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05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 sz="2800"/>
              <a:t>Projeto de funções, docstring</a:t>
            </a:r>
            <a:endParaRPr lang="pt-PT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Cada adulto come 3 biscoitos.</a:t>
            </a:r>
            <a:endParaRPr lang="pt-PT" altLang="en-US"/>
          </a:p>
          <a:p>
            <a:r>
              <a:rPr lang="pt-PT" altLang="en-US"/>
              <a:t>Cada criança come 2.</a:t>
            </a:r>
            <a:endParaRPr lang="pt-PT" altLang="en-US"/>
          </a:p>
          <a:p>
            <a:r>
              <a:rPr lang="pt-PT" altLang="en-US"/>
              <a:t>Cada adolescente come 5.</a:t>
            </a:r>
            <a:endParaRPr lang="pt-PT" altLang="en-US"/>
          </a:p>
          <a:p>
            <a:r>
              <a:rPr lang="pt-PT" altLang="en-US"/>
              <a:t>Escreva uma função que receba três parâmetros que representam o número de adultos, crianças e adolescentes e retorne o número necessário de biscoitos.</a:t>
            </a:r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Um estudante é elegível para bolsas se tiver IRA igual ou superior a 7, estiverem entre os semestres 2 e 5, e não tiveram reprovação.</a:t>
            </a:r>
            <a:endParaRPr lang="pt-PT" altLang="en-US"/>
          </a:p>
          <a:p>
            <a:r>
              <a:rPr lang="pt-PT" altLang="en-US"/>
              <a:t>Escreva uma função determina se o estudante é elegível ou não.</a:t>
            </a:r>
            <a:endParaRPr lang="pt-PT" altLang="en-US"/>
          </a:p>
          <a:p>
            <a:r>
              <a:rPr lang="pt-PT" altLang="en-US">
                <a:solidFill>
                  <a:srgbClr val="FF0000"/>
                </a:solidFill>
              </a:rPr>
              <a:t>OBS: lógico que esses requisitos são mentirosos. Criei para a tarefa, apenas.</a:t>
            </a:r>
            <a:endParaRPr lang="pt-PT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Adultos pedem 3 fatias.</a:t>
            </a:r>
            <a:endParaRPr lang="pt-PT" altLang="en-US"/>
          </a:p>
          <a:p>
            <a:r>
              <a:rPr lang="pt-PT" altLang="en-US"/>
              <a:t>Adolescentes pedem 4 fatias.</a:t>
            </a:r>
            <a:endParaRPr lang="pt-PT" altLang="en-US"/>
          </a:p>
          <a:p>
            <a:r>
              <a:rPr lang="pt-PT" altLang="en-US"/>
              <a:t>Crianças pedem 1 fatia.</a:t>
            </a:r>
            <a:endParaRPr lang="pt-PT" altLang="en-US"/>
          </a:p>
          <a:p>
            <a:r>
              <a:rPr lang="pt-PT" altLang="en-US"/>
              <a:t>Cada pizza tem 8 fatias. Escreva uma função que recebe tem 3 parâmetros representando o número de adultos, adolescentes e crianças e que retorna o número de pizzas necessário para alimentá-los.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que pega 3 valores e que verifica se com eles se forma um triângulo retângulo.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 que retorna a soma dos n primeiros números positivos. Não use laços.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Doctest:</a:t>
            </a:r>
            <a:endParaRPr lang="pt-PT" altLang="en-US"/>
          </a:p>
          <a:p>
            <a:pPr lvl="1"/>
            <a:r>
              <a:rPr lang="pt-PT" altLang="en-US"/>
              <a:t>Português:</a:t>
            </a:r>
            <a:endParaRPr lang="pt-PT" altLang="en-US"/>
          </a:p>
          <a:p>
            <a:pPr lvl="2"/>
            <a:r>
              <a:rPr lang="pt-PT" altLang="en-US"/>
              <a:t>https://wiki.python.org.br/DocTest </a:t>
            </a:r>
            <a:endParaRPr lang="pt-PT" altLang="en-US"/>
          </a:p>
          <a:p>
            <a:pPr lvl="1"/>
            <a:r>
              <a:rPr lang="pt-PT" altLang="en-US"/>
              <a:t>Inglês:</a:t>
            </a:r>
            <a:endParaRPr lang="pt-PT" altLang="en-US"/>
          </a:p>
          <a:p>
            <a:pPr lvl="2"/>
            <a:r>
              <a:rPr lang="pt-PT" altLang="en-US"/>
              <a:t>https://pythontesting.net/framework/doctest/doctest-introduction/ </a:t>
            </a:r>
            <a:endParaRPr lang="pt-PT" altLang="en-US"/>
          </a:p>
          <a:p>
            <a:pPr lvl="2"/>
            <a:r>
              <a:rPr lang="pt-PT" altLang="en-US"/>
              <a:t>https://docs.python.org/3/library/doctest.html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Passos de um projeto de função</a:t>
            </a:r>
            <a:endParaRPr lang="pt-PT" altLang="en-US"/>
          </a:p>
          <a:p>
            <a:r>
              <a:rPr lang="pt-PT" altLang="en-US"/>
              <a:t>Doctest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Passo 1 do projeto de função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Escolha um nome para função que seja curto e descritivo.</a:t>
            </a:r>
            <a:endParaRPr lang="pt-PT" altLang="en-US"/>
          </a:p>
          <a:p>
            <a:r>
              <a:rPr lang="pt-PT" altLang="en-US"/>
              <a:t>Um bom nome responde a pergunta “O que esta função faz?”.</a:t>
            </a:r>
            <a:endParaRPr lang="pt-PT" altLang="en-US"/>
          </a:p>
          <a:p>
            <a:r>
              <a:rPr lang="pt-PT" altLang="en-US"/>
              <a:t>Exemplo, qual um bom nome para uma função que testa se um número é primo ou não?</a:t>
            </a:r>
            <a:endParaRPr lang="pt-PT" altLang="en-US"/>
          </a:p>
          <a:p>
            <a:pPr lvl="1"/>
            <a:r>
              <a:rPr lang="pt-PT" altLang="en-US"/>
              <a:t>Bom: e_primo.</a:t>
            </a:r>
            <a:endParaRPr lang="pt-PT" altLang="en-US"/>
          </a:p>
          <a:p>
            <a:pPr lvl="1"/>
            <a:r>
              <a:rPr lang="pt-PT" altLang="en-US"/>
              <a:t>Ruim: e_numero_divisivel_apenas_por_um_ou_ele_mesmo.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Passo 2 do projeto de função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o cabeçalho da função com docstring.</a:t>
            </a:r>
            <a:endParaRPr lang="pt-PT" altLang="en-US"/>
          </a:p>
          <a:p>
            <a:pPr lvl="1"/>
            <a:r>
              <a:rPr lang="pt-PT" altLang="en-US"/>
              <a:t>Assinatura = nome da função + parâmetros com tipos.</a:t>
            </a:r>
            <a:endParaRPr lang="pt-PT" altLang="en-US"/>
          </a:p>
          <a:p>
            <a:pPr lvl="1"/>
            <a:r>
              <a:rPr lang="pt-PT" altLang="en-US"/>
              <a:t>Cabeçalho = assinatura + tipo de retorno da função.</a:t>
            </a:r>
            <a:endParaRPr lang="pt-PT" altLang="en-US"/>
          </a:p>
          <a:p>
            <a:pPr lvl="0"/>
            <a:r>
              <a:rPr lang="pt-PT" altLang="en-US"/>
              <a:t>Assuma que sua função funciona e dê exemplos de como usá-la.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000"/>
              <a:t>def </a:t>
            </a:r>
            <a:r>
              <a:rPr lang="pt-PT" altLang="en-US" sz="2000"/>
              <a:t>e_primo</a:t>
            </a:r>
            <a:r>
              <a:rPr lang="en-US" sz="2000"/>
              <a:t>(x: int) -&gt; bool: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"""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&gt;&gt;&gt;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/>
              <a:t>(7)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True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&gt;&gt;&gt;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/>
              <a:t>(8)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False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"""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Passo 3 do projeto de função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Escreva uma descrição curta do que sua função faz. </a:t>
            </a:r>
            <a:endParaRPr lang="pt-PT" altLang="en-US"/>
          </a:p>
          <a:p>
            <a:r>
              <a:rPr lang="pt-PT" altLang="en-US"/>
              <a:t>Lembre-se de usar os nomes dos parâmetros nessa descrição e o valor retornado por ela.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def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>
                <a:sym typeface="+mn-ea"/>
              </a:rPr>
              <a:t>(x: int) -&gt; bool: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"""</a:t>
            </a:r>
            <a:r>
              <a:rPr lang="pt-PT" altLang="en-US" sz="2000">
                <a:sym typeface="+mn-ea"/>
              </a:rPr>
              <a:t> Retorna True apenas quando x é primo.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&gt;&gt;&gt;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>
                <a:sym typeface="+mn-ea"/>
              </a:rPr>
              <a:t>(7)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True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&gt;&gt;&gt;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>
                <a:sym typeface="+mn-ea"/>
              </a:rPr>
              <a:t>(8)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False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"""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Passo 4 e 5 do projeto de função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4 = escreva o corpo da função e o possível retorno.</a:t>
            </a:r>
            <a:endParaRPr lang="pt-PT" altLang="en-US"/>
          </a:p>
          <a:p>
            <a:r>
              <a:rPr lang="pt-PT" altLang="en-US"/>
              <a:t>5 = teste sua função. Lembre de testar os casos extremos.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000">
                <a:sym typeface="+mn-ea"/>
              </a:rPr>
              <a:t>def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>
                <a:sym typeface="+mn-ea"/>
              </a:rPr>
              <a:t>(x: int) -&gt; bool: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"""</a:t>
            </a:r>
            <a:r>
              <a:rPr lang="pt-PT" altLang="en-US" sz="2000">
                <a:sym typeface="+mn-ea"/>
              </a:rPr>
              <a:t> Retorna True apenas quando x é primo.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&gt;&gt;&gt;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>
                <a:sym typeface="+mn-ea"/>
              </a:rPr>
              <a:t>(7)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True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&gt;&gt;&gt; </a:t>
            </a:r>
            <a:r>
              <a:rPr lang="pt-PT" altLang="en-US" sz="2000">
                <a:sym typeface="+mn-ea"/>
              </a:rPr>
              <a:t>e_primo</a:t>
            </a:r>
            <a:r>
              <a:rPr lang="en-US" sz="2000">
                <a:sym typeface="+mn-ea"/>
              </a:rPr>
              <a:t>(8)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False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"""</a:t>
            </a:r>
            <a:endParaRPr lang="en-US" sz="2000">
              <a:sym typeface="+mn-ea"/>
            </a:endParaRPr>
          </a:p>
          <a:p>
            <a:pPr marL="457200" lvl="1" indent="0">
              <a:buNone/>
            </a:pPr>
            <a:r>
              <a:rPr lang="pt-PT" altLang="en-US" sz="2000">
                <a:sym typeface="+mn-ea"/>
              </a:rPr>
              <a:t>...</a:t>
            </a:r>
            <a:endParaRPr lang="pt-PT" altLang="en-US" sz="2000">
              <a:sym typeface="+mn-ea"/>
            </a:endParaRPr>
          </a:p>
          <a:p>
            <a:pPr marL="457200" lvl="1" indent="0">
              <a:buNone/>
            </a:pPr>
            <a:r>
              <a:rPr lang="pt-PT" altLang="en-US" sz="2000"/>
              <a:t>return resultado</a:t>
            </a:r>
            <a:endParaRPr lang="en-US" sz="200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O que deve fazer? Calcular a área de um retângulo.</a:t>
            </a:r>
            <a:endParaRPr lang="pt-PT" altLang="en-US"/>
          </a:p>
          <a:p>
            <a:r>
              <a:rPr lang="pt-PT" altLang="en-US"/>
              <a:t>Passo 1 = Esolha do nome.</a:t>
            </a:r>
            <a:endParaRPr lang="pt-PT" altLang="en-US"/>
          </a:p>
          <a:p>
            <a:pPr lvl="1"/>
            <a:r>
              <a:rPr lang="pt-PT" altLang="en-US"/>
              <a:t>Bom: area_retangulo.</a:t>
            </a:r>
            <a:endParaRPr lang="pt-PT" altLang="en-US"/>
          </a:p>
          <a:p>
            <a:pPr lvl="1"/>
            <a:r>
              <a:rPr lang="pt-PT" altLang="en-US"/>
              <a:t>Bom: obter_area_retangulo.</a:t>
            </a:r>
            <a:endParaRPr lang="pt-PT" altLang="en-US"/>
          </a:p>
          <a:p>
            <a:pPr lvl="1"/>
            <a:r>
              <a:rPr lang="pt-PT" altLang="en-US"/>
              <a:t>Ruim: calculo_da_area_de_um_retangulo_usando_largura_vezes_comprimento.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6104255" cy="4763770"/>
          </a:xfrm>
        </p:spPr>
        <p:txBody>
          <a:bodyPr>
            <a:normAutofit/>
          </a:bodyPr>
          <a:p>
            <a:r>
              <a:rPr lang="pt-PT" altLang="en-US"/>
              <a:t>Passo 2 = Escreva cabeçalho com docstring.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 sz="1600"/>
              <a:t>def area_retangulo(comprimento: float, largura: float) -&gt; float:</a:t>
            </a:r>
            <a:endParaRPr lang="pt-PT" altLang="en-US" sz="1600"/>
          </a:p>
          <a:p>
            <a:pPr marL="914400" lvl="2" indent="0">
              <a:buNone/>
            </a:pPr>
            <a:r>
              <a:rPr lang="en-US" sz="1600">
                <a:sym typeface="+mn-ea"/>
              </a:rPr>
              <a:t>"""</a:t>
            </a:r>
            <a:endParaRPr lang="en-US" sz="16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600">
                <a:sym typeface="+mn-ea"/>
              </a:rPr>
              <a:t>&gt;&gt;&gt; area_retangulo(1.0, 5.0)</a:t>
            </a:r>
            <a:endParaRPr lang="pt-PT" altLang="en-US" sz="16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600">
                <a:sym typeface="+mn-ea"/>
              </a:rPr>
              <a:t>5.0</a:t>
            </a:r>
            <a:endParaRPr lang="pt-PT" altLang="en-US" sz="16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600">
                <a:sym typeface="+mn-ea"/>
              </a:rPr>
              <a:t>&gt;&gt;&gt; area_retangulo(1.5, 10.0)</a:t>
            </a:r>
            <a:endParaRPr lang="pt-PT" altLang="en-US" sz="16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600">
                <a:sym typeface="+mn-ea"/>
              </a:rPr>
              <a:t>15.0</a:t>
            </a:r>
            <a:endParaRPr lang="pt-PT" altLang="en-US" sz="16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600">
                <a:sym typeface="+mn-ea"/>
              </a:rPr>
              <a:t>&gt;&gt;&gt; area_retangulo(1.0, 1.0) #Sim, está errado.</a:t>
            </a:r>
            <a:endParaRPr lang="pt-PT" altLang="en-US" sz="16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600">
                <a:sym typeface="+mn-ea"/>
              </a:rPr>
              <a:t>5.0</a:t>
            </a:r>
            <a:endParaRPr lang="en-US" sz="1600">
              <a:sym typeface="+mn-ea"/>
            </a:endParaRPr>
          </a:p>
          <a:p>
            <a:pPr marL="914400" lvl="2" indent="0">
              <a:buNone/>
            </a:pPr>
            <a:r>
              <a:rPr lang="en-US" sz="1600">
                <a:sym typeface="+mn-ea"/>
              </a:rPr>
              <a:t>"""</a:t>
            </a:r>
            <a:endParaRPr lang="pt-PT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Exemplo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37160" y="1825625"/>
            <a:ext cx="5692140" cy="4351655"/>
          </a:xfrm>
        </p:spPr>
        <p:txBody>
          <a:bodyPr>
            <a:normAutofit fontScale="80000"/>
          </a:bodyPr>
          <a:p>
            <a:r>
              <a:rPr lang="pt-PT" altLang="en-US"/>
              <a:t>Passo 3 = Descrição concisa da função.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 sz="1800">
                <a:sym typeface="+mn-ea"/>
              </a:rPr>
              <a:t>def area_retangulo(comprimento: float, largura: float) -&gt; float:</a:t>
            </a:r>
            <a:endParaRPr lang="pt-PT" altLang="en-US" sz="1800"/>
          </a:p>
          <a:p>
            <a:pPr marL="914400" lvl="2" indent="0">
              <a:buNone/>
            </a:pPr>
            <a:r>
              <a:rPr lang="en-US" sz="1800">
                <a:sym typeface="+mn-ea"/>
              </a:rPr>
              <a:t>"""</a:t>
            </a:r>
            <a:r>
              <a:rPr lang="pt-PT" altLang="en-US" sz="1800">
                <a:sym typeface="+mn-ea"/>
              </a:rPr>
              <a:t> Retorna a área do retângulo de coprimento igual a &lt;comprimento&gt; e largura igual a &lt;largura&gt;.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&gt;&gt;&gt; area_retangulo(1.0, 5.0)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5.0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&gt;&gt;&gt; area_retangulo(1.5, 10.0)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15.0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&gt;&gt;&gt; area_retangulo(1.0, 1.0) #Sim, está errado.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5.0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en-US" sz="1800">
                <a:sym typeface="+mn-ea"/>
              </a:rPr>
              <a:t>"""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6062345" cy="4905375"/>
          </a:xfrm>
        </p:spPr>
        <p:txBody>
          <a:bodyPr>
            <a:normAutofit fontScale="80000"/>
          </a:bodyPr>
          <a:p>
            <a:r>
              <a:rPr lang="pt-PT" altLang="en-US"/>
              <a:t>Passo 4 = Escrever o corpo da função.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 sz="1800">
                <a:sym typeface="+mn-ea"/>
              </a:rPr>
              <a:t>def area_retangulo(comprimento: float, largura: float) -&gt; float:</a:t>
            </a:r>
            <a:endParaRPr lang="pt-PT" altLang="en-US" sz="1800"/>
          </a:p>
          <a:p>
            <a:pPr marL="914400" lvl="2" indent="0">
              <a:buNone/>
            </a:pPr>
            <a:r>
              <a:rPr lang="en-US" sz="1800">
                <a:sym typeface="+mn-ea"/>
              </a:rPr>
              <a:t>"""</a:t>
            </a:r>
            <a:r>
              <a:rPr lang="pt-PT" altLang="en-US" sz="1800">
                <a:sym typeface="+mn-ea"/>
              </a:rPr>
              <a:t> Retorna a área do retângulo de coprimento igual a &lt;comprimento&gt; e largura igual a &lt;largura&gt;.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&gt;&gt;&gt; area_retangulo(1.0, 5.0)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5.0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&gt;&gt;&gt; area_retangulo(1.5, 10.0)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15.0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&gt;&gt;&gt; area_retangulo(1.0, 1.0) #Sim, está errado.</a:t>
            </a:r>
            <a:endParaRPr lang="pt-PT" alt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 sz="1800">
                <a:sym typeface="+mn-ea"/>
              </a:rPr>
              <a:t>5.0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en-US" sz="1800">
                <a:sym typeface="+mn-ea"/>
              </a:rPr>
              <a:t>"""</a:t>
            </a:r>
            <a:endParaRPr lang="en-US" sz="1800">
              <a:sym typeface="+mn-ea"/>
            </a:endParaRPr>
          </a:p>
          <a:p>
            <a:pPr marL="914400" lvl="2" indent="0">
              <a:buNone/>
            </a:pPr>
            <a:r>
              <a:rPr lang="pt-PT" altLang="en-US"/>
              <a:t>return comprimento * largura</a:t>
            </a: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Doctest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Módulo python dedicado a encontrar exemplos de execução do código dentro das docstrings e executar esses exemplos para verificar se a saída da execução é igual a dos exemplos encontrados.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Dois comandos importantes: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import doctest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doctest.testmod(verbose=True)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3738</Words>
  <Application>WPS Presentation</Application>
  <PresentationFormat>宽屏</PresentationFormat>
  <Paragraphs>151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Cantarell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Tarefa</vt:lpstr>
      <vt:lpstr>Tarefa</vt:lpstr>
      <vt:lpstr>Tarefa</vt:lpstr>
      <vt:lpstr>Tarefa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</dc:creator>
  <cp:lastModifiedBy>filipe</cp:lastModifiedBy>
  <cp:revision>41</cp:revision>
  <dcterms:created xsi:type="dcterms:W3CDTF">2021-05-26T13:56:52Z</dcterms:created>
  <dcterms:modified xsi:type="dcterms:W3CDTF">2021-05-26T13:56:52Z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