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homeyou.com/~edu/nocoes-basicas" TargetMode="External"/><Relationship Id="rId4" Type="http://schemas.openxmlformats.org/officeDocument/2006/relationships/hyperlink" Target="https://docs.python.org/pt-br/3/tutorial/introduction.html#strings" TargetMode="External"/><Relationship Id="rId3" Type="http://schemas.openxmlformats.org/officeDocument/2006/relationships/hyperlink" Target="https://panda.ime.usp.br/pensepy/static/pensepy/08-Strings/strings.html" TargetMode="External"/><Relationship Id="rId2" Type="http://schemas.openxmlformats.org/officeDocument/2006/relationships/hyperlink" Target="https://algoritmosempython.com.br/cursos/programacao-python/strings/" TargetMode="External"/><Relationship Id="rId1" Type="http://schemas.openxmlformats.org/officeDocument/2006/relationships/hyperlink" Target="https://translate.google.com/translate?hl=&amp;sl=en&amp;tl=pt&amp;u=https://realpython.com/python-f-string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06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 sz="2800"/>
              <a:t>Strings</a:t>
            </a:r>
            <a:endParaRPr lang="pt-PT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Caracteres especiais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Guia(Tab):</a:t>
            </a:r>
            <a:endParaRPr lang="pt-PT" altLang="en-US"/>
          </a:p>
          <a:p>
            <a:pPr lvl="1"/>
            <a:r>
              <a:rPr lang="pt-PT" altLang="en-US"/>
              <a:t>Uma guia é uma quantidade fixa de espaço horizontal. Como uma guia é exibida depende do programa que a exibe.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/>
              <a:t>&gt;&gt;&gt; "hello\tworld"</a:t>
            </a:r>
            <a:endParaRPr lang="en-US"/>
          </a:p>
          <a:p>
            <a:pPr marL="0" indent="0">
              <a:buNone/>
            </a:pPr>
            <a:r>
              <a:rPr lang="en-US"/>
              <a:t>‘hello\tworld’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print("hello\tworld")</a:t>
            </a:r>
            <a:endParaRPr lang="en-US"/>
          </a:p>
          <a:p>
            <a:pPr marL="0" indent="0">
              <a:buNone/>
            </a:pPr>
            <a:r>
              <a:rPr lang="en-US"/>
              <a:t>‘hello</a:t>
            </a:r>
            <a:r>
              <a:rPr lang="pt-PT" altLang="en-US"/>
              <a:t>    </a:t>
            </a:r>
            <a:r>
              <a:rPr lang="en-US"/>
              <a:t>world’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Interação com números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/>
              <a:t>&gt;&gt;&gt; 3 + 7</a:t>
            </a:r>
            <a:endParaRPr lang="en-US"/>
          </a:p>
          <a:p>
            <a:pPr marL="0" indent="0">
              <a:buNone/>
            </a:pPr>
            <a:r>
              <a:rPr lang="en-US"/>
              <a:t>10</a:t>
            </a:r>
            <a:endParaRPr lang="en-US"/>
          </a:p>
          <a:p>
            <a:pPr marL="0" indent="0">
              <a:buNone/>
            </a:pPr>
            <a:r>
              <a:rPr lang="en-US"/>
              <a:t>&gt;&gt;&gt; "3" + "7"</a:t>
            </a:r>
            <a:endParaRPr lang="en-US"/>
          </a:p>
          <a:p>
            <a:pPr marL="0" indent="0">
              <a:buNone/>
            </a:pPr>
            <a:r>
              <a:rPr lang="en-US"/>
              <a:t>37</a:t>
            </a:r>
            <a:endParaRPr lang="en-US"/>
          </a:p>
          <a:p>
            <a:pPr marL="0" indent="0">
              <a:buNone/>
            </a:pPr>
            <a:r>
              <a:rPr lang="en-US"/>
              <a:t>&gt;&gt;&gt; 3 + "7"</a:t>
            </a:r>
            <a:endParaRPr lang="en-US"/>
          </a:p>
          <a:p>
            <a:pPr marL="0" indent="0">
              <a:buNone/>
            </a:pPr>
            <a:r>
              <a:rPr lang="en-US"/>
              <a:t>TypeError: unsupported operand type(s) for +: ‘int’</a:t>
            </a:r>
            <a:r>
              <a:rPr lang="pt-PT" altLang="en-US"/>
              <a:t> </a:t>
            </a:r>
            <a:r>
              <a:rPr lang="en-US"/>
              <a:t>and ‘str’</a:t>
            </a:r>
            <a:endParaRPr lang="en-US"/>
          </a:p>
          <a:p>
            <a:pPr marL="0" indent="0">
              <a:buNone/>
            </a:pPr>
            <a:r>
              <a:rPr lang="en-US"/>
              <a:t>&gt;&gt;&gt; str(3) + "7"</a:t>
            </a:r>
            <a:endParaRPr lang="en-US"/>
          </a:p>
          <a:p>
            <a:pPr marL="0" indent="0">
              <a:buNone/>
            </a:pPr>
            <a:r>
              <a:rPr lang="en-US"/>
              <a:t>37</a:t>
            </a:r>
            <a:endParaRPr lang="en-US"/>
          </a:p>
          <a:p>
            <a:pPr marL="0" indent="0">
              <a:buNone/>
            </a:pPr>
            <a:r>
              <a:rPr lang="en-US"/>
              <a:t>&gt;&gt;&gt; 3 + int("7")</a:t>
            </a:r>
            <a:endParaRPr lang="en-US"/>
          </a:p>
          <a:p>
            <a:pPr marL="0" indent="0">
              <a:buNone/>
            </a:pPr>
            <a:r>
              <a:rPr lang="en-US"/>
              <a:t>10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&gt;&gt;&gt; float("123.456")</a:t>
            </a:r>
            <a:endParaRPr lang="en-US"/>
          </a:p>
          <a:p>
            <a:pPr marL="0" indent="0">
              <a:buNone/>
            </a:pPr>
            <a:r>
              <a:rPr lang="en-US"/>
              <a:t>123.456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pt-PT" altLang="en-US"/>
              <a:t>Verdade para números</a:t>
            </a:r>
            <a:r>
              <a:rPr lang="en-US"/>
              <a:t>!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int("hello")</a:t>
            </a:r>
            <a:endParaRPr lang="en-US"/>
          </a:p>
          <a:p>
            <a:pPr marL="0" indent="0">
              <a:buNone/>
            </a:pPr>
            <a:r>
              <a:rPr lang="en-US"/>
              <a:t>ValueError: invalid literal for int() with base 10:</a:t>
            </a:r>
            <a:r>
              <a:rPr lang="pt-PT" altLang="en-US"/>
              <a:t> </a:t>
            </a:r>
            <a:r>
              <a:rPr lang="en-US"/>
              <a:t>‘hello’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Formatação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Antiga 1: %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nome = "Fulano"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idade = 90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"Olá, %s. Você tem %s" % (nome, idade)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'Olá, Fulano. Você tem 90'</a:t>
            </a:r>
            <a:endParaRPr lang="pt-PT" altLang="en-US"/>
          </a:p>
          <a:p>
            <a:pPr marL="0" lvl="0" indent="0">
              <a:buNone/>
            </a:pP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898515" cy="4585335"/>
          </a:xfrm>
        </p:spPr>
        <p:txBody>
          <a:bodyPr>
            <a:normAutofit fontScale="70000"/>
          </a:bodyPr>
          <a:p>
            <a:r>
              <a:rPr lang="pt-PT" altLang="en-US"/>
              <a:t>Antiga 2: str.format()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Os lugares a serem substituídos são definidos com {}.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nome = "Fulano"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idade = 90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"Olá, {}. Você tem {}".format(nome,idade)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'Olá, Fulano. Você tem 90'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"Olá, {1}. Você tem {0}".format(idade,nome)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'Olá, Fulano. Você tem 90'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"Olá, {nome}. Você tem {idade}".format(nome=nome,idade=idade)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'Olá, Fulano. Você tem 90'</a:t>
            </a:r>
            <a:endParaRPr lang="pt-PT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4455160" y="6313805"/>
            <a:ext cx="328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>
                <a:solidFill>
                  <a:srgbClr val="FF0000"/>
                </a:solidFill>
                <a:sym typeface="+mn-ea"/>
              </a:rPr>
              <a:t>Mais lento e menos legível.</a:t>
            </a:r>
            <a:endParaRPr lang="pt-PT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Formatação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90000" lnSpcReduction="20000"/>
          </a:bodyPr>
          <a:p>
            <a:r>
              <a:rPr lang="pt-PT" altLang="en-US"/>
              <a:t>Atual: f-string</a:t>
            </a:r>
            <a:endParaRPr lang="pt-PT" altLang="en-US"/>
          </a:p>
          <a:p>
            <a:pPr lvl="1"/>
            <a:r>
              <a:rPr lang="pt-PT" altLang="en-US"/>
              <a:t>String literal formatada.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nome = "Fulano"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idade = 90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f"Olá, {nome}. Você tem {idade}."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'Olá, Fulano. Você tem 90.'</a:t>
            </a:r>
            <a:endParaRPr lang="pt-PT" altLang="en-US"/>
          </a:p>
          <a:p>
            <a:pPr marL="457200" lvl="1" indent="0">
              <a:buNone/>
            </a:pPr>
            <a:endParaRPr lang="pt-PT" altLang="en-US">
              <a:sym typeface="+mn-ea"/>
            </a:endParaRPr>
          </a:p>
          <a:p>
            <a:pPr marL="457200" lvl="1" indent="0">
              <a:buNone/>
            </a:pPr>
            <a:r>
              <a:rPr lang="pt-PT" altLang="en-US">
                <a:sym typeface="+mn-ea"/>
              </a:rPr>
              <a:t>&gt;&gt;&gt;F"Olá, {nome}. Você tem {idade}."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>
                <a:sym typeface="+mn-ea"/>
              </a:rPr>
              <a:t>'Olá, Fulano. Você tem 90.'</a:t>
            </a:r>
            <a:endParaRPr lang="pt-PT" altLang="en-US">
              <a:sym typeface="+mn-ea"/>
            </a:endParaRPr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f"{2*3}"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'6'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941695" cy="4351655"/>
          </a:xfrm>
        </p:spPr>
        <p:txBody>
          <a:bodyPr>
            <a:normAutofit lnSpcReduction="20000"/>
          </a:bodyPr>
          <a:p>
            <a:r>
              <a:rPr lang="pt-PT" altLang="en-US"/>
              <a:t>f-string em várias linhas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nome = "Fulano"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idade = 90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ocupacao = "aposentado"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mensagem = (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	f"Olá, {nome}."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	f"Você tem {idade} anos."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	f"Você é {ocupacao}."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	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mensagem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'Olá, Fulano.Você tem 90 anos.Você é aposentado.'</a:t>
            </a:r>
            <a:endParaRPr lang="pt-PT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Comprimento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O comprimento de uma string é o número de caracteres que </a:t>
            </a:r>
            <a:r>
              <a:rPr lang="pt-PT" altLang="en-US"/>
              <a:t>a</a:t>
            </a:r>
            <a:r>
              <a:rPr lang="en-US"/>
              <a:t> compõem.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379210" y="1825625"/>
            <a:ext cx="5723890" cy="435165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&gt;&gt;&gt; len("h")</a:t>
            </a:r>
            <a:endParaRPr lang="en-US"/>
          </a:p>
          <a:p>
            <a:pPr marL="0" indent="0">
              <a:buNone/>
            </a:pPr>
            <a:r>
              <a:rPr lang="en-US"/>
              <a:t>1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len("hello")</a:t>
            </a:r>
            <a:endParaRPr lang="en-US"/>
          </a:p>
          <a:p>
            <a:pPr marL="0" indent="0">
              <a:buNone/>
            </a:pPr>
            <a:r>
              <a:rPr lang="en-US"/>
              <a:t>5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x = "world"</a:t>
            </a:r>
            <a:endParaRPr lang="en-US"/>
          </a:p>
          <a:p>
            <a:pPr marL="0" indent="0">
              <a:buNone/>
            </a:pPr>
            <a:r>
              <a:rPr lang="en-US"/>
              <a:t>&gt;&gt;&gt; len(x)</a:t>
            </a:r>
            <a:endParaRPr lang="en-US"/>
          </a:p>
          <a:p>
            <a:pPr marL="0" indent="0">
              <a:buNone/>
            </a:pPr>
            <a:r>
              <a:rPr lang="en-US"/>
              <a:t>5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len(x+"world") == len(x) + len("world")</a:t>
            </a:r>
            <a:endParaRPr lang="en-US"/>
          </a:p>
          <a:p>
            <a:pPr marL="0" indent="0">
              <a:buNone/>
            </a:pPr>
            <a:r>
              <a:rPr lang="en-US"/>
              <a:t>True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Inclusão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Como uma string pode ser considerada um conjunto ordenado</a:t>
            </a:r>
            <a:r>
              <a:rPr lang="pt-PT" altLang="en-US"/>
              <a:t> de caracteres</a:t>
            </a:r>
            <a:r>
              <a:rPr lang="en-US"/>
              <a:t>, podemos us</a:t>
            </a:r>
            <a:r>
              <a:rPr lang="pt-PT" altLang="en-US"/>
              <a:t>á-la na relação</a:t>
            </a:r>
            <a:r>
              <a:rPr lang="en-US"/>
              <a:t> </a:t>
            </a:r>
            <a:r>
              <a:rPr lang="pt-PT" altLang="en-US"/>
              <a:t>“</a:t>
            </a:r>
            <a:r>
              <a:rPr lang="en-US"/>
              <a:t>elemento de</a:t>
            </a:r>
            <a:r>
              <a:rPr lang="pt-PT" altLang="en-US"/>
              <a:t>”</a:t>
            </a:r>
            <a:r>
              <a:rPr lang="en-US"/>
              <a:t>.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&gt;&gt;&gt; "h" in "hello world"</a:t>
            </a:r>
            <a:endParaRPr lang="en-US"/>
          </a:p>
          <a:p>
            <a:pPr marL="0" indent="0">
              <a:buNone/>
            </a:pPr>
            <a:r>
              <a:rPr lang="en-US"/>
              <a:t>True</a:t>
            </a:r>
            <a:endParaRPr lang="en-US"/>
          </a:p>
          <a:p>
            <a:pPr marL="0" indent="0">
              <a:buNone/>
            </a:pPr>
            <a:r>
              <a:rPr lang="en-US"/>
              <a:t>&gt;&gt;&gt; "hello" in "hello world"</a:t>
            </a:r>
            <a:endParaRPr lang="en-US"/>
          </a:p>
          <a:p>
            <a:pPr marL="0" indent="0">
              <a:buNone/>
            </a:pPr>
            <a:r>
              <a:rPr lang="en-US"/>
              <a:t>True</a:t>
            </a:r>
            <a:endParaRPr lang="en-US"/>
          </a:p>
          <a:p>
            <a:pPr marL="0" indent="0">
              <a:buNone/>
            </a:pPr>
            <a:r>
              <a:rPr lang="en-US"/>
              <a:t>&gt;&gt;&gt; x = "world"</a:t>
            </a:r>
            <a:endParaRPr lang="en-US"/>
          </a:p>
          <a:p>
            <a:pPr marL="0" indent="0">
              <a:buNone/>
            </a:pPr>
            <a:r>
              <a:rPr lang="en-US"/>
              <a:t>&gt;&gt;&gt; x in "hello world"</a:t>
            </a:r>
            <a:endParaRPr lang="en-US"/>
          </a:p>
          <a:p>
            <a:pPr marL="0" indent="0">
              <a:buNone/>
            </a:pPr>
            <a:r>
              <a:rPr lang="en-US"/>
              <a:t>True</a:t>
            </a:r>
            <a:endParaRPr lang="en-US"/>
          </a:p>
          <a:p>
            <a:pPr marL="0" indent="0">
              <a:buNone/>
            </a:pPr>
            <a:r>
              <a:rPr lang="en-US"/>
              <a:t>&gt;&gt;&gt; "ow" in "hello world"</a:t>
            </a:r>
            <a:endParaRPr lang="en-US"/>
          </a:p>
          <a:p>
            <a:pPr marL="0" indent="0">
              <a:buNone/>
            </a:pPr>
            <a:r>
              <a:rPr lang="en-US"/>
              <a:t>False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Indexação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Como uma string é ordenada, podemos numerar seus caracteres começando do zero e acessá-los usando colchetes.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&gt;&gt;&gt; x = "hello world"</a:t>
            </a:r>
            <a:endParaRPr lang="en-US"/>
          </a:p>
          <a:p>
            <a:pPr marL="0" indent="0">
              <a:buNone/>
            </a:pPr>
            <a:r>
              <a:rPr lang="en-US"/>
              <a:t>&gt;&gt;&gt; x[0]</a:t>
            </a:r>
            <a:endParaRPr lang="en-US"/>
          </a:p>
          <a:p>
            <a:pPr marL="0" indent="0">
              <a:buNone/>
            </a:pPr>
            <a:r>
              <a:rPr lang="en-US"/>
              <a:t>‘h’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x[1]</a:t>
            </a:r>
            <a:endParaRPr lang="en-US"/>
          </a:p>
          <a:p>
            <a:pPr marL="0" indent="0">
              <a:buNone/>
            </a:pPr>
            <a:r>
              <a:rPr lang="en-US"/>
              <a:t>‘e’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x[2]</a:t>
            </a:r>
            <a:endParaRPr lang="en-US"/>
          </a:p>
          <a:p>
            <a:pPr marL="0" indent="0">
              <a:buNone/>
            </a:pPr>
            <a:r>
              <a:rPr lang="en-US"/>
              <a:t>‘l’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x[len(x)]</a:t>
            </a:r>
            <a:endParaRPr lang="en-US"/>
          </a:p>
          <a:p>
            <a:pPr marL="0" indent="0">
              <a:buNone/>
            </a:pPr>
            <a:r>
              <a:rPr lang="en-US"/>
              <a:t>IndexError: string index out of range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Indexação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en-US"/>
              <a:t>Também podemos indexar a partir do final.</a:t>
            </a:r>
            <a:endParaRPr lang="en-US"/>
          </a:p>
          <a:p>
            <a:pPr marL="457200" lvl="1" indent="0">
              <a:buNone/>
            </a:pPr>
            <a:r>
              <a:rPr lang="en-US"/>
              <a:t>&gt;&gt;&gt; x = "hello world"</a:t>
            </a:r>
            <a:endParaRPr lang="en-US"/>
          </a:p>
          <a:p>
            <a:pPr marL="457200" lvl="1" indent="0">
              <a:buNone/>
            </a:pPr>
            <a:r>
              <a:rPr lang="en-US"/>
              <a:t>&gt;&gt;&gt; x[-1]</a:t>
            </a:r>
            <a:endParaRPr lang="en-US"/>
          </a:p>
          <a:p>
            <a:pPr marL="457200" lvl="1" indent="0">
              <a:buNone/>
            </a:pPr>
            <a:r>
              <a:rPr lang="en-US"/>
              <a:t>‘d’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&gt;&gt;&gt; x[-2]</a:t>
            </a:r>
            <a:endParaRPr lang="en-US"/>
          </a:p>
          <a:p>
            <a:pPr marL="457200" lvl="1" indent="0">
              <a:buNone/>
            </a:pPr>
            <a:r>
              <a:rPr lang="en-US"/>
              <a:t>‘l’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&gt;&gt;&gt; x[-3]</a:t>
            </a:r>
            <a:endParaRPr lang="en-US"/>
          </a:p>
          <a:p>
            <a:pPr marL="457200" lvl="1" indent="0">
              <a:buNone/>
            </a:pPr>
            <a:r>
              <a:rPr lang="en-US"/>
              <a:t>‘r’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“apple pie”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538595" y="2686685"/>
            <a:ext cx="5113020" cy="633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595" y="4030980"/>
            <a:ext cx="5113655" cy="5695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Slices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Como os caracteres da string são numerados, podemos fatiar</a:t>
            </a:r>
            <a:r>
              <a:rPr lang="pt-PT" altLang="en-US"/>
              <a:t>(slice)</a:t>
            </a:r>
            <a:r>
              <a:rPr lang="en-US"/>
              <a:t> a string para obter apenas uma parte dela.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&gt;&gt;&gt; x = "0123456789"</a:t>
            </a:r>
            <a:endParaRPr lang="en-US"/>
          </a:p>
          <a:p>
            <a:pPr marL="0" indent="0">
              <a:buNone/>
            </a:pPr>
            <a:r>
              <a:rPr lang="en-US"/>
              <a:t>&gt;&gt;&gt; x[1:4]</a:t>
            </a:r>
            <a:endParaRPr lang="en-US"/>
          </a:p>
          <a:p>
            <a:pPr marL="0" indent="0">
              <a:buNone/>
            </a:pPr>
            <a:r>
              <a:rPr lang="en-US"/>
              <a:t>‘123’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x[0:9]</a:t>
            </a:r>
            <a:endParaRPr lang="en-US"/>
          </a:p>
          <a:p>
            <a:pPr marL="0" indent="0">
              <a:buNone/>
            </a:pPr>
            <a:r>
              <a:rPr lang="en-US"/>
              <a:t>‘012345678’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x[0:10]</a:t>
            </a:r>
            <a:endParaRPr lang="en-US"/>
          </a:p>
          <a:p>
            <a:pPr marL="0" indent="0">
              <a:buNone/>
            </a:pPr>
            <a:r>
              <a:rPr lang="en-US"/>
              <a:t>‘0123456789’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Imutabilidade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en-US"/>
              <a:t>Strings são imutáveis, o que significa que você não pode alterá-l</a:t>
            </a:r>
            <a:r>
              <a:rPr lang="pt-PT" altLang="en-US"/>
              <a:t>a</a:t>
            </a:r>
            <a:r>
              <a:rPr lang="en-US"/>
              <a:t>s depois de criá-l</a:t>
            </a:r>
            <a:r>
              <a:rPr lang="pt-PT" altLang="en-US"/>
              <a:t>a</a:t>
            </a:r>
            <a:r>
              <a:rPr lang="en-US"/>
              <a:t>s.</a:t>
            </a:r>
            <a:endParaRPr lang="en-US"/>
          </a:p>
          <a:p>
            <a:pPr marL="457200" lvl="1" indent="0">
              <a:buNone/>
            </a:pPr>
            <a:r>
              <a:rPr lang="en-US"/>
              <a:t>&gt;&gt;&gt; word = "goal"</a:t>
            </a:r>
            <a:endParaRPr lang="en-US"/>
          </a:p>
          <a:p>
            <a:pPr marL="457200" lvl="1" indent="0">
              <a:buNone/>
            </a:pPr>
            <a:r>
              <a:rPr lang="en-US"/>
              <a:t>&gt;&gt;&gt; word[0] = "f"</a:t>
            </a:r>
            <a:endParaRPr lang="en-US"/>
          </a:p>
          <a:p>
            <a:pPr marL="457200" lvl="1" indent="0">
              <a:buNone/>
            </a:pPr>
            <a:r>
              <a:rPr lang="en-US"/>
              <a:t>TypeError: 'str' object does not support item assignment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Se quiser alterar, você precisará criar uma string totalmente nova.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word = "goal"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word = "f" + word[1:]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word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'foal'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pt-PT" altLang="en-US"/>
              <a:t>Definição</a:t>
            </a:r>
            <a:endParaRPr lang="pt-PT" altLang="en-US"/>
          </a:p>
          <a:p>
            <a:r>
              <a:rPr lang="pt-PT" altLang="en-US"/>
              <a:t>Literais</a:t>
            </a:r>
            <a:endParaRPr lang="pt-PT" altLang="en-US"/>
          </a:p>
          <a:p>
            <a:r>
              <a:rPr lang="pt-PT" altLang="en-US"/>
              <a:t>String de linhas múltiplas</a:t>
            </a:r>
            <a:endParaRPr lang="pt-PT" altLang="en-US"/>
          </a:p>
          <a:p>
            <a:r>
              <a:rPr lang="pt-PT" altLang="en-US"/>
              <a:t>Operações sobre string</a:t>
            </a:r>
            <a:endParaRPr lang="pt-PT" altLang="en-US"/>
          </a:p>
          <a:p>
            <a:r>
              <a:rPr lang="pt-PT" altLang="en-US"/>
              <a:t>Caracteres especiais</a:t>
            </a:r>
            <a:endParaRPr lang="pt-PT" altLang="en-US"/>
          </a:p>
          <a:p>
            <a:r>
              <a:rPr lang="pt-PT" altLang="en-US"/>
              <a:t>Interação com números</a:t>
            </a:r>
            <a:endParaRPr lang="pt-PT" altLang="en-US"/>
          </a:p>
          <a:p>
            <a:r>
              <a:rPr lang="pt-PT" altLang="en-US"/>
              <a:t>Formatação</a:t>
            </a:r>
            <a:endParaRPr lang="pt-PT" altLang="en-US"/>
          </a:p>
          <a:p>
            <a:r>
              <a:rPr lang="pt-PT" altLang="en-US"/>
              <a:t>Comprimento</a:t>
            </a:r>
            <a:endParaRPr lang="pt-PT" altLang="en-US"/>
          </a:p>
          <a:p>
            <a:r>
              <a:rPr lang="pt-PT" altLang="en-US"/>
              <a:t>Inclusão</a:t>
            </a:r>
            <a:endParaRPr lang="pt-PT" altLang="en-US"/>
          </a:p>
          <a:p>
            <a:r>
              <a:rPr lang="pt-PT" altLang="en-US"/>
              <a:t>Indexação</a:t>
            </a:r>
            <a:endParaRPr lang="pt-PT" altLang="en-US"/>
          </a:p>
          <a:p>
            <a:r>
              <a:rPr lang="pt-PT" altLang="en-US"/>
              <a:t>Slices</a:t>
            </a:r>
            <a:endParaRPr lang="pt-PT" altLang="en-US"/>
          </a:p>
          <a:p>
            <a:r>
              <a:rPr lang="pt-PT" altLang="en-US"/>
              <a:t>Imutabilidade</a:t>
            </a:r>
            <a:endParaRPr lang="pt-PT" altLang="en-US"/>
          </a:p>
          <a:p>
            <a:r>
              <a:rPr lang="pt-PT" altLang="en-US"/>
              <a:t>Tarefa</a:t>
            </a:r>
            <a:endParaRPr lang="pt-PT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&gt;&gt;&gt; x = "0123456789"</a:t>
            </a:r>
            <a:endParaRPr lang="en-US"/>
          </a:p>
          <a:p>
            <a:pPr marL="0" indent="0">
              <a:buNone/>
            </a:pPr>
            <a:r>
              <a:rPr lang="en-US"/>
              <a:t>&gt;&gt;&gt; x[-1] == x[len(x)-1]</a:t>
            </a:r>
            <a:endParaRPr lang="en-US"/>
          </a:p>
          <a:p>
            <a:pPr marL="0" indent="0">
              <a:buNone/>
            </a:pPr>
            <a:r>
              <a:rPr lang="en-US"/>
              <a:t>___</a:t>
            </a:r>
            <a:endParaRPr lang="en-US"/>
          </a:p>
          <a:p>
            <a:pPr marL="0" indent="0">
              <a:buNone/>
            </a:pPr>
            <a:r>
              <a:rPr lang="en-US"/>
              <a:t>&gt;&gt;&gt; x[3:-1]</a:t>
            </a:r>
            <a:endParaRPr lang="en-US"/>
          </a:p>
          <a:p>
            <a:pPr marL="0" indent="0">
              <a:buNone/>
            </a:pPr>
            <a:r>
              <a:rPr lang="en-US"/>
              <a:t>___</a:t>
            </a:r>
            <a:endParaRPr lang="en-US"/>
          </a:p>
          <a:p>
            <a:pPr marL="0" indent="0">
              <a:buNone/>
            </a:pPr>
            <a:r>
              <a:rPr lang="en-US"/>
              <a:t>&gt;&gt;&gt; x[3:]</a:t>
            </a:r>
            <a:endParaRPr lang="en-US"/>
          </a:p>
          <a:p>
            <a:pPr marL="0" indent="0">
              <a:buNone/>
            </a:pPr>
            <a:r>
              <a:rPr lang="en-US"/>
              <a:t>___</a:t>
            </a:r>
            <a:endParaRPr lang="en-US"/>
          </a:p>
          <a:p>
            <a:pPr marL="0" indent="0">
              <a:buNone/>
            </a:pPr>
            <a:r>
              <a:rPr lang="en-US"/>
              <a:t>&gt;&gt;&gt; x[:]</a:t>
            </a:r>
            <a:endParaRPr lang="en-US"/>
          </a:p>
          <a:p>
            <a:pPr marL="0" indent="0">
              <a:buNone/>
            </a:pPr>
            <a:r>
              <a:rPr lang="en-US"/>
              <a:t>___</a:t>
            </a:r>
            <a:endParaRPr lang="en-US"/>
          </a:p>
          <a:p>
            <a:pPr marL="0" indent="0">
              <a:buNone/>
            </a:pPr>
            <a:r>
              <a:rPr lang="en-US"/>
              <a:t>&gt;&gt;&gt; x[-7:]</a:t>
            </a:r>
            <a:endParaRPr lang="en-US"/>
          </a:p>
          <a:p>
            <a:pPr marL="0" indent="0">
              <a:buNone/>
            </a:pPr>
            <a:r>
              <a:rPr lang="en-US"/>
              <a:t>___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&gt;&gt;&gt; x[0:-1:2]</a:t>
            </a:r>
            <a:endParaRPr lang="en-US"/>
          </a:p>
          <a:p>
            <a:pPr marL="0" indent="0">
              <a:buNone/>
            </a:pPr>
            <a:r>
              <a:rPr lang="en-US"/>
              <a:t>‘02468’</a:t>
            </a:r>
            <a:endParaRPr lang="en-US"/>
          </a:p>
          <a:p>
            <a:pPr marL="0" indent="0">
              <a:buNone/>
            </a:pPr>
            <a:r>
              <a:rPr lang="en-US"/>
              <a:t>&gt;&gt;&gt; x[1:-3:3]</a:t>
            </a:r>
            <a:endParaRPr lang="en-US"/>
          </a:p>
          <a:p>
            <a:pPr marL="0" indent="0">
              <a:buNone/>
            </a:pPr>
            <a:r>
              <a:rPr lang="en-US"/>
              <a:t>___</a:t>
            </a:r>
            <a:endParaRPr lang="en-US"/>
          </a:p>
          <a:p>
            <a:pPr marL="0" indent="0">
              <a:buNone/>
            </a:pPr>
            <a:r>
              <a:rPr lang="en-US"/>
              <a:t>&gt;&gt;&gt; x[::3]</a:t>
            </a:r>
            <a:endParaRPr lang="en-US"/>
          </a:p>
          <a:p>
            <a:pPr marL="0" indent="0">
              <a:buNone/>
            </a:pPr>
            <a:r>
              <a:rPr lang="en-US"/>
              <a:t>___</a:t>
            </a:r>
            <a:endParaRPr lang="en-US"/>
          </a:p>
          <a:p>
            <a:pPr marL="0" indent="0">
              <a:buNone/>
            </a:pPr>
            <a:r>
              <a:rPr lang="en-US"/>
              <a:t>&gt;&gt;&gt; x[::-1]</a:t>
            </a:r>
            <a:endParaRPr lang="en-US"/>
          </a:p>
          <a:p>
            <a:pPr marL="0" indent="0">
              <a:buNone/>
            </a:pPr>
            <a:r>
              <a:rPr lang="en-US"/>
              <a:t>___</a:t>
            </a:r>
            <a:endParaRPr lang="en-US"/>
          </a:p>
          <a:p>
            <a:pPr marL="0" indent="0">
              <a:buNone/>
            </a:pPr>
            <a:r>
              <a:rPr lang="en-US"/>
              <a:t>&gt;&gt;&gt; x[::-4]</a:t>
            </a:r>
            <a:endParaRPr lang="en-US"/>
          </a:p>
          <a:p>
            <a:pPr marL="0" indent="0">
              <a:buNone/>
            </a:pPr>
            <a:r>
              <a:rPr lang="en-US"/>
              <a:t>___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Escreva uma função “comprimento_m</a:t>
            </a:r>
            <a:r>
              <a:rPr lang="pt-PT" altLang="en-US"/>
              <a:t>e</a:t>
            </a:r>
            <a:r>
              <a:rPr lang="en-US"/>
              <a:t>dio” que pega duas strings e retorna o comprimento médio de</a:t>
            </a:r>
            <a:r>
              <a:rPr lang="pt-PT" altLang="en-US"/>
              <a:t>las</a:t>
            </a:r>
            <a:r>
              <a:rPr lang="en-US"/>
              <a:t>.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en-US"/>
              <a:t>Diz-se que uma string é um palíndromo quando a palavra escrita ao contrário é a mesma palavra.</a:t>
            </a:r>
            <a:endParaRPr lang="en-US"/>
          </a:p>
          <a:p>
            <a:pPr lvl="1"/>
            <a:r>
              <a:rPr lang="pt-PT" altLang="en-US"/>
              <a:t>Exemplos: arara, sopapos.</a:t>
            </a:r>
            <a:endParaRPr lang="pt-PT" altLang="en-US"/>
          </a:p>
          <a:p>
            <a:pPr lvl="0"/>
            <a:r>
              <a:rPr lang="pt-PT" altLang="en-US"/>
              <a:t>Escreva uma função “e_palindromo” que retorna True quando a palavra é palíndromo.</a:t>
            </a:r>
            <a:endParaRPr lang="pt-PT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Formatação:</a:t>
            </a:r>
            <a:endParaRPr lang="pt-PT" altLang="en-US"/>
          </a:p>
          <a:p>
            <a:pPr lvl="1"/>
            <a:r>
              <a:rPr lang="pt-PT" altLang="en-US">
                <a:hlinkClick r:id="rId1" action="ppaction://hlinkfile"/>
              </a:rPr>
              <a:t>F-strings do python 3</a:t>
            </a:r>
            <a:r>
              <a:rPr lang="pt-PT" altLang="en-US"/>
              <a:t>.</a:t>
            </a:r>
            <a:endParaRPr lang="pt-PT" altLang="en-US"/>
          </a:p>
          <a:p>
            <a:pPr lvl="0"/>
            <a:r>
              <a:rPr lang="pt-PT" altLang="en-US"/>
              <a:t>Geral:</a:t>
            </a:r>
            <a:endParaRPr lang="pt-PT" altLang="en-US"/>
          </a:p>
          <a:p>
            <a:pPr lvl="1"/>
            <a:r>
              <a:rPr lang="pt-PT" altLang="en-US">
                <a:hlinkClick r:id="rId2" tooltip="" action="ppaction://hlinkfile"/>
              </a:rPr>
              <a:t>Algoritmos em python</a:t>
            </a:r>
            <a:r>
              <a:rPr lang="pt-PT" altLang="en-US"/>
              <a:t>.</a:t>
            </a:r>
            <a:endParaRPr lang="pt-PT" altLang="en-US"/>
          </a:p>
          <a:p>
            <a:pPr lvl="1"/>
            <a:r>
              <a:rPr lang="pt-PT" altLang="en-US">
                <a:hlinkClick r:id="rId3" tooltip="" action="ppaction://hlinkfile"/>
              </a:rPr>
              <a:t>Pense python</a:t>
            </a:r>
            <a:r>
              <a:rPr lang="pt-PT" altLang="en-US"/>
              <a:t>.</a:t>
            </a:r>
            <a:endParaRPr lang="pt-PT" altLang="en-US"/>
          </a:p>
          <a:p>
            <a:pPr lvl="1"/>
            <a:r>
              <a:rPr lang="pt-PT" altLang="en-US">
                <a:hlinkClick r:id="rId4" tooltip="" action="ppaction://hlinkfile"/>
              </a:rPr>
              <a:t>Tutorial python</a:t>
            </a:r>
            <a:r>
              <a:rPr lang="pt-PT" altLang="en-US"/>
              <a:t>.</a:t>
            </a:r>
            <a:endParaRPr lang="pt-PT" altLang="en-US"/>
          </a:p>
          <a:p>
            <a:pPr lvl="1"/>
            <a:r>
              <a:rPr lang="pt-PT" altLang="en-US">
                <a:hlinkClick r:id="rId5" tooltip="" action="ppaction://hlinkfile"/>
              </a:rPr>
              <a:t>Um byte de python</a:t>
            </a:r>
            <a:r>
              <a:rPr lang="pt-PT" altLang="en-US"/>
              <a:t>.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Definição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Qualquer coisa (com algumas exceções) entre aspas simples ‘’ ou</a:t>
            </a:r>
            <a:r>
              <a:rPr lang="pt-PT" altLang="en-US"/>
              <a:t> </a:t>
            </a:r>
            <a:r>
              <a:rPr lang="en-US"/>
              <a:t>aspas duplas “” </a:t>
            </a:r>
            <a:r>
              <a:rPr lang="pt-PT" altLang="en-US"/>
              <a:t>é </a:t>
            </a:r>
            <a:r>
              <a:rPr lang="en-US"/>
              <a:t>considerada string pelo Python.</a:t>
            </a:r>
            <a:endParaRPr lang="en-US"/>
          </a:p>
          <a:p>
            <a:pPr marL="457200" lvl="1" indent="0">
              <a:buNone/>
            </a:pPr>
            <a:r>
              <a:rPr lang="en-US"/>
              <a:t>&gt;&gt;&gt; phrase = "Hello, world"</a:t>
            </a:r>
            <a:endParaRPr lang="en-US"/>
          </a:p>
          <a:p>
            <a:pPr marL="457200" lvl="1" indent="0">
              <a:buNone/>
            </a:pPr>
            <a:r>
              <a:rPr lang="en-US"/>
              <a:t>&gt;&gt;&gt; type(phrase)</a:t>
            </a:r>
            <a:endParaRPr lang="en-US"/>
          </a:p>
          <a:p>
            <a:pPr marL="457200" lvl="1" indent="0">
              <a:buNone/>
            </a:pPr>
            <a:r>
              <a:rPr lang="en-US"/>
              <a:t>&lt;class 'str'&gt;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r>
              <a:rPr lang="en-US"/>
              <a:t>Strings têm três propriedades</a:t>
            </a:r>
            <a:r>
              <a:rPr lang="pt-PT" altLang="en-US"/>
              <a:t>:</a:t>
            </a:r>
            <a:endParaRPr lang="pt-PT" altLang="en-US"/>
          </a:p>
          <a:p>
            <a:pPr marL="914400" lvl="1" indent="-457200">
              <a:buAutoNum type="arabicPeriod"/>
            </a:pPr>
            <a:r>
              <a:rPr lang="pt-PT" altLang="en-US"/>
              <a:t>Strings contêm caracteres, que são letras ou símbolos individuais.</a:t>
            </a:r>
            <a:endParaRPr lang="pt-PT" altLang="en-US"/>
          </a:p>
          <a:p>
            <a:pPr marL="914400" lvl="1" indent="-457200">
              <a:buAutoNum type="arabicPeriod"/>
            </a:pPr>
            <a:r>
              <a:rPr lang="pt-PT" altLang="en-US"/>
              <a:t>Strings têm um comprimento, que é o número de caracteres contidos na string.</a:t>
            </a:r>
            <a:endParaRPr lang="pt-PT" altLang="en-US"/>
          </a:p>
          <a:p>
            <a:pPr marL="914400" lvl="1" indent="-457200">
              <a:buAutoNum type="arabicPeriod"/>
            </a:pPr>
            <a:r>
              <a:rPr lang="pt-PT" altLang="en-US"/>
              <a:t>Os caracteres em uma string aparecem em uma sequência, o que significa que cada caractere tem uma posição numerada na string.</a:t>
            </a:r>
            <a:endParaRPr lang="pt-PT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String literal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Qualquer string escrita </a:t>
            </a:r>
            <a:r>
              <a:rPr lang="pt-PT" altLang="en-US" b="1"/>
              <a:t>diretamente</a:t>
            </a:r>
            <a:r>
              <a:rPr lang="pt-PT" altLang="en-US"/>
              <a:t> no código é um string literal.</a:t>
            </a:r>
            <a:endParaRPr lang="pt-PT" altLang="en-US"/>
          </a:p>
          <a:p>
            <a:r>
              <a:rPr lang="pt-PT" altLang="en-US"/>
              <a:t>Delimitadores: as aspas que circunscrevem os caracteres.</a:t>
            </a:r>
            <a:endParaRPr lang="pt-PT" altLang="en-US"/>
          </a:p>
          <a:p>
            <a:pPr lvl="1"/>
            <a:r>
              <a:rPr lang="pt-PT" altLang="en-US"/>
              <a:t>“” ou ‘’.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Ao usar “”, ‘’ pode aparecer internamente e vice-versa.</a:t>
            </a:r>
            <a:endParaRPr lang="pt-PT" altLang="en-US"/>
          </a:p>
          <a:p>
            <a:pPr lvl="1"/>
            <a:r>
              <a:rPr lang="pt-PT" altLang="en-US"/>
              <a:t>string1 = "D'água #1!"</a:t>
            </a:r>
            <a:endParaRPr lang="pt-PT" altLang="en-US"/>
          </a:p>
          <a:p>
            <a:pPr lvl="1"/>
            <a:r>
              <a:rPr lang="pt-PT" altLang="en-US"/>
              <a:t>string2 = 'Eu disse "Coloque lá."'</a:t>
            </a:r>
            <a:endParaRPr lang="pt-PT" altLang="en-US"/>
          </a:p>
          <a:p>
            <a:pPr lvl="0"/>
            <a:r>
              <a:rPr lang="pt-PT" altLang="en-US"/>
              <a:t>Ao usar “ dentro de “” ou ‘ dentro de ‘’ obterá erro de sintaxe.</a:t>
            </a:r>
            <a:endParaRPr lang="pt-PT" altLang="en-US"/>
          </a:p>
          <a:p>
            <a:pPr lvl="1"/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5558155"/>
            <a:ext cx="421005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String de linhas múltiplas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1: usar \ ao final de cada linha da string.</a:t>
            </a:r>
            <a:endParaRPr lang="pt-PT" altLang="en-US"/>
          </a:p>
        </p:txBody>
      </p:sp>
      <p:sp>
        <p:nvSpPr>
          <p:cNvPr id="6" name="Content Placeholder 5"/>
          <p:cNvSpPr/>
          <p:nvPr>
            <p:ph sz="half" idx="2"/>
          </p:nvPr>
        </p:nvSpPr>
        <p:spPr/>
        <p:txBody>
          <a:bodyPr/>
          <a:p>
            <a:r>
              <a:rPr lang="pt-PT" altLang="en-US"/>
              <a:t>2: usar """ ou '''.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/>
              <a:t>Mantém os espaços e quebras de linha.</a:t>
            </a:r>
            <a:endParaRPr lang="pt-PT" altLang="en-US"/>
          </a:p>
          <a:p>
            <a:r>
              <a:rPr lang="pt-PT" altLang="en-US"/>
              <a:t>Quando usada na documentação chama-se docstring.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</p:txBody>
      </p:sp>
      <p:pic>
        <p:nvPicPr>
          <p:cNvPr id="8" name="Content Placeholder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3157220"/>
            <a:ext cx="5181600" cy="8680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354580"/>
            <a:ext cx="533336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Operações sobre string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Concatenação:</a:t>
            </a:r>
            <a:endParaRPr lang="pt-PT" altLang="en-US"/>
          </a:p>
          <a:p>
            <a:pPr lvl="1"/>
            <a:r>
              <a:rPr lang="pt-PT" altLang="en-US"/>
              <a:t>Quando duas strings são combinadas para formar outra.</a:t>
            </a:r>
            <a:endParaRPr lang="pt-PT" altLang="en-US"/>
          </a:p>
          <a:p>
            <a:pPr lvl="1"/>
            <a:r>
              <a:rPr lang="pt-PT" altLang="en-US"/>
              <a:t>Usa o operador +.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&gt;&gt;&gt; "</a:t>
            </a:r>
            <a:r>
              <a:rPr lang="pt-PT" altLang="en-US"/>
              <a:t>olá</a:t>
            </a:r>
            <a:r>
              <a:rPr lang="en-US"/>
              <a:t>" + "</a:t>
            </a:r>
            <a:r>
              <a:rPr lang="pt-PT" altLang="en-US"/>
              <a:t>mundo</a:t>
            </a:r>
            <a:r>
              <a:rPr lang="en-US"/>
              <a:t>"</a:t>
            </a:r>
            <a:endParaRPr lang="en-US"/>
          </a:p>
          <a:p>
            <a:pPr marL="0" indent="0">
              <a:buNone/>
            </a:pPr>
            <a:r>
              <a:rPr lang="en-US"/>
              <a:t>‘</a:t>
            </a:r>
            <a:r>
              <a:rPr lang="pt-PT" altLang="en-US"/>
              <a:t>olámundo</a:t>
            </a:r>
            <a:r>
              <a:rPr lang="en-US"/>
              <a:t>’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type(" ")</a:t>
            </a:r>
            <a:endParaRPr lang="en-US"/>
          </a:p>
          <a:p>
            <a:pPr marL="0" indent="0">
              <a:buNone/>
            </a:pPr>
            <a:r>
              <a:rPr lang="en-US"/>
              <a:t>&lt;class ‘str’&gt;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</a:t>
            </a:r>
            <a:r>
              <a:rPr lang="pt-PT" altLang="en-US"/>
              <a:t>e</a:t>
            </a:r>
            <a:r>
              <a:rPr lang="en-US"/>
              <a:t>spa</a:t>
            </a:r>
            <a:r>
              <a:rPr lang="pt-PT" altLang="en-US"/>
              <a:t>co</a:t>
            </a:r>
            <a:r>
              <a:rPr lang="en-US"/>
              <a:t> = " "</a:t>
            </a:r>
            <a:endParaRPr lang="en-US"/>
          </a:p>
          <a:p>
            <a:pPr marL="0" indent="0">
              <a:buNone/>
            </a:pPr>
            <a:r>
              <a:rPr lang="en-US"/>
              <a:t>&gt;&gt;&gt; "</a:t>
            </a:r>
            <a:r>
              <a:rPr lang="pt-PT" altLang="en-US"/>
              <a:t>olá</a:t>
            </a:r>
            <a:r>
              <a:rPr lang="en-US"/>
              <a:t>" + </a:t>
            </a:r>
            <a:r>
              <a:rPr lang="pt-PT" altLang="en-US">
                <a:sym typeface="+mn-ea"/>
              </a:rPr>
              <a:t>e</a:t>
            </a:r>
            <a:r>
              <a:rPr lang="en-US">
                <a:sym typeface="+mn-ea"/>
              </a:rPr>
              <a:t>spa</a:t>
            </a:r>
            <a:r>
              <a:rPr lang="pt-PT" altLang="en-US">
                <a:sym typeface="+mn-ea"/>
              </a:rPr>
              <a:t>co</a:t>
            </a:r>
            <a:r>
              <a:rPr lang="en-US"/>
              <a:t> + "</a:t>
            </a:r>
            <a:r>
              <a:rPr lang="pt-PT" altLang="en-US"/>
              <a:t>mundo</a:t>
            </a:r>
            <a:r>
              <a:rPr lang="en-US"/>
              <a:t>"</a:t>
            </a:r>
            <a:endParaRPr lang="en-US"/>
          </a:p>
          <a:p>
            <a:pPr marL="0" indent="0">
              <a:buNone/>
            </a:pPr>
            <a:r>
              <a:rPr lang="en-US"/>
              <a:t>‘</a:t>
            </a:r>
            <a:r>
              <a:rPr lang="pt-PT" altLang="en-US"/>
              <a:t>olá mundo</a:t>
            </a:r>
            <a:r>
              <a:rPr lang="en-US"/>
              <a:t>’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PT" altLang="en-US">
                <a:sym typeface="+mn-ea"/>
              </a:rPr>
              <a:t>Operações sobre string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Igualdade de string:</a:t>
            </a:r>
            <a:endParaRPr lang="pt-PT" altLang="en-US"/>
          </a:p>
          <a:p>
            <a:pPr lvl="1"/>
            <a:r>
              <a:rPr lang="pt-PT" altLang="en-US"/>
              <a:t>Verificar se strings tem a mesma sequência de caracteres.</a:t>
            </a:r>
            <a:endParaRPr lang="pt-PT" altLang="en-US"/>
          </a:p>
          <a:p>
            <a:pPr lvl="1"/>
            <a:r>
              <a:rPr lang="pt-PT" altLang="en-US"/>
              <a:t>Operador ==.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&gt;&gt;&gt; "hello" == "hello"</a:t>
            </a:r>
            <a:endParaRPr lang="en-US"/>
          </a:p>
          <a:p>
            <a:pPr marL="0" indent="0">
              <a:buNone/>
            </a:pPr>
            <a:r>
              <a:rPr lang="en-US"/>
              <a:t>True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"hello " == "hello"</a:t>
            </a:r>
            <a:endParaRPr lang="en-US"/>
          </a:p>
          <a:p>
            <a:pPr marL="0" indent="0">
              <a:buNone/>
            </a:pPr>
            <a:r>
              <a:rPr lang="en-US"/>
              <a:t>False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"h e l l o" == "hello"</a:t>
            </a:r>
            <a:endParaRPr lang="en-US"/>
          </a:p>
          <a:p>
            <a:pPr marL="0" indent="0">
              <a:buNone/>
            </a:pPr>
            <a:r>
              <a:rPr lang="en-US"/>
              <a:t>False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"Hello" == "hello"</a:t>
            </a:r>
            <a:endParaRPr lang="en-US"/>
          </a:p>
          <a:p>
            <a:pPr marL="0" indent="0">
              <a:buNone/>
            </a:pPr>
            <a:r>
              <a:rPr lang="en-US"/>
              <a:t>False </a:t>
            </a:r>
            <a:r>
              <a:rPr lang="pt-PT" altLang="en-US"/>
              <a:t>#</a:t>
            </a:r>
            <a:r>
              <a:rPr lang="en-US"/>
              <a:t>strings </a:t>
            </a:r>
            <a:r>
              <a:rPr lang="pt-PT" altLang="en-US"/>
              <a:t>são</a:t>
            </a:r>
            <a:r>
              <a:rPr lang="en-US"/>
              <a:t> case sensitive:</a:t>
            </a:r>
            <a:r>
              <a:rPr lang="pt-PT" altLang="en-US"/>
              <a:t> </a:t>
            </a:r>
            <a:r>
              <a:rPr lang="en-US"/>
              <a:t>"H" != "h"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PT" altLang="en-US">
                <a:sym typeface="+mn-ea"/>
              </a:rPr>
              <a:t>Operações sobre string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pt-PT" altLang="en-US"/>
              <a:t>Comparando strings: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"a" &lt; "b"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True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"A" &lt; "a"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True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"Z" &lt; "a"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True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97078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&gt;&gt;&gt; "a" &lt; "aa"</a:t>
            </a:r>
            <a:endParaRPr lang="en-US"/>
          </a:p>
          <a:p>
            <a:pPr marL="0" indent="0">
              <a:buNone/>
            </a:pPr>
            <a:r>
              <a:rPr lang="en-US"/>
              <a:t>True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"b" &lt; "aa"</a:t>
            </a:r>
            <a:endParaRPr lang="en-US"/>
          </a:p>
          <a:p>
            <a:pPr marL="0" indent="0">
              <a:buNone/>
            </a:pPr>
            <a:r>
              <a:rPr lang="en-US"/>
              <a:t>False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"aba" &lt; "ab"</a:t>
            </a:r>
            <a:endParaRPr lang="en-US"/>
          </a:p>
          <a:p>
            <a:pPr marL="0" indent="0">
              <a:buNone/>
            </a:pPr>
            <a:r>
              <a:rPr lang="en-US"/>
              <a:t>False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"aZ" &lt; "aa"</a:t>
            </a:r>
            <a:endParaRPr lang="en-US"/>
          </a:p>
          <a:p>
            <a:pPr marL="0" indent="0">
              <a:buNone/>
            </a:pPr>
            <a:r>
              <a:rPr lang="en-US"/>
              <a:t>True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Caracteres especiais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Nova linha:</a:t>
            </a:r>
            <a:endParaRPr lang="pt-PT" altLang="en-US"/>
          </a:p>
          <a:p>
            <a:pPr lvl="1"/>
            <a:r>
              <a:rPr lang="pt-PT" altLang="en-US"/>
              <a:t>Uma nova linha é um caractere de escape que pode ser usado em strings para imprimir o que é subsequente a ela em uma nova linha. O caractere de escape da nova linha é \n.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&gt;&gt;&gt; "hello\nworld"</a:t>
            </a:r>
            <a:endParaRPr lang="en-US"/>
          </a:p>
          <a:p>
            <a:pPr marL="0" indent="0">
              <a:buNone/>
            </a:pPr>
            <a:r>
              <a:rPr lang="en-US"/>
              <a:t>‘hello\nworld’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print("hello\nworld")</a:t>
            </a:r>
            <a:endParaRPr lang="en-US"/>
          </a:p>
          <a:p>
            <a:pPr marL="0" indent="0">
              <a:buNone/>
            </a:pPr>
            <a:r>
              <a:rPr lang="en-US"/>
              <a:t>hello</a:t>
            </a:r>
            <a:endParaRPr lang="en-US"/>
          </a:p>
          <a:p>
            <a:pPr marL="0" indent="0">
              <a:buNone/>
            </a:pPr>
            <a:r>
              <a:rPr lang="en-US"/>
              <a:t>world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pt-PT" altLang="en-US"/>
              <a:t>*Note que strings podem ser armazenadas de forma diferentes da impressão.</a:t>
            </a:r>
            <a:endParaRPr lang="pt-PT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5459</Words>
  <Application>WPS Presentation</Application>
  <PresentationFormat>宽屏</PresentationFormat>
  <Paragraphs>343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SimSun</vt:lpstr>
      <vt:lpstr>Wingdings</vt:lpstr>
      <vt:lpstr>Nimbus Roman No9 L</vt:lpstr>
      <vt:lpstr>Calibri Light</vt:lpstr>
      <vt:lpstr>DejaVu Sans</vt:lpstr>
      <vt:lpstr>Calibri</vt:lpstr>
      <vt:lpstr>微软雅黑</vt:lpstr>
      <vt:lpstr>Droid Sans Fallback</vt:lpstr>
      <vt:lpstr>Arial Unicode MS</vt:lpstr>
      <vt:lpstr>SimSun</vt:lpstr>
      <vt:lpstr>Standard Symbols PS</vt:lpstr>
      <vt:lpstr>Noto Sans Symbols2</vt:lpstr>
      <vt:lpstr>Office 主题</vt:lpstr>
      <vt:lpstr>Aula 06</vt:lpstr>
      <vt:lpstr>Agenda</vt:lpstr>
      <vt:lpstr>Definição</vt:lpstr>
      <vt:lpstr>String literal</vt:lpstr>
      <vt:lpstr>String de linhas múltiplas</vt:lpstr>
      <vt:lpstr>Operações sobre string</vt:lpstr>
      <vt:lpstr>Operações sobre string</vt:lpstr>
      <vt:lpstr>Operações sobre string</vt:lpstr>
      <vt:lpstr>Caracteres especiais</vt:lpstr>
      <vt:lpstr>Caracteres especiais</vt:lpstr>
      <vt:lpstr>Interação com números</vt:lpstr>
      <vt:lpstr>Formatação</vt:lpstr>
      <vt:lpstr>Formatação</vt:lpstr>
      <vt:lpstr>Formatação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54</cp:revision>
  <dcterms:created xsi:type="dcterms:W3CDTF">2021-05-30T17:49:27Z</dcterms:created>
  <dcterms:modified xsi:type="dcterms:W3CDTF">2021-05-30T17:49:27Z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