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Aula 07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pt-PT" altLang="en-US" sz="2800"/>
              <a:t>Métodos string e formatação de strings</a:t>
            </a:r>
            <a:endParaRPr lang="pt-PT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PT" altLang="en-US">
                <a:sym typeface="+mn-ea"/>
              </a:rPr>
              <a:t>Métodos de string</a:t>
            </a:r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0925" y="1825625"/>
            <a:ext cx="100888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Formatação de string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pt-PT" altLang="en-US"/>
              <a:t>&gt;&gt;&gt; word1 = "aA"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&gt;&gt;&gt; word2 = "bB"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&gt;&gt;&gt; word3 = "cC"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&gt;&gt;&gt; f"{word1}{word2}{word3}"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'aAbBcC'</a:t>
            </a:r>
            <a:endParaRPr lang="pt-PT" altLang="en-US"/>
          </a:p>
          <a:p>
            <a:pPr marL="0" indent="0">
              <a:buNone/>
            </a:pPr>
            <a:r>
              <a:rPr lang="pt-PT" altLang="en-US">
                <a:sym typeface="+mn-ea"/>
              </a:rPr>
              <a:t>&gt;&gt;&gt; f"{word1} {word2} {word3}"</a:t>
            </a:r>
            <a:endParaRPr lang="pt-PT" altLang="en-US">
              <a:sym typeface="+mn-ea"/>
            </a:endParaRPr>
          </a:p>
          <a:p>
            <a:pPr marL="0" indent="0">
              <a:buNone/>
            </a:pPr>
            <a:r>
              <a:rPr lang="pt-PT" altLang="en-US">
                <a:sym typeface="+mn-ea"/>
              </a:rPr>
              <a:t>'aA bB cC'</a:t>
            </a:r>
            <a:endParaRPr lang="pt-PT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Formatação de string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&gt;&gt;&gt; </a:t>
            </a:r>
            <a:r>
              <a:rPr lang="en-US"/>
              <a:t>f"{word1:8}{word2:8}{word3:8}"</a:t>
            </a:r>
            <a:endParaRPr lang="en-US"/>
          </a:p>
          <a:p>
            <a:r>
              <a:rPr lang="en-US"/>
              <a:t>'aA      bB      cC      '</a:t>
            </a:r>
            <a:endParaRPr lang="en-US"/>
          </a:p>
          <a:p>
            <a:r>
              <a:rPr lang="pt-PT" altLang="en-US"/>
              <a:t>&gt;&gt;&gt; </a:t>
            </a:r>
            <a:r>
              <a:rPr lang="en-US"/>
              <a:t>f"{1:8}{2:8}{3:8}"</a:t>
            </a:r>
            <a:endParaRPr lang="en-US"/>
          </a:p>
          <a:p>
            <a:r>
              <a:rPr lang="en-US"/>
              <a:t>'       1       2       3'</a:t>
            </a:r>
            <a:endParaRPr lang="en-US"/>
          </a:p>
          <a:p>
            <a:endParaRPr lang="en-US"/>
          </a:p>
          <a:p>
            <a:r>
              <a:rPr lang="pt-PT" altLang="en-US"/>
              <a:t>Note que o </a:t>
            </a:r>
            <a:r>
              <a:rPr lang="pt-PT" altLang="en-US">
                <a:solidFill>
                  <a:srgbClr val="FF0000"/>
                </a:solidFill>
              </a:rPr>
              <a:t>preenchimento</a:t>
            </a:r>
            <a:r>
              <a:rPr lang="pt-PT" altLang="en-US"/>
              <a:t> difere entre strings e números.</a:t>
            </a:r>
            <a:endParaRPr lang="pt-PT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Formatação de string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Alinhamento:</a:t>
            </a:r>
            <a:endParaRPr lang="pt-PT" altLang="en-US"/>
          </a:p>
          <a:p>
            <a:pPr lvl="1"/>
            <a:r>
              <a:rPr lang="pt-PT" altLang="en-US" sz="2400"/>
              <a:t>Esquerda:</a:t>
            </a:r>
            <a:endParaRPr lang="pt-PT" altLang="en-US"/>
          </a:p>
          <a:p>
            <a:pPr marL="914400" lvl="2" indent="0">
              <a:buNone/>
            </a:pPr>
            <a:r>
              <a:rPr lang="pt-PT" altLang="en-US"/>
              <a:t>&gt;&gt;&gt; f"|{word1:&lt;8}|{word2:&lt;8}|{word3:&lt;8}|"</a:t>
            </a:r>
            <a:endParaRPr lang="pt-PT" altLang="en-US"/>
          </a:p>
          <a:p>
            <a:pPr marL="914400" lvl="2" indent="0">
              <a:buNone/>
            </a:pPr>
            <a:r>
              <a:rPr lang="pt-PT" altLang="en-US"/>
              <a:t>'|aA      |bB      |cC      |'</a:t>
            </a:r>
            <a:endParaRPr lang="pt-PT" altLang="en-US"/>
          </a:p>
          <a:p>
            <a:pPr lvl="1"/>
            <a:r>
              <a:rPr lang="pt-PT" altLang="en-US"/>
              <a:t>Direita:</a:t>
            </a:r>
            <a:endParaRPr lang="pt-PT" altLang="en-US"/>
          </a:p>
          <a:p>
            <a:pPr marL="914400" lvl="2" indent="0">
              <a:buNone/>
            </a:pPr>
            <a:r>
              <a:rPr lang="pt-PT" altLang="en-US"/>
              <a:t>&gt;&gt;&gt; f"|{word1:&gt;8}|{word2:&gt;8}|{word3:&gt;8}|"</a:t>
            </a:r>
            <a:endParaRPr lang="pt-PT" altLang="en-US"/>
          </a:p>
          <a:p>
            <a:pPr marL="914400" lvl="2" indent="0">
              <a:buNone/>
            </a:pPr>
            <a:r>
              <a:rPr lang="pt-PT" altLang="en-US"/>
              <a:t>'|      aA|      bB|      cC|'</a:t>
            </a:r>
            <a:endParaRPr lang="pt-PT" altLang="en-US"/>
          </a:p>
          <a:p>
            <a:pPr lvl="1"/>
            <a:r>
              <a:rPr lang="pt-PT" altLang="en-US"/>
              <a:t>Centro:</a:t>
            </a:r>
            <a:endParaRPr lang="pt-PT" altLang="en-US"/>
          </a:p>
          <a:p>
            <a:pPr marL="914400" lvl="2" indent="0">
              <a:buNone/>
            </a:pPr>
            <a:r>
              <a:rPr lang="pt-PT" altLang="en-US"/>
              <a:t>&gt;&gt;&gt; f"|{word1:^8}|{word2:^8}|{word3:^8}|"</a:t>
            </a:r>
            <a:endParaRPr lang="pt-PT" altLang="en-US"/>
          </a:p>
          <a:p>
            <a:pPr marL="914400" lvl="2" indent="0">
              <a:buNone/>
            </a:pPr>
            <a:r>
              <a:rPr lang="pt-PT" altLang="en-US"/>
              <a:t>'|   aA   |   bB   |   cC   |'</a:t>
            </a:r>
            <a:endParaRPr lang="pt-PT" altLang="en-US"/>
          </a:p>
          <a:p>
            <a:endParaRPr lang="pt-PT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Formatação de string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Precisão: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import math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f"{math.pi:.2f}"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'3.14'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f"{math.pi:8.2f}"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'    3.14'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f"{math.pi:^8.2f}"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'  3.14  '</a:t>
            </a:r>
            <a:endParaRPr lang="pt-PT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Formatação de string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Em tempo de execução:</a:t>
            </a:r>
            <a:endParaRPr lang="en-US"/>
          </a:p>
          <a:p>
            <a:pPr marL="457200" lvl="1" indent="0">
              <a:buNone/>
            </a:pPr>
            <a:r>
              <a:rPr lang="pt-PT" altLang="en-US"/>
              <a:t>&gt;&gt;&gt; </a:t>
            </a:r>
            <a:r>
              <a:rPr lang="en-US"/>
              <a:t>comprimento, precisao = 20,10</a:t>
            </a:r>
            <a:endParaRPr lang="en-US"/>
          </a:p>
          <a:p>
            <a:pPr marL="457200" lvl="1" indent="0">
              <a:buNone/>
            </a:pPr>
            <a:r>
              <a:rPr lang="pt-PT" altLang="en-US"/>
              <a:t>&gt;&gt;&gt; </a:t>
            </a:r>
            <a:r>
              <a:rPr lang="en-US"/>
              <a:t>f"{math.pi:^{comprimento}.{precisao}}"</a:t>
            </a:r>
            <a:endParaRPr lang="en-US"/>
          </a:p>
          <a:p>
            <a:pPr marL="457200" lvl="1" indent="0">
              <a:buNone/>
            </a:pPr>
            <a:r>
              <a:rPr lang="en-US"/>
              <a:t>'    3.141592654     '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&gt;&gt;&gt; "hello world".find("world", 6)</a:t>
            </a:r>
            <a:endParaRPr lang="en-US"/>
          </a:p>
          <a:p>
            <a:pPr marL="0" indent="0">
              <a:buNone/>
            </a:pPr>
            <a:r>
              <a:rPr lang="en-US"/>
              <a:t>___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"hello hello".find("hello")</a:t>
            </a:r>
            <a:endParaRPr lang="en-US"/>
          </a:p>
          <a:p>
            <a:pPr marL="0" indent="0">
              <a:buNone/>
            </a:pPr>
            <a:r>
              <a:rPr lang="en-US"/>
              <a:t>___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"hello hello".find("hello",1)</a:t>
            </a:r>
            <a:endParaRPr lang="en-US"/>
          </a:p>
          <a:p>
            <a:pPr marL="0" indent="0">
              <a:buNone/>
            </a:pPr>
            <a:r>
              <a:rPr lang="en-US"/>
              <a:t>___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"hello hello".find("hello",1,3)</a:t>
            </a:r>
            <a:endParaRPr lang="en-US"/>
          </a:p>
          <a:p>
            <a:pPr marL="0" indent="0">
              <a:buNone/>
            </a:pPr>
            <a:r>
              <a:rPr lang="en-US"/>
              <a:t>___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A tarefa pode ser realizada invocando o método de string apropriado corretamente.</a:t>
            </a:r>
            <a:endParaRPr lang="en-US"/>
          </a:p>
          <a:p>
            <a:r>
              <a:rPr lang="en-US"/>
              <a:t>Escreva uma função que, dada uma string composta de palavras, retorne uma versão da string no formato de título.</a:t>
            </a:r>
            <a:endParaRPr lang="en-US"/>
          </a:p>
          <a:p>
            <a:pPr lvl="0"/>
            <a:r>
              <a:rPr lang="pt-PT" altLang="en-US"/>
              <a:t>Por exemplo,</a:t>
            </a:r>
            <a:endParaRPr lang="pt-PT" altLang="en-US"/>
          </a:p>
          <a:p>
            <a:pPr lvl="1"/>
            <a:r>
              <a:rPr lang="pt-PT" altLang="en-US" sz="2400"/>
              <a:t>“alice no país das maravilhas.”</a:t>
            </a:r>
            <a:endParaRPr lang="pt-PT" altLang="en-US"/>
          </a:p>
          <a:p>
            <a:pPr lvl="0"/>
            <a:r>
              <a:rPr lang="pt-PT" altLang="en-US"/>
              <a:t>deve ser convertido para:</a:t>
            </a:r>
            <a:endParaRPr lang="pt-PT" altLang="en-US"/>
          </a:p>
          <a:p>
            <a:pPr lvl="1"/>
            <a:r>
              <a:rPr lang="pt-PT" altLang="en-US"/>
              <a:t>“Alice No País Das Maravilhas.”</a:t>
            </a:r>
            <a:endParaRPr lang="pt-PT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>
                <a:sym typeface="+mn-ea"/>
              </a:rPr>
              <a:t>A tarefa pode ser realizada invocando o método de string apropriado corretamente.</a:t>
            </a:r>
            <a:endParaRPr lang="en-US">
              <a:sym typeface="+mn-ea"/>
            </a:endParaRPr>
          </a:p>
          <a:p>
            <a:r>
              <a:rPr lang="en-US"/>
              <a:t>Escreva uma função </a:t>
            </a:r>
            <a:r>
              <a:rPr lang="pt-PT" altLang="en-US"/>
              <a:t>foo </a:t>
            </a:r>
            <a:r>
              <a:rPr lang="en-US"/>
              <a:t>que, dada uma palavra e largura inteira, faça o seguinte:</a:t>
            </a:r>
            <a:endParaRPr lang="en-US"/>
          </a:p>
          <a:p>
            <a:pPr marL="457200" lvl="1" indent="0">
              <a:buNone/>
            </a:pPr>
            <a:r>
              <a:rPr lang="en-US"/>
              <a:t>&gt;&gt;&gt; foo(‘csc’, 10)</a:t>
            </a:r>
            <a:endParaRPr lang="en-US"/>
          </a:p>
          <a:p>
            <a:pPr marL="457200" lvl="1" indent="0">
              <a:buNone/>
            </a:pPr>
            <a:r>
              <a:rPr lang="en-US"/>
              <a:t>‘xxxcscxxxx’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&gt;&gt;&gt; foo(‘108’, 20)</a:t>
            </a:r>
            <a:endParaRPr lang="en-US"/>
          </a:p>
          <a:p>
            <a:pPr marL="457200" lvl="1" indent="0">
              <a:buNone/>
            </a:pPr>
            <a:r>
              <a:rPr lang="en-US"/>
              <a:t>‘xxxxxxxx108xxxxxxxxx’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&gt;&gt;&gt; foo(‘POST’, 30)</a:t>
            </a:r>
            <a:endParaRPr lang="en-US"/>
          </a:p>
          <a:p>
            <a:pPr marL="457200" lvl="1" indent="0">
              <a:buNone/>
            </a:pPr>
            <a:r>
              <a:rPr lang="en-US"/>
              <a:t>‘xxxxxxxxxxxxxPOSTxxxxxxxxxxxxx’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Escreva uma função que retorne uma string </a:t>
            </a:r>
            <a:r>
              <a:rPr lang="pt-PT" altLang="en-US"/>
              <a:t>formatada de um float da</a:t>
            </a:r>
            <a:r>
              <a:rPr lang="en-US"/>
              <a:t> moeda </a:t>
            </a:r>
            <a:r>
              <a:rPr lang="pt-PT" altLang="en-US"/>
              <a:t>brasileira, real</a:t>
            </a:r>
            <a:r>
              <a:rPr lang="en-US"/>
              <a:t>.</a:t>
            </a:r>
            <a:endParaRPr lang="en-US"/>
          </a:p>
          <a:p>
            <a:pPr lvl="1"/>
            <a:r>
              <a:rPr lang="en-US"/>
              <a:t>&gt;&gt;&gt; def </a:t>
            </a:r>
            <a:r>
              <a:rPr lang="pt-PT" altLang="en-US"/>
              <a:t>imprime</a:t>
            </a:r>
            <a:r>
              <a:rPr lang="en-US"/>
              <a:t>_</a:t>
            </a:r>
            <a:r>
              <a:rPr lang="pt-PT" altLang="en-US"/>
              <a:t>real</a:t>
            </a:r>
            <a:r>
              <a:rPr lang="en-US"/>
              <a:t>(x: float) -&gt; str:</a:t>
            </a:r>
            <a:endParaRPr lang="en-US"/>
          </a:p>
          <a:p>
            <a:pPr lvl="1"/>
            <a:r>
              <a:rPr lang="en-US"/>
              <a:t>...</a:t>
            </a:r>
            <a:r>
              <a:rPr lang="pt-PT" altLang="en-US"/>
              <a:t>	</a:t>
            </a:r>
            <a:r>
              <a:rPr lang="en-US"/>
              <a:t>‘‘‘</a:t>
            </a:r>
            <a:endParaRPr lang="en-US"/>
          </a:p>
          <a:p>
            <a:pPr lvl="1"/>
            <a:r>
              <a:rPr lang="en-US"/>
              <a:t>...</a:t>
            </a:r>
            <a:r>
              <a:rPr lang="pt-PT" altLang="en-US"/>
              <a:t>	</a:t>
            </a:r>
            <a:r>
              <a:rPr lang="en-US"/>
              <a:t>&gt;&gt;&gt; </a:t>
            </a:r>
            <a:r>
              <a:rPr lang="pt-PT" altLang="en-US">
                <a:sym typeface="+mn-ea"/>
              </a:rPr>
              <a:t>imprime</a:t>
            </a:r>
            <a:r>
              <a:rPr lang="en-US">
                <a:sym typeface="+mn-ea"/>
              </a:rPr>
              <a:t>_</a:t>
            </a:r>
            <a:r>
              <a:rPr lang="pt-PT" altLang="en-US">
                <a:sym typeface="+mn-ea"/>
              </a:rPr>
              <a:t>real</a:t>
            </a:r>
            <a:r>
              <a:rPr lang="en-US"/>
              <a:t>(7/3)</a:t>
            </a:r>
            <a:endParaRPr lang="en-US"/>
          </a:p>
          <a:p>
            <a:pPr lvl="1"/>
            <a:r>
              <a:rPr lang="en-US"/>
              <a:t>...</a:t>
            </a:r>
            <a:r>
              <a:rPr lang="pt-PT" altLang="en-US"/>
              <a:t>	</a:t>
            </a:r>
            <a:r>
              <a:rPr lang="en-US"/>
              <a:t>‘</a:t>
            </a:r>
            <a:r>
              <a:rPr lang="pt-PT" altLang="en-US"/>
              <a:t>R$</a:t>
            </a:r>
            <a:r>
              <a:rPr lang="en-US"/>
              <a:t>2.33’</a:t>
            </a:r>
            <a:endParaRPr lang="en-US"/>
          </a:p>
          <a:p>
            <a:pPr lvl="1"/>
            <a:r>
              <a:rPr lang="en-US"/>
              <a:t>...</a:t>
            </a:r>
            <a:r>
              <a:rPr lang="pt-PT" altLang="en-US"/>
              <a:t>	</a:t>
            </a:r>
            <a:r>
              <a:rPr lang="en-US"/>
              <a:t>’’’</a:t>
            </a:r>
            <a:endParaRPr lang="en-US"/>
          </a:p>
          <a:p>
            <a:pPr lvl="0"/>
            <a:r>
              <a:rPr lang="pt-PT" altLang="en-US"/>
              <a:t>Note que a função retorna a string e não imprime.</a:t>
            </a:r>
            <a:endParaRPr lang="pt-PT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Agenda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Métodos de string.</a:t>
            </a:r>
            <a:endParaRPr lang="pt-PT" altLang="en-US"/>
          </a:p>
          <a:p>
            <a:r>
              <a:rPr lang="pt-PT" altLang="en-US"/>
              <a:t>Formatação de string.</a:t>
            </a:r>
            <a:endParaRPr lang="pt-PT" altLang="en-US"/>
          </a:p>
          <a:p>
            <a:r>
              <a:rPr lang="pt-PT" altLang="en-US"/>
              <a:t>Tarefas.</a:t>
            </a: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Métodos de string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Tipo String tem funções especiais que podem ser executadas sobre o valor que uma variável desse tipo armazena.</a:t>
            </a:r>
            <a:endParaRPr lang="pt-PT" altLang="en-US"/>
          </a:p>
          <a:p>
            <a:r>
              <a:rPr lang="pt-PT" altLang="en-US"/>
              <a:t>Há várias... Veremos algumas principais:</a:t>
            </a:r>
            <a:endParaRPr lang="pt-PT" altLang="en-US"/>
          </a:p>
          <a:p>
            <a:pPr lvl="1"/>
            <a:r>
              <a:rPr lang="pt-PT" altLang="en-US"/>
              <a:t>Conversão entre maiúscula e minúscula;</a:t>
            </a:r>
            <a:endParaRPr lang="pt-PT" altLang="en-US"/>
          </a:p>
          <a:p>
            <a:pPr lvl="1"/>
            <a:r>
              <a:rPr lang="pt-PT" altLang="en-US"/>
              <a:t>Remoção de espaços em branco;</a:t>
            </a:r>
            <a:endParaRPr lang="pt-PT" altLang="en-US"/>
          </a:p>
          <a:p>
            <a:pPr lvl="1"/>
            <a:r>
              <a:rPr lang="pt-PT" altLang="en-US"/>
              <a:t>Determinar um padrão no início e fim da string;</a:t>
            </a:r>
            <a:endParaRPr lang="pt-PT" altLang="en-US"/>
          </a:p>
          <a:p>
            <a:pPr lvl="1"/>
            <a:r>
              <a:rPr lang="pt-PT" altLang="en-US"/>
              <a:t>Buscar string em outra.</a:t>
            </a:r>
            <a:endParaRPr lang="pt-PT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PT" altLang="en-US">
                <a:sym typeface="+mn-ea"/>
              </a:rPr>
              <a:t>Métodos de string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Para usar um método devemos fazer uso do operador ‘.’.</a:t>
            </a:r>
            <a:endParaRPr lang="pt-PT" altLang="en-US"/>
          </a:p>
          <a:p>
            <a:r>
              <a:rPr lang="pt-PT" altLang="en-US"/>
              <a:t>Ele associa a operação do método ao valor a ser manipulado.</a:t>
            </a:r>
            <a:endParaRPr lang="pt-PT" altLang="en-US"/>
          </a:p>
          <a:p>
            <a:pPr lvl="1"/>
            <a:r>
              <a:rPr lang="pt-PT" altLang="en-US"/>
              <a:t>Após o ‘.’ é o método a ser executado.</a:t>
            </a:r>
            <a:endParaRPr lang="pt-PT" altLang="en-US"/>
          </a:p>
          <a:p>
            <a:pPr lvl="1"/>
            <a:r>
              <a:rPr lang="pt-PT" altLang="en-US"/>
              <a:t>Antes do ‘.’ é o valor a ser manipulado pelo método.</a:t>
            </a:r>
            <a:endParaRPr lang="pt-PT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Convertendo entre maiúscula/minúscula</a:t>
            </a:r>
            <a:endParaRPr lang="en-US"/>
          </a:p>
        </p:txBody>
      </p:sp>
      <p:sp>
        <p:nvSpPr>
          <p:cNvPr id="6" name="Text Placeholder 5"/>
          <p:cNvSpPr>
            <a:spLocks noGrp="true"/>
          </p:cNvSpPr>
          <p:nvPr>
            <p:ph type="body" idx="1"/>
          </p:nvPr>
        </p:nvSpPr>
        <p:spPr/>
        <p:txBody>
          <a:bodyPr/>
          <a:p>
            <a:r>
              <a:rPr lang="pt-PT" altLang="en-US"/>
              <a:t>lower()</a:t>
            </a:r>
            <a:endParaRPr lang="pt-PT" altLang="en-US"/>
          </a:p>
        </p:txBody>
      </p:sp>
      <p:sp>
        <p:nvSpPr>
          <p:cNvPr id="7" name="Content Placeholder 6"/>
          <p:cNvSpPr>
            <a:spLocks noGrp="true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pt-PT" altLang="en-US"/>
              <a:t>Converte uma string para minúsculas.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"Fulano de Tal".lower()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'fulano de tal'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nome = "Fulano de Tal"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nome.lower()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'fulano de tal'</a:t>
            </a:r>
            <a:endParaRPr lang="pt-PT" altLang="en-US"/>
          </a:p>
        </p:txBody>
      </p:sp>
      <p:sp>
        <p:nvSpPr>
          <p:cNvPr id="8" name="Text Placeholder 7"/>
          <p:cNvSpPr>
            <a:spLocks noGrp="true"/>
          </p:cNvSpPr>
          <p:nvPr>
            <p:ph type="body" sz="quarter" idx="3"/>
          </p:nvPr>
        </p:nvSpPr>
        <p:spPr/>
        <p:txBody>
          <a:bodyPr/>
          <a:p>
            <a:r>
              <a:rPr lang="pt-PT" altLang="en-US"/>
              <a:t>upper()</a:t>
            </a:r>
            <a:endParaRPr lang="pt-PT" altLang="en-US"/>
          </a:p>
        </p:txBody>
      </p:sp>
      <p:sp>
        <p:nvSpPr>
          <p:cNvPr id="9" name="Content Placeholder 8"/>
          <p:cNvSpPr>
            <a:spLocks noGrp="true"/>
          </p:cNvSpPr>
          <p:nvPr>
            <p:ph sz="quarter" idx="4"/>
          </p:nvPr>
        </p:nvSpPr>
        <p:spPr/>
        <p:txBody>
          <a:bodyPr/>
          <a:p>
            <a:r>
              <a:rPr lang="pt-PT" altLang="en-US">
                <a:sym typeface="+mn-ea"/>
              </a:rPr>
              <a:t>Converte uma string para maiúsculas.</a:t>
            </a:r>
            <a:endParaRPr lang="pt-PT" altLang="en-US">
              <a:sym typeface="+mn-ea"/>
            </a:endParaRPr>
          </a:p>
          <a:p>
            <a:pPr marL="457200" lvl="1" indent="0">
              <a:buNone/>
            </a:pPr>
            <a:r>
              <a:rPr lang="pt-PT" altLang="en-US"/>
              <a:t>&gt;&gt;&gt; </a:t>
            </a:r>
            <a:r>
              <a:rPr lang="en-US"/>
              <a:t>"Fulano de Tal".upper()</a:t>
            </a:r>
            <a:endParaRPr lang="en-US"/>
          </a:p>
          <a:p>
            <a:pPr marL="457200" lvl="1" indent="0">
              <a:buNone/>
            </a:pPr>
            <a:r>
              <a:rPr lang="en-US"/>
              <a:t>'FULANO DE TAL'</a:t>
            </a:r>
            <a:endParaRPr lang="en-US"/>
          </a:p>
          <a:p>
            <a:pPr marL="457200" lvl="1" indent="0">
              <a:buNone/>
            </a:pPr>
            <a:r>
              <a:rPr lang="pt-PT" altLang="en-US"/>
              <a:t>&gt;&gt;&gt; </a:t>
            </a:r>
            <a:r>
              <a:rPr lang="en-US"/>
              <a:t>nome = "Fulano de Tal"</a:t>
            </a:r>
            <a:endParaRPr lang="en-US"/>
          </a:p>
          <a:p>
            <a:pPr marL="457200" lvl="1" indent="0">
              <a:buNone/>
            </a:pPr>
            <a:r>
              <a:rPr lang="pt-PT" altLang="en-US"/>
              <a:t>&gt;&gt;&gt; </a:t>
            </a:r>
            <a:r>
              <a:rPr lang="en-US"/>
              <a:t>nome.upper()</a:t>
            </a:r>
            <a:endParaRPr lang="en-US"/>
          </a:p>
          <a:p>
            <a:pPr marL="457200" lvl="1" indent="0">
              <a:buNone/>
            </a:pPr>
            <a:r>
              <a:rPr lang="en-US"/>
              <a:t>'FULANO DE TAL'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Removendo espaços em branco</a:t>
            </a:r>
            <a:endParaRPr lang="pt-PT" altLang="en-US"/>
          </a:p>
        </p:txBody>
      </p:sp>
      <p:sp>
        <p:nvSpPr>
          <p:cNvPr id="7" name="Content Placeholder 6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Espaço em branco = qualquer caractere que imprime espaços vazios: espaços, caracteres especiais, ...</a:t>
            </a:r>
            <a:endParaRPr lang="pt-PT" altLang="en-US"/>
          </a:p>
          <a:p>
            <a:r>
              <a:rPr lang="pt-PT" altLang="en-US"/>
              <a:t>.rstrip():</a:t>
            </a:r>
            <a:endParaRPr lang="pt-PT" altLang="en-US"/>
          </a:p>
          <a:p>
            <a:pPr lvl="1"/>
            <a:r>
              <a:rPr lang="pt-PT" altLang="en-US"/>
              <a:t>remove espaços em branco à direita da string.</a:t>
            </a:r>
            <a:endParaRPr lang="pt-PT" altLang="en-US"/>
          </a:p>
          <a:p>
            <a:pPr lvl="0"/>
            <a:r>
              <a:rPr lang="pt-PT" altLang="en-US"/>
              <a:t>.lstrip():</a:t>
            </a:r>
            <a:endParaRPr lang="pt-PT" altLang="en-US"/>
          </a:p>
          <a:p>
            <a:pPr lvl="1"/>
            <a:r>
              <a:rPr lang="pt-PT" altLang="en-US">
                <a:sym typeface="+mn-ea"/>
              </a:rPr>
              <a:t>remove espaços em branco à esquerda da string.</a:t>
            </a:r>
            <a:endParaRPr lang="pt-PT" altLang="en-US">
              <a:sym typeface="+mn-ea"/>
            </a:endParaRPr>
          </a:p>
          <a:p>
            <a:pPr lvl="0"/>
            <a:r>
              <a:rPr lang="pt-PT" altLang="en-US"/>
              <a:t>.strip():</a:t>
            </a:r>
            <a:endParaRPr lang="pt-PT" altLang="en-US"/>
          </a:p>
          <a:p>
            <a:pPr lvl="1"/>
            <a:r>
              <a:rPr lang="pt-PT" altLang="en-US">
                <a:sym typeface="+mn-ea"/>
              </a:rPr>
              <a:t>remove espaços em branco em ambos os lados da string.</a:t>
            </a:r>
            <a:endParaRPr lang="pt-PT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Removendo espaços em branco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>
            <a:normAutofit fontScale="80000"/>
          </a:bodyPr>
          <a:p>
            <a:r>
              <a:rPr lang="pt-PT" altLang="en-US"/>
              <a:t>.lstrip():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nome = "    Fulano de tal"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nome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'    Fulano de tal'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nome.lstrip()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'Fulano de tal'</a:t>
            </a:r>
            <a:endParaRPr lang="pt-PT" altLang="en-US"/>
          </a:p>
          <a:p>
            <a:pPr lvl="0"/>
            <a:r>
              <a:rPr lang="pt-PT" altLang="en-US"/>
              <a:t>.rstrip():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nome = "Fulano de Tal    "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nome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'Fulano de Tal    '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nome.rstrip()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'Fulano de Tal'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2211070"/>
          </a:xfrm>
        </p:spPr>
        <p:txBody>
          <a:bodyPr>
            <a:normAutofit fontScale="70000"/>
          </a:bodyPr>
          <a:p>
            <a:pPr lvl="0"/>
            <a:r>
              <a:rPr lang="pt-PT" altLang="en-US" sz="2800">
                <a:sym typeface="+mn-ea"/>
              </a:rPr>
              <a:t>strip():</a:t>
            </a:r>
            <a:endParaRPr lang="pt-PT" altLang="en-US" sz="2800"/>
          </a:p>
          <a:p>
            <a:pPr marL="457200" lvl="1" indent="0">
              <a:buNone/>
            </a:pPr>
            <a:r>
              <a:rPr lang="pt-PT" altLang="en-US" sz="2800">
                <a:sym typeface="+mn-ea"/>
              </a:rPr>
              <a:t>&gt;&gt;&gt; nome = "    Fulano de Tal    "</a:t>
            </a:r>
            <a:endParaRPr lang="pt-PT" altLang="en-US" sz="2800"/>
          </a:p>
          <a:p>
            <a:pPr marL="457200" lvl="1" indent="0">
              <a:buNone/>
            </a:pPr>
            <a:r>
              <a:rPr lang="pt-PT" altLang="en-US" sz="2800">
                <a:sym typeface="+mn-ea"/>
              </a:rPr>
              <a:t>&gt;&gt;&gt; nome</a:t>
            </a:r>
            <a:endParaRPr lang="pt-PT" altLang="en-US" sz="2800"/>
          </a:p>
          <a:p>
            <a:pPr marL="457200" lvl="1" indent="0">
              <a:buNone/>
            </a:pPr>
            <a:r>
              <a:rPr lang="pt-PT" altLang="en-US" sz="2800">
                <a:sym typeface="+mn-ea"/>
              </a:rPr>
              <a:t>'    Fulano de Tal    '</a:t>
            </a:r>
            <a:endParaRPr lang="pt-PT" altLang="en-US" sz="2800"/>
          </a:p>
          <a:p>
            <a:pPr marL="457200" lvl="1" indent="0">
              <a:buNone/>
            </a:pPr>
            <a:r>
              <a:rPr lang="pt-PT" altLang="en-US" sz="2800">
                <a:sym typeface="+mn-ea"/>
              </a:rPr>
              <a:t>&gt;&gt;&gt; nome.strip()</a:t>
            </a:r>
            <a:endParaRPr lang="pt-PT" altLang="en-US" sz="2800"/>
          </a:p>
          <a:p>
            <a:pPr marL="457200" lvl="1" indent="0">
              <a:buNone/>
            </a:pPr>
            <a:r>
              <a:rPr lang="pt-PT" altLang="en-US" sz="2800">
                <a:sym typeface="+mn-ea"/>
              </a:rPr>
              <a:t>'Fulano de Tal'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Determinar um padrão no início e fim da string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idx="1"/>
          </p:nvPr>
        </p:nvSpPr>
        <p:spPr/>
        <p:txBody>
          <a:bodyPr/>
          <a:p>
            <a:r>
              <a:rPr lang="en-US"/>
              <a:t>.startswith()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half" idx="2"/>
          </p:nvPr>
        </p:nvSpPr>
        <p:spPr/>
        <p:txBody>
          <a:bodyPr>
            <a:normAutofit/>
          </a:bodyPr>
          <a:p>
            <a:pPr marL="457200" lvl="1" indent="0">
              <a:buNone/>
            </a:pPr>
            <a:r>
              <a:rPr lang="en-US" sz="2200"/>
              <a:t>&gt;&gt;&gt; starship = "Enterprise"</a:t>
            </a:r>
            <a:endParaRPr lang="en-US" sz="2200"/>
          </a:p>
          <a:p>
            <a:pPr marL="457200" lvl="1" indent="0">
              <a:buNone/>
            </a:pPr>
            <a:r>
              <a:rPr lang="en-US" sz="2200"/>
              <a:t>&gt;&gt;&gt; starship.startswith("en")</a:t>
            </a:r>
            <a:endParaRPr lang="en-US" sz="2200"/>
          </a:p>
          <a:p>
            <a:pPr marL="457200" lvl="1" indent="0">
              <a:buNone/>
            </a:pPr>
            <a:r>
              <a:rPr lang="en-US" sz="2200"/>
              <a:t>False</a:t>
            </a:r>
            <a:endParaRPr lang="en-US" sz="2200"/>
          </a:p>
          <a:p>
            <a:pPr marL="457200" lvl="1" indent="0">
              <a:buNone/>
            </a:pPr>
            <a:r>
              <a:rPr lang="en-US" sz="2200"/>
              <a:t>&gt;&gt;&gt; starship.startswith("En")</a:t>
            </a:r>
            <a:endParaRPr lang="en-US" sz="2200"/>
          </a:p>
          <a:p>
            <a:pPr marL="457200" lvl="1" indent="0">
              <a:buNone/>
            </a:pPr>
            <a:r>
              <a:rPr lang="en-US" sz="2200"/>
              <a:t>True</a:t>
            </a:r>
            <a:endParaRPr lang="en-US" sz="2200"/>
          </a:p>
        </p:txBody>
      </p:sp>
      <p:sp>
        <p:nvSpPr>
          <p:cNvPr id="7" name="Text Placeholder 6"/>
          <p:cNvSpPr>
            <a:spLocks noGrp="true"/>
          </p:cNvSpPr>
          <p:nvPr>
            <p:ph type="body" sz="quarter" idx="3"/>
          </p:nvPr>
        </p:nvSpPr>
        <p:spPr/>
        <p:txBody>
          <a:bodyPr/>
          <a:p>
            <a:r>
              <a:rPr lang="en-US"/>
              <a:t>.endswith</a:t>
            </a:r>
            <a:r>
              <a:rPr lang="pt-PT" altLang="en-US"/>
              <a:t>()</a:t>
            </a:r>
            <a:endParaRPr lang="pt-PT" altLang="en-US"/>
          </a:p>
        </p:txBody>
      </p:sp>
      <p:sp>
        <p:nvSpPr>
          <p:cNvPr id="8" name="Content Placeholder 7"/>
          <p:cNvSpPr>
            <a:spLocks noGrp="true"/>
          </p:cNvSpPr>
          <p:nvPr>
            <p:ph sz="quarter" idx="4"/>
          </p:nvPr>
        </p:nvSpPr>
        <p:spPr/>
        <p:txBody>
          <a:bodyPr/>
          <a:p>
            <a:pPr marL="457200" lvl="1" indent="0">
              <a:buNone/>
            </a:pPr>
            <a:r>
              <a:rPr lang="en-US" sz="2200"/>
              <a:t>&gt;&gt;&gt; starship.endswith("rise")</a:t>
            </a:r>
            <a:endParaRPr lang="en-US" sz="2200"/>
          </a:p>
          <a:p>
            <a:pPr marL="457200" lvl="1" indent="0">
              <a:buNone/>
            </a:pPr>
            <a:r>
              <a:rPr lang="en-US" sz="2200"/>
              <a:t>True</a:t>
            </a:r>
            <a:endParaRPr lang="en-US" sz="2200"/>
          </a:p>
          <a:p>
            <a:pPr marL="457200" lvl="1" indent="0">
              <a:buNone/>
            </a:pPr>
            <a:r>
              <a:rPr lang="en-US" sz="2200"/>
              <a:t>&gt;&gt;&gt; starship.endswith("risE")</a:t>
            </a:r>
            <a:endParaRPr lang="en-US" sz="2200"/>
          </a:p>
          <a:p>
            <a:pPr marL="457200" lvl="1" indent="0">
              <a:buNone/>
            </a:pPr>
            <a:r>
              <a:rPr lang="en-US" sz="2200"/>
              <a:t>False</a:t>
            </a:r>
            <a:endParaRPr lang="en-US"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Métodos de string</a:t>
            </a:r>
            <a:endParaRPr lang="en-US"/>
          </a:p>
        </p:txBody>
      </p:sp>
      <p:pic>
        <p:nvPicPr>
          <p:cNvPr id="9" name="Content Placeholder 8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7810" y="1825625"/>
            <a:ext cx="913574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3676</Words>
  <Application>WPS Presentation</Application>
  <PresentationFormat>宽屏</PresentationFormat>
  <Paragraphs>196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Nimbus Roman No9 L</vt:lpstr>
      <vt:lpstr>Arial Unicode MS</vt:lpstr>
      <vt:lpstr>Calibri Light</vt:lpstr>
      <vt:lpstr>DejaVu Sans</vt:lpstr>
      <vt:lpstr>Calibri</vt:lpstr>
      <vt:lpstr>微软雅黑</vt:lpstr>
      <vt:lpstr>Droid Sans Fallback</vt:lpstr>
      <vt:lpstr>SimSun</vt:lpstr>
      <vt:lpstr>Standard Symbols PS</vt:lpstr>
      <vt:lpstr>Noto Sans Symbols2</vt:lpstr>
      <vt:lpstr>Office 主题</vt:lpstr>
      <vt:lpstr>PowerPoint 演示文稿</vt:lpstr>
      <vt:lpstr>PowerPoint 演示文稿</vt:lpstr>
      <vt:lpstr>PowerPoint 演示文稿</vt:lpstr>
      <vt:lpstr>PowerPoint 演示文稿</vt:lpstr>
      <vt:lpstr>Métodos de string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Formatação de string</vt:lpstr>
      <vt:lpstr>Formatação de string</vt:lpstr>
      <vt:lpstr>Formatação de string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filipe</cp:lastModifiedBy>
  <cp:revision>27</cp:revision>
  <dcterms:created xsi:type="dcterms:W3CDTF">2021-06-02T04:15:54Z</dcterms:created>
  <dcterms:modified xsi:type="dcterms:W3CDTF">2021-06-02T04:15:54Z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