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anda.ime.usp.br/panda/static/cc110/05-if.html" TargetMode="External"/><Relationship Id="rId2" Type="http://schemas.openxmlformats.org/officeDocument/2006/relationships/hyperlink" Target="https://panda.ime.usp.br/panda/static/pensepy/06-Selecao/selecao.html" TargetMode="External"/><Relationship Id="rId1" Type="http://schemas.openxmlformats.org/officeDocument/2006/relationships/hyperlink" Target="https://docs.python.org/pt-br/3/tutorial/controlflow.html#if-statem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08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Condicionais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Se/Senão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if &lt;</a:t>
            </a:r>
            <a:r>
              <a:rPr lang="pt-PT" altLang="en-US"/>
              <a:t>True</a:t>
            </a:r>
            <a:r>
              <a:rPr lang="en-US"/>
              <a:t>&gt;:</a:t>
            </a:r>
            <a:endParaRPr lang="en-US"/>
          </a:p>
          <a:p>
            <a:pPr marL="0" indent="0">
              <a:buNone/>
            </a:pPr>
            <a:r>
              <a:rPr lang="en-US"/>
              <a:t>    &lt;comand</a:t>
            </a:r>
            <a:r>
              <a:rPr lang="pt-PT" altLang="en-US"/>
              <a:t>o</a:t>
            </a:r>
            <a:r>
              <a:rPr lang="en-US"/>
              <a:t>&gt;</a:t>
            </a:r>
            <a:endParaRPr lang="en-US"/>
          </a:p>
          <a:p>
            <a:pPr marL="0" indent="0">
              <a:buNone/>
            </a:pPr>
            <a:r>
              <a:rPr lang="en-US"/>
              <a:t>    &lt;</a:t>
            </a:r>
            <a:r>
              <a:rPr lang="en-US">
                <a:sym typeface="+mn-ea"/>
              </a:rPr>
              <a:t>comand</a:t>
            </a:r>
            <a:r>
              <a:rPr lang="pt-PT" altLang="en-US">
                <a:sym typeface="+mn-ea"/>
              </a:rPr>
              <a:t>o</a:t>
            </a:r>
            <a:r>
              <a:rPr lang="en-US"/>
              <a:t>&gt;</a:t>
            </a:r>
            <a:endParaRPr lang="en-US"/>
          </a:p>
          <a:p>
            <a:pPr marL="0" indent="0">
              <a:buNone/>
            </a:pPr>
            <a:r>
              <a:rPr lang="en-US"/>
              <a:t>    ...</a:t>
            </a:r>
            <a:endParaRPr lang="en-US"/>
          </a:p>
          <a:p>
            <a:pPr marL="0" indent="0">
              <a:buNone/>
            </a:pPr>
            <a:r>
              <a:rPr lang="en-US"/>
              <a:t>    &lt;</a:t>
            </a:r>
            <a:r>
              <a:rPr lang="en-US">
                <a:sym typeface="+mn-ea"/>
              </a:rPr>
              <a:t>comand</a:t>
            </a:r>
            <a:r>
              <a:rPr lang="pt-PT" altLang="en-US">
                <a:sym typeface="+mn-ea"/>
              </a:rPr>
              <a:t>o</a:t>
            </a:r>
            <a:r>
              <a:rPr lang="en-US"/>
              <a:t>&gt;</a:t>
            </a:r>
            <a:endParaRPr lang="en-US"/>
          </a:p>
          <a:p>
            <a:pPr marL="0" indent="0">
              <a:buNone/>
            </a:pPr>
            <a:r>
              <a:rPr lang="en-US"/>
              <a:t>else:</a:t>
            </a:r>
            <a:endParaRPr lang="en-US"/>
          </a:p>
          <a:p>
            <a:pPr marL="0" indent="0">
              <a:buNone/>
            </a:pPr>
            <a:r>
              <a:rPr lang="en-US"/>
              <a:t>    &lt;</a:t>
            </a:r>
            <a:r>
              <a:rPr lang="en-US">
                <a:sym typeface="+mn-ea"/>
              </a:rPr>
              <a:t>comand</a:t>
            </a:r>
            <a:r>
              <a:rPr lang="pt-PT" altLang="en-US">
                <a:sym typeface="+mn-ea"/>
              </a:rPr>
              <a:t>o</a:t>
            </a:r>
            <a:r>
              <a:rPr lang="en-US"/>
              <a:t>&gt;</a:t>
            </a:r>
            <a:endParaRPr lang="en-US"/>
          </a:p>
          <a:p>
            <a:pPr marL="0" indent="0">
              <a:buNone/>
            </a:pPr>
            <a:r>
              <a:rPr lang="en-US"/>
              <a:t>    &lt;</a:t>
            </a:r>
            <a:r>
              <a:rPr lang="en-US">
                <a:sym typeface="+mn-ea"/>
              </a:rPr>
              <a:t>comand</a:t>
            </a:r>
            <a:r>
              <a:rPr lang="pt-PT" altLang="en-US">
                <a:sym typeface="+mn-ea"/>
              </a:rPr>
              <a:t>o</a:t>
            </a:r>
            <a:r>
              <a:rPr lang="en-US"/>
              <a:t>&gt;</a:t>
            </a:r>
            <a:endParaRPr lang="en-US"/>
          </a:p>
          <a:p>
            <a:pPr marL="0" indent="0">
              <a:buNone/>
            </a:pPr>
            <a:r>
              <a:rPr lang="en-US"/>
              <a:t>    ...</a:t>
            </a:r>
            <a:endParaRPr lang="en-US"/>
          </a:p>
          <a:p>
            <a:pPr marL="0" indent="0">
              <a:buNone/>
            </a:pPr>
            <a:r>
              <a:rPr lang="en-US"/>
              <a:t>    &lt;</a:t>
            </a:r>
            <a:r>
              <a:rPr lang="en-US">
                <a:sym typeface="+mn-ea"/>
              </a:rPr>
              <a:t>comand</a:t>
            </a:r>
            <a:r>
              <a:rPr lang="pt-PT" altLang="en-US">
                <a:sym typeface="+mn-ea"/>
              </a:rPr>
              <a:t>o</a:t>
            </a:r>
            <a:r>
              <a:rPr lang="en-US"/>
              <a:t>&gt;</a:t>
            </a:r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2096135" y="2760345"/>
            <a:ext cx="1521460" cy="739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Se</a:t>
            </a:r>
            <a:endParaRPr lang="pt-PT" altLang="en-US"/>
          </a:p>
        </p:txBody>
      </p:sp>
      <p:sp>
        <p:nvSpPr>
          <p:cNvPr id="7" name="Flowchart: Process 6"/>
          <p:cNvSpPr/>
          <p:nvPr/>
        </p:nvSpPr>
        <p:spPr>
          <a:xfrm>
            <a:off x="3769995" y="3672840"/>
            <a:ext cx="1630045" cy="543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 2</a:t>
            </a:r>
            <a:endParaRPr lang="pt-PT" altLang="en-US"/>
          </a:p>
        </p:txBody>
      </p:sp>
      <p:sp>
        <p:nvSpPr>
          <p:cNvPr id="8" name="Flowchart: Process 7"/>
          <p:cNvSpPr/>
          <p:nvPr/>
        </p:nvSpPr>
        <p:spPr>
          <a:xfrm>
            <a:off x="267335" y="3672840"/>
            <a:ext cx="1630045" cy="543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 1</a:t>
            </a:r>
            <a:endParaRPr lang="pt-PT" altLang="en-US"/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 flipH="true">
            <a:off x="2856865" y="1978025"/>
            <a:ext cx="635" cy="782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3"/>
            <a:endCxn id="7" idx="0"/>
          </p:cNvCxnSpPr>
          <p:nvPr/>
        </p:nvCxnSpPr>
        <p:spPr>
          <a:xfrm>
            <a:off x="3617595" y="3129915"/>
            <a:ext cx="967740" cy="542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1"/>
            <a:endCxn id="8" idx="0"/>
          </p:cNvCxnSpPr>
          <p:nvPr/>
        </p:nvCxnSpPr>
        <p:spPr>
          <a:xfrm rot="10800000" flipV="true">
            <a:off x="1082675" y="3129280"/>
            <a:ext cx="1013460" cy="542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802890" y="4759325"/>
            <a:ext cx="141605" cy="1416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2"/>
            <a:endCxn id="12" idx="2"/>
          </p:cNvCxnSpPr>
          <p:nvPr/>
        </p:nvCxnSpPr>
        <p:spPr>
          <a:xfrm rot="5400000" flipV="true">
            <a:off x="1635760" y="3662680"/>
            <a:ext cx="614045" cy="17202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12" idx="6"/>
          </p:cNvCxnSpPr>
          <p:nvPr/>
        </p:nvCxnSpPr>
        <p:spPr>
          <a:xfrm rot="5400000">
            <a:off x="3458210" y="3702685"/>
            <a:ext cx="614045" cy="1640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</p:cNvCxnSpPr>
          <p:nvPr/>
        </p:nvCxnSpPr>
        <p:spPr>
          <a:xfrm flipH="true">
            <a:off x="2868295" y="4900930"/>
            <a:ext cx="5715" cy="79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1082675" y="2760345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True</a:t>
            </a:r>
            <a:endParaRPr lang="pt-PT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3782060" y="2760345"/>
            <a:ext cx="80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False</a:t>
            </a:r>
            <a:endParaRPr lang="pt-P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Se/Senão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PT" altLang="en-US">
                <a:sym typeface="+mn-ea"/>
              </a:rPr>
              <a:t>&gt;&gt;&gt; if balanco &gt;= 0:</a:t>
            </a:r>
            <a:endParaRPr lang="pt-PT" alt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...          no_azul = True</a:t>
            </a:r>
            <a:endParaRPr lang="pt-PT" alt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...          no_vermelho = False</a:t>
            </a:r>
            <a:endParaRPr lang="pt-PT" alt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...      else:</a:t>
            </a:r>
            <a:endParaRPr lang="pt-PT" alt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...          no_azul = False</a:t>
            </a:r>
            <a:endParaRPr lang="pt-PT" alt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...          no_vermelho = True</a:t>
            </a:r>
            <a:endParaRPr lang="pt-PT" altLang="en-US">
              <a:sym typeface="+mn-ea"/>
            </a:endParaRPr>
          </a:p>
          <a:p>
            <a:pPr marL="0" indent="0">
              <a:buNone/>
            </a:pPr>
            <a:endParaRPr lang="pt-PT" altLang="en-US">
              <a:sym typeface="+mn-ea"/>
            </a:endParaRPr>
          </a:p>
          <a:p>
            <a:r>
              <a:rPr lang="pt-PT" altLang="en-US">
                <a:sym typeface="+mn-ea"/>
              </a:rPr>
              <a:t>Sem códigos desnecessários.</a:t>
            </a:r>
            <a:endParaRPr lang="pt-PT" alt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Tarefas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Refaça as tarefas anteriores usando os blocos Se/Senão.</a:t>
            </a:r>
            <a:endParaRPr lang="pt-PT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Senão/Se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if &lt;cond0&gt;:</a:t>
            </a:r>
            <a:endParaRPr lang="en-US"/>
          </a:p>
          <a:p>
            <a:pPr marL="0" indent="0">
              <a:buNone/>
            </a:pPr>
            <a:r>
              <a:rPr lang="pt-PT" altLang="en-US"/>
              <a:t>    </a:t>
            </a:r>
            <a:r>
              <a:rPr lang="en-US"/>
              <a:t>&lt;code&gt;</a:t>
            </a:r>
            <a:endParaRPr lang="en-US"/>
          </a:p>
          <a:p>
            <a:pPr marL="0" indent="0">
              <a:buNone/>
            </a:pPr>
            <a:r>
              <a:rPr lang="en-US"/>
              <a:t>elif &lt;cond1&gt;:</a:t>
            </a:r>
            <a:endParaRPr lang="en-US"/>
          </a:p>
          <a:p>
            <a:pPr marL="0" indent="0">
              <a:buNone/>
            </a:pPr>
            <a:r>
              <a:rPr lang="pt-PT" altLang="en-US"/>
              <a:t>    </a:t>
            </a:r>
            <a:r>
              <a:rPr lang="en-US"/>
              <a:t>&lt;code&gt;</a:t>
            </a:r>
            <a:endParaRPr lang="en-US"/>
          </a:p>
          <a:p>
            <a:pPr marL="0" indent="0">
              <a:buNone/>
            </a:pP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elif &lt;condN&gt;:</a:t>
            </a:r>
            <a:endParaRPr lang="en-US"/>
          </a:p>
          <a:p>
            <a:pPr marL="0" indent="0">
              <a:buNone/>
            </a:pPr>
            <a:r>
              <a:rPr lang="pt-PT" altLang="en-US"/>
              <a:t>    </a:t>
            </a:r>
            <a:r>
              <a:rPr lang="en-US"/>
              <a:t>&lt;code&gt;</a:t>
            </a:r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217170" y="1967230"/>
            <a:ext cx="997585" cy="5429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C0</a:t>
            </a:r>
            <a:endParaRPr lang="pt-PT" altLang="en-US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flipH="true">
            <a:off x="716280" y="1640840"/>
            <a:ext cx="635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1765" y="3488055"/>
            <a:ext cx="1390015" cy="115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 0</a:t>
            </a:r>
            <a:endParaRPr lang="pt-PT" altLang="en-US"/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716280" y="2510155"/>
            <a:ext cx="130810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1909445" y="1967230"/>
            <a:ext cx="997585" cy="5429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C1</a:t>
            </a:r>
            <a:endParaRPr lang="pt-PT" altLang="en-US"/>
          </a:p>
        </p:txBody>
      </p:sp>
      <p:sp>
        <p:nvSpPr>
          <p:cNvPr id="12" name="Rectangle 11"/>
          <p:cNvSpPr/>
          <p:nvPr/>
        </p:nvSpPr>
        <p:spPr>
          <a:xfrm>
            <a:off x="1844040" y="3488055"/>
            <a:ext cx="1390015" cy="115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 1</a:t>
            </a:r>
            <a:endParaRPr lang="pt-PT" altLang="en-US"/>
          </a:p>
        </p:txBody>
      </p:sp>
      <p:cxnSp>
        <p:nvCxnSpPr>
          <p:cNvPr id="13" name="Straight Arrow Connector 12"/>
          <p:cNvCxnSpPr>
            <a:stCxn id="10" idx="2"/>
            <a:endCxn id="12" idx="0"/>
          </p:cNvCxnSpPr>
          <p:nvPr/>
        </p:nvCxnSpPr>
        <p:spPr>
          <a:xfrm>
            <a:off x="2408555" y="2510155"/>
            <a:ext cx="130810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592830" y="1967230"/>
            <a:ext cx="997585" cy="5429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C2</a:t>
            </a:r>
            <a:endParaRPr lang="pt-PT" altLang="en-US"/>
          </a:p>
        </p:txBody>
      </p:sp>
      <p:sp>
        <p:nvSpPr>
          <p:cNvPr id="16" name="Rectangle 15"/>
          <p:cNvSpPr/>
          <p:nvPr/>
        </p:nvSpPr>
        <p:spPr>
          <a:xfrm>
            <a:off x="3527425" y="3488055"/>
            <a:ext cx="1390015" cy="115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 2</a:t>
            </a:r>
            <a:endParaRPr lang="pt-PT" altLang="en-US"/>
          </a:p>
        </p:txBody>
      </p:sp>
      <p:cxnSp>
        <p:nvCxnSpPr>
          <p:cNvPr id="17" name="Straight Arrow Connector 16"/>
          <p:cNvCxnSpPr>
            <a:stCxn id="14" idx="2"/>
            <a:endCxn id="16" idx="0"/>
          </p:cNvCxnSpPr>
          <p:nvPr/>
        </p:nvCxnSpPr>
        <p:spPr>
          <a:xfrm>
            <a:off x="4091940" y="2510155"/>
            <a:ext cx="130810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1"/>
          </p:cNvCxnSpPr>
          <p:nvPr/>
        </p:nvCxnSpPr>
        <p:spPr>
          <a:xfrm>
            <a:off x="1214755" y="2239010"/>
            <a:ext cx="694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1"/>
          </p:cNvCxnSpPr>
          <p:nvPr/>
        </p:nvCxnSpPr>
        <p:spPr>
          <a:xfrm>
            <a:off x="2907030" y="22390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400935" y="5715635"/>
            <a:ext cx="184785" cy="1955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3"/>
            <a:endCxn id="20" idx="6"/>
          </p:cNvCxnSpPr>
          <p:nvPr/>
        </p:nvCxnSpPr>
        <p:spPr>
          <a:xfrm flipH="true">
            <a:off x="2585720" y="2239010"/>
            <a:ext cx="2004695" cy="3574415"/>
          </a:xfrm>
          <a:prstGeom prst="bentConnector3">
            <a:avLst>
              <a:gd name="adj1" fmla="val -438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20" idx="1"/>
          </p:cNvCxnSpPr>
          <p:nvPr/>
        </p:nvCxnSpPr>
        <p:spPr>
          <a:xfrm>
            <a:off x="847090" y="4639310"/>
            <a:ext cx="158115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20" idx="0"/>
          </p:cNvCxnSpPr>
          <p:nvPr/>
        </p:nvCxnSpPr>
        <p:spPr>
          <a:xfrm flipH="true">
            <a:off x="2493645" y="4639310"/>
            <a:ext cx="45720" cy="1076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20" idx="7"/>
          </p:cNvCxnSpPr>
          <p:nvPr/>
        </p:nvCxnSpPr>
        <p:spPr>
          <a:xfrm flipH="true">
            <a:off x="2558415" y="4639310"/>
            <a:ext cx="166433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true"/>
          <p:nvPr/>
        </p:nvSpPr>
        <p:spPr>
          <a:xfrm>
            <a:off x="1141095" y="1901825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False</a:t>
            </a:r>
            <a:endParaRPr lang="pt-PT" alt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2827655" y="190119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False</a:t>
            </a:r>
            <a:endParaRPr lang="pt-PT" altLang="en-US"/>
          </a:p>
        </p:txBody>
      </p:sp>
      <p:sp>
        <p:nvSpPr>
          <p:cNvPr id="27" name="Text Box 26"/>
          <p:cNvSpPr txBox="true"/>
          <p:nvPr/>
        </p:nvSpPr>
        <p:spPr>
          <a:xfrm>
            <a:off x="4590415" y="192405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False</a:t>
            </a:r>
            <a:endParaRPr lang="pt-PT" altLang="en-US"/>
          </a:p>
        </p:txBody>
      </p:sp>
      <p:sp>
        <p:nvSpPr>
          <p:cNvPr id="28" name="Text Box 27"/>
          <p:cNvSpPr txBox="true"/>
          <p:nvPr/>
        </p:nvSpPr>
        <p:spPr>
          <a:xfrm>
            <a:off x="838200" y="2814955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True</a:t>
            </a:r>
            <a:endParaRPr lang="pt-PT" altLang="en-US"/>
          </a:p>
        </p:txBody>
      </p:sp>
      <p:sp>
        <p:nvSpPr>
          <p:cNvPr id="29" name="Text Box 28"/>
          <p:cNvSpPr txBox="true"/>
          <p:nvPr/>
        </p:nvSpPr>
        <p:spPr>
          <a:xfrm>
            <a:off x="2539365" y="2814955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True</a:t>
            </a:r>
            <a:endParaRPr lang="pt-PT" altLang="en-US"/>
          </a:p>
        </p:txBody>
      </p:sp>
      <p:sp>
        <p:nvSpPr>
          <p:cNvPr id="30" name="Text Box 29"/>
          <p:cNvSpPr txBox="true"/>
          <p:nvPr/>
        </p:nvSpPr>
        <p:spPr>
          <a:xfrm>
            <a:off x="4290060" y="2814955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True</a:t>
            </a:r>
            <a:endParaRPr lang="pt-PT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Senão/Se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x = True</a:t>
            </a:r>
            <a:endParaRPr lang="en-US"/>
          </a:p>
          <a:p>
            <a:pPr marL="0" indent="0">
              <a:buNone/>
            </a:pPr>
            <a:r>
              <a:rPr lang="en-US"/>
              <a:t>&gt;&gt;&gt; y = False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if not x: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</a:t>
            </a:r>
            <a:r>
              <a:rPr lang="en-US">
                <a:sym typeface="+mn-ea"/>
              </a:rPr>
              <a:t>ans = "panda"</a:t>
            </a:r>
            <a:endParaRPr lang="en-US"/>
          </a:p>
          <a:p>
            <a:pPr marL="0" indent="0">
              <a:buNone/>
            </a:pPr>
            <a:r>
              <a:rPr lang="en-US"/>
              <a:t>&gt;&gt;&gt; elif x and y: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</a:t>
            </a:r>
            <a:r>
              <a:rPr lang="en-US">
                <a:sym typeface="+mn-ea"/>
              </a:rPr>
              <a:t>ans = "</a:t>
            </a:r>
            <a:r>
              <a:rPr lang="pt-PT" altLang="en-US">
                <a:sym typeface="+mn-ea"/>
              </a:rPr>
              <a:t>cobra</a:t>
            </a:r>
            <a:r>
              <a:rPr lang="en-US">
                <a:sym typeface="+mn-ea"/>
              </a:rPr>
              <a:t>"</a:t>
            </a:r>
            <a:endParaRPr lang="en-US"/>
          </a:p>
          <a:p>
            <a:pPr marL="0" indent="0">
              <a:buNone/>
            </a:pPr>
            <a:r>
              <a:rPr lang="en-US"/>
              <a:t>&gt;&gt;&gt; elif not x or y: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</a:t>
            </a:r>
            <a:r>
              <a:rPr lang="en-US">
                <a:sym typeface="+mn-ea"/>
              </a:rPr>
              <a:t>ans = "</a:t>
            </a:r>
            <a:r>
              <a:rPr lang="pt-PT" altLang="en-US">
                <a:sym typeface="+mn-ea"/>
              </a:rPr>
              <a:t>texugo</a:t>
            </a:r>
            <a:r>
              <a:rPr lang="en-US">
                <a:sym typeface="+mn-ea"/>
              </a:rPr>
              <a:t>"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ans</a:t>
            </a:r>
            <a:endParaRPr lang="en-US"/>
          </a:p>
          <a:p>
            <a:pPr marL="0" indent="0">
              <a:buNone/>
            </a:pPr>
            <a:r>
              <a:rPr lang="en-US"/>
              <a:t>NameError: name ‘ans’ is not defined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Senão/Se/Senão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65000"/>
          </a:bodyPr>
          <a:p>
            <a:pPr marL="0" indent="0">
              <a:buNone/>
            </a:pPr>
            <a:r>
              <a:rPr lang="pt-PT" altLang="en-US"/>
              <a:t>if &lt;cond0&gt;: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   &lt;code&gt;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elif &lt;cond1&gt;: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   &lt;code&gt;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.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.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.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elif &lt;condN&gt;: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   &lt;code&gt;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else: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    &lt;code&gt;</a:t>
            </a:r>
            <a:endParaRPr lang="pt-PT" altLang="en-US"/>
          </a:p>
        </p:txBody>
      </p:sp>
      <p:sp>
        <p:nvSpPr>
          <p:cNvPr id="6" name="Flowchart: Decision 5"/>
          <p:cNvSpPr/>
          <p:nvPr/>
        </p:nvSpPr>
        <p:spPr>
          <a:xfrm>
            <a:off x="217170" y="1967230"/>
            <a:ext cx="997585" cy="5429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C0</a:t>
            </a:r>
            <a:endParaRPr lang="pt-PT" altLang="en-US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flipH="true">
            <a:off x="716280" y="1640840"/>
            <a:ext cx="635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1765" y="3488055"/>
            <a:ext cx="1390015" cy="115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 0</a:t>
            </a:r>
            <a:endParaRPr lang="pt-PT" altLang="en-US"/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716280" y="2510155"/>
            <a:ext cx="130810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1909445" y="1967230"/>
            <a:ext cx="997585" cy="5429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C1</a:t>
            </a:r>
            <a:endParaRPr lang="pt-PT" altLang="en-US"/>
          </a:p>
        </p:txBody>
      </p:sp>
      <p:sp>
        <p:nvSpPr>
          <p:cNvPr id="12" name="Rectangle 11"/>
          <p:cNvSpPr/>
          <p:nvPr/>
        </p:nvSpPr>
        <p:spPr>
          <a:xfrm>
            <a:off x="1844040" y="3488055"/>
            <a:ext cx="1390015" cy="115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 1</a:t>
            </a:r>
            <a:endParaRPr lang="pt-PT" altLang="en-US"/>
          </a:p>
        </p:txBody>
      </p:sp>
      <p:cxnSp>
        <p:nvCxnSpPr>
          <p:cNvPr id="13" name="Straight Arrow Connector 12"/>
          <p:cNvCxnSpPr>
            <a:stCxn id="10" idx="2"/>
            <a:endCxn id="12" idx="0"/>
          </p:cNvCxnSpPr>
          <p:nvPr/>
        </p:nvCxnSpPr>
        <p:spPr>
          <a:xfrm>
            <a:off x="2408555" y="2510155"/>
            <a:ext cx="130810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592830" y="1967230"/>
            <a:ext cx="997585" cy="5429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C2</a:t>
            </a:r>
            <a:endParaRPr lang="pt-PT" altLang="en-US"/>
          </a:p>
        </p:txBody>
      </p:sp>
      <p:sp>
        <p:nvSpPr>
          <p:cNvPr id="16" name="Rectangle 15"/>
          <p:cNvSpPr/>
          <p:nvPr/>
        </p:nvSpPr>
        <p:spPr>
          <a:xfrm>
            <a:off x="3527425" y="3488055"/>
            <a:ext cx="1390015" cy="115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 2</a:t>
            </a:r>
            <a:endParaRPr lang="pt-PT" altLang="en-US"/>
          </a:p>
        </p:txBody>
      </p:sp>
      <p:cxnSp>
        <p:nvCxnSpPr>
          <p:cNvPr id="17" name="Straight Arrow Connector 16"/>
          <p:cNvCxnSpPr>
            <a:stCxn id="14" idx="2"/>
            <a:endCxn id="16" idx="0"/>
          </p:cNvCxnSpPr>
          <p:nvPr/>
        </p:nvCxnSpPr>
        <p:spPr>
          <a:xfrm>
            <a:off x="4091940" y="2510155"/>
            <a:ext cx="130810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1"/>
          </p:cNvCxnSpPr>
          <p:nvPr/>
        </p:nvCxnSpPr>
        <p:spPr>
          <a:xfrm>
            <a:off x="1214755" y="2239010"/>
            <a:ext cx="694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1"/>
          </p:cNvCxnSpPr>
          <p:nvPr/>
        </p:nvCxnSpPr>
        <p:spPr>
          <a:xfrm>
            <a:off x="2907030" y="223901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400935" y="5715635"/>
            <a:ext cx="184785" cy="1955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3"/>
            <a:endCxn id="11" idx="3"/>
          </p:cNvCxnSpPr>
          <p:nvPr/>
        </p:nvCxnSpPr>
        <p:spPr>
          <a:xfrm>
            <a:off x="4590415" y="2239010"/>
            <a:ext cx="392430" cy="3575050"/>
          </a:xfrm>
          <a:prstGeom prst="bentConnector3">
            <a:avLst>
              <a:gd name="adj1" fmla="val 1606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20" idx="1"/>
          </p:cNvCxnSpPr>
          <p:nvPr/>
        </p:nvCxnSpPr>
        <p:spPr>
          <a:xfrm>
            <a:off x="847090" y="4639310"/>
            <a:ext cx="158115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20" idx="0"/>
          </p:cNvCxnSpPr>
          <p:nvPr/>
        </p:nvCxnSpPr>
        <p:spPr>
          <a:xfrm flipH="true">
            <a:off x="2493645" y="4639310"/>
            <a:ext cx="45720" cy="1076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20" idx="7"/>
          </p:cNvCxnSpPr>
          <p:nvPr/>
        </p:nvCxnSpPr>
        <p:spPr>
          <a:xfrm flipH="true">
            <a:off x="2558415" y="4639310"/>
            <a:ext cx="166433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true"/>
          <p:nvPr/>
        </p:nvSpPr>
        <p:spPr>
          <a:xfrm>
            <a:off x="1141095" y="1901825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False</a:t>
            </a:r>
            <a:endParaRPr lang="pt-PT" altLang="en-US"/>
          </a:p>
        </p:txBody>
      </p:sp>
      <p:sp>
        <p:nvSpPr>
          <p:cNvPr id="26" name="Text Box 25"/>
          <p:cNvSpPr txBox="true"/>
          <p:nvPr/>
        </p:nvSpPr>
        <p:spPr>
          <a:xfrm>
            <a:off x="2827655" y="190119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False</a:t>
            </a:r>
            <a:endParaRPr lang="pt-PT" altLang="en-US"/>
          </a:p>
        </p:txBody>
      </p:sp>
      <p:sp>
        <p:nvSpPr>
          <p:cNvPr id="27" name="Text Box 26"/>
          <p:cNvSpPr txBox="true"/>
          <p:nvPr/>
        </p:nvSpPr>
        <p:spPr>
          <a:xfrm>
            <a:off x="4590415" y="1924050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False</a:t>
            </a:r>
            <a:endParaRPr lang="pt-PT" altLang="en-US"/>
          </a:p>
        </p:txBody>
      </p:sp>
      <p:sp>
        <p:nvSpPr>
          <p:cNvPr id="28" name="Text Box 27"/>
          <p:cNvSpPr txBox="true"/>
          <p:nvPr/>
        </p:nvSpPr>
        <p:spPr>
          <a:xfrm>
            <a:off x="838200" y="2814955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True</a:t>
            </a:r>
            <a:endParaRPr lang="pt-PT" altLang="en-US"/>
          </a:p>
        </p:txBody>
      </p:sp>
      <p:sp>
        <p:nvSpPr>
          <p:cNvPr id="29" name="Text Box 28"/>
          <p:cNvSpPr txBox="true"/>
          <p:nvPr/>
        </p:nvSpPr>
        <p:spPr>
          <a:xfrm>
            <a:off x="2539365" y="2814955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True</a:t>
            </a:r>
            <a:endParaRPr lang="pt-PT" altLang="en-US"/>
          </a:p>
        </p:txBody>
      </p:sp>
      <p:sp>
        <p:nvSpPr>
          <p:cNvPr id="30" name="Text Box 29"/>
          <p:cNvSpPr txBox="true"/>
          <p:nvPr/>
        </p:nvSpPr>
        <p:spPr>
          <a:xfrm>
            <a:off x="4290060" y="2814955"/>
            <a:ext cx="84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True</a:t>
            </a:r>
            <a:endParaRPr lang="pt-PT" altLang="en-US"/>
          </a:p>
        </p:txBody>
      </p:sp>
      <p:sp>
        <p:nvSpPr>
          <p:cNvPr id="11" name="Rectangle 10"/>
          <p:cNvSpPr/>
          <p:nvPr/>
        </p:nvSpPr>
        <p:spPr>
          <a:xfrm>
            <a:off x="3592830" y="5238115"/>
            <a:ext cx="1390015" cy="115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 senão</a:t>
            </a:r>
            <a:endParaRPr lang="pt-PT" altLang="en-US"/>
          </a:p>
        </p:txBody>
      </p:sp>
      <p:cxnSp>
        <p:nvCxnSpPr>
          <p:cNvPr id="15" name="Straight Arrow Connector 14"/>
          <p:cNvCxnSpPr>
            <a:stCxn id="11" idx="1"/>
            <a:endCxn id="20" idx="6"/>
          </p:cNvCxnSpPr>
          <p:nvPr/>
        </p:nvCxnSpPr>
        <p:spPr>
          <a:xfrm flipH="true" flipV="true">
            <a:off x="2585720" y="5813425"/>
            <a:ext cx="10071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Senão/Se/Senão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(x, y) = (True, False)</a:t>
            </a:r>
            <a:endParaRPr lang="en-US"/>
          </a:p>
          <a:p>
            <a:pPr marL="0" indent="0">
              <a:buNone/>
            </a:pPr>
            <a:r>
              <a:rPr lang="en-US"/>
              <a:t>&gt;&gt;&gt; if not x: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</a:t>
            </a:r>
            <a:r>
              <a:rPr lang="en-US">
                <a:sym typeface="+mn-ea"/>
              </a:rPr>
              <a:t>ans = "panda"</a:t>
            </a:r>
            <a:endParaRPr lang="en-US"/>
          </a:p>
          <a:p>
            <a:pPr marL="0" indent="0">
              <a:buNone/>
            </a:pPr>
            <a:r>
              <a:rPr lang="en-US"/>
              <a:t>&gt;&gt;&gt; elif x and y: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</a:t>
            </a:r>
            <a:r>
              <a:rPr lang="en-US">
                <a:sym typeface="+mn-ea"/>
              </a:rPr>
              <a:t>ans = "</a:t>
            </a:r>
            <a:r>
              <a:rPr lang="pt-PT" altLang="en-US">
                <a:sym typeface="+mn-ea"/>
              </a:rPr>
              <a:t>cobra</a:t>
            </a:r>
            <a:r>
              <a:rPr lang="en-US">
                <a:sym typeface="+mn-ea"/>
              </a:rPr>
              <a:t>"</a:t>
            </a:r>
            <a:endParaRPr lang="en-US"/>
          </a:p>
          <a:p>
            <a:pPr marL="0" indent="0">
              <a:buNone/>
            </a:pPr>
            <a:r>
              <a:rPr lang="en-US"/>
              <a:t>&gt;&gt;&gt; elif not x or y: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</a:t>
            </a:r>
            <a:r>
              <a:rPr lang="en-US">
                <a:sym typeface="+mn-ea"/>
              </a:rPr>
              <a:t>ans = "</a:t>
            </a:r>
            <a:r>
              <a:rPr lang="pt-PT" altLang="en-US">
                <a:sym typeface="+mn-ea"/>
              </a:rPr>
              <a:t>texugo</a:t>
            </a:r>
            <a:r>
              <a:rPr lang="en-US">
                <a:sym typeface="+mn-ea"/>
              </a:rPr>
              <a:t>"</a:t>
            </a:r>
            <a:endParaRPr lang="en-US"/>
          </a:p>
          <a:p>
            <a:pPr marL="0" indent="0">
              <a:buNone/>
            </a:pPr>
            <a:r>
              <a:rPr lang="en-US"/>
              <a:t>&gt;&gt;&gt; else:</a:t>
            </a:r>
            <a:endParaRPr lang="en-US"/>
          </a:p>
          <a:p>
            <a:pPr marL="0" indent="0">
              <a:buNone/>
            </a:pPr>
            <a:r>
              <a:rPr lang="pt-PT" altLang="en-US">
                <a:sym typeface="+mn-ea"/>
              </a:rPr>
              <a:t>             </a:t>
            </a:r>
            <a:r>
              <a:rPr lang="en-US">
                <a:sym typeface="+mn-ea"/>
              </a:rPr>
              <a:t>ans = "</a:t>
            </a:r>
            <a:r>
              <a:rPr lang="pt-PT" altLang="en-US">
                <a:sym typeface="+mn-ea"/>
              </a:rPr>
              <a:t>porco</a:t>
            </a:r>
            <a:r>
              <a:rPr lang="en-US">
                <a:sym typeface="+mn-ea"/>
              </a:rPr>
              <a:t>"</a:t>
            </a:r>
            <a:endParaRPr lang="en-US"/>
          </a:p>
          <a:p>
            <a:pPr marL="0" indent="0">
              <a:buNone/>
            </a:pPr>
            <a:r>
              <a:rPr lang="en-US"/>
              <a:t>&gt;&gt;&gt; ans</a:t>
            </a:r>
            <a:endParaRPr lang="en-US"/>
          </a:p>
          <a:p>
            <a:pPr marL="0" indent="0">
              <a:buNone/>
            </a:pPr>
            <a:r>
              <a:rPr lang="en-US"/>
              <a:t>‘</a:t>
            </a:r>
            <a:r>
              <a:rPr lang="pt-PT" altLang="en-US">
                <a:sym typeface="+mn-ea"/>
              </a:rPr>
              <a:t>porco</a:t>
            </a:r>
            <a:r>
              <a:rPr lang="en-US"/>
              <a:t>’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pt-PT" altLang="en-US"/>
              <a:t>S</a:t>
            </a:r>
            <a:r>
              <a:rPr lang="en-US"/>
              <a:t>audamos as pessoas com “Bom dia”, “Boa tarde” ou “Boa noite” dependendo da hora do dia.</a:t>
            </a:r>
            <a:endParaRPr lang="en-US"/>
          </a:p>
          <a:p>
            <a:r>
              <a:rPr lang="en-US"/>
              <a:t>Escreva um programa que dada a hora atual (no formato de 24 horas) imprima uma mensagem de bom dia, boa tarde ou boa noite de acordo com a seguinte lista:</a:t>
            </a:r>
            <a:endParaRPr lang="en-US"/>
          </a:p>
          <a:p>
            <a:r>
              <a:rPr lang="en-US"/>
              <a:t>     “Bom dia” entre 4 e 11</a:t>
            </a:r>
            <a:endParaRPr lang="en-US"/>
          </a:p>
          <a:p>
            <a:r>
              <a:rPr lang="en-US"/>
              <a:t>     “Boa tarde” entre 12 e 17</a:t>
            </a:r>
            <a:endParaRPr lang="en-US"/>
          </a:p>
          <a:p>
            <a:r>
              <a:rPr lang="en-US"/>
              <a:t>     “Boa noite” entre 18 e 23</a:t>
            </a:r>
            <a:endParaRPr lang="en-US"/>
          </a:p>
          <a:p>
            <a:r>
              <a:rPr lang="en-US"/>
              <a:t>     “Oi” caso contrário</a:t>
            </a:r>
            <a:endParaRPr lang="en-US"/>
          </a:p>
          <a:p>
            <a:r>
              <a:rPr lang="en-US"/>
              <a:t>A entrada consistirá em um único número h onde 0 ≤ h &lt;24</a:t>
            </a:r>
            <a:endParaRPr lang="en-US"/>
          </a:p>
          <a:p>
            <a:r>
              <a:rPr lang="en-US"/>
              <a:t>A saída deve conter uma única linha com: Bom dia, Boa tarde, Boa noite ou Olá.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Qual é o valor de z depois de executar o seguinte?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17875" y="2575560"/>
            <a:ext cx="5556250" cy="41217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Escreva um programa que leia um número inteiro e imprima se é positivo, negativo ou zero.</a:t>
            </a:r>
            <a:endParaRPr lang="en-US"/>
          </a:p>
          <a:p>
            <a:endParaRPr lang="en-US"/>
          </a:p>
          <a:p>
            <a:r>
              <a:rPr lang="en-US"/>
              <a:t>A entrada consistirá em um único número n onde -100 ≤ n ≤ 100.</a:t>
            </a:r>
            <a:endParaRPr lang="en-US"/>
          </a:p>
          <a:p>
            <a:endParaRPr lang="en-US"/>
          </a:p>
          <a:p>
            <a:r>
              <a:rPr lang="en-US"/>
              <a:t>A saída deve conter uma única linha com: positivo, negativo ou zero.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Definição</a:t>
            </a:r>
            <a:endParaRPr lang="pt-PT" altLang="en-US"/>
          </a:p>
          <a:p>
            <a:r>
              <a:rPr lang="pt-PT" altLang="en-US"/>
              <a:t>Se;</a:t>
            </a:r>
            <a:endParaRPr lang="pt-PT" altLang="en-US"/>
          </a:p>
          <a:p>
            <a:r>
              <a:rPr lang="pt-PT" altLang="en-US"/>
              <a:t>Tarefas;</a:t>
            </a:r>
            <a:endParaRPr lang="pt-PT" altLang="en-US"/>
          </a:p>
          <a:p>
            <a:r>
              <a:rPr lang="pt-PT" altLang="en-US"/>
              <a:t>Se/Senão;</a:t>
            </a:r>
            <a:endParaRPr lang="pt-PT" altLang="en-US"/>
          </a:p>
          <a:p>
            <a:r>
              <a:rPr lang="pt-PT" altLang="en-US"/>
              <a:t>Tarefas;</a:t>
            </a:r>
            <a:endParaRPr lang="pt-PT" altLang="en-US"/>
          </a:p>
          <a:p>
            <a:r>
              <a:rPr lang="pt-PT" altLang="en-US"/>
              <a:t>Senão/Se;</a:t>
            </a:r>
            <a:endParaRPr lang="pt-PT" altLang="en-US"/>
          </a:p>
          <a:p>
            <a:r>
              <a:rPr lang="pt-PT" altLang="en-US"/>
              <a:t>Senão/Se/Senão;</a:t>
            </a:r>
            <a:endParaRPr lang="pt-PT" altLang="en-US"/>
          </a:p>
          <a:p>
            <a:r>
              <a:rPr lang="pt-PT" altLang="en-US"/>
              <a:t>Tarefas</a:t>
            </a:r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Qual é o valor do total após a execução desse código?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320" y="2283460"/>
            <a:ext cx="4784725" cy="43776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/>
              <a:t>Cada triângulo pode ser classificado como escaleno, isósceles ou equilátero:</a:t>
            </a:r>
            <a:endParaRPr lang="en-US"/>
          </a:p>
          <a:p>
            <a:pPr lvl="1"/>
            <a:r>
              <a:rPr lang="en-US"/>
              <a:t>triângulos equiláteros têm todas as arestas do mesmo tamanho;</a:t>
            </a:r>
            <a:endParaRPr lang="en-US"/>
          </a:p>
          <a:p>
            <a:pPr lvl="1"/>
            <a:r>
              <a:rPr lang="en-US"/>
              <a:t>triângulos isósceles têm exatamente duas arestas do mesmo tamanho;</a:t>
            </a:r>
            <a:endParaRPr lang="en-US"/>
          </a:p>
          <a:p>
            <a:pPr lvl="1"/>
            <a:r>
              <a:rPr lang="en-US"/>
              <a:t>triângulos escalenos têm três arestas de tamanhos diferentes.</a:t>
            </a:r>
            <a:endParaRPr lang="en-US"/>
          </a:p>
          <a:p>
            <a:pPr lvl="0"/>
            <a:r>
              <a:rPr lang="en-US"/>
              <a:t>Escreva um programa que, dados três tamanhos de arestas, determine se um triângulo é escaleno, isósceles, equilátero ou impossível.</a:t>
            </a:r>
            <a:endParaRPr lang="en-US"/>
          </a:p>
          <a:p>
            <a:pPr lvl="0"/>
            <a:r>
              <a:rPr lang="en-US"/>
              <a:t>A entrada consiste em uma única linha com três números naturais x, y e z, onde 0 &lt;x, y, z &lt;100</a:t>
            </a:r>
            <a:r>
              <a:rPr lang="pt-PT" altLang="en-US"/>
              <a:t>.</a:t>
            </a:r>
            <a:endParaRPr lang="en-US"/>
          </a:p>
          <a:p>
            <a:pPr lvl="0"/>
            <a:r>
              <a:rPr lang="en-US"/>
              <a:t>A saída deve conter uma única linha apenas com escaleno, isósceles, equilátero ou impossível.</a:t>
            </a:r>
            <a:endParaRPr 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1165" y="1838960"/>
            <a:ext cx="39624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Avalie f(2), f(13), f(-8) e f(10) quando</a:t>
            </a:r>
            <a:r>
              <a:rPr lang="pt-PT" altLang="en-US"/>
              <a:t> f(x) é</a:t>
            </a:r>
            <a:r>
              <a:rPr lang="en-US"/>
              <a:t>:</a:t>
            </a:r>
            <a:endParaRPr lang="en-US"/>
          </a:p>
        </p:txBody>
      </p:sp>
      <p:pic>
        <p:nvPicPr>
          <p:cNvPr id="8" name="Content Placeholder 7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34200" y="1825625"/>
            <a:ext cx="36563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>
                <a:hlinkClick r:id="rId1" tooltip="" action="ppaction://hlinkfile"/>
              </a:rPr>
              <a:t>Python tutorial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hlinkClick r:id="rId2" tooltip="" action="ppaction://hlinkfile"/>
              </a:rPr>
              <a:t>Pense python</a:t>
            </a:r>
            <a:r>
              <a:rPr lang="pt-PT" altLang="en-US"/>
              <a:t>.</a:t>
            </a:r>
            <a:endParaRPr lang="pt-PT" altLang="en-US"/>
          </a:p>
          <a:p>
            <a:r>
              <a:rPr lang="pt-PT" altLang="en-US">
                <a:hlinkClick r:id="rId3" tooltip="" action="ppaction://hlinkfile"/>
              </a:rPr>
              <a:t>Introdução a ciência da computação com python</a:t>
            </a:r>
            <a:r>
              <a:rPr lang="pt-PT" altLang="en-US"/>
              <a:t>.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Definição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en-US"/>
              <a:t>Dada uma condição ou instrução de predicado C (ou seja, algo que avalia como booleano), uma instrução </a:t>
            </a:r>
            <a:r>
              <a:rPr lang="en-US">
                <a:solidFill>
                  <a:srgbClr val="FF0000"/>
                </a:solidFill>
              </a:rPr>
              <a:t>if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é uma estrutura de controle que executa um bloco de código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quando C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é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True</a:t>
            </a:r>
            <a:r>
              <a:rPr lang="en-US"/>
              <a:t>.</a:t>
            </a:r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7639050" y="2582545"/>
            <a:ext cx="1540510" cy="7861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Se</a:t>
            </a:r>
            <a:endParaRPr lang="pt-PT" altLang="en-US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8404225" y="1818005"/>
            <a:ext cx="5080" cy="764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9577705" y="3605530"/>
            <a:ext cx="1669415" cy="6464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/>
              <a:t>Bloco de instruções</a:t>
            </a:r>
            <a:endParaRPr lang="pt-PT" altLang="en-US"/>
          </a:p>
        </p:txBody>
      </p:sp>
      <p:cxnSp>
        <p:nvCxnSpPr>
          <p:cNvPr id="9" name="Elbow Connector 8"/>
          <p:cNvCxnSpPr>
            <a:stCxn id="6" idx="3"/>
            <a:endCxn id="8" idx="0"/>
          </p:cNvCxnSpPr>
          <p:nvPr/>
        </p:nvCxnSpPr>
        <p:spPr>
          <a:xfrm>
            <a:off x="9179560" y="2975610"/>
            <a:ext cx="1233170" cy="629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true">
            <a:off x="8404225" y="3368675"/>
            <a:ext cx="5080" cy="214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2"/>
          </p:cNvCxnSpPr>
          <p:nvPr/>
        </p:nvCxnSpPr>
        <p:spPr>
          <a:xfrm rot="5400000">
            <a:off x="9053195" y="3602990"/>
            <a:ext cx="710565" cy="20085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9438005" y="259334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True</a:t>
            </a:r>
            <a:endParaRPr lang="pt-PT" alt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7508875" y="3744595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False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Se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&gt;&gt;&gt; x = 1</a:t>
            </a:r>
            <a:endParaRPr lang="en-US"/>
          </a:p>
          <a:p>
            <a:pPr marL="0" indent="0">
              <a:buNone/>
            </a:pPr>
            <a:r>
              <a:rPr lang="en-US"/>
              <a:t>&gt;&gt;&gt; if 0 == 7:</a:t>
            </a:r>
            <a:endParaRPr lang="en-US"/>
          </a:p>
          <a:p>
            <a:pPr marL="0" indent="0">
              <a:buNone/>
            </a:pPr>
            <a:r>
              <a:rPr lang="en-US"/>
              <a:t>..</a:t>
            </a:r>
            <a:r>
              <a:rPr lang="pt-PT" altLang="en-US"/>
              <a:t>.          </a:t>
            </a:r>
            <a:r>
              <a:rPr lang="en-US">
                <a:sym typeface="+mn-ea"/>
              </a:rPr>
              <a:t>x = x + 1</a:t>
            </a:r>
            <a:endParaRPr lang="en-US"/>
          </a:p>
          <a:p>
            <a:pPr marL="0" indent="0">
              <a:buNone/>
            </a:pPr>
            <a:r>
              <a:rPr lang="en-US"/>
              <a:t>&gt;&gt;&gt; x</a:t>
            </a:r>
            <a:endParaRPr lang="en-US"/>
          </a:p>
          <a:p>
            <a:pPr marL="0" indent="0">
              <a:buNone/>
            </a:pPr>
            <a:r>
              <a:rPr lang="en-US"/>
              <a:t>1</a:t>
            </a:r>
            <a:endParaRPr lang="en-US"/>
          </a:p>
          <a:p>
            <a:pPr marL="0" indent="0">
              <a:buNone/>
            </a:pPr>
            <a:r>
              <a:rPr lang="en-US"/>
              <a:t>&gt;&gt;&gt; x = 1/1</a:t>
            </a:r>
            <a:endParaRPr lang="en-US"/>
          </a:p>
          <a:p>
            <a:pPr marL="0" indent="0">
              <a:buNone/>
            </a:pPr>
            <a:r>
              <a:rPr lang="en-US"/>
              <a:t>&gt;&gt;&gt; if type(x) is int: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>
                <a:sym typeface="+mn-ea"/>
              </a:rPr>
              <a:t>          </a:t>
            </a:r>
            <a:r>
              <a:rPr lang="en-US">
                <a:sym typeface="+mn-ea"/>
              </a:rPr>
              <a:t>x = x + 1</a:t>
            </a:r>
            <a:endParaRPr lang="en-US"/>
          </a:p>
          <a:p>
            <a:pPr marL="0" indent="0">
              <a:buNone/>
            </a:pPr>
            <a:r>
              <a:rPr lang="en-US"/>
              <a:t>&gt;&gt;&gt; x</a:t>
            </a:r>
            <a:endParaRPr lang="en-US"/>
          </a:p>
          <a:p>
            <a:pPr marL="0" indent="0">
              <a:buNone/>
            </a:pPr>
            <a:r>
              <a:rPr lang="en-US"/>
              <a:t>1.0</a:t>
            </a:r>
            <a:endParaRPr lang="en-US"/>
          </a:p>
        </p:txBody>
      </p:sp>
      <p:sp>
        <p:nvSpPr>
          <p:cNvPr id="14" name="Content Placeholder 13"/>
          <p:cNvSpPr/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ym typeface="+mn-ea"/>
              </a:rPr>
              <a:t>if &lt;</a:t>
            </a:r>
            <a:r>
              <a:rPr lang="pt-PT" altLang="en-US">
                <a:sym typeface="+mn-ea"/>
              </a:rPr>
              <a:t>True</a:t>
            </a:r>
            <a:r>
              <a:rPr lang="en-US">
                <a:sym typeface="+mn-ea"/>
              </a:rPr>
              <a:t>&gt;: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&lt;comand</a:t>
            </a:r>
            <a:r>
              <a:rPr lang="pt-PT" altLang="en-US">
                <a:sym typeface="+mn-ea"/>
              </a:rPr>
              <a:t>o</a:t>
            </a:r>
            <a:r>
              <a:rPr lang="en-US">
                <a:sym typeface="+mn-ea"/>
              </a:rPr>
              <a:t>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&lt;comand</a:t>
            </a:r>
            <a:r>
              <a:rPr lang="pt-PT" altLang="en-US">
                <a:sym typeface="+mn-ea"/>
              </a:rPr>
              <a:t>o</a:t>
            </a:r>
            <a:r>
              <a:rPr lang="en-US">
                <a:sym typeface="+mn-ea"/>
              </a:rPr>
              <a:t>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...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&lt;comand</a:t>
            </a:r>
            <a:r>
              <a:rPr lang="pt-PT" altLang="en-US">
                <a:sym typeface="+mn-ea"/>
              </a:rPr>
              <a:t>o</a:t>
            </a:r>
            <a:r>
              <a:rPr lang="en-US">
                <a:sym typeface="+mn-ea"/>
              </a:rPr>
              <a:t>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Em Python, os </a:t>
            </a:r>
            <a:r>
              <a:rPr lang="en-US">
                <a:solidFill>
                  <a:srgbClr val="FF0000"/>
                </a:solidFill>
                <a:sym typeface="+mn-ea"/>
              </a:rPr>
              <a:t>espaços são importantes</a:t>
            </a:r>
            <a:r>
              <a:rPr lang="en-US">
                <a:sym typeface="+mn-ea"/>
              </a:rPr>
              <a:t> - apenas o código recuado em uma instrução if é executado.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Se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def foo(x):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</a:t>
            </a:r>
            <a:r>
              <a:rPr lang="en-US">
                <a:sym typeface="+mn-ea"/>
              </a:rPr>
              <a:t>if x &gt; 0: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    </a:t>
            </a:r>
            <a:r>
              <a:rPr lang="en-US">
                <a:sym typeface="+mn-ea"/>
              </a:rPr>
              <a:t>print("Positiv</a:t>
            </a:r>
            <a:r>
              <a:rPr lang="pt-PT" altLang="en-US">
                <a:sym typeface="+mn-ea"/>
              </a:rPr>
              <a:t>o</a:t>
            </a:r>
            <a:r>
              <a:rPr lang="en-US">
                <a:sym typeface="+mn-ea"/>
              </a:rPr>
              <a:t>")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</a:t>
            </a:r>
            <a:r>
              <a:rPr lang="en-US">
                <a:sym typeface="+mn-ea"/>
              </a:rPr>
              <a:t>if x &gt; 10**5:</a:t>
            </a:r>
            <a:endParaRPr lang="en-US"/>
          </a:p>
          <a:p>
            <a:pPr marL="0" indent="0">
              <a:buNone/>
            </a:pPr>
            <a:r>
              <a:rPr lang="en-US"/>
              <a:t>...</a:t>
            </a:r>
            <a:r>
              <a:rPr lang="pt-PT" altLang="en-US"/>
              <a:t>              </a:t>
            </a:r>
            <a:r>
              <a:rPr lang="en-US">
                <a:sym typeface="+mn-ea"/>
              </a:rPr>
              <a:t>print("</a:t>
            </a:r>
            <a:r>
              <a:rPr lang="pt-PT">
                <a:sym typeface="+mn-ea"/>
              </a:rPr>
              <a:t>P</a:t>
            </a:r>
            <a:r>
              <a:rPr lang="en-US">
                <a:sym typeface="+mn-ea"/>
              </a:rPr>
              <a:t>ositiv</a:t>
            </a:r>
            <a:r>
              <a:rPr lang="pt-PT" altLang="en-US">
                <a:sym typeface="+mn-ea"/>
              </a:rPr>
              <a:t>o grande</a:t>
            </a:r>
            <a:r>
              <a:rPr lang="en-US">
                <a:sym typeface="+mn-ea"/>
              </a:rPr>
              <a:t>")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ans = foo(10**6)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Positiv</a:t>
            </a:r>
            <a:r>
              <a:rPr lang="pt-PT" altLang="en-US">
                <a:sym typeface="+mn-ea"/>
              </a:rPr>
              <a:t>o</a:t>
            </a:r>
            <a:endParaRPr lang="en-US"/>
          </a:p>
          <a:p>
            <a:pPr marL="0" indent="0">
              <a:buNone/>
            </a:pPr>
            <a:r>
              <a:rPr lang="pt-PT">
                <a:sym typeface="+mn-ea"/>
              </a:rPr>
              <a:t>P</a:t>
            </a:r>
            <a:r>
              <a:rPr lang="en-US">
                <a:sym typeface="+mn-ea"/>
              </a:rPr>
              <a:t>ositiv</a:t>
            </a:r>
            <a:r>
              <a:rPr lang="pt-PT" altLang="en-US">
                <a:sym typeface="+mn-ea"/>
              </a:rPr>
              <a:t>o grande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&gt;&gt;&gt; type(ans)</a:t>
            </a:r>
            <a:endParaRPr lang="en-US"/>
          </a:p>
          <a:p>
            <a:pPr marL="0" indent="0">
              <a:buNone/>
            </a:pPr>
            <a:r>
              <a:rPr lang="en-US"/>
              <a:t>&lt;class ‘NoneType’&gt;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>
                <a:sym typeface="+mn-ea"/>
              </a:rPr>
              <a:t>&gt;&gt;&gt; def foo(x):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...</a:t>
            </a:r>
            <a:r>
              <a:rPr lang="pt-PT" altLang="en-US">
                <a:sym typeface="+mn-ea"/>
              </a:rPr>
              <a:t>          </a:t>
            </a:r>
            <a:r>
              <a:rPr lang="en-US">
                <a:sym typeface="+mn-ea"/>
              </a:rPr>
              <a:t>if x &gt; 0: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...</a:t>
            </a:r>
            <a:r>
              <a:rPr lang="pt-PT" altLang="en-US">
                <a:sym typeface="+mn-ea"/>
              </a:rPr>
              <a:t>              </a:t>
            </a:r>
            <a:r>
              <a:rPr lang="pt-PT" altLang="en-US">
                <a:sym typeface="+mn-ea"/>
              </a:rPr>
              <a:t>return </a:t>
            </a:r>
            <a:r>
              <a:rPr lang="en-US">
                <a:sym typeface="+mn-ea"/>
              </a:rPr>
              <a:t>"Positiv</a:t>
            </a:r>
            <a:r>
              <a:rPr lang="pt-PT" altLang="en-US">
                <a:sym typeface="+mn-ea"/>
              </a:rPr>
              <a:t>o</a:t>
            </a:r>
            <a:r>
              <a:rPr lang="en-US">
                <a:sym typeface="+mn-ea"/>
              </a:rPr>
              <a:t>"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...</a:t>
            </a:r>
            <a:r>
              <a:rPr lang="pt-PT" altLang="en-US">
                <a:sym typeface="+mn-ea"/>
              </a:rPr>
              <a:t>          </a:t>
            </a:r>
            <a:r>
              <a:rPr lang="en-US">
                <a:sym typeface="+mn-ea"/>
              </a:rPr>
              <a:t>if x &gt; 10**5: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...</a:t>
            </a:r>
            <a:r>
              <a:rPr lang="pt-PT" altLang="en-US">
                <a:sym typeface="+mn-ea"/>
              </a:rPr>
              <a:t>              </a:t>
            </a:r>
            <a:r>
              <a:rPr lang="pt-PT" altLang="en-US">
                <a:sym typeface="+mn-ea"/>
              </a:rPr>
              <a:t>return </a:t>
            </a:r>
            <a:r>
              <a:rPr lang="en-US">
                <a:sym typeface="+mn-ea"/>
              </a:rPr>
              <a:t>"</a:t>
            </a:r>
            <a:r>
              <a:rPr lang="pt-PT">
                <a:sym typeface="+mn-ea"/>
              </a:rPr>
              <a:t>P</a:t>
            </a:r>
            <a:r>
              <a:rPr lang="en-US">
                <a:sym typeface="+mn-ea"/>
              </a:rPr>
              <a:t>ositiv</a:t>
            </a:r>
            <a:r>
              <a:rPr lang="pt-PT" altLang="en-US">
                <a:sym typeface="+mn-ea"/>
              </a:rPr>
              <a:t>o grande</a:t>
            </a:r>
            <a:r>
              <a:rPr lang="en-US">
                <a:sym typeface="+mn-ea"/>
              </a:rPr>
              <a:t>"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&gt;&gt;&gt; ans = foo(10**6)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&gt;&gt;&gt; type(ans)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&lt;class ‘</a:t>
            </a:r>
            <a:r>
              <a:rPr lang="pt-PT" altLang="en-US">
                <a:sym typeface="+mn-ea"/>
              </a:rPr>
              <a:t>str</a:t>
            </a:r>
            <a:r>
              <a:rPr lang="en-US">
                <a:sym typeface="+mn-ea"/>
              </a:rPr>
              <a:t>’&gt;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&gt;&gt;&gt; ans</a:t>
            </a:r>
            <a:endParaRPr lang="en-US"/>
          </a:p>
          <a:p>
            <a:pPr marL="0" indent="0">
              <a:buNone/>
            </a:pPr>
            <a:r>
              <a:rPr lang="pt-PT" altLang="en-US"/>
              <a:t>‘Positivo’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Se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Tenha cuidado com definições de variáveis em if:</a:t>
            </a:r>
            <a:endParaRPr lang="pt-PT" altLang="en-US"/>
          </a:p>
          <a:p>
            <a:pPr lvl="1"/>
            <a:r>
              <a:rPr lang="pt-PT" altLang="en-US"/>
              <a:t>Elas pertecem ao escopo onde foram definidas. Portanto, podem ser usadas fora do if.</a:t>
            </a:r>
            <a:endParaRPr lang="pt-PT" altLang="en-US"/>
          </a:p>
          <a:p>
            <a:pPr lvl="1"/>
            <a:r>
              <a:rPr lang="pt-PT" altLang="en-US"/>
              <a:t>Elas precisam ter sido definidas, senão gera erro.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&gt;&gt;&gt; if True:</a:t>
            </a:r>
            <a:endParaRPr lang="en-US"/>
          </a:p>
          <a:p>
            <a:pPr marL="0" indent="0">
              <a:buNone/>
            </a:pPr>
            <a:r>
              <a:rPr lang="en-US"/>
              <a:t>	x = 10	</a:t>
            </a:r>
            <a:endParaRPr lang="en-US"/>
          </a:p>
          <a:p>
            <a:pPr marL="0" indent="0">
              <a:buNone/>
            </a:pPr>
            <a:r>
              <a:rPr lang="en-US"/>
              <a:t>&gt;&gt;&gt; x</a:t>
            </a:r>
            <a:endParaRPr lang="en-US"/>
          </a:p>
          <a:p>
            <a:pPr marL="0" indent="0">
              <a:buNone/>
            </a:pPr>
            <a:r>
              <a:rPr lang="en-US"/>
              <a:t>10</a:t>
            </a:r>
            <a:endParaRPr lang="en-US"/>
          </a:p>
          <a:p>
            <a:pPr marL="0" indent="0">
              <a:buNone/>
            </a:pPr>
            <a:r>
              <a:rPr lang="en-US"/>
              <a:t>&gt;&gt;&gt; if False:</a:t>
            </a:r>
            <a:endParaRPr lang="en-US"/>
          </a:p>
          <a:p>
            <a:pPr marL="0" indent="0">
              <a:buNone/>
            </a:pPr>
            <a:r>
              <a:rPr lang="en-US"/>
              <a:t>	y = 10</a:t>
            </a:r>
            <a:endParaRPr lang="en-US"/>
          </a:p>
          <a:p>
            <a:pPr marL="0" indent="0">
              <a:buNone/>
            </a:pPr>
            <a:r>
              <a:rPr lang="en-US"/>
              <a:t>&gt;&gt;&gt; y</a:t>
            </a:r>
            <a:endParaRPr lang="en-US"/>
          </a:p>
          <a:p>
            <a:pPr marL="0" indent="0">
              <a:buNone/>
            </a:pPr>
            <a:r>
              <a:rPr lang="en-US"/>
              <a:t>Traceback (most recent call last):</a:t>
            </a:r>
            <a:endParaRPr lang="en-US"/>
          </a:p>
          <a:p>
            <a:pPr marL="0" indent="0">
              <a:buNone/>
            </a:pPr>
            <a:r>
              <a:rPr lang="en-US"/>
              <a:t>  File "&lt;pyshell#7&gt;", line 1, in &lt;module&gt;</a:t>
            </a:r>
            <a:endParaRPr lang="en-US"/>
          </a:p>
          <a:p>
            <a:pPr marL="0" indent="0">
              <a:buNone/>
            </a:pPr>
            <a:r>
              <a:rPr lang="en-US"/>
              <a:t>    y</a:t>
            </a:r>
            <a:endParaRPr lang="en-US"/>
          </a:p>
          <a:p>
            <a:pPr marL="0" indent="0">
              <a:buNone/>
            </a:pPr>
            <a:r>
              <a:rPr lang="en-US"/>
              <a:t>NameError: name 'y' is not defined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Escreva um programa que imprima se um determinado número natural é ímpar ou par. Um número é par quando é divisível por dois. Um número é ímpar quando não é divisível por dois.</a:t>
            </a:r>
            <a:r>
              <a:rPr lang="pt-PT" altLang="en-US"/>
              <a:t> </a:t>
            </a:r>
            <a:r>
              <a:rPr lang="en-US"/>
              <a:t>A saída deve conter uma única linha com ímpar ou par.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Tarefa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Escreva um programa que leia um par de números</a:t>
            </a:r>
            <a:r>
              <a:rPr lang="pt-PT" altLang="en-US"/>
              <a:t> naturais, x e y,</a:t>
            </a:r>
            <a:r>
              <a:rPr lang="en-US"/>
              <a:t> e imprima </a:t>
            </a:r>
            <a:r>
              <a:rPr lang="pt-PT" altLang="en-US"/>
              <a:t>“Sim” </a:t>
            </a:r>
            <a:r>
              <a:rPr lang="en-US"/>
              <a:t>se eles estiverem em ordem crescente. Em outras palavras, se o segundo número for maior que o primeiro.</a:t>
            </a:r>
            <a:r>
              <a:rPr lang="pt-PT" altLang="en-US"/>
              <a:t> A saída deve conter uma única linha com Sim ou Não, indicando se x &lt; y.</a:t>
            </a:r>
            <a:endParaRPr lang="pt-PT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Se/Senão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pt-PT" altLang="en-US"/>
              <a:t>Considere o código abaixo:</a:t>
            </a:r>
            <a:endParaRPr lang="pt-PT" altLang="en-US"/>
          </a:p>
          <a:p>
            <a:pPr marL="0" indent="0">
              <a:buNone/>
            </a:pP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if balanco &gt;= 0: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...          no_azul = True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...          no_vermelho = False</a:t>
            </a:r>
            <a:endParaRPr lang="pt-PT" altLang="en-US"/>
          </a:p>
          <a:p>
            <a:pPr marL="0" indent="0">
              <a:buNone/>
            </a:pPr>
            <a:endParaRPr lang="pt-PT" altLang="en-US"/>
          </a:p>
          <a:p>
            <a:pPr marL="0" indent="0">
              <a:buNone/>
            </a:pPr>
            <a:r>
              <a:rPr lang="pt-PT" altLang="en-US"/>
              <a:t>&gt;&gt;&gt; if balanco &lt; 0: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...          no_azul = False</a:t>
            </a:r>
            <a:endParaRPr lang="pt-PT" altLang="en-US"/>
          </a:p>
          <a:p>
            <a:pPr marL="0" indent="0">
              <a:buNone/>
            </a:pPr>
            <a:r>
              <a:rPr lang="pt-PT" altLang="en-US"/>
              <a:t>...          no_vermelho = True</a:t>
            </a:r>
            <a:endParaRPr lang="pt-PT" altLang="en-US"/>
          </a:p>
          <a:p>
            <a:pPr marL="0" indent="0">
              <a:buNone/>
            </a:pPr>
            <a:endParaRPr lang="pt-PT" altLang="en-US"/>
          </a:p>
          <a:p>
            <a:r>
              <a:rPr lang="pt-PT" altLang="en-US"/>
              <a:t>Faz o código maior e verifica condições desnecessariamente.</a:t>
            </a: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4888</Words>
  <Application>WPS Presentation</Application>
  <PresentationFormat>宽屏</PresentationFormat>
  <Paragraphs>308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微软雅黑</vt:lpstr>
      <vt:lpstr>Droid Sans Fallback</vt:lpstr>
      <vt:lpstr>SimSun</vt:lpstr>
      <vt:lpstr>Standard Symbols PS</vt:lpstr>
      <vt:lpstr>Noto Sans Symbols2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Se/Senão</vt:lpstr>
      <vt:lpstr>Se/Senão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45</cp:revision>
  <dcterms:created xsi:type="dcterms:W3CDTF">2021-06-06T20:33:55Z</dcterms:created>
  <dcterms:modified xsi:type="dcterms:W3CDTF">2021-06-06T20:33:55Z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