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t.khanacademy.org/computing/computer-science/algorithms/towers-of-hanoi/e/move-three-disks-in-towers-of-hano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t.khanacademy.org/computing/computer-science/algorithms/recursive-algorithms/a/recursion" TargetMode="External"/><Relationship Id="rId1" Type="http://schemas.openxmlformats.org/officeDocument/2006/relationships/hyperlink" Target="https://panda.ime.usp.br/panda/static/pythonds_pt/04-Recursao/toctree.html#recursa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10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Recursão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Torres de Hanoi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Regras: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Você pode mover apenas um disco por vez.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Um disco nunca pode ficar em cima de um disco menor. Por exemplo, se o disco 3 estiver em um pino, então todos os discos abaixo dele devem ter número maior do que 3.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Caso mais simples:</a:t>
            </a:r>
            <a:endParaRPr lang="pt-PT" altLang="en-US"/>
          </a:p>
          <a:p>
            <a:pPr lvl="1"/>
            <a:r>
              <a:rPr lang="pt-PT" altLang="en-US"/>
              <a:t>n=1</a:t>
            </a:r>
            <a:endParaRPr lang="pt-PT" altLang="en-US"/>
          </a:p>
          <a:p>
            <a:pPr lvl="2"/>
            <a:r>
              <a:rPr lang="pt-PT" altLang="en-US"/>
              <a:t>Mova o disco da torre A para B.</a:t>
            </a:r>
            <a:endParaRPr lang="pt-PT" altLang="en-US"/>
          </a:p>
          <a:p>
            <a:pPr lvl="0"/>
            <a:r>
              <a:rPr lang="pt-PT" altLang="en-US"/>
              <a:t>E quando n = 2?</a:t>
            </a:r>
            <a:endParaRPr lang="pt-PT" altLang="en-US"/>
          </a:p>
          <a:p>
            <a:pPr lvl="1"/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4043045"/>
            <a:ext cx="5657850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Torres de Hanoi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Usar a torre C como armazenamento temporário: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Mover a base ao B: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Mover do C para o B:</a:t>
            </a:r>
            <a:endParaRPr lang="pt-PT" alt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22650"/>
            <a:ext cx="4909185" cy="216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80" y="2302510"/>
            <a:ext cx="3523615" cy="155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80" y="4478020"/>
            <a:ext cx="3524250" cy="1548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Torres de Hanoi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 quando n = 3?</a:t>
            </a:r>
            <a:endParaRPr lang="pt-PT" altLang="en-US"/>
          </a:p>
          <a:p>
            <a:pPr lvl="1"/>
            <a:r>
              <a:rPr lang="pt-PT" altLang="en-US"/>
              <a:t>Mova de 1 até n-1 para C.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Mova o n para B: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Mova de 1 até n-1 para B: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3314065"/>
            <a:ext cx="4464050" cy="196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015" y="2322830"/>
            <a:ext cx="3315970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15" y="4451350"/>
            <a:ext cx="331660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Torres de Hanoi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Algoritmo, em alto nível, para resolução do problema: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Mova a torre de altura−1 para o pino intermediário, usando o pino destino como intermediário.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Mova o disco restante para o pino destino.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Mova a torre de altura−1 do pino intermediário para o pino destino usando o pino origem como intermediário.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Implemente o algoritmo de resolução do problema das torres de hanoi descrito anteriormente.</a:t>
            </a:r>
            <a:endParaRPr lang="pt-PT" altLang="en-US"/>
          </a:p>
          <a:p>
            <a:r>
              <a:rPr lang="pt-PT" altLang="en-US"/>
              <a:t>Lembre-se, o caso base é quando n, o número de discos, é 1.</a:t>
            </a:r>
            <a:endParaRPr lang="pt-PT" altLang="en-US"/>
          </a:p>
          <a:p>
            <a:r>
              <a:rPr lang="pt-PT" altLang="en-US"/>
              <a:t>Teste sua resolução movendo os discos nesta torre exemplo:</a:t>
            </a:r>
            <a:endParaRPr lang="pt-PT" altLang="en-US"/>
          </a:p>
          <a:p>
            <a:pPr lvl="1"/>
            <a:r>
              <a:rPr lang="pt-PT" altLang="en-US">
                <a:hlinkClick r:id="rId1" action="ppaction://hlinkfile"/>
              </a:rPr>
              <a:t>Mover 5 discos da torre de hanoi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action="ppaction://hlinkfile"/>
              </a:rPr>
              <a:t>Resolução de problemas usando python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2" action="ppaction://hlinkfile"/>
              </a:rPr>
              <a:t>Recursividade - Khan Academy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Recursão</a:t>
            </a:r>
            <a:endParaRPr lang="pt-PT" altLang="en-US"/>
          </a:p>
          <a:p>
            <a:r>
              <a:rPr lang="pt-PT" altLang="en-US"/>
              <a:t>Tarefas</a:t>
            </a:r>
            <a:endParaRPr lang="pt-PT" altLang="en-US"/>
          </a:p>
          <a:p>
            <a:r>
              <a:rPr lang="pt-PT" altLang="en-US"/>
              <a:t>Torres de Hanoi</a:t>
            </a:r>
            <a:endParaRPr lang="pt-PT" altLang="en-US"/>
          </a:p>
          <a:p>
            <a:r>
              <a:rPr lang="pt-PT" altLang="en-US"/>
              <a:t>Tarefa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Recursão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Uma definição recursiva é aquela definida em termos de si mesma.</a:t>
            </a:r>
            <a:endParaRPr lang="en-US"/>
          </a:p>
          <a:p>
            <a:r>
              <a:rPr lang="pt-PT" altLang="en-US"/>
              <a:t>Ex:</a:t>
            </a:r>
            <a:endParaRPr lang="pt-PT" altLang="en-US"/>
          </a:p>
          <a:p>
            <a:pPr lvl="1"/>
            <a:r>
              <a:rPr lang="pt-PT" altLang="en-US"/>
              <a:t>O fatorial de zero é um.</a:t>
            </a:r>
            <a:endParaRPr lang="pt-PT" altLang="en-US"/>
          </a:p>
          <a:p>
            <a:pPr lvl="1"/>
            <a:r>
              <a:rPr lang="pt-PT" altLang="en-US"/>
              <a:t>O fatorial de um número natural n é n vezes o fatorial de n - 1.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Em termos simbólicos:</a:t>
            </a:r>
            <a:endParaRPr lang="pt-PT" altLang="en-US"/>
          </a:p>
          <a:p>
            <a:pPr lvl="1"/>
            <a:r>
              <a:rPr lang="pt-PT" altLang="en-US"/>
              <a:t>    0! = 1</a:t>
            </a:r>
            <a:endParaRPr lang="pt-PT" altLang="en-US"/>
          </a:p>
          <a:p>
            <a:pPr lvl="1"/>
            <a:r>
              <a:rPr lang="pt-PT" altLang="en-US"/>
              <a:t>    n! = n × (n - 1)!</a:t>
            </a:r>
            <a:endParaRPr lang="pt-PT" altLang="en-US"/>
          </a:p>
          <a:p>
            <a:r>
              <a:rPr lang="pt-PT" altLang="en-US"/>
              <a:t>Exemplo de fatorial:</a:t>
            </a:r>
            <a:endParaRPr lang="pt-PT" altLang="en-US"/>
          </a:p>
          <a:p>
            <a:pPr lvl="1"/>
            <a:r>
              <a:rPr lang="pt-PT" altLang="en-US"/>
              <a:t>    4! = 4 × 3!</a:t>
            </a:r>
            <a:endParaRPr lang="pt-PT" altLang="en-US"/>
          </a:p>
          <a:p>
            <a:pPr lvl="1"/>
            <a:r>
              <a:rPr lang="pt-PT" altLang="en-US"/>
              <a:t>    4! = 4 × 3 × 2!</a:t>
            </a:r>
            <a:endParaRPr lang="pt-PT" altLang="en-US"/>
          </a:p>
          <a:p>
            <a:pPr lvl="1"/>
            <a:r>
              <a:rPr lang="pt-PT" altLang="en-US"/>
              <a:t>    4! = 4 × 3 × 2 × 1!</a:t>
            </a:r>
            <a:endParaRPr lang="pt-PT" altLang="en-US"/>
          </a:p>
          <a:p>
            <a:pPr lvl="1"/>
            <a:r>
              <a:rPr lang="pt-PT" altLang="en-US"/>
              <a:t>    4! = 4 × 3 × 2 × 1 × 0!</a:t>
            </a:r>
            <a:endParaRPr lang="pt-PT" altLang="en-US"/>
          </a:p>
          <a:p>
            <a:pPr lvl="1"/>
            <a:r>
              <a:rPr lang="pt-PT" altLang="en-US"/>
              <a:t>    4! = 4 × 3 × 2 × 1 × 1</a:t>
            </a:r>
            <a:endParaRPr lang="pt-PT" altLang="en-US"/>
          </a:p>
          <a:p>
            <a:pPr lvl="1"/>
            <a:r>
              <a:rPr lang="pt-PT" altLang="en-US"/>
              <a:t>    4! = 24.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Recursão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Como fazer uma contagem regressiva que apresenta o comportamento abaixo?</a:t>
            </a:r>
            <a:endParaRPr lang="pt-PT" altLang="en-US"/>
          </a:p>
          <a:p>
            <a:pPr lvl="1"/>
            <a:r>
              <a:rPr lang="pt-PT" altLang="en-US"/>
              <a:t>5</a:t>
            </a:r>
            <a:endParaRPr lang="pt-PT" altLang="en-US"/>
          </a:p>
          <a:p>
            <a:pPr lvl="1"/>
            <a:r>
              <a:rPr lang="pt-PT" altLang="en-US"/>
              <a:t>4</a:t>
            </a:r>
            <a:endParaRPr lang="pt-PT" altLang="en-US"/>
          </a:p>
          <a:p>
            <a:pPr lvl="1"/>
            <a:r>
              <a:rPr lang="pt-PT" altLang="en-US"/>
              <a:t>3</a:t>
            </a:r>
            <a:endParaRPr lang="pt-PT" altLang="en-US"/>
          </a:p>
          <a:p>
            <a:pPr lvl="1"/>
            <a:r>
              <a:rPr lang="pt-PT" altLang="en-US"/>
              <a:t>2</a:t>
            </a:r>
            <a:endParaRPr lang="pt-PT" altLang="en-US"/>
          </a:p>
          <a:p>
            <a:pPr lvl="1"/>
            <a:r>
              <a:rPr lang="pt-PT" altLang="en-US"/>
              <a:t>1</a:t>
            </a:r>
            <a:endParaRPr lang="pt-PT" altLang="en-US"/>
          </a:p>
          <a:p>
            <a:pPr lvl="1"/>
            <a:r>
              <a:rPr lang="pt-PT" altLang="en-US"/>
              <a:t>Decolar!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984875" cy="43516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def </a:t>
            </a:r>
            <a:r>
              <a:rPr lang="pt-PT" altLang="en-US"/>
              <a:t>contagem_regressiva</a:t>
            </a:r>
            <a:r>
              <a:rPr lang="en-US"/>
              <a:t>(n):</a:t>
            </a:r>
            <a:endParaRPr lang="en-US"/>
          </a:p>
          <a:p>
            <a:pPr marL="0" indent="0">
              <a:buNone/>
            </a:pPr>
            <a:r>
              <a:rPr lang="en-US"/>
              <a:t>  if n == 0:</a:t>
            </a:r>
            <a:endParaRPr lang="en-US"/>
          </a:p>
          <a:p>
            <a:pPr marL="0" indent="0">
              <a:buNone/>
            </a:pPr>
            <a:r>
              <a:rPr lang="en-US"/>
              <a:t>    print('</a:t>
            </a:r>
            <a:r>
              <a:rPr lang="pt-PT" altLang="en-US"/>
              <a:t>Decolar</a:t>
            </a:r>
            <a:r>
              <a:rPr lang="en-US"/>
              <a:t>!')</a:t>
            </a:r>
            <a:endParaRPr lang="en-US"/>
          </a:p>
          <a:p>
            <a:pPr marL="0" indent="0">
              <a:buNone/>
            </a:pPr>
            <a:r>
              <a:rPr lang="en-US"/>
              <a:t>  else:</a:t>
            </a:r>
            <a:endParaRPr lang="en-US"/>
          </a:p>
          <a:p>
            <a:pPr marL="0" indent="0">
              <a:buNone/>
            </a:pPr>
            <a:r>
              <a:rPr lang="en-US"/>
              <a:t>    print(n)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pt-PT" altLang="en-US">
                <a:sym typeface="+mn-ea"/>
              </a:rPr>
              <a:t>contagem_regressiva</a:t>
            </a:r>
            <a:r>
              <a:rPr lang="en-US"/>
              <a:t>(n - 1)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contagem_regressiva</a:t>
            </a:r>
            <a:r>
              <a:rPr lang="en-US"/>
              <a:t>(5)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 programa, contagem_progressiva(n), que imprime “Decolar!” seguida de números de 1 a n, um em cada linha.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en-US"/>
              <a:t>Escreva um programa que calcule o fatorial de um número </a:t>
            </a:r>
            <a:r>
              <a:rPr lang="pt-PT" altLang="en-US"/>
              <a:t>natural </a:t>
            </a:r>
            <a:r>
              <a:rPr lang="en-US"/>
              <a:t>n, ou simplesmente n!.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Escreva um programa que execute a exponenciação inteira de uma base b à potência de n.</a:t>
            </a:r>
            <a:endParaRPr lang="en-US"/>
          </a:p>
          <a:p>
            <a:pPr marL="457200" lvl="1" indent="0">
              <a:buNone/>
            </a:pPr>
            <a:r>
              <a:rPr lang="en-US"/>
              <a:t>bⁿ = b ×… × b onde b é repetido n vezes</a:t>
            </a:r>
            <a:endParaRPr lang="en-US"/>
          </a:p>
          <a:p>
            <a:r>
              <a:rPr lang="pt-PT" altLang="en-US"/>
              <a:t>P</a:t>
            </a:r>
            <a:r>
              <a:rPr lang="en-US"/>
              <a:t>or exemplo</a:t>
            </a:r>
            <a:r>
              <a:rPr lang="pt-PT" altLang="en-US"/>
              <a:t>:</a:t>
            </a:r>
            <a:endParaRPr lang="en-US"/>
          </a:p>
          <a:p>
            <a:pPr marL="457200" lvl="1" indent="0">
              <a:buNone/>
            </a:pPr>
            <a:r>
              <a:rPr lang="en-US"/>
              <a:t>2⁵ = 2 × 2 × 2 × 2 × 2 = 32</a:t>
            </a:r>
            <a:endParaRPr lang="en-US"/>
          </a:p>
          <a:p>
            <a:r>
              <a:rPr lang="en-US"/>
              <a:t>A entrada conterá dois inteiros b e n, onde 0 &lt;b, n ≤ 9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Escreva um programa que calcule um número na sequência de fibonacci. Esta sequência é definida recursivamente da seguinte forma:</a:t>
            </a:r>
            <a:endParaRPr lang="en-US"/>
          </a:p>
          <a:p>
            <a:pPr marL="457200" lvl="1" indent="0">
              <a:buNone/>
            </a:pPr>
            <a:r>
              <a:rPr lang="en-US"/>
              <a:t>     F₀ = 0</a:t>
            </a:r>
            <a:endParaRPr lang="en-US"/>
          </a:p>
          <a:p>
            <a:pPr marL="457200" lvl="1" indent="0">
              <a:buNone/>
            </a:pPr>
            <a:r>
              <a:rPr lang="en-US"/>
              <a:t>     F₁ = 1</a:t>
            </a:r>
            <a:endParaRPr lang="en-US"/>
          </a:p>
          <a:p>
            <a:pPr marL="457200" lvl="1" indent="0">
              <a:buNone/>
            </a:pPr>
            <a:r>
              <a:rPr lang="en-US"/>
              <a:t>     Fₙ = Fₙ₋₁ + Fₙ₋₂</a:t>
            </a:r>
            <a:endParaRPr lang="en-US"/>
          </a:p>
          <a:p>
            <a:r>
              <a:rPr lang="en-US"/>
              <a:t>Ou seja, o número zero de Fibonacci é zero e o primeiro número de Fibonacci é um. Outros números de Fibonacci são dados pela soma de seus dois predecessores.</a:t>
            </a:r>
            <a:endParaRPr lang="en-US"/>
          </a:p>
          <a:p>
            <a:r>
              <a:rPr lang="en-US"/>
              <a:t>Os primeiros 10 números na sequência de Fibonacci são: 0, 1, 1, 2, 3, 5, 8, 13, 21 e 34.</a:t>
            </a:r>
            <a:endParaRPr lang="en-US"/>
          </a:p>
          <a:p>
            <a:r>
              <a:rPr lang="en-US"/>
              <a:t>A entrada consistirá em um único inteiro n indicando a posição na sequência de Fibonacci.</a:t>
            </a:r>
            <a:endParaRPr lang="en-US"/>
          </a:p>
          <a:p>
            <a:r>
              <a:rPr lang="en-US"/>
              <a:t>A saída deve conter uma única linha com um número Fₙ indicando o número de Fibonacci na posição n.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O máximo divisor comum entre dois número pode ser determinado através de um algoritmo de 2300 anos (cerca de 300 A.C.), o algoritmo de Euclides. Para calcular o mdc(m,n) para 0 &lt;= n &lt; m, o algoritmo de Euclides usa a seguinte recorrência:</a:t>
            </a:r>
            <a:endParaRPr lang="pt-PT" altLang="en-US"/>
          </a:p>
          <a:p>
            <a:pPr lvl="1"/>
            <a:r>
              <a:rPr lang="pt-PT" altLang="en-US"/>
              <a:t>mdc(m,0)   ==  m;</a:t>
            </a:r>
            <a:endParaRPr lang="pt-PT" altLang="en-US"/>
          </a:p>
          <a:p>
            <a:pPr lvl="1"/>
            <a:r>
              <a:rPr lang="pt-PT" altLang="en-US"/>
              <a:t>mdc(m,n)   ==  mdc(n, m % n),  para n &gt; 0. </a:t>
            </a:r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Torres de Hanoi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3 torres e n discos, de 1, o menor disco, até n, o maior disco.</a:t>
            </a:r>
            <a:endParaRPr lang="pt-PT" altLang="en-US"/>
          </a:p>
          <a:p>
            <a:r>
              <a:rPr lang="pt-PT" altLang="en-US"/>
              <a:t>Inicialmente todos na torre A.</a:t>
            </a:r>
            <a:endParaRPr lang="pt-PT" altLang="en-US"/>
          </a:p>
          <a:p>
            <a:r>
              <a:rPr lang="pt-PT" altLang="en-US"/>
              <a:t>Objetivo: mover todos os discos da torre A para B, em ordem descrescente de tamanho de baixo para cima.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181600" cy="2285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110990"/>
            <a:ext cx="5334635" cy="2495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3316</Words>
  <Application>WPS Presentation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Standard Symbols PS</vt:lpstr>
      <vt:lpstr>Office 主题</vt:lpstr>
      <vt:lpstr>Aula 10</vt:lpstr>
      <vt:lpstr>Agenda</vt:lpstr>
      <vt:lpstr>Recursão</vt:lpstr>
      <vt:lpstr>Recursão</vt:lpstr>
      <vt:lpstr>Tarefa</vt:lpstr>
      <vt:lpstr>Tarefa</vt:lpstr>
      <vt:lpstr>Tarefa</vt:lpstr>
      <vt:lpstr>Tarefa</vt:lpstr>
      <vt:lpstr>Torres de Hanoi</vt:lpstr>
      <vt:lpstr>Torres de Hanoi</vt:lpstr>
      <vt:lpstr>Torres de Hanoi</vt:lpstr>
      <vt:lpstr>Torres de Hanoi</vt:lpstr>
      <vt:lpstr>Torres de Hanoi</vt:lpstr>
      <vt:lpstr>Tarefa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37</cp:revision>
  <dcterms:created xsi:type="dcterms:W3CDTF">2021-06-13T23:22:54Z</dcterms:created>
  <dcterms:modified xsi:type="dcterms:W3CDTF">2021-06-13T23:22:54Z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