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www.homeyou.com/~edu/controle-de-fluxo" TargetMode="External"/><Relationship Id="rId3" Type="http://schemas.openxmlformats.org/officeDocument/2006/relationships/hyperlink" Target="https://docs.python.org/pt-br/3/tutorial/controlflow.html#for-statements" TargetMode="External"/><Relationship Id="rId2" Type="http://schemas.openxmlformats.org/officeDocument/2006/relationships/hyperlink" Target="https://panda.ime.usp.br/pensepy/static/pensepy/07-Iteracao/maisiteracao.html#mais-sobre-o-comando-for" TargetMode="External"/><Relationship Id="rId1" Type="http://schemas.openxmlformats.org/officeDocument/2006/relationships/hyperlink" Target="https://algoritmosempython.com.br/cursos/programacao-python/fluxo-control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pt-PT" altLang="en-US"/>
              <a:t>Aula 11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pt-PT" altLang="en-US"/>
              <a:t>Laços For</a:t>
            </a:r>
            <a:endParaRPr lang="pt-PT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Laços For aninhados</a:t>
            </a:r>
            <a:endParaRPr lang="pt-PT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298700"/>
            <a:ext cx="10515600" cy="34048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/>
              <a:t>Escreva uma função que retorne True se uma string for um </a:t>
            </a:r>
            <a:r>
              <a:rPr lang="en-US">
                <a:solidFill>
                  <a:srgbClr val="C00000"/>
                </a:solidFill>
              </a:rPr>
              <a:t>palíndromo</a:t>
            </a:r>
            <a:r>
              <a:rPr lang="en-US"/>
              <a:t>, mas</a:t>
            </a:r>
            <a:r>
              <a:rPr lang="pt-PT" altLang="en-US"/>
              <a:t> </a:t>
            </a:r>
            <a:r>
              <a:rPr lang="en-US">
                <a:solidFill>
                  <a:srgbClr val="C00000"/>
                </a:solidFill>
              </a:rPr>
              <a:t>ignorando espaços</a:t>
            </a:r>
            <a:r>
              <a:rPr lang="en-US"/>
              <a:t> em branco e </a:t>
            </a:r>
            <a:r>
              <a:rPr lang="en-US">
                <a:solidFill>
                  <a:srgbClr val="C00000"/>
                </a:solidFill>
              </a:rPr>
              <a:t>ignorando maiúsculas e minúsculas</a:t>
            </a:r>
            <a:r>
              <a:rPr lang="en-US"/>
              <a:t>.</a:t>
            </a:r>
            <a:endParaRPr lang="en-US"/>
          </a:p>
          <a:p>
            <a:pPr marL="0" indent="0">
              <a:buNone/>
            </a:pPr>
            <a:r>
              <a:rPr lang="en-US"/>
              <a:t>Por exemplo:</a:t>
            </a:r>
            <a:endParaRPr lang="en-US"/>
          </a:p>
          <a:p>
            <a:pPr marL="457200" lvl="1" indent="0">
              <a:buNone/>
            </a:pPr>
            <a:r>
              <a:rPr lang="en-US"/>
              <a:t>Able was I ere I saw Elba</a:t>
            </a:r>
            <a:endParaRPr lang="en-US"/>
          </a:p>
          <a:p>
            <a:pPr marL="0" indent="0">
              <a:buNone/>
            </a:pPr>
            <a:r>
              <a:rPr lang="en-US"/>
              <a:t>é um palíndromo com esta definição.</a:t>
            </a:r>
            <a:endParaRPr lang="en-US"/>
          </a:p>
          <a:p>
            <a:pPr marL="0" indent="0">
              <a:buNone/>
            </a:pPr>
            <a:r>
              <a:rPr lang="en-US"/>
              <a:t>Você pode assumir pontuação, caracteres especiais e outros</a:t>
            </a:r>
            <a:r>
              <a:rPr lang="pt-PT" altLang="en-US"/>
              <a:t> </a:t>
            </a:r>
            <a:r>
              <a:rPr lang="en-US"/>
              <a:t>caracteres fora do alfabeto inglês não existem para noss</a:t>
            </a:r>
            <a:r>
              <a:rPr lang="pt-PT" altLang="en-US"/>
              <a:t>a </a:t>
            </a:r>
            <a:r>
              <a:rPr lang="en-US"/>
              <a:t>finalidade.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/>
              <a:t>Escreva um</a:t>
            </a:r>
            <a:r>
              <a:rPr lang="pt-PT" altLang="en-US"/>
              <a:t>a função</a:t>
            </a:r>
            <a:r>
              <a:rPr lang="en-US"/>
              <a:t> interc</a:t>
            </a:r>
            <a:r>
              <a:rPr lang="pt-PT" altLang="en-US"/>
              <a:t>a</a:t>
            </a:r>
            <a:r>
              <a:rPr lang="en-US"/>
              <a:t>mbio que receba duas strings e</a:t>
            </a:r>
            <a:r>
              <a:rPr lang="pt-PT" altLang="en-US"/>
              <a:t> mistura, intercaladamente</a:t>
            </a:r>
            <a:r>
              <a:rPr lang="en-US"/>
              <a:t>,</a:t>
            </a:r>
            <a:r>
              <a:rPr lang="pt-PT" altLang="en-US"/>
              <a:t> os caracteres delas.</a:t>
            </a:r>
            <a:r>
              <a:rPr lang="en-US"/>
              <a:t> </a:t>
            </a:r>
            <a:r>
              <a:rPr lang="pt-PT" altLang="en-US"/>
              <a:t>C</a:t>
            </a:r>
            <a:r>
              <a:rPr lang="en-US"/>
              <a:t>ome</a:t>
            </a:r>
            <a:r>
              <a:rPr lang="pt-PT" altLang="en-US"/>
              <a:t>ce</a:t>
            </a:r>
            <a:r>
              <a:rPr lang="en-US"/>
              <a:t> com </a:t>
            </a:r>
            <a:r>
              <a:rPr lang="pt-PT" altLang="en-US"/>
              <a:t>a</a:t>
            </a:r>
            <a:r>
              <a:rPr lang="en-US"/>
              <a:t> primeir</a:t>
            </a:r>
            <a:r>
              <a:rPr lang="pt-PT" altLang="en-US"/>
              <a:t>a.</a:t>
            </a:r>
            <a:endParaRPr lang="en-US"/>
          </a:p>
          <a:p>
            <a:pPr marL="0" indent="0">
              <a:buNone/>
            </a:pPr>
            <a:r>
              <a:rPr lang="en-US"/>
              <a:t>Se os argumentos tiverem comprimentos diferentes, retorne</a:t>
            </a:r>
            <a:r>
              <a:rPr lang="pt-PT" altLang="en-US"/>
              <a:t> </a:t>
            </a:r>
            <a:r>
              <a:rPr lang="en-US"/>
              <a:t>uma string vazia.</a:t>
            </a:r>
            <a:endParaRPr lang="en-US"/>
          </a:p>
          <a:p>
            <a:pPr marL="0" indent="0">
              <a:buNone/>
            </a:pPr>
            <a:r>
              <a:rPr lang="en-US"/>
              <a:t>Por exemplo:</a:t>
            </a:r>
            <a:endParaRPr lang="en-US"/>
          </a:p>
          <a:p>
            <a:pPr marL="457200" lvl="1" indent="0">
              <a:buNone/>
            </a:pPr>
            <a:r>
              <a:rPr lang="en-US"/>
              <a:t>interc</a:t>
            </a:r>
            <a:r>
              <a:rPr lang="pt-PT" altLang="en-US"/>
              <a:t>a</a:t>
            </a:r>
            <a:r>
              <a:rPr lang="en-US"/>
              <a:t>mbio("</a:t>
            </a:r>
            <a:r>
              <a:rPr lang="pt-PT" altLang="en-US"/>
              <a:t>hello</a:t>
            </a:r>
            <a:r>
              <a:rPr lang="en-US"/>
              <a:t>", "</a:t>
            </a:r>
            <a:r>
              <a:rPr lang="pt-PT" altLang="en-US"/>
              <a:t>world</a:t>
            </a:r>
            <a:r>
              <a:rPr lang="en-US"/>
              <a:t>")</a:t>
            </a:r>
            <a:endParaRPr lang="en-US"/>
          </a:p>
          <a:p>
            <a:pPr marL="0" indent="0">
              <a:buNone/>
            </a:pPr>
            <a:r>
              <a:rPr lang="pt-PT" altLang="en-US"/>
              <a:t>R</a:t>
            </a:r>
            <a:r>
              <a:rPr lang="en-US"/>
              <a:t>etornaria:</a:t>
            </a:r>
            <a:endParaRPr lang="en-US"/>
          </a:p>
          <a:p>
            <a:pPr marL="457200" lvl="1" indent="0">
              <a:buNone/>
            </a:pPr>
            <a:r>
              <a:rPr lang="en-US"/>
              <a:t>"hweolrllod"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/>
              <a:t>Escreva uma função localizar</a:t>
            </a:r>
            <a:r>
              <a:rPr lang="pt-PT" altLang="en-US"/>
              <a:t>_</a:t>
            </a:r>
            <a:r>
              <a:rPr lang="en-US"/>
              <a:t>ocorr</a:t>
            </a:r>
            <a:r>
              <a:rPr lang="pt-PT" altLang="en-US"/>
              <a:t>e</a:t>
            </a:r>
            <a:r>
              <a:rPr lang="en-US"/>
              <a:t>ncias que receba duas strings e conte o número de ocorrências de cada caractere </a:t>
            </a:r>
            <a:r>
              <a:rPr lang="pt-PT" altLang="en-US"/>
              <a:t>d</a:t>
            </a:r>
            <a:r>
              <a:rPr lang="en-US"/>
              <a:t>o primeiro argumento passado </a:t>
            </a:r>
            <a:r>
              <a:rPr lang="pt-PT" altLang="en-US"/>
              <a:t>no</a:t>
            </a:r>
            <a:r>
              <a:rPr lang="en-US"/>
              <a:t> segundo argumento, ignorando os espaços em branco e a diferenciação entre maiúsculas e minúsculas.</a:t>
            </a:r>
            <a:endParaRPr lang="en-US"/>
          </a:p>
          <a:p>
            <a:pPr marL="457200" lvl="1" indent="0">
              <a:buNone/>
            </a:pPr>
            <a:r>
              <a:rPr lang="en-US"/>
              <a:t>&gt;&gt;&gt; </a:t>
            </a:r>
            <a:r>
              <a:rPr lang="en-US">
                <a:sym typeface="+mn-ea"/>
              </a:rPr>
              <a:t>localizar</a:t>
            </a:r>
            <a:r>
              <a:rPr lang="pt-PT" altLang="en-US">
                <a:sym typeface="+mn-ea"/>
              </a:rPr>
              <a:t>_</a:t>
            </a:r>
            <a:r>
              <a:rPr lang="en-US">
                <a:sym typeface="+mn-ea"/>
              </a:rPr>
              <a:t>ocorr</a:t>
            </a:r>
            <a:r>
              <a:rPr lang="pt-PT" altLang="en-US">
                <a:sym typeface="+mn-ea"/>
              </a:rPr>
              <a:t>e</a:t>
            </a:r>
            <a:r>
              <a:rPr lang="en-US">
                <a:sym typeface="+mn-ea"/>
              </a:rPr>
              <a:t>ncias</a:t>
            </a:r>
            <a:r>
              <a:rPr lang="en-US"/>
              <a:t>("p", "apple")</a:t>
            </a:r>
            <a:endParaRPr lang="en-US"/>
          </a:p>
          <a:p>
            <a:pPr marL="457200" lvl="1" indent="0">
              <a:buNone/>
            </a:pPr>
            <a:r>
              <a:rPr lang="en-US"/>
              <a:t>2</a:t>
            </a:r>
            <a:endParaRPr lang="en-US"/>
          </a:p>
          <a:p>
            <a:pPr marL="457200" lvl="1" indent="0">
              <a:buNone/>
            </a:pPr>
            <a:r>
              <a:rPr lang="en-US"/>
              <a:t>&gt;&gt;&gt; </a:t>
            </a:r>
            <a:r>
              <a:rPr lang="en-US">
                <a:sym typeface="+mn-ea"/>
              </a:rPr>
              <a:t>localizar</a:t>
            </a:r>
            <a:r>
              <a:rPr lang="pt-PT" altLang="en-US">
                <a:sym typeface="+mn-ea"/>
              </a:rPr>
              <a:t>_</a:t>
            </a:r>
            <a:r>
              <a:rPr lang="en-US">
                <a:sym typeface="+mn-ea"/>
              </a:rPr>
              <a:t>ocorr</a:t>
            </a:r>
            <a:r>
              <a:rPr lang="pt-PT" altLang="en-US">
                <a:sym typeface="+mn-ea"/>
              </a:rPr>
              <a:t>e</a:t>
            </a:r>
            <a:r>
              <a:rPr lang="en-US">
                <a:sym typeface="+mn-ea"/>
              </a:rPr>
              <a:t>ncias</a:t>
            </a:r>
            <a:r>
              <a:rPr lang="en-US"/>
              <a:t>("pie", "apple")</a:t>
            </a:r>
            <a:endParaRPr lang="en-US"/>
          </a:p>
          <a:p>
            <a:pPr marL="457200" lvl="1" indent="0">
              <a:buNone/>
            </a:pPr>
            <a:r>
              <a:rPr lang="en-US"/>
              <a:t>3</a:t>
            </a:r>
            <a:endParaRPr lang="en-US"/>
          </a:p>
          <a:p>
            <a:pPr marL="457200" lvl="1" indent="0">
              <a:buNone/>
            </a:pPr>
            <a:r>
              <a:rPr lang="en-US"/>
              <a:t>&gt;&gt;&gt; </a:t>
            </a:r>
            <a:r>
              <a:rPr lang="en-US">
                <a:sym typeface="+mn-ea"/>
              </a:rPr>
              <a:t>localizar</a:t>
            </a:r>
            <a:r>
              <a:rPr lang="pt-PT" altLang="en-US">
                <a:sym typeface="+mn-ea"/>
              </a:rPr>
              <a:t>_</a:t>
            </a:r>
            <a:r>
              <a:rPr lang="en-US">
                <a:sym typeface="+mn-ea"/>
              </a:rPr>
              <a:t>ocorr</a:t>
            </a:r>
            <a:r>
              <a:rPr lang="pt-PT" altLang="en-US">
                <a:sym typeface="+mn-ea"/>
              </a:rPr>
              <a:t>e</a:t>
            </a:r>
            <a:r>
              <a:rPr lang="en-US">
                <a:sym typeface="+mn-ea"/>
              </a:rPr>
              <a:t>ncias</a:t>
            </a:r>
            <a:r>
              <a:rPr lang="en-US"/>
              <a:t>("apple", "apple")</a:t>
            </a:r>
            <a:endParaRPr lang="en-US"/>
          </a:p>
          <a:p>
            <a:pPr marL="457200" lvl="1" indent="0">
              <a:buNone/>
            </a:pPr>
            <a:r>
              <a:rPr lang="en-US"/>
              <a:t>7</a:t>
            </a:r>
            <a:endParaRPr lang="en-US"/>
          </a:p>
          <a:p>
            <a:pPr marL="457200" lvl="1" indent="0">
              <a:buNone/>
            </a:pPr>
            <a:r>
              <a:rPr lang="en-US"/>
              <a:t>&gt;&gt;&gt; </a:t>
            </a:r>
            <a:r>
              <a:rPr lang="en-US">
                <a:sym typeface="+mn-ea"/>
              </a:rPr>
              <a:t>localizar</a:t>
            </a:r>
            <a:r>
              <a:rPr lang="pt-PT" altLang="en-US">
                <a:sym typeface="+mn-ea"/>
              </a:rPr>
              <a:t>_</a:t>
            </a:r>
            <a:r>
              <a:rPr lang="en-US">
                <a:sym typeface="+mn-ea"/>
              </a:rPr>
              <a:t>ocorr</a:t>
            </a:r>
            <a:r>
              <a:rPr lang="pt-PT" altLang="en-US">
                <a:sym typeface="+mn-ea"/>
              </a:rPr>
              <a:t>e</a:t>
            </a:r>
            <a:r>
              <a:rPr lang="en-US">
                <a:sym typeface="+mn-ea"/>
              </a:rPr>
              <a:t>ncias</a:t>
            </a:r>
            <a:r>
              <a:rPr lang="en-US"/>
              <a:t>("Today’s great!", "It’s cool like a cat!!")</a:t>
            </a:r>
            <a:endParaRPr lang="en-US"/>
          </a:p>
          <a:p>
            <a:pPr marL="457200" lvl="1" indent="0">
              <a:buNone/>
            </a:pPr>
            <a:r>
              <a:rPr lang="en-US"/>
              <a:t>15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Referências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>
                <a:hlinkClick r:id="rId1" action="ppaction://hlinkfile"/>
              </a:rPr>
              <a:t>Algoritmos em python</a:t>
            </a:r>
            <a:r>
              <a:rPr lang="pt-PT" altLang="en-US"/>
              <a:t>.</a:t>
            </a:r>
            <a:endParaRPr lang="pt-PT" altLang="en-US"/>
          </a:p>
          <a:p>
            <a:r>
              <a:rPr lang="pt-PT" altLang="en-US">
                <a:hlinkClick r:id="rId2" action="ppaction://hlinkfile"/>
              </a:rPr>
              <a:t>Pense python</a:t>
            </a:r>
            <a:r>
              <a:rPr lang="pt-PT" altLang="en-US"/>
              <a:t>.</a:t>
            </a:r>
            <a:endParaRPr lang="pt-PT" altLang="en-US"/>
          </a:p>
          <a:p>
            <a:r>
              <a:rPr lang="pt-PT" altLang="en-US">
                <a:hlinkClick r:id="rId3" action="ppaction://hlinkfile"/>
              </a:rPr>
              <a:t>Tutorial python</a:t>
            </a:r>
            <a:r>
              <a:rPr lang="pt-PT" altLang="en-US"/>
              <a:t>.</a:t>
            </a:r>
            <a:endParaRPr lang="pt-PT" altLang="en-US"/>
          </a:p>
          <a:p>
            <a:r>
              <a:rPr lang="pt-PT" altLang="en-US">
                <a:hlinkClick r:id="rId4" action="ppaction://hlinkfile"/>
              </a:rPr>
              <a:t>Um byte de python</a:t>
            </a:r>
            <a:r>
              <a:rPr lang="pt-PT" altLang="en-US"/>
              <a:t>.</a:t>
            </a:r>
            <a:endParaRPr lang="pt-PT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Agenda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Laços For.</a:t>
            </a:r>
            <a:endParaRPr lang="pt-PT" altLang="en-US"/>
          </a:p>
          <a:p>
            <a:r>
              <a:rPr lang="pt-PT" altLang="en-US"/>
              <a:t>Tarefas.</a:t>
            </a:r>
            <a:endParaRPr lang="pt-PT" altLang="en-US"/>
          </a:p>
          <a:p>
            <a:r>
              <a:rPr lang="pt-PT" altLang="en-US"/>
              <a:t>Laços For aninhados.</a:t>
            </a:r>
            <a:endParaRPr lang="pt-PT" altLang="en-US"/>
          </a:p>
          <a:p>
            <a:r>
              <a:rPr lang="pt-PT" altLang="en-US"/>
              <a:t>Tarefas.</a:t>
            </a:r>
            <a:endParaRPr lang="pt-PT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Laços For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en-US"/>
              <a:t>Um </a:t>
            </a:r>
            <a:r>
              <a:rPr lang="pt-PT" altLang="en-US">
                <a:solidFill>
                  <a:srgbClr val="C00000"/>
                </a:solidFill>
              </a:rPr>
              <a:t>laço</a:t>
            </a:r>
            <a:r>
              <a:rPr lang="en-US"/>
              <a:t> é uma estrutura de controle que repete o código que pertence a ele.</a:t>
            </a:r>
            <a:endParaRPr lang="en-US"/>
          </a:p>
          <a:p>
            <a:r>
              <a:rPr lang="en-US"/>
              <a:t>Um </a:t>
            </a:r>
            <a:r>
              <a:rPr lang="pt-PT" altLang="en-US">
                <a:solidFill>
                  <a:srgbClr val="C00000"/>
                </a:solidFill>
              </a:rPr>
              <a:t>laço</a:t>
            </a:r>
            <a:r>
              <a:rPr lang="en-US">
                <a:solidFill>
                  <a:srgbClr val="C00000"/>
                </a:solidFill>
              </a:rPr>
              <a:t> for</a:t>
            </a:r>
            <a:r>
              <a:rPr lang="en-US"/>
              <a:t> é uma estrutura de controle que, dado um grupo (ou “coleção”), repete o código para cada membro daquele grupo </a:t>
            </a:r>
            <a:r>
              <a:rPr lang="en-US">
                <a:solidFill>
                  <a:srgbClr val="C00000"/>
                </a:solidFill>
              </a:rPr>
              <a:t>em ordem</a:t>
            </a:r>
            <a:r>
              <a:rPr lang="en-US"/>
              <a:t>.</a:t>
            </a:r>
            <a:endParaRPr lang="en-US"/>
          </a:p>
          <a:p>
            <a:endParaRPr lang="en-US"/>
          </a:p>
        </p:txBody>
      </p:sp>
      <p:pic>
        <p:nvPicPr>
          <p:cNvPr id="6" name="Content Placeholder 5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825625"/>
            <a:ext cx="5181600" cy="1014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990" y="3274060"/>
            <a:ext cx="2700020" cy="3299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PT" altLang="en-US">
                <a:sym typeface="+mn-ea"/>
              </a:rPr>
              <a:t>Laços For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en-US"/>
              <a:t>Um </a:t>
            </a:r>
            <a:r>
              <a:rPr lang="en-US">
                <a:solidFill>
                  <a:srgbClr val="C00000"/>
                </a:solidFill>
              </a:rPr>
              <a:t>acumulador</a:t>
            </a:r>
            <a:r>
              <a:rPr lang="en-US"/>
              <a:t> é uma variável que um </a:t>
            </a:r>
            <a:r>
              <a:rPr lang="pt-PT" altLang="en-US"/>
              <a:t>laço</a:t>
            </a:r>
            <a:r>
              <a:rPr lang="en-US"/>
              <a:t> usa para "acumular" um</a:t>
            </a:r>
            <a:r>
              <a:rPr lang="pt-PT" altLang="en-US"/>
              <a:t> </a:t>
            </a:r>
            <a:r>
              <a:rPr lang="en-US"/>
              <a:t>valor agregado.</a:t>
            </a:r>
            <a:endParaRPr 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07860" y="1825625"/>
            <a:ext cx="35096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Laços For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en-US"/>
              <a:t>A palavra-chave </a:t>
            </a:r>
            <a:r>
              <a:rPr lang="en-US">
                <a:solidFill>
                  <a:srgbClr val="C00000"/>
                </a:solidFill>
              </a:rPr>
              <a:t>range </a:t>
            </a:r>
            <a:r>
              <a:rPr lang="en-US"/>
              <a:t>do Python nos permite construir rapidamente um iterador para uso por </a:t>
            </a:r>
            <a:r>
              <a:rPr lang="pt-PT" altLang="en-US"/>
              <a:t>laços </a:t>
            </a:r>
            <a:r>
              <a:rPr lang="en-US"/>
              <a:t>for.</a:t>
            </a:r>
            <a:endParaRPr lang="en-US"/>
          </a:p>
          <a:p>
            <a:r>
              <a:rPr lang="en-US"/>
              <a:t>Possui forma:</a:t>
            </a:r>
            <a:endParaRPr lang="en-US"/>
          </a:p>
          <a:p>
            <a:pPr lvl="1"/>
            <a:r>
              <a:rPr lang="en-US"/>
              <a:t>range([start], stop[, step])</a:t>
            </a:r>
            <a:endParaRPr 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049145"/>
            <a:ext cx="5181600" cy="39033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Escreva uma função que converte todas as minúsculas de uma string em maiúsculas.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Sem usar slices, escreva uma função que inverte uma string.</a:t>
            </a:r>
            <a:endParaRPr lang="pt-PT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Escreva uma função que retorna True quando uma string contém vogais.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Escreva uma função que remove espaços de uma string.</a:t>
            </a:r>
            <a:endParaRPr lang="pt-PT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Laços For aninhados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É quando uma das instruções do corpo do laço For é outro laço For.</a:t>
            </a:r>
            <a:endParaRPr lang="pt-PT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90495"/>
            <a:ext cx="7724775" cy="1990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18380"/>
            <a:ext cx="10534650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Laços For aninhados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838200" y="4708525"/>
            <a:ext cx="10515600" cy="1468755"/>
          </a:xfrm>
        </p:spPr>
        <p:txBody>
          <a:bodyPr/>
          <a:p>
            <a:r>
              <a:rPr lang="pt-PT" altLang="en-US"/>
              <a:t>&lt;index&gt; = representa o índice da variável </a:t>
            </a:r>
            <a:endParaRPr lang="pt-PT" altLang="en-US"/>
          </a:p>
          <a:p>
            <a:r>
              <a:rPr lang="pt-PT" altLang="en-US"/>
              <a:t>&lt;name&gt; = representa a variável</a:t>
            </a:r>
            <a:endParaRPr lang="pt-PT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" y="2619375"/>
            <a:ext cx="11677650" cy="1123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2133</Words>
  <Application>WPS Presentation</Application>
  <PresentationFormat>宽屏</PresentationFormat>
  <Paragraphs>86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Nimbus Roman No9 L</vt:lpstr>
      <vt:lpstr>Calibri Light</vt:lpstr>
      <vt:lpstr>DejaVu Sans</vt:lpstr>
      <vt:lpstr>Calibri</vt:lpstr>
      <vt:lpstr>微软雅黑</vt:lpstr>
      <vt:lpstr>Droid Sans Fallback</vt:lpstr>
      <vt:lpstr>Arial Unicode MS</vt:lpstr>
      <vt:lpstr>SimSun</vt:lpstr>
      <vt:lpstr>Standard Symbols PS</vt:lpstr>
      <vt:lpstr>Office 主题</vt:lpstr>
      <vt:lpstr>Aula 11</vt:lpstr>
      <vt:lpstr>Agenda</vt:lpstr>
      <vt:lpstr>Laços For</vt:lpstr>
      <vt:lpstr>Laços For</vt:lpstr>
      <vt:lpstr>Laços For</vt:lpstr>
      <vt:lpstr>Tarefas</vt:lpstr>
      <vt:lpstr>Tarefas</vt:lpstr>
      <vt:lpstr>Laços For aninhados</vt:lpstr>
      <vt:lpstr>Laços For aninhados</vt:lpstr>
      <vt:lpstr>Laços For aninhados</vt:lpstr>
      <vt:lpstr>Tarefa</vt:lpstr>
      <vt:lpstr>Tarefa</vt:lpstr>
      <vt:lpstr>Tarefa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filipe</cp:lastModifiedBy>
  <cp:revision>26</cp:revision>
  <dcterms:created xsi:type="dcterms:W3CDTF">2021-06-16T12:53:54Z</dcterms:created>
  <dcterms:modified xsi:type="dcterms:W3CDTF">2021-06-16T12:53:54Z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