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7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pt-PT" altLang="en-US"/>
              <a:t>Aula 12</a:t>
            </a:r>
            <a:endParaRPr lang="pt-PT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r>
              <a:rPr lang="pt-PT" altLang="en-US"/>
              <a:t>Laços While</a:t>
            </a:r>
            <a:endParaRPr lang="pt-PT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Break/Continue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idx="1"/>
          </p:nvPr>
        </p:nvSpPr>
        <p:spPr/>
        <p:txBody>
          <a:bodyPr/>
          <a:p>
            <a:r>
              <a:rPr lang="pt-PT" altLang="en-US"/>
              <a:t>break</a:t>
            </a:r>
            <a:endParaRPr lang="pt-PT" altLang="en-US"/>
          </a:p>
        </p:txBody>
      </p:sp>
      <p:sp>
        <p:nvSpPr>
          <p:cNvPr id="7" name="Text Placeholder 6"/>
          <p:cNvSpPr>
            <a:spLocks noGrp="true"/>
          </p:cNvSpPr>
          <p:nvPr>
            <p:ph type="body" sz="quarter" idx="3"/>
          </p:nvPr>
        </p:nvSpPr>
        <p:spPr/>
        <p:txBody>
          <a:bodyPr/>
          <a:p>
            <a:r>
              <a:rPr lang="pt-PT" altLang="en-US"/>
              <a:t>continue</a:t>
            </a:r>
            <a:endParaRPr lang="pt-PT" altLang="en-US"/>
          </a:p>
        </p:txBody>
      </p:sp>
      <p:pic>
        <p:nvPicPr>
          <p:cNvPr id="9" name="Content Placeholder 8"/>
          <p:cNvPicPr>
            <a:picLocks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92860" y="3115945"/>
            <a:ext cx="3077845" cy="246253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true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621780" y="3125470"/>
            <a:ext cx="3089275" cy="24530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Do-while</a:t>
            </a:r>
            <a:endParaRPr lang="pt-PT" altLang="en-US"/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en-US"/>
              <a:t>Um </a:t>
            </a:r>
            <a:r>
              <a:rPr lang="en-US">
                <a:solidFill>
                  <a:srgbClr val="C00000"/>
                </a:solidFill>
              </a:rPr>
              <a:t>do-while</a:t>
            </a:r>
            <a:r>
              <a:rPr lang="en-US"/>
              <a:t> ou repeat-until são variantes do while-loop disponíveis em outr</a:t>
            </a:r>
            <a:r>
              <a:rPr lang="pt-PT" altLang="en-US"/>
              <a:t>as linguagens</a:t>
            </a:r>
            <a:r>
              <a:rPr lang="en-US"/>
              <a:t>.</a:t>
            </a:r>
            <a:endParaRPr lang="en-US"/>
          </a:p>
          <a:p>
            <a:pPr lvl="1"/>
            <a:r>
              <a:rPr lang="pt-PT" altLang="en-US"/>
              <a:t>Ele executa ao menos uma vez.</a:t>
            </a:r>
            <a:endParaRPr lang="pt-PT" altLang="en-US"/>
          </a:p>
          <a:p>
            <a:pPr lvl="0"/>
            <a:endParaRPr lang="pt-PT" altLang="en-US"/>
          </a:p>
        </p:txBody>
      </p:sp>
      <p:pic>
        <p:nvPicPr>
          <p:cNvPr id="10" name="Content Placeholder 9"/>
          <p:cNvPicPr>
            <a:picLocks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590675" y="4405630"/>
            <a:ext cx="3676650" cy="1771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220" y="2096770"/>
            <a:ext cx="381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Do-while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/>
              <a:t>Embora não tenha suporte nativo em Python, podemos simulá-los.</a:t>
            </a:r>
            <a:endParaRPr lang="en-US"/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233545" y="2814955"/>
            <a:ext cx="3724275" cy="33623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Tarefa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Escreva o laço for a seguir como um laço while.</a:t>
            </a:r>
            <a:endParaRPr lang="pt-PT" altLang="en-US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743325" y="2847975"/>
            <a:ext cx="4705350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Tarefa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Escreva uma função que imprime o lado escolhido de um dado de seis lados até que o lado 6 seja escolhido.</a:t>
            </a:r>
            <a:endParaRPr lang="pt-PT" altLang="en-US"/>
          </a:p>
          <a:p>
            <a:r>
              <a:rPr lang="pt-PT" altLang="en-US"/>
              <a:t>Ela deve retornar a quantidade de tentativas.</a:t>
            </a:r>
            <a:endParaRPr lang="pt-PT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Tarefa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Escreva uma função que acumula os valores de jogadas de um dado de seis lados até que um limite seja ultrapassado.</a:t>
            </a:r>
            <a:endParaRPr lang="pt-PT" altLang="en-US"/>
          </a:p>
          <a:p>
            <a:r>
              <a:rPr lang="pt-PT" altLang="en-US"/>
              <a:t>Retorne o número de tentativas necessárias.</a:t>
            </a:r>
            <a:endParaRPr lang="pt-PT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Tarefa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Escolha um número aleatório e peça ao usuário para que ele tente adivinhar.</a:t>
            </a:r>
            <a:endParaRPr lang="pt-PT" altLang="en-US"/>
          </a:p>
          <a:p>
            <a:r>
              <a:rPr lang="pt-PT" altLang="en-US"/>
              <a:t>Para cada tentativa imprima “acima” ou “abaixo” dependendo do valor escolhido pelo usuário.</a:t>
            </a:r>
            <a:endParaRPr lang="pt-PT" altLang="en-US"/>
          </a:p>
          <a:p>
            <a:r>
              <a:rPr lang="pt-PT" altLang="en-US"/>
              <a:t>Retorne o número de tentativas.</a:t>
            </a:r>
            <a:endParaRPr lang="pt-PT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Referências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As mesmas do laço for.</a:t>
            </a:r>
            <a:endParaRPr lang="pt-PT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Agenda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Laço while.</a:t>
            </a:r>
            <a:endParaRPr lang="pt-PT" altLang="en-US"/>
          </a:p>
          <a:p>
            <a:r>
              <a:rPr lang="pt-PT" altLang="en-US"/>
              <a:t>Entrada do usuário.</a:t>
            </a:r>
            <a:endParaRPr lang="pt-PT" altLang="en-US"/>
          </a:p>
          <a:p>
            <a:r>
              <a:rPr lang="pt-PT" altLang="en-US"/>
              <a:t>Geração de números aleatórios.</a:t>
            </a:r>
            <a:endParaRPr lang="pt-PT" altLang="en-US"/>
          </a:p>
          <a:p>
            <a:r>
              <a:rPr lang="pt-PT" altLang="en-US"/>
              <a:t>Break/Continue.</a:t>
            </a:r>
            <a:endParaRPr lang="pt-PT" altLang="en-US"/>
          </a:p>
          <a:p>
            <a:r>
              <a:rPr lang="pt-PT" altLang="en-US"/>
              <a:t>Do while.</a:t>
            </a:r>
            <a:endParaRPr lang="pt-PT" altLang="en-US"/>
          </a:p>
          <a:p>
            <a:r>
              <a:rPr lang="pt-PT" altLang="en-US"/>
              <a:t>Tarefa.</a:t>
            </a:r>
            <a:endParaRPr lang="pt-PT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Laço while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Um </a:t>
            </a:r>
            <a:r>
              <a:rPr lang="pt-PT" altLang="en-US">
                <a:solidFill>
                  <a:srgbClr val="C00000"/>
                </a:solidFill>
              </a:rPr>
              <a:t>laço</a:t>
            </a:r>
            <a:r>
              <a:rPr lang="pt-PT" altLang="en-US"/>
              <a:t> é uma estrutura de controle que </a:t>
            </a:r>
            <a:r>
              <a:rPr lang="pt-PT" altLang="en-US">
                <a:solidFill>
                  <a:srgbClr val="C00000"/>
                </a:solidFill>
              </a:rPr>
              <a:t>repete um código</a:t>
            </a:r>
            <a:r>
              <a:rPr lang="pt-PT" altLang="en-US"/>
              <a:t> que pertence ao seu corpo.</a:t>
            </a:r>
            <a:endParaRPr lang="pt-PT" altLang="en-US"/>
          </a:p>
          <a:p>
            <a:r>
              <a:rPr lang="pt-PT" altLang="en-US"/>
              <a:t>Laços while:</a:t>
            </a:r>
            <a:endParaRPr lang="pt-PT" altLang="en-US"/>
          </a:p>
          <a:p>
            <a:pPr lvl="1"/>
            <a:r>
              <a:rPr lang="pt-PT" altLang="en-US" sz="2400"/>
              <a:t>Repete o código quando </a:t>
            </a:r>
            <a:r>
              <a:rPr lang="pt-PT" altLang="en-US" sz="2400">
                <a:solidFill>
                  <a:srgbClr val="C00000"/>
                </a:solidFill>
              </a:rPr>
              <a:t>uma condição é satisfeita</a:t>
            </a:r>
            <a:r>
              <a:rPr lang="pt-PT" altLang="en-US" sz="2400"/>
              <a:t>.</a:t>
            </a:r>
            <a:endParaRPr lang="pt-PT" altLang="en-US"/>
          </a:p>
          <a:p>
            <a:endParaRPr lang="pt-PT" altLang="en-US"/>
          </a:p>
        </p:txBody>
      </p:sp>
      <p:pic>
        <p:nvPicPr>
          <p:cNvPr id="6" name="Content Placeholder 5"/>
          <p:cNvPicPr>
            <a:picLocks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633845" y="1825625"/>
            <a:ext cx="4257675" cy="43516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5300980"/>
            <a:ext cx="4600575" cy="133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Laço while</a:t>
            </a:r>
            <a:endParaRPr lang="pt-PT" altLang="en-US"/>
          </a:p>
        </p:txBody>
      </p:sp>
      <p:pic>
        <p:nvPicPr>
          <p:cNvPr id="5" name="Content Placeholder 4"/>
          <p:cNvPicPr>
            <a:picLocks noChangeAspect="true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12240" y="1825625"/>
            <a:ext cx="4032250" cy="435165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true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51090" y="1825625"/>
            <a:ext cx="262255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Conversão de For para While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Para todo laço for há um laço while equivalente.</a:t>
            </a:r>
            <a:endParaRPr lang="pt-PT" altLang="en-US"/>
          </a:p>
          <a:p>
            <a:pPr lvl="1"/>
            <a:r>
              <a:rPr lang="pt-PT" altLang="en-US"/>
              <a:t>O inverso não é verdadeiro.</a:t>
            </a:r>
            <a:endParaRPr lang="pt-PT" altLang="en-US"/>
          </a:p>
          <a:p>
            <a:pPr lvl="0"/>
            <a:r>
              <a:rPr lang="pt-PT" altLang="en-US"/>
              <a:t>Motivação:</a:t>
            </a:r>
            <a:endParaRPr lang="pt-PT" altLang="en-US"/>
          </a:p>
          <a:p>
            <a:pPr lvl="1"/>
            <a:r>
              <a:rPr lang="pt-PT" altLang="en-US"/>
              <a:t>Há ao menos dois cenários onde laço for é insuficiente:</a:t>
            </a:r>
            <a:endParaRPr lang="pt-PT" altLang="en-US"/>
          </a:p>
          <a:p>
            <a:pPr lvl="2"/>
            <a:r>
              <a:rPr lang="pt-PT" altLang="en-US"/>
              <a:t>Pedir ao usuário por uma entrada válida.</a:t>
            </a:r>
            <a:endParaRPr lang="pt-PT" altLang="en-US"/>
          </a:p>
          <a:p>
            <a:pPr lvl="2"/>
            <a:r>
              <a:rPr lang="pt-PT" altLang="en-US"/>
              <a:t>Manipular processos aleatórios.</a:t>
            </a:r>
            <a:endParaRPr lang="pt-PT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Entrada do usuário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x = input() faz com que o programa espere uma informação do usuário.</a:t>
            </a:r>
            <a:endParaRPr lang="pt-PT" altLang="en-US"/>
          </a:p>
          <a:p>
            <a:r>
              <a:rPr lang="pt-PT" altLang="en-US"/>
              <a:t>Após isso x pode ser usada em condição para execução do laço:</a:t>
            </a:r>
            <a:endParaRPr lang="pt-PT" altLang="en-US"/>
          </a:p>
          <a:p>
            <a:pPr lvl="1"/>
            <a:r>
              <a:rPr lang="pt-PT" altLang="en-US"/>
              <a:t>x == “valor”</a:t>
            </a:r>
            <a:endParaRPr lang="pt-PT" altLang="en-US"/>
          </a:p>
          <a:p>
            <a:pPr lvl="1"/>
            <a:r>
              <a:rPr lang="pt-PT" altLang="en-US"/>
              <a:t>type(x) is str</a:t>
            </a:r>
            <a:endParaRPr lang="pt-PT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Geração de números aleatórios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/>
              <a:t>A geração de números aleatórios é controlada por uma </a:t>
            </a:r>
            <a:r>
              <a:rPr lang="en-US">
                <a:solidFill>
                  <a:srgbClr val="C00000"/>
                </a:solidFill>
              </a:rPr>
              <a:t>biblioteca externa</a:t>
            </a:r>
            <a:r>
              <a:rPr lang="en-US"/>
              <a:t>. El</a:t>
            </a:r>
            <a:r>
              <a:rPr lang="pt-PT" altLang="en-US"/>
              <a:t>a</a:t>
            </a:r>
            <a:r>
              <a:rPr lang="en-US"/>
              <a:t> </a:t>
            </a:r>
            <a:r>
              <a:rPr lang="en-US">
                <a:solidFill>
                  <a:srgbClr val="C00000"/>
                </a:solidFill>
              </a:rPr>
              <a:t>não</a:t>
            </a:r>
            <a:r>
              <a:rPr lang="en-US"/>
              <a:t> está embutid</a:t>
            </a:r>
            <a:r>
              <a:rPr lang="pt-PT" altLang="en-US"/>
              <a:t>a</a:t>
            </a:r>
            <a:r>
              <a:rPr lang="en-US"/>
              <a:t> e, portanto, deve ser importad</a:t>
            </a:r>
            <a:r>
              <a:rPr lang="pt-PT" altLang="en-US"/>
              <a:t>a</a:t>
            </a:r>
            <a:r>
              <a:rPr lang="en-US"/>
              <a:t>.</a:t>
            </a:r>
            <a:endParaRPr lang="en-US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291840"/>
            <a:ext cx="4600575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550" y="3263265"/>
            <a:ext cx="3524250" cy="904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Geração de números aleatórios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1"/>
          </p:nvPr>
        </p:nvSpPr>
        <p:spPr/>
        <p:txBody>
          <a:bodyPr>
            <a:normAutofit fontScale="80000"/>
          </a:bodyPr>
          <a:p>
            <a:r>
              <a:rPr lang="en-US"/>
              <a:t>Gerar números verdadeiramente aleatórios apenas com software é impossível (</a:t>
            </a:r>
            <a:r>
              <a:rPr lang="en-US">
                <a:solidFill>
                  <a:srgbClr val="C00000"/>
                </a:solidFill>
              </a:rPr>
              <a:t>é</a:t>
            </a:r>
            <a:r>
              <a:rPr lang="en-US"/>
              <a:t> possível </a:t>
            </a:r>
            <a:r>
              <a:rPr lang="en-US">
                <a:solidFill>
                  <a:srgbClr val="C00000"/>
                </a:solidFill>
              </a:rPr>
              <a:t>com hardware</a:t>
            </a:r>
            <a:r>
              <a:rPr lang="en-US"/>
              <a:t>).</a:t>
            </a:r>
            <a:endParaRPr lang="en-US"/>
          </a:p>
          <a:p>
            <a:r>
              <a:rPr lang="en-US"/>
              <a:t>O software gera números </a:t>
            </a:r>
            <a:r>
              <a:rPr lang="en-US">
                <a:solidFill>
                  <a:srgbClr val="C00000"/>
                </a:solidFill>
              </a:rPr>
              <a:t>pseudo-aleatórios</a:t>
            </a:r>
            <a:r>
              <a:rPr lang="en-US"/>
              <a:t>, o que significa que eles </a:t>
            </a:r>
            <a:r>
              <a:rPr lang="en-US">
                <a:solidFill>
                  <a:srgbClr val="C00000"/>
                </a:solidFill>
              </a:rPr>
              <a:t>parecem </a:t>
            </a:r>
            <a:r>
              <a:rPr lang="en-US"/>
              <a:t>aleatórios, mas são gerados por métodos </a:t>
            </a:r>
            <a:r>
              <a:rPr lang="en-US">
                <a:solidFill>
                  <a:srgbClr val="C00000"/>
                </a:solidFill>
              </a:rPr>
              <a:t>determinísticos</a:t>
            </a:r>
            <a:r>
              <a:rPr lang="en-US"/>
              <a:t>.</a:t>
            </a:r>
            <a:endParaRPr lang="en-US"/>
          </a:p>
          <a:p>
            <a:r>
              <a:rPr lang="en-US"/>
              <a:t>Consequentemente, você pode gerar a mesma sequência de números aleatórios (útil para teste) usando </a:t>
            </a:r>
            <a:r>
              <a:rPr lang="en-US">
                <a:solidFill>
                  <a:srgbClr val="C00000"/>
                </a:solidFill>
              </a:rPr>
              <a:t>random.seed</a:t>
            </a:r>
            <a:r>
              <a:rPr lang="en-US"/>
              <a:t>.</a:t>
            </a:r>
            <a:endParaRPr lang="en-US"/>
          </a:p>
        </p:txBody>
      </p:sp>
      <p:pic>
        <p:nvPicPr>
          <p:cNvPr id="6" name="Content Placeholder 5"/>
          <p:cNvPicPr>
            <a:picLocks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007225" y="1825625"/>
            <a:ext cx="351028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Break/Continue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>
            <a:normAutofit fontScale="70000"/>
          </a:bodyPr>
          <a:p>
            <a:r>
              <a:rPr lang="en-US"/>
              <a:t>A instrução </a:t>
            </a:r>
            <a:r>
              <a:rPr lang="en-US">
                <a:solidFill>
                  <a:srgbClr val="C00000"/>
                </a:solidFill>
              </a:rPr>
              <a:t>break</a:t>
            </a:r>
            <a:r>
              <a:rPr lang="en-US"/>
              <a:t> do Python </a:t>
            </a:r>
            <a:r>
              <a:rPr lang="en-US">
                <a:solidFill>
                  <a:srgbClr val="C00000"/>
                </a:solidFill>
              </a:rPr>
              <a:t>termina </a:t>
            </a:r>
            <a:r>
              <a:rPr lang="en-US">
                <a:solidFill>
                  <a:schemeClr val="tx1"/>
                </a:solidFill>
              </a:rPr>
              <a:t>imediatamente </a:t>
            </a:r>
            <a:r>
              <a:rPr lang="en-US"/>
              <a:t>um </a:t>
            </a:r>
            <a:r>
              <a:rPr lang="en-US">
                <a:solidFill>
                  <a:srgbClr val="C00000"/>
                </a:solidFill>
              </a:rPr>
              <a:t>loop </a:t>
            </a:r>
            <a:r>
              <a:rPr lang="en-US"/>
              <a:t>por completo. A execução do programa prossegue para a primeira instrução após o corpo do loop.</a:t>
            </a:r>
            <a:endParaRPr lang="en-US"/>
          </a:p>
          <a:p>
            <a:r>
              <a:rPr lang="en-US"/>
              <a:t>A instrução </a:t>
            </a:r>
            <a:r>
              <a:rPr lang="en-US">
                <a:solidFill>
                  <a:srgbClr val="C00000"/>
                </a:solidFill>
              </a:rPr>
              <a:t>continue</a:t>
            </a:r>
            <a:r>
              <a:rPr lang="en-US"/>
              <a:t> do Python </a:t>
            </a:r>
            <a:r>
              <a:rPr lang="en-US">
                <a:solidFill>
                  <a:srgbClr val="C00000"/>
                </a:solidFill>
              </a:rPr>
              <a:t>termina</a:t>
            </a:r>
            <a:r>
              <a:rPr lang="en-US"/>
              <a:t> imediatamente a </a:t>
            </a:r>
            <a:r>
              <a:rPr lang="en-US">
                <a:solidFill>
                  <a:srgbClr val="C00000"/>
                </a:solidFill>
              </a:rPr>
              <a:t>iteração</a:t>
            </a:r>
            <a:r>
              <a:rPr lang="en-US"/>
              <a:t> do loop atual. A execução salta para o início do loop e a expressão de controle é reavaliada para determinar se o loop será executado novamente ou será encerrado.</a:t>
            </a:r>
            <a:endParaRPr lang="en-US"/>
          </a:p>
        </p:txBody>
      </p:sp>
      <p:pic>
        <p:nvPicPr>
          <p:cNvPr id="5" name="Content Placeholder 4"/>
          <p:cNvPicPr>
            <a:picLocks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31965" y="1825625"/>
            <a:ext cx="3860800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2441</Words>
  <Application>WPS Presentation</Application>
  <PresentationFormat>宽屏</PresentationFormat>
  <Paragraphs>93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SimSun</vt:lpstr>
      <vt:lpstr>Wingdings</vt:lpstr>
      <vt:lpstr>Nimbus Roman No9 L</vt:lpstr>
      <vt:lpstr>Arial Unicode MS</vt:lpstr>
      <vt:lpstr>Calibri Light</vt:lpstr>
      <vt:lpstr>DejaVu Sans</vt:lpstr>
      <vt:lpstr>Calibri</vt:lpstr>
      <vt:lpstr>微软雅黑</vt:lpstr>
      <vt:lpstr>Droid Sans Fallback</vt:lpstr>
      <vt:lpstr>SimSun</vt:lpstr>
      <vt:lpstr>Standard Symbols PS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filipe</cp:lastModifiedBy>
  <cp:revision>35</cp:revision>
  <dcterms:created xsi:type="dcterms:W3CDTF">2021-06-21T12:58:32Z</dcterms:created>
  <dcterms:modified xsi:type="dcterms:W3CDTF">2021-06-21T12:58:32Z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