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true"/>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true"/>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true"/>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内容占位符 2"/>
          <p:cNvSpPr>
            <a:spLocks noGrp="true"/>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true"/>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内容占位符 2"/>
          <p:cNvSpPr>
            <a:spLocks noGrp="true"/>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true"/>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true"/>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true"/>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true"/>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true"/>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zh-CN" altLang="en-US" smtClean="0"/>
              <a:t>单击此处编辑母版标题样式</a:t>
            </a:r>
            <a:endParaRPr lang="zh-CN" altLang="en-US"/>
          </a:p>
        </p:txBody>
      </p:sp>
      <p:sp>
        <p:nvSpPr>
          <p:cNvPr id="3" name="日期占位符 2"/>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true"/>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true"/>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true"/>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penseallen.github.io/PensePython2e/10-listas.html" TargetMode="External"/><Relationship Id="rId1" Type="http://schemas.openxmlformats.org/officeDocument/2006/relationships/hyperlink" Target="https://panda.ime.usp.br/panda/static/pensepy/09-Listas/listas.html"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ctrTitle"/>
          </p:nvPr>
        </p:nvSpPr>
        <p:spPr/>
        <p:txBody>
          <a:bodyPr/>
          <a:p>
            <a:r>
              <a:rPr lang="pt-PT" altLang="en-US"/>
              <a:t>Aula 15</a:t>
            </a:r>
            <a:endParaRPr lang="pt-PT" altLang="en-US"/>
          </a:p>
        </p:txBody>
      </p:sp>
      <p:sp>
        <p:nvSpPr>
          <p:cNvPr id="3" name="Subtitle 2"/>
          <p:cNvSpPr>
            <a:spLocks noGrp="true"/>
          </p:cNvSpPr>
          <p:nvPr>
            <p:ph type="subTitle" idx="1"/>
          </p:nvPr>
        </p:nvSpPr>
        <p:spPr/>
        <p:txBody>
          <a:bodyPr/>
          <a:p>
            <a:r>
              <a:rPr lang="pt-PT" altLang="en-US"/>
              <a:t>Listas aninhadas</a:t>
            </a:r>
            <a:endParaRPr lang="pt-PT"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pt-PT" altLang="en-US"/>
              <a:t>Lista aninhadas</a:t>
            </a:r>
            <a:endParaRPr lang="pt-PT" altLang="en-US"/>
          </a:p>
        </p:txBody>
      </p:sp>
      <p:pic>
        <p:nvPicPr>
          <p:cNvPr id="4" name="Content Placeholder 3"/>
          <p:cNvPicPr>
            <a:picLocks noChangeAspect="true"/>
          </p:cNvPicPr>
          <p:nvPr>
            <p:ph idx="1"/>
          </p:nvPr>
        </p:nvPicPr>
        <p:blipFill>
          <a:blip r:embed="rId1"/>
          <a:stretch>
            <a:fillRect/>
          </a:stretch>
        </p:blipFill>
        <p:spPr>
          <a:xfrm>
            <a:off x="2204720" y="1691005"/>
            <a:ext cx="7781925" cy="1743075"/>
          </a:xfrm>
          <a:prstGeom prst="rect">
            <a:avLst/>
          </a:prstGeom>
        </p:spPr>
      </p:pic>
      <p:pic>
        <p:nvPicPr>
          <p:cNvPr id="5" name="Picture 4"/>
          <p:cNvPicPr>
            <a:picLocks noChangeAspect="true"/>
          </p:cNvPicPr>
          <p:nvPr/>
        </p:nvPicPr>
        <p:blipFill>
          <a:blip r:embed="rId2"/>
          <a:stretch>
            <a:fillRect/>
          </a:stretch>
        </p:blipFill>
        <p:spPr>
          <a:xfrm>
            <a:off x="2990215" y="3890645"/>
            <a:ext cx="6210300" cy="2819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pt-PT" altLang="en-US"/>
              <a:t>Tarefa</a:t>
            </a:r>
            <a:endParaRPr lang="pt-PT" altLang="en-US"/>
          </a:p>
        </p:txBody>
      </p:sp>
      <p:sp>
        <p:nvSpPr>
          <p:cNvPr id="3" name="Content Placeholder 2"/>
          <p:cNvSpPr>
            <a:spLocks noGrp="true"/>
          </p:cNvSpPr>
          <p:nvPr>
            <p:ph idx="1"/>
          </p:nvPr>
        </p:nvSpPr>
        <p:spPr/>
        <p:txBody>
          <a:bodyPr/>
          <a:p>
            <a:r>
              <a:rPr lang="en-US"/>
              <a:t>Suponha que os alunos identificados exclusivamente por números inteiros sejam divididos em equipes (por exemplo, grupos de discussão). Escreva uma função para verificar se todos os membros da equipe são alunos matriculados.</a:t>
            </a:r>
            <a:endParaRPr lang="en-US"/>
          </a:p>
          <a:p>
            <a:pPr marL="457200" lvl="1" indent="0">
              <a:buNone/>
            </a:pPr>
            <a:r>
              <a:rPr lang="pt-PT" altLang="en-US"/>
              <a:t>def equipes_formadas(equipes, estudantes_matriculados)</a:t>
            </a:r>
            <a:endParaRPr lang="pt-PT"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pt-PT" altLang="en-US"/>
              <a:t>Tarefa</a:t>
            </a:r>
            <a:endParaRPr lang="pt-PT" altLang="en-US"/>
          </a:p>
        </p:txBody>
      </p:sp>
      <p:sp>
        <p:nvSpPr>
          <p:cNvPr id="3" name="Content Placeholder 2"/>
          <p:cNvSpPr>
            <a:spLocks noGrp="true"/>
          </p:cNvSpPr>
          <p:nvPr>
            <p:ph idx="1"/>
          </p:nvPr>
        </p:nvSpPr>
        <p:spPr/>
        <p:txBody>
          <a:bodyPr/>
          <a:p>
            <a:r>
              <a:rPr lang="pt-PT" altLang="en-US"/>
              <a:t>Escreva uma função que remove os colchetes de listas que são elementos de uma outra.</a:t>
            </a:r>
            <a:endParaRPr lang="pt-PT" altLang="en-US"/>
          </a:p>
          <a:p>
            <a:pPr marL="457200" lvl="1" indent="0">
              <a:buNone/>
            </a:pPr>
            <a:r>
              <a:rPr lang="pt-PT" altLang="en-US"/>
              <a:t>def aplanar_uma_vez(lista):</a:t>
            </a:r>
            <a:endParaRPr lang="pt-PT" altLang="en-US"/>
          </a:p>
          <a:p>
            <a:pPr marL="914400" lvl="2" indent="0">
              <a:buNone/>
            </a:pPr>
            <a:r>
              <a:rPr lang="pt-PT" altLang="en-US"/>
              <a:t>“””</a:t>
            </a:r>
            <a:endParaRPr lang="pt-PT" altLang="en-US"/>
          </a:p>
          <a:p>
            <a:pPr marL="914400" lvl="2" indent="0">
              <a:buNone/>
            </a:pPr>
            <a:r>
              <a:rPr lang="pt-PT" altLang="en-US"/>
              <a:t>&gt;&gt;&gt; </a:t>
            </a:r>
            <a:r>
              <a:rPr lang="pt-PT" altLang="en-US">
                <a:sym typeface="+mn-ea"/>
              </a:rPr>
              <a:t>aplanar_uma_vez([])</a:t>
            </a:r>
            <a:endParaRPr lang="pt-PT" altLang="en-US">
              <a:sym typeface="+mn-ea"/>
            </a:endParaRPr>
          </a:p>
          <a:p>
            <a:pPr marL="914400" lvl="2" indent="0">
              <a:buNone/>
            </a:pPr>
            <a:r>
              <a:rPr lang="pt-PT" altLang="en-US">
                <a:sym typeface="+mn-ea"/>
              </a:rPr>
              <a:t>[]</a:t>
            </a:r>
            <a:endParaRPr lang="pt-PT" altLang="en-US">
              <a:sym typeface="+mn-ea"/>
            </a:endParaRPr>
          </a:p>
          <a:p>
            <a:pPr marL="914400" lvl="2" indent="0">
              <a:buNone/>
            </a:pPr>
            <a:r>
              <a:rPr lang="pt-PT" altLang="en-US">
                <a:sym typeface="+mn-ea"/>
              </a:rPr>
              <a:t>&gt;&gt;&gt; aplanar_uma_vez([[3,4,5],[1,[6,7]]])</a:t>
            </a:r>
            <a:endParaRPr lang="pt-PT" altLang="en-US">
              <a:sym typeface="+mn-ea"/>
            </a:endParaRPr>
          </a:p>
          <a:p>
            <a:pPr marL="914400" lvl="2" indent="0">
              <a:buNone/>
            </a:pPr>
            <a:r>
              <a:rPr lang="pt-PT" altLang="en-US">
                <a:sym typeface="+mn-ea"/>
              </a:rPr>
              <a:t>[3,4,5,1,[6,7]]</a:t>
            </a:r>
            <a:endParaRPr lang="pt-PT" altLang="en-US"/>
          </a:p>
          <a:p>
            <a:pPr marL="914400" lvl="2" indent="0">
              <a:buNone/>
            </a:pPr>
            <a:r>
              <a:rPr lang="pt-PT" altLang="en-US"/>
              <a:t>“””</a:t>
            </a:r>
            <a:endParaRPr lang="pt-PT"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pt-PT" altLang="en-US"/>
              <a:t>Tarefa</a:t>
            </a:r>
            <a:endParaRPr lang="pt-PT" altLang="en-US"/>
          </a:p>
        </p:txBody>
      </p:sp>
      <p:sp>
        <p:nvSpPr>
          <p:cNvPr id="3" name="Content Placeholder 2"/>
          <p:cNvSpPr>
            <a:spLocks noGrp="true"/>
          </p:cNvSpPr>
          <p:nvPr>
            <p:ph idx="1"/>
          </p:nvPr>
        </p:nvSpPr>
        <p:spPr/>
        <p:txBody>
          <a:bodyPr/>
          <a:p>
            <a:r>
              <a:rPr lang="en-US"/>
              <a:t>Escreva uma função que não use </a:t>
            </a:r>
            <a:r>
              <a:rPr lang="pt-PT" altLang="en-US"/>
              <a:t>range</a:t>
            </a:r>
            <a:r>
              <a:rPr lang="en-US"/>
              <a:t> para </a:t>
            </a:r>
            <a:r>
              <a:rPr lang="pt-PT" altLang="en-US"/>
              <a:t>gerar uma lista e, sim, </a:t>
            </a:r>
            <a:r>
              <a:rPr lang="en-US"/>
              <a:t>entradas válidas de a, b, c.</a:t>
            </a:r>
            <a:endParaRPr lang="en-US"/>
          </a:p>
          <a:p>
            <a:pPr marL="457200" lvl="1" indent="0">
              <a:buNone/>
            </a:pPr>
            <a:r>
              <a:rPr lang="pt-PT" altLang="en-US"/>
              <a:t>def list_range(a,b,c):</a:t>
            </a:r>
            <a:endParaRPr lang="pt-PT" altLang="en-US"/>
          </a:p>
          <a:p>
            <a:pPr marL="457200" lvl="1" indent="0">
              <a:buNone/>
            </a:pPr>
            <a:r>
              <a:rPr lang="pt-PT" altLang="en-US"/>
              <a:t>“””</a:t>
            </a:r>
            <a:endParaRPr lang="pt-PT" altLang="en-US"/>
          </a:p>
          <a:p>
            <a:pPr marL="457200" lvl="1" indent="0">
              <a:buNone/>
            </a:pPr>
            <a:r>
              <a:rPr lang="pt-PT" altLang="en-US"/>
              <a:t>&gt;&gt;&gt;</a:t>
            </a:r>
            <a:r>
              <a:rPr lang="pt-PT" altLang="en-US">
                <a:sym typeface="+mn-ea"/>
              </a:rPr>
              <a:t>list_range(0,4,1)</a:t>
            </a:r>
            <a:endParaRPr lang="pt-PT" altLang="en-US">
              <a:sym typeface="+mn-ea"/>
            </a:endParaRPr>
          </a:p>
          <a:p>
            <a:pPr marL="457200" lvl="1" indent="0">
              <a:buNone/>
            </a:pPr>
            <a:r>
              <a:rPr lang="pt-PT" altLang="en-US">
                <a:sym typeface="+mn-ea"/>
              </a:rPr>
              <a:t>[0,1,2,3]</a:t>
            </a:r>
            <a:endParaRPr lang="pt-PT" altLang="en-US">
              <a:sym typeface="+mn-ea"/>
            </a:endParaRPr>
          </a:p>
          <a:p>
            <a:pPr marL="457200" lvl="1" indent="0">
              <a:buNone/>
            </a:pPr>
            <a:r>
              <a:rPr lang="pt-PT" altLang="en-US">
                <a:sym typeface="+mn-ea"/>
              </a:rPr>
              <a:t>&gt;&gt;&gt;list_range(3,11,4)</a:t>
            </a:r>
            <a:endParaRPr lang="pt-PT" altLang="en-US">
              <a:sym typeface="+mn-ea"/>
            </a:endParaRPr>
          </a:p>
          <a:p>
            <a:pPr marL="457200" lvl="1" indent="0">
              <a:buNone/>
            </a:pPr>
            <a:r>
              <a:rPr lang="pt-PT" altLang="en-US">
                <a:sym typeface="+mn-ea"/>
              </a:rPr>
              <a:t>[3,7]</a:t>
            </a:r>
            <a:endParaRPr lang="pt-PT" altLang="en-US"/>
          </a:p>
          <a:p>
            <a:pPr marL="457200" lvl="1" indent="0">
              <a:buNone/>
            </a:pPr>
            <a:r>
              <a:rPr lang="pt-PT" altLang="en-US"/>
              <a:t>“””</a:t>
            </a:r>
            <a:endParaRPr lang="pt-PT"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pt-PT" altLang="en-US"/>
              <a:t>Tarefa</a:t>
            </a:r>
            <a:endParaRPr lang="pt-PT" altLang="en-US"/>
          </a:p>
        </p:txBody>
      </p:sp>
      <p:sp>
        <p:nvSpPr>
          <p:cNvPr id="3" name="Content Placeholder 2"/>
          <p:cNvSpPr>
            <a:spLocks noGrp="true"/>
          </p:cNvSpPr>
          <p:nvPr>
            <p:ph idx="1"/>
          </p:nvPr>
        </p:nvSpPr>
        <p:spPr/>
        <p:txBody>
          <a:bodyPr/>
          <a:p>
            <a:r>
              <a:rPr lang="pt-PT" altLang="en-US"/>
              <a:t>Generalize a função </a:t>
            </a:r>
            <a:r>
              <a:rPr lang="pt-PT" altLang="en-US">
                <a:sym typeface="+mn-ea"/>
              </a:rPr>
              <a:t>aplanar_uma_vez para aplanar. Ou seja, pegue todos os elementos internos e coloque em uma única lista, sem aninhamento.</a:t>
            </a:r>
            <a:endParaRPr lang="pt-PT" altLang="en-US">
              <a:sym typeface="+mn-ea"/>
            </a:endParaRPr>
          </a:p>
          <a:p>
            <a:pPr marL="457200" lvl="1" indent="0">
              <a:buNone/>
            </a:pPr>
            <a:r>
              <a:rPr lang="pt-PT" altLang="en-US" sz="2400">
                <a:sym typeface="+mn-ea"/>
              </a:rPr>
              <a:t>def aplanar(lista):</a:t>
            </a:r>
            <a:endParaRPr lang="pt-PT" altLang="en-US" sz="2400"/>
          </a:p>
          <a:p>
            <a:pPr marL="914400" lvl="2" indent="0">
              <a:buNone/>
            </a:pPr>
            <a:r>
              <a:rPr lang="pt-PT" altLang="en-US" sz="2400">
                <a:sym typeface="+mn-ea"/>
              </a:rPr>
              <a:t>“””</a:t>
            </a:r>
            <a:endParaRPr lang="pt-PT" altLang="en-US" sz="2400"/>
          </a:p>
          <a:p>
            <a:pPr marL="914400" lvl="2" indent="0">
              <a:buNone/>
            </a:pPr>
            <a:r>
              <a:rPr lang="pt-PT" altLang="en-US" sz="2400">
                <a:sym typeface="+mn-ea"/>
              </a:rPr>
              <a:t>&gt;&gt;&gt; aplanar([])</a:t>
            </a:r>
            <a:endParaRPr lang="pt-PT" altLang="en-US" sz="2400">
              <a:sym typeface="+mn-ea"/>
            </a:endParaRPr>
          </a:p>
          <a:p>
            <a:pPr marL="914400" lvl="2" indent="0">
              <a:buNone/>
            </a:pPr>
            <a:r>
              <a:rPr lang="pt-PT" altLang="en-US" sz="2400">
                <a:sym typeface="+mn-ea"/>
              </a:rPr>
              <a:t>[]</a:t>
            </a:r>
            <a:endParaRPr lang="pt-PT" altLang="en-US" sz="2400">
              <a:sym typeface="+mn-ea"/>
            </a:endParaRPr>
          </a:p>
          <a:p>
            <a:pPr marL="914400" lvl="2" indent="0">
              <a:buNone/>
            </a:pPr>
            <a:r>
              <a:rPr lang="pt-PT" altLang="en-US" sz="2400">
                <a:sym typeface="+mn-ea"/>
              </a:rPr>
              <a:t>&gt;&gt;&gt; aplanar([[3,4,5],[1,[6,7]]])</a:t>
            </a:r>
            <a:endParaRPr lang="pt-PT" altLang="en-US" sz="2400">
              <a:sym typeface="+mn-ea"/>
            </a:endParaRPr>
          </a:p>
          <a:p>
            <a:pPr marL="914400" lvl="2" indent="0">
              <a:buNone/>
            </a:pPr>
            <a:r>
              <a:rPr lang="pt-PT" altLang="en-US" sz="2400">
                <a:sym typeface="+mn-ea"/>
              </a:rPr>
              <a:t>[3,4,5,1,6,7]</a:t>
            </a:r>
            <a:endParaRPr lang="pt-PT" altLang="en-US" sz="2400"/>
          </a:p>
          <a:p>
            <a:pPr marL="914400" lvl="2" indent="0">
              <a:buNone/>
            </a:pPr>
            <a:r>
              <a:rPr lang="pt-PT" altLang="en-US" sz="2400">
                <a:sym typeface="+mn-ea"/>
              </a:rPr>
              <a:t>“””</a:t>
            </a:r>
            <a:endParaRPr lang="pt-PT"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pt-PT" altLang="en-US"/>
              <a:t>Exemplo de uso de Listas</a:t>
            </a:r>
            <a:endParaRPr lang="pt-PT" altLang="en-US"/>
          </a:p>
        </p:txBody>
      </p:sp>
      <p:sp>
        <p:nvSpPr>
          <p:cNvPr id="4" name="Content Placeholder 3"/>
          <p:cNvSpPr>
            <a:spLocks noGrp="true"/>
          </p:cNvSpPr>
          <p:nvPr>
            <p:ph sz="half" idx="1"/>
          </p:nvPr>
        </p:nvSpPr>
        <p:spPr/>
        <p:txBody>
          <a:bodyPr/>
          <a:p>
            <a:r>
              <a:rPr lang="pt-PT" altLang="en-US"/>
              <a:t>Grafo: estrutura matemática usada em computação para representar relacionamentos entre objetos.</a:t>
            </a:r>
            <a:endParaRPr lang="pt-PT" altLang="en-US"/>
          </a:p>
          <a:p>
            <a:pPr lvl="1"/>
            <a:r>
              <a:rPr lang="pt-PT" altLang="en-US"/>
              <a:t>Vértices: objetos.</a:t>
            </a:r>
            <a:endParaRPr lang="pt-PT" altLang="en-US"/>
          </a:p>
          <a:p>
            <a:pPr lvl="1"/>
            <a:r>
              <a:rPr lang="pt-PT" altLang="en-US"/>
              <a:t>Arestas: relacionamento.</a:t>
            </a:r>
            <a:endParaRPr lang="pt-PT" altLang="en-US"/>
          </a:p>
        </p:txBody>
      </p:sp>
      <p:sp>
        <p:nvSpPr>
          <p:cNvPr id="5" name="Content Placeholder 4"/>
          <p:cNvSpPr>
            <a:spLocks noGrp="true"/>
          </p:cNvSpPr>
          <p:nvPr>
            <p:ph sz="half" idx="2"/>
          </p:nvPr>
        </p:nvSpPr>
        <p:spPr/>
        <p:txBody>
          <a:bodyPr>
            <a:normAutofit lnSpcReduction="10000"/>
          </a:bodyPr>
          <a:p>
            <a:endParaRPr lang="pt-PT" altLang="en-US"/>
          </a:p>
          <a:p>
            <a:endParaRPr lang="pt-PT" altLang="en-US"/>
          </a:p>
          <a:p>
            <a:endParaRPr lang="pt-PT" altLang="en-US"/>
          </a:p>
          <a:p>
            <a:endParaRPr lang="pt-PT" altLang="en-US"/>
          </a:p>
          <a:p>
            <a:endParaRPr lang="pt-PT" altLang="en-US"/>
          </a:p>
          <a:p>
            <a:endParaRPr lang="pt-PT" altLang="en-US"/>
          </a:p>
          <a:p>
            <a:r>
              <a:rPr lang="pt-PT" altLang="en-US"/>
              <a:t>Representação simples:</a:t>
            </a:r>
            <a:endParaRPr lang="pt-PT" altLang="en-US"/>
          </a:p>
          <a:p>
            <a:pPr lvl="1"/>
            <a:r>
              <a:rPr lang="pt-PT" altLang="en-US"/>
              <a:t>Matriz de adjacência;</a:t>
            </a:r>
            <a:endParaRPr lang="pt-PT" altLang="en-US"/>
          </a:p>
          <a:p>
            <a:pPr lvl="1"/>
            <a:r>
              <a:rPr lang="pt-PT" altLang="en-US"/>
              <a:t>Lista de adjacência;</a:t>
            </a:r>
            <a:endParaRPr lang="pt-PT" altLang="en-US"/>
          </a:p>
          <a:p>
            <a:pPr lvl="0"/>
            <a:endParaRPr lang="pt-PT" altLang="en-US"/>
          </a:p>
        </p:txBody>
      </p:sp>
      <p:sp>
        <p:nvSpPr>
          <p:cNvPr id="6" name="Oval 5"/>
          <p:cNvSpPr/>
          <p:nvPr/>
        </p:nvSpPr>
        <p:spPr>
          <a:xfrm>
            <a:off x="7115175" y="1764030"/>
            <a:ext cx="718185" cy="708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pt-PT" altLang="en-US"/>
              <a:t>A</a:t>
            </a:r>
            <a:endParaRPr lang="pt-PT" altLang="en-US"/>
          </a:p>
        </p:txBody>
      </p:sp>
      <p:sp>
        <p:nvSpPr>
          <p:cNvPr id="7" name="Oval 6"/>
          <p:cNvSpPr/>
          <p:nvPr/>
        </p:nvSpPr>
        <p:spPr>
          <a:xfrm>
            <a:off x="8929370" y="2123440"/>
            <a:ext cx="718185" cy="708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pt-PT" altLang="en-US"/>
              <a:t>B</a:t>
            </a:r>
            <a:endParaRPr lang="pt-PT" altLang="en-US"/>
          </a:p>
        </p:txBody>
      </p:sp>
      <p:sp>
        <p:nvSpPr>
          <p:cNvPr id="8" name="Oval 7"/>
          <p:cNvSpPr/>
          <p:nvPr/>
        </p:nvSpPr>
        <p:spPr>
          <a:xfrm>
            <a:off x="7162800" y="3075305"/>
            <a:ext cx="718185" cy="708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pt-PT" altLang="en-US"/>
              <a:t>C</a:t>
            </a:r>
            <a:endParaRPr lang="pt-PT" altLang="en-US"/>
          </a:p>
        </p:txBody>
      </p:sp>
      <p:cxnSp>
        <p:nvCxnSpPr>
          <p:cNvPr id="9" name="Straight Connector 8"/>
          <p:cNvCxnSpPr>
            <a:stCxn id="6" idx="6"/>
            <a:endCxn id="7" idx="2"/>
          </p:cNvCxnSpPr>
          <p:nvPr/>
        </p:nvCxnSpPr>
        <p:spPr>
          <a:xfrm>
            <a:off x="7833360" y="2118360"/>
            <a:ext cx="1096010" cy="359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4"/>
            <a:endCxn id="8" idx="0"/>
          </p:cNvCxnSpPr>
          <p:nvPr/>
        </p:nvCxnSpPr>
        <p:spPr>
          <a:xfrm>
            <a:off x="7474585" y="2472055"/>
            <a:ext cx="47625" cy="6032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normAutofit/>
          </a:bodyPr>
          <a:p>
            <a:r>
              <a:rPr lang="pt-PT" altLang="en-US">
                <a:sym typeface="+mn-ea"/>
              </a:rPr>
              <a:t>Exemplo de uso de Listas</a:t>
            </a:r>
            <a:endParaRPr lang="en-US"/>
          </a:p>
        </p:txBody>
      </p:sp>
      <p:sp>
        <p:nvSpPr>
          <p:cNvPr id="3" name="Content Placeholder 2"/>
          <p:cNvSpPr>
            <a:spLocks noGrp="true"/>
          </p:cNvSpPr>
          <p:nvPr>
            <p:ph sz="half" idx="1"/>
          </p:nvPr>
        </p:nvSpPr>
        <p:spPr/>
        <p:txBody>
          <a:bodyPr>
            <a:normAutofit lnSpcReduction="20000"/>
          </a:bodyPr>
          <a:p>
            <a:r>
              <a:rPr lang="pt-PT" altLang="en-US"/>
              <a:t>Matriz de adjacência:</a:t>
            </a:r>
            <a:endParaRPr lang="pt-PT" altLang="en-US"/>
          </a:p>
          <a:p>
            <a:pPr marL="914400" lvl="1" indent="-457200">
              <a:buAutoNum type="arabicPeriod"/>
            </a:pPr>
            <a:r>
              <a:rPr lang="pt-PT" altLang="en-US"/>
              <a:t>Crie uma matriz VxV, onde V é a quantidade de vértices.</a:t>
            </a:r>
            <a:endParaRPr lang="pt-PT" altLang="en-US"/>
          </a:p>
          <a:p>
            <a:pPr marL="914400" lvl="1" indent="-457200">
              <a:buAutoNum type="arabicPeriod"/>
            </a:pPr>
            <a:r>
              <a:rPr lang="pt-PT" altLang="en-US"/>
              <a:t>Linhas e colunas da matriz representam vértices.</a:t>
            </a:r>
            <a:endParaRPr lang="pt-PT" altLang="en-US"/>
          </a:p>
          <a:p>
            <a:pPr marL="914400" lvl="1" indent="-457200">
              <a:buAutoNum type="arabicPeriod"/>
            </a:pPr>
            <a:r>
              <a:rPr lang="pt-PT" altLang="en-US"/>
              <a:t>Se há uma aresta entre dois vértices, por exemplo V</a:t>
            </a:r>
            <a:r>
              <a:rPr lang="pt-PT" altLang="en-US" baseline="-25000"/>
              <a:t>1</a:t>
            </a:r>
            <a:r>
              <a:rPr lang="pt-PT" altLang="en-US"/>
              <a:t> e V</a:t>
            </a:r>
            <a:r>
              <a:rPr lang="pt-PT" altLang="en-US" baseline="-25000"/>
              <a:t>2</a:t>
            </a:r>
            <a:r>
              <a:rPr lang="pt-PT" altLang="en-US"/>
              <a:t>, coloque 1 na entrada [V</a:t>
            </a:r>
            <a:r>
              <a:rPr lang="pt-PT" altLang="en-US" baseline="-25000"/>
              <a:t>1</a:t>
            </a:r>
            <a:r>
              <a:rPr lang="pt-PT" altLang="en-US"/>
              <a:t>][V</a:t>
            </a:r>
            <a:r>
              <a:rPr lang="pt-PT" altLang="en-US" baseline="-25000"/>
              <a:t>2</a:t>
            </a:r>
            <a:r>
              <a:rPr lang="pt-PT" altLang="en-US"/>
              <a:t>] e na entrada [V</a:t>
            </a:r>
            <a:r>
              <a:rPr lang="pt-PT" altLang="en-US" baseline="-25000"/>
              <a:t>2</a:t>
            </a:r>
            <a:r>
              <a:rPr lang="pt-PT" altLang="en-US"/>
              <a:t>][V</a:t>
            </a:r>
            <a:r>
              <a:rPr lang="pt-PT" altLang="en-US" baseline="-25000"/>
              <a:t>1</a:t>
            </a:r>
            <a:r>
              <a:rPr lang="pt-PT" altLang="en-US"/>
              <a:t>] da matriz. Caso contrário coloque 0.</a:t>
            </a:r>
            <a:endParaRPr lang="pt-PT" altLang="en-US"/>
          </a:p>
        </p:txBody>
      </p:sp>
      <p:graphicFrame>
        <p:nvGraphicFramePr>
          <p:cNvPr id="5" name="Content Placeholder 4"/>
          <p:cNvGraphicFramePr/>
          <p:nvPr>
            <p:ph sz="half" idx="2"/>
          </p:nvPr>
        </p:nvGraphicFramePr>
        <p:xfrm>
          <a:off x="6637655" y="4142740"/>
          <a:ext cx="5181600" cy="2286000"/>
        </p:xfrm>
        <a:graphic>
          <a:graphicData uri="http://schemas.openxmlformats.org/drawingml/2006/table">
            <a:tbl>
              <a:tblPr firstRow="true" bandRow="true">
                <a:tableStyleId>{5C22544A-7EE6-4342-B048-85BDC9FD1C3A}</a:tableStyleId>
              </a:tblPr>
              <a:tblGrid>
                <a:gridCol w="863600"/>
                <a:gridCol w="863600"/>
                <a:gridCol w="863600"/>
                <a:gridCol w="863600"/>
                <a:gridCol w="863600"/>
                <a:gridCol w="863600"/>
              </a:tblGrid>
              <a:tr h="381000">
                <a:tc>
                  <a:txBody>
                    <a:bodyPr/>
                    <a:p>
                      <a:pPr>
                        <a:buNone/>
                      </a:pPr>
                      <a:endParaRPr lang="en-US"/>
                    </a:p>
                  </a:txBody>
                  <a:tcPr/>
                </a:tc>
                <a:tc>
                  <a:txBody>
                    <a:bodyPr/>
                    <a:p>
                      <a:pPr>
                        <a:buNone/>
                      </a:pPr>
                      <a:r>
                        <a:rPr lang="pt-PT" altLang="en-US"/>
                        <a:t>A</a:t>
                      </a:r>
                      <a:endParaRPr lang="pt-PT" altLang="en-US"/>
                    </a:p>
                  </a:txBody>
                  <a:tcPr/>
                </a:tc>
                <a:tc>
                  <a:txBody>
                    <a:bodyPr/>
                    <a:p>
                      <a:pPr>
                        <a:buNone/>
                      </a:pPr>
                      <a:r>
                        <a:rPr lang="pt-PT" altLang="en-US"/>
                        <a:t>B</a:t>
                      </a:r>
                      <a:endParaRPr lang="pt-PT" altLang="en-US"/>
                    </a:p>
                  </a:txBody>
                  <a:tcPr/>
                </a:tc>
                <a:tc>
                  <a:txBody>
                    <a:bodyPr/>
                    <a:p>
                      <a:pPr>
                        <a:buNone/>
                      </a:pPr>
                      <a:r>
                        <a:rPr lang="pt-PT" altLang="en-US"/>
                        <a:t>C</a:t>
                      </a:r>
                      <a:endParaRPr lang="pt-PT" altLang="en-US"/>
                    </a:p>
                  </a:txBody>
                  <a:tcPr/>
                </a:tc>
                <a:tc>
                  <a:txBody>
                    <a:bodyPr/>
                    <a:p>
                      <a:pPr>
                        <a:buNone/>
                      </a:pPr>
                      <a:r>
                        <a:rPr lang="pt-PT" altLang="en-US"/>
                        <a:t>D</a:t>
                      </a:r>
                      <a:endParaRPr lang="pt-PT" altLang="en-US"/>
                    </a:p>
                  </a:txBody>
                  <a:tcPr/>
                </a:tc>
                <a:tc>
                  <a:txBody>
                    <a:bodyPr/>
                    <a:p>
                      <a:pPr>
                        <a:buNone/>
                      </a:pPr>
                      <a:r>
                        <a:rPr lang="pt-PT" altLang="en-US"/>
                        <a:t>E</a:t>
                      </a:r>
                      <a:endParaRPr lang="pt-PT" altLang="en-US"/>
                    </a:p>
                  </a:txBody>
                  <a:tcPr/>
                </a:tc>
              </a:tr>
              <a:tr h="381000">
                <a:tc>
                  <a:txBody>
                    <a:bodyPr/>
                    <a:p>
                      <a:pPr>
                        <a:buNone/>
                      </a:pPr>
                      <a:r>
                        <a:rPr lang="pt-PT" altLang="en-US"/>
                        <a:t>A</a:t>
                      </a:r>
                      <a:endParaRPr lang="pt-PT" altLang="en-US"/>
                    </a:p>
                  </a:txBody>
                  <a:tcPr/>
                </a:tc>
                <a:tc>
                  <a:txBody>
                    <a:bodyPr/>
                    <a:p>
                      <a:pPr>
                        <a:buNone/>
                      </a:pPr>
                      <a:r>
                        <a:rPr lang="pt-PT" altLang="en-US"/>
                        <a:t>0</a:t>
                      </a:r>
                      <a:endParaRPr lang="pt-PT" altLang="en-US"/>
                    </a:p>
                  </a:txBody>
                  <a:tcPr/>
                </a:tc>
                <a:tc>
                  <a:txBody>
                    <a:bodyPr/>
                    <a:p>
                      <a:pPr>
                        <a:buNone/>
                      </a:pPr>
                      <a:r>
                        <a:rPr lang="pt-PT" altLang="en-US"/>
                        <a:t>1</a:t>
                      </a:r>
                      <a:endParaRPr lang="pt-PT" altLang="en-US"/>
                    </a:p>
                  </a:txBody>
                  <a:tcPr/>
                </a:tc>
                <a:tc>
                  <a:txBody>
                    <a:bodyPr/>
                    <a:p>
                      <a:pPr>
                        <a:buNone/>
                      </a:pPr>
                      <a:r>
                        <a:rPr lang="pt-PT" altLang="en-US"/>
                        <a:t>1</a:t>
                      </a:r>
                      <a:endParaRPr lang="pt-PT" altLang="en-US"/>
                    </a:p>
                  </a:txBody>
                  <a:tcPr/>
                </a:tc>
                <a:tc>
                  <a:txBody>
                    <a:bodyPr/>
                    <a:p>
                      <a:pPr>
                        <a:buNone/>
                      </a:pPr>
                      <a:r>
                        <a:rPr lang="pt-PT" altLang="en-US"/>
                        <a:t>1</a:t>
                      </a:r>
                      <a:endParaRPr lang="pt-PT" altLang="en-US"/>
                    </a:p>
                  </a:txBody>
                  <a:tcPr/>
                </a:tc>
                <a:tc>
                  <a:txBody>
                    <a:bodyPr/>
                    <a:p>
                      <a:pPr>
                        <a:buNone/>
                      </a:pPr>
                      <a:r>
                        <a:rPr lang="pt-PT" altLang="en-US"/>
                        <a:t>0</a:t>
                      </a:r>
                      <a:endParaRPr lang="pt-PT" altLang="en-US"/>
                    </a:p>
                  </a:txBody>
                  <a:tcPr/>
                </a:tc>
              </a:tr>
              <a:tr h="381000">
                <a:tc>
                  <a:txBody>
                    <a:bodyPr/>
                    <a:p>
                      <a:pPr>
                        <a:buNone/>
                      </a:pPr>
                      <a:r>
                        <a:rPr lang="pt-PT" altLang="en-US"/>
                        <a:t>B</a:t>
                      </a:r>
                      <a:endParaRPr lang="pt-PT" altLang="en-US"/>
                    </a:p>
                  </a:txBody>
                  <a:tcPr/>
                </a:tc>
                <a:tc>
                  <a:txBody>
                    <a:bodyPr/>
                    <a:p>
                      <a:pPr>
                        <a:buNone/>
                      </a:pPr>
                      <a:r>
                        <a:rPr lang="pt-PT" altLang="en-US"/>
                        <a:t>1</a:t>
                      </a:r>
                      <a:endParaRPr lang="pt-PT" altLang="en-US"/>
                    </a:p>
                  </a:txBody>
                  <a:tcPr/>
                </a:tc>
                <a:tc>
                  <a:txBody>
                    <a:bodyPr/>
                    <a:p>
                      <a:pPr>
                        <a:buNone/>
                      </a:pPr>
                      <a:r>
                        <a:rPr lang="pt-PT" altLang="en-US"/>
                        <a:t>0</a:t>
                      </a:r>
                      <a:endParaRPr lang="pt-PT" altLang="en-US"/>
                    </a:p>
                  </a:txBody>
                  <a:tcPr/>
                </a:tc>
                <a:tc>
                  <a:txBody>
                    <a:bodyPr/>
                    <a:p>
                      <a:pPr>
                        <a:buNone/>
                      </a:pPr>
                      <a:r>
                        <a:rPr lang="pt-PT" altLang="en-US"/>
                        <a:t>0</a:t>
                      </a:r>
                      <a:endParaRPr lang="pt-PT" altLang="en-US"/>
                    </a:p>
                  </a:txBody>
                  <a:tcPr/>
                </a:tc>
                <a:tc>
                  <a:txBody>
                    <a:bodyPr/>
                    <a:p>
                      <a:pPr>
                        <a:buNone/>
                      </a:pPr>
                      <a:r>
                        <a:rPr lang="pt-PT" altLang="en-US"/>
                        <a:t>1</a:t>
                      </a:r>
                      <a:endParaRPr lang="pt-PT" altLang="en-US"/>
                    </a:p>
                  </a:txBody>
                  <a:tcPr/>
                </a:tc>
                <a:tc>
                  <a:txBody>
                    <a:bodyPr/>
                    <a:p>
                      <a:pPr>
                        <a:buNone/>
                      </a:pPr>
                      <a:r>
                        <a:rPr lang="pt-PT" altLang="en-US"/>
                        <a:t>1</a:t>
                      </a:r>
                      <a:endParaRPr lang="pt-PT" altLang="en-US"/>
                    </a:p>
                  </a:txBody>
                  <a:tcPr/>
                </a:tc>
              </a:tr>
              <a:tr h="381000">
                <a:tc>
                  <a:txBody>
                    <a:bodyPr/>
                    <a:p>
                      <a:pPr>
                        <a:buNone/>
                      </a:pPr>
                      <a:r>
                        <a:rPr lang="pt-PT" altLang="en-US"/>
                        <a:t>C</a:t>
                      </a:r>
                      <a:endParaRPr lang="pt-PT" altLang="en-US"/>
                    </a:p>
                  </a:txBody>
                  <a:tcPr/>
                </a:tc>
                <a:tc>
                  <a:txBody>
                    <a:bodyPr/>
                    <a:p>
                      <a:pPr>
                        <a:buNone/>
                      </a:pPr>
                      <a:r>
                        <a:rPr lang="pt-PT" altLang="en-US"/>
                        <a:t>1</a:t>
                      </a:r>
                      <a:endParaRPr lang="pt-PT" altLang="en-US"/>
                    </a:p>
                  </a:txBody>
                  <a:tcPr/>
                </a:tc>
                <a:tc>
                  <a:txBody>
                    <a:bodyPr/>
                    <a:p>
                      <a:pPr>
                        <a:buNone/>
                      </a:pPr>
                      <a:r>
                        <a:rPr lang="pt-PT" altLang="en-US"/>
                        <a:t>0</a:t>
                      </a:r>
                      <a:endParaRPr lang="pt-PT" altLang="en-US"/>
                    </a:p>
                  </a:txBody>
                  <a:tcPr/>
                </a:tc>
                <a:tc>
                  <a:txBody>
                    <a:bodyPr/>
                    <a:p>
                      <a:pPr>
                        <a:buNone/>
                      </a:pPr>
                      <a:r>
                        <a:rPr lang="pt-PT" altLang="en-US"/>
                        <a:t>0</a:t>
                      </a:r>
                      <a:endParaRPr lang="pt-PT" altLang="en-US"/>
                    </a:p>
                  </a:txBody>
                  <a:tcPr/>
                </a:tc>
                <a:tc>
                  <a:txBody>
                    <a:bodyPr/>
                    <a:p>
                      <a:pPr>
                        <a:buNone/>
                      </a:pPr>
                      <a:r>
                        <a:rPr lang="pt-PT" altLang="en-US"/>
                        <a:t>1</a:t>
                      </a:r>
                      <a:endParaRPr lang="pt-PT" altLang="en-US"/>
                    </a:p>
                  </a:txBody>
                  <a:tcPr/>
                </a:tc>
                <a:tc>
                  <a:txBody>
                    <a:bodyPr/>
                    <a:p>
                      <a:pPr>
                        <a:buNone/>
                      </a:pPr>
                      <a:r>
                        <a:rPr lang="pt-PT" altLang="en-US"/>
                        <a:t>0</a:t>
                      </a:r>
                      <a:endParaRPr lang="pt-PT" altLang="en-US"/>
                    </a:p>
                  </a:txBody>
                  <a:tcPr/>
                </a:tc>
              </a:tr>
              <a:tr h="381000">
                <a:tc>
                  <a:txBody>
                    <a:bodyPr/>
                    <a:p>
                      <a:pPr>
                        <a:buNone/>
                      </a:pPr>
                      <a:r>
                        <a:rPr lang="pt-PT" altLang="en-US"/>
                        <a:t>D</a:t>
                      </a:r>
                      <a:endParaRPr lang="pt-PT" altLang="en-US"/>
                    </a:p>
                  </a:txBody>
                  <a:tcPr/>
                </a:tc>
                <a:tc>
                  <a:txBody>
                    <a:bodyPr/>
                    <a:p>
                      <a:pPr>
                        <a:buNone/>
                      </a:pPr>
                      <a:r>
                        <a:rPr lang="pt-PT" altLang="en-US"/>
                        <a:t>1</a:t>
                      </a:r>
                      <a:endParaRPr lang="pt-PT" altLang="en-US"/>
                    </a:p>
                  </a:txBody>
                  <a:tcPr/>
                </a:tc>
                <a:tc>
                  <a:txBody>
                    <a:bodyPr/>
                    <a:p>
                      <a:pPr>
                        <a:buNone/>
                      </a:pPr>
                      <a:r>
                        <a:rPr lang="pt-PT" altLang="en-US"/>
                        <a:t>1</a:t>
                      </a:r>
                      <a:endParaRPr lang="pt-PT" altLang="en-US"/>
                    </a:p>
                  </a:txBody>
                  <a:tcPr/>
                </a:tc>
                <a:tc>
                  <a:txBody>
                    <a:bodyPr/>
                    <a:p>
                      <a:pPr>
                        <a:buNone/>
                      </a:pPr>
                      <a:r>
                        <a:rPr lang="pt-PT" altLang="en-US"/>
                        <a:t>1</a:t>
                      </a:r>
                      <a:endParaRPr lang="pt-PT" altLang="en-US"/>
                    </a:p>
                  </a:txBody>
                  <a:tcPr/>
                </a:tc>
                <a:tc>
                  <a:txBody>
                    <a:bodyPr/>
                    <a:p>
                      <a:pPr>
                        <a:buNone/>
                      </a:pPr>
                      <a:r>
                        <a:rPr lang="pt-PT" altLang="en-US"/>
                        <a:t>0</a:t>
                      </a:r>
                      <a:endParaRPr lang="pt-PT" altLang="en-US"/>
                    </a:p>
                  </a:txBody>
                  <a:tcPr/>
                </a:tc>
                <a:tc>
                  <a:txBody>
                    <a:bodyPr/>
                    <a:p>
                      <a:pPr>
                        <a:buNone/>
                      </a:pPr>
                      <a:r>
                        <a:rPr lang="pt-PT" altLang="en-US"/>
                        <a:t>1</a:t>
                      </a:r>
                      <a:endParaRPr lang="pt-PT" altLang="en-US"/>
                    </a:p>
                  </a:txBody>
                  <a:tcPr/>
                </a:tc>
              </a:tr>
              <a:tr h="381000">
                <a:tc>
                  <a:txBody>
                    <a:bodyPr/>
                    <a:p>
                      <a:pPr>
                        <a:buNone/>
                      </a:pPr>
                      <a:r>
                        <a:rPr lang="pt-PT" altLang="en-US"/>
                        <a:t>E</a:t>
                      </a:r>
                      <a:endParaRPr lang="pt-PT" altLang="en-US"/>
                    </a:p>
                  </a:txBody>
                  <a:tcPr/>
                </a:tc>
                <a:tc>
                  <a:txBody>
                    <a:bodyPr/>
                    <a:p>
                      <a:pPr>
                        <a:buNone/>
                      </a:pPr>
                      <a:r>
                        <a:rPr lang="pt-PT" altLang="en-US"/>
                        <a:t>0</a:t>
                      </a:r>
                      <a:endParaRPr lang="pt-PT" altLang="en-US"/>
                    </a:p>
                  </a:txBody>
                  <a:tcPr/>
                </a:tc>
                <a:tc>
                  <a:txBody>
                    <a:bodyPr/>
                    <a:p>
                      <a:pPr>
                        <a:buNone/>
                      </a:pPr>
                      <a:r>
                        <a:rPr lang="pt-PT" altLang="en-US"/>
                        <a:t>1</a:t>
                      </a:r>
                      <a:endParaRPr lang="pt-PT" altLang="en-US"/>
                    </a:p>
                  </a:txBody>
                  <a:tcPr/>
                </a:tc>
                <a:tc>
                  <a:txBody>
                    <a:bodyPr/>
                    <a:p>
                      <a:pPr>
                        <a:buNone/>
                      </a:pPr>
                      <a:r>
                        <a:rPr lang="pt-PT" altLang="en-US"/>
                        <a:t>0</a:t>
                      </a:r>
                      <a:endParaRPr lang="pt-PT" altLang="en-US"/>
                    </a:p>
                  </a:txBody>
                  <a:tcPr/>
                </a:tc>
                <a:tc>
                  <a:txBody>
                    <a:bodyPr/>
                    <a:p>
                      <a:pPr>
                        <a:buNone/>
                      </a:pPr>
                      <a:r>
                        <a:rPr lang="pt-PT" altLang="en-US"/>
                        <a:t>1</a:t>
                      </a:r>
                      <a:endParaRPr lang="pt-PT" altLang="en-US"/>
                    </a:p>
                  </a:txBody>
                  <a:tcPr/>
                </a:tc>
                <a:tc>
                  <a:txBody>
                    <a:bodyPr/>
                    <a:p>
                      <a:pPr>
                        <a:buNone/>
                      </a:pPr>
                      <a:r>
                        <a:rPr lang="pt-PT" altLang="en-US"/>
                        <a:t>0</a:t>
                      </a:r>
                      <a:endParaRPr lang="pt-PT" altLang="en-US"/>
                    </a:p>
                  </a:txBody>
                  <a:tcPr/>
                </a:tc>
              </a:tr>
            </a:tbl>
          </a:graphicData>
        </a:graphic>
      </p:graphicFrame>
      <p:sp>
        <p:nvSpPr>
          <p:cNvPr id="6" name="Oval 5"/>
          <p:cNvSpPr/>
          <p:nvPr/>
        </p:nvSpPr>
        <p:spPr>
          <a:xfrm>
            <a:off x="7115175" y="1764030"/>
            <a:ext cx="718185" cy="708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pt-PT" altLang="en-US"/>
              <a:t>A</a:t>
            </a:r>
            <a:endParaRPr lang="pt-PT" altLang="en-US"/>
          </a:p>
        </p:txBody>
      </p:sp>
      <p:sp>
        <p:nvSpPr>
          <p:cNvPr id="7" name="Oval 6"/>
          <p:cNvSpPr/>
          <p:nvPr/>
        </p:nvSpPr>
        <p:spPr>
          <a:xfrm>
            <a:off x="8931910" y="1764030"/>
            <a:ext cx="718185" cy="708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pt-PT" altLang="en-US"/>
              <a:t>B</a:t>
            </a:r>
            <a:endParaRPr lang="pt-PT" altLang="en-US"/>
          </a:p>
        </p:txBody>
      </p:sp>
      <p:sp>
        <p:nvSpPr>
          <p:cNvPr id="8" name="Oval 7"/>
          <p:cNvSpPr/>
          <p:nvPr/>
        </p:nvSpPr>
        <p:spPr>
          <a:xfrm>
            <a:off x="7115175" y="2953385"/>
            <a:ext cx="718185" cy="708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pt-PT" altLang="en-US"/>
              <a:t>C</a:t>
            </a:r>
            <a:endParaRPr lang="pt-PT" altLang="en-US"/>
          </a:p>
        </p:txBody>
      </p:sp>
      <p:sp>
        <p:nvSpPr>
          <p:cNvPr id="9" name="Oval 8"/>
          <p:cNvSpPr/>
          <p:nvPr/>
        </p:nvSpPr>
        <p:spPr>
          <a:xfrm>
            <a:off x="8931910" y="2953385"/>
            <a:ext cx="718185" cy="708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pt-PT" altLang="en-US"/>
              <a:t>D</a:t>
            </a:r>
            <a:endParaRPr lang="pt-PT" altLang="en-US"/>
          </a:p>
        </p:txBody>
      </p:sp>
      <p:sp>
        <p:nvSpPr>
          <p:cNvPr id="10" name="Oval 9"/>
          <p:cNvSpPr/>
          <p:nvPr/>
        </p:nvSpPr>
        <p:spPr>
          <a:xfrm>
            <a:off x="10635615" y="2326640"/>
            <a:ext cx="718185" cy="708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pt-PT" altLang="en-US"/>
              <a:t>E</a:t>
            </a:r>
            <a:endParaRPr lang="pt-PT" altLang="en-US"/>
          </a:p>
        </p:txBody>
      </p:sp>
      <p:cxnSp>
        <p:nvCxnSpPr>
          <p:cNvPr id="11" name="Straight Connector 10"/>
          <p:cNvCxnSpPr>
            <a:stCxn id="6" idx="6"/>
            <a:endCxn id="7" idx="2"/>
          </p:cNvCxnSpPr>
          <p:nvPr/>
        </p:nvCxnSpPr>
        <p:spPr>
          <a:xfrm>
            <a:off x="7833360" y="2118360"/>
            <a:ext cx="10985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7474585" y="2472055"/>
            <a:ext cx="0" cy="481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6"/>
            <a:endCxn id="9" idx="2"/>
          </p:cNvCxnSpPr>
          <p:nvPr/>
        </p:nvCxnSpPr>
        <p:spPr>
          <a:xfrm>
            <a:off x="7833360" y="3307715"/>
            <a:ext cx="10985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7" idx="4"/>
          </p:cNvCxnSpPr>
          <p:nvPr/>
        </p:nvCxnSpPr>
        <p:spPr>
          <a:xfrm flipV="true">
            <a:off x="9291320" y="2472055"/>
            <a:ext cx="0" cy="481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5"/>
            <a:endCxn id="9" idx="1"/>
          </p:cNvCxnSpPr>
          <p:nvPr/>
        </p:nvCxnSpPr>
        <p:spPr>
          <a:xfrm>
            <a:off x="7727950" y="2368550"/>
            <a:ext cx="1309370" cy="688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10" idx="1"/>
          </p:cNvCxnSpPr>
          <p:nvPr/>
        </p:nvCxnSpPr>
        <p:spPr>
          <a:xfrm>
            <a:off x="9650095" y="2118360"/>
            <a:ext cx="1090930" cy="311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6"/>
            <a:endCxn id="10" idx="3"/>
          </p:cNvCxnSpPr>
          <p:nvPr/>
        </p:nvCxnSpPr>
        <p:spPr>
          <a:xfrm flipV="true">
            <a:off x="9650095" y="2931160"/>
            <a:ext cx="1090930" cy="37655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normAutofit/>
          </a:bodyPr>
          <a:p>
            <a:r>
              <a:rPr lang="pt-PT" altLang="en-US">
                <a:sym typeface="+mn-ea"/>
              </a:rPr>
              <a:t>Exemplo de uso de Listas</a:t>
            </a:r>
            <a:endParaRPr lang="en-US"/>
          </a:p>
        </p:txBody>
      </p:sp>
      <p:sp>
        <p:nvSpPr>
          <p:cNvPr id="4" name="Content Placeholder 3"/>
          <p:cNvSpPr>
            <a:spLocks noGrp="true"/>
          </p:cNvSpPr>
          <p:nvPr>
            <p:ph sz="half" idx="2"/>
          </p:nvPr>
        </p:nvSpPr>
        <p:spPr/>
        <p:txBody>
          <a:bodyPr/>
          <a:p>
            <a:r>
              <a:rPr lang="pt-PT" altLang="en-US"/>
              <a:t>[[0,1,1,1,0],</a:t>
            </a:r>
            <a:endParaRPr lang="pt-PT" altLang="en-US"/>
          </a:p>
          <a:p>
            <a:r>
              <a:rPr lang="pt-PT" altLang="en-US"/>
              <a:t> [1,0,0,1,1],</a:t>
            </a:r>
            <a:endParaRPr lang="pt-PT" altLang="en-US"/>
          </a:p>
          <a:p>
            <a:r>
              <a:rPr lang="pt-PT" altLang="en-US"/>
              <a:t> [1,0,0,1,0],</a:t>
            </a:r>
            <a:endParaRPr lang="pt-PT" altLang="en-US"/>
          </a:p>
          <a:p>
            <a:r>
              <a:rPr lang="pt-PT" altLang="en-US"/>
              <a:t> [1,1,1,0,1],</a:t>
            </a:r>
            <a:endParaRPr lang="pt-PT" altLang="en-US"/>
          </a:p>
          <a:p>
            <a:r>
              <a:rPr lang="pt-PT" altLang="en-US"/>
              <a:t> [0,1,0,1,0]]</a:t>
            </a:r>
            <a:endParaRPr lang="pt-PT" altLang="en-US"/>
          </a:p>
        </p:txBody>
      </p:sp>
      <p:graphicFrame>
        <p:nvGraphicFramePr>
          <p:cNvPr id="5" name="Content Placeholder 4"/>
          <p:cNvGraphicFramePr/>
          <p:nvPr>
            <p:ph sz="half" idx="1"/>
          </p:nvPr>
        </p:nvGraphicFramePr>
        <p:xfrm>
          <a:off x="838200" y="1825625"/>
          <a:ext cx="5181600" cy="2286000"/>
        </p:xfrm>
        <a:graphic>
          <a:graphicData uri="http://schemas.openxmlformats.org/drawingml/2006/table">
            <a:tbl>
              <a:tblPr firstRow="true" bandRow="true">
                <a:tableStyleId>{5C22544A-7EE6-4342-B048-85BDC9FD1C3A}</a:tableStyleId>
              </a:tblPr>
              <a:tblGrid>
                <a:gridCol w="863600"/>
                <a:gridCol w="863600"/>
                <a:gridCol w="863600"/>
                <a:gridCol w="863600"/>
                <a:gridCol w="863600"/>
                <a:gridCol w="863600"/>
              </a:tblGrid>
              <a:tr h="381000">
                <a:tc>
                  <a:txBody>
                    <a:bodyPr/>
                    <a:p>
                      <a:pPr>
                        <a:buNone/>
                      </a:pPr>
                      <a:endParaRPr lang="en-US"/>
                    </a:p>
                  </a:txBody>
                  <a:tcPr/>
                </a:tc>
                <a:tc>
                  <a:txBody>
                    <a:bodyPr/>
                    <a:p>
                      <a:pPr>
                        <a:buNone/>
                      </a:pPr>
                      <a:r>
                        <a:rPr lang="pt-PT" altLang="en-US"/>
                        <a:t>A</a:t>
                      </a:r>
                      <a:endParaRPr lang="pt-PT" altLang="en-US"/>
                    </a:p>
                  </a:txBody>
                  <a:tcPr/>
                </a:tc>
                <a:tc>
                  <a:txBody>
                    <a:bodyPr/>
                    <a:p>
                      <a:pPr>
                        <a:buNone/>
                      </a:pPr>
                      <a:r>
                        <a:rPr lang="pt-PT" altLang="en-US"/>
                        <a:t>B</a:t>
                      </a:r>
                      <a:endParaRPr lang="pt-PT" altLang="en-US"/>
                    </a:p>
                  </a:txBody>
                  <a:tcPr/>
                </a:tc>
                <a:tc>
                  <a:txBody>
                    <a:bodyPr/>
                    <a:p>
                      <a:pPr>
                        <a:buNone/>
                      </a:pPr>
                      <a:r>
                        <a:rPr lang="pt-PT" altLang="en-US"/>
                        <a:t>C</a:t>
                      </a:r>
                      <a:endParaRPr lang="pt-PT" altLang="en-US"/>
                    </a:p>
                  </a:txBody>
                  <a:tcPr/>
                </a:tc>
                <a:tc>
                  <a:txBody>
                    <a:bodyPr/>
                    <a:p>
                      <a:pPr>
                        <a:buNone/>
                      </a:pPr>
                      <a:r>
                        <a:rPr lang="pt-PT" altLang="en-US"/>
                        <a:t>D</a:t>
                      </a:r>
                      <a:endParaRPr lang="pt-PT" altLang="en-US"/>
                    </a:p>
                  </a:txBody>
                  <a:tcPr/>
                </a:tc>
                <a:tc>
                  <a:txBody>
                    <a:bodyPr/>
                    <a:p>
                      <a:pPr>
                        <a:buNone/>
                      </a:pPr>
                      <a:r>
                        <a:rPr lang="pt-PT" altLang="en-US"/>
                        <a:t>E</a:t>
                      </a:r>
                      <a:endParaRPr lang="pt-PT" altLang="en-US"/>
                    </a:p>
                  </a:txBody>
                  <a:tcPr/>
                </a:tc>
              </a:tr>
              <a:tr h="381000">
                <a:tc>
                  <a:txBody>
                    <a:bodyPr/>
                    <a:p>
                      <a:pPr>
                        <a:buNone/>
                      </a:pPr>
                      <a:r>
                        <a:rPr lang="pt-PT" altLang="en-US"/>
                        <a:t>A</a:t>
                      </a:r>
                      <a:endParaRPr lang="pt-PT" altLang="en-US"/>
                    </a:p>
                  </a:txBody>
                  <a:tcPr/>
                </a:tc>
                <a:tc>
                  <a:txBody>
                    <a:bodyPr/>
                    <a:p>
                      <a:pPr>
                        <a:buNone/>
                      </a:pPr>
                      <a:r>
                        <a:rPr lang="pt-PT" altLang="en-US"/>
                        <a:t>0</a:t>
                      </a:r>
                      <a:endParaRPr lang="pt-PT" altLang="en-US"/>
                    </a:p>
                  </a:txBody>
                  <a:tcPr/>
                </a:tc>
                <a:tc>
                  <a:txBody>
                    <a:bodyPr/>
                    <a:p>
                      <a:pPr>
                        <a:buNone/>
                      </a:pPr>
                      <a:r>
                        <a:rPr lang="pt-PT" altLang="en-US"/>
                        <a:t>1</a:t>
                      </a:r>
                      <a:endParaRPr lang="pt-PT" altLang="en-US"/>
                    </a:p>
                  </a:txBody>
                  <a:tcPr/>
                </a:tc>
                <a:tc>
                  <a:txBody>
                    <a:bodyPr/>
                    <a:p>
                      <a:pPr>
                        <a:buNone/>
                      </a:pPr>
                      <a:r>
                        <a:rPr lang="pt-PT" altLang="en-US"/>
                        <a:t>1</a:t>
                      </a:r>
                      <a:endParaRPr lang="pt-PT" altLang="en-US"/>
                    </a:p>
                  </a:txBody>
                  <a:tcPr/>
                </a:tc>
                <a:tc>
                  <a:txBody>
                    <a:bodyPr/>
                    <a:p>
                      <a:pPr>
                        <a:buNone/>
                      </a:pPr>
                      <a:r>
                        <a:rPr lang="pt-PT" altLang="en-US"/>
                        <a:t>1</a:t>
                      </a:r>
                      <a:endParaRPr lang="pt-PT" altLang="en-US"/>
                    </a:p>
                  </a:txBody>
                  <a:tcPr/>
                </a:tc>
                <a:tc>
                  <a:txBody>
                    <a:bodyPr/>
                    <a:p>
                      <a:pPr>
                        <a:buNone/>
                      </a:pPr>
                      <a:r>
                        <a:rPr lang="pt-PT" altLang="en-US"/>
                        <a:t>0</a:t>
                      </a:r>
                      <a:endParaRPr lang="pt-PT" altLang="en-US"/>
                    </a:p>
                  </a:txBody>
                  <a:tcPr/>
                </a:tc>
              </a:tr>
              <a:tr h="381000">
                <a:tc>
                  <a:txBody>
                    <a:bodyPr/>
                    <a:p>
                      <a:pPr>
                        <a:buNone/>
                      </a:pPr>
                      <a:r>
                        <a:rPr lang="pt-PT" altLang="en-US"/>
                        <a:t>B</a:t>
                      </a:r>
                      <a:endParaRPr lang="pt-PT" altLang="en-US"/>
                    </a:p>
                  </a:txBody>
                  <a:tcPr/>
                </a:tc>
                <a:tc>
                  <a:txBody>
                    <a:bodyPr/>
                    <a:p>
                      <a:pPr>
                        <a:buNone/>
                      </a:pPr>
                      <a:r>
                        <a:rPr lang="pt-PT" altLang="en-US"/>
                        <a:t>1</a:t>
                      </a:r>
                      <a:endParaRPr lang="pt-PT" altLang="en-US"/>
                    </a:p>
                  </a:txBody>
                  <a:tcPr/>
                </a:tc>
                <a:tc>
                  <a:txBody>
                    <a:bodyPr/>
                    <a:p>
                      <a:pPr>
                        <a:buNone/>
                      </a:pPr>
                      <a:r>
                        <a:rPr lang="pt-PT" altLang="en-US"/>
                        <a:t>0</a:t>
                      </a:r>
                      <a:endParaRPr lang="pt-PT" altLang="en-US"/>
                    </a:p>
                  </a:txBody>
                  <a:tcPr/>
                </a:tc>
                <a:tc>
                  <a:txBody>
                    <a:bodyPr/>
                    <a:p>
                      <a:pPr>
                        <a:buNone/>
                      </a:pPr>
                      <a:r>
                        <a:rPr lang="pt-PT" altLang="en-US"/>
                        <a:t>0</a:t>
                      </a:r>
                      <a:endParaRPr lang="pt-PT" altLang="en-US"/>
                    </a:p>
                  </a:txBody>
                  <a:tcPr/>
                </a:tc>
                <a:tc>
                  <a:txBody>
                    <a:bodyPr/>
                    <a:p>
                      <a:pPr>
                        <a:buNone/>
                      </a:pPr>
                      <a:r>
                        <a:rPr lang="pt-PT" altLang="en-US"/>
                        <a:t>1</a:t>
                      </a:r>
                      <a:endParaRPr lang="pt-PT" altLang="en-US"/>
                    </a:p>
                  </a:txBody>
                  <a:tcPr/>
                </a:tc>
                <a:tc>
                  <a:txBody>
                    <a:bodyPr/>
                    <a:p>
                      <a:pPr>
                        <a:buNone/>
                      </a:pPr>
                      <a:r>
                        <a:rPr lang="pt-PT" altLang="en-US"/>
                        <a:t>1</a:t>
                      </a:r>
                      <a:endParaRPr lang="pt-PT" altLang="en-US"/>
                    </a:p>
                  </a:txBody>
                  <a:tcPr/>
                </a:tc>
              </a:tr>
              <a:tr h="381000">
                <a:tc>
                  <a:txBody>
                    <a:bodyPr/>
                    <a:p>
                      <a:pPr>
                        <a:buNone/>
                      </a:pPr>
                      <a:r>
                        <a:rPr lang="pt-PT" altLang="en-US"/>
                        <a:t>C</a:t>
                      </a:r>
                      <a:endParaRPr lang="pt-PT" altLang="en-US"/>
                    </a:p>
                  </a:txBody>
                  <a:tcPr/>
                </a:tc>
                <a:tc>
                  <a:txBody>
                    <a:bodyPr/>
                    <a:p>
                      <a:pPr>
                        <a:buNone/>
                      </a:pPr>
                      <a:r>
                        <a:rPr lang="pt-PT" altLang="en-US"/>
                        <a:t>1</a:t>
                      </a:r>
                      <a:endParaRPr lang="pt-PT" altLang="en-US"/>
                    </a:p>
                  </a:txBody>
                  <a:tcPr/>
                </a:tc>
                <a:tc>
                  <a:txBody>
                    <a:bodyPr/>
                    <a:p>
                      <a:pPr>
                        <a:buNone/>
                      </a:pPr>
                      <a:r>
                        <a:rPr lang="pt-PT" altLang="en-US"/>
                        <a:t>0</a:t>
                      </a:r>
                      <a:endParaRPr lang="pt-PT" altLang="en-US"/>
                    </a:p>
                  </a:txBody>
                  <a:tcPr/>
                </a:tc>
                <a:tc>
                  <a:txBody>
                    <a:bodyPr/>
                    <a:p>
                      <a:pPr>
                        <a:buNone/>
                      </a:pPr>
                      <a:r>
                        <a:rPr lang="pt-PT" altLang="en-US"/>
                        <a:t>0</a:t>
                      </a:r>
                      <a:endParaRPr lang="pt-PT" altLang="en-US"/>
                    </a:p>
                  </a:txBody>
                  <a:tcPr/>
                </a:tc>
                <a:tc>
                  <a:txBody>
                    <a:bodyPr/>
                    <a:p>
                      <a:pPr>
                        <a:buNone/>
                      </a:pPr>
                      <a:r>
                        <a:rPr lang="pt-PT" altLang="en-US"/>
                        <a:t>1</a:t>
                      </a:r>
                      <a:endParaRPr lang="pt-PT" altLang="en-US"/>
                    </a:p>
                  </a:txBody>
                  <a:tcPr/>
                </a:tc>
                <a:tc>
                  <a:txBody>
                    <a:bodyPr/>
                    <a:p>
                      <a:pPr>
                        <a:buNone/>
                      </a:pPr>
                      <a:r>
                        <a:rPr lang="pt-PT" altLang="en-US"/>
                        <a:t>0</a:t>
                      </a:r>
                      <a:endParaRPr lang="pt-PT" altLang="en-US"/>
                    </a:p>
                  </a:txBody>
                  <a:tcPr/>
                </a:tc>
              </a:tr>
              <a:tr h="381000">
                <a:tc>
                  <a:txBody>
                    <a:bodyPr/>
                    <a:p>
                      <a:pPr>
                        <a:buNone/>
                      </a:pPr>
                      <a:r>
                        <a:rPr lang="pt-PT" altLang="en-US"/>
                        <a:t>D</a:t>
                      </a:r>
                      <a:endParaRPr lang="pt-PT" altLang="en-US"/>
                    </a:p>
                  </a:txBody>
                  <a:tcPr/>
                </a:tc>
                <a:tc>
                  <a:txBody>
                    <a:bodyPr/>
                    <a:p>
                      <a:pPr>
                        <a:buNone/>
                      </a:pPr>
                      <a:r>
                        <a:rPr lang="pt-PT" altLang="en-US"/>
                        <a:t>1</a:t>
                      </a:r>
                      <a:endParaRPr lang="pt-PT" altLang="en-US"/>
                    </a:p>
                  </a:txBody>
                  <a:tcPr/>
                </a:tc>
                <a:tc>
                  <a:txBody>
                    <a:bodyPr/>
                    <a:p>
                      <a:pPr>
                        <a:buNone/>
                      </a:pPr>
                      <a:r>
                        <a:rPr lang="pt-PT" altLang="en-US"/>
                        <a:t>1</a:t>
                      </a:r>
                      <a:endParaRPr lang="pt-PT" altLang="en-US"/>
                    </a:p>
                  </a:txBody>
                  <a:tcPr/>
                </a:tc>
                <a:tc>
                  <a:txBody>
                    <a:bodyPr/>
                    <a:p>
                      <a:pPr>
                        <a:buNone/>
                      </a:pPr>
                      <a:r>
                        <a:rPr lang="pt-PT" altLang="en-US"/>
                        <a:t>1</a:t>
                      </a:r>
                      <a:endParaRPr lang="pt-PT" altLang="en-US"/>
                    </a:p>
                  </a:txBody>
                  <a:tcPr/>
                </a:tc>
                <a:tc>
                  <a:txBody>
                    <a:bodyPr/>
                    <a:p>
                      <a:pPr>
                        <a:buNone/>
                      </a:pPr>
                      <a:r>
                        <a:rPr lang="pt-PT" altLang="en-US"/>
                        <a:t>0</a:t>
                      </a:r>
                      <a:endParaRPr lang="pt-PT" altLang="en-US"/>
                    </a:p>
                  </a:txBody>
                  <a:tcPr/>
                </a:tc>
                <a:tc>
                  <a:txBody>
                    <a:bodyPr/>
                    <a:p>
                      <a:pPr>
                        <a:buNone/>
                      </a:pPr>
                      <a:r>
                        <a:rPr lang="pt-PT" altLang="en-US"/>
                        <a:t>1</a:t>
                      </a:r>
                      <a:endParaRPr lang="pt-PT" altLang="en-US"/>
                    </a:p>
                  </a:txBody>
                  <a:tcPr/>
                </a:tc>
              </a:tr>
              <a:tr h="381000">
                <a:tc>
                  <a:txBody>
                    <a:bodyPr/>
                    <a:p>
                      <a:pPr>
                        <a:buNone/>
                      </a:pPr>
                      <a:r>
                        <a:rPr lang="pt-PT" altLang="en-US"/>
                        <a:t>E</a:t>
                      </a:r>
                      <a:endParaRPr lang="pt-PT" altLang="en-US"/>
                    </a:p>
                  </a:txBody>
                  <a:tcPr/>
                </a:tc>
                <a:tc>
                  <a:txBody>
                    <a:bodyPr/>
                    <a:p>
                      <a:pPr>
                        <a:buNone/>
                      </a:pPr>
                      <a:r>
                        <a:rPr lang="pt-PT" altLang="en-US"/>
                        <a:t>0</a:t>
                      </a:r>
                      <a:endParaRPr lang="pt-PT" altLang="en-US"/>
                    </a:p>
                  </a:txBody>
                  <a:tcPr/>
                </a:tc>
                <a:tc>
                  <a:txBody>
                    <a:bodyPr/>
                    <a:p>
                      <a:pPr>
                        <a:buNone/>
                      </a:pPr>
                      <a:r>
                        <a:rPr lang="pt-PT" altLang="en-US"/>
                        <a:t>1</a:t>
                      </a:r>
                      <a:endParaRPr lang="pt-PT" altLang="en-US"/>
                    </a:p>
                  </a:txBody>
                  <a:tcPr/>
                </a:tc>
                <a:tc>
                  <a:txBody>
                    <a:bodyPr/>
                    <a:p>
                      <a:pPr>
                        <a:buNone/>
                      </a:pPr>
                      <a:r>
                        <a:rPr lang="pt-PT" altLang="en-US"/>
                        <a:t>0</a:t>
                      </a:r>
                      <a:endParaRPr lang="pt-PT" altLang="en-US"/>
                    </a:p>
                  </a:txBody>
                  <a:tcPr/>
                </a:tc>
                <a:tc>
                  <a:txBody>
                    <a:bodyPr/>
                    <a:p>
                      <a:pPr>
                        <a:buNone/>
                      </a:pPr>
                      <a:r>
                        <a:rPr lang="pt-PT" altLang="en-US"/>
                        <a:t>1</a:t>
                      </a:r>
                      <a:endParaRPr lang="pt-PT" altLang="en-US"/>
                    </a:p>
                  </a:txBody>
                  <a:tcPr/>
                </a:tc>
                <a:tc>
                  <a:txBody>
                    <a:bodyPr/>
                    <a:p>
                      <a:pPr>
                        <a:buNone/>
                      </a:pPr>
                      <a:r>
                        <a:rPr lang="pt-PT" altLang="en-US"/>
                        <a:t>0</a:t>
                      </a:r>
                      <a:endParaRPr lang="pt-PT" altLang="en-US"/>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normAutofit/>
          </a:bodyPr>
          <a:p>
            <a:r>
              <a:rPr lang="pt-PT" altLang="en-US">
                <a:sym typeface="+mn-ea"/>
              </a:rPr>
              <a:t>Exemplo de uso de Listas</a:t>
            </a:r>
            <a:endParaRPr lang="en-US"/>
          </a:p>
        </p:txBody>
      </p:sp>
      <p:sp>
        <p:nvSpPr>
          <p:cNvPr id="3" name="Content Placeholder 2"/>
          <p:cNvSpPr>
            <a:spLocks noGrp="true"/>
          </p:cNvSpPr>
          <p:nvPr>
            <p:ph sz="half" idx="1"/>
          </p:nvPr>
        </p:nvSpPr>
        <p:spPr/>
        <p:txBody>
          <a:bodyPr/>
          <a:p>
            <a:r>
              <a:rPr lang="pt-PT" altLang="en-US"/>
              <a:t>Lista de adjacências:</a:t>
            </a:r>
            <a:endParaRPr lang="pt-PT" altLang="en-US"/>
          </a:p>
          <a:p>
            <a:pPr marL="914400" lvl="1" indent="-457200">
              <a:buAutoNum type="arabicPeriod"/>
            </a:pPr>
            <a:r>
              <a:rPr lang="pt-PT" altLang="en-US" sz="2400"/>
              <a:t>Crie V listas, onde V é a quantidade de vértices.</a:t>
            </a:r>
            <a:endParaRPr lang="pt-PT" altLang="en-US" sz="2400"/>
          </a:p>
          <a:p>
            <a:pPr marL="914400" lvl="1" indent="-457200">
              <a:buAutoNum type="arabicPeriod"/>
            </a:pPr>
            <a:r>
              <a:rPr lang="pt-PT" altLang="en-US" sz="2400"/>
              <a:t>Cada vértice terá uma lista associada.</a:t>
            </a:r>
            <a:endParaRPr lang="pt-PT" altLang="en-US" sz="2400"/>
          </a:p>
          <a:p>
            <a:pPr marL="914400" lvl="1" indent="-457200">
              <a:buAutoNum type="arabicPeriod"/>
            </a:pPr>
            <a:r>
              <a:rPr lang="pt-PT" altLang="en-US" sz="2400"/>
              <a:t>Adicione na lista os identificadores dos vértices ao qual o vértice proprietário tem relação.</a:t>
            </a:r>
            <a:endParaRPr lang="pt-PT" altLang="en-US" sz="2400"/>
          </a:p>
          <a:p>
            <a:pPr marL="914400" lvl="1" indent="-457200">
              <a:buAutoNum type="arabicPeriod"/>
            </a:pPr>
            <a:endParaRPr lang="pt-PT" altLang="en-US"/>
          </a:p>
          <a:p>
            <a:pPr lvl="1"/>
            <a:endParaRPr lang="pt-PT" altLang="en-US"/>
          </a:p>
        </p:txBody>
      </p:sp>
      <p:sp>
        <p:nvSpPr>
          <p:cNvPr id="4" name="Content Placeholder 3"/>
          <p:cNvSpPr>
            <a:spLocks noGrp="true"/>
          </p:cNvSpPr>
          <p:nvPr>
            <p:ph sz="half" idx="2"/>
          </p:nvPr>
        </p:nvSpPr>
        <p:spPr/>
        <p:txBody>
          <a:bodyPr/>
          <a:p>
            <a:endParaRPr lang="en-US"/>
          </a:p>
          <a:p>
            <a:endParaRPr lang="en-US"/>
          </a:p>
          <a:p>
            <a:endParaRPr lang="en-US"/>
          </a:p>
          <a:p>
            <a:endParaRPr lang="en-US"/>
          </a:p>
          <a:p>
            <a:endParaRPr lang="en-US"/>
          </a:p>
          <a:p>
            <a:endParaRPr lang="en-US"/>
          </a:p>
        </p:txBody>
      </p:sp>
      <p:sp>
        <p:nvSpPr>
          <p:cNvPr id="6" name="Oval 5"/>
          <p:cNvSpPr/>
          <p:nvPr/>
        </p:nvSpPr>
        <p:spPr>
          <a:xfrm>
            <a:off x="6586855" y="1825625"/>
            <a:ext cx="718185" cy="708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pt-PT" altLang="en-US"/>
              <a:t>A</a:t>
            </a:r>
            <a:endParaRPr lang="pt-PT" altLang="en-US"/>
          </a:p>
        </p:txBody>
      </p:sp>
      <p:sp>
        <p:nvSpPr>
          <p:cNvPr id="7" name="Oval 6"/>
          <p:cNvSpPr/>
          <p:nvPr/>
        </p:nvSpPr>
        <p:spPr>
          <a:xfrm>
            <a:off x="8403590" y="1825625"/>
            <a:ext cx="718185" cy="708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pt-PT" altLang="en-US"/>
              <a:t>B</a:t>
            </a:r>
            <a:endParaRPr lang="pt-PT" altLang="en-US"/>
          </a:p>
        </p:txBody>
      </p:sp>
      <p:sp>
        <p:nvSpPr>
          <p:cNvPr id="8" name="Oval 7"/>
          <p:cNvSpPr/>
          <p:nvPr/>
        </p:nvSpPr>
        <p:spPr>
          <a:xfrm>
            <a:off x="6586855" y="3014980"/>
            <a:ext cx="718185" cy="708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pt-PT" altLang="en-US"/>
              <a:t>C</a:t>
            </a:r>
            <a:endParaRPr lang="pt-PT" altLang="en-US"/>
          </a:p>
        </p:txBody>
      </p:sp>
      <p:sp>
        <p:nvSpPr>
          <p:cNvPr id="9" name="Oval 8"/>
          <p:cNvSpPr/>
          <p:nvPr/>
        </p:nvSpPr>
        <p:spPr>
          <a:xfrm>
            <a:off x="8403590" y="3014980"/>
            <a:ext cx="718185" cy="708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pt-PT" altLang="en-US"/>
              <a:t>D</a:t>
            </a:r>
            <a:endParaRPr lang="pt-PT" altLang="en-US"/>
          </a:p>
        </p:txBody>
      </p:sp>
      <p:sp>
        <p:nvSpPr>
          <p:cNvPr id="10" name="Oval 9"/>
          <p:cNvSpPr/>
          <p:nvPr/>
        </p:nvSpPr>
        <p:spPr>
          <a:xfrm>
            <a:off x="10107295" y="2388235"/>
            <a:ext cx="718185" cy="708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pt-PT" altLang="en-US"/>
              <a:t>E</a:t>
            </a:r>
            <a:endParaRPr lang="pt-PT" altLang="en-US"/>
          </a:p>
        </p:txBody>
      </p:sp>
      <p:cxnSp>
        <p:nvCxnSpPr>
          <p:cNvPr id="11" name="Straight Connector 10"/>
          <p:cNvCxnSpPr>
            <a:stCxn id="6" idx="6"/>
            <a:endCxn id="7" idx="2"/>
          </p:cNvCxnSpPr>
          <p:nvPr/>
        </p:nvCxnSpPr>
        <p:spPr>
          <a:xfrm>
            <a:off x="7305040" y="2179955"/>
            <a:ext cx="10985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6946265" y="2533650"/>
            <a:ext cx="0" cy="481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6"/>
            <a:endCxn id="9" idx="2"/>
          </p:cNvCxnSpPr>
          <p:nvPr/>
        </p:nvCxnSpPr>
        <p:spPr>
          <a:xfrm>
            <a:off x="7305040" y="3369310"/>
            <a:ext cx="10985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7" idx="4"/>
          </p:cNvCxnSpPr>
          <p:nvPr/>
        </p:nvCxnSpPr>
        <p:spPr>
          <a:xfrm flipV="true">
            <a:off x="8763000" y="2533650"/>
            <a:ext cx="0" cy="481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5"/>
            <a:endCxn id="9" idx="1"/>
          </p:cNvCxnSpPr>
          <p:nvPr/>
        </p:nvCxnSpPr>
        <p:spPr>
          <a:xfrm>
            <a:off x="7199630" y="2430145"/>
            <a:ext cx="1309370" cy="688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10" idx="1"/>
          </p:cNvCxnSpPr>
          <p:nvPr/>
        </p:nvCxnSpPr>
        <p:spPr>
          <a:xfrm>
            <a:off x="9121775" y="2179955"/>
            <a:ext cx="1090930" cy="311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6"/>
            <a:endCxn id="10" idx="3"/>
          </p:cNvCxnSpPr>
          <p:nvPr/>
        </p:nvCxnSpPr>
        <p:spPr>
          <a:xfrm flipV="true">
            <a:off x="9121775" y="2992755"/>
            <a:ext cx="1090930" cy="376555"/>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 Box 4"/>
          <p:cNvSpPr txBox="true"/>
          <p:nvPr/>
        </p:nvSpPr>
        <p:spPr>
          <a:xfrm>
            <a:off x="6677660" y="4272915"/>
            <a:ext cx="4431665" cy="1476375"/>
          </a:xfrm>
          <a:prstGeom prst="rect">
            <a:avLst/>
          </a:prstGeom>
          <a:noFill/>
        </p:spPr>
        <p:txBody>
          <a:bodyPr wrap="square" rtlCol="0">
            <a:spAutoFit/>
          </a:bodyPr>
          <a:p>
            <a:r>
              <a:rPr lang="pt-PT" altLang="en-US"/>
              <a:t>lista_A = [B, C, D]</a:t>
            </a:r>
            <a:endParaRPr lang="pt-PT" altLang="en-US"/>
          </a:p>
          <a:p>
            <a:r>
              <a:rPr lang="pt-PT" altLang="en-US">
                <a:sym typeface="+mn-ea"/>
              </a:rPr>
              <a:t>lista_B = [A, D, E]</a:t>
            </a:r>
            <a:endParaRPr lang="pt-PT" altLang="en-US">
              <a:sym typeface="+mn-ea"/>
            </a:endParaRPr>
          </a:p>
          <a:p>
            <a:r>
              <a:rPr lang="pt-PT" altLang="en-US">
                <a:sym typeface="+mn-ea"/>
              </a:rPr>
              <a:t>lista_C = [A, D]</a:t>
            </a:r>
            <a:endParaRPr lang="pt-PT" altLang="en-US">
              <a:sym typeface="+mn-ea"/>
            </a:endParaRPr>
          </a:p>
          <a:p>
            <a:r>
              <a:rPr lang="pt-PT" altLang="en-US">
                <a:sym typeface="+mn-ea"/>
              </a:rPr>
              <a:t>lista_D = [A, B, C, E]</a:t>
            </a:r>
            <a:endParaRPr lang="pt-PT" altLang="en-US">
              <a:sym typeface="+mn-ea"/>
            </a:endParaRPr>
          </a:p>
          <a:p>
            <a:r>
              <a:rPr lang="pt-PT" altLang="en-US">
                <a:sym typeface="+mn-ea"/>
              </a:rPr>
              <a:t>lista_E = [B, D]</a:t>
            </a:r>
            <a:endParaRPr lang="pt-PT"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pt-PT" altLang="en-US">
                <a:sym typeface="+mn-ea"/>
              </a:rPr>
              <a:t>Exemplo de uso de Listas</a:t>
            </a:r>
            <a:endParaRPr lang="en-US"/>
          </a:p>
        </p:txBody>
      </p:sp>
      <p:sp>
        <p:nvSpPr>
          <p:cNvPr id="3" name="Content Placeholder 2"/>
          <p:cNvSpPr>
            <a:spLocks noGrp="true"/>
          </p:cNvSpPr>
          <p:nvPr>
            <p:ph sz="half" idx="1"/>
          </p:nvPr>
        </p:nvSpPr>
        <p:spPr/>
        <p:txBody>
          <a:bodyPr/>
          <a:p>
            <a:r>
              <a:rPr lang="en-US"/>
              <a:t>NetworkX</a:t>
            </a:r>
            <a:r>
              <a:rPr lang="pt-PT" altLang="en-US"/>
              <a:t> é uma biblioteca que permite trabalhar com grafos em python.</a:t>
            </a:r>
            <a:endParaRPr lang="pt-PT" altLang="en-US"/>
          </a:p>
          <a:p>
            <a:r>
              <a:rPr lang="pt-PT" altLang="en-US"/>
              <a:t>Instalação:</a:t>
            </a:r>
            <a:endParaRPr lang="pt-PT" altLang="en-US"/>
          </a:p>
          <a:p>
            <a:pPr lvl="1"/>
            <a:r>
              <a:rPr lang="pt-PT" altLang="en-US" sz="2400"/>
              <a:t>Execute o comando:</a:t>
            </a:r>
            <a:endParaRPr lang="pt-PT" altLang="en-US" sz="2400"/>
          </a:p>
          <a:p>
            <a:pPr lvl="2"/>
            <a:r>
              <a:rPr lang="pt-PT" altLang="en-US">
                <a:sym typeface="+mn-ea"/>
              </a:rPr>
              <a:t>pip install scipy</a:t>
            </a:r>
            <a:endParaRPr lang="pt-PT" altLang="en-US"/>
          </a:p>
          <a:p>
            <a:pPr lvl="2"/>
            <a:r>
              <a:rPr lang="pt-PT" altLang="en-US"/>
              <a:t>pip install networkx</a:t>
            </a:r>
            <a:endParaRPr lang="pt-PT" altLang="en-US" sz="2000"/>
          </a:p>
          <a:p>
            <a:pPr lvl="3"/>
            <a:r>
              <a:rPr lang="pt-PT" altLang="en-US"/>
              <a:t>Pip deve ser estar instalado no seu sistema. </a:t>
            </a:r>
            <a:endParaRPr lang="pt-PT" altLang="en-US"/>
          </a:p>
          <a:p>
            <a:pPr lvl="3"/>
            <a:r>
              <a:rPr lang="pt-PT" altLang="en-US"/>
              <a:t>No windows a instalação é automática.</a:t>
            </a:r>
            <a:endParaRPr lang="pt-PT" altLang="en-US"/>
          </a:p>
          <a:p>
            <a:pPr lvl="1"/>
            <a:endParaRPr lang="pt-PT" altLang="en-US"/>
          </a:p>
        </p:txBody>
      </p:sp>
      <p:pic>
        <p:nvPicPr>
          <p:cNvPr id="5" name="Content Placeholder 4"/>
          <p:cNvPicPr>
            <a:picLocks noChangeAspect="true"/>
          </p:cNvPicPr>
          <p:nvPr>
            <p:ph sz="half" idx="2"/>
          </p:nvPr>
        </p:nvPicPr>
        <p:blipFill>
          <a:blip r:embed="rId1"/>
          <a:stretch>
            <a:fillRect/>
          </a:stretch>
        </p:blipFill>
        <p:spPr>
          <a:xfrm>
            <a:off x="6471920" y="1862455"/>
            <a:ext cx="4581525" cy="42767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pt-PT" altLang="en-US"/>
              <a:t>Agenda</a:t>
            </a:r>
            <a:endParaRPr lang="pt-PT" altLang="en-US"/>
          </a:p>
        </p:txBody>
      </p:sp>
      <p:sp>
        <p:nvSpPr>
          <p:cNvPr id="3" name="Content Placeholder 2"/>
          <p:cNvSpPr>
            <a:spLocks noGrp="true"/>
          </p:cNvSpPr>
          <p:nvPr>
            <p:ph idx="1"/>
          </p:nvPr>
        </p:nvSpPr>
        <p:spPr/>
        <p:txBody>
          <a:bodyPr/>
          <a:p>
            <a:r>
              <a:rPr lang="pt-PT" altLang="en-US"/>
              <a:t>Manipulação de listas</a:t>
            </a:r>
            <a:endParaRPr lang="pt-PT" altLang="en-US"/>
          </a:p>
          <a:p>
            <a:r>
              <a:rPr lang="pt-PT" altLang="en-US"/>
              <a:t>Listas aninhadas</a:t>
            </a:r>
            <a:endParaRPr lang="pt-PT" altLang="en-US"/>
          </a:p>
          <a:p>
            <a:r>
              <a:rPr lang="pt-PT" altLang="en-US"/>
              <a:t>Tarefas</a:t>
            </a:r>
            <a:endParaRPr lang="pt-PT" altLang="en-US"/>
          </a:p>
          <a:p>
            <a:r>
              <a:rPr lang="pt-PT" altLang="en-US"/>
              <a:t>Exemplo de uso de listas</a:t>
            </a:r>
            <a:endParaRPr lang="pt-PT"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pt-PT" altLang="en-US">
                <a:sym typeface="+mn-ea"/>
              </a:rPr>
              <a:t>Exemplo de uso de Listas</a:t>
            </a:r>
            <a:endParaRPr lang="en-US"/>
          </a:p>
        </p:txBody>
      </p:sp>
      <p:sp>
        <p:nvSpPr>
          <p:cNvPr id="3" name="Content Placeholder 2"/>
          <p:cNvSpPr>
            <a:spLocks noGrp="true"/>
          </p:cNvSpPr>
          <p:nvPr>
            <p:ph sz="half" idx="1"/>
          </p:nvPr>
        </p:nvSpPr>
        <p:spPr/>
        <p:txBody>
          <a:bodyPr/>
          <a:p>
            <a:r>
              <a:rPr lang="pt-PT" altLang="en-US"/>
              <a:t>Para visualizar o grafo:</a:t>
            </a:r>
            <a:endParaRPr lang="pt-PT" altLang="en-US"/>
          </a:p>
          <a:p>
            <a:pPr lvl="1"/>
            <a:r>
              <a:rPr lang="pt-PT" altLang="en-US"/>
              <a:t>pip install matplotlib</a:t>
            </a:r>
            <a:endParaRPr lang="pt-PT" altLang="en-US"/>
          </a:p>
          <a:p>
            <a:pPr lvl="0"/>
            <a:endParaRPr lang="pt-PT" altLang="en-US"/>
          </a:p>
        </p:txBody>
      </p:sp>
      <p:pic>
        <p:nvPicPr>
          <p:cNvPr id="5" name="Content Placeholder 4"/>
          <p:cNvPicPr>
            <a:picLocks noChangeAspect="true"/>
          </p:cNvPicPr>
          <p:nvPr>
            <p:ph sz="half" idx="2"/>
          </p:nvPr>
        </p:nvPicPr>
        <p:blipFill>
          <a:blip r:embed="rId1"/>
          <a:stretch>
            <a:fillRect/>
          </a:stretch>
        </p:blipFill>
        <p:spPr>
          <a:xfrm>
            <a:off x="838200" y="3740150"/>
            <a:ext cx="5181600" cy="866775"/>
          </a:xfrm>
          <a:prstGeom prst="rect">
            <a:avLst/>
          </a:prstGeom>
        </p:spPr>
      </p:pic>
      <p:pic>
        <p:nvPicPr>
          <p:cNvPr id="6" name="Picture 5"/>
          <p:cNvPicPr>
            <a:picLocks noChangeAspect="true"/>
          </p:cNvPicPr>
          <p:nvPr/>
        </p:nvPicPr>
        <p:blipFill>
          <a:blip r:embed="rId2"/>
          <a:stretch>
            <a:fillRect/>
          </a:stretch>
        </p:blipFill>
        <p:spPr>
          <a:xfrm>
            <a:off x="6706235" y="2032635"/>
            <a:ext cx="4647565" cy="39382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pt-PT" altLang="en-US">
                <a:sym typeface="+mn-ea"/>
              </a:rPr>
              <a:t>Exemplo de uso de Listas</a:t>
            </a:r>
            <a:endParaRPr lang="en-US"/>
          </a:p>
        </p:txBody>
      </p:sp>
      <p:pic>
        <p:nvPicPr>
          <p:cNvPr id="5" name="Content Placeholder 4"/>
          <p:cNvPicPr>
            <a:picLocks noChangeAspect="true"/>
          </p:cNvPicPr>
          <p:nvPr>
            <p:ph sz="half" idx="1"/>
          </p:nvPr>
        </p:nvPicPr>
        <p:blipFill>
          <a:blip r:embed="rId1"/>
          <a:stretch>
            <a:fillRect/>
          </a:stretch>
        </p:blipFill>
        <p:spPr>
          <a:xfrm>
            <a:off x="1633220" y="3510280"/>
            <a:ext cx="3590925" cy="981075"/>
          </a:xfrm>
          <a:prstGeom prst="rect">
            <a:avLst/>
          </a:prstGeom>
        </p:spPr>
      </p:pic>
      <p:pic>
        <p:nvPicPr>
          <p:cNvPr id="6" name="Content Placeholder 5"/>
          <p:cNvPicPr>
            <a:picLocks noChangeAspect="true"/>
          </p:cNvPicPr>
          <p:nvPr>
            <p:ph sz="half" idx="2"/>
          </p:nvPr>
        </p:nvPicPr>
        <p:blipFill>
          <a:blip r:embed="rId2"/>
          <a:stretch>
            <a:fillRect/>
          </a:stretch>
        </p:blipFill>
        <p:spPr>
          <a:xfrm>
            <a:off x="6343015" y="1825625"/>
            <a:ext cx="4839335" cy="43516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pt-PT" altLang="en-US">
                <a:sym typeface="+mn-ea"/>
              </a:rPr>
              <a:t>Referências</a:t>
            </a:r>
            <a:endParaRPr lang="en-US"/>
          </a:p>
        </p:txBody>
      </p:sp>
      <p:sp>
        <p:nvSpPr>
          <p:cNvPr id="5" name="Content Placeholder 4"/>
          <p:cNvSpPr>
            <a:spLocks noGrp="true"/>
          </p:cNvSpPr>
          <p:nvPr>
            <p:ph idx="1"/>
          </p:nvPr>
        </p:nvSpPr>
        <p:spPr/>
        <p:txBody>
          <a:bodyPr/>
          <a:p>
            <a:r>
              <a:rPr lang="pt-PT" altLang="en-US">
                <a:hlinkClick r:id="rId1" tooltip="" action="ppaction://hlinkfile"/>
              </a:rPr>
              <a:t>Pensando como cientista de computação: python.</a:t>
            </a:r>
            <a:endParaRPr lang="pt-PT" altLang="en-US">
              <a:hlinkClick r:id="rId1" tooltip="" action="ppaction://hlinkfile"/>
            </a:endParaRPr>
          </a:p>
          <a:p>
            <a:r>
              <a:rPr lang="pt-PT" altLang="en-US">
                <a:hlinkClick r:id="rId2" tooltip="" action="ppaction://hlinkfile"/>
              </a:rPr>
              <a:t>Pense python.</a:t>
            </a:r>
            <a:endParaRPr lang="pt-PT"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pt-PT" altLang="en-US"/>
              <a:t>Manipulação de listas</a:t>
            </a:r>
            <a:endParaRPr lang="pt-PT" altLang="en-US"/>
          </a:p>
        </p:txBody>
      </p:sp>
      <p:sp>
        <p:nvSpPr>
          <p:cNvPr id="4" name="Content Placeholder 3"/>
          <p:cNvSpPr>
            <a:spLocks noGrp="true"/>
          </p:cNvSpPr>
          <p:nvPr>
            <p:ph sz="half" idx="1"/>
          </p:nvPr>
        </p:nvSpPr>
        <p:spPr/>
        <p:txBody>
          <a:bodyPr/>
          <a:p>
            <a:r>
              <a:rPr lang="pt-PT" altLang="en-US"/>
              <a:t>Cuidado ao manipular listas em python:</a:t>
            </a:r>
            <a:endParaRPr lang="pt-PT" altLang="en-US"/>
          </a:p>
          <a:p>
            <a:pPr lvl="1"/>
            <a:r>
              <a:rPr lang="pt-PT" altLang="en-US">
                <a:sym typeface="+mn-ea"/>
              </a:rPr>
              <a:t>Atribuição</a:t>
            </a:r>
            <a:r>
              <a:rPr lang="pt-PT" altLang="en-US"/>
              <a:t> </a:t>
            </a:r>
            <a:r>
              <a:rPr lang="pt-PT" altLang="en-US">
                <a:solidFill>
                  <a:srgbClr val="FF0000"/>
                </a:solidFill>
              </a:rPr>
              <a:t>não</a:t>
            </a:r>
            <a:r>
              <a:rPr lang="pt-PT" altLang="en-US"/>
              <a:t> duplica lista.</a:t>
            </a:r>
            <a:endParaRPr lang="pt-PT" altLang="en-US"/>
          </a:p>
          <a:p>
            <a:pPr lvl="1"/>
            <a:r>
              <a:rPr lang="pt-PT" altLang="en-US"/>
              <a:t>Atribuição referencia a </a:t>
            </a:r>
            <a:r>
              <a:rPr lang="pt-PT" altLang="en-US">
                <a:solidFill>
                  <a:srgbClr val="FF0000"/>
                </a:solidFill>
              </a:rPr>
              <a:t>mesma </a:t>
            </a:r>
            <a:r>
              <a:rPr lang="pt-PT" altLang="en-US"/>
              <a:t>lista.</a:t>
            </a:r>
            <a:endParaRPr lang="pt-PT" altLang="en-US"/>
          </a:p>
          <a:p>
            <a:pPr lvl="2"/>
            <a:r>
              <a:rPr lang="pt-PT" altLang="en-US" sz="2000"/>
              <a:t>Alias.</a:t>
            </a:r>
            <a:endParaRPr lang="pt-PT" altLang="en-US"/>
          </a:p>
          <a:p>
            <a:pPr lvl="1"/>
            <a:endParaRPr lang="pt-PT" altLang="en-US"/>
          </a:p>
        </p:txBody>
      </p:sp>
      <p:pic>
        <p:nvPicPr>
          <p:cNvPr id="6" name="Content Placeholder 5"/>
          <p:cNvPicPr>
            <a:picLocks noChangeAspect="true"/>
          </p:cNvPicPr>
          <p:nvPr>
            <p:ph sz="half" idx="2"/>
          </p:nvPr>
        </p:nvPicPr>
        <p:blipFill>
          <a:blip r:embed="rId1"/>
          <a:stretch>
            <a:fillRect/>
          </a:stretch>
        </p:blipFill>
        <p:spPr>
          <a:xfrm>
            <a:off x="6979285" y="1825625"/>
            <a:ext cx="3566160" cy="4351655"/>
          </a:xfrm>
          <a:prstGeom prst="rect">
            <a:avLst/>
          </a:prstGeom>
        </p:spPr>
      </p:pic>
      <p:sp>
        <p:nvSpPr>
          <p:cNvPr id="7" name="Rectangle 6"/>
          <p:cNvSpPr/>
          <p:nvPr/>
        </p:nvSpPr>
        <p:spPr>
          <a:xfrm>
            <a:off x="2538095" y="5149850"/>
            <a:ext cx="2287905" cy="481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pt-PT" altLang="en-US"/>
              <a:t>Lista</a:t>
            </a:r>
            <a:endParaRPr lang="pt-PT" altLang="en-US"/>
          </a:p>
        </p:txBody>
      </p:sp>
      <p:sp>
        <p:nvSpPr>
          <p:cNvPr id="8" name="Text Box 7"/>
          <p:cNvSpPr txBox="true"/>
          <p:nvPr/>
        </p:nvSpPr>
        <p:spPr>
          <a:xfrm>
            <a:off x="872490" y="4557395"/>
            <a:ext cx="512445" cy="368300"/>
          </a:xfrm>
          <a:prstGeom prst="rect">
            <a:avLst/>
          </a:prstGeom>
          <a:noFill/>
        </p:spPr>
        <p:txBody>
          <a:bodyPr wrap="square" rtlCol="0">
            <a:spAutoFit/>
          </a:bodyPr>
          <a:p>
            <a:r>
              <a:rPr lang="pt-PT" altLang="en-US"/>
              <a:t>XS</a:t>
            </a:r>
            <a:endParaRPr lang="pt-PT" altLang="en-US"/>
          </a:p>
        </p:txBody>
      </p:sp>
      <p:sp>
        <p:nvSpPr>
          <p:cNvPr id="9" name="Text Box 8"/>
          <p:cNvSpPr txBox="true"/>
          <p:nvPr/>
        </p:nvSpPr>
        <p:spPr>
          <a:xfrm>
            <a:off x="872490" y="5808980"/>
            <a:ext cx="512445" cy="368300"/>
          </a:xfrm>
          <a:prstGeom prst="rect">
            <a:avLst/>
          </a:prstGeom>
          <a:noFill/>
        </p:spPr>
        <p:txBody>
          <a:bodyPr wrap="square" rtlCol="0">
            <a:spAutoFit/>
          </a:bodyPr>
          <a:p>
            <a:r>
              <a:rPr lang="pt-PT" altLang="en-US"/>
              <a:t>YS</a:t>
            </a:r>
            <a:endParaRPr lang="pt-PT" altLang="en-US"/>
          </a:p>
        </p:txBody>
      </p:sp>
      <p:cxnSp>
        <p:nvCxnSpPr>
          <p:cNvPr id="10" name="Elbow Connector 9"/>
          <p:cNvCxnSpPr>
            <a:stCxn id="8" idx="3"/>
            <a:endCxn id="7" idx="1"/>
          </p:cNvCxnSpPr>
          <p:nvPr/>
        </p:nvCxnSpPr>
        <p:spPr>
          <a:xfrm>
            <a:off x="1384935" y="4741545"/>
            <a:ext cx="1153160" cy="64897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9" idx="3"/>
          </p:cNvCxnSpPr>
          <p:nvPr/>
        </p:nvCxnSpPr>
        <p:spPr>
          <a:xfrm flipV="true">
            <a:off x="1384935" y="5390515"/>
            <a:ext cx="1133475" cy="602615"/>
          </a:xfrm>
          <a:prstGeom prst="bentConnector3">
            <a:avLst>
              <a:gd name="adj1" fmla="val 50028"/>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pt-PT" altLang="en-US">
                <a:sym typeface="+mn-ea"/>
              </a:rPr>
              <a:t>Manipulação de listas</a:t>
            </a:r>
            <a:endParaRPr lang="en-US"/>
          </a:p>
        </p:txBody>
      </p:sp>
      <p:sp>
        <p:nvSpPr>
          <p:cNvPr id="3" name="Content Placeholder 2"/>
          <p:cNvSpPr>
            <a:spLocks noGrp="true"/>
          </p:cNvSpPr>
          <p:nvPr>
            <p:ph sz="half" idx="1"/>
          </p:nvPr>
        </p:nvSpPr>
        <p:spPr/>
        <p:txBody>
          <a:bodyPr/>
          <a:p>
            <a:r>
              <a:rPr lang="pt-PT" altLang="en-US"/>
              <a:t>Para haver duplicação real da lista use </a:t>
            </a:r>
            <a:r>
              <a:rPr lang="pt-PT" altLang="en-US">
                <a:solidFill>
                  <a:srgbClr val="FF0000"/>
                </a:solidFill>
              </a:rPr>
              <a:t>copy()</a:t>
            </a:r>
            <a:r>
              <a:rPr lang="pt-PT" altLang="en-US"/>
              <a:t>.</a:t>
            </a:r>
            <a:endParaRPr lang="pt-PT" altLang="en-US"/>
          </a:p>
          <a:p>
            <a:endParaRPr lang="pt-PT" altLang="en-US"/>
          </a:p>
        </p:txBody>
      </p:sp>
      <p:sp>
        <p:nvSpPr>
          <p:cNvPr id="7" name="Rectangle 6"/>
          <p:cNvSpPr/>
          <p:nvPr/>
        </p:nvSpPr>
        <p:spPr>
          <a:xfrm>
            <a:off x="2538095" y="5511800"/>
            <a:ext cx="2287905" cy="481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pt-PT" altLang="en-US"/>
              <a:t>[1,2,9]</a:t>
            </a:r>
            <a:endParaRPr lang="pt-PT" altLang="en-US"/>
          </a:p>
        </p:txBody>
      </p:sp>
      <p:sp>
        <p:nvSpPr>
          <p:cNvPr id="8" name="Text Box 7"/>
          <p:cNvSpPr txBox="true"/>
          <p:nvPr/>
        </p:nvSpPr>
        <p:spPr>
          <a:xfrm>
            <a:off x="872490" y="4557395"/>
            <a:ext cx="512445" cy="368300"/>
          </a:xfrm>
          <a:prstGeom prst="rect">
            <a:avLst/>
          </a:prstGeom>
          <a:noFill/>
        </p:spPr>
        <p:txBody>
          <a:bodyPr wrap="square" rtlCol="0">
            <a:spAutoFit/>
          </a:bodyPr>
          <a:p>
            <a:r>
              <a:rPr lang="pt-PT" altLang="en-US"/>
              <a:t>XS</a:t>
            </a:r>
            <a:endParaRPr lang="pt-PT" altLang="en-US"/>
          </a:p>
        </p:txBody>
      </p:sp>
      <p:sp>
        <p:nvSpPr>
          <p:cNvPr id="9" name="Text Box 8"/>
          <p:cNvSpPr txBox="true"/>
          <p:nvPr/>
        </p:nvSpPr>
        <p:spPr>
          <a:xfrm>
            <a:off x="872490" y="5808980"/>
            <a:ext cx="512445" cy="368300"/>
          </a:xfrm>
          <a:prstGeom prst="rect">
            <a:avLst/>
          </a:prstGeom>
          <a:noFill/>
        </p:spPr>
        <p:txBody>
          <a:bodyPr wrap="square" rtlCol="0">
            <a:spAutoFit/>
          </a:bodyPr>
          <a:p>
            <a:r>
              <a:rPr lang="pt-PT" altLang="en-US"/>
              <a:t>YS</a:t>
            </a:r>
            <a:endParaRPr lang="pt-PT" altLang="en-US"/>
          </a:p>
        </p:txBody>
      </p:sp>
      <p:cxnSp>
        <p:nvCxnSpPr>
          <p:cNvPr id="10" name="Elbow Connector 9"/>
          <p:cNvCxnSpPr>
            <a:endCxn id="5" idx="1"/>
          </p:cNvCxnSpPr>
          <p:nvPr/>
        </p:nvCxnSpPr>
        <p:spPr>
          <a:xfrm>
            <a:off x="1384935" y="4798060"/>
            <a:ext cx="1153160" cy="111125"/>
          </a:xfrm>
          <a:prstGeom prst="bentConnector3">
            <a:avLst>
              <a:gd name="adj1" fmla="val 5005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9" idx="3"/>
            <a:endCxn id="7" idx="1"/>
          </p:cNvCxnSpPr>
          <p:nvPr/>
        </p:nvCxnSpPr>
        <p:spPr>
          <a:xfrm flipV="true">
            <a:off x="1384935" y="5752465"/>
            <a:ext cx="1153160" cy="24066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38095" y="4668520"/>
            <a:ext cx="2287905" cy="481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pt-PT" altLang="en-US"/>
              <a:t>[1,2,3]</a:t>
            </a:r>
            <a:endParaRPr lang="pt-PT" altLang="en-US"/>
          </a:p>
        </p:txBody>
      </p:sp>
      <p:pic>
        <p:nvPicPr>
          <p:cNvPr id="6" name="Content Placeholder 5"/>
          <p:cNvPicPr>
            <a:picLocks noChangeAspect="true"/>
          </p:cNvPicPr>
          <p:nvPr>
            <p:ph sz="half" idx="2"/>
          </p:nvPr>
        </p:nvPicPr>
        <p:blipFill>
          <a:blip r:embed="rId1"/>
          <a:stretch>
            <a:fillRect/>
          </a:stretch>
        </p:blipFill>
        <p:spPr>
          <a:xfrm>
            <a:off x="7536815" y="1825625"/>
            <a:ext cx="2451100"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normAutofit/>
          </a:bodyPr>
          <a:p>
            <a:r>
              <a:rPr lang="pt-PT" altLang="en-US">
                <a:sym typeface="+mn-ea"/>
              </a:rPr>
              <a:t>Manipulação de listas</a:t>
            </a:r>
            <a:endParaRPr lang="en-US"/>
          </a:p>
        </p:txBody>
      </p:sp>
      <p:sp>
        <p:nvSpPr>
          <p:cNvPr id="3" name="Content Placeholder 2"/>
          <p:cNvSpPr>
            <a:spLocks noGrp="true"/>
          </p:cNvSpPr>
          <p:nvPr>
            <p:ph sz="half" idx="1"/>
          </p:nvPr>
        </p:nvSpPr>
        <p:spPr/>
        <p:txBody>
          <a:bodyPr/>
          <a:p>
            <a:r>
              <a:rPr lang="pt-PT" altLang="en-US"/>
              <a:t>Assim como strings, é possível criar novas listas a partir do fatiamento (slice) de uma outra.</a:t>
            </a:r>
            <a:endParaRPr lang="pt-PT" altLang="en-US"/>
          </a:p>
          <a:p>
            <a:r>
              <a:rPr lang="pt-PT" altLang="en-US"/>
              <a:t>A original permanece como estava.</a:t>
            </a:r>
            <a:endParaRPr lang="pt-PT" altLang="en-US"/>
          </a:p>
        </p:txBody>
      </p:sp>
      <p:pic>
        <p:nvPicPr>
          <p:cNvPr id="5" name="Content Placeholder 4"/>
          <p:cNvPicPr>
            <a:picLocks noChangeAspect="true"/>
          </p:cNvPicPr>
          <p:nvPr>
            <p:ph sz="half" idx="2"/>
          </p:nvPr>
        </p:nvPicPr>
        <p:blipFill>
          <a:blip r:embed="rId1"/>
          <a:stretch>
            <a:fillRect/>
          </a:stretch>
        </p:blipFill>
        <p:spPr>
          <a:xfrm>
            <a:off x="6172200" y="1883410"/>
            <a:ext cx="5181600" cy="4235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pt-PT" altLang="en-US">
                <a:sym typeface="+mn-ea"/>
              </a:rPr>
              <a:t>Manipulação de listas</a:t>
            </a:r>
            <a:endParaRPr lang="en-US"/>
          </a:p>
        </p:txBody>
      </p:sp>
      <p:sp>
        <p:nvSpPr>
          <p:cNvPr id="3" name="Content Placeholder 2"/>
          <p:cNvSpPr>
            <a:spLocks noGrp="true"/>
          </p:cNvSpPr>
          <p:nvPr>
            <p:ph sz="half" idx="1"/>
          </p:nvPr>
        </p:nvSpPr>
        <p:spPr/>
        <p:txBody>
          <a:bodyPr/>
          <a:p>
            <a:r>
              <a:rPr lang="pt-PT" altLang="en-US"/>
              <a:t>É possível criar listas com os valores retornados por um objeto range.</a:t>
            </a:r>
            <a:endParaRPr lang="pt-PT" altLang="en-US"/>
          </a:p>
          <a:p>
            <a:endParaRPr lang="pt-PT" altLang="en-US"/>
          </a:p>
        </p:txBody>
      </p:sp>
      <p:pic>
        <p:nvPicPr>
          <p:cNvPr id="5" name="Content Placeholder 4"/>
          <p:cNvPicPr>
            <a:picLocks noChangeAspect="true"/>
          </p:cNvPicPr>
          <p:nvPr>
            <p:ph sz="half" idx="2"/>
          </p:nvPr>
        </p:nvPicPr>
        <p:blipFill>
          <a:blip r:embed="rId1"/>
          <a:stretch>
            <a:fillRect/>
          </a:stretch>
        </p:blipFill>
        <p:spPr>
          <a:xfrm>
            <a:off x="6605905" y="1825625"/>
            <a:ext cx="4312920" cy="43516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pt-PT" altLang="en-US">
                <a:sym typeface="+mn-ea"/>
              </a:rPr>
              <a:t>Manipulação de listas</a:t>
            </a:r>
            <a:endParaRPr lang="en-US"/>
          </a:p>
        </p:txBody>
      </p:sp>
      <p:sp>
        <p:nvSpPr>
          <p:cNvPr id="3" name="Content Placeholder 2"/>
          <p:cNvSpPr>
            <a:spLocks noGrp="true"/>
          </p:cNvSpPr>
          <p:nvPr>
            <p:ph sz="half" idx="1"/>
          </p:nvPr>
        </p:nvSpPr>
        <p:spPr/>
        <p:txBody>
          <a:bodyPr/>
          <a:p>
            <a:r>
              <a:rPr lang="pt-PT" altLang="en-US"/>
              <a:t>Compreensão de listas:</a:t>
            </a:r>
            <a:endParaRPr lang="pt-PT" altLang="en-US"/>
          </a:p>
          <a:p>
            <a:pPr lvl="1"/>
            <a:r>
              <a:rPr lang="pt-PT" altLang="en-US"/>
              <a:t>forma concisa de criação e manipulação de listas.</a:t>
            </a:r>
            <a:endParaRPr lang="pt-PT" altLang="en-US"/>
          </a:p>
          <a:p>
            <a:pPr lvl="2"/>
            <a:r>
              <a:rPr lang="pt-PT" altLang="en-US"/>
              <a:t>[expr </a:t>
            </a:r>
            <a:r>
              <a:rPr lang="pt-PT" altLang="en-US" b="1"/>
              <a:t>for</a:t>
            </a:r>
            <a:r>
              <a:rPr lang="pt-PT" altLang="en-US"/>
              <a:t> item </a:t>
            </a:r>
            <a:r>
              <a:rPr lang="pt-PT" altLang="en-US" b="1"/>
              <a:t>in</a:t>
            </a:r>
            <a:r>
              <a:rPr lang="pt-PT" altLang="en-US"/>
              <a:t> lista]</a:t>
            </a:r>
            <a:endParaRPr lang="pt-PT" altLang="en-US"/>
          </a:p>
          <a:p>
            <a:pPr lvl="0"/>
            <a:r>
              <a:rPr lang="pt-PT" altLang="en-US"/>
              <a:t>Equivalentes:</a:t>
            </a:r>
            <a:endParaRPr lang="pt-PT" altLang="en-US"/>
          </a:p>
          <a:p>
            <a:pPr lvl="1"/>
            <a:r>
              <a:rPr lang="pt-PT" altLang="en-US" sz="2400"/>
              <a:t>1:</a:t>
            </a:r>
            <a:endParaRPr lang="pt-PT" altLang="en-US"/>
          </a:p>
          <a:p>
            <a:pPr lvl="2"/>
            <a:r>
              <a:rPr lang="pt-PT" altLang="en-US"/>
              <a:t>for item in range(10):</a:t>
            </a:r>
            <a:endParaRPr lang="pt-PT" altLang="en-US"/>
          </a:p>
          <a:p>
            <a:pPr lvl="2"/>
            <a:r>
              <a:rPr lang="pt-PT" altLang="en-US"/>
              <a:t>    lista.append(item**2)</a:t>
            </a:r>
            <a:endParaRPr lang="pt-PT" altLang="en-US"/>
          </a:p>
          <a:p>
            <a:pPr lvl="1"/>
            <a:r>
              <a:rPr lang="pt-PT" altLang="en-US"/>
              <a:t>2:</a:t>
            </a:r>
            <a:endParaRPr lang="pt-PT" altLang="en-US"/>
          </a:p>
          <a:p>
            <a:pPr lvl="2"/>
            <a:r>
              <a:rPr lang="pt-PT" altLang="en-US"/>
              <a:t>lista = [item**2 for item in range(10)]</a:t>
            </a:r>
            <a:endParaRPr lang="pt-PT" altLang="en-US"/>
          </a:p>
        </p:txBody>
      </p:sp>
      <p:sp>
        <p:nvSpPr>
          <p:cNvPr id="4" name="Content Placeholder 3"/>
          <p:cNvSpPr>
            <a:spLocks noGrp="true"/>
          </p:cNvSpPr>
          <p:nvPr>
            <p:ph sz="half" idx="2"/>
          </p:nvPr>
        </p:nvSpPr>
        <p:spPr/>
        <p:txBody>
          <a:bodyPr>
            <a:normAutofit fontScale="90000" lnSpcReduction="10000"/>
          </a:bodyPr>
          <a:p>
            <a:r>
              <a:rPr lang="pt-PT" altLang="en-US"/>
              <a:t>Com ifs:</a:t>
            </a:r>
            <a:endParaRPr lang="pt-PT" altLang="en-US"/>
          </a:p>
          <a:p>
            <a:pPr lvl="1"/>
            <a:r>
              <a:rPr lang="pt-PT" altLang="en-US"/>
              <a:t>[expr </a:t>
            </a:r>
            <a:r>
              <a:rPr lang="pt-PT" altLang="en-US" b="1"/>
              <a:t>for</a:t>
            </a:r>
            <a:r>
              <a:rPr lang="pt-PT" altLang="en-US"/>
              <a:t> item </a:t>
            </a:r>
            <a:r>
              <a:rPr lang="pt-PT" altLang="en-US" b="1"/>
              <a:t>in</a:t>
            </a:r>
            <a:r>
              <a:rPr lang="pt-PT" altLang="en-US"/>
              <a:t> lista </a:t>
            </a:r>
            <a:r>
              <a:rPr lang="pt-PT" altLang="en-US" b="1"/>
              <a:t>if</a:t>
            </a:r>
            <a:r>
              <a:rPr lang="pt-PT" altLang="en-US"/>
              <a:t> cond]</a:t>
            </a:r>
            <a:endParaRPr lang="pt-PT" altLang="en-US"/>
          </a:p>
          <a:p>
            <a:pPr lvl="1"/>
            <a:r>
              <a:rPr lang="pt-PT" altLang="en-US"/>
              <a:t>Ex:</a:t>
            </a:r>
            <a:endParaRPr lang="pt-PT" altLang="en-US"/>
          </a:p>
          <a:p>
            <a:pPr lvl="2"/>
            <a:r>
              <a:rPr lang="pt-PT" altLang="en-US"/>
              <a:t>resultado = [numero </a:t>
            </a:r>
            <a:r>
              <a:rPr lang="pt-PT" altLang="en-US" b="1"/>
              <a:t>for</a:t>
            </a:r>
            <a:r>
              <a:rPr lang="pt-PT" altLang="en-US"/>
              <a:t> numero </a:t>
            </a:r>
            <a:r>
              <a:rPr lang="pt-PT" altLang="en-US" b="1"/>
              <a:t>in</a:t>
            </a:r>
            <a:r>
              <a:rPr lang="pt-PT" altLang="en-US"/>
              <a:t> range(20) </a:t>
            </a:r>
            <a:r>
              <a:rPr lang="pt-PT" altLang="en-US" b="1"/>
              <a:t>if</a:t>
            </a:r>
            <a:r>
              <a:rPr lang="pt-PT" altLang="en-US"/>
              <a:t> numero % 2 == 0]</a:t>
            </a:r>
            <a:endParaRPr lang="pt-PT" altLang="en-US"/>
          </a:p>
          <a:p>
            <a:pPr lvl="0"/>
            <a:r>
              <a:rPr lang="pt-PT" altLang="en-US"/>
              <a:t>Com if+else:</a:t>
            </a:r>
            <a:endParaRPr lang="pt-PT" altLang="en-US"/>
          </a:p>
          <a:p>
            <a:pPr lvl="1"/>
            <a:r>
              <a:rPr lang="pt-PT" altLang="en-US"/>
              <a:t>[resultado_if </a:t>
            </a:r>
            <a:r>
              <a:rPr lang="pt-PT" altLang="en-US" b="1"/>
              <a:t>if</a:t>
            </a:r>
            <a:r>
              <a:rPr lang="pt-PT" altLang="en-US"/>
              <a:t> expr </a:t>
            </a:r>
            <a:r>
              <a:rPr lang="pt-PT" altLang="en-US" b="1"/>
              <a:t>else</a:t>
            </a:r>
            <a:r>
              <a:rPr lang="pt-PT" altLang="en-US"/>
              <a:t> resultado_else </a:t>
            </a:r>
            <a:r>
              <a:rPr lang="pt-PT" altLang="en-US" b="1"/>
              <a:t>for</a:t>
            </a:r>
            <a:r>
              <a:rPr lang="pt-PT" altLang="en-US"/>
              <a:t> item </a:t>
            </a:r>
            <a:r>
              <a:rPr lang="pt-PT" altLang="en-US" b="1"/>
              <a:t>in</a:t>
            </a:r>
            <a:r>
              <a:rPr lang="pt-PT" altLang="en-US"/>
              <a:t> lista]</a:t>
            </a:r>
            <a:endParaRPr lang="pt-PT" altLang="en-US"/>
          </a:p>
          <a:p>
            <a:pPr lvl="1"/>
            <a:r>
              <a:rPr lang="pt-PT" altLang="en-US"/>
              <a:t>Ex:</a:t>
            </a:r>
            <a:endParaRPr lang="pt-PT" altLang="en-US"/>
          </a:p>
          <a:p>
            <a:pPr lvl="2"/>
            <a:r>
              <a:rPr lang="pt-PT" altLang="en-US"/>
              <a:t>resultado = ['1' if numero % 5 == 0 else '0' for numero in range(16)]</a:t>
            </a:r>
            <a:endParaRPr lang="pt-PT"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pt-PT" altLang="en-US"/>
              <a:t>Listas aninhadas</a:t>
            </a:r>
            <a:endParaRPr lang="pt-PT" altLang="en-US"/>
          </a:p>
        </p:txBody>
      </p:sp>
      <p:sp>
        <p:nvSpPr>
          <p:cNvPr id="3" name="Content Placeholder 2"/>
          <p:cNvSpPr>
            <a:spLocks noGrp="true"/>
          </p:cNvSpPr>
          <p:nvPr>
            <p:ph sz="half" idx="1"/>
          </p:nvPr>
        </p:nvSpPr>
        <p:spPr/>
        <p:txBody>
          <a:bodyPr/>
          <a:p>
            <a:r>
              <a:rPr lang="pt-PT" altLang="en-US"/>
              <a:t>Uma lista pode conter qualquer objeto, inclse outra lista.</a:t>
            </a:r>
            <a:endParaRPr lang="pt-PT" altLang="en-US"/>
          </a:p>
          <a:p>
            <a:pPr lvl="1"/>
            <a:r>
              <a:rPr lang="pt-PT" altLang="en-US"/>
              <a:t>Isso faz uma lista aninhada.</a:t>
            </a:r>
            <a:endParaRPr lang="pt-PT" altLang="en-US"/>
          </a:p>
          <a:p>
            <a:pPr marL="914400" lvl="2" indent="0">
              <a:buNone/>
            </a:pPr>
            <a:r>
              <a:rPr lang="pt-PT" altLang="en-US"/>
              <a:t>life = [['Canada', 76.5],</a:t>
            </a:r>
            <a:endParaRPr lang="pt-PT" altLang="en-US"/>
          </a:p>
          <a:p>
            <a:pPr marL="914400" lvl="2" indent="0">
              <a:buNone/>
            </a:pPr>
            <a:r>
              <a:rPr lang="pt-PT" altLang="en-US"/>
              <a:t>           ['United States', 75.5],</a:t>
            </a:r>
            <a:endParaRPr lang="pt-PT" altLang="en-US"/>
          </a:p>
          <a:p>
            <a:pPr marL="914400" lvl="2" indent="0">
              <a:buNone/>
            </a:pPr>
            <a:r>
              <a:rPr lang="pt-PT" altLang="en-US"/>
              <a:t>           ['Mexico', 72.0]]</a:t>
            </a:r>
            <a:endParaRPr lang="pt-PT" altLang="en-US"/>
          </a:p>
          <a:p>
            <a:pPr marL="0" lvl="0" indent="0">
              <a:buNone/>
            </a:pPr>
            <a:endParaRPr lang="pt-PT" altLang="en-US"/>
          </a:p>
        </p:txBody>
      </p:sp>
      <p:pic>
        <p:nvPicPr>
          <p:cNvPr id="5" name="Content Placeholder 4"/>
          <p:cNvPicPr>
            <a:picLocks noChangeAspect="true"/>
          </p:cNvPicPr>
          <p:nvPr>
            <p:ph sz="half" idx="2"/>
          </p:nvPr>
        </p:nvPicPr>
        <p:blipFill>
          <a:blip r:embed="rId1"/>
          <a:stretch>
            <a:fillRect/>
          </a:stretch>
        </p:blipFill>
        <p:spPr>
          <a:xfrm>
            <a:off x="6172200" y="2787650"/>
            <a:ext cx="5181600" cy="24269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pt-PT" altLang="en-US"/>
              <a:t>Listas aninhadas</a:t>
            </a:r>
            <a:endParaRPr lang="pt-PT" altLang="en-US"/>
          </a:p>
        </p:txBody>
      </p:sp>
      <p:pic>
        <p:nvPicPr>
          <p:cNvPr id="6" name="Content Placeholder 5"/>
          <p:cNvPicPr>
            <a:picLocks noChangeAspect="true"/>
          </p:cNvPicPr>
          <p:nvPr>
            <p:ph idx="1"/>
          </p:nvPr>
        </p:nvPicPr>
        <p:blipFill>
          <a:blip r:embed="rId1"/>
          <a:stretch>
            <a:fillRect/>
          </a:stretch>
        </p:blipFill>
        <p:spPr>
          <a:xfrm>
            <a:off x="2223770" y="1691005"/>
            <a:ext cx="7743825" cy="1752600"/>
          </a:xfrm>
          <a:prstGeom prst="rect">
            <a:avLst/>
          </a:prstGeom>
        </p:spPr>
      </p:pic>
      <p:pic>
        <p:nvPicPr>
          <p:cNvPr id="7" name="Picture 6"/>
          <p:cNvPicPr>
            <a:picLocks noChangeAspect="true"/>
          </p:cNvPicPr>
          <p:nvPr/>
        </p:nvPicPr>
        <p:blipFill>
          <a:blip r:embed="rId2"/>
          <a:stretch>
            <a:fillRect/>
          </a:stretch>
        </p:blipFill>
        <p:spPr>
          <a:xfrm>
            <a:off x="2214245" y="3443605"/>
            <a:ext cx="7753350" cy="17430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3567</Words>
  <Application>WPS Presentation</Application>
  <PresentationFormat>宽屏</PresentationFormat>
  <Paragraphs>362</Paragraphs>
  <Slides>22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Nimbus Roman No9 L</vt:lpstr>
      <vt:lpstr>Calibri Light</vt:lpstr>
      <vt:lpstr>DejaVu Sans</vt:lpstr>
      <vt:lpstr>Calibri</vt:lpstr>
      <vt:lpstr>微软雅黑</vt:lpstr>
      <vt:lpstr>Droid Sans Fallback</vt:lpstr>
      <vt:lpstr>Arial Unicode MS</vt:lpstr>
      <vt:lpstr>SimSun</vt:lpstr>
      <vt:lpstr>Standard Symbols PS</vt:lpstr>
      <vt:lpstr>Office 主题</vt:lpstr>
      <vt:lpstr>Aula 15</vt:lpstr>
      <vt:lpstr>Agenda</vt:lpstr>
      <vt:lpstr>Manipulação de listas</vt:lpstr>
      <vt:lpstr>Manipulação de listas</vt:lpstr>
      <vt:lpstr>Manipulação de listas</vt:lpstr>
      <vt:lpstr>Manipulação de listas</vt:lpstr>
      <vt:lpstr>Manipulação de listas</vt:lpstr>
      <vt:lpstr>Listas aninhadas</vt:lpstr>
      <vt:lpstr>Listas aninhadas</vt:lpstr>
      <vt:lpstr>Lista aninhadas</vt:lpstr>
      <vt:lpstr>Tarefa</vt:lpstr>
      <vt:lpstr>Tarefa</vt:lpstr>
      <vt:lpstr>Tarefa</vt:lpstr>
      <vt:lpstr>Tarefa</vt:lpstr>
      <vt:lpstr>PowerPoint 演示文稿</vt:lpstr>
      <vt:lpstr>PowerPoint 演示文稿</vt:lpstr>
      <vt:lpstr>Exemplo de uso de Listas</vt:lpstr>
      <vt:lpstr>Exemplo de uso de Listas</vt:lpstr>
      <vt:lpstr>PowerPoint 演示文稿</vt:lpstr>
      <vt:lpstr>PowerPoint 演示文稿</vt:lpstr>
      <vt:lpstr>Exemplo de uso de Listas</vt:lpstr>
      <vt:lpstr>Exemplo de uso de Listas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filipe</cp:lastModifiedBy>
  <cp:revision>44</cp:revision>
  <dcterms:created xsi:type="dcterms:W3CDTF">2021-07-07T01:28:32Z</dcterms:created>
  <dcterms:modified xsi:type="dcterms:W3CDTF">2021-07-07T01:28:32Z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