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0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penseallen.github.io/PensePython2e/14-arquivos.html" TargetMode="External"/><Relationship Id="rId1" Type="http://schemas.openxmlformats.org/officeDocument/2006/relationships/hyperlink" Target="https://panda.ime.usp.br/pensepy/static/pensepy/10-Arquivos/file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pt-PT" altLang="en-US"/>
              <a:t>Aula 16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pt-PT" altLang="en-US"/>
              <a:t>Arquivos e sistema de arquivos</a:t>
            </a:r>
            <a:endParaRPr lang="pt-PT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PT" altLang="en-US">
                <a:sym typeface="+mn-ea"/>
              </a:rPr>
              <a:t>Manipulando arquivo para abertura e leitura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É comum esquecermos de liberar os recursos com close().</a:t>
            </a:r>
            <a:endParaRPr lang="pt-PT" altLang="en-US"/>
          </a:p>
          <a:p>
            <a:r>
              <a:rPr lang="pt-PT" altLang="en-US"/>
              <a:t>Ás vezes algum erro ocorre com o programa e não há a liberação dos recursos alocados para a manipulação de um arquivo.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/>
          <a:p>
            <a:r>
              <a:rPr lang="pt-PT" altLang="en-US" b="1"/>
              <a:t>with</a:t>
            </a:r>
            <a:r>
              <a:rPr lang="pt-PT" altLang="en-US"/>
              <a:t> fecha o arquivo para você.</a:t>
            </a:r>
            <a:endParaRPr lang="pt-PT" altLang="en-US"/>
          </a:p>
          <a:p>
            <a:endParaRPr lang="pt-PT" altLang="en-US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172200" y="2940685"/>
            <a:ext cx="5203190" cy="21221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Técnicas de leitura de arquivos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 b="1"/>
              <a:t>read()</a:t>
            </a:r>
            <a:r>
              <a:rPr lang="pt-PT" altLang="en-US"/>
              <a:t>:</a:t>
            </a:r>
            <a:endParaRPr lang="pt-PT" altLang="en-US"/>
          </a:p>
          <a:p>
            <a:pPr lvl="1"/>
            <a:r>
              <a:rPr lang="pt-PT" altLang="en-US"/>
              <a:t>Quando você quiser ler todo conteúdo de uma vez.</a:t>
            </a:r>
            <a:endParaRPr lang="pt-PT" altLang="en-US"/>
          </a:p>
          <a:p>
            <a:pPr lvl="1"/>
            <a:r>
              <a:rPr lang="pt-PT" altLang="en-US"/>
              <a:t>Quando você quiser especificar quantos bytes quer ler.</a:t>
            </a:r>
            <a:endParaRPr lang="pt-PT" alt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2576830"/>
            <a:ext cx="5181600" cy="28486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Técnicas de leitura de arquivos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readlines():</a:t>
            </a:r>
            <a:endParaRPr lang="pt-PT" altLang="en-US"/>
          </a:p>
          <a:p>
            <a:pPr lvl="1"/>
            <a:r>
              <a:rPr lang="pt-PT" altLang="en-US"/>
              <a:t>Quando você quiser uma lista de strings, cada linha do arquivo um elemento da lista.</a:t>
            </a:r>
            <a:endParaRPr lang="pt-PT" altLang="en-US"/>
          </a:p>
          <a:p>
            <a:pPr lvl="0"/>
            <a:r>
              <a:rPr lang="pt-PT" altLang="en-US"/>
              <a:t>Suponha o arquivo planetas.txt: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Mercúrio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Vênus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Terra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Marte</a:t>
            </a:r>
            <a:endParaRPr lang="pt-PT" alt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2470785"/>
            <a:ext cx="5181600" cy="3060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Técnicas de leitura de arquivos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for linha in arquivo:</a:t>
            </a:r>
            <a:endParaRPr lang="pt-PT" altLang="en-US"/>
          </a:p>
          <a:p>
            <a:pPr lvl="1"/>
            <a:r>
              <a:rPr lang="pt-PT" altLang="en-US"/>
              <a:t>Use essa técnica se você quiser executar o mesmo bloco de código em toda linha. A cada iteração uma nova linha é manipulada.</a:t>
            </a:r>
            <a:endParaRPr lang="pt-PT" alt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1857375"/>
            <a:ext cx="5181600" cy="42868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Técnicas de leitura de arquivos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>
            <a:normAutofit fontScale="90000" lnSpcReduction="20000"/>
          </a:bodyPr>
          <a:p>
            <a:r>
              <a:rPr lang="pt-PT" altLang="en-US"/>
              <a:t>readline():</a:t>
            </a:r>
            <a:endParaRPr lang="pt-PT" altLang="en-US"/>
          </a:p>
          <a:p>
            <a:pPr lvl="1"/>
            <a:r>
              <a:rPr lang="pt-PT" altLang="en-US"/>
              <a:t>use esta técnica quando quiser ter o controle do que ler no arquivo.</a:t>
            </a:r>
            <a:endParaRPr lang="pt-PT" altLang="en-US"/>
          </a:p>
          <a:p>
            <a:pPr lvl="0"/>
            <a:r>
              <a:rPr lang="pt-PT" altLang="en-US"/>
              <a:t>Exemplo o arquivo medias.txt tem o formato: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#Média de notas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#Disciplica: FUP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#Período: 2021.1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9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8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7</a:t>
            </a:r>
            <a:endParaRPr lang="pt-PT" altLang="en-US"/>
          </a:p>
          <a:p>
            <a:pPr lvl="0"/>
            <a:r>
              <a:rPr lang="pt-PT" altLang="en-US"/>
              <a:t>Os dados interessantes não começam com #.</a:t>
            </a:r>
            <a:endParaRPr lang="pt-PT" alt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2552700"/>
            <a:ext cx="5181600" cy="28968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Escreva uma função que encontre o número de caracteres ‘a’ presentes em um arquivo.</a:t>
            </a:r>
            <a:endParaRPr lang="pt-PT" altLang="en-US"/>
          </a:p>
          <a:p>
            <a:pPr lvl="1"/>
            <a:r>
              <a:rPr lang="pt-PT" altLang="en-US"/>
              <a:t>def conta_a(arquivo: str) -&gt; int: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/>
          <a:p>
            <a:r>
              <a:rPr lang="pt-PT" altLang="en-US"/>
              <a:t>Escreva uma função que conta o número de linhas vazias em um arquivo.</a:t>
            </a:r>
            <a:endParaRPr lang="pt-PT" altLang="en-US"/>
          </a:p>
          <a:p>
            <a:pPr lvl="1"/>
            <a:r>
              <a:rPr lang="pt-PT" altLang="en-US"/>
              <a:t>def num_linhas_vazias(arquivo: str) -&gt; int:</a:t>
            </a:r>
            <a:endParaRPr lang="pt-PT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Escreva uma função que receba um arquivo contendo um número em cada linha e retorna a adição desses números:</a:t>
            </a:r>
            <a:endParaRPr lang="pt-PT" altLang="en-US"/>
          </a:p>
          <a:p>
            <a:pPr lvl="1"/>
            <a:r>
              <a:rPr lang="pt-PT" altLang="en-US"/>
              <a:t>def soma_arq(nome_arq: str) -&gt; int: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/>
          <a:p>
            <a:r>
              <a:rPr lang="pt-PT" altLang="en-US"/>
              <a:t>Escreva uma função que leia um arquivo contendo uma canção e armazene cada palavra da letra em uma lista:</a:t>
            </a:r>
            <a:endParaRPr lang="pt-PT" altLang="en-US"/>
          </a:p>
          <a:p>
            <a:pPr lvl="1"/>
            <a:r>
              <a:rPr lang="pt-PT" altLang="en-US"/>
              <a:t>def manipula_letra(nome_arq: str) -&gt; list[str]:</a:t>
            </a:r>
            <a:endParaRPr lang="pt-PT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Exemplo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pt-PT" altLang="en-US"/>
              <a:t>Dados estão em todos os lugares e frequentemente disponibilizados em arquivos.</a:t>
            </a:r>
            <a:endParaRPr lang="pt-PT" altLang="en-US"/>
          </a:p>
          <a:p>
            <a:r>
              <a:rPr lang="pt-PT" altLang="en-US"/>
              <a:t>Usar dados para:</a:t>
            </a:r>
            <a:endParaRPr lang="pt-PT" altLang="en-US"/>
          </a:p>
          <a:p>
            <a:pPr lvl="1"/>
            <a:r>
              <a:rPr lang="pt-PT" altLang="en-US"/>
              <a:t>Descrever;</a:t>
            </a:r>
            <a:endParaRPr lang="pt-PT" altLang="en-US"/>
          </a:p>
          <a:p>
            <a:pPr lvl="1"/>
            <a:r>
              <a:rPr lang="pt-PT" altLang="en-US"/>
              <a:t>Diagnosticar;</a:t>
            </a:r>
            <a:endParaRPr lang="pt-PT" altLang="en-US"/>
          </a:p>
          <a:p>
            <a:pPr lvl="1"/>
            <a:r>
              <a:rPr lang="pt-PT" altLang="en-US"/>
              <a:t>Predizer;</a:t>
            </a:r>
            <a:endParaRPr lang="pt-PT" altLang="en-US"/>
          </a:p>
          <a:p>
            <a:pPr lvl="1"/>
            <a:r>
              <a:rPr lang="pt-PT" altLang="en-US"/>
              <a:t>Prescrever;</a:t>
            </a:r>
            <a:endParaRPr lang="pt-PT" altLang="en-US"/>
          </a:p>
          <a:p>
            <a:pPr lvl="0"/>
            <a:r>
              <a:rPr lang="pt-PT" altLang="en-US" sz="2800"/>
              <a:t>É a função da ciência de dados.</a:t>
            </a:r>
            <a:endParaRPr lang="pt-PT" altLang="en-US"/>
          </a:p>
          <a:p>
            <a:pPr lvl="1"/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/>
          <a:p>
            <a:pPr lvl="0"/>
            <a:r>
              <a:rPr lang="pt-PT" altLang="en-US"/>
              <a:t>Bibliotecas úteis:</a:t>
            </a:r>
            <a:endParaRPr lang="pt-PT" altLang="en-US"/>
          </a:p>
          <a:p>
            <a:pPr lvl="1"/>
            <a:r>
              <a:rPr lang="pt-PT" altLang="en-US"/>
              <a:t>pandas = análise de dados</a:t>
            </a:r>
            <a:endParaRPr lang="pt-PT" altLang="en-US"/>
          </a:p>
          <a:p>
            <a:pPr lvl="1"/>
            <a:r>
              <a:rPr lang="pt-PT" altLang="en-US"/>
              <a:t>matplotlib = construção de gráficos</a:t>
            </a:r>
            <a:endParaRPr lang="pt-PT" altLang="en-US"/>
          </a:p>
          <a:p>
            <a:pPr lvl="0"/>
            <a:r>
              <a:rPr lang="pt-PT" altLang="en-US"/>
              <a:t>Instale com o pip:</a:t>
            </a:r>
            <a:endParaRPr lang="pt-PT" altLang="en-US"/>
          </a:p>
          <a:p>
            <a:pPr lvl="1"/>
            <a:r>
              <a:rPr lang="pt-PT" altLang="en-US"/>
              <a:t>pip install pandas</a:t>
            </a:r>
            <a:endParaRPr lang="pt-PT" altLang="en-US"/>
          </a:p>
          <a:p>
            <a:pPr lvl="1"/>
            <a:r>
              <a:rPr lang="pt-PT" altLang="en-US"/>
              <a:t>pip install matplotlib</a:t>
            </a:r>
            <a:endParaRPr lang="pt-PT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Exemplo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É comum que arquivos de dados sejam salvos no formato csv:</a:t>
            </a:r>
            <a:endParaRPr lang="pt-PT" altLang="en-US"/>
          </a:p>
          <a:p>
            <a:pPr marL="457200" lvl="1" indent="0">
              <a:buNone/>
            </a:pP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/>
          <a:p>
            <a:r>
              <a:rPr lang="pt-PT" altLang="en-US"/>
              <a:t>Exemplo:</a:t>
            </a:r>
            <a:endParaRPr lang="pt-PT" altLang="en-US"/>
          </a:p>
          <a:p>
            <a:pPr lvl="1"/>
            <a:r>
              <a:rPr lang="pt-PT" altLang="en-US"/>
              <a:t>dado.csv contém as taxas de graduação por etnia nos EUA.</a:t>
            </a:r>
            <a:endParaRPr lang="pt-PT" altLang="en-US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71575" y="3587115"/>
            <a:ext cx="4514850" cy="828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4783455"/>
            <a:ext cx="253365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Exemplo</a:t>
            </a:r>
            <a:endParaRPr lang="pt-PT" altLang="en-US"/>
          </a:p>
        </p:txBody>
      </p:sp>
      <p:pic>
        <p:nvPicPr>
          <p:cNvPr id="7" name="Content Placeholder 6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47165" y="2191385"/>
            <a:ext cx="9296400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Agenda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Arquivos e sistemas de arquivos</a:t>
            </a:r>
            <a:endParaRPr lang="pt-PT" altLang="en-US"/>
          </a:p>
          <a:p>
            <a:r>
              <a:rPr lang="pt-PT" altLang="en-US"/>
              <a:t>Manipulando arquivo para abertura e leitura</a:t>
            </a:r>
            <a:endParaRPr lang="pt-PT" altLang="en-US"/>
          </a:p>
          <a:p>
            <a:r>
              <a:rPr lang="pt-PT" altLang="en-US"/>
              <a:t>Técnicas de leitura de arquivos</a:t>
            </a:r>
            <a:endParaRPr lang="pt-PT" altLang="en-US"/>
          </a:p>
          <a:p>
            <a:r>
              <a:rPr lang="pt-PT" altLang="en-US"/>
              <a:t>Tarefas</a:t>
            </a:r>
            <a:endParaRPr lang="pt-PT" altLang="en-US"/>
          </a:p>
          <a:p>
            <a:r>
              <a:rPr lang="pt-PT" altLang="en-US"/>
              <a:t>Exemplo</a:t>
            </a:r>
            <a:endParaRPr lang="pt-PT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Exemplo</a:t>
            </a:r>
            <a:endParaRPr lang="pt-PT" altLang="en-US"/>
          </a:p>
        </p:txBody>
      </p:sp>
      <p:pic>
        <p:nvPicPr>
          <p:cNvPr id="6" name="Content Placeholder 5"/>
          <p:cNvPicPr>
            <a:picLocks noChangeAspect="true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1445" y="2642870"/>
            <a:ext cx="6696710" cy="267589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true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10705" y="1988185"/>
            <a:ext cx="5181600" cy="40252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Referências</a:t>
            </a:r>
            <a:endParaRPr lang="pt-PT" altLang="en-US"/>
          </a:p>
        </p:txBody>
      </p:sp>
      <p:sp>
        <p:nvSpPr>
          <p:cNvPr id="6" name="Content Placeholder 5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>
                <a:hlinkClick r:id="rId1" tooltip="" action="ppaction://hlinkfile"/>
              </a:rPr>
              <a:t>Como pensar como cientista da computação: python</a:t>
            </a:r>
            <a:r>
              <a:rPr lang="pt-PT" altLang="en-US"/>
              <a:t>.</a:t>
            </a:r>
            <a:endParaRPr lang="pt-PT" altLang="en-US"/>
          </a:p>
          <a:p>
            <a:r>
              <a:rPr lang="pt-PT" altLang="en-US">
                <a:hlinkClick r:id="rId2" tooltip="" action="ppaction://hlinkfile"/>
              </a:rPr>
              <a:t>Pense python</a:t>
            </a:r>
            <a:r>
              <a:rPr lang="pt-PT" altLang="en-US"/>
              <a:t>.</a:t>
            </a:r>
            <a:endParaRPr lang="pt-PT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Arquivos e sistemas de arquivos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1"/>
          </p:nvPr>
        </p:nvSpPr>
        <p:spPr/>
        <p:txBody>
          <a:bodyPr>
            <a:normAutofit fontScale="70000"/>
          </a:bodyPr>
          <a:p>
            <a:r>
              <a:rPr lang="pt-PT" altLang="en-US"/>
              <a:t>Vocês já manipularam arquivos de: texto, imagens, músicas, pdf e etc.</a:t>
            </a:r>
            <a:endParaRPr lang="pt-PT" altLang="en-US"/>
          </a:p>
          <a:p>
            <a:r>
              <a:rPr lang="pt-PT" altLang="en-US"/>
              <a:t>Arquivos são </a:t>
            </a:r>
            <a:r>
              <a:rPr lang="pt-PT" altLang="en-US" b="1"/>
              <a:t>sequências de bytes</a:t>
            </a:r>
            <a:r>
              <a:rPr lang="pt-PT" altLang="en-US"/>
              <a:t> chamadas </a:t>
            </a:r>
            <a:r>
              <a:rPr lang="pt-PT" altLang="en-US" b="1"/>
              <a:t>conteúdo</a:t>
            </a:r>
            <a:r>
              <a:rPr lang="pt-PT" altLang="en-US"/>
              <a:t>.</a:t>
            </a:r>
            <a:endParaRPr lang="pt-PT" altLang="en-US"/>
          </a:p>
          <a:p>
            <a:pPr lvl="0"/>
            <a:r>
              <a:rPr lang="pt-PT" altLang="en-US"/>
              <a:t>Arquivos armazenam informações entre seções de uso.</a:t>
            </a:r>
            <a:endParaRPr lang="pt-PT" altLang="en-US"/>
          </a:p>
          <a:p>
            <a:pPr lvl="1"/>
            <a:r>
              <a:rPr lang="pt-PT" altLang="en-US"/>
              <a:t>São persistentes.</a:t>
            </a:r>
            <a:endParaRPr lang="pt-PT" altLang="en-US"/>
          </a:p>
          <a:p>
            <a:pPr lvl="0"/>
            <a:r>
              <a:rPr lang="pt-PT" altLang="en-US" sz="2800">
                <a:sym typeface="+mn-ea"/>
              </a:rPr>
              <a:t>O sistema de arquivos provê:</a:t>
            </a:r>
            <a:endParaRPr lang="pt-PT" altLang="en-US" sz="2800"/>
          </a:p>
          <a:p>
            <a:pPr lvl="1"/>
            <a:r>
              <a:rPr lang="pt-PT" altLang="en-US" sz="2800">
                <a:sym typeface="+mn-ea"/>
              </a:rPr>
              <a:t>representação abstrata dos arquivos armazenados no computador.</a:t>
            </a:r>
            <a:endParaRPr lang="pt-PT" altLang="en-US" sz="2800"/>
          </a:p>
          <a:p>
            <a:pPr lvl="1"/>
            <a:r>
              <a:rPr lang="pt-PT" altLang="en-US" sz="2800">
                <a:sym typeface="+mn-ea"/>
              </a:rPr>
              <a:t>uma interface para manipular os arquivos.</a:t>
            </a:r>
            <a:endParaRPr lang="pt-PT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883785"/>
          </a:xfrm>
        </p:spPr>
        <p:txBody>
          <a:bodyPr>
            <a:normAutofit/>
          </a:bodyPr>
          <a:p>
            <a:r>
              <a:rPr lang="pt-PT" altLang="en-US"/>
              <a:t>Árvore de diretórios:</a:t>
            </a:r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pPr marL="0" indent="0">
              <a:buNone/>
            </a:pPr>
            <a:endParaRPr lang="pt-PT" altLang="en-US"/>
          </a:p>
        </p:txBody>
      </p:sp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01510" y="2540635"/>
            <a:ext cx="3522980" cy="36366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Arquivos e sistemas de arquivos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hello.txt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/>
          <a:p>
            <a:r>
              <a:rPr lang="pt-PT" altLang="en-US"/>
              <a:t>Em bytes:</a:t>
            </a:r>
            <a:endParaRPr lang="pt-PT" altLang="en-US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30" y="3206115"/>
            <a:ext cx="563880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3601720"/>
            <a:ext cx="5768975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Arquivos e sistemas de arquivos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 sz="2800">
                <a:sym typeface="+mn-ea"/>
              </a:rPr>
              <a:t>Caminho </a:t>
            </a:r>
            <a:r>
              <a:rPr lang="pt-PT" altLang="en-US" sz="2800" b="1">
                <a:sym typeface="+mn-ea"/>
              </a:rPr>
              <a:t>absoluto</a:t>
            </a:r>
            <a:r>
              <a:rPr lang="pt-PT" altLang="en-US" sz="2800">
                <a:sym typeface="+mn-ea"/>
              </a:rPr>
              <a:t> de um arquivo:</a:t>
            </a:r>
            <a:endParaRPr lang="pt-PT" altLang="en-US" sz="2800">
              <a:sym typeface="+mn-ea"/>
            </a:endParaRPr>
          </a:p>
          <a:p>
            <a:pPr lvl="1"/>
            <a:r>
              <a:rPr lang="pt-PT" altLang="en-US" sz="2400">
                <a:sym typeface="+mn-ea"/>
              </a:rPr>
              <a:t>Lista de diretórios desde a raíz + nome do arquivo.</a:t>
            </a:r>
            <a:endParaRPr lang="pt-PT" altLang="en-US" sz="2400">
              <a:sym typeface="+mn-ea"/>
            </a:endParaRPr>
          </a:p>
          <a:p>
            <a:pPr lvl="2"/>
            <a:r>
              <a:rPr lang="pt-PT" altLang="en-US" sz="1940">
                <a:sym typeface="+mn-ea"/>
              </a:rPr>
              <a:t>/root/photos/dogs/jack_russel.gif</a:t>
            </a:r>
            <a:endParaRPr lang="pt-PT" altLang="en-US" sz="1940"/>
          </a:p>
          <a:p>
            <a:r>
              <a:rPr lang="pt-PT" altLang="en-US"/>
              <a:t>Caminho </a:t>
            </a:r>
            <a:r>
              <a:rPr lang="pt-PT" altLang="en-US" b="1"/>
              <a:t>relativo</a:t>
            </a:r>
            <a:r>
              <a:rPr lang="pt-PT" altLang="en-US"/>
              <a:t> de um arquivo:</a:t>
            </a:r>
            <a:endParaRPr lang="pt-PT" altLang="en-US"/>
          </a:p>
          <a:p>
            <a:pPr lvl="1"/>
            <a:r>
              <a:rPr lang="pt-PT" altLang="en-US"/>
              <a:t>Lista de diretórios desde um diretório diferente da raiz + nome do arquivo.</a:t>
            </a:r>
            <a:endParaRPr lang="pt-PT" altLang="en-US"/>
          </a:p>
          <a:p>
            <a:pPr lvl="2"/>
            <a:r>
              <a:rPr lang="pt-PT" altLang="en-US" sz="2000"/>
              <a:t>S</a:t>
            </a:r>
            <a:r>
              <a:rPr lang="pt-PT" altLang="en-US"/>
              <a:t>e dentro de </a:t>
            </a:r>
            <a:r>
              <a:rPr lang="pt-PT" altLang="en-US">
                <a:sym typeface="+mn-ea"/>
              </a:rPr>
              <a:t>/root/photos/cats</a:t>
            </a:r>
            <a:endParaRPr lang="pt-PT" altLang="en-US">
              <a:sym typeface="+mn-ea"/>
            </a:endParaRPr>
          </a:p>
          <a:p>
            <a:pPr lvl="3"/>
            <a:r>
              <a:rPr lang="pt-PT" altLang="en-US" sz="1800">
                <a:sym typeface="+mn-ea"/>
              </a:rPr>
              <a:t>../dogs/</a:t>
            </a:r>
            <a:r>
              <a:rPr lang="pt-PT" altLang="en-US">
                <a:sym typeface="+mn-ea"/>
              </a:rPr>
              <a:t>jack_russel.gif</a:t>
            </a:r>
            <a:endParaRPr lang="pt-PT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PT" altLang="en-US">
                <a:sym typeface="+mn-ea"/>
              </a:rPr>
              <a:t>Manipulando arquivo para abertura e leitura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Para abrir um arquivo:</a:t>
            </a:r>
            <a:endParaRPr lang="pt-PT" altLang="en-US"/>
          </a:p>
          <a:p>
            <a:pPr lvl="1"/>
            <a:r>
              <a:rPr lang="pt-PT" altLang="en-US"/>
              <a:t>open(“arquivo”, “modo”)</a:t>
            </a:r>
            <a:endParaRPr lang="pt-PT" altLang="en-US"/>
          </a:p>
          <a:p>
            <a:pPr lvl="2"/>
            <a:r>
              <a:rPr lang="pt-PT" altLang="en-US">
                <a:sym typeface="+mn-ea"/>
              </a:rPr>
              <a:t>“arquivo” é o caminho para o arquivo, absoluto ou relativo.</a:t>
            </a:r>
            <a:endParaRPr lang="pt-PT" altLang="en-US">
              <a:sym typeface="+mn-ea"/>
            </a:endParaRPr>
          </a:p>
          <a:p>
            <a:pPr lvl="2"/>
            <a:r>
              <a:rPr lang="pt-PT" altLang="en-US">
                <a:sym typeface="+mn-ea"/>
              </a:rPr>
              <a:t>“modo” define o que pode ser feito com o arquivo</a:t>
            </a:r>
            <a:endParaRPr lang="pt-PT" altLang="en-US">
              <a:sym typeface="+mn-ea"/>
            </a:endParaRPr>
          </a:p>
          <a:p>
            <a:pPr lvl="1"/>
            <a:r>
              <a:rPr lang="pt-PT" altLang="en-US"/>
              <a:t>Retorna um objeto descritor de arquivo:</a:t>
            </a:r>
            <a:endParaRPr lang="pt-PT" altLang="en-US"/>
          </a:p>
          <a:p>
            <a:pPr lvl="2"/>
            <a:r>
              <a:rPr lang="pt-PT" altLang="en-US"/>
              <a:t>Esse objeto permite manipular o arquivo como se fosse uma variável.</a:t>
            </a:r>
            <a:endParaRPr lang="pt-PT" altLang="en-US"/>
          </a:p>
        </p:txBody>
      </p:sp>
      <p:graphicFrame>
        <p:nvGraphicFramePr>
          <p:cNvPr id="6" name="Content Placeholder 5"/>
          <p:cNvGraphicFramePr/>
          <p:nvPr>
            <p:ph sz="half" idx="2"/>
          </p:nvPr>
        </p:nvGraphicFramePr>
        <p:xfrm>
          <a:off x="6172200" y="1825625"/>
          <a:ext cx="5181600" cy="15240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590800"/>
                <a:gridCol w="2590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modo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descrição</a:t>
                      </a:r>
                      <a:endParaRPr lang="pt-PT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r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leitura</a:t>
                      </a:r>
                      <a:endParaRPr lang="pt-PT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w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escrita</a:t>
                      </a:r>
                      <a:endParaRPr lang="pt-PT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a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anexar</a:t>
                      </a:r>
                      <a:endParaRPr lang="pt-PT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PT" altLang="en-US">
                <a:sym typeface="+mn-ea"/>
              </a:rPr>
              <a:t>Manipulando arquivo para abertura e leitura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Por exemplo, crie um arquivo hello.txt com o conteúdo abaixo: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What a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wonderful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hello world.</a:t>
            </a:r>
            <a:endParaRPr lang="pt-PT" altLang="en-US"/>
          </a:p>
          <a:p>
            <a:pPr lvl="0"/>
            <a:r>
              <a:rPr lang="pt-PT" altLang="en-US"/>
              <a:t>Após isso abra o IDLE, terminal python.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/>
          <a:p>
            <a:r>
              <a:rPr lang="pt-PT" altLang="en-US" b="1"/>
              <a:t>os.getcwd()</a:t>
            </a:r>
            <a:r>
              <a:rPr lang="pt-PT" altLang="en-US"/>
              <a:t> permite descobrir o diretório de trabalho.</a:t>
            </a:r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r>
              <a:rPr lang="pt-PT" altLang="en-US"/>
              <a:t>No comando abaixo, file é o descritor de arquivo que permitirá manipular o arquivo.</a:t>
            </a:r>
            <a:endParaRPr lang="pt-PT" altLang="en-US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591425" y="3034665"/>
            <a:ext cx="2343150" cy="962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" y="6043930"/>
            <a:ext cx="11782425" cy="3143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PT" altLang="en-US">
                <a:sym typeface="+mn-ea"/>
              </a:rPr>
              <a:t>Manipulando arquivo para abertura e leitura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b="1"/>
              <a:t>os.chdir</a:t>
            </a:r>
            <a:r>
              <a:rPr lang="pt-PT" altLang="en-US" b="1"/>
              <a:t>()</a:t>
            </a:r>
            <a:r>
              <a:rPr lang="pt-PT" altLang="en-US"/>
              <a:t> permite modificar o diretório de trabalho para qualquer diretório no sistema de arquivos.</a:t>
            </a:r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r>
              <a:rPr lang="pt-PT" altLang="en-US" b="1"/>
              <a:t>read()</a:t>
            </a:r>
            <a:r>
              <a:rPr lang="pt-PT" altLang="en-US"/>
              <a:t> permite ler um número de bytes de um arquivo.</a:t>
            </a:r>
            <a:endParaRPr lang="pt-PT" altLang="en-US"/>
          </a:p>
          <a:p>
            <a:pPr lvl="1"/>
            <a:r>
              <a:rPr lang="pt-PT" altLang="en-US"/>
              <a:t>Se nenhum número for informado, ele lê todo o arquivo.</a:t>
            </a:r>
            <a:endParaRPr lang="pt-PT" altLang="en-US"/>
          </a:p>
          <a:p>
            <a:pPr marL="0" lvl="0" indent="0">
              <a:buNone/>
            </a:pPr>
            <a:endParaRPr lang="pt-PT" altLang="en-US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657350" y="2861945"/>
            <a:ext cx="8877300" cy="962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5509260"/>
            <a:ext cx="3962400" cy="371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PT" altLang="en-US">
                <a:sym typeface="+mn-ea"/>
              </a:rPr>
              <a:t>Manipulando arquivo para abertura e leitura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 b="1"/>
              <a:t>close()</a:t>
            </a:r>
            <a:r>
              <a:rPr lang="pt-PT" altLang="en-US"/>
              <a:t> “fecha” o arquivo para manipulação. Diz ao S.O. para liberar todos os recursos associados a manipulação do arquivo pelo programa.</a:t>
            </a:r>
            <a:endParaRPr lang="pt-PT" altLang="en-US"/>
          </a:p>
          <a:p>
            <a:pPr lvl="1"/>
            <a:r>
              <a:rPr lang="pt-PT" altLang="en-US"/>
              <a:t>O programa sempre deve fechar um arquivo após o término da manipulação.</a:t>
            </a:r>
            <a:endParaRPr lang="pt-PT" alt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709795" y="4235450"/>
            <a:ext cx="2771775" cy="152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4081</Words>
  <Application>WPS Presentation</Application>
  <PresentationFormat>宽屏</PresentationFormat>
  <Paragraphs>193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SimSun</vt:lpstr>
      <vt:lpstr>Wingdings</vt:lpstr>
      <vt:lpstr>Nimbus Roman No9 L</vt:lpstr>
      <vt:lpstr>Arial Unicode MS</vt:lpstr>
      <vt:lpstr>Calibri Light</vt:lpstr>
      <vt:lpstr>DejaVu Sans</vt:lpstr>
      <vt:lpstr>Calibri</vt:lpstr>
      <vt:lpstr>微软雅黑</vt:lpstr>
      <vt:lpstr>Droid Sans Fallback</vt:lpstr>
      <vt:lpstr>SimSun</vt:lpstr>
      <vt:lpstr>Standard Symbols PS</vt:lpstr>
      <vt:lpstr>Noto Sans Symbols2</vt:lpstr>
      <vt:lpstr>Office 主题</vt:lpstr>
      <vt:lpstr>PowerPoint 演示文稿</vt:lpstr>
      <vt:lpstr>PowerPoint 演示文稿</vt:lpstr>
      <vt:lpstr>PowerPoint 演示文稿</vt:lpstr>
      <vt:lpstr>PowerPoint 演示文稿</vt:lpstr>
      <vt:lpstr>Arquivos e sistemas de arquivos</vt:lpstr>
      <vt:lpstr>Arquivos e sistemas de arquivos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Técnicas de leitura de arquivos</vt:lpstr>
      <vt:lpstr>Técnicas de leitura de arquivos</vt:lpstr>
      <vt:lpstr>Técnicas de leitura de arquivos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filipe</cp:lastModifiedBy>
  <cp:revision>51</cp:revision>
  <dcterms:created xsi:type="dcterms:W3CDTF">2021-07-12T04:27:09Z</dcterms:created>
  <dcterms:modified xsi:type="dcterms:W3CDTF">2021-07-12T04:27:09Z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