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translate.google.com/translate?sl=en&amp;tl=pt&amp;u=https://testdriven.io/blog/modern-tdd/" TargetMode="External"/><Relationship Id="rId2" Type="http://schemas.openxmlformats.org/officeDocument/2006/relationships/hyperlink" Target="https://youtu.be/eG4oiOE95aM" TargetMode="External"/><Relationship Id="rId1" Type="http://schemas.openxmlformats.org/officeDocument/2006/relationships/hyperlink" Target="https://translate.google.com/translate?sl=en&amp;tl=pt&amp;u=https://testdriven.io/blog/python-environ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venv.html" TargetMode="External"/><Relationship Id="rId1" Type="http://schemas.openxmlformats.org/officeDocument/2006/relationships/hyperlink" Target="https://pypi.org/project/pi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hyperlink" Target="https://python-poetry.org/docs/#installation" TargetMode="External"/><Relationship Id="rId1" Type="http://schemas.openxmlformats.org/officeDocument/2006/relationships/hyperlink" Target="https://python-poetry.org/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20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Gestão de ambientes/dependências e introdução aos testes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Pytest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Python tem uma biblioteca embutida para testes: unittest. Porém, pytest é a padrão.</a:t>
            </a:r>
            <a:endParaRPr lang="pt-PT" altLang="en-US"/>
          </a:p>
          <a:p>
            <a:pPr lvl="1"/>
            <a:r>
              <a:rPr lang="pt-PT" altLang="en-US"/>
              <a:t>Além de algumas características superiores, disponibiliza vários plugins para melhorar os testes em algum aspecto.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Pytest é uma dependência por padrão em um projeto poetry.</a:t>
            </a:r>
            <a:endParaRPr lang="pt-PT" altLang="en-US"/>
          </a:p>
          <a:p>
            <a:r>
              <a:rPr lang="pt-PT" altLang="en-US"/>
              <a:t>Instalação:</a:t>
            </a:r>
            <a:endParaRPr lang="pt-PT" altLang="en-US"/>
          </a:p>
          <a:p>
            <a:pPr lvl="1"/>
            <a:r>
              <a:rPr lang="pt-PT" altLang="en-US"/>
              <a:t>poetry install</a:t>
            </a:r>
            <a:endParaRPr lang="pt-PT" altLang="en-US"/>
          </a:p>
          <a:p>
            <a:pPr lvl="0"/>
            <a:r>
              <a:rPr lang="pt-PT" altLang="en-US"/>
              <a:t>Execução:</a:t>
            </a:r>
            <a:endParaRPr lang="pt-PT" altLang="en-US"/>
          </a:p>
          <a:p>
            <a:pPr lvl="1"/>
            <a:r>
              <a:rPr lang="pt-PT" altLang="en-US"/>
              <a:t>poetry run pytest</a:t>
            </a:r>
            <a:endParaRPr lang="pt-PT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Pytest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Vamos iniciar o ambiente virtual do poetry com:</a:t>
            </a:r>
            <a:endParaRPr lang="pt-PT" altLang="en-US"/>
          </a:p>
          <a:p>
            <a:pPr lvl="1"/>
            <a:r>
              <a:rPr lang="pt-PT" altLang="en-US"/>
              <a:t>poetry shell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3467100"/>
            <a:ext cx="1041082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Pytest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Por padrão, o Pytest espera que o seus arquivos de teste comecem com test_, ou terminem com _test.py.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/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4396740"/>
            <a:ext cx="5318760" cy="1348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20" y="3271520"/>
            <a:ext cx="4733925" cy="1459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Pytest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Teste: basicamente uma função que verifica se o resultado de uma operação é o esperado.</a:t>
            </a:r>
            <a:endParaRPr lang="pt-PT" altLang="en-US"/>
          </a:p>
          <a:p>
            <a:r>
              <a:rPr lang="pt-PT" altLang="en-US"/>
              <a:t>Assert: verifica em tempo de execução se uma condição está sendo satisfeita.</a:t>
            </a:r>
            <a:endParaRPr lang="pt-PT" altLang="en-US"/>
          </a:p>
        </p:txBody>
      </p:sp>
      <p:pic>
        <p:nvPicPr>
          <p:cNvPr id="7" name="Content Placeholder 6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2775" y="2813685"/>
            <a:ext cx="4391025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Pytest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215" y="2238375"/>
            <a:ext cx="11291570" cy="3432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Pytest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6895"/>
            <a:ext cx="10515600" cy="37217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Pytest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Com o comportamento esperado definido em testes, vamos para a implementação.</a:t>
            </a:r>
            <a:endParaRPr lang="pt-PT" altLang="en-US"/>
          </a:p>
          <a:p>
            <a:pPr lvl="1"/>
            <a:r>
              <a:rPr lang="pt-PT" altLang="en-US"/>
              <a:t>Crie no diretório novo_projeto o arquivo calc.py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calc.py: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test_novo_projeto.py:</a:t>
            </a:r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79950"/>
            <a:ext cx="4933950" cy="1950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95" y="2348865"/>
            <a:ext cx="4474845" cy="1491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95" y="4984115"/>
            <a:ext cx="3356610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Pytest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540" y="2095500"/>
            <a:ext cx="11557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Mock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Simular a interação com uma dependência para facilitar o desenvolvimento.</a:t>
            </a:r>
            <a:endParaRPr lang="pt-PT" altLang="en-US"/>
          </a:p>
          <a:p>
            <a:pPr lvl="1"/>
            <a:r>
              <a:rPr lang="pt-PT" altLang="en-US"/>
              <a:t>Quando a dependência não está disponível, ou é custosa de usar.</a:t>
            </a:r>
            <a:endParaRPr lang="pt-PT" altLang="en-US"/>
          </a:p>
          <a:p>
            <a:pPr lvl="0"/>
            <a:r>
              <a:rPr lang="pt-PT" altLang="en-US"/>
              <a:t>Faz uso de monkeypatch:</a:t>
            </a:r>
            <a:endParaRPr lang="pt-PT" altLang="en-US"/>
          </a:p>
          <a:p>
            <a:pPr lvl="1"/>
            <a:r>
              <a:rPr lang="pt-PT" altLang="en-US"/>
              <a:t>modificar uma dependência por outra em tempo de execução.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Exemplo:</a:t>
            </a:r>
            <a:endParaRPr lang="pt-PT" altLang="en-US"/>
          </a:p>
          <a:p>
            <a:pPr lvl="1"/>
            <a:r>
              <a:rPr lang="pt-PT" altLang="en-US"/>
              <a:t>Adicione a dependência requests:</a:t>
            </a:r>
            <a:endParaRPr lang="pt-PT" altLang="en-US"/>
          </a:p>
          <a:p>
            <a:pPr lvl="2"/>
            <a:r>
              <a:rPr lang="pt-PT" altLang="en-US"/>
              <a:t>poetry add requests</a:t>
            </a:r>
            <a:endParaRPr lang="pt-PT" altLang="en-US"/>
          </a:p>
          <a:p>
            <a:pPr lvl="1"/>
            <a:r>
              <a:rPr lang="pt-PT" altLang="en-US"/>
              <a:t>Crie o arquivo rep.py em novo_projeto. </a:t>
            </a:r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480" y="4389120"/>
            <a:ext cx="5631815" cy="12782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Mock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Response.json():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Suponha que você queria testar uma funcionalidade que faz uso de get_my_ip().</a:t>
            </a:r>
            <a:endParaRPr lang="pt-PT" altLang="en-US"/>
          </a:p>
          <a:p>
            <a:r>
              <a:rPr lang="pt-PT" altLang="en-US"/>
              <a:t>Ao invés de fazer requisições reais ao serviço via internet, você pode substituir essa chamada por uma outra falseando a consulta.</a:t>
            </a:r>
            <a:endParaRPr lang="pt-PT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777875" y="2484755"/>
            <a:ext cx="524192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PT" altLang="en-US"/>
              <a:t>{</a:t>
            </a:r>
            <a:endParaRPr lang="pt-PT" altLang="en-US"/>
          </a:p>
          <a:p>
            <a:r>
              <a:rPr lang="en-US"/>
              <a:t>'ip': '</a:t>
            </a:r>
            <a:r>
              <a:rPr lang="pt-PT" altLang="en-US"/>
              <a:t>160</a:t>
            </a:r>
            <a:r>
              <a:rPr lang="en-US"/>
              <a:t>.</a:t>
            </a:r>
            <a:r>
              <a:rPr lang="pt-PT" altLang="en-US"/>
              <a:t>123</a:t>
            </a:r>
            <a:r>
              <a:rPr lang="en-US"/>
              <a:t>.</a:t>
            </a:r>
            <a:r>
              <a:rPr lang="pt-PT" altLang="en-US"/>
              <a:t>210</a:t>
            </a:r>
            <a:r>
              <a:rPr lang="en-US"/>
              <a:t>.1</a:t>
            </a:r>
            <a:r>
              <a:rPr lang="pt-PT" altLang="en-US"/>
              <a:t>29</a:t>
            </a:r>
            <a:r>
              <a:rPr lang="en-US"/>
              <a:t>', </a:t>
            </a:r>
            <a:endParaRPr lang="en-US"/>
          </a:p>
          <a:p>
            <a:r>
              <a:rPr lang="en-US"/>
              <a:t>'hostname':</a:t>
            </a:r>
            <a:r>
              <a:rPr lang="pt-PT" altLang="en-US">
                <a:sym typeface="+mn-ea"/>
              </a:rPr>
              <a:t>160</a:t>
            </a:r>
            <a:r>
              <a:rPr lang="en-US">
                <a:sym typeface="+mn-ea"/>
              </a:rPr>
              <a:t>.</a:t>
            </a:r>
            <a:r>
              <a:rPr lang="pt-PT" altLang="en-US">
                <a:sym typeface="+mn-ea"/>
              </a:rPr>
              <a:t>123</a:t>
            </a:r>
            <a:r>
              <a:rPr lang="en-US">
                <a:sym typeface="+mn-ea"/>
              </a:rPr>
              <a:t>.</a:t>
            </a:r>
            <a:r>
              <a:rPr lang="pt-PT" altLang="en-US">
                <a:sym typeface="+mn-ea"/>
              </a:rPr>
              <a:t>210</a:t>
            </a:r>
            <a:r>
              <a:rPr lang="en-US">
                <a:sym typeface="+mn-ea"/>
              </a:rPr>
              <a:t>.1</a:t>
            </a:r>
            <a:r>
              <a:rPr lang="pt-PT" altLang="en-US">
                <a:sym typeface="+mn-ea"/>
              </a:rPr>
              <a:t>29</a:t>
            </a:r>
            <a:r>
              <a:rPr lang="en-US"/>
              <a:t>.dynamic.</a:t>
            </a:r>
            <a:r>
              <a:rPr lang="pt-PT" altLang="en-US"/>
              <a:t>cable</a:t>
            </a:r>
            <a:r>
              <a:rPr lang="en-US"/>
              <a:t>.</a:t>
            </a:r>
            <a:r>
              <a:rPr lang="pt-PT" altLang="en-US"/>
              <a:t>brisanet</a:t>
            </a:r>
            <a:r>
              <a:rPr lang="en-US"/>
              <a:t>.br', </a:t>
            </a:r>
            <a:endParaRPr lang="en-US"/>
          </a:p>
          <a:p>
            <a:r>
              <a:rPr lang="en-US"/>
              <a:t>'city': 'Fortaleza', </a:t>
            </a:r>
            <a:endParaRPr lang="en-US"/>
          </a:p>
          <a:p>
            <a:r>
              <a:rPr lang="en-US"/>
              <a:t>'region': 'Ceará', </a:t>
            </a:r>
            <a:endParaRPr lang="en-US"/>
          </a:p>
          <a:p>
            <a:r>
              <a:rPr lang="en-US"/>
              <a:t>'country': 'BR', </a:t>
            </a:r>
            <a:endParaRPr lang="en-US"/>
          </a:p>
          <a:p>
            <a:r>
              <a:rPr lang="en-US"/>
              <a:t>'loc': '-3.</a:t>
            </a:r>
            <a:r>
              <a:rPr lang="pt-PT" altLang="en-US"/>
              <a:t>9</a:t>
            </a:r>
            <a:r>
              <a:rPr lang="en-US"/>
              <a:t>,-3</a:t>
            </a:r>
            <a:r>
              <a:rPr lang="pt-PT" altLang="en-US"/>
              <a:t>2</a:t>
            </a:r>
            <a:r>
              <a:rPr lang="en-US"/>
              <a:t>.</a:t>
            </a:r>
            <a:r>
              <a:rPr lang="pt-PT" altLang="en-US"/>
              <a:t>2</a:t>
            </a:r>
            <a:r>
              <a:rPr lang="en-US"/>
              <a:t>', </a:t>
            </a:r>
            <a:endParaRPr lang="en-US"/>
          </a:p>
          <a:p>
            <a:r>
              <a:rPr lang="en-US"/>
              <a:t>'org': </a:t>
            </a:r>
            <a:r>
              <a:rPr lang="pt-PT" altLang="en-US"/>
              <a:t>BRISANET </a:t>
            </a:r>
            <a:r>
              <a:rPr lang="en-US"/>
              <a:t>S.A', </a:t>
            </a:r>
            <a:endParaRPr lang="en-US"/>
          </a:p>
          <a:p>
            <a:r>
              <a:rPr lang="en-US"/>
              <a:t>'postal': '60000-000', </a:t>
            </a:r>
            <a:endParaRPr lang="en-US"/>
          </a:p>
          <a:p>
            <a:r>
              <a:rPr lang="en-US"/>
              <a:t>'timezone': 'America/Fortaleza', </a:t>
            </a:r>
            <a:endParaRPr lang="en-US"/>
          </a:p>
          <a:p>
            <a:r>
              <a:rPr lang="en-US"/>
              <a:t>'readme': 'https://ipinfo.io/missingauth'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Gerenciadores de dependências</a:t>
            </a:r>
            <a:endParaRPr lang="pt-PT" altLang="en-US"/>
          </a:p>
          <a:p>
            <a:r>
              <a:rPr lang="pt-PT" altLang="en-US"/>
              <a:t>Pytest</a:t>
            </a:r>
            <a:endParaRPr lang="pt-PT" altLang="en-US"/>
          </a:p>
          <a:p>
            <a:r>
              <a:rPr lang="pt-PT" altLang="en-US"/>
              <a:t>Mock</a:t>
            </a:r>
            <a:endParaRPr lang="pt-PT" altLang="en-US"/>
          </a:p>
          <a:p>
            <a:r>
              <a:rPr lang="pt-PT" altLang="en-US"/>
              <a:t>Cobertura de código</a:t>
            </a:r>
            <a:endParaRPr lang="pt-PT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Mock</a:t>
            </a:r>
            <a:endParaRPr lang="pt-PT" alt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idx="1"/>
          </p:nvPr>
        </p:nvSpPr>
        <p:spPr/>
        <p:txBody>
          <a:bodyPr/>
          <a:p>
            <a:r>
              <a:rPr lang="pt-PT" altLang="en-US"/>
              <a:t>Exemplo com consulta real</a:t>
            </a:r>
            <a:endParaRPr lang="pt-PT" altLang="en-US"/>
          </a:p>
        </p:txBody>
      </p:sp>
      <p:sp>
        <p:nvSpPr>
          <p:cNvPr id="7" name="Text Placeholder 6"/>
          <p:cNvSpPr>
            <a:spLocks noGrp="true"/>
          </p:cNvSpPr>
          <p:nvPr>
            <p:ph type="body" sz="quarter" idx="3"/>
          </p:nvPr>
        </p:nvSpPr>
        <p:spPr/>
        <p:txBody>
          <a:bodyPr/>
          <a:p>
            <a:r>
              <a:rPr lang="pt-PT" altLang="en-US"/>
              <a:t>Resultado do teste</a:t>
            </a:r>
            <a:endParaRPr lang="pt-PT" altLang="en-US"/>
          </a:p>
        </p:txBody>
      </p:sp>
      <p:pic>
        <p:nvPicPr>
          <p:cNvPr id="9" name="Content Placeholder 8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2846070"/>
            <a:ext cx="4537710" cy="322453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true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94045" y="3517265"/>
            <a:ext cx="6268720" cy="16389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Mock</a:t>
            </a:r>
            <a:endParaRPr lang="pt-PT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/>
        <p:txBody>
          <a:bodyPr/>
          <a:p>
            <a:r>
              <a:rPr lang="pt-PT" altLang="en-US">
                <a:sym typeface="+mn-ea"/>
              </a:rPr>
              <a:t>Exemplo com consulta falsa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/>
        <p:txBody>
          <a:bodyPr/>
          <a:p>
            <a:r>
              <a:rPr lang="pt-PT" altLang="en-US">
                <a:sym typeface="+mn-ea"/>
              </a:rPr>
              <a:t>Resultado do teste</a:t>
            </a:r>
            <a:endParaRPr lang="en-US"/>
          </a:p>
        </p:txBody>
      </p:sp>
      <p:pic>
        <p:nvPicPr>
          <p:cNvPr id="7" name="Content Placeholder 6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66875" y="2505075"/>
            <a:ext cx="3503930" cy="430720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true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12105" y="3777615"/>
            <a:ext cx="670306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Cobertura de código</a:t>
            </a:r>
            <a:endParaRPr lang="pt-PT" altLang="en-US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Um outro aspecto de teste é a cobertura de código:</a:t>
            </a:r>
            <a:endParaRPr lang="pt-PT" altLang="en-US"/>
          </a:p>
          <a:p>
            <a:pPr lvl="1"/>
            <a:r>
              <a:rPr lang="pt-PT" altLang="en-US"/>
              <a:t>É uma métrica entre a quantidade de linhas executadas, do seu código, pelos testes e a quantidade total de linhas do seu código.</a:t>
            </a:r>
            <a:endParaRPr lang="pt-PT" altLang="en-US"/>
          </a:p>
          <a:p>
            <a:pPr lvl="1"/>
            <a:r>
              <a:rPr lang="pt-PT" altLang="en-US"/>
              <a:t>Ela dá a idéia de quanto do seu código já foi testado.</a:t>
            </a:r>
            <a:endParaRPr lang="pt-PT" altLang="en-US"/>
          </a:p>
          <a:p>
            <a:pPr lvl="0"/>
            <a:r>
              <a:rPr lang="pt-PT" altLang="en-US"/>
              <a:t>Em python, no exemplo, você adiciona pytest-cov:</a:t>
            </a:r>
            <a:endParaRPr lang="pt-PT" altLang="en-US"/>
          </a:p>
          <a:p>
            <a:pPr lvl="1"/>
            <a:r>
              <a:rPr lang="pt-PT" altLang="en-US"/>
              <a:t>poetry add pytest-cov</a:t>
            </a:r>
            <a:endParaRPr lang="pt-PT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Cobertura de código</a:t>
            </a:r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6495" y="2214880"/>
            <a:ext cx="985837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Referências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hlinkClick r:id="rId1" tooltip="" action="ppaction://hlinkfile"/>
              </a:rPr>
              <a:t>Gestão de ambientes e dependências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/>
              <a:t>Pytest:</a:t>
            </a:r>
            <a:endParaRPr lang="pt-PT" altLang="en-US"/>
          </a:p>
          <a:p>
            <a:pPr lvl="1"/>
            <a:r>
              <a:rPr lang="pt-PT" altLang="en-US">
                <a:hlinkClick r:id="rId2" tooltip="" action="ppaction://hlinkfile"/>
              </a:rPr>
              <a:t>Tutorial pytest youtube</a:t>
            </a:r>
            <a:r>
              <a:rPr lang="pt-PT" altLang="en-US"/>
              <a:t>.</a:t>
            </a:r>
            <a:endParaRPr lang="pt-PT" altLang="en-US"/>
          </a:p>
          <a:p>
            <a:pPr lvl="1"/>
            <a:r>
              <a:rPr lang="pt-PT" altLang="en-US">
                <a:hlinkClick r:id="rId3" tooltip="" action="ppaction://hlinkfile"/>
              </a:rPr>
              <a:t>E mock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Gerenciadores de dependências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PT" altLang="en-US"/>
              <a:t>Já vimos e usamos o </a:t>
            </a:r>
            <a:r>
              <a:rPr lang="pt-PT" altLang="en-US">
                <a:hlinkClick r:id="rId1" tooltip="" action="ppaction://hlinkfile"/>
              </a:rPr>
              <a:t>pip</a:t>
            </a:r>
            <a:r>
              <a:rPr lang="pt-PT" altLang="en-US"/>
              <a:t>:</a:t>
            </a:r>
            <a:endParaRPr lang="pt-PT" altLang="en-US"/>
          </a:p>
          <a:p>
            <a:pPr lvl="1"/>
            <a:r>
              <a:rPr lang="pt-PT" altLang="en-US"/>
              <a:t>instalador de pacotes para o python.</a:t>
            </a:r>
            <a:endParaRPr lang="pt-PT" altLang="en-US"/>
          </a:p>
          <a:p>
            <a:pPr lvl="2"/>
            <a:r>
              <a:rPr lang="pt-PT" altLang="en-US"/>
              <a:t>Por pacotes entenda biblioteca que você importar no seu código.</a:t>
            </a:r>
            <a:endParaRPr lang="pt-PT" altLang="en-US"/>
          </a:p>
          <a:p>
            <a:pPr lvl="0"/>
            <a:r>
              <a:rPr lang="pt-PT" altLang="en-US"/>
              <a:t>Agora vamos usar o </a:t>
            </a:r>
            <a:r>
              <a:rPr lang="pt-PT" altLang="en-US">
                <a:hlinkClick r:id="rId2" tooltip="" action="ppaction://hlinkfile"/>
              </a:rPr>
              <a:t>venv</a:t>
            </a:r>
            <a:r>
              <a:rPr lang="pt-PT" altLang="en-US"/>
              <a:t> para criar ambientes virtuais:</a:t>
            </a:r>
            <a:endParaRPr lang="pt-PT" altLang="en-US"/>
          </a:p>
          <a:p>
            <a:pPr lvl="1"/>
            <a:r>
              <a:rPr lang="pt-PT" altLang="en-US"/>
              <a:t>Um </a:t>
            </a:r>
            <a:r>
              <a:rPr lang="pt-PT" altLang="en-US">
                <a:solidFill>
                  <a:srgbClr val="C00000"/>
                </a:solidFill>
              </a:rPr>
              <a:t>ambiente virtual</a:t>
            </a:r>
            <a:r>
              <a:rPr lang="pt-PT" altLang="en-US"/>
              <a:t> é um ambiente Python tal que o </a:t>
            </a:r>
            <a:r>
              <a:rPr lang="pt-PT" altLang="en-US">
                <a:solidFill>
                  <a:srgbClr val="C00000"/>
                </a:solidFill>
              </a:rPr>
              <a:t>interpretador Python, bibliotecas e scripts instalados nele são isolados daqueles instalados em outros ambientes</a:t>
            </a:r>
            <a:r>
              <a:rPr lang="pt-PT" altLang="en-US"/>
              <a:t> virtuais e (por padrão) quaisquer bibliotecas instaladas em um “sistema” Python, ou seja, aquele que está instalado como parte de seu sistema operacional.</a:t>
            </a:r>
            <a:endParaRPr lang="pt-PT" altLang="en-US"/>
          </a:p>
          <a:p>
            <a:pPr lvl="1"/>
            <a:r>
              <a:rPr lang="pt-PT" altLang="en-US"/>
              <a:t>Os ambientes virtuais </a:t>
            </a:r>
            <a:r>
              <a:rPr lang="pt-PT" altLang="en-US">
                <a:solidFill>
                  <a:srgbClr val="C00000"/>
                </a:solidFill>
              </a:rPr>
              <a:t>evitam conflitos de versão de dependência</a:t>
            </a:r>
            <a:r>
              <a:rPr lang="pt-PT" altLang="en-US"/>
              <a:t>. Você pode instalar </a:t>
            </a:r>
            <a:r>
              <a:rPr lang="pt-PT" altLang="en-US">
                <a:solidFill>
                  <a:srgbClr val="C00000"/>
                </a:solidFill>
              </a:rPr>
              <a:t>diferentes versões da mesma dependência em diferentes ambientes virtuais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Gerenciadores de dependências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Instalação venv:</a:t>
            </a:r>
            <a:endParaRPr lang="pt-PT" altLang="en-US"/>
          </a:p>
          <a:p>
            <a:pPr lvl="1"/>
            <a:r>
              <a:rPr lang="pt-PT" altLang="en-US" sz="2400"/>
              <a:t>Por padrão, instala-se com o python.</a:t>
            </a:r>
            <a:endParaRPr lang="pt-PT" altLang="en-US" sz="2400"/>
          </a:p>
          <a:p>
            <a:pPr lvl="1"/>
            <a:r>
              <a:rPr lang="pt-PT" altLang="en-US" sz="2400"/>
              <a:t>Algum sistemas separam, exemplo o ubuntu:</a:t>
            </a:r>
            <a:endParaRPr lang="pt-PT" altLang="en-US" sz="2400"/>
          </a:p>
          <a:p>
            <a:pPr lvl="2"/>
            <a:r>
              <a:rPr lang="pt-PT" altLang="en-US"/>
              <a:t>sudo apt install python3.8-venv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761990" cy="4351655"/>
          </a:xfrm>
        </p:spPr>
        <p:txBody>
          <a:bodyPr>
            <a:normAutofit fontScale="70000"/>
          </a:bodyPr>
          <a:p>
            <a:r>
              <a:rPr lang="pt-PT" altLang="en-US" sz="2800">
                <a:sym typeface="+mn-ea"/>
              </a:rPr>
              <a:t>Criação de ambiente virtual chamado meu_env:</a:t>
            </a:r>
            <a:endParaRPr lang="pt-PT" altLang="en-US" sz="2800"/>
          </a:p>
          <a:p>
            <a:pPr lvl="1"/>
            <a:r>
              <a:rPr lang="pt-PT" altLang="en-US" sz="2800"/>
              <a:t>Crie o diretório onde o ambiente virtual será criado.</a:t>
            </a:r>
            <a:endParaRPr lang="pt-PT" altLang="en-US" sz="2800"/>
          </a:p>
          <a:p>
            <a:pPr lvl="2"/>
            <a:r>
              <a:rPr lang="pt-PT" altLang="en-US" sz="2330"/>
              <a:t>Dependente do sistema operacional.</a:t>
            </a:r>
            <a:endParaRPr lang="pt-PT" altLang="en-US" sz="2330"/>
          </a:p>
          <a:p>
            <a:pPr lvl="1"/>
            <a:r>
              <a:rPr lang="pt-PT" altLang="en-US" sz="2800"/>
              <a:t>Crie o ambiente virtual.</a:t>
            </a:r>
            <a:endParaRPr lang="pt-PT" altLang="en-US" sz="2800"/>
          </a:p>
          <a:p>
            <a:pPr lvl="2"/>
            <a:r>
              <a:rPr lang="pt-PT" altLang="en-US" sz="2330"/>
              <a:t>python -m venv my_venv</a:t>
            </a:r>
            <a:endParaRPr lang="pt-PT" altLang="en-US" sz="2330"/>
          </a:p>
          <a:p>
            <a:pPr lvl="3"/>
            <a:r>
              <a:rPr lang="pt-PT" altLang="en-US" sz="2095"/>
              <a:t>cria um ambiente virtual chamado my_venv.</a:t>
            </a:r>
            <a:endParaRPr lang="pt-PT" altLang="en-US" sz="2095"/>
          </a:p>
          <a:p>
            <a:pPr lvl="1"/>
            <a:r>
              <a:rPr lang="pt-PT" altLang="en-US" sz="2790"/>
              <a:t>Ative o ambiente virtual.</a:t>
            </a:r>
            <a:endParaRPr lang="pt-PT" altLang="en-US" sz="2790"/>
          </a:p>
          <a:p>
            <a:pPr lvl="2"/>
            <a:r>
              <a:rPr lang="pt-PT" altLang="en-US" sz="2325"/>
              <a:t>Linux: source my_venv/bin/activate</a:t>
            </a:r>
            <a:endParaRPr lang="pt-PT" altLang="en-US" sz="2325"/>
          </a:p>
          <a:p>
            <a:pPr lvl="2"/>
            <a:r>
              <a:rPr lang="pt-PT" altLang="en-US" sz="2325"/>
              <a:t>Windows:</a:t>
            </a:r>
            <a:endParaRPr lang="pt-PT" altLang="en-US" sz="2325"/>
          </a:p>
          <a:p>
            <a:pPr lvl="3"/>
            <a:r>
              <a:rPr lang="pt-PT" altLang="en-US" sz="2090"/>
              <a:t>Cmd: &lt;venv&gt;\Scripts\activate.bat</a:t>
            </a:r>
            <a:endParaRPr lang="pt-PT" altLang="en-US" sz="2090"/>
          </a:p>
          <a:p>
            <a:pPr lvl="3"/>
            <a:r>
              <a:rPr lang="pt-PT" altLang="en-US" sz="2090"/>
              <a:t>Powershell: &lt;venv&gt;\Scripts\Activate.ps1</a:t>
            </a:r>
            <a:endParaRPr lang="pt-PT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Gerenciadores de dependências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Para sair do ambiente virtual:</a:t>
            </a:r>
            <a:endParaRPr lang="pt-PT" altLang="en-US"/>
          </a:p>
          <a:p>
            <a:pPr lvl="2"/>
            <a:r>
              <a:rPr lang="pt-PT" altLang="en-US"/>
              <a:t>deactivate</a:t>
            </a:r>
            <a:endParaRPr lang="pt-PT" altLang="en-US"/>
          </a:p>
          <a:p>
            <a:pPr lvl="3"/>
            <a:r>
              <a:rPr lang="pt-PT" altLang="en-US">
                <a:solidFill>
                  <a:srgbClr val="C00000"/>
                </a:solidFill>
              </a:rPr>
              <a:t>Obs</a:t>
            </a:r>
            <a:r>
              <a:rPr lang="pt-PT" altLang="en-US"/>
              <a:t>: no windows pode ser diferente, não encontrei um exemplo claro nele.</a:t>
            </a:r>
            <a:endParaRPr lang="pt-PT" altLang="en-US"/>
          </a:p>
        </p:txBody>
      </p:sp>
      <p:pic>
        <p:nvPicPr>
          <p:cNvPr id="3" name="Content Placeholder 2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296160"/>
            <a:ext cx="518160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Gerenciadores de dependências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pt-PT" altLang="en-US"/>
              <a:t>O python do venv é único dele:</a:t>
            </a:r>
            <a:endParaRPr lang="pt-PT" altLang="en-US"/>
          </a:p>
          <a:p>
            <a:pPr lvl="1"/>
            <a:r>
              <a:rPr lang="pt-PT" altLang="en-US"/>
              <a:t>which python</a:t>
            </a:r>
            <a:endParaRPr lang="pt-PT" altLang="en-US"/>
          </a:p>
          <a:p>
            <a:pPr lvl="0"/>
            <a:r>
              <a:rPr lang="pt-PT" altLang="en-US"/>
              <a:t>Você pode instalar dependências do seu projeto unicamente no ambiente:</a:t>
            </a:r>
            <a:endParaRPr lang="pt-PT" altLang="en-US"/>
          </a:p>
          <a:p>
            <a:pPr lvl="1"/>
            <a:r>
              <a:rPr lang="pt-PT" altLang="en-US"/>
              <a:t>pip install &lt;dependência&gt;</a:t>
            </a:r>
            <a:endParaRPr lang="pt-PT" altLang="en-US"/>
          </a:p>
          <a:p>
            <a:pPr lvl="0"/>
            <a:r>
              <a:rPr lang="pt-PT" altLang="en-US"/>
              <a:t>Você pode vre as dependências instaladas com:</a:t>
            </a:r>
            <a:endParaRPr lang="pt-PT" altLang="en-US"/>
          </a:p>
          <a:p>
            <a:pPr lvl="1"/>
            <a:r>
              <a:rPr lang="pt-PT" altLang="en-US"/>
              <a:t>pip freeze</a:t>
            </a:r>
            <a:endParaRPr lang="pt-PT" altLang="en-US"/>
          </a:p>
        </p:txBody>
      </p:sp>
      <p:pic>
        <p:nvPicPr>
          <p:cNvPr id="3" name="Content Placeholder 2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069465"/>
            <a:ext cx="6172835" cy="3622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Gerenciadores de dependências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Para reproduzir o ambiente anterior, basta copiar o arquivo de requisitos e realizar a instalação das dependências com o pip install.</a:t>
            </a:r>
            <a:endParaRPr lang="pt-PT" altLang="en-US"/>
          </a:p>
          <a:p>
            <a:pPr lvl="1"/>
            <a:r>
              <a:rPr lang="pt-PT" altLang="en-US"/>
              <a:t>pip install -r requisitos.txt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1050" y="1825625"/>
            <a:ext cx="6230620" cy="3747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Gerenciadores de dependências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>
                <a:hlinkClick r:id="rId1" tooltip="" action="ppaction://hlinkfile"/>
              </a:rPr>
              <a:t>Poetry</a:t>
            </a:r>
            <a:r>
              <a:rPr lang="pt-PT" altLang="en-US"/>
              <a:t>: talvez o mais completo gestor de dependências python.</a:t>
            </a:r>
            <a:endParaRPr lang="pt-PT" altLang="en-US"/>
          </a:p>
          <a:p>
            <a:r>
              <a:rPr lang="pt-PT" altLang="en-US"/>
              <a:t>Instalação do poetry neste </a:t>
            </a:r>
            <a:r>
              <a:rPr lang="pt-PT" altLang="en-US">
                <a:hlinkClick r:id="rId2" tooltip="" action="ppaction://hlinkfile"/>
              </a:rPr>
              <a:t>site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/>
              <a:t>Criando projeto:</a:t>
            </a:r>
            <a:endParaRPr lang="pt-PT" altLang="en-US"/>
          </a:p>
          <a:p>
            <a:pPr lvl="1"/>
            <a:r>
              <a:rPr lang="pt-PT" altLang="en-US"/>
              <a:t>poetry new nome-projeto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913255"/>
            <a:ext cx="5873750" cy="3264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Gerenciadores de dependências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As informações do projeto ficam em pyproject.toml: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Para adicionar dependências:</a:t>
            </a:r>
            <a:endParaRPr lang="pt-PT" altLang="en-US"/>
          </a:p>
          <a:p>
            <a:pPr lvl="1"/>
            <a:r>
              <a:rPr lang="pt-PT" altLang="en-US"/>
              <a:t> poetry add &lt;nome&gt;</a:t>
            </a:r>
            <a:endParaRPr lang="pt-PT" altLang="en-US"/>
          </a:p>
          <a:p>
            <a:pPr lvl="2"/>
            <a:r>
              <a:rPr lang="pt-PT" altLang="en-US"/>
              <a:t>poetry add flask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2707640"/>
            <a:ext cx="326707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521075"/>
            <a:ext cx="4980305" cy="303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80" y="5864860"/>
            <a:ext cx="2028825" cy="5715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3" idx="3"/>
          </p:cNvCxnSpPr>
          <p:nvPr/>
        </p:nvCxnSpPr>
        <p:spPr>
          <a:xfrm>
            <a:off x="5062855" y="3941445"/>
            <a:ext cx="956945" cy="60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3"/>
          </p:cNvCxnSpPr>
          <p:nvPr/>
        </p:nvCxnSpPr>
        <p:spPr>
          <a:xfrm flipH="true">
            <a:off x="3824605" y="3989705"/>
            <a:ext cx="2164715" cy="216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4344</Words>
  <Application>WPS Presentation</Application>
  <PresentationFormat>宽屏</PresentationFormat>
  <Paragraphs>181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Noto Sans Symbols2</vt:lpstr>
      <vt:lpstr>Office 主题</vt:lpstr>
      <vt:lpstr>PowerPoint 演示文稿</vt:lpstr>
      <vt:lpstr>PowerPoint 演示文稿</vt:lpstr>
      <vt:lpstr>PowerPoint 演示文稿</vt:lpstr>
      <vt:lpstr>Gerenciadores de dependências</vt:lpstr>
      <vt:lpstr>Gerenciadores de dependências</vt:lpstr>
      <vt:lpstr>Gerenciadores de dependências</vt:lpstr>
      <vt:lpstr>PowerPoint 演示文稿</vt:lpstr>
      <vt:lpstr>PowerPoint 演示文稿</vt:lpstr>
      <vt:lpstr>PowerPoint 演示文稿</vt:lpstr>
      <vt:lpstr>Gerenciadores de dependências</vt:lpstr>
      <vt:lpstr>PowerPoint 演示文稿</vt:lpstr>
      <vt:lpstr>PowerPoint 演示文稿</vt:lpstr>
      <vt:lpstr>PowerPoint 演示文稿</vt:lpstr>
      <vt:lpstr>PowerPoint 演示文稿</vt:lpstr>
      <vt:lpstr>Pytest</vt:lpstr>
      <vt:lpstr>Pytest</vt:lpstr>
      <vt:lpstr>PowerPoint 演示文稿</vt:lpstr>
      <vt:lpstr>PowerPoint 演示文稿</vt:lpstr>
      <vt:lpstr>PowerPoint 演示文稿</vt:lpstr>
      <vt:lpstr>Mock</vt:lpstr>
      <vt:lpstr>PowerPoint 演示文稿</vt:lpstr>
      <vt:lpstr>PowerPoint 演示文稿</vt:lpstr>
      <vt:lpstr>PowerPoint 演示文稿</vt:lpstr>
      <vt:lpstr>Gerenciadores de dependências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57</cp:revision>
  <dcterms:created xsi:type="dcterms:W3CDTF">2021-08-02T17:15:16Z</dcterms:created>
  <dcterms:modified xsi:type="dcterms:W3CDTF">2021-08-02T17:15:16Z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