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pt-PT" altLang="en-US"/>
              <a:t>Aula 25</a:t>
            </a:r>
            <a:endParaRPr lang="pt-PT" alt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pt-PT" altLang="en-US"/>
              <a:t>Expressões regulares</a:t>
            </a:r>
            <a:endParaRPr lang="pt-PT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Metacaracteres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âncoras: dizem a localização onde a correspondência deve iniciar.</a:t>
            </a:r>
            <a:endParaRPr lang="pt-PT" altLang="en-US"/>
          </a:p>
          <a:p>
            <a:r>
              <a:rPr lang="pt-PT" altLang="en-US"/>
              <a:t>Ex:</a:t>
            </a:r>
            <a:endParaRPr lang="pt-PT" altLang="en-US"/>
          </a:p>
          <a:p>
            <a:pPr lvl="1"/>
            <a:r>
              <a:rPr lang="pt-PT" altLang="en-US"/>
              <a:t>^ diz que a expressão deve ocorrer no início de uma string.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Ex:</a:t>
            </a:r>
            <a:endParaRPr lang="pt-PT" altLang="en-US"/>
          </a:p>
          <a:p>
            <a:pPr lvl="1"/>
            <a:r>
              <a:rPr lang="pt-PT" altLang="en-US"/>
              <a:t>$ </a:t>
            </a:r>
            <a:r>
              <a:rPr lang="pt-PT" altLang="en-US">
                <a:sym typeface="+mn-ea"/>
              </a:rPr>
              <a:t>diz que a expressão deve ocorrer ao final de uma string.</a:t>
            </a:r>
            <a:endParaRPr lang="pt-PT" altLang="en-US">
              <a:sym typeface="+mn-ea"/>
            </a:endParaRPr>
          </a:p>
          <a:p>
            <a:pPr lvl="1"/>
            <a:endParaRPr lang="pt-PT" altLang="en-US"/>
          </a:p>
          <a:p>
            <a:pPr lvl="1"/>
            <a:endParaRPr lang="pt-PT" altLang="en-US"/>
          </a:p>
          <a:p>
            <a:pPr lvl="1"/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5209540"/>
            <a:ext cx="4143375" cy="828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3413125"/>
            <a:ext cx="4076700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4711700"/>
            <a:ext cx="414337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Metacaracteres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Ex:</a:t>
            </a:r>
            <a:endParaRPr lang="pt-PT" altLang="en-US"/>
          </a:p>
          <a:p>
            <a:pPr lvl="1"/>
            <a:r>
              <a:rPr lang="pt-PT" altLang="en-US"/>
              <a:t>\b diz que </a:t>
            </a:r>
            <a:r>
              <a:rPr lang="pt-PT" altLang="en-US">
                <a:sym typeface="+mn-ea"/>
              </a:rPr>
              <a:t>expressão deve ocorrer no início ou fim de uma palavra.</a:t>
            </a:r>
            <a:r>
              <a:rPr lang="pt-PT" altLang="en-US"/>
              <a:t> 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 sz="2800">
                <a:sym typeface="+mn-ea"/>
              </a:rPr>
              <a:t>Ex:</a:t>
            </a:r>
            <a:endParaRPr lang="pt-PT" altLang="en-US" sz="2800"/>
          </a:p>
          <a:p>
            <a:pPr lvl="1"/>
            <a:r>
              <a:rPr lang="pt-PT" altLang="en-US" sz="2800">
                <a:sym typeface="+mn-ea"/>
              </a:rPr>
              <a:t>\B diz que expressão não deve ocorrer no início ou fim de uma palavra.</a:t>
            </a:r>
            <a:endParaRPr 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549650"/>
            <a:ext cx="4343400" cy="3076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311650"/>
            <a:ext cx="4352925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Metacaracteres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Quantificadores: Segue uma porção da regex e indica quantas vezes ela deve ocorrer:</a:t>
            </a:r>
            <a:endParaRPr lang="pt-PT" altLang="en-US"/>
          </a:p>
          <a:p>
            <a:pPr lvl="1"/>
            <a:r>
              <a:rPr lang="pt-PT" altLang="en-US"/>
              <a:t>*: corresponde a zero ou mais repetições da regex anterior.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926590"/>
            <a:ext cx="5181600" cy="1111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418965"/>
            <a:ext cx="566737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Metacaracteres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+: </a:t>
            </a:r>
            <a:r>
              <a:rPr lang="pt-PT" altLang="en-US">
                <a:sym typeface="+mn-ea"/>
              </a:rPr>
              <a:t>corresponde a uma ou mais repetições da regex anterior.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?: </a:t>
            </a:r>
            <a:r>
              <a:rPr lang="pt-PT" altLang="en-US">
                <a:sym typeface="+mn-ea"/>
              </a:rPr>
              <a:t>corresponde a zero ou uma repetição da regex anterior.</a:t>
            </a:r>
            <a:r>
              <a:rPr lang="pt-PT" altLang="en-US"/>
              <a:t> 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3767455"/>
            <a:ext cx="5527040" cy="1443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20" y="3797935"/>
            <a:ext cx="5324475" cy="1413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Metacaracteres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{m}: corresponde a m repetições da regex anterior.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>
                <a:sym typeface="+mn-ea"/>
              </a:rPr>
              <a:t>{m,}: corresponde de m </a:t>
            </a:r>
            <a:r>
              <a:rPr lang="pt-PT" altLang="en-US">
                <a:sym typeface="+mn-ea"/>
              </a:rPr>
              <a:t>até n</a:t>
            </a:r>
            <a:r>
              <a:rPr lang="pt-PT" altLang="en-US">
                <a:sym typeface="+mn-ea"/>
              </a:rPr>
              <a:t> repetições da regex anterior.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3429635"/>
            <a:ext cx="5064760" cy="1915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395980"/>
            <a:ext cx="5934710" cy="19831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Agrupamento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Expressões regex podem ser divididas em grupos.</a:t>
            </a:r>
            <a:endParaRPr lang="pt-PT" altLang="en-US"/>
          </a:p>
          <a:p>
            <a:pPr lvl="1"/>
            <a:r>
              <a:rPr lang="pt-PT" altLang="en-US"/>
              <a:t>(&lt;regex&gt;) define um grupo.</a:t>
            </a:r>
            <a:endParaRPr lang="pt-PT" altLang="en-US"/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6172200" y="1825625"/>
          <a:ext cx="5910580" cy="3018155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2030"/>
                <a:gridCol w="1537970"/>
                <a:gridCol w="1892935"/>
                <a:gridCol w="1477645"/>
              </a:tblGrid>
              <a:tr h="8382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Regex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Interpretação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Correspondência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Exemplos</a:t>
                      </a:r>
                      <a:endParaRPr lang="pt-PT" altLang="en-US"/>
                    </a:p>
                  </a:txBody>
                  <a:tcPr/>
                </a:tc>
              </a:tr>
              <a:tr h="1090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bar+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aplica somente a r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ba seguida de um ou mais r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'bar'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'barr'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'barrr'</a:t>
                      </a:r>
                      <a:endParaRPr lang="en-US"/>
                    </a:p>
                  </a:txBody>
                  <a:tcPr/>
                </a:tc>
              </a:tr>
              <a:tr h="1089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(bar)+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aplica a palavra toda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bar um ou mais vezes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'bar'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'barbar'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'barbarbar'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53745" y="3806825"/>
            <a:ext cx="5350510" cy="1334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Tarefa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O que a regex (ba[rz]){2,4}(fux)? significa?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O que a regex (foo(bar)?)+(\d\d\d)? significa?</a:t>
            </a:r>
            <a:endParaRPr lang="pt-PT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708025" y="4192270"/>
            <a:ext cx="4411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A ocorrência de bar ou baz de 2 a 4 vezes seguida opcionalmente de fux.</a:t>
            </a:r>
            <a:endParaRPr lang="pt-PT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6557645" y="4258310"/>
            <a:ext cx="4411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/>
              <a:t>Ao menos uma ocorrência de foo, opcionalmente seguida de bar. Todas opcionalmente seguidas de 3 digitos decimais.</a:t>
            </a:r>
            <a:endParaRPr lang="pt-PT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Agrupamento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O objeto retornado por re.search() permite acessar os grupos descobertos.</a:t>
            </a:r>
            <a:endParaRPr lang="pt-PT" altLang="en-US"/>
          </a:p>
          <a:p>
            <a:pPr lvl="1"/>
            <a:r>
              <a:rPr lang="pt-PT" altLang="en-US"/>
              <a:t>groups(): retorna uma tupla com todos os grupos capturados pela regex.</a:t>
            </a:r>
            <a:endParaRPr lang="pt-PT" altLang="en-US"/>
          </a:p>
          <a:p>
            <a:pPr lvl="1"/>
            <a:r>
              <a:rPr lang="pt-PT" altLang="en-US">
                <a:sym typeface="+mn-ea"/>
              </a:rPr>
              <a:t>group(): retorna uma string correspondente ao n-ésimo grupo capturado.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834005"/>
            <a:ext cx="518160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Suponha que você tenha uma string e queira encontrar o email dentro dela.</a:t>
            </a:r>
            <a:endParaRPr lang="pt-PT" altLang="en-US"/>
          </a:p>
          <a:p>
            <a:r>
              <a:rPr lang="pt-PT" altLang="en-US"/>
              <a:t>A string é:</a:t>
            </a:r>
            <a:endParaRPr lang="pt-PT" altLang="en-US"/>
          </a:p>
          <a:p>
            <a:pPr lvl="1"/>
            <a:r>
              <a:rPr lang="pt-PT" altLang="en-US"/>
              <a:t>'xyz alice-b@google.com purple monkey'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1825625"/>
            <a:ext cx="5860415" cy="1153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3540125"/>
            <a:ext cx="5816600" cy="10013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Exemplos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 sz="2800">
                <a:sym typeface="+mn-ea"/>
              </a:rPr>
              <a:t>Suponha que você tenha uma string e queira encontrar todos so email dentro dela.</a:t>
            </a:r>
            <a:endParaRPr lang="pt-PT" altLang="en-US" sz="2800"/>
          </a:p>
          <a:p>
            <a:r>
              <a:rPr lang="pt-PT" altLang="en-US" sz="2800">
                <a:sym typeface="+mn-ea"/>
              </a:rPr>
              <a:t>A string é:</a:t>
            </a:r>
            <a:endParaRPr lang="pt-PT" altLang="en-US" sz="2800"/>
          </a:p>
          <a:p>
            <a:pPr lvl="1"/>
            <a:r>
              <a:rPr lang="pt-PT" altLang="en-US" sz="2800">
                <a:sym typeface="+mn-ea"/>
              </a:rPr>
              <a:t>'purple alice@google.com, blah monkey bob@abc.com blah dishwasher'</a:t>
            </a:r>
            <a:endParaRPr lang="pt-PT" altLang="en-US" sz="2800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19800" y="2747645"/>
            <a:ext cx="5880100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Agenda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p>
            <a:r>
              <a:rPr lang="pt-PT" altLang="en-US"/>
              <a:t>Expressões regulares</a:t>
            </a:r>
            <a:endParaRPr lang="pt-PT" altLang="en-US"/>
          </a:p>
          <a:p>
            <a:r>
              <a:rPr lang="pt-PT" altLang="en-US"/>
              <a:t>Metacaracteres</a:t>
            </a:r>
            <a:endParaRPr lang="pt-PT" altLang="en-US"/>
          </a:p>
          <a:p>
            <a:r>
              <a:rPr lang="pt-PT" altLang="en-US"/>
              <a:t>Agrupamento</a:t>
            </a:r>
            <a:endParaRPr lang="pt-PT" altLang="en-US"/>
          </a:p>
          <a:p>
            <a:r>
              <a:rPr lang="pt-PT" altLang="en-US"/>
              <a:t>Exemplos</a:t>
            </a:r>
            <a:endParaRPr lang="pt-PT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Valide uma senha com as características seguintes:</a:t>
            </a:r>
            <a:endParaRPr lang="pt-PT" altLang="en-US"/>
          </a:p>
          <a:p>
            <a:pPr lvl="1"/>
            <a:r>
              <a:rPr lang="pt-PT" altLang="en-US"/>
              <a:t>Mínimo 8 caracteres.</a:t>
            </a:r>
            <a:endParaRPr lang="pt-PT" altLang="en-US"/>
          </a:p>
          <a:p>
            <a:pPr lvl="1"/>
            <a:r>
              <a:rPr lang="pt-PT" altLang="en-US"/>
              <a:t>Os caracteres devem estar entre [a-z]</a:t>
            </a:r>
            <a:endParaRPr lang="pt-PT" altLang="en-US"/>
          </a:p>
          <a:p>
            <a:pPr lvl="1"/>
            <a:r>
              <a:rPr lang="pt-PT" altLang="en-US"/>
              <a:t>Pelo menos um caractere deve ser maiúsculo [A-Z]</a:t>
            </a:r>
            <a:endParaRPr lang="pt-PT" altLang="en-US"/>
          </a:p>
          <a:p>
            <a:pPr lvl="1"/>
            <a:r>
              <a:rPr lang="pt-PT" altLang="en-US"/>
              <a:t>Pelo menos 1 dígito entre [0-9].</a:t>
            </a:r>
            <a:endParaRPr lang="pt-PT" altLang="en-US"/>
          </a:p>
          <a:p>
            <a:pPr lvl="1"/>
            <a:r>
              <a:rPr lang="pt-PT" altLang="en-US"/>
              <a:t>Pelo menos 1 caractere de [_,@,$].</a:t>
            </a:r>
            <a:endParaRPr lang="pt-PT" alt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79640" y="1825625"/>
            <a:ext cx="29654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Referências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/>
              <a:t>https://realpython.com/regex-python/</a:t>
            </a:r>
            <a:endParaRPr lang="en-US"/>
          </a:p>
          <a:p>
            <a:r>
              <a:rPr lang="en-US"/>
              <a:t>https://developers.google.com/edu/python/regular-expressions</a:t>
            </a:r>
            <a:endParaRPr lang="en-US"/>
          </a:p>
          <a:p>
            <a:r>
              <a:rPr lang="en-US"/>
              <a:t>https://www.geeksforgeeks.org/python-program-check-validity-password/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Expressões regulares</a:t>
            </a:r>
            <a:endParaRPr lang="pt-PT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80000"/>
          </a:bodyPr>
          <a:p>
            <a:r>
              <a:rPr lang="pt-PT" altLang="en-US"/>
              <a:t>Definição: sequência especial de caracteres que define um padrão a ser buscado na string.</a:t>
            </a:r>
            <a:endParaRPr lang="pt-PT" altLang="en-US"/>
          </a:p>
          <a:p>
            <a:r>
              <a:rPr lang="pt-PT" altLang="en-US"/>
              <a:t>Busca comum: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>
                <a:sym typeface="+mn-ea"/>
              </a:rPr>
              <a:t>Como fazer a busca por qualquer sequência de 3 decimais?</a:t>
            </a:r>
            <a:endParaRPr lang="pt-PT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Em python há o módulo re.</a:t>
            </a:r>
            <a:endParaRPr lang="pt-PT" altLang="en-US"/>
          </a:p>
          <a:p>
            <a:pPr lvl="1"/>
            <a:r>
              <a:rPr lang="pt-PT" altLang="en-US"/>
              <a:t>Predominantemente:</a:t>
            </a:r>
            <a:endParaRPr lang="pt-PT" altLang="en-US"/>
          </a:p>
          <a:p>
            <a:pPr lvl="2"/>
            <a:r>
              <a:rPr lang="pt-PT" altLang="en-US"/>
              <a:t>re.search(&lt;regex&gt;, &lt;string&gt;)</a:t>
            </a:r>
            <a:endParaRPr lang="pt-PT" altLang="en-US"/>
          </a:p>
          <a:p>
            <a:pPr lvl="3"/>
            <a:r>
              <a:rPr lang="pt-PT" altLang="en-US"/>
              <a:t>Ela procura o padrão &lt;regex&gt; dentro da &lt;string&gt;.</a:t>
            </a:r>
            <a:endParaRPr lang="pt-PT" altLang="en-US"/>
          </a:p>
          <a:p>
            <a:pPr lvl="0"/>
            <a:r>
              <a:rPr lang="pt-PT" altLang="en-US"/>
              <a:t>Importação:</a:t>
            </a:r>
            <a:endParaRPr lang="pt-PT" altLang="en-US"/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371215"/>
            <a:ext cx="2430780" cy="94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371215"/>
            <a:ext cx="2430780" cy="1544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183380"/>
            <a:ext cx="2133600" cy="7791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245" y="4159885"/>
            <a:ext cx="3176905" cy="755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Expressões regulares</a:t>
            </a:r>
            <a:endParaRPr lang="en-US"/>
          </a:p>
        </p:txBody>
      </p:sp>
      <p:pic>
        <p:nvPicPr>
          <p:cNvPr id="5" name="Content Placeholder 4"/>
          <p:cNvPicPr>
            <a:picLocks noChangeAspect="true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863215"/>
            <a:ext cx="5490210" cy="19342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true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7440" y="2863215"/>
            <a:ext cx="3896360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Metacaracteres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Metacaracteres: são caracteres que tem significado especial dentro da expressão regular.</a:t>
            </a:r>
            <a:endParaRPr lang="pt-PT" altLang="en-US"/>
          </a:p>
          <a:p>
            <a:pPr lvl="1"/>
            <a:r>
              <a:rPr lang="pt-PT" altLang="en-US"/>
              <a:t>Dá a regex um poder muito grande de correspondência de padrões.</a:t>
            </a:r>
            <a:endParaRPr lang="pt-PT" altLang="en-US"/>
          </a:p>
          <a:p>
            <a:pPr lvl="0"/>
            <a:r>
              <a:rPr lang="pt-PT" altLang="en-US"/>
              <a:t>Ex: </a:t>
            </a:r>
            <a:endParaRPr lang="pt-PT" altLang="en-US"/>
          </a:p>
          <a:p>
            <a:pPr lvl="1"/>
            <a:r>
              <a:rPr lang="pt-PT" altLang="en-US"/>
              <a:t>[] especifica uma classe de caracteres. Qualquer caractere na classe é identificado na string.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Ex:</a:t>
            </a:r>
            <a:endParaRPr lang="pt-PT" altLang="en-US"/>
          </a:p>
          <a:p>
            <a:pPr lvl="1"/>
            <a:r>
              <a:rPr lang="pt-PT" altLang="en-US"/>
              <a:t>‘.’ corresponde a qualquer caractere, menos espaços.</a:t>
            </a:r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825625"/>
            <a:ext cx="4238625" cy="1695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540125"/>
            <a:ext cx="418147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103495"/>
            <a:ext cx="41338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Metacaracteres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129540" y="1825625"/>
          <a:ext cx="5890260" cy="51968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68120"/>
                <a:gridCol w="44221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Caractere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Significado</a:t>
                      </a:r>
                      <a:endParaRPr lang="pt-PT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.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Corresponde a qualquer caractere, exceto nova linha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^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∙ Ancora uma </a:t>
                      </a:r>
                      <a:r>
                        <a:rPr lang="pt-PT" altLang="en-US" sz="1200"/>
                        <a:t>correspondência</a:t>
                      </a:r>
                      <a:r>
                        <a:rPr lang="en-US" sz="1200"/>
                        <a:t> no início de uma string</a:t>
                      </a: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∙ Complementa uma classe de </a:t>
                      </a:r>
                      <a:r>
                        <a:rPr lang="pt-PT" altLang="en-US" sz="1200"/>
                        <a:t>caracteres</a:t>
                      </a:r>
                      <a:endParaRPr lang="pt-PT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$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Ancora um</a:t>
                      </a:r>
                      <a:r>
                        <a:rPr lang="pt-PT" altLang="en-US" sz="1200"/>
                        <a:t>a</a:t>
                      </a:r>
                      <a:r>
                        <a:rPr lang="en-US" sz="1200"/>
                        <a:t> </a:t>
                      </a:r>
                      <a:r>
                        <a:rPr lang="pt-PT" altLang="en-US" sz="1200"/>
                        <a:t>correspondência </a:t>
                      </a:r>
                      <a:r>
                        <a:rPr lang="en-US" sz="1200"/>
                        <a:t>no final de uma </a:t>
                      </a:r>
                      <a:r>
                        <a:rPr lang="pt-PT" altLang="en-US" sz="1200"/>
                        <a:t>string</a:t>
                      </a:r>
                      <a:endParaRPr lang="pt-PT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*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Corresponde a zero ou mais repetições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+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Corresponde a uma ou mais repetições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?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∙ Corresponde a zero ou uma repetição</a:t>
                      </a: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∙ Especifica as versões não gananciosas de *, + e?</a:t>
                      </a: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∙ Apresenta uma afirmação de lookahead ou lookbehind</a:t>
                      </a: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∙ Cria um grupo nomeado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{}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Corresponde a um número explicitamente especificado de repetições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172200" y="1825625"/>
          <a:ext cx="5859780" cy="48310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92885"/>
                <a:gridCol w="43668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Caractere</a:t>
                      </a:r>
                      <a:endParaRPr lang="pt-PT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/>
                        <a:t>Significado</a:t>
                      </a:r>
                      <a:endParaRPr lang="pt-PT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\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∙ Escapa um metacaractere de seu significado especial</a:t>
                      </a: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∙ Apresenta uma classe de </a:t>
                      </a:r>
                      <a:r>
                        <a:rPr lang="pt-PT" altLang="en-US" sz="1200"/>
                        <a:t>caracteres</a:t>
                      </a:r>
                      <a:r>
                        <a:rPr lang="en-US" sz="1200"/>
                        <a:t> especial</a:t>
                      </a: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∙ Apresenta uma referência anterior de agrupamento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[]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Especifica uma classe de </a:t>
                      </a:r>
                      <a:r>
                        <a:rPr lang="pt-PT" altLang="en-US" sz="1200"/>
                        <a:t>caracteres</a:t>
                      </a:r>
                      <a:endParaRPr lang="pt-PT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|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Designa alternativa</a:t>
                      </a:r>
                      <a:endParaRPr lang="pt-PT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()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Cria um grupo</a:t>
                      </a:r>
                      <a:endParaRPr lang="pt-PT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:</a:t>
                      </a: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#</a:t>
                      </a: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=</a:t>
                      </a:r>
                      <a:endParaRPr lang="en-US" sz="1200"/>
                    </a:p>
                    <a:p>
                      <a:pPr>
                        <a:buNone/>
                      </a:pPr>
                      <a:r>
                        <a:rPr lang="en-US" sz="1200"/>
                        <a:t>!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Design</a:t>
                      </a:r>
                      <a:r>
                        <a:rPr lang="pt-PT" altLang="en-US" sz="1200"/>
                        <a:t>a</a:t>
                      </a:r>
                      <a:r>
                        <a:rPr lang="en-US" sz="1200"/>
                        <a:t> um grupo especializado</a:t>
                      </a:r>
                      <a:endParaRPr 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pt-PT" altLang="en-US" sz="1200"/>
                        <a:t>&lt;&gt;</a:t>
                      </a:r>
                      <a:endParaRPr lang="pt-PT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Cria um grupo nomeado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Metacaracteres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pt-PT" altLang="en-US"/>
              <a:t>Exemplos []:</a:t>
            </a:r>
            <a:endParaRPr lang="pt-PT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55875"/>
            <a:ext cx="4152900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4052570"/>
            <a:ext cx="4029075" cy="419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91430"/>
            <a:ext cx="3943350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65" y="2555875"/>
            <a:ext cx="4000500" cy="1285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865" y="4291330"/>
            <a:ext cx="3962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>
                <a:sym typeface="+mn-ea"/>
              </a:rPr>
              <a:t>Metacaracteres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Exemplos ‘.’ :</a:t>
            </a:r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endParaRPr lang="pt-PT" altLang="en-US"/>
          </a:p>
          <a:p>
            <a:r>
              <a:rPr lang="pt-PT" altLang="en-US"/>
              <a:t>Exemplos \w:</a:t>
            </a:r>
            <a:endParaRPr lang="pt-PT" altLang="en-US"/>
          </a:p>
          <a:p>
            <a:pPr lvl="1"/>
            <a:r>
              <a:rPr lang="pt-PT" altLang="en-US"/>
              <a:t>Casa qualquer caractere alfanumerico.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pt-PT" altLang="en-US"/>
              <a:t>Exemplos \W:</a:t>
            </a:r>
            <a:endParaRPr lang="pt-PT" altLang="en-US"/>
          </a:p>
          <a:p>
            <a:pPr lvl="1"/>
            <a:r>
              <a:rPr lang="pt-PT" altLang="en-US"/>
              <a:t>Casa qualquer caractere não alfanumerico.</a:t>
            </a:r>
            <a:endParaRPr lang="pt-PT" altLang="en-US"/>
          </a:p>
          <a:p>
            <a:pPr lvl="1"/>
            <a:endParaRPr lang="pt-PT" altLang="en-US"/>
          </a:p>
          <a:p>
            <a:pPr lvl="1"/>
            <a:endParaRPr lang="pt-PT" altLang="en-US"/>
          </a:p>
          <a:p>
            <a:pPr lvl="0"/>
            <a:r>
              <a:rPr lang="pt-PT" altLang="en-US"/>
              <a:t>Similarmente:</a:t>
            </a:r>
            <a:endParaRPr lang="pt-PT" altLang="en-US"/>
          </a:p>
          <a:p>
            <a:pPr lvl="1"/>
            <a:r>
              <a:rPr lang="pt-PT" altLang="en-US"/>
              <a:t>\d: casa se o caractere é decimal.</a:t>
            </a:r>
            <a:endParaRPr lang="pt-PT" altLang="en-US"/>
          </a:p>
          <a:p>
            <a:pPr lvl="2"/>
            <a:r>
              <a:rPr lang="pt-PT" altLang="en-US"/>
              <a:t>\D o contrário, se não é.</a:t>
            </a:r>
            <a:endParaRPr lang="pt-PT" altLang="en-US"/>
          </a:p>
          <a:p>
            <a:pPr lvl="1"/>
            <a:r>
              <a:rPr lang="pt-PT" altLang="en-US"/>
              <a:t>\s: casa se o caractere é espaço.</a:t>
            </a:r>
            <a:endParaRPr lang="pt-PT" altLang="en-US"/>
          </a:p>
          <a:p>
            <a:pPr lvl="2"/>
            <a:r>
              <a:rPr lang="pt-PT" altLang="en-US"/>
              <a:t>\S o contrário, se não é.</a:t>
            </a:r>
            <a:endParaRPr lang="pt-PT" altLang="en-US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24150"/>
            <a:ext cx="4419600" cy="140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01030"/>
            <a:ext cx="3943350" cy="819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014980"/>
            <a:ext cx="3943350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Metacaracteres</a:t>
            </a:r>
            <a:endParaRPr lang="pt-PT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/>
        <p:txBody>
          <a:bodyPr/>
          <a:p>
            <a:r>
              <a:rPr lang="pt-PT" altLang="en-US"/>
              <a:t>Escape \: retirar o significado especial de um metacaractere para que ele seja buscado no padrão.</a:t>
            </a:r>
            <a:endParaRPr lang="pt-PT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/>
        <p:txBody>
          <a:bodyPr/>
          <a:p>
            <a:r>
              <a:rPr lang="pt-PT" altLang="en-US"/>
              <a:t>E se quisermos buscar ‘\’?</a:t>
            </a:r>
            <a:endParaRPr lang="pt-PT" altLang="en-US"/>
          </a:p>
          <a:p>
            <a:pPr lvl="1"/>
            <a:endParaRPr lang="pt-PT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451350"/>
            <a:ext cx="42100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17775"/>
            <a:ext cx="1562100" cy="628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013200"/>
            <a:ext cx="4067175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175250"/>
            <a:ext cx="4048125" cy="428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4218</Words>
  <Application>WPS Presentation</Application>
  <PresentationFormat>宽屏</PresentationFormat>
  <Paragraphs>259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Nimbus Roman No9 L</vt:lpstr>
      <vt:lpstr>Calibri Light</vt:lpstr>
      <vt:lpstr>DejaVu Sans</vt:lpstr>
      <vt:lpstr>Calibri</vt:lpstr>
      <vt:lpstr>微软雅黑</vt:lpstr>
      <vt:lpstr>Droid Sans Fallback</vt:lpstr>
      <vt:lpstr>Arial Unicode MS</vt:lpstr>
      <vt:lpstr>SimSun</vt:lpstr>
      <vt:lpstr>Standard Symbols PS</vt:lpstr>
      <vt:lpstr>Office 主题</vt:lpstr>
      <vt:lpstr>Aula 25</vt:lpstr>
      <vt:lpstr>Agenda</vt:lpstr>
      <vt:lpstr>Expressões regulares</vt:lpstr>
      <vt:lpstr>Expressões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filipe</cp:lastModifiedBy>
  <cp:revision>44</cp:revision>
  <dcterms:created xsi:type="dcterms:W3CDTF">2021-08-23T14:55:58Z</dcterms:created>
  <dcterms:modified xsi:type="dcterms:W3CDTF">2021-08-23T14:55:58Z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