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3" r:id="rId1"/>
    <p:sldMasterId id="2147484261" r:id="rId2"/>
  </p:sldMasterIdLst>
  <p:sldIdLst>
    <p:sldId id="256" r:id="rId3"/>
    <p:sldId id="259" r:id="rId4"/>
    <p:sldId id="258" r:id="rId5"/>
    <p:sldId id="261" r:id="rId6"/>
    <p:sldId id="260" r:id="rId7"/>
    <p:sldId id="262" r:id="rId8"/>
    <p:sldId id="266" r:id="rId9"/>
    <p:sldId id="264" r:id="rId10"/>
    <p:sldId id="263" r:id="rId11"/>
    <p:sldId id="25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33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Idosos AIVDs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Idosos</c:v>
                </c:pt>
              </c:strCache>
            </c:strRef>
          </c:tx>
          <c:dPt>
            <c:idx val="0"/>
            <c:bubble3D val="0"/>
            <c:explosion val="1"/>
            <c:spPr>
              <a:gradFill rotWithShape="1">
                <a:gsLst>
                  <a:gs pos="0">
                    <a:schemeClr val="accent1"/>
                  </a:gs>
                  <a:gs pos="90000">
                    <a:schemeClr val="accent1">
                      <a:shade val="100000"/>
                      <a:satMod val="105000"/>
                    </a:schemeClr>
                  </a:gs>
                  <a:gs pos="100000">
                    <a:schemeClr val="accent1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27000"/>
                    <a:satMod val="12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255-4594-A32F-33E07371AF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/>
                  </a:gs>
                  <a:gs pos="90000">
                    <a:schemeClr val="accent2">
                      <a:shade val="100000"/>
                      <a:satMod val="105000"/>
                    </a:schemeClr>
                  </a:gs>
                  <a:gs pos="100000">
                    <a:schemeClr val="accent2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27000"/>
                    <a:satMod val="12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255-4594-A32F-33E07371AF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Plan1!$A$2:$A$3</c:f>
              <c:strCache>
                <c:ptCount val="2"/>
                <c:pt idx="0">
                  <c:v>Não possuem AIVDs</c:v>
                </c:pt>
                <c:pt idx="1">
                  <c:v>Idosos com AIVDs 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100</c:v>
                </c:pt>
                <c:pt idx="1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55-4594-A32F-33E07371AFD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5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4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6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8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7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5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31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69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7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7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18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23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7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4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0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8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18" y="436727"/>
            <a:ext cx="6323368" cy="45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1250363" y="2125234"/>
            <a:ext cx="9752233" cy="14974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Adriana Simão </a:t>
            </a:r>
          </a:p>
          <a:p>
            <a:pPr marL="3690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Caroline </a:t>
            </a:r>
            <a:r>
              <a:rPr lang="pt-BR" sz="3200" dirty="0" err="1" smtClean="0">
                <a:solidFill>
                  <a:schemeClr val="tx1"/>
                </a:solidFill>
                <a:latin typeface="AndrewScript" panose="00000400000000000000" pitchFamily="2" charset="0"/>
              </a:rPr>
              <a:t>Sperandio</a:t>
            </a:r>
            <a:endParaRPr lang="pt-BR" sz="3200" dirty="0" smtClean="0">
              <a:solidFill>
                <a:schemeClr val="tx1"/>
              </a:solidFill>
              <a:latin typeface="AndrewScript" panose="00000400000000000000" pitchFamily="2" charset="0"/>
            </a:endParaRPr>
          </a:p>
          <a:p>
            <a:pPr marL="3690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Cintia </a:t>
            </a:r>
            <a:r>
              <a:rPr lang="pt-BR" sz="3200" dirty="0" err="1" smtClean="0">
                <a:solidFill>
                  <a:schemeClr val="tx1"/>
                </a:solidFill>
                <a:latin typeface="AndrewScript" panose="00000400000000000000" pitchFamily="2" charset="0"/>
              </a:rPr>
              <a:t>Izumi</a:t>
            </a:r>
            <a:endParaRPr lang="pt-BR" sz="3200" dirty="0" smtClean="0">
              <a:solidFill>
                <a:schemeClr val="tx1"/>
              </a:solidFill>
              <a:latin typeface="AndrewScript" panose="00000400000000000000" pitchFamily="2" charset="0"/>
            </a:endParaRPr>
          </a:p>
          <a:p>
            <a:pPr marL="3690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Juliana Priscila</a:t>
            </a:r>
            <a:endParaRPr lang="pt-BR" sz="3200" dirty="0">
              <a:solidFill>
                <a:schemeClr val="tx1"/>
              </a:solidFill>
              <a:latin typeface="AndrewScript" panose="000004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 smtClean="0">
                <a:latin typeface="AndrewScript" panose="00000400000000000000" pitchFamily="2" charset="0"/>
              </a:rPr>
              <a:t>Desenvolvedoras da plataforma</a:t>
            </a:r>
            <a:endParaRPr lang="pt-BR" sz="5400" b="1" dirty="0">
              <a:latin typeface="AndrewScrip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03" y="281703"/>
            <a:ext cx="8678578" cy="62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AndrewScript" panose="00000400000000000000" pitchFamily="2" charset="0"/>
              </a:rPr>
              <a:t>Problemas</a:t>
            </a:r>
            <a:r>
              <a:rPr lang="pt-BR" sz="4400" b="1" dirty="0" smtClean="0"/>
              <a:t> 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7223" y="1998135"/>
            <a:ext cx="6151540" cy="4261988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A </a:t>
            </a: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presença de limitação funcional na realização </a:t>
            </a: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de </a:t>
            </a:r>
            <a:r>
              <a:rPr lang="pt-B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drewScript" panose="00000400000000000000" pitchFamily="2" charset="0"/>
              </a:rPr>
              <a:t>Atividades Instrumentais de Vida Diária (</a:t>
            </a:r>
            <a:r>
              <a:rPr lang="pt-BR" sz="3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rewScript" panose="00000400000000000000" pitchFamily="2" charset="0"/>
              </a:rPr>
              <a:t>AIVDs</a:t>
            </a:r>
            <a:r>
              <a:rPr lang="pt-B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drewScript" panose="00000400000000000000" pitchFamily="2" charset="0"/>
              </a:rPr>
              <a:t>),</a:t>
            </a:r>
            <a:r>
              <a:rPr lang="pt-B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drewScript" panose="00000400000000000000" pitchFamily="2" charset="0"/>
              </a:rPr>
              <a:t> </a:t>
            </a: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como fazer compras (de alimentos, </a:t>
            </a: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roupas</a:t>
            </a: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, medicamentos e </a:t>
            </a: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outros), cuidar </a:t>
            </a: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do seu </a:t>
            </a:r>
            <a:r>
              <a:rPr lang="pt-BR" sz="2800" dirty="0">
                <a:solidFill>
                  <a:schemeClr val="tx1"/>
                </a:solidFill>
                <a:latin typeface="AndrewScript" panose="00000400000000000000" pitchFamily="2" charset="0"/>
              </a:rPr>
              <a:t>próprio</a:t>
            </a: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 </a:t>
            </a: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dinhe</a:t>
            </a:r>
            <a:r>
              <a:rPr lang="pt-BR" sz="35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iro</a:t>
            </a:r>
            <a:r>
              <a:rPr lang="pt-BR" sz="39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,</a:t>
            </a:r>
            <a:r>
              <a:rPr lang="pt-BR" sz="39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ndrewScript" panose="00000400000000000000" pitchFamily="2" charset="0"/>
              </a:rPr>
              <a:t> </a:t>
            </a:r>
            <a:r>
              <a:rPr lang="pt-BR" sz="4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drewScript" panose="00000400000000000000" pitchFamily="2" charset="0"/>
              </a:rPr>
              <a:t>tomar seus </a:t>
            </a:r>
            <a:r>
              <a:rPr lang="pt-BR" sz="43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ndrewScript" panose="00000400000000000000" pitchFamily="2" charset="0"/>
              </a:rPr>
              <a:t>medicamentos</a:t>
            </a:r>
            <a:r>
              <a:rPr lang="pt-BR" sz="35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,</a:t>
            </a:r>
            <a:r>
              <a:rPr lang="pt-BR" sz="3900" b="1" dirty="0" smtClean="0">
                <a:latin typeface="AndrewScript" panose="00000400000000000000" pitchFamily="2" charset="0"/>
              </a:rPr>
              <a:t> </a:t>
            </a: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e </a:t>
            </a: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sair utilizando transporte como ônibus, metrô, táxi ou carro.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0541143"/>
              </p:ext>
            </p:extLst>
          </p:nvPr>
        </p:nvGraphicFramePr>
        <p:xfrm>
          <a:off x="6363555" y="984738"/>
          <a:ext cx="5418136" cy="4527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9366037" y="6260123"/>
            <a:ext cx="24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Fonte:portalsaude.gov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5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0798" y="1044527"/>
            <a:ext cx="9872871" cy="40386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Falta de memória e confusão. </a:t>
            </a:r>
          </a:p>
          <a:p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Preocupação dos responsáveis.</a:t>
            </a:r>
          </a:p>
          <a:p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Falta de eficácia dos medicamentos.</a:t>
            </a:r>
          </a:p>
          <a:p>
            <a:pPr marL="45720" indent="0">
              <a:buNone/>
            </a:pPr>
            <a:endParaRPr lang="pt-BR" sz="3200" dirty="0" smtClean="0">
              <a:solidFill>
                <a:schemeClr val="tx1"/>
              </a:solidFill>
              <a:latin typeface="AndrewScript" panose="00000400000000000000" pitchFamily="2" charset="0"/>
            </a:endParaRPr>
          </a:p>
          <a:p>
            <a:pPr marL="45720" indent="0">
              <a:buNone/>
            </a:pPr>
            <a:endParaRPr lang="pt-BR" sz="3200" dirty="0">
              <a:solidFill>
                <a:schemeClr val="tx1"/>
              </a:solidFill>
              <a:latin typeface="AndrewScript" panose="00000400000000000000" pitchFamily="2" charset="0"/>
            </a:endParaRPr>
          </a:p>
        </p:txBody>
      </p:sp>
      <p:pic>
        <p:nvPicPr>
          <p:cNvPr id="5" name="Picture 4" descr="http://www.interne.com.br/novidades/images/stories/1veiadesmemori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4" y="3063827"/>
            <a:ext cx="2266429" cy="255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20" y="4092837"/>
            <a:ext cx="838200" cy="838200"/>
          </a:xfrm>
          <a:prstGeom prst="rect">
            <a:avLst/>
          </a:prstGeom>
        </p:spPr>
      </p:pic>
      <p:pic>
        <p:nvPicPr>
          <p:cNvPr id="7" name="Picture 2" descr="http://www.tvredepetropolis.com.br/portal/wp-content/uploads/rem%C3%A9di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40" y="3789039"/>
            <a:ext cx="2301157" cy="15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123" y="4140161"/>
            <a:ext cx="857250" cy="8382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524377" y="3897541"/>
            <a:ext cx="26132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/>
                </a:solidFill>
              </a:rPr>
              <a:t>Falta</a:t>
            </a:r>
          </a:p>
          <a:p>
            <a:pPr algn="ctr"/>
            <a:r>
              <a:rPr lang="pt-BR" sz="4000" b="1" dirty="0" smtClean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/>
                </a:solidFill>
              </a:rPr>
              <a:t> de eficácia</a:t>
            </a:r>
            <a:endParaRPr lang="pt-BR" sz="4000" b="1" cap="none" spc="0" dirty="0">
              <a:ln w="22225">
                <a:solidFill>
                  <a:schemeClr val="accent4"/>
                </a:solidFill>
                <a:prstDash val="solid"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43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2"/>
          <p:cNvSpPr txBox="1">
            <a:spLocks/>
          </p:cNvSpPr>
          <p:nvPr/>
        </p:nvSpPr>
        <p:spPr>
          <a:xfrm>
            <a:off x="592322" y="629040"/>
            <a:ext cx="10512862" cy="839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 smtClean="0">
                <a:latin typeface="AndrewScript" panose="00000400000000000000" pitchFamily="2" charset="0"/>
              </a:rPr>
              <a:t>A Solução</a:t>
            </a:r>
            <a:endParaRPr lang="pt-BR" sz="5400" b="1" dirty="0">
              <a:latin typeface="AndrewScript" panose="00000400000000000000" pitchFamily="2" charset="0"/>
            </a:endParaRPr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592322" y="1659660"/>
            <a:ext cx="6048518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Corbel" pitchFamily="34" charset="0"/>
              <a:buNone/>
            </a:pPr>
            <a:r>
              <a:rPr lang="pt-BR" sz="24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Um porta comprimidos que acende uma luz (no devido compartimento), na hora do idoso tomar sua medicação e envia informações em tempo real, para o celular do responsável do idoso, informando se ele já tomou ou não. O responsável também terá controle total sobre todos os medicamentos utilizados, o status de consumo e a quantidade que o idoso ainda tem armazenada.</a:t>
            </a:r>
            <a:endParaRPr lang="pt-BR" sz="2400" dirty="0">
              <a:solidFill>
                <a:schemeClr val="tx1"/>
              </a:solidFill>
              <a:latin typeface="AndrewScript" panose="00000400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21" y="1210138"/>
            <a:ext cx="6719036" cy="48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95952" y="5363570"/>
            <a:ext cx="11000096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ndrewScript" panose="00000400000000000000" pitchFamily="2" charset="0"/>
              </a:rPr>
              <a:t>Propõe </a:t>
            </a:r>
            <a:r>
              <a:rPr lang="pt-BR" sz="2400" dirty="0">
                <a:latin typeface="AndrewScript" panose="00000400000000000000" pitchFamily="2" charset="0"/>
              </a:rPr>
              <a:t>solucionar </a:t>
            </a:r>
            <a:r>
              <a:rPr lang="pt-BR" sz="2400" dirty="0" smtClean="0">
                <a:latin typeface="AndrewScript" panose="00000400000000000000" pitchFamily="2" charset="0"/>
              </a:rPr>
              <a:t>a dificuldade apresentada pelo idoso na administração de seus medicamentos, bem como auxiliar o seu </a:t>
            </a:r>
            <a:r>
              <a:rPr lang="pt-BR" sz="2400" dirty="0">
                <a:latin typeface="AndrewScript" panose="00000400000000000000" pitchFamily="2" charset="0"/>
              </a:rPr>
              <a:t>responsável n</a:t>
            </a:r>
            <a:r>
              <a:rPr lang="pt-BR" sz="2400" dirty="0" smtClean="0">
                <a:latin typeface="AndrewScript" panose="00000400000000000000" pitchFamily="2" charset="0"/>
              </a:rPr>
              <a:t>a monitoração do uso correto dos medicamentos.</a:t>
            </a:r>
            <a:endParaRPr lang="pt-BR" dirty="0">
              <a:latin typeface="AndrewScrip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kunin-World-Map.png (2400×1228)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54"/>
            <a:ext cx="12192000" cy="6875154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Retângulo Arredondado 5"/>
          <p:cNvSpPr/>
          <p:nvPr/>
        </p:nvSpPr>
        <p:spPr>
          <a:xfrm>
            <a:off x="92765" y="5698435"/>
            <a:ext cx="1537252" cy="10071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www.tricella.com/wp-content/uploads/2015/10/pillbox-by-tricel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25" y="1147417"/>
            <a:ext cx="1335600" cy="626373"/>
          </a:xfrm>
          <a:prstGeom prst="rect">
            <a:avLst/>
          </a:prstGeom>
          <a:noFill/>
        </p:spPr>
      </p:pic>
      <p:pic>
        <p:nvPicPr>
          <p:cNvPr id="1030" name="Picture 6" descr="http://www.alertmed.com.br/templates/alertmed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23" y="4380117"/>
            <a:ext cx="1377803" cy="876785"/>
          </a:xfrm>
          <a:prstGeom prst="rect">
            <a:avLst/>
          </a:prstGeom>
          <a:noFill/>
        </p:spPr>
      </p:pic>
      <p:pic>
        <p:nvPicPr>
          <p:cNvPr id="1042" name="Picture 18" descr="Resultado de imagem para andro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7" y="5937986"/>
            <a:ext cx="518368" cy="5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io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6" y="5788185"/>
            <a:ext cx="755374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57" y="1929122"/>
            <a:ext cx="2427643" cy="653341"/>
          </a:xfrm>
          <a:prstGeom prst="rect">
            <a:avLst/>
          </a:prstGeom>
          <a:noFill/>
        </p:spPr>
      </p:pic>
      <p:cxnSp>
        <p:nvCxnSpPr>
          <p:cNvPr id="9" name="Conector reto 8"/>
          <p:cNvCxnSpPr/>
          <p:nvPr/>
        </p:nvCxnSpPr>
        <p:spPr>
          <a:xfrm flipV="1">
            <a:off x="1630017" y="1460603"/>
            <a:ext cx="2038340" cy="31318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630017" y="1773790"/>
            <a:ext cx="1997333" cy="3648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800" b="1" dirty="0" err="1">
                <a:latin typeface="AndrewScript" panose="00000400000000000000" pitchFamily="2" charset="0"/>
              </a:rPr>
              <a:t>Porque</a:t>
            </a:r>
            <a:r>
              <a:rPr lang="en-US" sz="4800" b="1" dirty="0">
                <a:latin typeface="AndrewScript" panose="00000400000000000000" pitchFamily="2" charset="0"/>
              </a:rPr>
              <a:t> as </a:t>
            </a:r>
            <a:r>
              <a:rPr lang="en-US" sz="4800" b="1" dirty="0" err="1">
                <a:latin typeface="AndrewScript" panose="00000400000000000000" pitchFamily="2" charset="0"/>
              </a:rPr>
              <a:t>pessoas</a:t>
            </a:r>
            <a:r>
              <a:rPr lang="en-US" sz="4800" b="1" dirty="0">
                <a:latin typeface="AndrewScript" panose="00000400000000000000" pitchFamily="2" charset="0"/>
              </a:rPr>
              <a:t> </a:t>
            </a:r>
            <a:r>
              <a:rPr lang="en-US" sz="4800" b="1" dirty="0" err="1">
                <a:latin typeface="AndrewScript" panose="00000400000000000000" pitchFamily="2" charset="0"/>
              </a:rPr>
              <a:t>devem</a:t>
            </a:r>
            <a:r>
              <a:rPr lang="en-US" sz="4800" b="1" dirty="0">
                <a:latin typeface="AndrewScript" panose="00000400000000000000" pitchFamily="2" charset="0"/>
              </a:rPr>
              <a:t> </a:t>
            </a:r>
            <a:r>
              <a:rPr lang="en-US" sz="4800" b="1" dirty="0" err="1">
                <a:latin typeface="AndrewScript" panose="00000400000000000000" pitchFamily="2" charset="0"/>
              </a:rPr>
              <a:t>investir</a:t>
            </a:r>
            <a:r>
              <a:rPr lang="en-US" sz="4800" b="1" dirty="0">
                <a:latin typeface="AndrewScript" panose="00000400000000000000" pitchFamily="2" charset="0"/>
              </a:rPr>
              <a:t> </a:t>
            </a:r>
            <a:r>
              <a:rPr lang="en-US" sz="4800" b="1" dirty="0" err="1">
                <a:latin typeface="AndrewScript" panose="00000400000000000000" pitchFamily="2" charset="0"/>
              </a:rPr>
              <a:t>na</a:t>
            </a:r>
            <a:r>
              <a:rPr lang="en-US" sz="4800" b="1" dirty="0">
                <a:latin typeface="AndrewScript" panose="00000400000000000000" pitchFamily="2" charset="0"/>
              </a:rPr>
              <a:t> </a:t>
            </a:r>
            <a:r>
              <a:rPr lang="en-US" sz="4800" b="1" dirty="0" err="1">
                <a:latin typeface="AndrewScript" panose="00000400000000000000" pitchFamily="2" charset="0"/>
              </a:rPr>
              <a:t>solução</a:t>
            </a:r>
            <a:r>
              <a:rPr lang="en-US" sz="4800" b="1" dirty="0">
                <a:latin typeface="AndrewScript" panose="00000400000000000000" pitchFamily="2" charset="0"/>
              </a:rPr>
              <a:t>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defRPr/>
            </a:pPr>
            <a:r>
              <a:rPr lang="en-US" sz="28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Auxilia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na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correta administração dos medicamentos.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defRPr/>
            </a:pPr>
            <a:r>
              <a:rPr lang="en-US" sz="28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 Promove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melhoria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na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qualidade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vida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e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aumento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da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longevidade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dos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idosos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defRPr/>
            </a:pPr>
            <a:r>
              <a:rPr lang="en-US" sz="28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Auxilia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os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responsáveis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pelo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gerenciamento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à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distância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e </a:t>
            </a:r>
            <a:r>
              <a:rPr lang="en-US" sz="2800" dirty="0" err="1">
                <a:solidFill>
                  <a:schemeClr val="tx1"/>
                </a:solidFill>
                <a:latin typeface="AndrewScript" panose="00000400000000000000" pitchFamily="2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latin typeface="AndrewScript" panose="00000400000000000000" pitchFamily="2" charset="0"/>
              </a:rPr>
              <a:t> tempo real.</a:t>
            </a:r>
          </a:p>
        </p:txBody>
      </p:sp>
      <p:pic>
        <p:nvPicPr>
          <p:cNvPr id="1026" name="Picture 2" descr="http://www.grupoterceiraidade.com.br/pictures/conteudo/grupoterceiraidade-conteudo-14-12-13-10-22-5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1696114"/>
            <a:ext cx="3048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584" y="114869"/>
            <a:ext cx="9875520" cy="135636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ndrewScript" panose="00000400000000000000" pitchFamily="2" charset="0"/>
              </a:rPr>
              <a:t>Financeiro</a:t>
            </a:r>
            <a:endParaRPr lang="pt-BR" sz="5400" b="1" dirty="0">
              <a:latin typeface="AndrewScript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68490" y="1228299"/>
            <a:ext cx="5773003" cy="5022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800" dirty="0">
                <a:solidFill>
                  <a:schemeClr val="tx1"/>
                </a:solidFill>
                <a:latin typeface="AndrewScript" panose="00000400000000000000" pitchFamily="2" charset="0"/>
              </a:rPr>
              <a:t>Para a produção de uma caixa de comprimidos inteligente é necessário</a:t>
            </a:r>
            <a:r>
              <a:rPr lang="pt-PT" sz="18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:</a:t>
            </a:r>
            <a:endParaRPr lang="pt-PT" sz="1800" dirty="0">
              <a:latin typeface="AndrewScript" panose="000004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pt-PT" sz="1800" dirty="0">
                <a:latin typeface="AndrewScript" panose="00000400000000000000" pitchFamily="2" charset="0"/>
              </a:rPr>
              <a:t>Placa de arduino uno R$ 120,00</a:t>
            </a:r>
          </a:p>
          <a:p>
            <a:pPr>
              <a:lnSpc>
                <a:spcPct val="120000"/>
              </a:lnSpc>
            </a:pPr>
            <a:r>
              <a:rPr lang="pt-BR" sz="1800" dirty="0">
                <a:latin typeface="AndrewScript" panose="00000400000000000000" pitchFamily="2" charset="0"/>
              </a:rPr>
              <a:t>Módulo Bluetooth RS232 HC-05 R$ 39,90</a:t>
            </a:r>
            <a:endParaRPr lang="pt-PT" sz="1800" dirty="0">
              <a:latin typeface="AndrewScript" panose="000004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pt-PT" sz="1800" dirty="0">
                <a:latin typeface="AndrewScript" panose="00000400000000000000" pitchFamily="2" charset="0"/>
              </a:rPr>
              <a:t>Push button R$0,97</a:t>
            </a:r>
          </a:p>
          <a:p>
            <a:pPr>
              <a:lnSpc>
                <a:spcPct val="120000"/>
              </a:lnSpc>
            </a:pPr>
            <a:r>
              <a:rPr lang="pt-PT" sz="1800" dirty="0">
                <a:latin typeface="AndrewScript" panose="00000400000000000000" pitchFamily="2" charset="0"/>
              </a:rPr>
              <a:t>4 LEDS R$ 0,90 (cada)</a:t>
            </a:r>
          </a:p>
          <a:p>
            <a:pPr>
              <a:lnSpc>
                <a:spcPct val="120000"/>
              </a:lnSpc>
            </a:pPr>
            <a:r>
              <a:rPr lang="pt-PT" sz="1800" dirty="0">
                <a:latin typeface="AndrewScript" panose="00000400000000000000" pitchFamily="2" charset="0"/>
              </a:rPr>
              <a:t>Plástico Abs 500g  R$50,00</a:t>
            </a:r>
          </a:p>
          <a:p>
            <a:pPr marL="0" indent="0">
              <a:lnSpc>
                <a:spcPct val="120000"/>
              </a:lnSpc>
              <a:buNone/>
            </a:pPr>
            <a:endParaRPr lang="pt-PT" sz="1800" dirty="0">
              <a:latin typeface="AndrewScript" panose="00000400000000000000" pitchFamily="2" charset="0"/>
            </a:endParaRPr>
          </a:p>
          <a:p>
            <a:pPr marL="0" indent="0">
              <a:buNone/>
            </a:pPr>
            <a:r>
              <a:rPr lang="pt-PT" sz="2000" b="1" dirty="0">
                <a:solidFill>
                  <a:schemeClr val="tx1"/>
                </a:solidFill>
                <a:latin typeface="AndrewScript" panose="00000400000000000000" pitchFamily="2" charset="0"/>
              </a:rPr>
              <a:t>                       Total  R$ 217,38</a:t>
            </a:r>
          </a:p>
          <a:p>
            <a:pPr marL="0" indent="0">
              <a:buNone/>
            </a:pPr>
            <a:endParaRPr lang="pt-PT" sz="1800" dirty="0">
              <a:latin typeface="AndrewScrip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800" dirty="0">
                <a:latin typeface="AndrewScript" panose="00000400000000000000" pitchFamily="2" charset="0"/>
              </a:rPr>
              <a:t>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5851" y="827927"/>
            <a:ext cx="4754880" cy="402336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Estamos em busca de um investimento, R$  </a:t>
            </a: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1.100,00 para </a:t>
            </a: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completar o </a:t>
            </a:r>
            <a:r>
              <a:rPr lang="pt-BR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desenvolvimento </a:t>
            </a:r>
            <a:r>
              <a:rPr lang="pt-BR" sz="3200" dirty="0">
                <a:solidFill>
                  <a:schemeClr val="tx1"/>
                </a:solidFill>
                <a:latin typeface="AndrewScript" panose="00000400000000000000" pitchFamily="2" charset="0"/>
              </a:rPr>
              <a:t>e testes, </a:t>
            </a:r>
            <a:r>
              <a:rPr lang="pt-PT" sz="3200" dirty="0">
                <a:solidFill>
                  <a:schemeClr val="tx1"/>
                </a:solidFill>
                <a:latin typeface="AndrewScript" panose="00000400000000000000" pitchFamily="2" charset="0"/>
              </a:rPr>
              <a:t>das 5 primeiras caixas de medicamentos inteligentes no </a:t>
            </a:r>
            <a:r>
              <a:rPr lang="pt-PT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mercado brasileiro.</a:t>
            </a:r>
            <a:endParaRPr lang="pt-BR" sz="2800" dirty="0">
              <a:solidFill>
                <a:schemeClr val="tx1"/>
              </a:solidFill>
              <a:latin typeface="AndrewScript" panose="00000400000000000000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464584" y="5431809"/>
            <a:ext cx="5253828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s://pixabay.com/static/uploads/photo/2014/07/23/16/57/money-bag-400301_64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655" y="3970514"/>
            <a:ext cx="1511076" cy="176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AndrewScript" panose="00000400000000000000" pitchFamily="2" charset="0"/>
              </a:rPr>
              <a:t>Próximos</a:t>
            </a:r>
            <a:r>
              <a:rPr lang="en-US" sz="4000" b="1" dirty="0">
                <a:latin typeface="AndrewScript" panose="00000400000000000000" pitchFamily="2" charset="0"/>
              </a:rPr>
              <a:t> </a:t>
            </a:r>
            <a:r>
              <a:rPr lang="en-US" sz="4000" b="1" dirty="0" err="1">
                <a:latin typeface="AndrewScript" panose="00000400000000000000" pitchFamily="2" charset="0"/>
              </a:rPr>
              <a:t>passos</a:t>
            </a:r>
            <a:endParaRPr lang="pt-BR" sz="4000" b="1" dirty="0">
              <a:latin typeface="AndrewScript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Desenvolvimento do aplicativo para a plataforma </a:t>
            </a:r>
            <a:r>
              <a:rPr lang="en-US" sz="3200" dirty="0">
                <a:solidFill>
                  <a:schemeClr val="tx1"/>
                </a:solidFill>
              </a:rPr>
              <a:t>iOS</a:t>
            </a:r>
            <a:r>
              <a:rPr lang="en-US" sz="3200" dirty="0">
                <a:solidFill>
                  <a:schemeClr val="tx1"/>
                </a:solidFill>
                <a:latin typeface="AndrewScript" panose="00000400000000000000" pitchFamily="2" charset="0"/>
              </a:rPr>
              <a:t>, </a:t>
            </a:r>
            <a:r>
              <a:rPr lang="en-US" sz="3200" dirty="0" smtClean="0">
                <a:solidFill>
                  <a:schemeClr val="tx1"/>
                </a:solidFill>
              </a:rPr>
              <a:t>Web</a:t>
            </a:r>
            <a:r>
              <a:rPr lang="en-US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.</a:t>
            </a:r>
            <a:endParaRPr lang="en-US" sz="3200" dirty="0">
              <a:solidFill>
                <a:schemeClr val="tx1"/>
              </a:solidFill>
              <a:latin typeface="AndrewScript" panose="00000400000000000000" pitchFamily="2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Parceria </a:t>
            </a:r>
            <a:r>
              <a:rPr lang="en-US" sz="3200" dirty="0">
                <a:solidFill>
                  <a:schemeClr val="tx1"/>
                </a:solidFill>
                <a:latin typeface="AndrewScript" panose="00000400000000000000" pitchFamily="2" charset="0"/>
              </a:rPr>
              <a:t>com operadoras de saúde suplementar para prevenção e contingenciamento de complicações pela má administração do uso dos </a:t>
            </a:r>
            <a:r>
              <a:rPr lang="en-US" sz="3200" dirty="0" smtClean="0">
                <a:solidFill>
                  <a:schemeClr val="tx1"/>
                </a:solidFill>
                <a:latin typeface="AndrewScript" panose="00000400000000000000" pitchFamily="2" charset="0"/>
              </a:rPr>
              <a:t>medicamentos.</a:t>
            </a:r>
            <a:endParaRPr lang="en-US" sz="3200" dirty="0">
              <a:solidFill>
                <a:schemeClr val="tx1"/>
              </a:solidFill>
              <a:latin typeface="AndrewScript" panose="00000400000000000000" pitchFamily="2" charset="0"/>
            </a:endParaRPr>
          </a:p>
          <a:p>
            <a:endParaRPr lang="pt-BR" sz="3200" dirty="0">
              <a:solidFill>
                <a:schemeClr val="tx1"/>
              </a:solidFill>
              <a:latin typeface="AndrewScript" panose="00000400000000000000" pitchFamily="2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409432"/>
            <a:ext cx="5898364" cy="6087063"/>
          </a:xfrm>
        </p:spPr>
      </p:pic>
    </p:spTree>
    <p:extLst>
      <p:ext uri="{BB962C8B-B14F-4D97-AF65-F5344CB8AC3E}">
        <p14:creationId xmlns:p14="http://schemas.microsoft.com/office/powerpoint/2010/main" val="34811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1219</TotalTime>
  <Words>315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AndrewScript</vt:lpstr>
      <vt:lpstr>Calibri</vt:lpstr>
      <vt:lpstr>Calibri Light</vt:lpstr>
      <vt:lpstr>Corbel</vt:lpstr>
      <vt:lpstr>Wingdings 2</vt:lpstr>
      <vt:lpstr>HDOfficeLightV0</vt:lpstr>
      <vt:lpstr>Base</vt:lpstr>
      <vt:lpstr>PowerPoint Presentation</vt:lpstr>
      <vt:lpstr>Problemas </vt:lpstr>
      <vt:lpstr>PowerPoint Presentation</vt:lpstr>
      <vt:lpstr>PowerPoint Presentation</vt:lpstr>
      <vt:lpstr>PowerPoint Presentation</vt:lpstr>
      <vt:lpstr>PowerPoint Presentation</vt:lpstr>
      <vt:lpstr>Porque as pessoas devem investir na solução ?</vt:lpstr>
      <vt:lpstr>Financeiro</vt:lpstr>
      <vt:lpstr>Próximos passos</vt:lpstr>
      <vt:lpstr>Desenvolvedoras da plataforma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Simão</dc:creator>
  <cp:lastModifiedBy>FIAP</cp:lastModifiedBy>
  <cp:revision>26</cp:revision>
  <dcterms:created xsi:type="dcterms:W3CDTF">2016-08-31T19:51:02Z</dcterms:created>
  <dcterms:modified xsi:type="dcterms:W3CDTF">2016-09-09T12:05:03Z</dcterms:modified>
</cp:coreProperties>
</file>