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Century" panose="02040604050505020304" pitchFamily="18" charset="0"/>
      <p:regular r:id="rId21"/>
    </p:embeddedFont>
    <p:embeddedFont>
      <p:font typeface="Noto Sans Symbols" panose="020B050204050402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1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40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40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40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40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40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40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40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3" name="Google Shape;8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8529ab99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529ab99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78529ab9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78529ab99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8529ab99_1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8529ab99_1_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01" name="Google Shape;20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08" name="Google Shape;20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15" name="Google Shape;21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4" name="Google Shape;15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7"/>
            <a:ext cx="3045625"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2366963"/>
            <a:ext cx="8222100" cy="1118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3621217"/>
            <a:ext cx="82221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7"/>
            <a:ext cx="3045625"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674733"/>
            <a:ext cx="8520600" cy="2707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4492300"/>
            <a:ext cx="8520600" cy="17091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7"/>
            <a:ext cx="3045625"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869796"/>
            <a:ext cx="8222100" cy="1118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762"/>
            <a:ext cx="9144000"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639967"/>
            <a:ext cx="3999900" cy="445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639967"/>
            <a:ext cx="3999900" cy="445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954405"/>
            <a:ext cx="2808000" cy="4137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7"/>
            <a:ext cx="3045625"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701800"/>
            <a:ext cx="5618700" cy="5454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2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5640767"/>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46667"/>
            <a:ext cx="8520600" cy="81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639833"/>
            <a:ext cx="8520600" cy="4452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6201587"/>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opendata.cityofnewyork.u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nypost.com/2019/01/23/nypd-announces-new-plan-to-combat-crime-in-dangerous-neighborhoods/" TargetMode="External"/><Relationship Id="rId4" Type="http://schemas.openxmlformats.org/officeDocument/2006/relationships/hyperlink" Target="http://ypdcrime.com/penal.law/offense_level.ht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newyork.us/Public-Safety/NYPD-Complaint-Data-Current-Year-To-Date-/5uac-w243"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ata.cityofnewyork.us/Social-Services/311-Service-Requests-from-2010-to-Present/erm2-nwe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a:t>
            </a:fld>
            <a:endParaRPr sz="1000" i="0">
              <a:solidFill>
                <a:schemeClr val="lt1"/>
              </a:solidFill>
              <a:latin typeface="Roboto"/>
              <a:ea typeface="Roboto"/>
              <a:cs typeface="Roboto"/>
              <a:sym typeface="Roboto"/>
            </a:endParaRPr>
          </a:p>
        </p:txBody>
      </p:sp>
      <p:sp>
        <p:nvSpPr>
          <p:cNvPr id="86" name="Google Shape;86;p13"/>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lnSpc>
                <a:spcPct val="100000"/>
              </a:lnSpc>
              <a:spcBef>
                <a:spcPts val="0"/>
              </a:spcBef>
              <a:spcAft>
                <a:spcPts val="0"/>
              </a:spcAft>
              <a:buClr>
                <a:srgbClr val="000000"/>
              </a:buClr>
              <a:buSzPts val="2044"/>
              <a:buFont typeface="Century"/>
              <a:buNone/>
            </a:pPr>
            <a:r>
              <a:rPr lang="en-US" sz="2044">
                <a:latin typeface="Century"/>
                <a:ea typeface="Century"/>
                <a:cs typeface="Century"/>
                <a:sym typeface="Century"/>
              </a:rPr>
              <a:t>Symposium - Spring 2020 </a:t>
            </a:r>
            <a:endParaRPr/>
          </a:p>
          <a:p>
            <a:pPr marL="0" lvl="0" indent="0" algn="l" rtl="0">
              <a:lnSpc>
                <a:spcPct val="100000"/>
              </a:lnSpc>
              <a:spcBef>
                <a:spcPts val="0"/>
              </a:spcBef>
              <a:spcAft>
                <a:spcPts val="0"/>
              </a:spcAft>
              <a:buClr>
                <a:srgbClr val="000000"/>
              </a:buClr>
              <a:buSzPts val="2044"/>
              <a:buFont typeface="Century"/>
              <a:buNone/>
            </a:pPr>
            <a:r>
              <a:rPr lang="en-US" sz="2044">
                <a:latin typeface="Century"/>
                <a:ea typeface="Century"/>
                <a:cs typeface="Century"/>
                <a:sym typeface="Century"/>
              </a:rPr>
              <a:t>Processing Big Data for Analytics Applications</a:t>
            </a:r>
            <a:endParaRPr/>
          </a:p>
        </p:txBody>
      </p:sp>
      <p:sp>
        <p:nvSpPr>
          <p:cNvPr id="87" name="Google Shape;87;p13"/>
          <p:cNvSpPr txBox="1">
            <a:spLocks noGrp="1"/>
          </p:cNvSpPr>
          <p:nvPr>
            <p:ph type="body" idx="1"/>
          </p:nvPr>
        </p:nvSpPr>
        <p:spPr>
          <a:xfrm>
            <a:off x="571499" y="1130300"/>
            <a:ext cx="82296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200" b="1">
              <a:latin typeface="Century"/>
              <a:ea typeface="Century"/>
              <a:cs typeface="Century"/>
              <a:sym typeface="Century"/>
            </a:endParaRPr>
          </a:p>
          <a:p>
            <a:pPr marL="0" lvl="0" indent="0" algn="l" rtl="0">
              <a:lnSpc>
                <a:spcPct val="100000"/>
              </a:lnSpc>
              <a:spcBef>
                <a:spcPts val="500"/>
              </a:spcBef>
              <a:spcAft>
                <a:spcPts val="0"/>
              </a:spcAft>
              <a:buSzPts val="200"/>
              <a:buFont typeface="Noto Sans Symbols"/>
              <a:buNone/>
            </a:pPr>
            <a:endParaRPr sz="200" b="1">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latin typeface="Century"/>
                <a:ea typeface="Century"/>
                <a:cs typeface="Century"/>
                <a:sym typeface="Century"/>
              </a:rPr>
              <a:t>Project Name:  An Analysis of crime and complaints in NYC</a:t>
            </a:r>
            <a:endParaRPr>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latin typeface="Century"/>
                <a:ea typeface="Century"/>
                <a:cs typeface="Century"/>
                <a:sym typeface="Century"/>
              </a:rPr>
              <a:t>Team Name:   The Complainers</a:t>
            </a:r>
            <a:endParaRPr>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latin typeface="Century"/>
                <a:ea typeface="Century"/>
                <a:cs typeface="Century"/>
                <a:sym typeface="Century"/>
              </a:rPr>
              <a:t>Team:   </a:t>
            </a:r>
            <a:endParaRPr>
              <a:latin typeface="Century"/>
              <a:ea typeface="Century"/>
              <a:cs typeface="Century"/>
              <a:sym typeface="Century"/>
            </a:endParaRPr>
          </a:p>
          <a:p>
            <a:pPr marL="457200" lvl="0" indent="-342900" algn="l" rtl="0">
              <a:lnSpc>
                <a:spcPct val="100000"/>
              </a:lnSpc>
              <a:spcBef>
                <a:spcPts val="500"/>
              </a:spcBef>
              <a:spcAft>
                <a:spcPts val="0"/>
              </a:spcAft>
              <a:buSzPts val="1800"/>
              <a:buFont typeface="Century"/>
              <a:buChar char="●"/>
            </a:pPr>
            <a:r>
              <a:rPr lang="en-US">
                <a:latin typeface="Century"/>
                <a:ea typeface="Century"/>
                <a:cs typeface="Century"/>
                <a:sym typeface="Century"/>
              </a:rPr>
              <a:t>Daniel Richardson</a:t>
            </a:r>
            <a:endParaRPr>
              <a:latin typeface="Century"/>
              <a:ea typeface="Century"/>
              <a:cs typeface="Century"/>
              <a:sym typeface="Century"/>
            </a:endParaRPr>
          </a:p>
          <a:p>
            <a:pPr marL="457200" lvl="0" indent="-342900" algn="l" rtl="0">
              <a:lnSpc>
                <a:spcPct val="100000"/>
              </a:lnSpc>
              <a:spcBef>
                <a:spcPts val="0"/>
              </a:spcBef>
              <a:spcAft>
                <a:spcPts val="0"/>
              </a:spcAft>
              <a:buSzPts val="1800"/>
              <a:buFont typeface="Century"/>
              <a:buChar char="●"/>
            </a:pPr>
            <a:r>
              <a:rPr lang="en-US">
                <a:latin typeface="Century"/>
                <a:ea typeface="Century"/>
                <a:cs typeface="Century"/>
                <a:sym typeface="Century"/>
              </a:rPr>
              <a:t>Michael Losev</a:t>
            </a:r>
            <a:endParaRPr>
              <a:latin typeface="Century"/>
              <a:ea typeface="Century"/>
              <a:cs typeface="Century"/>
              <a:sym typeface="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10</a:t>
            </a:fld>
            <a:endParaRPr sz="1000" i="0">
              <a:solidFill>
                <a:schemeClr val="lt1"/>
              </a:solidFill>
              <a:latin typeface="Roboto"/>
              <a:ea typeface="Roboto"/>
              <a:cs typeface="Roboto"/>
              <a:sym typeface="Roboto"/>
            </a:endParaRPr>
          </a:p>
        </p:txBody>
      </p:sp>
      <p:sp>
        <p:nvSpPr>
          <p:cNvPr id="165" name="Google Shape;165;p22"/>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66" name="Google Shape;166;p22"/>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200" b="1">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r>
              <a:rPr lang="en-US" sz="2800">
                <a:latin typeface="Century"/>
                <a:ea typeface="Century"/>
                <a:cs typeface="Century"/>
                <a:sym typeface="Century"/>
              </a:rPr>
              <a:t>Insights</a:t>
            </a:r>
            <a:endParaRPr>
              <a:latin typeface="Century"/>
              <a:ea typeface="Century"/>
              <a:cs typeface="Century"/>
              <a:sym typeface="Century"/>
            </a:endParaRPr>
          </a:p>
          <a:p>
            <a:pPr marL="0" lvl="0" indent="0" algn="l" rtl="0">
              <a:lnSpc>
                <a:spcPct val="100000"/>
              </a:lnSpc>
              <a:spcBef>
                <a:spcPts val="500"/>
              </a:spcBef>
              <a:spcAft>
                <a:spcPts val="0"/>
              </a:spcAft>
              <a:buSzPts val="2800"/>
              <a:buFont typeface="Noto Sans Symbols"/>
              <a:buNone/>
            </a:pPr>
            <a:endParaRPr sz="20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a:latin typeface="Century"/>
                <a:ea typeface="Century"/>
                <a:cs typeface="Century"/>
                <a:sym typeface="Century"/>
              </a:rPr>
              <a:t>1. As the level crime in a location increased, so did the number of 311 complaints.</a:t>
            </a:r>
            <a:endParaRPr sz="20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endParaRPr sz="20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a:latin typeface="Century"/>
                <a:ea typeface="Century"/>
                <a:cs typeface="Century"/>
                <a:sym typeface="Century"/>
              </a:rPr>
              <a:t>2. Some 311 complaint types did not follow the above trend, with Blocked Driveways and Large Item Pickup occurring the most. This means that in high crime areas, residents are less likely to contact 311 in regards to city services in favor of resolving complaints like noise or graffiti.</a:t>
            </a:r>
            <a:endParaRPr sz="20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endParaRPr sz="20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a:latin typeface="Century"/>
                <a:ea typeface="Century"/>
                <a:cs typeface="Century"/>
                <a:sym typeface="Century"/>
              </a:rPr>
              <a:t>3. Calling the 311 number was the most-used method to report complaints, though it declined as crime level increased in favor of online and text reporting.</a:t>
            </a:r>
            <a:endParaRPr sz="2000">
              <a:latin typeface="Century"/>
              <a:ea typeface="Century"/>
              <a:cs typeface="Century"/>
              <a:sym typeface="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US">
                <a:solidFill>
                  <a:schemeClr val="dk1"/>
                </a:solidFill>
                <a:latin typeface="Century"/>
                <a:ea typeface="Century"/>
                <a:cs typeface="Century"/>
                <a:sym typeface="Century"/>
              </a:rPr>
              <a:t>An Analysis of crime and complaints</a:t>
            </a:r>
            <a:endParaRPr/>
          </a:p>
        </p:txBody>
      </p:sp>
      <p:pic>
        <p:nvPicPr>
          <p:cNvPr id="172" name="Google Shape;172;p23" title="Chart"/>
          <p:cNvPicPr preferRelativeResize="0"/>
          <p:nvPr/>
        </p:nvPicPr>
        <p:blipFill>
          <a:blip r:embed="rId3">
            <a:alphaModFix/>
          </a:blip>
          <a:stretch>
            <a:fillRect/>
          </a:stretch>
        </p:blipFill>
        <p:spPr>
          <a:xfrm>
            <a:off x="114300" y="1180638"/>
            <a:ext cx="8572500" cy="53006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US">
                <a:solidFill>
                  <a:schemeClr val="dk1"/>
                </a:solidFill>
                <a:latin typeface="Century"/>
                <a:ea typeface="Century"/>
                <a:cs typeface="Century"/>
                <a:sym typeface="Century"/>
              </a:rPr>
              <a:t>An Analysis of crime and complaints</a:t>
            </a:r>
            <a:endParaRPr/>
          </a:p>
        </p:txBody>
      </p:sp>
      <p:pic>
        <p:nvPicPr>
          <p:cNvPr id="178" name="Google Shape;178;p24" title="Chart"/>
          <p:cNvPicPr preferRelativeResize="0"/>
          <p:nvPr/>
        </p:nvPicPr>
        <p:blipFill>
          <a:blip r:embed="rId3">
            <a:alphaModFix/>
          </a:blip>
          <a:stretch>
            <a:fillRect/>
          </a:stretch>
        </p:blipFill>
        <p:spPr>
          <a:xfrm>
            <a:off x="152400" y="1268388"/>
            <a:ext cx="8839200" cy="54582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457200" y="277825"/>
            <a:ext cx="8229600" cy="10320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a:p>
            <a:pPr marL="0" lvl="0" indent="0" algn="l" rtl="0">
              <a:spcBef>
                <a:spcPts val="0"/>
              </a:spcBef>
              <a:spcAft>
                <a:spcPts val="0"/>
              </a:spcAft>
              <a:buNone/>
            </a:pPr>
            <a:endParaRPr/>
          </a:p>
        </p:txBody>
      </p:sp>
      <p:pic>
        <p:nvPicPr>
          <p:cNvPr id="184" name="Google Shape;184;p25" title="Chart"/>
          <p:cNvPicPr preferRelativeResize="0"/>
          <p:nvPr/>
        </p:nvPicPr>
        <p:blipFill>
          <a:blip r:embed="rId3">
            <a:alphaModFix/>
          </a:blip>
          <a:stretch>
            <a:fillRect/>
          </a:stretch>
        </p:blipFill>
        <p:spPr>
          <a:xfrm>
            <a:off x="332074" y="1110128"/>
            <a:ext cx="8479851" cy="524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14</a:t>
            </a:fld>
            <a:endParaRPr sz="1000" i="0">
              <a:solidFill>
                <a:schemeClr val="lt1"/>
              </a:solidFill>
              <a:latin typeface="Roboto"/>
              <a:ea typeface="Roboto"/>
              <a:cs typeface="Roboto"/>
              <a:sym typeface="Roboto"/>
            </a:endParaRPr>
          </a:p>
        </p:txBody>
      </p:sp>
      <p:sp>
        <p:nvSpPr>
          <p:cNvPr id="190" name="Google Shape;190;p26"/>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91" name="Google Shape;191;p26"/>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200" b="1"/>
          </a:p>
          <a:p>
            <a:pPr marL="0" lvl="0" indent="0" algn="l" rtl="0">
              <a:lnSpc>
                <a:spcPct val="100000"/>
              </a:lnSpc>
              <a:spcBef>
                <a:spcPts val="600"/>
              </a:spcBef>
              <a:spcAft>
                <a:spcPts val="0"/>
              </a:spcAft>
              <a:buSzPts val="2800"/>
              <a:buFont typeface="Noto Sans Symbols"/>
              <a:buNone/>
            </a:pPr>
            <a:r>
              <a:rPr lang="en-US" sz="2800">
                <a:latin typeface="Century"/>
                <a:ea typeface="Century"/>
                <a:cs typeface="Century"/>
                <a:sym typeface="Century"/>
              </a:rPr>
              <a:t>Obstacles</a:t>
            </a:r>
            <a:endParaRPr/>
          </a:p>
          <a:p>
            <a:pPr marL="0" lvl="0" indent="0" algn="l" rtl="0">
              <a:lnSpc>
                <a:spcPct val="100000"/>
              </a:lnSpc>
              <a:spcBef>
                <a:spcPts val="500"/>
              </a:spcBef>
              <a:spcAft>
                <a:spcPts val="0"/>
              </a:spcAft>
              <a:buSzPts val="2800"/>
              <a:buFont typeface="Noto Sans Symbols"/>
              <a:buNone/>
            </a:pPr>
            <a:endParaRPr sz="28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a:latin typeface="Century"/>
                <a:ea typeface="Century"/>
                <a:cs typeface="Century"/>
                <a:sym typeface="Century"/>
              </a:rPr>
              <a:t>1. </a:t>
            </a:r>
            <a:r>
              <a:rPr lang="en-US" sz="1600">
                <a:latin typeface="Century"/>
                <a:ea typeface="Century"/>
                <a:cs typeface="Century"/>
                <a:sym typeface="Century"/>
              </a:rPr>
              <a:t> One of the obstacles that we encountered in the beginning was that in cleaning the data some of the fields had extra commas in them which made it hard to get the exact fields that we wanted.</a:t>
            </a:r>
            <a:endParaRPr sz="16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endParaRPr sz="160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a:latin typeface="Century"/>
                <a:ea typeface="Century"/>
                <a:cs typeface="Century"/>
                <a:sym typeface="Century"/>
              </a:rPr>
              <a:t>2. </a:t>
            </a:r>
            <a:r>
              <a:rPr lang="en-US" sz="1600">
                <a:latin typeface="Century"/>
                <a:ea typeface="Century"/>
                <a:cs typeface="Century"/>
                <a:sym typeface="Century"/>
              </a:rPr>
              <a:t>Another obstacle that we encountered was coming up with a method to determine crime level in a location. Neither of us are domain experts, so we had to use different sources to come up with our own formula of multiplying prison sentences by number of crimes.</a:t>
            </a:r>
            <a:endParaRPr sz="1600">
              <a:latin typeface="Century"/>
              <a:ea typeface="Century"/>
              <a:cs typeface="Century"/>
              <a:sym typeface="Century"/>
            </a:endParaRPr>
          </a:p>
          <a:p>
            <a:pPr marL="0" lvl="0" indent="0" algn="l" rtl="0">
              <a:lnSpc>
                <a:spcPct val="100000"/>
              </a:lnSpc>
              <a:spcBef>
                <a:spcPts val="400"/>
              </a:spcBef>
              <a:spcAft>
                <a:spcPts val="0"/>
              </a:spcAft>
              <a:buSzPts val="2400"/>
              <a:buFont typeface="Noto Sans Symbols"/>
              <a:buNone/>
            </a:pPr>
            <a:endParaRPr>
              <a:solidFill>
                <a:srgbClr val="FF0000"/>
              </a:solidFill>
            </a:endParaRPr>
          </a:p>
          <a:p>
            <a:pPr marL="0" lvl="0" indent="0" algn="l" rtl="0">
              <a:lnSpc>
                <a:spcPct val="100000"/>
              </a:lnSpc>
              <a:spcBef>
                <a:spcPts val="400"/>
              </a:spcBef>
              <a:spcAft>
                <a:spcPts val="0"/>
              </a:spcAft>
              <a:buSzPts val="2000"/>
              <a:buFont typeface="Noto Sans Symbols"/>
              <a:buNone/>
            </a:pPr>
            <a:r>
              <a:rPr lang="en-US" sz="2000">
                <a:latin typeface="Century"/>
                <a:ea typeface="Century"/>
                <a:cs typeface="Century"/>
                <a:sym typeface="Century"/>
              </a:rPr>
              <a:t>3. </a:t>
            </a:r>
            <a:r>
              <a:rPr lang="en-US" sz="1600">
                <a:latin typeface="Century"/>
                <a:ea typeface="Century"/>
                <a:cs typeface="Century"/>
                <a:sym typeface="Century"/>
              </a:rPr>
              <a:t>We also struggled in the beginning of the project as this topic was not what we had initially intended to analyze. We planned to use an API to get weather data that could be joined with data about COVID-19, but the site ended up not being free. Our COVID dataset was also rather skeletal and would have difficult to use alongside another.</a:t>
            </a:r>
            <a:endParaRPr sz="1600">
              <a:latin typeface="Century"/>
              <a:ea typeface="Century"/>
              <a:cs typeface="Century"/>
              <a:sym typeface="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15</a:t>
            </a:fld>
            <a:endParaRPr sz="1000" i="0">
              <a:solidFill>
                <a:schemeClr val="lt1"/>
              </a:solidFill>
              <a:latin typeface="Roboto"/>
              <a:ea typeface="Roboto"/>
              <a:cs typeface="Roboto"/>
              <a:sym typeface="Roboto"/>
            </a:endParaRPr>
          </a:p>
        </p:txBody>
      </p:sp>
      <p:sp>
        <p:nvSpPr>
          <p:cNvPr id="197" name="Google Shape;197;p27"/>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98" name="Google Shape;198;p27"/>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1800" b="1">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r>
              <a:rPr lang="en-US">
                <a:latin typeface="Century"/>
                <a:ea typeface="Century"/>
                <a:cs typeface="Century"/>
                <a:sym typeface="Century"/>
              </a:rPr>
              <a:t>Summary:</a:t>
            </a:r>
            <a:endParaRPr>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endParaRPr sz="1800">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r>
              <a:rPr lang="en-US" sz="1800">
                <a:latin typeface="Century"/>
                <a:ea typeface="Century"/>
                <a:cs typeface="Century"/>
                <a:sym typeface="Century"/>
              </a:rPr>
              <a:t>In summary we found this project engaging and a good use of the material that we learned in this class. We were able to string together complex queries to find interesting results, particularly in regards to crime and quality of life in New York City. </a:t>
            </a:r>
            <a:endParaRPr sz="1800">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br>
              <a:rPr lang="en-US" sz="1800">
                <a:latin typeface="Century"/>
                <a:ea typeface="Century"/>
                <a:cs typeface="Century"/>
                <a:sym typeface="Century"/>
              </a:rPr>
            </a:br>
            <a:r>
              <a:rPr lang="en-US" sz="1800">
                <a:latin typeface="Century"/>
                <a:ea typeface="Century"/>
                <a:cs typeface="Century"/>
                <a:sym typeface="Century"/>
              </a:rPr>
              <a:t>Some future changes that could improve the project if it were repeated:</a:t>
            </a:r>
            <a:endParaRPr sz="1800">
              <a:latin typeface="Century"/>
              <a:ea typeface="Century"/>
              <a:cs typeface="Century"/>
              <a:sym typeface="Century"/>
            </a:endParaRPr>
          </a:p>
          <a:p>
            <a:pPr marL="457200" lvl="0" indent="-342900" algn="l" rtl="0">
              <a:lnSpc>
                <a:spcPct val="100000"/>
              </a:lnSpc>
              <a:spcBef>
                <a:spcPts val="600"/>
              </a:spcBef>
              <a:spcAft>
                <a:spcPts val="0"/>
              </a:spcAft>
              <a:buSzPts val="1800"/>
              <a:buFont typeface="Century"/>
              <a:buChar char="●"/>
            </a:pPr>
            <a:r>
              <a:rPr lang="en-US" sz="1800">
                <a:latin typeface="Century"/>
                <a:ea typeface="Century"/>
                <a:cs typeface="Century"/>
                <a:sym typeface="Century"/>
              </a:rPr>
              <a:t>Working with a domain expert to get a more accurate way to determine crime level with the NYPD data.</a:t>
            </a:r>
            <a:endParaRPr sz="1800">
              <a:latin typeface="Century"/>
              <a:ea typeface="Century"/>
              <a:cs typeface="Century"/>
              <a:sym typeface="Century"/>
            </a:endParaRPr>
          </a:p>
          <a:p>
            <a:pPr marL="457200" lvl="0" indent="-342900" algn="l" rtl="0">
              <a:lnSpc>
                <a:spcPct val="100000"/>
              </a:lnSpc>
              <a:spcBef>
                <a:spcPts val="0"/>
              </a:spcBef>
              <a:spcAft>
                <a:spcPts val="0"/>
              </a:spcAft>
              <a:buSzPts val="1800"/>
              <a:buFont typeface="Century"/>
              <a:buChar char="●"/>
            </a:pPr>
            <a:r>
              <a:rPr lang="en-US" sz="1800">
                <a:latin typeface="Century"/>
                <a:ea typeface="Century"/>
                <a:cs typeface="Century"/>
                <a:sym typeface="Century"/>
              </a:rPr>
              <a:t>The inclusion of a precinct field in the 311 data would have made joining the sets much easier.</a:t>
            </a:r>
            <a:endParaRPr sz="1800">
              <a:latin typeface="Century"/>
              <a:ea typeface="Century"/>
              <a:cs typeface="Century"/>
              <a:sym typeface="Century"/>
            </a:endParaRPr>
          </a:p>
          <a:p>
            <a:pPr marL="914400" lvl="1" indent="-342900" algn="l" rtl="0">
              <a:lnSpc>
                <a:spcPct val="100000"/>
              </a:lnSpc>
              <a:spcBef>
                <a:spcPts val="0"/>
              </a:spcBef>
              <a:spcAft>
                <a:spcPts val="0"/>
              </a:spcAft>
              <a:buSzPts val="1800"/>
              <a:buFont typeface="Century"/>
              <a:buChar char="○"/>
            </a:pPr>
            <a:r>
              <a:rPr lang="en-US" sz="1800">
                <a:latin typeface="Century"/>
                <a:ea typeface="Century"/>
                <a:cs typeface="Century"/>
                <a:sym typeface="Century"/>
              </a:rPr>
              <a:t>Using latitude and longitude relied on rounding and is less tangible than a precinct or borough.</a:t>
            </a:r>
            <a:endParaRPr sz="1800">
              <a:latin typeface="Century"/>
              <a:ea typeface="Century"/>
              <a:cs typeface="Century"/>
              <a:sym typeface="Century"/>
            </a:endParaRPr>
          </a:p>
          <a:p>
            <a:pPr marL="457200" lvl="0" indent="-342900" algn="l" rtl="0">
              <a:lnSpc>
                <a:spcPct val="100000"/>
              </a:lnSpc>
              <a:spcBef>
                <a:spcPts val="0"/>
              </a:spcBef>
              <a:spcAft>
                <a:spcPts val="0"/>
              </a:spcAft>
              <a:buSzPts val="1800"/>
              <a:buFont typeface="Century"/>
              <a:buChar char="●"/>
            </a:pPr>
            <a:r>
              <a:rPr lang="en-US" sz="1800">
                <a:latin typeface="Century"/>
                <a:ea typeface="Century"/>
                <a:cs typeface="Century"/>
                <a:sym typeface="Century"/>
              </a:rPr>
              <a:t>Further mathematical analysis of the data - neither of us have much of a background in statistics.</a:t>
            </a:r>
            <a:endParaRPr sz="1800">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800"/>
              <a:buFont typeface="Noto Sans Symbols"/>
              <a:buNone/>
            </a:pPr>
            <a:r>
              <a:rPr lang="en-US" sz="2800" dirty="0">
                <a:latin typeface="Century"/>
                <a:ea typeface="Century"/>
                <a:cs typeface="Century"/>
                <a:sym typeface="Century"/>
              </a:rPr>
              <a:t>Acknowledgements</a:t>
            </a:r>
            <a:endParaRPr dirty="0"/>
          </a:p>
          <a:p>
            <a:pPr marL="0" lvl="0" indent="0" algn="l" rtl="0">
              <a:spcBef>
                <a:spcPts val="400"/>
              </a:spcBef>
              <a:spcAft>
                <a:spcPts val="0"/>
              </a:spcAft>
              <a:buNone/>
            </a:pPr>
            <a:endParaRPr sz="1800" dirty="0">
              <a:latin typeface="Century"/>
              <a:ea typeface="Century"/>
              <a:cs typeface="Century"/>
              <a:sym typeface="Century"/>
            </a:endParaRPr>
          </a:p>
          <a:p>
            <a:pPr marL="342900" lvl="0" indent="-342900" algn="l" rtl="0">
              <a:spcBef>
                <a:spcPts val="1600"/>
              </a:spcBef>
              <a:spcAft>
                <a:spcPts val="1600"/>
              </a:spcAft>
              <a:buSzPts val="1800"/>
              <a:buFont typeface="Century"/>
              <a:buChar char="•"/>
            </a:pPr>
            <a:r>
              <a:rPr lang="en-US" sz="1800" dirty="0">
                <a:latin typeface="Century"/>
                <a:ea typeface="Century"/>
                <a:cs typeface="Century"/>
                <a:sym typeface="Century"/>
              </a:rPr>
              <a:t>Thank you Professor McIntosh! You helped us a lot through the project and it was a great experience to develop our own analytic.</a:t>
            </a:r>
            <a:endParaRPr sz="1800" dirty="0">
              <a:latin typeface="Century"/>
              <a:ea typeface="Century"/>
              <a:cs typeface="Century"/>
              <a:sym typeface="Century"/>
            </a:endParaRPr>
          </a:p>
        </p:txBody>
      </p:sp>
      <p:sp>
        <p:nvSpPr>
          <p:cNvPr id="204" name="Google Shape;204;p28"/>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16</a:t>
            </a:fld>
            <a:endParaRPr sz="1000" i="0">
              <a:solidFill>
                <a:schemeClr val="lt1"/>
              </a:solidFill>
              <a:latin typeface="Roboto"/>
              <a:ea typeface="Roboto"/>
              <a:cs typeface="Roboto"/>
              <a:sym typeface="Roboto"/>
            </a:endParaRPr>
          </a:p>
        </p:txBody>
      </p:sp>
      <p:sp>
        <p:nvSpPr>
          <p:cNvPr id="205" name="Google Shape;205;p28"/>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pic>
        <p:nvPicPr>
          <p:cNvPr id="2" name="Picture 1">
            <a:extLst>
              <a:ext uri="{FF2B5EF4-FFF2-40B4-BE49-F238E27FC236}">
                <a16:creationId xmlns:a16="http://schemas.microsoft.com/office/drawing/2014/main" id="{E23DDCA7-C9C3-2C4B-888D-044EFC6D084B}"/>
              </a:ext>
            </a:extLst>
          </p:cNvPr>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17</a:t>
            </a:fld>
            <a:endParaRPr sz="1000" i="0">
              <a:solidFill>
                <a:schemeClr val="lt1"/>
              </a:solidFill>
              <a:latin typeface="Roboto"/>
              <a:ea typeface="Roboto"/>
              <a:cs typeface="Roboto"/>
              <a:sym typeface="Roboto"/>
            </a:endParaRPr>
          </a:p>
        </p:txBody>
      </p:sp>
      <p:sp>
        <p:nvSpPr>
          <p:cNvPr id="211" name="Google Shape;211;p29"/>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212" name="Google Shape;212;p29"/>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200" b="1" dirty="0">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r>
              <a:rPr lang="en-US" sz="2800" dirty="0">
                <a:latin typeface="Century"/>
                <a:ea typeface="Century"/>
                <a:cs typeface="Century"/>
                <a:sym typeface="Century"/>
              </a:rPr>
              <a:t>References</a:t>
            </a:r>
            <a:endParaRPr dirty="0">
              <a:latin typeface="Century"/>
              <a:ea typeface="Century"/>
              <a:cs typeface="Century"/>
              <a:sym typeface="Century"/>
            </a:endParaRPr>
          </a:p>
          <a:p>
            <a:pPr marL="0" lvl="0" indent="0" algn="l" rtl="0">
              <a:lnSpc>
                <a:spcPct val="100000"/>
              </a:lnSpc>
              <a:spcBef>
                <a:spcPts val="600"/>
              </a:spcBef>
              <a:spcAft>
                <a:spcPts val="0"/>
              </a:spcAft>
              <a:buSzPts val="2800"/>
              <a:buFont typeface="Noto Sans Symbols"/>
              <a:buNone/>
            </a:pPr>
            <a:endParaRPr sz="1800" dirty="0">
              <a:latin typeface="Century"/>
              <a:ea typeface="Century"/>
              <a:cs typeface="Century"/>
              <a:sym typeface="Century"/>
            </a:endParaRPr>
          </a:p>
          <a:p>
            <a:pPr marL="342900" lvl="0" indent="-342900" algn="l" rtl="0">
              <a:spcBef>
                <a:spcPts val="400"/>
              </a:spcBef>
              <a:spcAft>
                <a:spcPts val="0"/>
              </a:spcAft>
              <a:buClr>
                <a:schemeClr val="dk1"/>
              </a:buClr>
              <a:buSzPts val="1800"/>
              <a:buFont typeface="Century"/>
              <a:buChar char="●"/>
            </a:pPr>
            <a:r>
              <a:rPr lang="en-US" sz="1800" u="sng" dirty="0">
                <a:solidFill>
                  <a:schemeClr val="hlink"/>
                </a:solidFill>
                <a:latin typeface="Century"/>
                <a:ea typeface="Century"/>
                <a:cs typeface="Century"/>
                <a:sym typeface="Century"/>
                <a:hlinkClick r:id="rId3"/>
              </a:rPr>
              <a:t>https://opendata.cityofnewyork.us/</a:t>
            </a:r>
            <a:r>
              <a:rPr lang="en-US" sz="1800" dirty="0">
                <a:latin typeface="Century"/>
                <a:ea typeface="Century"/>
                <a:cs typeface="Century"/>
                <a:sym typeface="Century"/>
              </a:rPr>
              <a:t> - NYC Open Data, where we got both of our data sets.</a:t>
            </a:r>
            <a:endParaRPr sz="1800" dirty="0">
              <a:latin typeface="Century"/>
              <a:ea typeface="Century"/>
              <a:cs typeface="Century"/>
              <a:sym typeface="Century"/>
            </a:endParaRPr>
          </a:p>
          <a:p>
            <a:pPr marL="342900" lvl="0" indent="-342900" algn="l" rtl="0">
              <a:spcBef>
                <a:spcPts val="1600"/>
              </a:spcBef>
              <a:spcAft>
                <a:spcPts val="0"/>
              </a:spcAft>
              <a:buClr>
                <a:schemeClr val="dk1"/>
              </a:buClr>
              <a:buSzPts val="1800"/>
              <a:buFont typeface="Century"/>
              <a:buChar char="●"/>
            </a:pPr>
            <a:r>
              <a:rPr lang="en-US" sz="1800" u="sng" dirty="0">
                <a:solidFill>
                  <a:schemeClr val="hlink"/>
                </a:solidFill>
                <a:latin typeface="Century"/>
                <a:ea typeface="Century"/>
                <a:cs typeface="Century"/>
                <a:sym typeface="Century"/>
                <a:hlinkClick r:id="rId4"/>
              </a:rPr>
              <a:t>http://ypdcrime.com/penal.law/offense_level.htm</a:t>
            </a:r>
            <a:r>
              <a:rPr lang="en-US" sz="1800" dirty="0">
                <a:solidFill>
                  <a:schemeClr val="dk1"/>
                </a:solidFill>
                <a:latin typeface="Century"/>
                <a:ea typeface="Century"/>
                <a:cs typeface="Century"/>
                <a:sym typeface="Century"/>
              </a:rPr>
              <a:t> - The site whose numbers we used to determine the average prison sentences in New York State.</a:t>
            </a:r>
            <a:endParaRPr sz="1800" dirty="0">
              <a:solidFill>
                <a:schemeClr val="dk1"/>
              </a:solidFill>
              <a:latin typeface="Century"/>
              <a:ea typeface="Century"/>
              <a:cs typeface="Century"/>
              <a:sym typeface="Century"/>
            </a:endParaRPr>
          </a:p>
          <a:p>
            <a:pPr marL="342900" lvl="0" indent="-342900" algn="l" rtl="0">
              <a:spcBef>
                <a:spcPts val="1600"/>
              </a:spcBef>
              <a:spcAft>
                <a:spcPts val="1600"/>
              </a:spcAft>
              <a:buClr>
                <a:schemeClr val="dk1"/>
              </a:buClr>
              <a:buSzPts val="1800"/>
              <a:buFont typeface="Century"/>
              <a:buChar char="●"/>
            </a:pPr>
            <a:r>
              <a:rPr lang="en-US" sz="1800" u="sng" dirty="0">
                <a:solidFill>
                  <a:schemeClr val="hlink"/>
                </a:solidFill>
                <a:latin typeface="Century"/>
                <a:ea typeface="Century"/>
                <a:cs typeface="Century"/>
                <a:sym typeface="Century"/>
                <a:hlinkClick r:id="rId5"/>
              </a:rPr>
              <a:t>https://nypost.com/2019/01/23/nypd-announces-new-plan-to-combat-crime-in-dangerous-neighborhoods/</a:t>
            </a:r>
            <a:r>
              <a:rPr lang="en-US" sz="1800" dirty="0">
                <a:solidFill>
                  <a:srgbClr val="FF0000"/>
                </a:solidFill>
                <a:latin typeface="Century"/>
                <a:ea typeface="Century"/>
                <a:cs typeface="Century"/>
                <a:sym typeface="Century"/>
              </a:rPr>
              <a:t> </a:t>
            </a:r>
            <a:r>
              <a:rPr lang="en-US" sz="1800" dirty="0">
                <a:solidFill>
                  <a:schemeClr val="dk1"/>
                </a:solidFill>
                <a:latin typeface="Century"/>
                <a:ea typeface="Century"/>
                <a:cs typeface="Century"/>
                <a:sym typeface="Century"/>
              </a:rPr>
              <a:t>- One of the sources we used to make sure our determined “high crime” locations were accurate.</a:t>
            </a:r>
            <a:endParaRPr sz="1800" dirty="0">
              <a:solidFill>
                <a:srgbClr val="FF0000"/>
              </a:solidFill>
              <a:latin typeface="Century"/>
              <a:ea typeface="Century"/>
              <a:cs typeface="Century"/>
              <a:sym typeface="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18</a:t>
            </a:fld>
            <a:endParaRPr sz="1000" i="0">
              <a:solidFill>
                <a:schemeClr val="lt1"/>
              </a:solidFill>
              <a:latin typeface="Roboto"/>
              <a:ea typeface="Roboto"/>
              <a:cs typeface="Roboto"/>
              <a:sym typeface="Roboto"/>
            </a:endParaRPr>
          </a:p>
        </p:txBody>
      </p:sp>
      <p:sp>
        <p:nvSpPr>
          <p:cNvPr id="218" name="Google Shape;218;p30"/>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219" name="Google Shape;219;p30"/>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5400"/>
              <a:buFont typeface="Noto Sans Symbols"/>
              <a:buNone/>
            </a:pPr>
            <a:endParaRPr sz="5400">
              <a:solidFill>
                <a:srgbClr val="00B0F0"/>
              </a:solidFill>
              <a:latin typeface="Century"/>
              <a:ea typeface="Century"/>
              <a:cs typeface="Century"/>
              <a:sym typeface="Century"/>
            </a:endParaRPr>
          </a:p>
          <a:p>
            <a:pPr marL="342900" lvl="0" indent="-342900" algn="l" rtl="0">
              <a:lnSpc>
                <a:spcPct val="80000"/>
              </a:lnSpc>
              <a:spcBef>
                <a:spcPts val="500"/>
              </a:spcBef>
              <a:spcAft>
                <a:spcPts val="0"/>
              </a:spcAft>
              <a:buSzPts val="5400"/>
              <a:buFont typeface="Noto Sans Symbols"/>
              <a:buNone/>
            </a:pPr>
            <a:endParaRPr sz="5400">
              <a:solidFill>
                <a:srgbClr val="00B0F0"/>
              </a:solidFill>
              <a:latin typeface="Century"/>
              <a:ea typeface="Century"/>
              <a:cs typeface="Century"/>
              <a:sym typeface="Century"/>
            </a:endParaRPr>
          </a:p>
          <a:p>
            <a:pPr marL="342900" lvl="0" indent="-342900" algn="ctr" rtl="0">
              <a:lnSpc>
                <a:spcPct val="80000"/>
              </a:lnSpc>
              <a:spcBef>
                <a:spcPts val="1200"/>
              </a:spcBef>
              <a:spcAft>
                <a:spcPts val="0"/>
              </a:spcAft>
              <a:buSzPts val="5400"/>
              <a:buFont typeface="Noto Sans Symbols"/>
              <a:buNone/>
            </a:pPr>
            <a:r>
              <a:rPr lang="en-US" sz="5400">
                <a:latin typeface="Century"/>
                <a:ea typeface="Century"/>
                <a:cs typeface="Century"/>
                <a:sym typeface="Century"/>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2</a:t>
            </a:fld>
            <a:endParaRPr sz="1000" i="0">
              <a:solidFill>
                <a:schemeClr val="lt1"/>
              </a:solidFill>
              <a:latin typeface="Roboto"/>
              <a:ea typeface="Roboto"/>
              <a:cs typeface="Roboto"/>
              <a:sym typeface="Roboto"/>
            </a:endParaRPr>
          </a:p>
        </p:txBody>
      </p:sp>
      <p:sp>
        <p:nvSpPr>
          <p:cNvPr id="93" name="Google Shape;93;p14"/>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94" name="Google Shape;94;p14"/>
          <p:cNvSpPr txBox="1">
            <a:spLocks noGrp="1"/>
          </p:cNvSpPr>
          <p:nvPr>
            <p:ph type="body" idx="1"/>
          </p:nvPr>
        </p:nvSpPr>
        <p:spPr>
          <a:xfrm>
            <a:off x="571499" y="1245870"/>
            <a:ext cx="8001002" cy="53467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400"/>
              <a:buFont typeface="Noto Sans Symbols"/>
              <a:buNone/>
            </a:pPr>
            <a:r>
              <a:rPr lang="en-US" dirty="0">
                <a:latin typeface="Century"/>
                <a:ea typeface="Century"/>
                <a:cs typeface="Century"/>
                <a:sym typeface="Century"/>
              </a:rPr>
              <a:t>Abstract:  </a:t>
            </a:r>
            <a:endParaRPr dirty="0"/>
          </a:p>
          <a:p>
            <a:pPr marL="0" lvl="0" indent="0" algn="l" rtl="0">
              <a:lnSpc>
                <a:spcPct val="100000"/>
              </a:lnSpc>
              <a:spcBef>
                <a:spcPts val="800"/>
              </a:spcBef>
              <a:spcAft>
                <a:spcPts val="0"/>
              </a:spcAft>
              <a:buClr>
                <a:srgbClr val="FF0000"/>
              </a:buClr>
              <a:buSzPts val="2400"/>
              <a:buFont typeface="Times"/>
              <a:buNone/>
            </a:pPr>
            <a:endParaRPr dirty="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1700" dirty="0">
                <a:solidFill>
                  <a:srgbClr val="222222"/>
                </a:solidFill>
                <a:highlight>
                  <a:srgbClr val="FFFFFF"/>
                </a:highlight>
              </a:rPr>
              <a:t>Our original goal was to identify locations in New York City where crimes are reported by the NYPD in order to identify areas with unsafe crime levels and also to find areas where residents are reporting complaints via 311. In this way, we hoped to find trends between the level of crime of a location and the respective complaints brought up by its inhabitants. Defining level of crime is a nebulous task, and for our project we did so by weighting each felony crime committed by the average number of prison years for that crime. </a:t>
            </a:r>
            <a:endParaRPr dirty="0">
              <a:solidFill>
                <a:srgbClr val="FF0000"/>
              </a:solidFill>
            </a:endParaRPr>
          </a:p>
          <a:p>
            <a:pPr marL="0" lvl="0" indent="0" algn="l" rtl="0">
              <a:lnSpc>
                <a:spcPct val="100000"/>
              </a:lnSpc>
              <a:spcBef>
                <a:spcPts val="400"/>
              </a:spcBef>
              <a:spcAft>
                <a:spcPts val="0"/>
              </a:spcAft>
              <a:buSzPts val="2400"/>
              <a:buFont typeface="Noto Sans Symbols"/>
              <a:buNone/>
            </a:pPr>
            <a:endParaRPr dirty="0">
              <a:solidFill>
                <a:srgbClr val="FF0000"/>
              </a:solidFill>
            </a:endParaRPr>
          </a:p>
          <a:p>
            <a:pPr marL="0" lvl="0" indent="0" algn="l" rtl="0">
              <a:lnSpc>
                <a:spcPct val="100000"/>
              </a:lnSpc>
              <a:spcBef>
                <a:spcPts val="400"/>
              </a:spcBef>
              <a:spcAft>
                <a:spcPts val="0"/>
              </a:spcAft>
              <a:buSzPts val="2400"/>
              <a:buFont typeface="Noto Sans Symbols"/>
              <a:buNone/>
            </a:pPr>
            <a:endParaRPr dirty="0">
              <a:solidFill>
                <a:srgbClr val="FF0000"/>
              </a:solidFill>
            </a:endParaRPr>
          </a:p>
          <a:p>
            <a:pPr marL="0" lvl="0" indent="0" algn="l" rtl="0">
              <a:lnSpc>
                <a:spcPct val="100000"/>
              </a:lnSpc>
              <a:spcBef>
                <a:spcPts val="400"/>
              </a:spcBef>
              <a:spcAft>
                <a:spcPts val="0"/>
              </a:spcAft>
              <a:buSzPts val="2000"/>
              <a:buFont typeface="Noto Sans Symbols"/>
              <a:buNone/>
            </a:pPr>
            <a:r>
              <a:rPr lang="en-US" sz="2000" dirty="0">
                <a:latin typeface="Century"/>
                <a:ea typeface="Century"/>
                <a:cs typeface="Century"/>
                <a:sym typeface="Century"/>
              </a:rPr>
              <a:t>Platform(s) where the application runs: </a:t>
            </a:r>
            <a:r>
              <a:rPr lang="en-US" sz="2000" b="1" dirty="0">
                <a:latin typeface="Century"/>
                <a:ea typeface="Century"/>
                <a:cs typeface="Century"/>
                <a:sym typeface="Century"/>
              </a:rPr>
              <a:t>NYU Dumbo cluster</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3</a:t>
            </a:fld>
            <a:endParaRPr sz="1000" i="0">
              <a:solidFill>
                <a:schemeClr val="lt1"/>
              </a:solidFill>
              <a:latin typeface="Roboto"/>
              <a:ea typeface="Roboto"/>
              <a:cs typeface="Roboto"/>
              <a:sym typeface="Roboto"/>
            </a:endParaRPr>
          </a:p>
        </p:txBody>
      </p:sp>
      <p:sp>
        <p:nvSpPr>
          <p:cNvPr id="100" name="Google Shape;100;p15"/>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01" name="Google Shape;101;p15"/>
          <p:cNvSpPr txBox="1">
            <a:spLocks noGrp="1"/>
          </p:cNvSpPr>
          <p:nvPr>
            <p:ph type="body" idx="1"/>
          </p:nvPr>
        </p:nvSpPr>
        <p:spPr>
          <a:xfrm>
            <a:off x="571500" y="1243733"/>
            <a:ext cx="7785000" cy="50676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800"/>
              <a:buFont typeface="Noto Sans Symbols"/>
              <a:buNone/>
            </a:pPr>
            <a:r>
              <a:rPr lang="en-US" sz="2800" dirty="0">
                <a:latin typeface="Century"/>
                <a:ea typeface="Century"/>
                <a:cs typeface="Century"/>
                <a:sym typeface="Century"/>
              </a:rPr>
              <a:t>Motivation</a:t>
            </a:r>
            <a:endParaRPr sz="2000"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dirty="0">
                <a:latin typeface="Century"/>
                <a:ea typeface="Century"/>
                <a:cs typeface="Century"/>
                <a:sym typeface="Century"/>
              </a:rPr>
              <a:t>Who are the users of this application?     </a:t>
            </a:r>
            <a:endParaRPr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dirty="0">
                <a:latin typeface="Century"/>
                <a:ea typeface="Century"/>
                <a:cs typeface="Century"/>
                <a:sym typeface="Century"/>
              </a:rPr>
              <a:t>The government of New York City.</a:t>
            </a:r>
            <a:endParaRPr sz="2000" dirty="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dirty="0">
              <a:solidFill>
                <a:srgbClr val="FF0000"/>
              </a:solidFill>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dirty="0">
                <a:latin typeface="Century"/>
                <a:ea typeface="Century"/>
                <a:cs typeface="Century"/>
                <a:sym typeface="Century"/>
              </a:rPr>
              <a:t>Who will benefit from this application? </a:t>
            </a:r>
            <a:endParaRPr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dirty="0">
                <a:latin typeface="Century"/>
                <a:ea typeface="Century"/>
                <a:cs typeface="Century"/>
                <a:sym typeface="Century"/>
              </a:rPr>
              <a:t>The NYC government benefits from this application by seeing one window into the effectiveness of both their police force and the 311 system. In this way, all those hoping to conduct analyses of the quality of NYC will benefit.</a:t>
            </a:r>
            <a:endParaRPr sz="2000" dirty="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dirty="0">
              <a:solidFill>
                <a:srgbClr val="FF0000"/>
              </a:solidFill>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dirty="0">
                <a:latin typeface="Century"/>
                <a:ea typeface="Century"/>
                <a:cs typeface="Century"/>
                <a:sym typeface="Century"/>
              </a:rPr>
              <a:t>Why is this application important?         </a:t>
            </a:r>
            <a:endParaRPr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dirty="0">
                <a:latin typeface="Century"/>
                <a:ea typeface="Century"/>
                <a:cs typeface="Century"/>
                <a:sym typeface="Century"/>
              </a:rPr>
              <a:t>The application pinpoints areas of reform that are needed in different parts of the city and help highlight certain complaints that tend to rise with higher levels of crime.</a:t>
            </a:r>
            <a:endParaRPr sz="2000" dirty="0">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4</a:t>
            </a:fld>
            <a:endParaRPr sz="1000" i="0">
              <a:solidFill>
                <a:schemeClr val="lt1"/>
              </a:solidFill>
              <a:latin typeface="Roboto"/>
              <a:ea typeface="Roboto"/>
              <a:cs typeface="Roboto"/>
              <a:sym typeface="Roboto"/>
            </a:endParaRPr>
          </a:p>
        </p:txBody>
      </p:sp>
      <p:sp>
        <p:nvSpPr>
          <p:cNvPr id="107" name="Google Shape;107;p16"/>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08" name="Google Shape;108;p16"/>
          <p:cNvSpPr txBox="1">
            <a:spLocks noGrp="1"/>
          </p:cNvSpPr>
          <p:nvPr>
            <p:ph type="body" idx="1"/>
          </p:nvPr>
        </p:nvSpPr>
        <p:spPr>
          <a:xfrm>
            <a:off x="550479" y="1243684"/>
            <a:ext cx="7866300" cy="53466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800"/>
              <a:buFont typeface="Noto Sans Symbols"/>
              <a:buNone/>
            </a:pPr>
            <a:r>
              <a:rPr lang="en-US" sz="2800" dirty="0">
                <a:latin typeface="Century"/>
                <a:ea typeface="Century"/>
                <a:cs typeface="Century"/>
                <a:sym typeface="Century"/>
              </a:rPr>
              <a:t>Goodness</a:t>
            </a:r>
            <a:endParaRPr sz="2000" dirty="0">
              <a:latin typeface="Century"/>
              <a:ea typeface="Century"/>
              <a:cs typeface="Century"/>
              <a:sym typeface="Century"/>
            </a:endParaRPr>
          </a:p>
          <a:p>
            <a:pPr marL="0" lvl="0" indent="0" algn="l" rtl="0">
              <a:lnSpc>
                <a:spcPct val="100000"/>
              </a:lnSpc>
              <a:spcBef>
                <a:spcPts val="500"/>
              </a:spcBef>
              <a:spcAft>
                <a:spcPts val="0"/>
              </a:spcAft>
              <a:buSzPts val="2000"/>
              <a:buFont typeface="Noto Sans Symbols"/>
              <a:buNone/>
            </a:pPr>
            <a:endParaRPr sz="2000"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dirty="0">
                <a:latin typeface="Century"/>
                <a:ea typeface="Century"/>
                <a:cs typeface="Century"/>
                <a:sym typeface="Century"/>
              </a:rPr>
              <a:t>What steps were taken to assess the ‘goodness’ of the analytic part of the application?         </a:t>
            </a:r>
            <a:endParaRPr dirty="0">
              <a:latin typeface="Century"/>
              <a:ea typeface="Century"/>
              <a:cs typeface="Century"/>
              <a:sym typeface="Century"/>
            </a:endParaRPr>
          </a:p>
          <a:p>
            <a:pPr marL="0" lvl="0" indent="0" algn="l" rtl="0">
              <a:lnSpc>
                <a:spcPct val="100000"/>
              </a:lnSpc>
              <a:spcBef>
                <a:spcPts val="800"/>
              </a:spcBef>
              <a:spcAft>
                <a:spcPts val="0"/>
              </a:spcAft>
              <a:buClr>
                <a:srgbClr val="FF0000"/>
              </a:buClr>
              <a:buSzPts val="2000"/>
              <a:buFont typeface="Times"/>
              <a:buNone/>
            </a:pPr>
            <a:endParaRPr sz="2000"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r>
              <a:rPr lang="en-US" sz="2000" dirty="0">
                <a:latin typeface="Century"/>
                <a:ea typeface="Century"/>
                <a:cs typeface="Century"/>
                <a:sym typeface="Century"/>
              </a:rPr>
              <a:t>We used the average prison sentence multiplied by the amount of each respective crime in each respective area to assign a crime level to each location (precinct and latitude/longitude). In order to verify our method, we researched how dangerous some of our more extreme values for precincts actually are according to news articles and further NYPD data. Our results were overwhelmingly confirmed to be accurate.</a:t>
            </a:r>
            <a:endParaRPr sz="2000"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endParaRPr sz="2000" dirty="0">
              <a:latin typeface="Century"/>
              <a:ea typeface="Century"/>
              <a:cs typeface="Century"/>
              <a:sym typeface="Century"/>
            </a:endParaRPr>
          </a:p>
          <a:p>
            <a:pPr marL="0" lvl="0" indent="0" algn="l" rtl="0">
              <a:lnSpc>
                <a:spcPct val="100000"/>
              </a:lnSpc>
              <a:spcBef>
                <a:spcPts val="400"/>
              </a:spcBef>
              <a:spcAft>
                <a:spcPts val="0"/>
              </a:spcAft>
              <a:buSzPts val="2000"/>
              <a:buFont typeface="Noto Sans Symbols"/>
              <a:buNone/>
            </a:pPr>
            <a:endParaRPr sz="1500" dirty="0">
              <a:latin typeface="Century"/>
              <a:ea typeface="Century"/>
              <a:cs typeface="Century"/>
              <a:sym typeface="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5</a:t>
            </a:fld>
            <a:endParaRPr sz="1000" i="0">
              <a:solidFill>
                <a:schemeClr val="lt1"/>
              </a:solidFill>
              <a:latin typeface="Roboto"/>
              <a:ea typeface="Roboto"/>
              <a:cs typeface="Roboto"/>
              <a:sym typeface="Roboto"/>
            </a:endParaRPr>
          </a:p>
        </p:txBody>
      </p:sp>
      <p:sp>
        <p:nvSpPr>
          <p:cNvPr id="114" name="Google Shape;114;p17"/>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15" name="Google Shape;115;p17"/>
          <p:cNvSpPr txBox="1">
            <a:spLocks noGrp="1"/>
          </p:cNvSpPr>
          <p:nvPr>
            <p:ph type="body" idx="1"/>
          </p:nvPr>
        </p:nvSpPr>
        <p:spPr>
          <a:xfrm>
            <a:off x="571500" y="1243684"/>
            <a:ext cx="8572500" cy="53466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800"/>
              <a:buFont typeface="Noto Sans Symbols"/>
              <a:buNone/>
            </a:pPr>
            <a:r>
              <a:rPr lang="en-US" sz="2800" dirty="0">
                <a:latin typeface="Century"/>
                <a:ea typeface="Century"/>
                <a:cs typeface="Century"/>
                <a:sym typeface="Century"/>
              </a:rPr>
              <a:t>All Data Sources</a:t>
            </a:r>
            <a:endParaRPr sz="2800" dirty="0">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800" dirty="0">
                <a:latin typeface="Century"/>
                <a:ea typeface="Century"/>
                <a:cs typeface="Century"/>
                <a:sym typeface="Century"/>
              </a:rPr>
              <a:t>Name:   </a:t>
            </a:r>
            <a:r>
              <a:rPr lang="en-US" sz="1800" dirty="0">
                <a:highlight>
                  <a:srgbClr val="FFFFFF"/>
                </a:highlight>
                <a:latin typeface="Century"/>
                <a:ea typeface="Century"/>
                <a:cs typeface="Century"/>
                <a:sym typeface="Century"/>
              </a:rPr>
              <a:t>NYPD Complaint Data Current (Year To Date)</a:t>
            </a:r>
            <a:endParaRPr sz="1800" dirty="0">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600" dirty="0">
                <a:latin typeface="Century"/>
                <a:ea typeface="Century"/>
                <a:cs typeface="Century"/>
                <a:sym typeface="Century"/>
              </a:rPr>
              <a:t>Description: </a:t>
            </a:r>
            <a:r>
              <a:rPr lang="en-US" dirty="0">
                <a:solidFill>
                  <a:srgbClr val="FF0000"/>
                </a:solidFill>
                <a:latin typeface="Century"/>
                <a:ea typeface="Century"/>
                <a:cs typeface="Century"/>
                <a:sym typeface="Century"/>
              </a:rPr>
              <a:t> </a:t>
            </a:r>
            <a:r>
              <a:rPr lang="en-US" sz="1600" dirty="0">
                <a:latin typeface="Century"/>
                <a:ea typeface="Century"/>
                <a:cs typeface="Century"/>
                <a:sym typeface="Century"/>
              </a:rPr>
              <a:t>Data about the crimes which take place in and around NYC, such as description of the crime, location where it took place, precinct, borough, etc.</a:t>
            </a:r>
            <a:endParaRPr sz="1600" dirty="0">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600" dirty="0">
                <a:latin typeface="Century"/>
                <a:ea typeface="Century"/>
                <a:cs typeface="Century"/>
                <a:sym typeface="Century"/>
              </a:rPr>
              <a:t>Size of data:  150MB</a:t>
            </a:r>
            <a:endParaRPr dirty="0">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600" dirty="0">
                <a:latin typeface="Century"/>
                <a:ea typeface="Century"/>
                <a:cs typeface="Century"/>
                <a:sym typeface="Century"/>
              </a:rPr>
              <a:t>Link to data: </a:t>
            </a:r>
            <a:r>
              <a:rPr lang="en-US" sz="1200" u="sng" dirty="0">
                <a:solidFill>
                  <a:schemeClr val="hlink"/>
                </a:solidFill>
                <a:latin typeface="Century"/>
                <a:ea typeface="Century"/>
                <a:cs typeface="Century"/>
                <a:sym typeface="Century"/>
                <a:hlinkClick r:id="rId3"/>
              </a:rPr>
              <a:t>https://data.cityofnewyork.us/Public-Safety/NYPD-Complaint-Data-Current-Year-To-Date-/5uac-w243</a:t>
            </a:r>
            <a:endParaRPr sz="1200" dirty="0">
              <a:solidFill>
                <a:srgbClr val="FF0000"/>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dirty="0">
              <a:solidFill>
                <a:srgbClr val="FF0000"/>
              </a:solidFill>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800" dirty="0">
                <a:latin typeface="Century"/>
                <a:ea typeface="Century"/>
                <a:cs typeface="Century"/>
                <a:sym typeface="Century"/>
              </a:rPr>
              <a:t>Name: </a:t>
            </a:r>
            <a:r>
              <a:rPr lang="en-US" sz="1800" dirty="0">
                <a:highlight>
                  <a:srgbClr val="FFFFFF"/>
                </a:highlight>
                <a:latin typeface="Century"/>
                <a:ea typeface="Century"/>
                <a:cs typeface="Century"/>
                <a:sym typeface="Century"/>
              </a:rPr>
              <a:t>311 Service Requests for 2019</a:t>
            </a:r>
            <a:endParaRPr sz="1800" dirty="0">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600" dirty="0">
                <a:latin typeface="Century"/>
                <a:ea typeface="Century"/>
                <a:cs typeface="Century"/>
                <a:sym typeface="Century"/>
              </a:rPr>
              <a:t>Description: </a:t>
            </a:r>
            <a:r>
              <a:rPr lang="en-US" dirty="0">
                <a:solidFill>
                  <a:srgbClr val="FF0000"/>
                </a:solidFill>
                <a:latin typeface="Century"/>
                <a:ea typeface="Century"/>
                <a:cs typeface="Century"/>
                <a:sym typeface="Century"/>
              </a:rPr>
              <a:t> </a:t>
            </a:r>
            <a:r>
              <a:rPr lang="en-US" sz="1700" dirty="0">
                <a:latin typeface="Century"/>
                <a:ea typeface="Century"/>
                <a:cs typeface="Century"/>
                <a:sym typeface="Century"/>
              </a:rPr>
              <a:t>Data about the complaints which took place in and around NYC, such as description, location, borough, </a:t>
            </a:r>
            <a:r>
              <a:rPr lang="en-US" sz="1700" dirty="0" err="1">
                <a:latin typeface="Century"/>
                <a:ea typeface="Century"/>
                <a:cs typeface="Century"/>
                <a:sym typeface="Century"/>
              </a:rPr>
              <a:t>lat</a:t>
            </a:r>
            <a:r>
              <a:rPr lang="en-US" sz="1700" dirty="0">
                <a:latin typeface="Century"/>
                <a:ea typeface="Century"/>
                <a:cs typeface="Century"/>
                <a:sym typeface="Century"/>
              </a:rPr>
              <a:t>, long, date, etc. and how they were reported to 311.</a:t>
            </a:r>
            <a:endParaRPr sz="1700" dirty="0">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600" dirty="0">
                <a:latin typeface="Century"/>
                <a:ea typeface="Century"/>
                <a:cs typeface="Century"/>
                <a:sym typeface="Century"/>
              </a:rPr>
              <a:t>Size of data:  1.27GB</a:t>
            </a:r>
            <a:endParaRPr dirty="0">
              <a:solidFill>
                <a:srgbClr val="FF0000"/>
              </a:solidFill>
              <a:latin typeface="Century"/>
              <a:ea typeface="Century"/>
              <a:cs typeface="Century"/>
              <a:sym typeface="Century"/>
            </a:endParaRPr>
          </a:p>
          <a:p>
            <a:pPr marL="0" lvl="0" indent="0" algn="l" rtl="0">
              <a:lnSpc>
                <a:spcPct val="100000"/>
              </a:lnSpc>
              <a:spcBef>
                <a:spcPts val="400"/>
              </a:spcBef>
              <a:spcAft>
                <a:spcPts val="0"/>
              </a:spcAft>
              <a:buSzPts val="1600"/>
              <a:buFont typeface="Noto Sans Symbols"/>
              <a:buNone/>
            </a:pPr>
            <a:r>
              <a:rPr lang="en-US" sz="1600" dirty="0">
                <a:latin typeface="Century"/>
                <a:ea typeface="Century"/>
                <a:cs typeface="Century"/>
                <a:sym typeface="Century"/>
              </a:rPr>
              <a:t>Link to data: </a:t>
            </a:r>
            <a:r>
              <a:rPr lang="en-US" sz="1100" u="sng" dirty="0">
                <a:solidFill>
                  <a:schemeClr val="hlink"/>
                </a:solidFill>
                <a:latin typeface="Century"/>
                <a:ea typeface="Century"/>
                <a:cs typeface="Century"/>
                <a:sym typeface="Century"/>
                <a:hlinkClick r:id="rId4"/>
              </a:rPr>
              <a:t>https://data.cityofnewyork.us/Social-Services/311-Service-Requests-from-2010-to-Present/erm2-nwe9</a:t>
            </a:r>
            <a:endParaRPr b="1" dirty="0">
              <a:solidFill>
                <a:srgbClr val="FF0000"/>
              </a:solidFill>
              <a:latin typeface="Century"/>
              <a:ea typeface="Century"/>
              <a:cs typeface="Century"/>
              <a:sym typeface="Century"/>
            </a:endParaRPr>
          </a:p>
          <a:p>
            <a:pPr marL="0" lvl="0" indent="0" algn="l" rtl="0">
              <a:lnSpc>
                <a:spcPct val="100000"/>
              </a:lnSpc>
              <a:spcBef>
                <a:spcPts val="1100"/>
              </a:spcBef>
              <a:spcAft>
                <a:spcPts val="0"/>
              </a:spcAft>
              <a:buSzPts val="16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6</a:t>
            </a:fld>
            <a:endParaRPr sz="1000" i="0">
              <a:solidFill>
                <a:schemeClr val="lt1"/>
              </a:solidFill>
              <a:latin typeface="Roboto"/>
              <a:ea typeface="Roboto"/>
              <a:cs typeface="Roboto"/>
              <a:sym typeface="Roboto"/>
            </a:endParaRPr>
          </a:p>
        </p:txBody>
      </p:sp>
      <p:sp>
        <p:nvSpPr>
          <p:cNvPr id="121" name="Google Shape;121;p18"/>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22" name="Google Shape;122;p18"/>
          <p:cNvSpPr txBox="1">
            <a:spLocks noGrp="1"/>
          </p:cNvSpPr>
          <p:nvPr>
            <p:ph type="body" idx="1"/>
          </p:nvPr>
        </p:nvSpPr>
        <p:spPr>
          <a:xfrm>
            <a:off x="457199" y="1313550"/>
            <a:ext cx="7785101" cy="53467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800"/>
              <a:buFont typeface="Noto Sans Symbols"/>
              <a:buNone/>
            </a:pPr>
            <a:r>
              <a:rPr lang="en-US" sz="2800" dirty="0">
                <a:latin typeface="Century"/>
                <a:ea typeface="Century"/>
                <a:cs typeface="Century"/>
                <a:sym typeface="Century"/>
              </a:rPr>
              <a:t>Data Sample: </a:t>
            </a:r>
            <a:r>
              <a:rPr lang="en-US" sz="1800" dirty="0">
                <a:solidFill>
                  <a:schemeClr val="dk1"/>
                </a:solidFill>
                <a:highlight>
                  <a:schemeClr val="lt1"/>
                </a:highlight>
                <a:latin typeface="Century"/>
                <a:ea typeface="Century"/>
                <a:cs typeface="Century"/>
                <a:sym typeface="Century"/>
              </a:rPr>
              <a:t>311 Service Requests for 2019</a:t>
            </a:r>
            <a:endParaRPr dirty="0"/>
          </a:p>
        </p:txBody>
      </p:sp>
      <p:pic>
        <p:nvPicPr>
          <p:cNvPr id="123" name="Google Shape;123;p18"/>
          <p:cNvPicPr preferRelativeResize="0"/>
          <p:nvPr/>
        </p:nvPicPr>
        <p:blipFill>
          <a:blip r:embed="rId3">
            <a:alphaModFix/>
          </a:blip>
          <a:stretch>
            <a:fillRect/>
          </a:stretch>
        </p:blipFill>
        <p:spPr>
          <a:xfrm>
            <a:off x="135825" y="1891400"/>
            <a:ext cx="8872351" cy="419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7</a:t>
            </a:fld>
            <a:endParaRPr sz="1000" i="0">
              <a:solidFill>
                <a:schemeClr val="lt1"/>
              </a:solidFill>
              <a:latin typeface="Roboto"/>
              <a:ea typeface="Roboto"/>
              <a:cs typeface="Roboto"/>
              <a:sym typeface="Roboto"/>
            </a:endParaRPr>
          </a:p>
        </p:txBody>
      </p:sp>
      <p:sp>
        <p:nvSpPr>
          <p:cNvPr id="129" name="Google Shape;129;p19"/>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30" name="Google Shape;130;p19"/>
          <p:cNvSpPr txBox="1">
            <a:spLocks noGrp="1"/>
          </p:cNvSpPr>
          <p:nvPr>
            <p:ph type="body" idx="1"/>
          </p:nvPr>
        </p:nvSpPr>
        <p:spPr>
          <a:xfrm>
            <a:off x="457199" y="1361440"/>
            <a:ext cx="7785101" cy="53467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SzPts val="2800"/>
              <a:buFont typeface="Noto Sans Symbols"/>
              <a:buNone/>
            </a:pPr>
            <a:r>
              <a:rPr lang="en-US" sz="2800" dirty="0">
                <a:latin typeface="Century"/>
                <a:ea typeface="Century"/>
                <a:cs typeface="Century"/>
                <a:sym typeface="Century"/>
              </a:rPr>
              <a:t>Data Sample: </a:t>
            </a:r>
            <a:r>
              <a:rPr lang="en-US" sz="1800" dirty="0">
                <a:solidFill>
                  <a:schemeClr val="dk1"/>
                </a:solidFill>
                <a:highlight>
                  <a:schemeClr val="lt1"/>
                </a:highlight>
                <a:latin typeface="Century"/>
                <a:ea typeface="Century"/>
                <a:cs typeface="Century"/>
                <a:sym typeface="Century"/>
              </a:rPr>
              <a:t>NYPD Offenses Data Current (Year To Date)</a:t>
            </a:r>
            <a:endParaRPr dirty="0">
              <a:solidFill>
                <a:srgbClr val="FF0000"/>
              </a:solidFill>
            </a:endParaRPr>
          </a:p>
          <a:p>
            <a:pPr marL="0" lvl="0" indent="0" algn="l" rtl="0">
              <a:lnSpc>
                <a:spcPct val="100000"/>
              </a:lnSpc>
              <a:spcBef>
                <a:spcPts val="400"/>
              </a:spcBef>
              <a:spcAft>
                <a:spcPts val="0"/>
              </a:spcAft>
              <a:buSzPts val="1600"/>
              <a:buFont typeface="Noto Sans Symbols"/>
              <a:buNone/>
            </a:pPr>
            <a:endParaRPr dirty="0"/>
          </a:p>
        </p:txBody>
      </p:sp>
      <p:pic>
        <p:nvPicPr>
          <p:cNvPr id="131" name="Google Shape;131;p19"/>
          <p:cNvPicPr preferRelativeResize="0"/>
          <p:nvPr/>
        </p:nvPicPr>
        <p:blipFill>
          <a:blip r:embed="rId3">
            <a:alphaModFix/>
          </a:blip>
          <a:stretch>
            <a:fillRect/>
          </a:stretch>
        </p:blipFill>
        <p:spPr>
          <a:xfrm>
            <a:off x="121200" y="2536625"/>
            <a:ext cx="8901601" cy="253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sldNum" idx="12"/>
          </p:nvPr>
        </p:nvSpPr>
        <p:spPr>
          <a:xfrm>
            <a:off x="8509994" y="6477000"/>
            <a:ext cx="176807" cy="23114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8</a:t>
            </a:fld>
            <a:endParaRPr sz="1000" i="0">
              <a:solidFill>
                <a:schemeClr val="lt1"/>
              </a:solidFill>
              <a:latin typeface="Roboto"/>
              <a:ea typeface="Roboto"/>
              <a:cs typeface="Roboto"/>
              <a:sym typeface="Roboto"/>
            </a:endParaRPr>
          </a:p>
        </p:txBody>
      </p:sp>
      <p:sp>
        <p:nvSpPr>
          <p:cNvPr id="137" name="Google Shape;137;p20"/>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38" name="Google Shape;138;p20"/>
          <p:cNvSpPr txBox="1">
            <a:spLocks noGrp="1"/>
          </p:cNvSpPr>
          <p:nvPr>
            <p:ph type="body" idx="1"/>
          </p:nvPr>
        </p:nvSpPr>
        <p:spPr>
          <a:xfrm>
            <a:off x="423037" y="1130400"/>
            <a:ext cx="7785000" cy="53466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200" b="1"/>
          </a:p>
          <a:p>
            <a:pPr marL="0" lvl="0" indent="0" algn="l" rtl="0">
              <a:lnSpc>
                <a:spcPct val="100000"/>
              </a:lnSpc>
              <a:spcBef>
                <a:spcPts val="600"/>
              </a:spcBef>
              <a:spcAft>
                <a:spcPts val="0"/>
              </a:spcAft>
              <a:buSzPts val="2800"/>
              <a:buFont typeface="Noto Sans Symbols"/>
              <a:buNone/>
            </a:pPr>
            <a:r>
              <a:rPr lang="en-US" sz="2800">
                <a:latin typeface="Century"/>
                <a:ea typeface="Century"/>
                <a:cs typeface="Century"/>
                <a:sym typeface="Century"/>
              </a:rPr>
              <a:t>Design Diagram</a:t>
            </a:r>
            <a:endParaRPr sz="2000">
              <a:solidFill>
                <a:srgbClr val="FF0000"/>
              </a:solidFill>
              <a:latin typeface="Century"/>
              <a:ea typeface="Century"/>
              <a:cs typeface="Century"/>
              <a:sym typeface="Century"/>
            </a:endParaRPr>
          </a:p>
          <a:p>
            <a:pPr marL="0" lvl="0" indent="0" algn="l" rtl="0">
              <a:lnSpc>
                <a:spcPct val="100000"/>
              </a:lnSpc>
              <a:spcBef>
                <a:spcPts val="500"/>
              </a:spcBef>
              <a:spcAft>
                <a:spcPts val="0"/>
              </a:spcAft>
              <a:buSzPts val="2000"/>
              <a:buFont typeface="Noto Sans Symbols"/>
              <a:buNone/>
            </a:pPr>
            <a:endParaRPr sz="2000">
              <a:solidFill>
                <a:srgbClr val="FF0000"/>
              </a:solidFill>
              <a:latin typeface="Century"/>
              <a:ea typeface="Century"/>
              <a:cs typeface="Century"/>
              <a:sym typeface="Century"/>
            </a:endParaRPr>
          </a:p>
          <a:p>
            <a:pPr marL="0" lvl="0" indent="0" algn="l" rtl="0">
              <a:lnSpc>
                <a:spcPct val="100000"/>
              </a:lnSpc>
              <a:spcBef>
                <a:spcPts val="500"/>
              </a:spcBef>
              <a:spcAft>
                <a:spcPts val="0"/>
              </a:spcAft>
              <a:buSzPts val="2000"/>
              <a:buFont typeface="Noto Sans Symbols"/>
              <a:buNone/>
            </a:pPr>
            <a:endParaRPr sz="2000">
              <a:solidFill>
                <a:srgbClr val="FF0000"/>
              </a:solidFill>
              <a:latin typeface="Century"/>
              <a:ea typeface="Century"/>
              <a:cs typeface="Century"/>
              <a:sym typeface="Century"/>
            </a:endParaRPr>
          </a:p>
          <a:p>
            <a:pPr marL="0" lvl="0" indent="0" algn="l" rtl="0">
              <a:lnSpc>
                <a:spcPct val="100000"/>
              </a:lnSpc>
              <a:spcBef>
                <a:spcPts val="500"/>
              </a:spcBef>
              <a:spcAft>
                <a:spcPts val="0"/>
              </a:spcAft>
              <a:buSzPts val="2000"/>
              <a:buFont typeface="Noto Sans Symbols"/>
              <a:buNone/>
            </a:pPr>
            <a:endParaRPr sz="2000">
              <a:solidFill>
                <a:srgbClr val="FF0000"/>
              </a:solidFill>
              <a:latin typeface="Century"/>
              <a:ea typeface="Century"/>
              <a:cs typeface="Century"/>
              <a:sym typeface="Century"/>
            </a:endParaRPr>
          </a:p>
          <a:p>
            <a:pPr marL="0" lvl="0" indent="0" algn="l" rtl="0">
              <a:lnSpc>
                <a:spcPct val="100000"/>
              </a:lnSpc>
              <a:spcBef>
                <a:spcPts val="500"/>
              </a:spcBef>
              <a:spcAft>
                <a:spcPts val="0"/>
              </a:spcAft>
              <a:buSzPts val="2000"/>
              <a:buFont typeface="Noto Sans Symbols"/>
              <a:buNone/>
            </a:pPr>
            <a:endParaRPr sz="2000">
              <a:solidFill>
                <a:srgbClr val="FF0000"/>
              </a:solidFill>
              <a:latin typeface="Century"/>
              <a:ea typeface="Century"/>
              <a:cs typeface="Century"/>
              <a:sym typeface="Century"/>
            </a:endParaRPr>
          </a:p>
        </p:txBody>
      </p:sp>
      <p:sp>
        <p:nvSpPr>
          <p:cNvPr id="139" name="Google Shape;139;p20"/>
          <p:cNvSpPr/>
          <p:nvPr/>
        </p:nvSpPr>
        <p:spPr>
          <a:xfrm>
            <a:off x="177513" y="2131450"/>
            <a:ext cx="1166100" cy="1078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311 Complaint Data</a:t>
            </a:r>
            <a:endParaRPr dirty="0"/>
          </a:p>
        </p:txBody>
      </p:sp>
      <p:sp>
        <p:nvSpPr>
          <p:cNvPr id="140" name="Google Shape;140;p20"/>
          <p:cNvSpPr/>
          <p:nvPr/>
        </p:nvSpPr>
        <p:spPr>
          <a:xfrm>
            <a:off x="177513" y="3321050"/>
            <a:ext cx="1166100" cy="1078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NYPD Offenses Data</a:t>
            </a:r>
            <a:endParaRPr/>
          </a:p>
        </p:txBody>
      </p:sp>
      <p:cxnSp>
        <p:nvCxnSpPr>
          <p:cNvPr id="141" name="Google Shape;141;p20"/>
          <p:cNvCxnSpPr>
            <a:stCxn id="139" idx="3"/>
          </p:cNvCxnSpPr>
          <p:nvPr/>
        </p:nvCxnSpPr>
        <p:spPr>
          <a:xfrm rot="10800000" flipH="1">
            <a:off x="1343613" y="2664250"/>
            <a:ext cx="1466700" cy="6300"/>
          </a:xfrm>
          <a:prstGeom prst="straightConnector1">
            <a:avLst/>
          </a:prstGeom>
          <a:noFill/>
          <a:ln w="9525" cap="flat" cmpd="sng">
            <a:solidFill>
              <a:srgbClr val="000000"/>
            </a:solidFill>
            <a:prstDash val="solid"/>
            <a:round/>
            <a:headEnd type="none" w="med" len="med"/>
            <a:tailEnd type="triangle" w="med" len="med"/>
          </a:ln>
        </p:spPr>
      </p:cxnSp>
      <p:cxnSp>
        <p:nvCxnSpPr>
          <p:cNvPr id="142" name="Google Shape;142;p20"/>
          <p:cNvCxnSpPr/>
          <p:nvPr/>
        </p:nvCxnSpPr>
        <p:spPr>
          <a:xfrm>
            <a:off x="1343613" y="3861050"/>
            <a:ext cx="1491900" cy="600"/>
          </a:xfrm>
          <a:prstGeom prst="straightConnector1">
            <a:avLst/>
          </a:prstGeom>
          <a:noFill/>
          <a:ln w="9525" cap="flat" cmpd="sng">
            <a:solidFill>
              <a:srgbClr val="000000"/>
            </a:solidFill>
            <a:prstDash val="solid"/>
            <a:round/>
            <a:headEnd type="none" w="med" len="med"/>
            <a:tailEnd type="triangle" w="med" len="med"/>
          </a:ln>
        </p:spPr>
      </p:cxnSp>
      <p:sp>
        <p:nvSpPr>
          <p:cNvPr id="143" name="Google Shape;143;p20"/>
          <p:cNvSpPr txBox="1"/>
          <p:nvPr/>
        </p:nvSpPr>
        <p:spPr>
          <a:xfrm>
            <a:off x="1331013" y="2844150"/>
            <a:ext cx="1491900" cy="7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Clean Data with Hadoop MapReduce</a:t>
            </a:r>
            <a:endParaRPr/>
          </a:p>
        </p:txBody>
      </p:sp>
      <p:sp>
        <p:nvSpPr>
          <p:cNvPr id="144" name="Google Shape;144;p20"/>
          <p:cNvSpPr/>
          <p:nvPr/>
        </p:nvSpPr>
        <p:spPr>
          <a:xfrm>
            <a:off x="2835513" y="3322250"/>
            <a:ext cx="1166100" cy="1078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Cleaned NYPD Data</a:t>
            </a:r>
            <a:endParaRPr/>
          </a:p>
        </p:txBody>
      </p:sp>
      <p:sp>
        <p:nvSpPr>
          <p:cNvPr id="145" name="Google Shape;145;p20"/>
          <p:cNvSpPr/>
          <p:nvPr/>
        </p:nvSpPr>
        <p:spPr>
          <a:xfrm>
            <a:off x="2835513" y="2128300"/>
            <a:ext cx="1166100" cy="1078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Cleaned 311 Data</a:t>
            </a:r>
            <a:endParaRPr/>
          </a:p>
        </p:txBody>
      </p:sp>
      <p:cxnSp>
        <p:nvCxnSpPr>
          <p:cNvPr id="146" name="Google Shape;146;p20"/>
          <p:cNvCxnSpPr>
            <a:stCxn id="145" idx="3"/>
            <a:endCxn id="147" idx="1"/>
          </p:cNvCxnSpPr>
          <p:nvPr/>
        </p:nvCxnSpPr>
        <p:spPr>
          <a:xfrm>
            <a:off x="4001613" y="2667400"/>
            <a:ext cx="1612500" cy="211200"/>
          </a:xfrm>
          <a:prstGeom prst="straightConnector1">
            <a:avLst/>
          </a:prstGeom>
          <a:noFill/>
          <a:ln w="9525" cap="flat" cmpd="sng">
            <a:solidFill>
              <a:srgbClr val="000000"/>
            </a:solidFill>
            <a:prstDash val="solid"/>
            <a:round/>
            <a:headEnd type="none" w="med" len="med"/>
            <a:tailEnd type="triangle" w="med" len="med"/>
          </a:ln>
        </p:spPr>
      </p:cxnSp>
      <p:cxnSp>
        <p:nvCxnSpPr>
          <p:cNvPr id="148" name="Google Shape;148;p20"/>
          <p:cNvCxnSpPr>
            <a:stCxn id="144" idx="3"/>
            <a:endCxn id="147" idx="3"/>
          </p:cNvCxnSpPr>
          <p:nvPr/>
        </p:nvCxnSpPr>
        <p:spPr>
          <a:xfrm rot="10800000" flipH="1">
            <a:off x="4001613" y="3641150"/>
            <a:ext cx="1612500" cy="220200"/>
          </a:xfrm>
          <a:prstGeom prst="straightConnector1">
            <a:avLst/>
          </a:prstGeom>
          <a:noFill/>
          <a:ln w="9525" cap="flat" cmpd="sng">
            <a:solidFill>
              <a:srgbClr val="000000"/>
            </a:solidFill>
            <a:prstDash val="solid"/>
            <a:round/>
            <a:headEnd type="none" w="med" len="med"/>
            <a:tailEnd type="triangle" w="med" len="med"/>
          </a:ln>
        </p:spPr>
      </p:cxnSp>
      <p:sp>
        <p:nvSpPr>
          <p:cNvPr id="147" name="Google Shape;147;p20"/>
          <p:cNvSpPr/>
          <p:nvPr/>
        </p:nvSpPr>
        <p:spPr>
          <a:xfrm>
            <a:off x="5443288" y="2720725"/>
            <a:ext cx="1166100" cy="10782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Apache Impala</a:t>
            </a:r>
            <a:endParaRPr/>
          </a:p>
        </p:txBody>
      </p:sp>
      <p:cxnSp>
        <p:nvCxnSpPr>
          <p:cNvPr id="149" name="Google Shape;149;p20"/>
          <p:cNvCxnSpPr/>
          <p:nvPr/>
        </p:nvCxnSpPr>
        <p:spPr>
          <a:xfrm>
            <a:off x="6609388" y="3194250"/>
            <a:ext cx="1191000" cy="12600"/>
          </a:xfrm>
          <a:prstGeom prst="straightConnector1">
            <a:avLst/>
          </a:prstGeom>
          <a:noFill/>
          <a:ln w="9525" cap="flat" cmpd="sng">
            <a:solidFill>
              <a:srgbClr val="000000"/>
            </a:solidFill>
            <a:prstDash val="solid"/>
            <a:round/>
            <a:headEnd type="none" w="med" len="med"/>
            <a:tailEnd type="triangle" w="med" len="med"/>
          </a:ln>
        </p:spPr>
      </p:cxnSp>
      <p:sp>
        <p:nvSpPr>
          <p:cNvPr id="150" name="Google Shape;150;p20"/>
          <p:cNvSpPr txBox="1"/>
          <p:nvPr/>
        </p:nvSpPr>
        <p:spPr>
          <a:xfrm>
            <a:off x="4014213" y="2903425"/>
            <a:ext cx="1491900" cy="7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Join on Latitude and Longitude</a:t>
            </a:r>
            <a:endParaRPr/>
          </a:p>
        </p:txBody>
      </p:sp>
      <p:sp>
        <p:nvSpPr>
          <p:cNvPr id="151" name="Google Shape;151;p20"/>
          <p:cNvSpPr/>
          <p:nvPr/>
        </p:nvSpPr>
        <p:spPr>
          <a:xfrm>
            <a:off x="7800388" y="2661450"/>
            <a:ext cx="1166100" cy="1078200"/>
          </a:xfrm>
          <a:prstGeom prst="ellipse">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Final Analytic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8460431" y="6201587"/>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lt1"/>
                </a:solidFill>
                <a:latin typeface="Roboto"/>
                <a:ea typeface="Roboto"/>
                <a:cs typeface="Roboto"/>
                <a:sym typeface="Roboto"/>
              </a:rPr>
              <a:t>9</a:t>
            </a:fld>
            <a:endParaRPr sz="1000" i="0">
              <a:solidFill>
                <a:schemeClr val="lt1"/>
              </a:solidFill>
              <a:latin typeface="Roboto"/>
              <a:ea typeface="Roboto"/>
              <a:cs typeface="Roboto"/>
              <a:sym typeface="Roboto"/>
            </a:endParaRPr>
          </a:p>
        </p:txBody>
      </p:sp>
      <p:sp>
        <p:nvSpPr>
          <p:cNvPr id="157" name="Google Shape;157;p21"/>
          <p:cNvSpPr txBox="1">
            <a:spLocks noGrp="1"/>
          </p:cNvSpPr>
          <p:nvPr>
            <p:ph type="title"/>
          </p:nvPr>
        </p:nvSpPr>
        <p:spPr>
          <a:xfrm>
            <a:off x="311700" y="546667"/>
            <a:ext cx="8520600" cy="810300"/>
          </a:xfrm>
          <a:prstGeom prst="rect">
            <a:avLst/>
          </a:prstGeom>
          <a:noFill/>
          <a:ln>
            <a:noFill/>
          </a:ln>
        </p:spPr>
        <p:txBody>
          <a:bodyPr spcFirstLastPara="1" wrap="square" lIns="45700" tIns="45700" rIns="45700" bIns="45700" anchor="b" anchorCtr="0">
            <a:noAutofit/>
          </a:bodyPr>
          <a:lstStyle/>
          <a:p>
            <a:pPr marL="0" lvl="0" indent="0" algn="l" rtl="0">
              <a:spcBef>
                <a:spcPts val="500"/>
              </a:spcBef>
              <a:spcAft>
                <a:spcPts val="0"/>
              </a:spcAft>
              <a:buClr>
                <a:schemeClr val="dk1"/>
              </a:buClr>
              <a:buSzPts val="2400"/>
              <a:buFont typeface="Noto Sans Symbols"/>
              <a:buNone/>
            </a:pPr>
            <a:r>
              <a:rPr lang="en-US">
                <a:solidFill>
                  <a:schemeClr val="dk1"/>
                </a:solidFill>
                <a:latin typeface="Century"/>
                <a:ea typeface="Century"/>
                <a:cs typeface="Century"/>
                <a:sym typeface="Century"/>
              </a:rPr>
              <a:t>An Analysis of crime and complaints</a:t>
            </a:r>
            <a:endParaRPr>
              <a:solidFill>
                <a:srgbClr val="FF0000"/>
              </a:solidFill>
              <a:latin typeface="Century"/>
              <a:ea typeface="Century"/>
              <a:cs typeface="Century"/>
              <a:sym typeface="Century"/>
            </a:endParaRPr>
          </a:p>
        </p:txBody>
      </p:sp>
      <p:sp>
        <p:nvSpPr>
          <p:cNvPr id="158" name="Google Shape;158;p21"/>
          <p:cNvSpPr txBox="1">
            <a:spLocks noGrp="1"/>
          </p:cNvSpPr>
          <p:nvPr>
            <p:ph type="body" idx="1"/>
          </p:nvPr>
        </p:nvSpPr>
        <p:spPr>
          <a:xfrm>
            <a:off x="571499" y="1130300"/>
            <a:ext cx="7785101" cy="5346700"/>
          </a:xfrm>
          <a:prstGeom prst="rect">
            <a:avLst/>
          </a:prstGeom>
          <a:noFill/>
          <a:ln>
            <a:noFill/>
          </a:ln>
        </p:spPr>
        <p:txBody>
          <a:bodyPr spcFirstLastPara="1" wrap="square" lIns="45700" tIns="45700" rIns="45700" bIns="45700" anchor="t" anchorCtr="0">
            <a:noAutofit/>
          </a:bodyPr>
          <a:lstStyle/>
          <a:p>
            <a:pPr marL="342900" lvl="0" indent="-342900" algn="l" rtl="0">
              <a:lnSpc>
                <a:spcPct val="80000"/>
              </a:lnSpc>
              <a:spcBef>
                <a:spcPts val="0"/>
              </a:spcBef>
              <a:spcAft>
                <a:spcPts val="0"/>
              </a:spcAft>
              <a:buSzPts val="200"/>
              <a:buFont typeface="Noto Sans Symbols"/>
              <a:buNone/>
            </a:pPr>
            <a:endParaRPr sz="200" b="1"/>
          </a:p>
          <a:p>
            <a:pPr marL="0" lvl="0" indent="0" algn="l" rtl="0">
              <a:lnSpc>
                <a:spcPct val="100000"/>
              </a:lnSpc>
              <a:spcBef>
                <a:spcPts val="600"/>
              </a:spcBef>
              <a:spcAft>
                <a:spcPts val="0"/>
              </a:spcAft>
              <a:buSzPts val="2800"/>
              <a:buFont typeface="Noto Sans Symbols"/>
              <a:buNone/>
            </a:pPr>
            <a:r>
              <a:rPr lang="en-US" sz="2800">
                <a:latin typeface="Century"/>
                <a:ea typeface="Century"/>
                <a:cs typeface="Century"/>
                <a:sym typeface="Century"/>
              </a:rPr>
              <a:t>Code Challenge 1</a:t>
            </a:r>
            <a:endParaRPr/>
          </a:p>
          <a:p>
            <a:pPr marL="0" lvl="0" indent="0" algn="l" rtl="0">
              <a:lnSpc>
                <a:spcPct val="100000"/>
              </a:lnSpc>
              <a:spcBef>
                <a:spcPts val="400"/>
              </a:spcBef>
              <a:spcAft>
                <a:spcPts val="0"/>
              </a:spcAft>
              <a:buSzPts val="2000"/>
              <a:buFont typeface="Noto Sans Symbols"/>
              <a:buNone/>
            </a:pPr>
            <a:endParaRPr/>
          </a:p>
        </p:txBody>
      </p:sp>
      <p:pic>
        <p:nvPicPr>
          <p:cNvPr id="159" name="Google Shape;159;p21"/>
          <p:cNvPicPr preferRelativeResize="0"/>
          <p:nvPr/>
        </p:nvPicPr>
        <p:blipFill>
          <a:blip r:embed="rId3">
            <a:alphaModFix/>
          </a:blip>
          <a:stretch>
            <a:fillRect/>
          </a:stretch>
        </p:blipFill>
        <p:spPr>
          <a:xfrm>
            <a:off x="146275" y="2034200"/>
            <a:ext cx="8851450" cy="33992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2411</TotalTime>
  <Words>1158</Words>
  <Application>Microsoft Macintosh PowerPoint</Application>
  <PresentationFormat>On-screen Show (4:3)</PresentationFormat>
  <Paragraphs>126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vt:lpstr>
      <vt:lpstr>Noto Sans Symbols</vt:lpstr>
      <vt:lpstr>Roboto</vt:lpstr>
      <vt:lpstr>Century</vt:lpstr>
      <vt:lpstr>Arial</vt:lpstr>
      <vt:lpstr>Geometric</vt:lpstr>
      <vt:lpstr>Symposium - Spring 2020  Processing Big Data for Analytics Applications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vt:lpstr>
      <vt:lpstr>An Analysis of crime and complaints </vt:lpstr>
      <vt:lpstr>An Analysis of crime and complaints</vt:lpstr>
      <vt:lpstr>An Analysis of crime and complaints</vt:lpstr>
      <vt:lpstr>An Analysis of crime and complaints</vt:lpstr>
      <vt:lpstr>An Analysis of crime and complaints</vt:lpstr>
      <vt:lpstr>An Analysis of crime and complaints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Symposium - Spring 2020  Processing Big Data for Analytics Applications</dc:title>
  <cp:lastModifiedBy>Daniel Richardson</cp:lastModifiedBy>
  <cp:revision>5</cp:revision>
  <dcterms:modified xsi:type="dcterms:W3CDTF">2020-09-16T15:15:56Z</dcterms:modified>
</cp:coreProperties>
</file>