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</a:t>
            </a:r>
            <a:r>
              <a:rPr lang="en-IE" altLang="zh-TW" dirty="0" err="1"/>
              <a:t>mputational</a:t>
            </a:r>
            <a:r>
              <a:rPr lang="en-IE" altLang="zh-TW" dirty="0"/>
              <a:t> science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0E1C5E-0828-45BA-8373-41697FEDA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D180C-2146-46AD-806E-4E299A58ED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5894" y="1423930"/>
            <a:ext cx="332422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96EF6-EC64-433F-8D51-D97AD717E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00" y="1422999"/>
            <a:ext cx="3425155" cy="1735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243AD-323A-45F7-8F33-B673AC6A7D10}"/>
              </a:ext>
            </a:extLst>
          </p:cNvPr>
          <p:cNvSpPr txBox="1"/>
          <p:nvPr/>
        </p:nvSpPr>
        <p:spPr>
          <a:xfrm>
            <a:off x="5286285" y="3128877"/>
            <a:ext cx="2298584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dirty="0"/>
              <a:t>Sparse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01778-4DD3-4882-85E0-0CB35F85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609" y="1182805"/>
            <a:ext cx="2256333" cy="1724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986C2-568D-47A6-8C22-03A88C67BCD4}"/>
              </a:ext>
            </a:extLst>
          </p:cNvPr>
          <p:cNvSpPr txBox="1"/>
          <p:nvPr/>
        </p:nvSpPr>
        <p:spPr>
          <a:xfrm>
            <a:off x="9152235" y="3032372"/>
            <a:ext cx="1921079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dirty="0"/>
              <a:t>Tridiagonal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B58AC-3281-4837-A446-23E484F39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38" y="3700521"/>
            <a:ext cx="1504950" cy="126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A43F2-7A6A-44A0-A6FA-7E9B76701B83}"/>
              </a:ext>
            </a:extLst>
          </p:cNvPr>
          <p:cNvSpPr txBox="1"/>
          <p:nvPr/>
        </p:nvSpPr>
        <p:spPr>
          <a:xfrm>
            <a:off x="947956" y="5326901"/>
            <a:ext cx="1619075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dirty="0"/>
              <a:t>Toeplitz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0000C-559A-4E6D-BA24-4E6A75FEB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076" y="3776816"/>
            <a:ext cx="2244766" cy="1262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547C3-5C14-4F4D-893F-B765ECA8388E}"/>
              </a:ext>
            </a:extLst>
          </p:cNvPr>
          <p:cNvSpPr txBox="1"/>
          <p:nvPr/>
        </p:nvSpPr>
        <p:spPr>
          <a:xfrm>
            <a:off x="3916767" y="5049902"/>
            <a:ext cx="1433384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E" dirty="0"/>
              <a:t>Unit/identity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68DBFA-BE68-4428-B013-FBF941F72F8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12799" y="1600200"/>
                <a:ext cx="9105557" cy="4114800"/>
              </a:xfrm>
            </p:spPr>
            <p:txBody>
              <a:bodyPr/>
              <a:lstStyle/>
              <a:p>
                <a:r>
                  <a:rPr lang="en-IE" dirty="0"/>
                  <a:t>Is the matrix inversible?</a:t>
                </a:r>
              </a:p>
              <a:p>
                <a:r>
                  <a:rPr lang="en-IE" dirty="0"/>
                  <a:t>Yes if matrix </a:t>
                </a:r>
                <a:r>
                  <a:rPr lang="en-US" altLang="zh-TW" b="1" dirty="0"/>
                  <a:t>K </a:t>
                </a:r>
                <a:r>
                  <a:rPr lang="zh-TW" altLang="en-US" b="1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1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E" dirty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I </a:t>
                </a:r>
                <a:r>
                  <a:rPr lang="en-US" altLang="zh-TW" dirty="0"/>
                  <a:t>   , I = </a:t>
                </a:r>
                <a:r>
                  <a:rPr lang="en-IE" altLang="zh-TW" dirty="0"/>
                  <a:t>identity matrix </a:t>
                </a:r>
              </a:p>
              <a:p>
                <a:r>
                  <a:rPr lang="en-IE" dirty="0"/>
                  <a:t>How to tell a matrix is inversible if it is large matrix?</a:t>
                </a:r>
              </a:p>
              <a:p>
                <a:r>
                  <a:rPr lang="en-IE" dirty="0"/>
                  <a:t>Use row reduce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68DBFA-BE68-4428-B013-FBF941F72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12799" y="1600200"/>
                <a:ext cx="9105557" cy="4114800"/>
              </a:xfrm>
              <a:blipFill>
                <a:blip r:embed="rId2"/>
                <a:stretch>
                  <a:fillRect l="-602" t="-7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9888151" cy="4114800"/>
          </a:xfrm>
        </p:spPr>
        <p:txBody>
          <a:bodyPr/>
          <a:lstStyle/>
          <a:p>
            <a:r>
              <a:rPr lang="en-US" dirty="0"/>
              <a:t>Goal: reduce the number below diagonal to 0</a:t>
            </a:r>
          </a:p>
          <a:p>
            <a:r>
              <a:rPr lang="en-US" dirty="0"/>
              <a:t>1. select top left number as pivot point </a:t>
            </a:r>
          </a:p>
          <a:p>
            <a:r>
              <a:rPr lang="en-US" dirty="0"/>
              <a:t>2. Try to find a multiple of pivot row that can add or subtract to number below pivot point to make it 0 </a:t>
            </a:r>
          </a:p>
          <a:p>
            <a:r>
              <a:rPr lang="en-US" dirty="0"/>
              <a:t>3. Move the pivot point down the diagonal </a:t>
            </a:r>
          </a:p>
          <a:p>
            <a:r>
              <a:rPr lang="en-US" dirty="0"/>
              <a:t>4. repeat the processes </a:t>
            </a:r>
          </a:p>
        </p:txBody>
      </p:sp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29</TotalTime>
  <Words>131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Cambria Math</vt:lpstr>
      <vt:lpstr>Ocean design template</vt:lpstr>
      <vt:lpstr>Computational science </vt:lpstr>
      <vt:lpstr>Title and Content Layout with List</vt:lpstr>
      <vt:lpstr>Type of matrix</vt:lpstr>
      <vt:lpstr>Two Content Layout with Table</vt:lpstr>
      <vt:lpstr>Row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5</cp:revision>
  <dcterms:created xsi:type="dcterms:W3CDTF">2018-04-15T19:32:46Z</dcterms:created>
  <dcterms:modified xsi:type="dcterms:W3CDTF">2018-04-17T17:55:29Z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