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sldIdLst>
    <p:sldId id="257" r:id="rId2"/>
    <p:sldId id="258" r:id="rId3"/>
    <p:sldId id="296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5" r:id="rId13"/>
    <p:sldId id="297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078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B5BEE1-61F7-461E-8B80-1E1FF117BE4F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17763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nl-NL" sz="2400">
                <a:latin typeface="Times New Roman" pitchFamily="18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nl-NL" sz="2400">
                <a:latin typeface="Times New Roman" pitchFamily="18" charset="0"/>
              </a:endParaRPr>
            </a:p>
          </p:txBody>
        </p:sp>
        <p:sp>
          <p:nvSpPr>
            <p:cNvPr id="117765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nl-NL" sz="2400">
                <a:latin typeface="Times New Roman" pitchFamily="18" charset="0"/>
              </a:endParaRPr>
            </a:p>
          </p:txBody>
        </p:sp>
        <p:sp>
          <p:nvSpPr>
            <p:cNvPr id="117766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77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77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776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777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777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53504A7D-C3EC-4EBB-ACAA-3F39D8DC84C3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140B4-4DD0-4F29-B015-FA29A7D1FAB5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19F7F-7817-4FA4-B266-78C4C009E8C3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4220A15-131E-42E4-998A-FA8EB0B3684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385A0-872E-409C-9F4B-CA593E7B63D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AE516-1DE1-4046-9DA4-45A5A56D442E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03B3D-0E33-4B71-B131-3E5E6D7F7A8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5C196-1482-495F-B3BE-73F3CDA0FE0C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514E8-AA77-418C-9072-97A1E2C7C98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7C61-D019-47F7-A24D-8E4092C1C6B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B0197-CAE1-49B7-8818-13DFFE8B71B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D848D-D82C-42C4-937E-303D8A1682D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1673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nl-NL" sz="2400">
                <a:latin typeface="Times New Roman" pitchFamily="18" charset="0"/>
              </a:endParaRPr>
            </a:p>
          </p:txBody>
        </p:sp>
        <p:sp>
          <p:nvSpPr>
            <p:cNvPr id="11674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nl-NL" sz="2400">
                <a:latin typeface="Times New Roman" pitchFamily="18" charset="0"/>
              </a:endParaRPr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67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67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67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67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1DC0352B-6576-466F-A56F-CEE6B08004AE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Spice?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Spice is the short form of:</a:t>
            </a:r>
          </a:p>
          <a:p>
            <a:pPr lvl="1"/>
            <a:r>
              <a:rPr lang="en-US" b="1" u="sng"/>
              <a:t>S</a:t>
            </a:r>
            <a:r>
              <a:rPr lang="en-US"/>
              <a:t>imulated</a:t>
            </a:r>
          </a:p>
          <a:p>
            <a:pPr lvl="1"/>
            <a:r>
              <a:rPr lang="en-US" b="1" u="sng"/>
              <a:t>P</a:t>
            </a:r>
            <a:r>
              <a:rPr lang="en-US"/>
              <a:t>rogram with</a:t>
            </a:r>
          </a:p>
          <a:p>
            <a:pPr lvl="1"/>
            <a:r>
              <a:rPr lang="en-US" b="1" u="sng"/>
              <a:t>I</a:t>
            </a:r>
            <a:r>
              <a:rPr lang="en-US"/>
              <a:t>ntegrated</a:t>
            </a:r>
          </a:p>
          <a:p>
            <a:pPr lvl="1"/>
            <a:r>
              <a:rPr lang="en-US" b="1" u="sng"/>
              <a:t>C</a:t>
            </a:r>
            <a:r>
              <a:rPr lang="en-US"/>
              <a:t>ircuit</a:t>
            </a:r>
          </a:p>
          <a:p>
            <a:pPr lvl="1"/>
            <a:r>
              <a:rPr lang="en-US" b="1" u="sng"/>
              <a:t>E</a:t>
            </a:r>
            <a:r>
              <a:rPr lang="en-US"/>
              <a:t>mphasis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Statements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MOSFET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M&lt;name&gt; &lt;drain node&gt; &lt;gate node&gt; &lt;source node&gt; &lt;substrate node&gt; &lt;model name&gt; [L=&lt;value&gt;] [W = &lt;value&gt;] 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.MODEL &lt;model name&gt; &lt;NMOS or PMOS&gt; [model parameters]</a:t>
            </a:r>
          </a:p>
          <a:p>
            <a:r>
              <a:rPr lang="en-US" sz="2800"/>
              <a:t>Example: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M1 1 2 3 3 NTYPE W=10U L=50U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.MODEL NTYPE NMOS (VTO=-3 KP=1E-5)</a:t>
            </a:r>
          </a:p>
          <a:p>
            <a:pPr>
              <a:buFont typeface="Wingdings" pitchFamily="2" charset="2"/>
              <a:buNone/>
            </a:pPr>
            <a:endParaRPr lang="en-US" sz="2800" b="1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Statements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48600" cy="4419600"/>
          </a:xfrm>
        </p:spPr>
        <p:txBody>
          <a:bodyPr/>
          <a:lstStyle/>
          <a:p>
            <a:r>
              <a:rPr lang="en-US" sz="2800"/>
              <a:t>MOSFET Parameters</a:t>
            </a:r>
          </a:p>
          <a:p>
            <a:endParaRPr lang="en-US" sz="2800"/>
          </a:p>
        </p:txBody>
      </p:sp>
      <p:graphicFrame>
        <p:nvGraphicFramePr>
          <p:cNvPr id="142449" name="Group 113"/>
          <p:cNvGraphicFramePr>
            <a:graphicFrameLocks noGrp="1"/>
          </p:cNvGraphicFramePr>
          <p:nvPr>
            <p:ph sz="half" idx="2"/>
          </p:nvPr>
        </p:nvGraphicFramePr>
        <p:xfrm>
          <a:off x="762000" y="2720975"/>
          <a:ext cx="7620000" cy="2841626"/>
        </p:xfrm>
        <a:graphic>
          <a:graphicData uri="http://schemas.openxmlformats.org/drawingml/2006/table">
            <a:tbl>
              <a:tblPr/>
              <a:tblGrid>
                <a:gridCol w="1512888"/>
                <a:gridCol w="4195762"/>
                <a:gridCol w="1911350"/>
              </a:tblGrid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value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Threshold voltage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Conductance parameter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 mA/V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CBD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Drain-to-substrate capacitance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CBS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Source-to-substrate capacitance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Oxide-layer thickness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Statements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Sub Circuit</a:t>
            </a:r>
            <a:endParaRPr lang="en-US" sz="2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.SUBCKT Example_1   5   12   18</a:t>
            </a: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/>
            </a:r>
            <a:br>
              <a:rPr lang="en-US" sz="24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Iw </a:t>
            </a: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  10   12   10A</a:t>
            </a:r>
            <a:br>
              <a:rPr lang="en-US" sz="24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Ra</a:t>
            </a: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    5   12   5.0</a:t>
            </a:r>
            <a:br>
              <a:rPr lang="en-US" sz="24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Rb </a:t>
            </a: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   5   13   4.0</a:t>
            </a:r>
            <a:br>
              <a:rPr lang="en-US" sz="24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Rc </a:t>
            </a: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  12   13   2.0</a:t>
            </a:r>
            <a:br>
              <a:rPr lang="en-US" sz="24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Rd</a:t>
            </a: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    5   18   8.0</a:t>
            </a:r>
            <a:br>
              <a:rPr lang="en-US" sz="24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Re</a:t>
            </a: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   13   18   3.0</a:t>
            </a:r>
            <a:br>
              <a:rPr lang="en-US" sz="24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Rf</a:t>
            </a: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   10   13   1.0</a:t>
            </a:r>
            <a:br>
              <a:rPr lang="en-US" sz="24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Rg</a:t>
            </a: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   10   18   6.0</a:t>
            </a:r>
            <a:br>
              <a:rPr lang="en-US" sz="24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.ENDS</a:t>
            </a:r>
            <a:r>
              <a:rPr lang="en-US" sz="2800">
                <a:latin typeface="Courier New" pitchFamily="49" charset="0"/>
              </a:rPr>
              <a:t> </a:t>
            </a:r>
          </a:p>
        </p:txBody>
      </p:sp>
      <p:pic>
        <p:nvPicPr>
          <p:cNvPr id="147461" name="Picture 5" descr="A Subcircuit in Deta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809875"/>
            <a:ext cx="3619500" cy="336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Statements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.INLUDE Exampl_1.CIR</a:t>
            </a:r>
            <a:r>
              <a:rPr lang="en-US" sz="2000">
                <a:solidFill>
                  <a:srgbClr val="008000"/>
                </a:solidFill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Vs</a:t>
            </a: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1  0  50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Iq</a:t>
            </a: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   5  0  15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Ra</a:t>
            </a: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1  2  1 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Rb</a:t>
            </a: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3  4  3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Rc</a:t>
            </a: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7  0  25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Rd</a:t>
            </a: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6  0  45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X1</a:t>
            </a: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2  7  3   Example_1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X2</a:t>
            </a: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4  6  5   Example_1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.END</a:t>
            </a:r>
          </a:p>
        </p:txBody>
      </p:sp>
      <p:pic>
        <p:nvPicPr>
          <p:cNvPr id="208901" name="Picture 5" descr="Embedded Subcircuit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6600" y="2286000"/>
            <a:ext cx="5410200" cy="1981200"/>
          </a:xfr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Statements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Suffixes</a:t>
            </a:r>
          </a:p>
        </p:txBody>
      </p:sp>
      <p:graphicFrame>
        <p:nvGraphicFramePr>
          <p:cNvPr id="151600" name="Group 48"/>
          <p:cNvGraphicFramePr>
            <a:graphicFrameLocks noGrp="1"/>
          </p:cNvGraphicFramePr>
          <p:nvPr>
            <p:ph sz="half" idx="2"/>
          </p:nvPr>
        </p:nvGraphicFramePr>
        <p:xfrm>
          <a:off x="990600" y="2438400"/>
          <a:ext cx="6934200" cy="3291840"/>
        </p:xfrm>
        <a:graphic>
          <a:graphicData uri="http://schemas.openxmlformats.org/drawingml/2006/table">
            <a:tbl>
              <a:tblPr/>
              <a:tblGrid>
                <a:gridCol w="2071688"/>
                <a:gridCol w="2487612"/>
                <a:gridCol w="2374900"/>
              </a:tblGrid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pico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-9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milli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giga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Statements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Analysis Types</a:t>
            </a:r>
          </a:p>
          <a:p>
            <a:pPr lvl="1"/>
            <a:r>
              <a:rPr lang="en-US"/>
              <a:t>DC Analysis: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.DC</a:t>
            </a:r>
          </a:p>
          <a:p>
            <a:pPr lvl="1"/>
            <a:r>
              <a:rPr lang="en-US"/>
              <a:t>AC Analysis: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.AC</a:t>
            </a:r>
          </a:p>
          <a:p>
            <a:pPr lvl="1"/>
            <a:r>
              <a:rPr lang="en-US"/>
              <a:t>Transient Analysis: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.TRAN</a:t>
            </a:r>
          </a:p>
          <a:p>
            <a:r>
              <a:rPr lang="en-US"/>
              <a:t>Output Format</a:t>
            </a:r>
          </a:p>
          <a:p>
            <a:pPr lvl="1"/>
            <a:r>
              <a:rPr lang="en-US"/>
              <a:t>Text Output: </a:t>
            </a:r>
            <a:r>
              <a:rPr lang="en-US" b="1">
                <a:latin typeface="Courier New" pitchFamily="49" charset="0"/>
              </a:rPr>
              <a:t>.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PRINT, .PLOT</a:t>
            </a:r>
          </a:p>
          <a:p>
            <a:pPr lvl="1"/>
            <a:r>
              <a:rPr lang="en-US"/>
              <a:t>Graph Output: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.PROBE</a:t>
            </a:r>
          </a:p>
          <a:p>
            <a:pPr lvl="1"/>
            <a:endParaRPr lang="en-US">
              <a:solidFill>
                <a:srgbClr val="008000"/>
              </a:solidFill>
              <a:latin typeface="Courier New" pitchFamily="49" charset="0"/>
            </a:endParaRP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Analysis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.DC </a:t>
            </a:r>
            <a:r>
              <a:rPr lang="en-US" altLang="zh-TW" sz="2400" b="1">
                <a:solidFill>
                  <a:srgbClr val="008000"/>
                </a:solidFill>
                <a:latin typeface="Courier New" pitchFamily="49" charset="0"/>
                <a:ea typeface="PMingLiU" pitchFamily="18" charset="-120"/>
              </a:rPr>
              <a:t>&lt;source&gt; &lt;vstart&gt; &lt;vstop&gt; &lt;vincr&gt; [src2 start2 stop2 incr2]</a:t>
            </a:r>
          </a:p>
          <a:p>
            <a:r>
              <a:rPr lang="en-US" altLang="zh-TW">
                <a:ea typeface="PMingLiU" pitchFamily="18" charset="-120"/>
              </a:rPr>
              <a:t>Example: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.DC Vin 0.25 5.0 0.25 </a:t>
            </a:r>
            <a:endParaRPr lang="en-US" altLang="zh-TW" sz="2400" b="1">
              <a:solidFill>
                <a:srgbClr val="008000"/>
              </a:solidFill>
              <a:latin typeface="Courier New" pitchFamily="49" charset="0"/>
              <a:ea typeface="PMingLiU" pitchFamily="18" charset="-120"/>
            </a:endParaRP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.DC Vds 0 10 0.5 Vgs 0 5 1</a:t>
            </a:r>
            <a:r>
              <a:rPr lang="en-US" sz="2400" b="1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Analysis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PLOT I-V Characteristics of NMOS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VTO = +1V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KP = 30u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	MOSFET I-V Characteristics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M1 1 2 0 0 NTYPE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.MODEL NTYPE NMOS(VTO=1 KP=30u)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Vgs 2 0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Vds 1 0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.PROBE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.PRINT DC I(Vds)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.DC Vds 0 5 .5 Vgs 0 5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	.END</a:t>
            </a:r>
          </a:p>
        </p:txBody>
      </p:sp>
      <p:pic>
        <p:nvPicPr>
          <p:cNvPr id="15566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1450" y="2690813"/>
            <a:ext cx="1627188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8118475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8331200" y="30892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I</a:t>
            </a:r>
            <a:r>
              <a:rPr lang="en-US" altLang="zh-TW" sz="2400" baseline="-25000">
                <a:latin typeface="Times New Roman" pitchFamily="18" charset="0"/>
                <a:ea typeface="PMingLiU" pitchFamily="18" charset="-120"/>
              </a:rPr>
              <a:t>D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6126163" y="3611563"/>
            <a:ext cx="5492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eaLnBrk="1" hangingPunct="1"/>
            <a:endParaRPr lang="nl-NL" sz="2400">
              <a:latin typeface="Times New Roman" pitchFamily="18" charset="0"/>
            </a:endParaRPr>
          </a:p>
        </p:txBody>
      </p:sp>
      <p:sp>
        <p:nvSpPr>
          <p:cNvPr id="155664" name="Text Box 16"/>
          <p:cNvSpPr txBox="1">
            <a:spLocks noChangeArrowheads="1"/>
          </p:cNvSpPr>
          <p:nvPr/>
        </p:nvSpPr>
        <p:spPr bwMode="auto">
          <a:xfrm>
            <a:off x="6350000" y="3013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7493000" y="2403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7569200" y="4460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PSPICE Programming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PSPICE Programming</a:t>
            </a:r>
          </a:p>
          <a:p>
            <a:r>
              <a:rPr lang="en-US" dirty="0"/>
              <a:t>Steps of Programming</a:t>
            </a:r>
          </a:p>
          <a:p>
            <a:r>
              <a:rPr lang="en-US" dirty="0"/>
              <a:t>Statements</a:t>
            </a:r>
          </a:p>
          <a:p>
            <a:r>
              <a:rPr lang="en-US" dirty="0"/>
              <a:t>Data Statements</a:t>
            </a:r>
          </a:p>
          <a:p>
            <a:r>
              <a:rPr lang="en-US" dirty="0"/>
              <a:t>Control Statements</a:t>
            </a:r>
          </a:p>
          <a:p>
            <a:r>
              <a:rPr lang="en-US" dirty="0"/>
              <a:t>Example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 Analysis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.AC &lt;sweep type&gt; &lt;points value&gt;</a:t>
            </a:r>
            <a:br>
              <a:rPr lang="en-US" sz="2400" b="1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&lt;start frequency&gt; &lt;end frequency&gt;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&lt;sweep type&gt;</a:t>
            </a:r>
            <a:r>
              <a:rPr lang="en-US"/>
              <a:t> </a:t>
            </a:r>
            <a:r>
              <a:rPr lang="en-US" sz="2400"/>
              <a:t>is either</a:t>
            </a:r>
            <a:r>
              <a:rPr lang="en-US"/>
              <a:t>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LIN, OCT, </a:t>
            </a:r>
            <a:r>
              <a:rPr lang="en-US" sz="2400"/>
              <a:t>or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 DEC</a:t>
            </a:r>
            <a:r>
              <a:rPr lang="en-US"/>
              <a:t> </a:t>
            </a:r>
          </a:p>
          <a:p>
            <a:r>
              <a:rPr lang="en-US"/>
              <a:t>Example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.AC  LIN  1	60Hz  600Hz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.AC  LIN  11	100   200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.AC  DEC  20	1Hz   10kHz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 Analysis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60 Hz AC Circuit</a:t>
            </a:r>
            <a:br>
              <a:rPr lang="en-US" sz="2000" b="1">
                <a:solidFill>
                  <a:srgbClr val="008000"/>
                </a:solidFill>
                <a:latin typeface="Courier New" pitchFamily="49" charset="0"/>
              </a:rPr>
            </a:br>
            <a:endParaRPr lang="en-US" sz="2000" b="1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Vs  1  0  AC  120V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Rg  1  2  0.5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Lg  2  3  3.183mH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Rm  3  4  16.0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Lm  4  0  31.83mH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Cx  3  0  132.8uF</a:t>
            </a:r>
            <a:br>
              <a:rPr lang="en-US" sz="2000">
                <a:solidFill>
                  <a:srgbClr val="008000"/>
                </a:solidFill>
                <a:latin typeface="Courier New" pitchFamily="49" charset="0"/>
              </a:rPr>
            </a:br>
            <a:endParaRPr lang="en-US" sz="200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.AC LIN 1 60 60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.PRINT AC VM(3) VP(3) IM(Rm) IP(Rm) IM(Cx) IP(Cx)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.END </a:t>
            </a:r>
          </a:p>
        </p:txBody>
      </p:sp>
      <p:pic>
        <p:nvPicPr>
          <p:cNvPr id="166917" name="Picture 5" descr="Example  Circuit for Phasor 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752600"/>
            <a:ext cx="3752850" cy="294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Second-Order High-Pass Filter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Vin 1 0 AC 10V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Rf 1 2 4.0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Cf 2 3 2.0uF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Lf 3 0 127uH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.AC DEC 20 100Hz 1MEG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.PROBE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8000"/>
                </a:solidFill>
                <a:latin typeface="Courier New" pitchFamily="49" charset="0"/>
              </a:rPr>
              <a:t>.END</a:t>
            </a:r>
            <a:r>
              <a:rPr lang="en-US" sz="2400">
                <a:latin typeface="Courier New" pitchFamily="49" charset="0"/>
              </a:rPr>
              <a:t> </a:t>
            </a:r>
          </a:p>
        </p:txBody>
      </p:sp>
      <p:pic>
        <p:nvPicPr>
          <p:cNvPr id="174085" name="Picture 5" descr="Passive 2nd-Order High-Pass Fil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819400"/>
            <a:ext cx="3457575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Analysis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.TRAN &lt;print step&gt; &lt;final time&gt; </a:t>
            </a:r>
            <a:br>
              <a:rPr lang="en-US" sz="2400" b="1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[no-print value]</a:t>
            </a:r>
          </a:p>
          <a:p>
            <a:r>
              <a:rPr lang="en-US"/>
              <a:t>Example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.TRAN 1n 1000n</a:t>
            </a:r>
          </a:p>
          <a:p>
            <a:pPr lvl="1"/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.TRAN 1n 1000n 500n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Analysis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CMOS Inverter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Vin 1 0 pulse(0 5 0 1p 1p 5n 10n)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Vdd 3 0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M2 2 1 3 3 PTYPE W=5u L=2.5u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M1 2 1 0 0 NTYPE W=5u L=5u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.MODEL PTYPE PMOS(KP=15u VTO=-1)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.MODEL NTYPE NMOS(KP=30u VTO=1)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.PROBE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.TRAN 1n 20n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  <a:latin typeface="Courier New" pitchFamily="49" charset="0"/>
              </a:rPr>
              <a:t>.END</a:t>
            </a:r>
          </a:p>
        </p:txBody>
      </p:sp>
      <p:pic>
        <p:nvPicPr>
          <p:cNvPr id="180229" name="Picture 5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057400"/>
            <a:ext cx="2857500" cy="2990850"/>
          </a:xfrm>
          <a:prstGeom prst="rect">
            <a:avLst/>
          </a:prstGeom>
          <a:noFill/>
        </p:spPr>
      </p:pic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7232650" y="4419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7543800" y="2971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7162800" y="2071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6172200" y="2986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PSPICE Programming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 have to draw the circuit</a:t>
            </a:r>
          </a:p>
          <a:p>
            <a:r>
              <a:rPr lang="en-US"/>
              <a:t>More control over the parts</a:t>
            </a:r>
          </a:p>
          <a:p>
            <a:r>
              <a:rPr lang="en-US"/>
              <a:t>More control over the analysis</a:t>
            </a:r>
          </a:p>
          <a:p>
            <a:r>
              <a:rPr lang="en-US"/>
              <a:t>Don’t have to search for parts</a:t>
            </a:r>
          </a:p>
          <a:p>
            <a:r>
              <a:rPr lang="en-US"/>
              <a:t>Some SPICE softwares (HSPICE etc.) don’t have GUI at all </a:t>
            </a:r>
          </a:p>
          <a:p>
            <a:r>
              <a:rPr lang="en-US"/>
              <a:t>Quick and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of Programming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the circuit and label the nodes</a:t>
            </a:r>
          </a:p>
          <a:p>
            <a:r>
              <a:rPr lang="en-US"/>
              <a:t>Create netlist (*.cir) file</a:t>
            </a:r>
          </a:p>
          <a:p>
            <a:r>
              <a:rPr lang="en-US"/>
              <a:t>Add in control statements</a:t>
            </a:r>
          </a:p>
          <a:p>
            <a:r>
              <a:rPr lang="en-US"/>
              <a:t>Add in title, comment &amp; end statements</a:t>
            </a:r>
          </a:p>
          <a:p>
            <a:r>
              <a:rPr lang="en-US"/>
              <a:t>Run PSPICE</a:t>
            </a:r>
          </a:p>
          <a:p>
            <a:r>
              <a:rPr lang="en-US"/>
              <a:t>Evaluate the results of the output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Different statements:</a:t>
            </a:r>
          </a:p>
          <a:p>
            <a:pPr lvl="1">
              <a:lnSpc>
                <a:spcPct val="90000"/>
              </a:lnSpc>
            </a:pPr>
            <a:r>
              <a:rPr lang="en-US"/>
              <a:t>Not case sensitive</a:t>
            </a:r>
          </a:p>
          <a:p>
            <a:pPr lvl="1">
              <a:lnSpc>
                <a:spcPct val="90000"/>
              </a:lnSpc>
            </a:pPr>
            <a:r>
              <a:rPr lang="en-US"/>
              <a:t>Title: first line of code (always)</a:t>
            </a:r>
          </a:p>
          <a:p>
            <a:pPr lvl="1">
              <a:lnSpc>
                <a:spcPct val="90000"/>
              </a:lnSpc>
            </a:pPr>
            <a:r>
              <a:rPr lang="en-US"/>
              <a:t>.END &lt;CR&gt;: last line of code (always)</a:t>
            </a:r>
          </a:p>
          <a:p>
            <a:pPr lvl="1">
              <a:lnSpc>
                <a:spcPct val="90000"/>
              </a:lnSpc>
            </a:pPr>
            <a:r>
              <a:rPr lang="en-US"/>
              <a:t>Comment: line denoted by *</a:t>
            </a:r>
          </a:p>
          <a:p>
            <a:pPr lvl="1">
              <a:lnSpc>
                <a:spcPct val="90000"/>
              </a:lnSpc>
            </a:pPr>
            <a:r>
              <a:rPr lang="en-US"/>
              <a:t>Comment within a statement is preceded by a semicolon (;)</a:t>
            </a:r>
          </a:p>
          <a:p>
            <a:pPr lvl="1">
              <a:lnSpc>
                <a:spcPct val="90000"/>
              </a:lnSpc>
            </a:pPr>
            <a:r>
              <a:rPr lang="en-US"/>
              <a:t>+ means continuation of a sentence</a:t>
            </a:r>
          </a:p>
          <a:p>
            <a:pPr lvl="1">
              <a:lnSpc>
                <a:spcPct val="90000"/>
              </a:lnSpc>
            </a:pPr>
            <a:r>
              <a:rPr lang="en-US"/>
              <a:t>Data: resistor, capacitor, etc.</a:t>
            </a:r>
          </a:p>
          <a:p>
            <a:pPr lvl="1">
              <a:lnSpc>
                <a:spcPct val="90000"/>
              </a:lnSpc>
            </a:pPr>
            <a:r>
              <a:rPr lang="en-US"/>
              <a:t>Control: analysis and output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Statements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Resistor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R&lt;name&gt; &lt;node1&gt; &lt;node2&gt; &lt;value&gt;</a:t>
            </a:r>
          </a:p>
          <a:p>
            <a:pPr lvl="1">
              <a:lnSpc>
                <a:spcPct val="90000"/>
              </a:lnSpc>
            </a:pPr>
            <a:r>
              <a:rPr lang="en-US"/>
              <a:t>Example: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R1 1 2 100</a:t>
            </a:r>
          </a:p>
          <a:p>
            <a:pPr>
              <a:lnSpc>
                <a:spcPct val="90000"/>
              </a:lnSpc>
            </a:pPr>
            <a:r>
              <a:rPr lang="en-US"/>
              <a:t>Capacitor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C&lt;name&gt; &lt;node1&gt; &lt;node2&gt; &lt;value&gt;</a:t>
            </a:r>
          </a:p>
          <a:p>
            <a:pPr lvl="1">
              <a:lnSpc>
                <a:spcPct val="90000"/>
              </a:lnSpc>
            </a:pPr>
            <a:r>
              <a:rPr lang="en-US"/>
              <a:t>Example: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Cs 13 0 1u</a:t>
            </a:r>
          </a:p>
          <a:p>
            <a:pPr>
              <a:lnSpc>
                <a:spcPct val="90000"/>
              </a:lnSpc>
            </a:pPr>
            <a:r>
              <a:rPr lang="en-US"/>
              <a:t>Inductor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L&lt;name&gt; &lt;node1&gt; &lt;node2&gt; &lt;value&gt;</a:t>
            </a:r>
          </a:p>
          <a:p>
            <a:pPr lvl="1">
              <a:lnSpc>
                <a:spcPct val="90000"/>
              </a:lnSpc>
            </a:pPr>
            <a:r>
              <a:rPr lang="en-US"/>
              <a:t>Example: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LR 5 4 1m</a:t>
            </a:r>
          </a:p>
          <a:p>
            <a:pPr lvl="1">
              <a:lnSpc>
                <a:spcPct val="90000"/>
              </a:lnSpc>
            </a:pPr>
            <a:endParaRPr lang="en-US" b="1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Statements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Independent Voltage Source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V&lt;name&gt;  &lt;+ node&gt; &lt;- node&gt;  [[DC] &lt;value&gt;] </a:t>
            </a:r>
            <a:br>
              <a:rPr lang="en-US" b="1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[AC &lt;magnitude&gt; [phase]] [transient + specification]</a:t>
            </a:r>
          </a:p>
          <a:p>
            <a:pPr>
              <a:lnSpc>
                <a:spcPct val="90000"/>
              </a:lnSpc>
            </a:pPr>
            <a:r>
              <a:rPr lang="en-US"/>
              <a:t>3 types of sources:</a:t>
            </a:r>
          </a:p>
          <a:p>
            <a:pPr lvl="1">
              <a:lnSpc>
                <a:spcPct val="90000"/>
              </a:lnSpc>
            </a:pPr>
            <a:r>
              <a:rPr lang="en-US"/>
              <a:t>DC: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Vin 1 0 5</a:t>
            </a:r>
          </a:p>
          <a:p>
            <a:pPr lvl="1">
              <a:lnSpc>
                <a:spcPct val="90000"/>
              </a:lnSpc>
            </a:pPr>
            <a:r>
              <a:rPr lang="en-US"/>
              <a:t>AC: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Va 4 0 AC 25</a:t>
            </a:r>
          </a:p>
          <a:p>
            <a:pPr lvl="1">
              <a:lnSpc>
                <a:spcPct val="90000"/>
              </a:lnSpc>
            </a:pPr>
            <a:r>
              <a:rPr lang="en-US"/>
              <a:t>Transient</a:t>
            </a:r>
          </a:p>
          <a:p>
            <a:pPr lvl="1">
              <a:lnSpc>
                <a:spcPct val="90000"/>
              </a:lnSpc>
            </a:pPr>
            <a:endParaRPr lang="en-US" b="1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b="1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Statements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Transient Source</a:t>
            </a:r>
          </a:p>
          <a:p>
            <a:pPr lvl="1"/>
            <a:r>
              <a:rPr lang="en-US" altLang="zh-TW" sz="2200" b="1">
                <a:solidFill>
                  <a:srgbClr val="008000"/>
                </a:solidFill>
                <a:latin typeface="Courier New" pitchFamily="49" charset="0"/>
                <a:ea typeface="PMingLiU" pitchFamily="18" charset="-120"/>
              </a:rPr>
              <a:t>Vname &lt;n+&gt; &lt;n-&gt; SIN(Vo Va freq td phase)</a:t>
            </a:r>
          </a:p>
          <a:p>
            <a:pPr lvl="1"/>
            <a:r>
              <a:rPr lang="en-US" altLang="zh-TW" sz="2200" b="1">
                <a:solidFill>
                  <a:srgbClr val="008000"/>
                </a:solidFill>
                <a:latin typeface="Courier New" pitchFamily="49" charset="0"/>
                <a:ea typeface="PMingLiU" pitchFamily="18" charset="-120"/>
              </a:rPr>
              <a:t>Vname &lt;n+&gt; &lt;n-&gt; PULSE(V1 V2 Td Tr Tf Pw Period)</a:t>
            </a:r>
          </a:p>
          <a:p>
            <a:pPr lvl="1"/>
            <a:r>
              <a:rPr lang="en-US" altLang="zh-TW" sz="2200" b="1">
                <a:solidFill>
                  <a:srgbClr val="008000"/>
                </a:solidFill>
                <a:latin typeface="Courier New" pitchFamily="49" charset="0"/>
                <a:ea typeface="PMingLiU" pitchFamily="18" charset="-120"/>
              </a:rPr>
              <a:t>Vname &lt;n+&gt; &lt;n-&gt; PWL(t1,v1,t2,v2,…,tn,vn)</a:t>
            </a:r>
          </a:p>
          <a:p>
            <a:pPr lvl="1"/>
            <a:endParaRPr lang="en-US" altLang="zh-TW" sz="2200" b="1">
              <a:solidFill>
                <a:srgbClr val="008000"/>
              </a:solidFill>
              <a:latin typeface="Courier New" pitchFamily="49" charset="0"/>
              <a:ea typeface="PMingLiU" pitchFamily="18" charset="-120"/>
            </a:endParaRPr>
          </a:p>
        </p:txBody>
      </p:sp>
      <p:pic>
        <p:nvPicPr>
          <p:cNvPr id="124933" name="Picture 5" descr="General pulse wave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905250"/>
            <a:ext cx="3629025" cy="1885950"/>
          </a:xfrm>
          <a:prstGeom prst="rect">
            <a:avLst/>
          </a:prstGeom>
          <a:noFill/>
        </p:spPr>
      </p:pic>
      <p:pic>
        <p:nvPicPr>
          <p:cNvPr id="124937" name="Picture 9" descr="PROBE plot of SIN waveform with all paramet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735388"/>
            <a:ext cx="4589463" cy="2360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Statements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Independent Current Source</a:t>
            </a:r>
          </a:p>
          <a:p>
            <a:pPr lvl="1"/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I&lt;name&gt;  &lt;+ node&gt; &lt;- node&gt;</a:t>
            </a:r>
            <a:br>
              <a:rPr lang="en-US" b="1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[ [DC] &lt;value&gt; ] </a:t>
            </a:r>
            <a:br>
              <a:rPr lang="en-US" b="1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[AC &lt;magnitude&gt; [phase]] </a:t>
            </a:r>
            <a:br>
              <a:rPr lang="en-US" b="1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[transient + specification]</a:t>
            </a:r>
          </a:p>
          <a:p>
            <a:r>
              <a:rPr lang="en-US"/>
              <a:t>Same as Independent Voltage Source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662</Words>
  <Application>Microsoft Office PowerPoint</Application>
  <PresentationFormat>Diavoorstelling (4:3)</PresentationFormat>
  <Paragraphs>220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8" baseType="lpstr">
      <vt:lpstr>Arial</vt:lpstr>
      <vt:lpstr>Times New Roman</vt:lpstr>
      <vt:lpstr>Wingdings</vt:lpstr>
      <vt:lpstr>Arial Black</vt:lpstr>
      <vt:lpstr>Courier New</vt:lpstr>
      <vt:lpstr>PMingLiU</vt:lpstr>
      <vt:lpstr>Radial</vt:lpstr>
      <vt:lpstr>What is Spice?</vt:lpstr>
      <vt:lpstr>PSPICE Programming</vt:lpstr>
      <vt:lpstr>Why PSPICE Programming</vt:lpstr>
      <vt:lpstr>Steps of Programming</vt:lpstr>
      <vt:lpstr>Statements</vt:lpstr>
      <vt:lpstr>Data Statements</vt:lpstr>
      <vt:lpstr>Data Statements</vt:lpstr>
      <vt:lpstr>Data Statements</vt:lpstr>
      <vt:lpstr>Data Statements</vt:lpstr>
      <vt:lpstr>Data Statements</vt:lpstr>
      <vt:lpstr>Data Statements</vt:lpstr>
      <vt:lpstr>Data Statements</vt:lpstr>
      <vt:lpstr>Data Statements</vt:lpstr>
      <vt:lpstr>Data Statements</vt:lpstr>
      <vt:lpstr>Control Statements</vt:lpstr>
      <vt:lpstr>DC Analysis</vt:lpstr>
      <vt:lpstr>DC Analysis</vt:lpstr>
      <vt:lpstr>Dia 18</vt:lpstr>
      <vt:lpstr>Dia 19</vt:lpstr>
      <vt:lpstr>Dia 20</vt:lpstr>
      <vt:lpstr>AC Analysis</vt:lpstr>
      <vt:lpstr>AC Analysis</vt:lpstr>
      <vt:lpstr>Dia 23</vt:lpstr>
      <vt:lpstr>Dia 24</vt:lpstr>
      <vt:lpstr>AC Analysis</vt:lpstr>
      <vt:lpstr>Dia 26</vt:lpstr>
      <vt:lpstr>Dia 27</vt:lpstr>
      <vt:lpstr>Transient Analysis</vt:lpstr>
      <vt:lpstr>Transient Analysis</vt:lpstr>
      <vt:lpstr>Dia 30</vt:lpstr>
      <vt:lpstr>Dia 31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PSPICE Tutorial</dc:title>
  <dc:creator>Imranul Hoque</dc:creator>
  <cp:lastModifiedBy>Jan Meel</cp:lastModifiedBy>
  <cp:revision>147</cp:revision>
  <cp:lastPrinted>1601-01-01T00:00:00Z</cp:lastPrinted>
  <dcterms:created xsi:type="dcterms:W3CDTF">2005-03-28T15:24:53Z</dcterms:created>
  <dcterms:modified xsi:type="dcterms:W3CDTF">2010-03-31T16:14:59Z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