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1131" r:id="rId2"/>
    <p:sldId id="1132" r:id="rId3"/>
    <p:sldId id="1146" r:id="rId4"/>
    <p:sldId id="1149" r:id="rId5"/>
    <p:sldId id="1150" r:id="rId6"/>
    <p:sldId id="1155" r:id="rId7"/>
    <p:sldId id="1142" r:id="rId8"/>
    <p:sldId id="1139" r:id="rId9"/>
    <p:sldId id="1151" r:id="rId10"/>
    <p:sldId id="1133" r:id="rId11"/>
    <p:sldId id="1153" r:id="rId12"/>
    <p:sldId id="1156" r:id="rId13"/>
    <p:sldId id="1127" r:id="rId1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5pPr>
    <a:lvl6pPr marL="2286000" algn="l" defTabSz="914400" rtl="0" eaLnBrk="1" latinLnBrk="0" hangingPunct="1">
      <a:defRPr kern="1200">
        <a:solidFill>
          <a:schemeClr val="tx1"/>
        </a:solidFill>
        <a:latin typeface="Segoe UI"/>
        <a:ea typeface="微软雅黑" panose="020B0503020204020204" pitchFamily="34" charset="-122"/>
        <a:cs typeface="+mn-cs"/>
      </a:defRPr>
    </a:lvl6pPr>
    <a:lvl7pPr marL="2743200" algn="l" defTabSz="914400" rtl="0" eaLnBrk="1" latinLnBrk="0" hangingPunct="1">
      <a:defRPr kern="1200">
        <a:solidFill>
          <a:schemeClr val="tx1"/>
        </a:solidFill>
        <a:latin typeface="Segoe UI"/>
        <a:ea typeface="微软雅黑" panose="020B0503020204020204" pitchFamily="34" charset="-122"/>
        <a:cs typeface="+mn-cs"/>
      </a:defRPr>
    </a:lvl7pPr>
    <a:lvl8pPr marL="3200400" algn="l" defTabSz="914400" rtl="0" eaLnBrk="1" latinLnBrk="0" hangingPunct="1">
      <a:defRPr kern="1200">
        <a:solidFill>
          <a:schemeClr val="tx1"/>
        </a:solidFill>
        <a:latin typeface="Segoe UI"/>
        <a:ea typeface="微软雅黑" panose="020B0503020204020204" pitchFamily="34" charset="-122"/>
        <a:cs typeface="+mn-cs"/>
      </a:defRPr>
    </a:lvl8pPr>
    <a:lvl9pPr marL="3657600" algn="l" defTabSz="914400" rtl="0" eaLnBrk="1" latinLnBrk="0" hangingPunct="1">
      <a:defRPr kern="1200">
        <a:solidFill>
          <a:schemeClr val="tx1"/>
        </a:solidFill>
        <a:latin typeface="Segoe UI"/>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A90002"/>
    <a:srgbClr val="42E8CE"/>
    <a:srgbClr val="D5050F"/>
    <a:srgbClr val="3F3F3F"/>
    <a:srgbClr val="F6F7FB"/>
    <a:srgbClr val="D8020E"/>
    <a:srgbClr val="595757"/>
    <a:srgbClr val="F59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5" autoAdjust="0"/>
    <p:restoredTop sz="93309" autoAdjust="0"/>
  </p:normalViewPr>
  <p:slideViewPr>
    <p:cSldViewPr snapToGrid="0">
      <p:cViewPr varScale="1">
        <p:scale>
          <a:sx n="65" d="100"/>
          <a:sy n="65" d="100"/>
        </p:scale>
        <p:origin x="84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notesViewPr>
    <p:cSldViewPr snapToGrid="0">
      <p:cViewPr varScale="1">
        <p:scale>
          <a:sx n="117" d="100"/>
          <a:sy n="117" d="100"/>
        </p:scale>
        <p:origin x="299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4BC32084-C3C1-914D-B360-D922483630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 xmlns:a16="http://schemas.microsoft.com/office/drawing/2014/main" id="{5C5DF7B7-FA93-3448-960B-F7AB6D0361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F04623-1B15-3C4F-9866-2C65878375A5}" type="datetimeFigureOut">
              <a:rPr kumimoji="1" lang="zh-CN" altLang="en-US" smtClean="0"/>
              <a:t>2022/11/16</a:t>
            </a:fld>
            <a:endParaRPr kumimoji="1" lang="zh-CN" altLang="en-US"/>
          </a:p>
        </p:txBody>
      </p:sp>
      <p:sp>
        <p:nvSpPr>
          <p:cNvPr id="4" name="页脚占位符 3">
            <a:extLst>
              <a:ext uri="{FF2B5EF4-FFF2-40B4-BE49-F238E27FC236}">
                <a16:creationId xmlns="" xmlns:a16="http://schemas.microsoft.com/office/drawing/2014/main" id="{73BEAD8D-3AFB-3047-81A2-EDDF20FE48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 xmlns:a16="http://schemas.microsoft.com/office/drawing/2014/main" id="{EF6D09AB-FD89-0E43-BA3E-6953EE0AF6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BAFF-2200-E44C-8303-5E2FC21D12B9}" type="slidenum">
              <a:rPr kumimoji="1" lang="zh-CN" altLang="en-US" smtClean="0"/>
              <a:t>‹#›</a:t>
            </a:fld>
            <a:endParaRPr kumimoji="1" lang="zh-CN" altLang="en-US"/>
          </a:p>
        </p:txBody>
      </p:sp>
    </p:spTree>
    <p:extLst>
      <p:ext uri="{BB962C8B-B14F-4D97-AF65-F5344CB8AC3E}">
        <p14:creationId xmlns:p14="http://schemas.microsoft.com/office/powerpoint/2010/main" val="3723916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80CCEF25-C4BC-E24E-B5EC-F6F6706B51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 xmlns:a16="http://schemas.microsoft.com/office/drawing/2014/main" id="{EB254437-3B8C-3041-8555-2D26940607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2BD6B42A-9459-654D-AFD6-0EF5A10F38FB}" type="datetimeFigureOut">
              <a:rPr lang="zh-CN" altLang="en-US"/>
              <a:pPr>
                <a:defRPr/>
              </a:pPr>
              <a:t>2022/11/16</a:t>
            </a:fld>
            <a:endParaRPr lang="zh-CN" altLang="en-US"/>
          </a:p>
        </p:txBody>
      </p:sp>
      <p:sp>
        <p:nvSpPr>
          <p:cNvPr id="4" name="幻灯片图像占位符 3">
            <a:extLst>
              <a:ext uri="{FF2B5EF4-FFF2-40B4-BE49-F238E27FC236}">
                <a16:creationId xmlns="" xmlns:a16="http://schemas.microsoft.com/office/drawing/2014/main" id="{29897C2D-54B3-5B42-A93A-7294A8966C3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 xmlns:a16="http://schemas.microsoft.com/office/drawing/2014/main" id="{CC9C1923-8E94-0744-9369-41A6589D0AF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F135CD89-1EAB-B147-8C14-464DD80D7E1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 xmlns:a16="http://schemas.microsoft.com/office/drawing/2014/main" id="{8218791C-9E3D-8144-8E62-276AAC2B41B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B994B42-4785-6D49-8178-416158B364BE}" type="slidenum">
              <a:rPr lang="zh-CN" altLang="en-US"/>
              <a:pPr>
                <a:defRPr/>
              </a:pPr>
              <a:t>‹#›</a:t>
            </a:fld>
            <a:endParaRPr lang="zh-CN" altLang="en-US"/>
          </a:p>
        </p:txBody>
      </p:sp>
    </p:spTree>
    <p:extLst>
      <p:ext uri="{BB962C8B-B14F-4D97-AF65-F5344CB8AC3E}">
        <p14:creationId xmlns:p14="http://schemas.microsoft.com/office/powerpoint/2010/main" val="20233391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B994B42-4785-6D49-8178-416158B364BE}" type="slidenum">
              <a:rPr lang="zh-CN" altLang="en-US" smtClean="0"/>
              <a:pPr>
                <a:defRPr/>
              </a:pPr>
              <a:t>1</a:t>
            </a:fld>
            <a:endParaRPr lang="zh-CN" altLang="en-US"/>
          </a:p>
        </p:txBody>
      </p:sp>
    </p:spTree>
    <p:extLst>
      <p:ext uri="{BB962C8B-B14F-4D97-AF65-F5344CB8AC3E}">
        <p14:creationId xmlns:p14="http://schemas.microsoft.com/office/powerpoint/2010/main" val="274357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B994B42-4785-6D49-8178-416158B364BE}" type="slidenum">
              <a:rPr lang="zh-CN" altLang="en-US" smtClean="0"/>
              <a:pPr>
                <a:defRPr/>
              </a:pPr>
              <a:t>8</a:t>
            </a:fld>
            <a:endParaRPr lang="zh-CN" altLang="en-US"/>
          </a:p>
        </p:txBody>
      </p:sp>
    </p:spTree>
    <p:extLst>
      <p:ext uri="{BB962C8B-B14F-4D97-AF65-F5344CB8AC3E}">
        <p14:creationId xmlns:p14="http://schemas.microsoft.com/office/powerpoint/2010/main" val="4104034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304494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2C0D0197-F927-344D-8B47-339932ADD552}"/>
              </a:ext>
            </a:extLst>
          </p:cNvPr>
          <p:cNvSpPr/>
          <p:nvPr userDrawn="1"/>
        </p:nvSpPr>
        <p:spPr>
          <a:xfrm>
            <a:off x="0" y="0"/>
            <a:ext cx="12192000" cy="6858000"/>
          </a:xfrm>
          <a:prstGeom prst="rect">
            <a:avLst/>
          </a:prstGeom>
          <a:blipFill dpi="0" rotWithShape="1">
            <a:blip r:embed="rId2" cstate="screen">
              <a:extLst>
                <a:ext uri="{BEBA8EAE-BF5A-486C-A8C5-ECC9F3942E4B}">
                  <a14:imgProps xmlns:a14="http://schemas.microsoft.com/office/drawing/2010/main">
                    <a14:imgLayer r:embed="rId3">
                      <a14:imgEffect>
                        <a14:brightnessContrast contrast="-43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占位符 2">
            <a:extLst>
              <a:ext uri="{FF2B5EF4-FFF2-40B4-BE49-F238E27FC236}">
                <a16:creationId xmlns="" xmlns:a16="http://schemas.microsoft.com/office/drawing/2014/main" id="{D3223FA5-3387-2E48-8998-C806778CAFFD}"/>
              </a:ext>
            </a:extLst>
          </p:cNvPr>
          <p:cNvSpPr>
            <a:spLocks noGrp="1"/>
          </p:cNvSpPr>
          <p:nvPr>
            <p:ph type="body" sz="quarter" idx="10" hasCustomPrompt="1"/>
          </p:nvPr>
        </p:nvSpPr>
        <p:spPr>
          <a:xfrm>
            <a:off x="765441" y="2957194"/>
            <a:ext cx="5352800" cy="750601"/>
          </a:xfrm>
          <a:prstGeom prst="rect">
            <a:avLst/>
          </a:prstGeom>
        </p:spPr>
        <p:txBody>
          <a:bodyPr lIns="90000" anchor="ctr" anchorCtr="0"/>
          <a:lstStyle>
            <a:lvl1pPr marL="0" indent="0">
              <a:buNone/>
              <a:defRPr sz="4800" b="1">
                <a:solidFill>
                  <a:srgbClr val="080809"/>
                </a:solidFill>
                <a:latin typeface="Microsoft YaHei" panose="020B0503020204020204" pitchFamily="34" charset="-122"/>
                <a:ea typeface="Microsoft YaHei" panose="020B0503020204020204" pitchFamily="34" charset="-122"/>
              </a:defRPr>
            </a:lvl1pPr>
          </a:lstStyle>
          <a:p>
            <a:pPr lvl="0"/>
            <a:r>
              <a:rPr kumimoji="1" lang="zh-CN" altLang="en-US" dirty="0"/>
              <a:t>主标题</a:t>
            </a:r>
          </a:p>
        </p:txBody>
      </p:sp>
      <p:sp>
        <p:nvSpPr>
          <p:cNvPr id="5" name="文本占位符 2">
            <a:extLst>
              <a:ext uri="{FF2B5EF4-FFF2-40B4-BE49-F238E27FC236}">
                <a16:creationId xmlns="" xmlns:a16="http://schemas.microsoft.com/office/drawing/2014/main" id="{D36E61B4-37D0-E840-8951-9E55745BBF61}"/>
              </a:ext>
            </a:extLst>
          </p:cNvPr>
          <p:cNvSpPr>
            <a:spLocks noGrp="1"/>
          </p:cNvSpPr>
          <p:nvPr>
            <p:ph type="body" sz="quarter" idx="11" hasCustomPrompt="1"/>
          </p:nvPr>
        </p:nvSpPr>
        <p:spPr>
          <a:xfrm>
            <a:off x="765441" y="3718657"/>
            <a:ext cx="5352800" cy="750601"/>
          </a:xfrm>
          <a:prstGeom prst="rect">
            <a:avLst/>
          </a:prstGeom>
        </p:spPr>
        <p:txBody>
          <a:bodyPr lIns="90000" anchor="ctr" anchorCtr="0"/>
          <a:lstStyle>
            <a:lvl1pPr marL="0" indent="0">
              <a:buNone/>
              <a:defRPr sz="4000" b="1">
                <a:solidFill>
                  <a:srgbClr val="D60111"/>
                </a:solidFill>
                <a:latin typeface="Microsoft YaHei" panose="020B0503020204020204" pitchFamily="34" charset="-122"/>
                <a:ea typeface="Microsoft YaHei" panose="020B0503020204020204" pitchFamily="34" charset="-122"/>
              </a:defRPr>
            </a:lvl1pPr>
          </a:lstStyle>
          <a:p>
            <a:pPr lvl="0"/>
            <a:r>
              <a:rPr kumimoji="1" lang="zh-CN" altLang="en-US" dirty="0"/>
              <a:t>主标题</a:t>
            </a:r>
          </a:p>
        </p:txBody>
      </p:sp>
      <p:pic>
        <p:nvPicPr>
          <p:cNvPr id="7" name="图片 6">
            <a:extLst>
              <a:ext uri="{FF2B5EF4-FFF2-40B4-BE49-F238E27FC236}">
                <a16:creationId xmlns="" xmlns:a16="http://schemas.microsoft.com/office/drawing/2014/main" id="{0271DF2F-E1E6-4149-9F33-639512906BA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65441" y="429109"/>
            <a:ext cx="2977624" cy="461665"/>
          </a:xfrm>
          <a:prstGeom prst="rect">
            <a:avLst/>
          </a:prstGeom>
        </p:spPr>
      </p:pic>
      <p:pic>
        <p:nvPicPr>
          <p:cNvPr id="10" name="图片 9">
            <a:extLst>
              <a:ext uri="{FF2B5EF4-FFF2-40B4-BE49-F238E27FC236}">
                <a16:creationId xmlns="" xmlns:a16="http://schemas.microsoft.com/office/drawing/2014/main" id="{44AE4661-4170-1048-908F-13A31D9D8026}"/>
              </a:ext>
            </a:extLst>
          </p:cNvPr>
          <p:cNvPicPr>
            <a:picLocks noChangeAspect="1"/>
          </p:cNvPicPr>
          <p:nvPr userDrawn="1"/>
        </p:nvPicPr>
        <p:blipFill>
          <a:blip r:embed="rId5"/>
          <a:stretch>
            <a:fillRect/>
          </a:stretch>
        </p:blipFill>
        <p:spPr>
          <a:xfrm>
            <a:off x="10068796" y="380311"/>
            <a:ext cx="1865296" cy="559260"/>
          </a:xfrm>
          <a:prstGeom prst="rect">
            <a:avLst/>
          </a:prstGeom>
        </p:spPr>
      </p:pic>
    </p:spTree>
    <p:extLst>
      <p:ext uri="{BB962C8B-B14F-4D97-AF65-F5344CB8AC3E}">
        <p14:creationId xmlns:p14="http://schemas.microsoft.com/office/powerpoint/2010/main" val="125744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7_自定义版式">
    <p:bg>
      <p:bgPr>
        <a:solidFill>
          <a:srgbClr val="F6F7FB"/>
        </a:solidFill>
        <a:effectLst/>
      </p:bgPr>
    </p:bg>
    <p:spTree>
      <p:nvGrpSpPr>
        <p:cNvPr id="1" name=""/>
        <p:cNvGrpSpPr/>
        <p:nvPr/>
      </p:nvGrpSpPr>
      <p:grpSpPr>
        <a:xfrm>
          <a:off x="0" y="0"/>
          <a:ext cx="0" cy="0"/>
          <a:chOff x="0" y="0"/>
          <a:chExt cx="0" cy="0"/>
        </a:xfrm>
      </p:grpSpPr>
      <p:sp>
        <p:nvSpPr>
          <p:cNvPr id="59" name="矩形 58">
            <a:extLst>
              <a:ext uri="{FF2B5EF4-FFF2-40B4-BE49-F238E27FC236}">
                <a16:creationId xmlns="" xmlns:a16="http://schemas.microsoft.com/office/drawing/2014/main" id="{072B8903-5D7F-AD4D-91C2-EDA9606C4D4D}"/>
              </a:ext>
            </a:extLst>
          </p:cNvPr>
          <p:cNvSpPr/>
          <p:nvPr userDrawn="1"/>
        </p:nvSpPr>
        <p:spPr>
          <a:xfrm>
            <a:off x="2321140" y="6392237"/>
            <a:ext cx="8962476" cy="15919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 xmlns:a16="http://schemas.microsoft.com/office/drawing/2014/main" id="{60C4B2C0-77CA-BC46-BAE3-7160E6B16E71}"/>
              </a:ext>
            </a:extLst>
          </p:cNvPr>
          <p:cNvSpPr>
            <a:spLocks noGrp="1"/>
          </p:cNvSpPr>
          <p:nvPr>
            <p:ph type="title" hasCustomPrompt="1"/>
          </p:nvPr>
        </p:nvSpPr>
        <p:spPr>
          <a:xfrm>
            <a:off x="468480" y="242042"/>
            <a:ext cx="5972077" cy="600813"/>
          </a:xfrm>
          <a:prstGeom prst="rect">
            <a:avLst/>
          </a:prstGeom>
        </p:spPr>
        <p:txBody>
          <a:bodyPr anchor="ctr" anchorCtr="0"/>
          <a:lstStyle>
            <a:lvl1pPr marL="0" marR="0" indent="0" algn="l" defTabSz="914400" rtl="0" eaLnBrk="1" fontAlgn="base" latinLnBrk="0" hangingPunct="1">
              <a:lnSpc>
                <a:spcPct val="90000"/>
              </a:lnSpc>
              <a:spcBef>
                <a:spcPct val="0"/>
              </a:spcBef>
              <a:spcAft>
                <a:spcPct val="0"/>
              </a:spcAft>
              <a:buClrTx/>
              <a:buSzTx/>
              <a:buFontTx/>
              <a:buNone/>
              <a:tabLst/>
              <a:defRPr sz="2800" b="1">
                <a:solidFill>
                  <a:schemeClr val="bg2">
                    <a:lumMod val="25000"/>
                  </a:schemeClr>
                </a:solidFill>
                <a:latin typeface="+mj-ea"/>
                <a:ea typeface="+mj-ea"/>
              </a:defRPr>
            </a:lvl1pPr>
          </a:lstStyle>
          <a:p>
            <a:pPr lvl="0"/>
            <a:r>
              <a:rPr kumimoji="1" lang="zh-CN" altLang="en-US" dirty="0"/>
              <a:t>微软雅黑 粗体 </a:t>
            </a:r>
            <a:r>
              <a:rPr kumimoji="1" lang="en-US" altLang="zh-CN" dirty="0"/>
              <a:t>28</a:t>
            </a:r>
            <a:r>
              <a:rPr kumimoji="1" lang="zh-CN" altLang="en-US" dirty="0"/>
              <a:t>号</a:t>
            </a:r>
          </a:p>
        </p:txBody>
      </p:sp>
      <p:sp>
        <p:nvSpPr>
          <p:cNvPr id="6" name="五边形 5">
            <a:extLst>
              <a:ext uri="{FF2B5EF4-FFF2-40B4-BE49-F238E27FC236}">
                <a16:creationId xmlns="" xmlns:a16="http://schemas.microsoft.com/office/drawing/2014/main" id="{05EBF61D-743D-6041-AEA5-38F5C014E4EA}"/>
              </a:ext>
            </a:extLst>
          </p:cNvPr>
          <p:cNvSpPr/>
          <p:nvPr userDrawn="1"/>
        </p:nvSpPr>
        <p:spPr>
          <a:xfrm>
            <a:off x="11501349" y="6353234"/>
            <a:ext cx="575421" cy="198195"/>
          </a:xfrm>
          <a:prstGeom prst="homePlate">
            <a:avLst>
              <a:gd name="adj" fmla="val 26210"/>
            </a:avLst>
          </a:prstGeom>
          <a:solidFill>
            <a:srgbClr val="D60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 xmlns:a16="http://schemas.microsoft.com/office/drawing/2014/main" id="{44B809B4-029D-0D4D-AC3E-578B244F9696}"/>
              </a:ext>
            </a:extLst>
          </p:cNvPr>
          <p:cNvSpPr/>
          <p:nvPr userDrawn="1"/>
        </p:nvSpPr>
        <p:spPr>
          <a:xfrm>
            <a:off x="1" y="6370483"/>
            <a:ext cx="682170" cy="1809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灯片编号占位符 5">
            <a:extLst>
              <a:ext uri="{FF2B5EF4-FFF2-40B4-BE49-F238E27FC236}">
                <a16:creationId xmlns="" xmlns:a16="http://schemas.microsoft.com/office/drawing/2014/main" id="{F20EBC63-487C-B641-87AC-0C0B0ED0B1EB}"/>
              </a:ext>
            </a:extLst>
          </p:cNvPr>
          <p:cNvSpPr>
            <a:spLocks noGrp="1"/>
          </p:cNvSpPr>
          <p:nvPr>
            <p:ph type="sldNum" sz="quarter" idx="4"/>
          </p:nvPr>
        </p:nvSpPr>
        <p:spPr>
          <a:xfrm>
            <a:off x="9180496" y="6268537"/>
            <a:ext cx="2743200" cy="365125"/>
          </a:xfrm>
          <a:prstGeom prst="rect">
            <a:avLst/>
          </a:prstGeom>
        </p:spPr>
        <p:txBody>
          <a:bodyPr vert="horz" lIns="91440" tIns="45720" rIns="91440" bIns="45720" rtlCol="0" anchor="ctr"/>
          <a:lstStyle>
            <a:lvl1pPr algn="r">
              <a:defRPr sz="1200">
                <a:solidFill>
                  <a:schemeClr val="bg1"/>
                </a:solidFill>
              </a:defRPr>
            </a:lvl1pPr>
          </a:lstStyle>
          <a:p>
            <a:fld id="{BA5AA548-F88F-1644-9623-DEB29B1AF9E7}" type="slidenum">
              <a:rPr kumimoji="1" lang="zh-CN" altLang="en-US" smtClean="0"/>
              <a:pPr/>
              <a:t>‹#›</a:t>
            </a:fld>
            <a:endParaRPr kumimoji="1" lang="zh-CN" altLang="en-US"/>
          </a:p>
        </p:txBody>
      </p:sp>
      <p:sp>
        <p:nvSpPr>
          <p:cNvPr id="13" name="矩形 12">
            <a:extLst>
              <a:ext uri="{FF2B5EF4-FFF2-40B4-BE49-F238E27FC236}">
                <a16:creationId xmlns="" xmlns:a16="http://schemas.microsoft.com/office/drawing/2014/main" id="{78692EAB-1C33-6B41-A5EF-DA28A1EC63D8}"/>
              </a:ext>
            </a:extLst>
          </p:cNvPr>
          <p:cNvSpPr/>
          <p:nvPr userDrawn="1"/>
        </p:nvSpPr>
        <p:spPr>
          <a:xfrm>
            <a:off x="273717" y="300793"/>
            <a:ext cx="66175" cy="489269"/>
          </a:xfrm>
          <a:prstGeom prst="rect">
            <a:avLst/>
          </a:prstGeom>
          <a:solidFill>
            <a:srgbClr val="D700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p>
        </p:txBody>
      </p:sp>
      <p:sp>
        <p:nvSpPr>
          <p:cNvPr id="15" name="文本框 14">
            <a:extLst>
              <a:ext uri="{FF2B5EF4-FFF2-40B4-BE49-F238E27FC236}">
                <a16:creationId xmlns="" xmlns:a16="http://schemas.microsoft.com/office/drawing/2014/main" id="{D0A0BC5D-64EE-6943-A562-783ED648ED7E}"/>
              </a:ext>
            </a:extLst>
          </p:cNvPr>
          <p:cNvSpPr txBox="1"/>
          <p:nvPr userDrawn="1"/>
        </p:nvSpPr>
        <p:spPr>
          <a:xfrm>
            <a:off x="7217656" y="6363744"/>
            <a:ext cx="4225837" cy="215444"/>
          </a:xfrm>
          <a:prstGeom prst="rect">
            <a:avLst/>
          </a:prstGeom>
          <a:noFill/>
        </p:spPr>
        <p:txBody>
          <a:bodyPr wrap="none" rtlCol="0">
            <a:spAutoFit/>
          </a:bodyPr>
          <a:lstStyle/>
          <a:p>
            <a:r>
              <a:rPr kumimoji="1" lang="en-US" altLang="zh-CN" sz="800" b="0" i="0" dirty="0">
                <a:solidFill>
                  <a:schemeClr val="bg1"/>
                </a:solidFill>
                <a:latin typeface="Microsoft YaHei" panose="020B0503020204020204" pitchFamily="34" charset="-122"/>
                <a:ea typeface="Microsoft YaHei" panose="020B0503020204020204" pitchFamily="34" charset="-122"/>
              </a:rPr>
              <a:t>©2022</a:t>
            </a:r>
            <a:r>
              <a:rPr kumimoji="1" lang="zh-CN" altLang="en-US" sz="800" b="0" i="0" dirty="0">
                <a:solidFill>
                  <a:schemeClr val="bg1"/>
                </a:solidFill>
                <a:latin typeface="Microsoft YaHei" panose="020B0503020204020204" pitchFamily="34" charset="-122"/>
                <a:ea typeface="Microsoft YaHei" panose="020B0503020204020204" pitchFamily="34" charset="-122"/>
              </a:rPr>
              <a:t>本文档版权归软通动力信息技术（集团）股份有限公司所有，并保留所有权利。</a:t>
            </a:r>
          </a:p>
        </p:txBody>
      </p:sp>
      <p:pic>
        <p:nvPicPr>
          <p:cNvPr id="57" name="图片 56">
            <a:extLst>
              <a:ext uri="{FF2B5EF4-FFF2-40B4-BE49-F238E27FC236}">
                <a16:creationId xmlns="" xmlns:a16="http://schemas.microsoft.com/office/drawing/2014/main" id="{939A5AEC-278D-A24A-9A6E-3BB68DF7617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08384" y="6259183"/>
            <a:ext cx="1186543" cy="403545"/>
          </a:xfrm>
          <a:prstGeom prst="rect">
            <a:avLst/>
          </a:prstGeom>
        </p:spPr>
      </p:pic>
      <p:pic>
        <p:nvPicPr>
          <p:cNvPr id="58" name="图片 57">
            <a:extLst>
              <a:ext uri="{FF2B5EF4-FFF2-40B4-BE49-F238E27FC236}">
                <a16:creationId xmlns="" xmlns:a16="http://schemas.microsoft.com/office/drawing/2014/main" id="{73535D4E-E35B-2D4C-9783-9C7658724AA9}"/>
              </a:ext>
            </a:extLst>
          </p:cNvPr>
          <p:cNvPicPr>
            <a:picLocks noChangeAspect="1"/>
          </p:cNvPicPr>
          <p:nvPr userDrawn="1"/>
        </p:nvPicPr>
        <p:blipFill>
          <a:blip r:embed="rId3"/>
          <a:stretch>
            <a:fillRect/>
          </a:stretch>
        </p:blipFill>
        <p:spPr>
          <a:xfrm>
            <a:off x="9631907" y="307571"/>
            <a:ext cx="2201938" cy="341399"/>
          </a:xfrm>
          <a:prstGeom prst="rect">
            <a:avLst/>
          </a:prstGeom>
        </p:spPr>
      </p:pic>
    </p:spTree>
    <p:extLst>
      <p:ext uri="{BB962C8B-B14F-4D97-AF65-F5344CB8AC3E}">
        <p14:creationId xmlns:p14="http://schemas.microsoft.com/office/powerpoint/2010/main" val="16881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8_自定义版式">
    <p:bg>
      <p:bgPr>
        <a:solidFill>
          <a:srgbClr val="F6F7FB"/>
        </a:solidFill>
        <a:effectLst/>
      </p:bgPr>
    </p:bg>
    <p:spTree>
      <p:nvGrpSpPr>
        <p:cNvPr id="1" name=""/>
        <p:cNvGrpSpPr/>
        <p:nvPr/>
      </p:nvGrpSpPr>
      <p:grpSpPr>
        <a:xfrm>
          <a:off x="0" y="0"/>
          <a:ext cx="0" cy="0"/>
          <a:chOff x="0" y="0"/>
          <a:chExt cx="0" cy="0"/>
        </a:xfrm>
      </p:grpSpPr>
      <p:cxnSp>
        <p:nvCxnSpPr>
          <p:cNvPr id="7" name="直线连接符 6">
            <a:extLst>
              <a:ext uri="{FF2B5EF4-FFF2-40B4-BE49-F238E27FC236}">
                <a16:creationId xmlns="" xmlns:a16="http://schemas.microsoft.com/office/drawing/2014/main" id="{B1E6EA20-9C20-1840-9D08-BD32EA88E432}"/>
              </a:ext>
            </a:extLst>
          </p:cNvPr>
          <p:cNvCxnSpPr>
            <a:cxnSpLocks/>
          </p:cNvCxnSpPr>
          <p:nvPr userDrawn="1"/>
        </p:nvCxnSpPr>
        <p:spPr>
          <a:xfrm>
            <a:off x="3896139" y="1411357"/>
            <a:ext cx="0" cy="4941877"/>
          </a:xfrm>
          <a:prstGeom prst="line">
            <a:avLst/>
          </a:prstGeom>
          <a:ln>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 xmlns:a16="http://schemas.microsoft.com/office/drawing/2014/main" id="{072B8903-5D7F-AD4D-91C2-EDA9606C4D4D}"/>
              </a:ext>
            </a:extLst>
          </p:cNvPr>
          <p:cNvSpPr/>
          <p:nvPr userDrawn="1"/>
        </p:nvSpPr>
        <p:spPr>
          <a:xfrm>
            <a:off x="2321140" y="6392237"/>
            <a:ext cx="8962476" cy="15919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 xmlns:a16="http://schemas.microsoft.com/office/drawing/2014/main" id="{60C4B2C0-77CA-BC46-BAE3-7160E6B16E71}"/>
              </a:ext>
            </a:extLst>
          </p:cNvPr>
          <p:cNvSpPr>
            <a:spLocks noGrp="1"/>
          </p:cNvSpPr>
          <p:nvPr>
            <p:ph type="title" hasCustomPrompt="1"/>
          </p:nvPr>
        </p:nvSpPr>
        <p:spPr>
          <a:xfrm>
            <a:off x="468480" y="242042"/>
            <a:ext cx="5972077" cy="600813"/>
          </a:xfrm>
          <a:prstGeom prst="rect">
            <a:avLst/>
          </a:prstGeom>
        </p:spPr>
        <p:txBody>
          <a:bodyPr anchor="ctr" anchorCtr="0"/>
          <a:lstStyle>
            <a:lvl1pPr marL="0" marR="0" indent="0" algn="l" defTabSz="914400" rtl="0" eaLnBrk="1" fontAlgn="base" latinLnBrk="0" hangingPunct="1">
              <a:lnSpc>
                <a:spcPct val="90000"/>
              </a:lnSpc>
              <a:spcBef>
                <a:spcPct val="0"/>
              </a:spcBef>
              <a:spcAft>
                <a:spcPct val="0"/>
              </a:spcAft>
              <a:buClrTx/>
              <a:buSzTx/>
              <a:buFontTx/>
              <a:buNone/>
              <a:tabLst/>
              <a:defRPr sz="2800" b="1">
                <a:solidFill>
                  <a:schemeClr val="bg2">
                    <a:lumMod val="25000"/>
                  </a:schemeClr>
                </a:solidFill>
                <a:latin typeface="+mj-ea"/>
                <a:ea typeface="+mj-ea"/>
              </a:defRPr>
            </a:lvl1pPr>
          </a:lstStyle>
          <a:p>
            <a:pPr lvl="0"/>
            <a:r>
              <a:rPr kumimoji="1" lang="zh-CN" altLang="en-US" dirty="0"/>
              <a:t>微软雅黑 粗体 </a:t>
            </a:r>
            <a:r>
              <a:rPr kumimoji="1" lang="en-US" altLang="zh-CN" dirty="0"/>
              <a:t>28</a:t>
            </a:r>
            <a:r>
              <a:rPr kumimoji="1" lang="zh-CN" altLang="en-US" dirty="0"/>
              <a:t>号</a:t>
            </a:r>
          </a:p>
        </p:txBody>
      </p:sp>
      <p:sp>
        <p:nvSpPr>
          <p:cNvPr id="6" name="五边形 5">
            <a:extLst>
              <a:ext uri="{FF2B5EF4-FFF2-40B4-BE49-F238E27FC236}">
                <a16:creationId xmlns="" xmlns:a16="http://schemas.microsoft.com/office/drawing/2014/main" id="{05EBF61D-743D-6041-AEA5-38F5C014E4EA}"/>
              </a:ext>
            </a:extLst>
          </p:cNvPr>
          <p:cNvSpPr/>
          <p:nvPr userDrawn="1"/>
        </p:nvSpPr>
        <p:spPr>
          <a:xfrm>
            <a:off x="11501349" y="6353234"/>
            <a:ext cx="575421" cy="198195"/>
          </a:xfrm>
          <a:prstGeom prst="homePlate">
            <a:avLst>
              <a:gd name="adj" fmla="val 26210"/>
            </a:avLst>
          </a:prstGeom>
          <a:solidFill>
            <a:srgbClr val="D60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 xmlns:a16="http://schemas.microsoft.com/office/drawing/2014/main" id="{44B809B4-029D-0D4D-AC3E-578B244F9696}"/>
              </a:ext>
            </a:extLst>
          </p:cNvPr>
          <p:cNvSpPr/>
          <p:nvPr userDrawn="1"/>
        </p:nvSpPr>
        <p:spPr>
          <a:xfrm>
            <a:off x="1" y="6370483"/>
            <a:ext cx="682170" cy="180946"/>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灯片编号占位符 5">
            <a:extLst>
              <a:ext uri="{FF2B5EF4-FFF2-40B4-BE49-F238E27FC236}">
                <a16:creationId xmlns="" xmlns:a16="http://schemas.microsoft.com/office/drawing/2014/main" id="{F20EBC63-487C-B641-87AC-0C0B0ED0B1EB}"/>
              </a:ext>
            </a:extLst>
          </p:cNvPr>
          <p:cNvSpPr>
            <a:spLocks noGrp="1"/>
          </p:cNvSpPr>
          <p:nvPr>
            <p:ph type="sldNum" sz="quarter" idx="4"/>
          </p:nvPr>
        </p:nvSpPr>
        <p:spPr>
          <a:xfrm>
            <a:off x="9180496" y="6268537"/>
            <a:ext cx="2743200" cy="365125"/>
          </a:xfrm>
          <a:prstGeom prst="rect">
            <a:avLst/>
          </a:prstGeom>
        </p:spPr>
        <p:txBody>
          <a:bodyPr vert="horz" lIns="91440" tIns="45720" rIns="91440" bIns="45720" rtlCol="0" anchor="ctr"/>
          <a:lstStyle>
            <a:lvl1pPr algn="r">
              <a:defRPr sz="1200">
                <a:solidFill>
                  <a:schemeClr val="bg1"/>
                </a:solidFill>
              </a:defRPr>
            </a:lvl1pPr>
          </a:lstStyle>
          <a:p>
            <a:fld id="{BA5AA548-F88F-1644-9623-DEB29B1AF9E7}" type="slidenum">
              <a:rPr kumimoji="1" lang="zh-CN" altLang="en-US" smtClean="0"/>
              <a:pPr/>
              <a:t>‹#›</a:t>
            </a:fld>
            <a:endParaRPr kumimoji="1" lang="zh-CN" altLang="en-US"/>
          </a:p>
        </p:txBody>
      </p:sp>
      <p:sp>
        <p:nvSpPr>
          <p:cNvPr id="13" name="矩形 12">
            <a:extLst>
              <a:ext uri="{FF2B5EF4-FFF2-40B4-BE49-F238E27FC236}">
                <a16:creationId xmlns="" xmlns:a16="http://schemas.microsoft.com/office/drawing/2014/main" id="{78692EAB-1C33-6B41-A5EF-DA28A1EC63D8}"/>
              </a:ext>
            </a:extLst>
          </p:cNvPr>
          <p:cNvSpPr/>
          <p:nvPr userDrawn="1"/>
        </p:nvSpPr>
        <p:spPr>
          <a:xfrm>
            <a:off x="273717" y="300793"/>
            <a:ext cx="66175" cy="489269"/>
          </a:xfrm>
          <a:prstGeom prst="rect">
            <a:avLst/>
          </a:prstGeom>
          <a:solidFill>
            <a:srgbClr val="D7000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dirty="0"/>
          </a:p>
        </p:txBody>
      </p:sp>
      <p:sp>
        <p:nvSpPr>
          <p:cNvPr id="15" name="文本框 14">
            <a:extLst>
              <a:ext uri="{FF2B5EF4-FFF2-40B4-BE49-F238E27FC236}">
                <a16:creationId xmlns="" xmlns:a16="http://schemas.microsoft.com/office/drawing/2014/main" id="{D0A0BC5D-64EE-6943-A562-783ED648ED7E}"/>
              </a:ext>
            </a:extLst>
          </p:cNvPr>
          <p:cNvSpPr txBox="1"/>
          <p:nvPr userDrawn="1"/>
        </p:nvSpPr>
        <p:spPr>
          <a:xfrm>
            <a:off x="7217656" y="6363744"/>
            <a:ext cx="4225837" cy="215444"/>
          </a:xfrm>
          <a:prstGeom prst="rect">
            <a:avLst/>
          </a:prstGeom>
          <a:noFill/>
        </p:spPr>
        <p:txBody>
          <a:bodyPr wrap="none" rtlCol="0">
            <a:spAutoFit/>
          </a:bodyPr>
          <a:lstStyle/>
          <a:p>
            <a:r>
              <a:rPr kumimoji="1" lang="en-US" altLang="zh-CN" sz="800" b="0" i="0" dirty="0">
                <a:solidFill>
                  <a:schemeClr val="bg1"/>
                </a:solidFill>
                <a:latin typeface="Microsoft YaHei" panose="020B0503020204020204" pitchFamily="34" charset="-122"/>
                <a:ea typeface="Microsoft YaHei" panose="020B0503020204020204" pitchFamily="34" charset="-122"/>
              </a:rPr>
              <a:t>©2022</a:t>
            </a:r>
            <a:r>
              <a:rPr kumimoji="1" lang="zh-CN" altLang="en-US" sz="800" b="0" i="0" dirty="0">
                <a:solidFill>
                  <a:schemeClr val="bg1"/>
                </a:solidFill>
                <a:latin typeface="Microsoft YaHei" panose="020B0503020204020204" pitchFamily="34" charset="-122"/>
                <a:ea typeface="Microsoft YaHei" panose="020B0503020204020204" pitchFamily="34" charset="-122"/>
              </a:rPr>
              <a:t>本文档版权归软通动力信息技术（集团）股份有限公司所有，并保留所有权利。</a:t>
            </a:r>
          </a:p>
        </p:txBody>
      </p:sp>
      <p:pic>
        <p:nvPicPr>
          <p:cNvPr id="57" name="图片 56">
            <a:extLst>
              <a:ext uri="{FF2B5EF4-FFF2-40B4-BE49-F238E27FC236}">
                <a16:creationId xmlns="" xmlns:a16="http://schemas.microsoft.com/office/drawing/2014/main" id="{939A5AEC-278D-A24A-9A6E-3BB68DF7617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08384" y="6259183"/>
            <a:ext cx="1186543" cy="403545"/>
          </a:xfrm>
          <a:prstGeom prst="rect">
            <a:avLst/>
          </a:prstGeom>
        </p:spPr>
      </p:pic>
      <p:pic>
        <p:nvPicPr>
          <p:cNvPr id="58" name="图片 57">
            <a:extLst>
              <a:ext uri="{FF2B5EF4-FFF2-40B4-BE49-F238E27FC236}">
                <a16:creationId xmlns="" xmlns:a16="http://schemas.microsoft.com/office/drawing/2014/main" id="{73535D4E-E35B-2D4C-9783-9C7658724AA9}"/>
              </a:ext>
            </a:extLst>
          </p:cNvPr>
          <p:cNvPicPr>
            <a:picLocks noChangeAspect="1"/>
          </p:cNvPicPr>
          <p:nvPr userDrawn="1"/>
        </p:nvPicPr>
        <p:blipFill>
          <a:blip r:embed="rId3"/>
          <a:stretch>
            <a:fillRect/>
          </a:stretch>
        </p:blipFill>
        <p:spPr>
          <a:xfrm>
            <a:off x="9631907" y="307571"/>
            <a:ext cx="2201938" cy="341399"/>
          </a:xfrm>
          <a:prstGeom prst="rect">
            <a:avLst/>
          </a:prstGeom>
        </p:spPr>
      </p:pic>
      <p:sp>
        <p:nvSpPr>
          <p:cNvPr id="12" name="Shape 130">
            <a:extLst>
              <a:ext uri="{FF2B5EF4-FFF2-40B4-BE49-F238E27FC236}">
                <a16:creationId xmlns="" xmlns:a16="http://schemas.microsoft.com/office/drawing/2014/main" id="{B805A288-9567-AD42-BAF8-1F238AEB2955}"/>
              </a:ext>
            </a:extLst>
          </p:cNvPr>
          <p:cNvSpPr/>
          <p:nvPr userDrawn="1"/>
        </p:nvSpPr>
        <p:spPr>
          <a:xfrm>
            <a:off x="1086059" y="2676540"/>
            <a:ext cx="2200998" cy="1324209"/>
          </a:xfrm>
          <a:prstGeom prst="rect">
            <a:avLst/>
          </a:prstGeom>
          <a:ln w="12700">
            <a:miter lim="400000"/>
          </a:ln>
        </p:spPr>
        <p:txBody>
          <a:bodyPr wrap="square" lIns="19050" tIns="19050" rIns="19050" bIns="19050" anchor="ctr">
            <a:spAutoFit/>
          </a:bodyPr>
          <a:lstStyle>
            <a:lvl1pPr algn="l">
              <a:lnSpc>
                <a:spcPct val="120000"/>
              </a:lnSpc>
              <a:defRPr sz="5800" b="1" spc="116">
                <a:solidFill>
                  <a:srgbClr val="373D41"/>
                </a:solidFill>
                <a:latin typeface="Arial" panose="020B0604020202020204"/>
                <a:ea typeface="Arial" panose="020B0604020202020204"/>
                <a:cs typeface="Arial" panose="020B0604020202020204"/>
                <a:sym typeface="Arial" panose="020B0604020202020204"/>
              </a:defRPr>
            </a:lvl1pPr>
          </a:lstStyle>
          <a:p>
            <a:pPr algn="ctr"/>
            <a:r>
              <a:rPr lang="zh-TW" altLang="en-US" sz="4400" dirty="0">
                <a:solidFill>
                  <a:schemeClr val="tx1">
                    <a:lumMod val="85000"/>
                    <a:lumOff val="15000"/>
                  </a:schemeClr>
                </a:solidFill>
                <a:latin typeface="+mj-ea"/>
                <a:ea typeface="+mj-ea"/>
                <a:cs typeface="+mn-ea"/>
                <a:sym typeface="+mn-lt"/>
              </a:rPr>
              <a:t>目录</a:t>
            </a:r>
            <a:endParaRPr lang="en-US" altLang="zh-TW" sz="4400" dirty="0">
              <a:solidFill>
                <a:schemeClr val="tx1">
                  <a:lumMod val="85000"/>
                  <a:lumOff val="15000"/>
                </a:schemeClr>
              </a:solidFill>
              <a:latin typeface="+mj-ea"/>
              <a:ea typeface="+mj-ea"/>
              <a:cs typeface="+mn-ea"/>
              <a:sym typeface="+mn-lt"/>
            </a:endParaRPr>
          </a:p>
          <a:p>
            <a:pPr algn="ctr"/>
            <a:r>
              <a:rPr lang="en" altLang="zh-CN" sz="2800" b="0" dirty="0">
                <a:solidFill>
                  <a:schemeClr val="tx1">
                    <a:lumMod val="85000"/>
                    <a:lumOff val="15000"/>
                  </a:schemeClr>
                </a:solidFill>
                <a:latin typeface="+mj-ea"/>
                <a:ea typeface="+mj-ea"/>
                <a:cs typeface="+mn-ea"/>
              </a:rPr>
              <a:t>contents</a:t>
            </a:r>
          </a:p>
        </p:txBody>
      </p:sp>
      <p:grpSp>
        <p:nvGrpSpPr>
          <p:cNvPr id="10" name="组合 9">
            <a:extLst>
              <a:ext uri="{FF2B5EF4-FFF2-40B4-BE49-F238E27FC236}">
                <a16:creationId xmlns="" xmlns:a16="http://schemas.microsoft.com/office/drawing/2014/main" id="{591E3EF8-B568-7B41-BBD9-09698CEA3D55}"/>
              </a:ext>
            </a:extLst>
          </p:cNvPr>
          <p:cNvGrpSpPr/>
          <p:nvPr userDrawn="1"/>
        </p:nvGrpSpPr>
        <p:grpSpPr>
          <a:xfrm>
            <a:off x="3757258" y="1272476"/>
            <a:ext cx="277762" cy="277762"/>
            <a:chOff x="3757258" y="1272476"/>
            <a:chExt cx="277762" cy="277762"/>
          </a:xfrm>
        </p:grpSpPr>
        <p:sp>
          <p:nvSpPr>
            <p:cNvPr id="8" name="椭圆 7">
              <a:extLst>
                <a:ext uri="{FF2B5EF4-FFF2-40B4-BE49-F238E27FC236}">
                  <a16:creationId xmlns="" xmlns:a16="http://schemas.microsoft.com/office/drawing/2014/main" id="{B9E1B272-BFE4-3C4A-AAB5-9929AD83C735}"/>
                </a:ext>
              </a:extLst>
            </p:cNvPr>
            <p:cNvSpPr/>
            <p:nvPr userDrawn="1"/>
          </p:nvSpPr>
          <p:spPr>
            <a:xfrm>
              <a:off x="3809329" y="1324547"/>
              <a:ext cx="173620" cy="173620"/>
            </a:xfrm>
            <a:prstGeom prst="ellipse">
              <a:avLst/>
            </a:prstGeom>
            <a:solidFill>
              <a:srgbClr val="D50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 xmlns:a16="http://schemas.microsoft.com/office/drawing/2014/main" id="{5614F1F0-E0C3-C847-BC89-10F3B159297A}"/>
                </a:ext>
              </a:extLst>
            </p:cNvPr>
            <p:cNvSpPr/>
            <p:nvPr userDrawn="1"/>
          </p:nvSpPr>
          <p:spPr>
            <a:xfrm>
              <a:off x="3757258" y="1272476"/>
              <a:ext cx="277762" cy="277762"/>
            </a:xfrm>
            <a:prstGeom prst="ellipse">
              <a:avLst/>
            </a:prstGeom>
            <a:noFill/>
            <a:ln w="63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6" name="文本占位符 15">
            <a:extLst>
              <a:ext uri="{FF2B5EF4-FFF2-40B4-BE49-F238E27FC236}">
                <a16:creationId xmlns="" xmlns:a16="http://schemas.microsoft.com/office/drawing/2014/main" id="{1461C2E9-7100-BC4B-BA10-D2274ABE1C3E}"/>
              </a:ext>
            </a:extLst>
          </p:cNvPr>
          <p:cNvSpPr>
            <a:spLocks noGrp="1"/>
          </p:cNvSpPr>
          <p:nvPr>
            <p:ph type="body" sz="quarter" idx="10" hasCustomPrompt="1"/>
          </p:nvPr>
        </p:nvSpPr>
        <p:spPr>
          <a:xfrm>
            <a:off x="5193360" y="17974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p>
        </p:txBody>
      </p:sp>
      <p:sp>
        <p:nvSpPr>
          <p:cNvPr id="18" name="文本框 17">
            <a:extLst>
              <a:ext uri="{FF2B5EF4-FFF2-40B4-BE49-F238E27FC236}">
                <a16:creationId xmlns="" xmlns:a16="http://schemas.microsoft.com/office/drawing/2014/main" id="{BE2B50B4-1AA0-9B4A-9BB5-DE27A80B2B39}"/>
              </a:ext>
            </a:extLst>
          </p:cNvPr>
          <p:cNvSpPr txBox="1"/>
          <p:nvPr userDrawn="1"/>
        </p:nvSpPr>
        <p:spPr>
          <a:xfrm>
            <a:off x="4067527" y="15502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01</a:t>
            </a:r>
            <a:endParaRPr kumimoji="1" lang="zh-CN" altLang="en-US" sz="5400" b="1" dirty="0">
              <a:solidFill>
                <a:srgbClr val="C00000"/>
              </a:solidFill>
              <a:latin typeface="+mj-ea"/>
              <a:ea typeface="+mj-ea"/>
            </a:endParaRPr>
          </a:p>
        </p:txBody>
      </p:sp>
      <p:sp>
        <p:nvSpPr>
          <p:cNvPr id="24" name="文本占位符 15">
            <a:extLst>
              <a:ext uri="{FF2B5EF4-FFF2-40B4-BE49-F238E27FC236}">
                <a16:creationId xmlns="" xmlns:a16="http://schemas.microsoft.com/office/drawing/2014/main" id="{2B9D266E-AD17-2642-8501-23C2656BB941}"/>
              </a:ext>
            </a:extLst>
          </p:cNvPr>
          <p:cNvSpPr>
            <a:spLocks noGrp="1"/>
          </p:cNvSpPr>
          <p:nvPr>
            <p:ph type="body" sz="quarter" idx="12" hasCustomPrompt="1"/>
          </p:nvPr>
        </p:nvSpPr>
        <p:spPr>
          <a:xfrm>
            <a:off x="5193360" y="29023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p>
        </p:txBody>
      </p:sp>
      <p:sp>
        <p:nvSpPr>
          <p:cNvPr id="25" name="文本框 24">
            <a:extLst>
              <a:ext uri="{FF2B5EF4-FFF2-40B4-BE49-F238E27FC236}">
                <a16:creationId xmlns="" xmlns:a16="http://schemas.microsoft.com/office/drawing/2014/main" id="{91B55EA2-514B-5E42-96E8-AF6D5278F228}"/>
              </a:ext>
            </a:extLst>
          </p:cNvPr>
          <p:cNvSpPr txBox="1"/>
          <p:nvPr userDrawn="1"/>
        </p:nvSpPr>
        <p:spPr>
          <a:xfrm>
            <a:off x="4067527" y="26551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02</a:t>
            </a:r>
            <a:endParaRPr kumimoji="1" lang="zh-CN" altLang="en-US" sz="5400" b="1" dirty="0">
              <a:solidFill>
                <a:srgbClr val="C00000"/>
              </a:solidFill>
              <a:latin typeface="+mj-ea"/>
              <a:ea typeface="+mj-ea"/>
            </a:endParaRPr>
          </a:p>
        </p:txBody>
      </p:sp>
      <p:sp>
        <p:nvSpPr>
          <p:cNvPr id="27" name="文本占位符 15">
            <a:extLst>
              <a:ext uri="{FF2B5EF4-FFF2-40B4-BE49-F238E27FC236}">
                <a16:creationId xmlns="" xmlns:a16="http://schemas.microsoft.com/office/drawing/2014/main" id="{068E2718-BA14-1D4E-B9AB-4D89F967D6CE}"/>
              </a:ext>
            </a:extLst>
          </p:cNvPr>
          <p:cNvSpPr>
            <a:spLocks noGrp="1"/>
          </p:cNvSpPr>
          <p:nvPr>
            <p:ph type="body" sz="quarter" idx="14" hasCustomPrompt="1"/>
          </p:nvPr>
        </p:nvSpPr>
        <p:spPr>
          <a:xfrm>
            <a:off x="5193360" y="3994524"/>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p>
        </p:txBody>
      </p:sp>
      <p:sp>
        <p:nvSpPr>
          <p:cNvPr id="28" name="文本框 27">
            <a:extLst>
              <a:ext uri="{FF2B5EF4-FFF2-40B4-BE49-F238E27FC236}">
                <a16:creationId xmlns="" xmlns:a16="http://schemas.microsoft.com/office/drawing/2014/main" id="{DE17FD5B-5C81-7D45-A4D7-E37B16F23880}"/>
              </a:ext>
            </a:extLst>
          </p:cNvPr>
          <p:cNvSpPr txBox="1"/>
          <p:nvPr userDrawn="1"/>
        </p:nvSpPr>
        <p:spPr>
          <a:xfrm>
            <a:off x="4067527" y="3747338"/>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03</a:t>
            </a:r>
            <a:endParaRPr kumimoji="1" lang="zh-CN" altLang="en-US" sz="5400" b="1" dirty="0">
              <a:solidFill>
                <a:srgbClr val="C00000"/>
              </a:solidFill>
              <a:latin typeface="+mj-ea"/>
              <a:ea typeface="+mj-ea"/>
            </a:endParaRPr>
          </a:p>
        </p:txBody>
      </p:sp>
      <p:sp>
        <p:nvSpPr>
          <p:cNvPr id="30" name="文本占位符 15">
            <a:extLst>
              <a:ext uri="{FF2B5EF4-FFF2-40B4-BE49-F238E27FC236}">
                <a16:creationId xmlns="" xmlns:a16="http://schemas.microsoft.com/office/drawing/2014/main" id="{C2F0FBF3-E083-5647-A9A3-FE215C6DF80C}"/>
              </a:ext>
            </a:extLst>
          </p:cNvPr>
          <p:cNvSpPr>
            <a:spLocks noGrp="1"/>
          </p:cNvSpPr>
          <p:nvPr>
            <p:ph type="body" sz="quarter" idx="16" hasCustomPrompt="1"/>
          </p:nvPr>
        </p:nvSpPr>
        <p:spPr>
          <a:xfrm>
            <a:off x="5193360" y="5102920"/>
            <a:ext cx="2968909" cy="277762"/>
          </a:xfrm>
          <a:prstGeom prst="rect">
            <a:avLst/>
          </a:prstGeom>
        </p:spPr>
        <p:txBody>
          <a:bodyPr/>
          <a:lstStyle>
            <a:lvl1pPr marL="0" indent="0">
              <a:buNone/>
              <a:defRPr sz="2400" b="1">
                <a:solidFill>
                  <a:schemeClr val="tx1">
                    <a:lumMod val="85000"/>
                    <a:lumOff val="15000"/>
                  </a:schemeClr>
                </a:solidFill>
              </a:defRPr>
            </a:lvl1pPr>
          </a:lstStyle>
          <a:p>
            <a:pPr lvl="0"/>
            <a:r>
              <a:rPr kumimoji="1" lang="zh-CN" altLang="en-US" dirty="0"/>
              <a:t>点击输入标题</a:t>
            </a:r>
          </a:p>
        </p:txBody>
      </p:sp>
      <p:sp>
        <p:nvSpPr>
          <p:cNvPr id="31" name="文本框 30">
            <a:extLst>
              <a:ext uri="{FF2B5EF4-FFF2-40B4-BE49-F238E27FC236}">
                <a16:creationId xmlns="" xmlns:a16="http://schemas.microsoft.com/office/drawing/2014/main" id="{B7F8168E-7F63-024A-ADEB-3A2D42F3066F}"/>
              </a:ext>
            </a:extLst>
          </p:cNvPr>
          <p:cNvSpPr txBox="1"/>
          <p:nvPr userDrawn="1"/>
        </p:nvSpPr>
        <p:spPr>
          <a:xfrm>
            <a:off x="4067527" y="4855734"/>
            <a:ext cx="1048294" cy="923330"/>
          </a:xfrm>
          <a:prstGeom prst="rect">
            <a:avLst/>
          </a:prstGeom>
          <a:noFill/>
        </p:spPr>
        <p:txBody>
          <a:bodyPr wrap="square" rtlCol="0">
            <a:spAutoFit/>
          </a:bodyPr>
          <a:lstStyle/>
          <a:p>
            <a:r>
              <a:rPr kumimoji="1" lang="en-US" altLang="zh-CN" sz="5400" b="1" dirty="0">
                <a:solidFill>
                  <a:srgbClr val="C00000"/>
                </a:solidFill>
                <a:latin typeface="+mj-ea"/>
                <a:ea typeface="+mj-ea"/>
              </a:rPr>
              <a:t>04</a:t>
            </a:r>
            <a:endParaRPr kumimoji="1" lang="zh-CN" altLang="en-US" sz="5400" b="1" dirty="0">
              <a:solidFill>
                <a:srgbClr val="C00000"/>
              </a:solidFill>
              <a:latin typeface="+mj-ea"/>
              <a:ea typeface="+mj-ea"/>
            </a:endParaRPr>
          </a:p>
        </p:txBody>
      </p:sp>
    </p:spTree>
    <p:extLst>
      <p:ext uri="{BB962C8B-B14F-4D97-AF65-F5344CB8AC3E}">
        <p14:creationId xmlns:p14="http://schemas.microsoft.com/office/powerpoint/2010/main" val="185733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DD50C83D-0ABB-2047-AC05-898A94E9C79A}"/>
              </a:ext>
            </a:extLst>
          </p:cNvPr>
          <p:cNvSpPr/>
          <p:nvPr userDrawn="1"/>
        </p:nvSpPr>
        <p:spPr>
          <a:xfrm>
            <a:off x="-1" y="0"/>
            <a:ext cx="12192000" cy="6858000"/>
          </a:xfrm>
          <a:prstGeom prst="rect">
            <a:avLst/>
          </a:prstGeom>
          <a:blipFill dpi="0" rotWithShape="1">
            <a:blip r:embed="rId2" cstate="screen">
              <a:extLst>
                <a:ext uri="{BEBA8EAE-BF5A-486C-A8C5-ECC9F3942E4B}">
                  <a14:imgProps xmlns:a14="http://schemas.microsoft.com/office/drawing/2010/main">
                    <a14:imgLayer r:embed="rId3">
                      <a14:imgEffect>
                        <a14:brightnessContrast contrast="-43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 xmlns:a16="http://schemas.microsoft.com/office/drawing/2014/main" id="{FDCA02C3-C959-F24D-98F6-F4176DD6B784}"/>
              </a:ext>
            </a:extLst>
          </p:cNvPr>
          <p:cNvSpPr/>
          <p:nvPr userDrawn="1"/>
        </p:nvSpPr>
        <p:spPr>
          <a:xfrm>
            <a:off x="-1" y="0"/>
            <a:ext cx="12192000" cy="6858000"/>
          </a:xfrm>
          <a:prstGeom prst="rect">
            <a:avLst/>
          </a:prstGeom>
          <a:gradFill>
            <a:gsLst>
              <a:gs pos="100000">
                <a:schemeClr val="bg1">
                  <a:alpha val="97000"/>
                </a:schemeClr>
              </a:gs>
              <a:gs pos="0">
                <a:schemeClr val="bg1">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 xmlns:a16="http://schemas.microsoft.com/office/drawing/2014/main" id="{C1841FE9-A16C-B44A-A495-E9DE48E708B6}"/>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340116" y="3588871"/>
            <a:ext cx="1586948" cy="1586948"/>
          </a:xfrm>
          <a:prstGeom prst="rect">
            <a:avLst/>
          </a:prstGeom>
        </p:spPr>
      </p:pic>
      <p:sp>
        <p:nvSpPr>
          <p:cNvPr id="5" name="文本框 4">
            <a:extLst>
              <a:ext uri="{FF2B5EF4-FFF2-40B4-BE49-F238E27FC236}">
                <a16:creationId xmlns="" xmlns:a16="http://schemas.microsoft.com/office/drawing/2014/main" id="{55F7ED65-8D9E-1340-B570-0445BDC51E52}"/>
              </a:ext>
            </a:extLst>
          </p:cNvPr>
          <p:cNvSpPr txBox="1"/>
          <p:nvPr userDrawn="1"/>
        </p:nvSpPr>
        <p:spPr>
          <a:xfrm>
            <a:off x="5034738" y="4229236"/>
            <a:ext cx="4153701" cy="338554"/>
          </a:xfrm>
          <a:prstGeom prst="rect">
            <a:avLst/>
          </a:prstGeom>
          <a:noFill/>
        </p:spPr>
        <p:txBody>
          <a:bodyPr wrap="none" rtlCol="0">
            <a:spAutoFit/>
          </a:bodyPr>
          <a:lstStyle/>
          <a:p>
            <a:r>
              <a:rPr kumimoji="1" lang="zh-CN" altLang="en-US" sz="1600" dirty="0">
                <a:solidFill>
                  <a:schemeClr val="bg2">
                    <a:lumMod val="25000"/>
                  </a:schemeClr>
                </a:solidFill>
                <a:latin typeface="+mj-ea"/>
                <a:ea typeface="+mj-ea"/>
              </a:rPr>
              <a:t>北京市海淀区西北旺东路</a:t>
            </a:r>
            <a:r>
              <a:rPr kumimoji="1" lang="en-US" altLang="zh-CN" sz="1600" dirty="0">
                <a:solidFill>
                  <a:schemeClr val="bg2">
                    <a:lumMod val="25000"/>
                  </a:schemeClr>
                </a:solidFill>
                <a:latin typeface="+mj-ea"/>
                <a:ea typeface="+mj-ea"/>
              </a:rPr>
              <a:t>10</a:t>
            </a:r>
            <a:r>
              <a:rPr kumimoji="1" lang="zh-CN" altLang="en-US" sz="1600" dirty="0">
                <a:solidFill>
                  <a:schemeClr val="bg2">
                    <a:lumMod val="25000"/>
                  </a:schemeClr>
                </a:solidFill>
                <a:latin typeface="+mj-ea"/>
                <a:ea typeface="+mj-ea"/>
              </a:rPr>
              <a:t>号院东区</a:t>
            </a:r>
            <a:r>
              <a:rPr kumimoji="1" lang="en-US" altLang="zh-CN" sz="1600" dirty="0">
                <a:solidFill>
                  <a:schemeClr val="bg2">
                    <a:lumMod val="25000"/>
                  </a:schemeClr>
                </a:solidFill>
                <a:latin typeface="+mj-ea"/>
                <a:ea typeface="+mj-ea"/>
              </a:rPr>
              <a:t>16</a:t>
            </a:r>
            <a:r>
              <a:rPr kumimoji="1" lang="zh-CN" altLang="en-US" sz="1600" dirty="0">
                <a:solidFill>
                  <a:schemeClr val="bg2">
                    <a:lumMod val="25000"/>
                  </a:schemeClr>
                </a:solidFill>
                <a:latin typeface="+mj-ea"/>
                <a:ea typeface="+mj-ea"/>
              </a:rPr>
              <a:t>号楼</a:t>
            </a:r>
          </a:p>
        </p:txBody>
      </p:sp>
      <p:sp>
        <p:nvSpPr>
          <p:cNvPr id="6" name="文本框 5">
            <a:extLst>
              <a:ext uri="{FF2B5EF4-FFF2-40B4-BE49-F238E27FC236}">
                <a16:creationId xmlns="" xmlns:a16="http://schemas.microsoft.com/office/drawing/2014/main" id="{8A3C00F4-F1BB-AE46-AACB-D78E68B0EFC5}"/>
              </a:ext>
            </a:extLst>
          </p:cNvPr>
          <p:cNvSpPr txBox="1"/>
          <p:nvPr userDrawn="1"/>
        </p:nvSpPr>
        <p:spPr>
          <a:xfrm>
            <a:off x="5040908" y="3780984"/>
            <a:ext cx="4701928" cy="415498"/>
          </a:xfrm>
          <a:prstGeom prst="rect">
            <a:avLst/>
          </a:prstGeom>
          <a:noFill/>
        </p:spPr>
        <p:txBody>
          <a:bodyPr wrap="none" rtlCol="0">
            <a:spAutoFit/>
          </a:bodyPr>
          <a:lstStyle/>
          <a:p>
            <a:r>
              <a:rPr kumimoji="1" lang="zh-CN" altLang="en-US" sz="2100" b="1" dirty="0">
                <a:solidFill>
                  <a:schemeClr val="bg2">
                    <a:lumMod val="25000"/>
                  </a:schemeClr>
                </a:solidFill>
                <a:latin typeface="+mj-ea"/>
                <a:ea typeface="+mj-ea"/>
              </a:rPr>
              <a:t>软通动力信息技术</a:t>
            </a:r>
            <a:r>
              <a:rPr kumimoji="1" lang="en-US" altLang="zh-CN" sz="2100" b="1" dirty="0">
                <a:solidFill>
                  <a:schemeClr val="bg2">
                    <a:lumMod val="25000"/>
                  </a:schemeClr>
                </a:solidFill>
                <a:latin typeface="+mj-ea"/>
                <a:ea typeface="+mj-ea"/>
              </a:rPr>
              <a:t>(</a:t>
            </a:r>
            <a:r>
              <a:rPr kumimoji="1" lang="zh-CN" altLang="en-US" sz="2100" b="1" dirty="0">
                <a:solidFill>
                  <a:schemeClr val="bg2">
                    <a:lumMod val="25000"/>
                  </a:schemeClr>
                </a:solidFill>
                <a:latin typeface="+mj-ea"/>
                <a:ea typeface="+mj-ea"/>
              </a:rPr>
              <a:t>集团</a:t>
            </a:r>
            <a:r>
              <a:rPr kumimoji="1" lang="en-US" altLang="zh-CN" sz="2100" b="1" dirty="0">
                <a:solidFill>
                  <a:schemeClr val="bg2">
                    <a:lumMod val="25000"/>
                  </a:schemeClr>
                </a:solidFill>
                <a:latin typeface="+mj-ea"/>
                <a:ea typeface="+mj-ea"/>
              </a:rPr>
              <a:t>)</a:t>
            </a:r>
            <a:r>
              <a:rPr kumimoji="1" lang="zh-CN" altLang="en-US" sz="2100" b="1" dirty="0">
                <a:solidFill>
                  <a:schemeClr val="bg2">
                    <a:lumMod val="25000"/>
                  </a:schemeClr>
                </a:solidFill>
                <a:latin typeface="+mj-ea"/>
                <a:ea typeface="+mj-ea"/>
              </a:rPr>
              <a:t>股份有限公司</a:t>
            </a:r>
          </a:p>
        </p:txBody>
      </p:sp>
      <p:sp>
        <p:nvSpPr>
          <p:cNvPr id="7" name="文本框 6">
            <a:extLst>
              <a:ext uri="{FF2B5EF4-FFF2-40B4-BE49-F238E27FC236}">
                <a16:creationId xmlns="" xmlns:a16="http://schemas.microsoft.com/office/drawing/2014/main" id="{DADCCCEC-98CD-8044-96B1-868339F80ECA}"/>
              </a:ext>
            </a:extLst>
          </p:cNvPr>
          <p:cNvSpPr txBox="1"/>
          <p:nvPr userDrawn="1"/>
        </p:nvSpPr>
        <p:spPr>
          <a:xfrm>
            <a:off x="5034738" y="4580604"/>
            <a:ext cx="2153218" cy="338554"/>
          </a:xfrm>
          <a:prstGeom prst="rect">
            <a:avLst/>
          </a:prstGeom>
          <a:noFill/>
        </p:spPr>
        <p:txBody>
          <a:bodyPr wrap="none" rtlCol="0">
            <a:spAutoFit/>
          </a:bodyPr>
          <a:lstStyle/>
          <a:p>
            <a:r>
              <a:rPr kumimoji="1" lang="en" altLang="zh-CN" sz="1600" dirty="0" err="1">
                <a:solidFill>
                  <a:schemeClr val="bg2">
                    <a:lumMod val="25000"/>
                  </a:schemeClr>
                </a:solidFill>
                <a:latin typeface="+mj-ea"/>
                <a:ea typeface="+mj-ea"/>
              </a:rPr>
              <a:t>www.isoftstone.com</a:t>
            </a:r>
            <a:endParaRPr kumimoji="1" lang="zh-CN" altLang="en-US" sz="1600" dirty="0">
              <a:solidFill>
                <a:schemeClr val="bg2">
                  <a:lumMod val="25000"/>
                </a:schemeClr>
              </a:solidFill>
              <a:latin typeface="+mj-ea"/>
              <a:ea typeface="+mj-ea"/>
            </a:endParaRPr>
          </a:p>
        </p:txBody>
      </p:sp>
      <p:pic>
        <p:nvPicPr>
          <p:cNvPr id="8" name="图片 7">
            <a:extLst>
              <a:ext uri="{FF2B5EF4-FFF2-40B4-BE49-F238E27FC236}">
                <a16:creationId xmlns="" xmlns:a16="http://schemas.microsoft.com/office/drawing/2014/main" id="{F54BC761-2168-B344-A469-7D1FDB5381B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003559" y="2069875"/>
            <a:ext cx="6184880" cy="958932"/>
          </a:xfrm>
          <a:prstGeom prst="rect">
            <a:avLst/>
          </a:prstGeom>
        </p:spPr>
      </p:pic>
    </p:spTree>
    <p:extLst>
      <p:ext uri="{BB962C8B-B14F-4D97-AF65-F5344CB8AC3E}">
        <p14:creationId xmlns:p14="http://schemas.microsoft.com/office/powerpoint/2010/main" val="2801343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1"/>
    <p:sldLayoutId id="2147483704" r:id="rId2"/>
    <p:sldLayoutId id="2147483705" r:id="rId3"/>
    <p:sldLayoutId id="2147483674" r:id="rId4"/>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Segoe UI"/>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1"/>
          </p:nvPr>
        </p:nvSpPr>
        <p:spPr>
          <a:xfrm>
            <a:off x="1867700" y="2941907"/>
            <a:ext cx="7718752" cy="750601"/>
          </a:xfrm>
        </p:spPr>
        <p:txBody>
          <a:bodyPr/>
          <a:lstStyle/>
          <a:p>
            <a:r>
              <a:rPr lang="zh-CN" altLang="en-US" sz="4400" dirty="0">
                <a:solidFill>
                  <a:schemeClr val="tx1">
                    <a:lumMod val="95000"/>
                    <a:lumOff val="5000"/>
                  </a:schemeClr>
                </a:solidFill>
              </a:rPr>
              <a:t>短信</a:t>
            </a:r>
            <a:r>
              <a:rPr lang="zh-CN" altLang="en-US" sz="4400" dirty="0" smtClean="0">
                <a:solidFill>
                  <a:schemeClr val="tx1">
                    <a:lumMod val="95000"/>
                    <a:lumOff val="5000"/>
                  </a:schemeClr>
                </a:solidFill>
              </a:rPr>
              <a:t>拦截监测系统汇报材料</a:t>
            </a:r>
            <a:endParaRPr lang="zh-CN" altLang="en-US" sz="4400" dirty="0">
              <a:solidFill>
                <a:schemeClr val="tx1">
                  <a:lumMod val="95000"/>
                  <a:lumOff val="5000"/>
                </a:schemeClr>
              </a:solidFill>
            </a:endParaRPr>
          </a:p>
        </p:txBody>
      </p:sp>
      <p:sp>
        <p:nvSpPr>
          <p:cNvPr id="10" name="文本框 6">
            <a:extLst>
              <a:ext uri="{FF2B5EF4-FFF2-40B4-BE49-F238E27FC236}">
                <a16:creationId xmlns:lc="http://schemas.openxmlformats.org/drawingml/2006/lockedCanvas" xmlns:a16="http://schemas.microsoft.com/office/drawing/2014/main" xmlns="" id="{BDCF94F0-9414-644D-A9D8-E9EAF8F013A8}"/>
              </a:ext>
            </a:extLst>
          </p:cNvPr>
          <p:cNvSpPr txBox="1"/>
          <p:nvPr/>
        </p:nvSpPr>
        <p:spPr>
          <a:xfrm>
            <a:off x="8477358" y="5328515"/>
            <a:ext cx="2690135" cy="389513"/>
          </a:xfrm>
          <a:prstGeom prst="roundRect">
            <a:avLst>
              <a:gd name="adj" fmla="val 50000"/>
            </a:avLst>
          </a:prstGeom>
          <a:noFill/>
          <a:ln>
            <a:solidFill>
              <a:srgbClr val="3F3F3F"/>
            </a:solidFill>
          </a:ln>
        </p:spPr>
        <p:txBody>
          <a:bodyPr wrap="square" tIns="0" rIns="0" bIns="0" rtlCol="0">
            <a:spAutoFit/>
          </a:bodyPr>
          <a:lstStyle>
            <a:defPPr>
              <a:defRPr lang="zh-CN"/>
            </a:defPPr>
            <a:lvl1pPr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Segoe UI"/>
                <a:ea typeface="微软雅黑" panose="020B0503020204020204" pitchFamily="34" charset="-122"/>
                <a:cs typeface="+mn-cs"/>
              </a:defRPr>
            </a:lvl5pPr>
            <a:lvl6pPr marL="2286000" algn="l" defTabSz="914400" rtl="0" eaLnBrk="1" latinLnBrk="0" hangingPunct="1">
              <a:defRPr kern="1200">
                <a:solidFill>
                  <a:schemeClr val="tx1"/>
                </a:solidFill>
                <a:latin typeface="Segoe UI"/>
                <a:ea typeface="微软雅黑" panose="020B0503020204020204" pitchFamily="34" charset="-122"/>
                <a:cs typeface="+mn-cs"/>
              </a:defRPr>
            </a:lvl6pPr>
            <a:lvl7pPr marL="2743200" algn="l" defTabSz="914400" rtl="0" eaLnBrk="1" latinLnBrk="0" hangingPunct="1">
              <a:defRPr kern="1200">
                <a:solidFill>
                  <a:schemeClr val="tx1"/>
                </a:solidFill>
                <a:latin typeface="Segoe UI"/>
                <a:ea typeface="微软雅黑" panose="020B0503020204020204" pitchFamily="34" charset="-122"/>
                <a:cs typeface="+mn-cs"/>
              </a:defRPr>
            </a:lvl7pPr>
            <a:lvl8pPr marL="3200400" algn="l" defTabSz="914400" rtl="0" eaLnBrk="1" latinLnBrk="0" hangingPunct="1">
              <a:defRPr kern="1200">
                <a:solidFill>
                  <a:schemeClr val="tx1"/>
                </a:solidFill>
                <a:latin typeface="Segoe UI"/>
                <a:ea typeface="微软雅黑" panose="020B0503020204020204" pitchFamily="34" charset="-122"/>
                <a:cs typeface="+mn-cs"/>
              </a:defRPr>
            </a:lvl8pPr>
            <a:lvl9pPr marL="3657600" algn="l" defTabSz="914400" rtl="0" eaLnBrk="1" latinLnBrk="0" hangingPunct="1">
              <a:defRPr kern="1200">
                <a:solidFill>
                  <a:schemeClr val="tx1"/>
                </a:solidFill>
                <a:latin typeface="Segoe UI"/>
                <a:ea typeface="微软雅黑" panose="020B0503020204020204" pitchFamily="34" charset="-122"/>
                <a:cs typeface="+mn-cs"/>
              </a:defRPr>
            </a:lvl9pPr>
          </a:lstStyle>
          <a:p>
            <a:pPr algn="ctr"/>
            <a:r>
              <a:rPr kumimoji="1" lang="en-US" altLang="zh-CN" dirty="0" smtClean="0"/>
              <a:t>2022</a:t>
            </a:r>
            <a:r>
              <a:rPr kumimoji="1" lang="zh-CN" altLang="en-US" dirty="0" smtClean="0"/>
              <a:t>年</a:t>
            </a:r>
            <a:r>
              <a:rPr kumimoji="1" lang="en-US" altLang="zh-CN" dirty="0" smtClean="0"/>
              <a:t>11</a:t>
            </a:r>
            <a:r>
              <a:rPr kumimoji="1" lang="zh-CN" altLang="en-US" dirty="0" smtClean="0"/>
              <a:t>月</a:t>
            </a:r>
            <a:r>
              <a:rPr kumimoji="1" lang="en-US" altLang="zh-CN" dirty="0" smtClean="0"/>
              <a:t>15</a:t>
            </a:r>
            <a:r>
              <a:rPr kumimoji="1" lang="zh-CN" altLang="en-US" dirty="0" smtClean="0"/>
              <a:t>日             </a:t>
            </a:r>
            <a:endParaRPr kumimoji="1" lang="zh-CN" altLang="en-US" dirty="0"/>
          </a:p>
        </p:txBody>
      </p:sp>
    </p:spTree>
    <p:extLst>
      <p:ext uri="{BB962C8B-B14F-4D97-AF65-F5344CB8AC3E}">
        <p14:creationId xmlns:p14="http://schemas.microsoft.com/office/powerpoint/2010/main" val="362752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 xmlns:a16="http://schemas.microsoft.com/office/drawing/2014/main" id="{D4567885-2B74-EF41-A37A-E23B34747177}"/>
              </a:ext>
            </a:extLst>
          </p:cNvPr>
          <p:cNvSpPr>
            <a:spLocks noGrp="1"/>
          </p:cNvSpPr>
          <p:nvPr>
            <p:ph type="title"/>
          </p:nvPr>
        </p:nvSpPr>
        <p:spPr/>
        <p:txBody>
          <a:bodyPr/>
          <a:lstStyle/>
          <a:p>
            <a:r>
              <a:rPr lang="zh-CN" altLang="en-US" dirty="0"/>
              <a:t>策略分析</a:t>
            </a:r>
            <a:r>
              <a:rPr lang="en-US" altLang="zh-CN" dirty="0" smtClean="0"/>
              <a:t>_</a:t>
            </a:r>
            <a:r>
              <a:rPr lang="zh-CN" altLang="en-US" dirty="0" smtClean="0"/>
              <a:t>效果指标</a:t>
            </a:r>
            <a:endParaRPr lang="zh-CN" altLang="en-US" dirty="0"/>
          </a:p>
        </p:txBody>
      </p:sp>
      <p:sp>
        <p:nvSpPr>
          <p:cNvPr id="2" name="灯片编号占位符 1">
            <a:extLst>
              <a:ext uri="{FF2B5EF4-FFF2-40B4-BE49-F238E27FC236}">
                <a16:creationId xmlns="" xmlns:a16="http://schemas.microsoft.com/office/drawing/2014/main" id="{249C110C-7B36-FB48-83CF-2DDC13EC8752}"/>
              </a:ext>
            </a:extLst>
          </p:cNvPr>
          <p:cNvSpPr>
            <a:spLocks noGrp="1"/>
          </p:cNvSpPr>
          <p:nvPr>
            <p:ph type="sldNum" sz="quarter" idx="4"/>
          </p:nvPr>
        </p:nvSpPr>
        <p:spPr/>
        <p:txBody>
          <a:bodyPr/>
          <a:lstStyle/>
          <a:p>
            <a:fld id="{BA5AA548-F88F-1644-9623-DEB29B1AF9E7}" type="slidenum">
              <a:rPr kumimoji="1" lang="zh-CN" altLang="en-US" smtClean="0"/>
              <a:pPr/>
              <a:t>10</a:t>
            </a:fld>
            <a:endParaRPr kumimoji="1" lang="zh-CN" altLang="en-US"/>
          </a:p>
        </p:txBody>
      </p:sp>
      <p:grpSp>
        <p:nvGrpSpPr>
          <p:cNvPr id="4" name="组合 3"/>
          <p:cNvGrpSpPr/>
          <p:nvPr/>
        </p:nvGrpSpPr>
        <p:grpSpPr>
          <a:xfrm>
            <a:off x="2829525" y="2386134"/>
            <a:ext cx="6350971" cy="399116"/>
            <a:chOff x="3127909" y="2780767"/>
            <a:chExt cx="6350971" cy="399116"/>
          </a:xfrm>
        </p:grpSpPr>
        <p:cxnSp>
          <p:nvCxnSpPr>
            <p:cNvPr id="5" name="直接连接符 4"/>
            <p:cNvCxnSpPr/>
            <p:nvPr/>
          </p:nvCxnSpPr>
          <p:spPr>
            <a:xfrm>
              <a:off x="3127909" y="2785511"/>
              <a:ext cx="847725" cy="2762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6097963" y="2862400"/>
              <a:ext cx="744978" cy="3174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flipV="1">
              <a:off x="8897654" y="2780767"/>
              <a:ext cx="581226" cy="39522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 name="燕尾形 8"/>
          <p:cNvSpPr/>
          <p:nvPr/>
        </p:nvSpPr>
        <p:spPr>
          <a:xfrm rot="1234549">
            <a:off x="3127294" y="2727436"/>
            <a:ext cx="182880" cy="17526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燕尾形 9"/>
          <p:cNvSpPr/>
          <p:nvPr/>
        </p:nvSpPr>
        <p:spPr>
          <a:xfrm rot="20150452">
            <a:off x="6238916" y="2762338"/>
            <a:ext cx="182880" cy="175260"/>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燕尾形 10"/>
          <p:cNvSpPr/>
          <p:nvPr/>
        </p:nvSpPr>
        <p:spPr>
          <a:xfrm rot="1906029">
            <a:off x="8636557" y="2686004"/>
            <a:ext cx="133639" cy="162478"/>
          </a:xfrm>
          <a:prstGeom prst="chevron">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2" name="组合 11"/>
          <p:cNvGrpSpPr/>
          <p:nvPr/>
        </p:nvGrpSpPr>
        <p:grpSpPr>
          <a:xfrm>
            <a:off x="1222170" y="3281070"/>
            <a:ext cx="1607355" cy="859836"/>
            <a:chOff x="1332696" y="1896493"/>
            <a:chExt cx="1607355" cy="859836"/>
          </a:xfrm>
        </p:grpSpPr>
        <p:sp>
          <p:nvSpPr>
            <p:cNvPr id="13" name="矩形 12"/>
            <p:cNvSpPr/>
            <p:nvPr/>
          </p:nvSpPr>
          <p:spPr>
            <a:xfrm>
              <a:off x="1332697" y="2220798"/>
              <a:ext cx="1607354"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smtClean="0">
                  <a:solidFill>
                    <a:schemeClr val="tx1">
                      <a:lumMod val="65000"/>
                      <a:lumOff val="35000"/>
                    </a:schemeClr>
                  </a:solidFill>
                  <a:latin typeface="+mn-ea"/>
                </a:rPr>
                <a:t>实际拦截垃圾</a:t>
              </a:r>
              <a:r>
                <a:rPr lang="zh-CN" altLang="en-US" sz="1200" dirty="0">
                  <a:solidFill>
                    <a:schemeClr val="tx1">
                      <a:lumMod val="65000"/>
                      <a:lumOff val="35000"/>
                    </a:schemeClr>
                  </a:solidFill>
                  <a:latin typeface="+mn-ea"/>
                </a:rPr>
                <a:t>信息数量</a:t>
              </a:r>
              <a:r>
                <a:rPr lang="en-US" altLang="zh-CN" sz="1200" dirty="0">
                  <a:solidFill>
                    <a:schemeClr val="tx1">
                      <a:lumMod val="65000"/>
                      <a:lumOff val="35000"/>
                    </a:schemeClr>
                  </a:solidFill>
                  <a:latin typeface="+mn-ea"/>
                </a:rPr>
                <a:t>/</a:t>
              </a:r>
              <a:r>
                <a:rPr lang="zh-CN" altLang="en-US" sz="1200" dirty="0">
                  <a:solidFill>
                    <a:schemeClr val="tx1">
                      <a:lumMod val="65000"/>
                      <a:lumOff val="35000"/>
                    </a:schemeClr>
                  </a:solidFill>
                  <a:latin typeface="+mn-ea"/>
                </a:rPr>
                <a:t>拦截消息总量</a:t>
              </a:r>
            </a:p>
          </p:txBody>
        </p:sp>
        <p:sp>
          <p:nvSpPr>
            <p:cNvPr id="14" name="矩形 13"/>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准确率</a:t>
              </a:r>
            </a:p>
          </p:txBody>
        </p:sp>
      </p:grpSp>
      <p:grpSp>
        <p:nvGrpSpPr>
          <p:cNvPr id="15" name="组合 14"/>
          <p:cNvGrpSpPr/>
          <p:nvPr/>
        </p:nvGrpSpPr>
        <p:grpSpPr>
          <a:xfrm>
            <a:off x="4190261" y="3864325"/>
            <a:ext cx="1607355" cy="1081435"/>
            <a:chOff x="1332696" y="1896493"/>
            <a:chExt cx="1607355" cy="1081435"/>
          </a:xfrm>
        </p:grpSpPr>
        <p:sp>
          <p:nvSpPr>
            <p:cNvPr id="16" name="矩形 15"/>
            <p:cNvSpPr/>
            <p:nvPr/>
          </p:nvSpPr>
          <p:spPr>
            <a:xfrm>
              <a:off x="1332697" y="2220798"/>
              <a:ext cx="1607354" cy="75713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smtClean="0">
                  <a:solidFill>
                    <a:schemeClr val="tx1">
                      <a:lumMod val="65000"/>
                      <a:lumOff val="35000"/>
                    </a:schemeClr>
                  </a:solidFill>
                  <a:latin typeface="+mn-ea"/>
                </a:rPr>
                <a:t>人工审核垃圾信息数量</a:t>
              </a:r>
              <a:r>
                <a:rPr lang="en-US" altLang="zh-CN" sz="1200" dirty="0" smtClean="0">
                  <a:solidFill>
                    <a:schemeClr val="tx1">
                      <a:lumMod val="65000"/>
                      <a:lumOff val="35000"/>
                    </a:schemeClr>
                  </a:solidFill>
                  <a:latin typeface="+mn-ea"/>
                </a:rPr>
                <a:t>/</a:t>
              </a:r>
              <a:r>
                <a:rPr lang="zh-CN" altLang="en-US" sz="1200" dirty="0">
                  <a:solidFill>
                    <a:schemeClr val="tx1">
                      <a:lumMod val="65000"/>
                      <a:lumOff val="35000"/>
                    </a:schemeClr>
                  </a:solidFill>
                  <a:latin typeface="+mn-ea"/>
                </a:rPr>
                <a:t>人工</a:t>
              </a:r>
              <a:r>
                <a:rPr lang="zh-CN" altLang="en-US" sz="1200" dirty="0" smtClean="0">
                  <a:solidFill>
                    <a:schemeClr val="tx1">
                      <a:lumMod val="65000"/>
                      <a:lumOff val="35000"/>
                    </a:schemeClr>
                  </a:solidFill>
                  <a:latin typeface="+mn-ea"/>
                </a:rPr>
                <a:t>审核信息总量</a:t>
              </a:r>
              <a:endParaRPr lang="zh-CN" altLang="en-US" sz="1200" dirty="0">
                <a:solidFill>
                  <a:schemeClr val="tx1">
                    <a:lumMod val="65000"/>
                    <a:lumOff val="35000"/>
                  </a:schemeClr>
                </a:solidFill>
                <a:latin typeface="+mn-ea"/>
              </a:endParaRPr>
            </a:p>
          </p:txBody>
        </p:sp>
        <p:sp>
          <p:nvSpPr>
            <p:cNvPr id="17" name="矩形 16"/>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不确定占比</a:t>
              </a:r>
            </a:p>
          </p:txBody>
        </p:sp>
      </p:grpSp>
      <p:grpSp>
        <p:nvGrpSpPr>
          <p:cNvPr id="18" name="组合 17"/>
          <p:cNvGrpSpPr/>
          <p:nvPr/>
        </p:nvGrpSpPr>
        <p:grpSpPr>
          <a:xfrm>
            <a:off x="7070605" y="3113233"/>
            <a:ext cx="1732351" cy="859836"/>
            <a:chOff x="1332696" y="1896493"/>
            <a:chExt cx="1732351" cy="859836"/>
          </a:xfrm>
        </p:grpSpPr>
        <p:sp>
          <p:nvSpPr>
            <p:cNvPr id="19" name="矩形 18"/>
            <p:cNvSpPr/>
            <p:nvPr/>
          </p:nvSpPr>
          <p:spPr>
            <a:xfrm>
              <a:off x="1332697" y="2220798"/>
              <a:ext cx="1732350" cy="535531"/>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smtClean="0">
                  <a:solidFill>
                    <a:schemeClr val="tx1">
                      <a:lumMod val="65000"/>
                      <a:lumOff val="35000"/>
                    </a:schemeClr>
                  </a:solidFill>
                  <a:latin typeface="+mn-ea"/>
                </a:rPr>
                <a:t>根据告警次数的环比、同比进行统计分析。</a:t>
              </a:r>
              <a:endParaRPr lang="zh-CN" altLang="en-US" sz="1200" dirty="0">
                <a:solidFill>
                  <a:schemeClr val="tx1">
                    <a:lumMod val="65000"/>
                    <a:lumOff val="35000"/>
                  </a:schemeClr>
                </a:solidFill>
                <a:latin typeface="+mn-ea"/>
              </a:endParaRPr>
            </a:p>
          </p:txBody>
        </p:sp>
        <p:sp>
          <p:nvSpPr>
            <p:cNvPr id="20" name="矩形 19"/>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告警次数</a:t>
              </a:r>
              <a:endParaRPr lang="zh-CN" altLang="en-US" sz="1600" b="1" dirty="0">
                <a:solidFill>
                  <a:schemeClr val="tx1">
                    <a:lumMod val="65000"/>
                    <a:lumOff val="35000"/>
                  </a:schemeClr>
                </a:solidFill>
                <a:latin typeface="+mn-ea"/>
              </a:endParaRPr>
            </a:p>
          </p:txBody>
        </p:sp>
      </p:grpSp>
      <p:grpSp>
        <p:nvGrpSpPr>
          <p:cNvPr id="21" name="组合 20"/>
          <p:cNvGrpSpPr/>
          <p:nvPr/>
        </p:nvGrpSpPr>
        <p:grpSpPr>
          <a:xfrm>
            <a:off x="9645839" y="4348591"/>
            <a:ext cx="1607355" cy="1303034"/>
            <a:chOff x="1332696" y="1896493"/>
            <a:chExt cx="1607355" cy="1303034"/>
          </a:xfrm>
        </p:grpSpPr>
        <p:sp>
          <p:nvSpPr>
            <p:cNvPr id="22" name="矩形 21"/>
            <p:cNvSpPr/>
            <p:nvPr/>
          </p:nvSpPr>
          <p:spPr>
            <a:xfrm>
              <a:off x="1332697" y="2220798"/>
              <a:ext cx="1607354" cy="978729"/>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200" dirty="0" smtClean="0">
                  <a:solidFill>
                    <a:schemeClr val="tx1">
                      <a:lumMod val="65000"/>
                      <a:lumOff val="35000"/>
                    </a:schemeClr>
                  </a:solidFill>
                  <a:latin typeface="+mn-ea"/>
                </a:rPr>
                <a:t>可根据往年同期、上月同期、上季度同期等维度进行投诉数据分析。</a:t>
              </a:r>
              <a:endParaRPr lang="zh-CN" altLang="en-US" sz="1200" dirty="0">
                <a:solidFill>
                  <a:schemeClr val="tx1">
                    <a:lumMod val="65000"/>
                    <a:lumOff val="35000"/>
                  </a:schemeClr>
                </a:solidFill>
                <a:latin typeface="+mn-ea"/>
              </a:endParaRPr>
            </a:p>
          </p:txBody>
        </p:sp>
        <p:sp>
          <p:nvSpPr>
            <p:cNvPr id="23" name="矩形 22"/>
            <p:cNvSpPr/>
            <p:nvPr/>
          </p:nvSpPr>
          <p:spPr>
            <a:xfrm>
              <a:off x="1332696" y="1896493"/>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smtClean="0">
                  <a:solidFill>
                    <a:schemeClr val="tx1">
                      <a:lumMod val="65000"/>
                      <a:lumOff val="35000"/>
                    </a:schemeClr>
                  </a:solidFill>
                  <a:latin typeface="+mn-ea"/>
                </a:rPr>
                <a:t>投诉</a:t>
              </a:r>
              <a:r>
                <a:rPr lang="zh-CN" altLang="en-US" sz="1600" b="1" dirty="0">
                  <a:solidFill>
                    <a:schemeClr val="tx1">
                      <a:lumMod val="65000"/>
                      <a:lumOff val="35000"/>
                    </a:schemeClr>
                  </a:solidFill>
                  <a:latin typeface="+mn-ea"/>
                </a:rPr>
                <a:t>分析</a:t>
              </a:r>
            </a:p>
          </p:txBody>
        </p:sp>
      </p:grpSp>
      <p:grpSp>
        <p:nvGrpSpPr>
          <p:cNvPr id="24" name="组合 23"/>
          <p:cNvGrpSpPr/>
          <p:nvPr/>
        </p:nvGrpSpPr>
        <p:grpSpPr>
          <a:xfrm>
            <a:off x="1250333" y="1965735"/>
            <a:ext cx="1340045" cy="1155212"/>
            <a:chOff x="2486024" y="2882351"/>
            <a:chExt cx="1340045" cy="1155212"/>
          </a:xfrm>
        </p:grpSpPr>
        <p:sp>
          <p:nvSpPr>
            <p:cNvPr id="25" name="六边形 24"/>
            <p:cNvSpPr/>
            <p:nvPr/>
          </p:nvSpPr>
          <p:spPr>
            <a:xfrm>
              <a:off x="2486024" y="2882351"/>
              <a:ext cx="1340045" cy="115521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六边形 33"/>
            <p:cNvSpPr/>
            <p:nvPr/>
          </p:nvSpPr>
          <p:spPr>
            <a:xfrm>
              <a:off x="2806426" y="3125462"/>
              <a:ext cx="699242" cy="695960"/>
            </a:xfrm>
            <a:custGeom>
              <a:avLst/>
              <a:gdLst>
                <a:gd name="connsiteX0" fmla="*/ 315609 w 338137"/>
                <a:gd name="connsiteY0" fmla="*/ 185737 h 336550"/>
                <a:gd name="connsiteX1" fmla="*/ 338137 w 338137"/>
                <a:gd name="connsiteY1" fmla="*/ 185737 h 336550"/>
                <a:gd name="connsiteX2" fmla="*/ 185737 w 338137"/>
                <a:gd name="connsiteY2" fmla="*/ 336550 h 336550"/>
                <a:gd name="connsiteX3" fmla="*/ 185737 w 338137"/>
                <a:gd name="connsiteY3" fmla="*/ 314256 h 336550"/>
                <a:gd name="connsiteX4" fmla="*/ 315609 w 338137"/>
                <a:gd name="connsiteY4" fmla="*/ 185737 h 336550"/>
                <a:gd name="connsiteX5" fmla="*/ 249042 w 338137"/>
                <a:gd name="connsiteY5" fmla="*/ 185737 h 336550"/>
                <a:gd name="connsiteX6" fmla="*/ 271462 w 338137"/>
                <a:gd name="connsiteY6" fmla="*/ 185737 h 336550"/>
                <a:gd name="connsiteX7" fmla="*/ 185737 w 338137"/>
                <a:gd name="connsiteY7" fmla="*/ 269875 h 336550"/>
                <a:gd name="connsiteX8" fmla="*/ 185737 w 338137"/>
                <a:gd name="connsiteY8" fmla="*/ 247870 h 336550"/>
                <a:gd name="connsiteX9" fmla="*/ 249042 w 338137"/>
                <a:gd name="connsiteY9" fmla="*/ 185737 h 336550"/>
                <a:gd name="connsiteX10" fmla="*/ 66675 w 338137"/>
                <a:gd name="connsiteY10" fmla="*/ 185737 h 336550"/>
                <a:gd name="connsiteX11" fmla="*/ 89095 w 338137"/>
                <a:gd name="connsiteY11" fmla="*/ 185737 h 336550"/>
                <a:gd name="connsiteX12" fmla="*/ 152400 w 338137"/>
                <a:gd name="connsiteY12" fmla="*/ 247870 h 336550"/>
                <a:gd name="connsiteX13" fmla="*/ 152400 w 338137"/>
                <a:gd name="connsiteY13" fmla="*/ 269875 h 336550"/>
                <a:gd name="connsiteX14" fmla="*/ 66675 w 338137"/>
                <a:gd name="connsiteY14" fmla="*/ 185737 h 336550"/>
                <a:gd name="connsiteX15" fmla="*/ 0 w 338137"/>
                <a:gd name="connsiteY15" fmla="*/ 185737 h 336550"/>
                <a:gd name="connsiteX16" fmla="*/ 22528 w 338137"/>
                <a:gd name="connsiteY16" fmla="*/ 185737 h 336550"/>
                <a:gd name="connsiteX17" fmla="*/ 152400 w 338137"/>
                <a:gd name="connsiteY17" fmla="*/ 314256 h 336550"/>
                <a:gd name="connsiteX18" fmla="*/ 152400 w 338137"/>
                <a:gd name="connsiteY18" fmla="*/ 336550 h 336550"/>
                <a:gd name="connsiteX19" fmla="*/ 0 w 338137"/>
                <a:gd name="connsiteY19" fmla="*/ 185737 h 336550"/>
                <a:gd name="connsiteX20" fmla="*/ 169069 w 338137"/>
                <a:gd name="connsiteY20" fmla="*/ 127000 h 336550"/>
                <a:gd name="connsiteX21" fmla="*/ 186045 w 338137"/>
                <a:gd name="connsiteY21" fmla="*/ 130918 h 336550"/>
                <a:gd name="connsiteX22" fmla="*/ 205633 w 338137"/>
                <a:gd name="connsiteY22" fmla="*/ 150506 h 336550"/>
                <a:gd name="connsiteX23" fmla="*/ 209550 w 338137"/>
                <a:gd name="connsiteY23" fmla="*/ 167482 h 336550"/>
                <a:gd name="connsiteX24" fmla="*/ 205633 w 338137"/>
                <a:gd name="connsiteY24" fmla="*/ 184458 h 336550"/>
                <a:gd name="connsiteX25" fmla="*/ 186045 w 338137"/>
                <a:gd name="connsiteY25" fmla="*/ 204046 h 336550"/>
                <a:gd name="connsiteX26" fmla="*/ 169069 w 338137"/>
                <a:gd name="connsiteY26" fmla="*/ 207963 h 336550"/>
                <a:gd name="connsiteX27" fmla="*/ 152093 w 338137"/>
                <a:gd name="connsiteY27" fmla="*/ 204046 h 336550"/>
                <a:gd name="connsiteX28" fmla="*/ 132505 w 338137"/>
                <a:gd name="connsiteY28" fmla="*/ 184458 h 336550"/>
                <a:gd name="connsiteX29" fmla="*/ 128587 w 338137"/>
                <a:gd name="connsiteY29" fmla="*/ 167482 h 336550"/>
                <a:gd name="connsiteX30" fmla="*/ 132505 w 338137"/>
                <a:gd name="connsiteY30" fmla="*/ 150506 h 336550"/>
                <a:gd name="connsiteX31" fmla="*/ 152093 w 338137"/>
                <a:gd name="connsiteY31" fmla="*/ 130918 h 336550"/>
                <a:gd name="connsiteX32" fmla="*/ 169069 w 338137"/>
                <a:gd name="connsiteY32" fmla="*/ 127000 h 336550"/>
                <a:gd name="connsiteX33" fmla="*/ 185737 w 338137"/>
                <a:gd name="connsiteY33" fmla="*/ 65087 h 336550"/>
                <a:gd name="connsiteX34" fmla="*/ 271462 w 338137"/>
                <a:gd name="connsiteY34" fmla="*/ 150812 h 336550"/>
                <a:gd name="connsiteX35" fmla="*/ 249042 w 338137"/>
                <a:gd name="connsiteY35" fmla="*/ 150812 h 336550"/>
                <a:gd name="connsiteX36" fmla="*/ 185737 w 338137"/>
                <a:gd name="connsiteY36" fmla="*/ 87507 h 336550"/>
                <a:gd name="connsiteX37" fmla="*/ 185737 w 338137"/>
                <a:gd name="connsiteY37" fmla="*/ 65087 h 336550"/>
                <a:gd name="connsiteX38" fmla="*/ 152400 w 338137"/>
                <a:gd name="connsiteY38" fmla="*/ 65087 h 336550"/>
                <a:gd name="connsiteX39" fmla="*/ 152400 w 338137"/>
                <a:gd name="connsiteY39" fmla="*/ 87507 h 336550"/>
                <a:gd name="connsiteX40" fmla="*/ 89095 w 338137"/>
                <a:gd name="connsiteY40" fmla="*/ 150812 h 336550"/>
                <a:gd name="connsiteX41" fmla="*/ 66675 w 338137"/>
                <a:gd name="connsiteY41" fmla="*/ 150812 h 336550"/>
                <a:gd name="connsiteX42" fmla="*/ 152400 w 338137"/>
                <a:gd name="connsiteY42" fmla="*/ 65087 h 336550"/>
                <a:gd name="connsiteX43" fmla="*/ 185737 w 338137"/>
                <a:gd name="connsiteY43" fmla="*/ 0 h 336550"/>
                <a:gd name="connsiteX44" fmla="*/ 338137 w 338137"/>
                <a:gd name="connsiteY44" fmla="*/ 150813 h 336550"/>
                <a:gd name="connsiteX45" fmla="*/ 315609 w 338137"/>
                <a:gd name="connsiteY45" fmla="*/ 150813 h 336550"/>
                <a:gd name="connsiteX46" fmla="*/ 185737 w 338137"/>
                <a:gd name="connsiteY46" fmla="*/ 22294 h 336550"/>
                <a:gd name="connsiteX47" fmla="*/ 185737 w 338137"/>
                <a:gd name="connsiteY47" fmla="*/ 0 h 336550"/>
                <a:gd name="connsiteX48" fmla="*/ 152400 w 338137"/>
                <a:gd name="connsiteY48" fmla="*/ 0 h 336550"/>
                <a:gd name="connsiteX49" fmla="*/ 152400 w 338137"/>
                <a:gd name="connsiteY49" fmla="*/ 22294 h 336550"/>
                <a:gd name="connsiteX50" fmla="*/ 22528 w 338137"/>
                <a:gd name="connsiteY50" fmla="*/ 150813 h 336550"/>
                <a:gd name="connsiteX51" fmla="*/ 0 w 338137"/>
                <a:gd name="connsiteY51" fmla="*/ 150813 h 336550"/>
                <a:gd name="connsiteX52" fmla="*/ 152400 w 338137"/>
                <a:gd name="connsiteY52"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38137" h="336550">
                  <a:moveTo>
                    <a:pt x="315609" y="185737"/>
                  </a:moveTo>
                  <a:cubicBezTo>
                    <a:pt x="315609" y="185737"/>
                    <a:pt x="315609" y="185737"/>
                    <a:pt x="338137" y="185737"/>
                  </a:cubicBezTo>
                  <a:cubicBezTo>
                    <a:pt x="330186" y="265734"/>
                    <a:pt x="266576" y="328682"/>
                    <a:pt x="185737" y="336550"/>
                  </a:cubicBezTo>
                  <a:cubicBezTo>
                    <a:pt x="185737" y="336550"/>
                    <a:pt x="185737" y="336550"/>
                    <a:pt x="185737" y="314256"/>
                  </a:cubicBezTo>
                  <a:cubicBezTo>
                    <a:pt x="253323" y="306388"/>
                    <a:pt x="307657" y="252620"/>
                    <a:pt x="315609" y="185737"/>
                  </a:cubicBezTo>
                  <a:close/>
                  <a:moveTo>
                    <a:pt x="249042" y="185737"/>
                  </a:moveTo>
                  <a:cubicBezTo>
                    <a:pt x="249042" y="185737"/>
                    <a:pt x="249042" y="185737"/>
                    <a:pt x="271462" y="185737"/>
                  </a:cubicBezTo>
                  <a:cubicBezTo>
                    <a:pt x="264868" y="228453"/>
                    <a:pt x="229259" y="263403"/>
                    <a:pt x="185737" y="269875"/>
                  </a:cubicBezTo>
                  <a:cubicBezTo>
                    <a:pt x="185737" y="269875"/>
                    <a:pt x="185737" y="269875"/>
                    <a:pt x="185737" y="247870"/>
                  </a:cubicBezTo>
                  <a:cubicBezTo>
                    <a:pt x="217390" y="241398"/>
                    <a:pt x="242448" y="216804"/>
                    <a:pt x="249042" y="185737"/>
                  </a:cubicBezTo>
                  <a:close/>
                  <a:moveTo>
                    <a:pt x="66675" y="185737"/>
                  </a:moveTo>
                  <a:cubicBezTo>
                    <a:pt x="66675" y="185737"/>
                    <a:pt x="66675" y="185737"/>
                    <a:pt x="89095" y="185737"/>
                  </a:cubicBezTo>
                  <a:cubicBezTo>
                    <a:pt x="95689" y="216804"/>
                    <a:pt x="120747" y="241398"/>
                    <a:pt x="152400" y="247870"/>
                  </a:cubicBezTo>
                  <a:cubicBezTo>
                    <a:pt x="152400" y="247870"/>
                    <a:pt x="152400" y="247870"/>
                    <a:pt x="152400" y="269875"/>
                  </a:cubicBezTo>
                  <a:cubicBezTo>
                    <a:pt x="108878" y="263403"/>
                    <a:pt x="73269" y="228453"/>
                    <a:pt x="66675" y="185737"/>
                  </a:cubicBezTo>
                  <a:close/>
                  <a:moveTo>
                    <a:pt x="0" y="185737"/>
                  </a:moveTo>
                  <a:cubicBezTo>
                    <a:pt x="0" y="185737"/>
                    <a:pt x="0" y="185737"/>
                    <a:pt x="22528" y="185737"/>
                  </a:cubicBezTo>
                  <a:cubicBezTo>
                    <a:pt x="30480" y="252620"/>
                    <a:pt x="84814" y="306388"/>
                    <a:pt x="152400" y="314256"/>
                  </a:cubicBezTo>
                  <a:cubicBezTo>
                    <a:pt x="152400" y="314256"/>
                    <a:pt x="152400" y="314256"/>
                    <a:pt x="152400" y="336550"/>
                  </a:cubicBezTo>
                  <a:cubicBezTo>
                    <a:pt x="71561" y="328682"/>
                    <a:pt x="7951" y="265734"/>
                    <a:pt x="0" y="185737"/>
                  </a:cubicBezTo>
                  <a:close/>
                  <a:moveTo>
                    <a:pt x="169069" y="127000"/>
                  </a:moveTo>
                  <a:cubicBezTo>
                    <a:pt x="175598" y="127000"/>
                    <a:pt x="180821" y="128306"/>
                    <a:pt x="186045" y="130918"/>
                  </a:cubicBezTo>
                  <a:cubicBezTo>
                    <a:pt x="195186" y="134835"/>
                    <a:pt x="201715" y="141365"/>
                    <a:pt x="205633" y="150506"/>
                  </a:cubicBezTo>
                  <a:cubicBezTo>
                    <a:pt x="208244" y="155729"/>
                    <a:pt x="209550" y="160952"/>
                    <a:pt x="209550" y="167482"/>
                  </a:cubicBezTo>
                  <a:cubicBezTo>
                    <a:pt x="209550" y="174011"/>
                    <a:pt x="208244" y="179234"/>
                    <a:pt x="205633" y="184458"/>
                  </a:cubicBezTo>
                  <a:cubicBezTo>
                    <a:pt x="201715" y="193599"/>
                    <a:pt x="195186" y="200128"/>
                    <a:pt x="186045" y="204046"/>
                  </a:cubicBezTo>
                  <a:cubicBezTo>
                    <a:pt x="180821" y="206657"/>
                    <a:pt x="175598" y="207963"/>
                    <a:pt x="169069" y="207963"/>
                  </a:cubicBezTo>
                  <a:cubicBezTo>
                    <a:pt x="162539" y="207963"/>
                    <a:pt x="157316" y="206657"/>
                    <a:pt x="152093" y="204046"/>
                  </a:cubicBezTo>
                  <a:cubicBezTo>
                    <a:pt x="142952" y="200128"/>
                    <a:pt x="136422" y="193599"/>
                    <a:pt x="132505" y="184458"/>
                  </a:cubicBezTo>
                  <a:cubicBezTo>
                    <a:pt x="129893" y="179234"/>
                    <a:pt x="128587" y="174011"/>
                    <a:pt x="128587" y="167482"/>
                  </a:cubicBezTo>
                  <a:cubicBezTo>
                    <a:pt x="128587" y="160952"/>
                    <a:pt x="129893" y="155729"/>
                    <a:pt x="132505" y="150506"/>
                  </a:cubicBezTo>
                  <a:cubicBezTo>
                    <a:pt x="136422" y="141365"/>
                    <a:pt x="142952" y="134835"/>
                    <a:pt x="152093" y="130918"/>
                  </a:cubicBezTo>
                  <a:cubicBezTo>
                    <a:pt x="157316" y="128306"/>
                    <a:pt x="162539" y="127000"/>
                    <a:pt x="169069" y="127000"/>
                  </a:cubicBezTo>
                  <a:close/>
                  <a:moveTo>
                    <a:pt x="185737" y="65087"/>
                  </a:moveTo>
                  <a:cubicBezTo>
                    <a:pt x="229259" y="71681"/>
                    <a:pt x="264868" y="107290"/>
                    <a:pt x="271462" y="150812"/>
                  </a:cubicBezTo>
                  <a:cubicBezTo>
                    <a:pt x="271462" y="150812"/>
                    <a:pt x="271462" y="150812"/>
                    <a:pt x="249042" y="150812"/>
                  </a:cubicBezTo>
                  <a:cubicBezTo>
                    <a:pt x="242448" y="119159"/>
                    <a:pt x="217390" y="94101"/>
                    <a:pt x="185737" y="87507"/>
                  </a:cubicBezTo>
                  <a:cubicBezTo>
                    <a:pt x="185737" y="87507"/>
                    <a:pt x="185737" y="87507"/>
                    <a:pt x="185737" y="65087"/>
                  </a:cubicBezTo>
                  <a:close/>
                  <a:moveTo>
                    <a:pt x="152400" y="65087"/>
                  </a:moveTo>
                  <a:cubicBezTo>
                    <a:pt x="152400" y="65087"/>
                    <a:pt x="152400" y="65087"/>
                    <a:pt x="152400" y="87507"/>
                  </a:cubicBezTo>
                  <a:cubicBezTo>
                    <a:pt x="120747" y="94101"/>
                    <a:pt x="95689" y="119159"/>
                    <a:pt x="89095" y="150812"/>
                  </a:cubicBezTo>
                  <a:lnTo>
                    <a:pt x="66675" y="150812"/>
                  </a:lnTo>
                  <a:cubicBezTo>
                    <a:pt x="73269" y="107290"/>
                    <a:pt x="108878" y="71681"/>
                    <a:pt x="152400" y="65087"/>
                  </a:cubicBezTo>
                  <a:close/>
                  <a:moveTo>
                    <a:pt x="185737" y="0"/>
                  </a:moveTo>
                  <a:cubicBezTo>
                    <a:pt x="266576" y="7868"/>
                    <a:pt x="330186" y="70816"/>
                    <a:pt x="338137" y="150813"/>
                  </a:cubicBezTo>
                  <a:cubicBezTo>
                    <a:pt x="338137" y="150813"/>
                    <a:pt x="338137" y="150813"/>
                    <a:pt x="315609" y="150813"/>
                  </a:cubicBezTo>
                  <a:cubicBezTo>
                    <a:pt x="307657" y="83930"/>
                    <a:pt x="253323" y="30162"/>
                    <a:pt x="185737" y="22294"/>
                  </a:cubicBezTo>
                  <a:cubicBezTo>
                    <a:pt x="185737" y="22294"/>
                    <a:pt x="185737" y="22294"/>
                    <a:pt x="185737" y="0"/>
                  </a:cubicBezTo>
                  <a:close/>
                  <a:moveTo>
                    <a:pt x="152400" y="0"/>
                  </a:moveTo>
                  <a:cubicBezTo>
                    <a:pt x="152400" y="0"/>
                    <a:pt x="152400" y="0"/>
                    <a:pt x="152400" y="22294"/>
                  </a:cubicBezTo>
                  <a:cubicBezTo>
                    <a:pt x="84814" y="30162"/>
                    <a:pt x="30480" y="83930"/>
                    <a:pt x="22528" y="150813"/>
                  </a:cubicBezTo>
                  <a:cubicBezTo>
                    <a:pt x="22528" y="150813"/>
                    <a:pt x="22528" y="150813"/>
                    <a:pt x="0" y="150813"/>
                  </a:cubicBezTo>
                  <a:cubicBezTo>
                    <a:pt x="7951" y="70816"/>
                    <a:pt x="71561" y="7868"/>
                    <a:pt x="15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7" name="组合 26"/>
          <p:cNvGrpSpPr/>
          <p:nvPr/>
        </p:nvGrpSpPr>
        <p:grpSpPr>
          <a:xfrm>
            <a:off x="4200482" y="2470863"/>
            <a:ext cx="1340045" cy="1155212"/>
            <a:chOff x="4442046" y="3761354"/>
            <a:chExt cx="1340045" cy="1155212"/>
          </a:xfrm>
        </p:grpSpPr>
        <p:sp>
          <p:nvSpPr>
            <p:cNvPr id="28" name="六边形 27"/>
            <p:cNvSpPr/>
            <p:nvPr/>
          </p:nvSpPr>
          <p:spPr>
            <a:xfrm>
              <a:off x="4442046" y="3761354"/>
              <a:ext cx="1340045" cy="115521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34"/>
            <p:cNvSpPr/>
            <p:nvPr/>
          </p:nvSpPr>
          <p:spPr>
            <a:xfrm>
              <a:off x="4762447" y="4009426"/>
              <a:ext cx="699242" cy="659068"/>
            </a:xfrm>
            <a:custGeom>
              <a:avLst/>
              <a:gdLst>
                <a:gd name="connsiteX0" fmla="*/ 256155 w 336853"/>
                <a:gd name="connsiteY0" fmla="*/ 263525 h 317500"/>
                <a:gd name="connsiteX1" fmla="*/ 268061 w 336853"/>
                <a:gd name="connsiteY1" fmla="*/ 299070 h 317500"/>
                <a:gd name="connsiteX2" fmla="*/ 269384 w 336853"/>
                <a:gd name="connsiteY2" fmla="*/ 303019 h 317500"/>
                <a:gd name="connsiteX3" fmla="*/ 274676 w 336853"/>
                <a:gd name="connsiteY3" fmla="*/ 289855 h 317500"/>
                <a:gd name="connsiteX4" fmla="*/ 277322 w 336853"/>
                <a:gd name="connsiteY4" fmla="*/ 272740 h 317500"/>
                <a:gd name="connsiteX5" fmla="*/ 279968 w 336853"/>
                <a:gd name="connsiteY5" fmla="*/ 289855 h 317500"/>
                <a:gd name="connsiteX6" fmla="*/ 285259 w 336853"/>
                <a:gd name="connsiteY6" fmla="*/ 303019 h 317500"/>
                <a:gd name="connsiteX7" fmla="*/ 286582 w 336853"/>
                <a:gd name="connsiteY7" fmla="*/ 299070 h 317500"/>
                <a:gd name="connsiteX8" fmla="*/ 298489 w 336853"/>
                <a:gd name="connsiteY8" fmla="*/ 263525 h 317500"/>
                <a:gd name="connsiteX9" fmla="*/ 320978 w 336853"/>
                <a:gd name="connsiteY9" fmla="*/ 275373 h 317500"/>
                <a:gd name="connsiteX10" fmla="*/ 336853 w 336853"/>
                <a:gd name="connsiteY10" fmla="*/ 317500 h 317500"/>
                <a:gd name="connsiteX11" fmla="*/ 217790 w 336853"/>
                <a:gd name="connsiteY11" fmla="*/ 317500 h 317500"/>
                <a:gd name="connsiteX12" fmla="*/ 233665 w 336853"/>
                <a:gd name="connsiteY12" fmla="*/ 275373 h 317500"/>
                <a:gd name="connsiteX13" fmla="*/ 256155 w 336853"/>
                <a:gd name="connsiteY13" fmla="*/ 263525 h 317500"/>
                <a:gd name="connsiteX14" fmla="*/ 37966 w 336853"/>
                <a:gd name="connsiteY14" fmla="*/ 263525 h 317500"/>
                <a:gd name="connsiteX15" fmla="*/ 48433 w 336853"/>
                <a:gd name="connsiteY15" fmla="*/ 299070 h 317500"/>
                <a:gd name="connsiteX16" fmla="*/ 51050 w 336853"/>
                <a:gd name="connsiteY16" fmla="*/ 303019 h 317500"/>
                <a:gd name="connsiteX17" fmla="*/ 54975 w 336853"/>
                <a:gd name="connsiteY17" fmla="*/ 289855 h 317500"/>
                <a:gd name="connsiteX18" fmla="*/ 58900 w 336853"/>
                <a:gd name="connsiteY18" fmla="*/ 272740 h 317500"/>
                <a:gd name="connsiteX19" fmla="*/ 61517 w 336853"/>
                <a:gd name="connsiteY19" fmla="*/ 289855 h 317500"/>
                <a:gd name="connsiteX20" fmla="*/ 66751 w 336853"/>
                <a:gd name="connsiteY20" fmla="*/ 303019 h 317500"/>
                <a:gd name="connsiteX21" fmla="*/ 68059 w 336853"/>
                <a:gd name="connsiteY21" fmla="*/ 299070 h 317500"/>
                <a:gd name="connsiteX22" fmla="*/ 78526 w 336853"/>
                <a:gd name="connsiteY22" fmla="*/ 263525 h 317500"/>
                <a:gd name="connsiteX23" fmla="*/ 102077 w 336853"/>
                <a:gd name="connsiteY23" fmla="*/ 275373 h 317500"/>
                <a:gd name="connsiteX24" fmla="*/ 116469 w 336853"/>
                <a:gd name="connsiteY24" fmla="*/ 317500 h 317500"/>
                <a:gd name="connsiteX25" fmla="*/ 23 w 336853"/>
                <a:gd name="connsiteY25" fmla="*/ 317500 h 317500"/>
                <a:gd name="connsiteX26" fmla="*/ 15724 w 336853"/>
                <a:gd name="connsiteY26" fmla="*/ 275373 h 317500"/>
                <a:gd name="connsiteX27" fmla="*/ 37966 w 336853"/>
                <a:gd name="connsiteY27" fmla="*/ 263525 h 317500"/>
                <a:gd name="connsiteX28" fmla="*/ 212235 w 336853"/>
                <a:gd name="connsiteY28" fmla="*/ 236538 h 317500"/>
                <a:gd name="connsiteX29" fmla="*/ 217792 w 336853"/>
                <a:gd name="connsiteY29" fmla="*/ 242888 h 317500"/>
                <a:gd name="connsiteX30" fmla="*/ 212235 w 336853"/>
                <a:gd name="connsiteY30" fmla="*/ 249238 h 317500"/>
                <a:gd name="connsiteX31" fmla="*/ 206678 w 336853"/>
                <a:gd name="connsiteY31" fmla="*/ 242888 h 317500"/>
                <a:gd name="connsiteX32" fmla="*/ 212235 w 336853"/>
                <a:gd name="connsiteY32" fmla="*/ 236538 h 317500"/>
                <a:gd name="connsiteX33" fmla="*/ 124128 w 336853"/>
                <a:gd name="connsiteY33" fmla="*/ 236538 h 317500"/>
                <a:gd name="connsiteX34" fmla="*/ 130478 w 336853"/>
                <a:gd name="connsiteY34" fmla="*/ 242888 h 317500"/>
                <a:gd name="connsiteX35" fmla="*/ 124128 w 336853"/>
                <a:gd name="connsiteY35" fmla="*/ 249238 h 317500"/>
                <a:gd name="connsiteX36" fmla="*/ 117778 w 336853"/>
                <a:gd name="connsiteY36" fmla="*/ 242888 h 317500"/>
                <a:gd name="connsiteX37" fmla="*/ 124128 w 336853"/>
                <a:gd name="connsiteY37" fmla="*/ 236538 h 317500"/>
                <a:gd name="connsiteX38" fmla="*/ 196360 w 336853"/>
                <a:gd name="connsiteY38" fmla="*/ 227013 h 317500"/>
                <a:gd name="connsiteX39" fmla="*/ 201917 w 336853"/>
                <a:gd name="connsiteY39" fmla="*/ 233363 h 317500"/>
                <a:gd name="connsiteX40" fmla="*/ 196360 w 336853"/>
                <a:gd name="connsiteY40" fmla="*/ 239713 h 317500"/>
                <a:gd name="connsiteX41" fmla="*/ 190803 w 336853"/>
                <a:gd name="connsiteY41" fmla="*/ 233363 h 317500"/>
                <a:gd name="connsiteX42" fmla="*/ 196360 w 336853"/>
                <a:gd name="connsiteY42" fmla="*/ 227013 h 317500"/>
                <a:gd name="connsiteX43" fmla="*/ 138415 w 336853"/>
                <a:gd name="connsiteY43" fmla="*/ 227013 h 317500"/>
                <a:gd name="connsiteX44" fmla="*/ 144765 w 336853"/>
                <a:gd name="connsiteY44" fmla="*/ 233363 h 317500"/>
                <a:gd name="connsiteX45" fmla="*/ 138415 w 336853"/>
                <a:gd name="connsiteY45" fmla="*/ 239713 h 317500"/>
                <a:gd name="connsiteX46" fmla="*/ 132065 w 336853"/>
                <a:gd name="connsiteY46" fmla="*/ 233363 h 317500"/>
                <a:gd name="connsiteX47" fmla="*/ 138415 w 336853"/>
                <a:gd name="connsiteY47" fmla="*/ 227013 h 317500"/>
                <a:gd name="connsiteX48" fmla="*/ 185405 w 336853"/>
                <a:gd name="connsiteY48" fmla="*/ 218758 h 317500"/>
                <a:gd name="connsiteX49" fmla="*/ 187945 w 336853"/>
                <a:gd name="connsiteY49" fmla="*/ 226378 h 317500"/>
                <a:gd name="connsiteX50" fmla="*/ 179055 w 336853"/>
                <a:gd name="connsiteY50" fmla="*/ 228918 h 317500"/>
                <a:gd name="connsiteX51" fmla="*/ 177785 w 336853"/>
                <a:gd name="connsiteY51" fmla="*/ 221298 h 317500"/>
                <a:gd name="connsiteX52" fmla="*/ 185405 w 336853"/>
                <a:gd name="connsiteY52" fmla="*/ 218758 h 317500"/>
                <a:gd name="connsiteX53" fmla="*/ 149210 w 336853"/>
                <a:gd name="connsiteY53" fmla="*/ 218758 h 317500"/>
                <a:gd name="connsiteX54" fmla="*/ 159212 w 336853"/>
                <a:gd name="connsiteY54" fmla="*/ 221298 h 317500"/>
                <a:gd name="connsiteX55" fmla="*/ 156354 w 336853"/>
                <a:gd name="connsiteY55" fmla="*/ 228918 h 317500"/>
                <a:gd name="connsiteX56" fmla="*/ 147782 w 336853"/>
                <a:gd name="connsiteY56" fmla="*/ 226378 h 317500"/>
                <a:gd name="connsiteX57" fmla="*/ 149210 w 336853"/>
                <a:gd name="connsiteY57" fmla="*/ 218758 h 317500"/>
                <a:gd name="connsiteX58" fmla="*/ 167785 w 336853"/>
                <a:gd name="connsiteY58" fmla="*/ 207963 h 317500"/>
                <a:gd name="connsiteX59" fmla="*/ 173342 w 336853"/>
                <a:gd name="connsiteY59" fmla="*/ 213520 h 317500"/>
                <a:gd name="connsiteX60" fmla="*/ 167785 w 336853"/>
                <a:gd name="connsiteY60" fmla="*/ 219077 h 317500"/>
                <a:gd name="connsiteX61" fmla="*/ 162228 w 336853"/>
                <a:gd name="connsiteY61" fmla="*/ 213520 h 317500"/>
                <a:gd name="connsiteX62" fmla="*/ 167785 w 336853"/>
                <a:gd name="connsiteY62" fmla="*/ 207963 h 317500"/>
                <a:gd name="connsiteX63" fmla="*/ 167785 w 336853"/>
                <a:gd name="connsiteY63" fmla="*/ 190500 h 317500"/>
                <a:gd name="connsiteX64" fmla="*/ 173342 w 336853"/>
                <a:gd name="connsiteY64" fmla="*/ 196850 h 317500"/>
                <a:gd name="connsiteX65" fmla="*/ 167785 w 336853"/>
                <a:gd name="connsiteY65" fmla="*/ 203200 h 317500"/>
                <a:gd name="connsiteX66" fmla="*/ 162228 w 336853"/>
                <a:gd name="connsiteY66" fmla="*/ 196850 h 317500"/>
                <a:gd name="connsiteX67" fmla="*/ 167785 w 336853"/>
                <a:gd name="connsiteY67" fmla="*/ 190500 h 317500"/>
                <a:gd name="connsiteX68" fmla="*/ 269512 w 336853"/>
                <a:gd name="connsiteY68" fmla="*/ 182286 h 317500"/>
                <a:gd name="connsiteX69" fmla="*/ 276020 w 336853"/>
                <a:gd name="connsiteY69" fmla="*/ 182286 h 317500"/>
                <a:gd name="connsiteX70" fmla="*/ 290340 w 336853"/>
                <a:gd name="connsiteY70" fmla="*/ 184906 h 317500"/>
                <a:gd name="connsiteX71" fmla="*/ 296849 w 336853"/>
                <a:gd name="connsiteY71" fmla="*/ 191458 h 317500"/>
                <a:gd name="connsiteX72" fmla="*/ 304659 w 336853"/>
                <a:gd name="connsiteY72" fmla="*/ 216354 h 317500"/>
                <a:gd name="connsiteX73" fmla="*/ 304659 w 336853"/>
                <a:gd name="connsiteY73" fmla="*/ 220285 h 317500"/>
                <a:gd name="connsiteX74" fmla="*/ 307263 w 336853"/>
                <a:gd name="connsiteY74" fmla="*/ 230767 h 317500"/>
                <a:gd name="connsiteX75" fmla="*/ 302056 w 336853"/>
                <a:gd name="connsiteY75" fmla="*/ 239940 h 317500"/>
                <a:gd name="connsiteX76" fmla="*/ 283831 w 336853"/>
                <a:gd name="connsiteY76" fmla="*/ 262215 h 317500"/>
                <a:gd name="connsiteX77" fmla="*/ 270813 w 336853"/>
                <a:gd name="connsiteY77" fmla="*/ 262215 h 317500"/>
                <a:gd name="connsiteX78" fmla="*/ 252589 w 336853"/>
                <a:gd name="connsiteY78" fmla="*/ 239940 h 317500"/>
                <a:gd name="connsiteX79" fmla="*/ 247382 w 336853"/>
                <a:gd name="connsiteY79" fmla="*/ 232078 h 317500"/>
                <a:gd name="connsiteX80" fmla="*/ 249985 w 336853"/>
                <a:gd name="connsiteY80" fmla="*/ 220285 h 317500"/>
                <a:gd name="connsiteX81" fmla="*/ 248684 w 336853"/>
                <a:gd name="connsiteY81" fmla="*/ 216354 h 317500"/>
                <a:gd name="connsiteX82" fmla="*/ 248684 w 336853"/>
                <a:gd name="connsiteY82" fmla="*/ 204561 h 317500"/>
                <a:gd name="connsiteX83" fmla="*/ 256494 w 336853"/>
                <a:gd name="connsiteY83" fmla="*/ 191458 h 317500"/>
                <a:gd name="connsiteX84" fmla="*/ 263003 w 336853"/>
                <a:gd name="connsiteY84" fmla="*/ 186217 h 317500"/>
                <a:gd name="connsiteX85" fmla="*/ 269512 w 336853"/>
                <a:gd name="connsiteY85" fmla="*/ 182286 h 317500"/>
                <a:gd name="connsiteX86" fmla="*/ 50941 w 336853"/>
                <a:gd name="connsiteY86" fmla="*/ 182286 h 317500"/>
                <a:gd name="connsiteX87" fmla="*/ 56254 w 336853"/>
                <a:gd name="connsiteY87" fmla="*/ 182286 h 317500"/>
                <a:gd name="connsiteX88" fmla="*/ 72194 w 336853"/>
                <a:gd name="connsiteY88" fmla="*/ 184906 h 317500"/>
                <a:gd name="connsiteX89" fmla="*/ 78836 w 336853"/>
                <a:gd name="connsiteY89" fmla="*/ 191458 h 317500"/>
                <a:gd name="connsiteX90" fmla="*/ 86806 w 336853"/>
                <a:gd name="connsiteY90" fmla="*/ 216354 h 317500"/>
                <a:gd name="connsiteX91" fmla="*/ 85477 w 336853"/>
                <a:gd name="connsiteY91" fmla="*/ 220285 h 317500"/>
                <a:gd name="connsiteX92" fmla="*/ 88134 w 336853"/>
                <a:gd name="connsiteY92" fmla="*/ 230767 h 317500"/>
                <a:gd name="connsiteX93" fmla="*/ 82821 w 336853"/>
                <a:gd name="connsiteY93" fmla="*/ 239940 h 317500"/>
                <a:gd name="connsiteX94" fmla="*/ 65553 w 336853"/>
                <a:gd name="connsiteY94" fmla="*/ 262215 h 317500"/>
                <a:gd name="connsiteX95" fmla="*/ 52269 w 336853"/>
                <a:gd name="connsiteY95" fmla="*/ 262215 h 317500"/>
                <a:gd name="connsiteX96" fmla="*/ 33673 w 336853"/>
                <a:gd name="connsiteY96" fmla="*/ 239940 h 317500"/>
                <a:gd name="connsiteX97" fmla="*/ 28359 w 336853"/>
                <a:gd name="connsiteY97" fmla="*/ 232078 h 317500"/>
                <a:gd name="connsiteX98" fmla="*/ 31016 w 336853"/>
                <a:gd name="connsiteY98" fmla="*/ 220285 h 317500"/>
                <a:gd name="connsiteX99" fmla="*/ 29688 w 336853"/>
                <a:gd name="connsiteY99" fmla="*/ 216354 h 317500"/>
                <a:gd name="connsiteX100" fmla="*/ 29688 w 336853"/>
                <a:gd name="connsiteY100" fmla="*/ 204561 h 317500"/>
                <a:gd name="connsiteX101" fmla="*/ 37658 w 336853"/>
                <a:gd name="connsiteY101" fmla="*/ 191458 h 317500"/>
                <a:gd name="connsiteX102" fmla="*/ 44299 w 336853"/>
                <a:gd name="connsiteY102" fmla="*/ 186217 h 317500"/>
                <a:gd name="connsiteX103" fmla="*/ 50941 w 336853"/>
                <a:gd name="connsiteY103" fmla="*/ 182286 h 317500"/>
                <a:gd name="connsiteX104" fmla="*/ 167785 w 336853"/>
                <a:gd name="connsiteY104" fmla="*/ 173038 h 317500"/>
                <a:gd name="connsiteX105" fmla="*/ 173342 w 336853"/>
                <a:gd name="connsiteY105" fmla="*/ 179388 h 317500"/>
                <a:gd name="connsiteX106" fmla="*/ 167785 w 336853"/>
                <a:gd name="connsiteY106" fmla="*/ 185738 h 317500"/>
                <a:gd name="connsiteX107" fmla="*/ 162228 w 336853"/>
                <a:gd name="connsiteY107" fmla="*/ 179388 h 317500"/>
                <a:gd name="connsiteX108" fmla="*/ 167785 w 336853"/>
                <a:gd name="connsiteY108" fmla="*/ 173038 h 317500"/>
                <a:gd name="connsiteX109" fmla="*/ 168402 w 336853"/>
                <a:gd name="connsiteY109" fmla="*/ 155575 h 317500"/>
                <a:gd name="connsiteX110" fmla="*/ 172106 w 336853"/>
                <a:gd name="connsiteY110" fmla="*/ 156986 h 317500"/>
                <a:gd name="connsiteX111" fmla="*/ 173341 w 336853"/>
                <a:gd name="connsiteY111" fmla="*/ 161219 h 317500"/>
                <a:gd name="connsiteX112" fmla="*/ 172106 w 336853"/>
                <a:gd name="connsiteY112" fmla="*/ 166864 h 317500"/>
                <a:gd name="connsiteX113" fmla="*/ 168402 w 336853"/>
                <a:gd name="connsiteY113" fmla="*/ 168275 h 317500"/>
                <a:gd name="connsiteX114" fmla="*/ 164697 w 336853"/>
                <a:gd name="connsiteY114" fmla="*/ 166864 h 317500"/>
                <a:gd name="connsiteX115" fmla="*/ 162228 w 336853"/>
                <a:gd name="connsiteY115" fmla="*/ 161219 h 317500"/>
                <a:gd name="connsiteX116" fmla="*/ 164697 w 336853"/>
                <a:gd name="connsiteY116" fmla="*/ 156986 h 317500"/>
                <a:gd name="connsiteX117" fmla="*/ 168402 w 336853"/>
                <a:gd name="connsiteY117" fmla="*/ 155575 h 317500"/>
                <a:gd name="connsiteX118" fmla="*/ 146617 w 336853"/>
                <a:gd name="connsiteY118" fmla="*/ 80963 h 317500"/>
                <a:gd name="connsiteX119" fmla="*/ 158524 w 336853"/>
                <a:gd name="connsiteY119" fmla="*/ 115191 h 317500"/>
                <a:gd name="connsiteX120" fmla="*/ 159847 w 336853"/>
                <a:gd name="connsiteY120" fmla="*/ 120457 h 317500"/>
                <a:gd name="connsiteX121" fmla="*/ 165138 w 336853"/>
                <a:gd name="connsiteY121" fmla="*/ 105976 h 317500"/>
                <a:gd name="connsiteX122" fmla="*/ 167784 w 336853"/>
                <a:gd name="connsiteY122" fmla="*/ 90178 h 317500"/>
                <a:gd name="connsiteX123" fmla="*/ 170430 w 336853"/>
                <a:gd name="connsiteY123" fmla="*/ 105976 h 317500"/>
                <a:gd name="connsiteX124" fmla="*/ 175722 w 336853"/>
                <a:gd name="connsiteY124" fmla="*/ 120457 h 317500"/>
                <a:gd name="connsiteX125" fmla="*/ 177045 w 336853"/>
                <a:gd name="connsiteY125" fmla="*/ 115191 h 317500"/>
                <a:gd name="connsiteX126" fmla="*/ 188951 w 336853"/>
                <a:gd name="connsiteY126" fmla="*/ 80963 h 317500"/>
                <a:gd name="connsiteX127" fmla="*/ 211441 w 336853"/>
                <a:gd name="connsiteY127" fmla="*/ 91494 h 317500"/>
                <a:gd name="connsiteX128" fmla="*/ 227316 w 336853"/>
                <a:gd name="connsiteY128" fmla="*/ 134938 h 317500"/>
                <a:gd name="connsiteX129" fmla="*/ 167784 w 336853"/>
                <a:gd name="connsiteY129" fmla="*/ 134938 h 317500"/>
                <a:gd name="connsiteX130" fmla="*/ 108253 w 336853"/>
                <a:gd name="connsiteY130" fmla="*/ 134938 h 317500"/>
                <a:gd name="connsiteX131" fmla="*/ 124128 w 336853"/>
                <a:gd name="connsiteY131" fmla="*/ 91494 h 317500"/>
                <a:gd name="connsiteX132" fmla="*/ 146617 w 336853"/>
                <a:gd name="connsiteY132" fmla="*/ 80963 h 317500"/>
                <a:gd name="connsiteX133" fmla="*/ 165180 w 336853"/>
                <a:gd name="connsiteY133" fmla="*/ 0 h 317500"/>
                <a:gd name="connsiteX134" fmla="*/ 180801 w 336853"/>
                <a:gd name="connsiteY134" fmla="*/ 3931 h 317500"/>
                <a:gd name="connsiteX135" fmla="*/ 187310 w 336853"/>
                <a:gd name="connsiteY135" fmla="*/ 10482 h 317500"/>
                <a:gd name="connsiteX136" fmla="*/ 195121 w 336853"/>
                <a:gd name="connsiteY136" fmla="*/ 35378 h 317500"/>
                <a:gd name="connsiteX137" fmla="*/ 195121 w 336853"/>
                <a:gd name="connsiteY137" fmla="*/ 39309 h 317500"/>
                <a:gd name="connsiteX138" fmla="*/ 196422 w 336853"/>
                <a:gd name="connsiteY138" fmla="*/ 49792 h 317500"/>
                <a:gd name="connsiteX139" fmla="*/ 192517 w 336853"/>
                <a:gd name="connsiteY139" fmla="*/ 58964 h 317500"/>
                <a:gd name="connsiteX140" fmla="*/ 174293 w 336853"/>
                <a:gd name="connsiteY140" fmla="*/ 81239 h 317500"/>
                <a:gd name="connsiteX141" fmla="*/ 161275 w 336853"/>
                <a:gd name="connsiteY141" fmla="*/ 81239 h 317500"/>
                <a:gd name="connsiteX142" fmla="*/ 143050 w 336853"/>
                <a:gd name="connsiteY142" fmla="*/ 58964 h 317500"/>
                <a:gd name="connsiteX143" fmla="*/ 137843 w 336853"/>
                <a:gd name="connsiteY143" fmla="*/ 49792 h 317500"/>
                <a:gd name="connsiteX144" fmla="*/ 140447 w 336853"/>
                <a:gd name="connsiteY144" fmla="*/ 39309 h 317500"/>
                <a:gd name="connsiteX145" fmla="*/ 139145 w 336853"/>
                <a:gd name="connsiteY145" fmla="*/ 35378 h 317500"/>
                <a:gd name="connsiteX146" fmla="*/ 139145 w 336853"/>
                <a:gd name="connsiteY146" fmla="*/ 23585 h 317500"/>
                <a:gd name="connsiteX147" fmla="*/ 146956 w 336853"/>
                <a:gd name="connsiteY147" fmla="*/ 10482 h 317500"/>
                <a:gd name="connsiteX148" fmla="*/ 153464 w 336853"/>
                <a:gd name="connsiteY148" fmla="*/ 5241 h 317500"/>
                <a:gd name="connsiteX149" fmla="*/ 159973 w 336853"/>
                <a:gd name="connsiteY149" fmla="*/ 1310 h 317500"/>
                <a:gd name="connsiteX150" fmla="*/ 165180 w 336853"/>
                <a:gd name="connsiteY150" fmla="*/ 0 h 31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36853" h="317500">
                  <a:moveTo>
                    <a:pt x="256155" y="263525"/>
                  </a:moveTo>
                  <a:cubicBezTo>
                    <a:pt x="256155" y="263525"/>
                    <a:pt x="256155" y="263525"/>
                    <a:pt x="268061" y="299070"/>
                  </a:cubicBezTo>
                  <a:cubicBezTo>
                    <a:pt x="268061" y="299070"/>
                    <a:pt x="268061" y="299070"/>
                    <a:pt x="269384" y="303019"/>
                  </a:cubicBezTo>
                  <a:cubicBezTo>
                    <a:pt x="269384" y="303019"/>
                    <a:pt x="269384" y="303019"/>
                    <a:pt x="274676" y="289855"/>
                  </a:cubicBezTo>
                  <a:cubicBezTo>
                    <a:pt x="262770" y="274057"/>
                    <a:pt x="274676" y="272740"/>
                    <a:pt x="277322" y="272740"/>
                  </a:cubicBezTo>
                  <a:cubicBezTo>
                    <a:pt x="279968" y="272740"/>
                    <a:pt x="291874" y="274057"/>
                    <a:pt x="279968" y="289855"/>
                  </a:cubicBezTo>
                  <a:cubicBezTo>
                    <a:pt x="279968" y="289855"/>
                    <a:pt x="279968" y="289855"/>
                    <a:pt x="285259" y="303019"/>
                  </a:cubicBezTo>
                  <a:cubicBezTo>
                    <a:pt x="285259" y="303019"/>
                    <a:pt x="285259" y="303019"/>
                    <a:pt x="286582" y="299070"/>
                  </a:cubicBezTo>
                  <a:cubicBezTo>
                    <a:pt x="286582" y="299070"/>
                    <a:pt x="286582" y="299070"/>
                    <a:pt x="298489" y="263525"/>
                  </a:cubicBezTo>
                  <a:cubicBezTo>
                    <a:pt x="298489" y="263525"/>
                    <a:pt x="306426" y="268791"/>
                    <a:pt x="320978" y="275373"/>
                  </a:cubicBezTo>
                  <a:cubicBezTo>
                    <a:pt x="336853" y="280639"/>
                    <a:pt x="336853" y="293804"/>
                    <a:pt x="336853" y="317500"/>
                  </a:cubicBezTo>
                  <a:cubicBezTo>
                    <a:pt x="336853" y="317500"/>
                    <a:pt x="336853" y="317500"/>
                    <a:pt x="217790" y="317500"/>
                  </a:cubicBezTo>
                  <a:cubicBezTo>
                    <a:pt x="219113" y="293804"/>
                    <a:pt x="217790" y="280639"/>
                    <a:pt x="233665" y="275373"/>
                  </a:cubicBezTo>
                  <a:cubicBezTo>
                    <a:pt x="248217" y="268791"/>
                    <a:pt x="256155" y="263525"/>
                    <a:pt x="256155" y="263525"/>
                  </a:cubicBezTo>
                  <a:close/>
                  <a:moveTo>
                    <a:pt x="37966" y="263525"/>
                  </a:moveTo>
                  <a:cubicBezTo>
                    <a:pt x="37966" y="263525"/>
                    <a:pt x="37966" y="263525"/>
                    <a:pt x="48433" y="299070"/>
                  </a:cubicBezTo>
                  <a:cubicBezTo>
                    <a:pt x="48433" y="299070"/>
                    <a:pt x="48433" y="299070"/>
                    <a:pt x="51050" y="303019"/>
                  </a:cubicBezTo>
                  <a:cubicBezTo>
                    <a:pt x="51050" y="303019"/>
                    <a:pt x="51050" y="303019"/>
                    <a:pt x="54975" y="289855"/>
                  </a:cubicBezTo>
                  <a:cubicBezTo>
                    <a:pt x="44508" y="274057"/>
                    <a:pt x="56284" y="272740"/>
                    <a:pt x="58900" y="272740"/>
                  </a:cubicBezTo>
                  <a:cubicBezTo>
                    <a:pt x="60209" y="272740"/>
                    <a:pt x="73293" y="274057"/>
                    <a:pt x="61517" y="289855"/>
                  </a:cubicBezTo>
                  <a:cubicBezTo>
                    <a:pt x="61517" y="289855"/>
                    <a:pt x="61517" y="289855"/>
                    <a:pt x="66751" y="303019"/>
                  </a:cubicBezTo>
                  <a:cubicBezTo>
                    <a:pt x="66751" y="303019"/>
                    <a:pt x="66751" y="303019"/>
                    <a:pt x="68059" y="299070"/>
                  </a:cubicBezTo>
                  <a:cubicBezTo>
                    <a:pt x="68059" y="299070"/>
                    <a:pt x="68059" y="299070"/>
                    <a:pt x="78526" y="263525"/>
                  </a:cubicBezTo>
                  <a:cubicBezTo>
                    <a:pt x="78526" y="263525"/>
                    <a:pt x="87685" y="268791"/>
                    <a:pt x="102077" y="275373"/>
                  </a:cubicBezTo>
                  <a:cubicBezTo>
                    <a:pt x="117778" y="280639"/>
                    <a:pt x="116469" y="293804"/>
                    <a:pt x="116469" y="317500"/>
                  </a:cubicBezTo>
                  <a:cubicBezTo>
                    <a:pt x="116469" y="317500"/>
                    <a:pt x="116469" y="317500"/>
                    <a:pt x="23" y="317500"/>
                  </a:cubicBezTo>
                  <a:cubicBezTo>
                    <a:pt x="23" y="293804"/>
                    <a:pt x="-1285" y="280639"/>
                    <a:pt x="15724" y="275373"/>
                  </a:cubicBezTo>
                  <a:cubicBezTo>
                    <a:pt x="30116" y="268791"/>
                    <a:pt x="37966" y="263525"/>
                    <a:pt x="37966" y="263525"/>
                  </a:cubicBezTo>
                  <a:close/>
                  <a:moveTo>
                    <a:pt x="212235" y="236538"/>
                  </a:moveTo>
                  <a:cubicBezTo>
                    <a:pt x="215304" y="236538"/>
                    <a:pt x="217792" y="239381"/>
                    <a:pt x="217792" y="242888"/>
                  </a:cubicBezTo>
                  <a:cubicBezTo>
                    <a:pt x="217792" y="246395"/>
                    <a:pt x="215304" y="249238"/>
                    <a:pt x="212235" y="249238"/>
                  </a:cubicBezTo>
                  <a:cubicBezTo>
                    <a:pt x="209166" y="249238"/>
                    <a:pt x="206678" y="246395"/>
                    <a:pt x="206678" y="242888"/>
                  </a:cubicBezTo>
                  <a:cubicBezTo>
                    <a:pt x="206678" y="239381"/>
                    <a:pt x="209166" y="236538"/>
                    <a:pt x="212235" y="236538"/>
                  </a:cubicBezTo>
                  <a:close/>
                  <a:moveTo>
                    <a:pt x="124128" y="236538"/>
                  </a:moveTo>
                  <a:cubicBezTo>
                    <a:pt x="127635" y="236538"/>
                    <a:pt x="130478" y="239381"/>
                    <a:pt x="130478" y="242888"/>
                  </a:cubicBezTo>
                  <a:cubicBezTo>
                    <a:pt x="130478" y="246395"/>
                    <a:pt x="127635" y="249238"/>
                    <a:pt x="124128" y="249238"/>
                  </a:cubicBezTo>
                  <a:cubicBezTo>
                    <a:pt x="120621" y="249238"/>
                    <a:pt x="117778" y="246395"/>
                    <a:pt x="117778" y="242888"/>
                  </a:cubicBezTo>
                  <a:cubicBezTo>
                    <a:pt x="117778" y="239381"/>
                    <a:pt x="120621" y="236538"/>
                    <a:pt x="124128" y="236538"/>
                  </a:cubicBezTo>
                  <a:close/>
                  <a:moveTo>
                    <a:pt x="196360" y="227013"/>
                  </a:moveTo>
                  <a:cubicBezTo>
                    <a:pt x="199429" y="227013"/>
                    <a:pt x="201917" y="229856"/>
                    <a:pt x="201917" y="233363"/>
                  </a:cubicBezTo>
                  <a:cubicBezTo>
                    <a:pt x="201917" y="236870"/>
                    <a:pt x="199429" y="239713"/>
                    <a:pt x="196360" y="239713"/>
                  </a:cubicBezTo>
                  <a:cubicBezTo>
                    <a:pt x="193291" y="239713"/>
                    <a:pt x="190803" y="236870"/>
                    <a:pt x="190803" y="233363"/>
                  </a:cubicBezTo>
                  <a:cubicBezTo>
                    <a:pt x="190803" y="229856"/>
                    <a:pt x="193291" y="227013"/>
                    <a:pt x="196360" y="227013"/>
                  </a:cubicBezTo>
                  <a:close/>
                  <a:moveTo>
                    <a:pt x="138415" y="227013"/>
                  </a:moveTo>
                  <a:cubicBezTo>
                    <a:pt x="141922" y="227013"/>
                    <a:pt x="144765" y="229856"/>
                    <a:pt x="144765" y="233363"/>
                  </a:cubicBezTo>
                  <a:cubicBezTo>
                    <a:pt x="144765" y="236870"/>
                    <a:pt x="141922" y="239713"/>
                    <a:pt x="138415" y="239713"/>
                  </a:cubicBezTo>
                  <a:cubicBezTo>
                    <a:pt x="134908" y="239713"/>
                    <a:pt x="132065" y="236870"/>
                    <a:pt x="132065" y="233363"/>
                  </a:cubicBezTo>
                  <a:cubicBezTo>
                    <a:pt x="132065" y="229856"/>
                    <a:pt x="134908" y="227013"/>
                    <a:pt x="138415" y="227013"/>
                  </a:cubicBezTo>
                  <a:close/>
                  <a:moveTo>
                    <a:pt x="185405" y="218758"/>
                  </a:moveTo>
                  <a:cubicBezTo>
                    <a:pt x="187945" y="221298"/>
                    <a:pt x="189215" y="223838"/>
                    <a:pt x="187945" y="226378"/>
                  </a:cubicBezTo>
                  <a:cubicBezTo>
                    <a:pt x="185405" y="230188"/>
                    <a:pt x="182865" y="230188"/>
                    <a:pt x="179055" y="228918"/>
                  </a:cubicBezTo>
                  <a:cubicBezTo>
                    <a:pt x="176515" y="226378"/>
                    <a:pt x="176515" y="223838"/>
                    <a:pt x="177785" y="221298"/>
                  </a:cubicBezTo>
                  <a:cubicBezTo>
                    <a:pt x="179055" y="217488"/>
                    <a:pt x="182865" y="217488"/>
                    <a:pt x="185405" y="218758"/>
                  </a:cubicBezTo>
                  <a:close/>
                  <a:moveTo>
                    <a:pt x="149210" y="218758"/>
                  </a:moveTo>
                  <a:cubicBezTo>
                    <a:pt x="152068" y="217488"/>
                    <a:pt x="156354" y="217488"/>
                    <a:pt x="159212" y="221298"/>
                  </a:cubicBezTo>
                  <a:cubicBezTo>
                    <a:pt x="160641" y="223838"/>
                    <a:pt x="159212" y="226378"/>
                    <a:pt x="156354" y="228918"/>
                  </a:cubicBezTo>
                  <a:cubicBezTo>
                    <a:pt x="153497" y="230188"/>
                    <a:pt x="149210" y="230188"/>
                    <a:pt x="147782" y="226378"/>
                  </a:cubicBezTo>
                  <a:cubicBezTo>
                    <a:pt x="146353" y="223838"/>
                    <a:pt x="146353" y="221298"/>
                    <a:pt x="149210" y="218758"/>
                  </a:cubicBezTo>
                  <a:close/>
                  <a:moveTo>
                    <a:pt x="167785" y="207963"/>
                  </a:moveTo>
                  <a:cubicBezTo>
                    <a:pt x="170854" y="207963"/>
                    <a:pt x="173342" y="210451"/>
                    <a:pt x="173342" y="213520"/>
                  </a:cubicBezTo>
                  <a:cubicBezTo>
                    <a:pt x="173342" y="216589"/>
                    <a:pt x="170854" y="219077"/>
                    <a:pt x="167785" y="219077"/>
                  </a:cubicBezTo>
                  <a:cubicBezTo>
                    <a:pt x="164716" y="219077"/>
                    <a:pt x="162228" y="216589"/>
                    <a:pt x="162228" y="213520"/>
                  </a:cubicBezTo>
                  <a:cubicBezTo>
                    <a:pt x="162228" y="210451"/>
                    <a:pt x="164716" y="207963"/>
                    <a:pt x="167785" y="207963"/>
                  </a:cubicBezTo>
                  <a:close/>
                  <a:moveTo>
                    <a:pt x="167785" y="190500"/>
                  </a:moveTo>
                  <a:cubicBezTo>
                    <a:pt x="170854" y="190500"/>
                    <a:pt x="173342" y="193343"/>
                    <a:pt x="173342" y="196850"/>
                  </a:cubicBezTo>
                  <a:cubicBezTo>
                    <a:pt x="173342" y="200357"/>
                    <a:pt x="170854" y="203200"/>
                    <a:pt x="167785" y="203200"/>
                  </a:cubicBezTo>
                  <a:cubicBezTo>
                    <a:pt x="164716" y="203200"/>
                    <a:pt x="162228" y="200357"/>
                    <a:pt x="162228" y="196850"/>
                  </a:cubicBezTo>
                  <a:cubicBezTo>
                    <a:pt x="162228" y="193343"/>
                    <a:pt x="164716" y="190500"/>
                    <a:pt x="167785" y="190500"/>
                  </a:cubicBezTo>
                  <a:close/>
                  <a:moveTo>
                    <a:pt x="269512" y="182286"/>
                  </a:moveTo>
                  <a:cubicBezTo>
                    <a:pt x="270813" y="182286"/>
                    <a:pt x="273417" y="182286"/>
                    <a:pt x="276020" y="182286"/>
                  </a:cubicBezTo>
                  <a:cubicBezTo>
                    <a:pt x="281228" y="180975"/>
                    <a:pt x="286435" y="182286"/>
                    <a:pt x="290340" y="184906"/>
                  </a:cubicBezTo>
                  <a:cubicBezTo>
                    <a:pt x="295547" y="187527"/>
                    <a:pt x="296849" y="191458"/>
                    <a:pt x="296849" y="191458"/>
                  </a:cubicBezTo>
                  <a:cubicBezTo>
                    <a:pt x="296849" y="191458"/>
                    <a:pt x="309866" y="192768"/>
                    <a:pt x="304659" y="216354"/>
                  </a:cubicBezTo>
                  <a:cubicBezTo>
                    <a:pt x="304659" y="217664"/>
                    <a:pt x="304659" y="218974"/>
                    <a:pt x="304659" y="220285"/>
                  </a:cubicBezTo>
                  <a:cubicBezTo>
                    <a:pt x="307263" y="220285"/>
                    <a:pt x="309866" y="221595"/>
                    <a:pt x="307263" y="230767"/>
                  </a:cubicBezTo>
                  <a:cubicBezTo>
                    <a:pt x="304659" y="238629"/>
                    <a:pt x="303357" y="239940"/>
                    <a:pt x="302056" y="239940"/>
                  </a:cubicBezTo>
                  <a:cubicBezTo>
                    <a:pt x="300754" y="249112"/>
                    <a:pt x="294245" y="258284"/>
                    <a:pt x="283831" y="262215"/>
                  </a:cubicBezTo>
                  <a:cubicBezTo>
                    <a:pt x="279926" y="263525"/>
                    <a:pt x="274719" y="263525"/>
                    <a:pt x="270813" y="262215"/>
                  </a:cubicBezTo>
                  <a:cubicBezTo>
                    <a:pt x="260399" y="258284"/>
                    <a:pt x="253891" y="249112"/>
                    <a:pt x="252589" y="239940"/>
                  </a:cubicBezTo>
                  <a:cubicBezTo>
                    <a:pt x="251287" y="239940"/>
                    <a:pt x="249985" y="238629"/>
                    <a:pt x="247382" y="232078"/>
                  </a:cubicBezTo>
                  <a:cubicBezTo>
                    <a:pt x="244778" y="221595"/>
                    <a:pt x="247382" y="220285"/>
                    <a:pt x="249985" y="220285"/>
                  </a:cubicBezTo>
                  <a:cubicBezTo>
                    <a:pt x="249985" y="218974"/>
                    <a:pt x="249985" y="217664"/>
                    <a:pt x="248684" y="216354"/>
                  </a:cubicBezTo>
                  <a:cubicBezTo>
                    <a:pt x="248684" y="212423"/>
                    <a:pt x="248684" y="208492"/>
                    <a:pt x="248684" y="204561"/>
                  </a:cubicBezTo>
                  <a:cubicBezTo>
                    <a:pt x="249985" y="199320"/>
                    <a:pt x="252589" y="195389"/>
                    <a:pt x="256494" y="191458"/>
                  </a:cubicBezTo>
                  <a:cubicBezTo>
                    <a:pt x="257796" y="190147"/>
                    <a:pt x="260399" y="187527"/>
                    <a:pt x="263003" y="186217"/>
                  </a:cubicBezTo>
                  <a:cubicBezTo>
                    <a:pt x="264305" y="184906"/>
                    <a:pt x="266908" y="183596"/>
                    <a:pt x="269512" y="182286"/>
                  </a:cubicBezTo>
                  <a:close/>
                  <a:moveTo>
                    <a:pt x="50941" y="182286"/>
                  </a:moveTo>
                  <a:cubicBezTo>
                    <a:pt x="52269" y="182286"/>
                    <a:pt x="54926" y="182286"/>
                    <a:pt x="56254" y="182286"/>
                  </a:cubicBezTo>
                  <a:cubicBezTo>
                    <a:pt x="62896" y="180975"/>
                    <a:pt x="68209" y="182286"/>
                    <a:pt x="72194" y="184906"/>
                  </a:cubicBezTo>
                  <a:cubicBezTo>
                    <a:pt x="77507" y="187527"/>
                    <a:pt x="78836" y="191458"/>
                    <a:pt x="78836" y="191458"/>
                  </a:cubicBezTo>
                  <a:cubicBezTo>
                    <a:pt x="78836" y="191458"/>
                    <a:pt x="90791" y="192768"/>
                    <a:pt x="86806" y="216354"/>
                  </a:cubicBezTo>
                  <a:cubicBezTo>
                    <a:pt x="86806" y="217664"/>
                    <a:pt x="86806" y="218974"/>
                    <a:pt x="85477" y="220285"/>
                  </a:cubicBezTo>
                  <a:cubicBezTo>
                    <a:pt x="88134" y="220285"/>
                    <a:pt x="90791" y="221595"/>
                    <a:pt x="88134" y="230767"/>
                  </a:cubicBezTo>
                  <a:cubicBezTo>
                    <a:pt x="86806" y="238629"/>
                    <a:pt x="84149" y="239940"/>
                    <a:pt x="82821" y="239940"/>
                  </a:cubicBezTo>
                  <a:cubicBezTo>
                    <a:pt x="81492" y="249112"/>
                    <a:pt x="74851" y="258284"/>
                    <a:pt x="65553" y="262215"/>
                  </a:cubicBezTo>
                  <a:cubicBezTo>
                    <a:pt x="60239" y="263525"/>
                    <a:pt x="56254" y="263525"/>
                    <a:pt x="52269" y="262215"/>
                  </a:cubicBezTo>
                  <a:cubicBezTo>
                    <a:pt x="41643" y="258284"/>
                    <a:pt x="35001" y="249112"/>
                    <a:pt x="33673" y="239940"/>
                  </a:cubicBezTo>
                  <a:cubicBezTo>
                    <a:pt x="32344" y="239940"/>
                    <a:pt x="29688" y="238629"/>
                    <a:pt x="28359" y="232078"/>
                  </a:cubicBezTo>
                  <a:cubicBezTo>
                    <a:pt x="25703" y="221595"/>
                    <a:pt x="28359" y="220285"/>
                    <a:pt x="31016" y="220285"/>
                  </a:cubicBezTo>
                  <a:cubicBezTo>
                    <a:pt x="31016" y="218974"/>
                    <a:pt x="29688" y="217664"/>
                    <a:pt x="29688" y="216354"/>
                  </a:cubicBezTo>
                  <a:cubicBezTo>
                    <a:pt x="28359" y="212423"/>
                    <a:pt x="28359" y="208492"/>
                    <a:pt x="29688" y="204561"/>
                  </a:cubicBezTo>
                  <a:cubicBezTo>
                    <a:pt x="31016" y="199320"/>
                    <a:pt x="33673" y="195389"/>
                    <a:pt x="37658" y="191458"/>
                  </a:cubicBezTo>
                  <a:cubicBezTo>
                    <a:pt x="38986" y="190147"/>
                    <a:pt x="41643" y="187527"/>
                    <a:pt x="44299" y="186217"/>
                  </a:cubicBezTo>
                  <a:cubicBezTo>
                    <a:pt x="45628" y="184906"/>
                    <a:pt x="48284" y="183596"/>
                    <a:pt x="50941" y="182286"/>
                  </a:cubicBezTo>
                  <a:close/>
                  <a:moveTo>
                    <a:pt x="167785" y="173038"/>
                  </a:moveTo>
                  <a:cubicBezTo>
                    <a:pt x="170854" y="173038"/>
                    <a:pt x="173342" y="175881"/>
                    <a:pt x="173342" y="179388"/>
                  </a:cubicBezTo>
                  <a:cubicBezTo>
                    <a:pt x="173342" y="182895"/>
                    <a:pt x="170854" y="185738"/>
                    <a:pt x="167785" y="185738"/>
                  </a:cubicBezTo>
                  <a:cubicBezTo>
                    <a:pt x="164716" y="185738"/>
                    <a:pt x="162228" y="182895"/>
                    <a:pt x="162228" y="179388"/>
                  </a:cubicBezTo>
                  <a:cubicBezTo>
                    <a:pt x="162228" y="175881"/>
                    <a:pt x="164716" y="173038"/>
                    <a:pt x="167785" y="173038"/>
                  </a:cubicBezTo>
                  <a:close/>
                  <a:moveTo>
                    <a:pt x="168402" y="155575"/>
                  </a:moveTo>
                  <a:cubicBezTo>
                    <a:pt x="169636" y="155575"/>
                    <a:pt x="170871" y="155575"/>
                    <a:pt x="172106" y="156986"/>
                  </a:cubicBezTo>
                  <a:cubicBezTo>
                    <a:pt x="173341" y="158397"/>
                    <a:pt x="173341" y="159808"/>
                    <a:pt x="173341" y="161219"/>
                  </a:cubicBezTo>
                  <a:cubicBezTo>
                    <a:pt x="173341" y="164041"/>
                    <a:pt x="173341" y="165453"/>
                    <a:pt x="172106" y="166864"/>
                  </a:cubicBezTo>
                  <a:cubicBezTo>
                    <a:pt x="170871" y="166864"/>
                    <a:pt x="169636" y="168275"/>
                    <a:pt x="168402" y="168275"/>
                  </a:cubicBezTo>
                  <a:cubicBezTo>
                    <a:pt x="167167" y="168275"/>
                    <a:pt x="165932" y="166864"/>
                    <a:pt x="164697" y="166864"/>
                  </a:cubicBezTo>
                  <a:cubicBezTo>
                    <a:pt x="163463" y="165453"/>
                    <a:pt x="162228" y="164041"/>
                    <a:pt x="162228" y="161219"/>
                  </a:cubicBezTo>
                  <a:cubicBezTo>
                    <a:pt x="162228" y="159808"/>
                    <a:pt x="163463" y="158397"/>
                    <a:pt x="164697" y="156986"/>
                  </a:cubicBezTo>
                  <a:cubicBezTo>
                    <a:pt x="165932" y="155575"/>
                    <a:pt x="167167" y="155575"/>
                    <a:pt x="168402" y="155575"/>
                  </a:cubicBezTo>
                  <a:close/>
                  <a:moveTo>
                    <a:pt x="146617" y="80963"/>
                  </a:moveTo>
                  <a:cubicBezTo>
                    <a:pt x="146617" y="80963"/>
                    <a:pt x="146617" y="80963"/>
                    <a:pt x="158524" y="115191"/>
                  </a:cubicBezTo>
                  <a:cubicBezTo>
                    <a:pt x="158524" y="115191"/>
                    <a:pt x="158524" y="115191"/>
                    <a:pt x="159847" y="120457"/>
                  </a:cubicBezTo>
                  <a:cubicBezTo>
                    <a:pt x="159847" y="120457"/>
                    <a:pt x="159847" y="120457"/>
                    <a:pt x="165138" y="105976"/>
                  </a:cubicBezTo>
                  <a:cubicBezTo>
                    <a:pt x="153232" y="90178"/>
                    <a:pt x="165138" y="90178"/>
                    <a:pt x="167784" y="90178"/>
                  </a:cubicBezTo>
                  <a:cubicBezTo>
                    <a:pt x="170430" y="90178"/>
                    <a:pt x="182336" y="90178"/>
                    <a:pt x="170430" y="105976"/>
                  </a:cubicBezTo>
                  <a:cubicBezTo>
                    <a:pt x="170430" y="105976"/>
                    <a:pt x="170430" y="105976"/>
                    <a:pt x="175722" y="120457"/>
                  </a:cubicBezTo>
                  <a:cubicBezTo>
                    <a:pt x="175722" y="120457"/>
                    <a:pt x="175722" y="120457"/>
                    <a:pt x="177045" y="115191"/>
                  </a:cubicBezTo>
                  <a:cubicBezTo>
                    <a:pt x="177045" y="115191"/>
                    <a:pt x="177045" y="115191"/>
                    <a:pt x="188951" y="80963"/>
                  </a:cubicBezTo>
                  <a:cubicBezTo>
                    <a:pt x="188951" y="80963"/>
                    <a:pt x="196889" y="86229"/>
                    <a:pt x="211441" y="91494"/>
                  </a:cubicBezTo>
                  <a:cubicBezTo>
                    <a:pt x="227316" y="98077"/>
                    <a:pt x="225993" y="111241"/>
                    <a:pt x="227316" y="134938"/>
                  </a:cubicBezTo>
                  <a:cubicBezTo>
                    <a:pt x="227316" y="134938"/>
                    <a:pt x="227316" y="134938"/>
                    <a:pt x="167784" y="134938"/>
                  </a:cubicBezTo>
                  <a:lnTo>
                    <a:pt x="108253" y="134938"/>
                  </a:lnTo>
                  <a:cubicBezTo>
                    <a:pt x="108253" y="111241"/>
                    <a:pt x="108253" y="98077"/>
                    <a:pt x="124128" y="91494"/>
                  </a:cubicBezTo>
                  <a:cubicBezTo>
                    <a:pt x="138680" y="86229"/>
                    <a:pt x="146617" y="80963"/>
                    <a:pt x="146617" y="80963"/>
                  </a:cubicBezTo>
                  <a:close/>
                  <a:moveTo>
                    <a:pt x="165180" y="0"/>
                  </a:moveTo>
                  <a:cubicBezTo>
                    <a:pt x="171689" y="0"/>
                    <a:pt x="176896" y="1310"/>
                    <a:pt x="180801" y="3931"/>
                  </a:cubicBezTo>
                  <a:cubicBezTo>
                    <a:pt x="186008" y="6551"/>
                    <a:pt x="187310" y="10482"/>
                    <a:pt x="187310" y="10482"/>
                  </a:cubicBezTo>
                  <a:cubicBezTo>
                    <a:pt x="187310" y="10482"/>
                    <a:pt x="199026" y="10482"/>
                    <a:pt x="195121" y="35378"/>
                  </a:cubicBezTo>
                  <a:cubicBezTo>
                    <a:pt x="195121" y="36689"/>
                    <a:pt x="195121" y="37999"/>
                    <a:pt x="195121" y="39309"/>
                  </a:cubicBezTo>
                  <a:cubicBezTo>
                    <a:pt x="196422" y="39309"/>
                    <a:pt x="200328" y="40620"/>
                    <a:pt x="196422" y="49792"/>
                  </a:cubicBezTo>
                  <a:cubicBezTo>
                    <a:pt x="195121" y="56343"/>
                    <a:pt x="193819" y="58964"/>
                    <a:pt x="192517" y="58964"/>
                  </a:cubicBezTo>
                  <a:cubicBezTo>
                    <a:pt x="191215" y="66826"/>
                    <a:pt x="184707" y="77308"/>
                    <a:pt x="174293" y="81239"/>
                  </a:cubicBezTo>
                  <a:cubicBezTo>
                    <a:pt x="170387" y="82550"/>
                    <a:pt x="165180" y="82550"/>
                    <a:pt x="161275" y="81239"/>
                  </a:cubicBezTo>
                  <a:cubicBezTo>
                    <a:pt x="150861" y="77308"/>
                    <a:pt x="144352" y="66826"/>
                    <a:pt x="143050" y="58964"/>
                  </a:cubicBezTo>
                  <a:cubicBezTo>
                    <a:pt x="141749" y="58964"/>
                    <a:pt x="139145" y="56343"/>
                    <a:pt x="137843" y="49792"/>
                  </a:cubicBezTo>
                  <a:cubicBezTo>
                    <a:pt x="135240" y="40620"/>
                    <a:pt x="137843" y="39309"/>
                    <a:pt x="140447" y="39309"/>
                  </a:cubicBezTo>
                  <a:cubicBezTo>
                    <a:pt x="140447" y="37999"/>
                    <a:pt x="139145" y="36689"/>
                    <a:pt x="139145" y="35378"/>
                  </a:cubicBezTo>
                  <a:cubicBezTo>
                    <a:pt x="139145" y="31447"/>
                    <a:pt x="137843" y="27516"/>
                    <a:pt x="139145" y="23585"/>
                  </a:cubicBezTo>
                  <a:cubicBezTo>
                    <a:pt x="140447" y="18344"/>
                    <a:pt x="143050" y="13103"/>
                    <a:pt x="146956" y="10482"/>
                  </a:cubicBezTo>
                  <a:cubicBezTo>
                    <a:pt x="148257" y="7862"/>
                    <a:pt x="150861" y="6551"/>
                    <a:pt x="153464" y="5241"/>
                  </a:cubicBezTo>
                  <a:cubicBezTo>
                    <a:pt x="154766" y="3931"/>
                    <a:pt x="157370" y="2620"/>
                    <a:pt x="159973" y="1310"/>
                  </a:cubicBezTo>
                  <a:cubicBezTo>
                    <a:pt x="161275" y="1310"/>
                    <a:pt x="163878" y="0"/>
                    <a:pt x="1651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六边形 30"/>
          <p:cNvSpPr/>
          <p:nvPr/>
        </p:nvSpPr>
        <p:spPr>
          <a:xfrm>
            <a:off x="7030861" y="1508763"/>
            <a:ext cx="1340045" cy="115521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9461206" y="2951909"/>
            <a:ext cx="1340045" cy="1155212"/>
            <a:chOff x="8365931" y="2003348"/>
            <a:chExt cx="1340045" cy="1155212"/>
          </a:xfrm>
        </p:grpSpPr>
        <p:sp>
          <p:nvSpPr>
            <p:cNvPr id="34" name="六边形 33"/>
            <p:cNvSpPr/>
            <p:nvPr/>
          </p:nvSpPr>
          <p:spPr>
            <a:xfrm>
              <a:off x="8365931" y="2003348"/>
              <a:ext cx="1340045" cy="1155212"/>
            </a:xfrm>
            <a:prstGeom prst="hexag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6"/>
            <p:cNvSpPr/>
            <p:nvPr/>
          </p:nvSpPr>
          <p:spPr>
            <a:xfrm>
              <a:off x="8717668" y="2244818"/>
              <a:ext cx="636574" cy="699242"/>
            </a:xfrm>
            <a:custGeom>
              <a:avLst/>
              <a:gdLst>
                <a:gd name="connsiteX0" fmla="*/ 265967 w 306388"/>
                <a:gd name="connsiteY0" fmla="*/ 243697 h 336550"/>
                <a:gd name="connsiteX1" fmla="*/ 232996 w 306388"/>
                <a:gd name="connsiteY1" fmla="*/ 278234 h 336550"/>
                <a:gd name="connsiteX2" fmla="*/ 219808 w 306388"/>
                <a:gd name="connsiteY2" fmla="*/ 264950 h 336550"/>
                <a:gd name="connsiteX3" fmla="*/ 203982 w 306388"/>
                <a:gd name="connsiteY3" fmla="*/ 264950 h 336550"/>
                <a:gd name="connsiteX4" fmla="*/ 203982 w 306388"/>
                <a:gd name="connsiteY4" fmla="*/ 280890 h 336550"/>
                <a:gd name="connsiteX5" fmla="*/ 225083 w 306388"/>
                <a:gd name="connsiteY5" fmla="*/ 300815 h 336550"/>
                <a:gd name="connsiteX6" fmla="*/ 232996 w 306388"/>
                <a:gd name="connsiteY6" fmla="*/ 304800 h 336550"/>
                <a:gd name="connsiteX7" fmla="*/ 239591 w 306388"/>
                <a:gd name="connsiteY7" fmla="*/ 300815 h 336550"/>
                <a:gd name="connsiteX8" fmla="*/ 281794 w 306388"/>
                <a:gd name="connsiteY8" fmla="*/ 259637 h 336550"/>
                <a:gd name="connsiteX9" fmla="*/ 281794 w 306388"/>
                <a:gd name="connsiteY9" fmla="*/ 243697 h 336550"/>
                <a:gd name="connsiteX10" fmla="*/ 265967 w 306388"/>
                <a:gd name="connsiteY10" fmla="*/ 243697 h 336550"/>
                <a:gd name="connsiteX11" fmla="*/ 242094 w 306388"/>
                <a:gd name="connsiteY11" fmla="*/ 209550 h 336550"/>
                <a:gd name="connsiteX12" fmla="*/ 306388 w 306388"/>
                <a:gd name="connsiteY12" fmla="*/ 273050 h 336550"/>
                <a:gd name="connsiteX13" fmla="*/ 242094 w 306388"/>
                <a:gd name="connsiteY13" fmla="*/ 336550 h 336550"/>
                <a:gd name="connsiteX14" fmla="*/ 177800 w 306388"/>
                <a:gd name="connsiteY14" fmla="*/ 273050 h 336550"/>
                <a:gd name="connsiteX15" fmla="*/ 242094 w 306388"/>
                <a:gd name="connsiteY15" fmla="*/ 209550 h 336550"/>
                <a:gd name="connsiteX16" fmla="*/ 65986 w 306388"/>
                <a:gd name="connsiteY16" fmla="*/ 133087 h 336550"/>
                <a:gd name="connsiteX17" fmla="*/ 69946 w 306388"/>
                <a:gd name="connsiteY17" fmla="*/ 135738 h 336550"/>
                <a:gd name="connsiteX18" fmla="*/ 104259 w 306388"/>
                <a:gd name="connsiteY18" fmla="*/ 228503 h 336550"/>
                <a:gd name="connsiteX19" fmla="*/ 116136 w 306388"/>
                <a:gd name="connsiteY19" fmla="*/ 228503 h 336550"/>
                <a:gd name="connsiteX20" fmla="*/ 149130 w 306388"/>
                <a:gd name="connsiteY20" fmla="*/ 135738 h 336550"/>
                <a:gd name="connsiteX21" fmla="*/ 155728 w 306388"/>
                <a:gd name="connsiteY21" fmla="*/ 133087 h 336550"/>
                <a:gd name="connsiteX22" fmla="*/ 184762 w 306388"/>
                <a:gd name="connsiteY22" fmla="*/ 138388 h 336550"/>
                <a:gd name="connsiteX23" fmla="*/ 219075 w 306388"/>
                <a:gd name="connsiteY23" fmla="*/ 184771 h 336550"/>
                <a:gd name="connsiteX24" fmla="*/ 219075 w 306388"/>
                <a:gd name="connsiteY24" fmla="*/ 195373 h 336550"/>
                <a:gd name="connsiteX25" fmla="*/ 161007 w 306388"/>
                <a:gd name="connsiteY25" fmla="*/ 273561 h 336550"/>
                <a:gd name="connsiteX26" fmla="*/ 162327 w 306388"/>
                <a:gd name="connsiteY26" fmla="*/ 284162 h 336550"/>
                <a:gd name="connsiteX27" fmla="*/ 21116 w 306388"/>
                <a:gd name="connsiteY27" fmla="*/ 284162 h 336550"/>
                <a:gd name="connsiteX28" fmla="*/ 0 w 306388"/>
                <a:gd name="connsiteY28" fmla="*/ 262959 h 336550"/>
                <a:gd name="connsiteX29" fmla="*/ 0 w 306388"/>
                <a:gd name="connsiteY29" fmla="*/ 186096 h 336550"/>
                <a:gd name="connsiteX30" fmla="*/ 34313 w 306388"/>
                <a:gd name="connsiteY30" fmla="*/ 138388 h 336550"/>
                <a:gd name="connsiteX31" fmla="*/ 65986 w 306388"/>
                <a:gd name="connsiteY31" fmla="*/ 133087 h 336550"/>
                <a:gd name="connsiteX32" fmla="*/ 103043 w 306388"/>
                <a:gd name="connsiteY32" fmla="*/ 125412 h 336550"/>
                <a:gd name="connsiteX33" fmla="*/ 117331 w 306388"/>
                <a:gd name="connsiteY33" fmla="*/ 125412 h 336550"/>
                <a:gd name="connsiteX34" fmla="*/ 122526 w 306388"/>
                <a:gd name="connsiteY34" fmla="*/ 128077 h 336550"/>
                <a:gd name="connsiteX35" fmla="*/ 122526 w 306388"/>
                <a:gd name="connsiteY35" fmla="*/ 136071 h 336550"/>
                <a:gd name="connsiteX36" fmla="*/ 116032 w 306388"/>
                <a:gd name="connsiteY36" fmla="*/ 148063 h 336550"/>
                <a:gd name="connsiteX37" fmla="*/ 118630 w 306388"/>
                <a:gd name="connsiteY37" fmla="*/ 178707 h 336550"/>
                <a:gd name="connsiteX38" fmla="*/ 112135 w 306388"/>
                <a:gd name="connsiteY38" fmla="*/ 197360 h 336550"/>
                <a:gd name="connsiteX39" fmla="*/ 108239 w 306388"/>
                <a:gd name="connsiteY39" fmla="*/ 197360 h 336550"/>
                <a:gd name="connsiteX40" fmla="*/ 100446 w 306388"/>
                <a:gd name="connsiteY40" fmla="*/ 178707 h 336550"/>
                <a:gd name="connsiteX41" fmla="*/ 104342 w 306388"/>
                <a:gd name="connsiteY41" fmla="*/ 148063 h 336550"/>
                <a:gd name="connsiteX42" fmla="*/ 96549 w 306388"/>
                <a:gd name="connsiteY42" fmla="*/ 136071 h 336550"/>
                <a:gd name="connsiteX43" fmla="*/ 97848 w 306388"/>
                <a:gd name="connsiteY43" fmla="*/ 128077 h 336550"/>
                <a:gd name="connsiteX44" fmla="*/ 103043 w 306388"/>
                <a:gd name="connsiteY44" fmla="*/ 125412 h 336550"/>
                <a:gd name="connsiteX45" fmla="*/ 110332 w 306388"/>
                <a:gd name="connsiteY45" fmla="*/ 0 h 336550"/>
                <a:gd name="connsiteX46" fmla="*/ 166689 w 306388"/>
                <a:gd name="connsiteY46" fmla="*/ 55563 h 336550"/>
                <a:gd name="connsiteX47" fmla="*/ 110332 w 306388"/>
                <a:gd name="connsiteY47" fmla="*/ 111126 h 336550"/>
                <a:gd name="connsiteX48" fmla="*/ 53975 w 306388"/>
                <a:gd name="connsiteY48" fmla="*/ 55563 h 336550"/>
                <a:gd name="connsiteX49" fmla="*/ 110332 w 306388"/>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6388" h="336550">
                  <a:moveTo>
                    <a:pt x="265967" y="243697"/>
                  </a:moveTo>
                  <a:cubicBezTo>
                    <a:pt x="265967" y="243697"/>
                    <a:pt x="265967" y="243697"/>
                    <a:pt x="232996" y="278234"/>
                  </a:cubicBezTo>
                  <a:cubicBezTo>
                    <a:pt x="232996" y="278234"/>
                    <a:pt x="232996" y="278234"/>
                    <a:pt x="219808" y="264950"/>
                  </a:cubicBezTo>
                  <a:cubicBezTo>
                    <a:pt x="214532" y="260965"/>
                    <a:pt x="207938" y="260965"/>
                    <a:pt x="203982" y="264950"/>
                  </a:cubicBezTo>
                  <a:cubicBezTo>
                    <a:pt x="200025" y="268935"/>
                    <a:pt x="200025" y="275577"/>
                    <a:pt x="203982" y="280890"/>
                  </a:cubicBezTo>
                  <a:cubicBezTo>
                    <a:pt x="203982" y="280890"/>
                    <a:pt x="203982" y="280890"/>
                    <a:pt x="225083" y="300815"/>
                  </a:cubicBezTo>
                  <a:cubicBezTo>
                    <a:pt x="227721" y="303472"/>
                    <a:pt x="230359" y="304800"/>
                    <a:pt x="232996" y="304800"/>
                  </a:cubicBezTo>
                  <a:cubicBezTo>
                    <a:pt x="235634" y="304800"/>
                    <a:pt x="238272" y="303472"/>
                    <a:pt x="239591" y="300815"/>
                  </a:cubicBezTo>
                  <a:cubicBezTo>
                    <a:pt x="239591" y="300815"/>
                    <a:pt x="239591" y="300815"/>
                    <a:pt x="281794" y="259637"/>
                  </a:cubicBezTo>
                  <a:cubicBezTo>
                    <a:pt x="285750" y="255652"/>
                    <a:pt x="285750" y="249011"/>
                    <a:pt x="281794" y="243697"/>
                  </a:cubicBezTo>
                  <a:cubicBezTo>
                    <a:pt x="277837" y="239712"/>
                    <a:pt x="271243" y="239712"/>
                    <a:pt x="265967" y="243697"/>
                  </a:cubicBezTo>
                  <a:close/>
                  <a:moveTo>
                    <a:pt x="242094" y="209550"/>
                  </a:moveTo>
                  <a:cubicBezTo>
                    <a:pt x="277603" y="209550"/>
                    <a:pt x="306388" y="237980"/>
                    <a:pt x="306388" y="273050"/>
                  </a:cubicBezTo>
                  <a:cubicBezTo>
                    <a:pt x="306388" y="308120"/>
                    <a:pt x="277603" y="336550"/>
                    <a:pt x="242094" y="336550"/>
                  </a:cubicBezTo>
                  <a:cubicBezTo>
                    <a:pt x="206585" y="336550"/>
                    <a:pt x="177800" y="308120"/>
                    <a:pt x="177800" y="273050"/>
                  </a:cubicBezTo>
                  <a:cubicBezTo>
                    <a:pt x="177800" y="237980"/>
                    <a:pt x="206585" y="209550"/>
                    <a:pt x="242094" y="209550"/>
                  </a:cubicBezTo>
                  <a:close/>
                  <a:moveTo>
                    <a:pt x="65986" y="133087"/>
                  </a:moveTo>
                  <a:cubicBezTo>
                    <a:pt x="67306" y="133087"/>
                    <a:pt x="69946" y="134413"/>
                    <a:pt x="69946" y="135738"/>
                  </a:cubicBezTo>
                  <a:cubicBezTo>
                    <a:pt x="69946" y="135738"/>
                    <a:pt x="69946" y="135738"/>
                    <a:pt x="104259" y="228503"/>
                  </a:cubicBezTo>
                  <a:cubicBezTo>
                    <a:pt x="105578" y="233804"/>
                    <a:pt x="113497" y="233804"/>
                    <a:pt x="116136" y="228503"/>
                  </a:cubicBezTo>
                  <a:cubicBezTo>
                    <a:pt x="116136" y="228503"/>
                    <a:pt x="116136" y="228503"/>
                    <a:pt x="149130" y="135738"/>
                  </a:cubicBezTo>
                  <a:cubicBezTo>
                    <a:pt x="150449" y="133087"/>
                    <a:pt x="153089" y="131762"/>
                    <a:pt x="155728" y="133087"/>
                  </a:cubicBezTo>
                  <a:cubicBezTo>
                    <a:pt x="155728" y="133087"/>
                    <a:pt x="155728" y="133087"/>
                    <a:pt x="184762" y="138388"/>
                  </a:cubicBezTo>
                  <a:cubicBezTo>
                    <a:pt x="205878" y="145014"/>
                    <a:pt x="219075" y="163567"/>
                    <a:pt x="219075" y="184771"/>
                  </a:cubicBezTo>
                  <a:cubicBezTo>
                    <a:pt x="219075" y="184771"/>
                    <a:pt x="219075" y="184771"/>
                    <a:pt x="219075" y="195373"/>
                  </a:cubicBezTo>
                  <a:cubicBezTo>
                    <a:pt x="186082" y="204649"/>
                    <a:pt x="161007" y="236454"/>
                    <a:pt x="161007" y="273561"/>
                  </a:cubicBezTo>
                  <a:cubicBezTo>
                    <a:pt x="161007" y="277536"/>
                    <a:pt x="161007" y="280187"/>
                    <a:pt x="162327" y="284162"/>
                  </a:cubicBezTo>
                  <a:cubicBezTo>
                    <a:pt x="162327" y="284162"/>
                    <a:pt x="162327" y="284162"/>
                    <a:pt x="21116" y="284162"/>
                  </a:cubicBezTo>
                  <a:cubicBezTo>
                    <a:pt x="9238" y="284162"/>
                    <a:pt x="0" y="274886"/>
                    <a:pt x="0" y="262959"/>
                  </a:cubicBezTo>
                  <a:cubicBezTo>
                    <a:pt x="0" y="262959"/>
                    <a:pt x="0" y="262959"/>
                    <a:pt x="0" y="186096"/>
                  </a:cubicBezTo>
                  <a:cubicBezTo>
                    <a:pt x="0" y="163567"/>
                    <a:pt x="14517" y="145014"/>
                    <a:pt x="34313" y="138388"/>
                  </a:cubicBezTo>
                  <a:cubicBezTo>
                    <a:pt x="34313" y="138388"/>
                    <a:pt x="65986" y="133087"/>
                    <a:pt x="65986" y="133087"/>
                  </a:cubicBezTo>
                  <a:close/>
                  <a:moveTo>
                    <a:pt x="103043" y="125412"/>
                  </a:moveTo>
                  <a:cubicBezTo>
                    <a:pt x="103043" y="125412"/>
                    <a:pt x="103043" y="125412"/>
                    <a:pt x="117331" y="125412"/>
                  </a:cubicBezTo>
                  <a:cubicBezTo>
                    <a:pt x="118630" y="125412"/>
                    <a:pt x="121227" y="126745"/>
                    <a:pt x="122526" y="128077"/>
                  </a:cubicBezTo>
                  <a:cubicBezTo>
                    <a:pt x="123825" y="129409"/>
                    <a:pt x="123825" y="133406"/>
                    <a:pt x="122526" y="136071"/>
                  </a:cubicBezTo>
                  <a:cubicBezTo>
                    <a:pt x="122526" y="136071"/>
                    <a:pt x="122526" y="136071"/>
                    <a:pt x="116032" y="148063"/>
                  </a:cubicBezTo>
                  <a:cubicBezTo>
                    <a:pt x="116032" y="148063"/>
                    <a:pt x="116032" y="148063"/>
                    <a:pt x="118630" y="178707"/>
                  </a:cubicBezTo>
                  <a:cubicBezTo>
                    <a:pt x="118630" y="178707"/>
                    <a:pt x="118630" y="178707"/>
                    <a:pt x="112135" y="197360"/>
                  </a:cubicBezTo>
                  <a:cubicBezTo>
                    <a:pt x="110836" y="200025"/>
                    <a:pt x="108239" y="200025"/>
                    <a:pt x="108239" y="197360"/>
                  </a:cubicBezTo>
                  <a:cubicBezTo>
                    <a:pt x="108239" y="197360"/>
                    <a:pt x="108239" y="197360"/>
                    <a:pt x="100446" y="178707"/>
                  </a:cubicBezTo>
                  <a:cubicBezTo>
                    <a:pt x="100446" y="178707"/>
                    <a:pt x="100446" y="178707"/>
                    <a:pt x="104342" y="148063"/>
                  </a:cubicBezTo>
                  <a:cubicBezTo>
                    <a:pt x="104342" y="148063"/>
                    <a:pt x="104342" y="148063"/>
                    <a:pt x="96549" y="136071"/>
                  </a:cubicBezTo>
                  <a:cubicBezTo>
                    <a:pt x="95250" y="133406"/>
                    <a:pt x="95250" y="129409"/>
                    <a:pt x="97848" y="128077"/>
                  </a:cubicBezTo>
                  <a:cubicBezTo>
                    <a:pt x="99147" y="126745"/>
                    <a:pt x="100446" y="125412"/>
                    <a:pt x="103043" y="125412"/>
                  </a:cubicBezTo>
                  <a:close/>
                  <a:moveTo>
                    <a:pt x="110332" y="0"/>
                  </a:moveTo>
                  <a:cubicBezTo>
                    <a:pt x="141457" y="0"/>
                    <a:pt x="166689" y="24876"/>
                    <a:pt x="166689" y="55563"/>
                  </a:cubicBezTo>
                  <a:cubicBezTo>
                    <a:pt x="166689" y="86250"/>
                    <a:pt x="141457" y="111126"/>
                    <a:pt x="110332" y="111126"/>
                  </a:cubicBezTo>
                  <a:cubicBezTo>
                    <a:pt x="79207" y="111126"/>
                    <a:pt x="53975" y="86250"/>
                    <a:pt x="53975" y="55563"/>
                  </a:cubicBezTo>
                  <a:cubicBezTo>
                    <a:pt x="53975" y="24876"/>
                    <a:pt x="79207" y="0"/>
                    <a:pt x="1103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Group 8"/>
          <p:cNvGrpSpPr/>
          <p:nvPr/>
        </p:nvGrpSpPr>
        <p:grpSpPr bwMode="auto">
          <a:xfrm>
            <a:off x="7530543" y="1843494"/>
            <a:ext cx="340680" cy="517464"/>
            <a:chOff x="0" y="0"/>
            <a:chExt cx="293688" cy="446088"/>
          </a:xfrm>
          <a:solidFill>
            <a:schemeClr val="bg1"/>
          </a:solidFill>
        </p:grpSpPr>
        <p:sp>
          <p:nvSpPr>
            <p:cNvPr id="4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itchFamily="34" charset="0"/>
                <a:ea typeface="微软雅黑" panose="020B0503020204020204" pitchFamily="34" charset="-122"/>
                <a:sym typeface="宋体" pitchFamily="2" charset="-122"/>
              </a:endParaRPr>
            </a:p>
          </p:txBody>
        </p:sp>
        <p:sp>
          <p:nvSpPr>
            <p:cNvPr id="4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itchFamily="34" charset="0"/>
                <a:ea typeface="微软雅黑" panose="020B0503020204020204" pitchFamily="34" charset="-122"/>
                <a:sym typeface="宋体" pitchFamily="2" charset="-122"/>
              </a:endParaRPr>
            </a:p>
          </p:txBody>
        </p:sp>
        <p:sp>
          <p:nvSpPr>
            <p:cNvPr id="4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zh-CN" dirty="0">
                <a:solidFill>
                  <a:schemeClr val="tx1">
                    <a:lumMod val="65000"/>
                    <a:lumOff val="35000"/>
                  </a:schemeClr>
                </a:solidFill>
                <a:latin typeface="Calibri" pitchFamily="34" charset="0"/>
                <a:ea typeface="微软雅黑" panose="020B0503020204020204" pitchFamily="34" charset="-122"/>
                <a:sym typeface="宋体" pitchFamily="2" charset="-122"/>
              </a:endParaRPr>
            </a:p>
          </p:txBody>
        </p:sp>
      </p:grpSp>
    </p:spTree>
    <p:extLst>
      <p:ext uri="{BB962C8B-B14F-4D97-AF65-F5344CB8AC3E}">
        <p14:creationId xmlns:p14="http://schemas.microsoft.com/office/powerpoint/2010/main" val="320946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策略示例拓展</a:t>
            </a:r>
            <a:r>
              <a:rPr lang="en-US" altLang="zh-CN" dirty="0" smtClean="0"/>
              <a:t>_</a:t>
            </a:r>
            <a:r>
              <a:rPr lang="zh-CN" altLang="en-US" dirty="0" smtClean="0"/>
              <a:t>黑白名单管理</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11</a:t>
            </a:fld>
            <a:endParaRPr kumimoji="1" lang="zh-CN" altLang="en-US"/>
          </a:p>
        </p:txBody>
      </p:sp>
      <p:grpSp>
        <p:nvGrpSpPr>
          <p:cNvPr id="7" name="Group 105">
            <a:extLst>
              <a:ext uri="{FF2B5EF4-FFF2-40B4-BE49-F238E27FC236}">
                <a16:creationId xmlns="" xmlns:a16="http://schemas.microsoft.com/office/drawing/2014/main" id="{3E081720-F6AF-494C-80D3-D9FA1273E6CF}"/>
              </a:ext>
            </a:extLst>
          </p:cNvPr>
          <p:cNvGrpSpPr/>
          <p:nvPr/>
        </p:nvGrpSpPr>
        <p:grpSpPr>
          <a:xfrm>
            <a:off x="572969" y="1487317"/>
            <a:ext cx="657827" cy="638993"/>
            <a:chOff x="5205677" y="3936708"/>
            <a:chExt cx="493370" cy="479245"/>
          </a:xfrm>
        </p:grpSpPr>
        <p:sp>
          <p:nvSpPr>
            <p:cNvPr id="8" name="Rounded Rectangle 115">
              <a:extLst>
                <a:ext uri="{FF2B5EF4-FFF2-40B4-BE49-F238E27FC236}">
                  <a16:creationId xmlns="" xmlns:a16="http://schemas.microsoft.com/office/drawing/2014/main" id="{522DA780-0206-45B5-A610-3A0927CA8D07}"/>
                </a:ext>
              </a:extLst>
            </p:cNvPr>
            <p:cNvSpPr/>
            <p:nvPr/>
          </p:nvSpPr>
          <p:spPr>
            <a:xfrm>
              <a:off x="5205677" y="3936708"/>
              <a:ext cx="493370" cy="479245"/>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inpin heiti" charset="-122"/>
              </a:endParaRPr>
            </a:p>
          </p:txBody>
        </p:sp>
        <p:sp>
          <p:nvSpPr>
            <p:cNvPr id="9" name="Freeform 135">
              <a:extLst>
                <a:ext uri="{FF2B5EF4-FFF2-40B4-BE49-F238E27FC236}">
                  <a16:creationId xmlns="" xmlns:a16="http://schemas.microsoft.com/office/drawing/2014/main" id="{76062911-F124-4721-ACBA-9C0D290A0D04}"/>
                </a:ext>
              </a:extLst>
            </p:cNvPr>
            <p:cNvSpPr>
              <a:spLocks noEditPoints="1"/>
            </p:cNvSpPr>
            <p:nvPr/>
          </p:nvSpPr>
          <p:spPr bwMode="auto">
            <a:xfrm>
              <a:off x="5326950" y="4058855"/>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tx1">
                <a:lumMod val="95000"/>
                <a:lumOff val="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inpin heiti" charset="-122"/>
              </a:endParaRPr>
            </a:p>
          </p:txBody>
        </p:sp>
      </p:grpSp>
      <p:sp>
        <p:nvSpPr>
          <p:cNvPr id="10" name="Rectangle 27">
            <a:extLst>
              <a:ext uri="{FF2B5EF4-FFF2-40B4-BE49-F238E27FC236}">
                <a16:creationId xmlns="" xmlns:a16="http://schemas.microsoft.com/office/drawing/2014/main" id="{4CDF1325-D00B-49F5-8639-B0DF81AD0E52}"/>
              </a:ext>
            </a:extLst>
          </p:cNvPr>
          <p:cNvSpPr/>
          <p:nvPr/>
        </p:nvSpPr>
        <p:spPr>
          <a:xfrm>
            <a:off x="1556123" y="1598896"/>
            <a:ext cx="1360332" cy="497957"/>
          </a:xfrm>
          <a:prstGeom prst="rect">
            <a:avLst/>
          </a:prstGeom>
        </p:spPr>
        <p:txBody>
          <a:bodyPr wrap="square">
            <a:spAutoFit/>
          </a:bodyPr>
          <a:lstStyle/>
          <a:p>
            <a:pPr defTabSz="1828800">
              <a:lnSpc>
                <a:spcPct val="120000"/>
              </a:lnSpc>
            </a:pPr>
            <a:r>
              <a:rPr lang="zh-CN" altLang="en-US" sz="2400" b="1" dirty="0">
                <a:solidFill>
                  <a:schemeClr val="tx1">
                    <a:lumMod val="65000"/>
                    <a:lumOff val="35000"/>
                  </a:schemeClr>
                </a:solidFill>
                <a:latin typeface="微软雅黑" panose="020B0503020204020204" pitchFamily="34" charset="-122"/>
                <a:cs typeface="Segoe UI" panose="020B0502040204020203" pitchFamily="34" charset="0"/>
              </a:rPr>
              <a:t>黑名单</a:t>
            </a: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11" name="Rectangle 27">
            <a:extLst>
              <a:ext uri="{FF2B5EF4-FFF2-40B4-BE49-F238E27FC236}">
                <a16:creationId xmlns="" xmlns:a16="http://schemas.microsoft.com/office/drawing/2014/main" id="{4CDF1325-D00B-49F5-8639-B0DF81AD0E52}"/>
              </a:ext>
            </a:extLst>
          </p:cNvPr>
          <p:cNvSpPr/>
          <p:nvPr/>
        </p:nvSpPr>
        <p:spPr>
          <a:xfrm>
            <a:off x="3265810" y="1644815"/>
            <a:ext cx="7475983" cy="1200329"/>
          </a:xfrm>
          <a:prstGeom prst="rect">
            <a:avLst/>
          </a:prstGeom>
        </p:spPr>
        <p:txBody>
          <a:bodyPr wrap="square">
            <a:spAutoFit/>
          </a:bodyPr>
          <a:lstStyle/>
          <a:p>
            <a:pPr defTabSz="1828800">
              <a:lnSpc>
                <a:spcPct val="120000"/>
              </a:lnSpc>
            </a:pPr>
            <a:r>
              <a:rPr lang="zh-CN" altLang="en-US" sz="2000" b="1" dirty="0" smtClean="0">
                <a:solidFill>
                  <a:schemeClr val="tx1">
                    <a:lumMod val="65000"/>
                    <a:lumOff val="35000"/>
                  </a:schemeClr>
                </a:solidFill>
                <a:latin typeface="微软雅黑" panose="020B0503020204020204" pitchFamily="34" charset="-122"/>
                <a:cs typeface="Segoe UI" panose="020B0502040204020203" pitchFamily="34" charset="0"/>
              </a:rPr>
              <a:t>消息发送用户为主叫黑名单用户，则发送的消息禁止下发。</a:t>
            </a:r>
            <a:endParaRPr lang="en-US" altLang="zh-CN" sz="2000" b="1" dirty="0" smtClean="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r>
              <a:rPr lang="zh-CN" altLang="en-US" sz="2000" b="1" dirty="0" smtClean="0">
                <a:solidFill>
                  <a:schemeClr val="tx1">
                    <a:lumMod val="65000"/>
                    <a:lumOff val="35000"/>
                  </a:schemeClr>
                </a:solidFill>
                <a:latin typeface="微软雅黑" panose="020B0503020204020204" pitchFamily="34" charset="-122"/>
                <a:cs typeface="Segoe UI" panose="020B0502040204020203" pitchFamily="34" charset="0"/>
              </a:rPr>
              <a:t>消息接收用户为被叫黑名单用户，则接收的消息直接拦截。</a:t>
            </a:r>
            <a:endParaRPr lang="en-US" altLang="zh-CN" b="1" dirty="0">
              <a:solidFill>
                <a:schemeClr val="tx1">
                  <a:lumMod val="65000"/>
                  <a:lumOff val="35000"/>
                </a:schemeClr>
              </a:solidFill>
              <a:latin typeface="微软雅黑" panose="020B0503020204020204" pitchFamily="34" charset="-122"/>
              <a:cs typeface="Segoe UI" panose="020B0502040204020203" pitchFamily="34" charset="0"/>
            </a:endParaRPr>
          </a:p>
        </p:txBody>
      </p:sp>
      <p:grpSp>
        <p:nvGrpSpPr>
          <p:cNvPr id="12" name="Group 105">
            <a:extLst>
              <a:ext uri="{FF2B5EF4-FFF2-40B4-BE49-F238E27FC236}">
                <a16:creationId xmlns="" xmlns:a16="http://schemas.microsoft.com/office/drawing/2014/main" id="{3E081720-F6AF-494C-80D3-D9FA1273E6CF}"/>
              </a:ext>
            </a:extLst>
          </p:cNvPr>
          <p:cNvGrpSpPr/>
          <p:nvPr/>
        </p:nvGrpSpPr>
        <p:grpSpPr>
          <a:xfrm>
            <a:off x="572969" y="3517369"/>
            <a:ext cx="657827" cy="638993"/>
            <a:chOff x="5205677" y="3936708"/>
            <a:chExt cx="493370" cy="479245"/>
          </a:xfrm>
        </p:grpSpPr>
        <p:sp>
          <p:nvSpPr>
            <p:cNvPr id="13" name="Rounded Rectangle 115">
              <a:extLst>
                <a:ext uri="{FF2B5EF4-FFF2-40B4-BE49-F238E27FC236}">
                  <a16:creationId xmlns="" xmlns:a16="http://schemas.microsoft.com/office/drawing/2014/main" id="{522DA780-0206-45B5-A610-3A0927CA8D07}"/>
                </a:ext>
              </a:extLst>
            </p:cNvPr>
            <p:cNvSpPr/>
            <p:nvPr/>
          </p:nvSpPr>
          <p:spPr>
            <a:xfrm>
              <a:off x="5205677" y="3936708"/>
              <a:ext cx="493370" cy="47924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inpin heiti" charset="-122"/>
              </a:endParaRPr>
            </a:p>
          </p:txBody>
        </p:sp>
        <p:sp>
          <p:nvSpPr>
            <p:cNvPr id="14" name="Freeform 135">
              <a:extLst>
                <a:ext uri="{FF2B5EF4-FFF2-40B4-BE49-F238E27FC236}">
                  <a16:creationId xmlns="" xmlns:a16="http://schemas.microsoft.com/office/drawing/2014/main" id="{76062911-F124-4721-ACBA-9C0D290A0D04}"/>
                </a:ext>
              </a:extLst>
            </p:cNvPr>
            <p:cNvSpPr>
              <a:spLocks noEditPoints="1"/>
            </p:cNvSpPr>
            <p:nvPr/>
          </p:nvSpPr>
          <p:spPr bwMode="auto">
            <a:xfrm>
              <a:off x="5326950" y="4058855"/>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latin typeface="inpin heiti" charset="-122"/>
              </a:endParaRPr>
            </a:p>
          </p:txBody>
        </p:sp>
      </p:grpSp>
      <p:sp>
        <p:nvSpPr>
          <p:cNvPr id="15" name="Rectangle 27">
            <a:extLst>
              <a:ext uri="{FF2B5EF4-FFF2-40B4-BE49-F238E27FC236}">
                <a16:creationId xmlns="" xmlns:a16="http://schemas.microsoft.com/office/drawing/2014/main" id="{4CDF1325-D00B-49F5-8639-B0DF81AD0E52}"/>
              </a:ext>
            </a:extLst>
          </p:cNvPr>
          <p:cNvSpPr/>
          <p:nvPr/>
        </p:nvSpPr>
        <p:spPr>
          <a:xfrm>
            <a:off x="1556123" y="3628948"/>
            <a:ext cx="1360332" cy="497957"/>
          </a:xfrm>
          <a:prstGeom prst="rect">
            <a:avLst/>
          </a:prstGeom>
        </p:spPr>
        <p:txBody>
          <a:bodyPr wrap="square">
            <a:spAutoFit/>
          </a:bodyPr>
          <a:lstStyle/>
          <a:p>
            <a:pPr defTabSz="1828800">
              <a:lnSpc>
                <a:spcPct val="120000"/>
              </a:lnSpc>
            </a:pPr>
            <a:r>
              <a:rPr lang="zh-CN" altLang="en-US" sz="2400" b="1" dirty="0" smtClean="0">
                <a:solidFill>
                  <a:schemeClr val="tx1">
                    <a:lumMod val="65000"/>
                    <a:lumOff val="35000"/>
                  </a:schemeClr>
                </a:solidFill>
                <a:latin typeface="微软雅黑" panose="020B0503020204020204" pitchFamily="34" charset="-122"/>
                <a:cs typeface="Segoe UI" panose="020B0502040204020203" pitchFamily="34" charset="0"/>
              </a:rPr>
              <a:t>白名单</a:t>
            </a: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16" name="Rectangle 27">
            <a:extLst>
              <a:ext uri="{FF2B5EF4-FFF2-40B4-BE49-F238E27FC236}">
                <a16:creationId xmlns="" xmlns:a16="http://schemas.microsoft.com/office/drawing/2014/main" id="{4CDF1325-D00B-49F5-8639-B0DF81AD0E52}"/>
              </a:ext>
            </a:extLst>
          </p:cNvPr>
          <p:cNvSpPr/>
          <p:nvPr/>
        </p:nvSpPr>
        <p:spPr>
          <a:xfrm>
            <a:off x="3265810" y="3674867"/>
            <a:ext cx="8217129" cy="1938992"/>
          </a:xfrm>
          <a:prstGeom prst="rect">
            <a:avLst/>
          </a:prstGeom>
        </p:spPr>
        <p:txBody>
          <a:bodyPr wrap="square">
            <a:spAutoFit/>
          </a:bodyPr>
          <a:lstStyle/>
          <a:p>
            <a:pPr defTabSz="1828800">
              <a:lnSpc>
                <a:spcPct val="120000"/>
              </a:lnSpc>
            </a:pPr>
            <a:r>
              <a:rPr lang="zh-CN" altLang="en-US" sz="2000" b="1" dirty="0" smtClean="0">
                <a:solidFill>
                  <a:schemeClr val="tx1">
                    <a:lumMod val="65000"/>
                    <a:lumOff val="35000"/>
                  </a:schemeClr>
                </a:solidFill>
                <a:latin typeface="微软雅黑" panose="020B0503020204020204" pitchFamily="34" charset="-122"/>
                <a:cs typeface="Segoe UI" panose="020B0502040204020203" pitchFamily="34" charset="0"/>
              </a:rPr>
              <a:t>消息发送用户为主叫白名单用户，则发送的消息不作监控，直接下发。</a:t>
            </a:r>
            <a:endParaRPr lang="en-US" altLang="zh-CN" sz="2000" b="1" dirty="0" smtClean="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r>
              <a:rPr lang="zh-CN" altLang="en-US" sz="2000" b="1" dirty="0" smtClean="0">
                <a:solidFill>
                  <a:schemeClr val="tx1">
                    <a:lumMod val="65000"/>
                    <a:lumOff val="35000"/>
                  </a:schemeClr>
                </a:solidFill>
                <a:latin typeface="微软雅黑" panose="020B0503020204020204" pitchFamily="34" charset="-122"/>
                <a:cs typeface="Segoe UI" panose="020B0502040204020203" pitchFamily="34" charset="0"/>
              </a:rPr>
              <a:t>消息接收用户为被叫白名单用户，则接收的短信不会拦截。</a:t>
            </a:r>
            <a:endParaRPr lang="en-US" altLang="zh-CN" sz="2000" b="1" dirty="0" smtClean="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r>
              <a:rPr lang="zh-CN" altLang="en-US" sz="2000" b="1" dirty="0" smtClean="0">
                <a:solidFill>
                  <a:schemeClr val="tx1">
                    <a:lumMod val="65000"/>
                    <a:lumOff val="35000"/>
                  </a:schemeClr>
                </a:solidFill>
                <a:latin typeface="微软雅黑" panose="020B0503020204020204" pitchFamily="34" charset="-122"/>
                <a:cs typeface="Segoe UI" panose="020B0502040204020203" pitchFamily="34" charset="0"/>
              </a:rPr>
              <a:t>消息具体内容是否违规不影响</a:t>
            </a:r>
            <a:r>
              <a:rPr lang="zh-CN" altLang="en-US" b="1" dirty="0">
                <a:solidFill>
                  <a:schemeClr val="tx1">
                    <a:lumMod val="65000"/>
                    <a:lumOff val="35000"/>
                  </a:schemeClr>
                </a:solidFill>
                <a:latin typeface="微软雅黑" panose="020B0503020204020204" pitchFamily="34" charset="-122"/>
                <a:cs typeface="Segoe UI" panose="020B0502040204020203" pitchFamily="34" charset="0"/>
              </a:rPr>
              <a:t>白名单用户发送</a:t>
            </a:r>
            <a:r>
              <a:rPr lang="en-US" altLang="zh-CN" b="1" dirty="0">
                <a:solidFill>
                  <a:schemeClr val="tx1">
                    <a:lumMod val="65000"/>
                    <a:lumOff val="35000"/>
                  </a:schemeClr>
                </a:solidFill>
                <a:latin typeface="微软雅黑" panose="020B0503020204020204" pitchFamily="34" charset="-122"/>
                <a:cs typeface="Segoe UI" panose="020B0502040204020203" pitchFamily="34" charset="0"/>
              </a:rPr>
              <a:t>/</a:t>
            </a:r>
            <a:r>
              <a:rPr lang="zh-CN" altLang="en-US" b="1" dirty="0">
                <a:solidFill>
                  <a:schemeClr val="tx1">
                    <a:lumMod val="65000"/>
                    <a:lumOff val="35000"/>
                  </a:schemeClr>
                </a:solidFill>
                <a:latin typeface="微软雅黑" panose="020B0503020204020204" pitchFamily="34" charset="-122"/>
                <a:cs typeface="Segoe UI" panose="020B0502040204020203" pitchFamily="34" charset="0"/>
              </a:rPr>
              <a:t>接收</a:t>
            </a:r>
            <a:r>
              <a:rPr lang="zh-CN" altLang="en-US" b="1" dirty="0" smtClean="0">
                <a:solidFill>
                  <a:schemeClr val="tx1">
                    <a:lumMod val="65000"/>
                    <a:lumOff val="35000"/>
                  </a:schemeClr>
                </a:solidFill>
                <a:latin typeface="微软雅黑" panose="020B0503020204020204" pitchFamily="34" charset="-122"/>
                <a:cs typeface="Segoe UI" panose="020B0502040204020203" pitchFamily="34" charset="0"/>
              </a:rPr>
              <a:t>消息。</a:t>
            </a:r>
            <a:endParaRPr lang="en-US" altLang="zh-CN" b="1" dirty="0">
              <a:solidFill>
                <a:schemeClr val="tx1">
                  <a:lumMod val="65000"/>
                  <a:lumOff val="35000"/>
                </a:schemeClr>
              </a:solidFill>
              <a:latin typeface="微软雅黑"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2030421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zh-CN" altLang="en-US" dirty="0" smtClean="0"/>
              <a:t>示例拓展</a:t>
            </a:r>
            <a:r>
              <a:rPr lang="en-US" altLang="zh-CN" dirty="0" smtClean="0"/>
              <a:t>_</a:t>
            </a:r>
            <a:r>
              <a:rPr lang="zh-CN" altLang="en-US" dirty="0" smtClean="0"/>
              <a:t>广义数字管理</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12</a:t>
            </a:fld>
            <a:endParaRPr kumimoji="1" lang="zh-CN" altLang="en-US"/>
          </a:p>
        </p:txBody>
      </p:sp>
      <p:sp>
        <p:nvSpPr>
          <p:cNvPr id="4" name="Rectangle 27">
            <a:extLst>
              <a:ext uri="{FF2B5EF4-FFF2-40B4-BE49-F238E27FC236}">
                <a16:creationId xmlns="" xmlns:a16="http://schemas.microsoft.com/office/drawing/2014/main" id="{4CDF1325-D00B-49F5-8639-B0DF81AD0E52}"/>
              </a:ext>
            </a:extLst>
          </p:cNvPr>
          <p:cNvSpPr/>
          <p:nvPr/>
        </p:nvSpPr>
        <p:spPr>
          <a:xfrm>
            <a:off x="468480" y="1239680"/>
            <a:ext cx="7960093" cy="1089529"/>
          </a:xfrm>
          <a:prstGeom prst="rect">
            <a:avLst/>
          </a:prstGeom>
        </p:spPr>
        <p:txBody>
          <a:bodyPr wrap="square">
            <a:spAutoFit/>
          </a:bodyPr>
          <a:lstStyle/>
          <a:p>
            <a:pPr defTabSz="1828800">
              <a:lnSpc>
                <a:spcPct val="120000"/>
              </a:lnSpc>
            </a:pPr>
            <a:r>
              <a:rPr lang="en-US" altLang="zh-CN" sz="2000" b="1" dirty="0" smtClean="0">
                <a:solidFill>
                  <a:srgbClr val="C00000"/>
                </a:solidFill>
                <a:latin typeface="微软雅黑" panose="020B0503020204020204" pitchFamily="34" charset="-122"/>
                <a:cs typeface="Segoe UI" panose="020B0502040204020203" pitchFamily="34" charset="0"/>
              </a:rPr>
              <a:t>1</a:t>
            </a:r>
            <a:r>
              <a:rPr lang="zh-CN" altLang="en-US" sz="2000" b="1" dirty="0" smtClean="0">
                <a:solidFill>
                  <a:srgbClr val="C00000"/>
                </a:solidFill>
                <a:latin typeface="微软雅黑" panose="020B0503020204020204" pitchFamily="34" charset="-122"/>
                <a:cs typeface="Segoe UI" panose="020B0502040204020203" pitchFamily="34" charset="0"/>
              </a:rPr>
              <a:t>、建立广义数字库，支持自定义配置。</a:t>
            </a:r>
            <a:endParaRPr lang="en-US" altLang="zh-CN" sz="2000" b="1" dirty="0" smtClean="0">
              <a:solidFill>
                <a:srgbClr val="C00000"/>
              </a:solidFill>
              <a:latin typeface="微软雅黑" panose="020B0503020204020204" pitchFamily="34" charset="-122"/>
              <a:cs typeface="Segoe UI" panose="020B0502040204020203" pitchFamily="34" charset="0"/>
            </a:endParaRPr>
          </a:p>
          <a:p>
            <a:pPr defTabSz="1828800">
              <a:lnSpc>
                <a:spcPct val="120000"/>
              </a:lnSpc>
            </a:pPr>
            <a:endParaRPr lang="en-US" altLang="zh-CN" sz="2000" b="1" dirty="0" smtClean="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r>
              <a:rPr lang="zh-CN" altLang="en-US" sz="1400" b="1" dirty="0">
                <a:solidFill>
                  <a:schemeClr val="tx1">
                    <a:lumMod val="65000"/>
                    <a:lumOff val="35000"/>
                  </a:schemeClr>
                </a:solidFill>
                <a:latin typeface="微软雅黑" panose="020B0503020204020204" pitchFamily="34" charset="-122"/>
                <a:cs typeface="Segoe UI" panose="020B0502040204020203" pitchFamily="34" charset="0"/>
              </a:rPr>
              <a:t> </a:t>
            </a:r>
            <a:r>
              <a:rPr lang="zh-CN" altLang="en-US" sz="1400" b="1" dirty="0" smtClean="0">
                <a:solidFill>
                  <a:schemeClr val="tx1">
                    <a:lumMod val="65000"/>
                    <a:lumOff val="35000"/>
                  </a:schemeClr>
                </a:solidFill>
                <a:latin typeface="微软雅黑" panose="020B0503020204020204" pitchFamily="34" charset="-122"/>
                <a:cs typeface="Segoe UI" panose="020B0502040204020203" pitchFamily="34" charset="0"/>
              </a:rPr>
              <a:t>       包括但不限于阿拉伯数字、简体数字、繁体数字、谐音数字、符号数字、上下角标等。</a:t>
            </a:r>
            <a:endParaRPr lang="en-US" altLang="zh-CN" sz="1400" b="1" dirty="0" smtClean="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5" name="矩形 4"/>
          <p:cNvSpPr/>
          <p:nvPr/>
        </p:nvSpPr>
        <p:spPr>
          <a:xfrm>
            <a:off x="3798769" y="2360169"/>
            <a:ext cx="8280935" cy="1089529"/>
          </a:xfrm>
          <a:prstGeom prst="rect">
            <a:avLst/>
          </a:prstGeom>
        </p:spPr>
        <p:txBody>
          <a:bodyPr wrap="square">
            <a:spAutoFit/>
          </a:bodyPr>
          <a:lstStyle/>
          <a:p>
            <a:pPr algn="r" defTabSz="1828800">
              <a:lnSpc>
                <a:spcPct val="120000"/>
              </a:lnSpc>
            </a:pPr>
            <a:r>
              <a:rPr lang="en-US" altLang="zh-CN" sz="2000" b="1" dirty="0">
                <a:solidFill>
                  <a:srgbClr val="C00000"/>
                </a:solidFill>
                <a:latin typeface="微软雅黑" panose="020B0503020204020204" pitchFamily="34" charset="-122"/>
                <a:cs typeface="Segoe UI" panose="020B0502040204020203" pitchFamily="34" charset="0"/>
              </a:rPr>
              <a:t>2</a:t>
            </a:r>
            <a:r>
              <a:rPr lang="zh-CN" altLang="en-US" sz="2000" b="1" dirty="0">
                <a:solidFill>
                  <a:srgbClr val="C00000"/>
                </a:solidFill>
                <a:latin typeface="微软雅黑" panose="020B0503020204020204" pitchFamily="34" charset="-122"/>
                <a:cs typeface="Segoe UI" panose="020B0502040204020203" pitchFamily="34" charset="0"/>
              </a:rPr>
              <a:t>、广义数字特征向量提取抽样。</a:t>
            </a:r>
            <a:endParaRPr lang="en-US" altLang="zh-CN" sz="2000" b="1" dirty="0">
              <a:solidFill>
                <a:srgbClr val="C00000"/>
              </a:solidFill>
              <a:latin typeface="微软雅黑" panose="020B0503020204020204" pitchFamily="34" charset="-122"/>
              <a:cs typeface="Segoe UI" panose="020B0502040204020203" pitchFamily="34" charset="0"/>
            </a:endParaRPr>
          </a:p>
          <a:p>
            <a:pPr algn="r" defTabSz="1828800">
              <a:lnSpc>
                <a:spcPct val="120000"/>
              </a:lnSpc>
            </a:pPr>
            <a:endParaRPr lang="en-US" altLang="zh-CN" sz="2000" b="1" dirty="0">
              <a:solidFill>
                <a:schemeClr val="tx1">
                  <a:lumMod val="65000"/>
                  <a:lumOff val="35000"/>
                </a:schemeClr>
              </a:solidFill>
              <a:latin typeface="微软雅黑" panose="020B0503020204020204" pitchFamily="34" charset="-122"/>
              <a:cs typeface="Segoe UI" panose="020B0502040204020203" pitchFamily="34" charset="0"/>
            </a:endParaRPr>
          </a:p>
          <a:p>
            <a:pPr algn="r" defTabSz="1828800">
              <a:lnSpc>
                <a:spcPct val="120000"/>
              </a:lnSpc>
            </a:pPr>
            <a:r>
              <a:rPr lang="zh-CN" altLang="en-US" sz="1400" b="1" dirty="0">
                <a:solidFill>
                  <a:schemeClr val="tx1">
                    <a:lumMod val="65000"/>
                    <a:lumOff val="35000"/>
                  </a:schemeClr>
                </a:solidFill>
                <a:latin typeface="微软雅黑" panose="020B0503020204020204" pitchFamily="34" charset="-122"/>
                <a:cs typeface="Segoe UI" panose="020B0502040204020203" pitchFamily="34" charset="0"/>
              </a:rPr>
              <a:t>        短信预处理（过滤特殊字符）→数字段规则判断（单</a:t>
            </a:r>
            <a:r>
              <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rPr>
              <a:t>/</a:t>
            </a:r>
            <a:r>
              <a:rPr lang="zh-CN" altLang="en-US" sz="1400" b="1" dirty="0">
                <a:solidFill>
                  <a:schemeClr val="tx1">
                    <a:lumMod val="65000"/>
                    <a:lumOff val="35000"/>
                  </a:schemeClr>
                </a:solidFill>
                <a:latin typeface="微软雅黑" panose="020B0503020204020204" pitchFamily="34" charset="-122"/>
                <a:cs typeface="Segoe UI" panose="020B0502040204020203" pitchFamily="34" charset="0"/>
              </a:rPr>
              <a:t>多个连续数字段，有效数字长度</a:t>
            </a:r>
            <a:r>
              <a:rPr lang="zh-CN" altLang="en-US" sz="1400" b="1" dirty="0" smtClean="0">
                <a:solidFill>
                  <a:schemeClr val="tx1">
                    <a:lumMod val="65000"/>
                    <a:lumOff val="35000"/>
                  </a:schemeClr>
                </a:solidFill>
                <a:latin typeface="微软雅黑" panose="020B0503020204020204" pitchFamily="34" charset="-122"/>
                <a:cs typeface="Segoe UI" panose="020B0502040204020203" pitchFamily="34" charset="0"/>
              </a:rPr>
              <a:t>）</a:t>
            </a:r>
            <a:endPar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6" name="矩形 5"/>
          <p:cNvSpPr/>
          <p:nvPr/>
        </p:nvSpPr>
        <p:spPr>
          <a:xfrm>
            <a:off x="468480" y="3440073"/>
            <a:ext cx="6096000" cy="978729"/>
          </a:xfrm>
          <a:prstGeom prst="rect">
            <a:avLst/>
          </a:prstGeom>
        </p:spPr>
        <p:txBody>
          <a:bodyPr>
            <a:spAutoFit/>
          </a:bodyPr>
          <a:lstStyle/>
          <a:p>
            <a:pPr defTabSz="1828800">
              <a:lnSpc>
                <a:spcPct val="120000"/>
              </a:lnSpc>
            </a:pPr>
            <a:r>
              <a:rPr lang="en-US" altLang="zh-CN" sz="2000" b="1" dirty="0">
                <a:solidFill>
                  <a:srgbClr val="C00000"/>
                </a:solidFill>
                <a:latin typeface="微软雅黑" panose="020B0503020204020204" pitchFamily="34" charset="-122"/>
                <a:cs typeface="Segoe UI" panose="020B0502040204020203" pitchFamily="34" charset="0"/>
              </a:rPr>
              <a:t>3</a:t>
            </a:r>
            <a:r>
              <a:rPr lang="zh-CN" altLang="en-US" sz="2000" b="1" dirty="0">
                <a:solidFill>
                  <a:srgbClr val="C00000"/>
                </a:solidFill>
                <a:latin typeface="微软雅黑" panose="020B0503020204020204" pitchFamily="34" charset="-122"/>
                <a:cs typeface="Segoe UI" panose="020B0502040204020203" pitchFamily="34" charset="0"/>
              </a:rPr>
              <a:t>、可疑广义数字特征判断</a:t>
            </a:r>
            <a:r>
              <a:rPr lang="zh-CN" altLang="en-US" sz="1400" b="1" dirty="0">
                <a:solidFill>
                  <a:srgbClr val="C00000"/>
                </a:solidFill>
                <a:latin typeface="微软雅黑" panose="020B0503020204020204" pitchFamily="34" charset="-122"/>
                <a:cs typeface="Segoe UI" panose="020B0502040204020203" pitchFamily="34" charset="0"/>
              </a:rPr>
              <a:t>。</a:t>
            </a:r>
            <a:endParaRPr lang="en-US" altLang="zh-CN" sz="1400" b="1" dirty="0">
              <a:solidFill>
                <a:srgbClr val="C00000"/>
              </a:solidFill>
              <a:latin typeface="微软雅黑" panose="020B0503020204020204" pitchFamily="34" charset="-122"/>
              <a:cs typeface="Segoe UI" panose="020B0502040204020203" pitchFamily="34" charset="0"/>
            </a:endParaRPr>
          </a:p>
          <a:p>
            <a:pPr defTabSz="1828800">
              <a:lnSpc>
                <a:spcPct val="120000"/>
              </a:lnSpc>
            </a:pPr>
            <a:endPar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endParaRPr>
          </a:p>
          <a:p>
            <a:pPr defTabSz="1828800">
              <a:lnSpc>
                <a:spcPct val="120000"/>
              </a:lnSpc>
            </a:pPr>
            <a:r>
              <a:rPr lang="zh-CN" altLang="en-US" sz="1400" b="1" dirty="0">
                <a:solidFill>
                  <a:schemeClr val="tx1">
                    <a:lumMod val="65000"/>
                    <a:lumOff val="35000"/>
                  </a:schemeClr>
                </a:solidFill>
                <a:latin typeface="微软雅黑" panose="020B0503020204020204" pitchFamily="34" charset="-122"/>
                <a:cs typeface="Segoe UI" panose="020B0502040204020203" pitchFamily="34" charset="0"/>
              </a:rPr>
              <a:t>        特征向量进行统一分析，判断主叫号码一致性以及阈值权重分析</a:t>
            </a:r>
            <a:r>
              <a:rPr lang="zh-CN" altLang="en-US" sz="1400" b="1" dirty="0" smtClean="0">
                <a:solidFill>
                  <a:schemeClr val="tx1">
                    <a:lumMod val="65000"/>
                    <a:lumOff val="35000"/>
                  </a:schemeClr>
                </a:solidFill>
                <a:latin typeface="微软雅黑" panose="020B0503020204020204" pitchFamily="34" charset="-122"/>
                <a:cs typeface="Segoe UI" panose="020B0502040204020203" pitchFamily="34" charset="0"/>
              </a:rPr>
              <a:t>。</a:t>
            </a:r>
            <a:endPar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7" name="矩形 6"/>
          <p:cNvSpPr/>
          <p:nvPr/>
        </p:nvSpPr>
        <p:spPr>
          <a:xfrm>
            <a:off x="5827696" y="4560562"/>
            <a:ext cx="6096000" cy="978729"/>
          </a:xfrm>
          <a:prstGeom prst="rect">
            <a:avLst/>
          </a:prstGeom>
        </p:spPr>
        <p:txBody>
          <a:bodyPr>
            <a:spAutoFit/>
          </a:bodyPr>
          <a:lstStyle/>
          <a:p>
            <a:pPr algn="r" defTabSz="1828800">
              <a:lnSpc>
                <a:spcPct val="120000"/>
              </a:lnSpc>
            </a:pPr>
            <a:r>
              <a:rPr lang="en-US" altLang="zh-CN" sz="2000" b="1" dirty="0">
                <a:solidFill>
                  <a:srgbClr val="C00000"/>
                </a:solidFill>
                <a:latin typeface="微软雅黑" panose="020B0503020204020204" pitchFamily="34" charset="-122"/>
                <a:cs typeface="Segoe UI" panose="020B0502040204020203" pitchFamily="34" charset="0"/>
              </a:rPr>
              <a:t>4</a:t>
            </a:r>
            <a:r>
              <a:rPr lang="zh-CN" altLang="en-US" sz="2000" b="1" dirty="0">
                <a:solidFill>
                  <a:srgbClr val="C00000"/>
                </a:solidFill>
                <a:latin typeface="微软雅黑" panose="020B0503020204020204" pitchFamily="34" charset="-122"/>
                <a:cs typeface="Segoe UI" panose="020B0502040204020203" pitchFamily="34" charset="0"/>
              </a:rPr>
              <a:t>、广义数字结果输出。</a:t>
            </a:r>
            <a:endParaRPr lang="en-US" altLang="zh-CN" sz="2000" b="1" dirty="0">
              <a:solidFill>
                <a:srgbClr val="C00000"/>
              </a:solidFill>
              <a:latin typeface="微软雅黑" panose="020B0503020204020204" pitchFamily="34" charset="-122"/>
              <a:cs typeface="Segoe UI" panose="020B0502040204020203" pitchFamily="34" charset="0"/>
            </a:endParaRPr>
          </a:p>
          <a:p>
            <a:pPr algn="r" defTabSz="1828800">
              <a:lnSpc>
                <a:spcPct val="120000"/>
              </a:lnSpc>
            </a:pPr>
            <a:endPar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endParaRPr>
          </a:p>
          <a:p>
            <a:pPr algn="r" defTabSz="1828800">
              <a:lnSpc>
                <a:spcPct val="120000"/>
              </a:lnSpc>
            </a:pPr>
            <a:r>
              <a:rPr lang="zh-CN" altLang="en-US" sz="1400" b="1" dirty="0">
                <a:solidFill>
                  <a:schemeClr val="tx1">
                    <a:lumMod val="65000"/>
                    <a:lumOff val="35000"/>
                  </a:schemeClr>
                </a:solidFill>
                <a:latin typeface="微软雅黑" panose="020B0503020204020204" pitchFamily="34" charset="-122"/>
                <a:cs typeface="Segoe UI" panose="020B0502040204020203" pitchFamily="34" charset="0"/>
              </a:rPr>
              <a:t>       经过对内容和主叫号码的提取，进行人工判断，得到训练结果。</a:t>
            </a:r>
            <a:endParaRPr lang="en-US" altLang="zh-CN" sz="1400" b="1" dirty="0">
              <a:solidFill>
                <a:schemeClr val="tx1">
                  <a:lumMod val="65000"/>
                  <a:lumOff val="35000"/>
                </a:schemeClr>
              </a:solidFill>
              <a:latin typeface="微软雅黑"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10093184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93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a:extLst>
              <a:ext uri="{FF2B5EF4-FFF2-40B4-BE49-F238E27FC236}">
                <a16:creationId xmlns="" xmlns:a16="http://schemas.microsoft.com/office/drawing/2014/main" id="{5269D6D7-4B6F-6746-9374-C4CB26C8D1E5}"/>
              </a:ext>
            </a:extLst>
          </p:cNvPr>
          <p:cNvSpPr>
            <a:spLocks noGrp="1"/>
          </p:cNvSpPr>
          <p:nvPr>
            <p:ph type="title"/>
          </p:nvPr>
        </p:nvSpPr>
        <p:spPr/>
        <p:txBody>
          <a:bodyPr/>
          <a:lstStyle/>
          <a:p>
            <a:r>
              <a:rPr lang="zh-CN" altLang="en-US" dirty="0" smtClean="0"/>
              <a:t>目录</a:t>
            </a:r>
            <a:endParaRPr lang="zh-CN" altLang="en-US" dirty="0"/>
          </a:p>
        </p:txBody>
      </p:sp>
      <p:sp>
        <p:nvSpPr>
          <p:cNvPr id="21" name="文本占位符 20">
            <a:extLst>
              <a:ext uri="{FF2B5EF4-FFF2-40B4-BE49-F238E27FC236}">
                <a16:creationId xmlns="" xmlns:a16="http://schemas.microsoft.com/office/drawing/2014/main" id="{72BAE855-FEF0-C540-9FB1-E31F8DA9597F}"/>
              </a:ext>
            </a:extLst>
          </p:cNvPr>
          <p:cNvSpPr>
            <a:spLocks noGrp="1"/>
          </p:cNvSpPr>
          <p:nvPr>
            <p:ph type="body" sz="quarter" idx="10"/>
          </p:nvPr>
        </p:nvSpPr>
        <p:spPr/>
        <p:txBody>
          <a:bodyPr/>
          <a:lstStyle/>
          <a:p>
            <a:r>
              <a:rPr lang="zh-CN" altLang="en-US" dirty="0" smtClean="0"/>
              <a:t>项目背景</a:t>
            </a:r>
            <a:endParaRPr lang="zh-CN" altLang="en-US" dirty="0"/>
          </a:p>
        </p:txBody>
      </p:sp>
      <p:sp>
        <p:nvSpPr>
          <p:cNvPr id="22" name="文本占位符 21">
            <a:extLst>
              <a:ext uri="{FF2B5EF4-FFF2-40B4-BE49-F238E27FC236}">
                <a16:creationId xmlns="" xmlns:a16="http://schemas.microsoft.com/office/drawing/2014/main" id="{8E77620F-039A-E845-9ADB-B0F8CC5B292A}"/>
              </a:ext>
            </a:extLst>
          </p:cNvPr>
          <p:cNvSpPr>
            <a:spLocks noGrp="1"/>
          </p:cNvSpPr>
          <p:nvPr>
            <p:ph type="body" sz="quarter" idx="12"/>
          </p:nvPr>
        </p:nvSpPr>
        <p:spPr/>
        <p:txBody>
          <a:bodyPr/>
          <a:lstStyle/>
          <a:p>
            <a:r>
              <a:rPr lang="zh-CN" altLang="en-US" dirty="0" smtClean="0"/>
              <a:t>系统构想</a:t>
            </a:r>
            <a:endParaRPr lang="zh-CN" altLang="en-US" dirty="0"/>
          </a:p>
        </p:txBody>
      </p:sp>
      <p:sp>
        <p:nvSpPr>
          <p:cNvPr id="23" name="文本占位符 22">
            <a:extLst>
              <a:ext uri="{FF2B5EF4-FFF2-40B4-BE49-F238E27FC236}">
                <a16:creationId xmlns="" xmlns:a16="http://schemas.microsoft.com/office/drawing/2014/main" id="{BE94DC6F-D70C-8241-B8D8-DDEB6547B6E4}"/>
              </a:ext>
            </a:extLst>
          </p:cNvPr>
          <p:cNvSpPr>
            <a:spLocks noGrp="1"/>
          </p:cNvSpPr>
          <p:nvPr>
            <p:ph type="body" sz="quarter" idx="14"/>
          </p:nvPr>
        </p:nvSpPr>
        <p:spPr/>
        <p:txBody>
          <a:bodyPr/>
          <a:lstStyle/>
          <a:p>
            <a:r>
              <a:rPr lang="zh-CN" altLang="en-US" dirty="0" smtClean="0"/>
              <a:t>策略初步分析</a:t>
            </a:r>
            <a:endParaRPr lang="zh-CN" altLang="en-US" dirty="0"/>
          </a:p>
        </p:txBody>
      </p:sp>
      <p:sp>
        <p:nvSpPr>
          <p:cNvPr id="24" name="文本占位符 23">
            <a:extLst>
              <a:ext uri="{FF2B5EF4-FFF2-40B4-BE49-F238E27FC236}">
                <a16:creationId xmlns="" xmlns:a16="http://schemas.microsoft.com/office/drawing/2014/main" id="{2EE04EF6-D25C-A44B-BC8A-058016C0DBAB}"/>
              </a:ext>
            </a:extLst>
          </p:cNvPr>
          <p:cNvSpPr>
            <a:spLocks noGrp="1"/>
          </p:cNvSpPr>
          <p:nvPr>
            <p:ph type="body" sz="quarter" idx="16"/>
          </p:nvPr>
        </p:nvSpPr>
        <p:spPr/>
        <p:txBody>
          <a:bodyPr/>
          <a:lstStyle/>
          <a:p>
            <a:r>
              <a:rPr lang="zh-CN" altLang="en-US" dirty="0"/>
              <a:t>策略示例拓展</a:t>
            </a:r>
          </a:p>
        </p:txBody>
      </p:sp>
      <p:sp>
        <p:nvSpPr>
          <p:cNvPr id="2" name="灯片编号占位符 1">
            <a:extLst>
              <a:ext uri="{FF2B5EF4-FFF2-40B4-BE49-F238E27FC236}">
                <a16:creationId xmlns="" xmlns:a16="http://schemas.microsoft.com/office/drawing/2014/main" id="{65D8383D-ECB1-D442-9813-228C059F97B8}"/>
              </a:ext>
            </a:extLst>
          </p:cNvPr>
          <p:cNvSpPr>
            <a:spLocks noGrp="1"/>
          </p:cNvSpPr>
          <p:nvPr>
            <p:ph type="sldNum" sz="quarter" idx="4"/>
          </p:nvPr>
        </p:nvSpPr>
        <p:spPr/>
        <p:txBody>
          <a:bodyPr/>
          <a:lstStyle/>
          <a:p>
            <a:fld id="{BA5AA548-F88F-1644-9623-DEB29B1AF9E7}" type="slidenum">
              <a:rPr kumimoji="1" lang="zh-CN" altLang="en-US" smtClean="0"/>
              <a:pPr/>
              <a:t>2</a:t>
            </a:fld>
            <a:endParaRPr kumimoji="1" lang="zh-CN" altLang="en-US"/>
          </a:p>
        </p:txBody>
      </p:sp>
    </p:spTree>
    <p:extLst>
      <p:ext uri="{BB962C8B-B14F-4D97-AF65-F5344CB8AC3E}">
        <p14:creationId xmlns:p14="http://schemas.microsoft.com/office/powerpoint/2010/main" val="2961554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p:txBody>
          <a:bodyPr/>
          <a:lstStyle/>
          <a:p>
            <a:fld id="{BA5AA548-F88F-1644-9623-DEB29B1AF9E7}" type="slidenum">
              <a:rPr kumimoji="1" lang="zh-CN" altLang="en-US" smtClean="0"/>
              <a:pPr/>
              <a:t>3</a:t>
            </a:fld>
            <a:endParaRPr kumimoji="1" lang="zh-CN" altLang="en-US"/>
          </a:p>
        </p:txBody>
      </p:sp>
      <p:sp>
        <p:nvSpPr>
          <p:cNvPr id="30" name="椭圆 44"/>
          <p:cNvSpPr>
            <a:spLocks noChangeArrowheads="1"/>
          </p:cNvSpPr>
          <p:nvPr/>
        </p:nvSpPr>
        <p:spPr bwMode="auto">
          <a:xfrm>
            <a:off x="1717728" y="1410951"/>
            <a:ext cx="1420004" cy="1420004"/>
          </a:xfrm>
          <a:prstGeom prst="ellipse">
            <a:avLst/>
          </a:prstGeom>
          <a:solidFill>
            <a:srgbClr val="A90002"/>
          </a:solidFill>
          <a:ln>
            <a:noFill/>
          </a:ln>
        </p:spPr>
        <p:txBody>
          <a:bodyPr anchor="ctr"/>
          <a:lstStyle/>
          <a:p>
            <a:pPr algn="ctr"/>
            <a:r>
              <a:rPr lang="zh-CN" altLang="en-US" b="1" dirty="0" smtClean="0">
                <a:solidFill>
                  <a:schemeClr val="bg1"/>
                </a:solidFill>
                <a:latin typeface="微软雅黑" pitchFamily="34" charset="-122"/>
                <a:sym typeface="微软雅黑" pitchFamily="34" charset="-122"/>
              </a:rPr>
              <a:t>垃圾</a:t>
            </a:r>
            <a:endParaRPr lang="en-US" altLang="zh-CN" b="1" dirty="0" smtClean="0">
              <a:solidFill>
                <a:schemeClr val="bg1"/>
              </a:solidFill>
              <a:latin typeface="微软雅黑" pitchFamily="34" charset="-122"/>
              <a:sym typeface="微软雅黑" pitchFamily="34" charset="-122"/>
            </a:endParaRPr>
          </a:p>
          <a:p>
            <a:pPr algn="ctr"/>
            <a:r>
              <a:rPr lang="zh-CN" altLang="en-US" b="1" dirty="0" smtClean="0">
                <a:solidFill>
                  <a:schemeClr val="bg1"/>
                </a:solidFill>
                <a:latin typeface="微软雅黑" pitchFamily="34" charset="-122"/>
                <a:sym typeface="微软雅黑" pitchFamily="34" charset="-122"/>
              </a:rPr>
              <a:t>短信</a:t>
            </a:r>
            <a:endParaRPr lang="zh-CN" altLang="en-US" b="1" dirty="0">
              <a:solidFill>
                <a:schemeClr val="bg1"/>
              </a:solidFill>
              <a:latin typeface="微软雅黑" pitchFamily="34" charset="-122"/>
              <a:sym typeface="微软雅黑" pitchFamily="34" charset="-122"/>
            </a:endParaRPr>
          </a:p>
        </p:txBody>
      </p:sp>
      <p:sp>
        <p:nvSpPr>
          <p:cNvPr id="37" name="椭圆 53"/>
          <p:cNvSpPr>
            <a:spLocks noChangeArrowheads="1"/>
          </p:cNvSpPr>
          <p:nvPr/>
        </p:nvSpPr>
        <p:spPr bwMode="auto">
          <a:xfrm>
            <a:off x="5262140" y="1414041"/>
            <a:ext cx="1421846" cy="1420004"/>
          </a:xfrm>
          <a:prstGeom prst="ellipse">
            <a:avLst/>
          </a:prstGeom>
          <a:solidFill>
            <a:srgbClr val="A90002"/>
          </a:solidFill>
          <a:ln>
            <a:noFill/>
          </a:ln>
        </p:spPr>
        <p:txBody>
          <a:bodyPr anchor="ctr"/>
          <a:lstStyle/>
          <a:p>
            <a:pPr algn="ctr"/>
            <a:r>
              <a:rPr lang="zh-CN" altLang="en-US" b="1" dirty="0" smtClean="0">
                <a:solidFill>
                  <a:schemeClr val="bg1"/>
                </a:solidFill>
                <a:latin typeface="微软雅黑" pitchFamily="34" charset="-122"/>
                <a:sym typeface="微软雅黑" pitchFamily="34" charset="-122"/>
              </a:rPr>
              <a:t>监测</a:t>
            </a:r>
            <a:endParaRPr lang="en-US" altLang="zh-CN" b="1" dirty="0" smtClean="0">
              <a:solidFill>
                <a:schemeClr val="bg1"/>
              </a:solidFill>
              <a:latin typeface="微软雅黑" pitchFamily="34" charset="-122"/>
              <a:sym typeface="微软雅黑" pitchFamily="34" charset="-122"/>
            </a:endParaRPr>
          </a:p>
          <a:p>
            <a:pPr algn="ctr"/>
            <a:r>
              <a:rPr lang="zh-CN" altLang="en-US" b="1" dirty="0" smtClean="0">
                <a:solidFill>
                  <a:schemeClr val="bg1"/>
                </a:solidFill>
                <a:latin typeface="微软雅黑" pitchFamily="34" charset="-122"/>
                <a:sym typeface="微软雅黑" pitchFamily="34" charset="-122"/>
              </a:rPr>
              <a:t>拦截</a:t>
            </a:r>
            <a:endParaRPr lang="en-US" altLang="zh-CN" b="1" dirty="0" smtClean="0">
              <a:solidFill>
                <a:schemeClr val="bg1"/>
              </a:solidFill>
              <a:latin typeface="微软雅黑" pitchFamily="34" charset="-122"/>
              <a:sym typeface="微软雅黑" pitchFamily="34" charset="-122"/>
            </a:endParaRPr>
          </a:p>
          <a:p>
            <a:pPr algn="ctr"/>
            <a:r>
              <a:rPr lang="zh-CN" altLang="en-US" b="1" dirty="0" smtClean="0">
                <a:solidFill>
                  <a:schemeClr val="bg1"/>
                </a:solidFill>
                <a:latin typeface="微软雅黑" pitchFamily="34" charset="-122"/>
                <a:sym typeface="微软雅黑" pitchFamily="34" charset="-122"/>
              </a:rPr>
              <a:t>难点</a:t>
            </a:r>
            <a:endParaRPr lang="zh-CN" altLang="en-US" b="1" dirty="0">
              <a:solidFill>
                <a:schemeClr val="bg1"/>
              </a:solidFill>
              <a:latin typeface="微软雅黑" pitchFamily="34" charset="-122"/>
              <a:sym typeface="微软雅黑" pitchFamily="34" charset="-122"/>
            </a:endParaRPr>
          </a:p>
        </p:txBody>
      </p:sp>
      <p:sp>
        <p:nvSpPr>
          <p:cNvPr id="43" name="椭圆 60"/>
          <p:cNvSpPr>
            <a:spLocks noChangeArrowheads="1"/>
          </p:cNvSpPr>
          <p:nvPr/>
        </p:nvSpPr>
        <p:spPr bwMode="auto">
          <a:xfrm>
            <a:off x="8517911" y="1410951"/>
            <a:ext cx="1420004" cy="1420004"/>
          </a:xfrm>
          <a:prstGeom prst="ellipse">
            <a:avLst/>
          </a:prstGeom>
          <a:solidFill>
            <a:srgbClr val="A90002"/>
          </a:solidFill>
          <a:ln>
            <a:noFill/>
          </a:ln>
        </p:spPr>
        <p:txBody>
          <a:bodyPr anchor="ctr"/>
          <a:lstStyle/>
          <a:p>
            <a:pPr algn="ctr"/>
            <a:r>
              <a:rPr lang="zh-CN" altLang="en-US" b="1" dirty="0" smtClean="0">
                <a:solidFill>
                  <a:schemeClr val="bg1"/>
                </a:solidFill>
                <a:latin typeface="微软雅黑" panose="020B0503020204020204" pitchFamily="34" charset="-122"/>
                <a:sym typeface="宋体" pitchFamily="2" charset="-122"/>
              </a:rPr>
              <a:t>监测</a:t>
            </a:r>
            <a:endParaRPr lang="en-US" altLang="zh-CN" b="1" dirty="0" smtClean="0">
              <a:solidFill>
                <a:schemeClr val="bg1"/>
              </a:solidFill>
              <a:latin typeface="微软雅黑" panose="020B0503020204020204" pitchFamily="34" charset="-122"/>
              <a:sym typeface="宋体" pitchFamily="2" charset="-122"/>
            </a:endParaRPr>
          </a:p>
          <a:p>
            <a:pPr algn="ctr"/>
            <a:r>
              <a:rPr lang="zh-CN" altLang="en-US" b="1" dirty="0" smtClean="0">
                <a:solidFill>
                  <a:schemeClr val="bg1"/>
                </a:solidFill>
                <a:latin typeface="微软雅黑" panose="020B0503020204020204" pitchFamily="34" charset="-122"/>
                <a:sym typeface="宋体" pitchFamily="2" charset="-122"/>
              </a:rPr>
              <a:t>拦截</a:t>
            </a:r>
            <a:endParaRPr lang="en-US" altLang="zh-CN" b="1" dirty="0">
              <a:solidFill>
                <a:schemeClr val="bg1"/>
              </a:solidFill>
              <a:latin typeface="微软雅黑" panose="020B0503020204020204" pitchFamily="34" charset="-122"/>
              <a:sym typeface="宋体" pitchFamily="2" charset="-122"/>
            </a:endParaRPr>
          </a:p>
          <a:p>
            <a:pPr algn="ctr"/>
            <a:r>
              <a:rPr lang="zh-CN" altLang="en-US" b="1" dirty="0" smtClean="0">
                <a:solidFill>
                  <a:schemeClr val="bg1"/>
                </a:solidFill>
                <a:latin typeface="微软雅黑" panose="020B0503020204020204" pitchFamily="34" charset="-122"/>
                <a:sym typeface="宋体" pitchFamily="2" charset="-122"/>
              </a:rPr>
              <a:t>意义</a:t>
            </a:r>
            <a:endParaRPr lang="zh-CN" altLang="zh-CN" b="1" dirty="0">
              <a:solidFill>
                <a:schemeClr val="bg1"/>
              </a:solidFill>
              <a:latin typeface="微软雅黑" panose="020B0503020204020204" pitchFamily="34" charset="-122"/>
              <a:sym typeface="宋体" pitchFamily="2" charset="-122"/>
            </a:endParaRPr>
          </a:p>
        </p:txBody>
      </p:sp>
      <p:sp>
        <p:nvSpPr>
          <p:cNvPr id="54" name="燕尾形 73"/>
          <p:cNvSpPr>
            <a:spLocks noChangeArrowheads="1"/>
          </p:cNvSpPr>
          <p:nvPr/>
        </p:nvSpPr>
        <p:spPr bwMode="auto">
          <a:xfrm>
            <a:off x="4001399" y="1995712"/>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sp>
        <p:nvSpPr>
          <p:cNvPr id="56" name="燕尾形 75"/>
          <p:cNvSpPr>
            <a:spLocks noChangeArrowheads="1"/>
          </p:cNvSpPr>
          <p:nvPr/>
        </p:nvSpPr>
        <p:spPr bwMode="auto">
          <a:xfrm>
            <a:off x="7430069" y="1983388"/>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grpSp>
        <p:nvGrpSpPr>
          <p:cNvPr id="58" name="Group 46"/>
          <p:cNvGrpSpPr/>
          <p:nvPr/>
        </p:nvGrpSpPr>
        <p:grpSpPr bwMode="auto">
          <a:xfrm>
            <a:off x="1207716" y="3226208"/>
            <a:ext cx="9563842" cy="357303"/>
            <a:chOff x="43787" y="0"/>
            <a:chExt cx="8009220" cy="309189"/>
          </a:xfrm>
        </p:grpSpPr>
        <p:sp>
          <p:nvSpPr>
            <p:cNvPr id="59" name="矩形 84"/>
            <p:cNvSpPr>
              <a:spLocks noChangeArrowheads="1"/>
            </p:cNvSpPr>
            <p:nvPr/>
          </p:nvSpPr>
          <p:spPr bwMode="auto">
            <a:xfrm>
              <a:off x="43787" y="0"/>
              <a:ext cx="8009220" cy="309189"/>
            </a:xfrm>
            <a:prstGeom prst="rect">
              <a:avLst/>
            </a:prstGeom>
            <a:solidFill>
              <a:srgbClr val="C0000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sp>
          <p:nvSpPr>
            <p:cNvPr id="60" name="燕尾形 85"/>
            <p:cNvSpPr>
              <a:spLocks noChangeArrowheads="1"/>
            </p:cNvSpPr>
            <p:nvPr/>
          </p:nvSpPr>
          <p:spPr bwMode="auto">
            <a:xfrm rot="5400000">
              <a:off x="946695" y="2829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sp>
          <p:nvSpPr>
            <p:cNvPr id="62" name="燕尾形 87"/>
            <p:cNvSpPr>
              <a:spLocks noChangeArrowheads="1"/>
            </p:cNvSpPr>
            <p:nvPr/>
          </p:nvSpPr>
          <p:spPr bwMode="auto">
            <a:xfrm rot="5400000">
              <a:off x="3941788" y="35804"/>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sp>
          <p:nvSpPr>
            <p:cNvPr id="63" name="燕尾形 88"/>
            <p:cNvSpPr>
              <a:spLocks noChangeArrowheads="1"/>
            </p:cNvSpPr>
            <p:nvPr/>
          </p:nvSpPr>
          <p:spPr bwMode="auto">
            <a:xfrm rot="5400000">
              <a:off x="6641494" y="5205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sym typeface="宋体" pitchFamily="2" charset="-122"/>
              </a:endParaRPr>
            </a:p>
          </p:txBody>
        </p:sp>
      </p:grpSp>
      <p:sp>
        <p:nvSpPr>
          <p:cNvPr id="65" name="Content Placeholder 2"/>
          <p:cNvSpPr txBox="1"/>
          <p:nvPr/>
        </p:nvSpPr>
        <p:spPr>
          <a:xfrm>
            <a:off x="1219718" y="3937757"/>
            <a:ext cx="2416024" cy="12724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b="1" dirty="0" smtClean="0">
                <a:solidFill>
                  <a:schemeClr val="tx1">
                    <a:lumMod val="65000"/>
                    <a:lumOff val="35000"/>
                  </a:schemeClr>
                </a:solidFill>
                <a:latin typeface="+mn-ea"/>
                <a:cs typeface="+mn-ea"/>
                <a:sym typeface="+mn-lt"/>
              </a:rPr>
              <a:t>        随着社会通信服务的不断扩展和提升，利用移动通信服务传送垃圾短信进行骚扰和牟利的现象层出不穷。</a:t>
            </a:r>
            <a:endParaRPr lang="en-US" altLang="zh-CN" sz="1200" b="1" dirty="0">
              <a:solidFill>
                <a:schemeClr val="tx1">
                  <a:lumMod val="65000"/>
                  <a:lumOff val="35000"/>
                </a:schemeClr>
              </a:solidFill>
              <a:latin typeface="+mn-ea"/>
              <a:cs typeface="+mn-ea"/>
              <a:sym typeface="+mn-lt"/>
            </a:endParaRPr>
          </a:p>
        </p:txBody>
      </p:sp>
      <p:sp>
        <p:nvSpPr>
          <p:cNvPr id="66" name="Content Placeholder 2"/>
          <p:cNvSpPr txBox="1"/>
          <p:nvPr/>
        </p:nvSpPr>
        <p:spPr>
          <a:xfrm>
            <a:off x="4434302" y="3937757"/>
            <a:ext cx="3083025" cy="15728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b="1" dirty="0" smtClean="0">
                <a:solidFill>
                  <a:schemeClr val="tx1">
                    <a:lumMod val="65000"/>
                    <a:lumOff val="35000"/>
                  </a:schemeClr>
                </a:solidFill>
                <a:latin typeface="+mn-ea"/>
                <a:cs typeface="+mn-ea"/>
                <a:sym typeface="+mn-lt"/>
              </a:rPr>
              <a:t>       垃圾短信：</a:t>
            </a:r>
            <a:r>
              <a:rPr lang="en-US" altLang="zh-CN" sz="1200" b="1" dirty="0" smtClean="0">
                <a:solidFill>
                  <a:schemeClr val="tx1">
                    <a:lumMod val="65000"/>
                    <a:lumOff val="35000"/>
                  </a:schemeClr>
                </a:solidFill>
                <a:latin typeface="+mn-ea"/>
                <a:cs typeface="+mn-ea"/>
                <a:sym typeface="+mn-lt"/>
              </a:rPr>
              <a:t>1</a:t>
            </a:r>
            <a:r>
              <a:rPr lang="zh-CN" altLang="en-US" sz="1200" b="1" dirty="0" smtClean="0">
                <a:solidFill>
                  <a:schemeClr val="tx1">
                    <a:lumMod val="65000"/>
                    <a:lumOff val="35000"/>
                  </a:schemeClr>
                </a:solidFill>
                <a:latin typeface="+mn-ea"/>
                <a:cs typeface="+mn-ea"/>
                <a:sym typeface="+mn-lt"/>
              </a:rPr>
              <a:t>、对抗性强，具有聚集性；</a:t>
            </a:r>
            <a:r>
              <a:rPr lang="en-US" altLang="zh-CN" sz="1200" b="1" dirty="0" smtClean="0">
                <a:solidFill>
                  <a:schemeClr val="tx1">
                    <a:lumMod val="65000"/>
                    <a:lumOff val="35000"/>
                  </a:schemeClr>
                </a:solidFill>
                <a:latin typeface="+mn-ea"/>
                <a:cs typeface="+mn-ea"/>
                <a:sym typeface="+mn-lt"/>
              </a:rPr>
              <a:t>2</a:t>
            </a:r>
            <a:r>
              <a:rPr lang="zh-CN" altLang="en-US" sz="1200" b="1" dirty="0" smtClean="0">
                <a:solidFill>
                  <a:schemeClr val="tx1">
                    <a:lumMod val="65000"/>
                    <a:lumOff val="35000"/>
                  </a:schemeClr>
                </a:solidFill>
                <a:latin typeface="+mn-ea"/>
                <a:cs typeface="+mn-ea"/>
                <a:sym typeface="+mn-lt"/>
              </a:rPr>
              <a:t>、多种攻击手段；</a:t>
            </a:r>
            <a:r>
              <a:rPr lang="en-US" altLang="zh-CN" sz="1200" b="1" dirty="0" smtClean="0">
                <a:solidFill>
                  <a:schemeClr val="tx1">
                    <a:lumMod val="65000"/>
                    <a:lumOff val="35000"/>
                  </a:schemeClr>
                </a:solidFill>
                <a:latin typeface="+mn-ea"/>
                <a:cs typeface="+mn-ea"/>
                <a:sym typeface="+mn-lt"/>
              </a:rPr>
              <a:t>3</a:t>
            </a:r>
            <a:r>
              <a:rPr lang="zh-CN" altLang="en-US" sz="1200" b="1" dirty="0" smtClean="0">
                <a:solidFill>
                  <a:schemeClr val="tx1">
                    <a:lumMod val="65000"/>
                    <a:lumOff val="35000"/>
                  </a:schemeClr>
                </a:solidFill>
                <a:latin typeface="+mn-ea"/>
                <a:cs typeface="+mn-ea"/>
                <a:sym typeface="+mn-lt"/>
              </a:rPr>
              <a:t>、模式更新快。</a:t>
            </a:r>
            <a:endParaRPr lang="en-US" altLang="zh-CN" sz="1200" b="1" dirty="0" smtClean="0">
              <a:solidFill>
                <a:schemeClr val="tx1">
                  <a:lumMod val="65000"/>
                  <a:lumOff val="35000"/>
                </a:schemeClr>
              </a:solidFill>
              <a:latin typeface="+mn-ea"/>
              <a:cs typeface="+mn-ea"/>
              <a:sym typeface="+mn-lt"/>
            </a:endParaRPr>
          </a:p>
          <a:p>
            <a:pPr marL="0" lvl="0" indent="0">
              <a:lnSpc>
                <a:spcPct val="150000"/>
              </a:lnSpc>
              <a:buNone/>
              <a:defRPr/>
            </a:pPr>
            <a:r>
              <a:rPr lang="en-US" altLang="zh-CN" sz="1200" b="1" dirty="0" smtClean="0">
                <a:solidFill>
                  <a:schemeClr val="tx1">
                    <a:lumMod val="65000"/>
                    <a:lumOff val="35000"/>
                  </a:schemeClr>
                </a:solidFill>
                <a:latin typeface="+mn-ea"/>
                <a:cs typeface="+mn-ea"/>
                <a:sym typeface="+mn-lt"/>
              </a:rPr>
              <a:t>       </a:t>
            </a:r>
            <a:r>
              <a:rPr lang="zh-CN" altLang="en-US" sz="1200" b="1" dirty="0" smtClean="0">
                <a:solidFill>
                  <a:schemeClr val="tx1">
                    <a:lumMod val="65000"/>
                    <a:lumOff val="35000"/>
                  </a:schemeClr>
                </a:solidFill>
                <a:latin typeface="+mn-ea"/>
                <a:cs typeface="+mn-ea"/>
                <a:sym typeface="+mn-lt"/>
              </a:rPr>
              <a:t>自身：</a:t>
            </a:r>
            <a:r>
              <a:rPr lang="en-US" altLang="zh-CN" sz="1200" b="1" dirty="0" smtClean="0">
                <a:solidFill>
                  <a:schemeClr val="tx1">
                    <a:lumMod val="65000"/>
                    <a:lumOff val="35000"/>
                  </a:schemeClr>
                </a:solidFill>
                <a:latin typeface="+mn-ea"/>
                <a:cs typeface="+mn-ea"/>
                <a:sym typeface="+mn-lt"/>
              </a:rPr>
              <a:t>1</a:t>
            </a:r>
            <a:r>
              <a:rPr lang="zh-CN" altLang="en-US" sz="1200" b="1" dirty="0" smtClean="0">
                <a:solidFill>
                  <a:schemeClr val="tx1">
                    <a:lumMod val="65000"/>
                    <a:lumOff val="35000"/>
                  </a:schemeClr>
                </a:solidFill>
                <a:latin typeface="+mn-ea"/>
                <a:cs typeface="+mn-ea"/>
                <a:sym typeface="+mn-lt"/>
              </a:rPr>
              <a:t>、策略滞后，需要不断的更新迭代；</a:t>
            </a:r>
            <a:r>
              <a:rPr lang="en-US" altLang="zh-CN" sz="1200" b="1" dirty="0" smtClean="0">
                <a:solidFill>
                  <a:schemeClr val="tx1">
                    <a:lumMod val="65000"/>
                    <a:lumOff val="35000"/>
                  </a:schemeClr>
                </a:solidFill>
                <a:latin typeface="+mn-ea"/>
                <a:cs typeface="+mn-ea"/>
                <a:sym typeface="+mn-lt"/>
              </a:rPr>
              <a:t>2</a:t>
            </a:r>
            <a:r>
              <a:rPr lang="zh-CN" altLang="en-US" sz="1200" b="1" dirty="0" smtClean="0">
                <a:solidFill>
                  <a:schemeClr val="tx1">
                    <a:lumMod val="65000"/>
                    <a:lumOff val="35000"/>
                  </a:schemeClr>
                </a:solidFill>
                <a:latin typeface="+mn-ea"/>
                <a:cs typeface="+mn-ea"/>
                <a:sym typeface="+mn-lt"/>
              </a:rPr>
              <a:t>、投入较大且需持续；</a:t>
            </a:r>
            <a:r>
              <a:rPr lang="en-US" altLang="zh-CN" sz="1200" b="1" dirty="0" smtClean="0">
                <a:solidFill>
                  <a:schemeClr val="tx1">
                    <a:lumMod val="65000"/>
                    <a:lumOff val="35000"/>
                  </a:schemeClr>
                </a:solidFill>
                <a:latin typeface="+mn-ea"/>
                <a:cs typeface="+mn-ea"/>
                <a:sym typeface="+mn-lt"/>
              </a:rPr>
              <a:t>3</a:t>
            </a:r>
            <a:r>
              <a:rPr lang="zh-CN" altLang="en-US" sz="1200" b="1" dirty="0" smtClean="0">
                <a:solidFill>
                  <a:schemeClr val="tx1">
                    <a:lumMod val="65000"/>
                    <a:lumOff val="35000"/>
                  </a:schemeClr>
                </a:solidFill>
                <a:latin typeface="+mn-ea"/>
                <a:cs typeface="+mn-ea"/>
                <a:sym typeface="+mn-lt"/>
              </a:rPr>
              <a:t>、行业评测标准缺失。</a:t>
            </a:r>
            <a:endParaRPr lang="en-US" altLang="zh-CN" sz="1200" b="1" dirty="0">
              <a:solidFill>
                <a:schemeClr val="tx1">
                  <a:lumMod val="65000"/>
                  <a:lumOff val="35000"/>
                </a:schemeClr>
              </a:solidFill>
              <a:latin typeface="+mn-ea"/>
              <a:cs typeface="+mn-ea"/>
              <a:sym typeface="+mn-lt"/>
            </a:endParaRPr>
          </a:p>
        </p:txBody>
      </p:sp>
      <p:sp>
        <p:nvSpPr>
          <p:cNvPr id="68" name="Content Placeholder 2"/>
          <p:cNvSpPr txBox="1"/>
          <p:nvPr/>
        </p:nvSpPr>
        <p:spPr>
          <a:xfrm>
            <a:off x="8588106" y="3937757"/>
            <a:ext cx="2183452" cy="121111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en-US" altLang="zh-CN" sz="1200" b="1" dirty="0" smtClean="0">
                <a:solidFill>
                  <a:schemeClr val="tx1">
                    <a:lumMod val="65000"/>
                    <a:lumOff val="35000"/>
                  </a:schemeClr>
                </a:solidFill>
                <a:latin typeface="+mn-ea"/>
                <a:cs typeface="+mn-ea"/>
                <a:sym typeface="+mn-lt"/>
              </a:rPr>
              <a:t>1</a:t>
            </a:r>
            <a:r>
              <a:rPr lang="zh-CN" altLang="en-US" sz="1200" b="1" dirty="0" smtClean="0">
                <a:solidFill>
                  <a:schemeClr val="tx1">
                    <a:lumMod val="65000"/>
                    <a:lumOff val="35000"/>
                  </a:schemeClr>
                </a:solidFill>
                <a:latin typeface="+mn-ea"/>
                <a:cs typeface="+mn-ea"/>
                <a:sym typeface="+mn-lt"/>
              </a:rPr>
              <a:t>、净化环境；</a:t>
            </a:r>
            <a:endParaRPr lang="en-US" altLang="zh-CN" sz="1200" b="1" dirty="0" smtClean="0">
              <a:solidFill>
                <a:schemeClr val="tx1">
                  <a:lumMod val="65000"/>
                  <a:lumOff val="35000"/>
                </a:schemeClr>
              </a:solidFill>
              <a:latin typeface="+mn-ea"/>
              <a:cs typeface="+mn-ea"/>
              <a:sym typeface="+mn-lt"/>
            </a:endParaRPr>
          </a:p>
          <a:p>
            <a:pPr marL="0" lvl="0" indent="0">
              <a:lnSpc>
                <a:spcPct val="150000"/>
              </a:lnSpc>
              <a:buNone/>
              <a:defRPr/>
            </a:pPr>
            <a:r>
              <a:rPr lang="en-US" altLang="zh-CN" sz="1200" b="1" dirty="0" smtClean="0">
                <a:solidFill>
                  <a:schemeClr val="tx1">
                    <a:lumMod val="65000"/>
                    <a:lumOff val="35000"/>
                  </a:schemeClr>
                </a:solidFill>
                <a:latin typeface="+mn-ea"/>
                <a:cs typeface="+mn-ea"/>
                <a:sym typeface="+mn-lt"/>
              </a:rPr>
              <a:t>2</a:t>
            </a:r>
            <a:r>
              <a:rPr lang="zh-CN" altLang="en-US" sz="1200" b="1" dirty="0" smtClean="0">
                <a:solidFill>
                  <a:schemeClr val="tx1">
                    <a:lumMod val="65000"/>
                    <a:lumOff val="35000"/>
                  </a:schemeClr>
                </a:solidFill>
                <a:latin typeface="+mn-ea"/>
                <a:cs typeface="+mn-ea"/>
                <a:sym typeface="+mn-lt"/>
              </a:rPr>
              <a:t>、提高服务质量；</a:t>
            </a:r>
            <a:endParaRPr lang="en-US" altLang="zh-CN" sz="1200" b="1" dirty="0" smtClean="0">
              <a:solidFill>
                <a:schemeClr val="tx1">
                  <a:lumMod val="65000"/>
                  <a:lumOff val="35000"/>
                </a:schemeClr>
              </a:solidFill>
              <a:latin typeface="+mn-ea"/>
              <a:cs typeface="+mn-ea"/>
              <a:sym typeface="+mn-lt"/>
            </a:endParaRPr>
          </a:p>
          <a:p>
            <a:pPr marL="0" lvl="0" indent="0">
              <a:lnSpc>
                <a:spcPct val="150000"/>
              </a:lnSpc>
              <a:buNone/>
              <a:defRPr/>
            </a:pPr>
            <a:r>
              <a:rPr lang="en-US" altLang="zh-CN" sz="1200" b="1" dirty="0" smtClean="0">
                <a:solidFill>
                  <a:schemeClr val="tx1">
                    <a:lumMod val="65000"/>
                    <a:lumOff val="35000"/>
                  </a:schemeClr>
                </a:solidFill>
                <a:latin typeface="+mn-ea"/>
                <a:cs typeface="+mn-ea"/>
                <a:sym typeface="+mn-lt"/>
              </a:rPr>
              <a:t>3</a:t>
            </a:r>
            <a:r>
              <a:rPr lang="zh-CN" altLang="en-US" sz="1200" b="1" dirty="0" smtClean="0">
                <a:solidFill>
                  <a:schemeClr val="tx1">
                    <a:lumMod val="65000"/>
                    <a:lumOff val="35000"/>
                  </a:schemeClr>
                </a:solidFill>
                <a:latin typeface="+mn-ea"/>
                <a:cs typeface="+mn-ea"/>
                <a:sym typeface="+mn-lt"/>
              </a:rPr>
              <a:t>、配合运营；</a:t>
            </a:r>
            <a:endParaRPr lang="en-US" altLang="zh-CN" sz="1200" b="1" dirty="0" smtClean="0">
              <a:solidFill>
                <a:schemeClr val="tx1">
                  <a:lumMod val="65000"/>
                  <a:lumOff val="35000"/>
                </a:schemeClr>
              </a:solidFill>
              <a:latin typeface="+mn-ea"/>
              <a:cs typeface="+mn-ea"/>
              <a:sym typeface="+mn-lt"/>
            </a:endParaRPr>
          </a:p>
          <a:p>
            <a:pPr marL="0" lvl="0" indent="0">
              <a:lnSpc>
                <a:spcPct val="150000"/>
              </a:lnSpc>
              <a:buNone/>
              <a:defRPr/>
            </a:pPr>
            <a:r>
              <a:rPr lang="en-US" altLang="zh-CN" sz="1200" b="1" dirty="0" smtClean="0">
                <a:solidFill>
                  <a:schemeClr val="tx1">
                    <a:lumMod val="65000"/>
                    <a:lumOff val="35000"/>
                  </a:schemeClr>
                </a:solidFill>
                <a:latin typeface="+mn-ea"/>
                <a:cs typeface="+mn-ea"/>
                <a:sym typeface="+mn-lt"/>
              </a:rPr>
              <a:t>4</a:t>
            </a:r>
            <a:r>
              <a:rPr lang="zh-CN" altLang="en-US" sz="1200" b="1" dirty="0" smtClean="0">
                <a:solidFill>
                  <a:schemeClr val="tx1">
                    <a:lumMod val="65000"/>
                    <a:lumOff val="35000"/>
                  </a:schemeClr>
                </a:solidFill>
                <a:latin typeface="+mn-ea"/>
                <a:cs typeface="+mn-ea"/>
                <a:sym typeface="+mn-lt"/>
              </a:rPr>
              <a:t>、保障人民群众财产安全。</a:t>
            </a:r>
            <a:endParaRPr lang="en-US" altLang="zh-CN" sz="1200" b="1" dirty="0">
              <a:solidFill>
                <a:schemeClr val="tx1">
                  <a:lumMod val="65000"/>
                  <a:lumOff val="35000"/>
                </a:schemeClr>
              </a:solidFill>
              <a:latin typeface="+mn-ea"/>
              <a:cs typeface="+mn-ea"/>
              <a:sym typeface="+mn-lt"/>
            </a:endParaRPr>
          </a:p>
        </p:txBody>
      </p:sp>
      <p:sp>
        <p:nvSpPr>
          <p:cNvPr id="75" name="标题 1"/>
          <p:cNvSpPr>
            <a:spLocks noGrp="1"/>
          </p:cNvSpPr>
          <p:nvPr>
            <p:ph type="title"/>
          </p:nvPr>
        </p:nvSpPr>
        <p:spPr>
          <a:xfrm>
            <a:off x="468480" y="242042"/>
            <a:ext cx="5972077" cy="600813"/>
          </a:xfrm>
        </p:spPr>
        <p:txBody>
          <a:bodyPr/>
          <a:lstStyle/>
          <a:p>
            <a:r>
              <a:rPr lang="zh-CN" altLang="en-US" dirty="0"/>
              <a:t>项目背景</a:t>
            </a:r>
          </a:p>
        </p:txBody>
      </p:sp>
    </p:spTree>
    <p:extLst>
      <p:ext uri="{BB962C8B-B14F-4D97-AF65-F5344CB8AC3E}">
        <p14:creationId xmlns:p14="http://schemas.microsoft.com/office/powerpoint/2010/main" val="36509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系统构想</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4</a:t>
            </a:fld>
            <a:endParaRPr kumimoji="1" lang="zh-CN" altLang="en-US"/>
          </a:p>
        </p:txBody>
      </p:sp>
      <p:sp>
        <p:nvSpPr>
          <p:cNvPr id="4" name="矩形 3"/>
          <p:cNvSpPr/>
          <p:nvPr/>
        </p:nvSpPr>
        <p:spPr>
          <a:xfrm>
            <a:off x="1033932" y="1475185"/>
            <a:ext cx="2571049" cy="45281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5" name="矩形 4"/>
          <p:cNvSpPr/>
          <p:nvPr/>
        </p:nvSpPr>
        <p:spPr>
          <a:xfrm>
            <a:off x="3604980" y="1475184"/>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6" name="矩形 5"/>
          <p:cNvSpPr/>
          <p:nvPr/>
        </p:nvSpPr>
        <p:spPr>
          <a:xfrm>
            <a:off x="6176029" y="1475183"/>
            <a:ext cx="2571049" cy="452817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7" name="矩形 6"/>
          <p:cNvSpPr/>
          <p:nvPr/>
        </p:nvSpPr>
        <p:spPr>
          <a:xfrm>
            <a:off x="8747078" y="1475181"/>
            <a:ext cx="2571049" cy="4528171"/>
          </a:xfrm>
          <a:prstGeom prst="rect">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ea typeface="微软雅黑" panose="020B0503020204020204" pitchFamily="34" charset="-122"/>
            </a:endParaRPr>
          </a:p>
        </p:txBody>
      </p:sp>
      <p:sp>
        <p:nvSpPr>
          <p:cNvPr id="8" name="矩形 7"/>
          <p:cNvSpPr/>
          <p:nvPr/>
        </p:nvSpPr>
        <p:spPr>
          <a:xfrm>
            <a:off x="1205674" y="2089752"/>
            <a:ext cx="2212717" cy="2679451"/>
          </a:xfrm>
          <a:prstGeom prst="rect">
            <a:avLst/>
          </a:prstGeom>
        </p:spPr>
        <p:txBody>
          <a:bodyPr wrap="square">
            <a:spAutoFit/>
          </a:bodyPr>
          <a:lstStyle/>
          <a:p>
            <a:pPr algn="ctr">
              <a:lnSpc>
                <a:spcPct val="130000"/>
              </a:lnSpc>
            </a:pPr>
            <a:r>
              <a:rPr lang="zh-CN" altLang="en-US" sz="2400" b="1" dirty="0" smtClean="0">
                <a:solidFill>
                  <a:srgbClr val="FFFFFF"/>
                </a:solidFill>
                <a:ea typeface="微软雅黑" panose="020B0503020204020204" pitchFamily="34" charset="-122"/>
              </a:rPr>
              <a:t>网关</a:t>
            </a:r>
            <a:endParaRPr lang="en-US" altLang="zh-CN" sz="2400" b="1" dirty="0" smtClean="0">
              <a:solidFill>
                <a:srgbClr val="FFFFFF"/>
              </a:solidFill>
              <a:ea typeface="微软雅黑" panose="020B0503020204020204" pitchFamily="34" charset="-122"/>
            </a:endParaRPr>
          </a:p>
          <a:p>
            <a:pPr algn="ctr">
              <a:lnSpc>
                <a:spcPct val="130000"/>
              </a:lnSpc>
            </a:pPr>
            <a:endParaRPr lang="en-US" altLang="zh-CN" sz="1867" b="1" dirty="0">
              <a:solidFill>
                <a:srgbClr val="FFFFFF"/>
              </a:solidFill>
            </a:endParaRPr>
          </a:p>
          <a:p>
            <a:pPr algn="ctr">
              <a:lnSpc>
                <a:spcPct val="130000"/>
              </a:lnSpc>
            </a:pPr>
            <a:endParaRPr lang="en-US" altLang="zh-CN" sz="667" b="1" dirty="0" smtClean="0">
              <a:solidFill>
                <a:srgbClr val="FFFFFF"/>
              </a:solidFill>
              <a:ea typeface="微软雅黑" panose="020B0503020204020204" pitchFamily="34" charset="-122"/>
            </a:endParaRPr>
          </a:p>
          <a:p>
            <a:pPr>
              <a:lnSpc>
                <a:spcPct val="130000"/>
              </a:lnSpc>
            </a:pPr>
            <a:endParaRPr lang="en-US" altLang="zh-CN" sz="1333" dirty="0">
              <a:solidFill>
                <a:srgbClr val="FFFFFF"/>
              </a:solidFill>
            </a:endParaRPr>
          </a:p>
          <a:p>
            <a:pPr>
              <a:lnSpc>
                <a:spcPct val="130000"/>
              </a:lnSpc>
            </a:pPr>
            <a:endParaRPr lang="en-US" altLang="zh-CN" sz="1333" dirty="0" smtClean="0">
              <a:solidFill>
                <a:srgbClr val="FFFFFF"/>
              </a:solidFill>
            </a:endParaRPr>
          </a:p>
          <a:p>
            <a:pPr>
              <a:lnSpc>
                <a:spcPct val="130000"/>
              </a:lnSpc>
            </a:pPr>
            <a:r>
              <a:rPr lang="en-US" altLang="zh-CN" sz="1333" dirty="0">
                <a:solidFill>
                  <a:srgbClr val="FFFFFF"/>
                </a:solidFill>
              </a:rPr>
              <a:t> </a:t>
            </a:r>
            <a:r>
              <a:rPr lang="en-US" altLang="zh-CN" sz="1333" dirty="0" smtClean="0">
                <a:solidFill>
                  <a:srgbClr val="FFFFFF"/>
                </a:solidFill>
              </a:rPr>
              <a:t>      </a:t>
            </a:r>
            <a:r>
              <a:rPr lang="zh-CN" altLang="en-US" sz="1333" dirty="0" smtClean="0">
                <a:solidFill>
                  <a:srgbClr val="FFFFFF"/>
                </a:solidFill>
              </a:rPr>
              <a:t>将从短信网关接收的短信抄送给管理平台和管局系统，对所有短信内容进行统一汇聚处理。</a:t>
            </a:r>
            <a:endParaRPr lang="zh-CN" altLang="en-US" sz="1333" dirty="0">
              <a:solidFill>
                <a:srgbClr val="FFFFFF"/>
              </a:solidFill>
              <a:ea typeface="微软雅黑" panose="020B0503020204020204" pitchFamily="34" charset="-122"/>
            </a:endParaRPr>
          </a:p>
        </p:txBody>
      </p:sp>
      <p:sp>
        <p:nvSpPr>
          <p:cNvPr id="9" name="矩形 8"/>
          <p:cNvSpPr/>
          <p:nvPr/>
        </p:nvSpPr>
        <p:spPr>
          <a:xfrm>
            <a:off x="3722950" y="2069628"/>
            <a:ext cx="2212717" cy="3505896"/>
          </a:xfrm>
          <a:prstGeom prst="rect">
            <a:avLst/>
          </a:prstGeom>
        </p:spPr>
        <p:txBody>
          <a:bodyPr wrap="square">
            <a:spAutoFit/>
          </a:bodyPr>
          <a:lstStyle/>
          <a:p>
            <a:pPr algn="ctr">
              <a:lnSpc>
                <a:spcPct val="130000"/>
              </a:lnSpc>
            </a:pPr>
            <a:r>
              <a:rPr lang="zh-CN" altLang="en-US" sz="2400" b="1" dirty="0">
                <a:solidFill>
                  <a:schemeClr val="bg1"/>
                </a:solidFill>
              </a:rPr>
              <a:t>运营</a:t>
            </a:r>
            <a:r>
              <a:rPr lang="zh-CN" altLang="en-US" sz="2400" b="1" dirty="0" smtClean="0">
                <a:solidFill>
                  <a:schemeClr val="bg1"/>
                </a:solidFill>
              </a:rPr>
              <a:t>管理</a:t>
            </a:r>
            <a:endParaRPr lang="en-US" altLang="zh-CN" sz="2400" b="1" dirty="0" smtClean="0">
              <a:solidFill>
                <a:schemeClr val="bg1"/>
              </a:solidFill>
              <a:ea typeface="微软雅黑" panose="020B0503020204020204" pitchFamily="34" charset="-122"/>
            </a:endParaRPr>
          </a:p>
          <a:p>
            <a:pPr algn="ctr">
              <a:lnSpc>
                <a:spcPct val="130000"/>
              </a:lnSpc>
            </a:pPr>
            <a:endParaRPr lang="en-US" altLang="zh-CN" sz="1333" dirty="0" smtClean="0">
              <a:solidFill>
                <a:srgbClr val="FFFFFF"/>
              </a:solidFill>
              <a:ea typeface="微软雅黑" panose="020B0503020204020204" pitchFamily="34" charset="-122"/>
            </a:endParaRPr>
          </a:p>
          <a:p>
            <a:pPr algn="ctr">
              <a:lnSpc>
                <a:spcPct val="130000"/>
              </a:lnSpc>
            </a:pPr>
            <a:endParaRPr lang="en-US" altLang="zh-CN" sz="1333" dirty="0" smtClean="0">
              <a:solidFill>
                <a:srgbClr val="FFFFFF"/>
              </a:solidFill>
              <a:ea typeface="微软雅黑" panose="020B0503020204020204" pitchFamily="34" charset="-122"/>
            </a:endParaRPr>
          </a:p>
          <a:p>
            <a:pPr algn="ctr">
              <a:lnSpc>
                <a:spcPct val="130000"/>
              </a:lnSpc>
            </a:pPr>
            <a:endParaRPr lang="en-US" altLang="zh-CN" sz="1333" dirty="0" smtClean="0">
              <a:solidFill>
                <a:srgbClr val="FFFFFF"/>
              </a:solidFill>
            </a:endParaRPr>
          </a:p>
          <a:p>
            <a:pPr algn="ctr">
              <a:lnSpc>
                <a:spcPct val="130000"/>
              </a:lnSpc>
            </a:pPr>
            <a:endParaRPr lang="en-US" altLang="zh-CN" sz="1333" dirty="0" smtClean="0">
              <a:solidFill>
                <a:srgbClr val="FFFFFF"/>
              </a:solidFill>
              <a:ea typeface="微软雅黑" panose="020B0503020204020204" pitchFamily="34" charset="-122"/>
            </a:endParaRPr>
          </a:p>
          <a:p>
            <a:pPr>
              <a:lnSpc>
                <a:spcPct val="130000"/>
              </a:lnSpc>
            </a:pPr>
            <a:r>
              <a:rPr lang="zh-CN" altLang="en-US" sz="1333" dirty="0" smtClean="0">
                <a:solidFill>
                  <a:srgbClr val="FFFFFF"/>
                </a:solidFill>
                <a:ea typeface="微软雅黑" panose="020B0503020204020204" pitchFamily="34" charset="-122"/>
              </a:rPr>
              <a:t>       集团内进行统一管控，施行集约化管理，支持拦截策略配置和、监测策略配置、数据统计</a:t>
            </a:r>
            <a:r>
              <a:rPr lang="zh-CN" altLang="en-US" sz="1333" dirty="0" smtClean="0">
                <a:solidFill>
                  <a:srgbClr val="FFFFFF"/>
                </a:solidFill>
              </a:rPr>
              <a:t>、审核管理以及</a:t>
            </a:r>
            <a:r>
              <a:rPr lang="en-US" altLang="zh-CN" sz="1333" dirty="0" smtClean="0">
                <a:solidFill>
                  <a:srgbClr val="FFFFFF"/>
                </a:solidFill>
              </a:rPr>
              <a:t>AI</a:t>
            </a:r>
            <a:r>
              <a:rPr lang="zh-CN" altLang="en-US" sz="1333" dirty="0" smtClean="0">
                <a:solidFill>
                  <a:srgbClr val="FFFFFF"/>
                </a:solidFill>
              </a:rPr>
              <a:t>智能分析训练等</a:t>
            </a:r>
            <a:r>
              <a:rPr lang="zh-CN" altLang="en-US" sz="1333" dirty="0" smtClean="0">
                <a:solidFill>
                  <a:srgbClr val="FFFFFF"/>
                </a:solidFill>
                <a:ea typeface="微软雅黑" panose="020B0503020204020204" pitchFamily="34" charset="-122"/>
              </a:rPr>
              <a:t>。策略配置支持大区单独配置。</a:t>
            </a:r>
            <a:endParaRPr lang="zh-CN" altLang="en-US" sz="1333" dirty="0">
              <a:solidFill>
                <a:srgbClr val="FFFFFF"/>
              </a:solidFill>
              <a:ea typeface="微软雅黑" panose="020B0503020204020204" pitchFamily="34" charset="-122"/>
            </a:endParaRPr>
          </a:p>
        </p:txBody>
      </p:sp>
      <p:sp>
        <p:nvSpPr>
          <p:cNvPr id="10" name="矩形 9"/>
          <p:cNvSpPr/>
          <p:nvPr/>
        </p:nvSpPr>
        <p:spPr>
          <a:xfrm>
            <a:off x="6315816" y="2069628"/>
            <a:ext cx="2212717" cy="3239220"/>
          </a:xfrm>
          <a:prstGeom prst="rect">
            <a:avLst/>
          </a:prstGeom>
        </p:spPr>
        <p:txBody>
          <a:bodyPr wrap="square">
            <a:spAutoFit/>
          </a:bodyPr>
          <a:lstStyle/>
          <a:p>
            <a:pPr algn="ctr">
              <a:lnSpc>
                <a:spcPct val="130000"/>
              </a:lnSpc>
            </a:pPr>
            <a:r>
              <a:rPr lang="zh-CN" altLang="en-US" sz="2400" b="1" dirty="0">
                <a:solidFill>
                  <a:schemeClr val="bg1"/>
                </a:solidFill>
              </a:rPr>
              <a:t>系统部署</a:t>
            </a:r>
            <a:endParaRPr lang="en-US" altLang="zh-CN" sz="2400" b="1" dirty="0">
              <a:solidFill>
                <a:schemeClr val="bg1"/>
              </a:solidFill>
              <a:ea typeface="微软雅黑" panose="020B0503020204020204" pitchFamily="34" charset="-122"/>
            </a:endParaRPr>
          </a:p>
          <a:p>
            <a:pPr algn="ctr">
              <a:lnSpc>
                <a:spcPct val="130000"/>
              </a:lnSpc>
            </a:pPr>
            <a:endParaRPr lang="en-US" altLang="zh-CN" sz="1333" dirty="0">
              <a:solidFill>
                <a:srgbClr val="FFFFFF"/>
              </a:solidFill>
              <a:ea typeface="微软雅黑" panose="020B0503020204020204" pitchFamily="34" charset="-122"/>
            </a:endParaRPr>
          </a:p>
          <a:p>
            <a:pPr algn="ctr">
              <a:lnSpc>
                <a:spcPct val="130000"/>
              </a:lnSpc>
            </a:pPr>
            <a:endParaRPr lang="en-US" altLang="zh-CN" sz="1333" dirty="0">
              <a:solidFill>
                <a:srgbClr val="FFFFFF"/>
              </a:solidFill>
            </a:endParaRPr>
          </a:p>
          <a:p>
            <a:pPr algn="ctr">
              <a:lnSpc>
                <a:spcPct val="130000"/>
              </a:lnSpc>
            </a:pPr>
            <a:endParaRPr lang="en-US" altLang="zh-CN" sz="1333" dirty="0" smtClean="0">
              <a:solidFill>
                <a:srgbClr val="FFFFFF"/>
              </a:solidFill>
              <a:ea typeface="微软雅黑" panose="020B0503020204020204" pitchFamily="34" charset="-122"/>
            </a:endParaRPr>
          </a:p>
          <a:p>
            <a:pPr>
              <a:lnSpc>
                <a:spcPct val="130000"/>
              </a:lnSpc>
            </a:pPr>
            <a:endParaRPr lang="en-US" altLang="zh-CN" sz="1333" dirty="0" smtClean="0">
              <a:solidFill>
                <a:srgbClr val="FFFFFF"/>
              </a:solidFill>
              <a:ea typeface="微软雅黑" panose="020B0503020204020204" pitchFamily="34" charset="-122"/>
            </a:endParaRPr>
          </a:p>
          <a:p>
            <a:pPr>
              <a:lnSpc>
                <a:spcPct val="130000"/>
              </a:lnSpc>
            </a:pPr>
            <a:r>
              <a:rPr lang="en-US" altLang="zh-CN" sz="1333" dirty="0">
                <a:solidFill>
                  <a:srgbClr val="FFFFFF"/>
                </a:solidFill>
              </a:rPr>
              <a:t> </a:t>
            </a:r>
            <a:r>
              <a:rPr lang="en-US" altLang="zh-CN" sz="1333" dirty="0" smtClean="0">
                <a:solidFill>
                  <a:srgbClr val="FFFFFF"/>
                </a:solidFill>
              </a:rPr>
              <a:t>      </a:t>
            </a:r>
            <a:r>
              <a:rPr lang="zh-CN" altLang="en-US" sz="1333" dirty="0" smtClean="0">
                <a:solidFill>
                  <a:srgbClr val="FFFFFF"/>
                </a:solidFill>
                <a:ea typeface="微软雅黑" panose="020B0503020204020204" pitchFamily="34" charset="-122"/>
              </a:rPr>
              <a:t>根据集团和公司层级拦截监测策略配置进行具体内容的部署和实施，以此来减少部署建设中的成本，保证管理策略的灵活并降低对资源的要求。</a:t>
            </a:r>
            <a:endParaRPr lang="zh-CN" altLang="en-US" sz="1333" dirty="0">
              <a:solidFill>
                <a:srgbClr val="FFFFFF"/>
              </a:solidFill>
              <a:ea typeface="微软雅黑" panose="020B0503020204020204" pitchFamily="34" charset="-122"/>
            </a:endParaRPr>
          </a:p>
        </p:txBody>
      </p:sp>
      <p:sp>
        <p:nvSpPr>
          <p:cNvPr id="11" name="矩形 10"/>
          <p:cNvSpPr/>
          <p:nvPr/>
        </p:nvSpPr>
        <p:spPr>
          <a:xfrm>
            <a:off x="8886865" y="2089752"/>
            <a:ext cx="2212717" cy="3239220"/>
          </a:xfrm>
          <a:prstGeom prst="rect">
            <a:avLst/>
          </a:prstGeom>
        </p:spPr>
        <p:txBody>
          <a:bodyPr wrap="square">
            <a:spAutoFit/>
          </a:bodyPr>
          <a:lstStyle/>
          <a:p>
            <a:pPr algn="ctr">
              <a:lnSpc>
                <a:spcPct val="130000"/>
              </a:lnSpc>
            </a:pPr>
            <a:r>
              <a:rPr lang="zh-CN" altLang="en-US" sz="2400" b="1" dirty="0" smtClean="0">
                <a:solidFill>
                  <a:schemeClr val="bg1"/>
                </a:solidFill>
                <a:ea typeface="微软雅黑" panose="020B0503020204020204" pitchFamily="34" charset="-122"/>
              </a:rPr>
              <a:t>数据平台</a:t>
            </a:r>
            <a:endParaRPr lang="en-US" altLang="zh-CN" sz="1333" dirty="0">
              <a:solidFill>
                <a:srgbClr val="FFFFFF"/>
              </a:solidFill>
              <a:ea typeface="微软雅黑" panose="020B0503020204020204" pitchFamily="34" charset="-122"/>
            </a:endParaRPr>
          </a:p>
          <a:p>
            <a:pPr algn="ctr">
              <a:lnSpc>
                <a:spcPct val="130000"/>
              </a:lnSpc>
            </a:pPr>
            <a:endParaRPr lang="en-US" altLang="zh-CN" sz="1333" dirty="0" smtClean="0">
              <a:solidFill>
                <a:srgbClr val="FFFFFF"/>
              </a:solidFill>
              <a:ea typeface="微软雅黑" panose="020B0503020204020204" pitchFamily="34" charset="-122"/>
            </a:endParaRPr>
          </a:p>
          <a:p>
            <a:pPr algn="ctr">
              <a:lnSpc>
                <a:spcPct val="130000"/>
              </a:lnSpc>
            </a:pPr>
            <a:endParaRPr lang="en-US" altLang="zh-CN" sz="1333" dirty="0">
              <a:solidFill>
                <a:srgbClr val="FFFFFF"/>
              </a:solidFill>
            </a:endParaRPr>
          </a:p>
          <a:p>
            <a:pPr algn="ctr">
              <a:lnSpc>
                <a:spcPct val="130000"/>
              </a:lnSpc>
            </a:pPr>
            <a:endParaRPr lang="en-US" altLang="zh-CN" sz="1333" dirty="0" smtClean="0">
              <a:solidFill>
                <a:srgbClr val="FFFFFF"/>
              </a:solidFill>
              <a:ea typeface="微软雅黑" panose="020B0503020204020204" pitchFamily="34" charset="-122"/>
            </a:endParaRPr>
          </a:p>
          <a:p>
            <a:pPr>
              <a:lnSpc>
                <a:spcPct val="130000"/>
              </a:lnSpc>
            </a:pPr>
            <a:r>
              <a:rPr lang="zh-CN" altLang="en-US" sz="1333" dirty="0">
                <a:solidFill>
                  <a:srgbClr val="FFFFFF"/>
                </a:solidFill>
              </a:rPr>
              <a:t> </a:t>
            </a:r>
            <a:r>
              <a:rPr lang="zh-CN" altLang="en-US" sz="1333" dirty="0" smtClean="0">
                <a:solidFill>
                  <a:srgbClr val="FFFFFF"/>
                </a:solidFill>
              </a:rPr>
              <a:t>      </a:t>
            </a:r>
            <a:r>
              <a:rPr lang="zh-CN" altLang="en-US" sz="1333" dirty="0" smtClean="0">
                <a:solidFill>
                  <a:srgbClr val="FFFFFF"/>
                </a:solidFill>
                <a:ea typeface="微软雅黑" panose="020B0503020204020204" pitchFamily="34" charset="-122"/>
              </a:rPr>
              <a:t>将汇聚网关获取的全量短信数据进行处理、存储和分析以及网关日志信息的采集和存储，以此对相关拦截监测策略提供依据，并促进</a:t>
            </a:r>
            <a:r>
              <a:rPr lang="en-US" altLang="zh-CN" sz="1333" dirty="0" smtClean="0">
                <a:solidFill>
                  <a:srgbClr val="FFFFFF"/>
                </a:solidFill>
                <a:ea typeface="微软雅黑" panose="020B0503020204020204" pitchFamily="34" charset="-122"/>
              </a:rPr>
              <a:t>AI</a:t>
            </a:r>
            <a:r>
              <a:rPr lang="zh-CN" altLang="en-US" sz="1333" dirty="0" smtClean="0">
                <a:solidFill>
                  <a:srgbClr val="FFFFFF"/>
                </a:solidFill>
                <a:ea typeface="微软雅黑" panose="020B0503020204020204" pitchFamily="34" charset="-122"/>
              </a:rPr>
              <a:t>智能分析训练的识别率和拦截率。</a:t>
            </a:r>
            <a:endParaRPr lang="zh-CN" altLang="en-US" sz="1333" dirty="0">
              <a:solidFill>
                <a:srgbClr val="FFFFFF"/>
              </a:solidFill>
              <a:ea typeface="微软雅黑" panose="020B0503020204020204" pitchFamily="34" charset="-122"/>
            </a:endParaRPr>
          </a:p>
        </p:txBody>
      </p:sp>
      <p:cxnSp>
        <p:nvCxnSpPr>
          <p:cNvPr id="12" name="直接连接符 16"/>
          <p:cNvCxnSpPr/>
          <p:nvPr/>
        </p:nvCxnSpPr>
        <p:spPr>
          <a:xfrm>
            <a:off x="765342" y="3191170"/>
            <a:ext cx="107932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091862" y="6204758"/>
            <a:ext cx="2008277" cy="337528"/>
          </a:xfrm>
          <a:prstGeom prst="rect">
            <a:avLst/>
          </a:prstGeom>
          <a:noFill/>
        </p:spPr>
        <p:txBody>
          <a:bodyPr wrap="square" rtlCol="0">
            <a:spAutoFit/>
          </a:bodyPr>
          <a:lstStyle/>
          <a:p>
            <a:pPr>
              <a:lnSpc>
                <a:spcPct val="130000"/>
              </a:lnSpc>
            </a:pPr>
            <a:r>
              <a:rPr lang="en-US" altLang="zh-CN" sz="1333" dirty="0">
                <a:solidFill>
                  <a:srgbClr val="1E2327"/>
                </a:solidFill>
                <a:ea typeface="微软雅黑" panose="020B0503020204020204" pitchFamily="34" charset="-122"/>
              </a:rPr>
              <a:t>COMPANY</a:t>
            </a:r>
            <a:r>
              <a:rPr lang="zh-CN" altLang="en-US" sz="1333" dirty="0">
                <a:solidFill>
                  <a:srgbClr val="1E2327"/>
                </a:solidFill>
                <a:ea typeface="微软雅黑" panose="020B0503020204020204" pitchFamily="34" charset="-122"/>
              </a:rPr>
              <a:t>  </a:t>
            </a:r>
            <a:r>
              <a:rPr lang="zh-CN" altLang="zh-CN" sz="1333" dirty="0">
                <a:solidFill>
                  <a:srgbClr val="1E2327"/>
                </a:solidFill>
                <a:ea typeface="微软雅黑" panose="020B0503020204020204" pitchFamily="34" charset="-122"/>
              </a:rPr>
              <a:t>|</a:t>
            </a:r>
            <a:r>
              <a:rPr lang="zh-CN" altLang="en-US" sz="1333" dirty="0">
                <a:solidFill>
                  <a:srgbClr val="1E2327"/>
                </a:solidFill>
                <a:ea typeface="微软雅黑" panose="020B0503020204020204" pitchFamily="34" charset="-122"/>
              </a:rPr>
              <a:t>  </a:t>
            </a:r>
            <a:r>
              <a:rPr lang="en-US" altLang="zh-CN" sz="1333" dirty="0">
                <a:solidFill>
                  <a:srgbClr val="1E2327"/>
                </a:solidFill>
                <a:ea typeface="微软雅黑" panose="020B0503020204020204" pitchFamily="34" charset="-122"/>
              </a:rPr>
              <a:t>LOGO</a:t>
            </a:r>
            <a:endParaRPr kumimoji="1" lang="zh-CN" altLang="en-US" sz="1333" dirty="0">
              <a:solidFill>
                <a:srgbClr val="1E2327"/>
              </a:solidFill>
              <a:ea typeface="微软雅黑" panose="020B0503020204020204" pitchFamily="34" charset="-122"/>
            </a:endParaRPr>
          </a:p>
        </p:txBody>
      </p:sp>
    </p:spTree>
    <p:extLst>
      <p:ext uri="{BB962C8B-B14F-4D97-AF65-F5344CB8AC3E}">
        <p14:creationId xmlns:p14="http://schemas.microsoft.com/office/powerpoint/2010/main" val="1995495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系统构想</a:t>
            </a:r>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5</a:t>
            </a:fld>
            <a:endParaRPr kumimoji="1" lang="zh-CN" altLang="en-US"/>
          </a:p>
        </p:txBody>
      </p:sp>
      <p:sp>
        <p:nvSpPr>
          <p:cNvPr id="14" name="矩形 13"/>
          <p:cNvSpPr/>
          <p:nvPr/>
        </p:nvSpPr>
        <p:spPr>
          <a:xfrm>
            <a:off x="1934776" y="746394"/>
            <a:ext cx="466794" cy="430887"/>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短信</a:t>
            </a:r>
            <a:endParaRPr lang="en-US" altLang="zh-CN" sz="1100" dirty="0" smtClean="0">
              <a:latin typeface="黑体" panose="02010609060101010101" pitchFamily="49" charset="-122"/>
              <a:ea typeface="黑体" panose="02010609060101010101" pitchFamily="49" charset="-122"/>
              <a:cs typeface="Arial" panose="020B0604020202020204" pitchFamily="34" charset="0"/>
            </a:endParaRPr>
          </a:p>
          <a:p>
            <a:r>
              <a:rPr lang="zh-CN" altLang="en-US" sz="1100" dirty="0" smtClean="0">
                <a:latin typeface="黑体" panose="02010609060101010101" pitchFamily="49" charset="-122"/>
                <a:ea typeface="黑体" panose="02010609060101010101" pitchFamily="49" charset="-122"/>
                <a:cs typeface="Arial" panose="020B0604020202020204" pitchFamily="34" charset="0"/>
              </a:rPr>
              <a:t>抄送</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cxnSp>
        <p:nvCxnSpPr>
          <p:cNvPr id="15" name="直接箭头连接符 14"/>
          <p:cNvCxnSpPr/>
          <p:nvPr/>
        </p:nvCxnSpPr>
        <p:spPr>
          <a:xfrm>
            <a:off x="1310348" y="3469765"/>
            <a:ext cx="57714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273842" y="3890021"/>
            <a:ext cx="61364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373101" y="3600982"/>
            <a:ext cx="466794" cy="261610"/>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转送</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sp>
        <p:nvSpPr>
          <p:cNvPr id="18" name="矩形 17"/>
          <p:cNvSpPr/>
          <p:nvPr/>
        </p:nvSpPr>
        <p:spPr>
          <a:xfrm>
            <a:off x="508025" y="3205265"/>
            <a:ext cx="696419" cy="850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短信网关</a:t>
            </a:r>
            <a:endParaRPr lang="zh-CN" altLang="en-US" b="1" dirty="0"/>
          </a:p>
        </p:txBody>
      </p:sp>
      <p:sp>
        <p:nvSpPr>
          <p:cNvPr id="19" name="矩形 18"/>
          <p:cNvSpPr/>
          <p:nvPr/>
        </p:nvSpPr>
        <p:spPr>
          <a:xfrm>
            <a:off x="2064739" y="1291925"/>
            <a:ext cx="251924" cy="46699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网关</a:t>
            </a:r>
            <a:endParaRPr lang="zh-CN" altLang="en-US" sz="1600" b="1" dirty="0"/>
          </a:p>
        </p:txBody>
      </p:sp>
      <p:sp>
        <p:nvSpPr>
          <p:cNvPr id="20" name="圆角矩形 19"/>
          <p:cNvSpPr/>
          <p:nvPr/>
        </p:nvSpPr>
        <p:spPr>
          <a:xfrm>
            <a:off x="3018197" y="879941"/>
            <a:ext cx="3883945" cy="276943"/>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通管</a:t>
            </a:r>
            <a:r>
              <a:rPr lang="zh-CN" altLang="en-US" dirty="0"/>
              <a:t>局</a:t>
            </a:r>
            <a:r>
              <a:rPr lang="zh-CN" altLang="en-US" dirty="0" smtClean="0"/>
              <a:t>系统</a:t>
            </a:r>
            <a:endParaRPr lang="zh-CN" altLang="en-US" dirty="0"/>
          </a:p>
        </p:txBody>
      </p:sp>
      <p:sp>
        <p:nvSpPr>
          <p:cNvPr id="21" name="矩形 20"/>
          <p:cNvSpPr/>
          <p:nvPr/>
        </p:nvSpPr>
        <p:spPr>
          <a:xfrm>
            <a:off x="1373101" y="3194818"/>
            <a:ext cx="466794" cy="261610"/>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汇聚</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sp>
        <p:nvSpPr>
          <p:cNvPr id="22" name="矩形 21"/>
          <p:cNvSpPr/>
          <p:nvPr/>
        </p:nvSpPr>
        <p:spPr>
          <a:xfrm>
            <a:off x="2003405" y="1230867"/>
            <a:ext cx="9576164" cy="4781830"/>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279814" y="1676379"/>
            <a:ext cx="902811" cy="307777"/>
          </a:xfrm>
          <a:prstGeom prst="rect">
            <a:avLst/>
          </a:prstGeom>
        </p:spPr>
        <p:txBody>
          <a:bodyPr wrap="none">
            <a:spAutoFit/>
          </a:bodyPr>
          <a:lstStyle/>
          <a:p>
            <a:r>
              <a:rPr lang="zh-CN" altLang="en-US" sz="1400" b="1" dirty="0" smtClean="0">
                <a:solidFill>
                  <a:srgbClr val="C00000"/>
                </a:solidFill>
                <a:latin typeface="黑体" panose="02010609060101010101" pitchFamily="49" charset="-122"/>
                <a:ea typeface="黑体" panose="02010609060101010101" pitchFamily="49" charset="-122"/>
                <a:cs typeface="Arial" panose="020B0604020202020204" pitchFamily="34" charset="0"/>
              </a:rPr>
              <a:t>集团中心</a:t>
            </a:r>
            <a:endPar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p:txBody>
      </p:sp>
      <p:sp>
        <p:nvSpPr>
          <p:cNvPr id="24" name="圆角矩形 23"/>
          <p:cNvSpPr/>
          <p:nvPr/>
        </p:nvSpPr>
        <p:spPr>
          <a:xfrm>
            <a:off x="2623055" y="2060283"/>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拦截策略配置</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2620902" y="2473300"/>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数据统计</a:t>
            </a: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分析</a:t>
            </a:r>
          </a:p>
        </p:txBody>
      </p:sp>
      <p:sp>
        <p:nvSpPr>
          <p:cNvPr id="26" name="圆角矩形 25"/>
          <p:cNvSpPr/>
          <p:nvPr/>
        </p:nvSpPr>
        <p:spPr>
          <a:xfrm>
            <a:off x="2560123" y="1633118"/>
            <a:ext cx="4342194" cy="1553689"/>
          </a:xfrm>
          <a:prstGeom prst="round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071601" y="2059639"/>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监测</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策略配置</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4068085" y="245182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智能</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分析训练</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5520147" y="2059147"/>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审核管理</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520147" y="245182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接口管理</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4781488" y="282943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圆角矩形 31"/>
          <p:cNvSpPr/>
          <p:nvPr/>
        </p:nvSpPr>
        <p:spPr>
          <a:xfrm>
            <a:off x="6951403" y="1633118"/>
            <a:ext cx="2965973" cy="1553689"/>
          </a:xfrm>
          <a:prstGeom prst="round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992992" y="1676379"/>
            <a:ext cx="902811" cy="307777"/>
          </a:xfrm>
          <a:prstGeom prst="rect">
            <a:avLst/>
          </a:prstGeom>
        </p:spPr>
        <p:txBody>
          <a:bodyPr wrap="none">
            <a:spAutoFit/>
          </a:bodyPr>
          <a:lstStyle/>
          <a:p>
            <a:r>
              <a:rPr lang="zh-CN" altLang="en-US" sz="1400" b="1" dirty="0" smtClean="0">
                <a:solidFill>
                  <a:srgbClr val="C00000"/>
                </a:solidFill>
                <a:latin typeface="黑体" panose="02010609060101010101" pitchFamily="49" charset="-122"/>
                <a:ea typeface="黑体" panose="02010609060101010101" pitchFamily="49" charset="-122"/>
                <a:cs typeface="Arial" panose="020B0604020202020204" pitchFamily="34" charset="0"/>
              </a:rPr>
              <a:t>省分公司</a:t>
            </a:r>
            <a:endPar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p:txBody>
      </p:sp>
      <p:sp>
        <p:nvSpPr>
          <p:cNvPr id="34" name="圆角矩形 33"/>
          <p:cNvSpPr/>
          <p:nvPr/>
        </p:nvSpPr>
        <p:spPr>
          <a:xfrm>
            <a:off x="7042731" y="2059147"/>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拦截策略配置</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5" name="圆角矩形 34"/>
          <p:cNvSpPr/>
          <p:nvPr/>
        </p:nvSpPr>
        <p:spPr>
          <a:xfrm>
            <a:off x="8515916" y="2059147"/>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监测</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策略配置</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7042731" y="245182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数据统计</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7766588" y="282943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8" name="圆角矩形 37"/>
          <p:cNvSpPr/>
          <p:nvPr/>
        </p:nvSpPr>
        <p:spPr>
          <a:xfrm>
            <a:off x="3352487" y="2829436"/>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安全管理</a:t>
            </a:r>
          </a:p>
        </p:txBody>
      </p:sp>
      <p:sp>
        <p:nvSpPr>
          <p:cNvPr id="39" name="圆角矩形 38"/>
          <p:cNvSpPr/>
          <p:nvPr/>
        </p:nvSpPr>
        <p:spPr>
          <a:xfrm>
            <a:off x="8510103" y="2451825"/>
            <a:ext cx="1335602" cy="277677"/>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安全</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管理</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0" name="圆角矩形 39"/>
          <p:cNvSpPr/>
          <p:nvPr/>
        </p:nvSpPr>
        <p:spPr>
          <a:xfrm>
            <a:off x="3067511" y="5552635"/>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数据处理</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2434850" y="5420029"/>
            <a:ext cx="7372588" cy="534987"/>
          </a:xfrm>
          <a:prstGeom prst="round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470200" y="5429381"/>
            <a:ext cx="619137" cy="523220"/>
          </a:xfrm>
          <a:prstGeom prst="rect">
            <a:avLst/>
          </a:prstGeom>
        </p:spPr>
        <p:txBody>
          <a:bodyPr wrap="square">
            <a:spAutoFit/>
          </a:bodyPr>
          <a:lstStyle/>
          <a:p>
            <a:r>
              <a:rPr lang="zh-CN" altLang="en-US" sz="1400" b="1" dirty="0" smtClean="0">
                <a:solidFill>
                  <a:srgbClr val="C00000"/>
                </a:solidFill>
                <a:latin typeface="黑体" panose="02010609060101010101" pitchFamily="49" charset="-122"/>
                <a:ea typeface="黑体" panose="02010609060101010101" pitchFamily="49" charset="-122"/>
                <a:cs typeface="Arial" panose="020B0604020202020204" pitchFamily="34" charset="0"/>
              </a:rPr>
              <a:t>数据平台</a:t>
            </a:r>
            <a:endPar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p:txBody>
      </p:sp>
      <p:sp>
        <p:nvSpPr>
          <p:cNvPr id="43" name="圆角矩形 42"/>
          <p:cNvSpPr/>
          <p:nvPr/>
        </p:nvSpPr>
        <p:spPr>
          <a:xfrm>
            <a:off x="4114094" y="5549690"/>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数据分析</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4" name="圆角矩形 43"/>
          <p:cNvSpPr/>
          <p:nvPr/>
        </p:nvSpPr>
        <p:spPr>
          <a:xfrm>
            <a:off x="5160677" y="5549690"/>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数据聚合</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5" name="圆角矩形 44"/>
          <p:cNvSpPr/>
          <p:nvPr/>
        </p:nvSpPr>
        <p:spPr>
          <a:xfrm>
            <a:off x="6207260" y="5549690"/>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数据存储</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6" name="圆角矩形 45"/>
          <p:cNvSpPr/>
          <p:nvPr/>
        </p:nvSpPr>
        <p:spPr>
          <a:xfrm>
            <a:off x="7253843" y="5544918"/>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日志存储</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8296184" y="5552635"/>
            <a:ext cx="937824" cy="307661"/>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3784905" y="3632269"/>
            <a:ext cx="902811" cy="307777"/>
          </a:xfrm>
          <a:prstGeom prst="rect">
            <a:avLst/>
          </a:prstGeom>
        </p:spPr>
        <p:txBody>
          <a:bodyPr wrap="none">
            <a:spAutoFit/>
          </a:bodyPr>
          <a:lstStyle/>
          <a:p>
            <a:r>
              <a:rPr lang="zh-CN" altLang="en-US" sz="1400" b="1" dirty="0" smtClean="0">
                <a:solidFill>
                  <a:srgbClr val="C00000"/>
                </a:solidFill>
                <a:latin typeface="黑体" panose="02010609060101010101" pitchFamily="49" charset="-122"/>
                <a:ea typeface="黑体" panose="02010609060101010101" pitchFamily="49" charset="-122"/>
                <a:cs typeface="Arial" panose="020B0604020202020204" pitchFamily="34" charset="0"/>
              </a:rPr>
              <a:t>拦截系统</a:t>
            </a:r>
            <a:endPar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p:txBody>
      </p:sp>
      <p:sp>
        <p:nvSpPr>
          <p:cNvPr id="49" name="矩形 48"/>
          <p:cNvSpPr/>
          <p:nvPr/>
        </p:nvSpPr>
        <p:spPr>
          <a:xfrm>
            <a:off x="7479713" y="3621526"/>
            <a:ext cx="902811" cy="307777"/>
          </a:xfrm>
          <a:prstGeom prst="rect">
            <a:avLst/>
          </a:prstGeom>
        </p:spPr>
        <p:txBody>
          <a:bodyPr wrap="none">
            <a:spAutoFit/>
          </a:bodyPr>
          <a:lstStyle/>
          <a:p>
            <a:r>
              <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rPr>
              <a:t>监测</a:t>
            </a:r>
            <a:r>
              <a:rPr lang="zh-CN" altLang="en-US" sz="1400" b="1" dirty="0" smtClean="0">
                <a:solidFill>
                  <a:srgbClr val="C00000"/>
                </a:solidFill>
                <a:latin typeface="黑体" panose="02010609060101010101" pitchFamily="49" charset="-122"/>
                <a:ea typeface="黑体" panose="02010609060101010101" pitchFamily="49" charset="-122"/>
                <a:cs typeface="Arial" panose="020B0604020202020204" pitchFamily="34" charset="0"/>
              </a:rPr>
              <a:t>系统</a:t>
            </a:r>
            <a:endParaRPr lang="zh-CN" altLang="en-US" sz="1400" b="1" dirty="0">
              <a:solidFill>
                <a:srgbClr val="C00000"/>
              </a:solidFill>
              <a:latin typeface="黑体" panose="02010609060101010101" pitchFamily="49" charset="-122"/>
              <a:ea typeface="黑体" panose="02010609060101010101" pitchFamily="49" charset="-122"/>
              <a:cs typeface="Arial" panose="020B0604020202020204" pitchFamily="34" charset="0"/>
            </a:endParaRPr>
          </a:p>
        </p:txBody>
      </p:sp>
      <p:sp>
        <p:nvSpPr>
          <p:cNvPr id="50" name="圆角矩形 49"/>
          <p:cNvSpPr/>
          <p:nvPr/>
        </p:nvSpPr>
        <p:spPr>
          <a:xfrm>
            <a:off x="2625093" y="4098285"/>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黑白</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名单</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3729030" y="4098285"/>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关键字</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2" name="圆角矩形 51"/>
          <p:cNvSpPr/>
          <p:nvPr/>
        </p:nvSpPr>
        <p:spPr>
          <a:xfrm>
            <a:off x="4832967" y="4098285"/>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流量阈值</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3" name="圆角矩形 52"/>
          <p:cNvSpPr/>
          <p:nvPr/>
        </p:nvSpPr>
        <p:spPr>
          <a:xfrm>
            <a:off x="2620985" y="4593881"/>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规则策略</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3729030" y="4593881"/>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模型</a:t>
            </a: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策略</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5" name="圆角矩形 54"/>
          <p:cNvSpPr/>
          <p:nvPr/>
        </p:nvSpPr>
        <p:spPr>
          <a:xfrm>
            <a:off x="4832967" y="4593880"/>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圆角矩形 55"/>
          <p:cNvSpPr/>
          <p:nvPr/>
        </p:nvSpPr>
        <p:spPr>
          <a:xfrm>
            <a:off x="6321437" y="4005847"/>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内容监控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7" name="圆角矩形 56"/>
          <p:cNvSpPr/>
          <p:nvPr/>
        </p:nvSpPr>
        <p:spPr>
          <a:xfrm>
            <a:off x="7425374" y="4005847"/>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流量监控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8" name="圆角矩形 57"/>
          <p:cNvSpPr/>
          <p:nvPr/>
        </p:nvSpPr>
        <p:spPr>
          <a:xfrm>
            <a:off x="8529311" y="4005847"/>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连续性监控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9" name="圆角矩形 58"/>
          <p:cNvSpPr/>
          <p:nvPr/>
        </p:nvSpPr>
        <p:spPr>
          <a:xfrm>
            <a:off x="6317329" y="4425244"/>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规则监控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圆角矩形 59"/>
          <p:cNvSpPr/>
          <p:nvPr/>
        </p:nvSpPr>
        <p:spPr>
          <a:xfrm>
            <a:off x="7425374" y="4425244"/>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比例监控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1" name="圆角矩形 60"/>
          <p:cNvSpPr/>
          <p:nvPr/>
        </p:nvSpPr>
        <p:spPr>
          <a:xfrm>
            <a:off x="8529311" y="4425243"/>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lumMod val="50000"/>
                    <a:lumOff val="50000"/>
                  </a:schemeClr>
                </a:solidFill>
                <a:latin typeface="微软雅黑" panose="020B0503020204020204" pitchFamily="34" charset="-122"/>
                <a:ea typeface="微软雅黑" panose="020B0503020204020204" pitchFamily="34" charset="-122"/>
              </a:rPr>
              <a:t>命中监控</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2" name="圆角矩形 61"/>
          <p:cNvSpPr/>
          <p:nvPr/>
        </p:nvSpPr>
        <p:spPr>
          <a:xfrm>
            <a:off x="7423836" y="4829243"/>
            <a:ext cx="1014563" cy="289899"/>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50000"/>
                    <a:lumOff val="50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3" name="圆角矩形 62"/>
          <p:cNvSpPr/>
          <p:nvPr/>
        </p:nvSpPr>
        <p:spPr>
          <a:xfrm>
            <a:off x="2544919" y="3599322"/>
            <a:ext cx="3492420" cy="1615616"/>
          </a:xfrm>
          <a:prstGeom prst="round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圆角矩形 63"/>
          <p:cNvSpPr/>
          <p:nvPr/>
        </p:nvSpPr>
        <p:spPr>
          <a:xfrm>
            <a:off x="6190843" y="3593516"/>
            <a:ext cx="3492420" cy="1621422"/>
          </a:xfrm>
          <a:prstGeom prst="round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圆角矩形 64"/>
          <p:cNvSpPr/>
          <p:nvPr/>
        </p:nvSpPr>
        <p:spPr>
          <a:xfrm>
            <a:off x="2454245" y="1291926"/>
            <a:ext cx="9018088" cy="254956"/>
          </a:xfrm>
          <a:prstGeom prst="round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t>管理平台</a:t>
            </a:r>
            <a:endParaRPr lang="zh-CN" altLang="en-US" sz="1600" b="1" dirty="0"/>
          </a:p>
        </p:txBody>
      </p:sp>
      <p:cxnSp>
        <p:nvCxnSpPr>
          <p:cNvPr id="66" name="直接箭头连接符 65"/>
          <p:cNvCxnSpPr/>
          <p:nvPr/>
        </p:nvCxnSpPr>
        <p:spPr>
          <a:xfrm>
            <a:off x="2510916" y="990693"/>
            <a:ext cx="288589"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4577647" y="3286803"/>
            <a:ext cx="0" cy="21618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4577647" y="3236938"/>
            <a:ext cx="466794" cy="261610"/>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应用</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cxnSp>
        <p:nvCxnSpPr>
          <p:cNvPr id="69" name="直接箭头连接符 68"/>
          <p:cNvCxnSpPr/>
          <p:nvPr/>
        </p:nvCxnSpPr>
        <p:spPr>
          <a:xfrm>
            <a:off x="7861536" y="3294534"/>
            <a:ext cx="0" cy="21618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7861536" y="3244669"/>
            <a:ext cx="466794" cy="261610"/>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应用</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sp>
        <p:nvSpPr>
          <p:cNvPr id="71" name="矩形 70"/>
          <p:cNvSpPr/>
          <p:nvPr/>
        </p:nvSpPr>
        <p:spPr>
          <a:xfrm>
            <a:off x="2434849" y="3533141"/>
            <a:ext cx="9037483" cy="1773618"/>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箭头连接符 71"/>
          <p:cNvCxnSpPr/>
          <p:nvPr/>
        </p:nvCxnSpPr>
        <p:spPr>
          <a:xfrm flipH="1">
            <a:off x="6630440" y="3088851"/>
            <a:ext cx="613646" cy="0"/>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472983" y="3200256"/>
            <a:ext cx="748923" cy="261610"/>
          </a:xfrm>
          <a:prstGeom prst="rect">
            <a:avLst/>
          </a:prstGeom>
        </p:spPr>
        <p:txBody>
          <a:bodyPr wrap="none">
            <a:spAutoFit/>
          </a:bodyPr>
          <a:lstStyle/>
          <a:p>
            <a:r>
              <a:rPr lang="zh-CN" altLang="en-US" sz="1100" dirty="0" smtClean="0">
                <a:latin typeface="黑体" panose="02010609060101010101" pitchFamily="49" charset="-122"/>
                <a:ea typeface="黑体" panose="02010609060101010101" pitchFamily="49" charset="-122"/>
                <a:cs typeface="Arial" panose="020B0604020202020204" pitchFamily="34" charset="0"/>
              </a:rPr>
              <a:t>策略审核</a:t>
            </a:r>
            <a:endParaRPr lang="zh-CN" altLang="en-US" sz="1100" dirty="0">
              <a:latin typeface="黑体" panose="02010609060101010101" pitchFamily="49" charset="-122"/>
              <a:ea typeface="黑体" panose="02010609060101010101" pitchFamily="49" charset="-122"/>
              <a:cs typeface="Arial" panose="020B0604020202020204" pitchFamily="34" charset="0"/>
            </a:endParaRPr>
          </a:p>
        </p:txBody>
      </p:sp>
      <p:sp>
        <p:nvSpPr>
          <p:cNvPr id="74" name="矩形 73"/>
          <p:cNvSpPr/>
          <p:nvPr/>
        </p:nvSpPr>
        <p:spPr>
          <a:xfrm>
            <a:off x="10174485" y="2252510"/>
            <a:ext cx="1127866" cy="498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t>运营管理</a:t>
            </a:r>
          </a:p>
        </p:txBody>
      </p:sp>
      <p:sp>
        <p:nvSpPr>
          <p:cNvPr id="75" name="矩形 74"/>
          <p:cNvSpPr/>
          <p:nvPr/>
        </p:nvSpPr>
        <p:spPr>
          <a:xfrm>
            <a:off x="10177360" y="4154993"/>
            <a:ext cx="1127866" cy="498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系统部署</a:t>
            </a:r>
            <a:endParaRPr lang="zh-CN" altLang="en-US" sz="1400" b="1" dirty="0"/>
          </a:p>
        </p:txBody>
      </p:sp>
      <p:sp>
        <p:nvSpPr>
          <p:cNvPr id="76" name="矩形 75"/>
          <p:cNvSpPr/>
          <p:nvPr/>
        </p:nvSpPr>
        <p:spPr>
          <a:xfrm>
            <a:off x="10174485" y="5430144"/>
            <a:ext cx="1127866" cy="4984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数据平台</a:t>
            </a:r>
            <a:endParaRPr lang="zh-CN" altLang="en-US" sz="1400" b="1" dirty="0"/>
          </a:p>
        </p:txBody>
      </p:sp>
      <p:sp>
        <p:nvSpPr>
          <p:cNvPr id="77" name="矩形 76"/>
          <p:cNvSpPr/>
          <p:nvPr/>
        </p:nvSpPr>
        <p:spPr>
          <a:xfrm>
            <a:off x="2432581" y="1575866"/>
            <a:ext cx="9049450" cy="1668803"/>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0628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系统构想</a:t>
            </a:r>
            <a:r>
              <a:rPr lang="en-US" altLang="zh-CN" dirty="0" smtClean="0"/>
              <a:t>_</a:t>
            </a:r>
            <a:r>
              <a:rPr lang="zh-CN" altLang="en-US" dirty="0"/>
              <a:t>流程梳理</a:t>
            </a:r>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6</a:t>
            </a:fld>
            <a:endParaRPr kumimoji="1" lang="zh-CN" altLang="en-US"/>
          </a:p>
        </p:txBody>
      </p:sp>
      <p:sp>
        <p:nvSpPr>
          <p:cNvPr id="5" name="矩形 4"/>
          <p:cNvSpPr/>
          <p:nvPr/>
        </p:nvSpPr>
        <p:spPr>
          <a:xfrm>
            <a:off x="2516056"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设计</a:t>
            </a:r>
          </a:p>
        </p:txBody>
      </p:sp>
      <p:sp>
        <p:nvSpPr>
          <p:cNvPr id="7" name="矩形 6"/>
          <p:cNvSpPr/>
          <p:nvPr/>
        </p:nvSpPr>
        <p:spPr>
          <a:xfrm>
            <a:off x="3823488"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准备</a:t>
            </a:r>
            <a:endParaRPr lang="zh-CN" altLang="en-US" sz="1400" b="1" dirty="0">
              <a:latin typeface="微软雅黑" panose="020B0503020204020204" pitchFamily="34" charset="-122"/>
              <a:ea typeface="微软雅黑" panose="020B0503020204020204" pitchFamily="34" charset="-122"/>
            </a:endParaRPr>
          </a:p>
        </p:txBody>
      </p:sp>
      <p:sp>
        <p:nvSpPr>
          <p:cNvPr id="8" name="矩形 7"/>
          <p:cNvSpPr/>
          <p:nvPr/>
        </p:nvSpPr>
        <p:spPr>
          <a:xfrm>
            <a:off x="5126433"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分析</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6429378"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评估</a:t>
            </a:r>
          </a:p>
        </p:txBody>
      </p:sp>
      <p:sp>
        <p:nvSpPr>
          <p:cNvPr id="10" name="矩形 9"/>
          <p:cNvSpPr/>
          <p:nvPr/>
        </p:nvSpPr>
        <p:spPr>
          <a:xfrm>
            <a:off x="7732323"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部署</a:t>
            </a:r>
            <a:endParaRPr lang="zh-CN" altLang="en-US" sz="1400" b="1" dirty="0">
              <a:latin typeface="微软雅黑" panose="020B0503020204020204" pitchFamily="34" charset="-122"/>
              <a:ea typeface="微软雅黑" panose="020B0503020204020204" pitchFamily="34" charset="-122"/>
            </a:endParaRPr>
          </a:p>
        </p:txBody>
      </p:sp>
      <p:sp>
        <p:nvSpPr>
          <p:cNvPr id="11" name="矩形 10"/>
          <p:cNvSpPr/>
          <p:nvPr/>
        </p:nvSpPr>
        <p:spPr>
          <a:xfrm>
            <a:off x="9035268" y="4112925"/>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监控</a:t>
            </a:r>
            <a:endParaRPr lang="zh-CN" altLang="en-US" sz="1400" b="1" dirty="0">
              <a:latin typeface="微软雅黑" panose="020B0503020204020204" pitchFamily="34" charset="-122"/>
              <a:ea typeface="微软雅黑" panose="020B0503020204020204" pitchFamily="34" charset="-122"/>
            </a:endParaRPr>
          </a:p>
        </p:txBody>
      </p:sp>
      <p:sp>
        <p:nvSpPr>
          <p:cNvPr id="13" name="矩形 12"/>
          <p:cNvSpPr/>
          <p:nvPr/>
        </p:nvSpPr>
        <p:spPr>
          <a:xfrm>
            <a:off x="10338213" y="4112924"/>
            <a:ext cx="1006791" cy="389824"/>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调优</a:t>
            </a:r>
            <a:endParaRPr lang="zh-CN" altLang="en-US" sz="1400" b="1" dirty="0">
              <a:latin typeface="微软雅黑" panose="020B0503020204020204" pitchFamily="34" charset="-122"/>
              <a:ea typeface="微软雅黑" panose="020B0503020204020204" pitchFamily="34" charset="-122"/>
            </a:endParaRPr>
          </a:p>
        </p:txBody>
      </p:sp>
      <p:sp>
        <p:nvSpPr>
          <p:cNvPr id="15" name="矩形 14"/>
          <p:cNvSpPr/>
          <p:nvPr/>
        </p:nvSpPr>
        <p:spPr>
          <a:xfrm>
            <a:off x="3169771" y="3568467"/>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消息数据</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4361699" y="3568467"/>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系统</a:t>
            </a:r>
            <a:r>
              <a:rPr lang="zh-CN" altLang="en-US" sz="1400" b="1" dirty="0" smtClean="0">
                <a:solidFill>
                  <a:srgbClr val="C00000"/>
                </a:solidFill>
                <a:latin typeface="微软雅黑" panose="020B0503020204020204" pitchFamily="34" charset="-122"/>
                <a:ea typeface="微软雅黑" panose="020B0503020204020204" pitchFamily="34" charset="-122"/>
              </a:rPr>
              <a:t>数据</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a:xfrm>
            <a:off x="3823486" y="4673066"/>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策略方案</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a:xfrm>
            <a:off x="5126433" y="4673066"/>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阈值分析</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a:xfrm>
            <a:off x="5126432" y="5201634"/>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频率</a:t>
            </a:r>
            <a:r>
              <a:rPr lang="zh-CN" altLang="en-US" sz="1400" b="1" dirty="0" smtClean="0">
                <a:solidFill>
                  <a:srgbClr val="C00000"/>
                </a:solidFill>
                <a:latin typeface="微软雅黑" panose="020B0503020204020204" pitchFamily="34" charset="-122"/>
                <a:ea typeface="微软雅黑" panose="020B0503020204020204" pitchFamily="34" charset="-122"/>
              </a:rPr>
              <a:t>分析</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a:xfrm>
            <a:off x="6429378" y="3562582"/>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训练</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29" name="肘形连接符 28"/>
          <p:cNvCxnSpPr>
            <a:stCxn id="7" idx="0"/>
            <a:endCxn id="17" idx="2"/>
          </p:cNvCxnSpPr>
          <p:nvPr/>
        </p:nvCxnSpPr>
        <p:spPr>
          <a:xfrm rot="5400000" flipH="1" flipV="1">
            <a:off x="4518672" y="3766503"/>
            <a:ext cx="154634" cy="5382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7" idx="0"/>
            <a:endCxn id="15" idx="2"/>
          </p:cNvCxnSpPr>
          <p:nvPr/>
        </p:nvCxnSpPr>
        <p:spPr>
          <a:xfrm rot="16200000" flipV="1">
            <a:off x="3922709" y="3708749"/>
            <a:ext cx="154634" cy="6537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7" idx="2"/>
            <a:endCxn id="21" idx="0"/>
          </p:cNvCxnSpPr>
          <p:nvPr/>
        </p:nvCxnSpPr>
        <p:spPr>
          <a:xfrm rot="5400000">
            <a:off x="4241725" y="4587906"/>
            <a:ext cx="170317"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6429377" y="3014643"/>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调测</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37" name="直接箭头连接符 36"/>
          <p:cNvCxnSpPr>
            <a:stCxn id="5" idx="3"/>
            <a:endCxn id="7" idx="1"/>
          </p:cNvCxnSpPr>
          <p:nvPr/>
        </p:nvCxnSpPr>
        <p:spPr>
          <a:xfrm>
            <a:off x="3522847" y="4307837"/>
            <a:ext cx="300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7" idx="3"/>
            <a:endCxn id="8" idx="1"/>
          </p:cNvCxnSpPr>
          <p:nvPr/>
        </p:nvCxnSpPr>
        <p:spPr>
          <a:xfrm>
            <a:off x="4830279" y="4307837"/>
            <a:ext cx="296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8" idx="3"/>
            <a:endCxn id="9" idx="1"/>
          </p:cNvCxnSpPr>
          <p:nvPr/>
        </p:nvCxnSpPr>
        <p:spPr>
          <a:xfrm>
            <a:off x="6133224" y="4307837"/>
            <a:ext cx="296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9" idx="3"/>
            <a:endCxn id="10" idx="1"/>
          </p:cNvCxnSpPr>
          <p:nvPr/>
        </p:nvCxnSpPr>
        <p:spPr>
          <a:xfrm>
            <a:off x="7436169" y="4307837"/>
            <a:ext cx="296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0" idx="3"/>
            <a:endCxn id="11" idx="1"/>
          </p:cNvCxnSpPr>
          <p:nvPr/>
        </p:nvCxnSpPr>
        <p:spPr>
          <a:xfrm>
            <a:off x="8739114" y="4307837"/>
            <a:ext cx="296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1" idx="3"/>
          </p:cNvCxnSpPr>
          <p:nvPr/>
        </p:nvCxnSpPr>
        <p:spPr>
          <a:xfrm>
            <a:off x="10042059" y="4307837"/>
            <a:ext cx="2961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126431" y="5730202"/>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策略</a:t>
            </a:r>
            <a:r>
              <a:rPr lang="zh-CN" altLang="en-US" sz="1400" b="1" dirty="0" smtClean="0">
                <a:solidFill>
                  <a:srgbClr val="C00000"/>
                </a:solidFill>
                <a:latin typeface="微软雅黑" panose="020B0503020204020204" pitchFamily="34" charset="-122"/>
                <a:ea typeface="微软雅黑" panose="020B0503020204020204" pitchFamily="34" charset="-122"/>
              </a:rPr>
              <a:t>分析</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54" name="直接箭头连接符 53"/>
          <p:cNvCxnSpPr>
            <a:stCxn id="9" idx="0"/>
            <a:endCxn id="27" idx="2"/>
          </p:cNvCxnSpPr>
          <p:nvPr/>
        </p:nvCxnSpPr>
        <p:spPr>
          <a:xfrm flipV="1">
            <a:off x="6932774" y="3952406"/>
            <a:ext cx="0" cy="160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7" idx="0"/>
            <a:endCxn id="35" idx="2"/>
          </p:cNvCxnSpPr>
          <p:nvPr/>
        </p:nvCxnSpPr>
        <p:spPr>
          <a:xfrm flipH="1" flipV="1">
            <a:off x="6932773" y="3404467"/>
            <a:ext cx="1" cy="158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8383795" y="3560526"/>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准确</a:t>
            </a:r>
            <a:r>
              <a:rPr lang="zh-CN" altLang="en-US" sz="1400" b="1" dirty="0" smtClean="0">
                <a:solidFill>
                  <a:srgbClr val="C00000"/>
                </a:solidFill>
                <a:latin typeface="微软雅黑" panose="020B0503020204020204" pitchFamily="34" charset="-122"/>
                <a:ea typeface="微软雅黑" panose="020B0503020204020204" pitchFamily="34" charset="-122"/>
              </a:rPr>
              <a:t>率</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3" name="矩形 62"/>
          <p:cNvSpPr/>
          <p:nvPr/>
        </p:nvSpPr>
        <p:spPr>
          <a:xfrm>
            <a:off x="10338213" y="4671463"/>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查漏补缺</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矩形 64"/>
          <p:cNvSpPr/>
          <p:nvPr/>
        </p:nvSpPr>
        <p:spPr>
          <a:xfrm>
            <a:off x="9686740" y="3560526"/>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C00000"/>
                </a:solidFill>
                <a:latin typeface="微软雅黑" panose="020B0503020204020204" pitchFamily="34" charset="-122"/>
                <a:ea typeface="微软雅黑" panose="020B0503020204020204" pitchFamily="34" charset="-122"/>
              </a:rPr>
              <a:t>命中率</a:t>
            </a:r>
          </a:p>
        </p:txBody>
      </p:sp>
      <p:cxnSp>
        <p:nvCxnSpPr>
          <p:cNvPr id="67" name="直接箭头连接符 66"/>
          <p:cNvCxnSpPr>
            <a:stCxn id="13" idx="2"/>
            <a:endCxn id="63" idx="0"/>
          </p:cNvCxnSpPr>
          <p:nvPr/>
        </p:nvCxnSpPr>
        <p:spPr>
          <a:xfrm>
            <a:off x="10841609" y="4502748"/>
            <a:ext cx="0" cy="16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11" idx="0"/>
            <a:endCxn id="65" idx="2"/>
          </p:cNvCxnSpPr>
          <p:nvPr/>
        </p:nvCxnSpPr>
        <p:spPr>
          <a:xfrm rot="5400000" flipH="1" flipV="1">
            <a:off x="9783113" y="3705902"/>
            <a:ext cx="162575" cy="6514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11" idx="0"/>
            <a:endCxn id="62" idx="2"/>
          </p:cNvCxnSpPr>
          <p:nvPr/>
        </p:nvCxnSpPr>
        <p:spPr>
          <a:xfrm rot="16200000" flipV="1">
            <a:off x="9131641" y="3705901"/>
            <a:ext cx="162575" cy="6514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10338213" y="5200941"/>
            <a:ext cx="1006791" cy="38982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迭代优化</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83" name="直接箭头连接符 82"/>
          <p:cNvCxnSpPr>
            <a:stCxn id="63" idx="2"/>
            <a:endCxn id="80" idx="0"/>
          </p:cNvCxnSpPr>
          <p:nvPr/>
        </p:nvCxnSpPr>
        <p:spPr>
          <a:xfrm>
            <a:off x="10841609" y="5061287"/>
            <a:ext cx="0" cy="139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stCxn id="8" idx="2"/>
            <a:endCxn id="25" idx="0"/>
          </p:cNvCxnSpPr>
          <p:nvPr/>
        </p:nvCxnSpPr>
        <p:spPr>
          <a:xfrm>
            <a:off x="5629829" y="4502749"/>
            <a:ext cx="0" cy="170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25" idx="2"/>
            <a:endCxn id="26" idx="0"/>
          </p:cNvCxnSpPr>
          <p:nvPr/>
        </p:nvCxnSpPr>
        <p:spPr>
          <a:xfrm flipH="1">
            <a:off x="5629828" y="5062890"/>
            <a:ext cx="1" cy="13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26" idx="2"/>
            <a:endCxn id="50" idx="0"/>
          </p:cNvCxnSpPr>
          <p:nvPr/>
        </p:nvCxnSpPr>
        <p:spPr>
          <a:xfrm flipH="1">
            <a:off x="5629827" y="5591458"/>
            <a:ext cx="1" cy="13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2748991" y="1700183"/>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用户发</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送消息</a:t>
            </a:r>
            <a:endParaRPr lang="zh-CN" altLang="en-US" sz="1400" b="1" dirty="0">
              <a:latin typeface="微软雅黑" panose="020B0503020204020204" pitchFamily="34" charset="-122"/>
              <a:ea typeface="微软雅黑" panose="020B0503020204020204" pitchFamily="34" charset="-122"/>
            </a:endParaRPr>
          </a:p>
        </p:txBody>
      </p:sp>
      <p:sp>
        <p:nvSpPr>
          <p:cNvPr id="92" name="矩形 91"/>
          <p:cNvSpPr/>
          <p:nvPr/>
        </p:nvSpPr>
        <p:spPr>
          <a:xfrm>
            <a:off x="6397794" y="1700183"/>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垃圾消息拦截监测</a:t>
            </a:r>
            <a:endParaRPr lang="zh-CN" altLang="en-US" sz="1400" b="1" dirty="0">
              <a:latin typeface="微软雅黑" panose="020B0503020204020204" pitchFamily="34" charset="-122"/>
              <a:ea typeface="微软雅黑" panose="020B0503020204020204" pitchFamily="34" charset="-122"/>
            </a:endParaRPr>
          </a:p>
        </p:txBody>
      </p:sp>
      <p:sp>
        <p:nvSpPr>
          <p:cNvPr id="93" name="矩形 92"/>
          <p:cNvSpPr/>
          <p:nvPr/>
        </p:nvSpPr>
        <p:spPr>
          <a:xfrm>
            <a:off x="4576189" y="1700183"/>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网关</a:t>
            </a:r>
            <a:endParaRPr lang="zh-CN" altLang="en-US" sz="1400" b="1" dirty="0">
              <a:latin typeface="微软雅黑" panose="020B0503020204020204" pitchFamily="34" charset="-122"/>
              <a:ea typeface="微软雅黑" panose="020B0503020204020204" pitchFamily="34" charset="-122"/>
            </a:endParaRPr>
          </a:p>
        </p:txBody>
      </p:sp>
      <p:sp>
        <p:nvSpPr>
          <p:cNvPr id="94" name="矩形 93"/>
          <p:cNvSpPr/>
          <p:nvPr/>
        </p:nvSpPr>
        <p:spPr>
          <a:xfrm>
            <a:off x="10001328" y="1008462"/>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消息发送</a:t>
            </a:r>
            <a:endParaRPr lang="zh-CN" altLang="en-US" sz="1400" b="1" dirty="0">
              <a:latin typeface="微软雅黑" panose="020B0503020204020204" pitchFamily="34" charset="-122"/>
              <a:ea typeface="微软雅黑" panose="020B0503020204020204" pitchFamily="34" charset="-122"/>
            </a:endParaRPr>
          </a:p>
        </p:txBody>
      </p:sp>
      <p:sp>
        <p:nvSpPr>
          <p:cNvPr id="95" name="矩形 94"/>
          <p:cNvSpPr/>
          <p:nvPr/>
        </p:nvSpPr>
        <p:spPr>
          <a:xfrm>
            <a:off x="10001327" y="2405434"/>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消息删除</a:t>
            </a:r>
            <a:endParaRPr lang="zh-CN" altLang="en-US" sz="1400" b="1" dirty="0">
              <a:latin typeface="微软雅黑" panose="020B0503020204020204" pitchFamily="34" charset="-122"/>
              <a:ea typeface="微软雅黑" panose="020B0503020204020204" pitchFamily="34" charset="-122"/>
            </a:endParaRPr>
          </a:p>
        </p:txBody>
      </p:sp>
      <p:sp>
        <p:nvSpPr>
          <p:cNvPr id="96" name="矩形 95"/>
          <p:cNvSpPr/>
          <p:nvPr/>
        </p:nvSpPr>
        <p:spPr>
          <a:xfrm>
            <a:off x="8194986" y="1700183"/>
            <a:ext cx="1006792" cy="508846"/>
          </a:xfrm>
          <a:prstGeom prst="rect">
            <a:avLst/>
          </a:prstGeom>
          <a:solidFill>
            <a:srgbClr val="A9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latin typeface="微软雅黑" panose="020B0503020204020204" pitchFamily="34" charset="-122"/>
                <a:ea typeface="微软雅黑" panose="020B0503020204020204" pitchFamily="34" charset="-122"/>
              </a:rPr>
              <a:t>人工审核</a:t>
            </a:r>
            <a:endParaRPr lang="zh-CN" altLang="en-US" sz="1400" b="1" dirty="0">
              <a:latin typeface="微软雅黑" panose="020B0503020204020204" pitchFamily="34" charset="-122"/>
              <a:ea typeface="微软雅黑" panose="020B0503020204020204" pitchFamily="34" charset="-122"/>
            </a:endParaRPr>
          </a:p>
        </p:txBody>
      </p:sp>
      <p:cxnSp>
        <p:nvCxnSpPr>
          <p:cNvPr id="98" name="肘形连接符 97"/>
          <p:cNvCxnSpPr>
            <a:stCxn id="96" idx="3"/>
            <a:endCxn id="94" idx="2"/>
          </p:cNvCxnSpPr>
          <p:nvPr/>
        </p:nvCxnSpPr>
        <p:spPr>
          <a:xfrm flipV="1">
            <a:off x="9201778" y="1517308"/>
            <a:ext cx="1302946" cy="4372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肘形连接符 99"/>
          <p:cNvCxnSpPr>
            <a:stCxn id="96" idx="3"/>
            <a:endCxn id="95" idx="0"/>
          </p:cNvCxnSpPr>
          <p:nvPr/>
        </p:nvCxnSpPr>
        <p:spPr>
          <a:xfrm>
            <a:off x="9201778" y="1954606"/>
            <a:ext cx="1302945" cy="450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a:stCxn id="92" idx="3"/>
            <a:endCxn id="96" idx="1"/>
          </p:cNvCxnSpPr>
          <p:nvPr/>
        </p:nvCxnSpPr>
        <p:spPr>
          <a:xfrm>
            <a:off x="7404586" y="1954606"/>
            <a:ext cx="790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a:stCxn id="93" idx="3"/>
            <a:endCxn id="92" idx="1"/>
          </p:cNvCxnSpPr>
          <p:nvPr/>
        </p:nvCxnSpPr>
        <p:spPr>
          <a:xfrm>
            <a:off x="5582981" y="1954606"/>
            <a:ext cx="814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91" idx="3"/>
            <a:endCxn id="93" idx="1"/>
          </p:cNvCxnSpPr>
          <p:nvPr/>
        </p:nvCxnSpPr>
        <p:spPr>
          <a:xfrm>
            <a:off x="3755783" y="1954606"/>
            <a:ext cx="820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肘形连接符 109"/>
          <p:cNvCxnSpPr>
            <a:stCxn id="92" idx="0"/>
            <a:endCxn id="94" idx="1"/>
          </p:cNvCxnSpPr>
          <p:nvPr/>
        </p:nvCxnSpPr>
        <p:spPr>
          <a:xfrm rot="5400000" flipH="1" flipV="1">
            <a:off x="8232610" y="-68535"/>
            <a:ext cx="437298" cy="31001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92" idx="2"/>
            <a:endCxn id="95" idx="1"/>
          </p:cNvCxnSpPr>
          <p:nvPr/>
        </p:nvCxnSpPr>
        <p:spPr>
          <a:xfrm rot="16200000" flipH="1">
            <a:off x="8225844" y="884374"/>
            <a:ext cx="450828" cy="31001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8383600" y="1235354"/>
            <a:ext cx="492443" cy="276999"/>
          </a:xfrm>
          <a:prstGeom prst="rect">
            <a:avLst/>
          </a:prstGeom>
        </p:spPr>
        <p:txBody>
          <a:bodyPr wrap="none">
            <a:spAutoFit/>
          </a:bodyPr>
          <a:lstStyle/>
          <a:p>
            <a:pPr algn="ctr"/>
            <a:r>
              <a:rPr lang="zh-CN" altLang="en-US" sz="1200" dirty="0" smtClean="0">
                <a:latin typeface="黑体" panose="02010609060101010101" pitchFamily="49" charset="-122"/>
                <a:ea typeface="黑体" panose="02010609060101010101" pitchFamily="49" charset="-122"/>
                <a:cs typeface="Arial" panose="020B0604020202020204" pitchFamily="34" charset="0"/>
              </a:rPr>
              <a:t>通过</a:t>
            </a:r>
            <a:endParaRPr lang="zh-CN" altLang="en-US" sz="1200" dirty="0">
              <a:latin typeface="黑体" panose="02010609060101010101" pitchFamily="49" charset="-122"/>
              <a:ea typeface="黑体" panose="02010609060101010101" pitchFamily="49" charset="-122"/>
              <a:cs typeface="Arial" panose="020B0604020202020204" pitchFamily="34" charset="0"/>
            </a:endParaRPr>
          </a:p>
        </p:txBody>
      </p:sp>
      <p:sp>
        <p:nvSpPr>
          <p:cNvPr id="114" name="矩形 113"/>
          <p:cNvSpPr/>
          <p:nvPr/>
        </p:nvSpPr>
        <p:spPr>
          <a:xfrm>
            <a:off x="8306655" y="2427985"/>
            <a:ext cx="646331" cy="276999"/>
          </a:xfrm>
          <a:prstGeom prst="rect">
            <a:avLst/>
          </a:prstGeom>
        </p:spPr>
        <p:txBody>
          <a:bodyPr wrap="none">
            <a:spAutoFit/>
          </a:bodyPr>
          <a:lstStyle/>
          <a:p>
            <a:pPr algn="ctr"/>
            <a:r>
              <a:rPr lang="zh-CN" altLang="en-US" sz="1200" dirty="0" smtClean="0">
                <a:latin typeface="黑体" panose="02010609060101010101" pitchFamily="49" charset="-122"/>
                <a:ea typeface="黑体" panose="02010609060101010101" pitchFamily="49" charset="-122"/>
                <a:cs typeface="Arial" panose="020B0604020202020204" pitchFamily="34" charset="0"/>
              </a:rPr>
              <a:t>不通过</a:t>
            </a:r>
            <a:endParaRPr lang="zh-CN" altLang="en-US" sz="1200" dirty="0">
              <a:latin typeface="黑体" panose="02010609060101010101" pitchFamily="49" charset="-122"/>
              <a:ea typeface="黑体" panose="02010609060101010101" pitchFamily="49" charset="-122"/>
              <a:cs typeface="Arial" panose="020B0604020202020204" pitchFamily="34" charset="0"/>
            </a:endParaRPr>
          </a:p>
        </p:txBody>
      </p:sp>
      <p:sp>
        <p:nvSpPr>
          <p:cNvPr id="115" name="矩形 114"/>
          <p:cNvSpPr/>
          <p:nvPr/>
        </p:nvSpPr>
        <p:spPr>
          <a:xfrm>
            <a:off x="7427588" y="1666319"/>
            <a:ext cx="646331" cy="276999"/>
          </a:xfrm>
          <a:prstGeom prst="rect">
            <a:avLst/>
          </a:prstGeom>
        </p:spPr>
        <p:txBody>
          <a:bodyPr wrap="none">
            <a:spAutoFit/>
          </a:bodyPr>
          <a:lstStyle/>
          <a:p>
            <a:pPr algn="ctr"/>
            <a:r>
              <a:rPr lang="zh-CN" altLang="en-US" sz="1200" dirty="0" smtClean="0">
                <a:latin typeface="黑体" panose="02010609060101010101" pitchFamily="49" charset="-122"/>
                <a:ea typeface="黑体" panose="02010609060101010101" pitchFamily="49" charset="-122"/>
                <a:cs typeface="Arial" panose="020B0604020202020204" pitchFamily="34" charset="0"/>
              </a:rPr>
              <a:t>不确定</a:t>
            </a:r>
            <a:endParaRPr lang="zh-CN" altLang="en-US" sz="1200" dirty="0">
              <a:latin typeface="黑体" panose="02010609060101010101" pitchFamily="49" charset="-122"/>
              <a:ea typeface="黑体" panose="02010609060101010101" pitchFamily="49" charset="-122"/>
              <a:cs typeface="Arial" panose="020B0604020202020204" pitchFamily="34" charset="0"/>
            </a:endParaRPr>
          </a:p>
        </p:txBody>
      </p:sp>
      <p:sp>
        <p:nvSpPr>
          <p:cNvPr id="116" name="矩形 115"/>
          <p:cNvSpPr/>
          <p:nvPr/>
        </p:nvSpPr>
        <p:spPr>
          <a:xfrm>
            <a:off x="10545504" y="1621519"/>
            <a:ext cx="492443" cy="276999"/>
          </a:xfrm>
          <a:prstGeom prst="rect">
            <a:avLst/>
          </a:prstGeom>
        </p:spPr>
        <p:txBody>
          <a:bodyPr wrap="none">
            <a:spAutoFit/>
          </a:bodyPr>
          <a:lstStyle/>
          <a:p>
            <a:pPr algn="ctr"/>
            <a:r>
              <a:rPr lang="zh-CN" altLang="en-US" sz="1200" dirty="0" smtClean="0">
                <a:latin typeface="黑体" panose="02010609060101010101" pitchFamily="49" charset="-122"/>
                <a:ea typeface="黑体" panose="02010609060101010101" pitchFamily="49" charset="-122"/>
                <a:cs typeface="Arial" panose="020B0604020202020204" pitchFamily="34" charset="0"/>
              </a:rPr>
              <a:t>通过</a:t>
            </a:r>
            <a:endParaRPr lang="zh-CN" altLang="en-US" sz="1200" dirty="0">
              <a:latin typeface="黑体" panose="02010609060101010101" pitchFamily="49" charset="-122"/>
              <a:ea typeface="黑体" panose="02010609060101010101" pitchFamily="49" charset="-122"/>
              <a:cs typeface="Arial" panose="020B0604020202020204" pitchFamily="34" charset="0"/>
            </a:endParaRPr>
          </a:p>
        </p:txBody>
      </p:sp>
      <p:sp>
        <p:nvSpPr>
          <p:cNvPr id="117" name="矩形 116"/>
          <p:cNvSpPr/>
          <p:nvPr/>
        </p:nvSpPr>
        <p:spPr>
          <a:xfrm>
            <a:off x="10468561" y="2055648"/>
            <a:ext cx="646331" cy="276999"/>
          </a:xfrm>
          <a:prstGeom prst="rect">
            <a:avLst/>
          </a:prstGeom>
        </p:spPr>
        <p:txBody>
          <a:bodyPr wrap="none">
            <a:spAutoFit/>
          </a:bodyPr>
          <a:lstStyle/>
          <a:p>
            <a:pPr algn="ctr"/>
            <a:r>
              <a:rPr lang="zh-CN" altLang="en-US" sz="1200" dirty="0" smtClean="0">
                <a:latin typeface="黑体" panose="02010609060101010101" pitchFamily="49" charset="-122"/>
                <a:ea typeface="黑体" panose="02010609060101010101" pitchFamily="49" charset="-122"/>
                <a:cs typeface="Arial" panose="020B0604020202020204" pitchFamily="34" charset="0"/>
              </a:rPr>
              <a:t>不通过</a:t>
            </a:r>
            <a:endParaRPr lang="zh-CN" altLang="en-US" sz="1200" dirty="0">
              <a:latin typeface="黑体" panose="02010609060101010101" pitchFamily="49" charset="-122"/>
              <a:ea typeface="黑体" panose="02010609060101010101" pitchFamily="49" charset="-122"/>
              <a:cs typeface="Arial" panose="020B0604020202020204" pitchFamily="34" charset="0"/>
            </a:endParaRPr>
          </a:p>
        </p:txBody>
      </p:sp>
      <p:sp>
        <p:nvSpPr>
          <p:cNvPr id="118" name="Rectangle 27">
            <a:extLst>
              <a:ext uri="{FF2B5EF4-FFF2-40B4-BE49-F238E27FC236}">
                <a16:creationId xmlns="" xmlns:a16="http://schemas.microsoft.com/office/drawing/2014/main" id="{4CDF1325-D00B-49F5-8639-B0DF81AD0E52}"/>
              </a:ext>
            </a:extLst>
          </p:cNvPr>
          <p:cNvSpPr/>
          <p:nvPr/>
        </p:nvSpPr>
        <p:spPr>
          <a:xfrm>
            <a:off x="441402" y="1748985"/>
            <a:ext cx="1804193" cy="396583"/>
          </a:xfrm>
          <a:prstGeom prst="rect">
            <a:avLst/>
          </a:prstGeom>
        </p:spPr>
        <p:txBody>
          <a:bodyPr wrap="square">
            <a:spAutoFit/>
          </a:bodyPr>
          <a:lstStyle/>
          <a:p>
            <a:pPr defTabSz="1828800">
              <a:lnSpc>
                <a:spcPct val="120000"/>
              </a:lnSpc>
            </a:pPr>
            <a:r>
              <a:rPr lang="zh-CN" altLang="en-US" b="1" dirty="0" smtClean="0">
                <a:solidFill>
                  <a:schemeClr val="tx1">
                    <a:lumMod val="65000"/>
                    <a:lumOff val="35000"/>
                  </a:schemeClr>
                </a:solidFill>
                <a:latin typeface="微软雅黑" panose="020B0503020204020204" pitchFamily="34" charset="-122"/>
                <a:cs typeface="Segoe UI" panose="020B0502040204020203" pitchFamily="34" charset="0"/>
              </a:rPr>
              <a:t>拦截业务流程</a:t>
            </a:r>
            <a:endParaRPr lang="en-US" altLang="zh-CN"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119" name="Rectangle 25">
            <a:extLst>
              <a:ext uri="{FF2B5EF4-FFF2-40B4-BE49-F238E27FC236}">
                <a16:creationId xmlns="" xmlns:a16="http://schemas.microsoft.com/office/drawing/2014/main" id="{803A26D0-9606-49D3-848E-A40CBE9E5F61}"/>
              </a:ext>
            </a:extLst>
          </p:cNvPr>
          <p:cNvSpPr/>
          <p:nvPr/>
        </p:nvSpPr>
        <p:spPr>
          <a:xfrm>
            <a:off x="284585" y="1750057"/>
            <a:ext cx="69487" cy="421657"/>
          </a:xfrm>
          <a:prstGeom prst="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9号-创粗黑" panose="00000500000000000000" charset="-122"/>
              <a:ea typeface="字魂59号-创粗黑" panose="00000500000000000000" charset="-122"/>
            </a:endParaRPr>
          </a:p>
        </p:txBody>
      </p:sp>
      <p:sp>
        <p:nvSpPr>
          <p:cNvPr id="120" name="Rectangle 27">
            <a:extLst>
              <a:ext uri="{FF2B5EF4-FFF2-40B4-BE49-F238E27FC236}">
                <a16:creationId xmlns="" xmlns:a16="http://schemas.microsoft.com/office/drawing/2014/main" id="{4CDF1325-D00B-49F5-8639-B0DF81AD0E52}"/>
              </a:ext>
            </a:extLst>
          </p:cNvPr>
          <p:cNvSpPr/>
          <p:nvPr/>
        </p:nvSpPr>
        <p:spPr>
          <a:xfrm>
            <a:off x="441402" y="4092978"/>
            <a:ext cx="1804193" cy="396583"/>
          </a:xfrm>
          <a:prstGeom prst="rect">
            <a:avLst/>
          </a:prstGeom>
        </p:spPr>
        <p:txBody>
          <a:bodyPr wrap="square">
            <a:spAutoFit/>
          </a:bodyPr>
          <a:lstStyle/>
          <a:p>
            <a:pPr defTabSz="1828800">
              <a:lnSpc>
                <a:spcPct val="120000"/>
              </a:lnSpc>
            </a:pPr>
            <a:r>
              <a:rPr lang="zh-CN" altLang="en-US" b="1" dirty="0" smtClean="0">
                <a:solidFill>
                  <a:schemeClr val="tx1">
                    <a:lumMod val="65000"/>
                    <a:lumOff val="35000"/>
                  </a:schemeClr>
                </a:solidFill>
                <a:latin typeface="微软雅黑" panose="020B0503020204020204" pitchFamily="34" charset="-122"/>
                <a:cs typeface="Segoe UI" panose="020B0502040204020203" pitchFamily="34" charset="0"/>
              </a:rPr>
              <a:t>策略研发流程</a:t>
            </a:r>
            <a:endParaRPr lang="en-US" altLang="zh-CN" b="1" dirty="0">
              <a:solidFill>
                <a:schemeClr val="tx1">
                  <a:lumMod val="65000"/>
                  <a:lumOff val="35000"/>
                </a:schemeClr>
              </a:solidFill>
              <a:latin typeface="微软雅黑" panose="020B0503020204020204" pitchFamily="34" charset="-122"/>
              <a:cs typeface="Segoe UI" panose="020B0502040204020203" pitchFamily="34" charset="0"/>
            </a:endParaRPr>
          </a:p>
        </p:txBody>
      </p:sp>
      <p:sp>
        <p:nvSpPr>
          <p:cNvPr id="121" name="Rectangle 25">
            <a:extLst>
              <a:ext uri="{FF2B5EF4-FFF2-40B4-BE49-F238E27FC236}">
                <a16:creationId xmlns="" xmlns:a16="http://schemas.microsoft.com/office/drawing/2014/main" id="{803A26D0-9606-49D3-848E-A40CBE9E5F61}"/>
              </a:ext>
            </a:extLst>
          </p:cNvPr>
          <p:cNvSpPr/>
          <p:nvPr/>
        </p:nvSpPr>
        <p:spPr>
          <a:xfrm>
            <a:off x="284585" y="4094050"/>
            <a:ext cx="69487" cy="421657"/>
          </a:xfrm>
          <a:prstGeom prst="rect">
            <a:avLst/>
          </a:prstGeom>
          <a:gradFill>
            <a:gsLst>
              <a:gs pos="0">
                <a:srgbClr val="C51F2D"/>
              </a:gs>
              <a:gs pos="100000">
                <a:srgbClr val="83062E"/>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9号-创粗黑" panose="00000500000000000000" charset="-122"/>
              <a:ea typeface="字魂59号-创粗黑" panose="00000500000000000000" charset="-122"/>
            </a:endParaRPr>
          </a:p>
        </p:txBody>
      </p:sp>
    </p:spTree>
    <p:extLst>
      <p:ext uri="{BB962C8B-B14F-4D97-AF65-F5344CB8AC3E}">
        <p14:creationId xmlns:p14="http://schemas.microsoft.com/office/powerpoint/2010/main" val="82557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fill="hold"/>
                                        <p:tgtEl>
                                          <p:spTgt spid="118"/>
                                        </p:tgtEl>
                                        <p:attrNameLst>
                                          <p:attrName>ppt_x</p:attrName>
                                        </p:attrNameLst>
                                      </p:cBhvr>
                                      <p:tavLst>
                                        <p:tav tm="0">
                                          <p:val>
                                            <p:strVal val="#ppt_x"/>
                                          </p:val>
                                        </p:tav>
                                        <p:tav tm="100000">
                                          <p:val>
                                            <p:strVal val="#ppt_x"/>
                                          </p:val>
                                        </p:tav>
                                      </p:tavLst>
                                    </p:anim>
                                    <p:anim calcmode="lin" valueType="num">
                                      <p:cBhvr additive="base">
                                        <p:cTn id="8" dur="500" fill="hold"/>
                                        <p:tgtEl>
                                          <p:spTgt spid="1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20"/>
                                        </p:tgtEl>
                                        <p:attrNameLst>
                                          <p:attrName>style.visibility</p:attrName>
                                        </p:attrNameLst>
                                      </p:cBhvr>
                                      <p:to>
                                        <p:strVal val="visible"/>
                                      </p:to>
                                    </p:set>
                                    <p:anim calcmode="lin" valueType="num">
                                      <p:cBhvr additive="base">
                                        <p:cTn id="12" dur="500" fill="hold"/>
                                        <p:tgtEl>
                                          <p:spTgt spid="120"/>
                                        </p:tgtEl>
                                        <p:attrNameLst>
                                          <p:attrName>ppt_x</p:attrName>
                                        </p:attrNameLst>
                                      </p:cBhvr>
                                      <p:tavLst>
                                        <p:tav tm="0">
                                          <p:val>
                                            <p:strVal val="#ppt_x"/>
                                          </p:val>
                                        </p:tav>
                                        <p:tav tm="100000">
                                          <p:val>
                                            <p:strVal val="#ppt_x"/>
                                          </p:val>
                                        </p:tav>
                                      </p:tavLst>
                                    </p:anim>
                                    <p:anim calcmode="lin" valueType="num">
                                      <p:cBhvr additive="base">
                                        <p:cTn id="13"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p:bldP spid="1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策略分析</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7</a:t>
            </a:fld>
            <a:endParaRPr kumimoji="1" lang="zh-CN" altLang="en-US"/>
          </a:p>
        </p:txBody>
      </p:sp>
      <p:sp>
        <p:nvSpPr>
          <p:cNvPr id="4" name="椭圆 3"/>
          <p:cNvSpPr/>
          <p:nvPr/>
        </p:nvSpPr>
        <p:spPr>
          <a:xfrm>
            <a:off x="1781605" y="1669974"/>
            <a:ext cx="3455471" cy="3455471"/>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sp>
        <p:nvSpPr>
          <p:cNvPr id="5" name="椭圆 4"/>
          <p:cNvSpPr/>
          <p:nvPr/>
        </p:nvSpPr>
        <p:spPr>
          <a:xfrm>
            <a:off x="6315505" y="1669973"/>
            <a:ext cx="3455471" cy="3455471"/>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grpSp>
        <p:nvGrpSpPr>
          <p:cNvPr id="6" name="组合 5"/>
          <p:cNvGrpSpPr/>
          <p:nvPr/>
        </p:nvGrpSpPr>
        <p:grpSpPr>
          <a:xfrm>
            <a:off x="4850244" y="2471663"/>
            <a:ext cx="1852094" cy="1852092"/>
            <a:chOff x="5146577" y="2705101"/>
            <a:chExt cx="1852094" cy="1852092"/>
          </a:xfrm>
          <a:effectLst/>
        </p:grpSpPr>
        <p:sp>
          <p:nvSpPr>
            <p:cNvPr id="7" name="椭圆 6"/>
            <p:cNvSpPr/>
            <p:nvPr/>
          </p:nvSpPr>
          <p:spPr>
            <a:xfrm>
              <a:off x="5146577" y="2705101"/>
              <a:ext cx="1852094" cy="1852092"/>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FFFFFF"/>
                </a:solidFill>
                <a:latin typeface="Arial"/>
                <a:ea typeface="微软雅黑"/>
              </a:endParaRPr>
            </a:p>
          </p:txBody>
        </p:sp>
        <p:cxnSp>
          <p:nvCxnSpPr>
            <p:cNvPr id="8" name="直接连接符 7"/>
            <p:cNvCxnSpPr>
              <a:cxnSpLocks/>
            </p:cNvCxnSpPr>
            <p:nvPr/>
          </p:nvCxnSpPr>
          <p:spPr>
            <a:xfrm flipH="1">
              <a:off x="5585379" y="3102653"/>
              <a:ext cx="974488" cy="105698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椭圆 12"/>
            <p:cNvSpPr/>
            <p:nvPr/>
          </p:nvSpPr>
          <p:spPr>
            <a:xfrm>
              <a:off x="5585379" y="3139623"/>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13"/>
            <p:cNvSpPr/>
            <p:nvPr/>
          </p:nvSpPr>
          <p:spPr>
            <a:xfrm rot="10800000">
              <a:off x="6215597" y="3800369"/>
              <a:ext cx="396240" cy="322299"/>
            </a:xfrm>
            <a:custGeom>
              <a:avLst/>
              <a:gdLst>
                <a:gd name="T0" fmla="*/ 130 w 256"/>
                <a:gd name="T1" fmla="*/ 8 h 208"/>
                <a:gd name="T2" fmla="*/ 130 w 256"/>
                <a:gd name="T3" fmla="*/ 37 h 208"/>
                <a:gd name="T4" fmla="*/ 177 w 256"/>
                <a:gd name="T5" fmla="*/ 84 h 208"/>
                <a:gd name="T6" fmla="*/ 21 w 256"/>
                <a:gd name="T7" fmla="*/ 84 h 208"/>
                <a:gd name="T8" fmla="*/ 0 w 256"/>
                <a:gd name="T9" fmla="*/ 105 h 208"/>
                <a:gd name="T10" fmla="*/ 21 w 256"/>
                <a:gd name="T11" fmla="*/ 126 h 208"/>
                <a:gd name="T12" fmla="*/ 177 w 256"/>
                <a:gd name="T13" fmla="*/ 126 h 208"/>
                <a:gd name="T14" fmla="*/ 130 w 256"/>
                <a:gd name="T15" fmla="*/ 173 h 208"/>
                <a:gd name="T16" fmla="*/ 130 w 256"/>
                <a:gd name="T17" fmla="*/ 202 h 208"/>
                <a:gd name="T18" fmla="*/ 144 w 256"/>
                <a:gd name="T19" fmla="*/ 208 h 208"/>
                <a:gd name="T20" fmla="*/ 159 w 256"/>
                <a:gd name="T21" fmla="*/ 202 h 208"/>
                <a:gd name="T22" fmla="*/ 256 w 256"/>
                <a:gd name="T23" fmla="*/ 105 h 208"/>
                <a:gd name="T24" fmla="*/ 159 w 256"/>
                <a:gd name="T25" fmla="*/ 8 h 208"/>
                <a:gd name="T26" fmla="*/ 130 w 256"/>
                <a:gd name="T27" fmla="*/ 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08">
                  <a:moveTo>
                    <a:pt x="130" y="8"/>
                  </a:moveTo>
                  <a:cubicBezTo>
                    <a:pt x="122" y="16"/>
                    <a:pt x="122" y="29"/>
                    <a:pt x="130" y="37"/>
                  </a:cubicBezTo>
                  <a:cubicBezTo>
                    <a:pt x="177" y="84"/>
                    <a:pt x="177" y="84"/>
                    <a:pt x="177" y="84"/>
                  </a:cubicBezTo>
                  <a:cubicBezTo>
                    <a:pt x="21" y="84"/>
                    <a:pt x="21" y="84"/>
                    <a:pt x="21" y="84"/>
                  </a:cubicBezTo>
                  <a:cubicBezTo>
                    <a:pt x="9" y="84"/>
                    <a:pt x="0" y="94"/>
                    <a:pt x="0" y="105"/>
                  </a:cubicBezTo>
                  <a:cubicBezTo>
                    <a:pt x="0" y="116"/>
                    <a:pt x="9" y="126"/>
                    <a:pt x="21" y="126"/>
                  </a:cubicBezTo>
                  <a:cubicBezTo>
                    <a:pt x="177" y="126"/>
                    <a:pt x="177" y="126"/>
                    <a:pt x="177" y="126"/>
                  </a:cubicBezTo>
                  <a:cubicBezTo>
                    <a:pt x="130" y="173"/>
                    <a:pt x="130" y="173"/>
                    <a:pt x="130" y="173"/>
                  </a:cubicBezTo>
                  <a:cubicBezTo>
                    <a:pt x="122" y="181"/>
                    <a:pt x="122" y="194"/>
                    <a:pt x="130" y="202"/>
                  </a:cubicBezTo>
                  <a:cubicBezTo>
                    <a:pt x="134" y="206"/>
                    <a:pt x="139" y="208"/>
                    <a:pt x="144" y="208"/>
                  </a:cubicBezTo>
                  <a:cubicBezTo>
                    <a:pt x="150" y="208"/>
                    <a:pt x="155" y="206"/>
                    <a:pt x="159" y="202"/>
                  </a:cubicBezTo>
                  <a:cubicBezTo>
                    <a:pt x="256" y="105"/>
                    <a:pt x="256" y="105"/>
                    <a:pt x="256" y="105"/>
                  </a:cubicBezTo>
                  <a:cubicBezTo>
                    <a:pt x="159" y="8"/>
                    <a:pt x="159" y="8"/>
                    <a:pt x="159" y="8"/>
                  </a:cubicBezTo>
                  <a:cubicBezTo>
                    <a:pt x="151" y="0"/>
                    <a:pt x="138" y="0"/>
                    <a:pt x="130" y="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 name="直接连接符 10"/>
          <p:cNvCxnSpPr/>
          <p:nvPr/>
        </p:nvCxnSpPr>
        <p:spPr>
          <a:xfrm>
            <a:off x="2760310" y="2802134"/>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294210" y="2802134"/>
            <a:ext cx="14980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441846" y="2333721"/>
            <a:ext cx="2241974" cy="1465328"/>
            <a:chOff x="6613765" y="1590700"/>
            <a:chExt cx="2241974" cy="1465328"/>
          </a:xfrm>
        </p:grpSpPr>
        <p:sp>
          <p:nvSpPr>
            <p:cNvPr id="14" name="矩形 13"/>
            <p:cNvSpPr/>
            <p:nvPr/>
          </p:nvSpPr>
          <p:spPr>
            <a:xfrm>
              <a:off x="6638758" y="2188098"/>
              <a:ext cx="2191988"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smtClean="0">
                  <a:solidFill>
                    <a:schemeClr val="bg1"/>
                  </a:solidFill>
                </a:rPr>
                <a:t>短信拦截监测网关能够及时完成垃圾短信的拦截并将结果返回给短信网关。</a:t>
              </a:r>
              <a:endParaRPr lang="zh-CN" altLang="en-US" sz="1400" dirty="0">
                <a:solidFill>
                  <a:schemeClr val="bg1"/>
                </a:solidFill>
              </a:endParaRPr>
            </a:p>
          </p:txBody>
        </p:sp>
        <p:sp>
          <p:nvSpPr>
            <p:cNvPr id="15" name="矩形 14"/>
            <p:cNvSpPr/>
            <p:nvPr/>
          </p:nvSpPr>
          <p:spPr>
            <a:xfrm>
              <a:off x="6613765" y="1590700"/>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短信拦截</a:t>
              </a:r>
              <a:endParaRPr lang="zh-CN" altLang="en-US" b="1" dirty="0">
                <a:solidFill>
                  <a:schemeClr val="bg1"/>
                </a:solidFill>
              </a:endParaRPr>
            </a:p>
          </p:txBody>
        </p:sp>
      </p:grpSp>
      <p:grpSp>
        <p:nvGrpSpPr>
          <p:cNvPr id="16" name="组合 15"/>
          <p:cNvGrpSpPr/>
          <p:nvPr/>
        </p:nvGrpSpPr>
        <p:grpSpPr>
          <a:xfrm>
            <a:off x="6919748" y="2333721"/>
            <a:ext cx="2241974" cy="1723860"/>
            <a:chOff x="6613765" y="1590700"/>
            <a:chExt cx="2241974" cy="1723860"/>
          </a:xfrm>
        </p:grpSpPr>
        <p:sp>
          <p:nvSpPr>
            <p:cNvPr id="17" name="矩形 16"/>
            <p:cNvSpPr/>
            <p:nvPr/>
          </p:nvSpPr>
          <p:spPr>
            <a:xfrm>
              <a:off x="6638758" y="2188098"/>
              <a:ext cx="2191988" cy="112646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smtClean="0">
                  <a:solidFill>
                    <a:schemeClr val="bg1"/>
                  </a:solidFill>
                </a:rPr>
                <a:t>对当前拦截策略无法拦截的消息，根据配置规则进行分析训练，进行主动预警，提供更多策略参考。</a:t>
              </a:r>
              <a:endParaRPr lang="zh-CN" altLang="en-US" sz="1400" dirty="0">
                <a:solidFill>
                  <a:schemeClr val="bg1"/>
                </a:solidFill>
              </a:endParaRPr>
            </a:p>
          </p:txBody>
        </p:sp>
        <p:sp>
          <p:nvSpPr>
            <p:cNvPr id="18" name="矩形 17"/>
            <p:cNvSpPr/>
            <p:nvPr/>
          </p:nvSpPr>
          <p:spPr>
            <a:xfrm>
              <a:off x="6613765" y="1590700"/>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短信监测</a:t>
              </a:r>
              <a:endParaRPr lang="zh-CN" altLang="en-US" b="1" dirty="0">
                <a:solidFill>
                  <a:schemeClr val="bg1"/>
                </a:solidFill>
              </a:endParaRPr>
            </a:p>
          </p:txBody>
        </p:sp>
      </p:grpSp>
    </p:spTree>
    <p:extLst>
      <p:ext uri="{BB962C8B-B14F-4D97-AF65-F5344CB8AC3E}">
        <p14:creationId xmlns:p14="http://schemas.microsoft.com/office/powerpoint/2010/main" val="675087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a:t>
            </a:r>
            <a:r>
              <a:rPr lang="zh-CN" altLang="en-US" dirty="0" smtClean="0"/>
              <a:t>分析</a:t>
            </a:r>
            <a:r>
              <a:rPr lang="en-US" altLang="zh-CN" dirty="0" smtClean="0"/>
              <a:t>_</a:t>
            </a:r>
            <a:r>
              <a:rPr lang="zh-CN" altLang="en-US" dirty="0" smtClean="0"/>
              <a:t>拦截策略</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8</a:t>
            </a:fld>
            <a:endParaRPr kumimoji="1" lang="zh-CN" altLang="en-US"/>
          </a:p>
        </p:txBody>
      </p:sp>
      <p:sp>
        <p:nvSpPr>
          <p:cNvPr id="26" name="Rectangle 100">
            <a:extLst>
              <a:ext uri="{FF2B5EF4-FFF2-40B4-BE49-F238E27FC236}">
                <a16:creationId xmlns="" xmlns:a16="http://schemas.microsoft.com/office/drawing/2014/main" id="{EB94233E-FC52-4BA7-865D-3ED12C838032}"/>
              </a:ext>
            </a:extLst>
          </p:cNvPr>
          <p:cNvSpPr/>
          <p:nvPr/>
        </p:nvSpPr>
        <p:spPr>
          <a:xfrm>
            <a:off x="1693087" y="1594426"/>
            <a:ext cx="1879846" cy="494665"/>
          </a:xfrm>
          <a:prstGeom prst="rect">
            <a:avLst/>
          </a:prstGeom>
          <a:solidFill>
            <a:srgbClr val="C00000"/>
          </a:solidFill>
        </p:spPr>
        <p:txBody>
          <a:bodyPr vert="horz" wrap="square" lIns="182880" tIns="91440" rIns="182880" bIns="91440" rtlCol="0" anchor="ctr">
            <a:noAutofit/>
          </a:bodyPr>
          <a:lstStyle/>
          <a:p>
            <a:pPr algn="ctr" defTabSz="1828800" rtl="0">
              <a:lnSpc>
                <a:spcPct val="90000"/>
              </a:lnSpc>
              <a:spcBef>
                <a:spcPct val="0"/>
              </a:spcBef>
            </a:pPr>
            <a:r>
              <a:rPr lang="zh-CN" altLang="en-US" b="1" kern="1200" noProof="1" smtClean="0">
                <a:solidFill>
                  <a:schemeClr val="bg1"/>
                </a:solidFill>
                <a:latin typeface="微软雅黑" panose="020B0503020204020204" pitchFamily="34" charset="-122"/>
                <a:cs typeface="Times New Roman" panose="02020603050405020304" pitchFamily="18" charset="0"/>
              </a:rPr>
              <a:t>黑白名单管理</a:t>
            </a:r>
            <a:endParaRPr lang="en-US" b="1" kern="1200" noProof="1">
              <a:solidFill>
                <a:schemeClr val="bg1"/>
              </a:solidFill>
              <a:latin typeface="微软雅黑" panose="020B0503020204020204" pitchFamily="34" charset="-122"/>
              <a:cs typeface="Times New Roman" panose="02020603050405020304" pitchFamily="18" charset="0"/>
            </a:endParaRPr>
          </a:p>
        </p:txBody>
      </p:sp>
      <p:sp>
        <p:nvSpPr>
          <p:cNvPr id="27" name="Rectangle 101">
            <a:extLst>
              <a:ext uri="{FF2B5EF4-FFF2-40B4-BE49-F238E27FC236}">
                <a16:creationId xmlns="" xmlns:a16="http://schemas.microsoft.com/office/drawing/2014/main" id="{6F231B46-FB10-4699-901D-311380BC4DB0}"/>
              </a:ext>
            </a:extLst>
          </p:cNvPr>
          <p:cNvSpPr/>
          <p:nvPr/>
        </p:nvSpPr>
        <p:spPr>
          <a:xfrm>
            <a:off x="1605880" y="2335955"/>
            <a:ext cx="2235200" cy="1015663"/>
          </a:xfrm>
          <a:prstGeom prst="rect">
            <a:avLst/>
          </a:prstGeom>
        </p:spPr>
        <p:txBody>
          <a:bodyPr wrap="square">
            <a:spAutoFit/>
          </a:bodyPr>
          <a:lstStyle/>
          <a:p>
            <a:pPr algn="l" defTabSz="1828800" rtl="0">
              <a:buClr>
                <a:srgbClr val="E24848"/>
              </a:buClr>
              <a:defRPr/>
            </a:pPr>
            <a:r>
              <a:rPr lang="zh-CN" altLang="en-US"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      主叫黑名单用户发送的短信禁止下发。</a:t>
            </a:r>
          </a:p>
          <a:p>
            <a:pPr algn="l" defTabSz="1828800" rtl="0">
              <a:buClr>
                <a:srgbClr val="E24848"/>
              </a:buClr>
              <a:defRPr/>
            </a:pPr>
            <a:r>
              <a:rPr lang="en-US" altLang="zh-CN" sz="1200" noProof="1" smtClean="0">
                <a:solidFill>
                  <a:schemeClr val="tx1">
                    <a:lumMod val="75000"/>
                    <a:lumOff val="25000"/>
                  </a:schemeClr>
                </a:solidFill>
                <a:latin typeface="微软雅黑" panose="020B0503020204020204" pitchFamily="34" charset="-122"/>
                <a:cs typeface="Open Sans Light" panose="020B0306030504020204" pitchFamily="34" charset="0"/>
              </a:rPr>
              <a:t>      </a:t>
            </a:r>
            <a:r>
              <a:rPr lang="zh-CN" altLang="en-US" sz="1200" noProof="1" smtClean="0">
                <a:solidFill>
                  <a:schemeClr val="tx1">
                    <a:lumMod val="75000"/>
                    <a:lumOff val="25000"/>
                  </a:schemeClr>
                </a:solidFill>
                <a:latin typeface="微软雅黑" panose="020B0503020204020204" pitchFamily="34" charset="-122"/>
                <a:cs typeface="Open Sans Light" panose="020B0306030504020204" pitchFamily="34" charset="0"/>
              </a:rPr>
              <a:t>主叫用户与白名单数据匹配，则对应短信不被系统监控和拦截。</a:t>
            </a:r>
            <a:endParaRPr lang="en-US" altLang="zh-CN"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endParaRPr>
          </a:p>
        </p:txBody>
      </p:sp>
      <p:sp>
        <p:nvSpPr>
          <p:cNvPr id="28" name="Rectangle 102">
            <a:extLst>
              <a:ext uri="{FF2B5EF4-FFF2-40B4-BE49-F238E27FC236}">
                <a16:creationId xmlns="" xmlns:a16="http://schemas.microsoft.com/office/drawing/2014/main" id="{D28C52AC-1B2B-443B-A38A-1C7AABED54D1}"/>
              </a:ext>
            </a:extLst>
          </p:cNvPr>
          <p:cNvSpPr/>
          <p:nvPr/>
        </p:nvSpPr>
        <p:spPr>
          <a:xfrm>
            <a:off x="5264961" y="1594426"/>
            <a:ext cx="1779306" cy="494665"/>
          </a:xfrm>
          <a:prstGeom prst="rect">
            <a:avLst/>
          </a:prstGeom>
          <a:solidFill>
            <a:srgbClr val="C00000"/>
          </a:solidFill>
        </p:spPr>
        <p:txBody>
          <a:bodyPr vert="horz" wrap="square" lIns="182880" tIns="91440" rIns="182880" bIns="91440" rtlCol="0" anchor="ctr">
            <a:noAutofit/>
          </a:bodyPr>
          <a:lstStyle/>
          <a:p>
            <a:pPr algn="ctr" defTabSz="1828800" rtl="0">
              <a:lnSpc>
                <a:spcPct val="90000"/>
              </a:lnSpc>
              <a:spcBef>
                <a:spcPct val="0"/>
              </a:spcBef>
            </a:pPr>
            <a:r>
              <a:rPr lang="zh-CN" altLang="en-US" b="1" kern="1200"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关键词管理</a:t>
            </a:r>
            <a:endParaRPr lang="en-US" b="1" kern="1200"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29" name="Rectangle 103">
            <a:extLst>
              <a:ext uri="{FF2B5EF4-FFF2-40B4-BE49-F238E27FC236}">
                <a16:creationId xmlns="" xmlns:a16="http://schemas.microsoft.com/office/drawing/2014/main" id="{2A5B92C0-92EB-40B3-B7C4-FC1648961F1C}"/>
              </a:ext>
            </a:extLst>
          </p:cNvPr>
          <p:cNvSpPr/>
          <p:nvPr/>
        </p:nvSpPr>
        <p:spPr>
          <a:xfrm>
            <a:off x="5032008" y="2335955"/>
            <a:ext cx="2379133" cy="646331"/>
          </a:xfrm>
          <a:prstGeom prst="rect">
            <a:avLst/>
          </a:prstGeom>
        </p:spPr>
        <p:txBody>
          <a:bodyPr wrap="square">
            <a:spAutoFit/>
          </a:bodyPr>
          <a:lstStyle/>
          <a:p>
            <a:pPr algn="l" defTabSz="1828800" rtl="0">
              <a:buClr>
                <a:srgbClr val="E24848"/>
              </a:buClr>
              <a:defRPr/>
            </a:pPr>
            <a:r>
              <a:rPr lang="zh-CN" altLang="en-US"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      设置关键词</a:t>
            </a:r>
            <a:r>
              <a:rPr lang="en-US" altLang="zh-CN"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a:t>
            </a:r>
            <a:r>
              <a:rPr lang="zh-CN" altLang="en-US"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敏感词拦截规则，包含预设关键词的短信将被拦截。</a:t>
            </a:r>
            <a:endParaRPr lang="en-US" sz="1200" kern="1200" noProof="1">
              <a:solidFill>
                <a:schemeClr val="tx1">
                  <a:lumMod val="75000"/>
                  <a:lumOff val="25000"/>
                </a:schemeClr>
              </a:solidFill>
              <a:latin typeface="微软雅黑" panose="020B0503020204020204" pitchFamily="34" charset="-122"/>
              <a:cs typeface="Open Sans Light" panose="020B0306030504020204" pitchFamily="34" charset="0"/>
            </a:endParaRPr>
          </a:p>
        </p:txBody>
      </p:sp>
      <p:sp>
        <p:nvSpPr>
          <p:cNvPr id="30" name="Rectangle 104">
            <a:extLst>
              <a:ext uri="{FF2B5EF4-FFF2-40B4-BE49-F238E27FC236}">
                <a16:creationId xmlns="" xmlns:a16="http://schemas.microsoft.com/office/drawing/2014/main" id="{C3854AAC-2618-47DF-B5FA-57C960EB05E1}"/>
              </a:ext>
            </a:extLst>
          </p:cNvPr>
          <p:cNvSpPr/>
          <p:nvPr/>
        </p:nvSpPr>
        <p:spPr>
          <a:xfrm>
            <a:off x="8550452" y="1594426"/>
            <a:ext cx="1778881" cy="494665"/>
          </a:xfrm>
          <a:prstGeom prst="rect">
            <a:avLst/>
          </a:prstGeom>
          <a:solidFill>
            <a:srgbClr val="C00000"/>
          </a:solidFill>
        </p:spPr>
        <p:txBody>
          <a:bodyPr vert="horz" wrap="square" lIns="182880" tIns="91440" rIns="182880" bIns="91440" rtlCol="0" anchor="ctr">
            <a:noAutofit/>
          </a:bodyPr>
          <a:lstStyle/>
          <a:p>
            <a:pPr algn="ctr" defTabSz="1828800">
              <a:lnSpc>
                <a:spcPct val="90000"/>
              </a:lnSpc>
            </a:pPr>
            <a:r>
              <a:rPr lang="zh-CN" altLang="en-US" b="1"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流量</a:t>
            </a:r>
            <a:r>
              <a:rPr lang="zh-CN" altLang="en-US" b="1"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阈值管理</a:t>
            </a:r>
            <a:endParaRPr lang="en-US" altLang="zh-CN" b="1"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31" name="Rectangle 105">
            <a:extLst>
              <a:ext uri="{FF2B5EF4-FFF2-40B4-BE49-F238E27FC236}">
                <a16:creationId xmlns="" xmlns:a16="http://schemas.microsoft.com/office/drawing/2014/main" id="{96F18046-E880-4EBE-B636-378135A18317}"/>
              </a:ext>
            </a:extLst>
          </p:cNvPr>
          <p:cNvSpPr/>
          <p:nvPr/>
        </p:nvSpPr>
        <p:spPr>
          <a:xfrm>
            <a:off x="8350321" y="2335955"/>
            <a:ext cx="2235200" cy="646331"/>
          </a:xfrm>
          <a:prstGeom prst="rect">
            <a:avLst/>
          </a:prstGeom>
        </p:spPr>
        <p:txBody>
          <a:bodyPr wrap="square">
            <a:spAutoFit/>
          </a:bodyPr>
          <a:lstStyle/>
          <a:p>
            <a:pPr algn="l" defTabSz="1828800" rtl="0">
              <a:buClr>
                <a:srgbClr val="E24848"/>
              </a:buClr>
              <a:defRPr/>
            </a:pPr>
            <a:r>
              <a:rPr lang="zh-CN" altLang="en-US"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     当消息发送量达到一定值或在一定时间内发送量异常，则该短信将被拦截。</a:t>
            </a:r>
            <a:endParaRPr lang="en-US" sz="1200" kern="1200" noProof="1">
              <a:solidFill>
                <a:schemeClr val="tx1">
                  <a:lumMod val="75000"/>
                  <a:lumOff val="25000"/>
                </a:schemeClr>
              </a:solidFill>
              <a:latin typeface="微软雅黑" panose="020B0503020204020204" pitchFamily="34" charset="-122"/>
              <a:cs typeface="Open Sans Light" panose="020B0306030504020204" pitchFamily="34" charset="0"/>
            </a:endParaRPr>
          </a:p>
        </p:txBody>
      </p:sp>
      <p:sp>
        <p:nvSpPr>
          <p:cNvPr id="32" name="Rectangle 106">
            <a:extLst>
              <a:ext uri="{FF2B5EF4-FFF2-40B4-BE49-F238E27FC236}">
                <a16:creationId xmlns="" xmlns:a16="http://schemas.microsoft.com/office/drawing/2014/main" id="{6F93A8FE-8E12-4716-A200-5EEB33F99A23}"/>
              </a:ext>
            </a:extLst>
          </p:cNvPr>
          <p:cNvSpPr/>
          <p:nvPr/>
        </p:nvSpPr>
        <p:spPr>
          <a:xfrm>
            <a:off x="1693087" y="3598483"/>
            <a:ext cx="1879846" cy="494665"/>
          </a:xfrm>
          <a:prstGeom prst="rect">
            <a:avLst/>
          </a:prstGeom>
          <a:solidFill>
            <a:srgbClr val="C00000"/>
          </a:solidFill>
        </p:spPr>
        <p:txBody>
          <a:bodyPr vert="horz" wrap="square" lIns="182880" tIns="91440" rIns="182880" bIns="91440" rtlCol="0" anchor="ctr">
            <a:noAutofit/>
          </a:bodyPr>
          <a:lstStyle/>
          <a:p>
            <a:pPr algn="ctr" defTabSz="1828800" rtl="0">
              <a:lnSpc>
                <a:spcPct val="90000"/>
              </a:lnSpc>
              <a:spcBef>
                <a:spcPct val="0"/>
              </a:spcBef>
            </a:pPr>
            <a:r>
              <a:rPr lang="zh-CN" altLang="en-US" b="1"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规则策略</a:t>
            </a:r>
            <a:r>
              <a:rPr lang="zh-CN" altLang="en-US" b="1" kern="1200"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管理</a:t>
            </a:r>
            <a:endParaRPr lang="en-US" b="1" kern="1200"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33" name="Rectangle 107">
            <a:extLst>
              <a:ext uri="{FF2B5EF4-FFF2-40B4-BE49-F238E27FC236}">
                <a16:creationId xmlns="" xmlns:a16="http://schemas.microsoft.com/office/drawing/2014/main" id="{B5912FF9-49F6-4387-AF94-21583C045332}"/>
              </a:ext>
            </a:extLst>
          </p:cNvPr>
          <p:cNvSpPr/>
          <p:nvPr/>
        </p:nvSpPr>
        <p:spPr>
          <a:xfrm>
            <a:off x="1605880" y="4386180"/>
            <a:ext cx="2235200" cy="1015663"/>
          </a:xfrm>
          <a:prstGeom prst="rect">
            <a:avLst/>
          </a:prstGeom>
        </p:spPr>
        <p:txBody>
          <a:bodyPr wrap="square">
            <a:spAutoFit/>
          </a:bodyPr>
          <a:lstStyle/>
          <a:p>
            <a:pPr algn="l" defTabSz="1828800" rtl="0">
              <a:buClr>
                <a:srgbClr val="E24848"/>
              </a:buClr>
              <a:defRPr/>
            </a:pPr>
            <a:r>
              <a:rPr lang="zh-CN" altLang="en-US" sz="1200" noProof="1" smtClean="0">
                <a:solidFill>
                  <a:schemeClr val="tx1">
                    <a:lumMod val="75000"/>
                    <a:lumOff val="25000"/>
                  </a:schemeClr>
                </a:solidFill>
                <a:latin typeface="微软雅黑" panose="020B0503020204020204" pitchFamily="34" charset="-122"/>
                <a:cs typeface="Open Sans Light" panose="020B0306030504020204" pitchFamily="34" charset="0"/>
              </a:rPr>
              <a:t>      对于不同的业务线，使用规则把计算结果和尺度解耦，进行判断。例如：最长连续字母、最长连续数字、信用评分规则等。</a:t>
            </a:r>
            <a:endParaRPr lang="en-US" sz="1200" kern="1200" noProof="1">
              <a:solidFill>
                <a:schemeClr val="tx1">
                  <a:lumMod val="75000"/>
                  <a:lumOff val="25000"/>
                </a:schemeClr>
              </a:solidFill>
              <a:latin typeface="微软雅黑" panose="020B0503020204020204" pitchFamily="34" charset="-122"/>
              <a:cs typeface="Open Sans Light" panose="020B0306030504020204" pitchFamily="34" charset="0"/>
            </a:endParaRPr>
          </a:p>
        </p:txBody>
      </p:sp>
      <p:sp>
        <p:nvSpPr>
          <p:cNvPr id="34" name="Rectangle 108">
            <a:extLst>
              <a:ext uri="{FF2B5EF4-FFF2-40B4-BE49-F238E27FC236}">
                <a16:creationId xmlns="" xmlns:a16="http://schemas.microsoft.com/office/drawing/2014/main" id="{E8FEC4D1-22D2-4ADD-AFA8-12C947595618}"/>
              </a:ext>
            </a:extLst>
          </p:cNvPr>
          <p:cNvSpPr/>
          <p:nvPr/>
        </p:nvSpPr>
        <p:spPr>
          <a:xfrm>
            <a:off x="5259712" y="3598484"/>
            <a:ext cx="1784555" cy="494665"/>
          </a:xfrm>
          <a:prstGeom prst="rect">
            <a:avLst/>
          </a:prstGeom>
          <a:solidFill>
            <a:srgbClr val="C00000"/>
          </a:solidFill>
        </p:spPr>
        <p:txBody>
          <a:bodyPr vert="horz" wrap="square" lIns="182880" tIns="91440" rIns="182880" bIns="91440" rtlCol="0" anchor="ctr">
            <a:noAutofit/>
          </a:bodyPr>
          <a:lstStyle/>
          <a:p>
            <a:pPr algn="ctr" defTabSz="1828800" rtl="0">
              <a:lnSpc>
                <a:spcPct val="90000"/>
              </a:lnSpc>
              <a:spcBef>
                <a:spcPct val="0"/>
              </a:spcBef>
            </a:pPr>
            <a:r>
              <a:rPr lang="zh-CN" altLang="en-US" b="1" kern="1200"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模型策略管理</a:t>
            </a:r>
            <a:endParaRPr lang="en-US" b="1" kern="1200"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35" name="Rectangle 109">
            <a:extLst>
              <a:ext uri="{FF2B5EF4-FFF2-40B4-BE49-F238E27FC236}">
                <a16:creationId xmlns="" xmlns:a16="http://schemas.microsoft.com/office/drawing/2014/main" id="{9FE60BF7-989D-430A-9119-AF65CB194D06}"/>
              </a:ext>
            </a:extLst>
          </p:cNvPr>
          <p:cNvSpPr/>
          <p:nvPr/>
        </p:nvSpPr>
        <p:spPr>
          <a:xfrm>
            <a:off x="5032008" y="4386181"/>
            <a:ext cx="2235200" cy="1015663"/>
          </a:xfrm>
          <a:prstGeom prst="rect">
            <a:avLst/>
          </a:prstGeom>
        </p:spPr>
        <p:txBody>
          <a:bodyPr wrap="square">
            <a:spAutoFit/>
          </a:bodyPr>
          <a:lstStyle/>
          <a:p>
            <a:pPr algn="l" defTabSz="1828800" rtl="0">
              <a:buClr>
                <a:srgbClr val="E24848"/>
              </a:buClr>
              <a:defRPr/>
            </a:pPr>
            <a:r>
              <a:rPr lang="zh-CN" altLang="en-US" sz="1200" kern="1200" noProof="1" smtClean="0">
                <a:solidFill>
                  <a:schemeClr val="tx1">
                    <a:lumMod val="65000"/>
                    <a:lumOff val="35000"/>
                  </a:schemeClr>
                </a:solidFill>
                <a:latin typeface="微软雅黑" panose="020B0503020204020204" pitchFamily="34" charset="-122"/>
                <a:cs typeface="Open Sans Light" panose="020B0306030504020204" pitchFamily="34" charset="0"/>
              </a:rPr>
              <a:t>      针对不同类型的垃圾短信文本，增加模型对替换字的识别，对局部信息进行强化，以此来根据上下文语义信息判断对应文本是否属于垃圾。</a:t>
            </a:r>
            <a:endParaRPr lang="en-US" sz="1200" kern="1200" noProof="1">
              <a:solidFill>
                <a:schemeClr val="tx1">
                  <a:lumMod val="65000"/>
                  <a:lumOff val="35000"/>
                </a:schemeClr>
              </a:solidFill>
              <a:latin typeface="微软雅黑" panose="020B0503020204020204" pitchFamily="34" charset="-122"/>
              <a:cs typeface="Open Sans Light" panose="020B0306030504020204" pitchFamily="34" charset="0"/>
            </a:endParaRPr>
          </a:p>
        </p:txBody>
      </p:sp>
      <p:sp>
        <p:nvSpPr>
          <p:cNvPr id="36" name="Rectangle 110">
            <a:extLst>
              <a:ext uri="{FF2B5EF4-FFF2-40B4-BE49-F238E27FC236}">
                <a16:creationId xmlns="" xmlns:a16="http://schemas.microsoft.com/office/drawing/2014/main" id="{3B2B01E3-C5FD-44A0-93DD-A83826667AFA}"/>
              </a:ext>
            </a:extLst>
          </p:cNvPr>
          <p:cNvSpPr/>
          <p:nvPr/>
        </p:nvSpPr>
        <p:spPr>
          <a:xfrm>
            <a:off x="8550452" y="3598482"/>
            <a:ext cx="1778881" cy="494665"/>
          </a:xfrm>
          <a:prstGeom prst="rect">
            <a:avLst/>
          </a:prstGeom>
          <a:solidFill>
            <a:srgbClr val="C00000"/>
          </a:solidFill>
        </p:spPr>
        <p:txBody>
          <a:bodyPr vert="horz" wrap="square" lIns="182880" tIns="91440" rIns="182880" bIns="91440" rtlCol="0" anchor="ctr">
            <a:noAutofit/>
          </a:bodyPr>
          <a:lstStyle/>
          <a:p>
            <a:pPr algn="ctr" defTabSz="1828800">
              <a:lnSpc>
                <a:spcPct val="90000"/>
              </a:lnSpc>
            </a:pPr>
            <a:r>
              <a:rPr lang="zh-CN" altLang="en-US" b="1" noProof="1" smtClean="0">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rPr>
              <a:t>其他策略拓展</a:t>
            </a:r>
            <a:endParaRPr lang="en-US" altLang="zh-CN" b="1" noProof="1">
              <a:solidFill>
                <a:schemeClr val="bg1"/>
              </a:solidFill>
              <a:latin typeface="字魂58号-创中黑" panose="00000500000000000000" pitchFamily="2" charset="-122"/>
              <a:ea typeface="字魂58号-创中黑" panose="00000500000000000000" pitchFamily="2" charset="-122"/>
              <a:cs typeface="Times New Roman" panose="02020603050405020304" pitchFamily="18" charset="0"/>
            </a:endParaRPr>
          </a:p>
        </p:txBody>
      </p:sp>
      <p:sp>
        <p:nvSpPr>
          <p:cNvPr id="37" name="Rectangle 111">
            <a:extLst>
              <a:ext uri="{FF2B5EF4-FFF2-40B4-BE49-F238E27FC236}">
                <a16:creationId xmlns="" xmlns:a16="http://schemas.microsoft.com/office/drawing/2014/main" id="{62B2D56D-3209-44E8-B575-413805DA6405}"/>
              </a:ext>
            </a:extLst>
          </p:cNvPr>
          <p:cNvSpPr/>
          <p:nvPr/>
        </p:nvSpPr>
        <p:spPr>
          <a:xfrm>
            <a:off x="8316896" y="4386181"/>
            <a:ext cx="2235200" cy="461665"/>
          </a:xfrm>
          <a:prstGeom prst="rect">
            <a:avLst/>
          </a:prstGeom>
        </p:spPr>
        <p:txBody>
          <a:bodyPr wrap="square">
            <a:spAutoFit/>
          </a:bodyPr>
          <a:lstStyle/>
          <a:p>
            <a:pPr algn="l" defTabSz="1828800" rtl="0">
              <a:buClr>
                <a:srgbClr val="E24848"/>
              </a:buClr>
              <a:defRPr/>
            </a:pPr>
            <a:r>
              <a:rPr lang="zh-CN" altLang="en-US" sz="1200" noProof="1" smtClean="0">
                <a:solidFill>
                  <a:schemeClr val="tx1">
                    <a:lumMod val="75000"/>
                    <a:lumOff val="25000"/>
                  </a:schemeClr>
                </a:solidFill>
                <a:latin typeface="微软雅黑" panose="020B0503020204020204" pitchFamily="34" charset="-122"/>
                <a:cs typeface="Open Sans Light" panose="020B0306030504020204" pitchFamily="34" charset="0"/>
              </a:rPr>
              <a:t>   模糊匹配拦截、广义数字拦截、自定义策略拦截等</a:t>
            </a:r>
            <a:r>
              <a:rPr lang="zh-CN" altLang="en-US" sz="1200" kern="1200" noProof="1" smtClean="0">
                <a:solidFill>
                  <a:schemeClr val="tx1">
                    <a:lumMod val="75000"/>
                    <a:lumOff val="25000"/>
                  </a:schemeClr>
                </a:solidFill>
                <a:latin typeface="微软雅黑" panose="020B0503020204020204" pitchFamily="34" charset="-122"/>
                <a:cs typeface="Open Sans Light" panose="020B0306030504020204" pitchFamily="34" charset="0"/>
              </a:rPr>
              <a:t>。</a:t>
            </a:r>
            <a:endParaRPr lang="en-US" sz="1200" kern="1200" noProof="1">
              <a:solidFill>
                <a:schemeClr val="tx1">
                  <a:lumMod val="75000"/>
                  <a:lumOff val="25000"/>
                </a:schemeClr>
              </a:solidFill>
              <a:latin typeface="微软雅黑" panose="020B0503020204020204" pitchFamily="34" charset="-122"/>
              <a:cs typeface="Open Sans Light" panose="020B0306030504020204" pitchFamily="34" charset="0"/>
            </a:endParaRPr>
          </a:p>
        </p:txBody>
      </p:sp>
    </p:spTree>
    <p:extLst>
      <p:ext uri="{BB962C8B-B14F-4D97-AF65-F5344CB8AC3E}">
        <p14:creationId xmlns:p14="http://schemas.microsoft.com/office/powerpoint/2010/main" val="36737892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策略分析</a:t>
            </a:r>
            <a:r>
              <a:rPr lang="en-US" altLang="zh-CN" dirty="0" smtClean="0"/>
              <a:t>_</a:t>
            </a:r>
            <a:r>
              <a:rPr lang="zh-CN" altLang="en-US" dirty="0"/>
              <a:t>监测</a:t>
            </a:r>
            <a:r>
              <a:rPr lang="zh-CN" altLang="en-US" dirty="0" smtClean="0"/>
              <a:t>策略</a:t>
            </a:r>
            <a:endParaRPr lang="zh-CN" altLang="en-US" dirty="0"/>
          </a:p>
        </p:txBody>
      </p:sp>
      <p:sp>
        <p:nvSpPr>
          <p:cNvPr id="3" name="灯片编号占位符 2"/>
          <p:cNvSpPr>
            <a:spLocks noGrp="1"/>
          </p:cNvSpPr>
          <p:nvPr>
            <p:ph type="sldNum" sz="quarter" idx="4"/>
          </p:nvPr>
        </p:nvSpPr>
        <p:spPr/>
        <p:txBody>
          <a:bodyPr/>
          <a:lstStyle/>
          <a:p>
            <a:fld id="{BA5AA548-F88F-1644-9623-DEB29B1AF9E7}" type="slidenum">
              <a:rPr kumimoji="1" lang="zh-CN" altLang="en-US" smtClean="0"/>
              <a:pPr/>
              <a:t>9</a:t>
            </a:fld>
            <a:endParaRPr kumimoji="1" lang="zh-CN" altLang="en-US"/>
          </a:p>
        </p:txBody>
      </p:sp>
      <p:sp>
        <p:nvSpPr>
          <p:cNvPr id="4" name="Rectangle 27">
            <a:extLst>
              <a:ext uri="{FF2B5EF4-FFF2-40B4-BE49-F238E27FC236}">
                <a16:creationId xmlns="" xmlns:a16="http://schemas.microsoft.com/office/drawing/2014/main" id="{4CDF1325-D00B-49F5-8639-B0DF81AD0E52}"/>
              </a:ext>
            </a:extLst>
          </p:cNvPr>
          <p:cNvSpPr/>
          <p:nvPr/>
        </p:nvSpPr>
        <p:spPr>
          <a:xfrm>
            <a:off x="196072" y="1736400"/>
            <a:ext cx="1176698"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内容 </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5" name="Rectangle 28">
            <a:extLst>
              <a:ext uri="{FF2B5EF4-FFF2-40B4-BE49-F238E27FC236}">
                <a16:creationId xmlns="" xmlns:a16="http://schemas.microsoft.com/office/drawing/2014/main" id="{0CE5B171-CCAA-4E4C-A4D0-086F0EDB2A06}"/>
              </a:ext>
            </a:extLst>
          </p:cNvPr>
          <p:cNvSpPr/>
          <p:nvPr/>
        </p:nvSpPr>
        <p:spPr>
          <a:xfrm flipH="1">
            <a:off x="196071" y="2973951"/>
            <a:ext cx="1176697" cy="1880130"/>
          </a:xfrm>
          <a:prstGeom prst="rect">
            <a:avLst/>
          </a:prstGeom>
        </p:spPr>
        <p:txBody>
          <a:bodyPr wrap="square">
            <a:spAutoFit/>
          </a:bodyPr>
          <a:lstStyle/>
          <a:p>
            <a:pPr algn="l" defTabSz="1828800" rtl="0">
              <a:lnSpc>
                <a:spcPct val="120000"/>
              </a:lnSpc>
            </a:pP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在一定的时间范围内，主叫号码发送的包含预设的关键字消息量达到阀值。</a:t>
            </a:r>
            <a:endParaRPr lang="id-ID" sz="1400" kern="12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31" name="Rectangle 27">
            <a:extLst>
              <a:ext uri="{FF2B5EF4-FFF2-40B4-BE49-F238E27FC236}">
                <a16:creationId xmlns="" xmlns:a16="http://schemas.microsoft.com/office/drawing/2014/main" id="{4CDF1325-D00B-49F5-8639-B0DF81AD0E52}"/>
              </a:ext>
            </a:extLst>
          </p:cNvPr>
          <p:cNvSpPr/>
          <p:nvPr/>
        </p:nvSpPr>
        <p:spPr>
          <a:xfrm>
            <a:off x="1976574" y="1736400"/>
            <a:ext cx="1171884"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流量 </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32" name="Rectangle 28">
            <a:extLst>
              <a:ext uri="{FF2B5EF4-FFF2-40B4-BE49-F238E27FC236}">
                <a16:creationId xmlns="" xmlns:a16="http://schemas.microsoft.com/office/drawing/2014/main" id="{0CE5B171-CCAA-4E4C-A4D0-086F0EDB2A06}"/>
              </a:ext>
            </a:extLst>
          </p:cNvPr>
          <p:cNvSpPr/>
          <p:nvPr/>
        </p:nvSpPr>
        <p:spPr>
          <a:xfrm>
            <a:off x="1976575" y="2963246"/>
            <a:ext cx="1171884" cy="1363065"/>
          </a:xfrm>
          <a:prstGeom prst="rect">
            <a:avLst/>
          </a:prstGeom>
        </p:spPr>
        <p:txBody>
          <a:bodyPr wrap="square">
            <a:spAutoFit/>
          </a:bodyPr>
          <a:lstStyle/>
          <a:p>
            <a:pPr defTabSz="1828800">
              <a:lnSpc>
                <a:spcPct val="120000"/>
              </a:lnSpc>
            </a:pPr>
            <a:r>
              <a:rPr lang="zh-CN" altLang="en-US" sz="1400" dirty="0">
                <a:solidFill>
                  <a:schemeClr val="tx1">
                    <a:lumMod val="65000"/>
                    <a:lumOff val="35000"/>
                  </a:schemeClr>
                </a:solidFill>
                <a:latin typeface="微软雅黑" panose="020B0503020204020204" pitchFamily="34" charset="-122"/>
                <a:cs typeface="Segoe UI Light" panose="020B0502040204020203" pitchFamily="34" charset="0"/>
              </a:rPr>
              <a:t>在一定的时间范围</a:t>
            </a: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内，主叫用户发送消息量达到阀值</a:t>
            </a:r>
            <a:r>
              <a:rPr lang="zh-CN" altLang="en-US" sz="1400" dirty="0">
                <a:solidFill>
                  <a:schemeClr val="tx1">
                    <a:lumMod val="65000"/>
                    <a:lumOff val="35000"/>
                  </a:schemeClr>
                </a:solidFill>
                <a:latin typeface="微软雅黑" panose="020B0503020204020204" pitchFamily="34" charset="-122"/>
                <a:cs typeface="Segoe UI Light" panose="020B0502040204020203" pitchFamily="34" charset="0"/>
              </a:rPr>
              <a:t>。</a:t>
            </a:r>
            <a:endParaRPr lang="en-US" altLang="zh-CN" sz="1400" dirty="0" smtClean="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34" name="Rectangle 27">
            <a:extLst>
              <a:ext uri="{FF2B5EF4-FFF2-40B4-BE49-F238E27FC236}">
                <a16:creationId xmlns="" xmlns:a16="http://schemas.microsoft.com/office/drawing/2014/main" id="{4CDF1325-D00B-49F5-8639-B0DF81AD0E52}"/>
              </a:ext>
            </a:extLst>
          </p:cNvPr>
          <p:cNvSpPr/>
          <p:nvPr/>
        </p:nvSpPr>
        <p:spPr>
          <a:xfrm>
            <a:off x="3752262" y="1736400"/>
            <a:ext cx="1176698"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连续性</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35" name="Rectangle 28">
            <a:extLst>
              <a:ext uri="{FF2B5EF4-FFF2-40B4-BE49-F238E27FC236}">
                <a16:creationId xmlns="" xmlns:a16="http://schemas.microsoft.com/office/drawing/2014/main" id="{0CE5B171-CCAA-4E4C-A4D0-086F0EDB2A06}"/>
              </a:ext>
            </a:extLst>
          </p:cNvPr>
          <p:cNvSpPr/>
          <p:nvPr/>
        </p:nvSpPr>
        <p:spPr>
          <a:xfrm>
            <a:off x="3752263" y="2973951"/>
            <a:ext cx="1176698" cy="1643527"/>
          </a:xfrm>
          <a:prstGeom prst="rect">
            <a:avLst/>
          </a:prstGeom>
        </p:spPr>
        <p:txBody>
          <a:bodyPr wrap="square">
            <a:spAutoFit/>
          </a:bodyPr>
          <a:lstStyle/>
          <a:p>
            <a:pPr defTabSz="1828800">
              <a:lnSpc>
                <a:spcPct val="120000"/>
              </a:lnSpc>
            </a:pP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在一定时间范围内，主叫用户</a:t>
            </a:r>
            <a:r>
              <a:rPr lang="zh-CN" altLang="en-US" sz="1400" dirty="0">
                <a:solidFill>
                  <a:schemeClr val="tx1">
                    <a:lumMod val="65000"/>
                    <a:lumOff val="35000"/>
                  </a:schemeClr>
                </a:solidFill>
                <a:latin typeface="微软雅黑" panose="020B0503020204020204" pitchFamily="34" charset="-122"/>
                <a:cs typeface="Segoe UI Light" panose="020B0502040204020203" pitchFamily="34" charset="0"/>
              </a:rPr>
              <a:t>消息发送的</a:t>
            </a: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被叫用户号码连续性。</a:t>
            </a:r>
            <a:endParaRPr lang="id-ID" sz="1400" kern="12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37" name="Rectangle 27">
            <a:extLst>
              <a:ext uri="{FF2B5EF4-FFF2-40B4-BE49-F238E27FC236}">
                <a16:creationId xmlns="" xmlns:a16="http://schemas.microsoft.com/office/drawing/2014/main" id="{4CDF1325-D00B-49F5-8639-B0DF81AD0E52}"/>
              </a:ext>
            </a:extLst>
          </p:cNvPr>
          <p:cNvSpPr/>
          <p:nvPr/>
        </p:nvSpPr>
        <p:spPr>
          <a:xfrm>
            <a:off x="5532764" y="1720773"/>
            <a:ext cx="1171884"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规则 </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38" name="Rectangle 28">
            <a:extLst>
              <a:ext uri="{FF2B5EF4-FFF2-40B4-BE49-F238E27FC236}">
                <a16:creationId xmlns="" xmlns:a16="http://schemas.microsoft.com/office/drawing/2014/main" id="{0CE5B171-CCAA-4E4C-A4D0-086F0EDB2A06}"/>
              </a:ext>
            </a:extLst>
          </p:cNvPr>
          <p:cNvSpPr/>
          <p:nvPr/>
        </p:nvSpPr>
        <p:spPr>
          <a:xfrm>
            <a:off x="5527946" y="2941934"/>
            <a:ext cx="1176698" cy="2936188"/>
          </a:xfrm>
          <a:prstGeom prst="rect">
            <a:avLst/>
          </a:prstGeom>
        </p:spPr>
        <p:txBody>
          <a:bodyPr wrap="square">
            <a:spAutoFit/>
          </a:bodyPr>
          <a:lstStyle/>
          <a:p>
            <a:pPr algn="l" defTabSz="1828800" rtl="0">
              <a:lnSpc>
                <a:spcPct val="120000"/>
              </a:lnSpc>
            </a:pP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根据规则设定集合，消息发送内容中同时触发规则集合内的多个规则属性。例如：时间段规则、发诈骗规则、用户投诉等。</a:t>
            </a:r>
            <a:endParaRPr lang="id-ID" sz="1400" kern="12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40" name="Rectangle 27">
            <a:extLst>
              <a:ext uri="{FF2B5EF4-FFF2-40B4-BE49-F238E27FC236}">
                <a16:creationId xmlns="" xmlns:a16="http://schemas.microsoft.com/office/drawing/2014/main" id="{4CDF1325-D00B-49F5-8639-B0DF81AD0E52}"/>
              </a:ext>
            </a:extLst>
          </p:cNvPr>
          <p:cNvSpPr/>
          <p:nvPr/>
        </p:nvSpPr>
        <p:spPr>
          <a:xfrm>
            <a:off x="9088954" y="1724344"/>
            <a:ext cx="1171885"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号段命</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中监控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41" name="Rectangle 28">
            <a:extLst>
              <a:ext uri="{FF2B5EF4-FFF2-40B4-BE49-F238E27FC236}">
                <a16:creationId xmlns="" xmlns:a16="http://schemas.microsoft.com/office/drawing/2014/main" id="{0CE5B171-CCAA-4E4C-A4D0-086F0EDB2A06}"/>
              </a:ext>
            </a:extLst>
          </p:cNvPr>
          <p:cNvSpPr/>
          <p:nvPr/>
        </p:nvSpPr>
        <p:spPr>
          <a:xfrm rot="10800000" flipV="1">
            <a:off x="7344982" y="2925369"/>
            <a:ext cx="1181511" cy="1621598"/>
          </a:xfrm>
          <a:prstGeom prst="rect">
            <a:avLst/>
          </a:prstGeom>
        </p:spPr>
        <p:txBody>
          <a:bodyPr wrap="square">
            <a:spAutoFit/>
          </a:bodyPr>
          <a:lstStyle/>
          <a:p>
            <a:pPr defTabSz="1828800">
              <a:lnSpc>
                <a:spcPct val="120000"/>
              </a:lnSpc>
            </a:pPr>
            <a:r>
              <a:rPr lang="zh-CN" altLang="en-US" sz="1400" dirty="0">
                <a:solidFill>
                  <a:schemeClr val="tx1">
                    <a:lumMod val="65000"/>
                    <a:lumOff val="35000"/>
                  </a:schemeClr>
                </a:solidFill>
                <a:latin typeface="微软雅黑" panose="020B0503020204020204" pitchFamily="34" charset="-122"/>
                <a:cs typeface="Segoe UI Light" panose="020B0502040204020203" pitchFamily="34" charset="0"/>
              </a:rPr>
              <a:t>主叫用户一定时间内的消息发送量与被叫号码比例小于预设阀值。</a:t>
            </a:r>
            <a:endParaRPr lang="id-ID" altLang="zh-CN" sz="14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43" name="Rectangle 27">
            <a:extLst>
              <a:ext uri="{FF2B5EF4-FFF2-40B4-BE49-F238E27FC236}">
                <a16:creationId xmlns="" xmlns:a16="http://schemas.microsoft.com/office/drawing/2014/main" id="{4CDF1325-D00B-49F5-8639-B0DF81AD0E52}"/>
              </a:ext>
            </a:extLst>
          </p:cNvPr>
          <p:cNvSpPr/>
          <p:nvPr/>
        </p:nvSpPr>
        <p:spPr>
          <a:xfrm>
            <a:off x="7308452" y="1720772"/>
            <a:ext cx="1176698" cy="757130"/>
          </a:xfrm>
          <a:prstGeom prst="rect">
            <a:avLst/>
          </a:prstGeom>
          <a:solidFill>
            <a:srgbClr val="C00000"/>
          </a:solidFill>
        </p:spPr>
        <p:txBody>
          <a:bodyPr wrap="square">
            <a:spAutoFit/>
          </a:bodyPr>
          <a:lstStyle/>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比例</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44" name="Rectangle 28">
            <a:extLst>
              <a:ext uri="{FF2B5EF4-FFF2-40B4-BE49-F238E27FC236}">
                <a16:creationId xmlns="" xmlns:a16="http://schemas.microsoft.com/office/drawing/2014/main" id="{0CE5B171-CCAA-4E4C-A4D0-086F0EDB2A06}"/>
              </a:ext>
            </a:extLst>
          </p:cNvPr>
          <p:cNvSpPr/>
          <p:nvPr/>
        </p:nvSpPr>
        <p:spPr>
          <a:xfrm>
            <a:off x="9084139" y="2925369"/>
            <a:ext cx="1176700" cy="2914259"/>
          </a:xfrm>
          <a:prstGeom prst="rect">
            <a:avLst/>
          </a:prstGeom>
        </p:spPr>
        <p:txBody>
          <a:bodyPr wrap="square">
            <a:spAutoFit/>
          </a:bodyPr>
          <a:lstStyle/>
          <a:p>
            <a:pPr defTabSz="1828800">
              <a:lnSpc>
                <a:spcPct val="120000"/>
              </a:lnSpc>
            </a:pPr>
            <a:r>
              <a:rPr lang="zh-CN" altLang="en-US" sz="1400" dirty="0">
                <a:solidFill>
                  <a:schemeClr val="tx1">
                    <a:lumMod val="65000"/>
                    <a:lumOff val="35000"/>
                  </a:schemeClr>
                </a:solidFill>
                <a:latin typeface="微软雅黑" panose="020B0503020204020204" pitchFamily="34" charset="-122"/>
                <a:cs typeface="Segoe UI Light" panose="020B0502040204020203" pitchFamily="34" charset="0"/>
              </a:rPr>
              <a:t>主叫用户消息发送量达到一定值</a:t>
            </a: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后统计被叫号码数量的分段情况以及各分段占比情况是否达到设定阀值。</a:t>
            </a:r>
            <a:endParaRPr lang="id-ID" altLang="zh-CN" sz="1400" dirty="0">
              <a:solidFill>
                <a:schemeClr val="tx1">
                  <a:lumMod val="65000"/>
                  <a:lumOff val="35000"/>
                </a:schemeClr>
              </a:solidFill>
              <a:latin typeface="微软雅黑" panose="020B0503020204020204" pitchFamily="34" charset="-122"/>
              <a:cs typeface="Segoe UI Light" panose="020B0502040204020203" pitchFamily="34" charset="0"/>
            </a:endParaRPr>
          </a:p>
          <a:p>
            <a:pPr algn="l" defTabSz="1828800" rtl="0">
              <a:lnSpc>
                <a:spcPct val="120000"/>
              </a:lnSpc>
            </a:pP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a:t>
            </a:r>
            <a:endParaRPr lang="id-ID" sz="1400" kern="12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
        <p:nvSpPr>
          <p:cNvPr id="46" name="Rectangle 27">
            <a:extLst>
              <a:ext uri="{FF2B5EF4-FFF2-40B4-BE49-F238E27FC236}">
                <a16:creationId xmlns="" xmlns:a16="http://schemas.microsoft.com/office/drawing/2014/main" id="{4CDF1325-D00B-49F5-8639-B0DF81AD0E52}"/>
              </a:ext>
            </a:extLst>
          </p:cNvPr>
          <p:cNvSpPr/>
          <p:nvPr/>
        </p:nvSpPr>
        <p:spPr>
          <a:xfrm>
            <a:off x="10864642" y="1716805"/>
            <a:ext cx="1176698" cy="757130"/>
          </a:xfrm>
          <a:prstGeom prst="rect">
            <a:avLst/>
          </a:prstGeom>
          <a:solidFill>
            <a:srgbClr val="C00000"/>
          </a:solidFill>
        </p:spPr>
        <p:txBody>
          <a:bodyPr wrap="square">
            <a:spAutoFit/>
          </a:bodyPr>
          <a:lstStyle/>
          <a:p>
            <a:pPr algn="ctr" defTabSz="1828800">
              <a:lnSpc>
                <a:spcPct val="120000"/>
              </a:lnSpc>
            </a:pPr>
            <a:r>
              <a:rPr lang="zh-CN" altLang="en-US" b="1" dirty="0">
                <a:solidFill>
                  <a:schemeClr val="bg1"/>
                </a:solidFill>
                <a:latin typeface="字魂59号-创粗黑" panose="00000500000000000000" charset="-122"/>
                <a:ea typeface="字魂59号-创粗黑" panose="00000500000000000000" charset="-122"/>
                <a:cs typeface="Segoe UI" panose="020B0502040204020203" pitchFamily="34" charset="0"/>
              </a:rPr>
              <a:t>热点</a:t>
            </a: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 </a:t>
            </a:r>
            <a:endParaRPr lang="en-US" altLang="zh-CN" b="1" dirty="0" smtClean="0">
              <a:solidFill>
                <a:schemeClr val="bg1"/>
              </a:solidFill>
              <a:latin typeface="字魂59号-创粗黑" panose="00000500000000000000" charset="-122"/>
              <a:ea typeface="字魂59号-创粗黑" panose="00000500000000000000" charset="-122"/>
              <a:cs typeface="Segoe UI" panose="020B0502040204020203" pitchFamily="34" charset="0"/>
            </a:endParaRPr>
          </a:p>
          <a:p>
            <a:pPr algn="ctr" defTabSz="1828800">
              <a:lnSpc>
                <a:spcPct val="120000"/>
              </a:lnSpc>
            </a:pPr>
            <a:r>
              <a:rPr lang="zh-CN" altLang="en-US" b="1" dirty="0" smtClean="0">
                <a:solidFill>
                  <a:schemeClr val="bg1"/>
                </a:solidFill>
                <a:latin typeface="字魂59号-创粗黑" panose="00000500000000000000" charset="-122"/>
                <a:ea typeface="字魂59号-创粗黑" panose="00000500000000000000" charset="-122"/>
                <a:cs typeface="Segoe UI" panose="020B0502040204020203" pitchFamily="34" charset="0"/>
              </a:rPr>
              <a:t>监控</a:t>
            </a:r>
            <a:endParaRPr lang="en-US" altLang="zh-CN" b="1" dirty="0">
              <a:solidFill>
                <a:schemeClr val="bg1"/>
              </a:solidFill>
              <a:latin typeface="字魂59号-创粗黑" panose="00000500000000000000" charset="-122"/>
              <a:ea typeface="字魂59号-创粗黑" panose="00000500000000000000" charset="-122"/>
              <a:cs typeface="Segoe UI" panose="020B0502040204020203" pitchFamily="34" charset="0"/>
            </a:endParaRPr>
          </a:p>
        </p:txBody>
      </p:sp>
      <p:sp>
        <p:nvSpPr>
          <p:cNvPr id="47" name="Rectangle 28">
            <a:extLst>
              <a:ext uri="{FF2B5EF4-FFF2-40B4-BE49-F238E27FC236}">
                <a16:creationId xmlns="" xmlns:a16="http://schemas.microsoft.com/office/drawing/2014/main" id="{0CE5B171-CCAA-4E4C-A4D0-086F0EDB2A06}"/>
              </a:ext>
            </a:extLst>
          </p:cNvPr>
          <p:cNvSpPr/>
          <p:nvPr/>
        </p:nvSpPr>
        <p:spPr>
          <a:xfrm>
            <a:off x="10859828" y="2925369"/>
            <a:ext cx="1181512" cy="2419124"/>
          </a:xfrm>
          <a:prstGeom prst="rect">
            <a:avLst/>
          </a:prstGeom>
        </p:spPr>
        <p:txBody>
          <a:bodyPr wrap="square">
            <a:spAutoFit/>
          </a:bodyPr>
          <a:lstStyle/>
          <a:p>
            <a:pPr algn="l" defTabSz="1828800" rtl="0">
              <a:lnSpc>
                <a:spcPct val="120000"/>
              </a:lnSpc>
            </a:pPr>
            <a:r>
              <a:rPr lang="zh-CN" altLang="en-US" sz="1400" dirty="0" smtClean="0">
                <a:solidFill>
                  <a:schemeClr val="tx1">
                    <a:lumMod val="65000"/>
                    <a:lumOff val="35000"/>
                  </a:schemeClr>
                </a:solidFill>
                <a:latin typeface="微软雅黑" panose="020B0503020204020204" pitchFamily="34" charset="-122"/>
                <a:cs typeface="Segoe UI Light" panose="020B0502040204020203" pitchFamily="34" charset="0"/>
              </a:rPr>
              <a:t>在一定时间范围内，对热点时间段，话题，区域等相关联的主叫用户和被叫用户接收频率进行监控。</a:t>
            </a:r>
            <a:endParaRPr lang="id-ID" sz="1400" kern="1200" dirty="0">
              <a:solidFill>
                <a:schemeClr val="tx1">
                  <a:lumMod val="65000"/>
                  <a:lumOff val="35000"/>
                </a:schemeClr>
              </a:solidFill>
              <a:latin typeface="微软雅黑" panose="020B0503020204020204" pitchFamily="34" charset="-122"/>
              <a:cs typeface="Segoe UI Light" panose="020B0502040204020203" pitchFamily="34" charset="0"/>
            </a:endParaRPr>
          </a:p>
        </p:txBody>
      </p:sp>
    </p:spTree>
    <p:extLst>
      <p:ext uri="{BB962C8B-B14F-4D97-AF65-F5344CB8AC3E}">
        <p14:creationId xmlns:p14="http://schemas.microsoft.com/office/powerpoint/2010/main" val="1645194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www.isoftstone.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深邃商务蓝">
      <a:majorFont>
        <a:latin typeface="Segoe UI"/>
        <a:ea typeface="微软雅黑"/>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9080</TotalTime>
  <Words>1168</Words>
  <Application>Microsoft Office PowerPoint</Application>
  <PresentationFormat>宽屏</PresentationFormat>
  <Paragraphs>222</Paragraphs>
  <Slides>13</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inpin heiti</vt:lpstr>
      <vt:lpstr>Open Sans Light</vt:lpstr>
      <vt:lpstr>黑体</vt:lpstr>
      <vt:lpstr>宋体</vt:lpstr>
      <vt:lpstr>Microsoft YaHei</vt:lpstr>
      <vt:lpstr>Microsoft YaHei</vt:lpstr>
      <vt:lpstr>字魂58号-创中黑</vt:lpstr>
      <vt:lpstr>字魂59号-创粗黑</vt:lpstr>
      <vt:lpstr>Arial</vt:lpstr>
      <vt:lpstr>Calibri</vt:lpstr>
      <vt:lpstr>Segoe UI</vt:lpstr>
      <vt:lpstr>Segoe UI Light</vt:lpstr>
      <vt:lpstr>Times New Roman</vt:lpstr>
      <vt:lpstr>www.isoftstone.com</vt:lpstr>
      <vt:lpstr>PowerPoint 演示文稿</vt:lpstr>
      <vt:lpstr>目录</vt:lpstr>
      <vt:lpstr>项目背景</vt:lpstr>
      <vt:lpstr>系统构想</vt:lpstr>
      <vt:lpstr>系统构想</vt:lpstr>
      <vt:lpstr>系统构想_流程梳理</vt:lpstr>
      <vt:lpstr>策略分析</vt:lpstr>
      <vt:lpstr>策略分析_拦截策略</vt:lpstr>
      <vt:lpstr>策略分析_监测策略</vt:lpstr>
      <vt:lpstr>策略分析_效果指标</vt:lpstr>
      <vt:lpstr>策略示例拓展_黑白名单管理</vt:lpstr>
      <vt:lpstr>策略示例拓展_广义数字管理</vt:lpstr>
      <vt:lpstr>PowerPoint 演示文稿</vt:lpstr>
    </vt:vector>
  </TitlesOfParts>
  <Manager/>
  <Company>软通动力</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软通动力</dc:title>
  <dc:subject/>
  <dc:creator>软通动力</dc:creator>
  <cp:keywords>www.isoftstone.com</cp:keywords>
  <dc:description>www.isoftstone.com</dc:description>
  <cp:lastModifiedBy>issuser</cp:lastModifiedBy>
  <cp:revision>524</cp:revision>
  <dcterms:created xsi:type="dcterms:W3CDTF">2015-10-21T07:57:47Z</dcterms:created>
  <dcterms:modified xsi:type="dcterms:W3CDTF">2022-11-16T03:46:22Z</dcterms:modified>
  <cp:category/>
</cp:coreProperties>
</file>