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6"/>
  </p:notesMasterIdLst>
  <p:handoutMasterIdLst>
    <p:handoutMasterId r:id="rId17"/>
  </p:handoutMasterIdLst>
  <p:sldIdLst>
    <p:sldId id="398" r:id="rId5"/>
    <p:sldId id="383" r:id="rId6"/>
    <p:sldId id="392" r:id="rId7"/>
    <p:sldId id="403" r:id="rId8"/>
    <p:sldId id="384" r:id="rId9"/>
    <p:sldId id="397" r:id="rId10"/>
    <p:sldId id="400" r:id="rId11"/>
    <p:sldId id="399" r:id="rId12"/>
    <p:sldId id="404" r:id="rId13"/>
    <p:sldId id="402" r:id="rId14"/>
    <p:sldId id="380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>
    <p:extLst>
      <p:ext uri="{19B8F6BF-5375-455C-9EA6-DF929625EA0E}">
        <p15:presenceInfo xmlns:p15="http://schemas.microsoft.com/office/powerpoint/2012/main" userId="大胖 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7F7F7F"/>
    <a:srgbClr val="FFFFFF"/>
    <a:srgbClr val="FCFCFC"/>
    <a:srgbClr val="D7D7D7"/>
    <a:srgbClr val="DEDEDE"/>
    <a:srgbClr val="DD462F"/>
    <a:srgbClr val="EA8D7E"/>
    <a:srgbClr val="D24726"/>
    <a:srgbClr val="FB6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12T08:53:09.402" v="92" actId="790"/>
      <pc:docMkLst>
        <pc:docMk/>
      </pc:docMkLst>
      <pc:sldChg chg="modSp mod modNotes">
        <pc:chgData name="Fake Test User" userId="SID-0" providerId="Test" clId="FakeClientId" dt="2019-08-09T02:28:00.746" v="27" actId="2711"/>
        <pc:sldMkLst>
          <pc:docMk/>
          <pc:sldMk cId="2471807738" sldId="256"/>
        </pc:sldMkLst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9T03:07:48.336" v="47" actId="14826"/>
        <pc:sldMkLst>
          <pc:docMk/>
          <pc:sldMk cId="1328676004" sldId="257"/>
        </pc:sldMkLst>
        <pc:spChg chg="mod">
          <ac:chgData name="Fake Test User" userId="SID-0" providerId="Test" clId="FakeClientId" dt="2019-08-09T02:28:38.775" v="29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9T02:31:43.482" v="33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2:38:59.884" v="42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3:07:30.025" v="46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3:07:48.336" v="47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9T03:06:52.356" v="45" actId="14826"/>
        <pc:sldMkLst>
          <pc:docMk/>
          <pc:sldMk cId="2090733893" sldId="262"/>
        </pc:sldMkLst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3:06:37.716" v="44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3:06:52.356" v="45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3:06:19.748" v="43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9T09:38:34.601" v="77" actId="790"/>
        <pc:sldMkLst>
          <pc:docMk/>
          <pc:sldMk cId="2317502127" sldId="263"/>
        </pc:sldMkLst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9" creationId="{00000000-0000-0000-0000-000000000000}"/>
          </ac:spMkLst>
        </pc:spChg>
      </pc:sldChg>
      <pc:sldChg chg="addSp modSp mod addCm delCm modNotes">
        <pc:chgData name="Fake Test User" userId="SID-0" providerId="Test" clId="FakeClientId" dt="2019-08-09T03:09:07.394" v="76" actId="1037"/>
        <pc:sldMkLst>
          <pc:docMk/>
          <pc:sldMk cId="1531532291" sldId="264"/>
        </pc:sldMkLst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3" creationId="{00000000-0000-0000-0000-000000000000}"/>
          </ac:spMkLst>
        </pc:spChg>
        <pc:picChg chg="add mod">
          <ac:chgData name="Fake Test User" userId="SID-0" providerId="Test" clId="FakeClientId" dt="2019-08-09T03:09:07.394" v="76" actId="1037"/>
          <ac:picMkLst>
            <pc:docMk/>
            <pc:sldMk cId="1531532291" sldId="264"/>
            <ac:picMk id="4" creationId="{AE7934FE-5EA2-467D-85AA-FF84047332B1}"/>
          </ac:picMkLst>
        </pc:picChg>
        <pc:picChg chg="mod">
          <ac:chgData name="Fake Test User" userId="SID-0" providerId="Test" clId="FakeClientId" dt="2019-08-09T03:08:17.978" v="48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3:09:07.394" v="76" actId="1037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2:25:27.781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8T07:32:39.823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46.229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2.775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8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04.573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1.74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8.634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24.587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34.723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41.613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2:25:27.781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768BEA6-295A-4B48-9898-7CD9E40197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7DAB2C-804F-4A1A-A957-839E9DF857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2023/2/3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97817B3-93B3-40BE-A3E1-69D67DF48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0DE84E-C609-41E0-B2B1-102119C41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20C3-3232-4E75-B72E-94D6DE548A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20C3-3232-4E75-B72E-94D6DE548A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5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A20C3-3232-4E75-B72E-94D6DE548A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A1944A-E2DF-45B6-A60C-A27D14D72CB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6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B5E890-9DB2-4D03-993B-73937DBB0595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5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F440-79C9-460C-BBC3-D47398EA736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895969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0868EE-4DD7-413D-AE5E-83AF066BD7BC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6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A32019-F8E6-4A76-935C-E3414CA717C6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长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9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EF131C-040A-4332-8DFE-B61A7733D541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长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4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EA2BFA-CB66-4899-A909-CE035F82A1F8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10" name="长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DE7923-DB5B-40E6-9799-766ACDC7575D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6" name="长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1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D5EF73-3977-4FBD-9A1F-2AF86F4BA937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949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F440-79C9-460C-BBC3-D47398EA736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334202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F440-79C9-460C-BBC3-D47398EA736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643502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F440-79C9-460C-BBC3-D47398EA736A}" type="datetime1">
              <a:rPr lang="zh-CN" altLang="en-US" noProof="1" smtClean="0"/>
              <a:t>2023/2/3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52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2371773" y="2479160"/>
            <a:ext cx="2165488" cy="1527943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538062" y="960439"/>
            <a:ext cx="4191" cy="4236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548560" y="961128"/>
            <a:ext cx="0" cy="422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92985" y="5290372"/>
            <a:ext cx="338327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外部接口</a:t>
            </a:r>
            <a:endParaRPr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6788815" y="1879625"/>
            <a:ext cx="809837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200" b="1" dirty="0"/>
          </a:p>
        </p:txBody>
      </p:sp>
      <p:sp>
        <p:nvSpPr>
          <p:cNvPr id="77" name="矩形 76"/>
          <p:cNvSpPr/>
          <p:nvPr/>
        </p:nvSpPr>
        <p:spPr>
          <a:xfrm>
            <a:off x="5182995" y="1879625"/>
            <a:ext cx="800219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官方网站</a:t>
            </a:r>
            <a:endParaRPr lang="zh-CN" altLang="en-US" sz="1200" b="1" dirty="0"/>
          </a:p>
        </p:txBody>
      </p:sp>
      <p:sp>
        <p:nvSpPr>
          <p:cNvPr id="71" name="矩形 70"/>
          <p:cNvSpPr/>
          <p:nvPr/>
        </p:nvSpPr>
        <p:spPr>
          <a:xfrm>
            <a:off x="2161462" y="1685816"/>
            <a:ext cx="9049450" cy="634663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9881170" y="1806659"/>
            <a:ext cx="1127866" cy="3929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访问渠道</a:t>
            </a:r>
          </a:p>
        </p:txBody>
      </p:sp>
      <p:sp>
        <p:nvSpPr>
          <p:cNvPr id="74" name="矩形 73"/>
          <p:cNvSpPr/>
          <p:nvPr/>
        </p:nvSpPr>
        <p:spPr>
          <a:xfrm>
            <a:off x="8404253" y="1879625"/>
            <a:ext cx="800219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推广营销</a:t>
            </a:r>
            <a:endParaRPr lang="zh-CN" altLang="en-US" sz="1200" b="1" dirty="0"/>
          </a:p>
        </p:txBody>
      </p:sp>
      <p:sp>
        <p:nvSpPr>
          <p:cNvPr id="78" name="圆角矩形 77"/>
          <p:cNvSpPr/>
          <p:nvPr/>
        </p:nvSpPr>
        <p:spPr>
          <a:xfrm>
            <a:off x="2872496" y="3651752"/>
            <a:ext cx="1044344" cy="259011"/>
          </a:xfrm>
          <a:prstGeom prst="round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881170" y="2976261"/>
            <a:ext cx="1127866" cy="3929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前台管理</a:t>
            </a:r>
            <a:endParaRPr lang="zh-CN" altLang="en-US" sz="1400" b="1" dirty="0"/>
          </a:p>
        </p:txBody>
      </p:sp>
      <p:sp>
        <p:nvSpPr>
          <p:cNvPr id="85" name="圆角矩形 84"/>
          <p:cNvSpPr/>
          <p:nvPr/>
        </p:nvSpPr>
        <p:spPr>
          <a:xfrm>
            <a:off x="2519444" y="2650801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预订管理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554251" y="2650801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客房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376196" y="4327594"/>
            <a:ext cx="8758873" cy="738182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884792" y="4537815"/>
            <a:ext cx="1127866" cy="3929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数据中台</a:t>
            </a:r>
            <a:endParaRPr lang="zh-CN" altLang="en-US" sz="1400" b="1" dirty="0"/>
          </a:p>
        </p:txBody>
      </p:sp>
      <p:sp>
        <p:nvSpPr>
          <p:cNvPr id="104" name="圆角矩形 103"/>
          <p:cNvSpPr/>
          <p:nvPr/>
        </p:nvSpPr>
        <p:spPr>
          <a:xfrm>
            <a:off x="2459860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3716148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972436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6228724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7485012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数据集成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8741302" y="462370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616063" y="4059814"/>
            <a:ext cx="5429" cy="2129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7560687" y="4058726"/>
            <a:ext cx="5429" cy="2129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圆角矩形 129"/>
          <p:cNvSpPr/>
          <p:nvPr/>
        </p:nvSpPr>
        <p:spPr>
          <a:xfrm>
            <a:off x="2395400" y="5290372"/>
            <a:ext cx="8758873" cy="640080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903996" y="5415025"/>
            <a:ext cx="1127866" cy="3929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后台管理</a:t>
            </a:r>
            <a:endParaRPr lang="zh-CN" altLang="en-US" sz="1400" b="1" dirty="0"/>
          </a:p>
        </p:txBody>
      </p:sp>
      <p:sp>
        <p:nvSpPr>
          <p:cNvPr id="132" name="圆角矩形 131"/>
          <p:cNvSpPr/>
          <p:nvPr/>
        </p:nvSpPr>
        <p:spPr>
          <a:xfrm>
            <a:off x="2479064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分店管理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3735352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物资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4991640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247928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7504216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8760506" y="5500914"/>
            <a:ext cx="1044344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438244" y="1879732"/>
            <a:ext cx="1180131" cy="2769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1200" dirty="0"/>
          </a:p>
        </p:txBody>
      </p:sp>
      <p:sp>
        <p:nvSpPr>
          <p:cNvPr id="139" name="矩形 138"/>
          <p:cNvSpPr/>
          <p:nvPr/>
        </p:nvSpPr>
        <p:spPr>
          <a:xfrm>
            <a:off x="2161461" y="4241614"/>
            <a:ext cx="9049450" cy="184829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56107" y="5643409"/>
            <a:ext cx="37900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/>
          <p:cNvSpPr txBox="1">
            <a:spLocks/>
          </p:cNvSpPr>
          <p:nvPr/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1965960" y="1466482"/>
            <a:ext cx="9793224" cy="4760582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11337287" y="3337486"/>
            <a:ext cx="289991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酒店管理系统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19444" y="2967458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554251" y="2967458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519444" y="3291896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554251" y="3291895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773291" y="2487837"/>
            <a:ext cx="2165488" cy="1527943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5274014" y="3660429"/>
            <a:ext cx="1044344" cy="259011"/>
          </a:xfrm>
          <a:prstGeom prst="round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920962" y="2659478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预订管理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955769" y="2659478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客房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920962" y="2976135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55769" y="2976135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920962" y="3300573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955769" y="3300572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620355" y="2487837"/>
            <a:ext cx="2165488" cy="1527943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8121078" y="3660429"/>
            <a:ext cx="1044344" cy="259011"/>
          </a:xfrm>
          <a:prstGeom prst="round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768026" y="2659478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预订管理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802833" y="2659478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客房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768026" y="2976135"/>
            <a:ext cx="825537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02833" y="2976135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768026" y="3300573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8802833" y="3300572"/>
            <a:ext cx="825536" cy="259011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82161" y="28855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148017" y="2415146"/>
            <a:ext cx="9049450" cy="1662613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1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97355" y="26687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14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355" y="1542390"/>
            <a:ext cx="112124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客户根据实时路况信息、限速信息以及预计到达时间以此来获取到相关推荐酒店；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lvl="2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客户可通过多种渠道进行酒店预订：电话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预订、公众号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小程序预订、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预订、前台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预订；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lvl="2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客户可进行房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态查询、房价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查询、酒店基本情况及周边图片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览；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lvl="2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客户成功预订后，在规定时间内通过身份验证即可入住；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客户入住之后，可享受酒店相关服务（加水、充电、修车等）；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客户入住可根据自身身体状况进行休息时间的安排，可提供个性化服务（例如电话叫醒服务）；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客户退房需要对房间消耗物品和房费进行结算（积分通兑、合作企业、活动推广）等；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客户退房后，可对相关酒店服务水平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服务人员进行评价，提出建议等。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6590" y="3814089"/>
            <a:ext cx="764959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4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18758" y="303056"/>
            <a:ext cx="3205917" cy="6387293"/>
            <a:chOff x="6445736" y="329184"/>
            <a:chExt cx="3205917" cy="6387293"/>
          </a:xfrm>
        </p:grpSpPr>
        <p:sp>
          <p:nvSpPr>
            <p:cNvPr id="43" name="圆角矩形 42"/>
            <p:cNvSpPr/>
            <p:nvPr/>
          </p:nvSpPr>
          <p:spPr>
            <a:xfrm>
              <a:off x="6445736" y="329184"/>
              <a:ext cx="3148531" cy="6387293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461554" y="1103472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7245968" y="767489"/>
              <a:ext cx="1536779" cy="17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酒店查询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7423500" y="6653379"/>
              <a:ext cx="113177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0609" y="399755"/>
              <a:ext cx="819747" cy="203252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圆角矩形 73"/>
            <p:cNvSpPr/>
            <p:nvPr/>
          </p:nvSpPr>
          <p:spPr>
            <a:xfrm>
              <a:off x="6594878" y="1236173"/>
              <a:ext cx="380717" cy="3364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518940" y="1122387"/>
              <a:ext cx="3083794" cy="452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             请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</a:rPr>
                <a:t>输入关键字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查询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872" y="795849"/>
              <a:ext cx="171450" cy="133350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9025193" y="716068"/>
              <a:ext cx="476998" cy="201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7355" y="1276822"/>
              <a:ext cx="215265" cy="14351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5" name="直接连接符 84"/>
            <p:cNvCxnSpPr/>
            <p:nvPr/>
          </p:nvCxnSpPr>
          <p:spPr>
            <a:xfrm>
              <a:off x="6455039" y="1564830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583" y="1634848"/>
              <a:ext cx="257176" cy="339147"/>
            </a:xfrm>
            <a:prstGeom prst="rect">
              <a:avLst/>
            </a:prstGeom>
          </p:spPr>
        </p:pic>
        <p:cxnSp>
          <p:nvCxnSpPr>
            <p:cNvPr id="89" name="直接连接符 88"/>
            <p:cNvCxnSpPr/>
            <p:nvPr/>
          </p:nvCxnSpPr>
          <p:spPr>
            <a:xfrm>
              <a:off x="6470021" y="2166151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8943386" y="1911396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12.34km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950" y="2247079"/>
              <a:ext cx="257176" cy="339147"/>
            </a:xfrm>
            <a:prstGeom prst="rect">
              <a:avLst/>
            </a:prstGeom>
          </p:spPr>
        </p:pic>
        <p:sp>
          <p:nvSpPr>
            <p:cNvPr id="92" name="矩形 91"/>
            <p:cNvSpPr/>
            <p:nvPr/>
          </p:nvSpPr>
          <p:spPr>
            <a:xfrm>
              <a:off x="8943386" y="2523627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13.34km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169" y="2845460"/>
              <a:ext cx="257176" cy="339147"/>
            </a:xfrm>
            <a:prstGeom prst="rect">
              <a:avLst/>
            </a:prstGeom>
          </p:spPr>
        </p:pic>
        <p:sp>
          <p:nvSpPr>
            <p:cNvPr id="94" name="矩形 93"/>
            <p:cNvSpPr/>
            <p:nvPr/>
          </p:nvSpPr>
          <p:spPr>
            <a:xfrm>
              <a:off x="8943386" y="3122008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13.84km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6518940" y="2771911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5062" y="3424493"/>
              <a:ext cx="257176" cy="339147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8943386" y="3720316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14.84km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6461554" y="3368229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9993" y="4017983"/>
              <a:ext cx="257176" cy="339147"/>
            </a:xfrm>
            <a:prstGeom prst="rect">
              <a:avLst/>
            </a:prstGeom>
          </p:spPr>
        </p:pic>
        <p:sp>
          <p:nvSpPr>
            <p:cNvPr id="100" name="矩形 99"/>
            <p:cNvSpPr/>
            <p:nvPr/>
          </p:nvSpPr>
          <p:spPr>
            <a:xfrm>
              <a:off x="8943386" y="4328310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3.84km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6466485" y="3964402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6506829" y="1775094"/>
              <a:ext cx="17379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6515580" y="2339090"/>
              <a:ext cx="1736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6519322" y="2932424"/>
              <a:ext cx="1736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528073" y="3514708"/>
              <a:ext cx="1736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6525027" y="4152336"/>
              <a:ext cx="17379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6494480" y="4574531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8954755" y="4924511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3.84km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508" y="5222178"/>
              <a:ext cx="257176" cy="339147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8954755" y="5532505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3.84km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6477854" y="5168597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6539442" y="4718903"/>
              <a:ext cx="17379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6536396" y="5356531"/>
              <a:ext cx="17379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 XXXXXXXXXXX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6505849" y="5778726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4488" y="5819560"/>
              <a:ext cx="257176" cy="339147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8947881" y="6129887"/>
              <a:ext cx="6399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</a:rPr>
                <a:t>.84km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529522" y="5953913"/>
              <a:ext cx="17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地址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 XXXXXXXXXXX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6498975" y="6376108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1935" y="4612871"/>
              <a:ext cx="257176" cy="33914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654463" y="303056"/>
            <a:ext cx="3197098" cy="6387293"/>
            <a:chOff x="2856521" y="329184"/>
            <a:chExt cx="3197098" cy="6387293"/>
          </a:xfrm>
        </p:grpSpPr>
        <p:sp>
          <p:nvSpPr>
            <p:cNvPr id="120" name="圆角矩形 119"/>
            <p:cNvSpPr/>
            <p:nvPr/>
          </p:nvSpPr>
          <p:spPr>
            <a:xfrm>
              <a:off x="2856521" y="329184"/>
              <a:ext cx="3148531" cy="6387293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936954" y="777649"/>
              <a:ext cx="963596" cy="169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预订服务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>
            <a:xfrm flipV="1">
              <a:off x="2865824" y="6199891"/>
              <a:ext cx="3139228" cy="60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738034" y="6653379"/>
              <a:ext cx="113177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7594" y="399755"/>
              <a:ext cx="819747" cy="203252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25" name="直接连接符 124"/>
            <p:cNvCxnSpPr/>
            <p:nvPr/>
          </p:nvCxnSpPr>
          <p:spPr>
            <a:xfrm>
              <a:off x="3383772" y="6271989"/>
              <a:ext cx="0" cy="3692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图片 1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55229" y="6350697"/>
              <a:ext cx="112000" cy="144000"/>
            </a:xfrm>
            <a:prstGeom prst="rect">
              <a:avLst/>
            </a:prstGeom>
          </p:spPr>
        </p:pic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8560" y="6343944"/>
              <a:ext cx="266700" cy="171450"/>
            </a:xfrm>
            <a:prstGeom prst="rect">
              <a:avLst/>
            </a:prstGeom>
          </p:spPr>
        </p:pic>
        <p:sp>
          <p:nvSpPr>
            <p:cNvPr id="128" name="矩形 127"/>
            <p:cNvSpPr/>
            <p:nvPr/>
          </p:nvSpPr>
          <p:spPr>
            <a:xfrm>
              <a:off x="3690767" y="626509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</a:t>
              </a: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4368144" y="6281218"/>
              <a:ext cx="1805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5347262" y="6261941"/>
              <a:ext cx="1132" cy="4107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9749" y="6359105"/>
              <a:ext cx="112000" cy="144000"/>
            </a:xfrm>
            <a:prstGeom prst="rect">
              <a:avLst/>
            </a:prstGeom>
          </p:spPr>
        </p:pic>
        <p:sp>
          <p:nvSpPr>
            <p:cNvPr id="132" name="矩形 131"/>
            <p:cNvSpPr/>
            <p:nvPr/>
          </p:nvSpPr>
          <p:spPr>
            <a:xfrm>
              <a:off x="4636737" y="627350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337633" y="628287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我的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>
            <a:xfrm>
              <a:off x="2920906" y="1093969"/>
              <a:ext cx="31327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/>
            <p:cNvSpPr/>
            <p:nvPr/>
          </p:nvSpPr>
          <p:spPr>
            <a:xfrm>
              <a:off x="2972306" y="1986313"/>
              <a:ext cx="4539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3056136" y="2314017"/>
              <a:ext cx="599721" cy="27308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101</a:t>
              </a:r>
              <a:endParaRPr lang="zh-CN" altLang="en-US" sz="1200" dirty="0"/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3780153" y="2314017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102</a:t>
              </a:r>
              <a:endParaRPr lang="zh-CN" altLang="en-US" sz="1200" dirty="0"/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4504170" y="2314017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103</a:t>
              </a:r>
              <a:endParaRPr lang="zh-CN" altLang="en-US" sz="1200" dirty="0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5228188" y="2314017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104</a:t>
              </a:r>
              <a:endParaRPr lang="zh-CN" altLang="en-US" sz="1200" dirty="0"/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3057675" y="2723284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105</a:t>
              </a:r>
              <a:endParaRPr lang="zh-CN" altLang="en-US" sz="1200" dirty="0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3781179" y="2723284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106</a:t>
              </a:r>
              <a:endParaRPr lang="zh-CN" altLang="en-US" sz="1200" dirty="0"/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4504683" y="2723284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107</a:t>
              </a:r>
              <a:endParaRPr lang="zh-CN" altLang="en-US" sz="1200" dirty="0"/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228187" y="2723284"/>
              <a:ext cx="599721" cy="273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C00000"/>
                  </a:solidFill>
                </a:rPr>
                <a:t>108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4526050" y="2740997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107</a:t>
              </a:r>
              <a:endParaRPr lang="zh-CN" altLang="en-US" sz="1200" dirty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033712" y="1187837"/>
              <a:ext cx="1368000" cy="29134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方正兰亭粗黑简体"/>
                </a:rPr>
                <a:t>全部</a:t>
              </a:r>
              <a:endParaRPr lang="en-US" altLang="zh-CN" sz="1000" b="1" dirty="0">
                <a:solidFill>
                  <a:schemeClr val="bg1"/>
                </a:solidFill>
                <a:latin typeface="方正兰亭粗黑简体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525400" y="1187838"/>
              <a:ext cx="1368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兰亭粗黑简体"/>
                </a:rPr>
                <a:t>可预订</a:t>
              </a:r>
              <a:endPara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兰亭粗黑简体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71656" y="3187059"/>
              <a:ext cx="4539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3055486" y="3514763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01</a:t>
              </a:r>
              <a:endParaRPr lang="zh-CN" altLang="en-US" sz="1200" dirty="0"/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3779503" y="3514763"/>
              <a:ext cx="599721" cy="273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02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4503520" y="3514763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03</a:t>
              </a:r>
              <a:endParaRPr lang="zh-CN" altLang="en-US" sz="1200" dirty="0"/>
            </a:p>
          </p:txBody>
        </p:sp>
        <p:sp>
          <p:nvSpPr>
            <p:cNvPr id="151" name="圆角矩形 150"/>
            <p:cNvSpPr/>
            <p:nvPr/>
          </p:nvSpPr>
          <p:spPr>
            <a:xfrm>
              <a:off x="5227538" y="3514763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04</a:t>
              </a:r>
              <a:endParaRPr lang="zh-CN" altLang="en-US" sz="1200" dirty="0"/>
            </a:p>
          </p:txBody>
        </p:sp>
        <p:sp>
          <p:nvSpPr>
            <p:cNvPr id="152" name="圆角矩形 151"/>
            <p:cNvSpPr/>
            <p:nvPr/>
          </p:nvSpPr>
          <p:spPr>
            <a:xfrm>
              <a:off x="3057025" y="3924030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05</a:t>
              </a:r>
              <a:endParaRPr lang="zh-CN" altLang="en-US" sz="1200" dirty="0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3780529" y="3924030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06</a:t>
              </a:r>
              <a:endParaRPr lang="zh-CN" altLang="en-US" sz="1200" dirty="0"/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4504033" y="3924030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107</a:t>
              </a:r>
              <a:endParaRPr lang="zh-CN" altLang="en-US" sz="1200" dirty="0"/>
            </a:p>
          </p:txBody>
        </p:sp>
        <p:sp>
          <p:nvSpPr>
            <p:cNvPr id="155" name="圆角矩形 154"/>
            <p:cNvSpPr/>
            <p:nvPr/>
          </p:nvSpPr>
          <p:spPr>
            <a:xfrm>
              <a:off x="5227537" y="3924030"/>
              <a:ext cx="599721" cy="2730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lang="en-US" altLang="zh-CN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08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4525400" y="3941743"/>
              <a:ext cx="599721" cy="273084"/>
            </a:xfrm>
            <a:prstGeom prst="roundRect">
              <a:avLst/>
            </a:prstGeom>
            <a:solidFill>
              <a:srgbClr val="42E8CE"/>
            </a:solidFill>
            <a:ln>
              <a:solidFill>
                <a:srgbClr val="42E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r>
                <a:rPr lang="en-US" altLang="zh-CN" sz="1200" dirty="0" smtClean="0"/>
                <a:t>07</a:t>
              </a:r>
              <a:endParaRPr lang="zh-CN" altLang="en-US" sz="1200" dirty="0"/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2995803" y="3144724"/>
              <a:ext cx="288556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/>
            <p:cNvSpPr/>
            <p:nvPr/>
          </p:nvSpPr>
          <p:spPr>
            <a:xfrm>
              <a:off x="3602821" y="5180520"/>
              <a:ext cx="745252" cy="28979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方正兰亭粗黑简体"/>
                </a:rPr>
                <a:t>预订</a:t>
              </a:r>
              <a:endParaRPr lang="en-US" altLang="zh-CN" sz="1000" b="1" dirty="0">
                <a:solidFill>
                  <a:schemeClr val="bg1"/>
                </a:solidFill>
                <a:latin typeface="方正兰亭粗黑简体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2988002" y="4366783"/>
              <a:ext cx="288556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032120" y="1936794"/>
              <a:ext cx="288556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4525826" y="5180520"/>
              <a:ext cx="745252" cy="28979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方正兰亭粗黑简体"/>
                </a:rPr>
                <a:t>直接入住</a:t>
              </a:r>
              <a:endParaRPr lang="en-US" altLang="zh-CN" sz="1000" b="1" dirty="0">
                <a:solidFill>
                  <a:schemeClr val="bg1"/>
                </a:solidFill>
                <a:latin typeface="方正兰亭粗黑简体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088840" y="4573799"/>
              <a:ext cx="11144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房费：</a:t>
              </a:r>
              <a:r>
                <a:rPr lang="en-US" altLang="zh-CN" sz="1100" b="1" dirty="0" smtClean="0">
                  <a:solidFill>
                    <a:srgbClr val="C00000"/>
                  </a:solidFill>
                </a:rPr>
                <a:t>99.00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525400" y="4567152"/>
              <a:ext cx="12554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预付款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en-US" altLang="zh-CN" sz="1100" b="1" dirty="0" smtClean="0">
                  <a:solidFill>
                    <a:srgbClr val="C00000"/>
                  </a:solidFill>
                </a:rPr>
                <a:t>30.00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3073961" y="1674583"/>
              <a:ext cx="67734" cy="625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3135918" y="1576676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有床位</a:t>
              </a:r>
              <a:endParaRPr lang="zh-CN" altLang="en-US" sz="1000" dirty="0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3776692" y="1666112"/>
              <a:ext cx="67734" cy="62599"/>
            </a:xfrm>
            <a:prstGeom prst="rect">
              <a:avLst/>
            </a:prstGeom>
            <a:solidFill>
              <a:srgbClr val="42E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3842354" y="1576625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/>
                <a:t>已住满</a:t>
              </a:r>
              <a:endParaRPr lang="zh-CN" altLang="en-US" sz="1000" dirty="0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4496359" y="1666108"/>
              <a:ext cx="67734" cy="625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4553555" y="157662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/>
                <a:t>待打扫</a:t>
              </a:r>
              <a:endParaRPr lang="zh-CN" altLang="en-US" sz="1000" dirty="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5199094" y="1666109"/>
              <a:ext cx="67734" cy="62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5281690" y="1576622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/>
                <a:t>有故障</a:t>
              </a:r>
              <a:endParaRPr lang="zh-CN" altLang="en-US" sz="1000" dirty="0"/>
            </a:p>
          </p:txBody>
        </p:sp>
      </p:grpSp>
      <p:sp>
        <p:nvSpPr>
          <p:cNvPr id="172" name="标题 1"/>
          <p:cNvSpPr txBox="1">
            <a:spLocks/>
          </p:cNvSpPr>
          <p:nvPr/>
        </p:nvSpPr>
        <p:spPr>
          <a:xfrm>
            <a:off x="497355" y="266872"/>
            <a:ext cx="277895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预订服务</a:t>
            </a:r>
            <a:endParaRPr lang="zh-CN" altLang="en-US" dirty="0"/>
          </a:p>
        </p:txBody>
      </p:sp>
      <p:sp>
        <p:nvSpPr>
          <p:cNvPr id="173" name="标题 1"/>
          <p:cNvSpPr txBox="1">
            <a:spLocks/>
          </p:cNvSpPr>
          <p:nvPr/>
        </p:nvSpPr>
        <p:spPr>
          <a:xfrm>
            <a:off x="1227693" y="1879121"/>
            <a:ext cx="505079" cy="3346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800" b="1" dirty="0" smtClean="0">
                <a:solidFill>
                  <a:srgbClr val="C00000"/>
                </a:solidFill>
              </a:rPr>
              <a:t>场景</a:t>
            </a:r>
            <a:r>
              <a:rPr lang="zh-CN" altLang="en-US" sz="1800" b="1" dirty="0">
                <a:solidFill>
                  <a:srgbClr val="C00000"/>
                </a:solidFill>
              </a:rPr>
              <a:t>示例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分析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服务对象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60263" y="1669972"/>
            <a:ext cx="3455471" cy="345547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15268" y="2591500"/>
            <a:ext cx="1852094" cy="185209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rial"/>
                <a:ea typeface="微软雅黑"/>
              </a:rPr>
              <a:t>酒店管理系统</a:t>
            </a:r>
            <a:endParaRPr lang="zh-CN" altLang="en-US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7" name="椭圆 12"/>
          <p:cNvSpPr/>
          <p:nvPr/>
        </p:nvSpPr>
        <p:spPr>
          <a:xfrm>
            <a:off x="4568885" y="3356396"/>
            <a:ext cx="396240" cy="322299"/>
          </a:xfrm>
          <a:custGeom>
            <a:avLst/>
            <a:gdLst>
              <a:gd name="T0" fmla="*/ 130 w 256"/>
              <a:gd name="T1" fmla="*/ 8 h 208"/>
              <a:gd name="T2" fmla="*/ 130 w 256"/>
              <a:gd name="T3" fmla="*/ 37 h 208"/>
              <a:gd name="T4" fmla="*/ 177 w 256"/>
              <a:gd name="T5" fmla="*/ 84 h 208"/>
              <a:gd name="T6" fmla="*/ 21 w 256"/>
              <a:gd name="T7" fmla="*/ 84 h 208"/>
              <a:gd name="T8" fmla="*/ 0 w 256"/>
              <a:gd name="T9" fmla="*/ 105 h 208"/>
              <a:gd name="T10" fmla="*/ 21 w 256"/>
              <a:gd name="T11" fmla="*/ 126 h 208"/>
              <a:gd name="T12" fmla="*/ 177 w 256"/>
              <a:gd name="T13" fmla="*/ 126 h 208"/>
              <a:gd name="T14" fmla="*/ 130 w 256"/>
              <a:gd name="T15" fmla="*/ 173 h 208"/>
              <a:gd name="T16" fmla="*/ 130 w 256"/>
              <a:gd name="T17" fmla="*/ 202 h 208"/>
              <a:gd name="T18" fmla="*/ 144 w 256"/>
              <a:gd name="T19" fmla="*/ 208 h 208"/>
              <a:gd name="T20" fmla="*/ 159 w 256"/>
              <a:gd name="T21" fmla="*/ 202 h 208"/>
              <a:gd name="T22" fmla="*/ 256 w 256"/>
              <a:gd name="T23" fmla="*/ 105 h 208"/>
              <a:gd name="T24" fmla="*/ 159 w 256"/>
              <a:gd name="T25" fmla="*/ 8 h 208"/>
              <a:gd name="T26" fmla="*/ 130 w 256"/>
              <a:gd name="T27" fmla="*/ 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6" h="208">
                <a:moveTo>
                  <a:pt x="130" y="8"/>
                </a:moveTo>
                <a:cubicBezTo>
                  <a:pt x="122" y="16"/>
                  <a:pt x="122" y="29"/>
                  <a:pt x="130" y="37"/>
                </a:cubicBezTo>
                <a:cubicBezTo>
                  <a:pt x="177" y="84"/>
                  <a:pt x="177" y="84"/>
                  <a:pt x="177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9" y="84"/>
                  <a:pt x="0" y="94"/>
                  <a:pt x="0" y="105"/>
                </a:cubicBezTo>
                <a:cubicBezTo>
                  <a:pt x="0" y="116"/>
                  <a:pt x="9" y="126"/>
                  <a:pt x="21" y="12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30" y="173"/>
                  <a:pt x="130" y="173"/>
                  <a:pt x="130" y="173"/>
                </a:cubicBezTo>
                <a:cubicBezTo>
                  <a:pt x="122" y="181"/>
                  <a:pt x="122" y="194"/>
                  <a:pt x="130" y="202"/>
                </a:cubicBezTo>
                <a:cubicBezTo>
                  <a:pt x="134" y="206"/>
                  <a:pt x="139" y="208"/>
                  <a:pt x="144" y="208"/>
                </a:cubicBezTo>
                <a:cubicBezTo>
                  <a:pt x="150" y="208"/>
                  <a:pt x="155" y="206"/>
                  <a:pt x="159" y="202"/>
                </a:cubicBezTo>
                <a:cubicBezTo>
                  <a:pt x="256" y="105"/>
                  <a:pt x="256" y="105"/>
                  <a:pt x="256" y="105"/>
                </a:cubicBezTo>
                <a:cubicBezTo>
                  <a:pt x="159" y="8"/>
                  <a:pt x="159" y="8"/>
                  <a:pt x="159" y="8"/>
                </a:cubicBezTo>
                <a:cubicBezTo>
                  <a:pt x="151" y="0"/>
                  <a:pt x="138" y="0"/>
                  <a:pt x="130" y="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13"/>
          <p:cNvSpPr/>
          <p:nvPr/>
        </p:nvSpPr>
        <p:spPr>
          <a:xfrm rot="10800000">
            <a:off x="7370656" y="3356395"/>
            <a:ext cx="396240" cy="322299"/>
          </a:xfrm>
          <a:custGeom>
            <a:avLst/>
            <a:gdLst>
              <a:gd name="T0" fmla="*/ 130 w 256"/>
              <a:gd name="T1" fmla="*/ 8 h 208"/>
              <a:gd name="T2" fmla="*/ 130 w 256"/>
              <a:gd name="T3" fmla="*/ 37 h 208"/>
              <a:gd name="T4" fmla="*/ 177 w 256"/>
              <a:gd name="T5" fmla="*/ 84 h 208"/>
              <a:gd name="T6" fmla="*/ 21 w 256"/>
              <a:gd name="T7" fmla="*/ 84 h 208"/>
              <a:gd name="T8" fmla="*/ 0 w 256"/>
              <a:gd name="T9" fmla="*/ 105 h 208"/>
              <a:gd name="T10" fmla="*/ 21 w 256"/>
              <a:gd name="T11" fmla="*/ 126 h 208"/>
              <a:gd name="T12" fmla="*/ 177 w 256"/>
              <a:gd name="T13" fmla="*/ 126 h 208"/>
              <a:gd name="T14" fmla="*/ 130 w 256"/>
              <a:gd name="T15" fmla="*/ 173 h 208"/>
              <a:gd name="T16" fmla="*/ 130 w 256"/>
              <a:gd name="T17" fmla="*/ 202 h 208"/>
              <a:gd name="T18" fmla="*/ 144 w 256"/>
              <a:gd name="T19" fmla="*/ 208 h 208"/>
              <a:gd name="T20" fmla="*/ 159 w 256"/>
              <a:gd name="T21" fmla="*/ 202 h 208"/>
              <a:gd name="T22" fmla="*/ 256 w 256"/>
              <a:gd name="T23" fmla="*/ 105 h 208"/>
              <a:gd name="T24" fmla="*/ 159 w 256"/>
              <a:gd name="T25" fmla="*/ 8 h 208"/>
              <a:gd name="T26" fmla="*/ 130 w 256"/>
              <a:gd name="T27" fmla="*/ 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6" h="208">
                <a:moveTo>
                  <a:pt x="130" y="8"/>
                </a:moveTo>
                <a:cubicBezTo>
                  <a:pt x="122" y="16"/>
                  <a:pt x="122" y="29"/>
                  <a:pt x="130" y="37"/>
                </a:cubicBezTo>
                <a:cubicBezTo>
                  <a:pt x="177" y="84"/>
                  <a:pt x="177" y="84"/>
                  <a:pt x="177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9" y="84"/>
                  <a:pt x="0" y="94"/>
                  <a:pt x="0" y="105"/>
                </a:cubicBezTo>
                <a:cubicBezTo>
                  <a:pt x="0" y="116"/>
                  <a:pt x="9" y="126"/>
                  <a:pt x="21" y="12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30" y="173"/>
                  <a:pt x="130" y="173"/>
                  <a:pt x="130" y="173"/>
                </a:cubicBezTo>
                <a:cubicBezTo>
                  <a:pt x="122" y="181"/>
                  <a:pt x="122" y="194"/>
                  <a:pt x="130" y="202"/>
                </a:cubicBezTo>
                <a:cubicBezTo>
                  <a:pt x="134" y="206"/>
                  <a:pt x="139" y="208"/>
                  <a:pt x="144" y="208"/>
                </a:cubicBezTo>
                <a:cubicBezTo>
                  <a:pt x="150" y="208"/>
                  <a:pt x="155" y="206"/>
                  <a:pt x="159" y="202"/>
                </a:cubicBezTo>
                <a:cubicBezTo>
                  <a:pt x="256" y="105"/>
                  <a:pt x="256" y="105"/>
                  <a:pt x="256" y="105"/>
                </a:cubicBezTo>
                <a:cubicBezTo>
                  <a:pt x="159" y="8"/>
                  <a:pt x="159" y="8"/>
                  <a:pt x="159" y="8"/>
                </a:cubicBezTo>
                <a:cubicBezTo>
                  <a:pt x="151" y="0"/>
                  <a:pt x="138" y="0"/>
                  <a:pt x="130" y="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832682" y="2923725"/>
            <a:ext cx="149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27452" y="3216339"/>
            <a:ext cx="2532405" cy="11264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        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PC</a:t>
            </a:r>
            <a:r>
              <a:rPr lang="zh-CN" altLang="en-US" sz="1400" dirty="0" smtClean="0">
                <a:solidFill>
                  <a:schemeClr val="bg1"/>
                </a:solidFill>
              </a:rPr>
              <a:t>端、公众号、小程序、</a:t>
            </a:r>
            <a:r>
              <a:rPr lang="en-US" altLang="zh-CN" sz="1400" dirty="0" smtClean="0">
                <a:solidFill>
                  <a:schemeClr val="bg1"/>
                </a:solidFill>
              </a:rPr>
              <a:t>APP</a:t>
            </a:r>
            <a:r>
              <a:rPr lang="zh-CN" altLang="en-US" sz="1400" dirty="0" smtClean="0">
                <a:solidFill>
                  <a:schemeClr val="bg1"/>
                </a:solidFill>
              </a:rPr>
              <a:t>、现场等多种方式进行房间预订，以此来保证良好的精力，实现安全运输。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2732" y="2381349"/>
            <a:ext cx="2241974" cy="3960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客户（驾驶</a:t>
            </a:r>
            <a:r>
              <a:rPr lang="zh-CN" altLang="en-US" b="1" dirty="0">
                <a:solidFill>
                  <a:schemeClr val="bg1"/>
                </a:solidFill>
              </a:rPr>
              <a:t>员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67279" y="689814"/>
            <a:ext cx="2674619" cy="2672829"/>
            <a:chOff x="8057551" y="2181129"/>
            <a:chExt cx="2674619" cy="2672829"/>
          </a:xfrm>
        </p:grpSpPr>
        <p:sp>
          <p:nvSpPr>
            <p:cNvPr id="5" name="椭圆 4"/>
            <p:cNvSpPr/>
            <p:nvPr/>
          </p:nvSpPr>
          <p:spPr>
            <a:xfrm>
              <a:off x="8057551" y="2181129"/>
              <a:ext cx="2674619" cy="26728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1375" y="2856348"/>
              <a:ext cx="14980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234528" y="3148962"/>
              <a:ext cx="2497642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       通过酒店管理系统为客户提供更便捷的服务，提高服务效率，增加用户体验感，提升服务质量和企业形象。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3872" y="2357124"/>
              <a:ext cx="2241974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服务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人员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167278" y="3663848"/>
            <a:ext cx="2674619" cy="2672829"/>
            <a:chOff x="8057551" y="2181129"/>
            <a:chExt cx="2674619" cy="2672829"/>
          </a:xfrm>
        </p:grpSpPr>
        <p:sp>
          <p:nvSpPr>
            <p:cNvPr id="18" name="椭圆 17"/>
            <p:cNvSpPr/>
            <p:nvPr/>
          </p:nvSpPr>
          <p:spPr>
            <a:xfrm>
              <a:off x="8057551" y="2181129"/>
              <a:ext cx="2674619" cy="26728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C00000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8651375" y="2856348"/>
              <a:ext cx="14980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458200" y="2911218"/>
              <a:ext cx="1865377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        对服务质量起到监督作用，并可以根据客户反馈进行酒店不同方面的优化和提升，更好的为客户服务。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34528" y="2381749"/>
              <a:ext cx="2241974" cy="3980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</a:rPr>
                <a:t>管理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人员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4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上箭头 11"/>
          <p:cNvSpPr/>
          <p:nvPr/>
        </p:nvSpPr>
        <p:spPr>
          <a:xfrm rot="16200000" flipV="1">
            <a:off x="4510466" y="1672757"/>
            <a:ext cx="1097280" cy="1003335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2845" y="2686394"/>
            <a:ext cx="123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地图路线规划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46603" y="3389376"/>
            <a:ext cx="197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客户通过电话、前台、酒店官网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/APP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、公众号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小程序进行预订、客户咨询。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7806" y="1441118"/>
            <a:ext cx="12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到店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入住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258568" y="3182189"/>
            <a:ext cx="1170432" cy="530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05499" y="2997523"/>
            <a:ext cx="12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客户预订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2845" y="3581186"/>
            <a:ext cx="123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预计时间管理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2123" y="1941576"/>
            <a:ext cx="1975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身份验证、预订信息核对；未预订直接入住；缴纳押金，办理入住手续；行李寄存等。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直角上箭头 21"/>
          <p:cNvSpPr/>
          <p:nvPr/>
        </p:nvSpPr>
        <p:spPr>
          <a:xfrm flipV="1">
            <a:off x="8576499" y="1719730"/>
            <a:ext cx="1097280" cy="1003335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09942" y="2938116"/>
            <a:ext cx="12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客房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服务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76499" y="3447365"/>
            <a:ext cx="197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客房物品消耗；酒店周边饮食休闲服务；电话叫醒服务；早餐服务等。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直角上箭头 24"/>
          <p:cNvSpPr/>
          <p:nvPr/>
        </p:nvSpPr>
        <p:spPr>
          <a:xfrm rot="5400000" flipV="1">
            <a:off x="8529527" y="4615331"/>
            <a:ext cx="1097280" cy="1003335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97806" y="4932332"/>
            <a:ext cx="12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退房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服务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89347" y="5312287"/>
            <a:ext cx="1975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办理退房，退还押金；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多种支付方式（现金、转账、扫码等）灵活支付；电子发票等。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右箭头 29"/>
          <p:cNvSpPr/>
          <p:nvPr/>
        </p:nvSpPr>
        <p:spPr>
          <a:xfrm rot="10800000">
            <a:off x="4165237" y="5301664"/>
            <a:ext cx="1170432" cy="530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216" y="4978052"/>
            <a:ext cx="123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离店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58568" y="5449447"/>
            <a:ext cx="1618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满意度调查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客户意见收集；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问题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egoe UI Semilight" panose="020B0402040204020203" pitchFamily="34" charset="0"/>
              </a:rPr>
              <a:t>投诉等。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服务流程</a:t>
            </a:r>
            <a:endParaRPr lang="zh-CN" altLang="en-US" dirty="0"/>
          </a:p>
        </p:txBody>
      </p:sp>
      <p:sp>
        <p:nvSpPr>
          <p:cNvPr id="34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1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766090" y="2631137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2013865" y="3318525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013865" y="1943749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261640" y="2631137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509415" y="3318525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5757190" y="2631137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7004965" y="3318525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7004965" y="1943749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8252740" y="2631137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0568" y="3094213"/>
            <a:ext cx="111440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</a:rPr>
              <a:t>客户管理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46115" y="3132711"/>
            <a:ext cx="111440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分店</a:t>
            </a:r>
            <a:r>
              <a:rPr lang="zh-CN" altLang="en-US" b="1" dirty="0" smtClean="0">
                <a:solidFill>
                  <a:srgbClr val="FFFFFF"/>
                </a:solidFill>
              </a:rPr>
              <a:t>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5287" y="2433284"/>
            <a:ext cx="1107996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客房</a:t>
            </a:r>
            <a:r>
              <a:rPr lang="zh-CN" altLang="en-US" b="1" dirty="0" smtClean="0">
                <a:solidFill>
                  <a:srgbClr val="FFFFFF"/>
                </a:solidFill>
              </a:rPr>
              <a:t>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7512" y="3120672"/>
            <a:ext cx="1107996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预定</a:t>
            </a:r>
            <a:r>
              <a:rPr lang="zh-CN" altLang="en-US" b="1" dirty="0" smtClean="0">
                <a:solidFill>
                  <a:srgbClr val="FFFFFF"/>
                </a:solidFill>
              </a:rPr>
              <a:t>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05287" y="3793356"/>
            <a:ext cx="1107996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结算</a:t>
            </a:r>
            <a:r>
              <a:rPr lang="zh-CN" altLang="en-US" b="1" dirty="0" smtClean="0">
                <a:solidFill>
                  <a:srgbClr val="FFFFFF"/>
                </a:solidFill>
              </a:rPr>
              <a:t>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00837" y="3793356"/>
            <a:ext cx="111440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客户服务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6387" y="2423659"/>
            <a:ext cx="114646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物资</a:t>
            </a:r>
            <a:r>
              <a:rPr lang="zh-CN" altLang="en-US" b="1" dirty="0" smtClean="0">
                <a:solidFill>
                  <a:srgbClr val="FFFFFF"/>
                </a:solidFill>
              </a:rPr>
              <a:t>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96387" y="3798435"/>
            <a:ext cx="111440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财务管理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43946" y="3116189"/>
            <a:ext cx="11261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</a:rPr>
              <a:t>系统管理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508710" y="1929963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03400" y="2399293"/>
            <a:ext cx="1107996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</a:rPr>
              <a:t>人事管理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功能分析</a:t>
            </a:r>
            <a:endParaRPr lang="zh-CN" altLang="en-US" dirty="0"/>
          </a:p>
        </p:txBody>
      </p:sp>
      <p:sp>
        <p:nvSpPr>
          <p:cNvPr id="23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9484168" y="1943749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75374" y="2428801"/>
            <a:ext cx="11261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9484168" y="3318525"/>
            <a:ext cx="1492250" cy="1317625"/>
          </a:xfrm>
          <a:custGeom>
            <a:avLst/>
            <a:gdLst>
              <a:gd name="T0" fmla="*/ 4 w 395"/>
              <a:gd name="T1" fmla="*/ 191 h 348"/>
              <a:gd name="T2" fmla="*/ 4 w 395"/>
              <a:gd name="T3" fmla="*/ 156 h 348"/>
              <a:gd name="T4" fmla="*/ 74 w 395"/>
              <a:gd name="T5" fmla="*/ 17 h 348"/>
              <a:gd name="T6" fmla="*/ 102 w 395"/>
              <a:gd name="T7" fmla="*/ 0 h 348"/>
              <a:gd name="T8" fmla="*/ 292 w 395"/>
              <a:gd name="T9" fmla="*/ 0 h 348"/>
              <a:gd name="T10" fmla="*/ 321 w 395"/>
              <a:gd name="T11" fmla="*/ 17 h 348"/>
              <a:gd name="T12" fmla="*/ 390 w 395"/>
              <a:gd name="T13" fmla="*/ 156 h 348"/>
              <a:gd name="T14" fmla="*/ 390 w 395"/>
              <a:gd name="T15" fmla="*/ 191 h 348"/>
              <a:gd name="T16" fmla="*/ 321 w 395"/>
              <a:gd name="T17" fmla="*/ 330 h 348"/>
              <a:gd name="T18" fmla="*/ 292 w 395"/>
              <a:gd name="T19" fmla="*/ 348 h 348"/>
              <a:gd name="T20" fmla="*/ 102 w 395"/>
              <a:gd name="T21" fmla="*/ 348 h 348"/>
              <a:gd name="T22" fmla="*/ 74 w 395"/>
              <a:gd name="T23" fmla="*/ 330 h 348"/>
              <a:gd name="T24" fmla="*/ 4 w 395"/>
              <a:gd name="T25" fmla="*/ 191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348">
                <a:moveTo>
                  <a:pt x="4" y="191"/>
                </a:moveTo>
                <a:cubicBezTo>
                  <a:pt x="0" y="182"/>
                  <a:pt x="0" y="166"/>
                  <a:pt x="4" y="156"/>
                </a:cubicBezTo>
                <a:cubicBezTo>
                  <a:pt x="74" y="17"/>
                  <a:pt x="74" y="17"/>
                  <a:pt x="74" y="17"/>
                </a:cubicBezTo>
                <a:cubicBezTo>
                  <a:pt x="78" y="8"/>
                  <a:pt x="91" y="0"/>
                  <a:pt x="10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3" y="0"/>
                  <a:pt x="316" y="8"/>
                  <a:pt x="321" y="17"/>
                </a:cubicBezTo>
                <a:cubicBezTo>
                  <a:pt x="390" y="156"/>
                  <a:pt x="390" y="156"/>
                  <a:pt x="390" y="156"/>
                </a:cubicBezTo>
                <a:cubicBezTo>
                  <a:pt x="395" y="166"/>
                  <a:pt x="395" y="182"/>
                  <a:pt x="390" y="191"/>
                </a:cubicBezTo>
                <a:cubicBezTo>
                  <a:pt x="321" y="330"/>
                  <a:pt x="321" y="330"/>
                  <a:pt x="321" y="330"/>
                </a:cubicBezTo>
                <a:cubicBezTo>
                  <a:pt x="316" y="340"/>
                  <a:pt x="303" y="348"/>
                  <a:pt x="292" y="348"/>
                </a:cubicBezTo>
                <a:cubicBezTo>
                  <a:pt x="102" y="348"/>
                  <a:pt x="102" y="348"/>
                  <a:pt x="102" y="348"/>
                </a:cubicBezTo>
                <a:cubicBezTo>
                  <a:pt x="91" y="348"/>
                  <a:pt x="78" y="340"/>
                  <a:pt x="74" y="330"/>
                </a:cubicBezTo>
                <a:lnTo>
                  <a:pt x="4" y="19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75374" y="3803577"/>
            <a:ext cx="1126179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13032" y="405125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180496" y="6268537"/>
            <a:ext cx="2743200" cy="365125"/>
          </a:xfrm>
          <a:prstGeom prst="rect">
            <a:avLst/>
          </a:prstGeom>
        </p:spPr>
        <p:txBody>
          <a:bodyPr/>
          <a:lstStyle/>
          <a:p>
            <a:fld id="{BA5AA548-F88F-1644-9623-DEB29B1AF9E7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68480" y="2048361"/>
            <a:ext cx="1798900" cy="3008271"/>
            <a:chOff x="601585" y="1682601"/>
            <a:chExt cx="1798900" cy="3008271"/>
          </a:xfrm>
        </p:grpSpPr>
        <p:grpSp>
          <p:nvGrpSpPr>
            <p:cNvPr id="5" name="组合 4"/>
            <p:cNvGrpSpPr/>
            <p:nvPr/>
          </p:nvGrpSpPr>
          <p:grpSpPr>
            <a:xfrm>
              <a:off x="601585" y="1682601"/>
              <a:ext cx="1798900" cy="3008271"/>
              <a:chOff x="706556" y="1482097"/>
              <a:chExt cx="2065520" cy="1886745"/>
            </a:xfrm>
          </p:grpSpPr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预订管理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763303" y="3122755"/>
              <a:ext cx="144040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客户通过各个渠道进行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的预订订单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进行管理。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76617" y="2048361"/>
            <a:ext cx="1798900" cy="3008271"/>
            <a:chOff x="2851089" y="1682601"/>
            <a:chExt cx="1798900" cy="3008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2851089" y="1682601"/>
              <a:ext cx="1798900" cy="3008271"/>
              <a:chOff x="706556" y="1482097"/>
              <a:chExt cx="2065520" cy="1886745"/>
            </a:xfrm>
          </p:grpSpPr>
          <p:sp>
            <p:nvSpPr>
              <p:cNvPr id="3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客房管理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035922" y="2783622"/>
              <a:ext cx="145571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对酒店客房进行房态管理、房价管理以及一系列客房相关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服务（换房、续住、接待）。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84754" y="2048361"/>
            <a:ext cx="1798900" cy="3008271"/>
            <a:chOff x="5522063" y="1682601"/>
            <a:chExt cx="1798900" cy="3008271"/>
          </a:xfrm>
        </p:grpSpPr>
        <p:grpSp>
          <p:nvGrpSpPr>
            <p:cNvPr id="40" name="组合 39"/>
            <p:cNvGrpSpPr/>
            <p:nvPr/>
          </p:nvGrpSpPr>
          <p:grpSpPr>
            <a:xfrm>
              <a:off x="5522063" y="1682601"/>
              <a:ext cx="1798900" cy="3008271"/>
              <a:chOff x="706556" y="1482097"/>
              <a:chExt cx="2065520" cy="1886745"/>
            </a:xfrm>
          </p:grpSpPr>
          <p:sp>
            <p:nvSpPr>
              <p:cNvPr id="41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结算管理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650642" y="2906733"/>
              <a:ext cx="154174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对客户预订金、转账、现金、中间结账、组合结账进行结算，电子发票。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392891" y="2048361"/>
            <a:ext cx="1798900" cy="3008271"/>
            <a:chOff x="7466579" y="1779860"/>
            <a:chExt cx="1798900" cy="3008271"/>
          </a:xfrm>
        </p:grpSpPr>
        <p:grpSp>
          <p:nvGrpSpPr>
            <p:cNvPr id="43" name="组合 42"/>
            <p:cNvGrpSpPr/>
            <p:nvPr/>
          </p:nvGrpSpPr>
          <p:grpSpPr>
            <a:xfrm>
              <a:off x="7466579" y="1779860"/>
              <a:ext cx="1798900" cy="3008271"/>
              <a:chOff x="706556" y="1482097"/>
              <a:chExt cx="2065520" cy="1886745"/>
            </a:xfrm>
          </p:grpSpPr>
          <p:sp>
            <p:nvSpPr>
              <p:cNvPr id="44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客户管理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574820" y="3101251"/>
              <a:ext cx="144214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对</a:t>
              </a:r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居住客户的基础信息以及历史入住信息进行维护，包含会员服务。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1027" y="2048361"/>
            <a:ext cx="1798900" cy="3008271"/>
            <a:chOff x="9834132" y="1779860"/>
            <a:chExt cx="1798900" cy="3008271"/>
          </a:xfrm>
        </p:grpSpPr>
        <p:grpSp>
          <p:nvGrpSpPr>
            <p:cNvPr id="46" name="组合 45"/>
            <p:cNvGrpSpPr/>
            <p:nvPr/>
          </p:nvGrpSpPr>
          <p:grpSpPr>
            <a:xfrm>
              <a:off x="9834132" y="1779860"/>
              <a:ext cx="1798900" cy="3008271"/>
              <a:chOff x="706556" y="1482097"/>
              <a:chExt cx="2065520" cy="1886745"/>
            </a:xfrm>
          </p:grpSpPr>
          <p:sp>
            <p:nvSpPr>
              <p:cNvPr id="4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客服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012509" y="3003992"/>
              <a:ext cx="14421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为客户入住前后的疑问提供咨询服务，并接收客户投诉以及意见收集。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13032" y="405125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180496" y="6268537"/>
            <a:ext cx="2743200" cy="365125"/>
          </a:xfrm>
          <a:prstGeom prst="rect">
            <a:avLst/>
          </a:prstGeom>
        </p:spPr>
        <p:txBody>
          <a:bodyPr/>
          <a:lstStyle/>
          <a:p>
            <a:fld id="{BA5AA548-F88F-1644-9623-DEB29B1AF9E7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68480" y="2048361"/>
            <a:ext cx="1798900" cy="3008271"/>
            <a:chOff x="601585" y="1682601"/>
            <a:chExt cx="1798900" cy="3008271"/>
          </a:xfrm>
        </p:grpSpPr>
        <p:grpSp>
          <p:nvGrpSpPr>
            <p:cNvPr id="5" name="组合 4"/>
            <p:cNvGrpSpPr/>
            <p:nvPr/>
          </p:nvGrpSpPr>
          <p:grpSpPr>
            <a:xfrm>
              <a:off x="601585" y="1682601"/>
              <a:ext cx="1798900" cy="3008271"/>
              <a:chOff x="706556" y="1482097"/>
              <a:chExt cx="2065520" cy="1886745"/>
            </a:xfrm>
          </p:grpSpPr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分店</a:t>
                </a:r>
                <a:r>
                  <a:rPr lang="zh-CN" altLang="en-US" sz="1800" dirty="0" smtClean="0">
                    <a:solidFill>
                      <a:schemeClr val="bg1"/>
                    </a:solidFill>
                  </a:rPr>
                  <a:t>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763303" y="3122755"/>
              <a:ext cx="144040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对各个分店的相关入住情况、营业收入进行监督管理。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76617" y="2048361"/>
            <a:ext cx="1798900" cy="3008271"/>
            <a:chOff x="2851089" y="1682601"/>
            <a:chExt cx="1798900" cy="3008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2851089" y="1682601"/>
              <a:ext cx="1798900" cy="3008271"/>
              <a:chOff x="706556" y="1482097"/>
              <a:chExt cx="2065520" cy="1886745"/>
            </a:xfrm>
          </p:grpSpPr>
          <p:sp>
            <p:nvSpPr>
              <p:cNvPr id="3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物资</a:t>
                </a:r>
                <a:r>
                  <a:rPr lang="zh-CN" altLang="en-US" sz="1800" dirty="0" smtClean="0">
                    <a:solidFill>
                      <a:schemeClr val="bg1"/>
                    </a:solidFill>
                  </a:rPr>
                  <a:t>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061422" y="2995560"/>
              <a:ext cx="145571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对各个分店的物资消耗进行预算控制，统一采购并进行管理。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84754" y="2048361"/>
            <a:ext cx="1798900" cy="3008271"/>
            <a:chOff x="5522063" y="1682601"/>
            <a:chExt cx="1798900" cy="3008271"/>
          </a:xfrm>
        </p:grpSpPr>
        <p:grpSp>
          <p:nvGrpSpPr>
            <p:cNvPr id="40" name="组合 39"/>
            <p:cNvGrpSpPr/>
            <p:nvPr/>
          </p:nvGrpSpPr>
          <p:grpSpPr>
            <a:xfrm>
              <a:off x="5522063" y="1682601"/>
              <a:ext cx="1798900" cy="3008271"/>
              <a:chOff x="706556" y="1482097"/>
              <a:chExt cx="2065520" cy="1886745"/>
            </a:xfrm>
          </p:grpSpPr>
          <p:sp>
            <p:nvSpPr>
              <p:cNvPr id="41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人事</a:t>
                </a:r>
                <a:r>
                  <a:rPr lang="zh-CN" altLang="en-US" sz="1800" dirty="0" smtClean="0">
                    <a:solidFill>
                      <a:schemeClr val="bg1"/>
                    </a:solidFill>
                  </a:rPr>
                  <a:t>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642597" y="3003992"/>
              <a:ext cx="140960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对所有酒店工作人员进行基础信息维护以及薪资管理。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392891" y="2048361"/>
            <a:ext cx="1798900" cy="3008271"/>
            <a:chOff x="7466579" y="1779860"/>
            <a:chExt cx="1798900" cy="3008271"/>
          </a:xfrm>
        </p:grpSpPr>
        <p:grpSp>
          <p:nvGrpSpPr>
            <p:cNvPr id="43" name="组合 42"/>
            <p:cNvGrpSpPr/>
            <p:nvPr/>
          </p:nvGrpSpPr>
          <p:grpSpPr>
            <a:xfrm>
              <a:off x="7466579" y="1779860"/>
              <a:ext cx="1798900" cy="3008271"/>
              <a:chOff x="706556" y="1482097"/>
              <a:chExt cx="2065520" cy="1886745"/>
            </a:xfrm>
          </p:grpSpPr>
          <p:sp>
            <p:nvSpPr>
              <p:cNvPr id="44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财务管理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574820" y="3101251"/>
              <a:ext cx="144214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对所有财务收入和支出进行统一结算管理，并且提供对账服务等。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1027" y="2048361"/>
            <a:ext cx="1798900" cy="3008271"/>
            <a:chOff x="9834132" y="1779860"/>
            <a:chExt cx="1798900" cy="3008271"/>
          </a:xfrm>
        </p:grpSpPr>
        <p:grpSp>
          <p:nvGrpSpPr>
            <p:cNvPr id="46" name="组合 45"/>
            <p:cNvGrpSpPr/>
            <p:nvPr/>
          </p:nvGrpSpPr>
          <p:grpSpPr>
            <a:xfrm>
              <a:off x="9834132" y="1779860"/>
              <a:ext cx="1798900" cy="3008271"/>
              <a:chOff x="706556" y="1482097"/>
              <a:chExt cx="2065520" cy="1886745"/>
            </a:xfrm>
          </p:grpSpPr>
          <p:sp>
            <p:nvSpPr>
              <p:cNvPr id="4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系统</a:t>
                </a:r>
                <a:r>
                  <a:rPr lang="zh-CN" altLang="en-US" sz="1800" dirty="0" smtClean="0">
                    <a:solidFill>
                      <a:schemeClr val="bg1"/>
                    </a:solidFill>
                  </a:rPr>
                  <a:t>管理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012509" y="3003992"/>
              <a:ext cx="14421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为不同的客户和员工进行功能菜单、数据的权限控制，保证系统的安全性。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4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13032" y="405125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180496" y="6268537"/>
            <a:ext cx="2743200" cy="365125"/>
          </a:xfrm>
          <a:prstGeom prst="rect">
            <a:avLst/>
          </a:prstGeom>
        </p:spPr>
        <p:txBody>
          <a:bodyPr/>
          <a:lstStyle/>
          <a:p>
            <a:fld id="{BA5AA548-F88F-1644-9623-DEB29B1AF9E7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468480" y="2048361"/>
            <a:ext cx="1798900" cy="3008271"/>
            <a:chOff x="601585" y="1682601"/>
            <a:chExt cx="1798900" cy="3008271"/>
          </a:xfrm>
        </p:grpSpPr>
        <p:grpSp>
          <p:nvGrpSpPr>
            <p:cNvPr id="5" name="组合 4"/>
            <p:cNvGrpSpPr/>
            <p:nvPr/>
          </p:nvGrpSpPr>
          <p:grpSpPr>
            <a:xfrm>
              <a:off x="601585" y="1682601"/>
              <a:ext cx="1798900" cy="3008271"/>
              <a:chOff x="706556" y="1482097"/>
              <a:chExt cx="2065520" cy="1886745"/>
            </a:xfrm>
          </p:grpSpPr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查询功能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763303" y="3122755"/>
              <a:ext cx="144040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对酒店全局收集到的数据信息进行关注性指标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关键字查询。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776617" y="2048361"/>
            <a:ext cx="1798900" cy="3008271"/>
            <a:chOff x="2851089" y="1682601"/>
            <a:chExt cx="1798900" cy="3008271"/>
          </a:xfrm>
        </p:grpSpPr>
        <p:grpSp>
          <p:nvGrpSpPr>
            <p:cNvPr id="37" name="组合 36"/>
            <p:cNvGrpSpPr/>
            <p:nvPr/>
          </p:nvGrpSpPr>
          <p:grpSpPr>
            <a:xfrm>
              <a:off x="2851089" y="1682601"/>
              <a:ext cx="1798900" cy="3008271"/>
              <a:chOff x="706556" y="1482097"/>
              <a:chExt cx="2065520" cy="1886745"/>
            </a:xfrm>
          </p:grpSpPr>
          <p:sp>
            <p:nvSpPr>
              <p:cNvPr id="3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统计分析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061422" y="2995560"/>
              <a:ext cx="145571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对各个分店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各类订单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入住情况进行统计分析入住率、退订率等。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84754" y="2048361"/>
            <a:ext cx="1798900" cy="3008271"/>
            <a:chOff x="5522063" y="1682601"/>
            <a:chExt cx="1798900" cy="3008271"/>
          </a:xfrm>
        </p:grpSpPr>
        <p:grpSp>
          <p:nvGrpSpPr>
            <p:cNvPr id="40" name="组合 39"/>
            <p:cNvGrpSpPr/>
            <p:nvPr/>
          </p:nvGrpSpPr>
          <p:grpSpPr>
            <a:xfrm>
              <a:off x="5522063" y="1682601"/>
              <a:ext cx="1798900" cy="3008271"/>
              <a:chOff x="706556" y="1482097"/>
              <a:chExt cx="2065520" cy="1886745"/>
            </a:xfrm>
          </p:grpSpPr>
          <p:sp>
            <p:nvSpPr>
              <p:cNvPr id="41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数据报表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642597" y="3003992"/>
              <a:ext cx="140960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对酒店所有关注的经营指标以及相关数据形成对应的统计报表。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392891" y="2048361"/>
            <a:ext cx="1798900" cy="3008271"/>
            <a:chOff x="7466579" y="1779860"/>
            <a:chExt cx="1798900" cy="3008271"/>
          </a:xfrm>
        </p:grpSpPr>
        <p:grpSp>
          <p:nvGrpSpPr>
            <p:cNvPr id="43" name="组合 42"/>
            <p:cNvGrpSpPr/>
            <p:nvPr/>
          </p:nvGrpSpPr>
          <p:grpSpPr>
            <a:xfrm>
              <a:off x="7466579" y="1779860"/>
              <a:ext cx="1798900" cy="3008271"/>
              <a:chOff x="706556" y="1482097"/>
              <a:chExt cx="2065520" cy="1886745"/>
            </a:xfrm>
          </p:grpSpPr>
          <p:sp>
            <p:nvSpPr>
              <p:cNvPr id="44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 smtClean="0">
                    <a:solidFill>
                      <a:schemeClr val="bg1"/>
                    </a:solidFill>
                  </a:rPr>
                  <a:t>联合运营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574820" y="3101251"/>
              <a:ext cx="14421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对更换智能机滤的企业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合作企业的用户进行积分共享</a:t>
              </a:r>
              <a:r>
                <a:rPr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积分兑换等。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701027" y="2048361"/>
            <a:ext cx="1798900" cy="3008271"/>
            <a:chOff x="9834132" y="1779860"/>
            <a:chExt cx="1798900" cy="3008271"/>
          </a:xfrm>
        </p:grpSpPr>
        <p:grpSp>
          <p:nvGrpSpPr>
            <p:cNvPr id="46" name="组合 45"/>
            <p:cNvGrpSpPr/>
            <p:nvPr/>
          </p:nvGrpSpPr>
          <p:grpSpPr>
            <a:xfrm>
              <a:off x="9834132" y="1779860"/>
              <a:ext cx="1798900" cy="3008271"/>
              <a:chOff x="706556" y="1482097"/>
              <a:chExt cx="2065520" cy="1886745"/>
            </a:xfrm>
          </p:grpSpPr>
          <p:sp>
            <p:nvSpPr>
              <p:cNvPr id="47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18867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endParaRPr lang="en-US" altLang="zh-CN" sz="16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zh-CN" alt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标题 1"/>
              <p:cNvSpPr txBox="1">
                <a:spLocks/>
              </p:cNvSpPr>
              <p:nvPr/>
            </p:nvSpPr>
            <p:spPr>
              <a:xfrm>
                <a:off x="706556" y="1482097"/>
                <a:ext cx="2065520" cy="60081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txBody>
              <a:bodyPr anchor="ctr" anchorCtr="0"/>
              <a:lstStyle>
                <a:lvl1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2800" b="1" kern="120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Segoe UI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1800" dirty="0">
                    <a:solidFill>
                      <a:schemeClr val="bg1"/>
                    </a:solidFill>
                  </a:rPr>
                  <a:t>活动推广</a:t>
                </a: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0012509" y="3003992"/>
              <a:ext cx="144214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对酒店周边环境以及酒店的相关信息进行及时更新，并不定期进行酒店推广活动。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25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594660" y="2990566"/>
            <a:ext cx="1434790" cy="1434790"/>
          </a:xfrm>
          <a:prstGeom prst="ellipse">
            <a:avLst/>
          </a:prstGeom>
          <a:solidFill>
            <a:schemeClr val="bg1">
              <a:lumMod val="50000"/>
              <a:alpha val="9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椭圆 27"/>
          <p:cNvSpPr/>
          <p:nvPr/>
        </p:nvSpPr>
        <p:spPr>
          <a:xfrm flipH="1">
            <a:off x="10056769" y="2993589"/>
            <a:ext cx="1434790" cy="1434790"/>
          </a:xfrm>
          <a:prstGeom prst="ellipse">
            <a:avLst/>
          </a:prstGeom>
          <a:solidFill>
            <a:srgbClr val="DD462F">
              <a:alpha val="90000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椭圆 21"/>
          <p:cNvSpPr/>
          <p:nvPr/>
        </p:nvSpPr>
        <p:spPr>
          <a:xfrm flipH="1">
            <a:off x="9040254" y="2993592"/>
            <a:ext cx="1434790" cy="1434790"/>
          </a:xfrm>
          <a:prstGeom prst="ellipse">
            <a:avLst/>
          </a:prstGeom>
          <a:solidFill>
            <a:srgbClr val="DD462F">
              <a:alpha val="90000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椭圆 22"/>
          <p:cNvSpPr/>
          <p:nvPr/>
        </p:nvSpPr>
        <p:spPr>
          <a:xfrm flipH="1">
            <a:off x="7889088" y="2993592"/>
            <a:ext cx="1434790" cy="1434790"/>
          </a:xfrm>
          <a:prstGeom prst="ellipse">
            <a:avLst/>
          </a:prstGeom>
          <a:solidFill>
            <a:srgbClr val="DD462F">
              <a:alpha val="90000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椭圆 23"/>
          <p:cNvSpPr/>
          <p:nvPr/>
        </p:nvSpPr>
        <p:spPr>
          <a:xfrm flipH="1">
            <a:off x="6737924" y="2993592"/>
            <a:ext cx="1434790" cy="1434790"/>
          </a:xfrm>
          <a:prstGeom prst="ellipse">
            <a:avLst/>
          </a:prstGeom>
          <a:solidFill>
            <a:srgbClr val="DD462F">
              <a:alpha val="90000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椭圆 24"/>
          <p:cNvSpPr/>
          <p:nvPr/>
        </p:nvSpPr>
        <p:spPr>
          <a:xfrm>
            <a:off x="1716956" y="2993592"/>
            <a:ext cx="1434790" cy="1434790"/>
          </a:xfrm>
          <a:prstGeom prst="ellipse">
            <a:avLst/>
          </a:prstGeom>
          <a:solidFill>
            <a:schemeClr val="bg1">
              <a:lumMod val="50000"/>
              <a:alpha val="9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椭圆 25"/>
          <p:cNvSpPr/>
          <p:nvPr/>
        </p:nvSpPr>
        <p:spPr>
          <a:xfrm>
            <a:off x="2868120" y="2993592"/>
            <a:ext cx="1434790" cy="1434790"/>
          </a:xfrm>
          <a:prstGeom prst="ellipse">
            <a:avLst/>
          </a:prstGeom>
          <a:solidFill>
            <a:schemeClr val="bg1">
              <a:lumMod val="50000"/>
              <a:alpha val="9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椭圆 28"/>
          <p:cNvSpPr/>
          <p:nvPr/>
        </p:nvSpPr>
        <p:spPr>
          <a:xfrm>
            <a:off x="4019284" y="2993592"/>
            <a:ext cx="1434790" cy="1434790"/>
          </a:xfrm>
          <a:prstGeom prst="ellipse">
            <a:avLst/>
          </a:prstGeom>
          <a:solidFill>
            <a:schemeClr val="bg1">
              <a:lumMod val="50000"/>
              <a:alpha val="9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椭圆 29"/>
          <p:cNvSpPr/>
          <p:nvPr/>
        </p:nvSpPr>
        <p:spPr>
          <a:xfrm>
            <a:off x="5170448" y="2785436"/>
            <a:ext cx="1851102" cy="1851102"/>
          </a:xfrm>
          <a:prstGeom prst="ellipse">
            <a:avLst/>
          </a:prstGeom>
          <a:solidFill>
            <a:srgbClr val="C00000">
              <a:alpha val="90000"/>
            </a:srgb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51250" y="3418598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记录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查询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211036" y="3418598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房价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查询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4907" y="3480154"/>
            <a:ext cx="14221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自助服务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26394" y="1450635"/>
            <a:ext cx="2745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自助服务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239000" y="1706994"/>
            <a:ext cx="37146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448067" y="1706994"/>
            <a:ext cx="3769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377499" y="3418598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房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态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查询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231221" y="3418598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自助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选房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91010" y="3418598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自助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入住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458528" y="3418597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自助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退房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497355" y="26687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拓展功能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565563" y="3415574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结算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支付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3525" y="3439832"/>
            <a:ext cx="59824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意见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反馈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9"/>
          <p:cNvSpPr>
            <a:spLocks/>
          </p:cNvSpPr>
          <p:nvPr/>
        </p:nvSpPr>
        <p:spPr bwMode="auto">
          <a:xfrm>
            <a:off x="0" y="-4034"/>
            <a:ext cx="12192000" cy="45719"/>
          </a:xfrm>
          <a:custGeom>
            <a:avLst/>
            <a:gdLst>
              <a:gd name="T0" fmla="*/ 32 w 2385"/>
              <a:gd name="T1" fmla="*/ 0 h 425"/>
              <a:gd name="T2" fmla="*/ 2385 w 2385"/>
              <a:gd name="T3" fmla="*/ 0 h 425"/>
              <a:gd name="T4" fmla="*/ 2385 w 2385"/>
              <a:gd name="T5" fmla="*/ 425 h 425"/>
              <a:gd name="T6" fmla="*/ 32 w 2385"/>
              <a:gd name="T7" fmla="*/ 425 h 425"/>
              <a:gd name="T8" fmla="*/ 0 w 2385"/>
              <a:gd name="T9" fmla="*/ 393 h 425"/>
              <a:gd name="T10" fmla="*/ 0 w 2385"/>
              <a:gd name="T11" fmla="*/ 32 h 425"/>
              <a:gd name="T12" fmla="*/ 32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26394" y="1006746"/>
            <a:ext cx="2745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移动管理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239000" y="1263105"/>
            <a:ext cx="37146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448067" y="1263105"/>
            <a:ext cx="37695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"/>
          <p:cNvSpPr txBox="1">
            <a:spLocks/>
          </p:cNvSpPr>
          <p:nvPr/>
        </p:nvSpPr>
        <p:spPr>
          <a:xfrm>
            <a:off x="497355" y="266872"/>
            <a:ext cx="5972077" cy="6008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拓展功能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 rot="5400000">
            <a:off x="4412618" y="1902736"/>
            <a:ext cx="1687961" cy="1455140"/>
          </a:xfrm>
          <a:prstGeom prst="hexagon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6" name="六边形 35"/>
          <p:cNvSpPr/>
          <p:nvPr/>
        </p:nvSpPr>
        <p:spPr>
          <a:xfrm rot="5400000">
            <a:off x="3673689" y="3285589"/>
            <a:ext cx="1687961" cy="145514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7" name="六边形 36"/>
          <p:cNvSpPr/>
          <p:nvPr/>
        </p:nvSpPr>
        <p:spPr>
          <a:xfrm rot="5400000">
            <a:off x="4411246" y="4668604"/>
            <a:ext cx="1687961" cy="1455140"/>
          </a:xfrm>
          <a:prstGeom prst="hexagon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8" name="六边形 37"/>
          <p:cNvSpPr/>
          <p:nvPr/>
        </p:nvSpPr>
        <p:spPr>
          <a:xfrm rot="16200000">
            <a:off x="5992677" y="4668603"/>
            <a:ext cx="1687961" cy="145514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9" name="六边形 38"/>
          <p:cNvSpPr/>
          <p:nvPr/>
        </p:nvSpPr>
        <p:spPr>
          <a:xfrm rot="16200000">
            <a:off x="6731198" y="3285588"/>
            <a:ext cx="1687961" cy="1455140"/>
          </a:xfrm>
          <a:prstGeom prst="hexagon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0" name="六边形 39"/>
          <p:cNvSpPr/>
          <p:nvPr/>
        </p:nvSpPr>
        <p:spPr>
          <a:xfrm rot="16200000">
            <a:off x="5935765" y="1902739"/>
            <a:ext cx="1687961" cy="1455140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3" name="TextBox 19"/>
          <p:cNvSpPr txBox="1"/>
          <p:nvPr/>
        </p:nvSpPr>
        <p:spPr>
          <a:xfrm>
            <a:off x="1187554" y="2471552"/>
            <a:ext cx="2534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实时房态查询、房价查询，实时查看酒店客房入住情况。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4" name="TextBox 20"/>
          <p:cNvSpPr txBox="1"/>
          <p:nvPr/>
        </p:nvSpPr>
        <p:spPr>
          <a:xfrm>
            <a:off x="1421767" y="2065193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实时房态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5" name="TextBox 19"/>
          <p:cNvSpPr txBox="1"/>
          <p:nvPr/>
        </p:nvSpPr>
        <p:spPr>
          <a:xfrm>
            <a:off x="8015782" y="2471552"/>
            <a:ext cx="273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对前台的消费收入进行统一查看和监督管理。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7" name="TextBox 20"/>
          <p:cNvSpPr txBox="1"/>
          <p:nvPr/>
        </p:nvSpPr>
        <p:spPr>
          <a:xfrm>
            <a:off x="8031711" y="2065193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收入统计</a:t>
            </a:r>
          </a:p>
        </p:txBody>
      </p:sp>
      <p:sp>
        <p:nvSpPr>
          <p:cNvPr id="48" name="TextBox 19"/>
          <p:cNvSpPr txBox="1"/>
          <p:nvPr/>
        </p:nvSpPr>
        <p:spPr>
          <a:xfrm>
            <a:off x="8521033" y="4006520"/>
            <a:ext cx="30128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订单提醒功能：预定订单、已完成订单等订单状态查询、完成情况查询与分析。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9" name="TextBox 20"/>
          <p:cNvSpPr txBox="1"/>
          <p:nvPr/>
        </p:nvSpPr>
        <p:spPr>
          <a:xfrm>
            <a:off x="8536962" y="3600161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营业统计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756014" y="4006520"/>
            <a:ext cx="2968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对是否违规操作进行监督管理，防止财务漏洞。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755080" y="3600886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稽查监控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2" name="TextBox 19"/>
          <p:cNvSpPr txBox="1"/>
          <p:nvPr/>
        </p:nvSpPr>
        <p:spPr>
          <a:xfrm>
            <a:off x="1503268" y="5648744"/>
            <a:ext cx="273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根据实际需求以及业务拓展需要，衍生更多功能进行移动管理。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3" name="TextBox 20"/>
          <p:cNvSpPr txBox="1"/>
          <p:nvPr/>
        </p:nvSpPr>
        <p:spPr>
          <a:xfrm>
            <a:off x="1481010" y="5228180"/>
            <a:ext cx="2784311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更多功能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4" name="TextBox 19"/>
          <p:cNvSpPr txBox="1"/>
          <p:nvPr/>
        </p:nvSpPr>
        <p:spPr>
          <a:xfrm>
            <a:off x="8015782" y="5656904"/>
            <a:ext cx="273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对所有工作人员进行有效监督以及排班管理。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8048523" y="5228180"/>
            <a:ext cx="278431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人员管理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7059671" y="3603305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营业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统计</a:t>
            </a:r>
          </a:p>
        </p:txBody>
      </p:sp>
      <p:sp>
        <p:nvSpPr>
          <p:cNvPr id="58" name="TextBox 20"/>
          <p:cNvSpPr txBox="1"/>
          <p:nvPr/>
        </p:nvSpPr>
        <p:spPr>
          <a:xfrm>
            <a:off x="4742213" y="2244304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实时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房态</a:t>
            </a:r>
            <a:endParaRPr lang="zh-CN" altLang="en-US" sz="213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9" name="TextBox 20"/>
          <p:cNvSpPr txBox="1"/>
          <p:nvPr/>
        </p:nvSpPr>
        <p:spPr>
          <a:xfrm>
            <a:off x="6261493" y="2247082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结算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管理</a:t>
            </a:r>
            <a:endParaRPr lang="zh-CN" altLang="en-US" sz="213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TextBox 20"/>
          <p:cNvSpPr txBox="1"/>
          <p:nvPr/>
        </p:nvSpPr>
        <p:spPr>
          <a:xfrm>
            <a:off x="3937108" y="3623381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稽查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监控</a:t>
            </a:r>
            <a:endParaRPr lang="zh-CN" altLang="en-US" sz="213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4" name="TextBox 20"/>
          <p:cNvSpPr txBox="1"/>
          <p:nvPr/>
        </p:nvSpPr>
        <p:spPr>
          <a:xfrm>
            <a:off x="6321150" y="4985684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人员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管理</a:t>
            </a:r>
            <a:endParaRPr lang="zh-CN" altLang="en-US" sz="213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6" name="TextBox 20"/>
          <p:cNvSpPr txBox="1"/>
          <p:nvPr/>
        </p:nvSpPr>
        <p:spPr>
          <a:xfrm>
            <a:off x="4729733" y="5006234"/>
            <a:ext cx="1031014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更多</a:t>
            </a:r>
            <a:endParaRPr lang="en-US" altLang="zh-CN" sz="2135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功能</a:t>
            </a:r>
          </a:p>
        </p:txBody>
      </p:sp>
      <p:sp>
        <p:nvSpPr>
          <p:cNvPr id="70" name="TextBox 20"/>
          <p:cNvSpPr txBox="1"/>
          <p:nvPr/>
        </p:nvSpPr>
        <p:spPr>
          <a:xfrm>
            <a:off x="5661356" y="3655060"/>
            <a:ext cx="816992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移动</a:t>
            </a:r>
            <a:r>
              <a:rPr lang="zh-CN" altLang="en-US" sz="2135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管理</a:t>
            </a:r>
            <a:endParaRPr lang="zh-CN" altLang="en-US" sz="2135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6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6196</TotalTime>
  <Words>970</Words>
  <Application>Microsoft Office PowerPoint</Application>
  <PresentationFormat>宽屏</PresentationFormat>
  <Paragraphs>236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YaHei UI</vt:lpstr>
      <vt:lpstr>方正兰亭粗黑简体</vt:lpstr>
      <vt:lpstr>黑体</vt:lpstr>
      <vt:lpstr>宋体</vt:lpstr>
      <vt:lpstr>微软雅黑</vt:lpstr>
      <vt:lpstr>Arial</vt:lpstr>
      <vt:lpstr>Calibri</vt:lpstr>
      <vt:lpstr>Calibri Light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iSoftStone.com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issuser</dc:creator>
  <cp:keywords/>
  <cp:lastModifiedBy>issuser</cp:lastModifiedBy>
  <cp:revision>567</cp:revision>
  <dcterms:created xsi:type="dcterms:W3CDTF">2022-07-13T09:59:53Z</dcterms:created>
  <dcterms:modified xsi:type="dcterms:W3CDTF">2023-02-03T09:52:16Z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