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4" r:id="rId2"/>
    <p:sldId id="435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学芳" initials="GXF" lastIdx="7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2"/>
    <a:srgbClr val="FFFFFF"/>
    <a:srgbClr val="003066"/>
    <a:srgbClr val="1B2BFF"/>
    <a:srgbClr val="F6F7FB"/>
    <a:srgbClr val="EDEFF4"/>
    <a:srgbClr val="1530FF"/>
    <a:srgbClr val="0256FF"/>
    <a:srgbClr val="0F5EFF"/>
    <a:srgbClr val="15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88" y="18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</a:p>
        </p:txBody>
      </p:sp>
      <p:sp>
        <p:nvSpPr>
          <p:cNvPr id="6" name="五边形 5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80496" y="6268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A5AA548-F88F-1644-9623-DEB29B1AF9E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217656" y="6363744"/>
            <a:ext cx="4225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©2022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本文档版权归软通动力信息技术（集团）股份有限公司所有，并保留所有权利。</a:t>
            </a: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8384" y="6259183"/>
            <a:ext cx="1186543" cy="40354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1"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2321140" y="6392237"/>
            <a:ext cx="8962476" cy="159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8480" y="242042"/>
            <a:ext cx="5972077" cy="600813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微软雅黑 粗体 </a:t>
            </a:r>
            <a:r>
              <a:rPr kumimoji="1" lang="en-US" altLang="zh-CN" dirty="0"/>
              <a:t>28</a:t>
            </a:r>
            <a:r>
              <a:rPr kumimoji="1" lang="zh-CN" altLang="en-US" dirty="0"/>
              <a:t>号</a:t>
            </a:r>
          </a:p>
        </p:txBody>
      </p:sp>
      <p:sp>
        <p:nvSpPr>
          <p:cNvPr id="6" name="五边形 5"/>
          <p:cNvSpPr/>
          <p:nvPr userDrawn="1"/>
        </p:nvSpPr>
        <p:spPr>
          <a:xfrm>
            <a:off x="11501349" y="635323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6370483"/>
            <a:ext cx="682170" cy="1809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273717" y="300793"/>
            <a:ext cx="66175" cy="48926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217656" y="6363744"/>
            <a:ext cx="4116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i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©2023</a:t>
            </a:r>
            <a:r>
              <a:rPr kumimoji="1" lang="zh-CN" altLang="en-US" sz="800" b="0" i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本文档版权归软通动力信息技术（集团）股份有限公司所有，并保留所有权利。</a:t>
            </a: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8384" y="6259183"/>
            <a:ext cx="1186543" cy="40354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31907" y="307571"/>
            <a:ext cx="2201938" cy="341399"/>
          </a:xfrm>
          <a:prstGeom prst="rect">
            <a:avLst/>
          </a:prstGeom>
        </p:spPr>
      </p:pic>
      <p:sp>
        <p:nvSpPr>
          <p:cNvPr id="16" name="五边形 15"/>
          <p:cNvSpPr/>
          <p:nvPr userDrawn="1"/>
        </p:nvSpPr>
        <p:spPr>
          <a:xfrm>
            <a:off x="11501349" y="6367114"/>
            <a:ext cx="575421" cy="198195"/>
          </a:xfrm>
          <a:prstGeom prst="homePlate">
            <a:avLst>
              <a:gd name="adj" fmla="val 26210"/>
            </a:avLst>
          </a:prstGeom>
          <a:solidFill>
            <a:srgbClr val="D6010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11033-FD10-594E-8A4F-697DBB494921}" type="slidenum">
              <a:rPr kumimoji="1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rPr>
              <a:t>‹#›</a:t>
            </a:fld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97000"/>
                </a:schemeClr>
              </a:gs>
              <a:gs pos="0">
                <a:schemeClr val="bg1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3340116" y="3588871"/>
            <a:ext cx="1586948" cy="1586948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034738" y="4229236"/>
            <a:ext cx="4153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北京市海淀区西北旺东路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10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号院东区</a:t>
            </a:r>
            <a:r>
              <a:rPr kumimoji="1" lang="en-US" altLang="zh-CN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16</a:t>
            </a:r>
            <a:r>
              <a:rPr kumimoji="1" lang="zh-CN" altLang="en-US" sz="1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号楼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5040908" y="3780984"/>
            <a:ext cx="47019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软通动力信息技术</a:t>
            </a:r>
            <a:r>
              <a:rPr kumimoji="1" lang="en-US" altLang="zh-CN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zh-CN" altLang="en-US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集团</a:t>
            </a:r>
            <a:r>
              <a:rPr kumimoji="1" lang="en-US" altLang="zh-CN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kumimoji="1" lang="zh-CN" altLang="en-US" sz="2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股份有限公司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034738" y="4580604"/>
            <a:ext cx="2153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sz="1600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www.isoftstone.com</a:t>
            </a:r>
            <a:endParaRPr kumimoji="1" lang="zh-CN" altLang="en-US" sz="16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3003559" y="2069875"/>
            <a:ext cx="6184880" cy="958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0916920" y="6314440"/>
            <a:ext cx="9296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组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0835" y="494665"/>
            <a:ext cx="664845" cy="515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image" Target="../media/image8.png"/><Relationship Id="rId3" Type="http://schemas.openxmlformats.org/officeDocument/2006/relationships/tags" Target="../tags/tag66.xml"/><Relationship Id="rId21" Type="http://schemas.openxmlformats.org/officeDocument/2006/relationships/image" Target="../media/image11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image" Target="../media/image7.png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image" Target="../media/image9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image" Target="../media/image13.png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image" Target="../media/image14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8" Type="http://schemas.openxmlformats.org/officeDocument/2006/relationships/tags" Target="../tags/tag86.xml"/><Relationship Id="rId3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38860" y="529590"/>
            <a:ext cx="50565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200" b="1" dirty="0">
                <a:solidFill>
                  <a:srgbClr val="003066"/>
                </a:solidFill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智能同屏协助</a:t>
            </a:r>
            <a:r>
              <a:rPr lang="en-US" sz="2200" b="1" dirty="0">
                <a:solidFill>
                  <a:srgbClr val="003066"/>
                </a:solidFill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——</a:t>
            </a:r>
            <a:r>
              <a:rPr sz="2200" b="1" dirty="0">
                <a:solidFill>
                  <a:srgbClr val="003066"/>
                </a:solidFill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应用场景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614910" y="-88900"/>
            <a:ext cx="2718435" cy="47961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089822" y="1454253"/>
            <a:ext cx="1751874" cy="3576769"/>
          </a:xfrm>
          <a:prstGeom prst="rect">
            <a:avLst/>
          </a:prstGeom>
          <a:ln w="3175" cmpd="sng">
            <a:solidFill>
              <a:srgbClr val="1546FF"/>
            </a:solidFill>
            <a:prstDash val="lgDash"/>
          </a:ln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484209" y="1990800"/>
            <a:ext cx="2494785" cy="1500427"/>
          </a:xfrm>
          <a:prstGeom prst="rect">
            <a:avLst/>
          </a:prstGeom>
          <a:ln w="28575" cmpd="sng">
            <a:noFill/>
            <a:prstDash val="sysDot"/>
          </a:ln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2433" y="1513305"/>
            <a:ext cx="1752509" cy="3576134"/>
          </a:xfrm>
          <a:prstGeom prst="rect">
            <a:avLst/>
          </a:prstGeom>
          <a:ln w="3175" cmpd="sng">
            <a:solidFill>
              <a:srgbClr val="1546FF"/>
            </a:solidFill>
            <a:prstDash val="lgDash"/>
          </a:ln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979827" y="2891818"/>
            <a:ext cx="1071189" cy="107118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509827" y="1991435"/>
            <a:ext cx="3083399" cy="2503040"/>
          </a:xfrm>
          <a:prstGeom prst="rect">
            <a:avLst/>
          </a:prstGeom>
          <a:ln w="3175" cmpd="sng">
            <a:solidFill>
              <a:srgbClr val="1546FF"/>
            </a:solidFill>
            <a:prstDash val="lgDash"/>
          </a:ln>
        </p:spPr>
      </p:pic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438762" y="5359934"/>
            <a:ext cx="2950056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客户免安装，点击即可使用</a:t>
            </a:r>
          </a:p>
        </p:txBody>
      </p:sp>
      <p:sp>
        <p:nvSpPr>
          <p:cNvPr id="40" name="文本框 39"/>
          <p:cNvSpPr txBox="1"/>
          <p:nvPr>
            <p:custDataLst>
              <p:tags r:id="rId9"/>
            </p:custDataLst>
          </p:nvPr>
        </p:nvSpPr>
        <p:spPr>
          <a:xfrm>
            <a:off x="234303" y="5843779"/>
            <a:ext cx="2950056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客户在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、网站或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等页面，遇到疑问快速联系客服，点击“远程协作”按钮，即可快速发起同屏申请，免安装直接运行</a:t>
            </a:r>
          </a:p>
        </p:txBody>
      </p:sp>
      <p:sp>
        <p:nvSpPr>
          <p:cNvPr id="41" name="矩形"/>
          <p:cNvSpPr/>
          <p:nvPr>
            <p:custDataLst>
              <p:tags r:id="rId10"/>
            </p:custDataLst>
          </p:nvPr>
        </p:nvSpPr>
        <p:spPr>
          <a:xfrm>
            <a:off x="367646" y="5345330"/>
            <a:ext cx="2684005" cy="432412"/>
          </a:xfrm>
          <a:prstGeom prst="rect">
            <a:avLst/>
          </a:prstGeom>
          <a:solidFill>
            <a:srgbClr val="1546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客户免安装，点击即可使用</a:t>
            </a:r>
          </a:p>
        </p:txBody>
      </p:sp>
      <p:sp>
        <p:nvSpPr>
          <p:cNvPr id="42" name="文本框 41"/>
          <p:cNvSpPr txBox="1"/>
          <p:nvPr>
            <p:custDataLst>
              <p:tags r:id="rId11"/>
            </p:custDataLst>
          </p:nvPr>
        </p:nvSpPr>
        <p:spPr>
          <a:xfrm>
            <a:off x="4372382" y="5862828"/>
            <a:ext cx="2950056" cy="755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客户发起后等待客服接受处理，无需客户透露账号密码，客户主导远程控制权，保证信息安全</a:t>
            </a:r>
          </a:p>
        </p:txBody>
      </p:sp>
      <p:sp>
        <p:nvSpPr>
          <p:cNvPr id="43" name="矩形"/>
          <p:cNvSpPr/>
          <p:nvPr>
            <p:custDataLst>
              <p:tags r:id="rId12"/>
            </p:custDataLst>
          </p:nvPr>
        </p:nvSpPr>
        <p:spPr>
          <a:xfrm>
            <a:off x="4505090" y="5334536"/>
            <a:ext cx="2684005" cy="432412"/>
          </a:xfrm>
          <a:prstGeom prst="rect">
            <a:avLst/>
          </a:prstGeom>
          <a:solidFill>
            <a:srgbClr val="1546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一方发起，一方接受</a:t>
            </a:r>
          </a:p>
        </p:txBody>
      </p:sp>
      <p:sp>
        <p:nvSpPr>
          <p:cNvPr id="44" name="矩形"/>
          <p:cNvSpPr/>
          <p:nvPr>
            <p:custDataLst>
              <p:tags r:id="rId13"/>
            </p:custDataLst>
          </p:nvPr>
        </p:nvSpPr>
        <p:spPr>
          <a:xfrm>
            <a:off x="8642535" y="5334536"/>
            <a:ext cx="2684005" cy="432412"/>
          </a:xfrm>
          <a:prstGeom prst="rect">
            <a:avLst/>
          </a:prstGeom>
          <a:solidFill>
            <a:srgbClr val="1546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no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远程指导，传输文件</a:t>
            </a:r>
          </a:p>
        </p:txBody>
      </p:sp>
      <p:sp>
        <p:nvSpPr>
          <p:cNvPr id="46" name="燕尾形箭头 45"/>
          <p:cNvSpPr/>
          <p:nvPr>
            <p:custDataLst>
              <p:tags r:id="rId14"/>
            </p:custDataLst>
          </p:nvPr>
        </p:nvSpPr>
        <p:spPr>
          <a:xfrm rot="19920000">
            <a:off x="5413093" y="3087388"/>
            <a:ext cx="866730" cy="43495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6000">
                <a:srgbClr val="2753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>
            <p:custDataLst>
              <p:tags r:id="rId15"/>
            </p:custDataLst>
          </p:nvPr>
        </p:nvSpPr>
        <p:spPr>
          <a:xfrm>
            <a:off x="8510462" y="5884417"/>
            <a:ext cx="2950056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客服可通过视频涂鸦等方式进行同屏操作指导，传输文件，灵活方便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38860" y="529590"/>
            <a:ext cx="56857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200" b="1" dirty="0">
                <a:solidFill>
                  <a:srgbClr val="003066"/>
                </a:solidFill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智能同屏协助——功能特性</a:t>
            </a:r>
            <a:r>
              <a:rPr lang="zh-CN" altLang="en-US" sz="2200" b="1" dirty="0">
                <a:ln>
                  <a:noFill/>
                </a:ln>
                <a:solidFill>
                  <a:srgbClr val="1530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Neue" panose="02000503000000020004"/>
              </a:rPr>
              <a:t>一体化工作台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3072E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Helvetica Neue" panose="02000503000000020004"/>
            </a:endParaRPr>
          </a:p>
          <a:p>
            <a:endParaRPr sz="2200" b="1" dirty="0">
              <a:solidFill>
                <a:srgbClr val="003066"/>
              </a:solidFill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5241652" y="1326624"/>
            <a:ext cx="5110849" cy="4350793"/>
          </a:xfrm>
          <a:prstGeom prst="rect">
            <a:avLst/>
          </a:prstGeom>
        </p:spPr>
      </p:pic>
      <p:sp>
        <p:nvSpPr>
          <p:cNvPr id="82" name="线条"/>
          <p:cNvSpPr/>
          <p:nvPr>
            <p:custDataLst>
              <p:tags r:id="rId3"/>
            </p:custDataLst>
          </p:nvPr>
        </p:nvSpPr>
        <p:spPr>
          <a:xfrm rot="10800000" flipH="1" flipV="1">
            <a:off x="1015312" y="2882293"/>
            <a:ext cx="952450" cy="306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71650"/>
            </a:solidFill>
            <a:prstDash val="sysDot"/>
            <a:miter lim="400000"/>
          </a:ln>
        </p:spPr>
        <p:txBody>
          <a:bodyPr lIns="0" tIns="0" rIns="0" bIns="0"/>
          <a:lstStyle/>
          <a:p>
            <a:pPr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1545510" y="1153279"/>
            <a:ext cx="6907170" cy="4684151"/>
          </a:xfrm>
          <a:prstGeom prst="rect">
            <a:avLst/>
          </a:prstGeom>
          <a:ln w="12700">
            <a:solidFill>
              <a:srgbClr val="1546FF"/>
            </a:solidFill>
            <a:prstDash val="dash"/>
            <a:miter lim="400000"/>
          </a:ln>
        </p:spPr>
        <p:txBody>
          <a:bodyPr rot="0" vert="horz" wrap="square" lIns="0" tIns="0" rIns="0" bIns="0" numCol="1" spcCol="0" rtlCol="0" anchor="t" forceAA="0">
            <a:noAutofit/>
          </a:bodyPr>
          <a:lstStyle/>
          <a:p>
            <a:pPr lvl="0" algn="ctr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sym typeface="Helvetica Neue" panose="02000503000000020004"/>
            </a:endParaRPr>
          </a:p>
        </p:txBody>
      </p:sp>
      <p:sp>
        <p:nvSpPr>
          <p:cNvPr id="75" name="对角圆角矩形 74"/>
          <p:cNvSpPr/>
          <p:nvPr>
            <p:custDataLst>
              <p:tags r:id="rId5"/>
            </p:custDataLst>
          </p:nvPr>
        </p:nvSpPr>
        <p:spPr>
          <a:xfrm>
            <a:off x="531467" y="5988552"/>
            <a:ext cx="3389453" cy="532102"/>
          </a:xfrm>
          <a:prstGeom prst="round2DiagRect">
            <a:avLst>
              <a:gd name="adj1" fmla="val 26369"/>
              <a:gd name="adj2" fmla="val 0"/>
            </a:avLst>
          </a:prstGeom>
          <a:solidFill>
            <a:srgbClr val="003066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客户端进行滑动、跳转等操作</a:t>
            </a:r>
          </a:p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坐席端实时同步客户端的页面</a:t>
            </a: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8577133" y="1661887"/>
            <a:ext cx="2000146" cy="958165"/>
          </a:xfrm>
          <a:prstGeom prst="rect">
            <a:avLst/>
          </a:prstGeom>
          <a:ln w="12700">
            <a:solidFill>
              <a:srgbClr val="1530FF"/>
            </a:solidFill>
            <a:prstDash val="dash"/>
            <a:miter lim="400000"/>
          </a:ln>
        </p:spPr>
        <p:txBody>
          <a:bodyPr rot="0" vert="horz" wrap="square" lIns="0" tIns="0" rIns="0" bIns="0" numCol="1" spcCol="0" rtlCol="0" anchor="t" forceAA="0">
            <a:noAutofit/>
          </a:bodyPr>
          <a:lstStyle/>
          <a:p>
            <a:pPr lvl="0" algn="ctr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sym typeface="Helvetica Neue" panose="02000503000000020004"/>
            </a:endParaRPr>
          </a:p>
        </p:txBody>
      </p:sp>
      <p:sp>
        <p:nvSpPr>
          <p:cNvPr id="2" name="对角圆角矩形 1"/>
          <p:cNvSpPr/>
          <p:nvPr>
            <p:custDataLst>
              <p:tags r:id="rId7"/>
            </p:custDataLst>
          </p:nvPr>
        </p:nvSpPr>
        <p:spPr>
          <a:xfrm>
            <a:off x="9546093" y="621176"/>
            <a:ext cx="2296040" cy="532102"/>
          </a:xfrm>
          <a:prstGeom prst="round2DiagRect">
            <a:avLst>
              <a:gd name="adj1" fmla="val 26369"/>
              <a:gd name="adj2" fmla="val 0"/>
            </a:avLst>
          </a:prstGeom>
          <a:solidFill>
            <a:srgbClr val="003066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业务数据互通</a:t>
            </a:r>
          </a:p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快速了解客户资料</a:t>
            </a:r>
          </a:p>
        </p:txBody>
      </p:sp>
      <p:sp>
        <p:nvSpPr>
          <p:cNvPr id="33" name="线条"/>
          <p:cNvSpPr/>
          <p:nvPr>
            <p:custDataLst>
              <p:tags r:id="rId8"/>
            </p:custDataLst>
          </p:nvPr>
        </p:nvSpPr>
        <p:spPr>
          <a:xfrm rot="10800000" flipH="1" flipV="1">
            <a:off x="9147334" y="797697"/>
            <a:ext cx="398759" cy="771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71650"/>
            </a:solidFill>
            <a:prstDash val="sysDot"/>
            <a:miter lim="400000"/>
          </a:ln>
        </p:spPr>
        <p:txBody>
          <a:bodyPr lIns="0" tIns="0" rIns="0" bIns="0"/>
          <a:lstStyle/>
          <a:p>
            <a:pPr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grpSp>
        <p:nvGrpSpPr>
          <p:cNvPr id="34" name="组合 33"/>
          <p:cNvGrpSpPr/>
          <p:nvPr/>
        </p:nvGrpSpPr>
        <p:grpSpPr>
          <a:xfrm>
            <a:off x="9064153" y="1569182"/>
            <a:ext cx="215889" cy="215889"/>
            <a:chOff x="22272" y="6437"/>
            <a:chExt cx="340" cy="340"/>
          </a:xfrm>
        </p:grpSpPr>
        <p:sp>
          <p:nvSpPr>
            <p:cNvPr id="35" name="圆形"/>
            <p:cNvSpPr/>
            <p:nvPr>
              <p:custDataLst>
                <p:tags r:id="rId36"/>
              </p:custDataLst>
            </p:nvPr>
          </p:nvSpPr>
          <p:spPr>
            <a:xfrm>
              <a:off x="22272" y="6437"/>
              <a:ext cx="340" cy="3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25400" dir="5400000" rotWithShape="0">
                <a:srgbClr val="000000">
                  <a:alpha val="17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36" name="圆形"/>
            <p:cNvSpPr/>
            <p:nvPr>
              <p:custDataLst>
                <p:tags r:id="rId37"/>
              </p:custDataLst>
            </p:nvPr>
          </p:nvSpPr>
          <p:spPr>
            <a:xfrm>
              <a:off x="22353" y="6518"/>
              <a:ext cx="179" cy="179"/>
            </a:xfrm>
            <a:prstGeom prst="ellipse">
              <a:avLst/>
            </a:prstGeom>
            <a:solidFill>
              <a:srgbClr val="1716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1941094" y="1355198"/>
            <a:ext cx="2380491" cy="4293011"/>
          </a:xfrm>
          <a:prstGeom prst="rect">
            <a:avLst/>
          </a:prstGeom>
          <a:ln w="12700" cmpd="sng">
            <a:solidFill>
              <a:srgbClr val="1530FF"/>
            </a:solidFill>
            <a:prstDash val="solid"/>
            <a:miter lim="400000"/>
          </a:ln>
        </p:spPr>
        <p:txBody>
          <a:bodyPr rot="0" vert="horz" wrap="square" lIns="0" tIns="0" rIns="0" bIns="0" numCol="1" spcCol="0" rtlCol="0" anchor="t" forceAA="0">
            <a:noAutofit/>
          </a:bodyPr>
          <a:lstStyle/>
          <a:p>
            <a:pPr lvl="0" algn="ctr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2734803" y="1355198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客户端</a:t>
            </a:r>
          </a:p>
        </p:txBody>
      </p:sp>
      <p:sp>
        <p:nvSpPr>
          <p:cNvPr id="48" name="右箭头 47"/>
          <p:cNvSpPr/>
          <p:nvPr>
            <p:custDataLst>
              <p:tags r:id="rId11"/>
            </p:custDataLst>
          </p:nvPr>
        </p:nvSpPr>
        <p:spPr>
          <a:xfrm rot="10800000">
            <a:off x="4371747" y="3083578"/>
            <a:ext cx="792439" cy="27684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530FF"/>
              </a:gs>
            </a:gsLst>
            <a:lin ang="199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" name="右箭头 7"/>
          <p:cNvSpPr/>
          <p:nvPr>
            <p:custDataLst>
              <p:tags r:id="rId12"/>
            </p:custDataLst>
          </p:nvPr>
        </p:nvSpPr>
        <p:spPr>
          <a:xfrm>
            <a:off x="4405401" y="3617585"/>
            <a:ext cx="792439" cy="27684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530FF"/>
              </a:gs>
            </a:gsLst>
            <a:lin ang="199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4405401" y="3342010"/>
            <a:ext cx="84704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rgbClr val="324182"/>
                </a:solidFill>
                <a:latin typeface="微软雅黑" panose="020B0503020204020204" charset="-122"/>
                <a:ea typeface="微软雅黑" panose="020B0503020204020204" charset="-122"/>
              </a:rPr>
              <a:t>数据同步</a:t>
            </a:r>
          </a:p>
        </p:txBody>
      </p:sp>
      <p:sp>
        <p:nvSpPr>
          <p:cNvPr id="53" name="矩形 52"/>
          <p:cNvSpPr/>
          <p:nvPr>
            <p:custDataLst>
              <p:tags r:id="rId14"/>
            </p:custDataLst>
          </p:nvPr>
        </p:nvSpPr>
        <p:spPr>
          <a:xfrm>
            <a:off x="8706032" y="2946425"/>
            <a:ext cx="1845849" cy="2793220"/>
          </a:xfrm>
          <a:prstGeom prst="rect">
            <a:avLst/>
          </a:prstGeom>
          <a:ln w="12700">
            <a:solidFill>
              <a:srgbClr val="1530FF"/>
            </a:solidFill>
            <a:prstDash val="dash"/>
            <a:miter lim="400000"/>
          </a:ln>
        </p:spPr>
        <p:txBody>
          <a:bodyPr rot="0" vert="horz" wrap="square" lIns="0" tIns="0" rIns="0" bIns="0" numCol="1" spcCol="0" rtlCol="0" anchor="t" forceAA="0">
            <a:noAutofit/>
          </a:bodyPr>
          <a:lstStyle/>
          <a:p>
            <a:pPr lvl="0" algn="ctr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sym typeface="Helvetica Neue" panose="02000503000000020004"/>
            </a:endParaRPr>
          </a:p>
        </p:txBody>
      </p:sp>
      <p:sp>
        <p:nvSpPr>
          <p:cNvPr id="51" name="对角圆角矩形 50"/>
          <p:cNvSpPr/>
          <p:nvPr>
            <p:custDataLst>
              <p:tags r:id="rId15"/>
            </p:custDataLst>
          </p:nvPr>
        </p:nvSpPr>
        <p:spPr>
          <a:xfrm>
            <a:off x="9546093" y="6055223"/>
            <a:ext cx="2296040" cy="532102"/>
          </a:xfrm>
          <a:prstGeom prst="round2DiagRect">
            <a:avLst>
              <a:gd name="adj1" fmla="val 26369"/>
              <a:gd name="adj2" fmla="val 0"/>
            </a:avLst>
          </a:prstGeom>
          <a:solidFill>
            <a:srgbClr val="003066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邀请协作，多人会议</a:t>
            </a:r>
          </a:p>
        </p:txBody>
      </p:sp>
      <p:sp>
        <p:nvSpPr>
          <p:cNvPr id="54" name="线条"/>
          <p:cNvSpPr/>
          <p:nvPr>
            <p:custDataLst>
              <p:tags r:id="rId16"/>
            </p:custDataLst>
          </p:nvPr>
        </p:nvSpPr>
        <p:spPr>
          <a:xfrm rot="10800000" flipV="1">
            <a:off x="9753726" y="5648209"/>
            <a:ext cx="76196" cy="67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71650"/>
            </a:solidFill>
            <a:prstDash val="sysDot"/>
            <a:miter lim="400000"/>
          </a:ln>
        </p:spPr>
        <p:txBody>
          <a:bodyPr lIns="0" tIns="0" rIns="0" bIns="0"/>
          <a:lstStyle/>
          <a:p>
            <a:pPr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grpSp>
        <p:nvGrpSpPr>
          <p:cNvPr id="67" name="组合 66"/>
          <p:cNvGrpSpPr/>
          <p:nvPr/>
        </p:nvGrpSpPr>
        <p:grpSpPr>
          <a:xfrm>
            <a:off x="9711184" y="5596777"/>
            <a:ext cx="215889" cy="215889"/>
            <a:chOff x="16426" y="7817"/>
            <a:chExt cx="340" cy="340"/>
          </a:xfrm>
        </p:grpSpPr>
        <p:sp>
          <p:nvSpPr>
            <p:cNvPr id="56" name="圆形"/>
            <p:cNvSpPr/>
            <p:nvPr>
              <p:custDataLst>
                <p:tags r:id="rId34"/>
              </p:custDataLst>
            </p:nvPr>
          </p:nvSpPr>
          <p:spPr>
            <a:xfrm>
              <a:off x="16426" y="7817"/>
              <a:ext cx="340" cy="3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25400" dir="5400000" rotWithShape="0">
                <a:srgbClr val="000000">
                  <a:alpha val="17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7" name="圆形"/>
            <p:cNvSpPr/>
            <p:nvPr>
              <p:custDataLst>
                <p:tags r:id="rId35"/>
              </p:custDataLst>
            </p:nvPr>
          </p:nvSpPr>
          <p:spPr>
            <a:xfrm>
              <a:off x="16506" y="7898"/>
              <a:ext cx="179" cy="179"/>
            </a:xfrm>
            <a:prstGeom prst="ellipse">
              <a:avLst/>
            </a:prstGeom>
            <a:solidFill>
              <a:srgbClr val="1716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59" name="图片 5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131584" y="1681571"/>
            <a:ext cx="2000146" cy="3896157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024275" y="1719669"/>
            <a:ext cx="2214130" cy="3928540"/>
          </a:xfrm>
          <a:prstGeom prst="rect">
            <a:avLst/>
          </a:prstGeom>
        </p:spPr>
      </p:pic>
      <p:sp>
        <p:nvSpPr>
          <p:cNvPr id="62" name="线条"/>
          <p:cNvSpPr/>
          <p:nvPr>
            <p:custDataLst>
              <p:tags r:id="rId19"/>
            </p:custDataLst>
          </p:nvPr>
        </p:nvSpPr>
        <p:spPr>
          <a:xfrm rot="10800000" flipH="1">
            <a:off x="6966857" y="1488541"/>
            <a:ext cx="114294" cy="848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71650"/>
            </a:solidFill>
            <a:prstDash val="sysDot"/>
            <a:miter lim="400000"/>
          </a:ln>
        </p:spPr>
        <p:txBody>
          <a:bodyPr lIns="0" tIns="0" rIns="0" bIns="0"/>
          <a:lstStyle/>
          <a:p>
            <a:pPr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sp>
        <p:nvSpPr>
          <p:cNvPr id="61" name="对角圆角矩形 60"/>
          <p:cNvSpPr/>
          <p:nvPr>
            <p:custDataLst>
              <p:tags r:id="rId20"/>
            </p:custDataLst>
          </p:nvPr>
        </p:nvSpPr>
        <p:spPr>
          <a:xfrm>
            <a:off x="6359829" y="1037080"/>
            <a:ext cx="1890932" cy="532102"/>
          </a:xfrm>
          <a:prstGeom prst="round2DiagRect">
            <a:avLst>
              <a:gd name="adj1" fmla="val 26369"/>
              <a:gd name="adj2" fmla="val 0"/>
            </a:avLst>
          </a:prstGeom>
          <a:solidFill>
            <a:srgbClr val="003066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用户敏感信息脱敏</a:t>
            </a:r>
          </a:p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安全有保障</a:t>
            </a:r>
          </a:p>
        </p:txBody>
      </p:sp>
      <p:sp>
        <p:nvSpPr>
          <p:cNvPr id="63" name="矩形 62"/>
          <p:cNvSpPr/>
          <p:nvPr>
            <p:custDataLst>
              <p:tags r:id="rId21"/>
            </p:custDataLst>
          </p:nvPr>
        </p:nvSpPr>
        <p:spPr>
          <a:xfrm>
            <a:off x="6359829" y="2358446"/>
            <a:ext cx="1891566" cy="587979"/>
          </a:xfrm>
          <a:prstGeom prst="rect">
            <a:avLst/>
          </a:prstGeom>
          <a:ln w="25400">
            <a:solidFill>
              <a:srgbClr val="171650"/>
            </a:solidFill>
            <a:prstDash val="sysDot"/>
            <a:miter lim="400000"/>
          </a:ln>
        </p:spPr>
        <p:txBody>
          <a:bodyPr rot="0" vert="horz" wrap="square" lIns="0" tIns="0" rIns="0" bIns="0" numCol="1" spcCol="0" rtlCol="0" anchor="t" forceAA="0">
            <a:noAutofit/>
          </a:bodyPr>
          <a:lstStyle/>
          <a:p>
            <a:pPr lvl="0" algn="ctr"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>
              <a:sym typeface="Helvetica Neue" panose="02000503000000020004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865262" y="2259391"/>
            <a:ext cx="215889" cy="215889"/>
            <a:chOff x="22272" y="6437"/>
            <a:chExt cx="340" cy="340"/>
          </a:xfrm>
        </p:grpSpPr>
        <p:sp>
          <p:nvSpPr>
            <p:cNvPr id="65" name="圆形"/>
            <p:cNvSpPr/>
            <p:nvPr>
              <p:custDataLst>
                <p:tags r:id="rId32"/>
              </p:custDataLst>
            </p:nvPr>
          </p:nvSpPr>
          <p:spPr>
            <a:xfrm>
              <a:off x="22272" y="6437"/>
              <a:ext cx="340" cy="3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25400" dir="5400000" rotWithShape="0">
                <a:srgbClr val="000000">
                  <a:alpha val="17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66" name="圆形"/>
            <p:cNvSpPr/>
            <p:nvPr>
              <p:custDataLst>
                <p:tags r:id="rId33"/>
              </p:custDataLst>
            </p:nvPr>
          </p:nvSpPr>
          <p:spPr>
            <a:xfrm>
              <a:off x="22353" y="6518"/>
              <a:ext cx="179" cy="179"/>
            </a:xfrm>
            <a:prstGeom prst="ellipse">
              <a:avLst/>
            </a:prstGeom>
            <a:solidFill>
              <a:srgbClr val="0030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8" name="线条"/>
          <p:cNvSpPr/>
          <p:nvPr>
            <p:custDataLst>
              <p:tags r:id="rId22"/>
            </p:custDataLst>
          </p:nvPr>
        </p:nvSpPr>
        <p:spPr>
          <a:xfrm rot="10800000">
            <a:off x="3920921" y="5752344"/>
            <a:ext cx="715608" cy="65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71650"/>
            </a:solidFill>
            <a:prstDash val="sysDot"/>
            <a:miter lim="400000"/>
          </a:ln>
        </p:spPr>
        <p:txBody>
          <a:bodyPr lIns="0" tIns="0" rIns="0" bIns="0"/>
          <a:lstStyle/>
          <a:p>
            <a:pPr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grpSp>
        <p:nvGrpSpPr>
          <p:cNvPr id="69" name="组合 68"/>
          <p:cNvGrpSpPr/>
          <p:nvPr/>
        </p:nvGrpSpPr>
        <p:grpSpPr>
          <a:xfrm>
            <a:off x="4526044" y="5677418"/>
            <a:ext cx="215889" cy="215889"/>
            <a:chOff x="22272" y="6437"/>
            <a:chExt cx="340" cy="340"/>
          </a:xfrm>
        </p:grpSpPr>
        <p:sp>
          <p:nvSpPr>
            <p:cNvPr id="70" name="圆形"/>
            <p:cNvSpPr/>
            <p:nvPr>
              <p:custDataLst>
                <p:tags r:id="rId30"/>
              </p:custDataLst>
            </p:nvPr>
          </p:nvSpPr>
          <p:spPr>
            <a:xfrm>
              <a:off x="22272" y="6437"/>
              <a:ext cx="340" cy="3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25400" dir="5400000" rotWithShape="0">
                <a:srgbClr val="000000">
                  <a:alpha val="17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1" name="圆形"/>
            <p:cNvSpPr/>
            <p:nvPr>
              <p:custDataLst>
                <p:tags r:id="rId31"/>
              </p:custDataLst>
            </p:nvPr>
          </p:nvSpPr>
          <p:spPr>
            <a:xfrm>
              <a:off x="22353" y="6518"/>
              <a:ext cx="179" cy="179"/>
            </a:xfrm>
            <a:prstGeom prst="ellipse">
              <a:avLst/>
            </a:prstGeom>
            <a:solidFill>
              <a:srgbClr val="1716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41094" y="2781334"/>
            <a:ext cx="215889" cy="215889"/>
            <a:chOff x="22272" y="6437"/>
            <a:chExt cx="340" cy="340"/>
          </a:xfrm>
        </p:grpSpPr>
        <p:sp>
          <p:nvSpPr>
            <p:cNvPr id="16" name="圆形"/>
            <p:cNvSpPr/>
            <p:nvPr>
              <p:custDataLst>
                <p:tags r:id="rId28"/>
              </p:custDataLst>
            </p:nvPr>
          </p:nvSpPr>
          <p:spPr>
            <a:xfrm>
              <a:off x="22272" y="6437"/>
              <a:ext cx="340" cy="3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25400" dir="5400000" rotWithShape="0">
                <a:srgbClr val="000000">
                  <a:alpha val="17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9" name="圆形"/>
            <p:cNvSpPr/>
            <p:nvPr>
              <p:custDataLst>
                <p:tags r:id="rId29"/>
              </p:custDataLst>
            </p:nvPr>
          </p:nvSpPr>
          <p:spPr>
            <a:xfrm>
              <a:off x="22353" y="6518"/>
              <a:ext cx="179" cy="179"/>
            </a:xfrm>
            <a:prstGeom prst="ellipse">
              <a:avLst/>
            </a:prstGeom>
            <a:solidFill>
              <a:srgbClr val="1716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989789" y="5560584"/>
            <a:ext cx="215889" cy="215889"/>
            <a:chOff x="16426" y="7817"/>
            <a:chExt cx="340" cy="340"/>
          </a:xfrm>
        </p:grpSpPr>
        <p:sp>
          <p:nvSpPr>
            <p:cNvPr id="74" name="圆形"/>
            <p:cNvSpPr/>
            <p:nvPr>
              <p:custDataLst>
                <p:tags r:id="rId26"/>
              </p:custDataLst>
            </p:nvPr>
          </p:nvSpPr>
          <p:spPr>
            <a:xfrm>
              <a:off x="16426" y="7817"/>
              <a:ext cx="340" cy="3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27000" dist="25400" dir="5400000" rotWithShape="0">
                <a:srgbClr val="000000">
                  <a:alpha val="17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76" name="圆形"/>
            <p:cNvSpPr/>
            <p:nvPr>
              <p:custDataLst>
                <p:tags r:id="rId27"/>
              </p:custDataLst>
            </p:nvPr>
          </p:nvSpPr>
          <p:spPr>
            <a:xfrm>
              <a:off x="16506" y="7898"/>
              <a:ext cx="179" cy="179"/>
            </a:xfrm>
            <a:prstGeom prst="ellipse">
              <a:avLst/>
            </a:prstGeom>
            <a:solidFill>
              <a:srgbClr val="1716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72" name="对角圆角矩形 71"/>
          <p:cNvSpPr/>
          <p:nvPr>
            <p:custDataLst>
              <p:tags r:id="rId23"/>
            </p:custDataLst>
          </p:nvPr>
        </p:nvSpPr>
        <p:spPr>
          <a:xfrm>
            <a:off x="221603" y="3235970"/>
            <a:ext cx="1199453" cy="391775"/>
          </a:xfrm>
          <a:prstGeom prst="round2DiagRect">
            <a:avLst>
              <a:gd name="adj1" fmla="val 26369"/>
              <a:gd name="adj2" fmla="val 0"/>
            </a:avLst>
          </a:prstGeom>
          <a:solidFill>
            <a:srgbClr val="003066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自定义工具栏</a:t>
            </a:r>
          </a:p>
        </p:txBody>
      </p:sp>
      <p:sp>
        <p:nvSpPr>
          <p:cNvPr id="78" name="线条"/>
          <p:cNvSpPr/>
          <p:nvPr>
            <p:custDataLst>
              <p:tags r:id="rId24"/>
            </p:custDataLst>
          </p:nvPr>
        </p:nvSpPr>
        <p:spPr>
          <a:xfrm flipH="1" flipV="1">
            <a:off x="7885019" y="5725675"/>
            <a:ext cx="216524" cy="65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171650"/>
            </a:solidFill>
            <a:prstDash val="sysDot"/>
            <a:miter lim="400000"/>
          </a:ln>
        </p:spPr>
        <p:txBody>
          <a:bodyPr lIns="0" tIns="0" rIns="0" bIns="0"/>
          <a:lstStyle/>
          <a:p>
            <a:pPr>
              <a:defRPr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/>
          </a:p>
        </p:txBody>
      </p:sp>
      <p:sp>
        <p:nvSpPr>
          <p:cNvPr id="77" name="对角圆角矩形 76"/>
          <p:cNvSpPr/>
          <p:nvPr>
            <p:custDataLst>
              <p:tags r:id="rId25"/>
            </p:custDataLst>
          </p:nvPr>
        </p:nvSpPr>
        <p:spPr>
          <a:xfrm>
            <a:off x="6077903" y="6107925"/>
            <a:ext cx="1892201" cy="391775"/>
          </a:xfrm>
          <a:prstGeom prst="round2DiagRect">
            <a:avLst>
              <a:gd name="adj1" fmla="val 26369"/>
              <a:gd name="adj2" fmla="val 0"/>
            </a:avLst>
          </a:prstGeom>
          <a:solidFill>
            <a:srgbClr val="003066"/>
          </a:solidFill>
          <a:ln w="25400" cap="flat">
            <a:noFill/>
            <a:prstDash val="solid"/>
            <a:round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fromWordArt="0" anchor="ctr" anchorCtr="0" forceAA="0" compatLnSpc="1">
            <a:noAutofit/>
          </a:bodyPr>
          <a:lstStyle/>
          <a:p>
            <a:pPr lvl="0" algn="ctr" defTabSz="1651000"/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远程传输文档</a:t>
            </a:r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RlNmU5OGI3MDE3OWEwNmFmZmQyMzgwYzRlNTJlZjAifQ=="/>
  <p:tag name="KSO_WPP_MARK_KEY" val="09c4d5e5-689c-4dec-90bd-e660519c42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思源黑体 CN</vt:lpstr>
      <vt:lpstr>微软雅黑</vt:lpstr>
      <vt:lpstr>Arial</vt:lpstr>
      <vt:lpstr>Calibri</vt:lpstr>
      <vt:lpstr>Helvetica Neue Medium</vt:lpstr>
      <vt:lpstr>Segoe UI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749</cp:revision>
  <dcterms:created xsi:type="dcterms:W3CDTF">2023-03-02T12:51:00Z</dcterms:created>
  <dcterms:modified xsi:type="dcterms:W3CDTF">2023-03-13T10:11:32Z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3DABA8EF0F2D419D928E4DFA54BE99C9</vt:lpwstr>
  </property>
</Properties>
</file>