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1173" r:id="rId3"/>
    <p:sldId id="4686" r:id="rId5"/>
    <p:sldId id="4688" r:id="rId6"/>
    <p:sldId id="4689" r:id="rId7"/>
    <p:sldId id="4690" r:id="rId8"/>
    <p:sldId id="4691" r:id="rId9"/>
    <p:sldId id="4692" r:id="rId10"/>
    <p:sldId id="4088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芳" initials="GX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111"/>
    <a:srgbClr val="080809"/>
    <a:srgbClr val="F6F7FB"/>
    <a:srgbClr val="0000FF"/>
    <a:srgbClr val="1171BD"/>
    <a:srgbClr val="016FC0"/>
    <a:srgbClr val="FBC706"/>
    <a:srgbClr val="F4B633"/>
    <a:srgbClr val="F56833"/>
    <a:srgbClr val="214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89524"/>
  </p:normalViewPr>
  <p:slideViewPr>
    <p:cSldViewPr snapToGrid="0" snapToObjects="1">
      <p:cViewPr varScale="1">
        <p:scale>
          <a:sx n="114" d="100"/>
          <a:sy n="114" d="100"/>
        </p:scale>
        <p:origin x="808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6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EF363-4E9F-6B4F-83A2-C674F8EAD0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1DF5-54C7-9245-93F6-DFBA5CAB66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1000-CD88-7540-912D-552490D586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0EF8B-35CD-5242-8CE3-CC195B676CB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994B42-4785-6D49-8178-416158B36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0EF8B-35CD-5242-8CE3-CC195B676CB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65441" y="2957194"/>
            <a:ext cx="5352800" cy="750601"/>
          </a:xfrm>
          <a:prstGeom prst="rect">
            <a:avLst/>
          </a:prstGeom>
        </p:spPr>
        <p:txBody>
          <a:bodyPr lIns="90000" anchor="ctr" anchorCtr="0"/>
          <a:lstStyle>
            <a:lvl1pPr marL="0" indent="0">
              <a:buNone/>
              <a:defRPr sz="4800" b="1">
                <a:solidFill>
                  <a:srgbClr val="0808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65441" y="3718657"/>
            <a:ext cx="5352800" cy="750601"/>
          </a:xfrm>
          <a:prstGeom prst="rect">
            <a:avLst/>
          </a:prstGeom>
        </p:spPr>
        <p:txBody>
          <a:bodyPr lIns="90000" anchor="ctr" anchorCtr="0"/>
          <a:lstStyle>
            <a:lvl1pPr marL="0" indent="0">
              <a:buNone/>
              <a:defRPr sz="4000" b="1">
                <a:solidFill>
                  <a:srgbClr val="D60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65441" y="429109"/>
            <a:ext cx="2977624" cy="461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63973" y="5563540"/>
            <a:ext cx="1186543" cy="403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68796" y="380311"/>
            <a:ext cx="1865296" cy="559260"/>
          </a:xfrm>
          <a:prstGeom prst="rect">
            <a:avLst/>
          </a:prstGeom>
        </p:spPr>
      </p:pic>
      <p:sp>
        <p:nvSpPr>
          <p:cNvPr id="18" name="内容占位符 17"/>
          <p:cNvSpPr>
            <a:spLocks noGrp="1"/>
          </p:cNvSpPr>
          <p:nvPr>
            <p:ph sz="quarter" idx="12" hasCustomPrompt="1"/>
          </p:nvPr>
        </p:nvSpPr>
        <p:spPr>
          <a:xfrm>
            <a:off x="765441" y="4673449"/>
            <a:ext cx="2163739" cy="457433"/>
          </a:xfrm>
          <a:prstGeom prst="roundRect">
            <a:avLst>
              <a:gd name="adj" fmla="val 50000"/>
            </a:avLst>
          </a:prstGeom>
          <a:ln>
            <a:solidFill>
              <a:srgbClr val="3F3F3F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点击输入汇报人</a:t>
            </a:r>
            <a:endParaRPr kumimoji="1"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3183176" y="4673449"/>
            <a:ext cx="2163739" cy="457433"/>
          </a:xfrm>
          <a:prstGeom prst="roundRect">
            <a:avLst>
              <a:gd name="adj" fmla="val 50000"/>
            </a:avLst>
          </a:prstGeom>
          <a:ln>
            <a:solidFill>
              <a:srgbClr val="3F3F3F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zh-CN" altLang="en-US" dirty="0"/>
              <a:t>点击输入日期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发展历程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000"/>
            <a:ext cx="12192000" cy="3810000"/>
          </a:xfrm>
          <a:prstGeom prst="rect">
            <a:avLst/>
          </a:prstGeom>
        </p:spPr>
      </p:pic>
      <p:sp>
        <p:nvSpPr>
          <p:cNvPr id="86" name="矩形 85"/>
          <p:cNvSpPr/>
          <p:nvPr userDrawn="1"/>
        </p:nvSpPr>
        <p:spPr>
          <a:xfrm>
            <a:off x="0" y="-3307"/>
            <a:ext cx="12192000" cy="6858000"/>
          </a:xfrm>
          <a:prstGeom prst="rect">
            <a:avLst/>
          </a:prstGeom>
          <a:gradFill>
            <a:gsLst>
              <a:gs pos="44000">
                <a:schemeClr val="bg1"/>
              </a:gs>
              <a:gs pos="100000">
                <a:schemeClr val="bg1">
                  <a:alpha val="3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1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sp>
        <p:nvSpPr>
          <p:cNvPr id="6" name="五边形 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本文档版权归软通动力信息技术（集团）股份有限公司所有，并保留所有权利。</a:t>
            </a:r>
            <a:endParaRPr kumimoji="1" lang="zh-CN" altLang="en-US" sz="8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  <p:sp>
        <p:nvSpPr>
          <p:cNvPr id="16" name="五边形 15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sp>
        <p:nvSpPr>
          <p:cNvPr id="4" name="五边形 3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本文档版权归软通动力信息技术（集团）股份有限公司所有，并保留所有权利。</a:t>
            </a:r>
            <a:endParaRPr kumimoji="1" lang="zh-CN" altLang="en-US" sz="8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  <p:sp>
        <p:nvSpPr>
          <p:cNvPr id="12" name="五边形 11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3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386270"/>
            <a:ext cx="12192000" cy="24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sp>
        <p:nvSpPr>
          <p:cNvPr id="6" name="五边形 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本文档版权归软通动力信息技术（集团）股份有限公司所有，并保留所有权利。</a:t>
            </a:r>
            <a:endParaRPr kumimoji="1" lang="zh-CN" altLang="en-US" sz="8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  <p:sp>
        <p:nvSpPr>
          <p:cNvPr id="12" name="五边形 11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4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37184"/>
            <a:ext cx="12192000" cy="452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sp>
        <p:nvSpPr>
          <p:cNvPr id="6" name="五边形 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本文档版权归软通动力信息技术（集团）股份有限公司所有，并保留所有权利。</a:t>
            </a:r>
            <a:endParaRPr kumimoji="1" lang="zh-CN" altLang="en-US" sz="8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  <p:sp>
        <p:nvSpPr>
          <p:cNvPr id="12" name="五边形 11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6">
    <p:bg>
      <p:bgPr>
        <a:solidFill>
          <a:srgbClr val="1C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五边形 2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6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本文档版权归软通动力信息技术（集团）股份有限公司所有，并保留所有权利。</a:t>
            </a:r>
            <a:endParaRPr kumimoji="1" lang="zh-CN" altLang="en-US" sz="8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06" y="316196"/>
            <a:ext cx="2201938" cy="34139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383" y="6259183"/>
            <a:ext cx="1186544" cy="403545"/>
          </a:xfrm>
          <a:prstGeom prst="rect">
            <a:avLst/>
          </a:prstGeom>
        </p:spPr>
      </p:pic>
      <p:sp>
        <p:nvSpPr>
          <p:cNvPr id="11" name="五边形 10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97000"/>
                </a:schemeClr>
              </a:gs>
              <a:gs pos="0">
                <a:schemeClr val="bg1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340116" y="3588871"/>
            <a:ext cx="1586948" cy="1586948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034738" y="4229236"/>
            <a:ext cx="4153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北京市海淀区西北旺东路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号院东区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16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号楼</a:t>
            </a:r>
            <a:endParaRPr kumimoji="1" lang="zh-CN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040908" y="3780984"/>
            <a:ext cx="47019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软通动力信息技术</a:t>
            </a:r>
            <a:r>
              <a:rPr kumimoji="1" lang="en-US" altLang="zh-CN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集团</a:t>
            </a:r>
            <a:r>
              <a:rPr kumimoji="1" lang="en-US" altLang="zh-CN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股份有限公司</a:t>
            </a:r>
            <a:endParaRPr kumimoji="1" lang="zh-CN" altLang="en-US" sz="21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34738" y="4580604"/>
            <a:ext cx="215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sz="16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www.isoftstone.com</a:t>
            </a:r>
            <a:endParaRPr kumimoji="1" lang="zh-CN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003559" y="2069875"/>
            <a:ext cx="6184880" cy="958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8000"/>
                </a:schemeClr>
              </a:gs>
              <a:gs pos="99000">
                <a:schemeClr val="bg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18108" y="2957194"/>
            <a:ext cx="5352800" cy="750601"/>
          </a:xfrm>
          <a:prstGeom prst="rect">
            <a:avLst/>
          </a:prstGeom>
        </p:spPr>
        <p:txBody>
          <a:bodyPr lIns="90000" anchor="ctr" anchorCtr="0"/>
          <a:lstStyle>
            <a:lvl1pPr marL="0" indent="0">
              <a:buNone/>
              <a:defRPr sz="4800" b="1">
                <a:solidFill>
                  <a:srgbClr val="0808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18108" y="3718657"/>
            <a:ext cx="5352800" cy="750601"/>
          </a:xfrm>
          <a:prstGeom prst="rect">
            <a:avLst/>
          </a:prstGeom>
        </p:spPr>
        <p:txBody>
          <a:bodyPr lIns="90000" anchor="ctr" anchorCtr="0"/>
          <a:lstStyle>
            <a:lvl1pPr marL="0" indent="0">
              <a:buNone/>
              <a:defRPr sz="4000" b="1">
                <a:solidFill>
                  <a:srgbClr val="D60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464217" y="429109"/>
            <a:ext cx="2977624" cy="461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hqprint"/>
          <a:stretch>
            <a:fillRect/>
          </a:stretch>
        </p:blipFill>
        <p:spPr>
          <a:xfrm>
            <a:off x="10383334" y="380311"/>
            <a:ext cx="1865296" cy="559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anose="020B0502040204020203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30465" y="2957194"/>
            <a:ext cx="8278998" cy="75060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软通动力重大客户事业群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1463450" y="3979388"/>
            <a:ext cx="8278998" cy="750601"/>
          </a:xfrm>
          <a:prstGeom prst="rect">
            <a:avLst/>
          </a:prstGeom>
        </p:spPr>
        <p:txBody>
          <a:bodyPr lIns="90000" anchor="ctr" anchorCtr="0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800" b="1" kern="1200">
                <a:solidFill>
                  <a:srgbClr val="0808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GTSH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事业本部对外能力介绍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TextBox 48"/>
          <p:cNvSpPr txBox="1"/>
          <p:nvPr/>
        </p:nvSpPr>
        <p:spPr>
          <a:xfrm>
            <a:off x="7961971" y="2958573"/>
            <a:ext cx="3122341" cy="517108"/>
          </a:xfrm>
          <a:prstGeom prst="rect">
            <a:avLst/>
          </a:prstGeom>
          <a:effectLst/>
        </p:spPr>
        <p:txBody>
          <a:bodyPr anchor="ctr"/>
          <a:lstStyle>
            <a:defPPr>
              <a:defRPr lang="zh-CN"/>
            </a:defPPr>
            <a:lvl1pPr algn="ctr" defTabSz="1517015">
              <a:defRPr sz="3200" b="1">
                <a:gradFill>
                  <a:gsLst>
                    <a:gs pos="22000">
                      <a:srgbClr val="A90002"/>
                    </a:gs>
                    <a:gs pos="53000">
                      <a:srgbClr val="ED1F24"/>
                    </a:gs>
                    <a:gs pos="81000">
                      <a:schemeClr val="accent2"/>
                    </a:gs>
                    <a:gs pos="100000">
                      <a:schemeClr val="accent4"/>
                    </a:gs>
                  </a:gsLst>
                  <a:lin ang="13500000" scaled="1"/>
                </a:gradFill>
                <a:latin typeface="Lobster" panose="02000506000000020003" pitchFamily="2" charset="0"/>
                <a:cs typeface="+mj-cs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专业服务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7961971" y="3846736"/>
            <a:ext cx="3033131" cy="517108"/>
          </a:xfrm>
          <a:prstGeom prst="rect">
            <a:avLst/>
          </a:prstGeom>
          <a:effectLst/>
        </p:spPr>
        <p:txBody>
          <a:bodyPr anchor="ctr"/>
          <a:lstStyle>
            <a:defPPr>
              <a:defRPr lang="zh-CN"/>
            </a:defPPr>
            <a:lvl1pPr algn="ctr" defTabSz="1517015">
              <a:defRPr sz="3200" b="1">
                <a:gradFill>
                  <a:gsLst>
                    <a:gs pos="22000">
                      <a:srgbClr val="A90002"/>
                    </a:gs>
                    <a:gs pos="53000">
                      <a:srgbClr val="ED1F24"/>
                    </a:gs>
                    <a:gs pos="81000">
                      <a:schemeClr val="accent2"/>
                    </a:gs>
                    <a:gs pos="100000">
                      <a:schemeClr val="accent4"/>
                    </a:gs>
                  </a:gsLst>
                  <a:lin ang="13500000" scaled="1"/>
                </a:gradFill>
                <a:latin typeface="Lobster" panose="02000506000000020003" pitchFamily="2" charset="0"/>
                <a:cs typeface="+mj-cs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8"/>
          <p:cNvSpPr txBox="1"/>
          <p:nvPr/>
        </p:nvSpPr>
        <p:spPr>
          <a:xfrm>
            <a:off x="7961970" y="4734899"/>
            <a:ext cx="3033131" cy="517108"/>
          </a:xfrm>
          <a:prstGeom prst="rect">
            <a:avLst/>
          </a:prstGeom>
          <a:effectLst/>
        </p:spPr>
        <p:txBody>
          <a:bodyPr anchor="ctr"/>
          <a:lstStyle>
            <a:defPPr>
              <a:defRPr lang="zh-CN"/>
            </a:defPPr>
            <a:lvl1pPr algn="ctr" defTabSz="1517015">
              <a:defRPr sz="3200" b="1">
                <a:gradFill>
                  <a:gsLst>
                    <a:gs pos="22000">
                      <a:srgbClr val="A90002"/>
                    </a:gs>
                    <a:gs pos="53000">
                      <a:srgbClr val="ED1F24"/>
                    </a:gs>
                    <a:gs pos="81000">
                      <a:schemeClr val="accent2"/>
                    </a:gs>
                    <a:gs pos="100000">
                      <a:schemeClr val="accent4"/>
                    </a:gs>
                  </a:gsLst>
                  <a:lin ang="13500000" scaled="1"/>
                </a:gradFill>
                <a:latin typeface="Lobster" panose="02000506000000020003" pitchFamily="2" charset="0"/>
                <a:cs typeface="+mj-cs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8006576" y="5623062"/>
            <a:ext cx="1817650" cy="517108"/>
          </a:xfrm>
          <a:prstGeom prst="rect">
            <a:avLst/>
          </a:prstGeom>
          <a:effectLst/>
        </p:spPr>
        <p:txBody>
          <a:bodyPr anchor="ctr"/>
          <a:lstStyle>
            <a:defPPr>
              <a:defRPr lang="zh-CN"/>
            </a:defPPr>
            <a:lvl1pPr algn="ctr" defTabSz="1517015">
              <a:defRPr sz="3200" b="1">
                <a:gradFill>
                  <a:gsLst>
                    <a:gs pos="22000">
                      <a:srgbClr val="A90002"/>
                    </a:gs>
                    <a:gs pos="53000">
                      <a:srgbClr val="ED1F24"/>
                    </a:gs>
                    <a:gs pos="81000">
                      <a:schemeClr val="accent2"/>
                    </a:gs>
                    <a:gs pos="100000">
                      <a:schemeClr val="accent4"/>
                    </a:gs>
                  </a:gsLst>
                  <a:lin ang="13500000" scaled="1"/>
                </a:gradFill>
                <a:latin typeface="Lobster" panose="02000506000000020003" pitchFamily="2" charset="0"/>
                <a:cs typeface="+mj-cs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典型案例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25270"/>
            <a:ext cx="12192000" cy="6944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TextBox 48"/>
          <p:cNvSpPr txBox="1"/>
          <p:nvPr/>
        </p:nvSpPr>
        <p:spPr>
          <a:xfrm>
            <a:off x="8006576" y="2113954"/>
            <a:ext cx="2801723" cy="517108"/>
          </a:xfrm>
          <a:prstGeom prst="rect">
            <a:avLst/>
          </a:prstGeom>
          <a:effectLst/>
        </p:spPr>
        <p:txBody>
          <a:bodyPr anchor="ctr"/>
          <a:lstStyle>
            <a:defPPr>
              <a:defRPr lang="zh-CN"/>
            </a:defPPr>
            <a:lvl1pPr algn="ctr" defTabSz="1517015">
              <a:defRPr sz="3200" b="1">
                <a:gradFill>
                  <a:gsLst>
                    <a:gs pos="22000">
                      <a:srgbClr val="A90002"/>
                    </a:gs>
                    <a:gs pos="53000">
                      <a:srgbClr val="ED1F24"/>
                    </a:gs>
                    <a:gs pos="81000">
                      <a:schemeClr val="accent2"/>
                    </a:gs>
                    <a:gs pos="100000">
                      <a:schemeClr val="accent4"/>
                    </a:gs>
                  </a:gsLst>
                  <a:lin ang="13500000" scaled="1"/>
                </a:gradFill>
                <a:latin typeface="Lobster" panose="02000506000000020003" pitchFamily="2" charset="0"/>
                <a:cs typeface="+mj-cs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GTSH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22875" y="2141675"/>
            <a:ext cx="104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Part1.</a:t>
            </a:r>
            <a:endParaRPr kumimoji="1"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622875" y="2990561"/>
            <a:ext cx="104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Part2.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622875" y="3874457"/>
            <a:ext cx="104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Part3.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622875" y="4758353"/>
            <a:ext cx="104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Part4.</a:t>
            </a:r>
            <a:endParaRPr kumimoji="1"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22875" y="5650783"/>
            <a:ext cx="104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Part5.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GTSH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2599" y="976184"/>
            <a:ext cx="58417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400" dirty="0"/>
              <a:t>  </a:t>
            </a:r>
            <a:r>
              <a:rPr kumimoji="1" lang="en-US" altLang="zh-CN" sz="1400" dirty="0"/>
              <a:t>GTSH</a:t>
            </a:r>
            <a:r>
              <a:rPr kumimoji="1" lang="zh-CN" altLang="en-US" sz="1400" dirty="0"/>
              <a:t>事业部本部，是直接隶属于软通动力信息技术（集团）股份有限公司重大客户事业群，是软通动力集团三级业务部门。部门人数约</a:t>
            </a:r>
            <a:r>
              <a:rPr kumimoji="1" lang="en-US" altLang="zh-CN" sz="1400" dirty="0"/>
              <a:t>XXXX</a:t>
            </a:r>
            <a:r>
              <a:rPr kumimoji="1" lang="zh-CN" altLang="en-US" sz="1400" dirty="0"/>
              <a:t>人。在国内每年持续服务</a:t>
            </a:r>
            <a:r>
              <a:rPr kumimoji="1" lang="en-US" altLang="zh-CN" sz="1400" dirty="0"/>
              <a:t>100+</a:t>
            </a:r>
            <a:r>
              <a:rPr kumimoji="1" lang="zh-CN" altLang="en-US" sz="1400" dirty="0"/>
              <a:t>客户，年产值</a:t>
            </a:r>
            <a:r>
              <a:rPr kumimoji="1" lang="en-US" altLang="zh-CN" sz="1400" dirty="0"/>
              <a:t>XX</a:t>
            </a:r>
            <a:r>
              <a:rPr kumimoji="1" lang="zh-CN" altLang="en-US" sz="1400" dirty="0"/>
              <a:t>亿元。</a:t>
            </a:r>
            <a:endParaRPr kumimoji="1" lang="en-US" altLang="zh-CN" sz="1400" dirty="0"/>
          </a:p>
          <a:p>
            <a:pPr>
              <a:lnSpc>
                <a:spcPct val="200000"/>
              </a:lnSpc>
            </a:pPr>
            <a:r>
              <a:rPr kumimoji="1" lang="zh-CN" altLang="en-US" sz="1400" dirty="0"/>
              <a:t>  </a:t>
            </a:r>
            <a:r>
              <a:rPr kumimoji="1" lang="en-US" altLang="zh-CN" sz="1400" dirty="0"/>
              <a:t>GTSH</a:t>
            </a:r>
            <a:r>
              <a:rPr kumimoji="1" lang="zh-CN" altLang="en-US" sz="1400" dirty="0"/>
              <a:t>事业本部依托于软通动力集团全国战略布局及客户业务需求，在</a:t>
            </a:r>
            <a:r>
              <a:rPr kumimoji="1" lang="en-US" altLang="zh-CN" sz="1400" dirty="0"/>
              <a:t>XX</a:t>
            </a:r>
            <a:r>
              <a:rPr kumimoji="1" lang="zh-CN" altLang="en-US" sz="1400" dirty="0"/>
              <a:t>个城市设置事业本部直属业务及交付部门。</a:t>
            </a:r>
            <a:endParaRPr kumimoji="1" lang="en-US" altLang="zh-CN" sz="1400" dirty="0"/>
          </a:p>
          <a:p>
            <a:pPr>
              <a:lnSpc>
                <a:spcPct val="200000"/>
              </a:lnSpc>
            </a:pPr>
            <a:r>
              <a:rPr kumimoji="1" lang="zh-CN" altLang="en-US" sz="1400" dirty="0"/>
              <a:t>     我们主要从事软件服务业务，为电信运营商、大型国企、世界</a:t>
            </a:r>
            <a:r>
              <a:rPr kumimoji="1" lang="en-US" altLang="zh-CN" sz="1400" dirty="0"/>
              <a:t>500</a:t>
            </a:r>
            <a:r>
              <a:rPr kumimoji="1" lang="zh-CN" altLang="en-US" sz="1400" dirty="0"/>
              <a:t>强及半导体企业提供专业的软件开发和维护服务；</a:t>
            </a:r>
            <a:endParaRPr kumimoji="1" lang="en-US" altLang="zh-CN" sz="1400" dirty="0"/>
          </a:p>
          <a:p>
            <a:pPr>
              <a:lnSpc>
                <a:spcPct val="200000"/>
              </a:lnSpc>
            </a:pPr>
            <a:r>
              <a:rPr kumimoji="1" lang="zh-CN" altLang="en-US" sz="1400" dirty="0"/>
              <a:t>     我们的核心团队由资深的软件工程师和项目管理专家组成。通过我们的专业技能和经验，我们已经成功地为我们的客户完成了大量的高质量项目。</a:t>
            </a:r>
            <a:endParaRPr kumimoji="1" lang="en-US" altLang="zh-CN" sz="1400" dirty="0"/>
          </a:p>
          <a:p>
            <a:r>
              <a:rPr kumimoji="1" lang="zh-CN" altLang="en-US" sz="1400" dirty="0"/>
              <a:t>  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81568" y="976184"/>
            <a:ext cx="1639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业务城市布局：</a:t>
            </a:r>
            <a:endParaRPr kumimoji="1" lang="zh-CN" altLang="en-US" sz="1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981568" y="1314738"/>
            <a:ext cx="4896363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400" dirty="0"/>
              <a:t>主要研发交付基地：</a:t>
            </a:r>
            <a:endParaRPr kumimoji="1" lang="en-US" altLang="zh-CN" sz="1400" dirty="0"/>
          </a:p>
          <a:p>
            <a:pPr>
              <a:lnSpc>
                <a:spcPct val="200000"/>
              </a:lnSpc>
            </a:pPr>
            <a:r>
              <a:rPr kumimoji="1" lang="zh-CN" altLang="en-US" sz="1400" dirty="0"/>
              <a:t>深圳、南京、广州、武汉、济南、成都</a:t>
            </a:r>
            <a:endParaRPr kumimoji="1"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981567" y="2307398"/>
            <a:ext cx="4896363" cy="131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400" dirty="0"/>
              <a:t>交付运维本地化城市：</a:t>
            </a:r>
            <a:endParaRPr kumimoji="1" lang="en-US" altLang="zh-CN" sz="1400" dirty="0"/>
          </a:p>
          <a:p>
            <a:pPr>
              <a:lnSpc>
                <a:spcPct val="200000"/>
              </a:lnSpc>
            </a:pPr>
            <a:r>
              <a:rPr kumimoji="1" lang="zh-CN" altLang="en-US" sz="1400" dirty="0"/>
              <a:t>北京、上海、杭州、天津、重庆、苏州、东莞、长春、哈尔滨、沈阳、长沙、郑州、南宁、福州</a:t>
            </a:r>
            <a:r>
              <a:rPr kumimoji="1" lang="en-US" altLang="zh-CN" sz="1400" dirty="0"/>
              <a:t>…</a:t>
            </a:r>
            <a:endParaRPr kumimoji="1"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81568" y="38470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主要服务客户：</a:t>
            </a:r>
            <a:endParaRPr kumimoji="1" lang="zh-CN" altLang="en-US" sz="16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92767" y="4281335"/>
            <a:ext cx="1080113" cy="3366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/>
          <a:srcRect b="30531"/>
          <a:stretch>
            <a:fillRect/>
          </a:stretch>
        </p:blipFill>
        <p:spPr>
          <a:xfrm>
            <a:off x="7053866" y="4705226"/>
            <a:ext cx="1019014" cy="3366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24537" y="4387021"/>
            <a:ext cx="793933" cy="4619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2469" y="572813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</a:t>
            </a:r>
            <a:r>
              <a:rPr kumimoji="1" lang="zh-CN" altLang="en-US" dirty="0"/>
              <a:t>日第一版输出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420" y="1069383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①</a:t>
            </a:r>
            <a:r>
              <a:rPr kumimoji="1" lang="zh-CN" altLang="en-US" dirty="0"/>
              <a:t> </a:t>
            </a:r>
            <a:r>
              <a:rPr kumimoji="1" lang="en-US" altLang="zh-CN" dirty="0"/>
              <a:t>ICT</a:t>
            </a:r>
            <a:r>
              <a:rPr kumimoji="1" lang="zh-CN" altLang="en-US" dirty="0"/>
              <a:t>专业务服务能力（如运维、工程等）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8420" y="1665243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②</a:t>
            </a:r>
            <a:r>
              <a:rPr kumimoji="1" lang="zh-CN" altLang="en-US" dirty="0"/>
              <a:t> 海思半导体专业服务能力（如芯片验证测试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419" y="2261103"/>
            <a:ext cx="762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③</a:t>
            </a:r>
            <a:r>
              <a:rPr kumimoji="1" lang="zh-CN" altLang="en-US" dirty="0"/>
              <a:t> 行业咨询服务（</a:t>
            </a:r>
            <a:r>
              <a:rPr kumimoji="1" lang="en-US" altLang="zh-CN" dirty="0"/>
              <a:t>@</a:t>
            </a:r>
            <a:r>
              <a:rPr kumimoji="1" lang="zh-CN" altLang="en-US" dirty="0"/>
              <a:t>冯晓玲、刘猛（老专家优势）、董冬（华为云）？）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8419" y="285696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④</a:t>
            </a:r>
            <a:r>
              <a:rPr kumimoji="1" lang="zh-CN" altLang="en-US" dirty="0"/>
              <a:t> 待补充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1314" y="541928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单个服务能力</a:t>
            </a:r>
            <a:r>
              <a:rPr kumimoji="1" lang="en-US" altLang="zh-CN" dirty="0"/>
              <a:t>1-2P</a:t>
            </a:r>
            <a:r>
              <a:rPr kumimoji="1" lang="zh-CN" altLang="en-US" dirty="0"/>
              <a:t>（如内容丰富可不限页数）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1314" y="3711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技术服务整体介绍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8480" y="1022888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①</a:t>
            </a:r>
            <a:r>
              <a:rPr kumimoji="1" lang="zh-CN" altLang="en-US" dirty="0"/>
              <a:t> </a:t>
            </a:r>
            <a:r>
              <a:rPr kumimoji="1" lang="en-US" altLang="zh-CN" dirty="0"/>
              <a:t>ECHO</a:t>
            </a:r>
            <a:r>
              <a:rPr kumimoji="1" lang="zh-CN" altLang="en-US" dirty="0"/>
              <a:t>智能客服解决方案</a:t>
            </a:r>
            <a:endParaRPr kumimoji="1" lang="en-US" altLang="zh-CN" dirty="0"/>
          </a:p>
          <a:p>
            <a:r>
              <a:rPr kumimoji="1" lang="en-US" altLang="zh-CN" dirty="0"/>
              <a:t>②</a:t>
            </a:r>
            <a:r>
              <a:rPr kumimoji="1" lang="zh-CN" altLang="en-US" dirty="0"/>
              <a:t> 呼叫中心解决方案</a:t>
            </a:r>
            <a:endParaRPr kumimoji="1" lang="en-US" altLang="zh-CN" dirty="0"/>
          </a:p>
          <a:p>
            <a:r>
              <a:rPr kumimoji="1" lang="en-US" altLang="zh-CN" dirty="0"/>
              <a:t>③</a:t>
            </a:r>
            <a:r>
              <a:rPr kumimoji="1" lang="zh-CN" altLang="en-US" dirty="0"/>
              <a:t> </a:t>
            </a:r>
            <a:r>
              <a:rPr kumimoji="1" lang="en-US" altLang="zh-CN" dirty="0"/>
              <a:t>IOC</a:t>
            </a:r>
            <a:r>
              <a:rPr kumimoji="1" lang="zh-CN" altLang="en-US" dirty="0"/>
              <a:t>解决方案</a:t>
            </a:r>
            <a:endParaRPr kumimoji="1" lang="en-US" altLang="zh-CN" dirty="0"/>
          </a:p>
          <a:p>
            <a:r>
              <a:rPr kumimoji="1" lang="en-US" altLang="zh-CN" dirty="0"/>
              <a:t>④</a:t>
            </a:r>
            <a:r>
              <a:rPr kumimoji="1" lang="zh-CN" altLang="en-US" dirty="0"/>
              <a:t> 待补充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1342" y="3549112"/>
            <a:ext cx="888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解决方案不是产品，产品是为解决方案服务的，解决方案是多产品组合或者产品</a:t>
            </a:r>
            <a:r>
              <a:rPr kumimoji="1" lang="en-US" altLang="zh-CN" dirty="0"/>
              <a:t>+</a:t>
            </a:r>
            <a:r>
              <a:rPr kumimoji="1" lang="zh-CN" altLang="en-US" dirty="0"/>
              <a:t>服务</a:t>
            </a:r>
            <a:endParaRPr kumimoji="1" lang="en-US" altLang="zh-CN" dirty="0"/>
          </a:p>
          <a:p>
            <a:r>
              <a:rPr kumimoji="1" lang="zh-CN" altLang="en-US" dirty="0"/>
              <a:t>重点是行业或者应用场景，与产品本身或技术能力无关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839" y="4795024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电信运营商领商领域以客服、</a:t>
            </a:r>
            <a:r>
              <a:rPr kumimoji="1" lang="en-US" altLang="zh-CN" dirty="0"/>
              <a:t>5G</a:t>
            </a:r>
            <a:r>
              <a:rPr kumimoji="1" lang="zh-CN" altLang="en-US" dirty="0"/>
              <a:t>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80263" y="2743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行业及技术能力突出重点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6839" y="5499673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单个解决方案</a:t>
            </a:r>
            <a:r>
              <a:rPr kumimoji="1" lang="en-US" altLang="zh-CN" dirty="0"/>
              <a:t>1-2P</a:t>
            </a:r>
            <a:r>
              <a:rPr kumimoji="1" lang="zh-CN" altLang="en-US" dirty="0"/>
              <a:t>（如内容丰富可不限页数）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产品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工具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85702" y="3059668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根据解决方案中的产品及工具进行拆分，需要有演示环境及产品功能清单或产品手册等介绍</a:t>
            </a:r>
            <a:endParaRPr kumimoji="1" lang="en-US" altLang="zh-CN" dirty="0"/>
          </a:p>
          <a:p>
            <a:r>
              <a:rPr kumimoji="1" lang="zh-CN" altLang="en-US" dirty="0"/>
              <a:t>材料支撑。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1314" y="5419285"/>
            <a:ext cx="527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单个产品工具说明</a:t>
            </a:r>
            <a:r>
              <a:rPr kumimoji="1" lang="en-US" altLang="zh-CN" dirty="0"/>
              <a:t>1-2P</a:t>
            </a:r>
            <a:r>
              <a:rPr kumimoji="1" lang="zh-CN" altLang="en-US" dirty="0"/>
              <a:t>（如内容丰富可不限页数）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典型案例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86919" y="3255485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根据服务或解决方案选出典型案例，需要大客户或者具有代表性的</a:t>
            </a:r>
            <a:endParaRPr kumimoji="1" lang="en-US" altLang="zh-CN" dirty="0"/>
          </a:p>
          <a:p>
            <a:r>
              <a:rPr kumimoji="1" lang="zh-CN" altLang="en-US" dirty="0"/>
              <a:t>场景（客户名气大或代表性强，金额无所谓）计划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9976" y="5675763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单个案例</a:t>
            </a:r>
            <a:r>
              <a:rPr kumimoji="1" lang="en-US" altLang="zh-CN" dirty="0"/>
              <a:t>1-2P</a:t>
            </a:r>
            <a:r>
              <a:rPr kumimoji="1" lang="zh-CN" altLang="en-US" dirty="0"/>
              <a:t>（如内容丰富可不限页数）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c1ca573-355d-49c0-aaa6-a90912736268"/>
</p:tagLst>
</file>

<file path=ppt/theme/theme1.xml><?xml version="1.0" encoding="utf-8"?>
<a:theme xmlns:a="http://schemas.openxmlformats.org/drawingml/2006/main" name="www.isoftstone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深邃商务蓝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90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Segoe UI</vt:lpstr>
      <vt:lpstr>微软雅黑</vt:lpstr>
      <vt:lpstr>Lobster</vt:lpstr>
      <vt:lpstr>Yu Gothic UI</vt:lpstr>
      <vt:lpstr>等线</vt:lpstr>
      <vt:lpstr>Arial Unicode MS</vt:lpstr>
      <vt:lpstr>www.isoftstone.com</vt:lpstr>
      <vt:lpstr>PowerPoint 演示文稿</vt:lpstr>
      <vt:lpstr>目录 Contents</vt:lpstr>
      <vt:lpstr>关于GTSH</vt:lpstr>
      <vt:lpstr>专业服务</vt:lpstr>
      <vt:lpstr>解决方案</vt:lpstr>
      <vt:lpstr>产品&amp;工具</vt:lpstr>
      <vt:lpstr>典型案例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zyc19890708@126.com</dc:creator>
  <cp:lastModifiedBy>.</cp:lastModifiedBy>
  <cp:revision>640</cp:revision>
  <cp:lastPrinted>2022-03-23T10:13:00Z</cp:lastPrinted>
  <dcterms:created xsi:type="dcterms:W3CDTF">2020-08-06T03:09:00Z</dcterms:created>
  <dcterms:modified xsi:type="dcterms:W3CDTF">2023-02-01T03:07:37Z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64D22B0A96944F5F83EE812335CF8587</vt:lpwstr>
  </property>
  <property fmtid="{D5CDD505-2E9C-101B-9397-08002B2CF9AE}" pid="3" name="KSOProductBuildVer">
    <vt:lpwstr>2052-11.1.0.12651</vt:lpwstr>
  </property>
</Properties>
</file>