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67" r:id="rId2"/>
    <p:sldId id="257" r:id="rId3"/>
    <p:sldId id="268" r:id="rId4"/>
    <p:sldId id="269" r:id="rId5"/>
    <p:sldId id="271" r:id="rId6"/>
    <p:sldId id="270" r:id="rId7"/>
    <p:sldId id="273" r:id="rId8"/>
    <p:sldId id="272" r:id="rId9"/>
    <p:sldId id="274" r:id="rId10"/>
    <p:sldId id="275" r:id="rId11"/>
    <p:sldId id="276" r:id="rId12"/>
    <p:sldId id="277" r:id="rId13"/>
    <p:sldId id="278" r:id="rId14"/>
    <p:sldId id="279" r:id="rId15"/>
    <p:sldId id="280" r:id="rId16"/>
    <p:sldId id="281" r:id="rId17"/>
    <p:sldId id="282" r:id="rId18"/>
    <p:sldId id="28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447498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00072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40222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7672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493860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05756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56552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456942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07913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121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981856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0498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8540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5887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7814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6608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2268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90184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3084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fr-FR" smtClean="0"/>
              <a:t>Modifiez le style du titre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dirty="0"/>
              <a:pPr/>
              <a:t>5/22/2018</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spcBef>
                <a:spcPts val="0"/>
              </a:spcBef>
              <a:spcAft>
                <a:spcPts val="0"/>
              </a:spcAft>
              <a:buNone/>
            </a:pPr>
            <a:fld id="{00000000-1234-1234-1234-123412341234}" type="slidenum">
              <a:rPr lang="fr-FR" smtClean="0"/>
              <a:t>‹N°›</a:t>
            </a:fld>
            <a:endParaRPr lang="fr-FR"/>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92433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533521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6732890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Shape 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fr"/>
              <a:t>‹N°›</a:t>
            </a:fld>
            <a:endParaRPr/>
          </a:p>
        </p:txBody>
      </p:sp>
      <p:sp>
        <p:nvSpPr>
          <p:cNvPr id="23" name="Shape 23"/>
          <p:cNvSpPr txBox="1">
            <a:spLocks noGrp="1"/>
          </p:cNvSpPr>
          <p:nvPr>
            <p:ph type="title"/>
          </p:nvPr>
        </p:nvSpPr>
        <p:spPr>
          <a:xfrm>
            <a:off x="96825" y="41500"/>
            <a:ext cx="8924400" cy="594900"/>
          </a:xfrm>
          <a:prstGeom prst="rect">
            <a:avLst/>
          </a:prstGeom>
        </p:spPr>
        <p:txBody>
          <a:bodyPr spcFirstLastPara="1" wrap="square" lIns="91425" tIns="91425" rIns="91425" bIns="91425" anchor="t" anchorCtr="0"/>
          <a:lstStyle>
            <a:lvl1pPr lvl="0" rtl="0">
              <a:spcBef>
                <a:spcPts val="0"/>
              </a:spcBef>
              <a:spcAft>
                <a:spcPts val="0"/>
              </a:spcAft>
              <a:buNone/>
              <a:defRPr b="1">
                <a:solidFill>
                  <a:srgbClr val="FFFFFF"/>
                </a:solidFill>
                <a:latin typeface="Times New Roman"/>
                <a:ea typeface="Times New Roman"/>
                <a:cs typeface="Times New Roman"/>
                <a:sym typeface="Times New Roma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 name="Shape 24"/>
          <p:cNvSpPr txBox="1">
            <a:spLocks noGrp="1"/>
          </p:cNvSpPr>
          <p:nvPr>
            <p:ph type="title" idx="2"/>
          </p:nvPr>
        </p:nvSpPr>
        <p:spPr>
          <a:xfrm>
            <a:off x="96825" y="41500"/>
            <a:ext cx="8924400" cy="594900"/>
          </a:xfrm>
          <a:prstGeom prst="rect">
            <a:avLst/>
          </a:prstGeom>
          <a:solidFill>
            <a:srgbClr val="4A86E8"/>
          </a:solidFill>
        </p:spPr>
        <p:txBody>
          <a:bodyPr spcFirstLastPara="1" wrap="square" lIns="91425" tIns="91425" rIns="91425" bIns="91425" anchor="t" anchorCtr="0"/>
          <a:lstStyle>
            <a:lvl1pPr lvl="0" rtl="0">
              <a:spcBef>
                <a:spcPts val="0"/>
              </a:spcBef>
              <a:spcAft>
                <a:spcPts val="0"/>
              </a:spcAft>
              <a:buNone/>
              <a:defRPr b="1">
                <a:solidFill>
                  <a:srgbClr val="FFFFFF"/>
                </a:solidFill>
                <a:latin typeface="Times New Roman"/>
                <a:ea typeface="Times New Roman"/>
                <a:cs typeface="Times New Roman"/>
                <a:sym typeface="Times New Roma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5" name="Shape 25"/>
          <p:cNvSpPr txBox="1">
            <a:spLocks noGrp="1"/>
          </p:cNvSpPr>
          <p:nvPr>
            <p:ph type="title" idx="3"/>
          </p:nvPr>
        </p:nvSpPr>
        <p:spPr>
          <a:xfrm>
            <a:off x="96825" y="41500"/>
            <a:ext cx="8924400" cy="594900"/>
          </a:xfrm>
          <a:prstGeom prst="rect">
            <a:avLst/>
          </a:prstGeom>
        </p:spPr>
        <p:txBody>
          <a:bodyPr spcFirstLastPara="1" wrap="square" lIns="91425" tIns="91425" rIns="91425" bIns="91425" anchor="t" anchorCtr="0"/>
          <a:lstStyle>
            <a:lvl1pPr lvl="0" rtl="0">
              <a:spcBef>
                <a:spcPts val="0"/>
              </a:spcBef>
              <a:spcAft>
                <a:spcPts val="0"/>
              </a:spcAft>
              <a:buNone/>
              <a:defRPr b="1">
                <a:solidFill>
                  <a:srgbClr val="FFFFFF"/>
                </a:solidFill>
                <a:latin typeface="Times New Roman"/>
                <a:ea typeface="Times New Roman"/>
                <a:cs typeface="Times New Roman"/>
                <a:sym typeface="Times New Roma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7" name="Shape 27"/>
          <p:cNvSpPr txBox="1">
            <a:spLocks noGrp="1"/>
          </p:cNvSpPr>
          <p:nvPr>
            <p:ph type="body" idx="1"/>
          </p:nvPr>
        </p:nvSpPr>
        <p:spPr>
          <a:xfrm>
            <a:off x="193675" y="691675"/>
            <a:ext cx="8924400" cy="31995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389068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1586611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dirty="0"/>
              <a:pPr/>
              <a:t>5/22/2018</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spcBef>
                <a:spcPts val="0"/>
              </a:spcBef>
              <a:spcAft>
                <a:spcPts val="0"/>
              </a:spcAft>
              <a:buNone/>
            </a:pPr>
            <a:fld id="{00000000-1234-1234-1234-123412341234}" type="slidenum">
              <a:rPr lang="fr-FR" smtClean="0"/>
              <a:t>‹N°›</a:t>
            </a:fld>
            <a:endParaRPr lang="fr-FR"/>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61408321"/>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45277132"/>
      </p:ext>
    </p:extLst>
  </p:cSld>
  <p:clrMapOvr>
    <a:masterClrMapping/>
  </p:clrMapOvr>
  <p:hf sldNum="0" hdr="0" ftr="0" dt="0"/>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4" name="Content Placeholder 3"/>
          <p:cNvSpPr>
            <a:spLocks noGrp="1"/>
          </p:cNvSpPr>
          <p:nvPr>
            <p:ph sz="half" idx="2"/>
          </p:nvPr>
        </p:nvSpPr>
        <p:spPr>
          <a:xfrm>
            <a:off x="942975" y="2181826"/>
            <a:ext cx="3600450" cy="224729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Modifiez les styles du texte du masque</a:t>
            </a:r>
          </a:p>
        </p:txBody>
      </p:sp>
      <p:sp>
        <p:nvSpPr>
          <p:cNvPr id="6" name="Content Placeholder 5"/>
          <p:cNvSpPr>
            <a:spLocks noGrp="1"/>
          </p:cNvSpPr>
          <p:nvPr>
            <p:ph sz="quarter" idx="4"/>
          </p:nvPr>
        </p:nvSpPr>
        <p:spPr>
          <a:xfrm>
            <a:off x="4975398" y="2181826"/>
            <a:ext cx="3600450" cy="224729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85392466"/>
      </p:ext>
    </p:extLst>
  </p:cSld>
  <p:clrMapOvr>
    <a:masterClrMapping/>
  </p:clrMapOvr>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336142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3048671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fr-FR" smtClean="0"/>
              <a:t>Modifiez le style du titre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dirty="0"/>
              <a:t>5/22/2018</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spcBef>
                <a:spcPts val="0"/>
              </a:spcBef>
              <a:spcAft>
                <a:spcPts val="0"/>
              </a:spcAft>
              <a:buNone/>
            </a:pPr>
            <a:fld id="{00000000-1234-1234-1234-123412341234}" type="slidenum">
              <a:rPr lang="fr-FR" smtClean="0"/>
              <a:t>‹N°›</a:t>
            </a:fld>
            <a:endParaRPr lang="fr-FR"/>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05806963"/>
      </p:ext>
    </p:extLst>
  </p:cSld>
  <p:clrMapOvr>
    <a:masterClrMapping/>
  </p:clrMapOvr>
  <p:hf sldNum="0" hdr="0" ftr="0" dt="0"/>
  <p:extLst mod="1">
    <p:ext uri="{DCECCB84-F9BA-43D5-87BE-67443E8EF086}">
      <p15:sldGuideLst xmlns:p15="http://schemas.microsoft.com/office/powerpoint/2012/main">
        <p15:guide id="4294967295"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Cliquez sur l'icône pour ajouter une image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fr-FR" smtClean="0"/>
              <a:t>Modifiez le style du titre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smtClean="0"/>
              <a:t>Modifiez les styles du texte du masque</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dirty="0"/>
              <a:t>5/22/2018</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442407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dirty="0"/>
              <a:pPr/>
              <a:t>5/22/2018</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spcBef>
                <a:spcPts val="0"/>
              </a:spcBef>
              <a:spcAft>
                <a:spcPts val="0"/>
              </a:spcAft>
              <a:buNone/>
            </a:pPr>
            <a:fld id="{00000000-1234-1234-1234-123412341234}" type="slidenum">
              <a:rPr lang="fr-FR" smtClean="0"/>
              <a:t>‹N°›</a:t>
            </a:fld>
            <a:endParaRPr lang="fr-FR"/>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5782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pos="792">
          <p15:clr>
            <a:srgbClr val="F26B43"/>
          </p15:clr>
        </p15:guide>
        <p15:guide id="4294967295" pos="7200">
          <p15:clr>
            <a:srgbClr val="F26B43"/>
          </p15:clr>
        </p15:guide>
        <p15:guide id="4294967295" orient="horz" pos="4008">
          <p15:clr>
            <a:srgbClr val="F26B43"/>
          </p15:clr>
        </p15:guide>
        <p15:guide id="4294967295" orient="horz" pos="1440">
          <p15:clr>
            <a:srgbClr val="F26B43"/>
          </p15:clr>
        </p15:guide>
        <p15:guide id="4294967295" orient="horz" pos="3720">
          <p15:clr>
            <a:srgbClr val="F26B43"/>
          </p15:clr>
        </p15:guide>
        <p15:guide id="4294967295"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311700" y="116625"/>
            <a:ext cx="8520600" cy="24786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 sz="3600" dirty="0" smtClean="0"/>
              <a:t>Projet de </a:t>
            </a:r>
            <a:r>
              <a:rPr lang="fr" sz="3600" dirty="0" smtClean="0"/>
              <a:t>Restauration en Ligne</a:t>
            </a:r>
            <a:r>
              <a:rPr lang="fr" sz="3600" dirty="0" smtClean="0"/>
              <a:t> “</a:t>
            </a:r>
            <a:r>
              <a:rPr lang="fr" sz="3600" dirty="0" smtClean="0"/>
              <a:t>Express Food</a:t>
            </a:r>
            <a:r>
              <a:rPr lang="fr" sz="3600" dirty="0" smtClean="0"/>
              <a:t>”</a:t>
            </a:r>
            <a:endParaRPr sz="3600" dirty="0"/>
          </a:p>
        </p:txBody>
      </p:sp>
      <p:sp>
        <p:nvSpPr>
          <p:cNvPr id="4" name="Sous-titre 3"/>
          <p:cNvSpPr>
            <a:spLocks noGrp="1"/>
          </p:cNvSpPr>
          <p:nvPr>
            <p:ph type="subTitle" idx="1"/>
          </p:nvPr>
        </p:nvSpPr>
        <p:spPr/>
        <p:txBody>
          <a:bodyPr/>
          <a:lstStyle/>
          <a:p>
            <a:endParaRPr lang="fr-FR"/>
          </a:p>
        </p:txBody>
      </p:sp>
    </p:spTree>
    <p:extLst>
      <p:ext uri="{BB962C8B-B14F-4D97-AF65-F5344CB8AC3E}">
        <p14:creationId xmlns:p14="http://schemas.microsoft.com/office/powerpoint/2010/main" val="719007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sz="3200" dirty="0" smtClean="0"/>
              <a:t>Diagramme de CLASSES</a:t>
            </a:r>
            <a:endParaRPr sz="3200" dirty="0"/>
          </a:p>
        </p:txBody>
      </p:sp>
      <p:sp>
        <p:nvSpPr>
          <p:cNvPr id="2" name="Rectangle 1"/>
          <p:cNvSpPr/>
          <p:nvPr/>
        </p:nvSpPr>
        <p:spPr>
          <a:xfrm>
            <a:off x="760288" y="770092"/>
            <a:ext cx="8383712" cy="2492990"/>
          </a:xfrm>
          <a:prstGeom prst="rect">
            <a:avLst/>
          </a:prstGeom>
        </p:spPr>
        <p:txBody>
          <a:bodyPr wrap="square">
            <a:spAutoFit/>
          </a:bodyPr>
          <a:lstStyle/>
          <a:p>
            <a:pPr marL="342900" indent="-342900">
              <a:buFont typeface="Wingdings" panose="05000000000000000000" pitchFamily="2" charset="2"/>
              <a:buChar char="v"/>
            </a:pPr>
            <a:r>
              <a:rPr lang="fr-FR" sz="2000" dirty="0"/>
              <a:t> </a:t>
            </a:r>
            <a:r>
              <a:rPr lang="fr-FR" sz="2000" i="1" dirty="0"/>
              <a:t>Diagramme de classe du système de restauration en ligne</a:t>
            </a:r>
            <a:r>
              <a:rPr lang="fr-FR" b="1" dirty="0"/>
              <a:t> </a:t>
            </a:r>
            <a:endParaRPr lang="fr-FR" b="1" dirty="0" smtClean="0"/>
          </a:p>
          <a:p>
            <a:r>
              <a:rPr lang="fr-FR" dirty="0" smtClean="0"/>
              <a:t>Le</a:t>
            </a:r>
            <a:r>
              <a:rPr lang="fr-FR" dirty="0"/>
              <a:t> diagramme de classes </a:t>
            </a:r>
            <a:r>
              <a:rPr lang="fr-FR" dirty="0" smtClean="0"/>
              <a:t>présente les classes et les différentes relations entre celles-ci.</a:t>
            </a:r>
            <a:r>
              <a:rPr lang="fr-FR" sz="2000" dirty="0" smtClean="0"/>
              <a:t> </a:t>
            </a:r>
            <a:endParaRPr lang="fr-FR" sz="2000" dirty="0"/>
          </a:p>
          <a:p>
            <a:pPr marL="342900" indent="-342900">
              <a:buFont typeface="Wingdings" panose="05000000000000000000" pitchFamily="2" charset="2"/>
              <a:buChar char="v"/>
            </a:pPr>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8" name="Image 7" descr="C:\Users\hpp\Downloads\Untitled Diagram (21).png"/>
          <p:cNvPicPr/>
          <p:nvPr/>
        </p:nvPicPr>
        <p:blipFill>
          <a:blip r:embed="rId3">
            <a:extLst>
              <a:ext uri="{28A0092B-C50C-407E-A947-70E740481C1C}">
                <a14:useLocalDpi xmlns:a14="http://schemas.microsoft.com/office/drawing/2010/main" val="0"/>
              </a:ext>
            </a:extLst>
          </a:blip>
          <a:srcRect/>
          <a:stretch>
            <a:fillRect/>
          </a:stretch>
        </p:blipFill>
        <p:spPr bwMode="auto">
          <a:xfrm>
            <a:off x="1507490" y="1654139"/>
            <a:ext cx="6129020" cy="3489361"/>
          </a:xfrm>
          <a:prstGeom prst="rect">
            <a:avLst/>
          </a:prstGeom>
          <a:noFill/>
          <a:ln>
            <a:noFill/>
          </a:ln>
        </p:spPr>
      </p:pic>
    </p:spTree>
    <p:extLst>
      <p:ext uri="{BB962C8B-B14F-4D97-AF65-F5344CB8AC3E}">
        <p14:creationId xmlns:p14="http://schemas.microsoft.com/office/powerpoint/2010/main" val="2409786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sz="3200" dirty="0" smtClean="0"/>
              <a:t>Diagramme de SEQUENCES</a:t>
            </a:r>
            <a:endParaRPr sz="3200" dirty="0"/>
          </a:p>
        </p:txBody>
      </p:sp>
      <p:sp>
        <p:nvSpPr>
          <p:cNvPr id="2" name="Rectangle 1"/>
          <p:cNvSpPr/>
          <p:nvPr/>
        </p:nvSpPr>
        <p:spPr>
          <a:xfrm>
            <a:off x="760288" y="770092"/>
            <a:ext cx="8383712" cy="4339650"/>
          </a:xfrm>
          <a:prstGeom prst="rect">
            <a:avLst/>
          </a:prstGeom>
        </p:spPr>
        <p:txBody>
          <a:bodyPr wrap="square">
            <a:spAutoFit/>
          </a:bodyPr>
          <a:lstStyle/>
          <a:p>
            <a:r>
              <a:rPr lang="fr-FR" sz="2000" dirty="0" smtClean="0"/>
              <a:t>Le</a:t>
            </a:r>
            <a:r>
              <a:rPr lang="fr-FR" sz="2000" dirty="0"/>
              <a:t> diagramme de séquences présente les interactions entre les acteurs et le système de façon chronologique.</a:t>
            </a:r>
          </a:p>
          <a:p>
            <a:r>
              <a:rPr lang="fr-FR" sz="2000" dirty="0" smtClean="0"/>
              <a:t> </a:t>
            </a:r>
            <a:endParaRPr lang="fr-FR" sz="2000" dirty="0"/>
          </a:p>
          <a:p>
            <a:r>
              <a:rPr lang="fr-FR" sz="2000" dirty="0" smtClean="0"/>
              <a:t>Dans </a:t>
            </a:r>
            <a:r>
              <a:rPr lang="fr-FR" sz="2000" dirty="0"/>
              <a:t>notre cas </a:t>
            </a:r>
            <a:r>
              <a:rPr lang="fr-FR" sz="2000" dirty="0" smtClean="0"/>
              <a:t>les </a:t>
            </a:r>
            <a:r>
              <a:rPr lang="fr-FR" sz="2000" dirty="0"/>
              <a:t>différents diagrammes de séquences </a:t>
            </a:r>
            <a:r>
              <a:rPr lang="fr-FR" sz="2000" dirty="0" smtClean="0"/>
              <a:t>réalisés sont :</a:t>
            </a:r>
          </a:p>
          <a:p>
            <a:pPr marL="342900" indent="-342900">
              <a:buFont typeface="Arial" panose="020B0604020202020204" pitchFamily="34" charset="0"/>
              <a:buChar char="•"/>
            </a:pPr>
            <a:r>
              <a:rPr lang="fr-FR" sz="2000" dirty="0" smtClean="0"/>
              <a:t>Gestion de l’Authentification</a:t>
            </a:r>
          </a:p>
          <a:p>
            <a:pPr marL="342900" indent="-342900">
              <a:buFont typeface="Arial" panose="020B0604020202020204" pitchFamily="34" charset="0"/>
              <a:buChar char="•"/>
            </a:pPr>
            <a:r>
              <a:rPr lang="fr-FR" sz="2000" dirty="0"/>
              <a:t>Gestion des commandes</a:t>
            </a:r>
          </a:p>
          <a:p>
            <a:pPr marL="342900" indent="-342900">
              <a:buFont typeface="Arial" panose="020B0604020202020204" pitchFamily="34" charset="0"/>
              <a:buChar char="•"/>
            </a:pPr>
            <a:r>
              <a:rPr lang="fr-FR" sz="2000" dirty="0"/>
              <a:t>Ajout de Plats</a:t>
            </a:r>
          </a:p>
          <a:p>
            <a:pPr marL="342900" indent="-342900">
              <a:buFont typeface="Arial" panose="020B0604020202020204" pitchFamily="34" charset="0"/>
              <a:buChar char="•"/>
            </a:pPr>
            <a:r>
              <a:rPr lang="fr-FR" sz="2000" dirty="0" smtClean="0"/>
              <a:t>Gestion des Livraisons</a:t>
            </a:r>
            <a:endParaRPr lang="fr-FR" sz="2000" dirty="0"/>
          </a:p>
          <a:p>
            <a:pPr marL="342900" indent="-342900">
              <a:buFont typeface="Wingdings" panose="05000000000000000000" pitchFamily="2" charset="2"/>
              <a:buChar char="v"/>
            </a:pPr>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spTree>
    <p:extLst>
      <p:ext uri="{BB962C8B-B14F-4D97-AF65-F5344CB8AC3E}">
        <p14:creationId xmlns:p14="http://schemas.microsoft.com/office/powerpoint/2010/main" val="3354316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lvl="0"/>
            <a:r>
              <a:rPr lang="fr-FR" sz="3200" dirty="0"/>
              <a:t>Diagramme de SEQUENCES</a:t>
            </a:r>
            <a:endParaRPr lang="fr-FR" sz="3200" dirty="0"/>
          </a:p>
        </p:txBody>
      </p:sp>
      <p:sp>
        <p:nvSpPr>
          <p:cNvPr id="2" name="Rectangle 1"/>
          <p:cNvSpPr/>
          <p:nvPr/>
        </p:nvSpPr>
        <p:spPr>
          <a:xfrm>
            <a:off x="760288" y="770092"/>
            <a:ext cx="8383712" cy="2708434"/>
          </a:xfrm>
          <a:prstGeom prst="rect">
            <a:avLst/>
          </a:prstGeom>
        </p:spPr>
        <p:txBody>
          <a:bodyPr wrap="square">
            <a:spAutoFit/>
          </a:bodyPr>
          <a:lstStyle/>
          <a:p>
            <a:pPr marL="342900" indent="-342900">
              <a:buFont typeface="Wingdings" panose="05000000000000000000" pitchFamily="2" charset="2"/>
              <a:buChar char="v"/>
            </a:pPr>
            <a:r>
              <a:rPr lang="fr-FR" sz="2000" dirty="0"/>
              <a:t> </a:t>
            </a:r>
            <a:r>
              <a:rPr lang="fr-FR" sz="2000" i="1" dirty="0"/>
              <a:t>Diagramme de séquence du processus d’authentification</a:t>
            </a:r>
            <a:endParaRPr lang="fr-FR" sz="2000" dirty="0"/>
          </a:p>
          <a:p>
            <a:endParaRPr lang="fr-FR" b="1" dirty="0" smtClean="0"/>
          </a:p>
          <a:p>
            <a:r>
              <a:rPr lang="fr-FR" sz="2000" dirty="0" smtClean="0"/>
              <a:t> </a:t>
            </a:r>
            <a:endParaRPr lang="fr-FR" sz="2000" dirty="0"/>
          </a:p>
          <a:p>
            <a:pPr marL="342900" indent="-342900">
              <a:buFont typeface="Wingdings" panose="05000000000000000000" pitchFamily="2" charset="2"/>
              <a:buChar char="v"/>
            </a:pPr>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6" name="Image 5" descr="C:\Users\hpp\Downloads\Untitled Diagram (15).png"/>
          <p:cNvPicPr/>
          <p:nvPr/>
        </p:nvPicPr>
        <p:blipFill>
          <a:blip r:embed="rId3">
            <a:extLst>
              <a:ext uri="{28A0092B-C50C-407E-A947-70E740481C1C}">
                <a14:useLocalDpi xmlns:a14="http://schemas.microsoft.com/office/drawing/2010/main" val="0"/>
              </a:ext>
            </a:extLst>
          </a:blip>
          <a:srcRect/>
          <a:stretch>
            <a:fillRect/>
          </a:stretch>
        </p:blipFill>
        <p:spPr bwMode="auto">
          <a:xfrm>
            <a:off x="1600275" y="1466850"/>
            <a:ext cx="6128385" cy="5867400"/>
          </a:xfrm>
          <a:prstGeom prst="rect">
            <a:avLst/>
          </a:prstGeom>
          <a:noFill/>
          <a:ln>
            <a:noFill/>
          </a:ln>
        </p:spPr>
      </p:pic>
    </p:spTree>
    <p:extLst>
      <p:ext uri="{BB962C8B-B14F-4D97-AF65-F5344CB8AC3E}">
        <p14:creationId xmlns:p14="http://schemas.microsoft.com/office/powerpoint/2010/main" val="2755790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lvl="0"/>
            <a:r>
              <a:rPr lang="fr-FR" sz="3200" dirty="0"/>
              <a:t>Diagramme de SEQUENCES</a:t>
            </a:r>
            <a:endParaRPr lang="fr-FR" sz="3200" dirty="0"/>
          </a:p>
        </p:txBody>
      </p:sp>
      <p:sp>
        <p:nvSpPr>
          <p:cNvPr id="2" name="Rectangle 1"/>
          <p:cNvSpPr/>
          <p:nvPr/>
        </p:nvSpPr>
        <p:spPr>
          <a:xfrm>
            <a:off x="760288" y="770092"/>
            <a:ext cx="8383712" cy="2708434"/>
          </a:xfrm>
          <a:prstGeom prst="rect">
            <a:avLst/>
          </a:prstGeom>
        </p:spPr>
        <p:txBody>
          <a:bodyPr wrap="square">
            <a:spAutoFit/>
          </a:bodyPr>
          <a:lstStyle/>
          <a:p>
            <a:pPr marL="342900" indent="-342900">
              <a:buFont typeface="Wingdings" panose="05000000000000000000" pitchFamily="2" charset="2"/>
              <a:buChar char="v"/>
            </a:pPr>
            <a:r>
              <a:rPr lang="fr-FR" sz="2000" dirty="0"/>
              <a:t> </a:t>
            </a:r>
            <a:r>
              <a:rPr lang="fr-FR" sz="2000" i="1" dirty="0"/>
              <a:t>Diagramme de séquence de gestion des commandes</a:t>
            </a:r>
            <a:endParaRPr lang="fr-FR" sz="2000" dirty="0"/>
          </a:p>
          <a:p>
            <a:endParaRPr lang="fr-FR" b="1" dirty="0" smtClean="0"/>
          </a:p>
          <a:p>
            <a:r>
              <a:rPr lang="fr-FR" sz="2000" dirty="0" smtClean="0"/>
              <a:t> </a:t>
            </a:r>
            <a:endParaRPr lang="fr-FR" sz="2000" dirty="0"/>
          </a:p>
          <a:p>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7" name="Image 6" descr="C:\Users\hpp\Downloads\Untitled Diagram (14).png"/>
          <p:cNvPicPr/>
          <p:nvPr/>
        </p:nvPicPr>
        <p:blipFill>
          <a:blip r:embed="rId3">
            <a:extLst>
              <a:ext uri="{28A0092B-C50C-407E-A947-70E740481C1C}">
                <a14:useLocalDpi xmlns:a14="http://schemas.microsoft.com/office/drawing/2010/main" val="0"/>
              </a:ext>
            </a:extLst>
          </a:blip>
          <a:srcRect/>
          <a:stretch>
            <a:fillRect/>
          </a:stretch>
        </p:blipFill>
        <p:spPr bwMode="auto">
          <a:xfrm>
            <a:off x="1764344" y="1277435"/>
            <a:ext cx="6129020" cy="4476093"/>
          </a:xfrm>
          <a:prstGeom prst="rect">
            <a:avLst/>
          </a:prstGeom>
          <a:noFill/>
          <a:ln>
            <a:noFill/>
          </a:ln>
        </p:spPr>
      </p:pic>
    </p:spTree>
    <p:extLst>
      <p:ext uri="{BB962C8B-B14F-4D97-AF65-F5344CB8AC3E}">
        <p14:creationId xmlns:p14="http://schemas.microsoft.com/office/powerpoint/2010/main" val="1053927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lvl="0"/>
            <a:r>
              <a:rPr lang="fr-FR" sz="3200" dirty="0"/>
              <a:t>Diagramme de SEQUENCES</a:t>
            </a:r>
            <a:endParaRPr lang="fr-FR" sz="3200" dirty="0"/>
          </a:p>
        </p:txBody>
      </p:sp>
      <p:sp>
        <p:nvSpPr>
          <p:cNvPr id="2" name="Rectangle 1"/>
          <p:cNvSpPr/>
          <p:nvPr/>
        </p:nvSpPr>
        <p:spPr>
          <a:xfrm>
            <a:off x="760288" y="770092"/>
            <a:ext cx="8383712" cy="3016210"/>
          </a:xfrm>
          <a:prstGeom prst="rect">
            <a:avLst/>
          </a:prstGeom>
        </p:spPr>
        <p:txBody>
          <a:bodyPr wrap="square">
            <a:spAutoFit/>
          </a:bodyPr>
          <a:lstStyle/>
          <a:p>
            <a:pPr marL="342900" indent="-342900">
              <a:buFont typeface="Wingdings" panose="05000000000000000000" pitchFamily="2" charset="2"/>
              <a:buChar char="v"/>
            </a:pPr>
            <a:r>
              <a:rPr lang="fr-FR" sz="2000" dirty="0"/>
              <a:t> </a:t>
            </a:r>
            <a:r>
              <a:rPr lang="fr-FR" sz="2000" i="1" dirty="0"/>
              <a:t>Diagramme de séquence Ajout de Plats</a:t>
            </a:r>
            <a:endParaRPr lang="fr-FR" sz="2000" dirty="0"/>
          </a:p>
          <a:p>
            <a:endParaRPr lang="fr-FR" sz="2000" dirty="0"/>
          </a:p>
          <a:p>
            <a:endParaRPr lang="fr-FR" b="1" dirty="0" smtClean="0"/>
          </a:p>
          <a:p>
            <a:r>
              <a:rPr lang="fr-FR" sz="2000" dirty="0" smtClean="0"/>
              <a:t> </a:t>
            </a:r>
            <a:endParaRPr lang="fr-FR" sz="2000" dirty="0"/>
          </a:p>
          <a:p>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6" name="Image 5" descr="C:\Users\hpp\Downloads\Untitled Diagram (16).png"/>
          <p:cNvPicPr/>
          <p:nvPr/>
        </p:nvPicPr>
        <p:blipFill>
          <a:blip r:embed="rId3">
            <a:extLst>
              <a:ext uri="{28A0092B-C50C-407E-A947-70E740481C1C}">
                <a14:useLocalDpi xmlns:a14="http://schemas.microsoft.com/office/drawing/2010/main" val="0"/>
              </a:ext>
            </a:extLst>
          </a:blip>
          <a:srcRect/>
          <a:stretch>
            <a:fillRect/>
          </a:stretch>
        </p:blipFill>
        <p:spPr bwMode="auto">
          <a:xfrm>
            <a:off x="1548586" y="1217679"/>
            <a:ext cx="6129020" cy="4402286"/>
          </a:xfrm>
          <a:prstGeom prst="rect">
            <a:avLst/>
          </a:prstGeom>
          <a:noFill/>
          <a:ln>
            <a:noFill/>
          </a:ln>
        </p:spPr>
      </p:pic>
    </p:spTree>
    <p:extLst>
      <p:ext uri="{BB962C8B-B14F-4D97-AF65-F5344CB8AC3E}">
        <p14:creationId xmlns:p14="http://schemas.microsoft.com/office/powerpoint/2010/main" val="1616245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lvl="0"/>
            <a:r>
              <a:rPr lang="fr-FR" sz="3200" dirty="0"/>
              <a:t>Diagramme de SEQUENCES</a:t>
            </a:r>
            <a:endParaRPr lang="fr-FR" sz="3200" dirty="0"/>
          </a:p>
        </p:txBody>
      </p:sp>
      <p:sp>
        <p:nvSpPr>
          <p:cNvPr id="2" name="Rectangle 1"/>
          <p:cNvSpPr/>
          <p:nvPr/>
        </p:nvSpPr>
        <p:spPr>
          <a:xfrm>
            <a:off x="760288" y="770092"/>
            <a:ext cx="8383712" cy="3016210"/>
          </a:xfrm>
          <a:prstGeom prst="rect">
            <a:avLst/>
          </a:prstGeom>
        </p:spPr>
        <p:txBody>
          <a:bodyPr wrap="square">
            <a:spAutoFit/>
          </a:bodyPr>
          <a:lstStyle/>
          <a:p>
            <a:pPr marL="342900" indent="-342900">
              <a:buFont typeface="Wingdings" panose="05000000000000000000" pitchFamily="2" charset="2"/>
              <a:buChar char="v"/>
            </a:pPr>
            <a:r>
              <a:rPr lang="fr-FR" sz="2000" dirty="0"/>
              <a:t> </a:t>
            </a:r>
            <a:r>
              <a:rPr lang="fr-FR" sz="2000" i="1" dirty="0"/>
              <a:t>Diagramme de séquence </a:t>
            </a:r>
            <a:r>
              <a:rPr lang="fr-FR" sz="2000" i="1" dirty="0" smtClean="0"/>
              <a:t>Gestion des Livraisons</a:t>
            </a:r>
            <a:endParaRPr lang="fr-FR" sz="2000" dirty="0"/>
          </a:p>
          <a:p>
            <a:endParaRPr lang="fr-FR" sz="2000" dirty="0"/>
          </a:p>
          <a:p>
            <a:endParaRPr lang="fr-FR" b="1" dirty="0" smtClean="0"/>
          </a:p>
          <a:p>
            <a:r>
              <a:rPr lang="fr-FR" sz="2000" dirty="0" smtClean="0"/>
              <a:t> </a:t>
            </a:r>
            <a:endParaRPr lang="fr-FR" sz="2000" dirty="0"/>
          </a:p>
          <a:p>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7" name="Image 6" descr="C:\Users\hpp\Downloads\Untitled Diagram (7).png"/>
          <p:cNvPicPr/>
          <p:nvPr/>
        </p:nvPicPr>
        <p:blipFill>
          <a:blip r:embed="rId3">
            <a:extLst>
              <a:ext uri="{28A0092B-C50C-407E-A947-70E740481C1C}">
                <a14:useLocalDpi xmlns:a14="http://schemas.microsoft.com/office/drawing/2010/main" val="0"/>
              </a:ext>
            </a:extLst>
          </a:blip>
          <a:srcRect/>
          <a:stretch>
            <a:fillRect/>
          </a:stretch>
        </p:blipFill>
        <p:spPr bwMode="auto">
          <a:xfrm>
            <a:off x="1476667" y="1181528"/>
            <a:ext cx="6129020" cy="3961972"/>
          </a:xfrm>
          <a:prstGeom prst="rect">
            <a:avLst/>
          </a:prstGeom>
          <a:noFill/>
          <a:ln>
            <a:noFill/>
          </a:ln>
        </p:spPr>
      </p:pic>
    </p:spTree>
    <p:extLst>
      <p:ext uri="{BB962C8B-B14F-4D97-AF65-F5344CB8AC3E}">
        <p14:creationId xmlns:p14="http://schemas.microsoft.com/office/powerpoint/2010/main" val="969610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lvl="0"/>
            <a:r>
              <a:rPr lang="fr-FR" sz="3200" dirty="0" smtClean="0"/>
              <a:t>Modèle physique de données</a:t>
            </a:r>
            <a:endParaRPr lang="fr-FR" sz="3200" dirty="0"/>
          </a:p>
        </p:txBody>
      </p:sp>
      <p:sp>
        <p:nvSpPr>
          <p:cNvPr id="2" name="Rectangle 1"/>
          <p:cNvSpPr/>
          <p:nvPr/>
        </p:nvSpPr>
        <p:spPr>
          <a:xfrm>
            <a:off x="760288" y="770092"/>
            <a:ext cx="8383712" cy="3016210"/>
          </a:xfrm>
          <a:prstGeom prst="rect">
            <a:avLst/>
          </a:prstGeom>
        </p:spPr>
        <p:txBody>
          <a:bodyPr wrap="square">
            <a:spAutoFit/>
          </a:bodyPr>
          <a:lstStyle/>
          <a:p>
            <a:pPr marL="342900" indent="-342900">
              <a:buFont typeface="Wingdings" panose="05000000000000000000" pitchFamily="2" charset="2"/>
              <a:buChar char="v"/>
            </a:pPr>
            <a:r>
              <a:rPr lang="fr-FR" sz="2000" dirty="0"/>
              <a:t> </a:t>
            </a:r>
            <a:r>
              <a:rPr lang="fr-FR" sz="2000" i="1" dirty="0" smtClean="0"/>
              <a:t>MODELE PHYSIQUE DE DONNEES</a:t>
            </a:r>
            <a:endParaRPr lang="fr-FR" sz="2000" dirty="0"/>
          </a:p>
          <a:p>
            <a:endParaRPr lang="fr-FR" sz="2000" dirty="0"/>
          </a:p>
          <a:p>
            <a:endParaRPr lang="fr-FR" b="1" dirty="0" smtClean="0"/>
          </a:p>
          <a:p>
            <a:r>
              <a:rPr lang="fr-FR" sz="2000" dirty="0" smtClean="0"/>
              <a:t> </a:t>
            </a:r>
            <a:endParaRPr lang="fr-FR" sz="2000" dirty="0"/>
          </a:p>
          <a:p>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6" name="Image 5" descr="C:\Users\hpp\Downloads\Untitled Diagram (22).png"/>
          <p:cNvPicPr/>
          <p:nvPr/>
        </p:nvPicPr>
        <p:blipFill>
          <a:blip r:embed="rId3">
            <a:extLst>
              <a:ext uri="{28A0092B-C50C-407E-A947-70E740481C1C}">
                <a14:useLocalDpi xmlns:a14="http://schemas.microsoft.com/office/drawing/2010/main" val="0"/>
              </a:ext>
            </a:extLst>
          </a:blip>
          <a:srcRect/>
          <a:stretch>
            <a:fillRect/>
          </a:stretch>
        </p:blipFill>
        <p:spPr bwMode="auto">
          <a:xfrm>
            <a:off x="1599958" y="1212715"/>
            <a:ext cx="6129020" cy="3729155"/>
          </a:xfrm>
          <a:prstGeom prst="rect">
            <a:avLst/>
          </a:prstGeom>
          <a:noFill/>
          <a:ln>
            <a:noFill/>
          </a:ln>
        </p:spPr>
      </p:pic>
    </p:spTree>
    <p:extLst>
      <p:ext uri="{BB962C8B-B14F-4D97-AF65-F5344CB8AC3E}">
        <p14:creationId xmlns:p14="http://schemas.microsoft.com/office/powerpoint/2010/main" val="3354119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lvl="0"/>
            <a:r>
              <a:rPr lang="fr-FR" sz="3200" dirty="0" smtClean="0"/>
              <a:t>SGBDR</a:t>
            </a:r>
            <a:endParaRPr lang="fr-FR" sz="3200" dirty="0"/>
          </a:p>
        </p:txBody>
      </p:sp>
      <p:sp>
        <p:nvSpPr>
          <p:cNvPr id="2" name="Rectangle 1"/>
          <p:cNvSpPr/>
          <p:nvPr/>
        </p:nvSpPr>
        <p:spPr>
          <a:xfrm>
            <a:off x="760288" y="770092"/>
            <a:ext cx="8383712" cy="3416320"/>
          </a:xfrm>
          <a:prstGeom prst="rect">
            <a:avLst/>
          </a:prstGeom>
        </p:spPr>
        <p:txBody>
          <a:bodyPr wrap="square">
            <a:spAutoFit/>
          </a:bodyPr>
          <a:lstStyle/>
          <a:p>
            <a:r>
              <a:rPr lang="fr-FR" sz="2000" dirty="0" smtClean="0"/>
              <a:t> </a:t>
            </a:r>
            <a:r>
              <a:rPr lang="fr-FR" sz="2000" dirty="0"/>
              <a:t>Le système de gestion de base de données choisi est MySQL. Ci-dessous une capture d’écran </a:t>
            </a:r>
            <a:r>
              <a:rPr lang="fr-FR" sz="2000" dirty="0" err="1"/>
              <a:t>d’écran</a:t>
            </a:r>
            <a:r>
              <a:rPr lang="fr-FR" sz="2000" dirty="0"/>
              <a:t> des tables de notre base de données </a:t>
            </a:r>
            <a:r>
              <a:rPr lang="fr-FR" sz="2000" dirty="0" err="1"/>
              <a:t>expressffod_db</a:t>
            </a:r>
            <a:r>
              <a:rPr lang="fr-FR" sz="2000" dirty="0"/>
              <a:t>. Le fichier de création de notre base de données est également présente dans le dossier des livrables du projet.</a:t>
            </a:r>
          </a:p>
          <a:p>
            <a:endParaRPr lang="fr-FR" sz="2000" dirty="0"/>
          </a:p>
          <a:p>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7" name="Image 6"/>
          <p:cNvPicPr/>
          <p:nvPr/>
        </p:nvPicPr>
        <p:blipFill>
          <a:blip r:embed="rId3"/>
          <a:stretch>
            <a:fillRect/>
          </a:stretch>
        </p:blipFill>
        <p:spPr>
          <a:xfrm>
            <a:off x="1394475" y="2260993"/>
            <a:ext cx="6129020" cy="2635250"/>
          </a:xfrm>
          <a:prstGeom prst="rect">
            <a:avLst/>
          </a:prstGeom>
        </p:spPr>
      </p:pic>
    </p:spTree>
    <p:extLst>
      <p:ext uri="{BB962C8B-B14F-4D97-AF65-F5344CB8AC3E}">
        <p14:creationId xmlns:p14="http://schemas.microsoft.com/office/powerpoint/2010/main" val="1177365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lvl="0"/>
            <a:r>
              <a:rPr lang="fr-FR" sz="3200" dirty="0" smtClean="0"/>
              <a:t>CONCLUSION</a:t>
            </a:r>
            <a:endParaRPr lang="fr-FR" sz="3200" dirty="0"/>
          </a:p>
        </p:txBody>
      </p:sp>
      <p:sp>
        <p:nvSpPr>
          <p:cNvPr id="2" name="Rectangle 1"/>
          <p:cNvSpPr/>
          <p:nvPr/>
        </p:nvSpPr>
        <p:spPr>
          <a:xfrm>
            <a:off x="760288" y="770092"/>
            <a:ext cx="8383712" cy="923330"/>
          </a:xfrm>
          <a:prstGeom prst="rect">
            <a:avLst/>
          </a:prstGeom>
        </p:spPr>
        <p:txBody>
          <a:bodyPr wrap="square">
            <a:spAutoFit/>
          </a:bodyPr>
          <a:lstStyle/>
          <a:p>
            <a:r>
              <a:rPr lang="fr-FR" sz="2000" dirty="0" smtClean="0"/>
              <a:t> </a:t>
            </a:r>
            <a:r>
              <a:rPr lang="fr-FR" sz="5400" dirty="0" smtClean="0"/>
              <a:t>CONCLUSION</a:t>
            </a:r>
            <a:endParaRPr lang="fr-FR" sz="5400" dirty="0"/>
          </a:p>
        </p:txBody>
      </p:sp>
    </p:spTree>
    <p:extLst>
      <p:ext uri="{BB962C8B-B14F-4D97-AF65-F5344CB8AC3E}">
        <p14:creationId xmlns:p14="http://schemas.microsoft.com/office/powerpoint/2010/main" val="237285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dirty="0"/>
              <a:t>Sommaire</a:t>
            </a:r>
            <a:endParaRPr dirty="0"/>
          </a:p>
        </p:txBody>
      </p:sp>
      <p:sp>
        <p:nvSpPr>
          <p:cNvPr id="71" name="Shape 71"/>
          <p:cNvSpPr/>
          <p:nvPr/>
        </p:nvSpPr>
        <p:spPr>
          <a:xfrm>
            <a:off x="954385" y="794501"/>
            <a:ext cx="7394400" cy="349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fr" sz="1800" b="1" dirty="0">
                <a:latin typeface="Times New Roman"/>
                <a:ea typeface="Times New Roman"/>
                <a:cs typeface="Times New Roman"/>
                <a:sym typeface="Times New Roman"/>
              </a:rPr>
              <a:t> Cadre du Projet</a:t>
            </a:r>
            <a:endParaRPr sz="1800" b="1" dirty="0">
              <a:latin typeface="Times New Roman"/>
              <a:ea typeface="Times New Roman"/>
              <a:cs typeface="Times New Roman"/>
              <a:sym typeface="Times New Roman"/>
            </a:endParaRPr>
          </a:p>
        </p:txBody>
      </p:sp>
      <p:sp>
        <p:nvSpPr>
          <p:cNvPr id="72" name="Shape 72"/>
          <p:cNvSpPr/>
          <p:nvPr/>
        </p:nvSpPr>
        <p:spPr>
          <a:xfrm>
            <a:off x="911989" y="1371175"/>
            <a:ext cx="7394400" cy="349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fr" sz="1800" b="1" dirty="0">
                <a:latin typeface="Times New Roman"/>
                <a:ea typeface="Times New Roman"/>
                <a:cs typeface="Times New Roman"/>
                <a:sym typeface="Times New Roman"/>
              </a:rPr>
              <a:t> </a:t>
            </a:r>
            <a:r>
              <a:rPr lang="fr" sz="1800" b="1" dirty="0" smtClean="0">
                <a:latin typeface="Times New Roman"/>
                <a:ea typeface="Times New Roman"/>
                <a:cs typeface="Times New Roman"/>
                <a:sym typeface="Times New Roman"/>
              </a:rPr>
              <a:t>Diagrammes de cas d’utilisations</a:t>
            </a:r>
            <a:endParaRPr sz="1800" b="1" dirty="0">
              <a:latin typeface="Times New Roman"/>
              <a:ea typeface="Times New Roman"/>
              <a:cs typeface="Times New Roman"/>
              <a:sym typeface="Times New Roman"/>
            </a:endParaRPr>
          </a:p>
        </p:txBody>
      </p:sp>
      <p:sp>
        <p:nvSpPr>
          <p:cNvPr id="9" name="Shape 72"/>
          <p:cNvSpPr/>
          <p:nvPr/>
        </p:nvSpPr>
        <p:spPr>
          <a:xfrm>
            <a:off x="889728" y="1893445"/>
            <a:ext cx="7394400" cy="349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fr" sz="1800" b="1" dirty="0">
                <a:latin typeface="Times New Roman"/>
                <a:ea typeface="Times New Roman"/>
                <a:cs typeface="Times New Roman"/>
                <a:sym typeface="Times New Roman"/>
              </a:rPr>
              <a:t> </a:t>
            </a:r>
            <a:r>
              <a:rPr lang="fr" sz="1800" b="1" dirty="0" smtClean="0">
                <a:latin typeface="Times New Roman"/>
                <a:ea typeface="Times New Roman"/>
                <a:cs typeface="Times New Roman"/>
                <a:sym typeface="Times New Roman"/>
              </a:rPr>
              <a:t>Diagramme de classes</a:t>
            </a:r>
            <a:endParaRPr sz="1800" b="1" dirty="0">
              <a:latin typeface="Times New Roman"/>
              <a:ea typeface="Times New Roman"/>
              <a:cs typeface="Times New Roman"/>
              <a:sym typeface="Times New Roman"/>
            </a:endParaRPr>
          </a:p>
        </p:txBody>
      </p:sp>
      <p:sp>
        <p:nvSpPr>
          <p:cNvPr id="10" name="Shape 72"/>
          <p:cNvSpPr/>
          <p:nvPr/>
        </p:nvSpPr>
        <p:spPr>
          <a:xfrm>
            <a:off x="888016" y="2374618"/>
            <a:ext cx="7394400" cy="349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fr" sz="1800" b="1" dirty="0">
                <a:latin typeface="Times New Roman"/>
                <a:ea typeface="Times New Roman"/>
                <a:cs typeface="Times New Roman"/>
                <a:sym typeface="Times New Roman"/>
              </a:rPr>
              <a:t> </a:t>
            </a:r>
            <a:r>
              <a:rPr lang="fr" sz="1800" b="1" dirty="0" smtClean="0">
                <a:latin typeface="Times New Roman"/>
                <a:ea typeface="Times New Roman"/>
                <a:cs typeface="Times New Roman"/>
                <a:sym typeface="Times New Roman"/>
              </a:rPr>
              <a:t>Diagrammes de sequences</a:t>
            </a:r>
            <a:endParaRPr sz="1800" b="1" dirty="0">
              <a:latin typeface="Times New Roman"/>
              <a:ea typeface="Times New Roman"/>
              <a:cs typeface="Times New Roman"/>
              <a:sym typeface="Times New Roman"/>
            </a:endParaRPr>
          </a:p>
        </p:txBody>
      </p:sp>
      <p:sp>
        <p:nvSpPr>
          <p:cNvPr id="11" name="Shape 72"/>
          <p:cNvSpPr/>
          <p:nvPr/>
        </p:nvSpPr>
        <p:spPr>
          <a:xfrm>
            <a:off x="888015" y="2939697"/>
            <a:ext cx="7394400" cy="349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fr" sz="1800" b="1" dirty="0" smtClean="0">
                <a:latin typeface="Times New Roman"/>
                <a:ea typeface="Times New Roman"/>
                <a:cs typeface="Times New Roman"/>
                <a:sym typeface="Times New Roman"/>
              </a:rPr>
              <a:t>Modèle Physique de Données</a:t>
            </a:r>
            <a:endParaRPr sz="1800" b="1" dirty="0">
              <a:latin typeface="Times New Roman"/>
              <a:ea typeface="Times New Roman"/>
              <a:cs typeface="Times New Roman"/>
              <a:sym typeface="Times New Roman"/>
            </a:endParaRPr>
          </a:p>
        </p:txBody>
      </p:sp>
      <p:sp>
        <p:nvSpPr>
          <p:cNvPr id="12" name="Shape 72"/>
          <p:cNvSpPr/>
          <p:nvPr/>
        </p:nvSpPr>
        <p:spPr>
          <a:xfrm>
            <a:off x="877741" y="3525324"/>
            <a:ext cx="7394400" cy="349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fr" sz="1800" b="1" dirty="0">
                <a:latin typeface="Times New Roman"/>
                <a:ea typeface="Times New Roman"/>
                <a:cs typeface="Times New Roman"/>
                <a:sym typeface="Times New Roman"/>
              </a:rPr>
              <a:t> </a:t>
            </a:r>
            <a:r>
              <a:rPr lang="fr" sz="1800" b="1" dirty="0" smtClean="0">
                <a:latin typeface="Times New Roman"/>
                <a:ea typeface="Times New Roman"/>
                <a:cs typeface="Times New Roman"/>
                <a:sym typeface="Times New Roman"/>
              </a:rPr>
              <a:t>Système de Gestion de Base de données (SGBDR)</a:t>
            </a:r>
            <a:endParaRPr sz="1800"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dirty="0" smtClean="0"/>
              <a:t>CADRE DU PROJET</a:t>
            </a:r>
            <a:endParaRPr dirty="0"/>
          </a:p>
        </p:txBody>
      </p:sp>
      <p:sp>
        <p:nvSpPr>
          <p:cNvPr id="2" name="Rectangle 1"/>
          <p:cNvSpPr/>
          <p:nvPr/>
        </p:nvSpPr>
        <p:spPr>
          <a:xfrm>
            <a:off x="2286000" y="1571476"/>
            <a:ext cx="4572000" cy="2000548"/>
          </a:xfrm>
          <a:prstGeom prst="rect">
            <a:avLst/>
          </a:prstGeom>
        </p:spPr>
        <p:txBody>
          <a:bodyPr>
            <a:spAutoFit/>
          </a:bodyPr>
          <a:lstStyle/>
          <a:p>
            <a:pPr>
              <a:spcAft>
                <a:spcPts val="1600"/>
              </a:spcAft>
            </a:pPr>
            <a:r>
              <a:rPr lang="fr-FR" b="1" dirty="0">
                <a:solidFill>
                  <a:schemeClr val="tx1"/>
                </a:solidFill>
                <a:latin typeface="Arial" panose="020B0604020202020204" pitchFamily="34" charset="0"/>
              </a:rPr>
              <a:t>Présentation de la Structure et de l'équipe:</a:t>
            </a:r>
            <a:endParaRPr lang="fr-FR" b="1" dirty="0">
              <a:solidFill>
                <a:schemeClr val="tx1"/>
              </a:solidFill>
            </a:endParaRPr>
          </a:p>
          <a:p>
            <a:pPr>
              <a:spcAft>
                <a:spcPts val="1600"/>
              </a:spcAft>
            </a:pPr>
            <a:r>
              <a:rPr lang="fr-FR" b="1" dirty="0" smtClean="0">
                <a:solidFill>
                  <a:schemeClr val="tx1"/>
                </a:solidFill>
                <a:latin typeface="Arial" panose="020B0604020202020204" pitchFamily="34" charset="0"/>
              </a:rPr>
              <a:t>-Startup </a:t>
            </a:r>
            <a:r>
              <a:rPr lang="fr-FR" b="1" dirty="0">
                <a:solidFill>
                  <a:schemeClr val="tx1"/>
                </a:solidFill>
                <a:latin typeface="Arial" panose="020B0604020202020204" pitchFamily="34" charset="0"/>
              </a:rPr>
              <a:t>: </a:t>
            </a:r>
            <a:r>
              <a:rPr lang="fr-FR" b="1" dirty="0" smtClean="0">
                <a:solidFill>
                  <a:schemeClr val="tx1"/>
                </a:solidFill>
                <a:latin typeface="Arial" panose="020B0604020202020204" pitchFamily="34" charset="0"/>
              </a:rPr>
              <a:t>Express Food</a:t>
            </a:r>
            <a:endParaRPr lang="fr-FR" b="1" dirty="0">
              <a:solidFill>
                <a:schemeClr val="tx1"/>
              </a:solidFill>
            </a:endParaRPr>
          </a:p>
          <a:p>
            <a:pPr>
              <a:spcAft>
                <a:spcPts val="1600"/>
              </a:spcAft>
            </a:pPr>
            <a:r>
              <a:rPr lang="fr-FR" b="1" dirty="0">
                <a:solidFill>
                  <a:schemeClr val="tx1"/>
                </a:solidFill>
                <a:latin typeface="Arial" panose="020B0604020202020204" pitchFamily="34" charset="0"/>
              </a:rPr>
              <a:t>- </a:t>
            </a:r>
            <a:r>
              <a:rPr lang="fr-FR" b="1" dirty="0" smtClean="0">
                <a:solidFill>
                  <a:schemeClr val="tx1"/>
                </a:solidFill>
                <a:latin typeface="Arial" panose="020B0604020202020204" pitchFamily="34" charset="0"/>
              </a:rPr>
              <a:t>Développeur </a:t>
            </a:r>
            <a:r>
              <a:rPr lang="fr-FR" b="1" dirty="0">
                <a:solidFill>
                  <a:schemeClr val="tx1"/>
                </a:solidFill>
                <a:latin typeface="Arial" panose="020B0604020202020204" pitchFamily="34" charset="0"/>
              </a:rPr>
              <a:t>d’Application Web: N’GORAN K. Rodrigue</a:t>
            </a:r>
            <a:endParaRPr lang="fr-FR" b="1" dirty="0">
              <a:solidFill>
                <a:schemeClr val="tx1"/>
              </a:solidFill>
            </a:endParaRPr>
          </a:p>
          <a:p>
            <a:r>
              <a:rPr lang="fr-FR" dirty="0"/>
              <a:t/>
            </a:r>
            <a:br>
              <a:rPr lang="fr-FR" dirty="0"/>
            </a:br>
            <a:endParaRPr lang="fr-FR" dirty="0"/>
          </a:p>
        </p:txBody>
      </p:sp>
    </p:spTree>
    <p:extLst>
      <p:ext uri="{BB962C8B-B14F-4D97-AF65-F5344CB8AC3E}">
        <p14:creationId xmlns:p14="http://schemas.microsoft.com/office/powerpoint/2010/main" val="1995322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dirty="0" smtClean="0"/>
              <a:t>CADRE DU PROJET</a:t>
            </a:r>
            <a:endParaRPr dirty="0"/>
          </a:p>
        </p:txBody>
      </p:sp>
      <p:sp>
        <p:nvSpPr>
          <p:cNvPr id="2" name="Rectangle 1"/>
          <p:cNvSpPr/>
          <p:nvPr/>
        </p:nvSpPr>
        <p:spPr>
          <a:xfrm>
            <a:off x="2285999" y="1571476"/>
            <a:ext cx="6015519" cy="3508653"/>
          </a:xfrm>
          <a:prstGeom prst="rect">
            <a:avLst/>
          </a:prstGeom>
        </p:spPr>
        <p:txBody>
          <a:bodyPr wrap="square">
            <a:spAutoFit/>
          </a:bodyPr>
          <a:lstStyle/>
          <a:p>
            <a:pPr marL="285750" indent="-285750" fontAlgn="base">
              <a:buFont typeface="Wingdings" panose="05000000000000000000" pitchFamily="2" charset="2"/>
              <a:buChar char="v"/>
            </a:pPr>
            <a:r>
              <a:rPr lang="fr-FR" sz="2000" dirty="0"/>
              <a:t>Contexte du </a:t>
            </a:r>
            <a:r>
              <a:rPr lang="fr-FR" sz="2000" dirty="0" smtClean="0"/>
              <a:t>projet</a:t>
            </a:r>
          </a:p>
          <a:p>
            <a:pPr fontAlgn="base"/>
            <a:endParaRPr lang="fr-FR" sz="2000" dirty="0"/>
          </a:p>
          <a:p>
            <a:r>
              <a:rPr lang="fr-FR" dirty="0"/>
              <a:t>« Express Food  » est une jeune startup dans le domaine de la restauration qui ambitionne de livrer à ses clients des plats de qualité à domicile en moins de vingt(20) </a:t>
            </a:r>
            <a:r>
              <a:rPr lang="fr-FR" dirty="0" smtClean="0"/>
              <a:t>minutes,</a:t>
            </a:r>
            <a:endParaRPr lang="fr-FR" dirty="0"/>
          </a:p>
          <a:p>
            <a:r>
              <a:rPr lang="fr-FR" dirty="0" smtClean="0"/>
              <a:t>Elle </a:t>
            </a:r>
            <a:r>
              <a:rPr lang="fr-FR" dirty="0"/>
              <a:t>a décidé de mettre en place une plateforme qui lui permettrais d’atteindre cet </a:t>
            </a:r>
            <a:r>
              <a:rPr lang="fr-FR" dirty="0" smtClean="0"/>
              <a:t>objectif </a:t>
            </a:r>
            <a:r>
              <a:rPr lang="fr-FR" dirty="0"/>
              <a:t>et  de disposer d’une base de données </a:t>
            </a:r>
            <a:r>
              <a:rPr lang="fr-FR" dirty="0" smtClean="0"/>
              <a:t>sur fiable</a:t>
            </a:r>
            <a:r>
              <a:rPr lang="fr-FR" dirty="0"/>
              <a:t> :</a:t>
            </a:r>
          </a:p>
          <a:p>
            <a:pPr marL="285750" lvl="0" indent="-285750">
              <a:buFont typeface="Arial" panose="020B0604020202020204" pitchFamily="34" charset="0"/>
              <a:buChar char="•"/>
            </a:pPr>
            <a:r>
              <a:rPr lang="fr-FR" dirty="0"/>
              <a:t>Ses clients</a:t>
            </a:r>
          </a:p>
          <a:p>
            <a:pPr marL="285750" lvl="0" indent="-285750">
              <a:buFont typeface="Arial" panose="020B0604020202020204" pitchFamily="34" charset="0"/>
              <a:buChar char="•"/>
            </a:pPr>
            <a:r>
              <a:rPr lang="fr-FR" dirty="0"/>
              <a:t>Ses différents plats du jour</a:t>
            </a:r>
          </a:p>
          <a:p>
            <a:pPr marL="285750" lvl="0" indent="-285750">
              <a:buFont typeface="Arial" panose="020B0604020202020204" pitchFamily="34" charset="0"/>
              <a:buChar char="•"/>
            </a:pPr>
            <a:r>
              <a:rPr lang="fr-FR" dirty="0"/>
              <a:t>Ses livreurs, avec leur statut (libre, en cours de livraison) et leur position</a:t>
            </a:r>
          </a:p>
          <a:p>
            <a:pPr marL="285750" lvl="0" indent="-285750">
              <a:buFont typeface="Arial" panose="020B0604020202020204" pitchFamily="34" charset="0"/>
              <a:buChar char="•"/>
            </a:pPr>
            <a:r>
              <a:rPr lang="fr-FR" dirty="0"/>
              <a:t>La liste des commandes passées</a:t>
            </a:r>
          </a:p>
          <a:p>
            <a:r>
              <a:rPr lang="fr-FR" dirty="0"/>
              <a:t/>
            </a:r>
            <a:br>
              <a:rPr lang="fr-FR" dirty="0"/>
            </a:br>
            <a:r>
              <a:rPr lang="fr-FR" dirty="0"/>
              <a:t/>
            </a:r>
            <a:br>
              <a:rPr lang="fr-FR" dirty="0"/>
            </a:br>
            <a:endParaRPr lang="fr-FR" dirty="0"/>
          </a:p>
        </p:txBody>
      </p:sp>
    </p:spTree>
    <p:extLst>
      <p:ext uri="{BB962C8B-B14F-4D97-AF65-F5344CB8AC3E}">
        <p14:creationId xmlns:p14="http://schemas.microsoft.com/office/powerpoint/2010/main" val="3019291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dirty="0" smtClean="0"/>
              <a:t>CADRE DU PROJET</a:t>
            </a:r>
            <a:endParaRPr dirty="0"/>
          </a:p>
        </p:txBody>
      </p:sp>
      <p:sp>
        <p:nvSpPr>
          <p:cNvPr id="2" name="Rectangle 1"/>
          <p:cNvSpPr/>
          <p:nvPr/>
        </p:nvSpPr>
        <p:spPr>
          <a:xfrm>
            <a:off x="1844210" y="770092"/>
            <a:ext cx="6015519" cy="4585871"/>
          </a:xfrm>
          <a:prstGeom prst="rect">
            <a:avLst/>
          </a:prstGeom>
        </p:spPr>
        <p:txBody>
          <a:bodyPr wrap="square">
            <a:spAutoFit/>
          </a:bodyPr>
          <a:lstStyle/>
          <a:p>
            <a:pPr marL="285750" indent="-285750" fontAlgn="base">
              <a:buFont typeface="Wingdings" panose="05000000000000000000" pitchFamily="2" charset="2"/>
              <a:buChar char="v"/>
            </a:pPr>
            <a:r>
              <a:rPr lang="fr-FR" sz="2000" dirty="0" smtClean="0"/>
              <a:t>Objectifs et Livrables du projet</a:t>
            </a:r>
          </a:p>
          <a:p>
            <a:pPr fontAlgn="base"/>
            <a:endParaRPr lang="fr-FR" sz="2000" dirty="0"/>
          </a:p>
          <a:p>
            <a:pPr marL="285750" indent="-285750">
              <a:buFont typeface="Arial" panose="020B0604020202020204" pitchFamily="34" charset="0"/>
              <a:buChar char="•"/>
            </a:pPr>
            <a:r>
              <a:rPr lang="fr-FR" dirty="0"/>
              <a:t>L’objectif du projet est de mettre en place une plateforme de restauration en ligne permettant aux clients de Express Food de se faire livrer en moins de 20 minutes et de disposer d’une base d’informations organisées, structurées  et actualisées sur les clients, les livreurs, les repas, les commandes et les </a:t>
            </a:r>
            <a:r>
              <a:rPr lang="fr-FR" dirty="0" smtClean="0"/>
              <a:t>livraisons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a:t>Livrables </a:t>
            </a:r>
          </a:p>
          <a:p>
            <a:r>
              <a:rPr lang="fr-FR" dirty="0"/>
              <a:t>Pour atteindre cet objectif, les éléments ci-dessous seront </a:t>
            </a:r>
            <a:r>
              <a:rPr lang="fr-FR" dirty="0" smtClean="0"/>
              <a:t>réalisés</a:t>
            </a:r>
            <a:r>
              <a:rPr lang="fr-FR" dirty="0"/>
              <a:t> : </a:t>
            </a:r>
          </a:p>
          <a:p>
            <a:pPr marL="285750" lvl="0" indent="-285750">
              <a:buFont typeface="Wingdings" panose="05000000000000000000" pitchFamily="2" charset="2"/>
              <a:buChar char="ü"/>
            </a:pPr>
            <a:r>
              <a:rPr lang="fr-FR" dirty="0"/>
              <a:t>Diagrammes de cas d’utilisations (création d’une commande, ajout d’un plat du jour, livraison d’une commande)</a:t>
            </a:r>
          </a:p>
          <a:p>
            <a:pPr marL="285750" lvl="0" indent="-285750">
              <a:buFont typeface="Wingdings" panose="05000000000000000000" pitchFamily="2" charset="2"/>
              <a:buChar char="ü"/>
            </a:pPr>
            <a:r>
              <a:rPr lang="fr-FR" dirty="0"/>
              <a:t>Diagramme de classes</a:t>
            </a:r>
          </a:p>
          <a:p>
            <a:pPr marL="285750" lvl="0" indent="-285750">
              <a:buFont typeface="Wingdings" panose="05000000000000000000" pitchFamily="2" charset="2"/>
              <a:buChar char="ü"/>
            </a:pPr>
            <a:r>
              <a:rPr lang="fr-FR" dirty="0"/>
              <a:t>Diagrammes de séquences (création d’une commande, ajout d’un plat du jour, livraison d’une commande)</a:t>
            </a:r>
          </a:p>
          <a:p>
            <a:pPr marL="285750" lvl="0" indent="-285750">
              <a:buFont typeface="Wingdings" panose="05000000000000000000" pitchFamily="2" charset="2"/>
              <a:buChar char="ü"/>
            </a:pPr>
            <a:r>
              <a:rPr lang="fr-FR" dirty="0"/>
              <a:t>Modèle de données</a:t>
            </a:r>
          </a:p>
          <a:p>
            <a:pPr marL="285750" lvl="0" indent="-285750">
              <a:buFont typeface="Wingdings" panose="05000000000000000000" pitchFamily="2" charset="2"/>
              <a:buChar char="ü"/>
            </a:pPr>
            <a:r>
              <a:rPr lang="fr-FR" dirty="0"/>
              <a:t>Base de données MySQL avec un jeu de données de démo</a:t>
            </a:r>
          </a:p>
          <a:p>
            <a:r>
              <a:rPr lang="fr-FR" dirty="0"/>
              <a:t/>
            </a:r>
            <a:br>
              <a:rPr lang="fr-FR" dirty="0"/>
            </a:br>
            <a:r>
              <a:rPr lang="fr-FR" dirty="0"/>
              <a:t/>
            </a:r>
            <a:br>
              <a:rPr lang="fr-FR" dirty="0"/>
            </a:br>
            <a:endParaRPr lang="fr-FR" dirty="0"/>
          </a:p>
        </p:txBody>
      </p:sp>
    </p:spTree>
    <p:extLst>
      <p:ext uri="{BB962C8B-B14F-4D97-AF65-F5344CB8AC3E}">
        <p14:creationId xmlns:p14="http://schemas.microsoft.com/office/powerpoint/2010/main" val="3506389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sz="3200" dirty="0" smtClean="0"/>
              <a:t>Diagrammes de cas d’UTILISATION</a:t>
            </a:r>
            <a:endParaRPr sz="3200" dirty="0"/>
          </a:p>
        </p:txBody>
      </p:sp>
      <p:sp>
        <p:nvSpPr>
          <p:cNvPr id="2" name="Rectangle 1"/>
          <p:cNvSpPr/>
          <p:nvPr/>
        </p:nvSpPr>
        <p:spPr>
          <a:xfrm>
            <a:off x="1844210" y="770092"/>
            <a:ext cx="6015519" cy="4647426"/>
          </a:xfrm>
          <a:prstGeom prst="rect">
            <a:avLst/>
          </a:prstGeom>
        </p:spPr>
        <p:txBody>
          <a:bodyPr wrap="square">
            <a:spAutoFit/>
          </a:bodyPr>
          <a:lstStyle/>
          <a:p>
            <a:r>
              <a:rPr lang="fr-FR" sz="2000" dirty="0"/>
              <a:t>Les </a:t>
            </a:r>
            <a:r>
              <a:rPr lang="fr-FR" sz="2000" dirty="0" smtClean="0"/>
              <a:t>cas </a:t>
            </a:r>
            <a:r>
              <a:rPr lang="fr-FR" sz="2000" dirty="0"/>
              <a:t>d'utilisation permettent d'exprimer le besoin des utilisateurs d'un système. Le </a:t>
            </a:r>
            <a:r>
              <a:rPr lang="fr-FR" sz="2000" dirty="0" smtClean="0"/>
              <a:t>diagramme de cas d’utilisation </a:t>
            </a:r>
            <a:r>
              <a:rPr lang="fr-FR" sz="2000" dirty="0"/>
              <a:t>présente les différents acteurs et les cas d’utilisations ou  fonctionnalités qui leurs sont nécessaires</a:t>
            </a:r>
            <a:r>
              <a:rPr lang="fr-FR" sz="2000" dirty="0" smtClean="0"/>
              <a:t>.</a:t>
            </a:r>
          </a:p>
          <a:p>
            <a:endParaRPr lang="fr-FR" sz="2000" dirty="0"/>
          </a:p>
          <a:p>
            <a:r>
              <a:rPr lang="fr-FR" sz="2000" dirty="0" smtClean="0"/>
              <a:t>Dans notre projet nous présenterons les diagrammes </a:t>
            </a:r>
            <a:r>
              <a:rPr lang="fr-FR" sz="2000" dirty="0"/>
              <a:t>de cas d’utilisations de gestions de commandes, d’ajout de plats et de gestion de </a:t>
            </a:r>
            <a:r>
              <a:rPr lang="fr-FR" sz="2000" dirty="0" smtClean="0"/>
              <a:t>livraison </a:t>
            </a:r>
            <a:r>
              <a:rPr lang="fr-FR" sz="2000" dirty="0"/>
              <a:t>réalisés à partir de la méthode de modélisation UML.</a:t>
            </a:r>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spTree>
    <p:extLst>
      <p:ext uri="{BB962C8B-B14F-4D97-AF65-F5344CB8AC3E}">
        <p14:creationId xmlns:p14="http://schemas.microsoft.com/office/powerpoint/2010/main" val="4105815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sz="3200" dirty="0" smtClean="0"/>
              <a:t>Diagrammes de cas d’UTILISATION</a:t>
            </a:r>
            <a:endParaRPr sz="3200" dirty="0"/>
          </a:p>
        </p:txBody>
      </p:sp>
      <p:sp>
        <p:nvSpPr>
          <p:cNvPr id="2" name="Rectangle 1"/>
          <p:cNvSpPr/>
          <p:nvPr/>
        </p:nvSpPr>
        <p:spPr>
          <a:xfrm>
            <a:off x="1844210" y="770092"/>
            <a:ext cx="6570325" cy="1569660"/>
          </a:xfrm>
          <a:prstGeom prst="rect">
            <a:avLst/>
          </a:prstGeom>
        </p:spPr>
        <p:txBody>
          <a:bodyPr wrap="square">
            <a:spAutoFit/>
          </a:bodyPr>
          <a:lstStyle/>
          <a:p>
            <a:r>
              <a:rPr lang="fr-FR" sz="2000" i="1" dirty="0"/>
              <a:t>Diagramme de cas d’utilisation gestion des commandes</a:t>
            </a:r>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5" name="Image 4" descr="C:\Users\hpp\Downloads\Untitled Diagram.png"/>
          <p:cNvPicPr/>
          <p:nvPr/>
        </p:nvPicPr>
        <p:blipFill>
          <a:blip r:embed="rId3">
            <a:extLst>
              <a:ext uri="{28A0092B-C50C-407E-A947-70E740481C1C}">
                <a14:useLocalDpi xmlns:a14="http://schemas.microsoft.com/office/drawing/2010/main" val="0"/>
              </a:ext>
            </a:extLst>
          </a:blip>
          <a:srcRect/>
          <a:stretch>
            <a:fillRect/>
          </a:stretch>
        </p:blipFill>
        <p:spPr bwMode="auto">
          <a:xfrm>
            <a:off x="1939322" y="1192231"/>
            <a:ext cx="5252589" cy="4807877"/>
          </a:xfrm>
          <a:prstGeom prst="rect">
            <a:avLst/>
          </a:prstGeom>
          <a:noFill/>
          <a:ln>
            <a:noFill/>
          </a:ln>
        </p:spPr>
      </p:pic>
    </p:spTree>
    <p:extLst>
      <p:ext uri="{BB962C8B-B14F-4D97-AF65-F5344CB8AC3E}">
        <p14:creationId xmlns:p14="http://schemas.microsoft.com/office/powerpoint/2010/main" val="1123561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sz="3200" dirty="0" smtClean="0"/>
              <a:t>Diagrammes de cas d’UTILISATION</a:t>
            </a:r>
            <a:endParaRPr sz="3200" dirty="0"/>
          </a:p>
        </p:txBody>
      </p:sp>
      <p:sp>
        <p:nvSpPr>
          <p:cNvPr id="2" name="Rectangle 1"/>
          <p:cNvSpPr/>
          <p:nvPr/>
        </p:nvSpPr>
        <p:spPr>
          <a:xfrm>
            <a:off x="1844210" y="770092"/>
            <a:ext cx="6775808" cy="1877437"/>
          </a:xfrm>
          <a:prstGeom prst="rect">
            <a:avLst/>
          </a:prstGeom>
        </p:spPr>
        <p:txBody>
          <a:bodyPr wrap="square">
            <a:spAutoFit/>
          </a:bodyPr>
          <a:lstStyle/>
          <a:p>
            <a:pPr marL="342900" indent="-342900">
              <a:buFont typeface="Wingdings" panose="05000000000000000000" pitchFamily="2" charset="2"/>
              <a:buChar char="v"/>
            </a:pPr>
            <a:r>
              <a:rPr lang="fr-FR" sz="2000" i="1" dirty="0"/>
              <a:t>Diagramme de cas d’utilisation gestion des livraisons</a:t>
            </a:r>
            <a:endParaRPr lang="fr-FR" sz="2000" dirty="0"/>
          </a:p>
          <a:p>
            <a:pPr marL="342900" indent="-342900">
              <a:buFont typeface="Wingdings" panose="05000000000000000000" pitchFamily="2" charset="2"/>
              <a:buChar char="v"/>
            </a:pPr>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6" name="Image 5" descr="C:\Users\hpp\Downloads\Untitled Diagram (1).png"/>
          <p:cNvPicPr/>
          <p:nvPr/>
        </p:nvPicPr>
        <p:blipFill>
          <a:blip r:embed="rId3">
            <a:extLst>
              <a:ext uri="{28A0092B-C50C-407E-A947-70E740481C1C}">
                <a14:useLocalDpi xmlns:a14="http://schemas.microsoft.com/office/drawing/2010/main" val="0"/>
              </a:ext>
            </a:extLst>
          </a:blip>
          <a:srcRect/>
          <a:stretch>
            <a:fillRect/>
          </a:stretch>
        </p:blipFill>
        <p:spPr bwMode="auto">
          <a:xfrm>
            <a:off x="1630780" y="1152429"/>
            <a:ext cx="6129020" cy="5217549"/>
          </a:xfrm>
          <a:prstGeom prst="rect">
            <a:avLst/>
          </a:prstGeom>
          <a:noFill/>
          <a:ln>
            <a:noFill/>
          </a:ln>
        </p:spPr>
      </p:pic>
    </p:spTree>
    <p:extLst>
      <p:ext uri="{BB962C8B-B14F-4D97-AF65-F5344CB8AC3E}">
        <p14:creationId xmlns:p14="http://schemas.microsoft.com/office/powerpoint/2010/main" val="101025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70" name="Shape 70"/>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 sz="3200" dirty="0" smtClean="0"/>
              <a:t>Diagrammes de cas d’UTILISATION</a:t>
            </a:r>
            <a:endParaRPr sz="3200" dirty="0"/>
          </a:p>
        </p:txBody>
      </p:sp>
      <p:sp>
        <p:nvSpPr>
          <p:cNvPr id="2" name="Rectangle 1"/>
          <p:cNvSpPr/>
          <p:nvPr/>
        </p:nvSpPr>
        <p:spPr>
          <a:xfrm>
            <a:off x="1844210" y="770092"/>
            <a:ext cx="6775808" cy="1877437"/>
          </a:xfrm>
          <a:prstGeom prst="rect">
            <a:avLst/>
          </a:prstGeom>
        </p:spPr>
        <p:txBody>
          <a:bodyPr wrap="square">
            <a:spAutoFit/>
          </a:bodyPr>
          <a:lstStyle/>
          <a:p>
            <a:pPr marL="342900" indent="-342900">
              <a:buFont typeface="Wingdings" panose="05000000000000000000" pitchFamily="2" charset="2"/>
              <a:buChar char="v"/>
            </a:pPr>
            <a:r>
              <a:rPr lang="fr-FR" sz="2000" dirty="0"/>
              <a:t> </a:t>
            </a:r>
            <a:r>
              <a:rPr lang="fr-FR" sz="2000" i="1" dirty="0" smtClean="0"/>
              <a:t>Diagramme </a:t>
            </a:r>
            <a:r>
              <a:rPr lang="fr-FR" sz="2000" i="1" dirty="0"/>
              <a:t>de cas d’utilisation Ajout des plats</a:t>
            </a:r>
            <a:endParaRPr lang="fr-FR" sz="2000" dirty="0"/>
          </a:p>
          <a:p>
            <a:endParaRPr lang="fr-FR" sz="2000" dirty="0"/>
          </a:p>
          <a:p>
            <a:endParaRPr lang="fr-FR" sz="2000" dirty="0"/>
          </a:p>
          <a:p>
            <a:pPr marL="285750" indent="-285750">
              <a:buFont typeface="Arial" panose="020B0604020202020204" pitchFamily="34" charset="0"/>
              <a:buChar char="•"/>
            </a:pPr>
            <a:endParaRPr lang="fr-FR" dirty="0"/>
          </a:p>
          <a:p>
            <a:r>
              <a:rPr lang="fr-FR" dirty="0"/>
              <a:t/>
            </a:r>
            <a:br>
              <a:rPr lang="fr-FR" dirty="0"/>
            </a:br>
            <a:r>
              <a:rPr lang="fr-FR" dirty="0"/>
              <a:t/>
            </a:r>
            <a:br>
              <a:rPr lang="fr-FR" dirty="0"/>
            </a:br>
            <a:endParaRPr lang="fr-FR" dirty="0"/>
          </a:p>
        </p:txBody>
      </p:sp>
      <p:pic>
        <p:nvPicPr>
          <p:cNvPr id="7" name="Image 6" descr="C:\Users\hpp\Downloads\Untitled Diagram (2).png"/>
          <p:cNvPicPr/>
          <p:nvPr/>
        </p:nvPicPr>
        <p:blipFill>
          <a:blip r:embed="rId3">
            <a:extLst>
              <a:ext uri="{28A0092B-C50C-407E-A947-70E740481C1C}">
                <a14:useLocalDpi xmlns:a14="http://schemas.microsoft.com/office/drawing/2010/main" val="0"/>
              </a:ext>
            </a:extLst>
          </a:blip>
          <a:srcRect/>
          <a:stretch>
            <a:fillRect/>
          </a:stretch>
        </p:blipFill>
        <p:spPr bwMode="auto">
          <a:xfrm>
            <a:off x="1743795" y="1361122"/>
            <a:ext cx="6129020" cy="5789691"/>
          </a:xfrm>
          <a:prstGeom prst="rect">
            <a:avLst/>
          </a:prstGeom>
          <a:noFill/>
          <a:ln>
            <a:noFill/>
          </a:ln>
        </p:spPr>
      </p:pic>
    </p:spTree>
    <p:extLst>
      <p:ext uri="{BB962C8B-B14F-4D97-AF65-F5344CB8AC3E}">
        <p14:creationId xmlns:p14="http://schemas.microsoft.com/office/powerpoint/2010/main" val="2297305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TM10001106[[fn=Badge]]</Template>
  <TotalTime>103</TotalTime>
  <Words>268</Words>
  <Application>Microsoft Office PowerPoint</Application>
  <PresentationFormat>Affichage à l'écran (16:9)</PresentationFormat>
  <Paragraphs>139</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Gill Sans MT</vt:lpstr>
      <vt:lpstr>Impact</vt:lpstr>
      <vt:lpstr>Times New Roman</vt:lpstr>
      <vt:lpstr>Wingdings</vt:lpstr>
      <vt:lpstr>Badge</vt:lpstr>
      <vt:lpstr>Projet de Restauration en Ligne “Express Food”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Restauration en Ligne “Express Food”</dc:title>
  <dc:creator>hpp</dc:creator>
  <cp:lastModifiedBy>hpp</cp:lastModifiedBy>
  <cp:revision>12</cp:revision>
  <dcterms:modified xsi:type="dcterms:W3CDTF">2018-05-22T05:50:05Z</dcterms:modified>
</cp:coreProperties>
</file>