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8" r:id="rId12"/>
    <p:sldId id="29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6" r:id="rId42"/>
    <p:sldId id="297" r:id="rId43"/>
    <p:sldId id="294" r:id="rId44"/>
    <p:sldId id="295" r:id="rId45"/>
    <p:sldId id="300" r:id="rId46"/>
    <p:sldId id="302" r:id="rId47"/>
    <p:sldId id="301" r:id="rId48"/>
    <p:sldId id="303" r:id="rId49"/>
    <p:sldId id="305" r:id="rId50"/>
    <p:sldId id="306" r:id="rId51"/>
    <p:sldId id="304" r:id="rId52"/>
    <p:sldId id="307" r:id="rId53"/>
    <p:sldId id="308" r:id="rId54"/>
    <p:sldId id="309" r:id="rId55"/>
    <p:sldId id="310" r:id="rId56"/>
    <p:sldId id="312" r:id="rId57"/>
    <p:sldId id="313" r:id="rId58"/>
    <p:sldId id="314" r:id="rId59"/>
    <p:sldId id="315" r:id="rId60"/>
    <p:sldId id="311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9489" autoAdjust="0"/>
  </p:normalViewPr>
  <p:slideViewPr>
    <p:cSldViewPr snapToGrid="0">
      <p:cViewPr varScale="1">
        <p:scale>
          <a:sx n="135" d="100"/>
          <a:sy n="135" d="100"/>
        </p:scale>
        <p:origin x="-96" y="-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33BD2-4D84-4DDA-9CBF-AC9340D3F56A}" type="datetimeFigureOut">
              <a:rPr lang="da-DK"/>
              <a:t>15/12/14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B5C69-BE94-4D7E-9A42-C5D3A868EF1B}" type="slidenum">
              <a:rPr lang="da-DK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092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397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14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2059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69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Demo </a:t>
            </a:r>
            <a:r>
              <a:rPr lang="da-DK" dirty="0" err="1" smtClean="0"/>
              <a:t>spinning</a:t>
            </a:r>
            <a:r>
              <a:rPr lang="da-DK" dirty="0" smtClean="0"/>
              <a:t> up </a:t>
            </a:r>
            <a:r>
              <a:rPr lang="da-DK" dirty="0" err="1" smtClean="0"/>
              <a:t>some</a:t>
            </a:r>
            <a:r>
              <a:rPr lang="da-DK" baseline="0" dirty="0" smtClean="0"/>
              <a:t> nodes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204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P0, P1, P2 = Shard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3100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r>
              <a:rPr lang="en-US" baseline="0" dirty="0" smtClean="0"/>
              <a:t> demo 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449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103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785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demo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8649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Fact-check</a:t>
            </a:r>
            <a:r>
              <a:rPr lang="en-US" baseline="0" dirty="0" smtClean="0"/>
              <a:t> “each replica lives on one node”.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33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7970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documents are put into</a:t>
            </a:r>
            <a:r>
              <a:rPr lang="en-US" baseline="0" dirty="0" smtClean="0"/>
              <a:t> the index buffer</a:t>
            </a:r>
          </a:p>
          <a:p>
            <a:r>
              <a:rPr lang="en-US" baseline="0" dirty="0" smtClean="0"/>
              <a:t>Every so often the buffer is committed to disk, creating a new segment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639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is flushed to</a:t>
            </a:r>
            <a:r>
              <a:rPr lang="en-US" baseline="0" dirty="0" smtClean="0"/>
              <a:t> disk, t</a:t>
            </a:r>
            <a:r>
              <a:rPr lang="en-US" dirty="0" smtClean="0"/>
              <a:t>he segment is </a:t>
            </a:r>
            <a:r>
              <a:rPr lang="en-US" baseline="0" dirty="0" smtClean="0"/>
              <a:t>“opened” and a commit point is added.</a:t>
            </a:r>
          </a:p>
          <a:p>
            <a:r>
              <a:rPr lang="en-US" baseline="0" dirty="0" smtClean="0"/>
              <a:t>The in-memory buffer is flushed.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0908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Fsync</a:t>
            </a:r>
            <a:r>
              <a:rPr lang="en-US" baseline="0" dirty="0" smtClean="0"/>
              <a:t> is costly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022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but not committed 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907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instance, for</a:t>
            </a:r>
            <a:r>
              <a:rPr lang="en-US" baseline="0" dirty="0" smtClean="0"/>
              <a:t> logging you could set the refresh time much higher than once per second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Turn off automatic refresh could be useful for massive updates to an index, then turn it back on when you are ready to start using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Refresh interval demo. -1 = disabled; 1 = 1 millisecond !!!. Use durations like “1s” = one second or “2m” = 2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7208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can’t be sure</a:t>
            </a:r>
            <a:r>
              <a:rPr lang="en-US" baseline="0" dirty="0" smtClean="0"/>
              <a:t> the last segment has actually not hit the disk. So keep those documents in the transaction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300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transaction log can keep accumulating documents after a refresh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9755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is data then</a:t>
            </a:r>
            <a:r>
              <a:rPr lang="en-US" baseline="0" dirty="0" smtClean="0"/>
              <a:t> lost at power failure ? No, transaction log to the rescue.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9854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Defaults</a:t>
            </a:r>
            <a:r>
              <a:rPr lang="en-US" baseline="0" dirty="0" smtClean="0"/>
              <a:t> for “too big” are:</a:t>
            </a:r>
          </a:p>
          <a:p>
            <a:r>
              <a:rPr lang="en-US" baseline="0" dirty="0" err="1" smtClean="0"/>
              <a:t>Index.translog_flush_threshold_ops</a:t>
            </a:r>
            <a:r>
              <a:rPr lang="en-US" baseline="0" dirty="0" smtClean="0"/>
              <a:t> = unlimited </a:t>
            </a:r>
          </a:p>
          <a:p>
            <a:r>
              <a:rPr lang="en-US" baseline="0" dirty="0" err="1" smtClean="0"/>
              <a:t>Index.translog_flush_threshold_size</a:t>
            </a:r>
            <a:r>
              <a:rPr lang="en-US" baseline="0" dirty="0" smtClean="0"/>
              <a:t> = 200 MB</a:t>
            </a:r>
          </a:p>
          <a:p>
            <a:r>
              <a:rPr lang="en-US" baseline="0" dirty="0" err="1" smtClean="0"/>
              <a:t>Index.translog_flush_threshold_period</a:t>
            </a:r>
            <a:r>
              <a:rPr lang="en-US" baseline="0" dirty="0" smtClean="0"/>
              <a:t> = 30 minutes</a:t>
            </a:r>
          </a:p>
          <a:p>
            <a:r>
              <a:rPr lang="en-US" baseline="0" dirty="0" err="1" smtClean="0"/>
              <a:t>Index.translog.interval</a:t>
            </a:r>
            <a:r>
              <a:rPr lang="en-US" baseline="0" dirty="0" smtClean="0"/>
              <a:t> = 5s (how often to check if </a:t>
            </a:r>
            <a:r>
              <a:rPr lang="en-US" baseline="0" dirty="0" err="1" smtClean="0"/>
              <a:t>translog</a:t>
            </a:r>
            <a:r>
              <a:rPr lang="en-US" baseline="0" dirty="0" smtClean="0"/>
              <a:t> should be flushed)</a:t>
            </a:r>
          </a:p>
          <a:p>
            <a:r>
              <a:rPr lang="en-US" baseline="0" dirty="0" err="1" smtClean="0"/>
              <a:t>Index.gateway.local.sync</a:t>
            </a:r>
            <a:r>
              <a:rPr lang="en-US" baseline="0" dirty="0" smtClean="0"/>
              <a:t> = how often the </a:t>
            </a:r>
            <a:r>
              <a:rPr lang="en-US" baseline="0" dirty="0" err="1" smtClean="0"/>
              <a:t>translog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fsync’ed</a:t>
            </a:r>
            <a:r>
              <a:rPr lang="en-US" baseline="0" dirty="0" smtClean="0"/>
              <a:t> to disk = 5s.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3025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merging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786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988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segment merging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557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Node 3 receives the request</a:t>
            </a:r>
            <a:r>
              <a:rPr lang="en-US" baseline="0" dirty="0" smtClean="0"/>
              <a:t> and becomes the coordinating node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shard must return enough </a:t>
            </a:r>
            <a:r>
              <a:rPr lang="en-US" baseline="0" dirty="0" err="1" smtClean="0"/>
              <a:t>docIDs</a:t>
            </a:r>
            <a:r>
              <a:rPr lang="en-US" baseline="0" dirty="0" smtClean="0"/>
              <a:t> to potentially fulfill the query – full documents are not returned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prioritzed</a:t>
            </a:r>
            <a:r>
              <a:rPr lang="en-US" baseline="0" dirty="0" smtClean="0"/>
              <a:t> list is merged by the coordinating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9623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Coordinating node knows which documents</a:t>
            </a:r>
            <a:r>
              <a:rPr lang="en-US" baseline="0" dirty="0" smtClean="0"/>
              <a:t> need to be fetched from each shard</a:t>
            </a:r>
          </a:p>
          <a:p>
            <a:r>
              <a:rPr lang="en-US" baseline="0" dirty="0" smtClean="0"/>
              <a:t>It issues a multi-GET request to each shard and combines the list.</a:t>
            </a:r>
          </a:p>
          <a:p>
            <a:r>
              <a:rPr lang="en-US" baseline="0" dirty="0" smtClean="0"/>
              <a:t>Then the results can be returned to the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8043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Dfs_query_then_fetch</a:t>
            </a:r>
            <a:r>
              <a:rPr lang="en-US" dirty="0" smtClean="0"/>
              <a:t>: Use a </a:t>
            </a:r>
            <a:r>
              <a:rPr lang="en-US" dirty="0" err="1" smtClean="0"/>
              <a:t>prequery</a:t>
            </a:r>
            <a:r>
              <a:rPr lang="en-US" dirty="0" smtClean="0"/>
              <a:t> phase to fetch the term frequencie</a:t>
            </a:r>
            <a:r>
              <a:rPr lang="en-US" baseline="0" dirty="0" smtClean="0"/>
              <a:t>s from all involved shards in order to calculate global term frequencies.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www.elasticsearch.org</a:t>
            </a:r>
            <a:r>
              <a:rPr lang="en-US" dirty="0" smtClean="0"/>
              <a:t>/guide/en/</a:t>
            </a:r>
            <a:r>
              <a:rPr lang="en-US" dirty="0" err="1" smtClean="0"/>
              <a:t>elasticsearch</a:t>
            </a:r>
            <a:r>
              <a:rPr lang="en-US" dirty="0" smtClean="0"/>
              <a:t>/guide/current/relevance-is-</a:t>
            </a:r>
            <a:r>
              <a:rPr lang="en-US" dirty="0" err="1" smtClean="0"/>
              <a:t>broken.html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71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97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for getting data</a:t>
            </a:r>
            <a:r>
              <a:rPr lang="en-US" baseline="0" dirty="0" smtClean="0"/>
              <a:t> out of ES in manageable chunks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72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197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90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971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267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377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126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29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4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4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9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search.org" TargetMode="External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lasticsearch.org/guide/en/elasticsearch/guide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ElasticSearch Introduction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"You know, for </a:t>
            </a:r>
            <a:r>
              <a:rPr lang="en-US" dirty="0" smtClean="0"/>
              <a:t>Search”</a:t>
            </a:r>
          </a:p>
          <a:p>
            <a:endParaRPr lang="en-US" dirty="0"/>
          </a:p>
          <a:p>
            <a:r>
              <a:rPr lang="en-US" sz="1600" dirty="0" smtClean="0"/>
              <a:t>Dennis Riis, eBay, 2014-12-17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.NET</a:t>
            </a:r>
          </a:p>
          <a:p>
            <a:endParaRPr lang="en-US" dirty="0" smtClean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.NET</a:t>
            </a:r>
          </a:p>
          <a:p>
            <a:pPr lvl="1"/>
            <a:r>
              <a:rPr lang="en-US" dirty="0" smtClean="0"/>
              <a:t>Low-level – exposes methods corresponding to the REST endpoints</a:t>
            </a:r>
          </a:p>
          <a:p>
            <a:pPr lvl="1"/>
            <a:endParaRPr lang="en-US" dirty="0"/>
          </a:p>
          <a:p>
            <a:r>
              <a:rPr lang="en-US" dirty="0" smtClean="0"/>
              <a:t>NEST</a:t>
            </a:r>
          </a:p>
          <a:p>
            <a:pPr lvl="1"/>
            <a:r>
              <a:rPr lang="en-US" dirty="0" smtClean="0"/>
              <a:t>High-level, opinionated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</a:t>
            </a:r>
            <a:r>
              <a:rPr lang="en-US" dirty="0" err="1" smtClean="0"/>
              <a:t>vs</a:t>
            </a:r>
            <a:r>
              <a:rPr lang="en-US" dirty="0" smtClean="0"/>
              <a:t>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generally are for full-text searches that should affect document ranking</a:t>
            </a:r>
          </a:p>
          <a:p>
            <a:r>
              <a:rPr lang="en-US" dirty="0" smtClean="0"/>
              <a:t>Filters are for yes/no matches</a:t>
            </a:r>
          </a:p>
          <a:p>
            <a:r>
              <a:rPr lang="en-US" dirty="0" smtClean="0"/>
              <a:t>Filters can be cached by </a:t>
            </a:r>
            <a:r>
              <a:rPr lang="en-US" dirty="0" err="1" smtClean="0"/>
              <a:t>ElasticSearch</a:t>
            </a:r>
            <a:r>
              <a:rPr lang="en-US" dirty="0" smtClean="0"/>
              <a:t> and should be preferred for making exact matches</a:t>
            </a:r>
          </a:p>
          <a:p>
            <a:pPr lvl="1"/>
            <a:r>
              <a:rPr lang="en-US" dirty="0" smtClean="0"/>
              <a:t>Such as selecting the brand and model</a:t>
            </a:r>
          </a:p>
          <a:p>
            <a:pPr lvl="1"/>
            <a:r>
              <a:rPr lang="en-US" dirty="0" smtClean="0"/>
              <a:t>Or filtering a price range</a:t>
            </a:r>
          </a:p>
        </p:txBody>
      </p:sp>
    </p:spTree>
    <p:extLst>
      <p:ext uri="{BB962C8B-B14F-4D97-AF65-F5344CB8AC3E}">
        <p14:creationId xmlns:p14="http://schemas.microsoft.com/office/powerpoint/2010/main" val="235537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times called </a:t>
            </a:r>
            <a:r>
              <a:rPr lang="en-US" dirty="0" err="1" smtClean="0"/>
              <a:t>facetting</a:t>
            </a:r>
            <a:endParaRPr lang="en-US" dirty="0" smtClean="0"/>
          </a:p>
          <a:p>
            <a:r>
              <a:rPr lang="en-US" dirty="0" smtClean="0"/>
              <a:t>Can be used to analyze the data in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lvl="1"/>
            <a:r>
              <a:rPr lang="en-US" dirty="0" smtClean="0"/>
              <a:t>Sum, min, max, </a:t>
            </a:r>
            <a:r>
              <a:rPr lang="en-US" dirty="0" err="1" smtClean="0"/>
              <a:t>std.dev</a:t>
            </a:r>
            <a:r>
              <a:rPr lang="en-US" dirty="0" smtClean="0"/>
              <a:t> and many more and advanced operators</a:t>
            </a:r>
          </a:p>
          <a:p>
            <a:r>
              <a:rPr lang="en-US" dirty="0" smtClean="0"/>
              <a:t>Or generating search navigators</a:t>
            </a:r>
          </a:p>
          <a:p>
            <a:endParaRPr lang="en-US" dirty="0"/>
          </a:p>
          <a:p>
            <a:r>
              <a:rPr lang="en-US" dirty="0" smtClean="0"/>
              <a:t>Aggregations can run pre- or post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– </a:t>
            </a:r>
            <a:r>
              <a:rPr lang="en-US" dirty="0" smtClean="0"/>
              <a:t>cluster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code against Elastic, we connect to a </a:t>
            </a:r>
            <a:r>
              <a:rPr lang="en-US" i="1" dirty="0"/>
              <a:t>cluster</a:t>
            </a:r>
          </a:p>
          <a:p>
            <a:r>
              <a:rPr lang="en-US" dirty="0"/>
              <a:t>A cluster consists of one or more nodes</a:t>
            </a:r>
          </a:p>
          <a:p>
            <a:r>
              <a:rPr lang="en-US" dirty="0"/>
              <a:t>A node is typically one machine with ElasticSearch installed</a:t>
            </a:r>
          </a:p>
          <a:p>
            <a:endParaRPr lang="en-US" dirty="0"/>
          </a:p>
          <a:p>
            <a:r>
              <a:rPr lang="en-US" i="1" dirty="0"/>
              <a:t>But, for development purposes:</a:t>
            </a:r>
          </a:p>
          <a:p>
            <a:r>
              <a:rPr lang="en-US" dirty="0"/>
              <a:t>A cluster can be one node</a:t>
            </a:r>
          </a:p>
          <a:p>
            <a:r>
              <a:rPr lang="en-US" dirty="0"/>
              <a:t>A cluster can be on one machine with many nodes (instances of Elastic)</a:t>
            </a:r>
          </a:p>
        </p:txBody>
      </p:sp>
    </p:spTree>
    <p:extLst>
      <p:ext uri="{BB962C8B-B14F-4D97-AF65-F5344CB8AC3E}">
        <p14:creationId xmlns:p14="http://schemas.microsoft.com/office/powerpoint/2010/main" val="113496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&amp;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Allows us to scale out by adding more nodes</a:t>
            </a:r>
          </a:p>
          <a:p>
            <a:endParaRPr lang="en-US"/>
          </a:p>
          <a:p>
            <a:r>
              <a:rPr lang="en-US"/>
              <a:t>Provides availability and resiliency against failure.</a:t>
            </a:r>
          </a:p>
          <a:p>
            <a:endParaRPr lang="en-US"/>
          </a:p>
          <a:p>
            <a:pPr marL="0" indent="0">
              <a:buNone/>
            </a:pPr>
            <a:r>
              <a:rPr lang="en-US" b="1" i="1"/>
              <a:t>In a correctly configured Elastic cluster:</a:t>
            </a:r>
          </a:p>
          <a:p>
            <a:endParaRPr lang="en-US"/>
          </a:p>
          <a:p>
            <a:r>
              <a:rPr lang="en-US"/>
              <a:t>A number of nodes can fail (hw/network) without data loss</a:t>
            </a:r>
          </a:p>
          <a:p>
            <a:r>
              <a:rPr lang="en-US"/>
              <a:t>- And without affecting availability</a:t>
            </a:r>
          </a:p>
        </p:txBody>
      </p:sp>
    </p:spTree>
    <p:extLst>
      <p:ext uri="{BB962C8B-B14F-4D97-AF65-F5344CB8AC3E}">
        <p14:creationId xmlns:p14="http://schemas.microsoft.com/office/powerpoint/2010/main" val="343416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&amp;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cluster </a:t>
            </a:r>
            <a:r>
              <a:rPr lang="en-US" dirty="0" smtClean="0"/>
              <a:t>is a set of nodes (instances of </a:t>
            </a:r>
            <a:r>
              <a:rPr lang="en-US" dirty="0" err="1" smtClean="0"/>
              <a:t>ElasticSearch</a:t>
            </a:r>
            <a:r>
              <a:rPr lang="en-US" dirty="0" smtClean="0"/>
              <a:t>) sharing the same </a:t>
            </a:r>
            <a:r>
              <a:rPr lang="en-US" i="1" dirty="0" err="1" smtClean="0"/>
              <a:t>cluster.name</a:t>
            </a:r>
            <a:r>
              <a:rPr lang="en-US" i="1" dirty="0" smtClean="0"/>
              <a:t>, </a:t>
            </a:r>
            <a:r>
              <a:rPr lang="en-US" dirty="0" smtClean="0"/>
              <a:t>set in the </a:t>
            </a:r>
            <a:r>
              <a:rPr lang="en-US" dirty="0" err="1" smtClean="0"/>
              <a:t>config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default, the cluster will automatically discover new nodes and start using them.</a:t>
            </a:r>
          </a:p>
          <a:p>
            <a:endParaRPr lang="en-US" dirty="0"/>
          </a:p>
          <a:p>
            <a:r>
              <a:rPr lang="en-US" dirty="0" smtClean="0"/>
              <a:t>This is done using multicast communication on the network, so </a:t>
            </a:r>
            <a:r>
              <a:rPr lang="en-US" i="1" dirty="0" smtClean="0"/>
              <a:t>spinning up a new node with an existing </a:t>
            </a:r>
            <a:r>
              <a:rPr lang="en-US" i="1" dirty="0" err="1" smtClean="0"/>
              <a:t>cluster.name</a:t>
            </a:r>
            <a:r>
              <a:rPr lang="en-US" i="1" dirty="0" smtClean="0"/>
              <a:t> will join it to the cluster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38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cluster elects a master node, taking care of master-level operations</a:t>
            </a:r>
          </a:p>
          <a:p>
            <a:r>
              <a:rPr lang="en-US" dirty="0" smtClean="0"/>
              <a:t>Any node can be the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175501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8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has a number of indexes, each consisting of a number of </a:t>
            </a:r>
            <a:r>
              <a:rPr lang="en-US" i="1" dirty="0" smtClean="0"/>
              <a:t>Shards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71" y="3065071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3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node(s) immediately cause </a:t>
            </a:r>
            <a:r>
              <a:rPr lang="en-US" dirty="0" err="1" smtClean="0"/>
              <a:t>ElasticSearch</a:t>
            </a:r>
            <a:r>
              <a:rPr lang="en-US" dirty="0" smtClean="0"/>
              <a:t> to start replicating shards to the new node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77378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6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Writes happen to the primary node first, then on the replicas</a:t>
            </a:r>
          </a:p>
          <a:p>
            <a:r>
              <a:rPr lang="en-US" dirty="0" smtClean="0"/>
              <a:t>If we lose a node with a primary shard, one of the replicas will be promoted to primary</a:t>
            </a:r>
          </a:p>
          <a:p>
            <a:endParaRPr lang="en-US" dirty="0" smtClean="0"/>
          </a:p>
          <a:p>
            <a:r>
              <a:rPr lang="en-US" dirty="0" smtClean="0"/>
              <a:t>GET by Id only needs to touch the node the document is stored on</a:t>
            </a:r>
          </a:p>
          <a:p>
            <a:endParaRPr lang="en-US" dirty="0" smtClean="0"/>
          </a:p>
          <a:p>
            <a:r>
              <a:rPr lang="en-US" dirty="0" smtClean="0"/>
              <a:t>Searches happen on all nodes in parallel</a:t>
            </a:r>
          </a:p>
          <a:p>
            <a:r>
              <a:rPr lang="en-US" dirty="0" smtClean="0"/>
              <a:t>Both replicas and primaries can serve search requests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64" y="-204692"/>
            <a:ext cx="6463195" cy="19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939" y="448246"/>
            <a:ext cx="10515600" cy="1325563"/>
          </a:xfrm>
        </p:spPr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ElasticSearch</a:t>
            </a:r>
            <a:r>
              <a:rPr lang="da-DK" dirty="0"/>
              <a:t> ? </a:t>
            </a:r>
          </a:p>
          <a:p>
            <a:r>
              <a:rPr lang="en-US" dirty="0"/>
              <a:t>Using </a:t>
            </a:r>
            <a:r>
              <a:rPr lang="en-US" dirty="0" err="1"/>
              <a:t>ElasticSearch</a:t>
            </a:r>
            <a:r>
              <a:rPr lang="en-US" dirty="0"/>
              <a:t> - simple examples </a:t>
            </a:r>
            <a:endParaRPr lang="da-DK" dirty="0"/>
          </a:p>
          <a:p>
            <a:r>
              <a:rPr lang="da-DK" dirty="0" err="1"/>
              <a:t>ElasticSearch</a:t>
            </a:r>
            <a:r>
              <a:rPr lang="da-DK" dirty="0"/>
              <a:t> .NET </a:t>
            </a:r>
            <a:r>
              <a:rPr lang="en-US" dirty="0"/>
              <a:t>and NEST</a:t>
            </a:r>
            <a:endParaRPr lang="da-DK" dirty="0"/>
          </a:p>
          <a:p>
            <a:r>
              <a:rPr lang="en-US" dirty="0" smtClean="0"/>
              <a:t>Distributed search – clusters and nodes</a:t>
            </a:r>
            <a:endParaRPr lang="en-US" dirty="0"/>
          </a:p>
          <a:p>
            <a:r>
              <a:rPr lang="da-DK" dirty="0"/>
              <a:t>Index </a:t>
            </a:r>
            <a:r>
              <a:rPr lang="da-DK" dirty="0" err="1" smtClean="0"/>
              <a:t>configuration</a:t>
            </a:r>
            <a:r>
              <a:rPr lang="da-DK" dirty="0" smtClean="0"/>
              <a:t> and </a:t>
            </a:r>
            <a:r>
              <a:rPr lang="da-DK" dirty="0" err="1" smtClean="0"/>
              <a:t>schema</a:t>
            </a:r>
            <a:endParaRPr lang="en-US" dirty="0"/>
          </a:p>
          <a:p>
            <a:r>
              <a:rPr lang="en-US" dirty="0" smtClean="0"/>
              <a:t>Text analyzers</a:t>
            </a:r>
          </a:p>
          <a:p>
            <a:r>
              <a:rPr lang="en-US" dirty="0" smtClean="0"/>
              <a:t>Under the covers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5676900"/>
            <a:ext cx="3810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5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/>
                <a:cs typeface="Consolas"/>
              </a:rPr>
              <a:t>GET _cluster/health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Green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– all indexes are up with the number of replicas active as assigned when creating the index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Yellow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– all indexes are up, but the required number of replicas is not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– shards missing</a:t>
            </a:r>
          </a:p>
          <a:p>
            <a:endParaRPr lang="en-US" dirty="0"/>
          </a:p>
          <a:p>
            <a:r>
              <a:rPr lang="en-US" dirty="0" smtClean="0"/>
              <a:t>This can also be queried on index or shard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1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some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replicas can be increased per-index</a:t>
            </a:r>
          </a:p>
          <a:p>
            <a:r>
              <a:rPr lang="en-US" dirty="0" smtClean="0"/>
              <a:t>Allows us to distribute load on demand when adding nodes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79" y="3120335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we lose a node, replicas can be promoted to </a:t>
            </a:r>
            <a:r>
              <a:rPr lang="en-US" dirty="0" smtClean="0"/>
              <a:t>primaries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Replicas never live on the same node as their primary</a:t>
            </a:r>
          </a:p>
          <a:p>
            <a:r>
              <a:rPr lang="en-US" dirty="0" smtClean="0"/>
              <a:t>Or, we never have 2 copies of the same data on the same node</a:t>
            </a:r>
          </a:p>
          <a:p>
            <a:r>
              <a:rPr lang="en-US" dirty="0" smtClean="0"/>
              <a:t>If we want 2 replicas we need at least 3 nodes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08" y="1876518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2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&amp;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mapping</a:t>
            </a:r>
            <a:r>
              <a:rPr lang="en-US" dirty="0" smtClean="0"/>
              <a:t> is part of the </a:t>
            </a:r>
            <a:r>
              <a:rPr lang="en-US" i="1" dirty="0" smtClean="0"/>
              <a:t>index configuration</a:t>
            </a:r>
            <a:r>
              <a:rPr lang="en-US" dirty="0" smtClean="0"/>
              <a:t>, and it tells </a:t>
            </a:r>
            <a:r>
              <a:rPr lang="en-US" dirty="0" err="1" smtClean="0"/>
              <a:t>ElasticSearch</a:t>
            </a:r>
            <a:r>
              <a:rPr lang="en-US" dirty="0" smtClean="0"/>
              <a:t> how to store each property for each type</a:t>
            </a:r>
            <a:r>
              <a:rPr lang="en-US" dirty="0" smtClean="0"/>
              <a:t>. This is the </a:t>
            </a:r>
            <a:r>
              <a:rPr lang="en-US" b="1" dirty="0" smtClean="0"/>
              <a:t>schema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i="1" dirty="0" smtClean="0"/>
          </a:p>
          <a:p>
            <a:r>
              <a:rPr lang="en-US" dirty="0" smtClean="0"/>
              <a:t>If you just write to an index without defining the mapping, </a:t>
            </a:r>
            <a:r>
              <a:rPr lang="en-US" dirty="0" err="1" smtClean="0"/>
              <a:t>ElasticSearch</a:t>
            </a:r>
            <a:r>
              <a:rPr lang="en-US" dirty="0" smtClean="0"/>
              <a:t> will </a:t>
            </a:r>
            <a:r>
              <a:rPr lang="en-US" dirty="0" smtClean="0"/>
              <a:t>create </a:t>
            </a:r>
            <a:r>
              <a:rPr lang="en-US" dirty="0" smtClean="0"/>
              <a:t>a mapping for you.</a:t>
            </a:r>
          </a:p>
          <a:p>
            <a:endParaRPr lang="en-US" dirty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tries to do the right thing …</a:t>
            </a:r>
          </a:p>
          <a:p>
            <a:r>
              <a:rPr lang="en-US" dirty="0" smtClean="0"/>
              <a:t>… and that works great for demos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4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deduces the mapping when it first encounters a </a:t>
            </a:r>
            <a:r>
              <a:rPr lang="en-US" dirty="0" smtClean="0"/>
              <a:t>type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Which may not be what you want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&amp; mappings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3915" y="1495820"/>
            <a:ext cx="6096000" cy="4154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 smtClean="0"/>
              <a:t>ElasticSearch</a:t>
            </a:r>
            <a:r>
              <a:rPr lang="en-US" sz="2200" dirty="0" smtClean="0"/>
              <a:t> supports the following simple types:</a:t>
            </a:r>
          </a:p>
          <a:p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String</a:t>
            </a:r>
            <a:r>
              <a:rPr lang="en-US" sz="2200" dirty="0"/>
              <a:t>: </a:t>
            </a:r>
            <a:r>
              <a:rPr lang="en-US" sz="2200" dirty="0" smtClean="0"/>
              <a:t>string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Whole number: byte, short, integer, long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Floating-point: float, double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Boolean: </a:t>
            </a:r>
            <a:r>
              <a:rPr lang="en-US" sz="2200" dirty="0" err="1"/>
              <a:t>boolean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Date: date</a:t>
            </a:r>
          </a:p>
        </p:txBody>
      </p:sp>
    </p:spTree>
    <p:extLst>
      <p:ext uri="{BB962C8B-B14F-4D97-AF65-F5344CB8AC3E}">
        <p14:creationId xmlns:p14="http://schemas.microsoft.com/office/powerpoint/2010/main" val="322417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deduced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516" b="5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862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fields can be an array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/>
              <a:t>h</a:t>
            </a:r>
            <a:r>
              <a:rPr lang="en-US" dirty="0" smtClean="0"/>
              <a:t>ave none, one, or many values)</a:t>
            </a:r>
          </a:p>
          <a:p>
            <a:endParaRPr lang="en-US" dirty="0"/>
          </a:p>
          <a:p>
            <a:r>
              <a:rPr lang="en-US" dirty="0" smtClean="0"/>
              <a:t>All elements in an array must have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6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Null is stored as the absence of a value</a:t>
            </a:r>
          </a:p>
          <a:p>
            <a:pPr lvl="1"/>
            <a:r>
              <a:rPr lang="en-US" dirty="0" smtClean="0"/>
              <a:t>No difference between omitting the field or setting it to null</a:t>
            </a:r>
          </a:p>
          <a:p>
            <a:r>
              <a:rPr lang="en-US" dirty="0" smtClean="0"/>
              <a:t>These are functionally equivalent: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notice that _source is stored as the exact document that was input. It’s only the search index that collapses nulls.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92" y="3140213"/>
            <a:ext cx="2616200" cy="204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149" y="3155115"/>
            <a:ext cx="2425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2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&amp; Exact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values are … exact values</a:t>
            </a:r>
          </a:p>
          <a:p>
            <a:pPr lvl="1"/>
            <a:r>
              <a:rPr lang="en-US" dirty="0" smtClean="0"/>
              <a:t>One way to interpret</a:t>
            </a:r>
          </a:p>
          <a:p>
            <a:pPr lvl="1"/>
            <a:r>
              <a:rPr lang="en-US" dirty="0" smtClean="0"/>
              <a:t>Easy to match on</a:t>
            </a:r>
          </a:p>
          <a:p>
            <a:pPr lvl="1"/>
            <a:r>
              <a:rPr lang="en-US" dirty="0" smtClean="0"/>
              <a:t>Numbers, </a:t>
            </a:r>
            <a:r>
              <a:rPr lang="en-US" dirty="0" err="1" smtClean="0"/>
              <a:t>bools</a:t>
            </a:r>
            <a:r>
              <a:rPr lang="en-US" dirty="0" smtClean="0"/>
              <a:t>, dates are exact values</a:t>
            </a:r>
          </a:p>
          <a:p>
            <a:endParaRPr lang="en-US" dirty="0"/>
          </a:p>
          <a:p>
            <a:r>
              <a:rPr lang="en-US" dirty="0" smtClean="0"/>
              <a:t>Strings can be exact values </a:t>
            </a:r>
          </a:p>
          <a:p>
            <a:r>
              <a:rPr lang="en-US" dirty="0" smtClean="0"/>
              <a:t>Or analyzed text for ‘full text search’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3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i="1">
                <a:solidFill>
                  <a:srgbClr val="74B73F"/>
                </a:solidFill>
              </a:rPr>
              <a:t>"an end-to-end search and analytics platform.</a:t>
            </a:r>
          </a:p>
          <a:p>
            <a:pPr marL="0" indent="0">
              <a:buNone/>
            </a:pPr>
            <a:endParaRPr lang="en-US" sz="4000" i="1">
              <a:solidFill>
                <a:srgbClr val="74B73F"/>
              </a:solidFill>
            </a:endParaRPr>
          </a:p>
          <a:p>
            <a:pPr marL="0" indent="0">
              <a:buNone/>
            </a:pPr>
            <a:r>
              <a:rPr lang="en-US" sz="4000" i="1">
                <a:solidFill>
                  <a:srgbClr val="74B73F"/>
                </a:solidFill>
              </a:rPr>
              <a:t>infinitely versatile." </a:t>
            </a:r>
            <a:endParaRPr lang="da-DK" sz="4000">
              <a:solidFill>
                <a:srgbClr val="74B73F"/>
              </a:solidFill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894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matching </a:t>
            </a:r>
            <a:r>
              <a:rPr lang="en-US" dirty="0" err="1" smtClean="0"/>
              <a:t>vs</a:t>
            </a:r>
            <a:r>
              <a:rPr lang="en-US" dirty="0" smtClean="0"/>
              <a:t> full text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matching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boolean</a:t>
            </a:r>
            <a:r>
              <a:rPr lang="en-US" dirty="0" smtClean="0"/>
              <a:t> – it either matches or it does not</a:t>
            </a:r>
          </a:p>
          <a:p>
            <a:r>
              <a:rPr lang="en-US" dirty="0" smtClean="0"/>
              <a:t>Full text search</a:t>
            </a:r>
          </a:p>
          <a:p>
            <a:pPr lvl="1"/>
            <a:r>
              <a:rPr lang="en-US" dirty="0" smtClean="0"/>
              <a:t>Does not need to match exactly the text in the query</a:t>
            </a:r>
          </a:p>
          <a:p>
            <a:pPr lvl="1"/>
            <a:r>
              <a:rPr lang="en-US" dirty="0" smtClean="0"/>
              <a:t>Includes a </a:t>
            </a:r>
            <a:r>
              <a:rPr lang="en-US" i="1" dirty="0" smtClean="0"/>
              <a:t>relevancy score</a:t>
            </a:r>
            <a:r>
              <a:rPr lang="en-US" dirty="0" smtClean="0"/>
              <a:t> – how well does the document match the query ? </a:t>
            </a:r>
          </a:p>
          <a:p>
            <a:pPr lvl="1"/>
            <a:r>
              <a:rPr lang="en-US" dirty="0" smtClean="0"/>
              <a:t>Searches in tokens instead of considering a field to be one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full text search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input string into </a:t>
            </a:r>
            <a:r>
              <a:rPr lang="en-US" i="1" dirty="0" smtClean="0"/>
              <a:t>tokens</a:t>
            </a:r>
            <a:r>
              <a:rPr lang="en-US" dirty="0" smtClean="0"/>
              <a:t> and put them into an </a:t>
            </a:r>
            <a:r>
              <a:rPr lang="en-US" i="1" dirty="0" smtClean="0"/>
              <a:t>inverted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inverted index is essentially a </a:t>
            </a:r>
            <a:r>
              <a:rPr lang="en-US" i="1" dirty="0" smtClean="0"/>
              <a:t>sorted list</a:t>
            </a:r>
            <a:r>
              <a:rPr lang="en-US" dirty="0" smtClean="0"/>
              <a:t> of unique </a:t>
            </a:r>
            <a:r>
              <a:rPr lang="en-US" i="1" dirty="0" smtClean="0"/>
              <a:t>tokens,</a:t>
            </a:r>
            <a:endParaRPr lang="en-US" dirty="0" smtClean="0"/>
          </a:p>
          <a:p>
            <a:r>
              <a:rPr lang="en-US" dirty="0" smtClean="0"/>
              <a:t>In which we record which documents </a:t>
            </a:r>
            <a:br>
              <a:rPr lang="en-US" dirty="0" smtClean="0"/>
            </a:br>
            <a:r>
              <a:rPr lang="en-US" dirty="0" smtClean="0"/>
              <a:t>contain each term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8" y="3397526"/>
            <a:ext cx="36449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for “quick brown”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81793" y="3335923"/>
            <a:ext cx="392043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Term      Doc_1  Doc_2</a:t>
            </a:r>
          </a:p>
          <a:p>
            <a:r>
              <a:rPr lang="en-US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dirty="0">
                <a:latin typeface="Consolas"/>
                <a:cs typeface="Consolas"/>
              </a:rPr>
              <a:t>brown   |   X   |  X</a:t>
            </a:r>
          </a:p>
          <a:p>
            <a:r>
              <a:rPr lang="en-US" dirty="0">
                <a:latin typeface="Consolas"/>
                <a:cs typeface="Consolas"/>
              </a:rPr>
              <a:t>quick   |   X   |</a:t>
            </a:r>
          </a:p>
          <a:p>
            <a:r>
              <a:rPr lang="en-US" dirty="0">
                <a:latin typeface="Consolas"/>
                <a:cs typeface="Consolas"/>
              </a:rPr>
              <a:t>------------------------</a:t>
            </a:r>
          </a:p>
          <a:p>
            <a:r>
              <a:rPr lang="en-US" dirty="0">
                <a:latin typeface="Consolas"/>
                <a:cs typeface="Consolas"/>
              </a:rPr>
              <a:t>Total   |   2   |  1</a:t>
            </a:r>
          </a:p>
        </p:txBody>
      </p:sp>
      <p:sp>
        <p:nvSpPr>
          <p:cNvPr id="5" name="Rectangle 4"/>
          <p:cNvSpPr/>
          <p:nvPr/>
        </p:nvSpPr>
        <p:spPr>
          <a:xfrm>
            <a:off x="784086" y="222610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Term      Doc_1  Doc_2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sz="1400" dirty="0">
                <a:latin typeface="Consolas"/>
                <a:cs typeface="Consolas"/>
              </a:rPr>
              <a:t>Quick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brown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dog     |   X   |</a:t>
            </a:r>
          </a:p>
          <a:p>
            <a:r>
              <a:rPr lang="en-US" sz="1400" dirty="0">
                <a:latin typeface="Consolas"/>
                <a:cs typeface="Consolas"/>
              </a:rPr>
              <a:t>dogs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fox     |   X   |</a:t>
            </a:r>
          </a:p>
          <a:p>
            <a:r>
              <a:rPr lang="en-US" sz="1400" dirty="0">
                <a:latin typeface="Consolas"/>
                <a:cs typeface="Consolas"/>
              </a:rPr>
              <a:t>foxes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in  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jumped  |   X   |</a:t>
            </a:r>
          </a:p>
          <a:p>
            <a:r>
              <a:rPr lang="en-US" sz="1400" dirty="0">
                <a:latin typeface="Consolas"/>
                <a:cs typeface="Consolas"/>
              </a:rPr>
              <a:t>lazy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leap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over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quick   |   X   |</a:t>
            </a:r>
          </a:p>
          <a:p>
            <a:r>
              <a:rPr lang="en-US" sz="1400" dirty="0">
                <a:latin typeface="Consolas"/>
                <a:cs typeface="Consolas"/>
              </a:rPr>
              <a:t>summer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32087" y="3555999"/>
            <a:ext cx="2473739" cy="13141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Some words are considered equal – synonyms</a:t>
            </a:r>
          </a:p>
          <a:p>
            <a:pPr>
              <a:buFontTx/>
              <a:buChar char="•"/>
            </a:pPr>
            <a:r>
              <a:rPr lang="en-US" dirty="0" smtClean="0"/>
              <a:t>Disregard casing </a:t>
            </a:r>
          </a:p>
          <a:p>
            <a:pPr>
              <a:buFontTx/>
              <a:buChar char="•"/>
            </a:pPr>
            <a:r>
              <a:rPr lang="en-US" dirty="0" smtClean="0"/>
              <a:t>Throw away punctuation</a:t>
            </a:r>
          </a:p>
          <a:p>
            <a:pPr>
              <a:buFontTx/>
              <a:buChar char="•"/>
            </a:pPr>
            <a:r>
              <a:rPr lang="en-US" dirty="0" smtClean="0"/>
              <a:t>Reduce words to their root words</a:t>
            </a:r>
          </a:p>
          <a:p>
            <a:pPr lvl="1">
              <a:buFontTx/>
              <a:buChar char="•"/>
            </a:pPr>
            <a:r>
              <a:rPr lang="en-US" dirty="0" smtClean="0"/>
              <a:t>Fox and foxes -&gt; Same word</a:t>
            </a:r>
          </a:p>
          <a:p>
            <a:pPr lvl="1">
              <a:buFontTx/>
              <a:buChar char="•"/>
            </a:pPr>
            <a:r>
              <a:rPr lang="en-US" dirty="0" smtClean="0"/>
              <a:t>Dog and dogs -&gt; Same word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59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the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086" y="2226104"/>
            <a:ext cx="30369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Term      Doc_1  Doc_2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sz="1400" dirty="0">
                <a:latin typeface="Consolas"/>
                <a:cs typeface="Consolas"/>
              </a:rPr>
              <a:t>Quick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brown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dog     |   X   |</a:t>
            </a:r>
          </a:p>
          <a:p>
            <a:r>
              <a:rPr lang="en-US" sz="1400" dirty="0">
                <a:latin typeface="Consolas"/>
                <a:cs typeface="Consolas"/>
              </a:rPr>
              <a:t>dogs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fox     |   X   |</a:t>
            </a:r>
          </a:p>
          <a:p>
            <a:r>
              <a:rPr lang="en-US" sz="1400" dirty="0">
                <a:latin typeface="Consolas"/>
                <a:cs typeface="Consolas"/>
              </a:rPr>
              <a:t>foxes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in  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jumped  |   X   |</a:t>
            </a:r>
          </a:p>
          <a:p>
            <a:r>
              <a:rPr lang="en-US" sz="1400" dirty="0">
                <a:latin typeface="Consolas"/>
                <a:cs typeface="Consolas"/>
              </a:rPr>
              <a:t>lazy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leap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over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quick   |   X   |</a:t>
            </a:r>
          </a:p>
          <a:p>
            <a:r>
              <a:rPr lang="en-US" sz="1400" dirty="0">
                <a:latin typeface="Consolas"/>
                <a:cs typeface="Consolas"/>
              </a:rPr>
              <a:t>summer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6348" y="2399559"/>
            <a:ext cx="30369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Term      Doc_1  Doc_2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sz="1400" dirty="0">
                <a:latin typeface="Consolas"/>
                <a:cs typeface="Consolas"/>
              </a:rPr>
              <a:t>brown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dog 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fox 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in  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jump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lazy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over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quick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summer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44346" y="3290957"/>
            <a:ext cx="2705653" cy="11153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5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query must be normalized as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query must be normalized in the same way as the indexed fields</a:t>
            </a:r>
          </a:p>
          <a:p>
            <a:r>
              <a:rPr lang="en-US" dirty="0" smtClean="0"/>
              <a:t>Otherwise we won’t be able to match correctly</a:t>
            </a:r>
          </a:p>
        </p:txBody>
      </p:sp>
    </p:spTree>
    <p:extLst>
      <p:ext uri="{BB962C8B-B14F-4D97-AF65-F5344CB8AC3E}">
        <p14:creationId xmlns:p14="http://schemas.microsoft.com/office/powerpoint/2010/main" val="1754466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i="1" dirty="0" smtClean="0"/>
              <a:t>tokenization </a:t>
            </a:r>
            <a:r>
              <a:rPr lang="en-US" dirty="0" smtClean="0"/>
              <a:t>and </a:t>
            </a:r>
            <a:r>
              <a:rPr lang="en-US" i="1" dirty="0" smtClean="0"/>
              <a:t>normalization </a:t>
            </a:r>
            <a:r>
              <a:rPr lang="en-US" dirty="0" smtClean="0"/>
              <a:t>is called </a:t>
            </a:r>
            <a:r>
              <a:rPr lang="en-US" i="1" dirty="0" smtClean="0"/>
              <a:t>analysis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highly configurable in </a:t>
            </a:r>
            <a:r>
              <a:rPr lang="en-US" dirty="0" err="1" smtClean="0"/>
              <a:t>ElasticSearch</a:t>
            </a:r>
            <a:r>
              <a:rPr lang="en-US" dirty="0" smtClean="0"/>
              <a:t> and needs to be tuned for the application and content</a:t>
            </a:r>
          </a:p>
          <a:p>
            <a:endParaRPr lang="en-US" dirty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ships with a number of </a:t>
            </a:r>
            <a:r>
              <a:rPr lang="en-US" i="1" dirty="0" smtClean="0"/>
              <a:t>analyzers</a:t>
            </a:r>
            <a:r>
              <a:rPr lang="en-US" dirty="0" smtClean="0"/>
              <a:t>, and </a:t>
            </a:r>
          </a:p>
          <a:p>
            <a:pPr lvl="1"/>
            <a:r>
              <a:rPr lang="en-US" dirty="0" smtClean="0"/>
              <a:t>More can be downloaded (often for $$$)</a:t>
            </a:r>
          </a:p>
          <a:p>
            <a:pPr lvl="1"/>
            <a:r>
              <a:rPr lang="en-US" dirty="0" smtClean="0"/>
              <a:t>you can write your own (in Java)</a:t>
            </a:r>
          </a:p>
        </p:txBody>
      </p:sp>
    </p:spTree>
    <p:extLst>
      <p:ext uri="{BB962C8B-B14F-4D97-AF65-F5344CB8AC3E}">
        <p14:creationId xmlns:p14="http://schemas.microsoft.com/office/powerpoint/2010/main" val="3319977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 string field is analyzed by default</a:t>
            </a:r>
          </a:p>
          <a:p>
            <a:endParaRPr lang="en-US" dirty="0" smtClean="0"/>
          </a:p>
          <a:p>
            <a:r>
              <a:rPr lang="en-US" dirty="0" smtClean="0"/>
              <a:t>If you want to use a string field for exact matching, you must set it to be </a:t>
            </a:r>
            <a:r>
              <a:rPr lang="en-US" dirty="0" err="1" smtClean="0">
                <a:latin typeface="Consolas"/>
                <a:cs typeface="Consolas"/>
              </a:rPr>
              <a:t>notAnalyzed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This can be configured per mapping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1658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Analyzers can be </a:t>
            </a:r>
          </a:p>
          <a:p>
            <a:pPr lvl="1"/>
            <a:r>
              <a:rPr lang="en-US" dirty="0" smtClean="0"/>
              <a:t>Character filters</a:t>
            </a:r>
          </a:p>
          <a:p>
            <a:pPr lvl="1"/>
            <a:r>
              <a:rPr lang="en-US" dirty="0" err="1" smtClean="0"/>
              <a:t>Tokenizers</a:t>
            </a:r>
            <a:endParaRPr lang="en-US" dirty="0" smtClean="0"/>
          </a:p>
          <a:p>
            <a:pPr lvl="1"/>
            <a:r>
              <a:rPr lang="en-US" dirty="0" smtClean="0"/>
              <a:t>Token filters</a:t>
            </a:r>
          </a:p>
          <a:p>
            <a:r>
              <a:rPr lang="en-US" dirty="0" smtClean="0"/>
              <a:t>Analyzers can be combined as a chain</a:t>
            </a:r>
          </a:p>
          <a:p>
            <a:r>
              <a:rPr lang="en-US" dirty="0" smtClean="0"/>
              <a:t>The analyzer for a field can be set in the mapping</a:t>
            </a:r>
          </a:p>
          <a:p>
            <a:endParaRPr lang="en-US" dirty="0" smtClean="0"/>
          </a:p>
          <a:p>
            <a:r>
              <a:rPr lang="en-US" dirty="0" smtClean="0"/>
              <a:t>Analyzer API</a:t>
            </a:r>
          </a:p>
          <a:p>
            <a:pPr lvl="1"/>
            <a:r>
              <a:rPr lang="en-US" dirty="0" smtClean="0"/>
              <a:t>Handy for testing out </a:t>
            </a:r>
            <a:r>
              <a:rPr lang="en-US" dirty="0" err="1" smtClean="0"/>
              <a:t>analuzers</a:t>
            </a:r>
            <a:r>
              <a:rPr lang="en-US" dirty="0" smtClean="0"/>
              <a:t> without re-running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89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Standard analyzer</a:t>
            </a:r>
          </a:p>
          <a:p>
            <a:pPr lvl="1">
              <a:buFontTx/>
              <a:buChar char="•"/>
            </a:pPr>
            <a:r>
              <a:rPr lang="en-US" dirty="0" smtClean="0"/>
              <a:t>Default, best general choice</a:t>
            </a:r>
          </a:p>
          <a:p>
            <a:pPr>
              <a:buFontTx/>
              <a:buChar char="•"/>
            </a:pPr>
            <a:r>
              <a:rPr lang="en-US" dirty="0" smtClean="0"/>
              <a:t>Simple</a:t>
            </a:r>
          </a:p>
          <a:p>
            <a:pPr lvl="1">
              <a:buFontTx/>
              <a:buChar char="•"/>
            </a:pPr>
            <a:r>
              <a:rPr lang="en-US" dirty="0" smtClean="0"/>
              <a:t>Splits terms on non-letters and lowercases the terms</a:t>
            </a:r>
          </a:p>
          <a:p>
            <a:pPr>
              <a:buFontTx/>
              <a:buChar char="•"/>
            </a:pPr>
            <a:r>
              <a:rPr lang="en-US" dirty="0" smtClean="0"/>
              <a:t>Whitespace	</a:t>
            </a:r>
          </a:p>
          <a:p>
            <a:pPr lvl="1">
              <a:buFontTx/>
              <a:buChar char="•"/>
            </a:pPr>
            <a:r>
              <a:rPr lang="en-US" dirty="0" smtClean="0"/>
              <a:t>Splits terms on whitespace. Doesn’t lowercase</a:t>
            </a:r>
          </a:p>
          <a:p>
            <a:pPr>
              <a:buFontTx/>
              <a:buChar char="•"/>
            </a:pPr>
            <a:r>
              <a:rPr lang="en-US" dirty="0" smtClean="0"/>
              <a:t>Language specific</a:t>
            </a:r>
          </a:p>
          <a:p>
            <a:pPr lvl="1">
              <a:buFontTx/>
              <a:buChar char="•"/>
            </a:pPr>
            <a:r>
              <a:rPr lang="en-US" dirty="0" smtClean="0"/>
              <a:t>Language specific analysis (stemming, stop words, </a:t>
            </a:r>
            <a:r>
              <a:rPr lang="en-US" dirty="0" err="1" smtClean="0"/>
              <a:t>etc</a:t>
            </a:r>
            <a:r>
              <a:rPr lang="en-US" dirty="0" smtClean="0"/>
              <a:t>) for specific languages</a:t>
            </a:r>
          </a:p>
          <a:p>
            <a:pPr lvl="1">
              <a:buFontTx/>
              <a:buChar char="•"/>
            </a:pPr>
            <a:r>
              <a:rPr lang="en-US" dirty="0" smtClean="0"/>
              <a:t>Many default languages, including </a:t>
            </a:r>
            <a:r>
              <a:rPr lang="en-US" dirty="0" err="1" smtClean="0"/>
              <a:t>danish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91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ELK stack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  <a:p>
            <a:pPr marL="0" indent="0">
              <a:buNone/>
            </a:pPr>
            <a:r>
              <a:rPr lang="en-US" sz="1800">
                <a:solidFill>
                  <a:srgbClr val="858C89"/>
                </a:solidFill>
                <a:latin typeface="Calibri" charset="0"/>
              </a:rPr>
              <a:t>Elasticsearch is a flexible and powerful open source, distributed, real-time search and analytics engine. </a:t>
            </a:r>
          </a:p>
          <a:p>
            <a:pPr marL="0" indent="0">
              <a:buNone/>
            </a:pPr>
            <a:endParaRPr lang="da-DK" sz="1800">
              <a:solidFill>
                <a:srgbClr val="858C89"/>
              </a:solidFill>
              <a:latin typeface="Calibri" charset="0"/>
            </a:endParaRPr>
          </a:p>
          <a:p>
            <a:r>
              <a:rPr lang="da-DK"/>
              <a:t>Logstash</a:t>
            </a:r>
          </a:p>
          <a:p>
            <a:pPr marL="0" indent="0">
              <a:buNone/>
            </a:pPr>
            <a:r>
              <a:rPr lang="en-US" sz="1800">
                <a:solidFill>
                  <a:srgbClr val="858C89"/>
                </a:solidFill>
                <a:latin typeface="Calibri" charset="0"/>
              </a:rPr>
              <a:t>Logstash helps you take logs and other time based event data from any system and store it in a single place for additional transformation and processing.</a:t>
            </a:r>
          </a:p>
          <a:p>
            <a:pPr marL="0" indent="0">
              <a:buNone/>
            </a:pPr>
            <a:endParaRPr lang="da-DK" sz="1800">
              <a:solidFill>
                <a:srgbClr val="858C89"/>
              </a:solidFill>
              <a:latin typeface="Calibri" charset="0"/>
            </a:endParaRPr>
          </a:p>
          <a:p>
            <a:r>
              <a:rPr lang="da-DK"/>
              <a:t>Kibana</a:t>
            </a:r>
          </a:p>
          <a:p>
            <a:r>
              <a:rPr lang="en-US" sz="1800">
                <a:solidFill>
                  <a:srgbClr val="858C89"/>
                </a:solidFill>
                <a:latin typeface="Calibri" charset="0"/>
              </a:rPr>
              <a:t>Kibana is Elasticsearch</a:t>
            </a:r>
            <a:r>
              <a:rPr lang="da-DK" sz="1800">
                <a:solidFill>
                  <a:srgbClr val="858C89"/>
                </a:solidFill>
                <a:latin typeface="Calibri" charset="0"/>
              </a:rPr>
              <a:t>’</a:t>
            </a:r>
            <a:r>
              <a:rPr lang="en-US" sz="1800">
                <a:solidFill>
                  <a:srgbClr val="858C89"/>
                </a:solidFill>
                <a:latin typeface="Calibri" charset="0"/>
              </a:rPr>
              <a:t>s data visualization engine, allowing you to natively interact with all your data in Elasticsearch via custom dashboards. </a:t>
            </a:r>
            <a:endParaRPr lang="da-DK" sz="1800">
              <a:solidFill>
                <a:srgbClr val="858C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index-level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shards (default = 5)</a:t>
            </a:r>
          </a:p>
          <a:p>
            <a:pPr lvl="1"/>
            <a:r>
              <a:rPr lang="en-US" dirty="0" smtClean="0"/>
              <a:t>Index “building block” – more on that later</a:t>
            </a:r>
          </a:p>
          <a:p>
            <a:pPr lvl="1"/>
            <a:r>
              <a:rPr lang="en-US" dirty="0" smtClean="0"/>
              <a:t>Cannot be changed later !</a:t>
            </a:r>
          </a:p>
          <a:p>
            <a:r>
              <a:rPr lang="en-US" dirty="0" smtClean="0"/>
              <a:t># replicas (default = 1)</a:t>
            </a:r>
          </a:p>
          <a:p>
            <a:pPr lvl="1"/>
            <a:r>
              <a:rPr lang="en-US" dirty="0" smtClean="0"/>
              <a:t>Can be changed after creating the index</a:t>
            </a:r>
          </a:p>
          <a:p>
            <a:pPr lvl="1"/>
            <a:r>
              <a:rPr lang="en-US" dirty="0" smtClean="0"/>
              <a:t>For reliability – as long as we have at least 1 replica, the full data set is available</a:t>
            </a:r>
          </a:p>
          <a:p>
            <a:pPr lvl="1"/>
            <a:r>
              <a:rPr lang="en-US" dirty="0" smtClean="0"/>
              <a:t>For load distribution</a:t>
            </a:r>
          </a:p>
          <a:p>
            <a:pPr lvl="2"/>
            <a:r>
              <a:rPr lang="en-US" dirty="0" smtClean="0"/>
              <a:t>Each replica lives on one node. Any replica (node) can serve a search request.</a:t>
            </a:r>
          </a:p>
          <a:p>
            <a:pPr lvl="2"/>
            <a:r>
              <a:rPr lang="en-US" dirty="0" smtClean="0"/>
              <a:t>If you only have 1 index, but 8 nodes in the cluster, setting # of replicas to less than 7 makes no sense – you would just have idle nodes without data on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28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level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_source: Whether to store the _source field or not</a:t>
            </a:r>
          </a:p>
          <a:p>
            <a:pPr lvl="1"/>
            <a:r>
              <a:rPr lang="en-US" dirty="0" smtClean="0"/>
              <a:t>Default yes, generally a good idea to keep it</a:t>
            </a:r>
          </a:p>
          <a:p>
            <a:r>
              <a:rPr lang="en-US" dirty="0" smtClean="0"/>
              <a:t>_all: Whether to index a _all field consisting of all the fields concatenated</a:t>
            </a:r>
          </a:p>
          <a:p>
            <a:pPr lvl="1"/>
            <a:r>
              <a:rPr lang="en-US" dirty="0" smtClean="0"/>
              <a:t>Default yes, enables some “simple search” scenarios where you don’t need to specify field name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include_in_all</a:t>
            </a:r>
            <a:r>
              <a:rPr lang="en-US" dirty="0" smtClean="0"/>
              <a:t> (per field)</a:t>
            </a:r>
          </a:p>
          <a:p>
            <a:pPr lvl="1"/>
            <a:r>
              <a:rPr lang="en-US" dirty="0" smtClean="0"/>
              <a:t>Whether to include the field in _all, default yes</a:t>
            </a:r>
          </a:p>
        </p:txBody>
      </p:sp>
    </p:spTree>
    <p:extLst>
      <p:ext uri="{BB962C8B-B14F-4D97-AF65-F5344CB8AC3E}">
        <p14:creationId xmlns:p14="http://schemas.microsoft.com/office/powerpoint/2010/main" val="4104937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mapping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type, can be</a:t>
            </a:r>
          </a:p>
          <a:p>
            <a:pPr lvl="1"/>
            <a:r>
              <a:rPr lang="en-US" dirty="0" smtClean="0"/>
              <a:t>True (default)</a:t>
            </a:r>
          </a:p>
          <a:p>
            <a:pPr lvl="2"/>
            <a:r>
              <a:rPr lang="en-US" dirty="0" smtClean="0"/>
              <a:t>When ES encounters a new field in a type, automatically create it in the index</a:t>
            </a:r>
          </a:p>
          <a:p>
            <a:pPr lvl="1"/>
            <a:r>
              <a:rPr lang="en-US" dirty="0" smtClean="0"/>
              <a:t>False</a:t>
            </a:r>
          </a:p>
          <a:p>
            <a:pPr lvl="2"/>
            <a:r>
              <a:rPr lang="en-US" dirty="0" smtClean="0"/>
              <a:t>When ES encounters a new field in a type, silently ignore it (!)</a:t>
            </a:r>
          </a:p>
          <a:p>
            <a:pPr lvl="1"/>
            <a:r>
              <a:rPr lang="en-US" dirty="0" smtClean="0"/>
              <a:t>Strict</a:t>
            </a:r>
          </a:p>
          <a:p>
            <a:pPr lvl="2"/>
            <a:r>
              <a:rPr lang="en-US" dirty="0" smtClean="0"/>
              <a:t>Throw an exception if an unknown field is encountered</a:t>
            </a:r>
          </a:p>
          <a:p>
            <a:pPr lvl="2"/>
            <a:r>
              <a:rPr lang="en-US" dirty="0" smtClean="0"/>
              <a:t>This might actually be what you want !</a:t>
            </a:r>
          </a:p>
        </p:txBody>
      </p:sp>
    </p:spTree>
    <p:extLst>
      <p:ext uri="{BB962C8B-B14F-4D97-AF65-F5344CB8AC3E}">
        <p14:creationId xmlns:p14="http://schemas.microsoft.com/office/powerpoint/2010/main" val="2297096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think of the index as the schema of the search engine</a:t>
            </a:r>
          </a:p>
          <a:p>
            <a:r>
              <a:rPr lang="en-US" dirty="0" smtClean="0"/>
              <a:t>Index changes should be </a:t>
            </a:r>
            <a:r>
              <a:rPr lang="en-US" b="1" dirty="0" smtClean="0"/>
              <a:t>scripted </a:t>
            </a:r>
            <a:r>
              <a:rPr lang="en-US" dirty="0" smtClean="0"/>
              <a:t>at </a:t>
            </a:r>
            <a:r>
              <a:rPr lang="en-US" b="1" dirty="0" smtClean="0"/>
              <a:t>deploy-time</a:t>
            </a:r>
            <a:r>
              <a:rPr lang="en-US" dirty="0"/>
              <a:t> </a:t>
            </a:r>
            <a:r>
              <a:rPr lang="en-US" dirty="0" smtClean="0"/>
              <a:t>(just like database schema changes)</a:t>
            </a:r>
          </a:p>
          <a:p>
            <a:r>
              <a:rPr lang="en-US" dirty="0" smtClean="0"/>
              <a:t>Index changes should be idempotent</a:t>
            </a:r>
          </a:p>
          <a:p>
            <a:r>
              <a:rPr lang="en-US" dirty="0" smtClean="0"/>
              <a:t>Remember to think about order. Can new code work with the old index or only the new one ?</a:t>
            </a:r>
          </a:p>
        </p:txBody>
      </p:sp>
    </p:spTree>
    <p:extLst>
      <p:ext uri="{BB962C8B-B14F-4D97-AF65-F5344CB8AC3E}">
        <p14:creationId xmlns:p14="http://schemas.microsoft.com/office/powerpoint/2010/main" val="2998378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covers - shards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in an index is put in a number of shards</a:t>
            </a:r>
          </a:p>
          <a:p>
            <a:endParaRPr lang="en-US" dirty="0" smtClean="0"/>
          </a:p>
          <a:p>
            <a:r>
              <a:rPr lang="en-US" dirty="0" smtClean="0"/>
              <a:t>The shard is the lowest-level worker-unit managed by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shard is a </a:t>
            </a:r>
            <a:r>
              <a:rPr lang="en-US" dirty="0" err="1" smtClean="0"/>
              <a:t>Lucene</a:t>
            </a:r>
            <a:r>
              <a:rPr lang="en-US" dirty="0" smtClean="0"/>
              <a:t> index by it’s own right</a:t>
            </a:r>
          </a:p>
        </p:txBody>
      </p:sp>
    </p:spTree>
    <p:extLst>
      <p:ext uri="{BB962C8B-B14F-4D97-AF65-F5344CB8AC3E}">
        <p14:creationId xmlns:p14="http://schemas.microsoft.com/office/powerpoint/2010/main" val="46243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covers - shards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shards contain a inverted index for each field</a:t>
            </a:r>
          </a:p>
          <a:p>
            <a:r>
              <a:rPr lang="en-US" dirty="0" smtClean="0"/>
              <a:t>These inverted indexes are </a:t>
            </a:r>
            <a:r>
              <a:rPr lang="en-US" i="1" dirty="0" smtClean="0"/>
              <a:t>immutable:</a:t>
            </a:r>
          </a:p>
          <a:p>
            <a:pPr lvl="1"/>
            <a:r>
              <a:rPr lang="en-US" i="1" dirty="0" smtClean="0"/>
              <a:t>Avoids the need for locking</a:t>
            </a:r>
          </a:p>
          <a:p>
            <a:pPr lvl="1"/>
            <a:r>
              <a:rPr lang="en-US" i="1" dirty="0" smtClean="0"/>
              <a:t>Better cacheable by the </a:t>
            </a:r>
            <a:r>
              <a:rPr lang="en-US" i="1" dirty="0" err="1" smtClean="0"/>
              <a:t>filesystem</a:t>
            </a:r>
            <a:endParaRPr lang="en-US" i="1" dirty="0" smtClean="0"/>
          </a:p>
          <a:p>
            <a:pPr lvl="1"/>
            <a:r>
              <a:rPr lang="en-US" i="1" dirty="0" smtClean="0"/>
              <a:t>Caches remain valid for the life of the index (so cache management is much easier)</a:t>
            </a:r>
          </a:p>
          <a:p>
            <a:pPr lvl="1"/>
            <a:r>
              <a:rPr lang="en-US" i="1" dirty="0" smtClean="0"/>
              <a:t>Allows for compression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7520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(inside shards)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overcome the downsides of immutability, such as having to </a:t>
            </a:r>
            <a:r>
              <a:rPr lang="en-US" i="1" dirty="0" smtClean="0"/>
              <a:t>write the entire index to disk again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 has the concept of </a:t>
            </a:r>
            <a:r>
              <a:rPr lang="en-US" i="1" dirty="0" smtClean="0"/>
              <a:t>segments</a:t>
            </a:r>
          </a:p>
          <a:p>
            <a:pPr lvl="1"/>
            <a:r>
              <a:rPr lang="en-US" dirty="0" smtClean="0"/>
              <a:t>A shard is actually a collection of segments + a commit point.</a:t>
            </a:r>
          </a:p>
          <a:p>
            <a:pPr lvl="1"/>
            <a:r>
              <a:rPr lang="en-US" dirty="0" smtClean="0"/>
              <a:t>A segment is collection of </a:t>
            </a:r>
            <a:r>
              <a:rPr lang="en-US" dirty="0" err="1" smtClean="0"/>
              <a:t>Lucene</a:t>
            </a:r>
            <a:r>
              <a:rPr lang="en-US" dirty="0" smtClean="0"/>
              <a:t> inverted indexes made searchable</a:t>
            </a:r>
          </a:p>
          <a:p>
            <a:pPr lvl="1"/>
            <a:r>
              <a:rPr lang="en-US" dirty="0" smtClean="0"/>
              <a:t>When adding to the </a:t>
            </a:r>
            <a:r>
              <a:rPr lang="en-US" dirty="0" err="1" smtClean="0"/>
              <a:t>Lucene</a:t>
            </a:r>
            <a:r>
              <a:rPr lang="en-US" dirty="0" smtClean="0"/>
              <a:t> index, a new index is written,</a:t>
            </a:r>
            <a:r>
              <a:rPr lang="en-US" dirty="0"/>
              <a:t> </a:t>
            </a:r>
            <a:r>
              <a:rPr lang="en-US" dirty="0" smtClean="0"/>
              <a:t>and a commit point is added.</a:t>
            </a:r>
          </a:p>
          <a:p>
            <a:pPr lvl="1"/>
            <a:r>
              <a:rPr lang="en-US" dirty="0" smtClean="0"/>
              <a:t>Search happens across all segments at once</a:t>
            </a:r>
          </a:p>
          <a:p>
            <a:pPr lvl="1"/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(inside shards)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995" r="-24995"/>
          <a:stretch>
            <a:fillRect/>
          </a:stretch>
        </p:blipFill>
        <p:spPr>
          <a:xfrm>
            <a:off x="609600" y="1600200"/>
            <a:ext cx="10972800" cy="4525963"/>
          </a:xfrm>
        </p:spPr>
      </p:pic>
    </p:spTree>
    <p:extLst>
      <p:ext uri="{BB962C8B-B14F-4D97-AF65-F5344CB8AC3E}">
        <p14:creationId xmlns:p14="http://schemas.microsoft.com/office/powerpoint/2010/main" val="2291468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(inside shards)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7693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– handling deletes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doesn’t actually delete documents from the segments (they’re immutable !)</a:t>
            </a:r>
          </a:p>
          <a:p>
            <a:endParaRPr lang="en-US" dirty="0" smtClean="0"/>
          </a:p>
          <a:p>
            <a:r>
              <a:rPr lang="en-US" dirty="0" smtClean="0"/>
              <a:t>Deleted documents are marked as deleted by being listed in a .del file beside the segment</a:t>
            </a:r>
          </a:p>
          <a:p>
            <a:endParaRPr lang="en-US" dirty="0" smtClean="0"/>
          </a:p>
          <a:p>
            <a:r>
              <a:rPr lang="en-US" dirty="0" smtClean="0"/>
              <a:t>Deleted documents can still match a search, but they are filtered out before results are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7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Open source, founded in 2010</a:t>
            </a:r>
          </a:p>
          <a:p>
            <a:endParaRPr lang="da-DK"/>
          </a:p>
          <a:p>
            <a:r>
              <a:rPr lang="da-DK"/>
              <a:t>Java (cross platform)</a:t>
            </a:r>
          </a:p>
          <a:p>
            <a:endParaRPr lang="da-DK"/>
          </a:p>
          <a:p>
            <a:r>
              <a:rPr lang="da-DK"/>
              <a:t>JSON over HTTP</a:t>
            </a:r>
          </a:p>
          <a:p>
            <a:endParaRPr lang="da-DK"/>
          </a:p>
          <a:p>
            <a:r>
              <a:rPr lang="da-DK"/>
              <a:t>Builds on Apache Lucene</a:t>
            </a:r>
          </a:p>
        </p:txBody>
      </p:sp>
    </p:spTree>
    <p:extLst>
      <p:ext uri="{BB962C8B-B14F-4D97-AF65-F5344CB8AC3E}">
        <p14:creationId xmlns:p14="http://schemas.microsoft.com/office/powerpoint/2010/main" val="44905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– handling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work like deletion</a:t>
            </a:r>
          </a:p>
          <a:p>
            <a:pPr lvl="1"/>
            <a:r>
              <a:rPr lang="en-US" dirty="0" smtClean="0"/>
              <a:t>The updated document is marked as deleted in it’s segment</a:t>
            </a:r>
          </a:p>
          <a:p>
            <a:pPr lvl="1"/>
            <a:r>
              <a:rPr lang="en-US" dirty="0" smtClean="0"/>
              <a:t>Then a new version is added in a new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83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(inside shards)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0006" r="-30006"/>
          <a:stretch>
            <a:fillRect/>
          </a:stretch>
        </p:blipFill>
        <p:spPr>
          <a:xfrm>
            <a:off x="839509" y="1676842"/>
            <a:ext cx="10972800" cy="4525963"/>
          </a:xfrm>
        </p:spPr>
      </p:pic>
    </p:spTree>
    <p:extLst>
      <p:ext uri="{BB962C8B-B14F-4D97-AF65-F5344CB8AC3E}">
        <p14:creationId xmlns:p14="http://schemas.microsoft.com/office/powerpoint/2010/main" val="1055106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documents are in the in-memory buffer; they are not searchable</a:t>
            </a:r>
          </a:p>
          <a:p>
            <a:endParaRPr lang="en-US" dirty="0"/>
          </a:p>
          <a:p>
            <a:r>
              <a:rPr lang="en-US" dirty="0" smtClean="0"/>
              <a:t>Committing them to disk is costly</a:t>
            </a:r>
          </a:p>
          <a:p>
            <a:endParaRPr lang="en-US" dirty="0" smtClean="0"/>
          </a:p>
          <a:p>
            <a:r>
              <a:rPr lang="en-US" dirty="0" err="1" smtClean="0"/>
              <a:t>Lucene</a:t>
            </a:r>
            <a:r>
              <a:rPr lang="en-US" dirty="0" smtClean="0"/>
              <a:t> has a compromise, where data is written to disk, but not </a:t>
            </a:r>
            <a:r>
              <a:rPr lang="en-US" dirty="0" err="1" smtClean="0"/>
              <a:t>fsync’ed</a:t>
            </a:r>
            <a:r>
              <a:rPr lang="en-US" dirty="0" smtClean="0"/>
              <a:t> (flushed to actual disk, data might be sitting in </a:t>
            </a:r>
            <a:r>
              <a:rPr lang="en-US" dirty="0" err="1" smtClean="0"/>
              <a:t>FileSystem</a:t>
            </a:r>
            <a:r>
              <a:rPr lang="en-US" dirty="0" smtClean="0"/>
              <a:t> buffers)</a:t>
            </a:r>
          </a:p>
          <a:p>
            <a:pPr lvl="1"/>
            <a:r>
              <a:rPr lang="en-US" dirty="0" smtClean="0"/>
              <a:t>This is called a refresh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52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searchable after a refresh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7275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‘near real time search’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shard is refreshed automatically every second</a:t>
            </a:r>
          </a:p>
          <a:p>
            <a:endParaRPr lang="en-US" dirty="0"/>
          </a:p>
          <a:p>
            <a:r>
              <a:rPr lang="en-US" dirty="0" smtClean="0"/>
              <a:t>Documents does not become searchable before being refreshed</a:t>
            </a:r>
          </a:p>
          <a:p>
            <a:endParaRPr lang="en-US" dirty="0" smtClean="0"/>
          </a:p>
          <a:p>
            <a:r>
              <a:rPr lang="en-US" dirty="0" smtClean="0"/>
              <a:t>From insertion time until next refresh, you can’t search the document</a:t>
            </a:r>
          </a:p>
          <a:p>
            <a:pPr lvl="1"/>
            <a:r>
              <a:rPr lang="en-US" dirty="0" smtClean="0"/>
              <a:t>But you can CRUD it.</a:t>
            </a:r>
          </a:p>
        </p:txBody>
      </p:sp>
    </p:spTree>
    <p:extLst>
      <p:ext uri="{BB962C8B-B14F-4D97-AF65-F5344CB8AC3E}">
        <p14:creationId xmlns:p14="http://schemas.microsoft.com/office/powerpoint/2010/main" val="14120098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force a refresh by calling the refresh API</a:t>
            </a:r>
          </a:p>
          <a:p>
            <a:pPr lvl="1"/>
            <a:r>
              <a:rPr lang="en-US" dirty="0" smtClean="0"/>
              <a:t>Works for all indexes or a specific one</a:t>
            </a:r>
          </a:p>
          <a:p>
            <a:pPr lvl="1"/>
            <a:r>
              <a:rPr lang="en-US" dirty="0" smtClean="0"/>
              <a:t>Not to be used in production !!</a:t>
            </a:r>
          </a:p>
          <a:p>
            <a:pPr lvl="1"/>
            <a:r>
              <a:rPr lang="en-US" dirty="0" smtClean="0"/>
              <a:t>But useful for integration tests</a:t>
            </a:r>
          </a:p>
          <a:p>
            <a:r>
              <a:rPr lang="en-US" dirty="0" smtClean="0"/>
              <a:t>The refresh time can also be configured per index</a:t>
            </a:r>
          </a:p>
          <a:p>
            <a:pPr lvl="1"/>
            <a:r>
              <a:rPr lang="en-US" dirty="0" smtClean="0"/>
              <a:t>Lower refresh times obviously causes performance penalties</a:t>
            </a:r>
          </a:p>
          <a:p>
            <a:pPr lvl="1"/>
            <a:r>
              <a:rPr lang="en-US" dirty="0" smtClean="0"/>
              <a:t>Not all data needs a refresh time of once per second</a:t>
            </a:r>
          </a:p>
          <a:p>
            <a:pPr lvl="1"/>
            <a:r>
              <a:rPr lang="en-US" dirty="0" smtClean="0"/>
              <a:t>Automatic refresh can also be turned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48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4149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Conceptually, just like the MSSQL Server Transaction log</a:t>
            </a:r>
          </a:p>
          <a:p>
            <a:endParaRPr lang="en-US" dirty="0" smtClean="0"/>
          </a:p>
          <a:p>
            <a:r>
              <a:rPr lang="en-US" dirty="0" smtClean="0"/>
              <a:t>Records every operation that has happened </a:t>
            </a:r>
          </a:p>
          <a:p>
            <a:endParaRPr lang="en-US" dirty="0"/>
          </a:p>
          <a:p>
            <a:r>
              <a:rPr lang="en-US" dirty="0" smtClean="0"/>
              <a:t>After a restart (or power failure), transaction log is used to repopulate the in-memory buffer</a:t>
            </a:r>
          </a:p>
          <a:p>
            <a:endParaRPr lang="en-US" dirty="0"/>
          </a:p>
          <a:p>
            <a:r>
              <a:rPr lang="en-US" dirty="0" smtClean="0"/>
              <a:t>Documents are not lost, even though they weren’t written to the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2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 after refresh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6611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 after refresh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200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Lucene vs Elastic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Lucene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Is a Java class library for search</a:t>
            </a:r>
          </a:p>
          <a:p>
            <a:r>
              <a:rPr lang="en-US"/>
              <a:t>Is not distributed</a:t>
            </a:r>
          </a:p>
          <a:p>
            <a:r>
              <a:rPr lang="en-US"/>
              <a:t>Integration using Java code</a:t>
            </a:r>
          </a:p>
          <a:p>
            <a:r>
              <a:rPr lang="en-US"/>
              <a:t>Filesystem based</a:t>
            </a:r>
          </a:p>
          <a:p>
            <a:r>
              <a:rPr lang="en-US"/>
              <a:t>Manage scaling manually</a:t>
            </a:r>
          </a:p>
          <a:p>
            <a:r>
              <a:rPr lang="en-US"/>
              <a:t>"very complicated"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/>
              <a:t>Builds on top of Lucene</a:t>
            </a:r>
          </a:p>
          <a:p>
            <a:r>
              <a:rPr lang="en-US"/>
              <a:t>Is built for distribution</a:t>
            </a:r>
            <a:endParaRPr lang="da-DK"/>
          </a:p>
          <a:p>
            <a:r>
              <a:rPr lang="da-DK"/>
              <a:t>Uniform RESTful HTTP API</a:t>
            </a:r>
          </a:p>
          <a:p>
            <a:r>
              <a:rPr lang="da-DK"/>
              <a:t>High availability, durable </a:t>
            </a:r>
          </a:p>
          <a:p>
            <a:r>
              <a:rPr lang="da-DK"/>
              <a:t>Scales out</a:t>
            </a:r>
          </a:p>
          <a:p>
            <a:r>
              <a:rPr lang="da-DK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369801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 (full commit)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Flushes all data to disk (</a:t>
            </a:r>
            <a:r>
              <a:rPr lang="en-US" dirty="0" err="1" smtClean="0"/>
              <a:t>fsync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Writes a commit point as a list of segments that have been committed</a:t>
            </a:r>
          </a:p>
          <a:p>
            <a:endParaRPr lang="en-US" dirty="0" smtClean="0"/>
          </a:p>
          <a:p>
            <a:r>
              <a:rPr lang="en-US" dirty="0" smtClean="0"/>
              <a:t>Transaction log is deleted</a:t>
            </a:r>
          </a:p>
          <a:p>
            <a:endParaRPr lang="en-US" dirty="0" smtClean="0"/>
          </a:p>
          <a:p>
            <a:r>
              <a:rPr lang="en-US" dirty="0" smtClean="0"/>
              <a:t>The commit point are used by </a:t>
            </a:r>
            <a:r>
              <a:rPr lang="en-US" dirty="0" err="1" smtClean="0"/>
              <a:t>ElasticSearch</a:t>
            </a:r>
            <a:r>
              <a:rPr lang="en-US" dirty="0" smtClean="0"/>
              <a:t> at startup time to identify the segments that should be loaded</a:t>
            </a:r>
          </a:p>
        </p:txBody>
      </p:sp>
    </p:spTree>
    <p:extLst>
      <p:ext uri="{BB962C8B-B14F-4D97-AF65-F5344CB8AC3E}">
        <p14:creationId xmlns:p14="http://schemas.microsoft.com/office/powerpoint/2010/main" val="27359685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33405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Flushes happen when the </a:t>
            </a:r>
            <a:r>
              <a:rPr lang="en-US" dirty="0" err="1" smtClean="0"/>
              <a:t>translog</a:t>
            </a:r>
            <a:r>
              <a:rPr lang="en-US" dirty="0" smtClean="0"/>
              <a:t> gets too big,</a:t>
            </a:r>
          </a:p>
          <a:p>
            <a:r>
              <a:rPr lang="en-US" dirty="0" smtClean="0"/>
              <a:t>Or every 30 minutes by default</a:t>
            </a:r>
          </a:p>
          <a:p>
            <a:endParaRPr lang="en-US" dirty="0"/>
          </a:p>
          <a:p>
            <a:r>
              <a:rPr lang="en-US" dirty="0" smtClean="0"/>
              <a:t>You can explicitly flush an index using the flush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Default flushing automatically should be fine</a:t>
            </a:r>
          </a:p>
          <a:p>
            <a:pPr lvl="1"/>
            <a:r>
              <a:rPr lang="en-US" dirty="0" smtClean="0"/>
              <a:t>But it can be beneficial to flush a node before restarting it – avoiding the operations of replaying the transaction 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08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adding a segment per second</a:t>
            </a:r>
          </a:p>
          <a:p>
            <a:endParaRPr lang="en-US" dirty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automatically merges segments for us in the background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62" y="3412065"/>
            <a:ext cx="6594593" cy="32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97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segments are immutable, this can be done safely without interrupting search operations</a:t>
            </a:r>
          </a:p>
          <a:p>
            <a:r>
              <a:rPr lang="en-US" dirty="0" smtClean="0"/>
              <a:t>But it uses a log of CPU and 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36" y="3223944"/>
            <a:ext cx="6982647" cy="34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327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Forces a merge down to the number of </a:t>
            </a:r>
            <a:r>
              <a:rPr lang="en-US" dirty="0" err="1" smtClean="0"/>
              <a:t>max</a:t>
            </a:r>
            <a:r>
              <a:rPr lang="en-US" dirty="0" err="1" smtClean="0"/>
              <a:t>_num_segments</a:t>
            </a:r>
            <a:endParaRPr lang="en-US" dirty="0" smtClean="0"/>
          </a:p>
          <a:p>
            <a:r>
              <a:rPr lang="en-US" dirty="0" smtClean="0"/>
              <a:t>Not throttled !</a:t>
            </a:r>
          </a:p>
          <a:p>
            <a:endParaRPr lang="en-US" dirty="0"/>
          </a:p>
          <a:p>
            <a:r>
              <a:rPr lang="en-US" dirty="0" smtClean="0"/>
              <a:t>Should typically not be used for an active index receiving traffic (updates) – let the background process do it’s job</a:t>
            </a:r>
          </a:p>
          <a:p>
            <a:endParaRPr lang="en-US" dirty="0"/>
          </a:p>
          <a:p>
            <a:r>
              <a:rPr lang="en-US" dirty="0" smtClean="0"/>
              <a:t>But if an index stops receiving updates, it could be good to optimize it</a:t>
            </a:r>
          </a:p>
          <a:p>
            <a:pPr lvl="1"/>
            <a:r>
              <a:rPr lang="en-US" dirty="0" smtClean="0"/>
              <a:t>Such as for </a:t>
            </a:r>
            <a:r>
              <a:rPr lang="en-US" dirty="0" err="1" smtClean="0"/>
              <a:t>timeseries</a:t>
            </a:r>
            <a:r>
              <a:rPr lang="en-US" dirty="0" smtClean="0"/>
              <a:t> based indexes, like for </a:t>
            </a:r>
            <a:r>
              <a:rPr lang="en-US" dirty="0" err="1" smtClean="0"/>
              <a:t>logstash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38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possible for your data types and flow, it makes sense to organize indexes in order to reduce merging</a:t>
            </a:r>
          </a:p>
          <a:p>
            <a:r>
              <a:rPr lang="en-US" dirty="0" smtClean="0"/>
              <a:t>For instance, for </a:t>
            </a:r>
            <a:r>
              <a:rPr lang="en-US" dirty="0" err="1" smtClean="0"/>
              <a:t>timeseries</a:t>
            </a:r>
            <a:r>
              <a:rPr lang="en-US" dirty="0" smtClean="0"/>
              <a:t> based data (logs being the canonical example):</a:t>
            </a:r>
          </a:p>
          <a:p>
            <a:pPr lvl="1"/>
            <a:r>
              <a:rPr lang="en-US" dirty="0" smtClean="0"/>
              <a:t>Create a new index per time unit</a:t>
            </a:r>
          </a:p>
          <a:p>
            <a:pPr lvl="1"/>
            <a:r>
              <a:rPr lang="en-US" dirty="0" smtClean="0"/>
              <a:t>Only the current index will receive updates and need merging</a:t>
            </a:r>
          </a:p>
          <a:p>
            <a:pPr lvl="1"/>
            <a:r>
              <a:rPr lang="en-US" dirty="0" smtClean="0"/>
              <a:t>Which means a much smaller dataset participates in merging, requiring less IO and CPU</a:t>
            </a:r>
          </a:p>
        </p:txBody>
      </p:sp>
    </p:spTree>
    <p:extLst>
      <p:ext uri="{BB962C8B-B14F-4D97-AF65-F5344CB8AC3E}">
        <p14:creationId xmlns:p14="http://schemas.microsoft.com/office/powerpoint/2010/main" val="1210351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phase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649589"/>
            <a:ext cx="9525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088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phase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546096"/>
            <a:ext cx="9525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70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client must build a priority queue consisting of from + size elements</a:t>
            </a:r>
          </a:p>
          <a:p>
            <a:r>
              <a:rPr lang="en-US" dirty="0" smtClean="0"/>
              <a:t>The coordinating node must handle a list of </a:t>
            </a:r>
          </a:p>
          <a:p>
            <a:pPr marL="457200" lvl="1" indent="0">
              <a:buNone/>
            </a:pPr>
            <a:r>
              <a:rPr lang="en-US" dirty="0" smtClean="0"/>
              <a:t>(number of shards) * (from + size) elements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This can be very costly. Deep pagination this way is discouraged</a:t>
            </a:r>
          </a:p>
          <a:p>
            <a:pPr marL="457200" lvl="1" indent="0">
              <a:buNone/>
            </a:pPr>
            <a:r>
              <a:rPr lang="en-US" dirty="0" smtClean="0"/>
              <a:t>(but up to 10 – 50.000 hits should be OK)</a:t>
            </a:r>
          </a:p>
        </p:txBody>
      </p:sp>
    </p:spTree>
    <p:extLst>
      <p:ext uri="{BB962C8B-B14F-4D97-AF65-F5344CB8AC3E}">
        <p14:creationId xmlns:p14="http://schemas.microsoft.com/office/powerpoint/2010/main" val="120832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search engine 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(for our purposes)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1609608"/>
            <a:ext cx="10972800" cy="4525963"/>
          </a:xfrm>
        </p:spPr>
        <p:txBody>
          <a:bodyPr/>
          <a:lstStyle/>
          <a:p>
            <a:r>
              <a:rPr lang="da-DK" dirty="0" smtClean="0"/>
              <a:t>A system </a:t>
            </a:r>
            <a:r>
              <a:rPr lang="da-DK" dirty="0" err="1" smtClean="0"/>
              <a:t>capable</a:t>
            </a:r>
            <a:r>
              <a:rPr lang="da-DK" dirty="0" smtClean="0"/>
              <a:t> of </a:t>
            </a:r>
            <a:r>
              <a:rPr lang="da-DK" dirty="0" err="1" smtClean="0"/>
              <a:t>searching</a:t>
            </a:r>
            <a:r>
              <a:rPr lang="da-DK" dirty="0" smtClean="0"/>
              <a:t> </a:t>
            </a:r>
            <a:r>
              <a:rPr lang="da-DK" dirty="0" err="1" smtClean="0"/>
              <a:t>through</a:t>
            </a:r>
            <a:r>
              <a:rPr lang="da-DK" dirty="0" smtClean="0"/>
              <a:t> lar</a:t>
            </a:r>
            <a:r>
              <a:rPr lang="da-DK" dirty="0" smtClean="0"/>
              <a:t>ge </a:t>
            </a:r>
            <a:r>
              <a:rPr lang="da-DK" dirty="0" err="1" smtClean="0"/>
              <a:t>amounts</a:t>
            </a:r>
            <a:r>
              <a:rPr lang="da-DK" dirty="0" smtClean="0"/>
              <a:t> of data </a:t>
            </a:r>
            <a:r>
              <a:rPr lang="da-DK" dirty="0" err="1" smtClean="0"/>
              <a:t>very</a:t>
            </a:r>
            <a:r>
              <a:rPr lang="da-DK" dirty="0" smtClean="0"/>
              <a:t> fast</a:t>
            </a:r>
          </a:p>
          <a:p>
            <a:r>
              <a:rPr lang="da-DK" dirty="0" err="1" smtClean="0"/>
              <a:t>Knows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(’</a:t>
            </a:r>
            <a:r>
              <a:rPr lang="da-DK" dirty="0" err="1" smtClean="0"/>
              <a:t>full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’) – not just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matching</a:t>
            </a:r>
            <a:r>
              <a:rPr lang="da-DK" dirty="0" smtClean="0"/>
              <a:t> </a:t>
            </a:r>
            <a:r>
              <a:rPr lang="da-DK" dirty="0" err="1" smtClean="0"/>
              <a:t>exact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pPr lvl="1"/>
            <a:r>
              <a:rPr lang="da-DK" dirty="0" err="1" smtClean="0"/>
              <a:t>ElasticSearch</a:t>
            </a:r>
            <a:r>
              <a:rPr lang="da-DK" dirty="0" smtClean="0"/>
              <a:t>, FAST and SOLR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 </a:t>
            </a:r>
            <a:r>
              <a:rPr lang="da-DK" dirty="0" err="1" smtClean="0"/>
              <a:t>engines</a:t>
            </a:r>
            <a:endParaRPr lang="da-DK" dirty="0" smtClean="0"/>
          </a:p>
          <a:p>
            <a:pPr lvl="1"/>
            <a:r>
              <a:rPr lang="da-DK" dirty="0" smtClean="0"/>
              <a:t>MSSQL is NOT a </a:t>
            </a:r>
            <a:r>
              <a:rPr lang="da-DK" dirty="0" err="1" smtClean="0"/>
              <a:t>search</a:t>
            </a:r>
            <a:r>
              <a:rPr lang="da-DK" dirty="0" smtClean="0"/>
              <a:t> </a:t>
            </a:r>
            <a:r>
              <a:rPr lang="da-DK" dirty="0" err="1" smtClean="0"/>
              <a:t>engine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In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literature</a:t>
            </a:r>
            <a:r>
              <a:rPr lang="da-DK" dirty="0" smtClean="0"/>
              <a:t> </a:t>
            </a:r>
            <a:r>
              <a:rPr lang="da-DK" dirty="0" err="1" smtClean="0"/>
              <a:t>called</a:t>
            </a:r>
            <a:r>
              <a:rPr lang="da-DK" dirty="0" smtClean="0"/>
              <a:t> ”information </a:t>
            </a:r>
            <a:r>
              <a:rPr lang="da-DK" dirty="0" err="1" smtClean="0"/>
              <a:t>retrieval</a:t>
            </a:r>
            <a:r>
              <a:rPr lang="da-DK" dirty="0" smtClean="0"/>
              <a:t> system”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3905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Allows controlling which shards </a:t>
            </a:r>
            <a:r>
              <a:rPr lang="en-US" dirty="0" err="1" smtClean="0"/>
              <a:t>particpate</a:t>
            </a:r>
            <a:r>
              <a:rPr lang="en-US" dirty="0" smtClean="0"/>
              <a:t> in the search request</a:t>
            </a:r>
          </a:p>
          <a:p>
            <a:pPr lvl="1"/>
            <a:r>
              <a:rPr lang="en-US" dirty="0" smtClean="0"/>
              <a:t>Supports stuff like </a:t>
            </a:r>
            <a:r>
              <a:rPr lang="en-US" i="1" dirty="0" smtClean="0"/>
              <a:t>_primary, _</a:t>
            </a:r>
            <a:r>
              <a:rPr lang="en-US" i="1" dirty="0" err="1" smtClean="0"/>
              <a:t>prefer_node:xyz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Set to something unique per user to avoid bouncing results problem</a:t>
            </a:r>
          </a:p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Set the timeout per node</a:t>
            </a:r>
          </a:p>
          <a:p>
            <a:pPr lvl="1"/>
            <a:r>
              <a:rPr lang="en-US" dirty="0" smtClean="0"/>
              <a:t>If one node is slow, don’t affect the overall search experience</a:t>
            </a:r>
          </a:p>
          <a:p>
            <a:pPr lvl="2"/>
            <a:r>
              <a:rPr lang="en-US" dirty="0" smtClean="0"/>
              <a:t>At the cost of missing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370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outing</a:t>
            </a:r>
          </a:p>
          <a:p>
            <a:pPr lvl="1"/>
            <a:r>
              <a:rPr lang="en-US" dirty="0" smtClean="0"/>
              <a:t>Limit search to a number of shards</a:t>
            </a:r>
          </a:p>
          <a:p>
            <a:pPr lvl="1"/>
            <a:r>
              <a:rPr lang="en-US" dirty="0" smtClean="0"/>
              <a:t>Useful if you already have custom routing of document</a:t>
            </a:r>
          </a:p>
          <a:p>
            <a:r>
              <a:rPr lang="en-US" dirty="0" err="1" smtClean="0"/>
              <a:t>search_type</a:t>
            </a:r>
            <a:endParaRPr lang="en-US" dirty="0" smtClean="0"/>
          </a:p>
          <a:p>
            <a:pPr lvl="1"/>
            <a:r>
              <a:rPr lang="en-US" dirty="0" smtClean="0"/>
              <a:t>count</a:t>
            </a:r>
            <a:r>
              <a:rPr lang="en-US" dirty="0"/>
              <a:t> </a:t>
            </a:r>
            <a:r>
              <a:rPr lang="en-US" dirty="0" smtClean="0"/>
              <a:t>: Only do query phase. The result can only be a count, or aggregations</a:t>
            </a:r>
          </a:p>
          <a:p>
            <a:pPr lvl="1"/>
            <a:r>
              <a:rPr lang="en-US" dirty="0" err="1" smtClean="0"/>
              <a:t>query_and_fetch</a:t>
            </a:r>
            <a:r>
              <a:rPr lang="en-US" dirty="0" smtClean="0"/>
              <a:t>: Default, what we just outlined</a:t>
            </a:r>
          </a:p>
          <a:p>
            <a:pPr lvl="1"/>
            <a:r>
              <a:rPr lang="en-US" dirty="0" err="1" smtClean="0"/>
              <a:t>dfs_query_then_fetch</a:t>
            </a:r>
            <a:r>
              <a:rPr lang="en-US" dirty="0" smtClean="0"/>
              <a:t>: Better relevance calculation at the cost of an extra </a:t>
            </a:r>
            <a:r>
              <a:rPr lang="en-US" dirty="0" err="1" smtClean="0"/>
              <a:t>roundtrip</a:t>
            </a:r>
            <a:r>
              <a:rPr lang="en-US" dirty="0" smtClean="0"/>
              <a:t> (don’t use)</a:t>
            </a:r>
          </a:p>
          <a:p>
            <a:pPr lvl="1"/>
            <a:r>
              <a:rPr lang="en-US" dirty="0" smtClean="0"/>
              <a:t>scan: Used for scan &amp; scroll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039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and scroll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effectively page out all results</a:t>
            </a:r>
          </a:p>
          <a:p>
            <a:r>
              <a:rPr lang="en-US" dirty="0" smtClean="0"/>
              <a:t>But disables sorting !</a:t>
            </a:r>
          </a:p>
          <a:p>
            <a:endParaRPr lang="en-US" dirty="0"/>
          </a:p>
          <a:p>
            <a:r>
              <a:rPr lang="en-US" dirty="0" smtClean="0"/>
              <a:t>Create a scroll that is open for a time period. This works like a snapshot of the data. You get a _</a:t>
            </a:r>
            <a:r>
              <a:rPr lang="en-US" dirty="0" err="1" smtClean="0"/>
              <a:t>scroll_id</a:t>
            </a:r>
            <a:r>
              <a:rPr lang="en-US" dirty="0" smtClean="0"/>
              <a:t> returned</a:t>
            </a:r>
          </a:p>
          <a:p>
            <a:endParaRPr lang="en-US" dirty="0"/>
          </a:p>
          <a:p>
            <a:r>
              <a:rPr lang="en-US" dirty="0" smtClean="0"/>
              <a:t>Call ES repeatedly with the _</a:t>
            </a:r>
            <a:r>
              <a:rPr lang="en-US" dirty="0" err="1" smtClean="0"/>
              <a:t>scroll_id</a:t>
            </a:r>
            <a:r>
              <a:rPr lang="en-US" dirty="0"/>
              <a:t> </a:t>
            </a:r>
            <a:r>
              <a:rPr lang="en-US" dirty="0" smtClean="0"/>
              <a:t>to get the next batch of results</a:t>
            </a:r>
          </a:p>
        </p:txBody>
      </p:sp>
    </p:spTree>
    <p:extLst>
      <p:ext uri="{BB962C8B-B14F-4D97-AF65-F5344CB8AC3E}">
        <p14:creationId xmlns:p14="http://schemas.microsoft.com/office/powerpoint/2010/main" val="42713360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e-Book free to read: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://www.elasticsearch.org/guide/en/elasticsearch/</a:t>
            </a:r>
            <a:r>
              <a:rPr lang="en-US" dirty="0" smtClean="0">
                <a:hlinkClick r:id="rId2"/>
              </a:rPr>
              <a:t>guide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videoguides</a:t>
            </a:r>
            <a:r>
              <a:rPr lang="en-US" dirty="0" smtClean="0"/>
              <a:t> on </a:t>
            </a:r>
            <a:r>
              <a:rPr lang="en-US" dirty="0" smtClean="0">
                <a:hlinkClick r:id="rId3"/>
              </a:rPr>
              <a:t>www.elasticsearch.org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Today we covered, more or less, </a:t>
            </a:r>
            <a:br>
              <a:rPr lang="en-US" dirty="0" smtClean="0"/>
            </a:br>
            <a:r>
              <a:rPr lang="en-US" dirty="0" smtClean="0"/>
              <a:t>the “getting started” chapter from the guide</a:t>
            </a:r>
          </a:p>
          <a:p>
            <a:endParaRPr lang="en-US" dirty="0" smtClean="0"/>
          </a:p>
          <a:p>
            <a:r>
              <a:rPr lang="en-US" dirty="0" smtClean="0"/>
              <a:t>There’s a lot more to learn about ES 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964" y="2820822"/>
            <a:ext cx="2854010" cy="37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870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didn’t cover</a:t>
            </a:r>
            <a:br>
              <a:rPr lang="en-US" dirty="0" smtClean="0"/>
            </a:br>
            <a:r>
              <a:rPr lang="en-US" dirty="0" smtClean="0"/>
              <a:t>(most important topics)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Aggregations </a:t>
            </a:r>
            <a:r>
              <a:rPr lang="en-US" dirty="0"/>
              <a:t>(in depth)</a:t>
            </a:r>
          </a:p>
          <a:p>
            <a:r>
              <a:rPr lang="en-US" dirty="0" err="1" smtClean="0"/>
              <a:t>Geosearch</a:t>
            </a:r>
            <a:endParaRPr lang="en-US" dirty="0" smtClean="0"/>
          </a:p>
          <a:p>
            <a:r>
              <a:rPr lang="en-US" dirty="0" smtClean="0"/>
              <a:t>.percolator</a:t>
            </a:r>
          </a:p>
          <a:p>
            <a:r>
              <a:rPr lang="en-US" dirty="0" smtClean="0"/>
              <a:t>Relevance calculation and fine tuning</a:t>
            </a:r>
          </a:p>
          <a:p>
            <a:r>
              <a:rPr lang="en-US" dirty="0" smtClean="0"/>
              <a:t>Performance tuning and parameters</a:t>
            </a:r>
          </a:p>
          <a:p>
            <a:r>
              <a:rPr lang="en-US" dirty="0" smtClean="0"/>
              <a:t>Memory and scaling considerations</a:t>
            </a:r>
          </a:p>
          <a:p>
            <a:r>
              <a:rPr lang="en-US" dirty="0" smtClean="0"/>
              <a:t>Administration, monitoring, deployment</a:t>
            </a:r>
          </a:p>
        </p:txBody>
      </p:sp>
    </p:spTree>
    <p:extLst>
      <p:ext uri="{BB962C8B-B14F-4D97-AF65-F5344CB8AC3E}">
        <p14:creationId xmlns:p14="http://schemas.microsoft.com/office/powerpoint/2010/main" val="2236416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(thanks for your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0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Getting started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/>
              <a:t>Download ElasticSearch</a:t>
            </a:r>
          </a:p>
          <a:p>
            <a:r>
              <a:rPr lang="en-US"/>
              <a:t>Change the default cluster </a:t>
            </a:r>
            <a:r>
              <a:rPr lang="da-DK"/>
              <a:t>name in the .config file</a:t>
            </a:r>
          </a:p>
          <a:p>
            <a:r>
              <a:rPr lang="en-US"/>
              <a:t>Run it (you must have Java installed)</a:t>
            </a:r>
            <a:endParaRPr lang="da-DK"/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r>
              <a:rPr lang="en-US" i="1"/>
              <a:t>Or</a:t>
            </a:r>
          </a:p>
          <a:p>
            <a:endParaRPr lang="da-DK" i="1"/>
          </a:p>
          <a:p>
            <a:r>
              <a:rPr lang="en-US"/>
              <a:t>Use a pre-built Vagrant virtual machine</a:t>
            </a:r>
            <a:r>
              <a:rPr lang="da-DK"/>
              <a:t>, there are several available</a:t>
            </a:r>
          </a:p>
          <a:p>
            <a:r>
              <a:rPr lang="en-US"/>
              <a:t>(or Docker)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00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 err="1" smtClean="0"/>
              <a:t>ElasticSearch</a:t>
            </a:r>
            <a:r>
              <a:rPr lang="en-US" dirty="0" smtClean="0"/>
              <a:t> uses a REST interface over HTTP with JSON data</a:t>
            </a:r>
          </a:p>
          <a:p>
            <a:pPr lvl="1"/>
            <a:r>
              <a:rPr lang="en-US" dirty="0" smtClean="0"/>
              <a:t>HTTP methods are mapped as you would expect</a:t>
            </a:r>
          </a:p>
          <a:p>
            <a:pPr lvl="1"/>
            <a:r>
              <a:rPr lang="en-US" dirty="0" smtClean="0"/>
              <a:t>You can PUT something to a URL</a:t>
            </a:r>
          </a:p>
          <a:p>
            <a:pPr lvl="1"/>
            <a:r>
              <a:rPr lang="en-US" dirty="0" smtClean="0"/>
              <a:t>GET the same URL to get it back</a:t>
            </a:r>
          </a:p>
          <a:p>
            <a:pPr lvl="1"/>
            <a:r>
              <a:rPr lang="en-US" dirty="0" smtClean="0"/>
              <a:t>DELETE to delete it. </a:t>
            </a:r>
          </a:p>
          <a:p>
            <a:pPr lvl="1"/>
            <a:r>
              <a:rPr lang="en-US" dirty="0" smtClean="0"/>
              <a:t>HEAD to check existence.</a:t>
            </a:r>
          </a:p>
          <a:p>
            <a:r>
              <a:rPr lang="en-US" dirty="0"/>
              <a:t>Examples (Sense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Index a document</a:t>
            </a:r>
            <a:endParaRPr lang="en-US" dirty="0"/>
          </a:p>
          <a:p>
            <a:pPr lvl="1"/>
            <a:r>
              <a:rPr lang="en-US" dirty="0" smtClean="0"/>
              <a:t>Perform a 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2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3050</TotalTime>
  <Words>3704</Words>
  <Application>Microsoft Macintosh PowerPoint</Application>
  <PresentationFormat>Custom</PresentationFormat>
  <Paragraphs>579</Paragraphs>
  <Slides>75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ElasticSearch Introduction</vt:lpstr>
      <vt:lpstr>Agenda</vt:lpstr>
      <vt:lpstr>ElasticSearch</vt:lpstr>
      <vt:lpstr>The ELK stack</vt:lpstr>
      <vt:lpstr>ElasticSearch</vt:lpstr>
      <vt:lpstr>Lucene vs Elastic</vt:lpstr>
      <vt:lpstr>What is a search engine ? (for our purposes)</vt:lpstr>
      <vt:lpstr>Getting started</vt:lpstr>
      <vt:lpstr>How to use ElasticSearch</vt:lpstr>
      <vt:lpstr>How to use ElasticSearch</vt:lpstr>
      <vt:lpstr>Queries vs filters</vt:lpstr>
      <vt:lpstr>Aggregations</vt:lpstr>
      <vt:lpstr>Distributed search – cluster and nodes</vt:lpstr>
      <vt:lpstr>Clusters &amp; nodes</vt:lpstr>
      <vt:lpstr>Clusters &amp; nodes</vt:lpstr>
      <vt:lpstr>Clusters and nodes</vt:lpstr>
      <vt:lpstr>Clusters and nodes</vt:lpstr>
      <vt:lpstr>Clusters and nodes</vt:lpstr>
      <vt:lpstr>Scaling out</vt:lpstr>
      <vt:lpstr>Cluster health</vt:lpstr>
      <vt:lpstr>Scaling some more</vt:lpstr>
      <vt:lpstr>Losing a node</vt:lpstr>
      <vt:lpstr>Types &amp; Mappings</vt:lpstr>
      <vt:lpstr>Types and mapping</vt:lpstr>
      <vt:lpstr>Types &amp; mappings</vt:lpstr>
      <vt:lpstr>Dynamically deduced types</vt:lpstr>
      <vt:lpstr>Arrays</vt:lpstr>
      <vt:lpstr>Nulls</vt:lpstr>
      <vt:lpstr>Strings &amp; Exact values</vt:lpstr>
      <vt:lpstr>Exact matching vs full text search</vt:lpstr>
      <vt:lpstr>How does full text search work ?</vt:lpstr>
      <vt:lpstr>The inverted index</vt:lpstr>
      <vt:lpstr>Normalizing the index</vt:lpstr>
      <vt:lpstr>Normalizing the index</vt:lpstr>
      <vt:lpstr>The query must be normalized as well</vt:lpstr>
      <vt:lpstr>Analysis</vt:lpstr>
      <vt:lpstr>Configuring analysis</vt:lpstr>
      <vt:lpstr>Analyzers</vt:lpstr>
      <vt:lpstr>Built in analyzers</vt:lpstr>
      <vt:lpstr>Other index-level options</vt:lpstr>
      <vt:lpstr>Type level options</vt:lpstr>
      <vt:lpstr>Dynamic mapping options</vt:lpstr>
      <vt:lpstr>Index management</vt:lpstr>
      <vt:lpstr>Under the covers - shards</vt:lpstr>
      <vt:lpstr>Under the covers - shards</vt:lpstr>
      <vt:lpstr>Lucene segments (inside shards)</vt:lpstr>
      <vt:lpstr>Lucene segments (inside shards)</vt:lpstr>
      <vt:lpstr>Lucene segments (inside shards)</vt:lpstr>
      <vt:lpstr>Lucene segments – handling deletes</vt:lpstr>
      <vt:lpstr>Lucene segments – handling updates</vt:lpstr>
      <vt:lpstr>Lucene segments (inside shards)</vt:lpstr>
      <vt:lpstr>Committing updates</vt:lpstr>
      <vt:lpstr>Documents are searchable after a refresh</vt:lpstr>
      <vt:lpstr>‘near real time search’</vt:lpstr>
      <vt:lpstr>Refresh API</vt:lpstr>
      <vt:lpstr>Transaction log</vt:lpstr>
      <vt:lpstr>Transaction log</vt:lpstr>
      <vt:lpstr>Transaction log after refresh</vt:lpstr>
      <vt:lpstr>Transaction log after refresh</vt:lpstr>
      <vt:lpstr>Flush (full commit)</vt:lpstr>
      <vt:lpstr>Flush</vt:lpstr>
      <vt:lpstr>Flush API</vt:lpstr>
      <vt:lpstr>Segment merging</vt:lpstr>
      <vt:lpstr>Segment merging</vt:lpstr>
      <vt:lpstr>Optimize API</vt:lpstr>
      <vt:lpstr>Segment merging</vt:lpstr>
      <vt:lpstr>Distributed search execution</vt:lpstr>
      <vt:lpstr>Distributed search execution</vt:lpstr>
      <vt:lpstr>A note about pagination</vt:lpstr>
      <vt:lpstr>Distributed search - options</vt:lpstr>
      <vt:lpstr>Distributed search - options</vt:lpstr>
      <vt:lpstr>Scan and scroll</vt:lpstr>
      <vt:lpstr>What’s next ?</vt:lpstr>
      <vt:lpstr>What we didn’t cover (most important topics)</vt:lpstr>
      <vt:lpstr>Any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Introduction</dc:title>
  <dc:creator/>
  <cp:lastModifiedBy>Dennis Riis</cp:lastModifiedBy>
  <cp:revision>60</cp:revision>
  <dcterms:created xsi:type="dcterms:W3CDTF">2012-08-10T12:37:40Z</dcterms:created>
  <dcterms:modified xsi:type="dcterms:W3CDTF">2014-12-15T15:18:28Z</dcterms:modified>
</cp:coreProperties>
</file>