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8" r:id="rId12"/>
    <p:sldId id="299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6" r:id="rId42"/>
    <p:sldId id="297" r:id="rId43"/>
    <p:sldId id="294" r:id="rId44"/>
    <p:sldId id="29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9489" autoAdjust="0"/>
  </p:normalViewPr>
  <p:slideViewPr>
    <p:cSldViewPr snapToGrid="0">
      <p:cViewPr varScale="1">
        <p:scale>
          <a:sx n="109" d="100"/>
          <a:sy n="109" d="100"/>
        </p:scale>
        <p:origin x="-3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33BD2-4D84-4DDA-9CBF-AC9340D3F56A}" type="datetimeFigureOut">
              <a:rPr lang="da-DK"/>
              <a:t>11/12/14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B5C69-BE94-4D7E-9A42-C5D3A868EF1B}" type="slidenum">
              <a:rPr lang="da-DK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092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3974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2144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2059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2696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2046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demo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37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8649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Fact-check</a:t>
            </a:r>
            <a:r>
              <a:rPr lang="en-US" baseline="0" dirty="0" smtClean="0"/>
              <a:t> “each replica lives on one node”.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40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8336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7970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988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9907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9715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2672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3771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7126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292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1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4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0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9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4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7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3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9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1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7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9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18D8F-C334-F04A-B3C8-874F420BADBD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5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ElasticSearch Introduction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"You know, for Search"</a:t>
            </a:r>
          </a:p>
        </p:txBody>
      </p:sp>
    </p:spTree>
    <p:extLst>
      <p:ext uri="{BB962C8B-B14F-4D97-AF65-F5344CB8AC3E}">
        <p14:creationId xmlns:p14="http://schemas.microsoft.com/office/powerpoint/2010/main" val="342494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.NET</a:t>
            </a:r>
          </a:p>
          <a:p>
            <a:endParaRPr lang="en-US" dirty="0" smtClean="0"/>
          </a:p>
          <a:p>
            <a:r>
              <a:rPr lang="en-US" dirty="0" err="1" smtClean="0"/>
              <a:t>ElasticSearch</a:t>
            </a:r>
            <a:r>
              <a:rPr lang="en-US" dirty="0" smtClean="0"/>
              <a:t> .NET</a:t>
            </a:r>
          </a:p>
          <a:p>
            <a:pPr lvl="1"/>
            <a:r>
              <a:rPr lang="en-US" dirty="0" smtClean="0"/>
              <a:t>Low-level – exposes methods corresponding to the REST endpoints</a:t>
            </a:r>
          </a:p>
          <a:p>
            <a:pPr lvl="1"/>
            <a:endParaRPr lang="en-US" dirty="0"/>
          </a:p>
          <a:p>
            <a:r>
              <a:rPr lang="en-US" dirty="0" smtClean="0"/>
              <a:t>NEST</a:t>
            </a:r>
          </a:p>
          <a:p>
            <a:pPr lvl="1"/>
            <a:r>
              <a:rPr lang="en-US" dirty="0" smtClean="0"/>
              <a:t>High-level, opinionated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</a:t>
            </a:r>
            <a:r>
              <a:rPr lang="en-US" dirty="0" err="1" smtClean="0"/>
              <a:t>vs</a:t>
            </a:r>
            <a:r>
              <a:rPr lang="en-US" dirty="0" smtClean="0"/>
              <a:t>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generally are for full-text searches that should affect document ranking</a:t>
            </a:r>
          </a:p>
          <a:p>
            <a:r>
              <a:rPr lang="en-US" dirty="0" smtClean="0"/>
              <a:t>Filters are for yes/no matches</a:t>
            </a:r>
          </a:p>
          <a:p>
            <a:r>
              <a:rPr lang="en-US" dirty="0" smtClean="0"/>
              <a:t>Filters can be cached by </a:t>
            </a:r>
            <a:r>
              <a:rPr lang="en-US" dirty="0" err="1" smtClean="0"/>
              <a:t>ElasticSearch</a:t>
            </a:r>
            <a:r>
              <a:rPr lang="en-US" dirty="0" smtClean="0"/>
              <a:t> and should be preferred for making exact matches</a:t>
            </a:r>
          </a:p>
          <a:p>
            <a:pPr lvl="1"/>
            <a:r>
              <a:rPr lang="en-US" dirty="0" smtClean="0"/>
              <a:t>Such as selecting the brand and model</a:t>
            </a:r>
          </a:p>
          <a:p>
            <a:pPr lvl="1"/>
            <a:r>
              <a:rPr lang="en-US" dirty="0" smtClean="0"/>
              <a:t>Or filtering a price range</a:t>
            </a:r>
          </a:p>
        </p:txBody>
      </p:sp>
    </p:spTree>
    <p:extLst>
      <p:ext uri="{BB962C8B-B14F-4D97-AF65-F5344CB8AC3E}">
        <p14:creationId xmlns:p14="http://schemas.microsoft.com/office/powerpoint/2010/main" val="235537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times called </a:t>
            </a:r>
            <a:r>
              <a:rPr lang="en-US" dirty="0" err="1" smtClean="0"/>
              <a:t>facetting</a:t>
            </a:r>
            <a:endParaRPr lang="en-US" dirty="0" smtClean="0"/>
          </a:p>
          <a:p>
            <a:r>
              <a:rPr lang="en-US" dirty="0" smtClean="0"/>
              <a:t>Can be used to analyze the data in 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pPr lvl="1"/>
            <a:r>
              <a:rPr lang="en-US" dirty="0" smtClean="0"/>
              <a:t>Sum, min, max, </a:t>
            </a:r>
            <a:r>
              <a:rPr lang="en-US" dirty="0" err="1" smtClean="0"/>
              <a:t>std.dev</a:t>
            </a:r>
            <a:r>
              <a:rPr lang="en-US" dirty="0" smtClean="0"/>
              <a:t> and many more and advanced operators</a:t>
            </a:r>
          </a:p>
          <a:p>
            <a:r>
              <a:rPr lang="en-US" dirty="0" smtClean="0"/>
              <a:t>Or generating search navigators</a:t>
            </a:r>
          </a:p>
          <a:p>
            <a:endParaRPr lang="en-US" dirty="0"/>
          </a:p>
          <a:p>
            <a:r>
              <a:rPr lang="en-US" dirty="0" smtClean="0"/>
              <a:t>Aggregations can run pre- or post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72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the covers – cluster and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code against Elastic, we connect to a </a:t>
            </a:r>
            <a:r>
              <a:rPr lang="en-US" i="1" dirty="0"/>
              <a:t>cluster</a:t>
            </a:r>
          </a:p>
          <a:p>
            <a:r>
              <a:rPr lang="en-US" dirty="0"/>
              <a:t>A cluster consists of one or more nodes</a:t>
            </a:r>
          </a:p>
          <a:p>
            <a:r>
              <a:rPr lang="en-US" dirty="0"/>
              <a:t>A node is typically one machine with ElasticSearch installed</a:t>
            </a:r>
          </a:p>
          <a:p>
            <a:endParaRPr lang="en-US" dirty="0"/>
          </a:p>
          <a:p>
            <a:r>
              <a:rPr lang="en-US" i="1" dirty="0"/>
              <a:t>But, for development purposes:</a:t>
            </a:r>
          </a:p>
          <a:p>
            <a:r>
              <a:rPr lang="en-US" dirty="0"/>
              <a:t>A cluster can be one node</a:t>
            </a:r>
          </a:p>
          <a:p>
            <a:r>
              <a:rPr lang="en-US" dirty="0"/>
              <a:t>A cluster can be on one machine with many nodes (instances of Elastic)</a:t>
            </a:r>
          </a:p>
        </p:txBody>
      </p:sp>
    </p:spTree>
    <p:extLst>
      <p:ext uri="{BB962C8B-B14F-4D97-AF65-F5344CB8AC3E}">
        <p14:creationId xmlns:p14="http://schemas.microsoft.com/office/powerpoint/2010/main" val="113496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&amp;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Allows us to scale out by adding more nodes</a:t>
            </a:r>
          </a:p>
          <a:p>
            <a:endParaRPr lang="en-US"/>
          </a:p>
          <a:p>
            <a:r>
              <a:rPr lang="en-US"/>
              <a:t>Provides availability and resiliency against failure.</a:t>
            </a:r>
          </a:p>
          <a:p>
            <a:endParaRPr lang="en-US"/>
          </a:p>
          <a:p>
            <a:pPr marL="0" indent="0">
              <a:buNone/>
            </a:pPr>
            <a:r>
              <a:rPr lang="en-US" b="1" i="1"/>
              <a:t>In a correctly configured Elastic cluster:</a:t>
            </a:r>
          </a:p>
          <a:p>
            <a:endParaRPr lang="en-US"/>
          </a:p>
          <a:p>
            <a:r>
              <a:rPr lang="en-US"/>
              <a:t>A number of nodes can fail (hw/network) without data loss</a:t>
            </a:r>
          </a:p>
          <a:p>
            <a:r>
              <a:rPr lang="en-US"/>
              <a:t>- And without affecting availability</a:t>
            </a:r>
          </a:p>
        </p:txBody>
      </p:sp>
    </p:spTree>
    <p:extLst>
      <p:ext uri="{BB962C8B-B14F-4D97-AF65-F5344CB8AC3E}">
        <p14:creationId xmlns:p14="http://schemas.microsoft.com/office/powerpoint/2010/main" val="3434160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 &amp;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cluster </a:t>
            </a:r>
            <a:r>
              <a:rPr lang="en-US" dirty="0" smtClean="0"/>
              <a:t>is a set of nodes (instances of </a:t>
            </a:r>
            <a:r>
              <a:rPr lang="en-US" dirty="0" err="1" smtClean="0"/>
              <a:t>ElasticSearch</a:t>
            </a:r>
            <a:r>
              <a:rPr lang="en-US" dirty="0" smtClean="0"/>
              <a:t>) sharing the same </a:t>
            </a:r>
            <a:r>
              <a:rPr lang="en-US" i="1" dirty="0" err="1" smtClean="0"/>
              <a:t>cluster.name</a:t>
            </a:r>
            <a:r>
              <a:rPr lang="en-US" i="1" dirty="0" smtClean="0"/>
              <a:t>, </a:t>
            </a:r>
            <a:r>
              <a:rPr lang="en-US" dirty="0" smtClean="0"/>
              <a:t>set in the </a:t>
            </a:r>
            <a:r>
              <a:rPr lang="en-US" dirty="0" err="1" smtClean="0"/>
              <a:t>config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By default, the cluster will automatically discover new nodes and start using them.</a:t>
            </a:r>
          </a:p>
          <a:p>
            <a:endParaRPr lang="en-US" dirty="0"/>
          </a:p>
          <a:p>
            <a:r>
              <a:rPr lang="en-US" dirty="0" smtClean="0"/>
              <a:t>This is done using multicast communication on the network, so </a:t>
            </a:r>
            <a:r>
              <a:rPr lang="en-US" i="1" dirty="0" smtClean="0"/>
              <a:t>spinning up a new node with an existing </a:t>
            </a:r>
            <a:r>
              <a:rPr lang="en-US" i="1" dirty="0" err="1" smtClean="0"/>
              <a:t>cluster.name</a:t>
            </a:r>
            <a:r>
              <a:rPr lang="en-US" i="1" dirty="0" smtClean="0"/>
              <a:t> will join it to the cluster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0382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 and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cluster elects a master node, taking care of master-level operations</a:t>
            </a:r>
          </a:p>
          <a:p>
            <a:r>
              <a:rPr lang="en-US" dirty="0" smtClean="0"/>
              <a:t>Any node can be the master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3175501"/>
            <a:ext cx="952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8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 and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node has a number of indexes, each consisting of a number of </a:t>
            </a:r>
            <a:r>
              <a:rPr lang="en-US" i="1" dirty="0" smtClean="0"/>
              <a:t>Shards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71" y="3065071"/>
            <a:ext cx="952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32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 and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node(s) immediately cause </a:t>
            </a:r>
            <a:r>
              <a:rPr lang="en-US" dirty="0" err="1" smtClean="0"/>
              <a:t>ElasticSearch</a:t>
            </a:r>
            <a:r>
              <a:rPr lang="en-US" dirty="0" smtClean="0"/>
              <a:t> to start replicating shards to the new node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877378"/>
            <a:ext cx="952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67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Scaling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Writes happen to the primary node first, then on the replicas</a:t>
            </a:r>
          </a:p>
          <a:p>
            <a:r>
              <a:rPr lang="en-US" dirty="0" smtClean="0"/>
              <a:t>If we lose a node with a primary shard, one of the replicas will be promoted to primary</a:t>
            </a:r>
          </a:p>
          <a:p>
            <a:endParaRPr lang="en-US" dirty="0" smtClean="0"/>
          </a:p>
          <a:p>
            <a:r>
              <a:rPr lang="en-US" dirty="0" smtClean="0"/>
              <a:t>GET by Id only needs to touch the node the document is stored on</a:t>
            </a:r>
          </a:p>
          <a:p>
            <a:endParaRPr lang="en-US" dirty="0" smtClean="0"/>
          </a:p>
          <a:p>
            <a:r>
              <a:rPr lang="en-US" dirty="0" smtClean="0"/>
              <a:t>Searches happen on all nodes in parallel</a:t>
            </a:r>
          </a:p>
          <a:p>
            <a:r>
              <a:rPr lang="en-US" dirty="0" smtClean="0"/>
              <a:t>Both replicas and primaries can serve search requests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064" y="-204692"/>
            <a:ext cx="6463195" cy="193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939" y="448246"/>
            <a:ext cx="10515600" cy="1325563"/>
          </a:xfrm>
        </p:spPr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ElasticSearch</a:t>
            </a:r>
            <a:r>
              <a:rPr lang="da-DK" dirty="0"/>
              <a:t> ? </a:t>
            </a:r>
          </a:p>
          <a:p>
            <a:r>
              <a:rPr lang="en-US" dirty="0"/>
              <a:t>Using </a:t>
            </a:r>
            <a:r>
              <a:rPr lang="en-US" dirty="0" err="1"/>
              <a:t>ElasticSearch</a:t>
            </a:r>
            <a:r>
              <a:rPr lang="en-US" dirty="0"/>
              <a:t> - simple examples </a:t>
            </a:r>
            <a:endParaRPr lang="da-DK" dirty="0"/>
          </a:p>
          <a:p>
            <a:r>
              <a:rPr lang="da-DK" dirty="0" err="1"/>
              <a:t>ElasticSearch</a:t>
            </a:r>
            <a:r>
              <a:rPr lang="da-DK" dirty="0"/>
              <a:t> .NET </a:t>
            </a:r>
            <a:r>
              <a:rPr lang="en-US" dirty="0"/>
              <a:t>and NEST</a:t>
            </a:r>
            <a:endParaRPr lang="da-DK" dirty="0"/>
          </a:p>
          <a:p>
            <a:r>
              <a:rPr lang="en-US" dirty="0"/>
              <a:t>Under the covers</a:t>
            </a:r>
          </a:p>
          <a:p>
            <a:r>
              <a:rPr lang="da-DK" dirty="0"/>
              <a:t>Index </a:t>
            </a:r>
            <a:r>
              <a:rPr lang="da-DK" dirty="0" err="1"/>
              <a:t>configuration</a:t>
            </a:r>
            <a:endParaRPr lang="en-US" dirty="0"/>
          </a:p>
          <a:p>
            <a:r>
              <a:rPr lang="en-US" dirty="0"/>
              <a:t>Text analyzers</a:t>
            </a:r>
          </a:p>
          <a:p>
            <a:r>
              <a:rPr lang="da-DK" dirty="0" err="1"/>
              <a:t>Kibana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If time allows</a:t>
            </a:r>
            <a:r>
              <a:rPr lang="da-DK" sz="1800" dirty="0"/>
              <a:t>:</a:t>
            </a:r>
            <a:endParaRPr lang="en-US" sz="1800" dirty="0"/>
          </a:p>
          <a:p>
            <a:pPr marL="0" indent="0">
              <a:buNone/>
            </a:pPr>
            <a:r>
              <a:rPr lang="da-DK" sz="1800" dirty="0" err="1"/>
              <a:t>Geosearch</a:t>
            </a:r>
            <a:r>
              <a:rPr lang="da-DK" sz="1800" dirty="0"/>
              <a:t>, </a:t>
            </a:r>
            <a:r>
              <a:rPr lang="da-DK" sz="1800" dirty="0" err="1"/>
              <a:t>percolator</a:t>
            </a:r>
            <a:r>
              <a:rPr lang="da-DK" sz="1800" dirty="0"/>
              <a:t>, re-</a:t>
            </a:r>
            <a:r>
              <a:rPr lang="da-DK" sz="1800" dirty="0" err="1"/>
              <a:t>indexing</a:t>
            </a:r>
            <a:r>
              <a:rPr lang="da-DK" sz="1800" dirty="0"/>
              <a:t> </a:t>
            </a:r>
            <a:r>
              <a:rPr lang="da-DK" sz="1800" dirty="0" err="1"/>
              <a:t>strategy</a:t>
            </a:r>
            <a:endParaRPr lang="en-US" sz="1800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3225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nsolas"/>
                <a:cs typeface="Consolas"/>
              </a:rPr>
              <a:t>GET _cluster/health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Green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– all indexes are up with the number of replicas active as assigned when creating the index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Yellow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– all indexes are up, but the required number of replicas is not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– shards missing</a:t>
            </a:r>
          </a:p>
          <a:p>
            <a:endParaRPr lang="en-US" dirty="0"/>
          </a:p>
          <a:p>
            <a:r>
              <a:rPr lang="en-US" dirty="0" smtClean="0"/>
              <a:t>This can also be queried on index or shard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1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some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replicas can be increased per-index</a:t>
            </a:r>
          </a:p>
          <a:p>
            <a:r>
              <a:rPr lang="en-US" dirty="0" smtClean="0"/>
              <a:t>Allows us to distribute load on demand when adding nodes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79" y="3120335"/>
            <a:ext cx="952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1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Losing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we lose a node, replicas can be promoted to primaries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Replicas never live on the same node as their primary</a:t>
            </a:r>
          </a:p>
          <a:p>
            <a:r>
              <a:rPr lang="en-US" dirty="0" smtClean="0"/>
              <a:t>Or, we never have 2 copies of the same data on the same node</a:t>
            </a:r>
          </a:p>
          <a:p>
            <a:r>
              <a:rPr lang="en-US" dirty="0" smtClean="0"/>
              <a:t>If we want 2 replicas we need at least 3 nodes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08" y="2027037"/>
            <a:ext cx="952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26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&amp;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mapping</a:t>
            </a:r>
            <a:r>
              <a:rPr lang="en-US" dirty="0" smtClean="0"/>
              <a:t> is part of the </a:t>
            </a:r>
            <a:r>
              <a:rPr lang="en-US" i="1" dirty="0" smtClean="0"/>
              <a:t>index configuration</a:t>
            </a:r>
            <a:r>
              <a:rPr lang="en-US" dirty="0" smtClean="0"/>
              <a:t>, and it tells </a:t>
            </a:r>
            <a:r>
              <a:rPr lang="en-US" dirty="0" err="1" smtClean="0"/>
              <a:t>ElasticSearch</a:t>
            </a:r>
            <a:r>
              <a:rPr lang="en-US" dirty="0" smtClean="0"/>
              <a:t> how to store each property for each type.</a:t>
            </a:r>
          </a:p>
          <a:p>
            <a:endParaRPr lang="en-US" i="1" dirty="0" smtClean="0"/>
          </a:p>
          <a:p>
            <a:r>
              <a:rPr lang="en-US" dirty="0" smtClean="0"/>
              <a:t>If you just write to an index without defining the mapping, </a:t>
            </a:r>
            <a:r>
              <a:rPr lang="en-US" dirty="0" err="1" smtClean="0"/>
              <a:t>ElasticSearch</a:t>
            </a:r>
            <a:r>
              <a:rPr lang="en-US" dirty="0" smtClean="0"/>
              <a:t> will create a mapping for you.</a:t>
            </a:r>
          </a:p>
          <a:p>
            <a:endParaRPr lang="en-US" dirty="0"/>
          </a:p>
          <a:p>
            <a:r>
              <a:rPr lang="en-US" dirty="0" err="1" smtClean="0"/>
              <a:t>ElasticSearch</a:t>
            </a:r>
            <a:r>
              <a:rPr lang="en-US" dirty="0" smtClean="0"/>
              <a:t> tries to do the right thing …</a:t>
            </a:r>
          </a:p>
          <a:p>
            <a:r>
              <a:rPr lang="en-US" dirty="0" smtClean="0"/>
              <a:t>… and that works great for demos 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4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and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deduces the mapping when it first encounters a type</a:t>
            </a:r>
          </a:p>
          <a:p>
            <a:pPr lvl="1"/>
            <a:r>
              <a:rPr lang="en-US" dirty="0" smtClean="0"/>
              <a:t>Which may not be what you want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4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&amp; mappings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3915" y="1495820"/>
            <a:ext cx="6096000" cy="41549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err="1" smtClean="0"/>
              <a:t>ElasticSearch</a:t>
            </a:r>
            <a:r>
              <a:rPr lang="en-US" sz="2200" dirty="0" smtClean="0"/>
              <a:t> supports the following simple types:</a:t>
            </a:r>
          </a:p>
          <a:p>
            <a:endParaRPr lang="en-US" sz="2200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String</a:t>
            </a:r>
            <a:r>
              <a:rPr lang="en-US" sz="2200" dirty="0"/>
              <a:t>: </a:t>
            </a:r>
            <a:r>
              <a:rPr lang="en-US" sz="2200" dirty="0" smtClean="0"/>
              <a:t>string</a:t>
            </a:r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Whole number: byte, short, integer, long</a:t>
            </a:r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Floating-point: float, double</a:t>
            </a:r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Boolean: </a:t>
            </a:r>
            <a:r>
              <a:rPr lang="en-US" sz="2200" dirty="0" err="1"/>
              <a:t>boolean</a:t>
            </a:r>
            <a:endParaRPr lang="en-US" sz="2200" dirty="0"/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Date: date</a:t>
            </a:r>
          </a:p>
        </p:txBody>
      </p:sp>
    </p:spTree>
    <p:extLst>
      <p:ext uri="{BB962C8B-B14F-4D97-AF65-F5344CB8AC3E}">
        <p14:creationId xmlns:p14="http://schemas.microsoft.com/office/powerpoint/2010/main" val="3224171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deduced types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516" b="5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88624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fields can be an array (</a:t>
            </a:r>
            <a:r>
              <a:rPr lang="en-US" dirty="0" err="1" smtClean="0"/>
              <a:t>ie</a:t>
            </a:r>
            <a:r>
              <a:rPr lang="en-US" dirty="0" smtClean="0"/>
              <a:t>. </a:t>
            </a:r>
            <a:r>
              <a:rPr lang="en-US" dirty="0"/>
              <a:t>h</a:t>
            </a:r>
            <a:r>
              <a:rPr lang="en-US" dirty="0" smtClean="0"/>
              <a:t>ave none, one, or many values)</a:t>
            </a:r>
          </a:p>
          <a:p>
            <a:endParaRPr lang="en-US" dirty="0"/>
          </a:p>
          <a:p>
            <a:r>
              <a:rPr lang="en-US" dirty="0" smtClean="0"/>
              <a:t>All elements in an array must have the same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63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Null is stored as the absence of a value</a:t>
            </a:r>
          </a:p>
          <a:p>
            <a:pPr lvl="1"/>
            <a:r>
              <a:rPr lang="en-US" dirty="0" smtClean="0"/>
              <a:t>No difference between omitting the field or setting it to null</a:t>
            </a:r>
          </a:p>
          <a:p>
            <a:r>
              <a:rPr lang="en-US" dirty="0" smtClean="0"/>
              <a:t>These are functionally equivalent: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notice that _source is stored as the exact document that was input. It’s only the search index that collapses nulls.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92" y="3140213"/>
            <a:ext cx="2616200" cy="2044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149" y="3155115"/>
            <a:ext cx="24257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2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&amp; Exact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values are … exact values</a:t>
            </a:r>
          </a:p>
          <a:p>
            <a:pPr lvl="1"/>
            <a:r>
              <a:rPr lang="en-US" dirty="0" smtClean="0"/>
              <a:t>One way to interpret</a:t>
            </a:r>
          </a:p>
          <a:p>
            <a:pPr lvl="1"/>
            <a:r>
              <a:rPr lang="en-US" dirty="0" smtClean="0"/>
              <a:t>Easy to match on</a:t>
            </a:r>
          </a:p>
          <a:p>
            <a:pPr lvl="1"/>
            <a:r>
              <a:rPr lang="en-US" dirty="0" smtClean="0"/>
              <a:t>Numbers, </a:t>
            </a:r>
            <a:r>
              <a:rPr lang="en-US" dirty="0" err="1" smtClean="0"/>
              <a:t>bools</a:t>
            </a:r>
            <a:r>
              <a:rPr lang="en-US" dirty="0" smtClean="0"/>
              <a:t>, dates are exact values</a:t>
            </a:r>
          </a:p>
          <a:p>
            <a:endParaRPr lang="en-US" dirty="0"/>
          </a:p>
          <a:p>
            <a:r>
              <a:rPr lang="en-US" dirty="0" smtClean="0"/>
              <a:t>Strings can be exact values </a:t>
            </a:r>
          </a:p>
          <a:p>
            <a:r>
              <a:rPr lang="en-US" dirty="0" smtClean="0"/>
              <a:t>Or analyzed text for ‘full text search’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3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ElasticSearch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i="1">
                <a:solidFill>
                  <a:srgbClr val="74B73F"/>
                </a:solidFill>
              </a:rPr>
              <a:t>"an end-to-end search and analytics platform.</a:t>
            </a:r>
          </a:p>
          <a:p>
            <a:pPr marL="0" indent="0">
              <a:buNone/>
            </a:pPr>
            <a:endParaRPr lang="en-US" sz="4000" i="1">
              <a:solidFill>
                <a:srgbClr val="74B73F"/>
              </a:solidFill>
            </a:endParaRPr>
          </a:p>
          <a:p>
            <a:pPr marL="0" indent="0">
              <a:buNone/>
            </a:pPr>
            <a:r>
              <a:rPr lang="en-US" sz="4000" i="1">
                <a:solidFill>
                  <a:srgbClr val="74B73F"/>
                </a:solidFill>
              </a:rPr>
              <a:t>infinitely versatile." </a:t>
            </a:r>
            <a:endParaRPr lang="da-DK" sz="4000">
              <a:solidFill>
                <a:srgbClr val="74B73F"/>
              </a:solidFill>
            </a:endParaRP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894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 matching </a:t>
            </a:r>
            <a:r>
              <a:rPr lang="en-US" dirty="0" err="1" smtClean="0"/>
              <a:t>vs</a:t>
            </a:r>
            <a:r>
              <a:rPr lang="en-US" dirty="0" smtClean="0"/>
              <a:t> full text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matching</a:t>
            </a:r>
          </a:p>
          <a:p>
            <a:pPr lvl="1"/>
            <a:r>
              <a:rPr lang="en-US" dirty="0" smtClean="0"/>
              <a:t>Is </a:t>
            </a:r>
            <a:r>
              <a:rPr lang="en-US" dirty="0" err="1" smtClean="0"/>
              <a:t>boolean</a:t>
            </a:r>
            <a:r>
              <a:rPr lang="en-US" dirty="0" smtClean="0"/>
              <a:t> – it either matches or it does not</a:t>
            </a:r>
          </a:p>
          <a:p>
            <a:r>
              <a:rPr lang="en-US" dirty="0" smtClean="0"/>
              <a:t>Full text search</a:t>
            </a:r>
          </a:p>
          <a:p>
            <a:pPr lvl="1"/>
            <a:r>
              <a:rPr lang="en-US" dirty="0" smtClean="0"/>
              <a:t>Does not need to match exactly the text in the query</a:t>
            </a:r>
          </a:p>
          <a:p>
            <a:pPr lvl="1"/>
            <a:r>
              <a:rPr lang="en-US" dirty="0" smtClean="0"/>
              <a:t>Includes a </a:t>
            </a:r>
            <a:r>
              <a:rPr lang="en-US" i="1" dirty="0" smtClean="0"/>
              <a:t>relevancy score</a:t>
            </a:r>
            <a:r>
              <a:rPr lang="en-US" dirty="0" smtClean="0"/>
              <a:t> – how well does the document match the query ? </a:t>
            </a:r>
          </a:p>
          <a:p>
            <a:pPr lvl="1"/>
            <a:r>
              <a:rPr lang="en-US" dirty="0" smtClean="0"/>
              <a:t>Searches in tokens instead of considering a field to be one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full text search work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the input string into </a:t>
            </a:r>
            <a:r>
              <a:rPr lang="en-US" i="1" dirty="0" smtClean="0"/>
              <a:t>tokens</a:t>
            </a:r>
            <a:r>
              <a:rPr lang="en-US" dirty="0" smtClean="0"/>
              <a:t> and put them into an </a:t>
            </a:r>
            <a:r>
              <a:rPr lang="en-US" i="1" dirty="0" smtClean="0"/>
              <a:t>inverted index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inverted index is essentially a </a:t>
            </a:r>
            <a:r>
              <a:rPr lang="en-US" i="1" dirty="0" smtClean="0"/>
              <a:t>sorted list</a:t>
            </a:r>
            <a:r>
              <a:rPr lang="en-US" dirty="0" smtClean="0"/>
              <a:t> of unique </a:t>
            </a:r>
            <a:r>
              <a:rPr lang="en-US" i="1" dirty="0" smtClean="0"/>
              <a:t>tokens,</a:t>
            </a:r>
            <a:endParaRPr lang="en-US" dirty="0" smtClean="0"/>
          </a:p>
          <a:p>
            <a:r>
              <a:rPr lang="en-US" dirty="0" smtClean="0"/>
              <a:t>In which we record which documents </a:t>
            </a:r>
            <a:br>
              <a:rPr lang="en-US" dirty="0" smtClean="0"/>
            </a:br>
            <a:r>
              <a:rPr lang="en-US" dirty="0" smtClean="0"/>
              <a:t>contain each term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548" y="3397526"/>
            <a:ext cx="36449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68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for “quick brown”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81793" y="3335923"/>
            <a:ext cx="392043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Term      Doc_1  Doc_2</a:t>
            </a:r>
          </a:p>
          <a:p>
            <a:r>
              <a:rPr lang="en-US" dirty="0">
                <a:latin typeface="Consolas"/>
                <a:cs typeface="Consolas"/>
              </a:rPr>
              <a:t>-------------------------</a:t>
            </a:r>
          </a:p>
          <a:p>
            <a:r>
              <a:rPr lang="en-US" dirty="0">
                <a:latin typeface="Consolas"/>
                <a:cs typeface="Consolas"/>
              </a:rPr>
              <a:t>brown   |   X   |  X</a:t>
            </a:r>
          </a:p>
          <a:p>
            <a:r>
              <a:rPr lang="en-US" dirty="0">
                <a:latin typeface="Consolas"/>
                <a:cs typeface="Consolas"/>
              </a:rPr>
              <a:t>quick   |   X   |</a:t>
            </a:r>
          </a:p>
          <a:p>
            <a:r>
              <a:rPr lang="en-US" dirty="0">
                <a:latin typeface="Consolas"/>
                <a:cs typeface="Consolas"/>
              </a:rPr>
              <a:t>------------------------</a:t>
            </a:r>
          </a:p>
          <a:p>
            <a:r>
              <a:rPr lang="en-US" dirty="0">
                <a:latin typeface="Consolas"/>
                <a:cs typeface="Consolas"/>
              </a:rPr>
              <a:t>Total   |   2   |  1</a:t>
            </a:r>
          </a:p>
        </p:txBody>
      </p:sp>
      <p:sp>
        <p:nvSpPr>
          <p:cNvPr id="5" name="Rectangle 4"/>
          <p:cNvSpPr/>
          <p:nvPr/>
        </p:nvSpPr>
        <p:spPr>
          <a:xfrm>
            <a:off x="784086" y="222610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Term      Doc_1  Doc_2</a:t>
            </a:r>
          </a:p>
          <a:p>
            <a:r>
              <a:rPr lang="en-US" sz="1400" dirty="0">
                <a:latin typeface="Consolas"/>
                <a:cs typeface="Consolas"/>
              </a:rPr>
              <a:t>-------------------------</a:t>
            </a:r>
          </a:p>
          <a:p>
            <a:r>
              <a:rPr lang="en-US" sz="1400" dirty="0">
                <a:latin typeface="Consolas"/>
                <a:cs typeface="Consolas"/>
              </a:rPr>
              <a:t>Quick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The     |   X   |</a:t>
            </a:r>
          </a:p>
          <a:p>
            <a:r>
              <a:rPr lang="en-US" sz="1400" dirty="0">
                <a:latin typeface="Consolas"/>
                <a:cs typeface="Consolas"/>
              </a:rPr>
              <a:t>brown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dog     |   X   |</a:t>
            </a:r>
          </a:p>
          <a:p>
            <a:r>
              <a:rPr lang="en-US" sz="1400" dirty="0">
                <a:latin typeface="Consolas"/>
                <a:cs typeface="Consolas"/>
              </a:rPr>
              <a:t>dogs 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fox     |   X   |</a:t>
            </a:r>
          </a:p>
          <a:p>
            <a:r>
              <a:rPr lang="en-US" sz="1400" dirty="0">
                <a:latin typeface="Consolas"/>
                <a:cs typeface="Consolas"/>
              </a:rPr>
              <a:t>foxes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in   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jumped  |   X   |</a:t>
            </a:r>
          </a:p>
          <a:p>
            <a:r>
              <a:rPr lang="en-US" sz="1400" dirty="0">
                <a:latin typeface="Consolas"/>
                <a:cs typeface="Consolas"/>
              </a:rPr>
              <a:t>lazy 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leap 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over 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quick   |   X   |</a:t>
            </a:r>
          </a:p>
          <a:p>
            <a:r>
              <a:rPr lang="en-US" sz="1400" dirty="0">
                <a:latin typeface="Consolas"/>
                <a:cs typeface="Consolas"/>
              </a:rPr>
              <a:t>summer  |       |  X</a:t>
            </a:r>
          </a:p>
          <a:p>
            <a:r>
              <a:rPr lang="en-US" sz="1400" dirty="0">
                <a:latin typeface="Consolas"/>
                <a:cs typeface="Consolas"/>
              </a:rPr>
              <a:t>the     |   X   |</a:t>
            </a:r>
          </a:p>
          <a:p>
            <a:r>
              <a:rPr lang="en-US" sz="1400" dirty="0">
                <a:latin typeface="Consolas"/>
                <a:cs typeface="Consolas"/>
              </a:rPr>
              <a:t>------------------------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832087" y="3555999"/>
            <a:ext cx="2473739" cy="13141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05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the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Some words are considered equal – synonyms</a:t>
            </a:r>
          </a:p>
          <a:p>
            <a:pPr>
              <a:buFontTx/>
              <a:buChar char="•"/>
            </a:pPr>
            <a:r>
              <a:rPr lang="en-US" dirty="0" smtClean="0"/>
              <a:t>Disregard casing </a:t>
            </a:r>
          </a:p>
          <a:p>
            <a:pPr>
              <a:buFontTx/>
              <a:buChar char="•"/>
            </a:pPr>
            <a:r>
              <a:rPr lang="en-US" dirty="0" smtClean="0"/>
              <a:t>Throw away punctuation</a:t>
            </a:r>
          </a:p>
          <a:p>
            <a:pPr>
              <a:buFontTx/>
              <a:buChar char="•"/>
            </a:pPr>
            <a:r>
              <a:rPr lang="en-US" dirty="0" smtClean="0"/>
              <a:t>Reduce words to their root words</a:t>
            </a:r>
          </a:p>
          <a:p>
            <a:pPr lvl="1">
              <a:buFontTx/>
              <a:buChar char="•"/>
            </a:pPr>
            <a:r>
              <a:rPr lang="en-US" dirty="0" smtClean="0"/>
              <a:t>Fox and foxes -&gt; Same word</a:t>
            </a:r>
          </a:p>
          <a:p>
            <a:pPr lvl="1">
              <a:buFontTx/>
              <a:buChar char="•"/>
            </a:pPr>
            <a:r>
              <a:rPr lang="en-US" dirty="0" smtClean="0"/>
              <a:t>Dog and dogs -&gt; Same word</a:t>
            </a:r>
          </a:p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59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the 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4086" y="2226104"/>
            <a:ext cx="30369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Term      Doc_1  Doc_2</a:t>
            </a:r>
          </a:p>
          <a:p>
            <a:r>
              <a:rPr lang="en-US" sz="1400" dirty="0">
                <a:latin typeface="Consolas"/>
                <a:cs typeface="Consolas"/>
              </a:rPr>
              <a:t>-------------------------</a:t>
            </a:r>
          </a:p>
          <a:p>
            <a:r>
              <a:rPr lang="en-US" sz="1400" dirty="0">
                <a:latin typeface="Consolas"/>
                <a:cs typeface="Consolas"/>
              </a:rPr>
              <a:t>Quick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The     |   X   |</a:t>
            </a:r>
          </a:p>
          <a:p>
            <a:r>
              <a:rPr lang="en-US" sz="1400" dirty="0">
                <a:latin typeface="Consolas"/>
                <a:cs typeface="Consolas"/>
              </a:rPr>
              <a:t>brown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dog     |   X   |</a:t>
            </a:r>
          </a:p>
          <a:p>
            <a:r>
              <a:rPr lang="en-US" sz="1400" dirty="0">
                <a:latin typeface="Consolas"/>
                <a:cs typeface="Consolas"/>
              </a:rPr>
              <a:t>dogs 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fox     |   X   |</a:t>
            </a:r>
          </a:p>
          <a:p>
            <a:r>
              <a:rPr lang="en-US" sz="1400" dirty="0">
                <a:latin typeface="Consolas"/>
                <a:cs typeface="Consolas"/>
              </a:rPr>
              <a:t>foxes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in   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jumped  |   X   |</a:t>
            </a:r>
          </a:p>
          <a:p>
            <a:r>
              <a:rPr lang="en-US" sz="1400" dirty="0">
                <a:latin typeface="Consolas"/>
                <a:cs typeface="Consolas"/>
              </a:rPr>
              <a:t>lazy 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leap 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over 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quick   |   X   |</a:t>
            </a:r>
          </a:p>
          <a:p>
            <a:r>
              <a:rPr lang="en-US" sz="1400" dirty="0">
                <a:latin typeface="Consolas"/>
                <a:cs typeface="Consolas"/>
              </a:rPr>
              <a:t>summer  |       |  X</a:t>
            </a:r>
          </a:p>
          <a:p>
            <a:r>
              <a:rPr lang="en-US" sz="1400" dirty="0">
                <a:latin typeface="Consolas"/>
                <a:cs typeface="Consolas"/>
              </a:rPr>
              <a:t>the     |   X   |</a:t>
            </a:r>
          </a:p>
          <a:p>
            <a:r>
              <a:rPr lang="en-US" sz="1400" dirty="0">
                <a:latin typeface="Consolas"/>
                <a:cs typeface="Consolas"/>
              </a:rPr>
              <a:t>------------------------</a:t>
            </a:r>
          </a:p>
        </p:txBody>
      </p:sp>
      <p:sp>
        <p:nvSpPr>
          <p:cNvPr id="5" name="Rectangle 4"/>
          <p:cNvSpPr/>
          <p:nvPr/>
        </p:nvSpPr>
        <p:spPr>
          <a:xfrm>
            <a:off x="6946348" y="2399559"/>
            <a:ext cx="303695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Term      Doc_1  Doc_2</a:t>
            </a:r>
          </a:p>
          <a:p>
            <a:r>
              <a:rPr lang="en-US" sz="1400" dirty="0">
                <a:latin typeface="Consolas"/>
                <a:cs typeface="Consolas"/>
              </a:rPr>
              <a:t>-------------------------</a:t>
            </a:r>
          </a:p>
          <a:p>
            <a:r>
              <a:rPr lang="en-US" sz="1400" dirty="0">
                <a:latin typeface="Consolas"/>
                <a:cs typeface="Consolas"/>
              </a:rPr>
              <a:t>brown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dog  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fox  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in   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jump 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lazy 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over 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quick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summer  |       |  X</a:t>
            </a:r>
          </a:p>
          <a:p>
            <a:r>
              <a:rPr lang="en-US" sz="1400" dirty="0">
                <a:latin typeface="Consolas"/>
                <a:cs typeface="Consolas"/>
              </a:rPr>
              <a:t>the  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------------------------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644346" y="3290957"/>
            <a:ext cx="2705653" cy="111539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25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query must be normalized as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query must be normalized in the same way as the indexed fields</a:t>
            </a:r>
          </a:p>
          <a:p>
            <a:r>
              <a:rPr lang="en-US" dirty="0" smtClean="0"/>
              <a:t>Otherwise we won’t be able to match correctly</a:t>
            </a:r>
          </a:p>
        </p:txBody>
      </p:sp>
    </p:spTree>
    <p:extLst>
      <p:ext uri="{BB962C8B-B14F-4D97-AF65-F5344CB8AC3E}">
        <p14:creationId xmlns:p14="http://schemas.microsoft.com/office/powerpoint/2010/main" val="1754466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</a:t>
            </a:r>
            <a:r>
              <a:rPr lang="en-US" i="1" dirty="0" smtClean="0"/>
              <a:t>tokenization </a:t>
            </a:r>
            <a:r>
              <a:rPr lang="en-US" dirty="0" smtClean="0"/>
              <a:t>and </a:t>
            </a:r>
            <a:r>
              <a:rPr lang="en-US" i="1" dirty="0" smtClean="0"/>
              <a:t>normalization </a:t>
            </a:r>
            <a:r>
              <a:rPr lang="en-US" dirty="0" smtClean="0"/>
              <a:t>is called </a:t>
            </a:r>
            <a:r>
              <a:rPr lang="en-US" i="1" dirty="0" smtClean="0"/>
              <a:t>analysis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is highly configurable in </a:t>
            </a:r>
            <a:r>
              <a:rPr lang="en-US" dirty="0" err="1" smtClean="0"/>
              <a:t>ElasticSearch</a:t>
            </a:r>
            <a:r>
              <a:rPr lang="en-US" dirty="0" smtClean="0"/>
              <a:t> and needs to be tuned for the application and content</a:t>
            </a:r>
          </a:p>
          <a:p>
            <a:endParaRPr lang="en-US" dirty="0"/>
          </a:p>
          <a:p>
            <a:r>
              <a:rPr lang="en-US" dirty="0" err="1" smtClean="0"/>
              <a:t>ElasticSearch</a:t>
            </a:r>
            <a:r>
              <a:rPr lang="en-US" dirty="0" smtClean="0"/>
              <a:t> ships with a number of </a:t>
            </a:r>
            <a:r>
              <a:rPr lang="en-US" i="1" dirty="0" smtClean="0"/>
              <a:t>analyzers</a:t>
            </a:r>
            <a:r>
              <a:rPr lang="en-US" dirty="0" smtClean="0"/>
              <a:t>, and </a:t>
            </a:r>
          </a:p>
          <a:p>
            <a:pPr lvl="1"/>
            <a:r>
              <a:rPr lang="en-US" dirty="0" smtClean="0"/>
              <a:t>More can be downloaded (often for $$$)</a:t>
            </a:r>
          </a:p>
          <a:p>
            <a:pPr lvl="1"/>
            <a:r>
              <a:rPr lang="en-US" dirty="0" smtClean="0"/>
              <a:t>you can write your own (in Java)</a:t>
            </a:r>
          </a:p>
        </p:txBody>
      </p:sp>
    </p:spTree>
    <p:extLst>
      <p:ext uri="{BB962C8B-B14F-4D97-AF65-F5344CB8AC3E}">
        <p14:creationId xmlns:p14="http://schemas.microsoft.com/office/powerpoint/2010/main" val="3319977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A string field is analyzed by default</a:t>
            </a:r>
          </a:p>
          <a:p>
            <a:endParaRPr lang="en-US" dirty="0" smtClean="0"/>
          </a:p>
          <a:p>
            <a:r>
              <a:rPr lang="en-US" dirty="0" smtClean="0"/>
              <a:t>If you want to use a string field for exact matching, you must set it to be </a:t>
            </a:r>
            <a:r>
              <a:rPr lang="en-US" dirty="0" err="1" smtClean="0">
                <a:latin typeface="Consolas"/>
                <a:cs typeface="Consolas"/>
              </a:rPr>
              <a:t>notAnalyzed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alibri"/>
                <a:cs typeface="Calibri"/>
              </a:rPr>
              <a:t>This can be configured per mapping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1658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Analyzers can be </a:t>
            </a:r>
          </a:p>
          <a:p>
            <a:pPr lvl="1"/>
            <a:r>
              <a:rPr lang="en-US" dirty="0" smtClean="0"/>
              <a:t>Character filters</a:t>
            </a:r>
          </a:p>
          <a:p>
            <a:pPr lvl="1"/>
            <a:r>
              <a:rPr lang="en-US" dirty="0" err="1" smtClean="0"/>
              <a:t>Tokenizers</a:t>
            </a:r>
            <a:endParaRPr lang="en-US" dirty="0" smtClean="0"/>
          </a:p>
          <a:p>
            <a:pPr lvl="1"/>
            <a:r>
              <a:rPr lang="en-US" dirty="0" smtClean="0"/>
              <a:t>Token filters</a:t>
            </a:r>
          </a:p>
          <a:p>
            <a:r>
              <a:rPr lang="en-US" dirty="0" smtClean="0"/>
              <a:t>Analyzers can be combined as a chain</a:t>
            </a:r>
          </a:p>
          <a:p>
            <a:r>
              <a:rPr lang="en-US" dirty="0" smtClean="0"/>
              <a:t>The analyzer for a field can be set in the mapping</a:t>
            </a:r>
          </a:p>
          <a:p>
            <a:endParaRPr lang="en-US" dirty="0" smtClean="0"/>
          </a:p>
          <a:p>
            <a:r>
              <a:rPr lang="en-US" dirty="0" smtClean="0"/>
              <a:t>Analyzer API</a:t>
            </a:r>
          </a:p>
          <a:p>
            <a:pPr lvl="1"/>
            <a:r>
              <a:rPr lang="en-US" dirty="0" smtClean="0"/>
              <a:t>Handy for testing out </a:t>
            </a:r>
            <a:r>
              <a:rPr lang="en-US" dirty="0" err="1" smtClean="0"/>
              <a:t>analuzers</a:t>
            </a:r>
            <a:r>
              <a:rPr lang="en-US" dirty="0" smtClean="0"/>
              <a:t> without re-running 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89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analyzers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•"/>
            </a:pPr>
            <a:r>
              <a:rPr lang="en-US" dirty="0" smtClean="0"/>
              <a:t>Standard analyzer</a:t>
            </a:r>
          </a:p>
          <a:p>
            <a:pPr lvl="1">
              <a:buFontTx/>
              <a:buChar char="•"/>
            </a:pPr>
            <a:r>
              <a:rPr lang="en-US" dirty="0" smtClean="0"/>
              <a:t>Default, best general choice</a:t>
            </a:r>
          </a:p>
          <a:p>
            <a:pPr>
              <a:buFontTx/>
              <a:buChar char="•"/>
            </a:pPr>
            <a:r>
              <a:rPr lang="en-US" dirty="0" smtClean="0"/>
              <a:t>Simple</a:t>
            </a:r>
          </a:p>
          <a:p>
            <a:pPr lvl="1">
              <a:buFontTx/>
              <a:buChar char="•"/>
            </a:pPr>
            <a:r>
              <a:rPr lang="en-US" dirty="0" smtClean="0"/>
              <a:t>Splits terms on non-letters and lowercases the terms</a:t>
            </a:r>
          </a:p>
          <a:p>
            <a:pPr>
              <a:buFontTx/>
              <a:buChar char="•"/>
            </a:pPr>
            <a:r>
              <a:rPr lang="en-US" dirty="0" smtClean="0"/>
              <a:t>Whitespace	</a:t>
            </a:r>
          </a:p>
          <a:p>
            <a:pPr lvl="1">
              <a:buFontTx/>
              <a:buChar char="•"/>
            </a:pPr>
            <a:r>
              <a:rPr lang="en-US" dirty="0" smtClean="0"/>
              <a:t>Splits terms on whitespace. Doesn’t lowercase</a:t>
            </a:r>
          </a:p>
          <a:p>
            <a:pPr>
              <a:buFontTx/>
              <a:buChar char="•"/>
            </a:pPr>
            <a:r>
              <a:rPr lang="en-US" dirty="0" smtClean="0"/>
              <a:t>Language specific</a:t>
            </a:r>
          </a:p>
          <a:p>
            <a:pPr lvl="1">
              <a:buFontTx/>
              <a:buChar char="•"/>
            </a:pPr>
            <a:r>
              <a:rPr lang="en-US" dirty="0" smtClean="0"/>
              <a:t>Language specific analysis (stemming, stop words, </a:t>
            </a:r>
            <a:r>
              <a:rPr lang="en-US" dirty="0" err="1" smtClean="0"/>
              <a:t>etc</a:t>
            </a:r>
            <a:r>
              <a:rPr lang="en-US" dirty="0" smtClean="0"/>
              <a:t>) for specific languages</a:t>
            </a:r>
          </a:p>
          <a:p>
            <a:pPr lvl="1">
              <a:buFontTx/>
              <a:buChar char="•"/>
            </a:pPr>
            <a:r>
              <a:rPr lang="en-US" dirty="0" smtClean="0"/>
              <a:t>Many default languages, including </a:t>
            </a:r>
            <a:r>
              <a:rPr lang="en-US" dirty="0" err="1" smtClean="0"/>
              <a:t>danish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191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The ELK stack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ElasticSearch</a:t>
            </a:r>
          </a:p>
          <a:p>
            <a:pPr marL="0" indent="0">
              <a:buNone/>
            </a:pPr>
            <a:r>
              <a:rPr lang="en-US" sz="1800">
                <a:solidFill>
                  <a:srgbClr val="858C89"/>
                </a:solidFill>
                <a:latin typeface="Calibri" charset="0"/>
              </a:rPr>
              <a:t>Elasticsearch is a flexible and powerful open source, distributed, real-time search and analytics engine. </a:t>
            </a:r>
          </a:p>
          <a:p>
            <a:pPr marL="0" indent="0">
              <a:buNone/>
            </a:pPr>
            <a:endParaRPr lang="da-DK" sz="1800">
              <a:solidFill>
                <a:srgbClr val="858C89"/>
              </a:solidFill>
              <a:latin typeface="Calibri" charset="0"/>
            </a:endParaRPr>
          </a:p>
          <a:p>
            <a:r>
              <a:rPr lang="da-DK"/>
              <a:t>Logstash</a:t>
            </a:r>
          </a:p>
          <a:p>
            <a:pPr marL="0" indent="0">
              <a:buNone/>
            </a:pPr>
            <a:r>
              <a:rPr lang="en-US" sz="1800">
                <a:solidFill>
                  <a:srgbClr val="858C89"/>
                </a:solidFill>
                <a:latin typeface="Calibri" charset="0"/>
              </a:rPr>
              <a:t>Logstash helps you take logs and other time based event data from any system and store it in a single place for additional transformation and processing.</a:t>
            </a:r>
          </a:p>
          <a:p>
            <a:pPr marL="0" indent="0">
              <a:buNone/>
            </a:pPr>
            <a:endParaRPr lang="da-DK" sz="1800">
              <a:solidFill>
                <a:srgbClr val="858C89"/>
              </a:solidFill>
              <a:latin typeface="Calibri" charset="0"/>
            </a:endParaRPr>
          </a:p>
          <a:p>
            <a:r>
              <a:rPr lang="da-DK"/>
              <a:t>Kibana</a:t>
            </a:r>
          </a:p>
          <a:p>
            <a:r>
              <a:rPr lang="en-US" sz="1800">
                <a:solidFill>
                  <a:srgbClr val="858C89"/>
                </a:solidFill>
                <a:latin typeface="Calibri" charset="0"/>
              </a:rPr>
              <a:t>Kibana is Elasticsearch</a:t>
            </a:r>
            <a:r>
              <a:rPr lang="da-DK" sz="1800">
                <a:solidFill>
                  <a:srgbClr val="858C89"/>
                </a:solidFill>
                <a:latin typeface="Calibri" charset="0"/>
              </a:rPr>
              <a:t>’</a:t>
            </a:r>
            <a:r>
              <a:rPr lang="en-US" sz="1800">
                <a:solidFill>
                  <a:srgbClr val="858C89"/>
                </a:solidFill>
                <a:latin typeface="Calibri" charset="0"/>
              </a:rPr>
              <a:t>s data visualization engine, allowing you to natively interact with all your data in Elasticsearch via custom dashboards. </a:t>
            </a:r>
            <a:endParaRPr lang="da-DK" sz="1800">
              <a:solidFill>
                <a:srgbClr val="858C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42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index-level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# shards (default = 5)</a:t>
            </a:r>
          </a:p>
          <a:p>
            <a:pPr lvl="1"/>
            <a:r>
              <a:rPr lang="en-US" dirty="0" smtClean="0"/>
              <a:t>Index “building block” – more on that later</a:t>
            </a:r>
          </a:p>
          <a:p>
            <a:pPr lvl="1"/>
            <a:r>
              <a:rPr lang="en-US" dirty="0" smtClean="0"/>
              <a:t>Cannot be changed later !</a:t>
            </a:r>
          </a:p>
          <a:p>
            <a:r>
              <a:rPr lang="en-US" dirty="0" smtClean="0"/>
              <a:t># replicas (default = 1)</a:t>
            </a:r>
          </a:p>
          <a:p>
            <a:pPr lvl="1"/>
            <a:r>
              <a:rPr lang="en-US" dirty="0" smtClean="0"/>
              <a:t>Can be changed after creating the index</a:t>
            </a:r>
          </a:p>
          <a:p>
            <a:pPr lvl="1"/>
            <a:r>
              <a:rPr lang="en-US" dirty="0" smtClean="0"/>
              <a:t>For reliability – as long as we have at least 1 replica, the full data set is available</a:t>
            </a:r>
          </a:p>
          <a:p>
            <a:pPr lvl="1"/>
            <a:r>
              <a:rPr lang="en-US" dirty="0" smtClean="0"/>
              <a:t>For load distribution</a:t>
            </a:r>
          </a:p>
          <a:p>
            <a:pPr lvl="2"/>
            <a:r>
              <a:rPr lang="en-US" dirty="0" smtClean="0"/>
              <a:t>Each replica lives on one node. Any replica (node) can serve a search request.</a:t>
            </a:r>
          </a:p>
          <a:p>
            <a:pPr lvl="2"/>
            <a:r>
              <a:rPr lang="en-US" dirty="0" smtClean="0"/>
              <a:t>If you only have 1 index, but 8 nodes in the cluster, setting # of replicas to less than 7 makes no sense – you would just have idle nodes without data on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28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level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_source: Whether to store the _source field or not</a:t>
            </a:r>
          </a:p>
          <a:p>
            <a:pPr lvl="1"/>
            <a:r>
              <a:rPr lang="en-US" dirty="0" smtClean="0"/>
              <a:t>Default yes, generally a good idea to keep it</a:t>
            </a:r>
          </a:p>
          <a:p>
            <a:r>
              <a:rPr lang="en-US" dirty="0" smtClean="0"/>
              <a:t>_all: Whether to index a _all field consisting of all the fields concatenated</a:t>
            </a:r>
          </a:p>
          <a:p>
            <a:pPr lvl="1"/>
            <a:r>
              <a:rPr lang="en-US" dirty="0" smtClean="0"/>
              <a:t>Default yes, enables some “simple search” scenarios where you don’t need to specify field name</a:t>
            </a:r>
          </a:p>
          <a:p>
            <a:r>
              <a:rPr lang="en-US" dirty="0" smtClean="0"/>
              <a:t>_</a:t>
            </a:r>
            <a:r>
              <a:rPr lang="en-US" dirty="0" err="1" smtClean="0"/>
              <a:t>include_in_all</a:t>
            </a:r>
            <a:r>
              <a:rPr lang="en-US" dirty="0" smtClean="0"/>
              <a:t> (per field)</a:t>
            </a:r>
          </a:p>
          <a:p>
            <a:pPr lvl="1"/>
            <a:r>
              <a:rPr lang="en-US" dirty="0" smtClean="0"/>
              <a:t>Whether to include the field in _all, default yes</a:t>
            </a:r>
          </a:p>
        </p:txBody>
      </p:sp>
    </p:spTree>
    <p:extLst>
      <p:ext uri="{BB962C8B-B14F-4D97-AF65-F5344CB8AC3E}">
        <p14:creationId xmlns:p14="http://schemas.microsoft.com/office/powerpoint/2010/main" val="4104937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mapping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 type, can be</a:t>
            </a:r>
          </a:p>
          <a:p>
            <a:pPr lvl="1"/>
            <a:r>
              <a:rPr lang="en-US" dirty="0" smtClean="0"/>
              <a:t>True (default)</a:t>
            </a:r>
          </a:p>
          <a:p>
            <a:pPr lvl="2"/>
            <a:r>
              <a:rPr lang="en-US" dirty="0" smtClean="0"/>
              <a:t>When ES encounters a new field in a type, automatically create it in the index</a:t>
            </a:r>
          </a:p>
          <a:p>
            <a:pPr lvl="1"/>
            <a:r>
              <a:rPr lang="en-US" dirty="0" smtClean="0"/>
              <a:t>False</a:t>
            </a:r>
          </a:p>
          <a:p>
            <a:pPr lvl="2"/>
            <a:r>
              <a:rPr lang="en-US" dirty="0" smtClean="0"/>
              <a:t>When ES encounters a new field in a type, silently ignore it (!)</a:t>
            </a:r>
          </a:p>
          <a:p>
            <a:pPr lvl="1"/>
            <a:r>
              <a:rPr lang="en-US" dirty="0" smtClean="0"/>
              <a:t>Strict</a:t>
            </a:r>
          </a:p>
          <a:p>
            <a:pPr lvl="2"/>
            <a:r>
              <a:rPr lang="en-US" dirty="0" smtClean="0"/>
              <a:t>Throw an exception if an unknown field is encountered</a:t>
            </a:r>
          </a:p>
          <a:p>
            <a:pPr lvl="2"/>
            <a:r>
              <a:rPr lang="en-US" dirty="0" smtClean="0"/>
              <a:t>This might actually be what you want !</a:t>
            </a:r>
          </a:p>
        </p:txBody>
      </p:sp>
    </p:spTree>
    <p:extLst>
      <p:ext uri="{BB962C8B-B14F-4D97-AF65-F5344CB8AC3E}">
        <p14:creationId xmlns:p14="http://schemas.microsoft.com/office/powerpoint/2010/main" val="22970968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think of the index as the schema of the search engine</a:t>
            </a:r>
          </a:p>
          <a:p>
            <a:r>
              <a:rPr lang="en-US" dirty="0" smtClean="0"/>
              <a:t>Index changes should be </a:t>
            </a:r>
            <a:r>
              <a:rPr lang="en-US" b="1" dirty="0" smtClean="0"/>
              <a:t>scripted </a:t>
            </a:r>
            <a:r>
              <a:rPr lang="en-US" dirty="0" smtClean="0"/>
              <a:t>at </a:t>
            </a:r>
            <a:r>
              <a:rPr lang="en-US" b="1" dirty="0" smtClean="0"/>
              <a:t>deploy-time</a:t>
            </a:r>
            <a:r>
              <a:rPr lang="en-US" dirty="0"/>
              <a:t> </a:t>
            </a:r>
            <a:r>
              <a:rPr lang="en-US" dirty="0" smtClean="0"/>
              <a:t>(just like database schema changes)</a:t>
            </a:r>
          </a:p>
          <a:p>
            <a:r>
              <a:rPr lang="en-US" dirty="0" smtClean="0"/>
              <a:t>Index changes should be idempotent</a:t>
            </a:r>
          </a:p>
          <a:p>
            <a:r>
              <a:rPr lang="en-US" dirty="0" smtClean="0"/>
              <a:t>Remember to think about order. Can new code work with the old index or only the new one ?</a:t>
            </a:r>
          </a:p>
        </p:txBody>
      </p:sp>
    </p:spTree>
    <p:extLst>
      <p:ext uri="{BB962C8B-B14F-4D97-AF65-F5344CB8AC3E}">
        <p14:creationId xmlns:p14="http://schemas.microsoft.com/office/powerpoint/2010/main" val="2998378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ElasticSearch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Open source, founded in 2010</a:t>
            </a:r>
          </a:p>
          <a:p>
            <a:endParaRPr lang="da-DK"/>
          </a:p>
          <a:p>
            <a:r>
              <a:rPr lang="da-DK"/>
              <a:t>Java (cross platform)</a:t>
            </a:r>
          </a:p>
          <a:p>
            <a:endParaRPr lang="da-DK"/>
          </a:p>
          <a:p>
            <a:r>
              <a:rPr lang="da-DK"/>
              <a:t>JSON over HTTP</a:t>
            </a:r>
          </a:p>
          <a:p>
            <a:endParaRPr lang="da-DK"/>
          </a:p>
          <a:p>
            <a:r>
              <a:rPr lang="da-DK"/>
              <a:t>Builds on Apache Lucene</a:t>
            </a:r>
          </a:p>
        </p:txBody>
      </p:sp>
    </p:spTree>
    <p:extLst>
      <p:ext uri="{BB962C8B-B14F-4D97-AF65-F5344CB8AC3E}">
        <p14:creationId xmlns:p14="http://schemas.microsoft.com/office/powerpoint/2010/main" val="449056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Lucene vs Elastic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Lucene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Is a Java class library for search</a:t>
            </a:r>
          </a:p>
          <a:p>
            <a:r>
              <a:rPr lang="en-US"/>
              <a:t>Is not distributed</a:t>
            </a:r>
          </a:p>
          <a:p>
            <a:r>
              <a:rPr lang="en-US"/>
              <a:t>Integration using Java code</a:t>
            </a:r>
          </a:p>
          <a:p>
            <a:r>
              <a:rPr lang="en-US"/>
              <a:t>Filesystem based</a:t>
            </a:r>
          </a:p>
          <a:p>
            <a:r>
              <a:rPr lang="en-US"/>
              <a:t>Manage scaling manually</a:t>
            </a:r>
          </a:p>
          <a:p>
            <a:r>
              <a:rPr lang="en-US"/>
              <a:t>"very complicated"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/>
              <a:t>ElasticSearch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a-DK"/>
              <a:t>Builds on top of Lucene</a:t>
            </a:r>
          </a:p>
          <a:p>
            <a:r>
              <a:rPr lang="en-US"/>
              <a:t>Is built for distribution</a:t>
            </a:r>
            <a:endParaRPr lang="da-DK"/>
          </a:p>
          <a:p>
            <a:r>
              <a:rPr lang="da-DK"/>
              <a:t>Uniform RESTful HTTP API</a:t>
            </a:r>
          </a:p>
          <a:p>
            <a:r>
              <a:rPr lang="da-DK"/>
              <a:t>High availability, durable </a:t>
            </a:r>
          </a:p>
          <a:p>
            <a:r>
              <a:rPr lang="da-DK"/>
              <a:t>Scales out</a:t>
            </a:r>
          </a:p>
          <a:p>
            <a:r>
              <a:rPr lang="da-DK"/>
              <a:t>Easy to use</a:t>
            </a:r>
          </a:p>
        </p:txBody>
      </p:sp>
    </p:spTree>
    <p:extLst>
      <p:ext uri="{BB962C8B-B14F-4D97-AF65-F5344CB8AC3E}">
        <p14:creationId xmlns:p14="http://schemas.microsoft.com/office/powerpoint/2010/main" val="369801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search engine 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9055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Getting started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a-DK"/>
              <a:t>Download ElasticSearch</a:t>
            </a:r>
          </a:p>
          <a:p>
            <a:r>
              <a:rPr lang="en-US"/>
              <a:t>Change the default cluster </a:t>
            </a:r>
            <a:r>
              <a:rPr lang="da-DK"/>
              <a:t>name in the .config file</a:t>
            </a:r>
          </a:p>
          <a:p>
            <a:r>
              <a:rPr lang="en-US"/>
              <a:t>Run it (you must have Java installed)</a:t>
            </a:r>
            <a:endParaRPr lang="da-DK"/>
          </a:p>
          <a:p>
            <a:pPr marL="0" indent="0">
              <a:buNone/>
            </a:pPr>
            <a:endParaRPr lang="da-DK"/>
          </a:p>
          <a:p>
            <a:pPr marL="0" indent="0">
              <a:buNone/>
            </a:pPr>
            <a:r>
              <a:rPr lang="en-US" i="1"/>
              <a:t>Or</a:t>
            </a:r>
          </a:p>
          <a:p>
            <a:endParaRPr lang="da-DK" i="1"/>
          </a:p>
          <a:p>
            <a:r>
              <a:rPr lang="en-US"/>
              <a:t>Use a pre-built Vagrant virtual machine</a:t>
            </a:r>
            <a:r>
              <a:rPr lang="da-DK"/>
              <a:t>, there are several available</a:t>
            </a:r>
          </a:p>
          <a:p>
            <a:r>
              <a:rPr lang="en-US"/>
              <a:t>(or Docker)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7005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dirty="0" err="1" smtClean="0"/>
              <a:t>ElasticSearch</a:t>
            </a:r>
            <a:r>
              <a:rPr lang="en-US" dirty="0" smtClean="0"/>
              <a:t> uses a REST interface over HTTP with JSON data</a:t>
            </a:r>
          </a:p>
          <a:p>
            <a:pPr lvl="1"/>
            <a:r>
              <a:rPr lang="en-US" dirty="0" smtClean="0"/>
              <a:t>HTTP methods are mapped as you would expect</a:t>
            </a:r>
          </a:p>
          <a:p>
            <a:pPr lvl="1"/>
            <a:r>
              <a:rPr lang="en-US" dirty="0" smtClean="0"/>
              <a:t>You can PUT something to a URL</a:t>
            </a:r>
          </a:p>
          <a:p>
            <a:pPr lvl="1"/>
            <a:r>
              <a:rPr lang="en-US" dirty="0" smtClean="0"/>
              <a:t>GET the same URL to get it back</a:t>
            </a:r>
          </a:p>
          <a:p>
            <a:pPr lvl="1"/>
            <a:r>
              <a:rPr lang="en-US" dirty="0" smtClean="0"/>
              <a:t>DELETE to delete it. </a:t>
            </a:r>
          </a:p>
          <a:p>
            <a:pPr lvl="1"/>
            <a:r>
              <a:rPr lang="en-US" dirty="0" smtClean="0"/>
              <a:t>HEAD to check existence.</a:t>
            </a:r>
          </a:p>
          <a:p>
            <a:r>
              <a:rPr lang="en-US" dirty="0"/>
              <a:t>Examples (Sense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Index a document</a:t>
            </a:r>
            <a:endParaRPr lang="en-US" dirty="0"/>
          </a:p>
          <a:p>
            <a:pPr lvl="1"/>
            <a:r>
              <a:rPr lang="en-US" dirty="0" smtClean="0"/>
              <a:t>Perform a search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29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2621</TotalTime>
  <Words>2139</Words>
  <Application>Microsoft Macintosh PowerPoint</Application>
  <PresentationFormat>Custom</PresentationFormat>
  <Paragraphs>357</Paragraphs>
  <Slides>44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ElasticSearch Introduction</vt:lpstr>
      <vt:lpstr>Agenda</vt:lpstr>
      <vt:lpstr>ElasticSearch</vt:lpstr>
      <vt:lpstr>The ELK stack</vt:lpstr>
      <vt:lpstr>ElasticSearch</vt:lpstr>
      <vt:lpstr>Lucene vs Elastic</vt:lpstr>
      <vt:lpstr>What is a search engine ?</vt:lpstr>
      <vt:lpstr>Getting started</vt:lpstr>
      <vt:lpstr>How to use ElasticSearch</vt:lpstr>
      <vt:lpstr>How to use ElasticSearch</vt:lpstr>
      <vt:lpstr>Queries vs filters</vt:lpstr>
      <vt:lpstr>Aggregations</vt:lpstr>
      <vt:lpstr>Under the covers – cluster and nodes</vt:lpstr>
      <vt:lpstr>Clusters &amp; nodes</vt:lpstr>
      <vt:lpstr>Clusters &amp; nodes</vt:lpstr>
      <vt:lpstr>Clusters and nodes</vt:lpstr>
      <vt:lpstr>Clusters and nodes</vt:lpstr>
      <vt:lpstr>Clusters and nodes</vt:lpstr>
      <vt:lpstr>Scaling out</vt:lpstr>
      <vt:lpstr>Cluster health</vt:lpstr>
      <vt:lpstr>Scaling some more</vt:lpstr>
      <vt:lpstr>Losing a node</vt:lpstr>
      <vt:lpstr>Types &amp; Mappings</vt:lpstr>
      <vt:lpstr>Types and mapping</vt:lpstr>
      <vt:lpstr>Types &amp; mappings</vt:lpstr>
      <vt:lpstr>Dynamically deduced types</vt:lpstr>
      <vt:lpstr>Arrays</vt:lpstr>
      <vt:lpstr>Nulls</vt:lpstr>
      <vt:lpstr>Strings &amp; Exact values</vt:lpstr>
      <vt:lpstr>Exact matching vs full text search</vt:lpstr>
      <vt:lpstr>How does full text search work ?</vt:lpstr>
      <vt:lpstr>The inverted index</vt:lpstr>
      <vt:lpstr>Normalizing the index</vt:lpstr>
      <vt:lpstr>Normalizing the index</vt:lpstr>
      <vt:lpstr>The query must be normalized as well</vt:lpstr>
      <vt:lpstr>Analysis</vt:lpstr>
      <vt:lpstr>Configuring analysis</vt:lpstr>
      <vt:lpstr>Analyzers</vt:lpstr>
      <vt:lpstr>Built in analyzers</vt:lpstr>
      <vt:lpstr>Other index-level options</vt:lpstr>
      <vt:lpstr>Type level options</vt:lpstr>
      <vt:lpstr>Dynamic mapping options</vt:lpstr>
      <vt:lpstr>Index management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Introduction</dc:title>
  <dc:creator/>
  <cp:lastModifiedBy>Dennis Riis</cp:lastModifiedBy>
  <cp:revision>35</cp:revision>
  <dcterms:created xsi:type="dcterms:W3CDTF">2012-08-10T12:37:40Z</dcterms:created>
  <dcterms:modified xsi:type="dcterms:W3CDTF">2014-12-11T20:22:41Z</dcterms:modified>
</cp:coreProperties>
</file>