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sldIdLst>
    <p:sldId id="279" r:id="rId5"/>
    <p:sldId id="280" r:id="rId6"/>
    <p:sldId id="281" r:id="rId7"/>
    <p:sldId id="282" r:id="rId8"/>
    <p:sldId id="283" r:id="rId9"/>
    <p:sldId id="284" r:id="rId10"/>
    <p:sldId id="285" r:id="rId11"/>
    <p:sldId id="286" r:id="rId12"/>
    <p:sldId id="287"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4/30/2020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Auto-Learn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CSE 3310-004 - Spring 2020</a:t>
            </a:r>
          </a:p>
          <a:p>
            <a:pPr marL="36900" lvl="0" indent="0">
              <a:buNone/>
            </a:pPr>
            <a:r>
              <a:rPr lang="en-US" sz="2400" dirty="0"/>
              <a:t>Term Project - Team 2</a:t>
            </a:r>
          </a:p>
          <a:p>
            <a:pPr marL="36900" lvl="0" indent="0">
              <a:buNone/>
            </a:pPr>
            <a:endParaRPr lang="en-US" sz="2400" dirty="0"/>
          </a:p>
          <a:p>
            <a:pPr marL="36900" lvl="0" indent="0">
              <a:buNone/>
            </a:pPr>
            <a:r>
              <a:rPr lang="en-US" sz="2400" dirty="0"/>
              <a:t>Team Members:</a:t>
            </a:r>
          </a:p>
          <a:p>
            <a:pPr marL="36900" lvl="0" indent="0">
              <a:buNone/>
            </a:pPr>
            <a:r>
              <a:rPr lang="en-US" sz="2400" dirty="0"/>
              <a:t>Ryan Laurents</a:t>
            </a:r>
          </a:p>
          <a:p>
            <a:pPr marL="36900" lvl="0" indent="0">
              <a:buNone/>
            </a:pPr>
            <a:r>
              <a:rPr lang="en-US" sz="2400" dirty="0" err="1"/>
              <a:t>Edrik</a:t>
            </a:r>
            <a:r>
              <a:rPr lang="en-US" sz="2400" dirty="0"/>
              <a:t> Aguilera</a:t>
            </a:r>
          </a:p>
          <a:p>
            <a:pPr marL="36900" lvl="0" indent="0">
              <a:buNone/>
            </a:pPr>
            <a:r>
              <a:rPr lang="en-US" sz="2400" dirty="0"/>
              <a:t>William Anderson</a:t>
            </a:r>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2568-5DF9-4255-9944-94D138F92DAB}"/>
              </a:ext>
            </a:extLst>
          </p:cNvPr>
          <p:cNvSpPr>
            <a:spLocks noGrp="1"/>
          </p:cNvSpPr>
          <p:nvPr>
            <p:ph type="title"/>
          </p:nvPr>
        </p:nvSpPr>
        <p:spPr/>
        <p:txBody>
          <a:bodyPr/>
          <a:lstStyle/>
          <a:p>
            <a:r>
              <a:rPr lang="en-US" dirty="0"/>
              <a:t>UML Diagrams – Back End</a:t>
            </a:r>
          </a:p>
        </p:txBody>
      </p:sp>
      <p:pic>
        <p:nvPicPr>
          <p:cNvPr id="5" name="Content Placeholder 4" descr="A screenshot of a cell phone&#10;&#10;Description automatically generated">
            <a:extLst>
              <a:ext uri="{FF2B5EF4-FFF2-40B4-BE49-F238E27FC236}">
                <a16:creationId xmlns:a16="http://schemas.microsoft.com/office/drawing/2014/main" id="{E95B8C9F-8486-4AE6-931A-12A14E8F0397}"/>
              </a:ext>
            </a:extLst>
          </p:cNvPr>
          <p:cNvPicPr>
            <a:picLocks noGrp="1" noChangeAspect="1"/>
          </p:cNvPicPr>
          <p:nvPr>
            <p:ph idx="1"/>
          </p:nvPr>
        </p:nvPicPr>
        <p:blipFill rotWithShape="1">
          <a:blip r:embed="rId2"/>
          <a:srcRect r="6919" b="12224"/>
          <a:stretch/>
        </p:blipFill>
        <p:spPr>
          <a:xfrm>
            <a:off x="4035395" y="1866900"/>
            <a:ext cx="4110562" cy="4811555"/>
          </a:xfrm>
        </p:spPr>
      </p:pic>
    </p:spTree>
    <p:extLst>
      <p:ext uri="{BB962C8B-B14F-4D97-AF65-F5344CB8AC3E}">
        <p14:creationId xmlns:p14="http://schemas.microsoft.com/office/powerpoint/2010/main" val="211167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A157-0140-4DAC-910A-8433F4AF9719}"/>
              </a:ext>
            </a:extLst>
          </p:cNvPr>
          <p:cNvSpPr>
            <a:spLocks noGrp="1"/>
          </p:cNvSpPr>
          <p:nvPr>
            <p:ph type="ctrTitle"/>
          </p:nvPr>
        </p:nvSpPr>
        <p:spPr/>
        <p:txBody>
          <a:bodyPr/>
          <a:lstStyle/>
          <a:p>
            <a:r>
              <a:rPr lang="en-US" dirty="0"/>
              <a:t>Challenges Faced</a:t>
            </a:r>
          </a:p>
        </p:txBody>
      </p:sp>
      <p:sp>
        <p:nvSpPr>
          <p:cNvPr id="3" name="Subtitle 2">
            <a:extLst>
              <a:ext uri="{FF2B5EF4-FFF2-40B4-BE49-F238E27FC236}">
                <a16:creationId xmlns:a16="http://schemas.microsoft.com/office/drawing/2014/main" id="{963B2BAA-3434-4E8E-8458-503BC52B42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203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7FC1-111C-441A-BE46-35535949D2E0}"/>
              </a:ext>
            </a:extLst>
          </p:cNvPr>
          <p:cNvSpPr>
            <a:spLocks noGrp="1"/>
          </p:cNvSpPr>
          <p:nvPr>
            <p:ph type="ctrTitle"/>
          </p:nvPr>
        </p:nvSpPr>
        <p:spPr/>
        <p:txBody>
          <a:bodyPr/>
          <a:lstStyle/>
          <a:p>
            <a:r>
              <a:rPr lang="en-US" dirty="0"/>
              <a:t>Demos</a:t>
            </a:r>
          </a:p>
        </p:txBody>
      </p:sp>
      <p:sp>
        <p:nvSpPr>
          <p:cNvPr id="3" name="Subtitle 2">
            <a:extLst>
              <a:ext uri="{FF2B5EF4-FFF2-40B4-BE49-F238E27FC236}">
                <a16:creationId xmlns:a16="http://schemas.microsoft.com/office/drawing/2014/main" id="{72286ECE-0304-488E-B023-2F95ECA156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347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D3C7-35C3-486F-92D3-35B8673A5A85}"/>
              </a:ext>
            </a:extLst>
          </p:cNvPr>
          <p:cNvSpPr>
            <a:spLocks noGrp="1"/>
          </p:cNvSpPr>
          <p:nvPr>
            <p:ph type="title"/>
          </p:nvPr>
        </p:nvSpPr>
        <p:spPr/>
        <p:txBody>
          <a:bodyPr/>
          <a:lstStyle/>
          <a:p>
            <a:r>
              <a:rPr lang="en-US" dirty="0"/>
              <a:t>Project Topics</a:t>
            </a:r>
          </a:p>
        </p:txBody>
      </p:sp>
      <p:sp>
        <p:nvSpPr>
          <p:cNvPr id="4" name="Content Placeholder 3">
            <a:extLst>
              <a:ext uri="{FF2B5EF4-FFF2-40B4-BE49-F238E27FC236}">
                <a16:creationId xmlns:a16="http://schemas.microsoft.com/office/drawing/2014/main" id="{30453704-3379-47EF-9BE1-F40E8716DEA7}"/>
              </a:ext>
            </a:extLst>
          </p:cNvPr>
          <p:cNvSpPr>
            <a:spLocks noGrp="1"/>
          </p:cNvSpPr>
          <p:nvPr>
            <p:ph sz="half" idx="1"/>
          </p:nvPr>
        </p:nvSpPr>
        <p:spPr/>
        <p:txBody>
          <a:bodyPr/>
          <a:lstStyle/>
          <a:p>
            <a:r>
              <a:rPr lang="en-US" dirty="0"/>
              <a:t>Project Overview</a:t>
            </a:r>
          </a:p>
          <a:p>
            <a:r>
              <a:rPr lang="en-US" dirty="0"/>
              <a:t>Business Objectives</a:t>
            </a:r>
          </a:p>
          <a:p>
            <a:r>
              <a:rPr lang="en-US" dirty="0"/>
              <a:t>System Objectives</a:t>
            </a:r>
          </a:p>
          <a:p>
            <a:r>
              <a:rPr lang="en-US" dirty="0"/>
              <a:t>Assumptions and Constraints</a:t>
            </a:r>
          </a:p>
          <a:p>
            <a:pPr marL="36900" indent="0">
              <a:buNone/>
            </a:pPr>
            <a:endParaRPr lang="en-US" dirty="0"/>
          </a:p>
        </p:txBody>
      </p:sp>
      <p:sp>
        <p:nvSpPr>
          <p:cNvPr id="5" name="Content Placeholder 4">
            <a:extLst>
              <a:ext uri="{FF2B5EF4-FFF2-40B4-BE49-F238E27FC236}">
                <a16:creationId xmlns:a16="http://schemas.microsoft.com/office/drawing/2014/main" id="{6761C803-9836-491A-83BA-288197338C8E}"/>
              </a:ext>
            </a:extLst>
          </p:cNvPr>
          <p:cNvSpPr>
            <a:spLocks noGrp="1"/>
          </p:cNvSpPr>
          <p:nvPr>
            <p:ph sz="half" idx="2"/>
          </p:nvPr>
        </p:nvSpPr>
        <p:spPr/>
        <p:txBody>
          <a:bodyPr/>
          <a:lstStyle/>
          <a:p>
            <a:r>
              <a:rPr lang="en-US" dirty="0"/>
              <a:t>Project Schedule</a:t>
            </a:r>
          </a:p>
          <a:p>
            <a:r>
              <a:rPr lang="en-US" dirty="0"/>
              <a:t>UML Diagrams</a:t>
            </a:r>
          </a:p>
          <a:p>
            <a:r>
              <a:rPr lang="en-US" dirty="0"/>
              <a:t>Challenges</a:t>
            </a:r>
          </a:p>
          <a:p>
            <a:r>
              <a:rPr lang="en-US" dirty="0"/>
              <a:t>Demos</a:t>
            </a:r>
          </a:p>
        </p:txBody>
      </p:sp>
    </p:spTree>
    <p:extLst>
      <p:ext uri="{BB962C8B-B14F-4D97-AF65-F5344CB8AC3E}">
        <p14:creationId xmlns:p14="http://schemas.microsoft.com/office/powerpoint/2010/main" val="63097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85FB-3E24-4ABC-A3F4-204351F5FDC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A1F8AD5D-4ACE-4A67-9DD5-57A2E25C314C}"/>
              </a:ext>
            </a:extLst>
          </p:cNvPr>
          <p:cNvSpPr>
            <a:spLocks noGrp="1"/>
          </p:cNvSpPr>
          <p:nvPr>
            <p:ph idx="1"/>
          </p:nvPr>
        </p:nvSpPr>
        <p:spPr/>
        <p:txBody>
          <a:bodyPr/>
          <a:lstStyle/>
          <a:p>
            <a:r>
              <a:rPr lang="en-US" dirty="0">
                <a:effectLst/>
              </a:rPr>
              <a:t>Team 2 has been employed to design and implement a software application for vehicle recognition. This Android application should allow their customers to upload their own photo or allow for a photo to be taken using the camera. Auto-Learn will take that photo and classify it using our machine learning model. The system will be up and operational during the last week of April 2020 just in time for new vehicles coming out for the 2021 model year.</a:t>
            </a:r>
            <a:endParaRPr lang="en-US" dirty="0"/>
          </a:p>
        </p:txBody>
      </p:sp>
    </p:spTree>
    <p:extLst>
      <p:ext uri="{BB962C8B-B14F-4D97-AF65-F5344CB8AC3E}">
        <p14:creationId xmlns:p14="http://schemas.microsoft.com/office/powerpoint/2010/main" val="51543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10F0-5E8F-44EF-B618-F46FA891B312}"/>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3F259B23-D453-4B26-A95A-0C551E7459F9}"/>
              </a:ext>
            </a:extLst>
          </p:cNvPr>
          <p:cNvSpPr>
            <a:spLocks noGrp="1"/>
          </p:cNvSpPr>
          <p:nvPr>
            <p:ph sz="half" idx="1"/>
          </p:nvPr>
        </p:nvSpPr>
        <p:spPr/>
        <p:txBody>
          <a:bodyPr/>
          <a:lstStyle/>
          <a:p>
            <a:r>
              <a:rPr lang="en-US" dirty="0"/>
              <a:t>Member Registration</a:t>
            </a:r>
          </a:p>
          <a:p>
            <a:r>
              <a:rPr lang="en-US" dirty="0"/>
              <a:t>Login Functionality</a:t>
            </a:r>
          </a:p>
          <a:p>
            <a:r>
              <a:rPr lang="en-US" dirty="0"/>
              <a:t>Account Maintenance</a:t>
            </a:r>
          </a:p>
          <a:p>
            <a:r>
              <a:rPr lang="en-US" dirty="0"/>
              <a:t>Classification for six types of vehicles. [SUV, Truck, Coupe, Convertible, Sedan, Van]</a:t>
            </a:r>
          </a:p>
        </p:txBody>
      </p:sp>
      <p:sp>
        <p:nvSpPr>
          <p:cNvPr id="4" name="Content Placeholder 3">
            <a:extLst>
              <a:ext uri="{FF2B5EF4-FFF2-40B4-BE49-F238E27FC236}">
                <a16:creationId xmlns:a16="http://schemas.microsoft.com/office/drawing/2014/main" id="{F9CF701D-3358-42C3-937B-6E21A126A54B}"/>
              </a:ext>
            </a:extLst>
          </p:cNvPr>
          <p:cNvSpPr>
            <a:spLocks noGrp="1"/>
          </p:cNvSpPr>
          <p:nvPr>
            <p:ph sz="half" idx="2"/>
          </p:nvPr>
        </p:nvSpPr>
        <p:spPr/>
        <p:txBody>
          <a:bodyPr/>
          <a:lstStyle/>
          <a:p>
            <a:r>
              <a:rPr lang="en-US" dirty="0"/>
              <a:t>Statistics</a:t>
            </a:r>
          </a:p>
          <a:p>
            <a:r>
              <a:rPr lang="en-US" dirty="0"/>
              <a:t>Upload or take a photo</a:t>
            </a:r>
          </a:p>
          <a:p>
            <a:r>
              <a:rPr lang="en-US" dirty="0"/>
              <a:t>Password Recovery</a:t>
            </a:r>
          </a:p>
        </p:txBody>
      </p:sp>
    </p:spTree>
    <p:extLst>
      <p:ext uri="{BB962C8B-B14F-4D97-AF65-F5344CB8AC3E}">
        <p14:creationId xmlns:p14="http://schemas.microsoft.com/office/powerpoint/2010/main" val="142604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7907-948B-4830-8C50-F3B19072CCBF}"/>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DEF964A7-A889-4D55-9989-4B1D25176303}"/>
              </a:ext>
            </a:extLst>
          </p:cNvPr>
          <p:cNvSpPr>
            <a:spLocks noGrp="1"/>
          </p:cNvSpPr>
          <p:nvPr>
            <p:ph idx="1"/>
          </p:nvPr>
        </p:nvSpPr>
        <p:spPr/>
        <p:txBody>
          <a:bodyPr/>
          <a:lstStyle/>
          <a:p>
            <a:r>
              <a:rPr lang="en-US" dirty="0"/>
              <a:t>Android Application</a:t>
            </a:r>
          </a:p>
          <a:p>
            <a:r>
              <a:rPr lang="en-US" dirty="0"/>
              <a:t>Firebase for login functionality and model training</a:t>
            </a:r>
          </a:p>
          <a:p>
            <a:r>
              <a:rPr lang="en-US" dirty="0"/>
              <a:t>Java/Android Studio for App</a:t>
            </a:r>
          </a:p>
          <a:p>
            <a:r>
              <a:rPr lang="en-US" dirty="0"/>
              <a:t>Google’s Material Design</a:t>
            </a:r>
          </a:p>
          <a:p>
            <a:r>
              <a:rPr lang="en-US" dirty="0"/>
              <a:t>App will save data while open or when account information is persistent</a:t>
            </a:r>
          </a:p>
        </p:txBody>
      </p:sp>
    </p:spTree>
    <p:extLst>
      <p:ext uri="{BB962C8B-B14F-4D97-AF65-F5344CB8AC3E}">
        <p14:creationId xmlns:p14="http://schemas.microsoft.com/office/powerpoint/2010/main" val="367158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0D17-50AD-4AFB-9AE6-D5D5FF4EFA56}"/>
              </a:ext>
            </a:extLst>
          </p:cNvPr>
          <p:cNvSpPr>
            <a:spLocks noGrp="1"/>
          </p:cNvSpPr>
          <p:nvPr>
            <p:ph type="title"/>
          </p:nvPr>
        </p:nvSpPr>
        <p:spPr/>
        <p:txBody>
          <a:bodyPr/>
          <a:lstStyle/>
          <a:p>
            <a:r>
              <a:rPr lang="en-US" dirty="0"/>
              <a:t>Assumptions and Constraints</a:t>
            </a:r>
          </a:p>
        </p:txBody>
      </p:sp>
      <p:sp>
        <p:nvSpPr>
          <p:cNvPr id="4" name="Text Placeholder 3">
            <a:extLst>
              <a:ext uri="{FF2B5EF4-FFF2-40B4-BE49-F238E27FC236}">
                <a16:creationId xmlns:a16="http://schemas.microsoft.com/office/drawing/2014/main" id="{D8E14AFD-2BA9-4D67-BC85-9333E27A7ACC}"/>
              </a:ext>
            </a:extLst>
          </p:cNvPr>
          <p:cNvSpPr>
            <a:spLocks noGrp="1"/>
          </p:cNvSpPr>
          <p:nvPr>
            <p:ph type="body" idx="1"/>
          </p:nvPr>
        </p:nvSpPr>
        <p:spPr/>
        <p:txBody>
          <a:bodyPr/>
          <a:lstStyle/>
          <a:p>
            <a:r>
              <a:rPr lang="en-US" dirty="0"/>
              <a:t>Assumptions</a:t>
            </a:r>
          </a:p>
        </p:txBody>
      </p:sp>
      <p:sp>
        <p:nvSpPr>
          <p:cNvPr id="5" name="Content Placeholder 4">
            <a:extLst>
              <a:ext uri="{FF2B5EF4-FFF2-40B4-BE49-F238E27FC236}">
                <a16:creationId xmlns:a16="http://schemas.microsoft.com/office/drawing/2014/main" id="{AEFDE41D-0850-433F-A615-58FC2855DF64}"/>
              </a:ext>
            </a:extLst>
          </p:cNvPr>
          <p:cNvSpPr>
            <a:spLocks noGrp="1"/>
          </p:cNvSpPr>
          <p:nvPr>
            <p:ph sz="half" idx="2"/>
          </p:nvPr>
        </p:nvSpPr>
        <p:spPr/>
        <p:txBody>
          <a:bodyPr/>
          <a:lstStyle/>
          <a:p>
            <a:r>
              <a:rPr lang="en-US" dirty="0"/>
              <a:t>Ignore collecting money from external advertisement and general accounting</a:t>
            </a:r>
          </a:p>
          <a:p>
            <a:r>
              <a:rPr lang="en-US" dirty="0"/>
              <a:t>Ignore compliance issues</a:t>
            </a:r>
          </a:p>
          <a:p>
            <a:r>
              <a:rPr lang="en-US" dirty="0"/>
              <a:t>Ignore market conditions and demands</a:t>
            </a:r>
          </a:p>
          <a:p>
            <a:r>
              <a:rPr lang="en-US" dirty="0"/>
              <a:t>Ignore future system additions</a:t>
            </a:r>
          </a:p>
        </p:txBody>
      </p:sp>
      <p:sp>
        <p:nvSpPr>
          <p:cNvPr id="6" name="Text Placeholder 5">
            <a:extLst>
              <a:ext uri="{FF2B5EF4-FFF2-40B4-BE49-F238E27FC236}">
                <a16:creationId xmlns:a16="http://schemas.microsoft.com/office/drawing/2014/main" id="{5564CBDF-28CB-4E95-8A0D-D724FDFD1B72}"/>
              </a:ext>
            </a:extLst>
          </p:cNvPr>
          <p:cNvSpPr>
            <a:spLocks noGrp="1"/>
          </p:cNvSpPr>
          <p:nvPr>
            <p:ph type="body" sz="quarter" idx="3"/>
          </p:nvPr>
        </p:nvSpPr>
        <p:spPr/>
        <p:txBody>
          <a:bodyPr/>
          <a:lstStyle/>
          <a:p>
            <a:r>
              <a:rPr lang="en-US" dirty="0"/>
              <a:t>Constraints</a:t>
            </a:r>
          </a:p>
        </p:txBody>
      </p:sp>
      <p:sp>
        <p:nvSpPr>
          <p:cNvPr id="7" name="Content Placeholder 6">
            <a:extLst>
              <a:ext uri="{FF2B5EF4-FFF2-40B4-BE49-F238E27FC236}">
                <a16:creationId xmlns:a16="http://schemas.microsoft.com/office/drawing/2014/main" id="{13663E90-53CB-4E59-B8A6-1232C013851C}"/>
              </a:ext>
            </a:extLst>
          </p:cNvPr>
          <p:cNvSpPr>
            <a:spLocks noGrp="1"/>
          </p:cNvSpPr>
          <p:nvPr>
            <p:ph sz="quarter" idx="4"/>
          </p:nvPr>
        </p:nvSpPr>
        <p:spPr/>
        <p:txBody>
          <a:bodyPr/>
          <a:lstStyle/>
          <a:p>
            <a:r>
              <a:rPr lang="en-US" dirty="0"/>
              <a:t>Team lacks Android experience</a:t>
            </a:r>
          </a:p>
          <a:p>
            <a:r>
              <a:rPr lang="en-US" dirty="0"/>
              <a:t>Team lacks Python experience</a:t>
            </a:r>
          </a:p>
          <a:p>
            <a:r>
              <a:rPr lang="en-US" dirty="0"/>
              <a:t>Team lacks </a:t>
            </a:r>
            <a:r>
              <a:rPr lang="en-US" dirty="0" err="1"/>
              <a:t>Tensorflow</a:t>
            </a:r>
            <a:r>
              <a:rPr lang="en-US" dirty="0"/>
              <a:t> experience</a:t>
            </a:r>
          </a:p>
          <a:p>
            <a:r>
              <a:rPr lang="en-US" dirty="0"/>
              <a:t>Team has limited Java experience</a:t>
            </a:r>
          </a:p>
          <a:p>
            <a:r>
              <a:rPr lang="en-US" dirty="0"/>
              <a:t>Aggressive schedule</a:t>
            </a:r>
          </a:p>
          <a:p>
            <a:pPr marL="36900" indent="0">
              <a:buNone/>
            </a:pPr>
            <a:endParaRPr lang="en-US" dirty="0"/>
          </a:p>
        </p:txBody>
      </p:sp>
    </p:spTree>
    <p:extLst>
      <p:ext uri="{BB962C8B-B14F-4D97-AF65-F5344CB8AC3E}">
        <p14:creationId xmlns:p14="http://schemas.microsoft.com/office/powerpoint/2010/main" val="23295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CB3E-2DC7-4F05-A5C9-9061E445BDCE}"/>
              </a:ext>
            </a:extLst>
          </p:cNvPr>
          <p:cNvSpPr>
            <a:spLocks noGrp="1"/>
          </p:cNvSpPr>
          <p:nvPr>
            <p:ph type="title"/>
          </p:nvPr>
        </p:nvSpPr>
        <p:spPr/>
        <p:txBody>
          <a:bodyPr/>
          <a:lstStyle/>
          <a:p>
            <a:r>
              <a:rPr lang="en-US" dirty="0"/>
              <a:t>Project Schedule</a:t>
            </a:r>
          </a:p>
        </p:txBody>
      </p:sp>
      <p:graphicFrame>
        <p:nvGraphicFramePr>
          <p:cNvPr id="6" name="Table 6">
            <a:extLst>
              <a:ext uri="{FF2B5EF4-FFF2-40B4-BE49-F238E27FC236}">
                <a16:creationId xmlns:a16="http://schemas.microsoft.com/office/drawing/2014/main" id="{CCEF893A-4A5D-40CF-88C9-E4292E86B2A3}"/>
              </a:ext>
            </a:extLst>
          </p:cNvPr>
          <p:cNvGraphicFramePr>
            <a:graphicFrameLocks noGrp="1"/>
          </p:cNvGraphicFramePr>
          <p:nvPr>
            <p:ph idx="1"/>
            <p:extLst>
              <p:ext uri="{D42A27DB-BD31-4B8C-83A1-F6EECF244321}">
                <p14:modId xmlns:p14="http://schemas.microsoft.com/office/powerpoint/2010/main" val="1510211329"/>
              </p:ext>
            </p:extLst>
          </p:nvPr>
        </p:nvGraphicFramePr>
        <p:xfrm>
          <a:off x="914400" y="2076450"/>
          <a:ext cx="10353672" cy="4079240"/>
        </p:xfrm>
        <a:graphic>
          <a:graphicData uri="http://schemas.openxmlformats.org/drawingml/2006/table">
            <a:tbl>
              <a:tblPr firstRow="1" bandRow="1">
                <a:tableStyleId>{073A0DAA-6AF3-43AB-8588-CEC1D06C72B9}</a:tableStyleId>
              </a:tblPr>
              <a:tblGrid>
                <a:gridCol w="2588418">
                  <a:extLst>
                    <a:ext uri="{9D8B030D-6E8A-4147-A177-3AD203B41FA5}">
                      <a16:colId xmlns:a16="http://schemas.microsoft.com/office/drawing/2014/main" val="2862990774"/>
                    </a:ext>
                  </a:extLst>
                </a:gridCol>
                <a:gridCol w="2588418">
                  <a:extLst>
                    <a:ext uri="{9D8B030D-6E8A-4147-A177-3AD203B41FA5}">
                      <a16:colId xmlns:a16="http://schemas.microsoft.com/office/drawing/2014/main" val="4256979043"/>
                    </a:ext>
                  </a:extLst>
                </a:gridCol>
                <a:gridCol w="2588418">
                  <a:extLst>
                    <a:ext uri="{9D8B030D-6E8A-4147-A177-3AD203B41FA5}">
                      <a16:colId xmlns:a16="http://schemas.microsoft.com/office/drawing/2014/main" val="1432759078"/>
                    </a:ext>
                  </a:extLst>
                </a:gridCol>
                <a:gridCol w="2588418">
                  <a:extLst>
                    <a:ext uri="{9D8B030D-6E8A-4147-A177-3AD203B41FA5}">
                      <a16:colId xmlns:a16="http://schemas.microsoft.com/office/drawing/2014/main" val="1594680607"/>
                    </a:ext>
                  </a:extLst>
                </a:gridCol>
              </a:tblGrid>
              <a:tr h="370840">
                <a:tc>
                  <a:txBody>
                    <a:bodyPr/>
                    <a:lstStyle/>
                    <a:p>
                      <a:r>
                        <a:rPr lang="en-US" dirty="0"/>
                        <a:t>Task/Milestone</a:t>
                      </a:r>
                    </a:p>
                  </a:txBody>
                  <a:tcPr/>
                </a:tc>
                <a:tc>
                  <a:txBody>
                    <a:bodyPr/>
                    <a:lstStyle/>
                    <a:p>
                      <a:r>
                        <a:rPr lang="en-US" dirty="0"/>
                        <a:t>Start Date</a:t>
                      </a:r>
                    </a:p>
                  </a:txBody>
                  <a:tcPr/>
                </a:tc>
                <a:tc>
                  <a:txBody>
                    <a:bodyPr/>
                    <a:lstStyle/>
                    <a:p>
                      <a:r>
                        <a:rPr lang="en-US" dirty="0"/>
                        <a:t>End Date</a:t>
                      </a:r>
                    </a:p>
                  </a:txBody>
                  <a:tcPr/>
                </a:tc>
                <a:tc>
                  <a:txBody>
                    <a:bodyPr/>
                    <a:lstStyle/>
                    <a:p>
                      <a:r>
                        <a:rPr lang="en-US" dirty="0"/>
                        <a:t>Status</a:t>
                      </a:r>
                    </a:p>
                  </a:txBody>
                  <a:tcPr/>
                </a:tc>
                <a:extLst>
                  <a:ext uri="{0D108BD9-81ED-4DB2-BD59-A6C34878D82A}">
                    <a16:rowId xmlns:a16="http://schemas.microsoft.com/office/drawing/2014/main" val="2361495996"/>
                  </a:ext>
                </a:extLst>
              </a:tr>
              <a:tr h="370840">
                <a:tc>
                  <a:txBody>
                    <a:bodyPr/>
                    <a:lstStyle/>
                    <a:p>
                      <a:r>
                        <a:rPr lang="en-US" dirty="0"/>
                        <a:t>Requirements/UML</a:t>
                      </a:r>
                    </a:p>
                  </a:txBody>
                  <a:tcPr/>
                </a:tc>
                <a:tc>
                  <a:txBody>
                    <a:bodyPr/>
                    <a:lstStyle/>
                    <a:p>
                      <a:r>
                        <a:rPr lang="en-US" dirty="0"/>
                        <a:t>01/31/2020</a:t>
                      </a:r>
                    </a:p>
                  </a:txBody>
                  <a:tcPr/>
                </a:tc>
                <a:tc>
                  <a:txBody>
                    <a:bodyPr/>
                    <a:lstStyle/>
                    <a:p>
                      <a:r>
                        <a:rPr lang="en-US" dirty="0"/>
                        <a:t>02/21/2020</a:t>
                      </a:r>
                    </a:p>
                  </a:txBody>
                  <a:tcPr/>
                </a:tc>
                <a:tc>
                  <a:txBody>
                    <a:bodyPr/>
                    <a:lstStyle/>
                    <a:p>
                      <a:r>
                        <a:rPr lang="en-US" dirty="0"/>
                        <a:t>Complete On Time</a:t>
                      </a:r>
                    </a:p>
                  </a:txBody>
                  <a:tcPr/>
                </a:tc>
                <a:extLst>
                  <a:ext uri="{0D108BD9-81ED-4DB2-BD59-A6C34878D82A}">
                    <a16:rowId xmlns:a16="http://schemas.microsoft.com/office/drawing/2014/main" val="6723358"/>
                  </a:ext>
                </a:extLst>
              </a:tr>
              <a:tr h="370840">
                <a:tc>
                  <a:txBody>
                    <a:bodyPr/>
                    <a:lstStyle/>
                    <a:p>
                      <a:r>
                        <a:rPr lang="en-US" dirty="0"/>
                        <a:t>SRA Document</a:t>
                      </a:r>
                    </a:p>
                  </a:txBody>
                  <a:tcPr/>
                </a:tc>
                <a:tc>
                  <a:txBody>
                    <a:bodyPr/>
                    <a:lstStyle/>
                    <a:p>
                      <a:r>
                        <a:rPr lang="en-US" dirty="0"/>
                        <a:t>03/05/2020</a:t>
                      </a:r>
                    </a:p>
                  </a:txBody>
                  <a:tcPr/>
                </a:tc>
                <a:tc>
                  <a:txBody>
                    <a:bodyPr/>
                    <a:lstStyle/>
                    <a:p>
                      <a:r>
                        <a:rPr lang="en-US" dirty="0"/>
                        <a:t>03/31/2020</a:t>
                      </a:r>
                    </a:p>
                  </a:txBody>
                  <a:tcPr/>
                </a:tc>
                <a:tc>
                  <a:txBody>
                    <a:bodyPr/>
                    <a:lstStyle/>
                    <a:p>
                      <a:r>
                        <a:rPr lang="en-US" dirty="0"/>
                        <a:t>Complete On Time</a:t>
                      </a:r>
                    </a:p>
                  </a:txBody>
                  <a:tcPr/>
                </a:tc>
                <a:extLst>
                  <a:ext uri="{0D108BD9-81ED-4DB2-BD59-A6C34878D82A}">
                    <a16:rowId xmlns:a16="http://schemas.microsoft.com/office/drawing/2014/main" val="782174540"/>
                  </a:ext>
                </a:extLst>
              </a:tr>
              <a:tr h="370840">
                <a:tc>
                  <a:txBody>
                    <a:bodyPr/>
                    <a:lstStyle/>
                    <a:p>
                      <a:r>
                        <a:rPr lang="en-US" dirty="0"/>
                        <a:t>Home Screen D/I*</a:t>
                      </a:r>
                    </a:p>
                  </a:txBody>
                  <a:tcPr/>
                </a:tc>
                <a:tc>
                  <a:txBody>
                    <a:bodyPr/>
                    <a:lstStyle/>
                    <a:p>
                      <a:r>
                        <a:rPr lang="en-US" dirty="0"/>
                        <a:t>03/31/2020</a:t>
                      </a:r>
                    </a:p>
                  </a:txBody>
                  <a:tcPr/>
                </a:tc>
                <a:tc>
                  <a:txBody>
                    <a:bodyPr/>
                    <a:lstStyle/>
                    <a:p>
                      <a:r>
                        <a:rPr lang="en-US" dirty="0"/>
                        <a:t>04/15/2020</a:t>
                      </a:r>
                    </a:p>
                  </a:txBody>
                  <a:tcPr/>
                </a:tc>
                <a:tc>
                  <a:txBody>
                    <a:bodyPr/>
                    <a:lstStyle/>
                    <a:p>
                      <a:r>
                        <a:rPr lang="en-US" dirty="0"/>
                        <a:t>Complete On Time</a:t>
                      </a:r>
                    </a:p>
                  </a:txBody>
                  <a:tcPr/>
                </a:tc>
                <a:extLst>
                  <a:ext uri="{0D108BD9-81ED-4DB2-BD59-A6C34878D82A}">
                    <a16:rowId xmlns:a16="http://schemas.microsoft.com/office/drawing/2014/main" val="85998267"/>
                  </a:ext>
                </a:extLst>
              </a:tr>
              <a:tr h="370840">
                <a:tc>
                  <a:txBody>
                    <a:bodyPr/>
                    <a:lstStyle/>
                    <a:p>
                      <a:r>
                        <a:rPr lang="en-US" dirty="0"/>
                        <a:t>Login D/I*</a:t>
                      </a:r>
                    </a:p>
                  </a:txBody>
                  <a:tcPr/>
                </a:tc>
                <a:tc>
                  <a:txBody>
                    <a:bodyPr/>
                    <a:lstStyle/>
                    <a:p>
                      <a:r>
                        <a:rPr lang="en-US" dirty="0"/>
                        <a:t>03/31/2020</a:t>
                      </a:r>
                    </a:p>
                  </a:txBody>
                  <a:tcPr/>
                </a:tc>
                <a:tc>
                  <a:txBody>
                    <a:bodyPr/>
                    <a:lstStyle/>
                    <a:p>
                      <a:r>
                        <a:rPr lang="en-US" dirty="0"/>
                        <a:t>04/15/2020</a:t>
                      </a:r>
                    </a:p>
                  </a:txBody>
                  <a:tcPr/>
                </a:tc>
                <a:tc>
                  <a:txBody>
                    <a:bodyPr/>
                    <a:lstStyle/>
                    <a:p>
                      <a:r>
                        <a:rPr lang="en-US" dirty="0"/>
                        <a:t>Complete On Time</a:t>
                      </a:r>
                    </a:p>
                  </a:txBody>
                  <a:tcPr/>
                </a:tc>
                <a:extLst>
                  <a:ext uri="{0D108BD9-81ED-4DB2-BD59-A6C34878D82A}">
                    <a16:rowId xmlns:a16="http://schemas.microsoft.com/office/drawing/2014/main" val="2514077070"/>
                  </a:ext>
                </a:extLst>
              </a:tr>
              <a:tr h="370840">
                <a:tc>
                  <a:txBody>
                    <a:bodyPr/>
                    <a:lstStyle/>
                    <a:p>
                      <a:r>
                        <a:rPr lang="en-US" dirty="0"/>
                        <a:t>Set up </a:t>
                      </a:r>
                      <a:r>
                        <a:rPr lang="en-US" dirty="0" err="1"/>
                        <a:t>Jupyter</a:t>
                      </a:r>
                      <a:r>
                        <a:rPr lang="en-US" dirty="0"/>
                        <a:t> for ML</a:t>
                      </a:r>
                    </a:p>
                  </a:txBody>
                  <a:tcPr/>
                </a:tc>
                <a:tc>
                  <a:txBody>
                    <a:bodyPr/>
                    <a:lstStyle/>
                    <a:p>
                      <a:r>
                        <a:rPr lang="en-US" dirty="0"/>
                        <a:t>03/31/2020</a:t>
                      </a:r>
                    </a:p>
                  </a:txBody>
                  <a:tcPr/>
                </a:tc>
                <a:tc>
                  <a:txBody>
                    <a:bodyPr/>
                    <a:lstStyle/>
                    <a:p>
                      <a:r>
                        <a:rPr lang="en-US" dirty="0"/>
                        <a:t>04/02/2020</a:t>
                      </a:r>
                    </a:p>
                  </a:txBody>
                  <a:tcPr/>
                </a:tc>
                <a:tc>
                  <a:txBody>
                    <a:bodyPr/>
                    <a:lstStyle/>
                    <a:p>
                      <a:r>
                        <a:rPr lang="en-US" dirty="0"/>
                        <a:t>Complete On Time</a:t>
                      </a:r>
                    </a:p>
                  </a:txBody>
                  <a:tcPr/>
                </a:tc>
                <a:extLst>
                  <a:ext uri="{0D108BD9-81ED-4DB2-BD59-A6C34878D82A}">
                    <a16:rowId xmlns:a16="http://schemas.microsoft.com/office/drawing/2014/main" val="4189961685"/>
                  </a:ext>
                </a:extLst>
              </a:tr>
              <a:tr h="370840">
                <a:tc>
                  <a:txBody>
                    <a:bodyPr/>
                    <a:lstStyle/>
                    <a:p>
                      <a:r>
                        <a:rPr lang="en-US" dirty="0"/>
                        <a:t>Test Case/Code Review</a:t>
                      </a:r>
                    </a:p>
                  </a:txBody>
                  <a:tcPr/>
                </a:tc>
                <a:tc>
                  <a:txBody>
                    <a:bodyPr/>
                    <a:lstStyle/>
                    <a:p>
                      <a:r>
                        <a:rPr lang="en-US" dirty="0"/>
                        <a:t>03/31/2020</a:t>
                      </a:r>
                    </a:p>
                  </a:txBody>
                  <a:tcPr/>
                </a:tc>
                <a:tc>
                  <a:txBody>
                    <a:bodyPr/>
                    <a:lstStyle/>
                    <a:p>
                      <a:r>
                        <a:rPr lang="en-US" dirty="0"/>
                        <a:t>04/29/2020</a:t>
                      </a:r>
                    </a:p>
                  </a:txBody>
                  <a:tcPr/>
                </a:tc>
                <a:tc>
                  <a:txBody>
                    <a:bodyPr/>
                    <a:lstStyle/>
                    <a:p>
                      <a:r>
                        <a:rPr lang="en-US" dirty="0"/>
                        <a:t>Complete On Time</a:t>
                      </a:r>
                    </a:p>
                  </a:txBody>
                  <a:tcPr/>
                </a:tc>
                <a:extLst>
                  <a:ext uri="{0D108BD9-81ED-4DB2-BD59-A6C34878D82A}">
                    <a16:rowId xmlns:a16="http://schemas.microsoft.com/office/drawing/2014/main" val="4172459382"/>
                  </a:ext>
                </a:extLst>
              </a:tr>
              <a:tr h="370840">
                <a:tc>
                  <a:txBody>
                    <a:bodyPr/>
                    <a:lstStyle/>
                    <a:p>
                      <a:r>
                        <a:rPr lang="en-US" dirty="0"/>
                        <a:t>Finish Training Model</a:t>
                      </a:r>
                    </a:p>
                  </a:txBody>
                  <a:tcPr/>
                </a:tc>
                <a:tc>
                  <a:txBody>
                    <a:bodyPr/>
                    <a:lstStyle/>
                    <a:p>
                      <a:r>
                        <a:rPr lang="en-US" dirty="0"/>
                        <a:t>03/31/2020</a:t>
                      </a:r>
                    </a:p>
                  </a:txBody>
                  <a:tcPr/>
                </a:tc>
                <a:tc>
                  <a:txBody>
                    <a:bodyPr/>
                    <a:lstStyle/>
                    <a:p>
                      <a:r>
                        <a:rPr lang="en-US" dirty="0"/>
                        <a:t>04/15/2020</a:t>
                      </a:r>
                    </a:p>
                  </a:txBody>
                  <a:tcPr/>
                </a:tc>
                <a:tc>
                  <a:txBody>
                    <a:bodyPr/>
                    <a:lstStyle/>
                    <a:p>
                      <a:r>
                        <a:rPr lang="en-US" dirty="0"/>
                        <a:t>Completed Late (04/29)</a:t>
                      </a:r>
                    </a:p>
                  </a:txBody>
                  <a:tcPr/>
                </a:tc>
                <a:extLst>
                  <a:ext uri="{0D108BD9-81ED-4DB2-BD59-A6C34878D82A}">
                    <a16:rowId xmlns:a16="http://schemas.microsoft.com/office/drawing/2014/main" val="1000282107"/>
                  </a:ext>
                </a:extLst>
              </a:tr>
              <a:tr h="370840">
                <a:tc>
                  <a:txBody>
                    <a:bodyPr/>
                    <a:lstStyle/>
                    <a:p>
                      <a:r>
                        <a:rPr lang="en-US" dirty="0"/>
                        <a:t>External Documentation</a:t>
                      </a:r>
                    </a:p>
                  </a:txBody>
                  <a:tcPr/>
                </a:tc>
                <a:tc>
                  <a:txBody>
                    <a:bodyPr/>
                    <a:lstStyle/>
                    <a:p>
                      <a:r>
                        <a:rPr lang="en-US" dirty="0"/>
                        <a:t>04/20/2020</a:t>
                      </a:r>
                    </a:p>
                  </a:txBody>
                  <a:tcPr/>
                </a:tc>
                <a:tc>
                  <a:txBody>
                    <a:bodyPr/>
                    <a:lstStyle/>
                    <a:p>
                      <a:r>
                        <a:rPr lang="en-US" dirty="0"/>
                        <a:t>04/29/2020</a:t>
                      </a:r>
                    </a:p>
                  </a:txBody>
                  <a:tcPr/>
                </a:tc>
                <a:tc>
                  <a:txBody>
                    <a:bodyPr/>
                    <a:lstStyle/>
                    <a:p>
                      <a:r>
                        <a:rPr lang="en-US" dirty="0"/>
                        <a:t>Complete On Time</a:t>
                      </a:r>
                    </a:p>
                  </a:txBody>
                  <a:tcPr/>
                </a:tc>
                <a:extLst>
                  <a:ext uri="{0D108BD9-81ED-4DB2-BD59-A6C34878D82A}">
                    <a16:rowId xmlns:a16="http://schemas.microsoft.com/office/drawing/2014/main" val="4259802201"/>
                  </a:ext>
                </a:extLst>
              </a:tr>
              <a:tr h="370840">
                <a:tc>
                  <a:txBody>
                    <a:bodyPr/>
                    <a:lstStyle/>
                    <a:p>
                      <a:r>
                        <a:rPr lang="en-US" dirty="0"/>
                        <a:t>Project Presentation</a:t>
                      </a:r>
                    </a:p>
                  </a:txBody>
                  <a:tcPr/>
                </a:tc>
                <a:tc>
                  <a:txBody>
                    <a:bodyPr/>
                    <a:lstStyle/>
                    <a:p>
                      <a:r>
                        <a:rPr lang="en-US" dirty="0"/>
                        <a:t>04/28/2020</a:t>
                      </a:r>
                    </a:p>
                  </a:txBody>
                  <a:tcPr/>
                </a:tc>
                <a:tc>
                  <a:txBody>
                    <a:bodyPr/>
                    <a:lstStyle/>
                    <a:p>
                      <a:r>
                        <a:rPr lang="en-US" dirty="0"/>
                        <a:t>04/29/2020</a:t>
                      </a:r>
                    </a:p>
                  </a:txBody>
                  <a:tcPr/>
                </a:tc>
                <a:tc>
                  <a:txBody>
                    <a:bodyPr/>
                    <a:lstStyle/>
                    <a:p>
                      <a:r>
                        <a:rPr lang="en-US" dirty="0"/>
                        <a:t>Complete On Time</a:t>
                      </a:r>
                    </a:p>
                  </a:txBody>
                  <a:tcPr/>
                </a:tc>
                <a:extLst>
                  <a:ext uri="{0D108BD9-81ED-4DB2-BD59-A6C34878D82A}">
                    <a16:rowId xmlns:a16="http://schemas.microsoft.com/office/drawing/2014/main" val="1069453260"/>
                  </a:ext>
                </a:extLst>
              </a:tr>
              <a:tr h="370840">
                <a:tc>
                  <a:txBody>
                    <a:bodyPr/>
                    <a:lstStyle/>
                    <a:p>
                      <a:r>
                        <a:rPr lang="en-US" dirty="0"/>
                        <a:t>Project Delivery</a:t>
                      </a:r>
                    </a:p>
                  </a:txBody>
                  <a:tcPr/>
                </a:tc>
                <a:tc>
                  <a:txBody>
                    <a:bodyPr/>
                    <a:lstStyle/>
                    <a:p>
                      <a:r>
                        <a:rPr lang="en-US" dirty="0"/>
                        <a:t>04/30/2020</a:t>
                      </a:r>
                    </a:p>
                  </a:txBody>
                  <a:tcPr/>
                </a:tc>
                <a:tc>
                  <a:txBody>
                    <a:bodyPr/>
                    <a:lstStyle/>
                    <a:p>
                      <a:r>
                        <a:rPr lang="en-US" dirty="0"/>
                        <a:t>04/30/2020</a:t>
                      </a:r>
                    </a:p>
                  </a:txBody>
                  <a:tcPr/>
                </a:tc>
                <a:tc>
                  <a:txBody>
                    <a:bodyPr/>
                    <a:lstStyle/>
                    <a:p>
                      <a:r>
                        <a:rPr lang="en-US" dirty="0"/>
                        <a:t>Complete On Time</a:t>
                      </a:r>
                    </a:p>
                  </a:txBody>
                  <a:tcPr/>
                </a:tc>
                <a:extLst>
                  <a:ext uri="{0D108BD9-81ED-4DB2-BD59-A6C34878D82A}">
                    <a16:rowId xmlns:a16="http://schemas.microsoft.com/office/drawing/2014/main" val="725476838"/>
                  </a:ext>
                </a:extLst>
              </a:tr>
            </a:tbl>
          </a:graphicData>
        </a:graphic>
      </p:graphicFrame>
      <p:sp>
        <p:nvSpPr>
          <p:cNvPr id="8" name="TextBox 7">
            <a:extLst>
              <a:ext uri="{FF2B5EF4-FFF2-40B4-BE49-F238E27FC236}">
                <a16:creationId xmlns:a16="http://schemas.microsoft.com/office/drawing/2014/main" id="{396D1B4C-9BE2-4746-BE01-A51FF1F38BD8}"/>
              </a:ext>
            </a:extLst>
          </p:cNvPr>
          <p:cNvSpPr txBox="1"/>
          <p:nvPr/>
        </p:nvSpPr>
        <p:spPr>
          <a:xfrm>
            <a:off x="913795" y="6171070"/>
            <a:ext cx="2298643" cy="307777"/>
          </a:xfrm>
          <a:prstGeom prst="rect">
            <a:avLst/>
          </a:prstGeom>
          <a:noFill/>
        </p:spPr>
        <p:txBody>
          <a:bodyPr wrap="none" rtlCol="0">
            <a:spAutoFit/>
          </a:bodyPr>
          <a:lstStyle/>
          <a:p>
            <a:r>
              <a:rPr lang="en-US" sz="1400" dirty="0"/>
              <a:t>* Design and Implementation</a:t>
            </a:r>
          </a:p>
        </p:txBody>
      </p:sp>
    </p:spTree>
    <p:extLst>
      <p:ext uri="{BB962C8B-B14F-4D97-AF65-F5344CB8AC3E}">
        <p14:creationId xmlns:p14="http://schemas.microsoft.com/office/powerpoint/2010/main" val="7674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E60E-814B-4C79-A14E-35533FF23D33}"/>
              </a:ext>
            </a:extLst>
          </p:cNvPr>
          <p:cNvSpPr>
            <a:spLocks noGrp="1"/>
          </p:cNvSpPr>
          <p:nvPr>
            <p:ph type="title"/>
          </p:nvPr>
        </p:nvSpPr>
        <p:spPr/>
        <p:txBody>
          <a:bodyPr/>
          <a:lstStyle/>
          <a:p>
            <a:r>
              <a:rPr lang="en-US" dirty="0"/>
              <a:t>UML Diagrams – Class Diagram</a:t>
            </a:r>
          </a:p>
        </p:txBody>
      </p:sp>
      <p:sp>
        <p:nvSpPr>
          <p:cNvPr id="3" name="Content Placeholder 2">
            <a:extLst>
              <a:ext uri="{FF2B5EF4-FFF2-40B4-BE49-F238E27FC236}">
                <a16:creationId xmlns:a16="http://schemas.microsoft.com/office/drawing/2014/main" id="{5E7C0860-FBEA-4552-B333-4AE6784BD318}"/>
              </a:ext>
            </a:extLst>
          </p:cNvPr>
          <p:cNvSpPr>
            <a:spLocks noGrp="1"/>
          </p:cNvSpPr>
          <p:nvPr>
            <p:ph idx="1"/>
          </p:nvPr>
        </p:nvSpPr>
        <p:spPr/>
        <p:txBody>
          <a:bodyPr/>
          <a:lstStyle/>
          <a:p>
            <a:pPr marL="36900" indent="0">
              <a:buNone/>
            </a:pPr>
            <a:endParaRPr lang="en-US" dirty="0"/>
          </a:p>
          <a:p>
            <a:endParaRPr lang="en-US" dirty="0"/>
          </a:p>
        </p:txBody>
      </p:sp>
      <p:pic>
        <p:nvPicPr>
          <p:cNvPr id="5" name="Picture 4" descr="A close up of a map&#10;&#10;Description automatically generated">
            <a:extLst>
              <a:ext uri="{FF2B5EF4-FFF2-40B4-BE49-F238E27FC236}">
                <a16:creationId xmlns:a16="http://schemas.microsoft.com/office/drawing/2014/main" id="{35D47303-F9F6-4947-8F40-0D71022F436A}"/>
              </a:ext>
            </a:extLst>
          </p:cNvPr>
          <p:cNvPicPr>
            <a:picLocks noChangeAspect="1"/>
          </p:cNvPicPr>
          <p:nvPr/>
        </p:nvPicPr>
        <p:blipFill>
          <a:blip r:embed="rId2"/>
          <a:stretch>
            <a:fillRect/>
          </a:stretch>
        </p:blipFill>
        <p:spPr>
          <a:xfrm>
            <a:off x="2226259" y="1866900"/>
            <a:ext cx="7728834" cy="4789812"/>
          </a:xfrm>
          <a:prstGeom prst="rect">
            <a:avLst/>
          </a:prstGeom>
        </p:spPr>
      </p:pic>
    </p:spTree>
    <p:extLst>
      <p:ext uri="{BB962C8B-B14F-4D97-AF65-F5344CB8AC3E}">
        <p14:creationId xmlns:p14="http://schemas.microsoft.com/office/powerpoint/2010/main" val="257783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3D67-030D-4223-B311-D32F5232118F}"/>
              </a:ext>
            </a:extLst>
          </p:cNvPr>
          <p:cNvSpPr>
            <a:spLocks noGrp="1"/>
          </p:cNvSpPr>
          <p:nvPr>
            <p:ph type="title"/>
          </p:nvPr>
        </p:nvSpPr>
        <p:spPr/>
        <p:txBody>
          <a:bodyPr>
            <a:normAutofit fontScale="90000"/>
          </a:bodyPr>
          <a:lstStyle/>
          <a:p>
            <a:r>
              <a:rPr lang="en-US" dirty="0"/>
              <a:t>UML Diagrams – Front End Interaction </a:t>
            </a:r>
            <a:br>
              <a:rPr lang="en-US" dirty="0"/>
            </a:br>
            <a:r>
              <a:rPr lang="en-US" dirty="0"/>
              <a:t>with Model</a:t>
            </a:r>
          </a:p>
        </p:txBody>
      </p:sp>
      <p:pic>
        <p:nvPicPr>
          <p:cNvPr id="7" name="Content Placeholder 6" descr="A screenshot of a cell phone&#10;&#10;Description automatically generated">
            <a:extLst>
              <a:ext uri="{FF2B5EF4-FFF2-40B4-BE49-F238E27FC236}">
                <a16:creationId xmlns:a16="http://schemas.microsoft.com/office/drawing/2014/main" id="{2906C8A3-E08A-4A5F-A030-30806764CBEF}"/>
              </a:ext>
            </a:extLst>
          </p:cNvPr>
          <p:cNvPicPr>
            <a:picLocks noGrp="1" noChangeAspect="1"/>
          </p:cNvPicPr>
          <p:nvPr>
            <p:ph idx="1"/>
          </p:nvPr>
        </p:nvPicPr>
        <p:blipFill rotWithShape="1">
          <a:blip r:embed="rId2"/>
          <a:srcRect r="12277" b="39351"/>
          <a:stretch/>
        </p:blipFill>
        <p:spPr>
          <a:xfrm>
            <a:off x="2357643" y="1866900"/>
            <a:ext cx="7476714" cy="4561892"/>
          </a:xfrm>
        </p:spPr>
      </p:pic>
    </p:spTree>
    <p:extLst>
      <p:ext uri="{BB962C8B-B14F-4D97-AF65-F5344CB8AC3E}">
        <p14:creationId xmlns:p14="http://schemas.microsoft.com/office/powerpoint/2010/main" val="835326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{3DA249D6-3F6F-483B-B9DA-7B399952DF2C}tf55705232</Template>
  <TotalTime>0</TotalTime>
  <Words>359</Words>
  <Application>Microsoft Office PowerPoint</Application>
  <PresentationFormat>Widescreen</PresentationFormat>
  <Paragraphs>97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Goudy Old Style</vt:lpstr>
      <vt:lpstr>Wingdings 2</vt:lpstr>
      <vt:lpstr>SlateVTI</vt:lpstr>
      <vt:lpstr>Auto-Learn </vt:lpstr>
      <vt:lpstr>Project Topics</vt:lpstr>
      <vt:lpstr>Project Overview</vt:lpstr>
      <vt:lpstr>Business Objectives</vt:lpstr>
      <vt:lpstr>System Objectives</vt:lpstr>
      <vt:lpstr>Assumptions and Constraints</vt:lpstr>
      <vt:lpstr>Project Schedule</vt:lpstr>
      <vt:lpstr>UML Diagrams – Class Diagram</vt:lpstr>
      <vt:lpstr>UML Diagrams – Front End Interaction  with Model</vt:lpstr>
      <vt:lpstr>UML Diagrams – Back End</vt:lpstr>
      <vt:lpstr>Challenges Faced</vt:lpstr>
      <vt:lpstr>Demos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2020-04-29T23:03:24Z</dcterms:created>
  <dcterms:modified xsi:type="dcterms:W3CDTF">2020-05-01T02:26:08Z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