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9" r:id="rId3"/>
    <p:sldId id="261" r:id="rId4"/>
    <p:sldId id="263" r:id="rId5"/>
    <p:sldId id="278" r:id="rId6"/>
    <p:sldId id="279" r:id="rId7"/>
    <p:sldId id="280" r:id="rId8"/>
    <p:sldId id="281" r:id="rId9"/>
    <p:sldId id="283" r:id="rId10"/>
    <p:sldId id="284" r:id="rId11"/>
    <p:sldId id="285" r:id="rId12"/>
    <p:sldId id="286" r:id="rId13"/>
    <p:sldId id="287" r:id="rId14"/>
    <p:sldId id="288" r:id="rId15"/>
    <p:sldId id="289"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8" autoAdjust="0"/>
  </p:normalViewPr>
  <p:slideViewPr>
    <p:cSldViewPr snapToGrid="0">
      <p:cViewPr varScale="1">
        <p:scale>
          <a:sx n="104" d="100"/>
          <a:sy n="104"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A033B9-C78F-475C-BA5E-AE56001C7133}"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D5C11-629D-47A6-8DFA-55A1BF630903}" type="slidenum">
              <a:rPr lang="en-US" smtClean="0"/>
              <a:t>‹#›</a:t>
            </a:fld>
            <a:endParaRPr lang="en-US"/>
          </a:p>
        </p:txBody>
      </p:sp>
    </p:spTree>
    <p:extLst>
      <p:ext uri="{BB962C8B-B14F-4D97-AF65-F5344CB8AC3E}">
        <p14:creationId xmlns:p14="http://schemas.microsoft.com/office/powerpoint/2010/main" val="6624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7</a:t>
            </a:fld>
            <a:endParaRPr lang="en-US"/>
          </a:p>
        </p:txBody>
      </p:sp>
    </p:spTree>
    <p:extLst>
      <p:ext uri="{BB962C8B-B14F-4D97-AF65-F5344CB8AC3E}">
        <p14:creationId xmlns:p14="http://schemas.microsoft.com/office/powerpoint/2010/main" val="419603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8</a:t>
            </a:fld>
            <a:endParaRPr lang="en-US"/>
          </a:p>
        </p:txBody>
      </p:sp>
    </p:spTree>
    <p:extLst>
      <p:ext uri="{BB962C8B-B14F-4D97-AF65-F5344CB8AC3E}">
        <p14:creationId xmlns:p14="http://schemas.microsoft.com/office/powerpoint/2010/main" val="110326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9</a:t>
            </a:fld>
            <a:endParaRPr lang="en-US"/>
          </a:p>
        </p:txBody>
      </p:sp>
    </p:spTree>
    <p:extLst>
      <p:ext uri="{BB962C8B-B14F-4D97-AF65-F5344CB8AC3E}">
        <p14:creationId xmlns:p14="http://schemas.microsoft.com/office/powerpoint/2010/main" val="415133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10</a:t>
            </a:fld>
            <a:endParaRPr lang="en-US"/>
          </a:p>
        </p:txBody>
      </p:sp>
    </p:spTree>
    <p:extLst>
      <p:ext uri="{BB962C8B-B14F-4D97-AF65-F5344CB8AC3E}">
        <p14:creationId xmlns:p14="http://schemas.microsoft.com/office/powerpoint/2010/main" val="268454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11</a:t>
            </a:fld>
            <a:endParaRPr lang="en-US"/>
          </a:p>
        </p:txBody>
      </p:sp>
    </p:spTree>
    <p:extLst>
      <p:ext uri="{BB962C8B-B14F-4D97-AF65-F5344CB8AC3E}">
        <p14:creationId xmlns:p14="http://schemas.microsoft.com/office/powerpoint/2010/main" val="283571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12</a:t>
            </a:fld>
            <a:endParaRPr lang="en-US"/>
          </a:p>
        </p:txBody>
      </p:sp>
    </p:spTree>
    <p:extLst>
      <p:ext uri="{BB962C8B-B14F-4D97-AF65-F5344CB8AC3E}">
        <p14:creationId xmlns:p14="http://schemas.microsoft.com/office/powerpoint/2010/main" val="360417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13</a:t>
            </a:fld>
            <a:endParaRPr lang="en-US"/>
          </a:p>
        </p:txBody>
      </p:sp>
    </p:spTree>
    <p:extLst>
      <p:ext uri="{BB962C8B-B14F-4D97-AF65-F5344CB8AC3E}">
        <p14:creationId xmlns:p14="http://schemas.microsoft.com/office/powerpoint/2010/main" val="70111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14</a:t>
            </a:fld>
            <a:endParaRPr lang="en-US"/>
          </a:p>
        </p:txBody>
      </p:sp>
    </p:spTree>
    <p:extLst>
      <p:ext uri="{BB962C8B-B14F-4D97-AF65-F5344CB8AC3E}">
        <p14:creationId xmlns:p14="http://schemas.microsoft.com/office/powerpoint/2010/main" val="105721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FD5C11-629D-47A6-8DFA-55A1BF630903}" type="slidenum">
              <a:rPr lang="en-US" smtClean="0"/>
              <a:t>15</a:t>
            </a:fld>
            <a:endParaRPr lang="en-US"/>
          </a:p>
        </p:txBody>
      </p:sp>
    </p:spTree>
    <p:extLst>
      <p:ext uri="{BB962C8B-B14F-4D97-AF65-F5344CB8AC3E}">
        <p14:creationId xmlns:p14="http://schemas.microsoft.com/office/powerpoint/2010/main" val="123114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321012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365462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092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687323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2017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408633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2454177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346550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39347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14168-9846-4FD4-ABC4-CE6F1AA65CAD}"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114360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814168-9846-4FD4-ABC4-CE6F1AA65CAD}"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61404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814168-9846-4FD4-ABC4-CE6F1AA65CAD}"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63968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814168-9846-4FD4-ABC4-CE6F1AA65CAD}"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119043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14168-9846-4FD4-ABC4-CE6F1AA65CAD}"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306826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14168-9846-4FD4-ABC4-CE6F1AA65CAD}"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406419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14168-9846-4FD4-ABC4-CE6F1AA65CAD}"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FF244-2AAF-48B9-BCBB-C95647504412}" type="slidenum">
              <a:rPr lang="en-US" smtClean="0"/>
              <a:t>‹#›</a:t>
            </a:fld>
            <a:endParaRPr lang="en-US"/>
          </a:p>
        </p:txBody>
      </p:sp>
    </p:spTree>
    <p:extLst>
      <p:ext uri="{BB962C8B-B14F-4D97-AF65-F5344CB8AC3E}">
        <p14:creationId xmlns:p14="http://schemas.microsoft.com/office/powerpoint/2010/main" val="109488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814168-9846-4FD4-ABC4-CE6F1AA65CAD}" type="datetimeFigureOut">
              <a:rPr lang="en-US" smtClean="0"/>
              <a:t>6/6/2021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9FF244-2AAF-48B9-BCBB-C95647504412}" type="slidenum">
              <a:rPr lang="en-US" smtClean="0"/>
              <a:t>‹#›</a:t>
            </a:fld>
            <a:endParaRPr lang="en-US"/>
          </a:p>
        </p:txBody>
      </p:sp>
    </p:spTree>
    <p:extLst>
      <p:ext uri="{BB962C8B-B14F-4D97-AF65-F5344CB8AC3E}">
        <p14:creationId xmlns:p14="http://schemas.microsoft.com/office/powerpoint/2010/main" val="6011839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674" y="368968"/>
            <a:ext cx="11614484" cy="607995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86"/>
            <a:ext cx="12192000" cy="6878385"/>
          </a:xfrm>
          <a:prstGeom prst="rect">
            <a:avLst/>
          </a:prstGeom>
        </p:spPr>
      </p:pic>
    </p:spTree>
    <p:extLst>
      <p:ext uri="{BB962C8B-B14F-4D97-AF65-F5344CB8AC3E}">
        <p14:creationId xmlns:p14="http://schemas.microsoft.com/office/powerpoint/2010/main" val="4126042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Анализа на решението</a:t>
            </a:r>
            <a:endParaRPr lang="en-US" sz="6000" dirty="0"/>
          </a:p>
        </p:txBody>
      </p:sp>
      <p:sp>
        <p:nvSpPr>
          <p:cNvPr id="3" name="Text Placeholder 2"/>
          <p:cNvSpPr>
            <a:spLocks noGrp="1"/>
          </p:cNvSpPr>
          <p:nvPr>
            <p:ph type="body" idx="1"/>
          </p:nvPr>
        </p:nvSpPr>
        <p:spPr>
          <a:xfrm>
            <a:off x="411496" y="-437147"/>
            <a:ext cx="8535988" cy="4844716"/>
          </a:xfrm>
        </p:spPr>
        <p:txBody>
          <a:bodyPr>
            <a:normAutofit/>
          </a:bodyPr>
          <a:lstStyle/>
          <a:p>
            <a:pPr marL="457200" indent="-457200">
              <a:buFontTx/>
              <a:buChar char="-"/>
            </a:pPr>
            <a:r>
              <a:rPr lang="en-US" sz="3200" b="1" dirty="0" err="1" smtClean="0">
                <a:solidFill>
                  <a:srgbClr val="333333"/>
                </a:solidFill>
              </a:rPr>
              <a:t>XGBoost</a:t>
            </a:r>
            <a:endParaRPr lang="mk-MK" sz="3200" b="1" dirty="0">
              <a:solidFill>
                <a:srgbClr val="333333"/>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96" y="2306053"/>
            <a:ext cx="11606365" cy="4385510"/>
          </a:xfrm>
          <a:prstGeom prst="rect">
            <a:avLst/>
          </a:prstGeom>
        </p:spPr>
      </p:pic>
    </p:spTree>
    <p:extLst>
      <p:ext uri="{BB962C8B-B14F-4D97-AF65-F5344CB8AC3E}">
        <p14:creationId xmlns:p14="http://schemas.microsoft.com/office/powerpoint/2010/main" val="1628763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Анализа на решението</a:t>
            </a:r>
            <a:endParaRPr lang="en-US" sz="6000" dirty="0"/>
          </a:p>
        </p:txBody>
      </p:sp>
      <p:sp>
        <p:nvSpPr>
          <p:cNvPr id="3" name="Text Placeholder 2"/>
          <p:cNvSpPr>
            <a:spLocks noGrp="1"/>
          </p:cNvSpPr>
          <p:nvPr>
            <p:ph type="body" idx="1"/>
          </p:nvPr>
        </p:nvSpPr>
        <p:spPr>
          <a:xfrm>
            <a:off x="411496" y="-437147"/>
            <a:ext cx="8535988" cy="4844716"/>
          </a:xfrm>
        </p:spPr>
        <p:txBody>
          <a:bodyPr>
            <a:normAutofit/>
          </a:bodyPr>
          <a:lstStyle/>
          <a:p>
            <a:pPr marL="457200" indent="-457200">
              <a:buFontTx/>
              <a:buChar char="-"/>
            </a:pPr>
            <a:r>
              <a:rPr lang="en-US" sz="3200" b="1" dirty="0" err="1" smtClean="0">
                <a:solidFill>
                  <a:srgbClr val="333333"/>
                </a:solidFill>
              </a:rPr>
              <a:t>XGBoost</a:t>
            </a:r>
            <a:r>
              <a:rPr lang="en-US" sz="3200" b="1" dirty="0" smtClean="0">
                <a:solidFill>
                  <a:srgbClr val="333333"/>
                </a:solidFill>
              </a:rPr>
              <a:t>- </a:t>
            </a:r>
            <a:r>
              <a:rPr lang="mk-MK" sz="3200" b="1" dirty="0" smtClean="0">
                <a:solidFill>
                  <a:srgbClr val="333333"/>
                </a:solidFill>
              </a:rPr>
              <a:t>ТОЧНОСТА</a:t>
            </a:r>
            <a:endParaRPr lang="mk-MK" sz="3200" b="1" dirty="0">
              <a:solidFill>
                <a:srgbClr val="33333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75" y="2887256"/>
            <a:ext cx="10844594" cy="1813080"/>
          </a:xfrm>
          <a:prstGeom prst="rect">
            <a:avLst/>
          </a:prstGeom>
        </p:spPr>
      </p:pic>
    </p:spTree>
    <p:extLst>
      <p:ext uri="{BB962C8B-B14F-4D97-AF65-F5344CB8AC3E}">
        <p14:creationId xmlns:p14="http://schemas.microsoft.com/office/powerpoint/2010/main" val="890584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Анализа на решението</a:t>
            </a:r>
            <a:endParaRPr lang="en-US" sz="6000" dirty="0"/>
          </a:p>
        </p:txBody>
      </p:sp>
      <p:sp>
        <p:nvSpPr>
          <p:cNvPr id="3" name="Text Placeholder 2"/>
          <p:cNvSpPr>
            <a:spLocks noGrp="1"/>
          </p:cNvSpPr>
          <p:nvPr>
            <p:ph type="body" idx="1"/>
          </p:nvPr>
        </p:nvSpPr>
        <p:spPr>
          <a:xfrm>
            <a:off x="411496" y="-437147"/>
            <a:ext cx="8535988" cy="4844716"/>
          </a:xfrm>
        </p:spPr>
        <p:txBody>
          <a:bodyPr>
            <a:normAutofit/>
          </a:bodyPr>
          <a:lstStyle/>
          <a:p>
            <a:pPr marL="457200" indent="-457200">
              <a:buFontTx/>
              <a:buChar char="-"/>
            </a:pPr>
            <a:r>
              <a:rPr lang="en-US" sz="3200" b="1" dirty="0" err="1" smtClean="0">
                <a:solidFill>
                  <a:srgbClr val="333333"/>
                </a:solidFill>
              </a:rPr>
              <a:t>XGBoost</a:t>
            </a:r>
            <a:r>
              <a:rPr lang="en-US" sz="3200" b="1" dirty="0" smtClean="0">
                <a:solidFill>
                  <a:srgbClr val="333333"/>
                </a:solidFill>
              </a:rPr>
              <a:t>- </a:t>
            </a:r>
            <a:r>
              <a:rPr lang="mk-MK" sz="3200" b="1" dirty="0" smtClean="0">
                <a:solidFill>
                  <a:srgbClr val="333333"/>
                </a:solidFill>
              </a:rPr>
              <a:t>ПРЕДИКЦИЈА</a:t>
            </a:r>
            <a:endParaRPr lang="mk-MK" sz="3200" b="1" dirty="0">
              <a:solidFill>
                <a:srgbClr val="333333"/>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75" y="2313468"/>
            <a:ext cx="10047957" cy="4544532"/>
          </a:xfrm>
          <a:prstGeom prst="rect">
            <a:avLst/>
          </a:prstGeom>
        </p:spPr>
      </p:pic>
    </p:spTree>
    <p:extLst>
      <p:ext uri="{BB962C8B-B14F-4D97-AF65-F5344CB8AC3E}">
        <p14:creationId xmlns:p14="http://schemas.microsoft.com/office/powerpoint/2010/main" val="2771257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en-US" sz="6000" dirty="0" smtClean="0"/>
              <a:t>Random Forest vs </a:t>
            </a:r>
            <a:r>
              <a:rPr lang="en-US" sz="6000" dirty="0" err="1" smtClean="0"/>
              <a:t>XGBoost</a:t>
            </a:r>
            <a:endParaRPr lang="en-US" sz="6000" dirty="0"/>
          </a:p>
        </p:txBody>
      </p:sp>
      <p:sp>
        <p:nvSpPr>
          <p:cNvPr id="3" name="Text Placeholder 2"/>
          <p:cNvSpPr>
            <a:spLocks noGrp="1"/>
          </p:cNvSpPr>
          <p:nvPr>
            <p:ph type="body" idx="1"/>
          </p:nvPr>
        </p:nvSpPr>
        <p:spPr>
          <a:xfrm>
            <a:off x="0" y="-597568"/>
            <a:ext cx="9791283" cy="4844716"/>
          </a:xfrm>
        </p:spPr>
        <p:txBody>
          <a:bodyPr>
            <a:normAutofit/>
          </a:bodyPr>
          <a:lstStyle/>
          <a:p>
            <a:pPr marL="457200" indent="-457200">
              <a:buFontTx/>
              <a:buChar char="-"/>
            </a:pPr>
            <a:r>
              <a:rPr lang="ru-RU" b="1" dirty="0">
                <a:solidFill>
                  <a:srgbClr val="333333"/>
                </a:solidFill>
              </a:rPr>
              <a:t>Алгоритмите беа оценети на секоја база на податоци и споредувани. Алгоритмот со подобри перформанси има по 1 поен за секоја база на податоци. Колку повеќе поени се доделуваат за алгоритмот, толку подобро.</a:t>
            </a:r>
            <a:endParaRPr lang="mk-MK" b="1" dirty="0">
              <a:solidFill>
                <a:srgbClr val="33333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3" y="2283746"/>
            <a:ext cx="8783276" cy="3581900"/>
          </a:xfrm>
          <a:prstGeom prst="rect">
            <a:avLst/>
          </a:prstGeom>
        </p:spPr>
      </p:pic>
    </p:spTree>
    <p:extLst>
      <p:ext uri="{BB962C8B-B14F-4D97-AF65-F5344CB8AC3E}">
        <p14:creationId xmlns:p14="http://schemas.microsoft.com/office/powerpoint/2010/main" val="3641162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en-US" sz="6000" dirty="0" smtClean="0"/>
              <a:t>Random Forest vs </a:t>
            </a:r>
            <a:r>
              <a:rPr lang="en-US" sz="6000" dirty="0" err="1" smtClean="0"/>
              <a:t>XGBoost</a:t>
            </a:r>
            <a:endParaRPr lang="en-US" sz="6000" dirty="0"/>
          </a:p>
        </p:txBody>
      </p:sp>
      <p:sp>
        <p:nvSpPr>
          <p:cNvPr id="3" name="Text Placeholder 2"/>
          <p:cNvSpPr>
            <a:spLocks noGrp="1"/>
          </p:cNvSpPr>
          <p:nvPr>
            <p:ph type="body" idx="1"/>
          </p:nvPr>
        </p:nvSpPr>
        <p:spPr>
          <a:xfrm>
            <a:off x="304800" y="1568116"/>
            <a:ext cx="9791283" cy="4844716"/>
          </a:xfrm>
        </p:spPr>
        <p:txBody>
          <a:bodyPr>
            <a:noAutofit/>
          </a:bodyPr>
          <a:lstStyle/>
          <a:p>
            <a:pPr marL="457200" indent="-457200">
              <a:buFontTx/>
              <a:buChar char="-"/>
            </a:pPr>
            <a:r>
              <a:rPr lang="ru-RU" sz="2800" b="1" dirty="0">
                <a:solidFill>
                  <a:srgbClr val="333333"/>
                </a:solidFill>
              </a:rPr>
              <a:t>Една од најважните разлики помеѓу XG Boost и Random forest е тоа што XGBoost секогаш му дава поголемо значење на функционалниот простор при намалување на цената на моделот, додека Random Forest се обидува да им даде повеќе преференции на хиперпараметрите за оптимизирање на моделот.</a:t>
            </a:r>
          </a:p>
          <a:p>
            <a:pPr marL="457200" indent="-457200">
              <a:buFontTx/>
              <a:buChar char="-"/>
            </a:pPr>
            <a:r>
              <a:rPr lang="ru-RU" sz="2800" b="1" dirty="0">
                <a:solidFill>
                  <a:srgbClr val="333333"/>
                </a:solidFill>
              </a:rPr>
              <a:t>Random forests полесно се прилагодуваат од алгоритмите за </a:t>
            </a:r>
            <a:r>
              <a:rPr lang="ru-RU" sz="2800" b="1" dirty="0" smtClean="0">
                <a:solidFill>
                  <a:srgbClr val="333333"/>
                </a:solidFill>
              </a:rPr>
              <a:t>зголемување</a:t>
            </a:r>
            <a:endParaRPr lang="en-US" sz="2800" b="1" dirty="0" smtClean="0">
              <a:solidFill>
                <a:srgbClr val="333333"/>
              </a:solidFill>
            </a:endParaRPr>
          </a:p>
          <a:p>
            <a:pPr marL="457200" indent="-457200">
              <a:buFontTx/>
              <a:buChar char="-"/>
            </a:pPr>
            <a:r>
              <a:rPr lang="ru-RU" sz="2800" b="1" dirty="0" smtClean="0">
                <a:solidFill>
                  <a:srgbClr val="333333"/>
                </a:solidFill>
              </a:rPr>
              <a:t>XGBoost </a:t>
            </a:r>
            <a:r>
              <a:rPr lang="ru-RU" sz="2800" b="1" dirty="0">
                <a:solidFill>
                  <a:srgbClr val="333333"/>
                </a:solidFill>
              </a:rPr>
              <a:t>е добра опција за неурамнотежени збирки на податоци, но не можеме да веруваме во Random forest во овие типови случаи.</a:t>
            </a:r>
          </a:p>
        </p:txBody>
      </p:sp>
    </p:spTree>
    <p:extLst>
      <p:ext uri="{BB962C8B-B14F-4D97-AF65-F5344CB8AC3E}">
        <p14:creationId xmlns:p14="http://schemas.microsoft.com/office/powerpoint/2010/main" val="465476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Заклучок</a:t>
            </a:r>
            <a:endParaRPr lang="en-US" sz="6000" dirty="0"/>
          </a:p>
        </p:txBody>
      </p:sp>
      <p:sp>
        <p:nvSpPr>
          <p:cNvPr id="3" name="Text Placeholder 2"/>
          <p:cNvSpPr>
            <a:spLocks noGrp="1"/>
          </p:cNvSpPr>
          <p:nvPr>
            <p:ph type="body" idx="1"/>
          </p:nvPr>
        </p:nvSpPr>
        <p:spPr>
          <a:xfrm>
            <a:off x="555875" y="1343527"/>
            <a:ext cx="9791283" cy="4844716"/>
          </a:xfrm>
        </p:spPr>
        <p:txBody>
          <a:bodyPr>
            <a:noAutofit/>
          </a:bodyPr>
          <a:lstStyle/>
          <a:p>
            <a:pPr marL="457200" indent="-457200">
              <a:buFontTx/>
              <a:buChar char="-"/>
            </a:pPr>
            <a:r>
              <a:rPr lang="en-US" sz="2800" b="1" dirty="0" err="1" smtClean="0">
                <a:solidFill>
                  <a:srgbClr val="333333"/>
                </a:solidFill>
              </a:rPr>
              <a:t>XGBoost</a:t>
            </a:r>
            <a:r>
              <a:rPr lang="en-US" sz="2800" b="1" dirty="0" smtClean="0">
                <a:solidFill>
                  <a:srgbClr val="333333"/>
                </a:solidFill>
              </a:rPr>
              <a:t> </a:t>
            </a:r>
            <a:r>
              <a:rPr lang="mk-MK" sz="2800" b="1" dirty="0" smtClean="0">
                <a:solidFill>
                  <a:srgbClr val="333333"/>
                </a:solidFill>
              </a:rPr>
              <a:t>според резултат на точност е подобар модел за овој проблем.</a:t>
            </a:r>
          </a:p>
          <a:p>
            <a:pPr marL="457200" indent="-457200">
              <a:buFontTx/>
              <a:buChar char="-"/>
            </a:pPr>
            <a:r>
              <a:rPr lang="mk-MK" sz="2800" b="1" dirty="0" smtClean="0">
                <a:solidFill>
                  <a:srgbClr val="333333"/>
                </a:solidFill>
              </a:rPr>
              <a:t>Предикција преку моделите се корисни,но е </a:t>
            </a:r>
            <a:r>
              <a:rPr lang="ru-RU" sz="2800" b="1" dirty="0">
                <a:solidFill>
                  <a:srgbClr val="333333"/>
                </a:solidFill>
              </a:rPr>
              <a:t>тешко да се избегнат конфликтите во шумарскиот сектор и може да се појават </a:t>
            </a:r>
            <a:r>
              <a:rPr lang="mk-MK" sz="2800" b="1" dirty="0" smtClean="0">
                <a:solidFill>
                  <a:srgbClr val="333333"/>
                </a:solidFill>
              </a:rPr>
              <a:t>нови </a:t>
            </a:r>
            <a:r>
              <a:rPr lang="ru-RU" sz="2800" b="1" dirty="0" smtClean="0">
                <a:solidFill>
                  <a:srgbClr val="333333"/>
                </a:solidFill>
              </a:rPr>
              <a:t>видови.</a:t>
            </a:r>
          </a:p>
          <a:p>
            <a:pPr marL="457200" indent="-457200">
              <a:buFontTx/>
              <a:buChar char="-"/>
            </a:pPr>
            <a:r>
              <a:rPr lang="ru-RU" sz="2800" b="1" dirty="0">
                <a:solidFill>
                  <a:srgbClr val="333333"/>
                </a:solidFill>
              </a:rPr>
              <a:t>Предвидување на настанување на шумски конфликт е важно бидејќи во почетните фази може да биде можно да се решат конфликтите</a:t>
            </a:r>
            <a:endParaRPr lang="mk-MK" sz="2800" b="1" dirty="0">
              <a:solidFill>
                <a:srgbClr val="333333"/>
              </a:solidFill>
            </a:endParaRPr>
          </a:p>
        </p:txBody>
      </p:sp>
    </p:spTree>
    <p:extLst>
      <p:ext uri="{BB962C8B-B14F-4D97-AF65-F5344CB8AC3E}">
        <p14:creationId xmlns:p14="http://schemas.microsoft.com/office/powerpoint/2010/main" val="4211943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8529"/>
            <a:ext cx="12284466" cy="2743200"/>
          </a:xfrm>
        </p:spPr>
        <p:txBody>
          <a:bodyPr>
            <a:noAutofit/>
          </a:bodyPr>
          <a:lstStyle/>
          <a:p>
            <a:pPr algn="ctr"/>
            <a:r>
              <a:rPr lang="mk-MK" sz="6000" b="1" i="1" dirty="0" smtClean="0"/>
              <a:t>Ви благодарам на вниманието!</a:t>
            </a:r>
            <a:r>
              <a:rPr lang="en-US" sz="6000" b="1" i="1" dirty="0"/>
              <a:t/>
            </a:r>
            <a:br>
              <a:rPr lang="en-US" sz="6000" b="1" i="1" dirty="0"/>
            </a:br>
            <a:endParaRPr lang="en-US" sz="6000" dirty="0"/>
          </a:p>
        </p:txBody>
      </p:sp>
      <p:sp>
        <p:nvSpPr>
          <p:cNvPr id="3" name="Text Placeholder 2"/>
          <p:cNvSpPr>
            <a:spLocks noGrp="1"/>
          </p:cNvSpPr>
          <p:nvPr>
            <p:ph type="body" idx="1"/>
          </p:nvPr>
        </p:nvSpPr>
        <p:spPr>
          <a:xfrm>
            <a:off x="4829954" y="3124199"/>
            <a:ext cx="5375929" cy="1755059"/>
          </a:xfrm>
        </p:spPr>
        <p:txBody>
          <a:bodyPr>
            <a:normAutofit/>
          </a:bodyPr>
          <a:lstStyle/>
          <a:p>
            <a:r>
              <a:rPr lang="mk-MK" sz="3600" b="1" dirty="0" smtClean="0">
                <a:solidFill>
                  <a:srgbClr val="333333"/>
                </a:solidFill>
              </a:rPr>
              <a:t>Прашање ? </a:t>
            </a:r>
            <a:endParaRPr lang="mk-MK" sz="3600" b="1" dirty="0">
              <a:solidFill>
                <a:srgbClr val="333333"/>
              </a:solidFill>
            </a:endParaRPr>
          </a:p>
        </p:txBody>
      </p:sp>
    </p:spTree>
    <p:extLst>
      <p:ext uri="{BB962C8B-B14F-4D97-AF65-F5344CB8AC3E}">
        <p14:creationId xmlns:p14="http://schemas.microsoft.com/office/powerpoint/2010/main" val="946987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6" y="-437147"/>
            <a:ext cx="10058400" cy="2743200"/>
          </a:xfrm>
        </p:spPr>
        <p:txBody>
          <a:bodyPr>
            <a:normAutofit/>
          </a:bodyPr>
          <a:lstStyle/>
          <a:p>
            <a:r>
              <a:rPr lang="mk-MK" sz="6000" b="1" dirty="0" smtClean="0"/>
              <a:t>Содржина</a:t>
            </a:r>
            <a:endParaRPr lang="en-US" sz="6000" b="1" dirty="0"/>
          </a:p>
        </p:txBody>
      </p:sp>
      <p:sp>
        <p:nvSpPr>
          <p:cNvPr id="3" name="Text Placeholder 2"/>
          <p:cNvSpPr>
            <a:spLocks noGrp="1"/>
          </p:cNvSpPr>
          <p:nvPr>
            <p:ph type="body" idx="1"/>
          </p:nvPr>
        </p:nvSpPr>
        <p:spPr>
          <a:xfrm>
            <a:off x="555876" y="1355558"/>
            <a:ext cx="8535988" cy="4844716"/>
          </a:xfrm>
        </p:spPr>
        <p:txBody>
          <a:bodyPr>
            <a:normAutofit/>
          </a:bodyPr>
          <a:lstStyle/>
          <a:p>
            <a:r>
              <a:rPr lang="mk-MK" sz="4800" b="1" dirty="0" smtClean="0"/>
              <a:t>Целите и проблематика</a:t>
            </a:r>
            <a:endParaRPr lang="en-US" sz="4800" b="1" dirty="0" smtClean="0"/>
          </a:p>
          <a:p>
            <a:r>
              <a:rPr lang="mk-MK" sz="4800" b="1" dirty="0" smtClean="0"/>
              <a:t>Моделите</a:t>
            </a:r>
            <a:endParaRPr lang="en-US" sz="4800" b="1" dirty="0" smtClean="0"/>
          </a:p>
          <a:p>
            <a:r>
              <a:rPr lang="mk-MK" sz="4800" b="1" dirty="0" smtClean="0"/>
              <a:t>Анализа на решението</a:t>
            </a:r>
            <a:endParaRPr lang="en-US" sz="4800" b="1" dirty="0" smtClean="0"/>
          </a:p>
          <a:p>
            <a:r>
              <a:rPr lang="en-US" sz="4800" b="1" dirty="0" err="1" smtClean="0"/>
              <a:t>XGBoost</a:t>
            </a:r>
            <a:r>
              <a:rPr lang="en-US" sz="4800" b="1" dirty="0" smtClean="0"/>
              <a:t> vs Random Forest</a:t>
            </a:r>
            <a:endParaRPr lang="mk-MK" sz="4800" b="1" dirty="0" smtClean="0"/>
          </a:p>
          <a:p>
            <a:r>
              <a:rPr lang="mk-MK" sz="4800" b="1" dirty="0" smtClean="0"/>
              <a:t>Заклучок</a:t>
            </a:r>
            <a:endParaRPr lang="en-US" sz="4800" b="1" dirty="0" smtClean="0"/>
          </a:p>
          <a:p>
            <a:endParaRPr lang="en-US" dirty="0"/>
          </a:p>
        </p:txBody>
      </p:sp>
    </p:spTree>
    <p:extLst>
      <p:ext uri="{BB962C8B-B14F-4D97-AF65-F5344CB8AC3E}">
        <p14:creationId xmlns:p14="http://schemas.microsoft.com/office/powerpoint/2010/main" val="3993212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6" y="-437147"/>
            <a:ext cx="10058400" cy="2743200"/>
          </a:xfrm>
        </p:spPr>
        <p:txBody>
          <a:bodyPr>
            <a:normAutofit/>
          </a:bodyPr>
          <a:lstStyle/>
          <a:p>
            <a:r>
              <a:rPr lang="mk-MK" sz="6000" b="1" dirty="0" smtClean="0"/>
              <a:t>Проблематика</a:t>
            </a:r>
            <a:endParaRPr lang="en-US" sz="6000" b="1" dirty="0"/>
          </a:p>
        </p:txBody>
      </p:sp>
      <p:sp>
        <p:nvSpPr>
          <p:cNvPr id="3" name="Text Placeholder 2"/>
          <p:cNvSpPr>
            <a:spLocks noGrp="1"/>
          </p:cNvSpPr>
          <p:nvPr>
            <p:ph type="body" idx="1"/>
          </p:nvPr>
        </p:nvSpPr>
        <p:spPr>
          <a:xfrm>
            <a:off x="555876" y="834302"/>
            <a:ext cx="9454398" cy="6023698"/>
          </a:xfrm>
        </p:spPr>
        <p:txBody>
          <a:bodyPr>
            <a:normAutofit/>
          </a:bodyPr>
          <a:lstStyle/>
          <a:p>
            <a:r>
              <a:rPr lang="ru-RU" sz="3200" b="1" dirty="0"/>
              <a:t>Оваа област за студии вклучува четири области на дивината лоцирани во Националната шума Рузвелт од северен Колорадо. Овие области претставуваат шуми со минимални нарушувања предизвикани од човекот, така што постоечките типови на шумски покривки се повеќе резултат на еколошки процеси отколку практики на управување со шуми.</a:t>
            </a:r>
            <a:endParaRPr lang="en-US" sz="3200" b="1" dirty="0"/>
          </a:p>
        </p:txBody>
      </p:sp>
    </p:spTree>
    <p:extLst>
      <p:ext uri="{BB962C8B-B14F-4D97-AF65-F5344CB8AC3E}">
        <p14:creationId xmlns:p14="http://schemas.microsoft.com/office/powerpoint/2010/main" val="3959037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Целите</a:t>
            </a:r>
            <a:endParaRPr lang="en-US" sz="6000" dirty="0"/>
          </a:p>
        </p:txBody>
      </p:sp>
      <p:sp>
        <p:nvSpPr>
          <p:cNvPr id="3" name="Text Placeholder 2"/>
          <p:cNvSpPr>
            <a:spLocks noGrp="1"/>
          </p:cNvSpPr>
          <p:nvPr>
            <p:ph type="body" idx="1"/>
          </p:nvPr>
        </p:nvSpPr>
        <p:spPr>
          <a:xfrm>
            <a:off x="555875" y="1692442"/>
            <a:ext cx="8535988" cy="4844716"/>
          </a:xfrm>
        </p:spPr>
        <p:txBody>
          <a:bodyPr>
            <a:normAutofit/>
          </a:bodyPr>
          <a:lstStyle/>
          <a:p>
            <a:r>
              <a:rPr lang="ru-RU" sz="3200" b="1" dirty="0">
                <a:solidFill>
                  <a:srgbClr val="333333"/>
                </a:solidFill>
              </a:rPr>
              <a:t>Да се предвиди видот на шумска покривка со употреба на различни модели на машинско </a:t>
            </a:r>
            <a:r>
              <a:rPr lang="ru-RU" sz="3200" b="1" dirty="0" smtClean="0">
                <a:solidFill>
                  <a:srgbClr val="333333"/>
                </a:solidFill>
              </a:rPr>
              <a:t>учење</a:t>
            </a:r>
            <a:r>
              <a:rPr lang="en-US" sz="3200" b="1" dirty="0" smtClean="0">
                <a:solidFill>
                  <a:srgbClr val="333333"/>
                </a:solidFill>
              </a:rPr>
              <a:t>.</a:t>
            </a:r>
          </a:p>
          <a:p>
            <a:r>
              <a:rPr lang="ru-RU" sz="3200" b="1" dirty="0">
                <a:solidFill>
                  <a:srgbClr val="333333"/>
                </a:solidFill>
              </a:rPr>
              <a:t>Вистинскиот тип на шумско покритие за дадена ќелија од 30 х 30 метри е утврден од податоците на системот за информации за ресурси на Управата на шумската служба (УСФС).</a:t>
            </a:r>
            <a:endParaRPr lang="en-US" sz="3200" b="1" dirty="0" smtClean="0">
              <a:solidFill>
                <a:srgbClr val="333333"/>
              </a:solidFill>
            </a:endParaRPr>
          </a:p>
          <a:p>
            <a:endParaRPr lang="mk-MK" sz="3200" b="1" dirty="0">
              <a:solidFill>
                <a:srgbClr val="333333"/>
              </a:solidFill>
            </a:endParaRPr>
          </a:p>
        </p:txBody>
      </p:sp>
    </p:spTree>
    <p:extLst>
      <p:ext uri="{BB962C8B-B14F-4D97-AF65-F5344CB8AC3E}">
        <p14:creationId xmlns:p14="http://schemas.microsoft.com/office/powerpoint/2010/main" val="233956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Моделите</a:t>
            </a:r>
            <a:endParaRPr lang="en-US" sz="6000" dirty="0"/>
          </a:p>
        </p:txBody>
      </p:sp>
      <p:sp>
        <p:nvSpPr>
          <p:cNvPr id="3" name="Text Placeholder 2"/>
          <p:cNvSpPr>
            <a:spLocks noGrp="1"/>
          </p:cNvSpPr>
          <p:nvPr>
            <p:ph type="body" idx="1"/>
          </p:nvPr>
        </p:nvSpPr>
        <p:spPr>
          <a:xfrm>
            <a:off x="555875" y="1692442"/>
            <a:ext cx="8535988" cy="4844716"/>
          </a:xfrm>
        </p:spPr>
        <p:txBody>
          <a:bodyPr>
            <a:normAutofit/>
          </a:bodyPr>
          <a:lstStyle/>
          <a:p>
            <a:pPr marL="457200" indent="-457200">
              <a:buFontTx/>
              <a:buChar char="-"/>
            </a:pPr>
            <a:r>
              <a:rPr lang="en-US" sz="3200" b="1" dirty="0" smtClean="0">
                <a:solidFill>
                  <a:srgbClr val="333333"/>
                </a:solidFill>
              </a:rPr>
              <a:t>Random Forest Classifier</a:t>
            </a:r>
          </a:p>
          <a:p>
            <a:pPr marL="914400" lvl="1" indent="-457200">
              <a:buFontTx/>
              <a:buChar char="-"/>
            </a:pPr>
            <a:r>
              <a:rPr lang="en-US" sz="1900" dirty="0" smtClean="0">
                <a:solidFill>
                  <a:schemeClr val="tx1"/>
                </a:solidFill>
              </a:rPr>
              <a:t>Random Forest </a:t>
            </a:r>
            <a:r>
              <a:rPr lang="ru-RU" sz="1900" dirty="0" smtClean="0">
                <a:solidFill>
                  <a:schemeClr val="tx1"/>
                </a:solidFill>
              </a:rPr>
              <a:t>е </a:t>
            </a:r>
            <a:r>
              <a:rPr lang="ru-RU" sz="1900" dirty="0">
                <a:solidFill>
                  <a:schemeClr val="tx1"/>
                </a:solidFill>
              </a:rPr>
              <a:t>мета-проценувач што одговара на голем број класификатори на дрва за одлуки на различни под-примероци на базата на податоци и користи просек за да се подобри предвидливата точност и контрола на над-вклопувањето.</a:t>
            </a:r>
            <a:endParaRPr lang="en-US" sz="1900" dirty="0" smtClean="0">
              <a:solidFill>
                <a:schemeClr val="tx1"/>
              </a:solidFill>
            </a:endParaRPr>
          </a:p>
          <a:p>
            <a:pPr marL="457200" indent="-457200">
              <a:buFontTx/>
              <a:buChar char="-"/>
            </a:pPr>
            <a:r>
              <a:rPr lang="en-US" sz="3200" b="1" dirty="0" err="1" smtClean="0">
                <a:solidFill>
                  <a:srgbClr val="333333"/>
                </a:solidFill>
              </a:rPr>
              <a:t>XGBoost</a:t>
            </a:r>
            <a:endParaRPr lang="en-US" sz="3200" b="1" dirty="0" smtClean="0">
              <a:solidFill>
                <a:srgbClr val="333333"/>
              </a:solidFill>
            </a:endParaRPr>
          </a:p>
          <a:p>
            <a:pPr marL="914400" lvl="1" indent="-457200">
              <a:buFontTx/>
              <a:buChar char="-"/>
            </a:pPr>
            <a:r>
              <a:rPr lang="mk-MK" sz="1900" dirty="0" smtClean="0">
                <a:solidFill>
                  <a:schemeClr val="tx1"/>
                </a:solidFill>
              </a:rPr>
              <a:t>Г</a:t>
            </a:r>
            <a:r>
              <a:rPr lang="ru-RU" sz="1900" dirty="0" smtClean="0">
                <a:solidFill>
                  <a:schemeClr val="tx1"/>
                </a:solidFill>
              </a:rPr>
              <a:t>ради </a:t>
            </a:r>
            <a:r>
              <a:rPr lang="ru-RU" sz="1900" dirty="0">
                <a:solidFill>
                  <a:schemeClr val="tx1"/>
                </a:solidFill>
              </a:rPr>
              <a:t>дрво на одлука и работи на хистограм алгоритам,гради степен на дрво до max_depth,после праи кастрење до момент кога има добра точност.Прво не прави split туку го изградува дрвото и после го касти дрвото</a:t>
            </a:r>
            <a:endParaRPr lang="en-US" sz="1900" b="1" dirty="0" smtClean="0">
              <a:solidFill>
                <a:schemeClr val="tx1"/>
              </a:solidFill>
            </a:endParaRPr>
          </a:p>
          <a:p>
            <a:pPr marL="457200" indent="-457200">
              <a:buFontTx/>
              <a:buChar char="-"/>
            </a:pPr>
            <a:endParaRPr lang="mk-MK" sz="3200" b="1" dirty="0">
              <a:solidFill>
                <a:srgbClr val="333333"/>
              </a:solidFill>
            </a:endParaRPr>
          </a:p>
        </p:txBody>
      </p:sp>
    </p:spTree>
    <p:extLst>
      <p:ext uri="{BB962C8B-B14F-4D97-AF65-F5344CB8AC3E}">
        <p14:creationId xmlns:p14="http://schemas.microsoft.com/office/powerpoint/2010/main" val="361401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Анализа на решението</a:t>
            </a:r>
            <a:endParaRPr lang="en-US" sz="6000" dirty="0"/>
          </a:p>
        </p:txBody>
      </p:sp>
      <p:sp>
        <p:nvSpPr>
          <p:cNvPr id="3" name="Text Placeholder 2"/>
          <p:cNvSpPr>
            <a:spLocks noGrp="1"/>
          </p:cNvSpPr>
          <p:nvPr>
            <p:ph type="body" idx="1"/>
          </p:nvPr>
        </p:nvSpPr>
        <p:spPr>
          <a:xfrm>
            <a:off x="555875" y="1692442"/>
            <a:ext cx="8535988" cy="4844716"/>
          </a:xfrm>
        </p:spPr>
        <p:txBody>
          <a:bodyPr>
            <a:normAutofit lnSpcReduction="10000"/>
          </a:bodyPr>
          <a:lstStyle/>
          <a:p>
            <a:pPr marL="457200" indent="-457200">
              <a:buFontTx/>
              <a:buChar char="-"/>
            </a:pPr>
            <a:r>
              <a:rPr lang="mk-MK" sz="3200" b="1" dirty="0" smtClean="0">
                <a:solidFill>
                  <a:srgbClr val="333333"/>
                </a:solidFill>
              </a:rPr>
              <a:t>Користивме класификација за овој проблем.</a:t>
            </a:r>
            <a:r>
              <a:rPr lang="ru-RU" sz="3200" dirty="0"/>
              <a:t> </a:t>
            </a:r>
            <a:r>
              <a:rPr lang="ru-RU" sz="3200" b="1" dirty="0"/>
              <a:t>Класификацијата е задача да предвиди дискретна ознака на класа. Алгоритам за класификација може да предвиди континуирана вредност, но континуираната вредност е во форма на веројатност за ознака </a:t>
            </a:r>
            <a:r>
              <a:rPr lang="ru-RU" sz="3200" b="1" dirty="0" smtClean="0"/>
              <a:t>на </a:t>
            </a:r>
            <a:r>
              <a:rPr lang="ru-RU" sz="3200" b="1" dirty="0"/>
              <a:t>класа. Предвидувањата за класификација може да се оценат со употреба на точност.</a:t>
            </a:r>
            <a:endParaRPr lang="mk-MK" sz="3200" b="1" dirty="0">
              <a:solidFill>
                <a:srgbClr val="333333"/>
              </a:solidFill>
            </a:endParaRPr>
          </a:p>
        </p:txBody>
      </p:sp>
    </p:spTree>
    <p:extLst>
      <p:ext uri="{BB962C8B-B14F-4D97-AF65-F5344CB8AC3E}">
        <p14:creationId xmlns:p14="http://schemas.microsoft.com/office/powerpoint/2010/main" val="3163583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Анализа на решението</a:t>
            </a:r>
            <a:endParaRPr lang="en-US" sz="6000" dirty="0"/>
          </a:p>
        </p:txBody>
      </p:sp>
      <p:sp>
        <p:nvSpPr>
          <p:cNvPr id="3" name="Text Placeholder 2"/>
          <p:cNvSpPr>
            <a:spLocks noGrp="1"/>
          </p:cNvSpPr>
          <p:nvPr>
            <p:ph type="body" idx="1"/>
          </p:nvPr>
        </p:nvSpPr>
        <p:spPr>
          <a:xfrm>
            <a:off x="411496" y="-437147"/>
            <a:ext cx="8535988" cy="4844716"/>
          </a:xfrm>
        </p:spPr>
        <p:txBody>
          <a:bodyPr>
            <a:normAutofit/>
          </a:bodyPr>
          <a:lstStyle/>
          <a:p>
            <a:pPr marL="457200" indent="-457200">
              <a:buFontTx/>
              <a:buChar char="-"/>
            </a:pPr>
            <a:r>
              <a:rPr lang="en-US" sz="3200" b="1" dirty="0" smtClean="0">
                <a:solidFill>
                  <a:srgbClr val="333333"/>
                </a:solidFill>
              </a:rPr>
              <a:t>Random Forest Classifier</a:t>
            </a:r>
            <a:endParaRPr lang="mk-MK" sz="3200" b="1" dirty="0">
              <a:solidFill>
                <a:srgbClr val="33333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06" y="2519872"/>
            <a:ext cx="12060994" cy="4201769"/>
          </a:xfrm>
          <a:prstGeom prst="rect">
            <a:avLst/>
          </a:prstGeom>
        </p:spPr>
      </p:pic>
    </p:spTree>
    <p:extLst>
      <p:ext uri="{BB962C8B-B14F-4D97-AF65-F5344CB8AC3E}">
        <p14:creationId xmlns:p14="http://schemas.microsoft.com/office/powerpoint/2010/main" val="20684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Анализа на решението</a:t>
            </a:r>
            <a:endParaRPr lang="en-US" sz="6000" dirty="0"/>
          </a:p>
        </p:txBody>
      </p:sp>
      <p:sp>
        <p:nvSpPr>
          <p:cNvPr id="3" name="Text Placeholder 2"/>
          <p:cNvSpPr>
            <a:spLocks noGrp="1"/>
          </p:cNvSpPr>
          <p:nvPr>
            <p:ph type="body" idx="1"/>
          </p:nvPr>
        </p:nvSpPr>
        <p:spPr>
          <a:xfrm>
            <a:off x="411496" y="-437147"/>
            <a:ext cx="8535988" cy="4844716"/>
          </a:xfrm>
        </p:spPr>
        <p:txBody>
          <a:bodyPr>
            <a:normAutofit/>
          </a:bodyPr>
          <a:lstStyle/>
          <a:p>
            <a:pPr marL="457200" indent="-457200">
              <a:buFontTx/>
              <a:buChar char="-"/>
            </a:pPr>
            <a:r>
              <a:rPr lang="en-US" sz="3200" b="1" dirty="0" smtClean="0">
                <a:solidFill>
                  <a:srgbClr val="333333"/>
                </a:solidFill>
              </a:rPr>
              <a:t>Random Forest Classifier - </a:t>
            </a:r>
            <a:r>
              <a:rPr lang="mk-MK" sz="3200" b="1" dirty="0" smtClean="0">
                <a:solidFill>
                  <a:srgbClr val="333333"/>
                </a:solidFill>
              </a:rPr>
              <a:t>ТОЧНОСТА</a:t>
            </a:r>
            <a:endParaRPr lang="mk-MK" sz="3200" b="1" dirty="0">
              <a:solidFill>
                <a:srgbClr val="333333"/>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75" y="2807305"/>
            <a:ext cx="11368538" cy="1600264"/>
          </a:xfrm>
          <a:prstGeom prst="rect">
            <a:avLst/>
          </a:prstGeom>
        </p:spPr>
      </p:pic>
    </p:spTree>
    <p:extLst>
      <p:ext uri="{BB962C8B-B14F-4D97-AF65-F5344CB8AC3E}">
        <p14:creationId xmlns:p14="http://schemas.microsoft.com/office/powerpoint/2010/main" val="402627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75" y="-437147"/>
            <a:ext cx="11186945" cy="2743200"/>
          </a:xfrm>
        </p:spPr>
        <p:txBody>
          <a:bodyPr>
            <a:normAutofit/>
          </a:bodyPr>
          <a:lstStyle/>
          <a:p>
            <a:r>
              <a:rPr lang="mk-MK" sz="6000" dirty="0" smtClean="0"/>
              <a:t>Анализа на решението</a:t>
            </a:r>
            <a:endParaRPr lang="en-US" sz="6000" dirty="0"/>
          </a:p>
        </p:txBody>
      </p:sp>
      <p:sp>
        <p:nvSpPr>
          <p:cNvPr id="3" name="Text Placeholder 2"/>
          <p:cNvSpPr>
            <a:spLocks noGrp="1"/>
          </p:cNvSpPr>
          <p:nvPr>
            <p:ph type="body" idx="1"/>
          </p:nvPr>
        </p:nvSpPr>
        <p:spPr>
          <a:xfrm>
            <a:off x="411496" y="-437147"/>
            <a:ext cx="8535988" cy="4844716"/>
          </a:xfrm>
        </p:spPr>
        <p:txBody>
          <a:bodyPr>
            <a:normAutofit/>
          </a:bodyPr>
          <a:lstStyle/>
          <a:p>
            <a:pPr marL="457200" indent="-457200">
              <a:buFontTx/>
              <a:buChar char="-"/>
            </a:pPr>
            <a:r>
              <a:rPr lang="en-US" sz="3200" b="1" dirty="0" smtClean="0">
                <a:solidFill>
                  <a:srgbClr val="333333"/>
                </a:solidFill>
              </a:rPr>
              <a:t>Random Forest Classifier - </a:t>
            </a:r>
            <a:r>
              <a:rPr lang="mk-MK" sz="3200" b="1" dirty="0" smtClean="0">
                <a:solidFill>
                  <a:srgbClr val="333333"/>
                </a:solidFill>
              </a:rPr>
              <a:t>ПРЕДИКЦИЈА</a:t>
            </a:r>
            <a:endParaRPr lang="mk-MK" sz="3200" b="1" dirty="0">
              <a:solidFill>
                <a:srgbClr val="33333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74" y="2306052"/>
            <a:ext cx="9550651" cy="4551947"/>
          </a:xfrm>
          <a:prstGeom prst="rect">
            <a:avLst/>
          </a:prstGeom>
        </p:spPr>
      </p:pic>
    </p:spTree>
    <p:extLst>
      <p:ext uri="{BB962C8B-B14F-4D97-AF65-F5344CB8AC3E}">
        <p14:creationId xmlns:p14="http://schemas.microsoft.com/office/powerpoint/2010/main" val="3478287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TotalTime>
  <Words>468</Words>
  <Application>Microsoft Office PowerPoint</Application>
  <PresentationFormat>Widescreen</PresentationFormat>
  <Paragraphs>51</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PowerPoint Presentation</vt:lpstr>
      <vt:lpstr>Содржина</vt:lpstr>
      <vt:lpstr>Проблематика</vt:lpstr>
      <vt:lpstr>Целите</vt:lpstr>
      <vt:lpstr>Моделите</vt:lpstr>
      <vt:lpstr>Анализа на решението</vt:lpstr>
      <vt:lpstr>Анализа на решението</vt:lpstr>
      <vt:lpstr>Анализа на решението</vt:lpstr>
      <vt:lpstr>Анализа на решението</vt:lpstr>
      <vt:lpstr>Анализа на решението</vt:lpstr>
      <vt:lpstr>Анализа на решението</vt:lpstr>
      <vt:lpstr>Анализа на решението</vt:lpstr>
      <vt:lpstr>Random Forest vs XGBoost</vt:lpstr>
      <vt:lpstr>Random Forest vs XGBoost</vt:lpstr>
      <vt:lpstr>Заклучок</vt:lpstr>
      <vt:lpstr>Ви благодарам на вниманието!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DRILON</dc:creator>
  <cp:lastModifiedBy>Microsoft account</cp:lastModifiedBy>
  <cp:revision>23</cp:revision>
  <dcterms:created xsi:type="dcterms:W3CDTF">2021-04-18T09:51:54Z</dcterms:created>
  <dcterms:modified xsi:type="dcterms:W3CDTF">2021-06-06T21:29:02Z</dcterms:modified>
</cp:coreProperties>
</file>