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818bf0b0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818bf0b0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835b105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835b105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835b105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835b105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818bf0b0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818bf0b0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818bf0b0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818bf0b0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818bf0b0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818bf0b0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818bf0b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818bf0b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b084a188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b084a188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b084a18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b084a18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b084a188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b084a188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818bf0b0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818bf0b0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b084a188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b084a188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b084a188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4b084a188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b084a188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b084a188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4818bf0b0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4818bf0b0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818bf0b0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818bf0b0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835b105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835b105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835b1056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835b1056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835b1056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835b1056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835b1056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835b1056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835b1056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835b1056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7.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STDISCM P3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S12</a:t>
            </a:r>
            <a:r>
              <a:rPr lang="en"/>
              <a:t> - DIMAGIBA, GARCIA, PARK, SILLONA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Queuing Details	</a:t>
            </a:r>
            <a:endParaRPr/>
          </a:p>
        </p:txBody>
      </p:sp>
      <p:sp>
        <p:nvSpPr>
          <p:cNvPr id="127" name="Google Shape;12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Files are simultaneously uploaded to a queue on the server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Any files that are sent to the server when the queue is full are simply dropped as indicated server-side</a:t>
            </a:r>
            <a:endParaRPr/>
          </a:p>
        </p:txBody>
      </p:sp>
      <p:pic>
        <p:nvPicPr>
          <p:cNvPr id="128" name="Google Shape;128;p22"/>
          <p:cNvPicPr preferRelativeResize="0"/>
          <p:nvPr/>
        </p:nvPicPr>
        <p:blipFill>
          <a:blip r:embed="rId3">
            <a:alphaModFix/>
          </a:blip>
          <a:stretch>
            <a:fillRect/>
          </a:stretch>
        </p:blipFill>
        <p:spPr>
          <a:xfrm>
            <a:off x="1862175" y="1629700"/>
            <a:ext cx="5419662" cy="572700"/>
          </a:xfrm>
          <a:prstGeom prst="rect">
            <a:avLst/>
          </a:prstGeom>
          <a:noFill/>
          <a:ln>
            <a:noFill/>
          </a:ln>
        </p:spPr>
      </p:pic>
      <p:pic>
        <p:nvPicPr>
          <p:cNvPr id="129" name="Google Shape;129;p22"/>
          <p:cNvPicPr preferRelativeResize="0"/>
          <p:nvPr/>
        </p:nvPicPr>
        <p:blipFill>
          <a:blip r:embed="rId4">
            <a:alphaModFix/>
          </a:blip>
          <a:stretch>
            <a:fillRect/>
          </a:stretch>
        </p:blipFill>
        <p:spPr>
          <a:xfrm>
            <a:off x="528725" y="3510800"/>
            <a:ext cx="8086550" cy="66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Queuing Details	</a:t>
            </a:r>
            <a:endParaRPr/>
          </a:p>
        </p:txBody>
      </p:sp>
      <p:sp>
        <p:nvSpPr>
          <p:cNvPr id="135" name="Google Shape;135;p23"/>
          <p:cNvSpPr txBox="1"/>
          <p:nvPr>
            <p:ph idx="1" type="body"/>
          </p:nvPr>
        </p:nvSpPr>
        <p:spPr>
          <a:xfrm>
            <a:off x="311700" y="1152475"/>
            <a:ext cx="4041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consumer thread simply takes the first options from the queue to be written </a:t>
            </a:r>
            <a:r>
              <a:rPr lang="en"/>
              <a:t>onto</a:t>
            </a:r>
            <a:r>
              <a:rPr lang="en"/>
              <a:t> the server</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36" name="Google Shape;136;p23"/>
          <p:cNvPicPr preferRelativeResize="0"/>
          <p:nvPr/>
        </p:nvPicPr>
        <p:blipFill>
          <a:blip r:embed="rId3">
            <a:alphaModFix/>
          </a:blip>
          <a:stretch>
            <a:fillRect/>
          </a:stretch>
        </p:blipFill>
        <p:spPr>
          <a:xfrm>
            <a:off x="4128225" y="268090"/>
            <a:ext cx="4704074" cy="460730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a:t>
            </a:r>
            <a:r>
              <a:rPr lang="en"/>
              <a:t>roducer and Consumer Concepts Applied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Asynchronous Communication</a:t>
            </a:r>
            <a:endParaRPr/>
          </a:p>
        </p:txBody>
      </p:sp>
      <p:sp>
        <p:nvSpPr>
          <p:cNvPr id="147" name="Google Shape;147;p25"/>
          <p:cNvSpPr txBox="1"/>
          <p:nvPr>
            <p:ph idx="1" type="body"/>
          </p:nvPr>
        </p:nvSpPr>
        <p:spPr>
          <a:xfrm>
            <a:off x="311700" y="1152475"/>
            <a:ext cx="478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server continuously accepts connections even through communication with other clients and the server’s own consumer processes</a:t>
            </a:r>
            <a:endParaRPr/>
          </a:p>
          <a:p>
            <a:pPr indent="0" lvl="0" marL="0" rtl="0" algn="l">
              <a:spcBef>
                <a:spcPts val="1200"/>
              </a:spcBef>
              <a:spcAft>
                <a:spcPts val="1200"/>
              </a:spcAft>
              <a:buNone/>
            </a:pPr>
            <a:r>
              <a:t/>
            </a:r>
            <a:endParaRPr/>
          </a:p>
        </p:txBody>
      </p:sp>
      <p:pic>
        <p:nvPicPr>
          <p:cNvPr id="148" name="Google Shape;148;p25"/>
          <p:cNvPicPr preferRelativeResize="0"/>
          <p:nvPr/>
        </p:nvPicPr>
        <p:blipFill>
          <a:blip r:embed="rId3">
            <a:alphaModFix/>
          </a:blip>
          <a:stretch>
            <a:fillRect/>
          </a:stretch>
        </p:blipFill>
        <p:spPr>
          <a:xfrm>
            <a:off x="4020223" y="2371625"/>
            <a:ext cx="4650400" cy="23387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Message-oriented Middleware (Message Broker)</a:t>
            </a:r>
            <a:endParaRPr/>
          </a:p>
        </p:txBody>
      </p:sp>
      <p:sp>
        <p:nvSpPr>
          <p:cNvPr id="154" name="Google Shape;154;p26"/>
          <p:cNvSpPr txBox="1"/>
          <p:nvPr>
            <p:ph idx="1" type="body"/>
          </p:nvPr>
        </p:nvSpPr>
        <p:spPr>
          <a:xfrm>
            <a:off x="311700" y="1152475"/>
            <a:ext cx="438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Within the server, there is a simple implementation of handling incoming messages and storage into queues</a:t>
            </a:r>
            <a:endParaRPr/>
          </a:p>
        </p:txBody>
      </p:sp>
      <p:pic>
        <p:nvPicPr>
          <p:cNvPr id="155" name="Google Shape;155;p26"/>
          <p:cNvPicPr preferRelativeResize="0"/>
          <p:nvPr/>
        </p:nvPicPr>
        <p:blipFill>
          <a:blip r:embed="rId3">
            <a:alphaModFix/>
          </a:blip>
          <a:stretch>
            <a:fillRect/>
          </a:stretch>
        </p:blipFill>
        <p:spPr>
          <a:xfrm>
            <a:off x="0" y="3205397"/>
            <a:ext cx="4461925" cy="1938115"/>
          </a:xfrm>
          <a:prstGeom prst="rect">
            <a:avLst/>
          </a:prstGeom>
          <a:noFill/>
          <a:ln>
            <a:noFill/>
          </a:ln>
        </p:spPr>
      </p:pic>
      <p:pic>
        <p:nvPicPr>
          <p:cNvPr id="156" name="Google Shape;156;p26"/>
          <p:cNvPicPr preferRelativeResize="0"/>
          <p:nvPr/>
        </p:nvPicPr>
        <p:blipFill>
          <a:blip r:embed="rId4">
            <a:alphaModFix/>
          </a:blip>
          <a:stretch>
            <a:fillRect/>
          </a:stretch>
        </p:blipFill>
        <p:spPr>
          <a:xfrm>
            <a:off x="4621850" y="1017725"/>
            <a:ext cx="4210450" cy="4070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Message-oriented Middleware (Queueing)</a:t>
            </a:r>
            <a:endParaRPr/>
          </a:p>
        </p:txBody>
      </p:sp>
      <p:sp>
        <p:nvSpPr>
          <p:cNvPr id="162" name="Google Shape;162;p27"/>
          <p:cNvSpPr txBox="1"/>
          <p:nvPr>
            <p:ph idx="1" type="body"/>
          </p:nvPr>
        </p:nvSpPr>
        <p:spPr>
          <a:xfrm>
            <a:off x="311700" y="1152475"/>
            <a:ext cx="4385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placement of incoming videos into a queue allows for separation between file reception (handleClient) and file processing (consumer threads)</a:t>
            </a:r>
            <a:endParaRPr/>
          </a:p>
        </p:txBody>
      </p:sp>
      <p:pic>
        <p:nvPicPr>
          <p:cNvPr id="163" name="Google Shape;163;p27"/>
          <p:cNvPicPr preferRelativeResize="0"/>
          <p:nvPr/>
        </p:nvPicPr>
        <p:blipFill>
          <a:blip r:embed="rId3">
            <a:alphaModFix/>
          </a:blip>
          <a:stretch>
            <a:fillRect/>
          </a:stretch>
        </p:blipFill>
        <p:spPr>
          <a:xfrm>
            <a:off x="4850925" y="1017725"/>
            <a:ext cx="4210450" cy="4070400"/>
          </a:xfrm>
          <a:prstGeom prst="rect">
            <a:avLst/>
          </a:prstGeom>
          <a:noFill/>
          <a:ln>
            <a:noFill/>
          </a:ln>
        </p:spPr>
      </p:pic>
      <p:pic>
        <p:nvPicPr>
          <p:cNvPr id="164" name="Google Shape;164;p27"/>
          <p:cNvPicPr preferRelativeResize="0"/>
          <p:nvPr/>
        </p:nvPicPr>
        <p:blipFill>
          <a:blip r:embed="rId4">
            <a:alphaModFix/>
          </a:blip>
          <a:stretch>
            <a:fillRect/>
          </a:stretch>
        </p:blipFill>
        <p:spPr>
          <a:xfrm>
            <a:off x="702100" y="2571750"/>
            <a:ext cx="3604901" cy="2341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Synchronization Mechanisms - Blocking Queue</a:t>
            </a:r>
            <a:endParaRPr/>
          </a:p>
        </p:txBody>
      </p:sp>
      <p:sp>
        <p:nvSpPr>
          <p:cNvPr id="170" name="Google Shape;17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BlockingQueue </a:t>
            </a:r>
            <a:r>
              <a:rPr lang="en"/>
              <a:t>inherently synchronizes access to the queue between multiple threads, ensuring that producers and consumers don’t interfere with each other</a:t>
            </a:r>
            <a:endParaRPr/>
          </a:p>
          <a:p>
            <a:pPr indent="0" lvl="0" marL="0" rtl="0" algn="l">
              <a:spcBef>
                <a:spcPts val="1200"/>
              </a:spcBef>
              <a:spcAft>
                <a:spcPts val="1200"/>
              </a:spcAft>
              <a:buNone/>
            </a:pPr>
            <a:r>
              <a:rPr lang="en"/>
              <a:t>It prevents race conditions by ensuring that only one thread at a time can modify or access the state of the queue</a:t>
            </a:r>
            <a:endParaRPr/>
          </a:p>
        </p:txBody>
      </p:sp>
      <p:pic>
        <p:nvPicPr>
          <p:cNvPr id="171" name="Google Shape;171;p28"/>
          <p:cNvPicPr preferRelativeResize="0"/>
          <p:nvPr/>
        </p:nvPicPr>
        <p:blipFill>
          <a:blip r:embed="rId3">
            <a:alphaModFix/>
          </a:blip>
          <a:stretch>
            <a:fillRect/>
          </a:stretch>
        </p:blipFill>
        <p:spPr>
          <a:xfrm>
            <a:off x="1862175" y="1325850"/>
            <a:ext cx="5419662" cy="5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Bonus Features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consumer program can tell the producer processes that the queue is full</a:t>
            </a:r>
            <a:endParaRPr/>
          </a:p>
        </p:txBody>
      </p:sp>
      <p:sp>
        <p:nvSpPr>
          <p:cNvPr id="182" name="Google Shape;182;p30"/>
          <p:cNvSpPr txBox="1"/>
          <p:nvPr>
            <p:ph idx="1" type="body"/>
          </p:nvPr>
        </p:nvSpPr>
        <p:spPr>
          <a:xfrm>
            <a:off x="311700" y="1648000"/>
            <a:ext cx="8520600" cy="292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producer process can wait for server’s response on if file made it to the queue</a:t>
            </a:r>
            <a:endParaRPr/>
          </a:p>
        </p:txBody>
      </p:sp>
      <p:pic>
        <p:nvPicPr>
          <p:cNvPr id="183" name="Google Shape;183;p30"/>
          <p:cNvPicPr preferRelativeResize="0"/>
          <p:nvPr/>
        </p:nvPicPr>
        <p:blipFill>
          <a:blip r:embed="rId3">
            <a:alphaModFix/>
          </a:blip>
          <a:stretch>
            <a:fillRect/>
          </a:stretch>
        </p:blipFill>
        <p:spPr>
          <a:xfrm>
            <a:off x="1793000" y="2447000"/>
            <a:ext cx="5558000" cy="894050"/>
          </a:xfrm>
          <a:prstGeom prst="rect">
            <a:avLst/>
          </a:prstGeom>
          <a:noFill/>
          <a:ln>
            <a:noFill/>
          </a:ln>
        </p:spPr>
      </p:pic>
      <p:pic>
        <p:nvPicPr>
          <p:cNvPr id="184" name="Google Shape;184;p30"/>
          <p:cNvPicPr preferRelativeResize="0"/>
          <p:nvPr/>
        </p:nvPicPr>
        <p:blipFill>
          <a:blip r:embed="rId4">
            <a:alphaModFix/>
          </a:blip>
          <a:stretch>
            <a:fillRect/>
          </a:stretch>
        </p:blipFill>
        <p:spPr>
          <a:xfrm>
            <a:off x="1793000" y="3503091"/>
            <a:ext cx="5557999" cy="10660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consumer program can tell the producer processes that the queue is full</a:t>
            </a:r>
            <a:endParaRPr/>
          </a:p>
        </p:txBody>
      </p:sp>
      <p:sp>
        <p:nvSpPr>
          <p:cNvPr id="190" name="Google Shape;190;p31"/>
          <p:cNvSpPr txBox="1"/>
          <p:nvPr>
            <p:ph idx="1" type="body"/>
          </p:nvPr>
        </p:nvSpPr>
        <p:spPr>
          <a:xfrm>
            <a:off x="311700" y="1648000"/>
            <a:ext cx="8520600" cy="292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Server sends status here</a:t>
            </a:r>
            <a:endParaRPr/>
          </a:p>
        </p:txBody>
      </p:sp>
      <p:pic>
        <p:nvPicPr>
          <p:cNvPr id="191" name="Google Shape;191;p31"/>
          <p:cNvPicPr preferRelativeResize="0"/>
          <p:nvPr/>
        </p:nvPicPr>
        <p:blipFill>
          <a:blip r:embed="rId3">
            <a:alphaModFix/>
          </a:blip>
          <a:stretch>
            <a:fillRect/>
          </a:stretch>
        </p:blipFill>
        <p:spPr>
          <a:xfrm>
            <a:off x="828675" y="2348575"/>
            <a:ext cx="7486650" cy="205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Input</a:t>
            </a:r>
            <a:endParaRPr/>
          </a:p>
        </p:txBody>
      </p:sp>
      <p:sp>
        <p:nvSpPr>
          <p:cNvPr id="61" name="Google Shape;61;p14"/>
          <p:cNvSpPr txBox="1"/>
          <p:nvPr>
            <p:ph idx="1" type="body"/>
          </p:nvPr>
        </p:nvSpPr>
        <p:spPr>
          <a:xfrm>
            <a:off x="311700" y="1152475"/>
            <a:ext cx="468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user is asked to provide the necessary details to run the program (IP address, no. producer threads, video location, no. of consumer threads, max queue length) with approriate input validation</a:t>
            </a:r>
            <a:endParaRPr/>
          </a:p>
        </p:txBody>
      </p:sp>
      <p:pic>
        <p:nvPicPr>
          <p:cNvPr id="62" name="Google Shape;62;p14"/>
          <p:cNvPicPr preferRelativeResize="0"/>
          <p:nvPr/>
        </p:nvPicPr>
        <p:blipFill>
          <a:blip r:embed="rId3">
            <a:alphaModFix/>
          </a:blip>
          <a:stretch>
            <a:fillRect/>
          </a:stretch>
        </p:blipFill>
        <p:spPr>
          <a:xfrm>
            <a:off x="5106198" y="695438"/>
            <a:ext cx="3835775" cy="3752625"/>
          </a:xfrm>
          <a:prstGeom prst="rect">
            <a:avLst/>
          </a:prstGeom>
          <a:noFill/>
          <a:ln>
            <a:noFill/>
          </a:ln>
        </p:spPr>
      </p:pic>
      <p:pic>
        <p:nvPicPr>
          <p:cNvPr id="63" name="Google Shape;63;p14"/>
          <p:cNvPicPr preferRelativeResize="0"/>
          <p:nvPr/>
        </p:nvPicPr>
        <p:blipFill rotWithShape="1">
          <a:blip r:embed="rId4">
            <a:alphaModFix/>
          </a:blip>
          <a:srcRect b="0" l="0" r="24857" t="0"/>
          <a:stretch/>
        </p:blipFill>
        <p:spPr>
          <a:xfrm>
            <a:off x="274750" y="2948600"/>
            <a:ext cx="4757800" cy="755026"/>
          </a:xfrm>
          <a:prstGeom prst="rect">
            <a:avLst/>
          </a:prstGeom>
          <a:noFill/>
          <a:ln>
            <a:noFill/>
          </a:ln>
        </p:spPr>
      </p:pic>
      <p:pic>
        <p:nvPicPr>
          <p:cNvPr id="64" name="Google Shape;64;p14"/>
          <p:cNvPicPr preferRelativeResize="0"/>
          <p:nvPr/>
        </p:nvPicPr>
        <p:blipFill>
          <a:blip r:embed="rId5">
            <a:alphaModFix/>
          </a:blip>
          <a:stretch>
            <a:fillRect/>
          </a:stretch>
        </p:blipFill>
        <p:spPr>
          <a:xfrm>
            <a:off x="1043268" y="3838675"/>
            <a:ext cx="3220749" cy="10118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Duplication Detection</a:t>
            </a:r>
            <a:endParaRPr/>
          </a:p>
        </p:txBody>
      </p:sp>
      <p:sp>
        <p:nvSpPr>
          <p:cNvPr id="197" name="Google Shape;197;p32"/>
          <p:cNvSpPr txBox="1"/>
          <p:nvPr>
            <p:ph idx="1" type="body"/>
          </p:nvPr>
        </p:nvSpPr>
        <p:spPr>
          <a:xfrm>
            <a:off x="311700" y="1189800"/>
            <a:ext cx="3797100" cy="337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hashmap of file name and hash is generated from upload, if there is a match in database the file is dropped and marked as a duplicate</a:t>
            </a:r>
            <a:endParaRPr/>
          </a:p>
        </p:txBody>
      </p:sp>
      <p:pic>
        <p:nvPicPr>
          <p:cNvPr id="198" name="Google Shape;198;p32"/>
          <p:cNvPicPr preferRelativeResize="0"/>
          <p:nvPr/>
        </p:nvPicPr>
        <p:blipFill>
          <a:blip r:embed="rId3">
            <a:alphaModFix/>
          </a:blip>
          <a:stretch>
            <a:fillRect/>
          </a:stretch>
        </p:blipFill>
        <p:spPr>
          <a:xfrm>
            <a:off x="4200850" y="1189800"/>
            <a:ext cx="4631450" cy="28336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Duplication Detection</a:t>
            </a:r>
            <a:endParaRPr/>
          </a:p>
        </p:txBody>
      </p:sp>
      <p:sp>
        <p:nvSpPr>
          <p:cNvPr id="204" name="Google Shape;204;p33"/>
          <p:cNvSpPr txBox="1"/>
          <p:nvPr>
            <p:ph idx="1" type="body"/>
          </p:nvPr>
        </p:nvSpPr>
        <p:spPr>
          <a:xfrm>
            <a:off x="311700" y="1189800"/>
            <a:ext cx="3797100" cy="337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a:t>
            </a:r>
            <a:r>
              <a:rPr lang="en"/>
              <a:t>ashmap is saved to a file server-side to persist even after server is terminated</a:t>
            </a:r>
            <a:endParaRPr/>
          </a:p>
        </p:txBody>
      </p:sp>
      <p:pic>
        <p:nvPicPr>
          <p:cNvPr id="205" name="Google Shape;205;p33"/>
          <p:cNvPicPr preferRelativeResize="0"/>
          <p:nvPr/>
        </p:nvPicPr>
        <p:blipFill>
          <a:blip r:embed="rId3">
            <a:alphaModFix/>
          </a:blip>
          <a:stretch>
            <a:fillRect/>
          </a:stretch>
        </p:blipFill>
        <p:spPr>
          <a:xfrm>
            <a:off x="4293625" y="1683262"/>
            <a:ext cx="4687800" cy="2392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Duplication Detection</a:t>
            </a:r>
            <a:endParaRPr/>
          </a:p>
        </p:txBody>
      </p:sp>
      <p:sp>
        <p:nvSpPr>
          <p:cNvPr id="211" name="Google Shape;211;p34"/>
          <p:cNvSpPr txBox="1"/>
          <p:nvPr>
            <p:ph idx="1" type="body"/>
          </p:nvPr>
        </p:nvSpPr>
        <p:spPr>
          <a:xfrm>
            <a:off x="311700" y="1189800"/>
            <a:ext cx="3405600" cy="337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server uses ffmpeg to compress videos. In order to avoid cases where UI tries to read a video that hasn’t finished compression process, files are kept in temporary storage until completion then compressed video is sent to uploads destination</a:t>
            </a:r>
            <a:endParaRPr/>
          </a:p>
          <a:p>
            <a:pPr indent="0" lvl="0" marL="0" rtl="0" algn="l">
              <a:spcBef>
                <a:spcPts val="1200"/>
              </a:spcBef>
              <a:spcAft>
                <a:spcPts val="1200"/>
              </a:spcAft>
              <a:buNone/>
            </a:pPr>
            <a:r>
              <a:t/>
            </a:r>
            <a:endParaRPr/>
          </a:p>
        </p:txBody>
      </p:sp>
      <p:pic>
        <p:nvPicPr>
          <p:cNvPr id="212" name="Google Shape;212;p34"/>
          <p:cNvPicPr preferRelativeResize="0"/>
          <p:nvPr/>
        </p:nvPicPr>
        <p:blipFill>
          <a:blip r:embed="rId3">
            <a:alphaModFix/>
          </a:blip>
          <a:stretch>
            <a:fillRect/>
          </a:stretch>
        </p:blipFill>
        <p:spPr>
          <a:xfrm>
            <a:off x="4044200" y="1711300"/>
            <a:ext cx="4988126" cy="172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Input</a:t>
            </a:r>
            <a:endParaRPr/>
          </a:p>
        </p:txBody>
      </p:sp>
      <p:sp>
        <p:nvSpPr>
          <p:cNvPr id="70" name="Google Shape;70;p15"/>
          <p:cNvSpPr txBox="1"/>
          <p:nvPr>
            <p:ph idx="1" type="body"/>
          </p:nvPr>
        </p:nvSpPr>
        <p:spPr>
          <a:xfrm>
            <a:off x="311700" y="1152475"/>
            <a:ext cx="468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5"/>
          <p:cNvPicPr preferRelativeResize="0"/>
          <p:nvPr/>
        </p:nvPicPr>
        <p:blipFill>
          <a:blip r:embed="rId3">
            <a:alphaModFix/>
          </a:blip>
          <a:stretch>
            <a:fillRect/>
          </a:stretch>
        </p:blipFill>
        <p:spPr>
          <a:xfrm>
            <a:off x="4677350" y="1761837"/>
            <a:ext cx="4426200" cy="1619825"/>
          </a:xfrm>
          <a:prstGeom prst="rect">
            <a:avLst/>
          </a:prstGeom>
          <a:noFill/>
          <a:ln>
            <a:noFill/>
          </a:ln>
        </p:spPr>
      </p:pic>
      <p:pic>
        <p:nvPicPr>
          <p:cNvPr id="72" name="Google Shape;72;p15"/>
          <p:cNvPicPr preferRelativeResize="0"/>
          <p:nvPr/>
        </p:nvPicPr>
        <p:blipFill>
          <a:blip r:embed="rId4">
            <a:alphaModFix/>
          </a:blip>
          <a:stretch>
            <a:fillRect/>
          </a:stretch>
        </p:blipFill>
        <p:spPr>
          <a:xfrm>
            <a:off x="207700" y="1245038"/>
            <a:ext cx="4364300" cy="26534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Networking</a:t>
            </a:r>
            <a:endParaRPr/>
          </a:p>
        </p:txBody>
      </p:sp>
      <p:sp>
        <p:nvSpPr>
          <p:cNvPr id="78" name="Google Shape;78;p16"/>
          <p:cNvSpPr txBox="1"/>
          <p:nvPr>
            <p:ph idx="1" type="body"/>
          </p:nvPr>
        </p:nvSpPr>
        <p:spPr>
          <a:xfrm>
            <a:off x="311700" y="1152475"/>
            <a:ext cx="4580400" cy="152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 server </a:t>
            </a:r>
            <a:r>
              <a:rPr lang="en"/>
              <a:t>continuously</a:t>
            </a:r>
            <a:r>
              <a:rPr lang="en"/>
              <a:t> listens on port 5000 for incoming client connections</a:t>
            </a:r>
            <a:endParaRPr/>
          </a:p>
          <a:p>
            <a:pPr indent="0" lvl="0" marL="0" rtl="0" algn="ctr">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201400" y="4112175"/>
            <a:ext cx="5867400" cy="762000"/>
          </a:xfrm>
          <a:prstGeom prst="rect">
            <a:avLst/>
          </a:prstGeom>
          <a:noFill/>
          <a:ln>
            <a:noFill/>
          </a:ln>
        </p:spPr>
      </p:pic>
      <p:sp>
        <p:nvSpPr>
          <p:cNvPr id="80" name="Google Shape;80;p16"/>
          <p:cNvSpPr txBox="1"/>
          <p:nvPr>
            <p:ph idx="1" type="body"/>
          </p:nvPr>
        </p:nvSpPr>
        <p:spPr>
          <a:xfrm>
            <a:off x="4488400" y="3620700"/>
            <a:ext cx="4580400" cy="152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Client connection with sockets</a:t>
            </a:r>
            <a:endParaRPr/>
          </a:p>
          <a:p>
            <a:pPr indent="0" lvl="0" marL="0" rtl="0" algn="ctr">
              <a:spcBef>
                <a:spcPts val="1200"/>
              </a:spcBef>
              <a:spcAft>
                <a:spcPts val="1200"/>
              </a:spcAft>
              <a:buNone/>
            </a:pPr>
            <a:r>
              <a:t/>
            </a:r>
            <a:endParaRPr/>
          </a:p>
        </p:txBody>
      </p:sp>
      <p:pic>
        <p:nvPicPr>
          <p:cNvPr id="81" name="Google Shape;81;p16"/>
          <p:cNvPicPr preferRelativeResize="0"/>
          <p:nvPr/>
        </p:nvPicPr>
        <p:blipFill>
          <a:blip r:embed="rId4">
            <a:alphaModFix/>
          </a:blip>
          <a:stretch>
            <a:fillRect/>
          </a:stretch>
        </p:blipFill>
        <p:spPr>
          <a:xfrm>
            <a:off x="4792073" y="3074350"/>
            <a:ext cx="4212766" cy="487025"/>
          </a:xfrm>
          <a:prstGeom prst="rect">
            <a:avLst/>
          </a:prstGeom>
          <a:noFill/>
          <a:ln>
            <a:noFill/>
          </a:ln>
        </p:spPr>
      </p:pic>
      <p:pic>
        <p:nvPicPr>
          <p:cNvPr id="82" name="Google Shape;82;p16"/>
          <p:cNvPicPr preferRelativeResize="0"/>
          <p:nvPr/>
        </p:nvPicPr>
        <p:blipFill>
          <a:blip r:embed="rId5">
            <a:alphaModFix/>
          </a:blip>
          <a:stretch>
            <a:fillRect/>
          </a:stretch>
        </p:blipFill>
        <p:spPr>
          <a:xfrm>
            <a:off x="619888" y="2022125"/>
            <a:ext cx="3964025" cy="19935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a:t>
            </a:r>
            <a:endParaRPr/>
          </a:p>
        </p:txBody>
      </p:sp>
      <p:sp>
        <p:nvSpPr>
          <p:cNvPr id="88" name="Google Shape;88;p17"/>
          <p:cNvSpPr txBox="1"/>
          <p:nvPr>
            <p:ph idx="1" type="body"/>
          </p:nvPr>
        </p:nvSpPr>
        <p:spPr>
          <a:xfrm>
            <a:off x="311700" y="1115525"/>
            <a:ext cx="4632300" cy="983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uploads folder is monitored for any changes</a:t>
            </a:r>
            <a:endParaRPr/>
          </a:p>
        </p:txBody>
      </p:sp>
      <p:pic>
        <p:nvPicPr>
          <p:cNvPr id="89" name="Google Shape;89;p17"/>
          <p:cNvPicPr preferRelativeResize="0"/>
          <p:nvPr/>
        </p:nvPicPr>
        <p:blipFill>
          <a:blip r:embed="rId3">
            <a:alphaModFix/>
          </a:blip>
          <a:stretch>
            <a:fillRect/>
          </a:stretch>
        </p:blipFill>
        <p:spPr>
          <a:xfrm>
            <a:off x="599925" y="1907600"/>
            <a:ext cx="3545900" cy="2964599"/>
          </a:xfrm>
          <a:prstGeom prst="rect">
            <a:avLst/>
          </a:prstGeom>
          <a:noFill/>
          <a:ln>
            <a:noFill/>
          </a:ln>
        </p:spPr>
      </p:pic>
      <p:pic>
        <p:nvPicPr>
          <p:cNvPr id="90" name="Google Shape;90;p17"/>
          <p:cNvPicPr preferRelativeResize="0"/>
          <p:nvPr/>
        </p:nvPicPr>
        <p:blipFill>
          <a:blip r:embed="rId4">
            <a:alphaModFix/>
          </a:blip>
          <a:stretch>
            <a:fillRect/>
          </a:stretch>
        </p:blipFill>
        <p:spPr>
          <a:xfrm>
            <a:off x="4642250" y="2135875"/>
            <a:ext cx="4454926" cy="1396675"/>
          </a:xfrm>
          <a:prstGeom prst="rect">
            <a:avLst/>
          </a:prstGeom>
          <a:noFill/>
          <a:ln>
            <a:noFill/>
          </a:ln>
        </p:spPr>
      </p:pic>
      <p:sp>
        <p:nvSpPr>
          <p:cNvPr id="91" name="Google Shape;91;p17"/>
          <p:cNvSpPr txBox="1"/>
          <p:nvPr>
            <p:ph idx="1" type="body"/>
          </p:nvPr>
        </p:nvSpPr>
        <p:spPr>
          <a:xfrm>
            <a:off x="4553550" y="1588350"/>
            <a:ext cx="4632300" cy="9834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GUI is updated accordingly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a:t>
            </a:r>
            <a:endParaRPr/>
          </a:p>
        </p:txBody>
      </p:sp>
      <p:sp>
        <p:nvSpPr>
          <p:cNvPr id="97" name="Google Shape;97;p18"/>
          <p:cNvSpPr txBox="1"/>
          <p:nvPr>
            <p:ph idx="1" type="body"/>
          </p:nvPr>
        </p:nvSpPr>
        <p:spPr>
          <a:xfrm>
            <a:off x="311700" y="1152475"/>
            <a:ext cx="840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JavaFX MediaPlayer / MediaView is used to play a selected video</a:t>
            </a:r>
            <a:endParaRPr/>
          </a:p>
        </p:txBody>
      </p:sp>
      <p:pic>
        <p:nvPicPr>
          <p:cNvPr id="98" name="Google Shape;98;p18"/>
          <p:cNvPicPr preferRelativeResize="0"/>
          <p:nvPr/>
        </p:nvPicPr>
        <p:blipFill>
          <a:blip r:embed="rId3">
            <a:alphaModFix/>
          </a:blip>
          <a:stretch>
            <a:fillRect/>
          </a:stretch>
        </p:blipFill>
        <p:spPr>
          <a:xfrm>
            <a:off x="2624400" y="1699275"/>
            <a:ext cx="3895201" cy="30765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GUI</a:t>
            </a:r>
            <a:endParaRPr/>
          </a:p>
        </p:txBody>
      </p:sp>
      <p:sp>
        <p:nvSpPr>
          <p:cNvPr id="104" name="Google Shape;104;p19"/>
          <p:cNvSpPr txBox="1"/>
          <p:nvPr>
            <p:ph idx="1" type="body"/>
          </p:nvPr>
        </p:nvSpPr>
        <p:spPr>
          <a:xfrm>
            <a:off x="311700" y="1152475"/>
            <a:ext cx="840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Listener for on-hover event</a:t>
            </a:r>
            <a:endParaRPr/>
          </a:p>
        </p:txBody>
      </p:sp>
      <p:pic>
        <p:nvPicPr>
          <p:cNvPr id="105" name="Google Shape;105;p19"/>
          <p:cNvPicPr preferRelativeResize="0"/>
          <p:nvPr/>
        </p:nvPicPr>
        <p:blipFill>
          <a:blip r:embed="rId3">
            <a:alphaModFix/>
          </a:blip>
          <a:stretch>
            <a:fillRect/>
          </a:stretch>
        </p:blipFill>
        <p:spPr>
          <a:xfrm>
            <a:off x="1468175" y="1648050"/>
            <a:ext cx="6207650" cy="2720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Preview</a:t>
            </a:r>
            <a:endParaRPr/>
          </a:p>
        </p:txBody>
      </p:sp>
      <p:sp>
        <p:nvSpPr>
          <p:cNvPr id="111" name="Google Shape;111;p20"/>
          <p:cNvSpPr txBox="1"/>
          <p:nvPr>
            <p:ph idx="1" type="body"/>
          </p:nvPr>
        </p:nvSpPr>
        <p:spPr>
          <a:xfrm>
            <a:off x="311700" y="1152475"/>
            <a:ext cx="8408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Listener for on-hover event</a:t>
            </a:r>
            <a:endParaRPr/>
          </a:p>
        </p:txBody>
      </p:sp>
      <p:pic>
        <p:nvPicPr>
          <p:cNvPr id="112" name="Google Shape;112;p20"/>
          <p:cNvPicPr preferRelativeResize="0"/>
          <p:nvPr/>
        </p:nvPicPr>
        <p:blipFill>
          <a:blip r:embed="rId3">
            <a:alphaModFix/>
          </a:blip>
          <a:stretch>
            <a:fillRect/>
          </a:stretch>
        </p:blipFill>
        <p:spPr>
          <a:xfrm>
            <a:off x="1468175" y="1648050"/>
            <a:ext cx="6207650" cy="2720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Preview</a:t>
            </a:r>
            <a:endParaRPr/>
          </a:p>
        </p:txBody>
      </p:sp>
      <p:sp>
        <p:nvSpPr>
          <p:cNvPr id="118" name="Google Shape;118;p21"/>
          <p:cNvSpPr txBox="1"/>
          <p:nvPr>
            <p:ph idx="1" type="body"/>
          </p:nvPr>
        </p:nvSpPr>
        <p:spPr>
          <a:xfrm>
            <a:off x="367650" y="1152475"/>
            <a:ext cx="5781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Displaying 10 second preview with JavaFX MediaView</a:t>
            </a:r>
            <a:endParaRPr/>
          </a:p>
        </p:txBody>
      </p:sp>
      <p:pic>
        <p:nvPicPr>
          <p:cNvPr id="119" name="Google Shape;119;p21"/>
          <p:cNvPicPr preferRelativeResize="0"/>
          <p:nvPr/>
        </p:nvPicPr>
        <p:blipFill>
          <a:blip r:embed="rId3">
            <a:alphaModFix/>
          </a:blip>
          <a:stretch>
            <a:fillRect/>
          </a:stretch>
        </p:blipFill>
        <p:spPr>
          <a:xfrm>
            <a:off x="1550825" y="1725175"/>
            <a:ext cx="3414650" cy="2973600"/>
          </a:xfrm>
          <a:prstGeom prst="rect">
            <a:avLst/>
          </a:prstGeom>
          <a:noFill/>
          <a:ln>
            <a:noFill/>
          </a:ln>
        </p:spPr>
      </p:pic>
      <p:pic>
        <p:nvPicPr>
          <p:cNvPr id="120" name="Google Shape;120;p21"/>
          <p:cNvPicPr preferRelativeResize="0"/>
          <p:nvPr/>
        </p:nvPicPr>
        <p:blipFill rotWithShape="1">
          <a:blip r:embed="rId4">
            <a:alphaModFix/>
          </a:blip>
          <a:srcRect b="0" l="0" r="0" t="0"/>
          <a:stretch/>
        </p:blipFill>
        <p:spPr>
          <a:xfrm>
            <a:off x="5435663" y="2689000"/>
            <a:ext cx="2924175" cy="2009775"/>
          </a:xfrm>
          <a:prstGeom prst="rect">
            <a:avLst/>
          </a:prstGeom>
          <a:noFill/>
          <a:ln>
            <a:noFill/>
          </a:ln>
        </p:spPr>
      </p:pic>
      <p:sp>
        <p:nvSpPr>
          <p:cNvPr id="121" name="Google Shape;121;p21"/>
          <p:cNvSpPr txBox="1"/>
          <p:nvPr>
            <p:ph idx="1" type="body"/>
          </p:nvPr>
        </p:nvSpPr>
        <p:spPr>
          <a:xfrm>
            <a:off x="4007238" y="2213875"/>
            <a:ext cx="57810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Closing preview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