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7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6A59-5535-1C39-7BC6-D3BF30B71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144" b="1861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1BC14F-AB72-23DD-FE26-5CEBD11E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</a:rPr>
              <a:t>Replication: The Importance of Breaking Even: How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Local and Aggregate Returns Make Politically Feasible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8DF01-3709-75BA-154B-D5FC3334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dirty="0">
                <a:solidFill>
                  <a:srgbClr val="FFFFFF"/>
                </a:solidFill>
              </a:rPr>
              <a:t>Gerber, A.S., Huber, G.A., Tucker, P.D., Cho, J.J., 2023.</a:t>
            </a:r>
          </a:p>
          <a:p>
            <a:pPr algn="l">
              <a:lnSpc>
                <a:spcPct val="100000"/>
              </a:lnSpc>
            </a:pPr>
            <a:endParaRPr lang="en-GB" dirty="0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GB" dirty="0">
                <a:solidFill>
                  <a:srgbClr val="FFFFFF"/>
                </a:solidFill>
              </a:rPr>
              <a:t>Replication by Vismante Dringelyte</a:t>
            </a:r>
          </a:p>
        </p:txBody>
      </p:sp>
    </p:spTree>
    <p:extLst>
      <p:ext uri="{BB962C8B-B14F-4D97-AF65-F5344CB8AC3E}">
        <p14:creationId xmlns:p14="http://schemas.microsoft.com/office/powerpoint/2010/main" val="372475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C52CB6-6FD5-5889-D78D-661A61AE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GB" sz="4000"/>
              <a:t>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E682-32C6-999B-108F-EBD4B792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3982"/>
            <a:ext cx="5026152" cy="3332018"/>
          </a:xfrm>
        </p:spPr>
        <p:txBody>
          <a:bodyPr>
            <a:normAutofit/>
          </a:bodyPr>
          <a:lstStyle/>
          <a:p>
            <a:r>
              <a:rPr lang="en-GB" sz="2400" dirty="0"/>
              <a:t>I decided to run an Ordinal Logistic Regression to see if it gave different results</a:t>
            </a:r>
          </a:p>
          <a:p>
            <a:r>
              <a:rPr lang="en-GB" sz="2400" dirty="0"/>
              <a:t>As we can see, the OLR provides similar results. This shows that the model is quite robust.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A27A3-F29E-46DC-D317-2224193AE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40" y="-1"/>
            <a:ext cx="4516312" cy="68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31A-C95F-C21E-51D7-04922D38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FA20-E298-C6C4-F9A8-28668397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Question: How do policy outcomes impact voter support?</a:t>
            </a:r>
          </a:p>
          <a:p>
            <a:pPr lvl="1"/>
            <a:r>
              <a:rPr lang="en-GB" dirty="0"/>
              <a:t>This study looks at how voters’ evaluation of candidates, projects and vote choice are affected by outcomes of policies that bring different levels of benefits both on a local district level and an aggregate city level.</a:t>
            </a:r>
          </a:p>
          <a:p>
            <a:r>
              <a:rPr lang="en-GB" dirty="0"/>
              <a:t>The study is carried out through an experiment which assesses this, as well as a replication experiment which adds the element of challenger candidates bringing attention to the outcomes of candidates’ policies.</a:t>
            </a:r>
          </a:p>
        </p:txBody>
      </p:sp>
    </p:spTree>
    <p:extLst>
      <p:ext uri="{BB962C8B-B14F-4D97-AF65-F5344CB8AC3E}">
        <p14:creationId xmlns:p14="http://schemas.microsoft.com/office/powerpoint/2010/main" val="6759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542-3010-D8FB-B699-786780EF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1ECC-423B-8B57-D9AF-82EEB48C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Legislators must balance providing benefits to both local constituents and the general public. </a:t>
            </a:r>
          </a:p>
          <a:p>
            <a:r>
              <a:rPr lang="en-GB" dirty="0"/>
              <a:t>In turn voters must trade-off local benefits to aggregate ones.</a:t>
            </a:r>
          </a:p>
          <a:p>
            <a:r>
              <a:rPr lang="en-GB" dirty="0"/>
              <a:t>This research is important in understanding the priorities of voters and facilitate the introduction of more feasible policies.</a:t>
            </a:r>
          </a:p>
        </p:txBody>
      </p:sp>
    </p:spTree>
    <p:extLst>
      <p:ext uri="{BB962C8B-B14F-4D97-AF65-F5344CB8AC3E}">
        <p14:creationId xmlns:p14="http://schemas.microsoft.com/office/powerpoint/2010/main" val="317334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CC824-96E6-5D2E-3D75-5F37876B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en-GB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81A2-B5B6-4149-BC20-F9DDAE81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r>
              <a:rPr lang="en-GB" sz="2400" dirty="0"/>
              <a:t>The authors provide the hypothesis that </a:t>
            </a:r>
            <a:r>
              <a:rPr lang="en-GB" sz="2400" b="1" dirty="0"/>
              <a:t>incumbents that support aggregate benefits will experience a discontinuous increase in support around the local break-even threshold</a:t>
            </a:r>
            <a:r>
              <a:rPr lang="en-GB" sz="2400" dirty="0"/>
              <a:t>, as voters move from being opposed to losses to minimising gains when they see net-zero returns.</a:t>
            </a:r>
          </a:p>
        </p:txBody>
      </p:sp>
    </p:spTree>
    <p:extLst>
      <p:ext uri="{BB962C8B-B14F-4D97-AF65-F5344CB8AC3E}">
        <p14:creationId xmlns:p14="http://schemas.microsoft.com/office/powerpoint/2010/main" val="39391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31D5-FD47-3C1A-712E-2D435958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475130"/>
            <a:ext cx="11274612" cy="5670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Assumptions</a:t>
            </a:r>
          </a:p>
          <a:p>
            <a:r>
              <a:rPr lang="en-GB" sz="2400" dirty="0"/>
              <a:t>Independence of observations.</a:t>
            </a:r>
          </a:p>
          <a:p>
            <a:r>
              <a:rPr lang="en-GB" sz="2400" dirty="0"/>
              <a:t>Homoscedasticity: the variance of residuals in constant across all levels of independent variables.</a:t>
            </a:r>
          </a:p>
          <a:p>
            <a:r>
              <a:rPr lang="en-GB" sz="2400" dirty="0"/>
              <a:t>Normally distributed residuals.</a:t>
            </a:r>
          </a:p>
          <a:p>
            <a:pPr marL="0" indent="0">
              <a:buNone/>
            </a:pPr>
            <a:r>
              <a:rPr lang="en-GB" b="1" dirty="0"/>
              <a:t>Variables</a:t>
            </a:r>
          </a:p>
          <a:p>
            <a:r>
              <a:rPr lang="en-GB" sz="2400" b="1" dirty="0"/>
              <a:t>Independent variable: </a:t>
            </a:r>
            <a:r>
              <a:rPr lang="en-GB" sz="2400" dirty="0"/>
              <a:t>city and district returns.</a:t>
            </a:r>
          </a:p>
          <a:p>
            <a:r>
              <a:rPr lang="en-GB" sz="2400" b="1" dirty="0"/>
              <a:t>Dependent variables: </a:t>
            </a:r>
            <a:r>
              <a:rPr lang="en-GB" sz="2400" dirty="0"/>
              <a:t>incumbent evaluations, vote choice, and project evaluations.</a:t>
            </a:r>
          </a:p>
          <a:p>
            <a:pPr marL="0" indent="0">
              <a:buNone/>
            </a:pPr>
            <a:r>
              <a:rPr lang="en-GB" b="1" dirty="0"/>
              <a:t>Model</a:t>
            </a:r>
          </a:p>
          <a:p>
            <a:r>
              <a:rPr lang="en-GB" sz="2400" dirty="0"/>
              <a:t>The authors use linear regression to analyse the data.</a:t>
            </a:r>
          </a:p>
        </p:txBody>
      </p:sp>
    </p:spTree>
    <p:extLst>
      <p:ext uri="{BB962C8B-B14F-4D97-AF65-F5344CB8AC3E}">
        <p14:creationId xmlns:p14="http://schemas.microsoft.com/office/powerpoint/2010/main" val="26009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C76D-099E-2FA5-A095-AA8B24C3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8778F-CD8C-BE17-B899-E235C5A64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1691323"/>
            <a:ext cx="8678486" cy="2705478"/>
          </a:xfrm>
        </p:spPr>
      </p:pic>
    </p:spTree>
    <p:extLst>
      <p:ext uri="{BB962C8B-B14F-4D97-AF65-F5344CB8AC3E}">
        <p14:creationId xmlns:p14="http://schemas.microsoft.com/office/powerpoint/2010/main" val="415799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B7EF-FFA9-23C2-5830-650E36F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E90F63-64F2-2FEA-F996-AB854B2A1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40" y="590225"/>
            <a:ext cx="7570066" cy="5677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F7264-36F9-36A8-4215-42CD1FCA0CFA}"/>
              </a:ext>
            </a:extLst>
          </p:cNvPr>
          <p:cNvSpPr txBox="1"/>
          <p:nvPr/>
        </p:nvSpPr>
        <p:spPr>
          <a:xfrm>
            <a:off x="458694" y="1924712"/>
            <a:ext cx="3261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figure shows the mean incumbent evaluations by district per capita returns, categorised</a:t>
            </a:r>
          </a:p>
          <a:p>
            <a:r>
              <a:rPr lang="en-GB" dirty="0"/>
              <a:t>by net city returns. It shows a </a:t>
            </a:r>
            <a:r>
              <a:rPr lang="en-GB" b="1" dirty="0"/>
              <a:t>break in linearity</a:t>
            </a:r>
            <a:r>
              <a:rPr lang="en-GB" dirty="0"/>
              <a:t> around the breaking even point for</a:t>
            </a:r>
          </a:p>
          <a:p>
            <a:r>
              <a:rPr lang="en-GB" dirty="0"/>
              <a:t>district returns.</a:t>
            </a:r>
          </a:p>
        </p:txBody>
      </p:sp>
    </p:spTree>
    <p:extLst>
      <p:ext uri="{BB962C8B-B14F-4D97-AF65-F5344CB8AC3E}">
        <p14:creationId xmlns:p14="http://schemas.microsoft.com/office/powerpoint/2010/main" val="210763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41C10-81A3-048E-25EC-808B1F07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432CC1D-6197-3523-2546-D98E3F2A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52" y="2568573"/>
            <a:ext cx="2717800" cy="2667000"/>
          </a:xfrm>
        </p:spPr>
        <p:txBody>
          <a:bodyPr>
            <a:normAutofit fontScale="62500" lnSpcReduction="20000"/>
          </a:bodyPr>
          <a:lstStyle/>
          <a:p>
            <a:r>
              <a:rPr lang="en-GB" sz="1800" dirty="0"/>
              <a:t>This table shows the effects of local and citywide returns on evaluations. The results around the breaking even point confirm what was shown in the graphic visualisation.</a:t>
            </a:r>
          </a:p>
          <a:p>
            <a:r>
              <a:rPr lang="en-GB" sz="1800" dirty="0"/>
              <a:t> The district at least breaking even is expected to improve the evaluation of the incumbent, willingness to vote for the incumbent and the evaluation of the project. </a:t>
            </a:r>
          </a:p>
          <a:p>
            <a:r>
              <a:rPr lang="en-GB" sz="1800" dirty="0"/>
              <a:t>These results are also statistically significant at p &lt; 0.001. </a:t>
            </a: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0D9281-59E2-EC2A-EB94-BC35B05F2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868" y="456449"/>
            <a:ext cx="7339632" cy="59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8A355-FDF0-B232-BD34-94F43B0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GB" dirty="0"/>
              <a:t>Results of replication experiment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A30C94-E305-1B60-00F9-A36830763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latin typeface="CMR12"/>
              </a:rPr>
              <a:t>This Table shows the results from the second experiment where challenger criticisms were also presented to the respondents. 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This showed similar results to the previous experiment.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7768A-B40E-4F7D-361D-E5CECFB3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488" y="0"/>
            <a:ext cx="4913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657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748AC"/>
      </a:accent1>
      <a:accent2>
        <a:srgbClr val="9C37B6"/>
      </a:accent2>
      <a:accent3>
        <a:srgbClr val="7948C7"/>
      </a:accent3>
      <a:accent4>
        <a:srgbClr val="4144B9"/>
      </a:accent4>
      <a:accent5>
        <a:srgbClr val="4881C7"/>
      </a:accent5>
      <a:accent6>
        <a:srgbClr val="37A4B6"/>
      </a:accent6>
      <a:hlink>
        <a:srgbClr val="3F63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456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CMR12</vt:lpstr>
      <vt:lpstr>Sabon Next LT</vt:lpstr>
      <vt:lpstr>DappledVTI</vt:lpstr>
      <vt:lpstr>Replication: The Importance of Breaking Even: How Local and Aggregate Returns Make Politically Feasible Policies</vt:lpstr>
      <vt:lpstr>Introduction of study</vt:lpstr>
      <vt:lpstr>Why?</vt:lpstr>
      <vt:lpstr>Hypothesis</vt:lpstr>
      <vt:lpstr>PowerPoint Presentation</vt:lpstr>
      <vt:lpstr>Model</vt:lpstr>
      <vt:lpstr>Results</vt:lpstr>
      <vt:lpstr>Results</vt:lpstr>
      <vt:lpstr>Results of replication experiment</vt:lpstr>
      <vt:lpstr>Twist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Replication: The Importance of Breaking Even: How Local and Aggregate Returns Make Politically Feasible Policies</dc:title>
  <dc:creator>Vismantė Dringelytė</dc:creator>
  <cp:lastModifiedBy>Vismantė Dringelytė</cp:lastModifiedBy>
  <cp:revision>2</cp:revision>
  <dcterms:created xsi:type="dcterms:W3CDTF">2024-03-31T15:20:02Z</dcterms:created>
  <dcterms:modified xsi:type="dcterms:W3CDTF">2024-03-31T21:00:04Z</dcterms:modified>
</cp:coreProperties>
</file>