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57"/>
  </p:notesMasterIdLst>
  <p:handoutMasterIdLst>
    <p:handoutMasterId r:id="rId58"/>
  </p:handoutMasterIdLst>
  <p:sldIdLst>
    <p:sldId id="554" r:id="rId3"/>
    <p:sldId id="757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7" r:id="rId28"/>
    <p:sldId id="728" r:id="rId29"/>
    <p:sldId id="729" r:id="rId30"/>
    <p:sldId id="730" r:id="rId31"/>
    <p:sldId id="731" r:id="rId32"/>
    <p:sldId id="732" r:id="rId33"/>
    <p:sldId id="733" r:id="rId34"/>
    <p:sldId id="734" r:id="rId35"/>
    <p:sldId id="735" r:id="rId36"/>
    <p:sldId id="736" r:id="rId37"/>
    <p:sldId id="737" r:id="rId38"/>
    <p:sldId id="738" r:id="rId39"/>
    <p:sldId id="739" r:id="rId40"/>
    <p:sldId id="740" r:id="rId41"/>
    <p:sldId id="741" r:id="rId42"/>
    <p:sldId id="742" r:id="rId43"/>
    <p:sldId id="743" r:id="rId44"/>
    <p:sldId id="744" r:id="rId45"/>
    <p:sldId id="745" r:id="rId46"/>
    <p:sldId id="746" r:id="rId47"/>
    <p:sldId id="747" r:id="rId48"/>
    <p:sldId id="748" r:id="rId49"/>
    <p:sldId id="749" r:id="rId50"/>
    <p:sldId id="750" r:id="rId51"/>
    <p:sldId id="751" r:id="rId52"/>
    <p:sldId id="752" r:id="rId53"/>
    <p:sldId id="753" r:id="rId54"/>
    <p:sldId id="754" r:id="rId55"/>
    <p:sldId id="755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CC"/>
    <a:srgbClr val="B1EDE6"/>
    <a:srgbClr val="AFCCEF"/>
    <a:srgbClr val="99FF66"/>
    <a:srgbClr val="00CC00"/>
    <a:srgbClr val="FF0066"/>
    <a:srgbClr val="FF3399"/>
    <a:srgbClr val="FF5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7" autoAdjust="0"/>
    <p:restoredTop sz="94646" autoAdjust="0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7FF9B83-9A4D-44A7-8F28-712E750D4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7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B33721C-8ADD-47CA-9E61-B7B55339E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9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DFC47-E6D9-4660-B269-207D32516FB3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B89A5B-DBC4-4E2E-8316-D6782A3197B3}" type="slidenum">
              <a:rPr kumimoji="1" lang="zh-CN" altLang="en-US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/>
              <a:t>1</a:t>
            </a:fld>
            <a:endParaRPr kumimoji="1" lang="en-US" altLang="zh-CN" sz="12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41BA-A494-485F-A24E-0AE8B91AC6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5F6D-48AD-43D4-AB21-A8F7D3022E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F915-A705-4D92-AAA4-8D2D0CB02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ECB3-1A9D-41AC-B48A-0DC6552C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5C76-E0AE-44D3-ACD6-0D0AC9557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0B4B-8ED2-4149-B191-4DD283D77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D902-1DBC-4AF6-B555-0E85D57F1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07E0-D51A-4988-949B-7755AF036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8C287-DF18-4256-8500-A0BA5630B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5BFF-E3F0-41D9-9DE7-5E36E9826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C1C28-6620-4945-88A2-69447EF04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9E90-9352-4721-B8CB-0B905631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505F-DA8B-41F3-A005-BD9B28F6B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22B70-2CF6-4C07-8C3F-7719BA6FD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D2EC-C9D0-4C40-ADDF-87E480724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81DA-2584-4587-978E-85B17D291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CE9B-3A8D-4426-A4C8-00CFD9648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5050-D564-4590-B560-4873B8610D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9CA4-ACDB-4B0A-AA5F-BB3D239E4D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AE82-6712-440B-9996-F13392A7E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6C77-13A8-4249-A1FA-9C5DCC25E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3D5A-A3AF-4815-A328-0FDB545CB9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CF44-B0D9-42B0-A5D6-93E8ED73D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0774-4211-4E7D-9F51-C2322D31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A373FA3-353A-4230-BAE5-F4D5EEC9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d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4CB15B-AEE7-4288-980E-D716BCF38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d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8520" y="1556324"/>
            <a:ext cx="9361040" cy="2592755"/>
          </a:xfrm>
          <a:prstGeom prst="rect">
            <a:avLst/>
          </a:prstGeom>
          <a:solidFill>
            <a:srgbClr val="F21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 Simulink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725144"/>
            <a:ext cx="6354452" cy="1573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计算机与信息分社</a:t>
            </a:r>
            <a:endParaRPr lang="en-US" altLang="zh-CN" sz="1600" dirty="0"/>
          </a:p>
          <a:p>
            <a:r>
              <a:rPr lang="zh-CN" altLang="en-US" sz="1600" dirty="0"/>
              <a:t>科技图书事业部 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2017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日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4.</a:t>
            </a:r>
            <a:r>
              <a:rPr lang="zh-CN" altLang="zh-CN" b="1" dirty="0">
                <a:solidFill>
                  <a:srgbClr val="C00000"/>
                </a:solidFill>
              </a:rPr>
              <a:t>矩阵的乘幂与开方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求解矩阵的乘幂与开方，</a:t>
            </a:r>
            <a:r>
              <a:rPr lang="en-US" altLang="zh-CN" dirty="0"/>
              <a:t>MATLAB</a:t>
            </a:r>
            <a:r>
              <a:rPr lang="zh-CN" altLang="zh-CN" dirty="0"/>
              <a:t>运算较简单，直接按照数学表达式模式进行输入即可求解。</a:t>
            </a:r>
          </a:p>
          <a:p>
            <a:r>
              <a:rPr lang="zh-CN" altLang="zh-CN" dirty="0"/>
              <a:t>则由方程组，编写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/>
              <a:t>A1 = A^2  % </a:t>
            </a:r>
            <a:r>
              <a:rPr lang="zh-CN" altLang="zh-CN" dirty="0"/>
              <a:t>乘幂</a:t>
            </a:r>
          </a:p>
          <a:p>
            <a:r>
              <a:rPr lang="en-US" altLang="zh-CN" dirty="0"/>
              <a:t>A2 = </a:t>
            </a:r>
            <a:r>
              <a:rPr lang="en-US" altLang="zh-CN" dirty="0" err="1"/>
              <a:t>sqrt</a:t>
            </a:r>
            <a:r>
              <a:rPr lang="en-US" altLang="zh-CN" dirty="0"/>
              <a:t>(A)  % </a:t>
            </a:r>
            <a:r>
              <a:rPr lang="zh-CN" altLang="zh-CN" dirty="0"/>
              <a:t>开方</a:t>
            </a:r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A1 =</a:t>
            </a:r>
            <a:endParaRPr lang="zh-CN" altLang="zh-CN" dirty="0"/>
          </a:p>
          <a:p>
            <a:r>
              <a:rPr lang="en-US" altLang="zh-CN" dirty="0"/>
              <a:t>    62    29    33</a:t>
            </a:r>
            <a:endParaRPr lang="zh-CN" altLang="zh-CN" dirty="0"/>
          </a:p>
          <a:p>
            <a:r>
              <a:rPr lang="en-US" altLang="zh-CN" dirty="0"/>
              <a:t>    34    12     6</a:t>
            </a:r>
            <a:endParaRPr lang="zh-CN" altLang="zh-CN" dirty="0"/>
          </a:p>
          <a:p>
            <a:r>
              <a:rPr lang="en-US" altLang="zh-CN" dirty="0"/>
              <a:t>    26    22    34</a:t>
            </a:r>
            <a:endParaRPr lang="zh-CN" altLang="zh-CN" dirty="0"/>
          </a:p>
          <a:p>
            <a:r>
              <a:rPr lang="en-US" altLang="zh-CN" dirty="0"/>
              <a:t>A2 =</a:t>
            </a:r>
            <a:endParaRPr lang="zh-CN" altLang="zh-CN" dirty="0"/>
          </a:p>
          <a:p>
            <a:r>
              <a:rPr lang="en-US" altLang="zh-CN" dirty="0"/>
              <a:t>  Columns 1 through 2</a:t>
            </a:r>
            <a:endParaRPr lang="zh-CN" altLang="zh-CN" dirty="0"/>
          </a:p>
          <a:p>
            <a:r>
              <a:rPr lang="en-US" altLang="zh-CN" dirty="0"/>
              <a:t>   2.4495 + 0.0000i   1.7321 + 0.0000i</a:t>
            </a:r>
            <a:endParaRPr lang="zh-CN" altLang="zh-CN" dirty="0"/>
          </a:p>
          <a:p>
            <a:r>
              <a:rPr lang="en-US" altLang="zh-CN" dirty="0"/>
              <a:t>   0.0000 + 1.4142i   2.2361 + 0.0000i</a:t>
            </a:r>
            <a:endParaRPr lang="zh-CN" altLang="zh-CN" dirty="0"/>
          </a:p>
          <a:p>
            <a:r>
              <a:rPr lang="en-US" altLang="zh-CN" dirty="0"/>
              <a:t>   2.8284 + 0.0000i   0.0000 + 1.0000i</a:t>
            </a:r>
            <a:endParaRPr lang="zh-CN" altLang="zh-CN" dirty="0"/>
          </a:p>
          <a:p>
            <a:r>
              <a:rPr lang="en-US" altLang="zh-CN" dirty="0"/>
              <a:t>  Column 3</a:t>
            </a:r>
            <a:endParaRPr lang="zh-CN" altLang="zh-CN" dirty="0"/>
          </a:p>
          <a:p>
            <a:r>
              <a:rPr lang="en-US" altLang="zh-CN" dirty="0"/>
              <a:t>   2.0000 + 0.0000i</a:t>
            </a:r>
            <a:endParaRPr lang="zh-CN" altLang="zh-CN" dirty="0"/>
          </a:p>
          <a:p>
            <a:r>
              <a:rPr lang="en-US" altLang="zh-CN" dirty="0"/>
              <a:t>   2.6458 + 0.0000i</a:t>
            </a:r>
            <a:endParaRPr lang="zh-CN" altLang="zh-CN" dirty="0"/>
          </a:p>
          <a:p>
            <a:r>
              <a:rPr lang="en-US" altLang="zh-CN" dirty="0"/>
              <a:t>   0.0000 + 1.7321i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0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5.</a:t>
            </a:r>
            <a:r>
              <a:rPr lang="zh-CN" altLang="zh-CN" b="1" dirty="0">
                <a:solidFill>
                  <a:srgbClr val="C00000"/>
                </a:solidFill>
              </a:rPr>
              <a:t>矩阵的指数与对数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89451"/>
          </a:xfrm>
        </p:spPr>
        <p:txBody>
          <a:bodyPr>
            <a:normAutofit fontScale="40000" lnSpcReduction="20000"/>
          </a:bodyPr>
          <a:lstStyle/>
          <a:p>
            <a:r>
              <a:rPr lang="zh-CN" altLang="zh-CN" dirty="0"/>
              <a:t>求解矩阵的指数与对数，</a:t>
            </a:r>
            <a:r>
              <a:rPr lang="en-US" altLang="zh-CN" dirty="0"/>
              <a:t>MATLAB</a:t>
            </a:r>
            <a:r>
              <a:rPr lang="zh-CN" altLang="zh-CN" dirty="0"/>
              <a:t>采用如下运算：</a:t>
            </a:r>
          </a:p>
          <a:p>
            <a:r>
              <a:rPr lang="zh-CN" altLang="zh-CN" dirty="0"/>
              <a:t>指数求解调用格式：</a:t>
            </a:r>
            <a:r>
              <a:rPr lang="en-US" altLang="zh-CN" dirty="0"/>
              <a:t>y1 = </a:t>
            </a:r>
            <a:r>
              <a:rPr lang="en-US" altLang="zh-CN" dirty="0" err="1"/>
              <a:t>exp</a:t>
            </a:r>
            <a:r>
              <a:rPr lang="en-US" altLang="zh-CN" dirty="0"/>
              <a:t>(A);</a:t>
            </a:r>
            <a:endParaRPr lang="zh-CN" altLang="zh-CN" dirty="0"/>
          </a:p>
          <a:p>
            <a:r>
              <a:rPr lang="zh-CN" altLang="zh-CN" dirty="0"/>
              <a:t>对数求解调用格式：</a:t>
            </a:r>
            <a:r>
              <a:rPr lang="en-US" altLang="zh-CN" dirty="0"/>
              <a:t>y2 = </a:t>
            </a:r>
            <a:r>
              <a:rPr lang="en-US" altLang="zh-CN" dirty="0" err="1"/>
              <a:t>exp</a:t>
            </a:r>
            <a:r>
              <a:rPr lang="en-US" altLang="zh-CN" dirty="0"/>
              <a:t>(A);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A</a:t>
            </a:r>
            <a:r>
              <a:rPr lang="zh-CN" altLang="zh-CN" dirty="0"/>
              <a:t>为输入的矩阵或者向量值；</a:t>
            </a:r>
          </a:p>
          <a:p>
            <a:r>
              <a:rPr lang="en-US" altLang="zh-CN" dirty="0"/>
              <a:t>y1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的指数值；</a:t>
            </a:r>
          </a:p>
          <a:p>
            <a:r>
              <a:rPr lang="en-US" altLang="zh-CN" dirty="0"/>
              <a:t>y2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的对数值。</a:t>
            </a:r>
          </a:p>
          <a:p>
            <a:r>
              <a:rPr lang="zh-CN" altLang="zh-CN" dirty="0"/>
              <a:t>则由方程组，编写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/>
              <a:t>A3 = </a:t>
            </a:r>
            <a:r>
              <a:rPr lang="en-US" altLang="zh-CN" dirty="0" err="1"/>
              <a:t>exp</a:t>
            </a:r>
            <a:r>
              <a:rPr lang="en-US" altLang="zh-CN" dirty="0"/>
              <a:t>(A) % </a:t>
            </a:r>
            <a:r>
              <a:rPr lang="zh-CN" altLang="zh-CN" dirty="0"/>
              <a:t>指数</a:t>
            </a:r>
          </a:p>
          <a:p>
            <a:r>
              <a:rPr lang="en-US" altLang="zh-CN" dirty="0"/>
              <a:t>A4 = log(A) % </a:t>
            </a:r>
            <a:r>
              <a:rPr lang="zh-CN" altLang="zh-CN" dirty="0"/>
              <a:t>对数</a:t>
            </a:r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A3 =</a:t>
            </a:r>
            <a:endParaRPr lang="zh-CN" altLang="zh-CN" dirty="0"/>
          </a:p>
          <a:p>
            <a:r>
              <a:rPr lang="en-US" altLang="zh-CN" dirty="0"/>
              <a:t>   1.0e+03 *</a:t>
            </a:r>
            <a:endParaRPr lang="zh-CN" altLang="zh-CN" dirty="0"/>
          </a:p>
          <a:p>
            <a:r>
              <a:rPr lang="en-US" altLang="zh-CN" dirty="0"/>
              <a:t>    0.4034    0.0201    0.0546</a:t>
            </a:r>
            <a:endParaRPr lang="zh-CN" altLang="zh-CN" dirty="0"/>
          </a:p>
          <a:p>
            <a:r>
              <a:rPr lang="en-US" altLang="zh-CN" dirty="0"/>
              <a:t>    0.0001    0.1484    1.0966</a:t>
            </a:r>
            <a:endParaRPr lang="zh-CN" altLang="zh-CN" dirty="0"/>
          </a:p>
          <a:p>
            <a:r>
              <a:rPr lang="en-US" altLang="zh-CN" dirty="0"/>
              <a:t>    2.9810    0.0004    0.0000</a:t>
            </a:r>
            <a:endParaRPr lang="zh-CN" altLang="zh-CN" dirty="0"/>
          </a:p>
          <a:p>
            <a:r>
              <a:rPr lang="en-US" altLang="zh-CN" dirty="0"/>
              <a:t>A4 =</a:t>
            </a:r>
            <a:endParaRPr lang="zh-CN" altLang="zh-CN" dirty="0"/>
          </a:p>
          <a:p>
            <a:r>
              <a:rPr lang="en-US" altLang="zh-CN" dirty="0"/>
              <a:t>  Columns 1 through 2</a:t>
            </a:r>
            <a:endParaRPr lang="zh-CN" altLang="zh-CN" dirty="0"/>
          </a:p>
          <a:p>
            <a:r>
              <a:rPr lang="en-US" altLang="zh-CN" dirty="0"/>
              <a:t>   1.7918 + 0.0000i   1.0986 + 0.0000i</a:t>
            </a:r>
            <a:endParaRPr lang="zh-CN" altLang="zh-CN" dirty="0"/>
          </a:p>
          <a:p>
            <a:r>
              <a:rPr lang="en-US" altLang="zh-CN" dirty="0"/>
              <a:t>   0.6931 + 3.1416i   1.6094 + 0.0000i</a:t>
            </a:r>
            <a:endParaRPr lang="zh-CN" altLang="zh-CN" dirty="0"/>
          </a:p>
          <a:p>
            <a:r>
              <a:rPr lang="en-US" altLang="zh-CN" dirty="0"/>
              <a:t>   2.0794 + 0.0000i   0.0000 + 3.1416i</a:t>
            </a:r>
            <a:endParaRPr lang="zh-CN" altLang="zh-CN" dirty="0"/>
          </a:p>
          <a:p>
            <a:r>
              <a:rPr lang="en-US" altLang="zh-CN" dirty="0"/>
              <a:t>  Column 3</a:t>
            </a:r>
            <a:endParaRPr lang="zh-CN" altLang="zh-CN" dirty="0"/>
          </a:p>
          <a:p>
            <a:r>
              <a:rPr lang="en-US" altLang="zh-CN" dirty="0"/>
              <a:t>   1.3863 + 0.0000i</a:t>
            </a:r>
            <a:endParaRPr lang="zh-CN" altLang="zh-CN" dirty="0"/>
          </a:p>
          <a:p>
            <a:r>
              <a:rPr lang="en-US" altLang="zh-CN" dirty="0"/>
              <a:t>   1.9459 + 0.0000i</a:t>
            </a:r>
            <a:endParaRPr lang="zh-CN" altLang="zh-CN" dirty="0"/>
          </a:p>
          <a:p>
            <a:r>
              <a:rPr lang="en-US" altLang="zh-CN" dirty="0"/>
              <a:t>   1.0986 + 3.1416i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4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6.</a:t>
            </a:r>
            <a:r>
              <a:rPr lang="zh-CN" altLang="zh-CN" b="1" dirty="0">
                <a:solidFill>
                  <a:srgbClr val="C00000"/>
                </a:solidFill>
              </a:rPr>
              <a:t>矩阵的提取与翻转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/>
              <a:t>求解矩阵的提取与翻转，</a:t>
            </a:r>
            <a:r>
              <a:rPr lang="en-US" altLang="zh-CN" dirty="0"/>
              <a:t>MATLAB</a:t>
            </a:r>
            <a:r>
              <a:rPr lang="zh-CN" altLang="zh-CN" dirty="0"/>
              <a:t>采用如下运算：</a:t>
            </a:r>
          </a:p>
          <a:p>
            <a:r>
              <a:rPr lang="zh-CN" altLang="zh-CN" dirty="0"/>
              <a:t>矩阵的提取包括矩阵上三角、矩阵下三角、矩阵的对角线元素提取等，具体如下：</a:t>
            </a:r>
          </a:p>
          <a:p>
            <a:r>
              <a:rPr lang="zh-CN" altLang="zh-CN" dirty="0"/>
              <a:t>矩阵上三角元素提取调用格式：</a:t>
            </a:r>
            <a:r>
              <a:rPr lang="en-US" altLang="zh-CN" dirty="0"/>
              <a:t>y1=</a:t>
            </a:r>
            <a:r>
              <a:rPr lang="en-US" altLang="zh-CN" dirty="0" err="1"/>
              <a:t>triu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矩阵下三角元素提取调用格式：</a:t>
            </a:r>
            <a:r>
              <a:rPr lang="en-US" altLang="zh-CN" dirty="0"/>
              <a:t>y2=</a:t>
            </a:r>
            <a:r>
              <a:rPr lang="en-US" altLang="zh-CN" dirty="0" err="1"/>
              <a:t>tril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矩阵对角线元素提取调用格式：</a:t>
            </a:r>
            <a:r>
              <a:rPr lang="en-US" altLang="zh-CN" dirty="0"/>
              <a:t>y3=</a:t>
            </a:r>
            <a:r>
              <a:rPr lang="en-US" altLang="zh-CN" dirty="0" err="1"/>
              <a:t>diag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A</a:t>
            </a:r>
            <a:r>
              <a:rPr lang="zh-CN" altLang="zh-CN" dirty="0"/>
              <a:t>为输入的矩阵或者向量值；</a:t>
            </a:r>
          </a:p>
          <a:p>
            <a:r>
              <a:rPr lang="en-US" altLang="zh-CN" dirty="0"/>
              <a:t>y1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的上三角元素值，其他值为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y2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的下三角元素值，其他值为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y3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的对角线元素值，其他值为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矩阵的翻转包括矩阵上下翻转、左右翻转、沿列翻转、沿行翻转、逆时针旋转翻转等，具体如下：</a:t>
            </a:r>
          </a:p>
          <a:p>
            <a:r>
              <a:rPr lang="zh-CN" altLang="zh-CN" dirty="0"/>
              <a:t>矩阵上下翻转调用格式：</a:t>
            </a:r>
            <a:r>
              <a:rPr lang="en-US" altLang="zh-CN" dirty="0"/>
              <a:t>y4= </a:t>
            </a:r>
            <a:r>
              <a:rPr lang="en-US" altLang="zh-CN" dirty="0" err="1"/>
              <a:t>flipud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矩阵左右翻转调用格式：</a:t>
            </a:r>
            <a:r>
              <a:rPr lang="en-US" altLang="zh-CN" dirty="0"/>
              <a:t>y5= </a:t>
            </a:r>
            <a:r>
              <a:rPr lang="en-US" altLang="zh-CN" dirty="0" err="1"/>
              <a:t>fliplr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矩阵沿列翻转调用格式：</a:t>
            </a:r>
            <a:r>
              <a:rPr lang="en-US" altLang="zh-CN" dirty="0"/>
              <a:t>y6= </a:t>
            </a:r>
            <a:r>
              <a:rPr lang="en-US" altLang="zh-CN" dirty="0" err="1"/>
              <a:t>flipdim</a:t>
            </a:r>
            <a:r>
              <a:rPr lang="en-US" altLang="zh-CN" dirty="0"/>
              <a:t>(A,1)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矩阵沿行翻转调用格式：</a:t>
            </a:r>
            <a:r>
              <a:rPr lang="en-US" altLang="zh-CN" dirty="0"/>
              <a:t>y7= </a:t>
            </a:r>
            <a:r>
              <a:rPr lang="en-US" altLang="zh-CN" dirty="0" err="1"/>
              <a:t>flipdim</a:t>
            </a:r>
            <a:r>
              <a:rPr lang="en-US" altLang="zh-CN" dirty="0"/>
              <a:t>(A,2)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矩阵逆时针旋转翻转调用格式：</a:t>
            </a:r>
            <a:r>
              <a:rPr lang="en-US" altLang="zh-CN" dirty="0"/>
              <a:t>y8= rot90(A)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A</a:t>
            </a:r>
            <a:r>
              <a:rPr lang="zh-CN" altLang="zh-CN" dirty="0"/>
              <a:t>为输入的矩阵或者向量值；</a:t>
            </a:r>
          </a:p>
          <a:p>
            <a:r>
              <a:rPr lang="en-US" altLang="zh-CN" dirty="0"/>
              <a:t>	 y4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的上下翻转后的矩阵；</a:t>
            </a:r>
          </a:p>
          <a:p>
            <a:r>
              <a:rPr lang="en-US" altLang="zh-CN" dirty="0"/>
              <a:t>	 y5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的左右翻转后的矩阵；</a:t>
            </a:r>
          </a:p>
          <a:p>
            <a:r>
              <a:rPr lang="en-US" altLang="zh-CN" dirty="0"/>
              <a:t>	 y6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的沿列翻转后的矩阵；</a:t>
            </a:r>
          </a:p>
          <a:p>
            <a:r>
              <a:rPr lang="en-US" altLang="zh-CN" dirty="0"/>
              <a:t>	 y7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的沿行翻转后的矩阵；</a:t>
            </a:r>
          </a:p>
          <a:p>
            <a:r>
              <a:rPr lang="en-US" altLang="zh-CN" dirty="0"/>
              <a:t>	 y8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的逆时针旋转翻转后的矩阵；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51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608512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sz="4800" dirty="0"/>
              <a:t>则由方程组，编写</a:t>
            </a:r>
            <a:r>
              <a:rPr lang="en-US" altLang="zh-CN" sz="4800" dirty="0"/>
              <a:t>MATLAB</a:t>
            </a:r>
            <a:r>
              <a:rPr lang="zh-CN" altLang="zh-CN" sz="4800" dirty="0"/>
              <a:t>程序如下：</a:t>
            </a:r>
          </a:p>
          <a:p>
            <a:r>
              <a:rPr lang="en-US" altLang="zh-CN" sz="4800" dirty="0"/>
              <a:t>A5 = </a:t>
            </a:r>
            <a:r>
              <a:rPr lang="en-US" altLang="zh-CN" sz="4800" dirty="0" err="1"/>
              <a:t>triu</a:t>
            </a:r>
            <a:r>
              <a:rPr lang="en-US" altLang="zh-CN" sz="4800" dirty="0"/>
              <a:t>(A)    % </a:t>
            </a:r>
            <a:r>
              <a:rPr lang="zh-CN" altLang="zh-CN" sz="4800" dirty="0"/>
              <a:t>提取矩阵</a:t>
            </a:r>
            <a:r>
              <a:rPr lang="en-US" altLang="zh-CN" sz="4800" dirty="0"/>
              <a:t>A</a:t>
            </a:r>
            <a:r>
              <a:rPr lang="zh-CN" altLang="zh-CN" sz="4800" dirty="0"/>
              <a:t>的右上三角元素，其余元素补</a:t>
            </a:r>
            <a:r>
              <a:rPr lang="en-US" altLang="zh-CN" sz="4800" dirty="0"/>
              <a:t>0</a:t>
            </a:r>
            <a:endParaRPr lang="zh-CN" altLang="zh-CN" sz="4800" dirty="0"/>
          </a:p>
          <a:p>
            <a:r>
              <a:rPr lang="en-US" altLang="zh-CN" sz="4800" dirty="0"/>
              <a:t>A6 = </a:t>
            </a:r>
            <a:r>
              <a:rPr lang="en-US" altLang="zh-CN" sz="4800" dirty="0" err="1"/>
              <a:t>tril</a:t>
            </a:r>
            <a:r>
              <a:rPr lang="en-US" altLang="zh-CN" sz="4800" dirty="0"/>
              <a:t>(A)     % </a:t>
            </a:r>
            <a:r>
              <a:rPr lang="zh-CN" altLang="zh-CN" sz="4800" dirty="0"/>
              <a:t>提取矩阵</a:t>
            </a:r>
            <a:r>
              <a:rPr lang="en-US" altLang="zh-CN" sz="4800" dirty="0"/>
              <a:t>A</a:t>
            </a:r>
            <a:r>
              <a:rPr lang="zh-CN" altLang="zh-CN" sz="4800" dirty="0"/>
              <a:t>的左下三角元素，其余元素补</a:t>
            </a:r>
            <a:r>
              <a:rPr lang="en-US" altLang="zh-CN" sz="4800" dirty="0"/>
              <a:t>0</a:t>
            </a:r>
            <a:endParaRPr lang="zh-CN" altLang="zh-CN" sz="4800" dirty="0"/>
          </a:p>
          <a:p>
            <a:r>
              <a:rPr lang="en-US" altLang="zh-CN" sz="4800" dirty="0"/>
              <a:t>A7 = </a:t>
            </a:r>
            <a:r>
              <a:rPr lang="en-US" altLang="zh-CN" sz="4800" dirty="0" err="1"/>
              <a:t>diag</a:t>
            </a:r>
            <a:r>
              <a:rPr lang="en-US" altLang="zh-CN" sz="4800" dirty="0"/>
              <a:t>(A)    % </a:t>
            </a:r>
            <a:r>
              <a:rPr lang="zh-CN" altLang="zh-CN" sz="4800" dirty="0"/>
              <a:t>提取矩阵</a:t>
            </a:r>
            <a:r>
              <a:rPr lang="en-US" altLang="zh-CN" sz="4800" dirty="0"/>
              <a:t>A</a:t>
            </a:r>
            <a:r>
              <a:rPr lang="zh-CN" altLang="zh-CN" sz="4800" dirty="0"/>
              <a:t>的对角线元素</a:t>
            </a:r>
          </a:p>
          <a:p>
            <a:r>
              <a:rPr lang="en-US" altLang="zh-CN" sz="4800" dirty="0"/>
              <a:t>A8 = </a:t>
            </a:r>
            <a:r>
              <a:rPr lang="en-US" altLang="zh-CN" sz="4800" dirty="0" err="1"/>
              <a:t>flipud</a:t>
            </a:r>
            <a:r>
              <a:rPr lang="en-US" altLang="zh-CN" sz="4800" dirty="0"/>
              <a:t>(A)   % </a:t>
            </a:r>
            <a:r>
              <a:rPr lang="zh-CN" altLang="zh-CN" sz="4800" dirty="0"/>
              <a:t>矩阵</a:t>
            </a:r>
            <a:r>
              <a:rPr lang="en-US" altLang="zh-CN" sz="4800" dirty="0"/>
              <a:t>A</a:t>
            </a:r>
            <a:r>
              <a:rPr lang="zh-CN" altLang="zh-CN" sz="4800" dirty="0"/>
              <a:t>沿水平轴上下翻转</a:t>
            </a:r>
          </a:p>
          <a:p>
            <a:r>
              <a:rPr lang="en-US" altLang="zh-CN" sz="4800" dirty="0"/>
              <a:t>A9 = </a:t>
            </a:r>
            <a:r>
              <a:rPr lang="en-US" altLang="zh-CN" sz="4800" dirty="0" err="1"/>
              <a:t>fliplr</a:t>
            </a:r>
            <a:r>
              <a:rPr lang="en-US" altLang="zh-CN" sz="4800" dirty="0"/>
              <a:t>(A)    % </a:t>
            </a:r>
            <a:r>
              <a:rPr lang="zh-CN" altLang="zh-CN" sz="4800" dirty="0"/>
              <a:t>矩阵</a:t>
            </a:r>
            <a:r>
              <a:rPr lang="en-US" altLang="zh-CN" sz="4800" dirty="0"/>
              <a:t>A</a:t>
            </a:r>
            <a:r>
              <a:rPr lang="zh-CN" altLang="zh-CN" sz="4800" dirty="0"/>
              <a:t>沿垂直轴左右翻转</a:t>
            </a:r>
          </a:p>
          <a:p>
            <a:r>
              <a:rPr lang="en-US" altLang="zh-CN" sz="4800" dirty="0"/>
              <a:t>A10 = </a:t>
            </a:r>
            <a:r>
              <a:rPr lang="en-US" altLang="zh-CN" sz="4800" dirty="0" err="1"/>
              <a:t>flipdim</a:t>
            </a:r>
            <a:r>
              <a:rPr lang="en-US" altLang="zh-CN" sz="4800" dirty="0"/>
              <a:t>(A,1)    % </a:t>
            </a:r>
            <a:r>
              <a:rPr lang="zh-CN" altLang="zh-CN" sz="4800" dirty="0"/>
              <a:t>矩阵</a:t>
            </a:r>
            <a:r>
              <a:rPr lang="en-US" altLang="zh-CN" sz="4800" dirty="0"/>
              <a:t>A</a:t>
            </a:r>
            <a:r>
              <a:rPr lang="zh-CN" altLang="zh-CN" sz="4800" dirty="0"/>
              <a:t>沿特定轴翻转。</a:t>
            </a:r>
            <a:r>
              <a:rPr lang="en-US" altLang="zh-CN" sz="4800" dirty="0"/>
              <a:t>dim=1</a:t>
            </a:r>
            <a:r>
              <a:rPr lang="zh-CN" altLang="zh-CN" sz="4800" dirty="0"/>
              <a:t>，按行翻转；</a:t>
            </a:r>
            <a:r>
              <a:rPr lang="en-US" altLang="zh-CN" sz="4800" dirty="0"/>
              <a:t>dim=2</a:t>
            </a:r>
            <a:r>
              <a:rPr lang="zh-CN" altLang="zh-CN" sz="4800" dirty="0"/>
              <a:t>，按列翻转</a:t>
            </a:r>
          </a:p>
          <a:p>
            <a:r>
              <a:rPr lang="en-US" altLang="zh-CN" sz="4800" dirty="0"/>
              <a:t>A11 = </a:t>
            </a:r>
            <a:r>
              <a:rPr lang="en-US" altLang="zh-CN" sz="4800" dirty="0" err="1"/>
              <a:t>flipdim</a:t>
            </a:r>
            <a:r>
              <a:rPr lang="en-US" altLang="zh-CN" sz="4800" dirty="0"/>
              <a:t>(A,2)    % </a:t>
            </a:r>
            <a:r>
              <a:rPr lang="zh-CN" altLang="zh-CN" sz="4800" dirty="0"/>
              <a:t>矩阵</a:t>
            </a:r>
            <a:r>
              <a:rPr lang="en-US" altLang="zh-CN" sz="4800" dirty="0"/>
              <a:t>A</a:t>
            </a:r>
            <a:r>
              <a:rPr lang="zh-CN" altLang="zh-CN" sz="4800" dirty="0"/>
              <a:t>沿特定轴翻转。</a:t>
            </a:r>
            <a:r>
              <a:rPr lang="en-US" altLang="zh-CN" sz="4800" dirty="0"/>
              <a:t>dim=1</a:t>
            </a:r>
            <a:r>
              <a:rPr lang="zh-CN" altLang="zh-CN" sz="4800" dirty="0"/>
              <a:t>，按行翻转；</a:t>
            </a:r>
            <a:r>
              <a:rPr lang="en-US" altLang="zh-CN" sz="4800" dirty="0"/>
              <a:t>dim=2</a:t>
            </a:r>
            <a:r>
              <a:rPr lang="zh-CN" altLang="zh-CN" sz="4800" dirty="0"/>
              <a:t>，按列翻转</a:t>
            </a:r>
          </a:p>
          <a:p>
            <a:r>
              <a:rPr lang="en-US" altLang="zh-CN" sz="4800" dirty="0"/>
              <a:t>A12 = rot90(A)       % </a:t>
            </a:r>
            <a:r>
              <a:rPr lang="zh-CN" altLang="zh-CN" sz="4800" dirty="0"/>
              <a:t>矩阵</a:t>
            </a:r>
            <a:r>
              <a:rPr lang="en-US" altLang="zh-CN" sz="4800" dirty="0"/>
              <a:t>A</a:t>
            </a:r>
            <a:r>
              <a:rPr lang="zh-CN" altLang="zh-CN" sz="4800" dirty="0"/>
              <a:t>整体逆时针旋转</a:t>
            </a:r>
            <a:r>
              <a:rPr lang="en-US" altLang="zh-CN" sz="4800" dirty="0"/>
              <a:t>90</a:t>
            </a:r>
            <a:r>
              <a:rPr lang="zh-CN" altLang="zh-CN" sz="4800" dirty="0"/>
              <a:t>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5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7.</a:t>
            </a:r>
            <a:r>
              <a:rPr lang="zh-CN" altLang="zh-CN" b="1" dirty="0">
                <a:solidFill>
                  <a:srgbClr val="C00000"/>
                </a:solidFill>
              </a:rPr>
              <a:t>“商”及“余”多项式。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/>
              <a:t>求多项式</a:t>
            </a:r>
            <a:r>
              <a:rPr lang="en-US" altLang="zh-CN" dirty="0"/>
              <a:t> </a:t>
            </a:r>
            <a:r>
              <a:rPr lang="zh-CN" altLang="zh-CN" dirty="0"/>
              <a:t>的“商”及“余”多项式。</a:t>
            </a:r>
          </a:p>
          <a:p>
            <a:r>
              <a:rPr lang="zh-CN" altLang="zh-CN" dirty="0"/>
              <a:t>求解矩阵的“商”及“余”多项式，</a:t>
            </a:r>
            <a:r>
              <a:rPr lang="en-US" altLang="zh-CN" dirty="0"/>
              <a:t>MATLAB</a:t>
            </a:r>
            <a:r>
              <a:rPr lang="zh-CN" altLang="zh-CN" dirty="0"/>
              <a:t>采用如下运算：</a:t>
            </a:r>
          </a:p>
          <a:p>
            <a:r>
              <a:rPr lang="zh-CN" altLang="zh-CN" dirty="0"/>
              <a:t>调用格式：</a:t>
            </a:r>
            <a:r>
              <a:rPr lang="en-US" altLang="zh-CN" dirty="0"/>
              <a:t>[</a:t>
            </a:r>
            <a:r>
              <a:rPr lang="en-US" altLang="zh-CN" dirty="0" err="1"/>
              <a:t>q,r</a:t>
            </a:r>
            <a:r>
              <a:rPr lang="en-US" altLang="zh-CN" dirty="0"/>
              <a:t>] = </a:t>
            </a:r>
            <a:r>
              <a:rPr lang="en-US" altLang="zh-CN" dirty="0" err="1"/>
              <a:t>deconv</a:t>
            </a:r>
            <a:r>
              <a:rPr lang="en-US" altLang="zh-CN" dirty="0"/>
              <a:t>(p1,p2)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p1</a:t>
            </a:r>
            <a:r>
              <a:rPr lang="zh-CN" altLang="zh-CN" dirty="0"/>
              <a:t>为输入的分子多项式系数；</a:t>
            </a:r>
          </a:p>
          <a:p>
            <a:r>
              <a:rPr lang="en-US" altLang="zh-CN" dirty="0"/>
              <a:t>P2</a:t>
            </a:r>
            <a:r>
              <a:rPr lang="zh-CN" altLang="zh-CN" dirty="0"/>
              <a:t>为输入的分母多项式系数；</a:t>
            </a:r>
          </a:p>
          <a:p>
            <a:r>
              <a:rPr lang="en-US" altLang="zh-CN" dirty="0"/>
              <a:t>q</a:t>
            </a:r>
            <a:r>
              <a:rPr lang="zh-CN" altLang="zh-CN" dirty="0"/>
              <a:t>为输出的该多项式的“商”多项式；</a:t>
            </a:r>
          </a:p>
          <a:p>
            <a:r>
              <a:rPr lang="en-US" altLang="zh-CN" dirty="0"/>
              <a:t>r</a:t>
            </a:r>
            <a:r>
              <a:rPr lang="zh-CN" altLang="zh-CN" dirty="0"/>
              <a:t>为输出的该多项式的“余”多项式。</a:t>
            </a:r>
          </a:p>
          <a:p>
            <a:r>
              <a:rPr lang="zh-CN" altLang="zh-CN" dirty="0"/>
              <a:t>则由方程组，编写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/>
              <a:t>% </a:t>
            </a:r>
            <a:r>
              <a:rPr lang="zh-CN" altLang="zh-CN" dirty="0"/>
              <a:t>第二题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p1 = conv([1,0,1],conv([1,3],[1,1]));</a:t>
            </a:r>
            <a:endParaRPr lang="zh-CN" altLang="zh-CN" dirty="0"/>
          </a:p>
          <a:p>
            <a:r>
              <a:rPr lang="en-US" altLang="zh-CN" dirty="0"/>
              <a:t>p2 = [1,2,1];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q,r</a:t>
            </a:r>
            <a:r>
              <a:rPr lang="en-US" altLang="zh-CN" dirty="0"/>
              <a:t>] = </a:t>
            </a:r>
            <a:r>
              <a:rPr lang="en-US" altLang="zh-CN" dirty="0" err="1"/>
              <a:t>deconv</a:t>
            </a:r>
            <a:r>
              <a:rPr lang="en-US" altLang="zh-CN" dirty="0"/>
              <a:t>(p1,p2)</a:t>
            </a:r>
            <a:endParaRPr lang="zh-CN" altLang="zh-CN" dirty="0"/>
          </a:p>
          <a:p>
            <a:r>
              <a:rPr lang="en-US" altLang="zh-CN" dirty="0" err="1"/>
              <a:t>disp</a:t>
            </a:r>
            <a:r>
              <a:rPr lang="en-US" altLang="zh-CN" dirty="0"/>
              <a:t>(['</a:t>
            </a:r>
            <a:r>
              <a:rPr lang="zh-CN" altLang="zh-CN" dirty="0"/>
              <a:t>商多项式为：</a:t>
            </a:r>
            <a:r>
              <a:rPr lang="en-US" altLang="zh-CN" dirty="0"/>
              <a:t>',poly2str(</a:t>
            </a:r>
            <a:r>
              <a:rPr lang="en-US" altLang="zh-CN" dirty="0" err="1"/>
              <a:t>q,'t</a:t>
            </a:r>
            <a:r>
              <a:rPr lang="en-US" altLang="zh-CN" dirty="0"/>
              <a:t>')])</a:t>
            </a:r>
            <a:endParaRPr lang="zh-CN" altLang="zh-CN" dirty="0"/>
          </a:p>
          <a:p>
            <a:r>
              <a:rPr lang="en-US" altLang="zh-CN" dirty="0" err="1"/>
              <a:t>disp</a:t>
            </a:r>
            <a:r>
              <a:rPr lang="en-US" altLang="zh-CN" dirty="0"/>
              <a:t>(['</a:t>
            </a:r>
            <a:r>
              <a:rPr lang="zh-CN" altLang="zh-CN" dirty="0"/>
              <a:t>余多项式为：</a:t>
            </a:r>
            <a:r>
              <a:rPr lang="en-US" altLang="zh-CN" dirty="0"/>
              <a:t>',poly2str(</a:t>
            </a:r>
            <a:r>
              <a:rPr lang="en-US" altLang="zh-CN" dirty="0" err="1"/>
              <a:t>r,'t</a:t>
            </a:r>
            <a:r>
              <a:rPr lang="en-US" altLang="zh-CN" dirty="0"/>
              <a:t>')])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q =</a:t>
            </a:r>
            <a:endParaRPr lang="zh-CN" altLang="zh-CN" dirty="0"/>
          </a:p>
          <a:p>
            <a:r>
              <a:rPr lang="en-US" altLang="zh-CN" dirty="0"/>
              <a:t>     1     2    -1</a:t>
            </a:r>
            <a:endParaRPr lang="zh-CN" altLang="zh-CN" dirty="0"/>
          </a:p>
          <a:p>
            <a:r>
              <a:rPr lang="en-US" altLang="zh-CN" dirty="0"/>
              <a:t>r =</a:t>
            </a:r>
            <a:endParaRPr lang="zh-CN" altLang="zh-CN" dirty="0"/>
          </a:p>
          <a:p>
            <a:r>
              <a:rPr lang="en-US" altLang="zh-CN" dirty="0"/>
              <a:t>     0     0     0     4     4</a:t>
            </a:r>
            <a:endParaRPr lang="zh-CN" altLang="zh-CN" dirty="0"/>
          </a:p>
          <a:p>
            <a:r>
              <a:rPr lang="zh-CN" altLang="zh-CN" dirty="0"/>
              <a:t>商多项式为：</a:t>
            </a:r>
            <a:r>
              <a:rPr lang="en-US" altLang="zh-CN" dirty="0"/>
              <a:t>   t^2 + 2 t - 1</a:t>
            </a:r>
            <a:endParaRPr lang="zh-CN" altLang="zh-CN" dirty="0"/>
          </a:p>
          <a:p>
            <a:r>
              <a:rPr lang="zh-CN" altLang="zh-CN" dirty="0"/>
              <a:t>余多项式为：</a:t>
            </a:r>
            <a:r>
              <a:rPr lang="en-US" altLang="zh-CN" dirty="0"/>
              <a:t>   4 t + 4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01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1.3.3 </a:t>
            </a:r>
            <a:r>
              <a:rPr lang="zh-CN" altLang="zh-CN" b="1" dirty="0">
                <a:solidFill>
                  <a:srgbClr val="C00000"/>
                </a:solidFill>
              </a:rPr>
              <a:t>数值的输出</a:t>
            </a:r>
            <a:r>
              <a:rPr lang="zh-CN" altLang="zh-CN" b="1" dirty="0" smtClean="0">
                <a:solidFill>
                  <a:srgbClr val="C00000"/>
                </a:solidFill>
              </a:rPr>
              <a:t>格式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）数值型数据</a:t>
            </a:r>
          </a:p>
          <a:p>
            <a:r>
              <a:rPr lang="en-US" altLang="zh-CN" dirty="0"/>
              <a:t>MATLAB</a:t>
            </a:r>
            <a:r>
              <a:rPr lang="zh-CN" altLang="zh-CN" dirty="0"/>
              <a:t>数值型数据包括整数（有符号和无符号）和浮点数（单精度和双精度），表</a:t>
            </a:r>
            <a:r>
              <a:rPr lang="en-US" altLang="zh-CN" dirty="0"/>
              <a:t>1-6</a:t>
            </a:r>
            <a:r>
              <a:rPr lang="zh-CN" altLang="zh-CN" dirty="0"/>
              <a:t>列出了数值型的不同格式。需要注意的是，在缺省状态下，数据类型默认为双精度的浮点数。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91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808523" cy="497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6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zh-CN" b="1" dirty="0">
                <a:solidFill>
                  <a:srgbClr val="C00000"/>
                </a:solidFill>
              </a:rPr>
              <a:t>的数值精度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MATLAB</a:t>
            </a:r>
            <a:r>
              <a:rPr lang="zh-CN" altLang="zh-CN" dirty="0"/>
              <a:t>所能表示的最小实数称为</a:t>
            </a:r>
            <a:r>
              <a:rPr lang="en-US" altLang="zh-CN" dirty="0"/>
              <a:t>MATLAB</a:t>
            </a:r>
            <a:r>
              <a:rPr lang="zh-CN" altLang="zh-CN" dirty="0"/>
              <a:t>的数值精度，在</a:t>
            </a:r>
            <a:r>
              <a:rPr lang="en-US" altLang="zh-CN" dirty="0"/>
              <a:t>MATLAB 7</a:t>
            </a:r>
            <a:r>
              <a:rPr lang="zh-CN" altLang="zh-CN" dirty="0"/>
              <a:t>以上版本中，</a:t>
            </a:r>
            <a:r>
              <a:rPr lang="en-US" altLang="zh-CN" dirty="0"/>
              <a:t>MATLAB</a:t>
            </a:r>
            <a:r>
              <a:rPr lang="zh-CN" altLang="zh-CN" dirty="0"/>
              <a:t>的数据精度为</a:t>
            </a:r>
            <a:r>
              <a:rPr lang="en-US" altLang="zh-CN" dirty="0"/>
              <a:t> </a:t>
            </a:r>
            <a:r>
              <a:rPr lang="zh-CN" altLang="zh-CN" dirty="0"/>
              <a:t>，任何绝对值小于</a:t>
            </a:r>
            <a:r>
              <a:rPr lang="en-US" altLang="zh-CN" dirty="0"/>
              <a:t> </a:t>
            </a:r>
            <a:r>
              <a:rPr lang="zh-CN" altLang="zh-CN" dirty="0"/>
              <a:t>的实数，</a:t>
            </a:r>
            <a:r>
              <a:rPr lang="en-US" altLang="zh-CN" dirty="0"/>
              <a:t>MATLAB</a:t>
            </a:r>
            <a:r>
              <a:rPr lang="zh-CN" altLang="zh-CN" dirty="0"/>
              <a:t>都将其视为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MATLAB</a:t>
            </a:r>
            <a:r>
              <a:rPr lang="zh-CN" altLang="zh-CN" dirty="0"/>
              <a:t>命令窗口输入命令如下：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format long</a:t>
            </a:r>
            <a:endParaRPr lang="zh-CN" altLang="zh-CN" dirty="0"/>
          </a:p>
          <a:p>
            <a:r>
              <a:rPr lang="en-US" altLang="zh-CN" dirty="0"/>
              <a:t>x1 = 2^-3</a:t>
            </a:r>
            <a:endParaRPr lang="zh-CN" altLang="zh-CN" dirty="0"/>
          </a:p>
          <a:p>
            <a:r>
              <a:rPr lang="en-US" altLang="zh-CN" dirty="0"/>
              <a:t>x2 = 2^30 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x1 =</a:t>
            </a:r>
            <a:endParaRPr lang="zh-CN" altLang="zh-CN" dirty="0"/>
          </a:p>
          <a:p>
            <a:r>
              <a:rPr lang="en-US" altLang="zh-CN" dirty="0"/>
              <a:t>   0.125000000000000</a:t>
            </a:r>
            <a:endParaRPr lang="zh-CN" altLang="zh-CN" dirty="0"/>
          </a:p>
          <a:p>
            <a:r>
              <a:rPr lang="en-US" altLang="zh-CN" dirty="0"/>
              <a:t>x2 =</a:t>
            </a:r>
            <a:endParaRPr lang="zh-CN" altLang="zh-CN" dirty="0"/>
          </a:p>
          <a:p>
            <a:r>
              <a:rPr lang="en-US" altLang="zh-CN" dirty="0"/>
              <a:t>     1.073741824000000e+09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5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zh-CN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zh-CN" b="1" dirty="0">
                <a:solidFill>
                  <a:srgbClr val="C00000"/>
                </a:solidFill>
              </a:rPr>
              <a:t>的显示精度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MATLAB</a:t>
            </a:r>
            <a:r>
              <a:rPr lang="zh-CN" altLang="zh-CN" dirty="0"/>
              <a:t>所能显示的有效位数称为</a:t>
            </a:r>
            <a:r>
              <a:rPr lang="en-US" altLang="zh-CN" dirty="0"/>
              <a:t>MATLAB</a:t>
            </a:r>
            <a:r>
              <a:rPr lang="zh-CN" altLang="zh-CN" dirty="0"/>
              <a:t>的显示精度。默认状态下，若数据为整数，则以整型显示；若为实数，则以保留小数点后</a:t>
            </a:r>
            <a:r>
              <a:rPr lang="en-US" altLang="zh-CN" dirty="0"/>
              <a:t>4</a:t>
            </a:r>
            <a:r>
              <a:rPr lang="zh-CN" altLang="zh-CN" dirty="0"/>
              <a:t>位的浮点数显示。</a:t>
            </a:r>
          </a:p>
          <a:p>
            <a:r>
              <a:rPr lang="en-US" altLang="zh-CN" dirty="0"/>
              <a:t>MATLAB</a:t>
            </a:r>
            <a:r>
              <a:rPr lang="zh-CN" altLang="zh-CN" dirty="0"/>
              <a:t>的显示格式可由</a:t>
            </a:r>
            <a:r>
              <a:rPr lang="en-US" altLang="zh-CN" dirty="0"/>
              <a:t>format</a:t>
            </a:r>
            <a:r>
              <a:rPr lang="zh-CN" altLang="zh-CN" dirty="0"/>
              <a:t>函数控制，需要注意的是，</a:t>
            </a:r>
            <a:r>
              <a:rPr lang="en-US" altLang="zh-CN" dirty="0"/>
              <a:t>format</a:t>
            </a:r>
            <a:r>
              <a:rPr lang="zh-CN" altLang="zh-CN" dirty="0"/>
              <a:t>函数并不改变原数据，只影响其在命令窗中的显示。此外还可以使用</a:t>
            </a:r>
            <a:r>
              <a:rPr lang="en-US" altLang="zh-CN" dirty="0"/>
              <a:t>digits</a:t>
            </a:r>
            <a:r>
              <a:rPr lang="zh-CN" altLang="zh-CN" dirty="0"/>
              <a:t>和</a:t>
            </a:r>
            <a:r>
              <a:rPr lang="en-US" altLang="zh-CN" dirty="0" err="1"/>
              <a:t>vpa</a:t>
            </a:r>
            <a:r>
              <a:rPr lang="zh-CN" altLang="zh-CN" dirty="0"/>
              <a:t>函数来控制显示精度</a:t>
            </a:r>
          </a:p>
          <a:p>
            <a:r>
              <a:rPr lang="zh-CN" altLang="zh-CN" dirty="0"/>
              <a:t>分别使用</a:t>
            </a:r>
            <a:r>
              <a:rPr lang="en-US" altLang="zh-CN" dirty="0"/>
              <a:t>format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，</a:t>
            </a:r>
            <a:r>
              <a:rPr lang="en-US" altLang="zh-CN" dirty="0"/>
              <a:t>rat</a:t>
            </a:r>
            <a:r>
              <a:rPr lang="zh-CN" altLang="zh-CN" dirty="0"/>
              <a:t>，</a:t>
            </a:r>
            <a:r>
              <a:rPr lang="en-US" altLang="zh-CN" dirty="0"/>
              <a:t>digits</a:t>
            </a:r>
            <a:r>
              <a:rPr lang="zh-CN" altLang="zh-CN" dirty="0"/>
              <a:t>和</a:t>
            </a:r>
            <a:r>
              <a:rPr lang="en-US" altLang="zh-CN" dirty="0" err="1"/>
              <a:t>vpa</a:t>
            </a:r>
            <a:r>
              <a:rPr lang="zh-CN" altLang="zh-CN" dirty="0"/>
              <a:t>函数控制显示精度，在</a:t>
            </a:r>
            <a:r>
              <a:rPr lang="en-US" altLang="zh-CN" dirty="0"/>
              <a:t>MATLAB</a:t>
            </a:r>
            <a:r>
              <a:rPr lang="zh-CN" altLang="zh-CN" dirty="0"/>
              <a:t>命令窗口输入命令如下：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pi</a:t>
            </a:r>
            <a:endParaRPr lang="zh-CN" altLang="zh-CN" dirty="0"/>
          </a:p>
          <a:p>
            <a:r>
              <a:rPr lang="en-US" altLang="zh-CN" dirty="0"/>
              <a:t>format long</a:t>
            </a:r>
            <a:endParaRPr lang="zh-CN" altLang="zh-CN" dirty="0"/>
          </a:p>
          <a:p>
            <a:r>
              <a:rPr lang="en-US" altLang="zh-CN" dirty="0"/>
              <a:t>pi</a:t>
            </a:r>
            <a:endParaRPr lang="zh-CN" altLang="zh-CN" dirty="0"/>
          </a:p>
          <a:p>
            <a:r>
              <a:rPr lang="en-US" altLang="zh-CN" dirty="0"/>
              <a:t>format short</a:t>
            </a:r>
            <a:endParaRPr lang="zh-CN" altLang="zh-CN" dirty="0"/>
          </a:p>
          <a:p>
            <a:r>
              <a:rPr lang="en-US" altLang="zh-CN" dirty="0"/>
              <a:t>pi</a:t>
            </a:r>
            <a:endParaRPr lang="zh-CN" altLang="zh-CN" dirty="0"/>
          </a:p>
          <a:p>
            <a:r>
              <a:rPr lang="en-US" altLang="zh-CN" dirty="0"/>
              <a:t>format rat</a:t>
            </a:r>
            <a:endParaRPr lang="zh-CN" altLang="zh-CN" dirty="0"/>
          </a:p>
          <a:p>
            <a:r>
              <a:rPr lang="en-US" altLang="zh-CN" dirty="0"/>
              <a:t>pi</a:t>
            </a:r>
            <a:endParaRPr lang="zh-CN" altLang="zh-CN" dirty="0"/>
          </a:p>
          <a:p>
            <a:r>
              <a:rPr lang="en-US" altLang="zh-CN" dirty="0"/>
              <a:t>digits(10);</a:t>
            </a:r>
            <a:endParaRPr lang="zh-CN" altLang="zh-CN" dirty="0"/>
          </a:p>
          <a:p>
            <a:r>
              <a:rPr lang="en-US" altLang="zh-CN" dirty="0" err="1"/>
              <a:t>vpa</a:t>
            </a:r>
            <a:r>
              <a:rPr lang="en-US" altLang="zh-CN" dirty="0"/>
              <a:t>(pi)</a:t>
            </a:r>
            <a:endParaRPr lang="zh-CN" altLang="zh-CN" dirty="0"/>
          </a:p>
          <a:p>
            <a:r>
              <a:rPr lang="en-US" altLang="zh-CN" dirty="0" err="1"/>
              <a:t>vpa</a:t>
            </a:r>
            <a:r>
              <a:rPr lang="en-US" altLang="zh-CN" dirty="0"/>
              <a:t>(pi,15)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32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运行程序输出结果如下：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</a:t>
            </a:r>
            <a:r>
              <a:rPr lang="en-US" altLang="zh-CN" dirty="0"/>
              <a:t>=</a:t>
            </a:r>
            <a:endParaRPr lang="zh-CN" altLang="zh-CN" dirty="0"/>
          </a:p>
          <a:p>
            <a:r>
              <a:rPr lang="en-US" altLang="zh-CN" dirty="0"/>
              <a:t>   3.141592653589793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   3.141592653589793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    3.1416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     355/113   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3.141592654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3.14159265358979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981075"/>
            <a:ext cx="7891487" cy="590537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57158" y="1571612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57158" y="1643050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2267744" y="1916832"/>
            <a:ext cx="4201791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1.1 MATLAB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1.2 MATLAB</a:t>
            </a:r>
            <a:r>
              <a:rPr lang="zh-CN" altLang="zh-CN" dirty="0"/>
              <a:t>的通用命令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1.3 MATLAB</a:t>
            </a:r>
            <a:r>
              <a:rPr lang="zh-CN" altLang="zh-CN" dirty="0"/>
              <a:t>的计算基础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1.4 MATLAB</a:t>
            </a:r>
            <a:r>
              <a:rPr lang="zh-CN" altLang="zh-CN" dirty="0"/>
              <a:t>程序设计基础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1.5 MATLAB</a:t>
            </a:r>
            <a:r>
              <a:rPr lang="zh-CN" altLang="zh-CN" dirty="0"/>
              <a:t>的绘图功能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1.6 </a:t>
            </a:r>
            <a:r>
              <a:rPr lang="zh-CN" altLang="zh-CN" dirty="0"/>
              <a:t>微积分问题的</a:t>
            </a:r>
            <a:r>
              <a:rPr lang="en-US" altLang="zh-CN" dirty="0"/>
              <a:t>MATLAB</a:t>
            </a:r>
            <a:r>
              <a:rPr lang="zh-CN" altLang="zh-CN" dirty="0"/>
              <a:t>求解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1.7 </a:t>
            </a:r>
            <a:r>
              <a:rPr lang="zh-CN" altLang="zh-CN" dirty="0"/>
              <a:t>非线性方程与线性规划问题求解</a:t>
            </a:r>
          </a:p>
          <a:p>
            <a:pPr algn="l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924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zh-CN" b="1" dirty="0">
                <a:solidFill>
                  <a:srgbClr val="C00000"/>
                </a:solidFill>
              </a:rPr>
              <a:t>）字符型数据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600" dirty="0"/>
              <a:t>类似于其他高级语言，</a:t>
            </a:r>
            <a:r>
              <a:rPr lang="en-US" altLang="zh-CN" sz="1600" dirty="0"/>
              <a:t>MATLAB</a:t>
            </a:r>
            <a:r>
              <a:rPr lang="zh-CN" altLang="zh-CN" sz="1600" dirty="0"/>
              <a:t>的字符和字符串运算也相当强大。在</a:t>
            </a:r>
            <a:r>
              <a:rPr lang="en-US" altLang="zh-CN" sz="1600" dirty="0"/>
              <a:t>MATLAB</a:t>
            </a:r>
            <a:r>
              <a:rPr lang="zh-CN" altLang="zh-CN" sz="1600" dirty="0"/>
              <a:t>中，字符串可以用单引号（</a:t>
            </a:r>
            <a:r>
              <a:rPr lang="en-US" altLang="zh-CN" sz="1600" dirty="0"/>
              <a:t>'</a:t>
            </a:r>
            <a:r>
              <a:rPr lang="zh-CN" altLang="zh-CN" sz="1600" dirty="0"/>
              <a:t>）进行赋值，字符串的每个字符（含空格）都是字符数组的一个元素。</a:t>
            </a:r>
            <a:r>
              <a:rPr lang="en-US" altLang="zh-CN" sz="1600" dirty="0"/>
              <a:t>MATLAB</a:t>
            </a:r>
            <a:r>
              <a:rPr lang="zh-CN" altLang="zh-CN" sz="1600" dirty="0"/>
              <a:t>还包含很多字符串相关操作函数，具体见表</a:t>
            </a:r>
            <a:r>
              <a:rPr lang="en-US" altLang="zh-CN" sz="1600" dirty="0"/>
              <a:t>1-7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19" y="3068960"/>
            <a:ext cx="550227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1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937523"/>
          </a:xfrm>
        </p:spPr>
        <p:txBody>
          <a:bodyPr>
            <a:normAutofit fontScale="32500" lnSpcReduction="20000"/>
          </a:bodyPr>
          <a:lstStyle/>
          <a:p>
            <a:r>
              <a:rPr lang="zh-CN" altLang="zh-CN" dirty="0"/>
              <a:t>对于字符型数据，</a:t>
            </a:r>
            <a:r>
              <a:rPr lang="en-US" altLang="zh-CN" dirty="0"/>
              <a:t>MATLAB</a:t>
            </a:r>
            <a:r>
              <a:rPr lang="zh-CN" altLang="zh-CN" dirty="0"/>
              <a:t>输入命令如下：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 err="1"/>
              <a:t>syms</a:t>
            </a:r>
            <a:r>
              <a:rPr lang="en-US" altLang="zh-CN" dirty="0"/>
              <a:t> a b</a:t>
            </a:r>
            <a:endParaRPr lang="zh-CN" altLang="zh-CN" dirty="0"/>
          </a:p>
          <a:p>
            <a:r>
              <a:rPr lang="en-US" altLang="zh-CN" dirty="0"/>
              <a:t>y=a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&gt;&gt; y</a:t>
            </a:r>
            <a:endParaRPr lang="zh-CN" altLang="zh-CN" dirty="0"/>
          </a:p>
          <a:p>
            <a:r>
              <a:rPr lang="en-US" altLang="zh-CN" dirty="0"/>
              <a:t>y =</a:t>
            </a:r>
            <a:endParaRPr lang="zh-CN" altLang="zh-CN" dirty="0"/>
          </a:p>
          <a:p>
            <a:r>
              <a:rPr lang="en-US" altLang="zh-CN" dirty="0"/>
              <a:t>a</a:t>
            </a:r>
            <a:endParaRPr lang="zh-CN" altLang="zh-CN" dirty="0"/>
          </a:p>
          <a:p>
            <a:r>
              <a:rPr lang="zh-CN" altLang="zh-CN" dirty="0"/>
              <a:t>字符串的相减运算操作如下：</a:t>
            </a:r>
          </a:p>
          <a:p>
            <a:r>
              <a:rPr lang="en-US" altLang="zh-CN" dirty="0"/>
              <a:t>y1 = a+1</a:t>
            </a:r>
            <a:endParaRPr lang="zh-CN" altLang="zh-CN" dirty="0"/>
          </a:p>
          <a:p>
            <a:r>
              <a:rPr lang="en-US" altLang="zh-CN" dirty="0"/>
              <a:t>y2 = y1-2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y1 =</a:t>
            </a:r>
            <a:endParaRPr lang="zh-CN" altLang="zh-CN" dirty="0"/>
          </a:p>
          <a:p>
            <a:r>
              <a:rPr lang="en-US" altLang="zh-CN" dirty="0"/>
              <a:t>a + 1</a:t>
            </a:r>
            <a:endParaRPr lang="zh-CN" altLang="zh-CN" dirty="0"/>
          </a:p>
          <a:p>
            <a:r>
              <a:rPr lang="en-US" altLang="zh-CN" dirty="0"/>
              <a:t>y2 =</a:t>
            </a:r>
            <a:endParaRPr lang="zh-CN" altLang="zh-CN" dirty="0"/>
          </a:p>
          <a:p>
            <a:r>
              <a:rPr lang="en-US" altLang="zh-CN" dirty="0"/>
              <a:t>a – 1</a:t>
            </a:r>
            <a:endParaRPr lang="zh-CN" altLang="zh-CN" dirty="0"/>
          </a:p>
          <a:p>
            <a:r>
              <a:rPr lang="zh-CN" altLang="zh-CN" dirty="0"/>
              <a:t>字符串的相加运算操作如下：</a:t>
            </a:r>
          </a:p>
          <a:p>
            <a:r>
              <a:rPr lang="en-US" altLang="zh-CN" dirty="0"/>
              <a:t>y3=y+y1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&gt;&gt; y+y1</a:t>
            </a:r>
            <a:endParaRPr lang="zh-CN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2*a + 1</a:t>
            </a:r>
            <a:endParaRPr lang="zh-CN" altLang="zh-CN" dirty="0"/>
          </a:p>
          <a:p>
            <a:r>
              <a:rPr lang="zh-CN" altLang="zh-CN" dirty="0"/>
              <a:t>字符串的相乘运算操作如下：</a:t>
            </a:r>
          </a:p>
          <a:p>
            <a:r>
              <a:rPr lang="en-US" altLang="zh-CN" dirty="0"/>
              <a:t>y4=y*y1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&gt;&gt; y4=y*y1</a:t>
            </a:r>
            <a:endParaRPr lang="zh-CN" altLang="zh-CN" dirty="0"/>
          </a:p>
          <a:p>
            <a:r>
              <a:rPr lang="en-US" altLang="zh-CN" dirty="0"/>
              <a:t>y4 =</a:t>
            </a:r>
            <a:endParaRPr lang="zh-CN" altLang="zh-CN" dirty="0"/>
          </a:p>
          <a:p>
            <a:r>
              <a:rPr lang="en-US" altLang="zh-CN" dirty="0"/>
              <a:t>a*(a + 1)</a:t>
            </a:r>
            <a:endParaRPr lang="zh-CN" altLang="zh-CN" dirty="0"/>
          </a:p>
          <a:p>
            <a:r>
              <a:rPr lang="zh-CN" altLang="zh-CN" dirty="0"/>
              <a:t>字符串的相除运算操作如下：</a:t>
            </a:r>
          </a:p>
          <a:p>
            <a:r>
              <a:rPr lang="en-US" altLang="zh-CN" dirty="0"/>
              <a:t>y5=y/y1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&gt;&gt; y5=y/y1</a:t>
            </a:r>
            <a:endParaRPr lang="zh-CN" altLang="zh-CN" dirty="0"/>
          </a:p>
          <a:p>
            <a:r>
              <a:rPr lang="en-US" altLang="zh-CN" dirty="0"/>
              <a:t>y5 =</a:t>
            </a:r>
            <a:endParaRPr lang="zh-CN" altLang="zh-CN" dirty="0"/>
          </a:p>
          <a:p>
            <a:r>
              <a:rPr lang="en-US" altLang="zh-CN" dirty="0"/>
              <a:t>a/(a + 1)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60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zh-CN" dirty="0">
                <a:solidFill>
                  <a:srgbClr val="C00000"/>
                </a:solidFill>
              </a:rPr>
              <a:t>） 数据类型间的转换</a:t>
            </a:r>
            <a:br>
              <a:rPr lang="zh-CN" altLang="zh-CN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MATLAB</a:t>
            </a:r>
            <a:r>
              <a:rPr lang="zh-CN" altLang="zh-CN" sz="2400" dirty="0"/>
              <a:t>支持不同数据类型间的转换，这给数据处理带来极大方便，常用的数据类型转换函数如表</a:t>
            </a:r>
            <a:r>
              <a:rPr lang="en-US" altLang="zh-CN" sz="2400" dirty="0"/>
              <a:t>1-8</a:t>
            </a:r>
            <a:r>
              <a:rPr lang="zh-CN" altLang="zh-CN" sz="2400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11363" y="2392363"/>
            <a:ext cx="51212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" y="2392363"/>
            <a:ext cx="8175956" cy="328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字符型变量转换，命令如下：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a = 'pi'</a:t>
            </a:r>
            <a:endParaRPr lang="zh-CN" altLang="zh-CN" dirty="0"/>
          </a:p>
          <a:p>
            <a:r>
              <a:rPr lang="en-US" altLang="zh-CN" dirty="0"/>
              <a:t>b=double(a)</a:t>
            </a:r>
            <a:endParaRPr lang="zh-CN" altLang="zh-CN" dirty="0"/>
          </a:p>
          <a:p>
            <a:r>
              <a:rPr lang="en-US" altLang="zh-CN" dirty="0"/>
              <a:t>b1=str2num(a)</a:t>
            </a:r>
            <a:endParaRPr lang="zh-CN" altLang="zh-CN" dirty="0"/>
          </a:p>
          <a:p>
            <a:r>
              <a:rPr lang="en-US" altLang="zh-CN" dirty="0"/>
              <a:t>c=11*a</a:t>
            </a:r>
            <a:endParaRPr lang="zh-CN" altLang="zh-CN" dirty="0"/>
          </a:p>
          <a:p>
            <a:r>
              <a:rPr lang="en-US" altLang="zh-CN" dirty="0"/>
              <a:t>d=11*b</a:t>
            </a:r>
            <a:endParaRPr lang="zh-CN" altLang="zh-CN" dirty="0"/>
          </a:p>
          <a:p>
            <a:r>
              <a:rPr lang="en-US" altLang="zh-CN" dirty="0"/>
              <a:t>d=11*b1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a =</a:t>
            </a:r>
            <a:endParaRPr lang="zh-CN" altLang="zh-CN" dirty="0"/>
          </a:p>
          <a:p>
            <a:r>
              <a:rPr lang="en-US" altLang="zh-CN" dirty="0"/>
              <a:t>     pi</a:t>
            </a:r>
            <a:endParaRPr lang="zh-CN" altLang="zh-CN" dirty="0"/>
          </a:p>
          <a:p>
            <a:r>
              <a:rPr lang="en-US" altLang="zh-CN" dirty="0"/>
              <a:t>b =</a:t>
            </a:r>
            <a:endParaRPr lang="zh-CN" altLang="zh-CN" dirty="0"/>
          </a:p>
          <a:p>
            <a:r>
              <a:rPr lang="en-US" altLang="zh-CN" dirty="0"/>
              <a:t>     112            105       </a:t>
            </a:r>
            <a:endParaRPr lang="zh-CN" altLang="zh-CN" dirty="0"/>
          </a:p>
          <a:p>
            <a:r>
              <a:rPr lang="en-US" altLang="zh-CN" dirty="0"/>
              <a:t>b1 =</a:t>
            </a:r>
            <a:endParaRPr lang="zh-CN" altLang="zh-CN" dirty="0"/>
          </a:p>
          <a:p>
            <a:r>
              <a:rPr lang="en-US" altLang="zh-CN" dirty="0"/>
              <a:t>     355/113   </a:t>
            </a:r>
            <a:endParaRPr lang="zh-CN" altLang="zh-CN" dirty="0"/>
          </a:p>
          <a:p>
            <a:r>
              <a:rPr lang="en-US" altLang="zh-CN" dirty="0"/>
              <a:t>c =</a:t>
            </a:r>
            <a:endParaRPr lang="zh-CN" altLang="zh-CN" dirty="0"/>
          </a:p>
          <a:p>
            <a:r>
              <a:rPr lang="en-US" altLang="zh-CN" dirty="0"/>
              <a:t>    1232           1155       </a:t>
            </a:r>
            <a:endParaRPr lang="zh-CN" altLang="zh-CN" dirty="0"/>
          </a:p>
          <a:p>
            <a:r>
              <a:rPr lang="en-US" altLang="zh-CN" dirty="0"/>
              <a:t>d =</a:t>
            </a:r>
            <a:endParaRPr lang="zh-CN" altLang="zh-CN" dirty="0"/>
          </a:p>
          <a:p>
            <a:r>
              <a:rPr lang="en-US" altLang="zh-CN" dirty="0"/>
              <a:t>    1232           1155       </a:t>
            </a:r>
            <a:endParaRPr lang="zh-CN" altLang="zh-CN" dirty="0"/>
          </a:p>
          <a:p>
            <a:r>
              <a:rPr lang="en-US" altLang="zh-CN" dirty="0"/>
              <a:t>d =</a:t>
            </a:r>
            <a:endParaRPr lang="zh-CN" altLang="zh-CN" dirty="0"/>
          </a:p>
          <a:p>
            <a:r>
              <a:rPr lang="en-US" altLang="zh-CN" dirty="0"/>
              <a:t>    3905/113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6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1.4 MATLAB</a:t>
            </a:r>
            <a:r>
              <a:rPr lang="zh-CN" altLang="zh-CN" b="1" dirty="0">
                <a:solidFill>
                  <a:srgbClr val="C00000"/>
                </a:solidFill>
              </a:rPr>
              <a:t>程序设计基础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1.4 MATLAB</a:t>
            </a:r>
            <a:r>
              <a:rPr lang="zh-CN" altLang="zh-CN" b="1" dirty="0"/>
              <a:t>程序设计基础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en-US" altLang="zh-CN" dirty="0"/>
              <a:t>M</a:t>
            </a:r>
            <a:r>
              <a:rPr lang="zh-CN" altLang="zh-CN" dirty="0"/>
              <a:t>文件的类型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）脚本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）函数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M</a:t>
            </a:r>
            <a:r>
              <a:rPr lang="zh-CN" altLang="zh-CN" dirty="0"/>
              <a:t>文件的结构</a:t>
            </a:r>
          </a:p>
          <a:p>
            <a:r>
              <a:rPr lang="en-US" altLang="zh-CN" b="1" dirty="0"/>
              <a:t>1.4.2  MATLAB</a:t>
            </a:r>
            <a:r>
              <a:rPr lang="zh-CN" altLang="zh-CN" b="1" dirty="0"/>
              <a:t>程序控制语句运用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．程序分支控制语句</a:t>
            </a:r>
          </a:p>
          <a:p>
            <a:r>
              <a:rPr lang="zh-CN" altLang="zh-CN" dirty="0"/>
              <a:t>程序分支控制语句包括</a:t>
            </a:r>
            <a:r>
              <a:rPr lang="en-US" altLang="zh-CN" dirty="0"/>
              <a:t>if</a:t>
            </a:r>
            <a:r>
              <a:rPr lang="zh-CN" altLang="zh-CN" dirty="0"/>
              <a:t>结构和</a:t>
            </a:r>
            <a:r>
              <a:rPr lang="en-US" altLang="zh-CN" dirty="0"/>
              <a:t>switch</a:t>
            </a:r>
            <a:r>
              <a:rPr lang="zh-CN" altLang="zh-CN" dirty="0"/>
              <a:t>结构语句，</a:t>
            </a:r>
            <a:r>
              <a:rPr lang="en-US" altLang="zh-CN" dirty="0"/>
              <a:t>if</a:t>
            </a:r>
            <a:r>
              <a:rPr lang="zh-CN" altLang="zh-CN" dirty="0"/>
              <a:t>与</a:t>
            </a:r>
            <a:r>
              <a:rPr lang="en-US" altLang="zh-CN" dirty="0"/>
              <a:t>else</a:t>
            </a:r>
            <a:r>
              <a:rPr lang="zh-CN" altLang="zh-CN" dirty="0"/>
              <a:t>或</a:t>
            </a:r>
            <a:r>
              <a:rPr lang="en-US" altLang="zh-CN" dirty="0" err="1"/>
              <a:t>elseif</a:t>
            </a:r>
            <a:r>
              <a:rPr lang="zh-CN" altLang="zh-CN" dirty="0"/>
              <a:t>连用，偏向于是非选择，当某个逻辑条件满足时执行</a:t>
            </a:r>
            <a:r>
              <a:rPr lang="en-US" altLang="zh-CN" dirty="0"/>
              <a:t>if</a:t>
            </a:r>
            <a:r>
              <a:rPr lang="zh-CN" altLang="zh-CN" dirty="0"/>
              <a:t>后的语句，否则执行</a:t>
            </a:r>
            <a:r>
              <a:rPr lang="en-US" altLang="zh-CN" dirty="0"/>
              <a:t>else</a:t>
            </a:r>
            <a:r>
              <a:rPr lang="zh-CN" altLang="zh-CN" dirty="0"/>
              <a:t>语句。</a:t>
            </a:r>
          </a:p>
          <a:p>
            <a:r>
              <a:rPr lang="en-US" altLang="zh-CN" dirty="0"/>
              <a:t>switch</a:t>
            </a:r>
            <a:r>
              <a:rPr lang="zh-CN" altLang="zh-CN" dirty="0"/>
              <a:t>和</a:t>
            </a:r>
            <a:r>
              <a:rPr lang="en-US" altLang="zh-CN" dirty="0"/>
              <a:t>case</a:t>
            </a:r>
            <a:r>
              <a:rPr lang="zh-CN" altLang="zh-CN" dirty="0"/>
              <a:t>、</a:t>
            </a:r>
            <a:r>
              <a:rPr lang="en-US" altLang="zh-CN" dirty="0"/>
              <a:t>otherwise</a:t>
            </a:r>
            <a:r>
              <a:rPr lang="zh-CN" altLang="zh-CN" dirty="0"/>
              <a:t>连用，偏向于各种情况的列举，当表达式结果为某个或某些值时，执行特定</a:t>
            </a:r>
            <a:r>
              <a:rPr lang="en-US" altLang="zh-CN" dirty="0"/>
              <a:t>case</a:t>
            </a:r>
            <a:r>
              <a:rPr lang="zh-CN" altLang="zh-CN" dirty="0"/>
              <a:t>指定的语句段，否则执行</a:t>
            </a:r>
            <a:r>
              <a:rPr lang="en-US" altLang="zh-CN" dirty="0"/>
              <a:t>otherwise</a:t>
            </a:r>
            <a:r>
              <a:rPr lang="zh-CN" altLang="zh-CN" dirty="0"/>
              <a:t>语句。其中</a:t>
            </a:r>
            <a:r>
              <a:rPr lang="en-US" altLang="zh-CN" dirty="0"/>
              <a:t>if</a:t>
            </a:r>
            <a:r>
              <a:rPr lang="zh-CN" altLang="zh-CN" dirty="0"/>
              <a:t>语句在实际编程中运用较多，具体的</a:t>
            </a:r>
            <a:r>
              <a:rPr lang="en-US" altLang="zh-CN" dirty="0"/>
              <a:t>if</a:t>
            </a:r>
            <a:r>
              <a:rPr lang="zh-CN" altLang="zh-CN" dirty="0"/>
              <a:t>语句句法形式如下所示：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3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clc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clear,</a:t>
            </a:r>
            <a:endParaRPr lang="zh-CN" altLang="zh-CN" dirty="0"/>
          </a:p>
          <a:p>
            <a:r>
              <a:rPr lang="en-US" altLang="zh-CN" dirty="0"/>
              <a:t>close all</a:t>
            </a:r>
            <a:endParaRPr lang="zh-CN" altLang="zh-CN" dirty="0"/>
          </a:p>
          <a:p>
            <a:r>
              <a:rPr lang="en-US" altLang="zh-CN" dirty="0"/>
              <a:t>a=1;</a:t>
            </a:r>
            <a:endParaRPr lang="zh-CN" altLang="zh-CN" dirty="0"/>
          </a:p>
          <a:p>
            <a:r>
              <a:rPr lang="en-US" altLang="zh-CN" dirty="0"/>
              <a:t>if a==1</a:t>
            </a:r>
            <a:endParaRPr lang="zh-CN" altLang="zh-CN" dirty="0"/>
          </a:p>
          <a:p>
            <a:r>
              <a:rPr lang="en-US" altLang="zh-CN" dirty="0"/>
              <a:t>    b=0</a:t>
            </a:r>
            <a:endParaRPr lang="zh-CN" altLang="zh-CN" dirty="0"/>
          </a:p>
          <a:p>
            <a:r>
              <a:rPr lang="en-US" altLang="zh-CN" dirty="0"/>
              <a:t>else</a:t>
            </a:r>
            <a:endParaRPr lang="zh-CN" altLang="zh-CN" dirty="0"/>
          </a:p>
          <a:p>
            <a:r>
              <a:rPr lang="en-US" altLang="zh-CN" dirty="0"/>
              <a:t>    b=1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b =</a:t>
            </a:r>
            <a:endParaRPr lang="zh-CN" altLang="zh-CN" dirty="0"/>
          </a:p>
          <a:p>
            <a:r>
              <a:rPr lang="en-US" altLang="zh-CN" dirty="0"/>
              <a:t>     0</a:t>
            </a:r>
            <a:endParaRPr lang="zh-CN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a=2</a:t>
            </a:r>
            <a:r>
              <a:rPr lang="zh-CN" altLang="zh-CN" dirty="0"/>
              <a:t>，继续运行程序，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a=11;</a:t>
            </a:r>
            <a:endParaRPr lang="zh-CN" altLang="zh-CN" dirty="0"/>
          </a:p>
          <a:p>
            <a:r>
              <a:rPr lang="en-US" altLang="zh-CN" dirty="0"/>
              <a:t>switch a</a:t>
            </a:r>
            <a:endParaRPr lang="zh-CN" altLang="zh-CN" dirty="0"/>
          </a:p>
          <a:p>
            <a:r>
              <a:rPr lang="en-US" altLang="zh-CN" dirty="0"/>
              <a:t>    case 1</a:t>
            </a:r>
            <a:endParaRPr lang="zh-CN" altLang="zh-CN" dirty="0"/>
          </a:p>
          <a:p>
            <a:r>
              <a:rPr lang="en-US" altLang="zh-CN" dirty="0"/>
              <a:t>    b=0</a:t>
            </a:r>
            <a:endParaRPr lang="zh-CN" altLang="zh-CN" dirty="0"/>
          </a:p>
          <a:p>
            <a:r>
              <a:rPr lang="en-US" altLang="zh-CN" dirty="0"/>
              <a:t>    otherwise</a:t>
            </a:r>
            <a:endParaRPr lang="zh-CN" altLang="zh-CN" dirty="0"/>
          </a:p>
          <a:p>
            <a:r>
              <a:rPr lang="en-US" altLang="zh-CN" dirty="0"/>
              <a:t>    b=1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b =</a:t>
            </a:r>
            <a:endParaRPr lang="zh-CN" altLang="zh-CN" dirty="0"/>
          </a:p>
          <a:p>
            <a:r>
              <a:rPr lang="en-US" altLang="zh-CN" dirty="0"/>
              <a:t>       1     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1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b="1" dirty="0">
                <a:solidFill>
                  <a:srgbClr val="C00000"/>
                </a:solidFill>
              </a:rPr>
              <a:t>．程序循环控制语句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循环控制语句使用能够使用处理大规模的数据，能够循环进行数据处理，特别是矩阵的运算，一个矩阵包括</a:t>
            </a:r>
            <a:r>
              <a:rPr lang="en-US" altLang="zh-CN" dirty="0"/>
              <a:t>M</a:t>
            </a:r>
            <a:r>
              <a:rPr lang="zh-CN" altLang="zh-CN" dirty="0"/>
              <a:t>行</a:t>
            </a:r>
            <a:r>
              <a:rPr lang="en-US" altLang="zh-CN" dirty="0"/>
              <a:t>N</a:t>
            </a:r>
            <a:r>
              <a:rPr lang="zh-CN" altLang="zh-CN" dirty="0"/>
              <a:t>列，通常需要对</a:t>
            </a:r>
            <a:r>
              <a:rPr lang="en-US" altLang="zh-CN" dirty="0"/>
              <a:t>M</a:t>
            </a:r>
            <a:r>
              <a:rPr lang="zh-CN" altLang="zh-CN" dirty="0"/>
              <a:t>行</a:t>
            </a:r>
            <a:r>
              <a:rPr lang="en-US" altLang="zh-CN" dirty="0"/>
              <a:t>N</a:t>
            </a:r>
            <a:r>
              <a:rPr lang="zh-CN" altLang="zh-CN" dirty="0"/>
              <a:t>列均进行处理，因此循环语句显得尤为重要，</a:t>
            </a:r>
            <a:r>
              <a:rPr lang="en-US" altLang="zh-CN" dirty="0"/>
              <a:t>MATLAB</a:t>
            </a:r>
            <a:r>
              <a:rPr lang="zh-CN" altLang="zh-CN" dirty="0"/>
              <a:t>中提供了两类循环语句，分别是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/>
              <a:t>while</a:t>
            </a:r>
            <a:r>
              <a:rPr lang="zh-CN" altLang="zh-CN" dirty="0"/>
              <a:t>循环：</a:t>
            </a:r>
          </a:p>
          <a:p>
            <a:r>
              <a:rPr lang="en-US" altLang="zh-CN" dirty="0"/>
              <a:t>for</a:t>
            </a:r>
            <a:r>
              <a:rPr lang="zh-CN" altLang="zh-CN" dirty="0"/>
              <a:t>循环指定了循环的次数， 如</a:t>
            </a:r>
            <a:r>
              <a:rPr lang="en-US" altLang="zh-CN" dirty="0"/>
              <a:t>M</a:t>
            </a:r>
            <a:r>
              <a:rPr lang="zh-CN" altLang="zh-CN" dirty="0"/>
              <a:t>行数据处理，则循环</a:t>
            </a:r>
            <a:r>
              <a:rPr lang="en-US" altLang="zh-CN" dirty="0"/>
              <a:t>M</a:t>
            </a:r>
            <a:r>
              <a:rPr lang="zh-CN" altLang="zh-CN" dirty="0"/>
              <a:t>次。</a:t>
            </a:r>
          </a:p>
          <a:p>
            <a:r>
              <a:rPr lang="en-US" altLang="zh-CN" dirty="0"/>
              <a:t>while</a:t>
            </a:r>
            <a:r>
              <a:rPr lang="zh-CN" altLang="zh-CN" dirty="0"/>
              <a:t>循环则判别等式是否成立，若成立继续在循环体中运行，若不成立则跳出循环体，如果设置参数不合理，则可能导致死循环，因此在使用</a:t>
            </a:r>
            <a:r>
              <a:rPr lang="en-US" altLang="zh-CN" dirty="0"/>
              <a:t>while</a:t>
            </a:r>
            <a:r>
              <a:rPr lang="zh-CN" altLang="zh-CN" dirty="0"/>
              <a:t>时，应该注意判别语句的使用。</a:t>
            </a:r>
          </a:p>
          <a:p>
            <a:r>
              <a:rPr lang="zh-CN" altLang="zh-CN" dirty="0"/>
              <a:t>与</a:t>
            </a:r>
            <a:r>
              <a:rPr lang="en-US" altLang="zh-CN" dirty="0"/>
              <a:t>for</a:t>
            </a:r>
            <a:r>
              <a:rPr lang="zh-CN" altLang="zh-CN" dirty="0"/>
              <a:t>和</a:t>
            </a:r>
            <a:r>
              <a:rPr lang="en-US" altLang="zh-CN" dirty="0"/>
              <a:t>while</a:t>
            </a:r>
            <a:r>
              <a:rPr lang="zh-CN" altLang="zh-CN" dirty="0"/>
              <a:t>搭配的接触循环的语句有</a:t>
            </a:r>
            <a:r>
              <a:rPr lang="en-US" altLang="zh-CN" dirty="0"/>
              <a:t>end</a:t>
            </a:r>
            <a:r>
              <a:rPr lang="zh-CN" altLang="zh-CN" dirty="0"/>
              <a:t>、</a:t>
            </a:r>
            <a:r>
              <a:rPr lang="en-US" altLang="zh-CN" dirty="0"/>
              <a:t>break</a:t>
            </a:r>
            <a:r>
              <a:rPr lang="zh-CN" altLang="zh-CN" dirty="0"/>
              <a:t>、</a:t>
            </a:r>
            <a:r>
              <a:rPr lang="en-US" altLang="zh-CN" dirty="0"/>
              <a:t>continue</a:t>
            </a:r>
            <a:r>
              <a:rPr lang="zh-CN" altLang="zh-CN" dirty="0"/>
              <a:t>等等，</a:t>
            </a:r>
            <a:r>
              <a:rPr lang="en-US" altLang="zh-CN" dirty="0"/>
              <a:t>end</a:t>
            </a:r>
            <a:r>
              <a:rPr lang="zh-CN" altLang="zh-CN" dirty="0"/>
              <a:t>表示循环结束，</a:t>
            </a:r>
            <a:r>
              <a:rPr lang="en-US" altLang="zh-CN" dirty="0"/>
              <a:t>break</a:t>
            </a:r>
            <a:r>
              <a:rPr lang="zh-CN" altLang="zh-CN" dirty="0"/>
              <a:t>表示内嵌判别语句下的结束循环，</a:t>
            </a:r>
            <a:r>
              <a:rPr lang="en-US" altLang="zh-CN" dirty="0"/>
              <a:t>continue</a:t>
            </a:r>
            <a:r>
              <a:rPr lang="zh-CN" altLang="zh-CN" dirty="0"/>
              <a:t>语句使得当前次循环不向下执行，直接进入下一次循环。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89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zh-CN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for </a:t>
            </a:r>
            <a:r>
              <a:rPr lang="zh-CN" altLang="zh-CN" b="1" dirty="0">
                <a:solidFill>
                  <a:srgbClr val="C00000"/>
                </a:solidFill>
              </a:rPr>
              <a:t>循环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for</a:t>
            </a:r>
            <a:r>
              <a:rPr lang="zh-CN" altLang="zh-CN" dirty="0"/>
              <a:t>循环直接指定循环的次数，具体的语法格式如下：</a:t>
            </a:r>
          </a:p>
          <a:p>
            <a:r>
              <a:rPr lang="en-US" altLang="zh-CN" dirty="0" err="1"/>
              <a:t>clc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clear,</a:t>
            </a:r>
            <a:endParaRPr lang="zh-CN" altLang="zh-CN" dirty="0"/>
          </a:p>
          <a:p>
            <a:r>
              <a:rPr lang="en-US" altLang="zh-CN" dirty="0"/>
              <a:t>close all</a:t>
            </a:r>
            <a:endParaRPr lang="zh-CN" altLang="zh-CN" dirty="0"/>
          </a:p>
          <a:p>
            <a:r>
              <a:rPr lang="en-US" altLang="zh-CN" dirty="0"/>
              <a:t>a=0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=1:3</a:t>
            </a:r>
            <a:endParaRPr lang="zh-CN" altLang="zh-CN" dirty="0"/>
          </a:p>
          <a:p>
            <a:r>
              <a:rPr lang="en-US" altLang="zh-CN" dirty="0"/>
              <a:t>    a=a+1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a =</a:t>
            </a:r>
            <a:endParaRPr lang="zh-CN" altLang="zh-CN" dirty="0"/>
          </a:p>
          <a:p>
            <a:r>
              <a:rPr lang="en-US" altLang="zh-CN" dirty="0"/>
              <a:t>     0</a:t>
            </a:r>
            <a:endParaRPr lang="zh-CN" altLang="zh-CN" dirty="0"/>
          </a:p>
          <a:p>
            <a:r>
              <a:rPr lang="en-US" altLang="zh-CN" dirty="0"/>
              <a:t>a =</a:t>
            </a:r>
            <a:endParaRPr lang="zh-CN" altLang="zh-CN" dirty="0"/>
          </a:p>
          <a:p>
            <a:r>
              <a:rPr lang="en-US" altLang="zh-CN" dirty="0"/>
              <a:t>     1</a:t>
            </a:r>
            <a:endParaRPr lang="zh-CN" altLang="zh-CN" dirty="0"/>
          </a:p>
          <a:p>
            <a:r>
              <a:rPr lang="en-US" altLang="zh-CN" dirty="0"/>
              <a:t>a =</a:t>
            </a:r>
            <a:endParaRPr lang="zh-CN" altLang="zh-CN" dirty="0"/>
          </a:p>
          <a:p>
            <a:r>
              <a:rPr lang="en-US" altLang="zh-CN" dirty="0"/>
              <a:t>     2</a:t>
            </a:r>
            <a:endParaRPr lang="zh-CN" altLang="zh-CN" dirty="0"/>
          </a:p>
          <a:p>
            <a:r>
              <a:rPr lang="en-US" altLang="zh-CN" dirty="0"/>
              <a:t>a =</a:t>
            </a:r>
            <a:endParaRPr lang="zh-CN" altLang="zh-CN" dirty="0"/>
          </a:p>
          <a:p>
            <a:r>
              <a:rPr lang="en-US" altLang="zh-CN" dirty="0"/>
              <a:t>     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8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zh-CN" b="1" dirty="0">
                <a:solidFill>
                  <a:srgbClr val="C00000"/>
                </a:solidFill>
              </a:rPr>
              <a:t>．程序终止控制语句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528945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return</a:t>
            </a:r>
            <a:r>
              <a:rPr lang="zh-CN" altLang="zh-CN" dirty="0"/>
              <a:t>语句能够使程序立即退出循环，节约程序执行时间，特别是内嵌循环中，应该使用</a:t>
            </a:r>
            <a:r>
              <a:rPr lang="en-US" altLang="zh-CN" dirty="0"/>
              <a:t>return</a:t>
            </a:r>
            <a:r>
              <a:rPr lang="zh-CN" altLang="zh-CN" dirty="0"/>
              <a:t>语句跳出循环，例如用于查找某一个元素，如果找到了立即跳出，具体的</a:t>
            </a:r>
            <a:r>
              <a:rPr lang="en-US" altLang="zh-CN" dirty="0"/>
              <a:t>return</a:t>
            </a:r>
            <a:r>
              <a:rPr lang="zh-CN" altLang="zh-CN" dirty="0"/>
              <a:t>语句使用如下：</a:t>
            </a:r>
          </a:p>
          <a:p>
            <a:r>
              <a:rPr lang="en-US" altLang="zh-CN" dirty="0" err="1"/>
              <a:t>clc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clear,</a:t>
            </a:r>
            <a:endParaRPr lang="zh-CN" altLang="zh-CN" dirty="0"/>
          </a:p>
          <a:p>
            <a:r>
              <a:rPr lang="en-US" altLang="zh-CN" dirty="0"/>
              <a:t>close all</a:t>
            </a:r>
            <a:endParaRPr lang="zh-CN" altLang="zh-CN" dirty="0"/>
          </a:p>
          <a:p>
            <a:r>
              <a:rPr lang="en-US" altLang="zh-CN" dirty="0"/>
              <a:t>b=0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  <a:endParaRPr lang="zh-CN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&lt;2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endParaRPr lang="zh-CN" altLang="zh-CN" dirty="0"/>
          </a:p>
          <a:p>
            <a:r>
              <a:rPr lang="en-US" altLang="zh-CN" dirty="0"/>
              <a:t>    b=b+1</a:t>
            </a:r>
            <a:endParaRPr lang="zh-CN" altLang="zh-CN" dirty="0"/>
          </a:p>
          <a:p>
            <a:r>
              <a:rPr lang="en-US" altLang="zh-CN" dirty="0"/>
              <a:t>else </a:t>
            </a:r>
            <a:endParaRPr lang="zh-CN" altLang="zh-CN" dirty="0"/>
          </a:p>
          <a:p>
            <a:r>
              <a:rPr lang="en-US" altLang="zh-CN" dirty="0"/>
              <a:t>    return;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b =</a:t>
            </a:r>
            <a:endParaRPr lang="zh-CN" altLang="zh-CN" dirty="0"/>
          </a:p>
          <a:p>
            <a:r>
              <a:rPr lang="en-US" altLang="zh-CN" dirty="0"/>
              <a:t>     0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     0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</a:t>
            </a:r>
            <a:endParaRPr lang="zh-CN" altLang="zh-CN" dirty="0"/>
          </a:p>
          <a:p>
            <a:r>
              <a:rPr lang="en-US" altLang="zh-CN" dirty="0"/>
              <a:t>     1</a:t>
            </a:r>
            <a:endParaRPr lang="zh-CN" altLang="zh-CN" dirty="0"/>
          </a:p>
          <a:p>
            <a:r>
              <a:rPr lang="en-US" altLang="zh-CN" dirty="0"/>
              <a:t>b =</a:t>
            </a:r>
            <a:endParaRPr lang="zh-CN" altLang="zh-CN" dirty="0"/>
          </a:p>
          <a:p>
            <a:r>
              <a:rPr lang="en-US" altLang="zh-CN" dirty="0"/>
              <a:t>     1</a:t>
            </a:r>
            <a:endParaRPr lang="zh-CN" altLang="zh-CN" dirty="0"/>
          </a:p>
          <a:p>
            <a:r>
              <a:rPr lang="zh-CN" altLang="zh-CN" dirty="0"/>
              <a:t>顺序执行</a:t>
            </a:r>
            <a:r>
              <a:rPr lang="en-US" altLang="zh-CN" dirty="0"/>
              <a:t>return</a:t>
            </a:r>
            <a:r>
              <a:rPr lang="zh-CN" altLang="zh-CN" dirty="0"/>
              <a:t>语句时，立即跳出循环结构体，</a:t>
            </a:r>
            <a:r>
              <a:rPr lang="en-US" altLang="zh-CN" dirty="0"/>
              <a:t>return</a:t>
            </a:r>
            <a:r>
              <a:rPr lang="zh-CN" altLang="zh-CN" dirty="0"/>
              <a:t>语句更多地用在</a:t>
            </a:r>
            <a:r>
              <a:rPr lang="en-US" altLang="zh-CN" dirty="0"/>
              <a:t>MATLAB</a:t>
            </a:r>
            <a:r>
              <a:rPr lang="zh-CN" altLang="zh-CN" dirty="0"/>
              <a:t>函数</a:t>
            </a:r>
            <a:r>
              <a:rPr lang="en-US" altLang="zh-CN" dirty="0"/>
              <a:t>M</a:t>
            </a:r>
            <a:r>
              <a:rPr lang="zh-CN" altLang="zh-CN" dirty="0"/>
              <a:t>文件中。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4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1.5 MATLAB</a:t>
            </a:r>
            <a:r>
              <a:rPr lang="zh-CN" altLang="zh-CN" b="1" dirty="0">
                <a:solidFill>
                  <a:srgbClr val="C00000"/>
                </a:solidFill>
              </a:rPr>
              <a:t>的绘图功能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1.5.1  </a:t>
            </a:r>
            <a:r>
              <a:rPr lang="zh-CN" altLang="zh-CN" b="1" dirty="0"/>
              <a:t>离散数据图形绘制</a:t>
            </a:r>
          </a:p>
          <a:p>
            <a:r>
              <a:rPr lang="zh-CN" altLang="zh-CN" dirty="0"/>
              <a:t>一个二元实数标量对</a:t>
            </a:r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 y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zh-CN" dirty="0"/>
              <a:t>可以用平面上的点来表示，一个二元实数标量数组</a:t>
            </a:r>
            <a:r>
              <a:rPr lang="en-US" altLang="zh-CN" dirty="0"/>
              <a:t>[(x</a:t>
            </a:r>
            <a:r>
              <a:rPr lang="en-US" altLang="zh-CN" baseline="-25000" dirty="0"/>
              <a:t>1</a:t>
            </a:r>
            <a:r>
              <a:rPr lang="en-US" altLang="zh-CN" dirty="0"/>
              <a:t>, y</a:t>
            </a:r>
            <a:r>
              <a:rPr lang="en-US" altLang="zh-CN" baseline="-25000" dirty="0"/>
              <a:t>1</a:t>
            </a:r>
            <a:r>
              <a:rPr lang="en-US" altLang="zh-CN" dirty="0"/>
              <a:t>) (x</a:t>
            </a:r>
            <a:r>
              <a:rPr lang="en-US" altLang="zh-CN" baseline="-25000" dirty="0"/>
              <a:t>2</a:t>
            </a:r>
            <a:r>
              <a:rPr lang="en-US" altLang="zh-CN" dirty="0"/>
              <a:t>, y</a:t>
            </a:r>
            <a:r>
              <a:rPr lang="en-US" altLang="zh-CN" baseline="-25000" dirty="0"/>
              <a:t>2</a:t>
            </a:r>
            <a:r>
              <a:rPr lang="en-US" altLang="zh-CN" dirty="0"/>
              <a:t>) … 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)]</a:t>
            </a:r>
            <a:r>
              <a:rPr lang="zh-CN" altLang="zh-CN" dirty="0"/>
              <a:t>可以用平面上的一组点来表示，对于离散函数</a:t>
            </a:r>
            <a:r>
              <a:rPr lang="en-US" altLang="zh-CN" dirty="0"/>
              <a:t>Y=f(X)</a:t>
            </a:r>
            <a:r>
              <a:rPr lang="zh-CN" altLang="zh-CN" dirty="0"/>
              <a:t>，当</a:t>
            </a:r>
            <a:r>
              <a:rPr lang="en-US" altLang="zh-CN" dirty="0"/>
              <a:t>X</a:t>
            </a:r>
            <a:r>
              <a:rPr lang="zh-CN" altLang="zh-CN" dirty="0"/>
              <a:t>为一维标量数组</a:t>
            </a:r>
            <a:r>
              <a:rPr lang="en-US" altLang="zh-CN" dirty="0"/>
              <a:t>X=[x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 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]</a:t>
            </a:r>
            <a:r>
              <a:rPr lang="zh-CN" altLang="zh-CN" dirty="0"/>
              <a:t>时，根据函数关系可以求出</a:t>
            </a:r>
            <a:r>
              <a:rPr lang="en-US" altLang="zh-CN" dirty="0"/>
              <a:t>Y</a:t>
            </a:r>
            <a:r>
              <a:rPr lang="zh-CN" altLang="zh-CN" dirty="0"/>
              <a:t>相应的为一维标量</a:t>
            </a:r>
            <a:r>
              <a:rPr lang="en-US" altLang="zh-CN" dirty="0"/>
              <a:t>Y=[y</a:t>
            </a:r>
            <a:r>
              <a:rPr lang="en-US" altLang="zh-CN" baseline="-25000" dirty="0"/>
              <a:t>1</a:t>
            </a:r>
            <a:r>
              <a:rPr lang="en-US" altLang="zh-CN" dirty="0"/>
              <a:t>, y</a:t>
            </a:r>
            <a:r>
              <a:rPr lang="en-US" altLang="zh-CN" baseline="-25000" dirty="0"/>
              <a:t>2</a:t>
            </a:r>
            <a:r>
              <a:rPr lang="en-US" altLang="zh-CN" dirty="0"/>
              <a:t>, … 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]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当把这两个向量数组在直角坐标系中用点序列来表示时，就实现了离散函数的可视化。</a:t>
            </a:r>
          </a:p>
          <a:p>
            <a:r>
              <a:rPr lang="zh-CN" altLang="zh-CN" dirty="0"/>
              <a:t>应当注意的是，</a:t>
            </a:r>
            <a:r>
              <a:rPr lang="en-US" altLang="zh-CN" dirty="0"/>
              <a:t>MATLAB</a:t>
            </a:r>
            <a:r>
              <a:rPr lang="zh-CN" altLang="zh-CN" dirty="0"/>
              <a:t>是无法实现对无限区间上的数据的可视化的。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pPr algn="l"/>
            <a:r>
              <a:rPr lang="zh-CN" altLang="zh-CN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zh-CN" b="1" dirty="0">
                <a:solidFill>
                  <a:srgbClr val="C00000"/>
                </a:solidFill>
              </a:rPr>
              <a:t>章</a:t>
            </a:r>
            <a:r>
              <a:rPr lang="en-US" altLang="zh-CN" b="1" dirty="0">
                <a:solidFill>
                  <a:srgbClr val="C00000"/>
                </a:solidFill>
              </a:rPr>
              <a:t>  MATLAB</a:t>
            </a:r>
            <a:r>
              <a:rPr lang="zh-CN" altLang="zh-CN" b="1" dirty="0">
                <a:solidFill>
                  <a:srgbClr val="C00000"/>
                </a:solidFill>
              </a:rPr>
              <a:t>基础知识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8712968" cy="40324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         MATLAB</a:t>
            </a:r>
            <a:r>
              <a:rPr lang="zh-CN" altLang="zh-CN" dirty="0">
                <a:solidFill>
                  <a:schemeClr val="tx1"/>
                </a:solidFill>
              </a:rPr>
              <a:t>的基本数据单位是矩阵，它的指令表达式与数学、工程中常用的形式十分相似，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解算问题要比用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FORTRAN</a:t>
            </a:r>
            <a:r>
              <a:rPr lang="zh-CN" altLang="zh-CN" dirty="0">
                <a:solidFill>
                  <a:schemeClr val="tx1"/>
                </a:solidFill>
              </a:rPr>
              <a:t>等语言完成相同的事情简捷得多，并且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也吸收了像</a:t>
            </a:r>
            <a:r>
              <a:rPr lang="en-US" altLang="zh-CN" dirty="0">
                <a:solidFill>
                  <a:schemeClr val="tx1"/>
                </a:solidFill>
              </a:rPr>
              <a:t>Maple</a:t>
            </a:r>
            <a:r>
              <a:rPr lang="zh-CN" altLang="zh-CN" dirty="0">
                <a:solidFill>
                  <a:schemeClr val="tx1"/>
                </a:solidFill>
              </a:rPr>
              <a:t>等软件的优点，从而使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成为一个强大的数学软件。因此，本书从最基本的运算单元出发，讲述了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矩阵的表示方法，符号变量的应用，线性方程组的求解，并着重讲解了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在工程上的简单应用研究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zh-CN" altLang="zh-CN" dirty="0">
              <a:solidFill>
                <a:schemeClr val="tx1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学习目标：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）熟练掌握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矩阵的表示方法；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）熟练运用符号变量求解实际物理模型；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）熟练掌握线性规划问题的求解，线性齐次方程和非齐次</a:t>
            </a:r>
            <a:r>
              <a:rPr lang="zh-CN" altLang="zh-CN" dirty="0" smtClean="0">
                <a:solidFill>
                  <a:schemeClr val="tx1"/>
                </a:solidFill>
              </a:rPr>
              <a:t>方程</a:t>
            </a:r>
            <a:r>
              <a:rPr lang="zh-CN" altLang="zh-CN" dirty="0">
                <a:solidFill>
                  <a:schemeClr val="tx1"/>
                </a:solidFill>
              </a:rPr>
              <a:t>的求解等；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zh-CN" dirty="0">
                <a:solidFill>
                  <a:schemeClr val="tx1"/>
                </a:solidFill>
              </a:rPr>
              <a:t>）熟练掌握使用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工具解决简单工程问题等。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3-1</a:t>
            </a:r>
            <a:r>
              <a:rPr lang="zh-CN" altLang="zh-CN" b="1" dirty="0"/>
              <a:t>】</a:t>
            </a:r>
            <a:r>
              <a:rPr lang="zh-CN" altLang="zh-CN" dirty="0"/>
              <a:t>离散数据的图形绘制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x=1:10;</a:t>
            </a:r>
            <a:endParaRPr lang="zh-CN" altLang="zh-CN" dirty="0"/>
          </a:p>
          <a:p>
            <a:r>
              <a:rPr lang="en-US" altLang="zh-CN" dirty="0"/>
              <a:t>y=rand(10,1);</a:t>
            </a:r>
            <a:endParaRPr lang="zh-CN" altLang="zh-CN" dirty="0"/>
          </a:p>
          <a:p>
            <a:r>
              <a:rPr lang="en-US" altLang="zh-CN" dirty="0"/>
              <a:t>plot(x,y,'</a:t>
            </a:r>
            <a:r>
              <a:rPr lang="en-US" altLang="zh-CN" dirty="0" err="1"/>
              <a:t>bo</a:t>
            </a:r>
            <a:r>
              <a:rPr lang="en-US" altLang="zh-CN" dirty="0"/>
              <a:t>-')</a:t>
            </a:r>
            <a:endParaRPr lang="zh-CN" altLang="zh-CN" dirty="0"/>
          </a:p>
          <a:p>
            <a:r>
              <a:rPr lang="en-US" altLang="zh-CN" dirty="0" err="1"/>
              <a:t>xlabel</a:t>
            </a:r>
            <a:r>
              <a:rPr lang="en-US" altLang="zh-CN" dirty="0"/>
              <a:t>('x')</a:t>
            </a:r>
            <a:endParaRPr lang="zh-CN" altLang="zh-CN" dirty="0"/>
          </a:p>
          <a:p>
            <a:r>
              <a:rPr lang="en-US" altLang="zh-CN" dirty="0" err="1"/>
              <a:t>ylabel</a:t>
            </a:r>
            <a:r>
              <a:rPr lang="en-US" altLang="zh-CN" dirty="0"/>
              <a:t>('y')</a:t>
            </a:r>
            <a:endParaRPr lang="zh-CN" altLang="zh-CN" dirty="0"/>
          </a:p>
          <a:p>
            <a:pPr hangingPunct="0"/>
            <a:r>
              <a:rPr lang="zh-CN" altLang="zh-CN" dirty="0"/>
              <a:t>运行该程序文件，得到</a:t>
            </a:r>
            <a:r>
              <a:rPr lang="zh-CN" altLang="zh-CN" dirty="0" smtClean="0"/>
              <a:t>图形</a:t>
            </a:r>
            <a:endParaRPr lang="en-US" altLang="zh-CN" dirty="0" smtClean="0"/>
          </a:p>
          <a:p>
            <a:pPr hangingPunct="0"/>
            <a:endParaRPr lang="zh-CN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2720975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2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1.5.2  </a:t>
            </a:r>
            <a:r>
              <a:rPr lang="zh-CN" altLang="zh-CN" b="1" dirty="0">
                <a:solidFill>
                  <a:srgbClr val="C00000"/>
                </a:solidFill>
              </a:rPr>
              <a:t>函数图形绘制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MATLAB</a:t>
            </a:r>
            <a:r>
              <a:rPr lang="zh-CN" altLang="zh-CN" dirty="0"/>
              <a:t>中，是无法画出真正的连续函数的，只是将步长尽量取到最小，因此在实现连续函数的可视化时，首先也必须将连续函数用在一组离散自变量上计算函数结果，然后将自变量数组和结果数组在图形中表示出来。</a:t>
            </a:r>
          </a:p>
          <a:p>
            <a:r>
              <a:rPr lang="zh-CN" altLang="zh-CN" dirty="0"/>
              <a:t>当然，这些离散的点还是不能表现函数的连续性的，为了更形象地表现函数的规律及其连续变化，通常采用以下两种方法：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）对离散区间进行更细的划分，逐步趋近函数的连续变化特性，直到达到视觉上的连续效果；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）把每两个离散点用直线连接，以每两个离散点之间的直线，来近似表示两点间的函数特性。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05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x=-11:0.1:10;</a:t>
            </a:r>
            <a:endParaRPr lang="zh-CN" altLang="zh-CN" dirty="0"/>
          </a:p>
          <a:p>
            <a:r>
              <a:rPr lang="en-US" altLang="zh-CN" dirty="0"/>
              <a:t>y=tan(x*pi);</a:t>
            </a:r>
            <a:endParaRPr lang="zh-CN" altLang="zh-CN" dirty="0"/>
          </a:p>
          <a:p>
            <a:r>
              <a:rPr lang="en-US" altLang="zh-CN" dirty="0"/>
              <a:t>plot(</a:t>
            </a:r>
            <a:r>
              <a:rPr lang="en-US" altLang="zh-CN" dirty="0" err="1"/>
              <a:t>x,y,'r</a:t>
            </a:r>
            <a:r>
              <a:rPr lang="en-US" altLang="zh-CN" dirty="0"/>
              <a:t>--')</a:t>
            </a:r>
            <a:endParaRPr lang="zh-CN" altLang="zh-CN" dirty="0"/>
          </a:p>
          <a:p>
            <a:r>
              <a:rPr lang="en-US" altLang="zh-CN" dirty="0" err="1"/>
              <a:t>xlabel</a:t>
            </a:r>
            <a:r>
              <a:rPr lang="en-US" altLang="zh-CN" dirty="0"/>
              <a:t>('x')</a:t>
            </a:r>
            <a:endParaRPr lang="zh-CN" altLang="zh-CN" dirty="0"/>
          </a:p>
          <a:p>
            <a:r>
              <a:rPr lang="en-US" altLang="zh-CN" dirty="0" err="1"/>
              <a:t>ylabel</a:t>
            </a:r>
            <a:r>
              <a:rPr lang="en-US" altLang="zh-CN" dirty="0"/>
              <a:t>('y')</a:t>
            </a:r>
            <a:endParaRPr lang="zh-CN" altLang="zh-CN" dirty="0"/>
          </a:p>
          <a:p>
            <a:r>
              <a:rPr lang="en-US" altLang="zh-CN" dirty="0"/>
              <a:t>axis tight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1794" r="6261" b="2397"/>
          <a:stretch>
            <a:fillRect/>
          </a:stretch>
        </p:blipFill>
        <p:spPr bwMode="auto">
          <a:xfrm>
            <a:off x="4644008" y="2060848"/>
            <a:ext cx="3024336" cy="2407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07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1.5.3 </a:t>
            </a:r>
            <a:r>
              <a:rPr lang="zh-CN" altLang="zh-CN" b="1" dirty="0">
                <a:solidFill>
                  <a:srgbClr val="C00000"/>
                </a:solidFill>
              </a:rPr>
              <a:t>网格图绘制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361459"/>
          </a:xfrm>
        </p:spPr>
        <p:txBody>
          <a:bodyPr>
            <a:normAutofit fontScale="32500" lnSpcReduction="20000"/>
          </a:bodyPr>
          <a:lstStyle/>
          <a:p>
            <a:r>
              <a:rPr lang="zh-CN" altLang="zh-CN" sz="4300" dirty="0"/>
              <a:t>三维网格图和曲面图的绘制比三维曲线图的绘制稍显复杂，主要是因为：绘图数据的准备以及三维图形的色彩、明暗、光照和视角等的处理。绘制函数</a:t>
            </a:r>
            <a:r>
              <a:rPr lang="en-US" altLang="zh-CN" sz="4300" dirty="0"/>
              <a:t>z=f(</a:t>
            </a:r>
            <a:r>
              <a:rPr lang="en-US" altLang="zh-CN" sz="4300" dirty="0" err="1"/>
              <a:t>x,y</a:t>
            </a:r>
            <a:r>
              <a:rPr lang="en-US" altLang="zh-CN" sz="4300" dirty="0"/>
              <a:t>)</a:t>
            </a:r>
            <a:r>
              <a:rPr lang="zh-CN" altLang="zh-CN" sz="4300" dirty="0"/>
              <a:t>的三维网格图的过程如下：</a:t>
            </a:r>
          </a:p>
          <a:p>
            <a:r>
              <a:rPr lang="en-US" altLang="zh-CN" sz="4300" dirty="0"/>
              <a:t>1</a:t>
            </a:r>
            <a:r>
              <a:rPr lang="zh-CN" altLang="zh-CN" sz="4300" dirty="0"/>
              <a:t>．确定自变量</a:t>
            </a:r>
            <a:r>
              <a:rPr lang="en-US" altLang="zh-CN" sz="4300" dirty="0"/>
              <a:t>x</a:t>
            </a:r>
            <a:r>
              <a:rPr lang="zh-CN" altLang="zh-CN" sz="4300" dirty="0"/>
              <a:t>和</a:t>
            </a:r>
            <a:r>
              <a:rPr lang="en-US" altLang="zh-CN" sz="4300" dirty="0"/>
              <a:t>y</a:t>
            </a:r>
            <a:r>
              <a:rPr lang="zh-CN" altLang="zh-CN" sz="4300" dirty="0"/>
              <a:t>的取值范围和取值间隔如下：</a:t>
            </a:r>
          </a:p>
          <a:p>
            <a:r>
              <a:rPr lang="en-US" altLang="zh-CN" sz="4300" dirty="0"/>
              <a:t>x=x1:dx:x2, y=y1:dy:y2</a:t>
            </a:r>
            <a:endParaRPr lang="zh-CN" altLang="zh-CN" sz="4300" dirty="0"/>
          </a:p>
          <a:p>
            <a:r>
              <a:rPr lang="en-US" altLang="zh-CN" sz="4300" dirty="0"/>
              <a:t>2</a:t>
            </a:r>
            <a:r>
              <a:rPr lang="zh-CN" altLang="zh-CN" sz="4300" dirty="0"/>
              <a:t>．构成</a:t>
            </a:r>
            <a:r>
              <a:rPr lang="en-US" altLang="zh-CN" sz="4300" dirty="0" err="1"/>
              <a:t>xoy</a:t>
            </a:r>
            <a:r>
              <a:rPr lang="zh-CN" altLang="zh-CN" sz="4300" dirty="0"/>
              <a:t>平面上的自变量采样个点矩阵</a:t>
            </a:r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1</a:t>
            </a:r>
            <a:r>
              <a:rPr lang="zh-CN" altLang="zh-CN" sz="4300" dirty="0"/>
              <a:t>）利用“格点”矩阵的原理生成矩阵</a:t>
            </a:r>
          </a:p>
          <a:p>
            <a:r>
              <a:rPr lang="en-US" altLang="zh-CN" sz="4300" dirty="0"/>
              <a:t>x=x1:dx:x2; y=y1:dy:y2;</a:t>
            </a:r>
            <a:endParaRPr lang="zh-CN" altLang="zh-CN" sz="4300" dirty="0"/>
          </a:p>
          <a:p>
            <a:r>
              <a:rPr lang="en-US" altLang="zh-CN" sz="4300" dirty="0"/>
              <a:t>X=ones(size(y))*x;</a:t>
            </a:r>
            <a:endParaRPr lang="zh-CN" altLang="zh-CN" sz="4300" dirty="0"/>
          </a:p>
          <a:p>
            <a:r>
              <a:rPr lang="en-US" altLang="zh-CN" sz="4300" dirty="0"/>
              <a:t>Y=y*ones(size(x));</a:t>
            </a:r>
            <a:endParaRPr lang="zh-CN" altLang="zh-CN" sz="4300" dirty="0"/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2</a:t>
            </a:r>
            <a:r>
              <a:rPr lang="zh-CN" altLang="zh-CN" sz="4300" dirty="0"/>
              <a:t>）利用</a:t>
            </a:r>
            <a:r>
              <a:rPr lang="en-US" altLang="zh-CN" sz="4300" dirty="0" err="1"/>
              <a:t>meshgrid</a:t>
            </a:r>
            <a:r>
              <a:rPr lang="zh-CN" altLang="zh-CN" sz="4300" dirty="0"/>
              <a:t>指令生成“格点”矩阵</a:t>
            </a:r>
          </a:p>
          <a:p>
            <a:r>
              <a:rPr lang="en-US" altLang="zh-CN" sz="4300" dirty="0"/>
              <a:t>x=x1:dx:x2; y=y1:dy:y2;</a:t>
            </a:r>
            <a:endParaRPr lang="zh-CN" altLang="zh-CN" sz="4300" dirty="0"/>
          </a:p>
          <a:p>
            <a:r>
              <a:rPr lang="en-US" altLang="zh-CN" sz="4300" dirty="0"/>
              <a:t>[X,Y]=</a:t>
            </a:r>
            <a:r>
              <a:rPr lang="en-US" altLang="zh-CN" sz="4300" dirty="0" err="1"/>
              <a:t>meshgrid</a:t>
            </a:r>
            <a:r>
              <a:rPr lang="en-US" altLang="zh-CN" sz="4300" dirty="0"/>
              <a:t>(</a:t>
            </a:r>
            <a:r>
              <a:rPr lang="en-US" altLang="zh-CN" sz="4300" dirty="0" err="1"/>
              <a:t>x,y</a:t>
            </a:r>
            <a:r>
              <a:rPr lang="en-US" altLang="zh-CN" sz="4300" dirty="0"/>
              <a:t>);</a:t>
            </a:r>
            <a:endParaRPr lang="zh-CN" altLang="zh-CN" sz="4300" dirty="0"/>
          </a:p>
          <a:p>
            <a:r>
              <a:rPr lang="en-US" altLang="zh-CN" sz="4300" dirty="0"/>
              <a:t>3</a:t>
            </a:r>
            <a:r>
              <a:rPr lang="zh-CN" altLang="zh-CN" sz="4300" dirty="0"/>
              <a:t>．计算在自变量采样“格点”上的函数值：</a:t>
            </a:r>
            <a:r>
              <a:rPr lang="en-US" altLang="zh-CN" sz="4300" dirty="0"/>
              <a:t>Z=f(X,Y)</a:t>
            </a:r>
            <a:endParaRPr lang="zh-CN" altLang="zh-CN" sz="4300" dirty="0"/>
          </a:p>
          <a:p>
            <a:r>
              <a:rPr lang="zh-CN" altLang="zh-CN" sz="4300" dirty="0"/>
              <a:t>绘制网格图的基本</a:t>
            </a:r>
            <a:r>
              <a:rPr lang="en-US" altLang="zh-CN" sz="4300" dirty="0"/>
              <a:t>mesh</a:t>
            </a:r>
            <a:r>
              <a:rPr lang="zh-CN" altLang="zh-CN" sz="4300" dirty="0"/>
              <a:t>指令的句法格式如下：</a:t>
            </a:r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1</a:t>
            </a:r>
            <a:r>
              <a:rPr lang="zh-CN" altLang="zh-CN" sz="4300" dirty="0"/>
              <a:t>）</a:t>
            </a:r>
            <a:r>
              <a:rPr lang="en-US" altLang="zh-CN" sz="4300" dirty="0"/>
              <a:t>mesh(X,Y,Z)</a:t>
            </a:r>
            <a:endParaRPr lang="zh-CN" altLang="zh-CN" sz="4300" dirty="0"/>
          </a:p>
          <a:p>
            <a:r>
              <a:rPr lang="zh-CN" altLang="zh-CN" sz="4300" dirty="0"/>
              <a:t>其功能为以</a:t>
            </a:r>
            <a:r>
              <a:rPr lang="en-US" altLang="zh-CN" sz="4300" dirty="0"/>
              <a:t>X</a:t>
            </a:r>
            <a:r>
              <a:rPr lang="zh-CN" altLang="zh-CN" sz="4300" dirty="0"/>
              <a:t>为</a:t>
            </a:r>
            <a:r>
              <a:rPr lang="en-US" altLang="zh-CN" sz="4300" dirty="0"/>
              <a:t>x</a:t>
            </a:r>
            <a:r>
              <a:rPr lang="zh-CN" altLang="zh-CN" sz="4300" dirty="0"/>
              <a:t>轴自变量、</a:t>
            </a:r>
            <a:r>
              <a:rPr lang="en-US" altLang="zh-CN" sz="4300" dirty="0"/>
              <a:t>Y</a:t>
            </a:r>
            <a:r>
              <a:rPr lang="zh-CN" altLang="zh-CN" sz="4300" dirty="0"/>
              <a:t>为</a:t>
            </a:r>
            <a:r>
              <a:rPr lang="en-US" altLang="zh-CN" sz="4300" dirty="0"/>
              <a:t>y</a:t>
            </a:r>
            <a:r>
              <a:rPr lang="zh-CN" altLang="zh-CN" sz="4300" dirty="0"/>
              <a:t>轴自变量，绘制网格图；</a:t>
            </a:r>
            <a:r>
              <a:rPr lang="en-US" altLang="zh-CN" sz="4300" dirty="0"/>
              <a:t>XY</a:t>
            </a:r>
            <a:r>
              <a:rPr lang="zh-CN" altLang="zh-CN" sz="4300" dirty="0"/>
              <a:t>均为向量，若</a:t>
            </a:r>
            <a:r>
              <a:rPr lang="en-US" altLang="zh-CN" sz="4300" dirty="0"/>
              <a:t>X</a:t>
            </a:r>
            <a:r>
              <a:rPr lang="zh-CN" altLang="zh-CN" sz="4300" dirty="0"/>
              <a:t>、</a:t>
            </a:r>
            <a:r>
              <a:rPr lang="en-US" altLang="zh-CN" sz="4300" dirty="0"/>
              <a:t>Y</a:t>
            </a:r>
            <a:r>
              <a:rPr lang="zh-CN" altLang="zh-CN" sz="4300" dirty="0"/>
              <a:t>长度分别为</a:t>
            </a:r>
            <a:r>
              <a:rPr lang="en-US" altLang="zh-CN" sz="4300" dirty="0"/>
              <a:t>m</a:t>
            </a:r>
            <a:r>
              <a:rPr lang="zh-CN" altLang="zh-CN" sz="4300" dirty="0"/>
              <a:t>、</a:t>
            </a:r>
            <a:r>
              <a:rPr lang="en-US" altLang="zh-CN" sz="4300" dirty="0"/>
              <a:t>n</a:t>
            </a:r>
            <a:r>
              <a:rPr lang="zh-CN" altLang="zh-CN" sz="4300" dirty="0"/>
              <a:t>，则</a:t>
            </a:r>
            <a:r>
              <a:rPr lang="en-US" altLang="zh-CN" sz="4300" dirty="0"/>
              <a:t>Z</a:t>
            </a:r>
            <a:r>
              <a:rPr lang="zh-CN" altLang="zh-CN" sz="4300" dirty="0"/>
              <a:t>为</a:t>
            </a:r>
            <a:r>
              <a:rPr lang="en-US" altLang="zh-CN" sz="4300" dirty="0" err="1"/>
              <a:t>m</a:t>
            </a:r>
            <a:r>
              <a:rPr lang="en-US" altLang="zh-CN" sz="4300" dirty="0" err="1">
                <a:sym typeface="Symbol"/>
              </a:rPr>
              <a:t></a:t>
            </a:r>
            <a:r>
              <a:rPr lang="en-US" altLang="zh-CN" sz="4300" dirty="0" err="1"/>
              <a:t>n</a:t>
            </a:r>
            <a:r>
              <a:rPr lang="zh-CN" altLang="zh-CN" sz="4300" dirty="0"/>
              <a:t>的矩阵，即</a:t>
            </a:r>
            <a:r>
              <a:rPr lang="en-US" altLang="zh-CN" sz="4300" dirty="0"/>
              <a:t>[</a:t>
            </a:r>
            <a:r>
              <a:rPr lang="en-US" altLang="zh-CN" sz="4300" dirty="0" err="1"/>
              <a:t>m,n</a:t>
            </a:r>
            <a:r>
              <a:rPr lang="en-US" altLang="zh-CN" sz="4300" dirty="0"/>
              <a:t>]=size(Z)</a:t>
            </a:r>
            <a:r>
              <a:rPr lang="zh-CN" altLang="zh-CN" sz="4300" dirty="0"/>
              <a:t>，则网格线的顶点为</a:t>
            </a:r>
            <a:r>
              <a:rPr lang="en-US" altLang="zh-CN" sz="4300" dirty="0"/>
              <a:t>(</a:t>
            </a:r>
            <a:r>
              <a:rPr lang="en-US" altLang="zh-CN" sz="4300" dirty="0" err="1"/>
              <a:t>X</a:t>
            </a:r>
            <a:r>
              <a:rPr lang="en-US" altLang="zh-CN" sz="4300" baseline="-25000" dirty="0" err="1"/>
              <a:t>j</a:t>
            </a:r>
            <a:r>
              <a:rPr lang="en-US" altLang="zh-CN" sz="4300" dirty="0" err="1"/>
              <a:t>,Y</a:t>
            </a:r>
            <a:r>
              <a:rPr lang="en-US" altLang="zh-CN" sz="4300" baseline="-25000" dirty="0" err="1"/>
              <a:t>i</a:t>
            </a:r>
            <a:r>
              <a:rPr lang="en-US" altLang="zh-CN" sz="4300" dirty="0" err="1"/>
              <a:t>,Z</a:t>
            </a:r>
            <a:r>
              <a:rPr lang="en-US" altLang="zh-CN" sz="4300" baseline="-25000" dirty="0" err="1"/>
              <a:t>ij</a:t>
            </a:r>
            <a:r>
              <a:rPr lang="en-US" altLang="zh-CN" sz="4300" dirty="0"/>
              <a:t>)</a:t>
            </a:r>
            <a:r>
              <a:rPr lang="zh-CN" altLang="zh-CN" sz="4300" dirty="0"/>
              <a:t>。</a:t>
            </a:r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2</a:t>
            </a:r>
            <a:r>
              <a:rPr lang="zh-CN" altLang="zh-CN" sz="4300" dirty="0"/>
              <a:t>）</a:t>
            </a:r>
            <a:r>
              <a:rPr lang="en-US" altLang="zh-CN" sz="4300" dirty="0"/>
              <a:t>mesh(Z)</a:t>
            </a:r>
            <a:endParaRPr lang="zh-CN" altLang="zh-CN" sz="4300" dirty="0"/>
          </a:p>
          <a:p>
            <a:r>
              <a:rPr lang="zh-CN" altLang="zh-CN" sz="4300" dirty="0"/>
              <a:t>其功能为以</a:t>
            </a:r>
            <a:r>
              <a:rPr lang="en-US" altLang="zh-CN" sz="4300" dirty="0"/>
              <a:t>Z</a:t>
            </a:r>
            <a:r>
              <a:rPr lang="zh-CN" altLang="zh-CN" sz="4300" dirty="0"/>
              <a:t>矩阵列下标为</a:t>
            </a:r>
            <a:r>
              <a:rPr lang="en-US" altLang="zh-CN" sz="4300" dirty="0"/>
              <a:t>x</a:t>
            </a:r>
            <a:r>
              <a:rPr lang="zh-CN" altLang="zh-CN" sz="4300" dirty="0"/>
              <a:t>轴自变量、行下标为</a:t>
            </a:r>
            <a:r>
              <a:rPr lang="en-US" altLang="zh-CN" sz="4300" dirty="0"/>
              <a:t>y</a:t>
            </a:r>
            <a:r>
              <a:rPr lang="zh-CN" altLang="zh-CN" sz="4300" dirty="0"/>
              <a:t>轴自变量，绘制网格图；</a:t>
            </a:r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3</a:t>
            </a:r>
            <a:r>
              <a:rPr lang="zh-CN" altLang="zh-CN" sz="4300" dirty="0"/>
              <a:t>）</a:t>
            </a:r>
            <a:r>
              <a:rPr lang="en-US" altLang="zh-CN" sz="4300" dirty="0"/>
              <a:t>mesh(X,Y,Z,C)</a:t>
            </a:r>
            <a:endParaRPr lang="zh-CN" altLang="zh-CN" sz="4300" dirty="0"/>
          </a:p>
          <a:p>
            <a:r>
              <a:rPr lang="zh-CN" altLang="zh-CN" sz="4300" dirty="0"/>
              <a:t>其功能为以</a:t>
            </a:r>
            <a:r>
              <a:rPr lang="en-US" altLang="zh-CN" sz="4300" dirty="0"/>
              <a:t>X</a:t>
            </a:r>
            <a:r>
              <a:rPr lang="zh-CN" altLang="zh-CN" sz="4300" dirty="0"/>
              <a:t>为</a:t>
            </a:r>
            <a:r>
              <a:rPr lang="en-US" altLang="zh-CN" sz="4300" dirty="0"/>
              <a:t>x</a:t>
            </a:r>
            <a:r>
              <a:rPr lang="zh-CN" altLang="zh-CN" sz="4300" dirty="0"/>
              <a:t>轴自变量、</a:t>
            </a:r>
            <a:r>
              <a:rPr lang="en-US" altLang="zh-CN" sz="4300" dirty="0"/>
              <a:t>Y</a:t>
            </a:r>
            <a:r>
              <a:rPr lang="zh-CN" altLang="zh-CN" sz="4300" dirty="0"/>
              <a:t>为</a:t>
            </a:r>
            <a:r>
              <a:rPr lang="en-US" altLang="zh-CN" sz="4300" dirty="0"/>
              <a:t>y</a:t>
            </a:r>
            <a:r>
              <a:rPr lang="zh-CN" altLang="zh-CN" sz="4300" dirty="0"/>
              <a:t>轴自变量，绘制网格图；其中</a:t>
            </a:r>
            <a:r>
              <a:rPr lang="en-US" altLang="zh-CN" sz="4300" dirty="0"/>
              <a:t>C</a:t>
            </a:r>
            <a:r>
              <a:rPr lang="zh-CN" altLang="zh-CN" sz="4300" dirty="0"/>
              <a:t>用于定义颜色，如果不定义</a:t>
            </a:r>
            <a:r>
              <a:rPr lang="en-US" altLang="zh-CN" sz="4300" dirty="0"/>
              <a:t>C</a:t>
            </a:r>
            <a:r>
              <a:rPr lang="zh-CN" altLang="zh-CN" sz="4300" dirty="0"/>
              <a:t>，则成为</a:t>
            </a:r>
            <a:r>
              <a:rPr lang="en-US" altLang="zh-CN" sz="4300" dirty="0"/>
              <a:t>mesh(X,Y,Z)</a:t>
            </a:r>
            <a:r>
              <a:rPr lang="zh-CN" altLang="zh-CN" sz="4300" dirty="0"/>
              <a:t>，其绘制的网格图的颜色随着</a:t>
            </a:r>
            <a:r>
              <a:rPr lang="en-US" altLang="zh-CN" sz="4300" dirty="0"/>
              <a:t>Z</a:t>
            </a:r>
            <a:r>
              <a:rPr lang="zh-CN" altLang="zh-CN" sz="4300" dirty="0"/>
              <a:t>值（即曲面高度）成比例变化，</a:t>
            </a:r>
          </a:p>
          <a:p>
            <a:r>
              <a:rPr lang="zh-CN" altLang="zh-CN" sz="4300" dirty="0"/>
              <a:t>（</a:t>
            </a:r>
            <a:r>
              <a:rPr lang="en-US" altLang="zh-CN" sz="4300" dirty="0"/>
              <a:t>4</a:t>
            </a:r>
            <a:r>
              <a:rPr lang="zh-CN" altLang="zh-CN" sz="4300" dirty="0"/>
              <a:t>）</a:t>
            </a:r>
            <a:r>
              <a:rPr lang="en-US" altLang="zh-CN" sz="4300" dirty="0"/>
              <a:t>mesh(X,Y,Z,’</a:t>
            </a:r>
            <a:r>
              <a:rPr lang="en-US" altLang="zh-CN" sz="4300" dirty="0" err="1"/>
              <a:t>PropertyName</a:t>
            </a:r>
            <a:r>
              <a:rPr lang="en-US" altLang="zh-CN" sz="4300" dirty="0"/>
              <a:t>’,</a:t>
            </a:r>
            <a:r>
              <a:rPr lang="en-US" altLang="zh-CN" sz="4300" dirty="0" err="1"/>
              <a:t>PropertyValue</a:t>
            </a:r>
            <a:r>
              <a:rPr lang="en-US" altLang="zh-CN" sz="4300" dirty="0"/>
              <a:t>,…)</a:t>
            </a:r>
            <a:endParaRPr lang="zh-CN" altLang="zh-CN" sz="4300" dirty="0"/>
          </a:p>
          <a:p>
            <a:r>
              <a:rPr lang="zh-CN" altLang="zh-CN" sz="4300" dirty="0"/>
              <a:t>其功能为以</a:t>
            </a:r>
            <a:r>
              <a:rPr lang="en-US" altLang="zh-CN" sz="4300" dirty="0"/>
              <a:t>X</a:t>
            </a:r>
            <a:r>
              <a:rPr lang="zh-CN" altLang="zh-CN" sz="4300" dirty="0"/>
              <a:t>为</a:t>
            </a:r>
            <a:r>
              <a:rPr lang="en-US" altLang="zh-CN" sz="4300" dirty="0"/>
              <a:t>x</a:t>
            </a:r>
            <a:r>
              <a:rPr lang="zh-CN" altLang="zh-CN" sz="4300" dirty="0"/>
              <a:t>轴自变量、</a:t>
            </a:r>
            <a:r>
              <a:rPr lang="en-US" altLang="zh-CN" sz="4300" dirty="0"/>
              <a:t>Y</a:t>
            </a:r>
            <a:r>
              <a:rPr lang="zh-CN" altLang="zh-CN" sz="4300" dirty="0"/>
              <a:t>为</a:t>
            </a:r>
            <a:r>
              <a:rPr lang="en-US" altLang="zh-CN" sz="4300" dirty="0"/>
              <a:t>y</a:t>
            </a:r>
            <a:r>
              <a:rPr lang="zh-CN" altLang="zh-CN" sz="4300" dirty="0"/>
              <a:t>轴自变量，绘制网格图；</a:t>
            </a:r>
            <a:r>
              <a:rPr lang="en-US" altLang="zh-CN" sz="4300" dirty="0" err="1"/>
              <a:t>PropertyValue</a:t>
            </a:r>
            <a:r>
              <a:rPr lang="zh-CN" altLang="zh-CN" sz="4300" dirty="0"/>
              <a:t>用来定义网格图的标记等属性。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1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）观察</a:t>
            </a:r>
            <a:r>
              <a:rPr lang="en-US" altLang="zh-CN" sz="2000" dirty="0" err="1"/>
              <a:t>meshgrid</a:t>
            </a:r>
            <a:r>
              <a:rPr lang="zh-CN" altLang="zh-CN" sz="2000" dirty="0"/>
              <a:t>指令的效果，编写程序如下：</a:t>
            </a:r>
          </a:p>
          <a:p>
            <a:r>
              <a:rPr lang="en-US" altLang="zh-CN" sz="2000" dirty="0" err="1"/>
              <a:t>clc,clear,close</a:t>
            </a:r>
            <a:r>
              <a:rPr lang="en-US" altLang="zh-CN" sz="2000" dirty="0"/>
              <a:t> all</a:t>
            </a:r>
            <a:endParaRPr lang="zh-CN" altLang="zh-CN" sz="2000" dirty="0"/>
          </a:p>
          <a:p>
            <a:r>
              <a:rPr lang="en-US" altLang="zh-CN" sz="2000" dirty="0"/>
              <a:t>a=-0.98;b=0.98;c=-1;d=1;n=10;</a:t>
            </a:r>
            <a:endParaRPr lang="zh-CN" altLang="zh-CN" sz="2000" dirty="0"/>
          </a:p>
          <a:p>
            <a:r>
              <a:rPr lang="en-US" altLang="zh-CN" sz="2000" dirty="0"/>
              <a:t>x=</a:t>
            </a:r>
            <a:r>
              <a:rPr lang="en-US" altLang="zh-CN" sz="2000" dirty="0" err="1"/>
              <a:t>linspace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a,b,n</a:t>
            </a:r>
            <a:r>
              <a:rPr lang="en-US" altLang="zh-CN" sz="2000" dirty="0"/>
              <a:t>); y=</a:t>
            </a:r>
            <a:r>
              <a:rPr lang="en-US" altLang="zh-CN" sz="2000" dirty="0" err="1"/>
              <a:t>linspace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c,d,n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[X,Y]=</a:t>
            </a:r>
            <a:r>
              <a:rPr lang="en-US" altLang="zh-CN" sz="2000" dirty="0" err="1"/>
              <a:t>meshgrid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plot(X,Y,'+')</a:t>
            </a:r>
            <a:endParaRPr lang="zh-CN" altLang="zh-CN" sz="2000" dirty="0"/>
          </a:p>
          <a:p>
            <a:r>
              <a:rPr lang="zh-CN" altLang="zh-CN" sz="2000" dirty="0"/>
              <a:t>运行程序输出图形如图</a:t>
            </a:r>
            <a:r>
              <a:rPr lang="en-US" altLang="zh-CN" sz="2000" dirty="0"/>
              <a:t>1-14</a:t>
            </a:r>
            <a:r>
              <a:rPr lang="zh-CN" altLang="zh-CN" sz="2000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5113" r="8055" b="6146"/>
          <a:stretch>
            <a:fillRect/>
          </a:stretch>
        </p:blipFill>
        <p:spPr bwMode="auto">
          <a:xfrm>
            <a:off x="5508104" y="2420888"/>
            <a:ext cx="2659380" cy="210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31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97971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）做函数的定义域裁剪，观察上述三维绘图指令的效果，编程如</a:t>
            </a:r>
          </a:p>
          <a:p>
            <a:r>
              <a:rPr lang="zh-CN" altLang="en-US" dirty="0"/>
              <a:t>下：</a:t>
            </a:r>
          </a:p>
          <a:p>
            <a:r>
              <a:rPr lang="en-US" altLang="zh-CN" dirty="0" err="1"/>
              <a:t>clear,clf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a=-1;b=1;c=-15;d=15;n=20;eps1=0.01;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linspace</a:t>
            </a:r>
            <a:r>
              <a:rPr lang="en-US" altLang="zh-CN" dirty="0"/>
              <a:t>(</a:t>
            </a:r>
            <a:r>
              <a:rPr lang="en-US" altLang="zh-CN" dirty="0" err="1"/>
              <a:t>a,b,n</a:t>
            </a:r>
            <a:r>
              <a:rPr lang="en-US" altLang="zh-CN" dirty="0"/>
              <a:t>);y=</a:t>
            </a:r>
            <a:r>
              <a:rPr lang="en-US" altLang="zh-CN" dirty="0" err="1"/>
              <a:t>linspace</a:t>
            </a:r>
            <a:r>
              <a:rPr lang="en-US" altLang="zh-CN" dirty="0"/>
              <a:t>(</a:t>
            </a:r>
            <a:r>
              <a:rPr lang="en-US" altLang="zh-CN" dirty="0" err="1"/>
              <a:t>c,d,n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[X,Y]=</a:t>
            </a:r>
            <a:r>
              <a:rPr lang="en-US" altLang="zh-CN" dirty="0" err="1"/>
              <a:t>meshgrid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=1:n                             %</a:t>
            </a:r>
            <a:r>
              <a:rPr lang="zh-CN" altLang="en-US" dirty="0"/>
              <a:t>计算函数值</a:t>
            </a:r>
            <a:r>
              <a:rPr lang="en-US" altLang="zh-CN" dirty="0"/>
              <a:t>z </a:t>
            </a:r>
            <a:r>
              <a:rPr lang="zh-CN" altLang="en-US" dirty="0"/>
              <a:t>，并作定义域裁剪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for j=1:n</a:t>
            </a:r>
          </a:p>
          <a:p>
            <a:r>
              <a:rPr lang="en-US" altLang="zh-CN" dirty="0"/>
              <a:t>     if (1-X(</a:t>
            </a:r>
            <a:r>
              <a:rPr lang="en-US" altLang="zh-CN" dirty="0" err="1"/>
              <a:t>i,j</a:t>
            </a:r>
            <a:r>
              <a:rPr lang="en-US" altLang="zh-CN" dirty="0"/>
              <a:t>))&lt;eps1|X(</a:t>
            </a:r>
            <a:r>
              <a:rPr lang="en-US" altLang="zh-CN" dirty="0" err="1"/>
              <a:t>i,j</a:t>
            </a:r>
            <a:r>
              <a:rPr lang="en-US" altLang="zh-CN" dirty="0"/>
              <a:t>)-Y(</a:t>
            </a:r>
            <a:r>
              <a:rPr lang="en-US" altLang="zh-CN" dirty="0" err="1"/>
              <a:t>i,j</a:t>
            </a:r>
            <a:r>
              <a:rPr lang="en-US" altLang="zh-CN" dirty="0"/>
              <a:t>)&lt;eps1    %if</a:t>
            </a:r>
            <a:r>
              <a:rPr lang="zh-CN" altLang="en-US" dirty="0"/>
              <a:t>语句这样用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z(</a:t>
            </a:r>
            <a:r>
              <a:rPr lang="en-US" altLang="zh-CN" dirty="0" err="1"/>
              <a:t>i,j</a:t>
            </a:r>
            <a:r>
              <a:rPr lang="en-US" altLang="zh-CN" dirty="0"/>
              <a:t>)=</a:t>
            </a:r>
            <a:r>
              <a:rPr lang="en-US" altLang="zh-CN" dirty="0" err="1"/>
              <a:t>NaN</a:t>
            </a:r>
            <a:r>
              <a:rPr lang="en-US" altLang="zh-CN" dirty="0"/>
              <a:t>;                   %</a:t>
            </a:r>
            <a:r>
              <a:rPr lang="zh-CN" altLang="en-US" dirty="0"/>
              <a:t>作定义域裁剪，定义域以外的函数值为</a:t>
            </a:r>
            <a:r>
              <a:rPr lang="en-US" altLang="zh-CN" dirty="0" err="1"/>
              <a:t>NaN</a:t>
            </a:r>
            <a:endParaRPr lang="en-US" altLang="zh-CN" dirty="0"/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z(</a:t>
            </a:r>
            <a:r>
              <a:rPr lang="en-US" altLang="zh-CN" dirty="0" err="1"/>
              <a:t>i,j</a:t>
            </a:r>
            <a:r>
              <a:rPr lang="en-US" altLang="zh-CN" dirty="0"/>
              <a:t>)=1000*</a:t>
            </a:r>
            <a:r>
              <a:rPr lang="en-US" altLang="zh-CN" dirty="0" err="1"/>
              <a:t>sqrt</a:t>
            </a:r>
            <a:r>
              <a:rPr lang="en-US" altLang="zh-CN" dirty="0"/>
              <a:t>(1-X(</a:t>
            </a:r>
            <a:r>
              <a:rPr lang="en-US" altLang="zh-CN" dirty="0" err="1"/>
              <a:t>i,j</a:t>
            </a:r>
            <a:r>
              <a:rPr lang="en-US" altLang="zh-CN" dirty="0"/>
              <a:t>))^-1.*log(X(</a:t>
            </a:r>
            <a:r>
              <a:rPr lang="en-US" altLang="zh-CN" dirty="0" err="1"/>
              <a:t>i,j</a:t>
            </a:r>
            <a:r>
              <a:rPr lang="en-US" altLang="zh-CN" dirty="0"/>
              <a:t>)-Y(</a:t>
            </a:r>
            <a:r>
              <a:rPr lang="en-US" altLang="zh-CN" dirty="0" err="1"/>
              <a:t>i,j</a:t>
            </a:r>
            <a:r>
              <a:rPr lang="en-US" altLang="zh-CN" dirty="0"/>
              <a:t>));  </a:t>
            </a:r>
          </a:p>
          <a:p>
            <a:r>
              <a:rPr lang="en-US" altLang="zh-CN" dirty="0"/>
              <a:t>     end</a:t>
            </a:r>
          </a:p>
          <a:p>
            <a:r>
              <a:rPr lang="en-US" altLang="zh-CN" dirty="0"/>
              <a:t>   end</a:t>
            </a:r>
          </a:p>
          <a:p>
            <a:r>
              <a:rPr lang="en-US" altLang="zh-CN" dirty="0"/>
              <a:t>end                  </a:t>
            </a:r>
          </a:p>
          <a:p>
            <a:r>
              <a:rPr lang="en-US" altLang="zh-CN" dirty="0" err="1"/>
              <a:t>zz</a:t>
            </a:r>
            <a:r>
              <a:rPr lang="en-US" altLang="zh-CN" dirty="0"/>
              <a:t>=-20*ones(1,n);plot3(</a:t>
            </a:r>
            <a:r>
              <a:rPr lang="en-US" altLang="zh-CN" dirty="0" err="1"/>
              <a:t>x,x,zz</a:t>
            </a:r>
            <a:r>
              <a:rPr lang="en-US" altLang="zh-CN" dirty="0"/>
              <a:t>),grid </a:t>
            </a:r>
            <a:r>
              <a:rPr lang="en-US" altLang="zh-CN" dirty="0" err="1"/>
              <a:t>off,hold</a:t>
            </a:r>
            <a:r>
              <a:rPr lang="en-US" altLang="zh-CN" dirty="0"/>
              <a:t> on        %</a:t>
            </a:r>
            <a:r>
              <a:rPr lang="zh-CN" altLang="en-US" dirty="0"/>
              <a:t>画定义域的边界线</a:t>
            </a:r>
          </a:p>
          <a:p>
            <a:r>
              <a:rPr lang="en-US" altLang="zh-CN" dirty="0"/>
              <a:t>mesh(</a:t>
            </a:r>
            <a:r>
              <a:rPr lang="en-US" altLang="zh-CN" dirty="0" err="1"/>
              <a:t>X,Y,z</a:t>
            </a:r>
            <a:r>
              <a:rPr lang="en-US" altLang="zh-CN" dirty="0"/>
              <a:t>)                %</a:t>
            </a:r>
            <a:r>
              <a:rPr lang="zh-CN" altLang="en-US" dirty="0"/>
              <a:t>绘图，读者可用</a:t>
            </a:r>
            <a:r>
              <a:rPr lang="en-US" altLang="zh-CN" dirty="0" err="1"/>
              <a:t>meshz</a:t>
            </a:r>
            <a:r>
              <a:rPr lang="en-US" altLang="zh-CN" dirty="0"/>
              <a:t>,  surf,  </a:t>
            </a:r>
            <a:r>
              <a:rPr lang="en-US" altLang="zh-CN" dirty="0" err="1"/>
              <a:t>meshc</a:t>
            </a:r>
            <a:r>
              <a:rPr lang="zh-CN" altLang="en-US" dirty="0"/>
              <a:t>在此替换之</a:t>
            </a:r>
          </a:p>
          <a:p>
            <a:r>
              <a:rPr lang="en-US" altLang="zh-CN" dirty="0"/>
              <a:t>view([-56.5 38]);</a:t>
            </a:r>
          </a:p>
          <a:p>
            <a:r>
              <a:rPr lang="en-US" altLang="zh-CN" dirty="0" err="1"/>
              <a:t>xlabel</a:t>
            </a:r>
            <a:r>
              <a:rPr lang="en-US" altLang="zh-CN" dirty="0"/>
              <a:t>('x'),</a:t>
            </a:r>
            <a:r>
              <a:rPr lang="en-US" altLang="zh-CN" dirty="0" err="1"/>
              <a:t>ylabel</a:t>
            </a:r>
            <a:r>
              <a:rPr lang="en-US" altLang="zh-CN" dirty="0"/>
              <a:t>('y'),</a:t>
            </a:r>
            <a:r>
              <a:rPr lang="en-US" altLang="zh-CN" dirty="0" err="1"/>
              <a:t>zlabel</a:t>
            </a:r>
            <a:r>
              <a:rPr lang="en-US" altLang="zh-CN" dirty="0"/>
              <a:t>('z'),   box on      %</a:t>
            </a:r>
            <a:r>
              <a:rPr lang="zh-CN" altLang="en-US" dirty="0"/>
              <a:t>把三维图形封闭在箱体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6305" r="6520" b="4272"/>
          <a:stretch>
            <a:fillRect/>
          </a:stretch>
        </p:blipFill>
        <p:spPr bwMode="auto">
          <a:xfrm>
            <a:off x="6156176" y="908720"/>
            <a:ext cx="2872740" cy="2141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08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1.5.4 </a:t>
            </a:r>
            <a:r>
              <a:rPr lang="zh-CN" altLang="en-US" b="1" dirty="0">
                <a:solidFill>
                  <a:srgbClr val="C00000"/>
                </a:solidFill>
              </a:rPr>
              <a:t>曲面图的绘制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16592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曲面图的绘制由</a:t>
            </a:r>
            <a:r>
              <a:rPr lang="en-US" altLang="zh-CN" dirty="0"/>
              <a:t>surf</a:t>
            </a:r>
            <a:r>
              <a:rPr lang="zh-CN" altLang="en-US" dirty="0"/>
              <a:t>指令完成，该指令的调用格式与</a:t>
            </a:r>
            <a:r>
              <a:rPr lang="en-US" altLang="zh-CN" dirty="0"/>
              <a:t>mesh</a:t>
            </a:r>
            <a:r>
              <a:rPr lang="zh-CN" altLang="en-US" dirty="0"/>
              <a:t>指令类似，具体如下：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surf (X,Y,Z)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surf (Z)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surf (X,Y,Z,C)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surf(X,Y,Z,’</a:t>
            </a:r>
            <a:r>
              <a:rPr lang="en-US" altLang="zh-CN" dirty="0" err="1"/>
              <a:t>PropertyName</a:t>
            </a:r>
            <a:r>
              <a:rPr lang="en-US" altLang="zh-CN" dirty="0"/>
              <a:t>’,</a:t>
            </a:r>
            <a:r>
              <a:rPr lang="en-US" altLang="zh-CN" dirty="0" err="1"/>
              <a:t>PropertyValue</a:t>
            </a:r>
            <a:r>
              <a:rPr lang="en-US" altLang="zh-CN" dirty="0"/>
              <a:t>,…)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mesh</a:t>
            </a:r>
            <a:r>
              <a:rPr lang="zh-CN" altLang="en-US" dirty="0"/>
              <a:t>指令不同的是，</a:t>
            </a:r>
            <a:r>
              <a:rPr lang="en-US" altLang="zh-CN" dirty="0"/>
              <a:t>mesh</a:t>
            </a:r>
            <a:r>
              <a:rPr lang="zh-CN" altLang="en-US" dirty="0"/>
              <a:t>指令所绘制的图形是网格划分的曲面图，而</a:t>
            </a:r>
            <a:r>
              <a:rPr lang="en-US" altLang="zh-CN" dirty="0"/>
              <a:t>surf</a:t>
            </a:r>
            <a:r>
              <a:rPr lang="zh-CN" altLang="en-US" dirty="0"/>
              <a:t>指令绘制得到的是平滑着色的三维曲面图，着色的方式是在得到相应的网格点后，对每一个网格依据该网格所代表的节点的色值（由变量</a:t>
            </a:r>
            <a:r>
              <a:rPr lang="en-US" altLang="zh-CN" dirty="0"/>
              <a:t>C</a:t>
            </a:r>
            <a:r>
              <a:rPr lang="zh-CN" altLang="en-US" dirty="0"/>
              <a:t>控制）来定义这一网格的颜色。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780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surf</a:t>
            </a:r>
            <a:r>
              <a:rPr lang="zh-CN" altLang="en-US" dirty="0"/>
              <a:t>命令实现曲面的绘制，程序如下：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</a:p>
          <a:p>
            <a:r>
              <a:rPr lang="en-US" altLang="zh-CN" dirty="0"/>
              <a:t>X = -10:1:10; </a:t>
            </a:r>
          </a:p>
          <a:p>
            <a:r>
              <a:rPr lang="en-US" altLang="zh-CN" dirty="0"/>
              <a:t>Y = -10:1:10;</a:t>
            </a:r>
          </a:p>
          <a:p>
            <a:r>
              <a:rPr lang="en-US" altLang="zh-CN" dirty="0"/>
              <a:t>[X,Y] = </a:t>
            </a:r>
            <a:r>
              <a:rPr lang="en-US" altLang="zh-CN" dirty="0" err="1"/>
              <a:t>meshgrid</a:t>
            </a:r>
            <a:r>
              <a:rPr lang="en-US" altLang="zh-CN" dirty="0"/>
              <a:t>(X,Y);</a:t>
            </a:r>
          </a:p>
          <a:p>
            <a:r>
              <a:rPr lang="en-US" altLang="zh-CN" dirty="0"/>
              <a:t>Z = - X.^2 - Y.^2 + 10;</a:t>
            </a:r>
          </a:p>
          <a:p>
            <a:r>
              <a:rPr lang="en-US" altLang="zh-CN" dirty="0"/>
              <a:t>surf(X,Y,Z)</a:t>
            </a:r>
          </a:p>
          <a:p>
            <a:r>
              <a:rPr lang="en-US" altLang="zh-CN" dirty="0" err="1"/>
              <a:t>xlabel</a:t>
            </a:r>
            <a:r>
              <a:rPr lang="en-US" altLang="zh-CN" dirty="0"/>
              <a:t>('x')</a:t>
            </a:r>
          </a:p>
          <a:p>
            <a:r>
              <a:rPr lang="en-US" altLang="zh-CN" dirty="0" err="1"/>
              <a:t>ylabel</a:t>
            </a:r>
            <a:r>
              <a:rPr lang="en-US" altLang="zh-CN" dirty="0"/>
              <a:t>('y')</a:t>
            </a:r>
          </a:p>
          <a:p>
            <a:r>
              <a:rPr lang="en-US" altLang="zh-CN" dirty="0" err="1"/>
              <a:t>zlabel</a:t>
            </a:r>
            <a:r>
              <a:rPr lang="en-US" altLang="zh-CN" dirty="0"/>
              <a:t>('z')</a:t>
            </a:r>
          </a:p>
          <a:p>
            <a:r>
              <a:rPr lang="en-US" altLang="zh-CN" dirty="0"/>
              <a:t>axis tight</a:t>
            </a:r>
          </a:p>
          <a:p>
            <a:r>
              <a:rPr lang="en-US" altLang="zh-CN" dirty="0" err="1"/>
              <a:t>colormap</a:t>
            </a:r>
            <a:r>
              <a:rPr lang="en-US" altLang="zh-CN" dirty="0"/>
              <a:t>(jet)</a:t>
            </a:r>
          </a:p>
          <a:p>
            <a:r>
              <a:rPr lang="en-US" altLang="zh-CN" dirty="0"/>
              <a:t>shading </a:t>
            </a:r>
            <a:r>
              <a:rPr lang="en-US" altLang="zh-CN" dirty="0" err="1"/>
              <a:t>interp</a:t>
            </a:r>
            <a:endParaRPr lang="en-US" altLang="zh-CN" dirty="0"/>
          </a:p>
          <a:p>
            <a:r>
              <a:rPr lang="en-US" altLang="zh-CN" dirty="0"/>
              <a:t>set(</a:t>
            </a:r>
            <a:r>
              <a:rPr lang="en-US" altLang="zh-CN" dirty="0" err="1"/>
              <a:t>gca</a:t>
            </a:r>
            <a:r>
              <a:rPr lang="en-US" altLang="zh-CN" dirty="0"/>
              <a:t>,'</a:t>
            </a:r>
            <a:r>
              <a:rPr lang="en-US" altLang="zh-CN" dirty="0" err="1"/>
              <a:t>Ydir</a:t>
            </a:r>
            <a:r>
              <a:rPr lang="en-US" altLang="zh-CN" dirty="0"/>
              <a:t>','reverse');</a:t>
            </a:r>
          </a:p>
          <a:p>
            <a:r>
              <a:rPr lang="en-US" altLang="zh-CN" dirty="0"/>
              <a:t>set (</a:t>
            </a:r>
            <a:r>
              <a:rPr lang="en-US" altLang="zh-CN" dirty="0" err="1"/>
              <a:t>gcf</a:t>
            </a:r>
            <a:r>
              <a:rPr lang="en-US" altLang="zh-CN" dirty="0"/>
              <a:t>, 'color', 'w')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7619" r="4501" b="2789"/>
          <a:stretch>
            <a:fillRect/>
          </a:stretch>
        </p:blipFill>
        <p:spPr bwMode="auto">
          <a:xfrm>
            <a:off x="4355976" y="2852936"/>
            <a:ext cx="2872740" cy="207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914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1.5.5  </a:t>
            </a:r>
            <a:r>
              <a:rPr lang="zh-CN" altLang="en-US" b="1" dirty="0">
                <a:solidFill>
                  <a:srgbClr val="C00000"/>
                </a:solidFill>
              </a:rPr>
              <a:t>特殊图形绘制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对于不同的三维曲面绘制，提供了不同的画图函数，例如</a:t>
            </a:r>
            <a:r>
              <a:rPr lang="en-US" altLang="zh-CN" dirty="0"/>
              <a:t>slice</a:t>
            </a:r>
            <a:r>
              <a:rPr lang="zh-CN" altLang="en-US" dirty="0"/>
              <a:t>切片函数、</a:t>
            </a:r>
            <a:r>
              <a:rPr lang="en-US" altLang="zh-CN" dirty="0"/>
              <a:t>quiver3</a:t>
            </a:r>
            <a:r>
              <a:rPr lang="zh-CN" altLang="en-US" dirty="0"/>
              <a:t>三维箭头标记函数、</a:t>
            </a:r>
            <a:r>
              <a:rPr lang="en-US" altLang="zh-CN" dirty="0"/>
              <a:t>sphere</a:t>
            </a:r>
            <a:r>
              <a:rPr lang="zh-CN" altLang="en-US" dirty="0"/>
              <a:t>等等，因此</a:t>
            </a:r>
            <a:r>
              <a:rPr lang="en-US" altLang="zh-CN" dirty="0"/>
              <a:t>MATLAB</a:t>
            </a:r>
            <a:r>
              <a:rPr lang="zh-CN" altLang="en-US" dirty="0"/>
              <a:t>丰富的图形可视化工具箱函数应用相当广泛。</a:t>
            </a:r>
          </a:p>
        </p:txBody>
      </p:sp>
    </p:spTree>
    <p:extLst>
      <p:ext uri="{BB962C8B-B14F-4D97-AF65-F5344CB8AC3E}">
        <p14:creationId xmlns:p14="http://schemas.microsoft.com/office/powerpoint/2010/main" val="4056559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空间曲线及其运动方向的表现，编程如下：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</a:p>
          <a:p>
            <a:r>
              <a:rPr lang="en-US" altLang="zh-CN" dirty="0"/>
              <a:t>t=0:0.1:1.5;</a:t>
            </a:r>
          </a:p>
          <a:p>
            <a:r>
              <a:rPr lang="en-US" altLang="zh-CN" dirty="0" err="1"/>
              <a:t>Vx</a:t>
            </a:r>
            <a:r>
              <a:rPr lang="en-US" altLang="zh-CN" dirty="0"/>
              <a:t>=2*t;</a:t>
            </a:r>
          </a:p>
          <a:p>
            <a:r>
              <a:rPr lang="en-US" altLang="zh-CN" dirty="0" err="1"/>
              <a:t>Vy</a:t>
            </a:r>
            <a:r>
              <a:rPr lang="en-US" altLang="zh-CN" dirty="0"/>
              <a:t>=2*t.^2;</a:t>
            </a:r>
          </a:p>
          <a:p>
            <a:r>
              <a:rPr lang="en-US" altLang="zh-CN" dirty="0" err="1"/>
              <a:t>Vz</a:t>
            </a:r>
            <a:r>
              <a:rPr lang="en-US" altLang="zh-CN" dirty="0"/>
              <a:t>=6*t.^3-t.^2;</a:t>
            </a:r>
          </a:p>
          <a:p>
            <a:r>
              <a:rPr lang="en-US" altLang="zh-CN" dirty="0"/>
              <a:t>x=t.^2;</a:t>
            </a:r>
          </a:p>
          <a:p>
            <a:r>
              <a:rPr lang="en-US" altLang="zh-CN" dirty="0"/>
              <a:t>y=(2/3)*t.^3;</a:t>
            </a:r>
          </a:p>
          <a:p>
            <a:r>
              <a:rPr lang="en-US" altLang="zh-CN" dirty="0"/>
              <a:t>z=(6/4)*t.^4-(1/3)*t.^3;  %</a:t>
            </a:r>
            <a:r>
              <a:rPr lang="zh-CN" altLang="en-US" dirty="0"/>
              <a:t>由速度得到曲线</a:t>
            </a:r>
          </a:p>
          <a:p>
            <a:r>
              <a:rPr lang="en-US" altLang="zh-CN" dirty="0"/>
              <a:t>plot3(</a:t>
            </a:r>
            <a:r>
              <a:rPr lang="en-US" altLang="zh-CN" dirty="0" err="1"/>
              <a:t>x,y,z,'r</a:t>
            </a:r>
            <a:r>
              <a:rPr lang="en-US" altLang="zh-CN" dirty="0"/>
              <a:t>.-'),       %</a:t>
            </a:r>
            <a:r>
              <a:rPr lang="zh-CN" altLang="en-US" dirty="0"/>
              <a:t>画飞行轨迹</a:t>
            </a:r>
          </a:p>
          <a:p>
            <a:r>
              <a:rPr lang="en-US" altLang="zh-CN" dirty="0"/>
              <a:t>hold on   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算数值梯度 </a:t>
            </a:r>
          </a:p>
          <a:p>
            <a:r>
              <a:rPr lang="en-US" altLang="zh-CN" dirty="0" err="1"/>
              <a:t>Vx</a:t>
            </a:r>
            <a:r>
              <a:rPr lang="en-US" altLang="zh-CN" dirty="0"/>
              <a:t>=gradient(x);</a:t>
            </a:r>
          </a:p>
          <a:p>
            <a:r>
              <a:rPr lang="en-US" altLang="zh-CN" dirty="0" err="1"/>
              <a:t>Vy</a:t>
            </a:r>
            <a:r>
              <a:rPr lang="en-US" altLang="zh-CN" dirty="0"/>
              <a:t>=gradient(y);</a:t>
            </a:r>
          </a:p>
          <a:p>
            <a:r>
              <a:rPr lang="en-US" altLang="zh-CN" dirty="0" err="1"/>
              <a:t>Vz</a:t>
            </a:r>
            <a:r>
              <a:rPr lang="en-US" altLang="zh-CN" dirty="0"/>
              <a:t>=gradient(z);</a:t>
            </a:r>
          </a:p>
          <a:p>
            <a:r>
              <a:rPr lang="en-US" altLang="zh-CN" dirty="0"/>
              <a:t>quiver3(</a:t>
            </a:r>
            <a:r>
              <a:rPr lang="en-US" altLang="zh-CN" dirty="0" err="1"/>
              <a:t>x,y,z,Vx,Vy,Vz</a:t>
            </a:r>
            <a:r>
              <a:rPr lang="en-US" altLang="zh-CN" dirty="0"/>
              <a:t>),  %</a:t>
            </a:r>
            <a:r>
              <a:rPr lang="zh-CN" altLang="en-US" dirty="0"/>
              <a:t>画速度矢量图</a:t>
            </a:r>
          </a:p>
          <a:p>
            <a:r>
              <a:rPr lang="en-US" altLang="zh-CN" dirty="0"/>
              <a:t>grid on       % </a:t>
            </a:r>
            <a:r>
              <a:rPr lang="zh-CN" altLang="en-US" dirty="0"/>
              <a:t>栅格化</a:t>
            </a:r>
          </a:p>
          <a:p>
            <a:r>
              <a:rPr lang="en-US" altLang="zh-CN" dirty="0" err="1"/>
              <a:t>xlabel</a:t>
            </a:r>
            <a:r>
              <a:rPr lang="en-US" altLang="zh-CN" dirty="0"/>
              <a:t>('x')</a:t>
            </a:r>
          </a:p>
          <a:p>
            <a:r>
              <a:rPr lang="en-US" altLang="zh-CN" dirty="0" err="1"/>
              <a:t>ylabel</a:t>
            </a:r>
            <a:r>
              <a:rPr lang="en-US" altLang="zh-CN" dirty="0"/>
              <a:t>('y')</a:t>
            </a:r>
          </a:p>
          <a:p>
            <a:r>
              <a:rPr lang="en-US" altLang="zh-CN" dirty="0" err="1"/>
              <a:t>zlabel</a:t>
            </a:r>
            <a:r>
              <a:rPr lang="en-US" altLang="zh-CN" dirty="0"/>
              <a:t>('z')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6146" r="6140" b="4097"/>
          <a:stretch>
            <a:fillRect/>
          </a:stretch>
        </p:blipFill>
        <p:spPr bwMode="auto">
          <a:xfrm>
            <a:off x="5724128" y="1556792"/>
            <a:ext cx="2895600" cy="2186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57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1.1 MATLAB</a:t>
            </a:r>
            <a:r>
              <a:rPr lang="zh-CN" altLang="en-US" b="1" dirty="0">
                <a:solidFill>
                  <a:srgbClr val="C00000"/>
                </a:solidFill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易用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平台</a:t>
            </a:r>
            <a:r>
              <a:rPr lang="zh-CN" altLang="en-US" dirty="0" smtClean="0"/>
              <a:t>独立性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/>
              <a:t>预定义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zh-CN" altLang="zh-CN" dirty="0"/>
              <a:t>机制独立的画图</a:t>
            </a:r>
          </a:p>
          <a:p>
            <a:r>
              <a:rPr lang="en-US" altLang="zh-CN" dirty="0"/>
              <a:t>5. </a:t>
            </a:r>
            <a:r>
              <a:rPr lang="zh-CN" altLang="zh-CN" dirty="0"/>
              <a:t>用户图形界面</a:t>
            </a:r>
          </a:p>
          <a:p>
            <a:r>
              <a:rPr lang="en-US" altLang="zh-CN" dirty="0"/>
              <a:t>6. MATLAB </a:t>
            </a:r>
            <a:r>
              <a:rPr lang="zh-CN" altLang="zh-CN" dirty="0"/>
              <a:t>编译器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57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1.6 </a:t>
            </a:r>
            <a:r>
              <a:rPr lang="zh-CN" altLang="en-US" b="1" dirty="0">
                <a:solidFill>
                  <a:srgbClr val="C00000"/>
                </a:solidFill>
              </a:rPr>
              <a:t>微积分问题的</a:t>
            </a: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en-US" b="1" dirty="0">
                <a:solidFill>
                  <a:srgbClr val="C00000"/>
                </a:solidFill>
              </a:rPr>
              <a:t>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345235"/>
          </a:xfrm>
        </p:spPr>
        <p:txBody>
          <a:bodyPr/>
          <a:lstStyle/>
          <a:p>
            <a:r>
              <a:rPr lang="zh-CN" altLang="en-US" dirty="0"/>
              <a:t>符号变量在解决工程问题中应用较多，对于一个工程问题而言，一般首先从变量出发，把问题用符号变量表示出来（得到符号矩阵），然后通过符号变量求解得到一般表达式，根据该表达式，代入相应的初始条件，即可得到问题的具体的解。</a:t>
            </a:r>
          </a:p>
        </p:txBody>
      </p:sp>
    </p:spTree>
    <p:extLst>
      <p:ext uri="{BB962C8B-B14F-4D97-AF65-F5344CB8AC3E}">
        <p14:creationId xmlns:p14="http://schemas.microsoft.com/office/powerpoint/2010/main" val="74915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 </a:t>
            </a:r>
            <a:r>
              <a:rPr lang="zh-CN" altLang="en-US" b="1" dirty="0">
                <a:solidFill>
                  <a:srgbClr val="C00000"/>
                </a:solidFill>
              </a:rPr>
              <a:t>极限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MATLAB</a:t>
            </a:r>
            <a:r>
              <a:rPr lang="zh-CN" altLang="en-US" dirty="0"/>
              <a:t>提供了求极限函数</a:t>
            </a:r>
            <a:r>
              <a:rPr lang="en-US" altLang="zh-CN" dirty="0"/>
              <a:t>limit()</a:t>
            </a:r>
            <a:r>
              <a:rPr lang="zh-CN" altLang="en-US" dirty="0"/>
              <a:t>，函数调用格式为：</a:t>
            </a:r>
            <a:r>
              <a:rPr lang="en-US" altLang="zh-CN" dirty="0"/>
              <a:t>y = limit(fun,x,x0)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y</a:t>
            </a:r>
            <a:r>
              <a:rPr lang="zh-CN" altLang="en-US" dirty="0"/>
              <a:t>为返回的函数极限值；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fun</a:t>
            </a:r>
            <a:r>
              <a:rPr lang="zh-CN" altLang="en-US" dirty="0"/>
              <a:t>为要求解的函数；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x</a:t>
            </a:r>
            <a:r>
              <a:rPr lang="zh-CN" altLang="en-US" dirty="0"/>
              <a:t>为函数自变量；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x0</a:t>
            </a:r>
            <a:r>
              <a:rPr lang="zh-CN" altLang="en-US" dirty="0"/>
              <a:t>位函数自变量的取值，</a:t>
            </a:r>
            <a:r>
              <a:rPr lang="en-US" altLang="zh-CN" dirty="0"/>
              <a:t>x</a:t>
            </a:r>
            <a:r>
              <a:rPr lang="zh-CN" altLang="en-US" dirty="0"/>
              <a:t>趋近于</a:t>
            </a:r>
            <a:r>
              <a:rPr lang="en-US" altLang="zh-CN" dirty="0"/>
              <a:t>x0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MATLAB</a:t>
            </a:r>
            <a:r>
              <a:rPr lang="zh-CN" altLang="en-US" dirty="0"/>
              <a:t>求解极限问题有专门的函数，编程如下：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</a:p>
          <a:p>
            <a:r>
              <a:rPr lang="en-US" altLang="zh-CN" dirty="0" err="1"/>
              <a:t>syms</a:t>
            </a:r>
            <a:r>
              <a:rPr lang="en-US" altLang="zh-CN" dirty="0"/>
              <a:t> x a </a:t>
            </a:r>
          </a:p>
          <a:p>
            <a:r>
              <a:rPr lang="en-US" altLang="zh-CN" dirty="0"/>
              <a:t>I1=limit('(sin(x)-sin(3*x))/sin(x)',x,0)</a:t>
            </a:r>
          </a:p>
          <a:p>
            <a:r>
              <a:rPr lang="en-US" altLang="zh-CN" dirty="0"/>
              <a:t>I2=limit('(tan(x)-tan(a))/(x-a)',</a:t>
            </a:r>
            <a:r>
              <a:rPr lang="en-US" altLang="zh-CN" dirty="0" err="1"/>
              <a:t>x,a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I3=limit('(3*x-5)/(x^3*sin(1/x^2))',</a:t>
            </a:r>
            <a:r>
              <a:rPr lang="en-US" altLang="zh-CN" dirty="0" err="1"/>
              <a:t>x,inf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运行程序输出结果如下：</a:t>
            </a:r>
          </a:p>
          <a:p>
            <a:r>
              <a:rPr lang="en-US" altLang="zh-CN" dirty="0"/>
              <a:t>I1 =</a:t>
            </a:r>
          </a:p>
          <a:p>
            <a:r>
              <a:rPr lang="en-US" altLang="zh-CN" dirty="0"/>
              <a:t>-2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I2 =</a:t>
            </a:r>
          </a:p>
          <a:p>
            <a:r>
              <a:rPr lang="en-US" altLang="zh-CN" dirty="0"/>
              <a:t>tan(a)^2 + 1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I3 =</a:t>
            </a:r>
          </a:p>
          <a:p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55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78098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2.</a:t>
            </a:r>
            <a:r>
              <a:rPr lang="zh-CN" altLang="en-US" b="1" dirty="0">
                <a:solidFill>
                  <a:srgbClr val="C00000"/>
                </a:solidFill>
              </a:rPr>
              <a:t>导数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9654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3600" dirty="0"/>
              <a:t>diff</a:t>
            </a:r>
            <a:r>
              <a:rPr lang="zh-CN" altLang="en-US" sz="3600" dirty="0"/>
              <a:t>是求微分最常用的函数，其输入参数既可以是函数表达式，也可以是符号矩阵。</a:t>
            </a:r>
          </a:p>
          <a:p>
            <a:r>
              <a:rPr lang="en-US" altLang="zh-CN" sz="3600" dirty="0"/>
              <a:t>MATLAB</a:t>
            </a:r>
            <a:r>
              <a:rPr lang="zh-CN" altLang="en-US" sz="3600" dirty="0"/>
              <a:t>常用的格式是：</a:t>
            </a:r>
            <a:r>
              <a:rPr lang="en-US" altLang="zh-CN" sz="3600" dirty="0"/>
              <a:t>diff(f, x, n)</a:t>
            </a:r>
            <a:r>
              <a:rPr lang="zh-CN" altLang="en-US" sz="3600" dirty="0"/>
              <a:t>；</a:t>
            </a:r>
          </a:p>
          <a:p>
            <a:r>
              <a:rPr lang="zh-CN" altLang="en-US" sz="3600" dirty="0"/>
              <a:t>其中，</a:t>
            </a:r>
            <a:r>
              <a:rPr lang="en-US" altLang="zh-CN" sz="3600" dirty="0"/>
              <a:t>f</a:t>
            </a:r>
            <a:r>
              <a:rPr lang="zh-CN" altLang="en-US" sz="3600" dirty="0"/>
              <a:t>关于</a:t>
            </a:r>
            <a:r>
              <a:rPr lang="en-US" altLang="zh-CN" sz="3600" dirty="0"/>
              <a:t>x</a:t>
            </a:r>
            <a:r>
              <a:rPr lang="zh-CN" altLang="en-US" sz="3600" dirty="0"/>
              <a:t>求</a:t>
            </a:r>
            <a:r>
              <a:rPr lang="en-US" altLang="zh-CN" sz="3600" dirty="0"/>
              <a:t>n</a:t>
            </a:r>
            <a:r>
              <a:rPr lang="zh-CN" altLang="en-US" sz="3600" dirty="0"/>
              <a:t>阶导数。</a:t>
            </a:r>
          </a:p>
          <a:p>
            <a:r>
              <a:rPr lang="en-US" altLang="zh-CN" sz="3600" dirty="0"/>
              <a:t>MATLAB</a:t>
            </a:r>
            <a:r>
              <a:rPr lang="zh-CN" altLang="en-US" sz="3600" dirty="0"/>
              <a:t>求解导数问题，编程如下：</a:t>
            </a:r>
          </a:p>
          <a:p>
            <a:r>
              <a:rPr lang="en-US" altLang="zh-CN" sz="3600" dirty="0" err="1"/>
              <a:t>clc,clear,close</a:t>
            </a:r>
            <a:r>
              <a:rPr lang="en-US" altLang="zh-CN" sz="3600" dirty="0"/>
              <a:t> all</a:t>
            </a:r>
          </a:p>
          <a:p>
            <a:r>
              <a:rPr lang="en-US" altLang="zh-CN" sz="3600" dirty="0" err="1"/>
              <a:t>syms</a:t>
            </a:r>
            <a:r>
              <a:rPr lang="en-US" altLang="zh-CN" sz="3600" dirty="0"/>
              <a:t> x y </a:t>
            </a:r>
          </a:p>
          <a:p>
            <a:r>
              <a:rPr lang="en-US" altLang="zh-CN" sz="3600" dirty="0"/>
              <a:t>f=</a:t>
            </a:r>
            <a:r>
              <a:rPr lang="en-US" altLang="zh-CN" sz="3600" dirty="0" err="1"/>
              <a:t>sym</a:t>
            </a:r>
            <a:r>
              <a:rPr lang="en-US" altLang="zh-CN" sz="3600" dirty="0"/>
              <a:t>('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(-2*x)*cos(3*x^(1/2))')</a:t>
            </a:r>
          </a:p>
          <a:p>
            <a:r>
              <a:rPr lang="en-US" altLang="zh-CN" sz="3600" dirty="0"/>
              <a:t>diff(</a:t>
            </a:r>
            <a:r>
              <a:rPr lang="en-US" altLang="zh-CN" sz="3600" dirty="0" err="1"/>
              <a:t>f,x</a:t>
            </a:r>
            <a:r>
              <a:rPr lang="en-US" altLang="zh-CN" sz="3600" dirty="0"/>
              <a:t>)</a:t>
            </a:r>
          </a:p>
          <a:p>
            <a:r>
              <a:rPr lang="en-US" altLang="zh-CN" sz="3600" dirty="0"/>
              <a:t>g=</a:t>
            </a:r>
            <a:r>
              <a:rPr lang="en-US" altLang="zh-CN" sz="3600" dirty="0" err="1"/>
              <a:t>sym</a:t>
            </a:r>
            <a:r>
              <a:rPr lang="en-US" altLang="zh-CN" sz="3600" dirty="0"/>
              <a:t>('g(</a:t>
            </a:r>
            <a:r>
              <a:rPr lang="en-US" altLang="zh-CN" sz="3600" dirty="0" err="1"/>
              <a:t>x,y</a:t>
            </a:r>
            <a:r>
              <a:rPr lang="en-US" altLang="zh-CN" sz="3600" dirty="0"/>
              <a:t>)')                    %</a:t>
            </a:r>
            <a:r>
              <a:rPr lang="zh-CN" altLang="en-US" sz="3600" dirty="0"/>
              <a:t>建立抽象函数。</a:t>
            </a:r>
          </a:p>
          <a:p>
            <a:r>
              <a:rPr lang="en-US" altLang="zh-CN" sz="3600" dirty="0"/>
              <a:t>f=</a:t>
            </a:r>
            <a:r>
              <a:rPr lang="en-US" altLang="zh-CN" sz="3600" dirty="0" err="1"/>
              <a:t>sym</a:t>
            </a:r>
            <a:r>
              <a:rPr lang="en-US" altLang="zh-CN" sz="3600" dirty="0"/>
              <a:t>('f(</a:t>
            </a:r>
            <a:r>
              <a:rPr lang="en-US" altLang="zh-CN" sz="3600" dirty="0" err="1"/>
              <a:t>x,y,g</a:t>
            </a:r>
            <a:r>
              <a:rPr lang="en-US" altLang="zh-CN" sz="3600" dirty="0"/>
              <a:t>(</a:t>
            </a:r>
            <a:r>
              <a:rPr lang="en-US" altLang="zh-CN" sz="3600" dirty="0" err="1"/>
              <a:t>x,y</a:t>
            </a:r>
            <a:r>
              <a:rPr lang="en-US" altLang="zh-CN" sz="3600" dirty="0"/>
              <a:t>))')                %</a:t>
            </a:r>
            <a:r>
              <a:rPr lang="zh-CN" altLang="en-US" sz="3600" dirty="0"/>
              <a:t>建立复合抽象函数。</a:t>
            </a:r>
          </a:p>
          <a:p>
            <a:r>
              <a:rPr lang="en-US" altLang="zh-CN" sz="3600" dirty="0"/>
              <a:t>diff(</a:t>
            </a:r>
            <a:r>
              <a:rPr lang="en-US" altLang="zh-CN" sz="3600" dirty="0" err="1"/>
              <a:t>f,x</a:t>
            </a:r>
            <a:r>
              <a:rPr lang="en-US" altLang="zh-CN" sz="3600" dirty="0"/>
              <a:t>)</a:t>
            </a:r>
          </a:p>
          <a:p>
            <a:r>
              <a:rPr lang="en-US" altLang="zh-CN" sz="3600" dirty="0"/>
              <a:t>diff(f,x,2)</a:t>
            </a:r>
          </a:p>
          <a:p>
            <a:r>
              <a:rPr lang="zh-CN" altLang="en-US" sz="3600" dirty="0"/>
              <a:t>运行程序输出结果如下：</a:t>
            </a:r>
          </a:p>
          <a:p>
            <a:r>
              <a:rPr lang="en-US" altLang="zh-CN" sz="3600" dirty="0"/>
              <a:t>f =</a:t>
            </a:r>
          </a:p>
          <a:p>
            <a:r>
              <a:rPr lang="en-US" altLang="zh-CN" sz="3600" dirty="0" err="1"/>
              <a:t>exp</a:t>
            </a:r>
            <a:r>
              <a:rPr lang="en-US" altLang="zh-CN" sz="3600" dirty="0"/>
              <a:t>(-2*x)*cos(3*x^(1/2))</a:t>
            </a:r>
          </a:p>
          <a:p>
            <a:r>
              <a:rPr lang="en-US" altLang="zh-CN" sz="3600" dirty="0"/>
              <a:t> </a:t>
            </a:r>
          </a:p>
          <a:p>
            <a:r>
              <a:rPr lang="en-US" altLang="zh-CN" sz="3600" dirty="0" err="1"/>
              <a:t>ans</a:t>
            </a:r>
            <a:r>
              <a:rPr lang="en-US" altLang="zh-CN" sz="3600" dirty="0"/>
              <a:t> =</a:t>
            </a:r>
          </a:p>
          <a:p>
            <a:r>
              <a:rPr lang="en-US" altLang="zh-CN" sz="3600" dirty="0"/>
              <a:t>- 2*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(-2*x)*cos(3*x^(1/2)) - (3*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(-2*x)*sin(3*x^(1/2)))/(2*x^(1/2))</a:t>
            </a:r>
          </a:p>
          <a:p>
            <a:r>
              <a:rPr lang="en-US" altLang="zh-CN" sz="3600" dirty="0"/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5289" r="7924" b="6305"/>
          <a:stretch>
            <a:fillRect/>
          </a:stretch>
        </p:blipFill>
        <p:spPr bwMode="auto">
          <a:xfrm>
            <a:off x="5508104" y="2204864"/>
            <a:ext cx="281178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72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5544616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/>
              <a:t>g =</a:t>
            </a:r>
          </a:p>
          <a:p>
            <a:r>
              <a:rPr lang="en-US" altLang="zh-CN" dirty="0"/>
              <a:t>g(x, y)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f =</a:t>
            </a:r>
          </a:p>
          <a:p>
            <a:r>
              <a:rPr lang="en-US" altLang="zh-CN" dirty="0"/>
              <a:t>f(x, y, g(x, y))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D([3], f)(x, y, g(x, y))*diff(g(x, y), x) + D([1], f)(x, y, g(x, y))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 (D([3, 3], f)(x, y, g(x, y))*diff(g(x, y), x) + D([1, 3], f)(x, y, g(x, y)))*diff(g(x, y), x) + D([1, 3], f)(x, y, g(x, y))*diff(g(x, y), x) + D([3], f)(x, y, g(x, y))*diff(g(x, y), x, x) + D([1, 1], f)(x, y, g(x, y))</a:t>
            </a:r>
          </a:p>
          <a:p>
            <a:r>
              <a:rPr lang="zh-CN" altLang="en-US" dirty="0"/>
              <a:t>数值求导指令</a:t>
            </a:r>
            <a:r>
              <a:rPr lang="en-US" altLang="zh-CN" dirty="0"/>
              <a:t>diff</a:t>
            </a:r>
            <a:r>
              <a:rPr lang="zh-CN" altLang="en-US" dirty="0"/>
              <a:t>，程序如下：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linspace</a:t>
            </a:r>
            <a:r>
              <a:rPr lang="en-US" altLang="zh-CN" dirty="0"/>
              <a:t>(0,2*pi,50);</a:t>
            </a:r>
          </a:p>
          <a:p>
            <a:r>
              <a:rPr lang="en-US" altLang="zh-CN" dirty="0"/>
              <a:t>y=sin(x);</a:t>
            </a:r>
          </a:p>
          <a:p>
            <a:r>
              <a:rPr lang="en-US" altLang="zh-CN" dirty="0" err="1"/>
              <a:t>dydx</a:t>
            </a:r>
            <a:r>
              <a:rPr lang="en-US" altLang="zh-CN" dirty="0"/>
              <a:t>=diff(y)./diff(x);</a:t>
            </a:r>
          </a:p>
          <a:p>
            <a:r>
              <a:rPr lang="en-US" altLang="zh-CN" dirty="0"/>
              <a:t>plot(x(1:49),</a:t>
            </a:r>
            <a:r>
              <a:rPr lang="en-US" altLang="zh-CN" dirty="0" err="1"/>
              <a:t>dydx</a:t>
            </a:r>
            <a:r>
              <a:rPr lang="en-US" altLang="zh-CN" dirty="0"/>
              <a:t>),grid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MATLAB 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函数是求积分最常用的函数，其输入参数可以是函数表达式。</a:t>
            </a:r>
          </a:p>
          <a:p>
            <a:r>
              <a:rPr lang="zh-CN" altLang="en-US" dirty="0"/>
              <a:t>常用的格式是：</a:t>
            </a:r>
            <a:r>
              <a:rPr lang="en-US" altLang="zh-CN" dirty="0" err="1"/>
              <a:t>int</a:t>
            </a:r>
            <a:r>
              <a:rPr lang="en-US" altLang="zh-CN" dirty="0"/>
              <a:t>(f, r, x0, x1)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f</a:t>
            </a:r>
            <a:r>
              <a:rPr lang="zh-CN" altLang="en-US" dirty="0"/>
              <a:t>为所要积分的表达式；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为积分变量，若为定积分，则</a:t>
            </a:r>
            <a:r>
              <a:rPr lang="en-US" altLang="zh-CN" dirty="0"/>
              <a:t>x0</a:t>
            </a:r>
            <a:r>
              <a:rPr lang="zh-CN" altLang="en-US" dirty="0"/>
              <a:t>与</a:t>
            </a:r>
            <a:r>
              <a:rPr lang="en-US" altLang="zh-CN" dirty="0"/>
              <a:t>x1</a:t>
            </a:r>
            <a:r>
              <a:rPr lang="zh-CN" altLang="en-US" dirty="0"/>
              <a:t>为积分上下限。</a:t>
            </a:r>
          </a:p>
          <a:p>
            <a:r>
              <a:rPr lang="zh-CN" altLang="en-US" dirty="0"/>
              <a:t>求解积分函数</a:t>
            </a:r>
            <a:r>
              <a:rPr lang="en-US" altLang="zh-CN" dirty="0" err="1"/>
              <a:t>int</a:t>
            </a:r>
            <a:r>
              <a:rPr lang="zh-CN" altLang="en-US" dirty="0"/>
              <a:t>，编写程序如下：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</a:p>
          <a:p>
            <a:r>
              <a:rPr lang="en-US" altLang="zh-CN" dirty="0" err="1"/>
              <a:t>syms</a:t>
            </a:r>
            <a:r>
              <a:rPr lang="en-US" altLang="zh-CN" dirty="0"/>
              <a:t>   x y z</a:t>
            </a:r>
          </a:p>
          <a:p>
            <a:r>
              <a:rPr lang="en-US" altLang="zh-CN" dirty="0"/>
              <a:t>I1=</a:t>
            </a:r>
            <a:r>
              <a:rPr lang="en-US" altLang="zh-CN" dirty="0" err="1"/>
              <a:t>int</a:t>
            </a:r>
            <a:r>
              <a:rPr lang="en-US" altLang="zh-CN" dirty="0"/>
              <a:t>(sin(x*</a:t>
            </a:r>
            <a:r>
              <a:rPr lang="en-US" altLang="zh-CN" dirty="0" err="1"/>
              <a:t>y+z</a:t>
            </a:r>
            <a:r>
              <a:rPr lang="en-US" altLang="zh-CN" dirty="0"/>
              <a:t>),z)</a:t>
            </a:r>
          </a:p>
          <a:p>
            <a:r>
              <a:rPr lang="en-US" altLang="zh-CN" dirty="0"/>
              <a:t>I2=</a:t>
            </a:r>
            <a:r>
              <a:rPr lang="en-US" altLang="zh-CN" dirty="0" err="1"/>
              <a:t>int</a:t>
            </a:r>
            <a:r>
              <a:rPr lang="en-US" altLang="zh-CN" dirty="0"/>
              <a:t>(1/(3+2*x+x^2),x,0,1)</a:t>
            </a:r>
          </a:p>
          <a:p>
            <a:r>
              <a:rPr lang="en-US" altLang="zh-CN" dirty="0"/>
              <a:t>I3=</a:t>
            </a:r>
            <a:r>
              <a:rPr lang="en-US" altLang="zh-CN" dirty="0" err="1"/>
              <a:t>int</a:t>
            </a:r>
            <a:r>
              <a:rPr lang="en-US" altLang="zh-CN" dirty="0"/>
              <a:t>(1/(3+2*x+x^2),x,-</a:t>
            </a:r>
            <a:r>
              <a:rPr lang="en-US" altLang="zh-CN" dirty="0" err="1"/>
              <a:t>inf,inf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运行程序输出结果如下：</a:t>
            </a:r>
          </a:p>
          <a:p>
            <a:r>
              <a:rPr lang="en-US" altLang="zh-CN" dirty="0"/>
              <a:t>I1 =</a:t>
            </a:r>
          </a:p>
          <a:p>
            <a:r>
              <a:rPr lang="en-US" altLang="zh-CN" dirty="0"/>
              <a:t>    -cos(z + x*y)</a:t>
            </a:r>
          </a:p>
          <a:p>
            <a:r>
              <a:rPr lang="en-US" altLang="zh-CN" dirty="0"/>
              <a:t>I2 =</a:t>
            </a:r>
          </a:p>
          <a:p>
            <a:r>
              <a:rPr lang="en-US" altLang="zh-CN" dirty="0"/>
              <a:t>    -(2^(1/2)*(</a:t>
            </a:r>
            <a:r>
              <a:rPr lang="en-US" altLang="zh-CN" dirty="0" err="1"/>
              <a:t>atan</a:t>
            </a:r>
            <a:r>
              <a:rPr lang="en-US" altLang="zh-CN" dirty="0"/>
              <a:t>(8^(1/2)/4) - </a:t>
            </a:r>
            <a:r>
              <a:rPr lang="en-US" altLang="zh-CN" dirty="0" err="1"/>
              <a:t>atan</a:t>
            </a:r>
            <a:r>
              <a:rPr lang="en-US" altLang="zh-CN" dirty="0"/>
              <a:t>(2^(1/2))))/2</a:t>
            </a:r>
          </a:p>
          <a:p>
            <a:r>
              <a:rPr lang="en-US" altLang="zh-CN" dirty="0"/>
              <a:t>I3 =</a:t>
            </a:r>
          </a:p>
          <a:p>
            <a:r>
              <a:rPr lang="en-US" altLang="zh-CN" dirty="0"/>
              <a:t>    (pi*2^(1/2))/2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35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1.6.2  </a:t>
            </a:r>
            <a:r>
              <a:rPr lang="zh-CN" altLang="en-US" b="1" dirty="0">
                <a:solidFill>
                  <a:srgbClr val="C00000"/>
                </a:solidFill>
              </a:rPr>
              <a:t>微分方程的数值解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求解微积分方程你的数值解常用的</a:t>
            </a:r>
            <a:r>
              <a:rPr lang="en-US" altLang="zh-CN" dirty="0"/>
              <a:t>MATLAB</a:t>
            </a:r>
            <a:r>
              <a:rPr lang="zh-CN" altLang="en-US" dirty="0"/>
              <a:t>函数调用如下：</a:t>
            </a:r>
          </a:p>
          <a:p>
            <a:r>
              <a:rPr lang="en-US" altLang="zh-CN" dirty="0"/>
              <a:t>[t, x] = ode23(‘</a:t>
            </a:r>
            <a:r>
              <a:rPr lang="en-US" altLang="zh-CN" dirty="0" err="1"/>
              <a:t>xprime</a:t>
            </a:r>
            <a:r>
              <a:rPr lang="en-US" altLang="zh-CN" dirty="0"/>
              <a:t>’, t0, </a:t>
            </a:r>
            <a:r>
              <a:rPr lang="en-US" altLang="zh-CN" dirty="0" err="1"/>
              <a:t>tf</a:t>
            </a:r>
            <a:r>
              <a:rPr lang="en-US" altLang="zh-CN" dirty="0"/>
              <a:t>, x0, </a:t>
            </a:r>
            <a:r>
              <a:rPr lang="en-US" altLang="zh-CN" dirty="0" err="1"/>
              <a:t>tol</a:t>
            </a:r>
            <a:r>
              <a:rPr lang="en-US" altLang="zh-CN" dirty="0"/>
              <a:t>, trace)</a:t>
            </a:r>
          </a:p>
          <a:p>
            <a:r>
              <a:rPr lang="en-US" altLang="zh-CN" dirty="0"/>
              <a:t>[t, x] = ode45(‘</a:t>
            </a:r>
            <a:r>
              <a:rPr lang="en-US" altLang="zh-CN" dirty="0" err="1"/>
              <a:t>xprime</a:t>
            </a:r>
            <a:r>
              <a:rPr lang="en-US" altLang="zh-CN" dirty="0"/>
              <a:t>’, t0, </a:t>
            </a:r>
            <a:r>
              <a:rPr lang="en-US" altLang="zh-CN" dirty="0" err="1"/>
              <a:t>tf</a:t>
            </a:r>
            <a:r>
              <a:rPr lang="en-US" altLang="zh-CN" dirty="0"/>
              <a:t>, x0, </a:t>
            </a:r>
            <a:r>
              <a:rPr lang="en-US" altLang="zh-CN" dirty="0" err="1"/>
              <a:t>tol</a:t>
            </a:r>
            <a:r>
              <a:rPr lang="en-US" altLang="zh-CN" dirty="0"/>
              <a:t>, trace)</a:t>
            </a:r>
          </a:p>
          <a:p>
            <a:r>
              <a:rPr lang="zh-CN" altLang="en-US" dirty="0"/>
              <a:t>或</a:t>
            </a:r>
          </a:p>
          <a:p>
            <a:r>
              <a:rPr lang="en-US" altLang="zh-CN" dirty="0"/>
              <a:t>[t, x] = ode23(‘</a:t>
            </a:r>
            <a:r>
              <a:rPr lang="en-US" altLang="zh-CN" dirty="0" err="1"/>
              <a:t>xprime</a:t>
            </a:r>
            <a:r>
              <a:rPr lang="en-US" altLang="zh-CN" dirty="0"/>
              <a:t>’, [t0, </a:t>
            </a:r>
            <a:r>
              <a:rPr lang="en-US" altLang="zh-CN" dirty="0" err="1"/>
              <a:t>tf</a:t>
            </a:r>
            <a:r>
              <a:rPr lang="en-US" altLang="zh-CN" dirty="0"/>
              <a:t>], x0, </a:t>
            </a:r>
            <a:r>
              <a:rPr lang="en-US" altLang="zh-CN" dirty="0" err="1"/>
              <a:t>tol</a:t>
            </a:r>
            <a:r>
              <a:rPr lang="en-US" altLang="zh-CN" dirty="0"/>
              <a:t>, trace)</a:t>
            </a:r>
          </a:p>
          <a:p>
            <a:r>
              <a:rPr lang="en-US" altLang="zh-CN" dirty="0"/>
              <a:t>[t, x] = ode45(‘</a:t>
            </a:r>
            <a:r>
              <a:rPr lang="en-US" altLang="zh-CN" dirty="0" err="1"/>
              <a:t>xprime</a:t>
            </a:r>
            <a:r>
              <a:rPr lang="en-US" altLang="zh-CN" dirty="0"/>
              <a:t>’, [t0, </a:t>
            </a:r>
            <a:r>
              <a:rPr lang="en-US" altLang="zh-CN" dirty="0" err="1"/>
              <a:t>tf</a:t>
            </a:r>
            <a:r>
              <a:rPr lang="en-US" altLang="zh-CN" dirty="0"/>
              <a:t>], x0, </a:t>
            </a:r>
            <a:r>
              <a:rPr lang="en-US" altLang="zh-CN" dirty="0" err="1"/>
              <a:t>tol</a:t>
            </a:r>
            <a:r>
              <a:rPr lang="en-US" altLang="zh-CN" dirty="0"/>
              <a:t>, trace)</a:t>
            </a:r>
          </a:p>
          <a:p>
            <a:r>
              <a:rPr lang="zh-CN" altLang="en-US" dirty="0"/>
              <a:t>说明：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）两个指令的调用格式相同，均为</a:t>
            </a:r>
            <a:r>
              <a:rPr lang="en-US" altLang="zh-CN" dirty="0" err="1"/>
              <a:t>Runge-Kutta</a:t>
            </a:r>
            <a:r>
              <a:rPr lang="zh-CN" altLang="en-US" dirty="0"/>
              <a:t>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）该指令是针对一阶常微分设计的。因此，假如待解的是高阶微分方程，那么它必修先演化为形如 的一阶微分方程组，即“状态方程”。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）’</a:t>
            </a:r>
            <a:r>
              <a:rPr lang="en-US" altLang="zh-CN" dirty="0" err="1"/>
              <a:t>xprime</a:t>
            </a:r>
            <a:r>
              <a:rPr lang="en-US" altLang="zh-CN" dirty="0"/>
              <a:t>’</a:t>
            </a:r>
            <a:r>
              <a:rPr lang="zh-CN" altLang="en-US" dirty="0"/>
              <a:t>是定义 的函数名。该函数文件必须以 为一个列向量输出，以 为输入参量（注意输入变量之间的 关系，先“时间变量”后“状态变量”）。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）输入参量 和 分别是积分的起始值和终止值。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）输入参量 为初始状态列向量。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）输出参量 和 分别给出“时间”向量和相应的状态向量。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tol</a:t>
            </a:r>
            <a:r>
              <a:rPr lang="zh-CN" altLang="en-US" dirty="0"/>
              <a:t>控制解的精度，可缺省。缺省时，</a:t>
            </a:r>
            <a:r>
              <a:rPr lang="en-US" altLang="zh-CN" dirty="0"/>
              <a:t>ode23</a:t>
            </a:r>
            <a:r>
              <a:rPr lang="zh-CN" altLang="en-US" dirty="0"/>
              <a:t>默认</a:t>
            </a:r>
            <a:r>
              <a:rPr lang="en-US" altLang="zh-CN" dirty="0" err="1"/>
              <a:t>tol</a:t>
            </a:r>
            <a:r>
              <a:rPr lang="en-US" altLang="zh-CN" dirty="0"/>
              <a:t>=1.e-3</a:t>
            </a:r>
            <a:r>
              <a:rPr lang="zh-CN" altLang="en-US" dirty="0"/>
              <a:t>；</a:t>
            </a:r>
            <a:r>
              <a:rPr lang="en-US" altLang="zh-CN" dirty="0"/>
              <a:t>ode23</a:t>
            </a:r>
            <a:r>
              <a:rPr lang="zh-CN" altLang="en-US" dirty="0"/>
              <a:t>默认</a:t>
            </a:r>
            <a:r>
              <a:rPr lang="en-US" altLang="zh-CN" dirty="0" err="1"/>
              <a:t>tol</a:t>
            </a:r>
            <a:r>
              <a:rPr lang="en-US" altLang="zh-CN" dirty="0"/>
              <a:t>=1.e-6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）输入参量</a:t>
            </a:r>
            <a:r>
              <a:rPr lang="en-US" altLang="zh-CN" dirty="0"/>
              <a:t>trace</a:t>
            </a:r>
            <a:r>
              <a:rPr lang="zh-CN" altLang="en-US" dirty="0"/>
              <a:t>控制求解的中间结果是否显示，可缺省，缺省时，默认为</a:t>
            </a:r>
            <a:r>
              <a:rPr lang="en-US" altLang="zh-CN" dirty="0" err="1"/>
              <a:t>tol</a:t>
            </a:r>
            <a:r>
              <a:rPr lang="en-US" altLang="zh-CN" dirty="0"/>
              <a:t>=0</a:t>
            </a:r>
            <a:r>
              <a:rPr lang="zh-CN" altLang="en-US" dirty="0"/>
              <a:t>，不显示中间结果。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）一般地，两者分别采用自适应变步长（即当解的变化较慢时采用较大的步长，从而使得计算速度快；当解的变化速度较快时步长会自动地变小，从而使得计算精度更高）的二、三阶</a:t>
            </a:r>
            <a:r>
              <a:rPr lang="en-US" altLang="zh-CN" dirty="0" err="1"/>
              <a:t>Runge-Kutta</a:t>
            </a:r>
            <a:r>
              <a:rPr lang="zh-CN" altLang="en-US" dirty="0"/>
              <a:t>算法和四、五阶</a:t>
            </a:r>
            <a:r>
              <a:rPr lang="en-US" altLang="zh-CN" dirty="0" err="1"/>
              <a:t>Runge-Kutta</a:t>
            </a:r>
            <a:r>
              <a:rPr lang="zh-CN" altLang="en-US" dirty="0"/>
              <a:t>算法，</a:t>
            </a:r>
            <a:r>
              <a:rPr lang="en-US" altLang="zh-CN" dirty="0"/>
              <a:t>ode45</a:t>
            </a:r>
            <a:r>
              <a:rPr lang="zh-CN" altLang="en-US" dirty="0"/>
              <a:t>比</a:t>
            </a:r>
            <a:r>
              <a:rPr lang="en-US" altLang="zh-CN" dirty="0"/>
              <a:t>ode23</a:t>
            </a:r>
            <a:r>
              <a:rPr lang="zh-CN" altLang="en-US" dirty="0"/>
              <a:t>的积分分段少，而运算速度快。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55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5721499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r>
              <a:rPr lang="zh-CN" altLang="zh-CN" dirty="0" smtClean="0"/>
              <a:t>建立</a:t>
            </a:r>
            <a:r>
              <a:rPr lang="zh-CN" altLang="zh-CN" dirty="0"/>
              <a:t>方程组的函数文件如下：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dz</a:t>
            </a:r>
            <a:r>
              <a:rPr lang="en-US" altLang="zh-CN" dirty="0"/>
              <a:t>=dzdx1(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dz</a:t>
            </a:r>
            <a:r>
              <a:rPr lang="en-US" altLang="zh-CN" dirty="0"/>
              <a:t>(1)=z(2);</a:t>
            </a:r>
            <a:endParaRPr lang="zh-CN" altLang="zh-CN" dirty="0"/>
          </a:p>
          <a:p>
            <a:r>
              <a:rPr lang="en-US" altLang="zh-CN" dirty="0" err="1"/>
              <a:t>dz</a:t>
            </a:r>
            <a:r>
              <a:rPr lang="en-US" altLang="zh-CN" dirty="0"/>
              <a:t>(2)=z(3);</a:t>
            </a:r>
            <a:endParaRPr lang="zh-CN" altLang="zh-CN" dirty="0"/>
          </a:p>
          <a:p>
            <a:r>
              <a:rPr lang="en-US" altLang="zh-CN" dirty="0" err="1"/>
              <a:t>dz</a:t>
            </a:r>
            <a:r>
              <a:rPr lang="en-US" altLang="zh-CN" dirty="0"/>
              <a:t>(3)=z(3)*x^(-1)-3*x^(-2)*z(2)+2*x^(-3)*z(1)+9*x^3*sin(x);</a:t>
            </a:r>
            <a:endParaRPr lang="zh-CN" altLang="zh-CN" dirty="0"/>
          </a:p>
          <a:p>
            <a:r>
              <a:rPr lang="en-US" altLang="zh-CN" dirty="0" err="1"/>
              <a:t>dz</a:t>
            </a:r>
            <a:r>
              <a:rPr lang="en-US" altLang="zh-CN" dirty="0"/>
              <a:t>=[</a:t>
            </a:r>
            <a:r>
              <a:rPr lang="en-US" altLang="zh-CN" dirty="0" err="1"/>
              <a:t>dz</a:t>
            </a:r>
            <a:r>
              <a:rPr lang="en-US" altLang="zh-CN" dirty="0"/>
              <a:t>(1);</a:t>
            </a:r>
            <a:r>
              <a:rPr lang="en-US" altLang="zh-CN" dirty="0" err="1"/>
              <a:t>dz</a:t>
            </a:r>
            <a:r>
              <a:rPr lang="en-US" altLang="zh-CN" dirty="0"/>
              <a:t>(2);</a:t>
            </a:r>
            <a:r>
              <a:rPr lang="en-US" altLang="zh-CN" dirty="0" err="1"/>
              <a:t>dz</a:t>
            </a:r>
            <a:r>
              <a:rPr lang="en-US" altLang="zh-CN" dirty="0"/>
              <a:t>(3)];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编写主程序如下：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H=[0.1,60]; </a:t>
            </a:r>
            <a:endParaRPr lang="zh-CN" altLang="zh-CN" dirty="0"/>
          </a:p>
          <a:p>
            <a:r>
              <a:rPr lang="en-US" altLang="zh-CN" dirty="0"/>
              <a:t>z0=[1;1;1];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x,z</a:t>
            </a:r>
            <a:r>
              <a:rPr lang="en-US" altLang="zh-CN" dirty="0"/>
              <a:t>]=ode15s('dzdx1',H,z0);</a:t>
            </a:r>
            <a:endParaRPr lang="zh-CN" altLang="zh-CN" dirty="0"/>
          </a:p>
          <a:p>
            <a:r>
              <a:rPr lang="en-US" altLang="zh-CN" dirty="0"/>
              <a:t>plot(</a:t>
            </a:r>
            <a:r>
              <a:rPr lang="en-US" altLang="zh-CN" dirty="0" err="1"/>
              <a:t>x,z</a:t>
            </a:r>
            <a:r>
              <a:rPr lang="en-US" altLang="zh-CN" dirty="0"/>
              <a:t>(:,1),'g--',</a:t>
            </a:r>
            <a:r>
              <a:rPr lang="en-US" altLang="zh-CN" dirty="0" err="1"/>
              <a:t>x,z</a:t>
            </a:r>
            <a:r>
              <a:rPr lang="en-US" altLang="zh-CN" dirty="0"/>
              <a:t>(:,2),'b*--',</a:t>
            </a:r>
            <a:r>
              <a:rPr lang="en-US" altLang="zh-CN" dirty="0" err="1"/>
              <a:t>x,z</a:t>
            </a:r>
            <a:r>
              <a:rPr lang="en-US" altLang="zh-CN" dirty="0"/>
              <a:t>(:,3),'</a:t>
            </a:r>
            <a:r>
              <a:rPr lang="en-US" altLang="zh-CN" dirty="0" err="1"/>
              <a:t>mp</a:t>
            </a:r>
            <a:r>
              <a:rPr lang="en-US" altLang="zh-CN" dirty="0"/>
              <a:t>--')</a:t>
            </a:r>
            <a:endParaRPr lang="zh-CN" altLang="zh-CN" dirty="0"/>
          </a:p>
          <a:p>
            <a:r>
              <a:rPr lang="en-US" altLang="zh-CN" dirty="0" err="1"/>
              <a:t>xlabel</a:t>
            </a:r>
            <a:r>
              <a:rPr lang="en-US" altLang="zh-CN" dirty="0"/>
              <a:t>('</a:t>
            </a:r>
            <a:r>
              <a:rPr lang="zh-CN" altLang="zh-CN" dirty="0"/>
              <a:t>轴</a:t>
            </a:r>
            <a:r>
              <a:rPr lang="en-US" altLang="zh-CN" dirty="0"/>
              <a:t>\it x');</a:t>
            </a:r>
            <a:endParaRPr lang="zh-CN" altLang="zh-CN" dirty="0"/>
          </a:p>
          <a:p>
            <a:r>
              <a:rPr lang="en-US" altLang="zh-CN" dirty="0" err="1"/>
              <a:t>ylabel</a:t>
            </a:r>
            <a:r>
              <a:rPr lang="en-US" altLang="zh-CN" dirty="0"/>
              <a:t>('</a:t>
            </a:r>
            <a:r>
              <a:rPr lang="zh-CN" altLang="zh-CN" dirty="0"/>
              <a:t>轴</a:t>
            </a:r>
            <a:r>
              <a:rPr lang="en-US" altLang="zh-CN" dirty="0"/>
              <a:t>\it y')</a:t>
            </a:r>
            <a:endParaRPr lang="zh-CN" altLang="zh-CN" dirty="0"/>
          </a:p>
          <a:p>
            <a:r>
              <a:rPr lang="en-US" altLang="zh-CN" dirty="0"/>
              <a:t>grid on</a:t>
            </a:r>
            <a:endParaRPr lang="zh-CN" altLang="zh-CN" dirty="0"/>
          </a:p>
          <a:p>
            <a:r>
              <a:rPr lang="en-US" altLang="zh-CN" dirty="0"/>
              <a:t>legend('</a:t>
            </a:r>
            <a:r>
              <a:rPr lang="zh-CN" altLang="zh-CN" dirty="0"/>
              <a:t>方程解</a:t>
            </a:r>
            <a:r>
              <a:rPr lang="en-US" altLang="zh-CN" dirty="0"/>
              <a:t>z1</a:t>
            </a:r>
            <a:r>
              <a:rPr lang="zh-CN" altLang="zh-CN" dirty="0"/>
              <a:t>的曲线</a:t>
            </a:r>
            <a:r>
              <a:rPr lang="en-US" altLang="zh-CN" dirty="0"/>
              <a:t>','</a:t>
            </a:r>
            <a:r>
              <a:rPr lang="zh-CN" altLang="zh-CN" dirty="0"/>
              <a:t>方程解</a:t>
            </a:r>
            <a:r>
              <a:rPr lang="en-US" altLang="zh-CN" dirty="0"/>
              <a:t>z2</a:t>
            </a:r>
            <a:r>
              <a:rPr lang="zh-CN" altLang="zh-CN" dirty="0"/>
              <a:t>的曲线</a:t>
            </a:r>
            <a:r>
              <a:rPr lang="en-US" altLang="zh-CN" dirty="0"/>
              <a:t>', '</a:t>
            </a:r>
            <a:r>
              <a:rPr lang="zh-CN" altLang="zh-CN" dirty="0"/>
              <a:t>方程解</a:t>
            </a:r>
            <a:r>
              <a:rPr lang="en-US" altLang="zh-CN" dirty="0"/>
              <a:t>z3</a:t>
            </a:r>
            <a:r>
              <a:rPr lang="zh-CN" altLang="zh-CN" dirty="0"/>
              <a:t>的曲线</a:t>
            </a:r>
            <a:r>
              <a:rPr lang="en-US" altLang="zh-CN" dirty="0"/>
              <a:t>')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t="1656" r="7578" b="2484"/>
          <a:stretch>
            <a:fillRect/>
          </a:stretch>
        </p:blipFill>
        <p:spPr bwMode="auto">
          <a:xfrm>
            <a:off x="5679774" y="2564904"/>
            <a:ext cx="2926080" cy="238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359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1.6.3  </a:t>
            </a:r>
            <a:r>
              <a:rPr lang="zh-CN" altLang="zh-CN" b="1" dirty="0">
                <a:solidFill>
                  <a:srgbClr val="C00000"/>
                </a:solidFill>
              </a:rPr>
              <a:t>龙贝格积分法微积分运算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MATLAB</a:t>
            </a:r>
            <a:r>
              <a:rPr lang="zh-CN" altLang="zh-CN" dirty="0"/>
              <a:t>中编程实现的龙贝格积分法的函数为：</a:t>
            </a:r>
            <a:r>
              <a:rPr lang="en-US" altLang="zh-CN" dirty="0"/>
              <a:t>[</a:t>
            </a:r>
            <a:r>
              <a:rPr lang="en-US" altLang="zh-CN" dirty="0" err="1"/>
              <a:t>I,step</a:t>
            </a:r>
            <a:r>
              <a:rPr lang="en-US" altLang="zh-CN" dirty="0"/>
              <a:t>]=Roberg(</a:t>
            </a:r>
            <a:r>
              <a:rPr lang="en-US" altLang="zh-CN" dirty="0" err="1"/>
              <a:t>f,a,b,eps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功能：龙贝格积分法求函数的数值积分。</a:t>
            </a:r>
          </a:p>
          <a:p>
            <a:r>
              <a:rPr lang="zh-CN" altLang="zh-CN" dirty="0"/>
              <a:t>调用格式：</a:t>
            </a:r>
            <a:r>
              <a:rPr lang="en-US" altLang="zh-CN" dirty="0"/>
              <a:t>[</a:t>
            </a:r>
            <a:r>
              <a:rPr lang="en-US" altLang="zh-CN" dirty="0" err="1"/>
              <a:t>I,step</a:t>
            </a:r>
            <a:r>
              <a:rPr lang="en-US" altLang="zh-CN" dirty="0"/>
              <a:t>]=Roberg(</a:t>
            </a:r>
            <a:r>
              <a:rPr lang="en-US" altLang="zh-CN" dirty="0" err="1"/>
              <a:t>f,a,b,eps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I:</a:t>
            </a:r>
            <a:r>
              <a:rPr lang="zh-CN" altLang="zh-CN" dirty="0"/>
              <a:t>积分值；</a:t>
            </a:r>
          </a:p>
          <a:p>
            <a:r>
              <a:rPr lang="en-US" altLang="zh-CN" dirty="0"/>
              <a:t>step: </a:t>
            </a:r>
            <a:r>
              <a:rPr lang="zh-CN" altLang="zh-CN" dirty="0"/>
              <a:t>积分划分的子区间次数；</a:t>
            </a:r>
          </a:p>
          <a:p>
            <a:r>
              <a:rPr lang="en-US" altLang="zh-CN" dirty="0"/>
              <a:t>f: </a:t>
            </a:r>
            <a:r>
              <a:rPr lang="zh-CN" altLang="zh-CN" dirty="0"/>
              <a:t>函数名；</a:t>
            </a:r>
          </a:p>
          <a:p>
            <a:r>
              <a:rPr lang="en-US" altLang="zh-CN" dirty="0"/>
              <a:t>a: </a:t>
            </a:r>
            <a:r>
              <a:rPr lang="zh-CN" altLang="zh-CN" dirty="0"/>
              <a:t>积分下限；</a:t>
            </a:r>
          </a:p>
          <a:p>
            <a:r>
              <a:rPr lang="en-US" altLang="zh-CN" dirty="0"/>
              <a:t>b: </a:t>
            </a:r>
            <a:r>
              <a:rPr lang="zh-CN" altLang="zh-CN" dirty="0"/>
              <a:t>积分上限；</a:t>
            </a:r>
          </a:p>
          <a:p>
            <a:r>
              <a:rPr lang="en-US" altLang="zh-CN" dirty="0"/>
              <a:t>eps: </a:t>
            </a:r>
            <a:r>
              <a:rPr lang="zh-CN" altLang="zh-CN" dirty="0"/>
              <a:t>积分精度；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47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1.6.4  </a:t>
            </a:r>
            <a:r>
              <a:rPr lang="zh-CN" altLang="zh-CN" b="1" dirty="0">
                <a:solidFill>
                  <a:srgbClr val="C00000"/>
                </a:solidFill>
              </a:rPr>
              <a:t>有限差分方法求边值问题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MATLAB</a:t>
            </a:r>
            <a:r>
              <a:rPr lang="zh-CN" altLang="zh-CN" dirty="0"/>
              <a:t>中编程实现的有限差分方法的函数为：</a:t>
            </a:r>
          </a:p>
          <a:p>
            <a:r>
              <a:rPr lang="en-US" altLang="zh-CN" dirty="0"/>
              <a:t>[k,A,B1,X,Y,y,wucha,p]=</a:t>
            </a:r>
            <a:r>
              <a:rPr lang="en-US" altLang="zh-CN" dirty="0" err="1"/>
              <a:t>yxcf</a:t>
            </a:r>
            <a:r>
              <a:rPr lang="en-US" altLang="zh-CN" dirty="0"/>
              <a:t>(q1,q2,q3,a,b,alpha,beta,h)</a:t>
            </a:r>
            <a:endParaRPr lang="zh-CN" altLang="zh-CN" dirty="0"/>
          </a:p>
          <a:p>
            <a:r>
              <a:rPr lang="zh-CN" altLang="zh-CN" dirty="0"/>
              <a:t>功能：有限差分方法求函数的边值问题。</a:t>
            </a:r>
          </a:p>
          <a:p>
            <a:r>
              <a:rPr lang="zh-CN" altLang="zh-CN" dirty="0"/>
              <a:t>调用格式：</a:t>
            </a:r>
            <a:r>
              <a:rPr lang="en-US" altLang="zh-CN" dirty="0"/>
              <a:t>[k,A,B1,X,Y,y,wucha,p]=</a:t>
            </a:r>
            <a:r>
              <a:rPr lang="en-US" altLang="zh-CN" dirty="0" err="1"/>
              <a:t>yxcf</a:t>
            </a:r>
            <a:r>
              <a:rPr lang="en-US" altLang="zh-CN" dirty="0"/>
              <a:t>(q1,q2,q3,a,b,alpha,beta,h)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q1</a:t>
            </a:r>
            <a:r>
              <a:rPr lang="zh-CN" altLang="zh-CN" dirty="0"/>
              <a:t>、</a:t>
            </a:r>
            <a:r>
              <a:rPr lang="en-US" altLang="zh-CN" dirty="0"/>
              <a:t>q2</a:t>
            </a:r>
            <a:r>
              <a:rPr lang="zh-CN" altLang="zh-CN" dirty="0"/>
              <a:t>、</a:t>
            </a:r>
            <a:r>
              <a:rPr lang="en-US" altLang="zh-CN" dirty="0"/>
              <a:t>q3</a:t>
            </a:r>
            <a:r>
              <a:rPr lang="zh-CN" altLang="zh-CN" dirty="0"/>
              <a:t>：方程系数；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为方程</a:t>
            </a:r>
            <a:r>
              <a:rPr lang="en-US" altLang="zh-CN" dirty="0"/>
              <a:t>y</a:t>
            </a:r>
            <a:r>
              <a:rPr lang="zh-CN" altLang="zh-CN" dirty="0"/>
              <a:t>的初始化值</a:t>
            </a:r>
            <a:r>
              <a:rPr lang="en-US" altLang="zh-CN" dirty="0"/>
              <a:t>x0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为方程</a:t>
            </a:r>
            <a:r>
              <a:rPr lang="en-US" altLang="zh-CN" dirty="0"/>
              <a:t>y</a:t>
            </a:r>
            <a:r>
              <a:rPr lang="zh-CN" altLang="zh-CN" dirty="0"/>
              <a:t>的区间终值</a:t>
            </a:r>
            <a:r>
              <a:rPr lang="en-US" altLang="zh-CN" dirty="0" err="1"/>
              <a:t>xn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alpha</a:t>
            </a:r>
            <a:r>
              <a:rPr lang="zh-CN" altLang="zh-CN" dirty="0"/>
              <a:t>为</a:t>
            </a:r>
            <a:r>
              <a:rPr lang="en-US" altLang="zh-CN" dirty="0"/>
              <a:t>y(a)</a:t>
            </a:r>
            <a:r>
              <a:rPr lang="zh-CN" altLang="zh-CN" dirty="0"/>
              <a:t>对应的值；</a:t>
            </a:r>
          </a:p>
          <a:p>
            <a:r>
              <a:rPr lang="en-US" altLang="zh-CN" dirty="0"/>
              <a:t>beta</a:t>
            </a:r>
            <a:r>
              <a:rPr lang="zh-CN" altLang="zh-CN" dirty="0"/>
              <a:t>为</a:t>
            </a:r>
            <a:r>
              <a:rPr lang="en-US" altLang="zh-CN" dirty="0"/>
              <a:t>y(b)</a:t>
            </a:r>
            <a:r>
              <a:rPr lang="zh-CN" altLang="zh-CN" dirty="0"/>
              <a:t>对应的值；</a:t>
            </a:r>
          </a:p>
          <a:p>
            <a:r>
              <a:rPr lang="en-US" altLang="zh-CN" dirty="0"/>
              <a:t>h</a:t>
            </a:r>
            <a:r>
              <a:rPr lang="zh-CN" altLang="zh-CN" dirty="0"/>
              <a:t>为求解步长；</a:t>
            </a:r>
          </a:p>
          <a:p>
            <a:r>
              <a:rPr lang="en-US" altLang="zh-CN" dirty="0"/>
              <a:t>k</a:t>
            </a:r>
            <a:r>
              <a:rPr lang="zh-CN" altLang="zh-CN" dirty="0"/>
              <a:t>为计算迭代步数；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为</a:t>
            </a:r>
            <a:r>
              <a:rPr lang="en-US" altLang="zh-CN" dirty="0"/>
              <a:t> </a:t>
            </a:r>
            <a:r>
              <a:rPr lang="zh-CN" altLang="zh-CN" dirty="0"/>
              <a:t>矩阵系数；</a:t>
            </a:r>
          </a:p>
          <a:p>
            <a:r>
              <a:rPr lang="en-US" altLang="zh-CN" dirty="0"/>
              <a:t>B1</a:t>
            </a:r>
            <a:r>
              <a:rPr lang="zh-CN" altLang="zh-CN" dirty="0"/>
              <a:t>为</a:t>
            </a:r>
            <a:r>
              <a:rPr lang="en-US" altLang="zh-CN" dirty="0"/>
              <a:t> </a:t>
            </a:r>
            <a:r>
              <a:rPr lang="zh-CN" altLang="zh-CN" dirty="0"/>
              <a:t>矩阵系数；</a:t>
            </a:r>
          </a:p>
          <a:p>
            <a:r>
              <a:rPr lang="en-US" altLang="zh-CN" dirty="0"/>
              <a:t>Y</a:t>
            </a:r>
            <a:r>
              <a:rPr lang="zh-CN" altLang="zh-CN" dirty="0"/>
              <a:t>为</a:t>
            </a:r>
            <a:r>
              <a:rPr lang="en-US" altLang="zh-CN" dirty="0"/>
              <a:t> </a:t>
            </a:r>
            <a:r>
              <a:rPr lang="zh-CN" altLang="zh-CN" dirty="0"/>
              <a:t>矩阵向量；</a:t>
            </a:r>
          </a:p>
          <a:p>
            <a:r>
              <a:rPr lang="en-US" altLang="zh-CN" dirty="0"/>
              <a:t>y</a:t>
            </a:r>
            <a:r>
              <a:rPr lang="zh-CN" altLang="zh-CN" dirty="0"/>
              <a:t>为求解目标方程的边值；</a:t>
            </a:r>
          </a:p>
          <a:p>
            <a:r>
              <a:rPr lang="en-US" altLang="zh-CN" dirty="0" err="1"/>
              <a:t>wucha</a:t>
            </a:r>
            <a:r>
              <a:rPr lang="zh-CN" altLang="zh-CN" dirty="0"/>
              <a:t>为求解误差；</a:t>
            </a:r>
          </a:p>
          <a:p>
            <a:r>
              <a:rPr lang="en-US" altLang="zh-CN" dirty="0"/>
              <a:t>p</a:t>
            </a:r>
            <a:r>
              <a:rPr lang="zh-CN" altLang="zh-CN" dirty="0"/>
              <a:t>等于</a:t>
            </a:r>
            <a:r>
              <a:rPr lang="en-US" altLang="zh-CN" dirty="0"/>
              <a:t>[k',X',</a:t>
            </a:r>
            <a:r>
              <a:rPr lang="en-US" altLang="zh-CN" dirty="0" err="1"/>
              <a:t>y,wucha</a:t>
            </a:r>
            <a:r>
              <a:rPr lang="en-US" altLang="zh-CN" dirty="0"/>
              <a:t>']</a:t>
            </a:r>
            <a:r>
              <a:rPr lang="zh-CN" altLang="zh-CN" dirty="0"/>
              <a:t>，为一个矩阵；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17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1.6.5  </a:t>
            </a:r>
            <a:r>
              <a:rPr lang="zh-CN" altLang="zh-CN" b="1" dirty="0">
                <a:solidFill>
                  <a:srgbClr val="C00000"/>
                </a:solidFill>
              </a:rPr>
              <a:t>样条函数求积分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zh-CN" dirty="0"/>
              <a:t>中的样条工具箱中提供了求样条函数的积分的函数</a:t>
            </a:r>
            <a:r>
              <a:rPr lang="en-US" altLang="zh-CN" dirty="0" err="1"/>
              <a:t>fnint</a:t>
            </a:r>
            <a:r>
              <a:rPr lang="zh-CN" altLang="zh-CN" dirty="0"/>
              <a:t>。函数</a:t>
            </a:r>
            <a:r>
              <a:rPr lang="en-US" altLang="zh-CN" dirty="0" err="1"/>
              <a:t>fnint</a:t>
            </a:r>
            <a:r>
              <a:rPr lang="zh-CN" altLang="zh-CN" dirty="0"/>
              <a:t>的常见用法如下：</a:t>
            </a:r>
          </a:p>
          <a:p>
            <a:r>
              <a:rPr lang="en-US" altLang="zh-CN" dirty="0"/>
              <a:t>q=</a:t>
            </a:r>
            <a:r>
              <a:rPr lang="en-US" altLang="zh-CN" dirty="0" err="1"/>
              <a:t>fnint</a:t>
            </a:r>
            <a:r>
              <a:rPr lang="en-US" altLang="zh-CN" dirty="0"/>
              <a:t>(Y)</a:t>
            </a:r>
            <a:endParaRPr lang="zh-CN" altLang="zh-CN" dirty="0"/>
          </a:p>
          <a:p>
            <a:r>
              <a:rPr lang="zh-CN" altLang="zh-CN" dirty="0"/>
              <a:t>它表示求取样条函数</a:t>
            </a:r>
            <a:r>
              <a:rPr lang="en-US" altLang="zh-CN" i="1" dirty="0"/>
              <a:t>Y</a:t>
            </a:r>
            <a:r>
              <a:rPr lang="zh-CN" altLang="zh-CN" dirty="0"/>
              <a:t>的积分。</a:t>
            </a:r>
          </a:p>
          <a:p>
            <a:r>
              <a:rPr lang="zh-CN" altLang="zh-CN" dirty="0"/>
              <a:t>在用函数</a:t>
            </a:r>
            <a:r>
              <a:rPr lang="en-US" altLang="zh-CN" dirty="0" err="1"/>
              <a:t>fnint</a:t>
            </a:r>
            <a:r>
              <a:rPr lang="zh-CN" altLang="zh-CN" dirty="0"/>
              <a:t>求积分之前，必须用样条工具箱中的函数</a:t>
            </a:r>
            <a:r>
              <a:rPr lang="en-US" altLang="zh-CN" dirty="0" err="1"/>
              <a:t>csape</a:t>
            </a:r>
            <a:r>
              <a:rPr lang="zh-CN" altLang="zh-CN" dirty="0"/>
              <a:t>对被积分函数进行样条插值拟合。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42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1.6.6  </a:t>
            </a:r>
            <a:r>
              <a:rPr lang="zh-CN" altLang="zh-CN" b="1" dirty="0">
                <a:solidFill>
                  <a:srgbClr val="C00000"/>
                </a:solidFill>
              </a:rPr>
              <a:t>常微分方程符号解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MATLAB</a:t>
            </a:r>
            <a:r>
              <a:rPr lang="zh-CN" altLang="zh-CN" dirty="0"/>
              <a:t>常微分方程符号解的语法是：</a:t>
            </a:r>
          </a:p>
          <a:p>
            <a:r>
              <a:rPr lang="en-US" altLang="zh-CN" dirty="0" err="1"/>
              <a:t>dsolve</a:t>
            </a:r>
            <a:r>
              <a:rPr lang="en-US" altLang="zh-CN" dirty="0"/>
              <a:t>('</a:t>
            </a:r>
            <a:r>
              <a:rPr lang="en-US" altLang="zh-CN" dirty="0" err="1"/>
              <a:t>equation','condition</a:t>
            </a:r>
            <a:r>
              <a:rPr lang="en-US" altLang="zh-CN" dirty="0"/>
              <a:t>')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equation</a:t>
            </a:r>
            <a:r>
              <a:rPr lang="zh-CN" altLang="zh-CN" dirty="0"/>
              <a:t>代表常微分方程式即</a:t>
            </a:r>
            <a:r>
              <a:rPr lang="en-US" altLang="zh-CN" i="1" dirty="0"/>
              <a:t>y'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zh-CN" dirty="0"/>
              <a:t>，且须以</a:t>
            </a:r>
            <a:r>
              <a:rPr lang="en-US" altLang="zh-CN" dirty="0" err="1"/>
              <a:t>Dy</a:t>
            </a:r>
            <a:r>
              <a:rPr lang="zh-CN" altLang="zh-CN" dirty="0"/>
              <a:t>代表一阶微分项</a:t>
            </a:r>
            <a:r>
              <a:rPr lang="en-US" altLang="zh-CN" i="1" dirty="0"/>
              <a:t>y</a:t>
            </a:r>
            <a:r>
              <a:rPr lang="en-US" altLang="zh-CN" dirty="0"/>
              <a:t>'</a:t>
            </a:r>
            <a:r>
              <a:rPr lang="zh-CN" altLang="zh-CN" dirty="0"/>
              <a:t>，</a:t>
            </a:r>
            <a:r>
              <a:rPr lang="en-US" altLang="zh-CN" dirty="0"/>
              <a:t>D2y</a:t>
            </a:r>
            <a:r>
              <a:rPr lang="zh-CN" altLang="zh-CN" dirty="0"/>
              <a:t>代表二阶微分项</a:t>
            </a:r>
            <a:r>
              <a:rPr lang="en-US" altLang="zh-CN" i="1" dirty="0"/>
              <a:t>y</a:t>
            </a:r>
            <a:r>
              <a:rPr lang="en-US" altLang="zh-CN" dirty="0"/>
              <a:t>''</a:t>
            </a:r>
            <a:r>
              <a:rPr lang="zh-CN" altLang="zh-CN" dirty="0"/>
              <a:t>，</a:t>
            </a:r>
            <a:r>
              <a:rPr lang="en-US" altLang="zh-CN" dirty="0"/>
              <a:t>condition</a:t>
            </a:r>
            <a:r>
              <a:rPr lang="zh-CN" altLang="zh-CN" dirty="0"/>
              <a:t>则为初始条件。</a:t>
            </a:r>
          </a:p>
          <a:p>
            <a:r>
              <a:rPr lang="zh-CN" altLang="zh-CN" dirty="0"/>
              <a:t>函数</a:t>
            </a:r>
            <a:r>
              <a:rPr lang="en-US" altLang="zh-CN" dirty="0" err="1"/>
              <a:t>dsolve</a:t>
            </a:r>
            <a:r>
              <a:rPr lang="zh-CN" altLang="zh-CN" dirty="0"/>
              <a:t>用来解符号常微分方程、方程组，如果没有初始条件，则求出通解，如果有初始条件，则求出特解。</a:t>
            </a:r>
          </a:p>
          <a:p>
            <a:r>
              <a:rPr lang="en-US" altLang="zh-CN" dirty="0" err="1"/>
              <a:t>dsolve</a:t>
            </a:r>
            <a:r>
              <a:rPr lang="zh-CN" altLang="zh-CN" dirty="0"/>
              <a:t>的调用格式如下：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dsolve</a:t>
            </a:r>
            <a:r>
              <a:rPr lang="en-US" altLang="zh-CN" dirty="0"/>
              <a:t>('equation')			%</a:t>
            </a:r>
            <a:r>
              <a:rPr lang="zh-CN" altLang="zh-CN" dirty="0"/>
              <a:t>给出微分方程的解析解，表示为</a:t>
            </a:r>
            <a:r>
              <a:rPr lang="en-US" altLang="zh-CN" i="1" dirty="0"/>
              <a:t>t</a:t>
            </a:r>
            <a:r>
              <a:rPr lang="zh-CN" altLang="zh-CN" dirty="0"/>
              <a:t>的函数；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dsolve</a:t>
            </a:r>
            <a:r>
              <a:rPr lang="en-US" altLang="zh-CN" dirty="0"/>
              <a:t>('equation', 'condition')	%</a:t>
            </a:r>
            <a:r>
              <a:rPr lang="zh-CN" altLang="zh-CN" dirty="0"/>
              <a:t>给出微分方程初值问题的解，表示为</a:t>
            </a:r>
            <a:r>
              <a:rPr lang="en-US" altLang="zh-CN" i="1" dirty="0"/>
              <a:t>t</a:t>
            </a:r>
            <a:r>
              <a:rPr lang="zh-CN" altLang="zh-CN" dirty="0"/>
              <a:t>的函数；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dsolve</a:t>
            </a:r>
            <a:r>
              <a:rPr lang="en-US" altLang="zh-CN" dirty="0"/>
              <a:t>('equation', 'v')			%</a:t>
            </a:r>
            <a:r>
              <a:rPr lang="zh-CN" altLang="zh-CN" dirty="0"/>
              <a:t>给出微分方程的解析解，表示为</a:t>
            </a:r>
            <a:r>
              <a:rPr lang="en-US" altLang="zh-CN" dirty="0"/>
              <a:t>v</a:t>
            </a:r>
            <a:r>
              <a:rPr lang="zh-CN" altLang="zh-CN" dirty="0"/>
              <a:t>的函数；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dsolve</a:t>
            </a:r>
            <a:r>
              <a:rPr lang="en-US" altLang="zh-CN" dirty="0"/>
              <a:t>('equation', 'condition', 'v')	%</a:t>
            </a:r>
            <a:r>
              <a:rPr lang="zh-CN" altLang="zh-CN" dirty="0"/>
              <a:t>给出微分方程初值问题的解，表示为</a:t>
            </a:r>
            <a:r>
              <a:rPr lang="en-US" altLang="zh-CN" dirty="0"/>
              <a:t>v</a:t>
            </a:r>
            <a:r>
              <a:rPr lang="zh-CN" altLang="zh-CN" dirty="0"/>
              <a:t>的函数。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6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1.2 MATLAB</a:t>
            </a:r>
            <a:r>
              <a:rPr lang="zh-CN" altLang="zh-CN" b="1" dirty="0">
                <a:solidFill>
                  <a:srgbClr val="C00000"/>
                </a:solidFill>
              </a:rPr>
              <a:t>的通用命令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/>
          <a:lstStyle/>
          <a:p>
            <a:r>
              <a:rPr lang="en-US" altLang="zh-CN" dirty="0"/>
              <a:t>1.2.1 MATLAB</a:t>
            </a:r>
            <a:r>
              <a:rPr lang="zh-CN" altLang="zh-CN" dirty="0"/>
              <a:t>菜单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r>
              <a:rPr lang="en-US" altLang="zh-CN" dirty="0" smtClean="0"/>
              <a:t>1.2.2 </a:t>
            </a:r>
            <a:r>
              <a:rPr lang="en-US" altLang="zh-CN" dirty="0"/>
              <a:t>MATLAB</a:t>
            </a:r>
            <a:r>
              <a:rPr lang="zh-CN" altLang="zh-CN" dirty="0"/>
              <a:t>路径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r>
              <a:rPr lang="en-US" altLang="zh-CN" dirty="0"/>
              <a:t>1.2.3 MATLAB</a:t>
            </a:r>
            <a:r>
              <a:rPr lang="zh-CN" altLang="zh-CN" dirty="0"/>
              <a:t>系统</a:t>
            </a:r>
            <a:r>
              <a:rPr lang="zh-CN" altLang="zh-CN" dirty="0" smtClean="0"/>
              <a:t>常量说明</a:t>
            </a:r>
            <a:endParaRPr lang="en-US" altLang="zh-CN" dirty="0" smtClean="0"/>
          </a:p>
          <a:p>
            <a:r>
              <a:rPr lang="en-US" altLang="zh-CN" dirty="0"/>
              <a:t>1.2.4  MATLAB</a:t>
            </a:r>
            <a:r>
              <a:rPr lang="zh-CN" altLang="zh-CN" dirty="0"/>
              <a:t>程序注解符说明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612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1.7 </a:t>
            </a:r>
            <a:r>
              <a:rPr lang="zh-CN" altLang="zh-CN" b="1" dirty="0">
                <a:solidFill>
                  <a:srgbClr val="C00000"/>
                </a:solidFill>
              </a:rPr>
              <a:t>非线性方程与线性规划问题求解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r>
              <a:rPr lang="zh-CN" altLang="zh-CN" dirty="0"/>
              <a:t>最优化理论和方法日益受到重视，已经渗透到生产、管理、商业、军事、决策等各个领域，应用</a:t>
            </a:r>
            <a:r>
              <a:rPr lang="en-US" altLang="zh-CN" dirty="0"/>
              <a:t>MATLAB</a:t>
            </a:r>
            <a:r>
              <a:rPr lang="zh-CN" altLang="zh-CN" dirty="0"/>
              <a:t>来解决最优化问题，通过将“最优化问题”、“</a:t>
            </a:r>
            <a:r>
              <a:rPr lang="en-US" altLang="zh-CN" dirty="0"/>
              <a:t>MATLAB</a:t>
            </a:r>
            <a:r>
              <a:rPr lang="zh-CN" altLang="zh-CN" dirty="0"/>
              <a:t>优化工具箱”和“</a:t>
            </a:r>
            <a:r>
              <a:rPr lang="en-US" altLang="zh-CN" dirty="0"/>
              <a:t>MATLAB</a:t>
            </a:r>
            <a:r>
              <a:rPr lang="zh-CN" altLang="zh-CN" dirty="0"/>
              <a:t>编程”这三方面有机结合进行讲述，来快速解决最优化问题。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567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1.7.1 </a:t>
            </a:r>
            <a:r>
              <a:rPr lang="zh-CN" altLang="zh-CN" b="1" dirty="0">
                <a:solidFill>
                  <a:srgbClr val="C00000"/>
                </a:solidFill>
              </a:rPr>
              <a:t>非线性方程组求解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函数：</a:t>
            </a:r>
            <a:r>
              <a:rPr lang="en-US" altLang="zh-CN" dirty="0" err="1"/>
              <a:t>fsolve</a:t>
            </a:r>
            <a:endParaRPr lang="zh-CN" altLang="zh-CN" dirty="0"/>
          </a:p>
          <a:p>
            <a:r>
              <a:rPr lang="zh-CN" altLang="zh-CN" dirty="0"/>
              <a:t>格式如下：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fsolve</a:t>
            </a:r>
            <a:r>
              <a:rPr lang="en-US" altLang="zh-CN" dirty="0"/>
              <a:t>(fun,x0)   %</a:t>
            </a:r>
            <a:r>
              <a:rPr lang="zh-CN" altLang="zh-CN" dirty="0"/>
              <a:t>用</a:t>
            </a:r>
            <a:r>
              <a:rPr lang="en-US" altLang="zh-CN" dirty="0"/>
              <a:t>fun</a:t>
            </a:r>
            <a:r>
              <a:rPr lang="zh-CN" altLang="zh-CN" dirty="0"/>
              <a:t>定义向量函数，其定义方式为：先定义方程函数</a:t>
            </a:r>
            <a:r>
              <a:rPr lang="en-US" altLang="zh-CN" dirty="0"/>
              <a:t>function F = </a:t>
            </a:r>
            <a:r>
              <a:rPr lang="en-US" altLang="zh-CN" dirty="0" err="1"/>
              <a:t>myfun</a:t>
            </a:r>
            <a:r>
              <a:rPr lang="en-US" altLang="zh-CN" dirty="0"/>
              <a:t> (x)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F =[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；表达式</a:t>
            </a:r>
            <a:r>
              <a:rPr lang="en-US" altLang="zh-CN" dirty="0"/>
              <a:t>2</a:t>
            </a:r>
            <a:r>
              <a:rPr lang="zh-CN" altLang="zh-CN" dirty="0"/>
              <a:t>；…表达式</a:t>
            </a:r>
            <a:r>
              <a:rPr lang="en-US" altLang="zh-CN" dirty="0"/>
              <a:t>m]   %</a:t>
            </a:r>
            <a:r>
              <a:rPr lang="zh-CN" altLang="zh-CN" dirty="0"/>
              <a:t>保存为</a:t>
            </a:r>
            <a:r>
              <a:rPr lang="en-US" altLang="zh-CN" dirty="0" err="1"/>
              <a:t>myfun.m</a:t>
            </a:r>
            <a:r>
              <a:rPr lang="zh-CN" altLang="zh-CN" dirty="0"/>
              <a:t>，并用下面方式调用：</a:t>
            </a:r>
            <a:r>
              <a:rPr lang="en-US" altLang="zh-CN" dirty="0"/>
              <a:t>x = </a:t>
            </a:r>
            <a:r>
              <a:rPr lang="en-US" altLang="zh-CN" dirty="0" err="1"/>
              <a:t>fsolve</a:t>
            </a:r>
            <a:r>
              <a:rPr lang="en-US" altLang="zh-CN" dirty="0"/>
              <a:t>(@myfun,x0)</a:t>
            </a:r>
            <a:r>
              <a:rPr lang="zh-CN" altLang="zh-CN" dirty="0"/>
              <a:t>，</a:t>
            </a:r>
            <a:r>
              <a:rPr lang="en-US" altLang="zh-CN" dirty="0"/>
              <a:t>x0</a:t>
            </a:r>
            <a:r>
              <a:rPr lang="zh-CN" altLang="zh-CN" dirty="0"/>
              <a:t>为初始估计值。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fsolve</a:t>
            </a:r>
            <a:r>
              <a:rPr lang="en-US" altLang="zh-CN" dirty="0"/>
              <a:t>(fun,x0,options)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x,fval</a:t>
            </a:r>
            <a:r>
              <a:rPr lang="en-US" altLang="zh-CN" dirty="0"/>
              <a:t>] = </a:t>
            </a:r>
            <a:r>
              <a:rPr lang="en-US" altLang="zh-CN" dirty="0" err="1"/>
              <a:t>fsolve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  %</a:t>
            </a:r>
            <a:r>
              <a:rPr lang="en-US" altLang="zh-CN" dirty="0" err="1"/>
              <a:t>fval</a:t>
            </a:r>
            <a:r>
              <a:rPr lang="en-US" altLang="zh-CN" dirty="0"/>
              <a:t>=F(x)</a:t>
            </a:r>
            <a:r>
              <a:rPr lang="zh-CN" altLang="zh-CN" dirty="0"/>
              <a:t>，即函数值向量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</a:t>
            </a:r>
            <a:r>
              <a:rPr lang="en-US" altLang="zh-CN" dirty="0"/>
              <a:t>] = </a:t>
            </a:r>
            <a:r>
              <a:rPr lang="en-US" altLang="zh-CN" dirty="0" err="1"/>
              <a:t>fsolve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x,fval,exitflag,output</a:t>
            </a:r>
            <a:r>
              <a:rPr lang="en-US" altLang="zh-CN" dirty="0"/>
              <a:t>] = </a:t>
            </a:r>
            <a:r>
              <a:rPr lang="en-US" altLang="zh-CN" dirty="0" err="1"/>
              <a:t>fsolve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x,fval,exitflag,output,jacobian</a:t>
            </a:r>
            <a:r>
              <a:rPr lang="en-US" altLang="zh-CN" dirty="0"/>
              <a:t>] = </a:t>
            </a:r>
            <a:r>
              <a:rPr lang="en-US" altLang="zh-CN" dirty="0" err="1"/>
              <a:t>fsolve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</a:t>
            </a:r>
            <a:r>
              <a:rPr lang="en-US" altLang="zh-CN" dirty="0" err="1"/>
              <a:t>jacobian</a:t>
            </a:r>
            <a:r>
              <a:rPr lang="zh-CN" altLang="zh-CN" dirty="0"/>
              <a:t>为解</a:t>
            </a:r>
            <a:r>
              <a:rPr lang="en-US" altLang="zh-CN" dirty="0"/>
              <a:t>x</a:t>
            </a:r>
            <a:r>
              <a:rPr lang="zh-CN" altLang="zh-CN" dirty="0"/>
              <a:t>处的</a:t>
            </a:r>
            <a:r>
              <a:rPr lang="en-US" altLang="zh-CN" dirty="0"/>
              <a:t>Jacobian</a:t>
            </a:r>
            <a:r>
              <a:rPr lang="zh-CN" altLang="zh-CN" dirty="0"/>
              <a:t>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448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1.7.2 </a:t>
            </a:r>
            <a:r>
              <a:rPr lang="zh-CN" altLang="zh-CN" b="1" dirty="0">
                <a:solidFill>
                  <a:srgbClr val="C00000"/>
                </a:solidFill>
              </a:rPr>
              <a:t>无约束最优化问题求解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MATLAB</a:t>
            </a:r>
            <a:r>
              <a:rPr lang="zh-CN" altLang="zh-CN" dirty="0"/>
              <a:t>中利用函数</a:t>
            </a:r>
            <a:r>
              <a:rPr lang="en-US" altLang="zh-CN" dirty="0" err="1"/>
              <a:t>fminsearch</a:t>
            </a:r>
            <a:r>
              <a:rPr lang="zh-CN" altLang="zh-CN" dirty="0"/>
              <a:t>求无约束多元函数最小值。</a:t>
            </a:r>
          </a:p>
          <a:p>
            <a:r>
              <a:rPr lang="zh-CN" altLang="zh-CN" dirty="0"/>
              <a:t>函数：</a:t>
            </a:r>
            <a:r>
              <a:rPr lang="en-US" altLang="zh-CN" dirty="0" err="1"/>
              <a:t>fminsearch</a:t>
            </a:r>
            <a:endParaRPr lang="zh-CN" altLang="zh-CN" dirty="0"/>
          </a:p>
          <a:p>
            <a:r>
              <a:rPr lang="zh-CN" altLang="zh-CN" dirty="0"/>
              <a:t>格式如下：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fminsearch</a:t>
            </a:r>
            <a:r>
              <a:rPr lang="en-US" altLang="zh-CN" dirty="0"/>
              <a:t>(fun,x0)   %x0</a:t>
            </a:r>
            <a:r>
              <a:rPr lang="zh-CN" altLang="zh-CN" dirty="0"/>
              <a:t>为初始点，</a:t>
            </a:r>
            <a:r>
              <a:rPr lang="en-US" altLang="zh-CN" dirty="0"/>
              <a:t>fun</a:t>
            </a:r>
            <a:r>
              <a:rPr lang="zh-CN" altLang="zh-CN" dirty="0"/>
              <a:t>为目标函数的表达式字符串或</a:t>
            </a:r>
            <a:r>
              <a:rPr lang="en-US" altLang="zh-CN" dirty="0"/>
              <a:t>MATLAB</a:t>
            </a:r>
            <a:r>
              <a:rPr lang="zh-CN" altLang="zh-CN" dirty="0"/>
              <a:t>自定义函数的函数柄。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fminsearch</a:t>
            </a:r>
            <a:r>
              <a:rPr lang="en-US" altLang="zh-CN" dirty="0"/>
              <a:t>(fun,x0,options)   % options</a:t>
            </a:r>
            <a:r>
              <a:rPr lang="zh-CN" altLang="zh-CN" dirty="0"/>
              <a:t>查</a:t>
            </a:r>
            <a:r>
              <a:rPr lang="en-US" altLang="zh-CN" dirty="0" err="1"/>
              <a:t>optimset</a:t>
            </a:r>
            <a:endParaRPr lang="zh-CN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x,fval</a:t>
            </a:r>
            <a:r>
              <a:rPr lang="en-US" altLang="zh-CN" dirty="0"/>
              <a:t>] = </a:t>
            </a:r>
            <a:r>
              <a:rPr lang="en-US" altLang="zh-CN" dirty="0" err="1"/>
              <a:t>fminsearch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</a:t>
            </a:r>
            <a:r>
              <a:rPr lang="zh-CN" altLang="zh-CN" dirty="0"/>
              <a:t>最优点的函数值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</a:t>
            </a:r>
            <a:r>
              <a:rPr lang="en-US" altLang="zh-CN" dirty="0"/>
              <a:t>] = </a:t>
            </a:r>
            <a:r>
              <a:rPr lang="en-US" altLang="zh-CN" dirty="0" err="1"/>
              <a:t>fminsearch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</a:t>
            </a:r>
            <a:r>
              <a:rPr lang="en-US" altLang="zh-CN" dirty="0" err="1"/>
              <a:t>exitflag</a:t>
            </a:r>
            <a:r>
              <a:rPr lang="zh-CN" altLang="zh-CN" dirty="0"/>
              <a:t>与单变量情形一致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x,fval,exitflag,output</a:t>
            </a:r>
            <a:r>
              <a:rPr lang="en-US" altLang="zh-CN" dirty="0"/>
              <a:t>] = </a:t>
            </a:r>
            <a:r>
              <a:rPr lang="en-US" altLang="zh-CN" dirty="0" err="1"/>
              <a:t>fminsearch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%output</a:t>
            </a:r>
            <a:r>
              <a:rPr lang="zh-CN" altLang="zh-CN" dirty="0"/>
              <a:t>与单变量情形一致</a:t>
            </a:r>
          </a:p>
          <a:p>
            <a:r>
              <a:rPr lang="zh-CN" altLang="zh-CN" dirty="0"/>
              <a:t>注意：</a:t>
            </a:r>
            <a:r>
              <a:rPr lang="en-US" altLang="zh-CN" dirty="0" err="1"/>
              <a:t>fminsearch</a:t>
            </a:r>
            <a:r>
              <a:rPr lang="zh-CN" altLang="zh-CN" dirty="0"/>
              <a:t>采用了</a:t>
            </a:r>
            <a:r>
              <a:rPr lang="en-US" altLang="zh-CN" dirty="0" err="1"/>
              <a:t>Nelder</a:t>
            </a:r>
            <a:r>
              <a:rPr lang="en-US" altLang="zh-CN" dirty="0"/>
              <a:t>-Mead</a:t>
            </a:r>
            <a:r>
              <a:rPr lang="zh-CN" altLang="zh-CN" dirty="0"/>
              <a:t>型简单搜寻法。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428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1.7.3 </a:t>
            </a:r>
            <a:r>
              <a:rPr lang="zh-CN" altLang="zh-CN" b="1" dirty="0">
                <a:solidFill>
                  <a:srgbClr val="C00000"/>
                </a:solidFill>
              </a:rPr>
              <a:t>线性规划问题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zh-CN" b="1" dirty="0">
                <a:solidFill>
                  <a:srgbClr val="C00000"/>
                </a:solidFill>
              </a:rPr>
              <a:t/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线性规划问题是目标函数和约束条件均为线性函数的问题，在</a:t>
            </a:r>
            <a:r>
              <a:rPr lang="en-US" altLang="zh-CN" dirty="0"/>
              <a:t>MATLAB 2013a</a:t>
            </a:r>
            <a:r>
              <a:rPr lang="zh-CN" altLang="zh-CN" dirty="0"/>
              <a:t>版中，线性规划问题（</a:t>
            </a:r>
            <a:r>
              <a:rPr lang="en-US" altLang="zh-CN" dirty="0"/>
              <a:t>Linear Programming</a:t>
            </a:r>
            <a:r>
              <a:rPr lang="zh-CN" altLang="zh-CN" dirty="0"/>
              <a:t>）已用函数</a:t>
            </a:r>
            <a:r>
              <a:rPr lang="en-US" altLang="zh-CN" dirty="0" err="1"/>
              <a:t>linprog</a:t>
            </a:r>
            <a:r>
              <a:rPr lang="zh-CN" altLang="zh-CN" dirty="0"/>
              <a:t>取代了</a:t>
            </a:r>
            <a:r>
              <a:rPr lang="en-US" altLang="zh-CN" dirty="0"/>
              <a:t>MATLAB 7.0</a:t>
            </a:r>
            <a:r>
              <a:rPr lang="zh-CN" altLang="zh-CN" dirty="0"/>
              <a:t>版中的</a:t>
            </a:r>
            <a:r>
              <a:rPr lang="en-US" altLang="zh-CN" dirty="0" err="1"/>
              <a:t>lp</a:t>
            </a:r>
            <a:r>
              <a:rPr lang="zh-CN" altLang="zh-CN" dirty="0"/>
              <a:t>函数。当然，由于版本的向下兼容性，一般说来，低版本中的函数在高版中仍可使用。</a:t>
            </a:r>
          </a:p>
          <a:p>
            <a:r>
              <a:rPr lang="zh-CN" altLang="zh-CN" dirty="0"/>
              <a:t>函数：</a:t>
            </a:r>
            <a:r>
              <a:rPr lang="en-US" altLang="zh-CN" dirty="0"/>
              <a:t> </a:t>
            </a:r>
            <a:r>
              <a:rPr lang="en-US" altLang="zh-CN" dirty="0" err="1"/>
              <a:t>linprog</a:t>
            </a:r>
            <a:endParaRPr lang="zh-CN" altLang="zh-CN" dirty="0"/>
          </a:p>
          <a:p>
            <a:r>
              <a:rPr lang="zh-CN" altLang="zh-CN" dirty="0"/>
              <a:t>格式如下：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en-US" altLang="zh-CN" dirty="0" err="1"/>
              <a:t>f,A,b</a:t>
            </a:r>
            <a:r>
              <a:rPr lang="en-US" altLang="zh-CN" dirty="0"/>
              <a:t>)   %</a:t>
            </a:r>
            <a:r>
              <a:rPr lang="zh-CN" altLang="zh-CN" dirty="0"/>
              <a:t>求</a:t>
            </a:r>
            <a:r>
              <a:rPr lang="en-US" altLang="zh-CN" dirty="0"/>
              <a:t>min    </a:t>
            </a:r>
            <a:endParaRPr lang="zh-CN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en-US" altLang="zh-CN" dirty="0" err="1"/>
              <a:t>f,A,b,Aeq,beq</a:t>
            </a:r>
            <a:r>
              <a:rPr lang="en-US" altLang="zh-CN" dirty="0"/>
              <a:t>)   %</a:t>
            </a:r>
            <a:r>
              <a:rPr lang="zh-CN" altLang="zh-CN" dirty="0"/>
              <a:t>等式约束</a:t>
            </a:r>
            <a:r>
              <a:rPr lang="en-US" altLang="zh-CN" dirty="0"/>
              <a:t> </a:t>
            </a:r>
            <a:r>
              <a:rPr lang="zh-CN" altLang="zh-CN" dirty="0"/>
              <a:t>，若没有不等式约束</a:t>
            </a:r>
            <a:r>
              <a:rPr lang="en-US" altLang="zh-CN" dirty="0"/>
              <a:t> </a:t>
            </a:r>
            <a:r>
              <a:rPr lang="zh-CN" altLang="zh-CN" dirty="0"/>
              <a:t>，则</a:t>
            </a:r>
            <a:r>
              <a:rPr lang="en-US" altLang="zh-CN" dirty="0"/>
              <a:t>A=[ ]</a:t>
            </a:r>
            <a:r>
              <a:rPr lang="zh-CN" altLang="zh-CN" dirty="0"/>
              <a:t>，</a:t>
            </a:r>
            <a:r>
              <a:rPr lang="en-US" altLang="zh-CN" dirty="0"/>
              <a:t>b=[ ]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en-US" altLang="zh-CN" dirty="0" err="1"/>
              <a:t>f,A,b,Aeq,beq,lb,ub</a:t>
            </a:r>
            <a:r>
              <a:rPr lang="en-US" altLang="zh-CN" dirty="0"/>
              <a:t>)   %</a:t>
            </a:r>
            <a:r>
              <a:rPr lang="zh-CN" altLang="zh-CN" dirty="0"/>
              <a:t>指定</a:t>
            </a:r>
            <a:r>
              <a:rPr lang="en-US" altLang="zh-CN" dirty="0"/>
              <a:t>x</a:t>
            </a:r>
            <a:r>
              <a:rPr lang="zh-CN" altLang="zh-CN" dirty="0"/>
              <a:t>的范围</a:t>
            </a:r>
            <a:r>
              <a:rPr lang="en-US" altLang="zh-CN" dirty="0"/>
              <a:t> </a:t>
            </a:r>
            <a:r>
              <a:rPr lang="zh-CN" altLang="zh-CN" dirty="0"/>
              <a:t>，若没有等式约束</a:t>
            </a:r>
            <a:r>
              <a:rPr lang="en-US" altLang="zh-CN" dirty="0"/>
              <a:t>  </a:t>
            </a:r>
            <a:r>
              <a:rPr lang="zh-CN" altLang="zh-CN" dirty="0"/>
              <a:t>，则</a:t>
            </a:r>
            <a:r>
              <a:rPr lang="en-US" altLang="zh-CN" dirty="0" err="1"/>
              <a:t>Aeq</a:t>
            </a:r>
            <a:r>
              <a:rPr lang="en-US" altLang="zh-CN" dirty="0"/>
              <a:t>=[ ]</a:t>
            </a:r>
            <a:r>
              <a:rPr lang="zh-CN" altLang="zh-CN" dirty="0"/>
              <a:t>，</a:t>
            </a:r>
            <a:r>
              <a:rPr lang="en-US" altLang="zh-CN" dirty="0" err="1"/>
              <a:t>beq</a:t>
            </a:r>
            <a:r>
              <a:rPr lang="en-US" altLang="zh-CN" dirty="0"/>
              <a:t>=[ ]</a:t>
            </a:r>
            <a:endParaRPr lang="zh-CN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linprog</a:t>
            </a:r>
            <a:r>
              <a:rPr lang="en-US" altLang="zh-CN" dirty="0"/>
              <a:t>(f,A,b,Aeq,beq,lb,ub,x0)   %</a:t>
            </a:r>
            <a:r>
              <a:rPr lang="zh-CN" altLang="zh-CN" dirty="0"/>
              <a:t>设置初值</a:t>
            </a:r>
            <a:r>
              <a:rPr lang="en-US" altLang="zh-CN" dirty="0"/>
              <a:t>x0</a:t>
            </a:r>
            <a:endParaRPr lang="zh-CN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linprog</a:t>
            </a:r>
            <a:r>
              <a:rPr lang="en-US" altLang="zh-CN" dirty="0"/>
              <a:t>(f,A,b,Aeq,beq,lb,ub,x0,options)    % options</a:t>
            </a:r>
            <a:r>
              <a:rPr lang="zh-CN" altLang="zh-CN" dirty="0"/>
              <a:t>为指定的优化参数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</a:t>
            </a:r>
            <a:r>
              <a:rPr lang="en-US" altLang="zh-CN" dirty="0"/>
              <a:t>]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</a:t>
            </a:r>
            <a:r>
              <a:rPr lang="zh-CN" altLang="zh-CN" dirty="0"/>
              <a:t>返回目标函数最优值，即</a:t>
            </a:r>
            <a:r>
              <a:rPr lang="en-US" altLang="zh-CN" dirty="0"/>
              <a:t> 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x,lambda,exitflag</a:t>
            </a:r>
            <a:r>
              <a:rPr lang="en-US" altLang="zh-CN" dirty="0"/>
              <a:t>]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lambda</a:t>
            </a:r>
            <a:r>
              <a:rPr lang="zh-CN" altLang="zh-CN" dirty="0"/>
              <a:t>为解</a:t>
            </a:r>
            <a:r>
              <a:rPr lang="en-US" altLang="zh-CN" dirty="0"/>
              <a:t> </a:t>
            </a:r>
            <a:r>
              <a:rPr lang="zh-CN" altLang="zh-CN" dirty="0"/>
              <a:t>的</a:t>
            </a:r>
            <a:r>
              <a:rPr lang="en-US" altLang="zh-CN" dirty="0"/>
              <a:t>Lagrange</a:t>
            </a:r>
            <a:r>
              <a:rPr lang="zh-CN" altLang="zh-CN" dirty="0"/>
              <a:t>乘子。</a:t>
            </a:r>
          </a:p>
          <a:p>
            <a:r>
              <a:rPr lang="en-US" altLang="zh-CN" dirty="0"/>
              <a:t>[x, </a:t>
            </a:r>
            <a:r>
              <a:rPr lang="en-US" altLang="zh-CN" dirty="0" err="1"/>
              <a:t>lambda,fval,exitflag</a:t>
            </a:r>
            <a:r>
              <a:rPr lang="en-US" altLang="zh-CN" dirty="0"/>
              <a:t>]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</a:t>
            </a:r>
            <a:r>
              <a:rPr lang="zh-CN" altLang="zh-CN" dirty="0"/>
              <a:t>终止迭代的错误条件。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</a:t>
            </a:r>
            <a:r>
              <a:rPr lang="en-US" altLang="zh-CN" dirty="0"/>
              <a:t>, </a:t>
            </a:r>
            <a:r>
              <a:rPr lang="en-US" altLang="zh-CN" dirty="0" err="1"/>
              <a:t>lambda,exitflag,output</a:t>
            </a:r>
            <a:r>
              <a:rPr lang="en-US" altLang="zh-CN" dirty="0"/>
              <a:t>] = </a:t>
            </a:r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% output</a:t>
            </a:r>
            <a:r>
              <a:rPr lang="zh-CN" altLang="zh-CN" dirty="0"/>
              <a:t>为关于优化的一些信息</a:t>
            </a:r>
          </a:p>
          <a:p>
            <a:r>
              <a:rPr lang="zh-CN" altLang="zh-CN" dirty="0"/>
              <a:t>说明：若</a:t>
            </a:r>
            <a:r>
              <a:rPr lang="en-US" altLang="zh-CN" dirty="0"/>
              <a:t> </a:t>
            </a:r>
            <a:r>
              <a:rPr lang="zh-CN" altLang="zh-CN" dirty="0"/>
              <a:t>表示函数收敛于解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zh-CN" altLang="zh-CN" dirty="0"/>
              <a:t>表示超过函数估值或迭代的最大数字，</a:t>
            </a:r>
            <a:r>
              <a:rPr lang="en-US" altLang="zh-CN" dirty="0"/>
              <a:t> </a:t>
            </a:r>
            <a:r>
              <a:rPr lang="zh-CN" altLang="zh-CN" dirty="0"/>
              <a:t>表示函数不收敛于解</a:t>
            </a:r>
            <a:r>
              <a:rPr lang="en-US" altLang="zh-CN" dirty="0"/>
              <a:t> </a:t>
            </a:r>
            <a:r>
              <a:rPr lang="zh-CN" altLang="zh-CN" dirty="0"/>
              <a:t>；若</a:t>
            </a:r>
            <a:r>
              <a:rPr lang="en-US" altLang="zh-CN" dirty="0"/>
              <a:t>lambda=lower</a:t>
            </a:r>
            <a:r>
              <a:rPr lang="zh-CN" altLang="zh-CN" dirty="0"/>
              <a:t>表示下界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lambda=upper</a:t>
            </a:r>
            <a:r>
              <a:rPr lang="zh-CN" altLang="zh-CN" dirty="0"/>
              <a:t>表示上界</a:t>
            </a:r>
            <a:r>
              <a:rPr lang="en-US" altLang="zh-CN" dirty="0" err="1"/>
              <a:t>ub</a:t>
            </a:r>
            <a:r>
              <a:rPr lang="zh-CN" altLang="zh-CN" dirty="0"/>
              <a:t>，</a:t>
            </a:r>
            <a:r>
              <a:rPr lang="en-US" altLang="zh-CN" dirty="0"/>
              <a:t>lambda=</a:t>
            </a:r>
            <a:r>
              <a:rPr lang="en-US" altLang="zh-CN" dirty="0" err="1"/>
              <a:t>ineqlin</a:t>
            </a:r>
            <a:r>
              <a:rPr lang="zh-CN" altLang="zh-CN" dirty="0"/>
              <a:t>表示不等式约束，</a:t>
            </a:r>
            <a:r>
              <a:rPr lang="en-US" altLang="zh-CN" dirty="0"/>
              <a:t>lambda=</a:t>
            </a:r>
            <a:r>
              <a:rPr lang="en-US" altLang="zh-CN" dirty="0" err="1"/>
              <a:t>eqlin</a:t>
            </a:r>
            <a:r>
              <a:rPr lang="zh-CN" altLang="zh-CN" dirty="0"/>
              <a:t>表示等式约束，</a:t>
            </a:r>
            <a:r>
              <a:rPr lang="en-US" altLang="zh-CN" dirty="0"/>
              <a:t>lambda</a:t>
            </a:r>
            <a:r>
              <a:rPr lang="zh-CN" altLang="zh-CN" dirty="0"/>
              <a:t>中的非</a:t>
            </a:r>
            <a:r>
              <a:rPr lang="en-US" altLang="zh-CN" dirty="0"/>
              <a:t>0</a:t>
            </a:r>
            <a:r>
              <a:rPr lang="zh-CN" altLang="zh-CN" dirty="0"/>
              <a:t>元素表示对应的约束是有效约束；</a:t>
            </a:r>
            <a:r>
              <a:rPr lang="en-US" altLang="zh-CN" dirty="0"/>
              <a:t>output=iterations</a:t>
            </a:r>
            <a:r>
              <a:rPr lang="zh-CN" altLang="zh-CN" dirty="0"/>
              <a:t>表示迭代次数，</a:t>
            </a:r>
            <a:r>
              <a:rPr lang="en-US" altLang="zh-CN" dirty="0"/>
              <a:t>output=algorithm</a:t>
            </a:r>
            <a:r>
              <a:rPr lang="zh-CN" altLang="zh-CN" dirty="0"/>
              <a:t>表示使用的运算规则，</a:t>
            </a:r>
            <a:r>
              <a:rPr lang="en-US" altLang="zh-CN" dirty="0"/>
              <a:t>output=</a:t>
            </a:r>
            <a:r>
              <a:rPr lang="en-US" altLang="zh-CN" dirty="0" err="1"/>
              <a:t>cgiterations</a:t>
            </a:r>
            <a:r>
              <a:rPr lang="zh-CN" altLang="zh-CN" dirty="0"/>
              <a:t>表示</a:t>
            </a:r>
            <a:r>
              <a:rPr lang="en-US" altLang="zh-CN" dirty="0"/>
              <a:t>PCG</a:t>
            </a:r>
            <a:r>
              <a:rPr lang="zh-CN" altLang="zh-CN" dirty="0"/>
              <a:t>迭代次数。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037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1.7.4 </a:t>
            </a:r>
            <a:r>
              <a:rPr lang="zh-CN" altLang="zh-CN" b="1" dirty="0">
                <a:solidFill>
                  <a:srgbClr val="C00000"/>
                </a:solidFill>
              </a:rPr>
              <a:t>二次型规划问题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zh-CN" b="1" dirty="0">
                <a:solidFill>
                  <a:srgbClr val="C00000"/>
                </a:solidFill>
              </a:rPr>
              <a:t/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MATLAB 2014a</a:t>
            </a:r>
            <a:r>
              <a:rPr lang="zh-CN" altLang="zh-CN" dirty="0"/>
              <a:t>版中的函数</a:t>
            </a:r>
            <a:r>
              <a:rPr lang="en-US" altLang="zh-CN" dirty="0" err="1"/>
              <a:t>quadprog</a:t>
            </a:r>
            <a:r>
              <a:rPr lang="zh-CN" altLang="zh-CN" dirty="0"/>
              <a:t>用来解决二次规划问题（</a:t>
            </a:r>
            <a:r>
              <a:rPr lang="en-US" altLang="zh-CN" dirty="0"/>
              <a:t>quadratic programming</a:t>
            </a:r>
            <a:r>
              <a:rPr lang="zh-CN" altLang="zh-CN" dirty="0"/>
              <a:t>）问题，且已经取代了低版本</a:t>
            </a:r>
            <a:r>
              <a:rPr lang="en-US" altLang="zh-CN" dirty="0" err="1"/>
              <a:t>MATLABqp</a:t>
            </a:r>
            <a:r>
              <a:rPr lang="zh-CN" altLang="zh-CN" dirty="0"/>
              <a:t>函数。</a:t>
            </a:r>
          </a:p>
          <a:p>
            <a:r>
              <a:rPr lang="zh-CN" altLang="zh-CN" dirty="0"/>
              <a:t>函数：</a:t>
            </a:r>
            <a:r>
              <a:rPr lang="en-US" altLang="zh-CN" dirty="0" err="1"/>
              <a:t>quadprog</a:t>
            </a:r>
            <a:endParaRPr lang="zh-CN" altLang="zh-CN" dirty="0"/>
          </a:p>
          <a:p>
            <a:r>
              <a:rPr lang="zh-CN" altLang="zh-CN" dirty="0"/>
              <a:t>格式如下：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en-US" altLang="zh-CN" dirty="0" err="1"/>
              <a:t>H,f,A,b</a:t>
            </a:r>
            <a:r>
              <a:rPr lang="en-US" altLang="zh-CN" dirty="0"/>
              <a:t>)   %</a:t>
            </a:r>
            <a:r>
              <a:rPr lang="zh-CN" altLang="zh-CN" dirty="0"/>
              <a:t>其中</a:t>
            </a:r>
            <a:r>
              <a:rPr lang="en-US" altLang="zh-CN" dirty="0"/>
              <a:t> </a:t>
            </a:r>
            <a:r>
              <a:rPr lang="zh-CN" altLang="zh-CN" dirty="0"/>
              <a:t>、</a:t>
            </a:r>
            <a:r>
              <a:rPr lang="en-US" altLang="zh-CN" dirty="0"/>
              <a:t> </a:t>
            </a:r>
            <a:r>
              <a:rPr lang="zh-CN" altLang="zh-CN" dirty="0"/>
              <a:t>、</a:t>
            </a:r>
            <a:r>
              <a:rPr lang="en-US" altLang="zh-CN" dirty="0"/>
              <a:t> </a:t>
            </a:r>
            <a:r>
              <a:rPr lang="zh-CN" altLang="zh-CN" dirty="0"/>
              <a:t>、</a:t>
            </a:r>
            <a:r>
              <a:rPr lang="en-US" altLang="zh-CN" dirty="0"/>
              <a:t> </a:t>
            </a:r>
            <a:r>
              <a:rPr lang="zh-CN" altLang="zh-CN" dirty="0"/>
              <a:t>为标准形中的参数，</a:t>
            </a:r>
            <a:r>
              <a:rPr lang="en-US" altLang="zh-CN" dirty="0"/>
              <a:t>x</a:t>
            </a:r>
            <a:r>
              <a:rPr lang="zh-CN" altLang="zh-CN" dirty="0"/>
              <a:t>为目标函数的最小值。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en-US" altLang="zh-CN" dirty="0" err="1"/>
              <a:t>H,f,A,b,Aeq,beq</a:t>
            </a:r>
            <a:r>
              <a:rPr lang="en-US" altLang="zh-CN" dirty="0"/>
              <a:t>)   		%</a:t>
            </a:r>
            <a:r>
              <a:rPr lang="en-US" altLang="zh-CN" dirty="0" err="1"/>
              <a:t>Aeq</a:t>
            </a:r>
            <a:r>
              <a:rPr lang="en-US" altLang="zh-CN" dirty="0"/>
              <a:t>, </a:t>
            </a:r>
            <a:r>
              <a:rPr lang="en-US" altLang="zh-CN" dirty="0" err="1"/>
              <a:t>beq</a:t>
            </a:r>
            <a:r>
              <a:rPr lang="zh-CN" altLang="zh-CN" dirty="0"/>
              <a:t>满足等约束条件</a:t>
            </a:r>
            <a:r>
              <a:rPr lang="en-US" altLang="zh-CN" dirty="0"/>
              <a:t> 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en-US" altLang="zh-CN" dirty="0" err="1"/>
              <a:t>H,f,A,b,Aeq,beq,lb,ub</a:t>
            </a:r>
            <a:r>
              <a:rPr lang="en-US" altLang="zh-CN" dirty="0"/>
              <a:t>)   		% </a:t>
            </a:r>
            <a:r>
              <a:rPr lang="en-US" altLang="zh-CN" dirty="0" err="1"/>
              <a:t>lb</a:t>
            </a:r>
            <a:r>
              <a:rPr lang="en-US" altLang="zh-CN" dirty="0"/>
              <a:t>, </a:t>
            </a:r>
            <a:r>
              <a:rPr lang="en-US" altLang="zh-CN" dirty="0" err="1"/>
              <a:t>ub</a:t>
            </a:r>
            <a:r>
              <a:rPr lang="zh-CN" altLang="zh-CN" dirty="0"/>
              <a:t>分别为解</a:t>
            </a:r>
            <a:r>
              <a:rPr lang="en-US" altLang="zh-CN" dirty="0"/>
              <a:t>x</a:t>
            </a:r>
            <a:r>
              <a:rPr lang="zh-CN" altLang="zh-CN" dirty="0"/>
              <a:t>的下界与上界。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quadprog</a:t>
            </a:r>
            <a:r>
              <a:rPr lang="en-US" altLang="zh-CN" dirty="0"/>
              <a:t>(H,f,A,b,Aeq,beq,lb,ub,x0)  		%x0</a:t>
            </a:r>
            <a:r>
              <a:rPr lang="zh-CN" altLang="zh-CN" dirty="0"/>
              <a:t>为设置的初值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quadprog</a:t>
            </a:r>
            <a:r>
              <a:rPr lang="en-US" altLang="zh-CN" dirty="0"/>
              <a:t>(H,f,A,b,Aeq,beq,lb,ub,x0,options)   		% options</a:t>
            </a:r>
            <a:r>
              <a:rPr lang="zh-CN" altLang="zh-CN" dirty="0"/>
              <a:t>为指定的优化参数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</a:t>
            </a:r>
            <a:r>
              <a:rPr lang="en-US" altLang="zh-CN" dirty="0"/>
              <a:t>]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					%</a:t>
            </a:r>
            <a:r>
              <a:rPr lang="en-US" altLang="zh-CN" dirty="0" err="1"/>
              <a:t>fval</a:t>
            </a:r>
            <a:r>
              <a:rPr lang="zh-CN" altLang="zh-CN" dirty="0"/>
              <a:t>为目标函数最优值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</a:t>
            </a:r>
            <a:r>
              <a:rPr lang="en-US" altLang="zh-CN" dirty="0"/>
              <a:t>]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			% </a:t>
            </a:r>
            <a:r>
              <a:rPr lang="en-US" altLang="zh-CN" dirty="0" err="1"/>
              <a:t>exitflag</a:t>
            </a:r>
            <a:r>
              <a:rPr lang="zh-CN" altLang="zh-CN" dirty="0"/>
              <a:t>与线性规划中参数意义相同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x,fval,exitflag,output</a:t>
            </a:r>
            <a:r>
              <a:rPr lang="en-US" altLang="zh-CN" dirty="0"/>
              <a:t>]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  		% output</a:t>
            </a:r>
            <a:r>
              <a:rPr lang="zh-CN" altLang="zh-CN" dirty="0"/>
              <a:t>与线性规划中参数意义相同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x,fval,exitflag,output,lambda</a:t>
            </a:r>
            <a:r>
              <a:rPr lang="en-US" altLang="zh-CN" dirty="0"/>
              <a:t>] = </a:t>
            </a:r>
            <a:r>
              <a:rPr lang="en-US" altLang="zh-CN" dirty="0" err="1"/>
              <a:t>quadprog</a:t>
            </a:r>
            <a:r>
              <a:rPr lang="en-US" altLang="zh-CN" dirty="0"/>
              <a:t>(</a:t>
            </a:r>
            <a:r>
              <a:rPr lang="zh-CN" altLang="zh-CN" dirty="0"/>
              <a:t>…</a:t>
            </a:r>
            <a:r>
              <a:rPr lang="en-US" altLang="zh-CN" dirty="0"/>
              <a:t>) 	% lambda</a:t>
            </a:r>
            <a:r>
              <a:rPr lang="zh-CN" altLang="zh-CN" dirty="0"/>
              <a:t>与线性规划中参数意义相同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1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1.3 MATLAB</a:t>
            </a:r>
            <a:r>
              <a:rPr lang="zh-CN" altLang="zh-CN" b="1" dirty="0">
                <a:solidFill>
                  <a:srgbClr val="C00000"/>
                </a:solidFill>
              </a:rPr>
              <a:t>的计算基础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1.3.1 MATLAB</a:t>
            </a:r>
            <a:r>
              <a:rPr lang="zh-CN" altLang="zh-CN" dirty="0"/>
              <a:t>的预定义变量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）元胞数组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）结构体</a:t>
            </a:r>
          </a:p>
          <a:p>
            <a:r>
              <a:rPr lang="en-US" altLang="zh-CN" dirty="0"/>
              <a:t>1.3.2 </a:t>
            </a:r>
            <a:r>
              <a:rPr lang="zh-CN" altLang="zh-CN" dirty="0"/>
              <a:t>常用运算和基本数学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r>
              <a:rPr lang="en-US" altLang="zh-CN" sz="2000" dirty="0"/>
              <a:t>MATLAB</a:t>
            </a:r>
            <a:r>
              <a:rPr lang="zh-CN" altLang="zh-CN" sz="2000" dirty="0"/>
              <a:t>支持多种矩阵的函数，常用的矩阵的函数运算如表</a:t>
            </a:r>
            <a:r>
              <a:rPr lang="en-US" altLang="zh-CN" sz="2000" dirty="0"/>
              <a:t>1-5</a:t>
            </a:r>
            <a:r>
              <a:rPr lang="zh-CN" altLang="zh-CN" sz="2000" dirty="0"/>
              <a:t>所示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509746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4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1.</a:t>
            </a:r>
            <a:r>
              <a:rPr lang="zh-CN" altLang="zh-CN" b="1" dirty="0">
                <a:solidFill>
                  <a:srgbClr val="C00000"/>
                </a:solidFill>
              </a:rPr>
              <a:t>方程的</a:t>
            </a:r>
            <a:r>
              <a:rPr lang="zh-CN" altLang="zh-CN" b="1" dirty="0" smtClean="0">
                <a:solidFill>
                  <a:srgbClr val="C00000"/>
                </a:solidFill>
              </a:rPr>
              <a:t>解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方程的解采用矩阵逆运算或者采用左除运算进行</a:t>
            </a:r>
            <a:r>
              <a:rPr lang="zh-CN" altLang="en-US" dirty="0" smtClean="0"/>
              <a:t>求解</a:t>
            </a:r>
            <a:endParaRPr lang="en-US" altLang="zh-CN" dirty="0" smtClean="0"/>
          </a:p>
          <a:p>
            <a:r>
              <a:rPr lang="zh-CN" altLang="zh-CN" dirty="0"/>
              <a:t>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 err="1"/>
              <a:t>clc,clear,close</a:t>
            </a:r>
            <a:r>
              <a:rPr lang="en-US" altLang="zh-CN" dirty="0"/>
              <a:t> all</a:t>
            </a:r>
            <a:endParaRPr lang="zh-CN" altLang="zh-CN" dirty="0"/>
          </a:p>
          <a:p>
            <a:r>
              <a:rPr lang="en-US" altLang="zh-CN" dirty="0"/>
              <a:t>A = [6 3 4;</a:t>
            </a:r>
            <a:endParaRPr lang="zh-CN" altLang="zh-CN" dirty="0"/>
          </a:p>
          <a:p>
            <a:r>
              <a:rPr lang="en-US" altLang="zh-CN" dirty="0"/>
              <a:t>    -2,5,7;</a:t>
            </a:r>
            <a:endParaRPr lang="zh-CN" altLang="zh-CN" dirty="0"/>
          </a:p>
          <a:p>
            <a:r>
              <a:rPr lang="en-US" altLang="zh-CN" dirty="0"/>
              <a:t>    8,-1,-3];  % </a:t>
            </a:r>
            <a:r>
              <a:rPr lang="zh-CN" altLang="zh-CN" dirty="0"/>
              <a:t>左边系数</a:t>
            </a:r>
          </a:p>
          <a:p>
            <a:r>
              <a:rPr lang="en-US" altLang="zh-CN" dirty="0"/>
              <a:t>B = [3;-4;-7]; % </a:t>
            </a:r>
            <a:r>
              <a:rPr lang="zh-CN" altLang="zh-CN" dirty="0"/>
              <a:t>方程右边系数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inv</a:t>
            </a:r>
            <a:r>
              <a:rPr lang="en-US" altLang="zh-CN" dirty="0"/>
              <a:t>(A)*B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x =</a:t>
            </a:r>
            <a:endParaRPr lang="zh-CN" altLang="zh-CN" dirty="0"/>
          </a:p>
          <a:p>
            <a:r>
              <a:rPr lang="en-US" altLang="zh-CN" dirty="0"/>
              <a:t>    1.0200</a:t>
            </a:r>
            <a:endParaRPr lang="zh-CN" altLang="zh-CN" dirty="0"/>
          </a:p>
          <a:p>
            <a:r>
              <a:rPr lang="en-US" altLang="zh-CN" dirty="0"/>
              <a:t>  -14.0000</a:t>
            </a:r>
            <a:endParaRPr lang="zh-CN" altLang="zh-CN" dirty="0"/>
          </a:p>
          <a:p>
            <a:r>
              <a:rPr lang="en-US" altLang="zh-CN" dirty="0"/>
              <a:t>    9.7200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82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2.</a:t>
            </a:r>
            <a:r>
              <a:rPr lang="zh-CN" altLang="zh-CN" b="1" dirty="0" smtClean="0">
                <a:solidFill>
                  <a:srgbClr val="C00000"/>
                </a:solidFill>
              </a:rPr>
              <a:t>矩阵的秩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求解矩阵的秩，</a:t>
            </a:r>
            <a:r>
              <a:rPr lang="en-US" altLang="zh-CN" dirty="0"/>
              <a:t>MATLAB</a:t>
            </a:r>
            <a:r>
              <a:rPr lang="zh-CN" altLang="zh-CN" dirty="0"/>
              <a:t>采用如下运算：</a:t>
            </a:r>
          </a:p>
          <a:p>
            <a:r>
              <a:rPr lang="zh-CN" altLang="zh-CN" dirty="0"/>
              <a:t>调用格式：</a:t>
            </a:r>
            <a:r>
              <a:rPr lang="en-US" altLang="zh-CN" dirty="0"/>
              <a:t>R=rank(A)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A</a:t>
            </a:r>
            <a:r>
              <a:rPr lang="zh-CN" altLang="zh-CN" dirty="0"/>
              <a:t>为输入的矩阵；</a:t>
            </a:r>
          </a:p>
          <a:p>
            <a:r>
              <a:rPr lang="en-US" altLang="zh-CN" dirty="0"/>
              <a:t>R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的秩。</a:t>
            </a:r>
          </a:p>
          <a:p>
            <a:r>
              <a:rPr lang="zh-CN" altLang="zh-CN" dirty="0"/>
              <a:t>则由方程组，编写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/>
              <a:t>r = rank(A)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r =</a:t>
            </a:r>
            <a:endParaRPr lang="zh-CN" altLang="zh-CN" dirty="0"/>
          </a:p>
          <a:p>
            <a:r>
              <a:rPr lang="en-US" altLang="zh-CN" dirty="0"/>
              <a:t>     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5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zh-CN" dirty="0">
                <a:solidFill>
                  <a:srgbClr val="C00000"/>
                </a:solidFill>
              </a:rPr>
              <a:t>矩阵的特征值与特征向量</a:t>
            </a:r>
            <a:br>
              <a:rPr lang="zh-CN" altLang="zh-CN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求解矩阵的特征值与特征向量，</a:t>
            </a:r>
            <a:r>
              <a:rPr lang="en-US" altLang="zh-CN" dirty="0"/>
              <a:t>MATLAB</a:t>
            </a:r>
            <a:r>
              <a:rPr lang="zh-CN" altLang="zh-CN" dirty="0"/>
              <a:t>采用如下运算：</a:t>
            </a:r>
          </a:p>
          <a:p>
            <a:r>
              <a:rPr lang="zh-CN" altLang="zh-CN" dirty="0"/>
              <a:t>调用格式：</a:t>
            </a:r>
            <a:r>
              <a:rPr lang="en-US" altLang="zh-CN" dirty="0"/>
              <a:t>[</a:t>
            </a:r>
            <a:r>
              <a:rPr lang="en-US" altLang="zh-CN" dirty="0" err="1"/>
              <a:t>v,lambda</a:t>
            </a:r>
            <a:r>
              <a:rPr lang="en-US" altLang="zh-CN" dirty="0"/>
              <a:t>]=</a:t>
            </a:r>
            <a:r>
              <a:rPr lang="en-US" altLang="zh-CN" dirty="0" err="1"/>
              <a:t>eig</a:t>
            </a:r>
            <a:r>
              <a:rPr lang="en-US" altLang="zh-CN" dirty="0"/>
              <a:t>(A)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A</a:t>
            </a:r>
            <a:r>
              <a:rPr lang="zh-CN" altLang="zh-CN" dirty="0"/>
              <a:t>为输入的矩阵；</a:t>
            </a:r>
          </a:p>
          <a:p>
            <a:r>
              <a:rPr lang="en-US" altLang="zh-CN" dirty="0"/>
              <a:t>v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的特征向量；</a:t>
            </a:r>
          </a:p>
          <a:p>
            <a:r>
              <a:rPr lang="en-US" altLang="zh-CN" dirty="0"/>
              <a:t>lambda</a:t>
            </a:r>
            <a:r>
              <a:rPr lang="zh-CN" altLang="zh-CN" dirty="0"/>
              <a:t>为输出的矩阵</a:t>
            </a:r>
            <a:r>
              <a:rPr lang="en-US" altLang="zh-CN" dirty="0"/>
              <a:t>A</a:t>
            </a:r>
            <a:r>
              <a:rPr lang="zh-CN" altLang="zh-CN" dirty="0"/>
              <a:t>的特征值。</a:t>
            </a:r>
          </a:p>
          <a:p>
            <a:r>
              <a:rPr lang="zh-CN" altLang="zh-CN" dirty="0"/>
              <a:t>则由方程组，编写</a:t>
            </a:r>
            <a:r>
              <a:rPr lang="en-US" altLang="zh-CN" dirty="0"/>
              <a:t>MATLAB</a:t>
            </a:r>
            <a:r>
              <a:rPr lang="zh-CN" altLang="zh-CN" dirty="0"/>
              <a:t>程序如下：</a:t>
            </a:r>
          </a:p>
          <a:p>
            <a:r>
              <a:rPr lang="en-US" altLang="zh-CN" dirty="0"/>
              <a:t>[v, lambda] = </a:t>
            </a:r>
            <a:r>
              <a:rPr lang="en-US" altLang="zh-CN" dirty="0" err="1"/>
              <a:t>eig</a:t>
            </a:r>
            <a:r>
              <a:rPr lang="en-US" altLang="zh-CN" dirty="0"/>
              <a:t>(A)</a:t>
            </a:r>
            <a:endParaRPr lang="zh-CN" altLang="zh-CN" dirty="0"/>
          </a:p>
          <a:p>
            <a:r>
              <a:rPr lang="zh-CN" altLang="zh-CN" dirty="0"/>
              <a:t>运行程序输出结果如下：</a:t>
            </a:r>
          </a:p>
          <a:p>
            <a:r>
              <a:rPr lang="en-US" altLang="zh-CN" dirty="0"/>
              <a:t>v =</a:t>
            </a:r>
            <a:endParaRPr lang="zh-CN" altLang="zh-CN" dirty="0"/>
          </a:p>
          <a:p>
            <a:r>
              <a:rPr lang="en-US" altLang="zh-CN" dirty="0"/>
              <a:t>    0.8013   -0.1094   -0.1606</a:t>
            </a:r>
            <a:endParaRPr lang="zh-CN" altLang="zh-CN" dirty="0"/>
          </a:p>
          <a:p>
            <a:r>
              <a:rPr lang="en-US" altLang="zh-CN" dirty="0"/>
              <a:t>    0.3638   -0.6564    0.8669</a:t>
            </a:r>
            <a:endParaRPr lang="zh-CN" altLang="zh-CN" dirty="0"/>
          </a:p>
          <a:p>
            <a:r>
              <a:rPr lang="en-US" altLang="zh-CN" dirty="0"/>
              <a:t>    0.4749    0.7464   -0.4719</a:t>
            </a:r>
            <a:endParaRPr lang="zh-CN" altLang="zh-CN" dirty="0"/>
          </a:p>
          <a:p>
            <a:r>
              <a:rPr lang="en-US" altLang="zh-CN" dirty="0"/>
              <a:t>lambda =</a:t>
            </a:r>
            <a:endParaRPr lang="zh-CN" altLang="zh-CN" dirty="0"/>
          </a:p>
          <a:p>
            <a:r>
              <a:rPr lang="en-US" altLang="zh-CN" dirty="0"/>
              <a:t>    9.7326         0         0</a:t>
            </a:r>
            <a:endParaRPr lang="zh-CN" altLang="zh-CN" dirty="0"/>
          </a:p>
          <a:p>
            <a:r>
              <a:rPr lang="en-US" altLang="zh-CN" dirty="0"/>
              <a:t>         0   -3.2928         0</a:t>
            </a:r>
            <a:endParaRPr lang="zh-CN" altLang="zh-CN" dirty="0"/>
          </a:p>
          <a:p>
            <a:r>
              <a:rPr lang="en-US" altLang="zh-CN" dirty="0"/>
              <a:t>         0         0    1.5602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3823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 - 副本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 - 副本</Template>
  <TotalTime>14</TotalTime>
  <Words>5813</Words>
  <Application>Microsoft Office PowerPoint</Application>
  <PresentationFormat>全屏显示(4:3)</PresentationFormat>
  <Paragraphs>693</Paragraphs>
  <Slides>54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模板 - 副本</vt:lpstr>
      <vt:lpstr>默认设计模板</vt:lpstr>
      <vt:lpstr>PowerPoint 演示文稿</vt:lpstr>
      <vt:lpstr>目录</vt:lpstr>
      <vt:lpstr>第1章  MATLAB基础知识</vt:lpstr>
      <vt:lpstr>1.1 MATLAB简介</vt:lpstr>
      <vt:lpstr>1.2 MATLAB的通用命令</vt:lpstr>
      <vt:lpstr>1.3 MATLAB的计算基础 </vt:lpstr>
      <vt:lpstr>1.方程的解</vt:lpstr>
      <vt:lpstr>2.矩阵的秩</vt:lpstr>
      <vt:lpstr>3.矩阵的特征值与特征向量 </vt:lpstr>
      <vt:lpstr>4.矩阵的乘幂与开方 </vt:lpstr>
      <vt:lpstr>5.矩阵的指数与对数 </vt:lpstr>
      <vt:lpstr>6.矩阵的提取与翻转 </vt:lpstr>
      <vt:lpstr>PowerPoint 演示文稿</vt:lpstr>
      <vt:lpstr>7.“商”及“余”多项式。 </vt:lpstr>
      <vt:lpstr>1.3.3 数值的输出格式</vt:lpstr>
      <vt:lpstr>PowerPoint 演示文稿</vt:lpstr>
      <vt:lpstr>（2）MATLAB的数值精度 </vt:lpstr>
      <vt:lpstr>（3）MATLAB的显示精度 </vt:lpstr>
      <vt:lpstr>PowerPoint 演示文稿</vt:lpstr>
      <vt:lpstr>（4）字符型数据 </vt:lpstr>
      <vt:lpstr>PowerPoint 演示文稿</vt:lpstr>
      <vt:lpstr>（5） 数据类型间的转换 </vt:lpstr>
      <vt:lpstr>PowerPoint 演示文稿</vt:lpstr>
      <vt:lpstr>1.4 MATLAB程序设计基础 </vt:lpstr>
      <vt:lpstr>PowerPoint 演示文稿</vt:lpstr>
      <vt:lpstr>2．程序循环控制语句</vt:lpstr>
      <vt:lpstr>（1）for 循环 </vt:lpstr>
      <vt:lpstr>3．程序终止控制语句 </vt:lpstr>
      <vt:lpstr>1.5 MATLAB的绘图功能 </vt:lpstr>
      <vt:lpstr>PowerPoint 演示文稿</vt:lpstr>
      <vt:lpstr>1.5.2  函数图形绘制 </vt:lpstr>
      <vt:lpstr>PowerPoint 演示文稿</vt:lpstr>
      <vt:lpstr>1.5.3 网格图绘制 </vt:lpstr>
      <vt:lpstr>PowerPoint 演示文稿</vt:lpstr>
      <vt:lpstr>PowerPoint 演示文稿</vt:lpstr>
      <vt:lpstr>1.5.4 曲面图的绘制</vt:lpstr>
      <vt:lpstr>PowerPoint 演示文稿</vt:lpstr>
      <vt:lpstr>1.5.5  特殊图形绘制</vt:lpstr>
      <vt:lpstr>PowerPoint 演示文稿</vt:lpstr>
      <vt:lpstr>1.6 微积分问题的MATLAB求解</vt:lpstr>
      <vt:lpstr>1. 极限</vt:lpstr>
      <vt:lpstr>2.导数</vt:lpstr>
      <vt:lpstr>PowerPoint 演示文稿</vt:lpstr>
      <vt:lpstr>1.6.2  微分方程的数值解</vt:lpstr>
      <vt:lpstr>PowerPoint 演示文稿</vt:lpstr>
      <vt:lpstr>1.6.3  龙贝格积分法微积分运算 </vt:lpstr>
      <vt:lpstr>1.6.4  有限差分方法求边值问题 </vt:lpstr>
      <vt:lpstr>1.6.5  样条函数求积分 </vt:lpstr>
      <vt:lpstr>1.6.6  常微分方程符号解 </vt:lpstr>
      <vt:lpstr>1.7 非线性方程与线性规划问题求解 </vt:lpstr>
      <vt:lpstr>1.7.1 非线性方程组求解 </vt:lpstr>
      <vt:lpstr>1.7.2 无约束最优化问题求解 </vt:lpstr>
      <vt:lpstr>1.7.3 线性规划问题. </vt:lpstr>
      <vt:lpstr>1.7.4 二次型规划问题.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Haiou</dc:creator>
  <cp:lastModifiedBy>asus</cp:lastModifiedBy>
  <cp:revision>7</cp:revision>
  <cp:lastPrinted>1601-01-01T00:00:00Z</cp:lastPrinted>
  <dcterms:created xsi:type="dcterms:W3CDTF">2017-03-29T11:46:04Z</dcterms:created>
  <dcterms:modified xsi:type="dcterms:W3CDTF">2017-05-03T01:44:04Z</dcterms:modified>
</cp:coreProperties>
</file>