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55" r:id="rId2"/>
  </p:sldMasterIdLst>
  <p:notesMasterIdLst>
    <p:notesMasterId r:id="rId74"/>
  </p:notesMasterIdLst>
  <p:handoutMasterIdLst>
    <p:handoutMasterId r:id="rId75"/>
  </p:handoutMasterIdLst>
  <p:sldIdLst>
    <p:sldId id="704" r:id="rId3"/>
    <p:sldId id="798" r:id="rId4"/>
    <p:sldId id="705" r:id="rId5"/>
    <p:sldId id="755" r:id="rId6"/>
    <p:sldId id="706" r:id="rId7"/>
    <p:sldId id="756" r:id="rId8"/>
    <p:sldId id="707" r:id="rId9"/>
    <p:sldId id="757" r:id="rId10"/>
    <p:sldId id="708" r:id="rId11"/>
    <p:sldId id="709" r:id="rId12"/>
    <p:sldId id="710" r:id="rId13"/>
    <p:sldId id="711" r:id="rId14"/>
    <p:sldId id="712" r:id="rId15"/>
    <p:sldId id="713" r:id="rId16"/>
    <p:sldId id="758" r:id="rId17"/>
    <p:sldId id="714" r:id="rId18"/>
    <p:sldId id="715" r:id="rId19"/>
    <p:sldId id="716" r:id="rId20"/>
    <p:sldId id="759" r:id="rId21"/>
    <p:sldId id="717" r:id="rId22"/>
    <p:sldId id="718" r:id="rId23"/>
    <p:sldId id="719" r:id="rId24"/>
    <p:sldId id="720" r:id="rId25"/>
    <p:sldId id="721" r:id="rId26"/>
    <p:sldId id="722" r:id="rId27"/>
    <p:sldId id="723" r:id="rId28"/>
    <p:sldId id="760" r:id="rId29"/>
    <p:sldId id="761" r:id="rId30"/>
    <p:sldId id="762" r:id="rId31"/>
    <p:sldId id="763" r:id="rId32"/>
    <p:sldId id="764" r:id="rId33"/>
    <p:sldId id="765" r:id="rId34"/>
    <p:sldId id="766" r:id="rId35"/>
    <p:sldId id="767" r:id="rId36"/>
    <p:sldId id="768" r:id="rId37"/>
    <p:sldId id="769" r:id="rId38"/>
    <p:sldId id="770" r:id="rId39"/>
    <p:sldId id="771" r:id="rId40"/>
    <p:sldId id="772" r:id="rId41"/>
    <p:sldId id="724" r:id="rId42"/>
    <p:sldId id="773" r:id="rId43"/>
    <p:sldId id="774" r:id="rId44"/>
    <p:sldId id="775" r:id="rId45"/>
    <p:sldId id="776" r:id="rId46"/>
    <p:sldId id="777" r:id="rId47"/>
    <p:sldId id="778" r:id="rId48"/>
    <p:sldId id="779" r:id="rId49"/>
    <p:sldId id="734" r:id="rId50"/>
    <p:sldId id="738" r:id="rId51"/>
    <p:sldId id="739" r:id="rId52"/>
    <p:sldId id="740" r:id="rId53"/>
    <p:sldId id="780" r:id="rId54"/>
    <p:sldId id="781" r:id="rId55"/>
    <p:sldId id="782" r:id="rId56"/>
    <p:sldId id="783" r:id="rId57"/>
    <p:sldId id="741" r:id="rId58"/>
    <p:sldId id="784" r:id="rId59"/>
    <p:sldId id="785" r:id="rId60"/>
    <p:sldId id="786" r:id="rId61"/>
    <p:sldId id="787" r:id="rId62"/>
    <p:sldId id="788" r:id="rId63"/>
    <p:sldId id="790" r:id="rId64"/>
    <p:sldId id="791" r:id="rId65"/>
    <p:sldId id="792" r:id="rId66"/>
    <p:sldId id="789" r:id="rId67"/>
    <p:sldId id="747" r:id="rId68"/>
    <p:sldId id="793" r:id="rId69"/>
    <p:sldId id="794" r:id="rId70"/>
    <p:sldId id="795" r:id="rId71"/>
    <p:sldId id="796" r:id="rId72"/>
    <p:sldId id="797" r:id="rId73"/>
  </p:sldIdLst>
  <p:sldSz cx="9144000" cy="6858000" type="screen4x3"/>
  <p:notesSz cx="6858000" cy="9144000"/>
  <p:defaultTextStyle>
    <a:defPPr>
      <a:defRPr lang="en-US"/>
    </a:defPPr>
    <a:lvl1pPr algn="ctr" rtl="0" fontAlgn="base">
      <a:spcBef>
        <a:spcPct val="0"/>
      </a:spcBef>
      <a:spcAft>
        <a:spcPct val="0"/>
      </a:spcAft>
      <a:defRPr sz="2000" b="1" kern="1200">
        <a:solidFill>
          <a:srgbClr val="A50021"/>
        </a:solidFill>
        <a:latin typeface="Arial" pitchFamily="34" charset="0"/>
        <a:ea typeface="华文行楷" pitchFamily="2" charset="-122"/>
        <a:cs typeface="+mn-cs"/>
      </a:defRPr>
    </a:lvl1pPr>
    <a:lvl2pPr marL="457200" algn="ctr" rtl="0" fontAlgn="base">
      <a:spcBef>
        <a:spcPct val="0"/>
      </a:spcBef>
      <a:spcAft>
        <a:spcPct val="0"/>
      </a:spcAft>
      <a:defRPr sz="2000" b="1" kern="1200">
        <a:solidFill>
          <a:srgbClr val="A50021"/>
        </a:solidFill>
        <a:latin typeface="Arial" pitchFamily="34" charset="0"/>
        <a:ea typeface="华文行楷" pitchFamily="2" charset="-122"/>
        <a:cs typeface="+mn-cs"/>
      </a:defRPr>
    </a:lvl2pPr>
    <a:lvl3pPr marL="914400" algn="ctr" rtl="0" fontAlgn="base">
      <a:spcBef>
        <a:spcPct val="0"/>
      </a:spcBef>
      <a:spcAft>
        <a:spcPct val="0"/>
      </a:spcAft>
      <a:defRPr sz="2000" b="1" kern="1200">
        <a:solidFill>
          <a:srgbClr val="A50021"/>
        </a:solidFill>
        <a:latin typeface="Arial" pitchFamily="34" charset="0"/>
        <a:ea typeface="华文行楷" pitchFamily="2" charset="-122"/>
        <a:cs typeface="+mn-cs"/>
      </a:defRPr>
    </a:lvl3pPr>
    <a:lvl4pPr marL="1371600" algn="ctr" rtl="0" fontAlgn="base">
      <a:spcBef>
        <a:spcPct val="0"/>
      </a:spcBef>
      <a:spcAft>
        <a:spcPct val="0"/>
      </a:spcAft>
      <a:defRPr sz="2000" b="1" kern="1200">
        <a:solidFill>
          <a:srgbClr val="A50021"/>
        </a:solidFill>
        <a:latin typeface="Arial" pitchFamily="34" charset="0"/>
        <a:ea typeface="华文行楷" pitchFamily="2" charset="-122"/>
        <a:cs typeface="+mn-cs"/>
      </a:defRPr>
    </a:lvl4pPr>
    <a:lvl5pPr marL="1828800" algn="ctr" rtl="0" fontAlgn="base">
      <a:spcBef>
        <a:spcPct val="0"/>
      </a:spcBef>
      <a:spcAft>
        <a:spcPct val="0"/>
      </a:spcAft>
      <a:defRPr sz="2000" b="1" kern="1200">
        <a:solidFill>
          <a:srgbClr val="A50021"/>
        </a:solidFill>
        <a:latin typeface="Arial" pitchFamily="34" charset="0"/>
        <a:ea typeface="华文行楷" pitchFamily="2" charset="-122"/>
        <a:cs typeface="+mn-cs"/>
      </a:defRPr>
    </a:lvl5pPr>
    <a:lvl6pPr marL="2286000" algn="l" defTabSz="914400" rtl="0" eaLnBrk="1" latinLnBrk="0" hangingPunct="1">
      <a:defRPr sz="2000" b="1" kern="1200">
        <a:solidFill>
          <a:srgbClr val="A50021"/>
        </a:solidFill>
        <a:latin typeface="Arial" pitchFamily="34" charset="0"/>
        <a:ea typeface="华文行楷" pitchFamily="2" charset="-122"/>
        <a:cs typeface="+mn-cs"/>
      </a:defRPr>
    </a:lvl6pPr>
    <a:lvl7pPr marL="2743200" algn="l" defTabSz="914400" rtl="0" eaLnBrk="1" latinLnBrk="0" hangingPunct="1">
      <a:defRPr sz="2000" b="1" kern="1200">
        <a:solidFill>
          <a:srgbClr val="A50021"/>
        </a:solidFill>
        <a:latin typeface="Arial" pitchFamily="34" charset="0"/>
        <a:ea typeface="华文行楷" pitchFamily="2" charset="-122"/>
        <a:cs typeface="+mn-cs"/>
      </a:defRPr>
    </a:lvl7pPr>
    <a:lvl8pPr marL="3200400" algn="l" defTabSz="914400" rtl="0" eaLnBrk="1" latinLnBrk="0" hangingPunct="1">
      <a:defRPr sz="2000" b="1" kern="1200">
        <a:solidFill>
          <a:srgbClr val="A50021"/>
        </a:solidFill>
        <a:latin typeface="Arial" pitchFamily="34" charset="0"/>
        <a:ea typeface="华文行楷" pitchFamily="2" charset="-122"/>
        <a:cs typeface="+mn-cs"/>
      </a:defRPr>
    </a:lvl8pPr>
    <a:lvl9pPr marL="3657600" algn="l" defTabSz="914400" rtl="0" eaLnBrk="1" latinLnBrk="0" hangingPunct="1">
      <a:defRPr sz="2000" b="1" kern="1200">
        <a:solidFill>
          <a:srgbClr val="A50021"/>
        </a:solidFill>
        <a:latin typeface="Arial" pitchFamily="34" charset="0"/>
        <a:ea typeface="华文行楷"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33CCCC"/>
    <a:srgbClr val="B1EDE6"/>
    <a:srgbClr val="AFCCEF"/>
    <a:srgbClr val="99FF66"/>
    <a:srgbClr val="00CC00"/>
    <a:srgbClr val="FF0066"/>
    <a:srgbClr val="FF3399"/>
    <a:srgbClr val="FF505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17" autoAdjust="0"/>
    <p:restoredTop sz="94646" autoAdjust="0"/>
  </p:normalViewPr>
  <p:slideViewPr>
    <p:cSldViewPr>
      <p:cViewPr varScale="1">
        <p:scale>
          <a:sx n="82" d="100"/>
          <a:sy n="82" d="100"/>
        </p:scale>
        <p:origin x="-1310"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70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b="0">
                <a:solidFill>
                  <a:schemeClr val="tx1"/>
                </a:solidFill>
                <a:latin typeface="Times New Roman" pitchFamily="18" charset="0"/>
                <a:ea typeface="宋体" pitchFamily="2" charset="-122"/>
              </a:defRPr>
            </a:lvl1pPr>
          </a:lstStyle>
          <a:p>
            <a:pPr>
              <a:defRPr/>
            </a:pPr>
            <a:endParaRPr lang="zh-CN" altLang="en-US"/>
          </a:p>
        </p:txBody>
      </p:sp>
      <p:sp>
        <p:nvSpPr>
          <p:cNvPr id="10854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pPr>
              <a:defRPr/>
            </a:pPr>
            <a:endParaRPr lang="en-US" altLang="zh-CN"/>
          </a:p>
        </p:txBody>
      </p:sp>
      <p:sp>
        <p:nvSpPr>
          <p:cNvPr id="10854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b="0">
                <a:solidFill>
                  <a:schemeClr val="tx1"/>
                </a:solidFill>
                <a:latin typeface="Times New Roman" pitchFamily="18" charset="0"/>
                <a:ea typeface="宋体" pitchFamily="2" charset="-122"/>
              </a:defRPr>
            </a:lvl1pPr>
          </a:lstStyle>
          <a:p>
            <a:pPr>
              <a:defRPr/>
            </a:pPr>
            <a:endParaRPr lang="en-US" altLang="zh-CN"/>
          </a:p>
        </p:txBody>
      </p:sp>
      <p:sp>
        <p:nvSpPr>
          <p:cNvPr id="10854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pPr>
              <a:defRPr/>
            </a:pPr>
            <a:fld id="{F7FF9B83-9A4D-44A7-8F28-712E750D4BB6}" type="slidenum">
              <a:rPr lang="zh-CN" altLang="en-US"/>
              <a:pPr>
                <a:defRPr/>
              </a:pPr>
              <a:t>‹#›</a:t>
            </a:fld>
            <a:endParaRPr lang="en-US" altLang="zh-CN"/>
          </a:p>
        </p:txBody>
      </p:sp>
    </p:spTree>
    <p:extLst>
      <p:ext uri="{BB962C8B-B14F-4D97-AF65-F5344CB8AC3E}">
        <p14:creationId xmlns:p14="http://schemas.microsoft.com/office/powerpoint/2010/main" val="594733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b="0">
                <a:solidFill>
                  <a:schemeClr val="tx1"/>
                </a:solidFill>
                <a:latin typeface="Times New Roman" pitchFamily="18" charset="0"/>
                <a:ea typeface="宋体" pitchFamily="2" charset="-122"/>
              </a:defRPr>
            </a:lvl1pPr>
          </a:lstStyle>
          <a:p>
            <a:pPr>
              <a:defRPr/>
            </a:pPr>
            <a:endParaRPr lang="zh-CN" altLang="en-US"/>
          </a:p>
        </p:txBody>
      </p:sp>
      <p:sp>
        <p:nvSpPr>
          <p:cNvPr id="266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pPr>
              <a:defRPr/>
            </a:pPr>
            <a:endParaRPr lang="en-US" altLang="zh-CN"/>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66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66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b="0">
                <a:solidFill>
                  <a:schemeClr val="tx1"/>
                </a:solidFill>
                <a:latin typeface="Times New Roman" pitchFamily="18" charset="0"/>
                <a:ea typeface="宋体" pitchFamily="2" charset="-122"/>
              </a:defRPr>
            </a:lvl1pPr>
          </a:lstStyle>
          <a:p>
            <a:pPr>
              <a:defRPr/>
            </a:pPr>
            <a:endParaRPr lang="en-US" altLang="zh-CN"/>
          </a:p>
        </p:txBody>
      </p:sp>
      <p:sp>
        <p:nvSpPr>
          <p:cNvPr id="266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pPr>
              <a:defRPr/>
            </a:pPr>
            <a:fld id="{6B33721C-8ADD-47CA-9E61-B7B55339E67E}" type="slidenum">
              <a:rPr lang="zh-CN" altLang="en-US"/>
              <a:pPr>
                <a:defRPr/>
              </a:pPr>
              <a:t>‹#›</a:t>
            </a:fld>
            <a:endParaRPr lang="en-US" altLang="zh-CN"/>
          </a:p>
        </p:txBody>
      </p:sp>
    </p:spTree>
    <p:extLst>
      <p:ext uri="{BB962C8B-B14F-4D97-AF65-F5344CB8AC3E}">
        <p14:creationId xmlns:p14="http://schemas.microsoft.com/office/powerpoint/2010/main" val="6826970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e1"/>
          <p:cNvPicPr>
            <a:picLocks noChangeAspect="1" noChangeArrowheads="1"/>
          </p:cNvPicPr>
          <p:nvPr userDrawn="1"/>
        </p:nvPicPr>
        <p:blipFill>
          <a:blip r:embed="rId2"/>
          <a:srcRect/>
          <a:stretch>
            <a:fillRect/>
          </a:stretch>
        </p:blipFill>
        <p:spPr bwMode="auto">
          <a:xfrm>
            <a:off x="-9525" y="0"/>
            <a:ext cx="9163050" cy="6858000"/>
          </a:xfrm>
          <a:prstGeom prst="rect">
            <a:avLst/>
          </a:prstGeom>
          <a:noFill/>
          <a:ln w="9525">
            <a:noFill/>
            <a:miter lim="800000"/>
            <a:headEnd/>
            <a:tailEnd/>
          </a:ln>
        </p:spPr>
      </p:pic>
      <p:sp>
        <p:nvSpPr>
          <p:cNvPr id="793603" name="Rectangle 3"/>
          <p:cNvSpPr>
            <a:spLocks noGrp="1" noChangeArrowheads="1"/>
          </p:cNvSpPr>
          <p:nvPr>
            <p:ph type="ctrTitle"/>
          </p:nvPr>
        </p:nvSpPr>
        <p:spPr>
          <a:xfrm>
            <a:off x="685800" y="2130425"/>
            <a:ext cx="7772400" cy="1470025"/>
          </a:xfrm>
        </p:spPr>
        <p:txBody>
          <a:bodyPr/>
          <a:lstStyle>
            <a:lvl1pPr>
              <a:defRPr/>
            </a:lvl1pPr>
          </a:lstStyle>
          <a:p>
            <a:r>
              <a:rPr lang="zh-CN" altLang="en-US" smtClean="0"/>
              <a:t>单击此处编辑母版标题样式</a:t>
            </a:r>
            <a:endParaRPr lang="zh-CN" altLang="en-US"/>
          </a:p>
        </p:txBody>
      </p:sp>
      <p:sp>
        <p:nvSpPr>
          <p:cNvPr id="793604"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smtClean="0"/>
              <a:t>单击此处编辑母版副标题样式</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A9FC41BA-A494-485F-A24E-0AE8B91AC67D}"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34CE5F6D-48AD-43D4-AB21-A8F7D3022E0E}"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5917F915-A705-4D92-AAA4-8D2D0CB02BF0}"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984FECB3-1A9D-41AC-B48A-0DC6552C12E1}"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r>
              <a:rPr lang="zh-CN" altLang="en-US" noProof="0" smtClean="0"/>
              <a:t>单击图标添加表格</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CD825C76-E0AE-44D3-ACD6-0D0AC9557480}" type="slidenum">
              <a:rPr lang="zh-CN" altLang="en-US"/>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e1"/>
          <p:cNvPicPr>
            <a:picLocks noChangeAspect="1" noChangeArrowheads="1"/>
          </p:cNvPicPr>
          <p:nvPr userDrawn="1"/>
        </p:nvPicPr>
        <p:blipFill>
          <a:blip r:embed="rId2"/>
          <a:srcRect/>
          <a:stretch>
            <a:fillRect/>
          </a:stretch>
        </p:blipFill>
        <p:spPr bwMode="auto">
          <a:xfrm>
            <a:off x="-9525" y="0"/>
            <a:ext cx="9163050" cy="6858000"/>
          </a:xfrm>
          <a:prstGeom prst="rect">
            <a:avLst/>
          </a:prstGeom>
          <a:noFill/>
          <a:ln w="9525">
            <a:noFill/>
            <a:miter lim="800000"/>
            <a:headEnd/>
            <a:tailEnd/>
          </a:ln>
        </p:spPr>
      </p:pic>
      <p:sp>
        <p:nvSpPr>
          <p:cNvPr id="791555" name="Rectangle 3"/>
          <p:cNvSpPr>
            <a:spLocks noGrp="1" noChangeArrowheads="1"/>
          </p:cNvSpPr>
          <p:nvPr>
            <p:ph type="ctrTitle"/>
          </p:nvPr>
        </p:nvSpPr>
        <p:spPr>
          <a:xfrm>
            <a:off x="685800" y="2130425"/>
            <a:ext cx="7772400" cy="1470025"/>
          </a:xfrm>
        </p:spPr>
        <p:txBody>
          <a:bodyPr/>
          <a:lstStyle>
            <a:lvl1pPr>
              <a:defRPr/>
            </a:lvl1pPr>
          </a:lstStyle>
          <a:p>
            <a:r>
              <a:rPr lang="zh-CN" altLang="en-US"/>
              <a:t>单击此处编辑母版标题样式</a:t>
            </a:r>
          </a:p>
        </p:txBody>
      </p:sp>
      <p:sp>
        <p:nvSpPr>
          <p:cNvPr id="79155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4F5C0B4B-8ED2-4149-B191-4DD283D77355}" type="slidenum">
              <a:rPr lang="zh-CN" altLang="en-US"/>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B9EBD902-1DBC-4AF6-B555-0E85D57F1825}" type="slidenum">
              <a:rPr lang="zh-CN" altLang="en-US"/>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080607E0-D51A-4988-949B-7755AF036A02}" type="slidenum">
              <a:rPr lang="zh-CN" altLang="en-US"/>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8448C287-DF18-4256-8500-A0BA5630B0DC}" type="slidenum">
              <a:rPr lang="zh-CN" altLang="en-US"/>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6E425BFF-E3F0-41D9-9DE7-5E36E98262D2}" type="slidenum">
              <a:rPr lang="zh-CN" altLang="en-US"/>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D68C1C28-6620-4945-88A2-69447EF0477B}"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09929E90-9352-4721-B8CB-0B9056316121}" type="slidenum">
              <a:rPr lang="zh-CN" altLang="en-US"/>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EACE505F-DA8B-41F3-A005-BD9B28F6B187}" type="slidenum">
              <a:rPr lang="zh-CN" altLang="en-US"/>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9F622B70-2CF6-4C07-8C3F-7719BA6FD3E2}" type="slidenum">
              <a:rPr lang="zh-CN" altLang="en-US"/>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538ED2EC-C9D0-4C40-ADDF-87E48072424F}" type="slidenum">
              <a:rPr lang="zh-CN" altLang="en-US"/>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DD7481DA-2584-4587-978E-85B17D291828}" type="slidenum">
              <a:rPr lang="zh-CN" altLang="en-US"/>
              <a:pPr>
                <a:defRPr/>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BEB6CE9B-3A8D-4426-A4C8-00CFD9648453}"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443D5050-D564-4590-B560-4873B8610D89}"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6BDB9CA4-ACDB-4B0A-AA5F-BB3D239E4D49}"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ED7BAE82-6712-440B-9996-F13392A7EF54}"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9F516C77-13A8-4249-A1FA-9C5DCC25E247}"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8AAE3D5A-A3AF-4815-A328-0FDB545CB925}"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99CFCF44-B0D9-42B0-A5D6-93E8ED73DEBB}"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42E60774-4211-4E7D-9F51-C2322D318480}"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e6"/>
          <p:cNvPicPr>
            <a:picLocks noChangeAspect="1" noChangeArrowheads="1"/>
          </p:cNvPicPr>
          <p:nvPr/>
        </p:nvPicPr>
        <p:blipFill>
          <a:blip r:embed="rId15"/>
          <a:srcRect/>
          <a:stretch>
            <a:fillRect/>
          </a:stretch>
        </p:blipFill>
        <p:spPr bwMode="auto">
          <a:xfrm>
            <a:off x="0" y="6457950"/>
            <a:ext cx="9163050" cy="400050"/>
          </a:xfrm>
          <a:prstGeom prst="rect">
            <a:avLst/>
          </a:prstGeom>
          <a:noFill/>
          <a:ln w="9525">
            <a:noFill/>
            <a:miter lim="800000"/>
            <a:headEnd/>
            <a:tailEnd/>
          </a:ln>
        </p:spPr>
      </p:pic>
      <p:sp>
        <p:nvSpPr>
          <p:cNvPr id="1027" name="Rectangle 3"/>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92581"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chemeClr val="tx1"/>
                </a:solidFill>
                <a:latin typeface="Arial" charset="0"/>
                <a:ea typeface="+mn-ea"/>
              </a:defRPr>
            </a:lvl1pPr>
          </a:lstStyle>
          <a:p>
            <a:pPr>
              <a:defRPr/>
            </a:pPr>
            <a:endParaRPr lang="en-US" altLang="zh-CN"/>
          </a:p>
        </p:txBody>
      </p:sp>
      <p:sp>
        <p:nvSpPr>
          <p:cNvPr id="792582"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latin typeface="Arial" charset="0"/>
                <a:ea typeface="+mn-ea"/>
              </a:defRPr>
            </a:lvl1pPr>
          </a:lstStyle>
          <a:p>
            <a:pPr>
              <a:defRPr/>
            </a:pPr>
            <a:endParaRPr lang="en-US" altLang="zh-CN"/>
          </a:p>
        </p:txBody>
      </p:sp>
      <p:sp>
        <p:nvSpPr>
          <p:cNvPr id="79258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Arial" charset="0"/>
                <a:ea typeface="+mn-ea"/>
              </a:defRPr>
            </a:lvl1pPr>
          </a:lstStyle>
          <a:p>
            <a:pPr>
              <a:defRPr/>
            </a:pPr>
            <a:fld id="{7A373FA3-353A-4230-BAE5-F4D5EEC912E1}" type="slidenum">
              <a:rPr lang="zh-CN" altLang="en-US"/>
              <a:pPr>
                <a:defRPr/>
              </a:pPr>
              <a:t>‹#›</a:t>
            </a:fld>
            <a:endParaRPr lang="en-US" altLang="zh-CN"/>
          </a:p>
        </p:txBody>
      </p:sp>
      <p:pic>
        <p:nvPicPr>
          <p:cNvPr id="1032" name="Picture 8" descr="d2"/>
          <p:cNvPicPr>
            <a:picLocks noChangeAspect="1" noChangeArrowheads="1"/>
          </p:cNvPicPr>
          <p:nvPr/>
        </p:nvPicPr>
        <p:blipFill>
          <a:blip r:embed="rId16"/>
          <a:srcRect/>
          <a:stretch>
            <a:fillRect/>
          </a:stretch>
        </p:blipFill>
        <p:spPr bwMode="auto">
          <a:xfrm>
            <a:off x="-9525" y="212725"/>
            <a:ext cx="9163050" cy="6953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69" r:id="rId1"/>
    <p:sldLayoutId id="2147484047" r:id="rId2"/>
    <p:sldLayoutId id="2147484048" r:id="rId3"/>
    <p:sldLayoutId id="2147484049" r:id="rId4"/>
    <p:sldLayoutId id="2147484050" r:id="rId5"/>
    <p:sldLayoutId id="2147484051" r:id="rId6"/>
    <p:sldLayoutId id="2147484052" r:id="rId7"/>
    <p:sldLayoutId id="2147484053" r:id="rId8"/>
    <p:sldLayoutId id="2147484054" r:id="rId9"/>
    <p:sldLayoutId id="2147484055" r:id="rId10"/>
    <p:sldLayoutId id="2147484056" r:id="rId11"/>
    <p:sldLayoutId id="2147484057" r:id="rId12"/>
    <p:sldLayoutId id="2147484058" r:id="rId13"/>
  </p:sldLayoutIdLst>
  <p:timing>
    <p:tnLst>
      <p:par>
        <p:cTn id="1" dur="indefinite" restart="never" nodeType="tmRoot"/>
      </p:par>
    </p:tnLst>
  </p:timing>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e6"/>
          <p:cNvPicPr>
            <a:picLocks noChangeAspect="1" noChangeArrowheads="1"/>
          </p:cNvPicPr>
          <p:nvPr/>
        </p:nvPicPr>
        <p:blipFill>
          <a:blip r:embed="rId13"/>
          <a:srcRect/>
          <a:stretch>
            <a:fillRect/>
          </a:stretch>
        </p:blipFill>
        <p:spPr bwMode="auto">
          <a:xfrm>
            <a:off x="0" y="6457950"/>
            <a:ext cx="9163050" cy="400050"/>
          </a:xfrm>
          <a:prstGeom prst="rect">
            <a:avLst/>
          </a:prstGeom>
          <a:noFill/>
          <a:ln w="9525">
            <a:noFill/>
            <a:miter lim="800000"/>
            <a:headEnd/>
            <a:tailEnd/>
          </a:ln>
        </p:spPr>
      </p:pic>
      <p:sp>
        <p:nvSpPr>
          <p:cNvPr id="2051" name="Rectangle 3"/>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2" name="Rectangle 4"/>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90533"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chemeClr val="tx1"/>
                </a:solidFill>
                <a:latin typeface="Arial" charset="0"/>
                <a:ea typeface="+mn-ea"/>
              </a:defRPr>
            </a:lvl1pPr>
          </a:lstStyle>
          <a:p>
            <a:pPr>
              <a:defRPr/>
            </a:pPr>
            <a:endParaRPr lang="en-US" altLang="zh-CN"/>
          </a:p>
        </p:txBody>
      </p:sp>
      <p:sp>
        <p:nvSpPr>
          <p:cNvPr id="790534"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latin typeface="Arial" charset="0"/>
                <a:ea typeface="+mn-ea"/>
              </a:defRPr>
            </a:lvl1pPr>
          </a:lstStyle>
          <a:p>
            <a:pPr>
              <a:defRPr/>
            </a:pPr>
            <a:endParaRPr lang="en-US" altLang="zh-CN"/>
          </a:p>
        </p:txBody>
      </p:sp>
      <p:sp>
        <p:nvSpPr>
          <p:cNvPr id="790535"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Arial" charset="0"/>
                <a:ea typeface="+mn-ea"/>
              </a:defRPr>
            </a:lvl1pPr>
          </a:lstStyle>
          <a:p>
            <a:pPr>
              <a:defRPr/>
            </a:pPr>
            <a:fld id="{E44CB15B-AEE7-4288-980E-D716BCF38E55}" type="slidenum">
              <a:rPr lang="zh-CN" altLang="en-US"/>
              <a:pPr>
                <a:defRPr/>
              </a:pPr>
              <a:t>‹#›</a:t>
            </a:fld>
            <a:endParaRPr lang="en-US" altLang="zh-CN"/>
          </a:p>
        </p:txBody>
      </p:sp>
      <p:pic>
        <p:nvPicPr>
          <p:cNvPr id="2056" name="Picture 8" descr="d2"/>
          <p:cNvPicPr>
            <a:picLocks noChangeAspect="1" noChangeArrowheads="1"/>
          </p:cNvPicPr>
          <p:nvPr/>
        </p:nvPicPr>
        <p:blipFill>
          <a:blip r:embed="rId14"/>
          <a:srcRect/>
          <a:stretch>
            <a:fillRect/>
          </a:stretch>
        </p:blipFill>
        <p:spPr bwMode="auto">
          <a:xfrm>
            <a:off x="-9525" y="212725"/>
            <a:ext cx="9163050" cy="6953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70"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wmf"/><Relationship Id="rId4" Type="http://schemas.openxmlformats.org/officeDocument/2006/relationships/image" Target="../media/image29.wmf"/></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wmf"/><Relationship Id="rId7" Type="http://schemas.openxmlformats.org/officeDocument/2006/relationships/image" Target="../media/image39.wmf"/><Relationship Id="rId2" Type="http://schemas.openxmlformats.org/officeDocument/2006/relationships/image" Target="../media/image34.wmf"/><Relationship Id="rId1" Type="http://schemas.openxmlformats.org/officeDocument/2006/relationships/slideLayout" Target="../slideLayouts/slideLayout2.xml"/><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slides/_rels/slide44.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27584" y="1196752"/>
            <a:ext cx="7772400" cy="1470025"/>
          </a:xfrm>
        </p:spPr>
        <p:txBody>
          <a:bodyPr/>
          <a:lstStyle/>
          <a:p>
            <a:r>
              <a:rPr lang="zh-CN" altLang="zh-CN" b="1" dirty="0">
                <a:solidFill>
                  <a:srgbClr val="C00000"/>
                </a:solidFill>
              </a:rPr>
              <a:t>第</a:t>
            </a:r>
            <a:r>
              <a:rPr lang="en-US" altLang="zh-CN" b="1" dirty="0">
                <a:solidFill>
                  <a:srgbClr val="C00000"/>
                </a:solidFill>
              </a:rPr>
              <a:t>10</a:t>
            </a:r>
            <a:r>
              <a:rPr lang="zh-CN" altLang="zh-CN" b="1" dirty="0">
                <a:solidFill>
                  <a:srgbClr val="C00000"/>
                </a:solidFill>
              </a:rPr>
              <a:t>章</a:t>
            </a:r>
            <a:r>
              <a:rPr lang="en-US" altLang="zh-CN" b="1" dirty="0">
                <a:solidFill>
                  <a:srgbClr val="C00000"/>
                </a:solidFill>
              </a:rPr>
              <a:t>  </a:t>
            </a:r>
            <a:r>
              <a:rPr lang="zh-CN" altLang="zh-CN" b="1" dirty="0">
                <a:solidFill>
                  <a:srgbClr val="C00000"/>
                </a:solidFill>
              </a:rPr>
              <a:t>电力系统稳定性分析</a:t>
            </a:r>
            <a:br>
              <a:rPr lang="zh-CN" altLang="zh-CN" b="1" dirty="0">
                <a:solidFill>
                  <a:srgbClr val="C00000"/>
                </a:solidFill>
              </a:rPr>
            </a:br>
            <a:endParaRPr lang="zh-CN" altLang="en-US" dirty="0">
              <a:solidFill>
                <a:srgbClr val="C00000"/>
              </a:solidFill>
            </a:endParaRPr>
          </a:p>
        </p:txBody>
      </p:sp>
      <p:sp>
        <p:nvSpPr>
          <p:cNvPr id="3" name="副标题 2"/>
          <p:cNvSpPr>
            <a:spLocks noGrp="1"/>
          </p:cNvSpPr>
          <p:nvPr>
            <p:ph type="subTitle" idx="1"/>
          </p:nvPr>
        </p:nvSpPr>
        <p:spPr>
          <a:xfrm>
            <a:off x="1371600" y="2060848"/>
            <a:ext cx="7088832" cy="3577952"/>
          </a:xfrm>
        </p:spPr>
        <p:txBody>
          <a:bodyPr>
            <a:normAutofit fontScale="77500" lnSpcReduction="20000"/>
          </a:bodyPr>
          <a:lstStyle/>
          <a:p>
            <a:pPr algn="l"/>
            <a:r>
              <a:rPr lang="en-US" altLang="zh-CN" sz="2900" dirty="0">
                <a:solidFill>
                  <a:schemeClr val="tx1"/>
                </a:solidFill>
              </a:rPr>
              <a:t>MATLAB/Simulink</a:t>
            </a:r>
            <a:r>
              <a:rPr lang="zh-CN" altLang="zh-CN" sz="2900" dirty="0">
                <a:solidFill>
                  <a:schemeClr val="tx1"/>
                </a:solidFill>
              </a:rPr>
              <a:t>的</a:t>
            </a:r>
            <a:r>
              <a:rPr lang="en-US" altLang="zh-CN" sz="2900" dirty="0" err="1">
                <a:solidFill>
                  <a:schemeClr val="tx1"/>
                </a:solidFill>
              </a:rPr>
              <a:t>SimPowerSystems</a:t>
            </a:r>
            <a:r>
              <a:rPr lang="zh-CN" altLang="zh-CN" sz="2900" dirty="0">
                <a:solidFill>
                  <a:schemeClr val="tx1"/>
                </a:solidFill>
              </a:rPr>
              <a:t>库提供了常用的电力电子开关模块，各种整流、逆变电路模块以及时序逻辑驱动模块。为了真实再现实际电路的物理状态，</a:t>
            </a:r>
            <a:r>
              <a:rPr lang="en-US" altLang="zh-CN" sz="2900" dirty="0">
                <a:solidFill>
                  <a:schemeClr val="tx1"/>
                </a:solidFill>
              </a:rPr>
              <a:t>MATLAB</a:t>
            </a:r>
            <a:r>
              <a:rPr lang="zh-CN" altLang="zh-CN" sz="2900" dirty="0">
                <a:solidFill>
                  <a:schemeClr val="tx1"/>
                </a:solidFill>
              </a:rPr>
              <a:t>对几种常用电力电子模块分别进行了建模，用户可以根据这些模块进行电力系统稳态仿真、电力系统电磁暂态仿真等。</a:t>
            </a:r>
          </a:p>
          <a:p>
            <a:pPr algn="l"/>
            <a:r>
              <a:rPr lang="zh-CN" altLang="zh-CN" sz="2900" dirty="0">
                <a:solidFill>
                  <a:schemeClr val="tx1"/>
                </a:solidFill>
              </a:rPr>
              <a:t>学习目标：</a:t>
            </a:r>
          </a:p>
          <a:p>
            <a:pPr algn="l"/>
            <a:r>
              <a:rPr lang="zh-CN" altLang="zh-CN" sz="2900" dirty="0">
                <a:solidFill>
                  <a:schemeClr val="tx1"/>
                </a:solidFill>
              </a:rPr>
              <a:t>（</a:t>
            </a:r>
            <a:r>
              <a:rPr lang="en-US" altLang="zh-CN" sz="2900" dirty="0">
                <a:solidFill>
                  <a:schemeClr val="tx1"/>
                </a:solidFill>
              </a:rPr>
              <a:t>1</a:t>
            </a:r>
            <a:r>
              <a:rPr lang="zh-CN" altLang="zh-CN" sz="2900" dirty="0">
                <a:solidFill>
                  <a:schemeClr val="tx1"/>
                </a:solidFill>
              </a:rPr>
              <a:t>）熟练掌握</a:t>
            </a:r>
            <a:r>
              <a:rPr lang="en-US" altLang="zh-CN" sz="2900" dirty="0">
                <a:solidFill>
                  <a:schemeClr val="tx1"/>
                </a:solidFill>
              </a:rPr>
              <a:t>MATLAB </a:t>
            </a:r>
            <a:r>
              <a:rPr lang="zh-CN" altLang="zh-CN" sz="2900" dirty="0">
                <a:solidFill>
                  <a:schemeClr val="tx1"/>
                </a:solidFill>
              </a:rPr>
              <a:t>电力系统仿真等；</a:t>
            </a:r>
          </a:p>
          <a:p>
            <a:pPr algn="l"/>
            <a:r>
              <a:rPr lang="zh-CN" altLang="zh-CN" sz="2900" dirty="0">
                <a:solidFill>
                  <a:schemeClr val="tx1"/>
                </a:solidFill>
              </a:rPr>
              <a:t>（</a:t>
            </a:r>
            <a:r>
              <a:rPr lang="en-US" altLang="zh-CN" sz="2900" dirty="0">
                <a:solidFill>
                  <a:schemeClr val="tx1"/>
                </a:solidFill>
              </a:rPr>
              <a:t>2</a:t>
            </a:r>
            <a:r>
              <a:rPr lang="zh-CN" altLang="zh-CN" sz="2900" dirty="0">
                <a:solidFill>
                  <a:schemeClr val="tx1"/>
                </a:solidFill>
              </a:rPr>
              <a:t>）熟练运用</a:t>
            </a:r>
            <a:r>
              <a:rPr lang="en-US" altLang="zh-CN" sz="2900" dirty="0">
                <a:solidFill>
                  <a:schemeClr val="tx1"/>
                </a:solidFill>
              </a:rPr>
              <a:t>MATLAB</a:t>
            </a:r>
            <a:r>
              <a:rPr lang="zh-CN" altLang="zh-CN" sz="2900" dirty="0">
                <a:solidFill>
                  <a:schemeClr val="tx1"/>
                </a:solidFill>
              </a:rPr>
              <a:t>对电力系统稳态仿真等；</a:t>
            </a:r>
          </a:p>
          <a:p>
            <a:pPr algn="l"/>
            <a:r>
              <a:rPr lang="zh-CN" altLang="zh-CN" sz="2900" dirty="0">
                <a:solidFill>
                  <a:schemeClr val="tx1"/>
                </a:solidFill>
              </a:rPr>
              <a:t>（</a:t>
            </a:r>
            <a:r>
              <a:rPr lang="en-US" altLang="zh-CN" sz="2900" dirty="0">
                <a:solidFill>
                  <a:schemeClr val="tx1"/>
                </a:solidFill>
              </a:rPr>
              <a:t>3</a:t>
            </a:r>
            <a:r>
              <a:rPr lang="zh-CN" altLang="zh-CN" sz="2900" dirty="0">
                <a:solidFill>
                  <a:schemeClr val="tx1"/>
                </a:solidFill>
              </a:rPr>
              <a:t>）熟练掌握使用</a:t>
            </a:r>
            <a:r>
              <a:rPr lang="en-US" altLang="zh-CN" sz="2900" dirty="0">
                <a:solidFill>
                  <a:schemeClr val="tx1"/>
                </a:solidFill>
              </a:rPr>
              <a:t>MATLAB</a:t>
            </a:r>
            <a:r>
              <a:rPr lang="zh-CN" altLang="zh-CN" sz="2900" dirty="0">
                <a:solidFill>
                  <a:schemeClr val="tx1"/>
                </a:solidFill>
              </a:rPr>
              <a:t>对电力系统暂态仿真等</a:t>
            </a:r>
            <a:r>
              <a:rPr lang="zh-CN" altLang="zh-CN" dirty="0"/>
              <a:t>。</a:t>
            </a:r>
          </a:p>
          <a:p>
            <a:endParaRPr lang="zh-CN" altLang="en-US" dirty="0"/>
          </a:p>
        </p:txBody>
      </p:sp>
    </p:spTree>
    <p:extLst>
      <p:ext uri="{BB962C8B-B14F-4D97-AF65-F5344CB8AC3E}">
        <p14:creationId xmlns:p14="http://schemas.microsoft.com/office/powerpoint/2010/main" val="4013332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412776"/>
            <a:ext cx="8229600" cy="4669979"/>
          </a:xfrm>
        </p:spPr>
        <p:txBody>
          <a:bodyPr>
            <a:normAutofit fontScale="70000" lnSpcReduction="20000"/>
          </a:bodyPr>
          <a:lstStyle/>
          <a:p>
            <a:pPr marL="0" indent="0">
              <a:buNone/>
            </a:pPr>
            <a:r>
              <a:rPr lang="zh-CN" altLang="zh-CN" sz="2500" dirty="0"/>
              <a:t>如图</a:t>
            </a:r>
            <a:r>
              <a:rPr lang="en-US" altLang="zh-CN" sz="2500" dirty="0"/>
              <a:t>10-5</a:t>
            </a:r>
            <a:r>
              <a:rPr lang="zh-CN" altLang="zh-CN" sz="2500" dirty="0"/>
              <a:t>所示各选项参数说明如下：</a:t>
            </a:r>
          </a:p>
          <a:p>
            <a:pPr marL="0" indent="0">
              <a:buNone/>
            </a:pPr>
            <a:r>
              <a:rPr lang="en-US" altLang="zh-CN" sz="2500" dirty="0"/>
              <a:t>1) “</a:t>
            </a:r>
            <a:r>
              <a:rPr lang="zh-CN" altLang="zh-CN" sz="2500" dirty="0"/>
              <a:t>初始状态”</a:t>
            </a:r>
            <a:r>
              <a:rPr lang="en-US" altLang="zh-CN" sz="2500" dirty="0"/>
              <a:t>(Initial state values for simulation)</a:t>
            </a:r>
            <a:r>
              <a:rPr lang="zh-CN" altLang="zh-CN" sz="2500" dirty="0"/>
              <a:t>列表框：显示模型文件中状态变量的名称和初始值。</a:t>
            </a:r>
          </a:p>
          <a:p>
            <a:pPr marL="0" indent="0">
              <a:buNone/>
            </a:pPr>
            <a:r>
              <a:rPr lang="en-US" altLang="zh-CN" sz="2500" dirty="0"/>
              <a:t>2) “</a:t>
            </a:r>
            <a:r>
              <a:rPr lang="zh-CN" altLang="zh-CN" sz="2500" dirty="0"/>
              <a:t>设置到指定状态”</a:t>
            </a:r>
            <a:r>
              <a:rPr lang="en-US" altLang="zh-CN" sz="2500" dirty="0"/>
              <a:t>(Set selected state)</a:t>
            </a:r>
            <a:r>
              <a:rPr lang="zh-CN" altLang="zh-CN" sz="2500" dirty="0"/>
              <a:t>文本框：对“初始状态”列表框中选中的状态变量进行初始值设置。</a:t>
            </a:r>
          </a:p>
          <a:p>
            <a:pPr marL="0" indent="0">
              <a:buNone/>
            </a:pPr>
            <a:r>
              <a:rPr lang="en-US" altLang="zh-CN" sz="2500" dirty="0"/>
              <a:t>3) “</a:t>
            </a:r>
            <a:r>
              <a:rPr lang="zh-CN" altLang="zh-CN" sz="2500" dirty="0"/>
              <a:t>设置所有状态量”</a:t>
            </a:r>
            <a:r>
              <a:rPr lang="en-US" altLang="zh-CN" sz="2500" dirty="0"/>
              <a:t>(Reset all States)</a:t>
            </a:r>
            <a:r>
              <a:rPr lang="zh-CN" altLang="zh-CN" sz="2500" dirty="0"/>
              <a:t>：选择从“稳态”</a:t>
            </a:r>
            <a:r>
              <a:rPr lang="en-US" altLang="zh-CN" sz="2500" dirty="0"/>
              <a:t>(To Steady State)</a:t>
            </a:r>
            <a:r>
              <a:rPr lang="zh-CN" altLang="zh-CN" sz="2500" dirty="0"/>
              <a:t>或者“零初始状态”</a:t>
            </a:r>
            <a:r>
              <a:rPr lang="en-US" altLang="zh-CN" sz="2500" dirty="0"/>
              <a:t>(To Zero) </a:t>
            </a:r>
            <a:r>
              <a:rPr lang="zh-CN" altLang="zh-CN" sz="2500" dirty="0"/>
              <a:t>开始仿真。</a:t>
            </a:r>
          </a:p>
          <a:p>
            <a:pPr marL="0" indent="0">
              <a:buNone/>
            </a:pPr>
            <a:r>
              <a:rPr lang="en-US" altLang="zh-CN" sz="2500" dirty="0"/>
              <a:t>4) “</a:t>
            </a:r>
            <a:r>
              <a:rPr lang="zh-CN" altLang="zh-CN" sz="2500" dirty="0"/>
              <a:t>加载状态”</a:t>
            </a:r>
            <a:r>
              <a:rPr lang="en-US" altLang="zh-CN" sz="2500" dirty="0"/>
              <a:t>(Reload States)</a:t>
            </a:r>
            <a:r>
              <a:rPr lang="zh-CN" altLang="zh-CN" sz="2500" dirty="0"/>
              <a:t>：选择从“指定的文件”</a:t>
            </a:r>
            <a:r>
              <a:rPr lang="en-US" altLang="zh-CN" sz="2500" dirty="0"/>
              <a:t>(From File)</a:t>
            </a:r>
            <a:r>
              <a:rPr lang="zh-CN" altLang="zh-CN" sz="2500" dirty="0"/>
              <a:t>中加载初始状态或直接以“当前值”</a:t>
            </a:r>
            <a:r>
              <a:rPr lang="en-US" altLang="zh-CN" sz="2500" dirty="0"/>
              <a:t>(From Diagram)</a:t>
            </a:r>
            <a:r>
              <a:rPr lang="zh-CN" altLang="zh-CN" sz="2500" dirty="0"/>
              <a:t>作为初始状态开始仿真。</a:t>
            </a:r>
          </a:p>
          <a:p>
            <a:pPr marL="0" indent="0">
              <a:buNone/>
            </a:pPr>
            <a:r>
              <a:rPr lang="en-US" altLang="zh-CN" sz="2500" dirty="0"/>
              <a:t>5) “</a:t>
            </a:r>
            <a:r>
              <a:rPr lang="zh-CN" altLang="zh-CN" sz="2500" dirty="0"/>
              <a:t>应用”</a:t>
            </a:r>
            <a:r>
              <a:rPr lang="en-US" altLang="zh-CN" sz="2500" dirty="0"/>
              <a:t>(Apply)</a:t>
            </a:r>
            <a:r>
              <a:rPr lang="zh-CN" altLang="zh-CN" sz="2500" dirty="0"/>
              <a:t>按键：用设置好的参数进行仿真。</a:t>
            </a:r>
          </a:p>
          <a:p>
            <a:pPr marL="0" indent="0">
              <a:buNone/>
            </a:pPr>
            <a:r>
              <a:rPr lang="en-US" altLang="zh-CN" sz="2500" dirty="0"/>
              <a:t>6) “</a:t>
            </a:r>
            <a:r>
              <a:rPr lang="zh-CN" altLang="zh-CN" sz="2500" dirty="0"/>
              <a:t>返回”</a:t>
            </a:r>
            <a:r>
              <a:rPr lang="en-US" altLang="zh-CN" sz="2500" dirty="0"/>
              <a:t>(Revert)</a:t>
            </a:r>
            <a:r>
              <a:rPr lang="zh-CN" altLang="zh-CN" sz="2500" dirty="0"/>
              <a:t>按键：返回到“初始状态设置”窗口打开时的原始状态。</a:t>
            </a:r>
          </a:p>
          <a:p>
            <a:pPr marL="0" indent="0">
              <a:buNone/>
            </a:pPr>
            <a:r>
              <a:rPr lang="en-US" altLang="zh-CN" sz="2500" dirty="0"/>
              <a:t>7) “</a:t>
            </a:r>
            <a:r>
              <a:rPr lang="zh-CN" altLang="zh-CN" sz="2500" dirty="0"/>
              <a:t>保存初始状态”</a:t>
            </a:r>
            <a:r>
              <a:rPr lang="en-US" altLang="zh-CN" sz="2500" dirty="0"/>
              <a:t>(Save Initial States…)</a:t>
            </a:r>
            <a:r>
              <a:rPr lang="zh-CN" altLang="zh-CN" sz="2500" dirty="0"/>
              <a:t>按键：将初始状态保存到指定的文件中。</a:t>
            </a:r>
          </a:p>
          <a:p>
            <a:pPr marL="0" indent="0">
              <a:buNone/>
            </a:pPr>
            <a:r>
              <a:rPr lang="en-US" altLang="zh-CN" sz="2500" dirty="0"/>
              <a:t>8) “</a:t>
            </a:r>
            <a:r>
              <a:rPr lang="zh-CN" altLang="zh-CN" sz="2500" dirty="0"/>
              <a:t>格式”</a:t>
            </a:r>
            <a:r>
              <a:rPr lang="en-US" altLang="zh-CN" sz="2500" dirty="0"/>
              <a:t>(Format)</a:t>
            </a:r>
            <a:r>
              <a:rPr lang="zh-CN" altLang="zh-CN" sz="2500" dirty="0"/>
              <a:t>下拉框：选择观测的电压和电流的格式。格式类型见</a:t>
            </a:r>
            <a:r>
              <a:rPr lang="en-US" altLang="zh-CN" sz="2500" dirty="0"/>
              <a:t>6.1.2</a:t>
            </a:r>
            <a:r>
              <a:rPr lang="zh-CN" altLang="zh-CN" sz="2500" dirty="0"/>
              <a:t>节。默认格式为“浮点格式”。</a:t>
            </a:r>
          </a:p>
          <a:p>
            <a:pPr marL="0" indent="0">
              <a:buNone/>
            </a:pPr>
            <a:r>
              <a:rPr lang="en-US" altLang="zh-CN" sz="2500" dirty="0"/>
              <a:t>9) “</a:t>
            </a:r>
            <a:r>
              <a:rPr lang="zh-CN" altLang="zh-CN" sz="2500" dirty="0"/>
              <a:t>分类”</a:t>
            </a:r>
            <a:r>
              <a:rPr lang="en-US" altLang="zh-CN" sz="2500" dirty="0"/>
              <a:t>(Sort values by)</a:t>
            </a:r>
            <a:r>
              <a:rPr lang="zh-CN" altLang="zh-CN" sz="2500" dirty="0"/>
              <a:t>下拉框：选择初始状态值的显示顺序。“默认顺序”</a:t>
            </a:r>
            <a:r>
              <a:rPr lang="en-US" altLang="zh-CN" sz="2500" dirty="0"/>
              <a:t>(Default order)</a:t>
            </a:r>
            <a:r>
              <a:rPr lang="zh-CN" altLang="zh-CN" sz="2500" dirty="0"/>
              <a:t>是按模块在电路中的顺序显示初始值；“状态序号”</a:t>
            </a:r>
            <a:r>
              <a:rPr lang="en-US" altLang="zh-CN" sz="2500" dirty="0"/>
              <a:t>(State number)</a:t>
            </a:r>
            <a:r>
              <a:rPr lang="zh-CN" altLang="zh-CN" sz="2500" dirty="0"/>
              <a:t>是按状态空间模型中状态变量的序号来显示初始值；“类型”</a:t>
            </a:r>
            <a:r>
              <a:rPr lang="en-US" altLang="zh-CN" sz="2500" dirty="0"/>
              <a:t>(Type)</a:t>
            </a:r>
            <a:r>
              <a:rPr lang="zh-CN" altLang="zh-CN" sz="2500" dirty="0"/>
              <a:t>是按电容和电感来分类显示初始值。默认格式为“默认顺序”。</a:t>
            </a:r>
          </a:p>
          <a:p>
            <a:pPr marL="0" indent="0">
              <a:buNone/>
            </a:pPr>
            <a:endParaRPr lang="zh-CN" altLang="en-US" dirty="0"/>
          </a:p>
        </p:txBody>
      </p:sp>
    </p:spTree>
    <p:extLst>
      <p:ext uri="{BB962C8B-B14F-4D97-AF65-F5344CB8AC3E}">
        <p14:creationId xmlns:p14="http://schemas.microsoft.com/office/powerpoint/2010/main" val="4020752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361459"/>
          </a:xfrm>
        </p:spPr>
        <p:txBody>
          <a:bodyPr/>
          <a:lstStyle/>
          <a:p>
            <a:pPr marL="0" indent="0">
              <a:buNone/>
            </a:pPr>
            <a:r>
              <a:rPr lang="zh-CN" altLang="zh-CN" sz="2000" dirty="0"/>
              <a:t>（</a:t>
            </a:r>
            <a:r>
              <a:rPr lang="en-US" altLang="zh-CN" sz="2000" dirty="0"/>
              <a:t>3</a:t>
            </a:r>
            <a:r>
              <a:rPr lang="zh-CN" altLang="zh-CN" sz="2000" dirty="0"/>
              <a:t>）</a:t>
            </a:r>
            <a:r>
              <a:rPr lang="en-US" altLang="zh-CN" sz="2000" dirty="0"/>
              <a:t>“</a:t>
            </a:r>
            <a:r>
              <a:rPr lang="zh-CN" altLang="zh-CN" sz="2000" dirty="0"/>
              <a:t>潮流计算和电机初始化”</a:t>
            </a:r>
            <a:r>
              <a:rPr lang="en-US" altLang="zh-CN" sz="2000" dirty="0"/>
              <a:t>(Load Flow and Machine Initialization)</a:t>
            </a:r>
            <a:r>
              <a:rPr lang="zh-CN" altLang="zh-CN" sz="2000" dirty="0"/>
              <a:t>按键</a:t>
            </a:r>
          </a:p>
          <a:p>
            <a:pPr marL="0" indent="0">
              <a:buNone/>
            </a:pPr>
            <a:r>
              <a:rPr lang="zh-CN" altLang="zh-CN" sz="2000" dirty="0"/>
              <a:t>打开潮流计算和电机初始化窗口，如图</a:t>
            </a:r>
            <a:r>
              <a:rPr lang="en-US" altLang="zh-CN" sz="2000" dirty="0"/>
              <a:t>10-6</a:t>
            </a:r>
            <a:r>
              <a:rPr lang="zh-CN" altLang="zh-CN" sz="2000" dirty="0"/>
              <a:t>所示。</a:t>
            </a:r>
          </a:p>
          <a:p>
            <a:pPr marL="0" indent="0">
              <a:buNone/>
            </a:pPr>
            <a:endParaRPr lang="zh-CN" altLang="en-US" sz="20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3" y="2492896"/>
            <a:ext cx="6783063" cy="2808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7648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80728"/>
            <a:ext cx="8229600" cy="5400600"/>
          </a:xfrm>
        </p:spPr>
        <p:txBody>
          <a:bodyPr>
            <a:noAutofit/>
          </a:bodyPr>
          <a:lstStyle/>
          <a:p>
            <a:pPr marL="0" indent="0">
              <a:buNone/>
            </a:pPr>
            <a:r>
              <a:rPr lang="zh-CN" altLang="zh-CN" sz="1200" dirty="0"/>
              <a:t>如图</a:t>
            </a:r>
            <a:r>
              <a:rPr lang="en-US" altLang="zh-CN" sz="1200" dirty="0"/>
              <a:t>10-6</a:t>
            </a:r>
            <a:r>
              <a:rPr lang="zh-CN" altLang="zh-CN" sz="1200" dirty="0"/>
              <a:t>所示各选项参数说明如下：</a:t>
            </a:r>
          </a:p>
          <a:p>
            <a:pPr marL="0" indent="0">
              <a:buNone/>
            </a:pPr>
            <a:r>
              <a:rPr lang="en-US" altLang="zh-CN" sz="1200" dirty="0"/>
              <a:t>1) “</a:t>
            </a:r>
            <a:r>
              <a:rPr lang="zh-CN" altLang="zh-CN" sz="1200" dirty="0"/>
              <a:t>电机潮流分布”</a:t>
            </a:r>
            <a:r>
              <a:rPr lang="en-US" altLang="zh-CN" sz="1200" dirty="0"/>
              <a:t>(Machines load flow)</a:t>
            </a:r>
            <a:r>
              <a:rPr lang="zh-CN" altLang="zh-CN" sz="1200" dirty="0"/>
              <a:t>列表框：显示“电机”</a:t>
            </a:r>
            <a:r>
              <a:rPr lang="en-US" altLang="zh-CN" sz="1200" dirty="0"/>
              <a:t>(Machines)</a:t>
            </a:r>
            <a:r>
              <a:rPr lang="zh-CN" altLang="zh-CN" sz="1200" dirty="0"/>
              <a:t>列表框中选中电机的潮流分布。</a:t>
            </a:r>
          </a:p>
          <a:p>
            <a:pPr marL="0" indent="0">
              <a:buNone/>
            </a:pPr>
            <a:r>
              <a:rPr lang="en-US" altLang="zh-CN" sz="1200" dirty="0"/>
              <a:t>2) “</a:t>
            </a:r>
            <a:r>
              <a:rPr lang="zh-CN" altLang="zh-CN" sz="1200" dirty="0"/>
              <a:t>电机”</a:t>
            </a:r>
            <a:r>
              <a:rPr lang="en-US" altLang="zh-CN" sz="1200" dirty="0"/>
              <a:t>(Machines)</a:t>
            </a:r>
            <a:r>
              <a:rPr lang="zh-CN" altLang="zh-CN" sz="1200" dirty="0"/>
              <a:t>列表框：显示简化同步电机、同步电机、非同步电机和三相动态负荷模块的名称。选中该列表框中的电机或负荷后，才能进行参数设置。</a:t>
            </a:r>
          </a:p>
          <a:p>
            <a:pPr marL="0" indent="0">
              <a:buNone/>
            </a:pPr>
            <a:r>
              <a:rPr lang="en-US" altLang="zh-CN" sz="1200" dirty="0"/>
              <a:t>3) “</a:t>
            </a:r>
            <a:r>
              <a:rPr lang="zh-CN" altLang="zh-CN" sz="1200" dirty="0"/>
              <a:t>节点类型”</a:t>
            </a:r>
            <a:r>
              <a:rPr lang="en-US" altLang="zh-CN" sz="1200" dirty="0"/>
              <a:t>(Bus type)</a:t>
            </a:r>
            <a:r>
              <a:rPr lang="zh-CN" altLang="zh-CN" sz="1200" dirty="0"/>
              <a:t>下拉框：选择节点类型。对于“</a:t>
            </a:r>
            <a:r>
              <a:rPr lang="en-US" altLang="zh-CN" sz="1200" dirty="0"/>
              <a:t>PV</a:t>
            </a:r>
            <a:r>
              <a:rPr lang="zh-CN" altLang="zh-CN" sz="1200" dirty="0"/>
              <a:t>节点”</a:t>
            </a:r>
            <a:r>
              <a:rPr lang="en-US" altLang="zh-CN" sz="1200" dirty="0"/>
              <a:t>(P&amp;V Generator)</a:t>
            </a:r>
            <a:r>
              <a:rPr lang="zh-CN" altLang="zh-CN" sz="1200" dirty="0"/>
              <a:t>，可以设置电机的端口电压和有功功率；对于“</a:t>
            </a:r>
            <a:r>
              <a:rPr lang="en-US" altLang="zh-CN" sz="1200" dirty="0"/>
              <a:t>PQ</a:t>
            </a:r>
            <a:r>
              <a:rPr lang="zh-CN" altLang="zh-CN" sz="1200" dirty="0"/>
              <a:t>节点”</a:t>
            </a:r>
            <a:r>
              <a:rPr lang="en-US" altLang="zh-CN" sz="1200" dirty="0"/>
              <a:t>(P&amp;Q Generator)</a:t>
            </a:r>
            <a:r>
              <a:rPr lang="zh-CN" altLang="zh-CN" sz="1200" dirty="0"/>
              <a:t>，可以设置电机的有功和无功功率；对于“平衡节点”</a:t>
            </a:r>
            <a:r>
              <a:rPr lang="en-US" altLang="zh-CN" sz="1200" dirty="0"/>
              <a:t>(Swing Bus)</a:t>
            </a:r>
            <a:r>
              <a:rPr lang="zh-CN" altLang="zh-CN" sz="1200" dirty="0"/>
              <a:t>，可以设置终端电压</a:t>
            </a:r>
            <a:r>
              <a:rPr lang="en-US" altLang="zh-CN" sz="1200" dirty="0"/>
              <a:t>UAN</a:t>
            </a:r>
            <a:r>
              <a:rPr lang="zh-CN" altLang="zh-CN" sz="1200" dirty="0"/>
              <a:t>的有效值和相角，同时需要对有功功率进行预估。</a:t>
            </a:r>
          </a:p>
          <a:p>
            <a:pPr marL="0" indent="0">
              <a:buNone/>
            </a:pPr>
            <a:r>
              <a:rPr lang="zh-CN" altLang="zh-CN" sz="1200" dirty="0"/>
              <a:t>如果选择了非同步电机模块，则仅需要输入电机的机械功率；如果选择了三相动态负荷模块，则需要设置该负荷消耗的有功和无功功率。</a:t>
            </a:r>
          </a:p>
          <a:p>
            <a:pPr marL="0" indent="0">
              <a:buNone/>
            </a:pPr>
            <a:r>
              <a:rPr lang="en-US" altLang="zh-CN" sz="1200" dirty="0"/>
              <a:t>4) “</a:t>
            </a:r>
            <a:r>
              <a:rPr lang="zh-CN" altLang="zh-CN" sz="1200" dirty="0"/>
              <a:t>终端电压</a:t>
            </a:r>
            <a:r>
              <a:rPr lang="en-US" altLang="zh-CN" sz="1200" dirty="0"/>
              <a:t>UAB”(Terminal voltage UAB)</a:t>
            </a:r>
            <a:r>
              <a:rPr lang="zh-CN" altLang="zh-CN" sz="1200" dirty="0"/>
              <a:t>文本框：对选中电机的输出线电压进行设置</a:t>
            </a:r>
            <a:r>
              <a:rPr lang="en-US" altLang="zh-CN" sz="1200" dirty="0"/>
              <a:t>(</a:t>
            </a:r>
            <a:r>
              <a:rPr lang="zh-CN" altLang="zh-CN" sz="1200" dirty="0"/>
              <a:t>单位：</a:t>
            </a:r>
            <a:r>
              <a:rPr lang="en-US" altLang="zh-CN" sz="1200" dirty="0"/>
              <a:t>V)</a:t>
            </a:r>
            <a:r>
              <a:rPr lang="zh-CN" altLang="zh-CN" sz="1200" dirty="0"/>
              <a:t>。</a:t>
            </a:r>
          </a:p>
          <a:p>
            <a:pPr marL="0" indent="0">
              <a:buNone/>
            </a:pPr>
            <a:r>
              <a:rPr lang="en-US" altLang="zh-CN" sz="1200" dirty="0"/>
              <a:t>5) “</a:t>
            </a:r>
            <a:r>
              <a:rPr lang="zh-CN" altLang="zh-CN" sz="1200" dirty="0"/>
              <a:t>有功功率”</a:t>
            </a:r>
            <a:r>
              <a:rPr lang="en-US" altLang="zh-CN" sz="1200" dirty="0"/>
              <a:t>(Active power)</a:t>
            </a:r>
            <a:r>
              <a:rPr lang="zh-CN" altLang="zh-CN" sz="1200" dirty="0"/>
              <a:t>文本框：设置选中的电机或负荷的有功功率</a:t>
            </a:r>
            <a:r>
              <a:rPr lang="en-US" altLang="zh-CN" sz="1200" dirty="0"/>
              <a:t>(</a:t>
            </a:r>
            <a:r>
              <a:rPr lang="zh-CN" altLang="zh-CN" sz="1200" dirty="0"/>
              <a:t>单位：</a:t>
            </a:r>
            <a:r>
              <a:rPr lang="en-US" altLang="zh-CN" sz="1200" dirty="0"/>
              <a:t>W)</a:t>
            </a:r>
            <a:r>
              <a:rPr lang="zh-CN" altLang="zh-CN" sz="1200" dirty="0"/>
              <a:t>。</a:t>
            </a:r>
          </a:p>
          <a:p>
            <a:pPr marL="0" indent="0">
              <a:buNone/>
            </a:pPr>
            <a:r>
              <a:rPr lang="en-US" altLang="zh-CN" sz="1200" dirty="0"/>
              <a:t>6) “</a:t>
            </a:r>
            <a:r>
              <a:rPr lang="zh-CN" altLang="zh-CN" sz="1200" dirty="0"/>
              <a:t>预估的有功功率”</a:t>
            </a:r>
            <a:r>
              <a:rPr lang="en-US" altLang="zh-CN" sz="1200" dirty="0"/>
              <a:t>(Active power guess)</a:t>
            </a:r>
            <a:r>
              <a:rPr lang="zh-CN" altLang="zh-CN" sz="1200" dirty="0"/>
              <a:t>文本框：如果电机的节点类型为平衡节点的话，设置迭代起始时刻电机的有功功率。</a:t>
            </a:r>
          </a:p>
          <a:p>
            <a:pPr marL="0" indent="0">
              <a:buNone/>
            </a:pPr>
            <a:r>
              <a:rPr lang="en-US" altLang="zh-CN" sz="1200" dirty="0"/>
              <a:t>7) “</a:t>
            </a:r>
            <a:r>
              <a:rPr lang="zh-CN" altLang="zh-CN" sz="1200" dirty="0"/>
              <a:t>无功功率”</a:t>
            </a:r>
            <a:r>
              <a:rPr lang="en-US" altLang="zh-CN" sz="1200" dirty="0"/>
              <a:t>(Reactive power)</a:t>
            </a:r>
            <a:r>
              <a:rPr lang="zh-CN" altLang="zh-CN" sz="1200" dirty="0"/>
              <a:t>文本框：设置选中的电机或负荷的无功功率</a:t>
            </a:r>
            <a:r>
              <a:rPr lang="en-US" altLang="zh-CN" sz="1200" dirty="0"/>
              <a:t>(</a:t>
            </a:r>
            <a:r>
              <a:rPr lang="zh-CN" altLang="zh-CN" sz="1200" dirty="0"/>
              <a:t>单位：</a:t>
            </a:r>
            <a:r>
              <a:rPr lang="en-US" altLang="zh-CN" sz="1200" dirty="0" err="1"/>
              <a:t>var</a:t>
            </a:r>
            <a:r>
              <a:rPr lang="en-US" altLang="zh-CN" sz="1200" dirty="0"/>
              <a:t>)</a:t>
            </a:r>
            <a:r>
              <a:rPr lang="zh-CN" altLang="zh-CN" sz="1200" dirty="0"/>
              <a:t>。</a:t>
            </a:r>
          </a:p>
          <a:p>
            <a:pPr marL="0" indent="0">
              <a:buNone/>
            </a:pPr>
            <a:r>
              <a:rPr lang="en-US" altLang="zh-CN" sz="1200" dirty="0"/>
              <a:t>8) “</a:t>
            </a:r>
            <a:r>
              <a:rPr lang="zh-CN" altLang="zh-CN" sz="1200" dirty="0"/>
              <a:t>电压</a:t>
            </a:r>
            <a:r>
              <a:rPr lang="en-US" altLang="zh-CN" sz="1200" dirty="0"/>
              <a:t>UAN</a:t>
            </a:r>
            <a:r>
              <a:rPr lang="zh-CN" altLang="zh-CN" sz="1200" dirty="0"/>
              <a:t>的相角”</a:t>
            </a:r>
            <a:r>
              <a:rPr lang="en-US" altLang="zh-CN" sz="1200" dirty="0"/>
              <a:t>(Phase of UAN voltage)</a:t>
            </a:r>
            <a:r>
              <a:rPr lang="zh-CN" altLang="zh-CN" sz="1200" dirty="0"/>
              <a:t>文本框：当电机的节点类型为平衡节点时，该文本框被激活。指定选中电机</a:t>
            </a:r>
            <a:r>
              <a:rPr lang="en-US" altLang="zh-CN" sz="1200" dirty="0"/>
              <a:t>a</a:t>
            </a:r>
            <a:r>
              <a:rPr lang="zh-CN" altLang="zh-CN" sz="1200" dirty="0"/>
              <a:t>相相电压的相角。</a:t>
            </a:r>
          </a:p>
          <a:p>
            <a:pPr marL="0" indent="0">
              <a:buNone/>
            </a:pPr>
            <a:r>
              <a:rPr lang="en-US" altLang="zh-CN" sz="1200" dirty="0"/>
              <a:t>9) “</a:t>
            </a:r>
            <a:r>
              <a:rPr lang="zh-CN" altLang="zh-CN" sz="1200" dirty="0"/>
              <a:t>负荷频率”</a:t>
            </a:r>
            <a:r>
              <a:rPr lang="en-US" altLang="zh-CN" sz="1200" dirty="0"/>
              <a:t>(Load flow frequency)</a:t>
            </a:r>
            <a:r>
              <a:rPr lang="zh-CN" altLang="zh-CN" sz="1200" dirty="0"/>
              <a:t>下拉框：对潮流计算的频率进行设置，通常为</a:t>
            </a:r>
            <a:r>
              <a:rPr lang="en-US" altLang="zh-CN" sz="1200" dirty="0"/>
              <a:t>60 Hz</a:t>
            </a:r>
            <a:r>
              <a:rPr lang="zh-CN" altLang="zh-CN" sz="1200" dirty="0"/>
              <a:t>或者</a:t>
            </a:r>
            <a:r>
              <a:rPr lang="en-US" altLang="zh-CN" sz="1200" dirty="0"/>
              <a:t>50 Hz</a:t>
            </a:r>
            <a:r>
              <a:rPr lang="zh-CN" altLang="zh-CN" sz="1200" dirty="0"/>
              <a:t>。</a:t>
            </a:r>
          </a:p>
          <a:p>
            <a:pPr marL="0" indent="0">
              <a:buNone/>
            </a:pPr>
            <a:r>
              <a:rPr lang="en-US" altLang="zh-CN" sz="1200" dirty="0"/>
              <a:t>10) “</a:t>
            </a:r>
            <a:r>
              <a:rPr lang="zh-CN" altLang="zh-CN" sz="1200" dirty="0"/>
              <a:t>负荷潮流初始状态”</a:t>
            </a:r>
            <a:r>
              <a:rPr lang="en-US" altLang="zh-CN" sz="1200" dirty="0"/>
              <a:t>(Load flow initial condition)</a:t>
            </a:r>
            <a:r>
              <a:rPr lang="zh-CN" altLang="zh-CN" sz="1200" dirty="0"/>
              <a:t>下拉框：常常选择默认设置“自动”</a:t>
            </a:r>
            <a:r>
              <a:rPr lang="en-US" altLang="zh-CN" sz="1200" dirty="0"/>
              <a:t>(Auto)</a:t>
            </a:r>
            <a:r>
              <a:rPr lang="zh-CN" altLang="zh-CN" sz="1200" dirty="0"/>
              <a:t>，使得迭代前系统自动调节负荷潮流初始状态。如果选择“从前一个结果开始”</a:t>
            </a:r>
            <a:r>
              <a:rPr lang="en-US" altLang="zh-CN" sz="1200" dirty="0"/>
              <a:t>(Start from previous solution)</a:t>
            </a:r>
            <a:r>
              <a:rPr lang="zh-CN" altLang="zh-CN" sz="1200" dirty="0"/>
              <a:t>，则负荷潮流的初始值为上次仿真结果。如果改变电路参数、电机的功率分布和电压后负荷潮流不收敛，就可以选择这个选项。</a:t>
            </a:r>
          </a:p>
          <a:p>
            <a:pPr marL="0" indent="0">
              <a:buNone/>
            </a:pPr>
            <a:r>
              <a:rPr lang="en-US" altLang="zh-CN" sz="1200" dirty="0"/>
              <a:t>11) “</a:t>
            </a:r>
            <a:r>
              <a:rPr lang="zh-CN" altLang="zh-CN" sz="1200" dirty="0"/>
              <a:t>更新电路和测量结果”</a:t>
            </a:r>
            <a:r>
              <a:rPr lang="en-US" altLang="zh-CN" sz="1200" dirty="0"/>
              <a:t>(Update Circuit &amp; Measurements)</a:t>
            </a:r>
            <a:r>
              <a:rPr lang="zh-CN" altLang="zh-CN" sz="1200" dirty="0"/>
              <a:t>按键：更新电机列表，更新电压相量和电流相量，更新“电机潮流分布”列表框中的功率分布。其中的电机电流是最近一次潮流计算的结果。该电流值储存在电机模块的“初始状态参数”</a:t>
            </a:r>
            <a:r>
              <a:rPr lang="en-US" altLang="zh-CN" sz="1200" dirty="0"/>
              <a:t>(Initial conditions)</a:t>
            </a:r>
            <a:r>
              <a:rPr lang="zh-CN" altLang="zh-CN" sz="1200" dirty="0"/>
              <a:t>文本框中。</a:t>
            </a:r>
          </a:p>
          <a:p>
            <a:pPr marL="0" indent="0">
              <a:buNone/>
            </a:pPr>
            <a:r>
              <a:rPr lang="en-US" altLang="zh-CN" sz="1200" dirty="0"/>
              <a:t>12) “</a:t>
            </a:r>
            <a:r>
              <a:rPr lang="zh-CN" altLang="zh-CN" sz="1200" dirty="0"/>
              <a:t>更新潮流分布”</a:t>
            </a:r>
            <a:r>
              <a:rPr lang="en-US" altLang="zh-CN" sz="1200" dirty="0"/>
              <a:t>(Update Load Flow)</a:t>
            </a:r>
            <a:r>
              <a:rPr lang="zh-CN" altLang="zh-CN" sz="1200" dirty="0"/>
              <a:t>按键：根据给定的参数进行潮流计算。</a:t>
            </a:r>
          </a:p>
          <a:p>
            <a:pPr marL="0" indent="0">
              <a:buNone/>
            </a:pPr>
            <a:endParaRPr lang="zh-CN" altLang="en-US" sz="1200" dirty="0"/>
          </a:p>
        </p:txBody>
      </p:sp>
    </p:spTree>
    <p:extLst>
      <p:ext uri="{BB962C8B-B14F-4D97-AF65-F5344CB8AC3E}">
        <p14:creationId xmlns:p14="http://schemas.microsoft.com/office/powerpoint/2010/main" val="3356217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001419"/>
          </a:xfrm>
        </p:spPr>
        <p:txBody>
          <a:bodyPr/>
          <a:lstStyle/>
          <a:p>
            <a:pPr marL="0" indent="0">
              <a:buNone/>
            </a:pPr>
            <a:r>
              <a:rPr lang="zh-CN" altLang="zh-CN" sz="2000" dirty="0"/>
              <a:t>（</a:t>
            </a:r>
            <a:r>
              <a:rPr lang="en-US" altLang="zh-CN" sz="2000" dirty="0"/>
              <a:t>4</a:t>
            </a:r>
            <a:r>
              <a:rPr lang="zh-CN" altLang="zh-CN" sz="2000" dirty="0"/>
              <a:t>）</a:t>
            </a:r>
            <a:r>
              <a:rPr lang="en-US" altLang="zh-CN" sz="2000" dirty="0"/>
              <a:t>“LTI</a:t>
            </a:r>
            <a:r>
              <a:rPr lang="zh-CN" altLang="zh-CN" sz="2000" dirty="0"/>
              <a:t>视窗”</a:t>
            </a:r>
            <a:r>
              <a:rPr lang="en-US" altLang="zh-CN" sz="2000" dirty="0"/>
              <a:t>(Use LTI Viewer)</a:t>
            </a:r>
            <a:r>
              <a:rPr lang="zh-CN" altLang="zh-CN" sz="2000" dirty="0"/>
              <a:t>按键</a:t>
            </a:r>
          </a:p>
          <a:p>
            <a:pPr marL="0" indent="0">
              <a:buNone/>
            </a:pPr>
            <a:r>
              <a:rPr lang="zh-CN" altLang="zh-CN" sz="2000" dirty="0"/>
              <a:t>打开窗口，使用“控制系统工具箱”</a:t>
            </a:r>
            <a:r>
              <a:rPr lang="en-US" altLang="zh-CN" sz="2000" dirty="0"/>
              <a:t>(Control System Toolbox)</a:t>
            </a:r>
            <a:r>
              <a:rPr lang="zh-CN" altLang="zh-CN" sz="2000" dirty="0"/>
              <a:t>的</a:t>
            </a:r>
            <a:r>
              <a:rPr lang="en-US" altLang="zh-CN" sz="2000" dirty="0"/>
              <a:t>LTI</a:t>
            </a:r>
            <a:r>
              <a:rPr lang="zh-CN" altLang="zh-CN" sz="2000" dirty="0"/>
              <a:t>视窗，如图</a:t>
            </a:r>
            <a:r>
              <a:rPr lang="en-US" altLang="zh-CN" sz="2000" dirty="0"/>
              <a:t>10-7</a:t>
            </a:r>
            <a:r>
              <a:rPr lang="zh-CN" altLang="zh-CN" sz="2000" dirty="0"/>
              <a:t>所示。</a:t>
            </a:r>
          </a:p>
          <a:p>
            <a:pPr marL="0" indent="0">
              <a:buNone/>
            </a:pPr>
            <a:endParaRPr lang="zh-CN" altLang="en-US" sz="20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636912"/>
            <a:ext cx="7165699" cy="3384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9371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4857403"/>
          </a:xfrm>
        </p:spPr>
        <p:txBody>
          <a:bodyPr>
            <a:normAutofit/>
          </a:bodyPr>
          <a:lstStyle/>
          <a:p>
            <a:pPr marL="0" indent="0">
              <a:buNone/>
            </a:pPr>
            <a:r>
              <a:rPr lang="zh-CN" altLang="zh-CN" sz="2000" dirty="0"/>
              <a:t>如</a:t>
            </a:r>
            <a:r>
              <a:rPr lang="zh-CN" altLang="zh-CN" sz="2000" dirty="0" smtClean="0"/>
              <a:t>图</a:t>
            </a:r>
            <a:r>
              <a:rPr lang="en-US" altLang="zh-CN" sz="2000" dirty="0" smtClean="0"/>
              <a:t>10-7</a:t>
            </a:r>
            <a:r>
              <a:rPr lang="zh-CN" altLang="zh-CN" sz="2000" dirty="0"/>
              <a:t>所示各选项参数说明如下：</a:t>
            </a:r>
          </a:p>
          <a:p>
            <a:pPr marL="0" indent="0">
              <a:buNone/>
            </a:pPr>
            <a:r>
              <a:rPr lang="en-US" altLang="zh-CN" sz="2000" dirty="0"/>
              <a:t>1) “</a:t>
            </a:r>
            <a:r>
              <a:rPr lang="zh-CN" altLang="zh-CN" sz="2000" dirty="0"/>
              <a:t>系统输入”</a:t>
            </a:r>
            <a:r>
              <a:rPr lang="en-US" altLang="zh-CN" sz="2000" dirty="0"/>
              <a:t>(System inputs)</a:t>
            </a:r>
            <a:r>
              <a:rPr lang="zh-CN" altLang="zh-CN" sz="2000" dirty="0"/>
              <a:t>列表框：列出电路状态空间模型中的输入变量，选择需要用到</a:t>
            </a:r>
            <a:r>
              <a:rPr lang="en-US" altLang="zh-CN" sz="2000" dirty="0"/>
              <a:t>LTI</a:t>
            </a:r>
            <a:r>
              <a:rPr lang="zh-CN" altLang="zh-CN" sz="2000" dirty="0"/>
              <a:t>视窗的输入变量。</a:t>
            </a:r>
          </a:p>
          <a:p>
            <a:pPr marL="0" indent="0">
              <a:buNone/>
            </a:pPr>
            <a:r>
              <a:rPr lang="en-US" altLang="zh-CN" sz="2000" dirty="0"/>
              <a:t>2) “</a:t>
            </a:r>
            <a:r>
              <a:rPr lang="zh-CN" altLang="zh-CN" sz="2000" dirty="0"/>
              <a:t>系统输出”</a:t>
            </a:r>
            <a:r>
              <a:rPr lang="en-US" altLang="zh-CN" sz="2000" dirty="0"/>
              <a:t>(System outputs)</a:t>
            </a:r>
            <a:r>
              <a:rPr lang="zh-CN" altLang="zh-CN" sz="2000" dirty="0"/>
              <a:t>列表框：列出电路状态空间模型中的输出变量，选择需要用到</a:t>
            </a:r>
            <a:r>
              <a:rPr lang="en-US" altLang="zh-CN" sz="2000" dirty="0"/>
              <a:t>LTI</a:t>
            </a:r>
            <a:r>
              <a:rPr lang="zh-CN" altLang="zh-CN" sz="2000" dirty="0"/>
              <a:t>视窗的输出变量。</a:t>
            </a:r>
          </a:p>
          <a:p>
            <a:pPr marL="0" indent="0">
              <a:buNone/>
            </a:pPr>
            <a:r>
              <a:rPr lang="en-US" altLang="zh-CN" sz="2000" dirty="0"/>
              <a:t>3) “</a:t>
            </a:r>
            <a:r>
              <a:rPr lang="zh-CN" altLang="zh-CN" sz="2000" dirty="0"/>
              <a:t>打开新的</a:t>
            </a:r>
            <a:r>
              <a:rPr lang="en-US" altLang="zh-CN" sz="2000" dirty="0"/>
              <a:t>LTI</a:t>
            </a:r>
            <a:r>
              <a:rPr lang="zh-CN" altLang="zh-CN" sz="2000" dirty="0"/>
              <a:t>视窗”</a:t>
            </a:r>
            <a:r>
              <a:rPr lang="en-US" altLang="zh-CN" sz="2000" dirty="0"/>
              <a:t>(Open New LTI Viewer)</a:t>
            </a:r>
            <a:r>
              <a:rPr lang="zh-CN" altLang="zh-CN" sz="2000" dirty="0"/>
              <a:t>按键：产生状态空间模型并打开选中的输入和输出变量的</a:t>
            </a:r>
            <a:r>
              <a:rPr lang="en-US" altLang="zh-CN" sz="2000" dirty="0"/>
              <a:t>LTI</a:t>
            </a:r>
            <a:r>
              <a:rPr lang="zh-CN" altLang="zh-CN" sz="2000" dirty="0"/>
              <a:t>视窗。</a:t>
            </a:r>
          </a:p>
          <a:p>
            <a:pPr marL="0" indent="0">
              <a:buNone/>
            </a:pPr>
            <a:r>
              <a:rPr lang="en-US" altLang="zh-CN" sz="2000" dirty="0"/>
              <a:t>4) “</a:t>
            </a:r>
            <a:r>
              <a:rPr lang="zh-CN" altLang="zh-CN" sz="2000" dirty="0"/>
              <a:t>打开当前</a:t>
            </a:r>
            <a:r>
              <a:rPr lang="en-US" altLang="zh-CN" sz="2000" dirty="0"/>
              <a:t>LTI</a:t>
            </a:r>
            <a:r>
              <a:rPr lang="zh-CN" altLang="zh-CN" sz="2000" dirty="0"/>
              <a:t>视窗”</a:t>
            </a:r>
            <a:r>
              <a:rPr lang="en-US" altLang="zh-CN" sz="2000" dirty="0"/>
              <a:t>(Open in current LTI Viewer)</a:t>
            </a:r>
            <a:r>
              <a:rPr lang="zh-CN" altLang="zh-CN" sz="2000" dirty="0"/>
              <a:t>按键：产生状态空间模型并将选中的输入和输出变量叠加到当前</a:t>
            </a:r>
            <a:r>
              <a:rPr lang="en-US" altLang="zh-CN" sz="2000" dirty="0"/>
              <a:t>LTI</a:t>
            </a:r>
            <a:r>
              <a:rPr lang="zh-CN" altLang="zh-CN" sz="2000" dirty="0"/>
              <a:t>视窗。</a:t>
            </a:r>
          </a:p>
          <a:p>
            <a:pPr marL="0" indent="0">
              <a:buNone/>
            </a:pPr>
            <a:r>
              <a:rPr lang="zh-CN" altLang="zh-CN" sz="2000" dirty="0"/>
              <a:t>（</a:t>
            </a:r>
            <a:r>
              <a:rPr lang="en-US" altLang="zh-CN" sz="2000" dirty="0"/>
              <a:t>5</a:t>
            </a:r>
            <a:r>
              <a:rPr lang="zh-CN" altLang="zh-CN" sz="2000" dirty="0"/>
              <a:t>）</a:t>
            </a:r>
            <a:r>
              <a:rPr lang="en-US" altLang="zh-CN" sz="2000" dirty="0"/>
              <a:t>“</a:t>
            </a:r>
            <a:r>
              <a:rPr lang="zh-CN" altLang="zh-CN" sz="2000" dirty="0"/>
              <a:t>阻抗依频特性测量”</a:t>
            </a:r>
            <a:r>
              <a:rPr lang="en-US" altLang="zh-CN" sz="2000" dirty="0"/>
              <a:t>(Impedance vs. Frequency Measurement)</a:t>
            </a:r>
            <a:r>
              <a:rPr lang="zh-CN" altLang="zh-CN" sz="2000" dirty="0"/>
              <a:t>按键</a:t>
            </a:r>
          </a:p>
          <a:p>
            <a:pPr marL="0" indent="0">
              <a:buNone/>
            </a:pPr>
            <a:r>
              <a:rPr lang="zh-CN" altLang="zh-CN" sz="2000" dirty="0"/>
              <a:t>打开窗口，如果模型文件中含阻抗测量模块，该窗口中将显示阻抗依频特性图，如图</a:t>
            </a:r>
            <a:r>
              <a:rPr lang="en-US" altLang="zh-CN" sz="2000" dirty="0"/>
              <a:t>10-8</a:t>
            </a:r>
            <a:r>
              <a:rPr lang="zh-CN" altLang="zh-CN" sz="2000" dirty="0"/>
              <a:t>所示。</a:t>
            </a:r>
          </a:p>
          <a:p>
            <a:pPr marL="0" indent="0">
              <a:buNone/>
            </a:pPr>
            <a:endParaRPr lang="zh-CN" altLang="en-US" sz="2000" dirty="0"/>
          </a:p>
        </p:txBody>
      </p:sp>
    </p:spTree>
    <p:extLst>
      <p:ext uri="{BB962C8B-B14F-4D97-AF65-F5344CB8AC3E}">
        <p14:creationId xmlns:p14="http://schemas.microsoft.com/office/powerpoint/2010/main" val="2899299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556792"/>
            <a:ext cx="7029962"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7847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289451"/>
          </a:xfrm>
        </p:spPr>
        <p:txBody>
          <a:bodyPr>
            <a:normAutofit/>
          </a:bodyPr>
          <a:lstStyle/>
          <a:p>
            <a:pPr marL="0" indent="0">
              <a:buNone/>
            </a:pPr>
            <a:r>
              <a:rPr lang="zh-CN" altLang="zh-CN" sz="1400" dirty="0"/>
              <a:t>如图</a:t>
            </a:r>
            <a:r>
              <a:rPr lang="en-US" altLang="zh-CN" sz="1400" dirty="0"/>
              <a:t>10-8</a:t>
            </a:r>
            <a:r>
              <a:rPr lang="zh-CN" altLang="zh-CN" sz="1400" dirty="0"/>
              <a:t>所示各选项参数说明如下：</a:t>
            </a:r>
          </a:p>
          <a:p>
            <a:pPr marL="0" indent="0">
              <a:buNone/>
            </a:pPr>
            <a:r>
              <a:rPr lang="en-US" altLang="zh-CN" sz="1400" dirty="0"/>
              <a:t>1) </a:t>
            </a:r>
            <a:r>
              <a:rPr lang="zh-CN" altLang="zh-CN" sz="1400" dirty="0"/>
              <a:t>图表：窗口左上侧的坐标系表示阻抗</a:t>
            </a:r>
            <a:r>
              <a:rPr lang="en-US" altLang="zh-CN" sz="1400" dirty="0"/>
              <a:t>—</a:t>
            </a:r>
            <a:r>
              <a:rPr lang="zh-CN" altLang="zh-CN" sz="1400" dirty="0"/>
              <a:t>频率特性，左下侧的坐标系表示相角</a:t>
            </a:r>
            <a:r>
              <a:rPr lang="en-US" altLang="zh-CN" sz="1400" dirty="0"/>
              <a:t>—</a:t>
            </a:r>
            <a:r>
              <a:rPr lang="zh-CN" altLang="zh-CN" sz="1400" dirty="0"/>
              <a:t>频率特性。</a:t>
            </a:r>
          </a:p>
          <a:p>
            <a:pPr marL="0" indent="0">
              <a:buNone/>
            </a:pPr>
            <a:r>
              <a:rPr lang="en-US" altLang="zh-CN" sz="1400" dirty="0"/>
              <a:t>2) “</a:t>
            </a:r>
            <a:r>
              <a:rPr lang="zh-CN" altLang="zh-CN" sz="1400" dirty="0"/>
              <a:t>测量模块”</a:t>
            </a:r>
            <a:r>
              <a:rPr lang="en-US" altLang="zh-CN" sz="1400" dirty="0"/>
              <a:t>(Measurement)</a:t>
            </a:r>
            <a:r>
              <a:rPr lang="zh-CN" altLang="zh-CN" sz="1400" dirty="0"/>
              <a:t>列表框：列出模型文件中的阻抗测量模块，选择需要显示依频特性的阻抗测量模块。使用“</a:t>
            </a:r>
            <a:r>
              <a:rPr lang="en-US" altLang="zh-CN" sz="1400" dirty="0"/>
              <a:t>Ctrl”</a:t>
            </a:r>
            <a:r>
              <a:rPr lang="zh-CN" altLang="zh-CN" sz="1400" dirty="0"/>
              <a:t>键可选择多个阻抗显示在同一个坐标中。</a:t>
            </a:r>
          </a:p>
          <a:p>
            <a:pPr marL="0" indent="0">
              <a:buNone/>
            </a:pPr>
            <a:r>
              <a:rPr lang="en-US" altLang="zh-CN" sz="1400" dirty="0"/>
              <a:t>3) “</a:t>
            </a:r>
            <a:r>
              <a:rPr lang="zh-CN" altLang="zh-CN" sz="1400" dirty="0"/>
              <a:t>范围”</a:t>
            </a:r>
            <a:r>
              <a:rPr lang="en-US" altLang="zh-CN" sz="1400" dirty="0"/>
              <a:t>(Range)</a:t>
            </a:r>
            <a:r>
              <a:rPr lang="zh-CN" altLang="zh-CN" sz="1400" dirty="0"/>
              <a:t>文本框：指定频率范围</a:t>
            </a:r>
            <a:r>
              <a:rPr lang="en-US" altLang="zh-CN" sz="1400" dirty="0"/>
              <a:t>(</a:t>
            </a:r>
            <a:r>
              <a:rPr lang="zh-CN" altLang="zh-CN" sz="1400" dirty="0"/>
              <a:t>单位：</a:t>
            </a:r>
            <a:r>
              <a:rPr lang="en-US" altLang="zh-CN" sz="1400" dirty="0"/>
              <a:t>Hz)</a:t>
            </a:r>
            <a:r>
              <a:rPr lang="zh-CN" altLang="zh-CN" sz="1400" dirty="0"/>
              <a:t>。该文本框中可以输入任意有效的</a:t>
            </a:r>
            <a:r>
              <a:rPr lang="en-US" altLang="zh-CN" sz="1400" dirty="0"/>
              <a:t>MATLAB</a:t>
            </a:r>
            <a:r>
              <a:rPr lang="zh-CN" altLang="zh-CN" sz="1400" dirty="0"/>
              <a:t>表达式。</a:t>
            </a:r>
          </a:p>
          <a:p>
            <a:pPr marL="0" indent="0">
              <a:buNone/>
            </a:pPr>
            <a:r>
              <a:rPr lang="en-US" altLang="zh-CN" sz="1400" dirty="0"/>
              <a:t>4) “</a:t>
            </a:r>
            <a:r>
              <a:rPr lang="zh-CN" altLang="zh-CN" sz="1400" dirty="0"/>
              <a:t>对数阻抗”</a:t>
            </a:r>
            <a:r>
              <a:rPr lang="en-US" altLang="zh-CN" sz="1400" dirty="0"/>
              <a:t>(Logarithmic Impedance)</a:t>
            </a:r>
            <a:r>
              <a:rPr lang="zh-CN" altLang="zh-CN" sz="1400" dirty="0"/>
              <a:t>单选框：坐标系纵坐标的阻抗以对数值形式表示。</a:t>
            </a:r>
          </a:p>
          <a:p>
            <a:pPr marL="0" indent="0">
              <a:buNone/>
            </a:pPr>
            <a:r>
              <a:rPr lang="en-US" altLang="zh-CN" sz="1400" dirty="0"/>
              <a:t>5) “</a:t>
            </a:r>
            <a:r>
              <a:rPr lang="zh-CN" altLang="zh-CN" sz="1400" dirty="0"/>
              <a:t>线性阻抗”</a:t>
            </a:r>
            <a:r>
              <a:rPr lang="en-US" altLang="zh-CN" sz="1400" dirty="0"/>
              <a:t>(Linear Impedance)</a:t>
            </a:r>
            <a:r>
              <a:rPr lang="zh-CN" altLang="zh-CN" sz="1400" dirty="0"/>
              <a:t>单选框：坐标系纵坐标的阻抗以线性形式表示。</a:t>
            </a:r>
          </a:p>
          <a:p>
            <a:pPr marL="0" indent="0">
              <a:buNone/>
            </a:pPr>
            <a:r>
              <a:rPr lang="en-US" altLang="zh-CN" sz="1400" dirty="0"/>
              <a:t>6) “</a:t>
            </a:r>
            <a:r>
              <a:rPr lang="zh-CN" altLang="zh-CN" sz="1400" dirty="0"/>
              <a:t>对数频率”</a:t>
            </a:r>
            <a:r>
              <a:rPr lang="en-US" altLang="zh-CN" sz="1400" dirty="0"/>
              <a:t>(Logarithmic Frequency)</a:t>
            </a:r>
            <a:r>
              <a:rPr lang="zh-CN" altLang="zh-CN" sz="1400" dirty="0"/>
              <a:t>单选框：坐标系横坐标的频率以对数值形式表示。</a:t>
            </a:r>
          </a:p>
          <a:p>
            <a:pPr marL="0" indent="0">
              <a:buNone/>
            </a:pPr>
            <a:r>
              <a:rPr lang="en-US" altLang="zh-CN" sz="1400" dirty="0"/>
              <a:t>7) “</a:t>
            </a:r>
            <a:r>
              <a:rPr lang="zh-CN" altLang="zh-CN" sz="1400" dirty="0"/>
              <a:t>线性频率”</a:t>
            </a:r>
            <a:r>
              <a:rPr lang="en-US" altLang="zh-CN" sz="1400" dirty="0"/>
              <a:t>(Linear Frequency)</a:t>
            </a:r>
            <a:r>
              <a:rPr lang="zh-CN" altLang="zh-CN" sz="1400" dirty="0"/>
              <a:t>单选框：坐标系横坐标的频率以线性形式表示。</a:t>
            </a:r>
          </a:p>
          <a:p>
            <a:pPr marL="0" indent="0">
              <a:buNone/>
            </a:pPr>
            <a:r>
              <a:rPr lang="en-US" altLang="zh-CN" sz="1400" dirty="0"/>
              <a:t>8) “</a:t>
            </a:r>
            <a:r>
              <a:rPr lang="zh-CN" altLang="zh-CN" sz="1400" dirty="0"/>
              <a:t>网格”</a:t>
            </a:r>
            <a:r>
              <a:rPr lang="en-US" altLang="zh-CN" sz="1400" dirty="0"/>
              <a:t>(Grid)</a:t>
            </a:r>
            <a:r>
              <a:rPr lang="zh-CN" altLang="zh-CN" sz="1400" dirty="0"/>
              <a:t>复选框：选中该复选框，阻抗</a:t>
            </a:r>
            <a:r>
              <a:rPr lang="en-US" altLang="zh-CN" sz="1400" dirty="0"/>
              <a:t>—</a:t>
            </a:r>
            <a:r>
              <a:rPr lang="zh-CN" altLang="zh-CN" sz="1400" dirty="0"/>
              <a:t>频率特性图和相角</a:t>
            </a:r>
            <a:r>
              <a:rPr lang="en-US" altLang="zh-CN" sz="1400" dirty="0"/>
              <a:t>—</a:t>
            </a:r>
            <a:r>
              <a:rPr lang="zh-CN" altLang="zh-CN" sz="1400" dirty="0"/>
              <a:t>频率特性图上将出现网格。默认设置为无网格。</a:t>
            </a:r>
          </a:p>
          <a:p>
            <a:pPr marL="0" indent="0">
              <a:buNone/>
            </a:pPr>
            <a:r>
              <a:rPr lang="en-US" altLang="zh-CN" sz="1400" dirty="0"/>
              <a:t>9) “</a:t>
            </a:r>
            <a:r>
              <a:rPr lang="zh-CN" altLang="zh-CN" sz="1400" dirty="0"/>
              <a:t>更新后保存数据”</a:t>
            </a:r>
            <a:r>
              <a:rPr lang="en-US" altLang="zh-CN" sz="1400" dirty="0"/>
              <a:t>(Save data when updated)</a:t>
            </a:r>
            <a:r>
              <a:rPr lang="zh-CN" altLang="zh-CN" sz="1400" dirty="0"/>
              <a:t>复选框：选中该复选框后，该复选框下面的“工作间变量名”</a:t>
            </a:r>
            <a:r>
              <a:rPr lang="en-US" altLang="zh-CN" sz="1400" dirty="0"/>
              <a:t> (Workspace variable name)</a:t>
            </a:r>
            <a:r>
              <a:rPr lang="zh-CN" altLang="zh-CN" sz="1400" dirty="0"/>
              <a:t>文本框被激活，数据以该文本框中显示的变量名被保存在工作间中。复数阻抗和对应的频率保存在一起。其中频率保存在第</a:t>
            </a:r>
            <a:r>
              <a:rPr lang="en-US" altLang="zh-CN" sz="1400" dirty="0"/>
              <a:t>1</a:t>
            </a:r>
            <a:r>
              <a:rPr lang="zh-CN" altLang="zh-CN" sz="1400" dirty="0"/>
              <a:t>列，阻抗保存在第</a:t>
            </a:r>
            <a:r>
              <a:rPr lang="en-US" altLang="zh-CN" sz="1400" dirty="0"/>
              <a:t>2</a:t>
            </a:r>
            <a:r>
              <a:rPr lang="zh-CN" altLang="zh-CN" sz="1400" dirty="0"/>
              <a:t>列。默认设置为不保存。</a:t>
            </a:r>
          </a:p>
          <a:p>
            <a:pPr marL="0" indent="0">
              <a:buNone/>
            </a:pPr>
            <a:r>
              <a:rPr lang="en-US" altLang="zh-CN" sz="1400" dirty="0"/>
              <a:t>10) “</a:t>
            </a:r>
            <a:r>
              <a:rPr lang="zh-CN" altLang="zh-CN" sz="1400" dirty="0"/>
              <a:t>显示</a:t>
            </a:r>
            <a:r>
              <a:rPr lang="en-US" altLang="zh-CN" sz="1400" dirty="0"/>
              <a:t>/</a:t>
            </a:r>
            <a:r>
              <a:rPr lang="zh-CN" altLang="zh-CN" sz="1400" dirty="0"/>
              <a:t>保存”</a:t>
            </a:r>
            <a:r>
              <a:rPr lang="en-US" altLang="zh-CN" sz="1400" dirty="0"/>
              <a:t>(Display/Save)</a:t>
            </a:r>
            <a:r>
              <a:rPr lang="zh-CN" altLang="zh-CN" sz="1400" dirty="0"/>
              <a:t>按键：开始阻抗依频特性测量并显示结果，如果选择了“更新后保存数据”</a:t>
            </a:r>
            <a:r>
              <a:rPr lang="en-US" altLang="zh-CN" sz="1400" dirty="0"/>
              <a:t>(Save data when updated)</a:t>
            </a:r>
            <a:r>
              <a:rPr lang="zh-CN" altLang="zh-CN" sz="1400" dirty="0"/>
              <a:t>复选框，数据将保存到指定位置。</a:t>
            </a:r>
          </a:p>
          <a:p>
            <a:pPr marL="0" indent="0">
              <a:buNone/>
            </a:pPr>
            <a:endParaRPr lang="zh-CN" altLang="en-US" sz="1400" dirty="0"/>
          </a:p>
        </p:txBody>
      </p:sp>
    </p:spTree>
    <p:extLst>
      <p:ext uri="{BB962C8B-B14F-4D97-AF65-F5344CB8AC3E}">
        <p14:creationId xmlns:p14="http://schemas.microsoft.com/office/powerpoint/2010/main" val="3450641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4929411"/>
          </a:xfrm>
        </p:spPr>
        <p:txBody>
          <a:bodyPr>
            <a:normAutofit/>
          </a:bodyPr>
          <a:lstStyle/>
          <a:p>
            <a:r>
              <a:rPr lang="zh-CN" altLang="zh-CN" sz="1600" dirty="0"/>
              <a:t>（</a:t>
            </a:r>
            <a:r>
              <a:rPr lang="en-US" altLang="zh-CN" sz="1600" dirty="0"/>
              <a:t>6</a:t>
            </a:r>
            <a:r>
              <a:rPr lang="zh-CN" altLang="zh-CN" sz="1600" dirty="0"/>
              <a:t>）</a:t>
            </a:r>
            <a:r>
              <a:rPr lang="en-US" altLang="zh-CN" sz="1600" dirty="0"/>
              <a:t>“FFT</a:t>
            </a:r>
            <a:r>
              <a:rPr lang="zh-CN" altLang="zh-CN" sz="1600" dirty="0"/>
              <a:t>分析”</a:t>
            </a:r>
            <a:r>
              <a:rPr lang="en-US" altLang="zh-CN" sz="1600" dirty="0"/>
              <a:t>(FFT Analysis)</a:t>
            </a:r>
            <a:r>
              <a:rPr lang="zh-CN" altLang="zh-CN" sz="1600" dirty="0"/>
              <a:t>按键</a:t>
            </a:r>
          </a:p>
          <a:p>
            <a:r>
              <a:rPr lang="en-US" altLang="zh-CN" sz="1600" dirty="0" smtClean="0"/>
              <a:t>1</a:t>
            </a:r>
            <a:r>
              <a:rPr lang="en-US" altLang="zh-CN" sz="1600" dirty="0"/>
              <a:t>) </a:t>
            </a:r>
            <a:r>
              <a:rPr lang="zh-CN" altLang="zh-CN" sz="1600" dirty="0"/>
              <a:t>图表：窗口左上侧的图形表示被分析信号的波形，窗口左下侧的图形表示该信号的</a:t>
            </a:r>
            <a:r>
              <a:rPr lang="en-US" altLang="zh-CN" sz="1600" dirty="0"/>
              <a:t>FFT</a:t>
            </a:r>
            <a:r>
              <a:rPr lang="zh-CN" altLang="zh-CN" sz="1600" dirty="0"/>
              <a:t>分析结果。</a:t>
            </a:r>
          </a:p>
          <a:p>
            <a:r>
              <a:rPr lang="en-US" altLang="zh-CN" sz="1600" dirty="0"/>
              <a:t>2) “</a:t>
            </a:r>
            <a:r>
              <a:rPr lang="zh-CN" altLang="zh-CN" sz="1600" dirty="0"/>
              <a:t>结构”</a:t>
            </a:r>
            <a:r>
              <a:rPr lang="en-US" altLang="zh-CN" sz="1600" dirty="0"/>
              <a:t>(Structure)</a:t>
            </a:r>
            <a:r>
              <a:rPr lang="zh-CN" altLang="zh-CN" sz="1600" dirty="0"/>
              <a:t>下拉框：列出工作间中带时间的结构变量的名称。使用下拉菜单选择要分析的结构变量。</a:t>
            </a:r>
          </a:p>
          <a:p>
            <a:r>
              <a:rPr lang="zh-CN" altLang="zh-CN" sz="1600" dirty="0"/>
              <a:t>这些结构变量名可以由“示波器”</a:t>
            </a:r>
            <a:r>
              <a:rPr lang="en-US" altLang="zh-CN" sz="1600" dirty="0"/>
              <a:t>(Scope)</a:t>
            </a:r>
            <a:r>
              <a:rPr lang="zh-CN" altLang="zh-CN" sz="1600" dirty="0"/>
              <a:t>模块产生。打开示波器模块参数对话框，选中“数据历史”</a:t>
            </a:r>
            <a:r>
              <a:rPr lang="en-US" altLang="zh-CN" sz="1600" dirty="0"/>
              <a:t>(Data history)</a:t>
            </a:r>
            <a:r>
              <a:rPr lang="zh-CN" altLang="zh-CN" sz="1600" dirty="0"/>
              <a:t>标签页，如</a:t>
            </a:r>
            <a:r>
              <a:rPr lang="zh-CN" altLang="zh-CN" sz="1600" dirty="0" smtClean="0"/>
              <a:t>图</a:t>
            </a:r>
            <a:r>
              <a:rPr lang="en-US" altLang="zh-CN" sz="1600" dirty="0" smtClean="0"/>
              <a:t>10-9</a:t>
            </a:r>
            <a:r>
              <a:rPr lang="zh-CN" altLang="zh-CN" sz="1600" dirty="0"/>
              <a:t>所示，在“变量名”</a:t>
            </a:r>
            <a:r>
              <a:rPr lang="en-US" altLang="zh-CN" sz="1600" dirty="0"/>
              <a:t>(Variable name)</a:t>
            </a:r>
            <a:r>
              <a:rPr lang="zh-CN" altLang="zh-CN" sz="1600" dirty="0"/>
              <a:t>文本框中输入该结构变量的名称，在“存储格式”</a:t>
            </a:r>
            <a:r>
              <a:rPr lang="en-US" altLang="zh-CN" sz="1600" dirty="0"/>
              <a:t>(Format)</a:t>
            </a:r>
            <a:r>
              <a:rPr lang="zh-CN" altLang="zh-CN" sz="1600" dirty="0"/>
              <a:t>下拉框中选择“带时间的结构变量”</a:t>
            </a:r>
            <a:r>
              <a:rPr lang="en-US" altLang="zh-CN" sz="1600" dirty="0"/>
              <a:t>(Structure with time)</a:t>
            </a:r>
            <a:r>
              <a:rPr lang="zh-CN" altLang="zh-CN" sz="1600" dirty="0"/>
              <a:t>。</a:t>
            </a:r>
          </a:p>
          <a:p>
            <a:r>
              <a:rPr lang="en-US" altLang="zh-CN" sz="1600" dirty="0"/>
              <a:t>3) “</a:t>
            </a:r>
            <a:r>
              <a:rPr lang="zh-CN" altLang="zh-CN" sz="1600" dirty="0"/>
              <a:t>输入变量”</a:t>
            </a:r>
            <a:r>
              <a:rPr lang="en-US" altLang="zh-CN" sz="1600" dirty="0"/>
              <a:t>(Input)</a:t>
            </a:r>
            <a:r>
              <a:rPr lang="zh-CN" altLang="zh-CN" sz="1600" dirty="0"/>
              <a:t>下拉框：列出被选中的结构变量中包含的输入变量名称，选择需要分析的输入变量。</a:t>
            </a:r>
          </a:p>
          <a:p>
            <a:r>
              <a:rPr lang="en-US" altLang="zh-CN" sz="1600" dirty="0"/>
              <a:t>4) “</a:t>
            </a:r>
            <a:r>
              <a:rPr lang="zh-CN" altLang="zh-CN" sz="1600" dirty="0"/>
              <a:t>信号路数”</a:t>
            </a:r>
            <a:r>
              <a:rPr lang="en-US" altLang="zh-CN" sz="1600" dirty="0"/>
              <a:t>(Signal number)</a:t>
            </a:r>
            <a:r>
              <a:rPr lang="zh-CN" altLang="zh-CN" sz="1600" dirty="0"/>
              <a:t>下拉框：列出被选中的输入变量中包含的各路信号的名称。例如，若要把</a:t>
            </a:r>
            <a:r>
              <a:rPr lang="en-US" altLang="zh-CN" sz="1600" dirty="0"/>
              <a:t>a</a:t>
            </a:r>
            <a:r>
              <a:rPr lang="zh-CN" altLang="zh-CN" sz="1600" dirty="0"/>
              <a:t>、</a:t>
            </a:r>
            <a:r>
              <a:rPr lang="en-US" altLang="zh-CN" sz="1600" dirty="0"/>
              <a:t>b</a:t>
            </a:r>
            <a:r>
              <a:rPr lang="zh-CN" altLang="zh-CN" sz="1600" dirty="0"/>
              <a:t>、</a:t>
            </a:r>
            <a:r>
              <a:rPr lang="en-US" altLang="zh-CN" sz="1600" dirty="0"/>
              <a:t> c</a:t>
            </a:r>
            <a:r>
              <a:rPr lang="zh-CN" altLang="zh-CN" sz="1600" dirty="0"/>
              <a:t>三相电压绘制在同一个坐标中，可以通过把这三个电压信号同时送入示波器的一个通道来实现，这个通道就对应一个输入变量，该变量含有</a:t>
            </a:r>
            <a:r>
              <a:rPr lang="en-US" altLang="zh-CN" sz="1600" dirty="0"/>
              <a:t>3</a:t>
            </a:r>
            <a:r>
              <a:rPr lang="zh-CN" altLang="zh-CN" sz="1600" dirty="0"/>
              <a:t>路信号，分别为</a:t>
            </a:r>
            <a:r>
              <a:rPr lang="en-US" altLang="zh-CN" sz="1600" dirty="0"/>
              <a:t>a</a:t>
            </a:r>
            <a:r>
              <a:rPr lang="zh-CN" altLang="zh-CN" sz="1600" dirty="0"/>
              <a:t>相、</a:t>
            </a:r>
            <a:r>
              <a:rPr lang="en-US" altLang="zh-CN" sz="1600" dirty="0"/>
              <a:t>b</a:t>
            </a:r>
            <a:r>
              <a:rPr lang="zh-CN" altLang="zh-CN" sz="1600" dirty="0"/>
              <a:t>相和</a:t>
            </a:r>
            <a:r>
              <a:rPr lang="en-US" altLang="zh-CN" sz="1600" dirty="0"/>
              <a:t>c</a:t>
            </a:r>
            <a:r>
              <a:rPr lang="zh-CN" altLang="zh-CN" sz="1600" dirty="0"/>
              <a:t>相电压。</a:t>
            </a:r>
          </a:p>
          <a:p>
            <a:r>
              <a:rPr lang="en-US" altLang="zh-CN" sz="1600" dirty="0"/>
              <a:t>5) “</a:t>
            </a:r>
            <a:r>
              <a:rPr lang="zh-CN" altLang="zh-CN" sz="1600" dirty="0"/>
              <a:t>开始时间”</a:t>
            </a:r>
            <a:r>
              <a:rPr lang="en-US" altLang="zh-CN" sz="1600" dirty="0"/>
              <a:t>(Start time)</a:t>
            </a:r>
            <a:r>
              <a:rPr lang="zh-CN" altLang="zh-CN" sz="1600" dirty="0"/>
              <a:t>文本框：指定</a:t>
            </a:r>
            <a:r>
              <a:rPr lang="en-US" altLang="zh-CN" sz="1600" dirty="0"/>
              <a:t>FFT</a:t>
            </a:r>
            <a:r>
              <a:rPr lang="zh-CN" altLang="zh-CN" sz="1600" dirty="0"/>
              <a:t>分析的起始时间。</a:t>
            </a:r>
          </a:p>
          <a:p>
            <a:r>
              <a:rPr lang="en-US" altLang="zh-CN" sz="1600" dirty="0"/>
              <a:t>6) “</a:t>
            </a:r>
            <a:r>
              <a:rPr lang="zh-CN" altLang="zh-CN" sz="1600" dirty="0"/>
              <a:t>周期个数”</a:t>
            </a:r>
            <a:r>
              <a:rPr lang="en-US" altLang="zh-CN" sz="1600" dirty="0"/>
              <a:t>(Number of cycles)</a:t>
            </a:r>
            <a:r>
              <a:rPr lang="zh-CN" altLang="zh-CN" sz="1600" dirty="0"/>
              <a:t>文本框：指定需要进行</a:t>
            </a:r>
            <a:r>
              <a:rPr lang="en-US" altLang="zh-CN" sz="1600" dirty="0"/>
              <a:t>FFT</a:t>
            </a:r>
            <a:r>
              <a:rPr lang="zh-CN" altLang="zh-CN" sz="1600" dirty="0"/>
              <a:t>分析的波形的周期数。</a:t>
            </a:r>
          </a:p>
          <a:p>
            <a:endParaRPr lang="zh-CN" altLang="en-US" sz="1600" dirty="0"/>
          </a:p>
        </p:txBody>
      </p:sp>
    </p:spTree>
    <p:extLst>
      <p:ext uri="{BB962C8B-B14F-4D97-AF65-F5344CB8AC3E}">
        <p14:creationId xmlns:p14="http://schemas.microsoft.com/office/powerpoint/2010/main" val="2947981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980728"/>
            <a:ext cx="8496944" cy="4713387"/>
          </a:xfrm>
        </p:spPr>
        <p:txBody>
          <a:bodyPr>
            <a:normAutofit fontScale="55000" lnSpcReduction="20000"/>
          </a:bodyPr>
          <a:lstStyle/>
          <a:p>
            <a:pPr marL="0" indent="0">
              <a:buNone/>
            </a:pPr>
            <a:r>
              <a:rPr lang="en-US" altLang="zh-CN" dirty="0"/>
              <a:t>(7) “</a:t>
            </a:r>
            <a:r>
              <a:rPr lang="zh-CN" altLang="zh-CN" dirty="0"/>
              <a:t>显示</a:t>
            </a:r>
            <a:r>
              <a:rPr lang="en-US" altLang="zh-CN" dirty="0"/>
              <a:t>FFT</a:t>
            </a:r>
            <a:r>
              <a:rPr lang="zh-CN" altLang="zh-CN" dirty="0"/>
              <a:t>窗</a:t>
            </a:r>
            <a:r>
              <a:rPr lang="en-US" altLang="zh-CN" dirty="0"/>
              <a:t>/</a:t>
            </a:r>
            <a:r>
              <a:rPr lang="zh-CN" altLang="zh-CN" dirty="0"/>
              <a:t>显示完整信号”</a:t>
            </a:r>
            <a:r>
              <a:rPr lang="en-US" altLang="zh-CN" dirty="0"/>
              <a:t>(Display FFT window/Display entire signal)</a:t>
            </a:r>
            <a:r>
              <a:rPr lang="zh-CN" altLang="zh-CN" dirty="0"/>
              <a:t>下拉框：选择“显示完整信号”</a:t>
            </a:r>
            <a:r>
              <a:rPr lang="en-US" altLang="zh-CN" dirty="0"/>
              <a:t>(Display entire signal)</a:t>
            </a:r>
            <a:r>
              <a:rPr lang="zh-CN" altLang="zh-CN" dirty="0"/>
              <a:t>，将在左上侧插图中显示完整的波形；选择“显示</a:t>
            </a:r>
            <a:r>
              <a:rPr lang="en-US" altLang="zh-CN" dirty="0"/>
              <a:t>FFT</a:t>
            </a:r>
            <a:r>
              <a:rPr lang="zh-CN" altLang="zh-CN" dirty="0"/>
              <a:t>窗”</a:t>
            </a:r>
            <a:r>
              <a:rPr lang="en-US" altLang="zh-CN" dirty="0"/>
              <a:t>(Display FFT window)</a:t>
            </a:r>
            <a:r>
              <a:rPr lang="zh-CN" altLang="zh-CN" dirty="0"/>
              <a:t>将在左上侧插图中显示指定时间段内的波形。</a:t>
            </a:r>
          </a:p>
          <a:p>
            <a:pPr marL="0" indent="0">
              <a:buNone/>
            </a:pPr>
            <a:r>
              <a:rPr lang="en-US" altLang="zh-CN" dirty="0"/>
              <a:t>8) “</a:t>
            </a:r>
            <a:r>
              <a:rPr lang="zh-CN" altLang="zh-CN" dirty="0"/>
              <a:t>基频”</a:t>
            </a:r>
            <a:r>
              <a:rPr lang="en-US" altLang="zh-CN" dirty="0"/>
              <a:t>(Fundamental frequency)</a:t>
            </a:r>
            <a:r>
              <a:rPr lang="zh-CN" altLang="zh-CN" dirty="0"/>
              <a:t>文本框：指定</a:t>
            </a:r>
            <a:r>
              <a:rPr lang="en-US" altLang="zh-CN" dirty="0"/>
              <a:t>FFT</a:t>
            </a:r>
            <a:r>
              <a:rPr lang="zh-CN" altLang="zh-CN" dirty="0"/>
              <a:t>分析的基频</a:t>
            </a:r>
            <a:r>
              <a:rPr lang="en-US" altLang="zh-CN" dirty="0"/>
              <a:t>(</a:t>
            </a:r>
            <a:r>
              <a:rPr lang="zh-CN" altLang="zh-CN" dirty="0"/>
              <a:t>单位：</a:t>
            </a:r>
            <a:r>
              <a:rPr lang="en-US" altLang="zh-CN" dirty="0"/>
              <a:t>Hz)</a:t>
            </a:r>
            <a:r>
              <a:rPr lang="zh-CN" altLang="zh-CN" dirty="0"/>
              <a:t>。</a:t>
            </a:r>
          </a:p>
          <a:p>
            <a:pPr marL="0" indent="0">
              <a:buNone/>
            </a:pPr>
            <a:r>
              <a:rPr lang="en-US" altLang="zh-CN" dirty="0"/>
              <a:t>9) “</a:t>
            </a:r>
            <a:r>
              <a:rPr lang="zh-CN" altLang="zh-CN" dirty="0"/>
              <a:t>最大频率”</a:t>
            </a:r>
            <a:r>
              <a:rPr lang="en-US" altLang="zh-CN" dirty="0"/>
              <a:t>(Max Frequency)</a:t>
            </a:r>
            <a:r>
              <a:rPr lang="zh-CN" altLang="zh-CN" dirty="0"/>
              <a:t>文本框：指定</a:t>
            </a:r>
            <a:r>
              <a:rPr lang="en-US" altLang="zh-CN" dirty="0"/>
              <a:t>FFT</a:t>
            </a:r>
            <a:r>
              <a:rPr lang="zh-CN" altLang="zh-CN" dirty="0"/>
              <a:t>分析的最大频率</a:t>
            </a:r>
            <a:r>
              <a:rPr lang="en-US" altLang="zh-CN" dirty="0"/>
              <a:t>(</a:t>
            </a:r>
            <a:r>
              <a:rPr lang="zh-CN" altLang="zh-CN" dirty="0"/>
              <a:t>单位：</a:t>
            </a:r>
            <a:r>
              <a:rPr lang="en-US" altLang="zh-CN" dirty="0"/>
              <a:t>Hz)</a:t>
            </a:r>
            <a:r>
              <a:rPr lang="zh-CN" altLang="zh-CN" dirty="0"/>
              <a:t>。</a:t>
            </a:r>
          </a:p>
          <a:p>
            <a:pPr marL="0" indent="0">
              <a:buNone/>
            </a:pPr>
            <a:r>
              <a:rPr lang="en-US" altLang="zh-CN" dirty="0"/>
              <a:t>10) “</a:t>
            </a:r>
            <a:r>
              <a:rPr lang="zh-CN" altLang="zh-CN" dirty="0"/>
              <a:t>频率轴”</a:t>
            </a:r>
            <a:r>
              <a:rPr lang="en-US" altLang="zh-CN" dirty="0"/>
              <a:t>(Frequency axis)</a:t>
            </a:r>
            <a:r>
              <a:rPr lang="zh-CN" altLang="zh-CN" dirty="0"/>
              <a:t>下拉框：在下拉框中选择“赫兹”</a:t>
            </a:r>
            <a:r>
              <a:rPr lang="en-US" altLang="zh-CN" dirty="0"/>
              <a:t>(Hertz)</a:t>
            </a:r>
            <a:r>
              <a:rPr lang="zh-CN" altLang="zh-CN" dirty="0"/>
              <a:t>使频谱的频率轴单位为</a:t>
            </a:r>
            <a:r>
              <a:rPr lang="en-US" altLang="zh-CN" dirty="0"/>
              <a:t>Hz</a:t>
            </a:r>
            <a:r>
              <a:rPr lang="zh-CN" altLang="zh-CN" dirty="0"/>
              <a:t>，选择“谐波次数”</a:t>
            </a:r>
            <a:r>
              <a:rPr lang="en-US" altLang="zh-CN" dirty="0"/>
              <a:t> (Harmonic order)</a:t>
            </a:r>
            <a:r>
              <a:rPr lang="zh-CN" altLang="zh-CN" dirty="0"/>
              <a:t>使频谱的频率轴单位为基频的整数次倍数。</a:t>
            </a:r>
          </a:p>
          <a:p>
            <a:pPr marL="0" indent="0">
              <a:buNone/>
            </a:pPr>
            <a:r>
              <a:rPr lang="en-US" altLang="zh-CN" dirty="0"/>
              <a:t>11) “</a:t>
            </a:r>
            <a:r>
              <a:rPr lang="zh-CN" altLang="zh-CN" dirty="0"/>
              <a:t>显示类型”</a:t>
            </a:r>
            <a:r>
              <a:rPr lang="en-US" altLang="zh-CN" dirty="0"/>
              <a:t>(Display style)</a:t>
            </a:r>
            <a:r>
              <a:rPr lang="zh-CN" altLang="zh-CN" dirty="0"/>
              <a:t>下拉框：频谱的显示类型可以是“以基频或直流分量为基准的柱状图”</a:t>
            </a:r>
            <a:r>
              <a:rPr lang="en-US" altLang="zh-CN" dirty="0"/>
              <a:t>(Bar(relative to Fund. or DC))</a:t>
            </a:r>
            <a:r>
              <a:rPr lang="zh-CN" altLang="zh-CN" dirty="0"/>
              <a:t>、“以基频或直流分量为基准的列表”</a:t>
            </a:r>
            <a:r>
              <a:rPr lang="en-US" altLang="zh-CN" dirty="0"/>
              <a:t>(list (relative to Fund. or DC))</a:t>
            </a:r>
            <a:r>
              <a:rPr lang="zh-CN" altLang="zh-CN" dirty="0"/>
              <a:t>、“指定基准值下的柱状图”</a:t>
            </a:r>
            <a:r>
              <a:rPr lang="en-US" altLang="zh-CN" dirty="0"/>
              <a:t>(Bar (relative to specified base))</a:t>
            </a:r>
            <a:r>
              <a:rPr lang="zh-CN" altLang="zh-CN" dirty="0"/>
              <a:t>、“指定基准值下的列表”</a:t>
            </a:r>
            <a:r>
              <a:rPr lang="en-US" altLang="zh-CN" dirty="0"/>
              <a:t>(List (relative to specified base))</a:t>
            </a:r>
            <a:r>
              <a:rPr lang="zh-CN" altLang="zh-CN" dirty="0"/>
              <a:t>四种类型。</a:t>
            </a:r>
          </a:p>
          <a:p>
            <a:pPr marL="0" indent="0">
              <a:buNone/>
            </a:pPr>
            <a:r>
              <a:rPr lang="en-US" altLang="zh-CN" dirty="0"/>
              <a:t>12) “</a:t>
            </a:r>
            <a:r>
              <a:rPr lang="zh-CN" altLang="zh-CN" dirty="0"/>
              <a:t>基准值”</a:t>
            </a:r>
            <a:r>
              <a:rPr lang="en-US" altLang="zh-CN" dirty="0"/>
              <a:t>(Base value)</a:t>
            </a:r>
            <a:r>
              <a:rPr lang="zh-CN" altLang="zh-CN" dirty="0"/>
              <a:t>文本框：当“显示类型”下拉框中选择“指定基准值下的柱状图”或“指定基准值下的列表”时，该文本框被激活，输入谐波分析的基准值。</a:t>
            </a:r>
          </a:p>
          <a:p>
            <a:pPr marL="0" indent="0">
              <a:buNone/>
            </a:pPr>
            <a:r>
              <a:rPr lang="en-US" altLang="zh-CN" dirty="0"/>
              <a:t>13) “</a:t>
            </a:r>
            <a:r>
              <a:rPr lang="zh-CN" altLang="zh-CN" dirty="0"/>
              <a:t>显示”</a:t>
            </a:r>
            <a:r>
              <a:rPr lang="en-US" altLang="zh-CN" dirty="0"/>
              <a:t>(Display)</a:t>
            </a:r>
            <a:r>
              <a:rPr lang="zh-CN" altLang="zh-CN" dirty="0"/>
              <a:t>按键：显示</a:t>
            </a:r>
            <a:r>
              <a:rPr lang="en-US" altLang="zh-CN" dirty="0"/>
              <a:t>FFT</a:t>
            </a:r>
            <a:r>
              <a:rPr lang="zh-CN" altLang="zh-CN" dirty="0"/>
              <a:t>分析结果。</a:t>
            </a:r>
          </a:p>
          <a:p>
            <a:pPr marL="0" indent="0">
              <a:buNone/>
            </a:pPr>
            <a:endParaRPr lang="zh-CN" altLang="en-US" dirty="0"/>
          </a:p>
        </p:txBody>
      </p:sp>
    </p:spTree>
    <p:extLst>
      <p:ext uri="{BB962C8B-B14F-4D97-AF65-F5344CB8AC3E}">
        <p14:creationId xmlns:p14="http://schemas.microsoft.com/office/powerpoint/2010/main" val="4194646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628800"/>
            <a:ext cx="7205785"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4917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1026"/>
          <p:cNvSpPr>
            <a:spLocks noGrp="1" noChangeArrowheads="1"/>
          </p:cNvSpPr>
          <p:nvPr>
            <p:ph type="title" idx="4294967295"/>
          </p:nvPr>
        </p:nvSpPr>
        <p:spPr>
          <a:xfrm>
            <a:off x="395289" y="981075"/>
            <a:ext cx="7891487" cy="590537"/>
          </a:xfrm>
        </p:spPr>
        <p:txBody>
          <a:bodyPr/>
          <a:lstStyle/>
          <a:p>
            <a:pPr algn="l" eaLnBrk="1" hangingPunct="1"/>
            <a:r>
              <a:rPr lang="zh-CN" altLang="en-US" sz="4000" dirty="0" smtClean="0">
                <a:solidFill>
                  <a:srgbClr val="800000"/>
                </a:solidFill>
                <a:latin typeface="微软雅黑" pitchFamily="34" charset="-122"/>
                <a:ea typeface="微软雅黑" pitchFamily="34" charset="-122"/>
              </a:rPr>
              <a:t>目录</a:t>
            </a:r>
          </a:p>
        </p:txBody>
      </p:sp>
      <p:cxnSp>
        <p:nvCxnSpPr>
          <p:cNvPr id="15" name="直接连接符 14"/>
          <p:cNvCxnSpPr/>
          <p:nvPr/>
        </p:nvCxnSpPr>
        <p:spPr bwMode="auto">
          <a:xfrm>
            <a:off x="357158" y="1571612"/>
            <a:ext cx="7715304" cy="1588"/>
          </a:xfrm>
          <a:prstGeom prst="line">
            <a:avLst/>
          </a:prstGeom>
          <a:solidFill>
            <a:schemeClr val="accent1"/>
          </a:solidFill>
          <a:ln w="9525" cap="flat" cmpd="sng" algn="ctr">
            <a:solidFill>
              <a:schemeClr val="hlink"/>
            </a:solidFill>
            <a:prstDash val="solid"/>
            <a:round/>
            <a:headEnd type="none" w="med" len="med"/>
            <a:tailEnd type="none" w="med" len="med"/>
          </a:ln>
          <a:effectLst/>
        </p:spPr>
      </p:cxnSp>
      <p:cxnSp>
        <p:nvCxnSpPr>
          <p:cNvPr id="17" name="直接连接符 16"/>
          <p:cNvCxnSpPr/>
          <p:nvPr/>
        </p:nvCxnSpPr>
        <p:spPr bwMode="auto">
          <a:xfrm>
            <a:off x="357158" y="1643050"/>
            <a:ext cx="7715304" cy="1588"/>
          </a:xfrm>
          <a:prstGeom prst="line">
            <a:avLst/>
          </a:prstGeom>
          <a:solidFill>
            <a:schemeClr val="accent1"/>
          </a:solidFill>
          <a:ln w="9525" cap="flat" cmpd="sng" algn="ctr">
            <a:solidFill>
              <a:srgbClr val="99FF66"/>
            </a:solidFill>
            <a:prstDash val="solid"/>
            <a:round/>
            <a:headEnd type="none" w="med" len="med"/>
            <a:tailEnd type="none" w="med" len="med"/>
          </a:ln>
          <a:effectLst/>
        </p:spPr>
      </p:cxnSp>
      <p:sp>
        <p:nvSpPr>
          <p:cNvPr id="2" name="矩形 1"/>
          <p:cNvSpPr/>
          <p:nvPr/>
        </p:nvSpPr>
        <p:spPr>
          <a:xfrm>
            <a:off x="1962920" y="2132856"/>
            <a:ext cx="3389069" cy="3170099"/>
          </a:xfrm>
          <a:prstGeom prst="rect">
            <a:avLst/>
          </a:prstGeom>
        </p:spPr>
        <p:txBody>
          <a:bodyPr wrap="none">
            <a:spAutoFit/>
          </a:bodyPr>
          <a:lstStyle/>
          <a:p>
            <a:pPr algn="l"/>
            <a:r>
              <a:rPr lang="en-US" altLang="zh-CN" dirty="0"/>
              <a:t>10.1  </a:t>
            </a:r>
            <a:r>
              <a:rPr lang="en-US" altLang="zh-CN" dirty="0" err="1"/>
              <a:t>Powergui</a:t>
            </a:r>
            <a:r>
              <a:rPr lang="zh-CN" altLang="zh-CN" dirty="0" smtClean="0"/>
              <a:t>模块</a:t>
            </a:r>
            <a:endParaRPr lang="en-US" altLang="zh-CN" dirty="0" smtClean="0"/>
          </a:p>
          <a:p>
            <a:pPr algn="l"/>
            <a:endParaRPr lang="en-US" altLang="zh-CN" dirty="0"/>
          </a:p>
          <a:p>
            <a:pPr algn="l"/>
            <a:r>
              <a:rPr lang="en-US" altLang="zh-CN" dirty="0"/>
              <a:t>10.2  </a:t>
            </a:r>
            <a:r>
              <a:rPr lang="zh-CN" altLang="zh-CN" dirty="0"/>
              <a:t>二极管模块</a:t>
            </a:r>
          </a:p>
          <a:p>
            <a:pPr algn="l"/>
            <a:endParaRPr lang="en-US" altLang="zh-CN" dirty="0" smtClean="0"/>
          </a:p>
          <a:p>
            <a:pPr algn="l"/>
            <a:r>
              <a:rPr lang="en-US" altLang="zh-CN" dirty="0"/>
              <a:t>10.3  </a:t>
            </a:r>
            <a:r>
              <a:rPr lang="zh-CN" altLang="zh-CN" dirty="0"/>
              <a:t>晶闸管模块</a:t>
            </a:r>
          </a:p>
          <a:p>
            <a:pPr algn="l"/>
            <a:endParaRPr lang="en-US" altLang="zh-CN" dirty="0" smtClean="0"/>
          </a:p>
          <a:p>
            <a:pPr algn="l"/>
            <a:r>
              <a:rPr lang="en-US" altLang="zh-CN" dirty="0"/>
              <a:t>10.4  </a:t>
            </a:r>
            <a:r>
              <a:rPr lang="zh-CN" altLang="zh-CN" dirty="0"/>
              <a:t>电力系统稳态仿真</a:t>
            </a:r>
          </a:p>
          <a:p>
            <a:pPr algn="l"/>
            <a:endParaRPr lang="en-US" altLang="zh-CN" dirty="0" smtClean="0"/>
          </a:p>
          <a:p>
            <a:pPr algn="l"/>
            <a:r>
              <a:rPr lang="en-US" altLang="zh-CN" dirty="0"/>
              <a:t>10.5  </a:t>
            </a:r>
            <a:r>
              <a:rPr lang="zh-CN" altLang="zh-CN" dirty="0"/>
              <a:t>电力系统电磁暂态仿真</a:t>
            </a:r>
          </a:p>
          <a:p>
            <a:pPr algn="l"/>
            <a:endParaRPr lang="zh-CN" altLang="zh-CN" dirty="0"/>
          </a:p>
        </p:txBody>
      </p:sp>
    </p:spTree>
    <p:extLst>
      <p:ext uri="{BB962C8B-B14F-4D97-AF65-F5344CB8AC3E}">
        <p14:creationId xmlns:p14="http://schemas.microsoft.com/office/powerpoint/2010/main" val="292864769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289451"/>
          </a:xfrm>
        </p:spPr>
        <p:txBody>
          <a:bodyPr>
            <a:normAutofit/>
          </a:bodyPr>
          <a:lstStyle/>
          <a:p>
            <a:pPr marL="0" indent="0">
              <a:buNone/>
            </a:pPr>
            <a:r>
              <a:rPr lang="zh-CN" altLang="zh-CN" sz="1600" dirty="0"/>
              <a:t>（</a:t>
            </a:r>
            <a:r>
              <a:rPr lang="en-US" altLang="zh-CN" sz="1600" dirty="0"/>
              <a:t>7</a:t>
            </a:r>
            <a:r>
              <a:rPr lang="zh-CN" altLang="zh-CN" sz="1600" dirty="0"/>
              <a:t>）</a:t>
            </a:r>
            <a:r>
              <a:rPr lang="en-US" altLang="zh-CN" sz="1600" dirty="0"/>
              <a:t>“</a:t>
            </a:r>
            <a:r>
              <a:rPr lang="zh-CN" altLang="zh-CN" sz="1600" dirty="0"/>
              <a:t>报表生成”</a:t>
            </a:r>
            <a:r>
              <a:rPr lang="en-US" altLang="zh-CN" sz="1600" dirty="0"/>
              <a:t>(Generate Report)</a:t>
            </a:r>
            <a:r>
              <a:rPr lang="zh-CN" altLang="zh-CN" sz="1600" dirty="0"/>
              <a:t>按键</a:t>
            </a:r>
          </a:p>
          <a:p>
            <a:pPr marL="0" indent="0">
              <a:buNone/>
            </a:pPr>
            <a:r>
              <a:rPr lang="zh-CN" altLang="zh-CN" sz="1600" dirty="0"/>
              <a:t>打开窗口，产生稳态计算的报表，如图</a:t>
            </a:r>
            <a:r>
              <a:rPr lang="en-US" altLang="zh-CN" sz="1600" dirty="0"/>
              <a:t>10-10</a:t>
            </a:r>
            <a:r>
              <a:rPr lang="zh-CN" altLang="zh-CN" sz="1600" dirty="0"/>
              <a:t>所示。</a:t>
            </a:r>
          </a:p>
          <a:p>
            <a:pPr marL="0" indent="0">
              <a:buNone/>
            </a:pPr>
            <a:r>
              <a:rPr lang="zh-CN" altLang="zh-CN" sz="1600" dirty="0"/>
              <a:t>如图</a:t>
            </a:r>
            <a:r>
              <a:rPr lang="en-US" altLang="zh-CN" sz="1600" dirty="0"/>
              <a:t>10-10</a:t>
            </a:r>
            <a:r>
              <a:rPr lang="zh-CN" altLang="zh-CN" sz="1600" dirty="0"/>
              <a:t>所示各选项参数说明如下：</a:t>
            </a:r>
          </a:p>
          <a:p>
            <a:pPr marL="0" indent="0">
              <a:buNone/>
            </a:pPr>
            <a:r>
              <a:rPr lang="en-US" altLang="zh-CN" sz="1600" dirty="0"/>
              <a:t>1) “</a:t>
            </a:r>
            <a:r>
              <a:rPr lang="zh-CN" altLang="zh-CN" sz="1600" dirty="0"/>
              <a:t>报表中包含的内容”</a:t>
            </a:r>
            <a:r>
              <a:rPr lang="en-US" altLang="zh-CN" sz="1600" dirty="0"/>
              <a:t>(Items to include in the report)</a:t>
            </a:r>
            <a:r>
              <a:rPr lang="zh-CN" altLang="zh-CN" sz="1600" dirty="0"/>
              <a:t>：包括“稳态”</a:t>
            </a:r>
            <a:r>
              <a:rPr lang="en-US" altLang="zh-CN" sz="1600" dirty="0"/>
              <a:t>(Steady state)</a:t>
            </a:r>
            <a:r>
              <a:rPr lang="zh-CN" altLang="zh-CN" sz="1600" dirty="0"/>
              <a:t>复选框、“初始状态”</a:t>
            </a:r>
            <a:r>
              <a:rPr lang="en-US" altLang="zh-CN" sz="1600" dirty="0"/>
              <a:t>(Initial states)</a:t>
            </a:r>
            <a:r>
              <a:rPr lang="zh-CN" altLang="zh-CN" sz="1600" dirty="0"/>
              <a:t>复选框和“电机负荷潮流”</a:t>
            </a:r>
            <a:r>
              <a:rPr lang="en-US" altLang="zh-CN" sz="1600" dirty="0"/>
              <a:t>(Machine load flow)</a:t>
            </a:r>
            <a:r>
              <a:rPr lang="zh-CN" altLang="zh-CN" sz="1600" dirty="0"/>
              <a:t>复选框，这三个复选框可以任意组合。</a:t>
            </a:r>
          </a:p>
          <a:p>
            <a:pPr marL="0" indent="0">
              <a:buNone/>
            </a:pPr>
            <a:r>
              <a:rPr lang="en-US" altLang="zh-CN" sz="1600" dirty="0"/>
              <a:t>2) “</a:t>
            </a:r>
            <a:r>
              <a:rPr lang="zh-CN" altLang="zh-CN" sz="1600" dirty="0"/>
              <a:t>报表中的频率”</a:t>
            </a:r>
            <a:r>
              <a:rPr lang="en-US" altLang="zh-CN" sz="1600" dirty="0"/>
              <a:t>(Frequency to include in the report)</a:t>
            </a:r>
            <a:r>
              <a:rPr lang="zh-CN" altLang="zh-CN" sz="1600" dirty="0"/>
              <a:t>下拉框：选择报表中包含的频率。可以是</a:t>
            </a:r>
            <a:r>
              <a:rPr lang="en-US" altLang="zh-CN" sz="1600" dirty="0"/>
              <a:t>60 Hz</a:t>
            </a:r>
            <a:r>
              <a:rPr lang="zh-CN" altLang="zh-CN" sz="1600" dirty="0"/>
              <a:t>或者全部，默认为</a:t>
            </a:r>
            <a:r>
              <a:rPr lang="en-US" altLang="zh-CN" sz="1600" dirty="0"/>
              <a:t>60 Hz</a:t>
            </a:r>
            <a:r>
              <a:rPr lang="zh-CN" altLang="zh-CN" sz="1600" dirty="0"/>
              <a:t>。</a:t>
            </a:r>
          </a:p>
          <a:p>
            <a:pPr marL="0" indent="0">
              <a:buNone/>
            </a:pPr>
            <a:r>
              <a:rPr lang="en-US" altLang="zh-CN" sz="1600" dirty="0"/>
              <a:t>3) “</a:t>
            </a:r>
            <a:r>
              <a:rPr lang="zh-CN" altLang="zh-CN" sz="1600" dirty="0"/>
              <a:t>单位”</a:t>
            </a:r>
            <a:r>
              <a:rPr lang="en-US" altLang="zh-CN" sz="1600" dirty="0"/>
              <a:t>(Units)</a:t>
            </a:r>
            <a:r>
              <a:rPr lang="zh-CN" altLang="zh-CN" sz="1600" dirty="0"/>
              <a:t>下拉框：选择以“峰值”</a:t>
            </a:r>
            <a:r>
              <a:rPr lang="en-US" altLang="zh-CN" sz="1600" dirty="0"/>
              <a:t>(Peak)</a:t>
            </a:r>
            <a:r>
              <a:rPr lang="zh-CN" altLang="zh-CN" sz="1600" dirty="0"/>
              <a:t>还是“有效值”</a:t>
            </a:r>
            <a:r>
              <a:rPr lang="en-US" altLang="zh-CN" sz="1600" dirty="0"/>
              <a:t>(Units)</a:t>
            </a:r>
            <a:r>
              <a:rPr lang="zh-CN" altLang="zh-CN" sz="1600" dirty="0"/>
              <a:t>显示数据。</a:t>
            </a:r>
          </a:p>
          <a:p>
            <a:pPr marL="0" indent="0">
              <a:buNone/>
            </a:pPr>
            <a:r>
              <a:rPr lang="en-US" altLang="zh-CN" sz="1600" dirty="0"/>
              <a:t>4) “</a:t>
            </a:r>
            <a:r>
              <a:rPr lang="zh-CN" altLang="zh-CN" sz="1600" dirty="0"/>
              <a:t>格式”</a:t>
            </a:r>
            <a:r>
              <a:rPr lang="en-US" altLang="zh-CN" sz="1600" dirty="0"/>
              <a:t>(Format)</a:t>
            </a:r>
            <a:r>
              <a:rPr lang="zh-CN" altLang="zh-CN" sz="1600" dirty="0"/>
              <a:t>下拉框：与</a:t>
            </a:r>
            <a:r>
              <a:rPr lang="en-US" altLang="zh-CN" sz="1600" dirty="0"/>
              <a:t>6.1.2</a:t>
            </a:r>
            <a:r>
              <a:rPr lang="zh-CN" altLang="zh-CN" sz="1600" dirty="0"/>
              <a:t>节相关内容相同。</a:t>
            </a:r>
          </a:p>
          <a:p>
            <a:pPr marL="0" indent="0">
              <a:buNone/>
            </a:pPr>
            <a:r>
              <a:rPr lang="en-US" altLang="zh-CN" sz="1600" dirty="0"/>
              <a:t>5) “</a:t>
            </a:r>
            <a:r>
              <a:rPr lang="zh-CN" altLang="zh-CN" sz="1600" dirty="0"/>
              <a:t>报表生成”</a:t>
            </a:r>
            <a:r>
              <a:rPr lang="en-US" altLang="zh-CN" sz="1600" dirty="0"/>
              <a:t>(Create Report)</a:t>
            </a:r>
            <a:r>
              <a:rPr lang="zh-CN" altLang="zh-CN" sz="1600" dirty="0"/>
              <a:t>按键：生成报表并保存。</a:t>
            </a:r>
          </a:p>
          <a:p>
            <a:pPr marL="0" indent="0">
              <a:buNone/>
            </a:pPr>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358" y="3895655"/>
            <a:ext cx="4309567" cy="23868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5152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08720"/>
            <a:ext cx="8229600" cy="4929411"/>
          </a:xfrm>
        </p:spPr>
        <p:txBody>
          <a:bodyPr>
            <a:normAutofit/>
          </a:bodyPr>
          <a:lstStyle/>
          <a:p>
            <a:r>
              <a:rPr lang="zh-CN" altLang="zh-CN" sz="1700" dirty="0"/>
              <a:t>（</a:t>
            </a:r>
            <a:r>
              <a:rPr lang="en-US" altLang="zh-CN" sz="1700" dirty="0"/>
              <a:t>8</a:t>
            </a:r>
            <a:r>
              <a:rPr lang="zh-CN" altLang="zh-CN" sz="1700" dirty="0"/>
              <a:t>）</a:t>
            </a:r>
            <a:r>
              <a:rPr lang="en-US" altLang="zh-CN" sz="1700" dirty="0"/>
              <a:t>“</a:t>
            </a:r>
            <a:r>
              <a:rPr lang="zh-CN" altLang="zh-CN" sz="1700" dirty="0"/>
              <a:t>磁滞特性设计工具”</a:t>
            </a:r>
            <a:r>
              <a:rPr lang="en-US" altLang="zh-CN" sz="1700" dirty="0"/>
              <a:t>(Hysteresis Design Tool)</a:t>
            </a:r>
            <a:r>
              <a:rPr lang="zh-CN" altLang="zh-CN" sz="1700" dirty="0"/>
              <a:t>按键</a:t>
            </a:r>
          </a:p>
          <a:p>
            <a:r>
              <a:rPr lang="zh-CN" altLang="zh-CN" sz="1700" dirty="0"/>
              <a:t>打开窗口，对饱和变压器模块和三相变压器模块的铁芯进行磁滞特性设计，如图</a:t>
            </a:r>
            <a:r>
              <a:rPr lang="en-US" altLang="zh-CN" sz="1700" dirty="0"/>
              <a:t>10-11</a:t>
            </a:r>
            <a:r>
              <a:rPr lang="zh-CN" altLang="zh-CN" sz="1700" dirty="0"/>
              <a:t>所示。</a:t>
            </a:r>
          </a:p>
          <a:p>
            <a:r>
              <a:rPr lang="zh-CN" altLang="zh-CN" sz="1700" dirty="0"/>
              <a:t>如图</a:t>
            </a:r>
            <a:r>
              <a:rPr lang="en-US" altLang="zh-CN" sz="1700" dirty="0"/>
              <a:t>10-11</a:t>
            </a:r>
            <a:r>
              <a:rPr lang="zh-CN" altLang="zh-CN" sz="1700" dirty="0"/>
              <a:t>所示各选项参数说明如下：</a:t>
            </a:r>
          </a:p>
          <a:p>
            <a:r>
              <a:rPr lang="en-US" altLang="zh-CN" sz="1700" dirty="0"/>
              <a:t>1) “</a:t>
            </a:r>
            <a:r>
              <a:rPr lang="zh-CN" altLang="zh-CN" sz="1700" dirty="0"/>
              <a:t>磁滞曲线”</a:t>
            </a:r>
            <a:r>
              <a:rPr lang="en-US" altLang="zh-CN" sz="1700" dirty="0"/>
              <a:t>(Hysteresis curve for file)</a:t>
            </a:r>
            <a:r>
              <a:rPr lang="zh-CN" altLang="zh-CN" sz="1700" dirty="0"/>
              <a:t>图表：显示设计的磁滞曲线。</a:t>
            </a:r>
          </a:p>
          <a:p>
            <a:r>
              <a:rPr lang="en-US" altLang="zh-CN" sz="1700" dirty="0"/>
              <a:t>2) “</a:t>
            </a:r>
            <a:r>
              <a:rPr lang="zh-CN" altLang="zh-CN" sz="1700" dirty="0"/>
              <a:t>分段”</a:t>
            </a:r>
            <a:r>
              <a:rPr lang="en-US" altLang="zh-CN" sz="1700" dirty="0"/>
              <a:t>(Segments)</a:t>
            </a:r>
            <a:r>
              <a:rPr lang="zh-CN" altLang="zh-CN" sz="1700" dirty="0"/>
              <a:t>下拉框：将磁滞曲线做分段线性化处理，并设置磁滞回路第</a:t>
            </a:r>
            <a:r>
              <a:rPr lang="en-US" altLang="zh-CN" sz="1700" dirty="0"/>
              <a:t>1</a:t>
            </a:r>
            <a:r>
              <a:rPr lang="zh-CN" altLang="zh-CN" sz="1700" dirty="0"/>
              <a:t>象限和第</a:t>
            </a:r>
            <a:r>
              <a:rPr lang="en-US" altLang="zh-CN" sz="1700" dirty="0"/>
              <a:t>4</a:t>
            </a:r>
            <a:r>
              <a:rPr lang="zh-CN" altLang="zh-CN" sz="1700" dirty="0"/>
              <a:t>象限内曲线的分段数目。左侧曲线和右侧曲线关于原点对称。</a:t>
            </a:r>
          </a:p>
          <a:p>
            <a:r>
              <a:rPr lang="en-US" altLang="zh-CN" sz="1700" dirty="0"/>
              <a:t>3) “</a:t>
            </a:r>
            <a:r>
              <a:rPr lang="zh-CN" altLang="zh-CN" sz="1700" dirty="0"/>
              <a:t>剩余磁通”</a:t>
            </a:r>
            <a:r>
              <a:rPr lang="en-US" altLang="zh-CN" sz="1700" dirty="0"/>
              <a:t>(</a:t>
            </a:r>
            <a:r>
              <a:rPr lang="en-US" altLang="zh-CN" sz="1700" dirty="0" err="1"/>
              <a:t>Remanent</a:t>
            </a:r>
            <a:r>
              <a:rPr lang="en-US" altLang="zh-CN" sz="1700" dirty="0"/>
              <a:t> flux Fr)</a:t>
            </a:r>
            <a:r>
              <a:rPr lang="zh-CN" altLang="zh-CN" sz="1700" dirty="0"/>
              <a:t>文本框：设置零电流对应的剩磁。</a:t>
            </a:r>
          </a:p>
          <a:p>
            <a:r>
              <a:rPr lang="en-US" altLang="zh-CN" sz="1700" dirty="0"/>
              <a:t>4) “</a:t>
            </a:r>
            <a:r>
              <a:rPr lang="zh-CN" altLang="zh-CN" sz="1700" dirty="0"/>
              <a:t>饱和磁通”</a:t>
            </a:r>
            <a:r>
              <a:rPr lang="en-US" altLang="zh-CN" sz="1700" dirty="0"/>
              <a:t>(Saturation flux Fs)</a:t>
            </a:r>
            <a:r>
              <a:rPr lang="zh-CN" altLang="zh-CN" sz="1700" dirty="0"/>
              <a:t>文本框：设置饱和磁通。</a:t>
            </a:r>
          </a:p>
          <a:p>
            <a:r>
              <a:rPr lang="en-US" altLang="zh-CN" sz="1700" dirty="0"/>
              <a:t>5) “</a:t>
            </a:r>
            <a:r>
              <a:rPr lang="zh-CN" altLang="zh-CN" sz="1700" dirty="0"/>
              <a:t>饱和电流”</a:t>
            </a:r>
            <a:r>
              <a:rPr lang="en-US" altLang="zh-CN" sz="1700" dirty="0"/>
              <a:t>(Saturation current Is)</a:t>
            </a:r>
            <a:r>
              <a:rPr lang="zh-CN" altLang="zh-CN" sz="1700" dirty="0"/>
              <a:t>文本框：设置饱和磁通对应的电流。</a:t>
            </a:r>
          </a:p>
          <a:p>
            <a:r>
              <a:rPr lang="en-US" altLang="zh-CN" sz="1700" dirty="0"/>
              <a:t>6) “</a:t>
            </a:r>
            <a:r>
              <a:rPr lang="zh-CN" altLang="zh-CN" sz="1700" dirty="0"/>
              <a:t>矫顽电流”</a:t>
            </a:r>
            <a:r>
              <a:rPr lang="en-US" altLang="zh-CN" sz="1700" dirty="0"/>
              <a:t>(Coercive current </a:t>
            </a:r>
            <a:r>
              <a:rPr lang="en-US" altLang="zh-CN" sz="1700" dirty="0" err="1"/>
              <a:t>Ic</a:t>
            </a:r>
            <a:r>
              <a:rPr lang="en-US" altLang="zh-CN" sz="1700" dirty="0"/>
              <a:t>)</a:t>
            </a:r>
            <a:r>
              <a:rPr lang="zh-CN" altLang="zh-CN" sz="1700" dirty="0"/>
              <a:t>文本框：设置零磁通对应的电流。</a:t>
            </a:r>
          </a:p>
          <a:p>
            <a:r>
              <a:rPr lang="en-US" altLang="zh-CN" sz="1700" dirty="0"/>
              <a:t>7) “</a:t>
            </a:r>
            <a:r>
              <a:rPr lang="zh-CN" altLang="zh-CN" sz="1700" dirty="0"/>
              <a:t>矫顽电流处的斜率”</a:t>
            </a:r>
            <a:r>
              <a:rPr lang="en-US" altLang="zh-CN" sz="1700" dirty="0"/>
              <a:t>(</a:t>
            </a:r>
            <a:r>
              <a:rPr lang="en-US" altLang="zh-CN" sz="1700" dirty="0" err="1"/>
              <a:t>dF</a:t>
            </a:r>
            <a:r>
              <a:rPr lang="en-US" altLang="zh-CN" sz="1700" dirty="0"/>
              <a:t>/</a:t>
            </a:r>
            <a:r>
              <a:rPr lang="en-US" altLang="zh-CN" sz="1700" dirty="0" err="1"/>
              <a:t>dI</a:t>
            </a:r>
            <a:r>
              <a:rPr lang="en-US" altLang="zh-CN" sz="1700" dirty="0"/>
              <a:t> at coercive current)</a:t>
            </a:r>
            <a:r>
              <a:rPr lang="zh-CN" altLang="zh-CN" sz="1700" dirty="0"/>
              <a:t>文本框：指定矫顽电流点的斜率。</a:t>
            </a:r>
          </a:p>
          <a:p>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4611888"/>
            <a:ext cx="4856192" cy="2142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9373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073427"/>
          </a:xfrm>
        </p:spPr>
        <p:txBody>
          <a:bodyPr>
            <a:normAutofit/>
          </a:bodyPr>
          <a:lstStyle/>
          <a:p>
            <a:pPr marL="0" indent="0">
              <a:buNone/>
            </a:pPr>
            <a:r>
              <a:rPr lang="en-US" altLang="zh-CN" sz="2000" dirty="0"/>
              <a:t>8) “</a:t>
            </a:r>
            <a:r>
              <a:rPr lang="zh-CN" altLang="zh-CN" sz="2000" dirty="0"/>
              <a:t>饱和区域电流”</a:t>
            </a:r>
            <a:r>
              <a:rPr lang="en-US" altLang="zh-CN" sz="2000" dirty="0"/>
              <a:t>(Saturation region currents)</a:t>
            </a:r>
            <a:r>
              <a:rPr lang="zh-CN" altLang="zh-CN" sz="2000" dirty="0"/>
              <a:t>文本框：设置磁饱和后磁化曲线上各点所对应的电流值，仅需设置第</a:t>
            </a:r>
            <a:r>
              <a:rPr lang="en-US" altLang="zh-CN" sz="2000" dirty="0"/>
              <a:t>1</a:t>
            </a:r>
            <a:r>
              <a:rPr lang="zh-CN" altLang="zh-CN" sz="2000" dirty="0"/>
              <a:t>象限值。注意该电流向量的长度必须和“饱和区域磁通”的向量长度相同。</a:t>
            </a:r>
          </a:p>
          <a:p>
            <a:pPr marL="0" indent="0">
              <a:buNone/>
            </a:pPr>
            <a:r>
              <a:rPr lang="en-US" altLang="zh-CN" sz="2000" dirty="0"/>
              <a:t>9) “</a:t>
            </a:r>
            <a:r>
              <a:rPr lang="zh-CN" altLang="zh-CN" sz="2000" dirty="0"/>
              <a:t>饱和区域磁通”</a:t>
            </a:r>
            <a:r>
              <a:rPr lang="en-US" altLang="zh-CN" sz="2000" dirty="0"/>
              <a:t>(Saturation region fluxes)</a:t>
            </a:r>
            <a:r>
              <a:rPr lang="zh-CN" altLang="zh-CN" sz="2000" dirty="0"/>
              <a:t>文本框：设置磁饱和后磁化曲线上各点所对应的磁通值，仅需要设置第</a:t>
            </a:r>
            <a:r>
              <a:rPr lang="en-US" altLang="zh-CN" sz="2000" dirty="0"/>
              <a:t>1</a:t>
            </a:r>
            <a:r>
              <a:rPr lang="zh-CN" altLang="zh-CN" sz="2000" dirty="0"/>
              <a:t>象限值。注意该向量的长度必须和“饱和区域电流”的向量长度相同。</a:t>
            </a:r>
          </a:p>
          <a:p>
            <a:pPr marL="0" indent="0">
              <a:buNone/>
            </a:pPr>
            <a:r>
              <a:rPr lang="en-US" altLang="zh-CN" sz="2000" dirty="0"/>
              <a:t>10) “</a:t>
            </a:r>
            <a:r>
              <a:rPr lang="zh-CN" altLang="zh-CN" sz="2000" dirty="0"/>
              <a:t>变压器额定参数”</a:t>
            </a:r>
            <a:r>
              <a:rPr lang="en-US" altLang="zh-CN" sz="2000" dirty="0"/>
              <a:t>(</a:t>
            </a:r>
            <a:r>
              <a:rPr lang="en-US" altLang="zh-CN" sz="2000" dirty="0" err="1"/>
              <a:t>Transfo</a:t>
            </a:r>
            <a:r>
              <a:rPr lang="en-US" altLang="zh-CN" sz="2000" dirty="0"/>
              <a:t> Nominal Parameters)</a:t>
            </a:r>
            <a:r>
              <a:rPr lang="zh-CN" altLang="zh-CN" sz="2000" dirty="0"/>
              <a:t>文本框：指定额定功率</a:t>
            </a:r>
            <a:r>
              <a:rPr lang="en-US" altLang="zh-CN" sz="2000" dirty="0"/>
              <a:t>(</a:t>
            </a:r>
            <a:r>
              <a:rPr lang="zh-CN" altLang="zh-CN" sz="2000" dirty="0"/>
              <a:t>单位：</a:t>
            </a:r>
            <a:r>
              <a:rPr lang="en-US" altLang="zh-CN" sz="2000" dirty="0"/>
              <a:t>VA)</a:t>
            </a:r>
            <a:r>
              <a:rPr lang="zh-CN" altLang="zh-CN" sz="2000" dirty="0"/>
              <a:t>、一次绕组的额定电压值</a:t>
            </a:r>
            <a:r>
              <a:rPr lang="en-US" altLang="zh-CN" sz="2000" dirty="0"/>
              <a:t>(</a:t>
            </a:r>
            <a:r>
              <a:rPr lang="zh-CN" altLang="zh-CN" sz="2000" dirty="0"/>
              <a:t>单位：</a:t>
            </a:r>
            <a:r>
              <a:rPr lang="en-US" altLang="zh-CN" sz="2000" dirty="0"/>
              <a:t>V)</a:t>
            </a:r>
            <a:r>
              <a:rPr lang="zh-CN" altLang="zh-CN" sz="2000" dirty="0"/>
              <a:t>和额定频率</a:t>
            </a:r>
            <a:r>
              <a:rPr lang="en-US" altLang="zh-CN" sz="2000" dirty="0"/>
              <a:t>(</a:t>
            </a:r>
            <a:r>
              <a:rPr lang="zh-CN" altLang="zh-CN" sz="2000" dirty="0"/>
              <a:t>单位：</a:t>
            </a:r>
            <a:r>
              <a:rPr lang="en-US" altLang="zh-CN" sz="2000" dirty="0"/>
              <a:t>Hz)</a:t>
            </a:r>
            <a:r>
              <a:rPr lang="zh-CN" altLang="zh-CN" sz="2000" dirty="0"/>
              <a:t>。</a:t>
            </a:r>
          </a:p>
          <a:p>
            <a:pPr marL="0" indent="0">
              <a:buNone/>
            </a:pPr>
            <a:r>
              <a:rPr lang="en-US" altLang="zh-CN" sz="2000" dirty="0"/>
              <a:t>11) “</a:t>
            </a:r>
            <a:r>
              <a:rPr lang="zh-CN" altLang="zh-CN" sz="2000" dirty="0"/>
              <a:t>参数单位”</a:t>
            </a:r>
            <a:r>
              <a:rPr lang="en-US" altLang="zh-CN" sz="2000" dirty="0"/>
              <a:t>(Parameter units)</a:t>
            </a:r>
            <a:r>
              <a:rPr lang="zh-CN" altLang="zh-CN" sz="2000" dirty="0"/>
              <a:t>下拉框：将磁滞特性曲线中电流和磁通的单位由国际单位制</a:t>
            </a:r>
            <a:r>
              <a:rPr lang="en-US" altLang="zh-CN" sz="2000" dirty="0"/>
              <a:t>(SI)</a:t>
            </a:r>
            <a:r>
              <a:rPr lang="zh-CN" altLang="zh-CN" sz="2000" dirty="0"/>
              <a:t>转换到标幺制</a:t>
            </a:r>
            <a:r>
              <a:rPr lang="en-US" altLang="zh-CN" sz="2000" dirty="0"/>
              <a:t>(</a:t>
            </a:r>
            <a:r>
              <a:rPr lang="en-US" altLang="zh-CN" sz="2000" dirty="0" err="1"/>
              <a:t>p.u</a:t>
            </a:r>
            <a:r>
              <a:rPr lang="en-US" altLang="zh-CN" sz="2000" dirty="0"/>
              <a:t>.)</a:t>
            </a:r>
            <a:r>
              <a:rPr lang="zh-CN" altLang="zh-CN" sz="2000" dirty="0"/>
              <a:t>或者由标幺制转换到国际单位制。</a:t>
            </a:r>
          </a:p>
          <a:p>
            <a:pPr marL="0" indent="0">
              <a:buNone/>
            </a:pPr>
            <a:r>
              <a:rPr lang="en-US" altLang="zh-CN" sz="2000" dirty="0"/>
              <a:t>12) “</a:t>
            </a:r>
            <a:r>
              <a:rPr lang="zh-CN" altLang="zh-CN" sz="2000" dirty="0"/>
              <a:t>放大磁滞区域”</a:t>
            </a:r>
            <a:r>
              <a:rPr lang="en-US" altLang="zh-CN" sz="2000" dirty="0"/>
              <a:t>(Zoom around hysteresis)</a:t>
            </a:r>
            <a:r>
              <a:rPr lang="zh-CN" altLang="zh-CN" sz="2000" dirty="0"/>
              <a:t>复选框：选中该复选框，可以对磁滞曲线进行放大显示。默认设置为“可放大显示”。</a:t>
            </a:r>
          </a:p>
          <a:p>
            <a:pPr marL="0" indent="0">
              <a:buNone/>
            </a:pPr>
            <a:endParaRPr lang="zh-CN" altLang="en-US" sz="2000" dirty="0"/>
          </a:p>
        </p:txBody>
      </p:sp>
    </p:spTree>
    <p:extLst>
      <p:ext uri="{BB962C8B-B14F-4D97-AF65-F5344CB8AC3E}">
        <p14:creationId xmlns:p14="http://schemas.microsoft.com/office/powerpoint/2010/main" val="2254351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217443"/>
          </a:xfrm>
        </p:spPr>
        <p:txBody>
          <a:bodyPr>
            <a:normAutofit/>
          </a:bodyPr>
          <a:lstStyle/>
          <a:p>
            <a:r>
              <a:rPr lang="zh-CN" altLang="zh-CN" sz="1400" dirty="0"/>
              <a:t>（</a:t>
            </a:r>
            <a:r>
              <a:rPr lang="en-US" altLang="zh-CN" sz="1400" dirty="0"/>
              <a:t>9</a:t>
            </a:r>
            <a:r>
              <a:rPr lang="zh-CN" altLang="zh-CN" sz="1400" dirty="0"/>
              <a:t>）</a:t>
            </a:r>
            <a:r>
              <a:rPr lang="en-US" altLang="zh-CN" sz="1400" dirty="0"/>
              <a:t>“</a:t>
            </a:r>
            <a:r>
              <a:rPr lang="zh-CN" altLang="zh-CN" sz="1400" dirty="0"/>
              <a:t>计算</a:t>
            </a:r>
            <a:r>
              <a:rPr lang="en-US" altLang="zh-CN" sz="1400" dirty="0"/>
              <a:t>RLC</a:t>
            </a:r>
            <a:r>
              <a:rPr lang="zh-CN" altLang="zh-CN" sz="1400" dirty="0"/>
              <a:t>线路参数”</a:t>
            </a:r>
            <a:r>
              <a:rPr lang="en-US" altLang="zh-CN" sz="1400" dirty="0"/>
              <a:t>(Compute RLC Line Parameters)</a:t>
            </a:r>
            <a:r>
              <a:rPr lang="zh-CN" altLang="zh-CN" sz="1400" dirty="0"/>
              <a:t>按键</a:t>
            </a:r>
          </a:p>
          <a:p>
            <a:r>
              <a:rPr lang="zh-CN" altLang="zh-CN" sz="1400" dirty="0"/>
              <a:t>打开窗口，通过导线型号和杆塔结构计算架空输电线的</a:t>
            </a:r>
            <a:r>
              <a:rPr lang="en-US" altLang="zh-CN" sz="1400" dirty="0"/>
              <a:t>RLC</a:t>
            </a:r>
            <a:r>
              <a:rPr lang="zh-CN" altLang="zh-CN" sz="1400" dirty="0"/>
              <a:t>参数，如图</a:t>
            </a:r>
            <a:r>
              <a:rPr lang="en-US" altLang="zh-CN" sz="1400" dirty="0"/>
              <a:t>10-12</a:t>
            </a:r>
            <a:r>
              <a:rPr lang="zh-CN" altLang="zh-CN" sz="1400" dirty="0"/>
              <a:t>所示。</a:t>
            </a:r>
          </a:p>
          <a:p>
            <a:r>
              <a:rPr lang="zh-CN" altLang="zh-CN" sz="1400" dirty="0"/>
              <a:t>在电子电路仿真中，系统仿真加载</a:t>
            </a:r>
            <a:r>
              <a:rPr lang="en-US" altLang="zh-CN" sz="1400" dirty="0" err="1"/>
              <a:t>powergui</a:t>
            </a:r>
            <a:r>
              <a:rPr lang="zh-CN" altLang="zh-CN" sz="1400" dirty="0"/>
              <a:t>模块，各模块参数自动初始化。</a:t>
            </a:r>
          </a:p>
          <a:p>
            <a:r>
              <a:rPr lang="zh-CN" altLang="zh-CN" sz="1400" dirty="0"/>
              <a:t>如图</a:t>
            </a:r>
            <a:r>
              <a:rPr lang="en-US" altLang="zh-CN" sz="1400" dirty="0"/>
              <a:t>10-12</a:t>
            </a:r>
            <a:r>
              <a:rPr lang="zh-CN" altLang="zh-CN" sz="1400" dirty="0"/>
              <a:t>所示各选项参数说明如下：</a:t>
            </a:r>
          </a:p>
          <a:p>
            <a:r>
              <a:rPr lang="en-US" altLang="zh-CN" sz="1400" dirty="0"/>
              <a:t>1) “</a:t>
            </a:r>
            <a:r>
              <a:rPr lang="zh-CN" altLang="zh-CN" sz="1400" dirty="0"/>
              <a:t>单位”</a:t>
            </a:r>
            <a:r>
              <a:rPr lang="en-US" altLang="zh-CN" sz="1400" dirty="0"/>
              <a:t>(Units)</a:t>
            </a:r>
            <a:r>
              <a:rPr lang="zh-CN" altLang="zh-CN" sz="1400" dirty="0"/>
              <a:t>下拉框：在下拉菜单中，选择以“米制”　</a:t>
            </a:r>
            <a:r>
              <a:rPr lang="en-US" altLang="zh-CN" sz="1400" dirty="0"/>
              <a:t>(metric)</a:t>
            </a:r>
            <a:r>
              <a:rPr lang="zh-CN" altLang="zh-CN" sz="1400" dirty="0"/>
              <a:t>为单位时，以厘米作为导线直径、几何平均半径</a:t>
            </a:r>
            <a:r>
              <a:rPr lang="en-US" altLang="zh-CN" sz="1400" dirty="0"/>
              <a:t>GMR</a:t>
            </a:r>
            <a:r>
              <a:rPr lang="zh-CN" altLang="zh-CN" sz="1400" dirty="0"/>
              <a:t>和分裂导线直径的单位，以米作为导线间距离的单位；选择以“英制”</a:t>
            </a:r>
            <a:r>
              <a:rPr lang="en-US" altLang="zh-CN" sz="1400" dirty="0"/>
              <a:t>(</a:t>
            </a:r>
            <a:r>
              <a:rPr lang="en-US" altLang="zh-CN" sz="1400" dirty="0" err="1"/>
              <a:t>english</a:t>
            </a:r>
            <a:r>
              <a:rPr lang="en-US" altLang="zh-CN" sz="1400" dirty="0"/>
              <a:t>)</a:t>
            </a:r>
            <a:r>
              <a:rPr lang="zh-CN" altLang="zh-CN" sz="1400" dirty="0"/>
              <a:t>为单位时，以英寸作为导线直径、几何平均半径</a:t>
            </a:r>
            <a:r>
              <a:rPr lang="en-US" altLang="zh-CN" sz="1400" dirty="0"/>
              <a:t>GMR</a:t>
            </a:r>
            <a:r>
              <a:rPr lang="zh-CN" altLang="zh-CN" sz="1400" dirty="0"/>
              <a:t>和分裂导线直径的单位，以英尺作为导线间距离的单位。</a:t>
            </a:r>
          </a:p>
          <a:p>
            <a:r>
              <a:rPr lang="en-US" altLang="zh-CN" sz="1400" dirty="0"/>
              <a:t>2) “</a:t>
            </a:r>
            <a:r>
              <a:rPr lang="zh-CN" altLang="zh-CN" sz="1400" dirty="0"/>
              <a:t>频率”</a:t>
            </a:r>
            <a:r>
              <a:rPr lang="en-US" altLang="zh-CN" sz="1400" dirty="0"/>
              <a:t>(Frequency)</a:t>
            </a:r>
            <a:r>
              <a:rPr lang="zh-CN" altLang="zh-CN" sz="1400" dirty="0"/>
              <a:t>文本框：指定</a:t>
            </a:r>
            <a:r>
              <a:rPr lang="en-US" altLang="zh-CN" sz="1400" dirty="0"/>
              <a:t>RLC</a:t>
            </a:r>
            <a:r>
              <a:rPr lang="zh-CN" altLang="zh-CN" sz="1400" dirty="0"/>
              <a:t>参数所用的频率</a:t>
            </a:r>
            <a:r>
              <a:rPr lang="en-US" altLang="zh-CN" sz="1400" dirty="0"/>
              <a:t>(</a:t>
            </a:r>
            <a:r>
              <a:rPr lang="zh-CN" altLang="zh-CN" sz="1400" dirty="0"/>
              <a:t>单位：</a:t>
            </a:r>
            <a:r>
              <a:rPr lang="en-US" altLang="zh-CN" sz="1400" dirty="0"/>
              <a:t>Hz)</a:t>
            </a:r>
            <a:r>
              <a:rPr lang="zh-CN" altLang="zh-CN" sz="1400" dirty="0"/>
              <a:t>。</a:t>
            </a:r>
          </a:p>
          <a:p>
            <a:r>
              <a:rPr lang="en-US" altLang="zh-CN" sz="1400" dirty="0"/>
              <a:t>3) “</a:t>
            </a:r>
            <a:r>
              <a:rPr lang="zh-CN" altLang="zh-CN" sz="1400" dirty="0"/>
              <a:t>大地电阻”</a:t>
            </a:r>
            <a:r>
              <a:rPr lang="en-US" altLang="zh-CN" sz="1400" dirty="0"/>
              <a:t>(Ground resistivity)</a:t>
            </a:r>
            <a:r>
              <a:rPr lang="zh-CN" altLang="zh-CN" sz="1400" dirty="0"/>
              <a:t>文本框：指定大地电阻</a:t>
            </a:r>
            <a:r>
              <a:rPr lang="en-US" altLang="zh-CN" sz="1400" dirty="0"/>
              <a:t>(</a:t>
            </a:r>
            <a:r>
              <a:rPr lang="zh-CN" altLang="zh-CN" sz="1400" dirty="0"/>
              <a:t>单位：</a:t>
            </a:r>
            <a:r>
              <a:rPr lang="en-US" altLang="zh-CN" sz="1400" dirty="0" err="1"/>
              <a:t>Ω·m</a:t>
            </a:r>
            <a:r>
              <a:rPr lang="en-US" altLang="zh-CN" sz="1400" dirty="0"/>
              <a:t>)</a:t>
            </a:r>
            <a:r>
              <a:rPr lang="zh-CN" altLang="zh-CN" sz="1400" dirty="0"/>
              <a:t>。输入</a:t>
            </a:r>
            <a:r>
              <a:rPr lang="en-US" altLang="zh-CN" sz="1400" dirty="0"/>
              <a:t>0</a:t>
            </a:r>
            <a:r>
              <a:rPr lang="zh-CN" altLang="zh-CN" sz="1400" dirty="0"/>
              <a:t>表示大地为理想导体。</a:t>
            </a:r>
          </a:p>
          <a:p>
            <a:r>
              <a:rPr lang="en-US" altLang="zh-CN" sz="1400" dirty="0"/>
              <a:t>4) “</a:t>
            </a:r>
            <a:r>
              <a:rPr lang="zh-CN" altLang="zh-CN" sz="1400" dirty="0"/>
              <a:t>注释”</a:t>
            </a:r>
            <a:r>
              <a:rPr lang="en-US" altLang="zh-CN" sz="1400" dirty="0"/>
              <a:t>(Comments)</a:t>
            </a:r>
            <a:r>
              <a:rPr lang="zh-CN" altLang="zh-CN" sz="1400" dirty="0"/>
              <a:t>多行文本框：输入关于电压等级、导线类型和特性等的注释。该注释将与线路参数一同被保存。</a:t>
            </a:r>
          </a:p>
          <a:p>
            <a:r>
              <a:rPr lang="en-US" altLang="zh-CN" sz="1400" dirty="0"/>
              <a:t>5) “</a:t>
            </a:r>
            <a:r>
              <a:rPr lang="zh-CN" altLang="zh-CN" sz="1400" dirty="0"/>
              <a:t>导线相数”</a:t>
            </a:r>
            <a:r>
              <a:rPr lang="en-US" altLang="zh-CN" sz="1400" dirty="0"/>
              <a:t>(Number of phase conductors(bundle))</a:t>
            </a:r>
            <a:r>
              <a:rPr lang="zh-CN" altLang="zh-CN" sz="1400" dirty="0"/>
              <a:t>文本框：设置线路的相数。</a:t>
            </a:r>
          </a:p>
          <a:p>
            <a:r>
              <a:rPr lang="en-US" altLang="zh-CN" sz="1400" dirty="0"/>
              <a:t>6) “</a:t>
            </a:r>
            <a:r>
              <a:rPr lang="zh-CN" altLang="zh-CN" sz="1400" dirty="0"/>
              <a:t>地线数目”</a:t>
            </a:r>
            <a:r>
              <a:rPr lang="en-US" altLang="zh-CN" sz="1400" dirty="0"/>
              <a:t>(Number of ground wires(bundle))</a:t>
            </a:r>
            <a:r>
              <a:rPr lang="zh-CN" altLang="zh-CN" sz="1400" dirty="0"/>
              <a:t>文本框：设置大地导线的数目。</a:t>
            </a:r>
          </a:p>
          <a:p>
            <a:endParaRPr lang="zh-CN"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4365104"/>
            <a:ext cx="5402263" cy="2316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81685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5256584"/>
          </a:xfrm>
        </p:spPr>
        <p:txBody>
          <a:bodyPr>
            <a:normAutofit/>
          </a:bodyPr>
          <a:lstStyle/>
          <a:p>
            <a:pPr marL="0" indent="0">
              <a:buNone/>
            </a:pPr>
            <a:r>
              <a:rPr lang="en-US" altLang="zh-CN" sz="1400" dirty="0"/>
              <a:t>7) </a:t>
            </a:r>
            <a:r>
              <a:rPr lang="zh-CN" altLang="zh-CN" sz="1400" dirty="0"/>
              <a:t>导线结构参数表：输入导线的“相序”</a:t>
            </a:r>
            <a:r>
              <a:rPr lang="en-US" altLang="zh-CN" sz="1400" dirty="0"/>
              <a:t>(Phase number)</a:t>
            </a:r>
            <a:r>
              <a:rPr lang="zh-CN" altLang="zh-CN" sz="1400" dirty="0"/>
              <a:t>、“水平挡距”</a:t>
            </a:r>
            <a:r>
              <a:rPr lang="en-US" altLang="zh-CN" sz="1400" dirty="0"/>
              <a:t>(X)</a:t>
            </a:r>
            <a:r>
              <a:rPr lang="zh-CN" altLang="zh-CN" sz="1400" dirty="0"/>
              <a:t>、“垂直挡距”</a:t>
            </a:r>
            <a:r>
              <a:rPr lang="en-US" altLang="zh-CN" sz="1400" dirty="0"/>
              <a:t>(Y tower)</a:t>
            </a:r>
            <a:r>
              <a:rPr lang="zh-CN" altLang="zh-CN" sz="1400" dirty="0"/>
              <a:t>、“挡距中央的高度”</a:t>
            </a:r>
            <a:r>
              <a:rPr lang="en-US" altLang="zh-CN" sz="1400" dirty="0"/>
              <a:t>(Y min)</a:t>
            </a:r>
            <a:r>
              <a:rPr lang="zh-CN" altLang="zh-CN" sz="1400" dirty="0"/>
              <a:t>、“导线的类型”</a:t>
            </a:r>
            <a:r>
              <a:rPr lang="en-US" altLang="zh-CN" sz="1400" dirty="0"/>
              <a:t>(Conductor(bundle)type)</a:t>
            </a:r>
            <a:r>
              <a:rPr lang="zh-CN" altLang="zh-CN" sz="1400" dirty="0"/>
              <a:t>共五个参数。</a:t>
            </a:r>
          </a:p>
          <a:p>
            <a:pPr marL="0" indent="0">
              <a:buNone/>
            </a:pPr>
            <a:r>
              <a:rPr lang="en-US" altLang="zh-CN" sz="1400" dirty="0"/>
              <a:t>8) “</a:t>
            </a:r>
            <a:r>
              <a:rPr lang="zh-CN" altLang="zh-CN" sz="1400" dirty="0"/>
              <a:t>导线类型的个数”</a:t>
            </a:r>
            <a:r>
              <a:rPr lang="en-US" altLang="zh-CN" sz="1400" dirty="0"/>
              <a:t>(Number of conductor types or bundle types)</a:t>
            </a:r>
            <a:r>
              <a:rPr lang="zh-CN" altLang="zh-CN" sz="1400" dirty="0"/>
              <a:t>文本框：设置需要用到导线类型</a:t>
            </a:r>
            <a:r>
              <a:rPr lang="en-US" altLang="zh-CN" sz="1400" dirty="0"/>
              <a:t>(</a:t>
            </a:r>
            <a:r>
              <a:rPr lang="zh-CN" altLang="zh-CN" sz="1400" dirty="0"/>
              <a:t>单导线或分裂导线</a:t>
            </a:r>
            <a:r>
              <a:rPr lang="en-US" altLang="zh-CN" sz="1400" dirty="0"/>
              <a:t>)</a:t>
            </a:r>
            <a:r>
              <a:rPr lang="zh-CN" altLang="zh-CN" sz="1400" dirty="0"/>
              <a:t>的数量。假如需要用到架空导线和接地导线，该文本框中就要填“</a:t>
            </a:r>
            <a:r>
              <a:rPr lang="en-US" altLang="zh-CN" sz="1400" dirty="0"/>
              <a:t>2”</a:t>
            </a:r>
            <a:r>
              <a:rPr lang="zh-CN" altLang="zh-CN" sz="1400" dirty="0"/>
              <a:t>。</a:t>
            </a:r>
          </a:p>
          <a:p>
            <a:pPr marL="0" indent="0">
              <a:buNone/>
            </a:pPr>
            <a:r>
              <a:rPr lang="en-US" altLang="zh-CN" sz="1400" dirty="0"/>
              <a:t>9) “</a:t>
            </a:r>
            <a:r>
              <a:rPr lang="zh-CN" altLang="zh-CN" sz="1400" dirty="0"/>
              <a:t>导线内电感计算方法”</a:t>
            </a:r>
            <a:r>
              <a:rPr lang="en-US" altLang="zh-CN" sz="1400" dirty="0"/>
              <a:t>(Conductor internal inductance evaluated from)</a:t>
            </a:r>
            <a:r>
              <a:rPr lang="zh-CN" altLang="zh-CN" sz="1400" dirty="0"/>
              <a:t>下拉框：选择用“直径</a:t>
            </a:r>
            <a:r>
              <a:rPr lang="en-US" altLang="zh-CN" sz="1400" dirty="0"/>
              <a:t>/</a:t>
            </a:r>
            <a:r>
              <a:rPr lang="zh-CN" altLang="zh-CN" sz="1400" dirty="0"/>
              <a:t>厚度”</a:t>
            </a:r>
            <a:r>
              <a:rPr lang="en-US" altLang="zh-CN" sz="1400" dirty="0"/>
              <a:t>(T/D ratio)</a:t>
            </a:r>
            <a:r>
              <a:rPr lang="zh-CN" altLang="zh-CN" sz="1400" dirty="0"/>
              <a:t>、“几何平均半径”</a:t>
            </a:r>
            <a:r>
              <a:rPr lang="en-US" altLang="zh-CN" sz="1400" dirty="0"/>
              <a:t>(Geometric Mean Radius(GMR))</a:t>
            </a:r>
            <a:r>
              <a:rPr lang="zh-CN" altLang="zh-CN" sz="1400" dirty="0"/>
              <a:t>或者“</a:t>
            </a:r>
            <a:r>
              <a:rPr lang="en-US" altLang="zh-CN" sz="1400" dirty="0"/>
              <a:t>1</a:t>
            </a:r>
            <a:r>
              <a:rPr lang="zh-CN" altLang="zh-CN" sz="1400" dirty="0"/>
              <a:t>英尺</a:t>
            </a:r>
            <a:r>
              <a:rPr lang="en-US" altLang="zh-CN" sz="1400" dirty="0"/>
              <a:t>(</a:t>
            </a:r>
            <a:r>
              <a:rPr lang="zh-CN" altLang="zh-CN" sz="1400" dirty="0"/>
              <a:t>米</a:t>
            </a:r>
            <a:r>
              <a:rPr lang="en-US" altLang="zh-CN" sz="1400" dirty="0"/>
              <a:t>)</a:t>
            </a:r>
            <a:r>
              <a:rPr lang="zh-CN" altLang="zh-CN" sz="1400" dirty="0"/>
              <a:t>间距的电抗”</a:t>
            </a:r>
            <a:r>
              <a:rPr lang="en-US" altLang="zh-CN" sz="1400" dirty="0"/>
              <a:t>(Reactance </a:t>
            </a:r>
            <a:r>
              <a:rPr lang="en-US" altLang="zh-CN" sz="1400" dirty="0" err="1"/>
              <a:t>Xa</a:t>
            </a:r>
            <a:r>
              <a:rPr lang="en-US" altLang="zh-CN" sz="1400" dirty="0"/>
              <a:t> at 1-foot spacing)</a:t>
            </a:r>
            <a:r>
              <a:rPr lang="zh-CN" altLang="zh-CN" sz="1400" dirty="0"/>
              <a:t>进行内电感计算。</a:t>
            </a:r>
          </a:p>
          <a:p>
            <a:pPr marL="0" indent="0">
              <a:buNone/>
            </a:pPr>
            <a:r>
              <a:rPr lang="en-US" altLang="zh-CN" sz="1400" dirty="0"/>
              <a:t>10) “</a:t>
            </a:r>
            <a:r>
              <a:rPr lang="zh-CN" altLang="zh-CN" sz="1400" dirty="0"/>
              <a:t>考虑导线集肤效应”</a:t>
            </a:r>
            <a:r>
              <a:rPr lang="en-US" altLang="zh-CN" sz="1400" dirty="0"/>
              <a:t>(Include conductor skin effect)</a:t>
            </a:r>
            <a:r>
              <a:rPr lang="zh-CN" altLang="zh-CN" sz="1400" dirty="0"/>
              <a:t>复选框：选中该复选框后，在计算导线交流电阻和电感时将考虑集肤效应的影响。若未选中，电阻和电感均为常数。</a:t>
            </a:r>
          </a:p>
          <a:p>
            <a:pPr marL="0" indent="0">
              <a:buNone/>
            </a:pPr>
            <a:r>
              <a:rPr lang="en-US" altLang="zh-CN" sz="1400" dirty="0"/>
              <a:t>11) </a:t>
            </a:r>
            <a:r>
              <a:rPr lang="zh-CN" altLang="zh-CN" sz="1400" dirty="0"/>
              <a:t>导线特性参数表：输入导线“外径”</a:t>
            </a:r>
            <a:r>
              <a:rPr lang="en-US" altLang="zh-CN" sz="1400" dirty="0"/>
              <a:t>(Conductor Outside diameter)</a:t>
            </a:r>
            <a:r>
              <a:rPr lang="zh-CN" altLang="zh-CN" sz="1400" dirty="0"/>
              <a:t>、“</a:t>
            </a:r>
            <a:r>
              <a:rPr lang="en-US" altLang="zh-CN" sz="1400" dirty="0"/>
              <a:t>T/D”(Conductor T/D ratio)</a:t>
            </a:r>
            <a:r>
              <a:rPr lang="zh-CN" altLang="zh-CN" sz="1400" dirty="0"/>
              <a:t>、“</a:t>
            </a:r>
            <a:r>
              <a:rPr lang="en-US" altLang="zh-CN" sz="1400" dirty="0"/>
              <a:t>GMR” (Conductor GMR)</a:t>
            </a:r>
            <a:r>
              <a:rPr lang="zh-CN" altLang="zh-CN" sz="1400" dirty="0"/>
              <a:t>、“直流电阻”</a:t>
            </a:r>
            <a:r>
              <a:rPr lang="en-US" altLang="zh-CN" sz="1400" dirty="0"/>
              <a:t>(Conductor DC resistance)</a:t>
            </a:r>
            <a:r>
              <a:rPr lang="zh-CN" altLang="zh-CN" sz="1400" dirty="0"/>
              <a:t>、“相对磁导率”</a:t>
            </a:r>
            <a:r>
              <a:rPr lang="en-US" altLang="zh-CN" sz="1400" dirty="0"/>
              <a:t>(Conductor relative permeability)</a:t>
            </a:r>
            <a:r>
              <a:rPr lang="zh-CN" altLang="zh-CN" sz="1400" dirty="0"/>
              <a:t>、“分裂导线中的子导线数目”</a:t>
            </a:r>
            <a:r>
              <a:rPr lang="en-US" altLang="zh-CN" sz="1400" dirty="0"/>
              <a:t>(Number of conductors per bundle)</a:t>
            </a:r>
            <a:r>
              <a:rPr lang="zh-CN" altLang="zh-CN" sz="1400" dirty="0"/>
              <a:t>、“分裂导线的直径”</a:t>
            </a:r>
            <a:r>
              <a:rPr lang="en-US" altLang="zh-CN" sz="1400" dirty="0"/>
              <a:t>(Bundle diameter)</a:t>
            </a:r>
            <a:r>
              <a:rPr lang="zh-CN" altLang="zh-CN" sz="1400" dirty="0"/>
              <a:t>、“分裂导线中</a:t>
            </a:r>
            <a:r>
              <a:rPr lang="en-US" altLang="zh-CN" sz="1400" dirty="0"/>
              <a:t>1</a:t>
            </a:r>
            <a:r>
              <a:rPr lang="zh-CN" altLang="zh-CN" sz="1400" dirty="0"/>
              <a:t>号子导线与水平面的夹角”</a:t>
            </a:r>
            <a:r>
              <a:rPr lang="en-US" altLang="zh-CN" sz="1400" dirty="0"/>
              <a:t>(Angle of conductor 1)</a:t>
            </a:r>
            <a:r>
              <a:rPr lang="zh-CN" altLang="zh-CN" sz="1400" dirty="0"/>
              <a:t>共八个参数。</a:t>
            </a:r>
          </a:p>
          <a:p>
            <a:pPr marL="0" indent="0">
              <a:buNone/>
            </a:pPr>
            <a:r>
              <a:rPr lang="en-US" altLang="zh-CN" sz="1400" dirty="0"/>
              <a:t>12) “</a:t>
            </a:r>
            <a:r>
              <a:rPr lang="zh-CN" altLang="zh-CN" sz="1400" dirty="0"/>
              <a:t>计算</a:t>
            </a:r>
            <a:r>
              <a:rPr lang="en-US" altLang="zh-CN" sz="1400" dirty="0"/>
              <a:t>RLC</a:t>
            </a:r>
            <a:r>
              <a:rPr lang="zh-CN" altLang="zh-CN" sz="1400" dirty="0"/>
              <a:t>参数”</a:t>
            </a:r>
            <a:r>
              <a:rPr lang="en-US" altLang="zh-CN" sz="1400" dirty="0"/>
              <a:t>(compute RLC parameters)</a:t>
            </a:r>
            <a:r>
              <a:rPr lang="zh-CN" altLang="zh-CN" sz="1400" dirty="0"/>
              <a:t>按键：点击该按键后，将弹出</a:t>
            </a:r>
            <a:r>
              <a:rPr lang="en-US" altLang="zh-CN" sz="1400" dirty="0"/>
              <a:t>RLC</a:t>
            </a:r>
            <a:r>
              <a:rPr lang="zh-CN" altLang="zh-CN" sz="1400" dirty="0"/>
              <a:t>参数的计算结果窗口。</a:t>
            </a:r>
          </a:p>
          <a:p>
            <a:pPr marL="0" indent="0">
              <a:buNone/>
            </a:pPr>
            <a:r>
              <a:rPr lang="en-US" altLang="zh-CN" sz="1400" dirty="0"/>
              <a:t>13) “</a:t>
            </a:r>
            <a:r>
              <a:rPr lang="zh-CN" altLang="zh-CN" sz="1400" dirty="0"/>
              <a:t>保存”</a:t>
            </a:r>
            <a:r>
              <a:rPr lang="en-US" altLang="zh-CN" sz="1400" dirty="0"/>
              <a:t>(Save)</a:t>
            </a:r>
            <a:r>
              <a:rPr lang="zh-CN" altLang="zh-CN" sz="1400" dirty="0"/>
              <a:t>按键：点击该按键后，线路参数以及相关的</a:t>
            </a:r>
            <a:r>
              <a:rPr lang="en-US" altLang="zh-CN" sz="1400" dirty="0"/>
              <a:t>GUI</a:t>
            </a:r>
            <a:r>
              <a:rPr lang="zh-CN" altLang="zh-CN" sz="1400" dirty="0"/>
              <a:t>信息将以后缀名 </a:t>
            </a:r>
            <a:r>
              <a:rPr lang="en-US" altLang="zh-CN" sz="1400" dirty="0"/>
              <a:t>.mat</a:t>
            </a:r>
            <a:r>
              <a:rPr lang="zh-CN" altLang="zh-CN" sz="1400" dirty="0"/>
              <a:t>被保存。</a:t>
            </a:r>
          </a:p>
          <a:p>
            <a:pPr marL="0" indent="0">
              <a:buNone/>
            </a:pPr>
            <a:r>
              <a:rPr lang="en-US" altLang="zh-CN" sz="1400" dirty="0"/>
              <a:t>14) “</a:t>
            </a:r>
            <a:r>
              <a:rPr lang="zh-CN" altLang="zh-CN" sz="1400" dirty="0"/>
              <a:t>加载”</a:t>
            </a:r>
            <a:r>
              <a:rPr lang="en-US" altLang="zh-CN" sz="1400" dirty="0"/>
              <a:t>(Load)</a:t>
            </a:r>
            <a:r>
              <a:rPr lang="zh-CN" altLang="zh-CN" sz="1400" dirty="0"/>
              <a:t>按键：点击该按键后，将弹出窗口，选择“典型线路参数”</a:t>
            </a:r>
            <a:r>
              <a:rPr lang="en-US" altLang="zh-CN" sz="1400" dirty="0"/>
              <a:t>(Typical line data)</a:t>
            </a:r>
            <a:r>
              <a:rPr lang="zh-CN" altLang="zh-CN" sz="1400" dirty="0"/>
              <a:t>或“用户定义的线路参数”</a:t>
            </a:r>
            <a:r>
              <a:rPr lang="en-US" altLang="zh-CN" sz="1400" dirty="0"/>
              <a:t> (User defined line data)</a:t>
            </a:r>
            <a:r>
              <a:rPr lang="zh-CN" altLang="zh-CN" sz="1400" dirty="0"/>
              <a:t>将线路参数信息加载到当前窗口。</a:t>
            </a:r>
          </a:p>
          <a:p>
            <a:pPr marL="0" indent="0">
              <a:buNone/>
            </a:pPr>
            <a:endParaRPr lang="zh-CN" altLang="en-US" sz="1400" dirty="0"/>
          </a:p>
        </p:txBody>
      </p:sp>
    </p:spTree>
    <p:extLst>
      <p:ext uri="{BB962C8B-B14F-4D97-AF65-F5344CB8AC3E}">
        <p14:creationId xmlns:p14="http://schemas.microsoft.com/office/powerpoint/2010/main" val="1120308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908720"/>
            <a:ext cx="8229600" cy="1143000"/>
          </a:xfrm>
        </p:spPr>
        <p:txBody>
          <a:bodyPr>
            <a:normAutofit/>
          </a:bodyPr>
          <a:lstStyle/>
          <a:p>
            <a:pPr algn="l"/>
            <a:r>
              <a:rPr lang="en-US" altLang="zh-CN" sz="2000" b="1" dirty="0">
                <a:solidFill>
                  <a:srgbClr val="C00000"/>
                </a:solidFill>
              </a:rPr>
              <a:t>10.2  </a:t>
            </a:r>
            <a:r>
              <a:rPr lang="zh-CN" altLang="zh-CN" sz="2000" b="1" dirty="0">
                <a:solidFill>
                  <a:srgbClr val="C00000"/>
                </a:solidFill>
              </a:rPr>
              <a:t>二极管模块</a:t>
            </a:r>
            <a:br>
              <a:rPr lang="zh-CN" altLang="zh-CN" sz="2000" b="1" dirty="0">
                <a:solidFill>
                  <a:srgbClr val="C00000"/>
                </a:solidFill>
              </a:rPr>
            </a:br>
            <a:endParaRPr lang="zh-CN" altLang="en-US" sz="2000" dirty="0">
              <a:solidFill>
                <a:srgbClr val="C00000"/>
              </a:solidFill>
            </a:endParaRPr>
          </a:p>
        </p:txBody>
      </p:sp>
      <p:sp>
        <p:nvSpPr>
          <p:cNvPr id="4" name="矩形 3"/>
          <p:cNvSpPr/>
          <p:nvPr/>
        </p:nvSpPr>
        <p:spPr>
          <a:xfrm>
            <a:off x="179512" y="1628800"/>
            <a:ext cx="8280920" cy="1323439"/>
          </a:xfrm>
          <a:prstGeom prst="rect">
            <a:avLst/>
          </a:prstGeom>
        </p:spPr>
        <p:txBody>
          <a:bodyPr wrap="square">
            <a:spAutoFit/>
          </a:bodyPr>
          <a:lstStyle/>
          <a:p>
            <a:pPr algn="l"/>
            <a:r>
              <a:rPr lang="en-US" altLang="zh-CN" b="0" dirty="0">
                <a:solidFill>
                  <a:schemeClr val="tx1"/>
                </a:solidFill>
                <a:latin typeface="+mj-ea"/>
                <a:ea typeface="+mj-ea"/>
              </a:rPr>
              <a:t>1. </a:t>
            </a:r>
            <a:r>
              <a:rPr lang="zh-CN" altLang="zh-CN" b="0" dirty="0">
                <a:solidFill>
                  <a:schemeClr val="tx1"/>
                </a:solidFill>
                <a:latin typeface="+mj-ea"/>
                <a:ea typeface="+mj-ea"/>
              </a:rPr>
              <a:t>原理与图标</a:t>
            </a:r>
          </a:p>
          <a:p>
            <a:pPr algn="l"/>
            <a:r>
              <a:rPr lang="zh-CN" altLang="zh-CN" b="0" dirty="0">
                <a:solidFill>
                  <a:schemeClr val="tx1"/>
                </a:solidFill>
                <a:latin typeface="+mj-ea"/>
                <a:ea typeface="+mj-ea"/>
              </a:rPr>
              <a:t>图</a:t>
            </a:r>
            <a:r>
              <a:rPr lang="en-US" altLang="zh-CN" b="0" dirty="0">
                <a:solidFill>
                  <a:schemeClr val="tx1"/>
                </a:solidFill>
                <a:latin typeface="+mj-ea"/>
                <a:ea typeface="+mj-ea"/>
              </a:rPr>
              <a:t>10-13</a:t>
            </a:r>
            <a:r>
              <a:rPr lang="zh-CN" altLang="zh-CN" b="0" dirty="0">
                <a:solidFill>
                  <a:schemeClr val="tx1"/>
                </a:solidFill>
                <a:latin typeface="+mj-ea"/>
                <a:ea typeface="+mj-ea"/>
              </a:rPr>
              <a:t>所示为二极管模块的电路符号和静态伏安特性。当二极管正向电压</a:t>
            </a:r>
            <a:r>
              <a:rPr lang="en-US" altLang="zh-CN" b="0" i="1" dirty="0" err="1">
                <a:solidFill>
                  <a:schemeClr val="tx1"/>
                </a:solidFill>
                <a:latin typeface="+mj-ea"/>
                <a:ea typeface="+mj-ea"/>
              </a:rPr>
              <a:t>V</a:t>
            </a:r>
            <a:r>
              <a:rPr lang="en-US" altLang="zh-CN" b="0" baseline="-25000" dirty="0" err="1">
                <a:solidFill>
                  <a:schemeClr val="tx1"/>
                </a:solidFill>
                <a:latin typeface="+mj-ea"/>
                <a:ea typeface="+mj-ea"/>
              </a:rPr>
              <a:t>ak</a:t>
            </a:r>
            <a:r>
              <a:rPr lang="zh-CN" altLang="zh-CN" b="0" dirty="0">
                <a:solidFill>
                  <a:schemeClr val="tx1"/>
                </a:solidFill>
                <a:latin typeface="+mj-ea"/>
                <a:ea typeface="+mj-ea"/>
              </a:rPr>
              <a:t>大于门槛电压</a:t>
            </a:r>
            <a:r>
              <a:rPr lang="en-US" altLang="zh-CN" b="0" i="1" dirty="0" err="1">
                <a:solidFill>
                  <a:schemeClr val="tx1"/>
                </a:solidFill>
                <a:latin typeface="+mj-ea"/>
                <a:ea typeface="+mj-ea"/>
              </a:rPr>
              <a:t>V</a:t>
            </a:r>
            <a:r>
              <a:rPr lang="en-US" altLang="zh-CN" b="0" baseline="-25000" dirty="0" err="1">
                <a:solidFill>
                  <a:schemeClr val="tx1"/>
                </a:solidFill>
                <a:latin typeface="+mj-ea"/>
                <a:ea typeface="+mj-ea"/>
              </a:rPr>
              <a:t>f</a:t>
            </a:r>
            <a:r>
              <a:rPr lang="zh-CN" altLang="zh-CN" b="0" dirty="0">
                <a:solidFill>
                  <a:schemeClr val="tx1"/>
                </a:solidFill>
                <a:latin typeface="+mj-ea"/>
                <a:ea typeface="+mj-ea"/>
              </a:rPr>
              <a:t>时，二极管导通；当二极管两端加以反向电压或流过管子的电流降到</a:t>
            </a:r>
            <a:r>
              <a:rPr lang="en-US" altLang="zh-CN" b="0" dirty="0">
                <a:solidFill>
                  <a:schemeClr val="tx1"/>
                </a:solidFill>
                <a:latin typeface="+mj-ea"/>
                <a:ea typeface="+mj-ea"/>
              </a:rPr>
              <a:t>0</a:t>
            </a:r>
            <a:r>
              <a:rPr lang="zh-CN" altLang="zh-CN" b="0" dirty="0">
                <a:solidFill>
                  <a:schemeClr val="tx1"/>
                </a:solidFill>
                <a:latin typeface="+mj-ea"/>
                <a:ea typeface="+mj-ea"/>
              </a:rPr>
              <a:t>时，二极管关断。</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7218" y="3501008"/>
            <a:ext cx="5692775" cy="1882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05750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9856" y="877777"/>
            <a:ext cx="7488832" cy="400110"/>
          </a:xfrm>
          <a:prstGeom prst="rect">
            <a:avLst/>
          </a:prstGeom>
        </p:spPr>
        <p:txBody>
          <a:bodyPr wrap="square">
            <a:spAutoFit/>
          </a:bodyPr>
          <a:lstStyle/>
          <a:p>
            <a:r>
              <a:rPr lang="en-US" altLang="zh-CN" b="0" dirty="0" err="1">
                <a:solidFill>
                  <a:schemeClr val="tx1"/>
                </a:solidFill>
                <a:latin typeface="+mj-ea"/>
                <a:ea typeface="+mj-ea"/>
              </a:rPr>
              <a:t>SimPowerSystems</a:t>
            </a:r>
            <a:r>
              <a:rPr lang="zh-CN" altLang="zh-CN" b="0" dirty="0">
                <a:solidFill>
                  <a:schemeClr val="tx1"/>
                </a:solidFill>
                <a:latin typeface="+mj-ea"/>
                <a:ea typeface="+mj-ea"/>
              </a:rPr>
              <a:t>库提供的二极管模块图标如图</a:t>
            </a:r>
            <a:r>
              <a:rPr lang="en-US" altLang="zh-CN" b="0" dirty="0">
                <a:solidFill>
                  <a:schemeClr val="tx1"/>
                </a:solidFill>
                <a:latin typeface="+mj-ea"/>
                <a:ea typeface="+mj-ea"/>
              </a:rPr>
              <a:t>10-14</a:t>
            </a:r>
            <a:r>
              <a:rPr lang="zh-CN" altLang="zh-CN" b="0" dirty="0">
                <a:solidFill>
                  <a:schemeClr val="tx1"/>
                </a:solidFill>
                <a:latin typeface="+mj-ea"/>
                <a:ea typeface="+mj-ea"/>
              </a:rPr>
              <a:t>所示。</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277887"/>
            <a:ext cx="4800195" cy="3410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467544" y="4941168"/>
            <a:ext cx="8568952" cy="1323439"/>
          </a:xfrm>
          <a:prstGeom prst="rect">
            <a:avLst/>
          </a:prstGeom>
        </p:spPr>
        <p:txBody>
          <a:bodyPr wrap="square">
            <a:spAutoFit/>
          </a:bodyPr>
          <a:lstStyle/>
          <a:p>
            <a:pPr algn="l"/>
            <a:r>
              <a:rPr lang="en-US" altLang="zh-CN" b="0" dirty="0">
                <a:solidFill>
                  <a:schemeClr val="tx1"/>
                </a:solidFill>
                <a:latin typeface="+mj-ea"/>
                <a:ea typeface="+mj-ea"/>
              </a:rPr>
              <a:t>2. </a:t>
            </a:r>
            <a:r>
              <a:rPr lang="zh-CN" altLang="zh-CN" b="0" dirty="0">
                <a:solidFill>
                  <a:schemeClr val="tx1"/>
                </a:solidFill>
                <a:latin typeface="+mj-ea"/>
                <a:ea typeface="+mj-ea"/>
              </a:rPr>
              <a:t>外部接口</a:t>
            </a:r>
          </a:p>
          <a:p>
            <a:pPr algn="l"/>
            <a:r>
              <a:rPr lang="zh-CN" altLang="zh-CN" b="0" dirty="0">
                <a:solidFill>
                  <a:schemeClr val="tx1"/>
                </a:solidFill>
                <a:latin typeface="+mj-ea"/>
                <a:ea typeface="+mj-ea"/>
              </a:rPr>
              <a:t>二极管模块有</a:t>
            </a:r>
            <a:r>
              <a:rPr lang="en-US" altLang="zh-CN" b="0" dirty="0">
                <a:solidFill>
                  <a:schemeClr val="tx1"/>
                </a:solidFill>
                <a:latin typeface="+mj-ea"/>
                <a:ea typeface="+mj-ea"/>
              </a:rPr>
              <a:t>2</a:t>
            </a:r>
            <a:r>
              <a:rPr lang="zh-CN" altLang="zh-CN" b="0" dirty="0">
                <a:solidFill>
                  <a:schemeClr val="tx1"/>
                </a:solidFill>
                <a:latin typeface="+mj-ea"/>
                <a:ea typeface="+mj-ea"/>
              </a:rPr>
              <a:t>个电气接口和</a:t>
            </a:r>
            <a:r>
              <a:rPr lang="en-US" altLang="zh-CN" b="0" dirty="0">
                <a:solidFill>
                  <a:schemeClr val="tx1"/>
                </a:solidFill>
                <a:latin typeface="+mj-ea"/>
                <a:ea typeface="+mj-ea"/>
              </a:rPr>
              <a:t>1</a:t>
            </a:r>
            <a:r>
              <a:rPr lang="zh-CN" altLang="zh-CN" b="0" dirty="0">
                <a:solidFill>
                  <a:schemeClr val="tx1"/>
                </a:solidFill>
                <a:latin typeface="+mj-ea"/>
                <a:ea typeface="+mj-ea"/>
              </a:rPr>
              <a:t>个输出接口。</a:t>
            </a:r>
            <a:r>
              <a:rPr lang="en-US" altLang="zh-CN" b="0" dirty="0">
                <a:solidFill>
                  <a:schemeClr val="tx1"/>
                </a:solidFill>
                <a:latin typeface="+mj-ea"/>
                <a:ea typeface="+mj-ea"/>
              </a:rPr>
              <a:t>2</a:t>
            </a:r>
            <a:r>
              <a:rPr lang="zh-CN" altLang="zh-CN" b="0" dirty="0">
                <a:solidFill>
                  <a:schemeClr val="tx1"/>
                </a:solidFill>
                <a:latin typeface="+mj-ea"/>
                <a:ea typeface="+mj-ea"/>
              </a:rPr>
              <a:t>个电气接口</a:t>
            </a:r>
            <a:r>
              <a:rPr lang="en-US" altLang="zh-CN" b="0" dirty="0">
                <a:solidFill>
                  <a:schemeClr val="tx1"/>
                </a:solidFill>
                <a:latin typeface="+mj-ea"/>
                <a:ea typeface="+mj-ea"/>
              </a:rPr>
              <a:t>(a</a:t>
            </a:r>
            <a:r>
              <a:rPr lang="zh-CN" altLang="zh-CN" b="0" dirty="0">
                <a:solidFill>
                  <a:schemeClr val="tx1"/>
                </a:solidFill>
                <a:latin typeface="+mj-ea"/>
                <a:ea typeface="+mj-ea"/>
              </a:rPr>
              <a:t>，</a:t>
            </a:r>
            <a:r>
              <a:rPr lang="en-US" altLang="zh-CN" b="0" dirty="0">
                <a:solidFill>
                  <a:schemeClr val="tx1"/>
                </a:solidFill>
                <a:latin typeface="+mj-ea"/>
                <a:ea typeface="+mj-ea"/>
              </a:rPr>
              <a:t>k)</a:t>
            </a:r>
            <a:r>
              <a:rPr lang="zh-CN" altLang="zh-CN" b="0" dirty="0">
                <a:solidFill>
                  <a:schemeClr val="tx1"/>
                </a:solidFill>
                <a:latin typeface="+mj-ea"/>
                <a:ea typeface="+mj-ea"/>
              </a:rPr>
              <a:t>分别对应于二极管的阳极和阴极。输出接口</a:t>
            </a:r>
            <a:r>
              <a:rPr lang="en-US" altLang="zh-CN" b="0" dirty="0">
                <a:solidFill>
                  <a:schemeClr val="tx1"/>
                </a:solidFill>
                <a:latin typeface="+mj-ea"/>
                <a:ea typeface="+mj-ea"/>
              </a:rPr>
              <a:t>(m)</a:t>
            </a:r>
            <a:r>
              <a:rPr lang="zh-CN" altLang="zh-CN" b="0" dirty="0">
                <a:solidFill>
                  <a:schemeClr val="tx1"/>
                </a:solidFill>
                <a:latin typeface="+mj-ea"/>
                <a:ea typeface="+mj-ea"/>
              </a:rPr>
              <a:t>输出二极管的电流和电压测量值</a:t>
            </a:r>
            <a:r>
              <a:rPr lang="en-US" altLang="zh-CN" b="0" dirty="0">
                <a:solidFill>
                  <a:schemeClr val="tx1"/>
                </a:solidFill>
                <a:latin typeface="+mj-ea"/>
                <a:ea typeface="+mj-ea"/>
              </a:rPr>
              <a:t>[</a:t>
            </a:r>
            <a:r>
              <a:rPr lang="en-US" altLang="zh-CN" b="0" i="1" dirty="0" err="1">
                <a:solidFill>
                  <a:schemeClr val="tx1"/>
                </a:solidFill>
                <a:latin typeface="+mj-ea"/>
                <a:ea typeface="+mj-ea"/>
              </a:rPr>
              <a:t>I</a:t>
            </a:r>
            <a:r>
              <a:rPr lang="en-US" altLang="zh-CN" b="0" baseline="-25000" dirty="0" err="1">
                <a:solidFill>
                  <a:schemeClr val="tx1"/>
                </a:solidFill>
                <a:latin typeface="+mj-ea"/>
                <a:ea typeface="+mj-ea"/>
              </a:rPr>
              <a:t>ak</a:t>
            </a:r>
            <a:r>
              <a:rPr lang="zh-CN" altLang="zh-CN" b="0" dirty="0">
                <a:solidFill>
                  <a:schemeClr val="tx1"/>
                </a:solidFill>
                <a:latin typeface="+mj-ea"/>
                <a:ea typeface="+mj-ea"/>
              </a:rPr>
              <a:t>，</a:t>
            </a:r>
            <a:r>
              <a:rPr lang="en-US" altLang="zh-CN" b="0" i="1" dirty="0" err="1">
                <a:solidFill>
                  <a:schemeClr val="tx1"/>
                </a:solidFill>
                <a:latin typeface="+mj-ea"/>
                <a:ea typeface="+mj-ea"/>
              </a:rPr>
              <a:t>V</a:t>
            </a:r>
            <a:r>
              <a:rPr lang="en-US" altLang="zh-CN" b="0" baseline="-25000" dirty="0" err="1">
                <a:solidFill>
                  <a:schemeClr val="tx1"/>
                </a:solidFill>
                <a:latin typeface="+mj-ea"/>
                <a:ea typeface="+mj-ea"/>
              </a:rPr>
              <a:t>ak</a:t>
            </a:r>
            <a:r>
              <a:rPr lang="en-US" altLang="zh-CN" b="0" dirty="0">
                <a:solidFill>
                  <a:schemeClr val="tx1"/>
                </a:solidFill>
                <a:latin typeface="+mj-ea"/>
                <a:ea typeface="+mj-ea"/>
              </a:rPr>
              <a:t>]</a:t>
            </a:r>
            <a:r>
              <a:rPr lang="zh-CN" altLang="zh-CN" b="0" dirty="0">
                <a:solidFill>
                  <a:schemeClr val="tx1"/>
                </a:solidFill>
                <a:latin typeface="+mj-ea"/>
                <a:ea typeface="+mj-ea"/>
              </a:rPr>
              <a:t>，其中电流单位为</a:t>
            </a:r>
            <a:r>
              <a:rPr lang="en-US" altLang="zh-CN" b="0" dirty="0">
                <a:solidFill>
                  <a:schemeClr val="tx1"/>
                </a:solidFill>
                <a:latin typeface="+mj-ea"/>
                <a:ea typeface="+mj-ea"/>
              </a:rPr>
              <a:t>A</a:t>
            </a:r>
            <a:r>
              <a:rPr lang="zh-CN" altLang="zh-CN" b="0" dirty="0">
                <a:solidFill>
                  <a:schemeClr val="tx1"/>
                </a:solidFill>
                <a:latin typeface="+mj-ea"/>
                <a:ea typeface="+mj-ea"/>
              </a:rPr>
              <a:t>，电压单位为</a:t>
            </a:r>
            <a:r>
              <a:rPr lang="en-US" altLang="zh-CN" b="0" dirty="0">
                <a:solidFill>
                  <a:schemeClr val="tx1"/>
                </a:solidFill>
                <a:latin typeface="+mj-ea"/>
                <a:ea typeface="+mj-ea"/>
              </a:rPr>
              <a:t>V</a:t>
            </a:r>
            <a:r>
              <a:rPr lang="zh-CN" altLang="zh-CN" b="0" dirty="0">
                <a:solidFill>
                  <a:schemeClr val="tx1"/>
                </a:solidFill>
                <a:latin typeface="+mj-ea"/>
                <a:ea typeface="+mj-ea"/>
              </a:rPr>
              <a:t>。</a:t>
            </a:r>
          </a:p>
        </p:txBody>
      </p:sp>
    </p:spTree>
    <p:extLst>
      <p:ext uri="{BB962C8B-B14F-4D97-AF65-F5344CB8AC3E}">
        <p14:creationId xmlns:p14="http://schemas.microsoft.com/office/powerpoint/2010/main" val="5411400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1052736"/>
            <a:ext cx="8280920" cy="2862322"/>
          </a:xfrm>
          <a:prstGeom prst="rect">
            <a:avLst/>
          </a:prstGeom>
        </p:spPr>
        <p:txBody>
          <a:bodyPr wrap="square">
            <a:spAutoFit/>
          </a:bodyPr>
          <a:lstStyle/>
          <a:p>
            <a:pPr algn="l"/>
            <a:r>
              <a:rPr lang="en-US" altLang="zh-CN" b="0" dirty="0">
                <a:solidFill>
                  <a:schemeClr val="tx1"/>
                </a:solidFill>
                <a:latin typeface="+mj-ea"/>
                <a:ea typeface="+mj-ea"/>
              </a:rPr>
              <a:t>3. </a:t>
            </a:r>
            <a:r>
              <a:rPr lang="zh-CN" altLang="zh-CN" b="0" dirty="0">
                <a:solidFill>
                  <a:schemeClr val="tx1"/>
                </a:solidFill>
                <a:latin typeface="+mj-ea"/>
                <a:ea typeface="+mj-ea"/>
              </a:rPr>
              <a:t>参数设置</a:t>
            </a:r>
          </a:p>
          <a:p>
            <a:pPr algn="l"/>
            <a:r>
              <a:rPr lang="zh-CN" altLang="zh-CN" b="0" dirty="0">
                <a:solidFill>
                  <a:schemeClr val="tx1"/>
                </a:solidFill>
                <a:latin typeface="+mj-ea"/>
                <a:ea typeface="+mj-ea"/>
              </a:rPr>
              <a:t>双击二极管模块，弹出该模块的参数对话框，如图</a:t>
            </a:r>
            <a:r>
              <a:rPr lang="en-US" altLang="zh-CN" b="0" dirty="0">
                <a:solidFill>
                  <a:schemeClr val="tx1"/>
                </a:solidFill>
                <a:latin typeface="+mj-ea"/>
                <a:ea typeface="+mj-ea"/>
              </a:rPr>
              <a:t>10-14</a:t>
            </a:r>
            <a:r>
              <a:rPr lang="zh-CN" altLang="zh-CN" b="0" dirty="0">
                <a:solidFill>
                  <a:schemeClr val="tx1"/>
                </a:solidFill>
                <a:latin typeface="+mj-ea"/>
                <a:ea typeface="+mj-ea"/>
              </a:rPr>
              <a:t>所示。在该对话框中含有如下参数：</a:t>
            </a:r>
          </a:p>
          <a:p>
            <a:pPr algn="l"/>
            <a:r>
              <a:rPr lang="zh-CN" altLang="zh-CN" b="0" dirty="0">
                <a:solidFill>
                  <a:schemeClr val="tx1"/>
                </a:solidFill>
                <a:latin typeface="+mj-ea"/>
                <a:ea typeface="+mj-ea"/>
              </a:rPr>
              <a:t>（</a:t>
            </a:r>
            <a:r>
              <a:rPr lang="en-US" altLang="zh-CN" b="0" dirty="0">
                <a:solidFill>
                  <a:schemeClr val="tx1"/>
                </a:solidFill>
                <a:latin typeface="+mj-ea"/>
                <a:ea typeface="+mj-ea"/>
              </a:rPr>
              <a:t>1</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导通电阻”</a:t>
            </a:r>
            <a:r>
              <a:rPr lang="en-US" altLang="zh-CN" b="0" dirty="0">
                <a:solidFill>
                  <a:schemeClr val="tx1"/>
                </a:solidFill>
                <a:latin typeface="+mj-ea"/>
                <a:ea typeface="+mj-ea"/>
              </a:rPr>
              <a:t>(Resistance Ron)</a:t>
            </a:r>
            <a:r>
              <a:rPr lang="zh-CN" altLang="zh-CN" b="0" dirty="0">
                <a:solidFill>
                  <a:schemeClr val="tx1"/>
                </a:solidFill>
                <a:latin typeface="+mj-ea"/>
                <a:ea typeface="+mj-ea"/>
              </a:rPr>
              <a:t>文本框：单位为</a:t>
            </a:r>
            <a:r>
              <a:rPr lang="en-US" altLang="zh-CN" b="0" dirty="0">
                <a:solidFill>
                  <a:schemeClr val="tx1"/>
                </a:solidFill>
                <a:latin typeface="+mj-ea"/>
                <a:ea typeface="+mj-ea"/>
              </a:rPr>
              <a:t>Ω</a:t>
            </a:r>
            <a:r>
              <a:rPr lang="zh-CN" altLang="zh-CN" b="0" dirty="0">
                <a:solidFill>
                  <a:schemeClr val="tx1"/>
                </a:solidFill>
                <a:latin typeface="+mj-ea"/>
                <a:ea typeface="+mj-ea"/>
              </a:rPr>
              <a:t>，当电感值为</a:t>
            </a:r>
            <a:r>
              <a:rPr lang="en-US" altLang="zh-CN" b="0" dirty="0">
                <a:solidFill>
                  <a:schemeClr val="tx1"/>
                </a:solidFill>
                <a:latin typeface="+mj-ea"/>
                <a:ea typeface="+mj-ea"/>
              </a:rPr>
              <a:t>0</a:t>
            </a:r>
            <a:r>
              <a:rPr lang="zh-CN" altLang="zh-CN" b="0" dirty="0">
                <a:solidFill>
                  <a:schemeClr val="tx1"/>
                </a:solidFill>
                <a:latin typeface="+mj-ea"/>
                <a:ea typeface="+mj-ea"/>
              </a:rPr>
              <a:t>时，电阻值不能为</a:t>
            </a:r>
            <a:r>
              <a:rPr lang="en-US" altLang="zh-CN" b="0" dirty="0">
                <a:solidFill>
                  <a:schemeClr val="tx1"/>
                </a:solidFill>
                <a:latin typeface="+mj-ea"/>
                <a:ea typeface="+mj-ea"/>
              </a:rPr>
              <a:t>0</a:t>
            </a:r>
            <a:r>
              <a:rPr lang="zh-CN" altLang="zh-CN" b="0" dirty="0">
                <a:solidFill>
                  <a:schemeClr val="tx1"/>
                </a:solidFill>
                <a:latin typeface="+mj-ea"/>
                <a:ea typeface="+mj-ea"/>
              </a:rPr>
              <a:t>。</a:t>
            </a:r>
          </a:p>
          <a:p>
            <a:pPr algn="l"/>
            <a:r>
              <a:rPr lang="zh-CN" altLang="zh-CN" b="0" dirty="0">
                <a:solidFill>
                  <a:schemeClr val="tx1"/>
                </a:solidFill>
                <a:latin typeface="+mj-ea"/>
                <a:ea typeface="+mj-ea"/>
              </a:rPr>
              <a:t>（</a:t>
            </a:r>
            <a:r>
              <a:rPr lang="en-US" altLang="zh-CN" b="0" dirty="0">
                <a:solidFill>
                  <a:schemeClr val="tx1"/>
                </a:solidFill>
                <a:latin typeface="+mj-ea"/>
                <a:ea typeface="+mj-ea"/>
              </a:rPr>
              <a:t>2</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电感”</a:t>
            </a:r>
            <a:r>
              <a:rPr lang="en-US" altLang="zh-CN" b="0" dirty="0">
                <a:solidFill>
                  <a:schemeClr val="tx1"/>
                </a:solidFill>
                <a:latin typeface="+mj-ea"/>
                <a:ea typeface="+mj-ea"/>
              </a:rPr>
              <a:t>(Inductance Lon)</a:t>
            </a:r>
            <a:r>
              <a:rPr lang="zh-CN" altLang="zh-CN" b="0" dirty="0">
                <a:solidFill>
                  <a:schemeClr val="tx1"/>
                </a:solidFill>
                <a:latin typeface="+mj-ea"/>
                <a:ea typeface="+mj-ea"/>
              </a:rPr>
              <a:t>文本框：单位为</a:t>
            </a:r>
            <a:r>
              <a:rPr lang="en-US" altLang="zh-CN" b="0" dirty="0">
                <a:solidFill>
                  <a:schemeClr val="tx1"/>
                </a:solidFill>
                <a:latin typeface="+mj-ea"/>
                <a:ea typeface="+mj-ea"/>
              </a:rPr>
              <a:t>H</a:t>
            </a:r>
            <a:r>
              <a:rPr lang="zh-CN" altLang="zh-CN" b="0" dirty="0">
                <a:solidFill>
                  <a:schemeClr val="tx1"/>
                </a:solidFill>
                <a:latin typeface="+mj-ea"/>
                <a:ea typeface="+mj-ea"/>
              </a:rPr>
              <a:t>，当电阻值为</a:t>
            </a:r>
            <a:r>
              <a:rPr lang="en-US" altLang="zh-CN" b="0" dirty="0">
                <a:solidFill>
                  <a:schemeClr val="tx1"/>
                </a:solidFill>
                <a:latin typeface="+mj-ea"/>
                <a:ea typeface="+mj-ea"/>
              </a:rPr>
              <a:t>0</a:t>
            </a:r>
            <a:r>
              <a:rPr lang="zh-CN" altLang="zh-CN" b="0" dirty="0">
                <a:solidFill>
                  <a:schemeClr val="tx1"/>
                </a:solidFill>
                <a:latin typeface="+mj-ea"/>
                <a:ea typeface="+mj-ea"/>
              </a:rPr>
              <a:t>时，电感值不能为</a:t>
            </a:r>
            <a:r>
              <a:rPr lang="en-US" altLang="zh-CN" b="0" dirty="0">
                <a:solidFill>
                  <a:schemeClr val="tx1"/>
                </a:solidFill>
                <a:latin typeface="+mj-ea"/>
                <a:ea typeface="+mj-ea"/>
              </a:rPr>
              <a:t>0</a:t>
            </a:r>
            <a:r>
              <a:rPr lang="zh-CN" altLang="zh-CN" b="0" dirty="0">
                <a:solidFill>
                  <a:schemeClr val="tx1"/>
                </a:solidFill>
                <a:latin typeface="+mj-ea"/>
                <a:ea typeface="+mj-ea"/>
              </a:rPr>
              <a:t>。</a:t>
            </a:r>
          </a:p>
          <a:p>
            <a:pPr algn="l"/>
            <a:r>
              <a:rPr lang="zh-CN" altLang="zh-CN" b="0" dirty="0">
                <a:solidFill>
                  <a:schemeClr val="tx1"/>
                </a:solidFill>
                <a:latin typeface="+mj-ea"/>
                <a:ea typeface="+mj-ea"/>
              </a:rPr>
              <a:t>（</a:t>
            </a:r>
            <a:r>
              <a:rPr lang="en-US" altLang="zh-CN" b="0" dirty="0">
                <a:solidFill>
                  <a:schemeClr val="tx1"/>
                </a:solidFill>
                <a:latin typeface="+mj-ea"/>
                <a:ea typeface="+mj-ea"/>
              </a:rPr>
              <a:t>3</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正向电压”</a:t>
            </a:r>
            <a:r>
              <a:rPr lang="en-US" altLang="zh-CN" b="0" dirty="0">
                <a:solidFill>
                  <a:schemeClr val="tx1"/>
                </a:solidFill>
                <a:latin typeface="+mj-ea"/>
                <a:ea typeface="+mj-ea"/>
              </a:rPr>
              <a:t>(Forward voltage </a:t>
            </a:r>
            <a:r>
              <a:rPr lang="en-US" altLang="zh-CN" b="0" dirty="0" err="1">
                <a:solidFill>
                  <a:schemeClr val="tx1"/>
                </a:solidFill>
                <a:latin typeface="+mj-ea"/>
                <a:ea typeface="+mj-ea"/>
              </a:rPr>
              <a:t>Vf</a:t>
            </a:r>
            <a:r>
              <a:rPr lang="en-US" altLang="zh-CN" b="0" dirty="0">
                <a:solidFill>
                  <a:schemeClr val="tx1"/>
                </a:solidFill>
                <a:latin typeface="+mj-ea"/>
                <a:ea typeface="+mj-ea"/>
              </a:rPr>
              <a:t>)</a:t>
            </a:r>
            <a:r>
              <a:rPr lang="zh-CN" altLang="zh-CN" b="0" dirty="0">
                <a:solidFill>
                  <a:schemeClr val="tx1"/>
                </a:solidFill>
                <a:latin typeface="+mj-ea"/>
                <a:ea typeface="+mj-ea"/>
              </a:rPr>
              <a:t>文本框：单位为</a:t>
            </a:r>
            <a:r>
              <a:rPr lang="en-US" altLang="zh-CN" b="0" dirty="0">
                <a:solidFill>
                  <a:schemeClr val="tx1"/>
                </a:solidFill>
                <a:latin typeface="+mj-ea"/>
                <a:ea typeface="+mj-ea"/>
              </a:rPr>
              <a:t>V</a:t>
            </a:r>
            <a:r>
              <a:rPr lang="zh-CN" altLang="zh-CN" b="0" dirty="0">
                <a:solidFill>
                  <a:schemeClr val="tx1"/>
                </a:solidFill>
                <a:latin typeface="+mj-ea"/>
                <a:ea typeface="+mj-ea"/>
              </a:rPr>
              <a:t>，当二极管正向电压大于</a:t>
            </a:r>
            <a:r>
              <a:rPr lang="en-US" altLang="zh-CN" b="0" i="1" dirty="0" err="1">
                <a:solidFill>
                  <a:schemeClr val="tx1"/>
                </a:solidFill>
                <a:latin typeface="+mj-ea"/>
                <a:ea typeface="+mj-ea"/>
              </a:rPr>
              <a:t>V</a:t>
            </a:r>
            <a:r>
              <a:rPr lang="en-US" altLang="zh-CN" b="0" baseline="-25000" dirty="0" err="1">
                <a:solidFill>
                  <a:schemeClr val="tx1"/>
                </a:solidFill>
                <a:latin typeface="+mj-ea"/>
                <a:ea typeface="+mj-ea"/>
              </a:rPr>
              <a:t>f</a:t>
            </a:r>
            <a:r>
              <a:rPr lang="zh-CN" altLang="zh-CN" b="0" dirty="0">
                <a:solidFill>
                  <a:schemeClr val="tx1"/>
                </a:solidFill>
                <a:latin typeface="+mj-ea"/>
                <a:ea typeface="+mj-ea"/>
              </a:rPr>
              <a:t>后，二极管导通。</a:t>
            </a:r>
          </a:p>
        </p:txBody>
      </p:sp>
    </p:spTree>
    <p:extLst>
      <p:ext uri="{BB962C8B-B14F-4D97-AF65-F5344CB8AC3E}">
        <p14:creationId xmlns:p14="http://schemas.microsoft.com/office/powerpoint/2010/main" val="239390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1052736"/>
            <a:ext cx="7632848" cy="1938992"/>
          </a:xfrm>
          <a:prstGeom prst="rect">
            <a:avLst/>
          </a:prstGeom>
        </p:spPr>
        <p:txBody>
          <a:bodyPr wrap="squar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4</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初始电流”</a:t>
            </a:r>
            <a:r>
              <a:rPr lang="en-US" altLang="zh-CN" b="0" dirty="0">
                <a:solidFill>
                  <a:schemeClr val="tx1"/>
                </a:solidFill>
                <a:latin typeface="+mj-ea"/>
                <a:ea typeface="+mj-ea"/>
              </a:rPr>
              <a:t>(Initial current </a:t>
            </a:r>
            <a:r>
              <a:rPr lang="en-US" altLang="zh-CN" b="0" dirty="0" err="1">
                <a:solidFill>
                  <a:schemeClr val="tx1"/>
                </a:solidFill>
                <a:latin typeface="+mj-ea"/>
                <a:ea typeface="+mj-ea"/>
              </a:rPr>
              <a:t>Ic</a:t>
            </a:r>
            <a:r>
              <a:rPr lang="en-US" altLang="zh-CN" b="0" dirty="0">
                <a:solidFill>
                  <a:schemeClr val="tx1"/>
                </a:solidFill>
                <a:latin typeface="+mj-ea"/>
                <a:ea typeface="+mj-ea"/>
              </a:rPr>
              <a:t>)</a:t>
            </a:r>
            <a:r>
              <a:rPr lang="zh-CN" altLang="zh-CN" b="0" dirty="0">
                <a:solidFill>
                  <a:schemeClr val="tx1"/>
                </a:solidFill>
                <a:latin typeface="+mj-ea"/>
                <a:ea typeface="+mj-ea"/>
              </a:rPr>
              <a:t>文本框：单位为</a:t>
            </a:r>
            <a:r>
              <a:rPr lang="en-US" altLang="zh-CN" b="0" dirty="0">
                <a:solidFill>
                  <a:schemeClr val="tx1"/>
                </a:solidFill>
                <a:latin typeface="+mj-ea"/>
                <a:ea typeface="+mj-ea"/>
              </a:rPr>
              <a:t>A</a:t>
            </a:r>
            <a:r>
              <a:rPr lang="zh-CN" altLang="zh-CN" b="0" dirty="0">
                <a:solidFill>
                  <a:schemeClr val="tx1"/>
                </a:solidFill>
                <a:latin typeface="+mj-ea"/>
                <a:ea typeface="+mj-ea"/>
              </a:rPr>
              <a:t>，设置仿真开始时的初始电流值。通常将初始电流值设为</a:t>
            </a:r>
            <a:r>
              <a:rPr lang="en-US" altLang="zh-CN" b="0" dirty="0">
                <a:solidFill>
                  <a:schemeClr val="tx1"/>
                </a:solidFill>
                <a:latin typeface="+mj-ea"/>
                <a:ea typeface="+mj-ea"/>
              </a:rPr>
              <a:t>0</a:t>
            </a:r>
            <a:r>
              <a:rPr lang="zh-CN" altLang="zh-CN" b="0" dirty="0">
                <a:solidFill>
                  <a:schemeClr val="tx1"/>
                </a:solidFill>
                <a:latin typeface="+mj-ea"/>
                <a:ea typeface="+mj-ea"/>
              </a:rPr>
              <a:t>，表示仿真开始时二极管为关断状态。设置初始电流值大于</a:t>
            </a:r>
            <a:r>
              <a:rPr lang="en-US" altLang="zh-CN" b="0" dirty="0">
                <a:solidFill>
                  <a:schemeClr val="tx1"/>
                </a:solidFill>
                <a:latin typeface="+mj-ea"/>
                <a:ea typeface="+mj-ea"/>
              </a:rPr>
              <a:t>0</a:t>
            </a:r>
            <a:r>
              <a:rPr lang="zh-CN" altLang="zh-CN" b="0" dirty="0">
                <a:solidFill>
                  <a:schemeClr val="tx1"/>
                </a:solidFill>
                <a:latin typeface="+mj-ea"/>
                <a:ea typeface="+mj-ea"/>
              </a:rPr>
              <a:t>，表示仿真开始时二极管为导通状态。如果初始电流值非</a:t>
            </a:r>
            <a:r>
              <a:rPr lang="en-US" altLang="zh-CN" b="0" dirty="0">
                <a:solidFill>
                  <a:schemeClr val="tx1"/>
                </a:solidFill>
                <a:latin typeface="+mj-ea"/>
                <a:ea typeface="+mj-ea"/>
              </a:rPr>
              <a:t>0</a:t>
            </a:r>
            <a:r>
              <a:rPr lang="zh-CN" altLang="zh-CN" b="0" dirty="0">
                <a:solidFill>
                  <a:schemeClr val="tx1"/>
                </a:solidFill>
                <a:latin typeface="+mj-ea"/>
                <a:ea typeface="+mj-ea"/>
              </a:rPr>
              <a:t>，则必须设置该线性系统中所有状态变量的初值。对电力电子变换器中的所有状态变量设置初始值是很麻烦的事情，所以该选项只适用于简单电路。</a:t>
            </a:r>
          </a:p>
        </p:txBody>
      </p:sp>
      <p:sp>
        <p:nvSpPr>
          <p:cNvPr id="5" name="矩形 4"/>
          <p:cNvSpPr/>
          <p:nvPr/>
        </p:nvSpPr>
        <p:spPr>
          <a:xfrm>
            <a:off x="323528" y="2995907"/>
            <a:ext cx="8064896" cy="707886"/>
          </a:xfrm>
          <a:prstGeom prst="rect">
            <a:avLst/>
          </a:prstGeom>
        </p:spPr>
        <p:txBody>
          <a:bodyPr wrap="squar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5</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缓冲电路阻值”</a:t>
            </a:r>
            <a:r>
              <a:rPr lang="en-US" altLang="zh-CN" b="0" dirty="0">
                <a:solidFill>
                  <a:schemeClr val="tx1"/>
                </a:solidFill>
                <a:latin typeface="+mj-ea"/>
                <a:ea typeface="+mj-ea"/>
              </a:rPr>
              <a:t>(Snubber resistance </a:t>
            </a:r>
            <a:r>
              <a:rPr lang="en-US" altLang="zh-CN" b="0" dirty="0" err="1">
                <a:solidFill>
                  <a:schemeClr val="tx1"/>
                </a:solidFill>
                <a:latin typeface="+mj-ea"/>
                <a:ea typeface="+mj-ea"/>
              </a:rPr>
              <a:t>Rs</a:t>
            </a:r>
            <a:r>
              <a:rPr lang="en-US" altLang="zh-CN" b="0" dirty="0">
                <a:solidFill>
                  <a:schemeClr val="tx1"/>
                </a:solidFill>
                <a:latin typeface="+mj-ea"/>
                <a:ea typeface="+mj-ea"/>
              </a:rPr>
              <a:t>)</a:t>
            </a:r>
            <a:r>
              <a:rPr lang="zh-CN" altLang="zh-CN" b="0" dirty="0">
                <a:solidFill>
                  <a:schemeClr val="tx1"/>
                </a:solidFill>
                <a:latin typeface="+mj-ea"/>
                <a:ea typeface="+mj-ea"/>
              </a:rPr>
              <a:t>文本框：并联缓冲电路中的电阻值，单位为</a:t>
            </a:r>
            <a:r>
              <a:rPr lang="en-US" altLang="zh-CN" b="0" dirty="0">
                <a:solidFill>
                  <a:schemeClr val="tx1"/>
                </a:solidFill>
                <a:latin typeface="+mj-ea"/>
                <a:ea typeface="+mj-ea"/>
              </a:rPr>
              <a:t>Ω</a:t>
            </a:r>
            <a:r>
              <a:rPr lang="zh-CN" altLang="zh-CN" b="0" dirty="0">
                <a:solidFill>
                  <a:schemeClr val="tx1"/>
                </a:solidFill>
                <a:latin typeface="+mj-ea"/>
                <a:ea typeface="+mj-ea"/>
              </a:rPr>
              <a:t>。缓冲电阻值设为</a:t>
            </a:r>
            <a:r>
              <a:rPr lang="en-US" altLang="zh-CN" b="0" dirty="0" err="1">
                <a:solidFill>
                  <a:schemeClr val="tx1"/>
                </a:solidFill>
                <a:latin typeface="+mj-ea"/>
                <a:ea typeface="+mj-ea"/>
              </a:rPr>
              <a:t>inf</a:t>
            </a:r>
            <a:r>
              <a:rPr lang="zh-CN" altLang="zh-CN" b="0" dirty="0">
                <a:solidFill>
                  <a:schemeClr val="tx1"/>
                </a:solidFill>
                <a:latin typeface="+mj-ea"/>
                <a:ea typeface="+mj-ea"/>
              </a:rPr>
              <a:t>时将取消缓冲电阻。</a:t>
            </a:r>
          </a:p>
        </p:txBody>
      </p:sp>
      <p:sp>
        <p:nvSpPr>
          <p:cNvPr id="6" name="矩形 5"/>
          <p:cNvSpPr/>
          <p:nvPr/>
        </p:nvSpPr>
        <p:spPr>
          <a:xfrm>
            <a:off x="308314" y="3861048"/>
            <a:ext cx="8440149" cy="1015663"/>
          </a:xfrm>
          <a:prstGeom prst="rect">
            <a:avLst/>
          </a:prstGeom>
        </p:spPr>
        <p:txBody>
          <a:bodyPr wrap="squar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6</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缓冲电路电容值”</a:t>
            </a:r>
            <a:r>
              <a:rPr lang="en-US" altLang="zh-CN" b="0" dirty="0">
                <a:solidFill>
                  <a:schemeClr val="tx1"/>
                </a:solidFill>
                <a:latin typeface="+mj-ea"/>
                <a:ea typeface="+mj-ea"/>
              </a:rPr>
              <a:t>(Snubber capacitance Cs)</a:t>
            </a:r>
            <a:r>
              <a:rPr lang="zh-CN" altLang="zh-CN" b="0" dirty="0">
                <a:solidFill>
                  <a:schemeClr val="tx1"/>
                </a:solidFill>
                <a:latin typeface="+mj-ea"/>
                <a:ea typeface="+mj-ea"/>
              </a:rPr>
              <a:t>文本框：并联缓冲电路中的电容值，单位为</a:t>
            </a:r>
            <a:r>
              <a:rPr lang="en-US" altLang="zh-CN" b="0" dirty="0">
                <a:solidFill>
                  <a:schemeClr val="tx1"/>
                </a:solidFill>
                <a:latin typeface="+mj-ea"/>
                <a:ea typeface="+mj-ea"/>
              </a:rPr>
              <a:t>F</a:t>
            </a:r>
            <a:r>
              <a:rPr lang="zh-CN" altLang="zh-CN" b="0" dirty="0">
                <a:solidFill>
                  <a:schemeClr val="tx1"/>
                </a:solidFill>
                <a:latin typeface="+mj-ea"/>
                <a:ea typeface="+mj-ea"/>
              </a:rPr>
              <a:t>。缓冲电容值设为</a:t>
            </a:r>
            <a:r>
              <a:rPr lang="en-US" altLang="zh-CN" b="0" dirty="0">
                <a:solidFill>
                  <a:schemeClr val="tx1"/>
                </a:solidFill>
                <a:latin typeface="+mj-ea"/>
                <a:ea typeface="+mj-ea"/>
              </a:rPr>
              <a:t>0</a:t>
            </a:r>
            <a:r>
              <a:rPr lang="zh-CN" altLang="zh-CN" b="0" dirty="0">
                <a:solidFill>
                  <a:schemeClr val="tx1"/>
                </a:solidFill>
                <a:latin typeface="+mj-ea"/>
                <a:ea typeface="+mj-ea"/>
              </a:rPr>
              <a:t>时，将取消缓冲电容；缓冲电容值设为</a:t>
            </a:r>
            <a:r>
              <a:rPr lang="en-US" altLang="zh-CN" b="0" dirty="0" err="1">
                <a:solidFill>
                  <a:schemeClr val="tx1"/>
                </a:solidFill>
                <a:latin typeface="+mj-ea"/>
                <a:ea typeface="+mj-ea"/>
              </a:rPr>
              <a:t>inf</a:t>
            </a:r>
            <a:r>
              <a:rPr lang="zh-CN" altLang="zh-CN" b="0" dirty="0">
                <a:solidFill>
                  <a:schemeClr val="tx1"/>
                </a:solidFill>
                <a:latin typeface="+mj-ea"/>
                <a:ea typeface="+mj-ea"/>
              </a:rPr>
              <a:t>时，缓冲电路为纯电阻性电路。</a:t>
            </a:r>
          </a:p>
        </p:txBody>
      </p:sp>
      <p:sp>
        <p:nvSpPr>
          <p:cNvPr id="9" name="矩形 8"/>
          <p:cNvSpPr/>
          <p:nvPr/>
        </p:nvSpPr>
        <p:spPr>
          <a:xfrm>
            <a:off x="373020" y="5085184"/>
            <a:ext cx="8545828" cy="1015663"/>
          </a:xfrm>
          <a:prstGeom prst="rect">
            <a:avLst/>
          </a:prstGeom>
        </p:spPr>
        <p:txBody>
          <a:bodyPr wrap="squar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7</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测量输出端”</a:t>
            </a:r>
            <a:r>
              <a:rPr lang="en-US" altLang="zh-CN" b="0" dirty="0">
                <a:solidFill>
                  <a:schemeClr val="tx1"/>
                </a:solidFill>
                <a:latin typeface="+mj-ea"/>
                <a:ea typeface="+mj-ea"/>
              </a:rPr>
              <a:t>(Show measurement port)</a:t>
            </a:r>
            <a:r>
              <a:rPr lang="zh-CN" altLang="zh-CN" b="0" dirty="0">
                <a:solidFill>
                  <a:schemeClr val="tx1"/>
                </a:solidFill>
                <a:latin typeface="+mj-ea"/>
                <a:ea typeface="+mj-ea"/>
              </a:rPr>
              <a:t>复选框：选中该复选框，出现测量输出</a:t>
            </a:r>
            <a:r>
              <a:rPr lang="zh-CN" altLang="zh-CN" b="0" dirty="0" smtClean="0">
                <a:solidFill>
                  <a:schemeClr val="tx1"/>
                </a:solidFill>
                <a:latin typeface="+mj-ea"/>
                <a:ea typeface="+mj-ea"/>
              </a:rPr>
              <a:t>接口</a:t>
            </a:r>
            <a:r>
              <a:rPr lang="en-US" altLang="zh-CN" b="0" dirty="0" smtClean="0">
                <a:solidFill>
                  <a:schemeClr val="tx1"/>
                </a:solidFill>
                <a:latin typeface="+mj-ea"/>
                <a:ea typeface="+mj-ea"/>
              </a:rPr>
              <a:t>m,</a:t>
            </a:r>
            <a:r>
              <a:rPr lang="zh-CN" altLang="zh-CN" b="0" dirty="0" smtClean="0">
                <a:solidFill>
                  <a:schemeClr val="tx1"/>
                </a:solidFill>
                <a:latin typeface="+mj-ea"/>
                <a:ea typeface="+mj-ea"/>
              </a:rPr>
              <a:t>可以</a:t>
            </a:r>
            <a:r>
              <a:rPr lang="zh-CN" altLang="zh-CN" b="0" dirty="0">
                <a:solidFill>
                  <a:schemeClr val="tx1"/>
                </a:solidFill>
                <a:latin typeface="+mj-ea"/>
                <a:ea typeface="+mj-ea"/>
              </a:rPr>
              <a:t>观测二极管的电流和电压值。</a:t>
            </a:r>
          </a:p>
          <a:p>
            <a:pPr algn="l"/>
            <a:endParaRPr lang="zh-CN" altLang="en-US" b="0" dirty="0">
              <a:solidFill>
                <a:schemeClr val="tx1"/>
              </a:solidFill>
              <a:latin typeface="+mj-ea"/>
              <a:ea typeface="+mj-ea"/>
            </a:endParaRPr>
          </a:p>
        </p:txBody>
      </p:sp>
    </p:spTree>
    <p:extLst>
      <p:ext uri="{BB962C8B-B14F-4D97-AF65-F5344CB8AC3E}">
        <p14:creationId xmlns:p14="http://schemas.microsoft.com/office/powerpoint/2010/main" val="239390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908720"/>
            <a:ext cx="8352928" cy="1015663"/>
          </a:xfrm>
          <a:prstGeom prst="rect">
            <a:avLst/>
          </a:prstGeom>
        </p:spPr>
        <p:txBody>
          <a:bodyPr wrap="square">
            <a:spAutoFit/>
          </a:bodyPr>
          <a:lstStyle/>
          <a:p>
            <a:pPr algn="l"/>
            <a:r>
              <a:rPr lang="zh-CN" altLang="zh-CN" b="0" dirty="0">
                <a:solidFill>
                  <a:schemeClr val="tx1"/>
                </a:solidFill>
                <a:latin typeface="+mj-ea"/>
                <a:ea typeface="+mj-ea"/>
              </a:rPr>
              <a:t>【例</a:t>
            </a:r>
            <a:r>
              <a:rPr lang="en-US" altLang="zh-CN" b="0" dirty="0">
                <a:solidFill>
                  <a:schemeClr val="tx1"/>
                </a:solidFill>
                <a:latin typeface="+mj-ea"/>
                <a:ea typeface="+mj-ea"/>
              </a:rPr>
              <a:t>10.1</a:t>
            </a:r>
            <a:r>
              <a:rPr lang="zh-CN" altLang="zh-CN" b="0" dirty="0">
                <a:solidFill>
                  <a:schemeClr val="tx1"/>
                </a:solidFill>
                <a:latin typeface="+mj-ea"/>
                <a:ea typeface="+mj-ea"/>
              </a:rPr>
              <a:t>】构建简单的二极管整流电路，观测整流效果。其中电压源频率为</a:t>
            </a:r>
            <a:r>
              <a:rPr lang="en-US" altLang="zh-CN" b="0" dirty="0">
                <a:solidFill>
                  <a:schemeClr val="tx1"/>
                </a:solidFill>
                <a:latin typeface="+mj-ea"/>
                <a:ea typeface="+mj-ea"/>
              </a:rPr>
              <a:t>50 Hz</a:t>
            </a:r>
            <a:r>
              <a:rPr lang="zh-CN" altLang="zh-CN" b="0" dirty="0">
                <a:solidFill>
                  <a:schemeClr val="tx1"/>
                </a:solidFill>
                <a:latin typeface="+mj-ea"/>
                <a:ea typeface="+mj-ea"/>
              </a:rPr>
              <a:t>，幅值为</a:t>
            </a:r>
            <a:r>
              <a:rPr lang="en-US" altLang="zh-CN" b="0" dirty="0">
                <a:solidFill>
                  <a:schemeClr val="tx1"/>
                </a:solidFill>
                <a:latin typeface="+mj-ea"/>
                <a:ea typeface="+mj-ea"/>
              </a:rPr>
              <a:t>100 V</a:t>
            </a:r>
            <a:r>
              <a:rPr lang="zh-CN" altLang="zh-CN" b="0" dirty="0">
                <a:solidFill>
                  <a:schemeClr val="tx1"/>
                </a:solidFill>
                <a:latin typeface="+mj-ea"/>
                <a:ea typeface="+mj-ea"/>
              </a:rPr>
              <a:t>，电阻</a:t>
            </a:r>
            <a:r>
              <a:rPr lang="en-US" altLang="zh-CN" b="0" i="1" dirty="0">
                <a:solidFill>
                  <a:schemeClr val="tx1"/>
                </a:solidFill>
                <a:latin typeface="+mj-ea"/>
                <a:ea typeface="+mj-ea"/>
              </a:rPr>
              <a:t>R</a:t>
            </a:r>
            <a:r>
              <a:rPr lang="zh-CN" altLang="zh-CN" b="0" dirty="0">
                <a:solidFill>
                  <a:schemeClr val="tx1"/>
                </a:solidFill>
                <a:latin typeface="+mj-ea"/>
                <a:ea typeface="+mj-ea"/>
              </a:rPr>
              <a:t>为</a:t>
            </a:r>
            <a:r>
              <a:rPr lang="en-US" altLang="zh-CN" b="0" dirty="0">
                <a:solidFill>
                  <a:schemeClr val="tx1"/>
                </a:solidFill>
                <a:latin typeface="+mj-ea"/>
                <a:ea typeface="+mj-ea"/>
              </a:rPr>
              <a:t>1 Ω</a:t>
            </a:r>
            <a:r>
              <a:rPr lang="zh-CN" altLang="zh-CN" b="0" dirty="0">
                <a:solidFill>
                  <a:schemeClr val="tx1"/>
                </a:solidFill>
                <a:latin typeface="+mj-ea"/>
                <a:ea typeface="+mj-ea"/>
              </a:rPr>
              <a:t>，二极管模块采用默认参数。</a:t>
            </a:r>
          </a:p>
          <a:p>
            <a:pPr algn="l"/>
            <a:r>
              <a:rPr lang="zh-CN" altLang="zh-CN" b="0" dirty="0">
                <a:solidFill>
                  <a:schemeClr val="tx1"/>
                </a:solidFill>
                <a:latin typeface="+mj-ea"/>
                <a:ea typeface="+mj-ea"/>
              </a:rPr>
              <a:t>（</a:t>
            </a:r>
            <a:r>
              <a:rPr lang="en-US" altLang="zh-CN" b="0" dirty="0">
                <a:solidFill>
                  <a:schemeClr val="tx1"/>
                </a:solidFill>
                <a:latin typeface="+mj-ea"/>
                <a:ea typeface="+mj-ea"/>
              </a:rPr>
              <a:t>1</a:t>
            </a:r>
            <a:r>
              <a:rPr lang="zh-CN" altLang="zh-CN" b="0" dirty="0">
                <a:solidFill>
                  <a:schemeClr val="tx1"/>
                </a:solidFill>
                <a:latin typeface="+mj-ea"/>
                <a:ea typeface="+mj-ea"/>
              </a:rPr>
              <a:t>）构建的系统仿真如图</a:t>
            </a:r>
            <a:r>
              <a:rPr lang="en-US" altLang="zh-CN" b="0" dirty="0">
                <a:solidFill>
                  <a:schemeClr val="tx1"/>
                </a:solidFill>
                <a:latin typeface="+mj-ea"/>
                <a:ea typeface="+mj-ea"/>
              </a:rPr>
              <a:t>10-15</a:t>
            </a:r>
            <a:r>
              <a:rPr lang="zh-CN" altLang="zh-CN" b="0" dirty="0">
                <a:solidFill>
                  <a:schemeClr val="tx1"/>
                </a:solidFill>
                <a:latin typeface="+mj-ea"/>
                <a:ea typeface="+mj-ea"/>
              </a:rPr>
              <a:t>所示。</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1867980"/>
            <a:ext cx="4068756" cy="24999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359024" y="4352875"/>
            <a:ext cx="8784976" cy="2246769"/>
          </a:xfrm>
          <a:prstGeom prst="rect">
            <a:avLst/>
          </a:prstGeom>
        </p:spPr>
        <p:txBody>
          <a:bodyPr wrap="square">
            <a:spAutoFit/>
          </a:bodyPr>
          <a:lstStyle/>
          <a:p>
            <a:pPr algn="l"/>
            <a:r>
              <a:rPr lang="zh-CN" altLang="zh-CN" b="0" dirty="0">
                <a:solidFill>
                  <a:schemeClr val="tx1"/>
                </a:solidFill>
                <a:latin typeface="+mj-ea"/>
                <a:ea typeface="+mj-ea"/>
              </a:rPr>
              <a:t>其中，示波器</a:t>
            </a:r>
            <a:r>
              <a:rPr lang="en-US" altLang="zh-CN" b="0" dirty="0">
                <a:solidFill>
                  <a:schemeClr val="tx1"/>
                </a:solidFill>
                <a:latin typeface="+mj-ea"/>
                <a:ea typeface="+mj-ea"/>
              </a:rPr>
              <a:t>Scope</a:t>
            </a:r>
            <a:r>
              <a:rPr lang="zh-CN" altLang="zh-CN" b="0" dirty="0">
                <a:solidFill>
                  <a:schemeClr val="tx1"/>
                </a:solidFill>
                <a:latin typeface="+mj-ea"/>
                <a:ea typeface="+mj-ea"/>
              </a:rPr>
              <a:t>在</a:t>
            </a:r>
            <a:r>
              <a:rPr lang="en-US" altLang="zh-CN" b="0" dirty="0">
                <a:solidFill>
                  <a:schemeClr val="tx1"/>
                </a:solidFill>
                <a:latin typeface="+mj-ea"/>
                <a:ea typeface="+mj-ea"/>
              </a:rPr>
              <a:t>Simulink/Sinks</a:t>
            </a:r>
            <a:r>
              <a:rPr lang="zh-CN" altLang="zh-CN" b="0" dirty="0">
                <a:solidFill>
                  <a:schemeClr val="tx1"/>
                </a:solidFill>
                <a:latin typeface="+mj-ea"/>
                <a:ea typeface="+mj-ea"/>
              </a:rPr>
              <a:t>路径下；信号分离模块</a:t>
            </a:r>
            <a:r>
              <a:rPr lang="en-US" altLang="zh-CN" b="0" dirty="0" err="1">
                <a:solidFill>
                  <a:schemeClr val="tx1"/>
                </a:solidFill>
                <a:latin typeface="+mj-ea"/>
                <a:ea typeface="+mj-ea"/>
              </a:rPr>
              <a:t>Demux</a:t>
            </a:r>
            <a:r>
              <a:rPr lang="zh-CN" altLang="zh-CN" b="0" dirty="0">
                <a:solidFill>
                  <a:schemeClr val="tx1"/>
                </a:solidFill>
                <a:latin typeface="+mj-ea"/>
                <a:ea typeface="+mj-ea"/>
              </a:rPr>
              <a:t>在</a:t>
            </a:r>
            <a:r>
              <a:rPr lang="en-US" altLang="zh-CN" b="0" dirty="0">
                <a:solidFill>
                  <a:schemeClr val="tx1"/>
                </a:solidFill>
                <a:latin typeface="+mj-ea"/>
                <a:ea typeface="+mj-ea"/>
              </a:rPr>
              <a:t>Simulink/Signal Routing</a:t>
            </a:r>
            <a:r>
              <a:rPr lang="zh-CN" altLang="zh-CN" b="0" dirty="0">
                <a:solidFill>
                  <a:schemeClr val="tx1"/>
                </a:solidFill>
                <a:latin typeface="+mj-ea"/>
                <a:ea typeface="+mj-ea"/>
              </a:rPr>
              <a:t>路径下；电流表模块</a:t>
            </a:r>
            <a:r>
              <a:rPr lang="en-US" altLang="zh-CN" b="0" dirty="0">
                <a:solidFill>
                  <a:schemeClr val="tx1"/>
                </a:solidFill>
                <a:latin typeface="+mj-ea"/>
                <a:ea typeface="+mj-ea"/>
              </a:rPr>
              <a:t>IR</a:t>
            </a:r>
            <a:r>
              <a:rPr lang="zh-CN" altLang="zh-CN" b="0" dirty="0">
                <a:solidFill>
                  <a:schemeClr val="tx1"/>
                </a:solidFill>
                <a:latin typeface="+mj-ea"/>
                <a:ea typeface="+mj-ea"/>
              </a:rPr>
              <a:t>在</a:t>
            </a:r>
            <a:r>
              <a:rPr lang="en-US" altLang="zh-CN" b="0" dirty="0" err="1">
                <a:solidFill>
                  <a:schemeClr val="tx1"/>
                </a:solidFill>
                <a:latin typeface="+mj-ea"/>
                <a:ea typeface="+mj-ea"/>
              </a:rPr>
              <a:t>SimPowerSystems</a:t>
            </a:r>
            <a:r>
              <a:rPr lang="en-US" altLang="zh-CN" b="0" dirty="0">
                <a:solidFill>
                  <a:schemeClr val="tx1"/>
                </a:solidFill>
                <a:latin typeface="+mj-ea"/>
                <a:ea typeface="+mj-ea"/>
              </a:rPr>
              <a:t>/Measurements</a:t>
            </a:r>
            <a:r>
              <a:rPr lang="zh-CN" altLang="zh-CN" b="0" dirty="0">
                <a:solidFill>
                  <a:schemeClr val="tx1"/>
                </a:solidFill>
                <a:latin typeface="+mj-ea"/>
                <a:ea typeface="+mj-ea"/>
              </a:rPr>
              <a:t>路径下；电压表模块</a:t>
            </a:r>
            <a:r>
              <a:rPr lang="en-US" altLang="zh-CN" b="0" dirty="0">
                <a:solidFill>
                  <a:schemeClr val="tx1"/>
                </a:solidFill>
                <a:latin typeface="+mj-ea"/>
                <a:ea typeface="+mj-ea"/>
              </a:rPr>
              <a:t>VR</a:t>
            </a:r>
            <a:r>
              <a:rPr lang="zh-CN" altLang="zh-CN" b="0" dirty="0">
                <a:solidFill>
                  <a:schemeClr val="tx1"/>
                </a:solidFill>
                <a:latin typeface="+mj-ea"/>
                <a:ea typeface="+mj-ea"/>
              </a:rPr>
              <a:t>在</a:t>
            </a:r>
            <a:r>
              <a:rPr lang="en-US" altLang="zh-CN" b="0" dirty="0" err="1">
                <a:solidFill>
                  <a:schemeClr val="tx1"/>
                </a:solidFill>
                <a:latin typeface="+mj-ea"/>
                <a:ea typeface="+mj-ea"/>
              </a:rPr>
              <a:t>SimPowerSystems</a:t>
            </a:r>
            <a:r>
              <a:rPr lang="en-US" altLang="zh-CN" b="0" dirty="0">
                <a:solidFill>
                  <a:schemeClr val="tx1"/>
                </a:solidFill>
                <a:latin typeface="+mj-ea"/>
                <a:ea typeface="+mj-ea"/>
              </a:rPr>
              <a:t>/Measurements</a:t>
            </a:r>
            <a:r>
              <a:rPr lang="zh-CN" altLang="zh-CN" b="0" dirty="0">
                <a:solidFill>
                  <a:schemeClr val="tx1"/>
                </a:solidFill>
                <a:latin typeface="+mj-ea"/>
                <a:ea typeface="+mj-ea"/>
              </a:rPr>
              <a:t>路径下；串联</a:t>
            </a:r>
            <a:r>
              <a:rPr lang="en-US" altLang="zh-CN" b="0" dirty="0">
                <a:solidFill>
                  <a:schemeClr val="tx1"/>
                </a:solidFill>
                <a:latin typeface="+mj-ea"/>
                <a:ea typeface="+mj-ea"/>
              </a:rPr>
              <a:t>RLC</a:t>
            </a:r>
            <a:r>
              <a:rPr lang="zh-CN" altLang="zh-CN" b="0" dirty="0">
                <a:solidFill>
                  <a:schemeClr val="tx1"/>
                </a:solidFill>
                <a:latin typeface="+mj-ea"/>
                <a:ea typeface="+mj-ea"/>
              </a:rPr>
              <a:t>支路</a:t>
            </a:r>
            <a:r>
              <a:rPr lang="en-US" altLang="zh-CN" b="0" dirty="0">
                <a:solidFill>
                  <a:schemeClr val="tx1"/>
                </a:solidFill>
                <a:latin typeface="+mj-ea"/>
                <a:ea typeface="+mj-ea"/>
              </a:rPr>
              <a:t>R</a:t>
            </a:r>
            <a:r>
              <a:rPr lang="zh-CN" altLang="zh-CN" b="0" dirty="0">
                <a:solidFill>
                  <a:schemeClr val="tx1"/>
                </a:solidFill>
                <a:latin typeface="+mj-ea"/>
                <a:ea typeface="+mj-ea"/>
              </a:rPr>
              <a:t>在</a:t>
            </a:r>
            <a:r>
              <a:rPr lang="en-US" altLang="zh-CN" b="0" dirty="0" err="1">
                <a:solidFill>
                  <a:schemeClr val="tx1"/>
                </a:solidFill>
                <a:latin typeface="+mj-ea"/>
                <a:ea typeface="+mj-ea"/>
              </a:rPr>
              <a:t>SimPowerSystems</a:t>
            </a:r>
            <a:r>
              <a:rPr lang="en-US" altLang="zh-CN" b="0" dirty="0">
                <a:solidFill>
                  <a:schemeClr val="tx1"/>
                </a:solidFill>
                <a:latin typeface="+mj-ea"/>
                <a:ea typeface="+mj-ea"/>
              </a:rPr>
              <a:t>/Elements</a:t>
            </a:r>
            <a:r>
              <a:rPr lang="zh-CN" altLang="zh-CN" b="0" dirty="0">
                <a:solidFill>
                  <a:schemeClr val="tx1"/>
                </a:solidFill>
                <a:latin typeface="+mj-ea"/>
                <a:ea typeface="+mj-ea"/>
              </a:rPr>
              <a:t>路径下；交流电压源</a:t>
            </a:r>
            <a:r>
              <a:rPr lang="en-US" altLang="zh-CN" b="0" dirty="0">
                <a:solidFill>
                  <a:schemeClr val="tx1"/>
                </a:solidFill>
                <a:latin typeface="+mj-ea"/>
                <a:ea typeface="+mj-ea"/>
              </a:rPr>
              <a:t>Vs</a:t>
            </a:r>
            <a:r>
              <a:rPr lang="zh-CN" altLang="zh-CN" b="0" dirty="0">
                <a:solidFill>
                  <a:schemeClr val="tx1"/>
                </a:solidFill>
                <a:latin typeface="+mj-ea"/>
                <a:ea typeface="+mj-ea"/>
              </a:rPr>
              <a:t>在</a:t>
            </a:r>
            <a:r>
              <a:rPr lang="en-US" altLang="zh-CN" b="0" dirty="0" err="1">
                <a:solidFill>
                  <a:schemeClr val="tx1"/>
                </a:solidFill>
                <a:latin typeface="+mj-ea"/>
                <a:ea typeface="+mj-ea"/>
              </a:rPr>
              <a:t>SimPowerSystems</a:t>
            </a:r>
            <a:r>
              <a:rPr lang="en-US" altLang="zh-CN" b="0" dirty="0">
                <a:solidFill>
                  <a:schemeClr val="tx1"/>
                </a:solidFill>
                <a:latin typeface="+mj-ea"/>
                <a:ea typeface="+mj-ea"/>
              </a:rPr>
              <a:t>/Electrical Sources</a:t>
            </a:r>
            <a:r>
              <a:rPr lang="zh-CN" altLang="zh-CN" b="0" dirty="0">
                <a:solidFill>
                  <a:schemeClr val="tx1"/>
                </a:solidFill>
                <a:latin typeface="+mj-ea"/>
                <a:ea typeface="+mj-ea"/>
              </a:rPr>
              <a:t>路径下；功率二极管模块</a:t>
            </a:r>
            <a:r>
              <a:rPr lang="en-US" altLang="zh-CN" b="0" dirty="0">
                <a:solidFill>
                  <a:schemeClr val="tx1"/>
                </a:solidFill>
                <a:latin typeface="+mj-ea"/>
                <a:ea typeface="+mj-ea"/>
              </a:rPr>
              <a:t>D1</a:t>
            </a:r>
            <a:r>
              <a:rPr lang="zh-CN" altLang="zh-CN" b="0" dirty="0">
                <a:solidFill>
                  <a:schemeClr val="tx1"/>
                </a:solidFill>
                <a:latin typeface="+mj-ea"/>
                <a:ea typeface="+mj-ea"/>
              </a:rPr>
              <a:t>、</a:t>
            </a:r>
            <a:r>
              <a:rPr lang="en-US" altLang="zh-CN" b="0" dirty="0">
                <a:solidFill>
                  <a:schemeClr val="tx1"/>
                </a:solidFill>
                <a:latin typeface="+mj-ea"/>
                <a:ea typeface="+mj-ea"/>
              </a:rPr>
              <a:t>D2</a:t>
            </a:r>
            <a:r>
              <a:rPr lang="zh-CN" altLang="zh-CN" b="0" dirty="0">
                <a:solidFill>
                  <a:schemeClr val="tx1"/>
                </a:solidFill>
                <a:latin typeface="+mj-ea"/>
                <a:ea typeface="+mj-ea"/>
              </a:rPr>
              <a:t>、</a:t>
            </a:r>
            <a:r>
              <a:rPr lang="en-US" altLang="zh-CN" b="0" dirty="0">
                <a:solidFill>
                  <a:schemeClr val="tx1"/>
                </a:solidFill>
                <a:latin typeface="+mj-ea"/>
                <a:ea typeface="+mj-ea"/>
              </a:rPr>
              <a:t>D3</a:t>
            </a:r>
            <a:r>
              <a:rPr lang="zh-CN" altLang="zh-CN" b="0" dirty="0">
                <a:solidFill>
                  <a:schemeClr val="tx1"/>
                </a:solidFill>
                <a:latin typeface="+mj-ea"/>
                <a:ea typeface="+mj-ea"/>
              </a:rPr>
              <a:t>、</a:t>
            </a:r>
            <a:r>
              <a:rPr lang="en-US" altLang="zh-CN" b="0" dirty="0">
                <a:solidFill>
                  <a:schemeClr val="tx1"/>
                </a:solidFill>
                <a:latin typeface="+mj-ea"/>
                <a:ea typeface="+mj-ea"/>
              </a:rPr>
              <a:t>D4</a:t>
            </a:r>
            <a:r>
              <a:rPr lang="zh-CN" altLang="zh-CN" b="0" dirty="0">
                <a:solidFill>
                  <a:schemeClr val="tx1"/>
                </a:solidFill>
                <a:latin typeface="+mj-ea"/>
                <a:ea typeface="+mj-ea"/>
              </a:rPr>
              <a:t>在</a:t>
            </a:r>
            <a:r>
              <a:rPr lang="en-US" altLang="zh-CN" b="0" dirty="0" err="1">
                <a:solidFill>
                  <a:schemeClr val="tx1"/>
                </a:solidFill>
                <a:latin typeface="+mj-ea"/>
                <a:ea typeface="+mj-ea"/>
              </a:rPr>
              <a:t>SimPowerSystems</a:t>
            </a:r>
            <a:r>
              <a:rPr lang="en-US" altLang="zh-CN" b="0" dirty="0">
                <a:solidFill>
                  <a:schemeClr val="tx1"/>
                </a:solidFill>
                <a:latin typeface="+mj-ea"/>
                <a:ea typeface="+mj-ea"/>
              </a:rPr>
              <a:t>/Power Electronics</a:t>
            </a:r>
            <a:r>
              <a:rPr lang="zh-CN" altLang="zh-CN" b="0" dirty="0">
                <a:solidFill>
                  <a:schemeClr val="tx1"/>
                </a:solidFill>
                <a:latin typeface="+mj-ea"/>
                <a:ea typeface="+mj-ea"/>
              </a:rPr>
              <a:t>路径下。</a:t>
            </a:r>
          </a:p>
        </p:txBody>
      </p:sp>
    </p:spTree>
    <p:extLst>
      <p:ext uri="{BB962C8B-B14F-4D97-AF65-F5344CB8AC3E}">
        <p14:creationId xmlns:p14="http://schemas.microsoft.com/office/powerpoint/2010/main" val="239390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48680"/>
            <a:ext cx="8229600" cy="1143000"/>
          </a:xfrm>
        </p:spPr>
        <p:txBody>
          <a:bodyPr>
            <a:normAutofit/>
          </a:bodyPr>
          <a:lstStyle/>
          <a:p>
            <a:pPr algn="l"/>
            <a:r>
              <a:rPr lang="en-US" altLang="zh-CN" sz="2000" b="1" dirty="0">
                <a:solidFill>
                  <a:srgbClr val="C00000"/>
                </a:solidFill>
              </a:rPr>
              <a:t>10.1  </a:t>
            </a:r>
            <a:r>
              <a:rPr lang="en-US" altLang="zh-CN" sz="2000" b="1" dirty="0" err="1">
                <a:solidFill>
                  <a:srgbClr val="C00000"/>
                </a:solidFill>
              </a:rPr>
              <a:t>Powergui</a:t>
            </a:r>
            <a:r>
              <a:rPr lang="zh-CN" altLang="zh-CN" sz="2000" b="1" dirty="0">
                <a:solidFill>
                  <a:srgbClr val="C00000"/>
                </a:solidFill>
              </a:rPr>
              <a:t>模块</a:t>
            </a:r>
            <a:br>
              <a:rPr lang="zh-CN" altLang="zh-CN" sz="2000" b="1" dirty="0">
                <a:solidFill>
                  <a:srgbClr val="C00000"/>
                </a:solidFill>
              </a:rPr>
            </a:br>
            <a:endParaRPr lang="zh-CN" altLang="en-US" sz="2000" dirty="0">
              <a:solidFill>
                <a:srgbClr val="C00000"/>
              </a:solidFill>
            </a:endParaRPr>
          </a:p>
        </p:txBody>
      </p:sp>
      <p:sp>
        <p:nvSpPr>
          <p:cNvPr id="3" name="内容占位符 2"/>
          <p:cNvSpPr>
            <a:spLocks noGrp="1"/>
          </p:cNvSpPr>
          <p:nvPr>
            <p:ph idx="1"/>
          </p:nvPr>
        </p:nvSpPr>
        <p:spPr>
          <a:xfrm>
            <a:off x="179512" y="1196752"/>
            <a:ext cx="8229600" cy="4525963"/>
          </a:xfrm>
        </p:spPr>
        <p:txBody>
          <a:bodyPr>
            <a:noAutofit/>
          </a:bodyPr>
          <a:lstStyle/>
          <a:p>
            <a:pPr marL="0" indent="0">
              <a:buNone/>
            </a:pPr>
            <a:r>
              <a:rPr lang="en-US" altLang="zh-CN" sz="1800" dirty="0" err="1"/>
              <a:t>Powergui</a:t>
            </a:r>
            <a:r>
              <a:rPr lang="zh-CN" altLang="zh-CN" sz="1800" dirty="0"/>
              <a:t>模块为电力系统稳态与暂态仿真提供了有用的图形用户分析界面。通过</a:t>
            </a:r>
            <a:r>
              <a:rPr lang="en-US" altLang="zh-CN" sz="1800" dirty="0" err="1"/>
              <a:t>Powergui</a:t>
            </a:r>
            <a:r>
              <a:rPr lang="zh-CN" altLang="zh-CN" sz="1800" dirty="0"/>
              <a:t>模块，可以对系统进行可变步长连续系统仿真、定步长离散系统仿真和相量法仿真，并实现以下功能：</a:t>
            </a:r>
          </a:p>
          <a:p>
            <a:pPr marL="0" indent="0">
              <a:buNone/>
            </a:pPr>
            <a:r>
              <a:rPr lang="en-US" altLang="zh-CN" sz="1800" dirty="0"/>
              <a:t>(1) </a:t>
            </a:r>
            <a:r>
              <a:rPr lang="zh-CN" altLang="zh-CN" sz="1800" dirty="0"/>
              <a:t>显示测量电压、测量电流和所有状态变量的稳态值；</a:t>
            </a:r>
          </a:p>
          <a:p>
            <a:pPr marL="0" indent="0">
              <a:buNone/>
            </a:pPr>
            <a:r>
              <a:rPr lang="en-US" altLang="zh-CN" sz="1800" dirty="0"/>
              <a:t>(2) </a:t>
            </a:r>
            <a:r>
              <a:rPr lang="zh-CN" altLang="zh-CN" sz="1800" dirty="0"/>
              <a:t>改变仿真初始状态；</a:t>
            </a:r>
          </a:p>
          <a:p>
            <a:pPr marL="0" indent="0">
              <a:buNone/>
            </a:pPr>
            <a:r>
              <a:rPr lang="en-US" altLang="zh-CN" sz="1800" dirty="0"/>
              <a:t>(3) </a:t>
            </a:r>
            <a:r>
              <a:rPr lang="zh-CN" altLang="zh-CN" sz="1800" dirty="0"/>
              <a:t>进行潮流计算并对包含三相电机的电路进行初始化设置；</a:t>
            </a:r>
          </a:p>
          <a:p>
            <a:pPr marL="0" indent="0">
              <a:buNone/>
            </a:pPr>
            <a:r>
              <a:rPr lang="en-US" altLang="zh-CN" sz="1800" dirty="0"/>
              <a:t>(4) </a:t>
            </a:r>
            <a:r>
              <a:rPr lang="zh-CN" altLang="zh-CN" sz="1800" dirty="0"/>
              <a:t>显示阻抗的依频特性图；</a:t>
            </a:r>
          </a:p>
          <a:p>
            <a:pPr marL="0" indent="0">
              <a:buNone/>
            </a:pPr>
            <a:r>
              <a:rPr lang="en-US" altLang="zh-CN" sz="1800" dirty="0"/>
              <a:t>(5) </a:t>
            </a:r>
            <a:r>
              <a:rPr lang="zh-CN" altLang="zh-CN" sz="1800" dirty="0"/>
              <a:t>显示</a:t>
            </a:r>
            <a:r>
              <a:rPr lang="en-US" altLang="zh-CN" sz="1800" dirty="0"/>
              <a:t>FFT</a:t>
            </a:r>
            <a:r>
              <a:rPr lang="zh-CN" altLang="zh-CN" sz="1800" dirty="0"/>
              <a:t>分析结果；</a:t>
            </a:r>
          </a:p>
          <a:p>
            <a:pPr marL="0" indent="0">
              <a:buNone/>
            </a:pPr>
            <a:r>
              <a:rPr lang="en-US" altLang="zh-CN" sz="1800" dirty="0"/>
              <a:t>(6) </a:t>
            </a:r>
            <a:r>
              <a:rPr lang="zh-CN" altLang="zh-CN" sz="1800" dirty="0"/>
              <a:t>生成状态</a:t>
            </a:r>
            <a:r>
              <a:rPr lang="en-US" altLang="zh-CN" sz="1800" dirty="0"/>
              <a:t>—</a:t>
            </a:r>
            <a:r>
              <a:rPr lang="zh-CN" altLang="zh-CN" sz="1800" dirty="0"/>
              <a:t>空间模型并打开“线性时不变系统”</a:t>
            </a:r>
            <a:r>
              <a:rPr lang="en-US" altLang="zh-CN" sz="1800" dirty="0"/>
              <a:t>(LTI)</a:t>
            </a:r>
            <a:r>
              <a:rPr lang="zh-CN" altLang="zh-CN" sz="1800" dirty="0"/>
              <a:t>时域和频域的视窗界面；</a:t>
            </a:r>
          </a:p>
          <a:p>
            <a:pPr marL="0" indent="0">
              <a:buNone/>
            </a:pPr>
            <a:r>
              <a:rPr lang="en-US" altLang="zh-CN" sz="1800" dirty="0"/>
              <a:t>(7) </a:t>
            </a:r>
            <a:r>
              <a:rPr lang="zh-CN" altLang="zh-CN" sz="1800" dirty="0"/>
              <a:t>生成报表，该报表中包含测量模块、电源、非线性模块和电路状态变量的稳态值，并以后缀名</a:t>
            </a:r>
            <a:r>
              <a:rPr lang="en-US" altLang="zh-CN" sz="1800" dirty="0"/>
              <a:t>.rep</a:t>
            </a:r>
            <a:r>
              <a:rPr lang="zh-CN" altLang="zh-CN" sz="1800" dirty="0"/>
              <a:t>保存；</a:t>
            </a:r>
          </a:p>
          <a:p>
            <a:pPr marL="0" indent="0">
              <a:buNone/>
            </a:pPr>
            <a:r>
              <a:rPr lang="en-US" altLang="zh-CN" sz="1800" dirty="0"/>
              <a:t>(8) </a:t>
            </a:r>
            <a:r>
              <a:rPr lang="zh-CN" altLang="zh-CN" sz="1800" dirty="0"/>
              <a:t>设计饱和变压器模块的磁滞特性。</a:t>
            </a:r>
          </a:p>
          <a:p>
            <a:pPr marL="0" indent="0">
              <a:buNone/>
            </a:pPr>
            <a:r>
              <a:rPr lang="en-US" altLang="zh-CN" sz="1800" dirty="0"/>
              <a:t>MATLAB</a:t>
            </a:r>
            <a:r>
              <a:rPr lang="zh-CN" altLang="zh-CN" sz="1800" dirty="0"/>
              <a:t>提供的</a:t>
            </a:r>
            <a:r>
              <a:rPr lang="en-US" altLang="zh-CN" sz="1800" dirty="0" err="1"/>
              <a:t>Powergui</a:t>
            </a:r>
            <a:r>
              <a:rPr lang="zh-CN" altLang="zh-CN" sz="1800" dirty="0"/>
              <a:t>模块在</a:t>
            </a:r>
            <a:r>
              <a:rPr lang="en-US" altLang="zh-CN" sz="1800" dirty="0" err="1"/>
              <a:t>SimPowerSystems</a:t>
            </a:r>
            <a:r>
              <a:rPr lang="zh-CN" altLang="zh-CN" sz="1800" dirty="0"/>
              <a:t>库中，图标如图</a:t>
            </a:r>
            <a:r>
              <a:rPr lang="en-US" altLang="zh-CN" sz="1800" dirty="0"/>
              <a:t>10-1</a:t>
            </a:r>
            <a:r>
              <a:rPr lang="zh-CN" altLang="zh-CN" sz="1800" dirty="0"/>
              <a:t>所示。该主窗口包含“仿真类型”</a:t>
            </a:r>
            <a:r>
              <a:rPr lang="en-US" altLang="zh-CN" sz="1800" dirty="0"/>
              <a:t>(Simulation Type)</a:t>
            </a:r>
            <a:r>
              <a:rPr lang="zh-CN" altLang="zh-CN" sz="1800" dirty="0"/>
              <a:t>和“分析工具”</a:t>
            </a:r>
            <a:r>
              <a:rPr lang="en-US" altLang="zh-CN" sz="1800" dirty="0"/>
              <a:t>(Analysis Tools)</a:t>
            </a:r>
            <a:r>
              <a:rPr lang="zh-CN" altLang="zh-CN" sz="1800" dirty="0"/>
              <a:t>两块内容，简介如下。</a:t>
            </a:r>
          </a:p>
          <a:p>
            <a:pPr marL="0" indent="0">
              <a:buNone/>
            </a:pPr>
            <a:endParaRPr lang="zh-CN" altLang="en-US" sz="1800" dirty="0"/>
          </a:p>
        </p:txBody>
      </p:sp>
    </p:spTree>
    <p:extLst>
      <p:ext uri="{BB962C8B-B14F-4D97-AF65-F5344CB8AC3E}">
        <p14:creationId xmlns:p14="http://schemas.microsoft.com/office/powerpoint/2010/main" val="9939416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124744"/>
            <a:ext cx="8424936" cy="707886"/>
          </a:xfrm>
          <a:prstGeom prst="rect">
            <a:avLst/>
          </a:prstGeom>
        </p:spPr>
        <p:txBody>
          <a:bodyPr wrap="squar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2</a:t>
            </a:r>
            <a:r>
              <a:rPr lang="zh-CN" altLang="zh-CN" b="0" dirty="0">
                <a:solidFill>
                  <a:schemeClr val="tx1"/>
                </a:solidFill>
                <a:latin typeface="+mj-ea"/>
                <a:ea typeface="+mj-ea"/>
              </a:rPr>
              <a:t>）设置参数和仿真参数。二极管模块采用图</a:t>
            </a:r>
            <a:r>
              <a:rPr lang="en-US" altLang="zh-CN" b="0" dirty="0">
                <a:solidFill>
                  <a:schemeClr val="tx1"/>
                </a:solidFill>
                <a:latin typeface="+mj-ea"/>
                <a:ea typeface="+mj-ea"/>
              </a:rPr>
              <a:t>8-2</a:t>
            </a:r>
            <a:r>
              <a:rPr lang="zh-CN" altLang="zh-CN" b="0" dirty="0">
                <a:solidFill>
                  <a:schemeClr val="tx1"/>
                </a:solidFill>
                <a:latin typeface="+mj-ea"/>
                <a:ea typeface="+mj-ea"/>
              </a:rPr>
              <a:t>所示的默认参数。交流电压源</a:t>
            </a:r>
            <a:endParaRPr lang="zh-CN" altLang="en-US" b="0" dirty="0">
              <a:solidFill>
                <a:schemeClr val="tx1"/>
              </a:solidFill>
              <a:latin typeface="+mj-ea"/>
              <a:ea typeface="+mj-ea"/>
            </a:endParaRPr>
          </a:p>
        </p:txBody>
      </p:sp>
      <p:pic>
        <p:nvPicPr>
          <p:cNvPr id="1843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1478687"/>
            <a:ext cx="286618" cy="408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115616" y="1444714"/>
            <a:ext cx="8100392" cy="400110"/>
          </a:xfrm>
          <a:prstGeom prst="rect">
            <a:avLst/>
          </a:prstGeom>
        </p:spPr>
        <p:txBody>
          <a:bodyPr wrap="square">
            <a:spAutoFit/>
          </a:bodyPr>
          <a:lstStyle/>
          <a:p>
            <a:r>
              <a:rPr lang="zh-CN" altLang="zh-CN" b="0" dirty="0">
                <a:solidFill>
                  <a:schemeClr val="tx1"/>
                </a:solidFill>
                <a:latin typeface="+mj-ea"/>
                <a:ea typeface="+mj-ea"/>
              </a:rPr>
              <a:t>频率等于</a:t>
            </a:r>
            <a:r>
              <a:rPr lang="en-US" altLang="zh-CN" b="0" dirty="0">
                <a:solidFill>
                  <a:schemeClr val="tx1"/>
                </a:solidFill>
                <a:latin typeface="+mj-ea"/>
                <a:ea typeface="+mj-ea"/>
              </a:rPr>
              <a:t>50 Hz</a:t>
            </a:r>
            <a:r>
              <a:rPr lang="zh-CN" altLang="zh-CN" b="0" dirty="0">
                <a:solidFill>
                  <a:schemeClr val="tx1"/>
                </a:solidFill>
                <a:latin typeface="+mj-ea"/>
                <a:ea typeface="+mj-ea"/>
              </a:rPr>
              <a:t>、幅值等于</a:t>
            </a:r>
            <a:r>
              <a:rPr lang="en-US" altLang="zh-CN" b="0" dirty="0">
                <a:solidFill>
                  <a:schemeClr val="tx1"/>
                </a:solidFill>
                <a:latin typeface="+mj-ea"/>
                <a:ea typeface="+mj-ea"/>
              </a:rPr>
              <a:t>100 V</a:t>
            </a:r>
            <a:r>
              <a:rPr lang="zh-CN" altLang="zh-CN" b="0" dirty="0">
                <a:solidFill>
                  <a:schemeClr val="tx1"/>
                </a:solidFill>
                <a:latin typeface="+mj-ea"/>
                <a:ea typeface="+mj-ea"/>
              </a:rPr>
              <a:t>。串联</a:t>
            </a:r>
            <a:r>
              <a:rPr lang="en-US" altLang="zh-CN" b="0" dirty="0">
                <a:solidFill>
                  <a:schemeClr val="tx1"/>
                </a:solidFill>
                <a:latin typeface="+mj-ea"/>
                <a:ea typeface="+mj-ea"/>
              </a:rPr>
              <a:t>RLC</a:t>
            </a:r>
            <a:r>
              <a:rPr lang="zh-CN" altLang="zh-CN" b="0" dirty="0">
                <a:solidFill>
                  <a:schemeClr val="tx1"/>
                </a:solidFill>
                <a:latin typeface="+mj-ea"/>
                <a:ea typeface="+mj-ea"/>
              </a:rPr>
              <a:t>支路为纯电阻电路，其中</a:t>
            </a:r>
            <a:endParaRPr lang="zh-CN" altLang="en-US" b="0" dirty="0">
              <a:solidFill>
                <a:schemeClr val="tx1"/>
              </a:solidFill>
              <a:latin typeface="+mj-ea"/>
              <a:ea typeface="+mj-ea"/>
            </a:endParaRPr>
          </a:p>
        </p:txBody>
      </p:sp>
      <p:pic>
        <p:nvPicPr>
          <p:cNvPr id="1843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6183" y="1887329"/>
            <a:ext cx="984043" cy="340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363898" y="1857459"/>
            <a:ext cx="2379176" cy="400110"/>
          </a:xfrm>
          <a:prstGeom prst="rect">
            <a:avLst/>
          </a:prstGeom>
        </p:spPr>
        <p:txBody>
          <a:bodyPr wrap="none">
            <a:spAutoFit/>
          </a:bodyPr>
          <a:lstStyle/>
          <a:p>
            <a:r>
              <a:rPr lang="zh-CN" altLang="zh-CN" b="0" dirty="0">
                <a:solidFill>
                  <a:schemeClr val="tx1"/>
                </a:solidFill>
                <a:latin typeface="+mj-ea"/>
                <a:ea typeface="+mj-ea"/>
              </a:rPr>
              <a:t>，如图</a:t>
            </a:r>
            <a:r>
              <a:rPr lang="en-US" altLang="zh-CN" b="0" dirty="0">
                <a:solidFill>
                  <a:schemeClr val="tx1"/>
                </a:solidFill>
                <a:latin typeface="+mj-ea"/>
                <a:ea typeface="+mj-ea"/>
              </a:rPr>
              <a:t>10-16</a:t>
            </a:r>
            <a:r>
              <a:rPr lang="zh-CN" altLang="zh-CN" b="0" dirty="0">
                <a:solidFill>
                  <a:schemeClr val="tx1"/>
                </a:solidFill>
                <a:latin typeface="+mj-ea"/>
                <a:ea typeface="+mj-ea"/>
              </a:rPr>
              <a:t>所示。</a:t>
            </a:r>
          </a:p>
        </p:txBody>
      </p:sp>
      <p:pic>
        <p:nvPicPr>
          <p:cNvPr id="184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2708920"/>
            <a:ext cx="3605213" cy="2751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3901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340768"/>
            <a:ext cx="8568952" cy="1015663"/>
          </a:xfrm>
          <a:prstGeom prst="rect">
            <a:avLst/>
          </a:prstGeom>
        </p:spPr>
        <p:txBody>
          <a:bodyPr wrap="square">
            <a:spAutoFit/>
          </a:bodyPr>
          <a:lstStyle/>
          <a:p>
            <a:pPr algn="l"/>
            <a:r>
              <a:rPr lang="zh-CN" altLang="zh-CN" b="0" dirty="0">
                <a:solidFill>
                  <a:schemeClr val="tx1"/>
                </a:solidFill>
                <a:latin typeface="+mj-ea"/>
                <a:ea typeface="+mj-ea"/>
              </a:rPr>
              <a:t>打开菜单</a:t>
            </a:r>
            <a:r>
              <a:rPr lang="en-US" altLang="zh-CN" b="0" dirty="0">
                <a:solidFill>
                  <a:schemeClr val="tx1"/>
                </a:solidFill>
                <a:latin typeface="+mj-ea"/>
                <a:ea typeface="+mj-ea"/>
              </a:rPr>
              <a:t>[Simulation&gt;Configuration Parameters]</a:t>
            </a:r>
            <a:r>
              <a:rPr lang="zh-CN" altLang="zh-CN" b="0" dirty="0">
                <a:solidFill>
                  <a:schemeClr val="tx1"/>
                </a:solidFill>
                <a:latin typeface="+mj-ea"/>
                <a:ea typeface="+mj-ea"/>
              </a:rPr>
              <a:t>，在图</a:t>
            </a:r>
            <a:r>
              <a:rPr lang="en-US" altLang="zh-CN" b="0" dirty="0">
                <a:solidFill>
                  <a:schemeClr val="tx1"/>
                </a:solidFill>
                <a:latin typeface="+mj-ea"/>
                <a:ea typeface="+mj-ea"/>
              </a:rPr>
              <a:t>10-17</a:t>
            </a:r>
            <a:r>
              <a:rPr lang="zh-CN" altLang="zh-CN" b="0" dirty="0">
                <a:solidFill>
                  <a:schemeClr val="tx1"/>
                </a:solidFill>
                <a:latin typeface="+mj-ea"/>
                <a:ea typeface="+mj-ea"/>
              </a:rPr>
              <a:t>的“算法选择”</a:t>
            </a:r>
            <a:r>
              <a:rPr lang="en-US" altLang="zh-CN" b="0" dirty="0">
                <a:solidFill>
                  <a:schemeClr val="tx1"/>
                </a:solidFill>
                <a:latin typeface="+mj-ea"/>
                <a:ea typeface="+mj-ea"/>
              </a:rPr>
              <a:t>(Solver options)</a:t>
            </a:r>
            <a:r>
              <a:rPr lang="zh-CN" altLang="zh-CN" b="0" dirty="0">
                <a:solidFill>
                  <a:schemeClr val="tx1"/>
                </a:solidFill>
                <a:latin typeface="+mj-ea"/>
                <a:ea typeface="+mj-ea"/>
              </a:rPr>
              <a:t>窗口中选择“变步长”</a:t>
            </a:r>
            <a:r>
              <a:rPr lang="en-US" altLang="zh-CN" b="0" dirty="0">
                <a:solidFill>
                  <a:schemeClr val="tx1"/>
                </a:solidFill>
                <a:latin typeface="+mj-ea"/>
                <a:ea typeface="+mj-ea"/>
              </a:rPr>
              <a:t>(variable-step)</a:t>
            </a:r>
            <a:r>
              <a:rPr lang="zh-CN" altLang="zh-CN" b="0" dirty="0">
                <a:solidFill>
                  <a:schemeClr val="tx1"/>
                </a:solidFill>
                <a:latin typeface="+mj-ea"/>
                <a:ea typeface="+mj-ea"/>
              </a:rPr>
              <a:t>和“</a:t>
            </a:r>
            <a:r>
              <a:rPr lang="en-US" altLang="zh-CN" b="0" dirty="0">
                <a:solidFill>
                  <a:schemeClr val="tx1"/>
                </a:solidFill>
                <a:latin typeface="+mj-ea"/>
                <a:ea typeface="+mj-ea"/>
              </a:rPr>
              <a:t>ode23tb</a:t>
            </a:r>
            <a:r>
              <a:rPr lang="zh-CN" altLang="zh-CN" b="0" dirty="0">
                <a:solidFill>
                  <a:schemeClr val="tx1"/>
                </a:solidFill>
                <a:latin typeface="+mj-ea"/>
                <a:ea typeface="+mj-ea"/>
              </a:rPr>
              <a:t>算法</a:t>
            </a:r>
            <a:r>
              <a:rPr lang="en-US" altLang="zh-CN" b="0" dirty="0">
                <a:solidFill>
                  <a:schemeClr val="tx1"/>
                </a:solidFill>
                <a:latin typeface="+mj-ea"/>
                <a:ea typeface="+mj-ea"/>
              </a:rPr>
              <a:t>”</a:t>
            </a:r>
            <a:r>
              <a:rPr lang="zh-CN" altLang="zh-CN" b="0" dirty="0">
                <a:solidFill>
                  <a:schemeClr val="tx1"/>
                </a:solidFill>
                <a:latin typeface="+mj-ea"/>
                <a:ea typeface="+mj-ea"/>
              </a:rPr>
              <a:t>，同时设置仿真结束时间为</a:t>
            </a:r>
            <a:r>
              <a:rPr lang="en-US" altLang="zh-CN" b="0" dirty="0">
                <a:solidFill>
                  <a:schemeClr val="tx1"/>
                </a:solidFill>
                <a:latin typeface="+mj-ea"/>
                <a:ea typeface="+mj-ea"/>
              </a:rPr>
              <a:t>0.2 s</a:t>
            </a:r>
            <a:r>
              <a:rPr lang="zh-CN" altLang="zh-CN" b="0" dirty="0">
                <a:solidFill>
                  <a:schemeClr val="tx1"/>
                </a:solidFill>
                <a:latin typeface="+mj-ea"/>
                <a:ea typeface="+mj-ea"/>
              </a:rPr>
              <a:t>。</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852936"/>
            <a:ext cx="5319713" cy="2789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88779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196752"/>
            <a:ext cx="8352928" cy="1015663"/>
          </a:xfrm>
          <a:prstGeom prst="rect">
            <a:avLst/>
          </a:prstGeom>
        </p:spPr>
        <p:txBody>
          <a:bodyPr wrap="squar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3</a:t>
            </a:r>
            <a:r>
              <a:rPr lang="zh-CN" altLang="zh-CN" b="0" dirty="0">
                <a:solidFill>
                  <a:schemeClr val="tx1"/>
                </a:solidFill>
                <a:latin typeface="+mj-ea"/>
                <a:ea typeface="+mj-ea"/>
              </a:rPr>
              <a:t>）仿真及结果。开始仿真。在仿真结束后双击示波器模块，得到二极管</a:t>
            </a:r>
            <a:r>
              <a:rPr lang="en-US" altLang="zh-CN" b="0" dirty="0">
                <a:solidFill>
                  <a:schemeClr val="tx1"/>
                </a:solidFill>
                <a:latin typeface="+mj-ea"/>
                <a:ea typeface="+mj-ea"/>
              </a:rPr>
              <a:t>D</a:t>
            </a:r>
            <a:r>
              <a:rPr lang="en-US" altLang="zh-CN" b="0" baseline="-25000" dirty="0">
                <a:solidFill>
                  <a:schemeClr val="tx1"/>
                </a:solidFill>
                <a:latin typeface="+mj-ea"/>
                <a:ea typeface="+mj-ea"/>
              </a:rPr>
              <a:t>1</a:t>
            </a:r>
            <a:r>
              <a:rPr lang="zh-CN" altLang="zh-CN" b="0" dirty="0">
                <a:solidFill>
                  <a:schemeClr val="tx1"/>
                </a:solidFill>
                <a:latin typeface="+mj-ea"/>
                <a:ea typeface="+mj-ea"/>
              </a:rPr>
              <a:t>和电阻</a:t>
            </a:r>
            <a:r>
              <a:rPr lang="en-US" altLang="zh-CN" b="0" i="1" dirty="0">
                <a:solidFill>
                  <a:schemeClr val="tx1"/>
                </a:solidFill>
                <a:latin typeface="+mj-ea"/>
                <a:ea typeface="+mj-ea"/>
              </a:rPr>
              <a:t>R</a:t>
            </a:r>
            <a:r>
              <a:rPr lang="zh-CN" altLang="zh-CN" b="0" dirty="0">
                <a:solidFill>
                  <a:schemeClr val="tx1"/>
                </a:solidFill>
                <a:latin typeface="+mj-ea"/>
                <a:ea typeface="+mj-ea"/>
              </a:rPr>
              <a:t>上的电流电压如图</a:t>
            </a:r>
            <a:r>
              <a:rPr lang="en-US" altLang="zh-CN" b="0" dirty="0">
                <a:solidFill>
                  <a:schemeClr val="tx1"/>
                </a:solidFill>
                <a:latin typeface="+mj-ea"/>
                <a:ea typeface="+mj-ea"/>
              </a:rPr>
              <a:t>10-18</a:t>
            </a:r>
            <a:r>
              <a:rPr lang="zh-CN" altLang="zh-CN" b="0" dirty="0">
                <a:solidFill>
                  <a:schemeClr val="tx1"/>
                </a:solidFill>
                <a:latin typeface="+mj-ea"/>
                <a:ea typeface="+mj-ea"/>
              </a:rPr>
              <a:t>所示。图中波形从上向下依次为二极管电流、二极管电压、电阻电流、电阻电压。</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2564904"/>
            <a:ext cx="3600400" cy="2746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88779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052736"/>
            <a:ext cx="2106667" cy="400110"/>
          </a:xfrm>
          <a:prstGeom prst="rect">
            <a:avLst/>
          </a:prstGeom>
        </p:spPr>
        <p:txBody>
          <a:bodyPr wrap="none">
            <a:spAutoFit/>
          </a:bodyPr>
          <a:lstStyle/>
          <a:p>
            <a:r>
              <a:rPr lang="en-US" altLang="zh-CN" dirty="0"/>
              <a:t>10.3  </a:t>
            </a:r>
            <a:r>
              <a:rPr lang="zh-CN" altLang="zh-CN" dirty="0"/>
              <a:t>晶闸管模块</a:t>
            </a:r>
          </a:p>
        </p:txBody>
      </p:sp>
      <p:sp>
        <p:nvSpPr>
          <p:cNvPr id="3" name="矩形 2"/>
          <p:cNvSpPr/>
          <p:nvPr/>
        </p:nvSpPr>
        <p:spPr>
          <a:xfrm>
            <a:off x="323528" y="1628800"/>
            <a:ext cx="8136904" cy="1015663"/>
          </a:xfrm>
          <a:prstGeom prst="rect">
            <a:avLst/>
          </a:prstGeom>
        </p:spPr>
        <p:txBody>
          <a:bodyPr wrap="square">
            <a:spAutoFit/>
          </a:bodyPr>
          <a:lstStyle/>
          <a:p>
            <a:pPr algn="l"/>
            <a:r>
              <a:rPr lang="en-US" altLang="zh-CN" b="0" dirty="0">
                <a:solidFill>
                  <a:schemeClr val="tx1"/>
                </a:solidFill>
                <a:latin typeface="+mj-ea"/>
                <a:ea typeface="+mj-ea"/>
              </a:rPr>
              <a:t>1. </a:t>
            </a:r>
            <a:r>
              <a:rPr lang="zh-CN" altLang="zh-CN" b="0" dirty="0">
                <a:solidFill>
                  <a:schemeClr val="tx1"/>
                </a:solidFill>
                <a:latin typeface="+mj-ea"/>
                <a:ea typeface="+mj-ea"/>
              </a:rPr>
              <a:t>原理与图标</a:t>
            </a:r>
          </a:p>
          <a:p>
            <a:pPr algn="l"/>
            <a:r>
              <a:rPr lang="zh-CN" altLang="zh-CN" b="0" dirty="0">
                <a:solidFill>
                  <a:schemeClr val="tx1"/>
                </a:solidFill>
                <a:latin typeface="+mj-ea"/>
                <a:ea typeface="+mj-ea"/>
              </a:rPr>
              <a:t>晶闸管是一种由门极信号触发导通的半导体器件，图</a:t>
            </a:r>
            <a:r>
              <a:rPr lang="en-US" altLang="zh-CN" b="0" dirty="0">
                <a:solidFill>
                  <a:schemeClr val="tx1"/>
                </a:solidFill>
                <a:latin typeface="+mj-ea"/>
                <a:ea typeface="+mj-ea"/>
              </a:rPr>
              <a:t>10-19</a:t>
            </a:r>
            <a:r>
              <a:rPr lang="zh-CN" altLang="zh-CN" b="0" dirty="0">
                <a:solidFill>
                  <a:schemeClr val="tx1"/>
                </a:solidFill>
                <a:latin typeface="+mj-ea"/>
                <a:ea typeface="+mj-ea"/>
              </a:rPr>
              <a:t>所示为晶闸管模块的电路符号和静态伏安特性。</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4285" y="3212976"/>
            <a:ext cx="53340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88779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2371" y="980728"/>
            <a:ext cx="7632848" cy="400110"/>
          </a:xfrm>
          <a:prstGeom prst="rect">
            <a:avLst/>
          </a:prstGeom>
        </p:spPr>
        <p:txBody>
          <a:bodyPr wrap="square">
            <a:spAutoFit/>
          </a:bodyPr>
          <a:lstStyle/>
          <a:p>
            <a:pPr algn="l"/>
            <a:r>
              <a:rPr lang="en-US" altLang="zh-CN" b="0" dirty="0" err="1">
                <a:solidFill>
                  <a:schemeClr val="tx1"/>
                </a:solidFill>
                <a:latin typeface="+mj-ea"/>
                <a:ea typeface="+mj-ea"/>
              </a:rPr>
              <a:t>SimPowerSystems</a:t>
            </a:r>
            <a:r>
              <a:rPr lang="zh-CN" altLang="zh-CN" b="0" dirty="0">
                <a:solidFill>
                  <a:schemeClr val="tx1"/>
                </a:solidFill>
                <a:latin typeface="+mj-ea"/>
                <a:ea typeface="+mj-ea"/>
              </a:rPr>
              <a:t>库提供的晶闸管模块的图标如图</a:t>
            </a:r>
            <a:r>
              <a:rPr lang="en-US" altLang="zh-CN" b="0" dirty="0">
                <a:solidFill>
                  <a:schemeClr val="tx1"/>
                </a:solidFill>
                <a:latin typeface="+mj-ea"/>
                <a:ea typeface="+mj-ea"/>
              </a:rPr>
              <a:t>10-20</a:t>
            </a:r>
            <a:r>
              <a:rPr lang="zh-CN" altLang="zh-CN" b="0" dirty="0">
                <a:solidFill>
                  <a:schemeClr val="tx1"/>
                </a:solidFill>
                <a:latin typeface="+mj-ea"/>
                <a:ea typeface="+mj-ea"/>
              </a:rPr>
              <a:t>所示。</a:t>
            </a: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556792"/>
            <a:ext cx="3970337" cy="3475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35657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980728"/>
            <a:ext cx="7992888" cy="1631216"/>
          </a:xfrm>
          <a:prstGeom prst="rect">
            <a:avLst/>
          </a:prstGeom>
        </p:spPr>
        <p:txBody>
          <a:bodyPr wrap="square">
            <a:spAutoFit/>
          </a:bodyPr>
          <a:lstStyle/>
          <a:p>
            <a:pPr algn="l"/>
            <a:r>
              <a:rPr lang="en-US" altLang="zh-CN" b="0" dirty="0">
                <a:solidFill>
                  <a:schemeClr val="tx1"/>
                </a:solidFill>
                <a:latin typeface="+mj-ea"/>
                <a:ea typeface="+mj-ea"/>
              </a:rPr>
              <a:t>2. </a:t>
            </a:r>
            <a:r>
              <a:rPr lang="zh-CN" altLang="zh-CN" b="0" dirty="0">
                <a:solidFill>
                  <a:schemeClr val="tx1"/>
                </a:solidFill>
                <a:latin typeface="+mj-ea"/>
                <a:ea typeface="+mj-ea"/>
              </a:rPr>
              <a:t>外部接口</a:t>
            </a:r>
          </a:p>
          <a:p>
            <a:pPr algn="l"/>
            <a:r>
              <a:rPr lang="zh-CN" altLang="zh-CN" b="0" dirty="0">
                <a:solidFill>
                  <a:schemeClr val="tx1"/>
                </a:solidFill>
                <a:latin typeface="+mj-ea"/>
                <a:ea typeface="+mj-ea"/>
              </a:rPr>
              <a:t>晶闸管模块有</a:t>
            </a:r>
            <a:r>
              <a:rPr lang="en-US" altLang="zh-CN" b="0" dirty="0">
                <a:solidFill>
                  <a:schemeClr val="tx1"/>
                </a:solidFill>
                <a:latin typeface="+mj-ea"/>
                <a:ea typeface="+mj-ea"/>
              </a:rPr>
              <a:t>2</a:t>
            </a:r>
            <a:r>
              <a:rPr lang="zh-CN" altLang="zh-CN" b="0" dirty="0">
                <a:solidFill>
                  <a:schemeClr val="tx1"/>
                </a:solidFill>
                <a:latin typeface="+mj-ea"/>
                <a:ea typeface="+mj-ea"/>
              </a:rPr>
              <a:t>个电气接口、</a:t>
            </a:r>
            <a:r>
              <a:rPr lang="en-US" altLang="zh-CN" b="0" dirty="0">
                <a:solidFill>
                  <a:schemeClr val="tx1"/>
                </a:solidFill>
                <a:latin typeface="+mj-ea"/>
                <a:ea typeface="+mj-ea"/>
              </a:rPr>
              <a:t>1</a:t>
            </a:r>
            <a:r>
              <a:rPr lang="zh-CN" altLang="zh-CN" b="0" dirty="0">
                <a:solidFill>
                  <a:schemeClr val="tx1"/>
                </a:solidFill>
                <a:latin typeface="+mj-ea"/>
                <a:ea typeface="+mj-ea"/>
              </a:rPr>
              <a:t>个输入接口和</a:t>
            </a:r>
            <a:r>
              <a:rPr lang="en-US" altLang="zh-CN" b="0" dirty="0">
                <a:solidFill>
                  <a:schemeClr val="tx1"/>
                </a:solidFill>
                <a:latin typeface="+mj-ea"/>
                <a:ea typeface="+mj-ea"/>
              </a:rPr>
              <a:t>1</a:t>
            </a:r>
            <a:r>
              <a:rPr lang="zh-CN" altLang="zh-CN" b="0" dirty="0">
                <a:solidFill>
                  <a:schemeClr val="tx1"/>
                </a:solidFill>
                <a:latin typeface="+mj-ea"/>
                <a:ea typeface="+mj-ea"/>
              </a:rPr>
              <a:t>个输出接口。</a:t>
            </a:r>
            <a:r>
              <a:rPr lang="en-US" altLang="zh-CN" b="0" dirty="0">
                <a:solidFill>
                  <a:schemeClr val="tx1"/>
                </a:solidFill>
                <a:latin typeface="+mj-ea"/>
                <a:ea typeface="+mj-ea"/>
              </a:rPr>
              <a:t>2</a:t>
            </a:r>
            <a:r>
              <a:rPr lang="zh-CN" altLang="zh-CN" b="0" dirty="0">
                <a:solidFill>
                  <a:schemeClr val="tx1"/>
                </a:solidFill>
                <a:latin typeface="+mj-ea"/>
                <a:ea typeface="+mj-ea"/>
              </a:rPr>
              <a:t>个电气接口</a:t>
            </a:r>
            <a:r>
              <a:rPr lang="en-US" altLang="zh-CN" b="0" dirty="0">
                <a:solidFill>
                  <a:schemeClr val="tx1"/>
                </a:solidFill>
                <a:latin typeface="+mj-ea"/>
                <a:ea typeface="+mj-ea"/>
              </a:rPr>
              <a:t>(a</a:t>
            </a:r>
            <a:r>
              <a:rPr lang="zh-CN" altLang="zh-CN" b="0" dirty="0">
                <a:solidFill>
                  <a:schemeClr val="tx1"/>
                </a:solidFill>
                <a:latin typeface="+mj-ea"/>
                <a:ea typeface="+mj-ea"/>
              </a:rPr>
              <a:t>，</a:t>
            </a:r>
            <a:r>
              <a:rPr lang="en-US" altLang="zh-CN" b="0" dirty="0">
                <a:solidFill>
                  <a:schemeClr val="tx1"/>
                </a:solidFill>
                <a:latin typeface="+mj-ea"/>
                <a:ea typeface="+mj-ea"/>
              </a:rPr>
              <a:t>k)</a:t>
            </a:r>
            <a:r>
              <a:rPr lang="zh-CN" altLang="zh-CN" b="0" dirty="0">
                <a:solidFill>
                  <a:schemeClr val="tx1"/>
                </a:solidFill>
                <a:latin typeface="+mj-ea"/>
                <a:ea typeface="+mj-ea"/>
              </a:rPr>
              <a:t>分别对应于晶闸管的阳极和阴极。输入接口</a:t>
            </a:r>
            <a:r>
              <a:rPr lang="en-US" altLang="zh-CN" b="0" dirty="0">
                <a:solidFill>
                  <a:schemeClr val="tx1"/>
                </a:solidFill>
                <a:latin typeface="+mj-ea"/>
                <a:ea typeface="+mj-ea"/>
              </a:rPr>
              <a:t>(g)</a:t>
            </a:r>
            <a:r>
              <a:rPr lang="zh-CN" altLang="zh-CN" b="0" dirty="0">
                <a:solidFill>
                  <a:schemeClr val="tx1"/>
                </a:solidFill>
                <a:latin typeface="+mj-ea"/>
                <a:ea typeface="+mj-ea"/>
              </a:rPr>
              <a:t>为门极逻辑信号。输出接口</a:t>
            </a:r>
            <a:r>
              <a:rPr lang="en-US" altLang="zh-CN" b="0" dirty="0">
                <a:solidFill>
                  <a:schemeClr val="tx1"/>
                </a:solidFill>
                <a:latin typeface="+mj-ea"/>
                <a:ea typeface="+mj-ea"/>
              </a:rPr>
              <a:t>(m)</a:t>
            </a:r>
            <a:r>
              <a:rPr lang="zh-CN" altLang="zh-CN" b="0" dirty="0">
                <a:solidFill>
                  <a:schemeClr val="tx1"/>
                </a:solidFill>
                <a:latin typeface="+mj-ea"/>
                <a:ea typeface="+mj-ea"/>
              </a:rPr>
              <a:t>输出晶闸管的电流和电压测量值</a:t>
            </a:r>
            <a:r>
              <a:rPr lang="en-US" altLang="zh-CN" b="0" dirty="0">
                <a:solidFill>
                  <a:schemeClr val="tx1"/>
                </a:solidFill>
                <a:latin typeface="+mj-ea"/>
                <a:ea typeface="+mj-ea"/>
              </a:rPr>
              <a:t>[</a:t>
            </a:r>
            <a:r>
              <a:rPr lang="en-US" altLang="zh-CN" b="0" i="1" dirty="0" err="1">
                <a:solidFill>
                  <a:schemeClr val="tx1"/>
                </a:solidFill>
                <a:latin typeface="+mj-ea"/>
                <a:ea typeface="+mj-ea"/>
              </a:rPr>
              <a:t>I</a:t>
            </a:r>
            <a:r>
              <a:rPr lang="en-US" altLang="zh-CN" b="0" baseline="-25000" dirty="0" err="1">
                <a:solidFill>
                  <a:schemeClr val="tx1"/>
                </a:solidFill>
                <a:latin typeface="+mj-ea"/>
                <a:ea typeface="+mj-ea"/>
              </a:rPr>
              <a:t>ak</a:t>
            </a:r>
            <a:r>
              <a:rPr lang="zh-CN" altLang="zh-CN" b="0" dirty="0">
                <a:solidFill>
                  <a:schemeClr val="tx1"/>
                </a:solidFill>
                <a:latin typeface="+mj-ea"/>
                <a:ea typeface="+mj-ea"/>
              </a:rPr>
              <a:t>，</a:t>
            </a:r>
            <a:r>
              <a:rPr lang="en-US" altLang="zh-CN" b="0" i="1" dirty="0" err="1">
                <a:solidFill>
                  <a:schemeClr val="tx1"/>
                </a:solidFill>
                <a:latin typeface="+mj-ea"/>
                <a:ea typeface="+mj-ea"/>
              </a:rPr>
              <a:t>V</a:t>
            </a:r>
            <a:r>
              <a:rPr lang="en-US" altLang="zh-CN" b="0" baseline="-25000" dirty="0" err="1">
                <a:solidFill>
                  <a:schemeClr val="tx1"/>
                </a:solidFill>
                <a:latin typeface="+mj-ea"/>
                <a:ea typeface="+mj-ea"/>
              </a:rPr>
              <a:t>ak</a:t>
            </a:r>
            <a:r>
              <a:rPr lang="en-US" altLang="zh-CN" b="0" dirty="0">
                <a:solidFill>
                  <a:schemeClr val="tx1"/>
                </a:solidFill>
                <a:latin typeface="+mj-ea"/>
                <a:ea typeface="+mj-ea"/>
              </a:rPr>
              <a:t>]</a:t>
            </a:r>
            <a:r>
              <a:rPr lang="zh-CN" altLang="zh-CN" b="0" dirty="0">
                <a:solidFill>
                  <a:schemeClr val="tx1"/>
                </a:solidFill>
                <a:latin typeface="+mj-ea"/>
                <a:ea typeface="+mj-ea"/>
              </a:rPr>
              <a:t>，其中电流单位为</a:t>
            </a:r>
            <a:r>
              <a:rPr lang="en-US" altLang="zh-CN" b="0" dirty="0">
                <a:solidFill>
                  <a:schemeClr val="tx1"/>
                </a:solidFill>
                <a:latin typeface="+mj-ea"/>
                <a:ea typeface="+mj-ea"/>
              </a:rPr>
              <a:t>A</a:t>
            </a:r>
            <a:r>
              <a:rPr lang="zh-CN" altLang="zh-CN" b="0" dirty="0">
                <a:solidFill>
                  <a:schemeClr val="tx1"/>
                </a:solidFill>
                <a:latin typeface="+mj-ea"/>
                <a:ea typeface="+mj-ea"/>
              </a:rPr>
              <a:t>，电压单位为</a:t>
            </a:r>
            <a:r>
              <a:rPr lang="en-US" altLang="zh-CN" b="0" dirty="0">
                <a:solidFill>
                  <a:schemeClr val="tx1"/>
                </a:solidFill>
                <a:latin typeface="+mj-ea"/>
                <a:ea typeface="+mj-ea"/>
              </a:rPr>
              <a:t>V</a:t>
            </a:r>
            <a:r>
              <a:rPr lang="zh-CN" altLang="zh-CN" b="0" dirty="0">
                <a:solidFill>
                  <a:schemeClr val="tx1"/>
                </a:solidFill>
                <a:latin typeface="+mj-ea"/>
                <a:ea typeface="+mj-ea"/>
              </a:rPr>
              <a:t>。</a:t>
            </a:r>
          </a:p>
        </p:txBody>
      </p:sp>
      <p:sp>
        <p:nvSpPr>
          <p:cNvPr id="3" name="矩形 2"/>
          <p:cNvSpPr/>
          <p:nvPr/>
        </p:nvSpPr>
        <p:spPr>
          <a:xfrm>
            <a:off x="251520" y="2492896"/>
            <a:ext cx="8640960" cy="4093428"/>
          </a:xfrm>
          <a:prstGeom prst="rect">
            <a:avLst/>
          </a:prstGeom>
        </p:spPr>
        <p:txBody>
          <a:bodyPr wrap="square">
            <a:spAutoFit/>
          </a:bodyPr>
          <a:lstStyle/>
          <a:p>
            <a:pPr algn="l"/>
            <a:r>
              <a:rPr lang="en-US" altLang="zh-CN" b="0" dirty="0">
                <a:solidFill>
                  <a:schemeClr val="tx1"/>
                </a:solidFill>
                <a:latin typeface="+mj-ea"/>
                <a:ea typeface="+mj-ea"/>
              </a:rPr>
              <a:t>3. </a:t>
            </a:r>
            <a:r>
              <a:rPr lang="zh-CN" altLang="zh-CN" b="0" dirty="0">
                <a:solidFill>
                  <a:schemeClr val="tx1"/>
                </a:solidFill>
                <a:latin typeface="+mj-ea"/>
                <a:ea typeface="+mj-ea"/>
              </a:rPr>
              <a:t>参数设置</a:t>
            </a:r>
          </a:p>
          <a:p>
            <a:pPr algn="l"/>
            <a:r>
              <a:rPr lang="zh-CN" altLang="zh-CN" b="0" dirty="0">
                <a:solidFill>
                  <a:schemeClr val="tx1"/>
                </a:solidFill>
                <a:latin typeface="+mj-ea"/>
                <a:ea typeface="+mj-ea"/>
              </a:rPr>
              <a:t>双击晶闸管模块，弹出该模块的参数对话框，如图</a:t>
            </a:r>
            <a:r>
              <a:rPr lang="en-US" altLang="zh-CN" b="0" dirty="0">
                <a:solidFill>
                  <a:schemeClr val="tx1"/>
                </a:solidFill>
                <a:latin typeface="+mj-ea"/>
                <a:ea typeface="+mj-ea"/>
              </a:rPr>
              <a:t>8-8</a:t>
            </a:r>
            <a:r>
              <a:rPr lang="zh-CN" altLang="zh-CN" b="0" dirty="0">
                <a:solidFill>
                  <a:schemeClr val="tx1"/>
                </a:solidFill>
                <a:latin typeface="+mj-ea"/>
                <a:ea typeface="+mj-ea"/>
              </a:rPr>
              <a:t>所示。在该对话框中含有如下参数</a:t>
            </a:r>
            <a:r>
              <a:rPr lang="en-US" altLang="zh-CN" b="0" dirty="0">
                <a:solidFill>
                  <a:schemeClr val="tx1"/>
                </a:solidFill>
                <a:latin typeface="+mj-ea"/>
                <a:ea typeface="+mj-ea"/>
              </a:rPr>
              <a:t>(</a:t>
            </a:r>
            <a:r>
              <a:rPr lang="zh-CN" altLang="zh-CN" b="0" dirty="0">
                <a:solidFill>
                  <a:schemeClr val="tx1"/>
                </a:solidFill>
                <a:latin typeface="+mj-ea"/>
                <a:ea typeface="+mj-ea"/>
              </a:rPr>
              <a:t>以详细模块为例</a:t>
            </a:r>
            <a:r>
              <a:rPr lang="en-US" altLang="zh-CN" b="0" dirty="0">
                <a:solidFill>
                  <a:schemeClr val="tx1"/>
                </a:solidFill>
                <a:latin typeface="+mj-ea"/>
                <a:ea typeface="+mj-ea"/>
              </a:rPr>
              <a:t>)</a:t>
            </a:r>
            <a:r>
              <a:rPr lang="zh-CN" altLang="zh-CN" b="0" dirty="0">
                <a:solidFill>
                  <a:schemeClr val="tx1"/>
                </a:solidFill>
                <a:latin typeface="+mj-ea"/>
                <a:ea typeface="+mj-ea"/>
              </a:rPr>
              <a:t>：</a:t>
            </a:r>
          </a:p>
          <a:p>
            <a:pPr algn="l"/>
            <a:r>
              <a:rPr lang="zh-CN" altLang="zh-CN" b="0" dirty="0">
                <a:solidFill>
                  <a:schemeClr val="tx1"/>
                </a:solidFill>
                <a:latin typeface="+mj-ea"/>
                <a:ea typeface="+mj-ea"/>
              </a:rPr>
              <a:t>（</a:t>
            </a:r>
            <a:r>
              <a:rPr lang="en-US" altLang="zh-CN" b="0" dirty="0">
                <a:solidFill>
                  <a:schemeClr val="tx1"/>
                </a:solidFill>
                <a:latin typeface="+mj-ea"/>
                <a:ea typeface="+mj-ea"/>
              </a:rPr>
              <a:t>1</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导通电阻”</a:t>
            </a:r>
            <a:r>
              <a:rPr lang="en-US" altLang="zh-CN" b="0" dirty="0">
                <a:solidFill>
                  <a:schemeClr val="tx1"/>
                </a:solidFill>
                <a:latin typeface="+mj-ea"/>
                <a:ea typeface="+mj-ea"/>
              </a:rPr>
              <a:t>(Resistance Ron)</a:t>
            </a:r>
            <a:r>
              <a:rPr lang="zh-CN" altLang="zh-CN" b="0" dirty="0">
                <a:solidFill>
                  <a:schemeClr val="tx1"/>
                </a:solidFill>
                <a:latin typeface="+mj-ea"/>
                <a:ea typeface="+mj-ea"/>
              </a:rPr>
              <a:t>文本框：单位为</a:t>
            </a:r>
            <a:r>
              <a:rPr lang="en-US" altLang="zh-CN" b="0" dirty="0">
                <a:solidFill>
                  <a:schemeClr val="tx1"/>
                </a:solidFill>
                <a:latin typeface="+mj-ea"/>
                <a:ea typeface="+mj-ea"/>
              </a:rPr>
              <a:t>Ω</a:t>
            </a:r>
            <a:r>
              <a:rPr lang="zh-CN" altLang="zh-CN" b="0" dirty="0">
                <a:solidFill>
                  <a:schemeClr val="tx1"/>
                </a:solidFill>
                <a:latin typeface="+mj-ea"/>
                <a:ea typeface="+mj-ea"/>
              </a:rPr>
              <a:t>，当电感值为</a:t>
            </a:r>
            <a:r>
              <a:rPr lang="en-US" altLang="zh-CN" b="0" dirty="0">
                <a:solidFill>
                  <a:schemeClr val="tx1"/>
                </a:solidFill>
                <a:latin typeface="+mj-ea"/>
                <a:ea typeface="+mj-ea"/>
              </a:rPr>
              <a:t>0</a:t>
            </a:r>
            <a:r>
              <a:rPr lang="zh-CN" altLang="zh-CN" b="0" dirty="0">
                <a:solidFill>
                  <a:schemeClr val="tx1"/>
                </a:solidFill>
                <a:latin typeface="+mj-ea"/>
                <a:ea typeface="+mj-ea"/>
              </a:rPr>
              <a:t>时，电阻值不能为</a:t>
            </a:r>
            <a:r>
              <a:rPr lang="en-US" altLang="zh-CN" b="0" dirty="0">
                <a:solidFill>
                  <a:schemeClr val="tx1"/>
                </a:solidFill>
                <a:latin typeface="+mj-ea"/>
                <a:ea typeface="+mj-ea"/>
              </a:rPr>
              <a:t>0</a:t>
            </a:r>
            <a:r>
              <a:rPr lang="zh-CN" altLang="zh-CN" b="0" dirty="0">
                <a:solidFill>
                  <a:schemeClr val="tx1"/>
                </a:solidFill>
                <a:latin typeface="+mj-ea"/>
                <a:ea typeface="+mj-ea"/>
              </a:rPr>
              <a:t>。</a:t>
            </a:r>
          </a:p>
          <a:p>
            <a:pPr algn="l"/>
            <a:r>
              <a:rPr lang="zh-CN" altLang="zh-CN" b="0" dirty="0">
                <a:solidFill>
                  <a:schemeClr val="tx1"/>
                </a:solidFill>
                <a:latin typeface="+mj-ea"/>
                <a:ea typeface="+mj-ea"/>
              </a:rPr>
              <a:t>（</a:t>
            </a:r>
            <a:r>
              <a:rPr lang="en-US" altLang="zh-CN" b="0" dirty="0">
                <a:solidFill>
                  <a:schemeClr val="tx1"/>
                </a:solidFill>
                <a:latin typeface="+mj-ea"/>
                <a:ea typeface="+mj-ea"/>
              </a:rPr>
              <a:t>2</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电感”</a:t>
            </a:r>
            <a:r>
              <a:rPr lang="en-US" altLang="zh-CN" b="0" dirty="0">
                <a:solidFill>
                  <a:schemeClr val="tx1"/>
                </a:solidFill>
                <a:latin typeface="+mj-ea"/>
                <a:ea typeface="+mj-ea"/>
              </a:rPr>
              <a:t>(Inductance Lon)</a:t>
            </a:r>
            <a:r>
              <a:rPr lang="zh-CN" altLang="zh-CN" b="0" dirty="0">
                <a:solidFill>
                  <a:schemeClr val="tx1"/>
                </a:solidFill>
                <a:latin typeface="+mj-ea"/>
                <a:ea typeface="+mj-ea"/>
              </a:rPr>
              <a:t>文本框：单位为</a:t>
            </a:r>
            <a:r>
              <a:rPr lang="en-US" altLang="zh-CN" b="0" dirty="0">
                <a:solidFill>
                  <a:schemeClr val="tx1"/>
                </a:solidFill>
                <a:latin typeface="+mj-ea"/>
                <a:ea typeface="+mj-ea"/>
              </a:rPr>
              <a:t>H</a:t>
            </a:r>
            <a:r>
              <a:rPr lang="zh-CN" altLang="zh-CN" b="0" dirty="0">
                <a:solidFill>
                  <a:schemeClr val="tx1"/>
                </a:solidFill>
                <a:latin typeface="+mj-ea"/>
                <a:ea typeface="+mj-ea"/>
              </a:rPr>
              <a:t>，当电阻值为</a:t>
            </a:r>
            <a:r>
              <a:rPr lang="en-US" altLang="zh-CN" b="0" dirty="0">
                <a:solidFill>
                  <a:schemeClr val="tx1"/>
                </a:solidFill>
                <a:latin typeface="+mj-ea"/>
                <a:ea typeface="+mj-ea"/>
              </a:rPr>
              <a:t>0</a:t>
            </a:r>
            <a:r>
              <a:rPr lang="zh-CN" altLang="zh-CN" b="0" dirty="0">
                <a:solidFill>
                  <a:schemeClr val="tx1"/>
                </a:solidFill>
                <a:latin typeface="+mj-ea"/>
                <a:ea typeface="+mj-ea"/>
              </a:rPr>
              <a:t>时，电感值不能为</a:t>
            </a:r>
            <a:r>
              <a:rPr lang="en-US" altLang="zh-CN" b="0" dirty="0">
                <a:solidFill>
                  <a:schemeClr val="tx1"/>
                </a:solidFill>
                <a:latin typeface="+mj-ea"/>
                <a:ea typeface="+mj-ea"/>
              </a:rPr>
              <a:t>0</a:t>
            </a:r>
            <a:r>
              <a:rPr lang="zh-CN" altLang="zh-CN" b="0" dirty="0">
                <a:solidFill>
                  <a:schemeClr val="tx1"/>
                </a:solidFill>
                <a:latin typeface="+mj-ea"/>
                <a:ea typeface="+mj-ea"/>
              </a:rPr>
              <a:t>。</a:t>
            </a:r>
          </a:p>
          <a:p>
            <a:pPr algn="l"/>
            <a:r>
              <a:rPr lang="zh-CN" altLang="zh-CN" b="0" dirty="0">
                <a:solidFill>
                  <a:schemeClr val="tx1"/>
                </a:solidFill>
                <a:latin typeface="+mj-ea"/>
                <a:ea typeface="+mj-ea"/>
              </a:rPr>
              <a:t>（</a:t>
            </a:r>
            <a:r>
              <a:rPr lang="en-US" altLang="zh-CN" b="0" dirty="0">
                <a:solidFill>
                  <a:schemeClr val="tx1"/>
                </a:solidFill>
                <a:latin typeface="+mj-ea"/>
                <a:ea typeface="+mj-ea"/>
              </a:rPr>
              <a:t>3</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正向电压”</a:t>
            </a:r>
            <a:r>
              <a:rPr lang="en-US" altLang="zh-CN" b="0" dirty="0">
                <a:solidFill>
                  <a:schemeClr val="tx1"/>
                </a:solidFill>
                <a:latin typeface="+mj-ea"/>
                <a:ea typeface="+mj-ea"/>
              </a:rPr>
              <a:t>(Forward voltage </a:t>
            </a:r>
            <a:r>
              <a:rPr lang="en-US" altLang="zh-CN" b="0" dirty="0" err="1">
                <a:solidFill>
                  <a:schemeClr val="tx1"/>
                </a:solidFill>
                <a:latin typeface="+mj-ea"/>
                <a:ea typeface="+mj-ea"/>
              </a:rPr>
              <a:t>Vf</a:t>
            </a:r>
            <a:r>
              <a:rPr lang="en-US" altLang="zh-CN" b="0" dirty="0">
                <a:solidFill>
                  <a:schemeClr val="tx1"/>
                </a:solidFill>
                <a:latin typeface="+mj-ea"/>
                <a:ea typeface="+mj-ea"/>
              </a:rPr>
              <a:t>)</a:t>
            </a:r>
            <a:r>
              <a:rPr lang="zh-CN" altLang="zh-CN" b="0" dirty="0">
                <a:solidFill>
                  <a:schemeClr val="tx1"/>
                </a:solidFill>
                <a:latin typeface="+mj-ea"/>
                <a:ea typeface="+mj-ea"/>
              </a:rPr>
              <a:t>文本框：晶闸管的门槛电压</a:t>
            </a:r>
            <a:r>
              <a:rPr lang="en-US" altLang="zh-CN" b="0" i="1" dirty="0" err="1">
                <a:solidFill>
                  <a:schemeClr val="tx1"/>
                </a:solidFill>
                <a:latin typeface="+mj-ea"/>
                <a:ea typeface="+mj-ea"/>
              </a:rPr>
              <a:t>V</a:t>
            </a:r>
            <a:r>
              <a:rPr lang="en-US" altLang="zh-CN" b="0" baseline="-25000" dirty="0" err="1">
                <a:solidFill>
                  <a:schemeClr val="tx1"/>
                </a:solidFill>
                <a:latin typeface="+mj-ea"/>
                <a:ea typeface="+mj-ea"/>
              </a:rPr>
              <a:t>f</a:t>
            </a:r>
            <a:r>
              <a:rPr lang="zh-CN" altLang="zh-CN" b="0" dirty="0">
                <a:solidFill>
                  <a:schemeClr val="tx1"/>
                </a:solidFill>
                <a:latin typeface="+mj-ea"/>
                <a:ea typeface="+mj-ea"/>
              </a:rPr>
              <a:t>，单位为</a:t>
            </a:r>
            <a:r>
              <a:rPr lang="en-US" altLang="zh-CN" b="0" dirty="0">
                <a:solidFill>
                  <a:schemeClr val="tx1"/>
                </a:solidFill>
                <a:latin typeface="+mj-ea"/>
                <a:ea typeface="+mj-ea"/>
              </a:rPr>
              <a:t>V</a:t>
            </a:r>
            <a:r>
              <a:rPr lang="zh-CN" altLang="zh-CN" b="0" dirty="0">
                <a:solidFill>
                  <a:schemeClr val="tx1"/>
                </a:solidFill>
                <a:latin typeface="+mj-ea"/>
                <a:ea typeface="+mj-ea"/>
              </a:rPr>
              <a:t>。</a:t>
            </a:r>
          </a:p>
          <a:p>
            <a:pPr algn="l"/>
            <a:r>
              <a:rPr lang="zh-CN" altLang="zh-CN" b="0" dirty="0">
                <a:solidFill>
                  <a:schemeClr val="tx1"/>
                </a:solidFill>
                <a:latin typeface="+mj-ea"/>
                <a:ea typeface="+mj-ea"/>
              </a:rPr>
              <a:t>（</a:t>
            </a:r>
            <a:r>
              <a:rPr lang="en-US" altLang="zh-CN" b="0" dirty="0">
                <a:solidFill>
                  <a:schemeClr val="tx1"/>
                </a:solidFill>
                <a:latin typeface="+mj-ea"/>
                <a:ea typeface="+mj-ea"/>
              </a:rPr>
              <a:t>4</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擎住电流”</a:t>
            </a:r>
            <a:r>
              <a:rPr lang="en-US" altLang="zh-CN" b="0" dirty="0">
                <a:solidFill>
                  <a:schemeClr val="tx1"/>
                </a:solidFill>
                <a:latin typeface="+mj-ea"/>
                <a:ea typeface="+mj-ea"/>
              </a:rPr>
              <a:t>(Latching current I1)</a:t>
            </a:r>
            <a:r>
              <a:rPr lang="zh-CN" altLang="zh-CN" b="0" dirty="0">
                <a:solidFill>
                  <a:schemeClr val="tx1"/>
                </a:solidFill>
                <a:latin typeface="+mj-ea"/>
                <a:ea typeface="+mj-ea"/>
              </a:rPr>
              <a:t>文本框：单位为</a:t>
            </a:r>
            <a:r>
              <a:rPr lang="en-US" altLang="zh-CN" b="0" dirty="0">
                <a:solidFill>
                  <a:schemeClr val="tx1"/>
                </a:solidFill>
                <a:latin typeface="+mj-ea"/>
                <a:ea typeface="+mj-ea"/>
              </a:rPr>
              <a:t>A</a:t>
            </a:r>
            <a:r>
              <a:rPr lang="zh-CN" altLang="zh-CN" b="0" dirty="0">
                <a:solidFill>
                  <a:schemeClr val="tx1"/>
                </a:solidFill>
                <a:latin typeface="+mj-ea"/>
                <a:ea typeface="+mj-ea"/>
              </a:rPr>
              <a:t>，简单模块没有该项。</a:t>
            </a:r>
          </a:p>
          <a:p>
            <a:pPr algn="l"/>
            <a:r>
              <a:rPr lang="zh-CN" altLang="zh-CN" b="0" dirty="0">
                <a:solidFill>
                  <a:schemeClr val="tx1"/>
                </a:solidFill>
                <a:latin typeface="+mj-ea"/>
                <a:ea typeface="+mj-ea"/>
              </a:rPr>
              <a:t>（</a:t>
            </a:r>
            <a:r>
              <a:rPr lang="en-US" altLang="zh-CN" b="0" dirty="0">
                <a:solidFill>
                  <a:schemeClr val="tx1"/>
                </a:solidFill>
                <a:latin typeface="+mj-ea"/>
                <a:ea typeface="+mj-ea"/>
              </a:rPr>
              <a:t>5</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关断时间”</a:t>
            </a:r>
            <a:r>
              <a:rPr lang="en-US" altLang="zh-CN" b="0" dirty="0">
                <a:solidFill>
                  <a:schemeClr val="tx1"/>
                </a:solidFill>
                <a:latin typeface="+mj-ea"/>
                <a:ea typeface="+mj-ea"/>
              </a:rPr>
              <a:t>(Turn-off time </a:t>
            </a:r>
            <a:r>
              <a:rPr lang="en-US" altLang="zh-CN" b="0" dirty="0" err="1">
                <a:solidFill>
                  <a:schemeClr val="tx1"/>
                </a:solidFill>
                <a:latin typeface="+mj-ea"/>
                <a:ea typeface="+mj-ea"/>
              </a:rPr>
              <a:t>Tq</a:t>
            </a:r>
            <a:r>
              <a:rPr lang="en-US" altLang="zh-CN" b="0" dirty="0">
                <a:solidFill>
                  <a:schemeClr val="tx1"/>
                </a:solidFill>
                <a:latin typeface="+mj-ea"/>
                <a:ea typeface="+mj-ea"/>
              </a:rPr>
              <a:t>)</a:t>
            </a:r>
            <a:r>
              <a:rPr lang="zh-CN" altLang="zh-CN" b="0" dirty="0">
                <a:solidFill>
                  <a:schemeClr val="tx1"/>
                </a:solidFill>
                <a:latin typeface="+mj-ea"/>
                <a:ea typeface="+mj-ea"/>
              </a:rPr>
              <a:t>文本框：单位为</a:t>
            </a:r>
            <a:r>
              <a:rPr lang="en-US" altLang="zh-CN" b="0" dirty="0">
                <a:solidFill>
                  <a:schemeClr val="tx1"/>
                </a:solidFill>
                <a:latin typeface="+mj-ea"/>
                <a:ea typeface="+mj-ea"/>
              </a:rPr>
              <a:t>s</a:t>
            </a:r>
            <a:r>
              <a:rPr lang="zh-CN" altLang="zh-CN" b="0" dirty="0">
                <a:solidFill>
                  <a:schemeClr val="tx1"/>
                </a:solidFill>
                <a:latin typeface="+mj-ea"/>
                <a:ea typeface="+mj-ea"/>
              </a:rPr>
              <a:t>，它包括阳极电流下降到</a:t>
            </a:r>
            <a:r>
              <a:rPr lang="en-US" altLang="zh-CN" b="0" dirty="0">
                <a:solidFill>
                  <a:schemeClr val="tx1"/>
                </a:solidFill>
                <a:latin typeface="+mj-ea"/>
                <a:ea typeface="+mj-ea"/>
              </a:rPr>
              <a:t>0</a:t>
            </a:r>
            <a:r>
              <a:rPr lang="zh-CN" altLang="zh-CN" b="0" dirty="0">
                <a:solidFill>
                  <a:schemeClr val="tx1"/>
                </a:solidFill>
                <a:latin typeface="+mj-ea"/>
                <a:ea typeface="+mj-ea"/>
              </a:rPr>
              <a:t>的时间和晶闸管正向阻断的时间。简单模块没有该项。</a:t>
            </a:r>
          </a:p>
        </p:txBody>
      </p:sp>
    </p:spTree>
    <p:extLst>
      <p:ext uri="{BB962C8B-B14F-4D97-AF65-F5344CB8AC3E}">
        <p14:creationId xmlns:p14="http://schemas.microsoft.com/office/powerpoint/2010/main" val="10569803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556792"/>
            <a:ext cx="8640960" cy="3785652"/>
          </a:xfrm>
          <a:prstGeom prst="rect">
            <a:avLst/>
          </a:prstGeom>
        </p:spPr>
        <p:txBody>
          <a:bodyPr wrap="squar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6</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初始电流”</a:t>
            </a:r>
            <a:r>
              <a:rPr lang="en-US" altLang="zh-CN" b="0" dirty="0">
                <a:solidFill>
                  <a:schemeClr val="tx1"/>
                </a:solidFill>
                <a:latin typeface="+mj-ea"/>
                <a:ea typeface="+mj-ea"/>
              </a:rPr>
              <a:t>(Initial current </a:t>
            </a:r>
            <a:r>
              <a:rPr lang="en-US" altLang="zh-CN" b="0" dirty="0" err="1">
                <a:solidFill>
                  <a:schemeClr val="tx1"/>
                </a:solidFill>
                <a:latin typeface="+mj-ea"/>
                <a:ea typeface="+mj-ea"/>
              </a:rPr>
              <a:t>Ic</a:t>
            </a:r>
            <a:r>
              <a:rPr lang="en-US" altLang="zh-CN" b="0" dirty="0">
                <a:solidFill>
                  <a:schemeClr val="tx1"/>
                </a:solidFill>
                <a:latin typeface="+mj-ea"/>
                <a:ea typeface="+mj-ea"/>
              </a:rPr>
              <a:t>)</a:t>
            </a:r>
            <a:r>
              <a:rPr lang="zh-CN" altLang="zh-CN" b="0" dirty="0">
                <a:solidFill>
                  <a:schemeClr val="tx1"/>
                </a:solidFill>
                <a:latin typeface="+mj-ea"/>
                <a:ea typeface="+mj-ea"/>
              </a:rPr>
              <a:t>文本框：单位为</a:t>
            </a:r>
            <a:r>
              <a:rPr lang="en-US" altLang="zh-CN" b="0" dirty="0">
                <a:solidFill>
                  <a:schemeClr val="tx1"/>
                </a:solidFill>
                <a:latin typeface="+mj-ea"/>
                <a:ea typeface="+mj-ea"/>
              </a:rPr>
              <a:t>A</a:t>
            </a:r>
            <a:r>
              <a:rPr lang="zh-CN" altLang="zh-CN" b="0" dirty="0">
                <a:solidFill>
                  <a:schemeClr val="tx1"/>
                </a:solidFill>
                <a:latin typeface="+mj-ea"/>
                <a:ea typeface="+mj-ea"/>
              </a:rPr>
              <a:t>，当电感值大于</a:t>
            </a:r>
            <a:r>
              <a:rPr lang="en-US" altLang="zh-CN" b="0" dirty="0">
                <a:solidFill>
                  <a:schemeClr val="tx1"/>
                </a:solidFill>
                <a:latin typeface="+mj-ea"/>
                <a:ea typeface="+mj-ea"/>
              </a:rPr>
              <a:t>0</a:t>
            </a:r>
            <a:r>
              <a:rPr lang="zh-CN" altLang="zh-CN" b="0" dirty="0">
                <a:solidFill>
                  <a:schemeClr val="tx1"/>
                </a:solidFill>
                <a:latin typeface="+mj-ea"/>
                <a:ea typeface="+mj-ea"/>
              </a:rPr>
              <a:t>时，可以设置仿真开始时晶闸管的初始电流值，通常设为</a:t>
            </a:r>
            <a:r>
              <a:rPr lang="en-US" altLang="zh-CN" b="0" dirty="0">
                <a:solidFill>
                  <a:schemeClr val="tx1"/>
                </a:solidFill>
                <a:latin typeface="+mj-ea"/>
                <a:ea typeface="+mj-ea"/>
              </a:rPr>
              <a:t>0</a:t>
            </a:r>
            <a:r>
              <a:rPr lang="zh-CN" altLang="zh-CN" b="0" dirty="0">
                <a:solidFill>
                  <a:schemeClr val="tx1"/>
                </a:solidFill>
                <a:latin typeface="+mj-ea"/>
                <a:ea typeface="+mj-ea"/>
              </a:rPr>
              <a:t>表示仿真开始时晶闸管为关断状态。如果电流初始值非</a:t>
            </a:r>
            <a:r>
              <a:rPr lang="en-US" altLang="zh-CN" b="0" dirty="0">
                <a:solidFill>
                  <a:schemeClr val="tx1"/>
                </a:solidFill>
                <a:latin typeface="+mj-ea"/>
                <a:ea typeface="+mj-ea"/>
              </a:rPr>
              <a:t>0</a:t>
            </a:r>
            <a:r>
              <a:rPr lang="zh-CN" altLang="zh-CN" b="0" dirty="0">
                <a:solidFill>
                  <a:schemeClr val="tx1"/>
                </a:solidFill>
                <a:latin typeface="+mj-ea"/>
                <a:ea typeface="+mj-ea"/>
              </a:rPr>
              <a:t>，则必须设置该线性系统中所有状态变量的初值。对电力电子变换器中的所有状态变量设置初始值是很麻烦的事情，所以该选项只适用于简单电路。</a:t>
            </a:r>
          </a:p>
          <a:p>
            <a:pPr algn="l"/>
            <a:r>
              <a:rPr lang="zh-CN" altLang="zh-CN" b="0" dirty="0">
                <a:solidFill>
                  <a:schemeClr val="tx1"/>
                </a:solidFill>
                <a:latin typeface="+mj-ea"/>
                <a:ea typeface="+mj-ea"/>
              </a:rPr>
              <a:t>（</a:t>
            </a:r>
            <a:r>
              <a:rPr lang="en-US" altLang="zh-CN" b="0" dirty="0">
                <a:solidFill>
                  <a:schemeClr val="tx1"/>
                </a:solidFill>
                <a:latin typeface="+mj-ea"/>
                <a:ea typeface="+mj-ea"/>
              </a:rPr>
              <a:t>7</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缓冲电路阻值”</a:t>
            </a:r>
            <a:r>
              <a:rPr lang="en-US" altLang="zh-CN" b="0" dirty="0">
                <a:solidFill>
                  <a:schemeClr val="tx1"/>
                </a:solidFill>
                <a:latin typeface="+mj-ea"/>
                <a:ea typeface="+mj-ea"/>
              </a:rPr>
              <a:t>(Snubber resistance </a:t>
            </a:r>
            <a:r>
              <a:rPr lang="en-US" altLang="zh-CN" b="0" dirty="0" err="1">
                <a:solidFill>
                  <a:schemeClr val="tx1"/>
                </a:solidFill>
                <a:latin typeface="+mj-ea"/>
                <a:ea typeface="+mj-ea"/>
              </a:rPr>
              <a:t>Rs</a:t>
            </a:r>
            <a:r>
              <a:rPr lang="en-US" altLang="zh-CN" b="0" dirty="0">
                <a:solidFill>
                  <a:schemeClr val="tx1"/>
                </a:solidFill>
                <a:latin typeface="+mj-ea"/>
                <a:ea typeface="+mj-ea"/>
              </a:rPr>
              <a:t>)</a:t>
            </a:r>
            <a:r>
              <a:rPr lang="zh-CN" altLang="zh-CN" b="0" dirty="0">
                <a:solidFill>
                  <a:schemeClr val="tx1"/>
                </a:solidFill>
                <a:latin typeface="+mj-ea"/>
                <a:ea typeface="+mj-ea"/>
              </a:rPr>
              <a:t>文本框：并联缓冲电路中的电阻值，单位为</a:t>
            </a:r>
            <a:r>
              <a:rPr lang="en-US" altLang="zh-CN" b="0" dirty="0">
                <a:solidFill>
                  <a:schemeClr val="tx1"/>
                </a:solidFill>
                <a:latin typeface="+mj-ea"/>
                <a:ea typeface="+mj-ea"/>
              </a:rPr>
              <a:t>Ω</a:t>
            </a:r>
            <a:r>
              <a:rPr lang="zh-CN" altLang="zh-CN" b="0" dirty="0">
                <a:solidFill>
                  <a:schemeClr val="tx1"/>
                </a:solidFill>
                <a:latin typeface="+mj-ea"/>
                <a:ea typeface="+mj-ea"/>
              </a:rPr>
              <a:t>。缓冲电阻值设为</a:t>
            </a:r>
            <a:r>
              <a:rPr lang="en-US" altLang="zh-CN" b="0" dirty="0" err="1">
                <a:solidFill>
                  <a:schemeClr val="tx1"/>
                </a:solidFill>
                <a:latin typeface="+mj-ea"/>
                <a:ea typeface="+mj-ea"/>
              </a:rPr>
              <a:t>inf</a:t>
            </a:r>
            <a:r>
              <a:rPr lang="zh-CN" altLang="zh-CN" b="0" dirty="0">
                <a:solidFill>
                  <a:schemeClr val="tx1"/>
                </a:solidFill>
                <a:latin typeface="+mj-ea"/>
                <a:ea typeface="+mj-ea"/>
              </a:rPr>
              <a:t>时将取消缓冲电阻。</a:t>
            </a:r>
          </a:p>
          <a:p>
            <a:pPr algn="l"/>
            <a:r>
              <a:rPr lang="zh-CN" altLang="zh-CN" b="0" dirty="0">
                <a:solidFill>
                  <a:schemeClr val="tx1"/>
                </a:solidFill>
                <a:latin typeface="+mj-ea"/>
                <a:ea typeface="+mj-ea"/>
              </a:rPr>
              <a:t>（</a:t>
            </a:r>
            <a:r>
              <a:rPr lang="en-US" altLang="zh-CN" b="0" dirty="0">
                <a:solidFill>
                  <a:schemeClr val="tx1"/>
                </a:solidFill>
                <a:latin typeface="+mj-ea"/>
                <a:ea typeface="+mj-ea"/>
              </a:rPr>
              <a:t>8</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缓冲电路电容值”</a:t>
            </a:r>
            <a:r>
              <a:rPr lang="en-US" altLang="zh-CN" b="0" dirty="0">
                <a:solidFill>
                  <a:schemeClr val="tx1"/>
                </a:solidFill>
                <a:latin typeface="+mj-ea"/>
                <a:ea typeface="+mj-ea"/>
              </a:rPr>
              <a:t>(Snubber capacitance Cs)</a:t>
            </a:r>
            <a:r>
              <a:rPr lang="zh-CN" altLang="zh-CN" b="0" dirty="0">
                <a:solidFill>
                  <a:schemeClr val="tx1"/>
                </a:solidFill>
                <a:latin typeface="+mj-ea"/>
                <a:ea typeface="+mj-ea"/>
              </a:rPr>
              <a:t>文本框：并联缓冲电路中的电容值，单位为</a:t>
            </a:r>
            <a:r>
              <a:rPr lang="en-US" altLang="zh-CN" b="0" dirty="0">
                <a:solidFill>
                  <a:schemeClr val="tx1"/>
                </a:solidFill>
                <a:latin typeface="+mj-ea"/>
                <a:ea typeface="+mj-ea"/>
              </a:rPr>
              <a:t>F</a:t>
            </a:r>
            <a:r>
              <a:rPr lang="zh-CN" altLang="zh-CN" b="0" dirty="0">
                <a:solidFill>
                  <a:schemeClr val="tx1"/>
                </a:solidFill>
                <a:latin typeface="+mj-ea"/>
                <a:ea typeface="+mj-ea"/>
              </a:rPr>
              <a:t>。缓冲电容值设为</a:t>
            </a:r>
            <a:r>
              <a:rPr lang="en-US" altLang="zh-CN" b="0" dirty="0">
                <a:solidFill>
                  <a:schemeClr val="tx1"/>
                </a:solidFill>
                <a:latin typeface="+mj-ea"/>
                <a:ea typeface="+mj-ea"/>
              </a:rPr>
              <a:t>0</a:t>
            </a:r>
            <a:r>
              <a:rPr lang="zh-CN" altLang="zh-CN" b="0" dirty="0">
                <a:solidFill>
                  <a:schemeClr val="tx1"/>
                </a:solidFill>
                <a:latin typeface="+mj-ea"/>
                <a:ea typeface="+mj-ea"/>
              </a:rPr>
              <a:t>时，将取消缓冲电容；缓冲电容值设为</a:t>
            </a:r>
            <a:r>
              <a:rPr lang="en-US" altLang="zh-CN" b="0" dirty="0" err="1">
                <a:solidFill>
                  <a:schemeClr val="tx1"/>
                </a:solidFill>
                <a:latin typeface="+mj-ea"/>
                <a:ea typeface="+mj-ea"/>
              </a:rPr>
              <a:t>inf</a:t>
            </a:r>
            <a:r>
              <a:rPr lang="zh-CN" altLang="zh-CN" b="0" dirty="0">
                <a:solidFill>
                  <a:schemeClr val="tx1"/>
                </a:solidFill>
                <a:latin typeface="+mj-ea"/>
                <a:ea typeface="+mj-ea"/>
              </a:rPr>
              <a:t>时，缓冲电路为纯电阻性电路。</a:t>
            </a:r>
          </a:p>
          <a:p>
            <a:pPr algn="l"/>
            <a:r>
              <a:rPr lang="zh-CN" altLang="zh-CN" b="0" dirty="0">
                <a:solidFill>
                  <a:schemeClr val="tx1"/>
                </a:solidFill>
                <a:latin typeface="+mj-ea"/>
                <a:ea typeface="+mj-ea"/>
              </a:rPr>
              <a:t>（</a:t>
            </a:r>
            <a:r>
              <a:rPr lang="en-US" altLang="zh-CN" b="0" dirty="0">
                <a:solidFill>
                  <a:schemeClr val="tx1"/>
                </a:solidFill>
                <a:latin typeface="+mj-ea"/>
                <a:ea typeface="+mj-ea"/>
              </a:rPr>
              <a:t>9</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测量输出端”</a:t>
            </a:r>
            <a:r>
              <a:rPr lang="en-US" altLang="zh-CN" b="0" dirty="0">
                <a:solidFill>
                  <a:schemeClr val="tx1"/>
                </a:solidFill>
                <a:latin typeface="+mj-ea"/>
                <a:ea typeface="+mj-ea"/>
              </a:rPr>
              <a:t>(Show measurement port)</a:t>
            </a:r>
            <a:r>
              <a:rPr lang="zh-CN" altLang="zh-CN" b="0" dirty="0">
                <a:solidFill>
                  <a:schemeClr val="tx1"/>
                </a:solidFill>
                <a:latin typeface="+mj-ea"/>
                <a:ea typeface="+mj-ea"/>
              </a:rPr>
              <a:t>复选框：选中该复选框，出现测量输出端口</a:t>
            </a:r>
            <a:r>
              <a:rPr lang="en-US" altLang="zh-CN" b="0" dirty="0">
                <a:solidFill>
                  <a:schemeClr val="tx1"/>
                </a:solidFill>
                <a:latin typeface="+mj-ea"/>
                <a:ea typeface="+mj-ea"/>
              </a:rPr>
              <a:t>m</a:t>
            </a:r>
            <a:r>
              <a:rPr lang="zh-CN" altLang="zh-CN" b="0" dirty="0">
                <a:solidFill>
                  <a:schemeClr val="tx1"/>
                </a:solidFill>
                <a:latin typeface="+mj-ea"/>
                <a:ea typeface="+mj-ea"/>
              </a:rPr>
              <a:t>，可以观测晶闸管的电流和电压值。</a:t>
            </a:r>
          </a:p>
        </p:txBody>
      </p:sp>
    </p:spTree>
    <p:extLst>
      <p:ext uri="{BB962C8B-B14F-4D97-AF65-F5344CB8AC3E}">
        <p14:creationId xmlns:p14="http://schemas.microsoft.com/office/powerpoint/2010/main" val="10569803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196752"/>
            <a:ext cx="7560840" cy="1015663"/>
          </a:xfrm>
          <a:prstGeom prst="rect">
            <a:avLst/>
          </a:prstGeom>
        </p:spPr>
        <p:txBody>
          <a:bodyPr wrap="square">
            <a:spAutoFit/>
          </a:bodyPr>
          <a:lstStyle/>
          <a:p>
            <a:pPr algn="l"/>
            <a:r>
              <a:rPr lang="zh-CN" altLang="zh-CN" b="0" dirty="0">
                <a:solidFill>
                  <a:schemeClr val="tx1"/>
                </a:solidFill>
                <a:latin typeface="+mj-ea"/>
                <a:ea typeface="+mj-ea"/>
              </a:rPr>
              <a:t>【例</a:t>
            </a:r>
            <a:r>
              <a:rPr lang="en-US" altLang="zh-CN" b="0" dirty="0">
                <a:solidFill>
                  <a:schemeClr val="tx1"/>
                </a:solidFill>
                <a:latin typeface="+mj-ea"/>
                <a:ea typeface="+mj-ea"/>
              </a:rPr>
              <a:t>8.2</a:t>
            </a:r>
            <a:r>
              <a:rPr lang="zh-CN" altLang="zh-CN" b="0" dirty="0">
                <a:solidFill>
                  <a:schemeClr val="tx1"/>
                </a:solidFill>
                <a:latin typeface="+mj-ea"/>
                <a:ea typeface="+mj-ea"/>
              </a:rPr>
              <a:t>】构建单相桥式可控整流电路，观测整流效果。晶闸管模块采用默认参数。</a:t>
            </a:r>
          </a:p>
          <a:p>
            <a:pPr algn="l"/>
            <a:r>
              <a:rPr lang="zh-CN" altLang="zh-CN" b="0" dirty="0">
                <a:solidFill>
                  <a:schemeClr val="tx1"/>
                </a:solidFill>
                <a:latin typeface="+mj-ea"/>
                <a:ea typeface="+mj-ea"/>
              </a:rPr>
              <a:t>（</a:t>
            </a:r>
            <a:r>
              <a:rPr lang="en-US" altLang="zh-CN" b="0" dirty="0">
                <a:solidFill>
                  <a:schemeClr val="tx1"/>
                </a:solidFill>
                <a:latin typeface="+mj-ea"/>
                <a:ea typeface="+mj-ea"/>
              </a:rPr>
              <a:t>1</a:t>
            </a:r>
            <a:r>
              <a:rPr lang="zh-CN" altLang="zh-CN" b="0" dirty="0">
                <a:solidFill>
                  <a:schemeClr val="tx1"/>
                </a:solidFill>
                <a:latin typeface="+mj-ea"/>
                <a:ea typeface="+mj-ea"/>
              </a:rPr>
              <a:t>）构建的系统仿真如图</a:t>
            </a:r>
            <a:r>
              <a:rPr lang="en-US" altLang="zh-CN" b="0" dirty="0">
                <a:solidFill>
                  <a:schemeClr val="tx1"/>
                </a:solidFill>
                <a:latin typeface="+mj-ea"/>
                <a:ea typeface="+mj-ea"/>
              </a:rPr>
              <a:t>10-21</a:t>
            </a:r>
            <a:r>
              <a:rPr lang="zh-CN" altLang="zh-CN" b="0" dirty="0">
                <a:solidFill>
                  <a:schemeClr val="tx1"/>
                </a:solidFill>
                <a:latin typeface="+mj-ea"/>
                <a:ea typeface="+mj-ea"/>
              </a:rPr>
              <a:t>所示。</a:t>
            </a: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564904"/>
            <a:ext cx="4824536" cy="37178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29811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2044005"/>
            <a:ext cx="8208912" cy="2554545"/>
          </a:xfrm>
          <a:prstGeom prst="rect">
            <a:avLst/>
          </a:prstGeom>
        </p:spPr>
        <p:txBody>
          <a:bodyPr wrap="square">
            <a:spAutoFit/>
          </a:bodyPr>
          <a:lstStyle/>
          <a:p>
            <a:pPr algn="l"/>
            <a:r>
              <a:rPr lang="zh-CN" altLang="zh-CN" b="0" dirty="0">
                <a:solidFill>
                  <a:schemeClr val="tx1"/>
                </a:solidFill>
                <a:latin typeface="+mj-ea"/>
                <a:ea typeface="+mj-ea"/>
              </a:rPr>
              <a:t>其中，示波器</a:t>
            </a:r>
            <a:r>
              <a:rPr lang="en-US" altLang="zh-CN" b="0" dirty="0">
                <a:solidFill>
                  <a:schemeClr val="tx1"/>
                </a:solidFill>
                <a:latin typeface="+mj-ea"/>
                <a:ea typeface="+mj-ea"/>
              </a:rPr>
              <a:t>Scope</a:t>
            </a:r>
            <a:r>
              <a:rPr lang="zh-CN" altLang="zh-CN" b="0" dirty="0">
                <a:solidFill>
                  <a:schemeClr val="tx1"/>
                </a:solidFill>
                <a:latin typeface="+mj-ea"/>
                <a:ea typeface="+mj-ea"/>
              </a:rPr>
              <a:t>在</a:t>
            </a:r>
            <a:r>
              <a:rPr lang="en-US" altLang="zh-CN" b="0" dirty="0">
                <a:solidFill>
                  <a:schemeClr val="tx1"/>
                </a:solidFill>
                <a:latin typeface="+mj-ea"/>
                <a:ea typeface="+mj-ea"/>
              </a:rPr>
              <a:t>Simulink/Sinks</a:t>
            </a:r>
            <a:r>
              <a:rPr lang="zh-CN" altLang="zh-CN" b="0" dirty="0">
                <a:solidFill>
                  <a:schemeClr val="tx1"/>
                </a:solidFill>
                <a:latin typeface="+mj-ea"/>
                <a:ea typeface="+mj-ea"/>
              </a:rPr>
              <a:t>路径下；信号分离模块</a:t>
            </a:r>
            <a:r>
              <a:rPr lang="en-US" altLang="zh-CN" b="0" dirty="0" err="1">
                <a:solidFill>
                  <a:schemeClr val="tx1"/>
                </a:solidFill>
                <a:latin typeface="+mj-ea"/>
                <a:ea typeface="+mj-ea"/>
              </a:rPr>
              <a:t>Demux</a:t>
            </a:r>
            <a:r>
              <a:rPr lang="zh-CN" altLang="zh-CN" b="0" dirty="0">
                <a:solidFill>
                  <a:schemeClr val="tx1"/>
                </a:solidFill>
                <a:latin typeface="+mj-ea"/>
                <a:ea typeface="+mj-ea"/>
              </a:rPr>
              <a:t>在</a:t>
            </a:r>
            <a:r>
              <a:rPr lang="en-US" altLang="zh-CN" b="0" dirty="0">
                <a:solidFill>
                  <a:schemeClr val="tx1"/>
                </a:solidFill>
                <a:latin typeface="+mj-ea"/>
                <a:ea typeface="+mj-ea"/>
              </a:rPr>
              <a:t>Simulink/Signal Routing</a:t>
            </a:r>
            <a:r>
              <a:rPr lang="zh-CN" altLang="zh-CN" b="0" dirty="0">
                <a:solidFill>
                  <a:schemeClr val="tx1"/>
                </a:solidFill>
                <a:latin typeface="+mj-ea"/>
                <a:ea typeface="+mj-ea"/>
              </a:rPr>
              <a:t>；电流表模块</a:t>
            </a:r>
            <a:r>
              <a:rPr lang="en-US" altLang="zh-CN" b="0" dirty="0">
                <a:solidFill>
                  <a:schemeClr val="tx1"/>
                </a:solidFill>
                <a:latin typeface="+mj-ea"/>
                <a:ea typeface="+mj-ea"/>
              </a:rPr>
              <a:t>IR</a:t>
            </a:r>
            <a:r>
              <a:rPr lang="zh-CN" altLang="zh-CN" b="0" dirty="0">
                <a:solidFill>
                  <a:schemeClr val="tx1"/>
                </a:solidFill>
                <a:latin typeface="+mj-ea"/>
                <a:ea typeface="+mj-ea"/>
              </a:rPr>
              <a:t>在</a:t>
            </a:r>
            <a:r>
              <a:rPr lang="en-US" altLang="zh-CN" b="0" dirty="0" err="1">
                <a:solidFill>
                  <a:schemeClr val="tx1"/>
                </a:solidFill>
                <a:latin typeface="+mj-ea"/>
                <a:ea typeface="+mj-ea"/>
              </a:rPr>
              <a:t>SimPowerSystems</a:t>
            </a:r>
            <a:r>
              <a:rPr lang="en-US" altLang="zh-CN" b="0" dirty="0">
                <a:solidFill>
                  <a:schemeClr val="tx1"/>
                </a:solidFill>
                <a:latin typeface="+mj-ea"/>
                <a:ea typeface="+mj-ea"/>
              </a:rPr>
              <a:t>/Measurements</a:t>
            </a:r>
            <a:r>
              <a:rPr lang="zh-CN" altLang="zh-CN" b="0" dirty="0">
                <a:solidFill>
                  <a:schemeClr val="tx1"/>
                </a:solidFill>
                <a:latin typeface="+mj-ea"/>
                <a:ea typeface="+mj-ea"/>
              </a:rPr>
              <a:t>路径下；电压表模块</a:t>
            </a:r>
            <a:r>
              <a:rPr lang="en-US" altLang="zh-CN" b="0" dirty="0">
                <a:solidFill>
                  <a:schemeClr val="tx1"/>
                </a:solidFill>
                <a:latin typeface="+mj-ea"/>
                <a:ea typeface="+mj-ea"/>
              </a:rPr>
              <a:t>VR</a:t>
            </a:r>
            <a:r>
              <a:rPr lang="zh-CN" altLang="zh-CN" b="0" dirty="0">
                <a:solidFill>
                  <a:schemeClr val="tx1"/>
                </a:solidFill>
                <a:latin typeface="+mj-ea"/>
                <a:ea typeface="+mj-ea"/>
              </a:rPr>
              <a:t>在</a:t>
            </a:r>
            <a:r>
              <a:rPr lang="en-US" altLang="zh-CN" b="0" dirty="0" err="1">
                <a:solidFill>
                  <a:schemeClr val="tx1"/>
                </a:solidFill>
                <a:latin typeface="+mj-ea"/>
                <a:ea typeface="+mj-ea"/>
              </a:rPr>
              <a:t>SimPowerSystems</a:t>
            </a:r>
            <a:r>
              <a:rPr lang="en-US" altLang="zh-CN" b="0" dirty="0">
                <a:solidFill>
                  <a:schemeClr val="tx1"/>
                </a:solidFill>
                <a:latin typeface="+mj-ea"/>
                <a:ea typeface="+mj-ea"/>
              </a:rPr>
              <a:t>/Measurements</a:t>
            </a:r>
            <a:r>
              <a:rPr lang="zh-CN" altLang="zh-CN" b="0" dirty="0">
                <a:solidFill>
                  <a:schemeClr val="tx1"/>
                </a:solidFill>
                <a:latin typeface="+mj-ea"/>
                <a:ea typeface="+mj-ea"/>
              </a:rPr>
              <a:t>路径下；脉冲发生器模块</a:t>
            </a:r>
            <a:r>
              <a:rPr lang="en-US" altLang="zh-CN" b="0" dirty="0">
                <a:solidFill>
                  <a:schemeClr val="tx1"/>
                </a:solidFill>
                <a:latin typeface="+mj-ea"/>
                <a:ea typeface="+mj-ea"/>
              </a:rPr>
              <a:t>P</a:t>
            </a:r>
            <a:r>
              <a:rPr lang="zh-CN" altLang="zh-CN" b="0" dirty="0">
                <a:solidFill>
                  <a:schemeClr val="tx1"/>
                </a:solidFill>
                <a:latin typeface="+mj-ea"/>
                <a:ea typeface="+mj-ea"/>
              </a:rPr>
              <a:t>在</a:t>
            </a:r>
            <a:r>
              <a:rPr lang="en-US" altLang="zh-CN" b="0" dirty="0">
                <a:solidFill>
                  <a:schemeClr val="tx1"/>
                </a:solidFill>
                <a:latin typeface="+mj-ea"/>
                <a:ea typeface="+mj-ea"/>
              </a:rPr>
              <a:t>Simulink/Sources</a:t>
            </a:r>
            <a:r>
              <a:rPr lang="zh-CN" altLang="zh-CN" b="0" dirty="0">
                <a:solidFill>
                  <a:schemeClr val="tx1"/>
                </a:solidFill>
                <a:latin typeface="+mj-ea"/>
                <a:ea typeface="+mj-ea"/>
              </a:rPr>
              <a:t>路径下；串联</a:t>
            </a:r>
            <a:r>
              <a:rPr lang="en-US" altLang="zh-CN" b="0" dirty="0">
                <a:solidFill>
                  <a:schemeClr val="tx1"/>
                </a:solidFill>
                <a:latin typeface="+mj-ea"/>
                <a:ea typeface="+mj-ea"/>
              </a:rPr>
              <a:t>RLC</a:t>
            </a:r>
            <a:r>
              <a:rPr lang="zh-CN" altLang="zh-CN" b="0" dirty="0">
                <a:solidFill>
                  <a:schemeClr val="tx1"/>
                </a:solidFill>
                <a:latin typeface="+mj-ea"/>
                <a:ea typeface="+mj-ea"/>
              </a:rPr>
              <a:t>支路</a:t>
            </a:r>
            <a:r>
              <a:rPr lang="en-US" altLang="zh-CN" b="0" dirty="0">
                <a:solidFill>
                  <a:schemeClr val="tx1"/>
                </a:solidFill>
                <a:latin typeface="+mj-ea"/>
                <a:ea typeface="+mj-ea"/>
              </a:rPr>
              <a:t>R</a:t>
            </a:r>
            <a:r>
              <a:rPr lang="zh-CN" altLang="zh-CN" b="0" dirty="0">
                <a:solidFill>
                  <a:schemeClr val="tx1"/>
                </a:solidFill>
                <a:latin typeface="+mj-ea"/>
                <a:ea typeface="+mj-ea"/>
              </a:rPr>
              <a:t>在</a:t>
            </a:r>
            <a:r>
              <a:rPr lang="en-US" altLang="zh-CN" b="0" dirty="0" err="1">
                <a:solidFill>
                  <a:schemeClr val="tx1"/>
                </a:solidFill>
                <a:latin typeface="+mj-ea"/>
                <a:ea typeface="+mj-ea"/>
              </a:rPr>
              <a:t>SimPowerSystems</a:t>
            </a:r>
            <a:r>
              <a:rPr lang="en-US" altLang="zh-CN" b="0" dirty="0">
                <a:solidFill>
                  <a:schemeClr val="tx1"/>
                </a:solidFill>
                <a:latin typeface="+mj-ea"/>
                <a:ea typeface="+mj-ea"/>
              </a:rPr>
              <a:t>/Elements</a:t>
            </a:r>
            <a:r>
              <a:rPr lang="zh-CN" altLang="zh-CN" b="0" dirty="0">
                <a:solidFill>
                  <a:schemeClr val="tx1"/>
                </a:solidFill>
                <a:latin typeface="+mj-ea"/>
                <a:ea typeface="+mj-ea"/>
              </a:rPr>
              <a:t>路径下；交流电压源</a:t>
            </a:r>
            <a:r>
              <a:rPr lang="en-US" altLang="zh-CN" b="0" dirty="0">
                <a:solidFill>
                  <a:schemeClr val="tx1"/>
                </a:solidFill>
                <a:latin typeface="+mj-ea"/>
                <a:ea typeface="+mj-ea"/>
              </a:rPr>
              <a:t>Vs</a:t>
            </a:r>
            <a:r>
              <a:rPr lang="zh-CN" altLang="zh-CN" b="0" dirty="0">
                <a:solidFill>
                  <a:schemeClr val="tx1"/>
                </a:solidFill>
                <a:latin typeface="+mj-ea"/>
                <a:ea typeface="+mj-ea"/>
              </a:rPr>
              <a:t>在</a:t>
            </a:r>
            <a:r>
              <a:rPr lang="en-US" altLang="zh-CN" b="0" dirty="0" err="1">
                <a:solidFill>
                  <a:schemeClr val="tx1"/>
                </a:solidFill>
                <a:latin typeface="+mj-ea"/>
                <a:ea typeface="+mj-ea"/>
              </a:rPr>
              <a:t>SimPowerSystems</a:t>
            </a:r>
            <a:r>
              <a:rPr lang="en-US" altLang="zh-CN" b="0" dirty="0">
                <a:solidFill>
                  <a:schemeClr val="tx1"/>
                </a:solidFill>
                <a:latin typeface="+mj-ea"/>
                <a:ea typeface="+mj-ea"/>
              </a:rPr>
              <a:t>/Electrical Sources</a:t>
            </a:r>
            <a:r>
              <a:rPr lang="zh-CN" altLang="zh-CN" b="0" dirty="0">
                <a:solidFill>
                  <a:schemeClr val="tx1"/>
                </a:solidFill>
                <a:latin typeface="+mj-ea"/>
                <a:ea typeface="+mj-ea"/>
              </a:rPr>
              <a:t>路径下；晶闸管模块</a:t>
            </a:r>
            <a:r>
              <a:rPr lang="en-US" altLang="zh-CN" b="0" dirty="0">
                <a:solidFill>
                  <a:schemeClr val="tx1"/>
                </a:solidFill>
                <a:latin typeface="+mj-ea"/>
                <a:ea typeface="+mj-ea"/>
              </a:rPr>
              <a:t>TH1</a:t>
            </a:r>
            <a:r>
              <a:rPr lang="zh-CN" altLang="zh-CN" b="0" dirty="0">
                <a:solidFill>
                  <a:schemeClr val="tx1"/>
                </a:solidFill>
                <a:latin typeface="+mj-ea"/>
                <a:ea typeface="+mj-ea"/>
              </a:rPr>
              <a:t>、</a:t>
            </a:r>
            <a:r>
              <a:rPr lang="en-US" altLang="zh-CN" b="0" dirty="0">
                <a:solidFill>
                  <a:schemeClr val="tx1"/>
                </a:solidFill>
                <a:latin typeface="+mj-ea"/>
                <a:ea typeface="+mj-ea"/>
              </a:rPr>
              <a:t>TH2</a:t>
            </a:r>
            <a:r>
              <a:rPr lang="zh-CN" altLang="zh-CN" b="0" dirty="0">
                <a:solidFill>
                  <a:schemeClr val="tx1"/>
                </a:solidFill>
                <a:latin typeface="+mj-ea"/>
                <a:ea typeface="+mj-ea"/>
              </a:rPr>
              <a:t>、</a:t>
            </a:r>
            <a:r>
              <a:rPr lang="en-US" altLang="zh-CN" b="0" dirty="0">
                <a:solidFill>
                  <a:schemeClr val="tx1"/>
                </a:solidFill>
                <a:latin typeface="+mj-ea"/>
                <a:ea typeface="+mj-ea"/>
              </a:rPr>
              <a:t>TH3</a:t>
            </a:r>
            <a:r>
              <a:rPr lang="zh-CN" altLang="zh-CN" b="0" dirty="0">
                <a:solidFill>
                  <a:schemeClr val="tx1"/>
                </a:solidFill>
                <a:latin typeface="+mj-ea"/>
                <a:ea typeface="+mj-ea"/>
              </a:rPr>
              <a:t>、</a:t>
            </a:r>
            <a:r>
              <a:rPr lang="en-US" altLang="zh-CN" b="0" dirty="0">
                <a:solidFill>
                  <a:schemeClr val="tx1"/>
                </a:solidFill>
                <a:latin typeface="+mj-ea"/>
                <a:ea typeface="+mj-ea"/>
              </a:rPr>
              <a:t>TH4</a:t>
            </a:r>
            <a:r>
              <a:rPr lang="zh-CN" altLang="zh-CN" b="0" dirty="0">
                <a:solidFill>
                  <a:schemeClr val="tx1"/>
                </a:solidFill>
                <a:latin typeface="+mj-ea"/>
                <a:ea typeface="+mj-ea"/>
              </a:rPr>
              <a:t>在</a:t>
            </a:r>
            <a:r>
              <a:rPr lang="en-US" altLang="zh-CN" b="0" dirty="0" err="1">
                <a:solidFill>
                  <a:schemeClr val="tx1"/>
                </a:solidFill>
                <a:latin typeface="+mj-ea"/>
                <a:ea typeface="+mj-ea"/>
              </a:rPr>
              <a:t>SimPowerSystems</a:t>
            </a:r>
            <a:r>
              <a:rPr lang="en-US" altLang="zh-CN" b="0" dirty="0">
                <a:solidFill>
                  <a:schemeClr val="tx1"/>
                </a:solidFill>
                <a:latin typeface="+mj-ea"/>
                <a:ea typeface="+mj-ea"/>
              </a:rPr>
              <a:t>/Power Electronics</a:t>
            </a:r>
            <a:r>
              <a:rPr lang="zh-CN" altLang="zh-CN" b="0" dirty="0">
                <a:solidFill>
                  <a:schemeClr val="tx1"/>
                </a:solidFill>
                <a:latin typeface="+mj-ea"/>
                <a:ea typeface="+mj-ea"/>
              </a:rPr>
              <a:t>路径下。</a:t>
            </a:r>
          </a:p>
        </p:txBody>
      </p:sp>
    </p:spTree>
    <p:extLst>
      <p:ext uri="{BB962C8B-B14F-4D97-AF65-F5344CB8AC3E}">
        <p14:creationId xmlns:p14="http://schemas.microsoft.com/office/powerpoint/2010/main" val="42929811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3985" y="980728"/>
            <a:ext cx="7776864" cy="1015663"/>
          </a:xfrm>
          <a:prstGeom prst="rect">
            <a:avLst/>
          </a:prstGeom>
        </p:spPr>
        <p:txBody>
          <a:bodyPr wrap="squar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2</a:t>
            </a:r>
            <a:r>
              <a:rPr lang="zh-CN" altLang="zh-CN" b="0" dirty="0">
                <a:solidFill>
                  <a:schemeClr val="tx1"/>
                </a:solidFill>
                <a:latin typeface="+mj-ea"/>
                <a:ea typeface="+mj-ea"/>
              </a:rPr>
              <a:t>）设置模块参数和仿真参数。晶闸管的触发脉冲通过简单的“脉冲发生器”</a:t>
            </a:r>
            <a:r>
              <a:rPr lang="en-US" altLang="zh-CN" b="0" dirty="0">
                <a:solidFill>
                  <a:schemeClr val="tx1"/>
                </a:solidFill>
                <a:latin typeface="+mj-ea"/>
                <a:ea typeface="+mj-ea"/>
              </a:rPr>
              <a:t>(Pulse Generator)</a:t>
            </a:r>
            <a:r>
              <a:rPr lang="zh-CN" altLang="zh-CN" b="0" dirty="0">
                <a:solidFill>
                  <a:schemeClr val="tx1"/>
                </a:solidFill>
                <a:latin typeface="+mj-ea"/>
                <a:ea typeface="+mj-ea"/>
              </a:rPr>
              <a:t>模块产生，脉冲发生器的脉冲周期取为</a:t>
            </a:r>
            <a:r>
              <a:rPr lang="en-US" altLang="zh-CN" b="0" dirty="0">
                <a:solidFill>
                  <a:schemeClr val="tx1"/>
                </a:solidFill>
                <a:latin typeface="+mj-ea"/>
                <a:ea typeface="+mj-ea"/>
              </a:rPr>
              <a:t>2</a:t>
            </a:r>
            <a:r>
              <a:rPr lang="zh-CN" altLang="zh-CN" b="0" dirty="0">
                <a:solidFill>
                  <a:schemeClr val="tx1"/>
                </a:solidFill>
                <a:latin typeface="+mj-ea"/>
                <a:ea typeface="+mj-ea"/>
              </a:rPr>
              <a:t>倍的系统频率，即</a:t>
            </a:r>
            <a:r>
              <a:rPr lang="en-US" altLang="zh-CN" b="0" dirty="0">
                <a:solidFill>
                  <a:schemeClr val="tx1"/>
                </a:solidFill>
                <a:latin typeface="+mj-ea"/>
                <a:ea typeface="+mj-ea"/>
              </a:rPr>
              <a:t>100 Hz</a:t>
            </a:r>
            <a:r>
              <a:rPr lang="zh-CN" altLang="zh-CN" b="0" dirty="0">
                <a:solidFill>
                  <a:schemeClr val="tx1"/>
                </a:solidFill>
                <a:latin typeface="+mj-ea"/>
                <a:ea typeface="+mj-ea"/>
              </a:rPr>
              <a:t>。</a:t>
            </a:r>
          </a:p>
        </p:txBody>
      </p:sp>
      <p:sp>
        <p:nvSpPr>
          <p:cNvPr id="3" name="矩形 2"/>
          <p:cNvSpPr/>
          <p:nvPr/>
        </p:nvSpPr>
        <p:spPr>
          <a:xfrm>
            <a:off x="251520" y="1988840"/>
            <a:ext cx="1980029" cy="400110"/>
          </a:xfrm>
          <a:prstGeom prst="rect">
            <a:avLst/>
          </a:prstGeom>
        </p:spPr>
        <p:txBody>
          <a:bodyPr wrap="none">
            <a:spAutoFit/>
          </a:bodyPr>
          <a:lstStyle/>
          <a:p>
            <a:r>
              <a:rPr lang="zh-CN" altLang="zh-CN" b="0" dirty="0">
                <a:solidFill>
                  <a:schemeClr val="tx1"/>
                </a:solidFill>
                <a:latin typeface="+mj-ea"/>
                <a:ea typeface="+mj-ea"/>
              </a:rPr>
              <a:t>晶闸管的控制角</a:t>
            </a:r>
            <a:endParaRPr lang="zh-CN" altLang="en-US" b="0" dirty="0">
              <a:solidFill>
                <a:schemeClr val="tx1"/>
              </a:solidFill>
              <a:latin typeface="+mj-ea"/>
              <a:ea typeface="+mj-ea"/>
            </a:endParaRPr>
          </a:p>
        </p:txBody>
      </p:sp>
      <p:pic>
        <p:nvPicPr>
          <p:cNvPr id="2457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1548" y="2090457"/>
            <a:ext cx="321593" cy="375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392345" y="2038495"/>
            <a:ext cx="2236510" cy="400110"/>
          </a:xfrm>
          <a:prstGeom prst="rect">
            <a:avLst/>
          </a:prstGeom>
        </p:spPr>
        <p:txBody>
          <a:bodyPr wrap="none">
            <a:spAutoFit/>
          </a:bodyPr>
          <a:lstStyle/>
          <a:p>
            <a:r>
              <a:rPr lang="zh-CN" altLang="zh-CN" b="0" dirty="0">
                <a:solidFill>
                  <a:schemeClr val="tx1"/>
                </a:solidFill>
                <a:latin typeface="+mn-ea"/>
                <a:ea typeface="+mn-ea"/>
              </a:rPr>
              <a:t>以脉冲的延迟时间</a:t>
            </a:r>
            <a:endParaRPr lang="zh-CN" altLang="en-US" b="0" dirty="0">
              <a:solidFill>
                <a:schemeClr val="tx1"/>
              </a:solidFill>
              <a:latin typeface="+mn-ea"/>
              <a:ea typeface="+mn-ea"/>
            </a:endParaRPr>
          </a:p>
        </p:txBody>
      </p:sp>
      <p:pic>
        <p:nvPicPr>
          <p:cNvPr id="2458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24551" y="2086038"/>
            <a:ext cx="208607" cy="37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733158" y="2013576"/>
            <a:ext cx="1467068" cy="400110"/>
          </a:xfrm>
          <a:prstGeom prst="rect">
            <a:avLst/>
          </a:prstGeom>
        </p:spPr>
        <p:txBody>
          <a:bodyPr wrap="none">
            <a:spAutoFit/>
          </a:bodyPr>
          <a:lstStyle/>
          <a:p>
            <a:r>
              <a:rPr lang="zh-CN" altLang="zh-CN" b="0" dirty="0">
                <a:solidFill>
                  <a:schemeClr val="tx1"/>
                </a:solidFill>
                <a:latin typeface="+mn-ea"/>
                <a:ea typeface="+mn-ea"/>
              </a:rPr>
              <a:t>来表示，取</a:t>
            </a:r>
            <a:endParaRPr lang="zh-CN" altLang="en-US" b="0" dirty="0">
              <a:solidFill>
                <a:schemeClr val="tx1"/>
              </a:solidFill>
              <a:latin typeface="+mn-ea"/>
              <a:ea typeface="+mn-ea"/>
            </a:endParaRPr>
          </a:p>
        </p:txBody>
      </p:sp>
      <p:pic>
        <p:nvPicPr>
          <p:cNvPr id="24583"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47166" y="1989195"/>
            <a:ext cx="945114" cy="39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7020272" y="2039048"/>
            <a:ext cx="1723549" cy="400110"/>
          </a:xfrm>
          <a:prstGeom prst="rect">
            <a:avLst/>
          </a:prstGeom>
        </p:spPr>
        <p:txBody>
          <a:bodyPr wrap="none">
            <a:spAutoFit/>
          </a:bodyPr>
          <a:lstStyle/>
          <a:p>
            <a:r>
              <a:rPr lang="zh-CN" altLang="zh-CN" b="0" dirty="0">
                <a:solidFill>
                  <a:schemeClr val="tx1"/>
                </a:solidFill>
                <a:latin typeface="+mj-ea"/>
                <a:ea typeface="+mj-ea"/>
              </a:rPr>
              <a:t>，对应的时间</a:t>
            </a:r>
            <a:endParaRPr lang="zh-CN" altLang="en-US" b="0" dirty="0">
              <a:solidFill>
                <a:schemeClr val="tx1"/>
              </a:solidFill>
              <a:latin typeface="+mj-ea"/>
              <a:ea typeface="+mj-ea"/>
            </a:endParaRPr>
          </a:p>
        </p:txBody>
      </p:sp>
      <p:pic>
        <p:nvPicPr>
          <p:cNvPr id="24584"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7563" y="2543078"/>
            <a:ext cx="2851936" cy="306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309530" y="2949680"/>
            <a:ext cx="8150902" cy="707886"/>
          </a:xfrm>
          <a:prstGeom prst="rect">
            <a:avLst/>
          </a:prstGeom>
        </p:spPr>
        <p:txBody>
          <a:bodyPr wrap="square">
            <a:spAutoFit/>
          </a:bodyPr>
          <a:lstStyle/>
          <a:p>
            <a:pPr algn="l"/>
            <a:r>
              <a:rPr lang="zh-CN" altLang="zh-CN" b="0" dirty="0" smtClean="0">
                <a:solidFill>
                  <a:schemeClr val="tx1"/>
                </a:solidFill>
                <a:latin typeface="+mj-ea"/>
                <a:ea typeface="+mj-ea"/>
              </a:rPr>
              <a:t>脉冲宽度</a:t>
            </a:r>
            <a:r>
              <a:rPr lang="zh-CN" altLang="zh-CN" b="0" dirty="0">
                <a:solidFill>
                  <a:schemeClr val="tx1"/>
                </a:solidFill>
                <a:latin typeface="+mj-ea"/>
                <a:ea typeface="+mj-ea"/>
              </a:rPr>
              <a:t>用脉冲周期的百分比表示，默认值为</a:t>
            </a:r>
            <a:r>
              <a:rPr lang="en-US" altLang="zh-CN" b="0" dirty="0">
                <a:solidFill>
                  <a:schemeClr val="tx1"/>
                </a:solidFill>
                <a:latin typeface="+mj-ea"/>
                <a:ea typeface="+mj-ea"/>
              </a:rPr>
              <a:t>50%</a:t>
            </a:r>
            <a:r>
              <a:rPr lang="zh-CN" altLang="zh-CN" b="0" dirty="0">
                <a:solidFill>
                  <a:schemeClr val="tx1"/>
                </a:solidFill>
                <a:latin typeface="+mj-ea"/>
                <a:ea typeface="+mj-ea"/>
              </a:rPr>
              <a:t>。双击脉冲发生器模块，按图</a:t>
            </a:r>
            <a:r>
              <a:rPr lang="en-US" altLang="zh-CN" b="0" dirty="0">
                <a:solidFill>
                  <a:schemeClr val="tx1"/>
                </a:solidFill>
                <a:latin typeface="+mj-ea"/>
                <a:ea typeface="+mj-ea"/>
              </a:rPr>
              <a:t>10-22</a:t>
            </a:r>
            <a:r>
              <a:rPr lang="zh-CN" altLang="zh-CN" b="0" dirty="0">
                <a:solidFill>
                  <a:schemeClr val="tx1"/>
                </a:solidFill>
                <a:latin typeface="+mj-ea"/>
                <a:ea typeface="+mj-ea"/>
              </a:rPr>
              <a:t>所示设置参数。</a:t>
            </a:r>
          </a:p>
        </p:txBody>
      </p:sp>
      <p:pic>
        <p:nvPicPr>
          <p:cNvPr id="24585"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3214" y="3678662"/>
            <a:ext cx="2301875" cy="2963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2981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052736"/>
            <a:ext cx="4560460" cy="3888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6243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1268760"/>
            <a:ext cx="8136904" cy="1015663"/>
          </a:xfrm>
          <a:prstGeom prst="rect">
            <a:avLst/>
          </a:prstGeom>
        </p:spPr>
        <p:txBody>
          <a:bodyPr wrap="square">
            <a:spAutoFit/>
          </a:bodyPr>
          <a:lstStyle/>
          <a:p>
            <a:pPr algn="l"/>
            <a:r>
              <a:rPr lang="zh-CN" altLang="zh-CN" b="0" dirty="0">
                <a:solidFill>
                  <a:schemeClr val="tx1"/>
                </a:solidFill>
                <a:latin typeface="+mj-ea"/>
                <a:ea typeface="+mj-ea"/>
              </a:rPr>
              <a:t>打开菜单</a:t>
            </a:r>
            <a:r>
              <a:rPr lang="en-US" altLang="zh-CN" b="0" dirty="0">
                <a:solidFill>
                  <a:schemeClr val="tx1"/>
                </a:solidFill>
                <a:latin typeface="+mj-ea"/>
                <a:ea typeface="+mj-ea"/>
              </a:rPr>
              <a:t>[Simulation&gt;Configuration Parameters]</a:t>
            </a:r>
            <a:r>
              <a:rPr lang="zh-CN" altLang="zh-CN" b="0" dirty="0">
                <a:solidFill>
                  <a:schemeClr val="tx1"/>
                </a:solidFill>
                <a:latin typeface="+mj-ea"/>
                <a:ea typeface="+mj-ea"/>
              </a:rPr>
              <a:t>，在图</a:t>
            </a:r>
            <a:r>
              <a:rPr lang="en-US" altLang="zh-CN" b="0" dirty="0">
                <a:solidFill>
                  <a:schemeClr val="tx1"/>
                </a:solidFill>
                <a:latin typeface="+mj-ea"/>
                <a:ea typeface="+mj-ea"/>
              </a:rPr>
              <a:t>10-23</a:t>
            </a:r>
            <a:r>
              <a:rPr lang="zh-CN" altLang="zh-CN" b="0" dirty="0">
                <a:solidFill>
                  <a:schemeClr val="tx1"/>
                </a:solidFill>
                <a:latin typeface="+mj-ea"/>
                <a:ea typeface="+mj-ea"/>
              </a:rPr>
              <a:t>的“算法选择”</a:t>
            </a:r>
            <a:r>
              <a:rPr lang="en-US" altLang="zh-CN" b="0" dirty="0">
                <a:solidFill>
                  <a:schemeClr val="tx1"/>
                </a:solidFill>
                <a:latin typeface="+mj-ea"/>
                <a:ea typeface="+mj-ea"/>
              </a:rPr>
              <a:t>(Solver options)</a:t>
            </a:r>
            <a:r>
              <a:rPr lang="zh-CN" altLang="zh-CN" b="0" dirty="0">
                <a:solidFill>
                  <a:schemeClr val="tx1"/>
                </a:solidFill>
                <a:latin typeface="+mj-ea"/>
                <a:ea typeface="+mj-ea"/>
              </a:rPr>
              <a:t>窗口中选择“变步长”</a:t>
            </a:r>
            <a:r>
              <a:rPr lang="en-US" altLang="zh-CN" b="0" dirty="0">
                <a:solidFill>
                  <a:schemeClr val="tx1"/>
                </a:solidFill>
                <a:latin typeface="+mj-ea"/>
                <a:ea typeface="+mj-ea"/>
              </a:rPr>
              <a:t>(variable-step)</a:t>
            </a:r>
            <a:r>
              <a:rPr lang="zh-CN" altLang="zh-CN" b="0" dirty="0">
                <a:solidFill>
                  <a:schemeClr val="tx1"/>
                </a:solidFill>
                <a:latin typeface="+mj-ea"/>
                <a:ea typeface="+mj-ea"/>
              </a:rPr>
              <a:t>和“</a:t>
            </a:r>
            <a:r>
              <a:rPr lang="en-US" altLang="zh-CN" b="0" dirty="0">
                <a:solidFill>
                  <a:schemeClr val="tx1"/>
                </a:solidFill>
                <a:latin typeface="+mj-ea"/>
                <a:ea typeface="+mj-ea"/>
              </a:rPr>
              <a:t>ode23tb</a:t>
            </a:r>
            <a:r>
              <a:rPr lang="zh-CN" altLang="zh-CN" b="0" dirty="0">
                <a:solidFill>
                  <a:schemeClr val="tx1"/>
                </a:solidFill>
                <a:latin typeface="+mj-ea"/>
                <a:ea typeface="+mj-ea"/>
              </a:rPr>
              <a:t>算法</a:t>
            </a:r>
            <a:r>
              <a:rPr lang="en-US" altLang="zh-CN" b="0" dirty="0">
                <a:solidFill>
                  <a:schemeClr val="tx1"/>
                </a:solidFill>
                <a:latin typeface="+mj-ea"/>
                <a:ea typeface="+mj-ea"/>
              </a:rPr>
              <a:t>”</a:t>
            </a:r>
            <a:r>
              <a:rPr lang="zh-CN" altLang="zh-CN" b="0" dirty="0">
                <a:solidFill>
                  <a:schemeClr val="tx1"/>
                </a:solidFill>
                <a:latin typeface="+mj-ea"/>
                <a:ea typeface="+mj-ea"/>
              </a:rPr>
              <a:t>，同时设置仿真结束时间为</a:t>
            </a:r>
            <a:r>
              <a:rPr lang="en-US" altLang="zh-CN" b="0" dirty="0">
                <a:solidFill>
                  <a:schemeClr val="tx1"/>
                </a:solidFill>
                <a:latin typeface="+mj-ea"/>
                <a:ea typeface="+mj-ea"/>
              </a:rPr>
              <a:t>0.2 s</a:t>
            </a:r>
            <a:r>
              <a:rPr lang="zh-CN" altLang="zh-CN" b="0" dirty="0">
                <a:solidFill>
                  <a:schemeClr val="tx1"/>
                </a:solidFill>
                <a:latin typeface="+mj-ea"/>
                <a:ea typeface="+mj-ea"/>
              </a:rPr>
              <a:t>。</a:t>
            </a: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307952"/>
            <a:ext cx="6013450"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05718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136065"/>
            <a:ext cx="8424936" cy="1015663"/>
          </a:xfrm>
          <a:prstGeom prst="rect">
            <a:avLst/>
          </a:prstGeom>
        </p:spPr>
        <p:txBody>
          <a:bodyPr wrap="squar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3</a:t>
            </a:r>
            <a:r>
              <a:rPr lang="zh-CN" altLang="zh-CN" b="0" dirty="0">
                <a:solidFill>
                  <a:schemeClr val="tx1"/>
                </a:solidFill>
                <a:latin typeface="+mj-ea"/>
                <a:ea typeface="+mj-ea"/>
              </a:rPr>
              <a:t>）仿真及结果。开始仿真。在仿真结束后双击示波器模块，得到晶闸管</a:t>
            </a:r>
            <a:r>
              <a:rPr lang="en-US" altLang="zh-CN" b="0" dirty="0">
                <a:solidFill>
                  <a:schemeClr val="tx1"/>
                </a:solidFill>
                <a:latin typeface="+mj-ea"/>
                <a:ea typeface="+mj-ea"/>
              </a:rPr>
              <a:t>TH1</a:t>
            </a:r>
            <a:r>
              <a:rPr lang="zh-CN" altLang="zh-CN" b="0" dirty="0">
                <a:solidFill>
                  <a:schemeClr val="tx1"/>
                </a:solidFill>
                <a:latin typeface="+mj-ea"/>
                <a:ea typeface="+mj-ea"/>
              </a:rPr>
              <a:t>和电阻</a:t>
            </a:r>
            <a:r>
              <a:rPr lang="en-US" altLang="zh-CN" b="0" dirty="0">
                <a:solidFill>
                  <a:schemeClr val="tx1"/>
                </a:solidFill>
                <a:latin typeface="+mj-ea"/>
                <a:ea typeface="+mj-ea"/>
              </a:rPr>
              <a:t>R</a:t>
            </a:r>
            <a:r>
              <a:rPr lang="zh-CN" altLang="zh-CN" b="0" dirty="0">
                <a:solidFill>
                  <a:schemeClr val="tx1"/>
                </a:solidFill>
                <a:latin typeface="+mj-ea"/>
                <a:ea typeface="+mj-ea"/>
              </a:rPr>
              <a:t>上的电流、电压如图</a:t>
            </a:r>
            <a:r>
              <a:rPr lang="en-US" altLang="zh-CN" b="0" dirty="0">
                <a:solidFill>
                  <a:schemeClr val="tx1"/>
                </a:solidFill>
                <a:latin typeface="+mj-ea"/>
                <a:ea typeface="+mj-ea"/>
              </a:rPr>
              <a:t>10-24</a:t>
            </a:r>
            <a:r>
              <a:rPr lang="zh-CN" altLang="zh-CN" b="0" dirty="0">
                <a:solidFill>
                  <a:schemeClr val="tx1"/>
                </a:solidFill>
                <a:latin typeface="+mj-ea"/>
                <a:ea typeface="+mj-ea"/>
              </a:rPr>
              <a:t>所示。图中波形从上向下依次为晶闸管电流、晶闸管电压、电阻电流、电阻电压和脉冲信号。</a:t>
            </a: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4406" y="2780928"/>
            <a:ext cx="3459163" cy="2522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85412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7838" y="1124744"/>
            <a:ext cx="2876108" cy="400110"/>
          </a:xfrm>
          <a:prstGeom prst="rect">
            <a:avLst/>
          </a:prstGeom>
        </p:spPr>
        <p:txBody>
          <a:bodyPr wrap="none">
            <a:spAutoFit/>
          </a:bodyPr>
          <a:lstStyle/>
          <a:p>
            <a:r>
              <a:rPr lang="en-US" altLang="zh-CN" dirty="0"/>
              <a:t>10.4  </a:t>
            </a:r>
            <a:r>
              <a:rPr lang="zh-CN" altLang="zh-CN" dirty="0"/>
              <a:t>电力系统稳态仿真</a:t>
            </a:r>
          </a:p>
        </p:txBody>
      </p:sp>
      <p:sp>
        <p:nvSpPr>
          <p:cNvPr id="3" name="矩形 2"/>
          <p:cNvSpPr/>
          <p:nvPr/>
        </p:nvSpPr>
        <p:spPr>
          <a:xfrm>
            <a:off x="539552" y="2151728"/>
            <a:ext cx="8424936" cy="1631216"/>
          </a:xfrm>
          <a:prstGeom prst="rect">
            <a:avLst/>
          </a:prstGeom>
        </p:spPr>
        <p:txBody>
          <a:bodyPr wrap="square">
            <a:spAutoFit/>
          </a:bodyPr>
          <a:lstStyle/>
          <a:p>
            <a:pPr algn="l"/>
            <a:r>
              <a:rPr lang="zh-CN" altLang="zh-CN" b="0" dirty="0">
                <a:solidFill>
                  <a:schemeClr val="tx1"/>
                </a:solidFill>
                <a:latin typeface="+mj-ea"/>
                <a:ea typeface="+mj-ea"/>
              </a:rPr>
              <a:t>稳态是电力系统运行的状态之一，稳态时系统的运行参量，电压、电流、功率等，保持不变。在电网的实际运行中，理想的稳态很少存在。因此，工程中的稳态认为，电力系统的运行参量持续在某一平均值附近变化，且变化很小。工程中稳态波动范围用相对偏差表示，常见的偏差取值为</a:t>
            </a:r>
            <a:r>
              <a:rPr lang="en-US" altLang="zh-CN" b="0" dirty="0">
                <a:solidFill>
                  <a:schemeClr val="tx1"/>
                </a:solidFill>
                <a:latin typeface="+mj-ea"/>
                <a:ea typeface="+mj-ea"/>
              </a:rPr>
              <a:t>5%</a:t>
            </a:r>
            <a:r>
              <a:rPr lang="zh-CN" altLang="zh-CN" b="0" dirty="0">
                <a:solidFill>
                  <a:schemeClr val="tx1"/>
                </a:solidFill>
                <a:latin typeface="+mj-ea"/>
                <a:ea typeface="+mj-ea"/>
              </a:rPr>
              <a:t>、</a:t>
            </a:r>
            <a:r>
              <a:rPr lang="en-US" altLang="zh-CN" b="0" dirty="0">
                <a:solidFill>
                  <a:schemeClr val="tx1"/>
                </a:solidFill>
                <a:latin typeface="+mj-ea"/>
                <a:ea typeface="+mj-ea"/>
              </a:rPr>
              <a:t>2%</a:t>
            </a:r>
            <a:r>
              <a:rPr lang="zh-CN" altLang="zh-CN" b="0" dirty="0">
                <a:solidFill>
                  <a:schemeClr val="tx1"/>
                </a:solidFill>
                <a:latin typeface="+mj-ea"/>
                <a:ea typeface="+mj-ea"/>
              </a:rPr>
              <a:t>和</a:t>
            </a:r>
            <a:r>
              <a:rPr lang="en-US" altLang="zh-CN" b="0" dirty="0">
                <a:solidFill>
                  <a:schemeClr val="tx1"/>
                </a:solidFill>
                <a:latin typeface="+mj-ea"/>
                <a:ea typeface="+mj-ea"/>
              </a:rPr>
              <a:t>1%</a:t>
            </a:r>
            <a:r>
              <a:rPr lang="zh-CN" altLang="zh-CN" b="0" dirty="0">
                <a:solidFill>
                  <a:schemeClr val="tx1"/>
                </a:solidFill>
                <a:latin typeface="+mj-ea"/>
                <a:ea typeface="+mj-ea"/>
              </a:rPr>
              <a:t>等。</a:t>
            </a:r>
          </a:p>
        </p:txBody>
      </p:sp>
    </p:spTree>
    <p:extLst>
      <p:ext uri="{BB962C8B-B14F-4D97-AF65-F5344CB8AC3E}">
        <p14:creationId xmlns:p14="http://schemas.microsoft.com/office/powerpoint/2010/main" val="18485412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196752"/>
            <a:ext cx="2576346" cy="400110"/>
          </a:xfrm>
          <a:prstGeom prst="rect">
            <a:avLst/>
          </a:prstGeom>
        </p:spPr>
        <p:txBody>
          <a:bodyPr wrap="none">
            <a:spAutoFit/>
          </a:bodyPr>
          <a:lstStyle/>
          <a:p>
            <a:r>
              <a:rPr lang="en-US" altLang="zh-CN" dirty="0"/>
              <a:t>10.4.1  </a:t>
            </a:r>
            <a:r>
              <a:rPr lang="zh-CN" altLang="zh-CN" dirty="0"/>
              <a:t>连续系统仿真</a:t>
            </a:r>
          </a:p>
        </p:txBody>
      </p:sp>
      <p:sp>
        <p:nvSpPr>
          <p:cNvPr id="3" name="矩形 2"/>
          <p:cNvSpPr/>
          <p:nvPr/>
        </p:nvSpPr>
        <p:spPr>
          <a:xfrm>
            <a:off x="179512" y="1772816"/>
            <a:ext cx="6840760" cy="400110"/>
          </a:xfrm>
          <a:prstGeom prst="rect">
            <a:avLst/>
          </a:prstGeom>
        </p:spPr>
        <p:txBody>
          <a:bodyPr wrap="square">
            <a:spAutoFit/>
          </a:bodyPr>
          <a:lstStyle/>
          <a:p>
            <a:r>
              <a:rPr lang="zh-CN" altLang="zh-CN" b="0" dirty="0">
                <a:solidFill>
                  <a:schemeClr val="tx1"/>
                </a:solidFill>
                <a:latin typeface="+mn-ea"/>
                <a:ea typeface="+mn-ea"/>
              </a:rPr>
              <a:t>【例</a:t>
            </a:r>
            <a:r>
              <a:rPr lang="en-US" altLang="zh-CN" b="0" dirty="0">
                <a:solidFill>
                  <a:schemeClr val="tx1"/>
                </a:solidFill>
                <a:latin typeface="+mn-ea"/>
                <a:ea typeface="+mn-ea"/>
              </a:rPr>
              <a:t>10.1</a:t>
            </a:r>
            <a:r>
              <a:rPr lang="zh-CN" altLang="zh-CN" b="0" dirty="0">
                <a:solidFill>
                  <a:schemeClr val="tx1"/>
                </a:solidFill>
                <a:latin typeface="+mn-ea"/>
                <a:ea typeface="+mn-ea"/>
              </a:rPr>
              <a:t>】一条</a:t>
            </a:r>
            <a:r>
              <a:rPr lang="en-US" altLang="zh-CN" b="0" dirty="0">
                <a:solidFill>
                  <a:schemeClr val="tx1"/>
                </a:solidFill>
                <a:latin typeface="+mn-ea"/>
                <a:ea typeface="+mn-ea"/>
              </a:rPr>
              <a:t>300 kV</a:t>
            </a:r>
            <a:r>
              <a:rPr lang="zh-CN" altLang="zh-CN" b="0" dirty="0">
                <a:solidFill>
                  <a:schemeClr val="tx1"/>
                </a:solidFill>
                <a:latin typeface="+mn-ea"/>
                <a:ea typeface="+mn-ea"/>
              </a:rPr>
              <a:t>、</a:t>
            </a:r>
            <a:r>
              <a:rPr lang="en-US" altLang="zh-CN" b="0" dirty="0">
                <a:solidFill>
                  <a:schemeClr val="tx1"/>
                </a:solidFill>
                <a:latin typeface="+mn-ea"/>
                <a:ea typeface="+mn-ea"/>
              </a:rPr>
              <a:t>50 Hz</a:t>
            </a:r>
            <a:r>
              <a:rPr lang="zh-CN" altLang="zh-CN" b="0" dirty="0">
                <a:solidFill>
                  <a:schemeClr val="tx1"/>
                </a:solidFill>
                <a:latin typeface="+mn-ea"/>
                <a:ea typeface="+mn-ea"/>
              </a:rPr>
              <a:t>、</a:t>
            </a:r>
            <a:r>
              <a:rPr lang="en-US" altLang="zh-CN" b="0" dirty="0">
                <a:solidFill>
                  <a:schemeClr val="tx1"/>
                </a:solidFill>
                <a:latin typeface="+mn-ea"/>
                <a:ea typeface="+mn-ea"/>
              </a:rPr>
              <a:t>300 km</a:t>
            </a:r>
            <a:r>
              <a:rPr lang="zh-CN" altLang="zh-CN" b="0" dirty="0">
                <a:solidFill>
                  <a:schemeClr val="tx1"/>
                </a:solidFill>
                <a:latin typeface="+mn-ea"/>
                <a:ea typeface="+mn-ea"/>
              </a:rPr>
              <a:t>的输电线路，其</a:t>
            </a:r>
            <a:endParaRPr lang="zh-CN" altLang="en-US" b="0" dirty="0">
              <a:solidFill>
                <a:schemeClr val="tx1"/>
              </a:solidFill>
              <a:latin typeface="+mn-ea"/>
              <a:ea typeface="+mn-ea"/>
            </a:endParaRPr>
          </a:p>
        </p:txBody>
      </p:sp>
      <p:pic>
        <p:nvPicPr>
          <p:cNvPr id="276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32240" y="1802443"/>
            <a:ext cx="1985057" cy="370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763" y="2276872"/>
            <a:ext cx="2448272"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660035" y="2308810"/>
            <a:ext cx="6057262" cy="400110"/>
          </a:xfrm>
          <a:prstGeom prst="rect">
            <a:avLst/>
          </a:prstGeom>
        </p:spPr>
        <p:txBody>
          <a:bodyPr wrap="square">
            <a:spAutoFit/>
          </a:bodyPr>
          <a:lstStyle/>
          <a:p>
            <a:r>
              <a:rPr lang="zh-CN" altLang="zh-CN" b="0" dirty="0">
                <a:solidFill>
                  <a:schemeClr val="tx1"/>
                </a:solidFill>
                <a:latin typeface="+mn-ea"/>
                <a:ea typeface="+mn-ea"/>
              </a:rPr>
              <a:t>。分析用集总参数、多段</a:t>
            </a:r>
            <a:r>
              <a:rPr lang="en-US" altLang="zh-CN" b="0" dirty="0">
                <a:solidFill>
                  <a:schemeClr val="tx1"/>
                </a:solidFill>
                <a:latin typeface="+mn-ea"/>
                <a:ea typeface="+mn-ea"/>
              </a:rPr>
              <a:t>PI</a:t>
            </a:r>
            <a:r>
              <a:rPr lang="zh-CN" altLang="zh-CN" b="0" dirty="0">
                <a:solidFill>
                  <a:schemeClr val="tx1"/>
                </a:solidFill>
                <a:latin typeface="+mn-ea"/>
                <a:ea typeface="+mn-ea"/>
              </a:rPr>
              <a:t>型等效参数和分布</a:t>
            </a:r>
            <a:r>
              <a:rPr lang="zh-CN" altLang="zh-CN" b="0" dirty="0" smtClean="0">
                <a:solidFill>
                  <a:schemeClr val="tx1"/>
                </a:solidFill>
                <a:latin typeface="+mn-ea"/>
                <a:ea typeface="+mn-ea"/>
              </a:rPr>
              <a:t>参数</a:t>
            </a:r>
            <a:endParaRPr lang="zh-CN" altLang="en-US" b="0" dirty="0">
              <a:solidFill>
                <a:schemeClr val="tx1"/>
              </a:solidFill>
              <a:latin typeface="+mn-ea"/>
              <a:ea typeface="+mn-ea"/>
            </a:endParaRPr>
          </a:p>
        </p:txBody>
      </p:sp>
      <p:sp>
        <p:nvSpPr>
          <p:cNvPr id="5" name="矩形 4"/>
          <p:cNvSpPr/>
          <p:nvPr/>
        </p:nvSpPr>
        <p:spPr>
          <a:xfrm>
            <a:off x="240565" y="2892250"/>
            <a:ext cx="3518913" cy="400110"/>
          </a:xfrm>
          <a:prstGeom prst="rect">
            <a:avLst/>
          </a:prstGeom>
        </p:spPr>
        <p:txBody>
          <a:bodyPr wrap="none">
            <a:spAutoFit/>
          </a:bodyPr>
          <a:lstStyle/>
          <a:p>
            <a:r>
              <a:rPr lang="zh-CN" altLang="zh-CN" b="0" dirty="0">
                <a:solidFill>
                  <a:schemeClr val="tx1"/>
                </a:solidFill>
                <a:latin typeface="+mn-ea"/>
                <a:ea typeface="+mn-ea"/>
              </a:rPr>
              <a:t>表示的线路阻抗</a:t>
            </a:r>
            <a:r>
              <a:rPr lang="zh-CN" altLang="zh-CN" b="0" dirty="0" smtClean="0">
                <a:solidFill>
                  <a:schemeClr val="tx1"/>
                </a:solidFill>
                <a:latin typeface="+mn-ea"/>
                <a:ea typeface="+mn-ea"/>
              </a:rPr>
              <a:t>的</a:t>
            </a:r>
            <a:r>
              <a:rPr lang="zh-CN" altLang="zh-CN" b="0" dirty="0">
                <a:solidFill>
                  <a:schemeClr val="tx1"/>
                </a:solidFill>
                <a:latin typeface="+mn-ea"/>
                <a:ea typeface="+mn-ea"/>
              </a:rPr>
              <a:t>频率特性。</a:t>
            </a:r>
            <a:endParaRPr lang="zh-CN" altLang="en-US" b="0" dirty="0">
              <a:solidFill>
                <a:schemeClr val="tx1"/>
              </a:solidFill>
              <a:latin typeface="+mn-ea"/>
              <a:ea typeface="+mn-ea"/>
            </a:endParaRPr>
          </a:p>
        </p:txBody>
      </p:sp>
      <p:sp>
        <p:nvSpPr>
          <p:cNvPr id="6" name="矩形 5"/>
          <p:cNvSpPr/>
          <p:nvPr/>
        </p:nvSpPr>
        <p:spPr>
          <a:xfrm>
            <a:off x="341784" y="3356992"/>
            <a:ext cx="8478688" cy="400110"/>
          </a:xfrm>
          <a:prstGeom prst="rect">
            <a:avLst/>
          </a:prstGeom>
        </p:spPr>
        <p:txBody>
          <a:bodyPr wrap="square">
            <a:spAutoFit/>
          </a:bodyPr>
          <a:lstStyle/>
          <a:p>
            <a:r>
              <a:rPr lang="zh-CN" altLang="zh-CN" b="0" dirty="0" smtClean="0">
                <a:solidFill>
                  <a:schemeClr val="tx1"/>
                </a:solidFill>
                <a:latin typeface="+mn-ea"/>
                <a:ea typeface="+mn-ea"/>
              </a:rPr>
              <a:t>计算</a:t>
            </a:r>
            <a:r>
              <a:rPr lang="zh-CN" altLang="zh-CN" b="0" dirty="0">
                <a:solidFill>
                  <a:schemeClr val="tx1"/>
                </a:solidFill>
                <a:latin typeface="+mn-ea"/>
                <a:ea typeface="+mn-ea"/>
              </a:rPr>
              <a:t>其潮流分布，并利用</a:t>
            </a:r>
            <a:r>
              <a:rPr lang="en-US" altLang="zh-CN" b="0" dirty="0" err="1">
                <a:solidFill>
                  <a:schemeClr val="tx1"/>
                </a:solidFill>
                <a:latin typeface="+mn-ea"/>
                <a:ea typeface="+mn-ea"/>
              </a:rPr>
              <a:t>Powergui</a:t>
            </a:r>
            <a:r>
              <a:rPr lang="zh-CN" altLang="zh-CN" b="0" dirty="0">
                <a:solidFill>
                  <a:schemeClr val="tx1"/>
                </a:solidFill>
                <a:latin typeface="+mn-ea"/>
                <a:ea typeface="+mn-ea"/>
              </a:rPr>
              <a:t>模块实现连续系统的稳态分析。</a:t>
            </a:r>
          </a:p>
        </p:txBody>
      </p:sp>
      <p:sp>
        <p:nvSpPr>
          <p:cNvPr id="7" name="矩形 6"/>
          <p:cNvSpPr/>
          <p:nvPr/>
        </p:nvSpPr>
        <p:spPr>
          <a:xfrm>
            <a:off x="230015" y="4005064"/>
            <a:ext cx="4544835" cy="400110"/>
          </a:xfrm>
          <a:prstGeom prst="rect">
            <a:avLst/>
          </a:prstGeom>
        </p:spPr>
        <p:txBody>
          <a:bodyPr wrap="none">
            <a:spAutoFit/>
          </a:bodyPr>
          <a:lstStyle/>
          <a:p>
            <a:r>
              <a:rPr lang="en-US" altLang="zh-CN" b="0" dirty="0">
                <a:solidFill>
                  <a:schemeClr val="tx1"/>
                </a:solidFill>
                <a:latin typeface="+mj-ea"/>
                <a:ea typeface="+mj-ea"/>
              </a:rPr>
              <a:t>(1) </a:t>
            </a:r>
            <a:r>
              <a:rPr lang="zh-CN" altLang="zh-CN" b="0" dirty="0">
                <a:solidFill>
                  <a:schemeClr val="tx1"/>
                </a:solidFill>
                <a:latin typeface="+mj-ea"/>
                <a:ea typeface="+mj-ea"/>
              </a:rPr>
              <a:t>理论分析。由已知，</a:t>
            </a:r>
            <a:r>
              <a:rPr lang="en-US" altLang="zh-CN" b="0" i="1" dirty="0">
                <a:solidFill>
                  <a:schemeClr val="tx1"/>
                </a:solidFill>
                <a:latin typeface="+mj-ea"/>
                <a:ea typeface="+mj-ea"/>
              </a:rPr>
              <a:t>L</a:t>
            </a:r>
            <a:r>
              <a:rPr lang="en-US" altLang="zh-CN" b="0" dirty="0">
                <a:solidFill>
                  <a:schemeClr val="tx1"/>
                </a:solidFill>
                <a:latin typeface="+mj-ea"/>
                <a:ea typeface="+mj-ea"/>
              </a:rPr>
              <a:t>=0.0016 H</a:t>
            </a:r>
            <a:r>
              <a:rPr lang="zh-CN" altLang="zh-CN" b="0" dirty="0">
                <a:solidFill>
                  <a:schemeClr val="tx1"/>
                </a:solidFill>
                <a:latin typeface="+mj-ea"/>
                <a:ea typeface="+mj-ea"/>
              </a:rPr>
              <a:t>，</a:t>
            </a:r>
            <a:endParaRPr lang="zh-CN" altLang="en-US" b="0" dirty="0">
              <a:solidFill>
                <a:schemeClr val="tx1"/>
              </a:solidFill>
              <a:latin typeface="+mj-ea"/>
              <a:ea typeface="+mj-ea"/>
            </a:endParaRPr>
          </a:p>
        </p:txBody>
      </p:sp>
      <p:pic>
        <p:nvPicPr>
          <p:cNvPr id="276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69024" y="3998700"/>
            <a:ext cx="1785930" cy="406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6332796" y="4005617"/>
            <a:ext cx="2749471" cy="400110"/>
          </a:xfrm>
          <a:prstGeom prst="rect">
            <a:avLst/>
          </a:prstGeom>
        </p:spPr>
        <p:txBody>
          <a:bodyPr wrap="none">
            <a:spAutoFit/>
          </a:bodyPr>
          <a:lstStyle/>
          <a:p>
            <a:r>
              <a:rPr lang="zh-CN" altLang="zh-CN" b="0" dirty="0">
                <a:solidFill>
                  <a:schemeClr val="tx1"/>
                </a:solidFill>
                <a:latin typeface="+mj-ea"/>
                <a:ea typeface="+mj-ea"/>
              </a:rPr>
              <a:t>可得该线路传播速度为</a:t>
            </a:r>
          </a:p>
        </p:txBody>
      </p:sp>
      <p:pic>
        <p:nvPicPr>
          <p:cNvPr id="2765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00021" y="4509120"/>
            <a:ext cx="2346126" cy="591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411284" y="5301208"/>
            <a:ext cx="3177473" cy="400110"/>
          </a:xfrm>
          <a:prstGeom prst="rect">
            <a:avLst/>
          </a:prstGeom>
        </p:spPr>
        <p:txBody>
          <a:bodyPr wrap="none">
            <a:spAutoFit/>
          </a:bodyPr>
          <a:lstStyle/>
          <a:p>
            <a:r>
              <a:rPr lang="en-US" altLang="zh-CN" b="0" dirty="0">
                <a:solidFill>
                  <a:schemeClr val="tx1"/>
                </a:solidFill>
                <a:latin typeface="+mj-ea"/>
                <a:ea typeface="+mj-ea"/>
              </a:rPr>
              <a:t>300</a:t>
            </a:r>
            <a:r>
              <a:rPr lang="zh-CN" altLang="zh-CN" b="0" dirty="0">
                <a:solidFill>
                  <a:schemeClr val="tx1"/>
                </a:solidFill>
                <a:latin typeface="+mj-ea"/>
                <a:ea typeface="+mj-ea"/>
              </a:rPr>
              <a:t>公里线路的传输时间为</a:t>
            </a:r>
          </a:p>
        </p:txBody>
      </p:sp>
      <p:pic>
        <p:nvPicPr>
          <p:cNvPr id="27654"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39952" y="5135822"/>
            <a:ext cx="2035788" cy="565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437358" y="6093296"/>
            <a:ext cx="1467068" cy="400110"/>
          </a:xfrm>
          <a:prstGeom prst="rect">
            <a:avLst/>
          </a:prstGeom>
        </p:spPr>
        <p:txBody>
          <a:bodyPr wrap="none">
            <a:spAutoFit/>
          </a:bodyPr>
          <a:lstStyle/>
          <a:p>
            <a:r>
              <a:rPr lang="zh-CN" altLang="zh-CN" b="0" dirty="0">
                <a:solidFill>
                  <a:schemeClr val="tx1"/>
                </a:solidFill>
                <a:latin typeface="+mj-ea"/>
                <a:ea typeface="+mj-ea"/>
              </a:rPr>
              <a:t>振荡频率为</a:t>
            </a:r>
          </a:p>
        </p:txBody>
      </p:sp>
      <p:pic>
        <p:nvPicPr>
          <p:cNvPr id="27655"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81146" y="5955127"/>
            <a:ext cx="1912906" cy="676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85412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789" y="1052736"/>
            <a:ext cx="4431020" cy="400110"/>
          </a:xfrm>
          <a:prstGeom prst="rect">
            <a:avLst/>
          </a:prstGeom>
        </p:spPr>
        <p:txBody>
          <a:bodyPr wrap="none">
            <a:spAutoFit/>
          </a:bodyPr>
          <a:lstStyle/>
          <a:p>
            <a:r>
              <a:rPr lang="zh-CN" altLang="zh-CN" b="0" dirty="0">
                <a:solidFill>
                  <a:schemeClr val="tx1"/>
                </a:solidFill>
                <a:latin typeface="+mj-ea"/>
                <a:ea typeface="+mj-ea"/>
              </a:rPr>
              <a:t>（</a:t>
            </a:r>
            <a:r>
              <a:rPr lang="en-US" altLang="zh-CN" b="0" dirty="0">
                <a:solidFill>
                  <a:schemeClr val="tx1"/>
                </a:solidFill>
                <a:latin typeface="+mj-ea"/>
                <a:ea typeface="+mj-ea"/>
              </a:rPr>
              <a:t>2</a:t>
            </a:r>
            <a:r>
              <a:rPr lang="zh-CN" altLang="zh-CN" b="0" dirty="0">
                <a:solidFill>
                  <a:schemeClr val="tx1"/>
                </a:solidFill>
                <a:latin typeface="+mj-ea"/>
                <a:ea typeface="+mj-ea"/>
              </a:rPr>
              <a:t>）按理论分析，第一次谐振发生在</a:t>
            </a:r>
            <a:endParaRPr lang="zh-CN" altLang="en-US" b="0" dirty="0">
              <a:solidFill>
                <a:schemeClr val="tx1"/>
              </a:solidFill>
              <a:latin typeface="+mj-ea"/>
              <a:ea typeface="+mj-ea"/>
            </a:endParaRPr>
          </a:p>
        </p:txBody>
      </p:sp>
      <p:pic>
        <p:nvPicPr>
          <p:cNvPr id="286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867" y="965762"/>
            <a:ext cx="552971" cy="57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002838" y="1052736"/>
            <a:ext cx="3305713" cy="400110"/>
          </a:xfrm>
          <a:prstGeom prst="rect">
            <a:avLst/>
          </a:prstGeom>
        </p:spPr>
        <p:txBody>
          <a:bodyPr wrap="none">
            <a:spAutoFit/>
          </a:bodyPr>
          <a:lstStyle/>
          <a:p>
            <a:r>
              <a:rPr lang="zh-CN" altLang="zh-CN" b="0" dirty="0">
                <a:solidFill>
                  <a:schemeClr val="tx1"/>
                </a:solidFill>
                <a:latin typeface="+mj-ea"/>
                <a:ea typeface="+mj-ea"/>
              </a:rPr>
              <a:t>即频率</a:t>
            </a:r>
            <a:r>
              <a:rPr lang="en-US" altLang="zh-CN" b="0" dirty="0">
                <a:solidFill>
                  <a:schemeClr val="tx1"/>
                </a:solidFill>
                <a:latin typeface="+mj-ea"/>
                <a:ea typeface="+mj-ea"/>
              </a:rPr>
              <a:t>206 Hz</a:t>
            </a:r>
            <a:r>
              <a:rPr lang="zh-CN" altLang="zh-CN" b="0" dirty="0">
                <a:solidFill>
                  <a:schemeClr val="tx1"/>
                </a:solidFill>
                <a:latin typeface="+mj-ea"/>
                <a:ea typeface="+mj-ea"/>
              </a:rPr>
              <a:t>处。之后，每</a:t>
            </a:r>
            <a:endParaRPr lang="zh-CN" altLang="en-US" b="0" dirty="0">
              <a:solidFill>
                <a:schemeClr val="tx1"/>
              </a:solidFill>
              <a:latin typeface="+mj-ea"/>
              <a:ea typeface="+mj-ea"/>
            </a:endParaRPr>
          </a:p>
        </p:txBody>
      </p:sp>
      <p:pic>
        <p:nvPicPr>
          <p:cNvPr id="286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1721756"/>
            <a:ext cx="1869670" cy="331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267641" y="1687700"/>
            <a:ext cx="6318448" cy="400110"/>
          </a:xfrm>
          <a:prstGeom prst="rect">
            <a:avLst/>
          </a:prstGeom>
        </p:spPr>
        <p:txBody>
          <a:bodyPr wrap="square">
            <a:spAutoFit/>
          </a:bodyPr>
          <a:lstStyle/>
          <a:p>
            <a:r>
              <a:rPr lang="en-US" altLang="zh-CN" b="0" dirty="0">
                <a:solidFill>
                  <a:schemeClr val="tx1"/>
                </a:solidFill>
                <a:latin typeface="+mj-ea"/>
                <a:ea typeface="+mj-ea"/>
              </a:rPr>
              <a:t>(</a:t>
            </a:r>
            <a:r>
              <a:rPr lang="en-US" altLang="zh-CN" b="0" i="1" dirty="0">
                <a:solidFill>
                  <a:schemeClr val="tx1"/>
                </a:solidFill>
                <a:latin typeface="+mj-ea"/>
                <a:ea typeface="+mj-ea"/>
              </a:rPr>
              <a:t>n</a:t>
            </a:r>
            <a:r>
              <a:rPr lang="en-US" altLang="zh-CN" b="0" dirty="0">
                <a:solidFill>
                  <a:schemeClr val="tx1"/>
                </a:solidFill>
                <a:latin typeface="+mj-ea"/>
                <a:ea typeface="+mj-ea"/>
              </a:rPr>
              <a:t>=1</a:t>
            </a:r>
            <a:r>
              <a:rPr lang="zh-CN" altLang="zh-CN" b="0" dirty="0">
                <a:solidFill>
                  <a:schemeClr val="tx1"/>
                </a:solidFill>
                <a:latin typeface="+mj-ea"/>
                <a:ea typeface="+mj-ea"/>
              </a:rPr>
              <a:t>，</a:t>
            </a:r>
            <a:r>
              <a:rPr lang="en-US" altLang="zh-CN" b="0" dirty="0">
                <a:solidFill>
                  <a:schemeClr val="tx1"/>
                </a:solidFill>
                <a:latin typeface="+mj-ea"/>
                <a:ea typeface="+mj-ea"/>
              </a:rPr>
              <a:t>2</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，即</a:t>
            </a:r>
            <a:r>
              <a:rPr lang="en-US" altLang="zh-CN" b="0" dirty="0">
                <a:solidFill>
                  <a:schemeClr val="tx1"/>
                </a:solidFill>
                <a:latin typeface="+mj-ea"/>
                <a:ea typeface="+mj-ea"/>
              </a:rPr>
              <a:t>618</a:t>
            </a:r>
            <a:r>
              <a:rPr lang="zh-CN" altLang="zh-CN" b="0" dirty="0">
                <a:solidFill>
                  <a:schemeClr val="tx1"/>
                </a:solidFill>
                <a:latin typeface="+mj-ea"/>
                <a:ea typeface="+mj-ea"/>
              </a:rPr>
              <a:t>，</a:t>
            </a:r>
            <a:r>
              <a:rPr lang="en-US" altLang="zh-CN" b="0" dirty="0">
                <a:solidFill>
                  <a:schemeClr val="tx1"/>
                </a:solidFill>
                <a:latin typeface="+mj-ea"/>
                <a:ea typeface="+mj-ea"/>
              </a:rPr>
              <a:t>1031</a:t>
            </a:r>
            <a:r>
              <a:rPr lang="zh-CN" altLang="zh-CN" b="0" dirty="0">
                <a:solidFill>
                  <a:schemeClr val="tx1"/>
                </a:solidFill>
                <a:latin typeface="+mj-ea"/>
                <a:ea typeface="+mj-ea"/>
              </a:rPr>
              <a:t>，</a:t>
            </a:r>
            <a:r>
              <a:rPr lang="en-US" altLang="zh-CN" b="0" dirty="0">
                <a:solidFill>
                  <a:schemeClr val="tx1"/>
                </a:solidFill>
                <a:latin typeface="+mj-ea"/>
                <a:ea typeface="+mj-ea"/>
              </a:rPr>
              <a:t>1444</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处均发生谐振。</a:t>
            </a:r>
          </a:p>
        </p:txBody>
      </p:sp>
      <p:sp>
        <p:nvSpPr>
          <p:cNvPr id="5" name="矩形 4"/>
          <p:cNvSpPr/>
          <p:nvPr/>
        </p:nvSpPr>
        <p:spPr>
          <a:xfrm>
            <a:off x="427179" y="2348880"/>
            <a:ext cx="4431020" cy="400110"/>
          </a:xfrm>
          <a:prstGeom prst="rect">
            <a:avLst/>
          </a:prstGeom>
        </p:spPr>
        <p:txBody>
          <a:bodyPr wrap="none">
            <a:spAutoFit/>
          </a:bodyPr>
          <a:lstStyle/>
          <a:p>
            <a:r>
              <a:rPr lang="zh-CN" altLang="zh-CN" b="0" dirty="0">
                <a:solidFill>
                  <a:schemeClr val="tx1"/>
                </a:solidFill>
                <a:latin typeface="+mj-ea"/>
                <a:ea typeface="+mj-ea"/>
              </a:rPr>
              <a:t>搭建仿真单相电路图如图</a:t>
            </a:r>
            <a:r>
              <a:rPr lang="en-US" altLang="zh-CN" b="0" dirty="0">
                <a:solidFill>
                  <a:schemeClr val="tx1"/>
                </a:solidFill>
                <a:latin typeface="+mj-ea"/>
                <a:ea typeface="+mj-ea"/>
              </a:rPr>
              <a:t>10-25</a:t>
            </a:r>
            <a:r>
              <a:rPr lang="zh-CN" altLang="zh-CN" b="0" dirty="0">
                <a:solidFill>
                  <a:schemeClr val="tx1"/>
                </a:solidFill>
                <a:latin typeface="+mj-ea"/>
                <a:ea typeface="+mj-ea"/>
              </a:rPr>
              <a:t>所示。</a:t>
            </a:r>
          </a:p>
        </p:txBody>
      </p:sp>
      <p:pic>
        <p:nvPicPr>
          <p:cNvPr id="286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641" y="3501008"/>
            <a:ext cx="5094681"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85412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052736"/>
            <a:ext cx="8712968" cy="3785652"/>
          </a:xfrm>
          <a:prstGeom prst="rect">
            <a:avLst/>
          </a:prstGeom>
        </p:spPr>
        <p:txBody>
          <a:bodyPr wrap="square">
            <a:spAutoFit/>
          </a:bodyPr>
          <a:lstStyle/>
          <a:p>
            <a:pPr algn="l"/>
            <a:r>
              <a:rPr lang="zh-CN" altLang="zh-CN" b="0" dirty="0">
                <a:solidFill>
                  <a:schemeClr val="tx1"/>
                </a:solidFill>
                <a:latin typeface="+mj-ea"/>
                <a:ea typeface="+mj-ea"/>
              </a:rPr>
              <a:t>其中，用到的仿真模块交流电压源</a:t>
            </a:r>
            <a:r>
              <a:rPr lang="en-US" altLang="zh-CN" b="0" dirty="0">
                <a:solidFill>
                  <a:schemeClr val="tx1"/>
                </a:solidFill>
                <a:latin typeface="+mj-ea"/>
                <a:ea typeface="+mj-ea"/>
              </a:rPr>
              <a:t>Vs</a:t>
            </a:r>
            <a:r>
              <a:rPr lang="zh-CN" altLang="zh-CN" b="0" dirty="0">
                <a:solidFill>
                  <a:schemeClr val="tx1"/>
                </a:solidFill>
                <a:latin typeface="+mj-ea"/>
                <a:ea typeface="+mj-ea"/>
              </a:rPr>
              <a:t>在</a:t>
            </a:r>
            <a:r>
              <a:rPr lang="en-US" altLang="zh-CN" b="0" dirty="0" err="1">
                <a:solidFill>
                  <a:schemeClr val="tx1"/>
                </a:solidFill>
                <a:latin typeface="+mj-ea"/>
                <a:ea typeface="+mj-ea"/>
              </a:rPr>
              <a:t>SimPowerSystems</a:t>
            </a:r>
            <a:r>
              <a:rPr lang="en-US" altLang="zh-CN" b="0" dirty="0">
                <a:solidFill>
                  <a:schemeClr val="tx1"/>
                </a:solidFill>
                <a:latin typeface="+mj-ea"/>
                <a:ea typeface="+mj-ea"/>
              </a:rPr>
              <a:t>/Electrical Sources</a:t>
            </a:r>
            <a:r>
              <a:rPr lang="zh-CN" altLang="zh-CN" b="0" dirty="0">
                <a:solidFill>
                  <a:schemeClr val="tx1"/>
                </a:solidFill>
                <a:latin typeface="+mj-ea"/>
                <a:ea typeface="+mj-ea"/>
              </a:rPr>
              <a:t>路径下；串联</a:t>
            </a:r>
            <a:r>
              <a:rPr lang="en-US" altLang="zh-CN" b="0" dirty="0">
                <a:solidFill>
                  <a:schemeClr val="tx1"/>
                </a:solidFill>
                <a:latin typeface="+mj-ea"/>
                <a:ea typeface="+mj-ea"/>
              </a:rPr>
              <a:t>RLC</a:t>
            </a:r>
            <a:r>
              <a:rPr lang="zh-CN" altLang="zh-CN" b="0" dirty="0">
                <a:solidFill>
                  <a:schemeClr val="tx1"/>
                </a:solidFill>
                <a:latin typeface="+mj-ea"/>
                <a:ea typeface="+mj-ea"/>
              </a:rPr>
              <a:t>支路</a:t>
            </a:r>
            <a:r>
              <a:rPr lang="en-US" altLang="zh-CN" b="0" dirty="0" err="1">
                <a:solidFill>
                  <a:schemeClr val="tx1"/>
                </a:solidFill>
                <a:latin typeface="+mj-ea"/>
                <a:ea typeface="+mj-ea"/>
              </a:rPr>
              <a:t>Rs_eq</a:t>
            </a:r>
            <a:r>
              <a:rPr lang="zh-CN" altLang="zh-CN" b="0" dirty="0">
                <a:solidFill>
                  <a:schemeClr val="tx1"/>
                </a:solidFill>
                <a:latin typeface="+mj-ea"/>
                <a:ea typeface="+mj-ea"/>
              </a:rPr>
              <a:t>在</a:t>
            </a:r>
            <a:r>
              <a:rPr lang="en-US" altLang="zh-CN" b="0" dirty="0" err="1">
                <a:solidFill>
                  <a:schemeClr val="tx1"/>
                </a:solidFill>
                <a:latin typeface="+mj-ea"/>
                <a:ea typeface="+mj-ea"/>
              </a:rPr>
              <a:t>SimPowerSystems</a:t>
            </a:r>
            <a:r>
              <a:rPr lang="en-US" altLang="zh-CN" b="0" dirty="0">
                <a:solidFill>
                  <a:schemeClr val="tx1"/>
                </a:solidFill>
                <a:latin typeface="+mj-ea"/>
                <a:ea typeface="+mj-ea"/>
              </a:rPr>
              <a:t>/Elements</a:t>
            </a:r>
            <a:r>
              <a:rPr lang="zh-CN" altLang="zh-CN" b="0" dirty="0">
                <a:solidFill>
                  <a:schemeClr val="tx1"/>
                </a:solidFill>
                <a:latin typeface="+mj-ea"/>
                <a:ea typeface="+mj-ea"/>
              </a:rPr>
              <a:t>路径下；</a:t>
            </a:r>
            <a:r>
              <a:rPr lang="en-US" altLang="zh-CN" b="0" dirty="0">
                <a:solidFill>
                  <a:schemeClr val="tx1"/>
                </a:solidFill>
                <a:latin typeface="+mj-ea"/>
                <a:ea typeface="+mj-ea"/>
              </a:rPr>
              <a:t>PI</a:t>
            </a:r>
            <a:r>
              <a:rPr lang="zh-CN" altLang="zh-CN" b="0" dirty="0">
                <a:solidFill>
                  <a:schemeClr val="tx1"/>
                </a:solidFill>
                <a:latin typeface="+mj-ea"/>
                <a:ea typeface="+mj-ea"/>
              </a:rPr>
              <a:t>型等效电路</a:t>
            </a:r>
            <a:r>
              <a:rPr lang="en-US" altLang="zh-CN" b="0" dirty="0">
                <a:solidFill>
                  <a:schemeClr val="tx1"/>
                </a:solidFill>
                <a:latin typeface="+mj-ea"/>
                <a:ea typeface="+mj-ea"/>
              </a:rPr>
              <a:t>Pi Line</a:t>
            </a:r>
            <a:r>
              <a:rPr lang="zh-CN" altLang="zh-CN" b="0" dirty="0">
                <a:solidFill>
                  <a:schemeClr val="tx1"/>
                </a:solidFill>
                <a:latin typeface="+mj-ea"/>
                <a:ea typeface="+mj-ea"/>
              </a:rPr>
              <a:t>在</a:t>
            </a:r>
            <a:r>
              <a:rPr lang="en-US" altLang="zh-CN" b="0" dirty="0" err="1">
                <a:solidFill>
                  <a:schemeClr val="tx1"/>
                </a:solidFill>
                <a:latin typeface="+mj-ea"/>
                <a:ea typeface="+mj-ea"/>
              </a:rPr>
              <a:t>SimPowerSystems</a:t>
            </a:r>
            <a:r>
              <a:rPr lang="en-US" altLang="zh-CN" b="0" dirty="0">
                <a:solidFill>
                  <a:schemeClr val="tx1"/>
                </a:solidFill>
                <a:latin typeface="+mj-ea"/>
                <a:ea typeface="+mj-ea"/>
              </a:rPr>
              <a:t>/Elements</a:t>
            </a:r>
            <a:r>
              <a:rPr lang="zh-CN" altLang="zh-CN" b="0" dirty="0">
                <a:solidFill>
                  <a:schemeClr val="tx1"/>
                </a:solidFill>
                <a:latin typeface="+mj-ea"/>
                <a:ea typeface="+mj-ea"/>
              </a:rPr>
              <a:t>路径下；串联</a:t>
            </a:r>
            <a:r>
              <a:rPr lang="en-US" altLang="zh-CN" b="0" dirty="0">
                <a:solidFill>
                  <a:schemeClr val="tx1"/>
                </a:solidFill>
                <a:latin typeface="+mj-ea"/>
                <a:ea typeface="+mj-ea"/>
              </a:rPr>
              <a:t>RLC</a:t>
            </a:r>
            <a:r>
              <a:rPr lang="zh-CN" altLang="zh-CN" b="0" dirty="0">
                <a:solidFill>
                  <a:schemeClr val="tx1"/>
                </a:solidFill>
                <a:latin typeface="+mj-ea"/>
                <a:ea typeface="+mj-ea"/>
              </a:rPr>
              <a:t>负荷</a:t>
            </a:r>
            <a:r>
              <a:rPr lang="en-US" altLang="zh-CN" b="0" dirty="0">
                <a:solidFill>
                  <a:schemeClr val="tx1"/>
                </a:solidFill>
                <a:latin typeface="+mj-ea"/>
                <a:ea typeface="+mj-ea"/>
              </a:rPr>
              <a:t>110Mvar</a:t>
            </a:r>
            <a:r>
              <a:rPr lang="zh-CN" altLang="zh-CN" b="0" dirty="0">
                <a:solidFill>
                  <a:schemeClr val="tx1"/>
                </a:solidFill>
                <a:latin typeface="+mj-ea"/>
                <a:ea typeface="+mj-ea"/>
              </a:rPr>
              <a:t>在</a:t>
            </a:r>
            <a:r>
              <a:rPr lang="en-US" altLang="zh-CN" b="0" dirty="0" err="1">
                <a:solidFill>
                  <a:schemeClr val="tx1"/>
                </a:solidFill>
                <a:latin typeface="+mj-ea"/>
                <a:ea typeface="+mj-ea"/>
              </a:rPr>
              <a:t>SimPowerSystems</a:t>
            </a:r>
            <a:r>
              <a:rPr lang="en-US" altLang="zh-CN" b="0" dirty="0">
                <a:solidFill>
                  <a:schemeClr val="tx1"/>
                </a:solidFill>
                <a:latin typeface="+mj-ea"/>
                <a:ea typeface="+mj-ea"/>
              </a:rPr>
              <a:t>/Elements</a:t>
            </a:r>
            <a:r>
              <a:rPr lang="zh-CN" altLang="zh-CN" b="0" dirty="0">
                <a:solidFill>
                  <a:schemeClr val="tx1"/>
                </a:solidFill>
                <a:latin typeface="+mj-ea"/>
                <a:ea typeface="+mj-ea"/>
              </a:rPr>
              <a:t>路径下；接地模块</a:t>
            </a:r>
            <a:r>
              <a:rPr lang="en-US" altLang="zh-CN" b="0" dirty="0">
                <a:solidFill>
                  <a:schemeClr val="tx1"/>
                </a:solidFill>
                <a:latin typeface="+mj-ea"/>
                <a:ea typeface="+mj-ea"/>
              </a:rPr>
              <a:t>Ground</a:t>
            </a:r>
            <a:r>
              <a:rPr lang="zh-CN" altLang="zh-CN" b="0" dirty="0">
                <a:solidFill>
                  <a:schemeClr val="tx1"/>
                </a:solidFill>
                <a:latin typeface="+mj-ea"/>
                <a:ea typeface="+mj-ea"/>
              </a:rPr>
              <a:t>在</a:t>
            </a:r>
            <a:r>
              <a:rPr lang="en-US" altLang="zh-CN" b="0" dirty="0" err="1">
                <a:solidFill>
                  <a:schemeClr val="tx1"/>
                </a:solidFill>
                <a:latin typeface="+mj-ea"/>
                <a:ea typeface="+mj-ea"/>
              </a:rPr>
              <a:t>SimPowerSystems</a:t>
            </a:r>
            <a:r>
              <a:rPr lang="en-US" altLang="zh-CN" b="0" dirty="0">
                <a:solidFill>
                  <a:schemeClr val="tx1"/>
                </a:solidFill>
                <a:latin typeface="+mj-ea"/>
                <a:ea typeface="+mj-ea"/>
              </a:rPr>
              <a:t>/Elements</a:t>
            </a:r>
            <a:r>
              <a:rPr lang="zh-CN" altLang="zh-CN" b="0" dirty="0">
                <a:solidFill>
                  <a:schemeClr val="tx1"/>
                </a:solidFill>
                <a:latin typeface="+mj-ea"/>
                <a:ea typeface="+mj-ea"/>
              </a:rPr>
              <a:t>路径下；电压测量模块</a:t>
            </a:r>
            <a:r>
              <a:rPr lang="en-US" altLang="zh-CN" b="0" dirty="0">
                <a:solidFill>
                  <a:schemeClr val="tx1"/>
                </a:solidFill>
                <a:latin typeface="+mj-ea"/>
                <a:ea typeface="+mj-ea"/>
              </a:rPr>
              <a:t>V1</a:t>
            </a:r>
            <a:r>
              <a:rPr lang="zh-CN" altLang="zh-CN" b="0" dirty="0">
                <a:solidFill>
                  <a:schemeClr val="tx1"/>
                </a:solidFill>
                <a:latin typeface="+mj-ea"/>
                <a:ea typeface="+mj-ea"/>
              </a:rPr>
              <a:t>在</a:t>
            </a:r>
            <a:r>
              <a:rPr lang="en-US" altLang="zh-CN" b="0" dirty="0" err="1">
                <a:solidFill>
                  <a:schemeClr val="tx1"/>
                </a:solidFill>
                <a:latin typeface="+mj-ea"/>
                <a:ea typeface="+mj-ea"/>
              </a:rPr>
              <a:t>SimPowerSystems</a:t>
            </a:r>
            <a:r>
              <a:rPr lang="en-US" altLang="zh-CN" b="0" dirty="0">
                <a:solidFill>
                  <a:schemeClr val="tx1"/>
                </a:solidFill>
                <a:latin typeface="+mj-ea"/>
                <a:ea typeface="+mj-ea"/>
              </a:rPr>
              <a:t>/Measurements</a:t>
            </a:r>
            <a:r>
              <a:rPr lang="zh-CN" altLang="zh-CN" b="0" dirty="0">
                <a:solidFill>
                  <a:schemeClr val="tx1"/>
                </a:solidFill>
                <a:latin typeface="+mj-ea"/>
                <a:ea typeface="+mj-ea"/>
              </a:rPr>
              <a:t>路径下；阻抗测量模块</a:t>
            </a:r>
            <a:r>
              <a:rPr lang="en-US" altLang="zh-CN" b="0" dirty="0">
                <a:solidFill>
                  <a:schemeClr val="tx1"/>
                </a:solidFill>
                <a:latin typeface="+mj-ea"/>
                <a:ea typeface="+mj-ea"/>
              </a:rPr>
              <a:t>ZB</a:t>
            </a:r>
            <a:r>
              <a:rPr lang="zh-CN" altLang="zh-CN" b="0" dirty="0">
                <a:solidFill>
                  <a:schemeClr val="tx1"/>
                </a:solidFill>
                <a:latin typeface="+mj-ea"/>
                <a:ea typeface="+mj-ea"/>
              </a:rPr>
              <a:t>在</a:t>
            </a:r>
            <a:r>
              <a:rPr lang="en-US" altLang="zh-CN" b="0" dirty="0" err="1">
                <a:solidFill>
                  <a:schemeClr val="tx1"/>
                </a:solidFill>
                <a:latin typeface="+mj-ea"/>
                <a:ea typeface="+mj-ea"/>
              </a:rPr>
              <a:t>SimPowerSystems</a:t>
            </a:r>
            <a:r>
              <a:rPr lang="en-US" altLang="zh-CN" b="0" dirty="0">
                <a:solidFill>
                  <a:schemeClr val="tx1"/>
                </a:solidFill>
                <a:latin typeface="+mj-ea"/>
                <a:ea typeface="+mj-ea"/>
              </a:rPr>
              <a:t>/Measurements</a:t>
            </a:r>
            <a:r>
              <a:rPr lang="zh-CN" altLang="zh-CN" b="0" dirty="0">
                <a:solidFill>
                  <a:schemeClr val="tx1"/>
                </a:solidFill>
                <a:latin typeface="+mj-ea"/>
                <a:ea typeface="+mj-ea"/>
              </a:rPr>
              <a:t>路径下；增益模块</a:t>
            </a:r>
            <a:r>
              <a:rPr lang="en-US" altLang="zh-CN" b="0" dirty="0">
                <a:solidFill>
                  <a:schemeClr val="tx1"/>
                </a:solidFill>
                <a:latin typeface="+mj-ea"/>
                <a:ea typeface="+mj-ea"/>
              </a:rPr>
              <a:t>G</a:t>
            </a:r>
            <a:r>
              <a:rPr lang="zh-CN" altLang="zh-CN" b="0" dirty="0">
                <a:solidFill>
                  <a:schemeClr val="tx1"/>
                </a:solidFill>
                <a:latin typeface="+mj-ea"/>
                <a:ea typeface="+mj-ea"/>
              </a:rPr>
              <a:t>在</a:t>
            </a:r>
            <a:r>
              <a:rPr lang="en-US" altLang="zh-CN" b="0" dirty="0">
                <a:solidFill>
                  <a:schemeClr val="tx1"/>
                </a:solidFill>
                <a:latin typeface="+mj-ea"/>
                <a:ea typeface="+mj-ea"/>
              </a:rPr>
              <a:t>Simulink/Common </a:t>
            </a:r>
            <a:r>
              <a:rPr lang="en-US" altLang="zh-CN" b="0" dirty="0" err="1">
                <a:solidFill>
                  <a:schemeClr val="tx1"/>
                </a:solidFill>
                <a:latin typeface="+mj-ea"/>
                <a:ea typeface="+mj-ea"/>
              </a:rPr>
              <a:t>ly</a:t>
            </a:r>
            <a:r>
              <a:rPr lang="en-US" altLang="zh-CN" b="0" dirty="0">
                <a:solidFill>
                  <a:schemeClr val="tx1"/>
                </a:solidFill>
                <a:latin typeface="+mj-ea"/>
                <a:ea typeface="+mj-ea"/>
              </a:rPr>
              <a:t> Used Blocks</a:t>
            </a:r>
            <a:r>
              <a:rPr lang="zh-CN" altLang="zh-CN" b="0" dirty="0">
                <a:solidFill>
                  <a:schemeClr val="tx1"/>
                </a:solidFill>
                <a:latin typeface="+mj-ea"/>
                <a:ea typeface="+mj-ea"/>
              </a:rPr>
              <a:t>路径下；示波器</a:t>
            </a:r>
            <a:r>
              <a:rPr lang="en-US" altLang="zh-CN" b="0" dirty="0">
                <a:solidFill>
                  <a:schemeClr val="tx1"/>
                </a:solidFill>
                <a:latin typeface="+mj-ea"/>
                <a:ea typeface="+mj-ea"/>
              </a:rPr>
              <a:t>Scope V1</a:t>
            </a:r>
            <a:r>
              <a:rPr lang="zh-CN" altLang="zh-CN" b="0" dirty="0">
                <a:solidFill>
                  <a:schemeClr val="tx1"/>
                </a:solidFill>
                <a:latin typeface="+mj-ea"/>
                <a:ea typeface="+mj-ea"/>
              </a:rPr>
              <a:t>在</a:t>
            </a:r>
            <a:r>
              <a:rPr lang="en-US" altLang="zh-CN" b="0" dirty="0">
                <a:solidFill>
                  <a:schemeClr val="tx1"/>
                </a:solidFill>
                <a:latin typeface="+mj-ea"/>
                <a:ea typeface="+mj-ea"/>
              </a:rPr>
              <a:t>Simulink/Sinks</a:t>
            </a:r>
            <a:r>
              <a:rPr lang="zh-CN" altLang="zh-CN" b="0" dirty="0">
                <a:solidFill>
                  <a:schemeClr val="tx1"/>
                </a:solidFill>
                <a:latin typeface="+mj-ea"/>
                <a:ea typeface="+mj-ea"/>
              </a:rPr>
              <a:t>路径下；电力系统图形用户界面</a:t>
            </a:r>
            <a:r>
              <a:rPr lang="en-US" altLang="zh-CN" b="0" dirty="0" err="1">
                <a:solidFill>
                  <a:schemeClr val="tx1"/>
                </a:solidFill>
                <a:latin typeface="+mj-ea"/>
                <a:ea typeface="+mj-ea"/>
              </a:rPr>
              <a:t>powergui</a:t>
            </a:r>
            <a:r>
              <a:rPr lang="zh-CN" altLang="zh-CN" b="0" dirty="0">
                <a:solidFill>
                  <a:schemeClr val="tx1"/>
                </a:solidFill>
                <a:latin typeface="+mj-ea"/>
                <a:ea typeface="+mj-ea"/>
              </a:rPr>
              <a:t>在</a:t>
            </a:r>
            <a:r>
              <a:rPr lang="en-US" altLang="zh-CN" b="0" dirty="0" err="1">
                <a:solidFill>
                  <a:schemeClr val="tx1"/>
                </a:solidFill>
                <a:latin typeface="+mj-ea"/>
                <a:ea typeface="+mj-ea"/>
              </a:rPr>
              <a:t>SimPowerSystems</a:t>
            </a:r>
            <a:r>
              <a:rPr lang="zh-CN" altLang="zh-CN" b="0" dirty="0">
                <a:solidFill>
                  <a:schemeClr val="tx1"/>
                </a:solidFill>
                <a:latin typeface="+mj-ea"/>
                <a:ea typeface="+mj-ea"/>
              </a:rPr>
              <a:t>路径下。</a:t>
            </a:r>
          </a:p>
          <a:p>
            <a:pPr algn="l"/>
            <a:r>
              <a:rPr lang="zh-CN" altLang="zh-CN" b="0" dirty="0">
                <a:solidFill>
                  <a:schemeClr val="tx1"/>
                </a:solidFill>
                <a:latin typeface="+mj-ea"/>
                <a:ea typeface="+mj-ea"/>
              </a:rPr>
              <a:t>打开菜单</a:t>
            </a:r>
            <a:r>
              <a:rPr lang="en-US" altLang="zh-CN" b="0" dirty="0">
                <a:solidFill>
                  <a:schemeClr val="tx1"/>
                </a:solidFill>
                <a:latin typeface="+mj-ea"/>
                <a:ea typeface="+mj-ea"/>
              </a:rPr>
              <a:t>[Simulation&gt;Configuration Parameters]</a:t>
            </a:r>
            <a:r>
              <a:rPr lang="zh-CN" altLang="zh-CN" b="0" dirty="0">
                <a:solidFill>
                  <a:schemeClr val="tx1"/>
                </a:solidFill>
                <a:latin typeface="+mj-ea"/>
                <a:ea typeface="+mj-ea"/>
              </a:rPr>
              <a:t>，在图</a:t>
            </a:r>
            <a:r>
              <a:rPr lang="en-US" altLang="zh-CN" b="0" dirty="0">
                <a:solidFill>
                  <a:schemeClr val="tx1"/>
                </a:solidFill>
                <a:latin typeface="+mj-ea"/>
                <a:ea typeface="+mj-ea"/>
              </a:rPr>
              <a:t>10-26</a:t>
            </a:r>
            <a:r>
              <a:rPr lang="zh-CN" altLang="zh-CN" b="0" dirty="0">
                <a:solidFill>
                  <a:schemeClr val="tx1"/>
                </a:solidFill>
                <a:latin typeface="+mj-ea"/>
                <a:ea typeface="+mj-ea"/>
              </a:rPr>
              <a:t>的“算法选择”</a:t>
            </a:r>
            <a:r>
              <a:rPr lang="en-US" altLang="zh-CN" b="0" dirty="0">
                <a:solidFill>
                  <a:schemeClr val="tx1"/>
                </a:solidFill>
                <a:latin typeface="+mj-ea"/>
                <a:ea typeface="+mj-ea"/>
              </a:rPr>
              <a:t>(Solver options)</a:t>
            </a:r>
            <a:r>
              <a:rPr lang="zh-CN" altLang="zh-CN" b="0" dirty="0">
                <a:solidFill>
                  <a:schemeClr val="tx1"/>
                </a:solidFill>
                <a:latin typeface="+mj-ea"/>
                <a:ea typeface="+mj-ea"/>
              </a:rPr>
              <a:t>窗口中选择“变步长”</a:t>
            </a:r>
            <a:r>
              <a:rPr lang="en-US" altLang="zh-CN" b="0" dirty="0">
                <a:solidFill>
                  <a:schemeClr val="tx1"/>
                </a:solidFill>
                <a:latin typeface="+mj-ea"/>
                <a:ea typeface="+mj-ea"/>
              </a:rPr>
              <a:t>(variable-step)</a:t>
            </a:r>
            <a:r>
              <a:rPr lang="zh-CN" altLang="zh-CN" b="0" dirty="0">
                <a:solidFill>
                  <a:schemeClr val="tx1"/>
                </a:solidFill>
                <a:latin typeface="+mj-ea"/>
                <a:ea typeface="+mj-ea"/>
              </a:rPr>
              <a:t>和“</a:t>
            </a:r>
            <a:r>
              <a:rPr lang="en-US" altLang="zh-CN" b="0" dirty="0">
                <a:solidFill>
                  <a:schemeClr val="tx1"/>
                </a:solidFill>
                <a:latin typeface="+mj-ea"/>
                <a:ea typeface="+mj-ea"/>
              </a:rPr>
              <a:t>ode23tb</a:t>
            </a:r>
            <a:r>
              <a:rPr lang="zh-CN" altLang="zh-CN" b="0" dirty="0">
                <a:solidFill>
                  <a:schemeClr val="tx1"/>
                </a:solidFill>
                <a:latin typeface="+mj-ea"/>
                <a:ea typeface="+mj-ea"/>
              </a:rPr>
              <a:t>算法</a:t>
            </a:r>
            <a:r>
              <a:rPr lang="en-US" altLang="zh-CN" b="0" dirty="0">
                <a:solidFill>
                  <a:schemeClr val="tx1"/>
                </a:solidFill>
                <a:latin typeface="+mj-ea"/>
                <a:ea typeface="+mj-ea"/>
              </a:rPr>
              <a:t>”</a:t>
            </a:r>
            <a:r>
              <a:rPr lang="zh-CN" altLang="zh-CN" b="0" dirty="0">
                <a:solidFill>
                  <a:schemeClr val="tx1"/>
                </a:solidFill>
                <a:latin typeface="+mj-ea"/>
                <a:ea typeface="+mj-ea"/>
              </a:rPr>
              <a:t>，同时设置仿真结束时间为</a:t>
            </a:r>
            <a:r>
              <a:rPr lang="en-US" altLang="zh-CN" b="0" dirty="0">
                <a:solidFill>
                  <a:schemeClr val="tx1"/>
                </a:solidFill>
                <a:latin typeface="+mj-ea"/>
                <a:ea typeface="+mj-ea"/>
              </a:rPr>
              <a:t>0.2 s</a:t>
            </a:r>
            <a:r>
              <a:rPr lang="zh-CN" altLang="zh-CN" b="0" dirty="0">
                <a:solidFill>
                  <a:schemeClr val="tx1"/>
                </a:solidFill>
                <a:latin typeface="+mj-ea"/>
                <a:ea typeface="+mj-ea"/>
              </a:rPr>
              <a:t>。</a:t>
            </a:r>
            <a:endParaRPr lang="zh-CN" altLang="en-US" b="0" dirty="0">
              <a:solidFill>
                <a:schemeClr val="tx1"/>
              </a:solidFill>
              <a:latin typeface="+mj-ea"/>
              <a:ea typeface="+mj-ea"/>
            </a:endParaRPr>
          </a:p>
        </p:txBody>
      </p:sp>
    </p:spTree>
    <p:extLst>
      <p:ext uri="{BB962C8B-B14F-4D97-AF65-F5344CB8AC3E}">
        <p14:creationId xmlns:p14="http://schemas.microsoft.com/office/powerpoint/2010/main" val="18485412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983200"/>
            <a:ext cx="5616624" cy="29676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107504" y="4437112"/>
            <a:ext cx="7992888" cy="707886"/>
          </a:xfrm>
          <a:prstGeom prst="rect">
            <a:avLst/>
          </a:prstGeom>
        </p:spPr>
        <p:txBody>
          <a:bodyPr wrap="square">
            <a:spAutoFit/>
          </a:bodyPr>
          <a:lstStyle/>
          <a:p>
            <a:pPr algn="l"/>
            <a:r>
              <a:rPr lang="zh-CN" altLang="zh-CN" b="0" dirty="0">
                <a:solidFill>
                  <a:schemeClr val="tx1"/>
                </a:solidFill>
                <a:latin typeface="+mj-ea"/>
                <a:ea typeface="+mj-ea"/>
              </a:rPr>
              <a:t>点击</a:t>
            </a:r>
            <a:r>
              <a:rPr lang="en-US" altLang="zh-CN" b="0" dirty="0" err="1">
                <a:solidFill>
                  <a:schemeClr val="tx1"/>
                </a:solidFill>
                <a:latin typeface="+mj-ea"/>
                <a:ea typeface="+mj-ea"/>
              </a:rPr>
              <a:t>Powergui</a:t>
            </a:r>
            <a:r>
              <a:rPr lang="zh-CN" altLang="zh-CN" b="0" dirty="0">
                <a:solidFill>
                  <a:schemeClr val="tx1"/>
                </a:solidFill>
                <a:latin typeface="+mj-ea"/>
                <a:ea typeface="+mj-ea"/>
              </a:rPr>
              <a:t>主窗口中</a:t>
            </a:r>
            <a:r>
              <a:rPr lang="en-US" altLang="zh-CN" b="0" dirty="0">
                <a:solidFill>
                  <a:schemeClr val="tx1"/>
                </a:solidFill>
                <a:latin typeface="+mj-ea"/>
                <a:ea typeface="+mj-ea"/>
              </a:rPr>
              <a:t>Impedance vs Frequency Measurement</a:t>
            </a:r>
            <a:r>
              <a:rPr lang="zh-CN" altLang="zh-CN" b="0" dirty="0">
                <a:solidFill>
                  <a:schemeClr val="tx1"/>
                </a:solidFill>
                <a:latin typeface="+mj-ea"/>
                <a:ea typeface="+mj-ea"/>
              </a:rPr>
              <a:t>，得到阻抗依频特性窗口，得到如图</a:t>
            </a:r>
            <a:r>
              <a:rPr lang="en-US" altLang="zh-CN" b="0" dirty="0">
                <a:solidFill>
                  <a:schemeClr val="tx1"/>
                </a:solidFill>
                <a:latin typeface="+mj-ea"/>
                <a:ea typeface="+mj-ea"/>
              </a:rPr>
              <a:t>10-27</a:t>
            </a:r>
            <a:r>
              <a:rPr lang="zh-CN" altLang="zh-CN" b="0" dirty="0">
                <a:solidFill>
                  <a:schemeClr val="tx1"/>
                </a:solidFill>
                <a:latin typeface="+mj-ea"/>
                <a:ea typeface="+mj-ea"/>
              </a:rPr>
              <a:t>所示阻抗依频特性仿真结果。</a:t>
            </a:r>
          </a:p>
        </p:txBody>
      </p:sp>
    </p:spTree>
    <p:extLst>
      <p:ext uri="{BB962C8B-B14F-4D97-AF65-F5344CB8AC3E}">
        <p14:creationId xmlns:p14="http://schemas.microsoft.com/office/powerpoint/2010/main" val="18485412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5" y="1124744"/>
            <a:ext cx="6157913" cy="2751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35497" y="4005064"/>
            <a:ext cx="4687502" cy="400110"/>
          </a:xfrm>
          <a:prstGeom prst="rect">
            <a:avLst/>
          </a:prstGeom>
        </p:spPr>
        <p:txBody>
          <a:bodyPr wrap="none">
            <a:spAutoFit/>
          </a:bodyPr>
          <a:lstStyle/>
          <a:p>
            <a:r>
              <a:rPr lang="zh-CN" altLang="zh-CN" b="0" dirty="0">
                <a:solidFill>
                  <a:schemeClr val="tx1"/>
                </a:solidFill>
                <a:latin typeface="+mj-ea"/>
                <a:ea typeface="+mj-ea"/>
              </a:rPr>
              <a:t>运行仿真文件输出结果如图</a:t>
            </a:r>
            <a:r>
              <a:rPr lang="en-US" altLang="zh-CN" b="0" dirty="0">
                <a:solidFill>
                  <a:schemeClr val="tx1"/>
                </a:solidFill>
                <a:latin typeface="+mj-ea"/>
                <a:ea typeface="+mj-ea"/>
              </a:rPr>
              <a:t>10-28</a:t>
            </a:r>
            <a:r>
              <a:rPr lang="zh-CN" altLang="zh-CN" b="0" dirty="0">
                <a:solidFill>
                  <a:schemeClr val="tx1"/>
                </a:solidFill>
                <a:latin typeface="+mj-ea"/>
                <a:ea typeface="+mj-ea"/>
              </a:rPr>
              <a:t>所示。</a:t>
            </a:r>
          </a:p>
        </p:txBody>
      </p:sp>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4405174"/>
            <a:ext cx="3573463" cy="2309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6398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908720"/>
            <a:ext cx="8229600" cy="1143000"/>
          </a:xfrm>
        </p:spPr>
        <p:txBody>
          <a:bodyPr>
            <a:normAutofit/>
          </a:bodyPr>
          <a:lstStyle/>
          <a:p>
            <a:pPr algn="l"/>
            <a:r>
              <a:rPr lang="en-US" altLang="zh-CN" sz="2000" b="1" dirty="0">
                <a:solidFill>
                  <a:srgbClr val="C00000"/>
                </a:solidFill>
              </a:rPr>
              <a:t>10.4  </a:t>
            </a:r>
            <a:r>
              <a:rPr lang="zh-CN" altLang="zh-CN" sz="2000" b="1" dirty="0">
                <a:solidFill>
                  <a:srgbClr val="C00000"/>
                </a:solidFill>
              </a:rPr>
              <a:t>电力系统稳态仿真</a:t>
            </a:r>
            <a:br>
              <a:rPr lang="zh-CN" altLang="zh-CN" sz="2000" b="1" dirty="0">
                <a:solidFill>
                  <a:srgbClr val="C00000"/>
                </a:solidFill>
              </a:rPr>
            </a:br>
            <a:endParaRPr lang="zh-CN" altLang="en-US" sz="2000" dirty="0">
              <a:solidFill>
                <a:srgbClr val="C00000"/>
              </a:solidFill>
            </a:endParaRPr>
          </a:p>
        </p:txBody>
      </p:sp>
      <p:sp>
        <p:nvSpPr>
          <p:cNvPr id="3" name="内容占位符 2"/>
          <p:cNvSpPr>
            <a:spLocks noGrp="1"/>
          </p:cNvSpPr>
          <p:nvPr>
            <p:ph idx="1"/>
          </p:nvPr>
        </p:nvSpPr>
        <p:spPr/>
        <p:txBody>
          <a:bodyPr/>
          <a:lstStyle/>
          <a:p>
            <a:pPr marL="0" indent="0">
              <a:buNone/>
            </a:pPr>
            <a:r>
              <a:rPr lang="zh-CN" altLang="zh-CN" sz="2000" dirty="0"/>
              <a:t>稳态是电力系统运行的状态之一，稳态时系统的运行参量，电压、电流、功率等，保持不变。在电网的实际运行中，理想的稳态很少存在。因此，工程中的稳态认为，电力系统的运行参量持续在某一平均值附近变化，且变化很小。工程中稳态波动范围用相对偏差表示，常见的偏差取值为</a:t>
            </a:r>
            <a:r>
              <a:rPr lang="en-US" altLang="zh-CN" sz="2000" dirty="0"/>
              <a:t>5%</a:t>
            </a:r>
            <a:r>
              <a:rPr lang="zh-CN" altLang="zh-CN" sz="2000" dirty="0"/>
              <a:t>、</a:t>
            </a:r>
            <a:r>
              <a:rPr lang="en-US" altLang="zh-CN" sz="2000" dirty="0"/>
              <a:t>2%</a:t>
            </a:r>
            <a:r>
              <a:rPr lang="zh-CN" altLang="zh-CN" sz="2000" dirty="0"/>
              <a:t>和</a:t>
            </a:r>
            <a:r>
              <a:rPr lang="en-US" altLang="zh-CN" sz="2000" dirty="0"/>
              <a:t>1%</a:t>
            </a:r>
            <a:r>
              <a:rPr lang="zh-CN" altLang="zh-CN" sz="2000" dirty="0"/>
              <a:t>等。</a:t>
            </a:r>
          </a:p>
          <a:p>
            <a:pPr marL="0" indent="0">
              <a:buNone/>
            </a:pPr>
            <a:endParaRPr lang="zh-CN" altLang="en-US" sz="2000" dirty="0"/>
          </a:p>
        </p:txBody>
      </p:sp>
    </p:spTree>
    <p:extLst>
      <p:ext uri="{BB962C8B-B14F-4D97-AF65-F5344CB8AC3E}">
        <p14:creationId xmlns:p14="http://schemas.microsoft.com/office/powerpoint/2010/main" val="23513310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908720"/>
            <a:ext cx="8229600" cy="1143000"/>
          </a:xfrm>
        </p:spPr>
        <p:txBody>
          <a:bodyPr>
            <a:normAutofit/>
          </a:bodyPr>
          <a:lstStyle/>
          <a:p>
            <a:pPr algn="l"/>
            <a:r>
              <a:rPr lang="en-US" altLang="zh-CN" sz="2000" b="1" dirty="0">
                <a:solidFill>
                  <a:srgbClr val="C00000"/>
                </a:solidFill>
              </a:rPr>
              <a:t>10.4.2  </a:t>
            </a:r>
            <a:r>
              <a:rPr lang="zh-CN" altLang="zh-CN" sz="2000" b="1" dirty="0">
                <a:solidFill>
                  <a:srgbClr val="C00000"/>
                </a:solidFill>
              </a:rPr>
              <a:t>离散系统仿真</a:t>
            </a:r>
            <a:br>
              <a:rPr lang="zh-CN" altLang="zh-CN" sz="2000" b="1" dirty="0">
                <a:solidFill>
                  <a:srgbClr val="C00000"/>
                </a:solidFill>
              </a:rPr>
            </a:br>
            <a:endParaRPr lang="zh-CN" altLang="en-US" sz="2000" dirty="0">
              <a:solidFill>
                <a:srgbClr val="C00000"/>
              </a:solidFill>
            </a:endParaRPr>
          </a:p>
        </p:txBody>
      </p:sp>
      <p:sp>
        <p:nvSpPr>
          <p:cNvPr id="3" name="内容占位符 2"/>
          <p:cNvSpPr>
            <a:spLocks noGrp="1"/>
          </p:cNvSpPr>
          <p:nvPr>
            <p:ph idx="1"/>
          </p:nvPr>
        </p:nvSpPr>
        <p:spPr/>
        <p:txBody>
          <a:bodyPr>
            <a:normAutofit/>
          </a:bodyPr>
          <a:lstStyle/>
          <a:p>
            <a:pPr marL="0" indent="0">
              <a:buNone/>
            </a:pPr>
            <a:r>
              <a:rPr lang="zh-CN" altLang="zh-CN" sz="2000" dirty="0"/>
              <a:t>连续系统仿真通常采用变步长积分算法。对小系统而言，变步长算法通常比定步长算法快，但是对含大量状态变量或非线性模块</a:t>
            </a:r>
            <a:r>
              <a:rPr lang="en-US" altLang="zh-CN" sz="2000" dirty="0"/>
              <a:t>(</a:t>
            </a:r>
            <a:r>
              <a:rPr lang="zh-CN" altLang="zh-CN" sz="2000" dirty="0"/>
              <a:t>如电力电子开关</a:t>
            </a:r>
            <a:r>
              <a:rPr lang="en-US" altLang="zh-CN" sz="2000" dirty="0"/>
              <a:t>)</a:t>
            </a:r>
            <a:r>
              <a:rPr lang="zh-CN" altLang="zh-CN" sz="2000" dirty="0"/>
              <a:t>的系统而言，采用定步长离散算法的优越性更为明显。</a:t>
            </a:r>
          </a:p>
          <a:p>
            <a:pPr marL="0" indent="0">
              <a:buNone/>
            </a:pPr>
            <a:r>
              <a:rPr lang="zh-CN" altLang="zh-CN" sz="2000" dirty="0"/>
              <a:t>对系统进行离散化时，仿真的步长决定了仿真的精确度。步长太大可能导致仿真精度不足，步长太小又可能大大增加仿真运行时间。判断步长是否合适的唯一方法就是用不同的步长试探并找到最大时间步长。对于</a:t>
            </a:r>
            <a:r>
              <a:rPr lang="en-US" altLang="zh-CN" sz="2000" dirty="0"/>
              <a:t>50 Hz</a:t>
            </a:r>
            <a:r>
              <a:rPr lang="zh-CN" altLang="zh-CN" sz="2000" dirty="0"/>
              <a:t>或</a:t>
            </a:r>
            <a:r>
              <a:rPr lang="en-US" altLang="zh-CN" sz="2000" dirty="0"/>
              <a:t>60 Hz</a:t>
            </a:r>
            <a:r>
              <a:rPr lang="zh-CN" altLang="zh-CN" sz="2000" dirty="0"/>
              <a:t>的系统，或者带有整流电力电子设备的系统，通常</a:t>
            </a:r>
            <a:r>
              <a:rPr lang="en-US" altLang="zh-CN" sz="2000" dirty="0"/>
              <a:t>20</a:t>
            </a:r>
            <a:r>
              <a:rPr lang="zh-CN" altLang="zh-CN" sz="2000" dirty="0"/>
              <a:t>～</a:t>
            </a:r>
            <a:r>
              <a:rPr lang="en-US" altLang="zh-CN" sz="2000" dirty="0"/>
              <a:t>50 </a:t>
            </a:r>
            <a:r>
              <a:rPr lang="en-US" altLang="zh-CN" sz="2000" dirty="0" err="1"/>
              <a:t>μs</a:t>
            </a:r>
            <a:r>
              <a:rPr lang="zh-CN" altLang="zh-CN" sz="2000" dirty="0"/>
              <a:t>的时间步长都能得到较好的仿真结果。</a:t>
            </a:r>
          </a:p>
          <a:p>
            <a:pPr marL="0" indent="0">
              <a:buNone/>
            </a:pPr>
            <a:r>
              <a:rPr lang="zh-CN" altLang="zh-CN" sz="2000" dirty="0"/>
              <a:t>对于含强迫换流电力电子开关器件的系统，由于这些器件通常都运行在高频下，因此需要适当地减小时间步长。例如，对运行在</a:t>
            </a:r>
            <a:r>
              <a:rPr lang="en-US" altLang="zh-CN" sz="2000" dirty="0"/>
              <a:t>8 kHz</a:t>
            </a:r>
            <a:r>
              <a:rPr lang="zh-CN" altLang="zh-CN" sz="2000" dirty="0"/>
              <a:t>左右的脉宽调制</a:t>
            </a:r>
            <a:r>
              <a:rPr lang="en-US" altLang="zh-CN" sz="2000" dirty="0"/>
              <a:t>(PWM)</a:t>
            </a:r>
            <a:r>
              <a:rPr lang="zh-CN" altLang="zh-CN" sz="2000" dirty="0"/>
              <a:t>逆变器的仿真，需要的时间步长为</a:t>
            </a:r>
            <a:r>
              <a:rPr lang="en-US" altLang="zh-CN" sz="2000" dirty="0"/>
              <a:t>1 </a:t>
            </a:r>
            <a:r>
              <a:rPr lang="en-US" altLang="zh-CN" sz="2000" dirty="0" err="1"/>
              <a:t>μs</a:t>
            </a:r>
            <a:r>
              <a:rPr lang="zh-CN" altLang="zh-CN" sz="2000" dirty="0"/>
              <a:t>。</a:t>
            </a:r>
          </a:p>
          <a:p>
            <a:pPr marL="0" indent="0">
              <a:buNone/>
            </a:pPr>
            <a:endParaRPr lang="zh-CN" altLang="en-US" sz="2000" dirty="0"/>
          </a:p>
        </p:txBody>
      </p:sp>
    </p:spTree>
    <p:extLst>
      <p:ext uri="{BB962C8B-B14F-4D97-AF65-F5344CB8AC3E}">
        <p14:creationId xmlns:p14="http://schemas.microsoft.com/office/powerpoint/2010/main" val="2397812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1378" y="836712"/>
            <a:ext cx="8229600" cy="1143000"/>
          </a:xfrm>
        </p:spPr>
        <p:txBody>
          <a:bodyPr>
            <a:normAutofit fontScale="90000"/>
          </a:bodyPr>
          <a:lstStyle/>
          <a:p>
            <a:r>
              <a:rPr lang="en-US" altLang="zh-CN" b="1" dirty="0">
                <a:solidFill>
                  <a:srgbClr val="C00000"/>
                </a:solidFill>
              </a:rPr>
              <a:t>10.1.1  </a:t>
            </a:r>
            <a:r>
              <a:rPr lang="zh-CN" altLang="zh-CN" b="1" dirty="0">
                <a:solidFill>
                  <a:srgbClr val="C00000"/>
                </a:solidFill>
              </a:rPr>
              <a:t>仿真类型</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p:txBody>
          <a:bodyPr>
            <a:normAutofit/>
          </a:bodyPr>
          <a:lstStyle/>
          <a:p>
            <a:pPr marL="0" indent="0">
              <a:buNone/>
            </a:pPr>
            <a:r>
              <a:rPr lang="zh-CN" altLang="zh-CN" sz="1800" dirty="0"/>
              <a:t>（</a:t>
            </a:r>
            <a:r>
              <a:rPr lang="en-US" altLang="zh-CN" sz="1800" dirty="0"/>
              <a:t>1</a:t>
            </a:r>
            <a:r>
              <a:rPr lang="zh-CN" altLang="zh-CN" sz="1800" dirty="0"/>
              <a:t>）</a:t>
            </a:r>
            <a:r>
              <a:rPr lang="en-US" altLang="zh-CN" sz="1800" dirty="0"/>
              <a:t>“</a:t>
            </a:r>
            <a:r>
              <a:rPr lang="zh-CN" altLang="zh-CN" sz="1800" dirty="0"/>
              <a:t>离散系统仿真”</a:t>
            </a:r>
            <a:r>
              <a:rPr lang="en-US" altLang="zh-CN" sz="1800" dirty="0"/>
              <a:t>(Discretize electrical model)</a:t>
            </a:r>
            <a:r>
              <a:rPr lang="zh-CN" altLang="zh-CN" sz="1800" dirty="0"/>
              <a:t>单选框</a:t>
            </a:r>
          </a:p>
          <a:p>
            <a:pPr marL="0" indent="0">
              <a:buNone/>
            </a:pPr>
            <a:r>
              <a:rPr lang="zh-CN" altLang="zh-CN" sz="1800" dirty="0"/>
              <a:t>点击该单选框后，在“采样时间”</a:t>
            </a:r>
            <a:r>
              <a:rPr lang="en-US" altLang="zh-CN" sz="1800" dirty="0"/>
              <a:t>(Sample time)</a:t>
            </a:r>
            <a:r>
              <a:rPr lang="zh-CN" altLang="zh-CN" sz="1800" dirty="0"/>
              <a:t>文本框中输入指定的采样时间</a:t>
            </a:r>
            <a:r>
              <a:rPr lang="en-US" altLang="zh-CN" sz="1800" dirty="0"/>
              <a:t>(</a:t>
            </a:r>
            <a:r>
              <a:rPr lang="en-US" altLang="zh-CN" sz="1800" i="1" dirty="0" err="1"/>
              <a:t>Ts</a:t>
            </a:r>
            <a:r>
              <a:rPr lang="en-US" altLang="zh-CN" sz="1800" dirty="0"/>
              <a:t>&gt;0)</a:t>
            </a:r>
            <a:r>
              <a:rPr lang="zh-CN" altLang="zh-CN" sz="1800" dirty="0"/>
              <a:t>，按指定的步长对离散化系统进行分析。若采样时间等于</a:t>
            </a:r>
            <a:r>
              <a:rPr lang="en-US" altLang="zh-CN" sz="1800" dirty="0"/>
              <a:t>0</a:t>
            </a:r>
            <a:r>
              <a:rPr lang="zh-CN" altLang="zh-CN" sz="1800" dirty="0"/>
              <a:t>，表示不对数据进行离散化处理，采用连续算法分析系统。若未选中该单选框，</a:t>
            </a:r>
            <a:r>
              <a:rPr lang="zh-CN" altLang="zh-CN" sz="1600" dirty="0"/>
              <a:t>“采样时间”文本框显示为灰色。具体如图</a:t>
            </a:r>
            <a:r>
              <a:rPr lang="en-US" altLang="zh-CN" sz="1600" dirty="0"/>
              <a:t>10-2</a:t>
            </a:r>
            <a:r>
              <a:rPr lang="zh-CN" altLang="zh-CN" sz="1600" dirty="0"/>
              <a:t>所示</a:t>
            </a:r>
            <a:r>
              <a:rPr lang="zh-CN" altLang="zh-CN" sz="1600" dirty="0" smtClean="0"/>
              <a:t>。</a:t>
            </a:r>
            <a:endParaRPr lang="en-US" altLang="zh-CN" sz="1600" dirty="0" smtClean="0"/>
          </a:p>
          <a:p>
            <a:pPr marL="0" indent="0">
              <a:buNone/>
            </a:pPr>
            <a:endParaRPr lang="en-US" altLang="zh-CN" sz="1600" dirty="0"/>
          </a:p>
          <a:p>
            <a:pPr marL="0" indent="0">
              <a:buNone/>
            </a:pPr>
            <a:endParaRPr lang="en-US" altLang="zh-CN" sz="1600" dirty="0" smtClean="0"/>
          </a:p>
          <a:p>
            <a:pPr marL="0" indent="0">
              <a:buNone/>
            </a:pPr>
            <a:endParaRPr lang="en-US" altLang="zh-CN" sz="1600" dirty="0"/>
          </a:p>
          <a:p>
            <a:pPr marL="0" indent="0">
              <a:buNone/>
            </a:pPr>
            <a:endParaRPr lang="en-US" altLang="zh-CN" sz="1600" dirty="0" smtClean="0"/>
          </a:p>
          <a:p>
            <a:pPr marL="0" indent="0">
              <a:buNone/>
            </a:pPr>
            <a:endParaRPr lang="en-US" altLang="zh-CN" sz="1600" dirty="0"/>
          </a:p>
          <a:p>
            <a:pPr marL="0" indent="0">
              <a:buNone/>
            </a:pPr>
            <a:endParaRPr lang="en-US" altLang="zh-CN" sz="1600" dirty="0" smtClean="0"/>
          </a:p>
          <a:p>
            <a:pPr marL="0" indent="0">
              <a:buNone/>
            </a:pPr>
            <a:endParaRPr lang="en-US" altLang="zh-CN" sz="1600" dirty="0"/>
          </a:p>
          <a:p>
            <a:pPr marL="0" indent="0">
              <a:buNone/>
            </a:pPr>
            <a:endParaRPr lang="zh-CN" altLang="zh-CN" sz="1600" dirty="0"/>
          </a:p>
          <a:p>
            <a:pPr marL="0" indent="0">
              <a:buNone/>
            </a:pP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8557" y="3501008"/>
            <a:ext cx="6065837" cy="2544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30052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1052736"/>
            <a:ext cx="8352928" cy="1015663"/>
          </a:xfrm>
          <a:prstGeom prst="rect">
            <a:avLst/>
          </a:prstGeom>
        </p:spPr>
        <p:txBody>
          <a:bodyPr wrap="square">
            <a:spAutoFit/>
          </a:bodyPr>
          <a:lstStyle/>
          <a:p>
            <a:pPr algn="l"/>
            <a:r>
              <a:rPr lang="zh-CN" altLang="zh-CN" b="0" dirty="0">
                <a:solidFill>
                  <a:schemeClr val="tx1"/>
                </a:solidFill>
                <a:latin typeface="+mj-ea"/>
                <a:ea typeface="+mj-ea"/>
              </a:rPr>
              <a:t>【例</a:t>
            </a:r>
            <a:r>
              <a:rPr lang="en-US" altLang="zh-CN" b="0" dirty="0">
                <a:solidFill>
                  <a:schemeClr val="tx1"/>
                </a:solidFill>
                <a:latin typeface="+mj-ea"/>
                <a:ea typeface="+mj-ea"/>
              </a:rPr>
              <a:t>10.2</a:t>
            </a:r>
            <a:r>
              <a:rPr lang="zh-CN" altLang="zh-CN" b="0" dirty="0">
                <a:solidFill>
                  <a:schemeClr val="tx1"/>
                </a:solidFill>
                <a:latin typeface="+mj-ea"/>
                <a:ea typeface="+mj-ea"/>
              </a:rPr>
              <a:t>】将例</a:t>
            </a:r>
            <a:r>
              <a:rPr lang="en-US" altLang="zh-CN" b="0" dirty="0">
                <a:solidFill>
                  <a:schemeClr val="tx1"/>
                </a:solidFill>
                <a:latin typeface="+mj-ea"/>
                <a:ea typeface="+mj-ea"/>
              </a:rPr>
              <a:t>10.1</a:t>
            </a:r>
            <a:r>
              <a:rPr lang="zh-CN" altLang="zh-CN" b="0" dirty="0">
                <a:solidFill>
                  <a:schemeClr val="tx1"/>
                </a:solidFill>
                <a:latin typeface="+mj-ea"/>
                <a:ea typeface="+mj-ea"/>
              </a:rPr>
              <a:t>中的</a:t>
            </a:r>
            <a:r>
              <a:rPr lang="en-US" altLang="zh-CN" b="0" dirty="0">
                <a:solidFill>
                  <a:schemeClr val="tx1"/>
                </a:solidFill>
                <a:latin typeface="+mj-ea"/>
                <a:ea typeface="+mj-ea"/>
              </a:rPr>
              <a:t>PI</a:t>
            </a:r>
            <a:r>
              <a:rPr lang="zh-CN" altLang="zh-CN" b="0" dirty="0">
                <a:solidFill>
                  <a:schemeClr val="tx1"/>
                </a:solidFill>
                <a:latin typeface="+mj-ea"/>
                <a:ea typeface="+mj-ea"/>
              </a:rPr>
              <a:t>形电路的段数改为</a:t>
            </a:r>
            <a:r>
              <a:rPr lang="en-US" altLang="zh-CN" b="0" dirty="0">
                <a:solidFill>
                  <a:schemeClr val="tx1"/>
                </a:solidFill>
                <a:latin typeface="+mj-ea"/>
                <a:ea typeface="+mj-ea"/>
              </a:rPr>
              <a:t>10</a:t>
            </a:r>
            <a:r>
              <a:rPr lang="zh-CN" altLang="zh-CN" b="0" dirty="0">
                <a:solidFill>
                  <a:schemeClr val="tx1"/>
                </a:solidFill>
                <a:latin typeface="+mj-ea"/>
                <a:ea typeface="+mj-ea"/>
              </a:rPr>
              <a:t>，对系统进行离散化仿真并比较离散系统和连续系统的仿真结果。</a:t>
            </a:r>
          </a:p>
          <a:p>
            <a:pPr algn="l"/>
            <a:r>
              <a:rPr lang="en-US" altLang="zh-CN" b="0" dirty="0">
                <a:solidFill>
                  <a:schemeClr val="tx1"/>
                </a:solidFill>
                <a:latin typeface="+mj-ea"/>
                <a:ea typeface="+mj-ea"/>
              </a:rPr>
              <a:t>(1) </a:t>
            </a:r>
            <a:r>
              <a:rPr lang="zh-CN" altLang="zh-CN" b="0" dirty="0">
                <a:solidFill>
                  <a:schemeClr val="tx1"/>
                </a:solidFill>
                <a:latin typeface="+mj-ea"/>
                <a:ea typeface="+mj-ea"/>
              </a:rPr>
              <a:t>重新布置系统仿真图，如图</a:t>
            </a:r>
            <a:r>
              <a:rPr lang="en-US" altLang="zh-CN" b="0" dirty="0">
                <a:solidFill>
                  <a:schemeClr val="tx1"/>
                </a:solidFill>
                <a:latin typeface="+mj-ea"/>
                <a:ea typeface="+mj-ea"/>
              </a:rPr>
              <a:t>10-29</a:t>
            </a:r>
            <a:r>
              <a:rPr lang="zh-CN" altLang="zh-CN" b="0" dirty="0">
                <a:solidFill>
                  <a:schemeClr val="tx1"/>
                </a:solidFill>
                <a:latin typeface="+mj-ea"/>
                <a:ea typeface="+mj-ea"/>
              </a:rPr>
              <a:t>所示。</a:t>
            </a: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43" y="2348880"/>
            <a:ext cx="4313237" cy="1820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179512" y="5517232"/>
            <a:ext cx="8424936" cy="707886"/>
          </a:xfrm>
          <a:prstGeom prst="rect">
            <a:avLst/>
          </a:prstGeom>
        </p:spPr>
        <p:txBody>
          <a:bodyPr wrap="squar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2</a:t>
            </a:r>
            <a:r>
              <a:rPr lang="zh-CN" altLang="zh-CN" b="0" dirty="0">
                <a:solidFill>
                  <a:schemeClr val="tx1"/>
                </a:solidFill>
                <a:latin typeface="+mj-ea"/>
                <a:ea typeface="+mj-ea"/>
              </a:rPr>
              <a:t>）参数设置。双击如图</a:t>
            </a:r>
            <a:r>
              <a:rPr lang="en-US" altLang="zh-CN" b="0" dirty="0">
                <a:solidFill>
                  <a:schemeClr val="tx1"/>
                </a:solidFill>
                <a:latin typeface="+mj-ea"/>
                <a:ea typeface="+mj-ea"/>
              </a:rPr>
              <a:t>10-29</a:t>
            </a:r>
            <a:r>
              <a:rPr lang="zh-CN" altLang="zh-CN" b="0" dirty="0">
                <a:solidFill>
                  <a:schemeClr val="tx1"/>
                </a:solidFill>
                <a:latin typeface="+mj-ea"/>
                <a:ea typeface="+mj-ea"/>
              </a:rPr>
              <a:t>模型文件中</a:t>
            </a:r>
            <a:r>
              <a:rPr lang="en-US" altLang="zh-CN" b="0" dirty="0">
                <a:solidFill>
                  <a:schemeClr val="tx1"/>
                </a:solidFill>
                <a:latin typeface="+mj-ea"/>
                <a:ea typeface="+mj-ea"/>
              </a:rPr>
              <a:t>PI</a:t>
            </a:r>
            <a:r>
              <a:rPr lang="zh-CN" altLang="zh-CN" b="0" dirty="0">
                <a:solidFill>
                  <a:schemeClr val="tx1"/>
                </a:solidFill>
                <a:latin typeface="+mj-ea"/>
                <a:ea typeface="+mj-ea"/>
              </a:rPr>
              <a:t>形电路模块，打开参数对话框，将分段数改为</a:t>
            </a:r>
            <a:r>
              <a:rPr lang="en-US" altLang="zh-CN" b="0" dirty="0">
                <a:solidFill>
                  <a:schemeClr val="tx1"/>
                </a:solidFill>
                <a:latin typeface="+mj-ea"/>
                <a:ea typeface="+mj-ea"/>
              </a:rPr>
              <a:t>10</a:t>
            </a:r>
            <a:r>
              <a:rPr lang="zh-CN" altLang="zh-CN" b="0" dirty="0">
                <a:solidFill>
                  <a:schemeClr val="tx1"/>
                </a:solidFill>
                <a:latin typeface="+mj-ea"/>
                <a:ea typeface="+mj-ea"/>
              </a:rPr>
              <a:t>，如图</a:t>
            </a:r>
            <a:r>
              <a:rPr lang="en-US" altLang="zh-CN" b="0" dirty="0">
                <a:solidFill>
                  <a:schemeClr val="tx1"/>
                </a:solidFill>
                <a:latin typeface="+mj-ea"/>
                <a:ea typeface="+mj-ea"/>
              </a:rPr>
              <a:t>10-30</a:t>
            </a:r>
            <a:r>
              <a:rPr lang="zh-CN" altLang="zh-CN" b="0" dirty="0">
                <a:solidFill>
                  <a:schemeClr val="tx1"/>
                </a:solidFill>
                <a:latin typeface="+mj-ea"/>
                <a:ea typeface="+mj-ea"/>
              </a:rPr>
              <a:t>所示。</a:t>
            </a:r>
          </a:p>
        </p:txBody>
      </p:sp>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206" y="2067588"/>
            <a:ext cx="4144963" cy="3116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43587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3528" y="1052736"/>
            <a:ext cx="8352928" cy="707886"/>
          </a:xfrm>
          <a:prstGeom prst="rect">
            <a:avLst/>
          </a:prstGeom>
        </p:spPr>
        <p:txBody>
          <a:bodyPr wrap="square">
            <a:spAutoFit/>
          </a:bodyPr>
          <a:lstStyle/>
          <a:p>
            <a:pPr algn="l"/>
            <a:r>
              <a:rPr lang="zh-CN" altLang="zh-CN" b="0" dirty="0">
                <a:solidFill>
                  <a:schemeClr val="tx1"/>
                </a:solidFill>
                <a:latin typeface="+mj-ea"/>
                <a:ea typeface="+mj-ea"/>
              </a:rPr>
              <a:t>打开</a:t>
            </a:r>
            <a:r>
              <a:rPr lang="en-US" altLang="zh-CN" b="0" dirty="0" err="1">
                <a:solidFill>
                  <a:schemeClr val="tx1"/>
                </a:solidFill>
                <a:latin typeface="+mj-ea"/>
                <a:ea typeface="+mj-ea"/>
              </a:rPr>
              <a:t>Powergui</a:t>
            </a:r>
            <a:r>
              <a:rPr lang="zh-CN" altLang="zh-CN" b="0" dirty="0">
                <a:solidFill>
                  <a:schemeClr val="tx1"/>
                </a:solidFill>
                <a:latin typeface="+mj-ea"/>
                <a:ea typeface="+mj-ea"/>
              </a:rPr>
              <a:t>模块，选择“离散系统仿真”单选框，设置采样时间为</a:t>
            </a:r>
            <a:r>
              <a:rPr lang="en-US" altLang="zh-CN" b="0" dirty="0">
                <a:solidFill>
                  <a:schemeClr val="tx1"/>
                </a:solidFill>
                <a:latin typeface="+mj-ea"/>
                <a:ea typeface="+mj-ea"/>
              </a:rPr>
              <a:t>25e-6 s</a:t>
            </a:r>
            <a:r>
              <a:rPr lang="zh-CN" altLang="zh-CN" b="0" dirty="0">
                <a:solidFill>
                  <a:schemeClr val="tx1"/>
                </a:solidFill>
                <a:latin typeface="+mj-ea"/>
                <a:ea typeface="+mj-ea"/>
              </a:rPr>
              <a:t>，如图</a:t>
            </a:r>
            <a:r>
              <a:rPr lang="en-US" altLang="zh-CN" b="0" dirty="0">
                <a:solidFill>
                  <a:schemeClr val="tx1"/>
                </a:solidFill>
                <a:latin typeface="+mj-ea"/>
                <a:ea typeface="+mj-ea"/>
              </a:rPr>
              <a:t>10-31</a:t>
            </a:r>
            <a:r>
              <a:rPr lang="zh-CN" altLang="zh-CN" b="0" dirty="0">
                <a:solidFill>
                  <a:schemeClr val="tx1"/>
                </a:solidFill>
                <a:latin typeface="+mj-ea"/>
                <a:ea typeface="+mj-ea"/>
              </a:rPr>
              <a:t>所示。仿真时该系统将以</a:t>
            </a:r>
            <a:r>
              <a:rPr lang="en-US" altLang="zh-CN" b="0" dirty="0">
                <a:solidFill>
                  <a:schemeClr val="tx1"/>
                </a:solidFill>
                <a:latin typeface="+mj-ea"/>
                <a:ea typeface="+mj-ea"/>
              </a:rPr>
              <a:t>25 </a:t>
            </a:r>
            <a:r>
              <a:rPr lang="en-US" altLang="zh-CN" b="0" dirty="0" err="1">
                <a:solidFill>
                  <a:schemeClr val="tx1"/>
                </a:solidFill>
                <a:latin typeface="+mj-ea"/>
                <a:ea typeface="+mj-ea"/>
              </a:rPr>
              <a:t>μs</a:t>
            </a:r>
            <a:r>
              <a:rPr lang="zh-CN" altLang="zh-CN" b="0" dirty="0">
                <a:solidFill>
                  <a:schemeClr val="tx1"/>
                </a:solidFill>
                <a:latin typeface="+mj-ea"/>
                <a:ea typeface="+mj-ea"/>
              </a:rPr>
              <a:t>的采样率进行离散化。</a:t>
            </a:r>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708920"/>
            <a:ext cx="3665537" cy="2979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197768" y="1770640"/>
            <a:ext cx="8550696" cy="707886"/>
          </a:xfrm>
          <a:prstGeom prst="rect">
            <a:avLst/>
          </a:prstGeom>
        </p:spPr>
        <p:txBody>
          <a:bodyPr wrap="square">
            <a:spAutoFit/>
          </a:bodyPr>
          <a:lstStyle/>
          <a:p>
            <a:pPr algn="l"/>
            <a:r>
              <a:rPr lang="zh-CN" altLang="zh-CN" b="0" dirty="0">
                <a:solidFill>
                  <a:schemeClr val="tx1"/>
                </a:solidFill>
                <a:latin typeface="+mj-ea"/>
                <a:ea typeface="+mj-ea"/>
              </a:rPr>
              <a:t>由于系统离散化了，因此在该系统中无连续的状态变量，所以不需要采用变步长的积分算法进行仿真。</a:t>
            </a:r>
          </a:p>
        </p:txBody>
      </p:sp>
    </p:spTree>
    <p:extLst>
      <p:ext uri="{BB962C8B-B14F-4D97-AF65-F5344CB8AC3E}">
        <p14:creationId xmlns:p14="http://schemas.microsoft.com/office/powerpoint/2010/main" val="5749454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980728"/>
            <a:ext cx="5184576" cy="400110"/>
          </a:xfrm>
          <a:prstGeom prst="rect">
            <a:avLst/>
          </a:prstGeom>
        </p:spPr>
        <p:txBody>
          <a:bodyPr wrap="square">
            <a:spAutoFit/>
          </a:bodyPr>
          <a:lstStyle/>
          <a:p>
            <a:r>
              <a:rPr lang="zh-CN" altLang="zh-CN" b="0" dirty="0">
                <a:solidFill>
                  <a:schemeClr val="tx1"/>
                </a:solidFill>
                <a:latin typeface="+mj-ea"/>
                <a:ea typeface="+mj-ea"/>
              </a:rPr>
              <a:t>（</a:t>
            </a:r>
            <a:r>
              <a:rPr lang="en-US" altLang="zh-CN" b="0" dirty="0">
                <a:solidFill>
                  <a:schemeClr val="tx1"/>
                </a:solidFill>
                <a:latin typeface="+mj-ea"/>
                <a:ea typeface="+mj-ea"/>
              </a:rPr>
              <a:t>3</a:t>
            </a:r>
            <a:r>
              <a:rPr lang="zh-CN" altLang="zh-CN" b="0" dirty="0">
                <a:solidFill>
                  <a:schemeClr val="tx1"/>
                </a:solidFill>
                <a:latin typeface="+mj-ea"/>
                <a:ea typeface="+mj-ea"/>
              </a:rPr>
              <a:t>）运行仿真，输出结果如图</a:t>
            </a:r>
            <a:r>
              <a:rPr lang="en-US" altLang="zh-CN" b="0" dirty="0">
                <a:solidFill>
                  <a:schemeClr val="tx1"/>
                </a:solidFill>
                <a:latin typeface="+mj-ea"/>
                <a:ea typeface="+mj-ea"/>
              </a:rPr>
              <a:t>10-32</a:t>
            </a:r>
            <a:r>
              <a:rPr lang="zh-CN" altLang="zh-CN" b="0" dirty="0">
                <a:solidFill>
                  <a:schemeClr val="tx1"/>
                </a:solidFill>
                <a:latin typeface="+mj-ea"/>
                <a:ea typeface="+mj-ea"/>
              </a:rPr>
              <a:t>所示。</a:t>
            </a:r>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700808"/>
            <a:ext cx="6165850" cy="2081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0575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05755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0575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124744"/>
            <a:ext cx="3389069" cy="400110"/>
          </a:xfrm>
          <a:prstGeom prst="rect">
            <a:avLst/>
          </a:prstGeom>
        </p:spPr>
        <p:txBody>
          <a:bodyPr wrap="none">
            <a:spAutoFit/>
          </a:bodyPr>
          <a:lstStyle/>
          <a:p>
            <a:r>
              <a:rPr lang="en-US" altLang="zh-CN" dirty="0"/>
              <a:t>10.5  </a:t>
            </a:r>
            <a:r>
              <a:rPr lang="zh-CN" altLang="zh-CN" dirty="0"/>
              <a:t>电力系统电磁暂态仿真</a:t>
            </a:r>
          </a:p>
        </p:txBody>
      </p:sp>
      <p:sp>
        <p:nvSpPr>
          <p:cNvPr id="3" name="矩形 2"/>
          <p:cNvSpPr/>
          <p:nvPr/>
        </p:nvSpPr>
        <p:spPr>
          <a:xfrm>
            <a:off x="179512" y="1916832"/>
            <a:ext cx="8640960" cy="2554545"/>
          </a:xfrm>
          <a:prstGeom prst="rect">
            <a:avLst/>
          </a:prstGeom>
        </p:spPr>
        <p:txBody>
          <a:bodyPr wrap="square">
            <a:spAutoFit/>
          </a:bodyPr>
          <a:lstStyle/>
          <a:p>
            <a:pPr algn="l"/>
            <a:r>
              <a:rPr lang="zh-CN" altLang="zh-CN" b="0" dirty="0">
                <a:solidFill>
                  <a:schemeClr val="tx1"/>
                </a:solidFill>
                <a:latin typeface="+mj-ea"/>
                <a:ea typeface="+mj-ea"/>
              </a:rPr>
              <a:t>暂态是电力系统运行状态之一，由于受到扰动系统运行参量将发生很大的变化，处于暂态过程；暂态过程有两种，一种是电力系统中的转动元件，如发电机和电动机，其暂态过程主要是由于机械转矩和电磁转矩（或功率）之间的不平衡而引起的，通常称为机电过程，即机电暂态，另一种是变压器、输电线等元件中，由于并不牵涉角位移、角速度等机械量，故其暂态过程称为电磁过程，即电磁暂态。</a:t>
            </a:r>
          </a:p>
          <a:p>
            <a:pPr algn="l"/>
            <a:r>
              <a:rPr lang="en-US" altLang="zh-CN" b="0" dirty="0">
                <a:solidFill>
                  <a:schemeClr val="tx1"/>
                </a:solidFill>
                <a:latin typeface="+mj-ea"/>
                <a:ea typeface="+mj-ea"/>
              </a:rPr>
              <a:t>SIMULINK</a:t>
            </a:r>
            <a:r>
              <a:rPr lang="zh-CN" altLang="zh-CN" b="0" dirty="0">
                <a:solidFill>
                  <a:schemeClr val="tx1"/>
                </a:solidFill>
                <a:latin typeface="+mj-ea"/>
                <a:ea typeface="+mj-ea"/>
              </a:rPr>
              <a:t>的电力系统暂态仿真过程通过机械开关设备，如“断路器”</a:t>
            </a:r>
            <a:r>
              <a:rPr lang="en-US" altLang="zh-CN" b="0" dirty="0">
                <a:solidFill>
                  <a:schemeClr val="tx1"/>
                </a:solidFill>
                <a:latin typeface="+mj-ea"/>
                <a:ea typeface="+mj-ea"/>
              </a:rPr>
              <a:t>(circuit breakers)</a:t>
            </a:r>
            <a:r>
              <a:rPr lang="zh-CN" altLang="zh-CN" b="0" dirty="0">
                <a:solidFill>
                  <a:schemeClr val="tx1"/>
                </a:solidFill>
                <a:latin typeface="+mj-ea"/>
                <a:ea typeface="+mj-ea"/>
              </a:rPr>
              <a:t>模块或者电力电子设备的开断实现。</a:t>
            </a:r>
          </a:p>
        </p:txBody>
      </p:sp>
    </p:spTree>
    <p:extLst>
      <p:ext uri="{BB962C8B-B14F-4D97-AF65-F5344CB8AC3E}">
        <p14:creationId xmlns:p14="http://schemas.microsoft.com/office/powerpoint/2010/main" val="10305755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3528" y="1124744"/>
            <a:ext cx="2319866" cy="400110"/>
          </a:xfrm>
          <a:prstGeom prst="rect">
            <a:avLst/>
          </a:prstGeom>
        </p:spPr>
        <p:txBody>
          <a:bodyPr wrap="none">
            <a:spAutoFit/>
          </a:bodyPr>
          <a:lstStyle/>
          <a:p>
            <a:r>
              <a:rPr lang="en-US" altLang="zh-CN" dirty="0"/>
              <a:t>10.5.1  </a:t>
            </a:r>
            <a:r>
              <a:rPr lang="zh-CN" altLang="zh-CN" dirty="0"/>
              <a:t>断路器模块</a:t>
            </a:r>
          </a:p>
        </p:txBody>
      </p:sp>
      <p:sp>
        <p:nvSpPr>
          <p:cNvPr id="7" name="矩形 6"/>
          <p:cNvSpPr/>
          <p:nvPr/>
        </p:nvSpPr>
        <p:spPr>
          <a:xfrm>
            <a:off x="291072" y="1525541"/>
            <a:ext cx="8457391" cy="707886"/>
          </a:xfrm>
          <a:prstGeom prst="rect">
            <a:avLst/>
          </a:prstGeom>
        </p:spPr>
        <p:txBody>
          <a:bodyPr wrap="square">
            <a:spAutoFit/>
          </a:bodyPr>
          <a:lstStyle/>
          <a:p>
            <a:pPr algn="l"/>
            <a:r>
              <a:rPr lang="en-US" altLang="zh-CN" b="0" dirty="0" err="1">
                <a:solidFill>
                  <a:schemeClr val="tx1"/>
                </a:solidFill>
                <a:latin typeface="+mj-ea"/>
                <a:ea typeface="+mj-ea"/>
              </a:rPr>
              <a:t>SimPowerSystems</a:t>
            </a:r>
            <a:r>
              <a:rPr lang="zh-CN" altLang="zh-CN" b="0" dirty="0">
                <a:solidFill>
                  <a:schemeClr val="tx1"/>
                </a:solidFill>
                <a:latin typeface="+mj-ea"/>
                <a:ea typeface="+mj-ea"/>
              </a:rPr>
              <a:t>库提供的断路器模块可以对开关的投切进行仿真。断路器合闸后等效于电阻值为</a:t>
            </a:r>
            <a:endParaRPr lang="zh-CN" altLang="en-US" b="0" dirty="0">
              <a:solidFill>
                <a:schemeClr val="tx1"/>
              </a:solidFill>
              <a:latin typeface="+mj-ea"/>
              <a:ea typeface="+mj-ea"/>
            </a:endParaRPr>
          </a:p>
        </p:txBody>
      </p:sp>
      <p:pic>
        <p:nvPicPr>
          <p:cNvPr id="348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5816" y="1879484"/>
            <a:ext cx="373038" cy="3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3323337" y="1880037"/>
            <a:ext cx="1723549" cy="400110"/>
          </a:xfrm>
          <a:prstGeom prst="rect">
            <a:avLst/>
          </a:prstGeom>
        </p:spPr>
        <p:txBody>
          <a:bodyPr wrap="none">
            <a:spAutoFit/>
          </a:bodyPr>
          <a:lstStyle/>
          <a:p>
            <a:r>
              <a:rPr lang="zh-CN" altLang="zh-CN" b="0" dirty="0">
                <a:solidFill>
                  <a:schemeClr val="tx1"/>
                </a:solidFill>
                <a:latin typeface="+mj-ea"/>
                <a:ea typeface="+mj-ea"/>
              </a:rPr>
              <a:t>的电阻元件。</a:t>
            </a:r>
            <a:endParaRPr lang="zh-CN" altLang="en-US" b="0" dirty="0">
              <a:solidFill>
                <a:schemeClr val="tx1"/>
              </a:solidFill>
              <a:latin typeface="+mj-ea"/>
              <a:ea typeface="+mj-ea"/>
            </a:endParaRPr>
          </a:p>
        </p:txBody>
      </p:sp>
      <p:sp>
        <p:nvSpPr>
          <p:cNvPr id="9" name="矩形 8"/>
          <p:cNvSpPr/>
          <p:nvPr/>
        </p:nvSpPr>
        <p:spPr>
          <a:xfrm>
            <a:off x="323528" y="2319092"/>
            <a:ext cx="8568952" cy="3477875"/>
          </a:xfrm>
          <a:prstGeom prst="rect">
            <a:avLst/>
          </a:prstGeom>
        </p:spPr>
        <p:txBody>
          <a:bodyPr wrap="square">
            <a:spAutoFit/>
          </a:bodyPr>
          <a:lstStyle/>
          <a:p>
            <a:pPr algn="l"/>
            <a:r>
              <a:rPr lang="en-US" altLang="zh-CN" b="0" i="1" dirty="0">
                <a:solidFill>
                  <a:schemeClr val="tx1"/>
                </a:solidFill>
                <a:latin typeface="+mj-ea"/>
                <a:ea typeface="+mj-ea"/>
              </a:rPr>
              <a:t>R</a:t>
            </a:r>
            <a:r>
              <a:rPr lang="en-US" altLang="zh-CN" b="0" baseline="-25000" dirty="0">
                <a:solidFill>
                  <a:schemeClr val="tx1"/>
                </a:solidFill>
                <a:latin typeface="+mj-ea"/>
                <a:ea typeface="+mj-ea"/>
              </a:rPr>
              <a:t>on</a:t>
            </a:r>
            <a:r>
              <a:rPr lang="zh-CN" altLang="zh-CN" b="0" dirty="0">
                <a:solidFill>
                  <a:schemeClr val="tx1"/>
                </a:solidFill>
                <a:latin typeface="+mj-ea"/>
                <a:ea typeface="+mj-ea"/>
              </a:rPr>
              <a:t>是很小的值，相对外电路可以忽略。断路器断开时等效于无穷大电阻，熄弧过程通过电流过零时断开断路器完成。开关的投切操作可以受外部或内部信号的控制。</a:t>
            </a:r>
          </a:p>
          <a:p>
            <a:pPr algn="l"/>
            <a:r>
              <a:rPr lang="zh-CN" altLang="zh-CN" b="0" dirty="0">
                <a:solidFill>
                  <a:schemeClr val="tx1"/>
                </a:solidFill>
                <a:latin typeface="+mj-ea"/>
                <a:ea typeface="+mj-ea"/>
              </a:rPr>
              <a:t>外部控制方式时，断路器模块上出现一个输入端口，输入的控制信号必须为</a:t>
            </a:r>
            <a:r>
              <a:rPr lang="en-US" altLang="zh-CN" b="0" dirty="0">
                <a:solidFill>
                  <a:schemeClr val="tx1"/>
                </a:solidFill>
                <a:latin typeface="+mj-ea"/>
                <a:ea typeface="+mj-ea"/>
              </a:rPr>
              <a:t>0</a:t>
            </a:r>
            <a:r>
              <a:rPr lang="zh-CN" altLang="zh-CN" b="0" dirty="0">
                <a:solidFill>
                  <a:schemeClr val="tx1"/>
                </a:solidFill>
                <a:latin typeface="+mj-ea"/>
                <a:ea typeface="+mj-ea"/>
              </a:rPr>
              <a:t>或者</a:t>
            </a:r>
            <a:r>
              <a:rPr lang="en-US" altLang="zh-CN" b="0" dirty="0">
                <a:solidFill>
                  <a:schemeClr val="tx1"/>
                </a:solidFill>
                <a:latin typeface="+mj-ea"/>
                <a:ea typeface="+mj-ea"/>
              </a:rPr>
              <a:t>1</a:t>
            </a:r>
            <a:r>
              <a:rPr lang="zh-CN" altLang="zh-CN" b="0" dirty="0">
                <a:solidFill>
                  <a:schemeClr val="tx1"/>
                </a:solidFill>
                <a:latin typeface="+mj-ea"/>
                <a:ea typeface="+mj-ea"/>
              </a:rPr>
              <a:t>，其中</a:t>
            </a:r>
            <a:r>
              <a:rPr lang="en-US" altLang="zh-CN" b="0" dirty="0">
                <a:solidFill>
                  <a:schemeClr val="tx1"/>
                </a:solidFill>
                <a:latin typeface="+mj-ea"/>
                <a:ea typeface="+mj-ea"/>
              </a:rPr>
              <a:t>0</a:t>
            </a:r>
            <a:r>
              <a:rPr lang="zh-CN" altLang="zh-CN" b="0" dirty="0">
                <a:solidFill>
                  <a:schemeClr val="tx1"/>
                </a:solidFill>
                <a:latin typeface="+mj-ea"/>
                <a:ea typeface="+mj-ea"/>
              </a:rPr>
              <a:t>表示切断，</a:t>
            </a:r>
            <a:r>
              <a:rPr lang="en-US" altLang="zh-CN" b="0" dirty="0">
                <a:solidFill>
                  <a:schemeClr val="tx1"/>
                </a:solidFill>
                <a:latin typeface="+mj-ea"/>
                <a:ea typeface="+mj-ea"/>
              </a:rPr>
              <a:t>1</a:t>
            </a:r>
            <a:r>
              <a:rPr lang="zh-CN" altLang="zh-CN" b="0" dirty="0">
                <a:solidFill>
                  <a:schemeClr val="tx1"/>
                </a:solidFill>
                <a:latin typeface="+mj-ea"/>
                <a:ea typeface="+mj-ea"/>
              </a:rPr>
              <a:t>表示投合；内部控制方式时，切断时间由模块对话框中的参数指定。如果断路器初始设置为</a:t>
            </a:r>
            <a:r>
              <a:rPr lang="en-US" altLang="zh-CN" b="0" dirty="0">
                <a:solidFill>
                  <a:schemeClr val="tx1"/>
                </a:solidFill>
                <a:latin typeface="+mj-ea"/>
                <a:ea typeface="+mj-ea"/>
              </a:rPr>
              <a:t>1(</a:t>
            </a:r>
            <a:r>
              <a:rPr lang="zh-CN" altLang="zh-CN" b="0" dirty="0">
                <a:solidFill>
                  <a:schemeClr val="tx1"/>
                </a:solidFill>
                <a:latin typeface="+mj-ea"/>
                <a:ea typeface="+mj-ea"/>
              </a:rPr>
              <a:t>投合</a:t>
            </a:r>
            <a:r>
              <a:rPr lang="en-US" altLang="zh-CN" b="0" dirty="0">
                <a:solidFill>
                  <a:schemeClr val="tx1"/>
                </a:solidFill>
                <a:latin typeface="+mj-ea"/>
                <a:ea typeface="+mj-ea"/>
              </a:rPr>
              <a:t>)</a:t>
            </a:r>
            <a:r>
              <a:rPr lang="zh-CN" altLang="zh-CN" b="0" dirty="0">
                <a:solidFill>
                  <a:schemeClr val="tx1"/>
                </a:solidFill>
                <a:latin typeface="+mj-ea"/>
                <a:ea typeface="+mj-ea"/>
              </a:rPr>
              <a:t>，</a:t>
            </a:r>
            <a:r>
              <a:rPr lang="en-US" altLang="zh-CN" b="0" dirty="0" err="1">
                <a:solidFill>
                  <a:schemeClr val="tx1"/>
                </a:solidFill>
                <a:latin typeface="+mj-ea"/>
                <a:ea typeface="+mj-ea"/>
              </a:rPr>
              <a:t>SimPowerSystems</a:t>
            </a:r>
            <a:r>
              <a:rPr lang="zh-CN" altLang="zh-CN" b="0" dirty="0">
                <a:solidFill>
                  <a:schemeClr val="tx1"/>
                </a:solidFill>
                <a:latin typeface="+mj-ea"/>
                <a:ea typeface="+mj-ea"/>
              </a:rPr>
              <a:t>库自动将线性电路中的所有状态变量和断路器模块的电流进行初始化设置，这样仿真开始时电路处于稳定状态。断路器模块包含</a:t>
            </a:r>
            <a:r>
              <a:rPr lang="en-US" altLang="zh-CN" b="0" i="1" dirty="0" err="1">
                <a:solidFill>
                  <a:schemeClr val="tx1"/>
                </a:solidFill>
                <a:latin typeface="+mj-ea"/>
                <a:ea typeface="+mj-ea"/>
              </a:rPr>
              <a:t>R</a:t>
            </a:r>
            <a:r>
              <a:rPr lang="en-US" altLang="zh-CN" b="0" baseline="-25000" dirty="0" err="1">
                <a:solidFill>
                  <a:schemeClr val="tx1"/>
                </a:solidFill>
                <a:latin typeface="+mj-ea"/>
                <a:ea typeface="+mj-ea"/>
              </a:rPr>
              <a:t>s</a:t>
            </a:r>
            <a:r>
              <a:rPr lang="en-US" altLang="zh-CN" b="0" dirty="0">
                <a:solidFill>
                  <a:schemeClr val="tx1"/>
                </a:solidFill>
                <a:latin typeface="+mj-ea"/>
                <a:ea typeface="+mj-ea"/>
              </a:rPr>
              <a:t>-</a:t>
            </a:r>
            <a:r>
              <a:rPr lang="en-US" altLang="zh-CN" b="0" i="1" dirty="0">
                <a:solidFill>
                  <a:schemeClr val="tx1"/>
                </a:solidFill>
                <a:latin typeface="+mj-ea"/>
                <a:ea typeface="+mj-ea"/>
              </a:rPr>
              <a:t>C</a:t>
            </a:r>
            <a:r>
              <a:rPr lang="en-US" altLang="zh-CN" b="0" baseline="-25000" dirty="0">
                <a:solidFill>
                  <a:schemeClr val="tx1"/>
                </a:solidFill>
                <a:latin typeface="+mj-ea"/>
                <a:ea typeface="+mj-ea"/>
              </a:rPr>
              <a:t>s</a:t>
            </a:r>
            <a:r>
              <a:rPr lang="zh-CN" altLang="zh-CN" b="0" dirty="0">
                <a:solidFill>
                  <a:schemeClr val="tx1"/>
                </a:solidFill>
                <a:latin typeface="+mj-ea"/>
                <a:ea typeface="+mj-ea"/>
              </a:rPr>
              <a:t>缓冲电路。如果断路器模块和纯电感电路、电流源和空载电路串联，则必须使用缓冲电路。</a:t>
            </a:r>
          </a:p>
          <a:p>
            <a:pPr algn="l"/>
            <a:r>
              <a:rPr lang="zh-CN" altLang="zh-CN" b="0" dirty="0">
                <a:solidFill>
                  <a:schemeClr val="tx1"/>
                </a:solidFill>
                <a:latin typeface="+mj-ea"/>
                <a:ea typeface="+mj-ea"/>
              </a:rPr>
              <a:t>带有断路器模块的系统进行仿真时需要采用刚性积分算法，如</a:t>
            </a:r>
            <a:r>
              <a:rPr lang="en-US" altLang="zh-CN" b="0" dirty="0">
                <a:solidFill>
                  <a:schemeClr val="tx1"/>
                </a:solidFill>
                <a:latin typeface="+mj-ea"/>
                <a:ea typeface="+mj-ea"/>
              </a:rPr>
              <a:t>ode23tb</a:t>
            </a:r>
            <a:r>
              <a:rPr lang="zh-CN" altLang="zh-CN" b="0" dirty="0">
                <a:solidFill>
                  <a:schemeClr val="tx1"/>
                </a:solidFill>
                <a:latin typeface="+mj-ea"/>
                <a:ea typeface="+mj-ea"/>
              </a:rPr>
              <a:t>、</a:t>
            </a:r>
            <a:r>
              <a:rPr lang="en-US" altLang="zh-CN" b="0" dirty="0">
                <a:solidFill>
                  <a:schemeClr val="tx1"/>
                </a:solidFill>
                <a:latin typeface="+mj-ea"/>
                <a:ea typeface="+mj-ea"/>
              </a:rPr>
              <a:t>odel5s</a:t>
            </a:r>
            <a:r>
              <a:rPr lang="zh-CN" altLang="zh-CN" b="0" dirty="0">
                <a:solidFill>
                  <a:schemeClr val="tx1"/>
                </a:solidFill>
                <a:latin typeface="+mj-ea"/>
                <a:ea typeface="+mj-ea"/>
              </a:rPr>
              <a:t>，这样可以加快仿真速度。</a:t>
            </a:r>
          </a:p>
        </p:txBody>
      </p:sp>
    </p:spTree>
    <p:extLst>
      <p:ext uri="{BB962C8B-B14F-4D97-AF65-F5344CB8AC3E}">
        <p14:creationId xmlns:p14="http://schemas.microsoft.com/office/powerpoint/2010/main" val="41732298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268760"/>
            <a:ext cx="4572000" cy="707886"/>
          </a:xfrm>
          <a:prstGeom prst="rect">
            <a:avLst/>
          </a:prstGeom>
        </p:spPr>
        <p:txBody>
          <a:bodyPr>
            <a:spAutoFit/>
          </a:bodyPr>
          <a:lstStyle/>
          <a:p>
            <a:pPr algn="l"/>
            <a:r>
              <a:rPr lang="en-US" altLang="zh-CN" b="0" dirty="0">
                <a:solidFill>
                  <a:schemeClr val="tx1"/>
                </a:solidFill>
                <a:latin typeface="+mj-ea"/>
                <a:ea typeface="+mj-ea"/>
              </a:rPr>
              <a:t>1. </a:t>
            </a:r>
            <a:r>
              <a:rPr lang="zh-CN" altLang="zh-CN" b="0" dirty="0">
                <a:solidFill>
                  <a:schemeClr val="tx1"/>
                </a:solidFill>
                <a:latin typeface="+mj-ea"/>
                <a:ea typeface="+mj-ea"/>
              </a:rPr>
              <a:t>单相断路器模块</a:t>
            </a:r>
          </a:p>
          <a:p>
            <a:pPr algn="l"/>
            <a:r>
              <a:rPr lang="zh-CN" altLang="zh-CN" b="0" dirty="0">
                <a:solidFill>
                  <a:schemeClr val="tx1"/>
                </a:solidFill>
                <a:latin typeface="+mj-ea"/>
                <a:ea typeface="+mj-ea"/>
              </a:rPr>
              <a:t>单相断路器模块图标如图</a:t>
            </a:r>
            <a:r>
              <a:rPr lang="en-US" altLang="zh-CN" b="0" dirty="0">
                <a:solidFill>
                  <a:schemeClr val="tx1"/>
                </a:solidFill>
                <a:latin typeface="+mj-ea"/>
                <a:ea typeface="+mj-ea"/>
              </a:rPr>
              <a:t>10-33</a:t>
            </a:r>
            <a:r>
              <a:rPr lang="zh-CN" altLang="zh-CN" b="0" dirty="0">
                <a:solidFill>
                  <a:schemeClr val="tx1"/>
                </a:solidFill>
                <a:latin typeface="+mj-ea"/>
                <a:ea typeface="+mj-ea"/>
              </a:rPr>
              <a:t>所示。</a:t>
            </a:r>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758010"/>
            <a:ext cx="4389437" cy="2781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215516" y="2148660"/>
            <a:ext cx="4356484" cy="707886"/>
          </a:xfrm>
          <a:prstGeom prst="rect">
            <a:avLst/>
          </a:prstGeom>
        </p:spPr>
        <p:txBody>
          <a:bodyPr wrap="square">
            <a:spAutoFit/>
          </a:bodyPr>
          <a:lstStyle/>
          <a:p>
            <a:pPr algn="l"/>
            <a:r>
              <a:rPr lang="zh-CN" altLang="zh-CN" b="0" dirty="0">
                <a:solidFill>
                  <a:schemeClr val="tx1"/>
                </a:solidFill>
                <a:latin typeface="+mj-ea"/>
                <a:ea typeface="+mj-ea"/>
              </a:rPr>
              <a:t>如图</a:t>
            </a:r>
            <a:r>
              <a:rPr lang="en-US" altLang="zh-CN" b="0" dirty="0">
                <a:solidFill>
                  <a:schemeClr val="tx1"/>
                </a:solidFill>
                <a:latin typeface="+mj-ea"/>
                <a:ea typeface="+mj-ea"/>
              </a:rPr>
              <a:t>10-33</a:t>
            </a:r>
            <a:r>
              <a:rPr lang="zh-CN" altLang="zh-CN" b="0" dirty="0">
                <a:solidFill>
                  <a:schemeClr val="tx1"/>
                </a:solidFill>
                <a:latin typeface="+mj-ea"/>
                <a:ea typeface="+mj-ea"/>
              </a:rPr>
              <a:t>为断路器模块参数对话框。该对话框中含有如下参数：</a:t>
            </a:r>
          </a:p>
        </p:txBody>
      </p:sp>
      <p:sp>
        <p:nvSpPr>
          <p:cNvPr id="4" name="矩形 3"/>
          <p:cNvSpPr/>
          <p:nvPr/>
        </p:nvSpPr>
        <p:spPr>
          <a:xfrm>
            <a:off x="143508" y="3717032"/>
            <a:ext cx="8856984" cy="2862322"/>
          </a:xfrm>
          <a:prstGeom prst="rect">
            <a:avLst/>
          </a:prstGeom>
        </p:spPr>
        <p:txBody>
          <a:bodyPr wrap="squar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1</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断路器电阻”</a:t>
            </a:r>
            <a:r>
              <a:rPr lang="en-US" altLang="zh-CN" b="0" dirty="0">
                <a:solidFill>
                  <a:schemeClr val="tx1"/>
                </a:solidFill>
                <a:latin typeface="+mj-ea"/>
                <a:ea typeface="+mj-ea"/>
              </a:rPr>
              <a:t>(Breaker resistance Ron)</a:t>
            </a:r>
            <a:r>
              <a:rPr lang="zh-CN" altLang="zh-CN" b="0" dirty="0">
                <a:solidFill>
                  <a:schemeClr val="tx1"/>
                </a:solidFill>
                <a:latin typeface="+mj-ea"/>
                <a:ea typeface="+mj-ea"/>
              </a:rPr>
              <a:t>文本框：断路器投合时的内部电阻</a:t>
            </a:r>
            <a:r>
              <a:rPr lang="en-US" altLang="zh-CN" b="0" dirty="0">
                <a:solidFill>
                  <a:schemeClr val="tx1"/>
                </a:solidFill>
                <a:latin typeface="+mj-ea"/>
                <a:ea typeface="+mj-ea"/>
              </a:rPr>
              <a:t>(</a:t>
            </a:r>
            <a:r>
              <a:rPr lang="zh-CN" altLang="zh-CN" b="0" dirty="0">
                <a:solidFill>
                  <a:schemeClr val="tx1"/>
                </a:solidFill>
                <a:latin typeface="+mj-ea"/>
                <a:ea typeface="+mj-ea"/>
              </a:rPr>
              <a:t>单位：</a:t>
            </a:r>
            <a:r>
              <a:rPr lang="en-US" altLang="zh-CN" b="0" dirty="0">
                <a:solidFill>
                  <a:schemeClr val="tx1"/>
                </a:solidFill>
                <a:latin typeface="+mj-ea"/>
                <a:ea typeface="+mj-ea"/>
              </a:rPr>
              <a:t>Ω)</a:t>
            </a:r>
            <a:r>
              <a:rPr lang="zh-CN" altLang="zh-CN" b="0" dirty="0">
                <a:solidFill>
                  <a:schemeClr val="tx1"/>
                </a:solidFill>
                <a:latin typeface="+mj-ea"/>
                <a:ea typeface="+mj-ea"/>
              </a:rPr>
              <a:t>。断路器电阻不能为</a:t>
            </a:r>
            <a:r>
              <a:rPr lang="en-US" altLang="zh-CN" b="0" dirty="0">
                <a:solidFill>
                  <a:schemeClr val="tx1"/>
                </a:solidFill>
                <a:latin typeface="+mj-ea"/>
                <a:ea typeface="+mj-ea"/>
              </a:rPr>
              <a:t>0</a:t>
            </a:r>
            <a:r>
              <a:rPr lang="zh-CN" altLang="zh-CN" b="0" dirty="0">
                <a:solidFill>
                  <a:schemeClr val="tx1"/>
                </a:solidFill>
                <a:latin typeface="+mj-ea"/>
                <a:ea typeface="+mj-ea"/>
              </a:rPr>
              <a:t>。</a:t>
            </a:r>
          </a:p>
          <a:p>
            <a:pPr algn="l"/>
            <a:r>
              <a:rPr lang="zh-CN" altLang="zh-CN" b="0" dirty="0">
                <a:solidFill>
                  <a:schemeClr val="tx1"/>
                </a:solidFill>
                <a:latin typeface="+mj-ea"/>
                <a:ea typeface="+mj-ea"/>
              </a:rPr>
              <a:t>（</a:t>
            </a:r>
            <a:r>
              <a:rPr lang="en-US" altLang="zh-CN" b="0" dirty="0">
                <a:solidFill>
                  <a:schemeClr val="tx1"/>
                </a:solidFill>
                <a:latin typeface="+mj-ea"/>
                <a:ea typeface="+mj-ea"/>
              </a:rPr>
              <a:t>2</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初始状态”</a:t>
            </a:r>
            <a:r>
              <a:rPr lang="en-US" altLang="zh-CN" b="0" dirty="0">
                <a:solidFill>
                  <a:schemeClr val="tx1"/>
                </a:solidFill>
                <a:latin typeface="+mj-ea"/>
                <a:ea typeface="+mj-ea"/>
              </a:rPr>
              <a:t>(Initial state)</a:t>
            </a:r>
            <a:r>
              <a:rPr lang="zh-CN" altLang="zh-CN" b="0" dirty="0">
                <a:solidFill>
                  <a:schemeClr val="tx1"/>
                </a:solidFill>
                <a:latin typeface="+mj-ea"/>
                <a:ea typeface="+mj-ea"/>
              </a:rPr>
              <a:t>文本框：断路器初始状态。断路器为合闸状态，输入</a:t>
            </a:r>
            <a:r>
              <a:rPr lang="en-US" altLang="zh-CN" b="0" dirty="0">
                <a:solidFill>
                  <a:schemeClr val="tx1"/>
                </a:solidFill>
                <a:latin typeface="+mj-ea"/>
                <a:ea typeface="+mj-ea"/>
              </a:rPr>
              <a:t>1</a:t>
            </a:r>
            <a:r>
              <a:rPr lang="zh-CN" altLang="zh-CN" b="0" dirty="0">
                <a:solidFill>
                  <a:schemeClr val="tx1"/>
                </a:solidFill>
                <a:latin typeface="+mj-ea"/>
                <a:ea typeface="+mj-ea"/>
              </a:rPr>
              <a:t>，对应的图标显示投合状态；输入</a:t>
            </a:r>
            <a:r>
              <a:rPr lang="en-US" altLang="zh-CN" b="0" dirty="0">
                <a:solidFill>
                  <a:schemeClr val="tx1"/>
                </a:solidFill>
                <a:latin typeface="+mj-ea"/>
                <a:ea typeface="+mj-ea"/>
              </a:rPr>
              <a:t>0</a:t>
            </a:r>
            <a:r>
              <a:rPr lang="zh-CN" altLang="zh-CN" b="0" dirty="0">
                <a:solidFill>
                  <a:schemeClr val="tx1"/>
                </a:solidFill>
                <a:latin typeface="+mj-ea"/>
                <a:ea typeface="+mj-ea"/>
              </a:rPr>
              <a:t>，表示断路器为断开状态。</a:t>
            </a:r>
          </a:p>
          <a:p>
            <a:pPr algn="l"/>
            <a:r>
              <a:rPr lang="zh-CN" altLang="zh-CN" b="0" dirty="0">
                <a:solidFill>
                  <a:schemeClr val="tx1"/>
                </a:solidFill>
                <a:latin typeface="+mj-ea"/>
                <a:ea typeface="+mj-ea"/>
              </a:rPr>
              <a:t>（</a:t>
            </a:r>
            <a:r>
              <a:rPr lang="en-US" altLang="zh-CN" b="0" dirty="0">
                <a:solidFill>
                  <a:schemeClr val="tx1"/>
                </a:solidFill>
                <a:latin typeface="+mj-ea"/>
                <a:ea typeface="+mj-ea"/>
              </a:rPr>
              <a:t>3</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缓冲电阻”</a:t>
            </a:r>
            <a:r>
              <a:rPr lang="en-US" altLang="zh-CN" b="0" dirty="0">
                <a:solidFill>
                  <a:schemeClr val="tx1"/>
                </a:solidFill>
                <a:latin typeface="+mj-ea"/>
                <a:ea typeface="+mj-ea"/>
              </a:rPr>
              <a:t>(Snubber resistance </a:t>
            </a:r>
            <a:r>
              <a:rPr lang="en-US" altLang="zh-CN" b="0" dirty="0" err="1">
                <a:solidFill>
                  <a:schemeClr val="tx1"/>
                </a:solidFill>
                <a:latin typeface="+mj-ea"/>
                <a:ea typeface="+mj-ea"/>
              </a:rPr>
              <a:t>Rs</a:t>
            </a:r>
            <a:r>
              <a:rPr lang="en-US" altLang="zh-CN" b="0" dirty="0">
                <a:solidFill>
                  <a:schemeClr val="tx1"/>
                </a:solidFill>
                <a:latin typeface="+mj-ea"/>
                <a:ea typeface="+mj-ea"/>
              </a:rPr>
              <a:t>)</a:t>
            </a:r>
            <a:r>
              <a:rPr lang="zh-CN" altLang="zh-CN" b="0" dirty="0">
                <a:solidFill>
                  <a:schemeClr val="tx1"/>
                </a:solidFill>
                <a:latin typeface="+mj-ea"/>
                <a:ea typeface="+mj-ea"/>
              </a:rPr>
              <a:t>文本框：并联缓冲电路中的电阻值</a:t>
            </a:r>
            <a:r>
              <a:rPr lang="en-US" altLang="zh-CN" b="0" dirty="0">
                <a:solidFill>
                  <a:schemeClr val="tx1"/>
                </a:solidFill>
                <a:latin typeface="+mj-ea"/>
                <a:ea typeface="+mj-ea"/>
              </a:rPr>
              <a:t>(</a:t>
            </a:r>
            <a:r>
              <a:rPr lang="zh-CN" altLang="zh-CN" b="0" dirty="0">
                <a:solidFill>
                  <a:schemeClr val="tx1"/>
                </a:solidFill>
                <a:latin typeface="+mj-ea"/>
                <a:ea typeface="+mj-ea"/>
              </a:rPr>
              <a:t>单位：</a:t>
            </a:r>
            <a:r>
              <a:rPr lang="en-US" altLang="zh-CN" b="0" dirty="0">
                <a:solidFill>
                  <a:schemeClr val="tx1"/>
                </a:solidFill>
                <a:latin typeface="+mj-ea"/>
                <a:ea typeface="+mj-ea"/>
              </a:rPr>
              <a:t>Ω)</a:t>
            </a:r>
            <a:r>
              <a:rPr lang="zh-CN" altLang="zh-CN" b="0" dirty="0">
                <a:solidFill>
                  <a:schemeClr val="tx1"/>
                </a:solidFill>
                <a:latin typeface="+mj-ea"/>
                <a:ea typeface="+mj-ea"/>
              </a:rPr>
              <a:t>。缓冲电阻值设为</a:t>
            </a:r>
            <a:r>
              <a:rPr lang="en-US" altLang="zh-CN" b="0" dirty="0" err="1">
                <a:solidFill>
                  <a:schemeClr val="tx1"/>
                </a:solidFill>
                <a:latin typeface="+mj-ea"/>
                <a:ea typeface="+mj-ea"/>
              </a:rPr>
              <a:t>inf</a:t>
            </a:r>
            <a:r>
              <a:rPr lang="zh-CN" altLang="zh-CN" b="0" dirty="0">
                <a:solidFill>
                  <a:schemeClr val="tx1"/>
                </a:solidFill>
                <a:latin typeface="+mj-ea"/>
                <a:ea typeface="+mj-ea"/>
              </a:rPr>
              <a:t>时，将取消缓冲电阻。</a:t>
            </a:r>
          </a:p>
          <a:p>
            <a:pPr algn="l"/>
            <a:r>
              <a:rPr lang="zh-CN" altLang="zh-CN" b="0" dirty="0">
                <a:solidFill>
                  <a:schemeClr val="tx1"/>
                </a:solidFill>
                <a:latin typeface="+mj-ea"/>
                <a:ea typeface="+mj-ea"/>
              </a:rPr>
              <a:t>（</a:t>
            </a:r>
            <a:r>
              <a:rPr lang="en-US" altLang="zh-CN" b="0" dirty="0">
                <a:solidFill>
                  <a:schemeClr val="tx1"/>
                </a:solidFill>
                <a:latin typeface="+mj-ea"/>
                <a:ea typeface="+mj-ea"/>
              </a:rPr>
              <a:t>4</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缓冲电容”</a:t>
            </a:r>
            <a:r>
              <a:rPr lang="en-US" altLang="zh-CN" b="0" dirty="0">
                <a:solidFill>
                  <a:schemeClr val="tx1"/>
                </a:solidFill>
                <a:latin typeface="+mj-ea"/>
                <a:ea typeface="+mj-ea"/>
              </a:rPr>
              <a:t>(Snubber capacitance Cs)</a:t>
            </a:r>
            <a:r>
              <a:rPr lang="zh-CN" altLang="zh-CN" b="0" dirty="0">
                <a:solidFill>
                  <a:schemeClr val="tx1"/>
                </a:solidFill>
                <a:latin typeface="+mj-ea"/>
                <a:ea typeface="+mj-ea"/>
              </a:rPr>
              <a:t>文本框：并联缓冲电路中的电容值</a:t>
            </a:r>
            <a:r>
              <a:rPr lang="en-US" altLang="zh-CN" b="0" dirty="0">
                <a:solidFill>
                  <a:schemeClr val="tx1"/>
                </a:solidFill>
                <a:latin typeface="+mj-ea"/>
                <a:ea typeface="+mj-ea"/>
              </a:rPr>
              <a:t>(</a:t>
            </a:r>
            <a:r>
              <a:rPr lang="zh-CN" altLang="zh-CN" b="0" dirty="0">
                <a:solidFill>
                  <a:schemeClr val="tx1"/>
                </a:solidFill>
                <a:latin typeface="+mj-ea"/>
                <a:ea typeface="+mj-ea"/>
              </a:rPr>
              <a:t>单位：</a:t>
            </a:r>
            <a:r>
              <a:rPr lang="en-US" altLang="zh-CN" b="0" dirty="0">
                <a:solidFill>
                  <a:schemeClr val="tx1"/>
                </a:solidFill>
                <a:latin typeface="+mj-ea"/>
                <a:ea typeface="+mj-ea"/>
              </a:rPr>
              <a:t>F)</a:t>
            </a:r>
            <a:r>
              <a:rPr lang="zh-CN" altLang="zh-CN" b="0" dirty="0">
                <a:solidFill>
                  <a:schemeClr val="tx1"/>
                </a:solidFill>
                <a:latin typeface="+mj-ea"/>
                <a:ea typeface="+mj-ea"/>
              </a:rPr>
              <a:t>。缓冲电容值设为</a:t>
            </a:r>
            <a:r>
              <a:rPr lang="en-US" altLang="zh-CN" b="0" dirty="0">
                <a:solidFill>
                  <a:schemeClr val="tx1"/>
                </a:solidFill>
                <a:latin typeface="+mj-ea"/>
                <a:ea typeface="+mj-ea"/>
              </a:rPr>
              <a:t>0</a:t>
            </a:r>
            <a:r>
              <a:rPr lang="zh-CN" altLang="zh-CN" b="0" dirty="0">
                <a:solidFill>
                  <a:schemeClr val="tx1"/>
                </a:solidFill>
                <a:latin typeface="+mj-ea"/>
                <a:ea typeface="+mj-ea"/>
              </a:rPr>
              <a:t>时，将取消缓冲电容；缓冲电容值设为</a:t>
            </a:r>
            <a:r>
              <a:rPr lang="en-US" altLang="zh-CN" b="0" dirty="0" err="1">
                <a:solidFill>
                  <a:schemeClr val="tx1"/>
                </a:solidFill>
                <a:latin typeface="+mj-ea"/>
                <a:ea typeface="+mj-ea"/>
              </a:rPr>
              <a:t>inf</a:t>
            </a:r>
            <a:r>
              <a:rPr lang="zh-CN" altLang="zh-CN" b="0" dirty="0">
                <a:solidFill>
                  <a:schemeClr val="tx1"/>
                </a:solidFill>
                <a:latin typeface="+mj-ea"/>
                <a:ea typeface="+mj-ea"/>
              </a:rPr>
              <a:t>时，缓冲电路为纯电阻性电路。</a:t>
            </a:r>
          </a:p>
        </p:txBody>
      </p:sp>
    </p:spTree>
    <p:extLst>
      <p:ext uri="{BB962C8B-B14F-4D97-AF65-F5344CB8AC3E}">
        <p14:creationId xmlns:p14="http://schemas.microsoft.com/office/powerpoint/2010/main" val="42047502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1340768"/>
            <a:ext cx="8568952" cy="4708981"/>
          </a:xfrm>
          <a:prstGeom prst="rect">
            <a:avLst/>
          </a:prstGeom>
        </p:spPr>
        <p:txBody>
          <a:bodyPr wrap="squar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5</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开关动作时间”</a:t>
            </a:r>
            <a:r>
              <a:rPr lang="en-US" altLang="zh-CN" b="0" dirty="0">
                <a:solidFill>
                  <a:schemeClr val="tx1"/>
                </a:solidFill>
                <a:latin typeface="+mj-ea"/>
                <a:ea typeface="+mj-ea"/>
              </a:rPr>
              <a:t>(Switching times)</a:t>
            </a:r>
            <a:r>
              <a:rPr lang="zh-CN" altLang="zh-CN" b="0" dirty="0">
                <a:solidFill>
                  <a:schemeClr val="tx1"/>
                </a:solidFill>
                <a:latin typeface="+mj-ea"/>
                <a:ea typeface="+mj-ea"/>
              </a:rPr>
              <a:t>文本框：采用内部控制方式时，输入一个时间向量以控制开关动作时间。从开关初始状态开始，断路器在每个时间点动作一次。例如，初始状态为</a:t>
            </a:r>
            <a:r>
              <a:rPr lang="en-US" altLang="zh-CN" b="0" dirty="0">
                <a:solidFill>
                  <a:schemeClr val="tx1"/>
                </a:solidFill>
                <a:latin typeface="+mj-ea"/>
                <a:ea typeface="+mj-ea"/>
              </a:rPr>
              <a:t>0</a:t>
            </a:r>
            <a:r>
              <a:rPr lang="zh-CN" altLang="zh-CN" b="0" dirty="0">
                <a:solidFill>
                  <a:schemeClr val="tx1"/>
                </a:solidFill>
                <a:latin typeface="+mj-ea"/>
                <a:ea typeface="+mj-ea"/>
              </a:rPr>
              <a:t>，在时间向量的第一个时间点，开关投合，第二个时间点，开关打开。如果选中外部控制方式，该文本框不可见。</a:t>
            </a:r>
          </a:p>
          <a:p>
            <a:pPr algn="l"/>
            <a:r>
              <a:rPr lang="zh-CN" altLang="zh-CN" b="0" dirty="0">
                <a:solidFill>
                  <a:schemeClr val="tx1"/>
                </a:solidFill>
                <a:latin typeface="+mj-ea"/>
                <a:ea typeface="+mj-ea"/>
              </a:rPr>
              <a:t>（</a:t>
            </a:r>
            <a:r>
              <a:rPr lang="en-US" altLang="zh-CN" b="0" dirty="0">
                <a:solidFill>
                  <a:schemeClr val="tx1"/>
                </a:solidFill>
                <a:latin typeface="+mj-ea"/>
                <a:ea typeface="+mj-ea"/>
              </a:rPr>
              <a:t>6</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外部控制”</a:t>
            </a:r>
            <a:r>
              <a:rPr lang="en-US" altLang="zh-CN" b="0" dirty="0">
                <a:solidFill>
                  <a:schemeClr val="tx1"/>
                </a:solidFill>
                <a:latin typeface="+mj-ea"/>
                <a:ea typeface="+mj-ea"/>
              </a:rPr>
              <a:t>(External control of switching times)</a:t>
            </a:r>
            <a:r>
              <a:rPr lang="zh-CN" altLang="zh-CN" b="0" dirty="0">
                <a:solidFill>
                  <a:schemeClr val="tx1"/>
                </a:solidFill>
                <a:latin typeface="+mj-ea"/>
                <a:ea typeface="+mj-ea"/>
              </a:rPr>
              <a:t>复选框：选中该复选框，断路器模块上将出现一个外部控制信号输入端。开关时间由外部逻辑信号</a:t>
            </a:r>
            <a:r>
              <a:rPr lang="en-US" altLang="zh-CN" b="0" dirty="0">
                <a:solidFill>
                  <a:schemeClr val="tx1"/>
                </a:solidFill>
                <a:latin typeface="+mj-ea"/>
                <a:ea typeface="+mj-ea"/>
              </a:rPr>
              <a:t>(0</a:t>
            </a:r>
            <a:r>
              <a:rPr lang="zh-CN" altLang="zh-CN" b="0" dirty="0">
                <a:solidFill>
                  <a:schemeClr val="tx1"/>
                </a:solidFill>
                <a:latin typeface="+mj-ea"/>
                <a:ea typeface="+mj-ea"/>
              </a:rPr>
              <a:t>或</a:t>
            </a:r>
            <a:r>
              <a:rPr lang="en-US" altLang="zh-CN" b="0" dirty="0">
                <a:solidFill>
                  <a:schemeClr val="tx1"/>
                </a:solidFill>
                <a:latin typeface="+mj-ea"/>
                <a:ea typeface="+mj-ea"/>
              </a:rPr>
              <a:t>1)</a:t>
            </a:r>
            <a:r>
              <a:rPr lang="zh-CN" altLang="zh-CN" b="0" dirty="0">
                <a:solidFill>
                  <a:schemeClr val="tx1"/>
                </a:solidFill>
                <a:latin typeface="+mj-ea"/>
                <a:ea typeface="+mj-ea"/>
              </a:rPr>
              <a:t>控制。</a:t>
            </a:r>
          </a:p>
          <a:p>
            <a:pPr algn="l"/>
            <a:r>
              <a:rPr lang="zh-CN" altLang="zh-CN" b="0" dirty="0">
                <a:solidFill>
                  <a:schemeClr val="tx1"/>
                </a:solidFill>
                <a:latin typeface="+mj-ea"/>
                <a:ea typeface="+mj-ea"/>
              </a:rPr>
              <a:t>（</a:t>
            </a:r>
            <a:r>
              <a:rPr lang="en-US" altLang="zh-CN" b="0" dirty="0">
                <a:solidFill>
                  <a:schemeClr val="tx1"/>
                </a:solidFill>
                <a:latin typeface="+mj-ea"/>
                <a:ea typeface="+mj-ea"/>
              </a:rPr>
              <a:t>7</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测量参数”</a:t>
            </a:r>
            <a:r>
              <a:rPr lang="en-US" altLang="zh-CN" b="0" dirty="0">
                <a:solidFill>
                  <a:schemeClr val="tx1"/>
                </a:solidFill>
                <a:latin typeface="+mj-ea"/>
                <a:ea typeface="+mj-ea"/>
              </a:rPr>
              <a:t>(Measurements)</a:t>
            </a:r>
            <a:r>
              <a:rPr lang="zh-CN" altLang="zh-CN" b="0" dirty="0">
                <a:solidFill>
                  <a:schemeClr val="tx1"/>
                </a:solidFill>
                <a:latin typeface="+mj-ea"/>
                <a:ea typeface="+mj-ea"/>
              </a:rPr>
              <a:t>下拉框：对以下变量进行测量。</a:t>
            </a:r>
          </a:p>
          <a:p>
            <a:pPr algn="l"/>
            <a:r>
              <a:rPr lang="en-US" altLang="zh-CN" b="0" dirty="0">
                <a:solidFill>
                  <a:schemeClr val="tx1"/>
                </a:solidFill>
                <a:latin typeface="+mj-ea"/>
                <a:ea typeface="+mj-ea"/>
              </a:rPr>
              <a:t>1</a:t>
            </a:r>
            <a:r>
              <a:rPr lang="zh-CN" altLang="zh-CN" b="0" dirty="0">
                <a:solidFill>
                  <a:schemeClr val="tx1"/>
                </a:solidFill>
                <a:latin typeface="+mj-ea"/>
                <a:ea typeface="+mj-ea"/>
              </a:rPr>
              <a:t>）“无”</a:t>
            </a:r>
            <a:r>
              <a:rPr lang="en-US" altLang="zh-CN" b="0" dirty="0">
                <a:solidFill>
                  <a:schemeClr val="tx1"/>
                </a:solidFill>
                <a:latin typeface="+mj-ea"/>
                <a:ea typeface="+mj-ea"/>
              </a:rPr>
              <a:t>(None)</a:t>
            </a:r>
            <a:r>
              <a:rPr lang="zh-CN" altLang="zh-CN" b="0" dirty="0">
                <a:solidFill>
                  <a:schemeClr val="tx1"/>
                </a:solidFill>
                <a:latin typeface="+mj-ea"/>
                <a:ea typeface="+mj-ea"/>
              </a:rPr>
              <a:t>：不测量任何参数。</a:t>
            </a:r>
          </a:p>
          <a:p>
            <a:pPr algn="l"/>
            <a:r>
              <a:rPr lang="en-US" altLang="zh-CN" b="0" dirty="0">
                <a:solidFill>
                  <a:schemeClr val="tx1"/>
                </a:solidFill>
                <a:latin typeface="+mj-ea"/>
                <a:ea typeface="+mj-ea"/>
              </a:rPr>
              <a:t>2</a:t>
            </a:r>
            <a:r>
              <a:rPr lang="zh-CN" altLang="zh-CN" b="0" dirty="0">
                <a:solidFill>
                  <a:schemeClr val="tx1"/>
                </a:solidFill>
                <a:latin typeface="+mj-ea"/>
                <a:ea typeface="+mj-ea"/>
              </a:rPr>
              <a:t>）“断路器电压”</a:t>
            </a:r>
            <a:r>
              <a:rPr lang="en-US" altLang="zh-CN" b="0" dirty="0">
                <a:solidFill>
                  <a:schemeClr val="tx1"/>
                </a:solidFill>
                <a:latin typeface="+mj-ea"/>
                <a:ea typeface="+mj-ea"/>
              </a:rPr>
              <a:t>(Branch voltages)</a:t>
            </a:r>
            <a:r>
              <a:rPr lang="zh-CN" altLang="zh-CN" b="0" dirty="0">
                <a:solidFill>
                  <a:schemeClr val="tx1"/>
                </a:solidFill>
                <a:latin typeface="+mj-ea"/>
                <a:ea typeface="+mj-ea"/>
              </a:rPr>
              <a:t>：测量断路器电压。</a:t>
            </a:r>
          </a:p>
          <a:p>
            <a:pPr algn="l"/>
            <a:r>
              <a:rPr lang="en-US" altLang="zh-CN" b="0" dirty="0">
                <a:solidFill>
                  <a:schemeClr val="tx1"/>
                </a:solidFill>
                <a:latin typeface="+mj-ea"/>
                <a:ea typeface="+mj-ea"/>
              </a:rPr>
              <a:t>3</a:t>
            </a:r>
            <a:r>
              <a:rPr lang="zh-CN" altLang="zh-CN" b="0" dirty="0">
                <a:solidFill>
                  <a:schemeClr val="tx1"/>
                </a:solidFill>
                <a:latin typeface="+mj-ea"/>
                <a:ea typeface="+mj-ea"/>
              </a:rPr>
              <a:t>）“断路器电流”</a:t>
            </a:r>
            <a:r>
              <a:rPr lang="en-US" altLang="zh-CN" b="0" dirty="0">
                <a:solidFill>
                  <a:schemeClr val="tx1"/>
                </a:solidFill>
                <a:latin typeface="+mj-ea"/>
                <a:ea typeface="+mj-ea"/>
              </a:rPr>
              <a:t>(Branch currents)</a:t>
            </a:r>
            <a:r>
              <a:rPr lang="zh-CN" altLang="zh-CN" b="0" dirty="0">
                <a:solidFill>
                  <a:schemeClr val="tx1"/>
                </a:solidFill>
                <a:latin typeface="+mj-ea"/>
                <a:ea typeface="+mj-ea"/>
              </a:rPr>
              <a:t>：测量断路器电流，如果断路器带有缓冲电路，测量的电流仅为流过断路器器件的电流。</a:t>
            </a:r>
          </a:p>
          <a:p>
            <a:pPr algn="l"/>
            <a:r>
              <a:rPr lang="en-US" altLang="zh-CN" b="0" dirty="0">
                <a:solidFill>
                  <a:schemeClr val="tx1"/>
                </a:solidFill>
                <a:latin typeface="+mj-ea"/>
                <a:ea typeface="+mj-ea"/>
              </a:rPr>
              <a:t>4</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所有变量</a:t>
            </a:r>
            <a:r>
              <a:rPr lang="en-US" altLang="zh-CN" b="0" dirty="0">
                <a:solidFill>
                  <a:schemeClr val="tx1"/>
                </a:solidFill>
                <a:latin typeface="+mj-ea"/>
                <a:ea typeface="+mj-ea"/>
              </a:rPr>
              <a:t>”(Branch voltages and currents)</a:t>
            </a:r>
            <a:r>
              <a:rPr lang="zh-CN" altLang="zh-CN" b="0" dirty="0">
                <a:solidFill>
                  <a:schemeClr val="tx1"/>
                </a:solidFill>
                <a:latin typeface="+mj-ea"/>
                <a:ea typeface="+mj-ea"/>
              </a:rPr>
              <a:t>：测量断路器电压和电流。</a:t>
            </a:r>
          </a:p>
        </p:txBody>
      </p:sp>
    </p:spTree>
    <p:extLst>
      <p:ext uri="{BB962C8B-B14F-4D97-AF65-F5344CB8AC3E}">
        <p14:creationId xmlns:p14="http://schemas.microsoft.com/office/powerpoint/2010/main" val="42047502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2759" y="1124744"/>
            <a:ext cx="2832827" cy="400110"/>
          </a:xfrm>
          <a:prstGeom prst="rect">
            <a:avLst/>
          </a:prstGeom>
        </p:spPr>
        <p:txBody>
          <a:bodyPr wrap="none">
            <a:spAutoFit/>
          </a:bodyPr>
          <a:lstStyle/>
          <a:p>
            <a:r>
              <a:rPr lang="en-US" altLang="zh-CN" dirty="0"/>
              <a:t>10.5.2  </a:t>
            </a:r>
            <a:r>
              <a:rPr lang="zh-CN" altLang="zh-CN" dirty="0"/>
              <a:t>三相断路器模块</a:t>
            </a:r>
          </a:p>
        </p:txBody>
      </p:sp>
      <p:sp>
        <p:nvSpPr>
          <p:cNvPr id="3" name="矩形 2"/>
          <p:cNvSpPr/>
          <p:nvPr/>
        </p:nvSpPr>
        <p:spPr>
          <a:xfrm>
            <a:off x="343259" y="1700808"/>
            <a:ext cx="4431020" cy="400110"/>
          </a:xfrm>
          <a:prstGeom prst="rect">
            <a:avLst/>
          </a:prstGeom>
        </p:spPr>
        <p:txBody>
          <a:bodyPr wrap="none">
            <a:spAutoFit/>
          </a:bodyPr>
          <a:lstStyle/>
          <a:p>
            <a:pPr algn="l"/>
            <a:r>
              <a:rPr lang="zh-CN" altLang="zh-CN" b="0" dirty="0">
                <a:solidFill>
                  <a:schemeClr val="tx1"/>
                </a:solidFill>
                <a:latin typeface="+mn-ea"/>
                <a:ea typeface="+mn-ea"/>
              </a:rPr>
              <a:t>三相断路器模块图标如图</a:t>
            </a:r>
            <a:r>
              <a:rPr lang="en-US" altLang="zh-CN" b="0" dirty="0">
                <a:solidFill>
                  <a:schemeClr val="tx1"/>
                </a:solidFill>
                <a:latin typeface="+mn-ea"/>
                <a:ea typeface="+mn-ea"/>
              </a:rPr>
              <a:t>10-34</a:t>
            </a:r>
            <a:r>
              <a:rPr lang="zh-CN" altLang="zh-CN" b="0" dirty="0">
                <a:solidFill>
                  <a:schemeClr val="tx1"/>
                </a:solidFill>
                <a:latin typeface="+mn-ea"/>
                <a:ea typeface="+mn-ea"/>
              </a:rPr>
              <a:t>所示。</a:t>
            </a:r>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165771"/>
            <a:ext cx="4297363"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439552" y="2240970"/>
            <a:ext cx="4572000" cy="707886"/>
          </a:xfrm>
          <a:prstGeom prst="rect">
            <a:avLst/>
          </a:prstGeom>
        </p:spPr>
        <p:txBody>
          <a:bodyPr>
            <a:spAutoFit/>
          </a:bodyPr>
          <a:lstStyle/>
          <a:p>
            <a:pPr algn="l"/>
            <a:r>
              <a:rPr lang="zh-CN" altLang="zh-CN" b="0" dirty="0">
                <a:solidFill>
                  <a:schemeClr val="tx1"/>
                </a:solidFill>
                <a:latin typeface="+mn-ea"/>
                <a:ea typeface="+mn-ea"/>
              </a:rPr>
              <a:t>如图</a:t>
            </a:r>
            <a:r>
              <a:rPr lang="en-US" altLang="zh-CN" b="0" dirty="0">
                <a:solidFill>
                  <a:schemeClr val="tx1"/>
                </a:solidFill>
                <a:latin typeface="+mn-ea"/>
                <a:ea typeface="+mn-ea"/>
              </a:rPr>
              <a:t>8-34</a:t>
            </a:r>
            <a:r>
              <a:rPr lang="zh-CN" altLang="zh-CN" b="0" dirty="0">
                <a:solidFill>
                  <a:schemeClr val="tx1"/>
                </a:solidFill>
                <a:latin typeface="+mn-ea"/>
                <a:ea typeface="+mn-ea"/>
              </a:rPr>
              <a:t>为三相断路器模块参数对话框。该对话框中含有如下参数：</a:t>
            </a:r>
          </a:p>
        </p:txBody>
      </p:sp>
      <p:sp>
        <p:nvSpPr>
          <p:cNvPr id="5" name="矩形 4"/>
          <p:cNvSpPr/>
          <p:nvPr/>
        </p:nvSpPr>
        <p:spPr>
          <a:xfrm>
            <a:off x="0" y="3140968"/>
            <a:ext cx="9144000" cy="3477875"/>
          </a:xfrm>
          <a:prstGeom prst="rect">
            <a:avLst/>
          </a:prstGeom>
        </p:spPr>
        <p:txBody>
          <a:bodyPr wrap="square">
            <a:spAutoFit/>
          </a:bodyPr>
          <a:lstStyle/>
          <a:p>
            <a:pPr algn="l"/>
            <a:r>
              <a:rPr lang="zh-CN" altLang="zh-CN" b="0" dirty="0">
                <a:solidFill>
                  <a:schemeClr val="tx1"/>
                </a:solidFill>
                <a:latin typeface="+mn-ea"/>
                <a:ea typeface="+mn-ea"/>
              </a:rPr>
              <a:t>（</a:t>
            </a:r>
            <a:r>
              <a:rPr lang="en-US" altLang="zh-CN" b="0" dirty="0">
                <a:solidFill>
                  <a:schemeClr val="tx1"/>
                </a:solidFill>
                <a:latin typeface="+mn-ea"/>
                <a:ea typeface="+mn-ea"/>
              </a:rPr>
              <a:t>1</a:t>
            </a:r>
            <a:r>
              <a:rPr lang="zh-CN" altLang="zh-CN" b="0" dirty="0">
                <a:solidFill>
                  <a:schemeClr val="tx1"/>
                </a:solidFill>
                <a:latin typeface="+mn-ea"/>
                <a:ea typeface="+mn-ea"/>
              </a:rPr>
              <a:t>）</a:t>
            </a:r>
            <a:r>
              <a:rPr lang="en-US" altLang="zh-CN" b="0" dirty="0">
                <a:solidFill>
                  <a:schemeClr val="tx1"/>
                </a:solidFill>
                <a:latin typeface="+mn-ea"/>
                <a:ea typeface="+mn-ea"/>
              </a:rPr>
              <a:t>“</a:t>
            </a:r>
            <a:r>
              <a:rPr lang="zh-CN" altLang="zh-CN" b="0" dirty="0">
                <a:solidFill>
                  <a:schemeClr val="tx1"/>
                </a:solidFill>
                <a:latin typeface="+mn-ea"/>
                <a:ea typeface="+mn-ea"/>
              </a:rPr>
              <a:t>断路器初始状态”</a:t>
            </a:r>
            <a:r>
              <a:rPr lang="en-US" altLang="zh-CN" b="0" dirty="0">
                <a:solidFill>
                  <a:schemeClr val="tx1"/>
                </a:solidFill>
                <a:latin typeface="+mn-ea"/>
                <a:ea typeface="+mn-ea"/>
              </a:rPr>
              <a:t>(Initial status of breakers)</a:t>
            </a:r>
            <a:r>
              <a:rPr lang="zh-CN" altLang="zh-CN" b="0" dirty="0">
                <a:solidFill>
                  <a:schemeClr val="tx1"/>
                </a:solidFill>
                <a:latin typeface="+mn-ea"/>
                <a:ea typeface="+mn-ea"/>
              </a:rPr>
              <a:t>下拉框：断路器三相的初始状态相同，选择初始状态后，图标会显示相应的切断或者投合状态。</a:t>
            </a:r>
          </a:p>
          <a:p>
            <a:pPr algn="l"/>
            <a:r>
              <a:rPr lang="en-US" altLang="zh-CN" b="0" dirty="0">
                <a:solidFill>
                  <a:schemeClr val="tx1"/>
                </a:solidFill>
                <a:latin typeface="+mn-ea"/>
                <a:ea typeface="+mn-ea"/>
              </a:rPr>
              <a:t>(2) “A</a:t>
            </a:r>
            <a:r>
              <a:rPr lang="zh-CN" altLang="zh-CN" b="0" dirty="0">
                <a:solidFill>
                  <a:schemeClr val="tx1"/>
                </a:solidFill>
                <a:latin typeface="+mn-ea"/>
                <a:ea typeface="+mn-ea"/>
              </a:rPr>
              <a:t>相开关”</a:t>
            </a:r>
            <a:r>
              <a:rPr lang="en-US" altLang="zh-CN" b="0" dirty="0">
                <a:solidFill>
                  <a:schemeClr val="tx1"/>
                </a:solidFill>
                <a:latin typeface="+mn-ea"/>
                <a:ea typeface="+mn-ea"/>
              </a:rPr>
              <a:t>(Switching of phase A)</a:t>
            </a:r>
            <a:r>
              <a:rPr lang="zh-CN" altLang="zh-CN" b="0" dirty="0">
                <a:solidFill>
                  <a:schemeClr val="tx1"/>
                </a:solidFill>
                <a:latin typeface="+mn-ea"/>
                <a:ea typeface="+mn-ea"/>
              </a:rPr>
              <a:t>复选框：选中该复选框后表示允许</a:t>
            </a:r>
            <a:r>
              <a:rPr lang="en-US" altLang="zh-CN" b="0" dirty="0">
                <a:solidFill>
                  <a:schemeClr val="tx1"/>
                </a:solidFill>
                <a:latin typeface="+mn-ea"/>
                <a:ea typeface="+mn-ea"/>
              </a:rPr>
              <a:t>A</a:t>
            </a:r>
            <a:r>
              <a:rPr lang="zh-CN" altLang="zh-CN" b="0" dirty="0">
                <a:solidFill>
                  <a:schemeClr val="tx1"/>
                </a:solidFill>
                <a:latin typeface="+mn-ea"/>
                <a:ea typeface="+mn-ea"/>
              </a:rPr>
              <a:t>相断路器动作，否则</a:t>
            </a:r>
            <a:r>
              <a:rPr lang="en-US" altLang="zh-CN" b="0" dirty="0">
                <a:solidFill>
                  <a:schemeClr val="tx1"/>
                </a:solidFill>
                <a:latin typeface="+mn-ea"/>
                <a:ea typeface="+mn-ea"/>
              </a:rPr>
              <a:t>A</a:t>
            </a:r>
            <a:r>
              <a:rPr lang="zh-CN" altLang="zh-CN" b="0" dirty="0">
                <a:solidFill>
                  <a:schemeClr val="tx1"/>
                </a:solidFill>
                <a:latin typeface="+mn-ea"/>
                <a:ea typeface="+mn-ea"/>
              </a:rPr>
              <a:t>相断路器将保持初始状态。</a:t>
            </a:r>
          </a:p>
          <a:p>
            <a:pPr algn="l"/>
            <a:r>
              <a:rPr lang="en-US" altLang="zh-CN" b="0" dirty="0">
                <a:solidFill>
                  <a:schemeClr val="tx1"/>
                </a:solidFill>
                <a:latin typeface="+mn-ea"/>
                <a:ea typeface="+mn-ea"/>
              </a:rPr>
              <a:t>(3) “B</a:t>
            </a:r>
            <a:r>
              <a:rPr lang="zh-CN" altLang="zh-CN" b="0" dirty="0">
                <a:solidFill>
                  <a:schemeClr val="tx1"/>
                </a:solidFill>
                <a:latin typeface="+mn-ea"/>
                <a:ea typeface="+mn-ea"/>
              </a:rPr>
              <a:t>相开关”</a:t>
            </a:r>
            <a:r>
              <a:rPr lang="en-US" altLang="zh-CN" b="0" dirty="0">
                <a:solidFill>
                  <a:schemeClr val="tx1"/>
                </a:solidFill>
                <a:latin typeface="+mn-ea"/>
                <a:ea typeface="+mn-ea"/>
              </a:rPr>
              <a:t>(Switching of phase B)</a:t>
            </a:r>
            <a:r>
              <a:rPr lang="zh-CN" altLang="zh-CN" b="0" dirty="0">
                <a:solidFill>
                  <a:schemeClr val="tx1"/>
                </a:solidFill>
                <a:latin typeface="+mn-ea"/>
                <a:ea typeface="+mn-ea"/>
              </a:rPr>
              <a:t>复选框：选中该复选框后表示允许</a:t>
            </a:r>
            <a:r>
              <a:rPr lang="en-US" altLang="zh-CN" b="0" dirty="0">
                <a:solidFill>
                  <a:schemeClr val="tx1"/>
                </a:solidFill>
                <a:latin typeface="+mn-ea"/>
                <a:ea typeface="+mn-ea"/>
              </a:rPr>
              <a:t>B</a:t>
            </a:r>
            <a:r>
              <a:rPr lang="zh-CN" altLang="zh-CN" b="0" dirty="0">
                <a:solidFill>
                  <a:schemeClr val="tx1"/>
                </a:solidFill>
                <a:latin typeface="+mn-ea"/>
                <a:ea typeface="+mn-ea"/>
              </a:rPr>
              <a:t>相断路器动作，否则</a:t>
            </a:r>
            <a:r>
              <a:rPr lang="en-US" altLang="zh-CN" b="0" dirty="0">
                <a:solidFill>
                  <a:schemeClr val="tx1"/>
                </a:solidFill>
                <a:latin typeface="+mn-ea"/>
                <a:ea typeface="+mn-ea"/>
              </a:rPr>
              <a:t>B</a:t>
            </a:r>
            <a:r>
              <a:rPr lang="zh-CN" altLang="zh-CN" b="0" dirty="0">
                <a:solidFill>
                  <a:schemeClr val="tx1"/>
                </a:solidFill>
                <a:latin typeface="+mn-ea"/>
                <a:ea typeface="+mn-ea"/>
              </a:rPr>
              <a:t>相断路器将保持初始状态。</a:t>
            </a:r>
          </a:p>
          <a:p>
            <a:pPr algn="l"/>
            <a:r>
              <a:rPr lang="zh-CN" altLang="zh-CN" b="0" dirty="0">
                <a:solidFill>
                  <a:schemeClr val="tx1"/>
                </a:solidFill>
                <a:latin typeface="+mn-ea"/>
                <a:ea typeface="+mn-ea"/>
              </a:rPr>
              <a:t>（</a:t>
            </a:r>
            <a:r>
              <a:rPr lang="en-US" altLang="zh-CN" b="0" dirty="0">
                <a:solidFill>
                  <a:schemeClr val="tx1"/>
                </a:solidFill>
                <a:latin typeface="+mn-ea"/>
                <a:ea typeface="+mn-ea"/>
              </a:rPr>
              <a:t>4</a:t>
            </a:r>
            <a:r>
              <a:rPr lang="zh-CN" altLang="zh-CN" b="0" dirty="0">
                <a:solidFill>
                  <a:schemeClr val="tx1"/>
                </a:solidFill>
                <a:latin typeface="+mn-ea"/>
                <a:ea typeface="+mn-ea"/>
              </a:rPr>
              <a:t>）</a:t>
            </a:r>
            <a:r>
              <a:rPr lang="en-US" altLang="zh-CN" b="0" dirty="0">
                <a:solidFill>
                  <a:schemeClr val="tx1"/>
                </a:solidFill>
                <a:latin typeface="+mn-ea"/>
                <a:ea typeface="+mn-ea"/>
              </a:rPr>
              <a:t>“C</a:t>
            </a:r>
            <a:r>
              <a:rPr lang="zh-CN" altLang="zh-CN" b="0" dirty="0">
                <a:solidFill>
                  <a:schemeClr val="tx1"/>
                </a:solidFill>
                <a:latin typeface="+mn-ea"/>
                <a:ea typeface="+mn-ea"/>
              </a:rPr>
              <a:t>相开关”</a:t>
            </a:r>
            <a:r>
              <a:rPr lang="en-US" altLang="zh-CN" b="0" dirty="0">
                <a:solidFill>
                  <a:schemeClr val="tx1"/>
                </a:solidFill>
                <a:latin typeface="+mn-ea"/>
                <a:ea typeface="+mn-ea"/>
              </a:rPr>
              <a:t>(Switching of phase C)</a:t>
            </a:r>
            <a:r>
              <a:rPr lang="zh-CN" altLang="zh-CN" b="0" dirty="0">
                <a:solidFill>
                  <a:schemeClr val="tx1"/>
                </a:solidFill>
                <a:latin typeface="+mn-ea"/>
                <a:ea typeface="+mn-ea"/>
              </a:rPr>
              <a:t>复选框：选中该复选框后表示允许</a:t>
            </a:r>
            <a:r>
              <a:rPr lang="en-US" altLang="zh-CN" b="0" dirty="0">
                <a:solidFill>
                  <a:schemeClr val="tx1"/>
                </a:solidFill>
                <a:latin typeface="+mn-ea"/>
                <a:ea typeface="+mn-ea"/>
              </a:rPr>
              <a:t>C</a:t>
            </a:r>
            <a:r>
              <a:rPr lang="zh-CN" altLang="zh-CN" b="0" dirty="0">
                <a:solidFill>
                  <a:schemeClr val="tx1"/>
                </a:solidFill>
                <a:latin typeface="+mn-ea"/>
                <a:ea typeface="+mn-ea"/>
              </a:rPr>
              <a:t>相断路器动作，否则</a:t>
            </a:r>
            <a:r>
              <a:rPr lang="en-US" altLang="zh-CN" b="0" dirty="0">
                <a:solidFill>
                  <a:schemeClr val="tx1"/>
                </a:solidFill>
                <a:latin typeface="+mn-ea"/>
                <a:ea typeface="+mn-ea"/>
              </a:rPr>
              <a:t>C</a:t>
            </a:r>
            <a:r>
              <a:rPr lang="zh-CN" altLang="zh-CN" b="0" dirty="0">
                <a:solidFill>
                  <a:schemeClr val="tx1"/>
                </a:solidFill>
                <a:latin typeface="+mn-ea"/>
                <a:ea typeface="+mn-ea"/>
              </a:rPr>
              <a:t>相断路器将保持初始状态。</a:t>
            </a:r>
          </a:p>
          <a:p>
            <a:pPr algn="l"/>
            <a:r>
              <a:rPr lang="zh-CN" altLang="zh-CN" b="0" dirty="0">
                <a:solidFill>
                  <a:schemeClr val="tx1"/>
                </a:solidFill>
                <a:latin typeface="+mn-ea"/>
                <a:ea typeface="+mn-ea"/>
              </a:rPr>
              <a:t>（</a:t>
            </a:r>
            <a:r>
              <a:rPr lang="en-US" altLang="zh-CN" b="0" dirty="0">
                <a:solidFill>
                  <a:schemeClr val="tx1"/>
                </a:solidFill>
                <a:latin typeface="+mn-ea"/>
                <a:ea typeface="+mn-ea"/>
              </a:rPr>
              <a:t>5</a:t>
            </a:r>
            <a:r>
              <a:rPr lang="zh-CN" altLang="zh-CN" b="0" dirty="0">
                <a:solidFill>
                  <a:schemeClr val="tx1"/>
                </a:solidFill>
                <a:latin typeface="+mn-ea"/>
                <a:ea typeface="+mn-ea"/>
              </a:rPr>
              <a:t>）</a:t>
            </a:r>
            <a:r>
              <a:rPr lang="en-US" altLang="zh-CN" b="0" dirty="0">
                <a:solidFill>
                  <a:schemeClr val="tx1"/>
                </a:solidFill>
                <a:latin typeface="+mn-ea"/>
                <a:ea typeface="+mn-ea"/>
              </a:rPr>
              <a:t>“</a:t>
            </a:r>
            <a:r>
              <a:rPr lang="zh-CN" altLang="zh-CN" b="0" dirty="0">
                <a:solidFill>
                  <a:schemeClr val="tx1"/>
                </a:solidFill>
                <a:latin typeface="+mn-ea"/>
                <a:ea typeface="+mn-ea"/>
              </a:rPr>
              <a:t>切换时间</a:t>
            </a:r>
            <a:r>
              <a:rPr lang="en-US" altLang="zh-CN" b="0" dirty="0">
                <a:solidFill>
                  <a:schemeClr val="tx1"/>
                </a:solidFill>
                <a:latin typeface="+mn-ea"/>
                <a:ea typeface="+mn-ea"/>
              </a:rPr>
              <a:t> (Transition times)</a:t>
            </a:r>
            <a:r>
              <a:rPr lang="zh-CN" altLang="zh-CN" b="0" dirty="0">
                <a:solidFill>
                  <a:schemeClr val="tx1"/>
                </a:solidFill>
                <a:latin typeface="+mn-ea"/>
                <a:ea typeface="+mn-ea"/>
              </a:rPr>
              <a:t>文本框：采用内部控制方式时，输入一个时间向量以控制开关动作时间。如果选中外部控制方式，该文本框不可见。</a:t>
            </a:r>
          </a:p>
          <a:p>
            <a:pPr algn="l"/>
            <a:r>
              <a:rPr lang="zh-CN" altLang="zh-CN" b="0" dirty="0" smtClean="0">
                <a:solidFill>
                  <a:schemeClr val="tx1"/>
                </a:solidFill>
                <a:latin typeface="+mn-ea"/>
                <a:ea typeface="+mn-ea"/>
              </a:rPr>
              <a:t>（</a:t>
            </a:r>
            <a:endParaRPr lang="zh-CN" altLang="zh-CN" b="0" dirty="0">
              <a:solidFill>
                <a:schemeClr val="tx1"/>
              </a:solidFill>
              <a:latin typeface="+mn-ea"/>
              <a:ea typeface="+mn-ea"/>
            </a:endParaRPr>
          </a:p>
        </p:txBody>
      </p:sp>
    </p:spTree>
    <p:extLst>
      <p:ext uri="{BB962C8B-B14F-4D97-AF65-F5344CB8AC3E}">
        <p14:creationId xmlns:p14="http://schemas.microsoft.com/office/powerpoint/2010/main" val="4204750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268760"/>
            <a:ext cx="8064896" cy="707886"/>
          </a:xfrm>
          <a:prstGeom prst="rect">
            <a:avLst/>
          </a:prstGeom>
        </p:spPr>
        <p:txBody>
          <a:bodyPr wrap="square">
            <a:spAutoFit/>
          </a:bodyPr>
          <a:lstStyle/>
          <a:p>
            <a:pPr algn="l"/>
            <a:r>
              <a:rPr lang="zh-CN" altLang="zh-CN" b="0" dirty="0">
                <a:solidFill>
                  <a:schemeClr val="tx1"/>
                </a:solidFill>
                <a:latin typeface="+mn-ea"/>
                <a:ea typeface="+mn-ea"/>
              </a:rPr>
              <a:t>（</a:t>
            </a:r>
            <a:r>
              <a:rPr lang="en-US" altLang="zh-CN" b="0" dirty="0">
                <a:solidFill>
                  <a:schemeClr val="tx1"/>
                </a:solidFill>
                <a:latin typeface="+mn-ea"/>
                <a:ea typeface="+mn-ea"/>
              </a:rPr>
              <a:t>2</a:t>
            </a:r>
            <a:r>
              <a:rPr lang="zh-CN" altLang="zh-CN" b="0" dirty="0">
                <a:solidFill>
                  <a:schemeClr val="tx1"/>
                </a:solidFill>
                <a:latin typeface="+mn-ea"/>
                <a:ea typeface="+mn-ea"/>
              </a:rPr>
              <a:t>）</a:t>
            </a:r>
            <a:r>
              <a:rPr lang="en-US" altLang="zh-CN" b="0" dirty="0">
                <a:solidFill>
                  <a:schemeClr val="tx1"/>
                </a:solidFill>
                <a:latin typeface="+mn-ea"/>
                <a:ea typeface="+mn-ea"/>
              </a:rPr>
              <a:t>“</a:t>
            </a:r>
            <a:r>
              <a:rPr lang="zh-CN" altLang="zh-CN" b="0" dirty="0">
                <a:solidFill>
                  <a:schemeClr val="tx1"/>
                </a:solidFill>
                <a:latin typeface="+mn-ea"/>
                <a:ea typeface="+mn-ea"/>
              </a:rPr>
              <a:t>连续系统仿真”</a:t>
            </a:r>
            <a:r>
              <a:rPr lang="en-US" altLang="zh-CN" b="0" dirty="0">
                <a:solidFill>
                  <a:schemeClr val="tx1"/>
                </a:solidFill>
                <a:latin typeface="+mn-ea"/>
                <a:ea typeface="+mn-ea"/>
              </a:rPr>
              <a:t>(Continuous)</a:t>
            </a:r>
            <a:r>
              <a:rPr lang="zh-CN" altLang="zh-CN" b="0" dirty="0">
                <a:solidFill>
                  <a:schemeClr val="tx1"/>
                </a:solidFill>
                <a:latin typeface="+mn-ea"/>
                <a:ea typeface="+mn-ea"/>
              </a:rPr>
              <a:t>单选框</a:t>
            </a:r>
          </a:p>
          <a:p>
            <a:pPr algn="l"/>
            <a:r>
              <a:rPr lang="zh-CN" altLang="zh-CN" b="0" dirty="0">
                <a:solidFill>
                  <a:schemeClr val="tx1"/>
                </a:solidFill>
                <a:latin typeface="+mn-ea"/>
                <a:ea typeface="+mn-ea"/>
              </a:rPr>
              <a:t>点击该单选框后，采用连续算法分析系统，如图</a:t>
            </a:r>
            <a:r>
              <a:rPr lang="en-US" altLang="zh-CN" b="0" dirty="0">
                <a:solidFill>
                  <a:schemeClr val="tx1"/>
                </a:solidFill>
                <a:latin typeface="+mn-ea"/>
                <a:ea typeface="+mn-ea"/>
              </a:rPr>
              <a:t>10-3</a:t>
            </a:r>
            <a:r>
              <a:rPr lang="zh-CN" altLang="zh-CN" b="0" dirty="0">
                <a:solidFill>
                  <a:schemeClr val="tx1"/>
                </a:solidFill>
                <a:latin typeface="+mn-ea"/>
                <a:ea typeface="+mn-ea"/>
              </a:rPr>
              <a:t>所示。</a:t>
            </a:r>
            <a:endParaRPr lang="zh-CN" altLang="en-US" b="0" dirty="0">
              <a:solidFill>
                <a:schemeClr val="tx1"/>
              </a:solidFill>
              <a:latin typeface="+mn-ea"/>
              <a:ea typeface="+mn-ea"/>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348879"/>
            <a:ext cx="3744416" cy="3033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9607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828" y="1412776"/>
            <a:ext cx="8928992" cy="5016758"/>
          </a:xfrm>
          <a:prstGeom prst="rect">
            <a:avLst/>
          </a:prstGeom>
        </p:spPr>
        <p:txBody>
          <a:bodyPr wrap="squar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7</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断路器电阻”</a:t>
            </a:r>
            <a:r>
              <a:rPr lang="en-US" altLang="zh-CN" b="0" dirty="0">
                <a:solidFill>
                  <a:schemeClr val="tx1"/>
                </a:solidFill>
                <a:latin typeface="+mj-ea"/>
                <a:ea typeface="+mj-ea"/>
              </a:rPr>
              <a:t>(Breaker resistance Ron)</a:t>
            </a:r>
            <a:r>
              <a:rPr lang="zh-CN" altLang="zh-CN" b="0" dirty="0">
                <a:solidFill>
                  <a:schemeClr val="tx1"/>
                </a:solidFill>
                <a:latin typeface="+mj-ea"/>
                <a:ea typeface="+mj-ea"/>
              </a:rPr>
              <a:t>文本框：断路器投合时内部电阻</a:t>
            </a:r>
            <a:r>
              <a:rPr lang="en-US" altLang="zh-CN" b="0" dirty="0">
                <a:solidFill>
                  <a:schemeClr val="tx1"/>
                </a:solidFill>
                <a:latin typeface="+mj-ea"/>
                <a:ea typeface="+mj-ea"/>
              </a:rPr>
              <a:t>(</a:t>
            </a:r>
            <a:r>
              <a:rPr lang="zh-CN" altLang="zh-CN" b="0" dirty="0">
                <a:solidFill>
                  <a:schemeClr val="tx1"/>
                </a:solidFill>
                <a:latin typeface="+mj-ea"/>
                <a:ea typeface="+mj-ea"/>
              </a:rPr>
              <a:t>单位：</a:t>
            </a:r>
            <a:r>
              <a:rPr lang="en-US" altLang="zh-CN" b="0" dirty="0">
                <a:solidFill>
                  <a:schemeClr val="tx1"/>
                </a:solidFill>
                <a:latin typeface="+mj-ea"/>
                <a:ea typeface="+mj-ea"/>
              </a:rPr>
              <a:t>W)</a:t>
            </a:r>
            <a:r>
              <a:rPr lang="zh-CN" altLang="zh-CN" b="0" dirty="0">
                <a:solidFill>
                  <a:schemeClr val="tx1"/>
                </a:solidFill>
                <a:latin typeface="+mj-ea"/>
                <a:ea typeface="+mj-ea"/>
              </a:rPr>
              <a:t>。断路器电阻不能为</a:t>
            </a:r>
            <a:r>
              <a:rPr lang="en-US" altLang="zh-CN" b="0" dirty="0">
                <a:solidFill>
                  <a:schemeClr val="tx1"/>
                </a:solidFill>
                <a:latin typeface="+mj-ea"/>
                <a:ea typeface="+mj-ea"/>
              </a:rPr>
              <a:t>0</a:t>
            </a:r>
            <a:r>
              <a:rPr lang="zh-CN" altLang="zh-CN" b="0" dirty="0">
                <a:solidFill>
                  <a:schemeClr val="tx1"/>
                </a:solidFill>
                <a:latin typeface="+mj-ea"/>
                <a:ea typeface="+mj-ea"/>
              </a:rPr>
              <a:t>。</a:t>
            </a:r>
          </a:p>
          <a:p>
            <a:pPr algn="l"/>
            <a:r>
              <a:rPr lang="zh-CN" altLang="zh-CN" b="0" dirty="0">
                <a:solidFill>
                  <a:schemeClr val="tx1"/>
                </a:solidFill>
                <a:latin typeface="+mj-ea"/>
                <a:ea typeface="+mj-ea"/>
              </a:rPr>
              <a:t>（</a:t>
            </a:r>
            <a:r>
              <a:rPr lang="en-US" altLang="zh-CN" b="0" dirty="0">
                <a:solidFill>
                  <a:schemeClr val="tx1"/>
                </a:solidFill>
                <a:latin typeface="+mj-ea"/>
                <a:ea typeface="+mj-ea"/>
              </a:rPr>
              <a:t>8</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缓冲电阻”</a:t>
            </a:r>
            <a:r>
              <a:rPr lang="en-US" altLang="zh-CN" b="0" dirty="0">
                <a:solidFill>
                  <a:schemeClr val="tx1"/>
                </a:solidFill>
                <a:latin typeface="+mj-ea"/>
                <a:ea typeface="+mj-ea"/>
              </a:rPr>
              <a:t>(Snubber resistance </a:t>
            </a:r>
            <a:r>
              <a:rPr lang="en-US" altLang="zh-CN" b="0" dirty="0" err="1">
                <a:solidFill>
                  <a:schemeClr val="tx1"/>
                </a:solidFill>
                <a:latin typeface="+mj-ea"/>
                <a:ea typeface="+mj-ea"/>
              </a:rPr>
              <a:t>Rp</a:t>
            </a:r>
            <a:r>
              <a:rPr lang="en-US" altLang="zh-CN" b="0" dirty="0">
                <a:solidFill>
                  <a:schemeClr val="tx1"/>
                </a:solidFill>
                <a:latin typeface="+mj-ea"/>
                <a:ea typeface="+mj-ea"/>
              </a:rPr>
              <a:t>)</a:t>
            </a:r>
            <a:r>
              <a:rPr lang="zh-CN" altLang="zh-CN" b="0" dirty="0">
                <a:solidFill>
                  <a:schemeClr val="tx1"/>
                </a:solidFill>
                <a:latin typeface="+mj-ea"/>
                <a:ea typeface="+mj-ea"/>
              </a:rPr>
              <a:t>文本框：并联的缓冲电路中的电阻值</a:t>
            </a:r>
            <a:r>
              <a:rPr lang="en-US" altLang="zh-CN" b="0" dirty="0">
                <a:solidFill>
                  <a:schemeClr val="tx1"/>
                </a:solidFill>
                <a:latin typeface="+mj-ea"/>
                <a:ea typeface="+mj-ea"/>
              </a:rPr>
              <a:t>(</a:t>
            </a:r>
            <a:r>
              <a:rPr lang="zh-CN" altLang="zh-CN" b="0" dirty="0">
                <a:solidFill>
                  <a:schemeClr val="tx1"/>
                </a:solidFill>
                <a:latin typeface="+mj-ea"/>
                <a:ea typeface="+mj-ea"/>
              </a:rPr>
              <a:t>单位：</a:t>
            </a:r>
            <a:r>
              <a:rPr lang="en-US" altLang="zh-CN" b="0" dirty="0">
                <a:solidFill>
                  <a:schemeClr val="tx1"/>
                </a:solidFill>
                <a:latin typeface="+mj-ea"/>
                <a:ea typeface="+mj-ea"/>
              </a:rPr>
              <a:t>Ω)</a:t>
            </a:r>
            <a:r>
              <a:rPr lang="zh-CN" altLang="zh-CN" b="0" dirty="0">
                <a:solidFill>
                  <a:schemeClr val="tx1"/>
                </a:solidFill>
                <a:latin typeface="+mj-ea"/>
                <a:ea typeface="+mj-ea"/>
              </a:rPr>
              <a:t>。缓冲电阻值设为</a:t>
            </a:r>
            <a:r>
              <a:rPr lang="en-US" altLang="zh-CN" b="0" dirty="0" err="1">
                <a:solidFill>
                  <a:schemeClr val="tx1"/>
                </a:solidFill>
                <a:latin typeface="+mj-ea"/>
                <a:ea typeface="+mj-ea"/>
              </a:rPr>
              <a:t>inf</a:t>
            </a:r>
            <a:r>
              <a:rPr lang="zh-CN" altLang="zh-CN" b="0" dirty="0">
                <a:solidFill>
                  <a:schemeClr val="tx1"/>
                </a:solidFill>
                <a:latin typeface="+mj-ea"/>
                <a:ea typeface="+mj-ea"/>
              </a:rPr>
              <a:t>时，将取消缓冲电阻。</a:t>
            </a:r>
          </a:p>
          <a:p>
            <a:pPr algn="l"/>
            <a:r>
              <a:rPr lang="zh-CN" altLang="zh-CN" b="0" dirty="0">
                <a:solidFill>
                  <a:schemeClr val="tx1"/>
                </a:solidFill>
                <a:latin typeface="+mj-ea"/>
                <a:ea typeface="+mj-ea"/>
              </a:rPr>
              <a:t>（</a:t>
            </a:r>
            <a:r>
              <a:rPr lang="en-US" altLang="zh-CN" b="0" dirty="0">
                <a:solidFill>
                  <a:schemeClr val="tx1"/>
                </a:solidFill>
                <a:latin typeface="+mj-ea"/>
                <a:ea typeface="+mj-ea"/>
              </a:rPr>
              <a:t>9</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缓冲电容”</a:t>
            </a:r>
            <a:r>
              <a:rPr lang="en-US" altLang="zh-CN" b="0" dirty="0">
                <a:solidFill>
                  <a:schemeClr val="tx1"/>
                </a:solidFill>
                <a:latin typeface="+mj-ea"/>
                <a:ea typeface="+mj-ea"/>
              </a:rPr>
              <a:t>(Snubber capacitance </a:t>
            </a:r>
            <a:r>
              <a:rPr lang="en-US" altLang="zh-CN" b="0" dirty="0" err="1">
                <a:solidFill>
                  <a:schemeClr val="tx1"/>
                </a:solidFill>
                <a:latin typeface="+mj-ea"/>
                <a:ea typeface="+mj-ea"/>
              </a:rPr>
              <a:t>Cp</a:t>
            </a:r>
            <a:r>
              <a:rPr lang="en-US" altLang="zh-CN" b="0" dirty="0">
                <a:solidFill>
                  <a:schemeClr val="tx1"/>
                </a:solidFill>
                <a:latin typeface="+mj-ea"/>
                <a:ea typeface="+mj-ea"/>
              </a:rPr>
              <a:t>)</a:t>
            </a:r>
            <a:r>
              <a:rPr lang="zh-CN" altLang="zh-CN" b="0" dirty="0">
                <a:solidFill>
                  <a:schemeClr val="tx1"/>
                </a:solidFill>
                <a:latin typeface="+mj-ea"/>
                <a:ea typeface="+mj-ea"/>
              </a:rPr>
              <a:t>文本框：并联的缓冲电路中的电容值</a:t>
            </a:r>
            <a:r>
              <a:rPr lang="en-US" altLang="zh-CN" b="0" dirty="0">
                <a:solidFill>
                  <a:schemeClr val="tx1"/>
                </a:solidFill>
                <a:latin typeface="+mj-ea"/>
                <a:ea typeface="+mj-ea"/>
              </a:rPr>
              <a:t>(</a:t>
            </a:r>
            <a:r>
              <a:rPr lang="zh-CN" altLang="zh-CN" b="0" dirty="0">
                <a:solidFill>
                  <a:schemeClr val="tx1"/>
                </a:solidFill>
                <a:latin typeface="+mj-ea"/>
                <a:ea typeface="+mj-ea"/>
              </a:rPr>
              <a:t>单位：</a:t>
            </a:r>
            <a:r>
              <a:rPr lang="en-US" altLang="zh-CN" b="0" dirty="0">
                <a:solidFill>
                  <a:schemeClr val="tx1"/>
                </a:solidFill>
                <a:latin typeface="+mj-ea"/>
                <a:ea typeface="+mj-ea"/>
              </a:rPr>
              <a:t>F)</a:t>
            </a:r>
            <a:r>
              <a:rPr lang="zh-CN" altLang="zh-CN" b="0" dirty="0">
                <a:solidFill>
                  <a:schemeClr val="tx1"/>
                </a:solidFill>
                <a:latin typeface="+mj-ea"/>
                <a:ea typeface="+mj-ea"/>
              </a:rPr>
              <a:t>。缓冲电容值设为</a:t>
            </a:r>
            <a:r>
              <a:rPr lang="en-US" altLang="zh-CN" b="0" dirty="0">
                <a:solidFill>
                  <a:schemeClr val="tx1"/>
                </a:solidFill>
                <a:latin typeface="+mj-ea"/>
                <a:ea typeface="+mj-ea"/>
              </a:rPr>
              <a:t>0</a:t>
            </a:r>
            <a:r>
              <a:rPr lang="zh-CN" altLang="zh-CN" b="0" dirty="0">
                <a:solidFill>
                  <a:schemeClr val="tx1"/>
                </a:solidFill>
                <a:latin typeface="+mj-ea"/>
                <a:ea typeface="+mj-ea"/>
              </a:rPr>
              <a:t>时，将取消缓冲电容；缓冲电容值设为</a:t>
            </a:r>
            <a:r>
              <a:rPr lang="en-US" altLang="zh-CN" b="0" dirty="0" err="1">
                <a:solidFill>
                  <a:schemeClr val="tx1"/>
                </a:solidFill>
                <a:latin typeface="+mj-ea"/>
                <a:ea typeface="+mj-ea"/>
              </a:rPr>
              <a:t>inf</a:t>
            </a:r>
            <a:r>
              <a:rPr lang="zh-CN" altLang="zh-CN" b="0" dirty="0">
                <a:solidFill>
                  <a:schemeClr val="tx1"/>
                </a:solidFill>
                <a:latin typeface="+mj-ea"/>
                <a:ea typeface="+mj-ea"/>
              </a:rPr>
              <a:t>时，缓冲电路为纯电阻性电路。</a:t>
            </a:r>
          </a:p>
          <a:p>
            <a:pPr algn="l"/>
            <a:r>
              <a:rPr lang="zh-CN" altLang="zh-CN" b="0" dirty="0">
                <a:solidFill>
                  <a:schemeClr val="tx1"/>
                </a:solidFill>
                <a:latin typeface="+mj-ea"/>
                <a:ea typeface="+mj-ea"/>
              </a:rPr>
              <a:t>（</a:t>
            </a:r>
            <a:r>
              <a:rPr lang="en-US" altLang="zh-CN" b="0" dirty="0">
                <a:solidFill>
                  <a:schemeClr val="tx1"/>
                </a:solidFill>
                <a:latin typeface="+mj-ea"/>
                <a:ea typeface="+mj-ea"/>
              </a:rPr>
              <a:t>10</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测量参数”</a:t>
            </a:r>
            <a:r>
              <a:rPr lang="en-US" altLang="zh-CN" b="0" dirty="0">
                <a:solidFill>
                  <a:schemeClr val="tx1"/>
                </a:solidFill>
                <a:latin typeface="+mj-ea"/>
                <a:ea typeface="+mj-ea"/>
              </a:rPr>
              <a:t>(Measurements)</a:t>
            </a:r>
            <a:r>
              <a:rPr lang="zh-CN" altLang="zh-CN" b="0" dirty="0">
                <a:solidFill>
                  <a:schemeClr val="tx1"/>
                </a:solidFill>
                <a:latin typeface="+mj-ea"/>
                <a:ea typeface="+mj-ea"/>
              </a:rPr>
              <a:t>下拉框：对以下变量进行测量。</a:t>
            </a:r>
          </a:p>
          <a:p>
            <a:pPr algn="l"/>
            <a:r>
              <a:rPr lang="en-US" altLang="zh-CN" b="0" dirty="0">
                <a:solidFill>
                  <a:schemeClr val="tx1"/>
                </a:solidFill>
                <a:latin typeface="+mj-ea"/>
                <a:ea typeface="+mj-ea"/>
              </a:rPr>
              <a:t>1</a:t>
            </a:r>
            <a:r>
              <a:rPr lang="zh-CN" altLang="zh-CN" b="0" dirty="0">
                <a:solidFill>
                  <a:schemeClr val="tx1"/>
                </a:solidFill>
                <a:latin typeface="+mj-ea"/>
                <a:ea typeface="+mj-ea"/>
              </a:rPr>
              <a:t>）“无”</a:t>
            </a:r>
            <a:r>
              <a:rPr lang="en-US" altLang="zh-CN" b="0" dirty="0">
                <a:solidFill>
                  <a:schemeClr val="tx1"/>
                </a:solidFill>
                <a:latin typeface="+mj-ea"/>
                <a:ea typeface="+mj-ea"/>
              </a:rPr>
              <a:t>(None)</a:t>
            </a:r>
            <a:r>
              <a:rPr lang="zh-CN" altLang="zh-CN" b="0" dirty="0">
                <a:solidFill>
                  <a:schemeClr val="tx1"/>
                </a:solidFill>
                <a:latin typeface="+mj-ea"/>
                <a:ea typeface="+mj-ea"/>
              </a:rPr>
              <a:t>：不测量任何参数。</a:t>
            </a:r>
          </a:p>
          <a:p>
            <a:pPr algn="l"/>
            <a:r>
              <a:rPr lang="en-US" altLang="zh-CN" b="0" dirty="0">
                <a:solidFill>
                  <a:schemeClr val="tx1"/>
                </a:solidFill>
                <a:latin typeface="+mj-ea"/>
                <a:ea typeface="+mj-ea"/>
              </a:rPr>
              <a:t>2</a:t>
            </a:r>
            <a:r>
              <a:rPr lang="zh-CN" altLang="zh-CN" b="0" dirty="0">
                <a:solidFill>
                  <a:schemeClr val="tx1"/>
                </a:solidFill>
                <a:latin typeface="+mj-ea"/>
                <a:ea typeface="+mj-ea"/>
              </a:rPr>
              <a:t>）“断路器电压”</a:t>
            </a:r>
            <a:r>
              <a:rPr lang="en-US" altLang="zh-CN" b="0" dirty="0">
                <a:solidFill>
                  <a:schemeClr val="tx1"/>
                </a:solidFill>
                <a:latin typeface="+mj-ea"/>
                <a:ea typeface="+mj-ea"/>
              </a:rPr>
              <a:t>(Branch voltages)</a:t>
            </a:r>
            <a:r>
              <a:rPr lang="zh-CN" altLang="zh-CN" b="0" dirty="0">
                <a:solidFill>
                  <a:schemeClr val="tx1"/>
                </a:solidFill>
                <a:latin typeface="+mj-ea"/>
                <a:ea typeface="+mj-ea"/>
              </a:rPr>
              <a:t>：测量断路器的三相终端电压。</a:t>
            </a:r>
          </a:p>
          <a:p>
            <a:pPr algn="l"/>
            <a:r>
              <a:rPr lang="en-US" altLang="zh-CN" b="0" dirty="0">
                <a:solidFill>
                  <a:schemeClr val="tx1"/>
                </a:solidFill>
                <a:latin typeface="+mj-ea"/>
                <a:ea typeface="+mj-ea"/>
              </a:rPr>
              <a:t>3</a:t>
            </a:r>
            <a:r>
              <a:rPr lang="zh-CN" altLang="zh-CN" b="0" dirty="0">
                <a:solidFill>
                  <a:schemeClr val="tx1"/>
                </a:solidFill>
                <a:latin typeface="+mj-ea"/>
                <a:ea typeface="+mj-ea"/>
              </a:rPr>
              <a:t>）“断路器电流”</a:t>
            </a:r>
            <a:r>
              <a:rPr lang="en-US" altLang="zh-CN" b="0" dirty="0">
                <a:solidFill>
                  <a:schemeClr val="tx1"/>
                </a:solidFill>
                <a:latin typeface="+mj-ea"/>
                <a:ea typeface="+mj-ea"/>
              </a:rPr>
              <a:t>(Branch currents)</a:t>
            </a:r>
            <a:r>
              <a:rPr lang="zh-CN" altLang="zh-CN" b="0" dirty="0">
                <a:solidFill>
                  <a:schemeClr val="tx1"/>
                </a:solidFill>
                <a:latin typeface="+mj-ea"/>
                <a:ea typeface="+mj-ea"/>
              </a:rPr>
              <a:t>：测量流过断路器内部的三相电流，如果断路器带有缓冲电路，测量的电流仅为流过断路器器件的电流。</a:t>
            </a:r>
          </a:p>
          <a:p>
            <a:pPr algn="l"/>
            <a:r>
              <a:rPr lang="en-US" altLang="zh-CN" b="0" dirty="0">
                <a:solidFill>
                  <a:schemeClr val="tx1"/>
                </a:solidFill>
                <a:latin typeface="+mj-ea"/>
                <a:ea typeface="+mj-ea"/>
              </a:rPr>
              <a:t>4</a:t>
            </a:r>
            <a:r>
              <a:rPr lang="zh-CN" altLang="zh-CN" b="0" dirty="0">
                <a:solidFill>
                  <a:schemeClr val="tx1"/>
                </a:solidFill>
                <a:latin typeface="+mj-ea"/>
                <a:ea typeface="+mj-ea"/>
              </a:rPr>
              <a:t>）“所有变量”</a:t>
            </a:r>
            <a:r>
              <a:rPr lang="en-US" altLang="zh-CN" b="0" dirty="0">
                <a:solidFill>
                  <a:schemeClr val="tx1"/>
                </a:solidFill>
                <a:latin typeface="+mj-ea"/>
                <a:ea typeface="+mj-ea"/>
              </a:rPr>
              <a:t>(Branch voltages and currents)</a:t>
            </a:r>
            <a:r>
              <a:rPr lang="zh-CN" altLang="zh-CN" b="0" dirty="0">
                <a:solidFill>
                  <a:schemeClr val="tx1"/>
                </a:solidFill>
                <a:latin typeface="+mj-ea"/>
                <a:ea typeface="+mj-ea"/>
              </a:rPr>
              <a:t>：测量断路器电压和电流。</a:t>
            </a:r>
          </a:p>
          <a:p>
            <a:pPr algn="l"/>
            <a:r>
              <a:rPr lang="zh-CN" altLang="zh-CN" b="0" dirty="0">
                <a:solidFill>
                  <a:schemeClr val="tx1"/>
                </a:solidFill>
                <a:latin typeface="+mj-ea"/>
                <a:ea typeface="+mj-ea"/>
              </a:rPr>
              <a:t>选中的测量变量需要通过万用表模块进行观察。测量变量用“标签”加“模块名”加“相序”构成，例如断路器模块名称为</a:t>
            </a:r>
            <a:r>
              <a:rPr lang="en-US" altLang="zh-CN" b="0" dirty="0">
                <a:solidFill>
                  <a:schemeClr val="tx1"/>
                </a:solidFill>
                <a:latin typeface="+mj-ea"/>
                <a:ea typeface="+mj-ea"/>
              </a:rPr>
              <a:t>B1</a:t>
            </a:r>
            <a:r>
              <a:rPr lang="zh-CN" altLang="zh-CN" b="0" dirty="0">
                <a:solidFill>
                  <a:schemeClr val="tx1"/>
                </a:solidFill>
                <a:latin typeface="+mj-ea"/>
                <a:ea typeface="+mj-ea"/>
              </a:rPr>
              <a:t>时，测量变量符号如表</a:t>
            </a:r>
            <a:r>
              <a:rPr lang="en-US" altLang="zh-CN" b="0" dirty="0">
                <a:solidFill>
                  <a:schemeClr val="tx1"/>
                </a:solidFill>
                <a:latin typeface="+mj-ea"/>
                <a:ea typeface="+mj-ea"/>
              </a:rPr>
              <a:t>10-1</a:t>
            </a:r>
            <a:r>
              <a:rPr lang="zh-CN" altLang="zh-CN" b="0" dirty="0">
                <a:solidFill>
                  <a:schemeClr val="tx1"/>
                </a:solidFill>
                <a:latin typeface="+mj-ea"/>
                <a:ea typeface="+mj-ea"/>
              </a:rPr>
              <a:t>所示。</a:t>
            </a:r>
          </a:p>
        </p:txBody>
      </p:sp>
    </p:spTree>
    <p:extLst>
      <p:ext uri="{BB962C8B-B14F-4D97-AF65-F5344CB8AC3E}">
        <p14:creationId xmlns:p14="http://schemas.microsoft.com/office/powerpoint/2010/main" val="42047502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484784"/>
            <a:ext cx="6356350" cy="2043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47502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196752"/>
            <a:ext cx="2749471" cy="400110"/>
          </a:xfrm>
          <a:prstGeom prst="rect">
            <a:avLst/>
          </a:prstGeom>
        </p:spPr>
        <p:txBody>
          <a:bodyPr wrap="none">
            <a:spAutoFit/>
          </a:bodyPr>
          <a:lstStyle/>
          <a:p>
            <a:pPr algn="l"/>
            <a:r>
              <a:rPr lang="en-US" altLang="zh-CN" b="0" dirty="0">
                <a:solidFill>
                  <a:schemeClr val="tx1"/>
                </a:solidFill>
                <a:latin typeface="+mj-ea"/>
                <a:ea typeface="+mj-ea"/>
              </a:rPr>
              <a:t>10.5.3  </a:t>
            </a:r>
            <a:r>
              <a:rPr lang="zh-CN" altLang="zh-CN" b="0" dirty="0">
                <a:solidFill>
                  <a:schemeClr val="tx1"/>
                </a:solidFill>
                <a:latin typeface="+mj-ea"/>
                <a:ea typeface="+mj-ea"/>
              </a:rPr>
              <a:t>三相故障模块</a:t>
            </a:r>
          </a:p>
        </p:txBody>
      </p:sp>
      <p:sp>
        <p:nvSpPr>
          <p:cNvPr id="3" name="矩形 2"/>
          <p:cNvSpPr/>
          <p:nvPr/>
        </p:nvSpPr>
        <p:spPr>
          <a:xfrm>
            <a:off x="219064" y="1772816"/>
            <a:ext cx="8457391" cy="707886"/>
          </a:xfrm>
          <a:prstGeom prst="rect">
            <a:avLst/>
          </a:prstGeom>
        </p:spPr>
        <p:txBody>
          <a:bodyPr wrap="square">
            <a:spAutoFit/>
          </a:bodyPr>
          <a:lstStyle/>
          <a:p>
            <a:pPr algn="l"/>
            <a:r>
              <a:rPr lang="zh-CN" altLang="zh-CN" b="0" dirty="0">
                <a:solidFill>
                  <a:schemeClr val="tx1"/>
                </a:solidFill>
                <a:latin typeface="+mj-ea"/>
                <a:ea typeface="+mj-ea"/>
              </a:rPr>
              <a:t>三相故障模块是由三个独立的断路器组成的、能对相</a:t>
            </a:r>
            <a:r>
              <a:rPr lang="en-US" altLang="zh-CN" b="0" dirty="0">
                <a:solidFill>
                  <a:schemeClr val="tx1"/>
                </a:solidFill>
                <a:latin typeface="+mj-ea"/>
                <a:ea typeface="+mj-ea"/>
              </a:rPr>
              <a:t>—</a:t>
            </a:r>
            <a:r>
              <a:rPr lang="zh-CN" altLang="zh-CN" b="0" dirty="0">
                <a:solidFill>
                  <a:schemeClr val="tx1"/>
                </a:solidFill>
                <a:latin typeface="+mj-ea"/>
                <a:ea typeface="+mj-ea"/>
              </a:rPr>
              <a:t>相故障和相</a:t>
            </a:r>
            <a:r>
              <a:rPr lang="en-US" altLang="zh-CN" b="0" dirty="0">
                <a:solidFill>
                  <a:schemeClr val="tx1"/>
                </a:solidFill>
                <a:latin typeface="+mj-ea"/>
                <a:ea typeface="+mj-ea"/>
              </a:rPr>
              <a:t>—</a:t>
            </a:r>
            <a:r>
              <a:rPr lang="zh-CN" altLang="zh-CN" b="0" dirty="0">
                <a:solidFill>
                  <a:schemeClr val="tx1"/>
                </a:solidFill>
                <a:latin typeface="+mj-ea"/>
                <a:ea typeface="+mj-ea"/>
              </a:rPr>
              <a:t>地故障进行模拟的模块。该模块的等效电路如图</a:t>
            </a:r>
            <a:r>
              <a:rPr lang="en-US" altLang="zh-CN" b="0" dirty="0">
                <a:solidFill>
                  <a:schemeClr val="tx1"/>
                </a:solidFill>
                <a:latin typeface="+mj-ea"/>
                <a:ea typeface="+mj-ea"/>
              </a:rPr>
              <a:t>10-35</a:t>
            </a:r>
            <a:r>
              <a:rPr lang="zh-CN" altLang="zh-CN" b="0" dirty="0">
                <a:solidFill>
                  <a:schemeClr val="tx1"/>
                </a:solidFill>
                <a:latin typeface="+mj-ea"/>
                <a:ea typeface="+mj-ea"/>
              </a:rPr>
              <a:t>所示。</a:t>
            </a:r>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2564904"/>
            <a:ext cx="3475037" cy="1973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335863" y="2645341"/>
            <a:ext cx="5110254" cy="3785652"/>
          </a:xfrm>
          <a:prstGeom prst="rect">
            <a:avLst/>
          </a:prstGeom>
        </p:spPr>
        <p:txBody>
          <a:bodyPr wrap="square">
            <a:spAutoFit/>
          </a:bodyPr>
          <a:lstStyle/>
          <a:p>
            <a:pPr algn="l"/>
            <a:r>
              <a:rPr lang="zh-CN" altLang="zh-CN" b="0" dirty="0">
                <a:solidFill>
                  <a:schemeClr val="tx1"/>
                </a:solidFill>
                <a:latin typeface="+mj-ea"/>
                <a:ea typeface="+mj-ea"/>
              </a:rPr>
              <a:t>三相故障模块图标如图</a:t>
            </a:r>
            <a:r>
              <a:rPr lang="en-US" altLang="zh-CN" b="0" dirty="0">
                <a:solidFill>
                  <a:schemeClr val="tx1"/>
                </a:solidFill>
                <a:latin typeface="+mj-ea"/>
                <a:ea typeface="+mj-ea"/>
              </a:rPr>
              <a:t>10-36</a:t>
            </a:r>
            <a:r>
              <a:rPr lang="zh-CN" altLang="zh-CN" b="0" dirty="0">
                <a:solidFill>
                  <a:schemeClr val="tx1"/>
                </a:solidFill>
                <a:latin typeface="+mj-ea"/>
                <a:ea typeface="+mj-ea"/>
              </a:rPr>
              <a:t>所示。</a:t>
            </a:r>
          </a:p>
          <a:p>
            <a:pPr algn="l"/>
            <a:r>
              <a:rPr lang="zh-CN" altLang="zh-CN" b="0" dirty="0">
                <a:solidFill>
                  <a:schemeClr val="tx1"/>
                </a:solidFill>
                <a:latin typeface="+mj-ea"/>
                <a:ea typeface="+mj-ea"/>
              </a:rPr>
              <a:t>如图</a:t>
            </a:r>
            <a:r>
              <a:rPr lang="en-US" altLang="zh-CN" b="0" dirty="0">
                <a:solidFill>
                  <a:schemeClr val="tx1"/>
                </a:solidFill>
                <a:latin typeface="+mj-ea"/>
                <a:ea typeface="+mj-ea"/>
              </a:rPr>
              <a:t>10-36</a:t>
            </a:r>
            <a:r>
              <a:rPr lang="zh-CN" altLang="zh-CN" b="0" dirty="0">
                <a:solidFill>
                  <a:schemeClr val="tx1"/>
                </a:solidFill>
                <a:latin typeface="+mj-ea"/>
                <a:ea typeface="+mj-ea"/>
              </a:rPr>
              <a:t>为三相故障模块参数对话框。该对话框中含有如下参数：</a:t>
            </a:r>
          </a:p>
          <a:p>
            <a:pPr algn="l"/>
            <a:r>
              <a:rPr lang="zh-CN" altLang="zh-CN" b="0" dirty="0">
                <a:solidFill>
                  <a:schemeClr val="tx1"/>
                </a:solidFill>
                <a:latin typeface="+mj-ea"/>
                <a:ea typeface="+mj-ea"/>
              </a:rPr>
              <a:t>（</a:t>
            </a:r>
            <a:r>
              <a:rPr lang="en-US" altLang="zh-CN" b="0" dirty="0">
                <a:solidFill>
                  <a:schemeClr val="tx1"/>
                </a:solidFill>
                <a:latin typeface="+mj-ea"/>
                <a:ea typeface="+mj-ea"/>
              </a:rPr>
              <a:t>1</a:t>
            </a:r>
            <a:r>
              <a:rPr lang="zh-CN" altLang="zh-CN" b="0" dirty="0">
                <a:solidFill>
                  <a:schemeClr val="tx1"/>
                </a:solidFill>
                <a:latin typeface="+mj-ea"/>
                <a:ea typeface="+mj-ea"/>
              </a:rPr>
              <a:t>）</a:t>
            </a:r>
            <a:r>
              <a:rPr lang="en-US" altLang="zh-CN" b="0" dirty="0">
                <a:solidFill>
                  <a:schemeClr val="tx1"/>
                </a:solidFill>
                <a:latin typeface="+mj-ea"/>
                <a:ea typeface="+mj-ea"/>
              </a:rPr>
              <a:t>“A</a:t>
            </a:r>
            <a:r>
              <a:rPr lang="zh-CN" altLang="zh-CN" b="0" dirty="0">
                <a:solidFill>
                  <a:schemeClr val="tx1"/>
                </a:solidFill>
                <a:latin typeface="+mj-ea"/>
                <a:ea typeface="+mj-ea"/>
              </a:rPr>
              <a:t>相故障”</a:t>
            </a:r>
            <a:r>
              <a:rPr lang="en-US" altLang="zh-CN" b="0" dirty="0">
                <a:solidFill>
                  <a:schemeClr val="tx1"/>
                </a:solidFill>
                <a:latin typeface="+mj-ea"/>
                <a:ea typeface="+mj-ea"/>
              </a:rPr>
              <a:t>(Phase A Fault)</a:t>
            </a:r>
            <a:r>
              <a:rPr lang="zh-CN" altLang="zh-CN" b="0" dirty="0">
                <a:solidFill>
                  <a:schemeClr val="tx1"/>
                </a:solidFill>
                <a:latin typeface="+mj-ea"/>
                <a:ea typeface="+mj-ea"/>
              </a:rPr>
              <a:t>复选框：选中该复选框后表示允许</a:t>
            </a:r>
            <a:r>
              <a:rPr lang="en-US" altLang="zh-CN" b="0" dirty="0">
                <a:solidFill>
                  <a:schemeClr val="tx1"/>
                </a:solidFill>
                <a:latin typeface="+mj-ea"/>
                <a:ea typeface="+mj-ea"/>
              </a:rPr>
              <a:t>A</a:t>
            </a:r>
            <a:r>
              <a:rPr lang="zh-CN" altLang="zh-CN" b="0" dirty="0">
                <a:solidFill>
                  <a:schemeClr val="tx1"/>
                </a:solidFill>
                <a:latin typeface="+mj-ea"/>
                <a:ea typeface="+mj-ea"/>
              </a:rPr>
              <a:t>相断路器动作，否则</a:t>
            </a:r>
            <a:r>
              <a:rPr lang="en-US" altLang="zh-CN" b="0" dirty="0">
                <a:solidFill>
                  <a:schemeClr val="tx1"/>
                </a:solidFill>
                <a:latin typeface="+mj-ea"/>
                <a:ea typeface="+mj-ea"/>
              </a:rPr>
              <a:t>A</a:t>
            </a:r>
            <a:r>
              <a:rPr lang="zh-CN" altLang="zh-CN" b="0" dirty="0">
                <a:solidFill>
                  <a:schemeClr val="tx1"/>
                </a:solidFill>
                <a:latin typeface="+mj-ea"/>
                <a:ea typeface="+mj-ea"/>
              </a:rPr>
              <a:t>相断路器将保持初始状态。</a:t>
            </a:r>
          </a:p>
          <a:p>
            <a:pPr algn="l"/>
            <a:r>
              <a:rPr lang="zh-CN" altLang="zh-CN" b="0" dirty="0">
                <a:solidFill>
                  <a:schemeClr val="tx1"/>
                </a:solidFill>
                <a:latin typeface="+mj-ea"/>
                <a:ea typeface="+mj-ea"/>
              </a:rPr>
              <a:t>（</a:t>
            </a:r>
            <a:r>
              <a:rPr lang="en-US" altLang="zh-CN" b="0" dirty="0">
                <a:solidFill>
                  <a:schemeClr val="tx1"/>
                </a:solidFill>
                <a:latin typeface="+mj-ea"/>
                <a:ea typeface="+mj-ea"/>
              </a:rPr>
              <a:t>2</a:t>
            </a:r>
            <a:r>
              <a:rPr lang="zh-CN" altLang="zh-CN" b="0" dirty="0">
                <a:solidFill>
                  <a:schemeClr val="tx1"/>
                </a:solidFill>
                <a:latin typeface="+mj-ea"/>
                <a:ea typeface="+mj-ea"/>
              </a:rPr>
              <a:t>）</a:t>
            </a:r>
            <a:r>
              <a:rPr lang="en-US" altLang="zh-CN" b="0" dirty="0">
                <a:solidFill>
                  <a:schemeClr val="tx1"/>
                </a:solidFill>
                <a:latin typeface="+mj-ea"/>
                <a:ea typeface="+mj-ea"/>
              </a:rPr>
              <a:t>“B</a:t>
            </a:r>
            <a:r>
              <a:rPr lang="zh-CN" altLang="zh-CN" b="0" dirty="0">
                <a:solidFill>
                  <a:schemeClr val="tx1"/>
                </a:solidFill>
                <a:latin typeface="+mj-ea"/>
                <a:ea typeface="+mj-ea"/>
              </a:rPr>
              <a:t>相故障”</a:t>
            </a:r>
            <a:r>
              <a:rPr lang="en-US" altLang="zh-CN" b="0" dirty="0">
                <a:solidFill>
                  <a:schemeClr val="tx1"/>
                </a:solidFill>
                <a:latin typeface="+mj-ea"/>
                <a:ea typeface="+mj-ea"/>
              </a:rPr>
              <a:t>(Phase B Fault)</a:t>
            </a:r>
            <a:r>
              <a:rPr lang="zh-CN" altLang="zh-CN" b="0" dirty="0">
                <a:solidFill>
                  <a:schemeClr val="tx1"/>
                </a:solidFill>
                <a:latin typeface="+mj-ea"/>
                <a:ea typeface="+mj-ea"/>
              </a:rPr>
              <a:t>复选框：选中该复选框后表示允许</a:t>
            </a:r>
            <a:r>
              <a:rPr lang="en-US" altLang="zh-CN" b="0" dirty="0">
                <a:solidFill>
                  <a:schemeClr val="tx1"/>
                </a:solidFill>
                <a:latin typeface="+mj-ea"/>
                <a:ea typeface="+mj-ea"/>
              </a:rPr>
              <a:t>B</a:t>
            </a:r>
            <a:r>
              <a:rPr lang="zh-CN" altLang="zh-CN" b="0" dirty="0">
                <a:solidFill>
                  <a:schemeClr val="tx1"/>
                </a:solidFill>
                <a:latin typeface="+mj-ea"/>
                <a:ea typeface="+mj-ea"/>
              </a:rPr>
              <a:t>相断路器动作，否则</a:t>
            </a:r>
            <a:r>
              <a:rPr lang="en-US" altLang="zh-CN" b="0" dirty="0">
                <a:solidFill>
                  <a:schemeClr val="tx1"/>
                </a:solidFill>
                <a:latin typeface="+mj-ea"/>
                <a:ea typeface="+mj-ea"/>
              </a:rPr>
              <a:t>B</a:t>
            </a:r>
            <a:r>
              <a:rPr lang="zh-CN" altLang="zh-CN" b="0" dirty="0">
                <a:solidFill>
                  <a:schemeClr val="tx1"/>
                </a:solidFill>
                <a:latin typeface="+mj-ea"/>
                <a:ea typeface="+mj-ea"/>
              </a:rPr>
              <a:t>相断路器将保持初始状态。</a:t>
            </a:r>
          </a:p>
          <a:p>
            <a:pPr algn="l"/>
            <a:r>
              <a:rPr lang="zh-CN" altLang="zh-CN" b="0" dirty="0">
                <a:solidFill>
                  <a:schemeClr val="tx1"/>
                </a:solidFill>
                <a:latin typeface="+mj-ea"/>
                <a:ea typeface="+mj-ea"/>
              </a:rPr>
              <a:t>（</a:t>
            </a:r>
            <a:r>
              <a:rPr lang="en-US" altLang="zh-CN" b="0" dirty="0">
                <a:solidFill>
                  <a:schemeClr val="tx1"/>
                </a:solidFill>
                <a:latin typeface="+mj-ea"/>
                <a:ea typeface="+mj-ea"/>
              </a:rPr>
              <a:t>3</a:t>
            </a:r>
            <a:r>
              <a:rPr lang="zh-CN" altLang="zh-CN" b="0" dirty="0">
                <a:solidFill>
                  <a:schemeClr val="tx1"/>
                </a:solidFill>
                <a:latin typeface="+mj-ea"/>
                <a:ea typeface="+mj-ea"/>
              </a:rPr>
              <a:t>）</a:t>
            </a:r>
            <a:r>
              <a:rPr lang="en-US" altLang="zh-CN" b="0" dirty="0">
                <a:solidFill>
                  <a:schemeClr val="tx1"/>
                </a:solidFill>
                <a:latin typeface="+mj-ea"/>
                <a:ea typeface="+mj-ea"/>
              </a:rPr>
              <a:t>“C</a:t>
            </a:r>
            <a:r>
              <a:rPr lang="zh-CN" altLang="zh-CN" b="0" dirty="0">
                <a:solidFill>
                  <a:schemeClr val="tx1"/>
                </a:solidFill>
                <a:latin typeface="+mj-ea"/>
                <a:ea typeface="+mj-ea"/>
              </a:rPr>
              <a:t>相故障”</a:t>
            </a:r>
            <a:r>
              <a:rPr lang="en-US" altLang="zh-CN" b="0" dirty="0">
                <a:solidFill>
                  <a:schemeClr val="tx1"/>
                </a:solidFill>
                <a:latin typeface="+mj-ea"/>
                <a:ea typeface="+mj-ea"/>
              </a:rPr>
              <a:t>(Phase C Fault)</a:t>
            </a:r>
            <a:r>
              <a:rPr lang="zh-CN" altLang="zh-CN" b="0" dirty="0">
                <a:solidFill>
                  <a:schemeClr val="tx1"/>
                </a:solidFill>
                <a:latin typeface="+mj-ea"/>
                <a:ea typeface="+mj-ea"/>
              </a:rPr>
              <a:t>复选框：选中该复选框后表示允许</a:t>
            </a:r>
            <a:r>
              <a:rPr lang="en-US" altLang="zh-CN" b="0" dirty="0">
                <a:solidFill>
                  <a:schemeClr val="tx1"/>
                </a:solidFill>
                <a:latin typeface="+mj-ea"/>
                <a:ea typeface="+mj-ea"/>
              </a:rPr>
              <a:t>C</a:t>
            </a:r>
            <a:r>
              <a:rPr lang="zh-CN" altLang="zh-CN" b="0" dirty="0">
                <a:solidFill>
                  <a:schemeClr val="tx1"/>
                </a:solidFill>
                <a:latin typeface="+mj-ea"/>
                <a:ea typeface="+mj-ea"/>
              </a:rPr>
              <a:t>相断路器动作，否则</a:t>
            </a:r>
            <a:r>
              <a:rPr lang="en-US" altLang="zh-CN" b="0" dirty="0">
                <a:solidFill>
                  <a:schemeClr val="tx1"/>
                </a:solidFill>
                <a:latin typeface="+mj-ea"/>
                <a:ea typeface="+mj-ea"/>
              </a:rPr>
              <a:t>C</a:t>
            </a:r>
            <a:r>
              <a:rPr lang="zh-CN" altLang="zh-CN" b="0" dirty="0">
                <a:solidFill>
                  <a:schemeClr val="tx1"/>
                </a:solidFill>
                <a:latin typeface="+mj-ea"/>
                <a:ea typeface="+mj-ea"/>
              </a:rPr>
              <a:t>相断路器将保持初始状态。</a:t>
            </a:r>
          </a:p>
        </p:txBody>
      </p:sp>
    </p:spTree>
    <p:extLst>
      <p:ext uri="{BB962C8B-B14F-4D97-AF65-F5344CB8AC3E}">
        <p14:creationId xmlns:p14="http://schemas.microsoft.com/office/powerpoint/2010/main" val="22753406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124744"/>
            <a:ext cx="7488832" cy="3477875"/>
          </a:xfrm>
          <a:prstGeom prst="rect">
            <a:avLst/>
          </a:prstGeom>
        </p:spPr>
        <p:txBody>
          <a:bodyPr wrap="squar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4</a:t>
            </a:r>
            <a:r>
              <a:rPr lang="zh-CN" altLang="zh-CN" b="0" dirty="0">
                <a:solidFill>
                  <a:schemeClr val="tx1"/>
                </a:solidFill>
                <a:latin typeface="+mj-ea"/>
                <a:ea typeface="+mj-ea"/>
              </a:rPr>
              <a:t>）</a:t>
            </a:r>
            <a:r>
              <a:rPr lang="en-US" altLang="zh-CN" b="0" dirty="0">
                <a:solidFill>
                  <a:schemeClr val="tx1"/>
                </a:solidFill>
                <a:latin typeface="+mj-ea"/>
                <a:ea typeface="+mj-ea"/>
              </a:rPr>
              <a:t> “</a:t>
            </a:r>
            <a:r>
              <a:rPr lang="zh-CN" altLang="zh-CN" b="0" dirty="0">
                <a:solidFill>
                  <a:schemeClr val="tx1"/>
                </a:solidFill>
                <a:latin typeface="+mj-ea"/>
                <a:ea typeface="+mj-ea"/>
              </a:rPr>
              <a:t>故障电阻”</a:t>
            </a:r>
            <a:r>
              <a:rPr lang="en-US" altLang="zh-CN" b="0" dirty="0">
                <a:solidFill>
                  <a:schemeClr val="tx1"/>
                </a:solidFill>
                <a:latin typeface="+mj-ea"/>
                <a:ea typeface="+mj-ea"/>
              </a:rPr>
              <a:t>(Fault resistances Ron)</a:t>
            </a:r>
            <a:r>
              <a:rPr lang="zh-CN" altLang="zh-CN" b="0" dirty="0">
                <a:solidFill>
                  <a:schemeClr val="tx1"/>
                </a:solidFill>
                <a:latin typeface="+mj-ea"/>
                <a:ea typeface="+mj-ea"/>
              </a:rPr>
              <a:t>文本框：断路器投合时的内部电阻</a:t>
            </a:r>
            <a:r>
              <a:rPr lang="en-US" altLang="zh-CN" b="0" dirty="0">
                <a:solidFill>
                  <a:schemeClr val="tx1"/>
                </a:solidFill>
                <a:latin typeface="+mj-ea"/>
                <a:ea typeface="+mj-ea"/>
              </a:rPr>
              <a:t>(</a:t>
            </a:r>
            <a:r>
              <a:rPr lang="zh-CN" altLang="zh-CN" b="0" dirty="0">
                <a:solidFill>
                  <a:schemeClr val="tx1"/>
                </a:solidFill>
                <a:latin typeface="+mj-ea"/>
                <a:ea typeface="+mj-ea"/>
              </a:rPr>
              <a:t>单位：</a:t>
            </a:r>
            <a:r>
              <a:rPr lang="en-US" altLang="zh-CN" b="0" dirty="0">
                <a:solidFill>
                  <a:schemeClr val="tx1"/>
                </a:solidFill>
                <a:latin typeface="+mj-ea"/>
                <a:ea typeface="+mj-ea"/>
              </a:rPr>
              <a:t>Ω)</a:t>
            </a:r>
            <a:r>
              <a:rPr lang="zh-CN" altLang="zh-CN" b="0" dirty="0">
                <a:solidFill>
                  <a:schemeClr val="tx1"/>
                </a:solidFill>
                <a:latin typeface="+mj-ea"/>
                <a:ea typeface="+mj-ea"/>
              </a:rPr>
              <a:t>。故障电阻不能为</a:t>
            </a:r>
            <a:r>
              <a:rPr lang="en-US" altLang="zh-CN" b="0" dirty="0">
                <a:solidFill>
                  <a:schemeClr val="tx1"/>
                </a:solidFill>
                <a:latin typeface="+mj-ea"/>
                <a:ea typeface="+mj-ea"/>
              </a:rPr>
              <a:t>0</a:t>
            </a:r>
            <a:r>
              <a:rPr lang="zh-CN" altLang="zh-CN" b="0" dirty="0">
                <a:solidFill>
                  <a:schemeClr val="tx1"/>
                </a:solidFill>
                <a:latin typeface="+mj-ea"/>
                <a:ea typeface="+mj-ea"/>
              </a:rPr>
              <a:t>。</a:t>
            </a:r>
          </a:p>
          <a:p>
            <a:pPr algn="l"/>
            <a:r>
              <a:rPr lang="zh-CN" altLang="zh-CN" b="0" dirty="0">
                <a:solidFill>
                  <a:schemeClr val="tx1"/>
                </a:solidFill>
                <a:latin typeface="+mj-ea"/>
                <a:ea typeface="+mj-ea"/>
              </a:rPr>
              <a:t>（</a:t>
            </a:r>
            <a:r>
              <a:rPr lang="en-US" altLang="zh-CN" b="0" dirty="0">
                <a:solidFill>
                  <a:schemeClr val="tx1"/>
                </a:solidFill>
                <a:latin typeface="+mj-ea"/>
                <a:ea typeface="+mj-ea"/>
              </a:rPr>
              <a:t>5</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接地故障”</a:t>
            </a:r>
            <a:r>
              <a:rPr lang="en-US" altLang="zh-CN" b="0" dirty="0">
                <a:solidFill>
                  <a:schemeClr val="tx1"/>
                </a:solidFill>
                <a:latin typeface="+mj-ea"/>
                <a:ea typeface="+mj-ea"/>
              </a:rPr>
              <a:t>(Ground Fault)</a:t>
            </a:r>
            <a:r>
              <a:rPr lang="zh-CN" altLang="zh-CN" b="0" dirty="0">
                <a:solidFill>
                  <a:schemeClr val="tx1"/>
                </a:solidFill>
                <a:latin typeface="+mj-ea"/>
                <a:ea typeface="+mj-ea"/>
              </a:rPr>
              <a:t>复选框：选中该复选框后表示允许接地故障。通过和各个开关配合可以实现多种接地故障。未选中该复选框时，系统自动设置大地电阻为</a:t>
            </a:r>
            <a:r>
              <a:rPr lang="en-US" altLang="zh-CN" b="0" dirty="0">
                <a:solidFill>
                  <a:schemeClr val="tx1"/>
                </a:solidFill>
                <a:latin typeface="+mj-ea"/>
                <a:ea typeface="+mj-ea"/>
              </a:rPr>
              <a:t>106 Ω</a:t>
            </a:r>
            <a:r>
              <a:rPr lang="zh-CN" altLang="zh-CN" b="0" dirty="0">
                <a:solidFill>
                  <a:schemeClr val="tx1"/>
                </a:solidFill>
                <a:latin typeface="+mj-ea"/>
                <a:ea typeface="+mj-ea"/>
              </a:rPr>
              <a:t>。</a:t>
            </a:r>
          </a:p>
          <a:p>
            <a:pPr algn="l"/>
            <a:r>
              <a:rPr lang="zh-CN" altLang="zh-CN" b="0" dirty="0">
                <a:solidFill>
                  <a:schemeClr val="tx1"/>
                </a:solidFill>
                <a:latin typeface="+mj-ea"/>
                <a:ea typeface="+mj-ea"/>
              </a:rPr>
              <a:t>（</a:t>
            </a:r>
            <a:r>
              <a:rPr lang="en-US" altLang="zh-CN" b="0" dirty="0">
                <a:solidFill>
                  <a:schemeClr val="tx1"/>
                </a:solidFill>
                <a:latin typeface="+mj-ea"/>
                <a:ea typeface="+mj-ea"/>
              </a:rPr>
              <a:t>6</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大地电阻”</a:t>
            </a:r>
            <a:r>
              <a:rPr lang="en-US" altLang="zh-CN" b="0" dirty="0">
                <a:solidFill>
                  <a:schemeClr val="tx1"/>
                </a:solidFill>
                <a:latin typeface="+mj-ea"/>
                <a:ea typeface="+mj-ea"/>
              </a:rPr>
              <a:t>(Ground resistance </a:t>
            </a:r>
            <a:r>
              <a:rPr lang="en-US" altLang="zh-CN" b="0" dirty="0" err="1">
                <a:solidFill>
                  <a:schemeClr val="tx1"/>
                </a:solidFill>
                <a:latin typeface="+mj-ea"/>
                <a:ea typeface="+mj-ea"/>
              </a:rPr>
              <a:t>Rg</a:t>
            </a:r>
            <a:r>
              <a:rPr lang="en-US" altLang="zh-CN" b="0" dirty="0">
                <a:solidFill>
                  <a:schemeClr val="tx1"/>
                </a:solidFill>
                <a:latin typeface="+mj-ea"/>
                <a:ea typeface="+mj-ea"/>
              </a:rPr>
              <a:t>)</a:t>
            </a:r>
            <a:r>
              <a:rPr lang="zh-CN" altLang="zh-CN" b="0" dirty="0">
                <a:solidFill>
                  <a:schemeClr val="tx1"/>
                </a:solidFill>
                <a:latin typeface="+mj-ea"/>
                <a:ea typeface="+mj-ea"/>
              </a:rPr>
              <a:t>文本框：接地故障时的大地电阻</a:t>
            </a:r>
            <a:r>
              <a:rPr lang="en-US" altLang="zh-CN" b="0" dirty="0">
                <a:solidFill>
                  <a:schemeClr val="tx1"/>
                </a:solidFill>
                <a:latin typeface="+mj-ea"/>
                <a:ea typeface="+mj-ea"/>
              </a:rPr>
              <a:t>(</a:t>
            </a:r>
            <a:r>
              <a:rPr lang="zh-CN" altLang="zh-CN" b="0" dirty="0">
                <a:solidFill>
                  <a:schemeClr val="tx1"/>
                </a:solidFill>
                <a:latin typeface="+mj-ea"/>
                <a:ea typeface="+mj-ea"/>
              </a:rPr>
              <a:t>单位：</a:t>
            </a:r>
            <a:r>
              <a:rPr lang="en-US" altLang="zh-CN" b="0" dirty="0">
                <a:solidFill>
                  <a:schemeClr val="tx1"/>
                </a:solidFill>
                <a:latin typeface="+mj-ea"/>
                <a:ea typeface="+mj-ea"/>
              </a:rPr>
              <a:t>Ω)</a:t>
            </a:r>
            <a:r>
              <a:rPr lang="zh-CN" altLang="zh-CN" b="0" dirty="0">
                <a:solidFill>
                  <a:schemeClr val="tx1"/>
                </a:solidFill>
                <a:latin typeface="+mj-ea"/>
                <a:ea typeface="+mj-ea"/>
              </a:rPr>
              <a:t>。大地电阻不能为</a:t>
            </a:r>
            <a:r>
              <a:rPr lang="en-US" altLang="zh-CN" b="0" dirty="0">
                <a:solidFill>
                  <a:schemeClr val="tx1"/>
                </a:solidFill>
                <a:latin typeface="+mj-ea"/>
                <a:ea typeface="+mj-ea"/>
              </a:rPr>
              <a:t>0</a:t>
            </a:r>
            <a:r>
              <a:rPr lang="zh-CN" altLang="zh-CN" b="0" dirty="0">
                <a:solidFill>
                  <a:schemeClr val="tx1"/>
                </a:solidFill>
                <a:latin typeface="+mj-ea"/>
                <a:ea typeface="+mj-ea"/>
              </a:rPr>
              <a:t>。选中接地故障复选框后，该文本框可见。</a:t>
            </a:r>
          </a:p>
          <a:p>
            <a:pPr algn="l"/>
            <a:r>
              <a:rPr lang="zh-CN" altLang="zh-CN" b="0" dirty="0">
                <a:solidFill>
                  <a:schemeClr val="tx1"/>
                </a:solidFill>
                <a:latin typeface="+mj-ea"/>
                <a:ea typeface="+mj-ea"/>
              </a:rPr>
              <a:t>（</a:t>
            </a:r>
            <a:r>
              <a:rPr lang="en-US" altLang="zh-CN" b="0" dirty="0">
                <a:solidFill>
                  <a:schemeClr val="tx1"/>
                </a:solidFill>
                <a:latin typeface="+mj-ea"/>
                <a:ea typeface="+mj-ea"/>
              </a:rPr>
              <a:t>7</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外部控制”</a:t>
            </a:r>
            <a:r>
              <a:rPr lang="en-US" altLang="zh-CN" b="0" dirty="0">
                <a:solidFill>
                  <a:schemeClr val="tx1"/>
                </a:solidFill>
                <a:latin typeface="+mj-ea"/>
                <a:ea typeface="+mj-ea"/>
              </a:rPr>
              <a:t>(External control of fault timing)</a:t>
            </a:r>
            <a:r>
              <a:rPr lang="zh-CN" altLang="zh-CN" b="0" dirty="0">
                <a:solidFill>
                  <a:schemeClr val="tx1"/>
                </a:solidFill>
                <a:latin typeface="+mj-ea"/>
                <a:ea typeface="+mj-ea"/>
              </a:rPr>
              <a:t>复选框：选中该复选框，三相故障模块上将增加一个外部控制信号输入端。开关时间由外部逻辑信号</a:t>
            </a:r>
            <a:r>
              <a:rPr lang="en-US" altLang="zh-CN" b="0" dirty="0">
                <a:solidFill>
                  <a:schemeClr val="tx1"/>
                </a:solidFill>
                <a:latin typeface="+mj-ea"/>
                <a:ea typeface="+mj-ea"/>
              </a:rPr>
              <a:t>(0</a:t>
            </a:r>
            <a:r>
              <a:rPr lang="zh-CN" altLang="zh-CN" b="0" dirty="0">
                <a:solidFill>
                  <a:schemeClr val="tx1"/>
                </a:solidFill>
                <a:latin typeface="+mj-ea"/>
                <a:ea typeface="+mj-ea"/>
              </a:rPr>
              <a:t>或</a:t>
            </a:r>
            <a:r>
              <a:rPr lang="en-US" altLang="zh-CN" b="0" dirty="0">
                <a:solidFill>
                  <a:schemeClr val="tx1"/>
                </a:solidFill>
                <a:latin typeface="+mj-ea"/>
                <a:ea typeface="+mj-ea"/>
              </a:rPr>
              <a:t>1)</a:t>
            </a:r>
            <a:r>
              <a:rPr lang="zh-CN" altLang="zh-CN" b="0" dirty="0">
                <a:solidFill>
                  <a:schemeClr val="tx1"/>
                </a:solidFill>
                <a:latin typeface="+mj-ea"/>
                <a:ea typeface="+mj-ea"/>
              </a:rPr>
              <a:t>控制。</a:t>
            </a:r>
          </a:p>
        </p:txBody>
      </p:sp>
    </p:spTree>
    <p:extLst>
      <p:ext uri="{BB962C8B-B14F-4D97-AF65-F5344CB8AC3E}">
        <p14:creationId xmlns:p14="http://schemas.microsoft.com/office/powerpoint/2010/main" val="22753406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538" y="1443038"/>
            <a:ext cx="5113337" cy="3970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53406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196752"/>
            <a:ext cx="8712968" cy="4093428"/>
          </a:xfrm>
          <a:prstGeom prst="rect">
            <a:avLst/>
          </a:prstGeom>
        </p:spPr>
        <p:txBody>
          <a:bodyPr wrap="squar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8</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切换状态”</a:t>
            </a:r>
            <a:r>
              <a:rPr lang="en-US" altLang="zh-CN" b="0" dirty="0">
                <a:solidFill>
                  <a:schemeClr val="tx1"/>
                </a:solidFill>
                <a:latin typeface="+mj-ea"/>
                <a:ea typeface="+mj-ea"/>
              </a:rPr>
              <a:t>(Transition status)</a:t>
            </a:r>
            <a:r>
              <a:rPr lang="zh-CN" altLang="zh-CN" b="0" dirty="0">
                <a:solidFill>
                  <a:schemeClr val="tx1"/>
                </a:solidFill>
                <a:latin typeface="+mj-ea"/>
                <a:ea typeface="+mj-ea"/>
              </a:rPr>
              <a:t>文本框：设置断路器的开关状态，断路器按照该文本框设置状态进行切换。采用内部控制方式时，该文本框可见。断路器的初始状态默认为与该文本框中第一个状态量相反的状态。</a:t>
            </a:r>
          </a:p>
          <a:p>
            <a:pPr algn="l"/>
            <a:r>
              <a:rPr lang="zh-CN" altLang="zh-CN" b="0" dirty="0">
                <a:solidFill>
                  <a:schemeClr val="tx1"/>
                </a:solidFill>
                <a:latin typeface="+mj-ea"/>
                <a:ea typeface="+mj-ea"/>
              </a:rPr>
              <a:t>（</a:t>
            </a:r>
            <a:r>
              <a:rPr lang="en-US" altLang="zh-CN" b="0" dirty="0">
                <a:solidFill>
                  <a:schemeClr val="tx1"/>
                </a:solidFill>
                <a:latin typeface="+mj-ea"/>
                <a:ea typeface="+mj-ea"/>
              </a:rPr>
              <a:t>9</a:t>
            </a:r>
            <a:r>
              <a:rPr lang="zh-CN" altLang="zh-CN" b="0" dirty="0">
                <a:solidFill>
                  <a:schemeClr val="tx1"/>
                </a:solidFill>
                <a:latin typeface="+mj-ea"/>
                <a:ea typeface="+mj-ea"/>
              </a:rPr>
              <a:t>）</a:t>
            </a:r>
            <a:r>
              <a:rPr lang="en-US" altLang="zh-CN" b="0" dirty="0">
                <a:solidFill>
                  <a:schemeClr val="tx1"/>
                </a:solidFill>
                <a:latin typeface="+mj-ea"/>
                <a:ea typeface="+mj-ea"/>
              </a:rPr>
              <a:t>“</a:t>
            </a:r>
            <a:r>
              <a:rPr lang="zh-CN" altLang="zh-CN" b="0" dirty="0">
                <a:solidFill>
                  <a:schemeClr val="tx1"/>
                </a:solidFill>
                <a:latin typeface="+mj-ea"/>
                <a:ea typeface="+mj-ea"/>
              </a:rPr>
              <a:t>切换时间”</a:t>
            </a:r>
            <a:r>
              <a:rPr lang="en-US" altLang="zh-CN" b="0" dirty="0">
                <a:solidFill>
                  <a:schemeClr val="tx1"/>
                </a:solidFill>
                <a:latin typeface="+mj-ea"/>
                <a:ea typeface="+mj-ea"/>
              </a:rPr>
              <a:t>(Transition times)</a:t>
            </a:r>
            <a:r>
              <a:rPr lang="zh-CN" altLang="zh-CN" b="0" dirty="0">
                <a:solidFill>
                  <a:schemeClr val="tx1"/>
                </a:solidFill>
                <a:latin typeface="+mj-ea"/>
                <a:ea typeface="+mj-ea"/>
              </a:rPr>
              <a:t>文本框：设置断路器的动作时间，断路器按照该文本框设置的时间进行切换。</a:t>
            </a:r>
          </a:p>
          <a:p>
            <a:pPr algn="l"/>
            <a:r>
              <a:rPr lang="zh-CN" altLang="zh-CN" b="0" dirty="0">
                <a:solidFill>
                  <a:schemeClr val="tx1"/>
                </a:solidFill>
                <a:latin typeface="+mj-ea"/>
                <a:ea typeface="+mj-ea"/>
              </a:rPr>
              <a:t>（</a:t>
            </a:r>
            <a:r>
              <a:rPr lang="en-US" altLang="zh-CN" b="0" dirty="0">
                <a:solidFill>
                  <a:schemeClr val="tx1"/>
                </a:solidFill>
                <a:latin typeface="+mj-ea"/>
                <a:ea typeface="+mj-ea"/>
              </a:rPr>
              <a:t>10</a:t>
            </a:r>
            <a:r>
              <a:rPr lang="zh-CN" altLang="zh-CN" b="0" dirty="0">
                <a:solidFill>
                  <a:schemeClr val="tx1"/>
                </a:solidFill>
                <a:latin typeface="+mj-ea"/>
                <a:ea typeface="+mj-ea"/>
              </a:rPr>
              <a:t>）</a:t>
            </a:r>
            <a:r>
              <a:rPr lang="en-US" altLang="zh-CN" b="0" dirty="0">
                <a:solidFill>
                  <a:schemeClr val="tx1"/>
                </a:solidFill>
                <a:latin typeface="+mj-ea"/>
                <a:ea typeface="+mj-ea"/>
              </a:rPr>
              <a:t> “</a:t>
            </a:r>
            <a:r>
              <a:rPr lang="zh-CN" altLang="zh-CN" b="0" dirty="0">
                <a:solidFill>
                  <a:schemeClr val="tx1"/>
                </a:solidFill>
                <a:latin typeface="+mj-ea"/>
                <a:ea typeface="+mj-ea"/>
              </a:rPr>
              <a:t>断路器初始状态”</a:t>
            </a:r>
            <a:r>
              <a:rPr lang="en-US" altLang="zh-CN" b="0" dirty="0">
                <a:solidFill>
                  <a:schemeClr val="tx1"/>
                </a:solidFill>
                <a:latin typeface="+mj-ea"/>
                <a:ea typeface="+mj-ea"/>
              </a:rPr>
              <a:t>(Initial status of fault)</a:t>
            </a:r>
            <a:r>
              <a:rPr lang="zh-CN" altLang="zh-CN" b="0" dirty="0">
                <a:solidFill>
                  <a:schemeClr val="tx1"/>
                </a:solidFill>
                <a:latin typeface="+mj-ea"/>
                <a:ea typeface="+mj-ea"/>
              </a:rPr>
              <a:t>文本框：设置断路器的初始状态。采用外部控制方式时，该文本框可见。</a:t>
            </a:r>
          </a:p>
          <a:p>
            <a:pPr algn="l"/>
            <a:r>
              <a:rPr lang="zh-CN" altLang="zh-CN" b="0" dirty="0">
                <a:solidFill>
                  <a:schemeClr val="tx1"/>
                </a:solidFill>
                <a:latin typeface="+mj-ea"/>
                <a:ea typeface="+mj-ea"/>
              </a:rPr>
              <a:t>（</a:t>
            </a:r>
            <a:r>
              <a:rPr lang="en-US" altLang="zh-CN" b="0" dirty="0">
                <a:solidFill>
                  <a:schemeClr val="tx1"/>
                </a:solidFill>
                <a:latin typeface="+mj-ea"/>
                <a:ea typeface="+mj-ea"/>
              </a:rPr>
              <a:t>11</a:t>
            </a:r>
            <a:r>
              <a:rPr lang="zh-CN" altLang="zh-CN" b="0" dirty="0">
                <a:solidFill>
                  <a:schemeClr val="tx1"/>
                </a:solidFill>
                <a:latin typeface="+mj-ea"/>
                <a:ea typeface="+mj-ea"/>
              </a:rPr>
              <a:t>）</a:t>
            </a:r>
            <a:r>
              <a:rPr lang="en-US" altLang="zh-CN" b="0" dirty="0">
                <a:solidFill>
                  <a:schemeClr val="tx1"/>
                </a:solidFill>
                <a:latin typeface="+mj-ea"/>
                <a:ea typeface="+mj-ea"/>
              </a:rPr>
              <a:t> “</a:t>
            </a:r>
            <a:r>
              <a:rPr lang="zh-CN" altLang="zh-CN" b="0" dirty="0">
                <a:solidFill>
                  <a:schemeClr val="tx1"/>
                </a:solidFill>
                <a:latin typeface="+mj-ea"/>
                <a:ea typeface="+mj-ea"/>
              </a:rPr>
              <a:t>缓冲电阻”</a:t>
            </a:r>
            <a:r>
              <a:rPr lang="en-US" altLang="zh-CN" b="0" dirty="0">
                <a:solidFill>
                  <a:schemeClr val="tx1"/>
                </a:solidFill>
                <a:latin typeface="+mj-ea"/>
                <a:ea typeface="+mj-ea"/>
              </a:rPr>
              <a:t>(Snubber resistance </a:t>
            </a:r>
            <a:r>
              <a:rPr lang="en-US" altLang="zh-CN" b="0" dirty="0" err="1">
                <a:solidFill>
                  <a:schemeClr val="tx1"/>
                </a:solidFill>
                <a:latin typeface="+mj-ea"/>
                <a:ea typeface="+mj-ea"/>
              </a:rPr>
              <a:t>Rp</a:t>
            </a:r>
            <a:r>
              <a:rPr lang="en-US" altLang="zh-CN" b="0" dirty="0">
                <a:solidFill>
                  <a:schemeClr val="tx1"/>
                </a:solidFill>
                <a:latin typeface="+mj-ea"/>
                <a:ea typeface="+mj-ea"/>
              </a:rPr>
              <a:t>)</a:t>
            </a:r>
            <a:r>
              <a:rPr lang="zh-CN" altLang="zh-CN" b="0" dirty="0">
                <a:solidFill>
                  <a:schemeClr val="tx1"/>
                </a:solidFill>
                <a:latin typeface="+mj-ea"/>
                <a:ea typeface="+mj-ea"/>
              </a:rPr>
              <a:t>文本框：并联的缓冲电路中的电阻值</a:t>
            </a:r>
            <a:r>
              <a:rPr lang="en-US" altLang="zh-CN" b="0" dirty="0">
                <a:solidFill>
                  <a:schemeClr val="tx1"/>
                </a:solidFill>
                <a:latin typeface="+mj-ea"/>
                <a:ea typeface="+mj-ea"/>
              </a:rPr>
              <a:t>(</a:t>
            </a:r>
            <a:r>
              <a:rPr lang="zh-CN" altLang="zh-CN" b="0" dirty="0">
                <a:solidFill>
                  <a:schemeClr val="tx1"/>
                </a:solidFill>
                <a:latin typeface="+mj-ea"/>
                <a:ea typeface="+mj-ea"/>
              </a:rPr>
              <a:t>单位：</a:t>
            </a:r>
            <a:r>
              <a:rPr lang="en-US" altLang="zh-CN" b="0" dirty="0">
                <a:solidFill>
                  <a:schemeClr val="tx1"/>
                </a:solidFill>
                <a:latin typeface="+mj-ea"/>
                <a:ea typeface="+mj-ea"/>
              </a:rPr>
              <a:t>Ω)</a:t>
            </a:r>
            <a:r>
              <a:rPr lang="zh-CN" altLang="zh-CN" b="0" dirty="0">
                <a:solidFill>
                  <a:schemeClr val="tx1"/>
                </a:solidFill>
                <a:latin typeface="+mj-ea"/>
                <a:ea typeface="+mj-ea"/>
              </a:rPr>
              <a:t>。缓冲电阻值设为</a:t>
            </a:r>
            <a:r>
              <a:rPr lang="en-US" altLang="zh-CN" b="0" dirty="0" err="1">
                <a:solidFill>
                  <a:schemeClr val="tx1"/>
                </a:solidFill>
                <a:latin typeface="+mj-ea"/>
                <a:ea typeface="+mj-ea"/>
              </a:rPr>
              <a:t>inf</a:t>
            </a:r>
            <a:r>
              <a:rPr lang="zh-CN" altLang="zh-CN" b="0" dirty="0">
                <a:solidFill>
                  <a:schemeClr val="tx1"/>
                </a:solidFill>
                <a:latin typeface="+mj-ea"/>
                <a:ea typeface="+mj-ea"/>
              </a:rPr>
              <a:t>时，将取消缓冲电阻。</a:t>
            </a:r>
          </a:p>
          <a:p>
            <a:pPr algn="l"/>
            <a:r>
              <a:rPr lang="zh-CN" altLang="zh-CN" b="0" dirty="0">
                <a:solidFill>
                  <a:schemeClr val="tx1"/>
                </a:solidFill>
                <a:latin typeface="+mj-ea"/>
                <a:ea typeface="+mj-ea"/>
              </a:rPr>
              <a:t>（</a:t>
            </a:r>
            <a:r>
              <a:rPr lang="en-US" altLang="zh-CN" b="0" dirty="0">
                <a:solidFill>
                  <a:schemeClr val="tx1"/>
                </a:solidFill>
                <a:latin typeface="+mj-ea"/>
                <a:ea typeface="+mj-ea"/>
              </a:rPr>
              <a:t>12</a:t>
            </a:r>
            <a:r>
              <a:rPr lang="zh-CN" altLang="zh-CN" b="0" dirty="0">
                <a:solidFill>
                  <a:schemeClr val="tx1"/>
                </a:solidFill>
                <a:latin typeface="+mj-ea"/>
                <a:ea typeface="+mj-ea"/>
              </a:rPr>
              <a:t>）</a:t>
            </a:r>
            <a:r>
              <a:rPr lang="en-US" altLang="zh-CN" b="0" dirty="0">
                <a:solidFill>
                  <a:schemeClr val="tx1"/>
                </a:solidFill>
                <a:latin typeface="+mj-ea"/>
                <a:ea typeface="+mj-ea"/>
              </a:rPr>
              <a:t> “</a:t>
            </a:r>
            <a:r>
              <a:rPr lang="zh-CN" altLang="zh-CN" b="0" dirty="0">
                <a:solidFill>
                  <a:schemeClr val="tx1"/>
                </a:solidFill>
                <a:latin typeface="+mj-ea"/>
                <a:ea typeface="+mj-ea"/>
              </a:rPr>
              <a:t>缓冲电容”</a:t>
            </a:r>
            <a:r>
              <a:rPr lang="en-US" altLang="zh-CN" b="0" dirty="0">
                <a:solidFill>
                  <a:schemeClr val="tx1"/>
                </a:solidFill>
                <a:latin typeface="+mj-ea"/>
                <a:ea typeface="+mj-ea"/>
              </a:rPr>
              <a:t>(Snubber capacitance </a:t>
            </a:r>
            <a:r>
              <a:rPr lang="en-US" altLang="zh-CN" b="0" dirty="0" err="1">
                <a:solidFill>
                  <a:schemeClr val="tx1"/>
                </a:solidFill>
                <a:latin typeface="+mj-ea"/>
                <a:ea typeface="+mj-ea"/>
              </a:rPr>
              <a:t>Cp</a:t>
            </a:r>
            <a:r>
              <a:rPr lang="en-US" altLang="zh-CN" b="0" dirty="0">
                <a:solidFill>
                  <a:schemeClr val="tx1"/>
                </a:solidFill>
                <a:latin typeface="+mj-ea"/>
                <a:ea typeface="+mj-ea"/>
              </a:rPr>
              <a:t>)</a:t>
            </a:r>
            <a:r>
              <a:rPr lang="zh-CN" altLang="zh-CN" b="0" dirty="0">
                <a:solidFill>
                  <a:schemeClr val="tx1"/>
                </a:solidFill>
                <a:latin typeface="+mj-ea"/>
                <a:ea typeface="+mj-ea"/>
              </a:rPr>
              <a:t>文本框：并联的缓冲电路中的电容值</a:t>
            </a:r>
            <a:r>
              <a:rPr lang="en-US" altLang="zh-CN" b="0" dirty="0">
                <a:solidFill>
                  <a:schemeClr val="tx1"/>
                </a:solidFill>
                <a:latin typeface="+mj-ea"/>
                <a:ea typeface="+mj-ea"/>
              </a:rPr>
              <a:t>(</a:t>
            </a:r>
            <a:r>
              <a:rPr lang="zh-CN" altLang="zh-CN" b="0" dirty="0">
                <a:solidFill>
                  <a:schemeClr val="tx1"/>
                </a:solidFill>
                <a:latin typeface="+mj-ea"/>
                <a:ea typeface="+mj-ea"/>
              </a:rPr>
              <a:t>单位：</a:t>
            </a:r>
            <a:r>
              <a:rPr lang="en-US" altLang="zh-CN" b="0" dirty="0">
                <a:solidFill>
                  <a:schemeClr val="tx1"/>
                </a:solidFill>
                <a:latin typeface="+mj-ea"/>
                <a:ea typeface="+mj-ea"/>
              </a:rPr>
              <a:t>F)</a:t>
            </a:r>
            <a:r>
              <a:rPr lang="zh-CN" altLang="zh-CN" b="0" dirty="0">
                <a:solidFill>
                  <a:schemeClr val="tx1"/>
                </a:solidFill>
                <a:latin typeface="+mj-ea"/>
                <a:ea typeface="+mj-ea"/>
              </a:rPr>
              <a:t>。缓冲电容值设为</a:t>
            </a:r>
            <a:r>
              <a:rPr lang="en-US" altLang="zh-CN" b="0" dirty="0">
                <a:solidFill>
                  <a:schemeClr val="tx1"/>
                </a:solidFill>
                <a:latin typeface="+mj-ea"/>
                <a:ea typeface="+mj-ea"/>
              </a:rPr>
              <a:t>0</a:t>
            </a:r>
            <a:r>
              <a:rPr lang="zh-CN" altLang="zh-CN" b="0" dirty="0">
                <a:solidFill>
                  <a:schemeClr val="tx1"/>
                </a:solidFill>
                <a:latin typeface="+mj-ea"/>
                <a:ea typeface="+mj-ea"/>
              </a:rPr>
              <a:t>时，将取消缓冲电容；缓冲电容值设为</a:t>
            </a:r>
            <a:r>
              <a:rPr lang="en-US" altLang="zh-CN" b="0" dirty="0" err="1">
                <a:solidFill>
                  <a:schemeClr val="tx1"/>
                </a:solidFill>
                <a:latin typeface="+mj-ea"/>
                <a:ea typeface="+mj-ea"/>
              </a:rPr>
              <a:t>inf</a:t>
            </a:r>
            <a:r>
              <a:rPr lang="zh-CN" altLang="zh-CN" b="0" dirty="0">
                <a:solidFill>
                  <a:schemeClr val="tx1"/>
                </a:solidFill>
                <a:latin typeface="+mj-ea"/>
                <a:ea typeface="+mj-ea"/>
              </a:rPr>
              <a:t>时，缓冲电路为纯电阻性电路。</a:t>
            </a:r>
          </a:p>
          <a:p>
            <a:pPr algn="l"/>
            <a:r>
              <a:rPr lang="en-US" altLang="zh-CN" b="0" dirty="0">
                <a:solidFill>
                  <a:schemeClr val="tx1"/>
                </a:solidFill>
                <a:latin typeface="+mj-ea"/>
                <a:ea typeface="+mj-ea"/>
              </a:rPr>
              <a:t>(13) “</a:t>
            </a:r>
            <a:r>
              <a:rPr lang="zh-CN" altLang="zh-CN" b="0" dirty="0">
                <a:solidFill>
                  <a:schemeClr val="tx1"/>
                </a:solidFill>
                <a:latin typeface="+mj-ea"/>
                <a:ea typeface="+mj-ea"/>
              </a:rPr>
              <a:t>测量参数”</a:t>
            </a:r>
            <a:r>
              <a:rPr lang="en-US" altLang="zh-CN" b="0" dirty="0">
                <a:solidFill>
                  <a:schemeClr val="tx1"/>
                </a:solidFill>
                <a:latin typeface="+mj-ea"/>
                <a:ea typeface="+mj-ea"/>
              </a:rPr>
              <a:t>(Measurements)</a:t>
            </a:r>
            <a:r>
              <a:rPr lang="zh-CN" altLang="zh-CN" b="0" dirty="0">
                <a:solidFill>
                  <a:schemeClr val="tx1"/>
                </a:solidFill>
                <a:latin typeface="+mj-ea"/>
                <a:ea typeface="+mj-ea"/>
              </a:rPr>
              <a:t>下拉框：对以下变量进行测量。</a:t>
            </a:r>
          </a:p>
        </p:txBody>
      </p:sp>
    </p:spTree>
    <p:extLst>
      <p:ext uri="{BB962C8B-B14F-4D97-AF65-F5344CB8AC3E}">
        <p14:creationId xmlns:p14="http://schemas.microsoft.com/office/powerpoint/2010/main" val="42047502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908720"/>
            <a:ext cx="8568952" cy="2862322"/>
          </a:xfrm>
          <a:prstGeom prst="rect">
            <a:avLst/>
          </a:prstGeom>
        </p:spPr>
        <p:txBody>
          <a:bodyPr wrap="square">
            <a:spAutoFit/>
          </a:bodyPr>
          <a:lstStyle/>
          <a:p>
            <a:pPr algn="l"/>
            <a:r>
              <a:rPr lang="en-US" altLang="zh-CN" b="0" dirty="0">
                <a:solidFill>
                  <a:schemeClr val="tx1"/>
                </a:solidFill>
                <a:latin typeface="+mj-ea"/>
                <a:ea typeface="+mj-ea"/>
              </a:rPr>
              <a:t>1</a:t>
            </a:r>
            <a:r>
              <a:rPr lang="zh-CN" altLang="zh-CN" b="0" dirty="0">
                <a:solidFill>
                  <a:schemeClr val="tx1"/>
                </a:solidFill>
                <a:latin typeface="+mj-ea"/>
                <a:ea typeface="+mj-ea"/>
              </a:rPr>
              <a:t>）“无”</a:t>
            </a:r>
            <a:r>
              <a:rPr lang="en-US" altLang="zh-CN" b="0" dirty="0">
                <a:solidFill>
                  <a:schemeClr val="tx1"/>
                </a:solidFill>
                <a:latin typeface="+mj-ea"/>
                <a:ea typeface="+mj-ea"/>
              </a:rPr>
              <a:t>(None)</a:t>
            </a:r>
            <a:r>
              <a:rPr lang="zh-CN" altLang="zh-CN" b="0" dirty="0">
                <a:solidFill>
                  <a:schemeClr val="tx1"/>
                </a:solidFill>
                <a:latin typeface="+mj-ea"/>
                <a:ea typeface="+mj-ea"/>
              </a:rPr>
              <a:t>：不测量任何参数。</a:t>
            </a:r>
          </a:p>
          <a:p>
            <a:pPr algn="l"/>
            <a:r>
              <a:rPr lang="en-US" altLang="zh-CN" b="0" dirty="0">
                <a:solidFill>
                  <a:schemeClr val="tx1"/>
                </a:solidFill>
                <a:latin typeface="+mj-ea"/>
                <a:ea typeface="+mj-ea"/>
              </a:rPr>
              <a:t>2</a:t>
            </a:r>
            <a:r>
              <a:rPr lang="zh-CN" altLang="zh-CN" b="0" dirty="0">
                <a:solidFill>
                  <a:schemeClr val="tx1"/>
                </a:solidFill>
                <a:latin typeface="+mj-ea"/>
                <a:ea typeface="+mj-ea"/>
              </a:rPr>
              <a:t>）“故障电压”</a:t>
            </a:r>
            <a:r>
              <a:rPr lang="en-US" altLang="zh-CN" b="0" dirty="0">
                <a:solidFill>
                  <a:schemeClr val="tx1"/>
                </a:solidFill>
                <a:latin typeface="+mj-ea"/>
                <a:ea typeface="+mj-ea"/>
              </a:rPr>
              <a:t>(Branch voltages)</a:t>
            </a:r>
            <a:r>
              <a:rPr lang="zh-CN" altLang="zh-CN" b="0" dirty="0">
                <a:solidFill>
                  <a:schemeClr val="tx1"/>
                </a:solidFill>
                <a:latin typeface="+mj-ea"/>
                <a:ea typeface="+mj-ea"/>
              </a:rPr>
              <a:t>：测量断路器的三相端口电压。</a:t>
            </a:r>
          </a:p>
          <a:p>
            <a:pPr algn="l"/>
            <a:r>
              <a:rPr lang="en-US" altLang="zh-CN" b="0" dirty="0">
                <a:solidFill>
                  <a:schemeClr val="tx1"/>
                </a:solidFill>
                <a:latin typeface="+mj-ea"/>
                <a:ea typeface="+mj-ea"/>
              </a:rPr>
              <a:t>3</a:t>
            </a:r>
            <a:r>
              <a:rPr lang="zh-CN" altLang="zh-CN" b="0" dirty="0">
                <a:solidFill>
                  <a:schemeClr val="tx1"/>
                </a:solidFill>
                <a:latin typeface="+mj-ea"/>
                <a:ea typeface="+mj-ea"/>
              </a:rPr>
              <a:t>）“故障电流”</a:t>
            </a:r>
            <a:r>
              <a:rPr lang="en-US" altLang="zh-CN" b="0" dirty="0">
                <a:solidFill>
                  <a:schemeClr val="tx1"/>
                </a:solidFill>
                <a:latin typeface="+mj-ea"/>
                <a:ea typeface="+mj-ea"/>
              </a:rPr>
              <a:t>(Branch currents)</a:t>
            </a:r>
            <a:r>
              <a:rPr lang="zh-CN" altLang="zh-CN" b="0" dirty="0">
                <a:solidFill>
                  <a:schemeClr val="tx1"/>
                </a:solidFill>
                <a:latin typeface="+mj-ea"/>
                <a:ea typeface="+mj-ea"/>
              </a:rPr>
              <a:t>：测量流过断路器的三相电流，如果断路器带有缓冲电路，测量的电流仅为流过断路器器件的电流。</a:t>
            </a:r>
          </a:p>
          <a:p>
            <a:pPr algn="l"/>
            <a:r>
              <a:rPr lang="en-US" altLang="zh-CN" b="0" dirty="0">
                <a:solidFill>
                  <a:schemeClr val="tx1"/>
                </a:solidFill>
                <a:latin typeface="+mj-ea"/>
                <a:ea typeface="+mj-ea"/>
              </a:rPr>
              <a:t>4</a:t>
            </a:r>
            <a:r>
              <a:rPr lang="zh-CN" altLang="zh-CN" b="0" dirty="0">
                <a:solidFill>
                  <a:schemeClr val="tx1"/>
                </a:solidFill>
                <a:latin typeface="+mj-ea"/>
                <a:ea typeface="+mj-ea"/>
              </a:rPr>
              <a:t>）“所有变量”</a:t>
            </a:r>
            <a:r>
              <a:rPr lang="en-US" altLang="zh-CN" b="0" dirty="0">
                <a:solidFill>
                  <a:schemeClr val="tx1"/>
                </a:solidFill>
                <a:latin typeface="+mj-ea"/>
                <a:ea typeface="+mj-ea"/>
              </a:rPr>
              <a:t>(Branch voltages and currents)</a:t>
            </a:r>
            <a:r>
              <a:rPr lang="zh-CN" altLang="zh-CN" b="0" dirty="0">
                <a:solidFill>
                  <a:schemeClr val="tx1"/>
                </a:solidFill>
                <a:latin typeface="+mj-ea"/>
                <a:ea typeface="+mj-ea"/>
              </a:rPr>
              <a:t>：测量断路器电压和电流。</a:t>
            </a:r>
          </a:p>
          <a:p>
            <a:pPr algn="l"/>
            <a:r>
              <a:rPr lang="zh-CN" altLang="zh-CN" b="0" dirty="0">
                <a:solidFill>
                  <a:schemeClr val="tx1"/>
                </a:solidFill>
                <a:latin typeface="+mj-ea"/>
                <a:ea typeface="+mj-ea"/>
              </a:rPr>
              <a:t>选中的测量变量需要通过万用表模块进行观察。测量变量用“标签”加“模块名”加“相序”构成，例如三相故障模块名称为</a:t>
            </a:r>
            <a:r>
              <a:rPr lang="en-US" altLang="zh-CN" b="0" dirty="0">
                <a:solidFill>
                  <a:schemeClr val="tx1"/>
                </a:solidFill>
                <a:latin typeface="+mj-ea"/>
                <a:ea typeface="+mj-ea"/>
              </a:rPr>
              <a:t>F1</a:t>
            </a:r>
            <a:r>
              <a:rPr lang="zh-CN" altLang="zh-CN" b="0" dirty="0">
                <a:solidFill>
                  <a:schemeClr val="tx1"/>
                </a:solidFill>
                <a:latin typeface="+mj-ea"/>
                <a:ea typeface="+mj-ea"/>
              </a:rPr>
              <a:t>时，测量变量符号如表</a:t>
            </a:r>
            <a:r>
              <a:rPr lang="en-US" altLang="zh-CN" b="0" dirty="0">
                <a:solidFill>
                  <a:schemeClr val="tx1"/>
                </a:solidFill>
                <a:latin typeface="+mj-ea"/>
                <a:ea typeface="+mj-ea"/>
              </a:rPr>
              <a:t>10-2</a:t>
            </a:r>
            <a:r>
              <a:rPr lang="zh-CN" altLang="zh-CN" b="0" dirty="0">
                <a:solidFill>
                  <a:schemeClr val="tx1"/>
                </a:solidFill>
                <a:latin typeface="+mj-ea"/>
                <a:ea typeface="+mj-ea"/>
              </a:rPr>
              <a:t>所示。</a:t>
            </a:r>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363" y="3861048"/>
            <a:ext cx="59372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56592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1052736"/>
            <a:ext cx="2576346" cy="400110"/>
          </a:xfrm>
          <a:prstGeom prst="rect">
            <a:avLst/>
          </a:prstGeom>
        </p:spPr>
        <p:txBody>
          <a:bodyPr wrap="none">
            <a:spAutoFit/>
          </a:bodyPr>
          <a:lstStyle/>
          <a:p>
            <a:r>
              <a:rPr lang="en-US" altLang="zh-CN" dirty="0"/>
              <a:t>10.5.4  </a:t>
            </a:r>
            <a:r>
              <a:rPr lang="zh-CN" altLang="zh-CN" dirty="0"/>
              <a:t>暂态仿真分析</a:t>
            </a:r>
          </a:p>
        </p:txBody>
      </p:sp>
      <p:sp>
        <p:nvSpPr>
          <p:cNvPr id="3" name="矩形 2"/>
          <p:cNvSpPr/>
          <p:nvPr/>
        </p:nvSpPr>
        <p:spPr>
          <a:xfrm>
            <a:off x="107504" y="1643896"/>
            <a:ext cx="8640960" cy="1323439"/>
          </a:xfrm>
          <a:prstGeom prst="rect">
            <a:avLst/>
          </a:prstGeom>
        </p:spPr>
        <p:txBody>
          <a:bodyPr wrap="square">
            <a:spAutoFit/>
          </a:bodyPr>
          <a:lstStyle/>
          <a:p>
            <a:pPr algn="l"/>
            <a:r>
              <a:rPr lang="zh-CN" altLang="zh-CN" b="0" dirty="0">
                <a:solidFill>
                  <a:schemeClr val="tx1"/>
                </a:solidFill>
                <a:latin typeface="+mj-ea"/>
                <a:ea typeface="+mj-ea"/>
              </a:rPr>
              <a:t>【例</a:t>
            </a:r>
            <a:r>
              <a:rPr lang="en-US" altLang="zh-CN" b="0" dirty="0">
                <a:solidFill>
                  <a:schemeClr val="tx1"/>
                </a:solidFill>
                <a:latin typeface="+mj-ea"/>
                <a:ea typeface="+mj-ea"/>
              </a:rPr>
              <a:t>10.3</a:t>
            </a:r>
            <a:r>
              <a:rPr lang="zh-CN" altLang="zh-CN" b="0" dirty="0">
                <a:solidFill>
                  <a:schemeClr val="tx1"/>
                </a:solidFill>
                <a:latin typeface="+mj-ea"/>
                <a:ea typeface="+mj-ea"/>
              </a:rPr>
              <a:t>】线电压为</a:t>
            </a:r>
            <a:r>
              <a:rPr lang="en-US" altLang="zh-CN" b="0" dirty="0">
                <a:solidFill>
                  <a:schemeClr val="tx1"/>
                </a:solidFill>
                <a:latin typeface="+mj-ea"/>
                <a:ea typeface="+mj-ea"/>
              </a:rPr>
              <a:t>300 kV</a:t>
            </a:r>
            <a:r>
              <a:rPr lang="zh-CN" altLang="zh-CN" b="0" dirty="0">
                <a:solidFill>
                  <a:schemeClr val="tx1"/>
                </a:solidFill>
                <a:latin typeface="+mj-ea"/>
                <a:ea typeface="+mj-ea"/>
              </a:rPr>
              <a:t>的电压源经过一个断路器和</a:t>
            </a:r>
            <a:r>
              <a:rPr lang="en-US" altLang="zh-CN" b="0" dirty="0">
                <a:solidFill>
                  <a:schemeClr val="tx1"/>
                </a:solidFill>
                <a:latin typeface="+mj-ea"/>
                <a:ea typeface="+mj-ea"/>
              </a:rPr>
              <a:t>300 km</a:t>
            </a:r>
            <a:r>
              <a:rPr lang="zh-CN" altLang="zh-CN" b="0" dirty="0">
                <a:solidFill>
                  <a:schemeClr val="tx1"/>
                </a:solidFill>
                <a:latin typeface="+mj-ea"/>
                <a:ea typeface="+mj-ea"/>
              </a:rPr>
              <a:t>的输电线路向负荷供电。搭建电路对该系统的高频振荡进行仿真，观察不同输电线路模型和仿真类型的精度差别。</a:t>
            </a:r>
          </a:p>
          <a:p>
            <a:pPr algn="l"/>
            <a:r>
              <a:rPr lang="zh-CN" altLang="zh-CN" b="0" dirty="0">
                <a:solidFill>
                  <a:schemeClr val="tx1"/>
                </a:solidFill>
                <a:latin typeface="+mj-ea"/>
                <a:ea typeface="+mj-ea"/>
              </a:rPr>
              <a:t>（</a:t>
            </a:r>
            <a:r>
              <a:rPr lang="en-US" altLang="zh-CN" b="0" dirty="0">
                <a:solidFill>
                  <a:schemeClr val="tx1"/>
                </a:solidFill>
                <a:latin typeface="+mj-ea"/>
                <a:ea typeface="+mj-ea"/>
              </a:rPr>
              <a:t>1</a:t>
            </a:r>
            <a:r>
              <a:rPr lang="zh-CN" altLang="zh-CN" b="0" dirty="0">
                <a:solidFill>
                  <a:schemeClr val="tx1"/>
                </a:solidFill>
                <a:latin typeface="+mj-ea"/>
                <a:ea typeface="+mj-ea"/>
              </a:rPr>
              <a:t>）搭建仿真单相电路图如图</a:t>
            </a:r>
            <a:r>
              <a:rPr lang="en-US" altLang="zh-CN" b="0" dirty="0">
                <a:solidFill>
                  <a:schemeClr val="tx1"/>
                </a:solidFill>
                <a:latin typeface="+mj-ea"/>
                <a:ea typeface="+mj-ea"/>
              </a:rPr>
              <a:t>10-37</a:t>
            </a:r>
            <a:r>
              <a:rPr lang="zh-CN" altLang="zh-CN" b="0" dirty="0">
                <a:solidFill>
                  <a:schemeClr val="tx1"/>
                </a:solidFill>
                <a:latin typeface="+mj-ea"/>
                <a:ea typeface="+mj-ea"/>
              </a:rPr>
              <a:t>所示。</a:t>
            </a:r>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861048"/>
            <a:ext cx="4519613" cy="2119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28471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4440" y="980728"/>
            <a:ext cx="8784976" cy="4093428"/>
          </a:xfrm>
          <a:prstGeom prst="rect">
            <a:avLst/>
          </a:prstGeom>
        </p:spPr>
        <p:txBody>
          <a:bodyPr wrap="square">
            <a:spAutoFit/>
          </a:bodyPr>
          <a:lstStyle/>
          <a:p>
            <a:pPr algn="l"/>
            <a:r>
              <a:rPr lang="zh-CN" altLang="zh-CN" b="0" dirty="0">
                <a:solidFill>
                  <a:schemeClr val="tx1"/>
                </a:solidFill>
                <a:latin typeface="+mj-ea"/>
                <a:ea typeface="+mj-ea"/>
              </a:rPr>
              <a:t>其中，电力系统图形用户界面</a:t>
            </a:r>
            <a:r>
              <a:rPr lang="en-US" altLang="zh-CN" b="0" dirty="0" err="1">
                <a:solidFill>
                  <a:schemeClr val="tx1"/>
                </a:solidFill>
                <a:latin typeface="+mj-ea"/>
                <a:ea typeface="+mj-ea"/>
              </a:rPr>
              <a:t>powergui</a:t>
            </a:r>
            <a:r>
              <a:rPr lang="zh-CN" altLang="zh-CN" b="0" dirty="0">
                <a:solidFill>
                  <a:schemeClr val="tx1"/>
                </a:solidFill>
                <a:latin typeface="+mj-ea"/>
                <a:ea typeface="+mj-ea"/>
              </a:rPr>
              <a:t>在</a:t>
            </a:r>
            <a:r>
              <a:rPr lang="en-US" altLang="zh-CN" b="0" dirty="0" err="1">
                <a:solidFill>
                  <a:schemeClr val="tx1"/>
                </a:solidFill>
                <a:latin typeface="+mj-ea"/>
                <a:ea typeface="+mj-ea"/>
              </a:rPr>
              <a:t>SimPowerSystems</a:t>
            </a:r>
            <a:r>
              <a:rPr lang="zh-CN" altLang="zh-CN" b="0" dirty="0">
                <a:solidFill>
                  <a:schemeClr val="tx1"/>
                </a:solidFill>
                <a:latin typeface="+mj-ea"/>
                <a:ea typeface="+mj-ea"/>
              </a:rPr>
              <a:t>路径下；示波器</a:t>
            </a:r>
            <a:r>
              <a:rPr lang="en-US" altLang="zh-CN" b="0" dirty="0">
                <a:solidFill>
                  <a:schemeClr val="tx1"/>
                </a:solidFill>
                <a:latin typeface="+mj-ea"/>
                <a:ea typeface="+mj-ea"/>
              </a:rPr>
              <a:t>Scope V1</a:t>
            </a:r>
            <a:r>
              <a:rPr lang="zh-CN" altLang="zh-CN" b="0" dirty="0">
                <a:solidFill>
                  <a:schemeClr val="tx1"/>
                </a:solidFill>
                <a:latin typeface="+mj-ea"/>
                <a:ea typeface="+mj-ea"/>
              </a:rPr>
              <a:t>、</a:t>
            </a:r>
            <a:r>
              <a:rPr lang="en-US" altLang="zh-CN" b="0" dirty="0">
                <a:solidFill>
                  <a:schemeClr val="tx1"/>
                </a:solidFill>
                <a:latin typeface="+mj-ea"/>
                <a:ea typeface="+mj-ea"/>
              </a:rPr>
              <a:t>V2</a:t>
            </a:r>
            <a:r>
              <a:rPr lang="zh-CN" altLang="zh-CN" b="0" dirty="0">
                <a:solidFill>
                  <a:schemeClr val="tx1"/>
                </a:solidFill>
                <a:latin typeface="+mj-ea"/>
                <a:ea typeface="+mj-ea"/>
              </a:rPr>
              <a:t>在</a:t>
            </a:r>
            <a:r>
              <a:rPr lang="en-US" altLang="zh-CN" b="0" dirty="0">
                <a:solidFill>
                  <a:schemeClr val="tx1"/>
                </a:solidFill>
                <a:latin typeface="+mj-ea"/>
                <a:ea typeface="+mj-ea"/>
              </a:rPr>
              <a:t>Simulink/Sinks</a:t>
            </a:r>
            <a:r>
              <a:rPr lang="zh-CN" altLang="zh-CN" b="0" dirty="0">
                <a:solidFill>
                  <a:schemeClr val="tx1"/>
                </a:solidFill>
                <a:latin typeface="+mj-ea"/>
                <a:ea typeface="+mj-ea"/>
              </a:rPr>
              <a:t>路径下；增益模块在</a:t>
            </a:r>
            <a:r>
              <a:rPr lang="en-US" altLang="zh-CN" b="0" dirty="0">
                <a:solidFill>
                  <a:schemeClr val="tx1"/>
                </a:solidFill>
                <a:latin typeface="+mj-ea"/>
                <a:ea typeface="+mj-ea"/>
              </a:rPr>
              <a:t>Simulink/Commonly Used Blocks</a:t>
            </a:r>
            <a:r>
              <a:rPr lang="zh-CN" altLang="zh-CN" b="0" dirty="0">
                <a:solidFill>
                  <a:schemeClr val="tx1"/>
                </a:solidFill>
                <a:latin typeface="+mj-ea"/>
                <a:ea typeface="+mj-ea"/>
              </a:rPr>
              <a:t>路径下；电压表模块</a:t>
            </a:r>
            <a:r>
              <a:rPr lang="en-US" altLang="zh-CN" b="0" dirty="0">
                <a:solidFill>
                  <a:schemeClr val="tx1"/>
                </a:solidFill>
                <a:latin typeface="+mj-ea"/>
                <a:ea typeface="+mj-ea"/>
              </a:rPr>
              <a:t>V1</a:t>
            </a:r>
            <a:r>
              <a:rPr lang="zh-CN" altLang="zh-CN" b="0" dirty="0">
                <a:solidFill>
                  <a:schemeClr val="tx1"/>
                </a:solidFill>
                <a:latin typeface="+mj-ea"/>
                <a:ea typeface="+mj-ea"/>
              </a:rPr>
              <a:t>、</a:t>
            </a:r>
            <a:r>
              <a:rPr lang="en-US" altLang="zh-CN" b="0" dirty="0">
                <a:solidFill>
                  <a:schemeClr val="tx1"/>
                </a:solidFill>
                <a:latin typeface="+mj-ea"/>
                <a:ea typeface="+mj-ea"/>
              </a:rPr>
              <a:t>V2</a:t>
            </a:r>
            <a:r>
              <a:rPr lang="zh-CN" altLang="zh-CN" b="0" dirty="0">
                <a:solidFill>
                  <a:schemeClr val="tx1"/>
                </a:solidFill>
                <a:latin typeface="+mj-ea"/>
                <a:ea typeface="+mj-ea"/>
              </a:rPr>
              <a:t>在</a:t>
            </a:r>
            <a:r>
              <a:rPr lang="en-US" altLang="zh-CN" b="0" dirty="0" err="1">
                <a:solidFill>
                  <a:schemeClr val="tx1"/>
                </a:solidFill>
                <a:latin typeface="+mj-ea"/>
                <a:ea typeface="+mj-ea"/>
              </a:rPr>
              <a:t>SimPowerSystems</a:t>
            </a:r>
            <a:r>
              <a:rPr lang="en-US" altLang="zh-CN" b="0" dirty="0">
                <a:solidFill>
                  <a:schemeClr val="tx1"/>
                </a:solidFill>
                <a:latin typeface="+mj-ea"/>
                <a:ea typeface="+mj-ea"/>
              </a:rPr>
              <a:t>/Measurements</a:t>
            </a:r>
            <a:r>
              <a:rPr lang="zh-CN" altLang="zh-CN" b="0" dirty="0">
                <a:solidFill>
                  <a:schemeClr val="tx1"/>
                </a:solidFill>
                <a:latin typeface="+mj-ea"/>
                <a:ea typeface="+mj-ea"/>
              </a:rPr>
              <a:t>路径下；接地模块在</a:t>
            </a:r>
            <a:r>
              <a:rPr lang="en-US" altLang="zh-CN" b="0" dirty="0" err="1">
                <a:solidFill>
                  <a:schemeClr val="tx1"/>
                </a:solidFill>
                <a:latin typeface="+mj-ea"/>
                <a:ea typeface="+mj-ea"/>
              </a:rPr>
              <a:t>SimPowerSystems</a:t>
            </a:r>
            <a:r>
              <a:rPr lang="en-US" altLang="zh-CN" b="0" dirty="0">
                <a:solidFill>
                  <a:schemeClr val="tx1"/>
                </a:solidFill>
                <a:latin typeface="+mj-ea"/>
                <a:ea typeface="+mj-ea"/>
              </a:rPr>
              <a:t>/Elements</a:t>
            </a:r>
            <a:r>
              <a:rPr lang="zh-CN" altLang="zh-CN" b="0" dirty="0">
                <a:solidFill>
                  <a:schemeClr val="tx1"/>
                </a:solidFill>
                <a:latin typeface="+mj-ea"/>
                <a:ea typeface="+mj-ea"/>
              </a:rPr>
              <a:t>路径下；串联</a:t>
            </a:r>
            <a:r>
              <a:rPr lang="en-US" altLang="zh-CN" b="0" dirty="0">
                <a:solidFill>
                  <a:schemeClr val="tx1"/>
                </a:solidFill>
                <a:latin typeface="+mj-ea"/>
                <a:ea typeface="+mj-ea"/>
              </a:rPr>
              <a:t>RLC</a:t>
            </a:r>
            <a:r>
              <a:rPr lang="zh-CN" altLang="zh-CN" b="0" dirty="0">
                <a:solidFill>
                  <a:schemeClr val="tx1"/>
                </a:solidFill>
                <a:latin typeface="+mj-ea"/>
                <a:ea typeface="+mj-ea"/>
              </a:rPr>
              <a:t>负荷</a:t>
            </a:r>
            <a:r>
              <a:rPr lang="en-US" altLang="zh-CN" b="0" dirty="0">
                <a:solidFill>
                  <a:schemeClr val="tx1"/>
                </a:solidFill>
                <a:latin typeface="+mj-ea"/>
                <a:ea typeface="+mj-ea"/>
              </a:rPr>
              <a:t>110Mvar</a:t>
            </a:r>
            <a:r>
              <a:rPr lang="zh-CN" altLang="zh-CN" b="0" dirty="0">
                <a:solidFill>
                  <a:schemeClr val="tx1"/>
                </a:solidFill>
                <a:latin typeface="+mj-ea"/>
                <a:ea typeface="+mj-ea"/>
              </a:rPr>
              <a:t>在</a:t>
            </a:r>
            <a:r>
              <a:rPr lang="en-US" altLang="zh-CN" b="0" dirty="0" err="1">
                <a:solidFill>
                  <a:schemeClr val="tx1"/>
                </a:solidFill>
                <a:latin typeface="+mj-ea"/>
                <a:ea typeface="+mj-ea"/>
              </a:rPr>
              <a:t>SimPowerSystems</a:t>
            </a:r>
            <a:r>
              <a:rPr lang="en-US" altLang="zh-CN" b="0" dirty="0">
                <a:solidFill>
                  <a:schemeClr val="tx1"/>
                </a:solidFill>
                <a:latin typeface="+mj-ea"/>
                <a:ea typeface="+mj-ea"/>
              </a:rPr>
              <a:t>/Elements</a:t>
            </a:r>
            <a:r>
              <a:rPr lang="zh-CN" altLang="zh-CN" b="0" dirty="0">
                <a:solidFill>
                  <a:schemeClr val="tx1"/>
                </a:solidFill>
                <a:latin typeface="+mj-ea"/>
                <a:ea typeface="+mj-ea"/>
              </a:rPr>
              <a:t>路径下；</a:t>
            </a:r>
            <a:r>
              <a:rPr lang="en-US" altLang="zh-CN" b="0" dirty="0">
                <a:solidFill>
                  <a:schemeClr val="tx1"/>
                </a:solidFill>
                <a:latin typeface="+mj-ea"/>
                <a:ea typeface="+mj-ea"/>
              </a:rPr>
              <a:t>PI</a:t>
            </a:r>
            <a:r>
              <a:rPr lang="zh-CN" altLang="zh-CN" b="0" dirty="0">
                <a:solidFill>
                  <a:schemeClr val="tx1"/>
                </a:solidFill>
                <a:latin typeface="+mj-ea"/>
                <a:ea typeface="+mj-ea"/>
              </a:rPr>
              <a:t>型等效电路</a:t>
            </a:r>
            <a:r>
              <a:rPr lang="en-US" altLang="zh-CN" b="0" dirty="0">
                <a:solidFill>
                  <a:schemeClr val="tx1"/>
                </a:solidFill>
                <a:latin typeface="+mj-ea"/>
                <a:ea typeface="+mj-ea"/>
              </a:rPr>
              <a:t>PI Line</a:t>
            </a:r>
            <a:r>
              <a:rPr lang="zh-CN" altLang="zh-CN" b="0" dirty="0">
                <a:solidFill>
                  <a:schemeClr val="tx1"/>
                </a:solidFill>
                <a:latin typeface="+mj-ea"/>
                <a:ea typeface="+mj-ea"/>
              </a:rPr>
              <a:t>在</a:t>
            </a:r>
            <a:r>
              <a:rPr lang="en-US" altLang="zh-CN" b="0" dirty="0" err="1">
                <a:solidFill>
                  <a:schemeClr val="tx1"/>
                </a:solidFill>
                <a:latin typeface="+mj-ea"/>
                <a:ea typeface="+mj-ea"/>
              </a:rPr>
              <a:t>SimPowerSystems</a:t>
            </a:r>
            <a:r>
              <a:rPr lang="en-US" altLang="zh-CN" b="0" dirty="0">
                <a:solidFill>
                  <a:schemeClr val="tx1"/>
                </a:solidFill>
                <a:latin typeface="+mj-ea"/>
                <a:ea typeface="+mj-ea"/>
              </a:rPr>
              <a:t>/Elements</a:t>
            </a:r>
            <a:r>
              <a:rPr lang="zh-CN" altLang="zh-CN" b="0" dirty="0">
                <a:solidFill>
                  <a:schemeClr val="tx1"/>
                </a:solidFill>
                <a:latin typeface="+mj-ea"/>
                <a:ea typeface="+mj-ea"/>
              </a:rPr>
              <a:t>路径下；断路器模块</a:t>
            </a:r>
            <a:r>
              <a:rPr lang="en-US" altLang="zh-CN" b="0" dirty="0">
                <a:solidFill>
                  <a:schemeClr val="tx1"/>
                </a:solidFill>
                <a:latin typeface="+mj-ea"/>
                <a:ea typeface="+mj-ea"/>
              </a:rPr>
              <a:t>Breaker</a:t>
            </a:r>
            <a:r>
              <a:rPr lang="zh-CN" altLang="zh-CN" b="0" dirty="0">
                <a:solidFill>
                  <a:schemeClr val="tx1"/>
                </a:solidFill>
                <a:latin typeface="+mj-ea"/>
                <a:ea typeface="+mj-ea"/>
              </a:rPr>
              <a:t>在</a:t>
            </a:r>
            <a:r>
              <a:rPr lang="en-US" altLang="zh-CN" b="0" dirty="0" err="1">
                <a:solidFill>
                  <a:schemeClr val="tx1"/>
                </a:solidFill>
                <a:latin typeface="+mj-ea"/>
                <a:ea typeface="+mj-ea"/>
              </a:rPr>
              <a:t>SimPowerSystems</a:t>
            </a:r>
            <a:r>
              <a:rPr lang="en-US" altLang="zh-CN" b="0" dirty="0">
                <a:solidFill>
                  <a:schemeClr val="tx1"/>
                </a:solidFill>
                <a:latin typeface="+mj-ea"/>
                <a:ea typeface="+mj-ea"/>
              </a:rPr>
              <a:t>/Elements</a:t>
            </a:r>
            <a:r>
              <a:rPr lang="zh-CN" altLang="zh-CN" b="0" dirty="0">
                <a:solidFill>
                  <a:schemeClr val="tx1"/>
                </a:solidFill>
                <a:latin typeface="+mj-ea"/>
                <a:ea typeface="+mj-ea"/>
              </a:rPr>
              <a:t>路径下；并联</a:t>
            </a:r>
            <a:r>
              <a:rPr lang="en-US" altLang="zh-CN" b="0" dirty="0">
                <a:solidFill>
                  <a:schemeClr val="tx1"/>
                </a:solidFill>
                <a:latin typeface="+mj-ea"/>
                <a:ea typeface="+mj-ea"/>
              </a:rPr>
              <a:t>RLC</a:t>
            </a:r>
            <a:r>
              <a:rPr lang="zh-CN" altLang="zh-CN" b="0" dirty="0">
                <a:solidFill>
                  <a:schemeClr val="tx1"/>
                </a:solidFill>
                <a:latin typeface="+mj-ea"/>
                <a:ea typeface="+mj-ea"/>
              </a:rPr>
              <a:t>支路</a:t>
            </a:r>
            <a:r>
              <a:rPr lang="en-US" altLang="zh-CN" b="0" dirty="0" err="1">
                <a:solidFill>
                  <a:schemeClr val="tx1"/>
                </a:solidFill>
                <a:latin typeface="+mj-ea"/>
                <a:ea typeface="+mj-ea"/>
              </a:rPr>
              <a:t>Z_eq</a:t>
            </a:r>
            <a:r>
              <a:rPr lang="zh-CN" altLang="zh-CN" b="0" dirty="0">
                <a:solidFill>
                  <a:schemeClr val="tx1"/>
                </a:solidFill>
                <a:latin typeface="+mj-ea"/>
                <a:ea typeface="+mj-ea"/>
              </a:rPr>
              <a:t>在</a:t>
            </a:r>
            <a:r>
              <a:rPr lang="en-US" altLang="zh-CN" b="0" dirty="0" err="1">
                <a:solidFill>
                  <a:schemeClr val="tx1"/>
                </a:solidFill>
                <a:latin typeface="+mj-ea"/>
                <a:ea typeface="+mj-ea"/>
              </a:rPr>
              <a:t>SimPowerSystems</a:t>
            </a:r>
            <a:r>
              <a:rPr lang="en-US" altLang="zh-CN" b="0" dirty="0">
                <a:solidFill>
                  <a:schemeClr val="tx1"/>
                </a:solidFill>
                <a:latin typeface="+mj-ea"/>
                <a:ea typeface="+mj-ea"/>
              </a:rPr>
              <a:t>/Elements</a:t>
            </a:r>
            <a:r>
              <a:rPr lang="zh-CN" altLang="zh-CN" b="0" dirty="0">
                <a:solidFill>
                  <a:schemeClr val="tx1"/>
                </a:solidFill>
                <a:latin typeface="+mj-ea"/>
                <a:ea typeface="+mj-ea"/>
              </a:rPr>
              <a:t>路径下；串联</a:t>
            </a:r>
            <a:r>
              <a:rPr lang="en-US" altLang="zh-CN" b="0" dirty="0">
                <a:solidFill>
                  <a:schemeClr val="tx1"/>
                </a:solidFill>
                <a:latin typeface="+mj-ea"/>
                <a:ea typeface="+mj-ea"/>
              </a:rPr>
              <a:t>RLC</a:t>
            </a:r>
            <a:r>
              <a:rPr lang="zh-CN" altLang="zh-CN" b="0" dirty="0">
                <a:solidFill>
                  <a:schemeClr val="tx1"/>
                </a:solidFill>
                <a:latin typeface="+mj-ea"/>
                <a:ea typeface="+mj-ea"/>
              </a:rPr>
              <a:t>支路</a:t>
            </a:r>
            <a:r>
              <a:rPr lang="en-US" altLang="zh-CN" b="0" dirty="0" err="1">
                <a:solidFill>
                  <a:schemeClr val="tx1"/>
                </a:solidFill>
                <a:latin typeface="+mj-ea"/>
                <a:ea typeface="+mj-ea"/>
              </a:rPr>
              <a:t>Rs_eq</a:t>
            </a:r>
            <a:r>
              <a:rPr lang="zh-CN" altLang="zh-CN" b="0" dirty="0">
                <a:solidFill>
                  <a:schemeClr val="tx1"/>
                </a:solidFill>
                <a:latin typeface="+mj-ea"/>
                <a:ea typeface="+mj-ea"/>
              </a:rPr>
              <a:t>在</a:t>
            </a:r>
            <a:r>
              <a:rPr lang="en-US" altLang="zh-CN" b="0" dirty="0" err="1">
                <a:solidFill>
                  <a:schemeClr val="tx1"/>
                </a:solidFill>
                <a:latin typeface="+mj-ea"/>
                <a:ea typeface="+mj-ea"/>
              </a:rPr>
              <a:t>SimPowerSystems</a:t>
            </a:r>
            <a:r>
              <a:rPr lang="en-US" altLang="zh-CN" b="0" dirty="0">
                <a:solidFill>
                  <a:schemeClr val="tx1"/>
                </a:solidFill>
                <a:latin typeface="+mj-ea"/>
                <a:ea typeface="+mj-ea"/>
              </a:rPr>
              <a:t>/Elements</a:t>
            </a:r>
            <a:r>
              <a:rPr lang="zh-CN" altLang="zh-CN" b="0" dirty="0">
                <a:solidFill>
                  <a:schemeClr val="tx1"/>
                </a:solidFill>
                <a:latin typeface="+mj-ea"/>
                <a:ea typeface="+mj-ea"/>
              </a:rPr>
              <a:t>路径下；交流电压源</a:t>
            </a:r>
            <a:r>
              <a:rPr lang="en-US" altLang="zh-CN" b="0" dirty="0">
                <a:solidFill>
                  <a:schemeClr val="tx1"/>
                </a:solidFill>
                <a:latin typeface="+mj-ea"/>
                <a:ea typeface="+mj-ea"/>
              </a:rPr>
              <a:t>Vs</a:t>
            </a:r>
            <a:r>
              <a:rPr lang="zh-CN" altLang="zh-CN" b="0" dirty="0">
                <a:solidFill>
                  <a:schemeClr val="tx1"/>
                </a:solidFill>
                <a:latin typeface="+mj-ea"/>
                <a:ea typeface="+mj-ea"/>
              </a:rPr>
              <a:t>在</a:t>
            </a:r>
            <a:r>
              <a:rPr lang="en-US" altLang="zh-CN" b="0" dirty="0" err="1">
                <a:solidFill>
                  <a:schemeClr val="tx1"/>
                </a:solidFill>
                <a:latin typeface="+mj-ea"/>
                <a:ea typeface="+mj-ea"/>
              </a:rPr>
              <a:t>SimPowerSystems</a:t>
            </a:r>
            <a:r>
              <a:rPr lang="en-US" altLang="zh-CN" b="0" dirty="0">
                <a:solidFill>
                  <a:schemeClr val="tx1"/>
                </a:solidFill>
                <a:latin typeface="+mj-ea"/>
                <a:ea typeface="+mj-ea"/>
              </a:rPr>
              <a:t>/Electrical Sources</a:t>
            </a:r>
            <a:r>
              <a:rPr lang="zh-CN" altLang="zh-CN" b="0" dirty="0">
                <a:solidFill>
                  <a:schemeClr val="tx1"/>
                </a:solidFill>
                <a:latin typeface="+mj-ea"/>
                <a:ea typeface="+mj-ea"/>
              </a:rPr>
              <a:t>路径下。</a:t>
            </a:r>
          </a:p>
          <a:p>
            <a:pPr algn="l"/>
            <a:r>
              <a:rPr lang="zh-CN" altLang="zh-CN" b="0" dirty="0">
                <a:solidFill>
                  <a:schemeClr val="tx1"/>
                </a:solidFill>
                <a:latin typeface="+mj-ea"/>
                <a:ea typeface="+mj-ea"/>
              </a:rPr>
              <a:t>（</a:t>
            </a:r>
            <a:r>
              <a:rPr lang="en-US" altLang="zh-CN" b="0" dirty="0">
                <a:solidFill>
                  <a:schemeClr val="tx1"/>
                </a:solidFill>
                <a:latin typeface="+mj-ea"/>
                <a:ea typeface="+mj-ea"/>
              </a:rPr>
              <a:t>2</a:t>
            </a:r>
            <a:r>
              <a:rPr lang="zh-CN" altLang="zh-CN" b="0" dirty="0">
                <a:solidFill>
                  <a:schemeClr val="tx1"/>
                </a:solidFill>
                <a:latin typeface="+mj-ea"/>
                <a:ea typeface="+mj-ea"/>
              </a:rPr>
              <a:t>）设置模块参数和仿真参数。并联</a:t>
            </a:r>
            <a:r>
              <a:rPr lang="en-US" altLang="zh-CN" b="0" dirty="0">
                <a:solidFill>
                  <a:schemeClr val="tx1"/>
                </a:solidFill>
                <a:latin typeface="+mj-ea"/>
                <a:ea typeface="+mj-ea"/>
              </a:rPr>
              <a:t>RLC</a:t>
            </a:r>
            <a:r>
              <a:rPr lang="zh-CN" altLang="zh-CN" b="0" dirty="0">
                <a:solidFill>
                  <a:schemeClr val="tx1"/>
                </a:solidFill>
                <a:latin typeface="+mj-ea"/>
                <a:ea typeface="+mj-ea"/>
              </a:rPr>
              <a:t>模块</a:t>
            </a:r>
            <a:r>
              <a:rPr lang="en-US" altLang="zh-CN" b="0" dirty="0">
                <a:solidFill>
                  <a:schemeClr val="tx1"/>
                </a:solidFill>
                <a:latin typeface="+mj-ea"/>
                <a:ea typeface="+mj-ea"/>
              </a:rPr>
              <a:t>Parallel RLC Branch</a:t>
            </a:r>
            <a:r>
              <a:rPr lang="zh-CN" altLang="zh-CN" b="0" dirty="0">
                <a:solidFill>
                  <a:schemeClr val="tx1"/>
                </a:solidFill>
                <a:latin typeface="+mj-ea"/>
                <a:ea typeface="+mj-ea"/>
              </a:rPr>
              <a:t>的参数设置如图</a:t>
            </a:r>
            <a:r>
              <a:rPr lang="en-US" altLang="zh-CN" b="0" dirty="0">
                <a:solidFill>
                  <a:schemeClr val="tx1"/>
                </a:solidFill>
                <a:latin typeface="+mj-ea"/>
                <a:ea typeface="+mj-ea"/>
              </a:rPr>
              <a:t>10-38</a:t>
            </a:r>
            <a:r>
              <a:rPr lang="zh-CN" altLang="zh-CN" b="0" dirty="0">
                <a:solidFill>
                  <a:schemeClr val="tx1"/>
                </a:solidFill>
                <a:latin typeface="+mj-ea"/>
                <a:ea typeface="+mj-ea"/>
              </a:rPr>
              <a:t>所示。</a:t>
            </a:r>
          </a:p>
          <a:p>
            <a:pPr algn="l"/>
            <a:r>
              <a:rPr lang="zh-CN" altLang="zh-CN" b="0" dirty="0">
                <a:solidFill>
                  <a:schemeClr val="tx1"/>
                </a:solidFill>
                <a:latin typeface="+mj-ea"/>
                <a:ea typeface="+mj-ea"/>
              </a:rPr>
              <a:t>断路器模块</a:t>
            </a:r>
            <a:r>
              <a:rPr lang="en-US" altLang="zh-CN" b="0" dirty="0">
                <a:solidFill>
                  <a:schemeClr val="tx1"/>
                </a:solidFill>
                <a:latin typeface="+mj-ea"/>
                <a:ea typeface="+mj-ea"/>
              </a:rPr>
              <a:t>Breaker</a:t>
            </a:r>
            <a:r>
              <a:rPr lang="zh-CN" altLang="zh-CN" b="0" dirty="0">
                <a:solidFill>
                  <a:schemeClr val="tx1"/>
                </a:solidFill>
                <a:latin typeface="+mj-ea"/>
                <a:ea typeface="+mj-ea"/>
              </a:rPr>
              <a:t>的参数设置如图</a:t>
            </a:r>
            <a:r>
              <a:rPr lang="en-US" altLang="zh-CN" b="0" dirty="0">
                <a:solidFill>
                  <a:schemeClr val="tx1"/>
                </a:solidFill>
                <a:latin typeface="+mj-ea"/>
                <a:ea typeface="+mj-ea"/>
              </a:rPr>
              <a:t>10-39</a:t>
            </a:r>
            <a:r>
              <a:rPr lang="zh-CN" altLang="zh-CN" b="0" dirty="0">
                <a:solidFill>
                  <a:schemeClr val="tx1"/>
                </a:solidFill>
                <a:latin typeface="+mj-ea"/>
                <a:ea typeface="+mj-ea"/>
              </a:rPr>
              <a:t>所示。</a:t>
            </a:r>
            <a:endParaRPr lang="zh-CN" altLang="en-US" b="0" dirty="0">
              <a:solidFill>
                <a:schemeClr val="tx1"/>
              </a:solidFill>
              <a:latin typeface="+mj-ea"/>
              <a:ea typeface="+mj-ea"/>
            </a:endParaRPr>
          </a:p>
        </p:txBody>
      </p:sp>
    </p:spTree>
    <p:extLst>
      <p:ext uri="{BB962C8B-B14F-4D97-AF65-F5344CB8AC3E}">
        <p14:creationId xmlns:p14="http://schemas.microsoft.com/office/powerpoint/2010/main" val="40328471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052736"/>
            <a:ext cx="5708650" cy="3071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323528" y="4365104"/>
            <a:ext cx="8568952" cy="1015663"/>
          </a:xfrm>
          <a:prstGeom prst="rect">
            <a:avLst/>
          </a:prstGeom>
        </p:spPr>
        <p:txBody>
          <a:bodyPr wrap="square">
            <a:spAutoFit/>
          </a:bodyPr>
          <a:lstStyle/>
          <a:p>
            <a:pPr algn="l"/>
            <a:r>
              <a:rPr lang="zh-CN" altLang="zh-CN" b="0" dirty="0">
                <a:solidFill>
                  <a:schemeClr val="tx1"/>
                </a:solidFill>
                <a:latin typeface="+mj-ea"/>
                <a:ea typeface="+mj-ea"/>
              </a:rPr>
              <a:t>打开菜单</a:t>
            </a:r>
            <a:r>
              <a:rPr lang="en-US" altLang="zh-CN" b="0" dirty="0">
                <a:solidFill>
                  <a:schemeClr val="tx1"/>
                </a:solidFill>
                <a:latin typeface="+mj-ea"/>
                <a:ea typeface="+mj-ea"/>
              </a:rPr>
              <a:t>[Simulation&gt;Configuration Parameters]</a:t>
            </a:r>
            <a:r>
              <a:rPr lang="zh-CN" altLang="zh-CN" b="0" dirty="0">
                <a:solidFill>
                  <a:schemeClr val="tx1"/>
                </a:solidFill>
                <a:latin typeface="+mj-ea"/>
                <a:ea typeface="+mj-ea"/>
              </a:rPr>
              <a:t>，在图</a:t>
            </a:r>
            <a:r>
              <a:rPr lang="en-US" altLang="zh-CN" b="0" dirty="0">
                <a:solidFill>
                  <a:schemeClr val="tx1"/>
                </a:solidFill>
                <a:latin typeface="+mj-ea"/>
                <a:ea typeface="+mj-ea"/>
              </a:rPr>
              <a:t>10-40</a:t>
            </a:r>
            <a:r>
              <a:rPr lang="zh-CN" altLang="zh-CN" b="0" dirty="0">
                <a:solidFill>
                  <a:schemeClr val="tx1"/>
                </a:solidFill>
                <a:latin typeface="+mj-ea"/>
                <a:ea typeface="+mj-ea"/>
              </a:rPr>
              <a:t>的“算法选择”</a:t>
            </a:r>
            <a:r>
              <a:rPr lang="en-US" altLang="zh-CN" b="0" dirty="0">
                <a:solidFill>
                  <a:schemeClr val="tx1"/>
                </a:solidFill>
                <a:latin typeface="+mj-ea"/>
                <a:ea typeface="+mj-ea"/>
              </a:rPr>
              <a:t>(Solver options)</a:t>
            </a:r>
            <a:r>
              <a:rPr lang="zh-CN" altLang="zh-CN" b="0" dirty="0">
                <a:solidFill>
                  <a:schemeClr val="tx1"/>
                </a:solidFill>
                <a:latin typeface="+mj-ea"/>
                <a:ea typeface="+mj-ea"/>
              </a:rPr>
              <a:t>窗口中选择“变步长”</a:t>
            </a:r>
            <a:r>
              <a:rPr lang="en-US" altLang="zh-CN" b="0" dirty="0">
                <a:solidFill>
                  <a:schemeClr val="tx1"/>
                </a:solidFill>
                <a:latin typeface="+mj-ea"/>
                <a:ea typeface="+mj-ea"/>
              </a:rPr>
              <a:t>(variable-step)</a:t>
            </a:r>
            <a:r>
              <a:rPr lang="zh-CN" altLang="zh-CN" b="0" dirty="0">
                <a:solidFill>
                  <a:schemeClr val="tx1"/>
                </a:solidFill>
                <a:latin typeface="+mj-ea"/>
                <a:ea typeface="+mj-ea"/>
              </a:rPr>
              <a:t>和“</a:t>
            </a:r>
            <a:r>
              <a:rPr lang="en-US" altLang="zh-CN" b="0" dirty="0">
                <a:solidFill>
                  <a:schemeClr val="tx1"/>
                </a:solidFill>
                <a:latin typeface="+mj-ea"/>
                <a:ea typeface="+mj-ea"/>
              </a:rPr>
              <a:t>ode23tb</a:t>
            </a:r>
            <a:r>
              <a:rPr lang="zh-CN" altLang="zh-CN" b="0" dirty="0">
                <a:solidFill>
                  <a:schemeClr val="tx1"/>
                </a:solidFill>
                <a:latin typeface="+mj-ea"/>
                <a:ea typeface="+mj-ea"/>
              </a:rPr>
              <a:t>算法</a:t>
            </a:r>
            <a:r>
              <a:rPr lang="en-US" altLang="zh-CN" b="0" dirty="0">
                <a:solidFill>
                  <a:schemeClr val="tx1"/>
                </a:solidFill>
                <a:latin typeface="+mj-ea"/>
                <a:ea typeface="+mj-ea"/>
              </a:rPr>
              <a:t>”</a:t>
            </a:r>
            <a:r>
              <a:rPr lang="zh-CN" altLang="zh-CN" b="0" dirty="0">
                <a:solidFill>
                  <a:schemeClr val="tx1"/>
                </a:solidFill>
                <a:latin typeface="+mj-ea"/>
                <a:ea typeface="+mj-ea"/>
              </a:rPr>
              <a:t>，同时设置仿真结束时间为</a:t>
            </a:r>
            <a:r>
              <a:rPr lang="en-US" altLang="zh-CN" b="0" dirty="0">
                <a:solidFill>
                  <a:schemeClr val="tx1"/>
                </a:solidFill>
                <a:latin typeface="+mj-ea"/>
                <a:ea typeface="+mj-ea"/>
              </a:rPr>
              <a:t>0.02 s</a:t>
            </a:r>
            <a:r>
              <a:rPr lang="zh-CN" altLang="zh-CN" b="0" dirty="0">
                <a:solidFill>
                  <a:schemeClr val="tx1"/>
                </a:solidFill>
                <a:latin typeface="+mj-ea"/>
                <a:ea typeface="+mj-ea"/>
              </a:rPr>
              <a:t>。</a:t>
            </a:r>
          </a:p>
        </p:txBody>
      </p:sp>
    </p:spTree>
    <p:extLst>
      <p:ext uri="{BB962C8B-B14F-4D97-AF65-F5344CB8AC3E}">
        <p14:creationId xmlns:p14="http://schemas.microsoft.com/office/powerpoint/2010/main" val="4032847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29600" cy="1143000"/>
          </a:xfrm>
        </p:spPr>
        <p:txBody>
          <a:bodyPr>
            <a:normAutofit/>
          </a:bodyPr>
          <a:lstStyle/>
          <a:p>
            <a:pPr algn="l"/>
            <a:r>
              <a:rPr lang="en-US" altLang="zh-CN" sz="2000" b="1" dirty="0">
                <a:solidFill>
                  <a:srgbClr val="C00000"/>
                </a:solidFill>
              </a:rPr>
              <a:t>10.1.2  </a:t>
            </a:r>
            <a:r>
              <a:rPr lang="zh-CN" altLang="zh-CN" sz="2000" b="1" dirty="0">
                <a:solidFill>
                  <a:srgbClr val="C00000"/>
                </a:solidFill>
              </a:rPr>
              <a:t>分析工具</a:t>
            </a:r>
            <a:br>
              <a:rPr lang="zh-CN" altLang="zh-CN" sz="2000" b="1" dirty="0">
                <a:solidFill>
                  <a:srgbClr val="C00000"/>
                </a:solidFill>
              </a:rPr>
            </a:br>
            <a:endParaRPr lang="zh-CN" altLang="en-US" sz="2000" dirty="0">
              <a:solidFill>
                <a:srgbClr val="C00000"/>
              </a:solidFill>
            </a:endParaRPr>
          </a:p>
        </p:txBody>
      </p:sp>
      <p:sp>
        <p:nvSpPr>
          <p:cNvPr id="3" name="内容占位符 2"/>
          <p:cNvSpPr>
            <a:spLocks noGrp="1"/>
          </p:cNvSpPr>
          <p:nvPr>
            <p:ph idx="1"/>
          </p:nvPr>
        </p:nvSpPr>
        <p:spPr>
          <a:xfrm>
            <a:off x="457200" y="1340768"/>
            <a:ext cx="8229600" cy="4785395"/>
          </a:xfrm>
        </p:spPr>
        <p:txBody>
          <a:bodyPr>
            <a:normAutofit/>
          </a:bodyPr>
          <a:lstStyle/>
          <a:p>
            <a:pPr marL="0" indent="0">
              <a:buNone/>
            </a:pPr>
            <a:r>
              <a:rPr lang="zh-CN" altLang="zh-CN" sz="2000" dirty="0"/>
              <a:t>（</a:t>
            </a:r>
            <a:r>
              <a:rPr lang="en-US" altLang="zh-CN" sz="2000" dirty="0"/>
              <a:t>1</a:t>
            </a:r>
            <a:r>
              <a:rPr lang="zh-CN" altLang="zh-CN" sz="2000" dirty="0"/>
              <a:t>）</a:t>
            </a:r>
            <a:r>
              <a:rPr lang="en-US" altLang="zh-CN" sz="2000" dirty="0"/>
              <a:t>“</a:t>
            </a:r>
            <a:r>
              <a:rPr lang="zh-CN" altLang="zh-CN" sz="2000" dirty="0"/>
              <a:t>稳态电压电流分析”</a:t>
            </a:r>
            <a:r>
              <a:rPr lang="en-US" altLang="zh-CN" sz="2000" dirty="0"/>
              <a:t>(Steady-State Voltages and Currents)</a:t>
            </a:r>
            <a:r>
              <a:rPr lang="zh-CN" altLang="zh-CN" sz="2000" dirty="0"/>
              <a:t>按键打开稳态电压电流分析窗口，显示模型文件的稳态电压和电流，如图</a:t>
            </a:r>
            <a:r>
              <a:rPr lang="en-US" altLang="zh-CN" sz="2000" dirty="0"/>
              <a:t>10-4</a:t>
            </a:r>
            <a:r>
              <a:rPr lang="zh-CN" altLang="zh-CN" sz="2000" dirty="0"/>
              <a:t>所示。</a:t>
            </a:r>
          </a:p>
          <a:p>
            <a:pPr marL="0" indent="0">
              <a:buNone/>
            </a:pPr>
            <a:r>
              <a:rPr lang="zh-CN" altLang="zh-CN" sz="2000" dirty="0"/>
              <a:t>如图</a:t>
            </a:r>
            <a:r>
              <a:rPr lang="en-US" altLang="zh-CN" sz="2000" dirty="0"/>
              <a:t>10-4</a:t>
            </a:r>
            <a:r>
              <a:rPr lang="zh-CN" altLang="zh-CN" sz="2000" dirty="0"/>
              <a:t>所示各选项参数说明如下：</a:t>
            </a:r>
          </a:p>
          <a:p>
            <a:pPr marL="0" indent="0">
              <a:buNone/>
            </a:pPr>
            <a:endParaRPr lang="zh-CN" alt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068960"/>
            <a:ext cx="6192688" cy="2840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02618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980727"/>
            <a:ext cx="6840760" cy="3168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28471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980728"/>
            <a:ext cx="8352928" cy="1015663"/>
          </a:xfrm>
          <a:prstGeom prst="rect">
            <a:avLst/>
          </a:prstGeom>
        </p:spPr>
        <p:txBody>
          <a:bodyPr wrap="square">
            <a:spAutoFit/>
          </a:bodyPr>
          <a:lstStyle/>
          <a:p>
            <a:pPr algn="l"/>
            <a:r>
              <a:rPr lang="zh-CN" altLang="zh-CN" b="0" dirty="0">
                <a:solidFill>
                  <a:schemeClr val="tx1"/>
                </a:solidFill>
                <a:latin typeface="+mj-ea"/>
                <a:ea typeface="+mj-ea"/>
              </a:rPr>
              <a:t>（</a:t>
            </a:r>
            <a:r>
              <a:rPr lang="en-US" altLang="zh-CN" b="0" dirty="0">
                <a:solidFill>
                  <a:schemeClr val="tx1"/>
                </a:solidFill>
                <a:latin typeface="+mj-ea"/>
                <a:ea typeface="+mj-ea"/>
              </a:rPr>
              <a:t>3</a:t>
            </a:r>
            <a:r>
              <a:rPr lang="zh-CN" altLang="zh-CN" b="0" dirty="0">
                <a:solidFill>
                  <a:schemeClr val="tx1"/>
                </a:solidFill>
                <a:latin typeface="+mj-ea"/>
                <a:ea typeface="+mj-ea"/>
              </a:rPr>
              <a:t>）不同输电线路模型下的仿真。设置线路为</a:t>
            </a:r>
            <a:r>
              <a:rPr lang="en-US" altLang="zh-CN" b="0" dirty="0">
                <a:solidFill>
                  <a:schemeClr val="tx1"/>
                </a:solidFill>
                <a:latin typeface="+mj-ea"/>
                <a:ea typeface="+mj-ea"/>
              </a:rPr>
              <a:t>1</a:t>
            </a:r>
            <a:r>
              <a:rPr lang="zh-CN" altLang="zh-CN" b="0" dirty="0">
                <a:solidFill>
                  <a:schemeClr val="tx1"/>
                </a:solidFill>
                <a:latin typeface="+mj-ea"/>
                <a:ea typeface="+mj-ea"/>
              </a:rPr>
              <a:t>段</a:t>
            </a:r>
            <a:r>
              <a:rPr lang="en-US" altLang="zh-CN" b="0" dirty="0">
                <a:solidFill>
                  <a:schemeClr val="tx1"/>
                </a:solidFill>
                <a:latin typeface="+mj-ea"/>
                <a:ea typeface="+mj-ea"/>
              </a:rPr>
              <a:t>PI</a:t>
            </a:r>
            <a:r>
              <a:rPr lang="zh-CN" altLang="zh-CN" b="0" dirty="0">
                <a:solidFill>
                  <a:schemeClr val="tx1"/>
                </a:solidFill>
                <a:latin typeface="+mj-ea"/>
                <a:ea typeface="+mj-ea"/>
              </a:rPr>
              <a:t>形电路、</a:t>
            </a:r>
            <a:r>
              <a:rPr lang="en-US" altLang="zh-CN" b="0" dirty="0">
                <a:solidFill>
                  <a:schemeClr val="tx1"/>
                </a:solidFill>
                <a:latin typeface="+mj-ea"/>
                <a:ea typeface="+mj-ea"/>
              </a:rPr>
              <a:t>10</a:t>
            </a:r>
            <a:r>
              <a:rPr lang="zh-CN" altLang="zh-CN" b="0" dirty="0">
                <a:solidFill>
                  <a:schemeClr val="tx1"/>
                </a:solidFill>
                <a:latin typeface="+mj-ea"/>
                <a:ea typeface="+mj-ea"/>
              </a:rPr>
              <a:t>段</a:t>
            </a:r>
            <a:r>
              <a:rPr lang="en-US" altLang="zh-CN" b="0" dirty="0">
                <a:solidFill>
                  <a:schemeClr val="tx1"/>
                </a:solidFill>
                <a:latin typeface="+mj-ea"/>
                <a:ea typeface="+mj-ea"/>
              </a:rPr>
              <a:t>PI</a:t>
            </a:r>
            <a:r>
              <a:rPr lang="zh-CN" altLang="zh-CN" b="0" dirty="0">
                <a:solidFill>
                  <a:schemeClr val="tx1"/>
                </a:solidFill>
                <a:latin typeface="+mj-ea"/>
                <a:ea typeface="+mj-ea"/>
              </a:rPr>
              <a:t>形电路和分布参数线路，把仿真得到的</a:t>
            </a:r>
            <a:r>
              <a:rPr lang="en-US" altLang="zh-CN" b="0" dirty="0">
                <a:solidFill>
                  <a:schemeClr val="tx1"/>
                </a:solidFill>
                <a:latin typeface="+mj-ea"/>
                <a:ea typeface="+mj-ea"/>
              </a:rPr>
              <a:t>V2</a:t>
            </a:r>
            <a:r>
              <a:rPr lang="zh-CN" altLang="zh-CN" b="0" dirty="0">
                <a:solidFill>
                  <a:schemeClr val="tx1"/>
                </a:solidFill>
                <a:latin typeface="+mj-ea"/>
                <a:ea typeface="+mj-ea"/>
              </a:rPr>
              <a:t>处电压分别保存在变量</a:t>
            </a:r>
            <a:r>
              <a:rPr lang="en-US" altLang="zh-CN" b="0" dirty="0">
                <a:solidFill>
                  <a:schemeClr val="tx1"/>
                </a:solidFill>
                <a:latin typeface="+mj-ea"/>
                <a:ea typeface="+mj-ea"/>
              </a:rPr>
              <a:t>V21</a:t>
            </a:r>
            <a:r>
              <a:rPr lang="zh-CN" altLang="zh-CN" b="0" dirty="0">
                <a:solidFill>
                  <a:schemeClr val="tx1"/>
                </a:solidFill>
                <a:latin typeface="+mj-ea"/>
                <a:ea typeface="+mj-ea"/>
              </a:rPr>
              <a:t>、</a:t>
            </a:r>
            <a:r>
              <a:rPr lang="en-US" altLang="zh-CN" b="0" dirty="0">
                <a:solidFill>
                  <a:schemeClr val="tx1"/>
                </a:solidFill>
                <a:latin typeface="+mj-ea"/>
                <a:ea typeface="+mj-ea"/>
              </a:rPr>
              <a:t>V210</a:t>
            </a:r>
            <a:r>
              <a:rPr lang="zh-CN" altLang="zh-CN" b="0" dirty="0">
                <a:solidFill>
                  <a:schemeClr val="tx1"/>
                </a:solidFill>
                <a:latin typeface="+mj-ea"/>
                <a:ea typeface="+mj-ea"/>
              </a:rPr>
              <a:t>和</a:t>
            </a:r>
            <a:r>
              <a:rPr lang="en-US" altLang="zh-CN" b="0" dirty="0">
                <a:solidFill>
                  <a:schemeClr val="tx1"/>
                </a:solidFill>
                <a:latin typeface="+mj-ea"/>
                <a:ea typeface="+mj-ea"/>
              </a:rPr>
              <a:t>V2d</a:t>
            </a:r>
            <a:r>
              <a:rPr lang="zh-CN" altLang="zh-CN" b="0" dirty="0">
                <a:solidFill>
                  <a:schemeClr val="tx1"/>
                </a:solidFill>
                <a:latin typeface="+mj-ea"/>
                <a:ea typeface="+mj-ea"/>
              </a:rPr>
              <a:t>中，并画出对应的波形如图</a:t>
            </a:r>
            <a:r>
              <a:rPr lang="en-US" altLang="zh-CN" b="0" dirty="0">
                <a:solidFill>
                  <a:schemeClr val="tx1"/>
                </a:solidFill>
                <a:latin typeface="+mj-ea"/>
                <a:ea typeface="+mj-ea"/>
              </a:rPr>
              <a:t>10-41</a:t>
            </a:r>
            <a:r>
              <a:rPr lang="zh-CN" altLang="zh-CN" b="0" dirty="0">
                <a:solidFill>
                  <a:schemeClr val="tx1"/>
                </a:solidFill>
                <a:latin typeface="+mj-ea"/>
                <a:ea typeface="+mj-ea"/>
              </a:rPr>
              <a:t>所示。</a:t>
            </a:r>
          </a:p>
        </p:txBody>
      </p:sp>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1157" y="2492896"/>
            <a:ext cx="5989637" cy="2163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093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980728"/>
            <a:ext cx="8229600" cy="4785395"/>
          </a:xfrm>
        </p:spPr>
        <p:txBody>
          <a:bodyPr>
            <a:normAutofit/>
          </a:bodyPr>
          <a:lstStyle/>
          <a:p>
            <a:pPr marL="0" indent="0">
              <a:buNone/>
            </a:pPr>
            <a:r>
              <a:rPr lang="zh-CN" altLang="zh-CN" sz="1600" dirty="0" smtClean="0"/>
              <a:t>如</a:t>
            </a:r>
            <a:r>
              <a:rPr lang="zh-CN" altLang="zh-CN" sz="1600" dirty="0"/>
              <a:t>图</a:t>
            </a:r>
            <a:r>
              <a:rPr lang="en-US" altLang="zh-CN" sz="1600" dirty="0"/>
              <a:t>10-4</a:t>
            </a:r>
            <a:r>
              <a:rPr lang="zh-CN" altLang="zh-CN" sz="1600" dirty="0"/>
              <a:t>所示各选项参数说明如下：</a:t>
            </a:r>
          </a:p>
          <a:p>
            <a:pPr marL="0" indent="0">
              <a:buNone/>
            </a:pPr>
            <a:r>
              <a:rPr lang="en-US" altLang="zh-CN" sz="1600" dirty="0"/>
              <a:t>1) “</a:t>
            </a:r>
            <a:r>
              <a:rPr lang="zh-CN" altLang="zh-CN" sz="1600" dirty="0"/>
              <a:t>稳态值”</a:t>
            </a:r>
            <a:r>
              <a:rPr lang="en-US" altLang="zh-CN" sz="1600" dirty="0"/>
              <a:t>(Steady state value)</a:t>
            </a:r>
            <a:r>
              <a:rPr lang="zh-CN" altLang="zh-CN" sz="1600" dirty="0"/>
              <a:t>列表框：显示模型文件中指定的电压、电流稳态值。</a:t>
            </a:r>
          </a:p>
          <a:p>
            <a:pPr marL="0" indent="0">
              <a:buNone/>
            </a:pPr>
            <a:r>
              <a:rPr lang="en-US" altLang="zh-CN" sz="1600" dirty="0"/>
              <a:t>2) “</a:t>
            </a:r>
            <a:r>
              <a:rPr lang="zh-CN" altLang="zh-CN" sz="1600" dirty="0"/>
              <a:t>单位”</a:t>
            </a:r>
            <a:r>
              <a:rPr lang="en-US" altLang="zh-CN" sz="1600" dirty="0"/>
              <a:t>(Units)</a:t>
            </a:r>
            <a:r>
              <a:rPr lang="zh-CN" altLang="zh-CN" sz="1600" dirty="0"/>
              <a:t>下拉框：选择将显示的电压、电流值是“峰值”</a:t>
            </a:r>
            <a:r>
              <a:rPr lang="en-US" altLang="zh-CN" sz="1600" dirty="0"/>
              <a:t>(Peak)</a:t>
            </a:r>
            <a:r>
              <a:rPr lang="zh-CN" altLang="zh-CN" sz="1600" dirty="0"/>
              <a:t>还是“有效值”</a:t>
            </a:r>
            <a:r>
              <a:rPr lang="en-US" altLang="zh-CN" sz="1600" dirty="0"/>
              <a:t>(RMS)</a:t>
            </a:r>
            <a:r>
              <a:rPr lang="zh-CN" altLang="zh-CN" sz="1600" dirty="0"/>
              <a:t>。</a:t>
            </a:r>
          </a:p>
          <a:p>
            <a:pPr marL="0" indent="0">
              <a:buNone/>
            </a:pPr>
            <a:r>
              <a:rPr lang="en-US" altLang="zh-CN" sz="1600" dirty="0"/>
              <a:t>3) “</a:t>
            </a:r>
            <a:r>
              <a:rPr lang="zh-CN" altLang="zh-CN" sz="1600" dirty="0"/>
              <a:t>频率”</a:t>
            </a:r>
            <a:r>
              <a:rPr lang="en-US" altLang="zh-CN" sz="1600" dirty="0"/>
              <a:t>(Frequency)</a:t>
            </a:r>
            <a:r>
              <a:rPr lang="zh-CN" altLang="zh-CN" sz="1600" dirty="0"/>
              <a:t>下拉框：选择将显示的电压、电流相量的频率。该下拉框中列出模型文件中电源的所有频率。</a:t>
            </a:r>
          </a:p>
          <a:p>
            <a:pPr marL="0" indent="0">
              <a:buNone/>
            </a:pPr>
            <a:r>
              <a:rPr lang="en-US" altLang="zh-CN" sz="1600" dirty="0"/>
              <a:t>4) “</a:t>
            </a:r>
            <a:r>
              <a:rPr lang="zh-CN" altLang="zh-CN" sz="1600" dirty="0"/>
              <a:t>状态”</a:t>
            </a:r>
            <a:r>
              <a:rPr lang="en-US" altLang="zh-CN" sz="1600" dirty="0"/>
              <a:t>(States)</a:t>
            </a:r>
            <a:r>
              <a:rPr lang="zh-CN" altLang="zh-CN" sz="1600" dirty="0"/>
              <a:t>复选框：显示稳态下电容电压和电感电流的相量值。默认状态为不选。</a:t>
            </a:r>
          </a:p>
          <a:p>
            <a:pPr marL="0" indent="0">
              <a:buNone/>
            </a:pPr>
            <a:r>
              <a:rPr lang="en-US" altLang="zh-CN" sz="1600" dirty="0"/>
              <a:t>5) “</a:t>
            </a:r>
            <a:r>
              <a:rPr lang="zh-CN" altLang="zh-CN" sz="1600" dirty="0"/>
              <a:t>测量”</a:t>
            </a:r>
            <a:r>
              <a:rPr lang="en-US" altLang="zh-CN" sz="1600" dirty="0"/>
              <a:t>(Measurements)</a:t>
            </a:r>
            <a:r>
              <a:rPr lang="zh-CN" altLang="zh-CN" sz="1600" dirty="0"/>
              <a:t>复选框：显示稳态下测量模块测量到的电压、电流相量值。默认状态为选中。</a:t>
            </a:r>
          </a:p>
          <a:p>
            <a:pPr marL="0" indent="0">
              <a:buNone/>
            </a:pPr>
            <a:r>
              <a:rPr lang="en-US" altLang="zh-CN" sz="1600" dirty="0"/>
              <a:t>6) “</a:t>
            </a:r>
            <a:r>
              <a:rPr lang="zh-CN" altLang="zh-CN" sz="1600" dirty="0"/>
              <a:t>电源”</a:t>
            </a:r>
            <a:r>
              <a:rPr lang="en-US" altLang="zh-CN" sz="1600" dirty="0"/>
              <a:t>(Sources)</a:t>
            </a:r>
            <a:r>
              <a:rPr lang="zh-CN" altLang="zh-CN" sz="1600" dirty="0"/>
              <a:t>复选框：显示稳态下电源的电压、电流相量值。默认状态为不选。</a:t>
            </a:r>
          </a:p>
          <a:p>
            <a:pPr marL="0" indent="0">
              <a:buNone/>
            </a:pPr>
            <a:r>
              <a:rPr lang="en-US" altLang="zh-CN" sz="1600" dirty="0"/>
              <a:t>7) “</a:t>
            </a:r>
            <a:r>
              <a:rPr lang="zh-CN" altLang="zh-CN" sz="1600" dirty="0"/>
              <a:t>非线性元件”</a:t>
            </a:r>
            <a:r>
              <a:rPr lang="en-US" altLang="zh-CN" sz="1600" dirty="0"/>
              <a:t>(Nonlinear elements)</a:t>
            </a:r>
            <a:r>
              <a:rPr lang="zh-CN" altLang="zh-CN" sz="1600" dirty="0"/>
              <a:t>复选框：显示稳态下非线性元件的电压、电流相量值。默认状态为不选。</a:t>
            </a:r>
          </a:p>
          <a:p>
            <a:pPr marL="0" indent="0">
              <a:buNone/>
            </a:pPr>
            <a:r>
              <a:rPr lang="en-US" altLang="zh-CN" sz="1600" dirty="0"/>
              <a:t>8) “</a:t>
            </a:r>
            <a:r>
              <a:rPr lang="zh-CN" altLang="zh-CN" sz="1600" dirty="0"/>
              <a:t>格式”</a:t>
            </a:r>
            <a:r>
              <a:rPr lang="en-US" altLang="zh-CN" sz="1600" dirty="0"/>
              <a:t>(Format)</a:t>
            </a:r>
            <a:r>
              <a:rPr lang="zh-CN" altLang="zh-CN" sz="1600" dirty="0"/>
              <a:t>下拉框：在下拉列表框中选择要观测的电压和电流的格式。“浮点格式”</a:t>
            </a:r>
            <a:r>
              <a:rPr lang="en-US" altLang="zh-CN" sz="1600" dirty="0"/>
              <a:t>(floating point)</a:t>
            </a:r>
            <a:r>
              <a:rPr lang="zh-CN" altLang="zh-CN" sz="1600" dirty="0"/>
              <a:t>以科学计数法显示</a:t>
            </a:r>
            <a:r>
              <a:rPr lang="en-US" altLang="zh-CN" sz="1600" dirty="0"/>
              <a:t>5</a:t>
            </a:r>
            <a:r>
              <a:rPr lang="zh-CN" altLang="zh-CN" sz="1600" dirty="0"/>
              <a:t>位有效数字；“最优格式”</a:t>
            </a:r>
            <a:r>
              <a:rPr lang="en-US" altLang="zh-CN" sz="1600" dirty="0"/>
              <a:t>(best of)</a:t>
            </a:r>
            <a:r>
              <a:rPr lang="zh-CN" altLang="zh-CN" sz="1600" dirty="0"/>
              <a:t>显示</a:t>
            </a:r>
            <a:r>
              <a:rPr lang="en-US" altLang="zh-CN" sz="1600" dirty="0"/>
              <a:t>4</a:t>
            </a:r>
            <a:r>
              <a:rPr lang="zh-CN" altLang="zh-CN" sz="1600" dirty="0"/>
              <a:t>位有效数字并且在数值大于</a:t>
            </a:r>
            <a:r>
              <a:rPr lang="en-US" altLang="zh-CN" sz="1600" dirty="0"/>
              <a:t>9999</a:t>
            </a:r>
            <a:r>
              <a:rPr lang="zh-CN" altLang="zh-CN" sz="1600" dirty="0"/>
              <a:t>时以科学计数法表示；最后一个格式直接显示数值大小，小数点后保留</a:t>
            </a:r>
            <a:r>
              <a:rPr lang="en-US" altLang="zh-CN" sz="1600" dirty="0"/>
              <a:t>2</a:t>
            </a:r>
            <a:r>
              <a:rPr lang="zh-CN" altLang="zh-CN" sz="1600" dirty="0"/>
              <a:t>位数字。默认格式为“浮点格式”。</a:t>
            </a:r>
          </a:p>
          <a:p>
            <a:pPr marL="0" indent="0">
              <a:buNone/>
            </a:pPr>
            <a:r>
              <a:rPr lang="en-US" altLang="zh-CN" sz="1600" dirty="0"/>
              <a:t>9) “</a:t>
            </a:r>
            <a:r>
              <a:rPr lang="zh-CN" altLang="zh-CN" sz="1600" dirty="0"/>
              <a:t>更新稳态值”</a:t>
            </a:r>
            <a:r>
              <a:rPr lang="en-US" altLang="zh-CN" sz="1600" dirty="0"/>
              <a:t>(Update Steady State Values)</a:t>
            </a:r>
            <a:r>
              <a:rPr lang="zh-CN" altLang="zh-CN" sz="1600" dirty="0"/>
              <a:t>按键：重新计算并显示稳态电压、电流值。</a:t>
            </a:r>
          </a:p>
          <a:p>
            <a:pPr marL="0" indent="0">
              <a:buNone/>
            </a:pPr>
            <a:endParaRPr lang="zh-CN" altLang="en-US" sz="1600" dirty="0"/>
          </a:p>
        </p:txBody>
      </p:sp>
    </p:spTree>
    <p:extLst>
      <p:ext uri="{BB962C8B-B14F-4D97-AF65-F5344CB8AC3E}">
        <p14:creationId xmlns:p14="http://schemas.microsoft.com/office/powerpoint/2010/main" val="3507810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145435"/>
          </a:xfrm>
        </p:spPr>
        <p:txBody>
          <a:bodyPr/>
          <a:lstStyle/>
          <a:p>
            <a:pPr marL="0" indent="0">
              <a:buNone/>
            </a:pPr>
            <a:r>
              <a:rPr lang="zh-CN" altLang="zh-CN" sz="1800" dirty="0"/>
              <a:t>（</a:t>
            </a:r>
            <a:r>
              <a:rPr lang="en-US" altLang="zh-CN" sz="1800" dirty="0"/>
              <a:t>2</a:t>
            </a:r>
            <a:r>
              <a:rPr lang="zh-CN" altLang="zh-CN" sz="1800" dirty="0"/>
              <a:t>）</a:t>
            </a:r>
            <a:r>
              <a:rPr lang="en-US" altLang="zh-CN" sz="1800" dirty="0"/>
              <a:t>“</a:t>
            </a:r>
            <a:r>
              <a:rPr lang="zh-CN" altLang="zh-CN" sz="1800" dirty="0"/>
              <a:t>初始状态设置”</a:t>
            </a:r>
            <a:r>
              <a:rPr lang="en-US" altLang="zh-CN" sz="1800" dirty="0"/>
              <a:t>(Initial States Setting)</a:t>
            </a:r>
            <a:r>
              <a:rPr lang="zh-CN" altLang="zh-CN" sz="1800" dirty="0"/>
              <a:t>按键</a:t>
            </a:r>
          </a:p>
          <a:p>
            <a:pPr marL="0" indent="0">
              <a:buNone/>
            </a:pPr>
            <a:r>
              <a:rPr lang="zh-CN" altLang="zh-CN" sz="1800" dirty="0"/>
              <a:t>打开初始状态设置窗口，显示初始状态，并允许对模型的初始电压和电流进行更改，如图</a:t>
            </a:r>
            <a:r>
              <a:rPr lang="en-US" altLang="zh-CN" sz="1800" dirty="0"/>
              <a:t>10-5</a:t>
            </a:r>
            <a:r>
              <a:rPr lang="zh-CN" altLang="zh-CN" sz="1800" dirty="0"/>
              <a:t>所示。</a:t>
            </a:r>
          </a:p>
          <a:p>
            <a:pPr marL="0" indent="0">
              <a:buNone/>
            </a:pPr>
            <a:endParaRPr lang="zh-CN" altLang="en-US" sz="18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924944"/>
            <a:ext cx="5494337" cy="2492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9171188"/>
      </p:ext>
    </p:extLst>
  </p:cSld>
  <p:clrMapOvr>
    <a:masterClrMapping/>
  </p:clrMapOvr>
</p:sld>
</file>

<file path=ppt/theme/theme1.xml><?xml version="1.0" encoding="utf-8"?>
<a:theme xmlns:a="http://schemas.openxmlformats.org/drawingml/2006/main" name="模板 - 副本">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Arial" charset="0"/>
            <a:ea typeface="华文行楷"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Arial" charset="0"/>
            <a:ea typeface="华文行楷"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Arial" charset="0"/>
            <a:ea typeface="华文行楷"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Arial" charset="0"/>
            <a:ea typeface="华文行楷"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模板 - 副本</Template>
  <TotalTime>56</TotalTime>
  <Words>8524</Words>
  <Application>Microsoft Office PowerPoint</Application>
  <PresentationFormat>全屏显示(4:3)</PresentationFormat>
  <Paragraphs>309</Paragraphs>
  <Slides>71</Slides>
  <Notes>0</Notes>
  <HiddenSlides>0</HiddenSlides>
  <MMClips>0</MMClips>
  <ScaleCrop>false</ScaleCrop>
  <HeadingPairs>
    <vt:vector size="4" baseType="variant">
      <vt:variant>
        <vt:lpstr>主题</vt:lpstr>
      </vt:variant>
      <vt:variant>
        <vt:i4>2</vt:i4>
      </vt:variant>
      <vt:variant>
        <vt:lpstr>幻灯片标题</vt:lpstr>
      </vt:variant>
      <vt:variant>
        <vt:i4>71</vt:i4>
      </vt:variant>
    </vt:vector>
  </HeadingPairs>
  <TitlesOfParts>
    <vt:vector size="73" baseType="lpstr">
      <vt:lpstr>模板 - 副本</vt:lpstr>
      <vt:lpstr>默认设计模板</vt:lpstr>
      <vt:lpstr>第10章  电力系统稳定性分析 </vt:lpstr>
      <vt:lpstr>目录</vt:lpstr>
      <vt:lpstr>10.1  Powergui模块 </vt:lpstr>
      <vt:lpstr>PowerPoint 演示文稿</vt:lpstr>
      <vt:lpstr>10.1.1  仿真类型 </vt:lpstr>
      <vt:lpstr>PowerPoint 演示文稿</vt:lpstr>
      <vt:lpstr>10.1.2  分析工具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10.2  二极管模块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10.4  电力系统稳态仿真 </vt:lpstr>
      <vt:lpstr>10.4.2  离散系统仿真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Haiou</dc:creator>
  <cp:lastModifiedBy>asus</cp:lastModifiedBy>
  <cp:revision>9</cp:revision>
  <cp:lastPrinted>1601-01-01T00:00:00Z</cp:lastPrinted>
  <dcterms:created xsi:type="dcterms:W3CDTF">2017-03-29T11:46:04Z</dcterms:created>
  <dcterms:modified xsi:type="dcterms:W3CDTF">2017-05-03T01:31:31Z</dcterms:modified>
</cp:coreProperties>
</file>