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5" r:id="rId2"/>
  </p:sldMasterIdLst>
  <p:notesMasterIdLst>
    <p:notesMasterId r:id="rId54"/>
  </p:notesMasterIdLst>
  <p:handoutMasterIdLst>
    <p:handoutMasterId r:id="rId55"/>
  </p:handoutMasterIdLst>
  <p:sldIdLst>
    <p:sldId id="704" r:id="rId3"/>
    <p:sldId id="792" r:id="rId4"/>
    <p:sldId id="705" r:id="rId5"/>
    <p:sldId id="744" r:id="rId6"/>
    <p:sldId id="745" r:id="rId7"/>
    <p:sldId id="746" r:id="rId8"/>
    <p:sldId id="747" r:id="rId9"/>
    <p:sldId id="748" r:id="rId10"/>
    <p:sldId id="762" r:id="rId11"/>
    <p:sldId id="761" r:id="rId12"/>
    <p:sldId id="749" r:id="rId13"/>
    <p:sldId id="750" r:id="rId14"/>
    <p:sldId id="751" r:id="rId15"/>
    <p:sldId id="752" r:id="rId16"/>
    <p:sldId id="753" r:id="rId17"/>
    <p:sldId id="754" r:id="rId18"/>
    <p:sldId id="755" r:id="rId19"/>
    <p:sldId id="756" r:id="rId20"/>
    <p:sldId id="757" r:id="rId21"/>
    <p:sldId id="758" r:id="rId22"/>
    <p:sldId id="759" r:id="rId23"/>
    <p:sldId id="760" r:id="rId24"/>
    <p:sldId id="763" r:id="rId25"/>
    <p:sldId id="764" r:id="rId26"/>
    <p:sldId id="765" r:id="rId27"/>
    <p:sldId id="766" r:id="rId28"/>
    <p:sldId id="767" r:id="rId29"/>
    <p:sldId id="768" r:id="rId30"/>
    <p:sldId id="769" r:id="rId31"/>
    <p:sldId id="770" r:id="rId32"/>
    <p:sldId id="771" r:id="rId33"/>
    <p:sldId id="772" r:id="rId34"/>
    <p:sldId id="773" r:id="rId35"/>
    <p:sldId id="774" r:id="rId36"/>
    <p:sldId id="775" r:id="rId37"/>
    <p:sldId id="776" r:id="rId38"/>
    <p:sldId id="777" r:id="rId39"/>
    <p:sldId id="778" r:id="rId40"/>
    <p:sldId id="779" r:id="rId41"/>
    <p:sldId id="780" r:id="rId42"/>
    <p:sldId id="781" r:id="rId43"/>
    <p:sldId id="782" r:id="rId44"/>
    <p:sldId id="783" r:id="rId45"/>
    <p:sldId id="784" r:id="rId46"/>
    <p:sldId id="785" r:id="rId47"/>
    <p:sldId id="786" r:id="rId48"/>
    <p:sldId id="787" r:id="rId49"/>
    <p:sldId id="788" r:id="rId50"/>
    <p:sldId id="789" r:id="rId51"/>
    <p:sldId id="790" r:id="rId52"/>
    <p:sldId id="791" r:id="rId53"/>
  </p:sldIdLst>
  <p:sldSz cx="9144000" cy="6858000" type="screen4x3"/>
  <p:notesSz cx="6858000" cy="9144000"/>
  <p:defaultTextStyle>
    <a:defPPr>
      <a:defRPr lang="en-US"/>
    </a:defPPr>
    <a:lvl1pPr algn="ctr" rtl="0" fontAlgn="base">
      <a:spcBef>
        <a:spcPct val="0"/>
      </a:spcBef>
      <a:spcAft>
        <a:spcPct val="0"/>
      </a:spcAft>
      <a:defRPr sz="2000" b="1" kern="1200">
        <a:solidFill>
          <a:srgbClr val="A50021"/>
        </a:solidFill>
        <a:latin typeface="Arial" pitchFamily="34" charset="0"/>
        <a:ea typeface="华文行楷" pitchFamily="2" charset="-122"/>
        <a:cs typeface="+mn-cs"/>
      </a:defRPr>
    </a:lvl1pPr>
    <a:lvl2pPr marL="457200" algn="ctr" rtl="0" fontAlgn="base">
      <a:spcBef>
        <a:spcPct val="0"/>
      </a:spcBef>
      <a:spcAft>
        <a:spcPct val="0"/>
      </a:spcAft>
      <a:defRPr sz="2000" b="1" kern="1200">
        <a:solidFill>
          <a:srgbClr val="A50021"/>
        </a:solidFill>
        <a:latin typeface="Arial" pitchFamily="34" charset="0"/>
        <a:ea typeface="华文行楷" pitchFamily="2" charset="-122"/>
        <a:cs typeface="+mn-cs"/>
      </a:defRPr>
    </a:lvl2pPr>
    <a:lvl3pPr marL="914400" algn="ctr" rtl="0" fontAlgn="base">
      <a:spcBef>
        <a:spcPct val="0"/>
      </a:spcBef>
      <a:spcAft>
        <a:spcPct val="0"/>
      </a:spcAft>
      <a:defRPr sz="2000" b="1" kern="1200">
        <a:solidFill>
          <a:srgbClr val="A50021"/>
        </a:solidFill>
        <a:latin typeface="Arial" pitchFamily="34" charset="0"/>
        <a:ea typeface="华文行楷" pitchFamily="2" charset="-122"/>
        <a:cs typeface="+mn-cs"/>
      </a:defRPr>
    </a:lvl3pPr>
    <a:lvl4pPr marL="1371600" algn="ctr" rtl="0" fontAlgn="base">
      <a:spcBef>
        <a:spcPct val="0"/>
      </a:spcBef>
      <a:spcAft>
        <a:spcPct val="0"/>
      </a:spcAft>
      <a:defRPr sz="2000" b="1" kern="1200">
        <a:solidFill>
          <a:srgbClr val="A50021"/>
        </a:solidFill>
        <a:latin typeface="Arial" pitchFamily="34" charset="0"/>
        <a:ea typeface="华文行楷" pitchFamily="2" charset="-122"/>
        <a:cs typeface="+mn-cs"/>
      </a:defRPr>
    </a:lvl4pPr>
    <a:lvl5pPr marL="1828800" algn="ctr" rtl="0" fontAlgn="base">
      <a:spcBef>
        <a:spcPct val="0"/>
      </a:spcBef>
      <a:spcAft>
        <a:spcPct val="0"/>
      </a:spcAft>
      <a:defRPr sz="2000" b="1" kern="1200">
        <a:solidFill>
          <a:srgbClr val="A50021"/>
        </a:solidFill>
        <a:latin typeface="Arial" pitchFamily="34" charset="0"/>
        <a:ea typeface="华文行楷" pitchFamily="2" charset="-122"/>
        <a:cs typeface="+mn-cs"/>
      </a:defRPr>
    </a:lvl5pPr>
    <a:lvl6pPr marL="2286000" algn="l" defTabSz="914400" rtl="0" eaLnBrk="1" latinLnBrk="0" hangingPunct="1">
      <a:defRPr sz="2000" b="1" kern="1200">
        <a:solidFill>
          <a:srgbClr val="A50021"/>
        </a:solidFill>
        <a:latin typeface="Arial" pitchFamily="34" charset="0"/>
        <a:ea typeface="华文行楷" pitchFamily="2" charset="-122"/>
        <a:cs typeface="+mn-cs"/>
      </a:defRPr>
    </a:lvl6pPr>
    <a:lvl7pPr marL="2743200" algn="l" defTabSz="914400" rtl="0" eaLnBrk="1" latinLnBrk="0" hangingPunct="1">
      <a:defRPr sz="2000" b="1" kern="1200">
        <a:solidFill>
          <a:srgbClr val="A50021"/>
        </a:solidFill>
        <a:latin typeface="Arial" pitchFamily="34" charset="0"/>
        <a:ea typeface="华文行楷" pitchFamily="2" charset="-122"/>
        <a:cs typeface="+mn-cs"/>
      </a:defRPr>
    </a:lvl7pPr>
    <a:lvl8pPr marL="3200400" algn="l" defTabSz="914400" rtl="0" eaLnBrk="1" latinLnBrk="0" hangingPunct="1">
      <a:defRPr sz="2000" b="1" kern="1200">
        <a:solidFill>
          <a:srgbClr val="A50021"/>
        </a:solidFill>
        <a:latin typeface="Arial" pitchFamily="34" charset="0"/>
        <a:ea typeface="华文行楷" pitchFamily="2" charset="-122"/>
        <a:cs typeface="+mn-cs"/>
      </a:defRPr>
    </a:lvl8pPr>
    <a:lvl9pPr marL="3657600" algn="l" defTabSz="914400" rtl="0" eaLnBrk="1" latinLnBrk="0" hangingPunct="1">
      <a:defRPr sz="2000" b="1" kern="1200">
        <a:solidFill>
          <a:srgbClr val="A50021"/>
        </a:solidFill>
        <a:latin typeface="Arial" pitchFamily="34" charset="0"/>
        <a:ea typeface="华文行楷"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33CCCC"/>
    <a:srgbClr val="B1EDE6"/>
    <a:srgbClr val="AFCCEF"/>
    <a:srgbClr val="99FF66"/>
    <a:srgbClr val="00CC00"/>
    <a:srgbClr val="FF0066"/>
    <a:srgbClr val="FF3399"/>
    <a:srgbClr val="FF505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17" autoAdjust="0"/>
    <p:restoredTop sz="94646" autoAdjust="0"/>
  </p:normalViewPr>
  <p:slideViewPr>
    <p:cSldViewPr>
      <p:cViewPr varScale="1">
        <p:scale>
          <a:sx n="82" d="100"/>
          <a:sy n="82" d="100"/>
        </p:scale>
        <p:origin x="-1310"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0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fld id="{F7FF9B83-9A4D-44A7-8F28-712E750D4BB6}" type="slidenum">
              <a:rPr lang="zh-CN" altLang="en-US"/>
              <a:pPr>
                <a:defRPr/>
              </a:pPr>
              <a:t>‹#›</a:t>
            </a:fld>
            <a:endParaRPr lang="en-US" altLang="zh-CN"/>
          </a:p>
        </p:txBody>
      </p:sp>
    </p:spTree>
    <p:extLst>
      <p:ext uri="{BB962C8B-B14F-4D97-AF65-F5344CB8AC3E}">
        <p14:creationId xmlns:p14="http://schemas.microsoft.com/office/powerpoint/2010/main" val="594733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fld id="{6B33721C-8ADD-47CA-9E61-B7B55339E67E}" type="slidenum">
              <a:rPr lang="zh-CN" altLang="en-US"/>
              <a:pPr>
                <a:defRPr/>
              </a:pPr>
              <a:t>‹#›</a:t>
            </a:fld>
            <a:endParaRPr lang="en-US" altLang="zh-CN"/>
          </a:p>
        </p:txBody>
      </p:sp>
    </p:spTree>
    <p:extLst>
      <p:ext uri="{BB962C8B-B14F-4D97-AF65-F5344CB8AC3E}">
        <p14:creationId xmlns:p14="http://schemas.microsoft.com/office/powerpoint/2010/main" val="682697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e1"/>
          <p:cNvPicPr>
            <a:picLocks noChangeAspect="1" noChangeArrowheads="1"/>
          </p:cNvPicPr>
          <p:nvPr userDrawn="1"/>
        </p:nvPicPr>
        <p:blipFill>
          <a:blip r:embed="rId2"/>
          <a:srcRect/>
          <a:stretch>
            <a:fillRect/>
          </a:stretch>
        </p:blipFill>
        <p:spPr bwMode="auto">
          <a:xfrm>
            <a:off x="-9525" y="0"/>
            <a:ext cx="9163050" cy="6858000"/>
          </a:xfrm>
          <a:prstGeom prst="rect">
            <a:avLst/>
          </a:prstGeom>
          <a:noFill/>
          <a:ln w="9525">
            <a:noFill/>
            <a:miter lim="800000"/>
            <a:headEnd/>
            <a:tailEnd/>
          </a:ln>
        </p:spPr>
      </p:pic>
      <p:sp>
        <p:nvSpPr>
          <p:cNvPr id="793603" name="Rectangle 3"/>
          <p:cNvSpPr>
            <a:spLocks noGrp="1" noChangeArrowheads="1"/>
          </p:cNvSpPr>
          <p:nvPr>
            <p:ph type="ctrTitle"/>
          </p:nvPr>
        </p:nvSpPr>
        <p:spPr>
          <a:xfrm>
            <a:off x="685800" y="2130425"/>
            <a:ext cx="7772400" cy="1470025"/>
          </a:xfrm>
        </p:spPr>
        <p:txBody>
          <a:bodyPr/>
          <a:lstStyle>
            <a:lvl1pPr>
              <a:defRPr/>
            </a:lvl1pPr>
          </a:lstStyle>
          <a:p>
            <a:r>
              <a:rPr lang="zh-CN" altLang="en-US" smtClean="0"/>
              <a:t>单击此处编辑母版标题样式</a:t>
            </a:r>
            <a:endParaRPr lang="zh-CN" altLang="en-US"/>
          </a:p>
        </p:txBody>
      </p:sp>
      <p:sp>
        <p:nvSpPr>
          <p:cNvPr id="793604"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smtClean="0"/>
              <a:t>单击此处编辑母版副标题样式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A9FC41BA-A494-485F-A24E-0AE8B91AC67D}"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4CE5F6D-48AD-43D4-AB21-A8F7D3022E0E}"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917F915-A705-4D92-AAA4-8D2D0CB02BF0}"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984FECB3-1A9D-41AC-B48A-0DC6552C12E1}"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r>
              <a:rPr lang="zh-CN" altLang="en-US" noProof="0" smtClean="0"/>
              <a:t>单击图标添加表格</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D825C76-E0AE-44D3-ACD6-0D0AC9557480}"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e1"/>
          <p:cNvPicPr>
            <a:picLocks noChangeAspect="1" noChangeArrowheads="1"/>
          </p:cNvPicPr>
          <p:nvPr userDrawn="1"/>
        </p:nvPicPr>
        <p:blipFill>
          <a:blip r:embed="rId2"/>
          <a:srcRect/>
          <a:stretch>
            <a:fillRect/>
          </a:stretch>
        </p:blipFill>
        <p:spPr bwMode="auto">
          <a:xfrm>
            <a:off x="-9525" y="0"/>
            <a:ext cx="9163050" cy="6858000"/>
          </a:xfrm>
          <a:prstGeom prst="rect">
            <a:avLst/>
          </a:prstGeom>
          <a:noFill/>
          <a:ln w="9525">
            <a:noFill/>
            <a:miter lim="800000"/>
            <a:headEnd/>
            <a:tailEnd/>
          </a:ln>
        </p:spPr>
      </p:pic>
      <p:sp>
        <p:nvSpPr>
          <p:cNvPr id="791555" name="Rectangle 3"/>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p>
        </p:txBody>
      </p:sp>
      <p:sp>
        <p:nvSpPr>
          <p:cNvPr id="79155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4F5C0B4B-8ED2-4149-B191-4DD283D77355}"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9EBD902-1DBC-4AF6-B555-0E85D57F1825}"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80607E0-D51A-4988-949B-7755AF036A02}"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8448C287-DF18-4256-8500-A0BA5630B0DC}"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6E425BFF-E3F0-41D9-9DE7-5E36E98262D2}"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D68C1C28-6620-4945-88A2-69447EF0477B}"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9929E90-9352-4721-B8CB-0B9056316121}" type="slidenum">
              <a:rPr lang="zh-CN" altLang="en-US"/>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EACE505F-DA8B-41F3-A005-BD9B28F6B187}"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F622B70-2CF6-4C07-8C3F-7719BA6FD3E2}"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538ED2EC-C9D0-4C40-ADDF-87E48072424F}" type="slidenum">
              <a:rPr lang="zh-CN" altLang="en-US"/>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DD7481DA-2584-4587-978E-85B17D291828}" type="slidenum">
              <a:rPr lang="zh-CN" altLang="en-US"/>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EB6CE9B-3A8D-4426-A4C8-00CFD9648453}"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443D5050-D564-4590-B560-4873B8610D89}"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6BDB9CA4-ACDB-4B0A-AA5F-BB3D239E4D49}"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ED7BAE82-6712-440B-9996-F13392A7EF54}"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9F516C77-13A8-4249-A1FA-9C5DCC25E247}"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8AAE3D5A-A3AF-4815-A328-0FDB545CB925}"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9CFCF44-B0D9-42B0-A5D6-93E8ED73DEBB}"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42E60774-4211-4E7D-9F51-C2322D318480}"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e6"/>
          <p:cNvPicPr>
            <a:picLocks noChangeAspect="1" noChangeArrowheads="1"/>
          </p:cNvPicPr>
          <p:nvPr/>
        </p:nvPicPr>
        <p:blipFill>
          <a:blip r:embed="rId15"/>
          <a:srcRect/>
          <a:stretch>
            <a:fillRect/>
          </a:stretch>
        </p:blipFill>
        <p:spPr bwMode="auto">
          <a:xfrm>
            <a:off x="0" y="6457950"/>
            <a:ext cx="9163050" cy="4000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92581"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latin typeface="Arial" charset="0"/>
                <a:ea typeface="+mn-ea"/>
              </a:defRPr>
            </a:lvl1pPr>
          </a:lstStyle>
          <a:p>
            <a:pPr>
              <a:defRPr/>
            </a:pPr>
            <a:endParaRPr lang="en-US" altLang="zh-CN"/>
          </a:p>
        </p:txBody>
      </p:sp>
      <p:sp>
        <p:nvSpPr>
          <p:cNvPr id="792582"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Arial" charset="0"/>
                <a:ea typeface="+mn-ea"/>
              </a:defRPr>
            </a:lvl1pPr>
          </a:lstStyle>
          <a:p>
            <a:pPr>
              <a:defRPr/>
            </a:pPr>
            <a:endParaRPr lang="en-US" altLang="zh-CN"/>
          </a:p>
        </p:txBody>
      </p:sp>
      <p:sp>
        <p:nvSpPr>
          <p:cNvPr id="79258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Arial" charset="0"/>
                <a:ea typeface="+mn-ea"/>
              </a:defRPr>
            </a:lvl1pPr>
          </a:lstStyle>
          <a:p>
            <a:pPr>
              <a:defRPr/>
            </a:pPr>
            <a:fld id="{7A373FA3-353A-4230-BAE5-F4D5EEC912E1}" type="slidenum">
              <a:rPr lang="zh-CN" altLang="en-US"/>
              <a:pPr>
                <a:defRPr/>
              </a:pPr>
              <a:t>‹#›</a:t>
            </a:fld>
            <a:endParaRPr lang="en-US" altLang="zh-CN"/>
          </a:p>
        </p:txBody>
      </p:sp>
      <p:pic>
        <p:nvPicPr>
          <p:cNvPr id="1032" name="Picture 8" descr="d2"/>
          <p:cNvPicPr>
            <a:picLocks noChangeAspect="1" noChangeArrowheads="1"/>
          </p:cNvPicPr>
          <p:nvPr/>
        </p:nvPicPr>
        <p:blipFill>
          <a:blip r:embed="rId16"/>
          <a:srcRect/>
          <a:stretch>
            <a:fillRect/>
          </a:stretch>
        </p:blipFill>
        <p:spPr bwMode="auto">
          <a:xfrm>
            <a:off x="-9525" y="212725"/>
            <a:ext cx="9163050" cy="6953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69"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 id="2147484057" r:id="rId12"/>
    <p:sldLayoutId id="2147484058" r:id="rId13"/>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e6"/>
          <p:cNvPicPr>
            <a:picLocks noChangeAspect="1" noChangeArrowheads="1"/>
          </p:cNvPicPr>
          <p:nvPr/>
        </p:nvPicPr>
        <p:blipFill>
          <a:blip r:embed="rId13"/>
          <a:srcRect/>
          <a:stretch>
            <a:fillRect/>
          </a:stretch>
        </p:blipFill>
        <p:spPr bwMode="auto">
          <a:xfrm>
            <a:off x="0" y="6457950"/>
            <a:ext cx="9163050" cy="400050"/>
          </a:xfrm>
          <a:prstGeom prst="rect">
            <a:avLst/>
          </a:prstGeom>
          <a:noFill/>
          <a:ln w="9525">
            <a:noFill/>
            <a:miter lim="800000"/>
            <a:headEnd/>
            <a:tailEnd/>
          </a:ln>
        </p:spPr>
      </p:pic>
      <p:sp>
        <p:nvSpPr>
          <p:cNvPr id="2051"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90533"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latin typeface="Arial" charset="0"/>
                <a:ea typeface="+mn-ea"/>
              </a:defRPr>
            </a:lvl1pPr>
          </a:lstStyle>
          <a:p>
            <a:pPr>
              <a:defRPr/>
            </a:pPr>
            <a:endParaRPr lang="en-US" altLang="zh-CN"/>
          </a:p>
        </p:txBody>
      </p:sp>
      <p:sp>
        <p:nvSpPr>
          <p:cNvPr id="790534"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Arial" charset="0"/>
                <a:ea typeface="+mn-ea"/>
              </a:defRPr>
            </a:lvl1pPr>
          </a:lstStyle>
          <a:p>
            <a:pPr>
              <a:defRPr/>
            </a:pPr>
            <a:endParaRPr lang="en-US" altLang="zh-CN"/>
          </a:p>
        </p:txBody>
      </p:sp>
      <p:sp>
        <p:nvSpPr>
          <p:cNvPr id="790535"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Arial" charset="0"/>
                <a:ea typeface="+mn-ea"/>
              </a:defRPr>
            </a:lvl1pPr>
          </a:lstStyle>
          <a:p>
            <a:pPr>
              <a:defRPr/>
            </a:pPr>
            <a:fld id="{E44CB15B-AEE7-4288-980E-D716BCF38E55}" type="slidenum">
              <a:rPr lang="zh-CN" altLang="en-US"/>
              <a:pPr>
                <a:defRPr/>
              </a:pPr>
              <a:t>‹#›</a:t>
            </a:fld>
            <a:endParaRPr lang="en-US" altLang="zh-CN"/>
          </a:p>
        </p:txBody>
      </p:sp>
      <p:pic>
        <p:nvPicPr>
          <p:cNvPr id="2056" name="Picture 8" descr="d2"/>
          <p:cNvPicPr>
            <a:picLocks noChangeAspect="1" noChangeArrowheads="1"/>
          </p:cNvPicPr>
          <p:nvPr/>
        </p:nvPicPr>
        <p:blipFill>
          <a:blip r:embed="rId14"/>
          <a:srcRect/>
          <a:stretch>
            <a:fillRect/>
          </a:stretch>
        </p:blipFill>
        <p:spPr bwMode="auto">
          <a:xfrm>
            <a:off x="-9525" y="212725"/>
            <a:ext cx="9163050" cy="6953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70"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slideLayout" Target="../slideLayouts/slideLayout2.xml"/><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slides/_rels/slide21.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slideLayout" Target="../slideLayouts/slideLayout2.xml"/><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slides/_rels/slide22.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image" Target="../media/image55.wmf"/><Relationship Id="rId7" Type="http://schemas.openxmlformats.org/officeDocument/2006/relationships/image" Target="../media/image59.wmf"/><Relationship Id="rId2" Type="http://schemas.openxmlformats.org/officeDocument/2006/relationships/image" Target="../media/image54.wmf"/><Relationship Id="rId1" Type="http://schemas.openxmlformats.org/officeDocument/2006/relationships/slideLayout" Target="../slideLayouts/slideLayout2.xml"/><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 Id="rId9" Type="http://schemas.openxmlformats.org/officeDocument/2006/relationships/image" Target="../media/image61.wmf"/></Relationships>
</file>

<file path=ppt/slides/_rels/slide23.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slideLayout" Target="../slideLayouts/slideLayout2.xml"/><Relationship Id="rId4" Type="http://schemas.openxmlformats.org/officeDocument/2006/relationships/image" Target="../media/image64.wmf"/></Relationships>
</file>

<file path=ppt/slides/_rels/slide24.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46.wmf"/><Relationship Id="rId7" Type="http://schemas.openxmlformats.org/officeDocument/2006/relationships/image" Target="../media/image69.wmf"/><Relationship Id="rId12" Type="http://schemas.openxmlformats.org/officeDocument/2006/relationships/image" Target="../media/image74.wmf"/><Relationship Id="rId2" Type="http://schemas.openxmlformats.org/officeDocument/2006/relationships/image" Target="../media/image65.wmf"/><Relationship Id="rId1" Type="http://schemas.openxmlformats.org/officeDocument/2006/relationships/slideLayout" Target="../slideLayouts/slideLayout2.xml"/><Relationship Id="rId6" Type="http://schemas.openxmlformats.org/officeDocument/2006/relationships/image" Target="../media/image68.wmf"/><Relationship Id="rId11" Type="http://schemas.openxmlformats.org/officeDocument/2006/relationships/image" Target="../media/image73.wmf"/><Relationship Id="rId5" Type="http://schemas.openxmlformats.org/officeDocument/2006/relationships/image" Target="../media/image67.wmf"/><Relationship Id="rId10" Type="http://schemas.openxmlformats.org/officeDocument/2006/relationships/image" Target="../media/image72.wmf"/><Relationship Id="rId4" Type="http://schemas.openxmlformats.org/officeDocument/2006/relationships/image" Target="../media/image66.wmf"/><Relationship Id="rId9" Type="http://schemas.openxmlformats.org/officeDocument/2006/relationships/image" Target="../media/image71.wmf"/></Relationships>
</file>

<file path=ppt/slides/_rels/slide25.x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slideLayout" Target="../slideLayouts/slideLayout2.xml"/><Relationship Id="rId4" Type="http://schemas.openxmlformats.org/officeDocument/2006/relationships/image" Target="../media/image77.wmf"/></Relationships>
</file>

<file path=ppt/slides/_rels/slide2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wmf"/><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image" Target="../media/image94.wmf"/><Relationship Id="rId7" Type="http://schemas.openxmlformats.org/officeDocument/2006/relationships/image" Target="../media/image98.wmf"/><Relationship Id="rId12" Type="http://schemas.openxmlformats.org/officeDocument/2006/relationships/image" Target="../media/image103.wmf"/><Relationship Id="rId2" Type="http://schemas.openxmlformats.org/officeDocument/2006/relationships/image" Target="../media/image93.wmf"/><Relationship Id="rId1" Type="http://schemas.openxmlformats.org/officeDocument/2006/relationships/slideLayout" Target="../slideLayouts/slideLayout2.xml"/><Relationship Id="rId6" Type="http://schemas.openxmlformats.org/officeDocument/2006/relationships/image" Target="../media/image97.wmf"/><Relationship Id="rId11" Type="http://schemas.openxmlformats.org/officeDocument/2006/relationships/image" Target="../media/image102.wmf"/><Relationship Id="rId5" Type="http://schemas.openxmlformats.org/officeDocument/2006/relationships/image" Target="../media/image96.wmf"/><Relationship Id="rId10" Type="http://schemas.openxmlformats.org/officeDocument/2006/relationships/image" Target="../media/image101.wmf"/><Relationship Id="rId4" Type="http://schemas.openxmlformats.org/officeDocument/2006/relationships/image" Target="../media/image95.wmf"/><Relationship Id="rId9" Type="http://schemas.openxmlformats.org/officeDocument/2006/relationships/image" Target="../media/image100.wmf"/></Relationships>
</file>

<file path=ppt/slides/_rels/slide4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slideLayout" Target="../slideLayouts/slideLayout2.xml"/><Relationship Id="rId4" Type="http://schemas.openxmlformats.org/officeDocument/2006/relationships/image" Target="../media/image112.wmf"/></Relationships>
</file>

<file path=ppt/slides/_rels/slide48.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16.wmf"/><Relationship Id="rId18" Type="http://schemas.openxmlformats.org/officeDocument/2006/relationships/image" Target="../media/image21.wmf"/><Relationship Id="rId3" Type="http://schemas.openxmlformats.org/officeDocument/2006/relationships/image" Target="../media/image6.wmf"/><Relationship Id="rId7" Type="http://schemas.openxmlformats.org/officeDocument/2006/relationships/image" Target="../media/image10.wmf"/><Relationship Id="rId12" Type="http://schemas.openxmlformats.org/officeDocument/2006/relationships/image" Target="../media/image15.wmf"/><Relationship Id="rId17" Type="http://schemas.openxmlformats.org/officeDocument/2006/relationships/image" Target="../media/image20.wmf"/><Relationship Id="rId2" Type="http://schemas.openxmlformats.org/officeDocument/2006/relationships/image" Target="../media/image5.wmf"/><Relationship Id="rId16" Type="http://schemas.openxmlformats.org/officeDocument/2006/relationships/image" Target="../media/image19.wmf"/><Relationship Id="rId1" Type="http://schemas.openxmlformats.org/officeDocument/2006/relationships/slideLayout" Target="../slideLayouts/slideLayout2.xml"/><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5" Type="http://schemas.openxmlformats.org/officeDocument/2006/relationships/image" Target="../media/image1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 Id="rId14" Type="http://schemas.openxmlformats.org/officeDocument/2006/relationships/image" Target="../media/image17.wmf"/></Relationships>
</file>

<file path=ppt/slides/_rels/slide50.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slides/_rels/slide7.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slideLayout" Target="../slideLayouts/slideLayout2.xml"/><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1484784"/>
            <a:ext cx="7772400" cy="1470025"/>
          </a:xfrm>
        </p:spPr>
        <p:txBody>
          <a:bodyPr/>
          <a:lstStyle/>
          <a:p>
            <a:r>
              <a:rPr lang="zh-CN" altLang="zh-CN" b="1" dirty="0">
                <a:solidFill>
                  <a:srgbClr val="C00000"/>
                </a:solidFill>
              </a:rPr>
              <a:t>第</a:t>
            </a:r>
            <a:r>
              <a:rPr lang="en-US" altLang="zh-CN" b="1" dirty="0">
                <a:solidFill>
                  <a:srgbClr val="C00000"/>
                </a:solidFill>
              </a:rPr>
              <a:t>12</a:t>
            </a:r>
            <a:r>
              <a:rPr lang="zh-CN" altLang="zh-CN" b="1" dirty="0">
                <a:solidFill>
                  <a:srgbClr val="C00000"/>
                </a:solidFill>
              </a:rPr>
              <a:t>章</a:t>
            </a:r>
            <a:r>
              <a:rPr lang="en-US" altLang="zh-CN" b="1" dirty="0">
                <a:solidFill>
                  <a:srgbClr val="C00000"/>
                </a:solidFill>
              </a:rPr>
              <a:t>  </a:t>
            </a:r>
            <a:r>
              <a:rPr lang="zh-CN" altLang="zh-CN" b="1" dirty="0">
                <a:solidFill>
                  <a:srgbClr val="C00000"/>
                </a:solidFill>
              </a:rPr>
              <a:t>神经网络控制</a:t>
            </a:r>
            <a:br>
              <a:rPr lang="zh-CN" altLang="zh-CN" b="1" dirty="0">
                <a:solidFill>
                  <a:srgbClr val="C00000"/>
                </a:solidFill>
              </a:rPr>
            </a:br>
            <a:endParaRPr lang="zh-CN" altLang="en-US" dirty="0">
              <a:solidFill>
                <a:srgbClr val="C00000"/>
              </a:solidFill>
            </a:endParaRPr>
          </a:p>
        </p:txBody>
      </p:sp>
      <p:sp>
        <p:nvSpPr>
          <p:cNvPr id="3" name="副标题 2"/>
          <p:cNvSpPr>
            <a:spLocks noGrp="1"/>
          </p:cNvSpPr>
          <p:nvPr>
            <p:ph type="subTitle" idx="1"/>
          </p:nvPr>
        </p:nvSpPr>
        <p:spPr>
          <a:xfrm>
            <a:off x="251520" y="2636912"/>
            <a:ext cx="8280920" cy="3001888"/>
          </a:xfrm>
        </p:spPr>
        <p:txBody>
          <a:bodyPr>
            <a:normAutofit fontScale="70000" lnSpcReduction="20000"/>
          </a:bodyPr>
          <a:lstStyle/>
          <a:p>
            <a:pPr algn="l"/>
            <a:r>
              <a:rPr lang="zh-CN" altLang="zh-CN" dirty="0">
                <a:solidFill>
                  <a:schemeClr val="tx1"/>
                </a:solidFill>
              </a:rPr>
              <a:t>人工神经网络（</a:t>
            </a:r>
            <a:r>
              <a:rPr lang="en-US" altLang="zh-CN" dirty="0">
                <a:solidFill>
                  <a:schemeClr val="tx1"/>
                </a:solidFill>
              </a:rPr>
              <a:t>artificial neural network</a:t>
            </a:r>
            <a:r>
              <a:rPr lang="zh-CN" altLang="zh-CN" dirty="0">
                <a:solidFill>
                  <a:schemeClr val="tx1"/>
                </a:solidFill>
              </a:rPr>
              <a:t>，</a:t>
            </a:r>
            <a:r>
              <a:rPr lang="en-US" altLang="zh-CN" dirty="0">
                <a:solidFill>
                  <a:schemeClr val="tx1"/>
                </a:solidFill>
              </a:rPr>
              <a:t>ANN</a:t>
            </a:r>
            <a:r>
              <a:rPr lang="zh-CN" altLang="zh-CN" dirty="0">
                <a:solidFill>
                  <a:schemeClr val="tx1"/>
                </a:solidFill>
              </a:rPr>
              <a:t>）是模仿生物神经网络功能的一种经验模型。神经网络是由大量的处理单元（神经元）互相连接而成的网络。本章介绍了神经网络工具箱的使用、</a:t>
            </a:r>
            <a:r>
              <a:rPr lang="en-US" altLang="zh-CN" dirty="0">
                <a:solidFill>
                  <a:schemeClr val="tx1"/>
                </a:solidFill>
              </a:rPr>
              <a:t>BP</a:t>
            </a:r>
            <a:r>
              <a:rPr lang="zh-CN" altLang="zh-CN" dirty="0">
                <a:solidFill>
                  <a:schemeClr val="tx1"/>
                </a:solidFill>
              </a:rPr>
              <a:t>神经网络的</a:t>
            </a:r>
            <a:r>
              <a:rPr lang="en-US" altLang="zh-CN" dirty="0">
                <a:solidFill>
                  <a:schemeClr val="tx1"/>
                </a:solidFill>
              </a:rPr>
              <a:t>PID</a:t>
            </a:r>
            <a:r>
              <a:rPr lang="zh-CN" altLang="zh-CN" dirty="0">
                <a:solidFill>
                  <a:schemeClr val="tx1"/>
                </a:solidFill>
              </a:rPr>
              <a:t>控制、基于</a:t>
            </a:r>
            <a:r>
              <a:rPr lang="en-US" altLang="zh-CN" dirty="0">
                <a:solidFill>
                  <a:schemeClr val="tx1"/>
                </a:solidFill>
              </a:rPr>
              <a:t>Simulink</a:t>
            </a:r>
            <a:r>
              <a:rPr lang="zh-CN" altLang="zh-CN" dirty="0">
                <a:solidFill>
                  <a:schemeClr val="tx1"/>
                </a:solidFill>
              </a:rPr>
              <a:t>的神经网络模型预测控制系统、反馈线性化控制系统典型神经网络控制系统。</a:t>
            </a:r>
          </a:p>
          <a:p>
            <a:pPr algn="l"/>
            <a:r>
              <a:rPr lang="zh-CN" altLang="zh-CN" dirty="0">
                <a:solidFill>
                  <a:schemeClr val="tx1"/>
                </a:solidFill>
              </a:rPr>
              <a:t>学习目标：</a:t>
            </a:r>
          </a:p>
          <a:p>
            <a:pPr algn="l"/>
            <a:r>
              <a:rPr lang="zh-CN" altLang="zh-CN" dirty="0">
                <a:solidFill>
                  <a:schemeClr val="tx1"/>
                </a:solidFill>
              </a:rPr>
              <a:t>（</a:t>
            </a:r>
            <a:r>
              <a:rPr lang="en-US" altLang="zh-CN" dirty="0">
                <a:solidFill>
                  <a:schemeClr val="tx1"/>
                </a:solidFill>
              </a:rPr>
              <a:t>1</a:t>
            </a:r>
            <a:r>
              <a:rPr lang="zh-CN" altLang="zh-CN" dirty="0">
                <a:solidFill>
                  <a:schemeClr val="tx1"/>
                </a:solidFill>
              </a:rPr>
              <a:t>）熟练掌握</a:t>
            </a:r>
            <a:r>
              <a:rPr lang="en-US" altLang="zh-CN" dirty="0">
                <a:solidFill>
                  <a:schemeClr val="tx1"/>
                </a:solidFill>
              </a:rPr>
              <a:t>MATLAB BP</a:t>
            </a:r>
            <a:r>
              <a:rPr lang="zh-CN" altLang="zh-CN" dirty="0">
                <a:solidFill>
                  <a:schemeClr val="tx1"/>
                </a:solidFill>
              </a:rPr>
              <a:t>神经网络的</a:t>
            </a:r>
            <a:r>
              <a:rPr lang="en-US" altLang="zh-CN" dirty="0">
                <a:solidFill>
                  <a:schemeClr val="tx1"/>
                </a:solidFill>
              </a:rPr>
              <a:t>PID</a:t>
            </a:r>
            <a:r>
              <a:rPr lang="zh-CN" altLang="zh-CN" dirty="0">
                <a:solidFill>
                  <a:schemeClr val="tx1"/>
                </a:solidFill>
              </a:rPr>
              <a:t>控制；</a:t>
            </a:r>
          </a:p>
          <a:p>
            <a:pPr algn="l"/>
            <a:r>
              <a:rPr lang="zh-CN" altLang="zh-CN" dirty="0">
                <a:solidFill>
                  <a:schemeClr val="tx1"/>
                </a:solidFill>
              </a:rPr>
              <a:t>（</a:t>
            </a:r>
            <a:r>
              <a:rPr lang="en-US" altLang="zh-CN" dirty="0">
                <a:solidFill>
                  <a:schemeClr val="tx1"/>
                </a:solidFill>
              </a:rPr>
              <a:t>2</a:t>
            </a:r>
            <a:r>
              <a:rPr lang="zh-CN" altLang="zh-CN" dirty="0">
                <a:solidFill>
                  <a:schemeClr val="tx1"/>
                </a:solidFill>
              </a:rPr>
              <a:t>）熟练掌握神经网络模型预测控制系统；</a:t>
            </a:r>
          </a:p>
          <a:p>
            <a:pPr algn="l"/>
            <a:r>
              <a:rPr lang="zh-CN" altLang="zh-CN" dirty="0">
                <a:solidFill>
                  <a:schemeClr val="tx1"/>
                </a:solidFill>
              </a:rPr>
              <a:t>（</a:t>
            </a:r>
            <a:r>
              <a:rPr lang="en-US" altLang="zh-CN" dirty="0">
                <a:solidFill>
                  <a:schemeClr val="tx1"/>
                </a:solidFill>
              </a:rPr>
              <a:t>3</a:t>
            </a:r>
            <a:r>
              <a:rPr lang="zh-CN" altLang="zh-CN" dirty="0">
                <a:solidFill>
                  <a:schemeClr val="tx1"/>
                </a:solidFill>
              </a:rPr>
              <a:t>）熟练掌握神经网络反馈线性化控制系统等；</a:t>
            </a:r>
          </a:p>
          <a:p>
            <a:endParaRPr lang="zh-CN" altLang="en-US" dirty="0"/>
          </a:p>
        </p:txBody>
      </p:sp>
    </p:spTree>
    <p:extLst>
      <p:ext uri="{BB962C8B-B14F-4D97-AF65-F5344CB8AC3E}">
        <p14:creationId xmlns:p14="http://schemas.microsoft.com/office/powerpoint/2010/main" val="1915966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980728"/>
            <a:ext cx="7920880" cy="1323439"/>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a:t>
            </a:r>
            <a:r>
              <a:rPr lang="en-US" altLang="zh-CN" b="0" dirty="0">
                <a:solidFill>
                  <a:schemeClr val="tx1"/>
                </a:solidFill>
                <a:latin typeface="+mj-ea"/>
                <a:ea typeface="+mj-ea"/>
              </a:rPr>
              <a:t>Hebb</a:t>
            </a:r>
            <a:r>
              <a:rPr lang="zh-CN" altLang="zh-CN" b="0" dirty="0">
                <a:solidFill>
                  <a:schemeClr val="tx1"/>
                </a:solidFill>
                <a:latin typeface="+mj-ea"/>
                <a:ea typeface="+mj-ea"/>
              </a:rPr>
              <a:t>学习规则</a:t>
            </a:r>
          </a:p>
          <a:p>
            <a:pPr algn="l"/>
            <a:r>
              <a:rPr lang="zh-CN" altLang="zh-CN" b="0" dirty="0">
                <a:solidFill>
                  <a:schemeClr val="tx1"/>
                </a:solidFill>
                <a:latin typeface="+mj-ea"/>
                <a:ea typeface="+mj-ea"/>
              </a:rPr>
              <a:t>由神经心理学家</a:t>
            </a:r>
            <a:r>
              <a:rPr lang="en-US" altLang="zh-CN" b="0" dirty="0">
                <a:solidFill>
                  <a:schemeClr val="tx1"/>
                </a:solidFill>
                <a:latin typeface="+mj-ea"/>
                <a:ea typeface="+mj-ea"/>
              </a:rPr>
              <a:t>Hebb</a:t>
            </a:r>
            <a:r>
              <a:rPr lang="zh-CN" altLang="zh-CN" b="0" dirty="0">
                <a:solidFill>
                  <a:schemeClr val="tx1"/>
                </a:solidFill>
                <a:latin typeface="+mj-ea"/>
                <a:ea typeface="+mj-ea"/>
              </a:rPr>
              <a:t>提出的学习规则可归纳为“当某一突触连接两端的神经元同时处于激活状态</a:t>
            </a:r>
            <a:r>
              <a:rPr lang="en-US" altLang="zh-CN" b="0" dirty="0">
                <a:solidFill>
                  <a:schemeClr val="tx1"/>
                </a:solidFill>
                <a:latin typeface="+mj-ea"/>
                <a:ea typeface="+mj-ea"/>
              </a:rPr>
              <a:t>(</a:t>
            </a:r>
            <a:r>
              <a:rPr lang="zh-CN" altLang="zh-CN" b="0" dirty="0">
                <a:solidFill>
                  <a:schemeClr val="tx1"/>
                </a:solidFill>
                <a:latin typeface="+mj-ea"/>
                <a:ea typeface="+mj-ea"/>
              </a:rPr>
              <a:t>或同为抑制</a:t>
            </a:r>
            <a:r>
              <a:rPr lang="en-US" altLang="zh-CN" b="0" dirty="0">
                <a:solidFill>
                  <a:schemeClr val="tx1"/>
                </a:solidFill>
                <a:latin typeface="+mj-ea"/>
                <a:ea typeface="+mj-ea"/>
              </a:rPr>
              <a:t>)</a:t>
            </a:r>
            <a:r>
              <a:rPr lang="zh-CN" altLang="zh-CN" b="0" dirty="0">
                <a:solidFill>
                  <a:schemeClr val="tx1"/>
                </a:solidFill>
                <a:latin typeface="+mj-ea"/>
                <a:ea typeface="+mj-ea"/>
              </a:rPr>
              <a:t>时，该连接的强度应增加，反之应减弱”用数学方式可描述为：</a:t>
            </a:r>
          </a:p>
        </p:txBody>
      </p:sp>
      <p:pic>
        <p:nvPicPr>
          <p:cNvPr id="3" name="图片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2492896"/>
            <a:ext cx="2304256" cy="413897"/>
          </a:xfrm>
          <a:prstGeom prst="rect">
            <a:avLst/>
          </a:prstGeom>
          <a:noFill/>
          <a:ln>
            <a:noFill/>
          </a:ln>
        </p:spPr>
      </p:pic>
      <p:sp>
        <p:nvSpPr>
          <p:cNvPr id="4" name="矩形 3"/>
          <p:cNvSpPr/>
          <p:nvPr/>
        </p:nvSpPr>
        <p:spPr>
          <a:xfrm>
            <a:off x="165921" y="3140968"/>
            <a:ext cx="8784976" cy="1631216"/>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）竞争学习规则</a:t>
            </a:r>
          </a:p>
          <a:p>
            <a:pPr algn="l"/>
            <a:r>
              <a:rPr lang="zh-CN" altLang="zh-CN" b="0" dirty="0">
                <a:solidFill>
                  <a:schemeClr val="tx1"/>
                </a:solidFill>
                <a:latin typeface="+mj-ea"/>
                <a:ea typeface="+mj-ea"/>
              </a:rPr>
              <a:t>顾名思义，在竞争学习时，网络各输出单元互相竞争，最后达到只有一个最强者激活，最常见的一种情况是输出神经元之间有侧向抑制性连接，这样原来输出单元中如有某一单元较强，则它将获胜并抑制其它单元，最后只有此强者处于激活状态。最常用的竞争学习规则可写为：</a:t>
            </a:r>
          </a:p>
        </p:txBody>
      </p:sp>
      <p:pic>
        <p:nvPicPr>
          <p:cNvPr id="5" name="图片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3768" y="5229200"/>
            <a:ext cx="3168352" cy="711324"/>
          </a:xfrm>
          <a:prstGeom prst="rect">
            <a:avLst/>
          </a:prstGeom>
          <a:noFill/>
          <a:ln>
            <a:noFill/>
          </a:ln>
        </p:spPr>
      </p:pic>
    </p:spTree>
    <p:extLst>
      <p:ext uri="{BB962C8B-B14F-4D97-AF65-F5344CB8AC3E}">
        <p14:creationId xmlns:p14="http://schemas.microsoft.com/office/powerpoint/2010/main" val="2399402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980728"/>
            <a:ext cx="3685817" cy="400110"/>
          </a:xfrm>
          <a:prstGeom prst="rect">
            <a:avLst/>
          </a:prstGeom>
        </p:spPr>
        <p:txBody>
          <a:bodyPr wrap="none">
            <a:spAutoFit/>
          </a:bodyPr>
          <a:lstStyle/>
          <a:p>
            <a:pPr algn="l"/>
            <a:r>
              <a:rPr lang="en-US" altLang="zh-CN" dirty="0"/>
              <a:t>12.4  MATLAB</a:t>
            </a:r>
            <a:r>
              <a:rPr lang="zh-CN" altLang="zh-CN" dirty="0"/>
              <a:t>神经网络工具箱</a:t>
            </a:r>
          </a:p>
        </p:txBody>
      </p:sp>
      <p:sp>
        <p:nvSpPr>
          <p:cNvPr id="3" name="矩形 2"/>
          <p:cNvSpPr/>
          <p:nvPr/>
        </p:nvSpPr>
        <p:spPr>
          <a:xfrm>
            <a:off x="323528" y="2420888"/>
            <a:ext cx="8640960" cy="1938992"/>
          </a:xfrm>
          <a:prstGeom prst="rect">
            <a:avLst/>
          </a:prstGeom>
        </p:spPr>
        <p:txBody>
          <a:bodyPr wrap="square">
            <a:spAutoFit/>
          </a:bodyPr>
          <a:lstStyle/>
          <a:p>
            <a:pPr algn="l"/>
            <a:r>
              <a:rPr lang="en-US" altLang="zh-CN" b="0" dirty="0">
                <a:solidFill>
                  <a:schemeClr val="tx1"/>
                </a:solidFill>
                <a:latin typeface="+mj-ea"/>
                <a:ea typeface="+mj-ea"/>
              </a:rPr>
              <a:t>MATLAB</a:t>
            </a:r>
            <a:r>
              <a:rPr lang="zh-CN" altLang="zh-CN" b="0" dirty="0">
                <a:solidFill>
                  <a:schemeClr val="tx1"/>
                </a:solidFill>
                <a:latin typeface="+mj-ea"/>
                <a:ea typeface="+mj-ea"/>
              </a:rPr>
              <a:t>神经网络工具箱中提供的函数主要分为两大部分。一部分函数是通用的，这些函数几乎可以用于所有类型的神经网络，如神经网络的初始化函数</a:t>
            </a:r>
            <a:r>
              <a:rPr lang="en-US" altLang="zh-CN" b="0" dirty="0" err="1">
                <a:solidFill>
                  <a:schemeClr val="tx1"/>
                </a:solidFill>
                <a:latin typeface="+mj-ea"/>
                <a:ea typeface="+mj-ea"/>
              </a:rPr>
              <a:t>init</a:t>
            </a:r>
            <a:r>
              <a:rPr lang="en-US" altLang="zh-CN" b="0" dirty="0">
                <a:solidFill>
                  <a:schemeClr val="tx1"/>
                </a:solidFill>
                <a:latin typeface="+mj-ea"/>
                <a:ea typeface="+mj-ea"/>
              </a:rPr>
              <a:t>( )</a:t>
            </a:r>
            <a:r>
              <a:rPr lang="zh-CN" altLang="zh-CN" b="0" dirty="0">
                <a:solidFill>
                  <a:schemeClr val="tx1"/>
                </a:solidFill>
                <a:latin typeface="+mj-ea"/>
                <a:ea typeface="+mj-ea"/>
              </a:rPr>
              <a:t>、训练函数</a:t>
            </a:r>
            <a:r>
              <a:rPr lang="en-US" altLang="zh-CN" b="0" dirty="0">
                <a:solidFill>
                  <a:schemeClr val="tx1"/>
                </a:solidFill>
                <a:latin typeface="+mj-ea"/>
                <a:ea typeface="+mj-ea"/>
              </a:rPr>
              <a:t>train( )</a:t>
            </a:r>
            <a:r>
              <a:rPr lang="zh-CN" altLang="zh-CN" b="0" dirty="0">
                <a:solidFill>
                  <a:schemeClr val="tx1"/>
                </a:solidFill>
                <a:latin typeface="+mj-ea"/>
                <a:ea typeface="+mj-ea"/>
              </a:rPr>
              <a:t>和仿真函数</a:t>
            </a:r>
            <a:r>
              <a:rPr lang="en-US" altLang="zh-CN" b="0" dirty="0">
                <a:solidFill>
                  <a:schemeClr val="tx1"/>
                </a:solidFill>
                <a:latin typeface="+mj-ea"/>
                <a:ea typeface="+mj-ea"/>
              </a:rPr>
              <a:t>sim( )</a:t>
            </a:r>
            <a:r>
              <a:rPr lang="zh-CN" altLang="zh-CN" b="0" dirty="0">
                <a:solidFill>
                  <a:schemeClr val="tx1"/>
                </a:solidFill>
                <a:latin typeface="+mj-ea"/>
                <a:ea typeface="+mj-ea"/>
              </a:rPr>
              <a:t>等；另一部分函数则是特别针对某一种类型的神经网络的，如对感知机神经网络进行建立的函数</a:t>
            </a:r>
            <a:r>
              <a:rPr lang="en-US" altLang="zh-CN" b="0" dirty="0" err="1">
                <a:solidFill>
                  <a:schemeClr val="tx1"/>
                </a:solidFill>
                <a:latin typeface="+mj-ea"/>
                <a:ea typeface="+mj-ea"/>
              </a:rPr>
              <a:t>simup</a:t>
            </a:r>
            <a:r>
              <a:rPr lang="en-US" altLang="zh-CN" b="0" dirty="0">
                <a:solidFill>
                  <a:schemeClr val="tx1"/>
                </a:solidFill>
                <a:latin typeface="+mj-ea"/>
                <a:ea typeface="+mj-ea"/>
              </a:rPr>
              <a:t>( )</a:t>
            </a:r>
            <a:r>
              <a:rPr lang="zh-CN" altLang="zh-CN" b="0" dirty="0">
                <a:solidFill>
                  <a:schemeClr val="tx1"/>
                </a:solidFill>
                <a:latin typeface="+mj-ea"/>
                <a:ea typeface="+mj-ea"/>
              </a:rPr>
              <a:t>等。</a:t>
            </a:r>
          </a:p>
          <a:p>
            <a:pPr algn="l"/>
            <a:r>
              <a:rPr lang="zh-CN" altLang="zh-CN" b="0" dirty="0" smtClean="0">
                <a:solidFill>
                  <a:schemeClr val="tx1"/>
                </a:solidFill>
                <a:latin typeface="+mj-ea"/>
                <a:ea typeface="+mj-ea"/>
              </a:rPr>
              <a:t>主要</a:t>
            </a:r>
            <a:r>
              <a:rPr lang="zh-CN" altLang="zh-CN" b="0" dirty="0">
                <a:solidFill>
                  <a:schemeClr val="tx1"/>
                </a:solidFill>
                <a:latin typeface="+mj-ea"/>
                <a:ea typeface="+mj-ea"/>
              </a:rPr>
              <a:t>的神经网络函数如表</a:t>
            </a:r>
            <a:r>
              <a:rPr lang="en-US" altLang="zh-CN" b="0" dirty="0">
                <a:solidFill>
                  <a:schemeClr val="tx1"/>
                </a:solidFill>
                <a:latin typeface="+mj-ea"/>
                <a:ea typeface="+mj-ea"/>
              </a:rPr>
              <a:t>12-2</a:t>
            </a:r>
            <a:r>
              <a:rPr lang="zh-CN" altLang="zh-CN" b="0" dirty="0">
                <a:solidFill>
                  <a:schemeClr val="tx1"/>
                </a:solidFill>
                <a:latin typeface="+mj-ea"/>
                <a:ea typeface="+mj-ea"/>
              </a:rPr>
              <a:t>所示。</a:t>
            </a:r>
          </a:p>
        </p:txBody>
      </p:sp>
    </p:spTree>
    <p:extLst>
      <p:ext uri="{BB962C8B-B14F-4D97-AF65-F5344CB8AC3E}">
        <p14:creationId xmlns:p14="http://schemas.microsoft.com/office/powerpoint/2010/main" val="1792871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980728"/>
            <a:ext cx="5053013" cy="5478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2871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980728"/>
            <a:ext cx="8640960" cy="5355312"/>
          </a:xfrm>
          <a:prstGeom prst="rect">
            <a:avLst/>
          </a:prstGeom>
        </p:spPr>
        <p:txBody>
          <a:bodyPr wrap="square">
            <a:spAutoFit/>
          </a:bodyPr>
          <a:lstStyle/>
          <a:p>
            <a:pPr algn="l"/>
            <a:r>
              <a:rPr lang="zh-CN" altLang="zh-CN" sz="1800" b="0" dirty="0">
                <a:solidFill>
                  <a:schemeClr val="tx1"/>
                </a:solidFill>
                <a:latin typeface="+mj-ea"/>
                <a:ea typeface="+mj-ea"/>
              </a:rPr>
              <a:t>（</a:t>
            </a:r>
            <a:r>
              <a:rPr lang="en-US" altLang="zh-CN" sz="1800" b="0" dirty="0">
                <a:solidFill>
                  <a:schemeClr val="tx1"/>
                </a:solidFill>
                <a:latin typeface="+mj-ea"/>
                <a:ea typeface="+mj-ea"/>
              </a:rPr>
              <a:t>1</a:t>
            </a:r>
            <a:r>
              <a:rPr lang="zh-CN" altLang="zh-CN" sz="1800" b="0" dirty="0">
                <a:solidFill>
                  <a:schemeClr val="tx1"/>
                </a:solidFill>
                <a:latin typeface="+mj-ea"/>
                <a:ea typeface="+mj-ea"/>
              </a:rPr>
              <a:t>）初始化神经网络函数</a:t>
            </a:r>
            <a:r>
              <a:rPr lang="en-US" altLang="zh-CN" sz="1800" b="0" dirty="0" err="1">
                <a:solidFill>
                  <a:schemeClr val="tx1"/>
                </a:solidFill>
                <a:latin typeface="+mj-ea"/>
                <a:ea typeface="+mj-ea"/>
              </a:rPr>
              <a:t>init</a:t>
            </a:r>
            <a:r>
              <a:rPr lang="en-US" altLang="zh-CN" sz="1800" b="0" dirty="0">
                <a:solidFill>
                  <a:schemeClr val="tx1"/>
                </a:solidFill>
                <a:latin typeface="+mj-ea"/>
                <a:ea typeface="+mj-ea"/>
              </a:rPr>
              <a:t>( )</a:t>
            </a:r>
            <a:endParaRPr lang="zh-CN" altLang="zh-CN" sz="1800" b="0" dirty="0">
              <a:solidFill>
                <a:schemeClr val="tx1"/>
              </a:solidFill>
              <a:latin typeface="+mj-ea"/>
              <a:ea typeface="+mj-ea"/>
            </a:endParaRPr>
          </a:p>
          <a:p>
            <a:pPr algn="l"/>
            <a:r>
              <a:rPr lang="zh-CN" altLang="zh-CN" sz="1800" b="0" dirty="0">
                <a:solidFill>
                  <a:schemeClr val="tx1"/>
                </a:solidFill>
                <a:latin typeface="+mj-ea"/>
                <a:ea typeface="+mj-ea"/>
              </a:rPr>
              <a:t>利用初始化神经网络函数</a:t>
            </a:r>
            <a:r>
              <a:rPr lang="en-US" altLang="zh-CN" sz="1800" b="0" dirty="0" err="1">
                <a:solidFill>
                  <a:schemeClr val="tx1"/>
                </a:solidFill>
                <a:latin typeface="+mj-ea"/>
                <a:ea typeface="+mj-ea"/>
              </a:rPr>
              <a:t>init</a:t>
            </a:r>
            <a:r>
              <a:rPr lang="en-US" altLang="zh-CN" sz="1800" b="0" dirty="0">
                <a:solidFill>
                  <a:schemeClr val="tx1"/>
                </a:solidFill>
                <a:latin typeface="+mj-ea"/>
                <a:ea typeface="+mj-ea"/>
              </a:rPr>
              <a:t>( )</a:t>
            </a:r>
            <a:r>
              <a:rPr lang="zh-CN" altLang="zh-CN" sz="1800" b="0" dirty="0">
                <a:solidFill>
                  <a:schemeClr val="tx1"/>
                </a:solidFill>
                <a:latin typeface="+mj-ea"/>
                <a:ea typeface="+mj-ea"/>
              </a:rPr>
              <a:t>可以对一个已存在的神经网络进行初始化修正，该网络的权值和偏值是按照网络初始化函数来进行修正的。</a:t>
            </a:r>
          </a:p>
          <a:p>
            <a:pPr algn="l"/>
            <a:r>
              <a:rPr lang="zh-CN" altLang="zh-CN" sz="1800" b="0" dirty="0">
                <a:solidFill>
                  <a:schemeClr val="tx1"/>
                </a:solidFill>
                <a:latin typeface="+mj-ea"/>
                <a:ea typeface="+mj-ea"/>
              </a:rPr>
              <a:t>其调用格式为：</a:t>
            </a:r>
          </a:p>
          <a:p>
            <a:pPr algn="l"/>
            <a:r>
              <a:rPr lang="en-US" altLang="zh-CN" sz="1800" b="0" dirty="0">
                <a:solidFill>
                  <a:schemeClr val="tx1"/>
                </a:solidFill>
                <a:latin typeface="+mj-ea"/>
                <a:ea typeface="+mj-ea"/>
              </a:rPr>
              <a:t>net=</a:t>
            </a:r>
            <a:r>
              <a:rPr lang="en-US" altLang="zh-CN" sz="1800" b="0" dirty="0" err="1">
                <a:solidFill>
                  <a:schemeClr val="tx1"/>
                </a:solidFill>
                <a:latin typeface="+mj-ea"/>
                <a:ea typeface="+mj-ea"/>
              </a:rPr>
              <a:t>init</a:t>
            </a:r>
            <a:r>
              <a:rPr lang="en-US" altLang="zh-CN" sz="1800" b="0" dirty="0">
                <a:solidFill>
                  <a:schemeClr val="tx1"/>
                </a:solidFill>
                <a:latin typeface="+mj-ea"/>
                <a:ea typeface="+mj-ea"/>
              </a:rPr>
              <a:t>(NET)</a:t>
            </a:r>
            <a:endParaRPr lang="zh-CN" altLang="zh-CN" sz="1800" b="0" dirty="0">
              <a:solidFill>
                <a:schemeClr val="tx1"/>
              </a:solidFill>
              <a:latin typeface="+mj-ea"/>
              <a:ea typeface="+mj-ea"/>
            </a:endParaRPr>
          </a:p>
          <a:p>
            <a:pPr algn="l"/>
            <a:r>
              <a:rPr lang="zh-CN" altLang="zh-CN" sz="1800" b="0" dirty="0" smtClean="0">
                <a:solidFill>
                  <a:schemeClr val="tx1"/>
                </a:solidFill>
                <a:latin typeface="+mj-ea"/>
                <a:ea typeface="+mj-ea"/>
              </a:rPr>
              <a:t>其中</a:t>
            </a:r>
            <a:r>
              <a:rPr lang="zh-CN" altLang="zh-CN" sz="1800" b="0" dirty="0">
                <a:solidFill>
                  <a:schemeClr val="tx1"/>
                </a:solidFill>
                <a:latin typeface="+mj-ea"/>
                <a:ea typeface="+mj-ea"/>
              </a:rPr>
              <a:t>，</a:t>
            </a:r>
            <a:r>
              <a:rPr lang="en-US" altLang="zh-CN" sz="1800" b="0" dirty="0">
                <a:solidFill>
                  <a:schemeClr val="tx1"/>
                </a:solidFill>
                <a:latin typeface="+mj-ea"/>
                <a:ea typeface="+mj-ea"/>
              </a:rPr>
              <a:t>NET</a:t>
            </a:r>
            <a:r>
              <a:rPr lang="zh-CN" altLang="zh-CN" sz="1800" b="0" dirty="0">
                <a:solidFill>
                  <a:schemeClr val="tx1"/>
                </a:solidFill>
                <a:latin typeface="+mj-ea"/>
                <a:ea typeface="+mj-ea"/>
              </a:rPr>
              <a:t>为神经网络结构体。</a:t>
            </a:r>
          </a:p>
          <a:p>
            <a:pPr algn="l"/>
            <a:r>
              <a:rPr lang="zh-CN" altLang="zh-CN" sz="1800" b="0" dirty="0">
                <a:solidFill>
                  <a:schemeClr val="tx1"/>
                </a:solidFill>
                <a:latin typeface="+mj-ea"/>
                <a:ea typeface="+mj-ea"/>
              </a:rPr>
              <a:t>（</a:t>
            </a:r>
            <a:r>
              <a:rPr lang="en-US" altLang="zh-CN" sz="1800" b="0" dirty="0">
                <a:solidFill>
                  <a:schemeClr val="tx1"/>
                </a:solidFill>
                <a:latin typeface="+mj-ea"/>
                <a:ea typeface="+mj-ea"/>
              </a:rPr>
              <a:t>2</a:t>
            </a:r>
            <a:r>
              <a:rPr lang="zh-CN" altLang="zh-CN" sz="1800" b="0" dirty="0">
                <a:solidFill>
                  <a:schemeClr val="tx1"/>
                </a:solidFill>
                <a:latin typeface="+mj-ea"/>
                <a:ea typeface="+mj-ea"/>
              </a:rPr>
              <a:t>）神经网络某一层的初始化函数</a:t>
            </a:r>
            <a:r>
              <a:rPr lang="en-US" altLang="zh-CN" sz="1800" b="0" dirty="0" err="1">
                <a:solidFill>
                  <a:schemeClr val="tx1"/>
                </a:solidFill>
                <a:latin typeface="+mj-ea"/>
                <a:ea typeface="+mj-ea"/>
              </a:rPr>
              <a:t>initlay</a:t>
            </a:r>
            <a:r>
              <a:rPr lang="en-US" altLang="zh-CN" sz="1800" b="0" dirty="0">
                <a:solidFill>
                  <a:schemeClr val="tx1"/>
                </a:solidFill>
                <a:latin typeface="+mj-ea"/>
                <a:ea typeface="+mj-ea"/>
              </a:rPr>
              <a:t>( )</a:t>
            </a:r>
            <a:endParaRPr lang="zh-CN" altLang="zh-CN" sz="1800" b="0" dirty="0">
              <a:solidFill>
                <a:schemeClr val="tx1"/>
              </a:solidFill>
              <a:latin typeface="+mj-ea"/>
              <a:ea typeface="+mj-ea"/>
            </a:endParaRPr>
          </a:p>
          <a:p>
            <a:pPr algn="l"/>
            <a:r>
              <a:rPr lang="zh-CN" altLang="zh-CN" sz="1800" b="0" dirty="0">
                <a:solidFill>
                  <a:schemeClr val="tx1"/>
                </a:solidFill>
                <a:latin typeface="+mj-ea"/>
                <a:ea typeface="+mj-ea"/>
              </a:rPr>
              <a:t>初始化函数</a:t>
            </a:r>
            <a:r>
              <a:rPr lang="en-US" altLang="zh-CN" sz="1800" b="0" dirty="0" err="1">
                <a:solidFill>
                  <a:schemeClr val="tx1"/>
                </a:solidFill>
                <a:latin typeface="+mj-ea"/>
                <a:ea typeface="+mj-ea"/>
              </a:rPr>
              <a:t>initlay</a:t>
            </a:r>
            <a:r>
              <a:rPr lang="en-US" altLang="zh-CN" sz="1800" b="0" dirty="0">
                <a:solidFill>
                  <a:schemeClr val="tx1"/>
                </a:solidFill>
                <a:latin typeface="+mj-ea"/>
                <a:ea typeface="+mj-ea"/>
              </a:rPr>
              <a:t>( )</a:t>
            </a:r>
            <a:r>
              <a:rPr lang="zh-CN" altLang="zh-CN" sz="1800" b="0" dirty="0">
                <a:solidFill>
                  <a:schemeClr val="tx1"/>
                </a:solidFill>
                <a:latin typeface="+mj-ea"/>
                <a:ea typeface="+mj-ea"/>
              </a:rPr>
              <a:t>特别适用于层</a:t>
            </a:r>
            <a:r>
              <a:rPr lang="en-US" altLang="zh-CN" sz="1800" b="0" dirty="0">
                <a:solidFill>
                  <a:schemeClr val="tx1"/>
                </a:solidFill>
                <a:latin typeface="+mj-ea"/>
                <a:ea typeface="+mj-ea"/>
              </a:rPr>
              <a:t>-</a:t>
            </a:r>
            <a:r>
              <a:rPr lang="zh-CN" altLang="zh-CN" sz="1800" b="0" dirty="0">
                <a:solidFill>
                  <a:schemeClr val="tx1"/>
                </a:solidFill>
                <a:latin typeface="+mj-ea"/>
                <a:ea typeface="+mj-ea"/>
              </a:rPr>
              <a:t>层结构神经网络的初始化，该网络的权值和偏值是按照网络初始化函数来进行修正的。</a:t>
            </a:r>
          </a:p>
          <a:p>
            <a:pPr algn="l"/>
            <a:r>
              <a:rPr lang="zh-CN" altLang="zh-CN" sz="1800" b="0" dirty="0">
                <a:solidFill>
                  <a:schemeClr val="tx1"/>
                </a:solidFill>
                <a:latin typeface="+mj-ea"/>
                <a:ea typeface="+mj-ea"/>
              </a:rPr>
              <a:t>其调用格式为：</a:t>
            </a:r>
          </a:p>
          <a:p>
            <a:pPr algn="l"/>
            <a:r>
              <a:rPr lang="en-US" altLang="zh-CN" sz="1800" b="0" dirty="0">
                <a:solidFill>
                  <a:schemeClr val="tx1"/>
                </a:solidFill>
                <a:latin typeface="+mj-ea"/>
                <a:ea typeface="+mj-ea"/>
              </a:rPr>
              <a:t>net=</a:t>
            </a:r>
            <a:r>
              <a:rPr lang="en-US" altLang="zh-CN" sz="1800" b="0" dirty="0" err="1">
                <a:solidFill>
                  <a:schemeClr val="tx1"/>
                </a:solidFill>
                <a:latin typeface="+mj-ea"/>
                <a:ea typeface="+mj-ea"/>
              </a:rPr>
              <a:t>initlay</a:t>
            </a:r>
            <a:r>
              <a:rPr lang="en-US" altLang="zh-CN" sz="1800" b="0" dirty="0">
                <a:solidFill>
                  <a:schemeClr val="tx1"/>
                </a:solidFill>
                <a:latin typeface="+mj-ea"/>
                <a:ea typeface="+mj-ea"/>
              </a:rPr>
              <a:t>(NET)</a:t>
            </a:r>
            <a:endParaRPr lang="zh-CN" altLang="zh-CN" sz="1800" b="0" dirty="0">
              <a:solidFill>
                <a:schemeClr val="tx1"/>
              </a:solidFill>
              <a:latin typeface="+mj-ea"/>
              <a:ea typeface="+mj-ea"/>
            </a:endParaRPr>
          </a:p>
          <a:p>
            <a:pPr algn="l"/>
            <a:r>
              <a:rPr lang="zh-CN" altLang="zh-CN" sz="1800" b="0" dirty="0">
                <a:solidFill>
                  <a:schemeClr val="tx1"/>
                </a:solidFill>
                <a:latin typeface="+mj-ea"/>
                <a:ea typeface="+mj-ea"/>
              </a:rPr>
              <a:t>其中，</a:t>
            </a:r>
            <a:r>
              <a:rPr lang="en-US" altLang="zh-CN" sz="1800" b="0" dirty="0">
                <a:solidFill>
                  <a:schemeClr val="tx1"/>
                </a:solidFill>
                <a:latin typeface="+mj-ea"/>
                <a:ea typeface="+mj-ea"/>
              </a:rPr>
              <a:t>NET</a:t>
            </a:r>
            <a:r>
              <a:rPr lang="zh-CN" altLang="zh-CN" sz="1800" b="0" dirty="0">
                <a:solidFill>
                  <a:schemeClr val="tx1"/>
                </a:solidFill>
                <a:latin typeface="+mj-ea"/>
                <a:ea typeface="+mj-ea"/>
              </a:rPr>
              <a:t>为神经网络结构体。</a:t>
            </a:r>
          </a:p>
          <a:p>
            <a:pPr algn="l"/>
            <a:r>
              <a:rPr lang="zh-CN" altLang="zh-CN" sz="1800" b="0" dirty="0">
                <a:solidFill>
                  <a:schemeClr val="tx1"/>
                </a:solidFill>
                <a:latin typeface="+mj-ea"/>
                <a:ea typeface="+mj-ea"/>
              </a:rPr>
              <a:t>（</a:t>
            </a:r>
            <a:r>
              <a:rPr lang="en-US" altLang="zh-CN" sz="1800" b="0" dirty="0">
                <a:solidFill>
                  <a:schemeClr val="tx1"/>
                </a:solidFill>
                <a:latin typeface="+mj-ea"/>
                <a:ea typeface="+mj-ea"/>
              </a:rPr>
              <a:t>3</a:t>
            </a:r>
            <a:r>
              <a:rPr lang="zh-CN" altLang="zh-CN" sz="1800" b="0" dirty="0">
                <a:solidFill>
                  <a:schemeClr val="tx1"/>
                </a:solidFill>
                <a:latin typeface="+mj-ea"/>
                <a:ea typeface="+mj-ea"/>
              </a:rPr>
              <a:t>）神经网络某一层的权值和偏值初始化函数</a:t>
            </a:r>
            <a:r>
              <a:rPr lang="en-US" altLang="zh-CN" sz="1800" b="0" dirty="0" err="1">
                <a:solidFill>
                  <a:schemeClr val="tx1"/>
                </a:solidFill>
                <a:latin typeface="+mj-ea"/>
                <a:ea typeface="+mj-ea"/>
              </a:rPr>
              <a:t>initwb</a:t>
            </a:r>
            <a:r>
              <a:rPr lang="en-US" altLang="zh-CN" sz="1800" b="0" dirty="0">
                <a:solidFill>
                  <a:schemeClr val="tx1"/>
                </a:solidFill>
                <a:latin typeface="+mj-ea"/>
                <a:ea typeface="+mj-ea"/>
              </a:rPr>
              <a:t>( )</a:t>
            </a:r>
            <a:endParaRPr lang="zh-CN" altLang="zh-CN" sz="1800" b="0" dirty="0">
              <a:solidFill>
                <a:schemeClr val="tx1"/>
              </a:solidFill>
              <a:latin typeface="+mj-ea"/>
              <a:ea typeface="+mj-ea"/>
            </a:endParaRPr>
          </a:p>
          <a:p>
            <a:pPr algn="l"/>
            <a:r>
              <a:rPr lang="zh-CN" altLang="zh-CN" sz="1800" b="0" dirty="0">
                <a:solidFill>
                  <a:schemeClr val="tx1"/>
                </a:solidFill>
                <a:latin typeface="+mj-ea"/>
                <a:ea typeface="+mj-ea"/>
              </a:rPr>
              <a:t>利用初始化函数</a:t>
            </a:r>
            <a:r>
              <a:rPr lang="en-US" altLang="zh-CN" sz="1800" b="0" dirty="0" err="1">
                <a:solidFill>
                  <a:schemeClr val="tx1"/>
                </a:solidFill>
                <a:latin typeface="+mj-ea"/>
                <a:ea typeface="+mj-ea"/>
              </a:rPr>
              <a:t>initwb</a:t>
            </a:r>
            <a:r>
              <a:rPr lang="en-US" altLang="zh-CN" sz="1800" b="0" dirty="0">
                <a:solidFill>
                  <a:schemeClr val="tx1"/>
                </a:solidFill>
                <a:latin typeface="+mj-ea"/>
                <a:ea typeface="+mj-ea"/>
              </a:rPr>
              <a:t>( )</a:t>
            </a:r>
            <a:r>
              <a:rPr lang="zh-CN" altLang="zh-CN" sz="1800" b="0" dirty="0">
                <a:solidFill>
                  <a:schemeClr val="tx1"/>
                </a:solidFill>
                <a:latin typeface="+mj-ea"/>
                <a:ea typeface="+mj-ea"/>
              </a:rPr>
              <a:t>可以对一个已存在的神经网络的</a:t>
            </a:r>
            <a:r>
              <a:rPr lang="en-US" altLang="zh-CN" sz="1800" b="0" dirty="0">
                <a:solidFill>
                  <a:schemeClr val="tx1"/>
                </a:solidFill>
                <a:latin typeface="+mj-ea"/>
                <a:ea typeface="+mj-ea"/>
              </a:rPr>
              <a:t>NET</a:t>
            </a:r>
            <a:r>
              <a:rPr lang="zh-CN" altLang="zh-CN" sz="1800" b="0" dirty="0">
                <a:solidFill>
                  <a:schemeClr val="tx1"/>
                </a:solidFill>
                <a:latin typeface="+mj-ea"/>
                <a:ea typeface="+mj-ea"/>
              </a:rPr>
              <a:t>某一层</a:t>
            </a:r>
            <a:r>
              <a:rPr lang="en-US" altLang="zh-CN" sz="1800" b="0" dirty="0" err="1">
                <a:solidFill>
                  <a:schemeClr val="tx1"/>
                </a:solidFill>
                <a:latin typeface="+mj-ea"/>
                <a:ea typeface="+mj-ea"/>
              </a:rPr>
              <a:t>i</a:t>
            </a:r>
            <a:r>
              <a:rPr lang="zh-CN" altLang="zh-CN" sz="1800" b="0" dirty="0">
                <a:solidFill>
                  <a:schemeClr val="tx1"/>
                </a:solidFill>
                <a:latin typeface="+mj-ea"/>
                <a:ea typeface="+mj-ea"/>
              </a:rPr>
              <a:t>的权值和偏值进行初始化修正，该网络对每层的权值和偏值是按照设定的每层的初始化函数来进行修正的。</a:t>
            </a:r>
          </a:p>
          <a:p>
            <a:pPr algn="l"/>
            <a:r>
              <a:rPr lang="zh-CN" altLang="zh-CN" sz="1800" b="0" dirty="0">
                <a:solidFill>
                  <a:schemeClr val="tx1"/>
                </a:solidFill>
                <a:latin typeface="+mj-ea"/>
                <a:ea typeface="+mj-ea"/>
              </a:rPr>
              <a:t>其调用格式为：</a:t>
            </a:r>
            <a:r>
              <a:rPr lang="en-US" altLang="zh-CN" sz="1800" b="0" dirty="0">
                <a:solidFill>
                  <a:schemeClr val="tx1"/>
                </a:solidFill>
                <a:latin typeface="+mj-ea"/>
                <a:ea typeface="+mj-ea"/>
              </a:rPr>
              <a:t> </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net=</a:t>
            </a:r>
            <a:r>
              <a:rPr lang="en-US" altLang="zh-CN" sz="1800" b="0" dirty="0" err="1">
                <a:solidFill>
                  <a:schemeClr val="tx1"/>
                </a:solidFill>
                <a:latin typeface="+mj-ea"/>
                <a:ea typeface="+mj-ea"/>
              </a:rPr>
              <a:t>initwb</a:t>
            </a:r>
            <a:r>
              <a:rPr lang="en-US" altLang="zh-CN" sz="1800" b="0" dirty="0">
                <a:solidFill>
                  <a:schemeClr val="tx1"/>
                </a:solidFill>
                <a:latin typeface="+mj-ea"/>
                <a:ea typeface="+mj-ea"/>
              </a:rPr>
              <a:t>(</a:t>
            </a:r>
            <a:r>
              <a:rPr lang="en-US" altLang="zh-CN" sz="1800" b="0" dirty="0" err="1">
                <a:solidFill>
                  <a:schemeClr val="tx1"/>
                </a:solidFill>
                <a:latin typeface="+mj-ea"/>
                <a:ea typeface="+mj-ea"/>
              </a:rPr>
              <a:t>NET,i</a:t>
            </a:r>
            <a:r>
              <a:rPr lang="en-US" altLang="zh-CN" sz="1800" b="0" dirty="0">
                <a:solidFill>
                  <a:schemeClr val="tx1"/>
                </a:solidFill>
                <a:latin typeface="+mj-ea"/>
                <a:ea typeface="+mj-ea"/>
              </a:rPr>
              <a:t>)</a:t>
            </a:r>
            <a:endParaRPr lang="zh-CN" altLang="zh-CN" sz="1800" b="0" dirty="0">
              <a:solidFill>
                <a:schemeClr val="tx1"/>
              </a:solidFill>
              <a:latin typeface="+mj-ea"/>
              <a:ea typeface="+mj-ea"/>
            </a:endParaRPr>
          </a:p>
          <a:p>
            <a:pPr algn="l"/>
            <a:r>
              <a:rPr lang="zh-CN" altLang="zh-CN" sz="1800" b="0" dirty="0" smtClean="0">
                <a:solidFill>
                  <a:schemeClr val="tx1"/>
                </a:solidFill>
                <a:latin typeface="+mj-ea"/>
                <a:ea typeface="+mj-ea"/>
              </a:rPr>
              <a:t>其中</a:t>
            </a:r>
            <a:r>
              <a:rPr lang="zh-CN" altLang="zh-CN" sz="1800" b="0" dirty="0">
                <a:solidFill>
                  <a:schemeClr val="tx1"/>
                </a:solidFill>
                <a:latin typeface="+mj-ea"/>
                <a:ea typeface="+mj-ea"/>
              </a:rPr>
              <a:t>，</a:t>
            </a:r>
            <a:r>
              <a:rPr lang="en-US" altLang="zh-CN" sz="1800" b="0" dirty="0">
                <a:solidFill>
                  <a:schemeClr val="tx1"/>
                </a:solidFill>
                <a:latin typeface="+mj-ea"/>
                <a:ea typeface="+mj-ea"/>
              </a:rPr>
              <a:t>NET</a:t>
            </a:r>
            <a:r>
              <a:rPr lang="zh-CN" altLang="zh-CN" sz="1800" b="0" dirty="0">
                <a:solidFill>
                  <a:schemeClr val="tx1"/>
                </a:solidFill>
                <a:latin typeface="+mj-ea"/>
                <a:ea typeface="+mj-ea"/>
              </a:rPr>
              <a:t>为神经网络结构体；</a:t>
            </a:r>
            <a:r>
              <a:rPr lang="en-US" altLang="zh-CN" sz="1800" b="0" dirty="0" err="1">
                <a:solidFill>
                  <a:schemeClr val="tx1"/>
                </a:solidFill>
                <a:latin typeface="+mj-ea"/>
                <a:ea typeface="+mj-ea"/>
              </a:rPr>
              <a:t>i</a:t>
            </a:r>
            <a:r>
              <a:rPr lang="zh-CN" altLang="zh-CN" sz="1800" b="0" dirty="0">
                <a:solidFill>
                  <a:schemeClr val="tx1"/>
                </a:solidFill>
                <a:latin typeface="+mj-ea"/>
                <a:ea typeface="+mj-ea"/>
              </a:rPr>
              <a:t>为神经网络结构中某一层网络。</a:t>
            </a:r>
          </a:p>
        </p:txBody>
      </p:sp>
    </p:spTree>
    <p:extLst>
      <p:ext uri="{BB962C8B-B14F-4D97-AF65-F5344CB8AC3E}">
        <p14:creationId xmlns:p14="http://schemas.microsoft.com/office/powerpoint/2010/main" val="1792871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024" y="764704"/>
            <a:ext cx="8784976" cy="5755422"/>
          </a:xfrm>
          <a:prstGeom prst="rect">
            <a:avLst/>
          </a:prstGeom>
        </p:spPr>
        <p:txBody>
          <a:bodyPr wrap="square">
            <a:spAutoFit/>
          </a:bodyPr>
          <a:lstStyle/>
          <a:p>
            <a:pPr algn="l"/>
            <a:r>
              <a:rPr lang="zh-CN" altLang="zh-CN" sz="1600" b="0" dirty="0">
                <a:solidFill>
                  <a:schemeClr val="tx1"/>
                </a:solidFill>
                <a:latin typeface="+mn-ea"/>
                <a:ea typeface="+mn-ea"/>
              </a:rPr>
              <a:t>（</a:t>
            </a:r>
            <a:r>
              <a:rPr lang="en-US" altLang="zh-CN" sz="1600" b="0" dirty="0">
                <a:solidFill>
                  <a:schemeClr val="tx1"/>
                </a:solidFill>
                <a:latin typeface="+mn-ea"/>
                <a:ea typeface="+mn-ea"/>
              </a:rPr>
              <a:t>4</a:t>
            </a:r>
            <a:r>
              <a:rPr lang="zh-CN" altLang="zh-CN" sz="1600" b="0" dirty="0">
                <a:solidFill>
                  <a:schemeClr val="tx1"/>
                </a:solidFill>
                <a:latin typeface="+mn-ea"/>
                <a:ea typeface="+mn-ea"/>
              </a:rPr>
              <a:t>）神经网络训练函数</a:t>
            </a:r>
            <a:r>
              <a:rPr lang="en-US" altLang="zh-CN" sz="1600" b="0" dirty="0">
                <a:solidFill>
                  <a:schemeClr val="tx1"/>
                </a:solidFill>
                <a:latin typeface="+mn-ea"/>
                <a:ea typeface="+mn-ea"/>
              </a:rPr>
              <a:t>train( )</a:t>
            </a:r>
            <a:endParaRPr lang="zh-CN" altLang="zh-CN" sz="1600" b="0" dirty="0">
              <a:solidFill>
                <a:schemeClr val="tx1"/>
              </a:solidFill>
              <a:latin typeface="+mn-ea"/>
              <a:ea typeface="+mn-ea"/>
            </a:endParaRPr>
          </a:p>
          <a:p>
            <a:pPr algn="l"/>
            <a:r>
              <a:rPr lang="zh-CN" altLang="zh-CN" sz="1600" b="0" dirty="0">
                <a:solidFill>
                  <a:schemeClr val="tx1"/>
                </a:solidFill>
                <a:latin typeface="+mn-ea"/>
                <a:ea typeface="+mn-ea"/>
              </a:rPr>
              <a:t>利用</a:t>
            </a:r>
            <a:r>
              <a:rPr lang="en-US" altLang="zh-CN" sz="1600" b="0" dirty="0">
                <a:solidFill>
                  <a:schemeClr val="tx1"/>
                </a:solidFill>
                <a:latin typeface="+mn-ea"/>
                <a:ea typeface="+mn-ea"/>
              </a:rPr>
              <a:t>train( ) </a:t>
            </a:r>
            <a:r>
              <a:rPr lang="zh-CN" altLang="zh-CN" sz="1600" b="0" dirty="0">
                <a:solidFill>
                  <a:schemeClr val="tx1"/>
                </a:solidFill>
                <a:latin typeface="+mn-ea"/>
                <a:ea typeface="+mn-ea"/>
              </a:rPr>
              <a:t>函数可以训练一个神经网络。网络训练函数是一种通用的学习函数，训练函数重复地把一组输入向量应用到一个网络上，每次都更新网络，直到达到了某种准则。停止准则可能是最大的学习步数、最小的误差梯度或者是误差目标等。</a:t>
            </a:r>
          </a:p>
          <a:p>
            <a:pPr algn="l"/>
            <a:r>
              <a:rPr lang="zh-CN" altLang="zh-CN" sz="1600" b="0" dirty="0">
                <a:solidFill>
                  <a:schemeClr val="tx1"/>
                </a:solidFill>
                <a:latin typeface="+mn-ea"/>
                <a:ea typeface="+mn-ea"/>
              </a:rPr>
              <a:t>调用格式为：</a:t>
            </a:r>
          </a:p>
          <a:p>
            <a:pPr algn="l"/>
            <a:r>
              <a:rPr lang="en-US" altLang="zh-CN" sz="1600" b="0" dirty="0">
                <a:solidFill>
                  <a:schemeClr val="tx1"/>
                </a:solidFill>
                <a:latin typeface="+mn-ea"/>
                <a:ea typeface="+mn-ea"/>
              </a:rPr>
              <a:t>[net]=train(NET,X,T)</a:t>
            </a:r>
            <a:endParaRPr lang="zh-CN" altLang="zh-CN" sz="1600" b="0" dirty="0">
              <a:solidFill>
                <a:schemeClr val="tx1"/>
              </a:solidFill>
              <a:latin typeface="+mn-ea"/>
              <a:ea typeface="+mn-ea"/>
            </a:endParaRPr>
          </a:p>
          <a:p>
            <a:pPr algn="l"/>
            <a:r>
              <a:rPr lang="zh-CN" altLang="zh-CN" sz="1600" b="0" dirty="0">
                <a:solidFill>
                  <a:schemeClr val="tx1"/>
                </a:solidFill>
                <a:latin typeface="+mn-ea"/>
                <a:ea typeface="+mn-ea"/>
              </a:rPr>
              <a:t>其中，</a:t>
            </a:r>
            <a:r>
              <a:rPr lang="en-US" altLang="zh-CN" sz="1600" b="0" dirty="0">
                <a:solidFill>
                  <a:schemeClr val="tx1"/>
                </a:solidFill>
                <a:latin typeface="+mn-ea"/>
                <a:ea typeface="+mn-ea"/>
              </a:rPr>
              <a:t>NET</a:t>
            </a:r>
            <a:r>
              <a:rPr lang="zh-CN" altLang="zh-CN" sz="1600" b="0" dirty="0">
                <a:solidFill>
                  <a:schemeClr val="tx1"/>
                </a:solidFill>
                <a:latin typeface="+mn-ea"/>
                <a:ea typeface="+mn-ea"/>
              </a:rPr>
              <a:t>为神经网络结构体；</a:t>
            </a:r>
            <a:r>
              <a:rPr lang="en-US" altLang="zh-CN" sz="1600" b="0" dirty="0">
                <a:solidFill>
                  <a:schemeClr val="tx1"/>
                </a:solidFill>
                <a:latin typeface="+mn-ea"/>
                <a:ea typeface="+mn-ea"/>
              </a:rPr>
              <a:t>X</a:t>
            </a:r>
            <a:r>
              <a:rPr lang="zh-CN" altLang="zh-CN" sz="1600" b="0" dirty="0">
                <a:solidFill>
                  <a:schemeClr val="tx1"/>
                </a:solidFill>
                <a:latin typeface="+mn-ea"/>
                <a:ea typeface="+mn-ea"/>
              </a:rPr>
              <a:t>为输入数据；</a:t>
            </a:r>
            <a:r>
              <a:rPr lang="en-US" altLang="zh-CN" sz="1600" b="0" dirty="0">
                <a:solidFill>
                  <a:schemeClr val="tx1"/>
                </a:solidFill>
                <a:latin typeface="+mn-ea"/>
                <a:ea typeface="+mn-ea"/>
              </a:rPr>
              <a:t>T</a:t>
            </a:r>
            <a:r>
              <a:rPr lang="zh-CN" altLang="zh-CN" sz="1600" b="0" dirty="0">
                <a:solidFill>
                  <a:schemeClr val="tx1"/>
                </a:solidFill>
                <a:latin typeface="+mn-ea"/>
                <a:ea typeface="+mn-ea"/>
              </a:rPr>
              <a:t>为输出数据；</a:t>
            </a:r>
            <a:r>
              <a:rPr lang="en-US" altLang="zh-CN" sz="1600" b="0" dirty="0">
                <a:solidFill>
                  <a:schemeClr val="tx1"/>
                </a:solidFill>
                <a:latin typeface="+mn-ea"/>
                <a:ea typeface="+mn-ea"/>
              </a:rPr>
              <a:t>Xi</a:t>
            </a:r>
            <a:r>
              <a:rPr lang="zh-CN" altLang="zh-CN" sz="1600" b="0" dirty="0">
                <a:solidFill>
                  <a:schemeClr val="tx1"/>
                </a:solidFill>
                <a:latin typeface="+mn-ea"/>
                <a:ea typeface="+mn-ea"/>
              </a:rPr>
              <a:t>为测试数据输入；返回的是训练好的神经网络。</a:t>
            </a:r>
          </a:p>
          <a:p>
            <a:pPr algn="l"/>
            <a:r>
              <a:rPr lang="zh-CN" altLang="zh-CN" sz="1600" b="0" dirty="0">
                <a:solidFill>
                  <a:schemeClr val="tx1"/>
                </a:solidFill>
                <a:latin typeface="+mn-ea"/>
                <a:ea typeface="+mn-ea"/>
              </a:rPr>
              <a:t>（</a:t>
            </a:r>
            <a:r>
              <a:rPr lang="en-US" altLang="zh-CN" sz="1600" b="0" dirty="0">
                <a:solidFill>
                  <a:schemeClr val="tx1"/>
                </a:solidFill>
                <a:latin typeface="+mn-ea"/>
                <a:ea typeface="+mn-ea"/>
              </a:rPr>
              <a:t>5</a:t>
            </a:r>
            <a:r>
              <a:rPr lang="zh-CN" altLang="zh-CN" sz="1600" b="0" dirty="0">
                <a:solidFill>
                  <a:schemeClr val="tx1"/>
                </a:solidFill>
                <a:latin typeface="+mn-ea"/>
                <a:ea typeface="+mn-ea"/>
              </a:rPr>
              <a:t>）网络自适应训练函数</a:t>
            </a:r>
            <a:r>
              <a:rPr lang="en-US" altLang="zh-CN" sz="1600" b="0" dirty="0">
                <a:solidFill>
                  <a:schemeClr val="tx1"/>
                </a:solidFill>
                <a:latin typeface="+mn-ea"/>
                <a:ea typeface="+mn-ea"/>
              </a:rPr>
              <a:t>adapt( )</a:t>
            </a:r>
            <a:endParaRPr lang="zh-CN" altLang="zh-CN" sz="1600" b="0" dirty="0">
              <a:solidFill>
                <a:schemeClr val="tx1"/>
              </a:solidFill>
              <a:latin typeface="+mn-ea"/>
              <a:ea typeface="+mn-ea"/>
            </a:endParaRPr>
          </a:p>
          <a:p>
            <a:pPr algn="l"/>
            <a:r>
              <a:rPr lang="zh-CN" altLang="zh-CN" sz="1600" b="0" dirty="0">
                <a:solidFill>
                  <a:schemeClr val="tx1"/>
                </a:solidFill>
                <a:latin typeface="+mn-ea"/>
                <a:ea typeface="+mn-ea"/>
              </a:rPr>
              <a:t>另一种通用的训练函数是自适应函数</a:t>
            </a:r>
            <a:r>
              <a:rPr lang="en-US" altLang="zh-CN" sz="1600" b="0" dirty="0">
                <a:solidFill>
                  <a:schemeClr val="tx1"/>
                </a:solidFill>
                <a:latin typeface="+mn-ea"/>
                <a:ea typeface="+mn-ea"/>
              </a:rPr>
              <a:t>adapt( )</a:t>
            </a:r>
            <a:r>
              <a:rPr lang="zh-CN" altLang="zh-CN" sz="1600" b="0" dirty="0">
                <a:solidFill>
                  <a:schemeClr val="tx1"/>
                </a:solidFill>
                <a:latin typeface="+mn-ea"/>
                <a:ea typeface="+mn-ea"/>
              </a:rPr>
              <a:t>。自适应函数在每一个输入时间阶段更新网络时仿真网络，而这在进行下一个输入的仿真前完成。</a:t>
            </a:r>
          </a:p>
          <a:p>
            <a:pPr algn="l"/>
            <a:r>
              <a:rPr lang="zh-CN" altLang="zh-CN" sz="1600" b="0" dirty="0">
                <a:solidFill>
                  <a:schemeClr val="tx1"/>
                </a:solidFill>
                <a:latin typeface="+mn-ea"/>
                <a:ea typeface="+mn-ea"/>
              </a:rPr>
              <a:t>其调用格式为：</a:t>
            </a:r>
          </a:p>
          <a:p>
            <a:pPr algn="l"/>
            <a:r>
              <a:rPr lang="en-US" altLang="zh-CN" sz="1600" b="0" dirty="0">
                <a:solidFill>
                  <a:schemeClr val="tx1"/>
                </a:solidFill>
                <a:latin typeface="+mn-ea"/>
                <a:ea typeface="+mn-ea"/>
              </a:rPr>
              <a:t>[net]= adapt(NET,X,T)</a:t>
            </a:r>
            <a:endParaRPr lang="zh-CN" altLang="zh-CN" sz="1600" b="0" dirty="0">
              <a:solidFill>
                <a:schemeClr val="tx1"/>
              </a:solidFill>
              <a:latin typeface="+mn-ea"/>
              <a:ea typeface="+mn-ea"/>
            </a:endParaRPr>
          </a:p>
          <a:p>
            <a:pPr algn="l"/>
            <a:r>
              <a:rPr lang="zh-CN" altLang="zh-CN" sz="1600" b="0" dirty="0" smtClean="0">
                <a:solidFill>
                  <a:schemeClr val="tx1"/>
                </a:solidFill>
                <a:latin typeface="+mn-ea"/>
                <a:ea typeface="+mn-ea"/>
              </a:rPr>
              <a:t>其中</a:t>
            </a:r>
            <a:r>
              <a:rPr lang="zh-CN" altLang="zh-CN" sz="1600" b="0" dirty="0">
                <a:solidFill>
                  <a:schemeClr val="tx1"/>
                </a:solidFill>
                <a:latin typeface="+mn-ea"/>
                <a:ea typeface="+mn-ea"/>
              </a:rPr>
              <a:t>，</a:t>
            </a:r>
            <a:r>
              <a:rPr lang="en-US" altLang="zh-CN" sz="1600" b="0" dirty="0">
                <a:solidFill>
                  <a:schemeClr val="tx1"/>
                </a:solidFill>
                <a:latin typeface="+mn-ea"/>
                <a:ea typeface="+mn-ea"/>
              </a:rPr>
              <a:t>NET</a:t>
            </a:r>
            <a:r>
              <a:rPr lang="zh-CN" altLang="zh-CN" sz="1600" b="0" dirty="0">
                <a:solidFill>
                  <a:schemeClr val="tx1"/>
                </a:solidFill>
                <a:latin typeface="+mn-ea"/>
                <a:ea typeface="+mn-ea"/>
              </a:rPr>
              <a:t>为神经网络结构体；</a:t>
            </a:r>
            <a:r>
              <a:rPr lang="en-US" altLang="zh-CN" sz="1600" b="0" dirty="0">
                <a:solidFill>
                  <a:schemeClr val="tx1"/>
                </a:solidFill>
                <a:latin typeface="+mn-ea"/>
                <a:ea typeface="+mn-ea"/>
              </a:rPr>
              <a:t>X</a:t>
            </a:r>
            <a:r>
              <a:rPr lang="zh-CN" altLang="zh-CN" sz="1600" b="0" dirty="0">
                <a:solidFill>
                  <a:schemeClr val="tx1"/>
                </a:solidFill>
                <a:latin typeface="+mn-ea"/>
                <a:ea typeface="+mn-ea"/>
              </a:rPr>
              <a:t>为输入数据；</a:t>
            </a:r>
            <a:r>
              <a:rPr lang="en-US" altLang="zh-CN" sz="1600" b="0" dirty="0">
                <a:solidFill>
                  <a:schemeClr val="tx1"/>
                </a:solidFill>
                <a:latin typeface="+mn-ea"/>
                <a:ea typeface="+mn-ea"/>
              </a:rPr>
              <a:t>T</a:t>
            </a:r>
            <a:r>
              <a:rPr lang="zh-CN" altLang="zh-CN" sz="1600" b="0" dirty="0">
                <a:solidFill>
                  <a:schemeClr val="tx1"/>
                </a:solidFill>
                <a:latin typeface="+mn-ea"/>
                <a:ea typeface="+mn-ea"/>
              </a:rPr>
              <a:t>为输出数据；</a:t>
            </a:r>
            <a:r>
              <a:rPr lang="en-US" altLang="zh-CN" sz="1600" b="0" dirty="0">
                <a:solidFill>
                  <a:schemeClr val="tx1"/>
                </a:solidFill>
                <a:latin typeface="+mn-ea"/>
                <a:ea typeface="+mn-ea"/>
              </a:rPr>
              <a:t>Xi</a:t>
            </a:r>
            <a:r>
              <a:rPr lang="zh-CN" altLang="zh-CN" sz="1600" b="0" dirty="0">
                <a:solidFill>
                  <a:schemeClr val="tx1"/>
                </a:solidFill>
                <a:latin typeface="+mn-ea"/>
                <a:ea typeface="+mn-ea"/>
              </a:rPr>
              <a:t>为测试数据输入；返回的是训练好的神经网络。</a:t>
            </a:r>
          </a:p>
          <a:p>
            <a:pPr algn="l"/>
            <a:r>
              <a:rPr lang="zh-CN" altLang="zh-CN" sz="1600" b="0" dirty="0">
                <a:solidFill>
                  <a:schemeClr val="tx1"/>
                </a:solidFill>
                <a:latin typeface="+mn-ea"/>
                <a:ea typeface="+mn-ea"/>
              </a:rPr>
              <a:t>（</a:t>
            </a:r>
            <a:r>
              <a:rPr lang="en-US" altLang="zh-CN" sz="1600" b="0" dirty="0">
                <a:solidFill>
                  <a:schemeClr val="tx1"/>
                </a:solidFill>
                <a:latin typeface="+mn-ea"/>
                <a:ea typeface="+mn-ea"/>
              </a:rPr>
              <a:t>6</a:t>
            </a:r>
            <a:r>
              <a:rPr lang="zh-CN" altLang="zh-CN" sz="1600" b="0" dirty="0">
                <a:solidFill>
                  <a:schemeClr val="tx1"/>
                </a:solidFill>
                <a:latin typeface="+mn-ea"/>
                <a:ea typeface="+mn-ea"/>
              </a:rPr>
              <a:t>）网络仿真函数</a:t>
            </a:r>
            <a:r>
              <a:rPr lang="en-US" altLang="zh-CN" sz="1600" b="0" dirty="0">
                <a:solidFill>
                  <a:schemeClr val="tx1"/>
                </a:solidFill>
                <a:latin typeface="+mn-ea"/>
                <a:ea typeface="+mn-ea"/>
              </a:rPr>
              <a:t>sim( )</a:t>
            </a:r>
            <a:endParaRPr lang="zh-CN" altLang="zh-CN" sz="1600" b="0" dirty="0">
              <a:solidFill>
                <a:schemeClr val="tx1"/>
              </a:solidFill>
              <a:latin typeface="+mn-ea"/>
              <a:ea typeface="+mn-ea"/>
            </a:endParaRPr>
          </a:p>
          <a:p>
            <a:pPr algn="l"/>
            <a:r>
              <a:rPr lang="zh-CN" altLang="zh-CN" sz="1600" b="0" dirty="0">
                <a:solidFill>
                  <a:schemeClr val="tx1"/>
                </a:solidFill>
                <a:latin typeface="+mn-ea"/>
                <a:ea typeface="+mn-ea"/>
              </a:rPr>
              <a:t>神经网络一旦训练完成，网络的权值和偏值就已经确定了。于是就可以使用它来解决实际问题了。利用</a:t>
            </a:r>
            <a:r>
              <a:rPr lang="en-US" altLang="zh-CN" sz="1600" b="0" dirty="0">
                <a:solidFill>
                  <a:schemeClr val="tx1"/>
                </a:solidFill>
                <a:latin typeface="+mn-ea"/>
                <a:ea typeface="+mn-ea"/>
              </a:rPr>
              <a:t>sim( ) </a:t>
            </a:r>
            <a:r>
              <a:rPr lang="zh-CN" altLang="zh-CN" sz="1600" b="0" dirty="0">
                <a:solidFill>
                  <a:schemeClr val="tx1"/>
                </a:solidFill>
                <a:latin typeface="+mn-ea"/>
                <a:ea typeface="+mn-ea"/>
              </a:rPr>
              <a:t>函数可以仿真一个神经网络的性能。</a:t>
            </a:r>
          </a:p>
          <a:p>
            <a:pPr algn="l"/>
            <a:r>
              <a:rPr lang="zh-CN" altLang="zh-CN" sz="1600" b="0" dirty="0">
                <a:solidFill>
                  <a:schemeClr val="tx1"/>
                </a:solidFill>
                <a:latin typeface="+mn-ea"/>
                <a:ea typeface="+mn-ea"/>
              </a:rPr>
              <a:t>其调用格式为：</a:t>
            </a:r>
          </a:p>
          <a:p>
            <a:pPr algn="l"/>
            <a:r>
              <a:rPr lang="en-US" altLang="zh-CN" sz="1600" b="0" dirty="0">
                <a:solidFill>
                  <a:schemeClr val="tx1"/>
                </a:solidFill>
                <a:latin typeface="+mn-ea"/>
                <a:ea typeface="+mn-ea"/>
              </a:rPr>
              <a:t>[Y]=sim(</a:t>
            </a:r>
            <a:r>
              <a:rPr lang="en-US" altLang="zh-CN" sz="1600" b="0" dirty="0" err="1">
                <a:solidFill>
                  <a:schemeClr val="tx1"/>
                </a:solidFill>
                <a:latin typeface="+mn-ea"/>
                <a:ea typeface="+mn-ea"/>
              </a:rPr>
              <a:t>net,X</a:t>
            </a:r>
            <a:r>
              <a:rPr lang="en-US" altLang="zh-CN" sz="1600" b="0" dirty="0">
                <a:solidFill>
                  <a:schemeClr val="tx1"/>
                </a:solidFill>
                <a:latin typeface="+mn-ea"/>
                <a:ea typeface="+mn-ea"/>
              </a:rPr>
              <a:t>)</a:t>
            </a:r>
            <a:endParaRPr lang="zh-CN" altLang="zh-CN" sz="1600" b="0" dirty="0">
              <a:solidFill>
                <a:schemeClr val="tx1"/>
              </a:solidFill>
              <a:latin typeface="+mn-ea"/>
              <a:ea typeface="+mn-ea"/>
            </a:endParaRPr>
          </a:p>
          <a:p>
            <a:pPr algn="l"/>
            <a:r>
              <a:rPr lang="zh-CN" altLang="zh-CN" sz="1600" b="0" dirty="0">
                <a:solidFill>
                  <a:schemeClr val="tx1"/>
                </a:solidFill>
                <a:latin typeface="+mn-ea"/>
                <a:ea typeface="+mn-ea"/>
              </a:rPr>
              <a:t>或</a:t>
            </a:r>
          </a:p>
          <a:p>
            <a:pPr algn="l"/>
            <a:r>
              <a:rPr lang="en-US" altLang="zh-CN" sz="1600" b="0" dirty="0">
                <a:solidFill>
                  <a:schemeClr val="tx1"/>
                </a:solidFill>
                <a:latin typeface="+mn-ea"/>
                <a:ea typeface="+mn-ea"/>
              </a:rPr>
              <a:t>[Y]=sim(net,{Q </a:t>
            </a:r>
            <a:r>
              <a:rPr lang="en-US" altLang="zh-CN" sz="1600" b="0" dirty="0" err="1">
                <a:solidFill>
                  <a:schemeClr val="tx1"/>
                </a:solidFill>
                <a:latin typeface="+mn-ea"/>
                <a:ea typeface="+mn-ea"/>
              </a:rPr>
              <a:t>Ts</a:t>
            </a:r>
            <a:r>
              <a:rPr lang="en-US" altLang="zh-CN" sz="1600" b="0" dirty="0">
                <a:solidFill>
                  <a:schemeClr val="tx1"/>
                </a:solidFill>
                <a:latin typeface="+mn-ea"/>
                <a:ea typeface="+mn-ea"/>
              </a:rPr>
              <a:t>})</a:t>
            </a:r>
            <a:endParaRPr lang="zh-CN" altLang="zh-CN" sz="1600" b="0" dirty="0">
              <a:solidFill>
                <a:schemeClr val="tx1"/>
              </a:solidFill>
              <a:latin typeface="+mn-ea"/>
              <a:ea typeface="+mn-ea"/>
            </a:endParaRPr>
          </a:p>
          <a:p>
            <a:pPr algn="l"/>
            <a:r>
              <a:rPr lang="zh-CN" altLang="zh-CN" sz="1600" b="0" dirty="0">
                <a:solidFill>
                  <a:schemeClr val="tx1"/>
                </a:solidFill>
                <a:latin typeface="+mn-ea"/>
                <a:ea typeface="+mn-ea"/>
              </a:rPr>
              <a:t>其中，</a:t>
            </a:r>
            <a:r>
              <a:rPr lang="en-US" altLang="zh-CN" sz="1600" b="0" dirty="0">
                <a:solidFill>
                  <a:schemeClr val="tx1"/>
                </a:solidFill>
                <a:latin typeface="+mn-ea"/>
                <a:ea typeface="+mn-ea"/>
              </a:rPr>
              <a:t>net</a:t>
            </a:r>
            <a:r>
              <a:rPr lang="zh-CN" altLang="zh-CN" sz="1600" b="0" dirty="0">
                <a:solidFill>
                  <a:schemeClr val="tx1"/>
                </a:solidFill>
                <a:latin typeface="+mn-ea"/>
                <a:ea typeface="+mn-ea"/>
              </a:rPr>
              <a:t>为训练好的神经网络；</a:t>
            </a:r>
            <a:r>
              <a:rPr lang="en-US" altLang="zh-CN" sz="1600" b="0" dirty="0">
                <a:solidFill>
                  <a:schemeClr val="tx1"/>
                </a:solidFill>
                <a:latin typeface="+mn-ea"/>
                <a:ea typeface="+mn-ea"/>
              </a:rPr>
              <a:t>X</a:t>
            </a:r>
            <a:r>
              <a:rPr lang="zh-CN" altLang="zh-CN" sz="1600" b="0" dirty="0">
                <a:solidFill>
                  <a:schemeClr val="tx1"/>
                </a:solidFill>
                <a:latin typeface="+mn-ea"/>
                <a:ea typeface="+mn-ea"/>
              </a:rPr>
              <a:t>为输入测试数据；</a:t>
            </a:r>
            <a:r>
              <a:rPr lang="en-US" altLang="zh-CN" sz="1600" b="0" dirty="0">
                <a:solidFill>
                  <a:schemeClr val="tx1"/>
                </a:solidFill>
                <a:latin typeface="+mn-ea"/>
                <a:ea typeface="+mn-ea"/>
              </a:rPr>
              <a:t>Y</a:t>
            </a:r>
            <a:r>
              <a:rPr lang="zh-CN" altLang="zh-CN" sz="1600" b="0" dirty="0">
                <a:solidFill>
                  <a:schemeClr val="tx1"/>
                </a:solidFill>
                <a:latin typeface="+mn-ea"/>
                <a:ea typeface="+mn-ea"/>
              </a:rPr>
              <a:t>返回的是预测的数据。</a:t>
            </a:r>
          </a:p>
        </p:txBody>
      </p:sp>
    </p:spTree>
    <p:extLst>
      <p:ext uri="{BB962C8B-B14F-4D97-AF65-F5344CB8AC3E}">
        <p14:creationId xmlns:p14="http://schemas.microsoft.com/office/powerpoint/2010/main" val="1792871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836712"/>
            <a:ext cx="8640960" cy="5909310"/>
          </a:xfrm>
          <a:prstGeom prst="rect">
            <a:avLst/>
          </a:prstGeom>
        </p:spPr>
        <p:txBody>
          <a:bodyPr wrap="square">
            <a:spAutoFit/>
          </a:bodyPr>
          <a:lstStyle/>
          <a:p>
            <a:pPr algn="l"/>
            <a:r>
              <a:rPr lang="zh-CN" altLang="zh-CN" sz="1800" b="0" dirty="0">
                <a:solidFill>
                  <a:schemeClr val="tx1"/>
                </a:solidFill>
                <a:latin typeface="+mj-ea"/>
                <a:ea typeface="+mj-ea"/>
              </a:rPr>
              <a:t>（</a:t>
            </a:r>
            <a:r>
              <a:rPr lang="en-US" altLang="zh-CN" sz="1800" b="0" dirty="0">
                <a:solidFill>
                  <a:schemeClr val="tx1"/>
                </a:solidFill>
                <a:latin typeface="+mj-ea"/>
                <a:ea typeface="+mj-ea"/>
              </a:rPr>
              <a:t>7</a:t>
            </a:r>
            <a:r>
              <a:rPr lang="zh-CN" altLang="zh-CN" sz="1800" b="0" dirty="0">
                <a:solidFill>
                  <a:schemeClr val="tx1"/>
                </a:solidFill>
                <a:latin typeface="+mj-ea"/>
                <a:ea typeface="+mj-ea"/>
              </a:rPr>
              <a:t>）权值点积函数</a:t>
            </a:r>
            <a:r>
              <a:rPr lang="en-US" altLang="zh-CN" sz="1800" b="0" dirty="0" err="1">
                <a:solidFill>
                  <a:schemeClr val="tx1"/>
                </a:solidFill>
                <a:latin typeface="+mj-ea"/>
                <a:ea typeface="+mj-ea"/>
              </a:rPr>
              <a:t>dotprod</a:t>
            </a:r>
            <a:r>
              <a:rPr lang="en-US" altLang="zh-CN" sz="1800" b="0" dirty="0">
                <a:solidFill>
                  <a:schemeClr val="tx1"/>
                </a:solidFill>
                <a:latin typeface="+mj-ea"/>
                <a:ea typeface="+mj-ea"/>
              </a:rPr>
              <a:t>( )</a:t>
            </a:r>
            <a:endParaRPr lang="zh-CN" altLang="zh-CN" sz="1800" b="0" dirty="0">
              <a:solidFill>
                <a:schemeClr val="tx1"/>
              </a:solidFill>
              <a:latin typeface="+mj-ea"/>
              <a:ea typeface="+mj-ea"/>
            </a:endParaRPr>
          </a:p>
          <a:p>
            <a:pPr algn="l"/>
            <a:r>
              <a:rPr lang="zh-CN" altLang="zh-CN" sz="1800" b="0" dirty="0">
                <a:solidFill>
                  <a:schemeClr val="tx1"/>
                </a:solidFill>
                <a:latin typeface="+mj-ea"/>
                <a:ea typeface="+mj-ea"/>
              </a:rPr>
              <a:t>网络输入向量与权值的点积可得到加权输入。</a:t>
            </a:r>
          </a:p>
          <a:p>
            <a:pPr algn="l"/>
            <a:r>
              <a:rPr lang="zh-CN" altLang="zh-CN" sz="1800" b="0" dirty="0">
                <a:solidFill>
                  <a:schemeClr val="tx1"/>
                </a:solidFill>
                <a:latin typeface="+mj-ea"/>
                <a:ea typeface="+mj-ea"/>
              </a:rPr>
              <a:t>函数</a:t>
            </a:r>
            <a:r>
              <a:rPr lang="en-US" altLang="zh-CN" sz="1800" b="0" dirty="0" err="1">
                <a:solidFill>
                  <a:schemeClr val="tx1"/>
                </a:solidFill>
                <a:latin typeface="+mj-ea"/>
                <a:ea typeface="+mj-ea"/>
              </a:rPr>
              <a:t>dotprod</a:t>
            </a:r>
            <a:r>
              <a:rPr lang="en-US" altLang="zh-CN" sz="1800" b="0" dirty="0">
                <a:solidFill>
                  <a:schemeClr val="tx1"/>
                </a:solidFill>
                <a:latin typeface="+mj-ea"/>
                <a:ea typeface="+mj-ea"/>
              </a:rPr>
              <a:t> ( )</a:t>
            </a:r>
            <a:r>
              <a:rPr lang="zh-CN" altLang="zh-CN" sz="1800" b="0" dirty="0">
                <a:solidFill>
                  <a:schemeClr val="tx1"/>
                </a:solidFill>
                <a:latin typeface="+mj-ea"/>
                <a:ea typeface="+mj-ea"/>
              </a:rPr>
              <a:t>的调用格式为：</a:t>
            </a:r>
          </a:p>
          <a:p>
            <a:pPr algn="l"/>
            <a:r>
              <a:rPr lang="en-US" altLang="zh-CN" sz="1800" b="0" dirty="0">
                <a:solidFill>
                  <a:schemeClr val="tx1"/>
                </a:solidFill>
                <a:latin typeface="+mj-ea"/>
                <a:ea typeface="+mj-ea"/>
              </a:rPr>
              <a:t>Z=</a:t>
            </a:r>
            <a:r>
              <a:rPr lang="en-US" altLang="zh-CN" sz="1800" b="0" dirty="0" err="1">
                <a:solidFill>
                  <a:schemeClr val="tx1"/>
                </a:solidFill>
                <a:latin typeface="+mj-ea"/>
                <a:ea typeface="+mj-ea"/>
              </a:rPr>
              <a:t>dotprod</a:t>
            </a:r>
            <a:r>
              <a:rPr lang="en-US" altLang="zh-CN" sz="1800" b="0" dirty="0">
                <a:solidFill>
                  <a:schemeClr val="tx1"/>
                </a:solidFill>
                <a:latin typeface="+mj-ea"/>
                <a:ea typeface="+mj-ea"/>
              </a:rPr>
              <a:t> (W,X)</a:t>
            </a:r>
            <a:endParaRPr lang="zh-CN" altLang="zh-CN" sz="1800" b="0" dirty="0">
              <a:solidFill>
                <a:schemeClr val="tx1"/>
              </a:solidFill>
              <a:latin typeface="+mj-ea"/>
              <a:ea typeface="+mj-ea"/>
            </a:endParaRPr>
          </a:p>
          <a:p>
            <a:pPr algn="l"/>
            <a:r>
              <a:rPr lang="zh-CN" altLang="zh-CN" sz="1800" b="0" dirty="0" smtClean="0">
                <a:solidFill>
                  <a:schemeClr val="tx1"/>
                </a:solidFill>
                <a:latin typeface="+mj-ea"/>
                <a:ea typeface="+mj-ea"/>
              </a:rPr>
              <a:t>其中</a:t>
            </a:r>
            <a:r>
              <a:rPr lang="zh-CN" altLang="zh-CN" sz="1800" b="0" dirty="0">
                <a:solidFill>
                  <a:schemeClr val="tx1"/>
                </a:solidFill>
                <a:latin typeface="+mj-ea"/>
                <a:ea typeface="+mj-ea"/>
              </a:rPr>
              <a:t>，</a:t>
            </a:r>
            <a:r>
              <a:rPr lang="en-US" altLang="zh-CN" sz="1800" b="0" dirty="0">
                <a:solidFill>
                  <a:schemeClr val="tx1"/>
                </a:solidFill>
                <a:latin typeface="+mj-ea"/>
                <a:ea typeface="+mj-ea"/>
              </a:rPr>
              <a:t>W</a:t>
            </a:r>
            <a:r>
              <a:rPr lang="zh-CN" altLang="zh-CN" sz="1800" b="0" dirty="0">
                <a:solidFill>
                  <a:schemeClr val="tx1"/>
                </a:solidFill>
                <a:latin typeface="+mj-ea"/>
                <a:ea typeface="+mj-ea"/>
              </a:rPr>
              <a:t>网络输入权值；</a:t>
            </a:r>
            <a:r>
              <a:rPr lang="en-US" altLang="zh-CN" sz="1800" b="0" dirty="0">
                <a:solidFill>
                  <a:schemeClr val="tx1"/>
                </a:solidFill>
                <a:latin typeface="+mj-ea"/>
                <a:ea typeface="+mj-ea"/>
              </a:rPr>
              <a:t>X</a:t>
            </a:r>
            <a:r>
              <a:rPr lang="zh-CN" altLang="zh-CN" sz="1800" b="0" dirty="0">
                <a:solidFill>
                  <a:schemeClr val="tx1"/>
                </a:solidFill>
                <a:latin typeface="+mj-ea"/>
                <a:ea typeface="+mj-ea"/>
              </a:rPr>
              <a:t>为网络输入向量；返回值为点积结果。</a:t>
            </a:r>
          </a:p>
          <a:p>
            <a:pPr algn="l"/>
            <a:r>
              <a:rPr lang="zh-CN" altLang="zh-CN" sz="1800" b="0" dirty="0">
                <a:solidFill>
                  <a:schemeClr val="tx1"/>
                </a:solidFill>
                <a:latin typeface="+mj-ea"/>
                <a:ea typeface="+mj-ea"/>
              </a:rPr>
              <a:t>（</a:t>
            </a:r>
            <a:r>
              <a:rPr lang="en-US" altLang="zh-CN" sz="1800" b="0" dirty="0">
                <a:solidFill>
                  <a:schemeClr val="tx1"/>
                </a:solidFill>
                <a:latin typeface="+mj-ea"/>
                <a:ea typeface="+mj-ea"/>
              </a:rPr>
              <a:t>8</a:t>
            </a:r>
            <a:r>
              <a:rPr lang="zh-CN" altLang="zh-CN" sz="1800" b="0" dirty="0">
                <a:solidFill>
                  <a:schemeClr val="tx1"/>
                </a:solidFill>
                <a:latin typeface="+mj-ea"/>
                <a:ea typeface="+mj-ea"/>
              </a:rPr>
              <a:t>）网络输入的和函数</a:t>
            </a:r>
            <a:r>
              <a:rPr lang="en-US" altLang="zh-CN" sz="1800" b="0" dirty="0" err="1">
                <a:solidFill>
                  <a:schemeClr val="tx1"/>
                </a:solidFill>
                <a:latin typeface="+mj-ea"/>
                <a:ea typeface="+mj-ea"/>
              </a:rPr>
              <a:t>netsum</a:t>
            </a:r>
            <a:r>
              <a:rPr lang="en-US" altLang="zh-CN" sz="1800" b="0" dirty="0">
                <a:solidFill>
                  <a:schemeClr val="tx1"/>
                </a:solidFill>
                <a:latin typeface="+mj-ea"/>
                <a:ea typeface="+mj-ea"/>
              </a:rPr>
              <a:t>( )</a:t>
            </a:r>
            <a:endParaRPr lang="zh-CN" altLang="zh-CN" sz="1800" b="0" dirty="0">
              <a:solidFill>
                <a:schemeClr val="tx1"/>
              </a:solidFill>
              <a:latin typeface="+mj-ea"/>
              <a:ea typeface="+mj-ea"/>
            </a:endParaRPr>
          </a:p>
          <a:p>
            <a:pPr algn="l"/>
            <a:r>
              <a:rPr lang="zh-CN" altLang="zh-CN" sz="1800" b="0" dirty="0">
                <a:solidFill>
                  <a:schemeClr val="tx1"/>
                </a:solidFill>
                <a:latin typeface="+mj-ea"/>
                <a:ea typeface="+mj-ea"/>
              </a:rPr>
              <a:t>网络输入的和函数是通过某一层的加权输入和偏值相加作为该层的输入。</a:t>
            </a:r>
          </a:p>
          <a:p>
            <a:pPr algn="l"/>
            <a:r>
              <a:rPr lang="zh-CN" altLang="zh-CN" sz="1800" b="0" dirty="0">
                <a:solidFill>
                  <a:schemeClr val="tx1"/>
                </a:solidFill>
                <a:latin typeface="+mj-ea"/>
                <a:ea typeface="+mj-ea"/>
              </a:rPr>
              <a:t>调用格式：</a:t>
            </a:r>
          </a:p>
          <a:p>
            <a:pPr algn="l"/>
            <a:r>
              <a:rPr lang="en-US" altLang="zh-CN" sz="1800" b="0" dirty="0">
                <a:solidFill>
                  <a:schemeClr val="tx1"/>
                </a:solidFill>
                <a:latin typeface="+mj-ea"/>
                <a:ea typeface="+mj-ea"/>
              </a:rPr>
              <a:t>Z=</a:t>
            </a:r>
            <a:r>
              <a:rPr lang="en-US" altLang="zh-CN" sz="1800" b="0" dirty="0" err="1">
                <a:solidFill>
                  <a:schemeClr val="tx1"/>
                </a:solidFill>
                <a:latin typeface="+mj-ea"/>
                <a:ea typeface="+mj-ea"/>
              </a:rPr>
              <a:t>netprod</a:t>
            </a:r>
            <a:r>
              <a:rPr lang="en-US" altLang="zh-CN" sz="1800" b="0" dirty="0">
                <a:solidFill>
                  <a:schemeClr val="tx1"/>
                </a:solidFill>
                <a:latin typeface="+mj-ea"/>
                <a:ea typeface="+mj-ea"/>
              </a:rPr>
              <a:t>(Z1,Z2,</a:t>
            </a:r>
            <a:r>
              <a:rPr lang="zh-CN" altLang="zh-CN" sz="1800" b="0" dirty="0">
                <a:solidFill>
                  <a:schemeClr val="tx1"/>
                </a:solidFill>
                <a:latin typeface="+mj-ea"/>
                <a:ea typeface="+mj-ea"/>
              </a:rPr>
              <a:t>…</a:t>
            </a:r>
            <a:r>
              <a:rPr lang="en-US" altLang="zh-CN" sz="1800" b="0" dirty="0">
                <a:solidFill>
                  <a:schemeClr val="tx1"/>
                </a:solidFill>
                <a:latin typeface="+mj-ea"/>
                <a:ea typeface="+mj-ea"/>
              </a:rPr>
              <a:t>)</a:t>
            </a:r>
            <a:endParaRPr lang="zh-CN" altLang="zh-CN" sz="1800" b="0" dirty="0">
              <a:solidFill>
                <a:schemeClr val="tx1"/>
              </a:solidFill>
              <a:latin typeface="+mj-ea"/>
              <a:ea typeface="+mj-ea"/>
            </a:endParaRPr>
          </a:p>
          <a:p>
            <a:pPr algn="l"/>
            <a:r>
              <a:rPr lang="zh-CN" altLang="zh-CN" sz="1800" b="0" dirty="0" smtClean="0">
                <a:solidFill>
                  <a:schemeClr val="tx1"/>
                </a:solidFill>
                <a:latin typeface="+mj-ea"/>
                <a:ea typeface="+mj-ea"/>
              </a:rPr>
              <a:t>其中</a:t>
            </a:r>
            <a:r>
              <a:rPr lang="zh-CN" altLang="zh-CN" sz="1800" b="0" dirty="0">
                <a:solidFill>
                  <a:schemeClr val="tx1"/>
                </a:solidFill>
                <a:latin typeface="+mj-ea"/>
                <a:ea typeface="+mj-ea"/>
              </a:rPr>
              <a:t>，</a:t>
            </a:r>
            <a:r>
              <a:rPr lang="en-US" altLang="zh-CN" sz="1800" b="0" dirty="0" err="1">
                <a:solidFill>
                  <a:schemeClr val="tx1"/>
                </a:solidFill>
                <a:latin typeface="+mj-ea"/>
                <a:ea typeface="+mj-ea"/>
              </a:rPr>
              <a:t>Zi</a:t>
            </a:r>
            <a:r>
              <a:rPr lang="zh-CN" altLang="zh-CN" sz="1800" b="0" dirty="0">
                <a:solidFill>
                  <a:schemeClr val="tx1"/>
                </a:solidFill>
                <a:latin typeface="+mj-ea"/>
                <a:ea typeface="+mj-ea"/>
              </a:rPr>
              <a:t>为神经网络层。</a:t>
            </a:r>
          </a:p>
          <a:p>
            <a:pPr algn="l"/>
            <a:r>
              <a:rPr lang="zh-CN" altLang="zh-CN" sz="1800" b="0" dirty="0">
                <a:solidFill>
                  <a:schemeClr val="tx1"/>
                </a:solidFill>
                <a:latin typeface="+mj-ea"/>
                <a:ea typeface="+mj-ea"/>
              </a:rPr>
              <a:t>（</a:t>
            </a:r>
            <a:r>
              <a:rPr lang="en-US" altLang="zh-CN" sz="1800" b="0" dirty="0">
                <a:solidFill>
                  <a:schemeClr val="tx1"/>
                </a:solidFill>
                <a:latin typeface="+mj-ea"/>
                <a:ea typeface="+mj-ea"/>
              </a:rPr>
              <a:t>9</a:t>
            </a:r>
            <a:r>
              <a:rPr lang="zh-CN" altLang="zh-CN" sz="1800" b="0" dirty="0">
                <a:solidFill>
                  <a:schemeClr val="tx1"/>
                </a:solidFill>
                <a:latin typeface="+mj-ea"/>
                <a:ea typeface="+mj-ea"/>
              </a:rPr>
              <a:t>）网络输入的积函数</a:t>
            </a:r>
            <a:r>
              <a:rPr lang="en-US" altLang="zh-CN" sz="1800" b="0" dirty="0" err="1">
                <a:solidFill>
                  <a:schemeClr val="tx1"/>
                </a:solidFill>
                <a:latin typeface="+mj-ea"/>
                <a:ea typeface="+mj-ea"/>
              </a:rPr>
              <a:t>netprod</a:t>
            </a:r>
            <a:r>
              <a:rPr lang="en-US" altLang="zh-CN" sz="1800" b="0" dirty="0">
                <a:solidFill>
                  <a:schemeClr val="tx1"/>
                </a:solidFill>
                <a:latin typeface="+mj-ea"/>
                <a:ea typeface="+mj-ea"/>
              </a:rPr>
              <a:t>( )</a:t>
            </a:r>
            <a:endParaRPr lang="zh-CN" altLang="zh-CN" sz="1800" b="0" dirty="0">
              <a:solidFill>
                <a:schemeClr val="tx1"/>
              </a:solidFill>
              <a:latin typeface="+mj-ea"/>
              <a:ea typeface="+mj-ea"/>
            </a:endParaRPr>
          </a:p>
          <a:p>
            <a:pPr algn="l"/>
            <a:r>
              <a:rPr lang="zh-CN" altLang="zh-CN" sz="1800" b="0" dirty="0">
                <a:solidFill>
                  <a:schemeClr val="tx1"/>
                </a:solidFill>
                <a:latin typeface="+mj-ea"/>
                <a:ea typeface="+mj-ea"/>
              </a:rPr>
              <a:t>网络输入的积函数是通过某一层的加权输入和偏值相乘作为该层的输入。</a:t>
            </a:r>
          </a:p>
          <a:p>
            <a:pPr algn="l"/>
            <a:r>
              <a:rPr lang="zh-CN" altLang="zh-CN" sz="1800" b="0" dirty="0">
                <a:solidFill>
                  <a:schemeClr val="tx1"/>
                </a:solidFill>
                <a:latin typeface="+mj-ea"/>
                <a:ea typeface="+mj-ea"/>
              </a:rPr>
              <a:t>调用格式：</a:t>
            </a:r>
          </a:p>
          <a:p>
            <a:pPr algn="l"/>
            <a:r>
              <a:rPr lang="en-US" altLang="zh-CN" sz="1800" b="0" dirty="0">
                <a:solidFill>
                  <a:schemeClr val="tx1"/>
                </a:solidFill>
                <a:latin typeface="+mj-ea"/>
                <a:ea typeface="+mj-ea"/>
              </a:rPr>
              <a:t>Z=</a:t>
            </a:r>
            <a:r>
              <a:rPr lang="en-US" altLang="zh-CN" sz="1800" b="0" dirty="0" err="1">
                <a:solidFill>
                  <a:schemeClr val="tx1"/>
                </a:solidFill>
                <a:latin typeface="+mj-ea"/>
                <a:ea typeface="+mj-ea"/>
              </a:rPr>
              <a:t>netprod</a:t>
            </a:r>
            <a:r>
              <a:rPr lang="en-US" altLang="zh-CN" sz="1800" b="0" dirty="0">
                <a:solidFill>
                  <a:schemeClr val="tx1"/>
                </a:solidFill>
                <a:latin typeface="+mj-ea"/>
                <a:ea typeface="+mj-ea"/>
              </a:rPr>
              <a:t>(Z1,Z2,</a:t>
            </a:r>
            <a:r>
              <a:rPr lang="zh-CN" altLang="zh-CN" sz="1800" b="0" dirty="0">
                <a:solidFill>
                  <a:schemeClr val="tx1"/>
                </a:solidFill>
                <a:latin typeface="+mj-ea"/>
                <a:ea typeface="+mj-ea"/>
              </a:rPr>
              <a:t>…</a:t>
            </a:r>
            <a:r>
              <a:rPr lang="en-US" altLang="zh-CN" sz="1800" b="0" dirty="0">
                <a:solidFill>
                  <a:schemeClr val="tx1"/>
                </a:solidFill>
                <a:latin typeface="+mj-ea"/>
                <a:ea typeface="+mj-ea"/>
              </a:rPr>
              <a:t>)</a:t>
            </a:r>
            <a:endParaRPr lang="zh-CN" altLang="zh-CN" sz="1800" b="0" dirty="0">
              <a:solidFill>
                <a:schemeClr val="tx1"/>
              </a:solidFill>
              <a:latin typeface="+mj-ea"/>
              <a:ea typeface="+mj-ea"/>
            </a:endParaRPr>
          </a:p>
          <a:p>
            <a:pPr algn="l"/>
            <a:r>
              <a:rPr lang="zh-CN" altLang="zh-CN" sz="1800" b="0" dirty="0">
                <a:solidFill>
                  <a:schemeClr val="tx1"/>
                </a:solidFill>
                <a:latin typeface="+mj-ea"/>
                <a:ea typeface="+mj-ea"/>
              </a:rPr>
              <a:t>其中，</a:t>
            </a:r>
            <a:r>
              <a:rPr lang="en-US" altLang="zh-CN" sz="1800" b="0" dirty="0" err="1">
                <a:solidFill>
                  <a:schemeClr val="tx1"/>
                </a:solidFill>
                <a:latin typeface="+mj-ea"/>
                <a:ea typeface="+mj-ea"/>
              </a:rPr>
              <a:t>Zi</a:t>
            </a:r>
            <a:r>
              <a:rPr lang="zh-CN" altLang="zh-CN" sz="1800" b="0" dirty="0">
                <a:solidFill>
                  <a:schemeClr val="tx1"/>
                </a:solidFill>
                <a:latin typeface="+mj-ea"/>
                <a:ea typeface="+mj-ea"/>
              </a:rPr>
              <a:t>为神经网络层。</a:t>
            </a:r>
          </a:p>
          <a:p>
            <a:pPr algn="l"/>
            <a:r>
              <a:rPr lang="zh-CN" altLang="zh-CN" sz="1800" b="0" dirty="0">
                <a:solidFill>
                  <a:schemeClr val="tx1"/>
                </a:solidFill>
                <a:latin typeface="+mj-ea"/>
                <a:ea typeface="+mj-ea"/>
              </a:rPr>
              <a:t>（</a:t>
            </a:r>
            <a:r>
              <a:rPr lang="en-US" altLang="zh-CN" sz="1800" b="0" dirty="0">
                <a:solidFill>
                  <a:schemeClr val="tx1"/>
                </a:solidFill>
                <a:latin typeface="+mj-ea"/>
                <a:ea typeface="+mj-ea"/>
              </a:rPr>
              <a:t>10</a:t>
            </a:r>
            <a:r>
              <a:rPr lang="zh-CN" altLang="zh-CN" sz="1800" b="0" dirty="0">
                <a:solidFill>
                  <a:schemeClr val="tx1"/>
                </a:solidFill>
                <a:latin typeface="+mj-ea"/>
                <a:ea typeface="+mj-ea"/>
              </a:rPr>
              <a:t>）结构一致函数</a:t>
            </a:r>
            <a:r>
              <a:rPr lang="en-US" altLang="zh-CN" sz="1800" b="0" dirty="0">
                <a:solidFill>
                  <a:schemeClr val="tx1"/>
                </a:solidFill>
                <a:latin typeface="+mj-ea"/>
                <a:ea typeface="+mj-ea"/>
              </a:rPr>
              <a:t>concur( )</a:t>
            </a:r>
            <a:endParaRPr lang="zh-CN" altLang="zh-CN" sz="1800" b="0" dirty="0">
              <a:solidFill>
                <a:schemeClr val="tx1"/>
              </a:solidFill>
              <a:latin typeface="+mj-ea"/>
              <a:ea typeface="+mj-ea"/>
            </a:endParaRPr>
          </a:p>
          <a:p>
            <a:pPr algn="l"/>
            <a:r>
              <a:rPr lang="zh-CN" altLang="zh-CN" sz="1800" b="0" dirty="0">
                <a:solidFill>
                  <a:schemeClr val="tx1"/>
                </a:solidFill>
                <a:latin typeface="+mj-ea"/>
                <a:ea typeface="+mj-ea"/>
              </a:rPr>
              <a:t>函数</a:t>
            </a:r>
            <a:r>
              <a:rPr lang="en-US" altLang="zh-CN" sz="1800" b="0" dirty="0">
                <a:solidFill>
                  <a:schemeClr val="tx1"/>
                </a:solidFill>
                <a:latin typeface="+mj-ea"/>
                <a:ea typeface="+mj-ea"/>
              </a:rPr>
              <a:t>concur( )</a:t>
            </a:r>
            <a:r>
              <a:rPr lang="zh-CN" altLang="zh-CN" sz="1800" b="0" dirty="0">
                <a:solidFill>
                  <a:schemeClr val="tx1"/>
                </a:solidFill>
                <a:latin typeface="+mj-ea"/>
                <a:ea typeface="+mj-ea"/>
              </a:rPr>
              <a:t>的作用在于使得本来不一致的权值向量和偏值向量的结构一致，以便于进行相加或相乘运算。</a:t>
            </a:r>
          </a:p>
          <a:p>
            <a:pPr algn="l"/>
            <a:r>
              <a:rPr lang="zh-CN" altLang="zh-CN" sz="1800" b="0" dirty="0">
                <a:solidFill>
                  <a:schemeClr val="tx1"/>
                </a:solidFill>
                <a:latin typeface="+mj-ea"/>
                <a:ea typeface="+mj-ea"/>
              </a:rPr>
              <a:t>其调用格式为：</a:t>
            </a:r>
          </a:p>
          <a:p>
            <a:pPr algn="l"/>
            <a:r>
              <a:rPr lang="en-US" altLang="zh-CN" sz="1800" b="0" dirty="0">
                <a:solidFill>
                  <a:schemeClr val="tx1"/>
                </a:solidFill>
                <a:latin typeface="+mj-ea"/>
                <a:ea typeface="+mj-ea"/>
              </a:rPr>
              <a:t>Z=concur(</a:t>
            </a:r>
            <a:r>
              <a:rPr lang="en-US" altLang="zh-CN" sz="1800" b="0" dirty="0" err="1">
                <a:solidFill>
                  <a:schemeClr val="tx1"/>
                </a:solidFill>
                <a:latin typeface="+mj-ea"/>
                <a:ea typeface="+mj-ea"/>
              </a:rPr>
              <a:t>b,q</a:t>
            </a:r>
            <a:r>
              <a:rPr lang="en-US" altLang="zh-CN" sz="1800" b="0" dirty="0">
                <a:solidFill>
                  <a:schemeClr val="tx1"/>
                </a:solidFill>
                <a:latin typeface="+mj-ea"/>
                <a:ea typeface="+mj-ea"/>
              </a:rPr>
              <a:t>)</a:t>
            </a:r>
            <a:endParaRPr lang="zh-CN" altLang="zh-CN" sz="1800" b="0" dirty="0">
              <a:solidFill>
                <a:schemeClr val="tx1"/>
              </a:solidFill>
              <a:latin typeface="+mj-ea"/>
              <a:ea typeface="+mj-ea"/>
            </a:endParaRPr>
          </a:p>
          <a:p>
            <a:pPr algn="l"/>
            <a:r>
              <a:rPr lang="zh-CN" altLang="zh-CN" sz="1800" b="0" dirty="0" smtClean="0">
                <a:solidFill>
                  <a:schemeClr val="tx1"/>
                </a:solidFill>
                <a:latin typeface="+mj-ea"/>
                <a:ea typeface="+mj-ea"/>
              </a:rPr>
              <a:t>其中</a:t>
            </a:r>
            <a:r>
              <a:rPr lang="zh-CN" altLang="zh-CN" sz="1800" b="0" dirty="0">
                <a:solidFill>
                  <a:schemeClr val="tx1"/>
                </a:solidFill>
                <a:latin typeface="+mj-ea"/>
                <a:ea typeface="+mj-ea"/>
              </a:rPr>
              <a:t>，</a:t>
            </a:r>
            <a:r>
              <a:rPr lang="en-US" altLang="zh-CN" sz="1800" b="0" dirty="0">
                <a:solidFill>
                  <a:schemeClr val="tx1"/>
                </a:solidFill>
                <a:latin typeface="+mj-ea"/>
                <a:ea typeface="+mj-ea"/>
              </a:rPr>
              <a:t>b</a:t>
            </a:r>
            <a:r>
              <a:rPr lang="zh-CN" altLang="zh-CN" sz="1800" b="0" dirty="0">
                <a:solidFill>
                  <a:schemeClr val="tx1"/>
                </a:solidFill>
                <a:latin typeface="+mj-ea"/>
                <a:ea typeface="+mj-ea"/>
              </a:rPr>
              <a:t>为神经网络权值向量；</a:t>
            </a:r>
            <a:r>
              <a:rPr lang="en-US" altLang="zh-CN" sz="1800" b="0" dirty="0">
                <a:solidFill>
                  <a:schemeClr val="tx1"/>
                </a:solidFill>
                <a:latin typeface="+mj-ea"/>
                <a:ea typeface="+mj-ea"/>
              </a:rPr>
              <a:t>q</a:t>
            </a:r>
            <a:r>
              <a:rPr lang="zh-CN" altLang="zh-CN" sz="1800" b="0" dirty="0">
                <a:solidFill>
                  <a:schemeClr val="tx1"/>
                </a:solidFill>
                <a:latin typeface="+mj-ea"/>
                <a:ea typeface="+mj-ea"/>
              </a:rPr>
              <a:t>为神经网络偏值向量。</a:t>
            </a:r>
          </a:p>
        </p:txBody>
      </p:sp>
    </p:spTree>
    <p:extLst>
      <p:ext uri="{BB962C8B-B14F-4D97-AF65-F5344CB8AC3E}">
        <p14:creationId xmlns:p14="http://schemas.microsoft.com/office/powerpoint/2010/main" val="1792871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340" y="948690"/>
            <a:ext cx="8964488" cy="5909310"/>
          </a:xfrm>
          <a:prstGeom prst="rect">
            <a:avLst/>
          </a:prstGeom>
        </p:spPr>
        <p:txBody>
          <a:bodyPr wrap="square">
            <a:spAutoFit/>
          </a:bodyPr>
          <a:lstStyle/>
          <a:p>
            <a:pPr algn="l"/>
            <a:r>
              <a:rPr lang="zh-CN" altLang="zh-CN" sz="1800" b="0" dirty="0">
                <a:solidFill>
                  <a:schemeClr val="tx1"/>
                </a:solidFill>
                <a:latin typeface="+mn-ea"/>
                <a:ea typeface="+mn-ea"/>
              </a:rPr>
              <a:t>【例</a:t>
            </a:r>
            <a:r>
              <a:rPr lang="en-US" altLang="zh-CN" sz="1800" b="0" dirty="0">
                <a:solidFill>
                  <a:schemeClr val="tx1"/>
                </a:solidFill>
                <a:latin typeface="+mn-ea"/>
                <a:ea typeface="+mn-ea"/>
              </a:rPr>
              <a:t>12-1</a:t>
            </a:r>
            <a:r>
              <a:rPr lang="zh-CN" altLang="zh-CN" sz="1800" b="0" dirty="0">
                <a:solidFill>
                  <a:schemeClr val="tx1"/>
                </a:solidFill>
                <a:latin typeface="+mn-ea"/>
                <a:ea typeface="+mn-ea"/>
              </a:rPr>
              <a:t>】利用</a:t>
            </a:r>
            <a:r>
              <a:rPr lang="en-US" altLang="zh-CN" sz="1800" b="0" dirty="0" err="1">
                <a:solidFill>
                  <a:schemeClr val="tx1"/>
                </a:solidFill>
                <a:latin typeface="+mn-ea"/>
                <a:ea typeface="+mn-ea"/>
              </a:rPr>
              <a:t>netsum</a:t>
            </a:r>
            <a:r>
              <a:rPr lang="en-US" altLang="zh-CN" sz="1800" b="0" dirty="0">
                <a:solidFill>
                  <a:schemeClr val="tx1"/>
                </a:solidFill>
                <a:latin typeface="+mn-ea"/>
                <a:ea typeface="+mn-ea"/>
              </a:rPr>
              <a:t>( )</a:t>
            </a:r>
            <a:r>
              <a:rPr lang="zh-CN" altLang="zh-CN" sz="1800" b="0" dirty="0">
                <a:solidFill>
                  <a:schemeClr val="tx1"/>
                </a:solidFill>
                <a:latin typeface="+mn-ea"/>
                <a:ea typeface="+mn-ea"/>
              </a:rPr>
              <a:t>函数和</a:t>
            </a:r>
            <a:r>
              <a:rPr lang="en-US" altLang="zh-CN" sz="1800" b="0" dirty="0" err="1">
                <a:solidFill>
                  <a:schemeClr val="tx1"/>
                </a:solidFill>
                <a:latin typeface="+mn-ea"/>
                <a:ea typeface="+mn-ea"/>
              </a:rPr>
              <a:t>netprod</a:t>
            </a:r>
            <a:r>
              <a:rPr lang="en-US" altLang="zh-CN" sz="1800" b="0" dirty="0">
                <a:solidFill>
                  <a:schemeClr val="tx1"/>
                </a:solidFill>
                <a:latin typeface="+mn-ea"/>
                <a:ea typeface="+mn-ea"/>
              </a:rPr>
              <a:t>( )</a:t>
            </a:r>
            <a:r>
              <a:rPr lang="zh-CN" altLang="zh-CN" sz="1800" b="0" dirty="0">
                <a:solidFill>
                  <a:schemeClr val="tx1"/>
                </a:solidFill>
                <a:latin typeface="+mn-ea"/>
                <a:ea typeface="+mn-ea"/>
              </a:rPr>
              <a:t>函数，对两个加权输入向量</a:t>
            </a:r>
            <a:r>
              <a:rPr lang="en-US" altLang="zh-CN" sz="1800" b="0" dirty="0">
                <a:solidFill>
                  <a:schemeClr val="tx1"/>
                </a:solidFill>
                <a:latin typeface="+mn-ea"/>
                <a:ea typeface="+mn-ea"/>
              </a:rPr>
              <a:t>Z1</a:t>
            </a:r>
            <a:r>
              <a:rPr lang="zh-CN" altLang="zh-CN" sz="1800" b="0" dirty="0">
                <a:solidFill>
                  <a:schemeClr val="tx1"/>
                </a:solidFill>
                <a:latin typeface="+mn-ea"/>
                <a:ea typeface="+mn-ea"/>
              </a:rPr>
              <a:t>和</a:t>
            </a:r>
            <a:r>
              <a:rPr lang="en-US" altLang="zh-CN" sz="1800" b="0" dirty="0">
                <a:solidFill>
                  <a:schemeClr val="tx1"/>
                </a:solidFill>
                <a:latin typeface="+mn-ea"/>
                <a:ea typeface="+mn-ea"/>
              </a:rPr>
              <a:t>Z2</a:t>
            </a:r>
            <a:r>
              <a:rPr lang="zh-CN" altLang="zh-CN" sz="1800" b="0" dirty="0">
                <a:solidFill>
                  <a:schemeClr val="tx1"/>
                </a:solidFill>
                <a:latin typeface="+mn-ea"/>
                <a:ea typeface="+mn-ea"/>
              </a:rPr>
              <a:t>进行相加和相乘。</a:t>
            </a:r>
          </a:p>
          <a:p>
            <a:pPr algn="l"/>
            <a:r>
              <a:rPr lang="zh-CN" altLang="zh-CN" sz="1800" b="0" dirty="0">
                <a:solidFill>
                  <a:schemeClr val="tx1"/>
                </a:solidFill>
                <a:latin typeface="+mn-ea"/>
                <a:ea typeface="+mn-ea"/>
              </a:rPr>
              <a:t>设计相应</a:t>
            </a:r>
            <a:r>
              <a:rPr lang="en-US" altLang="zh-CN" sz="1800" b="0" dirty="0">
                <a:solidFill>
                  <a:schemeClr val="tx1"/>
                </a:solidFill>
                <a:latin typeface="+mn-ea"/>
                <a:ea typeface="+mn-ea"/>
              </a:rPr>
              <a:t>MATLAB</a:t>
            </a:r>
            <a:r>
              <a:rPr lang="zh-CN" altLang="zh-CN" sz="1800" b="0" dirty="0">
                <a:solidFill>
                  <a:schemeClr val="tx1"/>
                </a:solidFill>
                <a:latin typeface="+mn-ea"/>
                <a:ea typeface="+mn-ea"/>
              </a:rPr>
              <a:t>神经网络程序如下：</a:t>
            </a:r>
          </a:p>
          <a:p>
            <a:pPr algn="l"/>
            <a:r>
              <a:rPr lang="en-US" altLang="zh-CN" sz="1800" b="0" dirty="0" err="1">
                <a:solidFill>
                  <a:schemeClr val="tx1"/>
                </a:solidFill>
                <a:latin typeface="+mn-ea"/>
                <a:ea typeface="+mn-ea"/>
              </a:rPr>
              <a:t>clc,clear,close</a:t>
            </a:r>
            <a:r>
              <a:rPr lang="en-US" altLang="zh-CN" sz="1800" b="0" dirty="0">
                <a:solidFill>
                  <a:schemeClr val="tx1"/>
                </a:solidFill>
                <a:latin typeface="+mn-ea"/>
                <a:ea typeface="+mn-ea"/>
              </a:rPr>
              <a:t> all</a:t>
            </a:r>
            <a:endParaRPr lang="zh-CN" altLang="zh-CN" sz="1800" b="0" dirty="0">
              <a:solidFill>
                <a:schemeClr val="tx1"/>
              </a:solidFill>
              <a:latin typeface="+mn-ea"/>
              <a:ea typeface="+mn-ea"/>
            </a:endParaRPr>
          </a:p>
          <a:p>
            <a:pPr algn="l"/>
            <a:r>
              <a:rPr lang="en-US" altLang="zh-CN" sz="1800" b="0" dirty="0">
                <a:solidFill>
                  <a:schemeClr val="tx1"/>
                </a:solidFill>
                <a:latin typeface="+mn-ea"/>
                <a:ea typeface="+mn-ea"/>
              </a:rPr>
              <a:t>Z1=[1 2 4;3 4 1];</a:t>
            </a:r>
            <a:endParaRPr lang="zh-CN" altLang="zh-CN" sz="1800" b="0" dirty="0">
              <a:solidFill>
                <a:schemeClr val="tx1"/>
              </a:solidFill>
              <a:latin typeface="+mn-ea"/>
              <a:ea typeface="+mn-ea"/>
            </a:endParaRPr>
          </a:p>
          <a:p>
            <a:pPr algn="l"/>
            <a:r>
              <a:rPr lang="en-US" altLang="zh-CN" sz="1800" b="0" dirty="0">
                <a:solidFill>
                  <a:schemeClr val="tx1"/>
                </a:solidFill>
                <a:latin typeface="+mn-ea"/>
                <a:ea typeface="+mn-ea"/>
              </a:rPr>
              <a:t>Z2=[1:3;2:4];    </a:t>
            </a:r>
            <a:endParaRPr lang="zh-CN" altLang="zh-CN" sz="1800" b="0" dirty="0">
              <a:solidFill>
                <a:schemeClr val="tx1"/>
              </a:solidFill>
              <a:latin typeface="+mn-ea"/>
              <a:ea typeface="+mn-ea"/>
            </a:endParaRPr>
          </a:p>
          <a:p>
            <a:pPr algn="l"/>
            <a:r>
              <a:rPr lang="en-US" altLang="zh-CN" sz="1800" b="0" dirty="0">
                <a:solidFill>
                  <a:schemeClr val="tx1"/>
                </a:solidFill>
                <a:latin typeface="+mn-ea"/>
                <a:ea typeface="+mn-ea"/>
              </a:rPr>
              <a:t>b=[0;1];</a:t>
            </a:r>
            <a:endParaRPr lang="zh-CN" altLang="zh-CN" sz="1800" b="0" dirty="0">
              <a:solidFill>
                <a:schemeClr val="tx1"/>
              </a:solidFill>
              <a:latin typeface="+mn-ea"/>
              <a:ea typeface="+mn-ea"/>
            </a:endParaRPr>
          </a:p>
          <a:p>
            <a:pPr algn="l"/>
            <a:r>
              <a:rPr lang="en-US" altLang="zh-CN" sz="1800" b="0" dirty="0">
                <a:solidFill>
                  <a:schemeClr val="tx1"/>
                </a:solidFill>
                <a:latin typeface="+mn-ea"/>
                <a:ea typeface="+mn-ea"/>
              </a:rPr>
              <a:t>q=4;                       </a:t>
            </a:r>
            <a:endParaRPr lang="zh-CN" altLang="zh-CN" sz="1800" b="0" dirty="0">
              <a:solidFill>
                <a:schemeClr val="tx1"/>
              </a:solidFill>
              <a:latin typeface="+mn-ea"/>
              <a:ea typeface="+mn-ea"/>
            </a:endParaRPr>
          </a:p>
          <a:p>
            <a:pPr algn="l"/>
            <a:r>
              <a:rPr lang="en-US" altLang="zh-CN" sz="1800" b="0" dirty="0">
                <a:solidFill>
                  <a:schemeClr val="tx1"/>
                </a:solidFill>
                <a:latin typeface="+mn-ea"/>
                <a:ea typeface="+mn-ea"/>
              </a:rPr>
              <a:t>Z=concur(</a:t>
            </a:r>
            <a:r>
              <a:rPr lang="en-US" altLang="zh-CN" sz="1800" b="0" dirty="0" err="1">
                <a:solidFill>
                  <a:schemeClr val="tx1"/>
                </a:solidFill>
                <a:latin typeface="+mn-ea"/>
                <a:ea typeface="+mn-ea"/>
              </a:rPr>
              <a:t>b,q</a:t>
            </a:r>
            <a:r>
              <a:rPr lang="en-US" altLang="zh-CN" sz="1800" b="0" dirty="0">
                <a:solidFill>
                  <a:schemeClr val="tx1"/>
                </a:solidFill>
                <a:latin typeface="+mn-ea"/>
                <a:ea typeface="+mn-ea"/>
              </a:rPr>
              <a:t>) </a:t>
            </a:r>
            <a:endParaRPr lang="zh-CN" altLang="zh-CN" sz="1800" b="0" dirty="0">
              <a:solidFill>
                <a:schemeClr val="tx1"/>
              </a:solidFill>
              <a:latin typeface="+mn-ea"/>
              <a:ea typeface="+mn-ea"/>
            </a:endParaRPr>
          </a:p>
          <a:p>
            <a:pPr algn="l"/>
            <a:r>
              <a:rPr lang="en-US" altLang="zh-CN" sz="1800" b="0" dirty="0">
                <a:solidFill>
                  <a:schemeClr val="tx1"/>
                </a:solidFill>
                <a:latin typeface="+mn-ea"/>
                <a:ea typeface="+mn-ea"/>
              </a:rPr>
              <a:t>X1=</a:t>
            </a:r>
            <a:r>
              <a:rPr lang="en-US" altLang="zh-CN" sz="1800" b="0" dirty="0" err="1">
                <a:solidFill>
                  <a:schemeClr val="tx1"/>
                </a:solidFill>
                <a:latin typeface="+mn-ea"/>
                <a:ea typeface="+mn-ea"/>
              </a:rPr>
              <a:t>netsum</a:t>
            </a:r>
            <a:r>
              <a:rPr lang="en-US" altLang="zh-CN" sz="1800" b="0" dirty="0">
                <a:solidFill>
                  <a:schemeClr val="tx1"/>
                </a:solidFill>
                <a:latin typeface="+mn-ea"/>
                <a:ea typeface="+mn-ea"/>
              </a:rPr>
              <a:t>(Z1,Z2),</a:t>
            </a:r>
            <a:endParaRPr lang="zh-CN" altLang="zh-CN" sz="1800" b="0" dirty="0">
              <a:solidFill>
                <a:schemeClr val="tx1"/>
              </a:solidFill>
              <a:latin typeface="+mn-ea"/>
              <a:ea typeface="+mn-ea"/>
            </a:endParaRPr>
          </a:p>
          <a:p>
            <a:pPr algn="l"/>
            <a:r>
              <a:rPr lang="en-US" altLang="zh-CN" sz="1800" b="0" dirty="0">
                <a:solidFill>
                  <a:schemeClr val="tx1"/>
                </a:solidFill>
                <a:latin typeface="+mn-ea"/>
                <a:ea typeface="+mn-ea"/>
              </a:rPr>
              <a:t>X2=</a:t>
            </a:r>
            <a:r>
              <a:rPr lang="en-US" altLang="zh-CN" sz="1800" b="0" dirty="0" err="1">
                <a:solidFill>
                  <a:schemeClr val="tx1"/>
                </a:solidFill>
                <a:latin typeface="+mn-ea"/>
                <a:ea typeface="+mn-ea"/>
              </a:rPr>
              <a:t>netprod</a:t>
            </a:r>
            <a:r>
              <a:rPr lang="en-US" altLang="zh-CN" sz="1800" b="0" dirty="0">
                <a:solidFill>
                  <a:schemeClr val="tx1"/>
                </a:solidFill>
                <a:latin typeface="+mn-ea"/>
                <a:ea typeface="+mn-ea"/>
              </a:rPr>
              <a:t>(Z1,Z2) %</a:t>
            </a:r>
            <a:r>
              <a:rPr lang="zh-CN" altLang="zh-CN" sz="1800" b="0" dirty="0">
                <a:solidFill>
                  <a:schemeClr val="tx1"/>
                </a:solidFill>
                <a:latin typeface="+mn-ea"/>
                <a:ea typeface="+mn-ea"/>
              </a:rPr>
              <a:t>计算向量的和与积</a:t>
            </a:r>
          </a:p>
          <a:p>
            <a:pPr algn="l"/>
            <a:r>
              <a:rPr lang="zh-CN" altLang="zh-CN" sz="1800" b="0" dirty="0">
                <a:solidFill>
                  <a:schemeClr val="tx1"/>
                </a:solidFill>
                <a:latin typeface="+mn-ea"/>
                <a:ea typeface="+mn-ea"/>
              </a:rPr>
              <a:t>运行程序输出结果如下：</a:t>
            </a:r>
          </a:p>
          <a:p>
            <a:pPr algn="l"/>
            <a:r>
              <a:rPr lang="en-US" altLang="zh-CN" sz="1800" b="0" dirty="0">
                <a:solidFill>
                  <a:schemeClr val="tx1"/>
                </a:solidFill>
                <a:latin typeface="+mn-ea"/>
                <a:ea typeface="+mn-ea"/>
              </a:rPr>
              <a:t>Z =</a:t>
            </a:r>
            <a:endParaRPr lang="zh-CN" altLang="zh-CN" sz="1800" b="0" dirty="0">
              <a:solidFill>
                <a:schemeClr val="tx1"/>
              </a:solidFill>
              <a:latin typeface="+mn-ea"/>
              <a:ea typeface="+mn-ea"/>
            </a:endParaRPr>
          </a:p>
          <a:p>
            <a:pPr algn="l"/>
            <a:r>
              <a:rPr lang="en-US" altLang="zh-CN" sz="1800" b="0" dirty="0">
                <a:solidFill>
                  <a:schemeClr val="tx1"/>
                </a:solidFill>
                <a:latin typeface="+mn-ea"/>
                <a:ea typeface="+mn-ea"/>
              </a:rPr>
              <a:t>     0     0     0     0</a:t>
            </a:r>
            <a:endParaRPr lang="zh-CN" altLang="zh-CN" sz="1800" b="0" dirty="0">
              <a:solidFill>
                <a:schemeClr val="tx1"/>
              </a:solidFill>
              <a:latin typeface="+mn-ea"/>
              <a:ea typeface="+mn-ea"/>
            </a:endParaRPr>
          </a:p>
          <a:p>
            <a:pPr algn="l"/>
            <a:r>
              <a:rPr lang="en-US" altLang="zh-CN" sz="1800" b="0" dirty="0">
                <a:solidFill>
                  <a:schemeClr val="tx1"/>
                </a:solidFill>
                <a:latin typeface="+mn-ea"/>
                <a:ea typeface="+mn-ea"/>
              </a:rPr>
              <a:t>     1     1     1     1</a:t>
            </a:r>
            <a:endParaRPr lang="zh-CN" altLang="zh-CN" sz="1800" b="0" dirty="0">
              <a:solidFill>
                <a:schemeClr val="tx1"/>
              </a:solidFill>
              <a:latin typeface="+mn-ea"/>
              <a:ea typeface="+mn-ea"/>
            </a:endParaRPr>
          </a:p>
          <a:p>
            <a:pPr algn="l"/>
            <a:r>
              <a:rPr lang="en-US" altLang="zh-CN" sz="1800" b="0" dirty="0">
                <a:solidFill>
                  <a:schemeClr val="tx1"/>
                </a:solidFill>
                <a:latin typeface="+mn-ea"/>
                <a:ea typeface="+mn-ea"/>
              </a:rPr>
              <a:t>X1 =</a:t>
            </a:r>
            <a:endParaRPr lang="zh-CN" altLang="zh-CN" sz="1800" b="0" dirty="0">
              <a:solidFill>
                <a:schemeClr val="tx1"/>
              </a:solidFill>
              <a:latin typeface="+mn-ea"/>
              <a:ea typeface="+mn-ea"/>
            </a:endParaRPr>
          </a:p>
          <a:p>
            <a:pPr algn="l"/>
            <a:r>
              <a:rPr lang="en-US" altLang="zh-CN" sz="1800" b="0" dirty="0">
                <a:solidFill>
                  <a:schemeClr val="tx1"/>
                </a:solidFill>
                <a:latin typeface="+mn-ea"/>
                <a:ea typeface="+mn-ea"/>
              </a:rPr>
              <a:t>     2     4     7</a:t>
            </a:r>
            <a:endParaRPr lang="zh-CN" altLang="zh-CN" sz="1800" b="0" dirty="0">
              <a:solidFill>
                <a:schemeClr val="tx1"/>
              </a:solidFill>
              <a:latin typeface="+mn-ea"/>
              <a:ea typeface="+mn-ea"/>
            </a:endParaRPr>
          </a:p>
          <a:p>
            <a:pPr algn="l"/>
            <a:r>
              <a:rPr lang="en-US" altLang="zh-CN" sz="1800" b="0" dirty="0">
                <a:solidFill>
                  <a:schemeClr val="tx1"/>
                </a:solidFill>
                <a:latin typeface="+mn-ea"/>
                <a:ea typeface="+mn-ea"/>
              </a:rPr>
              <a:t>     5     7     5</a:t>
            </a:r>
            <a:endParaRPr lang="zh-CN" altLang="zh-CN" sz="1800" b="0" dirty="0">
              <a:solidFill>
                <a:schemeClr val="tx1"/>
              </a:solidFill>
              <a:latin typeface="+mn-ea"/>
              <a:ea typeface="+mn-ea"/>
            </a:endParaRPr>
          </a:p>
          <a:p>
            <a:pPr algn="l"/>
            <a:r>
              <a:rPr lang="en-US" altLang="zh-CN" sz="1800" b="0" dirty="0">
                <a:solidFill>
                  <a:schemeClr val="tx1"/>
                </a:solidFill>
                <a:latin typeface="+mn-ea"/>
                <a:ea typeface="+mn-ea"/>
              </a:rPr>
              <a:t>X2 =</a:t>
            </a:r>
            <a:endParaRPr lang="zh-CN" altLang="zh-CN" sz="1800" b="0" dirty="0">
              <a:solidFill>
                <a:schemeClr val="tx1"/>
              </a:solidFill>
              <a:latin typeface="+mn-ea"/>
              <a:ea typeface="+mn-ea"/>
            </a:endParaRPr>
          </a:p>
          <a:p>
            <a:pPr algn="l"/>
            <a:r>
              <a:rPr lang="en-US" altLang="zh-CN" sz="1800" b="0" dirty="0">
                <a:solidFill>
                  <a:schemeClr val="tx1"/>
                </a:solidFill>
                <a:latin typeface="+mn-ea"/>
                <a:ea typeface="+mn-ea"/>
              </a:rPr>
              <a:t>     1     4    12</a:t>
            </a:r>
            <a:endParaRPr lang="zh-CN" altLang="zh-CN" sz="1800" b="0" dirty="0">
              <a:solidFill>
                <a:schemeClr val="tx1"/>
              </a:solidFill>
              <a:latin typeface="+mn-ea"/>
              <a:ea typeface="+mn-ea"/>
            </a:endParaRPr>
          </a:p>
          <a:p>
            <a:pPr algn="l"/>
            <a:r>
              <a:rPr lang="en-US" altLang="zh-CN" sz="1800" b="0" dirty="0">
                <a:solidFill>
                  <a:schemeClr val="tx1"/>
                </a:solidFill>
                <a:latin typeface="+mn-ea"/>
                <a:ea typeface="+mn-ea"/>
              </a:rPr>
              <a:t>     6    12     4</a:t>
            </a:r>
            <a:endParaRPr lang="zh-CN" altLang="zh-CN" sz="1800" b="0" dirty="0">
              <a:solidFill>
                <a:schemeClr val="tx1"/>
              </a:solidFill>
              <a:latin typeface="+mn-ea"/>
              <a:ea typeface="+mn-ea"/>
            </a:endParaRPr>
          </a:p>
        </p:txBody>
      </p:sp>
    </p:spTree>
    <p:extLst>
      <p:ext uri="{BB962C8B-B14F-4D97-AF65-F5344CB8AC3E}">
        <p14:creationId xmlns:p14="http://schemas.microsoft.com/office/powerpoint/2010/main" val="1792871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995295"/>
            <a:ext cx="4896544" cy="400110"/>
          </a:xfrm>
          <a:prstGeom prst="rect">
            <a:avLst/>
          </a:prstGeom>
        </p:spPr>
        <p:txBody>
          <a:bodyPr wrap="square">
            <a:spAutoFit/>
          </a:bodyPr>
          <a:lstStyle/>
          <a:p>
            <a:r>
              <a:rPr lang="en-US" altLang="zh-CN" dirty="0"/>
              <a:t>12.5  </a:t>
            </a:r>
            <a:r>
              <a:rPr lang="zh-CN" altLang="zh-CN" dirty="0"/>
              <a:t>基于</a:t>
            </a:r>
            <a:r>
              <a:rPr lang="en-US" altLang="zh-CN" dirty="0"/>
              <a:t>BP</a:t>
            </a:r>
            <a:r>
              <a:rPr lang="zh-CN" altLang="zh-CN" dirty="0"/>
              <a:t>神经网络的</a:t>
            </a:r>
            <a:r>
              <a:rPr lang="en-US" altLang="zh-CN" dirty="0"/>
              <a:t>PID</a:t>
            </a:r>
            <a:r>
              <a:rPr lang="zh-CN" altLang="zh-CN" dirty="0"/>
              <a:t>自适应控制</a:t>
            </a:r>
          </a:p>
        </p:txBody>
      </p:sp>
      <p:sp>
        <p:nvSpPr>
          <p:cNvPr id="3" name="矩形 2"/>
          <p:cNvSpPr/>
          <p:nvPr/>
        </p:nvSpPr>
        <p:spPr>
          <a:xfrm>
            <a:off x="182554" y="1700808"/>
            <a:ext cx="8280920" cy="1631216"/>
          </a:xfrm>
          <a:prstGeom prst="rect">
            <a:avLst/>
          </a:prstGeom>
        </p:spPr>
        <p:txBody>
          <a:bodyPr wrap="square">
            <a:spAutoFit/>
          </a:bodyPr>
          <a:lstStyle/>
          <a:p>
            <a:pPr algn="l"/>
            <a:r>
              <a:rPr lang="en-US" altLang="zh-CN" b="0" dirty="0">
                <a:solidFill>
                  <a:schemeClr val="tx1"/>
                </a:solidFill>
                <a:latin typeface="+mj-ea"/>
                <a:ea typeface="+mj-ea"/>
              </a:rPr>
              <a:t>PID</a:t>
            </a:r>
            <a:r>
              <a:rPr lang="zh-CN" altLang="zh-CN" b="0" dirty="0">
                <a:solidFill>
                  <a:schemeClr val="tx1"/>
                </a:solidFill>
                <a:latin typeface="+mj-ea"/>
                <a:ea typeface="+mj-ea"/>
              </a:rPr>
              <a:t>控制要取得好的控制效果，就必须通过调整好比例、积分和微分三种控制作用，在形成控制量中相互配合又相互制约的关系。神经网络具有逼近任意非线性函数的能力，而且结构和学习算法简单明确。可以通过对系统性能的学习来实现具有最佳组合的</a:t>
            </a:r>
            <a:r>
              <a:rPr lang="en-US" altLang="zh-CN" b="0" dirty="0">
                <a:solidFill>
                  <a:schemeClr val="tx1"/>
                </a:solidFill>
                <a:latin typeface="+mj-ea"/>
                <a:ea typeface="+mj-ea"/>
              </a:rPr>
              <a:t>PID</a:t>
            </a:r>
            <a:r>
              <a:rPr lang="zh-CN" altLang="zh-CN" b="0" dirty="0">
                <a:solidFill>
                  <a:schemeClr val="tx1"/>
                </a:solidFill>
                <a:latin typeface="+mj-ea"/>
                <a:ea typeface="+mj-ea"/>
              </a:rPr>
              <a:t>控制。采用基于</a:t>
            </a:r>
            <a:r>
              <a:rPr lang="en-US" altLang="zh-CN" b="0" dirty="0">
                <a:solidFill>
                  <a:schemeClr val="tx1"/>
                </a:solidFill>
                <a:latin typeface="+mj-ea"/>
                <a:ea typeface="+mj-ea"/>
              </a:rPr>
              <a:t>BP</a:t>
            </a:r>
            <a:r>
              <a:rPr lang="zh-CN" altLang="zh-CN" b="0" dirty="0">
                <a:solidFill>
                  <a:schemeClr val="tx1"/>
                </a:solidFill>
                <a:latin typeface="+mj-ea"/>
                <a:ea typeface="+mj-ea"/>
              </a:rPr>
              <a:t>神经网络的</a:t>
            </a:r>
            <a:r>
              <a:rPr lang="en-US" altLang="zh-CN" b="0" dirty="0">
                <a:solidFill>
                  <a:schemeClr val="tx1"/>
                </a:solidFill>
                <a:latin typeface="+mj-ea"/>
                <a:ea typeface="+mj-ea"/>
              </a:rPr>
              <a:t>PID</a:t>
            </a:r>
            <a:r>
              <a:rPr lang="zh-CN" altLang="zh-CN" b="0" dirty="0">
                <a:solidFill>
                  <a:schemeClr val="tx1"/>
                </a:solidFill>
                <a:latin typeface="+mj-ea"/>
                <a:ea typeface="+mj-ea"/>
              </a:rPr>
              <a:t>自适应控制，可以建立参数</a:t>
            </a:r>
            <a:endParaRPr lang="zh-CN" altLang="en-US" b="0" dirty="0">
              <a:solidFill>
                <a:schemeClr val="tx1"/>
              </a:solidFill>
              <a:latin typeface="+mj-ea"/>
              <a:ea typeface="+mj-ea"/>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2624" y="2974168"/>
            <a:ext cx="1052884" cy="357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91884" y="3318636"/>
            <a:ext cx="8271590" cy="707886"/>
          </a:xfrm>
          <a:prstGeom prst="rect">
            <a:avLst/>
          </a:prstGeom>
        </p:spPr>
        <p:txBody>
          <a:bodyPr wrap="square">
            <a:spAutoFit/>
          </a:bodyPr>
          <a:lstStyle/>
          <a:p>
            <a:pPr algn="l"/>
            <a:r>
              <a:rPr lang="zh-CN" altLang="zh-CN" b="0" dirty="0">
                <a:solidFill>
                  <a:schemeClr val="tx1"/>
                </a:solidFill>
                <a:latin typeface="+mj-ea"/>
                <a:ea typeface="+mj-ea"/>
              </a:rPr>
              <a:t>自学习的神经</a:t>
            </a:r>
            <a:r>
              <a:rPr lang="en-US" altLang="zh-CN" b="0" dirty="0">
                <a:solidFill>
                  <a:schemeClr val="tx1"/>
                </a:solidFill>
                <a:latin typeface="+mj-ea"/>
                <a:ea typeface="+mj-ea"/>
              </a:rPr>
              <a:t>PID</a:t>
            </a:r>
            <a:r>
              <a:rPr lang="zh-CN" altLang="zh-CN" b="0" dirty="0">
                <a:solidFill>
                  <a:schemeClr val="tx1"/>
                </a:solidFill>
                <a:latin typeface="+mj-ea"/>
                <a:ea typeface="+mj-ea"/>
              </a:rPr>
              <a:t>控制，从而达到参数自行调整的</a:t>
            </a:r>
            <a:r>
              <a:rPr lang="zh-CN" altLang="zh-CN" b="0" dirty="0" smtClean="0">
                <a:solidFill>
                  <a:schemeClr val="tx1"/>
                </a:solidFill>
                <a:latin typeface="+mj-ea"/>
                <a:ea typeface="+mj-ea"/>
              </a:rPr>
              <a:t>。实例</a:t>
            </a:r>
            <a:r>
              <a:rPr lang="zh-CN" altLang="zh-CN" b="0" dirty="0">
                <a:solidFill>
                  <a:schemeClr val="tx1"/>
                </a:solidFill>
                <a:latin typeface="+mj-ea"/>
                <a:ea typeface="+mj-ea"/>
              </a:rPr>
              <a:t>控制器由两部分组成：</a:t>
            </a:r>
          </a:p>
        </p:txBody>
      </p:sp>
      <p:sp>
        <p:nvSpPr>
          <p:cNvPr id="5" name="矩形 4"/>
          <p:cNvSpPr/>
          <p:nvPr/>
        </p:nvSpPr>
        <p:spPr>
          <a:xfrm>
            <a:off x="191884" y="4026522"/>
            <a:ext cx="7922097" cy="707886"/>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）经典的</a:t>
            </a:r>
            <a:r>
              <a:rPr lang="en-US" altLang="zh-CN" b="0" dirty="0">
                <a:solidFill>
                  <a:schemeClr val="tx1"/>
                </a:solidFill>
                <a:latin typeface="+mj-ea"/>
                <a:ea typeface="+mj-ea"/>
              </a:rPr>
              <a:t>PID</a:t>
            </a:r>
            <a:r>
              <a:rPr lang="zh-CN" altLang="zh-CN" b="0" dirty="0">
                <a:solidFill>
                  <a:schemeClr val="tx1"/>
                </a:solidFill>
                <a:latin typeface="+mj-ea"/>
                <a:ea typeface="+mj-ea"/>
              </a:rPr>
              <a:t>控制器：直接对被控对象进行闭环控制，仍然是靠改变三个</a:t>
            </a:r>
            <a:r>
              <a:rPr lang="zh-CN" altLang="zh-CN" b="0" dirty="0" smtClean="0">
                <a:solidFill>
                  <a:schemeClr val="tx1"/>
                </a:solidFill>
                <a:latin typeface="+mj-ea"/>
                <a:ea typeface="+mj-ea"/>
              </a:rPr>
              <a:t>参数来</a:t>
            </a:r>
            <a:r>
              <a:rPr lang="zh-CN" altLang="zh-CN" b="0" dirty="0">
                <a:solidFill>
                  <a:schemeClr val="tx1"/>
                </a:solidFill>
                <a:latin typeface="+mj-ea"/>
                <a:ea typeface="+mj-ea"/>
              </a:rPr>
              <a:t>获得满意的控制效果。</a:t>
            </a:r>
          </a:p>
        </p:txBody>
      </p:sp>
    </p:spTree>
    <p:extLst>
      <p:ext uri="{BB962C8B-B14F-4D97-AF65-F5344CB8AC3E}">
        <p14:creationId xmlns:p14="http://schemas.microsoft.com/office/powerpoint/2010/main" val="1792871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052736"/>
            <a:ext cx="8784976" cy="1631216"/>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）神经网络：根据系统的运行状态，调节</a:t>
            </a:r>
            <a:r>
              <a:rPr lang="en-US" altLang="zh-CN" b="0" dirty="0">
                <a:solidFill>
                  <a:schemeClr val="tx1"/>
                </a:solidFill>
                <a:latin typeface="+mj-ea"/>
                <a:ea typeface="+mj-ea"/>
              </a:rPr>
              <a:t>PID</a:t>
            </a:r>
            <a:r>
              <a:rPr lang="zh-CN" altLang="zh-CN" b="0" dirty="0">
                <a:solidFill>
                  <a:schemeClr val="tx1"/>
                </a:solidFill>
                <a:latin typeface="+mj-ea"/>
                <a:ea typeface="+mj-ea"/>
              </a:rPr>
              <a:t>控制器的参数，以其达到某种性能指标的最优化。采用如图</a:t>
            </a:r>
            <a:r>
              <a:rPr lang="en-US" altLang="zh-CN" b="0" dirty="0">
                <a:solidFill>
                  <a:schemeClr val="tx1"/>
                </a:solidFill>
                <a:latin typeface="+mj-ea"/>
                <a:ea typeface="+mj-ea"/>
              </a:rPr>
              <a:t>4-2</a:t>
            </a:r>
            <a:r>
              <a:rPr lang="zh-CN" altLang="zh-CN" b="0" dirty="0">
                <a:solidFill>
                  <a:schemeClr val="tx1"/>
                </a:solidFill>
                <a:latin typeface="+mj-ea"/>
                <a:ea typeface="+mj-ea"/>
              </a:rPr>
              <a:t>的系统结构，即使输出层神经元的输出状态对应于</a:t>
            </a:r>
            <a:r>
              <a:rPr lang="en-US" altLang="zh-CN" b="0" dirty="0">
                <a:solidFill>
                  <a:schemeClr val="tx1"/>
                </a:solidFill>
                <a:latin typeface="+mj-ea"/>
                <a:ea typeface="+mj-ea"/>
              </a:rPr>
              <a:t>PID</a:t>
            </a:r>
            <a:r>
              <a:rPr lang="zh-CN" altLang="zh-CN" b="0" dirty="0">
                <a:solidFill>
                  <a:schemeClr val="tx1"/>
                </a:solidFill>
                <a:latin typeface="+mj-ea"/>
                <a:ea typeface="+mj-ea"/>
              </a:rPr>
              <a:t>控制器的三个</a:t>
            </a:r>
            <a:r>
              <a:rPr lang="zh-CN" altLang="zh-CN" b="0" dirty="0" smtClean="0">
                <a:solidFill>
                  <a:schemeClr val="tx1"/>
                </a:solidFill>
                <a:latin typeface="+mj-ea"/>
                <a:ea typeface="+mj-ea"/>
              </a:rPr>
              <a:t>可调参数通过</a:t>
            </a:r>
            <a:r>
              <a:rPr lang="zh-CN" altLang="zh-CN" b="0" dirty="0">
                <a:solidFill>
                  <a:schemeClr val="tx1"/>
                </a:solidFill>
                <a:latin typeface="+mj-ea"/>
                <a:ea typeface="+mj-ea"/>
              </a:rPr>
              <a:t>神经网络的自身学习、加权系数调整，从而使其稳定状态对应于</a:t>
            </a:r>
            <a:r>
              <a:rPr lang="zh-CN" altLang="zh-CN" b="0" dirty="0" smtClean="0">
                <a:solidFill>
                  <a:schemeClr val="tx1"/>
                </a:solidFill>
                <a:latin typeface="+mj-ea"/>
                <a:ea typeface="+mj-ea"/>
              </a:rPr>
              <a:t>某种</a:t>
            </a:r>
            <a:r>
              <a:rPr lang="zh-CN" altLang="en-US" b="0" dirty="0">
                <a:solidFill>
                  <a:schemeClr val="tx1"/>
                </a:solidFill>
                <a:latin typeface="+mj-ea"/>
                <a:ea typeface="+mj-ea"/>
              </a:rPr>
              <a:t>最</a:t>
            </a:r>
            <a:r>
              <a:rPr lang="zh-CN" altLang="zh-CN" b="0" dirty="0" smtClean="0">
                <a:solidFill>
                  <a:schemeClr val="tx1"/>
                </a:solidFill>
                <a:latin typeface="+mj-ea"/>
                <a:ea typeface="+mj-ea"/>
              </a:rPr>
              <a:t>优控制</a:t>
            </a:r>
            <a:r>
              <a:rPr lang="zh-CN" altLang="zh-CN" b="0" dirty="0">
                <a:solidFill>
                  <a:schemeClr val="tx1"/>
                </a:solidFill>
                <a:latin typeface="+mj-ea"/>
                <a:ea typeface="+mj-ea"/>
              </a:rPr>
              <a:t>规律下的</a:t>
            </a:r>
            <a:r>
              <a:rPr lang="en-US" altLang="zh-CN" b="0" dirty="0">
                <a:solidFill>
                  <a:schemeClr val="tx1"/>
                </a:solidFill>
                <a:latin typeface="+mj-ea"/>
                <a:ea typeface="+mj-ea"/>
              </a:rPr>
              <a:t>PID</a:t>
            </a:r>
            <a:r>
              <a:rPr lang="zh-CN" altLang="zh-CN" b="0" dirty="0">
                <a:solidFill>
                  <a:schemeClr val="tx1"/>
                </a:solidFill>
                <a:latin typeface="+mj-ea"/>
                <a:ea typeface="+mj-ea"/>
              </a:rPr>
              <a:t>的控制器各个参数。</a:t>
            </a:r>
          </a:p>
          <a:p>
            <a:pPr algn="l"/>
            <a:r>
              <a:rPr lang="zh-CN" altLang="zh-CN" b="0" dirty="0">
                <a:solidFill>
                  <a:schemeClr val="tx1"/>
                </a:solidFill>
                <a:latin typeface="+mj-ea"/>
                <a:ea typeface="+mj-ea"/>
              </a:rPr>
              <a:t>采用基于</a:t>
            </a:r>
            <a:r>
              <a:rPr lang="en-US" altLang="zh-CN" b="0" dirty="0">
                <a:solidFill>
                  <a:schemeClr val="tx1"/>
                </a:solidFill>
                <a:latin typeface="+mj-ea"/>
                <a:ea typeface="+mj-ea"/>
              </a:rPr>
              <a:t>BP</a:t>
            </a:r>
            <a:r>
              <a:rPr lang="zh-CN" altLang="zh-CN" b="0" dirty="0">
                <a:solidFill>
                  <a:schemeClr val="tx1"/>
                </a:solidFill>
                <a:latin typeface="+mj-ea"/>
                <a:ea typeface="+mj-ea"/>
              </a:rPr>
              <a:t>神经网络的</a:t>
            </a:r>
            <a:r>
              <a:rPr lang="en-US" altLang="zh-CN" b="0" dirty="0">
                <a:solidFill>
                  <a:schemeClr val="tx1"/>
                </a:solidFill>
                <a:latin typeface="+mj-ea"/>
                <a:ea typeface="+mj-ea"/>
              </a:rPr>
              <a:t>PID</a:t>
            </a:r>
            <a:r>
              <a:rPr lang="zh-CN" altLang="zh-CN" b="0" dirty="0">
                <a:solidFill>
                  <a:schemeClr val="tx1"/>
                </a:solidFill>
                <a:latin typeface="+mj-ea"/>
                <a:ea typeface="+mj-ea"/>
              </a:rPr>
              <a:t>控制的系统结构如图</a:t>
            </a:r>
            <a:r>
              <a:rPr lang="en-US" altLang="zh-CN" b="0" dirty="0">
                <a:solidFill>
                  <a:schemeClr val="tx1"/>
                </a:solidFill>
                <a:latin typeface="+mj-ea"/>
                <a:ea typeface="+mj-ea"/>
              </a:rPr>
              <a:t>12-3</a:t>
            </a:r>
            <a:r>
              <a:rPr lang="zh-CN" altLang="zh-CN" b="0" dirty="0">
                <a:solidFill>
                  <a:schemeClr val="tx1"/>
                </a:solidFill>
                <a:latin typeface="+mj-ea"/>
                <a:ea typeface="+mj-ea"/>
              </a:rPr>
              <a:t>所示：</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150" y="2924944"/>
            <a:ext cx="5219700" cy="1760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2871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052736"/>
            <a:ext cx="8208912" cy="1938992"/>
          </a:xfrm>
          <a:prstGeom prst="rect">
            <a:avLst/>
          </a:prstGeom>
        </p:spPr>
        <p:txBody>
          <a:bodyPr wrap="square">
            <a:spAutoFit/>
          </a:bodyPr>
          <a:lstStyle/>
          <a:p>
            <a:pPr algn="l"/>
            <a:r>
              <a:rPr lang="zh-CN" altLang="zh-CN" b="0" dirty="0">
                <a:solidFill>
                  <a:schemeClr val="tx1"/>
                </a:solidFill>
                <a:latin typeface="+mj-ea"/>
                <a:ea typeface="+mj-ea"/>
              </a:rPr>
              <a:t>图</a:t>
            </a:r>
            <a:r>
              <a:rPr lang="en-US" altLang="zh-CN" b="0" dirty="0">
                <a:solidFill>
                  <a:schemeClr val="tx1"/>
                </a:solidFill>
                <a:latin typeface="+mj-ea"/>
                <a:ea typeface="+mj-ea"/>
              </a:rPr>
              <a:t>12-3</a:t>
            </a:r>
            <a:r>
              <a:rPr lang="zh-CN" altLang="zh-CN" b="0" dirty="0">
                <a:solidFill>
                  <a:schemeClr val="tx1"/>
                </a:solidFill>
                <a:latin typeface="+mj-ea"/>
                <a:ea typeface="+mj-ea"/>
              </a:rPr>
              <a:t>中的</a:t>
            </a:r>
            <a:r>
              <a:rPr lang="en-US" altLang="zh-CN" b="0" dirty="0">
                <a:solidFill>
                  <a:schemeClr val="tx1"/>
                </a:solidFill>
                <a:latin typeface="+mj-ea"/>
                <a:ea typeface="+mj-ea"/>
              </a:rPr>
              <a:t>BP</a:t>
            </a:r>
            <a:r>
              <a:rPr lang="zh-CN" altLang="zh-CN" b="0" dirty="0">
                <a:solidFill>
                  <a:schemeClr val="tx1"/>
                </a:solidFill>
                <a:latin typeface="+mj-ea"/>
                <a:ea typeface="+mj-ea"/>
              </a:rPr>
              <a:t>神经网络选如图</a:t>
            </a:r>
            <a:r>
              <a:rPr lang="en-US" altLang="zh-CN" b="0" dirty="0">
                <a:solidFill>
                  <a:schemeClr val="tx1"/>
                </a:solidFill>
                <a:latin typeface="+mj-ea"/>
                <a:ea typeface="+mj-ea"/>
              </a:rPr>
              <a:t>12-4</a:t>
            </a:r>
            <a:r>
              <a:rPr lang="zh-CN" altLang="zh-CN" b="0" dirty="0">
                <a:solidFill>
                  <a:schemeClr val="tx1"/>
                </a:solidFill>
                <a:latin typeface="+mj-ea"/>
                <a:ea typeface="+mj-ea"/>
              </a:rPr>
              <a:t>的形式，采用三层结构：一个输入层，一个隐含层，一个输出层，</a:t>
            </a:r>
            <a:r>
              <a:rPr lang="en-US" altLang="zh-CN" b="0" dirty="0">
                <a:solidFill>
                  <a:schemeClr val="tx1"/>
                </a:solidFill>
                <a:latin typeface="+mj-ea"/>
                <a:ea typeface="+mj-ea"/>
              </a:rPr>
              <a:t>j</a:t>
            </a:r>
            <a:r>
              <a:rPr lang="zh-CN" altLang="zh-CN" b="0" dirty="0">
                <a:solidFill>
                  <a:schemeClr val="tx1"/>
                </a:solidFill>
                <a:latin typeface="+mj-ea"/>
                <a:ea typeface="+mj-ea"/>
              </a:rPr>
              <a:t>表示输入层节点，</a:t>
            </a:r>
            <a:r>
              <a:rPr lang="en-US" altLang="zh-CN" b="0" dirty="0" err="1">
                <a:solidFill>
                  <a:schemeClr val="tx1"/>
                </a:solidFill>
                <a:latin typeface="+mj-ea"/>
                <a:ea typeface="+mj-ea"/>
              </a:rPr>
              <a:t>i</a:t>
            </a:r>
            <a:r>
              <a:rPr lang="zh-CN" altLang="zh-CN" b="0" dirty="0">
                <a:solidFill>
                  <a:schemeClr val="tx1"/>
                </a:solidFill>
                <a:latin typeface="+mj-ea"/>
                <a:ea typeface="+mj-ea"/>
              </a:rPr>
              <a:t>表示隐层节点，</a:t>
            </a:r>
            <a:r>
              <a:rPr lang="en-US" altLang="zh-CN" b="0" dirty="0">
                <a:solidFill>
                  <a:schemeClr val="tx1"/>
                </a:solidFill>
                <a:latin typeface="+mj-ea"/>
                <a:ea typeface="+mj-ea"/>
              </a:rPr>
              <a:t>l</a:t>
            </a:r>
            <a:r>
              <a:rPr lang="zh-CN" altLang="zh-CN" b="0" dirty="0">
                <a:solidFill>
                  <a:schemeClr val="tx1"/>
                </a:solidFill>
                <a:latin typeface="+mj-ea"/>
                <a:ea typeface="+mj-ea"/>
              </a:rPr>
              <a:t>表示输出层节点。输入层有</a:t>
            </a:r>
            <a:r>
              <a:rPr lang="en-US" altLang="zh-CN" b="0" dirty="0">
                <a:solidFill>
                  <a:schemeClr val="tx1"/>
                </a:solidFill>
                <a:latin typeface="+mj-ea"/>
                <a:ea typeface="+mj-ea"/>
              </a:rPr>
              <a:t>m</a:t>
            </a:r>
            <a:r>
              <a:rPr lang="zh-CN" altLang="zh-CN" b="0" dirty="0">
                <a:solidFill>
                  <a:schemeClr val="tx1"/>
                </a:solidFill>
                <a:latin typeface="+mj-ea"/>
                <a:ea typeface="+mj-ea"/>
              </a:rPr>
              <a:t>个输入节点，隐含层有</a:t>
            </a:r>
            <a:r>
              <a:rPr lang="en-US" altLang="zh-CN" b="0" dirty="0">
                <a:solidFill>
                  <a:schemeClr val="tx1"/>
                </a:solidFill>
                <a:latin typeface="+mj-ea"/>
                <a:ea typeface="+mj-ea"/>
              </a:rPr>
              <a:t>q</a:t>
            </a:r>
            <a:r>
              <a:rPr lang="zh-CN" altLang="zh-CN" b="0" dirty="0">
                <a:solidFill>
                  <a:schemeClr val="tx1"/>
                </a:solidFill>
                <a:latin typeface="+mj-ea"/>
                <a:ea typeface="+mj-ea"/>
              </a:rPr>
              <a:t>个隐含节点，输出层有</a:t>
            </a:r>
            <a:r>
              <a:rPr lang="en-US" altLang="zh-CN" b="0" dirty="0">
                <a:solidFill>
                  <a:schemeClr val="tx1"/>
                </a:solidFill>
                <a:latin typeface="+mj-ea"/>
                <a:ea typeface="+mj-ea"/>
              </a:rPr>
              <a:t>3</a:t>
            </a:r>
            <a:r>
              <a:rPr lang="zh-CN" altLang="zh-CN" b="0" dirty="0">
                <a:solidFill>
                  <a:schemeClr val="tx1"/>
                </a:solidFill>
                <a:latin typeface="+mj-ea"/>
                <a:ea typeface="+mj-ea"/>
              </a:rPr>
              <a:t>个输出节点。输入节点对应所选的系统运行状态量，如系统不同时刻的输入量和输出量，偏差量等。输出节点分别对应</a:t>
            </a:r>
            <a:r>
              <a:rPr lang="en-US" altLang="zh-CN" b="0" dirty="0">
                <a:solidFill>
                  <a:schemeClr val="tx1"/>
                </a:solidFill>
                <a:latin typeface="+mj-ea"/>
                <a:ea typeface="+mj-ea"/>
              </a:rPr>
              <a:t>PID</a:t>
            </a:r>
            <a:r>
              <a:rPr lang="zh-CN" altLang="zh-CN" b="0" dirty="0">
                <a:solidFill>
                  <a:schemeClr val="tx1"/>
                </a:solidFill>
                <a:latin typeface="+mj-ea"/>
                <a:ea typeface="+mj-ea"/>
              </a:rPr>
              <a:t>控制器的三个参数</a:t>
            </a:r>
          </a:p>
          <a:p>
            <a:pPr algn="l"/>
            <a:r>
              <a:rPr lang="zh-CN" altLang="zh-CN" b="0" dirty="0">
                <a:solidFill>
                  <a:schemeClr val="tx1"/>
                </a:solidFill>
                <a:latin typeface="+mj-ea"/>
                <a:ea typeface="+mj-ea"/>
              </a:rPr>
              <a:t>不能为负，所以输出层神经元活化函数取非负的</a:t>
            </a:r>
            <a:r>
              <a:rPr lang="en-US" altLang="zh-CN" b="0" dirty="0">
                <a:solidFill>
                  <a:schemeClr val="tx1"/>
                </a:solidFill>
                <a:latin typeface="+mj-ea"/>
                <a:ea typeface="+mj-ea"/>
              </a:rPr>
              <a:t>Sigmoid</a:t>
            </a:r>
            <a:r>
              <a:rPr lang="zh-CN" altLang="zh-CN" b="0" dirty="0">
                <a:solidFill>
                  <a:schemeClr val="tx1"/>
                </a:solidFill>
                <a:latin typeface="+mj-ea"/>
                <a:ea typeface="+mj-ea"/>
              </a:rPr>
              <a:t>函数。</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153" y="3573016"/>
            <a:ext cx="4519613" cy="2522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2871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1026"/>
          <p:cNvSpPr>
            <a:spLocks noGrp="1" noChangeArrowheads="1"/>
          </p:cNvSpPr>
          <p:nvPr>
            <p:ph type="title" idx="4294967295"/>
          </p:nvPr>
        </p:nvSpPr>
        <p:spPr>
          <a:xfrm>
            <a:off x="395289" y="981075"/>
            <a:ext cx="7891487" cy="590537"/>
          </a:xfrm>
        </p:spPr>
        <p:txBody>
          <a:bodyPr/>
          <a:lstStyle/>
          <a:p>
            <a:pPr algn="l" eaLnBrk="1" hangingPunct="1"/>
            <a:r>
              <a:rPr lang="zh-CN" altLang="en-US" sz="4000" dirty="0" smtClean="0">
                <a:solidFill>
                  <a:srgbClr val="800000"/>
                </a:solidFill>
                <a:latin typeface="微软雅黑" pitchFamily="34" charset="-122"/>
                <a:ea typeface="微软雅黑" pitchFamily="34" charset="-122"/>
              </a:rPr>
              <a:t>目录</a:t>
            </a:r>
          </a:p>
        </p:txBody>
      </p:sp>
      <p:cxnSp>
        <p:nvCxnSpPr>
          <p:cNvPr id="15" name="直接连接符 14"/>
          <p:cNvCxnSpPr/>
          <p:nvPr/>
        </p:nvCxnSpPr>
        <p:spPr bwMode="auto">
          <a:xfrm>
            <a:off x="357158" y="1571612"/>
            <a:ext cx="7715304" cy="1588"/>
          </a:xfrm>
          <a:prstGeom prst="line">
            <a:avLst/>
          </a:prstGeom>
          <a:solidFill>
            <a:schemeClr val="accent1"/>
          </a:solidFill>
          <a:ln w="9525" cap="flat" cmpd="sng" algn="ctr">
            <a:solidFill>
              <a:schemeClr val="hlink"/>
            </a:solidFill>
            <a:prstDash val="solid"/>
            <a:round/>
            <a:headEnd type="none" w="med" len="med"/>
            <a:tailEnd type="none" w="med" len="med"/>
          </a:ln>
          <a:effectLst/>
        </p:spPr>
      </p:cxnSp>
      <p:cxnSp>
        <p:nvCxnSpPr>
          <p:cNvPr id="17" name="直接连接符 16"/>
          <p:cNvCxnSpPr/>
          <p:nvPr/>
        </p:nvCxnSpPr>
        <p:spPr bwMode="auto">
          <a:xfrm>
            <a:off x="357158" y="1643050"/>
            <a:ext cx="7715304" cy="1588"/>
          </a:xfrm>
          <a:prstGeom prst="line">
            <a:avLst/>
          </a:prstGeom>
          <a:solidFill>
            <a:schemeClr val="accent1"/>
          </a:solidFill>
          <a:ln w="9525" cap="flat" cmpd="sng" algn="ctr">
            <a:solidFill>
              <a:srgbClr val="99FF66"/>
            </a:solidFill>
            <a:prstDash val="solid"/>
            <a:round/>
            <a:headEnd type="none" w="med" len="med"/>
            <a:tailEnd type="none" w="med" len="med"/>
          </a:ln>
          <a:effectLst/>
        </p:spPr>
      </p:cxnSp>
      <p:sp>
        <p:nvSpPr>
          <p:cNvPr id="2" name="矩形 1"/>
          <p:cNvSpPr/>
          <p:nvPr/>
        </p:nvSpPr>
        <p:spPr>
          <a:xfrm>
            <a:off x="2349916" y="1988840"/>
            <a:ext cx="4713150" cy="5016758"/>
          </a:xfrm>
          <a:prstGeom prst="rect">
            <a:avLst/>
          </a:prstGeom>
        </p:spPr>
        <p:txBody>
          <a:bodyPr wrap="none">
            <a:spAutoFit/>
          </a:bodyPr>
          <a:lstStyle/>
          <a:p>
            <a:pPr algn="l"/>
            <a:r>
              <a:rPr lang="en-US" altLang="zh-CN" dirty="0"/>
              <a:t>12.1</a:t>
            </a:r>
            <a:r>
              <a:rPr lang="zh-CN" altLang="zh-CN" dirty="0"/>
              <a:t>神经网络</a:t>
            </a:r>
            <a:r>
              <a:rPr lang="zh-CN" altLang="zh-CN" dirty="0" smtClean="0"/>
              <a:t>简介</a:t>
            </a:r>
            <a:endParaRPr lang="en-US" altLang="zh-CN" dirty="0" smtClean="0"/>
          </a:p>
          <a:p>
            <a:pPr algn="l"/>
            <a:endParaRPr lang="en-US" altLang="zh-CN" dirty="0"/>
          </a:p>
          <a:p>
            <a:pPr algn="l"/>
            <a:r>
              <a:rPr lang="en-US" altLang="zh-CN" dirty="0"/>
              <a:t>12.2  </a:t>
            </a:r>
            <a:r>
              <a:rPr lang="zh-CN" altLang="zh-CN" dirty="0"/>
              <a:t>人工神经元模型</a:t>
            </a:r>
          </a:p>
          <a:p>
            <a:pPr algn="l"/>
            <a:endParaRPr lang="en-US" altLang="zh-CN" dirty="0" smtClean="0"/>
          </a:p>
          <a:p>
            <a:pPr algn="l"/>
            <a:r>
              <a:rPr lang="en-US" altLang="zh-CN" dirty="0"/>
              <a:t>12.3  </a:t>
            </a:r>
            <a:r>
              <a:rPr lang="zh-CN" altLang="zh-CN" dirty="0"/>
              <a:t>神经网络的学习规则</a:t>
            </a:r>
          </a:p>
          <a:p>
            <a:pPr algn="l"/>
            <a:endParaRPr lang="en-US" altLang="zh-CN" dirty="0" smtClean="0"/>
          </a:p>
          <a:p>
            <a:pPr algn="l"/>
            <a:r>
              <a:rPr lang="en-US" altLang="zh-CN" dirty="0"/>
              <a:t>12.4  MATLAB</a:t>
            </a:r>
            <a:r>
              <a:rPr lang="zh-CN" altLang="zh-CN" dirty="0"/>
              <a:t>神经网络工具箱</a:t>
            </a:r>
          </a:p>
          <a:p>
            <a:pPr algn="l"/>
            <a:endParaRPr lang="en-US" altLang="zh-CN" dirty="0" smtClean="0"/>
          </a:p>
          <a:p>
            <a:pPr algn="l"/>
            <a:r>
              <a:rPr lang="en-US" altLang="zh-CN" dirty="0"/>
              <a:t>12.5  </a:t>
            </a:r>
            <a:r>
              <a:rPr lang="zh-CN" altLang="zh-CN" dirty="0"/>
              <a:t>基于</a:t>
            </a:r>
            <a:r>
              <a:rPr lang="en-US" altLang="zh-CN" dirty="0"/>
              <a:t>BP</a:t>
            </a:r>
            <a:r>
              <a:rPr lang="zh-CN" altLang="zh-CN" dirty="0"/>
              <a:t>神经网络的</a:t>
            </a:r>
            <a:r>
              <a:rPr lang="en-US" altLang="zh-CN" dirty="0"/>
              <a:t>PID</a:t>
            </a:r>
            <a:r>
              <a:rPr lang="zh-CN" altLang="zh-CN" dirty="0"/>
              <a:t>自适应控制</a:t>
            </a:r>
          </a:p>
          <a:p>
            <a:pPr algn="l"/>
            <a:endParaRPr lang="en-US" altLang="zh-CN" dirty="0" smtClean="0"/>
          </a:p>
          <a:p>
            <a:pPr algn="l"/>
            <a:r>
              <a:rPr lang="en-US" altLang="zh-CN" dirty="0"/>
              <a:t>12.6  </a:t>
            </a:r>
            <a:r>
              <a:rPr lang="zh-CN" altLang="zh-CN" dirty="0"/>
              <a:t>基于</a:t>
            </a:r>
            <a:r>
              <a:rPr lang="en-US" altLang="zh-CN" dirty="0"/>
              <a:t>Simulink</a:t>
            </a:r>
            <a:r>
              <a:rPr lang="zh-CN" altLang="zh-CN" dirty="0"/>
              <a:t>的神经网络模块仿真</a:t>
            </a:r>
          </a:p>
          <a:p>
            <a:pPr algn="l"/>
            <a:endParaRPr lang="en-US" altLang="zh-CN" dirty="0" smtClean="0"/>
          </a:p>
          <a:p>
            <a:pPr algn="l"/>
            <a:r>
              <a:rPr lang="en-US" altLang="zh-CN" dirty="0"/>
              <a:t>12.7 </a:t>
            </a:r>
            <a:r>
              <a:rPr lang="zh-CN" altLang="zh-CN" dirty="0"/>
              <a:t>基于</a:t>
            </a:r>
            <a:r>
              <a:rPr lang="en-US" altLang="zh-CN" dirty="0"/>
              <a:t>Simulink</a:t>
            </a:r>
            <a:r>
              <a:rPr lang="zh-CN" altLang="zh-CN" dirty="0"/>
              <a:t>的神经网络控制系统</a:t>
            </a:r>
          </a:p>
          <a:p>
            <a:pPr algn="l"/>
            <a:endParaRPr lang="en-US" altLang="zh-CN" dirty="0" smtClean="0"/>
          </a:p>
          <a:p>
            <a:pPr algn="l"/>
            <a:r>
              <a:rPr lang="en-US" altLang="zh-CN" dirty="0"/>
              <a:t>12.8  </a:t>
            </a:r>
            <a:r>
              <a:rPr lang="zh-CN" altLang="zh-CN" dirty="0"/>
              <a:t>反馈线性化控制</a:t>
            </a:r>
          </a:p>
          <a:p>
            <a:pPr algn="l"/>
            <a:endParaRPr lang="zh-CN" altLang="zh-CN" dirty="0"/>
          </a:p>
        </p:txBody>
      </p:sp>
    </p:spTree>
    <p:extLst>
      <p:ext uri="{BB962C8B-B14F-4D97-AF65-F5344CB8AC3E}">
        <p14:creationId xmlns:p14="http://schemas.microsoft.com/office/powerpoint/2010/main" val="186369227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052736"/>
            <a:ext cx="5472608" cy="400110"/>
          </a:xfrm>
          <a:prstGeom prst="rect">
            <a:avLst/>
          </a:prstGeom>
        </p:spPr>
        <p:txBody>
          <a:bodyPr wrap="square">
            <a:spAutoFit/>
          </a:bodyPr>
          <a:lstStyle/>
          <a:p>
            <a:pPr algn="l"/>
            <a:r>
              <a:rPr lang="zh-CN" altLang="zh-CN" b="0" dirty="0">
                <a:solidFill>
                  <a:schemeClr val="tx1"/>
                </a:solidFill>
                <a:latin typeface="+mj-ea"/>
                <a:ea typeface="+mj-ea"/>
              </a:rPr>
              <a:t>由图可见，此处</a:t>
            </a:r>
            <a:r>
              <a:rPr lang="en-US" altLang="zh-CN" b="0" dirty="0">
                <a:solidFill>
                  <a:schemeClr val="tx1"/>
                </a:solidFill>
                <a:latin typeface="+mj-ea"/>
                <a:ea typeface="+mj-ea"/>
              </a:rPr>
              <a:t>BP</a:t>
            </a:r>
            <a:r>
              <a:rPr lang="zh-CN" altLang="zh-CN" b="0" dirty="0">
                <a:solidFill>
                  <a:schemeClr val="tx1"/>
                </a:solidFill>
                <a:latin typeface="+mj-ea"/>
                <a:ea typeface="+mj-ea"/>
              </a:rPr>
              <a:t>神经网络的输入层输出为</a:t>
            </a: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7872" y="1556792"/>
            <a:ext cx="910494"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1556792"/>
            <a:ext cx="1786087" cy="37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83568" y="2060848"/>
            <a:ext cx="1723549" cy="400110"/>
          </a:xfrm>
          <a:prstGeom prst="rect">
            <a:avLst/>
          </a:prstGeom>
        </p:spPr>
        <p:txBody>
          <a:bodyPr wrap="none">
            <a:spAutoFit/>
          </a:bodyPr>
          <a:lstStyle/>
          <a:p>
            <a:pPr algn="l"/>
            <a:r>
              <a:rPr lang="zh-CN" altLang="zh-CN" b="0" dirty="0">
                <a:solidFill>
                  <a:schemeClr val="tx1"/>
                </a:solidFill>
                <a:latin typeface="+mj-ea"/>
                <a:ea typeface="+mj-ea"/>
              </a:rPr>
              <a:t>隐层输入为：</a:t>
            </a:r>
          </a:p>
        </p:txBody>
      </p:sp>
      <p:pic>
        <p:nvPicPr>
          <p:cNvPr id="922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4282" y="2564904"/>
            <a:ext cx="2448238" cy="80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827584" y="3501008"/>
            <a:ext cx="1723549" cy="400110"/>
          </a:xfrm>
          <a:prstGeom prst="rect">
            <a:avLst/>
          </a:prstGeom>
        </p:spPr>
        <p:txBody>
          <a:bodyPr wrap="none">
            <a:spAutoFit/>
          </a:bodyPr>
          <a:lstStyle/>
          <a:p>
            <a:pPr algn="l"/>
            <a:r>
              <a:rPr lang="zh-CN" altLang="zh-CN" b="0" dirty="0">
                <a:solidFill>
                  <a:schemeClr val="tx1"/>
                </a:solidFill>
                <a:latin typeface="+mj-ea"/>
                <a:ea typeface="+mj-ea"/>
              </a:rPr>
              <a:t>隐层输出为：</a:t>
            </a:r>
          </a:p>
        </p:txBody>
      </p:sp>
      <p:pic>
        <p:nvPicPr>
          <p:cNvPr id="922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5114" y="4077072"/>
            <a:ext cx="2048867" cy="439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87823" y="4077072"/>
            <a:ext cx="1659371" cy="439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874259" y="4797152"/>
            <a:ext cx="954107" cy="400110"/>
          </a:xfrm>
          <a:prstGeom prst="rect">
            <a:avLst/>
          </a:prstGeom>
        </p:spPr>
        <p:txBody>
          <a:bodyPr wrap="none">
            <a:spAutoFit/>
          </a:bodyPr>
          <a:lstStyle/>
          <a:p>
            <a:pPr algn="l"/>
            <a:r>
              <a:rPr lang="zh-CN" altLang="zh-CN" b="0" dirty="0">
                <a:solidFill>
                  <a:schemeClr val="tx1"/>
                </a:solidFill>
                <a:latin typeface="+mj-ea"/>
                <a:ea typeface="+mj-ea"/>
              </a:rPr>
              <a:t>式中，</a:t>
            </a:r>
            <a:endParaRPr lang="zh-CN" altLang="en-US" b="0" dirty="0">
              <a:solidFill>
                <a:schemeClr val="tx1"/>
              </a:solidFill>
              <a:latin typeface="+mj-ea"/>
              <a:ea typeface="+mj-ea"/>
            </a:endParaRPr>
          </a:p>
        </p:txBody>
      </p:sp>
      <p:pic>
        <p:nvPicPr>
          <p:cNvPr id="9223"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76369" y="4714163"/>
            <a:ext cx="552549" cy="511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136018" y="4689430"/>
            <a:ext cx="6684454" cy="400110"/>
          </a:xfrm>
          <a:prstGeom prst="rect">
            <a:avLst/>
          </a:prstGeom>
        </p:spPr>
        <p:txBody>
          <a:bodyPr wrap="square">
            <a:spAutoFit/>
          </a:bodyPr>
          <a:lstStyle/>
          <a:p>
            <a:pPr algn="l"/>
            <a:r>
              <a:rPr lang="zh-CN" altLang="zh-CN" b="0" dirty="0">
                <a:solidFill>
                  <a:schemeClr val="tx1"/>
                </a:solidFill>
                <a:latin typeface="+mj-ea"/>
                <a:ea typeface="+mj-ea"/>
              </a:rPr>
              <a:t>为输入层到隐含层加权系数，上标（</a:t>
            </a:r>
            <a:r>
              <a:rPr lang="en-US" altLang="zh-CN" b="0" dirty="0">
                <a:solidFill>
                  <a:schemeClr val="tx1"/>
                </a:solidFill>
                <a:latin typeface="+mj-ea"/>
                <a:ea typeface="+mj-ea"/>
              </a:rPr>
              <a:t>1</a:t>
            </a:r>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smtClean="0">
                <a:solidFill>
                  <a:schemeClr val="tx1"/>
                </a:solidFill>
                <a:latin typeface="+mj-ea"/>
                <a:ea typeface="+mj-ea"/>
              </a:rPr>
              <a:t>）</a:t>
            </a:r>
            <a:endParaRPr lang="zh-CN" altLang="en-US" b="0" dirty="0">
              <a:solidFill>
                <a:schemeClr val="tx1"/>
              </a:solidFill>
              <a:latin typeface="+mj-ea"/>
              <a:ea typeface="+mj-ea"/>
            </a:endParaRPr>
          </a:p>
        </p:txBody>
      </p:sp>
      <p:sp>
        <p:nvSpPr>
          <p:cNvPr id="7" name="矩形 6"/>
          <p:cNvSpPr/>
          <p:nvPr/>
        </p:nvSpPr>
        <p:spPr>
          <a:xfrm>
            <a:off x="903468" y="5445224"/>
            <a:ext cx="2749471" cy="400110"/>
          </a:xfrm>
          <a:prstGeom prst="rect">
            <a:avLst/>
          </a:prstGeom>
        </p:spPr>
        <p:txBody>
          <a:bodyPr wrap="none">
            <a:spAutoFit/>
          </a:bodyPr>
          <a:lstStyle/>
          <a:p>
            <a:pPr algn="l"/>
            <a:r>
              <a:rPr lang="zh-CN" altLang="zh-CN" b="0" dirty="0">
                <a:solidFill>
                  <a:schemeClr val="tx1"/>
                </a:solidFill>
                <a:latin typeface="+mj-ea"/>
                <a:ea typeface="+mj-ea"/>
              </a:rPr>
              <a:t>分别代表输入层、隐含</a:t>
            </a:r>
            <a:endParaRPr lang="zh-CN" altLang="en-US" b="0" dirty="0">
              <a:solidFill>
                <a:schemeClr val="tx1"/>
              </a:solidFill>
              <a:latin typeface="+mj-ea"/>
              <a:ea typeface="+mj-ea"/>
            </a:endParaRPr>
          </a:p>
        </p:txBody>
      </p:sp>
      <p:sp>
        <p:nvSpPr>
          <p:cNvPr id="8" name="矩形 7"/>
          <p:cNvSpPr/>
          <p:nvPr/>
        </p:nvSpPr>
        <p:spPr>
          <a:xfrm>
            <a:off x="3652939" y="5445224"/>
            <a:ext cx="4572000" cy="400110"/>
          </a:xfrm>
          <a:prstGeom prst="rect">
            <a:avLst/>
          </a:prstGeom>
        </p:spPr>
        <p:txBody>
          <a:bodyPr>
            <a:spAutoFit/>
          </a:bodyPr>
          <a:lstStyle/>
          <a:p>
            <a:pPr algn="l"/>
            <a:r>
              <a:rPr lang="zh-CN" altLang="zh-CN" b="0" dirty="0">
                <a:solidFill>
                  <a:schemeClr val="tx1"/>
                </a:solidFill>
                <a:latin typeface="+mj-ea"/>
                <a:ea typeface="+mj-ea"/>
              </a:rPr>
              <a:t>层、输出层，</a:t>
            </a:r>
            <a:r>
              <a:rPr lang="en-US" altLang="zh-CN" b="0" dirty="0">
                <a:solidFill>
                  <a:schemeClr val="tx1"/>
                </a:solidFill>
                <a:latin typeface="+mj-ea"/>
                <a:ea typeface="+mj-ea"/>
              </a:rPr>
              <a:t>f(x)</a:t>
            </a:r>
            <a:r>
              <a:rPr lang="zh-CN" altLang="zh-CN" b="0" dirty="0">
                <a:solidFill>
                  <a:schemeClr val="tx1"/>
                </a:solidFill>
                <a:latin typeface="+mj-ea"/>
                <a:ea typeface="+mj-ea"/>
              </a:rPr>
              <a:t>为正负对称</a:t>
            </a:r>
            <a:r>
              <a:rPr lang="zh-CN" altLang="zh-CN" b="0" dirty="0" smtClean="0">
                <a:solidFill>
                  <a:schemeClr val="tx1"/>
                </a:solidFill>
                <a:latin typeface="+mj-ea"/>
                <a:ea typeface="+mj-ea"/>
              </a:rPr>
              <a:t>的</a:t>
            </a:r>
            <a:endParaRPr lang="zh-CN" altLang="zh-CN" b="0" dirty="0">
              <a:solidFill>
                <a:schemeClr val="tx1"/>
              </a:solidFill>
              <a:latin typeface="+mj-ea"/>
              <a:ea typeface="+mj-ea"/>
            </a:endParaRPr>
          </a:p>
        </p:txBody>
      </p:sp>
      <p:sp>
        <p:nvSpPr>
          <p:cNvPr id="9" name="矩形 8"/>
          <p:cNvSpPr/>
          <p:nvPr/>
        </p:nvSpPr>
        <p:spPr>
          <a:xfrm>
            <a:off x="957354" y="6093296"/>
            <a:ext cx="2108269" cy="400110"/>
          </a:xfrm>
          <a:prstGeom prst="rect">
            <a:avLst/>
          </a:prstGeom>
        </p:spPr>
        <p:txBody>
          <a:bodyPr wrap="none">
            <a:spAutoFit/>
          </a:bodyPr>
          <a:lstStyle/>
          <a:p>
            <a:pPr algn="l"/>
            <a:r>
              <a:rPr lang="en-US" altLang="zh-CN" b="0" dirty="0">
                <a:solidFill>
                  <a:schemeClr val="tx1"/>
                </a:solidFill>
                <a:latin typeface="+mj-ea"/>
                <a:ea typeface="+mj-ea"/>
              </a:rPr>
              <a:t>Sigmoid</a:t>
            </a:r>
            <a:r>
              <a:rPr lang="zh-CN" altLang="zh-CN" b="0" dirty="0">
                <a:solidFill>
                  <a:schemeClr val="tx1"/>
                </a:solidFill>
                <a:latin typeface="+mj-ea"/>
                <a:ea typeface="+mj-ea"/>
              </a:rPr>
              <a:t>函数，即</a:t>
            </a:r>
          </a:p>
        </p:txBody>
      </p:sp>
      <p:pic>
        <p:nvPicPr>
          <p:cNvPr id="9224"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67042" y="5944726"/>
            <a:ext cx="2297046" cy="609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2871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24744"/>
            <a:ext cx="4031873" cy="400110"/>
          </a:xfrm>
          <a:prstGeom prst="rect">
            <a:avLst/>
          </a:prstGeom>
        </p:spPr>
        <p:txBody>
          <a:bodyPr wrap="none">
            <a:spAutoFit/>
          </a:bodyPr>
          <a:lstStyle/>
          <a:p>
            <a:pPr algn="l"/>
            <a:r>
              <a:rPr lang="zh-CN" altLang="zh-CN" b="0" dirty="0">
                <a:solidFill>
                  <a:schemeClr val="tx1"/>
                </a:solidFill>
                <a:latin typeface="+mj-ea"/>
                <a:ea typeface="+mj-ea"/>
              </a:rPr>
              <a:t>最后网络输出层三个节点的输入为</a:t>
            </a:r>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1700808"/>
            <a:ext cx="2495367" cy="7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9552" y="2412636"/>
            <a:ext cx="3647152" cy="400110"/>
          </a:xfrm>
          <a:prstGeom prst="rect">
            <a:avLst/>
          </a:prstGeom>
        </p:spPr>
        <p:txBody>
          <a:bodyPr wrap="none">
            <a:spAutoFit/>
          </a:bodyPr>
          <a:lstStyle/>
          <a:p>
            <a:pPr algn="l"/>
            <a:r>
              <a:rPr lang="zh-CN" altLang="zh-CN" b="0" dirty="0">
                <a:solidFill>
                  <a:schemeClr val="tx1"/>
                </a:solidFill>
                <a:latin typeface="+mj-ea"/>
                <a:ea typeface="+mj-ea"/>
              </a:rPr>
              <a:t>最后的输出层的三个输出为 ：</a:t>
            </a:r>
          </a:p>
        </p:txBody>
      </p:sp>
      <p:pic>
        <p:nvPicPr>
          <p:cNvPr id="102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9" y="3268268"/>
            <a:ext cx="2736304" cy="49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9632" y="3933056"/>
            <a:ext cx="1584176" cy="156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683569" y="4149080"/>
            <a:ext cx="441146" cy="400110"/>
          </a:xfrm>
          <a:prstGeom prst="rect">
            <a:avLst/>
          </a:prstGeom>
        </p:spPr>
        <p:txBody>
          <a:bodyPr wrap="none">
            <a:spAutoFit/>
          </a:bodyPr>
          <a:lstStyle/>
          <a:p>
            <a:pPr algn="l"/>
            <a:r>
              <a:rPr lang="zh-CN" altLang="zh-CN" b="0" dirty="0">
                <a:solidFill>
                  <a:schemeClr val="tx1"/>
                </a:solidFill>
                <a:latin typeface="+mj-ea"/>
                <a:ea typeface="+mj-ea"/>
              </a:rPr>
              <a:t>即</a:t>
            </a:r>
          </a:p>
        </p:txBody>
      </p:sp>
      <p:sp>
        <p:nvSpPr>
          <p:cNvPr id="5" name="矩形 4"/>
          <p:cNvSpPr/>
          <p:nvPr/>
        </p:nvSpPr>
        <p:spPr>
          <a:xfrm>
            <a:off x="5004048" y="2075659"/>
            <a:ext cx="3134191" cy="400110"/>
          </a:xfrm>
          <a:prstGeom prst="rect">
            <a:avLst/>
          </a:prstGeom>
        </p:spPr>
        <p:txBody>
          <a:bodyPr wrap="none">
            <a:spAutoFit/>
          </a:bodyPr>
          <a:lstStyle/>
          <a:p>
            <a:pPr algn="l"/>
            <a:r>
              <a:rPr lang="zh-CN" altLang="zh-CN" b="0" dirty="0">
                <a:solidFill>
                  <a:schemeClr val="tx1"/>
                </a:solidFill>
                <a:latin typeface="+mj-ea"/>
                <a:ea typeface="+mj-ea"/>
              </a:rPr>
              <a:t>输出层神经元活化函数为</a:t>
            </a:r>
            <a:r>
              <a:rPr lang="en-US" altLang="zh-CN" b="0" dirty="0">
                <a:solidFill>
                  <a:schemeClr val="tx1"/>
                </a:solidFill>
                <a:latin typeface="+mj-ea"/>
                <a:ea typeface="+mj-ea"/>
              </a:rPr>
              <a:t> </a:t>
            </a:r>
            <a:endParaRPr lang="zh-CN" altLang="zh-CN" b="0" dirty="0">
              <a:solidFill>
                <a:schemeClr val="tx1"/>
              </a:solidFill>
              <a:latin typeface="+mj-ea"/>
              <a:ea typeface="+mj-ea"/>
            </a:endParaRPr>
          </a:p>
        </p:txBody>
      </p:sp>
      <p:pic>
        <p:nvPicPr>
          <p:cNvPr id="1024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26739" y="2812746"/>
            <a:ext cx="2953792" cy="6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5613620" y="3764558"/>
            <a:ext cx="1980029" cy="400110"/>
          </a:xfrm>
          <a:prstGeom prst="rect">
            <a:avLst/>
          </a:prstGeom>
        </p:spPr>
        <p:txBody>
          <a:bodyPr wrap="none">
            <a:spAutoFit/>
          </a:bodyPr>
          <a:lstStyle/>
          <a:p>
            <a:pPr algn="l"/>
            <a:r>
              <a:rPr lang="zh-CN" altLang="zh-CN" b="0" dirty="0">
                <a:solidFill>
                  <a:schemeClr val="tx1"/>
                </a:solidFill>
                <a:latin typeface="+mj-ea"/>
                <a:ea typeface="+mj-ea"/>
              </a:rPr>
              <a:t>取性能指标函数</a:t>
            </a:r>
          </a:p>
        </p:txBody>
      </p:sp>
      <p:pic>
        <p:nvPicPr>
          <p:cNvPr id="1024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64194" y="4402685"/>
            <a:ext cx="2314648" cy="6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2871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1052736"/>
            <a:ext cx="8424936" cy="707886"/>
          </a:xfrm>
          <a:prstGeom prst="rect">
            <a:avLst/>
          </a:prstGeom>
        </p:spPr>
        <p:txBody>
          <a:bodyPr wrap="square">
            <a:spAutoFit/>
          </a:bodyPr>
          <a:lstStyle/>
          <a:p>
            <a:pPr algn="l"/>
            <a:r>
              <a:rPr lang="zh-CN" altLang="zh-CN" b="0" dirty="0">
                <a:solidFill>
                  <a:schemeClr val="tx1"/>
                </a:solidFill>
                <a:latin typeface="+mj-ea"/>
                <a:ea typeface="+mj-ea"/>
              </a:rPr>
              <a:t>用梯度下降法修正网络的权系数，并附加一使搜索快速收敛全局极小的惯性项，则有：</a:t>
            </a:r>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7882" y="1714285"/>
            <a:ext cx="3056106" cy="598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7348" y="2348880"/>
            <a:ext cx="210843" cy="2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827584" y="2304467"/>
            <a:ext cx="1467068" cy="400110"/>
          </a:xfrm>
          <a:prstGeom prst="rect">
            <a:avLst/>
          </a:prstGeom>
        </p:spPr>
        <p:txBody>
          <a:bodyPr wrap="none">
            <a:spAutoFit/>
          </a:bodyPr>
          <a:lstStyle/>
          <a:p>
            <a:pPr algn="l"/>
            <a:r>
              <a:rPr lang="zh-CN" altLang="zh-CN" b="0" dirty="0">
                <a:solidFill>
                  <a:schemeClr val="tx1"/>
                </a:solidFill>
                <a:latin typeface="+mj-ea"/>
                <a:ea typeface="+mj-ea"/>
              </a:rPr>
              <a:t>为学习率，</a:t>
            </a:r>
            <a:endParaRPr lang="zh-CN" altLang="en-US" b="0" dirty="0">
              <a:solidFill>
                <a:schemeClr val="tx1"/>
              </a:solidFill>
              <a:latin typeface="+mj-ea"/>
              <a:ea typeface="+mj-ea"/>
            </a:endParaRPr>
          </a:p>
        </p:txBody>
      </p:sp>
      <p:pic>
        <p:nvPicPr>
          <p:cNvPr id="1126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25140" y="2420888"/>
            <a:ext cx="202006" cy="191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427146" y="2313244"/>
            <a:ext cx="2492990" cy="400110"/>
          </a:xfrm>
          <a:prstGeom prst="rect">
            <a:avLst/>
          </a:prstGeom>
        </p:spPr>
        <p:txBody>
          <a:bodyPr wrap="none">
            <a:spAutoFit/>
          </a:bodyPr>
          <a:lstStyle/>
          <a:p>
            <a:pPr algn="l"/>
            <a:r>
              <a:rPr lang="zh-CN" altLang="zh-CN" b="0" dirty="0">
                <a:solidFill>
                  <a:schemeClr val="tx1"/>
                </a:solidFill>
                <a:latin typeface="+mj-ea"/>
                <a:ea typeface="+mj-ea"/>
              </a:rPr>
              <a:t>为惯性系数。其中：</a:t>
            </a:r>
            <a:endParaRPr lang="zh-CN" altLang="en-US" b="0" dirty="0">
              <a:solidFill>
                <a:schemeClr val="tx1"/>
              </a:solidFill>
              <a:latin typeface="+mj-ea"/>
              <a:ea typeface="+mj-ea"/>
            </a:endParaRPr>
          </a:p>
        </p:txBody>
      </p:sp>
      <p:pic>
        <p:nvPicPr>
          <p:cNvPr id="1126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4104" y="2994286"/>
            <a:ext cx="6154301" cy="869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77990" y="4077072"/>
            <a:ext cx="2492990" cy="400110"/>
          </a:xfrm>
          <a:prstGeom prst="rect">
            <a:avLst/>
          </a:prstGeom>
        </p:spPr>
        <p:txBody>
          <a:bodyPr wrap="none">
            <a:spAutoFit/>
          </a:bodyPr>
          <a:lstStyle/>
          <a:p>
            <a:pPr algn="l"/>
            <a:r>
              <a:rPr lang="zh-CN" altLang="zh-CN" b="0" dirty="0">
                <a:solidFill>
                  <a:schemeClr val="tx1"/>
                </a:solidFill>
                <a:latin typeface="+mj-ea"/>
                <a:ea typeface="+mj-ea"/>
              </a:rPr>
              <a:t>这里需要用到的变量</a:t>
            </a:r>
            <a:endParaRPr lang="zh-CN" altLang="en-US" b="0" dirty="0">
              <a:solidFill>
                <a:schemeClr val="tx1"/>
              </a:solidFill>
              <a:latin typeface="+mj-ea"/>
              <a:ea typeface="+mj-ea"/>
            </a:endParaRPr>
          </a:p>
        </p:txBody>
      </p:sp>
      <p:pic>
        <p:nvPicPr>
          <p:cNvPr id="1127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70980" y="4077072"/>
            <a:ext cx="1488683" cy="367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716016" y="4077072"/>
            <a:ext cx="3005951" cy="400110"/>
          </a:xfrm>
          <a:prstGeom prst="rect">
            <a:avLst/>
          </a:prstGeom>
        </p:spPr>
        <p:txBody>
          <a:bodyPr wrap="none">
            <a:spAutoFit/>
          </a:bodyPr>
          <a:lstStyle/>
          <a:p>
            <a:pPr algn="l"/>
            <a:r>
              <a:rPr lang="zh-CN" altLang="zh-CN" b="0" dirty="0">
                <a:solidFill>
                  <a:schemeClr val="tx1"/>
                </a:solidFill>
                <a:latin typeface="+mj-ea"/>
                <a:ea typeface="+mj-ea"/>
              </a:rPr>
              <a:t>由于模型可以未知，所以</a:t>
            </a:r>
            <a:endParaRPr lang="zh-CN" altLang="en-US" b="0" dirty="0">
              <a:solidFill>
                <a:schemeClr val="tx1"/>
              </a:solidFill>
              <a:latin typeface="+mj-ea"/>
              <a:ea typeface="+mj-ea"/>
            </a:endParaRPr>
          </a:p>
        </p:txBody>
      </p:sp>
      <p:pic>
        <p:nvPicPr>
          <p:cNvPr id="13"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55317" y="4045935"/>
            <a:ext cx="1488683" cy="367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539552" y="4797152"/>
            <a:ext cx="2492990" cy="400110"/>
          </a:xfrm>
          <a:prstGeom prst="rect">
            <a:avLst/>
          </a:prstGeom>
        </p:spPr>
        <p:txBody>
          <a:bodyPr wrap="none">
            <a:spAutoFit/>
          </a:bodyPr>
          <a:lstStyle/>
          <a:p>
            <a:pPr algn="l"/>
            <a:r>
              <a:rPr lang="zh-CN" altLang="zh-CN" b="0" dirty="0">
                <a:solidFill>
                  <a:schemeClr val="tx1"/>
                </a:solidFill>
                <a:latin typeface="+mj-ea"/>
                <a:ea typeface="+mj-ea"/>
              </a:rPr>
              <a:t>未知，但是可以测出</a:t>
            </a:r>
            <a:endParaRPr lang="zh-CN" altLang="en-US" b="0" dirty="0">
              <a:solidFill>
                <a:schemeClr val="tx1"/>
              </a:solidFill>
              <a:latin typeface="+mj-ea"/>
              <a:ea typeface="+mj-ea"/>
            </a:endParaRPr>
          </a:p>
        </p:txBody>
      </p:sp>
      <p:pic>
        <p:nvPicPr>
          <p:cNvPr id="1127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35935" y="4797336"/>
            <a:ext cx="1115320" cy="399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4051254" y="4797336"/>
            <a:ext cx="2492990" cy="400110"/>
          </a:xfrm>
          <a:prstGeom prst="rect">
            <a:avLst/>
          </a:prstGeom>
        </p:spPr>
        <p:txBody>
          <a:bodyPr wrap="none">
            <a:spAutoFit/>
          </a:bodyPr>
          <a:lstStyle/>
          <a:p>
            <a:pPr algn="l"/>
            <a:r>
              <a:rPr lang="zh-CN" altLang="zh-CN" b="0" dirty="0">
                <a:solidFill>
                  <a:schemeClr val="tx1"/>
                </a:solidFill>
                <a:latin typeface="+mj-ea"/>
                <a:ea typeface="+mj-ea"/>
              </a:rPr>
              <a:t>的相对变化量，即：</a:t>
            </a:r>
          </a:p>
        </p:txBody>
      </p:sp>
      <p:pic>
        <p:nvPicPr>
          <p:cNvPr id="11272"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86458" y="4710915"/>
            <a:ext cx="1813200" cy="654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766387" y="5661248"/>
            <a:ext cx="3005951" cy="400110"/>
          </a:xfrm>
          <a:prstGeom prst="rect">
            <a:avLst/>
          </a:prstGeom>
        </p:spPr>
        <p:txBody>
          <a:bodyPr wrap="none">
            <a:spAutoFit/>
          </a:bodyPr>
          <a:lstStyle/>
          <a:p>
            <a:pPr algn="l"/>
            <a:r>
              <a:rPr lang="zh-CN" altLang="zh-CN" b="0" dirty="0">
                <a:solidFill>
                  <a:schemeClr val="tx1"/>
                </a:solidFill>
                <a:latin typeface="+mj-ea"/>
                <a:ea typeface="+mj-ea"/>
              </a:rPr>
              <a:t>也可以近似用符号函数：</a:t>
            </a:r>
          </a:p>
        </p:txBody>
      </p:sp>
      <p:pic>
        <p:nvPicPr>
          <p:cNvPr id="1127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37426" y="5445224"/>
            <a:ext cx="1965420" cy="7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2871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052736"/>
            <a:ext cx="954107" cy="400110"/>
          </a:xfrm>
          <a:prstGeom prst="rect">
            <a:avLst/>
          </a:prstGeom>
        </p:spPr>
        <p:txBody>
          <a:bodyPr wrap="none">
            <a:spAutoFit/>
          </a:bodyPr>
          <a:lstStyle/>
          <a:p>
            <a:pPr algn="l"/>
            <a:r>
              <a:rPr lang="zh-CN" altLang="zh-CN" b="0" dirty="0">
                <a:solidFill>
                  <a:schemeClr val="tx1"/>
                </a:solidFill>
                <a:latin typeface="+mj-ea"/>
                <a:ea typeface="+mj-ea"/>
              </a:rPr>
              <a:t>由式：</a:t>
            </a:r>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885" y="1556792"/>
            <a:ext cx="7665852" cy="408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9552" y="2132856"/>
            <a:ext cx="954107" cy="400110"/>
          </a:xfrm>
          <a:prstGeom prst="rect">
            <a:avLst/>
          </a:prstGeom>
        </p:spPr>
        <p:txBody>
          <a:bodyPr wrap="none">
            <a:spAutoFit/>
          </a:bodyPr>
          <a:lstStyle/>
          <a:p>
            <a:pPr algn="l"/>
            <a:r>
              <a:rPr lang="zh-CN" altLang="zh-CN" b="0" dirty="0">
                <a:solidFill>
                  <a:schemeClr val="tx1"/>
                </a:solidFill>
                <a:latin typeface="+mj-ea"/>
                <a:ea typeface="+mj-ea"/>
              </a:rPr>
              <a:t>可得：</a:t>
            </a:r>
          </a:p>
        </p:txBody>
      </p:sp>
      <p:pic>
        <p:nvPicPr>
          <p:cNvPr id="1229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472410"/>
            <a:ext cx="3024336" cy="182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39552" y="4365104"/>
            <a:ext cx="5472608" cy="400110"/>
          </a:xfrm>
          <a:prstGeom prst="rect">
            <a:avLst/>
          </a:prstGeom>
        </p:spPr>
        <p:txBody>
          <a:bodyPr wrap="square">
            <a:spAutoFit/>
          </a:bodyPr>
          <a:lstStyle/>
          <a:p>
            <a:pPr algn="l"/>
            <a:r>
              <a:rPr lang="zh-CN" altLang="zh-CN" b="0" dirty="0">
                <a:solidFill>
                  <a:schemeClr val="tx1"/>
                </a:solidFill>
                <a:latin typeface="+mj-ea"/>
                <a:ea typeface="+mj-ea"/>
              </a:rPr>
              <a:t>这样，可得</a:t>
            </a:r>
            <a:r>
              <a:rPr lang="en-US" altLang="zh-CN" b="0" dirty="0">
                <a:solidFill>
                  <a:schemeClr val="tx1"/>
                </a:solidFill>
                <a:latin typeface="+mj-ea"/>
                <a:ea typeface="+mj-ea"/>
              </a:rPr>
              <a:t>BP</a:t>
            </a:r>
            <a:r>
              <a:rPr lang="zh-CN" altLang="zh-CN" b="0" dirty="0">
                <a:solidFill>
                  <a:schemeClr val="tx1"/>
                </a:solidFill>
                <a:latin typeface="+mj-ea"/>
                <a:ea typeface="+mj-ea"/>
              </a:rPr>
              <a:t>神经网络输出层权计算公式为</a:t>
            </a:r>
          </a:p>
        </p:txBody>
      </p:sp>
      <p:pic>
        <p:nvPicPr>
          <p:cNvPr id="1229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87624" y="4680903"/>
            <a:ext cx="6222041" cy="68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872589" y="5589240"/>
            <a:ext cx="2236510" cy="400110"/>
          </a:xfrm>
          <a:prstGeom prst="rect">
            <a:avLst/>
          </a:prstGeom>
        </p:spPr>
        <p:txBody>
          <a:bodyPr wrap="none">
            <a:spAutoFit/>
          </a:bodyPr>
          <a:lstStyle/>
          <a:p>
            <a:pPr algn="l"/>
            <a:r>
              <a:rPr lang="zh-CN" altLang="zh-CN" b="0" dirty="0">
                <a:solidFill>
                  <a:schemeClr val="tx1"/>
                </a:solidFill>
                <a:latin typeface="+mj-ea"/>
                <a:ea typeface="+mj-ea"/>
              </a:rPr>
              <a:t>把上式代入后得：</a:t>
            </a:r>
          </a:p>
        </p:txBody>
      </p:sp>
    </p:spTree>
    <p:extLst>
      <p:ext uri="{BB962C8B-B14F-4D97-AF65-F5344CB8AC3E}">
        <p14:creationId xmlns:p14="http://schemas.microsoft.com/office/powerpoint/2010/main" val="3246660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155982"/>
            <a:ext cx="5983424" cy="607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6216" y="1338984"/>
            <a:ext cx="912887" cy="241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15018" y="1916832"/>
            <a:ext cx="697627" cy="400110"/>
          </a:xfrm>
          <a:prstGeom prst="rect">
            <a:avLst/>
          </a:prstGeom>
        </p:spPr>
        <p:txBody>
          <a:bodyPr wrap="none">
            <a:spAutoFit/>
          </a:bodyPr>
          <a:lstStyle/>
          <a:p>
            <a:pPr algn="l"/>
            <a:r>
              <a:rPr lang="zh-CN" altLang="zh-CN" b="0" dirty="0">
                <a:solidFill>
                  <a:schemeClr val="tx1"/>
                </a:solidFill>
                <a:latin typeface="+mj-ea"/>
                <a:ea typeface="+mj-ea"/>
              </a:rPr>
              <a:t>可令</a:t>
            </a:r>
            <a:endParaRPr lang="zh-CN" altLang="en-US" b="0" dirty="0">
              <a:solidFill>
                <a:schemeClr val="tx1"/>
              </a:solidFill>
              <a:latin typeface="+mj-ea"/>
              <a:ea typeface="+mj-ea"/>
            </a:endParaRPr>
          </a:p>
        </p:txBody>
      </p:sp>
      <p:pic>
        <p:nvPicPr>
          <p:cNvPr id="1331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9424" y="1805746"/>
            <a:ext cx="4248472" cy="622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22630" y="2596842"/>
            <a:ext cx="1980029" cy="400110"/>
          </a:xfrm>
          <a:prstGeom prst="rect">
            <a:avLst/>
          </a:prstGeom>
        </p:spPr>
        <p:txBody>
          <a:bodyPr wrap="none">
            <a:spAutoFit/>
          </a:bodyPr>
          <a:lstStyle/>
          <a:p>
            <a:pPr algn="l"/>
            <a:r>
              <a:rPr lang="zh-CN" altLang="zh-CN" b="0" dirty="0">
                <a:solidFill>
                  <a:schemeClr val="tx1"/>
                </a:solidFill>
                <a:latin typeface="+mj-ea"/>
                <a:ea typeface="+mj-ea"/>
              </a:rPr>
              <a:t>则上式可写为：</a:t>
            </a:r>
          </a:p>
        </p:txBody>
      </p:sp>
      <p:pic>
        <p:nvPicPr>
          <p:cNvPr id="1331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9712" y="2566707"/>
            <a:ext cx="3946187" cy="430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22630" y="3140968"/>
            <a:ext cx="3518912" cy="400110"/>
          </a:xfrm>
          <a:prstGeom prst="rect">
            <a:avLst/>
          </a:prstGeom>
        </p:spPr>
        <p:txBody>
          <a:bodyPr wrap="none">
            <a:spAutoFit/>
          </a:bodyPr>
          <a:lstStyle/>
          <a:p>
            <a:pPr algn="l"/>
            <a:r>
              <a:rPr lang="zh-CN" altLang="zh-CN" b="0" dirty="0">
                <a:solidFill>
                  <a:schemeClr val="tx1"/>
                </a:solidFill>
                <a:latin typeface="+mj-ea"/>
                <a:ea typeface="+mj-ea"/>
              </a:rPr>
              <a:t>同理可得隐含层权计算公式为</a:t>
            </a:r>
          </a:p>
        </p:txBody>
      </p:sp>
      <p:pic>
        <p:nvPicPr>
          <p:cNvPr id="1331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2473" y="3645024"/>
            <a:ext cx="5637471" cy="6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3814564"/>
            <a:ext cx="1220254" cy="322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52152" y="4509120"/>
            <a:ext cx="569387" cy="400110"/>
          </a:xfrm>
          <a:prstGeom prst="rect">
            <a:avLst/>
          </a:prstGeom>
        </p:spPr>
        <p:txBody>
          <a:bodyPr wrap="none">
            <a:spAutoFit/>
          </a:bodyPr>
          <a:lstStyle/>
          <a:p>
            <a:pPr algn="l"/>
            <a:r>
              <a:rPr lang="zh-CN" altLang="zh-CN" b="0" dirty="0">
                <a:solidFill>
                  <a:schemeClr val="tx1"/>
                </a:solidFill>
                <a:latin typeface="+mj-ea"/>
                <a:ea typeface="+mj-ea"/>
              </a:rPr>
              <a:t>令</a:t>
            </a:r>
            <a:r>
              <a:rPr lang="en-US" altLang="zh-CN" b="0" dirty="0">
                <a:solidFill>
                  <a:schemeClr val="tx1"/>
                </a:solidFill>
                <a:latin typeface="+mj-ea"/>
                <a:ea typeface="+mj-ea"/>
              </a:rPr>
              <a:t> </a:t>
            </a:r>
            <a:endParaRPr lang="zh-CN" altLang="en-US" b="0" dirty="0">
              <a:solidFill>
                <a:schemeClr val="tx1"/>
              </a:solidFill>
              <a:latin typeface="+mj-ea"/>
              <a:ea typeface="+mj-ea"/>
            </a:endParaRPr>
          </a:p>
        </p:txBody>
      </p:sp>
      <p:pic>
        <p:nvPicPr>
          <p:cNvPr id="13320"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8960" y="4394105"/>
            <a:ext cx="2992582" cy="630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853074" y="4509120"/>
            <a:ext cx="697627" cy="400110"/>
          </a:xfrm>
          <a:prstGeom prst="rect">
            <a:avLst/>
          </a:prstGeom>
        </p:spPr>
        <p:txBody>
          <a:bodyPr wrap="none">
            <a:spAutoFit/>
          </a:bodyPr>
          <a:lstStyle/>
          <a:p>
            <a:pPr algn="l"/>
            <a:r>
              <a:rPr lang="zh-CN" altLang="zh-CN" b="0" dirty="0">
                <a:solidFill>
                  <a:schemeClr val="tx1"/>
                </a:solidFill>
                <a:latin typeface="+mj-ea"/>
                <a:ea typeface="+mj-ea"/>
              </a:rPr>
              <a:t>则：</a:t>
            </a:r>
          </a:p>
        </p:txBody>
      </p:sp>
      <p:pic>
        <p:nvPicPr>
          <p:cNvPr id="13321"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5452" y="4954385"/>
            <a:ext cx="3364690" cy="36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2"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9668" y="5045257"/>
            <a:ext cx="1022066" cy="27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53142" y="5517232"/>
            <a:ext cx="8028649" cy="707886"/>
          </a:xfrm>
          <a:prstGeom prst="rect">
            <a:avLst/>
          </a:prstGeom>
        </p:spPr>
        <p:txBody>
          <a:bodyPr wrap="square">
            <a:spAutoFit/>
          </a:bodyPr>
          <a:lstStyle/>
          <a:p>
            <a:pPr algn="l"/>
            <a:r>
              <a:rPr lang="zh-CN" altLang="zh-CN" b="0" smtClean="0">
                <a:solidFill>
                  <a:schemeClr val="tx1"/>
                </a:solidFill>
                <a:latin typeface="+mj-ea"/>
                <a:ea typeface="+mj-ea"/>
              </a:rPr>
              <a:t>（</a:t>
            </a:r>
            <a:r>
              <a:rPr lang="en-US" altLang="zh-CN" b="0" smtClean="0">
                <a:solidFill>
                  <a:schemeClr val="tx1"/>
                </a:solidFill>
                <a:latin typeface="+mj-ea"/>
                <a:ea typeface="+mj-ea"/>
              </a:rPr>
              <a:t>1</a:t>
            </a:r>
            <a:r>
              <a:rPr lang="zh-CN" altLang="zh-CN" b="0" smtClean="0">
                <a:solidFill>
                  <a:schemeClr val="tx1"/>
                </a:solidFill>
                <a:latin typeface="+mj-ea"/>
                <a:ea typeface="+mj-ea"/>
              </a:rPr>
              <a:t>）确定</a:t>
            </a:r>
            <a:r>
              <a:rPr lang="en-US" altLang="zh-CN" b="0" smtClean="0">
                <a:solidFill>
                  <a:schemeClr val="tx1"/>
                </a:solidFill>
                <a:latin typeface="+mj-ea"/>
                <a:ea typeface="+mj-ea"/>
              </a:rPr>
              <a:t>BP</a:t>
            </a:r>
            <a:r>
              <a:rPr lang="zh-CN" altLang="zh-CN" b="0" smtClean="0">
                <a:solidFill>
                  <a:schemeClr val="tx1"/>
                </a:solidFill>
                <a:latin typeface="+mj-ea"/>
                <a:ea typeface="+mj-ea"/>
              </a:rPr>
              <a:t>神经网络的结构，即确定输入节点数</a:t>
            </a:r>
            <a:r>
              <a:rPr lang="en-US" altLang="zh-CN" b="0" smtClean="0">
                <a:solidFill>
                  <a:schemeClr val="tx1"/>
                </a:solidFill>
                <a:latin typeface="+mj-ea"/>
                <a:ea typeface="+mj-ea"/>
              </a:rPr>
              <a:t>M</a:t>
            </a:r>
            <a:r>
              <a:rPr lang="zh-CN" altLang="zh-CN" b="0" smtClean="0">
                <a:solidFill>
                  <a:schemeClr val="tx1"/>
                </a:solidFill>
                <a:latin typeface="+mj-ea"/>
                <a:ea typeface="+mj-ea"/>
              </a:rPr>
              <a:t>和隐含层节点数</a:t>
            </a:r>
            <a:r>
              <a:rPr lang="en-US" altLang="zh-CN" b="0" smtClean="0">
                <a:solidFill>
                  <a:schemeClr val="tx1"/>
                </a:solidFill>
                <a:latin typeface="+mj-ea"/>
                <a:ea typeface="+mj-ea"/>
              </a:rPr>
              <a:t>Q</a:t>
            </a:r>
            <a:r>
              <a:rPr lang="zh-CN" altLang="zh-CN" b="0" smtClean="0">
                <a:solidFill>
                  <a:schemeClr val="tx1"/>
                </a:solidFill>
                <a:latin typeface="+mj-ea"/>
                <a:ea typeface="+mj-ea"/>
              </a:rPr>
              <a:t>，并给各层加权系数的初值</a:t>
            </a:r>
            <a:endParaRPr lang="zh-CN" altLang="en-US" b="0" dirty="0">
              <a:solidFill>
                <a:schemeClr val="tx1"/>
              </a:solidFill>
              <a:latin typeface="+mj-ea"/>
              <a:ea typeface="+mj-ea"/>
            </a:endParaRPr>
          </a:p>
        </p:txBody>
      </p:sp>
      <p:pic>
        <p:nvPicPr>
          <p:cNvPr id="13323"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356822" y="5903417"/>
            <a:ext cx="533077"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3952805" y="5899720"/>
            <a:ext cx="441146" cy="400110"/>
          </a:xfrm>
          <a:prstGeom prst="rect">
            <a:avLst/>
          </a:prstGeom>
        </p:spPr>
        <p:txBody>
          <a:bodyPr wrap="none">
            <a:spAutoFit/>
          </a:bodyPr>
          <a:lstStyle/>
          <a:p>
            <a:pPr algn="l"/>
            <a:r>
              <a:rPr lang="zh-CN" altLang="zh-CN" b="0" dirty="0">
                <a:solidFill>
                  <a:schemeClr val="tx1"/>
                </a:solidFill>
                <a:latin typeface="+mj-ea"/>
                <a:ea typeface="+mj-ea"/>
              </a:rPr>
              <a:t>和</a:t>
            </a:r>
            <a:endParaRPr lang="zh-CN" altLang="en-US" b="0" dirty="0">
              <a:solidFill>
                <a:schemeClr val="tx1"/>
              </a:solidFill>
              <a:latin typeface="+mj-ea"/>
              <a:ea typeface="+mj-ea"/>
            </a:endParaRPr>
          </a:p>
        </p:txBody>
      </p:sp>
      <p:pic>
        <p:nvPicPr>
          <p:cNvPr id="19" name="图片 18"/>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366260" y="5903417"/>
            <a:ext cx="565780" cy="417572"/>
          </a:xfrm>
          <a:prstGeom prst="rect">
            <a:avLst/>
          </a:prstGeom>
          <a:noFill/>
          <a:ln>
            <a:noFill/>
          </a:ln>
        </p:spPr>
      </p:pic>
      <p:sp>
        <p:nvSpPr>
          <p:cNvPr id="9" name="矩形 8"/>
          <p:cNvSpPr/>
          <p:nvPr/>
        </p:nvSpPr>
        <p:spPr>
          <a:xfrm>
            <a:off x="4970746" y="5940093"/>
            <a:ext cx="1723549" cy="400110"/>
          </a:xfrm>
          <a:prstGeom prst="rect">
            <a:avLst/>
          </a:prstGeom>
        </p:spPr>
        <p:txBody>
          <a:bodyPr wrap="none">
            <a:spAutoFit/>
          </a:bodyPr>
          <a:lstStyle/>
          <a:p>
            <a:pPr algn="l"/>
            <a:r>
              <a:rPr lang="zh-CN" altLang="zh-CN" b="0" dirty="0">
                <a:solidFill>
                  <a:schemeClr val="tx1"/>
                </a:solidFill>
                <a:latin typeface="+mj-ea"/>
                <a:ea typeface="+mj-ea"/>
              </a:rPr>
              <a:t>选定学习速率</a:t>
            </a:r>
            <a:endParaRPr lang="zh-CN" altLang="en-US" b="0" dirty="0">
              <a:solidFill>
                <a:schemeClr val="tx1"/>
              </a:solidFill>
              <a:latin typeface="+mj-ea"/>
              <a:ea typeface="+mj-ea"/>
            </a:endParaRPr>
          </a:p>
        </p:txBody>
      </p:sp>
      <p:pic>
        <p:nvPicPr>
          <p:cNvPr id="21" name="图片 20"/>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694295" y="5980276"/>
            <a:ext cx="276984" cy="296034"/>
          </a:xfrm>
          <a:prstGeom prst="rect">
            <a:avLst/>
          </a:prstGeom>
          <a:noFill/>
          <a:ln>
            <a:noFill/>
          </a:ln>
        </p:spPr>
      </p:pic>
      <p:sp>
        <p:nvSpPr>
          <p:cNvPr id="10" name="矩形 9"/>
          <p:cNvSpPr/>
          <p:nvPr/>
        </p:nvSpPr>
        <p:spPr>
          <a:xfrm>
            <a:off x="6940817" y="5876200"/>
            <a:ext cx="1467068" cy="400110"/>
          </a:xfrm>
          <a:prstGeom prst="rect">
            <a:avLst/>
          </a:prstGeom>
        </p:spPr>
        <p:txBody>
          <a:bodyPr wrap="none">
            <a:spAutoFit/>
          </a:bodyPr>
          <a:lstStyle/>
          <a:p>
            <a:pPr algn="l"/>
            <a:r>
              <a:rPr lang="zh-CN" altLang="zh-CN" b="0" dirty="0">
                <a:solidFill>
                  <a:schemeClr val="tx1"/>
                </a:solidFill>
                <a:latin typeface="+mj-ea"/>
                <a:ea typeface="+mj-ea"/>
              </a:rPr>
              <a:t>和惯性系数</a:t>
            </a:r>
            <a:endParaRPr lang="zh-CN" altLang="en-US" b="0" dirty="0">
              <a:solidFill>
                <a:schemeClr val="tx1"/>
              </a:solidFill>
              <a:latin typeface="+mj-ea"/>
              <a:ea typeface="+mj-ea"/>
            </a:endParaRPr>
          </a:p>
        </p:txBody>
      </p:sp>
      <p:pic>
        <p:nvPicPr>
          <p:cNvPr id="13324" name="Picture 1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306323" y="5909927"/>
            <a:ext cx="350935"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6660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052736"/>
            <a:ext cx="8496944" cy="707886"/>
          </a:xfrm>
          <a:prstGeom prst="rect">
            <a:avLst/>
          </a:prstGeom>
        </p:spPr>
        <p:txBody>
          <a:bodyPr wrap="square">
            <a:spAutoFit/>
          </a:bodyPr>
          <a:lstStyle/>
          <a:p>
            <a:pPr algn="l"/>
            <a:r>
              <a:rPr lang="zh-CN" altLang="zh-CN" b="0" dirty="0">
                <a:solidFill>
                  <a:schemeClr val="tx1"/>
                </a:solidFill>
                <a:latin typeface="+mn-ea"/>
                <a:ea typeface="+mn-ea"/>
              </a:rPr>
              <a:t>（</a:t>
            </a:r>
            <a:r>
              <a:rPr lang="en-US" altLang="zh-CN" b="0" dirty="0">
                <a:solidFill>
                  <a:schemeClr val="tx1"/>
                </a:solidFill>
                <a:latin typeface="+mn-ea"/>
                <a:ea typeface="+mn-ea"/>
              </a:rPr>
              <a:t>2</a:t>
            </a:r>
            <a:r>
              <a:rPr lang="zh-CN" altLang="zh-CN" b="0" dirty="0">
                <a:solidFill>
                  <a:schemeClr val="tx1"/>
                </a:solidFill>
                <a:latin typeface="+mn-ea"/>
                <a:ea typeface="+mn-ea"/>
              </a:rPr>
              <a:t>）采样得到</a:t>
            </a:r>
            <a:r>
              <a:rPr lang="en-US" altLang="zh-CN" b="0" dirty="0" err="1">
                <a:solidFill>
                  <a:schemeClr val="tx1"/>
                </a:solidFill>
                <a:latin typeface="+mn-ea"/>
                <a:ea typeface="+mn-ea"/>
              </a:rPr>
              <a:t>rin</a:t>
            </a:r>
            <a:r>
              <a:rPr lang="en-US" altLang="zh-CN" b="0" dirty="0">
                <a:solidFill>
                  <a:schemeClr val="tx1"/>
                </a:solidFill>
                <a:latin typeface="+mn-ea"/>
                <a:ea typeface="+mn-ea"/>
              </a:rPr>
              <a:t>(k)</a:t>
            </a:r>
            <a:r>
              <a:rPr lang="zh-CN" altLang="zh-CN" b="0" dirty="0">
                <a:solidFill>
                  <a:schemeClr val="tx1"/>
                </a:solidFill>
                <a:latin typeface="+mn-ea"/>
                <a:ea typeface="+mn-ea"/>
              </a:rPr>
              <a:t>和</a:t>
            </a:r>
            <a:r>
              <a:rPr lang="en-US" altLang="zh-CN" b="0" dirty="0" err="1">
                <a:solidFill>
                  <a:schemeClr val="tx1"/>
                </a:solidFill>
                <a:latin typeface="+mn-ea"/>
                <a:ea typeface="+mn-ea"/>
              </a:rPr>
              <a:t>yout</a:t>
            </a:r>
            <a:r>
              <a:rPr lang="en-US" altLang="zh-CN" b="0" dirty="0">
                <a:solidFill>
                  <a:schemeClr val="tx1"/>
                </a:solidFill>
                <a:latin typeface="+mn-ea"/>
                <a:ea typeface="+mn-ea"/>
              </a:rPr>
              <a:t>(k)</a:t>
            </a:r>
            <a:r>
              <a:rPr lang="zh-CN" altLang="zh-CN" b="0" dirty="0">
                <a:solidFill>
                  <a:schemeClr val="tx1"/>
                </a:solidFill>
                <a:latin typeface="+mn-ea"/>
                <a:ea typeface="+mn-ea"/>
              </a:rPr>
              <a:t>，计算该时刻误差</a:t>
            </a:r>
            <a:r>
              <a:rPr lang="en-US" altLang="zh-CN" b="0" dirty="0">
                <a:solidFill>
                  <a:schemeClr val="tx1"/>
                </a:solidFill>
                <a:latin typeface="+mn-ea"/>
                <a:ea typeface="+mn-ea"/>
              </a:rPr>
              <a:t>error(k)=</a:t>
            </a:r>
            <a:r>
              <a:rPr lang="en-US" altLang="zh-CN" b="0" dirty="0" err="1">
                <a:solidFill>
                  <a:schemeClr val="tx1"/>
                </a:solidFill>
                <a:latin typeface="+mn-ea"/>
                <a:ea typeface="+mn-ea"/>
              </a:rPr>
              <a:t>rin</a:t>
            </a:r>
            <a:r>
              <a:rPr lang="en-US" altLang="zh-CN" b="0" dirty="0">
                <a:solidFill>
                  <a:schemeClr val="tx1"/>
                </a:solidFill>
                <a:latin typeface="+mn-ea"/>
                <a:ea typeface="+mn-ea"/>
              </a:rPr>
              <a:t>(k)-</a:t>
            </a:r>
            <a:r>
              <a:rPr lang="en-US" altLang="zh-CN" b="0" dirty="0" err="1">
                <a:solidFill>
                  <a:schemeClr val="tx1"/>
                </a:solidFill>
                <a:latin typeface="+mn-ea"/>
                <a:ea typeface="+mn-ea"/>
              </a:rPr>
              <a:t>yout</a:t>
            </a:r>
            <a:r>
              <a:rPr lang="en-US" altLang="zh-CN" b="0" dirty="0">
                <a:solidFill>
                  <a:schemeClr val="tx1"/>
                </a:solidFill>
                <a:latin typeface="+mn-ea"/>
                <a:ea typeface="+mn-ea"/>
              </a:rPr>
              <a:t>(k)</a:t>
            </a:r>
            <a:r>
              <a:rPr lang="zh-CN" altLang="zh-CN" b="0" dirty="0">
                <a:solidFill>
                  <a:schemeClr val="tx1"/>
                </a:solidFill>
                <a:latin typeface="+mn-ea"/>
                <a:ea typeface="+mn-ea"/>
              </a:rPr>
              <a:t>；</a:t>
            </a:r>
          </a:p>
        </p:txBody>
      </p:sp>
      <p:sp>
        <p:nvSpPr>
          <p:cNvPr id="3" name="矩形 2"/>
          <p:cNvSpPr/>
          <p:nvPr/>
        </p:nvSpPr>
        <p:spPr>
          <a:xfrm>
            <a:off x="179512" y="1481525"/>
            <a:ext cx="8856984" cy="707886"/>
          </a:xfrm>
          <a:prstGeom prst="rect">
            <a:avLst/>
          </a:prstGeom>
        </p:spPr>
        <p:txBody>
          <a:bodyPr wrap="square">
            <a:spAutoFit/>
          </a:bodyPr>
          <a:lstStyle/>
          <a:p>
            <a:pPr algn="l"/>
            <a:r>
              <a:rPr lang="zh-CN" altLang="zh-CN" b="0" dirty="0">
                <a:solidFill>
                  <a:schemeClr val="tx1"/>
                </a:solidFill>
                <a:latin typeface="+mn-ea"/>
                <a:ea typeface="+mn-ea"/>
              </a:rPr>
              <a:t>（</a:t>
            </a:r>
            <a:r>
              <a:rPr lang="en-US" altLang="zh-CN" b="0" dirty="0">
                <a:solidFill>
                  <a:schemeClr val="tx1"/>
                </a:solidFill>
                <a:latin typeface="+mn-ea"/>
                <a:ea typeface="+mn-ea"/>
              </a:rPr>
              <a:t>3</a:t>
            </a:r>
            <a:r>
              <a:rPr lang="zh-CN" altLang="zh-CN" b="0" dirty="0">
                <a:solidFill>
                  <a:schemeClr val="tx1"/>
                </a:solidFill>
                <a:latin typeface="+mn-ea"/>
                <a:ea typeface="+mn-ea"/>
              </a:rPr>
              <a:t>）计算神经网络</a:t>
            </a:r>
            <a:r>
              <a:rPr lang="en-US" altLang="zh-CN" b="0" dirty="0">
                <a:solidFill>
                  <a:schemeClr val="tx1"/>
                </a:solidFill>
                <a:latin typeface="+mn-ea"/>
                <a:ea typeface="+mn-ea"/>
              </a:rPr>
              <a:t>NN</a:t>
            </a:r>
            <a:r>
              <a:rPr lang="zh-CN" altLang="zh-CN" b="0" dirty="0">
                <a:solidFill>
                  <a:schemeClr val="tx1"/>
                </a:solidFill>
                <a:latin typeface="+mn-ea"/>
                <a:ea typeface="+mn-ea"/>
              </a:rPr>
              <a:t>各层神经元的输入、输出，</a:t>
            </a:r>
            <a:r>
              <a:rPr lang="en-US" altLang="zh-CN" b="0" dirty="0">
                <a:solidFill>
                  <a:schemeClr val="tx1"/>
                </a:solidFill>
                <a:latin typeface="+mn-ea"/>
                <a:ea typeface="+mn-ea"/>
              </a:rPr>
              <a:t>NN</a:t>
            </a:r>
            <a:r>
              <a:rPr lang="zh-CN" altLang="zh-CN" b="0" dirty="0">
                <a:solidFill>
                  <a:schemeClr val="tx1"/>
                </a:solidFill>
                <a:latin typeface="+mn-ea"/>
                <a:ea typeface="+mn-ea"/>
              </a:rPr>
              <a:t>输出层的输出即为</a:t>
            </a:r>
            <a:r>
              <a:rPr lang="en-US" altLang="zh-CN" b="0" dirty="0">
                <a:solidFill>
                  <a:schemeClr val="tx1"/>
                </a:solidFill>
                <a:latin typeface="+mn-ea"/>
                <a:ea typeface="+mn-ea"/>
              </a:rPr>
              <a:t>PID</a:t>
            </a:r>
            <a:r>
              <a:rPr lang="zh-CN" altLang="zh-CN" b="0" dirty="0">
                <a:solidFill>
                  <a:schemeClr val="tx1"/>
                </a:solidFill>
                <a:latin typeface="+mn-ea"/>
                <a:ea typeface="+mn-ea"/>
              </a:rPr>
              <a:t>控制器的三个可调参数</a:t>
            </a:r>
            <a:endParaRPr lang="zh-CN" altLang="en-US" b="0" dirty="0">
              <a:solidFill>
                <a:schemeClr val="tx1"/>
              </a:solidFill>
              <a:latin typeface="+mn-ea"/>
              <a:ea typeface="+mn-ea"/>
            </a:endParaRPr>
          </a:p>
        </p:txBody>
      </p:sp>
      <p:sp>
        <p:nvSpPr>
          <p:cNvPr id="4" name="矩形 3"/>
          <p:cNvSpPr/>
          <p:nvPr/>
        </p:nvSpPr>
        <p:spPr>
          <a:xfrm>
            <a:off x="179512" y="2157374"/>
            <a:ext cx="8568952" cy="400110"/>
          </a:xfrm>
          <a:prstGeom prst="rect">
            <a:avLst/>
          </a:prstGeom>
        </p:spPr>
        <p:txBody>
          <a:bodyPr wrap="square">
            <a:spAutoFit/>
          </a:bodyPr>
          <a:lstStyle/>
          <a:p>
            <a:pPr algn="l"/>
            <a:r>
              <a:rPr lang="zh-CN" altLang="zh-CN" b="0" dirty="0">
                <a:solidFill>
                  <a:schemeClr val="tx1"/>
                </a:solidFill>
                <a:latin typeface="+mn-ea"/>
                <a:ea typeface="+mn-ea"/>
              </a:rPr>
              <a:t>（</a:t>
            </a:r>
            <a:r>
              <a:rPr lang="en-US" altLang="zh-CN" b="0" dirty="0">
                <a:solidFill>
                  <a:schemeClr val="tx1"/>
                </a:solidFill>
                <a:latin typeface="+mn-ea"/>
                <a:ea typeface="+mn-ea"/>
              </a:rPr>
              <a:t>4</a:t>
            </a:r>
            <a:r>
              <a:rPr lang="zh-CN" altLang="zh-CN" b="0" dirty="0">
                <a:solidFill>
                  <a:schemeClr val="tx1"/>
                </a:solidFill>
                <a:latin typeface="+mn-ea"/>
                <a:ea typeface="+mn-ea"/>
              </a:rPr>
              <a:t>）根据经典增量数字</a:t>
            </a:r>
            <a:r>
              <a:rPr lang="en-US" altLang="zh-CN" b="0" dirty="0">
                <a:solidFill>
                  <a:schemeClr val="tx1"/>
                </a:solidFill>
                <a:latin typeface="+mn-ea"/>
                <a:ea typeface="+mn-ea"/>
              </a:rPr>
              <a:t>PID</a:t>
            </a:r>
            <a:r>
              <a:rPr lang="zh-CN" altLang="zh-CN" b="0" dirty="0">
                <a:solidFill>
                  <a:schemeClr val="tx1"/>
                </a:solidFill>
                <a:latin typeface="+mn-ea"/>
                <a:ea typeface="+mn-ea"/>
              </a:rPr>
              <a:t>的控制算法</a:t>
            </a:r>
            <a:r>
              <a:rPr lang="en-US" altLang="zh-CN" b="0" dirty="0">
                <a:solidFill>
                  <a:schemeClr val="tx1"/>
                </a:solidFill>
                <a:latin typeface="+mn-ea"/>
                <a:ea typeface="+mn-ea"/>
              </a:rPr>
              <a:t>(</a:t>
            </a:r>
            <a:r>
              <a:rPr lang="zh-CN" altLang="zh-CN" b="0" dirty="0">
                <a:solidFill>
                  <a:schemeClr val="tx1"/>
                </a:solidFill>
                <a:latin typeface="+mn-ea"/>
                <a:ea typeface="+mn-ea"/>
              </a:rPr>
              <a:t>见下式</a:t>
            </a:r>
            <a:r>
              <a:rPr lang="en-US" altLang="zh-CN" b="0" dirty="0">
                <a:solidFill>
                  <a:schemeClr val="tx1"/>
                </a:solidFill>
                <a:latin typeface="+mn-ea"/>
                <a:ea typeface="+mn-ea"/>
              </a:rPr>
              <a:t>)</a:t>
            </a:r>
            <a:r>
              <a:rPr lang="zh-CN" altLang="zh-CN" b="0" dirty="0">
                <a:solidFill>
                  <a:schemeClr val="tx1"/>
                </a:solidFill>
                <a:latin typeface="+mn-ea"/>
                <a:ea typeface="+mn-ea"/>
              </a:rPr>
              <a:t>计算</a:t>
            </a:r>
            <a:r>
              <a:rPr lang="en-US" altLang="zh-CN" b="0" dirty="0">
                <a:solidFill>
                  <a:schemeClr val="tx1"/>
                </a:solidFill>
                <a:latin typeface="+mn-ea"/>
                <a:ea typeface="+mn-ea"/>
              </a:rPr>
              <a:t>PID</a:t>
            </a:r>
            <a:r>
              <a:rPr lang="zh-CN" altLang="zh-CN" b="0" dirty="0">
                <a:solidFill>
                  <a:schemeClr val="tx1"/>
                </a:solidFill>
                <a:latin typeface="+mn-ea"/>
                <a:ea typeface="+mn-ea"/>
              </a:rPr>
              <a:t>控制器的输出</a:t>
            </a:r>
            <a:r>
              <a:rPr lang="en-US" altLang="zh-CN" b="0" dirty="0">
                <a:solidFill>
                  <a:schemeClr val="tx1"/>
                </a:solidFill>
                <a:latin typeface="+mn-ea"/>
                <a:ea typeface="+mn-ea"/>
              </a:rPr>
              <a:t>u(k)</a:t>
            </a:r>
            <a:r>
              <a:rPr lang="zh-CN" altLang="zh-CN" b="0" dirty="0">
                <a:solidFill>
                  <a:schemeClr val="tx1"/>
                </a:solidFill>
                <a:latin typeface="+mn-ea"/>
                <a:ea typeface="+mn-ea"/>
              </a:rPr>
              <a:t>；</a:t>
            </a:r>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2780928"/>
            <a:ext cx="787303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23528" y="3501008"/>
            <a:ext cx="5328592" cy="400110"/>
          </a:xfrm>
          <a:prstGeom prst="rect">
            <a:avLst/>
          </a:prstGeom>
        </p:spPr>
        <p:txBody>
          <a:bodyPr wrap="square">
            <a:spAutoFit/>
          </a:bodyPr>
          <a:lstStyle/>
          <a:p>
            <a:pPr algn="l"/>
            <a:r>
              <a:rPr lang="zh-CN" altLang="zh-CN" b="0" dirty="0">
                <a:solidFill>
                  <a:schemeClr val="tx1"/>
                </a:solidFill>
                <a:latin typeface="+mn-ea"/>
                <a:ea typeface="+mn-ea"/>
              </a:rPr>
              <a:t>（</a:t>
            </a:r>
            <a:r>
              <a:rPr lang="en-US" altLang="zh-CN" b="0" dirty="0">
                <a:solidFill>
                  <a:schemeClr val="tx1"/>
                </a:solidFill>
                <a:latin typeface="+mn-ea"/>
                <a:ea typeface="+mn-ea"/>
              </a:rPr>
              <a:t>5</a:t>
            </a:r>
            <a:r>
              <a:rPr lang="zh-CN" altLang="zh-CN" b="0" dirty="0">
                <a:solidFill>
                  <a:schemeClr val="tx1"/>
                </a:solidFill>
                <a:latin typeface="+mn-ea"/>
                <a:ea typeface="+mn-ea"/>
              </a:rPr>
              <a:t>）进行神经网络学习，在线调整加权系数</a:t>
            </a:r>
            <a:endParaRPr lang="zh-CN" altLang="en-US" b="0" dirty="0">
              <a:solidFill>
                <a:schemeClr val="tx1"/>
              </a:solidFill>
              <a:latin typeface="+mn-ea"/>
              <a:ea typeface="+mn-ea"/>
            </a:endParaRPr>
          </a:p>
        </p:txBody>
      </p:sp>
      <p:pic>
        <p:nvPicPr>
          <p:cNvPr id="143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2317" y="3501008"/>
            <a:ext cx="646113" cy="387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154217" y="3501008"/>
            <a:ext cx="441146" cy="400110"/>
          </a:xfrm>
          <a:prstGeom prst="rect">
            <a:avLst/>
          </a:prstGeom>
        </p:spPr>
        <p:txBody>
          <a:bodyPr wrap="none">
            <a:spAutoFit/>
          </a:bodyPr>
          <a:lstStyle/>
          <a:p>
            <a:pPr algn="l"/>
            <a:r>
              <a:rPr lang="zh-CN" altLang="zh-CN" b="0" dirty="0">
                <a:solidFill>
                  <a:schemeClr val="tx1"/>
                </a:solidFill>
                <a:latin typeface="+mn-ea"/>
                <a:ea typeface="+mn-ea"/>
              </a:rPr>
              <a:t>和</a:t>
            </a:r>
            <a:endParaRPr lang="zh-CN" altLang="en-US" b="0" dirty="0">
              <a:solidFill>
                <a:schemeClr val="tx1"/>
              </a:solidFill>
              <a:latin typeface="+mn-ea"/>
              <a:ea typeface="+mn-ea"/>
            </a:endParaRPr>
          </a:p>
        </p:txBody>
      </p:sp>
      <p:pic>
        <p:nvPicPr>
          <p:cNvPr id="1434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6356" y="3489752"/>
            <a:ext cx="683631" cy="410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25086" y="4005064"/>
            <a:ext cx="3946914" cy="400110"/>
          </a:xfrm>
          <a:prstGeom prst="rect">
            <a:avLst/>
          </a:prstGeom>
        </p:spPr>
        <p:txBody>
          <a:bodyPr wrap="none">
            <a:spAutoFit/>
          </a:bodyPr>
          <a:lstStyle/>
          <a:p>
            <a:pPr algn="l"/>
            <a:r>
              <a:rPr lang="zh-CN" altLang="zh-CN" b="0" dirty="0">
                <a:solidFill>
                  <a:schemeClr val="tx1"/>
                </a:solidFill>
                <a:latin typeface="+mn-ea"/>
                <a:ea typeface="+mn-ea"/>
              </a:rPr>
              <a:t>实现</a:t>
            </a:r>
            <a:r>
              <a:rPr lang="en-US" altLang="zh-CN" b="0" dirty="0">
                <a:solidFill>
                  <a:schemeClr val="tx1"/>
                </a:solidFill>
                <a:latin typeface="+mn-ea"/>
                <a:ea typeface="+mn-ea"/>
              </a:rPr>
              <a:t>PID</a:t>
            </a:r>
            <a:r>
              <a:rPr lang="zh-CN" altLang="zh-CN" b="0" dirty="0">
                <a:solidFill>
                  <a:schemeClr val="tx1"/>
                </a:solidFill>
                <a:latin typeface="+mn-ea"/>
                <a:ea typeface="+mn-ea"/>
              </a:rPr>
              <a:t>控制参数的自适应调整；</a:t>
            </a:r>
          </a:p>
        </p:txBody>
      </p:sp>
      <p:sp>
        <p:nvSpPr>
          <p:cNvPr id="8" name="矩形 7"/>
          <p:cNvSpPr/>
          <p:nvPr/>
        </p:nvSpPr>
        <p:spPr>
          <a:xfrm>
            <a:off x="601962" y="4653136"/>
            <a:ext cx="3760966" cy="400110"/>
          </a:xfrm>
          <a:prstGeom prst="rect">
            <a:avLst/>
          </a:prstGeom>
        </p:spPr>
        <p:txBody>
          <a:bodyPr wrap="none">
            <a:spAutoFit/>
          </a:bodyPr>
          <a:lstStyle/>
          <a:p>
            <a:pPr algn="l"/>
            <a:r>
              <a:rPr lang="zh-CN" altLang="zh-CN" b="0" dirty="0">
                <a:solidFill>
                  <a:schemeClr val="tx1"/>
                </a:solidFill>
                <a:latin typeface="+mn-ea"/>
                <a:ea typeface="+mn-ea"/>
              </a:rPr>
              <a:t>（</a:t>
            </a:r>
            <a:r>
              <a:rPr lang="en-US" altLang="zh-CN" b="0" dirty="0">
                <a:solidFill>
                  <a:schemeClr val="tx1"/>
                </a:solidFill>
                <a:latin typeface="+mn-ea"/>
                <a:ea typeface="+mn-ea"/>
              </a:rPr>
              <a:t>6</a:t>
            </a:r>
            <a:r>
              <a:rPr lang="zh-CN" altLang="zh-CN" b="0" dirty="0">
                <a:solidFill>
                  <a:schemeClr val="tx1"/>
                </a:solidFill>
                <a:latin typeface="+mn-ea"/>
                <a:ea typeface="+mn-ea"/>
              </a:rPr>
              <a:t>）置</a:t>
            </a:r>
            <a:r>
              <a:rPr lang="en-US" altLang="zh-CN" b="0" dirty="0">
                <a:solidFill>
                  <a:schemeClr val="tx1"/>
                </a:solidFill>
                <a:latin typeface="+mn-ea"/>
                <a:ea typeface="+mn-ea"/>
              </a:rPr>
              <a:t>k=k+1</a:t>
            </a:r>
            <a:r>
              <a:rPr lang="zh-CN" altLang="zh-CN" b="0" dirty="0">
                <a:solidFill>
                  <a:schemeClr val="tx1"/>
                </a:solidFill>
                <a:latin typeface="+mn-ea"/>
                <a:ea typeface="+mn-ea"/>
              </a:rPr>
              <a:t>，返回到（</a:t>
            </a:r>
            <a:r>
              <a:rPr lang="en-US" altLang="zh-CN" b="0" dirty="0">
                <a:solidFill>
                  <a:schemeClr val="tx1"/>
                </a:solidFill>
                <a:latin typeface="+mn-ea"/>
                <a:ea typeface="+mn-ea"/>
              </a:rPr>
              <a:t>1</a:t>
            </a:r>
            <a:r>
              <a:rPr lang="zh-CN" altLang="zh-CN" b="0" dirty="0">
                <a:solidFill>
                  <a:schemeClr val="tx1"/>
                </a:solidFill>
                <a:latin typeface="+mn-ea"/>
                <a:ea typeface="+mn-ea"/>
              </a:rPr>
              <a:t>）。</a:t>
            </a:r>
          </a:p>
        </p:txBody>
      </p:sp>
    </p:spTree>
    <p:extLst>
      <p:ext uri="{BB962C8B-B14F-4D97-AF65-F5344CB8AC3E}">
        <p14:creationId xmlns:p14="http://schemas.microsoft.com/office/powerpoint/2010/main" val="3246660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24744"/>
            <a:ext cx="1723549" cy="400110"/>
          </a:xfrm>
          <a:prstGeom prst="rect">
            <a:avLst/>
          </a:prstGeom>
        </p:spPr>
        <p:txBody>
          <a:bodyPr wrap="none">
            <a:spAutoFit/>
          </a:bodyPr>
          <a:lstStyle/>
          <a:p>
            <a:pPr algn="l"/>
            <a:r>
              <a:rPr lang="zh-CN" altLang="zh-CN" b="0" dirty="0">
                <a:solidFill>
                  <a:schemeClr val="tx1"/>
                </a:solidFill>
                <a:latin typeface="+mj-ea"/>
                <a:ea typeface="+mj-ea"/>
              </a:rPr>
              <a:t>采用系统输入</a:t>
            </a:r>
            <a:endParaRPr lang="zh-CN" altLang="en-US" b="0" dirty="0">
              <a:solidFill>
                <a:schemeClr val="tx1"/>
              </a:solidFill>
              <a:latin typeface="+mj-ea"/>
              <a:ea typeface="+mj-ea"/>
            </a:endParaRPr>
          </a:p>
        </p:txBody>
      </p:sp>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1157904"/>
            <a:ext cx="1842021" cy="333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79512" y="1628800"/>
            <a:ext cx="8784976" cy="400110"/>
          </a:xfrm>
          <a:prstGeom prst="rect">
            <a:avLst/>
          </a:prstGeom>
        </p:spPr>
        <p:txBody>
          <a:bodyPr wrap="square">
            <a:spAutoFit/>
          </a:bodyPr>
          <a:lstStyle/>
          <a:p>
            <a:pPr algn="l"/>
            <a:r>
              <a:rPr lang="zh-CN" altLang="zh-CN" b="0" dirty="0" smtClean="0">
                <a:solidFill>
                  <a:schemeClr val="tx1"/>
                </a:solidFill>
                <a:latin typeface="+mj-ea"/>
                <a:ea typeface="+mj-ea"/>
              </a:rPr>
              <a:t>利用</a:t>
            </a:r>
            <a:r>
              <a:rPr lang="en-US" altLang="zh-CN" b="0" dirty="0">
                <a:solidFill>
                  <a:schemeClr val="tx1"/>
                </a:solidFill>
                <a:latin typeface="+mj-ea"/>
                <a:ea typeface="+mj-ea"/>
              </a:rPr>
              <a:t>BP_PID</a:t>
            </a:r>
            <a:r>
              <a:rPr lang="zh-CN" altLang="zh-CN" b="0" dirty="0">
                <a:solidFill>
                  <a:schemeClr val="tx1"/>
                </a:solidFill>
                <a:latin typeface="+mj-ea"/>
                <a:ea typeface="+mj-ea"/>
              </a:rPr>
              <a:t>对该控制输入进行控制，搭建控制仿真模型如图</a:t>
            </a:r>
            <a:r>
              <a:rPr lang="en-US" altLang="zh-CN" b="0" dirty="0">
                <a:solidFill>
                  <a:schemeClr val="tx1"/>
                </a:solidFill>
                <a:latin typeface="+mj-ea"/>
                <a:ea typeface="+mj-ea"/>
              </a:rPr>
              <a:t>12-5</a:t>
            </a:r>
            <a:r>
              <a:rPr lang="zh-CN" altLang="zh-CN" b="0" dirty="0">
                <a:solidFill>
                  <a:schemeClr val="tx1"/>
                </a:solidFill>
                <a:latin typeface="+mj-ea"/>
                <a:ea typeface="+mj-ea"/>
              </a:rPr>
              <a:t>所示。</a:t>
            </a:r>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 y="2028910"/>
            <a:ext cx="3878263" cy="142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263" y="3356992"/>
            <a:ext cx="5265737" cy="314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4370784" y="2276872"/>
            <a:ext cx="4572000" cy="707886"/>
          </a:xfrm>
          <a:prstGeom prst="rect">
            <a:avLst/>
          </a:prstGeom>
        </p:spPr>
        <p:txBody>
          <a:bodyPr>
            <a:spAutoFit/>
          </a:bodyPr>
          <a:lstStyle/>
          <a:p>
            <a:pPr algn="l"/>
            <a:r>
              <a:rPr lang="zh-CN" altLang="zh-CN" b="0" dirty="0">
                <a:solidFill>
                  <a:schemeClr val="tx1"/>
                </a:solidFill>
                <a:latin typeface="+mj-ea"/>
                <a:ea typeface="+mj-ea"/>
              </a:rPr>
              <a:t>其中</a:t>
            </a:r>
            <a:r>
              <a:rPr lang="en-US" altLang="zh-CN" b="0" dirty="0">
                <a:solidFill>
                  <a:schemeClr val="tx1"/>
                </a:solidFill>
                <a:latin typeface="+mj-ea"/>
                <a:ea typeface="+mj-ea"/>
              </a:rPr>
              <a:t>BP_PID function</a:t>
            </a:r>
            <a:r>
              <a:rPr lang="zh-CN" altLang="zh-CN" b="0" dirty="0">
                <a:solidFill>
                  <a:schemeClr val="tx1"/>
                </a:solidFill>
                <a:latin typeface="+mj-ea"/>
                <a:ea typeface="+mj-ea"/>
              </a:rPr>
              <a:t>设置如图</a:t>
            </a:r>
            <a:r>
              <a:rPr lang="en-US" altLang="zh-CN" b="0" dirty="0">
                <a:solidFill>
                  <a:schemeClr val="tx1"/>
                </a:solidFill>
                <a:latin typeface="+mj-ea"/>
                <a:ea typeface="+mj-ea"/>
              </a:rPr>
              <a:t>12-6</a:t>
            </a:r>
            <a:r>
              <a:rPr lang="zh-CN" altLang="zh-CN" b="0" dirty="0">
                <a:solidFill>
                  <a:schemeClr val="tx1"/>
                </a:solidFill>
                <a:latin typeface="+mj-ea"/>
                <a:ea typeface="+mj-ea"/>
              </a:rPr>
              <a:t>所示，</a:t>
            </a:r>
            <a:r>
              <a:rPr lang="en-US" altLang="zh-CN" b="0" dirty="0">
                <a:solidFill>
                  <a:schemeClr val="tx1"/>
                </a:solidFill>
                <a:latin typeface="+mj-ea"/>
                <a:ea typeface="+mj-ea"/>
              </a:rPr>
              <a:t>Sine Wave</a:t>
            </a:r>
            <a:r>
              <a:rPr lang="zh-CN" altLang="zh-CN" b="0" dirty="0">
                <a:solidFill>
                  <a:schemeClr val="tx1"/>
                </a:solidFill>
                <a:latin typeface="+mj-ea"/>
                <a:ea typeface="+mj-ea"/>
              </a:rPr>
              <a:t>设置如图</a:t>
            </a:r>
            <a:r>
              <a:rPr lang="en-US" altLang="zh-CN" b="0" dirty="0">
                <a:solidFill>
                  <a:schemeClr val="tx1"/>
                </a:solidFill>
                <a:latin typeface="+mj-ea"/>
                <a:ea typeface="+mj-ea"/>
              </a:rPr>
              <a:t>12-7</a:t>
            </a:r>
            <a:r>
              <a:rPr lang="zh-CN" altLang="zh-CN" b="0" dirty="0">
                <a:solidFill>
                  <a:schemeClr val="tx1"/>
                </a:solidFill>
                <a:latin typeface="+mj-ea"/>
                <a:ea typeface="+mj-ea"/>
              </a:rPr>
              <a:t>所示。</a:t>
            </a:r>
          </a:p>
        </p:txBody>
      </p:sp>
    </p:spTree>
    <p:extLst>
      <p:ext uri="{BB962C8B-B14F-4D97-AF65-F5344CB8AC3E}">
        <p14:creationId xmlns:p14="http://schemas.microsoft.com/office/powerpoint/2010/main" val="3246660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6955" y="1340768"/>
            <a:ext cx="8424936" cy="5324535"/>
          </a:xfrm>
          <a:prstGeom prst="rect">
            <a:avLst/>
          </a:prstGeom>
        </p:spPr>
        <p:txBody>
          <a:bodyPr wrap="square">
            <a:spAutoFit/>
          </a:bodyPr>
          <a:lstStyle/>
          <a:p>
            <a:pPr algn="l"/>
            <a:r>
              <a:rPr lang="zh-CN" altLang="zh-CN" b="0" dirty="0">
                <a:solidFill>
                  <a:schemeClr val="tx1"/>
                </a:solidFill>
                <a:latin typeface="+mn-ea"/>
                <a:ea typeface="+mn-ea"/>
              </a:rPr>
              <a:t>按照该控制器的算法，设计</a:t>
            </a:r>
            <a:r>
              <a:rPr lang="en-US" altLang="zh-CN" b="0" dirty="0">
                <a:solidFill>
                  <a:schemeClr val="tx1"/>
                </a:solidFill>
                <a:latin typeface="+mn-ea"/>
                <a:ea typeface="+mn-ea"/>
              </a:rPr>
              <a:t>BP_PID</a:t>
            </a:r>
            <a:r>
              <a:rPr lang="zh-CN" altLang="zh-CN" b="0" dirty="0">
                <a:solidFill>
                  <a:schemeClr val="tx1"/>
                </a:solidFill>
                <a:latin typeface="+mn-ea"/>
                <a:ea typeface="+mn-ea"/>
              </a:rPr>
              <a:t>程序设计如下：</a:t>
            </a:r>
          </a:p>
          <a:p>
            <a:pPr algn="l"/>
            <a:r>
              <a:rPr lang="en-US" altLang="zh-CN" b="0" dirty="0">
                <a:solidFill>
                  <a:schemeClr val="tx1"/>
                </a:solidFill>
                <a:latin typeface="+mn-ea"/>
                <a:ea typeface="+mn-ea"/>
              </a:rPr>
              <a:t>function </a:t>
            </a:r>
            <a:r>
              <a:rPr lang="en-US" altLang="zh-CN" b="0" dirty="0" err="1">
                <a:solidFill>
                  <a:schemeClr val="tx1"/>
                </a:solidFill>
                <a:latin typeface="+mn-ea"/>
                <a:ea typeface="+mn-ea"/>
              </a:rPr>
              <a:t>yout</a:t>
            </a:r>
            <a:r>
              <a:rPr lang="en-US" altLang="zh-CN" b="0" dirty="0">
                <a:solidFill>
                  <a:schemeClr val="tx1"/>
                </a:solidFill>
                <a:latin typeface="+mn-ea"/>
                <a:ea typeface="+mn-ea"/>
              </a:rPr>
              <a:t> = BP_PID(u1,rin)</a:t>
            </a:r>
            <a:endParaRPr lang="zh-CN" altLang="zh-CN" b="0" dirty="0">
              <a:solidFill>
                <a:schemeClr val="tx1"/>
              </a:solidFill>
              <a:latin typeface="+mn-ea"/>
              <a:ea typeface="+mn-ea"/>
            </a:endParaRPr>
          </a:p>
          <a:p>
            <a:pPr algn="l"/>
            <a:r>
              <a:rPr lang="en-US" altLang="zh-CN" b="0" dirty="0">
                <a:solidFill>
                  <a:schemeClr val="tx1"/>
                </a:solidFill>
                <a:latin typeface="+mn-ea"/>
                <a:ea typeface="+mn-ea"/>
              </a:rPr>
              <a:t> </a:t>
            </a:r>
            <a:endParaRPr lang="zh-CN" altLang="zh-CN" b="0" dirty="0">
              <a:solidFill>
                <a:schemeClr val="tx1"/>
              </a:solidFill>
              <a:latin typeface="+mn-ea"/>
              <a:ea typeface="+mn-ea"/>
            </a:endParaRPr>
          </a:p>
          <a:p>
            <a:pPr algn="l"/>
            <a:r>
              <a:rPr lang="en-US" altLang="zh-CN" b="0" dirty="0">
                <a:solidFill>
                  <a:schemeClr val="tx1"/>
                </a:solidFill>
                <a:latin typeface="+mn-ea"/>
                <a:ea typeface="+mn-ea"/>
              </a:rPr>
              <a:t>persistent x u_1 u_2 u_3 u_4 u_5 y_1 y_2 y_3</a:t>
            </a:r>
            <a:endParaRPr lang="zh-CN" altLang="zh-CN" b="0" dirty="0">
              <a:solidFill>
                <a:schemeClr val="tx1"/>
              </a:solidFill>
              <a:latin typeface="+mn-ea"/>
              <a:ea typeface="+mn-ea"/>
            </a:endParaRPr>
          </a:p>
          <a:p>
            <a:pPr algn="l"/>
            <a:r>
              <a:rPr lang="en-US" altLang="zh-CN" b="0" dirty="0">
                <a:solidFill>
                  <a:schemeClr val="tx1"/>
                </a:solidFill>
                <a:latin typeface="+mn-ea"/>
                <a:ea typeface="+mn-ea"/>
              </a:rPr>
              <a:t>persistent </a:t>
            </a:r>
            <a:r>
              <a:rPr lang="en-US" altLang="zh-CN" b="0" dirty="0" err="1">
                <a:solidFill>
                  <a:schemeClr val="tx1"/>
                </a:solidFill>
                <a:latin typeface="+mn-ea"/>
                <a:ea typeface="+mn-ea"/>
              </a:rPr>
              <a:t>xite</a:t>
            </a:r>
            <a:r>
              <a:rPr lang="en-US" altLang="zh-CN" b="0" dirty="0">
                <a:solidFill>
                  <a:schemeClr val="tx1"/>
                </a:solidFill>
                <a:latin typeface="+mn-ea"/>
                <a:ea typeface="+mn-ea"/>
              </a:rPr>
              <a:t> alfa IN H Out </a:t>
            </a:r>
            <a:r>
              <a:rPr lang="en-US" altLang="zh-CN" b="0" dirty="0" err="1">
                <a:solidFill>
                  <a:schemeClr val="tx1"/>
                </a:solidFill>
                <a:latin typeface="+mn-ea"/>
                <a:ea typeface="+mn-ea"/>
              </a:rPr>
              <a:t>wi</a:t>
            </a:r>
            <a:r>
              <a:rPr lang="en-US" altLang="zh-CN" b="0" dirty="0">
                <a:solidFill>
                  <a:schemeClr val="tx1"/>
                </a:solidFill>
                <a:latin typeface="+mn-ea"/>
                <a:ea typeface="+mn-ea"/>
              </a:rPr>
              <a:t> wi_1 wi_2  wi_3 wo wo_1 wo_2 wo_3</a:t>
            </a:r>
            <a:endParaRPr lang="zh-CN" altLang="zh-CN" b="0" dirty="0">
              <a:solidFill>
                <a:schemeClr val="tx1"/>
              </a:solidFill>
              <a:latin typeface="+mn-ea"/>
              <a:ea typeface="+mn-ea"/>
            </a:endParaRPr>
          </a:p>
          <a:p>
            <a:pPr algn="l"/>
            <a:r>
              <a:rPr lang="en-US" altLang="zh-CN" b="0" dirty="0">
                <a:solidFill>
                  <a:schemeClr val="tx1"/>
                </a:solidFill>
                <a:latin typeface="+mn-ea"/>
                <a:ea typeface="+mn-ea"/>
              </a:rPr>
              <a:t>persistent Oh error_2 error_1</a:t>
            </a:r>
            <a:endParaRPr lang="zh-CN" altLang="zh-CN" b="0" dirty="0">
              <a:solidFill>
                <a:schemeClr val="tx1"/>
              </a:solidFill>
              <a:latin typeface="+mn-ea"/>
              <a:ea typeface="+mn-ea"/>
            </a:endParaRPr>
          </a:p>
          <a:p>
            <a:pPr algn="l"/>
            <a:r>
              <a:rPr lang="en-US" altLang="zh-CN" b="0" dirty="0">
                <a:solidFill>
                  <a:schemeClr val="tx1"/>
                </a:solidFill>
                <a:latin typeface="+mn-ea"/>
                <a:ea typeface="+mn-ea"/>
              </a:rPr>
              <a:t>persistent k</a:t>
            </a:r>
            <a:endParaRPr lang="zh-CN" altLang="zh-CN" b="0" dirty="0">
              <a:solidFill>
                <a:schemeClr val="tx1"/>
              </a:solidFill>
              <a:latin typeface="+mn-ea"/>
              <a:ea typeface="+mn-ea"/>
            </a:endParaRPr>
          </a:p>
          <a:p>
            <a:pPr algn="l"/>
            <a:r>
              <a:rPr lang="en-US" altLang="zh-CN" b="0" dirty="0">
                <a:solidFill>
                  <a:schemeClr val="tx1"/>
                </a:solidFill>
                <a:latin typeface="+mn-ea"/>
                <a:ea typeface="+mn-ea"/>
              </a:rPr>
              <a:t>if u1==0</a:t>
            </a:r>
            <a:endParaRPr lang="zh-CN" altLang="zh-CN" b="0" dirty="0">
              <a:solidFill>
                <a:schemeClr val="tx1"/>
              </a:solidFill>
              <a:latin typeface="+mn-ea"/>
              <a:ea typeface="+mn-ea"/>
            </a:endParaRPr>
          </a:p>
          <a:p>
            <a:pPr algn="l"/>
            <a:r>
              <a:rPr lang="en-US" altLang="zh-CN" b="0" dirty="0">
                <a:solidFill>
                  <a:schemeClr val="tx1"/>
                </a:solidFill>
                <a:latin typeface="+mn-ea"/>
                <a:ea typeface="+mn-ea"/>
              </a:rPr>
              <a:t>    </a:t>
            </a:r>
            <a:r>
              <a:rPr lang="en-US" altLang="zh-CN" b="0" dirty="0" err="1">
                <a:solidFill>
                  <a:schemeClr val="tx1"/>
                </a:solidFill>
                <a:latin typeface="+mn-ea"/>
                <a:ea typeface="+mn-ea"/>
              </a:rPr>
              <a:t>xite</a:t>
            </a:r>
            <a:r>
              <a:rPr lang="en-US" altLang="zh-CN" b="0" dirty="0">
                <a:solidFill>
                  <a:schemeClr val="tx1"/>
                </a:solidFill>
                <a:latin typeface="+mn-ea"/>
                <a:ea typeface="+mn-ea"/>
              </a:rPr>
              <a:t>=0.25;</a:t>
            </a:r>
            <a:endParaRPr lang="zh-CN" altLang="zh-CN" b="0" dirty="0">
              <a:solidFill>
                <a:schemeClr val="tx1"/>
              </a:solidFill>
              <a:latin typeface="+mn-ea"/>
              <a:ea typeface="+mn-ea"/>
            </a:endParaRPr>
          </a:p>
          <a:p>
            <a:pPr algn="l"/>
            <a:r>
              <a:rPr lang="en-US" altLang="zh-CN" b="0" dirty="0">
                <a:solidFill>
                  <a:schemeClr val="tx1"/>
                </a:solidFill>
                <a:latin typeface="+mn-ea"/>
                <a:ea typeface="+mn-ea"/>
              </a:rPr>
              <a:t>    alfa=0.05;</a:t>
            </a:r>
            <a:endParaRPr lang="zh-CN" altLang="zh-CN" b="0" dirty="0">
              <a:solidFill>
                <a:schemeClr val="tx1"/>
              </a:solidFill>
              <a:latin typeface="+mn-ea"/>
              <a:ea typeface="+mn-ea"/>
            </a:endParaRPr>
          </a:p>
          <a:p>
            <a:pPr algn="l"/>
            <a:r>
              <a:rPr lang="en-US" altLang="zh-CN" b="0" dirty="0">
                <a:solidFill>
                  <a:schemeClr val="tx1"/>
                </a:solidFill>
                <a:latin typeface="+mn-ea"/>
                <a:ea typeface="+mn-ea"/>
              </a:rPr>
              <a:t>    IN=4;H=5;Out=3;  %NN Structure</a:t>
            </a:r>
            <a:endParaRPr lang="zh-CN" altLang="zh-CN" b="0" dirty="0">
              <a:solidFill>
                <a:schemeClr val="tx1"/>
              </a:solidFill>
              <a:latin typeface="+mn-ea"/>
              <a:ea typeface="+mn-ea"/>
            </a:endParaRPr>
          </a:p>
          <a:p>
            <a:pPr algn="l"/>
            <a:r>
              <a:rPr lang="en-US" altLang="zh-CN" b="0" dirty="0">
                <a:solidFill>
                  <a:schemeClr val="tx1"/>
                </a:solidFill>
                <a:latin typeface="+mn-ea"/>
                <a:ea typeface="+mn-ea"/>
              </a:rPr>
              <a:t>    </a:t>
            </a:r>
            <a:r>
              <a:rPr lang="en-US" altLang="zh-CN" b="0" dirty="0" err="1">
                <a:solidFill>
                  <a:schemeClr val="tx1"/>
                </a:solidFill>
                <a:latin typeface="+mn-ea"/>
                <a:ea typeface="+mn-ea"/>
              </a:rPr>
              <a:t>wi</a:t>
            </a:r>
            <a:r>
              <a:rPr lang="en-US" altLang="zh-CN" b="0" dirty="0">
                <a:solidFill>
                  <a:schemeClr val="tx1"/>
                </a:solidFill>
                <a:latin typeface="+mn-ea"/>
                <a:ea typeface="+mn-ea"/>
              </a:rPr>
              <a:t>=[-0.2846    0.2193   -0.5097   -1.0668;</a:t>
            </a:r>
            <a:endParaRPr lang="zh-CN" altLang="zh-CN" b="0" dirty="0">
              <a:solidFill>
                <a:schemeClr val="tx1"/>
              </a:solidFill>
              <a:latin typeface="+mn-ea"/>
              <a:ea typeface="+mn-ea"/>
            </a:endParaRPr>
          </a:p>
          <a:p>
            <a:pPr algn="l"/>
            <a:r>
              <a:rPr lang="en-US" altLang="zh-CN" b="0" dirty="0">
                <a:solidFill>
                  <a:schemeClr val="tx1"/>
                </a:solidFill>
                <a:latin typeface="+mn-ea"/>
                <a:ea typeface="+mn-ea"/>
              </a:rPr>
              <a:t>        -0.7484   -0.1210   -0.4708    0.0988;</a:t>
            </a:r>
            <a:endParaRPr lang="zh-CN" altLang="zh-CN" b="0" dirty="0">
              <a:solidFill>
                <a:schemeClr val="tx1"/>
              </a:solidFill>
              <a:latin typeface="+mn-ea"/>
              <a:ea typeface="+mn-ea"/>
            </a:endParaRPr>
          </a:p>
          <a:p>
            <a:pPr algn="l"/>
            <a:r>
              <a:rPr lang="en-US" altLang="zh-CN" b="0" dirty="0">
                <a:solidFill>
                  <a:schemeClr val="tx1"/>
                </a:solidFill>
                <a:latin typeface="+mn-ea"/>
                <a:ea typeface="+mn-ea"/>
              </a:rPr>
              <a:t>        -0.7176    0.8297   -1.6000    0.2049;</a:t>
            </a:r>
            <a:endParaRPr lang="zh-CN" altLang="zh-CN" b="0" dirty="0">
              <a:solidFill>
                <a:schemeClr val="tx1"/>
              </a:solidFill>
              <a:latin typeface="+mn-ea"/>
              <a:ea typeface="+mn-ea"/>
            </a:endParaRPr>
          </a:p>
          <a:p>
            <a:pPr algn="l"/>
            <a:r>
              <a:rPr lang="en-US" altLang="zh-CN" b="0" dirty="0">
                <a:solidFill>
                  <a:schemeClr val="tx1"/>
                </a:solidFill>
                <a:latin typeface="+mn-ea"/>
                <a:ea typeface="+mn-ea"/>
              </a:rPr>
              <a:t>        -0.0858    0.1925   -0.6346    0.0347;</a:t>
            </a:r>
            <a:endParaRPr lang="zh-CN" altLang="zh-CN" b="0" dirty="0">
              <a:solidFill>
                <a:schemeClr val="tx1"/>
              </a:solidFill>
              <a:latin typeface="+mn-ea"/>
              <a:ea typeface="+mn-ea"/>
            </a:endParaRPr>
          </a:p>
          <a:p>
            <a:pPr algn="l"/>
            <a:r>
              <a:rPr lang="en-US" altLang="zh-CN" b="0" dirty="0">
                <a:solidFill>
                  <a:schemeClr val="tx1"/>
                </a:solidFill>
                <a:latin typeface="+mn-ea"/>
                <a:ea typeface="+mn-ea"/>
              </a:rPr>
              <a:t>         0.4358    0.2369   -0.4564   -0.1324];</a:t>
            </a:r>
            <a:endParaRPr lang="zh-CN" altLang="zh-CN" b="0" dirty="0">
              <a:solidFill>
                <a:schemeClr val="tx1"/>
              </a:solidFill>
              <a:latin typeface="+mn-ea"/>
              <a:ea typeface="+mn-ea"/>
            </a:endParaRPr>
          </a:p>
        </p:txBody>
      </p:sp>
    </p:spTree>
    <p:extLst>
      <p:ext uri="{BB962C8B-B14F-4D97-AF65-F5344CB8AC3E}">
        <p14:creationId xmlns:p14="http://schemas.microsoft.com/office/powerpoint/2010/main" val="3246660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08720"/>
            <a:ext cx="8784976" cy="5509200"/>
          </a:xfrm>
          <a:prstGeom prst="rect">
            <a:avLst/>
          </a:prstGeom>
        </p:spPr>
        <p:txBody>
          <a:bodyPr wrap="square">
            <a:spAutoFit/>
          </a:bodyPr>
          <a:lstStyle/>
          <a:p>
            <a:pPr algn="l"/>
            <a:r>
              <a:rPr lang="en-US" altLang="zh-CN" sz="1600" b="0" dirty="0">
                <a:solidFill>
                  <a:schemeClr val="tx1"/>
                </a:solidFill>
                <a:latin typeface="+mj-ea"/>
                <a:ea typeface="+mj-ea"/>
              </a:rPr>
              <a:t> %</a:t>
            </a:r>
            <a:r>
              <a:rPr lang="en-US" altLang="zh-CN" sz="1600" b="0" dirty="0" err="1">
                <a:solidFill>
                  <a:schemeClr val="tx1"/>
                </a:solidFill>
                <a:latin typeface="+mj-ea"/>
                <a:ea typeface="+mj-ea"/>
              </a:rPr>
              <a:t>wi</a:t>
            </a:r>
            <a:r>
              <a:rPr lang="en-US" altLang="zh-CN" sz="1600" b="0" dirty="0">
                <a:solidFill>
                  <a:schemeClr val="tx1"/>
                </a:solidFill>
                <a:latin typeface="+mj-ea"/>
                <a:ea typeface="+mj-ea"/>
              </a:rPr>
              <a:t>=0.50*</a:t>
            </a:r>
            <a:r>
              <a:rPr lang="en-US" altLang="zh-CN" sz="1600" b="0" dirty="0" err="1">
                <a:solidFill>
                  <a:schemeClr val="tx1"/>
                </a:solidFill>
                <a:latin typeface="+mj-ea"/>
                <a:ea typeface="+mj-ea"/>
              </a:rPr>
              <a:t>rands</a:t>
            </a:r>
            <a:r>
              <a:rPr lang="en-US" altLang="zh-CN" sz="1600" b="0" dirty="0">
                <a:solidFill>
                  <a:schemeClr val="tx1"/>
                </a:solidFill>
                <a:latin typeface="+mj-ea"/>
                <a:ea typeface="+mj-ea"/>
              </a:rPr>
              <a:t>(H,IN);</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wi_1=wi;wi_2=wi;wi_3=</a:t>
            </a:r>
            <a:r>
              <a:rPr lang="en-US" altLang="zh-CN" sz="1600" b="0" dirty="0" err="1">
                <a:solidFill>
                  <a:schemeClr val="tx1"/>
                </a:solidFill>
                <a:latin typeface="+mj-ea"/>
                <a:ea typeface="+mj-ea"/>
              </a:rPr>
              <a:t>wi</a:t>
            </a:r>
            <a:r>
              <a:rPr lang="en-US" altLang="zh-CN" sz="1600" b="0" dirty="0">
                <a:solidFill>
                  <a:schemeClr val="tx1"/>
                </a:solidFill>
                <a:latin typeface="+mj-ea"/>
                <a:ea typeface="+mj-ea"/>
              </a:rPr>
              <a:t>;</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wo=[1.0438    0.5478    0.8682    0.1446    0.1537;</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0.1716    0.5811    1.1214    0.5067    0.7370;</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1.0063    0.7428    1.0534    0.7824    0.6494];</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%wo=0.50*</a:t>
            </a:r>
            <a:r>
              <a:rPr lang="en-US" altLang="zh-CN" sz="1600" b="0" dirty="0" err="1">
                <a:solidFill>
                  <a:schemeClr val="tx1"/>
                </a:solidFill>
                <a:latin typeface="+mj-ea"/>
                <a:ea typeface="+mj-ea"/>
              </a:rPr>
              <a:t>rands</a:t>
            </a:r>
            <a:r>
              <a:rPr lang="en-US" altLang="zh-CN" sz="1600" b="0" dirty="0">
                <a:solidFill>
                  <a:schemeClr val="tx1"/>
                </a:solidFill>
                <a:latin typeface="+mj-ea"/>
                <a:ea typeface="+mj-ea"/>
              </a:rPr>
              <a:t>(</a:t>
            </a:r>
            <a:r>
              <a:rPr lang="en-US" altLang="zh-CN" sz="1600" b="0" dirty="0" err="1">
                <a:solidFill>
                  <a:schemeClr val="tx1"/>
                </a:solidFill>
                <a:latin typeface="+mj-ea"/>
                <a:ea typeface="+mj-ea"/>
              </a:rPr>
              <a:t>Out,H</a:t>
            </a:r>
            <a:r>
              <a:rPr lang="en-US" altLang="zh-CN" sz="1600" b="0" dirty="0">
                <a:solidFill>
                  <a:schemeClr val="tx1"/>
                </a:solidFill>
                <a:latin typeface="+mj-ea"/>
                <a:ea typeface="+mj-ea"/>
              </a:rPr>
              <a:t>);</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wo_1=wo;wo_2=wo;wo_3=wo;</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x=[0,0,0];</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u_1=0;u_2=0;u_3=0;u_4=0;u_5=0;</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y_1=0;y_2=0;y_3=0;</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Oh=zeros(H,1);    %Output from NN middle layer</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I=Oh;             %Input to NN middle layer</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error_2=0;</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error_1=0;</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k=2;</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end</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a:t>
            </a:r>
            <a:r>
              <a:rPr lang="en-US" altLang="zh-CN" sz="1600" b="0" dirty="0" err="1">
                <a:solidFill>
                  <a:schemeClr val="tx1"/>
                </a:solidFill>
                <a:latin typeface="+mj-ea"/>
                <a:ea typeface="+mj-ea"/>
              </a:rPr>
              <a:t>Unlinear</a:t>
            </a:r>
            <a:r>
              <a:rPr lang="en-US" altLang="zh-CN" sz="1600" b="0" dirty="0">
                <a:solidFill>
                  <a:schemeClr val="tx1"/>
                </a:solidFill>
                <a:latin typeface="+mj-ea"/>
                <a:ea typeface="+mj-ea"/>
              </a:rPr>
              <a:t> model</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a = 1.2*(1-0.8*</a:t>
            </a:r>
            <a:r>
              <a:rPr lang="en-US" altLang="zh-CN" sz="1600" b="0" dirty="0" err="1">
                <a:solidFill>
                  <a:schemeClr val="tx1"/>
                </a:solidFill>
                <a:latin typeface="+mj-ea"/>
                <a:ea typeface="+mj-ea"/>
              </a:rPr>
              <a:t>exp</a:t>
            </a:r>
            <a:r>
              <a:rPr lang="en-US" altLang="zh-CN" sz="1600" b="0" dirty="0">
                <a:solidFill>
                  <a:schemeClr val="tx1"/>
                </a:solidFill>
                <a:latin typeface="+mj-ea"/>
                <a:ea typeface="+mj-ea"/>
              </a:rPr>
              <a:t>(-0.1*k));</a:t>
            </a:r>
            <a:endParaRPr lang="zh-CN" altLang="zh-CN" sz="1600" b="0" dirty="0">
              <a:solidFill>
                <a:schemeClr val="tx1"/>
              </a:solidFill>
              <a:latin typeface="+mj-ea"/>
              <a:ea typeface="+mj-ea"/>
            </a:endParaRPr>
          </a:p>
          <a:p>
            <a:pPr algn="l"/>
            <a:r>
              <a:rPr lang="en-US" altLang="zh-CN" sz="1600" b="0" dirty="0" err="1">
                <a:solidFill>
                  <a:schemeClr val="tx1"/>
                </a:solidFill>
                <a:latin typeface="+mj-ea"/>
                <a:ea typeface="+mj-ea"/>
              </a:rPr>
              <a:t>yout</a:t>
            </a:r>
            <a:r>
              <a:rPr lang="en-US" altLang="zh-CN" sz="1600" b="0" dirty="0">
                <a:solidFill>
                  <a:schemeClr val="tx1"/>
                </a:solidFill>
                <a:latin typeface="+mj-ea"/>
                <a:ea typeface="+mj-ea"/>
              </a:rPr>
              <a:t> = a*y_1/(1+y_1^2)+u_1;</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error = </a:t>
            </a:r>
            <a:r>
              <a:rPr lang="en-US" altLang="zh-CN" sz="1600" b="0" dirty="0" err="1">
                <a:solidFill>
                  <a:schemeClr val="tx1"/>
                </a:solidFill>
                <a:latin typeface="+mj-ea"/>
                <a:ea typeface="+mj-ea"/>
              </a:rPr>
              <a:t>rin-yout</a:t>
            </a:r>
            <a:r>
              <a:rPr lang="en-US" altLang="zh-CN" sz="1600" b="0" dirty="0">
                <a:solidFill>
                  <a:schemeClr val="tx1"/>
                </a:solidFill>
                <a:latin typeface="+mj-ea"/>
                <a:ea typeface="+mj-ea"/>
              </a:rPr>
              <a:t>;</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xi=[rin,yout,error,1];</a:t>
            </a:r>
            <a:endParaRPr lang="zh-CN" altLang="zh-CN" sz="1600" b="0" dirty="0">
              <a:solidFill>
                <a:schemeClr val="tx1"/>
              </a:solidFill>
              <a:latin typeface="+mj-ea"/>
              <a:ea typeface="+mj-ea"/>
            </a:endParaRPr>
          </a:p>
        </p:txBody>
      </p:sp>
    </p:spTree>
    <p:extLst>
      <p:ext uri="{BB962C8B-B14F-4D97-AF65-F5344CB8AC3E}">
        <p14:creationId xmlns:p14="http://schemas.microsoft.com/office/powerpoint/2010/main" val="3246660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856357"/>
            <a:ext cx="8712968" cy="6001643"/>
          </a:xfrm>
          <a:prstGeom prst="rect">
            <a:avLst/>
          </a:prstGeom>
        </p:spPr>
        <p:txBody>
          <a:bodyPr wrap="square">
            <a:spAutoFit/>
          </a:bodyPr>
          <a:lstStyle/>
          <a:p>
            <a:pPr algn="l"/>
            <a:r>
              <a:rPr lang="en-US" altLang="zh-CN" sz="1600" b="0" dirty="0">
                <a:solidFill>
                  <a:schemeClr val="tx1"/>
                </a:solidFill>
                <a:latin typeface="+mj-ea"/>
                <a:ea typeface="+mj-ea"/>
              </a:rPr>
              <a:t>x(1)=error-error_1;</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x(2)=error;</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x(3)=error-2*error_1+error_2;</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a:t>
            </a:r>
            <a:endParaRPr lang="zh-CN" altLang="zh-CN" sz="1600" b="0" dirty="0">
              <a:solidFill>
                <a:schemeClr val="tx1"/>
              </a:solidFill>
              <a:latin typeface="+mj-ea"/>
              <a:ea typeface="+mj-ea"/>
            </a:endParaRPr>
          </a:p>
          <a:p>
            <a:pPr algn="l"/>
            <a:r>
              <a:rPr lang="en-US" altLang="zh-CN" sz="1600" b="0" dirty="0" err="1">
                <a:solidFill>
                  <a:schemeClr val="tx1"/>
                </a:solidFill>
                <a:latin typeface="+mj-ea"/>
                <a:ea typeface="+mj-ea"/>
              </a:rPr>
              <a:t>epid</a:t>
            </a:r>
            <a:r>
              <a:rPr lang="en-US" altLang="zh-CN" sz="1600" b="0" dirty="0">
                <a:solidFill>
                  <a:schemeClr val="tx1"/>
                </a:solidFill>
                <a:latin typeface="+mj-ea"/>
                <a:ea typeface="+mj-ea"/>
              </a:rPr>
              <a:t>=[x(1);x(2);x(3)];</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I=xi*</a:t>
            </a:r>
            <a:r>
              <a:rPr lang="en-US" altLang="zh-CN" sz="1600" b="0" dirty="0" err="1">
                <a:solidFill>
                  <a:schemeClr val="tx1"/>
                </a:solidFill>
                <a:latin typeface="+mj-ea"/>
                <a:ea typeface="+mj-ea"/>
              </a:rPr>
              <a:t>wi</a:t>
            </a:r>
            <a:r>
              <a:rPr lang="en-US" altLang="zh-CN" sz="1600" b="0" dirty="0">
                <a:solidFill>
                  <a:schemeClr val="tx1"/>
                </a:solidFill>
                <a:latin typeface="+mj-ea"/>
                <a:ea typeface="+mj-ea"/>
              </a:rPr>
              <a:t>';</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for j=1:1:H</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Oh(j)=(</a:t>
            </a:r>
            <a:r>
              <a:rPr lang="en-US" altLang="zh-CN" sz="1600" b="0" dirty="0" err="1">
                <a:solidFill>
                  <a:schemeClr val="tx1"/>
                </a:solidFill>
                <a:latin typeface="+mj-ea"/>
                <a:ea typeface="+mj-ea"/>
              </a:rPr>
              <a:t>exp</a:t>
            </a:r>
            <a:r>
              <a:rPr lang="en-US" altLang="zh-CN" sz="1600" b="0" dirty="0">
                <a:solidFill>
                  <a:schemeClr val="tx1"/>
                </a:solidFill>
                <a:latin typeface="+mj-ea"/>
                <a:ea typeface="+mj-ea"/>
              </a:rPr>
              <a:t>(I(j))-</a:t>
            </a:r>
            <a:r>
              <a:rPr lang="en-US" altLang="zh-CN" sz="1600" b="0" dirty="0" err="1">
                <a:solidFill>
                  <a:schemeClr val="tx1"/>
                </a:solidFill>
                <a:latin typeface="+mj-ea"/>
                <a:ea typeface="+mj-ea"/>
              </a:rPr>
              <a:t>exp</a:t>
            </a:r>
            <a:r>
              <a:rPr lang="en-US" altLang="zh-CN" sz="1600" b="0" dirty="0">
                <a:solidFill>
                  <a:schemeClr val="tx1"/>
                </a:solidFill>
                <a:latin typeface="+mj-ea"/>
                <a:ea typeface="+mj-ea"/>
              </a:rPr>
              <a:t>(-I(j)))/(</a:t>
            </a:r>
            <a:r>
              <a:rPr lang="en-US" altLang="zh-CN" sz="1600" b="0" dirty="0" err="1">
                <a:solidFill>
                  <a:schemeClr val="tx1"/>
                </a:solidFill>
                <a:latin typeface="+mj-ea"/>
                <a:ea typeface="+mj-ea"/>
              </a:rPr>
              <a:t>exp</a:t>
            </a:r>
            <a:r>
              <a:rPr lang="en-US" altLang="zh-CN" sz="1600" b="0" dirty="0">
                <a:solidFill>
                  <a:schemeClr val="tx1"/>
                </a:solidFill>
                <a:latin typeface="+mj-ea"/>
                <a:ea typeface="+mj-ea"/>
              </a:rPr>
              <a:t>(I(j))+</a:t>
            </a:r>
            <a:r>
              <a:rPr lang="en-US" altLang="zh-CN" sz="1600" b="0" dirty="0" err="1">
                <a:solidFill>
                  <a:schemeClr val="tx1"/>
                </a:solidFill>
                <a:latin typeface="+mj-ea"/>
                <a:ea typeface="+mj-ea"/>
              </a:rPr>
              <a:t>exp</a:t>
            </a:r>
            <a:r>
              <a:rPr lang="en-US" altLang="zh-CN" sz="1600" b="0" dirty="0">
                <a:solidFill>
                  <a:schemeClr val="tx1"/>
                </a:solidFill>
                <a:latin typeface="+mj-ea"/>
                <a:ea typeface="+mj-ea"/>
              </a:rPr>
              <a:t>(-I(j))); %Middle Layer</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end</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K=wo*Oh;             %Output Layer</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for l=1:1:Out</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K(l)=</a:t>
            </a:r>
            <a:r>
              <a:rPr lang="en-US" altLang="zh-CN" sz="1600" b="0" dirty="0" err="1">
                <a:solidFill>
                  <a:schemeClr val="tx1"/>
                </a:solidFill>
                <a:latin typeface="+mj-ea"/>
                <a:ea typeface="+mj-ea"/>
              </a:rPr>
              <a:t>exp</a:t>
            </a:r>
            <a:r>
              <a:rPr lang="en-US" altLang="zh-CN" sz="1600" b="0" dirty="0">
                <a:solidFill>
                  <a:schemeClr val="tx1"/>
                </a:solidFill>
                <a:latin typeface="+mj-ea"/>
                <a:ea typeface="+mj-ea"/>
              </a:rPr>
              <a:t>(K(l))/(</a:t>
            </a:r>
            <a:r>
              <a:rPr lang="en-US" altLang="zh-CN" sz="1600" b="0" dirty="0" err="1">
                <a:solidFill>
                  <a:schemeClr val="tx1"/>
                </a:solidFill>
                <a:latin typeface="+mj-ea"/>
                <a:ea typeface="+mj-ea"/>
              </a:rPr>
              <a:t>exp</a:t>
            </a:r>
            <a:r>
              <a:rPr lang="en-US" altLang="zh-CN" sz="1600" b="0" dirty="0">
                <a:solidFill>
                  <a:schemeClr val="tx1"/>
                </a:solidFill>
                <a:latin typeface="+mj-ea"/>
                <a:ea typeface="+mj-ea"/>
              </a:rPr>
              <a:t>(K(l))+</a:t>
            </a:r>
            <a:r>
              <a:rPr lang="en-US" altLang="zh-CN" sz="1600" b="0" dirty="0" err="1">
                <a:solidFill>
                  <a:schemeClr val="tx1"/>
                </a:solidFill>
                <a:latin typeface="+mj-ea"/>
                <a:ea typeface="+mj-ea"/>
              </a:rPr>
              <a:t>exp</a:t>
            </a:r>
            <a:r>
              <a:rPr lang="en-US" altLang="zh-CN" sz="1600" b="0" dirty="0">
                <a:solidFill>
                  <a:schemeClr val="tx1"/>
                </a:solidFill>
                <a:latin typeface="+mj-ea"/>
                <a:ea typeface="+mj-ea"/>
              </a:rPr>
              <a:t>(-K(l)));        %Getting </a:t>
            </a:r>
            <a:r>
              <a:rPr lang="en-US" altLang="zh-CN" sz="1600" b="0" dirty="0" err="1">
                <a:solidFill>
                  <a:schemeClr val="tx1"/>
                </a:solidFill>
                <a:latin typeface="+mj-ea"/>
                <a:ea typeface="+mj-ea"/>
              </a:rPr>
              <a:t>kp,ki,kd</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end</a:t>
            </a:r>
            <a:endParaRPr lang="zh-CN" altLang="zh-CN" sz="1600" b="0" dirty="0">
              <a:solidFill>
                <a:schemeClr val="tx1"/>
              </a:solidFill>
              <a:latin typeface="+mj-ea"/>
              <a:ea typeface="+mj-ea"/>
            </a:endParaRPr>
          </a:p>
          <a:p>
            <a:pPr algn="l"/>
            <a:r>
              <a:rPr lang="en-US" altLang="zh-CN" sz="1600" b="0" dirty="0" err="1">
                <a:solidFill>
                  <a:schemeClr val="tx1"/>
                </a:solidFill>
                <a:latin typeface="+mj-ea"/>
                <a:ea typeface="+mj-ea"/>
              </a:rPr>
              <a:t>kp</a:t>
            </a:r>
            <a:r>
              <a:rPr lang="en-US" altLang="zh-CN" sz="1600" b="0" dirty="0">
                <a:solidFill>
                  <a:schemeClr val="tx1"/>
                </a:solidFill>
                <a:latin typeface="+mj-ea"/>
                <a:ea typeface="+mj-ea"/>
              </a:rPr>
              <a:t>=K(1);</a:t>
            </a:r>
            <a:r>
              <a:rPr lang="en-US" altLang="zh-CN" sz="1600" b="0" dirty="0" err="1">
                <a:solidFill>
                  <a:schemeClr val="tx1"/>
                </a:solidFill>
                <a:latin typeface="+mj-ea"/>
                <a:ea typeface="+mj-ea"/>
              </a:rPr>
              <a:t>ki</a:t>
            </a:r>
            <a:r>
              <a:rPr lang="en-US" altLang="zh-CN" sz="1600" b="0" dirty="0">
                <a:solidFill>
                  <a:schemeClr val="tx1"/>
                </a:solidFill>
                <a:latin typeface="+mj-ea"/>
                <a:ea typeface="+mj-ea"/>
              </a:rPr>
              <a:t>=K(2);</a:t>
            </a:r>
            <a:r>
              <a:rPr lang="en-US" altLang="zh-CN" sz="1600" b="0" dirty="0" err="1">
                <a:solidFill>
                  <a:schemeClr val="tx1"/>
                </a:solidFill>
                <a:latin typeface="+mj-ea"/>
                <a:ea typeface="+mj-ea"/>
              </a:rPr>
              <a:t>kd</a:t>
            </a:r>
            <a:r>
              <a:rPr lang="en-US" altLang="zh-CN" sz="1600" b="0" dirty="0">
                <a:solidFill>
                  <a:schemeClr val="tx1"/>
                </a:solidFill>
                <a:latin typeface="+mj-ea"/>
                <a:ea typeface="+mj-ea"/>
              </a:rPr>
              <a:t>=K(3);</a:t>
            </a:r>
            <a:endParaRPr lang="zh-CN" altLang="zh-CN" sz="1600" b="0" dirty="0">
              <a:solidFill>
                <a:schemeClr val="tx1"/>
              </a:solidFill>
              <a:latin typeface="+mj-ea"/>
              <a:ea typeface="+mj-ea"/>
            </a:endParaRPr>
          </a:p>
          <a:p>
            <a:pPr algn="l"/>
            <a:r>
              <a:rPr lang="en-US" altLang="zh-CN" sz="1600" b="0" dirty="0" err="1">
                <a:solidFill>
                  <a:schemeClr val="tx1"/>
                </a:solidFill>
                <a:latin typeface="+mj-ea"/>
                <a:ea typeface="+mj-ea"/>
              </a:rPr>
              <a:t>Kpid</a:t>
            </a:r>
            <a:r>
              <a:rPr lang="en-US" altLang="zh-CN" sz="1600" b="0" dirty="0">
                <a:solidFill>
                  <a:schemeClr val="tx1"/>
                </a:solidFill>
                <a:latin typeface="+mj-ea"/>
                <a:ea typeface="+mj-ea"/>
              </a:rPr>
              <a:t>=[</a:t>
            </a:r>
            <a:r>
              <a:rPr lang="en-US" altLang="zh-CN" sz="1600" b="0" dirty="0" err="1">
                <a:solidFill>
                  <a:schemeClr val="tx1"/>
                </a:solidFill>
                <a:latin typeface="+mj-ea"/>
                <a:ea typeface="+mj-ea"/>
              </a:rPr>
              <a:t>kp,ki,kd</a:t>
            </a:r>
            <a:r>
              <a:rPr lang="en-US" altLang="zh-CN" sz="1600" b="0" dirty="0">
                <a:solidFill>
                  <a:schemeClr val="tx1"/>
                </a:solidFill>
                <a:latin typeface="+mj-ea"/>
                <a:ea typeface="+mj-ea"/>
              </a:rPr>
              <a:t>];</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du=</a:t>
            </a:r>
            <a:r>
              <a:rPr lang="en-US" altLang="zh-CN" sz="1600" b="0" dirty="0" err="1">
                <a:solidFill>
                  <a:schemeClr val="tx1"/>
                </a:solidFill>
                <a:latin typeface="+mj-ea"/>
                <a:ea typeface="+mj-ea"/>
              </a:rPr>
              <a:t>Kpid</a:t>
            </a:r>
            <a:r>
              <a:rPr lang="en-US" altLang="zh-CN" sz="1600" b="0" dirty="0">
                <a:solidFill>
                  <a:schemeClr val="tx1"/>
                </a:solidFill>
                <a:latin typeface="+mj-ea"/>
                <a:ea typeface="+mj-ea"/>
              </a:rPr>
              <a:t>*</a:t>
            </a:r>
            <a:r>
              <a:rPr lang="en-US" altLang="zh-CN" sz="1600" b="0" dirty="0" err="1">
                <a:solidFill>
                  <a:schemeClr val="tx1"/>
                </a:solidFill>
                <a:latin typeface="+mj-ea"/>
                <a:ea typeface="+mj-ea"/>
              </a:rPr>
              <a:t>epid</a:t>
            </a:r>
            <a:r>
              <a:rPr lang="en-US" altLang="zh-CN" sz="1600" b="0" dirty="0">
                <a:solidFill>
                  <a:schemeClr val="tx1"/>
                </a:solidFill>
                <a:latin typeface="+mj-ea"/>
                <a:ea typeface="+mj-ea"/>
              </a:rPr>
              <a:t>;</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u=u_1+du;</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if u&gt;=10       % Restricting the output of controller</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u=10;</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end</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if u&lt;=-10</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u=-10;</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end</a:t>
            </a:r>
            <a:endParaRPr lang="zh-CN" altLang="zh-CN" sz="1600" b="0" dirty="0">
              <a:solidFill>
                <a:schemeClr val="tx1"/>
              </a:solidFill>
              <a:latin typeface="+mj-ea"/>
              <a:ea typeface="+mj-ea"/>
            </a:endParaRPr>
          </a:p>
        </p:txBody>
      </p:sp>
    </p:spTree>
    <p:extLst>
      <p:ext uri="{BB962C8B-B14F-4D97-AF65-F5344CB8AC3E}">
        <p14:creationId xmlns:p14="http://schemas.microsoft.com/office/powerpoint/2010/main" val="3246660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1520" y="1052736"/>
            <a:ext cx="2222083" cy="400110"/>
          </a:xfrm>
          <a:prstGeom prst="rect">
            <a:avLst/>
          </a:prstGeom>
        </p:spPr>
        <p:txBody>
          <a:bodyPr wrap="none">
            <a:spAutoFit/>
          </a:bodyPr>
          <a:lstStyle/>
          <a:p>
            <a:r>
              <a:rPr lang="en-US" altLang="zh-CN" dirty="0"/>
              <a:t>12.1</a:t>
            </a:r>
            <a:r>
              <a:rPr lang="zh-CN" altLang="zh-CN" dirty="0"/>
              <a:t>神经网络简介</a:t>
            </a:r>
          </a:p>
        </p:txBody>
      </p:sp>
      <p:sp>
        <p:nvSpPr>
          <p:cNvPr id="7" name="矩形 6"/>
          <p:cNvSpPr/>
          <p:nvPr/>
        </p:nvSpPr>
        <p:spPr>
          <a:xfrm>
            <a:off x="179512" y="1452846"/>
            <a:ext cx="8964488" cy="5078313"/>
          </a:xfrm>
          <a:prstGeom prst="rect">
            <a:avLst/>
          </a:prstGeom>
        </p:spPr>
        <p:txBody>
          <a:bodyPr wrap="square">
            <a:spAutoFit/>
          </a:bodyPr>
          <a:lstStyle/>
          <a:p>
            <a:pPr algn="l"/>
            <a:r>
              <a:rPr lang="zh-CN" altLang="zh-CN" sz="1800" b="0" dirty="0">
                <a:solidFill>
                  <a:schemeClr val="tx1"/>
                </a:solidFill>
                <a:latin typeface="+mj-ea"/>
                <a:ea typeface="+mj-ea"/>
              </a:rPr>
              <a:t>人工神经网络（</a:t>
            </a:r>
            <a:r>
              <a:rPr lang="en-US" altLang="zh-CN" sz="1800" b="0" dirty="0">
                <a:solidFill>
                  <a:schemeClr val="tx1"/>
                </a:solidFill>
                <a:latin typeface="+mj-ea"/>
                <a:ea typeface="+mj-ea"/>
              </a:rPr>
              <a:t>artificial neural network</a:t>
            </a:r>
            <a:r>
              <a:rPr lang="zh-CN" altLang="zh-CN" sz="1800" b="0" dirty="0">
                <a:solidFill>
                  <a:schemeClr val="tx1"/>
                </a:solidFill>
                <a:latin typeface="+mj-ea"/>
                <a:ea typeface="+mj-ea"/>
              </a:rPr>
              <a:t>，</a:t>
            </a:r>
            <a:r>
              <a:rPr lang="en-US" altLang="zh-CN" sz="1800" b="0" dirty="0">
                <a:solidFill>
                  <a:schemeClr val="tx1"/>
                </a:solidFill>
                <a:latin typeface="+mj-ea"/>
                <a:ea typeface="+mj-ea"/>
              </a:rPr>
              <a:t>ANN</a:t>
            </a:r>
            <a:r>
              <a:rPr lang="zh-CN" altLang="zh-CN" sz="1800" b="0" dirty="0">
                <a:solidFill>
                  <a:schemeClr val="tx1"/>
                </a:solidFill>
                <a:latin typeface="+mj-ea"/>
                <a:ea typeface="+mj-ea"/>
              </a:rPr>
              <a:t>）是模仿生物神经网络功能的一种经验模型。生物神经元受到传入的刺激，其反应又从输出端传到相联的其它神经元，输入和输出之间的变换关系一般是非线性的。</a:t>
            </a:r>
          </a:p>
          <a:p>
            <a:pPr algn="l"/>
            <a:r>
              <a:rPr lang="zh-CN" altLang="zh-CN" sz="1800" b="0" dirty="0">
                <a:solidFill>
                  <a:schemeClr val="tx1"/>
                </a:solidFill>
                <a:latin typeface="+mj-ea"/>
                <a:ea typeface="+mj-ea"/>
              </a:rPr>
              <a:t>神经网络是由若干简单（通常是自适应的）元件及其层次组织，以大规模并行连接方式构造而成的网络，按照生物神经网络类似的方式处理输入的信息。模仿生物神经网络而建立的人工神经网络，对输入信号有功能强大的反应和处理能力</a:t>
            </a:r>
            <a:r>
              <a:rPr lang="en-US" altLang="zh-CN" sz="1800" b="0" baseline="30000" dirty="0">
                <a:solidFill>
                  <a:schemeClr val="tx1"/>
                </a:solidFill>
                <a:latin typeface="+mj-ea"/>
                <a:ea typeface="+mj-ea"/>
              </a:rPr>
              <a:t>[9]</a:t>
            </a:r>
            <a:r>
              <a:rPr lang="zh-CN" altLang="zh-CN" sz="1800" b="0" dirty="0">
                <a:solidFill>
                  <a:schemeClr val="tx1"/>
                </a:solidFill>
                <a:latin typeface="+mj-ea"/>
                <a:ea typeface="+mj-ea"/>
              </a:rPr>
              <a:t>。</a:t>
            </a:r>
          </a:p>
          <a:p>
            <a:pPr algn="l"/>
            <a:r>
              <a:rPr lang="zh-CN" altLang="zh-CN" sz="1800" b="0" dirty="0">
                <a:solidFill>
                  <a:schemeClr val="tx1"/>
                </a:solidFill>
                <a:latin typeface="+mj-ea"/>
                <a:ea typeface="+mj-ea"/>
              </a:rPr>
              <a:t>神经网络是由大量的处理单元（神经元）互相连接而成的网络。为了模拟大脑的基本特性，在神经科学研究的基础上，提出了神经网络的模型。但是，实际上神经网络并没有完全反映大脑的功能，只是对生物神经网络进行了某种抽象、简化和模拟</a:t>
            </a:r>
            <a:r>
              <a:rPr lang="en-US" altLang="zh-CN" sz="1800" b="0" baseline="30000" dirty="0">
                <a:solidFill>
                  <a:schemeClr val="tx1"/>
                </a:solidFill>
                <a:latin typeface="+mj-ea"/>
                <a:ea typeface="+mj-ea"/>
              </a:rPr>
              <a:t>[8]</a:t>
            </a:r>
            <a:r>
              <a:rPr lang="zh-CN" altLang="zh-CN" sz="1800" b="0" dirty="0">
                <a:solidFill>
                  <a:schemeClr val="tx1"/>
                </a:solidFill>
                <a:latin typeface="+mj-ea"/>
                <a:ea typeface="+mj-ea"/>
              </a:rPr>
              <a:t>。</a:t>
            </a:r>
          </a:p>
          <a:p>
            <a:pPr algn="l"/>
            <a:r>
              <a:rPr lang="zh-CN" altLang="zh-CN" sz="1800" b="0" dirty="0">
                <a:solidFill>
                  <a:schemeClr val="tx1"/>
                </a:solidFill>
                <a:latin typeface="+mj-ea"/>
                <a:ea typeface="+mj-ea"/>
              </a:rPr>
              <a:t>神经网络的信息处理通过神经元的互相作用来实现，知识与信息的存储表现为网络元件互相分布式的物理联系。神经网络的学习和识别取决于各种神经元连接权系数的动态演化过程。</a:t>
            </a:r>
          </a:p>
          <a:p>
            <a:pPr algn="l"/>
            <a:r>
              <a:rPr lang="zh-CN" altLang="zh-CN" sz="1800" b="0" dirty="0">
                <a:solidFill>
                  <a:schemeClr val="tx1"/>
                </a:solidFill>
                <a:latin typeface="+mj-ea"/>
                <a:ea typeface="+mj-ea"/>
              </a:rPr>
              <a:t>若干神经元连接成网络，其中的一个神经元可以接受多个输入信号，按照一定的规则转换为输出信号。由于神经网络中神经元间复杂的连接关系和各神经元传递信号的非线性方式，输入和输出信号间可以构建出各种各样的关系，因此可以用来作为黑箱模型，表达那些用机理模型还无法精确描述、但输入和输出之间确实有客观的、确定性的或模糊性的规律。因此，人工神经网络作为经验模型的一种，在化工生产、研究和开发中得到了越来越多的用途。</a:t>
            </a:r>
          </a:p>
        </p:txBody>
      </p:sp>
    </p:spTree>
    <p:extLst>
      <p:ext uri="{BB962C8B-B14F-4D97-AF65-F5344CB8AC3E}">
        <p14:creationId xmlns:p14="http://schemas.microsoft.com/office/powerpoint/2010/main" val="1129026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851894"/>
            <a:ext cx="8640960" cy="6001643"/>
          </a:xfrm>
          <a:prstGeom prst="rect">
            <a:avLst/>
          </a:prstGeom>
        </p:spPr>
        <p:txBody>
          <a:bodyPr wrap="square">
            <a:spAutoFit/>
          </a:bodyPr>
          <a:lstStyle/>
          <a:p>
            <a:pPr algn="l"/>
            <a:r>
              <a:rPr lang="en-US" altLang="zh-CN" sz="1600" b="0" dirty="0" err="1">
                <a:solidFill>
                  <a:schemeClr val="tx1"/>
                </a:solidFill>
                <a:latin typeface="+mn-ea"/>
                <a:ea typeface="+mn-ea"/>
              </a:rPr>
              <a:t>dyu</a:t>
            </a:r>
            <a:r>
              <a:rPr lang="en-US" altLang="zh-CN" sz="1600" b="0" dirty="0">
                <a:solidFill>
                  <a:schemeClr val="tx1"/>
                </a:solidFill>
                <a:latin typeface="+mn-ea"/>
                <a:ea typeface="+mn-ea"/>
              </a:rPr>
              <a:t>=sign((yout-y_1)/(u-u_1+0.0000001));</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%Output layer</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for j=1:1:Out</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a:t>
            </a:r>
            <a:r>
              <a:rPr lang="en-US" altLang="zh-CN" sz="1600" b="0" dirty="0" err="1">
                <a:solidFill>
                  <a:schemeClr val="tx1"/>
                </a:solidFill>
                <a:latin typeface="+mn-ea"/>
                <a:ea typeface="+mn-ea"/>
              </a:rPr>
              <a:t>dK</a:t>
            </a:r>
            <a:r>
              <a:rPr lang="en-US" altLang="zh-CN" sz="1600" b="0" dirty="0">
                <a:solidFill>
                  <a:schemeClr val="tx1"/>
                </a:solidFill>
                <a:latin typeface="+mn-ea"/>
                <a:ea typeface="+mn-ea"/>
              </a:rPr>
              <a:t>(j)=2/(</a:t>
            </a:r>
            <a:r>
              <a:rPr lang="en-US" altLang="zh-CN" sz="1600" b="0" dirty="0" err="1">
                <a:solidFill>
                  <a:schemeClr val="tx1"/>
                </a:solidFill>
                <a:latin typeface="+mn-ea"/>
                <a:ea typeface="+mn-ea"/>
              </a:rPr>
              <a:t>exp</a:t>
            </a:r>
            <a:r>
              <a:rPr lang="en-US" altLang="zh-CN" sz="1600" b="0" dirty="0">
                <a:solidFill>
                  <a:schemeClr val="tx1"/>
                </a:solidFill>
                <a:latin typeface="+mn-ea"/>
                <a:ea typeface="+mn-ea"/>
              </a:rPr>
              <a:t>(K(j))+</a:t>
            </a:r>
            <a:r>
              <a:rPr lang="en-US" altLang="zh-CN" sz="1600" b="0" dirty="0" err="1">
                <a:solidFill>
                  <a:schemeClr val="tx1"/>
                </a:solidFill>
                <a:latin typeface="+mn-ea"/>
                <a:ea typeface="+mn-ea"/>
              </a:rPr>
              <a:t>exp</a:t>
            </a:r>
            <a:r>
              <a:rPr lang="en-US" altLang="zh-CN" sz="1600" b="0" dirty="0">
                <a:solidFill>
                  <a:schemeClr val="tx1"/>
                </a:solidFill>
                <a:latin typeface="+mn-ea"/>
                <a:ea typeface="+mn-ea"/>
              </a:rPr>
              <a:t>(-K(j)))^2;</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end</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for l=1:1:Out</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delta3(l)=error*</a:t>
            </a:r>
            <a:r>
              <a:rPr lang="en-US" altLang="zh-CN" sz="1600" b="0" dirty="0" err="1">
                <a:solidFill>
                  <a:schemeClr val="tx1"/>
                </a:solidFill>
                <a:latin typeface="+mn-ea"/>
                <a:ea typeface="+mn-ea"/>
              </a:rPr>
              <a:t>dyu</a:t>
            </a:r>
            <a:r>
              <a:rPr lang="en-US" altLang="zh-CN" sz="1600" b="0" dirty="0">
                <a:solidFill>
                  <a:schemeClr val="tx1"/>
                </a:solidFill>
                <a:latin typeface="+mn-ea"/>
                <a:ea typeface="+mn-ea"/>
              </a:rPr>
              <a:t>*</a:t>
            </a:r>
            <a:r>
              <a:rPr lang="en-US" altLang="zh-CN" sz="1600" b="0" dirty="0" err="1">
                <a:solidFill>
                  <a:schemeClr val="tx1"/>
                </a:solidFill>
                <a:latin typeface="+mn-ea"/>
                <a:ea typeface="+mn-ea"/>
              </a:rPr>
              <a:t>epid</a:t>
            </a:r>
            <a:r>
              <a:rPr lang="en-US" altLang="zh-CN" sz="1600" b="0" dirty="0">
                <a:solidFill>
                  <a:schemeClr val="tx1"/>
                </a:solidFill>
                <a:latin typeface="+mn-ea"/>
                <a:ea typeface="+mn-ea"/>
              </a:rPr>
              <a:t>(l)*</a:t>
            </a:r>
            <a:r>
              <a:rPr lang="en-US" altLang="zh-CN" sz="1600" b="0" dirty="0" err="1">
                <a:solidFill>
                  <a:schemeClr val="tx1"/>
                </a:solidFill>
                <a:latin typeface="+mn-ea"/>
                <a:ea typeface="+mn-ea"/>
              </a:rPr>
              <a:t>dK</a:t>
            </a:r>
            <a:r>
              <a:rPr lang="en-US" altLang="zh-CN" sz="1600" b="0" dirty="0">
                <a:solidFill>
                  <a:schemeClr val="tx1"/>
                </a:solidFill>
                <a:latin typeface="+mn-ea"/>
                <a:ea typeface="+mn-ea"/>
              </a:rPr>
              <a:t>(l);</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end</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for l=1:1:Out</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for </a:t>
            </a:r>
            <a:r>
              <a:rPr lang="en-US" altLang="zh-CN" sz="1600" b="0" dirty="0" err="1">
                <a:solidFill>
                  <a:schemeClr val="tx1"/>
                </a:solidFill>
                <a:latin typeface="+mn-ea"/>
                <a:ea typeface="+mn-ea"/>
              </a:rPr>
              <a:t>i</a:t>
            </a:r>
            <a:r>
              <a:rPr lang="en-US" altLang="zh-CN" sz="1600" b="0" dirty="0">
                <a:solidFill>
                  <a:schemeClr val="tx1"/>
                </a:solidFill>
                <a:latin typeface="+mn-ea"/>
                <a:ea typeface="+mn-ea"/>
              </a:rPr>
              <a:t>=1:1:H</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a:t>
            </a:r>
            <a:r>
              <a:rPr lang="en-US" altLang="zh-CN" sz="1600" b="0" dirty="0" err="1">
                <a:solidFill>
                  <a:schemeClr val="tx1"/>
                </a:solidFill>
                <a:latin typeface="+mn-ea"/>
                <a:ea typeface="+mn-ea"/>
              </a:rPr>
              <a:t>d_wo</a:t>
            </a:r>
            <a:r>
              <a:rPr lang="en-US" altLang="zh-CN" sz="1600" b="0" dirty="0">
                <a:solidFill>
                  <a:schemeClr val="tx1"/>
                </a:solidFill>
                <a:latin typeface="+mn-ea"/>
                <a:ea typeface="+mn-ea"/>
              </a:rPr>
              <a:t>=</a:t>
            </a:r>
            <a:r>
              <a:rPr lang="en-US" altLang="zh-CN" sz="1600" b="0" dirty="0" err="1">
                <a:solidFill>
                  <a:schemeClr val="tx1"/>
                </a:solidFill>
                <a:latin typeface="+mn-ea"/>
                <a:ea typeface="+mn-ea"/>
              </a:rPr>
              <a:t>xite</a:t>
            </a:r>
            <a:r>
              <a:rPr lang="en-US" altLang="zh-CN" sz="1600" b="0" dirty="0">
                <a:solidFill>
                  <a:schemeClr val="tx1"/>
                </a:solidFill>
                <a:latin typeface="+mn-ea"/>
                <a:ea typeface="+mn-ea"/>
              </a:rPr>
              <a:t>*delta3(l)*Oh(</a:t>
            </a:r>
            <a:r>
              <a:rPr lang="en-US" altLang="zh-CN" sz="1600" b="0" dirty="0" err="1">
                <a:solidFill>
                  <a:schemeClr val="tx1"/>
                </a:solidFill>
                <a:latin typeface="+mn-ea"/>
                <a:ea typeface="+mn-ea"/>
              </a:rPr>
              <a:t>i</a:t>
            </a:r>
            <a:r>
              <a:rPr lang="en-US" altLang="zh-CN" sz="1600" b="0" dirty="0">
                <a:solidFill>
                  <a:schemeClr val="tx1"/>
                </a:solidFill>
                <a:latin typeface="+mn-ea"/>
                <a:ea typeface="+mn-ea"/>
              </a:rPr>
              <a:t>)+alfa*(wo_1-wo_2);</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end</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end</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wo=wo_1+d_wo+alfa*(wo_1-wo_2);</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%Hidden layer</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for </a:t>
            </a:r>
            <a:r>
              <a:rPr lang="en-US" altLang="zh-CN" sz="1600" b="0" dirty="0" err="1">
                <a:solidFill>
                  <a:schemeClr val="tx1"/>
                </a:solidFill>
                <a:latin typeface="+mn-ea"/>
                <a:ea typeface="+mn-ea"/>
              </a:rPr>
              <a:t>i</a:t>
            </a:r>
            <a:r>
              <a:rPr lang="en-US" altLang="zh-CN" sz="1600" b="0" dirty="0">
                <a:solidFill>
                  <a:schemeClr val="tx1"/>
                </a:solidFill>
                <a:latin typeface="+mn-ea"/>
                <a:ea typeface="+mn-ea"/>
              </a:rPr>
              <a:t>=1:1:H</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a:t>
            </a:r>
            <a:r>
              <a:rPr lang="en-US" altLang="zh-CN" sz="1600" b="0" dirty="0" err="1">
                <a:solidFill>
                  <a:schemeClr val="tx1"/>
                </a:solidFill>
                <a:latin typeface="+mn-ea"/>
                <a:ea typeface="+mn-ea"/>
              </a:rPr>
              <a:t>dO</a:t>
            </a:r>
            <a:r>
              <a:rPr lang="en-US" altLang="zh-CN" sz="1600" b="0" dirty="0">
                <a:solidFill>
                  <a:schemeClr val="tx1"/>
                </a:solidFill>
                <a:latin typeface="+mn-ea"/>
                <a:ea typeface="+mn-ea"/>
              </a:rPr>
              <a:t>(</a:t>
            </a:r>
            <a:r>
              <a:rPr lang="en-US" altLang="zh-CN" sz="1600" b="0" dirty="0" err="1">
                <a:solidFill>
                  <a:schemeClr val="tx1"/>
                </a:solidFill>
                <a:latin typeface="+mn-ea"/>
                <a:ea typeface="+mn-ea"/>
              </a:rPr>
              <a:t>i</a:t>
            </a:r>
            <a:r>
              <a:rPr lang="en-US" altLang="zh-CN" sz="1600" b="0" dirty="0">
                <a:solidFill>
                  <a:schemeClr val="tx1"/>
                </a:solidFill>
                <a:latin typeface="+mn-ea"/>
                <a:ea typeface="+mn-ea"/>
              </a:rPr>
              <a:t>)=4/(</a:t>
            </a:r>
            <a:r>
              <a:rPr lang="en-US" altLang="zh-CN" sz="1600" b="0" dirty="0" err="1">
                <a:solidFill>
                  <a:schemeClr val="tx1"/>
                </a:solidFill>
                <a:latin typeface="+mn-ea"/>
                <a:ea typeface="+mn-ea"/>
              </a:rPr>
              <a:t>exp</a:t>
            </a:r>
            <a:r>
              <a:rPr lang="en-US" altLang="zh-CN" sz="1600" b="0" dirty="0">
                <a:solidFill>
                  <a:schemeClr val="tx1"/>
                </a:solidFill>
                <a:latin typeface="+mn-ea"/>
                <a:ea typeface="+mn-ea"/>
              </a:rPr>
              <a:t>(I(</a:t>
            </a:r>
            <a:r>
              <a:rPr lang="en-US" altLang="zh-CN" sz="1600" b="0" dirty="0" err="1">
                <a:solidFill>
                  <a:schemeClr val="tx1"/>
                </a:solidFill>
                <a:latin typeface="+mn-ea"/>
                <a:ea typeface="+mn-ea"/>
              </a:rPr>
              <a:t>i</a:t>
            </a:r>
            <a:r>
              <a:rPr lang="en-US" altLang="zh-CN" sz="1600" b="0" dirty="0">
                <a:solidFill>
                  <a:schemeClr val="tx1"/>
                </a:solidFill>
                <a:latin typeface="+mn-ea"/>
                <a:ea typeface="+mn-ea"/>
              </a:rPr>
              <a:t>))+</a:t>
            </a:r>
            <a:r>
              <a:rPr lang="en-US" altLang="zh-CN" sz="1600" b="0" dirty="0" err="1">
                <a:solidFill>
                  <a:schemeClr val="tx1"/>
                </a:solidFill>
                <a:latin typeface="+mn-ea"/>
                <a:ea typeface="+mn-ea"/>
              </a:rPr>
              <a:t>exp</a:t>
            </a:r>
            <a:r>
              <a:rPr lang="en-US" altLang="zh-CN" sz="1600" b="0" dirty="0">
                <a:solidFill>
                  <a:schemeClr val="tx1"/>
                </a:solidFill>
                <a:latin typeface="+mn-ea"/>
                <a:ea typeface="+mn-ea"/>
              </a:rPr>
              <a:t>(-I(</a:t>
            </a:r>
            <a:r>
              <a:rPr lang="en-US" altLang="zh-CN" sz="1600" b="0" dirty="0" err="1">
                <a:solidFill>
                  <a:schemeClr val="tx1"/>
                </a:solidFill>
                <a:latin typeface="+mn-ea"/>
                <a:ea typeface="+mn-ea"/>
              </a:rPr>
              <a:t>i</a:t>
            </a:r>
            <a:r>
              <a:rPr lang="en-US" altLang="zh-CN" sz="1600" b="0" dirty="0">
                <a:solidFill>
                  <a:schemeClr val="tx1"/>
                </a:solidFill>
                <a:latin typeface="+mn-ea"/>
                <a:ea typeface="+mn-ea"/>
              </a:rPr>
              <a:t>)))^2;</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end</a:t>
            </a:r>
            <a:endParaRPr lang="zh-CN" altLang="zh-CN" sz="1600" b="0" dirty="0">
              <a:solidFill>
                <a:schemeClr val="tx1"/>
              </a:solidFill>
              <a:latin typeface="+mn-ea"/>
              <a:ea typeface="+mn-ea"/>
            </a:endParaRPr>
          </a:p>
          <a:p>
            <a:pPr algn="l"/>
            <a:r>
              <a:rPr lang="en-US" altLang="zh-CN" sz="1600" b="0" dirty="0" err="1">
                <a:solidFill>
                  <a:schemeClr val="tx1"/>
                </a:solidFill>
                <a:latin typeface="+mn-ea"/>
                <a:ea typeface="+mn-ea"/>
              </a:rPr>
              <a:t>segma</a:t>
            </a:r>
            <a:r>
              <a:rPr lang="en-US" altLang="zh-CN" sz="1600" b="0" dirty="0">
                <a:solidFill>
                  <a:schemeClr val="tx1"/>
                </a:solidFill>
                <a:latin typeface="+mn-ea"/>
                <a:ea typeface="+mn-ea"/>
              </a:rPr>
              <a:t>=delta3*wo;</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for </a:t>
            </a:r>
            <a:r>
              <a:rPr lang="en-US" altLang="zh-CN" sz="1600" b="0" dirty="0" err="1">
                <a:solidFill>
                  <a:schemeClr val="tx1"/>
                </a:solidFill>
                <a:latin typeface="+mn-ea"/>
                <a:ea typeface="+mn-ea"/>
              </a:rPr>
              <a:t>i</a:t>
            </a:r>
            <a:r>
              <a:rPr lang="en-US" altLang="zh-CN" sz="1600" b="0" dirty="0">
                <a:solidFill>
                  <a:schemeClr val="tx1"/>
                </a:solidFill>
                <a:latin typeface="+mn-ea"/>
                <a:ea typeface="+mn-ea"/>
              </a:rPr>
              <a:t>=1:1:H</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delta2(</a:t>
            </a:r>
            <a:r>
              <a:rPr lang="en-US" altLang="zh-CN" sz="1600" b="0" dirty="0" err="1">
                <a:solidFill>
                  <a:schemeClr val="tx1"/>
                </a:solidFill>
                <a:latin typeface="+mn-ea"/>
                <a:ea typeface="+mn-ea"/>
              </a:rPr>
              <a:t>i</a:t>
            </a:r>
            <a:r>
              <a:rPr lang="en-US" altLang="zh-CN" sz="1600" b="0" dirty="0">
                <a:solidFill>
                  <a:schemeClr val="tx1"/>
                </a:solidFill>
                <a:latin typeface="+mn-ea"/>
                <a:ea typeface="+mn-ea"/>
              </a:rPr>
              <a:t>)=</a:t>
            </a:r>
            <a:r>
              <a:rPr lang="en-US" altLang="zh-CN" sz="1600" b="0" dirty="0" err="1">
                <a:solidFill>
                  <a:schemeClr val="tx1"/>
                </a:solidFill>
                <a:latin typeface="+mn-ea"/>
                <a:ea typeface="+mn-ea"/>
              </a:rPr>
              <a:t>dO</a:t>
            </a:r>
            <a:r>
              <a:rPr lang="en-US" altLang="zh-CN" sz="1600" b="0" dirty="0">
                <a:solidFill>
                  <a:schemeClr val="tx1"/>
                </a:solidFill>
                <a:latin typeface="+mn-ea"/>
                <a:ea typeface="+mn-ea"/>
              </a:rPr>
              <a:t>(</a:t>
            </a:r>
            <a:r>
              <a:rPr lang="en-US" altLang="zh-CN" sz="1600" b="0" dirty="0" err="1">
                <a:solidFill>
                  <a:schemeClr val="tx1"/>
                </a:solidFill>
                <a:latin typeface="+mn-ea"/>
                <a:ea typeface="+mn-ea"/>
              </a:rPr>
              <a:t>i</a:t>
            </a:r>
            <a:r>
              <a:rPr lang="en-US" altLang="zh-CN" sz="1600" b="0" dirty="0">
                <a:solidFill>
                  <a:schemeClr val="tx1"/>
                </a:solidFill>
                <a:latin typeface="+mn-ea"/>
                <a:ea typeface="+mn-ea"/>
              </a:rPr>
              <a:t>)*</a:t>
            </a:r>
            <a:r>
              <a:rPr lang="en-US" altLang="zh-CN" sz="1600" b="0" dirty="0" err="1">
                <a:solidFill>
                  <a:schemeClr val="tx1"/>
                </a:solidFill>
                <a:latin typeface="+mn-ea"/>
                <a:ea typeface="+mn-ea"/>
              </a:rPr>
              <a:t>segma</a:t>
            </a:r>
            <a:r>
              <a:rPr lang="en-US" altLang="zh-CN" sz="1600" b="0" dirty="0">
                <a:solidFill>
                  <a:schemeClr val="tx1"/>
                </a:solidFill>
                <a:latin typeface="+mn-ea"/>
                <a:ea typeface="+mn-ea"/>
              </a:rPr>
              <a:t>(</a:t>
            </a:r>
            <a:r>
              <a:rPr lang="en-US" altLang="zh-CN" sz="1600" b="0" dirty="0" err="1">
                <a:solidFill>
                  <a:schemeClr val="tx1"/>
                </a:solidFill>
                <a:latin typeface="+mn-ea"/>
                <a:ea typeface="+mn-ea"/>
              </a:rPr>
              <a:t>i</a:t>
            </a:r>
            <a:r>
              <a:rPr lang="en-US" altLang="zh-CN" sz="1600" b="0" dirty="0">
                <a:solidFill>
                  <a:schemeClr val="tx1"/>
                </a:solidFill>
                <a:latin typeface="+mn-ea"/>
                <a:ea typeface="+mn-ea"/>
              </a:rPr>
              <a:t>);</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end</a:t>
            </a:r>
            <a:endParaRPr lang="zh-CN" altLang="zh-CN" sz="1600" b="0" dirty="0">
              <a:solidFill>
                <a:schemeClr val="tx1"/>
              </a:solidFill>
              <a:latin typeface="+mn-ea"/>
              <a:ea typeface="+mn-ea"/>
            </a:endParaRPr>
          </a:p>
        </p:txBody>
      </p:sp>
    </p:spTree>
    <p:extLst>
      <p:ext uri="{BB962C8B-B14F-4D97-AF65-F5344CB8AC3E}">
        <p14:creationId xmlns:p14="http://schemas.microsoft.com/office/powerpoint/2010/main" val="3246660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052735"/>
            <a:ext cx="4572000" cy="5632311"/>
          </a:xfrm>
          <a:prstGeom prst="rect">
            <a:avLst/>
          </a:prstGeom>
        </p:spPr>
        <p:txBody>
          <a:bodyPr>
            <a:spAutoFit/>
          </a:bodyPr>
          <a:lstStyle/>
          <a:p>
            <a:pPr algn="l"/>
            <a:r>
              <a:rPr lang="en-US" altLang="zh-CN" b="0" dirty="0" err="1">
                <a:solidFill>
                  <a:schemeClr val="tx1"/>
                </a:solidFill>
                <a:latin typeface="+mj-ea"/>
                <a:ea typeface="+mj-ea"/>
              </a:rPr>
              <a:t>d_wi</a:t>
            </a:r>
            <a:r>
              <a:rPr lang="en-US" altLang="zh-CN" b="0" dirty="0">
                <a:solidFill>
                  <a:schemeClr val="tx1"/>
                </a:solidFill>
                <a:latin typeface="+mj-ea"/>
                <a:ea typeface="+mj-ea"/>
              </a:rPr>
              <a:t>=</a:t>
            </a:r>
            <a:r>
              <a:rPr lang="en-US" altLang="zh-CN" b="0" dirty="0" err="1">
                <a:solidFill>
                  <a:schemeClr val="tx1"/>
                </a:solidFill>
                <a:latin typeface="+mj-ea"/>
                <a:ea typeface="+mj-ea"/>
              </a:rPr>
              <a:t>xite</a:t>
            </a:r>
            <a:r>
              <a:rPr lang="en-US" altLang="zh-CN" b="0" dirty="0">
                <a:solidFill>
                  <a:schemeClr val="tx1"/>
                </a:solidFill>
                <a:latin typeface="+mj-ea"/>
                <a:ea typeface="+mj-ea"/>
              </a:rPr>
              <a:t>*delta2'*xi;</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wi</a:t>
            </a:r>
            <a:r>
              <a:rPr lang="en-US" altLang="zh-CN" b="0" dirty="0">
                <a:solidFill>
                  <a:schemeClr val="tx1"/>
                </a:solidFill>
                <a:latin typeface="+mj-ea"/>
                <a:ea typeface="+mj-ea"/>
              </a:rPr>
              <a:t>=wi_1+d_wi+alfa*(wi_1-wi_2);</a:t>
            </a:r>
            <a:endParaRPr lang="zh-CN" altLang="zh-CN" b="0" dirty="0">
              <a:solidFill>
                <a:schemeClr val="tx1"/>
              </a:solidFill>
              <a:latin typeface="+mj-ea"/>
              <a:ea typeface="+mj-ea"/>
            </a:endParaRPr>
          </a:p>
          <a:p>
            <a:pPr algn="l"/>
            <a:r>
              <a:rPr lang="en-US" altLang="zh-CN" b="0" dirty="0">
                <a:solidFill>
                  <a:schemeClr val="tx1"/>
                </a:solidFill>
                <a:latin typeface="+mj-ea"/>
                <a:ea typeface="+mj-ea"/>
              </a:rPr>
              <a:t> %Parameters Update</a:t>
            </a:r>
            <a:endParaRPr lang="zh-CN" altLang="zh-CN" b="0" dirty="0">
              <a:solidFill>
                <a:schemeClr val="tx1"/>
              </a:solidFill>
              <a:latin typeface="+mj-ea"/>
              <a:ea typeface="+mj-ea"/>
            </a:endParaRPr>
          </a:p>
          <a:p>
            <a:pPr algn="l"/>
            <a:r>
              <a:rPr lang="en-US" altLang="zh-CN" b="0" dirty="0">
                <a:solidFill>
                  <a:schemeClr val="tx1"/>
                </a:solidFill>
                <a:latin typeface="+mj-ea"/>
                <a:ea typeface="+mj-ea"/>
              </a:rPr>
              <a:t>u_5=u_4;u_4=u_3;u_3=u_2;u_2=u_1;u_1=u;   </a:t>
            </a:r>
            <a:endParaRPr lang="zh-CN" altLang="zh-CN" b="0" dirty="0">
              <a:solidFill>
                <a:schemeClr val="tx1"/>
              </a:solidFill>
              <a:latin typeface="+mj-ea"/>
              <a:ea typeface="+mj-ea"/>
            </a:endParaRPr>
          </a:p>
          <a:p>
            <a:pPr algn="l"/>
            <a:r>
              <a:rPr lang="en-US" altLang="zh-CN" b="0" dirty="0">
                <a:solidFill>
                  <a:schemeClr val="tx1"/>
                </a:solidFill>
                <a:latin typeface="+mj-ea"/>
                <a:ea typeface="+mj-ea"/>
              </a:rPr>
              <a:t>y_2=y_1;y_1=</a:t>
            </a:r>
            <a:r>
              <a:rPr lang="en-US" altLang="zh-CN" b="0" dirty="0" err="1">
                <a:solidFill>
                  <a:schemeClr val="tx1"/>
                </a:solidFill>
                <a:latin typeface="+mj-ea"/>
                <a:ea typeface="+mj-ea"/>
              </a:rPr>
              <a:t>yout</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a:solidFill>
                  <a:schemeClr val="tx1"/>
                </a:solidFill>
                <a:latin typeface="+mj-ea"/>
                <a:ea typeface="+mj-ea"/>
              </a:rPr>
              <a:t>   </a:t>
            </a:r>
            <a:endParaRPr lang="zh-CN" altLang="zh-CN" b="0" dirty="0">
              <a:solidFill>
                <a:schemeClr val="tx1"/>
              </a:solidFill>
              <a:latin typeface="+mj-ea"/>
              <a:ea typeface="+mj-ea"/>
            </a:endParaRPr>
          </a:p>
          <a:p>
            <a:pPr algn="l"/>
            <a:r>
              <a:rPr lang="en-US" altLang="zh-CN" b="0" dirty="0">
                <a:solidFill>
                  <a:schemeClr val="tx1"/>
                </a:solidFill>
                <a:latin typeface="+mj-ea"/>
                <a:ea typeface="+mj-ea"/>
              </a:rPr>
              <a:t>wo_3=wo_2;</a:t>
            </a:r>
            <a:endParaRPr lang="zh-CN" altLang="zh-CN" b="0" dirty="0">
              <a:solidFill>
                <a:schemeClr val="tx1"/>
              </a:solidFill>
              <a:latin typeface="+mj-ea"/>
              <a:ea typeface="+mj-ea"/>
            </a:endParaRPr>
          </a:p>
          <a:p>
            <a:pPr algn="l"/>
            <a:r>
              <a:rPr lang="en-US" altLang="zh-CN" b="0" dirty="0">
                <a:solidFill>
                  <a:schemeClr val="tx1"/>
                </a:solidFill>
                <a:latin typeface="+mj-ea"/>
                <a:ea typeface="+mj-ea"/>
              </a:rPr>
              <a:t>wo_2=wo_1;</a:t>
            </a:r>
            <a:endParaRPr lang="zh-CN" altLang="zh-CN" b="0" dirty="0">
              <a:solidFill>
                <a:schemeClr val="tx1"/>
              </a:solidFill>
              <a:latin typeface="+mj-ea"/>
              <a:ea typeface="+mj-ea"/>
            </a:endParaRPr>
          </a:p>
          <a:p>
            <a:pPr algn="l"/>
            <a:r>
              <a:rPr lang="en-US" altLang="zh-CN" b="0" dirty="0">
                <a:solidFill>
                  <a:schemeClr val="tx1"/>
                </a:solidFill>
                <a:latin typeface="+mj-ea"/>
                <a:ea typeface="+mj-ea"/>
              </a:rPr>
              <a:t>wo_1=wo;</a:t>
            </a:r>
            <a:endParaRPr lang="zh-CN" altLang="zh-CN" b="0" dirty="0">
              <a:solidFill>
                <a:schemeClr val="tx1"/>
              </a:solidFill>
              <a:latin typeface="+mj-ea"/>
              <a:ea typeface="+mj-ea"/>
            </a:endParaRPr>
          </a:p>
          <a:p>
            <a:pPr algn="l"/>
            <a:r>
              <a:rPr lang="en-US" altLang="zh-CN" b="0" dirty="0">
                <a:solidFill>
                  <a:schemeClr val="tx1"/>
                </a:solidFill>
                <a:latin typeface="+mj-ea"/>
                <a:ea typeface="+mj-ea"/>
              </a:rPr>
              <a:t>   </a:t>
            </a:r>
            <a:endParaRPr lang="zh-CN" altLang="zh-CN" b="0" dirty="0">
              <a:solidFill>
                <a:schemeClr val="tx1"/>
              </a:solidFill>
              <a:latin typeface="+mj-ea"/>
              <a:ea typeface="+mj-ea"/>
            </a:endParaRPr>
          </a:p>
          <a:p>
            <a:pPr algn="l"/>
            <a:r>
              <a:rPr lang="en-US" altLang="zh-CN" b="0" dirty="0">
                <a:solidFill>
                  <a:schemeClr val="tx1"/>
                </a:solidFill>
                <a:latin typeface="+mj-ea"/>
                <a:ea typeface="+mj-ea"/>
              </a:rPr>
              <a:t>wi_3=wi_2;</a:t>
            </a:r>
            <a:endParaRPr lang="zh-CN" altLang="zh-CN" b="0" dirty="0">
              <a:solidFill>
                <a:schemeClr val="tx1"/>
              </a:solidFill>
              <a:latin typeface="+mj-ea"/>
              <a:ea typeface="+mj-ea"/>
            </a:endParaRPr>
          </a:p>
          <a:p>
            <a:pPr algn="l"/>
            <a:r>
              <a:rPr lang="en-US" altLang="zh-CN" b="0" dirty="0">
                <a:solidFill>
                  <a:schemeClr val="tx1"/>
                </a:solidFill>
                <a:latin typeface="+mj-ea"/>
                <a:ea typeface="+mj-ea"/>
              </a:rPr>
              <a:t>wi_2=wi_1;</a:t>
            </a:r>
            <a:endParaRPr lang="zh-CN" altLang="zh-CN" b="0" dirty="0">
              <a:solidFill>
                <a:schemeClr val="tx1"/>
              </a:solidFill>
              <a:latin typeface="+mj-ea"/>
              <a:ea typeface="+mj-ea"/>
            </a:endParaRPr>
          </a:p>
          <a:p>
            <a:pPr algn="l"/>
            <a:r>
              <a:rPr lang="en-US" altLang="zh-CN" b="0" dirty="0">
                <a:solidFill>
                  <a:schemeClr val="tx1"/>
                </a:solidFill>
                <a:latin typeface="+mj-ea"/>
                <a:ea typeface="+mj-ea"/>
              </a:rPr>
              <a:t>wi_1=</a:t>
            </a:r>
            <a:r>
              <a:rPr lang="en-US" altLang="zh-CN" b="0" dirty="0" err="1">
                <a:solidFill>
                  <a:schemeClr val="tx1"/>
                </a:solidFill>
                <a:latin typeface="+mj-ea"/>
                <a:ea typeface="+mj-ea"/>
              </a:rPr>
              <a:t>wi</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smtClean="0">
                <a:solidFill>
                  <a:schemeClr val="tx1"/>
                </a:solidFill>
                <a:latin typeface="+mj-ea"/>
                <a:ea typeface="+mj-ea"/>
              </a:rPr>
              <a:t> </a:t>
            </a:r>
            <a:endParaRPr lang="zh-CN" altLang="zh-CN" b="0" dirty="0" smtClean="0">
              <a:solidFill>
                <a:schemeClr val="tx1"/>
              </a:solidFill>
              <a:latin typeface="+mj-ea"/>
              <a:ea typeface="+mj-ea"/>
            </a:endParaRPr>
          </a:p>
          <a:p>
            <a:pPr algn="l"/>
            <a:r>
              <a:rPr lang="en-US" altLang="zh-CN" b="0" dirty="0" smtClean="0">
                <a:solidFill>
                  <a:schemeClr val="tx1"/>
                </a:solidFill>
                <a:latin typeface="+mj-ea"/>
                <a:ea typeface="+mj-ea"/>
              </a:rPr>
              <a:t>error_2=error_1</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a:solidFill>
                  <a:schemeClr val="tx1"/>
                </a:solidFill>
                <a:latin typeface="+mj-ea"/>
                <a:ea typeface="+mj-ea"/>
              </a:rPr>
              <a:t>error_1=error;</a:t>
            </a:r>
            <a:endParaRPr lang="zh-CN" altLang="zh-CN" b="0" dirty="0">
              <a:solidFill>
                <a:schemeClr val="tx1"/>
              </a:solidFill>
              <a:latin typeface="+mj-ea"/>
              <a:ea typeface="+mj-ea"/>
            </a:endParaRPr>
          </a:p>
          <a:p>
            <a:pPr algn="l"/>
            <a:r>
              <a:rPr lang="en-US" altLang="zh-CN" b="0" dirty="0">
                <a:solidFill>
                  <a:schemeClr val="tx1"/>
                </a:solidFill>
                <a:latin typeface="+mj-ea"/>
                <a:ea typeface="+mj-ea"/>
              </a:rPr>
              <a:t>	</a:t>
            </a:r>
            <a:r>
              <a:rPr lang="zh-CN" altLang="zh-CN" b="0" dirty="0">
                <a:solidFill>
                  <a:schemeClr val="tx1"/>
                </a:solidFill>
                <a:latin typeface="+mj-ea"/>
                <a:ea typeface="+mj-ea"/>
              </a:rPr>
              <a:t>输出如图</a:t>
            </a:r>
            <a:r>
              <a:rPr lang="en-US" altLang="zh-CN" b="0" dirty="0">
                <a:solidFill>
                  <a:schemeClr val="tx1"/>
                </a:solidFill>
                <a:latin typeface="+mj-ea"/>
                <a:ea typeface="+mj-ea"/>
              </a:rPr>
              <a:t>12-8</a:t>
            </a:r>
            <a:r>
              <a:rPr lang="zh-CN" altLang="zh-CN" b="0" dirty="0">
                <a:solidFill>
                  <a:schemeClr val="tx1"/>
                </a:solidFill>
                <a:latin typeface="+mj-ea"/>
                <a:ea typeface="+mj-ea"/>
              </a:rPr>
              <a:t>所示。</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548680"/>
            <a:ext cx="3094037" cy="2278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3851920" y="4221088"/>
            <a:ext cx="5040560" cy="1323439"/>
          </a:xfrm>
          <a:prstGeom prst="rect">
            <a:avLst/>
          </a:prstGeom>
        </p:spPr>
        <p:txBody>
          <a:bodyPr wrap="square">
            <a:spAutoFit/>
          </a:bodyPr>
          <a:lstStyle/>
          <a:p>
            <a:pPr algn="l"/>
            <a:r>
              <a:rPr lang="zh-CN" altLang="zh-CN" b="0" dirty="0">
                <a:solidFill>
                  <a:schemeClr val="tx1"/>
                </a:solidFill>
                <a:latin typeface="+mj-ea"/>
                <a:ea typeface="+mj-ea"/>
              </a:rPr>
              <a:t>如图</a:t>
            </a:r>
            <a:r>
              <a:rPr lang="en-US" altLang="zh-CN" b="0" dirty="0">
                <a:solidFill>
                  <a:schemeClr val="tx1"/>
                </a:solidFill>
                <a:latin typeface="+mj-ea"/>
                <a:ea typeface="+mj-ea"/>
              </a:rPr>
              <a:t>12-8</a:t>
            </a:r>
            <a:r>
              <a:rPr lang="zh-CN" altLang="zh-CN" b="0" dirty="0">
                <a:solidFill>
                  <a:schemeClr val="tx1"/>
                </a:solidFill>
                <a:latin typeface="+mj-ea"/>
                <a:ea typeface="+mj-ea"/>
              </a:rPr>
              <a:t>所示，通过仿真可以直观地看出：基于</a:t>
            </a:r>
            <a:r>
              <a:rPr lang="en-US" altLang="zh-CN" b="0" dirty="0">
                <a:solidFill>
                  <a:schemeClr val="tx1"/>
                </a:solidFill>
                <a:latin typeface="+mj-ea"/>
                <a:ea typeface="+mj-ea"/>
              </a:rPr>
              <a:t>BP</a:t>
            </a:r>
            <a:r>
              <a:rPr lang="zh-CN" altLang="zh-CN" b="0" dirty="0">
                <a:solidFill>
                  <a:schemeClr val="tx1"/>
                </a:solidFill>
                <a:latin typeface="+mj-ea"/>
                <a:ea typeface="+mj-ea"/>
              </a:rPr>
              <a:t>神经网络的</a:t>
            </a:r>
            <a:r>
              <a:rPr lang="en-US" altLang="zh-CN" b="0" dirty="0">
                <a:solidFill>
                  <a:schemeClr val="tx1"/>
                </a:solidFill>
                <a:latin typeface="+mj-ea"/>
                <a:ea typeface="+mj-ea"/>
              </a:rPr>
              <a:t>PID</a:t>
            </a:r>
            <a:r>
              <a:rPr lang="zh-CN" altLang="zh-CN" b="0" dirty="0">
                <a:solidFill>
                  <a:schemeClr val="tx1"/>
                </a:solidFill>
                <a:latin typeface="+mj-ea"/>
                <a:ea typeface="+mj-ea"/>
              </a:rPr>
              <a:t>控制器可以通过学习自动调整</a:t>
            </a:r>
            <a:r>
              <a:rPr lang="en-US" altLang="zh-CN" b="0" dirty="0">
                <a:solidFill>
                  <a:schemeClr val="tx1"/>
                </a:solidFill>
                <a:latin typeface="+mj-ea"/>
                <a:ea typeface="+mj-ea"/>
              </a:rPr>
              <a:t>PID</a:t>
            </a:r>
            <a:r>
              <a:rPr lang="zh-CN" altLang="zh-CN" b="0" dirty="0">
                <a:solidFill>
                  <a:schemeClr val="tx1"/>
                </a:solidFill>
                <a:latin typeface="+mj-ea"/>
                <a:ea typeface="+mj-ea"/>
              </a:rPr>
              <a:t>参数，使系统误差调整在允许误差范围内。</a:t>
            </a:r>
          </a:p>
        </p:txBody>
      </p:sp>
    </p:spTree>
    <p:extLst>
      <p:ext uri="{BB962C8B-B14F-4D97-AF65-F5344CB8AC3E}">
        <p14:creationId xmlns:p14="http://schemas.microsoft.com/office/powerpoint/2010/main" val="3246660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124744"/>
            <a:ext cx="5022304" cy="400110"/>
          </a:xfrm>
          <a:prstGeom prst="rect">
            <a:avLst/>
          </a:prstGeom>
        </p:spPr>
        <p:txBody>
          <a:bodyPr wrap="square">
            <a:spAutoFit/>
          </a:bodyPr>
          <a:lstStyle/>
          <a:p>
            <a:r>
              <a:rPr lang="en-US" altLang="zh-CN" dirty="0"/>
              <a:t>12.6  </a:t>
            </a:r>
            <a:r>
              <a:rPr lang="zh-CN" altLang="zh-CN" dirty="0"/>
              <a:t>基于</a:t>
            </a:r>
            <a:r>
              <a:rPr lang="en-US" altLang="zh-CN" dirty="0"/>
              <a:t>Simulink</a:t>
            </a:r>
            <a:r>
              <a:rPr lang="zh-CN" altLang="zh-CN" dirty="0"/>
              <a:t>的神经网络模块仿真</a:t>
            </a:r>
          </a:p>
        </p:txBody>
      </p:sp>
      <p:sp>
        <p:nvSpPr>
          <p:cNvPr id="3" name="矩形 2"/>
          <p:cNvSpPr/>
          <p:nvPr/>
        </p:nvSpPr>
        <p:spPr>
          <a:xfrm>
            <a:off x="323528" y="1628800"/>
            <a:ext cx="8640960" cy="1015663"/>
          </a:xfrm>
          <a:prstGeom prst="rect">
            <a:avLst/>
          </a:prstGeom>
        </p:spPr>
        <p:txBody>
          <a:bodyPr wrap="square">
            <a:spAutoFit/>
          </a:bodyPr>
          <a:lstStyle/>
          <a:p>
            <a:pPr algn="l"/>
            <a:r>
              <a:rPr lang="zh-CN" altLang="zh-CN" b="0" dirty="0">
                <a:solidFill>
                  <a:schemeClr val="tx1"/>
                </a:solidFill>
                <a:latin typeface="+mj-ea"/>
                <a:ea typeface="+mj-ea"/>
              </a:rPr>
              <a:t>神经网络工具箱中提供了一套可在</a:t>
            </a:r>
            <a:r>
              <a:rPr lang="en-US" altLang="zh-CN" b="0" dirty="0">
                <a:solidFill>
                  <a:schemeClr val="tx1"/>
                </a:solidFill>
                <a:latin typeface="+mj-ea"/>
                <a:ea typeface="+mj-ea"/>
              </a:rPr>
              <a:t>Simulink</a:t>
            </a:r>
            <a:r>
              <a:rPr lang="zh-CN" altLang="zh-CN" b="0" dirty="0">
                <a:solidFill>
                  <a:schemeClr val="tx1"/>
                </a:solidFill>
                <a:latin typeface="+mj-ea"/>
                <a:ea typeface="+mj-ea"/>
              </a:rPr>
              <a:t>中用来建立神经网络的模块，对于在</a:t>
            </a:r>
            <a:r>
              <a:rPr lang="en-US" altLang="zh-CN" b="0" dirty="0">
                <a:solidFill>
                  <a:schemeClr val="tx1"/>
                </a:solidFill>
                <a:latin typeface="+mj-ea"/>
                <a:ea typeface="+mj-ea"/>
              </a:rPr>
              <a:t>MATLAB</a:t>
            </a:r>
            <a:r>
              <a:rPr lang="zh-CN" altLang="zh-CN" b="0" dirty="0">
                <a:solidFill>
                  <a:schemeClr val="tx1"/>
                </a:solidFill>
                <a:latin typeface="+mj-ea"/>
                <a:ea typeface="+mj-ea"/>
              </a:rPr>
              <a:t>工作空间中建立的网络，也能够使用函数</a:t>
            </a:r>
            <a:r>
              <a:rPr lang="en-US" altLang="zh-CN" b="0" dirty="0" err="1">
                <a:solidFill>
                  <a:schemeClr val="tx1"/>
                </a:solidFill>
                <a:latin typeface="+mj-ea"/>
                <a:ea typeface="+mj-ea"/>
              </a:rPr>
              <a:t>gensim</a:t>
            </a:r>
            <a:r>
              <a:rPr lang="en-US" altLang="zh-CN" b="0" dirty="0">
                <a:solidFill>
                  <a:schemeClr val="tx1"/>
                </a:solidFill>
                <a:latin typeface="+mj-ea"/>
                <a:ea typeface="+mj-ea"/>
              </a:rPr>
              <a:t>( )</a:t>
            </a:r>
            <a:r>
              <a:rPr lang="zh-CN" altLang="zh-CN" b="0" dirty="0">
                <a:solidFill>
                  <a:schemeClr val="tx1"/>
                </a:solidFill>
                <a:latin typeface="+mj-ea"/>
                <a:ea typeface="+mj-ea"/>
              </a:rPr>
              <a:t>生成一个相应的</a:t>
            </a:r>
            <a:r>
              <a:rPr lang="en-US" altLang="zh-CN" b="0" dirty="0">
                <a:solidFill>
                  <a:schemeClr val="tx1"/>
                </a:solidFill>
                <a:latin typeface="+mj-ea"/>
                <a:ea typeface="+mj-ea"/>
              </a:rPr>
              <a:t>Simulink </a:t>
            </a:r>
            <a:r>
              <a:rPr lang="zh-CN" altLang="zh-CN" b="0" dirty="0">
                <a:solidFill>
                  <a:schemeClr val="tx1"/>
                </a:solidFill>
                <a:latin typeface="+mj-ea"/>
                <a:ea typeface="+mj-ea"/>
              </a:rPr>
              <a:t>网络模块。</a:t>
            </a:r>
          </a:p>
        </p:txBody>
      </p:sp>
    </p:spTree>
    <p:extLst>
      <p:ext uri="{BB962C8B-B14F-4D97-AF65-F5344CB8AC3E}">
        <p14:creationId xmlns:p14="http://schemas.microsoft.com/office/powerpoint/2010/main" val="3246660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980728"/>
            <a:ext cx="2249334" cy="400110"/>
          </a:xfrm>
          <a:prstGeom prst="rect">
            <a:avLst/>
          </a:prstGeom>
        </p:spPr>
        <p:txBody>
          <a:bodyPr wrap="none">
            <a:spAutoFit/>
          </a:bodyPr>
          <a:lstStyle/>
          <a:p>
            <a:r>
              <a:rPr lang="en-US" altLang="zh-CN" dirty="0"/>
              <a:t>12.6.1 </a:t>
            </a:r>
            <a:r>
              <a:rPr lang="zh-CN" altLang="zh-CN" dirty="0"/>
              <a:t>模块的设置</a:t>
            </a:r>
          </a:p>
        </p:txBody>
      </p:sp>
      <p:sp>
        <p:nvSpPr>
          <p:cNvPr id="3" name="矩形 2"/>
          <p:cNvSpPr/>
          <p:nvPr/>
        </p:nvSpPr>
        <p:spPr>
          <a:xfrm>
            <a:off x="107504" y="1484784"/>
            <a:ext cx="8784976" cy="707886"/>
          </a:xfrm>
          <a:prstGeom prst="rect">
            <a:avLst/>
          </a:prstGeom>
        </p:spPr>
        <p:txBody>
          <a:bodyPr wrap="square">
            <a:spAutoFit/>
          </a:bodyPr>
          <a:lstStyle/>
          <a:p>
            <a:pPr algn="l"/>
            <a:r>
              <a:rPr lang="zh-CN" altLang="zh-CN" b="0" dirty="0">
                <a:solidFill>
                  <a:schemeClr val="tx1"/>
                </a:solidFill>
                <a:latin typeface="+mj-ea"/>
                <a:ea typeface="+mj-ea"/>
              </a:rPr>
              <a:t>在</a:t>
            </a:r>
            <a:r>
              <a:rPr lang="en-US" altLang="zh-CN" b="0" dirty="0">
                <a:solidFill>
                  <a:schemeClr val="tx1"/>
                </a:solidFill>
                <a:latin typeface="+mj-ea"/>
                <a:ea typeface="+mj-ea"/>
              </a:rPr>
              <a:t> Simulink</a:t>
            </a:r>
            <a:r>
              <a:rPr lang="zh-CN" altLang="zh-CN" b="0" dirty="0">
                <a:solidFill>
                  <a:schemeClr val="tx1"/>
                </a:solidFill>
                <a:latin typeface="+mj-ea"/>
                <a:ea typeface="+mj-ea"/>
              </a:rPr>
              <a:t>库浏览窗口的</a:t>
            </a:r>
            <a:r>
              <a:rPr lang="en-US" altLang="zh-CN" b="0" dirty="0">
                <a:solidFill>
                  <a:schemeClr val="tx1"/>
                </a:solidFill>
                <a:latin typeface="+mj-ea"/>
                <a:ea typeface="+mj-ea"/>
              </a:rPr>
              <a:t>Neural Network </a:t>
            </a:r>
            <a:r>
              <a:rPr lang="en-US" altLang="zh-CN" b="0" dirty="0" err="1">
                <a:solidFill>
                  <a:schemeClr val="tx1"/>
                </a:solidFill>
                <a:latin typeface="+mj-ea"/>
                <a:ea typeface="+mj-ea"/>
              </a:rPr>
              <a:t>Blockset</a:t>
            </a:r>
            <a:r>
              <a:rPr lang="zh-CN" altLang="zh-CN" b="0" dirty="0">
                <a:solidFill>
                  <a:schemeClr val="tx1"/>
                </a:solidFill>
                <a:latin typeface="+mj-ea"/>
                <a:ea typeface="+mj-ea"/>
              </a:rPr>
              <a:t>节点上，通过单击鼠标右键后，便可打开如图</a:t>
            </a:r>
            <a:r>
              <a:rPr lang="en-US" altLang="zh-CN" b="0" dirty="0">
                <a:solidFill>
                  <a:schemeClr val="tx1"/>
                </a:solidFill>
                <a:latin typeface="+mj-ea"/>
                <a:ea typeface="+mj-ea"/>
              </a:rPr>
              <a:t>12-9</a:t>
            </a:r>
            <a:r>
              <a:rPr lang="zh-CN" altLang="zh-CN" b="0" dirty="0">
                <a:solidFill>
                  <a:schemeClr val="tx1"/>
                </a:solidFill>
                <a:latin typeface="+mj-ea"/>
                <a:ea typeface="+mj-ea"/>
              </a:rPr>
              <a:t>所示的</a:t>
            </a:r>
            <a:r>
              <a:rPr lang="en-US" altLang="zh-CN" b="0" dirty="0">
                <a:solidFill>
                  <a:schemeClr val="tx1"/>
                </a:solidFill>
                <a:latin typeface="+mj-ea"/>
                <a:ea typeface="+mj-ea"/>
              </a:rPr>
              <a:t>Neural Network </a:t>
            </a:r>
            <a:r>
              <a:rPr lang="en-US" altLang="zh-CN" b="0" dirty="0" err="1">
                <a:solidFill>
                  <a:schemeClr val="tx1"/>
                </a:solidFill>
                <a:latin typeface="+mj-ea"/>
                <a:ea typeface="+mj-ea"/>
              </a:rPr>
              <a:t>Blockset</a:t>
            </a:r>
            <a:r>
              <a:rPr lang="zh-CN" altLang="zh-CN" b="0" dirty="0">
                <a:solidFill>
                  <a:schemeClr val="tx1"/>
                </a:solidFill>
                <a:latin typeface="+mj-ea"/>
                <a:ea typeface="+mj-ea"/>
              </a:rPr>
              <a:t>模块集窗口。</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263775"/>
            <a:ext cx="5364163" cy="116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79512" y="4293096"/>
            <a:ext cx="8640960" cy="707886"/>
          </a:xfrm>
          <a:prstGeom prst="rect">
            <a:avLst/>
          </a:prstGeom>
        </p:spPr>
        <p:txBody>
          <a:bodyPr wrap="square">
            <a:spAutoFit/>
          </a:bodyPr>
          <a:lstStyle/>
          <a:p>
            <a:pPr algn="l"/>
            <a:r>
              <a:rPr lang="zh-CN" altLang="zh-CN" b="0" dirty="0">
                <a:solidFill>
                  <a:schemeClr val="tx1"/>
                </a:solidFill>
                <a:latin typeface="+mj-ea"/>
                <a:ea typeface="+mj-ea"/>
              </a:rPr>
              <a:t>在</a:t>
            </a:r>
            <a:r>
              <a:rPr lang="en-US" altLang="zh-CN" b="0" dirty="0">
                <a:solidFill>
                  <a:schemeClr val="tx1"/>
                </a:solidFill>
                <a:latin typeface="+mj-ea"/>
                <a:ea typeface="+mj-ea"/>
              </a:rPr>
              <a:t>Neural Network </a:t>
            </a:r>
            <a:r>
              <a:rPr lang="en-US" altLang="zh-CN" b="0" dirty="0" err="1">
                <a:solidFill>
                  <a:schemeClr val="tx1"/>
                </a:solidFill>
                <a:latin typeface="+mj-ea"/>
                <a:ea typeface="+mj-ea"/>
              </a:rPr>
              <a:t>Blockset</a:t>
            </a:r>
            <a:r>
              <a:rPr lang="zh-CN" altLang="zh-CN" b="0" dirty="0">
                <a:solidFill>
                  <a:schemeClr val="tx1"/>
                </a:solidFill>
                <a:latin typeface="+mj-ea"/>
                <a:ea typeface="+mj-ea"/>
              </a:rPr>
              <a:t>模块集中包含了五个模块库，用鼠标的左键双击各个模块库的图标，便可打开相应的模块库。</a:t>
            </a:r>
          </a:p>
        </p:txBody>
      </p:sp>
    </p:spTree>
    <p:extLst>
      <p:ext uri="{BB962C8B-B14F-4D97-AF65-F5344CB8AC3E}">
        <p14:creationId xmlns:p14="http://schemas.microsoft.com/office/powerpoint/2010/main" val="3246660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980728"/>
            <a:ext cx="8784976" cy="1631216"/>
          </a:xfrm>
          <a:prstGeom prst="rect">
            <a:avLst/>
          </a:prstGeom>
        </p:spPr>
        <p:txBody>
          <a:bodyPr wrap="square">
            <a:spAutoFit/>
          </a:bodyPr>
          <a:lstStyle/>
          <a:p>
            <a:pPr algn="l"/>
            <a:r>
              <a:rPr lang="en-US" altLang="zh-CN" b="0" dirty="0">
                <a:solidFill>
                  <a:schemeClr val="tx1"/>
                </a:solidFill>
                <a:latin typeface="+mj-ea"/>
                <a:ea typeface="+mj-ea"/>
              </a:rPr>
              <a:t>1. </a:t>
            </a:r>
            <a:r>
              <a:rPr lang="zh-CN" altLang="zh-CN" b="0" dirty="0">
                <a:solidFill>
                  <a:schemeClr val="tx1"/>
                </a:solidFill>
                <a:latin typeface="+mj-ea"/>
                <a:ea typeface="+mj-ea"/>
              </a:rPr>
              <a:t>传输函数模块库</a:t>
            </a:r>
            <a:r>
              <a:rPr lang="en-US" altLang="zh-CN" b="0" dirty="0">
                <a:solidFill>
                  <a:schemeClr val="tx1"/>
                </a:solidFill>
                <a:latin typeface="+mj-ea"/>
                <a:ea typeface="+mj-ea"/>
              </a:rPr>
              <a:t>(Transfer Functions)</a:t>
            </a:r>
            <a:endParaRPr lang="zh-CN" altLang="zh-CN" b="0" dirty="0">
              <a:solidFill>
                <a:schemeClr val="tx1"/>
              </a:solidFill>
              <a:latin typeface="+mj-ea"/>
              <a:ea typeface="+mj-ea"/>
            </a:endParaRPr>
          </a:p>
          <a:p>
            <a:pPr algn="l"/>
            <a:r>
              <a:rPr lang="zh-CN" altLang="zh-CN" b="0" dirty="0">
                <a:solidFill>
                  <a:schemeClr val="tx1"/>
                </a:solidFill>
                <a:latin typeface="+mj-ea"/>
                <a:ea typeface="+mj-ea"/>
              </a:rPr>
              <a:t>用鼠标的左键双击</a:t>
            </a:r>
            <a:r>
              <a:rPr lang="en-US" altLang="zh-CN" b="0" dirty="0">
                <a:solidFill>
                  <a:schemeClr val="tx1"/>
                </a:solidFill>
                <a:latin typeface="+mj-ea"/>
                <a:ea typeface="+mj-ea"/>
              </a:rPr>
              <a:t>Transfer Functions</a:t>
            </a:r>
            <a:r>
              <a:rPr lang="zh-CN" altLang="zh-CN" b="0" dirty="0">
                <a:solidFill>
                  <a:schemeClr val="tx1"/>
                </a:solidFill>
                <a:latin typeface="+mj-ea"/>
                <a:ea typeface="+mj-ea"/>
              </a:rPr>
              <a:t>模块库的图标，便可打开如图</a:t>
            </a:r>
            <a:r>
              <a:rPr lang="en-US" altLang="zh-CN" b="0" dirty="0">
                <a:solidFill>
                  <a:schemeClr val="tx1"/>
                </a:solidFill>
                <a:latin typeface="+mj-ea"/>
                <a:ea typeface="+mj-ea"/>
              </a:rPr>
              <a:t>12-10</a:t>
            </a:r>
            <a:r>
              <a:rPr lang="zh-CN" altLang="zh-CN" b="0" dirty="0">
                <a:solidFill>
                  <a:schemeClr val="tx1"/>
                </a:solidFill>
                <a:latin typeface="+mj-ea"/>
                <a:ea typeface="+mj-ea"/>
              </a:rPr>
              <a:t>所示的传输函数模块库窗口。传输函数模块库中的任意一个模块都能够接受一个网络输入向量，并且相应地产生一个输出向量，这个输出向量的组数和输入向量相同。</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916" y="2775384"/>
            <a:ext cx="4106863"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179512" y="4020547"/>
            <a:ext cx="8640960" cy="1631216"/>
          </a:xfrm>
          <a:prstGeom prst="rect">
            <a:avLst/>
          </a:prstGeom>
        </p:spPr>
        <p:txBody>
          <a:bodyPr wrap="square">
            <a:spAutoFit/>
          </a:bodyPr>
          <a:lstStyle/>
          <a:p>
            <a:pPr algn="l"/>
            <a:r>
              <a:rPr lang="en-US" altLang="zh-CN" b="0" dirty="0">
                <a:solidFill>
                  <a:schemeClr val="tx1"/>
                </a:solidFill>
                <a:latin typeface="+mj-ea"/>
                <a:ea typeface="+mj-ea"/>
              </a:rPr>
              <a:t>2. </a:t>
            </a:r>
            <a:r>
              <a:rPr lang="zh-CN" altLang="zh-CN" b="0" dirty="0">
                <a:solidFill>
                  <a:schemeClr val="tx1"/>
                </a:solidFill>
                <a:latin typeface="+mj-ea"/>
                <a:ea typeface="+mj-ea"/>
              </a:rPr>
              <a:t>网络输入模块库</a:t>
            </a:r>
            <a:r>
              <a:rPr lang="en-US" altLang="zh-CN" b="0" dirty="0">
                <a:solidFill>
                  <a:schemeClr val="tx1"/>
                </a:solidFill>
                <a:latin typeface="+mj-ea"/>
                <a:ea typeface="+mj-ea"/>
              </a:rPr>
              <a:t>(Net Input Functions)</a:t>
            </a:r>
            <a:endParaRPr lang="zh-CN" altLang="zh-CN" b="0" dirty="0">
              <a:solidFill>
                <a:schemeClr val="tx1"/>
              </a:solidFill>
              <a:latin typeface="+mj-ea"/>
              <a:ea typeface="+mj-ea"/>
            </a:endParaRPr>
          </a:p>
          <a:p>
            <a:pPr algn="l"/>
            <a:r>
              <a:rPr lang="zh-CN" altLang="zh-CN" b="0" dirty="0">
                <a:solidFill>
                  <a:schemeClr val="tx1"/>
                </a:solidFill>
                <a:latin typeface="+mj-ea"/>
                <a:ea typeface="+mj-ea"/>
              </a:rPr>
              <a:t>用鼠标的左键双击</a:t>
            </a:r>
            <a:r>
              <a:rPr lang="en-US" altLang="zh-CN" b="0" dirty="0">
                <a:solidFill>
                  <a:schemeClr val="tx1"/>
                </a:solidFill>
                <a:latin typeface="+mj-ea"/>
                <a:ea typeface="+mj-ea"/>
              </a:rPr>
              <a:t>Net Input Functions</a:t>
            </a:r>
            <a:r>
              <a:rPr lang="zh-CN" altLang="zh-CN" b="0" dirty="0">
                <a:solidFill>
                  <a:schemeClr val="tx1"/>
                </a:solidFill>
                <a:latin typeface="+mj-ea"/>
                <a:ea typeface="+mj-ea"/>
              </a:rPr>
              <a:t>模块库的图标，便可打开如图</a:t>
            </a:r>
            <a:r>
              <a:rPr lang="en-US" altLang="zh-CN" b="0" dirty="0">
                <a:solidFill>
                  <a:schemeClr val="tx1"/>
                </a:solidFill>
                <a:latin typeface="+mj-ea"/>
                <a:ea typeface="+mj-ea"/>
              </a:rPr>
              <a:t>12-11</a:t>
            </a:r>
            <a:r>
              <a:rPr lang="zh-CN" altLang="zh-CN" b="0" dirty="0">
                <a:solidFill>
                  <a:schemeClr val="tx1"/>
                </a:solidFill>
                <a:latin typeface="+mj-ea"/>
                <a:ea typeface="+mj-ea"/>
              </a:rPr>
              <a:t>所示的网络输入模块库窗口。</a:t>
            </a:r>
          </a:p>
          <a:p>
            <a:pPr algn="l"/>
            <a:r>
              <a:rPr lang="zh-CN" altLang="zh-CN" b="0" dirty="0">
                <a:solidFill>
                  <a:schemeClr val="tx1"/>
                </a:solidFill>
                <a:latin typeface="+mj-ea"/>
                <a:ea typeface="+mj-ea"/>
              </a:rPr>
              <a:t>网络输入模块库中的每一个模块都能够接受任意数目的加权输入向量、加权的层输出向量，以及偏值向量，并且返回一个网络输入向量。</a:t>
            </a:r>
            <a:r>
              <a:rPr lang="en-US" altLang="zh-CN" b="0" dirty="0">
                <a:solidFill>
                  <a:schemeClr val="tx1"/>
                </a:solidFill>
                <a:latin typeface="+mj-ea"/>
                <a:ea typeface="+mj-ea"/>
              </a:rPr>
              <a:t> </a:t>
            </a:r>
            <a:endParaRPr lang="zh-CN" altLang="zh-CN" b="0" dirty="0">
              <a:solidFill>
                <a:schemeClr val="tx1"/>
              </a:solidFill>
              <a:latin typeface="+mj-ea"/>
              <a:ea typeface="+mj-ea"/>
            </a:endParaRPr>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2348880"/>
            <a:ext cx="2043113" cy="147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66605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980728"/>
            <a:ext cx="8784976" cy="2246769"/>
          </a:xfrm>
          <a:prstGeom prst="rect">
            <a:avLst/>
          </a:prstGeom>
        </p:spPr>
        <p:txBody>
          <a:bodyPr wrap="square">
            <a:spAutoFit/>
          </a:bodyPr>
          <a:lstStyle/>
          <a:p>
            <a:pPr algn="l"/>
            <a:r>
              <a:rPr lang="en-US" altLang="zh-CN" b="0" dirty="0">
                <a:solidFill>
                  <a:schemeClr val="tx1"/>
                </a:solidFill>
                <a:latin typeface="+mj-ea"/>
                <a:ea typeface="+mj-ea"/>
              </a:rPr>
              <a:t>3. </a:t>
            </a:r>
            <a:r>
              <a:rPr lang="zh-CN" altLang="zh-CN" b="0" dirty="0">
                <a:solidFill>
                  <a:schemeClr val="tx1"/>
                </a:solidFill>
                <a:latin typeface="+mj-ea"/>
                <a:ea typeface="+mj-ea"/>
              </a:rPr>
              <a:t>权值模块库</a:t>
            </a:r>
            <a:r>
              <a:rPr lang="en-US" altLang="zh-CN" b="0" dirty="0">
                <a:solidFill>
                  <a:schemeClr val="tx1"/>
                </a:solidFill>
                <a:latin typeface="+mj-ea"/>
                <a:ea typeface="+mj-ea"/>
              </a:rPr>
              <a:t>(Weight Functions)</a:t>
            </a:r>
            <a:endParaRPr lang="zh-CN" altLang="zh-CN" b="0" dirty="0">
              <a:solidFill>
                <a:schemeClr val="tx1"/>
              </a:solidFill>
              <a:latin typeface="+mj-ea"/>
              <a:ea typeface="+mj-ea"/>
            </a:endParaRPr>
          </a:p>
          <a:p>
            <a:pPr algn="l"/>
            <a:r>
              <a:rPr lang="zh-CN" altLang="zh-CN" b="0" dirty="0">
                <a:solidFill>
                  <a:schemeClr val="tx1"/>
                </a:solidFill>
                <a:latin typeface="+mj-ea"/>
                <a:ea typeface="+mj-ea"/>
              </a:rPr>
              <a:t>用鼠标的左键双击</a:t>
            </a:r>
            <a:r>
              <a:rPr lang="en-US" altLang="zh-CN" b="0" dirty="0">
                <a:solidFill>
                  <a:schemeClr val="tx1"/>
                </a:solidFill>
                <a:latin typeface="+mj-ea"/>
                <a:ea typeface="+mj-ea"/>
              </a:rPr>
              <a:t>Weight Functions</a:t>
            </a:r>
            <a:r>
              <a:rPr lang="zh-CN" altLang="zh-CN" b="0" dirty="0">
                <a:solidFill>
                  <a:schemeClr val="tx1"/>
                </a:solidFill>
                <a:latin typeface="+mj-ea"/>
                <a:ea typeface="+mj-ea"/>
              </a:rPr>
              <a:t>模块库的图标，便可打开如图</a:t>
            </a:r>
            <a:r>
              <a:rPr lang="en-US" altLang="zh-CN" b="0" dirty="0">
                <a:solidFill>
                  <a:schemeClr val="tx1"/>
                </a:solidFill>
                <a:latin typeface="+mj-ea"/>
                <a:ea typeface="+mj-ea"/>
              </a:rPr>
              <a:t>12-12</a:t>
            </a:r>
            <a:r>
              <a:rPr lang="zh-CN" altLang="zh-CN" b="0" dirty="0">
                <a:solidFill>
                  <a:schemeClr val="tx1"/>
                </a:solidFill>
                <a:latin typeface="+mj-ea"/>
                <a:ea typeface="+mj-ea"/>
              </a:rPr>
              <a:t>所示的权值模块库窗口。权值模块库中的每个模块都以一个神经元权值向量作为输入，并将其与一个输入向量（或者是某一层的输出向量）进行运算，得到神经元的加权输入值。</a:t>
            </a:r>
          </a:p>
          <a:p>
            <a:pPr algn="l"/>
            <a:r>
              <a:rPr lang="zh-CN" altLang="zh-CN" b="0" dirty="0">
                <a:solidFill>
                  <a:schemeClr val="tx1"/>
                </a:solidFill>
                <a:latin typeface="+mj-ea"/>
                <a:ea typeface="+mj-ea"/>
              </a:rPr>
              <a:t>上面的这些模块需要的权值向量必须定义为列向量。这是因为</a:t>
            </a:r>
            <a:r>
              <a:rPr lang="en-US" altLang="zh-CN" b="0" dirty="0">
                <a:solidFill>
                  <a:schemeClr val="tx1"/>
                </a:solidFill>
                <a:latin typeface="+mj-ea"/>
                <a:ea typeface="+mj-ea"/>
              </a:rPr>
              <a:t>Simulink</a:t>
            </a:r>
            <a:r>
              <a:rPr lang="zh-CN" altLang="zh-CN" b="0" dirty="0">
                <a:solidFill>
                  <a:schemeClr val="tx1"/>
                </a:solidFill>
                <a:latin typeface="+mj-ea"/>
                <a:ea typeface="+mj-ea"/>
              </a:rPr>
              <a:t>中的信号可以为列向量，但是不能为矩阵或者行向量。</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429000"/>
            <a:ext cx="3961888" cy="1324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6660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24744"/>
            <a:ext cx="8640960" cy="1323439"/>
          </a:xfrm>
          <a:prstGeom prst="rect">
            <a:avLst/>
          </a:prstGeom>
        </p:spPr>
        <p:txBody>
          <a:bodyPr wrap="square">
            <a:spAutoFit/>
          </a:bodyPr>
          <a:lstStyle/>
          <a:p>
            <a:pPr algn="l"/>
            <a:r>
              <a:rPr lang="en-US" altLang="zh-CN" b="0" dirty="0">
                <a:solidFill>
                  <a:schemeClr val="tx1"/>
                </a:solidFill>
                <a:latin typeface="+mj-ea"/>
                <a:ea typeface="+mj-ea"/>
              </a:rPr>
              <a:t>4. </a:t>
            </a:r>
            <a:r>
              <a:rPr lang="zh-CN" altLang="zh-CN" b="0" dirty="0">
                <a:solidFill>
                  <a:schemeClr val="tx1"/>
                </a:solidFill>
                <a:latin typeface="+mj-ea"/>
                <a:ea typeface="+mj-ea"/>
              </a:rPr>
              <a:t>控制系统模块库</a:t>
            </a:r>
            <a:r>
              <a:rPr lang="en-US" altLang="zh-CN" b="0" dirty="0">
                <a:solidFill>
                  <a:schemeClr val="tx1"/>
                </a:solidFill>
                <a:latin typeface="+mj-ea"/>
                <a:ea typeface="+mj-ea"/>
              </a:rPr>
              <a:t>(Control Systems)</a:t>
            </a:r>
            <a:endParaRPr lang="zh-CN" altLang="zh-CN" b="0" dirty="0">
              <a:solidFill>
                <a:schemeClr val="tx1"/>
              </a:solidFill>
              <a:latin typeface="+mj-ea"/>
              <a:ea typeface="+mj-ea"/>
            </a:endParaRPr>
          </a:p>
          <a:p>
            <a:pPr algn="l"/>
            <a:r>
              <a:rPr lang="zh-CN" altLang="zh-CN" b="0" dirty="0">
                <a:solidFill>
                  <a:schemeClr val="tx1"/>
                </a:solidFill>
                <a:latin typeface="+mj-ea"/>
                <a:ea typeface="+mj-ea"/>
              </a:rPr>
              <a:t>用鼠标的左键双击</a:t>
            </a:r>
            <a:r>
              <a:rPr lang="en-US" altLang="zh-CN" b="0" dirty="0">
                <a:solidFill>
                  <a:schemeClr val="tx1"/>
                </a:solidFill>
                <a:latin typeface="+mj-ea"/>
                <a:ea typeface="+mj-ea"/>
              </a:rPr>
              <a:t>Control Systems</a:t>
            </a:r>
            <a:r>
              <a:rPr lang="zh-CN" altLang="zh-CN" b="0" dirty="0">
                <a:solidFill>
                  <a:schemeClr val="tx1"/>
                </a:solidFill>
                <a:latin typeface="+mj-ea"/>
                <a:ea typeface="+mj-ea"/>
              </a:rPr>
              <a:t>模块库的图标，便可打开如图</a:t>
            </a:r>
            <a:r>
              <a:rPr lang="en-US" altLang="zh-CN" b="0" dirty="0">
                <a:solidFill>
                  <a:schemeClr val="tx1"/>
                </a:solidFill>
                <a:latin typeface="+mj-ea"/>
                <a:ea typeface="+mj-ea"/>
              </a:rPr>
              <a:t>12-13</a:t>
            </a:r>
            <a:r>
              <a:rPr lang="zh-CN" altLang="zh-CN" b="0" dirty="0">
                <a:solidFill>
                  <a:schemeClr val="tx1"/>
                </a:solidFill>
                <a:latin typeface="+mj-ea"/>
                <a:ea typeface="+mj-ea"/>
              </a:rPr>
              <a:t>所示的控制系统模块库窗口。</a:t>
            </a:r>
          </a:p>
          <a:p>
            <a:pPr algn="l"/>
            <a:r>
              <a:rPr lang="zh-CN" altLang="zh-CN" b="0" dirty="0">
                <a:solidFill>
                  <a:schemeClr val="tx1"/>
                </a:solidFill>
                <a:latin typeface="+mj-ea"/>
                <a:ea typeface="+mj-ea"/>
              </a:rPr>
              <a:t>神经网络的控制系统模块库中包含三个控制器和一个示波器。</a:t>
            </a:r>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12049"/>
            <a:ext cx="4627165" cy="1261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189751" y="5517232"/>
            <a:ext cx="8672506" cy="1015663"/>
          </a:xfrm>
          <a:prstGeom prst="rect">
            <a:avLst/>
          </a:prstGeom>
        </p:spPr>
        <p:txBody>
          <a:bodyPr wrap="square">
            <a:spAutoFit/>
          </a:bodyPr>
          <a:lstStyle/>
          <a:p>
            <a:pPr algn="l"/>
            <a:r>
              <a:rPr lang="en-US" altLang="zh-CN" b="0" dirty="0">
                <a:solidFill>
                  <a:schemeClr val="tx1"/>
                </a:solidFill>
                <a:latin typeface="+mj-ea"/>
                <a:ea typeface="+mj-ea"/>
              </a:rPr>
              <a:t>5. </a:t>
            </a:r>
            <a:r>
              <a:rPr lang="zh-CN" altLang="zh-CN" b="0" dirty="0">
                <a:solidFill>
                  <a:schemeClr val="tx1"/>
                </a:solidFill>
                <a:latin typeface="+mj-ea"/>
                <a:ea typeface="+mj-ea"/>
              </a:rPr>
              <a:t>网络处理模块库</a:t>
            </a:r>
            <a:r>
              <a:rPr lang="en-US" altLang="zh-CN" b="0" dirty="0">
                <a:solidFill>
                  <a:schemeClr val="tx1"/>
                </a:solidFill>
                <a:latin typeface="+mj-ea"/>
                <a:ea typeface="+mj-ea"/>
              </a:rPr>
              <a:t>(Processing Functions)</a:t>
            </a:r>
            <a:endParaRPr lang="zh-CN" altLang="zh-CN" b="0" dirty="0">
              <a:solidFill>
                <a:schemeClr val="tx1"/>
              </a:solidFill>
              <a:latin typeface="+mj-ea"/>
              <a:ea typeface="+mj-ea"/>
            </a:endParaRPr>
          </a:p>
          <a:p>
            <a:pPr algn="l"/>
            <a:r>
              <a:rPr lang="zh-CN" altLang="zh-CN" b="0" dirty="0">
                <a:solidFill>
                  <a:schemeClr val="tx1"/>
                </a:solidFill>
                <a:latin typeface="+mj-ea"/>
                <a:ea typeface="+mj-ea"/>
              </a:rPr>
              <a:t>用鼠标的左键双击</a:t>
            </a:r>
            <a:r>
              <a:rPr lang="en-US" altLang="zh-CN" b="0" dirty="0">
                <a:solidFill>
                  <a:schemeClr val="tx1"/>
                </a:solidFill>
                <a:latin typeface="+mj-ea"/>
                <a:ea typeface="+mj-ea"/>
              </a:rPr>
              <a:t>Processing Functions</a:t>
            </a:r>
            <a:r>
              <a:rPr lang="zh-CN" altLang="zh-CN" b="0" dirty="0">
                <a:solidFill>
                  <a:schemeClr val="tx1"/>
                </a:solidFill>
                <a:latin typeface="+mj-ea"/>
                <a:ea typeface="+mj-ea"/>
              </a:rPr>
              <a:t>模块库的图标，便可打开如图</a:t>
            </a:r>
            <a:r>
              <a:rPr lang="en-US" altLang="zh-CN" b="0" dirty="0">
                <a:solidFill>
                  <a:schemeClr val="tx1"/>
                </a:solidFill>
                <a:latin typeface="+mj-ea"/>
                <a:ea typeface="+mj-ea"/>
              </a:rPr>
              <a:t>12-14</a:t>
            </a:r>
            <a:r>
              <a:rPr lang="zh-CN" altLang="zh-CN" b="0" dirty="0">
                <a:solidFill>
                  <a:schemeClr val="tx1"/>
                </a:solidFill>
                <a:latin typeface="+mj-ea"/>
                <a:ea typeface="+mj-ea"/>
              </a:rPr>
              <a:t>所示的网络处理模块库窗口。</a:t>
            </a:r>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7166" y="2636912"/>
            <a:ext cx="4062413" cy="2636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6660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08406"/>
            <a:ext cx="2364750" cy="400110"/>
          </a:xfrm>
          <a:prstGeom prst="rect">
            <a:avLst/>
          </a:prstGeom>
        </p:spPr>
        <p:txBody>
          <a:bodyPr wrap="none">
            <a:spAutoFit/>
          </a:bodyPr>
          <a:lstStyle/>
          <a:p>
            <a:pPr algn="l"/>
            <a:r>
              <a:rPr lang="en-US" altLang="zh-CN" b="0" dirty="0">
                <a:solidFill>
                  <a:schemeClr val="tx1"/>
                </a:solidFill>
                <a:latin typeface="+mj-ea"/>
                <a:ea typeface="+mj-ea"/>
              </a:rPr>
              <a:t>12.6.2 </a:t>
            </a:r>
            <a:r>
              <a:rPr lang="zh-CN" altLang="zh-CN" b="0" dirty="0">
                <a:solidFill>
                  <a:schemeClr val="tx1"/>
                </a:solidFill>
                <a:latin typeface="+mj-ea"/>
                <a:ea typeface="+mj-ea"/>
              </a:rPr>
              <a:t>模块的生成</a:t>
            </a:r>
          </a:p>
        </p:txBody>
      </p:sp>
      <p:sp>
        <p:nvSpPr>
          <p:cNvPr id="5" name="矩形 4"/>
          <p:cNvSpPr/>
          <p:nvPr/>
        </p:nvSpPr>
        <p:spPr>
          <a:xfrm>
            <a:off x="179512" y="1162487"/>
            <a:ext cx="8568952" cy="2554545"/>
          </a:xfrm>
          <a:prstGeom prst="rect">
            <a:avLst/>
          </a:prstGeom>
        </p:spPr>
        <p:txBody>
          <a:bodyPr wrap="square">
            <a:spAutoFit/>
          </a:bodyPr>
          <a:lstStyle/>
          <a:p>
            <a:pPr algn="l"/>
            <a:r>
              <a:rPr lang="zh-CN" altLang="zh-CN" b="0" dirty="0">
                <a:solidFill>
                  <a:schemeClr val="tx1"/>
                </a:solidFill>
                <a:latin typeface="+mj-ea"/>
                <a:ea typeface="+mj-ea"/>
              </a:rPr>
              <a:t>在</a:t>
            </a:r>
            <a:r>
              <a:rPr lang="en-US" altLang="zh-CN" b="0" dirty="0">
                <a:solidFill>
                  <a:schemeClr val="tx1"/>
                </a:solidFill>
                <a:latin typeface="+mj-ea"/>
                <a:ea typeface="+mj-ea"/>
              </a:rPr>
              <a:t>MATLAB</a:t>
            </a:r>
            <a:r>
              <a:rPr lang="zh-CN" altLang="zh-CN" b="0" dirty="0">
                <a:solidFill>
                  <a:schemeClr val="tx1"/>
                </a:solidFill>
                <a:latin typeface="+mj-ea"/>
                <a:ea typeface="+mj-ea"/>
              </a:rPr>
              <a:t>工作空间中，利用函数</a:t>
            </a:r>
            <a:r>
              <a:rPr lang="en-US" altLang="zh-CN" b="0" dirty="0" err="1">
                <a:solidFill>
                  <a:schemeClr val="tx1"/>
                </a:solidFill>
                <a:latin typeface="+mj-ea"/>
                <a:ea typeface="+mj-ea"/>
              </a:rPr>
              <a:t>gensim</a:t>
            </a:r>
            <a:r>
              <a:rPr lang="en-US" altLang="zh-CN" b="0" dirty="0">
                <a:solidFill>
                  <a:schemeClr val="tx1"/>
                </a:solidFill>
                <a:latin typeface="+mj-ea"/>
                <a:ea typeface="+mj-ea"/>
              </a:rPr>
              <a:t>( )</a:t>
            </a:r>
            <a:r>
              <a:rPr lang="zh-CN" altLang="zh-CN" b="0" dirty="0">
                <a:solidFill>
                  <a:schemeClr val="tx1"/>
                </a:solidFill>
                <a:latin typeface="+mj-ea"/>
                <a:ea typeface="+mj-ea"/>
              </a:rPr>
              <a:t>，能够对一个神经网络生成其模块化描述，从而可在</a:t>
            </a:r>
            <a:r>
              <a:rPr lang="en-US" altLang="zh-CN" b="0" dirty="0">
                <a:solidFill>
                  <a:schemeClr val="tx1"/>
                </a:solidFill>
                <a:latin typeface="+mj-ea"/>
                <a:ea typeface="+mj-ea"/>
              </a:rPr>
              <a:t>Simulink</a:t>
            </a:r>
            <a:r>
              <a:rPr lang="zh-CN" altLang="zh-CN" b="0" dirty="0">
                <a:solidFill>
                  <a:schemeClr val="tx1"/>
                </a:solidFill>
                <a:latin typeface="+mj-ea"/>
                <a:ea typeface="+mj-ea"/>
              </a:rPr>
              <a:t>中对其进行仿真。</a:t>
            </a:r>
            <a:r>
              <a:rPr lang="en-US" altLang="zh-CN" b="0" dirty="0" err="1">
                <a:solidFill>
                  <a:schemeClr val="tx1"/>
                </a:solidFill>
                <a:latin typeface="+mj-ea"/>
                <a:ea typeface="+mj-ea"/>
              </a:rPr>
              <a:t>gensim</a:t>
            </a:r>
            <a:r>
              <a:rPr lang="en-US" altLang="zh-CN" b="0" dirty="0">
                <a:solidFill>
                  <a:schemeClr val="tx1"/>
                </a:solidFill>
                <a:latin typeface="+mj-ea"/>
                <a:ea typeface="+mj-ea"/>
              </a:rPr>
              <a:t>( ) </a:t>
            </a:r>
            <a:r>
              <a:rPr lang="zh-CN" altLang="zh-CN" b="0" dirty="0">
                <a:solidFill>
                  <a:schemeClr val="tx1"/>
                </a:solidFill>
                <a:latin typeface="+mj-ea"/>
                <a:ea typeface="+mj-ea"/>
              </a:rPr>
              <a:t>函数的调用格式为：</a:t>
            </a:r>
          </a:p>
          <a:p>
            <a:pPr algn="l"/>
            <a:r>
              <a:rPr lang="en-US" altLang="zh-CN" b="0" dirty="0" err="1">
                <a:solidFill>
                  <a:schemeClr val="tx1"/>
                </a:solidFill>
                <a:latin typeface="+mj-ea"/>
                <a:ea typeface="+mj-ea"/>
              </a:rPr>
              <a:t>gensim</a:t>
            </a:r>
            <a:r>
              <a:rPr lang="en-US" altLang="zh-CN" b="0" dirty="0">
                <a:solidFill>
                  <a:schemeClr val="tx1"/>
                </a:solidFill>
                <a:latin typeface="+mj-ea"/>
                <a:ea typeface="+mj-ea"/>
              </a:rPr>
              <a:t>(</a:t>
            </a:r>
            <a:r>
              <a:rPr lang="en-US" altLang="zh-CN" b="0" dirty="0" err="1">
                <a:solidFill>
                  <a:schemeClr val="tx1"/>
                </a:solidFill>
                <a:latin typeface="+mj-ea"/>
                <a:ea typeface="+mj-ea"/>
              </a:rPr>
              <a:t>net,st</a:t>
            </a:r>
            <a:r>
              <a:rPr lang="en-US" altLang="zh-CN" b="0" dirty="0">
                <a:solidFill>
                  <a:schemeClr val="tx1"/>
                </a:solidFill>
                <a:latin typeface="+mj-ea"/>
                <a:ea typeface="+mj-ea"/>
              </a:rPr>
              <a:t> )</a:t>
            </a:r>
            <a:endParaRPr lang="zh-CN" altLang="zh-CN" b="0" dirty="0">
              <a:solidFill>
                <a:schemeClr val="tx1"/>
              </a:solidFill>
              <a:latin typeface="+mj-ea"/>
              <a:ea typeface="+mj-ea"/>
            </a:endParaRPr>
          </a:p>
          <a:p>
            <a:pPr algn="l"/>
            <a:r>
              <a:rPr lang="zh-CN" altLang="zh-CN" b="0" dirty="0">
                <a:solidFill>
                  <a:schemeClr val="tx1"/>
                </a:solidFill>
                <a:latin typeface="+mj-ea"/>
                <a:ea typeface="+mj-ea"/>
              </a:rPr>
              <a:t>其中，参数</a:t>
            </a:r>
            <a:r>
              <a:rPr lang="en-US" altLang="zh-CN" b="0" dirty="0">
                <a:solidFill>
                  <a:schemeClr val="tx1"/>
                </a:solidFill>
                <a:latin typeface="+mj-ea"/>
                <a:ea typeface="+mj-ea"/>
              </a:rPr>
              <a:t>net</a:t>
            </a:r>
            <a:r>
              <a:rPr lang="zh-CN" altLang="zh-CN" b="0" dirty="0">
                <a:solidFill>
                  <a:schemeClr val="tx1"/>
                </a:solidFill>
                <a:latin typeface="+mj-ea"/>
                <a:ea typeface="+mj-ea"/>
              </a:rPr>
              <a:t>指定了</a:t>
            </a:r>
            <a:r>
              <a:rPr lang="en-US" altLang="zh-CN" b="0" dirty="0">
                <a:solidFill>
                  <a:schemeClr val="tx1"/>
                </a:solidFill>
                <a:latin typeface="+mj-ea"/>
                <a:ea typeface="+mj-ea"/>
              </a:rPr>
              <a:t>MATLAB</a:t>
            </a:r>
            <a:r>
              <a:rPr lang="zh-CN" altLang="zh-CN" b="0" dirty="0">
                <a:solidFill>
                  <a:schemeClr val="tx1"/>
                </a:solidFill>
                <a:latin typeface="+mj-ea"/>
                <a:ea typeface="+mj-ea"/>
              </a:rPr>
              <a:t>工作空间中需要生成模块化描述的网络；参数</a:t>
            </a:r>
            <a:r>
              <a:rPr lang="en-US" altLang="zh-CN" b="0" dirty="0" err="1">
                <a:solidFill>
                  <a:schemeClr val="tx1"/>
                </a:solidFill>
                <a:latin typeface="+mj-ea"/>
                <a:ea typeface="+mj-ea"/>
              </a:rPr>
              <a:t>st</a:t>
            </a:r>
            <a:r>
              <a:rPr lang="zh-CN" altLang="zh-CN" b="0" dirty="0">
                <a:solidFill>
                  <a:schemeClr val="tx1"/>
                </a:solidFill>
                <a:latin typeface="+mj-ea"/>
                <a:ea typeface="+mj-ea"/>
              </a:rPr>
              <a:t>指定了采样时间，它通常情况下为一正数。</a:t>
            </a:r>
          </a:p>
          <a:p>
            <a:pPr algn="l"/>
            <a:r>
              <a:rPr lang="zh-CN" altLang="zh-CN" b="0" dirty="0">
                <a:solidFill>
                  <a:schemeClr val="tx1"/>
                </a:solidFill>
                <a:latin typeface="+mj-ea"/>
                <a:ea typeface="+mj-ea"/>
              </a:rPr>
              <a:t>如果网络没有与输入权值或者层中权值相关的延迟，则指定第二个参数为</a:t>
            </a:r>
            <a:r>
              <a:rPr lang="en-US" altLang="zh-CN" b="0" dirty="0">
                <a:solidFill>
                  <a:schemeClr val="tx1"/>
                </a:solidFill>
                <a:latin typeface="+mj-ea"/>
                <a:ea typeface="+mj-ea"/>
              </a:rPr>
              <a:t>-1</a:t>
            </a:r>
            <a:r>
              <a:rPr lang="zh-CN" altLang="zh-CN" b="0" dirty="0">
                <a:solidFill>
                  <a:schemeClr val="tx1"/>
                </a:solidFill>
                <a:latin typeface="+mj-ea"/>
                <a:ea typeface="+mj-ea"/>
              </a:rPr>
              <a:t>，那么函数</a:t>
            </a:r>
            <a:r>
              <a:rPr lang="en-US" altLang="zh-CN" b="0" dirty="0" err="1">
                <a:solidFill>
                  <a:schemeClr val="tx1"/>
                </a:solidFill>
                <a:latin typeface="+mj-ea"/>
                <a:ea typeface="+mj-ea"/>
              </a:rPr>
              <a:t>gensim</a:t>
            </a:r>
            <a:r>
              <a:rPr lang="en-US" altLang="zh-CN" b="0" dirty="0">
                <a:solidFill>
                  <a:schemeClr val="tx1"/>
                </a:solidFill>
                <a:latin typeface="+mj-ea"/>
                <a:ea typeface="+mj-ea"/>
              </a:rPr>
              <a:t>( )</a:t>
            </a:r>
            <a:r>
              <a:rPr lang="zh-CN" altLang="zh-CN" b="0" dirty="0">
                <a:solidFill>
                  <a:schemeClr val="tx1"/>
                </a:solidFill>
                <a:latin typeface="+mj-ea"/>
                <a:ea typeface="+mj-ea"/>
              </a:rPr>
              <a:t>将生成一个连续采样的网络。</a:t>
            </a:r>
          </a:p>
        </p:txBody>
      </p:sp>
      <p:sp>
        <p:nvSpPr>
          <p:cNvPr id="6" name="矩形 5"/>
          <p:cNvSpPr/>
          <p:nvPr/>
        </p:nvSpPr>
        <p:spPr>
          <a:xfrm>
            <a:off x="251520" y="3717032"/>
            <a:ext cx="8568952" cy="2862322"/>
          </a:xfrm>
          <a:prstGeom prst="rect">
            <a:avLst/>
          </a:prstGeom>
        </p:spPr>
        <p:txBody>
          <a:bodyPr wrap="square">
            <a:spAutoFit/>
          </a:bodyPr>
          <a:lstStyle/>
          <a:p>
            <a:pPr algn="l"/>
            <a:r>
              <a:rPr lang="zh-CN" altLang="zh-CN" b="0" dirty="0">
                <a:solidFill>
                  <a:schemeClr val="tx1"/>
                </a:solidFill>
                <a:latin typeface="+mj-ea"/>
                <a:ea typeface="+mj-ea"/>
              </a:rPr>
              <a:t>【例</a:t>
            </a:r>
            <a:r>
              <a:rPr lang="en-US" altLang="zh-CN" b="0" dirty="0">
                <a:solidFill>
                  <a:schemeClr val="tx1"/>
                </a:solidFill>
                <a:latin typeface="+mj-ea"/>
                <a:ea typeface="+mj-ea"/>
              </a:rPr>
              <a:t>12-2</a:t>
            </a:r>
            <a:r>
              <a:rPr lang="zh-CN" altLang="zh-CN" b="0" dirty="0">
                <a:solidFill>
                  <a:schemeClr val="tx1"/>
                </a:solidFill>
                <a:latin typeface="+mj-ea"/>
                <a:ea typeface="+mj-ea"/>
              </a:rPr>
              <a:t>】设计一个线性网络，定义网络的输入为：</a:t>
            </a:r>
            <a:r>
              <a:rPr lang="en-US" altLang="zh-CN" b="0" dirty="0">
                <a:solidFill>
                  <a:schemeClr val="tx1"/>
                </a:solidFill>
                <a:latin typeface="+mj-ea"/>
                <a:ea typeface="+mj-ea"/>
              </a:rPr>
              <a:t>X=[1 2 3 4 5]</a:t>
            </a:r>
            <a:r>
              <a:rPr lang="zh-CN" altLang="zh-CN" b="0" dirty="0">
                <a:solidFill>
                  <a:schemeClr val="tx1"/>
                </a:solidFill>
                <a:latin typeface="+mj-ea"/>
                <a:ea typeface="+mj-ea"/>
              </a:rPr>
              <a:t>，相应的目标为：</a:t>
            </a:r>
            <a:r>
              <a:rPr lang="en-US" altLang="zh-CN" b="0" dirty="0">
                <a:solidFill>
                  <a:schemeClr val="tx1"/>
                </a:solidFill>
                <a:latin typeface="+mj-ea"/>
                <a:ea typeface="+mj-ea"/>
              </a:rPr>
              <a:t>T=[1 3 5 7 9]</a:t>
            </a:r>
            <a:r>
              <a:rPr lang="zh-CN" altLang="zh-CN" b="0" dirty="0">
                <a:solidFill>
                  <a:schemeClr val="tx1"/>
                </a:solidFill>
                <a:latin typeface="+mj-ea"/>
                <a:ea typeface="+mj-ea"/>
              </a:rPr>
              <a:t>。</a:t>
            </a:r>
          </a:p>
          <a:p>
            <a:pPr algn="l"/>
            <a:r>
              <a:rPr lang="en-US" altLang="zh-CN" b="0" dirty="0">
                <a:solidFill>
                  <a:schemeClr val="tx1"/>
                </a:solidFill>
                <a:latin typeface="+mj-ea"/>
                <a:ea typeface="+mj-ea"/>
              </a:rPr>
              <a:t>MATLAB</a:t>
            </a:r>
            <a:r>
              <a:rPr lang="zh-CN" altLang="zh-CN" b="0" dirty="0">
                <a:solidFill>
                  <a:schemeClr val="tx1"/>
                </a:solidFill>
                <a:latin typeface="+mj-ea"/>
                <a:ea typeface="+mj-ea"/>
              </a:rPr>
              <a:t>程序如下：</a:t>
            </a:r>
          </a:p>
          <a:p>
            <a:pPr algn="l"/>
            <a:r>
              <a:rPr lang="en-US" altLang="zh-CN" b="0" dirty="0" err="1">
                <a:solidFill>
                  <a:schemeClr val="tx1"/>
                </a:solidFill>
                <a:latin typeface="+mj-ea"/>
                <a:ea typeface="+mj-ea"/>
              </a:rPr>
              <a:t>clc,clear,close</a:t>
            </a:r>
            <a:r>
              <a:rPr lang="en-US" altLang="zh-CN" b="0" dirty="0">
                <a:solidFill>
                  <a:schemeClr val="tx1"/>
                </a:solidFill>
                <a:latin typeface="+mj-ea"/>
                <a:ea typeface="+mj-ea"/>
              </a:rPr>
              <a:t> all</a:t>
            </a:r>
            <a:endParaRPr lang="zh-CN" altLang="zh-CN" b="0" dirty="0">
              <a:solidFill>
                <a:schemeClr val="tx1"/>
              </a:solidFill>
              <a:latin typeface="+mj-ea"/>
              <a:ea typeface="+mj-ea"/>
            </a:endParaRPr>
          </a:p>
          <a:p>
            <a:pPr algn="l"/>
            <a:r>
              <a:rPr lang="en-US" altLang="zh-CN" b="0" dirty="0">
                <a:solidFill>
                  <a:schemeClr val="tx1"/>
                </a:solidFill>
                <a:latin typeface="+mj-ea"/>
                <a:ea typeface="+mj-ea"/>
              </a:rPr>
              <a:t>X=[1 2 3 4 5];</a:t>
            </a:r>
            <a:endParaRPr lang="zh-CN" altLang="zh-CN" b="0" dirty="0">
              <a:solidFill>
                <a:schemeClr val="tx1"/>
              </a:solidFill>
              <a:latin typeface="+mj-ea"/>
              <a:ea typeface="+mj-ea"/>
            </a:endParaRPr>
          </a:p>
          <a:p>
            <a:pPr algn="l"/>
            <a:r>
              <a:rPr lang="en-US" altLang="zh-CN" b="0" dirty="0">
                <a:solidFill>
                  <a:schemeClr val="tx1"/>
                </a:solidFill>
                <a:latin typeface="+mj-ea"/>
                <a:ea typeface="+mj-ea"/>
              </a:rPr>
              <a:t>T=[1 3 5 7 9];</a:t>
            </a:r>
            <a:endParaRPr lang="zh-CN" altLang="zh-CN" b="0" dirty="0">
              <a:solidFill>
                <a:schemeClr val="tx1"/>
              </a:solidFill>
              <a:latin typeface="+mj-ea"/>
              <a:ea typeface="+mj-ea"/>
            </a:endParaRPr>
          </a:p>
          <a:p>
            <a:pPr algn="l"/>
            <a:r>
              <a:rPr lang="en-US" altLang="zh-CN" b="0" dirty="0">
                <a:solidFill>
                  <a:schemeClr val="tx1"/>
                </a:solidFill>
                <a:latin typeface="+mj-ea"/>
                <a:ea typeface="+mj-ea"/>
              </a:rPr>
              <a:t>net=</a:t>
            </a:r>
            <a:r>
              <a:rPr lang="en-US" altLang="zh-CN" b="0" dirty="0" err="1">
                <a:solidFill>
                  <a:schemeClr val="tx1"/>
                </a:solidFill>
                <a:latin typeface="+mj-ea"/>
                <a:ea typeface="+mj-ea"/>
              </a:rPr>
              <a:t>newff</a:t>
            </a:r>
            <a:r>
              <a:rPr lang="en-US" altLang="zh-CN" b="0" dirty="0">
                <a:solidFill>
                  <a:schemeClr val="tx1"/>
                </a:solidFill>
                <a:latin typeface="+mj-ea"/>
                <a:ea typeface="+mj-ea"/>
              </a:rPr>
              <a:t>(X,T);</a:t>
            </a:r>
            <a:endParaRPr lang="zh-CN" altLang="zh-CN" b="0" dirty="0">
              <a:solidFill>
                <a:schemeClr val="tx1"/>
              </a:solidFill>
              <a:latin typeface="+mj-ea"/>
              <a:ea typeface="+mj-ea"/>
            </a:endParaRPr>
          </a:p>
          <a:p>
            <a:pPr algn="l"/>
            <a:r>
              <a:rPr lang="en-US" altLang="zh-CN" b="0" dirty="0">
                <a:solidFill>
                  <a:schemeClr val="tx1"/>
                </a:solidFill>
                <a:latin typeface="+mj-ea"/>
                <a:ea typeface="+mj-ea"/>
              </a:rPr>
              <a:t>net = train(</a:t>
            </a:r>
            <a:r>
              <a:rPr lang="en-US" altLang="zh-CN" b="0" dirty="0" err="1">
                <a:solidFill>
                  <a:schemeClr val="tx1"/>
                </a:solidFill>
                <a:latin typeface="+mj-ea"/>
                <a:ea typeface="+mj-ea"/>
              </a:rPr>
              <a:t>net,X,T</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a:solidFill>
                  <a:schemeClr val="tx1"/>
                </a:solidFill>
                <a:latin typeface="+mj-ea"/>
                <a:ea typeface="+mj-ea"/>
              </a:rPr>
              <a:t>TT = sim(</a:t>
            </a:r>
            <a:r>
              <a:rPr lang="en-US" altLang="zh-CN" b="0" dirty="0" err="1">
                <a:solidFill>
                  <a:schemeClr val="tx1"/>
                </a:solidFill>
                <a:latin typeface="+mj-ea"/>
                <a:ea typeface="+mj-ea"/>
              </a:rPr>
              <a:t>net,X</a:t>
            </a:r>
            <a:r>
              <a:rPr lang="en-US" altLang="zh-CN" b="0" dirty="0">
                <a:solidFill>
                  <a:schemeClr val="tx1"/>
                </a:solidFill>
                <a:latin typeface="+mj-ea"/>
                <a:ea typeface="+mj-ea"/>
              </a:rPr>
              <a:t>)</a:t>
            </a:r>
            <a:endParaRPr lang="zh-CN" altLang="zh-CN" b="0" dirty="0">
              <a:solidFill>
                <a:schemeClr val="tx1"/>
              </a:solidFill>
              <a:latin typeface="+mj-ea"/>
              <a:ea typeface="+mj-ea"/>
            </a:endParaRPr>
          </a:p>
        </p:txBody>
      </p:sp>
    </p:spTree>
    <p:extLst>
      <p:ext uri="{BB962C8B-B14F-4D97-AF65-F5344CB8AC3E}">
        <p14:creationId xmlns:p14="http://schemas.microsoft.com/office/powerpoint/2010/main" val="2459652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908720"/>
            <a:ext cx="8712968" cy="2554545"/>
          </a:xfrm>
          <a:prstGeom prst="rect">
            <a:avLst/>
          </a:prstGeom>
        </p:spPr>
        <p:txBody>
          <a:bodyPr wrap="square">
            <a:spAutoFit/>
          </a:bodyPr>
          <a:lstStyle/>
          <a:p>
            <a:pPr algn="l"/>
            <a:r>
              <a:rPr lang="zh-CN" altLang="zh-CN" b="0" dirty="0">
                <a:solidFill>
                  <a:schemeClr val="tx1"/>
                </a:solidFill>
                <a:latin typeface="+mj-ea"/>
                <a:ea typeface="+mj-ea"/>
              </a:rPr>
              <a:t>运行程序输出结果如下：</a:t>
            </a:r>
          </a:p>
          <a:p>
            <a:pPr algn="l"/>
            <a:r>
              <a:rPr lang="en-US" altLang="zh-CN" b="0" dirty="0">
                <a:solidFill>
                  <a:schemeClr val="tx1"/>
                </a:solidFill>
                <a:latin typeface="+mj-ea"/>
                <a:ea typeface="+mj-ea"/>
              </a:rPr>
              <a:t>TT =</a:t>
            </a:r>
            <a:endParaRPr lang="zh-CN" altLang="zh-CN" b="0" dirty="0">
              <a:solidFill>
                <a:schemeClr val="tx1"/>
              </a:solidFill>
              <a:latin typeface="+mj-ea"/>
              <a:ea typeface="+mj-ea"/>
            </a:endParaRPr>
          </a:p>
          <a:p>
            <a:pPr algn="l"/>
            <a:r>
              <a:rPr lang="en-US" altLang="zh-CN" b="0" dirty="0">
                <a:solidFill>
                  <a:schemeClr val="tx1"/>
                </a:solidFill>
                <a:latin typeface="+mj-ea"/>
                <a:ea typeface="+mj-ea"/>
              </a:rPr>
              <a:t>1.0000    3.0000    5.0000    7.0000    9.0000</a:t>
            </a:r>
            <a:endParaRPr lang="zh-CN" altLang="zh-CN" b="0" dirty="0">
              <a:solidFill>
                <a:schemeClr val="tx1"/>
              </a:solidFill>
              <a:latin typeface="+mj-ea"/>
              <a:ea typeface="+mj-ea"/>
            </a:endParaRPr>
          </a:p>
          <a:p>
            <a:pPr algn="l"/>
            <a:r>
              <a:rPr lang="zh-CN" altLang="zh-CN" b="0" dirty="0">
                <a:solidFill>
                  <a:schemeClr val="tx1"/>
                </a:solidFill>
                <a:latin typeface="+mj-ea"/>
                <a:ea typeface="+mj-ea"/>
              </a:rPr>
              <a:t>可以看出，网络已经正确地解决了问题。</a:t>
            </a:r>
          </a:p>
          <a:p>
            <a:pPr algn="l"/>
            <a:r>
              <a:rPr lang="en-US" altLang="zh-CN" b="0" dirty="0">
                <a:solidFill>
                  <a:schemeClr val="tx1"/>
                </a:solidFill>
                <a:latin typeface="+mj-ea"/>
                <a:ea typeface="+mj-ea"/>
              </a:rPr>
              <a:t>	</a:t>
            </a:r>
            <a:r>
              <a:rPr lang="zh-CN" altLang="zh-CN" b="0" dirty="0">
                <a:solidFill>
                  <a:schemeClr val="tx1"/>
                </a:solidFill>
                <a:latin typeface="+mj-ea"/>
                <a:ea typeface="+mj-ea"/>
              </a:rPr>
              <a:t>采用神经网络工具箱进行设计，输入如下代码：</a:t>
            </a:r>
          </a:p>
          <a:p>
            <a:pPr algn="l"/>
            <a:r>
              <a:rPr lang="en-US" altLang="zh-CN" b="0" dirty="0" err="1">
                <a:solidFill>
                  <a:schemeClr val="tx1"/>
                </a:solidFill>
                <a:latin typeface="+mj-ea"/>
                <a:ea typeface="+mj-ea"/>
              </a:rPr>
              <a:t>gensim</a:t>
            </a:r>
            <a:r>
              <a:rPr lang="en-US" altLang="zh-CN" b="0" dirty="0">
                <a:solidFill>
                  <a:schemeClr val="tx1"/>
                </a:solidFill>
                <a:latin typeface="+mj-ea"/>
                <a:ea typeface="+mj-ea"/>
              </a:rPr>
              <a:t>(net,-1)</a:t>
            </a:r>
            <a:endParaRPr lang="zh-CN" altLang="zh-CN" b="0" dirty="0">
              <a:solidFill>
                <a:schemeClr val="tx1"/>
              </a:solidFill>
              <a:latin typeface="+mj-ea"/>
              <a:ea typeface="+mj-ea"/>
            </a:endParaRPr>
          </a:p>
          <a:p>
            <a:pPr algn="l"/>
            <a:r>
              <a:rPr lang="en-US" altLang="zh-CN" b="0" dirty="0">
                <a:solidFill>
                  <a:schemeClr val="tx1"/>
                </a:solidFill>
                <a:latin typeface="+mj-ea"/>
                <a:ea typeface="+mj-ea"/>
              </a:rPr>
              <a:t>	</a:t>
            </a:r>
            <a:r>
              <a:rPr lang="zh-CN" altLang="zh-CN" b="0" dirty="0">
                <a:solidFill>
                  <a:schemeClr val="tx1"/>
                </a:solidFill>
                <a:latin typeface="+mj-ea"/>
                <a:ea typeface="+mj-ea"/>
              </a:rPr>
              <a:t>系统将自动生成建立的神经网络模型，如图</a:t>
            </a:r>
            <a:r>
              <a:rPr lang="en-US" altLang="zh-CN" b="0" dirty="0">
                <a:solidFill>
                  <a:schemeClr val="tx1"/>
                </a:solidFill>
                <a:latin typeface="+mj-ea"/>
                <a:ea typeface="+mj-ea"/>
              </a:rPr>
              <a:t>12-15</a:t>
            </a:r>
            <a:r>
              <a:rPr lang="zh-CN" altLang="zh-CN" b="0" dirty="0">
                <a:solidFill>
                  <a:schemeClr val="tx1"/>
                </a:solidFill>
                <a:latin typeface="+mj-ea"/>
                <a:ea typeface="+mj-ea"/>
              </a:rPr>
              <a:t>所示。</a:t>
            </a:r>
          </a:p>
          <a:p>
            <a:pPr algn="l"/>
            <a:r>
              <a:rPr lang="zh-CN" altLang="zh-CN" b="0" dirty="0">
                <a:solidFill>
                  <a:schemeClr val="tx1"/>
                </a:solidFill>
                <a:latin typeface="+mj-ea"/>
                <a:ea typeface="+mj-ea"/>
              </a:rPr>
              <a:t>运行仿真输出结果如图</a:t>
            </a:r>
            <a:r>
              <a:rPr lang="en-US" altLang="zh-CN" b="0" dirty="0">
                <a:solidFill>
                  <a:schemeClr val="tx1"/>
                </a:solidFill>
                <a:latin typeface="+mj-ea"/>
                <a:ea typeface="+mj-ea"/>
              </a:rPr>
              <a:t>12-16</a:t>
            </a:r>
            <a:r>
              <a:rPr lang="zh-CN" altLang="zh-CN" b="0" dirty="0">
                <a:solidFill>
                  <a:schemeClr val="tx1"/>
                </a:solidFill>
                <a:latin typeface="+mj-ea"/>
                <a:ea typeface="+mj-ea"/>
              </a:rPr>
              <a:t>所示。</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4" y="4005064"/>
            <a:ext cx="3878263" cy="188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3573016"/>
            <a:ext cx="3048000" cy="2506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7856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052736"/>
            <a:ext cx="7704856" cy="1015663"/>
          </a:xfrm>
          <a:prstGeom prst="rect">
            <a:avLst/>
          </a:prstGeom>
        </p:spPr>
        <p:txBody>
          <a:bodyPr wrap="square">
            <a:spAutoFit/>
          </a:bodyPr>
          <a:lstStyle/>
          <a:p>
            <a:pPr algn="l"/>
            <a:r>
              <a:rPr lang="zh-CN" altLang="zh-CN" b="0" dirty="0">
                <a:solidFill>
                  <a:schemeClr val="tx1"/>
                </a:solidFill>
                <a:latin typeface="+mj-ea"/>
                <a:ea typeface="+mj-ea"/>
              </a:rPr>
              <a:t>采用</a:t>
            </a:r>
            <a:r>
              <a:rPr lang="en-US" altLang="zh-CN" b="0" dirty="0">
                <a:solidFill>
                  <a:schemeClr val="tx1"/>
                </a:solidFill>
                <a:latin typeface="+mj-ea"/>
                <a:ea typeface="+mj-ea"/>
              </a:rPr>
              <a:t>Sine Wave</a:t>
            </a:r>
            <a:r>
              <a:rPr lang="zh-CN" altLang="zh-CN" b="0" dirty="0">
                <a:solidFill>
                  <a:schemeClr val="tx1"/>
                </a:solidFill>
                <a:latin typeface="+mj-ea"/>
                <a:ea typeface="+mj-ea"/>
              </a:rPr>
              <a:t>函数进行输入，采用该神经网络进行控制输出，建立仿真文件如图</a:t>
            </a:r>
            <a:r>
              <a:rPr lang="en-US" altLang="zh-CN" b="0" dirty="0">
                <a:solidFill>
                  <a:schemeClr val="tx1"/>
                </a:solidFill>
                <a:latin typeface="+mj-ea"/>
                <a:ea typeface="+mj-ea"/>
              </a:rPr>
              <a:t>12-17</a:t>
            </a:r>
            <a:r>
              <a:rPr lang="zh-CN" altLang="zh-CN" b="0" dirty="0">
                <a:solidFill>
                  <a:schemeClr val="tx1"/>
                </a:solidFill>
                <a:latin typeface="+mj-ea"/>
                <a:ea typeface="+mj-ea"/>
              </a:rPr>
              <a:t>所示。</a:t>
            </a:r>
          </a:p>
          <a:p>
            <a:pPr algn="l"/>
            <a:r>
              <a:rPr lang="zh-CN" altLang="zh-CN" b="0" dirty="0">
                <a:solidFill>
                  <a:schemeClr val="tx1"/>
                </a:solidFill>
                <a:latin typeface="+mj-ea"/>
                <a:ea typeface="+mj-ea"/>
              </a:rPr>
              <a:t>运行仿真文件输出图形如图</a:t>
            </a:r>
            <a:r>
              <a:rPr lang="en-US" altLang="zh-CN" b="0" dirty="0">
                <a:solidFill>
                  <a:schemeClr val="tx1"/>
                </a:solidFill>
                <a:latin typeface="+mj-ea"/>
                <a:ea typeface="+mj-ea"/>
              </a:rPr>
              <a:t>12-18</a:t>
            </a:r>
            <a:r>
              <a:rPr lang="zh-CN" altLang="zh-CN" b="0" dirty="0">
                <a:solidFill>
                  <a:schemeClr val="tx1"/>
                </a:solidFill>
                <a:latin typeface="+mj-ea"/>
                <a:ea typeface="+mj-ea"/>
              </a:rPr>
              <a:t>所示。</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346325"/>
            <a:ext cx="4229100" cy="2163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2376488"/>
            <a:ext cx="22860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7856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980728"/>
            <a:ext cx="2619628" cy="400110"/>
          </a:xfrm>
          <a:prstGeom prst="rect">
            <a:avLst/>
          </a:prstGeom>
        </p:spPr>
        <p:txBody>
          <a:bodyPr wrap="none">
            <a:spAutoFit/>
          </a:bodyPr>
          <a:lstStyle/>
          <a:p>
            <a:pPr algn="l"/>
            <a:r>
              <a:rPr lang="en-US" altLang="zh-CN" dirty="0"/>
              <a:t>12.2  </a:t>
            </a:r>
            <a:r>
              <a:rPr lang="zh-CN" altLang="zh-CN" dirty="0"/>
              <a:t>人工神经元模型</a:t>
            </a:r>
          </a:p>
        </p:txBody>
      </p:sp>
      <p:sp>
        <p:nvSpPr>
          <p:cNvPr id="3" name="矩形 2"/>
          <p:cNvSpPr/>
          <p:nvPr/>
        </p:nvSpPr>
        <p:spPr>
          <a:xfrm>
            <a:off x="251520" y="1458592"/>
            <a:ext cx="8568952" cy="707886"/>
          </a:xfrm>
          <a:prstGeom prst="rect">
            <a:avLst/>
          </a:prstGeom>
        </p:spPr>
        <p:txBody>
          <a:bodyPr wrap="square">
            <a:spAutoFit/>
          </a:bodyPr>
          <a:lstStyle/>
          <a:p>
            <a:pPr algn="l"/>
            <a:r>
              <a:rPr lang="zh-CN" altLang="zh-CN" b="0" dirty="0">
                <a:solidFill>
                  <a:schemeClr val="tx1"/>
                </a:solidFill>
                <a:latin typeface="+mj-ea"/>
                <a:ea typeface="+mj-ea"/>
              </a:rPr>
              <a:t>图</a:t>
            </a:r>
            <a:r>
              <a:rPr lang="en-US" altLang="zh-CN" b="0" dirty="0">
                <a:solidFill>
                  <a:schemeClr val="tx1"/>
                </a:solidFill>
                <a:latin typeface="+mj-ea"/>
                <a:ea typeface="+mj-ea"/>
              </a:rPr>
              <a:t>12-1</a:t>
            </a:r>
            <a:r>
              <a:rPr lang="zh-CN" altLang="zh-CN" b="0" dirty="0">
                <a:solidFill>
                  <a:schemeClr val="tx1"/>
                </a:solidFill>
                <a:latin typeface="+mj-ea"/>
                <a:ea typeface="+mj-ea"/>
              </a:rPr>
              <a:t>表示出了作为人工神经网络（</a:t>
            </a:r>
            <a:r>
              <a:rPr lang="en-US" altLang="zh-CN" b="0" dirty="0">
                <a:solidFill>
                  <a:schemeClr val="tx1"/>
                </a:solidFill>
                <a:latin typeface="+mj-ea"/>
                <a:ea typeface="+mj-ea"/>
              </a:rPr>
              <a:t>artificial neural network</a:t>
            </a:r>
            <a:r>
              <a:rPr lang="zh-CN" altLang="zh-CN" b="0" dirty="0">
                <a:solidFill>
                  <a:schemeClr val="tx1"/>
                </a:solidFill>
                <a:latin typeface="+mj-ea"/>
                <a:ea typeface="+mj-ea"/>
              </a:rPr>
              <a:t>，简称</a:t>
            </a:r>
            <a:r>
              <a:rPr lang="en-US" altLang="zh-CN" b="0" dirty="0">
                <a:solidFill>
                  <a:schemeClr val="tx1"/>
                </a:solidFill>
                <a:latin typeface="+mj-ea"/>
                <a:ea typeface="+mj-ea"/>
              </a:rPr>
              <a:t>NN</a:t>
            </a:r>
            <a:r>
              <a:rPr lang="zh-CN" altLang="zh-CN" b="0" dirty="0">
                <a:solidFill>
                  <a:schemeClr val="tx1"/>
                </a:solidFill>
                <a:latin typeface="+mj-ea"/>
                <a:ea typeface="+mj-ea"/>
              </a:rPr>
              <a:t>）的基本单元的神经元模型，它有三个基本要素：</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9909" y="2367254"/>
            <a:ext cx="3230563"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395536" y="2708920"/>
            <a:ext cx="4572000" cy="2554545"/>
          </a:xfrm>
          <a:prstGeom prst="rect">
            <a:avLst/>
          </a:prstGeom>
        </p:spPr>
        <p:txBody>
          <a:bodyPr>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）一组连接（对应于生物神经元的突触），连接强度由各连接上的权值表示，权值为正表示激活，为负表示抑制。</a:t>
            </a:r>
          </a:p>
          <a:p>
            <a:pPr algn="l"/>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）一个求和单元，用于求取各输入信号的加权和（线性组合）。</a:t>
            </a:r>
          </a:p>
          <a:p>
            <a:pPr algn="l"/>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）一个非线性激活函数，起非线性映射作用并将神经元输出幅度限制在一定范围内</a:t>
            </a:r>
            <a:endParaRPr lang="zh-CN" altLang="en-US" b="0" dirty="0">
              <a:solidFill>
                <a:schemeClr val="tx1"/>
              </a:solidFill>
              <a:latin typeface="+mj-ea"/>
              <a:ea typeface="+mj-ea"/>
            </a:endParaRPr>
          </a:p>
        </p:txBody>
      </p:sp>
    </p:spTree>
    <p:extLst>
      <p:ext uri="{BB962C8B-B14F-4D97-AF65-F5344CB8AC3E}">
        <p14:creationId xmlns:p14="http://schemas.microsoft.com/office/powerpoint/2010/main" val="41267998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980728"/>
            <a:ext cx="4752528" cy="400110"/>
          </a:xfrm>
          <a:prstGeom prst="rect">
            <a:avLst/>
          </a:prstGeom>
        </p:spPr>
        <p:txBody>
          <a:bodyPr wrap="square">
            <a:spAutoFit/>
          </a:bodyPr>
          <a:lstStyle/>
          <a:p>
            <a:r>
              <a:rPr lang="en-US" altLang="zh-CN" dirty="0"/>
              <a:t>12.7 </a:t>
            </a:r>
            <a:r>
              <a:rPr lang="zh-CN" altLang="zh-CN" dirty="0"/>
              <a:t>基于</a:t>
            </a:r>
            <a:r>
              <a:rPr lang="en-US" altLang="zh-CN" dirty="0"/>
              <a:t>Simulink</a:t>
            </a:r>
            <a:r>
              <a:rPr lang="zh-CN" altLang="zh-CN" dirty="0"/>
              <a:t>的神经网络控制系统</a:t>
            </a:r>
          </a:p>
        </p:txBody>
      </p:sp>
      <p:sp>
        <p:nvSpPr>
          <p:cNvPr id="3" name="矩形 2"/>
          <p:cNvSpPr/>
          <p:nvPr/>
        </p:nvSpPr>
        <p:spPr>
          <a:xfrm>
            <a:off x="142797" y="1628800"/>
            <a:ext cx="8640960" cy="3170099"/>
          </a:xfrm>
          <a:prstGeom prst="rect">
            <a:avLst/>
          </a:prstGeom>
        </p:spPr>
        <p:txBody>
          <a:bodyPr wrap="square">
            <a:spAutoFit/>
          </a:bodyPr>
          <a:lstStyle/>
          <a:p>
            <a:pPr algn="l"/>
            <a:r>
              <a:rPr lang="zh-CN" altLang="zh-CN" b="0" dirty="0">
                <a:solidFill>
                  <a:schemeClr val="tx1"/>
                </a:solidFill>
                <a:latin typeface="+mj-ea"/>
                <a:ea typeface="+mj-ea"/>
              </a:rPr>
              <a:t>神经网络在系统辨识和动态系统控制中已经得到了非常成功的使用。由于神经网络具有全局逼近能力，使得其在对非线性系统建模和对一般情况下的非线性控制器的实现等方而应用的比较普遍。</a:t>
            </a:r>
          </a:p>
          <a:p>
            <a:pPr algn="l"/>
            <a:r>
              <a:rPr lang="zh-CN" altLang="zh-CN" b="0" dirty="0">
                <a:solidFill>
                  <a:schemeClr val="tx1"/>
                </a:solidFill>
                <a:latin typeface="+mj-ea"/>
                <a:ea typeface="+mj-ea"/>
              </a:rPr>
              <a:t>本节将介绍三种在神经网络工具箱的控制系统模块</a:t>
            </a:r>
            <a:r>
              <a:rPr lang="en-US" altLang="zh-CN" b="0" dirty="0">
                <a:solidFill>
                  <a:schemeClr val="tx1"/>
                </a:solidFill>
                <a:latin typeface="+mj-ea"/>
                <a:ea typeface="+mj-ea"/>
              </a:rPr>
              <a:t>(Control Systems)</a:t>
            </a:r>
            <a:r>
              <a:rPr lang="zh-CN" altLang="zh-CN" b="0" dirty="0">
                <a:solidFill>
                  <a:schemeClr val="tx1"/>
                </a:solidFill>
                <a:latin typeface="+mj-ea"/>
                <a:ea typeface="+mj-ea"/>
              </a:rPr>
              <a:t>中利用</a:t>
            </a:r>
            <a:r>
              <a:rPr lang="en-US" altLang="zh-CN" b="0" dirty="0">
                <a:solidFill>
                  <a:schemeClr val="tx1"/>
                </a:solidFill>
                <a:latin typeface="+mj-ea"/>
                <a:ea typeface="+mj-ea"/>
              </a:rPr>
              <a:t>Simulink</a:t>
            </a:r>
            <a:r>
              <a:rPr lang="zh-CN" altLang="zh-CN" b="0" dirty="0">
                <a:solidFill>
                  <a:schemeClr val="tx1"/>
                </a:solidFill>
                <a:latin typeface="+mj-ea"/>
                <a:ea typeface="+mj-ea"/>
              </a:rPr>
              <a:t>实现的比较普遍的神经网络结构，它们常用于预测和控制，并已在</a:t>
            </a:r>
            <a:r>
              <a:rPr lang="en-US" altLang="zh-CN" b="0" dirty="0">
                <a:solidFill>
                  <a:schemeClr val="tx1"/>
                </a:solidFill>
                <a:latin typeface="+mj-ea"/>
                <a:ea typeface="+mj-ea"/>
              </a:rPr>
              <a:t>MATLAB</a:t>
            </a:r>
            <a:r>
              <a:rPr lang="zh-CN" altLang="zh-CN" b="0" dirty="0">
                <a:solidFill>
                  <a:schemeClr val="tx1"/>
                </a:solidFill>
                <a:latin typeface="+mj-ea"/>
                <a:ea typeface="+mj-ea"/>
              </a:rPr>
              <a:t>对应的神经网络工具箱中给出了实现。</a:t>
            </a:r>
          </a:p>
          <a:p>
            <a:pPr algn="l"/>
            <a:r>
              <a:rPr lang="zh-CN" altLang="zh-CN" b="0" dirty="0">
                <a:solidFill>
                  <a:schemeClr val="tx1"/>
                </a:solidFill>
                <a:latin typeface="+mj-ea"/>
                <a:ea typeface="+mj-ea"/>
              </a:rPr>
              <a:t>这三种神经网络结构分别是：</a:t>
            </a:r>
          </a:p>
          <a:p>
            <a:pPr algn="l"/>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）神经网络模型预测控制</a:t>
            </a:r>
            <a:r>
              <a:rPr lang="en-US" altLang="zh-CN" b="0" dirty="0">
                <a:solidFill>
                  <a:schemeClr val="tx1"/>
                </a:solidFill>
                <a:latin typeface="+mj-ea"/>
                <a:ea typeface="+mj-ea"/>
              </a:rPr>
              <a:t>(NN Predictive Controller)</a:t>
            </a:r>
            <a:r>
              <a:rPr lang="zh-CN" altLang="zh-CN" b="0" dirty="0">
                <a:solidFill>
                  <a:schemeClr val="tx1"/>
                </a:solidFill>
                <a:latin typeface="+mj-ea"/>
                <a:ea typeface="+mj-ea"/>
              </a:rPr>
              <a:t>；</a:t>
            </a:r>
          </a:p>
          <a:p>
            <a:pPr algn="l"/>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）反馈线性化控制</a:t>
            </a:r>
            <a:r>
              <a:rPr lang="en-US" altLang="zh-CN" b="0" dirty="0">
                <a:solidFill>
                  <a:schemeClr val="tx1"/>
                </a:solidFill>
                <a:latin typeface="+mj-ea"/>
                <a:ea typeface="+mj-ea"/>
              </a:rPr>
              <a:t>(NARMA-L2 Controller)</a:t>
            </a:r>
            <a:r>
              <a:rPr lang="zh-CN" altLang="zh-CN" b="0" dirty="0">
                <a:solidFill>
                  <a:schemeClr val="tx1"/>
                </a:solidFill>
                <a:latin typeface="+mj-ea"/>
                <a:ea typeface="+mj-ea"/>
              </a:rPr>
              <a:t>；</a:t>
            </a:r>
          </a:p>
          <a:p>
            <a:pPr algn="l"/>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）模型参考控制</a:t>
            </a:r>
            <a:r>
              <a:rPr lang="en-US" altLang="zh-CN" b="0" dirty="0">
                <a:solidFill>
                  <a:schemeClr val="tx1"/>
                </a:solidFill>
                <a:latin typeface="+mj-ea"/>
                <a:ea typeface="+mj-ea"/>
              </a:rPr>
              <a:t>(Model Reference Controller)</a:t>
            </a:r>
            <a:r>
              <a:rPr lang="zh-CN" altLang="zh-CN" b="0" dirty="0">
                <a:solidFill>
                  <a:schemeClr val="tx1"/>
                </a:solidFill>
                <a:latin typeface="+mj-ea"/>
                <a:ea typeface="+mj-ea"/>
              </a:rPr>
              <a:t>；</a:t>
            </a:r>
          </a:p>
        </p:txBody>
      </p:sp>
    </p:spTree>
    <p:extLst>
      <p:ext uri="{BB962C8B-B14F-4D97-AF65-F5344CB8AC3E}">
        <p14:creationId xmlns:p14="http://schemas.microsoft.com/office/powerpoint/2010/main" val="28778564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340768"/>
            <a:ext cx="8352928" cy="3785652"/>
          </a:xfrm>
          <a:prstGeom prst="rect">
            <a:avLst/>
          </a:prstGeom>
        </p:spPr>
        <p:txBody>
          <a:bodyPr wrap="square">
            <a:spAutoFit/>
          </a:bodyPr>
          <a:lstStyle/>
          <a:p>
            <a:pPr algn="l"/>
            <a:r>
              <a:rPr lang="zh-CN" altLang="zh-CN" b="0" dirty="0">
                <a:solidFill>
                  <a:schemeClr val="tx1"/>
                </a:solidFill>
                <a:latin typeface="+mj-ea"/>
                <a:ea typeface="+mj-ea"/>
              </a:rPr>
              <a:t>使用神经网络进行控制时，通常有两个步骤：系统辨识和控制设计。</a:t>
            </a:r>
          </a:p>
          <a:p>
            <a:pPr algn="l"/>
            <a:r>
              <a:rPr lang="zh-CN" altLang="zh-CN" b="0" dirty="0">
                <a:solidFill>
                  <a:schemeClr val="tx1"/>
                </a:solidFill>
                <a:latin typeface="+mj-ea"/>
                <a:ea typeface="+mj-ea"/>
              </a:rPr>
              <a:t>在系统辨识阶段，主要任务是对需要控制的系统建立神经网络模型；在控制设计阶段，主要使用神经网络模型来设计（训练）控制器。在本节将要介绍的三种控制网络结构中，系统辨识阶段是相同的，而控制设计阶段则各不相同。</a:t>
            </a:r>
          </a:p>
          <a:p>
            <a:pPr algn="l"/>
            <a:r>
              <a:rPr lang="zh-CN" altLang="zh-CN" b="0" dirty="0">
                <a:solidFill>
                  <a:schemeClr val="tx1"/>
                </a:solidFill>
                <a:latin typeface="+mj-ea"/>
                <a:ea typeface="+mj-ea"/>
              </a:rPr>
              <a:t>对于模型预测控制，系统模型用于预测系统未来的行为，并且找到最优的算法，用于选择控制输入，以优化未来的性能。</a:t>
            </a:r>
          </a:p>
          <a:p>
            <a:pPr algn="l"/>
            <a:r>
              <a:rPr lang="zh-CN" altLang="zh-CN" b="0" dirty="0">
                <a:solidFill>
                  <a:schemeClr val="tx1"/>
                </a:solidFill>
                <a:latin typeface="+mj-ea"/>
                <a:ea typeface="+mj-ea"/>
              </a:rPr>
              <a:t>对于</a:t>
            </a:r>
            <a:r>
              <a:rPr lang="en-US" altLang="zh-CN" b="0" dirty="0">
                <a:solidFill>
                  <a:schemeClr val="tx1"/>
                </a:solidFill>
                <a:latin typeface="+mj-ea"/>
                <a:ea typeface="+mj-ea"/>
              </a:rPr>
              <a:t>NARMA-L2</a:t>
            </a:r>
            <a:r>
              <a:rPr lang="zh-CN" altLang="zh-CN" b="0" dirty="0">
                <a:solidFill>
                  <a:schemeClr val="tx1"/>
                </a:solidFill>
                <a:latin typeface="+mj-ea"/>
                <a:ea typeface="+mj-ea"/>
              </a:rPr>
              <a:t>（反馈线性化）控制，控制器仅仅是将系统模型进行重整。</a:t>
            </a:r>
          </a:p>
          <a:p>
            <a:pPr algn="l"/>
            <a:r>
              <a:rPr lang="zh-CN" altLang="zh-CN" b="0" dirty="0">
                <a:solidFill>
                  <a:schemeClr val="tx1"/>
                </a:solidFill>
                <a:latin typeface="+mj-ea"/>
                <a:ea typeface="+mj-ea"/>
              </a:rPr>
              <a:t>对于模型参考控制，控制器是一个神经网络，它被训练以用于控制系统，使得系统跟踪一个参考模型，这个神经网络系统模型在控制器训练中起辅助作用。</a:t>
            </a:r>
            <a:r>
              <a:rPr lang="en-US" altLang="zh-CN" b="0" dirty="0">
                <a:solidFill>
                  <a:schemeClr val="tx1"/>
                </a:solidFill>
                <a:latin typeface="+mj-ea"/>
                <a:ea typeface="+mj-ea"/>
              </a:rPr>
              <a:t> </a:t>
            </a:r>
            <a:endParaRPr lang="zh-CN" altLang="zh-CN" b="0" dirty="0">
              <a:solidFill>
                <a:schemeClr val="tx1"/>
              </a:solidFill>
              <a:latin typeface="+mj-ea"/>
              <a:ea typeface="+mj-ea"/>
            </a:endParaRPr>
          </a:p>
          <a:p>
            <a:pPr algn="l"/>
            <a:r>
              <a:rPr lang="zh-CN" altLang="zh-CN" b="0" dirty="0" smtClean="0">
                <a:solidFill>
                  <a:schemeClr val="tx1"/>
                </a:solidFill>
                <a:latin typeface="+mj-ea"/>
                <a:ea typeface="+mj-ea"/>
              </a:rPr>
              <a:t>基于</a:t>
            </a:r>
            <a:r>
              <a:rPr lang="zh-CN" altLang="zh-CN" b="0" dirty="0">
                <a:solidFill>
                  <a:schemeClr val="tx1"/>
                </a:solidFill>
                <a:latin typeface="+mj-ea"/>
                <a:ea typeface="+mj-ea"/>
              </a:rPr>
              <a:t>一个搅拌器（</a:t>
            </a:r>
            <a:r>
              <a:rPr lang="en-US" altLang="zh-CN" b="0" dirty="0">
                <a:solidFill>
                  <a:schemeClr val="tx1"/>
                </a:solidFill>
                <a:latin typeface="+mj-ea"/>
                <a:ea typeface="+mj-ea"/>
              </a:rPr>
              <a:t>CSTR</a:t>
            </a:r>
            <a:r>
              <a:rPr lang="zh-CN" altLang="zh-CN" b="0" dirty="0">
                <a:solidFill>
                  <a:schemeClr val="tx1"/>
                </a:solidFill>
                <a:latin typeface="+mj-ea"/>
                <a:ea typeface="+mj-ea"/>
              </a:rPr>
              <a:t>），如图</a:t>
            </a:r>
            <a:r>
              <a:rPr lang="en-US" altLang="zh-CN" b="0" dirty="0">
                <a:solidFill>
                  <a:schemeClr val="tx1"/>
                </a:solidFill>
                <a:latin typeface="+mj-ea"/>
                <a:ea typeface="+mj-ea"/>
              </a:rPr>
              <a:t>12-19</a:t>
            </a:r>
            <a:r>
              <a:rPr lang="zh-CN" altLang="zh-CN" b="0" dirty="0">
                <a:solidFill>
                  <a:schemeClr val="tx1"/>
                </a:solidFill>
                <a:latin typeface="+mj-ea"/>
                <a:ea typeface="+mj-ea"/>
              </a:rPr>
              <a:t>所示。</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4653136"/>
            <a:ext cx="2544763" cy="169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78564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196752"/>
            <a:ext cx="4031873" cy="400110"/>
          </a:xfrm>
          <a:prstGeom prst="rect">
            <a:avLst/>
          </a:prstGeom>
        </p:spPr>
        <p:txBody>
          <a:bodyPr wrap="none">
            <a:spAutoFit/>
          </a:bodyPr>
          <a:lstStyle/>
          <a:p>
            <a:r>
              <a:rPr lang="zh-CN" altLang="zh-CN" b="0" dirty="0">
                <a:solidFill>
                  <a:schemeClr val="tx1"/>
                </a:solidFill>
                <a:latin typeface="+mj-ea"/>
                <a:ea typeface="+mj-ea"/>
              </a:rPr>
              <a:t>对于这个系统，其动力学模型为：</a:t>
            </a:r>
          </a:p>
        </p:txBody>
      </p:sp>
      <p:pic>
        <p:nvPicPr>
          <p:cNvPr id="2457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988840"/>
            <a:ext cx="5007829"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827584" y="3356992"/>
            <a:ext cx="954107" cy="400110"/>
          </a:xfrm>
          <a:prstGeom prst="rect">
            <a:avLst/>
          </a:prstGeom>
        </p:spPr>
        <p:txBody>
          <a:bodyPr wrap="none">
            <a:spAutoFit/>
          </a:bodyPr>
          <a:lstStyle/>
          <a:p>
            <a:r>
              <a:rPr lang="zh-CN" altLang="zh-CN" b="0" dirty="0">
                <a:solidFill>
                  <a:schemeClr val="tx1"/>
                </a:solidFill>
                <a:latin typeface="+mj-ea"/>
                <a:ea typeface="+mj-ea"/>
              </a:rPr>
              <a:t>其中，</a:t>
            </a:r>
            <a:endParaRPr lang="zh-CN" altLang="en-US" b="0" dirty="0">
              <a:solidFill>
                <a:schemeClr val="tx1"/>
              </a:solidFill>
              <a:latin typeface="+mj-ea"/>
              <a:ea typeface="+mj-ea"/>
            </a:endParaRPr>
          </a:p>
        </p:txBody>
      </p:sp>
      <p:pic>
        <p:nvPicPr>
          <p:cNvPr id="2457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843" y="3386978"/>
            <a:ext cx="438666" cy="370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010241" y="3386978"/>
            <a:ext cx="1723549" cy="400110"/>
          </a:xfrm>
          <a:prstGeom prst="rect">
            <a:avLst/>
          </a:prstGeom>
        </p:spPr>
        <p:txBody>
          <a:bodyPr wrap="none">
            <a:spAutoFit/>
          </a:bodyPr>
          <a:lstStyle/>
          <a:p>
            <a:r>
              <a:rPr lang="zh-CN" altLang="zh-CN" b="0" dirty="0">
                <a:solidFill>
                  <a:schemeClr val="tx1"/>
                </a:solidFill>
                <a:latin typeface="+mj-ea"/>
                <a:ea typeface="+mj-ea"/>
              </a:rPr>
              <a:t>为液面高度，</a:t>
            </a:r>
            <a:endParaRPr lang="zh-CN" altLang="en-US" b="0" dirty="0">
              <a:solidFill>
                <a:schemeClr val="tx1"/>
              </a:solidFill>
              <a:latin typeface="+mj-ea"/>
              <a:ea typeface="+mj-ea"/>
            </a:endParaRPr>
          </a:p>
        </p:txBody>
      </p:sp>
      <p:pic>
        <p:nvPicPr>
          <p:cNvPr id="2458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0145" y="3393738"/>
            <a:ext cx="547289" cy="363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007434" y="3356992"/>
            <a:ext cx="2236510" cy="400110"/>
          </a:xfrm>
          <a:prstGeom prst="rect">
            <a:avLst/>
          </a:prstGeom>
        </p:spPr>
        <p:txBody>
          <a:bodyPr wrap="none">
            <a:spAutoFit/>
          </a:bodyPr>
          <a:lstStyle/>
          <a:p>
            <a:r>
              <a:rPr lang="zh-CN" altLang="zh-CN" b="0" dirty="0">
                <a:solidFill>
                  <a:schemeClr val="tx1"/>
                </a:solidFill>
                <a:latin typeface="+mj-ea"/>
                <a:ea typeface="+mj-ea"/>
              </a:rPr>
              <a:t>为产品输出浓度，</a:t>
            </a:r>
            <a:endParaRPr lang="zh-CN" altLang="en-US" b="0" dirty="0">
              <a:solidFill>
                <a:schemeClr val="tx1"/>
              </a:solidFill>
              <a:latin typeface="+mj-ea"/>
              <a:ea typeface="+mj-ea"/>
            </a:endParaRPr>
          </a:p>
        </p:txBody>
      </p:sp>
      <p:pic>
        <p:nvPicPr>
          <p:cNvPr id="2458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58599" y="3356085"/>
            <a:ext cx="573641" cy="393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732240" y="3356992"/>
            <a:ext cx="1210588" cy="400110"/>
          </a:xfrm>
          <a:prstGeom prst="rect">
            <a:avLst/>
          </a:prstGeom>
        </p:spPr>
        <p:txBody>
          <a:bodyPr wrap="none">
            <a:spAutoFit/>
          </a:bodyPr>
          <a:lstStyle/>
          <a:p>
            <a:r>
              <a:rPr lang="zh-CN" altLang="zh-CN" b="0" dirty="0">
                <a:solidFill>
                  <a:schemeClr val="tx1"/>
                </a:solidFill>
                <a:latin typeface="+mj-ea"/>
                <a:ea typeface="+mj-ea"/>
              </a:rPr>
              <a:t>为浓缩液</a:t>
            </a:r>
            <a:endParaRPr lang="zh-CN" altLang="en-US" b="0" dirty="0">
              <a:solidFill>
                <a:schemeClr val="tx1"/>
              </a:solidFill>
              <a:latin typeface="+mj-ea"/>
              <a:ea typeface="+mj-ea"/>
            </a:endParaRPr>
          </a:p>
        </p:txBody>
      </p:sp>
      <p:pic>
        <p:nvPicPr>
          <p:cNvPr id="2458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91480" y="3342216"/>
            <a:ext cx="407639" cy="407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28429" y="3861048"/>
            <a:ext cx="1723549" cy="400110"/>
          </a:xfrm>
          <a:prstGeom prst="rect">
            <a:avLst/>
          </a:prstGeom>
        </p:spPr>
        <p:txBody>
          <a:bodyPr wrap="none">
            <a:spAutoFit/>
          </a:bodyPr>
          <a:lstStyle/>
          <a:p>
            <a:r>
              <a:rPr lang="zh-CN" altLang="zh-CN" b="0" dirty="0">
                <a:solidFill>
                  <a:schemeClr val="tx1"/>
                </a:solidFill>
                <a:latin typeface="+mj-ea"/>
                <a:ea typeface="+mj-ea"/>
              </a:rPr>
              <a:t>的输入流速，</a:t>
            </a:r>
            <a:endParaRPr lang="zh-CN" altLang="en-US" b="0" dirty="0">
              <a:solidFill>
                <a:schemeClr val="tx1"/>
              </a:solidFill>
              <a:latin typeface="+mj-ea"/>
              <a:ea typeface="+mj-ea"/>
            </a:endParaRPr>
          </a:p>
        </p:txBody>
      </p:sp>
      <p:pic>
        <p:nvPicPr>
          <p:cNvPr id="24583"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34859" y="3906992"/>
            <a:ext cx="464236" cy="308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756118" y="3907545"/>
            <a:ext cx="1210588" cy="400110"/>
          </a:xfrm>
          <a:prstGeom prst="rect">
            <a:avLst/>
          </a:prstGeom>
        </p:spPr>
        <p:txBody>
          <a:bodyPr wrap="none">
            <a:spAutoFit/>
          </a:bodyPr>
          <a:lstStyle/>
          <a:p>
            <a:r>
              <a:rPr lang="zh-CN" altLang="zh-CN" b="0" dirty="0">
                <a:solidFill>
                  <a:schemeClr val="tx1"/>
                </a:solidFill>
                <a:latin typeface="+mj-ea"/>
                <a:ea typeface="+mj-ea"/>
              </a:rPr>
              <a:t>为稀释液</a:t>
            </a:r>
            <a:endParaRPr lang="zh-CN" altLang="en-US" b="0" dirty="0">
              <a:solidFill>
                <a:schemeClr val="tx1"/>
              </a:solidFill>
              <a:latin typeface="+mj-ea"/>
              <a:ea typeface="+mj-ea"/>
            </a:endParaRPr>
          </a:p>
        </p:txBody>
      </p:sp>
      <p:pic>
        <p:nvPicPr>
          <p:cNvPr id="24584"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16861" y="3899312"/>
            <a:ext cx="371897" cy="36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4288758" y="3907545"/>
            <a:ext cx="1723549" cy="400110"/>
          </a:xfrm>
          <a:prstGeom prst="rect">
            <a:avLst/>
          </a:prstGeom>
        </p:spPr>
        <p:txBody>
          <a:bodyPr wrap="none">
            <a:spAutoFit/>
          </a:bodyPr>
          <a:lstStyle/>
          <a:p>
            <a:r>
              <a:rPr lang="zh-CN" altLang="zh-CN" b="0" dirty="0">
                <a:solidFill>
                  <a:schemeClr val="tx1"/>
                </a:solidFill>
                <a:latin typeface="+mj-ea"/>
                <a:ea typeface="+mj-ea"/>
              </a:rPr>
              <a:t>的输入流速。</a:t>
            </a:r>
            <a:endParaRPr lang="zh-CN" altLang="en-US" b="0" dirty="0">
              <a:solidFill>
                <a:schemeClr val="tx1"/>
              </a:solidFill>
              <a:latin typeface="+mj-ea"/>
              <a:ea typeface="+mj-ea"/>
            </a:endParaRPr>
          </a:p>
        </p:txBody>
      </p:sp>
      <p:sp>
        <p:nvSpPr>
          <p:cNvPr id="10" name="矩形 9"/>
          <p:cNvSpPr/>
          <p:nvPr/>
        </p:nvSpPr>
        <p:spPr>
          <a:xfrm>
            <a:off x="683568" y="4509120"/>
            <a:ext cx="4572000" cy="707886"/>
          </a:xfrm>
          <a:prstGeom prst="rect">
            <a:avLst/>
          </a:prstGeom>
        </p:spPr>
        <p:txBody>
          <a:bodyPr>
            <a:spAutoFit/>
          </a:bodyPr>
          <a:lstStyle/>
          <a:p>
            <a:r>
              <a:rPr lang="zh-CN" altLang="zh-CN" b="0" dirty="0">
                <a:solidFill>
                  <a:schemeClr val="tx1"/>
                </a:solidFill>
                <a:latin typeface="+mj-ea"/>
                <a:ea typeface="+mj-ea"/>
              </a:rPr>
              <a:t>输入浓度设定为：</a:t>
            </a:r>
          </a:p>
          <a:p>
            <a:r>
              <a:rPr lang="zh-CN" altLang="zh-CN" b="0" dirty="0">
                <a:solidFill>
                  <a:schemeClr val="tx1"/>
                </a:solidFill>
                <a:latin typeface="+mj-ea"/>
                <a:ea typeface="+mj-ea"/>
              </a:rPr>
              <a:t>消耗常量设置为：</a:t>
            </a:r>
          </a:p>
        </p:txBody>
      </p:sp>
      <p:pic>
        <p:nvPicPr>
          <p:cNvPr id="24585"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16861" y="4572066"/>
            <a:ext cx="955909" cy="331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6"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004048" y="4572065"/>
            <a:ext cx="843043" cy="331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7"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06577" y="4903754"/>
            <a:ext cx="1039188" cy="360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683568" y="5589240"/>
            <a:ext cx="441146" cy="400110"/>
          </a:xfrm>
          <a:prstGeom prst="rect">
            <a:avLst/>
          </a:prstGeom>
        </p:spPr>
        <p:txBody>
          <a:bodyPr wrap="none">
            <a:spAutoFit/>
          </a:bodyPr>
          <a:lstStyle/>
          <a:p>
            <a:r>
              <a:rPr lang="zh-CN" altLang="zh-CN" b="0" dirty="0">
                <a:solidFill>
                  <a:schemeClr val="tx1"/>
                </a:solidFill>
                <a:latin typeface="+mj-ea"/>
                <a:ea typeface="+mj-ea"/>
              </a:rPr>
              <a:t>设</a:t>
            </a:r>
            <a:endParaRPr lang="zh-CN" altLang="en-US" b="0" dirty="0">
              <a:solidFill>
                <a:schemeClr val="tx1"/>
              </a:solidFill>
              <a:latin typeface="+mj-ea"/>
              <a:ea typeface="+mj-ea"/>
            </a:endParaRPr>
          </a:p>
        </p:txBody>
      </p:sp>
      <p:pic>
        <p:nvPicPr>
          <p:cNvPr id="24588" name="Picture 1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51802" y="5601573"/>
            <a:ext cx="1043646" cy="38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2158160" y="5635407"/>
            <a:ext cx="6950344" cy="400110"/>
          </a:xfrm>
          <a:prstGeom prst="rect">
            <a:avLst/>
          </a:prstGeom>
        </p:spPr>
        <p:txBody>
          <a:bodyPr wrap="square">
            <a:spAutoFit/>
          </a:bodyPr>
          <a:lstStyle/>
          <a:p>
            <a:r>
              <a:rPr lang="zh-CN" altLang="zh-CN" b="0" dirty="0">
                <a:solidFill>
                  <a:schemeClr val="tx1"/>
                </a:solidFill>
                <a:latin typeface="+mj-ea"/>
                <a:ea typeface="+mj-ea"/>
              </a:rPr>
              <a:t>利用</a:t>
            </a:r>
            <a:r>
              <a:rPr lang="en-US" altLang="zh-CN" b="0" dirty="0">
                <a:solidFill>
                  <a:schemeClr val="tx1"/>
                </a:solidFill>
                <a:latin typeface="+mj-ea"/>
                <a:ea typeface="+mj-ea"/>
              </a:rPr>
              <a:t>MATLAB</a:t>
            </a:r>
            <a:r>
              <a:rPr lang="zh-CN" altLang="zh-CN" b="0" dirty="0">
                <a:solidFill>
                  <a:schemeClr val="tx1"/>
                </a:solidFill>
                <a:latin typeface="+mj-ea"/>
                <a:ea typeface="+mj-ea"/>
              </a:rPr>
              <a:t>神经网络工具箱建立模型如图</a:t>
            </a:r>
            <a:r>
              <a:rPr lang="en-US" altLang="zh-CN" b="0" dirty="0">
                <a:solidFill>
                  <a:schemeClr val="tx1"/>
                </a:solidFill>
                <a:latin typeface="+mj-ea"/>
                <a:ea typeface="+mj-ea"/>
              </a:rPr>
              <a:t>12-20</a:t>
            </a:r>
            <a:r>
              <a:rPr lang="zh-CN" altLang="zh-CN" b="0" dirty="0">
                <a:solidFill>
                  <a:schemeClr val="tx1"/>
                </a:solidFill>
                <a:latin typeface="+mj-ea"/>
                <a:ea typeface="+mj-ea"/>
              </a:rPr>
              <a:t>所示。</a:t>
            </a:r>
          </a:p>
        </p:txBody>
      </p:sp>
    </p:spTree>
    <p:extLst>
      <p:ext uri="{BB962C8B-B14F-4D97-AF65-F5344CB8AC3E}">
        <p14:creationId xmlns:p14="http://schemas.microsoft.com/office/powerpoint/2010/main" val="28778564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908720"/>
            <a:ext cx="4732337" cy="1760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179512" y="2580910"/>
            <a:ext cx="8640960" cy="1631216"/>
          </a:xfrm>
          <a:prstGeom prst="rect">
            <a:avLst/>
          </a:prstGeom>
        </p:spPr>
        <p:txBody>
          <a:bodyPr wrap="square">
            <a:spAutoFit/>
          </a:bodyPr>
          <a:lstStyle/>
          <a:p>
            <a:pPr algn="l"/>
            <a:r>
              <a:rPr lang="zh-CN" altLang="zh-CN" b="0" dirty="0">
                <a:solidFill>
                  <a:schemeClr val="tx1"/>
                </a:solidFill>
                <a:latin typeface="+mj-ea"/>
                <a:ea typeface="+mj-ea"/>
              </a:rPr>
              <a:t>其中神经网络预测控制模块（</a:t>
            </a:r>
            <a:r>
              <a:rPr lang="en-US" altLang="zh-CN" b="0" dirty="0">
                <a:solidFill>
                  <a:schemeClr val="tx1"/>
                </a:solidFill>
                <a:latin typeface="+mj-ea"/>
                <a:ea typeface="+mj-ea"/>
              </a:rPr>
              <a:t>NN  </a:t>
            </a:r>
            <a:r>
              <a:rPr lang="en-US" altLang="zh-CN" b="0" dirty="0" err="1">
                <a:solidFill>
                  <a:schemeClr val="tx1"/>
                </a:solidFill>
                <a:latin typeface="+mj-ea"/>
                <a:ea typeface="+mj-ea"/>
              </a:rPr>
              <a:t>Predctive</a:t>
            </a:r>
            <a:r>
              <a:rPr lang="en-US" altLang="zh-CN" b="0" dirty="0">
                <a:solidFill>
                  <a:schemeClr val="tx1"/>
                </a:solidFill>
                <a:latin typeface="+mj-ea"/>
                <a:ea typeface="+mj-ea"/>
              </a:rPr>
              <a:t> Controller</a:t>
            </a:r>
            <a:r>
              <a:rPr lang="zh-CN" altLang="zh-CN" b="0" dirty="0">
                <a:solidFill>
                  <a:schemeClr val="tx1"/>
                </a:solidFill>
                <a:latin typeface="+mj-ea"/>
                <a:ea typeface="+mj-ea"/>
              </a:rPr>
              <a:t>）和</a:t>
            </a:r>
            <a:r>
              <a:rPr lang="en-US" altLang="zh-CN" b="0" dirty="0">
                <a:solidFill>
                  <a:schemeClr val="tx1"/>
                </a:solidFill>
                <a:latin typeface="+mj-ea"/>
                <a:ea typeface="+mj-ea"/>
              </a:rPr>
              <a:t>X(2Y) Graph</a:t>
            </a:r>
            <a:r>
              <a:rPr lang="zh-CN" altLang="zh-CN" b="0" dirty="0">
                <a:solidFill>
                  <a:schemeClr val="tx1"/>
                </a:solidFill>
                <a:latin typeface="+mj-ea"/>
                <a:ea typeface="+mj-ea"/>
              </a:rPr>
              <a:t>模块由神经网络模块集（</a:t>
            </a:r>
            <a:r>
              <a:rPr lang="en-US" altLang="zh-CN" b="0" dirty="0" err="1">
                <a:solidFill>
                  <a:schemeClr val="tx1"/>
                </a:solidFill>
                <a:latin typeface="+mj-ea"/>
                <a:ea typeface="+mj-ea"/>
              </a:rPr>
              <a:t>Neurai</a:t>
            </a:r>
            <a:r>
              <a:rPr lang="en-US" altLang="zh-CN" b="0" dirty="0">
                <a:solidFill>
                  <a:schemeClr val="tx1"/>
                </a:solidFill>
                <a:latin typeface="+mj-ea"/>
                <a:ea typeface="+mj-ea"/>
              </a:rPr>
              <a:t> Network </a:t>
            </a:r>
            <a:r>
              <a:rPr lang="en-US" altLang="zh-CN" b="0" dirty="0" err="1">
                <a:solidFill>
                  <a:schemeClr val="tx1"/>
                </a:solidFill>
                <a:latin typeface="+mj-ea"/>
                <a:ea typeface="+mj-ea"/>
              </a:rPr>
              <a:t>Blockset</a:t>
            </a:r>
            <a:r>
              <a:rPr lang="zh-CN" altLang="zh-CN" b="0" dirty="0">
                <a:solidFill>
                  <a:schemeClr val="tx1"/>
                </a:solidFill>
                <a:latin typeface="+mj-ea"/>
                <a:ea typeface="+mj-ea"/>
              </a:rPr>
              <a:t>）中的控制系统模块库（</a:t>
            </a:r>
            <a:r>
              <a:rPr lang="en-US" altLang="zh-CN" b="0" dirty="0">
                <a:solidFill>
                  <a:schemeClr val="tx1"/>
                </a:solidFill>
                <a:latin typeface="+mj-ea"/>
                <a:ea typeface="+mj-ea"/>
              </a:rPr>
              <a:t>Control Systems</a:t>
            </a:r>
            <a:r>
              <a:rPr lang="zh-CN" altLang="zh-CN" b="0" dirty="0">
                <a:solidFill>
                  <a:schemeClr val="tx1"/>
                </a:solidFill>
                <a:latin typeface="+mj-ea"/>
                <a:ea typeface="+mj-ea"/>
              </a:rPr>
              <a:t>）复制而来。</a:t>
            </a:r>
          </a:p>
          <a:p>
            <a:pPr algn="l"/>
            <a:r>
              <a:rPr lang="zh-CN" altLang="zh-CN" b="0" dirty="0">
                <a:solidFill>
                  <a:schemeClr val="tx1"/>
                </a:solidFill>
                <a:latin typeface="+mj-ea"/>
                <a:ea typeface="+mj-ea"/>
              </a:rPr>
              <a:t>图</a:t>
            </a:r>
            <a:r>
              <a:rPr lang="en-US" altLang="zh-CN" b="0" dirty="0">
                <a:solidFill>
                  <a:schemeClr val="tx1"/>
                </a:solidFill>
                <a:latin typeface="+mj-ea"/>
                <a:ea typeface="+mj-ea"/>
              </a:rPr>
              <a:t>12-20</a:t>
            </a:r>
            <a:r>
              <a:rPr lang="zh-CN" altLang="zh-CN" b="0" dirty="0">
                <a:solidFill>
                  <a:schemeClr val="tx1"/>
                </a:solidFill>
                <a:latin typeface="+mj-ea"/>
                <a:ea typeface="+mj-ea"/>
              </a:rPr>
              <a:t>中的</a:t>
            </a:r>
            <a:r>
              <a:rPr lang="en-US" altLang="zh-CN" b="0" dirty="0">
                <a:solidFill>
                  <a:schemeClr val="tx1"/>
                </a:solidFill>
                <a:latin typeface="+mj-ea"/>
                <a:ea typeface="+mj-ea"/>
              </a:rPr>
              <a:t>Plant</a:t>
            </a:r>
            <a:r>
              <a:rPr lang="zh-CN" altLang="zh-CN" b="0" dirty="0">
                <a:solidFill>
                  <a:schemeClr val="tx1"/>
                </a:solidFill>
                <a:latin typeface="+mj-ea"/>
                <a:ea typeface="+mj-ea"/>
              </a:rPr>
              <a:t>（</a:t>
            </a:r>
            <a:r>
              <a:rPr lang="en-US" altLang="zh-CN" b="0" dirty="0">
                <a:solidFill>
                  <a:schemeClr val="tx1"/>
                </a:solidFill>
                <a:latin typeface="+mj-ea"/>
                <a:ea typeface="+mj-ea"/>
              </a:rPr>
              <a:t>Continuous Stirred Tank Reactor</a:t>
            </a:r>
            <a:r>
              <a:rPr lang="zh-CN" altLang="zh-CN" b="0" dirty="0">
                <a:solidFill>
                  <a:schemeClr val="tx1"/>
                </a:solidFill>
                <a:latin typeface="+mj-ea"/>
                <a:ea typeface="+mj-ea"/>
              </a:rPr>
              <a:t>）模块包含了搅拌器系统的</a:t>
            </a:r>
            <a:r>
              <a:rPr lang="en-US" altLang="zh-CN" b="0" dirty="0">
                <a:solidFill>
                  <a:schemeClr val="tx1"/>
                </a:solidFill>
                <a:latin typeface="+mj-ea"/>
                <a:ea typeface="+mj-ea"/>
              </a:rPr>
              <a:t>Simulink</a:t>
            </a:r>
            <a:r>
              <a:rPr lang="zh-CN" altLang="zh-CN" b="0" dirty="0">
                <a:solidFill>
                  <a:schemeClr val="tx1"/>
                </a:solidFill>
                <a:latin typeface="+mj-ea"/>
                <a:ea typeface="+mj-ea"/>
              </a:rPr>
              <a:t>模型。双击这个模块，可以得到具体的</a:t>
            </a:r>
            <a:r>
              <a:rPr lang="en-US" altLang="zh-CN" b="0" dirty="0">
                <a:solidFill>
                  <a:schemeClr val="tx1"/>
                </a:solidFill>
                <a:latin typeface="+mj-ea"/>
                <a:ea typeface="+mj-ea"/>
              </a:rPr>
              <a:t>Simulink</a:t>
            </a:r>
            <a:r>
              <a:rPr lang="zh-CN" altLang="zh-CN" b="0" dirty="0">
                <a:solidFill>
                  <a:schemeClr val="tx1"/>
                </a:solidFill>
                <a:latin typeface="+mj-ea"/>
                <a:ea typeface="+mj-ea"/>
              </a:rPr>
              <a:t>实现。</a:t>
            </a:r>
          </a:p>
        </p:txBody>
      </p:sp>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076" y="4226934"/>
            <a:ext cx="4770437" cy="249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78564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908720"/>
            <a:ext cx="8424936" cy="2246769"/>
          </a:xfrm>
          <a:prstGeom prst="rect">
            <a:avLst/>
          </a:prstGeom>
        </p:spPr>
        <p:txBody>
          <a:bodyPr wrap="square">
            <a:spAutoFit/>
          </a:bodyPr>
          <a:lstStyle/>
          <a:p>
            <a:pPr algn="l"/>
            <a:r>
              <a:rPr lang="en-US" altLang="zh-CN" b="0" dirty="0">
                <a:solidFill>
                  <a:schemeClr val="tx1"/>
                </a:solidFill>
                <a:latin typeface="+mj-ea"/>
                <a:ea typeface="+mj-ea"/>
              </a:rPr>
              <a:t>NN Predictive Controller</a:t>
            </a:r>
            <a:r>
              <a:rPr lang="zh-CN" altLang="zh-CN" b="0" dirty="0">
                <a:solidFill>
                  <a:schemeClr val="tx1"/>
                </a:solidFill>
                <a:latin typeface="+mj-ea"/>
                <a:ea typeface="+mj-ea"/>
              </a:rPr>
              <a:t>模块的</a:t>
            </a:r>
            <a:r>
              <a:rPr lang="en-US" altLang="zh-CN" b="0" dirty="0">
                <a:solidFill>
                  <a:schemeClr val="tx1"/>
                </a:solidFill>
                <a:latin typeface="+mj-ea"/>
                <a:ea typeface="+mj-ea"/>
              </a:rPr>
              <a:t>Control Signal</a:t>
            </a:r>
            <a:r>
              <a:rPr lang="zh-CN" altLang="zh-CN" b="0" dirty="0">
                <a:solidFill>
                  <a:schemeClr val="tx1"/>
                </a:solidFill>
                <a:latin typeface="+mj-ea"/>
                <a:ea typeface="+mj-ea"/>
              </a:rPr>
              <a:t>端连接到搅拌器系统模型的输入端，同时搅拌器系统模型的输出端连接到</a:t>
            </a:r>
            <a:r>
              <a:rPr lang="en-US" altLang="zh-CN" b="0" dirty="0">
                <a:solidFill>
                  <a:schemeClr val="tx1"/>
                </a:solidFill>
                <a:latin typeface="+mj-ea"/>
                <a:ea typeface="+mj-ea"/>
              </a:rPr>
              <a:t>NN Predictive Controller</a:t>
            </a:r>
            <a:r>
              <a:rPr lang="zh-CN" altLang="zh-CN" b="0" dirty="0">
                <a:solidFill>
                  <a:schemeClr val="tx1"/>
                </a:solidFill>
                <a:latin typeface="+mj-ea"/>
                <a:ea typeface="+mj-ea"/>
              </a:rPr>
              <a:t>模块的</a:t>
            </a:r>
            <a:r>
              <a:rPr lang="en-US" altLang="zh-CN" b="0" dirty="0">
                <a:solidFill>
                  <a:schemeClr val="tx1"/>
                </a:solidFill>
                <a:latin typeface="+mj-ea"/>
                <a:ea typeface="+mj-ea"/>
              </a:rPr>
              <a:t>Plant Output</a:t>
            </a:r>
            <a:r>
              <a:rPr lang="zh-CN" altLang="zh-CN" b="0" dirty="0">
                <a:solidFill>
                  <a:schemeClr val="tx1"/>
                </a:solidFill>
                <a:latin typeface="+mj-ea"/>
                <a:ea typeface="+mj-ea"/>
              </a:rPr>
              <a:t>端，参考信号连接到</a:t>
            </a:r>
            <a:r>
              <a:rPr lang="en-US" altLang="zh-CN" b="0" dirty="0">
                <a:solidFill>
                  <a:schemeClr val="tx1"/>
                </a:solidFill>
                <a:latin typeface="+mj-ea"/>
                <a:ea typeface="+mj-ea"/>
              </a:rPr>
              <a:t>NN Predictive Controller</a:t>
            </a:r>
            <a:r>
              <a:rPr lang="zh-CN" altLang="zh-CN" b="0" dirty="0">
                <a:solidFill>
                  <a:schemeClr val="tx1"/>
                </a:solidFill>
                <a:latin typeface="+mj-ea"/>
                <a:ea typeface="+mj-ea"/>
              </a:rPr>
              <a:t>模块的</a:t>
            </a:r>
            <a:r>
              <a:rPr lang="en-US" altLang="zh-CN" b="0" dirty="0">
                <a:solidFill>
                  <a:schemeClr val="tx1"/>
                </a:solidFill>
                <a:latin typeface="+mj-ea"/>
                <a:ea typeface="+mj-ea"/>
              </a:rPr>
              <a:t>Reference</a:t>
            </a:r>
            <a:r>
              <a:rPr lang="zh-CN" altLang="zh-CN" b="0" dirty="0">
                <a:solidFill>
                  <a:schemeClr val="tx1"/>
                </a:solidFill>
                <a:latin typeface="+mj-ea"/>
                <a:ea typeface="+mj-ea"/>
              </a:rPr>
              <a:t>端。</a:t>
            </a:r>
          </a:p>
          <a:p>
            <a:pPr algn="l"/>
            <a:r>
              <a:rPr lang="zh-CN" altLang="zh-CN" b="0" dirty="0">
                <a:solidFill>
                  <a:schemeClr val="tx1"/>
                </a:solidFill>
                <a:latin typeface="+mj-ea"/>
                <a:ea typeface="+mj-ea"/>
              </a:rPr>
              <a:t>双击</a:t>
            </a:r>
            <a:r>
              <a:rPr lang="en-US" altLang="zh-CN" b="0" dirty="0">
                <a:solidFill>
                  <a:schemeClr val="tx1"/>
                </a:solidFill>
                <a:latin typeface="+mj-ea"/>
                <a:ea typeface="+mj-ea"/>
              </a:rPr>
              <a:t>NN </a:t>
            </a:r>
            <a:r>
              <a:rPr lang="en-US" altLang="zh-CN" b="0" dirty="0" err="1">
                <a:solidFill>
                  <a:schemeClr val="tx1"/>
                </a:solidFill>
                <a:latin typeface="+mj-ea"/>
                <a:ea typeface="+mj-ea"/>
              </a:rPr>
              <a:t>Predctive</a:t>
            </a:r>
            <a:r>
              <a:rPr lang="en-US" altLang="zh-CN" b="0" dirty="0">
                <a:solidFill>
                  <a:schemeClr val="tx1"/>
                </a:solidFill>
                <a:latin typeface="+mj-ea"/>
                <a:ea typeface="+mj-ea"/>
              </a:rPr>
              <a:t> Controller</a:t>
            </a:r>
            <a:r>
              <a:rPr lang="zh-CN" altLang="zh-CN" b="0" dirty="0">
                <a:solidFill>
                  <a:schemeClr val="tx1"/>
                </a:solidFill>
                <a:latin typeface="+mj-ea"/>
                <a:ea typeface="+mj-ea"/>
              </a:rPr>
              <a:t>模块，将会产生一个神经网络预测控制器参数设置窗口（</a:t>
            </a:r>
            <a:r>
              <a:rPr lang="en-US" altLang="zh-CN" b="0" dirty="0">
                <a:solidFill>
                  <a:schemeClr val="tx1"/>
                </a:solidFill>
                <a:latin typeface="+mj-ea"/>
                <a:ea typeface="+mj-ea"/>
              </a:rPr>
              <a:t>Neural Network </a:t>
            </a:r>
            <a:r>
              <a:rPr lang="en-US" altLang="zh-CN" b="0" dirty="0" err="1">
                <a:solidFill>
                  <a:schemeClr val="tx1"/>
                </a:solidFill>
                <a:latin typeface="+mj-ea"/>
                <a:ea typeface="+mj-ea"/>
              </a:rPr>
              <a:t>Predctive</a:t>
            </a:r>
            <a:r>
              <a:rPr lang="en-US" altLang="zh-CN" b="0" dirty="0">
                <a:solidFill>
                  <a:schemeClr val="tx1"/>
                </a:solidFill>
                <a:latin typeface="+mj-ea"/>
                <a:ea typeface="+mj-ea"/>
              </a:rPr>
              <a:t> Control</a:t>
            </a:r>
            <a:r>
              <a:rPr lang="zh-CN" altLang="zh-CN" b="0" dirty="0">
                <a:solidFill>
                  <a:schemeClr val="tx1"/>
                </a:solidFill>
                <a:latin typeface="+mj-ea"/>
                <a:ea typeface="+mj-ea"/>
              </a:rPr>
              <a:t>），如图</a:t>
            </a:r>
            <a:r>
              <a:rPr lang="en-US" altLang="zh-CN" b="0" dirty="0">
                <a:solidFill>
                  <a:schemeClr val="tx1"/>
                </a:solidFill>
                <a:latin typeface="+mj-ea"/>
                <a:ea typeface="+mj-ea"/>
              </a:rPr>
              <a:t>12-22</a:t>
            </a:r>
            <a:r>
              <a:rPr lang="zh-CN" altLang="zh-CN" b="0" dirty="0">
                <a:solidFill>
                  <a:schemeClr val="tx1"/>
                </a:solidFill>
                <a:latin typeface="+mj-ea"/>
                <a:ea typeface="+mj-ea"/>
              </a:rPr>
              <a:t>所示。这个窗口用于设计模型预测控制器。</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428206"/>
            <a:ext cx="4541837" cy="2789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78564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124744"/>
            <a:ext cx="8928992" cy="1015663"/>
          </a:xfrm>
          <a:prstGeom prst="rect">
            <a:avLst/>
          </a:prstGeom>
        </p:spPr>
        <p:txBody>
          <a:bodyPr wrap="square">
            <a:spAutoFit/>
          </a:bodyPr>
          <a:lstStyle/>
          <a:p>
            <a:pPr algn="l"/>
            <a:r>
              <a:rPr lang="zh-CN" altLang="zh-CN" b="0" dirty="0">
                <a:solidFill>
                  <a:schemeClr val="tx1"/>
                </a:solidFill>
                <a:latin typeface="+mj-ea"/>
                <a:ea typeface="+mj-ea"/>
              </a:rPr>
              <a:t>在这个窗口中，有多项参数可以调整，用于改变预测控制算法中的有关参数。将鼠标移到相应的位置，就会出现对这一参数的说明。</a:t>
            </a:r>
          </a:p>
          <a:p>
            <a:pPr algn="l"/>
            <a:r>
              <a:rPr lang="zh-CN" altLang="zh-CN" b="0" dirty="0">
                <a:solidFill>
                  <a:schemeClr val="tx1"/>
                </a:solidFill>
                <a:latin typeface="+mj-ea"/>
                <a:ea typeface="+mj-ea"/>
              </a:rPr>
              <a:t>运行程序输出结果如图</a:t>
            </a:r>
            <a:r>
              <a:rPr lang="en-US" altLang="zh-CN" b="0" dirty="0">
                <a:solidFill>
                  <a:schemeClr val="tx1"/>
                </a:solidFill>
                <a:latin typeface="+mj-ea"/>
                <a:ea typeface="+mj-ea"/>
              </a:rPr>
              <a:t>12-23</a:t>
            </a:r>
            <a:r>
              <a:rPr lang="zh-CN" altLang="zh-CN" b="0" dirty="0">
                <a:solidFill>
                  <a:schemeClr val="tx1"/>
                </a:solidFill>
                <a:latin typeface="+mj-ea"/>
                <a:ea typeface="+mj-ea"/>
              </a:rPr>
              <a:t>所示。</a:t>
            </a: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068960"/>
            <a:ext cx="3314700"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78564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1052736"/>
            <a:ext cx="2749471" cy="400110"/>
          </a:xfrm>
          <a:prstGeom prst="rect">
            <a:avLst/>
          </a:prstGeom>
        </p:spPr>
        <p:txBody>
          <a:bodyPr wrap="none">
            <a:spAutoFit/>
          </a:bodyPr>
          <a:lstStyle/>
          <a:p>
            <a:pPr algn="l"/>
            <a:r>
              <a:rPr lang="en-US" altLang="zh-CN" b="0" dirty="0">
                <a:solidFill>
                  <a:srgbClr val="C00000"/>
                </a:solidFill>
                <a:latin typeface="+mj-ea"/>
                <a:ea typeface="+mj-ea"/>
              </a:rPr>
              <a:t>12.8  </a:t>
            </a:r>
            <a:r>
              <a:rPr lang="zh-CN" altLang="zh-CN" b="0" dirty="0">
                <a:solidFill>
                  <a:srgbClr val="C00000"/>
                </a:solidFill>
                <a:latin typeface="+mj-ea"/>
                <a:ea typeface="+mj-ea"/>
              </a:rPr>
              <a:t>反馈线性化控制</a:t>
            </a:r>
          </a:p>
        </p:txBody>
      </p:sp>
      <p:sp>
        <p:nvSpPr>
          <p:cNvPr id="4" name="矩形 3"/>
          <p:cNvSpPr/>
          <p:nvPr/>
        </p:nvSpPr>
        <p:spPr>
          <a:xfrm>
            <a:off x="251520" y="1491391"/>
            <a:ext cx="8208912" cy="1938992"/>
          </a:xfrm>
          <a:prstGeom prst="rect">
            <a:avLst/>
          </a:prstGeom>
        </p:spPr>
        <p:txBody>
          <a:bodyPr wrap="square">
            <a:spAutoFit/>
          </a:bodyPr>
          <a:lstStyle/>
          <a:p>
            <a:pPr algn="l"/>
            <a:r>
              <a:rPr lang="zh-CN" altLang="zh-CN" b="0" dirty="0">
                <a:solidFill>
                  <a:schemeClr val="tx1"/>
                </a:solidFill>
                <a:latin typeface="+mj-ea"/>
                <a:ea typeface="+mj-ea"/>
              </a:rPr>
              <a:t>反馈线性化（</a:t>
            </a:r>
            <a:r>
              <a:rPr lang="en-US" altLang="zh-CN" b="0" dirty="0">
                <a:solidFill>
                  <a:schemeClr val="tx1"/>
                </a:solidFill>
                <a:latin typeface="+mj-ea"/>
                <a:ea typeface="+mj-ea"/>
              </a:rPr>
              <a:t>NARMA-L2</a:t>
            </a:r>
            <a:r>
              <a:rPr lang="zh-CN" altLang="zh-CN" b="0" dirty="0">
                <a:solidFill>
                  <a:schemeClr val="tx1"/>
                </a:solidFill>
                <a:latin typeface="+mj-ea"/>
                <a:ea typeface="+mj-ea"/>
              </a:rPr>
              <a:t>）的中心思想是通过去掉非线性，将一个非线性系统变换成线性系统。</a:t>
            </a:r>
          </a:p>
          <a:p>
            <a:pPr algn="l"/>
            <a:r>
              <a:rPr lang="zh-CN" altLang="zh-CN" b="0" dirty="0">
                <a:solidFill>
                  <a:schemeClr val="tx1"/>
                </a:solidFill>
                <a:latin typeface="+mj-ea"/>
                <a:ea typeface="+mj-ea"/>
              </a:rPr>
              <a:t>与模型预测控制一样，反馈线性化控制的第一步就是辨识被控制的系统。通过训练一个神经网络来表示系统的前向动态机制，在第一步中首先选择一个模型结构以供使用。一个用来代表一般的离散非线性系统的标准模型是：非线性自回归移动平均模型（</a:t>
            </a:r>
            <a:r>
              <a:rPr lang="en-US" altLang="zh-CN" b="0" dirty="0">
                <a:solidFill>
                  <a:schemeClr val="tx1"/>
                </a:solidFill>
                <a:latin typeface="+mj-ea"/>
                <a:ea typeface="+mj-ea"/>
              </a:rPr>
              <a:t>NARMA</a:t>
            </a:r>
            <a:r>
              <a:rPr lang="zh-CN" altLang="zh-CN" b="0" dirty="0">
                <a:solidFill>
                  <a:schemeClr val="tx1"/>
                </a:solidFill>
                <a:latin typeface="+mj-ea"/>
                <a:ea typeface="+mj-ea"/>
              </a:rPr>
              <a:t>），用下式来表示：</a:t>
            </a:r>
          </a:p>
        </p:txBody>
      </p:sp>
      <p:pic>
        <p:nvPicPr>
          <p:cNvPr id="286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3645024"/>
            <a:ext cx="7868752" cy="360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51520" y="4149080"/>
            <a:ext cx="8424936" cy="1323439"/>
          </a:xfrm>
          <a:prstGeom prst="rect">
            <a:avLst/>
          </a:prstGeom>
        </p:spPr>
        <p:txBody>
          <a:bodyPr wrap="square">
            <a:spAutoFit/>
          </a:bodyPr>
          <a:lstStyle/>
          <a:p>
            <a:pPr algn="l"/>
            <a:r>
              <a:rPr lang="zh-CN" altLang="zh-CN" b="0" dirty="0">
                <a:solidFill>
                  <a:schemeClr val="tx1"/>
                </a:solidFill>
                <a:latin typeface="+mj-ea"/>
                <a:ea typeface="+mj-ea"/>
              </a:rPr>
              <a:t>式中，</a:t>
            </a:r>
            <a:r>
              <a:rPr lang="en-US" altLang="zh-CN" b="0" dirty="0">
                <a:solidFill>
                  <a:schemeClr val="tx1"/>
                </a:solidFill>
                <a:latin typeface="+mj-ea"/>
                <a:ea typeface="+mj-ea"/>
              </a:rPr>
              <a:t>u(k)</a:t>
            </a:r>
            <a:r>
              <a:rPr lang="zh-CN" altLang="zh-CN" b="0" dirty="0">
                <a:solidFill>
                  <a:schemeClr val="tx1"/>
                </a:solidFill>
                <a:latin typeface="+mj-ea"/>
                <a:ea typeface="+mj-ea"/>
              </a:rPr>
              <a:t>表示系统的输入，</a:t>
            </a:r>
            <a:r>
              <a:rPr lang="en-US" altLang="zh-CN" b="0" dirty="0">
                <a:solidFill>
                  <a:schemeClr val="tx1"/>
                </a:solidFill>
                <a:latin typeface="+mj-ea"/>
                <a:ea typeface="+mj-ea"/>
              </a:rPr>
              <a:t>y(k)</a:t>
            </a:r>
            <a:r>
              <a:rPr lang="zh-CN" altLang="zh-CN" b="0" dirty="0">
                <a:solidFill>
                  <a:schemeClr val="tx1"/>
                </a:solidFill>
                <a:latin typeface="+mj-ea"/>
                <a:ea typeface="+mj-ea"/>
              </a:rPr>
              <a:t>表示系统的输出。在辨识阶段，训练神经网络使其近似等于非线性函数</a:t>
            </a:r>
            <a:r>
              <a:rPr lang="en-US" altLang="zh-CN" b="0" dirty="0">
                <a:solidFill>
                  <a:schemeClr val="tx1"/>
                </a:solidFill>
                <a:latin typeface="+mj-ea"/>
                <a:ea typeface="+mj-ea"/>
              </a:rPr>
              <a:t>N</a:t>
            </a:r>
            <a:r>
              <a:rPr lang="zh-CN" altLang="zh-CN" b="0" dirty="0">
                <a:solidFill>
                  <a:schemeClr val="tx1"/>
                </a:solidFill>
                <a:latin typeface="+mj-ea"/>
                <a:ea typeface="+mj-ea"/>
              </a:rPr>
              <a:t>。 </a:t>
            </a:r>
          </a:p>
          <a:p>
            <a:pPr algn="l"/>
            <a:r>
              <a:rPr lang="zh-CN" altLang="zh-CN" b="0" dirty="0">
                <a:solidFill>
                  <a:schemeClr val="tx1"/>
                </a:solidFill>
                <a:latin typeface="+mj-ea"/>
                <a:ea typeface="+mj-ea"/>
              </a:rPr>
              <a:t>如果希望系统输出跟踪一些参考曲线</a:t>
            </a:r>
            <a:r>
              <a:rPr lang="en-US" altLang="zh-CN" b="0" dirty="0">
                <a:solidFill>
                  <a:schemeClr val="tx1"/>
                </a:solidFill>
                <a:latin typeface="+mj-ea"/>
                <a:ea typeface="+mj-ea"/>
              </a:rPr>
              <a:t>y(</a:t>
            </a:r>
            <a:r>
              <a:rPr lang="en-US" altLang="zh-CN" b="0" dirty="0" err="1">
                <a:solidFill>
                  <a:schemeClr val="tx1"/>
                </a:solidFill>
                <a:latin typeface="+mj-ea"/>
                <a:ea typeface="+mj-ea"/>
              </a:rPr>
              <a:t>k+d</a:t>
            </a:r>
            <a:r>
              <a:rPr lang="en-US" altLang="zh-CN" b="0" dirty="0">
                <a:solidFill>
                  <a:schemeClr val="tx1"/>
                </a:solidFill>
                <a:latin typeface="+mj-ea"/>
                <a:ea typeface="+mj-ea"/>
              </a:rPr>
              <a:t>)=</a:t>
            </a:r>
            <a:r>
              <a:rPr lang="en-US" altLang="zh-CN" b="0" dirty="0" err="1">
                <a:solidFill>
                  <a:schemeClr val="tx1"/>
                </a:solidFill>
                <a:latin typeface="+mj-ea"/>
                <a:ea typeface="+mj-ea"/>
              </a:rPr>
              <a:t>y</a:t>
            </a:r>
            <a:r>
              <a:rPr lang="en-US" altLang="zh-CN" b="0" baseline="-25000" dirty="0" err="1">
                <a:solidFill>
                  <a:schemeClr val="tx1"/>
                </a:solidFill>
                <a:latin typeface="+mj-ea"/>
                <a:ea typeface="+mj-ea"/>
              </a:rPr>
              <a:t>r</a:t>
            </a:r>
            <a:r>
              <a:rPr lang="en-US" altLang="zh-CN" b="0" dirty="0">
                <a:solidFill>
                  <a:schemeClr val="tx1"/>
                </a:solidFill>
                <a:latin typeface="+mj-ea"/>
                <a:ea typeface="+mj-ea"/>
              </a:rPr>
              <a:t>(</a:t>
            </a:r>
            <a:r>
              <a:rPr lang="en-US" altLang="zh-CN" b="0" dirty="0" err="1">
                <a:solidFill>
                  <a:schemeClr val="tx1"/>
                </a:solidFill>
                <a:latin typeface="+mj-ea"/>
                <a:ea typeface="+mj-ea"/>
              </a:rPr>
              <a:t>k+d</a:t>
            </a:r>
            <a:r>
              <a:rPr lang="en-US" altLang="zh-CN" b="0" dirty="0">
                <a:solidFill>
                  <a:schemeClr val="tx1"/>
                </a:solidFill>
                <a:latin typeface="+mj-ea"/>
                <a:ea typeface="+mj-ea"/>
              </a:rPr>
              <a:t>)</a:t>
            </a:r>
            <a:r>
              <a:rPr lang="zh-CN" altLang="zh-CN" b="0" dirty="0">
                <a:solidFill>
                  <a:schemeClr val="tx1"/>
                </a:solidFill>
                <a:latin typeface="+mj-ea"/>
                <a:ea typeface="+mj-ea"/>
              </a:rPr>
              <a:t>，下一步就是建立一个有如下形式的非线性控制器</a:t>
            </a:r>
            <a:endParaRPr lang="zh-CN" altLang="en-US" b="0" dirty="0">
              <a:solidFill>
                <a:schemeClr val="tx1"/>
              </a:solidFill>
              <a:latin typeface="+mj-ea"/>
              <a:ea typeface="+mj-ea"/>
            </a:endParaRPr>
          </a:p>
        </p:txBody>
      </p:sp>
      <p:pic>
        <p:nvPicPr>
          <p:cNvPr id="286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5" y="5805264"/>
            <a:ext cx="8583713" cy="4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39014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908720"/>
            <a:ext cx="8424936" cy="1323439"/>
          </a:xfrm>
          <a:prstGeom prst="rect">
            <a:avLst/>
          </a:prstGeom>
        </p:spPr>
        <p:txBody>
          <a:bodyPr wrap="square">
            <a:spAutoFit/>
          </a:bodyPr>
          <a:lstStyle/>
          <a:p>
            <a:pPr algn="l"/>
            <a:r>
              <a:rPr lang="zh-CN" altLang="zh-CN" b="0" dirty="0">
                <a:solidFill>
                  <a:schemeClr val="tx1"/>
                </a:solidFill>
                <a:latin typeface="+mj-ea"/>
                <a:ea typeface="+mj-ea"/>
              </a:rPr>
              <a:t>使用该类控制器的问题是</a:t>
            </a:r>
            <a:r>
              <a:rPr lang="en-US" altLang="zh-CN" b="0" dirty="0">
                <a:solidFill>
                  <a:schemeClr val="tx1"/>
                </a:solidFill>
                <a:latin typeface="+mj-ea"/>
                <a:ea typeface="+mj-ea"/>
              </a:rPr>
              <a:t>,</a:t>
            </a:r>
            <a:r>
              <a:rPr lang="zh-CN" altLang="zh-CN" b="0" dirty="0">
                <a:solidFill>
                  <a:schemeClr val="tx1"/>
                </a:solidFill>
                <a:latin typeface="+mj-ea"/>
                <a:ea typeface="+mj-ea"/>
              </a:rPr>
              <a:t>如果想训练一个神经网络用来产生函数</a:t>
            </a:r>
            <a:r>
              <a:rPr lang="en-US" altLang="zh-CN" b="0" dirty="0">
                <a:solidFill>
                  <a:schemeClr val="tx1"/>
                </a:solidFill>
                <a:latin typeface="+mj-ea"/>
                <a:ea typeface="+mj-ea"/>
              </a:rPr>
              <a:t>G</a:t>
            </a:r>
            <a:r>
              <a:rPr lang="zh-CN" altLang="zh-CN" b="0" dirty="0">
                <a:solidFill>
                  <a:schemeClr val="tx1"/>
                </a:solidFill>
                <a:latin typeface="+mj-ea"/>
                <a:ea typeface="+mj-ea"/>
              </a:rPr>
              <a:t>（最小化均方差），必须使用动态反馈，且该过程相当慢。由</a:t>
            </a:r>
            <a:r>
              <a:rPr lang="en-US" altLang="zh-CN" b="0" dirty="0">
                <a:solidFill>
                  <a:schemeClr val="tx1"/>
                </a:solidFill>
                <a:latin typeface="+mj-ea"/>
                <a:ea typeface="+mj-ea"/>
              </a:rPr>
              <a:t> Narendra</a:t>
            </a:r>
            <a:r>
              <a:rPr lang="zh-CN" altLang="zh-CN" b="0" dirty="0">
                <a:solidFill>
                  <a:schemeClr val="tx1"/>
                </a:solidFill>
                <a:latin typeface="+mj-ea"/>
                <a:ea typeface="+mj-ea"/>
              </a:rPr>
              <a:t>和</a:t>
            </a:r>
            <a:r>
              <a:rPr lang="en-US" altLang="zh-CN" b="0" dirty="0" err="1">
                <a:solidFill>
                  <a:schemeClr val="tx1"/>
                </a:solidFill>
                <a:latin typeface="+mj-ea"/>
                <a:ea typeface="+mj-ea"/>
              </a:rPr>
              <a:t>Mukhopadhyay</a:t>
            </a:r>
            <a:r>
              <a:rPr lang="zh-CN" altLang="zh-CN" b="0" dirty="0">
                <a:solidFill>
                  <a:schemeClr val="tx1"/>
                </a:solidFill>
                <a:latin typeface="+mj-ea"/>
                <a:ea typeface="+mj-ea"/>
              </a:rPr>
              <a:t>提出的一个解决办法是</a:t>
            </a:r>
            <a:r>
              <a:rPr lang="en-US" altLang="zh-CN" b="0" dirty="0">
                <a:solidFill>
                  <a:schemeClr val="tx1"/>
                </a:solidFill>
                <a:latin typeface="+mj-ea"/>
                <a:ea typeface="+mj-ea"/>
              </a:rPr>
              <a:t>,</a:t>
            </a:r>
            <a:r>
              <a:rPr lang="zh-CN" altLang="zh-CN" b="0" dirty="0">
                <a:solidFill>
                  <a:schemeClr val="tx1"/>
                </a:solidFill>
                <a:latin typeface="+mj-ea"/>
                <a:ea typeface="+mj-ea"/>
              </a:rPr>
              <a:t>使用近似模型来代表系统。</a:t>
            </a:r>
          </a:p>
          <a:p>
            <a:pPr algn="l"/>
            <a:r>
              <a:rPr lang="zh-CN" altLang="zh-CN" b="0" dirty="0">
                <a:solidFill>
                  <a:schemeClr val="tx1"/>
                </a:solidFill>
                <a:latin typeface="+mj-ea"/>
                <a:ea typeface="+mj-ea"/>
              </a:rPr>
              <a:t>在这里使用的控制器模型是基于</a:t>
            </a:r>
            <a:r>
              <a:rPr lang="en-US" altLang="zh-CN" b="0" dirty="0">
                <a:solidFill>
                  <a:schemeClr val="tx1"/>
                </a:solidFill>
                <a:latin typeface="+mj-ea"/>
                <a:ea typeface="+mj-ea"/>
              </a:rPr>
              <a:t>NARMA-L2 </a:t>
            </a:r>
            <a:r>
              <a:rPr lang="zh-CN" altLang="zh-CN" b="0" dirty="0">
                <a:solidFill>
                  <a:schemeClr val="tx1"/>
                </a:solidFill>
                <a:latin typeface="+mj-ea"/>
                <a:ea typeface="+mj-ea"/>
              </a:rPr>
              <a:t>近似模型，具体表达式如下：</a:t>
            </a:r>
          </a:p>
        </p:txBody>
      </p:sp>
      <p:pic>
        <p:nvPicPr>
          <p:cNvPr id="296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2348880"/>
            <a:ext cx="6278194" cy="621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25150" y="2970734"/>
            <a:ext cx="8568952" cy="1015663"/>
          </a:xfrm>
          <a:prstGeom prst="rect">
            <a:avLst/>
          </a:prstGeom>
        </p:spPr>
        <p:txBody>
          <a:bodyPr wrap="square">
            <a:spAutoFit/>
          </a:bodyPr>
          <a:lstStyle/>
          <a:p>
            <a:pPr algn="l"/>
            <a:r>
              <a:rPr lang="zh-CN" altLang="zh-CN" b="0" dirty="0">
                <a:solidFill>
                  <a:schemeClr val="tx1"/>
                </a:solidFill>
                <a:latin typeface="+mj-ea"/>
                <a:ea typeface="+mj-ea"/>
              </a:rPr>
              <a:t>该模型是并联形式，控制器输入</a:t>
            </a:r>
            <a:r>
              <a:rPr lang="en-US" altLang="zh-CN" b="0" dirty="0">
                <a:solidFill>
                  <a:schemeClr val="tx1"/>
                </a:solidFill>
                <a:latin typeface="+mj-ea"/>
                <a:ea typeface="+mj-ea"/>
              </a:rPr>
              <a:t>u(k)</a:t>
            </a:r>
            <a:r>
              <a:rPr lang="zh-CN" altLang="zh-CN" b="0" dirty="0">
                <a:solidFill>
                  <a:schemeClr val="tx1"/>
                </a:solidFill>
                <a:latin typeface="+mj-ea"/>
                <a:ea typeface="+mj-ea"/>
              </a:rPr>
              <a:t>没有包含在非线性系统里。这种形式的优点是</a:t>
            </a:r>
            <a:r>
              <a:rPr lang="en-US" altLang="zh-CN" b="0" dirty="0">
                <a:solidFill>
                  <a:schemeClr val="tx1"/>
                </a:solidFill>
                <a:latin typeface="+mj-ea"/>
                <a:ea typeface="+mj-ea"/>
              </a:rPr>
              <a:t>,</a:t>
            </a:r>
            <a:r>
              <a:rPr lang="zh-CN" altLang="zh-CN" b="0" dirty="0">
                <a:solidFill>
                  <a:schemeClr val="tx1"/>
                </a:solidFill>
                <a:latin typeface="+mj-ea"/>
                <a:ea typeface="+mj-ea"/>
              </a:rPr>
              <a:t>能解决控制器输入使系统输出踉踪参考曲线</a:t>
            </a:r>
            <a:r>
              <a:rPr lang="en-US" altLang="zh-CN" b="0" dirty="0">
                <a:solidFill>
                  <a:schemeClr val="tx1"/>
                </a:solidFill>
                <a:latin typeface="+mj-ea"/>
                <a:ea typeface="+mj-ea"/>
              </a:rPr>
              <a:t>y(</a:t>
            </a:r>
            <a:r>
              <a:rPr lang="en-US" altLang="zh-CN" b="0" dirty="0" err="1">
                <a:solidFill>
                  <a:schemeClr val="tx1"/>
                </a:solidFill>
                <a:latin typeface="+mj-ea"/>
                <a:ea typeface="+mj-ea"/>
              </a:rPr>
              <a:t>k+d</a:t>
            </a:r>
            <a:r>
              <a:rPr lang="en-US" altLang="zh-CN" b="0" dirty="0">
                <a:solidFill>
                  <a:schemeClr val="tx1"/>
                </a:solidFill>
                <a:latin typeface="+mj-ea"/>
                <a:ea typeface="+mj-ea"/>
              </a:rPr>
              <a:t>)=</a:t>
            </a:r>
            <a:r>
              <a:rPr lang="en-US" altLang="zh-CN" b="0" dirty="0" err="1">
                <a:solidFill>
                  <a:schemeClr val="tx1"/>
                </a:solidFill>
                <a:latin typeface="+mj-ea"/>
                <a:ea typeface="+mj-ea"/>
              </a:rPr>
              <a:t>y</a:t>
            </a:r>
            <a:r>
              <a:rPr lang="en-US" altLang="zh-CN" b="0" baseline="-25000" dirty="0" err="1">
                <a:solidFill>
                  <a:schemeClr val="tx1"/>
                </a:solidFill>
                <a:latin typeface="+mj-ea"/>
                <a:ea typeface="+mj-ea"/>
              </a:rPr>
              <a:t>r</a:t>
            </a:r>
            <a:r>
              <a:rPr lang="en-US" altLang="zh-CN" b="0" dirty="0">
                <a:solidFill>
                  <a:schemeClr val="tx1"/>
                </a:solidFill>
                <a:latin typeface="+mj-ea"/>
                <a:ea typeface="+mj-ea"/>
              </a:rPr>
              <a:t>(</a:t>
            </a:r>
            <a:r>
              <a:rPr lang="en-US" altLang="zh-CN" b="0" dirty="0" err="1">
                <a:solidFill>
                  <a:schemeClr val="tx1"/>
                </a:solidFill>
                <a:latin typeface="+mj-ea"/>
                <a:ea typeface="+mj-ea"/>
              </a:rPr>
              <a:t>k+d</a:t>
            </a:r>
            <a:r>
              <a:rPr lang="en-US" altLang="zh-CN" b="0" dirty="0">
                <a:solidFill>
                  <a:schemeClr val="tx1"/>
                </a:solidFill>
                <a:latin typeface="+mj-ea"/>
                <a:ea typeface="+mj-ea"/>
              </a:rPr>
              <a:t>)</a:t>
            </a:r>
            <a:r>
              <a:rPr lang="zh-CN" altLang="zh-CN" b="0" dirty="0">
                <a:solidFill>
                  <a:schemeClr val="tx1"/>
                </a:solidFill>
                <a:latin typeface="+mj-ea"/>
                <a:ea typeface="+mj-ea"/>
              </a:rPr>
              <a:t>。</a:t>
            </a:r>
          </a:p>
          <a:p>
            <a:pPr algn="l"/>
            <a:r>
              <a:rPr lang="zh-CN" altLang="zh-CN" b="0" dirty="0">
                <a:solidFill>
                  <a:schemeClr val="tx1"/>
                </a:solidFill>
                <a:latin typeface="+mj-ea"/>
                <a:ea typeface="+mj-ea"/>
              </a:rPr>
              <a:t>最终的控制器形式如下：</a:t>
            </a:r>
          </a:p>
        </p:txBody>
      </p:sp>
      <p:pic>
        <p:nvPicPr>
          <p:cNvPr id="296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4675" y="4149080"/>
            <a:ext cx="7269901" cy="64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51520" y="4796941"/>
            <a:ext cx="8280920" cy="707886"/>
          </a:xfrm>
          <a:prstGeom prst="rect">
            <a:avLst/>
          </a:prstGeom>
        </p:spPr>
        <p:txBody>
          <a:bodyPr wrap="square">
            <a:spAutoFit/>
          </a:bodyPr>
          <a:lstStyle/>
          <a:p>
            <a:pPr algn="l"/>
            <a:r>
              <a:rPr lang="zh-CN" altLang="zh-CN" b="0" dirty="0">
                <a:solidFill>
                  <a:schemeClr val="tx1"/>
                </a:solidFill>
                <a:latin typeface="+mj-ea"/>
                <a:ea typeface="+mj-ea"/>
              </a:rPr>
              <a:t>直接使用该等式会引起实现问题，因为基于输出</a:t>
            </a:r>
            <a:r>
              <a:rPr lang="en-US" altLang="zh-CN" b="0" dirty="0">
                <a:solidFill>
                  <a:schemeClr val="tx1"/>
                </a:solidFill>
                <a:latin typeface="+mj-ea"/>
                <a:ea typeface="+mj-ea"/>
              </a:rPr>
              <a:t>y(k)</a:t>
            </a:r>
            <a:r>
              <a:rPr lang="zh-CN" altLang="zh-CN" b="0" dirty="0">
                <a:solidFill>
                  <a:schemeClr val="tx1"/>
                </a:solidFill>
                <a:latin typeface="+mj-ea"/>
                <a:ea typeface="+mj-ea"/>
              </a:rPr>
              <a:t>的同时必须同时得到</a:t>
            </a:r>
            <a:r>
              <a:rPr lang="en-US" altLang="zh-CN" b="0" dirty="0">
                <a:solidFill>
                  <a:schemeClr val="tx1"/>
                </a:solidFill>
                <a:latin typeface="+mj-ea"/>
                <a:ea typeface="+mj-ea"/>
              </a:rPr>
              <a:t>u(k)</a:t>
            </a:r>
            <a:r>
              <a:rPr lang="zh-CN" altLang="zh-CN" b="0" dirty="0">
                <a:solidFill>
                  <a:schemeClr val="tx1"/>
                </a:solidFill>
                <a:latin typeface="+mj-ea"/>
                <a:ea typeface="+mj-ea"/>
              </a:rPr>
              <a:t>，所以采用下述模型：</a:t>
            </a:r>
          </a:p>
        </p:txBody>
      </p:sp>
      <p:pic>
        <p:nvPicPr>
          <p:cNvPr id="297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250" y="5504827"/>
            <a:ext cx="7283475"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14934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24744"/>
            <a:ext cx="6552728" cy="707886"/>
          </a:xfrm>
          <a:prstGeom prst="rect">
            <a:avLst/>
          </a:prstGeom>
        </p:spPr>
        <p:txBody>
          <a:bodyPr wrap="square">
            <a:spAutoFit/>
          </a:bodyPr>
          <a:lstStyle/>
          <a:p>
            <a:pPr algn="l"/>
            <a:r>
              <a:rPr lang="zh-CN" altLang="zh-CN" b="0" dirty="0">
                <a:solidFill>
                  <a:schemeClr val="tx1"/>
                </a:solidFill>
                <a:latin typeface="+mj-ea"/>
                <a:ea typeface="+mj-ea"/>
              </a:rPr>
              <a:t>式中</a:t>
            </a:r>
            <a:r>
              <a:rPr lang="en-US" altLang="zh-CN" b="0" dirty="0">
                <a:solidFill>
                  <a:schemeClr val="tx1"/>
                </a:solidFill>
                <a:latin typeface="+mj-ea"/>
                <a:ea typeface="+mj-ea"/>
              </a:rPr>
              <a:t> d</a:t>
            </a:r>
            <a:r>
              <a:rPr lang="en-US" altLang="zh-CN" b="0" dirty="0">
                <a:solidFill>
                  <a:schemeClr val="tx1"/>
                </a:solidFill>
                <a:latin typeface="+mj-ea"/>
                <a:ea typeface="+mj-ea"/>
                <a:sym typeface="Symbol"/>
              </a:rPr>
              <a:t></a:t>
            </a:r>
            <a:r>
              <a:rPr lang="en-US" altLang="zh-CN" b="0" dirty="0">
                <a:solidFill>
                  <a:schemeClr val="tx1"/>
                </a:solidFill>
                <a:latin typeface="+mj-ea"/>
                <a:ea typeface="+mj-ea"/>
              </a:rPr>
              <a:t>2</a:t>
            </a:r>
            <a:r>
              <a:rPr lang="zh-CN" altLang="zh-CN" b="0" dirty="0">
                <a:solidFill>
                  <a:schemeClr val="tx1"/>
                </a:solidFill>
                <a:latin typeface="+mj-ea"/>
                <a:ea typeface="+mj-ea"/>
              </a:rPr>
              <a:t>。 </a:t>
            </a:r>
          </a:p>
          <a:p>
            <a:pPr algn="l"/>
            <a:r>
              <a:rPr lang="zh-CN" altLang="zh-CN" b="0" dirty="0">
                <a:solidFill>
                  <a:schemeClr val="tx1"/>
                </a:solidFill>
                <a:latin typeface="+mj-ea"/>
                <a:ea typeface="+mj-ea"/>
              </a:rPr>
              <a:t>利用</a:t>
            </a:r>
            <a:r>
              <a:rPr lang="en-US" altLang="zh-CN" b="0" dirty="0">
                <a:solidFill>
                  <a:schemeClr val="tx1"/>
                </a:solidFill>
                <a:latin typeface="+mj-ea"/>
                <a:ea typeface="+mj-ea"/>
              </a:rPr>
              <a:t>NARMA-L2</a:t>
            </a:r>
            <a:r>
              <a:rPr lang="zh-CN" altLang="zh-CN" b="0" dirty="0">
                <a:solidFill>
                  <a:schemeClr val="tx1"/>
                </a:solidFill>
                <a:latin typeface="+mj-ea"/>
                <a:ea typeface="+mj-ea"/>
              </a:rPr>
              <a:t>模型，可得到如下的控制器：</a:t>
            </a:r>
          </a:p>
        </p:txBody>
      </p:sp>
      <p:pic>
        <p:nvPicPr>
          <p:cNvPr id="307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969163"/>
            <a:ext cx="7554331" cy="644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07504" y="2594598"/>
            <a:ext cx="8352928" cy="1323439"/>
          </a:xfrm>
          <a:prstGeom prst="rect">
            <a:avLst/>
          </a:prstGeom>
        </p:spPr>
        <p:txBody>
          <a:bodyPr wrap="square">
            <a:spAutoFit/>
          </a:bodyPr>
          <a:lstStyle/>
          <a:p>
            <a:pPr algn="l"/>
            <a:r>
              <a:rPr lang="zh-CN" altLang="zh-CN" b="0" dirty="0">
                <a:solidFill>
                  <a:schemeClr val="tx1"/>
                </a:solidFill>
                <a:latin typeface="+mj-ea"/>
                <a:ea typeface="+mj-ea"/>
              </a:rPr>
              <a:t>式中</a:t>
            </a:r>
            <a:r>
              <a:rPr lang="en-US" altLang="zh-CN" b="0" dirty="0">
                <a:solidFill>
                  <a:schemeClr val="tx1"/>
                </a:solidFill>
                <a:latin typeface="+mj-ea"/>
                <a:ea typeface="+mj-ea"/>
              </a:rPr>
              <a:t> d</a:t>
            </a:r>
            <a:r>
              <a:rPr lang="en-US" altLang="zh-CN" b="0" dirty="0">
                <a:solidFill>
                  <a:schemeClr val="tx1"/>
                </a:solidFill>
                <a:latin typeface="+mj-ea"/>
                <a:ea typeface="+mj-ea"/>
                <a:sym typeface="Symbol"/>
              </a:rPr>
              <a:t></a:t>
            </a:r>
            <a:r>
              <a:rPr lang="en-US" altLang="zh-CN" b="0" dirty="0">
                <a:solidFill>
                  <a:schemeClr val="tx1"/>
                </a:solidFill>
                <a:latin typeface="+mj-ea"/>
                <a:ea typeface="+mj-ea"/>
              </a:rPr>
              <a:t>2</a:t>
            </a:r>
            <a:r>
              <a:rPr lang="zh-CN" altLang="zh-CN" b="0" dirty="0">
                <a:solidFill>
                  <a:schemeClr val="tx1"/>
                </a:solidFill>
                <a:latin typeface="+mj-ea"/>
                <a:ea typeface="+mj-ea"/>
              </a:rPr>
              <a:t>。 </a:t>
            </a:r>
          </a:p>
          <a:p>
            <a:pPr algn="l"/>
            <a:r>
              <a:rPr lang="zh-CN" altLang="zh-CN" b="0" dirty="0">
                <a:solidFill>
                  <a:schemeClr val="tx1"/>
                </a:solidFill>
                <a:latin typeface="+mj-ea"/>
                <a:ea typeface="+mj-ea"/>
              </a:rPr>
              <a:t>如图</a:t>
            </a:r>
            <a:r>
              <a:rPr lang="en-US" altLang="zh-CN" b="0" dirty="0">
                <a:solidFill>
                  <a:schemeClr val="tx1"/>
                </a:solidFill>
                <a:latin typeface="+mj-ea"/>
                <a:ea typeface="+mj-ea"/>
              </a:rPr>
              <a:t>12-24</a:t>
            </a:r>
            <a:r>
              <a:rPr lang="zh-CN" altLang="zh-CN" b="0" dirty="0">
                <a:solidFill>
                  <a:schemeClr val="tx1"/>
                </a:solidFill>
                <a:latin typeface="+mj-ea"/>
                <a:ea typeface="+mj-ea"/>
              </a:rPr>
              <a:t>所示，有一块磁铁，被约束在垂直方向上运动。在其下方有一块电磁铁，通电以后，电磁铁就会对其上的磁铁产生小电磁力作用。</a:t>
            </a:r>
          </a:p>
          <a:p>
            <a:pPr algn="l"/>
            <a:r>
              <a:rPr lang="zh-CN" altLang="zh-CN" b="0" dirty="0">
                <a:solidFill>
                  <a:schemeClr val="tx1"/>
                </a:solidFill>
                <a:latin typeface="+mj-ea"/>
                <a:ea typeface="+mj-ea"/>
              </a:rPr>
              <a:t>目标就是通过控制电磁铁，使得其上的磁铁保持悬浮在空中，不会掉下来。</a:t>
            </a:r>
          </a:p>
        </p:txBody>
      </p:sp>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593" y="3918037"/>
            <a:ext cx="2239963" cy="2659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14934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597079"/>
            <a:ext cx="4572000" cy="707886"/>
          </a:xfrm>
          <a:prstGeom prst="rect">
            <a:avLst/>
          </a:prstGeom>
        </p:spPr>
        <p:txBody>
          <a:bodyPr>
            <a:spAutoFit/>
          </a:bodyPr>
          <a:lstStyle/>
          <a:p>
            <a:pPr algn="l"/>
            <a:r>
              <a:rPr lang="en-US" altLang="zh-CN" b="0" dirty="0">
                <a:solidFill>
                  <a:schemeClr val="tx1"/>
                </a:solidFill>
                <a:latin typeface="+mj-ea"/>
                <a:ea typeface="+mj-ea"/>
              </a:rPr>
              <a:t>	</a:t>
            </a:r>
            <a:r>
              <a:rPr lang="zh-CN" altLang="zh-CN" b="0" dirty="0">
                <a:solidFill>
                  <a:schemeClr val="tx1"/>
                </a:solidFill>
                <a:latin typeface="+mj-ea"/>
                <a:ea typeface="+mj-ea"/>
              </a:rPr>
              <a:t>建立这个实际问题的的动力学方程为：</a:t>
            </a:r>
          </a:p>
        </p:txBody>
      </p:sp>
      <p:pic>
        <p:nvPicPr>
          <p:cNvPr id="317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2461175"/>
            <a:ext cx="3632981" cy="80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21296" y="3267873"/>
            <a:ext cx="8064896" cy="1631216"/>
          </a:xfrm>
          <a:prstGeom prst="rect">
            <a:avLst/>
          </a:prstGeom>
        </p:spPr>
        <p:txBody>
          <a:bodyPr wrap="square">
            <a:spAutoFit/>
          </a:bodyPr>
          <a:lstStyle/>
          <a:p>
            <a:pPr algn="l"/>
            <a:r>
              <a:rPr lang="zh-CN" altLang="zh-CN" b="0" dirty="0">
                <a:solidFill>
                  <a:schemeClr val="tx1"/>
                </a:solidFill>
                <a:latin typeface="+mj-ea"/>
                <a:ea typeface="+mj-ea"/>
              </a:rPr>
              <a:t>式中</a:t>
            </a:r>
            <a:r>
              <a:rPr lang="en-US" altLang="zh-CN" b="0" dirty="0">
                <a:solidFill>
                  <a:schemeClr val="tx1"/>
                </a:solidFill>
                <a:latin typeface="+mj-ea"/>
                <a:ea typeface="+mj-ea"/>
              </a:rPr>
              <a:t>y(t)</a:t>
            </a:r>
            <a:r>
              <a:rPr lang="zh-CN" altLang="zh-CN" b="0" dirty="0">
                <a:solidFill>
                  <a:schemeClr val="tx1"/>
                </a:solidFill>
                <a:latin typeface="+mj-ea"/>
                <a:ea typeface="+mj-ea"/>
              </a:rPr>
              <a:t>表示磁铁离电磁铁的距离，</a:t>
            </a:r>
            <a:r>
              <a:rPr lang="en-US" altLang="zh-CN" b="0" dirty="0" err="1">
                <a:solidFill>
                  <a:schemeClr val="tx1"/>
                </a:solidFill>
                <a:latin typeface="+mj-ea"/>
                <a:ea typeface="+mj-ea"/>
              </a:rPr>
              <a:t>i</a:t>
            </a:r>
            <a:r>
              <a:rPr lang="en-US" altLang="zh-CN" b="0" dirty="0">
                <a:solidFill>
                  <a:schemeClr val="tx1"/>
                </a:solidFill>
                <a:latin typeface="+mj-ea"/>
                <a:ea typeface="+mj-ea"/>
              </a:rPr>
              <a:t>(t)</a:t>
            </a:r>
            <a:r>
              <a:rPr lang="zh-CN" altLang="zh-CN" b="0" dirty="0">
                <a:solidFill>
                  <a:schemeClr val="tx1"/>
                </a:solidFill>
                <a:latin typeface="+mj-ea"/>
                <a:ea typeface="+mj-ea"/>
              </a:rPr>
              <a:t>代表电磁铁中的电流，</a:t>
            </a:r>
            <a:r>
              <a:rPr lang="en-US" altLang="zh-CN" b="0" dirty="0">
                <a:solidFill>
                  <a:schemeClr val="tx1"/>
                </a:solidFill>
                <a:latin typeface="+mj-ea"/>
                <a:ea typeface="+mj-ea"/>
              </a:rPr>
              <a:t>M</a:t>
            </a:r>
            <a:r>
              <a:rPr lang="zh-CN" altLang="zh-CN" b="0" dirty="0">
                <a:solidFill>
                  <a:schemeClr val="tx1"/>
                </a:solidFill>
                <a:latin typeface="+mj-ea"/>
                <a:ea typeface="+mj-ea"/>
              </a:rPr>
              <a:t>代表磁铁的质量，</a:t>
            </a:r>
            <a:r>
              <a:rPr lang="en-US" altLang="zh-CN" b="0" dirty="0">
                <a:solidFill>
                  <a:schemeClr val="tx1"/>
                </a:solidFill>
                <a:latin typeface="+mj-ea"/>
                <a:ea typeface="+mj-ea"/>
              </a:rPr>
              <a:t>g</a:t>
            </a:r>
            <a:r>
              <a:rPr lang="zh-CN" altLang="zh-CN" b="0" dirty="0">
                <a:solidFill>
                  <a:schemeClr val="tx1"/>
                </a:solidFill>
                <a:latin typeface="+mj-ea"/>
                <a:ea typeface="+mj-ea"/>
              </a:rPr>
              <a:t>代表重力加速度，</a:t>
            </a:r>
            <a:r>
              <a:rPr lang="en-US" altLang="zh-CN" b="0" dirty="0">
                <a:solidFill>
                  <a:schemeClr val="tx1"/>
                </a:solidFill>
                <a:latin typeface="+mj-ea"/>
                <a:ea typeface="+mj-ea"/>
                <a:sym typeface="Symbol"/>
              </a:rPr>
              <a:t></a:t>
            </a:r>
            <a:r>
              <a:rPr lang="zh-CN" altLang="zh-CN" b="0" dirty="0">
                <a:solidFill>
                  <a:schemeClr val="tx1"/>
                </a:solidFill>
                <a:latin typeface="+mj-ea"/>
                <a:ea typeface="+mj-ea"/>
              </a:rPr>
              <a:t>代表粘性摩擦系数，它由磁铁所在的容器的材料决定；</a:t>
            </a:r>
            <a:r>
              <a:rPr lang="en-US" altLang="zh-CN" b="0" dirty="0">
                <a:solidFill>
                  <a:schemeClr val="tx1"/>
                </a:solidFill>
                <a:latin typeface="+mj-ea"/>
                <a:ea typeface="+mj-ea"/>
                <a:sym typeface="Symbol"/>
              </a:rPr>
              <a:t></a:t>
            </a:r>
            <a:r>
              <a:rPr lang="zh-CN" altLang="zh-CN" b="0" dirty="0">
                <a:solidFill>
                  <a:schemeClr val="tx1"/>
                </a:solidFill>
                <a:latin typeface="+mj-ea"/>
                <a:ea typeface="+mj-ea"/>
              </a:rPr>
              <a:t>代表场强常数，它由电磁铁上所绕的线圈圈数，以及磁铁的强度所决定。</a:t>
            </a:r>
          </a:p>
          <a:p>
            <a:pPr algn="l"/>
            <a:r>
              <a:rPr lang="zh-CN" altLang="zh-CN" b="0" dirty="0">
                <a:solidFill>
                  <a:schemeClr val="tx1"/>
                </a:solidFill>
                <a:latin typeface="+mj-ea"/>
                <a:ea typeface="+mj-ea"/>
              </a:rPr>
              <a:t>利用</a:t>
            </a:r>
            <a:r>
              <a:rPr lang="en-US" altLang="zh-CN" b="0" dirty="0">
                <a:solidFill>
                  <a:schemeClr val="tx1"/>
                </a:solidFill>
                <a:latin typeface="+mj-ea"/>
                <a:ea typeface="+mj-ea"/>
              </a:rPr>
              <a:t>MATLAB</a:t>
            </a:r>
            <a:r>
              <a:rPr lang="zh-CN" altLang="zh-CN" b="0" dirty="0">
                <a:solidFill>
                  <a:schemeClr val="tx1"/>
                </a:solidFill>
                <a:latin typeface="+mj-ea"/>
                <a:ea typeface="+mj-ea"/>
              </a:rPr>
              <a:t>神经网络工具箱建立模型如图</a:t>
            </a:r>
            <a:r>
              <a:rPr lang="en-US" altLang="zh-CN" b="0" dirty="0">
                <a:solidFill>
                  <a:schemeClr val="tx1"/>
                </a:solidFill>
                <a:latin typeface="+mj-ea"/>
                <a:ea typeface="+mj-ea"/>
              </a:rPr>
              <a:t>12-25</a:t>
            </a:r>
            <a:r>
              <a:rPr lang="zh-CN" altLang="zh-CN" b="0" dirty="0">
                <a:solidFill>
                  <a:schemeClr val="tx1"/>
                </a:solidFill>
                <a:latin typeface="+mj-ea"/>
                <a:ea typeface="+mj-ea"/>
              </a:rPr>
              <a:t>所示。</a:t>
            </a: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1334658"/>
            <a:ext cx="3497263" cy="147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1493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052736"/>
            <a:ext cx="2236510" cy="400110"/>
          </a:xfrm>
          <a:prstGeom prst="rect">
            <a:avLst/>
          </a:prstGeom>
        </p:spPr>
        <p:txBody>
          <a:bodyPr wrap="none">
            <a:spAutoFit/>
          </a:bodyPr>
          <a:lstStyle/>
          <a:p>
            <a:pPr algn="l"/>
            <a:r>
              <a:rPr lang="zh-CN" altLang="zh-CN" b="0" dirty="0">
                <a:solidFill>
                  <a:schemeClr val="tx1"/>
                </a:solidFill>
                <a:latin typeface="+mj-ea"/>
                <a:ea typeface="+mj-ea"/>
              </a:rPr>
              <a:t>此外还有一个阈值</a:t>
            </a:r>
            <a:endParaRPr lang="zh-CN" altLang="en-US" b="0" dirty="0">
              <a:solidFill>
                <a:schemeClr val="tx1"/>
              </a:solidFill>
              <a:latin typeface="+mj-ea"/>
              <a:ea typeface="+mj-ea"/>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3851" y="1052736"/>
            <a:ext cx="323528" cy="46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131840" y="1137720"/>
            <a:ext cx="4288353" cy="400110"/>
          </a:xfrm>
          <a:prstGeom prst="rect">
            <a:avLst/>
          </a:prstGeom>
        </p:spPr>
        <p:txBody>
          <a:bodyPr wrap="none">
            <a:spAutoFit/>
          </a:bodyPr>
          <a:lstStyle/>
          <a:p>
            <a:pPr algn="l"/>
            <a:r>
              <a:rPr lang="zh-CN" altLang="zh-CN" b="0" dirty="0">
                <a:solidFill>
                  <a:schemeClr val="tx1"/>
                </a:solidFill>
                <a:latin typeface="+mj-ea"/>
                <a:ea typeface="+mj-ea"/>
              </a:rPr>
              <a:t>以上作用可分别以数学式表达出来：</a:t>
            </a: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881" y="1568896"/>
            <a:ext cx="1528130" cy="83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50438" y="1700808"/>
            <a:ext cx="1904212"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91235" y="1691426"/>
            <a:ext cx="1872141" cy="5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81434" y="4149080"/>
            <a:ext cx="4544834" cy="400110"/>
          </a:xfrm>
          <a:prstGeom prst="rect">
            <a:avLst/>
          </a:prstGeom>
        </p:spPr>
        <p:txBody>
          <a:bodyPr wrap="none">
            <a:spAutoFit/>
          </a:bodyPr>
          <a:lstStyle/>
          <a:p>
            <a:pPr algn="l"/>
            <a:r>
              <a:rPr lang="zh-CN" altLang="zh-CN" b="0" dirty="0">
                <a:solidFill>
                  <a:schemeClr val="tx1"/>
                </a:solidFill>
                <a:latin typeface="+mj-ea"/>
                <a:ea typeface="+mj-ea"/>
              </a:rPr>
              <a:t>若把输入的维数增加一维，则可把阈值</a:t>
            </a:r>
            <a:endParaRPr lang="zh-CN" altLang="en-US" b="0" dirty="0">
              <a:solidFill>
                <a:schemeClr val="tx1"/>
              </a:solidFill>
              <a:latin typeface="+mj-ea"/>
              <a:ea typeface="+mj-ea"/>
            </a:endParaRPr>
          </a:p>
        </p:txBody>
      </p:sp>
      <p:pic>
        <p:nvPicPr>
          <p:cNvPr id="205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26268" y="4149080"/>
            <a:ext cx="323528" cy="46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149796" y="4205975"/>
            <a:ext cx="2749471" cy="400110"/>
          </a:xfrm>
          <a:prstGeom prst="rect">
            <a:avLst/>
          </a:prstGeom>
        </p:spPr>
        <p:txBody>
          <a:bodyPr wrap="none">
            <a:spAutoFit/>
          </a:bodyPr>
          <a:lstStyle/>
          <a:p>
            <a:pPr algn="l"/>
            <a:r>
              <a:rPr lang="zh-CN" altLang="zh-CN" b="0" dirty="0">
                <a:solidFill>
                  <a:schemeClr val="tx1"/>
                </a:solidFill>
                <a:latin typeface="+mj-ea"/>
                <a:ea typeface="+mj-ea"/>
              </a:rPr>
              <a:t>包括进去，具体如下：</a:t>
            </a:r>
            <a:endParaRPr lang="zh-CN" altLang="en-US" b="0" dirty="0">
              <a:solidFill>
                <a:schemeClr val="tx1"/>
              </a:solidFill>
              <a:latin typeface="+mj-ea"/>
              <a:ea typeface="+mj-ea"/>
            </a:endParaRPr>
          </a:p>
        </p:txBody>
      </p:sp>
      <p:pic>
        <p:nvPicPr>
          <p:cNvPr id="2055"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95606" y="4599747"/>
            <a:ext cx="1558245" cy="85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77379" y="4825635"/>
            <a:ext cx="1264575"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46792" y="2708920"/>
            <a:ext cx="697627" cy="400110"/>
          </a:xfrm>
          <a:prstGeom prst="rect">
            <a:avLst/>
          </a:prstGeom>
        </p:spPr>
        <p:txBody>
          <a:bodyPr wrap="none">
            <a:spAutoFit/>
          </a:bodyPr>
          <a:lstStyle/>
          <a:p>
            <a:pPr algn="l"/>
            <a:r>
              <a:rPr lang="zh-CN" altLang="zh-CN" b="0" dirty="0">
                <a:solidFill>
                  <a:schemeClr val="tx1"/>
                </a:solidFill>
                <a:latin typeface="+mj-ea"/>
                <a:ea typeface="+mj-ea"/>
              </a:rPr>
              <a:t>式中</a:t>
            </a:r>
            <a:endParaRPr lang="zh-CN" altLang="en-US" b="0" dirty="0">
              <a:solidFill>
                <a:schemeClr val="tx1"/>
              </a:solidFill>
              <a:latin typeface="+mj-ea"/>
              <a:ea typeface="+mj-ea"/>
            </a:endParaRPr>
          </a:p>
        </p:txBody>
      </p:sp>
      <p:pic>
        <p:nvPicPr>
          <p:cNvPr id="2057"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230490" y="2682763"/>
            <a:ext cx="1323361"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2740769" y="2718804"/>
            <a:ext cx="1723549" cy="400110"/>
          </a:xfrm>
          <a:prstGeom prst="rect">
            <a:avLst/>
          </a:prstGeom>
        </p:spPr>
        <p:txBody>
          <a:bodyPr wrap="none">
            <a:spAutoFit/>
          </a:bodyPr>
          <a:lstStyle/>
          <a:p>
            <a:pPr algn="l"/>
            <a:r>
              <a:rPr lang="zh-CN" altLang="zh-CN" b="0" dirty="0">
                <a:solidFill>
                  <a:schemeClr val="tx1"/>
                </a:solidFill>
                <a:latin typeface="+mj-ea"/>
                <a:ea typeface="+mj-ea"/>
              </a:rPr>
              <a:t>为输入信号，</a:t>
            </a:r>
            <a:endParaRPr lang="zh-CN" altLang="en-US" b="0" dirty="0">
              <a:solidFill>
                <a:schemeClr val="tx1"/>
              </a:solidFill>
              <a:latin typeface="+mj-ea"/>
              <a:ea typeface="+mj-ea"/>
            </a:endParaRPr>
          </a:p>
        </p:txBody>
      </p:sp>
      <p:pic>
        <p:nvPicPr>
          <p:cNvPr id="2058"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302189" y="2718804"/>
            <a:ext cx="1695213"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6084168" y="2742572"/>
            <a:ext cx="1210588" cy="400110"/>
          </a:xfrm>
          <a:prstGeom prst="rect">
            <a:avLst/>
          </a:prstGeom>
        </p:spPr>
        <p:txBody>
          <a:bodyPr wrap="none">
            <a:spAutoFit/>
          </a:bodyPr>
          <a:lstStyle/>
          <a:p>
            <a:pPr algn="l"/>
            <a:r>
              <a:rPr lang="zh-CN" altLang="zh-CN" b="0" dirty="0">
                <a:solidFill>
                  <a:schemeClr val="tx1"/>
                </a:solidFill>
                <a:latin typeface="+mj-ea"/>
                <a:ea typeface="+mj-ea"/>
              </a:rPr>
              <a:t>为神经元</a:t>
            </a:r>
            <a:endParaRPr lang="zh-CN" altLang="en-US" b="0" dirty="0">
              <a:solidFill>
                <a:schemeClr val="tx1"/>
              </a:solidFill>
              <a:latin typeface="+mj-ea"/>
              <a:ea typeface="+mj-ea"/>
            </a:endParaRPr>
          </a:p>
        </p:txBody>
      </p:sp>
      <p:pic>
        <p:nvPicPr>
          <p:cNvPr id="2062" name="Picture 1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294756" y="2772592"/>
            <a:ext cx="323528" cy="47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7618284" y="2773145"/>
            <a:ext cx="1210588" cy="400110"/>
          </a:xfrm>
          <a:prstGeom prst="rect">
            <a:avLst/>
          </a:prstGeom>
        </p:spPr>
        <p:txBody>
          <a:bodyPr wrap="none">
            <a:spAutoFit/>
          </a:bodyPr>
          <a:lstStyle/>
          <a:p>
            <a:pPr algn="l"/>
            <a:r>
              <a:rPr lang="zh-CN" altLang="zh-CN" b="0" dirty="0">
                <a:solidFill>
                  <a:schemeClr val="tx1"/>
                </a:solidFill>
                <a:latin typeface="+mj-ea"/>
                <a:ea typeface="+mj-ea"/>
              </a:rPr>
              <a:t>之权值，</a:t>
            </a:r>
            <a:endParaRPr lang="zh-CN" altLang="en-US" b="0" dirty="0">
              <a:solidFill>
                <a:schemeClr val="tx1"/>
              </a:solidFill>
              <a:latin typeface="+mj-ea"/>
              <a:ea typeface="+mj-ea"/>
            </a:endParaRPr>
          </a:p>
        </p:txBody>
      </p:sp>
      <p:pic>
        <p:nvPicPr>
          <p:cNvPr id="2063" name="Picture 15"/>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91033" y="3142682"/>
            <a:ext cx="323528" cy="46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1152848" y="3206067"/>
            <a:ext cx="2236510" cy="400110"/>
          </a:xfrm>
          <a:prstGeom prst="rect">
            <a:avLst/>
          </a:prstGeom>
        </p:spPr>
        <p:txBody>
          <a:bodyPr wrap="none">
            <a:spAutoFit/>
          </a:bodyPr>
          <a:lstStyle/>
          <a:p>
            <a:pPr algn="l"/>
            <a:r>
              <a:rPr lang="zh-CN" altLang="zh-CN" b="0" dirty="0">
                <a:solidFill>
                  <a:schemeClr val="tx1"/>
                </a:solidFill>
                <a:latin typeface="+mj-ea"/>
                <a:ea typeface="+mj-ea"/>
              </a:rPr>
              <a:t>为线性组合结果，</a:t>
            </a:r>
            <a:endParaRPr lang="zh-CN" altLang="en-US" b="0" dirty="0">
              <a:solidFill>
                <a:schemeClr val="tx1"/>
              </a:solidFill>
              <a:latin typeface="+mj-ea"/>
              <a:ea typeface="+mj-ea"/>
            </a:endParaRPr>
          </a:p>
        </p:txBody>
      </p:sp>
      <p:pic>
        <p:nvPicPr>
          <p:cNvPr id="2064" name="Picture 16"/>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284544" y="3233468"/>
            <a:ext cx="281434" cy="40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3696895" y="3209005"/>
            <a:ext cx="1210588" cy="400110"/>
          </a:xfrm>
          <a:prstGeom prst="rect">
            <a:avLst/>
          </a:prstGeom>
        </p:spPr>
        <p:txBody>
          <a:bodyPr wrap="none">
            <a:spAutoFit/>
          </a:bodyPr>
          <a:lstStyle/>
          <a:p>
            <a:pPr algn="l"/>
            <a:r>
              <a:rPr lang="zh-CN" altLang="zh-CN" b="0" dirty="0">
                <a:solidFill>
                  <a:schemeClr val="tx1"/>
                </a:solidFill>
                <a:latin typeface="+mj-ea"/>
                <a:ea typeface="+mj-ea"/>
              </a:rPr>
              <a:t>为阈值，</a:t>
            </a:r>
            <a:endParaRPr lang="zh-CN" altLang="en-US" b="0" dirty="0">
              <a:solidFill>
                <a:schemeClr val="tx1"/>
              </a:solidFill>
              <a:latin typeface="+mj-ea"/>
              <a:ea typeface="+mj-ea"/>
            </a:endParaRPr>
          </a:p>
        </p:txBody>
      </p:sp>
      <p:pic>
        <p:nvPicPr>
          <p:cNvPr id="2065" name="Picture 17"/>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736464" y="3180267"/>
            <a:ext cx="539552" cy="390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5433774" y="3170867"/>
            <a:ext cx="1723549" cy="400110"/>
          </a:xfrm>
          <a:prstGeom prst="rect">
            <a:avLst/>
          </a:prstGeom>
        </p:spPr>
        <p:txBody>
          <a:bodyPr wrap="none">
            <a:spAutoFit/>
          </a:bodyPr>
          <a:lstStyle/>
          <a:p>
            <a:pPr algn="l"/>
            <a:r>
              <a:rPr lang="zh-CN" altLang="zh-CN" b="0" dirty="0">
                <a:solidFill>
                  <a:schemeClr val="tx1"/>
                </a:solidFill>
                <a:latin typeface="+mj-ea"/>
                <a:ea typeface="+mj-ea"/>
              </a:rPr>
              <a:t>为激活函数，</a:t>
            </a:r>
            <a:endParaRPr lang="zh-CN" altLang="en-US" b="0" dirty="0">
              <a:solidFill>
                <a:schemeClr val="tx1"/>
              </a:solidFill>
              <a:latin typeface="+mj-ea"/>
              <a:ea typeface="+mj-ea"/>
            </a:endParaRPr>
          </a:p>
        </p:txBody>
      </p:sp>
      <p:pic>
        <p:nvPicPr>
          <p:cNvPr id="2066" name="Picture 18"/>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19025" y="3565435"/>
            <a:ext cx="467544" cy="53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1133423" y="3697829"/>
            <a:ext cx="1210588" cy="400110"/>
          </a:xfrm>
          <a:prstGeom prst="rect">
            <a:avLst/>
          </a:prstGeom>
        </p:spPr>
        <p:txBody>
          <a:bodyPr wrap="none">
            <a:spAutoFit/>
          </a:bodyPr>
          <a:lstStyle/>
          <a:p>
            <a:pPr algn="l"/>
            <a:r>
              <a:rPr lang="zh-CN" altLang="zh-CN" b="0" dirty="0">
                <a:solidFill>
                  <a:schemeClr val="tx1"/>
                </a:solidFill>
                <a:latin typeface="+mj-ea"/>
                <a:ea typeface="+mj-ea"/>
              </a:rPr>
              <a:t>为神经元</a:t>
            </a:r>
            <a:endParaRPr lang="zh-CN" altLang="en-US" b="0" dirty="0">
              <a:solidFill>
                <a:schemeClr val="tx1"/>
              </a:solidFill>
              <a:latin typeface="+mj-ea"/>
              <a:ea typeface="+mj-ea"/>
            </a:endParaRPr>
          </a:p>
        </p:txBody>
      </p:sp>
      <p:pic>
        <p:nvPicPr>
          <p:cNvPr id="2067" name="Picture 19"/>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242039" y="3697829"/>
            <a:ext cx="281434" cy="411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2553851" y="3703437"/>
            <a:ext cx="1210588" cy="400110"/>
          </a:xfrm>
          <a:prstGeom prst="rect">
            <a:avLst/>
          </a:prstGeom>
        </p:spPr>
        <p:txBody>
          <a:bodyPr wrap="none">
            <a:spAutoFit/>
          </a:bodyPr>
          <a:lstStyle/>
          <a:p>
            <a:pPr algn="l"/>
            <a:r>
              <a:rPr lang="zh-CN" altLang="zh-CN" b="0" dirty="0">
                <a:solidFill>
                  <a:schemeClr val="tx1"/>
                </a:solidFill>
                <a:latin typeface="+mj-ea"/>
                <a:ea typeface="+mj-ea"/>
              </a:rPr>
              <a:t>的输出。</a:t>
            </a:r>
          </a:p>
        </p:txBody>
      </p:sp>
      <p:sp>
        <p:nvSpPr>
          <p:cNvPr id="17" name="矩形 16"/>
          <p:cNvSpPr/>
          <p:nvPr/>
        </p:nvSpPr>
        <p:spPr>
          <a:xfrm>
            <a:off x="509267" y="5733256"/>
            <a:ext cx="1210588" cy="400110"/>
          </a:xfrm>
          <a:prstGeom prst="rect">
            <a:avLst/>
          </a:prstGeom>
        </p:spPr>
        <p:txBody>
          <a:bodyPr wrap="none">
            <a:spAutoFit/>
          </a:bodyPr>
          <a:lstStyle/>
          <a:p>
            <a:pPr algn="l"/>
            <a:r>
              <a:rPr lang="zh-CN" altLang="zh-CN" b="0" dirty="0">
                <a:solidFill>
                  <a:schemeClr val="tx1"/>
                </a:solidFill>
                <a:latin typeface="+mj-ea"/>
                <a:ea typeface="+mj-ea"/>
              </a:rPr>
              <a:t>其输入为</a:t>
            </a:r>
            <a:endParaRPr lang="zh-CN" altLang="en-US" b="0" dirty="0">
              <a:solidFill>
                <a:schemeClr val="tx1"/>
              </a:solidFill>
              <a:latin typeface="+mj-ea"/>
              <a:ea typeface="+mj-ea"/>
            </a:endParaRPr>
          </a:p>
        </p:txBody>
      </p:sp>
      <p:pic>
        <p:nvPicPr>
          <p:cNvPr id="2068" name="Picture 20"/>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680580" y="5742296"/>
            <a:ext cx="1020138" cy="46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3088924" y="5723720"/>
            <a:ext cx="954107" cy="400110"/>
          </a:xfrm>
          <a:prstGeom prst="rect">
            <a:avLst/>
          </a:prstGeom>
        </p:spPr>
        <p:txBody>
          <a:bodyPr wrap="none">
            <a:spAutoFit/>
          </a:bodyPr>
          <a:lstStyle/>
          <a:p>
            <a:pPr algn="l"/>
            <a:r>
              <a:rPr lang="zh-CN" altLang="zh-CN" b="0" dirty="0">
                <a:solidFill>
                  <a:schemeClr val="tx1"/>
                </a:solidFill>
                <a:latin typeface="+mj-ea"/>
                <a:ea typeface="+mj-ea"/>
              </a:rPr>
              <a:t>权值为</a:t>
            </a:r>
            <a:endParaRPr lang="zh-CN" altLang="en-US" b="0" dirty="0">
              <a:solidFill>
                <a:schemeClr val="tx1"/>
              </a:solidFill>
              <a:latin typeface="+mj-ea"/>
              <a:ea typeface="+mj-ea"/>
            </a:endParaRPr>
          </a:p>
        </p:txBody>
      </p:sp>
      <p:pic>
        <p:nvPicPr>
          <p:cNvPr id="2072" name="Picture 24"/>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987919" y="5684448"/>
            <a:ext cx="952797" cy="387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p:cNvSpPr/>
          <p:nvPr/>
        </p:nvSpPr>
        <p:spPr>
          <a:xfrm>
            <a:off x="4988032" y="5671917"/>
            <a:ext cx="1980029" cy="400110"/>
          </a:xfrm>
          <a:prstGeom prst="rect">
            <a:avLst/>
          </a:prstGeom>
        </p:spPr>
        <p:txBody>
          <a:bodyPr wrap="none">
            <a:spAutoFit/>
          </a:bodyPr>
          <a:lstStyle/>
          <a:p>
            <a:pPr algn="l"/>
            <a:r>
              <a:rPr lang="zh-CN" altLang="zh-CN" b="0" dirty="0">
                <a:solidFill>
                  <a:schemeClr val="tx1"/>
                </a:solidFill>
                <a:latin typeface="+mj-ea"/>
                <a:ea typeface="+mj-ea"/>
              </a:rPr>
              <a:t>如图</a:t>
            </a:r>
            <a:r>
              <a:rPr lang="en-US" altLang="zh-CN" b="0" dirty="0">
                <a:solidFill>
                  <a:schemeClr val="tx1"/>
                </a:solidFill>
                <a:latin typeface="+mj-ea"/>
                <a:ea typeface="+mj-ea"/>
              </a:rPr>
              <a:t>12-2</a:t>
            </a:r>
            <a:r>
              <a:rPr lang="zh-CN" altLang="zh-CN" b="0" dirty="0">
                <a:solidFill>
                  <a:schemeClr val="tx1"/>
                </a:solidFill>
                <a:latin typeface="+mj-ea"/>
                <a:ea typeface="+mj-ea"/>
              </a:rPr>
              <a:t>所示。</a:t>
            </a:r>
          </a:p>
        </p:txBody>
      </p:sp>
    </p:spTree>
    <p:extLst>
      <p:ext uri="{BB962C8B-B14F-4D97-AF65-F5344CB8AC3E}">
        <p14:creationId xmlns:p14="http://schemas.microsoft.com/office/powerpoint/2010/main" val="41267998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052736"/>
            <a:ext cx="7056784" cy="707886"/>
          </a:xfrm>
          <a:prstGeom prst="rect">
            <a:avLst/>
          </a:prstGeom>
        </p:spPr>
        <p:txBody>
          <a:bodyPr wrap="square">
            <a:spAutoFit/>
          </a:bodyPr>
          <a:lstStyle/>
          <a:p>
            <a:pPr algn="l"/>
            <a:r>
              <a:rPr lang="zh-CN" altLang="zh-CN" b="0" dirty="0">
                <a:solidFill>
                  <a:schemeClr val="tx1"/>
                </a:solidFill>
                <a:latin typeface="+mj-ea"/>
                <a:ea typeface="+mj-ea"/>
              </a:rPr>
              <a:t>双击</a:t>
            </a:r>
            <a:r>
              <a:rPr lang="en-US" altLang="zh-CN" b="0" dirty="0">
                <a:solidFill>
                  <a:schemeClr val="tx1"/>
                </a:solidFill>
                <a:latin typeface="+mj-ea"/>
                <a:ea typeface="+mj-ea"/>
              </a:rPr>
              <a:t>NARMA-L2 Controller</a:t>
            </a:r>
            <a:r>
              <a:rPr lang="zh-CN" altLang="zh-CN" b="0" dirty="0">
                <a:solidFill>
                  <a:schemeClr val="tx1"/>
                </a:solidFill>
                <a:latin typeface="+mj-ea"/>
                <a:ea typeface="+mj-ea"/>
              </a:rPr>
              <a:t>模块，将会产生一个新的窗口，如图</a:t>
            </a:r>
            <a:r>
              <a:rPr lang="en-US" altLang="zh-CN" b="0" dirty="0">
                <a:solidFill>
                  <a:schemeClr val="tx1"/>
                </a:solidFill>
                <a:latin typeface="+mj-ea"/>
                <a:ea typeface="+mj-ea"/>
              </a:rPr>
              <a:t>12-26</a:t>
            </a:r>
            <a:r>
              <a:rPr lang="zh-CN" altLang="zh-CN" b="0" dirty="0">
                <a:solidFill>
                  <a:schemeClr val="tx1"/>
                </a:solidFill>
                <a:latin typeface="+mj-ea"/>
                <a:ea typeface="+mj-ea"/>
              </a:rPr>
              <a:t>所示。</a:t>
            </a: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5988" y="1916832"/>
            <a:ext cx="2849563" cy="3186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367138" y="1936314"/>
            <a:ext cx="5140966" cy="1323439"/>
          </a:xfrm>
          <a:prstGeom prst="rect">
            <a:avLst/>
          </a:prstGeom>
        </p:spPr>
        <p:txBody>
          <a:bodyPr wrap="square">
            <a:spAutoFit/>
          </a:bodyPr>
          <a:lstStyle/>
          <a:p>
            <a:pPr algn="l"/>
            <a:r>
              <a:rPr lang="zh-CN" altLang="zh-CN" b="0" dirty="0">
                <a:solidFill>
                  <a:schemeClr val="tx1"/>
                </a:solidFill>
                <a:latin typeface="+mj-ea"/>
                <a:ea typeface="+mj-ea"/>
              </a:rPr>
              <a:t>在这个窗口中，有多项参数可以调整，用于改变预测控制算法中的有关参数。将鼠标移到相应的位置，就会出现对这一参数的说明。</a:t>
            </a:r>
          </a:p>
          <a:p>
            <a:pPr algn="l"/>
            <a:r>
              <a:rPr lang="zh-CN" altLang="zh-CN" b="0" dirty="0">
                <a:solidFill>
                  <a:schemeClr val="tx1"/>
                </a:solidFill>
                <a:latin typeface="+mj-ea"/>
                <a:ea typeface="+mj-ea"/>
              </a:rPr>
              <a:t>悬浮磁铁控制系统模型如图</a:t>
            </a:r>
            <a:r>
              <a:rPr lang="en-US" altLang="zh-CN" b="0" dirty="0">
                <a:solidFill>
                  <a:schemeClr val="tx1"/>
                </a:solidFill>
                <a:latin typeface="+mj-ea"/>
                <a:ea typeface="+mj-ea"/>
              </a:rPr>
              <a:t>12-27</a:t>
            </a:r>
            <a:r>
              <a:rPr lang="zh-CN" altLang="zh-CN" b="0" dirty="0">
                <a:solidFill>
                  <a:schemeClr val="tx1"/>
                </a:solidFill>
                <a:latin typeface="+mj-ea"/>
                <a:ea typeface="+mj-ea"/>
              </a:rPr>
              <a:t>所示。</a:t>
            </a:r>
          </a:p>
        </p:txBody>
      </p:sp>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870" y="3645024"/>
            <a:ext cx="5326063" cy="2081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14934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24744"/>
            <a:ext cx="3148618" cy="400110"/>
          </a:xfrm>
          <a:prstGeom prst="rect">
            <a:avLst/>
          </a:prstGeom>
        </p:spPr>
        <p:txBody>
          <a:bodyPr wrap="none">
            <a:spAutoFit/>
          </a:bodyPr>
          <a:lstStyle/>
          <a:p>
            <a:pPr algn="l"/>
            <a:r>
              <a:rPr lang="zh-CN" altLang="zh-CN" b="0" dirty="0">
                <a:solidFill>
                  <a:schemeClr val="tx1"/>
                </a:solidFill>
                <a:latin typeface="+mj-ea"/>
                <a:ea typeface="+mj-ea"/>
              </a:rPr>
              <a:t>运行仿真如图</a:t>
            </a:r>
            <a:r>
              <a:rPr lang="en-US" altLang="zh-CN" b="0" dirty="0">
                <a:solidFill>
                  <a:schemeClr val="tx1"/>
                </a:solidFill>
                <a:latin typeface="+mj-ea"/>
                <a:ea typeface="+mj-ea"/>
              </a:rPr>
              <a:t>12-28</a:t>
            </a:r>
            <a:r>
              <a:rPr lang="zh-CN" altLang="zh-CN" b="0" dirty="0">
                <a:solidFill>
                  <a:schemeClr val="tx1"/>
                </a:solidFill>
                <a:latin typeface="+mj-ea"/>
                <a:ea typeface="+mj-ea"/>
              </a:rPr>
              <a:t>所示。</a:t>
            </a: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060848"/>
            <a:ext cx="3725863" cy="3078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1493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865048"/>
            <a:ext cx="5570537"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467544" y="4221088"/>
            <a:ext cx="1210588" cy="400110"/>
          </a:xfrm>
          <a:prstGeom prst="rect">
            <a:avLst/>
          </a:prstGeom>
        </p:spPr>
        <p:txBody>
          <a:bodyPr wrap="none">
            <a:spAutoFit/>
          </a:bodyPr>
          <a:lstStyle/>
          <a:p>
            <a:pPr algn="l"/>
            <a:r>
              <a:rPr lang="zh-CN" altLang="zh-CN" b="0" dirty="0">
                <a:solidFill>
                  <a:schemeClr val="tx1"/>
                </a:solidFill>
                <a:latin typeface="+mj-ea"/>
                <a:ea typeface="+mj-ea"/>
              </a:rPr>
              <a:t>激活函数</a:t>
            </a:r>
            <a:endParaRPr lang="zh-CN" altLang="en-US" b="0" dirty="0">
              <a:solidFill>
                <a:schemeClr val="tx1"/>
              </a:solidFill>
              <a:latin typeface="+mj-ea"/>
              <a:ea typeface="+mj-ea"/>
            </a:endParaRPr>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0647" y="4221088"/>
            <a:ext cx="467544" cy="338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114337" y="4221088"/>
            <a:ext cx="2236510" cy="400110"/>
          </a:xfrm>
          <a:prstGeom prst="rect">
            <a:avLst/>
          </a:prstGeom>
        </p:spPr>
        <p:txBody>
          <a:bodyPr wrap="none">
            <a:spAutoFit/>
          </a:bodyPr>
          <a:lstStyle/>
          <a:p>
            <a:pPr algn="l"/>
            <a:r>
              <a:rPr lang="zh-CN" altLang="zh-CN" b="0" dirty="0">
                <a:solidFill>
                  <a:schemeClr val="tx1"/>
                </a:solidFill>
                <a:latin typeface="+mj-ea"/>
                <a:ea typeface="+mj-ea"/>
              </a:rPr>
              <a:t>可以有以下几种：</a:t>
            </a:r>
            <a:endParaRPr lang="zh-CN" altLang="en-US" b="0" dirty="0">
              <a:solidFill>
                <a:schemeClr val="tx1"/>
              </a:solidFill>
              <a:latin typeface="+mj-ea"/>
              <a:ea typeface="+mj-ea"/>
            </a:endParaRPr>
          </a:p>
        </p:txBody>
      </p:sp>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20272" y="1628800"/>
            <a:ext cx="1584176" cy="649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6738232" y="980728"/>
            <a:ext cx="1866216" cy="400110"/>
          </a:xfrm>
          <a:prstGeom prst="rect">
            <a:avLst/>
          </a:prstGeom>
        </p:spPr>
        <p:txBody>
          <a:bodyPr wrap="non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）阈值函数</a:t>
            </a:r>
          </a:p>
        </p:txBody>
      </p:sp>
      <p:sp>
        <p:nvSpPr>
          <p:cNvPr id="5" name="矩形 4"/>
          <p:cNvSpPr/>
          <p:nvPr/>
        </p:nvSpPr>
        <p:spPr>
          <a:xfrm>
            <a:off x="5625088" y="2708920"/>
            <a:ext cx="3518912" cy="400110"/>
          </a:xfrm>
          <a:prstGeom prst="rect">
            <a:avLst/>
          </a:prstGeom>
        </p:spPr>
        <p:txBody>
          <a:bodyPr wrap="none">
            <a:spAutoFit/>
          </a:bodyPr>
          <a:lstStyle/>
          <a:p>
            <a:pPr algn="l"/>
            <a:r>
              <a:rPr lang="zh-CN" altLang="zh-CN" b="0" dirty="0">
                <a:solidFill>
                  <a:schemeClr val="tx1"/>
                </a:solidFill>
                <a:latin typeface="+mj-ea"/>
                <a:ea typeface="+mj-ea"/>
              </a:rPr>
              <a:t>即阶梯函数。这时相应的输出</a:t>
            </a:r>
          </a:p>
        </p:txBody>
      </p:sp>
      <p:pic>
        <p:nvPicPr>
          <p:cNvPr id="307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27137" y="3259861"/>
            <a:ext cx="1888405" cy="86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5894065" y="4359599"/>
            <a:ext cx="2379176" cy="400110"/>
          </a:xfrm>
          <a:prstGeom prst="rect">
            <a:avLst/>
          </a:prstGeom>
        </p:spPr>
        <p:txBody>
          <a:bodyPr wrap="non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）分段线性函数</a:t>
            </a:r>
          </a:p>
        </p:txBody>
      </p:sp>
      <p:pic>
        <p:nvPicPr>
          <p:cNvPr id="307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84168" y="5085184"/>
            <a:ext cx="2379176" cy="11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6799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24744"/>
            <a:ext cx="2238113" cy="400110"/>
          </a:xfrm>
          <a:prstGeom prst="rect">
            <a:avLst/>
          </a:prstGeom>
        </p:spPr>
        <p:txBody>
          <a:bodyPr wrap="non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a:t>
            </a:r>
            <a:r>
              <a:rPr lang="en-US" altLang="zh-CN" b="0" dirty="0">
                <a:solidFill>
                  <a:schemeClr val="tx1"/>
                </a:solidFill>
                <a:latin typeface="+mj-ea"/>
                <a:ea typeface="+mj-ea"/>
              </a:rPr>
              <a:t>sigmoid</a:t>
            </a:r>
            <a:r>
              <a:rPr lang="zh-CN" altLang="zh-CN" b="0" dirty="0">
                <a:solidFill>
                  <a:schemeClr val="tx1"/>
                </a:solidFill>
                <a:latin typeface="+mj-ea"/>
                <a:ea typeface="+mj-ea"/>
              </a:rPr>
              <a:t>函数</a:t>
            </a:r>
          </a:p>
        </p:txBody>
      </p:sp>
      <p:sp>
        <p:nvSpPr>
          <p:cNvPr id="3" name="矩形 2"/>
          <p:cNvSpPr/>
          <p:nvPr/>
        </p:nvSpPr>
        <p:spPr>
          <a:xfrm>
            <a:off x="683568" y="1700808"/>
            <a:ext cx="2492990" cy="400110"/>
          </a:xfrm>
          <a:prstGeom prst="rect">
            <a:avLst/>
          </a:prstGeom>
        </p:spPr>
        <p:txBody>
          <a:bodyPr wrap="none">
            <a:spAutoFit/>
          </a:bodyPr>
          <a:lstStyle/>
          <a:p>
            <a:pPr algn="l"/>
            <a:r>
              <a:rPr lang="zh-CN" altLang="zh-CN" b="0" dirty="0">
                <a:solidFill>
                  <a:schemeClr val="tx1"/>
                </a:solidFill>
                <a:latin typeface="+mj-ea"/>
                <a:ea typeface="+mj-ea"/>
              </a:rPr>
              <a:t>最常用的函数形式为</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1524854"/>
            <a:ext cx="2115522" cy="71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44634" y="2636912"/>
            <a:ext cx="3775393" cy="400110"/>
          </a:xfrm>
          <a:prstGeom prst="rect">
            <a:avLst/>
          </a:prstGeom>
        </p:spPr>
        <p:txBody>
          <a:bodyPr wrap="none">
            <a:spAutoFit/>
          </a:bodyPr>
          <a:lstStyle/>
          <a:p>
            <a:pPr algn="l"/>
            <a:r>
              <a:rPr lang="zh-CN" altLang="zh-CN" b="0" dirty="0">
                <a:solidFill>
                  <a:schemeClr val="tx1"/>
                </a:solidFill>
                <a:latin typeface="+mj-ea"/>
                <a:ea typeface="+mj-ea"/>
              </a:rPr>
              <a:t>另一种常用的是双曲正切函数：</a:t>
            </a:r>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960" y="2636912"/>
            <a:ext cx="2401999"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95436" y="3861048"/>
            <a:ext cx="7720979" cy="707886"/>
          </a:xfrm>
          <a:prstGeom prst="rect">
            <a:avLst/>
          </a:prstGeom>
        </p:spPr>
        <p:txBody>
          <a:bodyPr wrap="square">
            <a:spAutoFit/>
          </a:bodyPr>
          <a:lstStyle/>
          <a:p>
            <a:pPr algn="l"/>
            <a:r>
              <a:rPr lang="zh-CN" altLang="zh-CN" b="0" dirty="0">
                <a:solidFill>
                  <a:schemeClr val="tx1"/>
                </a:solidFill>
                <a:latin typeface="+mj-ea"/>
                <a:ea typeface="+mj-ea"/>
              </a:rPr>
              <a:t>这类函数具有平滑和渐近性，并保持单调性。</a:t>
            </a:r>
          </a:p>
          <a:p>
            <a:pPr algn="l"/>
            <a:r>
              <a:rPr lang="en-US" altLang="zh-CN" b="0" dirty="0">
                <a:solidFill>
                  <a:schemeClr val="tx1"/>
                </a:solidFill>
                <a:latin typeface="+mj-ea"/>
                <a:ea typeface="+mj-ea"/>
              </a:rPr>
              <a:t>MATLAB</a:t>
            </a:r>
            <a:r>
              <a:rPr lang="zh-CN" altLang="zh-CN" b="0" dirty="0">
                <a:solidFill>
                  <a:schemeClr val="tx1"/>
                </a:solidFill>
                <a:latin typeface="+mj-ea"/>
                <a:ea typeface="+mj-ea"/>
              </a:rPr>
              <a:t>神经网络工具箱中的激活（传递）函数如表</a:t>
            </a:r>
            <a:r>
              <a:rPr lang="en-US" altLang="zh-CN" b="0" dirty="0">
                <a:solidFill>
                  <a:schemeClr val="tx1"/>
                </a:solidFill>
                <a:latin typeface="+mj-ea"/>
                <a:ea typeface="+mj-ea"/>
              </a:rPr>
              <a:t>12-1</a:t>
            </a:r>
            <a:r>
              <a:rPr lang="zh-CN" altLang="zh-CN" b="0" dirty="0">
                <a:solidFill>
                  <a:schemeClr val="tx1"/>
                </a:solidFill>
                <a:latin typeface="+mj-ea"/>
                <a:ea typeface="+mj-ea"/>
              </a:rPr>
              <a:t>所示。</a:t>
            </a:r>
          </a:p>
        </p:txBody>
      </p:sp>
    </p:spTree>
    <p:extLst>
      <p:ext uri="{BB962C8B-B14F-4D97-AF65-F5344CB8AC3E}">
        <p14:creationId xmlns:p14="http://schemas.microsoft.com/office/powerpoint/2010/main" val="4126799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340768"/>
            <a:ext cx="5411695"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2871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196752"/>
            <a:ext cx="3262432" cy="400110"/>
          </a:xfrm>
          <a:prstGeom prst="rect">
            <a:avLst/>
          </a:prstGeom>
        </p:spPr>
        <p:txBody>
          <a:bodyPr wrap="none">
            <a:spAutoFit/>
          </a:bodyPr>
          <a:lstStyle/>
          <a:p>
            <a:pPr algn="l"/>
            <a:r>
              <a:rPr lang="en-US" altLang="zh-CN" b="0" dirty="0">
                <a:solidFill>
                  <a:schemeClr val="tx1"/>
                </a:solidFill>
                <a:latin typeface="+mj-ea"/>
                <a:ea typeface="+mj-ea"/>
              </a:rPr>
              <a:t>12.3  </a:t>
            </a:r>
            <a:r>
              <a:rPr lang="zh-CN" altLang="zh-CN" b="0" dirty="0">
                <a:solidFill>
                  <a:schemeClr val="tx1"/>
                </a:solidFill>
                <a:latin typeface="+mj-ea"/>
                <a:ea typeface="+mj-ea"/>
              </a:rPr>
              <a:t>神经网络的学习规则</a:t>
            </a:r>
          </a:p>
        </p:txBody>
      </p:sp>
      <p:sp>
        <p:nvSpPr>
          <p:cNvPr id="3" name="矩形 2"/>
          <p:cNvSpPr/>
          <p:nvPr/>
        </p:nvSpPr>
        <p:spPr>
          <a:xfrm>
            <a:off x="323528" y="1772816"/>
            <a:ext cx="5616624" cy="400110"/>
          </a:xfrm>
          <a:prstGeom prst="rect">
            <a:avLst/>
          </a:prstGeom>
        </p:spPr>
        <p:txBody>
          <a:bodyPr wrap="square">
            <a:spAutoFit/>
          </a:bodyPr>
          <a:lstStyle/>
          <a:p>
            <a:pPr algn="l"/>
            <a:r>
              <a:rPr lang="zh-CN" altLang="zh-CN" b="0" dirty="0">
                <a:solidFill>
                  <a:schemeClr val="tx1"/>
                </a:solidFill>
                <a:latin typeface="+mj-ea"/>
                <a:ea typeface="+mj-ea"/>
              </a:rPr>
              <a:t>神经网络通常采用的网络学习规则包括以下三种：</a:t>
            </a:r>
          </a:p>
        </p:txBody>
      </p:sp>
      <p:sp>
        <p:nvSpPr>
          <p:cNvPr id="4" name="矩形 3"/>
          <p:cNvSpPr/>
          <p:nvPr/>
        </p:nvSpPr>
        <p:spPr>
          <a:xfrm>
            <a:off x="443753" y="2276872"/>
            <a:ext cx="2892137" cy="400110"/>
          </a:xfrm>
          <a:prstGeom prst="rect">
            <a:avLst/>
          </a:prstGeom>
        </p:spPr>
        <p:txBody>
          <a:bodyPr wrap="non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）误差纠正学习规则</a:t>
            </a:r>
          </a:p>
        </p:txBody>
      </p:sp>
      <p:sp>
        <p:nvSpPr>
          <p:cNvPr id="5" name="矩形 4"/>
          <p:cNvSpPr/>
          <p:nvPr/>
        </p:nvSpPr>
        <p:spPr>
          <a:xfrm>
            <a:off x="683568" y="2780928"/>
            <a:ext cx="441146" cy="400110"/>
          </a:xfrm>
          <a:prstGeom prst="rect">
            <a:avLst/>
          </a:prstGeom>
        </p:spPr>
        <p:txBody>
          <a:bodyPr wrap="none">
            <a:spAutoFit/>
          </a:bodyPr>
          <a:lstStyle/>
          <a:p>
            <a:pPr algn="l"/>
            <a:r>
              <a:rPr lang="zh-CN" altLang="zh-CN" b="0" dirty="0">
                <a:solidFill>
                  <a:schemeClr val="tx1"/>
                </a:solidFill>
                <a:latin typeface="+mj-ea"/>
                <a:ea typeface="+mj-ea"/>
              </a:rPr>
              <a:t>令</a:t>
            </a:r>
            <a:endParaRPr lang="zh-CN" altLang="en-US" b="0" dirty="0">
              <a:solidFill>
                <a:schemeClr val="tx1"/>
              </a:solidFill>
              <a:latin typeface="+mj-ea"/>
              <a:ea typeface="+mj-ea"/>
            </a:endParaRPr>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4714" y="2780928"/>
            <a:ext cx="576064" cy="377502"/>
          </a:xfrm>
          <a:prstGeom prst="rect">
            <a:avLst/>
          </a:prstGeom>
          <a:noFill/>
          <a:ln>
            <a:noFill/>
          </a:ln>
        </p:spPr>
      </p:pic>
      <p:sp>
        <p:nvSpPr>
          <p:cNvPr id="7" name="矩形 6"/>
          <p:cNvSpPr/>
          <p:nvPr/>
        </p:nvSpPr>
        <p:spPr>
          <a:xfrm>
            <a:off x="1729987" y="2801396"/>
            <a:ext cx="954107" cy="400110"/>
          </a:xfrm>
          <a:prstGeom prst="rect">
            <a:avLst/>
          </a:prstGeom>
        </p:spPr>
        <p:txBody>
          <a:bodyPr wrap="none">
            <a:spAutoFit/>
          </a:bodyPr>
          <a:lstStyle/>
          <a:p>
            <a:pPr algn="l"/>
            <a:r>
              <a:rPr lang="zh-CN" altLang="zh-CN" b="0" dirty="0">
                <a:solidFill>
                  <a:schemeClr val="tx1"/>
                </a:solidFill>
                <a:latin typeface="+mj-ea"/>
                <a:ea typeface="+mj-ea"/>
              </a:rPr>
              <a:t>是输入</a:t>
            </a:r>
            <a:endParaRPr lang="zh-CN" altLang="en-US" b="0" dirty="0">
              <a:solidFill>
                <a:schemeClr val="tx1"/>
              </a:solidFill>
              <a:latin typeface="+mj-ea"/>
              <a:ea typeface="+mj-ea"/>
            </a:endParaRPr>
          </a:p>
        </p:txBody>
      </p:sp>
      <p:pic>
        <p:nvPicPr>
          <p:cNvPr id="8" name="图片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7571" y="2846813"/>
            <a:ext cx="554350" cy="357034"/>
          </a:xfrm>
          <a:prstGeom prst="rect">
            <a:avLst/>
          </a:prstGeom>
          <a:noFill/>
          <a:ln>
            <a:noFill/>
          </a:ln>
        </p:spPr>
      </p:pic>
      <p:sp>
        <p:nvSpPr>
          <p:cNvPr id="9" name="矩形 8"/>
          <p:cNvSpPr/>
          <p:nvPr/>
        </p:nvSpPr>
        <p:spPr>
          <a:xfrm>
            <a:off x="3180927" y="2846813"/>
            <a:ext cx="3818674" cy="400110"/>
          </a:xfrm>
          <a:prstGeom prst="rect">
            <a:avLst/>
          </a:prstGeom>
        </p:spPr>
        <p:txBody>
          <a:bodyPr wrap="none">
            <a:spAutoFit/>
          </a:bodyPr>
          <a:lstStyle/>
          <a:p>
            <a:pPr algn="l"/>
            <a:r>
              <a:rPr lang="zh-CN" altLang="zh-CN" b="0" dirty="0">
                <a:solidFill>
                  <a:schemeClr val="tx1"/>
                </a:solidFill>
                <a:latin typeface="+mj-ea"/>
                <a:ea typeface="+mj-ea"/>
              </a:rPr>
              <a:t>时神经元</a:t>
            </a:r>
            <a:r>
              <a:rPr lang="en-US" altLang="zh-CN" b="0" dirty="0">
                <a:solidFill>
                  <a:schemeClr val="tx1"/>
                </a:solidFill>
                <a:latin typeface="+mj-ea"/>
                <a:ea typeface="+mj-ea"/>
              </a:rPr>
              <a:t>k</a:t>
            </a:r>
            <a:r>
              <a:rPr lang="zh-CN" altLang="zh-CN" b="0" dirty="0">
                <a:solidFill>
                  <a:schemeClr val="tx1"/>
                </a:solidFill>
                <a:latin typeface="+mj-ea"/>
                <a:ea typeface="+mj-ea"/>
              </a:rPr>
              <a:t>在</a:t>
            </a:r>
            <a:r>
              <a:rPr lang="en-US" altLang="zh-CN" b="0" dirty="0">
                <a:solidFill>
                  <a:schemeClr val="tx1"/>
                </a:solidFill>
                <a:latin typeface="+mj-ea"/>
                <a:ea typeface="+mj-ea"/>
              </a:rPr>
              <a:t>n</a:t>
            </a:r>
            <a:r>
              <a:rPr lang="zh-CN" altLang="zh-CN" b="0" dirty="0">
                <a:solidFill>
                  <a:schemeClr val="tx1"/>
                </a:solidFill>
                <a:latin typeface="+mj-ea"/>
                <a:ea typeface="+mj-ea"/>
              </a:rPr>
              <a:t>时刻的实际输出，</a:t>
            </a:r>
            <a:endParaRPr lang="zh-CN" altLang="en-US" b="0" dirty="0">
              <a:solidFill>
                <a:schemeClr val="tx1"/>
              </a:solidFill>
              <a:latin typeface="+mj-ea"/>
              <a:ea typeface="+mj-ea"/>
            </a:endParaRPr>
          </a:p>
        </p:txBody>
      </p:sp>
      <p:pic>
        <p:nvPicPr>
          <p:cNvPr id="10" name="图片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04248" y="2893283"/>
            <a:ext cx="565780" cy="345564"/>
          </a:xfrm>
          <a:prstGeom prst="rect">
            <a:avLst/>
          </a:prstGeom>
          <a:noFill/>
          <a:ln>
            <a:noFill/>
          </a:ln>
        </p:spPr>
      </p:pic>
      <p:sp>
        <p:nvSpPr>
          <p:cNvPr id="11" name="矩形 10"/>
          <p:cNvSpPr/>
          <p:nvPr/>
        </p:nvSpPr>
        <p:spPr>
          <a:xfrm>
            <a:off x="690059" y="3246923"/>
            <a:ext cx="6679970" cy="400110"/>
          </a:xfrm>
          <a:prstGeom prst="rect">
            <a:avLst/>
          </a:prstGeom>
        </p:spPr>
        <p:txBody>
          <a:bodyPr wrap="square">
            <a:spAutoFit/>
          </a:bodyPr>
          <a:lstStyle/>
          <a:p>
            <a:pPr algn="l"/>
            <a:r>
              <a:rPr lang="zh-CN" altLang="zh-CN" b="0" dirty="0">
                <a:solidFill>
                  <a:schemeClr val="tx1"/>
                </a:solidFill>
                <a:latin typeface="+mj-ea"/>
                <a:ea typeface="+mj-ea"/>
              </a:rPr>
              <a:t>表示应有的输出</a:t>
            </a:r>
            <a:r>
              <a:rPr lang="en-US" altLang="zh-CN" b="0" dirty="0">
                <a:solidFill>
                  <a:schemeClr val="tx1"/>
                </a:solidFill>
                <a:latin typeface="+mj-ea"/>
                <a:ea typeface="+mj-ea"/>
              </a:rPr>
              <a:t>(</a:t>
            </a:r>
            <a:r>
              <a:rPr lang="zh-CN" altLang="zh-CN" b="0" dirty="0">
                <a:solidFill>
                  <a:schemeClr val="tx1"/>
                </a:solidFill>
                <a:latin typeface="+mj-ea"/>
                <a:ea typeface="+mj-ea"/>
              </a:rPr>
              <a:t>可由训练样本给出</a:t>
            </a:r>
            <a:r>
              <a:rPr lang="en-US" altLang="zh-CN" b="0" dirty="0">
                <a:solidFill>
                  <a:schemeClr val="tx1"/>
                </a:solidFill>
                <a:latin typeface="+mj-ea"/>
                <a:ea typeface="+mj-ea"/>
              </a:rPr>
              <a:t>)</a:t>
            </a:r>
            <a:r>
              <a:rPr lang="zh-CN" altLang="zh-CN" b="0" dirty="0">
                <a:solidFill>
                  <a:schemeClr val="tx1"/>
                </a:solidFill>
                <a:latin typeface="+mj-ea"/>
                <a:ea typeface="+mj-ea"/>
              </a:rPr>
              <a:t>，则误差信号可写为：</a:t>
            </a:r>
          </a:p>
        </p:txBody>
      </p:sp>
      <p:pic>
        <p:nvPicPr>
          <p:cNvPr id="12" name="图片 1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7594" y="3803239"/>
            <a:ext cx="1738220" cy="331088"/>
          </a:xfrm>
          <a:prstGeom prst="rect">
            <a:avLst/>
          </a:prstGeom>
          <a:noFill/>
          <a:ln>
            <a:noFill/>
          </a:ln>
        </p:spPr>
      </p:pic>
      <p:sp>
        <p:nvSpPr>
          <p:cNvPr id="13" name="矩形 12"/>
          <p:cNvSpPr/>
          <p:nvPr/>
        </p:nvSpPr>
        <p:spPr>
          <a:xfrm>
            <a:off x="633295" y="4111444"/>
            <a:ext cx="4544834" cy="400110"/>
          </a:xfrm>
          <a:prstGeom prst="rect">
            <a:avLst/>
          </a:prstGeom>
        </p:spPr>
        <p:txBody>
          <a:bodyPr wrap="none">
            <a:spAutoFit/>
          </a:bodyPr>
          <a:lstStyle/>
          <a:p>
            <a:pPr algn="l"/>
            <a:r>
              <a:rPr lang="zh-CN" altLang="zh-CN" b="0" dirty="0">
                <a:solidFill>
                  <a:schemeClr val="tx1"/>
                </a:solidFill>
                <a:latin typeface="+mj-ea"/>
                <a:ea typeface="+mj-ea"/>
              </a:rPr>
              <a:t>误差纠正学习的最终目的是使某一基于</a:t>
            </a:r>
            <a:endParaRPr lang="zh-CN" altLang="en-US" b="0" dirty="0">
              <a:solidFill>
                <a:schemeClr val="tx1"/>
              </a:solidFill>
              <a:latin typeface="+mj-ea"/>
              <a:ea typeface="+mj-ea"/>
            </a:endParaRPr>
          </a:p>
        </p:txBody>
      </p:sp>
      <p:pic>
        <p:nvPicPr>
          <p:cNvPr id="14" name="图片 13"/>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90264" y="4163981"/>
            <a:ext cx="622548" cy="347573"/>
          </a:xfrm>
          <a:prstGeom prst="rect">
            <a:avLst/>
          </a:prstGeom>
          <a:noFill/>
          <a:ln>
            <a:noFill/>
          </a:ln>
        </p:spPr>
      </p:pic>
      <p:sp>
        <p:nvSpPr>
          <p:cNvPr id="15" name="矩形 14"/>
          <p:cNvSpPr/>
          <p:nvPr/>
        </p:nvSpPr>
        <p:spPr>
          <a:xfrm>
            <a:off x="607534" y="4523522"/>
            <a:ext cx="4891995" cy="400110"/>
          </a:xfrm>
          <a:prstGeom prst="rect">
            <a:avLst/>
          </a:prstGeom>
        </p:spPr>
        <p:txBody>
          <a:bodyPr wrap="square">
            <a:spAutoFit/>
          </a:bodyPr>
          <a:lstStyle/>
          <a:p>
            <a:pPr algn="l"/>
            <a:r>
              <a:rPr lang="zh-CN" altLang="zh-CN" b="0" dirty="0">
                <a:solidFill>
                  <a:schemeClr val="tx1"/>
                </a:solidFill>
                <a:latin typeface="+mj-ea"/>
                <a:ea typeface="+mj-ea"/>
              </a:rPr>
              <a:t>的目标函数达到要求，以使网络中每一输</a:t>
            </a:r>
            <a:endParaRPr lang="zh-CN" altLang="en-US" b="0" dirty="0">
              <a:solidFill>
                <a:schemeClr val="tx1"/>
              </a:solidFill>
              <a:latin typeface="+mj-ea"/>
              <a:ea typeface="+mj-ea"/>
            </a:endParaRPr>
          </a:p>
        </p:txBody>
      </p:sp>
      <p:sp>
        <p:nvSpPr>
          <p:cNvPr id="16" name="矩形 15"/>
          <p:cNvSpPr/>
          <p:nvPr/>
        </p:nvSpPr>
        <p:spPr>
          <a:xfrm>
            <a:off x="607534" y="4923632"/>
            <a:ext cx="7754871" cy="1015663"/>
          </a:xfrm>
          <a:prstGeom prst="rect">
            <a:avLst/>
          </a:prstGeom>
        </p:spPr>
        <p:txBody>
          <a:bodyPr wrap="square">
            <a:spAutoFit/>
          </a:bodyPr>
          <a:lstStyle/>
          <a:p>
            <a:pPr algn="l"/>
            <a:r>
              <a:rPr lang="zh-CN" altLang="zh-CN" b="0" dirty="0">
                <a:solidFill>
                  <a:schemeClr val="tx1"/>
                </a:solidFill>
                <a:latin typeface="+mj-ea"/>
                <a:ea typeface="+mj-ea"/>
              </a:rPr>
              <a:t>出单元的实际输出在某种统计意义上逼近应有输出。一旦选定了目标函数形式，误差纠正学习就变成了一个典型的最优化问题，最常用的目标函数是均方误差判据，定义为误差平方和的均值：</a:t>
            </a:r>
          </a:p>
        </p:txBody>
      </p:sp>
      <p:pic>
        <p:nvPicPr>
          <p:cNvPr id="17" name="图片 16"/>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07040" y="6093296"/>
            <a:ext cx="1644880" cy="504056"/>
          </a:xfrm>
          <a:prstGeom prst="rect">
            <a:avLst/>
          </a:prstGeom>
          <a:noFill/>
          <a:ln>
            <a:noFill/>
          </a:ln>
        </p:spPr>
      </p:pic>
    </p:spTree>
    <p:extLst>
      <p:ext uri="{BB962C8B-B14F-4D97-AF65-F5344CB8AC3E}">
        <p14:creationId xmlns:p14="http://schemas.microsoft.com/office/powerpoint/2010/main" val="2399402828"/>
      </p:ext>
    </p:extLst>
  </p:cSld>
  <p:clrMapOvr>
    <a:masterClrMapping/>
  </p:clrMapOvr>
</p:sld>
</file>

<file path=ppt/theme/theme1.xml><?xml version="1.0" encoding="utf-8"?>
<a:theme xmlns:a="http://schemas.openxmlformats.org/drawingml/2006/main" name="模板 - 副本">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 - 副本</Template>
  <TotalTime>180</TotalTime>
  <Words>4788</Words>
  <Application>Microsoft Office PowerPoint</Application>
  <PresentationFormat>全屏显示(4:3)</PresentationFormat>
  <Paragraphs>398</Paragraphs>
  <Slides>51</Slides>
  <Notes>0</Notes>
  <HiddenSlides>0</HiddenSlides>
  <MMClips>0</MMClips>
  <ScaleCrop>false</ScaleCrop>
  <HeadingPairs>
    <vt:vector size="4" baseType="variant">
      <vt:variant>
        <vt:lpstr>主题</vt:lpstr>
      </vt:variant>
      <vt:variant>
        <vt:i4>2</vt:i4>
      </vt:variant>
      <vt:variant>
        <vt:lpstr>幻灯片标题</vt:lpstr>
      </vt:variant>
      <vt:variant>
        <vt:i4>51</vt:i4>
      </vt:variant>
    </vt:vector>
  </HeadingPairs>
  <TitlesOfParts>
    <vt:vector size="53" baseType="lpstr">
      <vt:lpstr>模板 - 副本</vt:lpstr>
      <vt:lpstr>默认设计模板</vt:lpstr>
      <vt:lpstr>第12章  神经网络控制 </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Haiou</dc:creator>
  <cp:lastModifiedBy>asus</cp:lastModifiedBy>
  <cp:revision>12</cp:revision>
  <cp:lastPrinted>1601-01-01T00:00:00Z</cp:lastPrinted>
  <dcterms:created xsi:type="dcterms:W3CDTF">2017-03-29T11:46:04Z</dcterms:created>
  <dcterms:modified xsi:type="dcterms:W3CDTF">2017-05-03T01:23:37Z</dcterms:modified>
</cp:coreProperties>
</file>