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5" r:id="rId2"/>
  </p:sldMasterIdLst>
  <p:notesMasterIdLst>
    <p:notesMasterId r:id="rId71"/>
  </p:notesMasterIdLst>
  <p:handoutMasterIdLst>
    <p:handoutMasterId r:id="rId72"/>
  </p:handoutMasterIdLst>
  <p:sldIdLst>
    <p:sldId id="704" r:id="rId3"/>
    <p:sldId id="771" r:id="rId4"/>
    <p:sldId id="705" r:id="rId5"/>
    <p:sldId id="706" r:id="rId6"/>
    <p:sldId id="707" r:id="rId7"/>
    <p:sldId id="708" r:id="rId8"/>
    <p:sldId id="709" r:id="rId9"/>
    <p:sldId id="710" r:id="rId10"/>
    <p:sldId id="711" r:id="rId11"/>
    <p:sldId id="712" r:id="rId12"/>
    <p:sldId id="713" r:id="rId13"/>
    <p:sldId id="714" r:id="rId14"/>
    <p:sldId id="715" r:id="rId15"/>
    <p:sldId id="716" r:id="rId16"/>
    <p:sldId id="717" r:id="rId17"/>
    <p:sldId id="718" r:id="rId18"/>
    <p:sldId id="719" r:id="rId19"/>
    <p:sldId id="720" r:id="rId20"/>
    <p:sldId id="721" r:id="rId21"/>
    <p:sldId id="722" r:id="rId22"/>
    <p:sldId id="723" r:id="rId23"/>
    <p:sldId id="724" r:id="rId24"/>
    <p:sldId id="725" r:id="rId25"/>
    <p:sldId id="726" r:id="rId26"/>
    <p:sldId id="727" r:id="rId27"/>
    <p:sldId id="728" r:id="rId28"/>
    <p:sldId id="729" r:id="rId29"/>
    <p:sldId id="730" r:id="rId30"/>
    <p:sldId id="731" r:id="rId31"/>
    <p:sldId id="732" r:id="rId32"/>
    <p:sldId id="733" r:id="rId33"/>
    <p:sldId id="734" r:id="rId34"/>
    <p:sldId id="735" r:id="rId35"/>
    <p:sldId id="736" r:id="rId36"/>
    <p:sldId id="737" r:id="rId37"/>
    <p:sldId id="738" r:id="rId38"/>
    <p:sldId id="739" r:id="rId39"/>
    <p:sldId id="740" r:id="rId40"/>
    <p:sldId id="741" r:id="rId41"/>
    <p:sldId id="742" r:id="rId42"/>
    <p:sldId id="743" r:id="rId43"/>
    <p:sldId id="744" r:id="rId44"/>
    <p:sldId id="745" r:id="rId45"/>
    <p:sldId id="746" r:id="rId46"/>
    <p:sldId id="747" r:id="rId47"/>
    <p:sldId id="748" r:id="rId48"/>
    <p:sldId id="749" r:id="rId49"/>
    <p:sldId id="750" r:id="rId50"/>
    <p:sldId id="751" r:id="rId51"/>
    <p:sldId id="752" r:id="rId52"/>
    <p:sldId id="753" r:id="rId53"/>
    <p:sldId id="754" r:id="rId54"/>
    <p:sldId id="755" r:id="rId55"/>
    <p:sldId id="756" r:id="rId56"/>
    <p:sldId id="757" r:id="rId57"/>
    <p:sldId id="758" r:id="rId58"/>
    <p:sldId id="759" r:id="rId59"/>
    <p:sldId id="760" r:id="rId60"/>
    <p:sldId id="761" r:id="rId61"/>
    <p:sldId id="762" r:id="rId62"/>
    <p:sldId id="763" r:id="rId63"/>
    <p:sldId id="764" r:id="rId64"/>
    <p:sldId id="765" r:id="rId65"/>
    <p:sldId id="766" r:id="rId66"/>
    <p:sldId id="767" r:id="rId67"/>
    <p:sldId id="768" r:id="rId68"/>
    <p:sldId id="769" r:id="rId69"/>
    <p:sldId id="770" r:id="rId70"/>
  </p:sldIdLst>
  <p:sldSz cx="9144000" cy="6858000" type="screen4x3"/>
  <p:notesSz cx="6858000" cy="9144000"/>
  <p:defaultTextStyle>
    <a:defPPr>
      <a:defRPr lang="en-US"/>
    </a:defPPr>
    <a:lvl1pPr algn="ctr" rtl="0" fontAlgn="base">
      <a:spcBef>
        <a:spcPct val="0"/>
      </a:spcBef>
      <a:spcAft>
        <a:spcPct val="0"/>
      </a:spcAft>
      <a:defRPr sz="2000" b="1" kern="1200">
        <a:solidFill>
          <a:srgbClr val="A50021"/>
        </a:solidFill>
        <a:latin typeface="Arial" pitchFamily="34" charset="0"/>
        <a:ea typeface="华文行楷" pitchFamily="2" charset="-122"/>
        <a:cs typeface="+mn-cs"/>
      </a:defRPr>
    </a:lvl1pPr>
    <a:lvl2pPr marL="457200" algn="ctr" rtl="0" fontAlgn="base">
      <a:spcBef>
        <a:spcPct val="0"/>
      </a:spcBef>
      <a:spcAft>
        <a:spcPct val="0"/>
      </a:spcAft>
      <a:defRPr sz="2000" b="1" kern="1200">
        <a:solidFill>
          <a:srgbClr val="A50021"/>
        </a:solidFill>
        <a:latin typeface="Arial" pitchFamily="34" charset="0"/>
        <a:ea typeface="华文行楷" pitchFamily="2" charset="-122"/>
        <a:cs typeface="+mn-cs"/>
      </a:defRPr>
    </a:lvl2pPr>
    <a:lvl3pPr marL="914400" algn="ctr" rtl="0" fontAlgn="base">
      <a:spcBef>
        <a:spcPct val="0"/>
      </a:spcBef>
      <a:spcAft>
        <a:spcPct val="0"/>
      </a:spcAft>
      <a:defRPr sz="2000" b="1" kern="1200">
        <a:solidFill>
          <a:srgbClr val="A50021"/>
        </a:solidFill>
        <a:latin typeface="Arial" pitchFamily="34" charset="0"/>
        <a:ea typeface="华文行楷" pitchFamily="2" charset="-122"/>
        <a:cs typeface="+mn-cs"/>
      </a:defRPr>
    </a:lvl3pPr>
    <a:lvl4pPr marL="1371600" algn="ctr" rtl="0" fontAlgn="base">
      <a:spcBef>
        <a:spcPct val="0"/>
      </a:spcBef>
      <a:spcAft>
        <a:spcPct val="0"/>
      </a:spcAft>
      <a:defRPr sz="2000" b="1" kern="1200">
        <a:solidFill>
          <a:srgbClr val="A50021"/>
        </a:solidFill>
        <a:latin typeface="Arial" pitchFamily="34" charset="0"/>
        <a:ea typeface="华文行楷" pitchFamily="2" charset="-122"/>
        <a:cs typeface="+mn-cs"/>
      </a:defRPr>
    </a:lvl4pPr>
    <a:lvl5pPr marL="1828800" algn="ctr" rtl="0" fontAlgn="base">
      <a:spcBef>
        <a:spcPct val="0"/>
      </a:spcBef>
      <a:spcAft>
        <a:spcPct val="0"/>
      </a:spcAft>
      <a:defRPr sz="2000" b="1" kern="1200">
        <a:solidFill>
          <a:srgbClr val="A50021"/>
        </a:solidFill>
        <a:latin typeface="Arial" pitchFamily="34" charset="0"/>
        <a:ea typeface="华文行楷" pitchFamily="2" charset="-122"/>
        <a:cs typeface="+mn-cs"/>
      </a:defRPr>
    </a:lvl5pPr>
    <a:lvl6pPr marL="2286000" algn="l" defTabSz="914400" rtl="0" eaLnBrk="1" latinLnBrk="0" hangingPunct="1">
      <a:defRPr sz="2000" b="1" kern="1200">
        <a:solidFill>
          <a:srgbClr val="A50021"/>
        </a:solidFill>
        <a:latin typeface="Arial" pitchFamily="34" charset="0"/>
        <a:ea typeface="华文行楷" pitchFamily="2" charset="-122"/>
        <a:cs typeface="+mn-cs"/>
      </a:defRPr>
    </a:lvl6pPr>
    <a:lvl7pPr marL="2743200" algn="l" defTabSz="914400" rtl="0" eaLnBrk="1" latinLnBrk="0" hangingPunct="1">
      <a:defRPr sz="2000" b="1" kern="1200">
        <a:solidFill>
          <a:srgbClr val="A50021"/>
        </a:solidFill>
        <a:latin typeface="Arial" pitchFamily="34" charset="0"/>
        <a:ea typeface="华文行楷" pitchFamily="2" charset="-122"/>
        <a:cs typeface="+mn-cs"/>
      </a:defRPr>
    </a:lvl7pPr>
    <a:lvl8pPr marL="3200400" algn="l" defTabSz="914400" rtl="0" eaLnBrk="1" latinLnBrk="0" hangingPunct="1">
      <a:defRPr sz="2000" b="1" kern="1200">
        <a:solidFill>
          <a:srgbClr val="A50021"/>
        </a:solidFill>
        <a:latin typeface="Arial" pitchFamily="34" charset="0"/>
        <a:ea typeface="华文行楷" pitchFamily="2" charset="-122"/>
        <a:cs typeface="+mn-cs"/>
      </a:defRPr>
    </a:lvl8pPr>
    <a:lvl9pPr marL="3657600" algn="l" defTabSz="914400" rtl="0" eaLnBrk="1" latinLnBrk="0" hangingPunct="1">
      <a:defRPr sz="2000" b="1" kern="1200">
        <a:solidFill>
          <a:srgbClr val="A50021"/>
        </a:solidFill>
        <a:latin typeface="Arial" pitchFamily="34" charset="0"/>
        <a:ea typeface="华文行楷"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CCCC"/>
    <a:srgbClr val="B1EDE6"/>
    <a:srgbClr val="AFCCEF"/>
    <a:srgbClr val="99FF66"/>
    <a:srgbClr val="00CC00"/>
    <a:srgbClr val="FF0066"/>
    <a:srgbClr val="FF3399"/>
    <a:srgbClr val="FF505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17" autoAdjust="0"/>
    <p:restoredTop sz="94646" autoAdjust="0"/>
  </p:normalViewPr>
  <p:slideViewPr>
    <p:cSldViewPr>
      <p:cViewPr varScale="1">
        <p:scale>
          <a:sx n="82" d="100"/>
          <a:sy n="82" d="100"/>
        </p:scale>
        <p:origin x="-131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0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fld id="{F7FF9B83-9A4D-44A7-8F28-712E750D4BB6}" type="slidenum">
              <a:rPr lang="zh-CN" altLang="en-US"/>
              <a:pPr>
                <a:defRPr/>
              </a:pPr>
              <a:t>‹#›</a:t>
            </a:fld>
            <a:endParaRPr lang="en-US" altLang="zh-CN"/>
          </a:p>
        </p:txBody>
      </p:sp>
    </p:spTree>
    <p:extLst>
      <p:ext uri="{BB962C8B-B14F-4D97-AF65-F5344CB8AC3E}">
        <p14:creationId xmlns:p14="http://schemas.microsoft.com/office/powerpoint/2010/main" val="594733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fld id="{6B33721C-8ADD-47CA-9E61-B7B55339E67E}" type="slidenum">
              <a:rPr lang="zh-CN" altLang="en-US"/>
              <a:pPr>
                <a:defRPr/>
              </a:pPr>
              <a:t>‹#›</a:t>
            </a:fld>
            <a:endParaRPr lang="en-US" altLang="zh-CN"/>
          </a:p>
        </p:txBody>
      </p:sp>
    </p:spTree>
    <p:extLst>
      <p:ext uri="{BB962C8B-B14F-4D97-AF65-F5344CB8AC3E}">
        <p14:creationId xmlns:p14="http://schemas.microsoft.com/office/powerpoint/2010/main" val="682697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e1"/>
          <p:cNvPicPr>
            <a:picLocks noChangeAspect="1" noChangeArrowheads="1"/>
          </p:cNvPicPr>
          <p:nvPr userDrawn="1"/>
        </p:nvPicPr>
        <p:blipFill>
          <a:blip r:embed="rId2"/>
          <a:srcRect/>
          <a:stretch>
            <a:fillRect/>
          </a:stretch>
        </p:blipFill>
        <p:spPr bwMode="auto">
          <a:xfrm>
            <a:off x="-9525" y="0"/>
            <a:ext cx="9163050" cy="6858000"/>
          </a:xfrm>
          <a:prstGeom prst="rect">
            <a:avLst/>
          </a:prstGeom>
          <a:noFill/>
          <a:ln w="9525">
            <a:noFill/>
            <a:miter lim="800000"/>
            <a:headEnd/>
            <a:tailEnd/>
          </a:ln>
        </p:spPr>
      </p:pic>
      <p:sp>
        <p:nvSpPr>
          <p:cNvPr id="793603" name="Rectangle 3"/>
          <p:cNvSpPr>
            <a:spLocks noGrp="1" noChangeArrowheads="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zh-CN" altLang="en-US"/>
          </a:p>
        </p:txBody>
      </p:sp>
      <p:sp>
        <p:nvSpPr>
          <p:cNvPr id="793604"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单击此处编辑母版副标题样式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A9FC41BA-A494-485F-A24E-0AE8B91AC67D}"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4CE5F6D-48AD-43D4-AB21-A8F7D3022E0E}"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917F915-A705-4D92-AAA4-8D2D0CB02BF0}"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84FECB3-1A9D-41AC-B48A-0DC6552C12E1}"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r>
              <a:rPr lang="zh-CN" altLang="en-US" noProof="0" smtClean="0"/>
              <a:t>单击图标添加表格</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D825C76-E0AE-44D3-ACD6-0D0AC9557480}"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e1"/>
          <p:cNvPicPr>
            <a:picLocks noChangeAspect="1" noChangeArrowheads="1"/>
          </p:cNvPicPr>
          <p:nvPr userDrawn="1"/>
        </p:nvPicPr>
        <p:blipFill>
          <a:blip r:embed="rId2"/>
          <a:srcRect/>
          <a:stretch>
            <a:fillRect/>
          </a:stretch>
        </p:blipFill>
        <p:spPr bwMode="auto">
          <a:xfrm>
            <a:off x="-9525" y="0"/>
            <a:ext cx="9163050" cy="6858000"/>
          </a:xfrm>
          <a:prstGeom prst="rect">
            <a:avLst/>
          </a:prstGeom>
          <a:noFill/>
          <a:ln w="9525">
            <a:noFill/>
            <a:miter lim="800000"/>
            <a:headEnd/>
            <a:tailEnd/>
          </a:ln>
        </p:spPr>
      </p:pic>
      <p:sp>
        <p:nvSpPr>
          <p:cNvPr id="791555" name="Rectangle 3"/>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p>
        </p:txBody>
      </p:sp>
      <p:sp>
        <p:nvSpPr>
          <p:cNvPr id="79155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4F5C0B4B-8ED2-4149-B191-4DD283D77355}"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9EBD902-1DBC-4AF6-B555-0E85D57F1825}"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80607E0-D51A-4988-949B-7755AF036A02}"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8448C287-DF18-4256-8500-A0BA5630B0DC}"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6E425BFF-E3F0-41D9-9DE7-5E36E98262D2}"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D68C1C28-6620-4945-88A2-69447EF0477B}"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9929E90-9352-4721-B8CB-0B9056316121}"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EACE505F-DA8B-41F3-A005-BD9B28F6B187}"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F622B70-2CF6-4C07-8C3F-7719BA6FD3E2}"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538ED2EC-C9D0-4C40-ADDF-87E48072424F}"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DD7481DA-2584-4587-978E-85B17D291828}" type="slidenum">
              <a:rPr lang="zh-CN" altLang="en-US"/>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EB6CE9B-3A8D-4426-A4C8-00CFD9648453}"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43D5050-D564-4590-B560-4873B8610D89}"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6BDB9CA4-ACDB-4B0A-AA5F-BB3D239E4D49}"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ED7BAE82-6712-440B-9996-F13392A7EF54}"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F516C77-13A8-4249-A1FA-9C5DCC25E247}"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8AAE3D5A-A3AF-4815-A328-0FDB545CB925}"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9CFCF44-B0D9-42B0-A5D6-93E8ED73DEBB}"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2E60774-4211-4E7D-9F51-C2322D318480}"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e6"/>
          <p:cNvPicPr>
            <a:picLocks noChangeAspect="1" noChangeArrowheads="1"/>
          </p:cNvPicPr>
          <p:nvPr/>
        </p:nvPicPr>
        <p:blipFill>
          <a:blip r:embed="rId15"/>
          <a:srcRect/>
          <a:stretch>
            <a:fillRect/>
          </a:stretch>
        </p:blipFill>
        <p:spPr bwMode="auto">
          <a:xfrm>
            <a:off x="0" y="6457950"/>
            <a:ext cx="9163050" cy="400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2581"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charset="0"/>
                <a:ea typeface="+mn-ea"/>
              </a:defRPr>
            </a:lvl1pPr>
          </a:lstStyle>
          <a:p>
            <a:pPr>
              <a:defRPr/>
            </a:pPr>
            <a:endParaRPr lang="en-US" altLang="zh-CN"/>
          </a:p>
        </p:txBody>
      </p:sp>
      <p:sp>
        <p:nvSpPr>
          <p:cNvPr id="79258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Arial" charset="0"/>
                <a:ea typeface="+mn-ea"/>
              </a:defRPr>
            </a:lvl1pPr>
          </a:lstStyle>
          <a:p>
            <a:pPr>
              <a:defRPr/>
            </a:pPr>
            <a:endParaRPr lang="en-US" altLang="zh-CN"/>
          </a:p>
        </p:txBody>
      </p:sp>
      <p:sp>
        <p:nvSpPr>
          <p:cNvPr id="79258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Arial" charset="0"/>
                <a:ea typeface="+mn-ea"/>
              </a:defRPr>
            </a:lvl1pPr>
          </a:lstStyle>
          <a:p>
            <a:pPr>
              <a:defRPr/>
            </a:pPr>
            <a:fld id="{7A373FA3-353A-4230-BAE5-F4D5EEC912E1}" type="slidenum">
              <a:rPr lang="zh-CN" altLang="en-US"/>
              <a:pPr>
                <a:defRPr/>
              </a:pPr>
              <a:t>‹#›</a:t>
            </a:fld>
            <a:endParaRPr lang="en-US" altLang="zh-CN"/>
          </a:p>
        </p:txBody>
      </p:sp>
      <p:pic>
        <p:nvPicPr>
          <p:cNvPr id="1032" name="Picture 8" descr="d2"/>
          <p:cNvPicPr>
            <a:picLocks noChangeAspect="1" noChangeArrowheads="1"/>
          </p:cNvPicPr>
          <p:nvPr/>
        </p:nvPicPr>
        <p:blipFill>
          <a:blip r:embed="rId16"/>
          <a:srcRect/>
          <a:stretch>
            <a:fillRect/>
          </a:stretch>
        </p:blipFill>
        <p:spPr bwMode="auto">
          <a:xfrm>
            <a:off x="-9525" y="212725"/>
            <a:ext cx="9163050" cy="695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69"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 id="2147484057" r:id="rId12"/>
    <p:sldLayoutId id="2147484058" r:id="rId13"/>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e6"/>
          <p:cNvPicPr>
            <a:picLocks noChangeAspect="1" noChangeArrowheads="1"/>
          </p:cNvPicPr>
          <p:nvPr/>
        </p:nvPicPr>
        <p:blipFill>
          <a:blip r:embed="rId13"/>
          <a:srcRect/>
          <a:stretch>
            <a:fillRect/>
          </a:stretch>
        </p:blipFill>
        <p:spPr bwMode="auto">
          <a:xfrm>
            <a:off x="0" y="6457950"/>
            <a:ext cx="9163050" cy="400050"/>
          </a:xfrm>
          <a:prstGeom prst="rect">
            <a:avLst/>
          </a:prstGeom>
          <a:noFill/>
          <a:ln w="9525">
            <a:noFill/>
            <a:miter lim="800000"/>
            <a:headEnd/>
            <a:tailEnd/>
          </a:ln>
        </p:spPr>
      </p:pic>
      <p:sp>
        <p:nvSpPr>
          <p:cNvPr id="2051"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0533"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charset="0"/>
                <a:ea typeface="+mn-ea"/>
              </a:defRPr>
            </a:lvl1pPr>
          </a:lstStyle>
          <a:p>
            <a:pPr>
              <a:defRPr/>
            </a:pPr>
            <a:endParaRPr lang="en-US" altLang="zh-CN"/>
          </a:p>
        </p:txBody>
      </p:sp>
      <p:sp>
        <p:nvSpPr>
          <p:cNvPr id="790534"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Arial" charset="0"/>
                <a:ea typeface="+mn-ea"/>
              </a:defRPr>
            </a:lvl1pPr>
          </a:lstStyle>
          <a:p>
            <a:pPr>
              <a:defRPr/>
            </a:pPr>
            <a:endParaRPr lang="en-US" altLang="zh-CN"/>
          </a:p>
        </p:txBody>
      </p:sp>
      <p:sp>
        <p:nvSpPr>
          <p:cNvPr id="790535"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Arial" charset="0"/>
                <a:ea typeface="+mn-ea"/>
              </a:defRPr>
            </a:lvl1pPr>
          </a:lstStyle>
          <a:p>
            <a:pPr>
              <a:defRPr/>
            </a:pPr>
            <a:fld id="{E44CB15B-AEE7-4288-980E-D716BCF38E55}" type="slidenum">
              <a:rPr lang="zh-CN" altLang="en-US"/>
              <a:pPr>
                <a:defRPr/>
              </a:pPr>
              <a:t>‹#›</a:t>
            </a:fld>
            <a:endParaRPr lang="en-US" altLang="zh-CN"/>
          </a:p>
        </p:txBody>
      </p:sp>
      <p:pic>
        <p:nvPicPr>
          <p:cNvPr id="2056" name="Picture 8" descr="d2"/>
          <p:cNvPicPr>
            <a:picLocks noChangeAspect="1" noChangeArrowheads="1"/>
          </p:cNvPicPr>
          <p:nvPr/>
        </p:nvPicPr>
        <p:blipFill>
          <a:blip r:embed="rId14"/>
          <a:srcRect/>
          <a:stretch>
            <a:fillRect/>
          </a:stretch>
        </p:blipFill>
        <p:spPr bwMode="auto">
          <a:xfrm>
            <a:off x="-9525" y="212725"/>
            <a:ext cx="9163050" cy="695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70"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image" Target="../media/image60.wmf"/><Relationship Id="rId3" Type="http://schemas.openxmlformats.org/officeDocument/2006/relationships/image" Target="../media/image51.wmf"/><Relationship Id="rId7" Type="http://schemas.openxmlformats.org/officeDocument/2006/relationships/image" Target="../media/image55.wmf"/><Relationship Id="rId12" Type="http://schemas.openxmlformats.org/officeDocument/2006/relationships/image" Target="../media/image59.wmf"/><Relationship Id="rId2" Type="http://schemas.openxmlformats.org/officeDocument/2006/relationships/image" Target="../media/image50.wmf"/><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35.wmf"/><Relationship Id="rId5" Type="http://schemas.openxmlformats.org/officeDocument/2006/relationships/image" Target="../media/image53.wmf"/><Relationship Id="rId15" Type="http://schemas.openxmlformats.org/officeDocument/2006/relationships/image" Target="../media/image62.wmf"/><Relationship Id="rId10" Type="http://schemas.openxmlformats.org/officeDocument/2006/relationships/image" Target="../media/image58.wmf"/><Relationship Id="rId4" Type="http://schemas.openxmlformats.org/officeDocument/2006/relationships/image" Target="../media/image52.wmf"/><Relationship Id="rId9" Type="http://schemas.openxmlformats.org/officeDocument/2006/relationships/image" Target="../media/image57.wmf"/><Relationship Id="rId14" Type="http://schemas.openxmlformats.org/officeDocument/2006/relationships/image" Target="../media/image61.wmf"/></Relationships>
</file>

<file path=ppt/slides/_rels/slide1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slideLayout" Target="../slideLayouts/slideLayout2.xml"/><Relationship Id="rId4" Type="http://schemas.openxmlformats.org/officeDocument/2006/relationships/image" Target="../media/image68.wmf"/></Relationships>
</file>

<file path=ppt/slides/_rels/slide22.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image" Target="../media/image80.wmf"/><Relationship Id="rId3" Type="http://schemas.openxmlformats.org/officeDocument/2006/relationships/image" Target="../media/image70.wmf"/><Relationship Id="rId7" Type="http://schemas.openxmlformats.org/officeDocument/2006/relationships/image" Target="../media/image74.wmf"/><Relationship Id="rId12" Type="http://schemas.openxmlformats.org/officeDocument/2006/relationships/image" Target="../media/image79.wmf"/><Relationship Id="rId2" Type="http://schemas.openxmlformats.org/officeDocument/2006/relationships/image" Target="../media/image69.wmf"/><Relationship Id="rId1" Type="http://schemas.openxmlformats.org/officeDocument/2006/relationships/slideLayout" Target="../slideLayouts/slideLayout2.xml"/><Relationship Id="rId6" Type="http://schemas.openxmlformats.org/officeDocument/2006/relationships/image" Target="../media/image73.wmf"/><Relationship Id="rId11" Type="http://schemas.openxmlformats.org/officeDocument/2006/relationships/image" Target="../media/image78.wmf"/><Relationship Id="rId5" Type="http://schemas.openxmlformats.org/officeDocument/2006/relationships/image" Target="../media/image72.wmf"/><Relationship Id="rId10" Type="http://schemas.openxmlformats.org/officeDocument/2006/relationships/image" Target="../media/image77.wmf"/><Relationship Id="rId4" Type="http://schemas.openxmlformats.org/officeDocument/2006/relationships/image" Target="../media/image71.wmf"/><Relationship Id="rId9" Type="http://schemas.openxmlformats.org/officeDocument/2006/relationships/image" Target="../media/image76.wmf"/></Relationships>
</file>

<file path=ppt/slides/_rels/slide23.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82.wmf"/><Relationship Id="rId7" Type="http://schemas.openxmlformats.org/officeDocument/2006/relationships/image" Target="../media/image84.wmf"/><Relationship Id="rId2" Type="http://schemas.openxmlformats.org/officeDocument/2006/relationships/image" Target="../media/image81.wmf"/><Relationship Id="rId1"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83.wmf"/><Relationship Id="rId9" Type="http://schemas.openxmlformats.org/officeDocument/2006/relationships/image" Target="../media/image86.wmf"/></Relationships>
</file>

<file path=ppt/slides/_rels/slide24.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image" Target="../media/image82.wmf"/><Relationship Id="rId7" Type="http://schemas.openxmlformats.org/officeDocument/2006/relationships/image" Target="../media/image90.wmf"/><Relationship Id="rId2" Type="http://schemas.openxmlformats.org/officeDocument/2006/relationships/image" Target="../media/image87.wmf"/><Relationship Id="rId1" Type="http://schemas.openxmlformats.org/officeDocument/2006/relationships/slideLayout" Target="../slideLayouts/slideLayout2.xml"/><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3.wmf"/></Relationships>
</file>

<file path=ppt/slides/_rels/slide25.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image" Target="../media/image103.wmf"/><Relationship Id="rId3" Type="http://schemas.openxmlformats.org/officeDocument/2006/relationships/image" Target="../media/image93.wmf"/><Relationship Id="rId7" Type="http://schemas.openxmlformats.org/officeDocument/2006/relationships/image" Target="../media/image97.wmf"/><Relationship Id="rId12" Type="http://schemas.openxmlformats.org/officeDocument/2006/relationships/image" Target="../media/image102.wmf"/><Relationship Id="rId2" Type="http://schemas.openxmlformats.org/officeDocument/2006/relationships/image" Target="../media/image92.wmf"/><Relationship Id="rId1" Type="http://schemas.openxmlformats.org/officeDocument/2006/relationships/slideLayout" Target="../slideLayouts/slideLayout2.xml"/><Relationship Id="rId6" Type="http://schemas.openxmlformats.org/officeDocument/2006/relationships/image" Target="../media/image96.wmf"/><Relationship Id="rId11" Type="http://schemas.openxmlformats.org/officeDocument/2006/relationships/image" Target="../media/image101.wmf"/><Relationship Id="rId5" Type="http://schemas.openxmlformats.org/officeDocument/2006/relationships/image" Target="../media/image95.wmf"/><Relationship Id="rId10" Type="http://schemas.openxmlformats.org/officeDocument/2006/relationships/image" Target="../media/image100.wmf"/><Relationship Id="rId4" Type="http://schemas.openxmlformats.org/officeDocument/2006/relationships/image" Target="../media/image94.wmf"/><Relationship Id="rId9" Type="http://schemas.openxmlformats.org/officeDocument/2006/relationships/image" Target="../media/image99.wmf"/><Relationship Id="rId14" Type="http://schemas.openxmlformats.org/officeDocument/2006/relationships/image" Target="../media/image81.wmf"/></Relationships>
</file>

<file path=ppt/slides/_rels/slide26.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image" Target="../media/image117.wmf"/><Relationship Id="rId3" Type="http://schemas.openxmlformats.org/officeDocument/2006/relationships/image" Target="../media/image107.wmf"/><Relationship Id="rId7" Type="http://schemas.openxmlformats.org/officeDocument/2006/relationships/image" Target="../media/image111.wmf"/><Relationship Id="rId12" Type="http://schemas.openxmlformats.org/officeDocument/2006/relationships/image" Target="../media/image116.wmf"/><Relationship Id="rId2" Type="http://schemas.openxmlformats.org/officeDocument/2006/relationships/image" Target="../media/image106.wmf"/><Relationship Id="rId1" Type="http://schemas.openxmlformats.org/officeDocument/2006/relationships/slideLayout" Target="../slideLayouts/slideLayout2.xml"/><Relationship Id="rId6" Type="http://schemas.openxmlformats.org/officeDocument/2006/relationships/image" Target="../media/image110.wmf"/><Relationship Id="rId11" Type="http://schemas.openxmlformats.org/officeDocument/2006/relationships/image" Target="../media/image115.wmf"/><Relationship Id="rId5" Type="http://schemas.openxmlformats.org/officeDocument/2006/relationships/image" Target="../media/image109.wmf"/><Relationship Id="rId10" Type="http://schemas.openxmlformats.org/officeDocument/2006/relationships/image" Target="../media/image114.wmf"/><Relationship Id="rId4" Type="http://schemas.openxmlformats.org/officeDocument/2006/relationships/image" Target="../media/image108.wmf"/><Relationship Id="rId9" Type="http://schemas.openxmlformats.org/officeDocument/2006/relationships/image" Target="../media/image113.wmf"/><Relationship Id="rId14" Type="http://schemas.openxmlformats.org/officeDocument/2006/relationships/image" Target="../media/image118.wmf"/></Relationships>
</file>

<file path=ppt/slides/_rels/slide32.x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slideLayout" Target="../slideLayouts/slideLayout2.xml"/><Relationship Id="rId4" Type="http://schemas.openxmlformats.org/officeDocument/2006/relationships/image" Target="../media/image121.wmf"/></Relationships>
</file>

<file path=ppt/slides/_rels/slide33.xml.rels><?xml version="1.0" encoding="UTF-8" standalone="yes"?>
<Relationships xmlns="http://schemas.openxmlformats.org/package/2006/relationships"><Relationship Id="rId8" Type="http://schemas.openxmlformats.org/officeDocument/2006/relationships/image" Target="../media/image128.wmf"/><Relationship Id="rId13" Type="http://schemas.openxmlformats.org/officeDocument/2006/relationships/image" Target="../media/image132.wmf"/><Relationship Id="rId3" Type="http://schemas.openxmlformats.org/officeDocument/2006/relationships/image" Target="../media/image123.wmf"/><Relationship Id="rId7" Type="http://schemas.openxmlformats.org/officeDocument/2006/relationships/image" Target="../media/image127.wmf"/><Relationship Id="rId12" Type="http://schemas.openxmlformats.org/officeDocument/2006/relationships/image" Target="../media/image131.wmf"/><Relationship Id="rId2" Type="http://schemas.openxmlformats.org/officeDocument/2006/relationships/image" Target="../media/image122.wmf"/><Relationship Id="rId1" Type="http://schemas.openxmlformats.org/officeDocument/2006/relationships/slideLayout" Target="../slideLayouts/slideLayout2.xml"/><Relationship Id="rId6" Type="http://schemas.openxmlformats.org/officeDocument/2006/relationships/image" Target="../media/image126.wmf"/><Relationship Id="rId11" Type="http://schemas.openxmlformats.org/officeDocument/2006/relationships/image" Target="../media/image111.wmf"/><Relationship Id="rId5" Type="http://schemas.openxmlformats.org/officeDocument/2006/relationships/image" Target="../media/image125.wmf"/><Relationship Id="rId10" Type="http://schemas.openxmlformats.org/officeDocument/2006/relationships/image" Target="../media/image130.wmf"/><Relationship Id="rId4" Type="http://schemas.openxmlformats.org/officeDocument/2006/relationships/image" Target="../media/image124.wmf"/><Relationship Id="rId9" Type="http://schemas.openxmlformats.org/officeDocument/2006/relationships/image" Target="../media/image129.wmf"/></Relationships>
</file>

<file path=ppt/slides/_rels/slide34.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image" Target="../media/image136.wmf"/><Relationship Id="rId7" Type="http://schemas.openxmlformats.org/officeDocument/2006/relationships/image" Target="../media/image140.wmf"/><Relationship Id="rId12" Type="http://schemas.openxmlformats.org/officeDocument/2006/relationships/image" Target="../media/image145.wmf"/><Relationship Id="rId2" Type="http://schemas.openxmlformats.org/officeDocument/2006/relationships/image" Target="../media/image135.wmf"/><Relationship Id="rId1" Type="http://schemas.openxmlformats.org/officeDocument/2006/relationships/slideLayout" Target="../slideLayouts/slideLayout2.xml"/><Relationship Id="rId6" Type="http://schemas.openxmlformats.org/officeDocument/2006/relationships/image" Target="../media/image139.wmf"/><Relationship Id="rId11" Type="http://schemas.openxmlformats.org/officeDocument/2006/relationships/image" Target="../media/image144.wmf"/><Relationship Id="rId5" Type="http://schemas.openxmlformats.org/officeDocument/2006/relationships/image" Target="../media/image138.wmf"/><Relationship Id="rId10" Type="http://schemas.openxmlformats.org/officeDocument/2006/relationships/image" Target="../media/image143.wmf"/><Relationship Id="rId4" Type="http://schemas.openxmlformats.org/officeDocument/2006/relationships/image" Target="../media/image137.wmf"/><Relationship Id="rId9" Type="http://schemas.openxmlformats.org/officeDocument/2006/relationships/image" Target="../media/image142.wmf"/></Relationships>
</file>

<file path=ppt/slides/_rels/slide38.x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148.wmf"/><Relationship Id="rId2" Type="http://schemas.openxmlformats.org/officeDocument/2006/relationships/image" Target="../media/image37.wmf"/><Relationship Id="rId1" Type="http://schemas.openxmlformats.org/officeDocument/2006/relationships/slideLayout" Target="../slideLayouts/slideLayout2.xml"/><Relationship Id="rId6" Type="http://schemas.openxmlformats.org/officeDocument/2006/relationships/image" Target="../media/image147.wmf"/><Relationship Id="rId5" Type="http://schemas.openxmlformats.org/officeDocument/2006/relationships/image" Target="../media/image111.wmf"/><Relationship Id="rId4" Type="http://schemas.openxmlformats.org/officeDocument/2006/relationships/image" Target="../media/image146.wmf"/></Relationships>
</file>

<file path=ppt/slides/_rels/slide39.x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image" Target="../media/image111.wmf"/><Relationship Id="rId18" Type="http://schemas.openxmlformats.org/officeDocument/2006/relationships/image" Target="../media/image156.wmf"/><Relationship Id="rId3" Type="http://schemas.openxmlformats.org/officeDocument/2006/relationships/image" Target="../media/image124.wmf"/><Relationship Id="rId21" Type="http://schemas.openxmlformats.org/officeDocument/2006/relationships/image" Target="../media/image159.wmf"/><Relationship Id="rId7" Type="http://schemas.openxmlformats.org/officeDocument/2006/relationships/image" Target="../media/image128.wmf"/><Relationship Id="rId12" Type="http://schemas.openxmlformats.org/officeDocument/2006/relationships/image" Target="../media/image151.wmf"/><Relationship Id="rId17" Type="http://schemas.openxmlformats.org/officeDocument/2006/relationships/image" Target="../media/image155.wmf"/><Relationship Id="rId2" Type="http://schemas.openxmlformats.org/officeDocument/2006/relationships/image" Target="../media/image123.wmf"/><Relationship Id="rId16" Type="http://schemas.openxmlformats.org/officeDocument/2006/relationships/image" Target="../media/image154.wmf"/><Relationship Id="rId20" Type="http://schemas.openxmlformats.org/officeDocument/2006/relationships/image" Target="../media/image158.wmf"/><Relationship Id="rId1" Type="http://schemas.openxmlformats.org/officeDocument/2006/relationships/slideLayout" Target="../slideLayouts/slideLayout2.xml"/><Relationship Id="rId6" Type="http://schemas.openxmlformats.org/officeDocument/2006/relationships/image" Target="../media/image127.wmf"/><Relationship Id="rId11" Type="http://schemas.openxmlformats.org/officeDocument/2006/relationships/image" Target="../media/image150.wmf"/><Relationship Id="rId5" Type="http://schemas.openxmlformats.org/officeDocument/2006/relationships/image" Target="../media/image126.wmf"/><Relationship Id="rId15" Type="http://schemas.openxmlformats.org/officeDocument/2006/relationships/image" Target="../media/image153.wmf"/><Relationship Id="rId10" Type="http://schemas.openxmlformats.org/officeDocument/2006/relationships/image" Target="../media/image130.wmf"/><Relationship Id="rId19" Type="http://schemas.openxmlformats.org/officeDocument/2006/relationships/image" Target="../media/image157.wmf"/><Relationship Id="rId4" Type="http://schemas.openxmlformats.org/officeDocument/2006/relationships/image" Target="../media/image125.wmf"/><Relationship Id="rId9" Type="http://schemas.openxmlformats.org/officeDocument/2006/relationships/image" Target="../media/image149.wmf"/><Relationship Id="rId14" Type="http://schemas.openxmlformats.org/officeDocument/2006/relationships/image" Target="../media/image152.wmf"/></Relationships>
</file>

<file path=ppt/slides/_rels/slide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image" Target="../media/image8.wmf"/></Relationships>
</file>

<file path=ppt/slides/_rels/slide40.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168.wmf"/><Relationship Id="rId3" Type="http://schemas.openxmlformats.org/officeDocument/2006/relationships/image" Target="../media/image163.wmf"/><Relationship Id="rId7" Type="http://schemas.openxmlformats.org/officeDocument/2006/relationships/image" Target="../media/image167.wmf"/><Relationship Id="rId2" Type="http://schemas.openxmlformats.org/officeDocument/2006/relationships/image" Target="../media/image162.wmf"/><Relationship Id="rId1" Type="http://schemas.openxmlformats.org/officeDocument/2006/relationships/slideLayout" Target="../slideLayouts/slideLayout2.xml"/><Relationship Id="rId6" Type="http://schemas.openxmlformats.org/officeDocument/2006/relationships/image" Target="../media/image166.wmf"/><Relationship Id="rId5" Type="http://schemas.openxmlformats.org/officeDocument/2006/relationships/image" Target="../media/image165.wmf"/><Relationship Id="rId4" Type="http://schemas.openxmlformats.org/officeDocument/2006/relationships/image" Target="../media/image164.wmf"/></Relationships>
</file>

<file path=ppt/slides/_rels/slide46.xml.rels><?xml version="1.0" encoding="UTF-8" standalone="yes"?>
<Relationships xmlns="http://schemas.openxmlformats.org/package/2006/relationships"><Relationship Id="rId8" Type="http://schemas.openxmlformats.org/officeDocument/2006/relationships/image" Target="../media/image173.wmf"/><Relationship Id="rId3" Type="http://schemas.openxmlformats.org/officeDocument/2006/relationships/image" Target="../media/image170.wmf"/><Relationship Id="rId7" Type="http://schemas.openxmlformats.org/officeDocument/2006/relationships/image" Target="../media/image172.wmf"/><Relationship Id="rId2" Type="http://schemas.openxmlformats.org/officeDocument/2006/relationships/image" Target="../media/image169.wmf"/><Relationship Id="rId1" Type="http://schemas.openxmlformats.org/officeDocument/2006/relationships/slideLayout" Target="../slideLayouts/slideLayout2.xml"/><Relationship Id="rId6" Type="http://schemas.openxmlformats.org/officeDocument/2006/relationships/image" Target="../media/image165.wmf"/><Relationship Id="rId11" Type="http://schemas.openxmlformats.org/officeDocument/2006/relationships/image" Target="../media/image176.wmf"/><Relationship Id="rId5" Type="http://schemas.openxmlformats.org/officeDocument/2006/relationships/image" Target="../media/image163.wmf"/><Relationship Id="rId10" Type="http://schemas.openxmlformats.org/officeDocument/2006/relationships/image" Target="../media/image175.wmf"/><Relationship Id="rId4" Type="http://schemas.openxmlformats.org/officeDocument/2006/relationships/image" Target="../media/image171.wmf"/><Relationship Id="rId9" Type="http://schemas.openxmlformats.org/officeDocument/2006/relationships/image" Target="../media/image174.wmf"/></Relationships>
</file>

<file path=ppt/slides/_rels/slide47.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image" Target="../media/image181.png"/><Relationship Id="rId3" Type="http://schemas.openxmlformats.org/officeDocument/2006/relationships/image" Target="../media/image178.wmf"/><Relationship Id="rId7" Type="http://schemas.openxmlformats.org/officeDocument/2006/relationships/image" Target="../media/image119.wmf"/><Relationship Id="rId12" Type="http://schemas.openxmlformats.org/officeDocument/2006/relationships/image" Target="../media/image172.wmf"/><Relationship Id="rId2" Type="http://schemas.openxmlformats.org/officeDocument/2006/relationships/image" Target="../media/image177.wmf"/><Relationship Id="rId1" Type="http://schemas.openxmlformats.org/officeDocument/2006/relationships/slideLayout" Target="../slideLayouts/slideLayout2.xml"/><Relationship Id="rId6" Type="http://schemas.openxmlformats.org/officeDocument/2006/relationships/image" Target="../media/image118.wmf"/><Relationship Id="rId11" Type="http://schemas.openxmlformats.org/officeDocument/2006/relationships/image" Target="../media/image180.wmf"/><Relationship Id="rId5" Type="http://schemas.openxmlformats.org/officeDocument/2006/relationships/image" Target="../media/image176.wmf"/><Relationship Id="rId10" Type="http://schemas.openxmlformats.org/officeDocument/2006/relationships/image" Target="../media/image179.wmf"/><Relationship Id="rId4" Type="http://schemas.openxmlformats.org/officeDocument/2006/relationships/image" Target="../media/image174.wmf"/><Relationship Id="rId9" Type="http://schemas.openxmlformats.org/officeDocument/2006/relationships/image" Target="../media/image121.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image" Target="../media/image21.wmf"/><Relationship Id="rId3" Type="http://schemas.openxmlformats.org/officeDocument/2006/relationships/image" Target="../media/image11.wmf"/><Relationship Id="rId7" Type="http://schemas.openxmlformats.org/officeDocument/2006/relationships/image" Target="../media/image15.wmf"/><Relationship Id="rId12" Type="http://schemas.openxmlformats.org/officeDocument/2006/relationships/image" Target="../media/image20.wmf"/><Relationship Id="rId2" Type="http://schemas.openxmlformats.org/officeDocument/2006/relationships/image" Target="../media/image10.wmf"/><Relationship Id="rId1" Type="http://schemas.openxmlformats.org/officeDocument/2006/relationships/slideLayout" Target="../slideLayouts/slideLayout2.xml"/><Relationship Id="rId6" Type="http://schemas.openxmlformats.org/officeDocument/2006/relationships/image" Target="../media/image14.wmf"/><Relationship Id="rId11" Type="http://schemas.openxmlformats.org/officeDocument/2006/relationships/image" Target="../media/image19.wmf"/><Relationship Id="rId5" Type="http://schemas.openxmlformats.org/officeDocument/2006/relationships/image" Target="../media/image13.wmf"/><Relationship Id="rId10" Type="http://schemas.openxmlformats.org/officeDocument/2006/relationships/image" Target="../media/image18.wmf"/><Relationship Id="rId4" Type="http://schemas.openxmlformats.org/officeDocument/2006/relationships/image" Target="../media/image12.wmf"/><Relationship Id="rId9" Type="http://schemas.openxmlformats.org/officeDocument/2006/relationships/image" Target="../media/image17.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slideLayout" Target="../slideLayouts/slideLayout2.xml"/><Relationship Id="rId5" Type="http://schemas.openxmlformats.org/officeDocument/2006/relationships/image" Target="../media/image186.wmf"/><Relationship Id="rId4" Type="http://schemas.openxmlformats.org/officeDocument/2006/relationships/image" Target="../media/image185.wmf"/></Relationships>
</file>

<file path=ppt/slides/_rels/slide53.xml.rels><?xml version="1.0" encoding="UTF-8" standalone="yes"?>
<Relationships xmlns="http://schemas.openxmlformats.org/package/2006/relationships"><Relationship Id="rId8" Type="http://schemas.openxmlformats.org/officeDocument/2006/relationships/image" Target="../media/image191.wmf"/><Relationship Id="rId3" Type="http://schemas.openxmlformats.org/officeDocument/2006/relationships/image" Target="../media/image187.wmf"/><Relationship Id="rId7" Type="http://schemas.openxmlformats.org/officeDocument/2006/relationships/image" Target="../media/image37.wmf"/><Relationship Id="rId2" Type="http://schemas.openxmlformats.org/officeDocument/2006/relationships/image" Target="../media/image170.wmf"/><Relationship Id="rId1" Type="http://schemas.openxmlformats.org/officeDocument/2006/relationships/slideLayout" Target="../slideLayouts/slideLayout2.xml"/><Relationship Id="rId6" Type="http://schemas.openxmlformats.org/officeDocument/2006/relationships/image" Target="../media/image190.wmf"/><Relationship Id="rId5" Type="http://schemas.openxmlformats.org/officeDocument/2006/relationships/image" Target="../media/image189.wmf"/><Relationship Id="rId4" Type="http://schemas.openxmlformats.org/officeDocument/2006/relationships/image" Target="../media/image188.wmf"/><Relationship Id="rId9" Type="http://schemas.openxmlformats.org/officeDocument/2006/relationships/image" Target="../media/image192.wmf"/></Relationships>
</file>

<file path=ppt/slides/_rels/slide54.xml.rels><?xml version="1.0" encoding="UTF-8" standalone="yes"?>
<Relationships xmlns="http://schemas.openxmlformats.org/package/2006/relationships"><Relationship Id="rId8" Type="http://schemas.openxmlformats.org/officeDocument/2006/relationships/image" Target="../media/image198.png"/><Relationship Id="rId3" Type="http://schemas.openxmlformats.org/officeDocument/2006/relationships/image" Target="../media/image194.wmf"/><Relationship Id="rId7" Type="http://schemas.openxmlformats.org/officeDocument/2006/relationships/image" Target="../media/image190.wmf"/><Relationship Id="rId2" Type="http://schemas.openxmlformats.org/officeDocument/2006/relationships/image" Target="../media/image193.wmf"/><Relationship Id="rId1" Type="http://schemas.openxmlformats.org/officeDocument/2006/relationships/slideLayout" Target="../slideLayouts/slideLayout2.xml"/><Relationship Id="rId6" Type="http://schemas.openxmlformats.org/officeDocument/2006/relationships/image" Target="../media/image197.wmf"/><Relationship Id="rId5" Type="http://schemas.openxmlformats.org/officeDocument/2006/relationships/image" Target="../media/image196.wmf"/><Relationship Id="rId4" Type="http://schemas.openxmlformats.org/officeDocument/2006/relationships/image" Target="../media/image195.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slides/_rels/slide60.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201.wmf"/><Relationship Id="rId7" Type="http://schemas.openxmlformats.org/officeDocument/2006/relationships/image" Target="../media/image205.wmf"/><Relationship Id="rId2" Type="http://schemas.openxmlformats.org/officeDocument/2006/relationships/image" Target="../media/image200.wmf"/><Relationship Id="rId1" Type="http://schemas.openxmlformats.org/officeDocument/2006/relationships/slideLayout" Target="../slideLayouts/slideLayout2.xml"/><Relationship Id="rId6" Type="http://schemas.openxmlformats.org/officeDocument/2006/relationships/image" Target="../media/image204.wmf"/><Relationship Id="rId5" Type="http://schemas.openxmlformats.org/officeDocument/2006/relationships/image" Target="../media/image203.wmf"/><Relationship Id="rId4" Type="http://schemas.openxmlformats.org/officeDocument/2006/relationships/image" Target="../media/image202.wmf"/><Relationship Id="rId9" Type="http://schemas.openxmlformats.org/officeDocument/2006/relationships/image" Target="../media/image206.wmf"/></Relationships>
</file>

<file path=ppt/slides/_rels/slide61.xml.rels><?xml version="1.0" encoding="UTF-8" standalone="yes"?>
<Relationships xmlns="http://schemas.openxmlformats.org/package/2006/relationships"><Relationship Id="rId3" Type="http://schemas.openxmlformats.org/officeDocument/2006/relationships/image" Target="../media/image207.wmf"/><Relationship Id="rId7" Type="http://schemas.openxmlformats.org/officeDocument/2006/relationships/image" Target="../media/image211.wmf"/><Relationship Id="rId2" Type="http://schemas.openxmlformats.org/officeDocument/2006/relationships/image" Target="../media/image204.wmf"/><Relationship Id="rId1" Type="http://schemas.openxmlformats.org/officeDocument/2006/relationships/slideLayout" Target="../slideLayouts/slideLayout2.xml"/><Relationship Id="rId6" Type="http://schemas.openxmlformats.org/officeDocument/2006/relationships/image" Target="../media/image210.wmf"/><Relationship Id="rId5" Type="http://schemas.openxmlformats.org/officeDocument/2006/relationships/image" Target="../media/image209.wmf"/><Relationship Id="rId4" Type="http://schemas.openxmlformats.org/officeDocument/2006/relationships/image" Target="../media/image208.wmf"/></Relationships>
</file>

<file path=ppt/slides/_rels/slide62.xml.rels><?xml version="1.0" encoding="UTF-8" standalone="yes"?>
<Relationships xmlns="http://schemas.openxmlformats.org/package/2006/relationships"><Relationship Id="rId8" Type="http://schemas.openxmlformats.org/officeDocument/2006/relationships/image" Target="../media/image218.wmf"/><Relationship Id="rId13" Type="http://schemas.openxmlformats.org/officeDocument/2006/relationships/image" Target="../media/image156.wmf"/><Relationship Id="rId3" Type="http://schemas.openxmlformats.org/officeDocument/2006/relationships/image" Target="../media/image213.wmf"/><Relationship Id="rId7" Type="http://schemas.openxmlformats.org/officeDocument/2006/relationships/image" Target="../media/image217.wmf"/><Relationship Id="rId12" Type="http://schemas.openxmlformats.org/officeDocument/2006/relationships/image" Target="../media/image221.wmf"/><Relationship Id="rId2" Type="http://schemas.openxmlformats.org/officeDocument/2006/relationships/image" Target="../media/image212.wmf"/><Relationship Id="rId1" Type="http://schemas.openxmlformats.org/officeDocument/2006/relationships/slideLayout" Target="../slideLayouts/slideLayout2.xml"/><Relationship Id="rId6" Type="http://schemas.openxmlformats.org/officeDocument/2006/relationships/image" Target="../media/image216.wmf"/><Relationship Id="rId11" Type="http://schemas.openxmlformats.org/officeDocument/2006/relationships/image" Target="../media/image220.wmf"/><Relationship Id="rId5" Type="http://schemas.openxmlformats.org/officeDocument/2006/relationships/image" Target="../media/image215.wmf"/><Relationship Id="rId15" Type="http://schemas.openxmlformats.org/officeDocument/2006/relationships/image" Target="../media/image223.wmf"/><Relationship Id="rId10" Type="http://schemas.openxmlformats.org/officeDocument/2006/relationships/image" Target="../media/image219.wmf"/><Relationship Id="rId4" Type="http://schemas.openxmlformats.org/officeDocument/2006/relationships/image" Target="../media/image214.png"/><Relationship Id="rId9" Type="http://schemas.openxmlformats.org/officeDocument/2006/relationships/image" Target="../media/image205.wmf"/><Relationship Id="rId14" Type="http://schemas.openxmlformats.org/officeDocument/2006/relationships/image" Target="../media/image222.wmf"/></Relationships>
</file>

<file path=ppt/slides/_rels/slide63.xml.rels><?xml version="1.0" encoding="UTF-8" standalone="yes"?>
<Relationships xmlns="http://schemas.openxmlformats.org/package/2006/relationships"><Relationship Id="rId2" Type="http://schemas.openxmlformats.org/officeDocument/2006/relationships/image" Target="../media/image2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slideLayout" Target="../slideLayouts/slideLayout2.xml"/><Relationship Id="rId6" Type="http://schemas.openxmlformats.org/officeDocument/2006/relationships/image" Target="../media/image32.wmf"/><Relationship Id="rId5" Type="http://schemas.openxmlformats.org/officeDocument/2006/relationships/image" Target="../media/image31.wmf"/><Relationship Id="rId10" Type="http://schemas.openxmlformats.org/officeDocument/2006/relationships/image" Target="../media/image36.wmf"/><Relationship Id="rId4" Type="http://schemas.openxmlformats.org/officeDocument/2006/relationships/image" Target="../media/image30.wmf"/><Relationship Id="rId9" Type="http://schemas.openxmlformats.org/officeDocument/2006/relationships/image" Target="../media/image35.wmf"/></Relationships>
</file>

<file path=ppt/slides/_rels/slide8.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slideLayout" Target="../slideLayouts/slideLayout2.xml"/><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 Id="rId9" Type="http://schemas.openxmlformats.org/officeDocument/2006/relationships/image" Target="../media/image43.wmf"/></Relationships>
</file>

<file path=ppt/slides/_rels/slide9.x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slideLayout" Target="../slideLayouts/slideLayout2.xml"/><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1268760"/>
            <a:ext cx="7772400" cy="1470025"/>
          </a:xfrm>
        </p:spPr>
        <p:txBody>
          <a:bodyPr/>
          <a:lstStyle/>
          <a:p>
            <a:r>
              <a:rPr lang="zh-CN" altLang="zh-CN" b="1" dirty="0">
                <a:solidFill>
                  <a:srgbClr val="C00000"/>
                </a:solidFill>
              </a:rPr>
              <a:t>第</a:t>
            </a:r>
            <a:r>
              <a:rPr lang="en-US" altLang="zh-CN" b="1" dirty="0">
                <a:solidFill>
                  <a:srgbClr val="C00000"/>
                </a:solidFill>
              </a:rPr>
              <a:t>13</a:t>
            </a:r>
            <a:r>
              <a:rPr lang="zh-CN" altLang="zh-CN" b="1" dirty="0">
                <a:solidFill>
                  <a:srgbClr val="C00000"/>
                </a:solidFill>
              </a:rPr>
              <a:t>章</a:t>
            </a:r>
            <a:r>
              <a:rPr lang="en-US" altLang="zh-CN" b="1" dirty="0">
                <a:solidFill>
                  <a:srgbClr val="C00000"/>
                </a:solidFill>
              </a:rPr>
              <a:t>  </a:t>
            </a:r>
            <a:r>
              <a:rPr lang="zh-CN" altLang="zh-CN" b="1" dirty="0">
                <a:solidFill>
                  <a:srgbClr val="C00000"/>
                </a:solidFill>
              </a:rPr>
              <a:t>滑模控制</a:t>
            </a:r>
            <a:br>
              <a:rPr lang="zh-CN" altLang="zh-CN" b="1" dirty="0">
                <a:solidFill>
                  <a:srgbClr val="C00000"/>
                </a:solidFill>
              </a:rPr>
            </a:br>
            <a:endParaRPr lang="zh-CN" altLang="en-US" dirty="0">
              <a:solidFill>
                <a:srgbClr val="C00000"/>
              </a:solidFill>
            </a:endParaRPr>
          </a:p>
        </p:txBody>
      </p:sp>
      <p:sp>
        <p:nvSpPr>
          <p:cNvPr id="3" name="副标题 2"/>
          <p:cNvSpPr>
            <a:spLocks noGrp="1"/>
          </p:cNvSpPr>
          <p:nvPr>
            <p:ph type="subTitle" idx="1"/>
          </p:nvPr>
        </p:nvSpPr>
        <p:spPr>
          <a:xfrm>
            <a:off x="323528" y="2204864"/>
            <a:ext cx="8640960" cy="4392488"/>
          </a:xfrm>
        </p:spPr>
        <p:txBody>
          <a:bodyPr>
            <a:normAutofit fontScale="62500" lnSpcReduction="20000"/>
          </a:bodyPr>
          <a:lstStyle/>
          <a:p>
            <a:pPr algn="l"/>
            <a:r>
              <a:rPr lang="zh-CN" altLang="zh-CN" dirty="0">
                <a:solidFill>
                  <a:schemeClr val="tx1"/>
                </a:solidFill>
              </a:rPr>
              <a:t>滑模控制</a:t>
            </a:r>
            <a:r>
              <a:rPr lang="en-US" altLang="zh-CN" dirty="0">
                <a:solidFill>
                  <a:schemeClr val="tx1"/>
                </a:solidFill>
              </a:rPr>
              <a:t>(sliding mode control, SMC)</a:t>
            </a:r>
            <a:r>
              <a:rPr lang="zh-CN" altLang="zh-CN" dirty="0">
                <a:solidFill>
                  <a:schemeClr val="tx1"/>
                </a:solidFill>
              </a:rPr>
              <a:t>也叫变结构控制，本质上是一类特殊的非线性控制，且非线性表现为控制的不连续性。这种控制策略与其他控制的不同之处在于系统的“结构”并不固定，而是可以在动态过程中，根据系统当前的状态（如偏差及其各阶导数等）有目的地不断变化，迫使系统按照预定“滑动模态”的状态轨迹运动。由于滑动模态可以进行设计且与对象参数及扰动无关，这就使得滑模控制具有快速响应、对应参数变化及扰动不灵敏、无需系统在线辨识、物理实现简单等优点。本章主要围绕</a:t>
            </a:r>
            <a:r>
              <a:rPr lang="en-US" altLang="zh-CN" dirty="0">
                <a:solidFill>
                  <a:schemeClr val="tx1"/>
                </a:solidFill>
              </a:rPr>
              <a:t>MATLAB</a:t>
            </a:r>
            <a:r>
              <a:rPr lang="zh-CN" altLang="zh-CN" dirty="0">
                <a:solidFill>
                  <a:schemeClr val="tx1"/>
                </a:solidFill>
              </a:rPr>
              <a:t>滑模控制展开，包括有基于名义模型的滑模控制、全局滑模控制、基于线性化反馈的滑模控制系统设计等。</a:t>
            </a:r>
          </a:p>
          <a:p>
            <a:pPr algn="l"/>
            <a:r>
              <a:rPr lang="zh-CN" altLang="zh-CN" dirty="0">
                <a:solidFill>
                  <a:schemeClr val="tx1"/>
                </a:solidFill>
              </a:rPr>
              <a:t>学习目标：</a:t>
            </a:r>
          </a:p>
          <a:p>
            <a:pPr algn="l"/>
            <a:r>
              <a:rPr lang="zh-CN" altLang="zh-CN" dirty="0">
                <a:solidFill>
                  <a:schemeClr val="tx1"/>
                </a:solidFill>
              </a:rPr>
              <a:t>（</a:t>
            </a:r>
            <a:r>
              <a:rPr lang="en-US" altLang="zh-CN" dirty="0">
                <a:solidFill>
                  <a:schemeClr val="tx1"/>
                </a:solidFill>
              </a:rPr>
              <a:t>1</a:t>
            </a:r>
            <a:r>
              <a:rPr lang="zh-CN" altLang="zh-CN" dirty="0">
                <a:solidFill>
                  <a:schemeClr val="tx1"/>
                </a:solidFill>
              </a:rPr>
              <a:t>）熟练掌握</a:t>
            </a:r>
            <a:r>
              <a:rPr lang="en-US" altLang="zh-CN" dirty="0">
                <a:solidFill>
                  <a:schemeClr val="tx1"/>
                </a:solidFill>
              </a:rPr>
              <a:t>MATLAB</a:t>
            </a:r>
            <a:r>
              <a:rPr lang="zh-CN" altLang="zh-CN" dirty="0">
                <a:solidFill>
                  <a:schemeClr val="tx1"/>
                </a:solidFill>
              </a:rPr>
              <a:t>滑模控制；</a:t>
            </a:r>
          </a:p>
          <a:p>
            <a:pPr algn="l"/>
            <a:r>
              <a:rPr lang="zh-CN" altLang="zh-CN" dirty="0">
                <a:solidFill>
                  <a:schemeClr val="tx1"/>
                </a:solidFill>
              </a:rPr>
              <a:t>（</a:t>
            </a:r>
            <a:r>
              <a:rPr lang="en-US" altLang="zh-CN" dirty="0">
                <a:solidFill>
                  <a:schemeClr val="tx1"/>
                </a:solidFill>
              </a:rPr>
              <a:t>2</a:t>
            </a:r>
            <a:r>
              <a:rPr lang="zh-CN" altLang="zh-CN" dirty="0">
                <a:solidFill>
                  <a:schemeClr val="tx1"/>
                </a:solidFill>
              </a:rPr>
              <a:t>）熟练掌握基于名义模型的滑模控制；</a:t>
            </a:r>
          </a:p>
          <a:p>
            <a:pPr algn="l"/>
            <a:r>
              <a:rPr lang="zh-CN" altLang="zh-CN" dirty="0">
                <a:solidFill>
                  <a:schemeClr val="tx1"/>
                </a:solidFill>
              </a:rPr>
              <a:t>（</a:t>
            </a:r>
            <a:r>
              <a:rPr lang="en-US" altLang="zh-CN" dirty="0">
                <a:solidFill>
                  <a:schemeClr val="tx1"/>
                </a:solidFill>
              </a:rPr>
              <a:t>3</a:t>
            </a:r>
            <a:r>
              <a:rPr lang="zh-CN" altLang="zh-CN" dirty="0">
                <a:solidFill>
                  <a:schemeClr val="tx1"/>
                </a:solidFill>
              </a:rPr>
              <a:t>）熟练掌握全局滑模控制等系统设计；</a:t>
            </a:r>
          </a:p>
          <a:p>
            <a:pPr algn="l"/>
            <a:r>
              <a:rPr lang="zh-CN" altLang="zh-CN" dirty="0">
                <a:solidFill>
                  <a:schemeClr val="tx1"/>
                </a:solidFill>
              </a:rPr>
              <a:t>（</a:t>
            </a:r>
            <a:r>
              <a:rPr lang="en-US" altLang="zh-CN" dirty="0">
                <a:solidFill>
                  <a:schemeClr val="tx1"/>
                </a:solidFill>
              </a:rPr>
              <a:t>4</a:t>
            </a:r>
            <a:r>
              <a:rPr lang="zh-CN" altLang="zh-CN" dirty="0">
                <a:solidFill>
                  <a:schemeClr val="tx1"/>
                </a:solidFill>
              </a:rPr>
              <a:t>）熟练掌握基于线性化反馈的滑模控制系统设计；</a:t>
            </a:r>
          </a:p>
          <a:p>
            <a:endParaRPr lang="zh-CN" altLang="en-US" dirty="0"/>
          </a:p>
        </p:txBody>
      </p:sp>
    </p:spTree>
    <p:extLst>
      <p:ext uri="{BB962C8B-B14F-4D97-AF65-F5344CB8AC3E}">
        <p14:creationId xmlns:p14="http://schemas.microsoft.com/office/powerpoint/2010/main" val="3937386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0482" y="980728"/>
            <a:ext cx="4544835" cy="400110"/>
          </a:xfrm>
          <a:prstGeom prst="rect">
            <a:avLst/>
          </a:prstGeom>
        </p:spPr>
        <p:txBody>
          <a:bodyPr wrap="none">
            <a:spAutoFit/>
          </a:bodyPr>
          <a:lstStyle/>
          <a:p>
            <a:r>
              <a:rPr lang="en-US" altLang="zh-CN" b="0" dirty="0">
                <a:solidFill>
                  <a:schemeClr val="tx1"/>
                </a:solidFill>
                <a:latin typeface="+mj-ea"/>
                <a:ea typeface="+mj-ea"/>
              </a:rPr>
              <a:t>13.1.4  </a:t>
            </a:r>
            <a:r>
              <a:rPr lang="zh-CN" altLang="zh-CN" b="0" dirty="0">
                <a:solidFill>
                  <a:schemeClr val="tx1"/>
                </a:solidFill>
                <a:latin typeface="+mj-ea"/>
                <a:ea typeface="+mj-ea"/>
              </a:rPr>
              <a:t>基于名义模型的滑模控制仿真</a:t>
            </a:r>
          </a:p>
        </p:txBody>
      </p:sp>
      <p:sp>
        <p:nvSpPr>
          <p:cNvPr id="3" name="矩形 2"/>
          <p:cNvSpPr/>
          <p:nvPr/>
        </p:nvSpPr>
        <p:spPr>
          <a:xfrm>
            <a:off x="197044" y="1556792"/>
            <a:ext cx="1980029" cy="400110"/>
          </a:xfrm>
          <a:prstGeom prst="rect">
            <a:avLst/>
          </a:prstGeom>
        </p:spPr>
        <p:txBody>
          <a:bodyPr wrap="none">
            <a:spAutoFit/>
          </a:bodyPr>
          <a:lstStyle/>
          <a:p>
            <a:r>
              <a:rPr lang="zh-CN" altLang="zh-CN" b="0" dirty="0">
                <a:solidFill>
                  <a:schemeClr val="tx1"/>
                </a:solidFill>
                <a:latin typeface="+mj-ea"/>
                <a:ea typeface="+mj-ea"/>
              </a:rPr>
              <a:t>考虑如下对象：</a:t>
            </a: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5313" y="1629728"/>
            <a:ext cx="1633274" cy="327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50192" y="2204864"/>
            <a:ext cx="954107" cy="400110"/>
          </a:xfrm>
          <a:prstGeom prst="rect">
            <a:avLst/>
          </a:prstGeom>
        </p:spPr>
        <p:txBody>
          <a:bodyPr wrap="none">
            <a:spAutoFit/>
          </a:bodyPr>
          <a:lstStyle/>
          <a:p>
            <a:r>
              <a:rPr lang="zh-CN" altLang="zh-CN" b="0" dirty="0">
                <a:solidFill>
                  <a:schemeClr val="tx1"/>
                </a:solidFill>
                <a:latin typeface="+mj-ea"/>
                <a:ea typeface="+mj-ea"/>
              </a:rPr>
              <a:t>其中，</a:t>
            </a:r>
            <a:endParaRPr lang="zh-CN" altLang="en-US" b="0" dirty="0">
              <a:solidFill>
                <a:schemeClr val="tx1"/>
              </a:solidFill>
              <a:latin typeface="+mj-ea"/>
              <a:ea typeface="+mj-ea"/>
            </a:endParaRPr>
          </a:p>
        </p:txBody>
      </p:sp>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3780" y="2243416"/>
            <a:ext cx="1784440" cy="383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9588" y="2243416"/>
            <a:ext cx="2221636" cy="455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95017" y="2328455"/>
            <a:ext cx="1484654" cy="383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06672" y="2721398"/>
            <a:ext cx="441146" cy="400110"/>
          </a:xfrm>
          <a:prstGeom prst="rect">
            <a:avLst/>
          </a:prstGeom>
        </p:spPr>
        <p:txBody>
          <a:bodyPr wrap="none">
            <a:spAutoFit/>
          </a:bodyPr>
          <a:lstStyle/>
          <a:p>
            <a:r>
              <a:rPr lang="zh-CN" altLang="zh-CN" b="0" dirty="0">
                <a:solidFill>
                  <a:schemeClr val="tx1"/>
                </a:solidFill>
                <a:latin typeface="+mj-ea"/>
                <a:ea typeface="+mj-ea"/>
              </a:rPr>
              <a:t>取</a:t>
            </a:r>
            <a:endParaRPr lang="zh-CN" altLang="en-US" b="0" dirty="0">
              <a:solidFill>
                <a:schemeClr val="tx1"/>
              </a:solidFill>
              <a:latin typeface="+mj-ea"/>
              <a:ea typeface="+mj-ea"/>
            </a:endParaRPr>
          </a:p>
        </p:txBody>
      </p:sp>
      <p:pic>
        <p:nvPicPr>
          <p:cNvPr id="81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6599" y="2769116"/>
            <a:ext cx="4914900"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395536" y="3248159"/>
            <a:ext cx="441146" cy="400110"/>
          </a:xfrm>
          <a:prstGeom prst="rect">
            <a:avLst/>
          </a:prstGeom>
        </p:spPr>
        <p:txBody>
          <a:bodyPr wrap="none">
            <a:spAutoFit/>
          </a:bodyPr>
          <a:lstStyle/>
          <a:p>
            <a:r>
              <a:rPr lang="zh-CN" altLang="zh-CN" b="0" dirty="0">
                <a:solidFill>
                  <a:schemeClr val="tx1"/>
                </a:solidFill>
                <a:latin typeface="+mj-ea"/>
                <a:ea typeface="+mj-ea"/>
              </a:rPr>
              <a:t>取</a:t>
            </a:r>
            <a:endParaRPr lang="zh-CN" altLang="en-US" b="0" dirty="0">
              <a:solidFill>
                <a:schemeClr val="tx1"/>
              </a:solidFill>
              <a:latin typeface="+mj-ea"/>
              <a:ea typeface="+mj-ea"/>
            </a:endParaRPr>
          </a:p>
        </p:txBody>
      </p:sp>
      <p:pic>
        <p:nvPicPr>
          <p:cNvPr id="819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6130" y="3282372"/>
            <a:ext cx="605322" cy="330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534854" y="3282372"/>
            <a:ext cx="441146" cy="400110"/>
          </a:xfrm>
          <a:prstGeom prst="rect">
            <a:avLst/>
          </a:prstGeom>
        </p:spPr>
        <p:txBody>
          <a:bodyPr wrap="none">
            <a:spAutoFit/>
          </a:bodyPr>
          <a:lstStyle/>
          <a:p>
            <a:r>
              <a:rPr lang="zh-CN" altLang="zh-CN" b="0" dirty="0">
                <a:solidFill>
                  <a:schemeClr val="tx1"/>
                </a:solidFill>
                <a:latin typeface="+mj-ea"/>
                <a:ea typeface="+mj-ea"/>
              </a:rPr>
              <a:t>则</a:t>
            </a:r>
            <a:endParaRPr lang="zh-CN" altLang="en-US" b="0" dirty="0">
              <a:solidFill>
                <a:schemeClr val="tx1"/>
              </a:solidFill>
              <a:latin typeface="+mj-ea"/>
              <a:ea typeface="+mj-ea"/>
            </a:endParaRPr>
          </a:p>
        </p:txBody>
      </p:sp>
      <p:pic>
        <p:nvPicPr>
          <p:cNvPr id="8200"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76000" y="3169180"/>
            <a:ext cx="1306860" cy="691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56007" y="3297352"/>
            <a:ext cx="832788" cy="43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546848" y="3332763"/>
            <a:ext cx="1467068" cy="400110"/>
          </a:xfrm>
          <a:prstGeom prst="rect">
            <a:avLst/>
          </a:prstGeom>
        </p:spPr>
        <p:txBody>
          <a:bodyPr wrap="none">
            <a:spAutoFit/>
          </a:bodyPr>
          <a:lstStyle/>
          <a:p>
            <a:r>
              <a:rPr lang="zh-CN" altLang="zh-CN" b="0" dirty="0">
                <a:solidFill>
                  <a:schemeClr val="tx1"/>
                </a:solidFill>
                <a:latin typeface="+mj-ea"/>
                <a:ea typeface="+mj-ea"/>
              </a:rPr>
              <a:t>采用控制律</a:t>
            </a:r>
            <a:endParaRPr lang="zh-CN" altLang="en-US" b="0" dirty="0">
              <a:solidFill>
                <a:schemeClr val="tx1"/>
              </a:solidFill>
              <a:latin typeface="+mj-ea"/>
              <a:ea typeface="+mj-ea"/>
            </a:endParaRPr>
          </a:p>
        </p:txBody>
      </p:sp>
      <p:pic>
        <p:nvPicPr>
          <p:cNvPr id="8202"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959576" y="3349129"/>
            <a:ext cx="311472" cy="367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3"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56534" y="3861047"/>
            <a:ext cx="342038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08923" y="4653136"/>
            <a:ext cx="441146" cy="400110"/>
          </a:xfrm>
          <a:prstGeom prst="rect">
            <a:avLst/>
          </a:prstGeom>
        </p:spPr>
        <p:txBody>
          <a:bodyPr wrap="none">
            <a:spAutoFit/>
          </a:bodyPr>
          <a:lstStyle/>
          <a:p>
            <a:r>
              <a:rPr lang="zh-CN" altLang="zh-CN" b="0" dirty="0">
                <a:solidFill>
                  <a:schemeClr val="tx1"/>
                </a:solidFill>
                <a:latin typeface="+mj-ea"/>
                <a:ea typeface="+mj-ea"/>
              </a:rPr>
              <a:t>取</a:t>
            </a:r>
            <a:endParaRPr lang="zh-CN" altLang="en-US" b="0" dirty="0">
              <a:solidFill>
                <a:schemeClr val="tx1"/>
              </a:solidFill>
              <a:latin typeface="+mj-ea"/>
              <a:ea typeface="+mj-ea"/>
            </a:endParaRPr>
          </a:p>
        </p:txBody>
      </p:sp>
      <p:pic>
        <p:nvPicPr>
          <p:cNvPr id="8204" name="Picture 1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13977" y="4578497"/>
            <a:ext cx="962950" cy="54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5" name="Picture 1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92960" y="4749953"/>
            <a:ext cx="568226" cy="264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2461186" y="4653136"/>
            <a:ext cx="2236510" cy="400110"/>
          </a:xfrm>
          <a:prstGeom prst="rect">
            <a:avLst/>
          </a:prstGeom>
        </p:spPr>
        <p:txBody>
          <a:bodyPr wrap="none">
            <a:spAutoFit/>
          </a:bodyPr>
          <a:lstStyle/>
          <a:p>
            <a:r>
              <a:rPr lang="zh-CN" altLang="zh-CN" b="0" dirty="0">
                <a:solidFill>
                  <a:schemeClr val="tx1"/>
                </a:solidFill>
                <a:latin typeface="+mj-ea"/>
                <a:ea typeface="+mj-ea"/>
              </a:rPr>
              <a:t>，理想位置指令为</a:t>
            </a:r>
            <a:endParaRPr lang="zh-CN" altLang="en-US" b="0" dirty="0">
              <a:solidFill>
                <a:schemeClr val="tx1"/>
              </a:solidFill>
              <a:latin typeface="+mj-ea"/>
              <a:ea typeface="+mj-ea"/>
            </a:endParaRPr>
          </a:p>
        </p:txBody>
      </p:sp>
      <p:pic>
        <p:nvPicPr>
          <p:cNvPr id="8206" name="Picture 14"/>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674613" y="4653136"/>
            <a:ext cx="1431032" cy="41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6127685" y="4682097"/>
            <a:ext cx="2492990" cy="400110"/>
          </a:xfrm>
          <a:prstGeom prst="rect">
            <a:avLst/>
          </a:prstGeom>
        </p:spPr>
        <p:txBody>
          <a:bodyPr wrap="none">
            <a:spAutoFit/>
          </a:bodyPr>
          <a:lstStyle/>
          <a:p>
            <a:r>
              <a:rPr lang="zh-CN" altLang="zh-CN" b="0" dirty="0">
                <a:solidFill>
                  <a:schemeClr val="tx1"/>
                </a:solidFill>
                <a:latin typeface="+mj-ea"/>
                <a:ea typeface="+mj-ea"/>
              </a:rPr>
              <a:t>，对象和初始状态为</a:t>
            </a:r>
            <a:endParaRPr lang="zh-CN" altLang="en-US" b="0" dirty="0">
              <a:solidFill>
                <a:schemeClr val="tx1"/>
              </a:solidFill>
              <a:latin typeface="+mj-ea"/>
              <a:ea typeface="+mj-ea"/>
            </a:endParaRPr>
          </a:p>
        </p:txBody>
      </p:sp>
      <p:pic>
        <p:nvPicPr>
          <p:cNvPr id="8207" name="Picture 1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52706" y="5122108"/>
            <a:ext cx="605322" cy="338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1028270" y="5114378"/>
            <a:ext cx="3005951" cy="400110"/>
          </a:xfrm>
          <a:prstGeom prst="rect">
            <a:avLst/>
          </a:prstGeom>
        </p:spPr>
        <p:txBody>
          <a:bodyPr wrap="none">
            <a:spAutoFit/>
          </a:bodyPr>
          <a:lstStyle/>
          <a:p>
            <a:r>
              <a:rPr lang="zh-CN" altLang="zh-CN" b="0" dirty="0">
                <a:solidFill>
                  <a:schemeClr val="tx1"/>
                </a:solidFill>
                <a:latin typeface="+mj-ea"/>
                <a:ea typeface="+mj-ea"/>
              </a:rPr>
              <a:t>仿真框图如图</a:t>
            </a:r>
            <a:r>
              <a:rPr lang="en-US" altLang="zh-CN" b="0" dirty="0">
                <a:solidFill>
                  <a:schemeClr val="tx1"/>
                </a:solidFill>
                <a:latin typeface="+mj-ea"/>
                <a:ea typeface="+mj-ea"/>
              </a:rPr>
              <a:t>13-2</a:t>
            </a:r>
            <a:r>
              <a:rPr lang="zh-CN" altLang="zh-CN" b="0" dirty="0">
                <a:solidFill>
                  <a:schemeClr val="tx1"/>
                </a:solidFill>
                <a:latin typeface="+mj-ea"/>
                <a:ea typeface="+mj-ea"/>
              </a:rPr>
              <a:t>所示。</a:t>
            </a:r>
          </a:p>
        </p:txBody>
      </p:sp>
    </p:spTree>
    <p:extLst>
      <p:ext uri="{BB962C8B-B14F-4D97-AF65-F5344CB8AC3E}">
        <p14:creationId xmlns:p14="http://schemas.microsoft.com/office/powerpoint/2010/main" val="2432870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3626363"/>
            <a:ext cx="4868863" cy="2751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27992" y="935454"/>
            <a:ext cx="4572000" cy="5016758"/>
          </a:xfrm>
          <a:prstGeom prst="rect">
            <a:avLst/>
          </a:prstGeom>
        </p:spPr>
        <p:txBody>
          <a:bodyPr>
            <a:spAutoFit/>
          </a:bodyPr>
          <a:lstStyle/>
          <a:p>
            <a:pPr algn="l"/>
            <a:r>
              <a:rPr lang="en-US" altLang="zh-CN" b="0" dirty="0">
                <a:solidFill>
                  <a:schemeClr val="tx1"/>
                </a:solidFill>
                <a:latin typeface="+mj-ea"/>
                <a:ea typeface="+mj-ea"/>
              </a:rPr>
              <a:t>	</a:t>
            </a:r>
            <a:r>
              <a:rPr lang="zh-CN" altLang="zh-CN" b="0" dirty="0">
                <a:solidFill>
                  <a:schemeClr val="tx1"/>
                </a:solidFill>
                <a:latin typeface="+mj-ea"/>
                <a:ea typeface="+mj-ea"/>
              </a:rPr>
              <a:t>其中名义模型的控制器</a:t>
            </a:r>
            <a:r>
              <a:rPr lang="en-US" altLang="zh-CN" b="0" dirty="0">
                <a:solidFill>
                  <a:schemeClr val="tx1"/>
                </a:solidFill>
                <a:latin typeface="+mj-ea"/>
                <a:ea typeface="+mj-ea"/>
              </a:rPr>
              <a:t>S</a:t>
            </a:r>
            <a:r>
              <a:rPr lang="zh-CN" altLang="zh-CN" b="0" dirty="0">
                <a:solidFill>
                  <a:schemeClr val="tx1"/>
                </a:solidFill>
                <a:latin typeface="+mj-ea"/>
                <a:ea typeface="+mj-ea"/>
              </a:rPr>
              <a:t>函数为：</a:t>
            </a:r>
          </a:p>
          <a:p>
            <a:pPr algn="l"/>
            <a:r>
              <a:rPr lang="en-US" altLang="zh-CN" b="0" dirty="0">
                <a:solidFill>
                  <a:schemeClr val="tx1"/>
                </a:solidFill>
                <a:latin typeface="+mj-ea"/>
                <a:ea typeface="+mj-ea"/>
              </a:rPr>
              <a:t>function [sys,x0,str,ts]=</a:t>
            </a:r>
            <a:r>
              <a:rPr lang="en-US" altLang="zh-CN" b="0" dirty="0" err="1">
                <a:solidFill>
                  <a:schemeClr val="tx1"/>
                </a:solidFill>
                <a:latin typeface="+mj-ea"/>
                <a:ea typeface="+mj-ea"/>
              </a:rPr>
              <a:t>s_function</a:t>
            </a:r>
            <a:r>
              <a:rPr lang="en-US" altLang="zh-CN" b="0" dirty="0">
                <a:solidFill>
                  <a:schemeClr val="tx1"/>
                </a:solidFill>
                <a:latin typeface="+mj-ea"/>
                <a:ea typeface="+mj-ea"/>
              </a:rPr>
              <a:t>(</a:t>
            </a:r>
            <a:r>
              <a:rPr lang="en-US" altLang="zh-CN" b="0" dirty="0" err="1">
                <a:solidFill>
                  <a:schemeClr val="tx1"/>
                </a:solidFill>
                <a:latin typeface="+mj-ea"/>
                <a:ea typeface="+mj-ea"/>
              </a:rPr>
              <a:t>t,x,u,flag</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a:solidFill>
                  <a:schemeClr val="tx1"/>
                </a:solidFill>
                <a:latin typeface="+mj-ea"/>
                <a:ea typeface="+mj-ea"/>
              </a:rPr>
              <a:t>switch flag,</a:t>
            </a:r>
            <a:endParaRPr lang="zh-CN" altLang="zh-CN" b="0" dirty="0">
              <a:solidFill>
                <a:schemeClr val="tx1"/>
              </a:solidFill>
              <a:latin typeface="+mj-ea"/>
              <a:ea typeface="+mj-ea"/>
            </a:endParaRPr>
          </a:p>
          <a:p>
            <a:pPr algn="l"/>
            <a:r>
              <a:rPr lang="en-US" altLang="zh-CN" b="0" dirty="0">
                <a:solidFill>
                  <a:schemeClr val="tx1"/>
                </a:solidFill>
                <a:latin typeface="+mj-ea"/>
                <a:ea typeface="+mj-ea"/>
              </a:rPr>
              <a:t>case 0,</a:t>
            </a:r>
            <a:endParaRPr lang="zh-CN" altLang="zh-CN" b="0" dirty="0">
              <a:solidFill>
                <a:schemeClr val="tx1"/>
              </a:solidFill>
              <a:latin typeface="+mj-ea"/>
              <a:ea typeface="+mj-ea"/>
            </a:endParaRPr>
          </a:p>
          <a:p>
            <a:pPr algn="l"/>
            <a:r>
              <a:rPr lang="en-US" altLang="zh-CN" b="0" dirty="0">
                <a:solidFill>
                  <a:schemeClr val="tx1"/>
                </a:solidFill>
                <a:latin typeface="+mj-ea"/>
                <a:ea typeface="+mj-ea"/>
              </a:rPr>
              <a:t>    [sys,x0,str,ts]=</a:t>
            </a:r>
            <a:r>
              <a:rPr lang="en-US" altLang="zh-CN" b="0" dirty="0" err="1">
                <a:solidFill>
                  <a:schemeClr val="tx1"/>
                </a:solidFill>
                <a:latin typeface="+mj-ea"/>
                <a:ea typeface="+mj-ea"/>
              </a:rPr>
              <a:t>mdlInitializeSizes</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a:solidFill>
                  <a:schemeClr val="tx1"/>
                </a:solidFill>
                <a:latin typeface="+mj-ea"/>
                <a:ea typeface="+mj-ea"/>
              </a:rPr>
              <a:t>case 3,</a:t>
            </a:r>
            <a:endParaRPr lang="zh-CN" altLang="zh-CN" b="0" dirty="0">
              <a:solidFill>
                <a:schemeClr val="tx1"/>
              </a:solidFill>
              <a:latin typeface="+mj-ea"/>
              <a:ea typeface="+mj-ea"/>
            </a:endParaRPr>
          </a:p>
          <a:p>
            <a:pPr algn="l"/>
            <a:r>
              <a:rPr lang="en-US" altLang="zh-CN" b="0" dirty="0">
                <a:solidFill>
                  <a:schemeClr val="tx1"/>
                </a:solidFill>
                <a:latin typeface="+mj-ea"/>
                <a:ea typeface="+mj-ea"/>
              </a:rPr>
              <a:t>    sys=</a:t>
            </a:r>
            <a:r>
              <a:rPr lang="en-US" altLang="zh-CN" b="0" dirty="0" err="1">
                <a:solidFill>
                  <a:schemeClr val="tx1"/>
                </a:solidFill>
                <a:latin typeface="+mj-ea"/>
                <a:ea typeface="+mj-ea"/>
              </a:rPr>
              <a:t>mdlOutputs</a:t>
            </a:r>
            <a:r>
              <a:rPr lang="en-US" altLang="zh-CN" b="0" dirty="0">
                <a:solidFill>
                  <a:schemeClr val="tx1"/>
                </a:solidFill>
                <a:latin typeface="+mj-ea"/>
                <a:ea typeface="+mj-ea"/>
              </a:rPr>
              <a:t>(</a:t>
            </a:r>
            <a:r>
              <a:rPr lang="en-US" altLang="zh-CN" b="0" dirty="0" err="1">
                <a:solidFill>
                  <a:schemeClr val="tx1"/>
                </a:solidFill>
                <a:latin typeface="+mj-ea"/>
                <a:ea typeface="+mj-ea"/>
              </a:rPr>
              <a:t>t,x,u</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a:solidFill>
                  <a:schemeClr val="tx1"/>
                </a:solidFill>
                <a:latin typeface="+mj-ea"/>
                <a:ea typeface="+mj-ea"/>
              </a:rPr>
              <a:t>case {2, 4, 9 }</a:t>
            </a:r>
            <a:endParaRPr lang="zh-CN" altLang="zh-CN" b="0" dirty="0">
              <a:solidFill>
                <a:schemeClr val="tx1"/>
              </a:solidFill>
              <a:latin typeface="+mj-ea"/>
              <a:ea typeface="+mj-ea"/>
            </a:endParaRPr>
          </a:p>
          <a:p>
            <a:pPr algn="l"/>
            <a:r>
              <a:rPr lang="en-US" altLang="zh-CN" b="0" dirty="0">
                <a:solidFill>
                  <a:schemeClr val="tx1"/>
                </a:solidFill>
                <a:latin typeface="+mj-ea"/>
                <a:ea typeface="+mj-ea"/>
              </a:rPr>
              <a:t>    sys = [];</a:t>
            </a:r>
            <a:endParaRPr lang="zh-CN" altLang="zh-CN" b="0" dirty="0">
              <a:solidFill>
                <a:schemeClr val="tx1"/>
              </a:solidFill>
              <a:latin typeface="+mj-ea"/>
              <a:ea typeface="+mj-ea"/>
            </a:endParaRPr>
          </a:p>
          <a:p>
            <a:pPr algn="l"/>
            <a:r>
              <a:rPr lang="en-US" altLang="zh-CN" b="0" dirty="0">
                <a:solidFill>
                  <a:schemeClr val="tx1"/>
                </a:solidFill>
                <a:latin typeface="+mj-ea"/>
                <a:ea typeface="+mj-ea"/>
              </a:rPr>
              <a:t>otherwise</a:t>
            </a:r>
            <a:endParaRPr lang="zh-CN" altLang="zh-CN" b="0" dirty="0">
              <a:solidFill>
                <a:schemeClr val="tx1"/>
              </a:solidFill>
              <a:latin typeface="+mj-ea"/>
              <a:ea typeface="+mj-ea"/>
            </a:endParaRPr>
          </a:p>
          <a:p>
            <a:pPr algn="l"/>
            <a:r>
              <a:rPr lang="en-US" altLang="zh-CN" b="0" dirty="0">
                <a:solidFill>
                  <a:schemeClr val="tx1"/>
                </a:solidFill>
                <a:latin typeface="+mj-ea"/>
                <a:ea typeface="+mj-ea"/>
              </a:rPr>
              <a:t>    error(['Unhandled flag = ',num2str(flag)]);</a:t>
            </a:r>
            <a:endParaRPr lang="zh-CN" altLang="zh-CN" b="0" dirty="0">
              <a:solidFill>
                <a:schemeClr val="tx1"/>
              </a:solidFill>
              <a:latin typeface="+mj-ea"/>
              <a:ea typeface="+mj-ea"/>
            </a:endParaRPr>
          </a:p>
          <a:p>
            <a:pPr algn="l"/>
            <a:r>
              <a:rPr lang="en-US" altLang="zh-CN" b="0" dirty="0">
                <a:solidFill>
                  <a:schemeClr val="tx1"/>
                </a:solidFill>
                <a:latin typeface="+mj-ea"/>
                <a:ea typeface="+mj-ea"/>
              </a:rPr>
              <a:t>end</a:t>
            </a:r>
            <a:endParaRPr lang="zh-CN" altLang="zh-CN" b="0" dirty="0">
              <a:solidFill>
                <a:schemeClr val="tx1"/>
              </a:solidFill>
              <a:latin typeface="+mj-ea"/>
              <a:ea typeface="+mj-ea"/>
            </a:endParaRPr>
          </a:p>
        </p:txBody>
      </p:sp>
    </p:spTree>
    <p:extLst>
      <p:ext uri="{BB962C8B-B14F-4D97-AF65-F5344CB8AC3E}">
        <p14:creationId xmlns:p14="http://schemas.microsoft.com/office/powerpoint/2010/main" val="2432870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08720"/>
            <a:ext cx="8712968" cy="5262979"/>
          </a:xfrm>
          <a:prstGeom prst="rect">
            <a:avLst/>
          </a:prstGeom>
        </p:spPr>
        <p:txBody>
          <a:bodyPr wrap="square">
            <a:spAutoFit/>
          </a:bodyPr>
          <a:lstStyle/>
          <a:p>
            <a:pPr algn="l"/>
            <a:r>
              <a:rPr lang="en-US" altLang="zh-CN" sz="1200" b="0" dirty="0">
                <a:solidFill>
                  <a:schemeClr val="tx1"/>
                </a:solidFill>
                <a:latin typeface="+mj-ea"/>
                <a:ea typeface="+mj-ea"/>
              </a:rPr>
              <a:t>function [sys,x0,str,ts]=</a:t>
            </a:r>
            <a:r>
              <a:rPr lang="en-US" altLang="zh-CN" sz="1200" b="0" dirty="0" err="1">
                <a:solidFill>
                  <a:schemeClr val="tx1"/>
                </a:solidFill>
                <a:latin typeface="+mj-ea"/>
                <a:ea typeface="+mj-ea"/>
              </a:rPr>
              <a:t>mdlInitializeSizes</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sizes = </a:t>
            </a:r>
            <a:r>
              <a:rPr lang="en-US" altLang="zh-CN" sz="1200" b="0" dirty="0" err="1">
                <a:solidFill>
                  <a:schemeClr val="tx1"/>
                </a:solidFill>
                <a:latin typeface="+mj-ea"/>
                <a:ea typeface="+mj-ea"/>
              </a:rPr>
              <a:t>simsizes</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sizes.NumContStates</a:t>
            </a:r>
            <a:r>
              <a:rPr lang="en-US" altLang="zh-CN" sz="1200" b="0" dirty="0">
                <a:solidFill>
                  <a:schemeClr val="tx1"/>
                </a:solidFill>
                <a:latin typeface="+mj-ea"/>
                <a:ea typeface="+mj-ea"/>
              </a:rPr>
              <a:t>  = 0;</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sizes.NumDiscStates</a:t>
            </a:r>
            <a:r>
              <a:rPr lang="en-US" altLang="zh-CN" sz="1200" b="0" dirty="0">
                <a:solidFill>
                  <a:schemeClr val="tx1"/>
                </a:solidFill>
                <a:latin typeface="+mj-ea"/>
                <a:ea typeface="+mj-ea"/>
              </a:rPr>
              <a:t>  = 0;</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sizes.NumOutputs</a:t>
            </a:r>
            <a:r>
              <a:rPr lang="en-US" altLang="zh-CN" sz="1200" b="0" dirty="0">
                <a:solidFill>
                  <a:schemeClr val="tx1"/>
                </a:solidFill>
                <a:latin typeface="+mj-ea"/>
                <a:ea typeface="+mj-ea"/>
              </a:rPr>
              <a:t>     = 1;</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sizes.NumInputs</a:t>
            </a:r>
            <a:r>
              <a:rPr lang="en-US" altLang="zh-CN" sz="1200" b="0" dirty="0">
                <a:solidFill>
                  <a:schemeClr val="tx1"/>
                </a:solidFill>
                <a:latin typeface="+mj-ea"/>
                <a:ea typeface="+mj-ea"/>
              </a:rPr>
              <a:t>      = 3;</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sizes.DirFeedthrough</a:t>
            </a:r>
            <a:r>
              <a:rPr lang="en-US" altLang="zh-CN" sz="1200" b="0" dirty="0">
                <a:solidFill>
                  <a:schemeClr val="tx1"/>
                </a:solidFill>
                <a:latin typeface="+mj-ea"/>
                <a:ea typeface="+mj-ea"/>
              </a:rPr>
              <a:t> = 1;</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sizes.NumSampleTimes</a:t>
            </a:r>
            <a:r>
              <a:rPr lang="en-US" altLang="zh-CN" sz="1200" b="0" dirty="0">
                <a:solidFill>
                  <a:schemeClr val="tx1"/>
                </a:solidFill>
                <a:latin typeface="+mj-ea"/>
                <a:ea typeface="+mj-ea"/>
              </a:rPr>
              <a:t> = 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sys=</a:t>
            </a:r>
            <a:r>
              <a:rPr lang="en-US" altLang="zh-CN" sz="1200" b="0" dirty="0" err="1">
                <a:solidFill>
                  <a:schemeClr val="tx1"/>
                </a:solidFill>
                <a:latin typeface="+mj-ea"/>
                <a:ea typeface="+mj-ea"/>
              </a:rPr>
              <a:t>simsizes</a:t>
            </a:r>
            <a:r>
              <a:rPr lang="en-US" altLang="zh-CN" sz="1200" b="0" dirty="0">
                <a:solidFill>
                  <a:schemeClr val="tx1"/>
                </a:solidFill>
                <a:latin typeface="+mj-ea"/>
                <a:ea typeface="+mj-ea"/>
              </a:rPr>
              <a:t>(sizes);</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x0=[];</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str</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ts</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function sys=</a:t>
            </a:r>
            <a:r>
              <a:rPr lang="en-US" altLang="zh-CN" sz="1200" b="0" dirty="0" err="1">
                <a:solidFill>
                  <a:schemeClr val="tx1"/>
                </a:solidFill>
                <a:latin typeface="+mj-ea"/>
                <a:ea typeface="+mj-ea"/>
              </a:rPr>
              <a:t>mdlOutputs</a:t>
            </a:r>
            <a:r>
              <a:rPr lang="en-US" altLang="zh-CN" sz="1200" b="0" dirty="0">
                <a:solidFill>
                  <a:schemeClr val="tx1"/>
                </a:solidFill>
                <a:latin typeface="+mj-ea"/>
                <a:ea typeface="+mj-ea"/>
              </a:rPr>
              <a:t>(</a:t>
            </a:r>
            <a:r>
              <a:rPr lang="en-US" altLang="zh-CN" sz="1200" b="0" dirty="0" err="1">
                <a:solidFill>
                  <a:schemeClr val="tx1"/>
                </a:solidFill>
                <a:latin typeface="+mj-ea"/>
                <a:ea typeface="+mj-ea"/>
              </a:rPr>
              <a:t>t,x,u</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thn</a:t>
            </a:r>
            <a:r>
              <a:rPr lang="en-US" altLang="zh-CN" sz="1200" b="0" dirty="0">
                <a:solidFill>
                  <a:schemeClr val="tx1"/>
                </a:solidFill>
                <a:latin typeface="+mj-ea"/>
                <a:ea typeface="+mj-ea"/>
              </a:rPr>
              <a:t>=u(1);</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dthn</a:t>
            </a:r>
            <a:r>
              <a:rPr lang="en-US" altLang="zh-CN" sz="1200" b="0" dirty="0">
                <a:solidFill>
                  <a:schemeClr val="tx1"/>
                </a:solidFill>
                <a:latin typeface="+mj-ea"/>
                <a:ea typeface="+mj-ea"/>
              </a:rPr>
              <a:t>=u(2);</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thd</a:t>
            </a:r>
            <a:r>
              <a:rPr lang="en-US" altLang="zh-CN" sz="1200" b="0" dirty="0">
                <a:solidFill>
                  <a:schemeClr val="tx1"/>
                </a:solidFill>
                <a:latin typeface="+mj-ea"/>
                <a:ea typeface="+mj-ea"/>
              </a:rPr>
              <a:t>=u(3);</a:t>
            </a:r>
            <a:r>
              <a:rPr lang="en-US" altLang="zh-CN" sz="1200" b="0" dirty="0" err="1">
                <a:solidFill>
                  <a:schemeClr val="tx1"/>
                </a:solidFill>
                <a:latin typeface="+mj-ea"/>
                <a:ea typeface="+mj-ea"/>
              </a:rPr>
              <a:t>dthd</a:t>
            </a:r>
            <a:r>
              <a:rPr lang="en-US" altLang="zh-CN" sz="1200" b="0" dirty="0">
                <a:solidFill>
                  <a:schemeClr val="tx1"/>
                </a:solidFill>
                <a:latin typeface="+mj-ea"/>
                <a:ea typeface="+mj-ea"/>
              </a:rPr>
              <a:t>=cos(t);</a:t>
            </a:r>
            <a:r>
              <a:rPr lang="en-US" altLang="zh-CN" sz="1200" b="0" dirty="0" err="1">
                <a:solidFill>
                  <a:schemeClr val="tx1"/>
                </a:solidFill>
                <a:latin typeface="+mj-ea"/>
                <a:ea typeface="+mj-ea"/>
              </a:rPr>
              <a:t>ddthd</a:t>
            </a:r>
            <a:r>
              <a:rPr lang="en-US" altLang="zh-CN" sz="1200" b="0" dirty="0">
                <a:solidFill>
                  <a:schemeClr val="tx1"/>
                </a:solidFill>
                <a:latin typeface="+mj-ea"/>
                <a:ea typeface="+mj-ea"/>
              </a:rPr>
              <a:t>=-sin(t);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e=</a:t>
            </a:r>
            <a:r>
              <a:rPr lang="en-US" altLang="zh-CN" sz="1200" b="0" dirty="0" err="1">
                <a:solidFill>
                  <a:schemeClr val="tx1"/>
                </a:solidFill>
                <a:latin typeface="+mj-ea"/>
                <a:ea typeface="+mj-ea"/>
              </a:rPr>
              <a:t>thn-thd</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de=</a:t>
            </a:r>
            <a:r>
              <a:rPr lang="en-US" altLang="zh-CN" sz="1200" b="0" dirty="0" err="1">
                <a:solidFill>
                  <a:schemeClr val="tx1"/>
                </a:solidFill>
                <a:latin typeface="+mj-ea"/>
                <a:ea typeface="+mj-ea"/>
              </a:rPr>
              <a:t>dthn-dthd</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k=3;</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Bn</a:t>
            </a:r>
            <a:r>
              <a:rPr lang="en-US" altLang="zh-CN" sz="1200" b="0" dirty="0">
                <a:solidFill>
                  <a:schemeClr val="tx1"/>
                </a:solidFill>
                <a:latin typeface="+mj-ea"/>
                <a:ea typeface="+mj-ea"/>
              </a:rPr>
              <a:t>=10;Jn=3;</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h1=k^2;</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h2=2*k-</a:t>
            </a:r>
            <a:r>
              <a:rPr lang="en-US" altLang="zh-CN" sz="1200" b="0" dirty="0" err="1">
                <a:solidFill>
                  <a:schemeClr val="tx1"/>
                </a:solidFill>
                <a:latin typeface="+mj-ea"/>
                <a:ea typeface="+mj-ea"/>
              </a:rPr>
              <a:t>Bn</a:t>
            </a:r>
            <a:r>
              <a:rPr lang="en-US" altLang="zh-CN" sz="1200" b="0" dirty="0">
                <a:solidFill>
                  <a:schemeClr val="tx1"/>
                </a:solidFill>
                <a:latin typeface="+mj-ea"/>
                <a:ea typeface="+mj-ea"/>
              </a:rPr>
              <a:t>/</a:t>
            </a:r>
            <a:r>
              <a:rPr lang="en-US" altLang="zh-CN" sz="1200" b="0" dirty="0" err="1">
                <a:solidFill>
                  <a:schemeClr val="tx1"/>
                </a:solidFill>
                <a:latin typeface="+mj-ea"/>
                <a:ea typeface="+mj-ea"/>
              </a:rPr>
              <a:t>Jn</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ut</a:t>
            </a:r>
            <a:r>
              <a:rPr lang="en-US" altLang="zh-CN" sz="1200" b="0" dirty="0">
                <a:solidFill>
                  <a:schemeClr val="tx1"/>
                </a:solidFill>
                <a:latin typeface="+mj-ea"/>
                <a:ea typeface="+mj-ea"/>
              </a:rPr>
              <a:t>=</a:t>
            </a:r>
            <a:r>
              <a:rPr lang="en-US" altLang="zh-CN" sz="1200" b="0" dirty="0" err="1">
                <a:solidFill>
                  <a:schemeClr val="tx1"/>
                </a:solidFill>
                <a:latin typeface="+mj-ea"/>
                <a:ea typeface="+mj-ea"/>
              </a:rPr>
              <a:t>Jn</a:t>
            </a:r>
            <a:r>
              <a:rPr lang="en-US" altLang="zh-CN" sz="1200" b="0" dirty="0">
                <a:solidFill>
                  <a:schemeClr val="tx1"/>
                </a:solidFill>
                <a:latin typeface="+mj-ea"/>
                <a:ea typeface="+mj-ea"/>
              </a:rPr>
              <a:t>*(-h1*e-h2*</a:t>
            </a:r>
            <a:r>
              <a:rPr lang="en-US" altLang="zh-CN" sz="1200" b="0" dirty="0" err="1">
                <a:solidFill>
                  <a:schemeClr val="tx1"/>
                </a:solidFill>
                <a:latin typeface="+mj-ea"/>
                <a:ea typeface="+mj-ea"/>
              </a:rPr>
              <a:t>de+Bn</a:t>
            </a:r>
            <a:r>
              <a:rPr lang="en-US" altLang="zh-CN" sz="1200" b="0" dirty="0">
                <a:solidFill>
                  <a:schemeClr val="tx1"/>
                </a:solidFill>
                <a:latin typeface="+mj-ea"/>
                <a:ea typeface="+mj-ea"/>
              </a:rPr>
              <a:t>/</a:t>
            </a:r>
            <a:r>
              <a:rPr lang="en-US" altLang="zh-CN" sz="1200" b="0" dirty="0" err="1">
                <a:solidFill>
                  <a:schemeClr val="tx1"/>
                </a:solidFill>
                <a:latin typeface="+mj-ea"/>
                <a:ea typeface="+mj-ea"/>
              </a:rPr>
              <a:t>Jn</a:t>
            </a:r>
            <a:r>
              <a:rPr lang="en-US" altLang="zh-CN" sz="1200" b="0" dirty="0">
                <a:solidFill>
                  <a:schemeClr val="tx1"/>
                </a:solidFill>
                <a:latin typeface="+mj-ea"/>
                <a:ea typeface="+mj-ea"/>
              </a:rPr>
              <a:t>*</a:t>
            </a:r>
            <a:r>
              <a:rPr lang="en-US" altLang="zh-CN" sz="1200" b="0" dirty="0" err="1">
                <a:solidFill>
                  <a:schemeClr val="tx1"/>
                </a:solidFill>
                <a:latin typeface="+mj-ea"/>
                <a:ea typeface="+mj-ea"/>
              </a:rPr>
              <a:t>dthd+ddthd</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sys(1)=</a:t>
            </a:r>
            <a:r>
              <a:rPr lang="en-US" altLang="zh-CN" sz="1200" b="0" dirty="0" err="1">
                <a:solidFill>
                  <a:schemeClr val="tx1"/>
                </a:solidFill>
                <a:latin typeface="+mj-ea"/>
                <a:ea typeface="+mj-ea"/>
              </a:rPr>
              <a:t>ut</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p:txBody>
      </p:sp>
    </p:spTree>
    <p:extLst>
      <p:ext uri="{BB962C8B-B14F-4D97-AF65-F5344CB8AC3E}">
        <p14:creationId xmlns:p14="http://schemas.microsoft.com/office/powerpoint/2010/main" val="2432870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980728"/>
            <a:ext cx="4572000" cy="5632311"/>
          </a:xfrm>
          <a:prstGeom prst="rect">
            <a:avLst/>
          </a:prstGeom>
        </p:spPr>
        <p:txBody>
          <a:bodyPr>
            <a:spAutoFit/>
          </a:bodyPr>
          <a:lstStyle/>
          <a:p>
            <a:pPr algn="l"/>
            <a:r>
              <a:rPr lang="zh-CN" altLang="zh-CN" b="0" dirty="0">
                <a:solidFill>
                  <a:schemeClr val="tx1"/>
                </a:solidFill>
                <a:latin typeface="+mj-ea"/>
                <a:ea typeface="+mj-ea"/>
              </a:rPr>
              <a:t>名义模型</a:t>
            </a:r>
            <a:r>
              <a:rPr lang="en-US" altLang="zh-CN" b="0" dirty="0">
                <a:solidFill>
                  <a:schemeClr val="tx1"/>
                </a:solidFill>
                <a:latin typeface="+mj-ea"/>
                <a:ea typeface="+mj-ea"/>
              </a:rPr>
              <a:t>S</a:t>
            </a:r>
            <a:r>
              <a:rPr lang="zh-CN" altLang="zh-CN" b="0" dirty="0">
                <a:solidFill>
                  <a:schemeClr val="tx1"/>
                </a:solidFill>
                <a:latin typeface="+mj-ea"/>
                <a:ea typeface="+mj-ea"/>
              </a:rPr>
              <a:t>函数如下：</a:t>
            </a:r>
          </a:p>
          <a:p>
            <a:pPr algn="l"/>
            <a:r>
              <a:rPr lang="en-US" altLang="zh-CN" b="0" dirty="0">
                <a:solidFill>
                  <a:schemeClr val="tx1"/>
                </a:solidFill>
                <a:latin typeface="+mj-ea"/>
                <a:ea typeface="+mj-ea"/>
              </a:rPr>
              <a:t>function [sys,x0,str,ts]=</a:t>
            </a:r>
            <a:r>
              <a:rPr lang="en-US" altLang="zh-CN" b="0" dirty="0" err="1">
                <a:solidFill>
                  <a:schemeClr val="tx1"/>
                </a:solidFill>
                <a:latin typeface="+mj-ea"/>
                <a:ea typeface="+mj-ea"/>
              </a:rPr>
              <a:t>s_function</a:t>
            </a:r>
            <a:r>
              <a:rPr lang="en-US" altLang="zh-CN" b="0" dirty="0">
                <a:solidFill>
                  <a:schemeClr val="tx1"/>
                </a:solidFill>
                <a:latin typeface="+mj-ea"/>
                <a:ea typeface="+mj-ea"/>
              </a:rPr>
              <a:t>(</a:t>
            </a:r>
            <a:r>
              <a:rPr lang="en-US" altLang="zh-CN" b="0" dirty="0" err="1">
                <a:solidFill>
                  <a:schemeClr val="tx1"/>
                </a:solidFill>
                <a:latin typeface="+mj-ea"/>
                <a:ea typeface="+mj-ea"/>
              </a:rPr>
              <a:t>t,x,u,flag</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a:solidFill>
                  <a:schemeClr val="tx1"/>
                </a:solidFill>
                <a:latin typeface="+mj-ea"/>
                <a:ea typeface="+mj-ea"/>
              </a:rPr>
              <a:t>switch flag,</a:t>
            </a:r>
            <a:endParaRPr lang="zh-CN" altLang="zh-CN" b="0" dirty="0">
              <a:solidFill>
                <a:schemeClr val="tx1"/>
              </a:solidFill>
              <a:latin typeface="+mj-ea"/>
              <a:ea typeface="+mj-ea"/>
            </a:endParaRPr>
          </a:p>
          <a:p>
            <a:pPr algn="l"/>
            <a:r>
              <a:rPr lang="en-US" altLang="zh-CN" b="0" dirty="0">
                <a:solidFill>
                  <a:schemeClr val="tx1"/>
                </a:solidFill>
                <a:latin typeface="+mj-ea"/>
                <a:ea typeface="+mj-ea"/>
              </a:rPr>
              <a:t>case 0,</a:t>
            </a:r>
            <a:endParaRPr lang="zh-CN" altLang="zh-CN" b="0" dirty="0">
              <a:solidFill>
                <a:schemeClr val="tx1"/>
              </a:solidFill>
              <a:latin typeface="+mj-ea"/>
              <a:ea typeface="+mj-ea"/>
            </a:endParaRPr>
          </a:p>
          <a:p>
            <a:pPr algn="l"/>
            <a:r>
              <a:rPr lang="en-US" altLang="zh-CN" b="0" dirty="0">
                <a:solidFill>
                  <a:schemeClr val="tx1"/>
                </a:solidFill>
                <a:latin typeface="+mj-ea"/>
                <a:ea typeface="+mj-ea"/>
              </a:rPr>
              <a:t>    [sys,x0,str,ts]=</a:t>
            </a:r>
            <a:r>
              <a:rPr lang="en-US" altLang="zh-CN" b="0" dirty="0" err="1">
                <a:solidFill>
                  <a:schemeClr val="tx1"/>
                </a:solidFill>
                <a:latin typeface="+mj-ea"/>
                <a:ea typeface="+mj-ea"/>
              </a:rPr>
              <a:t>mdlInitializeSizes</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a:solidFill>
                  <a:schemeClr val="tx1"/>
                </a:solidFill>
                <a:latin typeface="+mj-ea"/>
                <a:ea typeface="+mj-ea"/>
              </a:rPr>
              <a:t>case 1,</a:t>
            </a:r>
            <a:endParaRPr lang="zh-CN" altLang="zh-CN" b="0" dirty="0">
              <a:solidFill>
                <a:schemeClr val="tx1"/>
              </a:solidFill>
              <a:latin typeface="+mj-ea"/>
              <a:ea typeface="+mj-ea"/>
            </a:endParaRPr>
          </a:p>
          <a:p>
            <a:pPr algn="l"/>
            <a:r>
              <a:rPr lang="en-US" altLang="zh-CN" b="0" dirty="0">
                <a:solidFill>
                  <a:schemeClr val="tx1"/>
                </a:solidFill>
                <a:latin typeface="+mj-ea"/>
                <a:ea typeface="+mj-ea"/>
              </a:rPr>
              <a:t>    sys=</a:t>
            </a:r>
            <a:r>
              <a:rPr lang="en-US" altLang="zh-CN" b="0" dirty="0" err="1">
                <a:solidFill>
                  <a:schemeClr val="tx1"/>
                </a:solidFill>
                <a:latin typeface="+mj-ea"/>
                <a:ea typeface="+mj-ea"/>
              </a:rPr>
              <a:t>mdlDerivatives</a:t>
            </a:r>
            <a:r>
              <a:rPr lang="en-US" altLang="zh-CN" b="0" dirty="0">
                <a:solidFill>
                  <a:schemeClr val="tx1"/>
                </a:solidFill>
                <a:latin typeface="+mj-ea"/>
                <a:ea typeface="+mj-ea"/>
              </a:rPr>
              <a:t>(</a:t>
            </a:r>
            <a:r>
              <a:rPr lang="en-US" altLang="zh-CN" b="0" dirty="0" err="1">
                <a:solidFill>
                  <a:schemeClr val="tx1"/>
                </a:solidFill>
                <a:latin typeface="+mj-ea"/>
                <a:ea typeface="+mj-ea"/>
              </a:rPr>
              <a:t>t,x,u</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a:solidFill>
                  <a:schemeClr val="tx1"/>
                </a:solidFill>
                <a:latin typeface="+mj-ea"/>
                <a:ea typeface="+mj-ea"/>
              </a:rPr>
              <a:t>case 3,</a:t>
            </a:r>
            <a:endParaRPr lang="zh-CN" altLang="zh-CN" b="0" dirty="0">
              <a:solidFill>
                <a:schemeClr val="tx1"/>
              </a:solidFill>
              <a:latin typeface="+mj-ea"/>
              <a:ea typeface="+mj-ea"/>
            </a:endParaRPr>
          </a:p>
          <a:p>
            <a:pPr algn="l"/>
            <a:r>
              <a:rPr lang="en-US" altLang="zh-CN" b="0" dirty="0">
                <a:solidFill>
                  <a:schemeClr val="tx1"/>
                </a:solidFill>
                <a:latin typeface="+mj-ea"/>
                <a:ea typeface="+mj-ea"/>
              </a:rPr>
              <a:t>    sys=</a:t>
            </a:r>
            <a:r>
              <a:rPr lang="en-US" altLang="zh-CN" b="0" dirty="0" err="1">
                <a:solidFill>
                  <a:schemeClr val="tx1"/>
                </a:solidFill>
                <a:latin typeface="+mj-ea"/>
                <a:ea typeface="+mj-ea"/>
              </a:rPr>
              <a:t>mdlOutputs</a:t>
            </a:r>
            <a:r>
              <a:rPr lang="en-US" altLang="zh-CN" b="0" dirty="0">
                <a:solidFill>
                  <a:schemeClr val="tx1"/>
                </a:solidFill>
                <a:latin typeface="+mj-ea"/>
                <a:ea typeface="+mj-ea"/>
              </a:rPr>
              <a:t>(</a:t>
            </a:r>
            <a:r>
              <a:rPr lang="en-US" altLang="zh-CN" b="0" dirty="0" err="1">
                <a:solidFill>
                  <a:schemeClr val="tx1"/>
                </a:solidFill>
                <a:latin typeface="+mj-ea"/>
                <a:ea typeface="+mj-ea"/>
              </a:rPr>
              <a:t>t,x,u</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a:solidFill>
                  <a:schemeClr val="tx1"/>
                </a:solidFill>
                <a:latin typeface="+mj-ea"/>
                <a:ea typeface="+mj-ea"/>
              </a:rPr>
              <a:t>case {2, 4, 9 }</a:t>
            </a:r>
            <a:endParaRPr lang="zh-CN" altLang="zh-CN" b="0" dirty="0">
              <a:solidFill>
                <a:schemeClr val="tx1"/>
              </a:solidFill>
              <a:latin typeface="+mj-ea"/>
              <a:ea typeface="+mj-ea"/>
            </a:endParaRPr>
          </a:p>
          <a:p>
            <a:pPr algn="l"/>
            <a:r>
              <a:rPr lang="en-US" altLang="zh-CN" b="0" dirty="0">
                <a:solidFill>
                  <a:schemeClr val="tx1"/>
                </a:solidFill>
                <a:latin typeface="+mj-ea"/>
                <a:ea typeface="+mj-ea"/>
              </a:rPr>
              <a:t>    sys = [];</a:t>
            </a:r>
            <a:endParaRPr lang="zh-CN" altLang="zh-CN" b="0" dirty="0">
              <a:solidFill>
                <a:schemeClr val="tx1"/>
              </a:solidFill>
              <a:latin typeface="+mj-ea"/>
              <a:ea typeface="+mj-ea"/>
            </a:endParaRPr>
          </a:p>
          <a:p>
            <a:pPr algn="l"/>
            <a:r>
              <a:rPr lang="en-US" altLang="zh-CN" b="0" dirty="0">
                <a:solidFill>
                  <a:schemeClr val="tx1"/>
                </a:solidFill>
                <a:latin typeface="+mj-ea"/>
                <a:ea typeface="+mj-ea"/>
              </a:rPr>
              <a:t>otherwise</a:t>
            </a:r>
            <a:endParaRPr lang="zh-CN" altLang="zh-CN" b="0" dirty="0">
              <a:solidFill>
                <a:schemeClr val="tx1"/>
              </a:solidFill>
              <a:latin typeface="+mj-ea"/>
              <a:ea typeface="+mj-ea"/>
            </a:endParaRPr>
          </a:p>
          <a:p>
            <a:pPr algn="l"/>
            <a:r>
              <a:rPr lang="en-US" altLang="zh-CN" b="0" dirty="0">
                <a:solidFill>
                  <a:schemeClr val="tx1"/>
                </a:solidFill>
                <a:latin typeface="+mj-ea"/>
                <a:ea typeface="+mj-ea"/>
              </a:rPr>
              <a:t>    error(['Unhandled flag = ',num2str(flag)]);</a:t>
            </a:r>
            <a:endParaRPr lang="zh-CN" altLang="zh-CN" b="0" dirty="0">
              <a:solidFill>
                <a:schemeClr val="tx1"/>
              </a:solidFill>
              <a:latin typeface="+mj-ea"/>
              <a:ea typeface="+mj-ea"/>
            </a:endParaRPr>
          </a:p>
          <a:p>
            <a:pPr algn="l"/>
            <a:r>
              <a:rPr lang="en-US" altLang="zh-CN" b="0" dirty="0">
                <a:solidFill>
                  <a:schemeClr val="tx1"/>
                </a:solidFill>
                <a:latin typeface="+mj-ea"/>
                <a:ea typeface="+mj-ea"/>
              </a:rPr>
              <a:t>end</a:t>
            </a:r>
            <a:endParaRPr lang="zh-CN" altLang="zh-CN" b="0" dirty="0">
              <a:solidFill>
                <a:schemeClr val="tx1"/>
              </a:solidFill>
              <a:latin typeface="+mj-ea"/>
              <a:ea typeface="+mj-ea"/>
            </a:endParaRPr>
          </a:p>
        </p:txBody>
      </p:sp>
    </p:spTree>
    <p:extLst>
      <p:ext uri="{BB962C8B-B14F-4D97-AF65-F5344CB8AC3E}">
        <p14:creationId xmlns:p14="http://schemas.microsoft.com/office/powerpoint/2010/main" val="2432870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908720"/>
            <a:ext cx="6246440" cy="5632311"/>
          </a:xfrm>
          <a:prstGeom prst="rect">
            <a:avLst/>
          </a:prstGeom>
        </p:spPr>
        <p:txBody>
          <a:bodyPr wrap="square">
            <a:spAutoFit/>
          </a:bodyPr>
          <a:lstStyle/>
          <a:p>
            <a:pPr algn="l"/>
            <a:r>
              <a:rPr lang="en-US" altLang="zh-CN" sz="1800" b="0" dirty="0">
                <a:solidFill>
                  <a:schemeClr val="tx1"/>
                </a:solidFill>
                <a:latin typeface="+mj-ea"/>
                <a:ea typeface="+mj-ea"/>
              </a:rPr>
              <a:t>function [sys,x0,str,ts]=</a:t>
            </a:r>
            <a:r>
              <a:rPr lang="en-US" altLang="zh-CN" sz="1800" b="0" dirty="0" err="1">
                <a:solidFill>
                  <a:schemeClr val="tx1"/>
                </a:solidFill>
                <a:latin typeface="+mj-ea"/>
                <a:ea typeface="+mj-ea"/>
              </a:rPr>
              <a:t>mdlInitializeSizes</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sizes = </a:t>
            </a:r>
            <a:r>
              <a:rPr lang="en-US" altLang="zh-CN" sz="1800" b="0" dirty="0" err="1">
                <a:solidFill>
                  <a:schemeClr val="tx1"/>
                </a:solidFill>
                <a:latin typeface="+mj-ea"/>
                <a:ea typeface="+mj-ea"/>
              </a:rPr>
              <a:t>simsizes</a:t>
            </a:r>
            <a:r>
              <a:rPr lang="en-US" altLang="zh-CN" sz="1800" b="0" dirty="0">
                <a:solidFill>
                  <a:schemeClr val="tx1"/>
                </a:solidFill>
                <a:latin typeface="+mj-ea"/>
                <a:ea typeface="+mj-ea"/>
              </a:rPr>
              <a:t>;</a:t>
            </a:r>
            <a:endParaRPr lang="zh-CN" altLang="zh-CN" sz="1800" b="0" dirty="0">
              <a:solidFill>
                <a:schemeClr val="tx1"/>
              </a:solidFill>
              <a:latin typeface="+mj-ea"/>
              <a:ea typeface="+mj-ea"/>
            </a:endParaRPr>
          </a:p>
          <a:p>
            <a:pPr algn="l"/>
            <a:r>
              <a:rPr lang="en-US" altLang="zh-CN" sz="1800" b="0" dirty="0" err="1">
                <a:solidFill>
                  <a:schemeClr val="tx1"/>
                </a:solidFill>
                <a:latin typeface="+mj-ea"/>
                <a:ea typeface="+mj-ea"/>
              </a:rPr>
              <a:t>sizes.NumContStates</a:t>
            </a:r>
            <a:r>
              <a:rPr lang="en-US" altLang="zh-CN" sz="1800" b="0" dirty="0">
                <a:solidFill>
                  <a:schemeClr val="tx1"/>
                </a:solidFill>
                <a:latin typeface="+mj-ea"/>
                <a:ea typeface="+mj-ea"/>
              </a:rPr>
              <a:t>  = 2;</a:t>
            </a:r>
            <a:endParaRPr lang="zh-CN" altLang="zh-CN" sz="1800" b="0" dirty="0">
              <a:solidFill>
                <a:schemeClr val="tx1"/>
              </a:solidFill>
              <a:latin typeface="+mj-ea"/>
              <a:ea typeface="+mj-ea"/>
            </a:endParaRPr>
          </a:p>
          <a:p>
            <a:pPr algn="l"/>
            <a:r>
              <a:rPr lang="en-US" altLang="zh-CN" sz="1800" b="0" dirty="0" err="1">
                <a:solidFill>
                  <a:schemeClr val="tx1"/>
                </a:solidFill>
                <a:latin typeface="+mj-ea"/>
                <a:ea typeface="+mj-ea"/>
              </a:rPr>
              <a:t>sizes.NumDiscStates</a:t>
            </a:r>
            <a:r>
              <a:rPr lang="en-US" altLang="zh-CN" sz="1800" b="0" dirty="0">
                <a:solidFill>
                  <a:schemeClr val="tx1"/>
                </a:solidFill>
                <a:latin typeface="+mj-ea"/>
                <a:ea typeface="+mj-ea"/>
              </a:rPr>
              <a:t>  = 0;</a:t>
            </a:r>
            <a:endParaRPr lang="zh-CN" altLang="zh-CN" sz="1800" b="0" dirty="0">
              <a:solidFill>
                <a:schemeClr val="tx1"/>
              </a:solidFill>
              <a:latin typeface="+mj-ea"/>
              <a:ea typeface="+mj-ea"/>
            </a:endParaRPr>
          </a:p>
          <a:p>
            <a:pPr algn="l"/>
            <a:r>
              <a:rPr lang="en-US" altLang="zh-CN" sz="1800" b="0" dirty="0" err="1">
                <a:solidFill>
                  <a:schemeClr val="tx1"/>
                </a:solidFill>
                <a:latin typeface="+mj-ea"/>
                <a:ea typeface="+mj-ea"/>
              </a:rPr>
              <a:t>sizes.NumOutputs</a:t>
            </a:r>
            <a:r>
              <a:rPr lang="en-US" altLang="zh-CN" sz="1800" b="0" dirty="0">
                <a:solidFill>
                  <a:schemeClr val="tx1"/>
                </a:solidFill>
                <a:latin typeface="+mj-ea"/>
                <a:ea typeface="+mj-ea"/>
              </a:rPr>
              <a:t>     = 2;</a:t>
            </a:r>
            <a:endParaRPr lang="zh-CN" altLang="zh-CN" sz="1800" b="0" dirty="0">
              <a:solidFill>
                <a:schemeClr val="tx1"/>
              </a:solidFill>
              <a:latin typeface="+mj-ea"/>
              <a:ea typeface="+mj-ea"/>
            </a:endParaRPr>
          </a:p>
          <a:p>
            <a:pPr algn="l"/>
            <a:r>
              <a:rPr lang="en-US" altLang="zh-CN" sz="1800" b="0" dirty="0" err="1">
                <a:solidFill>
                  <a:schemeClr val="tx1"/>
                </a:solidFill>
                <a:latin typeface="+mj-ea"/>
                <a:ea typeface="+mj-ea"/>
              </a:rPr>
              <a:t>sizes.NumInputs</a:t>
            </a:r>
            <a:r>
              <a:rPr lang="en-US" altLang="zh-CN" sz="1800" b="0" dirty="0">
                <a:solidFill>
                  <a:schemeClr val="tx1"/>
                </a:solidFill>
                <a:latin typeface="+mj-ea"/>
                <a:ea typeface="+mj-ea"/>
              </a:rPr>
              <a:t>      = 1;</a:t>
            </a:r>
            <a:endParaRPr lang="zh-CN" altLang="zh-CN" sz="1800" b="0" dirty="0">
              <a:solidFill>
                <a:schemeClr val="tx1"/>
              </a:solidFill>
              <a:latin typeface="+mj-ea"/>
              <a:ea typeface="+mj-ea"/>
            </a:endParaRPr>
          </a:p>
          <a:p>
            <a:pPr algn="l"/>
            <a:r>
              <a:rPr lang="en-US" altLang="zh-CN" sz="1800" b="0" dirty="0" err="1">
                <a:solidFill>
                  <a:schemeClr val="tx1"/>
                </a:solidFill>
                <a:latin typeface="+mj-ea"/>
                <a:ea typeface="+mj-ea"/>
              </a:rPr>
              <a:t>sizes.DirFeedthrough</a:t>
            </a:r>
            <a:r>
              <a:rPr lang="en-US" altLang="zh-CN" sz="1800" b="0" dirty="0">
                <a:solidFill>
                  <a:schemeClr val="tx1"/>
                </a:solidFill>
                <a:latin typeface="+mj-ea"/>
                <a:ea typeface="+mj-ea"/>
              </a:rPr>
              <a:t> = 0;</a:t>
            </a:r>
            <a:endParaRPr lang="zh-CN" altLang="zh-CN" sz="1800" b="0" dirty="0">
              <a:solidFill>
                <a:schemeClr val="tx1"/>
              </a:solidFill>
              <a:latin typeface="+mj-ea"/>
              <a:ea typeface="+mj-ea"/>
            </a:endParaRPr>
          </a:p>
          <a:p>
            <a:pPr algn="l"/>
            <a:r>
              <a:rPr lang="en-US" altLang="zh-CN" sz="1800" b="0" dirty="0" err="1">
                <a:solidFill>
                  <a:schemeClr val="tx1"/>
                </a:solidFill>
                <a:latin typeface="+mj-ea"/>
                <a:ea typeface="+mj-ea"/>
              </a:rPr>
              <a:t>sizes.NumSampleTimes</a:t>
            </a:r>
            <a:r>
              <a:rPr lang="en-US" altLang="zh-CN" sz="1800" b="0" dirty="0">
                <a:solidFill>
                  <a:schemeClr val="tx1"/>
                </a:solidFill>
                <a:latin typeface="+mj-ea"/>
                <a:ea typeface="+mj-ea"/>
              </a:rPr>
              <a:t> = 0;</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sys=</a:t>
            </a:r>
            <a:r>
              <a:rPr lang="en-US" altLang="zh-CN" sz="1800" b="0" dirty="0" err="1">
                <a:solidFill>
                  <a:schemeClr val="tx1"/>
                </a:solidFill>
                <a:latin typeface="+mj-ea"/>
                <a:ea typeface="+mj-ea"/>
              </a:rPr>
              <a:t>simsizes</a:t>
            </a:r>
            <a:r>
              <a:rPr lang="en-US" altLang="zh-CN" sz="1800" b="0" dirty="0">
                <a:solidFill>
                  <a:schemeClr val="tx1"/>
                </a:solidFill>
                <a:latin typeface="+mj-ea"/>
                <a:ea typeface="+mj-ea"/>
              </a:rPr>
              <a:t>(sizes);</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x0=[0.5,0];</a:t>
            </a:r>
            <a:endParaRPr lang="zh-CN" altLang="zh-CN" sz="1800" b="0" dirty="0">
              <a:solidFill>
                <a:schemeClr val="tx1"/>
              </a:solidFill>
              <a:latin typeface="+mj-ea"/>
              <a:ea typeface="+mj-ea"/>
            </a:endParaRPr>
          </a:p>
          <a:p>
            <a:pPr algn="l"/>
            <a:r>
              <a:rPr lang="en-US" altLang="zh-CN" sz="1800" b="0" dirty="0" err="1">
                <a:solidFill>
                  <a:schemeClr val="tx1"/>
                </a:solidFill>
                <a:latin typeface="+mj-ea"/>
                <a:ea typeface="+mj-ea"/>
              </a:rPr>
              <a:t>str</a:t>
            </a:r>
            <a:r>
              <a:rPr lang="en-US" altLang="zh-CN" sz="1800" b="0" dirty="0">
                <a:solidFill>
                  <a:schemeClr val="tx1"/>
                </a:solidFill>
                <a:latin typeface="+mj-ea"/>
                <a:ea typeface="+mj-ea"/>
              </a:rPr>
              <a:t>=[];</a:t>
            </a:r>
            <a:endParaRPr lang="zh-CN" altLang="zh-CN" sz="1800" b="0" dirty="0">
              <a:solidFill>
                <a:schemeClr val="tx1"/>
              </a:solidFill>
              <a:latin typeface="+mj-ea"/>
              <a:ea typeface="+mj-ea"/>
            </a:endParaRPr>
          </a:p>
          <a:p>
            <a:pPr algn="l"/>
            <a:r>
              <a:rPr lang="en-US" altLang="zh-CN" sz="1800" b="0" dirty="0" err="1">
                <a:solidFill>
                  <a:schemeClr val="tx1"/>
                </a:solidFill>
                <a:latin typeface="+mj-ea"/>
                <a:ea typeface="+mj-ea"/>
              </a:rPr>
              <a:t>ts</a:t>
            </a:r>
            <a:r>
              <a:rPr lang="en-US" altLang="zh-CN" sz="1800" b="0" dirty="0">
                <a:solidFill>
                  <a:schemeClr val="tx1"/>
                </a:solidFill>
                <a:latin typeface="+mj-ea"/>
                <a:ea typeface="+mj-ea"/>
              </a:rPr>
              <a:t>=[];</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function sys=</a:t>
            </a:r>
            <a:r>
              <a:rPr lang="en-US" altLang="zh-CN" sz="1800" b="0" dirty="0" err="1">
                <a:solidFill>
                  <a:schemeClr val="tx1"/>
                </a:solidFill>
                <a:latin typeface="+mj-ea"/>
                <a:ea typeface="+mj-ea"/>
              </a:rPr>
              <a:t>mdlDerivatives</a:t>
            </a:r>
            <a:r>
              <a:rPr lang="en-US" altLang="zh-CN" sz="1800" b="0" dirty="0">
                <a:solidFill>
                  <a:schemeClr val="tx1"/>
                </a:solidFill>
                <a:latin typeface="+mj-ea"/>
                <a:ea typeface="+mj-ea"/>
              </a:rPr>
              <a:t>(</a:t>
            </a:r>
            <a:r>
              <a:rPr lang="en-US" altLang="zh-CN" sz="1800" b="0" dirty="0" err="1">
                <a:solidFill>
                  <a:schemeClr val="tx1"/>
                </a:solidFill>
                <a:latin typeface="+mj-ea"/>
                <a:ea typeface="+mj-ea"/>
              </a:rPr>
              <a:t>t,x,u</a:t>
            </a:r>
            <a:r>
              <a:rPr lang="en-US" altLang="zh-CN" sz="1800" b="0" dirty="0">
                <a:solidFill>
                  <a:schemeClr val="tx1"/>
                </a:solidFill>
                <a:latin typeface="+mj-ea"/>
                <a:ea typeface="+mj-ea"/>
              </a:rPr>
              <a:t>)</a:t>
            </a:r>
            <a:endParaRPr lang="zh-CN" altLang="zh-CN" sz="1800" b="0" dirty="0">
              <a:solidFill>
                <a:schemeClr val="tx1"/>
              </a:solidFill>
              <a:latin typeface="+mj-ea"/>
              <a:ea typeface="+mj-ea"/>
            </a:endParaRPr>
          </a:p>
          <a:p>
            <a:pPr algn="l"/>
            <a:r>
              <a:rPr lang="en-US" altLang="zh-CN" sz="1800" b="0" dirty="0" err="1">
                <a:solidFill>
                  <a:schemeClr val="tx1"/>
                </a:solidFill>
                <a:latin typeface="+mj-ea"/>
                <a:ea typeface="+mj-ea"/>
              </a:rPr>
              <a:t>Bn</a:t>
            </a:r>
            <a:r>
              <a:rPr lang="en-US" altLang="zh-CN" sz="1800" b="0" dirty="0">
                <a:solidFill>
                  <a:schemeClr val="tx1"/>
                </a:solidFill>
                <a:latin typeface="+mj-ea"/>
                <a:ea typeface="+mj-ea"/>
              </a:rPr>
              <a:t>=10;</a:t>
            </a:r>
            <a:endParaRPr lang="zh-CN" altLang="zh-CN" sz="1800" b="0" dirty="0">
              <a:solidFill>
                <a:schemeClr val="tx1"/>
              </a:solidFill>
              <a:latin typeface="+mj-ea"/>
              <a:ea typeface="+mj-ea"/>
            </a:endParaRPr>
          </a:p>
          <a:p>
            <a:pPr algn="l"/>
            <a:r>
              <a:rPr lang="en-US" altLang="zh-CN" sz="1800" b="0" dirty="0" err="1">
                <a:solidFill>
                  <a:schemeClr val="tx1"/>
                </a:solidFill>
                <a:latin typeface="+mj-ea"/>
                <a:ea typeface="+mj-ea"/>
              </a:rPr>
              <a:t>Jn</a:t>
            </a:r>
            <a:r>
              <a:rPr lang="en-US" altLang="zh-CN" sz="1800" b="0" dirty="0">
                <a:solidFill>
                  <a:schemeClr val="tx1"/>
                </a:solidFill>
                <a:latin typeface="+mj-ea"/>
                <a:ea typeface="+mj-ea"/>
              </a:rPr>
              <a:t>=3;</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sys(1)=x(2);</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sys(2)=1/</a:t>
            </a:r>
            <a:r>
              <a:rPr lang="en-US" altLang="zh-CN" sz="1800" b="0" dirty="0" err="1">
                <a:solidFill>
                  <a:schemeClr val="tx1"/>
                </a:solidFill>
                <a:latin typeface="+mj-ea"/>
                <a:ea typeface="+mj-ea"/>
              </a:rPr>
              <a:t>Jn</a:t>
            </a:r>
            <a:r>
              <a:rPr lang="en-US" altLang="zh-CN" sz="1800" b="0" dirty="0">
                <a:solidFill>
                  <a:schemeClr val="tx1"/>
                </a:solidFill>
                <a:latin typeface="+mj-ea"/>
                <a:ea typeface="+mj-ea"/>
              </a:rPr>
              <a:t>*(u-</a:t>
            </a:r>
            <a:r>
              <a:rPr lang="en-US" altLang="zh-CN" sz="1800" b="0" dirty="0" err="1">
                <a:solidFill>
                  <a:schemeClr val="tx1"/>
                </a:solidFill>
                <a:latin typeface="+mj-ea"/>
                <a:ea typeface="+mj-ea"/>
              </a:rPr>
              <a:t>Bn</a:t>
            </a:r>
            <a:r>
              <a:rPr lang="en-US" altLang="zh-CN" sz="1800" b="0" dirty="0">
                <a:solidFill>
                  <a:schemeClr val="tx1"/>
                </a:solidFill>
                <a:latin typeface="+mj-ea"/>
                <a:ea typeface="+mj-ea"/>
              </a:rPr>
              <a:t>*x(2));</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function sys=</a:t>
            </a:r>
            <a:r>
              <a:rPr lang="en-US" altLang="zh-CN" sz="1800" b="0" dirty="0" err="1">
                <a:solidFill>
                  <a:schemeClr val="tx1"/>
                </a:solidFill>
                <a:latin typeface="+mj-ea"/>
                <a:ea typeface="+mj-ea"/>
              </a:rPr>
              <a:t>mdlOutputs</a:t>
            </a:r>
            <a:r>
              <a:rPr lang="en-US" altLang="zh-CN" sz="1800" b="0" dirty="0">
                <a:solidFill>
                  <a:schemeClr val="tx1"/>
                </a:solidFill>
                <a:latin typeface="+mj-ea"/>
                <a:ea typeface="+mj-ea"/>
              </a:rPr>
              <a:t>(</a:t>
            </a:r>
            <a:r>
              <a:rPr lang="en-US" altLang="zh-CN" sz="1800" b="0" dirty="0" err="1">
                <a:solidFill>
                  <a:schemeClr val="tx1"/>
                </a:solidFill>
                <a:latin typeface="+mj-ea"/>
                <a:ea typeface="+mj-ea"/>
              </a:rPr>
              <a:t>t,x,u</a:t>
            </a:r>
            <a:r>
              <a:rPr lang="en-US" altLang="zh-CN" sz="1800" b="0" dirty="0">
                <a:solidFill>
                  <a:schemeClr val="tx1"/>
                </a:solidFill>
                <a:latin typeface="+mj-ea"/>
                <a:ea typeface="+mj-ea"/>
              </a:rPr>
              <a:t>)</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sys(1)=x(1);</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sys(2)=x(2);</a:t>
            </a:r>
            <a:endParaRPr lang="zh-CN" altLang="zh-CN" sz="1800" b="0" dirty="0">
              <a:solidFill>
                <a:schemeClr val="tx1"/>
              </a:solidFill>
              <a:latin typeface="+mj-ea"/>
              <a:ea typeface="+mj-ea"/>
            </a:endParaRPr>
          </a:p>
        </p:txBody>
      </p:sp>
    </p:spTree>
    <p:extLst>
      <p:ext uri="{BB962C8B-B14F-4D97-AF65-F5344CB8AC3E}">
        <p14:creationId xmlns:p14="http://schemas.microsoft.com/office/powerpoint/2010/main" val="2432870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856357"/>
            <a:ext cx="4572000" cy="5262979"/>
          </a:xfrm>
          <a:prstGeom prst="rect">
            <a:avLst/>
          </a:prstGeom>
        </p:spPr>
        <p:txBody>
          <a:bodyPr>
            <a:spAutoFit/>
          </a:bodyPr>
          <a:lstStyle/>
          <a:p>
            <a:pPr algn="l"/>
            <a:r>
              <a:rPr lang="zh-CN" altLang="zh-CN" sz="1400" b="0" dirty="0">
                <a:solidFill>
                  <a:schemeClr val="tx1"/>
                </a:solidFill>
                <a:latin typeface="+mj-ea"/>
                <a:ea typeface="+mj-ea"/>
              </a:rPr>
              <a:t>实际对象的滑模控制器的</a:t>
            </a:r>
            <a:r>
              <a:rPr lang="en-US" altLang="zh-CN" sz="1400" b="0" dirty="0">
                <a:solidFill>
                  <a:schemeClr val="tx1"/>
                </a:solidFill>
                <a:latin typeface="+mj-ea"/>
                <a:ea typeface="+mj-ea"/>
              </a:rPr>
              <a:t>S</a:t>
            </a:r>
            <a:r>
              <a:rPr lang="zh-CN" altLang="zh-CN" sz="1400" b="0" dirty="0">
                <a:solidFill>
                  <a:schemeClr val="tx1"/>
                </a:solidFill>
                <a:latin typeface="+mj-ea"/>
                <a:ea typeface="+mj-ea"/>
              </a:rPr>
              <a:t>函数如下：</a:t>
            </a:r>
          </a:p>
          <a:p>
            <a:pPr algn="l"/>
            <a:r>
              <a:rPr lang="en-US" altLang="zh-CN" sz="1400" b="0" dirty="0">
                <a:solidFill>
                  <a:schemeClr val="tx1"/>
                </a:solidFill>
                <a:latin typeface="+mj-ea"/>
                <a:ea typeface="+mj-ea"/>
              </a:rPr>
              <a:t>function [sys,x0,str,ts]=</a:t>
            </a:r>
            <a:r>
              <a:rPr lang="en-US" altLang="zh-CN" sz="1400" b="0" dirty="0" err="1">
                <a:solidFill>
                  <a:schemeClr val="tx1"/>
                </a:solidFill>
                <a:latin typeface="+mj-ea"/>
                <a:ea typeface="+mj-ea"/>
              </a:rPr>
              <a:t>s_function</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t,x,u,flag</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switch flag,</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[sys,x0,str,ts]=</a:t>
            </a:r>
            <a:r>
              <a:rPr lang="en-US" altLang="zh-CN" sz="1400" b="0" dirty="0" err="1">
                <a:solidFill>
                  <a:schemeClr val="tx1"/>
                </a:solidFill>
                <a:latin typeface="+mj-ea"/>
                <a:ea typeface="+mj-ea"/>
              </a:rPr>
              <a:t>mdlInitializeSizes</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3,</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a:t>
            </a:r>
            <a:r>
              <a:rPr lang="en-US" altLang="zh-CN" sz="1400" b="0" dirty="0" err="1">
                <a:solidFill>
                  <a:schemeClr val="tx1"/>
                </a:solidFill>
                <a:latin typeface="+mj-ea"/>
                <a:ea typeface="+mj-ea"/>
              </a:rPr>
              <a:t>mdlOutputs</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{2, 4, 9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 =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otherwise</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error(['Unhandled flag = ',num2str(flag)]);</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end</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function [sys,x0,str,ts]=</a:t>
            </a:r>
            <a:r>
              <a:rPr lang="en-US" altLang="zh-CN" sz="1400" b="0" dirty="0" err="1">
                <a:solidFill>
                  <a:schemeClr val="tx1"/>
                </a:solidFill>
                <a:latin typeface="+mj-ea"/>
                <a:ea typeface="+mj-ea"/>
              </a:rPr>
              <a:t>mdlInitializeSizes</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sizes = </a:t>
            </a:r>
            <a:r>
              <a:rPr lang="en-US" altLang="zh-CN" sz="1400" b="0" dirty="0" err="1">
                <a:solidFill>
                  <a:schemeClr val="tx1"/>
                </a:solidFill>
                <a:latin typeface="+mj-ea"/>
                <a:ea typeface="+mj-ea"/>
              </a:rPr>
              <a:t>simsizes</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sizes.NumContStates</a:t>
            </a:r>
            <a:r>
              <a:rPr lang="en-US" altLang="zh-CN" sz="1400" b="0" dirty="0">
                <a:solidFill>
                  <a:schemeClr val="tx1"/>
                </a:solidFill>
                <a:latin typeface="+mj-ea"/>
                <a:ea typeface="+mj-ea"/>
              </a:rPr>
              <a:t>  = 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sizes.NumDiscStates</a:t>
            </a:r>
            <a:r>
              <a:rPr lang="en-US" altLang="zh-CN" sz="1400" b="0" dirty="0">
                <a:solidFill>
                  <a:schemeClr val="tx1"/>
                </a:solidFill>
                <a:latin typeface="+mj-ea"/>
                <a:ea typeface="+mj-ea"/>
              </a:rPr>
              <a:t>  = 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sizes.NumOutputs</a:t>
            </a:r>
            <a:r>
              <a:rPr lang="en-US" altLang="zh-CN" sz="1400" b="0" dirty="0">
                <a:solidFill>
                  <a:schemeClr val="tx1"/>
                </a:solidFill>
                <a:latin typeface="+mj-ea"/>
                <a:ea typeface="+mj-ea"/>
              </a:rPr>
              <a:t>     = 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sizes.NumInputs</a:t>
            </a:r>
            <a:r>
              <a:rPr lang="en-US" altLang="zh-CN" sz="1400" b="0" dirty="0">
                <a:solidFill>
                  <a:schemeClr val="tx1"/>
                </a:solidFill>
                <a:latin typeface="+mj-ea"/>
                <a:ea typeface="+mj-ea"/>
              </a:rPr>
              <a:t>      = 5;</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sizes.DirFeedthrough</a:t>
            </a:r>
            <a:r>
              <a:rPr lang="en-US" altLang="zh-CN" sz="1400" b="0" dirty="0">
                <a:solidFill>
                  <a:schemeClr val="tx1"/>
                </a:solidFill>
                <a:latin typeface="+mj-ea"/>
                <a:ea typeface="+mj-ea"/>
              </a:rPr>
              <a:t> = 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sizes.NumSampleTimes</a:t>
            </a:r>
            <a:r>
              <a:rPr lang="en-US" altLang="zh-CN" sz="1400" b="0" dirty="0">
                <a:solidFill>
                  <a:schemeClr val="tx1"/>
                </a:solidFill>
                <a:latin typeface="+mj-ea"/>
                <a:ea typeface="+mj-ea"/>
              </a:rPr>
              <a:t> = 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a:t>
            </a:r>
            <a:r>
              <a:rPr lang="en-US" altLang="zh-CN" sz="1400" b="0" dirty="0" err="1">
                <a:solidFill>
                  <a:schemeClr val="tx1"/>
                </a:solidFill>
                <a:latin typeface="+mj-ea"/>
                <a:ea typeface="+mj-ea"/>
              </a:rPr>
              <a:t>simsizes</a:t>
            </a:r>
            <a:r>
              <a:rPr lang="en-US" altLang="zh-CN" sz="1400" b="0" dirty="0">
                <a:solidFill>
                  <a:schemeClr val="tx1"/>
                </a:solidFill>
                <a:latin typeface="+mj-ea"/>
                <a:ea typeface="+mj-ea"/>
              </a:rPr>
              <a:t>(sizes);</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x0=[];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str</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ts</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p:txBody>
      </p:sp>
    </p:spTree>
    <p:extLst>
      <p:ext uri="{BB962C8B-B14F-4D97-AF65-F5344CB8AC3E}">
        <p14:creationId xmlns:p14="http://schemas.microsoft.com/office/powerpoint/2010/main" val="2432870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052736"/>
            <a:ext cx="4572000" cy="5447645"/>
          </a:xfrm>
          <a:prstGeom prst="rect">
            <a:avLst/>
          </a:prstGeom>
        </p:spPr>
        <p:txBody>
          <a:bodyPr>
            <a:spAutoFit/>
          </a:bodyPr>
          <a:lstStyle/>
          <a:p>
            <a:pPr algn="l"/>
            <a:r>
              <a:rPr lang="en-US" altLang="zh-CN" sz="1200" b="0" dirty="0">
                <a:solidFill>
                  <a:schemeClr val="tx1"/>
                </a:solidFill>
                <a:latin typeface="+mj-ea"/>
                <a:ea typeface="+mj-ea"/>
              </a:rPr>
              <a:t>function sys=</a:t>
            </a:r>
            <a:r>
              <a:rPr lang="en-US" altLang="zh-CN" sz="1200" b="0" dirty="0" err="1">
                <a:solidFill>
                  <a:schemeClr val="tx1"/>
                </a:solidFill>
                <a:latin typeface="+mj-ea"/>
                <a:ea typeface="+mj-ea"/>
              </a:rPr>
              <a:t>mdlOutputs</a:t>
            </a:r>
            <a:r>
              <a:rPr lang="en-US" altLang="zh-CN" sz="1200" b="0" dirty="0">
                <a:solidFill>
                  <a:schemeClr val="tx1"/>
                </a:solidFill>
                <a:latin typeface="+mj-ea"/>
                <a:ea typeface="+mj-ea"/>
              </a:rPr>
              <a:t>(</a:t>
            </a:r>
            <a:r>
              <a:rPr lang="en-US" altLang="zh-CN" sz="1200" b="0" dirty="0" err="1">
                <a:solidFill>
                  <a:schemeClr val="tx1"/>
                </a:solidFill>
                <a:latin typeface="+mj-ea"/>
                <a:ea typeface="+mj-ea"/>
              </a:rPr>
              <a:t>t,x,u</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Bn</a:t>
            </a:r>
            <a:r>
              <a:rPr lang="en-US" altLang="zh-CN" sz="1200" b="0" dirty="0">
                <a:solidFill>
                  <a:schemeClr val="tx1"/>
                </a:solidFill>
                <a:latin typeface="+mj-ea"/>
                <a:ea typeface="+mj-ea"/>
              </a:rPr>
              <a:t>=10;Jn=3;</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lamt</a:t>
            </a:r>
            <a:r>
              <a:rPr lang="en-US" altLang="zh-CN" sz="1200" b="0" dirty="0">
                <a:solidFill>
                  <a:schemeClr val="tx1"/>
                </a:solidFill>
                <a:latin typeface="+mj-ea"/>
                <a:ea typeface="+mj-ea"/>
              </a:rPr>
              <a:t>=</a:t>
            </a:r>
            <a:r>
              <a:rPr lang="en-US" altLang="zh-CN" sz="1200" b="0" dirty="0" err="1">
                <a:solidFill>
                  <a:schemeClr val="tx1"/>
                </a:solidFill>
                <a:latin typeface="+mj-ea"/>
                <a:ea typeface="+mj-ea"/>
              </a:rPr>
              <a:t>Bn</a:t>
            </a:r>
            <a:r>
              <a:rPr lang="en-US" altLang="zh-CN" sz="1200" b="0" dirty="0">
                <a:solidFill>
                  <a:schemeClr val="tx1"/>
                </a:solidFill>
                <a:latin typeface="+mj-ea"/>
                <a:ea typeface="+mj-ea"/>
              </a:rPr>
              <a:t>/</a:t>
            </a:r>
            <a:r>
              <a:rPr lang="en-US" altLang="zh-CN" sz="1200" b="0" dirty="0" err="1">
                <a:solidFill>
                  <a:schemeClr val="tx1"/>
                </a:solidFill>
                <a:latin typeface="+mj-ea"/>
                <a:ea typeface="+mj-ea"/>
              </a:rPr>
              <a:t>Jn</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Jm</a:t>
            </a:r>
            <a:r>
              <a:rPr lang="en-US" altLang="zh-CN" sz="1200" b="0" dirty="0">
                <a:solidFill>
                  <a:schemeClr val="tx1"/>
                </a:solidFill>
                <a:latin typeface="+mj-ea"/>
                <a:ea typeface="+mj-ea"/>
              </a:rPr>
              <a:t>=2.5;JM=3.5;</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Bm</a:t>
            </a:r>
            <a:r>
              <a:rPr lang="en-US" altLang="zh-CN" sz="1200" b="0" dirty="0">
                <a:solidFill>
                  <a:schemeClr val="tx1"/>
                </a:solidFill>
                <a:latin typeface="+mj-ea"/>
                <a:ea typeface="+mj-ea"/>
              </a:rPr>
              <a:t>=7;BM=13;</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dM</a:t>
            </a:r>
            <a:r>
              <a:rPr lang="en-US" altLang="zh-CN" sz="1200" b="0" dirty="0">
                <a:solidFill>
                  <a:schemeClr val="tx1"/>
                </a:solidFill>
                <a:latin typeface="+mj-ea"/>
                <a:ea typeface="+mj-ea"/>
              </a:rPr>
              <a:t>=0.10;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K=10;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thn</a:t>
            </a:r>
            <a:r>
              <a:rPr lang="en-US" altLang="zh-CN" sz="1200" b="0" dirty="0">
                <a:solidFill>
                  <a:schemeClr val="tx1"/>
                </a:solidFill>
                <a:latin typeface="+mj-ea"/>
                <a:ea typeface="+mj-ea"/>
              </a:rPr>
              <a:t>=u(1);</a:t>
            </a:r>
            <a:r>
              <a:rPr lang="en-US" altLang="zh-CN" sz="1200" b="0" dirty="0" err="1">
                <a:solidFill>
                  <a:schemeClr val="tx1"/>
                </a:solidFill>
                <a:latin typeface="+mj-ea"/>
                <a:ea typeface="+mj-ea"/>
              </a:rPr>
              <a:t>dthn</a:t>
            </a:r>
            <a:r>
              <a:rPr lang="en-US" altLang="zh-CN" sz="1200" b="0" dirty="0">
                <a:solidFill>
                  <a:schemeClr val="tx1"/>
                </a:solidFill>
                <a:latin typeface="+mj-ea"/>
                <a:ea typeface="+mj-ea"/>
              </a:rPr>
              <a:t>=u(2);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nu=u(3);</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th</a:t>
            </a:r>
            <a:r>
              <a:rPr lang="en-US" altLang="zh-CN" sz="1200" b="0" dirty="0">
                <a:solidFill>
                  <a:schemeClr val="tx1"/>
                </a:solidFill>
                <a:latin typeface="+mj-ea"/>
                <a:ea typeface="+mj-ea"/>
              </a:rPr>
              <a:t>=u(4);</a:t>
            </a:r>
            <a:r>
              <a:rPr lang="en-US" altLang="zh-CN" sz="1200" b="0" dirty="0" err="1">
                <a:solidFill>
                  <a:schemeClr val="tx1"/>
                </a:solidFill>
                <a:latin typeface="+mj-ea"/>
                <a:ea typeface="+mj-ea"/>
              </a:rPr>
              <a:t>dth</a:t>
            </a:r>
            <a:r>
              <a:rPr lang="en-US" altLang="zh-CN" sz="1200" b="0" dirty="0">
                <a:solidFill>
                  <a:schemeClr val="tx1"/>
                </a:solidFill>
                <a:latin typeface="+mj-ea"/>
                <a:ea typeface="+mj-ea"/>
              </a:rPr>
              <a:t>=u(5);</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en</a:t>
            </a:r>
            <a:r>
              <a:rPr lang="en-US" altLang="zh-CN" sz="1200" b="0" dirty="0">
                <a:solidFill>
                  <a:schemeClr val="tx1"/>
                </a:solidFill>
                <a:latin typeface="+mj-ea"/>
                <a:ea typeface="+mj-ea"/>
              </a:rPr>
              <a:t>=</a:t>
            </a:r>
            <a:r>
              <a:rPr lang="en-US" altLang="zh-CN" sz="1200" b="0" dirty="0" err="1">
                <a:solidFill>
                  <a:schemeClr val="tx1"/>
                </a:solidFill>
                <a:latin typeface="+mj-ea"/>
                <a:ea typeface="+mj-ea"/>
              </a:rPr>
              <a:t>th-thn</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den=</a:t>
            </a:r>
            <a:r>
              <a:rPr lang="en-US" altLang="zh-CN" sz="1200" b="0" dirty="0" err="1">
                <a:solidFill>
                  <a:schemeClr val="tx1"/>
                </a:solidFill>
                <a:latin typeface="+mj-ea"/>
                <a:ea typeface="+mj-ea"/>
              </a:rPr>
              <a:t>dth-dthn</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a:t>
            </a:r>
            <a:r>
              <a:rPr lang="en-US" altLang="zh-CN" sz="1200" b="0" dirty="0" err="1">
                <a:solidFill>
                  <a:schemeClr val="tx1"/>
                </a:solidFill>
                <a:latin typeface="+mj-ea"/>
                <a:ea typeface="+mj-ea"/>
              </a:rPr>
              <a:t>den+lamt</a:t>
            </a:r>
            <a:r>
              <a:rPr lang="en-US" altLang="zh-CN" sz="1200" b="0" dirty="0">
                <a:solidFill>
                  <a:schemeClr val="tx1"/>
                </a:solidFill>
                <a:latin typeface="+mj-ea"/>
                <a:ea typeface="+mj-ea"/>
              </a:rPr>
              <a:t>*</a:t>
            </a:r>
            <a:r>
              <a:rPr lang="en-US" altLang="zh-CN" sz="1200" b="0" dirty="0" err="1">
                <a:solidFill>
                  <a:schemeClr val="tx1"/>
                </a:solidFill>
                <a:latin typeface="+mj-ea"/>
                <a:ea typeface="+mj-ea"/>
              </a:rPr>
              <a:t>en</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temp0=(1/</a:t>
            </a:r>
            <a:r>
              <a:rPr lang="en-US" altLang="zh-CN" sz="1200" b="0" dirty="0" err="1">
                <a:solidFill>
                  <a:schemeClr val="tx1"/>
                </a:solidFill>
                <a:latin typeface="+mj-ea"/>
                <a:ea typeface="+mj-ea"/>
              </a:rPr>
              <a:t>Jn</a:t>
            </a:r>
            <a:r>
              <a:rPr lang="en-US" altLang="zh-CN" sz="1200" b="0" dirty="0">
                <a:solidFill>
                  <a:schemeClr val="tx1"/>
                </a:solidFill>
                <a:latin typeface="+mj-ea"/>
                <a:ea typeface="+mj-ea"/>
              </a:rPr>
              <a:t>)*nu-</a:t>
            </a:r>
            <a:r>
              <a:rPr lang="en-US" altLang="zh-CN" sz="1200" b="0" dirty="0" err="1">
                <a:solidFill>
                  <a:schemeClr val="tx1"/>
                </a:solidFill>
                <a:latin typeface="+mj-ea"/>
                <a:ea typeface="+mj-ea"/>
              </a:rPr>
              <a:t>lamt</a:t>
            </a:r>
            <a:r>
              <a:rPr lang="en-US" altLang="zh-CN" sz="1200" b="0" dirty="0">
                <a:solidFill>
                  <a:schemeClr val="tx1"/>
                </a:solidFill>
                <a:latin typeface="+mj-ea"/>
                <a:ea typeface="+mj-ea"/>
              </a:rPr>
              <a:t>*</a:t>
            </a:r>
            <a:r>
              <a:rPr lang="en-US" altLang="zh-CN" sz="1200" b="0" dirty="0" err="1">
                <a:solidFill>
                  <a:schemeClr val="tx1"/>
                </a:solidFill>
                <a:latin typeface="+mj-ea"/>
                <a:ea typeface="+mj-ea"/>
              </a:rPr>
              <a:t>dth</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Ja=1/2*(</a:t>
            </a:r>
            <a:r>
              <a:rPr lang="en-US" altLang="zh-CN" sz="1200" b="0" dirty="0" err="1">
                <a:solidFill>
                  <a:schemeClr val="tx1"/>
                </a:solidFill>
                <a:latin typeface="+mj-ea"/>
                <a:ea typeface="+mj-ea"/>
              </a:rPr>
              <a:t>JM+Jm</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Ba=1/2*(</a:t>
            </a:r>
            <a:r>
              <a:rPr lang="en-US" altLang="zh-CN" sz="1200" b="0" dirty="0" err="1">
                <a:solidFill>
                  <a:schemeClr val="tx1"/>
                </a:solidFill>
                <a:latin typeface="+mj-ea"/>
                <a:ea typeface="+mj-ea"/>
              </a:rPr>
              <a:t>BM+Bm</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h=dM+1/2*(JM-</a:t>
            </a:r>
            <a:r>
              <a:rPr lang="en-US" altLang="zh-CN" sz="1200" b="0" dirty="0" err="1">
                <a:solidFill>
                  <a:schemeClr val="tx1"/>
                </a:solidFill>
                <a:latin typeface="+mj-ea"/>
                <a:ea typeface="+mj-ea"/>
              </a:rPr>
              <a:t>Jm</a:t>
            </a:r>
            <a:r>
              <a:rPr lang="en-US" altLang="zh-CN" sz="1200" b="0" dirty="0">
                <a:solidFill>
                  <a:schemeClr val="tx1"/>
                </a:solidFill>
                <a:latin typeface="+mj-ea"/>
                <a:ea typeface="+mj-ea"/>
              </a:rPr>
              <a:t>)*abs(temp0)+1/2*(BM-</a:t>
            </a:r>
            <a:r>
              <a:rPr lang="en-US" altLang="zh-CN" sz="1200" b="0" dirty="0" err="1">
                <a:solidFill>
                  <a:schemeClr val="tx1"/>
                </a:solidFill>
                <a:latin typeface="+mj-ea"/>
                <a:ea typeface="+mj-ea"/>
              </a:rPr>
              <a:t>Bm</a:t>
            </a:r>
            <a:r>
              <a:rPr lang="en-US" altLang="zh-CN" sz="1200" b="0" dirty="0">
                <a:solidFill>
                  <a:schemeClr val="tx1"/>
                </a:solidFill>
                <a:latin typeface="+mj-ea"/>
                <a:ea typeface="+mj-ea"/>
              </a:rPr>
              <a:t>)*abs(</a:t>
            </a:r>
            <a:r>
              <a:rPr lang="en-US" altLang="zh-CN" sz="1200" b="0" dirty="0" err="1">
                <a:solidFill>
                  <a:schemeClr val="tx1"/>
                </a:solidFill>
                <a:latin typeface="+mj-ea"/>
                <a:ea typeface="+mj-ea"/>
              </a:rPr>
              <a:t>dth</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ut</a:t>
            </a:r>
            <a:r>
              <a:rPr lang="en-US" altLang="zh-CN" sz="1200" b="0" dirty="0">
                <a:solidFill>
                  <a:schemeClr val="tx1"/>
                </a:solidFill>
                <a:latin typeface="+mj-ea"/>
                <a:ea typeface="+mj-ea"/>
              </a:rPr>
              <a:t>=-K*s-h*sign(s)+Ja*((1/</a:t>
            </a:r>
            <a:r>
              <a:rPr lang="en-US" altLang="zh-CN" sz="1200" b="0" dirty="0" err="1">
                <a:solidFill>
                  <a:schemeClr val="tx1"/>
                </a:solidFill>
                <a:latin typeface="+mj-ea"/>
                <a:ea typeface="+mj-ea"/>
              </a:rPr>
              <a:t>Jn</a:t>
            </a:r>
            <a:r>
              <a:rPr lang="en-US" altLang="zh-CN" sz="1200" b="0" dirty="0">
                <a:solidFill>
                  <a:schemeClr val="tx1"/>
                </a:solidFill>
                <a:latin typeface="+mj-ea"/>
                <a:ea typeface="+mj-ea"/>
              </a:rPr>
              <a:t>)*nu-</a:t>
            </a:r>
            <a:r>
              <a:rPr lang="en-US" altLang="zh-CN" sz="1200" b="0" dirty="0" err="1">
                <a:solidFill>
                  <a:schemeClr val="tx1"/>
                </a:solidFill>
                <a:latin typeface="+mj-ea"/>
                <a:ea typeface="+mj-ea"/>
              </a:rPr>
              <a:t>lamt</a:t>
            </a:r>
            <a:r>
              <a:rPr lang="en-US" altLang="zh-CN" sz="1200" b="0" dirty="0">
                <a:solidFill>
                  <a:schemeClr val="tx1"/>
                </a:solidFill>
                <a:latin typeface="+mj-ea"/>
                <a:ea typeface="+mj-ea"/>
              </a:rPr>
              <a:t>*</a:t>
            </a:r>
            <a:r>
              <a:rPr lang="en-US" altLang="zh-CN" sz="1200" b="0" dirty="0" err="1">
                <a:solidFill>
                  <a:schemeClr val="tx1"/>
                </a:solidFill>
                <a:latin typeface="+mj-ea"/>
                <a:ea typeface="+mj-ea"/>
              </a:rPr>
              <a:t>dth</a:t>
            </a:r>
            <a:r>
              <a:rPr lang="en-US" altLang="zh-CN" sz="1200" b="0" dirty="0">
                <a:solidFill>
                  <a:schemeClr val="tx1"/>
                </a:solidFill>
                <a:latin typeface="+mj-ea"/>
                <a:ea typeface="+mj-ea"/>
              </a:rPr>
              <a:t>)+Ba*</a:t>
            </a:r>
            <a:r>
              <a:rPr lang="en-US" altLang="zh-CN" sz="1200" b="0" dirty="0" err="1">
                <a:solidFill>
                  <a:schemeClr val="tx1"/>
                </a:solidFill>
                <a:latin typeface="+mj-ea"/>
                <a:ea typeface="+mj-ea"/>
              </a:rPr>
              <a:t>dth</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sys(1)=</a:t>
            </a:r>
            <a:r>
              <a:rPr lang="en-US" altLang="zh-CN" sz="1200" b="0" dirty="0" err="1">
                <a:solidFill>
                  <a:schemeClr val="tx1"/>
                </a:solidFill>
                <a:latin typeface="+mj-ea"/>
                <a:ea typeface="+mj-ea"/>
              </a:rPr>
              <a:t>ut</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p:txBody>
      </p:sp>
    </p:spTree>
    <p:extLst>
      <p:ext uri="{BB962C8B-B14F-4D97-AF65-F5344CB8AC3E}">
        <p14:creationId xmlns:p14="http://schemas.microsoft.com/office/powerpoint/2010/main" val="2432870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39" y="908720"/>
            <a:ext cx="4572000" cy="5632311"/>
          </a:xfrm>
          <a:prstGeom prst="rect">
            <a:avLst/>
          </a:prstGeom>
        </p:spPr>
        <p:txBody>
          <a:bodyPr>
            <a:spAutoFit/>
          </a:bodyPr>
          <a:lstStyle/>
          <a:p>
            <a:pPr algn="l"/>
            <a:r>
              <a:rPr lang="zh-CN" altLang="zh-CN" sz="1000" b="0" dirty="0">
                <a:solidFill>
                  <a:schemeClr val="tx1"/>
                </a:solidFill>
                <a:latin typeface="+mj-ea"/>
                <a:ea typeface="+mj-ea"/>
              </a:rPr>
              <a:t>系统被控对象</a:t>
            </a:r>
            <a:r>
              <a:rPr lang="en-US" altLang="zh-CN" sz="1000" b="0" dirty="0">
                <a:solidFill>
                  <a:schemeClr val="tx1"/>
                </a:solidFill>
                <a:latin typeface="+mj-ea"/>
                <a:ea typeface="+mj-ea"/>
              </a:rPr>
              <a:t>S</a:t>
            </a:r>
            <a:r>
              <a:rPr lang="zh-CN" altLang="zh-CN" sz="1000" b="0" dirty="0">
                <a:solidFill>
                  <a:schemeClr val="tx1"/>
                </a:solidFill>
                <a:latin typeface="+mj-ea"/>
                <a:ea typeface="+mj-ea"/>
              </a:rPr>
              <a:t>函数如下：</a:t>
            </a:r>
          </a:p>
          <a:p>
            <a:pPr algn="l"/>
            <a:r>
              <a:rPr lang="en-US" altLang="zh-CN" sz="1000" b="0" dirty="0">
                <a:solidFill>
                  <a:schemeClr val="tx1"/>
                </a:solidFill>
                <a:latin typeface="+mj-ea"/>
                <a:ea typeface="+mj-ea"/>
              </a:rPr>
              <a:t>function [sys,x0,str,ts]=</a:t>
            </a:r>
            <a:r>
              <a:rPr lang="en-US" altLang="zh-CN" sz="1000" b="0" dirty="0" err="1">
                <a:solidFill>
                  <a:schemeClr val="tx1"/>
                </a:solidFill>
                <a:latin typeface="+mj-ea"/>
                <a:ea typeface="+mj-ea"/>
              </a:rPr>
              <a:t>s_function</a:t>
            </a:r>
            <a:r>
              <a:rPr lang="en-US" altLang="zh-CN" sz="1000" b="0" dirty="0">
                <a:solidFill>
                  <a:schemeClr val="tx1"/>
                </a:solidFill>
                <a:latin typeface="+mj-ea"/>
                <a:ea typeface="+mj-ea"/>
              </a:rPr>
              <a:t>(</a:t>
            </a:r>
            <a:r>
              <a:rPr lang="en-US" altLang="zh-CN" sz="1000" b="0" dirty="0" err="1">
                <a:solidFill>
                  <a:schemeClr val="tx1"/>
                </a:solidFill>
                <a:latin typeface="+mj-ea"/>
                <a:ea typeface="+mj-ea"/>
              </a:rPr>
              <a:t>t,x,u,flag</a:t>
            </a:r>
            <a:r>
              <a:rPr lang="en-US" altLang="zh-CN" sz="1000" b="0" dirty="0">
                <a:solidFill>
                  <a:schemeClr val="tx1"/>
                </a:solidFill>
                <a:latin typeface="+mj-ea"/>
                <a:ea typeface="+mj-ea"/>
              </a:rPr>
              <a:t>)</a:t>
            </a:r>
            <a:endParaRPr lang="zh-CN" altLang="zh-CN" sz="1000" b="0" dirty="0">
              <a:solidFill>
                <a:schemeClr val="tx1"/>
              </a:solidFill>
              <a:latin typeface="+mj-ea"/>
              <a:ea typeface="+mj-ea"/>
            </a:endParaRPr>
          </a:p>
          <a:p>
            <a:pPr algn="l"/>
            <a:r>
              <a:rPr lang="en-US" altLang="zh-CN" sz="1000" b="0" dirty="0">
                <a:solidFill>
                  <a:schemeClr val="tx1"/>
                </a:solidFill>
                <a:latin typeface="+mj-ea"/>
                <a:ea typeface="+mj-ea"/>
              </a:rPr>
              <a:t>switch flag,</a:t>
            </a:r>
            <a:endParaRPr lang="zh-CN" altLang="zh-CN" sz="1000" b="0" dirty="0">
              <a:solidFill>
                <a:schemeClr val="tx1"/>
              </a:solidFill>
              <a:latin typeface="+mj-ea"/>
              <a:ea typeface="+mj-ea"/>
            </a:endParaRPr>
          </a:p>
          <a:p>
            <a:pPr algn="l"/>
            <a:r>
              <a:rPr lang="en-US" altLang="zh-CN" sz="1000" b="0" dirty="0">
                <a:solidFill>
                  <a:schemeClr val="tx1"/>
                </a:solidFill>
                <a:latin typeface="+mj-ea"/>
                <a:ea typeface="+mj-ea"/>
              </a:rPr>
              <a:t>case 0,</a:t>
            </a:r>
            <a:endParaRPr lang="zh-CN" altLang="zh-CN" sz="1000" b="0" dirty="0">
              <a:solidFill>
                <a:schemeClr val="tx1"/>
              </a:solidFill>
              <a:latin typeface="+mj-ea"/>
              <a:ea typeface="+mj-ea"/>
            </a:endParaRPr>
          </a:p>
          <a:p>
            <a:pPr algn="l"/>
            <a:r>
              <a:rPr lang="en-US" altLang="zh-CN" sz="1000" b="0" dirty="0">
                <a:solidFill>
                  <a:schemeClr val="tx1"/>
                </a:solidFill>
                <a:latin typeface="+mj-ea"/>
                <a:ea typeface="+mj-ea"/>
              </a:rPr>
              <a:t>    [sys,x0,str,ts]=</a:t>
            </a:r>
            <a:r>
              <a:rPr lang="en-US" altLang="zh-CN" sz="1000" b="0" dirty="0" err="1">
                <a:solidFill>
                  <a:schemeClr val="tx1"/>
                </a:solidFill>
                <a:latin typeface="+mj-ea"/>
                <a:ea typeface="+mj-ea"/>
              </a:rPr>
              <a:t>mdlInitializeSizes</a:t>
            </a:r>
            <a:r>
              <a:rPr lang="en-US" altLang="zh-CN" sz="1000" b="0" dirty="0">
                <a:solidFill>
                  <a:schemeClr val="tx1"/>
                </a:solidFill>
                <a:latin typeface="+mj-ea"/>
                <a:ea typeface="+mj-ea"/>
              </a:rPr>
              <a:t>;</a:t>
            </a:r>
            <a:endParaRPr lang="zh-CN" altLang="zh-CN" sz="1000" b="0" dirty="0">
              <a:solidFill>
                <a:schemeClr val="tx1"/>
              </a:solidFill>
              <a:latin typeface="+mj-ea"/>
              <a:ea typeface="+mj-ea"/>
            </a:endParaRPr>
          </a:p>
          <a:p>
            <a:pPr algn="l"/>
            <a:r>
              <a:rPr lang="en-US" altLang="zh-CN" sz="1000" b="0" dirty="0">
                <a:solidFill>
                  <a:schemeClr val="tx1"/>
                </a:solidFill>
                <a:latin typeface="+mj-ea"/>
                <a:ea typeface="+mj-ea"/>
              </a:rPr>
              <a:t>case 1,</a:t>
            </a:r>
            <a:endParaRPr lang="zh-CN" altLang="zh-CN" sz="1000" b="0" dirty="0">
              <a:solidFill>
                <a:schemeClr val="tx1"/>
              </a:solidFill>
              <a:latin typeface="+mj-ea"/>
              <a:ea typeface="+mj-ea"/>
            </a:endParaRPr>
          </a:p>
          <a:p>
            <a:pPr algn="l"/>
            <a:r>
              <a:rPr lang="en-US" altLang="zh-CN" sz="1000" b="0" dirty="0">
                <a:solidFill>
                  <a:schemeClr val="tx1"/>
                </a:solidFill>
                <a:latin typeface="+mj-ea"/>
                <a:ea typeface="+mj-ea"/>
              </a:rPr>
              <a:t>    sys=</a:t>
            </a:r>
            <a:r>
              <a:rPr lang="en-US" altLang="zh-CN" sz="1000" b="0" dirty="0" err="1">
                <a:solidFill>
                  <a:schemeClr val="tx1"/>
                </a:solidFill>
                <a:latin typeface="+mj-ea"/>
                <a:ea typeface="+mj-ea"/>
              </a:rPr>
              <a:t>mdlDerivatives</a:t>
            </a:r>
            <a:r>
              <a:rPr lang="en-US" altLang="zh-CN" sz="1000" b="0" dirty="0">
                <a:solidFill>
                  <a:schemeClr val="tx1"/>
                </a:solidFill>
                <a:latin typeface="+mj-ea"/>
                <a:ea typeface="+mj-ea"/>
              </a:rPr>
              <a:t>(</a:t>
            </a:r>
            <a:r>
              <a:rPr lang="en-US" altLang="zh-CN" sz="1000" b="0" dirty="0" err="1">
                <a:solidFill>
                  <a:schemeClr val="tx1"/>
                </a:solidFill>
                <a:latin typeface="+mj-ea"/>
                <a:ea typeface="+mj-ea"/>
              </a:rPr>
              <a:t>t,x,u</a:t>
            </a:r>
            <a:r>
              <a:rPr lang="en-US" altLang="zh-CN" sz="1000" b="0" dirty="0">
                <a:solidFill>
                  <a:schemeClr val="tx1"/>
                </a:solidFill>
                <a:latin typeface="+mj-ea"/>
                <a:ea typeface="+mj-ea"/>
              </a:rPr>
              <a:t>);</a:t>
            </a:r>
            <a:endParaRPr lang="zh-CN" altLang="zh-CN" sz="1000" b="0" dirty="0">
              <a:solidFill>
                <a:schemeClr val="tx1"/>
              </a:solidFill>
              <a:latin typeface="+mj-ea"/>
              <a:ea typeface="+mj-ea"/>
            </a:endParaRPr>
          </a:p>
          <a:p>
            <a:pPr algn="l"/>
            <a:r>
              <a:rPr lang="en-US" altLang="zh-CN" sz="1000" b="0" dirty="0">
                <a:solidFill>
                  <a:schemeClr val="tx1"/>
                </a:solidFill>
                <a:latin typeface="+mj-ea"/>
                <a:ea typeface="+mj-ea"/>
              </a:rPr>
              <a:t>case 3,</a:t>
            </a:r>
            <a:endParaRPr lang="zh-CN" altLang="zh-CN" sz="1000" b="0" dirty="0">
              <a:solidFill>
                <a:schemeClr val="tx1"/>
              </a:solidFill>
              <a:latin typeface="+mj-ea"/>
              <a:ea typeface="+mj-ea"/>
            </a:endParaRPr>
          </a:p>
          <a:p>
            <a:pPr algn="l"/>
            <a:r>
              <a:rPr lang="en-US" altLang="zh-CN" sz="1000" b="0" dirty="0">
                <a:solidFill>
                  <a:schemeClr val="tx1"/>
                </a:solidFill>
                <a:latin typeface="+mj-ea"/>
                <a:ea typeface="+mj-ea"/>
              </a:rPr>
              <a:t>    sys=</a:t>
            </a:r>
            <a:r>
              <a:rPr lang="en-US" altLang="zh-CN" sz="1000" b="0" dirty="0" err="1">
                <a:solidFill>
                  <a:schemeClr val="tx1"/>
                </a:solidFill>
                <a:latin typeface="+mj-ea"/>
                <a:ea typeface="+mj-ea"/>
              </a:rPr>
              <a:t>mdlOutputs</a:t>
            </a:r>
            <a:r>
              <a:rPr lang="en-US" altLang="zh-CN" sz="1000" b="0" dirty="0">
                <a:solidFill>
                  <a:schemeClr val="tx1"/>
                </a:solidFill>
                <a:latin typeface="+mj-ea"/>
                <a:ea typeface="+mj-ea"/>
              </a:rPr>
              <a:t>(</a:t>
            </a:r>
            <a:r>
              <a:rPr lang="en-US" altLang="zh-CN" sz="1000" b="0" dirty="0" err="1">
                <a:solidFill>
                  <a:schemeClr val="tx1"/>
                </a:solidFill>
                <a:latin typeface="+mj-ea"/>
                <a:ea typeface="+mj-ea"/>
              </a:rPr>
              <a:t>t,x,u</a:t>
            </a:r>
            <a:r>
              <a:rPr lang="en-US" altLang="zh-CN" sz="1000" b="0" dirty="0">
                <a:solidFill>
                  <a:schemeClr val="tx1"/>
                </a:solidFill>
                <a:latin typeface="+mj-ea"/>
                <a:ea typeface="+mj-ea"/>
              </a:rPr>
              <a:t>);</a:t>
            </a:r>
            <a:endParaRPr lang="zh-CN" altLang="zh-CN" sz="1000" b="0" dirty="0">
              <a:solidFill>
                <a:schemeClr val="tx1"/>
              </a:solidFill>
              <a:latin typeface="+mj-ea"/>
              <a:ea typeface="+mj-ea"/>
            </a:endParaRPr>
          </a:p>
          <a:p>
            <a:pPr algn="l"/>
            <a:r>
              <a:rPr lang="en-US" altLang="zh-CN" sz="1000" b="0" dirty="0">
                <a:solidFill>
                  <a:schemeClr val="tx1"/>
                </a:solidFill>
                <a:latin typeface="+mj-ea"/>
                <a:ea typeface="+mj-ea"/>
              </a:rPr>
              <a:t>case {2, 4, 9 }</a:t>
            </a:r>
            <a:endParaRPr lang="zh-CN" altLang="zh-CN" sz="1000" b="0" dirty="0">
              <a:solidFill>
                <a:schemeClr val="tx1"/>
              </a:solidFill>
              <a:latin typeface="+mj-ea"/>
              <a:ea typeface="+mj-ea"/>
            </a:endParaRPr>
          </a:p>
          <a:p>
            <a:pPr algn="l"/>
            <a:r>
              <a:rPr lang="en-US" altLang="zh-CN" sz="1000" b="0" dirty="0">
                <a:solidFill>
                  <a:schemeClr val="tx1"/>
                </a:solidFill>
                <a:latin typeface="+mj-ea"/>
                <a:ea typeface="+mj-ea"/>
              </a:rPr>
              <a:t>    sys = [];</a:t>
            </a:r>
            <a:endParaRPr lang="zh-CN" altLang="zh-CN" sz="1000" b="0" dirty="0">
              <a:solidFill>
                <a:schemeClr val="tx1"/>
              </a:solidFill>
              <a:latin typeface="+mj-ea"/>
              <a:ea typeface="+mj-ea"/>
            </a:endParaRPr>
          </a:p>
          <a:p>
            <a:pPr algn="l"/>
            <a:r>
              <a:rPr lang="en-US" altLang="zh-CN" sz="1000" b="0" dirty="0">
                <a:solidFill>
                  <a:schemeClr val="tx1"/>
                </a:solidFill>
                <a:latin typeface="+mj-ea"/>
                <a:ea typeface="+mj-ea"/>
              </a:rPr>
              <a:t>otherwise</a:t>
            </a:r>
            <a:endParaRPr lang="zh-CN" altLang="zh-CN" sz="1000" b="0" dirty="0">
              <a:solidFill>
                <a:schemeClr val="tx1"/>
              </a:solidFill>
              <a:latin typeface="+mj-ea"/>
              <a:ea typeface="+mj-ea"/>
            </a:endParaRPr>
          </a:p>
          <a:p>
            <a:pPr algn="l"/>
            <a:r>
              <a:rPr lang="en-US" altLang="zh-CN" sz="1000" b="0" dirty="0">
                <a:solidFill>
                  <a:schemeClr val="tx1"/>
                </a:solidFill>
                <a:latin typeface="+mj-ea"/>
                <a:ea typeface="+mj-ea"/>
              </a:rPr>
              <a:t>    error(['Unhandled flag = ',num2str(flag)]);</a:t>
            </a:r>
            <a:endParaRPr lang="zh-CN" altLang="zh-CN" sz="1000" b="0" dirty="0">
              <a:solidFill>
                <a:schemeClr val="tx1"/>
              </a:solidFill>
              <a:latin typeface="+mj-ea"/>
              <a:ea typeface="+mj-ea"/>
            </a:endParaRPr>
          </a:p>
          <a:p>
            <a:pPr algn="l"/>
            <a:r>
              <a:rPr lang="en-US" altLang="zh-CN" sz="1000" b="0" dirty="0">
                <a:solidFill>
                  <a:schemeClr val="tx1"/>
                </a:solidFill>
                <a:latin typeface="+mj-ea"/>
                <a:ea typeface="+mj-ea"/>
              </a:rPr>
              <a:t>end</a:t>
            </a:r>
            <a:endParaRPr lang="zh-CN" altLang="zh-CN" sz="1000" b="0" dirty="0">
              <a:solidFill>
                <a:schemeClr val="tx1"/>
              </a:solidFill>
              <a:latin typeface="+mj-ea"/>
              <a:ea typeface="+mj-ea"/>
            </a:endParaRPr>
          </a:p>
          <a:p>
            <a:pPr algn="l"/>
            <a:r>
              <a:rPr lang="en-US" altLang="zh-CN" sz="1000" b="0" dirty="0">
                <a:solidFill>
                  <a:schemeClr val="tx1"/>
                </a:solidFill>
                <a:latin typeface="+mj-ea"/>
                <a:ea typeface="+mj-ea"/>
              </a:rPr>
              <a:t>function [sys,x0,str,ts]=</a:t>
            </a:r>
            <a:r>
              <a:rPr lang="en-US" altLang="zh-CN" sz="1000" b="0" dirty="0" err="1">
                <a:solidFill>
                  <a:schemeClr val="tx1"/>
                </a:solidFill>
                <a:latin typeface="+mj-ea"/>
                <a:ea typeface="+mj-ea"/>
              </a:rPr>
              <a:t>mdlInitializeSizes</a:t>
            </a:r>
            <a:endParaRPr lang="zh-CN" altLang="zh-CN" sz="1000" b="0" dirty="0">
              <a:solidFill>
                <a:schemeClr val="tx1"/>
              </a:solidFill>
              <a:latin typeface="+mj-ea"/>
              <a:ea typeface="+mj-ea"/>
            </a:endParaRPr>
          </a:p>
          <a:p>
            <a:pPr algn="l"/>
            <a:r>
              <a:rPr lang="en-US" altLang="zh-CN" sz="1000" b="0" dirty="0">
                <a:solidFill>
                  <a:schemeClr val="tx1"/>
                </a:solidFill>
                <a:latin typeface="+mj-ea"/>
                <a:ea typeface="+mj-ea"/>
              </a:rPr>
              <a:t>sizes = </a:t>
            </a:r>
            <a:r>
              <a:rPr lang="en-US" altLang="zh-CN" sz="1000" b="0" dirty="0" err="1">
                <a:solidFill>
                  <a:schemeClr val="tx1"/>
                </a:solidFill>
                <a:latin typeface="+mj-ea"/>
                <a:ea typeface="+mj-ea"/>
              </a:rPr>
              <a:t>simsizes</a:t>
            </a:r>
            <a:r>
              <a:rPr lang="en-US" altLang="zh-CN" sz="1000" b="0" dirty="0">
                <a:solidFill>
                  <a:schemeClr val="tx1"/>
                </a:solidFill>
                <a:latin typeface="+mj-ea"/>
                <a:ea typeface="+mj-ea"/>
              </a:rPr>
              <a:t>;</a:t>
            </a:r>
            <a:endParaRPr lang="zh-CN" altLang="zh-CN" sz="1000" b="0" dirty="0">
              <a:solidFill>
                <a:schemeClr val="tx1"/>
              </a:solidFill>
              <a:latin typeface="+mj-ea"/>
              <a:ea typeface="+mj-ea"/>
            </a:endParaRPr>
          </a:p>
          <a:p>
            <a:pPr algn="l"/>
            <a:r>
              <a:rPr lang="en-US" altLang="zh-CN" sz="1000" b="0" dirty="0" err="1">
                <a:solidFill>
                  <a:schemeClr val="tx1"/>
                </a:solidFill>
                <a:latin typeface="+mj-ea"/>
                <a:ea typeface="+mj-ea"/>
              </a:rPr>
              <a:t>sizes.NumContStates</a:t>
            </a:r>
            <a:r>
              <a:rPr lang="en-US" altLang="zh-CN" sz="1000" b="0" dirty="0">
                <a:solidFill>
                  <a:schemeClr val="tx1"/>
                </a:solidFill>
                <a:latin typeface="+mj-ea"/>
                <a:ea typeface="+mj-ea"/>
              </a:rPr>
              <a:t>  = 2;</a:t>
            </a:r>
            <a:endParaRPr lang="zh-CN" altLang="zh-CN" sz="1000" b="0" dirty="0">
              <a:solidFill>
                <a:schemeClr val="tx1"/>
              </a:solidFill>
              <a:latin typeface="+mj-ea"/>
              <a:ea typeface="+mj-ea"/>
            </a:endParaRPr>
          </a:p>
          <a:p>
            <a:pPr algn="l"/>
            <a:r>
              <a:rPr lang="en-US" altLang="zh-CN" sz="1000" b="0" dirty="0" err="1">
                <a:solidFill>
                  <a:schemeClr val="tx1"/>
                </a:solidFill>
                <a:latin typeface="+mj-ea"/>
                <a:ea typeface="+mj-ea"/>
              </a:rPr>
              <a:t>sizes.NumDiscStates</a:t>
            </a:r>
            <a:r>
              <a:rPr lang="en-US" altLang="zh-CN" sz="1000" b="0" dirty="0">
                <a:solidFill>
                  <a:schemeClr val="tx1"/>
                </a:solidFill>
                <a:latin typeface="+mj-ea"/>
                <a:ea typeface="+mj-ea"/>
              </a:rPr>
              <a:t>  = 0;</a:t>
            </a:r>
            <a:endParaRPr lang="zh-CN" altLang="zh-CN" sz="1000" b="0" dirty="0">
              <a:solidFill>
                <a:schemeClr val="tx1"/>
              </a:solidFill>
              <a:latin typeface="+mj-ea"/>
              <a:ea typeface="+mj-ea"/>
            </a:endParaRPr>
          </a:p>
          <a:p>
            <a:pPr algn="l"/>
            <a:r>
              <a:rPr lang="en-US" altLang="zh-CN" sz="1000" b="0" dirty="0" err="1">
                <a:solidFill>
                  <a:schemeClr val="tx1"/>
                </a:solidFill>
                <a:latin typeface="+mj-ea"/>
                <a:ea typeface="+mj-ea"/>
              </a:rPr>
              <a:t>sizes.NumOutputs</a:t>
            </a:r>
            <a:r>
              <a:rPr lang="en-US" altLang="zh-CN" sz="1000" b="0" dirty="0">
                <a:solidFill>
                  <a:schemeClr val="tx1"/>
                </a:solidFill>
                <a:latin typeface="+mj-ea"/>
                <a:ea typeface="+mj-ea"/>
              </a:rPr>
              <a:t>     = 2;</a:t>
            </a:r>
            <a:endParaRPr lang="zh-CN" altLang="zh-CN" sz="1000" b="0" dirty="0">
              <a:solidFill>
                <a:schemeClr val="tx1"/>
              </a:solidFill>
              <a:latin typeface="+mj-ea"/>
              <a:ea typeface="+mj-ea"/>
            </a:endParaRPr>
          </a:p>
          <a:p>
            <a:pPr algn="l"/>
            <a:r>
              <a:rPr lang="en-US" altLang="zh-CN" sz="1000" b="0" dirty="0" err="1">
                <a:solidFill>
                  <a:schemeClr val="tx1"/>
                </a:solidFill>
                <a:latin typeface="+mj-ea"/>
                <a:ea typeface="+mj-ea"/>
              </a:rPr>
              <a:t>sizes.NumInputs</a:t>
            </a:r>
            <a:r>
              <a:rPr lang="en-US" altLang="zh-CN" sz="1000" b="0" dirty="0">
                <a:solidFill>
                  <a:schemeClr val="tx1"/>
                </a:solidFill>
                <a:latin typeface="+mj-ea"/>
                <a:ea typeface="+mj-ea"/>
              </a:rPr>
              <a:t>      = 1;</a:t>
            </a:r>
            <a:endParaRPr lang="zh-CN" altLang="zh-CN" sz="1000" b="0" dirty="0">
              <a:solidFill>
                <a:schemeClr val="tx1"/>
              </a:solidFill>
              <a:latin typeface="+mj-ea"/>
              <a:ea typeface="+mj-ea"/>
            </a:endParaRPr>
          </a:p>
          <a:p>
            <a:pPr algn="l"/>
            <a:r>
              <a:rPr lang="en-US" altLang="zh-CN" sz="1000" b="0" dirty="0" err="1">
                <a:solidFill>
                  <a:schemeClr val="tx1"/>
                </a:solidFill>
                <a:latin typeface="+mj-ea"/>
                <a:ea typeface="+mj-ea"/>
              </a:rPr>
              <a:t>sizes.DirFeedthrough</a:t>
            </a:r>
            <a:r>
              <a:rPr lang="en-US" altLang="zh-CN" sz="1000" b="0" dirty="0">
                <a:solidFill>
                  <a:schemeClr val="tx1"/>
                </a:solidFill>
                <a:latin typeface="+mj-ea"/>
                <a:ea typeface="+mj-ea"/>
              </a:rPr>
              <a:t> = 0;</a:t>
            </a:r>
            <a:endParaRPr lang="zh-CN" altLang="zh-CN" sz="1000" b="0" dirty="0">
              <a:solidFill>
                <a:schemeClr val="tx1"/>
              </a:solidFill>
              <a:latin typeface="+mj-ea"/>
              <a:ea typeface="+mj-ea"/>
            </a:endParaRPr>
          </a:p>
          <a:p>
            <a:pPr algn="l"/>
            <a:r>
              <a:rPr lang="en-US" altLang="zh-CN" sz="1000" b="0" dirty="0" err="1">
                <a:solidFill>
                  <a:schemeClr val="tx1"/>
                </a:solidFill>
                <a:latin typeface="+mj-ea"/>
                <a:ea typeface="+mj-ea"/>
              </a:rPr>
              <a:t>sizes.NumSampleTimes</a:t>
            </a:r>
            <a:r>
              <a:rPr lang="en-US" altLang="zh-CN" sz="1000" b="0" dirty="0">
                <a:solidFill>
                  <a:schemeClr val="tx1"/>
                </a:solidFill>
                <a:latin typeface="+mj-ea"/>
                <a:ea typeface="+mj-ea"/>
              </a:rPr>
              <a:t> = 0;</a:t>
            </a:r>
            <a:endParaRPr lang="zh-CN" altLang="zh-CN" sz="1000" b="0" dirty="0">
              <a:solidFill>
                <a:schemeClr val="tx1"/>
              </a:solidFill>
              <a:latin typeface="+mj-ea"/>
              <a:ea typeface="+mj-ea"/>
            </a:endParaRPr>
          </a:p>
          <a:p>
            <a:pPr algn="l"/>
            <a:r>
              <a:rPr lang="en-US" altLang="zh-CN" sz="1000" b="0" dirty="0">
                <a:solidFill>
                  <a:schemeClr val="tx1"/>
                </a:solidFill>
                <a:latin typeface="+mj-ea"/>
                <a:ea typeface="+mj-ea"/>
              </a:rPr>
              <a:t>sys=</a:t>
            </a:r>
            <a:r>
              <a:rPr lang="en-US" altLang="zh-CN" sz="1000" b="0" dirty="0" err="1">
                <a:solidFill>
                  <a:schemeClr val="tx1"/>
                </a:solidFill>
                <a:latin typeface="+mj-ea"/>
                <a:ea typeface="+mj-ea"/>
              </a:rPr>
              <a:t>simsizes</a:t>
            </a:r>
            <a:r>
              <a:rPr lang="en-US" altLang="zh-CN" sz="1000" b="0" dirty="0">
                <a:solidFill>
                  <a:schemeClr val="tx1"/>
                </a:solidFill>
                <a:latin typeface="+mj-ea"/>
                <a:ea typeface="+mj-ea"/>
              </a:rPr>
              <a:t>(sizes);</a:t>
            </a:r>
            <a:endParaRPr lang="zh-CN" altLang="zh-CN" sz="1000" b="0" dirty="0">
              <a:solidFill>
                <a:schemeClr val="tx1"/>
              </a:solidFill>
              <a:latin typeface="+mj-ea"/>
              <a:ea typeface="+mj-ea"/>
            </a:endParaRPr>
          </a:p>
          <a:p>
            <a:pPr algn="l"/>
            <a:r>
              <a:rPr lang="en-US" altLang="zh-CN" sz="1000" b="0" dirty="0">
                <a:solidFill>
                  <a:schemeClr val="tx1"/>
                </a:solidFill>
                <a:latin typeface="+mj-ea"/>
                <a:ea typeface="+mj-ea"/>
              </a:rPr>
              <a:t>x0=[0.5,0];</a:t>
            </a:r>
            <a:endParaRPr lang="zh-CN" altLang="zh-CN" sz="1000" b="0" dirty="0">
              <a:solidFill>
                <a:schemeClr val="tx1"/>
              </a:solidFill>
              <a:latin typeface="+mj-ea"/>
              <a:ea typeface="+mj-ea"/>
            </a:endParaRPr>
          </a:p>
          <a:p>
            <a:pPr algn="l"/>
            <a:r>
              <a:rPr lang="en-US" altLang="zh-CN" sz="1000" b="0" dirty="0" err="1">
                <a:solidFill>
                  <a:schemeClr val="tx1"/>
                </a:solidFill>
                <a:latin typeface="+mj-ea"/>
                <a:ea typeface="+mj-ea"/>
              </a:rPr>
              <a:t>str</a:t>
            </a:r>
            <a:r>
              <a:rPr lang="en-US" altLang="zh-CN" sz="1000" b="0" dirty="0">
                <a:solidFill>
                  <a:schemeClr val="tx1"/>
                </a:solidFill>
                <a:latin typeface="+mj-ea"/>
                <a:ea typeface="+mj-ea"/>
              </a:rPr>
              <a:t>=[];</a:t>
            </a:r>
            <a:endParaRPr lang="zh-CN" altLang="zh-CN" sz="1000" b="0" dirty="0">
              <a:solidFill>
                <a:schemeClr val="tx1"/>
              </a:solidFill>
              <a:latin typeface="+mj-ea"/>
              <a:ea typeface="+mj-ea"/>
            </a:endParaRPr>
          </a:p>
          <a:p>
            <a:pPr algn="l"/>
            <a:r>
              <a:rPr lang="en-US" altLang="zh-CN" sz="1000" b="0" dirty="0" err="1">
                <a:solidFill>
                  <a:schemeClr val="tx1"/>
                </a:solidFill>
                <a:latin typeface="+mj-ea"/>
                <a:ea typeface="+mj-ea"/>
              </a:rPr>
              <a:t>ts</a:t>
            </a:r>
            <a:r>
              <a:rPr lang="en-US" altLang="zh-CN" sz="1000" b="0" dirty="0">
                <a:solidFill>
                  <a:schemeClr val="tx1"/>
                </a:solidFill>
                <a:latin typeface="+mj-ea"/>
                <a:ea typeface="+mj-ea"/>
              </a:rPr>
              <a:t>=[];</a:t>
            </a:r>
            <a:endParaRPr lang="zh-CN" altLang="zh-CN" sz="1000" b="0" dirty="0">
              <a:solidFill>
                <a:schemeClr val="tx1"/>
              </a:solidFill>
              <a:latin typeface="+mj-ea"/>
              <a:ea typeface="+mj-ea"/>
            </a:endParaRPr>
          </a:p>
          <a:p>
            <a:pPr algn="l"/>
            <a:r>
              <a:rPr lang="en-US" altLang="zh-CN" sz="1000" b="0" dirty="0">
                <a:solidFill>
                  <a:schemeClr val="tx1"/>
                </a:solidFill>
                <a:latin typeface="+mj-ea"/>
                <a:ea typeface="+mj-ea"/>
              </a:rPr>
              <a:t>function sys=</a:t>
            </a:r>
            <a:r>
              <a:rPr lang="en-US" altLang="zh-CN" sz="1000" b="0" dirty="0" err="1">
                <a:solidFill>
                  <a:schemeClr val="tx1"/>
                </a:solidFill>
                <a:latin typeface="+mj-ea"/>
                <a:ea typeface="+mj-ea"/>
              </a:rPr>
              <a:t>mdlDerivatives</a:t>
            </a:r>
            <a:r>
              <a:rPr lang="en-US" altLang="zh-CN" sz="1000" b="0" dirty="0">
                <a:solidFill>
                  <a:schemeClr val="tx1"/>
                </a:solidFill>
                <a:latin typeface="+mj-ea"/>
                <a:ea typeface="+mj-ea"/>
              </a:rPr>
              <a:t>(</a:t>
            </a:r>
            <a:r>
              <a:rPr lang="en-US" altLang="zh-CN" sz="1000" b="0" dirty="0" err="1">
                <a:solidFill>
                  <a:schemeClr val="tx1"/>
                </a:solidFill>
                <a:latin typeface="+mj-ea"/>
                <a:ea typeface="+mj-ea"/>
              </a:rPr>
              <a:t>t,x,u</a:t>
            </a:r>
            <a:r>
              <a:rPr lang="en-US" altLang="zh-CN" sz="1000" b="0" dirty="0">
                <a:solidFill>
                  <a:schemeClr val="tx1"/>
                </a:solidFill>
                <a:latin typeface="+mj-ea"/>
                <a:ea typeface="+mj-ea"/>
              </a:rPr>
              <a:t>)</a:t>
            </a:r>
            <a:endParaRPr lang="zh-CN" altLang="zh-CN" sz="1000" b="0" dirty="0">
              <a:solidFill>
                <a:schemeClr val="tx1"/>
              </a:solidFill>
              <a:latin typeface="+mj-ea"/>
              <a:ea typeface="+mj-ea"/>
            </a:endParaRPr>
          </a:p>
          <a:p>
            <a:pPr algn="l"/>
            <a:r>
              <a:rPr lang="en-US" altLang="zh-CN" sz="1000" b="0" dirty="0">
                <a:solidFill>
                  <a:schemeClr val="tx1"/>
                </a:solidFill>
                <a:latin typeface="+mj-ea"/>
                <a:ea typeface="+mj-ea"/>
              </a:rPr>
              <a:t>d=0.10*sin(t);</a:t>
            </a:r>
            <a:endParaRPr lang="zh-CN" altLang="zh-CN" sz="1000" b="0" dirty="0">
              <a:solidFill>
                <a:schemeClr val="tx1"/>
              </a:solidFill>
              <a:latin typeface="+mj-ea"/>
              <a:ea typeface="+mj-ea"/>
            </a:endParaRPr>
          </a:p>
          <a:p>
            <a:pPr algn="l"/>
            <a:r>
              <a:rPr lang="en-US" altLang="zh-CN" sz="1000" b="0" dirty="0">
                <a:solidFill>
                  <a:schemeClr val="tx1"/>
                </a:solidFill>
                <a:latin typeface="+mj-ea"/>
                <a:ea typeface="+mj-ea"/>
              </a:rPr>
              <a:t>B=10+3*sin(2*pi*t);</a:t>
            </a:r>
            <a:endParaRPr lang="zh-CN" altLang="zh-CN" sz="1000" b="0" dirty="0">
              <a:solidFill>
                <a:schemeClr val="tx1"/>
              </a:solidFill>
              <a:latin typeface="+mj-ea"/>
              <a:ea typeface="+mj-ea"/>
            </a:endParaRPr>
          </a:p>
          <a:p>
            <a:pPr algn="l"/>
            <a:r>
              <a:rPr lang="en-US" altLang="zh-CN" sz="1000" b="0" dirty="0">
                <a:solidFill>
                  <a:schemeClr val="tx1"/>
                </a:solidFill>
                <a:latin typeface="+mj-ea"/>
                <a:ea typeface="+mj-ea"/>
              </a:rPr>
              <a:t>J=3+0.5*sin(2*pi*t);</a:t>
            </a:r>
            <a:endParaRPr lang="zh-CN" altLang="zh-CN" sz="1000" b="0" dirty="0">
              <a:solidFill>
                <a:schemeClr val="tx1"/>
              </a:solidFill>
              <a:latin typeface="+mj-ea"/>
              <a:ea typeface="+mj-ea"/>
            </a:endParaRPr>
          </a:p>
          <a:p>
            <a:pPr algn="l"/>
            <a:r>
              <a:rPr lang="en-US" altLang="zh-CN" sz="1000" b="0" dirty="0">
                <a:solidFill>
                  <a:schemeClr val="tx1"/>
                </a:solidFill>
                <a:latin typeface="+mj-ea"/>
                <a:ea typeface="+mj-ea"/>
              </a:rPr>
              <a:t> </a:t>
            </a:r>
            <a:endParaRPr lang="zh-CN" altLang="zh-CN" sz="1000" b="0" dirty="0">
              <a:solidFill>
                <a:schemeClr val="tx1"/>
              </a:solidFill>
              <a:latin typeface="+mj-ea"/>
              <a:ea typeface="+mj-ea"/>
            </a:endParaRPr>
          </a:p>
          <a:p>
            <a:pPr algn="l"/>
            <a:r>
              <a:rPr lang="en-US" altLang="zh-CN" sz="1000" b="0" dirty="0">
                <a:solidFill>
                  <a:schemeClr val="tx1"/>
                </a:solidFill>
                <a:latin typeface="+mj-ea"/>
                <a:ea typeface="+mj-ea"/>
              </a:rPr>
              <a:t>sys(1)=x(2);</a:t>
            </a:r>
            <a:endParaRPr lang="zh-CN" altLang="zh-CN" sz="1000" b="0" dirty="0">
              <a:solidFill>
                <a:schemeClr val="tx1"/>
              </a:solidFill>
              <a:latin typeface="+mj-ea"/>
              <a:ea typeface="+mj-ea"/>
            </a:endParaRPr>
          </a:p>
          <a:p>
            <a:pPr algn="l"/>
            <a:r>
              <a:rPr lang="en-US" altLang="zh-CN" sz="1000" b="0" dirty="0">
                <a:solidFill>
                  <a:schemeClr val="tx1"/>
                </a:solidFill>
                <a:latin typeface="+mj-ea"/>
                <a:ea typeface="+mj-ea"/>
              </a:rPr>
              <a:t>sys(2)=1/J*(u-B*x(2)-d);</a:t>
            </a:r>
            <a:endParaRPr lang="zh-CN" altLang="zh-CN" sz="1000" b="0" dirty="0">
              <a:solidFill>
                <a:schemeClr val="tx1"/>
              </a:solidFill>
              <a:latin typeface="+mj-ea"/>
              <a:ea typeface="+mj-ea"/>
            </a:endParaRPr>
          </a:p>
          <a:p>
            <a:pPr algn="l"/>
            <a:r>
              <a:rPr lang="en-US" altLang="zh-CN" sz="1000" b="0" dirty="0">
                <a:solidFill>
                  <a:schemeClr val="tx1"/>
                </a:solidFill>
                <a:latin typeface="+mj-ea"/>
                <a:ea typeface="+mj-ea"/>
              </a:rPr>
              <a:t>function sys=</a:t>
            </a:r>
            <a:r>
              <a:rPr lang="en-US" altLang="zh-CN" sz="1000" b="0" dirty="0" err="1">
                <a:solidFill>
                  <a:schemeClr val="tx1"/>
                </a:solidFill>
                <a:latin typeface="+mj-ea"/>
                <a:ea typeface="+mj-ea"/>
              </a:rPr>
              <a:t>mdlOutputs</a:t>
            </a:r>
            <a:r>
              <a:rPr lang="en-US" altLang="zh-CN" sz="1000" b="0" dirty="0">
                <a:solidFill>
                  <a:schemeClr val="tx1"/>
                </a:solidFill>
                <a:latin typeface="+mj-ea"/>
                <a:ea typeface="+mj-ea"/>
              </a:rPr>
              <a:t>(</a:t>
            </a:r>
            <a:r>
              <a:rPr lang="en-US" altLang="zh-CN" sz="1000" b="0" dirty="0" err="1">
                <a:solidFill>
                  <a:schemeClr val="tx1"/>
                </a:solidFill>
                <a:latin typeface="+mj-ea"/>
                <a:ea typeface="+mj-ea"/>
              </a:rPr>
              <a:t>t,x,u</a:t>
            </a:r>
            <a:r>
              <a:rPr lang="en-US" altLang="zh-CN" sz="1000" b="0" dirty="0">
                <a:solidFill>
                  <a:schemeClr val="tx1"/>
                </a:solidFill>
                <a:latin typeface="+mj-ea"/>
                <a:ea typeface="+mj-ea"/>
              </a:rPr>
              <a:t>)</a:t>
            </a:r>
            <a:endParaRPr lang="zh-CN" altLang="zh-CN" sz="1000" b="0" dirty="0">
              <a:solidFill>
                <a:schemeClr val="tx1"/>
              </a:solidFill>
              <a:latin typeface="+mj-ea"/>
              <a:ea typeface="+mj-ea"/>
            </a:endParaRPr>
          </a:p>
          <a:p>
            <a:pPr algn="l"/>
            <a:r>
              <a:rPr lang="en-US" altLang="zh-CN" sz="1000" b="0" dirty="0">
                <a:solidFill>
                  <a:schemeClr val="tx1"/>
                </a:solidFill>
                <a:latin typeface="+mj-ea"/>
                <a:ea typeface="+mj-ea"/>
              </a:rPr>
              <a:t>sys(1)=x(1);</a:t>
            </a:r>
            <a:endParaRPr lang="zh-CN" altLang="zh-CN" sz="1000" b="0" dirty="0">
              <a:solidFill>
                <a:schemeClr val="tx1"/>
              </a:solidFill>
              <a:latin typeface="+mj-ea"/>
              <a:ea typeface="+mj-ea"/>
            </a:endParaRPr>
          </a:p>
          <a:p>
            <a:pPr algn="l"/>
            <a:r>
              <a:rPr lang="en-US" altLang="zh-CN" sz="1000" b="0" dirty="0">
                <a:solidFill>
                  <a:schemeClr val="tx1"/>
                </a:solidFill>
                <a:latin typeface="+mj-ea"/>
                <a:ea typeface="+mj-ea"/>
              </a:rPr>
              <a:t>sys(2)=x(2);</a:t>
            </a:r>
            <a:endParaRPr lang="zh-CN" altLang="zh-CN" sz="1000" b="0" dirty="0">
              <a:solidFill>
                <a:schemeClr val="tx1"/>
              </a:solidFill>
              <a:latin typeface="+mj-ea"/>
              <a:ea typeface="+mj-ea"/>
            </a:endParaRPr>
          </a:p>
        </p:txBody>
      </p:sp>
    </p:spTree>
    <p:extLst>
      <p:ext uri="{BB962C8B-B14F-4D97-AF65-F5344CB8AC3E}">
        <p14:creationId xmlns:p14="http://schemas.microsoft.com/office/powerpoint/2010/main" val="2432870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268760"/>
            <a:ext cx="4572000" cy="5355312"/>
          </a:xfrm>
          <a:prstGeom prst="rect">
            <a:avLst/>
          </a:prstGeom>
        </p:spPr>
        <p:txBody>
          <a:bodyPr>
            <a:spAutoFit/>
          </a:bodyPr>
          <a:lstStyle/>
          <a:p>
            <a:pPr algn="l"/>
            <a:r>
              <a:rPr lang="zh-CN" altLang="zh-CN" sz="1800" b="0" dirty="0">
                <a:solidFill>
                  <a:schemeClr val="tx1"/>
                </a:solidFill>
                <a:latin typeface="+mj-ea"/>
                <a:ea typeface="+mj-ea"/>
              </a:rPr>
              <a:t>运行仿真文件，对输出结果作图，程序如下：</a:t>
            </a:r>
          </a:p>
          <a:p>
            <a:pPr algn="l"/>
            <a:r>
              <a:rPr lang="en-US" altLang="zh-CN" sz="1800" b="0" dirty="0">
                <a:solidFill>
                  <a:schemeClr val="tx1"/>
                </a:solidFill>
                <a:latin typeface="+mj-ea"/>
                <a:ea typeface="+mj-ea"/>
              </a:rPr>
              <a:t>close all;</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figure(1);</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plot(</a:t>
            </a:r>
            <a:r>
              <a:rPr lang="en-US" altLang="zh-CN" sz="1800" b="0" dirty="0" err="1">
                <a:solidFill>
                  <a:schemeClr val="tx1"/>
                </a:solidFill>
                <a:latin typeface="+mj-ea"/>
                <a:ea typeface="+mj-ea"/>
              </a:rPr>
              <a:t>t,sin</a:t>
            </a:r>
            <a:r>
              <a:rPr lang="en-US" altLang="zh-CN" sz="1800" b="0" dirty="0">
                <a:solidFill>
                  <a:schemeClr val="tx1"/>
                </a:solidFill>
                <a:latin typeface="+mj-ea"/>
                <a:ea typeface="+mj-ea"/>
              </a:rPr>
              <a:t>(t),'k',</a:t>
            </a:r>
            <a:r>
              <a:rPr lang="en-US" altLang="zh-CN" sz="1800" b="0" dirty="0" err="1">
                <a:solidFill>
                  <a:schemeClr val="tx1"/>
                </a:solidFill>
                <a:latin typeface="+mj-ea"/>
                <a:ea typeface="+mj-ea"/>
              </a:rPr>
              <a:t>t,y</a:t>
            </a:r>
            <a:r>
              <a:rPr lang="en-US" altLang="zh-CN" sz="1800" b="0" dirty="0">
                <a:solidFill>
                  <a:schemeClr val="tx1"/>
                </a:solidFill>
                <a:latin typeface="+mj-ea"/>
                <a:ea typeface="+mj-ea"/>
              </a:rPr>
              <a:t>(:,2),'r:','linewidth',2);</a:t>
            </a:r>
            <a:endParaRPr lang="zh-CN" altLang="zh-CN" sz="1800" b="0" dirty="0">
              <a:solidFill>
                <a:schemeClr val="tx1"/>
              </a:solidFill>
              <a:latin typeface="+mj-ea"/>
              <a:ea typeface="+mj-ea"/>
            </a:endParaRPr>
          </a:p>
          <a:p>
            <a:pPr algn="l"/>
            <a:r>
              <a:rPr lang="en-US" altLang="zh-CN" sz="1800" b="0" dirty="0" err="1">
                <a:solidFill>
                  <a:schemeClr val="tx1"/>
                </a:solidFill>
                <a:latin typeface="+mj-ea"/>
                <a:ea typeface="+mj-ea"/>
              </a:rPr>
              <a:t>xlabel</a:t>
            </a:r>
            <a:r>
              <a:rPr lang="en-US" altLang="zh-CN" sz="1800" b="0" dirty="0">
                <a:solidFill>
                  <a:schemeClr val="tx1"/>
                </a:solidFill>
                <a:latin typeface="+mj-ea"/>
                <a:ea typeface="+mj-ea"/>
              </a:rPr>
              <a:t>('time(s)');</a:t>
            </a:r>
            <a:r>
              <a:rPr lang="en-US" altLang="zh-CN" sz="1800" b="0" dirty="0" err="1">
                <a:solidFill>
                  <a:schemeClr val="tx1"/>
                </a:solidFill>
                <a:latin typeface="+mj-ea"/>
                <a:ea typeface="+mj-ea"/>
              </a:rPr>
              <a:t>ylabel</a:t>
            </a:r>
            <a:r>
              <a:rPr lang="en-US" altLang="zh-CN" sz="1800" b="0" dirty="0">
                <a:solidFill>
                  <a:schemeClr val="tx1"/>
                </a:solidFill>
                <a:latin typeface="+mj-ea"/>
                <a:ea typeface="+mj-ea"/>
              </a:rPr>
              <a:t>('</a:t>
            </a:r>
            <a:r>
              <a:rPr lang="zh-CN" altLang="zh-CN" sz="1800" b="0" dirty="0">
                <a:solidFill>
                  <a:schemeClr val="tx1"/>
                </a:solidFill>
                <a:latin typeface="+mj-ea"/>
                <a:ea typeface="+mj-ea"/>
              </a:rPr>
              <a:t>位置跟踪</a:t>
            </a:r>
            <a:r>
              <a:rPr lang="en-US" altLang="zh-CN" sz="1800" b="0" dirty="0">
                <a:solidFill>
                  <a:schemeClr val="tx1"/>
                </a:solidFill>
                <a:latin typeface="+mj-ea"/>
                <a:ea typeface="+mj-ea"/>
              </a:rPr>
              <a:t>');</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legend('</a:t>
            </a:r>
            <a:r>
              <a:rPr lang="zh-CN" altLang="zh-CN" sz="1800" b="0" dirty="0">
                <a:solidFill>
                  <a:schemeClr val="tx1"/>
                </a:solidFill>
                <a:latin typeface="+mj-ea"/>
                <a:ea typeface="+mj-ea"/>
              </a:rPr>
              <a:t>实际信号</a:t>
            </a:r>
            <a:r>
              <a:rPr lang="en-US" altLang="zh-CN" sz="1800" b="0" dirty="0">
                <a:solidFill>
                  <a:schemeClr val="tx1"/>
                </a:solidFill>
                <a:latin typeface="+mj-ea"/>
                <a:ea typeface="+mj-ea"/>
              </a:rPr>
              <a:t>','</a:t>
            </a:r>
            <a:r>
              <a:rPr lang="zh-CN" altLang="zh-CN" sz="1800" b="0" dirty="0">
                <a:solidFill>
                  <a:schemeClr val="tx1"/>
                </a:solidFill>
                <a:latin typeface="+mj-ea"/>
                <a:ea typeface="+mj-ea"/>
              </a:rPr>
              <a:t>仿真结果</a:t>
            </a:r>
            <a:r>
              <a:rPr lang="en-US" altLang="zh-CN" sz="1800" b="0" dirty="0">
                <a:solidFill>
                  <a:schemeClr val="tx1"/>
                </a:solidFill>
                <a:latin typeface="+mj-ea"/>
                <a:ea typeface="+mj-ea"/>
              </a:rPr>
              <a:t>');</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 </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figure(2);</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plot(</a:t>
            </a:r>
            <a:r>
              <a:rPr lang="en-US" altLang="zh-CN" sz="1800" b="0" dirty="0" err="1">
                <a:solidFill>
                  <a:schemeClr val="tx1"/>
                </a:solidFill>
                <a:latin typeface="+mj-ea"/>
                <a:ea typeface="+mj-ea"/>
              </a:rPr>
              <a:t>t,cos</a:t>
            </a:r>
            <a:r>
              <a:rPr lang="en-US" altLang="zh-CN" sz="1800" b="0" dirty="0">
                <a:solidFill>
                  <a:schemeClr val="tx1"/>
                </a:solidFill>
                <a:latin typeface="+mj-ea"/>
                <a:ea typeface="+mj-ea"/>
              </a:rPr>
              <a:t>(t),'k',</a:t>
            </a:r>
            <a:r>
              <a:rPr lang="en-US" altLang="zh-CN" sz="1800" b="0" dirty="0" err="1">
                <a:solidFill>
                  <a:schemeClr val="tx1"/>
                </a:solidFill>
                <a:latin typeface="+mj-ea"/>
                <a:ea typeface="+mj-ea"/>
              </a:rPr>
              <a:t>t,y</a:t>
            </a:r>
            <a:r>
              <a:rPr lang="en-US" altLang="zh-CN" sz="1800" b="0" dirty="0">
                <a:solidFill>
                  <a:schemeClr val="tx1"/>
                </a:solidFill>
                <a:latin typeface="+mj-ea"/>
                <a:ea typeface="+mj-ea"/>
              </a:rPr>
              <a:t>(:,3),'r:','linewidth',2);</a:t>
            </a:r>
            <a:endParaRPr lang="zh-CN" altLang="zh-CN" sz="1800" b="0" dirty="0">
              <a:solidFill>
                <a:schemeClr val="tx1"/>
              </a:solidFill>
              <a:latin typeface="+mj-ea"/>
              <a:ea typeface="+mj-ea"/>
            </a:endParaRPr>
          </a:p>
          <a:p>
            <a:pPr algn="l"/>
            <a:r>
              <a:rPr lang="en-US" altLang="zh-CN" sz="1800" b="0" dirty="0" err="1">
                <a:solidFill>
                  <a:schemeClr val="tx1"/>
                </a:solidFill>
                <a:latin typeface="+mj-ea"/>
                <a:ea typeface="+mj-ea"/>
              </a:rPr>
              <a:t>xlabel</a:t>
            </a:r>
            <a:r>
              <a:rPr lang="en-US" altLang="zh-CN" sz="1800" b="0" dirty="0">
                <a:solidFill>
                  <a:schemeClr val="tx1"/>
                </a:solidFill>
                <a:latin typeface="+mj-ea"/>
                <a:ea typeface="+mj-ea"/>
              </a:rPr>
              <a:t>('time(s)');</a:t>
            </a:r>
            <a:r>
              <a:rPr lang="en-US" altLang="zh-CN" sz="1800" b="0" dirty="0" err="1">
                <a:solidFill>
                  <a:schemeClr val="tx1"/>
                </a:solidFill>
                <a:latin typeface="+mj-ea"/>
                <a:ea typeface="+mj-ea"/>
              </a:rPr>
              <a:t>ylabel</a:t>
            </a:r>
            <a:r>
              <a:rPr lang="en-US" altLang="zh-CN" sz="1800" b="0" dirty="0">
                <a:solidFill>
                  <a:schemeClr val="tx1"/>
                </a:solidFill>
                <a:latin typeface="+mj-ea"/>
                <a:ea typeface="+mj-ea"/>
              </a:rPr>
              <a:t>('</a:t>
            </a:r>
            <a:r>
              <a:rPr lang="zh-CN" altLang="zh-CN" sz="1800" b="0" dirty="0">
                <a:solidFill>
                  <a:schemeClr val="tx1"/>
                </a:solidFill>
                <a:latin typeface="+mj-ea"/>
                <a:ea typeface="+mj-ea"/>
              </a:rPr>
              <a:t>速度跟踪</a:t>
            </a:r>
            <a:r>
              <a:rPr lang="en-US" altLang="zh-CN" sz="1800" b="0" dirty="0">
                <a:solidFill>
                  <a:schemeClr val="tx1"/>
                </a:solidFill>
                <a:latin typeface="+mj-ea"/>
                <a:ea typeface="+mj-ea"/>
              </a:rPr>
              <a:t>');</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legend('</a:t>
            </a:r>
            <a:r>
              <a:rPr lang="zh-CN" altLang="zh-CN" sz="1800" b="0" dirty="0">
                <a:solidFill>
                  <a:schemeClr val="tx1"/>
                </a:solidFill>
                <a:latin typeface="+mj-ea"/>
                <a:ea typeface="+mj-ea"/>
              </a:rPr>
              <a:t>实际信号</a:t>
            </a:r>
            <a:r>
              <a:rPr lang="en-US" altLang="zh-CN" sz="1800" b="0" dirty="0">
                <a:solidFill>
                  <a:schemeClr val="tx1"/>
                </a:solidFill>
                <a:latin typeface="+mj-ea"/>
                <a:ea typeface="+mj-ea"/>
              </a:rPr>
              <a:t>','</a:t>
            </a:r>
            <a:r>
              <a:rPr lang="zh-CN" altLang="zh-CN" sz="1800" b="0" dirty="0">
                <a:solidFill>
                  <a:schemeClr val="tx1"/>
                </a:solidFill>
                <a:latin typeface="+mj-ea"/>
                <a:ea typeface="+mj-ea"/>
              </a:rPr>
              <a:t>仿真结果</a:t>
            </a:r>
            <a:r>
              <a:rPr lang="en-US" altLang="zh-CN" sz="1800" b="0" dirty="0">
                <a:solidFill>
                  <a:schemeClr val="tx1"/>
                </a:solidFill>
                <a:latin typeface="+mj-ea"/>
                <a:ea typeface="+mj-ea"/>
              </a:rPr>
              <a:t>');</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 </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figure(3);</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plot(t,ut,'r','linewidth',2);</a:t>
            </a:r>
            <a:endParaRPr lang="zh-CN" altLang="zh-CN" sz="1800" b="0" dirty="0">
              <a:solidFill>
                <a:schemeClr val="tx1"/>
              </a:solidFill>
              <a:latin typeface="+mj-ea"/>
              <a:ea typeface="+mj-ea"/>
            </a:endParaRPr>
          </a:p>
          <a:p>
            <a:pPr algn="l"/>
            <a:r>
              <a:rPr lang="en-US" altLang="zh-CN" sz="1800" b="0" dirty="0" err="1">
                <a:solidFill>
                  <a:schemeClr val="tx1"/>
                </a:solidFill>
                <a:latin typeface="+mj-ea"/>
                <a:ea typeface="+mj-ea"/>
              </a:rPr>
              <a:t>xlabel</a:t>
            </a:r>
            <a:r>
              <a:rPr lang="en-US" altLang="zh-CN" sz="1800" b="0" dirty="0">
                <a:solidFill>
                  <a:schemeClr val="tx1"/>
                </a:solidFill>
                <a:latin typeface="+mj-ea"/>
                <a:ea typeface="+mj-ea"/>
              </a:rPr>
              <a:t>('time(s)');</a:t>
            </a:r>
            <a:r>
              <a:rPr lang="en-US" altLang="zh-CN" sz="1800" b="0" dirty="0" err="1">
                <a:solidFill>
                  <a:schemeClr val="tx1"/>
                </a:solidFill>
                <a:latin typeface="+mj-ea"/>
                <a:ea typeface="+mj-ea"/>
              </a:rPr>
              <a:t>ylabel</a:t>
            </a:r>
            <a:r>
              <a:rPr lang="en-US" altLang="zh-CN" sz="1800" b="0" dirty="0">
                <a:solidFill>
                  <a:schemeClr val="tx1"/>
                </a:solidFill>
                <a:latin typeface="+mj-ea"/>
                <a:ea typeface="+mj-ea"/>
              </a:rPr>
              <a:t>('</a:t>
            </a:r>
            <a:r>
              <a:rPr lang="zh-CN" altLang="zh-CN" sz="1800" b="0" dirty="0">
                <a:solidFill>
                  <a:schemeClr val="tx1"/>
                </a:solidFill>
                <a:latin typeface="+mj-ea"/>
                <a:ea typeface="+mj-ea"/>
              </a:rPr>
              <a:t>控制输入</a:t>
            </a:r>
            <a:r>
              <a:rPr lang="en-US" altLang="zh-CN" sz="1800" b="0" dirty="0">
                <a:solidFill>
                  <a:schemeClr val="tx1"/>
                </a:solidFill>
                <a:latin typeface="+mj-ea"/>
                <a:ea typeface="+mj-ea"/>
              </a:rPr>
              <a:t>');</a:t>
            </a:r>
            <a:endParaRPr lang="zh-CN" altLang="zh-CN" sz="1800" b="0" dirty="0">
              <a:solidFill>
                <a:schemeClr val="tx1"/>
              </a:solidFill>
              <a:latin typeface="+mj-ea"/>
              <a:ea typeface="+mj-ea"/>
            </a:endParaRPr>
          </a:p>
          <a:p>
            <a:pPr algn="l"/>
            <a:r>
              <a:rPr lang="en-US" altLang="zh-CN" sz="1800" b="0" dirty="0">
                <a:solidFill>
                  <a:schemeClr val="tx1"/>
                </a:solidFill>
                <a:latin typeface="+mj-ea"/>
                <a:ea typeface="+mj-ea"/>
              </a:rPr>
              <a:t>	</a:t>
            </a:r>
            <a:r>
              <a:rPr lang="zh-CN" altLang="zh-CN" sz="1800" b="0" dirty="0">
                <a:solidFill>
                  <a:schemeClr val="tx1"/>
                </a:solidFill>
                <a:latin typeface="+mj-ea"/>
                <a:ea typeface="+mj-ea"/>
              </a:rPr>
              <a:t>运行程序得到相应的图形如图</a:t>
            </a:r>
            <a:r>
              <a:rPr lang="en-US" altLang="zh-CN" sz="1800" b="0" dirty="0">
                <a:solidFill>
                  <a:schemeClr val="tx1"/>
                </a:solidFill>
                <a:latin typeface="+mj-ea"/>
                <a:ea typeface="+mj-ea"/>
              </a:rPr>
              <a:t>13-3~</a:t>
            </a:r>
            <a:r>
              <a:rPr lang="zh-CN" altLang="zh-CN" sz="1800" b="0" dirty="0">
                <a:solidFill>
                  <a:schemeClr val="tx1"/>
                </a:solidFill>
                <a:latin typeface="+mj-ea"/>
                <a:ea typeface="+mj-ea"/>
              </a:rPr>
              <a:t>图</a:t>
            </a:r>
            <a:r>
              <a:rPr lang="en-US" altLang="zh-CN" sz="1800" b="0" dirty="0">
                <a:solidFill>
                  <a:schemeClr val="tx1"/>
                </a:solidFill>
                <a:latin typeface="+mj-ea"/>
                <a:ea typeface="+mj-ea"/>
              </a:rPr>
              <a:t>13-5</a:t>
            </a:r>
            <a:r>
              <a:rPr lang="zh-CN" altLang="zh-CN" sz="1800" b="0" dirty="0">
                <a:solidFill>
                  <a:schemeClr val="tx1"/>
                </a:solidFill>
                <a:latin typeface="+mj-ea"/>
                <a:ea typeface="+mj-ea"/>
              </a:rPr>
              <a:t>所示。</a:t>
            </a:r>
          </a:p>
        </p:txBody>
      </p:sp>
    </p:spTree>
    <p:extLst>
      <p:ext uri="{BB962C8B-B14F-4D97-AF65-F5344CB8AC3E}">
        <p14:creationId xmlns:p14="http://schemas.microsoft.com/office/powerpoint/2010/main" val="2432870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052736"/>
            <a:ext cx="5586413" cy="260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3789040"/>
            <a:ext cx="3009900" cy="2659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2870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1026"/>
          <p:cNvSpPr>
            <a:spLocks noGrp="1" noChangeArrowheads="1"/>
          </p:cNvSpPr>
          <p:nvPr>
            <p:ph type="title" idx="4294967295"/>
          </p:nvPr>
        </p:nvSpPr>
        <p:spPr>
          <a:xfrm>
            <a:off x="395289" y="981075"/>
            <a:ext cx="7891487" cy="590537"/>
          </a:xfrm>
        </p:spPr>
        <p:txBody>
          <a:bodyPr/>
          <a:lstStyle/>
          <a:p>
            <a:pPr algn="l" eaLnBrk="1" hangingPunct="1"/>
            <a:r>
              <a:rPr lang="zh-CN" altLang="en-US" sz="4000" dirty="0" smtClean="0">
                <a:solidFill>
                  <a:srgbClr val="800000"/>
                </a:solidFill>
                <a:latin typeface="微软雅黑" pitchFamily="34" charset="-122"/>
                <a:ea typeface="微软雅黑" pitchFamily="34" charset="-122"/>
              </a:rPr>
              <a:t>目录</a:t>
            </a:r>
          </a:p>
        </p:txBody>
      </p:sp>
      <p:cxnSp>
        <p:nvCxnSpPr>
          <p:cNvPr id="15" name="直接连接符 14"/>
          <p:cNvCxnSpPr/>
          <p:nvPr/>
        </p:nvCxnSpPr>
        <p:spPr bwMode="auto">
          <a:xfrm>
            <a:off x="357158" y="1571612"/>
            <a:ext cx="7715304" cy="1588"/>
          </a:xfrm>
          <a:prstGeom prst="line">
            <a:avLst/>
          </a:prstGeom>
          <a:solidFill>
            <a:schemeClr val="accent1"/>
          </a:solidFill>
          <a:ln w="9525" cap="flat" cmpd="sng" algn="ctr">
            <a:solidFill>
              <a:schemeClr val="hlink"/>
            </a:solidFill>
            <a:prstDash val="solid"/>
            <a:round/>
            <a:headEnd type="none" w="med" len="med"/>
            <a:tailEnd type="none" w="med" len="med"/>
          </a:ln>
          <a:effectLst/>
        </p:spPr>
      </p:cxnSp>
      <p:cxnSp>
        <p:nvCxnSpPr>
          <p:cNvPr id="17" name="直接连接符 16"/>
          <p:cNvCxnSpPr/>
          <p:nvPr/>
        </p:nvCxnSpPr>
        <p:spPr bwMode="auto">
          <a:xfrm>
            <a:off x="357158" y="1643050"/>
            <a:ext cx="7715304" cy="1588"/>
          </a:xfrm>
          <a:prstGeom prst="line">
            <a:avLst/>
          </a:prstGeom>
          <a:solidFill>
            <a:schemeClr val="accent1"/>
          </a:solidFill>
          <a:ln w="9525" cap="flat" cmpd="sng" algn="ctr">
            <a:solidFill>
              <a:srgbClr val="99FF66"/>
            </a:solidFill>
            <a:prstDash val="solid"/>
            <a:round/>
            <a:headEnd type="none" w="med" len="med"/>
            <a:tailEnd type="none" w="med" len="med"/>
          </a:ln>
          <a:effectLst/>
        </p:spPr>
      </p:cxnSp>
      <p:sp>
        <p:nvSpPr>
          <p:cNvPr id="3" name="矩形 2"/>
          <p:cNvSpPr/>
          <p:nvPr/>
        </p:nvSpPr>
        <p:spPr>
          <a:xfrm>
            <a:off x="1691680" y="2492896"/>
            <a:ext cx="3902030" cy="2554545"/>
          </a:xfrm>
          <a:prstGeom prst="rect">
            <a:avLst/>
          </a:prstGeom>
        </p:spPr>
        <p:txBody>
          <a:bodyPr wrap="none">
            <a:spAutoFit/>
          </a:bodyPr>
          <a:lstStyle/>
          <a:p>
            <a:pPr algn="l"/>
            <a:r>
              <a:rPr lang="en-US" altLang="zh-CN" dirty="0"/>
              <a:t>13.1  </a:t>
            </a:r>
            <a:r>
              <a:rPr lang="zh-CN" altLang="zh-CN" dirty="0"/>
              <a:t>基于名义模型的滑模</a:t>
            </a:r>
            <a:r>
              <a:rPr lang="zh-CN" altLang="zh-CN" dirty="0" smtClean="0"/>
              <a:t>控制</a:t>
            </a:r>
            <a:endParaRPr lang="en-US" altLang="zh-CN" dirty="0" smtClean="0"/>
          </a:p>
          <a:p>
            <a:pPr algn="l"/>
            <a:endParaRPr lang="en-US" altLang="zh-CN" dirty="0" smtClean="0"/>
          </a:p>
          <a:p>
            <a:pPr algn="l"/>
            <a:r>
              <a:rPr lang="en-US" altLang="zh-CN" dirty="0"/>
              <a:t>13.2  </a:t>
            </a:r>
            <a:r>
              <a:rPr lang="zh-CN" altLang="zh-CN" dirty="0"/>
              <a:t>全局滑模控制</a:t>
            </a:r>
          </a:p>
          <a:p>
            <a:pPr algn="l"/>
            <a:endParaRPr lang="en-US" altLang="zh-CN" dirty="0" smtClean="0"/>
          </a:p>
          <a:p>
            <a:pPr algn="l"/>
            <a:r>
              <a:rPr lang="en-US" altLang="zh-CN" dirty="0"/>
              <a:t>13.3  </a:t>
            </a:r>
            <a:r>
              <a:rPr lang="zh-CN" altLang="zh-CN" dirty="0"/>
              <a:t>基于线性化反馈的滑模控制</a:t>
            </a:r>
          </a:p>
          <a:p>
            <a:pPr algn="l"/>
            <a:endParaRPr lang="en-US" altLang="zh-CN" dirty="0" smtClean="0"/>
          </a:p>
          <a:p>
            <a:pPr algn="l"/>
            <a:r>
              <a:rPr lang="en-US" altLang="zh-CN" dirty="0" smtClean="0"/>
              <a:t>13.4  </a:t>
            </a:r>
            <a:r>
              <a:rPr lang="zh-CN" altLang="zh-CN" dirty="0"/>
              <a:t>基于模型参考的滑模控制</a:t>
            </a:r>
          </a:p>
          <a:p>
            <a:pPr algn="l"/>
            <a:endParaRPr lang="zh-CN" altLang="zh-CN" dirty="0"/>
          </a:p>
        </p:txBody>
      </p:sp>
    </p:spTree>
    <p:extLst>
      <p:ext uri="{BB962C8B-B14F-4D97-AF65-F5344CB8AC3E}">
        <p14:creationId xmlns:p14="http://schemas.microsoft.com/office/powerpoint/2010/main" val="104550830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052736"/>
            <a:ext cx="2363147" cy="400110"/>
          </a:xfrm>
          <a:prstGeom prst="rect">
            <a:avLst/>
          </a:prstGeom>
        </p:spPr>
        <p:txBody>
          <a:bodyPr wrap="none">
            <a:spAutoFit/>
          </a:bodyPr>
          <a:lstStyle/>
          <a:p>
            <a:r>
              <a:rPr lang="en-US" altLang="zh-CN" dirty="0"/>
              <a:t>13.2  </a:t>
            </a:r>
            <a:r>
              <a:rPr lang="zh-CN" altLang="zh-CN" dirty="0"/>
              <a:t>全局滑模控制</a:t>
            </a:r>
          </a:p>
        </p:txBody>
      </p:sp>
      <p:sp>
        <p:nvSpPr>
          <p:cNvPr id="3" name="矩形 2"/>
          <p:cNvSpPr/>
          <p:nvPr/>
        </p:nvSpPr>
        <p:spPr>
          <a:xfrm>
            <a:off x="232250" y="1916832"/>
            <a:ext cx="8136904" cy="1938992"/>
          </a:xfrm>
          <a:prstGeom prst="rect">
            <a:avLst/>
          </a:prstGeom>
        </p:spPr>
        <p:txBody>
          <a:bodyPr wrap="square">
            <a:spAutoFit/>
          </a:bodyPr>
          <a:lstStyle/>
          <a:p>
            <a:pPr algn="l"/>
            <a:r>
              <a:rPr lang="zh-CN" altLang="zh-CN" b="0" dirty="0">
                <a:solidFill>
                  <a:schemeClr val="tx1"/>
                </a:solidFill>
                <a:latin typeface="+mj-ea"/>
                <a:ea typeface="+mj-ea"/>
              </a:rPr>
              <a:t>传统的滑模变结构控制系统响应包括趋近模态和滑动模态两部分，该类系统对系统参数不确定型和外部扰动的鲁棒性仅存在滑动模态阶段，系统的动力学特性在响应的全过程并不具有鲁棒性。</a:t>
            </a:r>
          </a:p>
          <a:p>
            <a:pPr algn="l"/>
            <a:r>
              <a:rPr lang="zh-CN" altLang="zh-CN" b="0" dirty="0" smtClean="0">
                <a:solidFill>
                  <a:schemeClr val="tx1"/>
                </a:solidFill>
                <a:latin typeface="+mj-ea"/>
                <a:ea typeface="+mj-ea"/>
              </a:rPr>
              <a:t>全局</a:t>
            </a:r>
            <a:r>
              <a:rPr lang="zh-CN" altLang="zh-CN" b="0" dirty="0">
                <a:solidFill>
                  <a:schemeClr val="tx1"/>
                </a:solidFill>
                <a:latin typeface="+mj-ea"/>
                <a:ea typeface="+mj-ea"/>
              </a:rPr>
              <a:t>滑模控制是通过设计一种动态非线性滑模面方程来实现的。全局滑模控制消除了滑模控制的到达运动阶段，使系统在响应的全过程都具有鲁棒性，克服了传统滑模变结构控制中到达模态不具有鲁棒性的缺陷。</a:t>
            </a:r>
          </a:p>
        </p:txBody>
      </p:sp>
    </p:spTree>
    <p:extLst>
      <p:ext uri="{BB962C8B-B14F-4D97-AF65-F5344CB8AC3E}">
        <p14:creationId xmlns:p14="http://schemas.microsoft.com/office/powerpoint/2010/main" val="2432870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4957" y="1052736"/>
            <a:ext cx="3775394" cy="400110"/>
          </a:xfrm>
          <a:prstGeom prst="rect">
            <a:avLst/>
          </a:prstGeom>
        </p:spPr>
        <p:txBody>
          <a:bodyPr wrap="none">
            <a:spAutoFit/>
          </a:bodyPr>
          <a:lstStyle/>
          <a:p>
            <a:r>
              <a:rPr lang="en-US" altLang="zh-CN" b="0" dirty="0">
                <a:solidFill>
                  <a:schemeClr val="tx1"/>
                </a:solidFill>
                <a:latin typeface="+mj-ea"/>
                <a:ea typeface="+mj-ea"/>
              </a:rPr>
              <a:t>13.2.1  </a:t>
            </a:r>
            <a:r>
              <a:rPr lang="zh-CN" altLang="zh-CN" b="0" dirty="0">
                <a:solidFill>
                  <a:schemeClr val="tx1"/>
                </a:solidFill>
                <a:latin typeface="+mj-ea"/>
                <a:ea typeface="+mj-ea"/>
              </a:rPr>
              <a:t>全局滑模控制系统系统</a:t>
            </a:r>
          </a:p>
        </p:txBody>
      </p:sp>
      <p:sp>
        <p:nvSpPr>
          <p:cNvPr id="3" name="矩形 2"/>
          <p:cNvSpPr/>
          <p:nvPr/>
        </p:nvSpPr>
        <p:spPr>
          <a:xfrm>
            <a:off x="539552" y="1700808"/>
            <a:ext cx="2492990" cy="400110"/>
          </a:xfrm>
          <a:prstGeom prst="rect">
            <a:avLst/>
          </a:prstGeom>
        </p:spPr>
        <p:txBody>
          <a:bodyPr wrap="none">
            <a:spAutoFit/>
          </a:bodyPr>
          <a:lstStyle/>
          <a:p>
            <a:r>
              <a:rPr lang="zh-CN" altLang="zh-CN" b="0" dirty="0">
                <a:solidFill>
                  <a:schemeClr val="tx1"/>
                </a:solidFill>
                <a:latin typeface="+mj-ea"/>
                <a:ea typeface="+mj-ea"/>
              </a:rPr>
              <a:t>考虑二阶线性系统，</a:t>
            </a:r>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542" y="1794120"/>
            <a:ext cx="1272927" cy="306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572000" y="1794120"/>
            <a:ext cx="441146" cy="400110"/>
          </a:xfrm>
          <a:prstGeom prst="rect">
            <a:avLst/>
          </a:prstGeom>
        </p:spPr>
        <p:txBody>
          <a:bodyPr wrap="none">
            <a:spAutoFit/>
          </a:bodyPr>
          <a:lstStyle/>
          <a:p>
            <a:r>
              <a:rPr lang="zh-CN" altLang="zh-CN" b="0" dirty="0">
                <a:solidFill>
                  <a:schemeClr val="tx1"/>
                </a:solidFill>
                <a:latin typeface="+mj-ea"/>
                <a:ea typeface="+mj-ea"/>
              </a:rPr>
              <a:t>则</a:t>
            </a:r>
          </a:p>
        </p:txBody>
      </p:sp>
      <p:pic>
        <p:nvPicPr>
          <p:cNvPr id="1229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1391" y="1794120"/>
            <a:ext cx="2368066" cy="44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83568" y="2348880"/>
            <a:ext cx="697627" cy="400110"/>
          </a:xfrm>
          <a:prstGeom prst="rect">
            <a:avLst/>
          </a:prstGeom>
        </p:spPr>
        <p:txBody>
          <a:bodyPr wrap="none">
            <a:spAutoFit/>
          </a:bodyPr>
          <a:lstStyle/>
          <a:p>
            <a:r>
              <a:rPr lang="zh-CN" altLang="zh-CN" b="0" dirty="0">
                <a:solidFill>
                  <a:schemeClr val="tx1"/>
                </a:solidFill>
                <a:latin typeface="+mj-ea"/>
                <a:ea typeface="+mj-ea"/>
              </a:rPr>
              <a:t>假设</a:t>
            </a:r>
          </a:p>
        </p:txBody>
      </p:sp>
      <p:pic>
        <p:nvPicPr>
          <p:cNvPr id="1229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91299" y="2202265"/>
            <a:ext cx="1322710" cy="693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2870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949" y="1052736"/>
            <a:ext cx="3775394" cy="400110"/>
          </a:xfrm>
          <a:prstGeom prst="rect">
            <a:avLst/>
          </a:prstGeom>
        </p:spPr>
        <p:txBody>
          <a:bodyPr wrap="none">
            <a:spAutoFit/>
          </a:bodyPr>
          <a:lstStyle/>
          <a:p>
            <a:r>
              <a:rPr lang="en-US" altLang="zh-CN" b="0" dirty="0">
                <a:solidFill>
                  <a:schemeClr val="tx1"/>
                </a:solidFill>
                <a:latin typeface="+mj-ea"/>
                <a:ea typeface="+mj-ea"/>
              </a:rPr>
              <a:t>13.2.2  </a:t>
            </a:r>
            <a:r>
              <a:rPr lang="zh-CN" altLang="zh-CN" b="0" dirty="0">
                <a:solidFill>
                  <a:schemeClr val="tx1"/>
                </a:solidFill>
                <a:latin typeface="+mj-ea"/>
                <a:ea typeface="+mj-ea"/>
              </a:rPr>
              <a:t>全局滑模控制器的设计</a:t>
            </a:r>
          </a:p>
        </p:txBody>
      </p:sp>
      <p:sp>
        <p:nvSpPr>
          <p:cNvPr id="3" name="矩形 2"/>
          <p:cNvSpPr/>
          <p:nvPr/>
        </p:nvSpPr>
        <p:spPr>
          <a:xfrm>
            <a:off x="323528" y="1628800"/>
            <a:ext cx="1980029" cy="400110"/>
          </a:xfrm>
          <a:prstGeom prst="rect">
            <a:avLst/>
          </a:prstGeom>
        </p:spPr>
        <p:txBody>
          <a:bodyPr wrap="none">
            <a:spAutoFit/>
          </a:bodyPr>
          <a:lstStyle/>
          <a:p>
            <a:r>
              <a:rPr lang="zh-CN" altLang="zh-CN" b="0" dirty="0">
                <a:solidFill>
                  <a:schemeClr val="tx1"/>
                </a:solidFill>
                <a:latin typeface="+mj-ea"/>
                <a:ea typeface="+mj-ea"/>
              </a:rPr>
              <a:t>假设理想轨迹为</a:t>
            </a:r>
            <a:endParaRPr lang="zh-CN" altLang="en-US" b="0" dirty="0">
              <a:solidFill>
                <a:schemeClr val="tx1"/>
              </a:solidFill>
              <a:latin typeface="+mj-ea"/>
              <a:ea typeface="+mj-ea"/>
            </a:endParaRP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7126" y="1628800"/>
            <a:ext cx="323528" cy="408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699792" y="1637357"/>
            <a:ext cx="1980029" cy="400110"/>
          </a:xfrm>
          <a:prstGeom prst="rect">
            <a:avLst/>
          </a:prstGeom>
        </p:spPr>
        <p:txBody>
          <a:bodyPr wrap="none">
            <a:spAutoFit/>
          </a:bodyPr>
          <a:lstStyle/>
          <a:p>
            <a:r>
              <a:rPr lang="zh-CN" altLang="zh-CN" b="0" dirty="0">
                <a:solidFill>
                  <a:schemeClr val="tx1"/>
                </a:solidFill>
                <a:latin typeface="+mj-ea"/>
                <a:ea typeface="+mj-ea"/>
              </a:rPr>
              <a:t>定义跟踪误差为</a:t>
            </a:r>
            <a:endParaRPr lang="zh-CN" altLang="en-US" b="0" dirty="0">
              <a:solidFill>
                <a:schemeClr val="tx1"/>
              </a:solidFill>
              <a:latin typeface="+mj-ea"/>
              <a:ea typeface="+mj-ea"/>
            </a:endParaRPr>
          </a:p>
        </p:txBody>
      </p:sp>
      <p:pic>
        <p:nvPicPr>
          <p:cNvPr id="133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643759"/>
            <a:ext cx="987177" cy="37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36510" y="2132856"/>
            <a:ext cx="2749471" cy="400110"/>
          </a:xfrm>
          <a:prstGeom prst="rect">
            <a:avLst/>
          </a:prstGeom>
        </p:spPr>
        <p:txBody>
          <a:bodyPr wrap="none">
            <a:spAutoFit/>
          </a:bodyPr>
          <a:lstStyle/>
          <a:p>
            <a:r>
              <a:rPr lang="zh-CN" altLang="zh-CN" b="0" dirty="0">
                <a:solidFill>
                  <a:schemeClr val="tx1"/>
                </a:solidFill>
                <a:latin typeface="+mj-ea"/>
                <a:ea typeface="+mj-ea"/>
              </a:rPr>
              <a:t>设计全局滑模函数为：</a:t>
            </a:r>
            <a:endParaRPr lang="zh-CN" altLang="en-US" b="0" dirty="0">
              <a:solidFill>
                <a:schemeClr val="tx1"/>
              </a:solidFill>
              <a:latin typeface="+mj-ea"/>
              <a:ea typeface="+mj-ea"/>
            </a:endParaRPr>
          </a:p>
        </p:txBody>
      </p:sp>
      <p:pic>
        <p:nvPicPr>
          <p:cNvPr id="1331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0002" y="2125320"/>
            <a:ext cx="1678663" cy="41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67544" y="2636912"/>
            <a:ext cx="954107" cy="400110"/>
          </a:xfrm>
          <a:prstGeom prst="rect">
            <a:avLst/>
          </a:prstGeom>
        </p:spPr>
        <p:txBody>
          <a:bodyPr wrap="none">
            <a:spAutoFit/>
          </a:bodyPr>
          <a:lstStyle/>
          <a:p>
            <a:r>
              <a:rPr lang="zh-CN" altLang="zh-CN" b="0" dirty="0">
                <a:solidFill>
                  <a:schemeClr val="tx1"/>
                </a:solidFill>
                <a:latin typeface="+mj-ea"/>
                <a:ea typeface="+mj-ea"/>
              </a:rPr>
              <a:t>其中，</a:t>
            </a:r>
            <a:endParaRPr lang="zh-CN" altLang="en-US" b="0" dirty="0">
              <a:solidFill>
                <a:schemeClr val="tx1"/>
              </a:solidFill>
              <a:latin typeface="+mj-ea"/>
              <a:ea typeface="+mj-ea"/>
            </a:endParaRPr>
          </a:p>
        </p:txBody>
      </p:sp>
      <p:pic>
        <p:nvPicPr>
          <p:cNvPr id="1331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02933" y="2582194"/>
            <a:ext cx="777713" cy="399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97000" y="2582194"/>
            <a:ext cx="541685" cy="395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610654" y="2582194"/>
            <a:ext cx="4288353" cy="400110"/>
          </a:xfrm>
          <a:prstGeom prst="rect">
            <a:avLst/>
          </a:prstGeom>
        </p:spPr>
        <p:txBody>
          <a:bodyPr wrap="none">
            <a:spAutoFit/>
          </a:bodyPr>
          <a:lstStyle/>
          <a:p>
            <a:r>
              <a:rPr lang="zh-CN" altLang="zh-CN" b="0" dirty="0">
                <a:solidFill>
                  <a:schemeClr val="tx1"/>
                </a:solidFill>
                <a:latin typeface="+mj-ea"/>
                <a:ea typeface="+mj-ea"/>
              </a:rPr>
              <a:t>是为了达到全局滑模而设计的函数，</a:t>
            </a:r>
            <a:endParaRPr lang="zh-CN" altLang="en-US" b="0" dirty="0">
              <a:solidFill>
                <a:schemeClr val="tx1"/>
              </a:solidFill>
              <a:latin typeface="+mj-ea"/>
              <a:ea typeface="+mj-ea"/>
            </a:endParaRPr>
          </a:p>
        </p:txBody>
      </p:sp>
      <p:pic>
        <p:nvPicPr>
          <p:cNvPr id="1331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0112" y="3196274"/>
            <a:ext cx="589080" cy="42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67544" y="5661248"/>
            <a:ext cx="2492990" cy="400110"/>
          </a:xfrm>
          <a:prstGeom prst="rect">
            <a:avLst/>
          </a:prstGeom>
        </p:spPr>
        <p:txBody>
          <a:bodyPr wrap="none">
            <a:spAutoFit/>
          </a:bodyPr>
          <a:lstStyle/>
          <a:p>
            <a:r>
              <a:rPr lang="zh-CN" altLang="zh-CN" b="0" dirty="0">
                <a:solidFill>
                  <a:schemeClr val="tx1"/>
                </a:solidFill>
                <a:latin typeface="+mj-ea"/>
                <a:ea typeface="+mj-ea"/>
              </a:rPr>
              <a:t>满足以下三个条件：</a:t>
            </a:r>
            <a:endParaRPr lang="zh-CN" altLang="en-US" b="0" dirty="0">
              <a:solidFill>
                <a:schemeClr val="tx1"/>
              </a:solidFill>
              <a:latin typeface="+mj-ea"/>
              <a:ea typeface="+mj-ea"/>
            </a:endParaRPr>
          </a:p>
        </p:txBody>
      </p:sp>
      <p:pic>
        <p:nvPicPr>
          <p:cNvPr id="13320"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2226" y="3789040"/>
            <a:ext cx="1261413" cy="336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7429" y="4293096"/>
            <a:ext cx="714335" cy="253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2"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72707" y="4236424"/>
            <a:ext cx="882980" cy="366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3"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69916" y="4602816"/>
            <a:ext cx="539276" cy="39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1105952" y="4602263"/>
            <a:ext cx="1980029" cy="400110"/>
          </a:xfrm>
          <a:prstGeom prst="rect">
            <a:avLst/>
          </a:prstGeom>
        </p:spPr>
        <p:txBody>
          <a:bodyPr wrap="none">
            <a:spAutoFit/>
          </a:bodyPr>
          <a:lstStyle/>
          <a:p>
            <a:r>
              <a:rPr lang="zh-CN" altLang="zh-CN" b="0" dirty="0">
                <a:solidFill>
                  <a:schemeClr val="tx1"/>
                </a:solidFill>
                <a:latin typeface="+mj-ea"/>
                <a:ea typeface="+mj-ea"/>
              </a:rPr>
              <a:t>具有一阶导数。</a:t>
            </a:r>
            <a:endParaRPr lang="zh-CN" altLang="en-US" b="0" dirty="0">
              <a:solidFill>
                <a:schemeClr val="tx1"/>
              </a:solidFill>
              <a:latin typeface="+mj-ea"/>
              <a:ea typeface="+mj-ea"/>
            </a:endParaRPr>
          </a:p>
        </p:txBody>
      </p:sp>
      <p:sp>
        <p:nvSpPr>
          <p:cNvPr id="10" name="矩形 9"/>
          <p:cNvSpPr/>
          <p:nvPr/>
        </p:nvSpPr>
        <p:spPr>
          <a:xfrm>
            <a:off x="420112" y="5157192"/>
            <a:ext cx="2892137" cy="400110"/>
          </a:xfrm>
          <a:prstGeom prst="rect">
            <a:avLst/>
          </a:prstGeom>
        </p:spPr>
        <p:txBody>
          <a:bodyPr wrap="none">
            <a:spAutoFit/>
          </a:bodyPr>
          <a:lstStyle/>
          <a:p>
            <a:r>
              <a:rPr lang="zh-CN" altLang="zh-CN" b="0" dirty="0">
                <a:solidFill>
                  <a:schemeClr val="tx1"/>
                </a:solidFill>
                <a:latin typeface="+mj-ea"/>
                <a:ea typeface="+mj-ea"/>
              </a:rPr>
              <a:t>根据上述</a:t>
            </a:r>
            <a:r>
              <a:rPr lang="en-US" altLang="zh-CN" b="0" dirty="0">
                <a:solidFill>
                  <a:schemeClr val="tx1"/>
                </a:solidFill>
                <a:latin typeface="+mj-ea"/>
                <a:ea typeface="+mj-ea"/>
              </a:rPr>
              <a:t>3</a:t>
            </a:r>
            <a:r>
              <a:rPr lang="zh-CN" altLang="zh-CN" b="0" dirty="0">
                <a:solidFill>
                  <a:schemeClr val="tx1"/>
                </a:solidFill>
                <a:latin typeface="+mj-ea"/>
                <a:ea typeface="+mj-ea"/>
              </a:rPr>
              <a:t>个条件，可将</a:t>
            </a:r>
            <a:endParaRPr lang="zh-CN" altLang="en-US" b="0" dirty="0">
              <a:solidFill>
                <a:schemeClr val="tx1"/>
              </a:solidFill>
              <a:latin typeface="+mj-ea"/>
              <a:ea typeface="+mj-ea"/>
            </a:endParaRPr>
          </a:p>
        </p:txBody>
      </p:sp>
      <p:pic>
        <p:nvPicPr>
          <p:cNvPr id="13324"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221572" y="5154655"/>
            <a:ext cx="561219" cy="405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3781780" y="5170460"/>
            <a:ext cx="1210588" cy="400110"/>
          </a:xfrm>
          <a:prstGeom prst="rect">
            <a:avLst/>
          </a:prstGeom>
        </p:spPr>
        <p:txBody>
          <a:bodyPr wrap="none">
            <a:spAutoFit/>
          </a:bodyPr>
          <a:lstStyle/>
          <a:p>
            <a:r>
              <a:rPr lang="zh-CN" altLang="zh-CN" b="0" dirty="0">
                <a:solidFill>
                  <a:schemeClr val="tx1"/>
                </a:solidFill>
                <a:latin typeface="+mj-ea"/>
                <a:ea typeface="+mj-ea"/>
              </a:rPr>
              <a:t>设计为：</a:t>
            </a:r>
            <a:endParaRPr lang="zh-CN" altLang="en-US" b="0" dirty="0">
              <a:solidFill>
                <a:schemeClr val="tx1"/>
              </a:solidFill>
              <a:latin typeface="+mj-ea"/>
              <a:ea typeface="+mj-ea"/>
            </a:endParaRPr>
          </a:p>
        </p:txBody>
      </p:sp>
      <p:pic>
        <p:nvPicPr>
          <p:cNvPr id="13325" name="Picture 1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772844" y="5133661"/>
            <a:ext cx="1572666" cy="419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2299583" y="3228945"/>
            <a:ext cx="4544834" cy="400110"/>
          </a:xfrm>
          <a:prstGeom prst="rect">
            <a:avLst/>
          </a:prstGeom>
        </p:spPr>
        <p:txBody>
          <a:bodyPr wrap="none">
            <a:spAutoFit/>
          </a:bodyPr>
          <a:lstStyle/>
          <a:p>
            <a:r>
              <a:rPr lang="zh-CN" altLang="zh-CN" b="0" dirty="0">
                <a:solidFill>
                  <a:schemeClr val="tx1"/>
                </a:solidFill>
                <a:latin typeface="+mj-ea"/>
                <a:ea typeface="+mj-ea"/>
              </a:rPr>
              <a:t>则当系统满足滑模到达条件时，可保证</a:t>
            </a:r>
            <a:endParaRPr lang="zh-CN" altLang="en-US" b="0" dirty="0">
              <a:solidFill>
                <a:schemeClr val="tx1"/>
              </a:solidFill>
              <a:latin typeface="+mj-ea"/>
              <a:ea typeface="+mj-ea"/>
            </a:endParaRPr>
          </a:p>
        </p:txBody>
      </p:sp>
      <p:pic>
        <p:nvPicPr>
          <p:cNvPr id="13326" name="Picture 1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77390" y="5559839"/>
            <a:ext cx="936997" cy="41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746639" y="5632703"/>
            <a:ext cx="3518912" cy="400110"/>
          </a:xfrm>
          <a:prstGeom prst="rect">
            <a:avLst/>
          </a:prstGeom>
        </p:spPr>
        <p:txBody>
          <a:bodyPr wrap="none">
            <a:spAutoFit/>
          </a:bodyPr>
          <a:lstStyle/>
          <a:p>
            <a:r>
              <a:rPr lang="zh-CN" altLang="zh-CN" b="0" dirty="0">
                <a:solidFill>
                  <a:schemeClr val="tx1"/>
                </a:solidFill>
                <a:latin typeface="+mj-ea"/>
                <a:ea typeface="+mj-ea"/>
              </a:rPr>
              <a:t>始终成立，即实现了全局滑模</a:t>
            </a:r>
            <a:endParaRPr lang="zh-CN" altLang="en-US" b="0" dirty="0">
              <a:solidFill>
                <a:schemeClr val="tx1"/>
              </a:solidFill>
              <a:latin typeface="+mj-ea"/>
              <a:ea typeface="+mj-ea"/>
            </a:endParaRPr>
          </a:p>
        </p:txBody>
      </p:sp>
    </p:spTree>
    <p:extLst>
      <p:ext uri="{BB962C8B-B14F-4D97-AF65-F5344CB8AC3E}">
        <p14:creationId xmlns:p14="http://schemas.microsoft.com/office/powerpoint/2010/main" val="2432870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578" y="1124744"/>
            <a:ext cx="3005951" cy="400110"/>
          </a:xfrm>
          <a:prstGeom prst="rect">
            <a:avLst/>
          </a:prstGeom>
        </p:spPr>
        <p:txBody>
          <a:bodyPr wrap="none">
            <a:spAutoFit/>
          </a:bodyPr>
          <a:lstStyle/>
          <a:p>
            <a:r>
              <a:rPr lang="zh-CN" altLang="zh-CN" b="0" dirty="0">
                <a:solidFill>
                  <a:schemeClr val="tx1"/>
                </a:solidFill>
                <a:latin typeface="+mj-ea"/>
                <a:ea typeface="+mj-ea"/>
              </a:rPr>
              <a:t>设计全局滑膜控制律为：</a:t>
            </a:r>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8" y="1700808"/>
            <a:ext cx="7195925"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23528" y="2348880"/>
            <a:ext cx="954107" cy="400110"/>
          </a:xfrm>
          <a:prstGeom prst="rect">
            <a:avLst/>
          </a:prstGeom>
        </p:spPr>
        <p:txBody>
          <a:bodyPr wrap="none">
            <a:spAutoFit/>
          </a:bodyPr>
          <a:lstStyle/>
          <a:p>
            <a:r>
              <a:rPr lang="zh-CN" altLang="zh-CN" b="0" dirty="0">
                <a:solidFill>
                  <a:schemeClr val="tx1"/>
                </a:solidFill>
                <a:latin typeface="+mj-ea"/>
                <a:ea typeface="+mj-ea"/>
              </a:rPr>
              <a:t>其中，</a:t>
            </a:r>
          </a:p>
        </p:txBody>
      </p:sp>
      <p:pic>
        <p:nvPicPr>
          <p:cNvPr id="143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2348880"/>
            <a:ext cx="1452795" cy="586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3075" y="2348880"/>
            <a:ext cx="1247099" cy="5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2363" y="3140968"/>
            <a:ext cx="1001362" cy="307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681217" y="3132191"/>
            <a:ext cx="441146" cy="400110"/>
          </a:xfrm>
          <a:prstGeom prst="rect">
            <a:avLst/>
          </a:prstGeom>
        </p:spPr>
        <p:txBody>
          <a:bodyPr wrap="none">
            <a:spAutoFit/>
          </a:bodyPr>
          <a:lstStyle/>
          <a:p>
            <a:r>
              <a:rPr lang="zh-CN" altLang="zh-CN" b="0" dirty="0">
                <a:solidFill>
                  <a:schemeClr val="tx1"/>
                </a:solidFill>
                <a:latin typeface="+mj-ea"/>
                <a:ea typeface="+mj-ea"/>
              </a:rPr>
              <a:t>取</a:t>
            </a:r>
            <a:endParaRPr lang="zh-CN" altLang="en-US" b="0" dirty="0">
              <a:solidFill>
                <a:schemeClr val="tx1"/>
              </a:solidFill>
              <a:latin typeface="+mj-ea"/>
              <a:ea typeface="+mj-ea"/>
            </a:endParaRPr>
          </a:p>
        </p:txBody>
      </p:sp>
      <p:sp>
        <p:nvSpPr>
          <p:cNvPr id="5" name="矩形 4"/>
          <p:cNvSpPr/>
          <p:nvPr/>
        </p:nvSpPr>
        <p:spPr>
          <a:xfrm>
            <a:off x="2123725" y="3094504"/>
            <a:ext cx="1210588" cy="400110"/>
          </a:xfrm>
          <a:prstGeom prst="rect">
            <a:avLst/>
          </a:prstGeom>
        </p:spPr>
        <p:txBody>
          <a:bodyPr wrap="none">
            <a:spAutoFit/>
          </a:bodyPr>
          <a:lstStyle/>
          <a:p>
            <a:r>
              <a:rPr lang="zh-CN" altLang="zh-CN" b="0" dirty="0">
                <a:solidFill>
                  <a:schemeClr val="tx1"/>
                </a:solidFill>
                <a:latin typeface="+mj-ea"/>
                <a:ea typeface="+mj-ea"/>
              </a:rPr>
              <a:t>函数为：</a:t>
            </a:r>
            <a:endParaRPr lang="zh-CN" altLang="en-US" b="0" dirty="0">
              <a:solidFill>
                <a:schemeClr val="tx1"/>
              </a:solidFill>
              <a:latin typeface="+mj-ea"/>
              <a:ea typeface="+mj-ea"/>
            </a:endParaRPr>
          </a:p>
        </p:txBody>
      </p:sp>
      <p:pic>
        <p:nvPicPr>
          <p:cNvPr id="1434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03848" y="3069087"/>
            <a:ext cx="828303" cy="52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211960" y="3140968"/>
            <a:ext cx="954107" cy="400110"/>
          </a:xfrm>
          <a:prstGeom prst="rect">
            <a:avLst/>
          </a:prstGeom>
        </p:spPr>
        <p:txBody>
          <a:bodyPr wrap="none">
            <a:spAutoFit/>
          </a:bodyPr>
          <a:lstStyle/>
          <a:p>
            <a:r>
              <a:rPr lang="zh-CN" altLang="zh-CN" b="0" dirty="0">
                <a:solidFill>
                  <a:schemeClr val="tx1"/>
                </a:solidFill>
                <a:latin typeface="+mj-ea"/>
                <a:ea typeface="+mj-ea"/>
              </a:rPr>
              <a:t>考虑到</a:t>
            </a:r>
          </a:p>
        </p:txBody>
      </p:sp>
      <p:pic>
        <p:nvPicPr>
          <p:cNvPr id="1434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2080" y="2629351"/>
            <a:ext cx="3384376" cy="1226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51518" y="4221088"/>
            <a:ext cx="2236510" cy="400110"/>
          </a:xfrm>
          <a:prstGeom prst="rect">
            <a:avLst/>
          </a:prstGeom>
        </p:spPr>
        <p:txBody>
          <a:bodyPr wrap="none">
            <a:spAutoFit/>
          </a:bodyPr>
          <a:lstStyle/>
          <a:p>
            <a:r>
              <a:rPr lang="zh-CN" altLang="zh-CN" b="0" dirty="0">
                <a:solidFill>
                  <a:schemeClr val="tx1"/>
                </a:solidFill>
                <a:latin typeface="+mj-ea"/>
                <a:ea typeface="+mj-ea"/>
              </a:rPr>
              <a:t>由全局滑模控制律</a:t>
            </a:r>
            <a:endParaRPr lang="zh-CN" altLang="en-US" b="0" dirty="0">
              <a:solidFill>
                <a:schemeClr val="tx1"/>
              </a:solidFill>
              <a:latin typeface="+mj-ea"/>
              <a:ea typeface="+mj-ea"/>
            </a:endParaRPr>
          </a:p>
        </p:txBody>
      </p:sp>
      <p:pic>
        <p:nvPicPr>
          <p:cNvPr id="14344"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88029" y="4308106"/>
            <a:ext cx="194128" cy="226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729019" y="4220535"/>
            <a:ext cx="697627" cy="400110"/>
          </a:xfrm>
          <a:prstGeom prst="rect">
            <a:avLst/>
          </a:prstGeom>
        </p:spPr>
        <p:txBody>
          <a:bodyPr wrap="none">
            <a:spAutoFit/>
          </a:bodyPr>
          <a:lstStyle/>
          <a:p>
            <a:r>
              <a:rPr lang="zh-CN" altLang="zh-CN" b="0" dirty="0">
                <a:solidFill>
                  <a:schemeClr val="tx1"/>
                </a:solidFill>
                <a:latin typeface="+mj-ea"/>
                <a:ea typeface="+mj-ea"/>
              </a:rPr>
              <a:t>可得</a:t>
            </a:r>
            <a:endParaRPr lang="zh-CN" altLang="en-US" b="0" dirty="0">
              <a:solidFill>
                <a:schemeClr val="tx1"/>
              </a:solidFill>
              <a:latin typeface="+mj-ea"/>
              <a:ea typeface="+mj-ea"/>
            </a:endParaRPr>
          </a:p>
        </p:txBody>
      </p:sp>
      <p:pic>
        <p:nvPicPr>
          <p:cNvPr id="14345"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6224" y="4797152"/>
            <a:ext cx="5071646" cy="1561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8079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24744"/>
            <a:ext cx="441146" cy="400110"/>
          </a:xfrm>
          <a:prstGeom prst="rect">
            <a:avLst/>
          </a:prstGeom>
        </p:spPr>
        <p:txBody>
          <a:bodyPr wrap="none">
            <a:spAutoFit/>
          </a:bodyPr>
          <a:lstStyle/>
          <a:p>
            <a:r>
              <a:rPr lang="zh-CN" altLang="zh-CN" b="0" dirty="0">
                <a:solidFill>
                  <a:schemeClr val="tx1"/>
                </a:solidFill>
                <a:latin typeface="+mj-ea"/>
                <a:ea typeface="+mj-ea"/>
              </a:rPr>
              <a:t>则</a:t>
            </a:r>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1094906"/>
            <a:ext cx="4602376" cy="821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95536" y="2132856"/>
            <a:ext cx="441146" cy="400110"/>
          </a:xfrm>
          <a:prstGeom prst="rect">
            <a:avLst/>
          </a:prstGeom>
        </p:spPr>
        <p:txBody>
          <a:bodyPr wrap="none">
            <a:spAutoFit/>
          </a:bodyPr>
          <a:lstStyle/>
          <a:p>
            <a:r>
              <a:rPr lang="zh-CN" altLang="zh-CN" b="0" dirty="0">
                <a:solidFill>
                  <a:schemeClr val="tx1"/>
                </a:solidFill>
                <a:latin typeface="+mj-ea"/>
                <a:ea typeface="+mj-ea"/>
              </a:rPr>
              <a:t>由</a:t>
            </a:r>
            <a:endParaRPr lang="zh-CN" altLang="en-US" b="0" dirty="0">
              <a:solidFill>
                <a:schemeClr val="tx1"/>
              </a:solidFill>
              <a:latin typeface="+mj-ea"/>
              <a:ea typeface="+mj-ea"/>
            </a:endParaRPr>
          </a:p>
        </p:txBody>
      </p:sp>
      <p:pic>
        <p:nvPicPr>
          <p:cNvPr id="1536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2132856"/>
            <a:ext cx="1289397" cy="521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260997" y="2193447"/>
            <a:ext cx="441146" cy="400110"/>
          </a:xfrm>
          <a:prstGeom prst="rect">
            <a:avLst/>
          </a:prstGeom>
        </p:spPr>
        <p:txBody>
          <a:bodyPr wrap="none">
            <a:spAutoFit/>
          </a:bodyPr>
          <a:lstStyle/>
          <a:p>
            <a:r>
              <a:rPr lang="zh-CN" altLang="zh-CN" b="0" dirty="0">
                <a:solidFill>
                  <a:schemeClr val="tx1"/>
                </a:solidFill>
                <a:latin typeface="+mj-ea"/>
                <a:ea typeface="+mj-ea"/>
              </a:rPr>
              <a:t>和</a:t>
            </a:r>
            <a:endParaRPr lang="zh-CN" altLang="en-US" b="0" dirty="0">
              <a:solidFill>
                <a:schemeClr val="tx1"/>
              </a:solidFill>
              <a:latin typeface="+mj-ea"/>
              <a:ea typeface="+mj-ea"/>
            </a:endParaRPr>
          </a:p>
        </p:txBody>
      </p:sp>
      <p:pic>
        <p:nvPicPr>
          <p:cNvPr id="1536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02143" y="2135264"/>
            <a:ext cx="1275730" cy="526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977873" y="2163809"/>
            <a:ext cx="954107" cy="400110"/>
          </a:xfrm>
          <a:prstGeom prst="rect">
            <a:avLst/>
          </a:prstGeom>
        </p:spPr>
        <p:txBody>
          <a:bodyPr wrap="none">
            <a:spAutoFit/>
          </a:bodyPr>
          <a:lstStyle/>
          <a:p>
            <a:r>
              <a:rPr lang="zh-CN" altLang="zh-CN" b="0" dirty="0">
                <a:solidFill>
                  <a:schemeClr val="tx1"/>
                </a:solidFill>
                <a:latin typeface="+mj-ea"/>
                <a:ea typeface="+mj-ea"/>
              </a:rPr>
              <a:t>可得，</a:t>
            </a:r>
            <a:endParaRPr lang="zh-CN" altLang="en-US" b="0" dirty="0">
              <a:solidFill>
                <a:schemeClr val="tx1"/>
              </a:solidFill>
              <a:latin typeface="+mj-ea"/>
              <a:ea typeface="+mj-ea"/>
            </a:endParaRPr>
          </a:p>
        </p:txBody>
      </p:sp>
      <p:pic>
        <p:nvPicPr>
          <p:cNvPr id="1536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88024" y="2140774"/>
            <a:ext cx="4104456" cy="545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513639" y="2846943"/>
            <a:ext cx="441146" cy="400110"/>
          </a:xfrm>
          <a:prstGeom prst="rect">
            <a:avLst/>
          </a:prstGeom>
        </p:spPr>
        <p:txBody>
          <a:bodyPr wrap="none">
            <a:spAutoFit/>
          </a:bodyPr>
          <a:lstStyle/>
          <a:p>
            <a:r>
              <a:rPr lang="zh-CN" altLang="zh-CN" b="0" dirty="0">
                <a:solidFill>
                  <a:schemeClr val="tx1"/>
                </a:solidFill>
                <a:latin typeface="+mj-ea"/>
                <a:ea typeface="+mj-ea"/>
              </a:rPr>
              <a:t>则</a:t>
            </a:r>
          </a:p>
        </p:txBody>
      </p:sp>
      <p:pic>
        <p:nvPicPr>
          <p:cNvPr id="1536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1600" y="2890237"/>
            <a:ext cx="2019755" cy="356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03939" y="3429000"/>
            <a:ext cx="1210588" cy="400110"/>
          </a:xfrm>
          <a:prstGeom prst="rect">
            <a:avLst/>
          </a:prstGeom>
        </p:spPr>
        <p:txBody>
          <a:bodyPr wrap="none">
            <a:spAutoFit/>
          </a:bodyPr>
          <a:lstStyle/>
          <a:p>
            <a:r>
              <a:rPr lang="zh-CN" altLang="zh-CN" b="0" dirty="0">
                <a:solidFill>
                  <a:schemeClr val="tx1"/>
                </a:solidFill>
                <a:latin typeface="+mj-ea"/>
                <a:ea typeface="+mj-ea"/>
              </a:rPr>
              <a:t>从而可得</a:t>
            </a:r>
          </a:p>
        </p:txBody>
      </p:sp>
      <p:pic>
        <p:nvPicPr>
          <p:cNvPr id="15367"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59914" y="3429000"/>
            <a:ext cx="602166" cy="3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03938" y="4077072"/>
            <a:ext cx="5220190" cy="400110"/>
          </a:xfrm>
          <a:prstGeom prst="rect">
            <a:avLst/>
          </a:prstGeom>
        </p:spPr>
        <p:txBody>
          <a:bodyPr wrap="square">
            <a:spAutoFit/>
          </a:bodyPr>
          <a:lstStyle/>
          <a:p>
            <a:r>
              <a:rPr lang="zh-CN" altLang="zh-CN" b="0" dirty="0">
                <a:solidFill>
                  <a:schemeClr val="tx1"/>
                </a:solidFill>
                <a:latin typeface="+mj-ea"/>
                <a:ea typeface="+mj-ea"/>
              </a:rPr>
              <a:t>为了降低抖振，采用饱和函数代替符号函数：</a:t>
            </a:r>
          </a:p>
        </p:txBody>
      </p:sp>
      <p:pic>
        <p:nvPicPr>
          <p:cNvPr id="15368"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49579" y="4581128"/>
            <a:ext cx="2225002" cy="1939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8079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950" y="1124744"/>
            <a:ext cx="4031873" cy="400110"/>
          </a:xfrm>
          <a:prstGeom prst="rect">
            <a:avLst/>
          </a:prstGeom>
        </p:spPr>
        <p:txBody>
          <a:bodyPr wrap="none">
            <a:spAutoFit/>
          </a:bodyPr>
          <a:lstStyle/>
          <a:p>
            <a:r>
              <a:rPr lang="en-US" altLang="zh-CN" b="0" dirty="0">
                <a:solidFill>
                  <a:schemeClr val="tx1"/>
                </a:solidFill>
                <a:latin typeface="+mj-ea"/>
                <a:ea typeface="+mj-ea"/>
              </a:rPr>
              <a:t>13.2.3  </a:t>
            </a:r>
            <a:r>
              <a:rPr lang="zh-CN" altLang="zh-CN" b="0" dirty="0">
                <a:solidFill>
                  <a:schemeClr val="tx1"/>
                </a:solidFill>
                <a:latin typeface="+mj-ea"/>
                <a:ea typeface="+mj-ea"/>
              </a:rPr>
              <a:t>基于全局滑模控制的仿真</a:t>
            </a:r>
          </a:p>
        </p:txBody>
      </p:sp>
      <p:sp>
        <p:nvSpPr>
          <p:cNvPr id="3" name="矩形 2"/>
          <p:cNvSpPr/>
          <p:nvPr/>
        </p:nvSpPr>
        <p:spPr>
          <a:xfrm>
            <a:off x="435420" y="1700808"/>
            <a:ext cx="2749471" cy="400110"/>
          </a:xfrm>
          <a:prstGeom prst="rect">
            <a:avLst/>
          </a:prstGeom>
        </p:spPr>
        <p:txBody>
          <a:bodyPr wrap="none">
            <a:spAutoFit/>
          </a:bodyPr>
          <a:lstStyle/>
          <a:p>
            <a:r>
              <a:rPr lang="zh-CN" altLang="zh-CN" b="0" dirty="0">
                <a:solidFill>
                  <a:schemeClr val="tx1"/>
                </a:solidFill>
                <a:latin typeface="+mj-ea"/>
                <a:ea typeface="+mj-ea"/>
              </a:rPr>
              <a:t>考虑如下被控对象为：</a:t>
            </a:r>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6814" y="1734535"/>
            <a:ext cx="1371693"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35420" y="2276872"/>
            <a:ext cx="954107" cy="400110"/>
          </a:xfrm>
          <a:prstGeom prst="rect">
            <a:avLst/>
          </a:prstGeom>
        </p:spPr>
        <p:txBody>
          <a:bodyPr wrap="none">
            <a:spAutoFit/>
          </a:bodyPr>
          <a:lstStyle/>
          <a:p>
            <a:r>
              <a:rPr lang="zh-CN" altLang="zh-CN" b="0" dirty="0">
                <a:solidFill>
                  <a:schemeClr val="tx1"/>
                </a:solidFill>
                <a:latin typeface="+mj-ea"/>
                <a:ea typeface="+mj-ea"/>
              </a:rPr>
              <a:t>其中，</a:t>
            </a:r>
            <a:endParaRPr lang="zh-CN" altLang="en-US" b="0" dirty="0">
              <a:solidFill>
                <a:schemeClr val="tx1"/>
              </a:solidFill>
              <a:latin typeface="+mj-ea"/>
              <a:ea typeface="+mj-ea"/>
            </a:endParaRPr>
          </a:p>
        </p:txBody>
      </p:sp>
      <p:pic>
        <p:nvPicPr>
          <p:cNvPr id="1638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2305473"/>
            <a:ext cx="1666116"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47964" y="2305473"/>
            <a:ext cx="2183225" cy="460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91900" y="2838719"/>
            <a:ext cx="441146" cy="400110"/>
          </a:xfrm>
          <a:prstGeom prst="rect">
            <a:avLst/>
          </a:prstGeom>
        </p:spPr>
        <p:txBody>
          <a:bodyPr wrap="none">
            <a:spAutoFit/>
          </a:bodyPr>
          <a:lstStyle/>
          <a:p>
            <a:r>
              <a:rPr lang="zh-CN" altLang="zh-CN" b="0" dirty="0">
                <a:solidFill>
                  <a:schemeClr val="tx1"/>
                </a:solidFill>
                <a:latin typeface="+mj-ea"/>
                <a:ea typeface="+mj-ea"/>
              </a:rPr>
              <a:t>取</a:t>
            </a:r>
            <a:endParaRPr lang="zh-CN" altLang="en-US" b="0" dirty="0">
              <a:solidFill>
                <a:schemeClr val="tx1"/>
              </a:solidFill>
              <a:latin typeface="+mj-ea"/>
              <a:ea typeface="+mj-ea"/>
            </a:endParaRPr>
          </a:p>
        </p:txBody>
      </p:sp>
      <p:pic>
        <p:nvPicPr>
          <p:cNvPr id="1638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3590" y="2849544"/>
            <a:ext cx="1048907" cy="38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10874" y="2942627"/>
            <a:ext cx="885732" cy="317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84988" y="2970847"/>
            <a:ext cx="855344" cy="302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33046" y="3645024"/>
            <a:ext cx="1518719" cy="527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91900" y="3648544"/>
            <a:ext cx="441146" cy="400110"/>
          </a:xfrm>
          <a:prstGeom prst="rect">
            <a:avLst/>
          </a:prstGeom>
        </p:spPr>
        <p:txBody>
          <a:bodyPr wrap="none">
            <a:spAutoFit/>
          </a:bodyPr>
          <a:lstStyle/>
          <a:p>
            <a:r>
              <a:rPr lang="zh-CN" altLang="zh-CN" b="0" dirty="0">
                <a:solidFill>
                  <a:schemeClr val="tx1"/>
                </a:solidFill>
                <a:latin typeface="+mj-ea"/>
                <a:ea typeface="+mj-ea"/>
              </a:rPr>
              <a:t>则</a:t>
            </a:r>
            <a:endParaRPr lang="zh-CN" altLang="en-US" b="0" dirty="0">
              <a:solidFill>
                <a:schemeClr val="tx1"/>
              </a:solidFill>
              <a:latin typeface="+mj-ea"/>
              <a:ea typeface="+mj-ea"/>
            </a:endParaRPr>
          </a:p>
        </p:txBody>
      </p:sp>
      <p:pic>
        <p:nvPicPr>
          <p:cNvPr id="1639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53739" y="3576819"/>
            <a:ext cx="1920157" cy="596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39552" y="4437112"/>
            <a:ext cx="1980029" cy="400110"/>
          </a:xfrm>
          <a:prstGeom prst="rect">
            <a:avLst/>
          </a:prstGeom>
        </p:spPr>
        <p:txBody>
          <a:bodyPr wrap="none">
            <a:spAutoFit/>
          </a:bodyPr>
          <a:lstStyle/>
          <a:p>
            <a:r>
              <a:rPr lang="zh-CN" altLang="zh-CN" b="0" dirty="0">
                <a:solidFill>
                  <a:schemeClr val="tx1"/>
                </a:solidFill>
                <a:latin typeface="+mj-ea"/>
                <a:ea typeface="+mj-ea"/>
              </a:rPr>
              <a:t>理想位置信号取</a:t>
            </a:r>
            <a:endParaRPr lang="zh-CN" altLang="en-US" b="0" dirty="0">
              <a:solidFill>
                <a:schemeClr val="tx1"/>
              </a:solidFill>
              <a:latin typeface="+mj-ea"/>
              <a:ea typeface="+mj-ea"/>
            </a:endParaRPr>
          </a:p>
        </p:txBody>
      </p:sp>
      <p:pic>
        <p:nvPicPr>
          <p:cNvPr id="16394"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06421" y="4390539"/>
            <a:ext cx="1240786" cy="446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5"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860343" y="4473142"/>
            <a:ext cx="759977" cy="281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6" name="Picture 1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773896" y="4390539"/>
            <a:ext cx="885458" cy="353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672022" y="5013176"/>
            <a:ext cx="954107" cy="400110"/>
          </a:xfrm>
          <a:prstGeom prst="rect">
            <a:avLst/>
          </a:prstGeom>
        </p:spPr>
        <p:txBody>
          <a:bodyPr wrap="none">
            <a:spAutoFit/>
          </a:bodyPr>
          <a:lstStyle/>
          <a:p>
            <a:r>
              <a:rPr lang="zh-CN" altLang="zh-CN" b="0" dirty="0">
                <a:solidFill>
                  <a:schemeClr val="tx1"/>
                </a:solidFill>
                <a:latin typeface="+mj-ea"/>
                <a:ea typeface="+mj-ea"/>
              </a:rPr>
              <a:t>控制器</a:t>
            </a:r>
            <a:endParaRPr lang="zh-CN" altLang="en-US" b="0" dirty="0">
              <a:solidFill>
                <a:schemeClr val="tx1"/>
              </a:solidFill>
              <a:latin typeface="+mj-ea"/>
              <a:ea typeface="+mj-ea"/>
            </a:endParaRPr>
          </a:p>
        </p:txBody>
      </p:sp>
      <p:pic>
        <p:nvPicPr>
          <p:cNvPr id="16397" name="Picture 1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39585" y="5098193"/>
            <a:ext cx="270570" cy="31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8" name="Picture 14"/>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7584" y="5424840"/>
            <a:ext cx="5676612" cy="397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854392" y="6093296"/>
            <a:ext cx="3005951" cy="400110"/>
          </a:xfrm>
          <a:prstGeom prst="rect">
            <a:avLst/>
          </a:prstGeom>
        </p:spPr>
        <p:txBody>
          <a:bodyPr wrap="none">
            <a:spAutoFit/>
          </a:bodyPr>
          <a:lstStyle/>
          <a:p>
            <a:r>
              <a:rPr lang="zh-CN" altLang="zh-CN" b="0" dirty="0">
                <a:solidFill>
                  <a:schemeClr val="tx1"/>
                </a:solidFill>
                <a:latin typeface="+mj-ea"/>
                <a:ea typeface="+mj-ea"/>
              </a:rPr>
              <a:t>仿真框图如图</a:t>
            </a:r>
            <a:r>
              <a:rPr lang="en-US" altLang="zh-CN" b="0" dirty="0">
                <a:solidFill>
                  <a:schemeClr val="tx1"/>
                </a:solidFill>
                <a:latin typeface="+mj-ea"/>
                <a:ea typeface="+mj-ea"/>
              </a:rPr>
              <a:t>13-6</a:t>
            </a:r>
            <a:r>
              <a:rPr lang="zh-CN" altLang="zh-CN" b="0" dirty="0">
                <a:solidFill>
                  <a:schemeClr val="tx1"/>
                </a:solidFill>
                <a:latin typeface="+mj-ea"/>
                <a:ea typeface="+mj-ea"/>
              </a:rPr>
              <a:t>所示。</a:t>
            </a:r>
          </a:p>
        </p:txBody>
      </p:sp>
    </p:spTree>
    <p:extLst>
      <p:ext uri="{BB962C8B-B14F-4D97-AF65-F5344CB8AC3E}">
        <p14:creationId xmlns:p14="http://schemas.microsoft.com/office/powerpoint/2010/main" val="1848079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548680"/>
            <a:ext cx="3749675"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251520" y="908720"/>
            <a:ext cx="4572000" cy="5693866"/>
          </a:xfrm>
          <a:prstGeom prst="rect">
            <a:avLst/>
          </a:prstGeom>
        </p:spPr>
        <p:txBody>
          <a:bodyPr>
            <a:spAutoFit/>
          </a:bodyPr>
          <a:lstStyle/>
          <a:p>
            <a:pPr algn="l"/>
            <a:r>
              <a:rPr lang="zh-CN" altLang="zh-CN" sz="1400" b="0" dirty="0">
                <a:solidFill>
                  <a:schemeClr val="tx1"/>
                </a:solidFill>
                <a:latin typeface="+mj-ea"/>
                <a:ea typeface="+mj-ea"/>
              </a:rPr>
              <a:t>其中全局滑模模型的控制器</a:t>
            </a:r>
            <a:r>
              <a:rPr lang="en-US" altLang="zh-CN" sz="1400" b="0" dirty="0">
                <a:solidFill>
                  <a:schemeClr val="tx1"/>
                </a:solidFill>
                <a:latin typeface="+mj-ea"/>
                <a:ea typeface="+mj-ea"/>
              </a:rPr>
              <a:t>S</a:t>
            </a:r>
            <a:r>
              <a:rPr lang="zh-CN" altLang="zh-CN" sz="1400" b="0" dirty="0">
                <a:solidFill>
                  <a:schemeClr val="tx1"/>
                </a:solidFill>
                <a:latin typeface="+mj-ea"/>
                <a:ea typeface="+mj-ea"/>
              </a:rPr>
              <a:t>函数为：</a:t>
            </a:r>
          </a:p>
          <a:p>
            <a:pPr algn="l"/>
            <a:r>
              <a:rPr lang="en-US" altLang="zh-CN" sz="1400" b="0" dirty="0">
                <a:solidFill>
                  <a:schemeClr val="tx1"/>
                </a:solidFill>
                <a:latin typeface="+mj-ea"/>
                <a:ea typeface="+mj-ea"/>
              </a:rPr>
              <a:t>function [sys,x0,str,ts] = </a:t>
            </a:r>
            <a:r>
              <a:rPr lang="en-US" altLang="zh-CN" sz="1400" b="0" dirty="0" err="1">
                <a:solidFill>
                  <a:schemeClr val="tx1"/>
                </a:solidFill>
                <a:latin typeface="+mj-ea"/>
                <a:ea typeface="+mj-ea"/>
              </a:rPr>
              <a:t>spacemodel</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t,x,u,flag</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switch flag,</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[sys,x0,str,ts]=</a:t>
            </a:r>
            <a:r>
              <a:rPr lang="en-US" altLang="zh-CN" sz="1400" b="0" dirty="0" err="1">
                <a:solidFill>
                  <a:schemeClr val="tx1"/>
                </a:solidFill>
                <a:latin typeface="+mj-ea"/>
                <a:ea typeface="+mj-ea"/>
              </a:rPr>
              <a:t>mdlInitializeSizes</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3,</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a:t>
            </a:r>
            <a:r>
              <a:rPr lang="en-US" altLang="zh-CN" sz="1400" b="0" dirty="0" err="1">
                <a:solidFill>
                  <a:schemeClr val="tx1"/>
                </a:solidFill>
                <a:latin typeface="+mj-ea"/>
                <a:ea typeface="+mj-ea"/>
              </a:rPr>
              <a:t>mdlOutputs</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{2,4,9}</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otherwise</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error(['Unhandled flag = ',num2str(flag)]);</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end</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function [sys,x0,str,ts]=</a:t>
            </a:r>
            <a:r>
              <a:rPr lang="en-US" altLang="zh-CN" sz="1400" b="0" dirty="0" err="1">
                <a:solidFill>
                  <a:schemeClr val="tx1"/>
                </a:solidFill>
                <a:latin typeface="+mj-ea"/>
                <a:ea typeface="+mj-ea"/>
              </a:rPr>
              <a:t>mdlInitializeSizes</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sizes = </a:t>
            </a:r>
            <a:r>
              <a:rPr lang="en-US" altLang="zh-CN" sz="1400" b="0" dirty="0" err="1">
                <a:solidFill>
                  <a:schemeClr val="tx1"/>
                </a:solidFill>
                <a:latin typeface="+mj-ea"/>
                <a:ea typeface="+mj-ea"/>
              </a:rPr>
              <a:t>simsizes</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sizes.NumContStates</a:t>
            </a:r>
            <a:r>
              <a:rPr lang="en-US" altLang="zh-CN" sz="1400" b="0" dirty="0">
                <a:solidFill>
                  <a:schemeClr val="tx1"/>
                </a:solidFill>
                <a:latin typeface="+mj-ea"/>
                <a:ea typeface="+mj-ea"/>
              </a:rPr>
              <a:t>  = 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sizes.NumDiscStates</a:t>
            </a:r>
            <a:r>
              <a:rPr lang="en-US" altLang="zh-CN" sz="1400" b="0" dirty="0">
                <a:solidFill>
                  <a:schemeClr val="tx1"/>
                </a:solidFill>
                <a:latin typeface="+mj-ea"/>
                <a:ea typeface="+mj-ea"/>
              </a:rPr>
              <a:t>  = 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sizes.NumOutputs</a:t>
            </a:r>
            <a:r>
              <a:rPr lang="en-US" altLang="zh-CN" sz="1400" b="0" dirty="0">
                <a:solidFill>
                  <a:schemeClr val="tx1"/>
                </a:solidFill>
                <a:latin typeface="+mj-ea"/>
                <a:ea typeface="+mj-ea"/>
              </a:rPr>
              <a:t>     = 2;</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sizes.NumInputs</a:t>
            </a:r>
            <a:r>
              <a:rPr lang="en-US" altLang="zh-CN" sz="1400" b="0" dirty="0">
                <a:solidFill>
                  <a:schemeClr val="tx1"/>
                </a:solidFill>
                <a:latin typeface="+mj-ea"/>
                <a:ea typeface="+mj-ea"/>
              </a:rPr>
              <a:t>      = 3;</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sizes.DirFeedthrough</a:t>
            </a:r>
            <a:r>
              <a:rPr lang="en-US" altLang="zh-CN" sz="1400" b="0" dirty="0">
                <a:solidFill>
                  <a:schemeClr val="tx1"/>
                </a:solidFill>
                <a:latin typeface="+mj-ea"/>
                <a:ea typeface="+mj-ea"/>
              </a:rPr>
              <a:t> = 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sizes.NumSampleTimes</a:t>
            </a:r>
            <a:r>
              <a:rPr lang="en-US" altLang="zh-CN" sz="1400" b="0" dirty="0">
                <a:solidFill>
                  <a:schemeClr val="tx1"/>
                </a:solidFill>
                <a:latin typeface="+mj-ea"/>
                <a:ea typeface="+mj-ea"/>
              </a:rPr>
              <a:t> = 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 = </a:t>
            </a:r>
            <a:r>
              <a:rPr lang="en-US" altLang="zh-CN" sz="1400" b="0" dirty="0" err="1">
                <a:solidFill>
                  <a:schemeClr val="tx1"/>
                </a:solidFill>
                <a:latin typeface="+mj-ea"/>
                <a:ea typeface="+mj-ea"/>
              </a:rPr>
              <a:t>simsizes</a:t>
            </a:r>
            <a:r>
              <a:rPr lang="en-US" altLang="zh-CN" sz="1400" b="0" dirty="0">
                <a:solidFill>
                  <a:schemeClr val="tx1"/>
                </a:solidFill>
                <a:latin typeface="+mj-ea"/>
                <a:ea typeface="+mj-ea"/>
              </a:rPr>
              <a:t>(sizes);</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x0  = [];</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str</a:t>
            </a:r>
            <a:r>
              <a:rPr lang="en-US" altLang="zh-CN" sz="1400" b="0" dirty="0">
                <a:solidFill>
                  <a:schemeClr val="tx1"/>
                </a:solidFill>
                <a:latin typeface="+mj-ea"/>
                <a:ea typeface="+mj-ea"/>
              </a:rPr>
              <a:t> = [];</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ts</a:t>
            </a:r>
            <a:r>
              <a:rPr lang="en-US" altLang="zh-CN" sz="1400" b="0" dirty="0">
                <a:solidFill>
                  <a:schemeClr val="tx1"/>
                </a:solidFill>
                <a:latin typeface="+mj-ea"/>
                <a:ea typeface="+mj-ea"/>
              </a:rPr>
              <a:t>  = [0 0];</a:t>
            </a:r>
            <a:endParaRPr lang="zh-CN" altLang="zh-CN" sz="1400" b="0" dirty="0">
              <a:solidFill>
                <a:schemeClr val="tx1"/>
              </a:solidFill>
              <a:latin typeface="+mj-ea"/>
              <a:ea typeface="+mj-ea"/>
            </a:endParaRPr>
          </a:p>
        </p:txBody>
      </p:sp>
    </p:spTree>
    <p:extLst>
      <p:ext uri="{BB962C8B-B14F-4D97-AF65-F5344CB8AC3E}">
        <p14:creationId xmlns:p14="http://schemas.microsoft.com/office/powerpoint/2010/main" val="1848079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716207"/>
            <a:ext cx="4572000" cy="6124754"/>
          </a:xfrm>
          <a:prstGeom prst="rect">
            <a:avLst/>
          </a:prstGeom>
        </p:spPr>
        <p:txBody>
          <a:bodyPr>
            <a:spAutoFit/>
          </a:bodyPr>
          <a:lstStyle/>
          <a:p>
            <a:pPr algn="l"/>
            <a:r>
              <a:rPr lang="en-US" altLang="zh-CN" sz="1400" b="0" dirty="0">
                <a:solidFill>
                  <a:schemeClr val="tx1"/>
                </a:solidFill>
                <a:latin typeface="+mj-ea"/>
                <a:ea typeface="+mj-ea"/>
              </a:rPr>
              <a:t>function sys=</a:t>
            </a:r>
            <a:r>
              <a:rPr lang="en-US" altLang="zh-CN" sz="1400" b="0" dirty="0" err="1">
                <a:solidFill>
                  <a:schemeClr val="tx1"/>
                </a:solidFill>
                <a:latin typeface="+mj-ea"/>
                <a:ea typeface="+mj-ea"/>
              </a:rPr>
              <a:t>mdlOutputs</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thd</a:t>
            </a:r>
            <a:r>
              <a:rPr lang="en-US" altLang="zh-CN" sz="1400" b="0" dirty="0">
                <a:solidFill>
                  <a:schemeClr val="tx1"/>
                </a:solidFill>
                <a:latin typeface="+mj-ea"/>
                <a:ea typeface="+mj-ea"/>
              </a:rPr>
              <a:t>=u(1);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dthd</a:t>
            </a:r>
            <a:r>
              <a:rPr lang="en-US" altLang="zh-CN" sz="1400" b="0" dirty="0">
                <a:solidFill>
                  <a:schemeClr val="tx1"/>
                </a:solidFill>
                <a:latin typeface="+mj-ea"/>
                <a:ea typeface="+mj-ea"/>
              </a:rPr>
              <a:t>=cos(t);</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ddthd</a:t>
            </a:r>
            <a:r>
              <a:rPr lang="en-US" altLang="zh-CN" sz="1400" b="0" dirty="0">
                <a:solidFill>
                  <a:schemeClr val="tx1"/>
                </a:solidFill>
                <a:latin typeface="+mj-ea"/>
                <a:ea typeface="+mj-ea"/>
              </a:rPr>
              <a:t>=-sin(t);</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th</a:t>
            </a:r>
            <a:r>
              <a:rPr lang="en-US" altLang="zh-CN" sz="1400" b="0" dirty="0">
                <a:solidFill>
                  <a:schemeClr val="tx1"/>
                </a:solidFill>
                <a:latin typeface="+mj-ea"/>
                <a:ea typeface="+mj-ea"/>
              </a:rPr>
              <a:t>=u(2);</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dth</a:t>
            </a:r>
            <a:r>
              <a:rPr lang="en-US" altLang="zh-CN" sz="1400" b="0" dirty="0">
                <a:solidFill>
                  <a:schemeClr val="tx1"/>
                </a:solidFill>
                <a:latin typeface="+mj-ea"/>
                <a:ea typeface="+mj-ea"/>
              </a:rPr>
              <a:t>=u(3);</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c=10;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e=</a:t>
            </a:r>
            <a:r>
              <a:rPr lang="en-US" altLang="zh-CN" sz="1400" b="0" dirty="0" err="1">
                <a:solidFill>
                  <a:schemeClr val="tx1"/>
                </a:solidFill>
                <a:latin typeface="+mj-ea"/>
                <a:ea typeface="+mj-ea"/>
              </a:rPr>
              <a:t>th-thd</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de=</a:t>
            </a:r>
            <a:r>
              <a:rPr lang="en-US" altLang="zh-CN" sz="1400" b="0" dirty="0" err="1">
                <a:solidFill>
                  <a:schemeClr val="tx1"/>
                </a:solidFill>
                <a:latin typeface="+mj-ea"/>
                <a:ea typeface="+mj-ea"/>
              </a:rPr>
              <a:t>dth-dthd</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dt</a:t>
            </a:r>
            <a:r>
              <a:rPr lang="en-US" altLang="zh-CN" sz="1400" b="0" dirty="0">
                <a:solidFill>
                  <a:schemeClr val="tx1"/>
                </a:solidFill>
                <a:latin typeface="+mj-ea"/>
                <a:ea typeface="+mj-ea"/>
              </a:rPr>
              <a:t>=0.10*sin(2*pi*t);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D=0.10;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e0=pi/6;</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de0=0-1.0;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s0=de0+c*e0;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ft</a:t>
            </a:r>
            <a:r>
              <a:rPr lang="en-US" altLang="zh-CN" sz="1400" b="0" dirty="0">
                <a:solidFill>
                  <a:schemeClr val="tx1"/>
                </a:solidFill>
                <a:latin typeface="+mj-ea"/>
                <a:ea typeface="+mj-ea"/>
              </a:rPr>
              <a:t>=s0*</a:t>
            </a:r>
            <a:r>
              <a:rPr lang="en-US" altLang="zh-CN" sz="1400" b="0" dirty="0" err="1">
                <a:solidFill>
                  <a:schemeClr val="tx1"/>
                </a:solidFill>
                <a:latin typeface="+mj-ea"/>
                <a:ea typeface="+mj-ea"/>
              </a:rPr>
              <a:t>exp</a:t>
            </a:r>
            <a:r>
              <a:rPr lang="en-US" altLang="zh-CN" sz="1400" b="0" dirty="0">
                <a:solidFill>
                  <a:schemeClr val="tx1"/>
                </a:solidFill>
                <a:latin typeface="+mj-ea"/>
                <a:ea typeface="+mj-ea"/>
              </a:rPr>
              <a:t>(-130*t);</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df</a:t>
            </a:r>
            <a:r>
              <a:rPr lang="en-US" altLang="zh-CN" sz="1400" b="0" dirty="0">
                <a:solidFill>
                  <a:schemeClr val="tx1"/>
                </a:solidFill>
                <a:latin typeface="+mj-ea"/>
                <a:ea typeface="+mj-ea"/>
              </a:rPr>
              <a:t>=-130*s0*</a:t>
            </a:r>
            <a:r>
              <a:rPr lang="en-US" altLang="zh-CN" sz="1400" b="0" dirty="0" err="1">
                <a:solidFill>
                  <a:schemeClr val="tx1"/>
                </a:solidFill>
                <a:latin typeface="+mj-ea"/>
                <a:ea typeface="+mj-ea"/>
              </a:rPr>
              <a:t>exp</a:t>
            </a:r>
            <a:r>
              <a:rPr lang="en-US" altLang="zh-CN" sz="1400" b="0" dirty="0">
                <a:solidFill>
                  <a:schemeClr val="tx1"/>
                </a:solidFill>
                <a:latin typeface="+mj-ea"/>
                <a:ea typeface="+mj-ea"/>
              </a:rPr>
              <a:t>(-130*t);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a:t>
            </a:r>
            <a:r>
              <a:rPr lang="en-US" altLang="zh-CN" sz="1400" b="0" dirty="0" err="1">
                <a:solidFill>
                  <a:schemeClr val="tx1"/>
                </a:solidFill>
                <a:latin typeface="+mj-ea"/>
                <a:ea typeface="+mj-ea"/>
              </a:rPr>
              <a:t>de+c</a:t>
            </a:r>
            <a:r>
              <a:rPr lang="en-US" altLang="zh-CN" sz="1400" b="0" dirty="0">
                <a:solidFill>
                  <a:schemeClr val="tx1"/>
                </a:solidFill>
                <a:latin typeface="+mj-ea"/>
                <a:ea typeface="+mj-ea"/>
              </a:rPr>
              <a:t>*e-</a:t>
            </a:r>
            <a:r>
              <a:rPr lang="en-US" altLang="zh-CN" sz="1400" b="0" dirty="0" err="1">
                <a:solidFill>
                  <a:schemeClr val="tx1"/>
                </a:solidFill>
                <a:latin typeface="+mj-ea"/>
                <a:ea typeface="+mj-ea"/>
              </a:rPr>
              <a:t>ft</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R=</a:t>
            </a:r>
            <a:r>
              <a:rPr lang="en-US" altLang="zh-CN" sz="1400" b="0" dirty="0" err="1">
                <a:solidFill>
                  <a:schemeClr val="tx1"/>
                </a:solidFill>
                <a:latin typeface="+mj-ea"/>
                <a:ea typeface="+mj-ea"/>
              </a:rPr>
              <a:t>ddthd+c</a:t>
            </a:r>
            <a:r>
              <a:rPr lang="en-US" altLang="zh-CN" sz="1400" b="0" dirty="0">
                <a:solidFill>
                  <a:schemeClr val="tx1"/>
                </a:solidFill>
                <a:latin typeface="+mj-ea"/>
                <a:ea typeface="+mj-ea"/>
              </a:rPr>
              <a:t>*</a:t>
            </a:r>
            <a:r>
              <a:rPr lang="en-US" altLang="zh-CN" sz="1400" b="0" dirty="0" err="1">
                <a:solidFill>
                  <a:schemeClr val="tx1"/>
                </a:solidFill>
                <a:latin typeface="+mj-ea"/>
                <a:ea typeface="+mj-ea"/>
              </a:rPr>
              <a:t>dthd</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J_min</a:t>
            </a:r>
            <a:r>
              <a:rPr lang="en-US" altLang="zh-CN" sz="1400" b="0" dirty="0">
                <a:solidFill>
                  <a:schemeClr val="tx1"/>
                </a:solidFill>
                <a:latin typeface="+mj-ea"/>
                <a:ea typeface="+mj-ea"/>
              </a:rPr>
              <a:t>=0.80;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J_max</a:t>
            </a:r>
            <a:r>
              <a:rPr lang="en-US" altLang="zh-CN" sz="1400" b="0" dirty="0">
                <a:solidFill>
                  <a:schemeClr val="tx1"/>
                </a:solidFill>
                <a:latin typeface="+mj-ea"/>
                <a:ea typeface="+mj-ea"/>
              </a:rPr>
              <a:t>=1.20;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aJ</a:t>
            </a:r>
            <a:r>
              <a:rPr lang="en-US" altLang="zh-CN" sz="1400" b="0" dirty="0">
                <a:solidFill>
                  <a:schemeClr val="tx1"/>
                </a:solidFill>
                <a:latin typeface="+mj-ea"/>
                <a:ea typeface="+mj-ea"/>
              </a:rPr>
              <a:t>=(</a:t>
            </a:r>
            <a:r>
              <a:rPr lang="en-US" altLang="zh-CN" sz="1400" b="0" dirty="0" err="1">
                <a:solidFill>
                  <a:schemeClr val="tx1"/>
                </a:solidFill>
                <a:latin typeface="+mj-ea"/>
                <a:ea typeface="+mj-ea"/>
              </a:rPr>
              <a:t>J_min+J_max</a:t>
            </a:r>
            <a:r>
              <a:rPr lang="en-US" altLang="zh-CN" sz="1400" b="0" dirty="0">
                <a:solidFill>
                  <a:schemeClr val="tx1"/>
                </a:solidFill>
                <a:latin typeface="+mj-ea"/>
                <a:ea typeface="+mj-ea"/>
              </a:rPr>
              <a:t>)/2;</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dJ</a:t>
            </a:r>
            <a:r>
              <a:rPr lang="en-US" altLang="zh-CN" sz="1400" b="0" dirty="0">
                <a:solidFill>
                  <a:schemeClr val="tx1"/>
                </a:solidFill>
                <a:latin typeface="+mj-ea"/>
                <a:ea typeface="+mj-ea"/>
              </a:rPr>
              <a:t>=(</a:t>
            </a:r>
            <a:r>
              <a:rPr lang="en-US" altLang="zh-CN" sz="1400" b="0" dirty="0" err="1">
                <a:solidFill>
                  <a:schemeClr val="tx1"/>
                </a:solidFill>
                <a:latin typeface="+mj-ea"/>
                <a:ea typeface="+mj-ea"/>
              </a:rPr>
              <a:t>J_max-J_min</a:t>
            </a:r>
            <a:r>
              <a:rPr lang="en-US" altLang="zh-CN" sz="1400" b="0" dirty="0">
                <a:solidFill>
                  <a:schemeClr val="tx1"/>
                </a:solidFill>
                <a:latin typeface="+mj-ea"/>
                <a:ea typeface="+mj-ea"/>
              </a:rPr>
              <a:t>)/2;</a:t>
            </a:r>
            <a:endParaRPr lang="zh-CN" altLang="zh-CN" sz="1400" b="0" dirty="0">
              <a:solidFill>
                <a:schemeClr val="tx1"/>
              </a:solidFill>
              <a:latin typeface="+mj-ea"/>
              <a:ea typeface="+mj-ea"/>
            </a:endParaRPr>
          </a:p>
        </p:txBody>
      </p:sp>
    </p:spTree>
    <p:extLst>
      <p:ext uri="{BB962C8B-B14F-4D97-AF65-F5344CB8AC3E}">
        <p14:creationId xmlns:p14="http://schemas.microsoft.com/office/powerpoint/2010/main" val="1848079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917912"/>
            <a:ext cx="4572000" cy="5940088"/>
          </a:xfrm>
          <a:prstGeom prst="rect">
            <a:avLst/>
          </a:prstGeom>
        </p:spPr>
        <p:txBody>
          <a:bodyPr>
            <a:spAutoFit/>
          </a:bodyPr>
          <a:lstStyle/>
          <a:p>
            <a:pPr algn="l"/>
            <a:r>
              <a:rPr lang="en-US" altLang="zh-CN" b="0" dirty="0">
                <a:solidFill>
                  <a:schemeClr val="tx1"/>
                </a:solidFill>
                <a:latin typeface="+mj-ea"/>
                <a:ea typeface="+mj-ea"/>
              </a:rPr>
              <a:t>M=2;</a:t>
            </a:r>
            <a:endParaRPr lang="zh-CN" altLang="zh-CN" b="0" dirty="0">
              <a:solidFill>
                <a:schemeClr val="tx1"/>
              </a:solidFill>
              <a:latin typeface="+mj-ea"/>
              <a:ea typeface="+mj-ea"/>
            </a:endParaRPr>
          </a:p>
          <a:p>
            <a:pPr algn="l"/>
            <a:r>
              <a:rPr lang="en-US" altLang="zh-CN" b="0" dirty="0">
                <a:solidFill>
                  <a:schemeClr val="tx1"/>
                </a:solidFill>
                <a:latin typeface="+mj-ea"/>
                <a:ea typeface="+mj-ea"/>
              </a:rPr>
              <a:t>if M==1</a:t>
            </a:r>
            <a:endParaRPr lang="zh-CN" altLang="zh-CN" b="0" dirty="0">
              <a:solidFill>
                <a:schemeClr val="tx1"/>
              </a:solidFill>
              <a:latin typeface="+mj-ea"/>
              <a:ea typeface="+mj-ea"/>
            </a:endParaRPr>
          </a:p>
          <a:p>
            <a:pPr algn="l"/>
            <a:r>
              <a:rPr lang="en-US" altLang="zh-CN" b="0" dirty="0">
                <a:solidFill>
                  <a:schemeClr val="tx1"/>
                </a:solidFill>
                <a:latin typeface="+mj-ea"/>
                <a:ea typeface="+mj-ea"/>
              </a:rPr>
              <a:t>    </a:t>
            </a:r>
            <a:r>
              <a:rPr lang="en-US" altLang="zh-CN" b="0" dirty="0" err="1">
                <a:solidFill>
                  <a:schemeClr val="tx1"/>
                </a:solidFill>
                <a:latin typeface="+mj-ea"/>
                <a:ea typeface="+mj-ea"/>
              </a:rPr>
              <a:t>ut</a:t>
            </a:r>
            <a:r>
              <a:rPr lang="en-US" altLang="zh-CN" b="0" dirty="0">
                <a:solidFill>
                  <a:schemeClr val="tx1"/>
                </a:solidFill>
                <a:latin typeface="+mj-ea"/>
                <a:ea typeface="+mj-ea"/>
              </a:rPr>
              <a:t>=-</a:t>
            </a:r>
            <a:r>
              <a:rPr lang="en-US" altLang="zh-CN" b="0" dirty="0" err="1">
                <a:solidFill>
                  <a:schemeClr val="tx1"/>
                </a:solidFill>
                <a:latin typeface="+mj-ea"/>
                <a:ea typeface="+mj-ea"/>
              </a:rPr>
              <a:t>aJ</a:t>
            </a:r>
            <a:r>
              <a:rPr lang="en-US" altLang="zh-CN" b="0" dirty="0">
                <a:solidFill>
                  <a:schemeClr val="tx1"/>
                </a:solidFill>
                <a:latin typeface="+mj-ea"/>
                <a:ea typeface="+mj-ea"/>
              </a:rPr>
              <a:t>*(c*</a:t>
            </a:r>
            <a:r>
              <a:rPr lang="en-US" altLang="zh-CN" b="0" dirty="0" err="1">
                <a:solidFill>
                  <a:schemeClr val="tx1"/>
                </a:solidFill>
                <a:latin typeface="+mj-ea"/>
                <a:ea typeface="+mj-ea"/>
              </a:rPr>
              <a:t>dth-df</a:t>
            </a:r>
            <a:r>
              <a:rPr lang="en-US" altLang="zh-CN" b="0" dirty="0">
                <a:solidFill>
                  <a:schemeClr val="tx1"/>
                </a:solidFill>
                <a:latin typeface="+mj-ea"/>
                <a:ea typeface="+mj-ea"/>
              </a:rPr>
              <a:t>)+</a:t>
            </a:r>
            <a:r>
              <a:rPr lang="en-US" altLang="zh-CN" b="0" dirty="0" err="1">
                <a:solidFill>
                  <a:schemeClr val="tx1"/>
                </a:solidFill>
                <a:latin typeface="+mj-ea"/>
                <a:ea typeface="+mj-ea"/>
              </a:rPr>
              <a:t>aJ</a:t>
            </a:r>
            <a:r>
              <a:rPr lang="en-US" altLang="zh-CN" b="0" dirty="0">
                <a:solidFill>
                  <a:schemeClr val="tx1"/>
                </a:solidFill>
                <a:latin typeface="+mj-ea"/>
                <a:ea typeface="+mj-ea"/>
              </a:rPr>
              <a:t>*R-[</a:t>
            </a:r>
            <a:r>
              <a:rPr lang="en-US" altLang="zh-CN" b="0" dirty="0" err="1">
                <a:solidFill>
                  <a:schemeClr val="tx1"/>
                </a:solidFill>
                <a:latin typeface="+mj-ea"/>
                <a:ea typeface="+mj-ea"/>
              </a:rPr>
              <a:t>dJ</a:t>
            </a:r>
            <a:r>
              <a:rPr lang="en-US" altLang="zh-CN" b="0" dirty="0">
                <a:solidFill>
                  <a:schemeClr val="tx1"/>
                </a:solidFill>
                <a:latin typeface="+mj-ea"/>
                <a:ea typeface="+mj-ea"/>
              </a:rPr>
              <a:t>*abs(c*</a:t>
            </a:r>
            <a:r>
              <a:rPr lang="en-US" altLang="zh-CN" b="0" dirty="0" err="1">
                <a:solidFill>
                  <a:schemeClr val="tx1"/>
                </a:solidFill>
                <a:latin typeface="+mj-ea"/>
                <a:ea typeface="+mj-ea"/>
              </a:rPr>
              <a:t>dth-df</a:t>
            </a:r>
            <a:r>
              <a:rPr lang="en-US" altLang="zh-CN" b="0" dirty="0">
                <a:solidFill>
                  <a:schemeClr val="tx1"/>
                </a:solidFill>
                <a:latin typeface="+mj-ea"/>
                <a:ea typeface="+mj-ea"/>
              </a:rPr>
              <a:t>)+</a:t>
            </a:r>
            <a:r>
              <a:rPr lang="en-US" altLang="zh-CN" b="0" dirty="0" err="1">
                <a:solidFill>
                  <a:schemeClr val="tx1"/>
                </a:solidFill>
                <a:latin typeface="+mj-ea"/>
                <a:ea typeface="+mj-ea"/>
              </a:rPr>
              <a:t>D+dJ</a:t>
            </a:r>
            <a:r>
              <a:rPr lang="en-US" altLang="zh-CN" b="0" dirty="0">
                <a:solidFill>
                  <a:schemeClr val="tx1"/>
                </a:solidFill>
                <a:latin typeface="+mj-ea"/>
                <a:ea typeface="+mj-ea"/>
              </a:rPr>
              <a:t>*abs(R)]*sign(s);</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elseif</a:t>
            </a:r>
            <a:r>
              <a:rPr lang="en-US" altLang="zh-CN" b="0" dirty="0">
                <a:solidFill>
                  <a:schemeClr val="tx1"/>
                </a:solidFill>
                <a:latin typeface="+mj-ea"/>
                <a:ea typeface="+mj-ea"/>
              </a:rPr>
              <a:t> M==2</a:t>
            </a:r>
            <a:endParaRPr lang="zh-CN" altLang="zh-CN" b="0" dirty="0">
              <a:solidFill>
                <a:schemeClr val="tx1"/>
              </a:solidFill>
              <a:latin typeface="+mj-ea"/>
              <a:ea typeface="+mj-ea"/>
            </a:endParaRPr>
          </a:p>
          <a:p>
            <a:pPr algn="l"/>
            <a:r>
              <a:rPr lang="en-US" altLang="zh-CN" b="0" dirty="0">
                <a:solidFill>
                  <a:schemeClr val="tx1"/>
                </a:solidFill>
                <a:latin typeface="+mj-ea"/>
                <a:ea typeface="+mj-ea"/>
              </a:rPr>
              <a:t>    </a:t>
            </a:r>
            <a:r>
              <a:rPr lang="en-US" altLang="zh-CN" b="0" dirty="0" err="1">
                <a:solidFill>
                  <a:schemeClr val="tx1"/>
                </a:solidFill>
                <a:latin typeface="+mj-ea"/>
                <a:ea typeface="+mj-ea"/>
              </a:rPr>
              <a:t>fai</a:t>
            </a:r>
            <a:r>
              <a:rPr lang="en-US" altLang="zh-CN" b="0" dirty="0">
                <a:solidFill>
                  <a:schemeClr val="tx1"/>
                </a:solidFill>
                <a:latin typeface="+mj-ea"/>
                <a:ea typeface="+mj-ea"/>
              </a:rPr>
              <a:t>=0.05;</a:t>
            </a:r>
            <a:endParaRPr lang="zh-CN" altLang="zh-CN" b="0" dirty="0">
              <a:solidFill>
                <a:schemeClr val="tx1"/>
              </a:solidFill>
              <a:latin typeface="+mj-ea"/>
              <a:ea typeface="+mj-ea"/>
            </a:endParaRPr>
          </a:p>
          <a:p>
            <a:pPr algn="l"/>
            <a:r>
              <a:rPr lang="en-US" altLang="zh-CN" b="0" dirty="0">
                <a:solidFill>
                  <a:schemeClr val="tx1"/>
                </a:solidFill>
                <a:latin typeface="+mj-ea"/>
                <a:ea typeface="+mj-ea"/>
              </a:rPr>
              <a:t>    if s/</a:t>
            </a:r>
            <a:r>
              <a:rPr lang="en-US" altLang="zh-CN" b="0" dirty="0" err="1">
                <a:solidFill>
                  <a:schemeClr val="tx1"/>
                </a:solidFill>
                <a:latin typeface="+mj-ea"/>
                <a:ea typeface="+mj-ea"/>
              </a:rPr>
              <a:t>fai</a:t>
            </a:r>
            <a:r>
              <a:rPr lang="en-US" altLang="zh-CN" b="0" dirty="0">
                <a:solidFill>
                  <a:schemeClr val="tx1"/>
                </a:solidFill>
                <a:latin typeface="+mj-ea"/>
                <a:ea typeface="+mj-ea"/>
              </a:rPr>
              <a:t>&gt;1</a:t>
            </a:r>
            <a:endParaRPr lang="zh-CN" altLang="zh-CN" b="0" dirty="0">
              <a:solidFill>
                <a:schemeClr val="tx1"/>
              </a:solidFill>
              <a:latin typeface="+mj-ea"/>
              <a:ea typeface="+mj-ea"/>
            </a:endParaRPr>
          </a:p>
          <a:p>
            <a:pPr algn="l"/>
            <a:r>
              <a:rPr lang="en-US" altLang="zh-CN" b="0" dirty="0">
                <a:solidFill>
                  <a:schemeClr val="tx1"/>
                </a:solidFill>
                <a:latin typeface="+mj-ea"/>
                <a:ea typeface="+mj-ea"/>
              </a:rPr>
              <a:t>       sat=1;</a:t>
            </a:r>
            <a:endParaRPr lang="zh-CN" altLang="zh-CN" b="0" dirty="0">
              <a:solidFill>
                <a:schemeClr val="tx1"/>
              </a:solidFill>
              <a:latin typeface="+mj-ea"/>
              <a:ea typeface="+mj-ea"/>
            </a:endParaRPr>
          </a:p>
          <a:p>
            <a:pPr algn="l"/>
            <a:r>
              <a:rPr lang="en-US" altLang="zh-CN" b="0" dirty="0">
                <a:solidFill>
                  <a:schemeClr val="tx1"/>
                </a:solidFill>
                <a:latin typeface="+mj-ea"/>
                <a:ea typeface="+mj-ea"/>
              </a:rPr>
              <a:t>    </a:t>
            </a:r>
            <a:r>
              <a:rPr lang="en-US" altLang="zh-CN" b="0" dirty="0" err="1">
                <a:solidFill>
                  <a:schemeClr val="tx1"/>
                </a:solidFill>
                <a:latin typeface="+mj-ea"/>
                <a:ea typeface="+mj-ea"/>
              </a:rPr>
              <a:t>elseif</a:t>
            </a:r>
            <a:r>
              <a:rPr lang="en-US" altLang="zh-CN" b="0" dirty="0">
                <a:solidFill>
                  <a:schemeClr val="tx1"/>
                </a:solidFill>
                <a:latin typeface="+mj-ea"/>
                <a:ea typeface="+mj-ea"/>
              </a:rPr>
              <a:t> abs(s/</a:t>
            </a:r>
            <a:r>
              <a:rPr lang="en-US" altLang="zh-CN" b="0" dirty="0" err="1">
                <a:solidFill>
                  <a:schemeClr val="tx1"/>
                </a:solidFill>
                <a:latin typeface="+mj-ea"/>
                <a:ea typeface="+mj-ea"/>
              </a:rPr>
              <a:t>fai</a:t>
            </a:r>
            <a:r>
              <a:rPr lang="en-US" altLang="zh-CN" b="0" dirty="0">
                <a:solidFill>
                  <a:schemeClr val="tx1"/>
                </a:solidFill>
                <a:latin typeface="+mj-ea"/>
                <a:ea typeface="+mj-ea"/>
              </a:rPr>
              <a:t>)&lt;=1</a:t>
            </a:r>
            <a:endParaRPr lang="zh-CN" altLang="zh-CN" b="0" dirty="0">
              <a:solidFill>
                <a:schemeClr val="tx1"/>
              </a:solidFill>
              <a:latin typeface="+mj-ea"/>
              <a:ea typeface="+mj-ea"/>
            </a:endParaRPr>
          </a:p>
          <a:p>
            <a:pPr algn="l"/>
            <a:r>
              <a:rPr lang="en-US" altLang="zh-CN" b="0" dirty="0">
                <a:solidFill>
                  <a:schemeClr val="tx1"/>
                </a:solidFill>
                <a:latin typeface="+mj-ea"/>
                <a:ea typeface="+mj-ea"/>
              </a:rPr>
              <a:t>       sat=s/</a:t>
            </a:r>
            <a:r>
              <a:rPr lang="en-US" altLang="zh-CN" b="0" dirty="0" err="1">
                <a:solidFill>
                  <a:schemeClr val="tx1"/>
                </a:solidFill>
                <a:latin typeface="+mj-ea"/>
                <a:ea typeface="+mj-ea"/>
              </a:rPr>
              <a:t>fai</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a:solidFill>
                  <a:schemeClr val="tx1"/>
                </a:solidFill>
                <a:latin typeface="+mj-ea"/>
                <a:ea typeface="+mj-ea"/>
              </a:rPr>
              <a:t>    </a:t>
            </a:r>
            <a:r>
              <a:rPr lang="en-US" altLang="zh-CN" b="0" dirty="0" err="1">
                <a:solidFill>
                  <a:schemeClr val="tx1"/>
                </a:solidFill>
                <a:latin typeface="+mj-ea"/>
                <a:ea typeface="+mj-ea"/>
              </a:rPr>
              <a:t>elseif</a:t>
            </a:r>
            <a:r>
              <a:rPr lang="en-US" altLang="zh-CN" b="0" dirty="0">
                <a:solidFill>
                  <a:schemeClr val="tx1"/>
                </a:solidFill>
                <a:latin typeface="+mj-ea"/>
                <a:ea typeface="+mj-ea"/>
              </a:rPr>
              <a:t> s/</a:t>
            </a:r>
            <a:r>
              <a:rPr lang="en-US" altLang="zh-CN" b="0" dirty="0" err="1">
                <a:solidFill>
                  <a:schemeClr val="tx1"/>
                </a:solidFill>
                <a:latin typeface="+mj-ea"/>
                <a:ea typeface="+mj-ea"/>
              </a:rPr>
              <a:t>fai</a:t>
            </a:r>
            <a:r>
              <a:rPr lang="en-US" altLang="zh-CN" b="0" dirty="0">
                <a:solidFill>
                  <a:schemeClr val="tx1"/>
                </a:solidFill>
                <a:latin typeface="+mj-ea"/>
                <a:ea typeface="+mj-ea"/>
              </a:rPr>
              <a:t>&lt;-1</a:t>
            </a:r>
            <a:endParaRPr lang="zh-CN" altLang="zh-CN" b="0" dirty="0">
              <a:solidFill>
                <a:schemeClr val="tx1"/>
              </a:solidFill>
              <a:latin typeface="+mj-ea"/>
              <a:ea typeface="+mj-ea"/>
            </a:endParaRPr>
          </a:p>
          <a:p>
            <a:pPr algn="l"/>
            <a:r>
              <a:rPr lang="en-US" altLang="zh-CN" b="0" dirty="0">
                <a:solidFill>
                  <a:schemeClr val="tx1"/>
                </a:solidFill>
                <a:latin typeface="+mj-ea"/>
                <a:ea typeface="+mj-ea"/>
              </a:rPr>
              <a:t>       sat=-1;</a:t>
            </a:r>
            <a:endParaRPr lang="zh-CN" altLang="zh-CN" b="0" dirty="0">
              <a:solidFill>
                <a:schemeClr val="tx1"/>
              </a:solidFill>
              <a:latin typeface="+mj-ea"/>
              <a:ea typeface="+mj-ea"/>
            </a:endParaRPr>
          </a:p>
          <a:p>
            <a:pPr algn="l"/>
            <a:r>
              <a:rPr lang="en-US" altLang="zh-CN" b="0" dirty="0">
                <a:solidFill>
                  <a:schemeClr val="tx1"/>
                </a:solidFill>
                <a:latin typeface="+mj-ea"/>
                <a:ea typeface="+mj-ea"/>
              </a:rPr>
              <a:t>    end</a:t>
            </a:r>
            <a:endParaRPr lang="zh-CN" altLang="zh-CN" b="0" dirty="0">
              <a:solidFill>
                <a:schemeClr val="tx1"/>
              </a:solidFill>
              <a:latin typeface="+mj-ea"/>
              <a:ea typeface="+mj-ea"/>
            </a:endParaRPr>
          </a:p>
          <a:p>
            <a:pPr algn="l"/>
            <a:r>
              <a:rPr lang="en-US" altLang="zh-CN" b="0" dirty="0">
                <a:solidFill>
                  <a:schemeClr val="tx1"/>
                </a:solidFill>
                <a:latin typeface="+mj-ea"/>
                <a:ea typeface="+mj-ea"/>
              </a:rPr>
              <a:t>    </a:t>
            </a:r>
            <a:r>
              <a:rPr lang="en-US" altLang="zh-CN" b="0" dirty="0" err="1">
                <a:solidFill>
                  <a:schemeClr val="tx1"/>
                </a:solidFill>
                <a:latin typeface="+mj-ea"/>
                <a:ea typeface="+mj-ea"/>
              </a:rPr>
              <a:t>ut</a:t>
            </a:r>
            <a:r>
              <a:rPr lang="en-US" altLang="zh-CN" b="0" dirty="0">
                <a:solidFill>
                  <a:schemeClr val="tx1"/>
                </a:solidFill>
                <a:latin typeface="+mj-ea"/>
                <a:ea typeface="+mj-ea"/>
              </a:rPr>
              <a:t>=-</a:t>
            </a:r>
            <a:r>
              <a:rPr lang="en-US" altLang="zh-CN" b="0" dirty="0" err="1">
                <a:solidFill>
                  <a:schemeClr val="tx1"/>
                </a:solidFill>
                <a:latin typeface="+mj-ea"/>
                <a:ea typeface="+mj-ea"/>
              </a:rPr>
              <a:t>aJ</a:t>
            </a:r>
            <a:r>
              <a:rPr lang="en-US" altLang="zh-CN" b="0" dirty="0">
                <a:solidFill>
                  <a:schemeClr val="tx1"/>
                </a:solidFill>
                <a:latin typeface="+mj-ea"/>
                <a:ea typeface="+mj-ea"/>
              </a:rPr>
              <a:t>*(c*</a:t>
            </a:r>
            <a:r>
              <a:rPr lang="en-US" altLang="zh-CN" b="0" dirty="0" err="1">
                <a:solidFill>
                  <a:schemeClr val="tx1"/>
                </a:solidFill>
                <a:latin typeface="+mj-ea"/>
                <a:ea typeface="+mj-ea"/>
              </a:rPr>
              <a:t>dth-df</a:t>
            </a:r>
            <a:r>
              <a:rPr lang="en-US" altLang="zh-CN" b="0" dirty="0">
                <a:solidFill>
                  <a:schemeClr val="tx1"/>
                </a:solidFill>
                <a:latin typeface="+mj-ea"/>
                <a:ea typeface="+mj-ea"/>
              </a:rPr>
              <a:t>)+</a:t>
            </a:r>
            <a:r>
              <a:rPr lang="en-US" altLang="zh-CN" b="0" dirty="0" err="1">
                <a:solidFill>
                  <a:schemeClr val="tx1"/>
                </a:solidFill>
                <a:latin typeface="+mj-ea"/>
                <a:ea typeface="+mj-ea"/>
              </a:rPr>
              <a:t>aJ</a:t>
            </a:r>
            <a:r>
              <a:rPr lang="en-US" altLang="zh-CN" b="0" dirty="0">
                <a:solidFill>
                  <a:schemeClr val="tx1"/>
                </a:solidFill>
                <a:latin typeface="+mj-ea"/>
                <a:ea typeface="+mj-ea"/>
              </a:rPr>
              <a:t>*R-[</a:t>
            </a:r>
            <a:r>
              <a:rPr lang="en-US" altLang="zh-CN" b="0" dirty="0" err="1">
                <a:solidFill>
                  <a:schemeClr val="tx1"/>
                </a:solidFill>
                <a:latin typeface="+mj-ea"/>
                <a:ea typeface="+mj-ea"/>
              </a:rPr>
              <a:t>dJ</a:t>
            </a:r>
            <a:r>
              <a:rPr lang="en-US" altLang="zh-CN" b="0" dirty="0">
                <a:solidFill>
                  <a:schemeClr val="tx1"/>
                </a:solidFill>
                <a:latin typeface="+mj-ea"/>
                <a:ea typeface="+mj-ea"/>
              </a:rPr>
              <a:t>*abs(c*</a:t>
            </a:r>
            <a:r>
              <a:rPr lang="en-US" altLang="zh-CN" b="0" dirty="0" err="1">
                <a:solidFill>
                  <a:schemeClr val="tx1"/>
                </a:solidFill>
                <a:latin typeface="+mj-ea"/>
                <a:ea typeface="+mj-ea"/>
              </a:rPr>
              <a:t>dth-df</a:t>
            </a:r>
            <a:r>
              <a:rPr lang="en-US" altLang="zh-CN" b="0" dirty="0">
                <a:solidFill>
                  <a:schemeClr val="tx1"/>
                </a:solidFill>
                <a:latin typeface="+mj-ea"/>
                <a:ea typeface="+mj-ea"/>
              </a:rPr>
              <a:t>)+</a:t>
            </a:r>
            <a:r>
              <a:rPr lang="en-US" altLang="zh-CN" b="0" dirty="0" err="1">
                <a:solidFill>
                  <a:schemeClr val="tx1"/>
                </a:solidFill>
                <a:latin typeface="+mj-ea"/>
                <a:ea typeface="+mj-ea"/>
              </a:rPr>
              <a:t>D+dJ</a:t>
            </a:r>
            <a:r>
              <a:rPr lang="en-US" altLang="zh-CN" b="0" dirty="0">
                <a:solidFill>
                  <a:schemeClr val="tx1"/>
                </a:solidFill>
                <a:latin typeface="+mj-ea"/>
                <a:ea typeface="+mj-ea"/>
              </a:rPr>
              <a:t>*abs(R)]*sat;</a:t>
            </a:r>
            <a:endParaRPr lang="zh-CN" altLang="zh-CN" b="0" dirty="0">
              <a:solidFill>
                <a:schemeClr val="tx1"/>
              </a:solidFill>
              <a:latin typeface="+mj-ea"/>
              <a:ea typeface="+mj-ea"/>
            </a:endParaRPr>
          </a:p>
          <a:p>
            <a:pPr algn="l"/>
            <a:r>
              <a:rPr lang="en-US" altLang="zh-CN" b="0" dirty="0">
                <a:solidFill>
                  <a:schemeClr val="tx1"/>
                </a:solidFill>
                <a:latin typeface="+mj-ea"/>
                <a:ea typeface="+mj-ea"/>
              </a:rPr>
              <a:t>end</a:t>
            </a:r>
            <a:endParaRPr lang="zh-CN" altLang="zh-CN" b="0" dirty="0">
              <a:solidFill>
                <a:schemeClr val="tx1"/>
              </a:solidFill>
              <a:latin typeface="+mj-ea"/>
              <a:ea typeface="+mj-ea"/>
            </a:endParaRPr>
          </a:p>
          <a:p>
            <a:pPr algn="l"/>
            <a:r>
              <a:rPr lang="en-US" altLang="zh-CN" b="0" dirty="0">
                <a:solidFill>
                  <a:schemeClr val="tx1"/>
                </a:solidFill>
                <a:latin typeface="+mj-ea"/>
                <a:ea typeface="+mj-ea"/>
              </a:rPr>
              <a:t>sys(1)=</a:t>
            </a:r>
            <a:r>
              <a:rPr lang="en-US" altLang="zh-CN" b="0" dirty="0" err="1">
                <a:solidFill>
                  <a:schemeClr val="tx1"/>
                </a:solidFill>
                <a:latin typeface="+mj-ea"/>
                <a:ea typeface="+mj-ea"/>
              </a:rPr>
              <a:t>ut</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a:solidFill>
                  <a:schemeClr val="tx1"/>
                </a:solidFill>
                <a:latin typeface="+mj-ea"/>
                <a:ea typeface="+mj-ea"/>
              </a:rPr>
              <a:t>sys(2)=s;</a:t>
            </a:r>
            <a:endParaRPr lang="zh-CN" altLang="zh-CN" b="0" dirty="0">
              <a:solidFill>
                <a:schemeClr val="tx1"/>
              </a:solidFill>
              <a:latin typeface="+mj-ea"/>
              <a:ea typeface="+mj-ea"/>
            </a:endParaRPr>
          </a:p>
        </p:txBody>
      </p:sp>
    </p:spTree>
    <p:extLst>
      <p:ext uri="{BB962C8B-B14F-4D97-AF65-F5344CB8AC3E}">
        <p14:creationId xmlns:p14="http://schemas.microsoft.com/office/powerpoint/2010/main" val="1848079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01" y="733246"/>
            <a:ext cx="4572000" cy="6124754"/>
          </a:xfrm>
          <a:prstGeom prst="rect">
            <a:avLst/>
          </a:prstGeom>
        </p:spPr>
        <p:txBody>
          <a:bodyPr>
            <a:spAutoFit/>
          </a:bodyPr>
          <a:lstStyle/>
          <a:p>
            <a:pPr algn="l"/>
            <a:r>
              <a:rPr lang="zh-CN" altLang="zh-CN" sz="1400" b="0" dirty="0">
                <a:solidFill>
                  <a:schemeClr val="tx1"/>
                </a:solidFill>
                <a:latin typeface="+mj-ea"/>
                <a:ea typeface="+mj-ea"/>
              </a:rPr>
              <a:t>被控对象的滑模控制器的</a:t>
            </a:r>
            <a:r>
              <a:rPr lang="en-US" altLang="zh-CN" sz="1400" b="0" dirty="0">
                <a:solidFill>
                  <a:schemeClr val="tx1"/>
                </a:solidFill>
                <a:latin typeface="+mj-ea"/>
                <a:ea typeface="+mj-ea"/>
              </a:rPr>
              <a:t>S</a:t>
            </a:r>
            <a:r>
              <a:rPr lang="zh-CN" altLang="zh-CN" sz="1400" b="0" dirty="0">
                <a:solidFill>
                  <a:schemeClr val="tx1"/>
                </a:solidFill>
                <a:latin typeface="+mj-ea"/>
                <a:ea typeface="+mj-ea"/>
              </a:rPr>
              <a:t>函数如下：</a:t>
            </a:r>
          </a:p>
          <a:p>
            <a:pPr algn="l"/>
            <a:r>
              <a:rPr lang="en-US" altLang="zh-CN" sz="1400" b="0" dirty="0">
                <a:solidFill>
                  <a:schemeClr val="tx1"/>
                </a:solidFill>
                <a:latin typeface="+mj-ea"/>
                <a:ea typeface="+mj-ea"/>
              </a:rPr>
              <a:t>function [sys,x0,str,ts] = </a:t>
            </a:r>
            <a:r>
              <a:rPr lang="en-US" altLang="zh-CN" sz="1400" b="0" dirty="0" err="1">
                <a:solidFill>
                  <a:schemeClr val="tx1"/>
                </a:solidFill>
                <a:latin typeface="+mj-ea"/>
                <a:ea typeface="+mj-ea"/>
              </a:rPr>
              <a:t>spacemodel</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t,x,u,flag</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switch flag,</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[sys,x0,str,ts]=</a:t>
            </a:r>
            <a:r>
              <a:rPr lang="en-US" altLang="zh-CN" sz="1400" b="0" dirty="0" err="1">
                <a:solidFill>
                  <a:schemeClr val="tx1"/>
                </a:solidFill>
                <a:latin typeface="+mj-ea"/>
                <a:ea typeface="+mj-ea"/>
              </a:rPr>
              <a:t>mdlInitializeSizes</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a:t>
            </a:r>
            <a:r>
              <a:rPr lang="en-US" altLang="zh-CN" sz="1400" b="0" dirty="0" err="1">
                <a:solidFill>
                  <a:schemeClr val="tx1"/>
                </a:solidFill>
                <a:latin typeface="+mj-ea"/>
                <a:ea typeface="+mj-ea"/>
              </a:rPr>
              <a:t>mdlDerivatives</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3,</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a:t>
            </a:r>
            <a:r>
              <a:rPr lang="en-US" altLang="zh-CN" sz="1400" b="0" dirty="0" err="1">
                <a:solidFill>
                  <a:schemeClr val="tx1"/>
                </a:solidFill>
                <a:latin typeface="+mj-ea"/>
                <a:ea typeface="+mj-ea"/>
              </a:rPr>
              <a:t>mdlOutputs</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{2,4,9}</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otherwise</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error(['Unhandled flag = ',num2str(flag)]);</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end</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function [sys,x0,str,ts]=</a:t>
            </a:r>
            <a:r>
              <a:rPr lang="en-US" altLang="zh-CN" sz="1400" b="0" dirty="0" err="1">
                <a:solidFill>
                  <a:schemeClr val="tx1"/>
                </a:solidFill>
                <a:latin typeface="+mj-ea"/>
                <a:ea typeface="+mj-ea"/>
              </a:rPr>
              <a:t>mdlInitializeSizes</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sizes = </a:t>
            </a:r>
            <a:r>
              <a:rPr lang="en-US" altLang="zh-CN" sz="1400" b="0" dirty="0" err="1">
                <a:solidFill>
                  <a:schemeClr val="tx1"/>
                </a:solidFill>
                <a:latin typeface="+mj-ea"/>
                <a:ea typeface="+mj-ea"/>
              </a:rPr>
              <a:t>simsizes</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sizes.NumContStates</a:t>
            </a:r>
            <a:r>
              <a:rPr lang="en-US" altLang="zh-CN" sz="1400" b="0" dirty="0">
                <a:solidFill>
                  <a:schemeClr val="tx1"/>
                </a:solidFill>
                <a:latin typeface="+mj-ea"/>
                <a:ea typeface="+mj-ea"/>
              </a:rPr>
              <a:t>  = 2;</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sizes.NumDiscStates</a:t>
            </a:r>
            <a:r>
              <a:rPr lang="en-US" altLang="zh-CN" sz="1400" b="0" dirty="0">
                <a:solidFill>
                  <a:schemeClr val="tx1"/>
                </a:solidFill>
                <a:latin typeface="+mj-ea"/>
                <a:ea typeface="+mj-ea"/>
              </a:rPr>
              <a:t>  = 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sizes.NumOutputs</a:t>
            </a:r>
            <a:r>
              <a:rPr lang="en-US" altLang="zh-CN" sz="1400" b="0" dirty="0">
                <a:solidFill>
                  <a:schemeClr val="tx1"/>
                </a:solidFill>
                <a:latin typeface="+mj-ea"/>
                <a:ea typeface="+mj-ea"/>
              </a:rPr>
              <a:t>     = 2;</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sizes.NumInputs</a:t>
            </a:r>
            <a:r>
              <a:rPr lang="en-US" altLang="zh-CN" sz="1400" b="0" dirty="0">
                <a:solidFill>
                  <a:schemeClr val="tx1"/>
                </a:solidFill>
                <a:latin typeface="+mj-ea"/>
                <a:ea typeface="+mj-ea"/>
              </a:rPr>
              <a:t>      = 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sizes.DirFeedthrough</a:t>
            </a:r>
            <a:r>
              <a:rPr lang="en-US" altLang="zh-CN" sz="1400" b="0" dirty="0">
                <a:solidFill>
                  <a:schemeClr val="tx1"/>
                </a:solidFill>
                <a:latin typeface="+mj-ea"/>
                <a:ea typeface="+mj-ea"/>
              </a:rPr>
              <a:t> = 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sizes.NumSampleTimes</a:t>
            </a:r>
            <a:r>
              <a:rPr lang="en-US" altLang="zh-CN" sz="1400" b="0" dirty="0">
                <a:solidFill>
                  <a:schemeClr val="tx1"/>
                </a:solidFill>
                <a:latin typeface="+mj-ea"/>
                <a:ea typeface="+mj-ea"/>
              </a:rPr>
              <a:t> = 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 = </a:t>
            </a:r>
            <a:r>
              <a:rPr lang="en-US" altLang="zh-CN" sz="1400" b="0" dirty="0" err="1">
                <a:solidFill>
                  <a:schemeClr val="tx1"/>
                </a:solidFill>
                <a:latin typeface="+mj-ea"/>
                <a:ea typeface="+mj-ea"/>
              </a:rPr>
              <a:t>simsizes</a:t>
            </a:r>
            <a:r>
              <a:rPr lang="en-US" altLang="zh-CN" sz="1400" b="0" dirty="0">
                <a:solidFill>
                  <a:schemeClr val="tx1"/>
                </a:solidFill>
                <a:latin typeface="+mj-ea"/>
                <a:ea typeface="+mj-ea"/>
              </a:rPr>
              <a:t>(sizes);</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x0 = [pi/6;0];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str</a:t>
            </a:r>
            <a:r>
              <a:rPr lang="en-US" altLang="zh-CN" sz="1400" b="0" dirty="0">
                <a:solidFill>
                  <a:schemeClr val="tx1"/>
                </a:solidFill>
                <a:latin typeface="+mj-ea"/>
                <a:ea typeface="+mj-ea"/>
              </a:rPr>
              <a:t> = [];</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ts</a:t>
            </a:r>
            <a:r>
              <a:rPr lang="en-US" altLang="zh-CN" sz="1400" b="0" dirty="0">
                <a:solidFill>
                  <a:schemeClr val="tx1"/>
                </a:solidFill>
                <a:latin typeface="+mj-ea"/>
                <a:ea typeface="+mj-ea"/>
              </a:rPr>
              <a:t> = [];</a:t>
            </a:r>
            <a:endParaRPr lang="zh-CN" altLang="zh-CN" sz="1400" b="0" dirty="0">
              <a:solidFill>
                <a:schemeClr val="tx1"/>
              </a:solidFill>
              <a:latin typeface="+mj-ea"/>
              <a:ea typeface="+mj-ea"/>
            </a:endParaRPr>
          </a:p>
        </p:txBody>
      </p:sp>
    </p:spTree>
    <p:extLst>
      <p:ext uri="{BB962C8B-B14F-4D97-AF65-F5344CB8AC3E}">
        <p14:creationId xmlns:p14="http://schemas.microsoft.com/office/powerpoint/2010/main" val="1848079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1124744"/>
            <a:ext cx="3775393" cy="400110"/>
          </a:xfrm>
          <a:prstGeom prst="rect">
            <a:avLst/>
          </a:prstGeom>
        </p:spPr>
        <p:txBody>
          <a:bodyPr wrap="none">
            <a:spAutoFit/>
          </a:bodyPr>
          <a:lstStyle/>
          <a:p>
            <a:pPr algn="l"/>
            <a:r>
              <a:rPr lang="en-US" altLang="zh-CN" b="0" dirty="0">
                <a:solidFill>
                  <a:schemeClr val="tx1"/>
                </a:solidFill>
                <a:latin typeface="+mj-ea"/>
                <a:ea typeface="+mj-ea"/>
              </a:rPr>
              <a:t>13.1  </a:t>
            </a:r>
            <a:r>
              <a:rPr lang="zh-CN" altLang="zh-CN" b="0" dirty="0">
                <a:solidFill>
                  <a:schemeClr val="tx1"/>
                </a:solidFill>
                <a:latin typeface="+mj-ea"/>
                <a:ea typeface="+mj-ea"/>
              </a:rPr>
              <a:t>基于名义模型的滑模控制</a:t>
            </a:r>
          </a:p>
        </p:txBody>
      </p:sp>
      <p:sp>
        <p:nvSpPr>
          <p:cNvPr id="6" name="矩形 5"/>
          <p:cNvSpPr/>
          <p:nvPr/>
        </p:nvSpPr>
        <p:spPr>
          <a:xfrm>
            <a:off x="395536" y="1700808"/>
            <a:ext cx="1980029" cy="400110"/>
          </a:xfrm>
          <a:prstGeom prst="rect">
            <a:avLst/>
          </a:prstGeom>
        </p:spPr>
        <p:txBody>
          <a:bodyPr wrap="none">
            <a:spAutoFit/>
          </a:bodyPr>
          <a:lstStyle/>
          <a:p>
            <a:pPr algn="l"/>
            <a:r>
              <a:rPr lang="zh-CN" altLang="zh-CN" b="0" dirty="0">
                <a:solidFill>
                  <a:schemeClr val="tx1"/>
                </a:solidFill>
                <a:latin typeface="+mj-ea"/>
                <a:ea typeface="+mj-ea"/>
              </a:rPr>
              <a:t>考虑如下对象：</a:t>
            </a:r>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348880"/>
            <a:ext cx="2100399"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25958" y="3068960"/>
            <a:ext cx="7602425" cy="707886"/>
          </a:xfrm>
          <a:prstGeom prst="rect">
            <a:avLst/>
          </a:prstGeom>
        </p:spPr>
        <p:txBody>
          <a:bodyPr wrap="square">
            <a:spAutoFit/>
          </a:bodyPr>
          <a:lstStyle/>
          <a:p>
            <a:pPr algn="l"/>
            <a:r>
              <a:rPr lang="zh-CN" altLang="zh-CN" b="0" dirty="0">
                <a:solidFill>
                  <a:schemeClr val="tx1"/>
                </a:solidFill>
                <a:latin typeface="+mj-ea"/>
                <a:ea typeface="+mj-ea"/>
              </a:rPr>
              <a:t>实际工程中，真实的物理参数和干扰往往无法精确获得，通常需要建模，得到真实对象的名义模型：</a:t>
            </a: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055" y="4293096"/>
            <a:ext cx="1896492" cy="449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0611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500" y="836712"/>
            <a:ext cx="4572000" cy="5909310"/>
          </a:xfrm>
          <a:prstGeom prst="rect">
            <a:avLst/>
          </a:prstGeom>
        </p:spPr>
        <p:txBody>
          <a:bodyPr>
            <a:spAutoFit/>
          </a:bodyPr>
          <a:lstStyle/>
          <a:p>
            <a:pPr algn="l"/>
            <a:r>
              <a:rPr lang="en-US" altLang="zh-CN" sz="1400" b="0" dirty="0">
                <a:solidFill>
                  <a:schemeClr val="tx1"/>
                </a:solidFill>
                <a:latin typeface="+mj-ea"/>
                <a:ea typeface="+mj-ea"/>
              </a:rPr>
              <a:t>function sys=</a:t>
            </a:r>
            <a:r>
              <a:rPr lang="en-US" altLang="zh-CN" sz="1400" b="0" dirty="0" err="1">
                <a:solidFill>
                  <a:schemeClr val="tx1"/>
                </a:solidFill>
                <a:latin typeface="+mj-ea"/>
                <a:ea typeface="+mj-ea"/>
              </a:rPr>
              <a:t>mdlDerivatives</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J=1.0+0.2*sin(t);</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dt</a:t>
            </a:r>
            <a:r>
              <a:rPr lang="en-US" altLang="zh-CN" sz="1400" b="0" dirty="0">
                <a:solidFill>
                  <a:schemeClr val="tx1"/>
                </a:solidFill>
                <a:latin typeface="+mj-ea"/>
                <a:ea typeface="+mj-ea"/>
              </a:rPr>
              <a:t>=0.10*sin(2*pi*t);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sys(1)=x(2);</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sys(2)=1/J*(u-</a:t>
            </a:r>
            <a:r>
              <a:rPr lang="en-US" altLang="zh-CN" sz="1400" b="0" dirty="0" err="1">
                <a:solidFill>
                  <a:schemeClr val="tx1"/>
                </a:solidFill>
                <a:latin typeface="+mj-ea"/>
                <a:ea typeface="+mj-ea"/>
              </a:rPr>
              <a:t>dt</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function sys=</a:t>
            </a:r>
            <a:r>
              <a:rPr lang="en-US" altLang="zh-CN" sz="1400" b="0" dirty="0" err="1">
                <a:solidFill>
                  <a:schemeClr val="tx1"/>
                </a:solidFill>
                <a:latin typeface="+mj-ea"/>
                <a:ea typeface="+mj-ea"/>
              </a:rPr>
              <a:t>mdlOutputs</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sys(1)=x(1);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sys(2)=x(2);</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r>
              <a:rPr lang="zh-CN" altLang="zh-CN" sz="1400" b="0" dirty="0">
                <a:solidFill>
                  <a:schemeClr val="tx1"/>
                </a:solidFill>
                <a:latin typeface="+mj-ea"/>
                <a:ea typeface="+mj-ea"/>
              </a:rPr>
              <a:t>系统仿真输出作图程序如下：</a:t>
            </a:r>
          </a:p>
          <a:p>
            <a:pPr algn="l"/>
            <a:r>
              <a:rPr lang="en-US" altLang="zh-CN" sz="1400" b="0" dirty="0">
                <a:solidFill>
                  <a:schemeClr val="tx1"/>
                </a:solidFill>
                <a:latin typeface="+mj-ea"/>
                <a:ea typeface="+mj-ea"/>
              </a:rPr>
              <a:t>close all;</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clc</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figure(1);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plot(</a:t>
            </a:r>
            <a:r>
              <a:rPr lang="en-US" altLang="zh-CN" sz="1400" b="0" dirty="0" err="1">
                <a:solidFill>
                  <a:schemeClr val="tx1"/>
                </a:solidFill>
                <a:latin typeface="+mj-ea"/>
                <a:ea typeface="+mj-ea"/>
              </a:rPr>
              <a:t>t,y</a:t>
            </a:r>
            <a:r>
              <a:rPr lang="en-US" altLang="zh-CN" sz="1400" b="0" dirty="0">
                <a:solidFill>
                  <a:schemeClr val="tx1"/>
                </a:solidFill>
                <a:latin typeface="+mj-ea"/>
                <a:ea typeface="+mj-ea"/>
              </a:rPr>
              <a:t>(:,1),'k',</a:t>
            </a:r>
            <a:r>
              <a:rPr lang="en-US" altLang="zh-CN" sz="1400" b="0" dirty="0" err="1">
                <a:solidFill>
                  <a:schemeClr val="tx1"/>
                </a:solidFill>
                <a:latin typeface="+mj-ea"/>
                <a:ea typeface="+mj-ea"/>
              </a:rPr>
              <a:t>t,y</a:t>
            </a:r>
            <a:r>
              <a:rPr lang="en-US" altLang="zh-CN" sz="1400" b="0" dirty="0">
                <a:solidFill>
                  <a:schemeClr val="tx1"/>
                </a:solidFill>
                <a:latin typeface="+mj-ea"/>
                <a:ea typeface="+mj-ea"/>
              </a:rPr>
              <a:t>(:,2),'r:','linewidth',2);</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xlabel</a:t>
            </a:r>
            <a:r>
              <a:rPr lang="en-US" altLang="zh-CN" sz="1400" b="0" dirty="0">
                <a:solidFill>
                  <a:schemeClr val="tx1"/>
                </a:solidFill>
                <a:latin typeface="+mj-ea"/>
                <a:ea typeface="+mj-ea"/>
              </a:rPr>
              <a:t>('time(s)');</a:t>
            </a:r>
            <a:r>
              <a:rPr lang="en-US" altLang="zh-CN" sz="1400" b="0" dirty="0" err="1">
                <a:solidFill>
                  <a:schemeClr val="tx1"/>
                </a:solidFill>
                <a:latin typeface="+mj-ea"/>
                <a:ea typeface="+mj-ea"/>
              </a:rPr>
              <a:t>ylabel</a:t>
            </a:r>
            <a:r>
              <a:rPr lang="en-US" altLang="zh-CN" sz="1400" b="0" dirty="0">
                <a:solidFill>
                  <a:schemeClr val="tx1"/>
                </a:solidFill>
                <a:latin typeface="+mj-ea"/>
                <a:ea typeface="+mj-ea"/>
              </a:rPr>
              <a:t>('</a:t>
            </a:r>
            <a:r>
              <a:rPr lang="zh-CN" altLang="zh-CN" sz="1400" b="0" dirty="0">
                <a:solidFill>
                  <a:schemeClr val="tx1"/>
                </a:solidFill>
                <a:latin typeface="+mj-ea"/>
                <a:ea typeface="+mj-ea"/>
              </a:rPr>
              <a:t>位置跟踪</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legend('</a:t>
            </a:r>
            <a:r>
              <a:rPr lang="zh-CN" altLang="zh-CN" sz="1400" b="0" dirty="0">
                <a:solidFill>
                  <a:schemeClr val="tx1"/>
                </a:solidFill>
                <a:latin typeface="+mj-ea"/>
                <a:ea typeface="+mj-ea"/>
              </a:rPr>
              <a:t>实际信号</a:t>
            </a:r>
            <a:r>
              <a:rPr lang="en-US" altLang="zh-CN" sz="1400" b="0" dirty="0">
                <a:solidFill>
                  <a:schemeClr val="tx1"/>
                </a:solidFill>
                <a:latin typeface="+mj-ea"/>
                <a:ea typeface="+mj-ea"/>
              </a:rPr>
              <a:t>','</a:t>
            </a:r>
            <a:r>
              <a:rPr lang="zh-CN" altLang="zh-CN" sz="1400" b="0" dirty="0">
                <a:solidFill>
                  <a:schemeClr val="tx1"/>
                </a:solidFill>
                <a:latin typeface="+mj-ea"/>
                <a:ea typeface="+mj-ea"/>
              </a:rPr>
              <a:t>仿真结果</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figure(2)</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plot(</a:t>
            </a:r>
            <a:r>
              <a:rPr lang="en-US" altLang="zh-CN" sz="1400" b="0" dirty="0" err="1">
                <a:solidFill>
                  <a:schemeClr val="tx1"/>
                </a:solidFill>
                <a:latin typeface="+mj-ea"/>
                <a:ea typeface="+mj-ea"/>
              </a:rPr>
              <a:t>t,cos</a:t>
            </a:r>
            <a:r>
              <a:rPr lang="en-US" altLang="zh-CN" sz="1400" b="0" dirty="0">
                <a:solidFill>
                  <a:schemeClr val="tx1"/>
                </a:solidFill>
                <a:latin typeface="+mj-ea"/>
                <a:ea typeface="+mj-ea"/>
              </a:rPr>
              <a:t>(t),'k',</a:t>
            </a:r>
            <a:r>
              <a:rPr lang="en-US" altLang="zh-CN" sz="1400" b="0" dirty="0" err="1">
                <a:solidFill>
                  <a:schemeClr val="tx1"/>
                </a:solidFill>
                <a:latin typeface="+mj-ea"/>
                <a:ea typeface="+mj-ea"/>
              </a:rPr>
              <a:t>t,y</a:t>
            </a:r>
            <a:r>
              <a:rPr lang="en-US" altLang="zh-CN" sz="1400" b="0" dirty="0">
                <a:solidFill>
                  <a:schemeClr val="tx1"/>
                </a:solidFill>
                <a:latin typeface="+mj-ea"/>
                <a:ea typeface="+mj-ea"/>
              </a:rPr>
              <a:t>(:,3),'r:','linewidth',2);</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xlabel</a:t>
            </a:r>
            <a:r>
              <a:rPr lang="en-US" altLang="zh-CN" sz="1400" b="0" dirty="0">
                <a:solidFill>
                  <a:schemeClr val="tx1"/>
                </a:solidFill>
                <a:latin typeface="+mj-ea"/>
                <a:ea typeface="+mj-ea"/>
              </a:rPr>
              <a:t>('time(s)');</a:t>
            </a:r>
            <a:r>
              <a:rPr lang="en-US" altLang="zh-CN" sz="1400" b="0" dirty="0" err="1">
                <a:solidFill>
                  <a:schemeClr val="tx1"/>
                </a:solidFill>
                <a:latin typeface="+mj-ea"/>
                <a:ea typeface="+mj-ea"/>
              </a:rPr>
              <a:t>ylabel</a:t>
            </a:r>
            <a:r>
              <a:rPr lang="en-US" altLang="zh-CN" sz="1400" b="0" dirty="0">
                <a:solidFill>
                  <a:schemeClr val="tx1"/>
                </a:solidFill>
                <a:latin typeface="+mj-ea"/>
                <a:ea typeface="+mj-ea"/>
              </a:rPr>
              <a:t>('</a:t>
            </a:r>
            <a:r>
              <a:rPr lang="zh-CN" altLang="zh-CN" sz="1400" b="0" dirty="0">
                <a:solidFill>
                  <a:schemeClr val="tx1"/>
                </a:solidFill>
                <a:latin typeface="+mj-ea"/>
                <a:ea typeface="+mj-ea"/>
              </a:rPr>
              <a:t>速度跟踪</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legend('</a:t>
            </a:r>
            <a:r>
              <a:rPr lang="zh-CN" altLang="zh-CN" sz="1400" b="0" dirty="0">
                <a:solidFill>
                  <a:schemeClr val="tx1"/>
                </a:solidFill>
                <a:latin typeface="+mj-ea"/>
                <a:ea typeface="+mj-ea"/>
              </a:rPr>
              <a:t>实际信号</a:t>
            </a:r>
            <a:r>
              <a:rPr lang="en-US" altLang="zh-CN" sz="1400" b="0" dirty="0">
                <a:solidFill>
                  <a:schemeClr val="tx1"/>
                </a:solidFill>
                <a:latin typeface="+mj-ea"/>
                <a:ea typeface="+mj-ea"/>
              </a:rPr>
              <a:t>','</a:t>
            </a:r>
            <a:r>
              <a:rPr lang="zh-CN" altLang="zh-CN" sz="1400" b="0" dirty="0">
                <a:solidFill>
                  <a:schemeClr val="tx1"/>
                </a:solidFill>
                <a:latin typeface="+mj-ea"/>
                <a:ea typeface="+mj-ea"/>
              </a:rPr>
              <a:t>仿真结果</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figure(3);</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plot(</a:t>
            </a:r>
            <a:r>
              <a:rPr lang="en-US" altLang="zh-CN" sz="1400" b="0" dirty="0" err="1">
                <a:solidFill>
                  <a:schemeClr val="tx1"/>
                </a:solidFill>
                <a:latin typeface="+mj-ea"/>
                <a:ea typeface="+mj-ea"/>
              </a:rPr>
              <a:t>t,u</a:t>
            </a:r>
            <a:r>
              <a:rPr lang="en-US" altLang="zh-CN" sz="1400" b="0" dirty="0">
                <a:solidFill>
                  <a:schemeClr val="tx1"/>
                </a:solidFill>
                <a:latin typeface="+mj-ea"/>
                <a:ea typeface="+mj-ea"/>
              </a:rPr>
              <a:t>(:,1),'r','linewidth',2);</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xlabel</a:t>
            </a:r>
            <a:r>
              <a:rPr lang="en-US" altLang="zh-CN" sz="1400" b="0" dirty="0">
                <a:solidFill>
                  <a:schemeClr val="tx1"/>
                </a:solidFill>
                <a:latin typeface="+mj-ea"/>
                <a:ea typeface="+mj-ea"/>
              </a:rPr>
              <a:t>('time(s)');</a:t>
            </a:r>
            <a:r>
              <a:rPr lang="en-US" altLang="zh-CN" sz="1400" b="0" dirty="0" err="1">
                <a:solidFill>
                  <a:schemeClr val="tx1"/>
                </a:solidFill>
                <a:latin typeface="+mj-ea"/>
                <a:ea typeface="+mj-ea"/>
              </a:rPr>
              <a:t>ylabel</a:t>
            </a:r>
            <a:r>
              <a:rPr lang="en-US" altLang="zh-CN" sz="1400" b="0" dirty="0">
                <a:solidFill>
                  <a:schemeClr val="tx1"/>
                </a:solidFill>
                <a:latin typeface="+mj-ea"/>
                <a:ea typeface="+mj-ea"/>
              </a:rPr>
              <a:t>('</a:t>
            </a:r>
            <a:r>
              <a:rPr lang="zh-CN" altLang="zh-CN" sz="1400" b="0" dirty="0">
                <a:solidFill>
                  <a:schemeClr val="tx1"/>
                </a:solidFill>
                <a:latin typeface="+mj-ea"/>
                <a:ea typeface="+mj-ea"/>
              </a:rPr>
              <a:t>控制输入</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figure(4);</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plot(</a:t>
            </a:r>
            <a:r>
              <a:rPr lang="en-US" altLang="zh-CN" sz="1400" b="0" dirty="0" err="1">
                <a:solidFill>
                  <a:schemeClr val="tx1"/>
                </a:solidFill>
                <a:latin typeface="+mj-ea"/>
                <a:ea typeface="+mj-ea"/>
              </a:rPr>
              <a:t>t,s</a:t>
            </a:r>
            <a:r>
              <a:rPr lang="en-US" altLang="zh-CN" sz="1400" b="0" dirty="0">
                <a:solidFill>
                  <a:schemeClr val="tx1"/>
                </a:solidFill>
                <a:latin typeface="+mj-ea"/>
                <a:ea typeface="+mj-ea"/>
              </a:rPr>
              <a:t>(:,1),'r','linewidth',2);</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xlabel</a:t>
            </a:r>
            <a:r>
              <a:rPr lang="en-US" altLang="zh-CN" sz="1400" b="0" dirty="0">
                <a:solidFill>
                  <a:schemeClr val="tx1"/>
                </a:solidFill>
                <a:latin typeface="+mj-ea"/>
                <a:ea typeface="+mj-ea"/>
              </a:rPr>
              <a:t>('time(s)');</a:t>
            </a:r>
            <a:r>
              <a:rPr lang="en-US" altLang="zh-CN" sz="1400" b="0" dirty="0" err="1">
                <a:solidFill>
                  <a:schemeClr val="tx1"/>
                </a:solidFill>
                <a:latin typeface="+mj-ea"/>
                <a:ea typeface="+mj-ea"/>
              </a:rPr>
              <a:t>ylabel</a:t>
            </a:r>
            <a:r>
              <a:rPr lang="en-US" altLang="zh-CN" sz="1400" b="0" dirty="0">
                <a:solidFill>
                  <a:schemeClr val="tx1"/>
                </a:solidFill>
                <a:latin typeface="+mj-ea"/>
                <a:ea typeface="+mj-ea"/>
              </a:rPr>
              <a:t>('</a:t>
            </a:r>
            <a:r>
              <a:rPr lang="zh-CN" altLang="zh-CN" sz="1400" b="0" dirty="0">
                <a:solidFill>
                  <a:schemeClr val="tx1"/>
                </a:solidFill>
                <a:latin typeface="+mj-ea"/>
                <a:ea typeface="+mj-ea"/>
              </a:rPr>
              <a:t>切换函数</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zh-CN" altLang="zh-CN" sz="1400" b="0" dirty="0">
                <a:solidFill>
                  <a:schemeClr val="tx1"/>
                </a:solidFill>
                <a:latin typeface="+mj-ea"/>
                <a:ea typeface="+mj-ea"/>
              </a:rPr>
              <a:t>运行仿真文件，输出图形如图</a:t>
            </a:r>
            <a:r>
              <a:rPr lang="en-US" altLang="zh-CN" sz="1400" b="0" dirty="0">
                <a:solidFill>
                  <a:schemeClr val="tx1"/>
                </a:solidFill>
                <a:latin typeface="+mj-ea"/>
                <a:ea typeface="+mj-ea"/>
              </a:rPr>
              <a:t>13-7~</a:t>
            </a:r>
            <a:r>
              <a:rPr lang="zh-CN" altLang="zh-CN" sz="1400" b="0" dirty="0">
                <a:solidFill>
                  <a:schemeClr val="tx1"/>
                </a:solidFill>
                <a:latin typeface="+mj-ea"/>
                <a:ea typeface="+mj-ea"/>
              </a:rPr>
              <a:t>图</a:t>
            </a:r>
            <a:r>
              <a:rPr lang="en-US" altLang="zh-CN" sz="1400" b="0" dirty="0">
                <a:solidFill>
                  <a:schemeClr val="tx1"/>
                </a:solidFill>
                <a:latin typeface="+mj-ea"/>
                <a:ea typeface="+mj-ea"/>
              </a:rPr>
              <a:t>13-10</a:t>
            </a:r>
            <a:r>
              <a:rPr lang="zh-CN" altLang="zh-CN" sz="1400" b="0" dirty="0">
                <a:solidFill>
                  <a:schemeClr val="tx1"/>
                </a:solidFill>
                <a:latin typeface="+mj-ea"/>
                <a:ea typeface="+mj-ea"/>
              </a:rPr>
              <a:t>所示。</a:t>
            </a:r>
            <a:endParaRPr lang="zh-CN" altLang="en-US" sz="1400" b="0" dirty="0">
              <a:solidFill>
                <a:schemeClr val="tx1"/>
              </a:solidFill>
              <a:latin typeface="+mj-ea"/>
              <a:ea typeface="+mj-ea"/>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973020"/>
            <a:ext cx="4716016" cy="4220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8079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82" y="980728"/>
            <a:ext cx="4031874" cy="400110"/>
          </a:xfrm>
          <a:prstGeom prst="rect">
            <a:avLst/>
          </a:prstGeom>
        </p:spPr>
        <p:txBody>
          <a:bodyPr wrap="none">
            <a:spAutoFit/>
          </a:bodyPr>
          <a:lstStyle/>
          <a:p>
            <a:r>
              <a:rPr lang="en-US" altLang="zh-CN" b="0" dirty="0">
                <a:solidFill>
                  <a:schemeClr val="tx1"/>
                </a:solidFill>
                <a:latin typeface="+mj-ea"/>
                <a:ea typeface="+mj-ea"/>
              </a:rPr>
              <a:t>13.3  </a:t>
            </a:r>
            <a:r>
              <a:rPr lang="zh-CN" altLang="zh-CN" b="0" dirty="0">
                <a:solidFill>
                  <a:schemeClr val="tx1"/>
                </a:solidFill>
                <a:latin typeface="+mj-ea"/>
                <a:ea typeface="+mj-ea"/>
              </a:rPr>
              <a:t>基于线性化反馈的滑模控制</a:t>
            </a:r>
          </a:p>
        </p:txBody>
      </p:sp>
      <p:sp>
        <p:nvSpPr>
          <p:cNvPr id="3" name="矩形 2"/>
          <p:cNvSpPr/>
          <p:nvPr/>
        </p:nvSpPr>
        <p:spPr>
          <a:xfrm>
            <a:off x="179512" y="1412776"/>
            <a:ext cx="3262432" cy="400110"/>
          </a:xfrm>
          <a:prstGeom prst="rect">
            <a:avLst/>
          </a:prstGeom>
        </p:spPr>
        <p:txBody>
          <a:bodyPr wrap="none">
            <a:spAutoFit/>
          </a:bodyPr>
          <a:lstStyle/>
          <a:p>
            <a:r>
              <a:rPr lang="zh-CN" altLang="zh-CN" b="0" dirty="0">
                <a:solidFill>
                  <a:schemeClr val="tx1"/>
                </a:solidFill>
                <a:latin typeface="+mj-ea"/>
                <a:ea typeface="+mj-ea"/>
              </a:rPr>
              <a:t>考虑如下非线性二阶系统：</a:t>
            </a:r>
          </a:p>
        </p:txBody>
      </p:sp>
      <p:pic>
        <p:nvPicPr>
          <p:cNvPr id="194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1880" y="1469745"/>
            <a:ext cx="1872208" cy="358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23528" y="1916832"/>
            <a:ext cx="954107" cy="400110"/>
          </a:xfrm>
          <a:prstGeom prst="rect">
            <a:avLst/>
          </a:prstGeom>
        </p:spPr>
        <p:txBody>
          <a:bodyPr wrap="none">
            <a:spAutoFit/>
          </a:bodyPr>
          <a:lstStyle/>
          <a:p>
            <a:r>
              <a:rPr lang="zh-CN" altLang="zh-CN" b="0" dirty="0">
                <a:solidFill>
                  <a:schemeClr val="tx1"/>
                </a:solidFill>
                <a:latin typeface="+mj-ea"/>
                <a:ea typeface="+mj-ea"/>
              </a:rPr>
              <a:t>其中，</a:t>
            </a:r>
            <a:endParaRPr lang="zh-CN" altLang="en-US" b="0" dirty="0">
              <a:solidFill>
                <a:schemeClr val="tx1"/>
              </a:solidFill>
              <a:latin typeface="+mj-ea"/>
              <a:ea typeface="+mj-ea"/>
            </a:endParaRPr>
          </a:p>
        </p:txBody>
      </p:sp>
      <p:pic>
        <p:nvPicPr>
          <p:cNvPr id="1945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4424" y="1912745"/>
            <a:ext cx="289223" cy="379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408921" y="1916832"/>
            <a:ext cx="441146" cy="400110"/>
          </a:xfrm>
          <a:prstGeom prst="rect">
            <a:avLst/>
          </a:prstGeom>
        </p:spPr>
        <p:txBody>
          <a:bodyPr wrap="none">
            <a:spAutoFit/>
          </a:bodyPr>
          <a:lstStyle/>
          <a:p>
            <a:r>
              <a:rPr lang="zh-CN" altLang="zh-CN" b="0" dirty="0">
                <a:solidFill>
                  <a:schemeClr val="tx1"/>
                </a:solidFill>
                <a:latin typeface="+mj-ea"/>
                <a:ea typeface="+mj-ea"/>
              </a:rPr>
              <a:t>和</a:t>
            </a:r>
            <a:endParaRPr lang="zh-CN" altLang="en-US" b="0" dirty="0">
              <a:solidFill>
                <a:schemeClr val="tx1"/>
              </a:solidFill>
              <a:latin typeface="+mj-ea"/>
              <a:ea typeface="+mj-ea"/>
            </a:endParaRPr>
          </a:p>
        </p:txBody>
      </p:sp>
      <p:pic>
        <p:nvPicPr>
          <p:cNvPr id="1946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60523" y="1965748"/>
            <a:ext cx="291505" cy="32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073330" y="1925860"/>
            <a:ext cx="2492990" cy="400110"/>
          </a:xfrm>
          <a:prstGeom prst="rect">
            <a:avLst/>
          </a:prstGeom>
        </p:spPr>
        <p:txBody>
          <a:bodyPr wrap="none">
            <a:spAutoFit/>
          </a:bodyPr>
          <a:lstStyle/>
          <a:p>
            <a:r>
              <a:rPr lang="zh-CN" altLang="zh-CN" b="0" dirty="0">
                <a:solidFill>
                  <a:schemeClr val="tx1"/>
                </a:solidFill>
                <a:latin typeface="+mj-ea"/>
                <a:ea typeface="+mj-ea"/>
              </a:rPr>
              <a:t>为已知非线性函数。</a:t>
            </a:r>
          </a:p>
        </p:txBody>
      </p:sp>
      <p:sp>
        <p:nvSpPr>
          <p:cNvPr id="7" name="矩形 6"/>
          <p:cNvSpPr/>
          <p:nvPr/>
        </p:nvSpPr>
        <p:spPr>
          <a:xfrm>
            <a:off x="439207" y="2420888"/>
            <a:ext cx="1467068" cy="400110"/>
          </a:xfrm>
          <a:prstGeom prst="rect">
            <a:avLst/>
          </a:prstGeom>
        </p:spPr>
        <p:txBody>
          <a:bodyPr wrap="none">
            <a:spAutoFit/>
          </a:bodyPr>
          <a:lstStyle/>
          <a:p>
            <a:r>
              <a:rPr lang="zh-CN" altLang="zh-CN" b="0" dirty="0">
                <a:solidFill>
                  <a:schemeClr val="tx1"/>
                </a:solidFill>
                <a:latin typeface="+mj-ea"/>
                <a:ea typeface="+mj-ea"/>
              </a:rPr>
              <a:t>位置指令为</a:t>
            </a:r>
            <a:endParaRPr lang="zh-CN" altLang="en-US" b="0" dirty="0">
              <a:solidFill>
                <a:schemeClr val="tx1"/>
              </a:solidFill>
              <a:latin typeface="+mj-ea"/>
              <a:ea typeface="+mj-ea"/>
            </a:endParaRPr>
          </a:p>
        </p:txBody>
      </p:sp>
      <p:pic>
        <p:nvPicPr>
          <p:cNvPr id="1946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203" y="2325970"/>
            <a:ext cx="404203" cy="510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411760" y="2455646"/>
            <a:ext cx="1210588" cy="400110"/>
          </a:xfrm>
          <a:prstGeom prst="rect">
            <a:avLst/>
          </a:prstGeom>
        </p:spPr>
        <p:txBody>
          <a:bodyPr wrap="none">
            <a:spAutoFit/>
          </a:bodyPr>
          <a:lstStyle/>
          <a:p>
            <a:r>
              <a:rPr lang="zh-CN" altLang="zh-CN" b="0" dirty="0">
                <a:solidFill>
                  <a:schemeClr val="tx1"/>
                </a:solidFill>
                <a:latin typeface="+mj-ea"/>
                <a:ea typeface="+mj-ea"/>
              </a:rPr>
              <a:t>则误差为</a:t>
            </a:r>
            <a:endParaRPr lang="zh-CN" altLang="en-US" b="0" dirty="0">
              <a:solidFill>
                <a:schemeClr val="tx1"/>
              </a:solidFill>
              <a:latin typeface="+mj-ea"/>
              <a:ea typeface="+mj-ea"/>
            </a:endParaRPr>
          </a:p>
        </p:txBody>
      </p:sp>
      <p:pic>
        <p:nvPicPr>
          <p:cNvPr id="1946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97804" y="2447993"/>
            <a:ext cx="1015601" cy="375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624358" y="2420888"/>
            <a:ext cx="4544834" cy="400110"/>
          </a:xfrm>
          <a:prstGeom prst="rect">
            <a:avLst/>
          </a:prstGeom>
        </p:spPr>
        <p:txBody>
          <a:bodyPr wrap="none">
            <a:spAutoFit/>
          </a:bodyPr>
          <a:lstStyle/>
          <a:p>
            <a:r>
              <a:rPr lang="zh-CN" altLang="zh-CN" b="0" dirty="0">
                <a:solidFill>
                  <a:schemeClr val="tx1"/>
                </a:solidFill>
                <a:latin typeface="+mj-ea"/>
                <a:ea typeface="+mj-ea"/>
              </a:rPr>
              <a:t>根据线性化反馈方法，控制器设计为：</a:t>
            </a:r>
            <a:endParaRPr lang="zh-CN" altLang="en-US" b="0" dirty="0">
              <a:solidFill>
                <a:schemeClr val="tx1"/>
              </a:solidFill>
              <a:latin typeface="+mj-ea"/>
              <a:ea typeface="+mj-ea"/>
            </a:endParaRPr>
          </a:p>
        </p:txBody>
      </p:sp>
      <p:pic>
        <p:nvPicPr>
          <p:cNvPr id="1946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96775" y="3047053"/>
            <a:ext cx="1473382" cy="744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304928" y="3613216"/>
            <a:ext cx="954107" cy="400110"/>
          </a:xfrm>
          <a:prstGeom prst="rect">
            <a:avLst/>
          </a:prstGeom>
        </p:spPr>
        <p:txBody>
          <a:bodyPr wrap="none">
            <a:spAutoFit/>
          </a:bodyPr>
          <a:lstStyle/>
          <a:p>
            <a:r>
              <a:rPr lang="zh-CN" altLang="zh-CN" b="0" dirty="0">
                <a:solidFill>
                  <a:schemeClr val="tx1"/>
                </a:solidFill>
                <a:latin typeface="+mj-ea"/>
                <a:ea typeface="+mj-ea"/>
              </a:rPr>
              <a:t>其中，</a:t>
            </a:r>
            <a:endParaRPr lang="zh-CN" altLang="en-US" b="0" dirty="0">
              <a:solidFill>
                <a:schemeClr val="tx1"/>
              </a:solidFill>
              <a:latin typeface="+mj-ea"/>
              <a:ea typeface="+mj-ea"/>
            </a:endParaRPr>
          </a:p>
        </p:txBody>
      </p:sp>
      <p:pic>
        <p:nvPicPr>
          <p:cNvPr id="19467" name="Picture 1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30387" y="3619886"/>
            <a:ext cx="294496" cy="342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1490623" y="3610002"/>
            <a:ext cx="2492990" cy="400110"/>
          </a:xfrm>
          <a:prstGeom prst="rect">
            <a:avLst/>
          </a:prstGeom>
        </p:spPr>
        <p:txBody>
          <a:bodyPr wrap="none">
            <a:spAutoFit/>
          </a:bodyPr>
          <a:lstStyle/>
          <a:p>
            <a:r>
              <a:rPr lang="zh-CN" altLang="zh-CN" b="0" dirty="0">
                <a:solidFill>
                  <a:schemeClr val="tx1"/>
                </a:solidFill>
                <a:latin typeface="+mj-ea"/>
                <a:ea typeface="+mj-ea"/>
              </a:rPr>
              <a:t>为控制器的辅助项。</a:t>
            </a:r>
          </a:p>
        </p:txBody>
      </p:sp>
      <p:sp>
        <p:nvSpPr>
          <p:cNvPr id="14" name="矩形 13"/>
          <p:cNvSpPr/>
          <p:nvPr/>
        </p:nvSpPr>
        <p:spPr>
          <a:xfrm>
            <a:off x="347463" y="4221088"/>
            <a:ext cx="1210588" cy="400110"/>
          </a:xfrm>
          <a:prstGeom prst="rect">
            <a:avLst/>
          </a:prstGeom>
        </p:spPr>
        <p:txBody>
          <a:bodyPr wrap="none">
            <a:spAutoFit/>
          </a:bodyPr>
          <a:lstStyle/>
          <a:p>
            <a:r>
              <a:rPr lang="zh-CN" altLang="zh-CN" b="0" dirty="0">
                <a:solidFill>
                  <a:schemeClr val="tx1"/>
                </a:solidFill>
                <a:latin typeface="+mj-ea"/>
                <a:ea typeface="+mj-ea"/>
              </a:rPr>
              <a:t>将控制器</a:t>
            </a:r>
            <a:endParaRPr lang="zh-CN" altLang="en-US" b="0" dirty="0">
              <a:solidFill>
                <a:schemeClr val="tx1"/>
              </a:solidFill>
              <a:latin typeface="+mj-ea"/>
              <a:ea typeface="+mj-ea"/>
            </a:endParaRPr>
          </a:p>
        </p:txBody>
      </p:sp>
      <p:pic>
        <p:nvPicPr>
          <p:cNvPr id="19468" name="Picture 1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1274" y="4275534"/>
            <a:ext cx="304928" cy="35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1810728" y="4221088"/>
            <a:ext cx="697627" cy="400110"/>
          </a:xfrm>
          <a:prstGeom prst="rect">
            <a:avLst/>
          </a:prstGeom>
        </p:spPr>
        <p:txBody>
          <a:bodyPr wrap="none">
            <a:spAutoFit/>
          </a:bodyPr>
          <a:lstStyle/>
          <a:p>
            <a:r>
              <a:rPr lang="zh-CN" altLang="zh-CN" b="0" dirty="0">
                <a:solidFill>
                  <a:schemeClr val="tx1"/>
                </a:solidFill>
                <a:latin typeface="+mj-ea"/>
                <a:ea typeface="+mj-ea"/>
              </a:rPr>
              <a:t>带入</a:t>
            </a:r>
            <a:endParaRPr lang="zh-CN" altLang="en-US" b="0" dirty="0">
              <a:solidFill>
                <a:schemeClr val="tx1"/>
              </a:solidFill>
              <a:latin typeface="+mj-ea"/>
              <a:ea typeface="+mj-ea"/>
            </a:endParaRPr>
          </a:p>
        </p:txBody>
      </p:sp>
      <p:pic>
        <p:nvPicPr>
          <p:cNvPr id="19469"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60" y="4213786"/>
            <a:ext cx="1978402" cy="37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427984" y="4183212"/>
            <a:ext cx="697627" cy="400110"/>
          </a:xfrm>
          <a:prstGeom prst="rect">
            <a:avLst/>
          </a:prstGeom>
        </p:spPr>
        <p:txBody>
          <a:bodyPr wrap="none">
            <a:spAutoFit/>
          </a:bodyPr>
          <a:lstStyle/>
          <a:p>
            <a:r>
              <a:rPr lang="zh-CN" altLang="zh-CN" b="0" dirty="0">
                <a:solidFill>
                  <a:schemeClr val="tx1"/>
                </a:solidFill>
                <a:latin typeface="+mj-ea"/>
                <a:ea typeface="+mj-ea"/>
              </a:rPr>
              <a:t>，得</a:t>
            </a:r>
          </a:p>
        </p:txBody>
      </p:sp>
      <p:pic>
        <p:nvPicPr>
          <p:cNvPr id="19470" name="Picture 1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92080" y="4212586"/>
            <a:ext cx="558874" cy="283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452396" y="4725144"/>
            <a:ext cx="697627" cy="400110"/>
          </a:xfrm>
          <a:prstGeom prst="rect">
            <a:avLst/>
          </a:prstGeom>
        </p:spPr>
        <p:txBody>
          <a:bodyPr wrap="none">
            <a:spAutoFit/>
          </a:bodyPr>
          <a:lstStyle/>
          <a:p>
            <a:r>
              <a:rPr lang="zh-CN" altLang="zh-CN" b="0" dirty="0">
                <a:solidFill>
                  <a:schemeClr val="tx1"/>
                </a:solidFill>
                <a:latin typeface="+mj-ea"/>
                <a:ea typeface="+mj-ea"/>
              </a:rPr>
              <a:t>设计</a:t>
            </a:r>
            <a:endParaRPr lang="zh-CN" altLang="en-US" b="0" dirty="0">
              <a:solidFill>
                <a:schemeClr val="tx1"/>
              </a:solidFill>
              <a:latin typeface="+mj-ea"/>
              <a:ea typeface="+mj-ea"/>
            </a:endParaRPr>
          </a:p>
        </p:txBody>
      </p:sp>
      <p:pic>
        <p:nvPicPr>
          <p:cNvPr id="19471" name="Picture 1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14424" y="4798528"/>
            <a:ext cx="217149" cy="25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1408921" y="4725144"/>
            <a:ext cx="441146" cy="400110"/>
          </a:xfrm>
          <a:prstGeom prst="rect">
            <a:avLst/>
          </a:prstGeom>
        </p:spPr>
        <p:txBody>
          <a:bodyPr wrap="none">
            <a:spAutoFit/>
          </a:bodyPr>
          <a:lstStyle/>
          <a:p>
            <a:r>
              <a:rPr lang="zh-CN" altLang="zh-CN" b="0" dirty="0">
                <a:solidFill>
                  <a:schemeClr val="tx1"/>
                </a:solidFill>
                <a:latin typeface="+mj-ea"/>
                <a:ea typeface="+mj-ea"/>
              </a:rPr>
              <a:t>为</a:t>
            </a:r>
          </a:p>
        </p:txBody>
      </p:sp>
      <p:pic>
        <p:nvPicPr>
          <p:cNvPr id="19472" name="Picture 1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64367" y="4702295"/>
            <a:ext cx="2027796" cy="445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419563" y="5229200"/>
            <a:ext cx="954107" cy="400110"/>
          </a:xfrm>
          <a:prstGeom prst="rect">
            <a:avLst/>
          </a:prstGeom>
        </p:spPr>
        <p:txBody>
          <a:bodyPr wrap="none">
            <a:spAutoFit/>
          </a:bodyPr>
          <a:lstStyle/>
          <a:p>
            <a:r>
              <a:rPr lang="zh-CN" altLang="zh-CN" b="0" dirty="0">
                <a:solidFill>
                  <a:schemeClr val="tx1"/>
                </a:solidFill>
                <a:latin typeface="+mj-ea"/>
                <a:ea typeface="+mj-ea"/>
              </a:rPr>
              <a:t>其中，</a:t>
            </a:r>
            <a:endParaRPr lang="zh-CN" altLang="en-US" b="0" dirty="0">
              <a:solidFill>
                <a:schemeClr val="tx1"/>
              </a:solidFill>
              <a:latin typeface="+mj-ea"/>
              <a:ea typeface="+mj-ea"/>
            </a:endParaRPr>
          </a:p>
        </p:txBody>
      </p:sp>
      <p:pic>
        <p:nvPicPr>
          <p:cNvPr id="19473" name="Picture 1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35661" y="5229200"/>
            <a:ext cx="289222" cy="43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1409132" y="5246061"/>
            <a:ext cx="441146" cy="400110"/>
          </a:xfrm>
          <a:prstGeom prst="rect">
            <a:avLst/>
          </a:prstGeom>
        </p:spPr>
        <p:txBody>
          <a:bodyPr wrap="none">
            <a:spAutoFit/>
          </a:bodyPr>
          <a:lstStyle/>
          <a:p>
            <a:r>
              <a:rPr lang="zh-CN" altLang="zh-CN" b="0" dirty="0">
                <a:solidFill>
                  <a:schemeClr val="tx1"/>
                </a:solidFill>
                <a:latin typeface="+mj-ea"/>
                <a:ea typeface="+mj-ea"/>
              </a:rPr>
              <a:t>和</a:t>
            </a:r>
            <a:endParaRPr lang="zh-CN" altLang="en-US" b="0" dirty="0">
              <a:solidFill>
                <a:schemeClr val="tx1"/>
              </a:solidFill>
              <a:latin typeface="+mj-ea"/>
              <a:ea typeface="+mj-ea"/>
            </a:endParaRPr>
          </a:p>
        </p:txBody>
      </p:sp>
      <p:pic>
        <p:nvPicPr>
          <p:cNvPr id="19474" name="Picture 1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782489" y="5223937"/>
            <a:ext cx="304928" cy="439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2087417" y="5223937"/>
            <a:ext cx="1723549" cy="400110"/>
          </a:xfrm>
          <a:prstGeom prst="rect">
            <a:avLst/>
          </a:prstGeom>
        </p:spPr>
        <p:txBody>
          <a:bodyPr wrap="none">
            <a:spAutoFit/>
          </a:bodyPr>
          <a:lstStyle/>
          <a:p>
            <a:r>
              <a:rPr lang="zh-CN" altLang="zh-CN" b="0" dirty="0">
                <a:solidFill>
                  <a:schemeClr val="tx1"/>
                </a:solidFill>
                <a:latin typeface="+mj-ea"/>
                <a:ea typeface="+mj-ea"/>
              </a:rPr>
              <a:t>为正的常数。</a:t>
            </a:r>
            <a:endParaRPr lang="zh-CN" altLang="en-US" b="0" dirty="0">
              <a:solidFill>
                <a:schemeClr val="tx1"/>
              </a:solidFill>
              <a:latin typeface="+mj-ea"/>
              <a:ea typeface="+mj-ea"/>
            </a:endParaRPr>
          </a:p>
        </p:txBody>
      </p:sp>
      <p:sp>
        <p:nvSpPr>
          <p:cNvPr id="22" name="矩形 21"/>
          <p:cNvSpPr/>
          <p:nvPr/>
        </p:nvSpPr>
        <p:spPr>
          <a:xfrm>
            <a:off x="511611" y="5733256"/>
            <a:ext cx="441146" cy="400110"/>
          </a:xfrm>
          <a:prstGeom prst="rect">
            <a:avLst/>
          </a:prstGeom>
        </p:spPr>
        <p:txBody>
          <a:bodyPr wrap="none">
            <a:spAutoFit/>
          </a:bodyPr>
          <a:lstStyle/>
          <a:p>
            <a:r>
              <a:rPr lang="zh-CN" altLang="zh-CN" b="0" dirty="0">
                <a:solidFill>
                  <a:schemeClr val="tx1"/>
                </a:solidFill>
                <a:latin typeface="+mj-ea"/>
                <a:ea typeface="+mj-ea"/>
              </a:rPr>
              <a:t>将</a:t>
            </a:r>
            <a:endParaRPr lang="zh-CN" altLang="en-US" b="0" dirty="0">
              <a:solidFill>
                <a:schemeClr val="tx1"/>
              </a:solidFill>
              <a:latin typeface="+mj-ea"/>
              <a:ea typeface="+mj-ea"/>
            </a:endParaRPr>
          </a:p>
        </p:txBody>
      </p:sp>
      <p:pic>
        <p:nvPicPr>
          <p:cNvPr id="19475" name="Picture 19"/>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24277" y="5733256"/>
            <a:ext cx="2092777" cy="460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3017054" y="5793941"/>
            <a:ext cx="697627" cy="400110"/>
          </a:xfrm>
          <a:prstGeom prst="rect">
            <a:avLst/>
          </a:prstGeom>
        </p:spPr>
        <p:txBody>
          <a:bodyPr wrap="none">
            <a:spAutoFit/>
          </a:bodyPr>
          <a:lstStyle/>
          <a:p>
            <a:r>
              <a:rPr lang="zh-CN" altLang="zh-CN" b="0" dirty="0">
                <a:solidFill>
                  <a:schemeClr val="tx1"/>
                </a:solidFill>
                <a:latin typeface="+mj-ea"/>
                <a:ea typeface="+mj-ea"/>
              </a:rPr>
              <a:t>带入</a:t>
            </a:r>
            <a:endParaRPr lang="zh-CN" altLang="en-US" b="0" dirty="0">
              <a:solidFill>
                <a:schemeClr val="tx1"/>
              </a:solidFill>
              <a:latin typeface="+mj-ea"/>
              <a:ea typeface="+mj-ea"/>
            </a:endParaRPr>
          </a:p>
        </p:txBody>
      </p:sp>
      <p:pic>
        <p:nvPicPr>
          <p:cNvPr id="19476" name="Picture 2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714680" y="5788052"/>
            <a:ext cx="675481" cy="345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23"/>
          <p:cNvSpPr/>
          <p:nvPr/>
        </p:nvSpPr>
        <p:spPr>
          <a:xfrm>
            <a:off x="4409981" y="5775833"/>
            <a:ext cx="954107" cy="400110"/>
          </a:xfrm>
          <a:prstGeom prst="rect">
            <a:avLst/>
          </a:prstGeom>
        </p:spPr>
        <p:txBody>
          <a:bodyPr wrap="none">
            <a:spAutoFit/>
          </a:bodyPr>
          <a:lstStyle/>
          <a:p>
            <a:r>
              <a:rPr lang="zh-CN" altLang="zh-CN" b="0" dirty="0">
                <a:solidFill>
                  <a:schemeClr val="tx1"/>
                </a:solidFill>
                <a:latin typeface="+mj-ea"/>
                <a:ea typeface="+mj-ea"/>
              </a:rPr>
              <a:t>得到：</a:t>
            </a:r>
            <a:endParaRPr lang="zh-CN" altLang="en-US" b="0" dirty="0">
              <a:solidFill>
                <a:schemeClr val="tx1"/>
              </a:solidFill>
              <a:latin typeface="+mj-ea"/>
              <a:ea typeface="+mj-ea"/>
            </a:endParaRPr>
          </a:p>
        </p:txBody>
      </p:sp>
      <p:pic>
        <p:nvPicPr>
          <p:cNvPr id="19477" name="Picture 21"/>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364088" y="5751520"/>
            <a:ext cx="1701316" cy="39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8079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196752"/>
            <a:ext cx="697627" cy="400110"/>
          </a:xfrm>
          <a:prstGeom prst="rect">
            <a:avLst/>
          </a:prstGeom>
        </p:spPr>
        <p:txBody>
          <a:bodyPr wrap="none">
            <a:spAutoFit/>
          </a:bodyPr>
          <a:lstStyle/>
          <a:p>
            <a:r>
              <a:rPr lang="zh-CN" altLang="zh-CN" b="0" dirty="0">
                <a:solidFill>
                  <a:schemeClr val="tx1"/>
                </a:solidFill>
                <a:latin typeface="+mj-ea"/>
                <a:ea typeface="+mj-ea"/>
              </a:rPr>
              <a:t>则当</a:t>
            </a:r>
            <a:endParaRPr lang="zh-CN" altLang="en-US" b="0" dirty="0">
              <a:solidFill>
                <a:schemeClr val="tx1"/>
              </a:solidFill>
              <a:latin typeface="+mj-ea"/>
              <a:ea typeface="+mj-ea"/>
            </a:endParaRPr>
          </a:p>
        </p:txBody>
      </p:sp>
      <p:pic>
        <p:nvPicPr>
          <p:cNvPr id="2048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1155" y="1280615"/>
            <a:ext cx="653579" cy="232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4511" y="1195876"/>
            <a:ext cx="792559" cy="401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9792" y="1196752"/>
            <a:ext cx="792088" cy="39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02026" y="1603023"/>
            <a:ext cx="7542584" cy="400110"/>
          </a:xfrm>
          <a:prstGeom prst="rect">
            <a:avLst/>
          </a:prstGeom>
        </p:spPr>
        <p:txBody>
          <a:bodyPr wrap="square">
            <a:spAutoFit/>
          </a:bodyPr>
          <a:lstStyle/>
          <a:p>
            <a:r>
              <a:rPr lang="zh-CN" altLang="zh-CN" b="0" dirty="0">
                <a:solidFill>
                  <a:schemeClr val="tx1"/>
                </a:solidFill>
                <a:latin typeface="+mj-ea"/>
                <a:ea typeface="+mj-ea"/>
              </a:rPr>
              <a:t>本方法的缺点是需要精确的系统模型信息，无法克制外界干扰。</a:t>
            </a:r>
            <a:endParaRPr lang="zh-CN" altLang="en-US" b="0" dirty="0">
              <a:solidFill>
                <a:schemeClr val="tx1"/>
              </a:solidFill>
              <a:latin typeface="+mj-ea"/>
              <a:ea typeface="+mj-ea"/>
            </a:endParaRPr>
          </a:p>
        </p:txBody>
      </p:sp>
    </p:spTree>
    <p:extLst>
      <p:ext uri="{BB962C8B-B14F-4D97-AF65-F5344CB8AC3E}">
        <p14:creationId xmlns:p14="http://schemas.microsoft.com/office/powerpoint/2010/main" val="2725121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08720"/>
            <a:ext cx="5370574" cy="400110"/>
          </a:xfrm>
          <a:prstGeom prst="rect">
            <a:avLst/>
          </a:prstGeom>
        </p:spPr>
        <p:txBody>
          <a:bodyPr wrap="square">
            <a:spAutoFit/>
          </a:bodyPr>
          <a:lstStyle/>
          <a:p>
            <a:r>
              <a:rPr lang="en-US" altLang="zh-CN" b="0" dirty="0">
                <a:solidFill>
                  <a:srgbClr val="C00000"/>
                </a:solidFill>
                <a:latin typeface="+mj-ea"/>
                <a:ea typeface="+mj-ea"/>
              </a:rPr>
              <a:t>13.3.1  </a:t>
            </a:r>
            <a:r>
              <a:rPr lang="zh-CN" altLang="zh-CN" b="0" dirty="0">
                <a:solidFill>
                  <a:srgbClr val="C00000"/>
                </a:solidFill>
                <a:latin typeface="+mj-ea"/>
                <a:ea typeface="+mj-ea"/>
              </a:rPr>
              <a:t>二阶非线性确定系统的倒立摆仿真</a:t>
            </a:r>
          </a:p>
        </p:txBody>
      </p:sp>
      <p:sp>
        <p:nvSpPr>
          <p:cNvPr id="3" name="矩形 2"/>
          <p:cNvSpPr/>
          <p:nvPr/>
        </p:nvSpPr>
        <p:spPr>
          <a:xfrm>
            <a:off x="209938" y="1412776"/>
            <a:ext cx="2492990" cy="400110"/>
          </a:xfrm>
          <a:prstGeom prst="rect">
            <a:avLst/>
          </a:prstGeom>
        </p:spPr>
        <p:txBody>
          <a:bodyPr wrap="none">
            <a:spAutoFit/>
          </a:bodyPr>
          <a:lstStyle/>
          <a:p>
            <a:r>
              <a:rPr lang="zh-CN" altLang="zh-CN" b="0" dirty="0">
                <a:solidFill>
                  <a:schemeClr val="tx1"/>
                </a:solidFill>
                <a:latin typeface="+mj-ea"/>
                <a:ea typeface="+mj-ea"/>
              </a:rPr>
              <a:t>考虑如下被控对象：</a:t>
            </a:r>
          </a:p>
        </p:txBody>
      </p:sp>
      <p:pic>
        <p:nvPicPr>
          <p:cNvPr id="215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5" y="1916832"/>
            <a:ext cx="4229153"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95535" y="3861048"/>
            <a:ext cx="954107" cy="400110"/>
          </a:xfrm>
          <a:prstGeom prst="rect">
            <a:avLst/>
          </a:prstGeom>
        </p:spPr>
        <p:txBody>
          <a:bodyPr wrap="none">
            <a:spAutoFit/>
          </a:bodyPr>
          <a:lstStyle/>
          <a:p>
            <a:r>
              <a:rPr lang="zh-CN" altLang="zh-CN" b="0" dirty="0">
                <a:solidFill>
                  <a:schemeClr val="tx1"/>
                </a:solidFill>
                <a:latin typeface="+mj-ea"/>
                <a:ea typeface="+mj-ea"/>
              </a:rPr>
              <a:t>其中，</a:t>
            </a:r>
            <a:endParaRPr lang="zh-CN" altLang="en-US" b="0" dirty="0">
              <a:solidFill>
                <a:schemeClr val="tx1"/>
              </a:solidFill>
              <a:latin typeface="+mj-ea"/>
              <a:ea typeface="+mj-ea"/>
            </a:endParaRPr>
          </a:p>
        </p:txBody>
      </p:sp>
      <p:pic>
        <p:nvPicPr>
          <p:cNvPr id="2150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6600" y="3799611"/>
            <a:ext cx="348655" cy="522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571239" y="3861048"/>
            <a:ext cx="441146" cy="400110"/>
          </a:xfrm>
          <a:prstGeom prst="rect">
            <a:avLst/>
          </a:prstGeom>
        </p:spPr>
        <p:txBody>
          <a:bodyPr wrap="none">
            <a:spAutoFit/>
          </a:bodyPr>
          <a:lstStyle/>
          <a:p>
            <a:r>
              <a:rPr lang="zh-CN" altLang="zh-CN" b="0" dirty="0">
                <a:solidFill>
                  <a:schemeClr val="tx1"/>
                </a:solidFill>
                <a:latin typeface="+mj-ea"/>
                <a:ea typeface="+mj-ea"/>
              </a:rPr>
              <a:t>和</a:t>
            </a:r>
            <a:endParaRPr lang="zh-CN" altLang="en-US" b="0" dirty="0">
              <a:solidFill>
                <a:schemeClr val="tx1"/>
              </a:solidFill>
              <a:latin typeface="+mj-ea"/>
              <a:ea typeface="+mj-ea"/>
            </a:endParaRPr>
          </a:p>
        </p:txBody>
      </p:sp>
      <p:pic>
        <p:nvPicPr>
          <p:cNvPr id="2150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13483" y="3897240"/>
            <a:ext cx="281017"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411760" y="3879156"/>
            <a:ext cx="3005951" cy="400110"/>
          </a:xfrm>
          <a:prstGeom prst="rect">
            <a:avLst/>
          </a:prstGeom>
        </p:spPr>
        <p:txBody>
          <a:bodyPr wrap="none">
            <a:spAutoFit/>
          </a:bodyPr>
          <a:lstStyle/>
          <a:p>
            <a:r>
              <a:rPr lang="zh-CN" altLang="zh-CN" b="0" dirty="0">
                <a:solidFill>
                  <a:schemeClr val="tx1"/>
                </a:solidFill>
                <a:latin typeface="+mj-ea"/>
                <a:ea typeface="+mj-ea"/>
              </a:rPr>
              <a:t>倒立摆的角度和角速度，</a:t>
            </a:r>
            <a:endParaRPr lang="zh-CN" altLang="en-US" b="0" dirty="0">
              <a:solidFill>
                <a:schemeClr val="tx1"/>
              </a:solidFill>
              <a:latin typeface="+mj-ea"/>
              <a:ea typeface="+mj-ea"/>
            </a:endParaRPr>
          </a:p>
        </p:txBody>
      </p:sp>
      <p:pic>
        <p:nvPicPr>
          <p:cNvPr id="2150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48064" y="3797232"/>
            <a:ext cx="1434997" cy="405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32240" y="3787317"/>
            <a:ext cx="1078074" cy="423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95535" y="4341808"/>
            <a:ext cx="1723549" cy="400110"/>
          </a:xfrm>
          <a:prstGeom prst="rect">
            <a:avLst/>
          </a:prstGeom>
        </p:spPr>
        <p:txBody>
          <a:bodyPr wrap="none">
            <a:spAutoFit/>
          </a:bodyPr>
          <a:lstStyle/>
          <a:p>
            <a:r>
              <a:rPr lang="zh-CN" altLang="zh-CN" b="0" dirty="0">
                <a:solidFill>
                  <a:schemeClr val="tx1"/>
                </a:solidFill>
                <a:latin typeface="+mj-ea"/>
                <a:ea typeface="+mj-ea"/>
              </a:rPr>
              <a:t>为小车质量，</a:t>
            </a:r>
            <a:endParaRPr lang="zh-CN" altLang="en-US" b="0" dirty="0">
              <a:solidFill>
                <a:schemeClr val="tx1"/>
              </a:solidFill>
              <a:latin typeface="+mj-ea"/>
              <a:ea typeface="+mj-ea"/>
            </a:endParaRPr>
          </a:p>
        </p:txBody>
      </p:sp>
      <p:pic>
        <p:nvPicPr>
          <p:cNvPr id="2151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92893" y="4306137"/>
            <a:ext cx="1190750" cy="365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183643" y="4351692"/>
            <a:ext cx="1980029" cy="400110"/>
          </a:xfrm>
          <a:prstGeom prst="rect">
            <a:avLst/>
          </a:prstGeom>
        </p:spPr>
        <p:txBody>
          <a:bodyPr wrap="none">
            <a:spAutoFit/>
          </a:bodyPr>
          <a:lstStyle/>
          <a:p>
            <a:r>
              <a:rPr lang="zh-CN" altLang="zh-CN" b="0" dirty="0">
                <a:solidFill>
                  <a:schemeClr val="tx1"/>
                </a:solidFill>
                <a:latin typeface="+mj-ea"/>
                <a:ea typeface="+mj-ea"/>
              </a:rPr>
              <a:t>为摆杆的质量，</a:t>
            </a:r>
            <a:endParaRPr lang="zh-CN" altLang="en-US" b="0" dirty="0">
              <a:solidFill>
                <a:schemeClr val="tx1"/>
              </a:solidFill>
              <a:latin typeface="+mj-ea"/>
              <a:ea typeface="+mj-ea"/>
            </a:endParaRPr>
          </a:p>
        </p:txBody>
      </p:sp>
      <p:pic>
        <p:nvPicPr>
          <p:cNvPr id="2151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04048" y="4335784"/>
            <a:ext cx="1092077" cy="366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6096125" y="4351692"/>
            <a:ext cx="1980029" cy="400110"/>
          </a:xfrm>
          <a:prstGeom prst="rect">
            <a:avLst/>
          </a:prstGeom>
        </p:spPr>
        <p:txBody>
          <a:bodyPr wrap="none">
            <a:spAutoFit/>
          </a:bodyPr>
          <a:lstStyle/>
          <a:p>
            <a:r>
              <a:rPr lang="zh-CN" altLang="zh-CN" b="0" dirty="0">
                <a:solidFill>
                  <a:schemeClr val="tx1"/>
                </a:solidFill>
                <a:latin typeface="+mj-ea"/>
                <a:ea typeface="+mj-ea"/>
              </a:rPr>
              <a:t>为摆杆的长度，</a:t>
            </a:r>
            <a:endParaRPr lang="zh-CN" altLang="en-US" b="0" dirty="0">
              <a:solidFill>
                <a:schemeClr val="tx1"/>
              </a:solidFill>
              <a:latin typeface="+mj-ea"/>
              <a:ea typeface="+mj-ea"/>
            </a:endParaRPr>
          </a:p>
        </p:txBody>
      </p:sp>
      <p:pic>
        <p:nvPicPr>
          <p:cNvPr id="2151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3155" y="4751802"/>
            <a:ext cx="316309" cy="37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864719" y="4751802"/>
            <a:ext cx="1723549" cy="400110"/>
          </a:xfrm>
          <a:prstGeom prst="rect">
            <a:avLst/>
          </a:prstGeom>
        </p:spPr>
        <p:txBody>
          <a:bodyPr wrap="none">
            <a:spAutoFit/>
          </a:bodyPr>
          <a:lstStyle/>
          <a:p>
            <a:r>
              <a:rPr lang="zh-CN" altLang="zh-CN" b="0" dirty="0">
                <a:solidFill>
                  <a:schemeClr val="tx1"/>
                </a:solidFill>
                <a:latin typeface="+mj-ea"/>
                <a:ea typeface="+mj-ea"/>
              </a:rPr>
              <a:t>为控制输入。</a:t>
            </a:r>
            <a:endParaRPr lang="zh-CN" altLang="en-US" b="0" dirty="0">
              <a:solidFill>
                <a:schemeClr val="tx1"/>
              </a:solidFill>
              <a:latin typeface="+mj-ea"/>
              <a:ea typeface="+mj-ea"/>
            </a:endParaRPr>
          </a:p>
        </p:txBody>
      </p:sp>
      <p:sp>
        <p:nvSpPr>
          <p:cNvPr id="11" name="矩形 10"/>
          <p:cNvSpPr/>
          <p:nvPr/>
        </p:nvSpPr>
        <p:spPr>
          <a:xfrm>
            <a:off x="508584" y="5373216"/>
            <a:ext cx="1467068" cy="400110"/>
          </a:xfrm>
          <a:prstGeom prst="rect">
            <a:avLst/>
          </a:prstGeom>
        </p:spPr>
        <p:txBody>
          <a:bodyPr wrap="none">
            <a:spAutoFit/>
          </a:bodyPr>
          <a:lstStyle/>
          <a:p>
            <a:r>
              <a:rPr lang="zh-CN" altLang="zh-CN" b="0" dirty="0">
                <a:solidFill>
                  <a:schemeClr val="tx1"/>
                </a:solidFill>
                <a:latin typeface="+mj-ea"/>
                <a:ea typeface="+mj-ea"/>
              </a:rPr>
              <a:t>理想角度为</a:t>
            </a:r>
            <a:endParaRPr lang="zh-CN" altLang="en-US" b="0" dirty="0">
              <a:solidFill>
                <a:schemeClr val="tx1"/>
              </a:solidFill>
              <a:latin typeface="+mj-ea"/>
              <a:ea typeface="+mj-ea"/>
            </a:endParaRPr>
          </a:p>
        </p:txBody>
      </p:sp>
      <p:pic>
        <p:nvPicPr>
          <p:cNvPr id="21514"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75652" y="5340554"/>
            <a:ext cx="1300905" cy="465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3276557" y="5405878"/>
            <a:ext cx="1467068" cy="400110"/>
          </a:xfrm>
          <a:prstGeom prst="rect">
            <a:avLst/>
          </a:prstGeom>
        </p:spPr>
        <p:txBody>
          <a:bodyPr wrap="none">
            <a:spAutoFit/>
          </a:bodyPr>
          <a:lstStyle/>
          <a:p>
            <a:r>
              <a:rPr lang="zh-CN" altLang="zh-CN" b="0" dirty="0">
                <a:solidFill>
                  <a:schemeClr val="tx1"/>
                </a:solidFill>
                <a:latin typeface="+mj-ea"/>
                <a:ea typeface="+mj-ea"/>
              </a:rPr>
              <a:t>采用控制率</a:t>
            </a:r>
            <a:endParaRPr lang="zh-CN" altLang="en-US" b="0" dirty="0">
              <a:solidFill>
                <a:schemeClr val="tx1"/>
              </a:solidFill>
              <a:latin typeface="+mj-ea"/>
              <a:ea typeface="+mj-ea"/>
            </a:endParaRPr>
          </a:p>
        </p:txBody>
      </p:sp>
      <p:pic>
        <p:nvPicPr>
          <p:cNvPr id="21515"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719854" y="5254598"/>
            <a:ext cx="1395713" cy="702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6" name="Picture 1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300192" y="5370144"/>
            <a:ext cx="1121935" cy="37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493597" y="6093296"/>
            <a:ext cx="1980029" cy="400110"/>
          </a:xfrm>
          <a:prstGeom prst="rect">
            <a:avLst/>
          </a:prstGeom>
        </p:spPr>
        <p:txBody>
          <a:bodyPr wrap="none">
            <a:spAutoFit/>
          </a:bodyPr>
          <a:lstStyle/>
          <a:p>
            <a:r>
              <a:rPr lang="zh-CN" altLang="zh-CN" b="0" dirty="0">
                <a:solidFill>
                  <a:schemeClr val="tx1"/>
                </a:solidFill>
                <a:latin typeface="+mj-ea"/>
                <a:ea typeface="+mj-ea"/>
              </a:rPr>
              <a:t>摆的初始状态为</a:t>
            </a:r>
            <a:endParaRPr lang="zh-CN" altLang="en-US" b="0" dirty="0">
              <a:solidFill>
                <a:schemeClr val="tx1"/>
              </a:solidFill>
              <a:latin typeface="+mj-ea"/>
              <a:ea typeface="+mj-ea"/>
            </a:endParaRPr>
          </a:p>
        </p:txBody>
      </p:sp>
      <p:pic>
        <p:nvPicPr>
          <p:cNvPr id="21517" name="Picture 1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473626" y="5930947"/>
            <a:ext cx="850514" cy="724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3339967" y="6093849"/>
            <a:ext cx="3647409" cy="400110"/>
          </a:xfrm>
          <a:prstGeom prst="rect">
            <a:avLst/>
          </a:prstGeom>
        </p:spPr>
        <p:txBody>
          <a:bodyPr wrap="none">
            <a:spAutoFit/>
          </a:bodyPr>
          <a:lstStyle/>
          <a:p>
            <a:r>
              <a:rPr lang="zh-CN" altLang="zh-CN" b="0" dirty="0">
                <a:solidFill>
                  <a:schemeClr val="tx1"/>
                </a:solidFill>
                <a:latin typeface="+mj-ea"/>
                <a:ea typeface="+mj-ea"/>
              </a:rPr>
              <a:t>仿真文件框图如图</a:t>
            </a:r>
            <a:r>
              <a:rPr lang="en-US" altLang="zh-CN" b="0" dirty="0">
                <a:solidFill>
                  <a:schemeClr val="tx1"/>
                </a:solidFill>
                <a:latin typeface="+mj-ea"/>
                <a:ea typeface="+mj-ea"/>
              </a:rPr>
              <a:t>13-11</a:t>
            </a:r>
            <a:r>
              <a:rPr lang="zh-CN" altLang="zh-CN" b="0" dirty="0">
                <a:solidFill>
                  <a:schemeClr val="tx1"/>
                </a:solidFill>
                <a:latin typeface="+mj-ea"/>
                <a:ea typeface="+mj-ea"/>
              </a:rPr>
              <a:t>所示。</a:t>
            </a:r>
          </a:p>
        </p:txBody>
      </p:sp>
    </p:spTree>
    <p:extLst>
      <p:ext uri="{BB962C8B-B14F-4D97-AF65-F5344CB8AC3E}">
        <p14:creationId xmlns:p14="http://schemas.microsoft.com/office/powerpoint/2010/main" val="2725121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6058" y="1628800"/>
            <a:ext cx="4770437" cy="233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07504" y="836712"/>
            <a:ext cx="4572000" cy="5693866"/>
          </a:xfrm>
          <a:prstGeom prst="rect">
            <a:avLst/>
          </a:prstGeom>
        </p:spPr>
        <p:txBody>
          <a:bodyPr>
            <a:spAutoFit/>
          </a:bodyPr>
          <a:lstStyle/>
          <a:p>
            <a:pPr algn="l"/>
            <a:r>
              <a:rPr lang="zh-CN" altLang="zh-CN" sz="1400" b="0" dirty="0">
                <a:solidFill>
                  <a:schemeClr val="tx1"/>
                </a:solidFill>
                <a:latin typeface="+mj-ea"/>
                <a:ea typeface="+mj-ea"/>
              </a:rPr>
              <a:t>基于线性化反馈的滑模控制模型</a:t>
            </a:r>
            <a:r>
              <a:rPr lang="en-US" altLang="zh-CN" sz="1400" b="0" dirty="0">
                <a:solidFill>
                  <a:schemeClr val="tx1"/>
                </a:solidFill>
                <a:latin typeface="+mj-ea"/>
                <a:ea typeface="+mj-ea"/>
              </a:rPr>
              <a:t>S</a:t>
            </a:r>
            <a:r>
              <a:rPr lang="zh-CN" altLang="zh-CN" sz="1400" b="0" dirty="0">
                <a:solidFill>
                  <a:schemeClr val="tx1"/>
                </a:solidFill>
                <a:latin typeface="+mj-ea"/>
                <a:ea typeface="+mj-ea"/>
              </a:rPr>
              <a:t>函数设计如下：</a:t>
            </a:r>
          </a:p>
          <a:p>
            <a:pPr algn="l"/>
            <a:r>
              <a:rPr lang="en-US" altLang="zh-CN" sz="1400" b="0" dirty="0">
                <a:solidFill>
                  <a:schemeClr val="tx1"/>
                </a:solidFill>
                <a:latin typeface="+mj-ea"/>
                <a:ea typeface="+mj-ea"/>
              </a:rPr>
              <a:t>function [sys,x0,str,ts] = </a:t>
            </a:r>
            <a:r>
              <a:rPr lang="en-US" altLang="zh-CN" sz="1400" b="0" dirty="0" err="1">
                <a:solidFill>
                  <a:schemeClr val="tx1"/>
                </a:solidFill>
                <a:latin typeface="+mj-ea"/>
                <a:ea typeface="+mj-ea"/>
              </a:rPr>
              <a:t>spacemodel</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t,x,u,flag</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switch flag,</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[sys,x0,str,ts]=</a:t>
            </a:r>
            <a:r>
              <a:rPr lang="en-US" altLang="zh-CN" sz="1400" b="0" dirty="0" err="1">
                <a:solidFill>
                  <a:schemeClr val="tx1"/>
                </a:solidFill>
                <a:latin typeface="+mj-ea"/>
                <a:ea typeface="+mj-ea"/>
              </a:rPr>
              <a:t>mdlInitializeSizes</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a:t>
            </a:r>
            <a:r>
              <a:rPr lang="en-US" altLang="zh-CN" sz="1400" b="0" dirty="0" err="1">
                <a:solidFill>
                  <a:schemeClr val="tx1"/>
                </a:solidFill>
                <a:latin typeface="+mj-ea"/>
                <a:ea typeface="+mj-ea"/>
              </a:rPr>
              <a:t>mdlDerivatives</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3,</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a:t>
            </a:r>
            <a:r>
              <a:rPr lang="en-US" altLang="zh-CN" sz="1400" b="0" dirty="0" err="1">
                <a:solidFill>
                  <a:schemeClr val="tx1"/>
                </a:solidFill>
                <a:latin typeface="+mj-ea"/>
                <a:ea typeface="+mj-ea"/>
              </a:rPr>
              <a:t>mdlOutputs</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{1,2,4,9}</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otherwise</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error(['Unhandled flag = ',num2str(flag)]);</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end</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function [sys,x0,str,ts]=</a:t>
            </a:r>
            <a:r>
              <a:rPr lang="en-US" altLang="zh-CN" sz="1400" b="0" dirty="0" err="1">
                <a:solidFill>
                  <a:schemeClr val="tx1"/>
                </a:solidFill>
                <a:latin typeface="+mj-ea"/>
                <a:ea typeface="+mj-ea"/>
              </a:rPr>
              <a:t>mdlInitializeSizes</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sizes = </a:t>
            </a:r>
            <a:r>
              <a:rPr lang="en-US" altLang="zh-CN" sz="1400" b="0" dirty="0" err="1">
                <a:solidFill>
                  <a:schemeClr val="tx1"/>
                </a:solidFill>
                <a:latin typeface="+mj-ea"/>
                <a:ea typeface="+mj-ea"/>
              </a:rPr>
              <a:t>simsizes</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sizes.NumContStates</a:t>
            </a:r>
            <a:r>
              <a:rPr lang="en-US" altLang="zh-CN" sz="1400" b="0" dirty="0">
                <a:solidFill>
                  <a:schemeClr val="tx1"/>
                </a:solidFill>
                <a:latin typeface="+mj-ea"/>
                <a:ea typeface="+mj-ea"/>
              </a:rPr>
              <a:t>  = 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sizes.NumDiscStates</a:t>
            </a:r>
            <a:r>
              <a:rPr lang="en-US" altLang="zh-CN" sz="1400" b="0" dirty="0">
                <a:solidFill>
                  <a:schemeClr val="tx1"/>
                </a:solidFill>
                <a:latin typeface="+mj-ea"/>
                <a:ea typeface="+mj-ea"/>
              </a:rPr>
              <a:t>  = 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sizes.NumOutputs</a:t>
            </a:r>
            <a:r>
              <a:rPr lang="en-US" altLang="zh-CN" sz="1400" b="0" dirty="0">
                <a:solidFill>
                  <a:schemeClr val="tx1"/>
                </a:solidFill>
                <a:latin typeface="+mj-ea"/>
                <a:ea typeface="+mj-ea"/>
              </a:rPr>
              <a:t>     = 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sizes.NumInputs</a:t>
            </a:r>
            <a:r>
              <a:rPr lang="en-US" altLang="zh-CN" sz="1400" b="0" dirty="0">
                <a:solidFill>
                  <a:schemeClr val="tx1"/>
                </a:solidFill>
                <a:latin typeface="+mj-ea"/>
                <a:ea typeface="+mj-ea"/>
              </a:rPr>
              <a:t>      = 5;</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sizes.DirFeedthrough</a:t>
            </a:r>
            <a:r>
              <a:rPr lang="en-US" altLang="zh-CN" sz="1400" b="0" dirty="0">
                <a:solidFill>
                  <a:schemeClr val="tx1"/>
                </a:solidFill>
                <a:latin typeface="+mj-ea"/>
                <a:ea typeface="+mj-ea"/>
              </a:rPr>
              <a:t> = 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sizes.NumSampleTimes</a:t>
            </a:r>
            <a:r>
              <a:rPr lang="en-US" altLang="zh-CN" sz="1400" b="0" dirty="0">
                <a:solidFill>
                  <a:schemeClr val="tx1"/>
                </a:solidFill>
                <a:latin typeface="+mj-ea"/>
                <a:ea typeface="+mj-ea"/>
              </a:rPr>
              <a:t> = 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 = </a:t>
            </a:r>
            <a:r>
              <a:rPr lang="en-US" altLang="zh-CN" sz="1400" b="0" dirty="0" err="1">
                <a:solidFill>
                  <a:schemeClr val="tx1"/>
                </a:solidFill>
                <a:latin typeface="+mj-ea"/>
                <a:ea typeface="+mj-ea"/>
              </a:rPr>
              <a:t>simsizes</a:t>
            </a:r>
            <a:r>
              <a:rPr lang="en-US" altLang="zh-CN" sz="1400" b="0" dirty="0">
                <a:solidFill>
                  <a:schemeClr val="tx1"/>
                </a:solidFill>
                <a:latin typeface="+mj-ea"/>
                <a:ea typeface="+mj-ea"/>
              </a:rPr>
              <a:t>(sizes);</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x0  = [];</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str</a:t>
            </a:r>
            <a:r>
              <a:rPr lang="en-US" altLang="zh-CN" sz="1400" b="0" dirty="0">
                <a:solidFill>
                  <a:schemeClr val="tx1"/>
                </a:solidFill>
                <a:latin typeface="+mj-ea"/>
                <a:ea typeface="+mj-ea"/>
              </a:rPr>
              <a:t> = [];</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ts</a:t>
            </a:r>
            <a:r>
              <a:rPr lang="en-US" altLang="zh-CN" sz="1400" b="0" dirty="0">
                <a:solidFill>
                  <a:schemeClr val="tx1"/>
                </a:solidFill>
                <a:latin typeface="+mj-ea"/>
                <a:ea typeface="+mj-ea"/>
              </a:rPr>
              <a:t>  = [];</a:t>
            </a:r>
            <a:endParaRPr lang="zh-CN" altLang="zh-CN" sz="1400" b="0" dirty="0">
              <a:solidFill>
                <a:schemeClr val="tx1"/>
              </a:solidFill>
              <a:latin typeface="+mj-ea"/>
              <a:ea typeface="+mj-ea"/>
            </a:endParaRPr>
          </a:p>
        </p:txBody>
      </p:sp>
    </p:spTree>
    <p:extLst>
      <p:ext uri="{BB962C8B-B14F-4D97-AF65-F5344CB8AC3E}">
        <p14:creationId xmlns:p14="http://schemas.microsoft.com/office/powerpoint/2010/main" val="2725121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855140"/>
            <a:ext cx="4572000" cy="6001643"/>
          </a:xfrm>
          <a:prstGeom prst="rect">
            <a:avLst/>
          </a:prstGeom>
        </p:spPr>
        <p:txBody>
          <a:bodyPr>
            <a:spAutoFit/>
          </a:bodyPr>
          <a:lstStyle/>
          <a:p>
            <a:pPr algn="l"/>
            <a:r>
              <a:rPr lang="en-US" altLang="zh-CN" sz="1200" b="0" dirty="0">
                <a:solidFill>
                  <a:schemeClr val="tx1"/>
                </a:solidFill>
                <a:latin typeface="+mj-ea"/>
                <a:ea typeface="+mj-ea"/>
              </a:rPr>
              <a:t>function sys=</a:t>
            </a:r>
            <a:r>
              <a:rPr lang="en-US" altLang="zh-CN" sz="1200" b="0" dirty="0" err="1">
                <a:solidFill>
                  <a:schemeClr val="tx1"/>
                </a:solidFill>
                <a:latin typeface="+mj-ea"/>
                <a:ea typeface="+mj-ea"/>
              </a:rPr>
              <a:t>mdlOutputs</a:t>
            </a:r>
            <a:r>
              <a:rPr lang="en-US" altLang="zh-CN" sz="1200" b="0" dirty="0">
                <a:solidFill>
                  <a:schemeClr val="tx1"/>
                </a:solidFill>
                <a:latin typeface="+mj-ea"/>
                <a:ea typeface="+mj-ea"/>
              </a:rPr>
              <a:t>(</a:t>
            </a:r>
            <a:r>
              <a:rPr lang="en-US" altLang="zh-CN" sz="1200" b="0" dirty="0" err="1">
                <a:solidFill>
                  <a:schemeClr val="tx1"/>
                </a:solidFill>
                <a:latin typeface="+mj-ea"/>
                <a:ea typeface="+mj-ea"/>
              </a:rPr>
              <a:t>t,x,u</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xd</a:t>
            </a:r>
            <a:r>
              <a:rPr lang="en-US" altLang="zh-CN" sz="1200" b="0" dirty="0">
                <a:solidFill>
                  <a:schemeClr val="tx1"/>
                </a:solidFill>
                <a:latin typeface="+mj-ea"/>
                <a:ea typeface="+mj-ea"/>
              </a:rPr>
              <a:t>=sin(t);</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dxd</a:t>
            </a:r>
            <a:r>
              <a:rPr lang="en-US" altLang="zh-CN" sz="1200" b="0" dirty="0">
                <a:solidFill>
                  <a:schemeClr val="tx1"/>
                </a:solidFill>
                <a:latin typeface="+mj-ea"/>
                <a:ea typeface="+mj-ea"/>
              </a:rPr>
              <a:t>=cos(t);</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ddxd</a:t>
            </a:r>
            <a:r>
              <a:rPr lang="en-US" altLang="zh-CN" sz="1200" b="0" dirty="0">
                <a:solidFill>
                  <a:schemeClr val="tx1"/>
                </a:solidFill>
                <a:latin typeface="+mj-ea"/>
                <a:ea typeface="+mj-ea"/>
              </a:rPr>
              <a:t>=-sin(t);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x1=u(2);</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x2=u(3);</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fx</a:t>
            </a:r>
            <a:r>
              <a:rPr lang="en-US" altLang="zh-CN" sz="1200" b="0" dirty="0">
                <a:solidFill>
                  <a:schemeClr val="tx1"/>
                </a:solidFill>
                <a:latin typeface="+mj-ea"/>
                <a:ea typeface="+mj-ea"/>
              </a:rPr>
              <a:t>=u(4);</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gx</a:t>
            </a:r>
            <a:r>
              <a:rPr lang="en-US" altLang="zh-CN" sz="1200" b="0" dirty="0">
                <a:solidFill>
                  <a:schemeClr val="tx1"/>
                </a:solidFill>
                <a:latin typeface="+mj-ea"/>
                <a:ea typeface="+mj-ea"/>
              </a:rPr>
              <a:t>=u(5);</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e=xd-x1;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de=dxd-x2;</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k1=5;k2=5;</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v=ddxd+k1*e+k2*de;</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ut</a:t>
            </a:r>
            <a:r>
              <a:rPr lang="en-US" altLang="zh-CN" sz="1200" b="0" dirty="0">
                <a:solidFill>
                  <a:schemeClr val="tx1"/>
                </a:solidFill>
                <a:latin typeface="+mj-ea"/>
                <a:ea typeface="+mj-ea"/>
              </a:rPr>
              <a:t>=(v-</a:t>
            </a:r>
            <a:r>
              <a:rPr lang="en-US" altLang="zh-CN" sz="1200" b="0" dirty="0" err="1">
                <a:solidFill>
                  <a:schemeClr val="tx1"/>
                </a:solidFill>
                <a:latin typeface="+mj-ea"/>
                <a:ea typeface="+mj-ea"/>
              </a:rPr>
              <a:t>fx</a:t>
            </a:r>
            <a:r>
              <a:rPr lang="en-US" altLang="zh-CN" sz="1200" b="0" dirty="0">
                <a:solidFill>
                  <a:schemeClr val="tx1"/>
                </a:solidFill>
                <a:latin typeface="+mj-ea"/>
                <a:ea typeface="+mj-ea"/>
              </a:rPr>
              <a:t>)/(gx+0.002);</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sys(1)=</a:t>
            </a:r>
            <a:r>
              <a:rPr lang="en-US" altLang="zh-CN" sz="1200" b="0" dirty="0" err="1">
                <a:solidFill>
                  <a:schemeClr val="tx1"/>
                </a:solidFill>
                <a:latin typeface="+mj-ea"/>
                <a:ea typeface="+mj-ea"/>
              </a:rPr>
              <a:t>ut</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r>
              <a:rPr lang="zh-CN" altLang="zh-CN" sz="1200" b="0" dirty="0">
                <a:solidFill>
                  <a:schemeClr val="tx1"/>
                </a:solidFill>
                <a:latin typeface="+mj-ea"/>
                <a:ea typeface="+mj-ea"/>
              </a:rPr>
              <a:t>被控对象的</a:t>
            </a:r>
            <a:r>
              <a:rPr lang="en-US" altLang="zh-CN" sz="1200" b="0" dirty="0">
                <a:solidFill>
                  <a:schemeClr val="tx1"/>
                </a:solidFill>
                <a:latin typeface="+mj-ea"/>
                <a:ea typeface="+mj-ea"/>
              </a:rPr>
              <a:t>S</a:t>
            </a:r>
            <a:r>
              <a:rPr lang="zh-CN" altLang="zh-CN" sz="1200" b="0" dirty="0">
                <a:solidFill>
                  <a:schemeClr val="tx1"/>
                </a:solidFill>
                <a:latin typeface="+mj-ea"/>
                <a:ea typeface="+mj-ea"/>
              </a:rPr>
              <a:t>函数设计如下：</a:t>
            </a:r>
          </a:p>
          <a:p>
            <a:pPr algn="l"/>
            <a:r>
              <a:rPr lang="en-US" altLang="zh-CN" sz="1200" b="0" dirty="0">
                <a:solidFill>
                  <a:schemeClr val="tx1"/>
                </a:solidFill>
                <a:latin typeface="+mj-ea"/>
                <a:ea typeface="+mj-ea"/>
              </a:rPr>
              <a:t>function [sys,x0,str,ts]=</a:t>
            </a:r>
            <a:r>
              <a:rPr lang="en-US" altLang="zh-CN" sz="1200" b="0" dirty="0" err="1">
                <a:solidFill>
                  <a:schemeClr val="tx1"/>
                </a:solidFill>
                <a:latin typeface="+mj-ea"/>
                <a:ea typeface="+mj-ea"/>
              </a:rPr>
              <a:t>s_function</a:t>
            </a:r>
            <a:r>
              <a:rPr lang="en-US" altLang="zh-CN" sz="1200" b="0" dirty="0">
                <a:solidFill>
                  <a:schemeClr val="tx1"/>
                </a:solidFill>
                <a:latin typeface="+mj-ea"/>
                <a:ea typeface="+mj-ea"/>
              </a:rPr>
              <a:t>(</a:t>
            </a:r>
            <a:r>
              <a:rPr lang="en-US" altLang="zh-CN" sz="1200" b="0" dirty="0" err="1">
                <a:solidFill>
                  <a:schemeClr val="tx1"/>
                </a:solidFill>
                <a:latin typeface="+mj-ea"/>
                <a:ea typeface="+mj-ea"/>
              </a:rPr>
              <a:t>t,x,u,flag</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switch flag,</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case 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[sys,x0,str,ts]=</a:t>
            </a:r>
            <a:r>
              <a:rPr lang="en-US" altLang="zh-CN" sz="1200" b="0" dirty="0" err="1">
                <a:solidFill>
                  <a:schemeClr val="tx1"/>
                </a:solidFill>
                <a:latin typeface="+mj-ea"/>
                <a:ea typeface="+mj-ea"/>
              </a:rPr>
              <a:t>mdlInitializeSizes</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case 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sys=</a:t>
            </a:r>
            <a:r>
              <a:rPr lang="en-US" altLang="zh-CN" sz="1200" b="0" dirty="0" err="1">
                <a:solidFill>
                  <a:schemeClr val="tx1"/>
                </a:solidFill>
                <a:latin typeface="+mj-ea"/>
                <a:ea typeface="+mj-ea"/>
              </a:rPr>
              <a:t>mdlDerivatives</a:t>
            </a:r>
            <a:r>
              <a:rPr lang="en-US" altLang="zh-CN" sz="1200" b="0" dirty="0">
                <a:solidFill>
                  <a:schemeClr val="tx1"/>
                </a:solidFill>
                <a:latin typeface="+mj-ea"/>
                <a:ea typeface="+mj-ea"/>
              </a:rPr>
              <a:t>(</a:t>
            </a:r>
            <a:r>
              <a:rPr lang="en-US" altLang="zh-CN" sz="1200" b="0" dirty="0" err="1">
                <a:solidFill>
                  <a:schemeClr val="tx1"/>
                </a:solidFill>
                <a:latin typeface="+mj-ea"/>
                <a:ea typeface="+mj-ea"/>
              </a:rPr>
              <a:t>t,x,u</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case 3,</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sys=</a:t>
            </a:r>
            <a:r>
              <a:rPr lang="en-US" altLang="zh-CN" sz="1200" b="0" dirty="0" err="1">
                <a:solidFill>
                  <a:schemeClr val="tx1"/>
                </a:solidFill>
                <a:latin typeface="+mj-ea"/>
                <a:ea typeface="+mj-ea"/>
              </a:rPr>
              <a:t>mdlOutputs</a:t>
            </a:r>
            <a:r>
              <a:rPr lang="en-US" altLang="zh-CN" sz="1200" b="0" dirty="0">
                <a:solidFill>
                  <a:schemeClr val="tx1"/>
                </a:solidFill>
                <a:latin typeface="+mj-ea"/>
                <a:ea typeface="+mj-ea"/>
              </a:rPr>
              <a:t>(</a:t>
            </a:r>
            <a:r>
              <a:rPr lang="en-US" altLang="zh-CN" sz="1200" b="0" dirty="0" err="1">
                <a:solidFill>
                  <a:schemeClr val="tx1"/>
                </a:solidFill>
                <a:latin typeface="+mj-ea"/>
                <a:ea typeface="+mj-ea"/>
              </a:rPr>
              <a:t>t,x,u</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case {2, 4, 9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sys =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otherwise</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error(['Unhandled flag = ',num2str(flag)]);</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end</a:t>
            </a:r>
            <a:endParaRPr lang="zh-CN" altLang="zh-CN" sz="1200" b="0" dirty="0">
              <a:solidFill>
                <a:schemeClr val="tx1"/>
              </a:solidFill>
              <a:latin typeface="+mj-ea"/>
              <a:ea typeface="+mj-ea"/>
            </a:endParaRPr>
          </a:p>
        </p:txBody>
      </p:sp>
      <p:sp>
        <p:nvSpPr>
          <p:cNvPr id="3" name="矩形 2"/>
          <p:cNvSpPr/>
          <p:nvPr/>
        </p:nvSpPr>
        <p:spPr>
          <a:xfrm>
            <a:off x="4139952" y="980728"/>
            <a:ext cx="4572000" cy="4154984"/>
          </a:xfrm>
          <a:prstGeom prst="rect">
            <a:avLst/>
          </a:prstGeom>
        </p:spPr>
        <p:txBody>
          <a:bodyPr>
            <a:spAutoFit/>
          </a:bodyPr>
          <a:lstStyle/>
          <a:p>
            <a:pPr algn="l"/>
            <a:r>
              <a:rPr lang="en-US" altLang="zh-CN" sz="1200" b="0" dirty="0">
                <a:solidFill>
                  <a:schemeClr val="tx1"/>
                </a:solidFill>
                <a:latin typeface="+mj-ea"/>
                <a:ea typeface="+mj-ea"/>
              </a:rPr>
              <a:t>function [sys,x0,str,ts]=</a:t>
            </a:r>
            <a:r>
              <a:rPr lang="en-US" altLang="zh-CN" sz="1200" b="0" dirty="0" err="1">
                <a:solidFill>
                  <a:schemeClr val="tx1"/>
                </a:solidFill>
                <a:latin typeface="+mj-ea"/>
                <a:ea typeface="+mj-ea"/>
              </a:rPr>
              <a:t>mdlInitializeSizes</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sizes = </a:t>
            </a:r>
            <a:r>
              <a:rPr lang="en-US" altLang="zh-CN" sz="1200" b="0" dirty="0" err="1">
                <a:solidFill>
                  <a:schemeClr val="tx1"/>
                </a:solidFill>
                <a:latin typeface="+mj-ea"/>
                <a:ea typeface="+mj-ea"/>
              </a:rPr>
              <a:t>simsizes</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sizes.NumContStates</a:t>
            </a:r>
            <a:r>
              <a:rPr lang="en-US" altLang="zh-CN" sz="1200" b="0" dirty="0">
                <a:solidFill>
                  <a:schemeClr val="tx1"/>
                </a:solidFill>
                <a:latin typeface="+mj-ea"/>
                <a:ea typeface="+mj-ea"/>
              </a:rPr>
              <a:t>  = 2;</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sizes.NumDiscStates</a:t>
            </a:r>
            <a:r>
              <a:rPr lang="en-US" altLang="zh-CN" sz="1200" b="0" dirty="0">
                <a:solidFill>
                  <a:schemeClr val="tx1"/>
                </a:solidFill>
                <a:latin typeface="+mj-ea"/>
                <a:ea typeface="+mj-ea"/>
              </a:rPr>
              <a:t>  = 0;</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sizes.NumOutputs</a:t>
            </a:r>
            <a:r>
              <a:rPr lang="en-US" altLang="zh-CN" sz="1200" b="0" dirty="0">
                <a:solidFill>
                  <a:schemeClr val="tx1"/>
                </a:solidFill>
                <a:latin typeface="+mj-ea"/>
                <a:ea typeface="+mj-ea"/>
              </a:rPr>
              <a:t>     = 4;</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sizes.NumInputs</a:t>
            </a:r>
            <a:r>
              <a:rPr lang="en-US" altLang="zh-CN" sz="1200" b="0" dirty="0">
                <a:solidFill>
                  <a:schemeClr val="tx1"/>
                </a:solidFill>
                <a:latin typeface="+mj-ea"/>
                <a:ea typeface="+mj-ea"/>
              </a:rPr>
              <a:t>      = 1;</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sizes.DirFeedthrough</a:t>
            </a:r>
            <a:r>
              <a:rPr lang="en-US" altLang="zh-CN" sz="1200" b="0" dirty="0">
                <a:solidFill>
                  <a:schemeClr val="tx1"/>
                </a:solidFill>
                <a:latin typeface="+mj-ea"/>
                <a:ea typeface="+mj-ea"/>
              </a:rPr>
              <a:t> = 0;</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sizes.NumSampleTimes</a:t>
            </a:r>
            <a:r>
              <a:rPr lang="en-US" altLang="zh-CN" sz="1200" b="0" dirty="0">
                <a:solidFill>
                  <a:schemeClr val="tx1"/>
                </a:solidFill>
                <a:latin typeface="+mj-ea"/>
                <a:ea typeface="+mj-ea"/>
              </a:rPr>
              <a:t> = 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sys=</a:t>
            </a:r>
            <a:r>
              <a:rPr lang="en-US" altLang="zh-CN" sz="1200" b="0" dirty="0" err="1">
                <a:solidFill>
                  <a:schemeClr val="tx1"/>
                </a:solidFill>
                <a:latin typeface="+mj-ea"/>
                <a:ea typeface="+mj-ea"/>
              </a:rPr>
              <a:t>simsizes</a:t>
            </a:r>
            <a:r>
              <a:rPr lang="en-US" altLang="zh-CN" sz="1200" b="0" dirty="0">
                <a:solidFill>
                  <a:schemeClr val="tx1"/>
                </a:solidFill>
                <a:latin typeface="+mj-ea"/>
                <a:ea typeface="+mj-ea"/>
              </a:rPr>
              <a:t>(sizes);</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x0=[pi/60 0];</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str</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ts</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function sys=</a:t>
            </a:r>
            <a:r>
              <a:rPr lang="en-US" altLang="zh-CN" sz="1200" b="0" dirty="0" err="1">
                <a:solidFill>
                  <a:schemeClr val="tx1"/>
                </a:solidFill>
                <a:latin typeface="+mj-ea"/>
                <a:ea typeface="+mj-ea"/>
              </a:rPr>
              <a:t>mdlDerivatives</a:t>
            </a:r>
            <a:r>
              <a:rPr lang="en-US" altLang="zh-CN" sz="1200" b="0" dirty="0">
                <a:solidFill>
                  <a:schemeClr val="tx1"/>
                </a:solidFill>
                <a:latin typeface="+mj-ea"/>
                <a:ea typeface="+mj-ea"/>
              </a:rPr>
              <a:t>(</a:t>
            </a:r>
            <a:r>
              <a:rPr lang="en-US" altLang="zh-CN" sz="1200" b="0" dirty="0" err="1">
                <a:solidFill>
                  <a:schemeClr val="tx1"/>
                </a:solidFill>
                <a:latin typeface="+mj-ea"/>
                <a:ea typeface="+mj-ea"/>
              </a:rPr>
              <a:t>t,x,u</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g=9.8;mc=1.0;m=0.1;l=0.5;</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S=l*(4/3-m*(cos(x(1)))^2/(</a:t>
            </a:r>
            <a:r>
              <a:rPr lang="en-US" altLang="zh-CN" sz="1200" b="0" dirty="0" err="1">
                <a:solidFill>
                  <a:schemeClr val="tx1"/>
                </a:solidFill>
                <a:latin typeface="+mj-ea"/>
                <a:ea typeface="+mj-ea"/>
              </a:rPr>
              <a:t>mc+m</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fx</a:t>
            </a:r>
            <a:r>
              <a:rPr lang="en-US" altLang="zh-CN" sz="1200" b="0" dirty="0">
                <a:solidFill>
                  <a:schemeClr val="tx1"/>
                </a:solidFill>
                <a:latin typeface="+mj-ea"/>
                <a:ea typeface="+mj-ea"/>
              </a:rPr>
              <a:t>=g*sin(x(1))-m*l*x(2)^2*cos(x(1))*sin(x(1))/(</a:t>
            </a:r>
            <a:r>
              <a:rPr lang="en-US" altLang="zh-CN" sz="1200" b="0" dirty="0" err="1">
                <a:solidFill>
                  <a:schemeClr val="tx1"/>
                </a:solidFill>
                <a:latin typeface="+mj-ea"/>
                <a:ea typeface="+mj-ea"/>
              </a:rPr>
              <a:t>mc+m</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fx</a:t>
            </a:r>
            <a:r>
              <a:rPr lang="en-US" altLang="zh-CN" sz="1200" b="0" dirty="0">
                <a:solidFill>
                  <a:schemeClr val="tx1"/>
                </a:solidFill>
                <a:latin typeface="+mj-ea"/>
                <a:ea typeface="+mj-ea"/>
              </a:rPr>
              <a:t>=</a:t>
            </a:r>
            <a:r>
              <a:rPr lang="en-US" altLang="zh-CN" sz="1200" b="0" dirty="0" err="1">
                <a:solidFill>
                  <a:schemeClr val="tx1"/>
                </a:solidFill>
                <a:latin typeface="+mj-ea"/>
                <a:ea typeface="+mj-ea"/>
              </a:rPr>
              <a:t>fx</a:t>
            </a:r>
            <a:r>
              <a:rPr lang="en-US" altLang="zh-CN" sz="1200" b="0" dirty="0">
                <a:solidFill>
                  <a:schemeClr val="tx1"/>
                </a:solidFill>
                <a:latin typeface="+mj-ea"/>
                <a:ea typeface="+mj-ea"/>
              </a:rPr>
              <a:t>/S;</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gx</a:t>
            </a:r>
            <a:r>
              <a:rPr lang="en-US" altLang="zh-CN" sz="1200" b="0" dirty="0">
                <a:solidFill>
                  <a:schemeClr val="tx1"/>
                </a:solidFill>
                <a:latin typeface="+mj-ea"/>
                <a:ea typeface="+mj-ea"/>
              </a:rPr>
              <a:t>=cos(x(1))/(</a:t>
            </a:r>
            <a:r>
              <a:rPr lang="en-US" altLang="zh-CN" sz="1200" b="0" dirty="0" err="1">
                <a:solidFill>
                  <a:schemeClr val="tx1"/>
                </a:solidFill>
                <a:latin typeface="+mj-ea"/>
                <a:ea typeface="+mj-ea"/>
              </a:rPr>
              <a:t>mc+m</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gx</a:t>
            </a:r>
            <a:r>
              <a:rPr lang="en-US" altLang="zh-CN" sz="1200" b="0" dirty="0">
                <a:solidFill>
                  <a:schemeClr val="tx1"/>
                </a:solidFill>
                <a:latin typeface="+mj-ea"/>
                <a:ea typeface="+mj-ea"/>
              </a:rPr>
              <a:t>=</a:t>
            </a:r>
            <a:r>
              <a:rPr lang="en-US" altLang="zh-CN" sz="1200" b="0" dirty="0" err="1">
                <a:solidFill>
                  <a:schemeClr val="tx1"/>
                </a:solidFill>
                <a:latin typeface="+mj-ea"/>
                <a:ea typeface="+mj-ea"/>
              </a:rPr>
              <a:t>gx</a:t>
            </a:r>
            <a:r>
              <a:rPr lang="en-US" altLang="zh-CN" sz="1200" b="0" dirty="0">
                <a:solidFill>
                  <a:schemeClr val="tx1"/>
                </a:solidFill>
                <a:latin typeface="+mj-ea"/>
                <a:ea typeface="+mj-ea"/>
              </a:rPr>
              <a:t>/S;</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sys(1)=x(2);</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sys(2)=</a:t>
            </a:r>
            <a:r>
              <a:rPr lang="en-US" altLang="zh-CN" sz="1200" b="0" dirty="0" err="1">
                <a:solidFill>
                  <a:schemeClr val="tx1"/>
                </a:solidFill>
                <a:latin typeface="+mj-ea"/>
                <a:ea typeface="+mj-ea"/>
              </a:rPr>
              <a:t>fx+gx</a:t>
            </a:r>
            <a:r>
              <a:rPr lang="en-US" altLang="zh-CN" sz="1200" b="0" dirty="0">
                <a:solidFill>
                  <a:schemeClr val="tx1"/>
                </a:solidFill>
                <a:latin typeface="+mj-ea"/>
                <a:ea typeface="+mj-ea"/>
              </a:rPr>
              <a:t>*u;</a:t>
            </a:r>
            <a:endParaRPr lang="zh-CN" altLang="zh-CN" sz="1200" b="0" dirty="0">
              <a:solidFill>
                <a:schemeClr val="tx1"/>
              </a:solidFill>
              <a:latin typeface="+mj-ea"/>
              <a:ea typeface="+mj-ea"/>
            </a:endParaRPr>
          </a:p>
        </p:txBody>
      </p:sp>
    </p:spTree>
    <p:extLst>
      <p:ext uri="{BB962C8B-B14F-4D97-AF65-F5344CB8AC3E}">
        <p14:creationId xmlns:p14="http://schemas.microsoft.com/office/powerpoint/2010/main" val="27251213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196752"/>
            <a:ext cx="4572000" cy="5078313"/>
          </a:xfrm>
          <a:prstGeom prst="rect">
            <a:avLst/>
          </a:prstGeom>
        </p:spPr>
        <p:txBody>
          <a:bodyPr>
            <a:spAutoFit/>
          </a:bodyPr>
          <a:lstStyle/>
          <a:p>
            <a:pPr algn="l"/>
            <a:r>
              <a:rPr lang="en-US" altLang="zh-CN" sz="1200" b="0" dirty="0">
                <a:solidFill>
                  <a:schemeClr val="tx1"/>
                </a:solidFill>
                <a:latin typeface="+mj-ea"/>
                <a:ea typeface="+mj-ea"/>
              </a:rPr>
              <a:t>function sys=</a:t>
            </a:r>
            <a:r>
              <a:rPr lang="en-US" altLang="zh-CN" sz="1200" b="0" dirty="0" err="1">
                <a:solidFill>
                  <a:schemeClr val="tx1"/>
                </a:solidFill>
                <a:latin typeface="+mj-ea"/>
                <a:ea typeface="+mj-ea"/>
              </a:rPr>
              <a:t>mdlOutputs</a:t>
            </a:r>
            <a:r>
              <a:rPr lang="en-US" altLang="zh-CN" sz="1200" b="0" dirty="0">
                <a:solidFill>
                  <a:schemeClr val="tx1"/>
                </a:solidFill>
                <a:latin typeface="+mj-ea"/>
                <a:ea typeface="+mj-ea"/>
              </a:rPr>
              <a:t>(</a:t>
            </a:r>
            <a:r>
              <a:rPr lang="en-US" altLang="zh-CN" sz="1200" b="0" dirty="0" err="1">
                <a:solidFill>
                  <a:schemeClr val="tx1"/>
                </a:solidFill>
                <a:latin typeface="+mj-ea"/>
                <a:ea typeface="+mj-ea"/>
              </a:rPr>
              <a:t>t,x,u</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g=9.8;mc=1.0;m=0.1;l=0.5;</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S=l*(4/3-m*(cos(x(1)))^2/(</a:t>
            </a:r>
            <a:r>
              <a:rPr lang="en-US" altLang="zh-CN" sz="1200" b="0" dirty="0" err="1">
                <a:solidFill>
                  <a:schemeClr val="tx1"/>
                </a:solidFill>
                <a:latin typeface="+mj-ea"/>
                <a:ea typeface="+mj-ea"/>
              </a:rPr>
              <a:t>mc+m</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fx</a:t>
            </a:r>
            <a:r>
              <a:rPr lang="en-US" altLang="zh-CN" sz="1200" b="0" dirty="0">
                <a:solidFill>
                  <a:schemeClr val="tx1"/>
                </a:solidFill>
                <a:latin typeface="+mj-ea"/>
                <a:ea typeface="+mj-ea"/>
              </a:rPr>
              <a:t>=g*sin(x(1))-m*l*x(2)^2*cos(x(1))*sin(x(1))/(</a:t>
            </a:r>
            <a:r>
              <a:rPr lang="en-US" altLang="zh-CN" sz="1200" b="0" dirty="0" err="1">
                <a:solidFill>
                  <a:schemeClr val="tx1"/>
                </a:solidFill>
                <a:latin typeface="+mj-ea"/>
                <a:ea typeface="+mj-ea"/>
              </a:rPr>
              <a:t>mc+m</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fx</a:t>
            </a:r>
            <a:r>
              <a:rPr lang="en-US" altLang="zh-CN" sz="1200" b="0" dirty="0">
                <a:solidFill>
                  <a:schemeClr val="tx1"/>
                </a:solidFill>
                <a:latin typeface="+mj-ea"/>
                <a:ea typeface="+mj-ea"/>
              </a:rPr>
              <a:t>=</a:t>
            </a:r>
            <a:r>
              <a:rPr lang="en-US" altLang="zh-CN" sz="1200" b="0" dirty="0" err="1">
                <a:solidFill>
                  <a:schemeClr val="tx1"/>
                </a:solidFill>
                <a:latin typeface="+mj-ea"/>
                <a:ea typeface="+mj-ea"/>
              </a:rPr>
              <a:t>fx</a:t>
            </a:r>
            <a:r>
              <a:rPr lang="en-US" altLang="zh-CN" sz="1200" b="0" dirty="0">
                <a:solidFill>
                  <a:schemeClr val="tx1"/>
                </a:solidFill>
                <a:latin typeface="+mj-ea"/>
                <a:ea typeface="+mj-ea"/>
              </a:rPr>
              <a:t>/S;</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gx</a:t>
            </a:r>
            <a:r>
              <a:rPr lang="en-US" altLang="zh-CN" sz="1200" b="0" dirty="0">
                <a:solidFill>
                  <a:schemeClr val="tx1"/>
                </a:solidFill>
                <a:latin typeface="+mj-ea"/>
                <a:ea typeface="+mj-ea"/>
              </a:rPr>
              <a:t>=cos(x(1))/(</a:t>
            </a:r>
            <a:r>
              <a:rPr lang="en-US" altLang="zh-CN" sz="1200" b="0" dirty="0" err="1">
                <a:solidFill>
                  <a:schemeClr val="tx1"/>
                </a:solidFill>
                <a:latin typeface="+mj-ea"/>
                <a:ea typeface="+mj-ea"/>
              </a:rPr>
              <a:t>mc+m</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gx</a:t>
            </a:r>
            <a:r>
              <a:rPr lang="en-US" altLang="zh-CN" sz="1200" b="0" dirty="0">
                <a:solidFill>
                  <a:schemeClr val="tx1"/>
                </a:solidFill>
                <a:latin typeface="+mj-ea"/>
                <a:ea typeface="+mj-ea"/>
              </a:rPr>
              <a:t>=</a:t>
            </a:r>
            <a:r>
              <a:rPr lang="en-US" altLang="zh-CN" sz="1200" b="0" dirty="0" err="1">
                <a:solidFill>
                  <a:schemeClr val="tx1"/>
                </a:solidFill>
                <a:latin typeface="+mj-ea"/>
                <a:ea typeface="+mj-ea"/>
              </a:rPr>
              <a:t>gx</a:t>
            </a:r>
            <a:r>
              <a:rPr lang="en-US" altLang="zh-CN" sz="1200" b="0" dirty="0">
                <a:solidFill>
                  <a:schemeClr val="tx1"/>
                </a:solidFill>
                <a:latin typeface="+mj-ea"/>
                <a:ea typeface="+mj-ea"/>
              </a:rPr>
              <a:t>/S;</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sys(1)=x(1);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sys(2)=x(2);</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sys(3)=</a:t>
            </a:r>
            <a:r>
              <a:rPr lang="en-US" altLang="zh-CN" sz="1200" b="0" dirty="0" err="1">
                <a:solidFill>
                  <a:schemeClr val="tx1"/>
                </a:solidFill>
                <a:latin typeface="+mj-ea"/>
                <a:ea typeface="+mj-ea"/>
              </a:rPr>
              <a:t>fx</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sys(4)=</a:t>
            </a:r>
            <a:r>
              <a:rPr lang="en-US" altLang="zh-CN" sz="1200" b="0" dirty="0" err="1">
                <a:solidFill>
                  <a:schemeClr val="tx1"/>
                </a:solidFill>
                <a:latin typeface="+mj-ea"/>
                <a:ea typeface="+mj-ea"/>
              </a:rPr>
              <a:t>gx</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r>
              <a:rPr lang="zh-CN" altLang="zh-CN" sz="1200" b="0" dirty="0">
                <a:solidFill>
                  <a:schemeClr val="tx1"/>
                </a:solidFill>
                <a:latin typeface="+mj-ea"/>
                <a:ea typeface="+mj-ea"/>
              </a:rPr>
              <a:t>对仿真后的结果进行作图，作图程序如下：</a:t>
            </a:r>
          </a:p>
          <a:p>
            <a:pPr algn="l"/>
            <a:r>
              <a:rPr lang="en-US" altLang="zh-CN" sz="1200" b="0" dirty="0">
                <a:solidFill>
                  <a:schemeClr val="tx1"/>
                </a:solidFill>
                <a:latin typeface="+mj-ea"/>
                <a:ea typeface="+mj-ea"/>
              </a:rPr>
              <a:t>close all;</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clc</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figure(1);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plot(</a:t>
            </a:r>
            <a:r>
              <a:rPr lang="en-US" altLang="zh-CN" sz="1200" b="0" dirty="0" err="1">
                <a:solidFill>
                  <a:schemeClr val="tx1"/>
                </a:solidFill>
                <a:latin typeface="+mj-ea"/>
                <a:ea typeface="+mj-ea"/>
              </a:rPr>
              <a:t>t,y</a:t>
            </a:r>
            <a:r>
              <a:rPr lang="en-US" altLang="zh-CN" sz="1200" b="0" dirty="0">
                <a:solidFill>
                  <a:schemeClr val="tx1"/>
                </a:solidFill>
                <a:latin typeface="+mj-ea"/>
                <a:ea typeface="+mj-ea"/>
              </a:rPr>
              <a:t>(:,1),'k',</a:t>
            </a:r>
            <a:r>
              <a:rPr lang="en-US" altLang="zh-CN" sz="1200" b="0" dirty="0" err="1">
                <a:solidFill>
                  <a:schemeClr val="tx1"/>
                </a:solidFill>
                <a:latin typeface="+mj-ea"/>
                <a:ea typeface="+mj-ea"/>
              </a:rPr>
              <a:t>t,y</a:t>
            </a:r>
            <a:r>
              <a:rPr lang="en-US" altLang="zh-CN" sz="1200" b="0" dirty="0">
                <a:solidFill>
                  <a:schemeClr val="tx1"/>
                </a:solidFill>
                <a:latin typeface="+mj-ea"/>
                <a:ea typeface="+mj-ea"/>
              </a:rPr>
              <a:t>(:,2),'r:','linewidth',2);</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xlabel</a:t>
            </a:r>
            <a:r>
              <a:rPr lang="en-US" altLang="zh-CN" sz="1200" b="0" dirty="0">
                <a:solidFill>
                  <a:schemeClr val="tx1"/>
                </a:solidFill>
                <a:latin typeface="+mj-ea"/>
                <a:ea typeface="+mj-ea"/>
              </a:rPr>
              <a:t>('time(s)');</a:t>
            </a:r>
            <a:r>
              <a:rPr lang="en-US" altLang="zh-CN" sz="1200" b="0" dirty="0" err="1">
                <a:solidFill>
                  <a:schemeClr val="tx1"/>
                </a:solidFill>
                <a:latin typeface="+mj-ea"/>
                <a:ea typeface="+mj-ea"/>
              </a:rPr>
              <a:t>ylabel</a:t>
            </a:r>
            <a:r>
              <a:rPr lang="en-US" altLang="zh-CN" sz="1200" b="0" dirty="0">
                <a:solidFill>
                  <a:schemeClr val="tx1"/>
                </a:solidFill>
                <a:latin typeface="+mj-ea"/>
                <a:ea typeface="+mj-ea"/>
              </a:rPr>
              <a:t>('</a:t>
            </a:r>
            <a:r>
              <a:rPr lang="zh-CN" altLang="zh-CN" sz="1200" b="0" dirty="0">
                <a:solidFill>
                  <a:schemeClr val="tx1"/>
                </a:solidFill>
                <a:latin typeface="+mj-ea"/>
                <a:ea typeface="+mj-ea"/>
              </a:rPr>
              <a:t>位置跟踪</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legend('</a:t>
            </a:r>
            <a:r>
              <a:rPr lang="zh-CN" altLang="zh-CN" sz="1200" b="0" dirty="0">
                <a:solidFill>
                  <a:schemeClr val="tx1"/>
                </a:solidFill>
                <a:latin typeface="+mj-ea"/>
                <a:ea typeface="+mj-ea"/>
              </a:rPr>
              <a:t>实际信号</a:t>
            </a:r>
            <a:r>
              <a:rPr lang="en-US" altLang="zh-CN" sz="1200" b="0" dirty="0">
                <a:solidFill>
                  <a:schemeClr val="tx1"/>
                </a:solidFill>
                <a:latin typeface="+mj-ea"/>
                <a:ea typeface="+mj-ea"/>
              </a:rPr>
              <a:t>','</a:t>
            </a:r>
            <a:r>
              <a:rPr lang="zh-CN" altLang="zh-CN" sz="1200" b="0" dirty="0">
                <a:solidFill>
                  <a:schemeClr val="tx1"/>
                </a:solidFill>
                <a:latin typeface="+mj-ea"/>
                <a:ea typeface="+mj-ea"/>
              </a:rPr>
              <a:t>仿真结果</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figure(2);</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plot(</a:t>
            </a:r>
            <a:r>
              <a:rPr lang="en-US" altLang="zh-CN" sz="1200" b="0" dirty="0" err="1">
                <a:solidFill>
                  <a:schemeClr val="tx1"/>
                </a:solidFill>
                <a:latin typeface="+mj-ea"/>
                <a:ea typeface="+mj-ea"/>
              </a:rPr>
              <a:t>t,cos</a:t>
            </a:r>
            <a:r>
              <a:rPr lang="en-US" altLang="zh-CN" sz="1200" b="0" dirty="0">
                <a:solidFill>
                  <a:schemeClr val="tx1"/>
                </a:solidFill>
                <a:latin typeface="+mj-ea"/>
                <a:ea typeface="+mj-ea"/>
              </a:rPr>
              <a:t>(t),'k',</a:t>
            </a:r>
            <a:r>
              <a:rPr lang="en-US" altLang="zh-CN" sz="1200" b="0" dirty="0" err="1">
                <a:solidFill>
                  <a:schemeClr val="tx1"/>
                </a:solidFill>
                <a:latin typeface="+mj-ea"/>
                <a:ea typeface="+mj-ea"/>
              </a:rPr>
              <a:t>t,y</a:t>
            </a:r>
            <a:r>
              <a:rPr lang="en-US" altLang="zh-CN" sz="1200" b="0" dirty="0">
                <a:solidFill>
                  <a:schemeClr val="tx1"/>
                </a:solidFill>
                <a:latin typeface="+mj-ea"/>
                <a:ea typeface="+mj-ea"/>
              </a:rPr>
              <a:t>(:,3),'r:','linewidth',2);</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xlabel</a:t>
            </a:r>
            <a:r>
              <a:rPr lang="en-US" altLang="zh-CN" sz="1200" b="0" dirty="0">
                <a:solidFill>
                  <a:schemeClr val="tx1"/>
                </a:solidFill>
                <a:latin typeface="+mj-ea"/>
                <a:ea typeface="+mj-ea"/>
              </a:rPr>
              <a:t>('time(s)');</a:t>
            </a:r>
            <a:r>
              <a:rPr lang="en-US" altLang="zh-CN" sz="1200" b="0" dirty="0" err="1">
                <a:solidFill>
                  <a:schemeClr val="tx1"/>
                </a:solidFill>
                <a:latin typeface="+mj-ea"/>
                <a:ea typeface="+mj-ea"/>
              </a:rPr>
              <a:t>ylabel</a:t>
            </a:r>
            <a:r>
              <a:rPr lang="en-US" altLang="zh-CN" sz="1200" b="0" dirty="0">
                <a:solidFill>
                  <a:schemeClr val="tx1"/>
                </a:solidFill>
                <a:latin typeface="+mj-ea"/>
                <a:ea typeface="+mj-ea"/>
              </a:rPr>
              <a:t>('</a:t>
            </a:r>
            <a:r>
              <a:rPr lang="zh-CN" altLang="zh-CN" sz="1200" b="0" dirty="0">
                <a:solidFill>
                  <a:schemeClr val="tx1"/>
                </a:solidFill>
                <a:latin typeface="+mj-ea"/>
                <a:ea typeface="+mj-ea"/>
              </a:rPr>
              <a:t>速度追踪</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legend('</a:t>
            </a:r>
            <a:r>
              <a:rPr lang="zh-CN" altLang="zh-CN" sz="1200" b="0" dirty="0">
                <a:solidFill>
                  <a:schemeClr val="tx1"/>
                </a:solidFill>
                <a:latin typeface="+mj-ea"/>
                <a:ea typeface="+mj-ea"/>
              </a:rPr>
              <a:t>实际信号</a:t>
            </a:r>
            <a:r>
              <a:rPr lang="en-US" altLang="zh-CN" sz="1200" b="0" dirty="0">
                <a:solidFill>
                  <a:schemeClr val="tx1"/>
                </a:solidFill>
                <a:latin typeface="+mj-ea"/>
                <a:ea typeface="+mj-ea"/>
              </a:rPr>
              <a:t>','</a:t>
            </a:r>
            <a:r>
              <a:rPr lang="zh-CN" altLang="zh-CN" sz="1200" b="0" dirty="0">
                <a:solidFill>
                  <a:schemeClr val="tx1"/>
                </a:solidFill>
                <a:latin typeface="+mj-ea"/>
                <a:ea typeface="+mj-ea"/>
              </a:rPr>
              <a:t>仿真结果</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figure(3);</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plot(</a:t>
            </a:r>
            <a:r>
              <a:rPr lang="en-US" altLang="zh-CN" sz="1200" b="0" dirty="0" err="1">
                <a:solidFill>
                  <a:schemeClr val="tx1"/>
                </a:solidFill>
                <a:latin typeface="+mj-ea"/>
                <a:ea typeface="+mj-ea"/>
              </a:rPr>
              <a:t>t,ut</a:t>
            </a:r>
            <a:r>
              <a:rPr lang="en-US" altLang="zh-CN" sz="1200" b="0" dirty="0">
                <a:solidFill>
                  <a:schemeClr val="tx1"/>
                </a:solidFill>
                <a:latin typeface="+mj-ea"/>
                <a:ea typeface="+mj-ea"/>
              </a:rPr>
              <a:t>(:,1),'r','linewidth',2);</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xlabel</a:t>
            </a:r>
            <a:r>
              <a:rPr lang="en-US" altLang="zh-CN" sz="1200" b="0" dirty="0">
                <a:solidFill>
                  <a:schemeClr val="tx1"/>
                </a:solidFill>
                <a:latin typeface="+mj-ea"/>
                <a:ea typeface="+mj-ea"/>
              </a:rPr>
              <a:t>('time(s)');</a:t>
            </a:r>
            <a:r>
              <a:rPr lang="en-US" altLang="zh-CN" sz="1200" b="0" dirty="0" err="1">
                <a:solidFill>
                  <a:schemeClr val="tx1"/>
                </a:solidFill>
                <a:latin typeface="+mj-ea"/>
                <a:ea typeface="+mj-ea"/>
              </a:rPr>
              <a:t>ylabel</a:t>
            </a:r>
            <a:r>
              <a:rPr lang="en-US" altLang="zh-CN" sz="1200" b="0" dirty="0">
                <a:solidFill>
                  <a:schemeClr val="tx1"/>
                </a:solidFill>
                <a:latin typeface="+mj-ea"/>
                <a:ea typeface="+mj-ea"/>
              </a:rPr>
              <a:t>('Control input');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r>
              <a:rPr lang="zh-CN" altLang="zh-CN" sz="1200" b="0" dirty="0">
                <a:solidFill>
                  <a:schemeClr val="tx1"/>
                </a:solidFill>
                <a:latin typeface="+mj-ea"/>
                <a:ea typeface="+mj-ea"/>
              </a:rPr>
              <a:t>运行仿真文件输出结果如图</a:t>
            </a:r>
            <a:r>
              <a:rPr lang="en-US" altLang="zh-CN" sz="1200" b="0" dirty="0">
                <a:solidFill>
                  <a:schemeClr val="tx1"/>
                </a:solidFill>
                <a:latin typeface="+mj-ea"/>
                <a:ea typeface="+mj-ea"/>
              </a:rPr>
              <a:t>13-12~</a:t>
            </a:r>
            <a:r>
              <a:rPr lang="zh-CN" altLang="zh-CN" sz="1200" b="0" dirty="0">
                <a:solidFill>
                  <a:schemeClr val="tx1"/>
                </a:solidFill>
                <a:latin typeface="+mj-ea"/>
                <a:ea typeface="+mj-ea"/>
              </a:rPr>
              <a:t>图</a:t>
            </a:r>
            <a:r>
              <a:rPr lang="en-US" altLang="zh-CN" sz="1200" b="0" dirty="0">
                <a:solidFill>
                  <a:schemeClr val="tx1"/>
                </a:solidFill>
                <a:latin typeface="+mj-ea"/>
                <a:ea typeface="+mj-ea"/>
              </a:rPr>
              <a:t>13-14</a:t>
            </a:r>
            <a:r>
              <a:rPr lang="zh-CN" altLang="zh-CN" sz="1200" b="0" dirty="0">
                <a:solidFill>
                  <a:schemeClr val="tx1"/>
                </a:solidFill>
                <a:latin typeface="+mj-ea"/>
                <a:ea typeface="+mj-ea"/>
              </a:rPr>
              <a:t>所示。</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1194" y="1230423"/>
            <a:ext cx="4534606" cy="43467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5121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980728"/>
            <a:ext cx="5328592" cy="400110"/>
          </a:xfrm>
          <a:prstGeom prst="rect">
            <a:avLst/>
          </a:prstGeom>
        </p:spPr>
        <p:txBody>
          <a:bodyPr wrap="square">
            <a:spAutoFit/>
          </a:bodyPr>
          <a:lstStyle/>
          <a:p>
            <a:r>
              <a:rPr lang="en-US" altLang="zh-CN" b="0" dirty="0">
                <a:solidFill>
                  <a:srgbClr val="C00000"/>
                </a:solidFill>
                <a:latin typeface="+mj-ea"/>
                <a:ea typeface="+mj-ea"/>
              </a:rPr>
              <a:t>13.3.2  </a:t>
            </a:r>
            <a:r>
              <a:rPr lang="zh-CN" altLang="zh-CN" b="0" dirty="0">
                <a:solidFill>
                  <a:srgbClr val="C00000"/>
                </a:solidFill>
                <a:latin typeface="+mj-ea"/>
                <a:ea typeface="+mj-ea"/>
              </a:rPr>
              <a:t>二阶非线性不确定系统的倒立摆仿真</a:t>
            </a:r>
          </a:p>
        </p:txBody>
      </p:sp>
      <p:sp>
        <p:nvSpPr>
          <p:cNvPr id="3" name="矩形 2"/>
          <p:cNvSpPr/>
          <p:nvPr/>
        </p:nvSpPr>
        <p:spPr>
          <a:xfrm>
            <a:off x="179512" y="1628800"/>
            <a:ext cx="4031873" cy="400110"/>
          </a:xfrm>
          <a:prstGeom prst="rect">
            <a:avLst/>
          </a:prstGeom>
        </p:spPr>
        <p:txBody>
          <a:bodyPr wrap="none">
            <a:spAutoFit/>
          </a:bodyPr>
          <a:lstStyle/>
          <a:p>
            <a:r>
              <a:rPr lang="zh-CN" altLang="zh-CN" b="0" dirty="0">
                <a:solidFill>
                  <a:schemeClr val="tx1"/>
                </a:solidFill>
                <a:latin typeface="+mj-ea"/>
                <a:ea typeface="+mj-ea"/>
              </a:rPr>
              <a:t>考虑如下二阶非线性不确定系统：</a:t>
            </a:r>
          </a:p>
        </p:txBody>
      </p:sp>
      <p:pic>
        <p:nvPicPr>
          <p:cNvPr id="2457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385" y="2204864"/>
            <a:ext cx="2820126" cy="41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95536" y="2708920"/>
            <a:ext cx="954107" cy="400110"/>
          </a:xfrm>
          <a:prstGeom prst="rect">
            <a:avLst/>
          </a:prstGeom>
        </p:spPr>
        <p:txBody>
          <a:bodyPr wrap="none">
            <a:spAutoFit/>
          </a:bodyPr>
          <a:lstStyle/>
          <a:p>
            <a:r>
              <a:rPr lang="zh-CN" altLang="zh-CN" b="0" dirty="0">
                <a:solidFill>
                  <a:schemeClr val="tx1"/>
                </a:solidFill>
                <a:latin typeface="+mj-ea"/>
                <a:ea typeface="+mj-ea"/>
              </a:rPr>
              <a:t>其中，</a:t>
            </a:r>
            <a:endParaRPr lang="zh-CN" altLang="en-US" b="0" dirty="0">
              <a:solidFill>
                <a:schemeClr val="tx1"/>
              </a:solidFill>
              <a:latin typeface="+mj-ea"/>
              <a:ea typeface="+mj-ea"/>
            </a:endParaRPr>
          </a:p>
        </p:txBody>
      </p:sp>
      <p:pic>
        <p:nvPicPr>
          <p:cNvPr id="2457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7664" y="2755921"/>
            <a:ext cx="231388" cy="306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380272" y="2728134"/>
            <a:ext cx="441146" cy="400110"/>
          </a:xfrm>
          <a:prstGeom prst="rect">
            <a:avLst/>
          </a:prstGeom>
        </p:spPr>
        <p:txBody>
          <a:bodyPr wrap="none">
            <a:spAutoFit/>
          </a:bodyPr>
          <a:lstStyle/>
          <a:p>
            <a:r>
              <a:rPr lang="zh-CN" altLang="zh-CN" b="0" dirty="0">
                <a:solidFill>
                  <a:schemeClr val="tx1"/>
                </a:solidFill>
                <a:latin typeface="+mj-ea"/>
                <a:ea typeface="+mj-ea"/>
              </a:rPr>
              <a:t>和</a:t>
            </a:r>
            <a:endParaRPr lang="zh-CN" altLang="en-US" b="0" dirty="0">
              <a:solidFill>
                <a:schemeClr val="tx1"/>
              </a:solidFill>
              <a:latin typeface="+mj-ea"/>
              <a:ea typeface="+mj-ea"/>
            </a:endParaRPr>
          </a:p>
        </p:txBody>
      </p:sp>
      <p:pic>
        <p:nvPicPr>
          <p:cNvPr id="2458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1680" y="2741695"/>
            <a:ext cx="291505" cy="32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959865" y="2755921"/>
            <a:ext cx="2236510" cy="400110"/>
          </a:xfrm>
          <a:prstGeom prst="rect">
            <a:avLst/>
          </a:prstGeom>
        </p:spPr>
        <p:txBody>
          <a:bodyPr wrap="none">
            <a:spAutoFit/>
          </a:bodyPr>
          <a:lstStyle/>
          <a:p>
            <a:r>
              <a:rPr lang="zh-CN" altLang="zh-CN" b="0" dirty="0">
                <a:solidFill>
                  <a:schemeClr val="tx1"/>
                </a:solidFill>
                <a:latin typeface="+mj-ea"/>
                <a:ea typeface="+mj-ea"/>
              </a:rPr>
              <a:t>为未知线性函数，</a:t>
            </a:r>
            <a:endParaRPr lang="zh-CN" altLang="en-US" b="0" dirty="0">
              <a:solidFill>
                <a:schemeClr val="tx1"/>
              </a:solidFill>
              <a:latin typeface="+mj-ea"/>
              <a:ea typeface="+mj-ea"/>
            </a:endParaRPr>
          </a:p>
        </p:txBody>
      </p:sp>
      <p:pic>
        <p:nvPicPr>
          <p:cNvPr id="2458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48160" y="2741695"/>
            <a:ext cx="526449" cy="43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486538" y="2774502"/>
            <a:ext cx="1467068" cy="400110"/>
          </a:xfrm>
          <a:prstGeom prst="rect">
            <a:avLst/>
          </a:prstGeom>
        </p:spPr>
        <p:txBody>
          <a:bodyPr wrap="none">
            <a:spAutoFit/>
          </a:bodyPr>
          <a:lstStyle/>
          <a:p>
            <a:r>
              <a:rPr lang="zh-CN" altLang="zh-CN" b="0" dirty="0">
                <a:solidFill>
                  <a:schemeClr val="tx1"/>
                </a:solidFill>
                <a:latin typeface="+mj-ea"/>
                <a:ea typeface="+mj-ea"/>
              </a:rPr>
              <a:t>为干扰量，</a:t>
            </a:r>
            <a:endParaRPr lang="zh-CN" altLang="en-US" b="0" dirty="0">
              <a:solidFill>
                <a:schemeClr val="tx1"/>
              </a:solidFill>
              <a:latin typeface="+mj-ea"/>
              <a:ea typeface="+mj-ea"/>
            </a:endParaRPr>
          </a:p>
        </p:txBody>
      </p:sp>
      <p:pic>
        <p:nvPicPr>
          <p:cNvPr id="2458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6136" y="2735344"/>
            <a:ext cx="1060261" cy="445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39552" y="3220168"/>
            <a:ext cx="1980029" cy="400110"/>
          </a:xfrm>
          <a:prstGeom prst="rect">
            <a:avLst/>
          </a:prstGeom>
        </p:spPr>
        <p:txBody>
          <a:bodyPr wrap="none">
            <a:spAutoFit/>
          </a:bodyPr>
          <a:lstStyle/>
          <a:p>
            <a:r>
              <a:rPr lang="zh-CN" altLang="zh-CN" b="0" dirty="0">
                <a:solidFill>
                  <a:schemeClr val="tx1"/>
                </a:solidFill>
                <a:latin typeface="+mj-ea"/>
                <a:ea typeface="+mj-ea"/>
              </a:rPr>
              <a:t>理想角度信号为</a:t>
            </a:r>
            <a:endParaRPr lang="zh-CN" altLang="en-US" b="0" dirty="0">
              <a:solidFill>
                <a:schemeClr val="tx1"/>
              </a:solidFill>
              <a:latin typeface="+mj-ea"/>
              <a:ea typeface="+mj-ea"/>
            </a:endParaRPr>
          </a:p>
        </p:txBody>
      </p:sp>
      <p:pic>
        <p:nvPicPr>
          <p:cNvPr id="2458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85591" y="3170096"/>
            <a:ext cx="356394" cy="45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2859226" y="3228945"/>
            <a:ext cx="1210588" cy="400110"/>
          </a:xfrm>
          <a:prstGeom prst="rect">
            <a:avLst/>
          </a:prstGeom>
        </p:spPr>
        <p:txBody>
          <a:bodyPr wrap="none">
            <a:spAutoFit/>
          </a:bodyPr>
          <a:lstStyle/>
          <a:p>
            <a:r>
              <a:rPr lang="zh-CN" altLang="zh-CN" b="0" dirty="0">
                <a:solidFill>
                  <a:schemeClr val="tx1"/>
                </a:solidFill>
                <a:latin typeface="+mj-ea"/>
                <a:ea typeface="+mj-ea"/>
              </a:rPr>
              <a:t>则误差为</a:t>
            </a:r>
            <a:endParaRPr lang="zh-CN" altLang="en-US" b="0" dirty="0">
              <a:solidFill>
                <a:schemeClr val="tx1"/>
              </a:solidFill>
              <a:latin typeface="+mj-ea"/>
              <a:ea typeface="+mj-ea"/>
            </a:endParaRPr>
          </a:p>
        </p:txBody>
      </p:sp>
      <p:pic>
        <p:nvPicPr>
          <p:cNvPr id="24584"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06520" y="3228944"/>
            <a:ext cx="1043555" cy="391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5207496" y="3228945"/>
            <a:ext cx="1980029" cy="400110"/>
          </a:xfrm>
          <a:prstGeom prst="rect">
            <a:avLst/>
          </a:prstGeom>
        </p:spPr>
        <p:txBody>
          <a:bodyPr wrap="none">
            <a:spAutoFit/>
          </a:bodyPr>
          <a:lstStyle/>
          <a:p>
            <a:r>
              <a:rPr lang="zh-CN" altLang="zh-CN" b="0" dirty="0">
                <a:solidFill>
                  <a:schemeClr val="tx1"/>
                </a:solidFill>
                <a:latin typeface="+mj-ea"/>
                <a:ea typeface="+mj-ea"/>
              </a:rPr>
              <a:t>取滑模函数为：</a:t>
            </a:r>
          </a:p>
        </p:txBody>
      </p:sp>
      <p:pic>
        <p:nvPicPr>
          <p:cNvPr id="24585"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020272" y="3230004"/>
            <a:ext cx="1440160" cy="405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646738" y="3653709"/>
            <a:ext cx="954107" cy="400110"/>
          </a:xfrm>
          <a:prstGeom prst="rect">
            <a:avLst/>
          </a:prstGeom>
        </p:spPr>
        <p:txBody>
          <a:bodyPr wrap="none">
            <a:spAutoFit/>
          </a:bodyPr>
          <a:lstStyle/>
          <a:p>
            <a:r>
              <a:rPr lang="zh-CN" altLang="zh-CN" b="0" dirty="0">
                <a:solidFill>
                  <a:schemeClr val="tx1"/>
                </a:solidFill>
                <a:latin typeface="+mj-ea"/>
                <a:ea typeface="+mj-ea"/>
              </a:rPr>
              <a:t>其中，</a:t>
            </a:r>
            <a:endParaRPr lang="zh-CN" altLang="en-US" b="0" dirty="0">
              <a:solidFill>
                <a:schemeClr val="tx1"/>
              </a:solidFill>
              <a:latin typeface="+mj-ea"/>
              <a:ea typeface="+mj-ea"/>
            </a:endParaRPr>
          </a:p>
        </p:txBody>
      </p:sp>
      <p:pic>
        <p:nvPicPr>
          <p:cNvPr id="24586"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93176" y="3673994"/>
            <a:ext cx="656483"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478074" y="4293096"/>
            <a:ext cx="4958022" cy="400110"/>
          </a:xfrm>
          <a:prstGeom prst="rect">
            <a:avLst/>
          </a:prstGeom>
        </p:spPr>
        <p:txBody>
          <a:bodyPr wrap="square">
            <a:spAutoFit/>
          </a:bodyPr>
          <a:lstStyle/>
          <a:p>
            <a:r>
              <a:rPr lang="zh-CN" altLang="zh-CN" b="0" dirty="0">
                <a:solidFill>
                  <a:schemeClr val="tx1"/>
                </a:solidFill>
                <a:latin typeface="+mj-ea"/>
                <a:ea typeface="+mj-ea"/>
              </a:rPr>
              <a:t>根据线性化反馈理论，设计滑模控制器为：</a:t>
            </a:r>
          </a:p>
        </p:txBody>
      </p:sp>
      <p:pic>
        <p:nvPicPr>
          <p:cNvPr id="24587"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5385" y="4863685"/>
            <a:ext cx="2171700" cy="112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646738" y="6093296"/>
            <a:ext cx="954107" cy="400110"/>
          </a:xfrm>
          <a:prstGeom prst="rect">
            <a:avLst/>
          </a:prstGeom>
        </p:spPr>
        <p:txBody>
          <a:bodyPr wrap="none">
            <a:spAutoFit/>
          </a:bodyPr>
          <a:lstStyle/>
          <a:p>
            <a:r>
              <a:rPr lang="zh-CN" altLang="zh-CN" b="0" dirty="0">
                <a:solidFill>
                  <a:schemeClr val="tx1"/>
                </a:solidFill>
                <a:latin typeface="+mj-ea"/>
                <a:ea typeface="+mj-ea"/>
              </a:rPr>
              <a:t>其中，</a:t>
            </a:r>
            <a:endParaRPr lang="zh-CN" altLang="en-US" b="0" dirty="0">
              <a:solidFill>
                <a:schemeClr val="tx1"/>
              </a:solidFill>
              <a:latin typeface="+mj-ea"/>
              <a:ea typeface="+mj-ea"/>
            </a:endParaRPr>
          </a:p>
        </p:txBody>
      </p:sp>
      <p:pic>
        <p:nvPicPr>
          <p:cNvPr id="24588" name="Picture 1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61951" y="6206386"/>
            <a:ext cx="587708" cy="28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5121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124744"/>
            <a:ext cx="441146" cy="400110"/>
          </a:xfrm>
          <a:prstGeom prst="rect">
            <a:avLst/>
          </a:prstGeom>
        </p:spPr>
        <p:txBody>
          <a:bodyPr wrap="none">
            <a:spAutoFit/>
          </a:bodyPr>
          <a:lstStyle/>
          <a:p>
            <a:r>
              <a:rPr lang="zh-CN" altLang="zh-CN" b="0" dirty="0">
                <a:solidFill>
                  <a:schemeClr val="tx1"/>
                </a:solidFill>
                <a:latin typeface="+mj-ea"/>
                <a:ea typeface="+mj-ea"/>
              </a:rPr>
              <a:t>取</a:t>
            </a:r>
            <a:endParaRPr lang="zh-CN" altLang="en-US" b="0" dirty="0">
              <a:solidFill>
                <a:schemeClr val="tx1"/>
              </a:solidFill>
              <a:latin typeface="+mj-ea"/>
              <a:ea typeface="+mj-ea"/>
            </a:endParaRPr>
          </a:p>
        </p:txBody>
      </p:sp>
      <p:pic>
        <p:nvPicPr>
          <p:cNvPr id="2560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674" y="1171208"/>
            <a:ext cx="1001365" cy="307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781860" y="1124743"/>
            <a:ext cx="1210588" cy="400110"/>
          </a:xfrm>
          <a:prstGeom prst="rect">
            <a:avLst/>
          </a:prstGeom>
        </p:spPr>
        <p:txBody>
          <a:bodyPr wrap="none">
            <a:spAutoFit/>
          </a:bodyPr>
          <a:lstStyle/>
          <a:p>
            <a:r>
              <a:rPr lang="zh-CN" altLang="zh-CN" b="0" dirty="0">
                <a:solidFill>
                  <a:schemeClr val="tx1"/>
                </a:solidFill>
                <a:latin typeface="+mj-ea"/>
                <a:ea typeface="+mj-ea"/>
              </a:rPr>
              <a:t>函数为：</a:t>
            </a:r>
            <a:endParaRPr lang="zh-CN" altLang="en-US" b="0" dirty="0">
              <a:solidFill>
                <a:schemeClr val="tx1"/>
              </a:solidFill>
              <a:latin typeface="+mj-ea"/>
              <a:ea typeface="+mj-ea"/>
            </a:endParaRPr>
          </a:p>
        </p:txBody>
      </p:sp>
      <p:pic>
        <p:nvPicPr>
          <p:cNvPr id="2560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816" y="1037590"/>
            <a:ext cx="900311" cy="574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95536" y="1684783"/>
            <a:ext cx="441146" cy="400110"/>
          </a:xfrm>
          <a:prstGeom prst="rect">
            <a:avLst/>
          </a:prstGeom>
        </p:spPr>
        <p:txBody>
          <a:bodyPr wrap="none">
            <a:spAutoFit/>
          </a:bodyPr>
          <a:lstStyle/>
          <a:p>
            <a:r>
              <a:rPr lang="zh-CN" altLang="zh-CN" b="0" dirty="0">
                <a:solidFill>
                  <a:schemeClr val="tx1"/>
                </a:solidFill>
                <a:latin typeface="+mj-ea"/>
                <a:ea typeface="+mj-ea"/>
              </a:rPr>
              <a:t>则</a:t>
            </a:r>
          </a:p>
        </p:txBody>
      </p:sp>
      <p:pic>
        <p:nvPicPr>
          <p:cNvPr id="2560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1110" y="1772816"/>
            <a:ext cx="3882676" cy="807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12777" y="3028890"/>
            <a:ext cx="1210588" cy="400110"/>
          </a:xfrm>
          <a:prstGeom prst="rect">
            <a:avLst/>
          </a:prstGeom>
        </p:spPr>
        <p:txBody>
          <a:bodyPr wrap="none">
            <a:spAutoFit/>
          </a:bodyPr>
          <a:lstStyle/>
          <a:p>
            <a:r>
              <a:rPr lang="zh-CN" altLang="zh-CN" b="0" dirty="0" smtClean="0">
                <a:solidFill>
                  <a:schemeClr val="tx1"/>
                </a:solidFill>
                <a:latin typeface="+mj-ea"/>
                <a:ea typeface="+mj-ea"/>
              </a:rPr>
              <a:t>将</a:t>
            </a:r>
            <a:r>
              <a:rPr lang="zh-CN" altLang="zh-CN" b="0" dirty="0">
                <a:solidFill>
                  <a:schemeClr val="tx1"/>
                </a:solidFill>
                <a:latin typeface="+mj-ea"/>
                <a:ea typeface="+mj-ea"/>
              </a:rPr>
              <a:t>控制律</a:t>
            </a:r>
            <a:endParaRPr lang="zh-CN" altLang="en-US" b="0" dirty="0">
              <a:solidFill>
                <a:schemeClr val="tx1"/>
              </a:solidFill>
              <a:latin typeface="+mj-ea"/>
              <a:ea typeface="+mj-ea"/>
            </a:endParaRPr>
          </a:p>
        </p:txBody>
      </p:sp>
      <p:pic>
        <p:nvPicPr>
          <p:cNvPr id="2560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7180" y="2808989"/>
            <a:ext cx="1662624" cy="839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365971" y="3028889"/>
            <a:ext cx="2236510" cy="400110"/>
          </a:xfrm>
          <a:prstGeom prst="rect">
            <a:avLst/>
          </a:prstGeom>
        </p:spPr>
        <p:txBody>
          <a:bodyPr wrap="none">
            <a:spAutoFit/>
          </a:bodyPr>
          <a:lstStyle/>
          <a:p>
            <a:r>
              <a:rPr lang="zh-CN" altLang="zh-CN" b="0" dirty="0">
                <a:solidFill>
                  <a:schemeClr val="tx1"/>
                </a:solidFill>
                <a:latin typeface="+mj-ea"/>
                <a:ea typeface="+mj-ea"/>
              </a:rPr>
              <a:t>带入上式可得到：</a:t>
            </a:r>
          </a:p>
        </p:txBody>
      </p:sp>
      <p:pic>
        <p:nvPicPr>
          <p:cNvPr id="2560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66314" y="2580603"/>
            <a:ext cx="3676470" cy="15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76870" y="3730937"/>
            <a:ext cx="2492990" cy="400110"/>
          </a:xfrm>
          <a:prstGeom prst="rect">
            <a:avLst/>
          </a:prstGeom>
        </p:spPr>
        <p:txBody>
          <a:bodyPr wrap="none">
            <a:spAutoFit/>
          </a:bodyPr>
          <a:lstStyle/>
          <a:p>
            <a:r>
              <a:rPr lang="zh-CN" altLang="zh-CN" b="0" dirty="0">
                <a:solidFill>
                  <a:schemeClr val="tx1"/>
                </a:solidFill>
                <a:latin typeface="+mj-ea"/>
                <a:ea typeface="+mj-ea"/>
              </a:rPr>
              <a:t>考虑如下被控对象：</a:t>
            </a:r>
          </a:p>
        </p:txBody>
      </p:sp>
      <p:pic>
        <p:nvPicPr>
          <p:cNvPr id="25607"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7351" y="4509120"/>
            <a:ext cx="4990511" cy="1599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51213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124744"/>
            <a:ext cx="954107" cy="400110"/>
          </a:xfrm>
          <a:prstGeom prst="rect">
            <a:avLst/>
          </a:prstGeom>
        </p:spPr>
        <p:txBody>
          <a:bodyPr wrap="none">
            <a:spAutoFit/>
          </a:bodyPr>
          <a:lstStyle/>
          <a:p>
            <a:r>
              <a:rPr lang="zh-CN" altLang="zh-CN" b="0" dirty="0">
                <a:solidFill>
                  <a:schemeClr val="tx1"/>
                </a:solidFill>
                <a:latin typeface="+mj-ea"/>
                <a:ea typeface="+mj-ea"/>
              </a:rPr>
              <a:t>其中，</a:t>
            </a:r>
            <a:endParaRPr lang="zh-CN" altLang="en-US" b="0" dirty="0">
              <a:solidFill>
                <a:schemeClr val="tx1"/>
              </a:solidFill>
              <a:latin typeface="+mj-ea"/>
              <a:ea typeface="+mj-ea"/>
            </a:endParaRPr>
          </a:p>
        </p:txBody>
      </p:sp>
      <p:pic>
        <p:nvPicPr>
          <p:cNvPr id="266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2361" y="1077024"/>
            <a:ext cx="276647" cy="414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4865" y="1083680"/>
            <a:ext cx="278929" cy="40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051720" y="1125297"/>
            <a:ext cx="3005951" cy="400110"/>
          </a:xfrm>
          <a:prstGeom prst="rect">
            <a:avLst/>
          </a:prstGeom>
        </p:spPr>
        <p:txBody>
          <a:bodyPr wrap="none">
            <a:spAutoFit/>
          </a:bodyPr>
          <a:lstStyle/>
          <a:p>
            <a:r>
              <a:rPr lang="zh-CN" altLang="zh-CN" b="0" dirty="0">
                <a:solidFill>
                  <a:schemeClr val="tx1"/>
                </a:solidFill>
                <a:latin typeface="+mj-ea"/>
                <a:ea typeface="+mj-ea"/>
              </a:rPr>
              <a:t>倒立摆的角度和角速度，</a:t>
            </a:r>
            <a:endParaRPr lang="zh-CN" altLang="en-US" b="0" dirty="0">
              <a:solidFill>
                <a:schemeClr val="tx1"/>
              </a:solidFill>
              <a:latin typeface="+mj-ea"/>
              <a:ea typeface="+mj-ea"/>
            </a:endParaRPr>
          </a:p>
        </p:txBody>
      </p:sp>
      <p:pic>
        <p:nvPicPr>
          <p:cNvPr id="266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2040" y="1143897"/>
            <a:ext cx="1285304" cy="36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49393" y="1149846"/>
            <a:ext cx="957158" cy="375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206551" y="1125297"/>
            <a:ext cx="1723549" cy="400110"/>
          </a:xfrm>
          <a:prstGeom prst="rect">
            <a:avLst/>
          </a:prstGeom>
        </p:spPr>
        <p:txBody>
          <a:bodyPr wrap="none">
            <a:spAutoFit/>
          </a:bodyPr>
          <a:lstStyle/>
          <a:p>
            <a:r>
              <a:rPr lang="zh-CN" altLang="zh-CN" b="0" dirty="0">
                <a:solidFill>
                  <a:schemeClr val="tx1"/>
                </a:solidFill>
                <a:latin typeface="+mj-ea"/>
                <a:ea typeface="+mj-ea"/>
              </a:rPr>
              <a:t>为小车质量，</a:t>
            </a:r>
            <a:endParaRPr lang="zh-CN" altLang="en-US" b="0" dirty="0">
              <a:solidFill>
                <a:schemeClr val="tx1"/>
              </a:solidFill>
              <a:latin typeface="+mj-ea"/>
              <a:ea typeface="+mj-ea"/>
            </a:endParaRPr>
          </a:p>
        </p:txBody>
      </p:sp>
      <p:pic>
        <p:nvPicPr>
          <p:cNvPr id="266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4619" y="1700808"/>
            <a:ext cx="1102602" cy="3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574666" y="1669871"/>
            <a:ext cx="1980029" cy="400110"/>
          </a:xfrm>
          <a:prstGeom prst="rect">
            <a:avLst/>
          </a:prstGeom>
        </p:spPr>
        <p:txBody>
          <a:bodyPr wrap="none">
            <a:spAutoFit/>
          </a:bodyPr>
          <a:lstStyle/>
          <a:p>
            <a:r>
              <a:rPr lang="zh-CN" altLang="zh-CN" b="0" dirty="0">
                <a:solidFill>
                  <a:schemeClr val="tx1"/>
                </a:solidFill>
                <a:latin typeface="+mj-ea"/>
                <a:ea typeface="+mj-ea"/>
              </a:rPr>
              <a:t>为摆杆的质量，</a:t>
            </a:r>
            <a:endParaRPr lang="zh-CN" altLang="en-US" b="0" dirty="0">
              <a:solidFill>
                <a:schemeClr val="tx1"/>
              </a:solidFill>
              <a:latin typeface="+mj-ea"/>
              <a:ea typeface="+mj-ea"/>
            </a:endParaRPr>
          </a:p>
        </p:txBody>
      </p:sp>
      <p:pic>
        <p:nvPicPr>
          <p:cNvPr id="266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19872" y="1686218"/>
            <a:ext cx="923205" cy="306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427984" y="1638935"/>
            <a:ext cx="1980029" cy="400110"/>
          </a:xfrm>
          <a:prstGeom prst="rect">
            <a:avLst/>
          </a:prstGeom>
        </p:spPr>
        <p:txBody>
          <a:bodyPr wrap="none">
            <a:spAutoFit/>
          </a:bodyPr>
          <a:lstStyle/>
          <a:p>
            <a:r>
              <a:rPr lang="zh-CN" altLang="zh-CN" b="0" dirty="0">
                <a:solidFill>
                  <a:schemeClr val="tx1"/>
                </a:solidFill>
                <a:latin typeface="+mj-ea"/>
                <a:ea typeface="+mj-ea"/>
              </a:rPr>
              <a:t>为摆杆的长度，</a:t>
            </a:r>
            <a:endParaRPr lang="zh-CN" altLang="en-US" b="0" dirty="0">
              <a:solidFill>
                <a:schemeClr val="tx1"/>
              </a:solidFill>
              <a:latin typeface="+mj-ea"/>
              <a:ea typeface="+mj-ea"/>
            </a:endParaRPr>
          </a:p>
        </p:txBody>
      </p:sp>
      <p:pic>
        <p:nvPicPr>
          <p:cNvPr id="2663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73835" y="1698955"/>
            <a:ext cx="323528" cy="381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497363" y="1680442"/>
            <a:ext cx="1723549" cy="400110"/>
          </a:xfrm>
          <a:prstGeom prst="rect">
            <a:avLst/>
          </a:prstGeom>
        </p:spPr>
        <p:txBody>
          <a:bodyPr wrap="none">
            <a:spAutoFit/>
          </a:bodyPr>
          <a:lstStyle/>
          <a:p>
            <a:r>
              <a:rPr lang="zh-CN" altLang="zh-CN" b="0" dirty="0">
                <a:solidFill>
                  <a:schemeClr val="tx1"/>
                </a:solidFill>
                <a:latin typeface="+mj-ea"/>
                <a:ea typeface="+mj-ea"/>
              </a:rPr>
              <a:t>为控制输入，</a:t>
            </a:r>
            <a:endParaRPr lang="zh-CN" altLang="en-US" b="0" dirty="0">
              <a:solidFill>
                <a:schemeClr val="tx1"/>
              </a:solidFill>
              <a:latin typeface="+mj-ea"/>
              <a:ea typeface="+mj-ea"/>
            </a:endParaRPr>
          </a:p>
        </p:txBody>
      </p:sp>
      <p:pic>
        <p:nvPicPr>
          <p:cNvPr id="2663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9176" y="2204864"/>
            <a:ext cx="533400" cy="440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955048" y="2225244"/>
            <a:ext cx="1467068" cy="400110"/>
          </a:xfrm>
          <a:prstGeom prst="rect">
            <a:avLst/>
          </a:prstGeom>
        </p:spPr>
        <p:txBody>
          <a:bodyPr wrap="none">
            <a:spAutoFit/>
          </a:bodyPr>
          <a:lstStyle/>
          <a:p>
            <a:r>
              <a:rPr lang="zh-CN" altLang="zh-CN" b="0" dirty="0">
                <a:solidFill>
                  <a:schemeClr val="tx1"/>
                </a:solidFill>
                <a:latin typeface="+mj-ea"/>
                <a:ea typeface="+mj-ea"/>
              </a:rPr>
              <a:t>为干扰量。</a:t>
            </a:r>
            <a:endParaRPr lang="zh-CN" altLang="en-US" b="0" dirty="0">
              <a:solidFill>
                <a:schemeClr val="tx1"/>
              </a:solidFill>
              <a:latin typeface="+mj-ea"/>
              <a:ea typeface="+mj-ea"/>
            </a:endParaRPr>
          </a:p>
        </p:txBody>
      </p:sp>
      <p:sp>
        <p:nvSpPr>
          <p:cNvPr id="9" name="矩形 8"/>
          <p:cNvSpPr/>
          <p:nvPr/>
        </p:nvSpPr>
        <p:spPr>
          <a:xfrm>
            <a:off x="538827" y="3001451"/>
            <a:ext cx="1467068" cy="400110"/>
          </a:xfrm>
          <a:prstGeom prst="rect">
            <a:avLst/>
          </a:prstGeom>
        </p:spPr>
        <p:txBody>
          <a:bodyPr wrap="none">
            <a:spAutoFit/>
          </a:bodyPr>
          <a:lstStyle/>
          <a:p>
            <a:r>
              <a:rPr lang="zh-CN" altLang="zh-CN" b="0" dirty="0">
                <a:solidFill>
                  <a:schemeClr val="tx1"/>
                </a:solidFill>
                <a:latin typeface="+mj-ea"/>
                <a:ea typeface="+mj-ea"/>
              </a:rPr>
              <a:t>理想角度为</a:t>
            </a:r>
            <a:endParaRPr lang="zh-CN" altLang="en-US" b="0" dirty="0">
              <a:solidFill>
                <a:schemeClr val="tx1"/>
              </a:solidFill>
              <a:latin typeface="+mj-ea"/>
              <a:ea typeface="+mj-ea"/>
            </a:endParaRPr>
          </a:p>
        </p:txBody>
      </p:sp>
      <p:pic>
        <p:nvPicPr>
          <p:cNvPr id="26634"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051720" y="2975673"/>
            <a:ext cx="1183021" cy="4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5"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76446" y="2975673"/>
            <a:ext cx="1558706"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5063640" y="2975673"/>
            <a:ext cx="441146" cy="400110"/>
          </a:xfrm>
          <a:prstGeom prst="rect">
            <a:avLst/>
          </a:prstGeom>
        </p:spPr>
        <p:txBody>
          <a:bodyPr wrap="none">
            <a:spAutoFit/>
          </a:bodyPr>
          <a:lstStyle/>
          <a:p>
            <a:r>
              <a:rPr lang="zh-CN" altLang="zh-CN" b="0" dirty="0">
                <a:solidFill>
                  <a:schemeClr val="tx1"/>
                </a:solidFill>
                <a:latin typeface="+mj-ea"/>
                <a:ea typeface="+mj-ea"/>
              </a:rPr>
              <a:t>则</a:t>
            </a:r>
            <a:endParaRPr lang="zh-CN" altLang="en-US" b="0" dirty="0">
              <a:solidFill>
                <a:schemeClr val="tx1"/>
              </a:solidFill>
              <a:latin typeface="+mj-ea"/>
              <a:ea typeface="+mj-ea"/>
            </a:endParaRPr>
          </a:p>
        </p:txBody>
      </p:sp>
      <p:pic>
        <p:nvPicPr>
          <p:cNvPr id="26636" name="Picture 1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509445" y="3001451"/>
            <a:ext cx="739948" cy="290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546588" y="3573016"/>
            <a:ext cx="1467068" cy="400110"/>
          </a:xfrm>
          <a:prstGeom prst="rect">
            <a:avLst/>
          </a:prstGeom>
        </p:spPr>
        <p:txBody>
          <a:bodyPr wrap="none">
            <a:spAutoFit/>
          </a:bodyPr>
          <a:lstStyle/>
          <a:p>
            <a:r>
              <a:rPr lang="zh-CN" altLang="zh-CN" b="0" dirty="0">
                <a:solidFill>
                  <a:schemeClr val="tx1"/>
                </a:solidFill>
                <a:latin typeface="+mj-ea"/>
                <a:ea typeface="+mj-ea"/>
              </a:rPr>
              <a:t>采用控制率</a:t>
            </a:r>
            <a:endParaRPr lang="zh-CN" altLang="en-US" b="0" dirty="0">
              <a:solidFill>
                <a:schemeClr val="tx1"/>
              </a:solidFill>
              <a:latin typeface="+mj-ea"/>
              <a:ea typeface="+mj-ea"/>
            </a:endParaRPr>
          </a:p>
        </p:txBody>
      </p:sp>
      <p:pic>
        <p:nvPicPr>
          <p:cNvPr id="26637" name="Picture 1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098852" y="3380337"/>
            <a:ext cx="1518933" cy="764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605166" y="4653136"/>
            <a:ext cx="441146" cy="400110"/>
          </a:xfrm>
          <a:prstGeom prst="rect">
            <a:avLst/>
          </a:prstGeom>
        </p:spPr>
        <p:txBody>
          <a:bodyPr wrap="none">
            <a:spAutoFit/>
          </a:bodyPr>
          <a:lstStyle/>
          <a:p>
            <a:r>
              <a:rPr lang="zh-CN" altLang="zh-CN" b="0" dirty="0">
                <a:solidFill>
                  <a:schemeClr val="tx1"/>
                </a:solidFill>
                <a:latin typeface="+mj-ea"/>
                <a:ea typeface="+mj-ea"/>
              </a:rPr>
              <a:t>取</a:t>
            </a:r>
            <a:endParaRPr lang="zh-CN" altLang="en-US" b="0" dirty="0">
              <a:solidFill>
                <a:schemeClr val="tx1"/>
              </a:solidFill>
              <a:latin typeface="+mj-ea"/>
              <a:ea typeface="+mj-ea"/>
            </a:endParaRPr>
          </a:p>
        </p:txBody>
      </p:sp>
      <p:pic>
        <p:nvPicPr>
          <p:cNvPr id="26638" name="Picture 14"/>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46312" y="4642699"/>
            <a:ext cx="2254557"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9" name="Picture 1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02619" y="4653136"/>
            <a:ext cx="800918" cy="335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4304957" y="4628039"/>
            <a:ext cx="1980029" cy="400110"/>
          </a:xfrm>
          <a:prstGeom prst="rect">
            <a:avLst/>
          </a:prstGeom>
        </p:spPr>
        <p:txBody>
          <a:bodyPr wrap="none">
            <a:spAutoFit/>
          </a:bodyPr>
          <a:lstStyle/>
          <a:p>
            <a:r>
              <a:rPr lang="zh-CN" altLang="zh-CN" b="0" dirty="0">
                <a:solidFill>
                  <a:schemeClr val="tx1"/>
                </a:solidFill>
                <a:latin typeface="+mj-ea"/>
                <a:ea typeface="+mj-ea"/>
              </a:rPr>
              <a:t>摆的初始状态为</a:t>
            </a:r>
            <a:endParaRPr lang="zh-CN" altLang="en-US" b="0" dirty="0">
              <a:solidFill>
                <a:schemeClr val="tx1"/>
              </a:solidFill>
              <a:latin typeface="+mj-ea"/>
              <a:ea typeface="+mj-ea"/>
            </a:endParaRPr>
          </a:p>
        </p:txBody>
      </p:sp>
      <p:pic>
        <p:nvPicPr>
          <p:cNvPr id="26640" name="Picture 1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217344" y="4465032"/>
            <a:ext cx="837877" cy="71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1" name="Picture 17"/>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206551" y="4653136"/>
            <a:ext cx="672472" cy="2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546588" y="5373216"/>
            <a:ext cx="2492990" cy="400110"/>
          </a:xfrm>
          <a:prstGeom prst="rect">
            <a:avLst/>
          </a:prstGeom>
        </p:spPr>
        <p:txBody>
          <a:bodyPr wrap="none">
            <a:spAutoFit/>
          </a:bodyPr>
          <a:lstStyle/>
          <a:p>
            <a:r>
              <a:rPr lang="zh-CN" altLang="zh-CN" b="0" dirty="0">
                <a:solidFill>
                  <a:schemeClr val="tx1"/>
                </a:solidFill>
                <a:latin typeface="+mj-ea"/>
                <a:ea typeface="+mj-ea"/>
              </a:rPr>
              <a:t>表示采用符号函数，</a:t>
            </a:r>
            <a:endParaRPr lang="zh-CN" altLang="en-US" b="0" dirty="0">
              <a:solidFill>
                <a:schemeClr val="tx1"/>
              </a:solidFill>
              <a:latin typeface="+mj-ea"/>
              <a:ea typeface="+mj-ea"/>
            </a:endParaRPr>
          </a:p>
        </p:txBody>
      </p:sp>
      <p:pic>
        <p:nvPicPr>
          <p:cNvPr id="26642" name="Picture 18"/>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60750" y="5406943"/>
            <a:ext cx="898171"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605166" y="5800765"/>
            <a:ext cx="4544834" cy="400110"/>
          </a:xfrm>
          <a:prstGeom prst="rect">
            <a:avLst/>
          </a:prstGeom>
        </p:spPr>
        <p:txBody>
          <a:bodyPr wrap="none">
            <a:spAutoFit/>
          </a:bodyPr>
          <a:lstStyle/>
          <a:p>
            <a:r>
              <a:rPr lang="zh-CN" altLang="zh-CN" b="0" dirty="0">
                <a:solidFill>
                  <a:schemeClr val="tx1"/>
                </a:solidFill>
                <a:latin typeface="+mj-ea"/>
                <a:ea typeface="+mj-ea"/>
              </a:rPr>
              <a:t>为采用饱和函数，本文中采用饱和函数</a:t>
            </a:r>
            <a:endParaRPr lang="zh-CN" altLang="en-US" b="0" dirty="0">
              <a:solidFill>
                <a:schemeClr val="tx1"/>
              </a:solidFill>
              <a:latin typeface="+mj-ea"/>
              <a:ea typeface="+mj-ea"/>
            </a:endParaRPr>
          </a:p>
        </p:txBody>
      </p:sp>
      <p:pic>
        <p:nvPicPr>
          <p:cNvPr id="26643" name="Picture 19"/>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063640" y="5773326"/>
            <a:ext cx="898171"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4" name="Picture 20"/>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072217" y="5719351"/>
            <a:ext cx="1490509" cy="472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5" name="Picture 21"/>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859620" y="5719351"/>
            <a:ext cx="1008112"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6" name="Picture 22"/>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54452" y="6140970"/>
            <a:ext cx="582935" cy="399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1347044" y="6200875"/>
            <a:ext cx="3775393" cy="400110"/>
          </a:xfrm>
          <a:prstGeom prst="rect">
            <a:avLst/>
          </a:prstGeom>
        </p:spPr>
        <p:txBody>
          <a:bodyPr wrap="none">
            <a:spAutoFit/>
          </a:bodyPr>
          <a:lstStyle/>
          <a:p>
            <a:r>
              <a:rPr lang="en-US" altLang="zh-CN" b="0" dirty="0">
                <a:solidFill>
                  <a:schemeClr val="tx1"/>
                </a:solidFill>
                <a:latin typeface="+mj-ea"/>
                <a:ea typeface="+mj-ea"/>
              </a:rPr>
              <a:t>,</a:t>
            </a:r>
            <a:r>
              <a:rPr lang="zh-CN" altLang="zh-CN" b="0" dirty="0">
                <a:solidFill>
                  <a:schemeClr val="tx1"/>
                </a:solidFill>
                <a:latin typeface="+mj-ea"/>
                <a:ea typeface="+mj-ea"/>
              </a:rPr>
              <a:t>仿真文件框图如图</a:t>
            </a:r>
            <a:r>
              <a:rPr lang="en-US" altLang="zh-CN" b="0" dirty="0">
                <a:solidFill>
                  <a:schemeClr val="tx1"/>
                </a:solidFill>
                <a:latin typeface="+mj-ea"/>
                <a:ea typeface="+mj-ea"/>
              </a:rPr>
              <a:t>13-15</a:t>
            </a:r>
            <a:r>
              <a:rPr lang="zh-CN" altLang="zh-CN" b="0" dirty="0">
                <a:solidFill>
                  <a:schemeClr val="tx1"/>
                </a:solidFill>
                <a:latin typeface="+mj-ea"/>
                <a:ea typeface="+mj-ea"/>
              </a:rPr>
              <a:t>所示。</a:t>
            </a:r>
            <a:endParaRPr lang="zh-CN" altLang="en-US" b="0" dirty="0">
              <a:solidFill>
                <a:schemeClr val="tx1"/>
              </a:solidFill>
              <a:latin typeface="+mj-ea"/>
              <a:ea typeface="+mj-ea"/>
            </a:endParaRPr>
          </a:p>
        </p:txBody>
      </p:sp>
    </p:spTree>
    <p:extLst>
      <p:ext uri="{BB962C8B-B14F-4D97-AF65-F5344CB8AC3E}">
        <p14:creationId xmlns:p14="http://schemas.microsoft.com/office/powerpoint/2010/main" val="272512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980728"/>
            <a:ext cx="3262432" cy="400110"/>
          </a:xfrm>
          <a:prstGeom prst="rect">
            <a:avLst/>
          </a:prstGeom>
        </p:spPr>
        <p:txBody>
          <a:bodyPr wrap="none">
            <a:spAutoFit/>
          </a:bodyPr>
          <a:lstStyle/>
          <a:p>
            <a:pPr algn="l"/>
            <a:r>
              <a:rPr lang="en-US" altLang="zh-CN" b="0" dirty="0">
                <a:solidFill>
                  <a:schemeClr val="tx1"/>
                </a:solidFill>
                <a:latin typeface="+mj-ea"/>
                <a:ea typeface="+mj-ea"/>
              </a:rPr>
              <a:t>13.1.1  </a:t>
            </a:r>
            <a:r>
              <a:rPr lang="zh-CN" altLang="zh-CN" b="0" dirty="0">
                <a:solidFill>
                  <a:schemeClr val="tx1"/>
                </a:solidFill>
                <a:latin typeface="+mj-ea"/>
                <a:ea typeface="+mj-ea"/>
              </a:rPr>
              <a:t>名义控制系统结构</a:t>
            </a:r>
          </a:p>
        </p:txBody>
      </p:sp>
      <p:sp>
        <p:nvSpPr>
          <p:cNvPr id="3" name="矩形 2"/>
          <p:cNvSpPr/>
          <p:nvPr/>
        </p:nvSpPr>
        <p:spPr>
          <a:xfrm>
            <a:off x="467544" y="1700808"/>
            <a:ext cx="4801314" cy="400110"/>
          </a:xfrm>
          <a:prstGeom prst="rect">
            <a:avLst/>
          </a:prstGeom>
        </p:spPr>
        <p:txBody>
          <a:bodyPr wrap="none">
            <a:spAutoFit/>
          </a:bodyPr>
          <a:lstStyle/>
          <a:p>
            <a:pPr algn="l"/>
            <a:r>
              <a:rPr lang="zh-CN" altLang="zh-CN" b="0" dirty="0">
                <a:solidFill>
                  <a:schemeClr val="tx1"/>
                </a:solidFill>
                <a:latin typeface="+mj-ea"/>
                <a:ea typeface="+mj-ea"/>
              </a:rPr>
              <a:t>名义控制模型控制结构图如图</a:t>
            </a:r>
            <a:r>
              <a:rPr lang="en-US" altLang="zh-CN" b="0" dirty="0">
                <a:solidFill>
                  <a:schemeClr val="tx1"/>
                </a:solidFill>
                <a:latin typeface="+mj-ea"/>
                <a:ea typeface="+mj-ea"/>
              </a:rPr>
              <a:t>13-1</a:t>
            </a:r>
            <a:r>
              <a:rPr lang="zh-CN" altLang="zh-CN" b="0" dirty="0">
                <a:solidFill>
                  <a:schemeClr val="tx1"/>
                </a:solidFill>
                <a:latin typeface="+mj-ea"/>
                <a:ea typeface="+mj-ea"/>
              </a:rPr>
              <a:t>所示。</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068937"/>
            <a:ext cx="515937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251520" y="2636912"/>
            <a:ext cx="3312368" cy="1323439"/>
          </a:xfrm>
          <a:prstGeom prst="rect">
            <a:avLst/>
          </a:prstGeom>
        </p:spPr>
        <p:txBody>
          <a:bodyPr wrap="square">
            <a:spAutoFit/>
          </a:bodyPr>
          <a:lstStyle/>
          <a:p>
            <a:pPr algn="l"/>
            <a:r>
              <a:rPr lang="zh-CN" altLang="zh-CN" b="0" dirty="0">
                <a:solidFill>
                  <a:schemeClr val="tx1"/>
                </a:solidFill>
                <a:latin typeface="+mj-ea"/>
                <a:ea typeface="+mj-ea"/>
              </a:rPr>
              <a:t>名义模型控制系统结构由两个控制器构成，一个是针对实际系统的滑模控制器，实现</a:t>
            </a:r>
            <a:endParaRPr lang="zh-CN" altLang="en-US" b="0" dirty="0">
              <a:solidFill>
                <a:schemeClr val="tx1"/>
              </a:solidFill>
              <a:latin typeface="+mj-ea"/>
              <a:ea typeface="+mj-ea"/>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658" y="3659078"/>
            <a:ext cx="610915" cy="301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36307" y="4149080"/>
            <a:ext cx="4544834" cy="400110"/>
          </a:xfrm>
          <a:prstGeom prst="rect">
            <a:avLst/>
          </a:prstGeom>
        </p:spPr>
        <p:txBody>
          <a:bodyPr wrap="none">
            <a:spAutoFit/>
          </a:bodyPr>
          <a:lstStyle/>
          <a:p>
            <a:pPr algn="l"/>
            <a:r>
              <a:rPr lang="zh-CN" altLang="zh-CN" b="0" dirty="0">
                <a:solidFill>
                  <a:schemeClr val="tx1"/>
                </a:solidFill>
                <a:latin typeface="+mj-ea"/>
                <a:ea typeface="+mj-ea"/>
              </a:rPr>
              <a:t>另一个是针对名义模型的控制器，实现</a:t>
            </a:r>
            <a:endParaRPr lang="zh-CN" altLang="en-US" b="0" dirty="0">
              <a:solidFill>
                <a:schemeClr val="tx1"/>
              </a:solidFill>
              <a:latin typeface="+mj-ea"/>
              <a:ea typeface="+mj-ea"/>
            </a:endParaRPr>
          </a:p>
        </p:txBody>
      </p:sp>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5583" y="4193672"/>
            <a:ext cx="716855" cy="31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36307" y="4756990"/>
            <a:ext cx="2236510" cy="400110"/>
          </a:xfrm>
          <a:prstGeom prst="rect">
            <a:avLst/>
          </a:prstGeom>
        </p:spPr>
        <p:txBody>
          <a:bodyPr wrap="none">
            <a:spAutoFit/>
          </a:bodyPr>
          <a:lstStyle/>
          <a:p>
            <a:pPr algn="l"/>
            <a:r>
              <a:rPr lang="zh-CN" altLang="zh-CN" b="0" dirty="0">
                <a:solidFill>
                  <a:schemeClr val="tx1"/>
                </a:solidFill>
                <a:latin typeface="+mj-ea"/>
                <a:ea typeface="+mj-ea"/>
              </a:rPr>
              <a:t>整个控制系统实现</a:t>
            </a:r>
            <a:endParaRPr lang="zh-CN" altLang="en-US" b="0" dirty="0">
              <a:solidFill>
                <a:schemeClr val="tx1"/>
              </a:solidFill>
              <a:latin typeface="+mj-ea"/>
              <a:ea typeface="+mj-ea"/>
            </a:endParaRPr>
          </a:p>
        </p:txBody>
      </p:sp>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35542" y="4799642"/>
            <a:ext cx="665318" cy="328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2870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5346" y="620688"/>
            <a:ext cx="4373563" cy="2332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21703" y="908720"/>
            <a:ext cx="4572000" cy="5693866"/>
          </a:xfrm>
          <a:prstGeom prst="rect">
            <a:avLst/>
          </a:prstGeom>
        </p:spPr>
        <p:txBody>
          <a:bodyPr>
            <a:spAutoFit/>
          </a:bodyPr>
          <a:lstStyle/>
          <a:p>
            <a:pPr algn="l"/>
            <a:r>
              <a:rPr lang="zh-CN" altLang="zh-CN" sz="1400" b="0" dirty="0">
                <a:solidFill>
                  <a:schemeClr val="tx1"/>
                </a:solidFill>
                <a:latin typeface="+mj-ea"/>
                <a:ea typeface="+mj-ea"/>
              </a:rPr>
              <a:t>该系统控制器</a:t>
            </a:r>
            <a:r>
              <a:rPr lang="en-US" altLang="zh-CN" sz="1400" b="0" dirty="0">
                <a:solidFill>
                  <a:schemeClr val="tx1"/>
                </a:solidFill>
                <a:latin typeface="+mj-ea"/>
                <a:ea typeface="+mj-ea"/>
              </a:rPr>
              <a:t>S</a:t>
            </a:r>
            <a:r>
              <a:rPr lang="zh-CN" altLang="zh-CN" sz="1400" b="0" dirty="0">
                <a:solidFill>
                  <a:schemeClr val="tx1"/>
                </a:solidFill>
                <a:latin typeface="+mj-ea"/>
                <a:ea typeface="+mj-ea"/>
              </a:rPr>
              <a:t>函数文件如下：</a:t>
            </a:r>
          </a:p>
          <a:p>
            <a:pPr algn="l"/>
            <a:r>
              <a:rPr lang="en-US" altLang="zh-CN" sz="1400" b="0" dirty="0">
                <a:solidFill>
                  <a:schemeClr val="tx1"/>
                </a:solidFill>
                <a:latin typeface="+mj-ea"/>
                <a:ea typeface="+mj-ea"/>
              </a:rPr>
              <a:t>function [sys,x0,str,ts] = </a:t>
            </a:r>
            <a:r>
              <a:rPr lang="en-US" altLang="zh-CN" sz="1400" b="0" dirty="0" err="1">
                <a:solidFill>
                  <a:schemeClr val="tx1"/>
                </a:solidFill>
                <a:latin typeface="+mj-ea"/>
                <a:ea typeface="+mj-ea"/>
              </a:rPr>
              <a:t>spacemodel</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t,x,u,flag</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switch flag,</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[sys,x0,str,ts]=</a:t>
            </a:r>
            <a:r>
              <a:rPr lang="en-US" altLang="zh-CN" sz="1400" b="0" dirty="0" err="1">
                <a:solidFill>
                  <a:schemeClr val="tx1"/>
                </a:solidFill>
                <a:latin typeface="+mj-ea"/>
                <a:ea typeface="+mj-ea"/>
              </a:rPr>
              <a:t>mdlInitializeSizes</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a:t>
            </a:r>
            <a:r>
              <a:rPr lang="en-US" altLang="zh-CN" sz="1400" b="0" dirty="0" err="1">
                <a:solidFill>
                  <a:schemeClr val="tx1"/>
                </a:solidFill>
                <a:latin typeface="+mj-ea"/>
                <a:ea typeface="+mj-ea"/>
              </a:rPr>
              <a:t>mdlDerivatives</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3,</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a:t>
            </a:r>
            <a:r>
              <a:rPr lang="en-US" altLang="zh-CN" sz="1400" b="0" dirty="0" err="1">
                <a:solidFill>
                  <a:schemeClr val="tx1"/>
                </a:solidFill>
                <a:latin typeface="+mj-ea"/>
                <a:ea typeface="+mj-ea"/>
              </a:rPr>
              <a:t>mdlOutputs</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{1,2,4,9}</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otherwise</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error(['Unhandled flag = ',num2str(flag)]);</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end</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function [sys,x0,str,ts]=</a:t>
            </a:r>
            <a:r>
              <a:rPr lang="en-US" altLang="zh-CN" sz="1400" b="0" dirty="0" err="1">
                <a:solidFill>
                  <a:schemeClr val="tx1"/>
                </a:solidFill>
                <a:latin typeface="+mj-ea"/>
                <a:ea typeface="+mj-ea"/>
              </a:rPr>
              <a:t>mdlInitializeSizes</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sizes = </a:t>
            </a:r>
            <a:r>
              <a:rPr lang="en-US" altLang="zh-CN" sz="1400" b="0" dirty="0" err="1">
                <a:solidFill>
                  <a:schemeClr val="tx1"/>
                </a:solidFill>
                <a:latin typeface="+mj-ea"/>
                <a:ea typeface="+mj-ea"/>
              </a:rPr>
              <a:t>simsizes</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sizes.NumContStates</a:t>
            </a:r>
            <a:r>
              <a:rPr lang="en-US" altLang="zh-CN" sz="1400" b="0" dirty="0">
                <a:solidFill>
                  <a:schemeClr val="tx1"/>
                </a:solidFill>
                <a:latin typeface="+mj-ea"/>
                <a:ea typeface="+mj-ea"/>
              </a:rPr>
              <a:t>  = 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sizes.NumDiscStates</a:t>
            </a:r>
            <a:r>
              <a:rPr lang="en-US" altLang="zh-CN" sz="1400" b="0" dirty="0">
                <a:solidFill>
                  <a:schemeClr val="tx1"/>
                </a:solidFill>
                <a:latin typeface="+mj-ea"/>
                <a:ea typeface="+mj-ea"/>
              </a:rPr>
              <a:t>  = 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sizes.NumOutputs</a:t>
            </a:r>
            <a:r>
              <a:rPr lang="en-US" altLang="zh-CN" sz="1400" b="0" dirty="0">
                <a:solidFill>
                  <a:schemeClr val="tx1"/>
                </a:solidFill>
                <a:latin typeface="+mj-ea"/>
                <a:ea typeface="+mj-ea"/>
              </a:rPr>
              <a:t>     = 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sizes.NumInputs</a:t>
            </a:r>
            <a:r>
              <a:rPr lang="en-US" altLang="zh-CN" sz="1400" b="0" dirty="0">
                <a:solidFill>
                  <a:schemeClr val="tx1"/>
                </a:solidFill>
                <a:latin typeface="+mj-ea"/>
                <a:ea typeface="+mj-ea"/>
              </a:rPr>
              <a:t>      = 5;</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sizes.DirFeedthrough</a:t>
            </a:r>
            <a:r>
              <a:rPr lang="en-US" altLang="zh-CN" sz="1400" b="0" dirty="0">
                <a:solidFill>
                  <a:schemeClr val="tx1"/>
                </a:solidFill>
                <a:latin typeface="+mj-ea"/>
                <a:ea typeface="+mj-ea"/>
              </a:rPr>
              <a:t> = 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sizes.NumSampleTimes</a:t>
            </a:r>
            <a:r>
              <a:rPr lang="en-US" altLang="zh-CN" sz="1400" b="0" dirty="0">
                <a:solidFill>
                  <a:schemeClr val="tx1"/>
                </a:solidFill>
                <a:latin typeface="+mj-ea"/>
                <a:ea typeface="+mj-ea"/>
              </a:rPr>
              <a:t> = 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 = </a:t>
            </a:r>
            <a:r>
              <a:rPr lang="en-US" altLang="zh-CN" sz="1400" b="0" dirty="0" err="1">
                <a:solidFill>
                  <a:schemeClr val="tx1"/>
                </a:solidFill>
                <a:latin typeface="+mj-ea"/>
                <a:ea typeface="+mj-ea"/>
              </a:rPr>
              <a:t>simsizes</a:t>
            </a:r>
            <a:r>
              <a:rPr lang="en-US" altLang="zh-CN" sz="1400" b="0" dirty="0">
                <a:solidFill>
                  <a:schemeClr val="tx1"/>
                </a:solidFill>
                <a:latin typeface="+mj-ea"/>
                <a:ea typeface="+mj-ea"/>
              </a:rPr>
              <a:t>(sizes);</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x0  = [];</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str</a:t>
            </a:r>
            <a:r>
              <a:rPr lang="en-US" altLang="zh-CN" sz="1400" b="0" dirty="0">
                <a:solidFill>
                  <a:schemeClr val="tx1"/>
                </a:solidFill>
                <a:latin typeface="+mj-ea"/>
                <a:ea typeface="+mj-ea"/>
              </a:rPr>
              <a:t> = [];</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ts</a:t>
            </a:r>
            <a:r>
              <a:rPr lang="en-US" altLang="zh-CN" sz="1400" b="0" dirty="0">
                <a:solidFill>
                  <a:schemeClr val="tx1"/>
                </a:solidFill>
                <a:latin typeface="+mj-ea"/>
                <a:ea typeface="+mj-ea"/>
              </a:rPr>
              <a:t>  = [];</a:t>
            </a:r>
            <a:endParaRPr lang="zh-CN" altLang="zh-CN" sz="1400" b="0" dirty="0">
              <a:solidFill>
                <a:schemeClr val="tx1"/>
              </a:solidFill>
              <a:latin typeface="+mj-ea"/>
              <a:ea typeface="+mj-ea"/>
            </a:endParaRPr>
          </a:p>
        </p:txBody>
      </p:sp>
    </p:spTree>
    <p:extLst>
      <p:ext uri="{BB962C8B-B14F-4D97-AF65-F5344CB8AC3E}">
        <p14:creationId xmlns:p14="http://schemas.microsoft.com/office/powerpoint/2010/main" val="37616842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980728"/>
            <a:ext cx="4572000" cy="5816977"/>
          </a:xfrm>
          <a:prstGeom prst="rect">
            <a:avLst/>
          </a:prstGeom>
        </p:spPr>
        <p:txBody>
          <a:bodyPr>
            <a:spAutoFit/>
          </a:bodyPr>
          <a:lstStyle/>
          <a:p>
            <a:pPr algn="l"/>
            <a:r>
              <a:rPr lang="en-US" altLang="zh-CN" sz="1200" b="0" dirty="0">
                <a:solidFill>
                  <a:schemeClr val="tx1"/>
                </a:solidFill>
                <a:latin typeface="+mj-ea"/>
                <a:ea typeface="+mj-ea"/>
              </a:rPr>
              <a:t>function sys=</a:t>
            </a:r>
            <a:r>
              <a:rPr lang="en-US" altLang="zh-CN" sz="1200" b="0" dirty="0" err="1">
                <a:solidFill>
                  <a:schemeClr val="tx1"/>
                </a:solidFill>
                <a:latin typeface="+mj-ea"/>
                <a:ea typeface="+mj-ea"/>
              </a:rPr>
              <a:t>mdlOutputs</a:t>
            </a:r>
            <a:r>
              <a:rPr lang="en-US" altLang="zh-CN" sz="1200" b="0" dirty="0">
                <a:solidFill>
                  <a:schemeClr val="tx1"/>
                </a:solidFill>
                <a:latin typeface="+mj-ea"/>
                <a:ea typeface="+mj-ea"/>
              </a:rPr>
              <a:t>(</a:t>
            </a:r>
            <a:r>
              <a:rPr lang="en-US" altLang="zh-CN" sz="1200" b="0" dirty="0" err="1">
                <a:solidFill>
                  <a:schemeClr val="tx1"/>
                </a:solidFill>
                <a:latin typeface="+mj-ea"/>
                <a:ea typeface="+mj-ea"/>
              </a:rPr>
              <a:t>t,x,u</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xd</a:t>
            </a:r>
            <a:r>
              <a:rPr lang="en-US" altLang="zh-CN" sz="1200" b="0" dirty="0">
                <a:solidFill>
                  <a:schemeClr val="tx1"/>
                </a:solidFill>
                <a:latin typeface="+mj-ea"/>
                <a:ea typeface="+mj-ea"/>
              </a:rPr>
              <a:t>=sin(t);</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dxd</a:t>
            </a:r>
            <a:r>
              <a:rPr lang="en-US" altLang="zh-CN" sz="1200" b="0" dirty="0">
                <a:solidFill>
                  <a:schemeClr val="tx1"/>
                </a:solidFill>
                <a:latin typeface="+mj-ea"/>
                <a:ea typeface="+mj-ea"/>
              </a:rPr>
              <a:t>=cos(t);</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ddxd</a:t>
            </a:r>
            <a:r>
              <a:rPr lang="en-US" altLang="zh-CN" sz="1200" b="0" dirty="0">
                <a:solidFill>
                  <a:schemeClr val="tx1"/>
                </a:solidFill>
                <a:latin typeface="+mj-ea"/>
                <a:ea typeface="+mj-ea"/>
              </a:rPr>
              <a:t>=-sin(t);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x1=u(2);</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x2=u(3);</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fx</a:t>
            </a:r>
            <a:r>
              <a:rPr lang="en-US" altLang="zh-CN" sz="1200" b="0" dirty="0">
                <a:solidFill>
                  <a:schemeClr val="tx1"/>
                </a:solidFill>
                <a:latin typeface="+mj-ea"/>
                <a:ea typeface="+mj-ea"/>
              </a:rPr>
              <a:t>=u(4);</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gx</a:t>
            </a:r>
            <a:r>
              <a:rPr lang="en-US" altLang="zh-CN" sz="1200" b="0" dirty="0">
                <a:solidFill>
                  <a:schemeClr val="tx1"/>
                </a:solidFill>
                <a:latin typeface="+mj-ea"/>
                <a:ea typeface="+mj-ea"/>
              </a:rPr>
              <a:t>=u(5);</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e=x1-xd;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de=x2-dxd;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c=30;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s=c*</a:t>
            </a:r>
            <a:r>
              <a:rPr lang="en-US" altLang="zh-CN" sz="1200" b="0" dirty="0" err="1">
                <a:solidFill>
                  <a:schemeClr val="tx1"/>
                </a:solidFill>
                <a:latin typeface="+mj-ea"/>
                <a:ea typeface="+mj-ea"/>
              </a:rPr>
              <a:t>e+de</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D=15;</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M=1;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if M==1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r>
              <a:rPr lang="en-US" altLang="zh-CN" sz="1200" b="0" dirty="0" err="1">
                <a:solidFill>
                  <a:schemeClr val="tx1"/>
                </a:solidFill>
                <a:latin typeface="+mj-ea"/>
                <a:ea typeface="+mj-ea"/>
              </a:rPr>
              <a:t>xite</a:t>
            </a:r>
            <a:r>
              <a:rPr lang="en-US" altLang="zh-CN" sz="1200" b="0" dirty="0">
                <a:solidFill>
                  <a:schemeClr val="tx1"/>
                </a:solidFill>
                <a:latin typeface="+mj-ea"/>
                <a:ea typeface="+mj-ea"/>
              </a:rPr>
              <a:t>=D+0.50;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v=</a:t>
            </a:r>
            <a:r>
              <a:rPr lang="en-US" altLang="zh-CN" sz="1200" b="0" dirty="0" err="1">
                <a:solidFill>
                  <a:schemeClr val="tx1"/>
                </a:solidFill>
                <a:latin typeface="+mj-ea"/>
                <a:ea typeface="+mj-ea"/>
              </a:rPr>
              <a:t>ddxd</a:t>
            </a:r>
            <a:r>
              <a:rPr lang="en-US" altLang="zh-CN" sz="1200" b="0" dirty="0">
                <a:solidFill>
                  <a:schemeClr val="tx1"/>
                </a:solidFill>
                <a:latin typeface="+mj-ea"/>
                <a:ea typeface="+mj-ea"/>
              </a:rPr>
              <a:t>-c*de-</a:t>
            </a:r>
            <a:r>
              <a:rPr lang="en-US" altLang="zh-CN" sz="1200" b="0" dirty="0" err="1">
                <a:solidFill>
                  <a:schemeClr val="tx1"/>
                </a:solidFill>
                <a:latin typeface="+mj-ea"/>
                <a:ea typeface="+mj-ea"/>
              </a:rPr>
              <a:t>xite</a:t>
            </a:r>
            <a:r>
              <a:rPr lang="en-US" altLang="zh-CN" sz="1200" b="0" dirty="0">
                <a:solidFill>
                  <a:schemeClr val="tx1"/>
                </a:solidFill>
                <a:latin typeface="+mj-ea"/>
                <a:ea typeface="+mj-ea"/>
              </a:rPr>
              <a:t>*sign(s);</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elseif</a:t>
            </a:r>
            <a:r>
              <a:rPr lang="en-US" altLang="zh-CN" sz="1200" b="0" dirty="0">
                <a:solidFill>
                  <a:schemeClr val="tx1"/>
                </a:solidFill>
                <a:latin typeface="+mj-ea"/>
                <a:ea typeface="+mj-ea"/>
              </a:rPr>
              <a:t> M==2</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r>
              <a:rPr lang="en-US" altLang="zh-CN" sz="1200" b="0" dirty="0" err="1">
                <a:solidFill>
                  <a:schemeClr val="tx1"/>
                </a:solidFill>
                <a:latin typeface="+mj-ea"/>
                <a:ea typeface="+mj-ea"/>
              </a:rPr>
              <a:t>xite</a:t>
            </a:r>
            <a:r>
              <a:rPr lang="en-US" altLang="zh-CN" sz="1200" b="0" dirty="0">
                <a:solidFill>
                  <a:schemeClr val="tx1"/>
                </a:solidFill>
                <a:latin typeface="+mj-ea"/>
                <a:ea typeface="+mj-ea"/>
              </a:rPr>
              <a:t>=D+0.50;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delta0=0.03;</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delta1=5;</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delta=delta0+delta1*abs(e);</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v=</a:t>
            </a:r>
            <a:r>
              <a:rPr lang="en-US" altLang="zh-CN" sz="1200" b="0" dirty="0" err="1">
                <a:solidFill>
                  <a:schemeClr val="tx1"/>
                </a:solidFill>
                <a:latin typeface="+mj-ea"/>
                <a:ea typeface="+mj-ea"/>
              </a:rPr>
              <a:t>ddxd</a:t>
            </a:r>
            <a:r>
              <a:rPr lang="en-US" altLang="zh-CN" sz="1200" b="0" dirty="0">
                <a:solidFill>
                  <a:schemeClr val="tx1"/>
                </a:solidFill>
                <a:latin typeface="+mj-ea"/>
                <a:ea typeface="+mj-ea"/>
              </a:rPr>
              <a:t>-c*de-</a:t>
            </a:r>
            <a:r>
              <a:rPr lang="en-US" altLang="zh-CN" sz="1200" b="0" dirty="0" err="1">
                <a:solidFill>
                  <a:schemeClr val="tx1"/>
                </a:solidFill>
                <a:latin typeface="+mj-ea"/>
                <a:ea typeface="+mj-ea"/>
              </a:rPr>
              <a:t>xite</a:t>
            </a:r>
            <a:r>
              <a:rPr lang="en-US" altLang="zh-CN" sz="1200" b="0" dirty="0">
                <a:solidFill>
                  <a:schemeClr val="tx1"/>
                </a:solidFill>
                <a:latin typeface="+mj-ea"/>
                <a:ea typeface="+mj-ea"/>
              </a:rPr>
              <a:t>*s/(abs(s)+delta);</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ut</a:t>
            </a:r>
            <a:r>
              <a:rPr lang="en-US" altLang="zh-CN" sz="1200" b="0" dirty="0">
                <a:solidFill>
                  <a:schemeClr val="tx1"/>
                </a:solidFill>
                <a:latin typeface="+mj-ea"/>
                <a:ea typeface="+mj-ea"/>
              </a:rPr>
              <a:t>=(-</a:t>
            </a:r>
            <a:r>
              <a:rPr lang="en-US" altLang="zh-CN" sz="1200" b="0" dirty="0" err="1">
                <a:solidFill>
                  <a:schemeClr val="tx1"/>
                </a:solidFill>
                <a:latin typeface="+mj-ea"/>
                <a:ea typeface="+mj-ea"/>
              </a:rPr>
              <a:t>fx+v</a:t>
            </a:r>
            <a:r>
              <a:rPr lang="en-US" altLang="zh-CN" sz="1200" b="0" dirty="0">
                <a:solidFill>
                  <a:schemeClr val="tx1"/>
                </a:solidFill>
                <a:latin typeface="+mj-ea"/>
                <a:ea typeface="+mj-ea"/>
              </a:rPr>
              <a:t>)/(gx+0.002);</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sys(1)=</a:t>
            </a:r>
            <a:r>
              <a:rPr lang="en-US" altLang="zh-CN" sz="1200" b="0" dirty="0" err="1">
                <a:solidFill>
                  <a:schemeClr val="tx1"/>
                </a:solidFill>
                <a:latin typeface="+mj-ea"/>
                <a:ea typeface="+mj-ea"/>
              </a:rPr>
              <a:t>ut</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p:txBody>
      </p:sp>
      <p:sp>
        <p:nvSpPr>
          <p:cNvPr id="3" name="矩形 2"/>
          <p:cNvSpPr/>
          <p:nvPr/>
        </p:nvSpPr>
        <p:spPr>
          <a:xfrm>
            <a:off x="3506687" y="1196752"/>
            <a:ext cx="4572000" cy="4893647"/>
          </a:xfrm>
          <a:prstGeom prst="rect">
            <a:avLst/>
          </a:prstGeom>
        </p:spPr>
        <p:txBody>
          <a:bodyPr>
            <a:spAutoFit/>
          </a:bodyPr>
          <a:lstStyle/>
          <a:p>
            <a:pPr algn="l"/>
            <a:r>
              <a:rPr lang="zh-CN" altLang="zh-CN" sz="1200" b="0" dirty="0">
                <a:solidFill>
                  <a:schemeClr val="tx1"/>
                </a:solidFill>
                <a:latin typeface="+mj-ea"/>
                <a:ea typeface="+mj-ea"/>
              </a:rPr>
              <a:t>被控对象的</a:t>
            </a:r>
            <a:r>
              <a:rPr lang="en-US" altLang="zh-CN" sz="1200" b="0" dirty="0">
                <a:solidFill>
                  <a:schemeClr val="tx1"/>
                </a:solidFill>
                <a:latin typeface="+mj-ea"/>
                <a:ea typeface="+mj-ea"/>
              </a:rPr>
              <a:t>S</a:t>
            </a:r>
            <a:r>
              <a:rPr lang="zh-CN" altLang="zh-CN" sz="1200" b="0" dirty="0">
                <a:solidFill>
                  <a:schemeClr val="tx1"/>
                </a:solidFill>
                <a:latin typeface="+mj-ea"/>
                <a:ea typeface="+mj-ea"/>
              </a:rPr>
              <a:t>函数文件如下：</a:t>
            </a:r>
          </a:p>
          <a:p>
            <a:pPr algn="l"/>
            <a:r>
              <a:rPr lang="en-US" altLang="zh-CN" sz="1200" b="0" dirty="0">
                <a:solidFill>
                  <a:schemeClr val="tx1"/>
                </a:solidFill>
                <a:latin typeface="+mj-ea"/>
                <a:ea typeface="+mj-ea"/>
              </a:rPr>
              <a:t>function [sys,x0,str,ts]=</a:t>
            </a:r>
            <a:r>
              <a:rPr lang="en-US" altLang="zh-CN" sz="1200" b="0" dirty="0" err="1">
                <a:solidFill>
                  <a:schemeClr val="tx1"/>
                </a:solidFill>
                <a:latin typeface="+mj-ea"/>
                <a:ea typeface="+mj-ea"/>
              </a:rPr>
              <a:t>s_function</a:t>
            </a:r>
            <a:r>
              <a:rPr lang="en-US" altLang="zh-CN" sz="1200" b="0" dirty="0">
                <a:solidFill>
                  <a:schemeClr val="tx1"/>
                </a:solidFill>
                <a:latin typeface="+mj-ea"/>
                <a:ea typeface="+mj-ea"/>
              </a:rPr>
              <a:t>(</a:t>
            </a:r>
            <a:r>
              <a:rPr lang="en-US" altLang="zh-CN" sz="1200" b="0" dirty="0" err="1">
                <a:solidFill>
                  <a:schemeClr val="tx1"/>
                </a:solidFill>
                <a:latin typeface="+mj-ea"/>
                <a:ea typeface="+mj-ea"/>
              </a:rPr>
              <a:t>t,x,u,flag</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switch flag,</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case 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[sys,x0,str,ts]=</a:t>
            </a:r>
            <a:r>
              <a:rPr lang="en-US" altLang="zh-CN" sz="1200" b="0" dirty="0" err="1">
                <a:solidFill>
                  <a:schemeClr val="tx1"/>
                </a:solidFill>
                <a:latin typeface="+mj-ea"/>
                <a:ea typeface="+mj-ea"/>
              </a:rPr>
              <a:t>mdlInitializeSizes</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case 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sys=</a:t>
            </a:r>
            <a:r>
              <a:rPr lang="en-US" altLang="zh-CN" sz="1200" b="0" dirty="0" err="1">
                <a:solidFill>
                  <a:schemeClr val="tx1"/>
                </a:solidFill>
                <a:latin typeface="+mj-ea"/>
                <a:ea typeface="+mj-ea"/>
              </a:rPr>
              <a:t>mdlDerivatives</a:t>
            </a:r>
            <a:r>
              <a:rPr lang="en-US" altLang="zh-CN" sz="1200" b="0" dirty="0">
                <a:solidFill>
                  <a:schemeClr val="tx1"/>
                </a:solidFill>
                <a:latin typeface="+mj-ea"/>
                <a:ea typeface="+mj-ea"/>
              </a:rPr>
              <a:t>(</a:t>
            </a:r>
            <a:r>
              <a:rPr lang="en-US" altLang="zh-CN" sz="1200" b="0" dirty="0" err="1">
                <a:solidFill>
                  <a:schemeClr val="tx1"/>
                </a:solidFill>
                <a:latin typeface="+mj-ea"/>
                <a:ea typeface="+mj-ea"/>
              </a:rPr>
              <a:t>t,x,u</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case 3,</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sys=</a:t>
            </a:r>
            <a:r>
              <a:rPr lang="en-US" altLang="zh-CN" sz="1200" b="0" dirty="0" err="1">
                <a:solidFill>
                  <a:schemeClr val="tx1"/>
                </a:solidFill>
                <a:latin typeface="+mj-ea"/>
                <a:ea typeface="+mj-ea"/>
              </a:rPr>
              <a:t>mdlOutputs</a:t>
            </a:r>
            <a:r>
              <a:rPr lang="en-US" altLang="zh-CN" sz="1200" b="0" dirty="0">
                <a:solidFill>
                  <a:schemeClr val="tx1"/>
                </a:solidFill>
                <a:latin typeface="+mj-ea"/>
                <a:ea typeface="+mj-ea"/>
              </a:rPr>
              <a:t>(</a:t>
            </a:r>
            <a:r>
              <a:rPr lang="en-US" altLang="zh-CN" sz="1200" b="0" dirty="0" err="1">
                <a:solidFill>
                  <a:schemeClr val="tx1"/>
                </a:solidFill>
                <a:latin typeface="+mj-ea"/>
                <a:ea typeface="+mj-ea"/>
              </a:rPr>
              <a:t>t,x,u</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case {2, 4, 9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sys =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otherwise</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error(['Unhandled flag = ',num2str(flag)]);</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function [sys,x0,str,ts]=</a:t>
            </a:r>
            <a:r>
              <a:rPr lang="en-US" altLang="zh-CN" sz="1200" b="0" dirty="0" err="1">
                <a:solidFill>
                  <a:schemeClr val="tx1"/>
                </a:solidFill>
                <a:latin typeface="+mj-ea"/>
                <a:ea typeface="+mj-ea"/>
              </a:rPr>
              <a:t>mdlInitializeSizes</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sizes = </a:t>
            </a:r>
            <a:r>
              <a:rPr lang="en-US" altLang="zh-CN" sz="1200" b="0" dirty="0" err="1">
                <a:solidFill>
                  <a:schemeClr val="tx1"/>
                </a:solidFill>
                <a:latin typeface="+mj-ea"/>
                <a:ea typeface="+mj-ea"/>
              </a:rPr>
              <a:t>simsizes</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sizes.NumContStates</a:t>
            </a:r>
            <a:r>
              <a:rPr lang="en-US" altLang="zh-CN" sz="1200" b="0" dirty="0">
                <a:solidFill>
                  <a:schemeClr val="tx1"/>
                </a:solidFill>
                <a:latin typeface="+mj-ea"/>
                <a:ea typeface="+mj-ea"/>
              </a:rPr>
              <a:t>  = 2;</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sizes.NumDiscStates</a:t>
            </a:r>
            <a:r>
              <a:rPr lang="en-US" altLang="zh-CN" sz="1200" b="0" dirty="0">
                <a:solidFill>
                  <a:schemeClr val="tx1"/>
                </a:solidFill>
                <a:latin typeface="+mj-ea"/>
                <a:ea typeface="+mj-ea"/>
              </a:rPr>
              <a:t>  = 0;</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sizes.NumOutputs</a:t>
            </a:r>
            <a:r>
              <a:rPr lang="en-US" altLang="zh-CN" sz="1200" b="0" dirty="0">
                <a:solidFill>
                  <a:schemeClr val="tx1"/>
                </a:solidFill>
                <a:latin typeface="+mj-ea"/>
                <a:ea typeface="+mj-ea"/>
              </a:rPr>
              <a:t>     = 4;</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sizes.NumInputs</a:t>
            </a:r>
            <a:r>
              <a:rPr lang="en-US" altLang="zh-CN" sz="1200" b="0" dirty="0">
                <a:solidFill>
                  <a:schemeClr val="tx1"/>
                </a:solidFill>
                <a:latin typeface="+mj-ea"/>
                <a:ea typeface="+mj-ea"/>
              </a:rPr>
              <a:t>      = 1;</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sizes.DirFeedthrough</a:t>
            </a:r>
            <a:r>
              <a:rPr lang="en-US" altLang="zh-CN" sz="1200" b="0" dirty="0">
                <a:solidFill>
                  <a:schemeClr val="tx1"/>
                </a:solidFill>
                <a:latin typeface="+mj-ea"/>
                <a:ea typeface="+mj-ea"/>
              </a:rPr>
              <a:t> = 0;</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sizes.NumSampleTimes</a:t>
            </a:r>
            <a:r>
              <a:rPr lang="en-US" altLang="zh-CN" sz="1200" b="0" dirty="0">
                <a:solidFill>
                  <a:schemeClr val="tx1"/>
                </a:solidFill>
                <a:latin typeface="+mj-ea"/>
                <a:ea typeface="+mj-ea"/>
              </a:rPr>
              <a:t> = 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sys=</a:t>
            </a:r>
            <a:r>
              <a:rPr lang="en-US" altLang="zh-CN" sz="1200" b="0" dirty="0" err="1">
                <a:solidFill>
                  <a:schemeClr val="tx1"/>
                </a:solidFill>
                <a:latin typeface="+mj-ea"/>
                <a:ea typeface="+mj-ea"/>
              </a:rPr>
              <a:t>simsizes</a:t>
            </a:r>
            <a:r>
              <a:rPr lang="en-US" altLang="zh-CN" sz="1200" b="0" dirty="0">
                <a:solidFill>
                  <a:schemeClr val="tx1"/>
                </a:solidFill>
                <a:latin typeface="+mj-ea"/>
                <a:ea typeface="+mj-ea"/>
              </a:rPr>
              <a:t>(sizes);</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x0=[pi/60 0];</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str</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ts</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p:txBody>
      </p:sp>
    </p:spTree>
    <p:extLst>
      <p:ext uri="{BB962C8B-B14F-4D97-AF65-F5344CB8AC3E}">
        <p14:creationId xmlns:p14="http://schemas.microsoft.com/office/powerpoint/2010/main" val="37616842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124744"/>
            <a:ext cx="4572000" cy="5478423"/>
          </a:xfrm>
          <a:prstGeom prst="rect">
            <a:avLst/>
          </a:prstGeom>
        </p:spPr>
        <p:txBody>
          <a:bodyPr>
            <a:spAutoFit/>
          </a:bodyPr>
          <a:lstStyle/>
          <a:p>
            <a:pPr algn="l"/>
            <a:r>
              <a:rPr lang="en-US" altLang="zh-CN" sz="1400" b="0" dirty="0">
                <a:solidFill>
                  <a:schemeClr val="tx1"/>
                </a:solidFill>
                <a:latin typeface="+mj-ea"/>
                <a:ea typeface="+mj-ea"/>
              </a:rPr>
              <a:t>function sys=</a:t>
            </a:r>
            <a:r>
              <a:rPr lang="en-US" altLang="zh-CN" sz="1400" b="0" dirty="0" err="1">
                <a:solidFill>
                  <a:schemeClr val="tx1"/>
                </a:solidFill>
                <a:latin typeface="+mj-ea"/>
                <a:ea typeface="+mj-ea"/>
              </a:rPr>
              <a:t>mdlDerivatives</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g=9.8;mc=1.0;m=0.1;l=0.5;</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S=l*(4/3-m*(cos(x(1)))^2/(</a:t>
            </a:r>
            <a:r>
              <a:rPr lang="en-US" altLang="zh-CN" sz="1400" b="0" dirty="0" err="1">
                <a:solidFill>
                  <a:schemeClr val="tx1"/>
                </a:solidFill>
                <a:latin typeface="+mj-ea"/>
                <a:ea typeface="+mj-ea"/>
              </a:rPr>
              <a:t>mc+m</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fx</a:t>
            </a:r>
            <a:r>
              <a:rPr lang="en-US" altLang="zh-CN" sz="1400" b="0" dirty="0">
                <a:solidFill>
                  <a:schemeClr val="tx1"/>
                </a:solidFill>
                <a:latin typeface="+mj-ea"/>
                <a:ea typeface="+mj-ea"/>
              </a:rPr>
              <a:t>=g*sin(x(1))-m*l*x(2)^2*cos(x(1))*sin(x(1))/(</a:t>
            </a:r>
            <a:r>
              <a:rPr lang="en-US" altLang="zh-CN" sz="1400" b="0" dirty="0" err="1">
                <a:solidFill>
                  <a:schemeClr val="tx1"/>
                </a:solidFill>
                <a:latin typeface="+mj-ea"/>
                <a:ea typeface="+mj-ea"/>
              </a:rPr>
              <a:t>mc+m</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fx</a:t>
            </a:r>
            <a:r>
              <a:rPr lang="en-US" altLang="zh-CN" sz="1400" b="0" dirty="0">
                <a:solidFill>
                  <a:schemeClr val="tx1"/>
                </a:solidFill>
                <a:latin typeface="+mj-ea"/>
                <a:ea typeface="+mj-ea"/>
              </a:rPr>
              <a:t>=</a:t>
            </a:r>
            <a:r>
              <a:rPr lang="en-US" altLang="zh-CN" sz="1400" b="0" dirty="0" err="1">
                <a:solidFill>
                  <a:schemeClr val="tx1"/>
                </a:solidFill>
                <a:latin typeface="+mj-ea"/>
                <a:ea typeface="+mj-ea"/>
              </a:rPr>
              <a:t>fx</a:t>
            </a:r>
            <a:r>
              <a:rPr lang="en-US" altLang="zh-CN" sz="1400" b="0" dirty="0">
                <a:solidFill>
                  <a:schemeClr val="tx1"/>
                </a:solidFill>
                <a:latin typeface="+mj-ea"/>
                <a:ea typeface="+mj-ea"/>
              </a:rPr>
              <a:t>/S;</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gx</a:t>
            </a:r>
            <a:r>
              <a:rPr lang="en-US" altLang="zh-CN" sz="1400" b="0" dirty="0">
                <a:solidFill>
                  <a:schemeClr val="tx1"/>
                </a:solidFill>
                <a:latin typeface="+mj-ea"/>
                <a:ea typeface="+mj-ea"/>
              </a:rPr>
              <a:t>=cos(x(1))/(</a:t>
            </a:r>
            <a:r>
              <a:rPr lang="en-US" altLang="zh-CN" sz="1400" b="0" dirty="0" err="1">
                <a:solidFill>
                  <a:schemeClr val="tx1"/>
                </a:solidFill>
                <a:latin typeface="+mj-ea"/>
                <a:ea typeface="+mj-ea"/>
              </a:rPr>
              <a:t>mc+m</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gx</a:t>
            </a:r>
            <a:r>
              <a:rPr lang="en-US" altLang="zh-CN" sz="1400" b="0" dirty="0">
                <a:solidFill>
                  <a:schemeClr val="tx1"/>
                </a:solidFill>
                <a:latin typeface="+mj-ea"/>
                <a:ea typeface="+mj-ea"/>
              </a:rPr>
              <a:t>=</a:t>
            </a:r>
            <a:r>
              <a:rPr lang="en-US" altLang="zh-CN" sz="1400" b="0" dirty="0" err="1">
                <a:solidFill>
                  <a:schemeClr val="tx1"/>
                </a:solidFill>
                <a:latin typeface="+mj-ea"/>
                <a:ea typeface="+mj-ea"/>
              </a:rPr>
              <a:t>gx</a:t>
            </a:r>
            <a:r>
              <a:rPr lang="en-US" altLang="zh-CN" sz="1400" b="0" dirty="0">
                <a:solidFill>
                  <a:schemeClr val="tx1"/>
                </a:solidFill>
                <a:latin typeface="+mj-ea"/>
                <a:ea typeface="+mj-ea"/>
              </a:rPr>
              <a:t>/S;</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dt</a:t>
            </a:r>
            <a:r>
              <a:rPr lang="en-US" altLang="zh-CN" sz="1400" b="0" dirty="0">
                <a:solidFill>
                  <a:schemeClr val="tx1"/>
                </a:solidFill>
                <a:latin typeface="+mj-ea"/>
                <a:ea typeface="+mj-ea"/>
              </a:rPr>
              <a:t>=10*sin(t);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sys(1)=x(2);</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sys(2)=</a:t>
            </a:r>
            <a:r>
              <a:rPr lang="en-US" altLang="zh-CN" sz="1400" b="0" dirty="0" err="1">
                <a:solidFill>
                  <a:schemeClr val="tx1"/>
                </a:solidFill>
                <a:latin typeface="+mj-ea"/>
                <a:ea typeface="+mj-ea"/>
              </a:rPr>
              <a:t>fx+gx</a:t>
            </a:r>
            <a:r>
              <a:rPr lang="en-US" altLang="zh-CN" sz="1400" b="0" dirty="0">
                <a:solidFill>
                  <a:schemeClr val="tx1"/>
                </a:solidFill>
                <a:latin typeface="+mj-ea"/>
                <a:ea typeface="+mj-ea"/>
              </a:rPr>
              <a:t>*</a:t>
            </a:r>
            <a:r>
              <a:rPr lang="en-US" altLang="zh-CN" sz="1400" b="0" dirty="0" err="1">
                <a:solidFill>
                  <a:schemeClr val="tx1"/>
                </a:solidFill>
                <a:latin typeface="+mj-ea"/>
                <a:ea typeface="+mj-ea"/>
              </a:rPr>
              <a:t>u+dt</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function sys=</a:t>
            </a:r>
            <a:r>
              <a:rPr lang="en-US" altLang="zh-CN" sz="1400" b="0" dirty="0" err="1">
                <a:solidFill>
                  <a:schemeClr val="tx1"/>
                </a:solidFill>
                <a:latin typeface="+mj-ea"/>
                <a:ea typeface="+mj-ea"/>
              </a:rPr>
              <a:t>mdlOutputs</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g=9.8;mc=1.0;m=0.1;l=0.5;</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S=l*(4/3-m*(cos(x(1)))^2/(</a:t>
            </a:r>
            <a:r>
              <a:rPr lang="en-US" altLang="zh-CN" sz="1400" b="0" dirty="0" err="1">
                <a:solidFill>
                  <a:schemeClr val="tx1"/>
                </a:solidFill>
                <a:latin typeface="+mj-ea"/>
                <a:ea typeface="+mj-ea"/>
              </a:rPr>
              <a:t>mc+m</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fx</a:t>
            </a:r>
            <a:r>
              <a:rPr lang="en-US" altLang="zh-CN" sz="1400" b="0" dirty="0">
                <a:solidFill>
                  <a:schemeClr val="tx1"/>
                </a:solidFill>
                <a:latin typeface="+mj-ea"/>
                <a:ea typeface="+mj-ea"/>
              </a:rPr>
              <a:t>=g*sin(x(1))-m*l*x(2)^2*cos(x(1))*sin(x(1))/(</a:t>
            </a:r>
            <a:r>
              <a:rPr lang="en-US" altLang="zh-CN" sz="1400" b="0" dirty="0" err="1">
                <a:solidFill>
                  <a:schemeClr val="tx1"/>
                </a:solidFill>
                <a:latin typeface="+mj-ea"/>
                <a:ea typeface="+mj-ea"/>
              </a:rPr>
              <a:t>mc+m</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fx</a:t>
            </a:r>
            <a:r>
              <a:rPr lang="en-US" altLang="zh-CN" sz="1400" b="0" dirty="0">
                <a:solidFill>
                  <a:schemeClr val="tx1"/>
                </a:solidFill>
                <a:latin typeface="+mj-ea"/>
                <a:ea typeface="+mj-ea"/>
              </a:rPr>
              <a:t>=</a:t>
            </a:r>
            <a:r>
              <a:rPr lang="en-US" altLang="zh-CN" sz="1400" b="0" dirty="0" err="1">
                <a:solidFill>
                  <a:schemeClr val="tx1"/>
                </a:solidFill>
                <a:latin typeface="+mj-ea"/>
                <a:ea typeface="+mj-ea"/>
              </a:rPr>
              <a:t>fx</a:t>
            </a:r>
            <a:r>
              <a:rPr lang="en-US" altLang="zh-CN" sz="1400" b="0" dirty="0">
                <a:solidFill>
                  <a:schemeClr val="tx1"/>
                </a:solidFill>
                <a:latin typeface="+mj-ea"/>
                <a:ea typeface="+mj-ea"/>
              </a:rPr>
              <a:t>/S;</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gx</a:t>
            </a:r>
            <a:r>
              <a:rPr lang="en-US" altLang="zh-CN" sz="1400" b="0" dirty="0">
                <a:solidFill>
                  <a:schemeClr val="tx1"/>
                </a:solidFill>
                <a:latin typeface="+mj-ea"/>
                <a:ea typeface="+mj-ea"/>
              </a:rPr>
              <a:t>=cos(x(1))/(</a:t>
            </a:r>
            <a:r>
              <a:rPr lang="en-US" altLang="zh-CN" sz="1400" b="0" dirty="0" err="1">
                <a:solidFill>
                  <a:schemeClr val="tx1"/>
                </a:solidFill>
                <a:latin typeface="+mj-ea"/>
                <a:ea typeface="+mj-ea"/>
              </a:rPr>
              <a:t>mc+m</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gx</a:t>
            </a:r>
            <a:r>
              <a:rPr lang="en-US" altLang="zh-CN" sz="1400" b="0" dirty="0">
                <a:solidFill>
                  <a:schemeClr val="tx1"/>
                </a:solidFill>
                <a:latin typeface="+mj-ea"/>
                <a:ea typeface="+mj-ea"/>
              </a:rPr>
              <a:t>=</a:t>
            </a:r>
            <a:r>
              <a:rPr lang="en-US" altLang="zh-CN" sz="1400" b="0" dirty="0" err="1">
                <a:solidFill>
                  <a:schemeClr val="tx1"/>
                </a:solidFill>
                <a:latin typeface="+mj-ea"/>
                <a:ea typeface="+mj-ea"/>
              </a:rPr>
              <a:t>gx</a:t>
            </a:r>
            <a:r>
              <a:rPr lang="en-US" altLang="zh-CN" sz="1400" b="0" dirty="0">
                <a:solidFill>
                  <a:schemeClr val="tx1"/>
                </a:solidFill>
                <a:latin typeface="+mj-ea"/>
                <a:ea typeface="+mj-ea"/>
              </a:rPr>
              <a:t>/S;</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sys(1)=x(1);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sys(2)=x(2);</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sys(3)=</a:t>
            </a:r>
            <a:r>
              <a:rPr lang="en-US" altLang="zh-CN" sz="1400" b="0" dirty="0" err="1">
                <a:solidFill>
                  <a:schemeClr val="tx1"/>
                </a:solidFill>
                <a:latin typeface="+mj-ea"/>
                <a:ea typeface="+mj-ea"/>
              </a:rPr>
              <a:t>fx</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sys(4)=</a:t>
            </a:r>
            <a:r>
              <a:rPr lang="en-US" altLang="zh-CN" sz="1400" b="0" dirty="0" err="1">
                <a:solidFill>
                  <a:schemeClr val="tx1"/>
                </a:solidFill>
                <a:latin typeface="+mj-ea"/>
                <a:ea typeface="+mj-ea"/>
              </a:rPr>
              <a:t>gx</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p:txBody>
      </p:sp>
    </p:spTree>
    <p:extLst>
      <p:ext uri="{BB962C8B-B14F-4D97-AF65-F5344CB8AC3E}">
        <p14:creationId xmlns:p14="http://schemas.microsoft.com/office/powerpoint/2010/main" val="37616842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17912"/>
            <a:ext cx="4572000" cy="4524315"/>
          </a:xfrm>
          <a:prstGeom prst="rect">
            <a:avLst/>
          </a:prstGeom>
        </p:spPr>
        <p:txBody>
          <a:bodyPr>
            <a:spAutoFit/>
          </a:bodyPr>
          <a:lstStyle/>
          <a:p>
            <a:pPr algn="l"/>
            <a:r>
              <a:rPr lang="zh-CN" altLang="zh-CN" sz="1600" b="0" dirty="0">
                <a:solidFill>
                  <a:schemeClr val="tx1"/>
                </a:solidFill>
                <a:latin typeface="+mj-ea"/>
                <a:ea typeface="+mj-ea"/>
              </a:rPr>
              <a:t>仿真程序运行输出结果作图分析程序如下：</a:t>
            </a:r>
          </a:p>
          <a:p>
            <a:pPr algn="l"/>
            <a:r>
              <a:rPr lang="en-US" altLang="zh-CN" sz="1600" b="0" dirty="0">
                <a:solidFill>
                  <a:schemeClr val="tx1"/>
                </a:solidFill>
                <a:latin typeface="+mj-ea"/>
                <a:ea typeface="+mj-ea"/>
              </a:rPr>
              <a:t>close all;</a:t>
            </a:r>
            <a:endParaRPr lang="zh-CN" altLang="zh-CN" sz="1600" b="0" dirty="0">
              <a:solidFill>
                <a:schemeClr val="tx1"/>
              </a:solidFill>
              <a:latin typeface="+mj-ea"/>
              <a:ea typeface="+mj-ea"/>
            </a:endParaRPr>
          </a:p>
          <a:p>
            <a:pPr algn="l"/>
            <a:r>
              <a:rPr lang="en-US" altLang="zh-CN" sz="1600" b="0" dirty="0" err="1">
                <a:solidFill>
                  <a:schemeClr val="tx1"/>
                </a:solidFill>
                <a:latin typeface="+mj-ea"/>
                <a:ea typeface="+mj-ea"/>
              </a:rPr>
              <a:t>clc</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figure(1);</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plot(</a:t>
            </a:r>
            <a:r>
              <a:rPr lang="en-US" altLang="zh-CN" sz="1600" b="0" dirty="0" err="1">
                <a:solidFill>
                  <a:schemeClr val="tx1"/>
                </a:solidFill>
                <a:latin typeface="+mj-ea"/>
                <a:ea typeface="+mj-ea"/>
              </a:rPr>
              <a:t>t,y</a:t>
            </a:r>
            <a:r>
              <a:rPr lang="en-US" altLang="zh-CN" sz="1600" b="0" dirty="0">
                <a:solidFill>
                  <a:schemeClr val="tx1"/>
                </a:solidFill>
                <a:latin typeface="+mj-ea"/>
                <a:ea typeface="+mj-ea"/>
              </a:rPr>
              <a:t>(:,1),'k',</a:t>
            </a:r>
            <a:r>
              <a:rPr lang="en-US" altLang="zh-CN" sz="1600" b="0" dirty="0" err="1">
                <a:solidFill>
                  <a:schemeClr val="tx1"/>
                </a:solidFill>
                <a:latin typeface="+mj-ea"/>
                <a:ea typeface="+mj-ea"/>
              </a:rPr>
              <a:t>t,y</a:t>
            </a:r>
            <a:r>
              <a:rPr lang="en-US" altLang="zh-CN" sz="1600" b="0" dirty="0">
                <a:solidFill>
                  <a:schemeClr val="tx1"/>
                </a:solidFill>
                <a:latin typeface="+mj-ea"/>
                <a:ea typeface="+mj-ea"/>
              </a:rPr>
              <a:t>(:,2),'r:','linewidth',2);</a:t>
            </a:r>
            <a:endParaRPr lang="zh-CN" altLang="zh-CN" sz="1600" b="0" dirty="0">
              <a:solidFill>
                <a:schemeClr val="tx1"/>
              </a:solidFill>
              <a:latin typeface="+mj-ea"/>
              <a:ea typeface="+mj-ea"/>
            </a:endParaRPr>
          </a:p>
          <a:p>
            <a:pPr algn="l"/>
            <a:r>
              <a:rPr lang="en-US" altLang="zh-CN" sz="1600" b="0" dirty="0" err="1">
                <a:solidFill>
                  <a:schemeClr val="tx1"/>
                </a:solidFill>
                <a:latin typeface="+mj-ea"/>
                <a:ea typeface="+mj-ea"/>
              </a:rPr>
              <a:t>xlabel</a:t>
            </a:r>
            <a:r>
              <a:rPr lang="en-US" altLang="zh-CN" sz="1600" b="0" dirty="0">
                <a:solidFill>
                  <a:schemeClr val="tx1"/>
                </a:solidFill>
                <a:latin typeface="+mj-ea"/>
                <a:ea typeface="+mj-ea"/>
              </a:rPr>
              <a:t>('time(s)');</a:t>
            </a:r>
            <a:r>
              <a:rPr lang="en-US" altLang="zh-CN" sz="1600" b="0" dirty="0" err="1">
                <a:solidFill>
                  <a:schemeClr val="tx1"/>
                </a:solidFill>
                <a:latin typeface="+mj-ea"/>
                <a:ea typeface="+mj-ea"/>
              </a:rPr>
              <a:t>ylabel</a:t>
            </a:r>
            <a:r>
              <a:rPr lang="en-US" altLang="zh-CN" sz="1600" b="0" dirty="0">
                <a:solidFill>
                  <a:schemeClr val="tx1"/>
                </a:solidFill>
                <a:latin typeface="+mj-ea"/>
                <a:ea typeface="+mj-ea"/>
              </a:rPr>
              <a:t>('</a:t>
            </a:r>
            <a:r>
              <a:rPr lang="zh-CN" altLang="zh-CN" sz="1600" b="0" dirty="0">
                <a:solidFill>
                  <a:schemeClr val="tx1"/>
                </a:solidFill>
                <a:latin typeface="+mj-ea"/>
                <a:ea typeface="+mj-ea"/>
              </a:rPr>
              <a:t>位置跟踪</a:t>
            </a:r>
            <a:r>
              <a:rPr lang="en-US" altLang="zh-CN" sz="1600" b="0" dirty="0">
                <a:solidFill>
                  <a:schemeClr val="tx1"/>
                </a:solidFill>
                <a:latin typeface="+mj-ea"/>
                <a:ea typeface="+mj-ea"/>
              </a:rPr>
              <a:t>');</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legend('</a:t>
            </a:r>
            <a:r>
              <a:rPr lang="zh-CN" altLang="zh-CN" sz="1600" b="0" dirty="0">
                <a:solidFill>
                  <a:schemeClr val="tx1"/>
                </a:solidFill>
                <a:latin typeface="+mj-ea"/>
                <a:ea typeface="+mj-ea"/>
              </a:rPr>
              <a:t>实际信号</a:t>
            </a:r>
            <a:r>
              <a:rPr lang="en-US" altLang="zh-CN" sz="1600" b="0" dirty="0">
                <a:solidFill>
                  <a:schemeClr val="tx1"/>
                </a:solidFill>
                <a:latin typeface="+mj-ea"/>
                <a:ea typeface="+mj-ea"/>
              </a:rPr>
              <a:t>','</a:t>
            </a:r>
            <a:r>
              <a:rPr lang="zh-CN" altLang="zh-CN" sz="1600" b="0" dirty="0">
                <a:solidFill>
                  <a:schemeClr val="tx1"/>
                </a:solidFill>
                <a:latin typeface="+mj-ea"/>
                <a:ea typeface="+mj-ea"/>
              </a:rPr>
              <a:t>仿真结果</a:t>
            </a:r>
            <a:r>
              <a:rPr lang="en-US" altLang="zh-CN" sz="1600" b="0" dirty="0">
                <a:solidFill>
                  <a:schemeClr val="tx1"/>
                </a:solidFill>
                <a:latin typeface="+mj-ea"/>
                <a:ea typeface="+mj-ea"/>
              </a:rPr>
              <a:t>');</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figure(2);</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plot(</a:t>
            </a:r>
            <a:r>
              <a:rPr lang="en-US" altLang="zh-CN" sz="1600" b="0" dirty="0" err="1">
                <a:solidFill>
                  <a:schemeClr val="tx1"/>
                </a:solidFill>
                <a:latin typeface="+mj-ea"/>
                <a:ea typeface="+mj-ea"/>
              </a:rPr>
              <a:t>t,cos</a:t>
            </a:r>
            <a:r>
              <a:rPr lang="en-US" altLang="zh-CN" sz="1600" b="0" dirty="0">
                <a:solidFill>
                  <a:schemeClr val="tx1"/>
                </a:solidFill>
                <a:latin typeface="+mj-ea"/>
                <a:ea typeface="+mj-ea"/>
              </a:rPr>
              <a:t>(t),'k',</a:t>
            </a:r>
            <a:r>
              <a:rPr lang="en-US" altLang="zh-CN" sz="1600" b="0" dirty="0" err="1">
                <a:solidFill>
                  <a:schemeClr val="tx1"/>
                </a:solidFill>
                <a:latin typeface="+mj-ea"/>
                <a:ea typeface="+mj-ea"/>
              </a:rPr>
              <a:t>t,y</a:t>
            </a:r>
            <a:r>
              <a:rPr lang="en-US" altLang="zh-CN" sz="1600" b="0" dirty="0">
                <a:solidFill>
                  <a:schemeClr val="tx1"/>
                </a:solidFill>
                <a:latin typeface="+mj-ea"/>
                <a:ea typeface="+mj-ea"/>
              </a:rPr>
              <a:t>(:,3),'r:','linewidth',2);</a:t>
            </a:r>
            <a:endParaRPr lang="zh-CN" altLang="zh-CN" sz="1600" b="0" dirty="0">
              <a:solidFill>
                <a:schemeClr val="tx1"/>
              </a:solidFill>
              <a:latin typeface="+mj-ea"/>
              <a:ea typeface="+mj-ea"/>
            </a:endParaRPr>
          </a:p>
          <a:p>
            <a:pPr algn="l"/>
            <a:r>
              <a:rPr lang="en-US" altLang="zh-CN" sz="1600" b="0" dirty="0" err="1">
                <a:solidFill>
                  <a:schemeClr val="tx1"/>
                </a:solidFill>
                <a:latin typeface="+mj-ea"/>
                <a:ea typeface="+mj-ea"/>
              </a:rPr>
              <a:t>xlabel</a:t>
            </a:r>
            <a:r>
              <a:rPr lang="en-US" altLang="zh-CN" sz="1600" b="0" dirty="0">
                <a:solidFill>
                  <a:schemeClr val="tx1"/>
                </a:solidFill>
                <a:latin typeface="+mj-ea"/>
                <a:ea typeface="+mj-ea"/>
              </a:rPr>
              <a:t>('time(s)');</a:t>
            </a:r>
            <a:r>
              <a:rPr lang="en-US" altLang="zh-CN" sz="1600" b="0" dirty="0" err="1">
                <a:solidFill>
                  <a:schemeClr val="tx1"/>
                </a:solidFill>
                <a:latin typeface="+mj-ea"/>
                <a:ea typeface="+mj-ea"/>
              </a:rPr>
              <a:t>ylabel</a:t>
            </a:r>
            <a:r>
              <a:rPr lang="en-US" altLang="zh-CN" sz="1600" b="0" dirty="0">
                <a:solidFill>
                  <a:schemeClr val="tx1"/>
                </a:solidFill>
                <a:latin typeface="+mj-ea"/>
                <a:ea typeface="+mj-ea"/>
              </a:rPr>
              <a:t>('</a:t>
            </a:r>
            <a:r>
              <a:rPr lang="zh-CN" altLang="zh-CN" sz="1600" b="0" dirty="0">
                <a:solidFill>
                  <a:schemeClr val="tx1"/>
                </a:solidFill>
                <a:latin typeface="+mj-ea"/>
                <a:ea typeface="+mj-ea"/>
              </a:rPr>
              <a:t>速度跟踪</a:t>
            </a:r>
            <a:r>
              <a:rPr lang="en-US" altLang="zh-CN" sz="1600" b="0" dirty="0">
                <a:solidFill>
                  <a:schemeClr val="tx1"/>
                </a:solidFill>
                <a:latin typeface="+mj-ea"/>
                <a:ea typeface="+mj-ea"/>
              </a:rPr>
              <a:t>');</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legend('</a:t>
            </a:r>
            <a:r>
              <a:rPr lang="zh-CN" altLang="zh-CN" sz="1600" b="0" dirty="0">
                <a:solidFill>
                  <a:schemeClr val="tx1"/>
                </a:solidFill>
                <a:latin typeface="+mj-ea"/>
                <a:ea typeface="+mj-ea"/>
              </a:rPr>
              <a:t>实际信号</a:t>
            </a:r>
            <a:r>
              <a:rPr lang="en-US" altLang="zh-CN" sz="1600" b="0" dirty="0">
                <a:solidFill>
                  <a:schemeClr val="tx1"/>
                </a:solidFill>
                <a:latin typeface="+mj-ea"/>
                <a:ea typeface="+mj-ea"/>
              </a:rPr>
              <a:t>','</a:t>
            </a:r>
            <a:r>
              <a:rPr lang="zh-CN" altLang="zh-CN" sz="1600" b="0" dirty="0">
                <a:solidFill>
                  <a:schemeClr val="tx1"/>
                </a:solidFill>
                <a:latin typeface="+mj-ea"/>
                <a:ea typeface="+mj-ea"/>
              </a:rPr>
              <a:t>仿真结果</a:t>
            </a:r>
            <a:r>
              <a:rPr lang="en-US" altLang="zh-CN" sz="1600" b="0" dirty="0">
                <a:solidFill>
                  <a:schemeClr val="tx1"/>
                </a:solidFill>
                <a:latin typeface="+mj-ea"/>
                <a:ea typeface="+mj-ea"/>
              </a:rPr>
              <a:t>');</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figure(3);</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plot(</a:t>
            </a:r>
            <a:r>
              <a:rPr lang="en-US" altLang="zh-CN" sz="1600" b="0" dirty="0" err="1">
                <a:solidFill>
                  <a:schemeClr val="tx1"/>
                </a:solidFill>
                <a:latin typeface="+mj-ea"/>
                <a:ea typeface="+mj-ea"/>
              </a:rPr>
              <a:t>t,ut</a:t>
            </a:r>
            <a:r>
              <a:rPr lang="en-US" altLang="zh-CN" sz="1600" b="0" dirty="0">
                <a:solidFill>
                  <a:schemeClr val="tx1"/>
                </a:solidFill>
                <a:latin typeface="+mj-ea"/>
                <a:ea typeface="+mj-ea"/>
              </a:rPr>
              <a:t>(:,1),'r','linewidth',2);</a:t>
            </a:r>
            <a:endParaRPr lang="zh-CN" altLang="zh-CN" sz="1600" b="0" dirty="0">
              <a:solidFill>
                <a:schemeClr val="tx1"/>
              </a:solidFill>
              <a:latin typeface="+mj-ea"/>
              <a:ea typeface="+mj-ea"/>
            </a:endParaRPr>
          </a:p>
          <a:p>
            <a:pPr algn="l"/>
            <a:r>
              <a:rPr lang="en-US" altLang="zh-CN" sz="1600" b="0" dirty="0" err="1">
                <a:solidFill>
                  <a:schemeClr val="tx1"/>
                </a:solidFill>
                <a:latin typeface="+mj-ea"/>
                <a:ea typeface="+mj-ea"/>
              </a:rPr>
              <a:t>xlabel</a:t>
            </a:r>
            <a:r>
              <a:rPr lang="en-US" altLang="zh-CN" sz="1600" b="0" dirty="0">
                <a:solidFill>
                  <a:schemeClr val="tx1"/>
                </a:solidFill>
                <a:latin typeface="+mj-ea"/>
                <a:ea typeface="+mj-ea"/>
              </a:rPr>
              <a:t>('time(s)');</a:t>
            </a:r>
            <a:r>
              <a:rPr lang="en-US" altLang="zh-CN" sz="1600" b="0" dirty="0" err="1">
                <a:solidFill>
                  <a:schemeClr val="tx1"/>
                </a:solidFill>
                <a:latin typeface="+mj-ea"/>
                <a:ea typeface="+mj-ea"/>
              </a:rPr>
              <a:t>ylabel</a:t>
            </a:r>
            <a:r>
              <a:rPr lang="en-US" altLang="zh-CN" sz="1600" b="0" dirty="0">
                <a:solidFill>
                  <a:schemeClr val="tx1"/>
                </a:solidFill>
                <a:latin typeface="+mj-ea"/>
                <a:ea typeface="+mj-ea"/>
              </a:rPr>
              <a:t>('</a:t>
            </a:r>
            <a:r>
              <a:rPr lang="zh-CN" altLang="zh-CN" sz="1600" b="0" dirty="0">
                <a:solidFill>
                  <a:schemeClr val="tx1"/>
                </a:solidFill>
                <a:latin typeface="+mj-ea"/>
                <a:ea typeface="+mj-ea"/>
              </a:rPr>
              <a:t>控制输入</a:t>
            </a:r>
            <a:r>
              <a:rPr lang="en-US" altLang="zh-CN" sz="1600" b="0" dirty="0">
                <a:solidFill>
                  <a:schemeClr val="tx1"/>
                </a:solidFill>
                <a:latin typeface="+mj-ea"/>
                <a:ea typeface="+mj-ea"/>
              </a:rPr>
              <a:t>');</a:t>
            </a:r>
            <a:endParaRPr lang="zh-CN" altLang="zh-CN" sz="1600" b="0" dirty="0">
              <a:solidFill>
                <a:schemeClr val="tx1"/>
              </a:solidFill>
              <a:latin typeface="+mj-ea"/>
              <a:ea typeface="+mj-ea"/>
            </a:endParaRPr>
          </a:p>
          <a:p>
            <a:pPr algn="l"/>
            <a:r>
              <a:rPr lang="en-US" altLang="zh-CN" sz="1600" b="0" dirty="0">
                <a:solidFill>
                  <a:schemeClr val="tx1"/>
                </a:solidFill>
                <a:latin typeface="+mj-ea"/>
                <a:ea typeface="+mj-ea"/>
              </a:rPr>
              <a:t>	</a:t>
            </a:r>
            <a:r>
              <a:rPr lang="zh-CN" altLang="zh-CN" sz="1600" b="0" dirty="0">
                <a:solidFill>
                  <a:schemeClr val="tx1"/>
                </a:solidFill>
                <a:latin typeface="+mj-ea"/>
                <a:ea typeface="+mj-ea"/>
              </a:rPr>
              <a:t>运行仿真文件，作图输出结果如图</a:t>
            </a:r>
            <a:r>
              <a:rPr lang="en-US" altLang="zh-CN" sz="1600" b="0" dirty="0">
                <a:solidFill>
                  <a:schemeClr val="tx1"/>
                </a:solidFill>
                <a:latin typeface="+mj-ea"/>
                <a:ea typeface="+mj-ea"/>
              </a:rPr>
              <a:t>13-16~</a:t>
            </a:r>
            <a:r>
              <a:rPr lang="zh-CN" altLang="zh-CN" sz="1600" b="0" dirty="0">
                <a:solidFill>
                  <a:schemeClr val="tx1"/>
                </a:solidFill>
                <a:latin typeface="+mj-ea"/>
                <a:ea typeface="+mj-ea"/>
              </a:rPr>
              <a:t>图</a:t>
            </a:r>
            <a:r>
              <a:rPr lang="en-US" altLang="zh-CN" sz="1600" b="0" dirty="0">
                <a:solidFill>
                  <a:schemeClr val="tx1"/>
                </a:solidFill>
                <a:latin typeface="+mj-ea"/>
                <a:ea typeface="+mj-ea"/>
              </a:rPr>
              <a:t>13-18</a:t>
            </a:r>
            <a:r>
              <a:rPr lang="zh-CN" altLang="zh-CN" sz="1600" b="0" dirty="0">
                <a:solidFill>
                  <a:schemeClr val="tx1"/>
                </a:solidFill>
                <a:latin typeface="+mj-ea"/>
                <a:ea typeface="+mj-ea"/>
              </a:rPr>
              <a:t>所示。</a:t>
            </a:r>
          </a:p>
        </p:txBody>
      </p:sp>
    </p:spTree>
    <p:extLst>
      <p:ext uri="{BB962C8B-B14F-4D97-AF65-F5344CB8AC3E}">
        <p14:creationId xmlns:p14="http://schemas.microsoft.com/office/powerpoint/2010/main" val="37616842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717" y="908720"/>
            <a:ext cx="609600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16842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950" y="1124744"/>
            <a:ext cx="4288354" cy="400110"/>
          </a:xfrm>
          <a:prstGeom prst="rect">
            <a:avLst/>
          </a:prstGeom>
        </p:spPr>
        <p:txBody>
          <a:bodyPr wrap="none">
            <a:spAutoFit/>
          </a:bodyPr>
          <a:lstStyle/>
          <a:p>
            <a:r>
              <a:rPr lang="en-US" altLang="zh-CN" b="0" dirty="0">
                <a:solidFill>
                  <a:schemeClr val="tx1"/>
                </a:solidFill>
                <a:latin typeface="+mj-ea"/>
                <a:ea typeface="+mj-ea"/>
              </a:rPr>
              <a:t>13.3.3  </a:t>
            </a:r>
            <a:r>
              <a:rPr lang="zh-CN" altLang="zh-CN" b="0" dirty="0">
                <a:solidFill>
                  <a:schemeClr val="tx1"/>
                </a:solidFill>
                <a:latin typeface="+mj-ea"/>
                <a:ea typeface="+mj-ea"/>
              </a:rPr>
              <a:t>输入输出的反馈线性化控制</a:t>
            </a:r>
          </a:p>
        </p:txBody>
      </p:sp>
      <p:sp>
        <p:nvSpPr>
          <p:cNvPr id="3" name="矩形 2"/>
          <p:cNvSpPr/>
          <p:nvPr/>
        </p:nvSpPr>
        <p:spPr>
          <a:xfrm>
            <a:off x="391681" y="2028910"/>
            <a:ext cx="1980029" cy="400110"/>
          </a:xfrm>
          <a:prstGeom prst="rect">
            <a:avLst/>
          </a:prstGeom>
        </p:spPr>
        <p:txBody>
          <a:bodyPr wrap="none">
            <a:spAutoFit/>
          </a:bodyPr>
          <a:lstStyle/>
          <a:p>
            <a:r>
              <a:rPr lang="zh-CN" altLang="zh-CN" b="0" dirty="0">
                <a:solidFill>
                  <a:schemeClr val="tx1"/>
                </a:solidFill>
                <a:latin typeface="+mj-ea"/>
                <a:ea typeface="+mj-ea"/>
              </a:rPr>
              <a:t>考虑如下系统：</a:t>
            </a:r>
          </a:p>
        </p:txBody>
      </p:sp>
      <p:pic>
        <p:nvPicPr>
          <p:cNvPr id="296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1524854"/>
            <a:ext cx="2203629"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58009" y="3717032"/>
            <a:ext cx="2492990" cy="400110"/>
          </a:xfrm>
          <a:prstGeom prst="rect">
            <a:avLst/>
          </a:prstGeom>
        </p:spPr>
        <p:txBody>
          <a:bodyPr wrap="none">
            <a:spAutoFit/>
          </a:bodyPr>
          <a:lstStyle/>
          <a:p>
            <a:r>
              <a:rPr lang="zh-CN" altLang="zh-CN" b="0" dirty="0">
                <a:solidFill>
                  <a:schemeClr val="tx1"/>
                </a:solidFill>
                <a:latin typeface="+mj-ea"/>
                <a:ea typeface="+mj-ea"/>
              </a:rPr>
              <a:t>控制任务为对象输出</a:t>
            </a:r>
            <a:endParaRPr lang="zh-CN" altLang="en-US" b="0" dirty="0">
              <a:solidFill>
                <a:schemeClr val="tx1"/>
              </a:solidFill>
              <a:latin typeface="+mj-ea"/>
              <a:ea typeface="+mj-ea"/>
            </a:endParaRPr>
          </a:p>
        </p:txBody>
      </p:sp>
      <p:pic>
        <p:nvPicPr>
          <p:cNvPr id="296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0999" y="3770780"/>
            <a:ext cx="269205" cy="292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120204" y="3717032"/>
            <a:ext cx="1723549" cy="400110"/>
          </a:xfrm>
          <a:prstGeom prst="rect">
            <a:avLst/>
          </a:prstGeom>
        </p:spPr>
        <p:txBody>
          <a:bodyPr wrap="none">
            <a:spAutoFit/>
          </a:bodyPr>
          <a:lstStyle/>
          <a:p>
            <a:r>
              <a:rPr lang="zh-CN" altLang="zh-CN" b="0" dirty="0">
                <a:solidFill>
                  <a:schemeClr val="tx1"/>
                </a:solidFill>
                <a:latin typeface="+mj-ea"/>
                <a:ea typeface="+mj-ea"/>
              </a:rPr>
              <a:t>跟踪理想轨迹</a:t>
            </a:r>
            <a:endParaRPr lang="zh-CN" altLang="en-US" b="0" dirty="0">
              <a:solidFill>
                <a:schemeClr val="tx1"/>
              </a:solidFill>
              <a:latin typeface="+mj-ea"/>
              <a:ea typeface="+mj-ea"/>
            </a:endParaRPr>
          </a:p>
        </p:txBody>
      </p:sp>
      <p:pic>
        <p:nvPicPr>
          <p:cNvPr id="297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3753" y="3712478"/>
            <a:ext cx="354081"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91681" y="4293096"/>
            <a:ext cx="2749471" cy="400110"/>
          </a:xfrm>
          <a:prstGeom prst="rect">
            <a:avLst/>
          </a:prstGeom>
        </p:spPr>
        <p:txBody>
          <a:bodyPr wrap="none">
            <a:spAutoFit/>
          </a:bodyPr>
          <a:lstStyle/>
          <a:p>
            <a:r>
              <a:rPr lang="zh-CN" altLang="zh-CN" b="0" dirty="0">
                <a:solidFill>
                  <a:schemeClr val="tx1"/>
                </a:solidFill>
                <a:latin typeface="+mj-ea"/>
                <a:ea typeface="+mj-ea"/>
              </a:rPr>
              <a:t>由上式可知，对象输出</a:t>
            </a:r>
            <a:endParaRPr lang="zh-CN" altLang="en-US" b="0" dirty="0">
              <a:solidFill>
                <a:schemeClr val="tx1"/>
              </a:solidFill>
              <a:latin typeface="+mj-ea"/>
              <a:ea typeface="+mj-ea"/>
            </a:endParaRPr>
          </a:p>
        </p:txBody>
      </p:sp>
      <p:pic>
        <p:nvPicPr>
          <p:cNvPr id="2970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0204" y="4341545"/>
            <a:ext cx="323528" cy="35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443732" y="4312310"/>
            <a:ext cx="1467068" cy="400110"/>
          </a:xfrm>
          <a:prstGeom prst="rect">
            <a:avLst/>
          </a:prstGeom>
        </p:spPr>
        <p:txBody>
          <a:bodyPr wrap="none">
            <a:spAutoFit/>
          </a:bodyPr>
          <a:lstStyle/>
          <a:p>
            <a:r>
              <a:rPr lang="zh-CN" altLang="zh-CN" b="0" dirty="0">
                <a:solidFill>
                  <a:schemeClr val="tx1"/>
                </a:solidFill>
                <a:latin typeface="+mj-ea"/>
                <a:ea typeface="+mj-ea"/>
              </a:rPr>
              <a:t>与控制输入</a:t>
            </a:r>
            <a:endParaRPr lang="zh-CN" altLang="en-US" b="0" dirty="0">
              <a:solidFill>
                <a:schemeClr val="tx1"/>
              </a:solidFill>
              <a:latin typeface="+mj-ea"/>
              <a:ea typeface="+mj-ea"/>
            </a:endParaRPr>
          </a:p>
        </p:txBody>
      </p:sp>
      <p:pic>
        <p:nvPicPr>
          <p:cNvPr id="29702"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43753" y="4421907"/>
            <a:ext cx="230014" cy="27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50342" y="4869160"/>
            <a:ext cx="4801314" cy="400110"/>
          </a:xfrm>
          <a:prstGeom prst="rect">
            <a:avLst/>
          </a:prstGeom>
        </p:spPr>
        <p:txBody>
          <a:bodyPr wrap="none">
            <a:spAutoFit/>
          </a:bodyPr>
          <a:lstStyle/>
          <a:p>
            <a:r>
              <a:rPr lang="zh-CN" altLang="zh-CN" b="0" dirty="0">
                <a:solidFill>
                  <a:schemeClr val="tx1"/>
                </a:solidFill>
                <a:latin typeface="+mj-ea"/>
                <a:ea typeface="+mj-ea"/>
              </a:rPr>
              <a:t>没有直接的联系，无法直接设计控制器。</a:t>
            </a:r>
            <a:endParaRPr lang="zh-CN" altLang="en-US" b="0" dirty="0">
              <a:solidFill>
                <a:schemeClr val="tx1"/>
              </a:solidFill>
              <a:latin typeface="+mj-ea"/>
              <a:ea typeface="+mj-ea"/>
            </a:endParaRPr>
          </a:p>
        </p:txBody>
      </p:sp>
      <p:sp>
        <p:nvSpPr>
          <p:cNvPr id="9" name="矩形 8"/>
          <p:cNvSpPr/>
          <p:nvPr/>
        </p:nvSpPr>
        <p:spPr>
          <a:xfrm>
            <a:off x="5112255" y="4869160"/>
            <a:ext cx="1210588" cy="400110"/>
          </a:xfrm>
          <a:prstGeom prst="rect">
            <a:avLst/>
          </a:prstGeom>
        </p:spPr>
        <p:txBody>
          <a:bodyPr wrap="none">
            <a:spAutoFit/>
          </a:bodyPr>
          <a:lstStyle/>
          <a:p>
            <a:r>
              <a:rPr lang="zh-CN" altLang="zh-CN" b="0" dirty="0">
                <a:solidFill>
                  <a:schemeClr val="tx1"/>
                </a:solidFill>
                <a:latin typeface="+mj-ea"/>
                <a:ea typeface="+mj-ea"/>
              </a:rPr>
              <a:t>为了得到</a:t>
            </a:r>
            <a:endParaRPr lang="zh-CN" altLang="en-US" b="0" dirty="0">
              <a:solidFill>
                <a:schemeClr val="tx1"/>
              </a:solidFill>
              <a:latin typeface="+mj-ea"/>
              <a:ea typeface="+mj-ea"/>
            </a:endParaRPr>
          </a:p>
        </p:txBody>
      </p:sp>
      <p:pic>
        <p:nvPicPr>
          <p:cNvPr id="2970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2033" y="4922784"/>
            <a:ext cx="263868" cy="29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6559331" y="4851052"/>
            <a:ext cx="441146" cy="400110"/>
          </a:xfrm>
          <a:prstGeom prst="rect">
            <a:avLst/>
          </a:prstGeom>
        </p:spPr>
        <p:txBody>
          <a:bodyPr wrap="none">
            <a:spAutoFit/>
          </a:bodyPr>
          <a:lstStyle/>
          <a:p>
            <a:r>
              <a:rPr lang="zh-CN" altLang="zh-CN" b="0" dirty="0">
                <a:solidFill>
                  <a:schemeClr val="tx1"/>
                </a:solidFill>
                <a:latin typeface="+mj-ea"/>
                <a:ea typeface="+mj-ea"/>
              </a:rPr>
              <a:t>和</a:t>
            </a:r>
            <a:endParaRPr lang="zh-CN" altLang="en-US" b="0" dirty="0">
              <a:solidFill>
                <a:schemeClr val="tx1"/>
              </a:solidFill>
              <a:latin typeface="+mj-ea"/>
              <a:ea typeface="+mj-ea"/>
            </a:endParaRPr>
          </a:p>
        </p:txBody>
      </p:sp>
      <p:pic>
        <p:nvPicPr>
          <p:cNvPr id="29704"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50675" y="4897681"/>
            <a:ext cx="263017" cy="306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7279044" y="4922784"/>
            <a:ext cx="1467068" cy="400110"/>
          </a:xfrm>
          <a:prstGeom prst="rect">
            <a:avLst/>
          </a:prstGeom>
        </p:spPr>
        <p:txBody>
          <a:bodyPr wrap="none">
            <a:spAutoFit/>
          </a:bodyPr>
          <a:lstStyle/>
          <a:p>
            <a:r>
              <a:rPr lang="zh-CN" altLang="zh-CN" b="0" dirty="0">
                <a:solidFill>
                  <a:schemeClr val="tx1"/>
                </a:solidFill>
                <a:latin typeface="+mj-ea"/>
                <a:ea typeface="+mj-ea"/>
              </a:rPr>
              <a:t>的联系，对</a:t>
            </a:r>
            <a:endParaRPr lang="zh-CN" altLang="en-US" b="0" dirty="0">
              <a:solidFill>
                <a:schemeClr val="tx1"/>
              </a:solidFill>
              <a:latin typeface="+mj-ea"/>
              <a:ea typeface="+mj-ea"/>
            </a:endParaRPr>
          </a:p>
        </p:txBody>
      </p:sp>
      <p:pic>
        <p:nvPicPr>
          <p:cNvPr id="2970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496" y="5322894"/>
            <a:ext cx="284893" cy="3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776401" y="5322894"/>
            <a:ext cx="1210588" cy="400110"/>
          </a:xfrm>
          <a:prstGeom prst="rect">
            <a:avLst/>
          </a:prstGeom>
        </p:spPr>
        <p:txBody>
          <a:bodyPr wrap="none">
            <a:spAutoFit/>
          </a:bodyPr>
          <a:lstStyle/>
          <a:p>
            <a:r>
              <a:rPr lang="zh-CN" altLang="zh-CN" b="0" dirty="0">
                <a:solidFill>
                  <a:schemeClr val="tx1"/>
                </a:solidFill>
                <a:latin typeface="+mj-ea"/>
                <a:ea typeface="+mj-ea"/>
              </a:rPr>
              <a:t>求微分，</a:t>
            </a:r>
          </a:p>
        </p:txBody>
      </p:sp>
      <p:pic>
        <p:nvPicPr>
          <p:cNvPr id="29706"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2146" y="5349857"/>
            <a:ext cx="2498012" cy="373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432283" y="6021288"/>
            <a:ext cx="697627" cy="400110"/>
          </a:xfrm>
          <a:prstGeom prst="rect">
            <a:avLst/>
          </a:prstGeom>
        </p:spPr>
        <p:txBody>
          <a:bodyPr wrap="none">
            <a:spAutoFit/>
          </a:bodyPr>
          <a:lstStyle/>
          <a:p>
            <a:r>
              <a:rPr lang="zh-CN" altLang="zh-CN" b="0" dirty="0">
                <a:solidFill>
                  <a:schemeClr val="tx1"/>
                </a:solidFill>
                <a:latin typeface="+mj-ea"/>
                <a:ea typeface="+mj-ea"/>
              </a:rPr>
              <a:t>可见</a:t>
            </a:r>
            <a:endParaRPr lang="zh-CN" altLang="en-US" b="0" dirty="0">
              <a:solidFill>
                <a:schemeClr val="tx1"/>
              </a:solidFill>
              <a:latin typeface="+mj-ea"/>
              <a:ea typeface="+mj-ea"/>
            </a:endParaRPr>
          </a:p>
        </p:txBody>
      </p:sp>
      <p:pic>
        <p:nvPicPr>
          <p:cNvPr id="29707"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23715" y="6021288"/>
            <a:ext cx="350379" cy="47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1355899" y="6061166"/>
            <a:ext cx="441146" cy="400110"/>
          </a:xfrm>
          <a:prstGeom prst="rect">
            <a:avLst/>
          </a:prstGeom>
        </p:spPr>
        <p:txBody>
          <a:bodyPr wrap="none">
            <a:spAutoFit/>
          </a:bodyPr>
          <a:lstStyle/>
          <a:p>
            <a:r>
              <a:rPr lang="zh-CN" altLang="zh-CN" b="0" dirty="0">
                <a:solidFill>
                  <a:schemeClr val="tx1"/>
                </a:solidFill>
                <a:latin typeface="+mj-ea"/>
                <a:ea typeface="+mj-ea"/>
              </a:rPr>
              <a:t>和</a:t>
            </a:r>
            <a:endParaRPr lang="zh-CN" altLang="en-US" b="0" dirty="0">
              <a:solidFill>
                <a:schemeClr val="tx1"/>
              </a:solidFill>
              <a:latin typeface="+mj-ea"/>
              <a:ea typeface="+mj-ea"/>
            </a:endParaRPr>
          </a:p>
        </p:txBody>
      </p:sp>
      <p:pic>
        <p:nvPicPr>
          <p:cNvPr id="29708"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13141" y="6050087"/>
            <a:ext cx="358009" cy="42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2027156" y="6061166"/>
            <a:ext cx="3262432" cy="400110"/>
          </a:xfrm>
          <a:prstGeom prst="rect">
            <a:avLst/>
          </a:prstGeom>
        </p:spPr>
        <p:txBody>
          <a:bodyPr wrap="none">
            <a:spAutoFit/>
          </a:bodyPr>
          <a:lstStyle/>
          <a:p>
            <a:r>
              <a:rPr lang="zh-CN" altLang="zh-CN" b="0" dirty="0">
                <a:solidFill>
                  <a:schemeClr val="tx1"/>
                </a:solidFill>
                <a:latin typeface="+mj-ea"/>
                <a:ea typeface="+mj-ea"/>
              </a:rPr>
              <a:t>没有直接的关系。为此，对</a:t>
            </a:r>
            <a:endParaRPr lang="zh-CN" altLang="en-US" b="0" dirty="0">
              <a:solidFill>
                <a:schemeClr val="tx1"/>
              </a:solidFill>
              <a:latin typeface="+mj-ea"/>
              <a:ea typeface="+mj-ea"/>
            </a:endParaRPr>
          </a:p>
        </p:txBody>
      </p:sp>
      <p:pic>
        <p:nvPicPr>
          <p:cNvPr id="29709" name="Picture 1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48876" y="5975874"/>
            <a:ext cx="416697" cy="570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5579812" y="6050087"/>
            <a:ext cx="1210588" cy="400110"/>
          </a:xfrm>
          <a:prstGeom prst="rect">
            <a:avLst/>
          </a:prstGeom>
        </p:spPr>
        <p:txBody>
          <a:bodyPr wrap="none">
            <a:spAutoFit/>
          </a:bodyPr>
          <a:lstStyle/>
          <a:p>
            <a:r>
              <a:rPr lang="zh-CN" altLang="zh-CN" b="0" dirty="0">
                <a:solidFill>
                  <a:schemeClr val="tx1"/>
                </a:solidFill>
                <a:latin typeface="+mj-ea"/>
                <a:ea typeface="+mj-ea"/>
              </a:rPr>
              <a:t>求微分：</a:t>
            </a:r>
            <a:endParaRPr lang="zh-CN" altLang="en-US" b="0" dirty="0">
              <a:solidFill>
                <a:schemeClr val="tx1"/>
              </a:solidFill>
              <a:latin typeface="+mj-ea"/>
              <a:ea typeface="+mj-ea"/>
            </a:endParaRPr>
          </a:p>
        </p:txBody>
      </p:sp>
    </p:spTree>
    <p:extLst>
      <p:ext uri="{BB962C8B-B14F-4D97-AF65-F5344CB8AC3E}">
        <p14:creationId xmlns:p14="http://schemas.microsoft.com/office/powerpoint/2010/main" val="37616842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832" y="980728"/>
            <a:ext cx="3856522"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00832" y="2132856"/>
            <a:ext cx="441146" cy="400110"/>
          </a:xfrm>
          <a:prstGeom prst="rect">
            <a:avLst/>
          </a:prstGeom>
        </p:spPr>
        <p:txBody>
          <a:bodyPr wrap="none">
            <a:spAutoFit/>
          </a:bodyPr>
          <a:lstStyle/>
          <a:p>
            <a:r>
              <a:rPr lang="zh-CN" altLang="zh-CN" b="0" dirty="0">
                <a:solidFill>
                  <a:schemeClr val="tx1"/>
                </a:solidFill>
                <a:latin typeface="+mj-ea"/>
                <a:ea typeface="+mj-ea"/>
              </a:rPr>
              <a:t>取</a:t>
            </a:r>
            <a:endParaRPr lang="zh-CN" altLang="en-US" b="0" dirty="0">
              <a:solidFill>
                <a:schemeClr val="tx1"/>
              </a:solidFill>
              <a:latin typeface="+mj-ea"/>
              <a:ea typeface="+mj-ea"/>
            </a:endParaRPr>
          </a:p>
        </p:txBody>
      </p:sp>
      <p:pic>
        <p:nvPicPr>
          <p:cNvPr id="307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732" y="2125149"/>
            <a:ext cx="4047612" cy="4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22130" y="3068960"/>
            <a:ext cx="441146" cy="400110"/>
          </a:xfrm>
          <a:prstGeom prst="rect">
            <a:avLst/>
          </a:prstGeom>
        </p:spPr>
        <p:txBody>
          <a:bodyPr wrap="none">
            <a:spAutoFit/>
          </a:bodyPr>
          <a:lstStyle/>
          <a:p>
            <a:r>
              <a:rPr lang="zh-CN" altLang="zh-CN" b="0" dirty="0">
                <a:solidFill>
                  <a:schemeClr val="tx1"/>
                </a:solidFill>
                <a:latin typeface="+mj-ea"/>
                <a:ea typeface="+mj-ea"/>
              </a:rPr>
              <a:t>则</a:t>
            </a:r>
          </a:p>
        </p:txBody>
      </p:sp>
      <p:pic>
        <p:nvPicPr>
          <p:cNvPr id="307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276" y="3032413"/>
            <a:ext cx="2014537" cy="399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95536" y="3717032"/>
            <a:ext cx="954107" cy="400110"/>
          </a:xfrm>
          <a:prstGeom prst="rect">
            <a:avLst/>
          </a:prstGeom>
        </p:spPr>
        <p:txBody>
          <a:bodyPr wrap="none">
            <a:spAutoFit/>
          </a:bodyPr>
          <a:lstStyle/>
          <a:p>
            <a:r>
              <a:rPr lang="zh-CN" altLang="zh-CN" b="0" dirty="0">
                <a:solidFill>
                  <a:schemeClr val="tx1"/>
                </a:solidFill>
                <a:latin typeface="+mj-ea"/>
                <a:ea typeface="+mj-ea"/>
              </a:rPr>
              <a:t>表明了</a:t>
            </a:r>
            <a:endParaRPr lang="zh-CN" altLang="en-US" b="0" dirty="0">
              <a:solidFill>
                <a:schemeClr val="tx1"/>
              </a:solidFill>
              <a:latin typeface="+mj-ea"/>
              <a:ea typeface="+mj-ea"/>
            </a:endParaRPr>
          </a:p>
        </p:txBody>
      </p:sp>
      <p:pic>
        <p:nvPicPr>
          <p:cNvPr id="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31640" y="3788764"/>
            <a:ext cx="263868" cy="29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1598938" y="3717032"/>
            <a:ext cx="441146" cy="400110"/>
          </a:xfrm>
          <a:prstGeom prst="rect">
            <a:avLst/>
          </a:prstGeom>
        </p:spPr>
        <p:txBody>
          <a:bodyPr wrap="none">
            <a:spAutoFit/>
          </a:bodyPr>
          <a:lstStyle/>
          <a:p>
            <a:r>
              <a:rPr lang="zh-CN" altLang="zh-CN" b="0" dirty="0">
                <a:solidFill>
                  <a:schemeClr val="tx1"/>
                </a:solidFill>
                <a:latin typeface="+mj-ea"/>
                <a:ea typeface="+mj-ea"/>
              </a:rPr>
              <a:t>和</a:t>
            </a:r>
            <a:endParaRPr lang="zh-CN" altLang="en-US" b="0" dirty="0">
              <a:solidFill>
                <a:schemeClr val="tx1"/>
              </a:solidFill>
              <a:latin typeface="+mj-ea"/>
              <a:ea typeface="+mj-ea"/>
            </a:endParaRPr>
          </a:p>
        </p:txBody>
      </p:sp>
      <p:pic>
        <p:nvPicPr>
          <p:cNvPr id="10"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90282" y="3763661"/>
            <a:ext cx="263017" cy="306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265064" y="3717585"/>
            <a:ext cx="1723549" cy="400110"/>
          </a:xfrm>
          <a:prstGeom prst="rect">
            <a:avLst/>
          </a:prstGeom>
        </p:spPr>
        <p:txBody>
          <a:bodyPr wrap="none">
            <a:spAutoFit/>
          </a:bodyPr>
          <a:lstStyle/>
          <a:p>
            <a:r>
              <a:rPr lang="zh-CN" altLang="zh-CN" b="0" dirty="0">
                <a:solidFill>
                  <a:schemeClr val="tx1"/>
                </a:solidFill>
                <a:latin typeface="+mj-ea"/>
                <a:ea typeface="+mj-ea"/>
              </a:rPr>
              <a:t>之间的关系。</a:t>
            </a:r>
            <a:endParaRPr lang="zh-CN" altLang="en-US" b="0" dirty="0">
              <a:solidFill>
                <a:schemeClr val="tx1"/>
              </a:solidFill>
              <a:latin typeface="+mj-ea"/>
              <a:ea typeface="+mj-ea"/>
            </a:endParaRPr>
          </a:p>
        </p:txBody>
      </p:sp>
      <p:sp>
        <p:nvSpPr>
          <p:cNvPr id="6" name="矩形 5"/>
          <p:cNvSpPr/>
          <p:nvPr/>
        </p:nvSpPr>
        <p:spPr>
          <a:xfrm>
            <a:off x="3924569" y="3758315"/>
            <a:ext cx="1723549" cy="400110"/>
          </a:xfrm>
          <a:prstGeom prst="rect">
            <a:avLst/>
          </a:prstGeom>
        </p:spPr>
        <p:txBody>
          <a:bodyPr wrap="none">
            <a:spAutoFit/>
          </a:bodyPr>
          <a:lstStyle/>
          <a:p>
            <a:r>
              <a:rPr lang="zh-CN" altLang="zh-CN" b="0" dirty="0">
                <a:solidFill>
                  <a:schemeClr val="tx1"/>
                </a:solidFill>
                <a:latin typeface="+mj-ea"/>
                <a:ea typeface="+mj-ea"/>
              </a:rPr>
              <a:t>取控制律为：</a:t>
            </a:r>
          </a:p>
        </p:txBody>
      </p:sp>
      <p:pic>
        <p:nvPicPr>
          <p:cNvPr id="30725"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48118" y="3580487"/>
            <a:ext cx="1669333" cy="67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22108" y="4248340"/>
            <a:ext cx="954107" cy="400110"/>
          </a:xfrm>
          <a:prstGeom prst="rect">
            <a:avLst/>
          </a:prstGeom>
        </p:spPr>
        <p:txBody>
          <a:bodyPr wrap="none">
            <a:spAutoFit/>
          </a:bodyPr>
          <a:lstStyle/>
          <a:p>
            <a:r>
              <a:rPr lang="zh-CN" altLang="zh-CN" b="0" dirty="0">
                <a:solidFill>
                  <a:schemeClr val="tx1"/>
                </a:solidFill>
                <a:latin typeface="+mj-ea"/>
                <a:ea typeface="+mj-ea"/>
              </a:rPr>
              <a:t>其中，</a:t>
            </a:r>
            <a:endParaRPr lang="zh-CN" altLang="en-US" b="0" dirty="0">
              <a:solidFill>
                <a:schemeClr val="tx1"/>
              </a:solidFill>
              <a:latin typeface="+mj-ea"/>
              <a:ea typeface="+mj-ea"/>
            </a:endParaRPr>
          </a:p>
        </p:txBody>
      </p:sp>
      <p:pic>
        <p:nvPicPr>
          <p:cNvPr id="30726"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45734" y="4324773"/>
            <a:ext cx="209620" cy="247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1422152" y="4248340"/>
            <a:ext cx="1467068" cy="400110"/>
          </a:xfrm>
          <a:prstGeom prst="rect">
            <a:avLst/>
          </a:prstGeom>
        </p:spPr>
        <p:txBody>
          <a:bodyPr wrap="none">
            <a:spAutoFit/>
          </a:bodyPr>
          <a:lstStyle/>
          <a:p>
            <a:r>
              <a:rPr lang="zh-CN" altLang="zh-CN" b="0" dirty="0">
                <a:solidFill>
                  <a:schemeClr val="tx1"/>
                </a:solidFill>
                <a:latin typeface="+mj-ea"/>
                <a:ea typeface="+mj-ea"/>
              </a:rPr>
              <a:t>为辅助项。</a:t>
            </a:r>
          </a:p>
        </p:txBody>
      </p:sp>
      <p:sp>
        <p:nvSpPr>
          <p:cNvPr id="12" name="矩形 11"/>
          <p:cNvSpPr/>
          <p:nvPr/>
        </p:nvSpPr>
        <p:spPr>
          <a:xfrm>
            <a:off x="552917" y="4797152"/>
            <a:ext cx="697627" cy="400110"/>
          </a:xfrm>
          <a:prstGeom prst="rect">
            <a:avLst/>
          </a:prstGeom>
        </p:spPr>
        <p:txBody>
          <a:bodyPr wrap="none">
            <a:spAutoFit/>
          </a:bodyPr>
          <a:lstStyle/>
          <a:p>
            <a:r>
              <a:rPr lang="zh-CN" altLang="zh-CN" b="0" dirty="0">
                <a:solidFill>
                  <a:schemeClr val="tx1"/>
                </a:solidFill>
                <a:latin typeface="+mj-ea"/>
                <a:ea typeface="+mj-ea"/>
              </a:rPr>
              <a:t>由式</a:t>
            </a:r>
            <a:endParaRPr lang="zh-CN" altLang="en-US" b="0" dirty="0">
              <a:solidFill>
                <a:schemeClr val="tx1"/>
              </a:solidFill>
              <a:latin typeface="+mj-ea"/>
              <a:ea typeface="+mj-ea"/>
            </a:endParaRPr>
          </a:p>
        </p:txBody>
      </p:sp>
      <p:pic>
        <p:nvPicPr>
          <p:cNvPr id="30727"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76712" y="4686772"/>
            <a:ext cx="1539577" cy="620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87838" y="4745881"/>
            <a:ext cx="2158603" cy="428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5436096" y="4791806"/>
            <a:ext cx="954107" cy="400110"/>
          </a:xfrm>
          <a:prstGeom prst="rect">
            <a:avLst/>
          </a:prstGeom>
        </p:spPr>
        <p:txBody>
          <a:bodyPr wrap="none">
            <a:spAutoFit/>
          </a:bodyPr>
          <a:lstStyle/>
          <a:p>
            <a:r>
              <a:rPr lang="zh-CN" altLang="zh-CN" b="0" dirty="0">
                <a:solidFill>
                  <a:schemeClr val="tx1"/>
                </a:solidFill>
                <a:latin typeface="+mj-ea"/>
                <a:ea typeface="+mj-ea"/>
              </a:rPr>
              <a:t>可得：</a:t>
            </a:r>
            <a:endParaRPr lang="zh-CN" altLang="en-US" b="0" dirty="0">
              <a:solidFill>
                <a:schemeClr val="tx1"/>
              </a:solidFill>
              <a:latin typeface="+mj-ea"/>
              <a:ea typeface="+mj-ea"/>
            </a:endParaRPr>
          </a:p>
        </p:txBody>
      </p:sp>
      <p:pic>
        <p:nvPicPr>
          <p:cNvPr id="30729"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300192" y="4797152"/>
            <a:ext cx="584578" cy="3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542703" y="5589240"/>
            <a:ext cx="1210588" cy="400110"/>
          </a:xfrm>
          <a:prstGeom prst="rect">
            <a:avLst/>
          </a:prstGeom>
        </p:spPr>
        <p:txBody>
          <a:bodyPr wrap="none">
            <a:spAutoFit/>
          </a:bodyPr>
          <a:lstStyle/>
          <a:p>
            <a:r>
              <a:rPr lang="zh-CN" altLang="zh-CN" b="0" dirty="0">
                <a:solidFill>
                  <a:schemeClr val="tx1"/>
                </a:solidFill>
                <a:latin typeface="+mj-ea"/>
                <a:ea typeface="+mj-ea"/>
              </a:rPr>
              <a:t>定义误差</a:t>
            </a:r>
            <a:endParaRPr lang="zh-CN" altLang="en-US" b="0" dirty="0">
              <a:solidFill>
                <a:schemeClr val="tx1"/>
              </a:solidFill>
              <a:latin typeface="+mj-ea"/>
              <a:ea typeface="+mj-ea"/>
            </a:endParaRPr>
          </a:p>
        </p:txBody>
      </p:sp>
      <p:pic>
        <p:nvPicPr>
          <p:cNvPr id="30730"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43428" y="5589240"/>
            <a:ext cx="11503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3126838" y="5598017"/>
            <a:ext cx="697627" cy="400110"/>
          </a:xfrm>
          <a:prstGeom prst="rect">
            <a:avLst/>
          </a:prstGeom>
        </p:spPr>
        <p:txBody>
          <a:bodyPr wrap="none">
            <a:spAutoFit/>
          </a:bodyPr>
          <a:lstStyle/>
          <a:p>
            <a:r>
              <a:rPr lang="zh-CN" altLang="zh-CN" b="0" dirty="0">
                <a:solidFill>
                  <a:schemeClr val="tx1"/>
                </a:solidFill>
                <a:latin typeface="+mj-ea"/>
                <a:ea typeface="+mj-ea"/>
              </a:rPr>
              <a:t>设计</a:t>
            </a:r>
            <a:endParaRPr lang="zh-CN" altLang="en-US" b="0" dirty="0">
              <a:solidFill>
                <a:schemeClr val="tx1"/>
              </a:solidFill>
              <a:latin typeface="+mj-ea"/>
              <a:ea typeface="+mj-ea"/>
            </a:endParaRPr>
          </a:p>
        </p:txBody>
      </p:sp>
      <p:pic>
        <p:nvPicPr>
          <p:cNvPr id="25"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19759" y="5665673"/>
            <a:ext cx="209620" cy="247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129102" y="5607901"/>
            <a:ext cx="2749471" cy="400110"/>
          </a:xfrm>
          <a:prstGeom prst="rect">
            <a:avLst/>
          </a:prstGeom>
        </p:spPr>
        <p:txBody>
          <a:bodyPr wrap="none">
            <a:spAutoFit/>
          </a:bodyPr>
          <a:lstStyle/>
          <a:p>
            <a:r>
              <a:rPr lang="zh-CN" altLang="zh-CN" b="0" dirty="0">
                <a:solidFill>
                  <a:schemeClr val="tx1"/>
                </a:solidFill>
                <a:latin typeface="+mj-ea"/>
                <a:ea typeface="+mj-ea"/>
              </a:rPr>
              <a:t>为反馈线性化的形式：</a:t>
            </a:r>
          </a:p>
        </p:txBody>
      </p:sp>
      <p:pic>
        <p:nvPicPr>
          <p:cNvPr id="30731"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874517" y="5589240"/>
            <a:ext cx="1656184" cy="379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16842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96752"/>
            <a:ext cx="954107" cy="400110"/>
          </a:xfrm>
          <a:prstGeom prst="rect">
            <a:avLst/>
          </a:prstGeom>
        </p:spPr>
        <p:txBody>
          <a:bodyPr wrap="none">
            <a:spAutoFit/>
          </a:bodyPr>
          <a:lstStyle/>
          <a:p>
            <a:r>
              <a:rPr lang="zh-CN" altLang="zh-CN" b="0" dirty="0">
                <a:solidFill>
                  <a:schemeClr val="tx1"/>
                </a:solidFill>
                <a:latin typeface="+mj-ea"/>
                <a:ea typeface="+mj-ea"/>
              </a:rPr>
              <a:t>其中，</a:t>
            </a:r>
            <a:endParaRPr lang="zh-CN" altLang="en-US" b="0" dirty="0">
              <a:solidFill>
                <a:schemeClr val="tx1"/>
              </a:solidFill>
              <a:latin typeface="+mj-ea"/>
              <a:ea typeface="+mj-ea"/>
            </a:endParaRPr>
          </a:p>
        </p:txBody>
      </p:sp>
      <p:pic>
        <p:nvPicPr>
          <p:cNvPr id="317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6825" y="1175388"/>
            <a:ext cx="295225" cy="44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583348" y="1218669"/>
            <a:ext cx="441146" cy="400110"/>
          </a:xfrm>
          <a:prstGeom prst="rect">
            <a:avLst/>
          </a:prstGeom>
        </p:spPr>
        <p:txBody>
          <a:bodyPr wrap="none">
            <a:spAutoFit/>
          </a:bodyPr>
          <a:lstStyle/>
          <a:p>
            <a:r>
              <a:rPr lang="zh-CN" altLang="zh-CN" b="0" dirty="0">
                <a:solidFill>
                  <a:schemeClr val="tx1"/>
                </a:solidFill>
                <a:latin typeface="+mj-ea"/>
                <a:ea typeface="+mj-ea"/>
              </a:rPr>
              <a:t>和</a:t>
            </a:r>
            <a:endParaRPr lang="zh-CN" altLang="en-US" b="0" dirty="0">
              <a:solidFill>
                <a:schemeClr val="tx1"/>
              </a:solidFill>
              <a:latin typeface="+mj-ea"/>
              <a:ea typeface="+mj-ea"/>
            </a:endParaRPr>
          </a:p>
        </p:txBody>
      </p:sp>
      <p:pic>
        <p:nvPicPr>
          <p:cNvPr id="317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9001" y="1106110"/>
            <a:ext cx="403746" cy="581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422747" y="1218669"/>
            <a:ext cx="1467068" cy="400110"/>
          </a:xfrm>
          <a:prstGeom prst="rect">
            <a:avLst/>
          </a:prstGeom>
        </p:spPr>
        <p:txBody>
          <a:bodyPr wrap="none">
            <a:spAutoFit/>
          </a:bodyPr>
          <a:lstStyle/>
          <a:p>
            <a:r>
              <a:rPr lang="zh-CN" altLang="zh-CN" b="0" dirty="0">
                <a:solidFill>
                  <a:schemeClr val="tx1"/>
                </a:solidFill>
                <a:latin typeface="+mj-ea"/>
                <a:ea typeface="+mj-ea"/>
              </a:rPr>
              <a:t>为正实数。</a:t>
            </a:r>
            <a:endParaRPr lang="zh-CN" altLang="en-US" b="0" dirty="0">
              <a:solidFill>
                <a:schemeClr val="tx1"/>
              </a:solidFill>
              <a:latin typeface="+mj-ea"/>
              <a:ea typeface="+mj-ea"/>
            </a:endParaRPr>
          </a:p>
        </p:txBody>
      </p:sp>
      <p:sp>
        <p:nvSpPr>
          <p:cNvPr id="5" name="矩形 4"/>
          <p:cNvSpPr/>
          <p:nvPr/>
        </p:nvSpPr>
        <p:spPr>
          <a:xfrm>
            <a:off x="549117" y="1706718"/>
            <a:ext cx="697627" cy="400110"/>
          </a:xfrm>
          <a:prstGeom prst="rect">
            <a:avLst/>
          </a:prstGeom>
        </p:spPr>
        <p:txBody>
          <a:bodyPr wrap="none">
            <a:spAutoFit/>
          </a:bodyPr>
          <a:lstStyle/>
          <a:p>
            <a:r>
              <a:rPr lang="zh-CN" altLang="zh-CN" b="0" dirty="0">
                <a:solidFill>
                  <a:schemeClr val="tx1"/>
                </a:solidFill>
                <a:latin typeface="+mj-ea"/>
                <a:ea typeface="+mj-ea"/>
              </a:rPr>
              <a:t>由式</a:t>
            </a:r>
            <a:endParaRPr lang="zh-CN" altLang="en-US" b="0" dirty="0">
              <a:solidFill>
                <a:schemeClr val="tx1"/>
              </a:solidFill>
              <a:latin typeface="+mj-ea"/>
              <a:ea typeface="+mj-ea"/>
            </a:endParaRPr>
          </a:p>
        </p:txBody>
      </p:sp>
      <p:pic>
        <p:nvPicPr>
          <p:cNvPr id="3174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46744" y="1704441"/>
            <a:ext cx="707367"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77658" y="1687504"/>
            <a:ext cx="1831629" cy="419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087035" y="1708995"/>
            <a:ext cx="954107" cy="400110"/>
          </a:xfrm>
          <a:prstGeom prst="rect">
            <a:avLst/>
          </a:prstGeom>
        </p:spPr>
        <p:txBody>
          <a:bodyPr wrap="none">
            <a:spAutoFit/>
          </a:bodyPr>
          <a:lstStyle/>
          <a:p>
            <a:r>
              <a:rPr lang="zh-CN" altLang="zh-CN" b="0" dirty="0">
                <a:solidFill>
                  <a:schemeClr val="tx1"/>
                </a:solidFill>
                <a:latin typeface="+mj-ea"/>
                <a:ea typeface="+mj-ea"/>
              </a:rPr>
              <a:t>可得：</a:t>
            </a:r>
          </a:p>
        </p:txBody>
      </p:sp>
      <p:pic>
        <p:nvPicPr>
          <p:cNvPr id="3175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8064" y="1619060"/>
            <a:ext cx="2096726" cy="48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52016" y="2204864"/>
            <a:ext cx="697627" cy="400110"/>
          </a:xfrm>
          <a:prstGeom prst="rect">
            <a:avLst/>
          </a:prstGeom>
        </p:spPr>
        <p:txBody>
          <a:bodyPr wrap="none">
            <a:spAutoFit/>
          </a:bodyPr>
          <a:lstStyle/>
          <a:p>
            <a:r>
              <a:rPr lang="zh-CN" altLang="zh-CN" b="0" dirty="0">
                <a:solidFill>
                  <a:schemeClr val="tx1"/>
                </a:solidFill>
                <a:latin typeface="+mj-ea"/>
                <a:ea typeface="+mj-ea"/>
              </a:rPr>
              <a:t>则当</a:t>
            </a:r>
            <a:endParaRPr lang="zh-CN" altLang="en-US" b="0" dirty="0">
              <a:solidFill>
                <a:schemeClr val="tx1"/>
              </a:solidFill>
              <a:latin typeface="+mj-ea"/>
              <a:ea typeface="+mj-ea"/>
            </a:endParaRPr>
          </a:p>
        </p:txBody>
      </p:sp>
      <p:pic>
        <p:nvPicPr>
          <p:cNvPr id="3175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66825" y="2277600"/>
            <a:ext cx="716169" cy="2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77658" y="2216993"/>
            <a:ext cx="741263" cy="375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62760" y="2156837"/>
            <a:ext cx="922592" cy="461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77950" y="2708920"/>
            <a:ext cx="7218386" cy="707886"/>
          </a:xfrm>
          <a:prstGeom prst="rect">
            <a:avLst/>
          </a:prstGeom>
        </p:spPr>
        <p:txBody>
          <a:bodyPr wrap="square">
            <a:spAutoFit/>
          </a:bodyPr>
          <a:lstStyle/>
          <a:p>
            <a:r>
              <a:rPr lang="zh-CN" altLang="zh-CN" b="0" dirty="0">
                <a:solidFill>
                  <a:schemeClr val="tx1"/>
                </a:solidFill>
                <a:latin typeface="+mj-ea"/>
                <a:ea typeface="+mj-ea"/>
              </a:rPr>
              <a:t>本方法的缺点是需要精确的系统模型信息，无法克制外界干扰。</a:t>
            </a:r>
          </a:p>
          <a:p>
            <a:r>
              <a:rPr lang="en-US" altLang="zh-CN" b="0" dirty="0">
                <a:solidFill>
                  <a:schemeClr val="tx1"/>
                </a:solidFill>
                <a:latin typeface="+mj-ea"/>
                <a:ea typeface="+mj-ea"/>
              </a:rPr>
              <a:t>	</a:t>
            </a:r>
            <a:r>
              <a:rPr lang="zh-CN" altLang="zh-CN" b="0" dirty="0">
                <a:solidFill>
                  <a:schemeClr val="tx1"/>
                </a:solidFill>
                <a:latin typeface="+mj-ea"/>
                <a:ea typeface="+mj-ea"/>
              </a:rPr>
              <a:t>假设理想轨迹为</a:t>
            </a:r>
            <a:endParaRPr lang="zh-CN" altLang="en-US" b="0" dirty="0">
              <a:solidFill>
                <a:schemeClr val="tx1"/>
              </a:solidFill>
              <a:latin typeface="+mj-ea"/>
              <a:ea typeface="+mj-ea"/>
            </a:endParaRPr>
          </a:p>
        </p:txBody>
      </p:sp>
      <p:pic>
        <p:nvPicPr>
          <p:cNvPr id="31754"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6514" y="3416806"/>
            <a:ext cx="1126257" cy="427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5"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50967" y="3474902"/>
            <a:ext cx="1335908" cy="4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661531" y="4005064"/>
            <a:ext cx="1210588" cy="400110"/>
          </a:xfrm>
          <a:prstGeom prst="rect">
            <a:avLst/>
          </a:prstGeom>
        </p:spPr>
        <p:txBody>
          <a:bodyPr wrap="none">
            <a:spAutoFit/>
          </a:bodyPr>
          <a:lstStyle/>
          <a:p>
            <a:r>
              <a:rPr lang="zh-CN" altLang="zh-CN" b="0" dirty="0">
                <a:solidFill>
                  <a:schemeClr val="tx1"/>
                </a:solidFill>
                <a:latin typeface="+mj-ea"/>
                <a:ea typeface="+mj-ea"/>
              </a:rPr>
              <a:t>控制器取</a:t>
            </a:r>
            <a:endParaRPr lang="zh-CN" altLang="en-US" b="0" dirty="0">
              <a:solidFill>
                <a:schemeClr val="tx1"/>
              </a:solidFill>
              <a:latin typeface="+mj-ea"/>
              <a:ea typeface="+mj-ea"/>
            </a:endParaRPr>
          </a:p>
        </p:txBody>
      </p:sp>
      <p:pic>
        <p:nvPicPr>
          <p:cNvPr id="31756" name="Picture 1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872119" y="3873841"/>
            <a:ext cx="1655090" cy="667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3707904" y="4007513"/>
            <a:ext cx="4844548" cy="400110"/>
          </a:xfrm>
          <a:prstGeom prst="rect">
            <a:avLst/>
          </a:prstGeom>
        </p:spPr>
        <p:txBody>
          <a:bodyPr wrap="square">
            <a:spAutoFit/>
          </a:bodyPr>
          <a:lstStyle/>
          <a:p>
            <a:r>
              <a:rPr lang="zh-CN" altLang="zh-CN" b="0" dirty="0">
                <a:solidFill>
                  <a:schemeClr val="tx1"/>
                </a:solidFill>
                <a:latin typeface="+mj-ea"/>
                <a:ea typeface="+mj-ea"/>
              </a:rPr>
              <a:t>对系统进行仿真，仿真图如图</a:t>
            </a:r>
            <a:r>
              <a:rPr lang="en-US" altLang="zh-CN" b="0" dirty="0">
                <a:solidFill>
                  <a:schemeClr val="tx1"/>
                </a:solidFill>
                <a:latin typeface="+mj-ea"/>
                <a:ea typeface="+mj-ea"/>
              </a:rPr>
              <a:t>13-19</a:t>
            </a:r>
            <a:r>
              <a:rPr lang="zh-CN" altLang="zh-CN" b="0" dirty="0">
                <a:solidFill>
                  <a:schemeClr val="tx1"/>
                </a:solidFill>
                <a:latin typeface="+mj-ea"/>
                <a:ea typeface="+mj-ea"/>
              </a:rPr>
              <a:t>所示。</a:t>
            </a:r>
          </a:p>
        </p:txBody>
      </p:sp>
      <p:pic>
        <p:nvPicPr>
          <p:cNvPr id="31757"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85735" y="4541296"/>
            <a:ext cx="4625975" cy="2103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16842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196752"/>
            <a:ext cx="4572000" cy="5478423"/>
          </a:xfrm>
          <a:prstGeom prst="rect">
            <a:avLst/>
          </a:prstGeom>
        </p:spPr>
        <p:txBody>
          <a:bodyPr>
            <a:spAutoFit/>
          </a:bodyPr>
          <a:lstStyle/>
          <a:p>
            <a:pPr algn="l"/>
            <a:r>
              <a:rPr lang="zh-CN" altLang="zh-CN" sz="1400" b="0" dirty="0">
                <a:solidFill>
                  <a:schemeClr val="tx1"/>
                </a:solidFill>
                <a:latin typeface="+mj-ea"/>
                <a:ea typeface="+mj-ea"/>
              </a:rPr>
              <a:t>该系统控制器</a:t>
            </a:r>
            <a:r>
              <a:rPr lang="en-US" altLang="zh-CN" sz="1400" b="0" dirty="0">
                <a:solidFill>
                  <a:schemeClr val="tx1"/>
                </a:solidFill>
                <a:latin typeface="+mj-ea"/>
                <a:ea typeface="+mj-ea"/>
              </a:rPr>
              <a:t>S</a:t>
            </a:r>
            <a:r>
              <a:rPr lang="zh-CN" altLang="zh-CN" sz="1400" b="0" dirty="0">
                <a:solidFill>
                  <a:schemeClr val="tx1"/>
                </a:solidFill>
                <a:latin typeface="+mj-ea"/>
                <a:ea typeface="+mj-ea"/>
              </a:rPr>
              <a:t>函数文件如下：</a:t>
            </a:r>
          </a:p>
          <a:p>
            <a:pPr algn="l"/>
            <a:r>
              <a:rPr lang="en-US" altLang="zh-CN" sz="1400" b="0" dirty="0">
                <a:solidFill>
                  <a:schemeClr val="tx1"/>
                </a:solidFill>
                <a:latin typeface="+mj-ea"/>
                <a:ea typeface="+mj-ea"/>
              </a:rPr>
              <a:t>function [sys,x0,str,ts]=</a:t>
            </a:r>
            <a:r>
              <a:rPr lang="en-US" altLang="zh-CN" sz="1400" b="0" dirty="0" err="1">
                <a:solidFill>
                  <a:schemeClr val="tx1"/>
                </a:solidFill>
                <a:latin typeface="+mj-ea"/>
                <a:ea typeface="+mj-ea"/>
              </a:rPr>
              <a:t>obser</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t,x,u,flag</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switch flag,</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[sys,x0,str,ts]=</a:t>
            </a:r>
            <a:r>
              <a:rPr lang="en-US" altLang="zh-CN" sz="1400" b="0" dirty="0" err="1">
                <a:solidFill>
                  <a:schemeClr val="tx1"/>
                </a:solidFill>
                <a:latin typeface="+mj-ea"/>
                <a:ea typeface="+mj-ea"/>
              </a:rPr>
              <a:t>mdlInitializeSizes</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a:t>
            </a:r>
            <a:r>
              <a:rPr lang="en-US" altLang="zh-CN" sz="1400" b="0" dirty="0" err="1">
                <a:solidFill>
                  <a:schemeClr val="tx1"/>
                </a:solidFill>
                <a:latin typeface="+mj-ea"/>
                <a:ea typeface="+mj-ea"/>
              </a:rPr>
              <a:t>mdlDerivatives</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3,</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a:t>
            </a:r>
            <a:r>
              <a:rPr lang="en-US" altLang="zh-CN" sz="1400" b="0" dirty="0" err="1">
                <a:solidFill>
                  <a:schemeClr val="tx1"/>
                </a:solidFill>
                <a:latin typeface="+mj-ea"/>
                <a:ea typeface="+mj-ea"/>
              </a:rPr>
              <a:t>mdlOutputs</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{1, 2, 4, 9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 =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otherwise</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error(['Unhandled flag = ',num2str(flag)]);</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end</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function [sys,x0,str,ts]=</a:t>
            </a:r>
            <a:r>
              <a:rPr lang="en-US" altLang="zh-CN" sz="1400" b="0" dirty="0" err="1">
                <a:solidFill>
                  <a:schemeClr val="tx1"/>
                </a:solidFill>
                <a:latin typeface="+mj-ea"/>
                <a:ea typeface="+mj-ea"/>
              </a:rPr>
              <a:t>mdlInitializeSizes</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sizes = </a:t>
            </a:r>
            <a:r>
              <a:rPr lang="en-US" altLang="zh-CN" sz="1400" b="0" dirty="0" err="1">
                <a:solidFill>
                  <a:schemeClr val="tx1"/>
                </a:solidFill>
                <a:latin typeface="+mj-ea"/>
                <a:ea typeface="+mj-ea"/>
              </a:rPr>
              <a:t>simsizes</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sizes.NumDiscStates</a:t>
            </a:r>
            <a:r>
              <a:rPr lang="en-US" altLang="zh-CN" sz="1400" b="0" dirty="0">
                <a:solidFill>
                  <a:schemeClr val="tx1"/>
                </a:solidFill>
                <a:latin typeface="+mj-ea"/>
                <a:ea typeface="+mj-ea"/>
              </a:rPr>
              <a:t>  = 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sizes.NumOutputs</a:t>
            </a:r>
            <a:r>
              <a:rPr lang="en-US" altLang="zh-CN" sz="1400" b="0" dirty="0">
                <a:solidFill>
                  <a:schemeClr val="tx1"/>
                </a:solidFill>
                <a:latin typeface="+mj-ea"/>
                <a:ea typeface="+mj-ea"/>
              </a:rPr>
              <a:t>     = 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sizes.NumInputs</a:t>
            </a:r>
            <a:r>
              <a:rPr lang="en-US" altLang="zh-CN" sz="1400" b="0" dirty="0">
                <a:solidFill>
                  <a:schemeClr val="tx1"/>
                </a:solidFill>
                <a:latin typeface="+mj-ea"/>
                <a:ea typeface="+mj-ea"/>
              </a:rPr>
              <a:t>      = 6;</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sizes.DirFeedthrough</a:t>
            </a:r>
            <a:r>
              <a:rPr lang="en-US" altLang="zh-CN" sz="1400" b="0" dirty="0">
                <a:solidFill>
                  <a:schemeClr val="tx1"/>
                </a:solidFill>
                <a:latin typeface="+mj-ea"/>
                <a:ea typeface="+mj-ea"/>
              </a:rPr>
              <a:t> = 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sizes.NumSampleTimes</a:t>
            </a:r>
            <a:r>
              <a:rPr lang="en-US" altLang="zh-CN" sz="1400" b="0" dirty="0">
                <a:solidFill>
                  <a:schemeClr val="tx1"/>
                </a:solidFill>
                <a:latin typeface="+mj-ea"/>
                <a:ea typeface="+mj-ea"/>
              </a:rPr>
              <a:t> = 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a:t>
            </a:r>
            <a:r>
              <a:rPr lang="en-US" altLang="zh-CN" sz="1400" b="0" dirty="0" err="1">
                <a:solidFill>
                  <a:schemeClr val="tx1"/>
                </a:solidFill>
                <a:latin typeface="+mj-ea"/>
                <a:ea typeface="+mj-ea"/>
              </a:rPr>
              <a:t>simsizes</a:t>
            </a:r>
            <a:r>
              <a:rPr lang="en-US" altLang="zh-CN" sz="1400" b="0" dirty="0">
                <a:solidFill>
                  <a:schemeClr val="tx1"/>
                </a:solidFill>
                <a:latin typeface="+mj-ea"/>
                <a:ea typeface="+mj-ea"/>
              </a:rPr>
              <a:t>(sizes);</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x0=[];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str</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ts</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p:txBody>
      </p:sp>
      <p:sp>
        <p:nvSpPr>
          <p:cNvPr id="3" name="矩形 2"/>
          <p:cNvSpPr/>
          <p:nvPr/>
        </p:nvSpPr>
        <p:spPr>
          <a:xfrm>
            <a:off x="4569566" y="991072"/>
            <a:ext cx="4572000" cy="5324535"/>
          </a:xfrm>
          <a:prstGeom prst="rect">
            <a:avLst/>
          </a:prstGeom>
        </p:spPr>
        <p:txBody>
          <a:bodyPr>
            <a:spAutoFit/>
          </a:bodyPr>
          <a:lstStyle/>
          <a:p>
            <a:pPr algn="l"/>
            <a:r>
              <a:rPr lang="en-US" altLang="zh-CN" b="0" dirty="0">
                <a:solidFill>
                  <a:schemeClr val="tx1"/>
                </a:solidFill>
                <a:latin typeface="+mj-ea"/>
                <a:ea typeface="+mj-ea"/>
              </a:rPr>
              <a:t>function sys=</a:t>
            </a:r>
            <a:r>
              <a:rPr lang="en-US" altLang="zh-CN" b="0" dirty="0" err="1">
                <a:solidFill>
                  <a:schemeClr val="tx1"/>
                </a:solidFill>
                <a:latin typeface="+mj-ea"/>
                <a:ea typeface="+mj-ea"/>
              </a:rPr>
              <a:t>mdlOutputs</a:t>
            </a:r>
            <a:r>
              <a:rPr lang="en-US" altLang="zh-CN" b="0" dirty="0">
                <a:solidFill>
                  <a:schemeClr val="tx1"/>
                </a:solidFill>
                <a:latin typeface="+mj-ea"/>
                <a:ea typeface="+mj-ea"/>
              </a:rPr>
              <a:t>(</a:t>
            </a:r>
            <a:r>
              <a:rPr lang="en-US" altLang="zh-CN" b="0" dirty="0" err="1">
                <a:solidFill>
                  <a:schemeClr val="tx1"/>
                </a:solidFill>
                <a:latin typeface="+mj-ea"/>
                <a:ea typeface="+mj-ea"/>
              </a:rPr>
              <a:t>t,x,u</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yd</a:t>
            </a:r>
            <a:r>
              <a:rPr lang="en-US" altLang="zh-CN" b="0" dirty="0">
                <a:solidFill>
                  <a:schemeClr val="tx1"/>
                </a:solidFill>
                <a:latin typeface="+mj-ea"/>
                <a:ea typeface="+mj-ea"/>
              </a:rPr>
              <a:t>=u(1);</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dyd</a:t>
            </a:r>
            <a:r>
              <a:rPr lang="en-US" altLang="zh-CN" b="0" dirty="0">
                <a:solidFill>
                  <a:schemeClr val="tx1"/>
                </a:solidFill>
                <a:latin typeface="+mj-ea"/>
                <a:ea typeface="+mj-ea"/>
              </a:rPr>
              <a:t>=cos(t);</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ddyd</a:t>
            </a:r>
            <a:r>
              <a:rPr lang="en-US" altLang="zh-CN" b="0" dirty="0">
                <a:solidFill>
                  <a:schemeClr val="tx1"/>
                </a:solidFill>
                <a:latin typeface="+mj-ea"/>
                <a:ea typeface="+mj-ea"/>
              </a:rPr>
              <a:t>=-sin(t);</a:t>
            </a:r>
            <a:endParaRPr lang="zh-CN" altLang="zh-CN" b="0" dirty="0">
              <a:solidFill>
                <a:schemeClr val="tx1"/>
              </a:solidFill>
              <a:latin typeface="+mj-ea"/>
              <a:ea typeface="+mj-ea"/>
            </a:endParaRPr>
          </a:p>
          <a:p>
            <a:pPr algn="l"/>
            <a:r>
              <a:rPr lang="en-US" altLang="zh-CN" b="0" dirty="0">
                <a:solidFill>
                  <a:schemeClr val="tx1"/>
                </a:solidFill>
                <a:latin typeface="+mj-ea"/>
                <a:ea typeface="+mj-ea"/>
              </a:rPr>
              <a:t>e=u(2);</a:t>
            </a:r>
            <a:endParaRPr lang="zh-CN" altLang="zh-CN" b="0" dirty="0">
              <a:solidFill>
                <a:schemeClr val="tx1"/>
              </a:solidFill>
              <a:latin typeface="+mj-ea"/>
              <a:ea typeface="+mj-ea"/>
            </a:endParaRPr>
          </a:p>
          <a:p>
            <a:pPr algn="l"/>
            <a:r>
              <a:rPr lang="en-US" altLang="zh-CN" b="0" dirty="0">
                <a:solidFill>
                  <a:schemeClr val="tx1"/>
                </a:solidFill>
                <a:latin typeface="+mj-ea"/>
                <a:ea typeface="+mj-ea"/>
              </a:rPr>
              <a:t>de=u(3);</a:t>
            </a:r>
            <a:endParaRPr lang="zh-CN" altLang="zh-CN" b="0" dirty="0">
              <a:solidFill>
                <a:schemeClr val="tx1"/>
              </a:solidFill>
              <a:latin typeface="+mj-ea"/>
              <a:ea typeface="+mj-ea"/>
            </a:endParaRPr>
          </a:p>
          <a:p>
            <a:pPr algn="l"/>
            <a:r>
              <a:rPr lang="en-US" altLang="zh-CN" b="0" dirty="0">
                <a:solidFill>
                  <a:schemeClr val="tx1"/>
                </a:solidFill>
                <a:latin typeface="+mj-ea"/>
                <a:ea typeface="+mj-ea"/>
              </a:rPr>
              <a:t>x1=u(4);</a:t>
            </a:r>
            <a:endParaRPr lang="zh-CN" altLang="zh-CN" b="0" dirty="0">
              <a:solidFill>
                <a:schemeClr val="tx1"/>
              </a:solidFill>
              <a:latin typeface="+mj-ea"/>
              <a:ea typeface="+mj-ea"/>
            </a:endParaRPr>
          </a:p>
          <a:p>
            <a:pPr algn="l"/>
            <a:r>
              <a:rPr lang="en-US" altLang="zh-CN" b="0" dirty="0">
                <a:solidFill>
                  <a:schemeClr val="tx1"/>
                </a:solidFill>
                <a:latin typeface="+mj-ea"/>
                <a:ea typeface="+mj-ea"/>
              </a:rPr>
              <a:t>x2=u(5);</a:t>
            </a:r>
            <a:endParaRPr lang="zh-CN" altLang="zh-CN" b="0" dirty="0">
              <a:solidFill>
                <a:schemeClr val="tx1"/>
              </a:solidFill>
              <a:latin typeface="+mj-ea"/>
              <a:ea typeface="+mj-ea"/>
            </a:endParaRPr>
          </a:p>
          <a:p>
            <a:pPr algn="l"/>
            <a:r>
              <a:rPr lang="en-US" altLang="zh-CN" b="0" dirty="0">
                <a:solidFill>
                  <a:schemeClr val="tx1"/>
                </a:solidFill>
                <a:latin typeface="+mj-ea"/>
                <a:ea typeface="+mj-ea"/>
              </a:rPr>
              <a:t>x3=u(6);</a:t>
            </a:r>
            <a:endParaRPr lang="zh-CN" altLang="zh-CN" b="0" dirty="0">
              <a:solidFill>
                <a:schemeClr val="tx1"/>
              </a:solidFill>
              <a:latin typeface="+mj-ea"/>
              <a:ea typeface="+mj-ea"/>
            </a:endParaRPr>
          </a:p>
          <a:p>
            <a:pPr algn="l"/>
            <a:r>
              <a:rPr lang="en-US" altLang="zh-CN" b="0" dirty="0">
                <a:solidFill>
                  <a:schemeClr val="tx1"/>
                </a:solidFill>
                <a:latin typeface="+mj-ea"/>
                <a:ea typeface="+mj-ea"/>
              </a:rPr>
              <a:t> </a:t>
            </a:r>
            <a:endParaRPr lang="zh-CN" altLang="zh-CN" b="0" dirty="0">
              <a:solidFill>
                <a:schemeClr val="tx1"/>
              </a:solidFill>
              <a:latin typeface="+mj-ea"/>
              <a:ea typeface="+mj-ea"/>
            </a:endParaRPr>
          </a:p>
          <a:p>
            <a:pPr algn="l"/>
            <a:r>
              <a:rPr lang="en-US" altLang="zh-CN" b="0" dirty="0">
                <a:solidFill>
                  <a:schemeClr val="tx1"/>
                </a:solidFill>
                <a:latin typeface="+mj-ea"/>
                <a:ea typeface="+mj-ea"/>
              </a:rPr>
              <a:t>f=(x1^5+x3)*(x3+cos(x2))+(x2+1)*x1^2;</a:t>
            </a:r>
            <a:endParaRPr lang="zh-CN" altLang="zh-CN" b="0" dirty="0">
              <a:solidFill>
                <a:schemeClr val="tx1"/>
              </a:solidFill>
              <a:latin typeface="+mj-ea"/>
              <a:ea typeface="+mj-ea"/>
            </a:endParaRPr>
          </a:p>
          <a:p>
            <a:pPr algn="l"/>
            <a:r>
              <a:rPr lang="en-US" altLang="zh-CN" b="0" dirty="0">
                <a:solidFill>
                  <a:schemeClr val="tx1"/>
                </a:solidFill>
                <a:latin typeface="+mj-ea"/>
                <a:ea typeface="+mj-ea"/>
              </a:rPr>
              <a:t> </a:t>
            </a:r>
            <a:endParaRPr lang="zh-CN" altLang="zh-CN" b="0" dirty="0">
              <a:solidFill>
                <a:schemeClr val="tx1"/>
              </a:solidFill>
              <a:latin typeface="+mj-ea"/>
              <a:ea typeface="+mj-ea"/>
            </a:endParaRPr>
          </a:p>
          <a:p>
            <a:pPr algn="l"/>
            <a:r>
              <a:rPr lang="en-US" altLang="zh-CN" b="0" dirty="0">
                <a:solidFill>
                  <a:schemeClr val="tx1"/>
                </a:solidFill>
                <a:latin typeface="+mj-ea"/>
                <a:ea typeface="+mj-ea"/>
              </a:rPr>
              <a:t>k1=10;k2=10;</a:t>
            </a:r>
            <a:endParaRPr lang="zh-CN" altLang="zh-CN" b="0" dirty="0">
              <a:solidFill>
                <a:schemeClr val="tx1"/>
              </a:solidFill>
              <a:latin typeface="+mj-ea"/>
              <a:ea typeface="+mj-ea"/>
            </a:endParaRPr>
          </a:p>
          <a:p>
            <a:pPr algn="l"/>
            <a:r>
              <a:rPr lang="en-US" altLang="zh-CN" b="0" dirty="0">
                <a:solidFill>
                  <a:schemeClr val="tx1"/>
                </a:solidFill>
                <a:latin typeface="+mj-ea"/>
                <a:ea typeface="+mj-ea"/>
              </a:rPr>
              <a:t>v=ddyd+k1*e+k2*de;</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ut</a:t>
            </a:r>
            <a:r>
              <a:rPr lang="en-US" altLang="zh-CN" b="0" dirty="0">
                <a:solidFill>
                  <a:schemeClr val="tx1"/>
                </a:solidFill>
                <a:latin typeface="+mj-ea"/>
                <a:ea typeface="+mj-ea"/>
              </a:rPr>
              <a:t>=1.0/(x2+1)*(v-f);</a:t>
            </a:r>
            <a:endParaRPr lang="zh-CN" altLang="zh-CN" b="0" dirty="0">
              <a:solidFill>
                <a:schemeClr val="tx1"/>
              </a:solidFill>
              <a:latin typeface="+mj-ea"/>
              <a:ea typeface="+mj-ea"/>
            </a:endParaRPr>
          </a:p>
          <a:p>
            <a:pPr algn="l"/>
            <a:r>
              <a:rPr lang="en-US" altLang="zh-CN" b="0" dirty="0">
                <a:solidFill>
                  <a:schemeClr val="tx1"/>
                </a:solidFill>
                <a:latin typeface="+mj-ea"/>
                <a:ea typeface="+mj-ea"/>
              </a:rPr>
              <a:t>sys(1)=</a:t>
            </a:r>
            <a:r>
              <a:rPr lang="en-US" altLang="zh-CN" b="0" dirty="0" err="1">
                <a:solidFill>
                  <a:schemeClr val="tx1"/>
                </a:solidFill>
                <a:latin typeface="+mj-ea"/>
                <a:ea typeface="+mj-ea"/>
              </a:rPr>
              <a:t>ut</a:t>
            </a:r>
            <a:r>
              <a:rPr lang="en-US" altLang="zh-CN" b="0" dirty="0">
                <a:solidFill>
                  <a:schemeClr val="tx1"/>
                </a:solidFill>
                <a:latin typeface="+mj-ea"/>
                <a:ea typeface="+mj-ea"/>
              </a:rPr>
              <a:t>;</a:t>
            </a:r>
            <a:endParaRPr lang="zh-CN" altLang="zh-CN" b="0" dirty="0">
              <a:solidFill>
                <a:schemeClr val="tx1"/>
              </a:solidFill>
              <a:latin typeface="+mj-ea"/>
              <a:ea typeface="+mj-ea"/>
            </a:endParaRPr>
          </a:p>
        </p:txBody>
      </p:sp>
    </p:spTree>
    <p:extLst>
      <p:ext uri="{BB962C8B-B14F-4D97-AF65-F5344CB8AC3E}">
        <p14:creationId xmlns:p14="http://schemas.microsoft.com/office/powerpoint/2010/main" val="37616842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980728"/>
            <a:ext cx="4572000" cy="5693866"/>
          </a:xfrm>
          <a:prstGeom prst="rect">
            <a:avLst/>
          </a:prstGeom>
        </p:spPr>
        <p:txBody>
          <a:bodyPr>
            <a:spAutoFit/>
          </a:bodyPr>
          <a:lstStyle/>
          <a:p>
            <a:pPr algn="l"/>
            <a:r>
              <a:rPr lang="zh-CN" altLang="zh-CN" sz="1400" b="0" dirty="0">
                <a:solidFill>
                  <a:schemeClr val="tx1"/>
                </a:solidFill>
                <a:latin typeface="+mj-ea"/>
                <a:ea typeface="+mj-ea"/>
              </a:rPr>
              <a:t>被控对象</a:t>
            </a:r>
            <a:r>
              <a:rPr lang="en-US" altLang="zh-CN" sz="1400" b="0" dirty="0">
                <a:solidFill>
                  <a:schemeClr val="tx1"/>
                </a:solidFill>
                <a:latin typeface="+mj-ea"/>
                <a:ea typeface="+mj-ea"/>
              </a:rPr>
              <a:t>S</a:t>
            </a:r>
            <a:r>
              <a:rPr lang="zh-CN" altLang="zh-CN" sz="1400" b="0" dirty="0">
                <a:solidFill>
                  <a:schemeClr val="tx1"/>
                </a:solidFill>
                <a:latin typeface="+mj-ea"/>
                <a:ea typeface="+mj-ea"/>
              </a:rPr>
              <a:t>函数如下：</a:t>
            </a:r>
          </a:p>
          <a:p>
            <a:pPr algn="l"/>
            <a:r>
              <a:rPr lang="en-US" altLang="zh-CN" sz="1400" b="0" dirty="0">
                <a:solidFill>
                  <a:schemeClr val="tx1"/>
                </a:solidFill>
                <a:latin typeface="+mj-ea"/>
                <a:ea typeface="+mj-ea"/>
              </a:rPr>
              <a:t>function [sys,x0,str,ts]=</a:t>
            </a:r>
            <a:r>
              <a:rPr lang="en-US" altLang="zh-CN" sz="1400" b="0" dirty="0" err="1">
                <a:solidFill>
                  <a:schemeClr val="tx1"/>
                </a:solidFill>
                <a:latin typeface="+mj-ea"/>
                <a:ea typeface="+mj-ea"/>
              </a:rPr>
              <a:t>obser</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t,x,u,flag</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switch flag,</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[sys,x0,str,ts]=</a:t>
            </a:r>
            <a:r>
              <a:rPr lang="en-US" altLang="zh-CN" sz="1400" b="0" dirty="0" err="1">
                <a:solidFill>
                  <a:schemeClr val="tx1"/>
                </a:solidFill>
                <a:latin typeface="+mj-ea"/>
                <a:ea typeface="+mj-ea"/>
              </a:rPr>
              <a:t>mdlInitializeSizes</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a:t>
            </a:r>
            <a:r>
              <a:rPr lang="en-US" altLang="zh-CN" sz="1400" b="0" dirty="0" err="1">
                <a:solidFill>
                  <a:schemeClr val="tx1"/>
                </a:solidFill>
                <a:latin typeface="+mj-ea"/>
                <a:ea typeface="+mj-ea"/>
              </a:rPr>
              <a:t>mdlDerivatives</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3,</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a:t>
            </a:r>
            <a:r>
              <a:rPr lang="en-US" altLang="zh-CN" sz="1400" b="0" dirty="0" err="1">
                <a:solidFill>
                  <a:schemeClr val="tx1"/>
                </a:solidFill>
                <a:latin typeface="+mj-ea"/>
                <a:ea typeface="+mj-ea"/>
              </a:rPr>
              <a:t>mdlOutputs</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{2, 4, 9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 =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otherwise</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error(['Unhandled flag = ',num2str(flag)]);</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end</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function [sys,x0,str,ts]=</a:t>
            </a:r>
            <a:r>
              <a:rPr lang="en-US" altLang="zh-CN" sz="1400" b="0" dirty="0" err="1">
                <a:solidFill>
                  <a:schemeClr val="tx1"/>
                </a:solidFill>
                <a:latin typeface="+mj-ea"/>
                <a:ea typeface="+mj-ea"/>
              </a:rPr>
              <a:t>mdlInitializeSizes</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sizes = </a:t>
            </a:r>
            <a:r>
              <a:rPr lang="en-US" altLang="zh-CN" sz="1400" b="0" dirty="0" err="1">
                <a:solidFill>
                  <a:schemeClr val="tx1"/>
                </a:solidFill>
                <a:latin typeface="+mj-ea"/>
                <a:ea typeface="+mj-ea"/>
              </a:rPr>
              <a:t>simsizes</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sizes.NumContStates</a:t>
            </a:r>
            <a:r>
              <a:rPr lang="en-US" altLang="zh-CN" sz="1400" b="0" dirty="0">
                <a:solidFill>
                  <a:schemeClr val="tx1"/>
                </a:solidFill>
                <a:latin typeface="+mj-ea"/>
                <a:ea typeface="+mj-ea"/>
              </a:rPr>
              <a:t>  = 3;</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sizes.NumDiscStates</a:t>
            </a:r>
            <a:r>
              <a:rPr lang="en-US" altLang="zh-CN" sz="1400" b="0" dirty="0">
                <a:solidFill>
                  <a:schemeClr val="tx1"/>
                </a:solidFill>
                <a:latin typeface="+mj-ea"/>
                <a:ea typeface="+mj-ea"/>
              </a:rPr>
              <a:t>  = 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sizes.NumOutputs</a:t>
            </a:r>
            <a:r>
              <a:rPr lang="en-US" altLang="zh-CN" sz="1400" b="0" dirty="0">
                <a:solidFill>
                  <a:schemeClr val="tx1"/>
                </a:solidFill>
                <a:latin typeface="+mj-ea"/>
                <a:ea typeface="+mj-ea"/>
              </a:rPr>
              <a:t>     = 3;</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sizes.NumInputs</a:t>
            </a:r>
            <a:r>
              <a:rPr lang="en-US" altLang="zh-CN" sz="1400" b="0" dirty="0">
                <a:solidFill>
                  <a:schemeClr val="tx1"/>
                </a:solidFill>
                <a:latin typeface="+mj-ea"/>
                <a:ea typeface="+mj-ea"/>
              </a:rPr>
              <a:t>      = 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sizes.DirFeedthrough</a:t>
            </a:r>
            <a:r>
              <a:rPr lang="en-US" altLang="zh-CN" sz="1400" b="0" dirty="0">
                <a:solidFill>
                  <a:schemeClr val="tx1"/>
                </a:solidFill>
                <a:latin typeface="+mj-ea"/>
                <a:ea typeface="+mj-ea"/>
              </a:rPr>
              <a:t> = 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sizes.NumSampleTimes</a:t>
            </a:r>
            <a:r>
              <a:rPr lang="en-US" altLang="zh-CN" sz="1400" b="0" dirty="0">
                <a:solidFill>
                  <a:schemeClr val="tx1"/>
                </a:solidFill>
                <a:latin typeface="+mj-ea"/>
                <a:ea typeface="+mj-ea"/>
              </a:rPr>
              <a:t> = 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a:t>
            </a:r>
            <a:r>
              <a:rPr lang="en-US" altLang="zh-CN" sz="1400" b="0" dirty="0" err="1">
                <a:solidFill>
                  <a:schemeClr val="tx1"/>
                </a:solidFill>
                <a:latin typeface="+mj-ea"/>
                <a:ea typeface="+mj-ea"/>
              </a:rPr>
              <a:t>simsizes</a:t>
            </a:r>
            <a:r>
              <a:rPr lang="en-US" altLang="zh-CN" sz="1400" b="0" dirty="0">
                <a:solidFill>
                  <a:schemeClr val="tx1"/>
                </a:solidFill>
                <a:latin typeface="+mj-ea"/>
                <a:ea typeface="+mj-ea"/>
              </a:rPr>
              <a:t>(sizes);</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x0=[0.15 0 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str</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ts</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p:txBody>
      </p:sp>
    </p:spTree>
    <p:extLst>
      <p:ext uri="{BB962C8B-B14F-4D97-AF65-F5344CB8AC3E}">
        <p14:creationId xmlns:p14="http://schemas.microsoft.com/office/powerpoint/2010/main" val="3761684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5282" y="1052736"/>
            <a:ext cx="3518912" cy="400110"/>
          </a:xfrm>
          <a:prstGeom prst="rect">
            <a:avLst/>
          </a:prstGeom>
        </p:spPr>
        <p:txBody>
          <a:bodyPr wrap="none">
            <a:spAutoFit/>
          </a:bodyPr>
          <a:lstStyle/>
          <a:p>
            <a:r>
              <a:rPr lang="en-US" altLang="zh-CN" b="0" dirty="0">
                <a:solidFill>
                  <a:srgbClr val="C00000"/>
                </a:solidFill>
                <a:latin typeface="+mj-ea"/>
                <a:ea typeface="+mj-ea"/>
              </a:rPr>
              <a:t>13.1.2  </a:t>
            </a:r>
            <a:r>
              <a:rPr lang="zh-CN" altLang="zh-CN" b="0" dirty="0">
                <a:solidFill>
                  <a:srgbClr val="C00000"/>
                </a:solidFill>
                <a:latin typeface="+mj-ea"/>
                <a:ea typeface="+mj-ea"/>
              </a:rPr>
              <a:t>基于名义模型的控制</a:t>
            </a:r>
          </a:p>
        </p:txBody>
      </p:sp>
      <p:sp>
        <p:nvSpPr>
          <p:cNvPr id="3" name="矩形 2"/>
          <p:cNvSpPr/>
          <p:nvPr/>
        </p:nvSpPr>
        <p:spPr>
          <a:xfrm>
            <a:off x="467544" y="1628800"/>
            <a:ext cx="1980029" cy="400110"/>
          </a:xfrm>
          <a:prstGeom prst="rect">
            <a:avLst/>
          </a:prstGeom>
        </p:spPr>
        <p:txBody>
          <a:bodyPr wrap="none">
            <a:spAutoFit/>
          </a:bodyPr>
          <a:lstStyle/>
          <a:p>
            <a:r>
              <a:rPr lang="zh-CN" altLang="zh-CN" b="0" dirty="0">
                <a:solidFill>
                  <a:schemeClr val="tx1"/>
                </a:solidFill>
                <a:latin typeface="+mj-ea"/>
                <a:ea typeface="+mj-ea"/>
              </a:rPr>
              <a:t>取理想的位置为</a:t>
            </a:r>
            <a:endParaRPr lang="zh-CN" altLang="en-US" b="0" dirty="0">
              <a:solidFill>
                <a:schemeClr val="tx1"/>
              </a:solidFill>
              <a:latin typeface="+mj-ea"/>
              <a:ea typeface="+mj-ea"/>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8113" y="1677959"/>
            <a:ext cx="238919" cy="301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771800" y="1659851"/>
            <a:ext cx="2749471" cy="400110"/>
          </a:xfrm>
          <a:prstGeom prst="rect">
            <a:avLst/>
          </a:prstGeom>
        </p:spPr>
        <p:txBody>
          <a:bodyPr wrap="none">
            <a:spAutoFit/>
          </a:bodyPr>
          <a:lstStyle/>
          <a:p>
            <a:r>
              <a:rPr lang="zh-CN" altLang="zh-CN" b="0" dirty="0">
                <a:solidFill>
                  <a:schemeClr val="tx1"/>
                </a:solidFill>
                <a:latin typeface="+mj-ea"/>
                <a:ea typeface="+mj-ea"/>
              </a:rPr>
              <a:t>名义模型的跟踪误差为</a:t>
            </a:r>
            <a:endParaRPr lang="zh-CN" altLang="en-US" b="0" dirty="0">
              <a:solidFill>
                <a:schemeClr val="tx1"/>
              </a:solidFill>
              <a:latin typeface="+mj-ea"/>
              <a:ea typeface="+mj-ea"/>
            </a:endParaRPr>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1271" y="1677959"/>
            <a:ext cx="956386"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477657" y="1659851"/>
            <a:ext cx="1210588" cy="400110"/>
          </a:xfrm>
          <a:prstGeom prst="rect">
            <a:avLst/>
          </a:prstGeom>
        </p:spPr>
        <p:txBody>
          <a:bodyPr wrap="none">
            <a:spAutoFit/>
          </a:bodyPr>
          <a:lstStyle/>
          <a:p>
            <a:r>
              <a:rPr lang="zh-CN" altLang="zh-CN" b="0" dirty="0">
                <a:solidFill>
                  <a:schemeClr val="tx1"/>
                </a:solidFill>
                <a:latin typeface="+mj-ea"/>
                <a:ea typeface="+mj-ea"/>
              </a:rPr>
              <a:t>则可得到</a:t>
            </a:r>
            <a:endParaRPr lang="zh-CN" altLang="en-US" b="0" dirty="0">
              <a:solidFill>
                <a:schemeClr val="tx1"/>
              </a:solidFill>
              <a:latin typeface="+mj-ea"/>
              <a:ea typeface="+mj-ea"/>
            </a:endParaRPr>
          </a:p>
        </p:txBody>
      </p:sp>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9442" y="1704551"/>
            <a:ext cx="1046643" cy="37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0931" y="2077812"/>
            <a:ext cx="970955" cy="33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547664" y="2060848"/>
            <a:ext cx="441146" cy="400110"/>
          </a:xfrm>
          <a:prstGeom prst="rect">
            <a:avLst/>
          </a:prstGeom>
        </p:spPr>
        <p:txBody>
          <a:bodyPr wrap="none">
            <a:spAutoFit/>
          </a:bodyPr>
          <a:lstStyle/>
          <a:p>
            <a:r>
              <a:rPr lang="zh-CN" altLang="zh-CN" b="0" dirty="0">
                <a:solidFill>
                  <a:schemeClr val="tx1"/>
                </a:solidFill>
                <a:latin typeface="+mj-ea"/>
                <a:ea typeface="+mj-ea"/>
              </a:rPr>
              <a:t>且</a:t>
            </a:r>
          </a:p>
        </p:txBody>
      </p:sp>
      <p:pic>
        <p:nvPicPr>
          <p:cNvPr id="307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88810" y="2077812"/>
            <a:ext cx="2497754"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80931" y="2636912"/>
            <a:ext cx="697627" cy="400110"/>
          </a:xfrm>
          <a:prstGeom prst="rect">
            <a:avLst/>
          </a:prstGeom>
        </p:spPr>
        <p:txBody>
          <a:bodyPr wrap="none">
            <a:spAutoFit/>
          </a:bodyPr>
          <a:lstStyle/>
          <a:p>
            <a:r>
              <a:rPr lang="zh-CN" altLang="zh-CN" b="0" dirty="0">
                <a:solidFill>
                  <a:schemeClr val="tx1"/>
                </a:solidFill>
                <a:latin typeface="+mj-ea"/>
                <a:ea typeface="+mj-ea"/>
              </a:rPr>
              <a:t>即：</a:t>
            </a:r>
          </a:p>
        </p:txBody>
      </p:sp>
      <p:pic>
        <p:nvPicPr>
          <p:cNvPr id="307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55636" y="2554949"/>
            <a:ext cx="2192227" cy="618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31636" y="3037575"/>
            <a:ext cx="4031873" cy="400110"/>
          </a:xfrm>
          <a:prstGeom prst="rect">
            <a:avLst/>
          </a:prstGeom>
        </p:spPr>
        <p:txBody>
          <a:bodyPr wrap="none">
            <a:spAutoFit/>
          </a:bodyPr>
          <a:lstStyle/>
          <a:p>
            <a:r>
              <a:rPr lang="zh-CN" altLang="zh-CN" b="0" dirty="0">
                <a:solidFill>
                  <a:schemeClr val="tx1"/>
                </a:solidFill>
                <a:latin typeface="+mj-ea"/>
                <a:ea typeface="+mj-ea"/>
              </a:rPr>
              <a:t>基于名义模型的控制律设计如下：</a:t>
            </a:r>
          </a:p>
        </p:txBody>
      </p:sp>
      <p:pic>
        <p:nvPicPr>
          <p:cNvPr id="3080"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53755" y="2864372"/>
            <a:ext cx="2535031" cy="653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611560" y="3619171"/>
            <a:ext cx="2492990" cy="400110"/>
          </a:xfrm>
          <a:prstGeom prst="rect">
            <a:avLst/>
          </a:prstGeom>
        </p:spPr>
        <p:txBody>
          <a:bodyPr wrap="none">
            <a:spAutoFit/>
          </a:bodyPr>
          <a:lstStyle/>
          <a:p>
            <a:r>
              <a:rPr lang="zh-CN" altLang="zh-CN" b="0" dirty="0">
                <a:solidFill>
                  <a:schemeClr val="tx1"/>
                </a:solidFill>
                <a:latin typeface="+mj-ea"/>
                <a:ea typeface="+mj-ea"/>
              </a:rPr>
              <a:t>将名义模型的控制律</a:t>
            </a:r>
            <a:endParaRPr lang="zh-CN" altLang="en-US" b="0" dirty="0">
              <a:solidFill>
                <a:schemeClr val="tx1"/>
              </a:solidFill>
              <a:latin typeface="+mj-ea"/>
              <a:ea typeface="+mj-ea"/>
            </a:endParaRPr>
          </a:p>
        </p:txBody>
      </p:sp>
      <p:pic>
        <p:nvPicPr>
          <p:cNvPr id="3081"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09398" y="3642942"/>
            <a:ext cx="338465" cy="35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3347863" y="3613844"/>
            <a:ext cx="697627" cy="400110"/>
          </a:xfrm>
          <a:prstGeom prst="rect">
            <a:avLst/>
          </a:prstGeom>
        </p:spPr>
        <p:txBody>
          <a:bodyPr wrap="none">
            <a:spAutoFit/>
          </a:bodyPr>
          <a:lstStyle/>
          <a:p>
            <a:r>
              <a:rPr lang="zh-CN" altLang="zh-CN" b="0" dirty="0">
                <a:solidFill>
                  <a:schemeClr val="tx1"/>
                </a:solidFill>
                <a:latin typeface="+mj-ea"/>
                <a:ea typeface="+mj-ea"/>
              </a:rPr>
              <a:t>带入</a:t>
            </a:r>
            <a:endParaRPr lang="zh-CN" altLang="en-US" b="0" dirty="0">
              <a:solidFill>
                <a:schemeClr val="tx1"/>
              </a:solidFill>
              <a:latin typeface="+mj-ea"/>
              <a:ea typeface="+mj-ea"/>
            </a:endParaRPr>
          </a:p>
        </p:txBody>
      </p:sp>
      <p:pic>
        <p:nvPicPr>
          <p:cNvPr id="3082"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31624" y="3575460"/>
            <a:ext cx="2497754"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6605897" y="3584963"/>
            <a:ext cx="954107" cy="400110"/>
          </a:xfrm>
          <a:prstGeom prst="rect">
            <a:avLst/>
          </a:prstGeom>
        </p:spPr>
        <p:txBody>
          <a:bodyPr wrap="none">
            <a:spAutoFit/>
          </a:bodyPr>
          <a:lstStyle/>
          <a:p>
            <a:r>
              <a:rPr lang="zh-CN" altLang="zh-CN" b="0" dirty="0">
                <a:solidFill>
                  <a:schemeClr val="tx1"/>
                </a:solidFill>
                <a:latin typeface="+mj-ea"/>
                <a:ea typeface="+mj-ea"/>
              </a:rPr>
              <a:t>可得：</a:t>
            </a:r>
            <a:endParaRPr lang="zh-CN" altLang="en-US" b="0" dirty="0">
              <a:solidFill>
                <a:schemeClr val="tx1"/>
              </a:solidFill>
              <a:latin typeface="+mj-ea"/>
              <a:ea typeface="+mj-ea"/>
            </a:endParaRPr>
          </a:p>
        </p:txBody>
      </p:sp>
      <p:pic>
        <p:nvPicPr>
          <p:cNvPr id="3083" name="Picture 1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58055" y="4035508"/>
            <a:ext cx="3728713" cy="6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806822" y="4797152"/>
            <a:ext cx="697627" cy="400110"/>
          </a:xfrm>
          <a:prstGeom prst="rect">
            <a:avLst/>
          </a:prstGeom>
        </p:spPr>
        <p:txBody>
          <a:bodyPr wrap="none">
            <a:spAutoFit/>
          </a:bodyPr>
          <a:lstStyle/>
          <a:p>
            <a:r>
              <a:rPr lang="zh-CN" altLang="zh-CN" b="0" dirty="0">
                <a:solidFill>
                  <a:schemeClr val="tx1"/>
                </a:solidFill>
                <a:latin typeface="+mj-ea"/>
                <a:ea typeface="+mj-ea"/>
              </a:rPr>
              <a:t>则：</a:t>
            </a:r>
          </a:p>
        </p:txBody>
      </p:sp>
      <p:pic>
        <p:nvPicPr>
          <p:cNvPr id="3084"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63448" y="4634890"/>
            <a:ext cx="2207167" cy="72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431636" y="5589240"/>
            <a:ext cx="3518912" cy="400110"/>
          </a:xfrm>
          <a:prstGeom prst="rect">
            <a:avLst/>
          </a:prstGeom>
        </p:spPr>
        <p:txBody>
          <a:bodyPr wrap="none">
            <a:spAutoFit/>
          </a:bodyPr>
          <a:lstStyle/>
          <a:p>
            <a:r>
              <a:rPr lang="zh-CN" altLang="zh-CN" b="0" dirty="0">
                <a:solidFill>
                  <a:schemeClr val="tx1"/>
                </a:solidFill>
                <a:latin typeface="+mj-ea"/>
                <a:ea typeface="+mj-ea"/>
              </a:rPr>
              <a:t>为了保证系统稳定，需要保证</a:t>
            </a:r>
            <a:endParaRPr lang="zh-CN" altLang="en-US" b="0" dirty="0">
              <a:solidFill>
                <a:schemeClr val="tx1"/>
              </a:solidFill>
              <a:latin typeface="+mj-ea"/>
              <a:ea typeface="+mj-ea"/>
            </a:endParaRPr>
          </a:p>
        </p:txBody>
      </p:sp>
      <p:pic>
        <p:nvPicPr>
          <p:cNvPr id="3085" name="Picture 1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939595" y="5485147"/>
            <a:ext cx="1534655" cy="608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5474250" y="5589240"/>
            <a:ext cx="441146" cy="400110"/>
          </a:xfrm>
          <a:prstGeom prst="rect">
            <a:avLst/>
          </a:prstGeom>
        </p:spPr>
        <p:txBody>
          <a:bodyPr wrap="none">
            <a:spAutoFit/>
          </a:bodyPr>
          <a:lstStyle/>
          <a:p>
            <a:r>
              <a:rPr lang="zh-CN" altLang="zh-CN" b="0" dirty="0">
                <a:solidFill>
                  <a:schemeClr val="tx1"/>
                </a:solidFill>
                <a:latin typeface="+mj-ea"/>
                <a:ea typeface="+mj-ea"/>
              </a:rPr>
              <a:t>为</a:t>
            </a:r>
            <a:endParaRPr lang="zh-CN" altLang="en-US" b="0" dirty="0">
              <a:solidFill>
                <a:schemeClr val="tx1"/>
              </a:solidFill>
              <a:latin typeface="+mj-ea"/>
              <a:ea typeface="+mj-ea"/>
            </a:endParaRPr>
          </a:p>
        </p:txBody>
      </p:sp>
      <p:pic>
        <p:nvPicPr>
          <p:cNvPr id="3086" name="Picture 1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805103" y="5655438"/>
            <a:ext cx="800794" cy="267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28704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268760"/>
            <a:ext cx="4572000" cy="4524315"/>
          </a:xfrm>
          <a:prstGeom prst="rect">
            <a:avLst/>
          </a:prstGeom>
        </p:spPr>
        <p:txBody>
          <a:bodyPr>
            <a:spAutoFit/>
          </a:bodyPr>
          <a:lstStyle/>
          <a:p>
            <a:pPr algn="l"/>
            <a:r>
              <a:rPr lang="en-US" altLang="zh-CN" sz="1200" b="0" dirty="0">
                <a:solidFill>
                  <a:schemeClr val="tx1"/>
                </a:solidFill>
                <a:latin typeface="+mn-ea"/>
                <a:ea typeface="+mn-ea"/>
              </a:rPr>
              <a:t>function sys=</a:t>
            </a:r>
            <a:r>
              <a:rPr lang="en-US" altLang="zh-CN" sz="1200" b="0" dirty="0" err="1">
                <a:solidFill>
                  <a:schemeClr val="tx1"/>
                </a:solidFill>
                <a:latin typeface="+mn-ea"/>
                <a:ea typeface="+mn-ea"/>
              </a:rPr>
              <a:t>mdlDerivatives</a:t>
            </a:r>
            <a:r>
              <a:rPr lang="en-US" altLang="zh-CN" sz="1200" b="0" dirty="0">
                <a:solidFill>
                  <a:schemeClr val="tx1"/>
                </a:solidFill>
                <a:latin typeface="+mn-ea"/>
                <a:ea typeface="+mn-ea"/>
              </a:rPr>
              <a:t>(</a:t>
            </a:r>
            <a:r>
              <a:rPr lang="en-US" altLang="zh-CN" sz="1200" b="0" dirty="0" err="1">
                <a:solidFill>
                  <a:schemeClr val="tx1"/>
                </a:solidFill>
                <a:latin typeface="+mn-ea"/>
                <a:ea typeface="+mn-ea"/>
              </a:rPr>
              <a:t>t,x,u</a:t>
            </a:r>
            <a:r>
              <a:rPr lang="en-US" altLang="zh-CN" sz="1200" b="0" dirty="0">
                <a:solidFill>
                  <a:schemeClr val="tx1"/>
                </a:solidFill>
                <a:latin typeface="+mn-ea"/>
                <a:ea typeface="+mn-ea"/>
              </a:rPr>
              <a:t>)</a:t>
            </a:r>
            <a:endParaRPr lang="zh-CN" altLang="zh-CN" sz="1200" b="0" dirty="0">
              <a:solidFill>
                <a:schemeClr val="tx1"/>
              </a:solidFill>
              <a:latin typeface="+mn-ea"/>
              <a:ea typeface="+mn-ea"/>
            </a:endParaRPr>
          </a:p>
          <a:p>
            <a:pPr algn="l"/>
            <a:r>
              <a:rPr lang="en-US" altLang="zh-CN" sz="1200" b="0" dirty="0" err="1">
                <a:solidFill>
                  <a:schemeClr val="tx1"/>
                </a:solidFill>
                <a:latin typeface="+mn-ea"/>
                <a:ea typeface="+mn-ea"/>
              </a:rPr>
              <a:t>ut</a:t>
            </a:r>
            <a:r>
              <a:rPr lang="en-US" altLang="zh-CN" sz="1200" b="0" dirty="0">
                <a:solidFill>
                  <a:schemeClr val="tx1"/>
                </a:solidFill>
                <a:latin typeface="+mn-ea"/>
                <a:ea typeface="+mn-ea"/>
              </a:rPr>
              <a:t>=u(1);</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sys(1)=sin(x(2))+(x(2)+1)*x(3);</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sys(2)=x(1)^5+x(3);</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sys(3)=x(1)^2+ut;</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function sys=</a:t>
            </a:r>
            <a:r>
              <a:rPr lang="en-US" altLang="zh-CN" sz="1200" b="0" dirty="0" err="1">
                <a:solidFill>
                  <a:schemeClr val="tx1"/>
                </a:solidFill>
                <a:latin typeface="+mn-ea"/>
                <a:ea typeface="+mn-ea"/>
              </a:rPr>
              <a:t>mdlOutputs</a:t>
            </a:r>
            <a:r>
              <a:rPr lang="en-US" altLang="zh-CN" sz="1200" b="0" dirty="0">
                <a:solidFill>
                  <a:schemeClr val="tx1"/>
                </a:solidFill>
                <a:latin typeface="+mn-ea"/>
                <a:ea typeface="+mn-ea"/>
              </a:rPr>
              <a:t>(</a:t>
            </a:r>
            <a:r>
              <a:rPr lang="en-US" altLang="zh-CN" sz="1200" b="0" dirty="0" err="1">
                <a:solidFill>
                  <a:schemeClr val="tx1"/>
                </a:solidFill>
                <a:latin typeface="+mn-ea"/>
                <a:ea typeface="+mn-ea"/>
              </a:rPr>
              <a:t>t,x,u</a:t>
            </a:r>
            <a:r>
              <a:rPr lang="en-US" altLang="zh-CN" sz="1200" b="0" dirty="0">
                <a:solidFill>
                  <a:schemeClr val="tx1"/>
                </a:solidFill>
                <a:latin typeface="+mn-ea"/>
                <a:ea typeface="+mn-ea"/>
              </a:rPr>
              <a:t>)</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sys(1)=x(1);</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sys(2)=x(2);</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sys(3)=x(3);</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	</a:t>
            </a:r>
            <a:r>
              <a:rPr lang="zh-CN" altLang="zh-CN" sz="1200" b="0" dirty="0">
                <a:solidFill>
                  <a:schemeClr val="tx1"/>
                </a:solidFill>
                <a:latin typeface="+mn-ea"/>
                <a:ea typeface="+mn-ea"/>
              </a:rPr>
              <a:t>仿真程序运行输出结果作图分析程序如下：</a:t>
            </a:r>
          </a:p>
          <a:p>
            <a:pPr algn="l"/>
            <a:r>
              <a:rPr lang="en-US" altLang="zh-CN" sz="1200" b="0" dirty="0">
                <a:solidFill>
                  <a:schemeClr val="tx1"/>
                </a:solidFill>
                <a:latin typeface="+mn-ea"/>
                <a:ea typeface="+mn-ea"/>
              </a:rPr>
              <a:t>close all;</a:t>
            </a:r>
            <a:endParaRPr lang="zh-CN" altLang="zh-CN" sz="1200" b="0" dirty="0">
              <a:solidFill>
                <a:schemeClr val="tx1"/>
              </a:solidFill>
              <a:latin typeface="+mn-ea"/>
              <a:ea typeface="+mn-ea"/>
            </a:endParaRPr>
          </a:p>
          <a:p>
            <a:pPr algn="l"/>
            <a:r>
              <a:rPr lang="en-US" altLang="zh-CN" sz="1200" b="0" dirty="0" err="1">
                <a:solidFill>
                  <a:schemeClr val="tx1"/>
                </a:solidFill>
                <a:latin typeface="+mn-ea"/>
                <a:ea typeface="+mn-ea"/>
              </a:rPr>
              <a:t>clc</a:t>
            </a:r>
            <a:r>
              <a:rPr lang="en-US" altLang="zh-CN" sz="1200" b="0" dirty="0">
                <a:solidFill>
                  <a:schemeClr val="tx1"/>
                </a:solidFill>
                <a:latin typeface="+mn-ea"/>
                <a:ea typeface="+mn-ea"/>
              </a:rPr>
              <a:t>,</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figure(1);</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plot(</a:t>
            </a:r>
            <a:r>
              <a:rPr lang="en-US" altLang="zh-CN" sz="1200" b="0" dirty="0" err="1">
                <a:solidFill>
                  <a:schemeClr val="tx1"/>
                </a:solidFill>
                <a:latin typeface="+mn-ea"/>
                <a:ea typeface="+mn-ea"/>
              </a:rPr>
              <a:t>t,y</a:t>
            </a:r>
            <a:r>
              <a:rPr lang="en-US" altLang="zh-CN" sz="1200" b="0" dirty="0">
                <a:solidFill>
                  <a:schemeClr val="tx1"/>
                </a:solidFill>
                <a:latin typeface="+mn-ea"/>
                <a:ea typeface="+mn-ea"/>
              </a:rPr>
              <a:t>(:,1),'k',</a:t>
            </a:r>
            <a:r>
              <a:rPr lang="en-US" altLang="zh-CN" sz="1200" b="0" dirty="0" err="1">
                <a:solidFill>
                  <a:schemeClr val="tx1"/>
                </a:solidFill>
                <a:latin typeface="+mn-ea"/>
                <a:ea typeface="+mn-ea"/>
              </a:rPr>
              <a:t>t,y</a:t>
            </a:r>
            <a:r>
              <a:rPr lang="en-US" altLang="zh-CN" sz="1200" b="0" dirty="0">
                <a:solidFill>
                  <a:schemeClr val="tx1"/>
                </a:solidFill>
                <a:latin typeface="+mn-ea"/>
                <a:ea typeface="+mn-ea"/>
              </a:rPr>
              <a:t>(:,2),'r:','linewidth',2);</a:t>
            </a:r>
            <a:endParaRPr lang="zh-CN" altLang="zh-CN" sz="1200" b="0" dirty="0">
              <a:solidFill>
                <a:schemeClr val="tx1"/>
              </a:solidFill>
              <a:latin typeface="+mn-ea"/>
              <a:ea typeface="+mn-ea"/>
            </a:endParaRPr>
          </a:p>
          <a:p>
            <a:pPr algn="l"/>
            <a:r>
              <a:rPr lang="en-US" altLang="zh-CN" sz="1200" b="0" dirty="0" err="1">
                <a:solidFill>
                  <a:schemeClr val="tx1"/>
                </a:solidFill>
                <a:latin typeface="+mn-ea"/>
                <a:ea typeface="+mn-ea"/>
              </a:rPr>
              <a:t>xlabel</a:t>
            </a:r>
            <a:r>
              <a:rPr lang="en-US" altLang="zh-CN" sz="1200" b="0" dirty="0">
                <a:solidFill>
                  <a:schemeClr val="tx1"/>
                </a:solidFill>
                <a:latin typeface="+mn-ea"/>
                <a:ea typeface="+mn-ea"/>
              </a:rPr>
              <a:t>('time(s)');</a:t>
            </a:r>
            <a:r>
              <a:rPr lang="en-US" altLang="zh-CN" sz="1200" b="0" dirty="0" err="1">
                <a:solidFill>
                  <a:schemeClr val="tx1"/>
                </a:solidFill>
                <a:latin typeface="+mn-ea"/>
                <a:ea typeface="+mn-ea"/>
              </a:rPr>
              <a:t>ylabel</a:t>
            </a:r>
            <a:r>
              <a:rPr lang="en-US" altLang="zh-CN" sz="1200" b="0" dirty="0">
                <a:solidFill>
                  <a:schemeClr val="tx1"/>
                </a:solidFill>
                <a:latin typeface="+mn-ea"/>
                <a:ea typeface="+mn-ea"/>
              </a:rPr>
              <a:t>('</a:t>
            </a:r>
            <a:r>
              <a:rPr lang="zh-CN" altLang="zh-CN" sz="1200" b="0" dirty="0">
                <a:solidFill>
                  <a:schemeClr val="tx1"/>
                </a:solidFill>
                <a:latin typeface="+mn-ea"/>
                <a:ea typeface="+mn-ea"/>
              </a:rPr>
              <a:t>位置跟踪</a:t>
            </a:r>
            <a:r>
              <a:rPr lang="en-US" altLang="zh-CN" sz="1200" b="0" dirty="0">
                <a:solidFill>
                  <a:schemeClr val="tx1"/>
                </a:solidFill>
                <a:latin typeface="+mn-ea"/>
                <a:ea typeface="+mn-ea"/>
              </a:rPr>
              <a:t>');</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legend('</a:t>
            </a:r>
            <a:r>
              <a:rPr lang="zh-CN" altLang="zh-CN" sz="1200" b="0" dirty="0">
                <a:solidFill>
                  <a:schemeClr val="tx1"/>
                </a:solidFill>
                <a:latin typeface="+mn-ea"/>
                <a:ea typeface="+mn-ea"/>
              </a:rPr>
              <a:t>实际信号</a:t>
            </a:r>
            <a:r>
              <a:rPr lang="en-US" altLang="zh-CN" sz="1200" b="0" dirty="0">
                <a:solidFill>
                  <a:schemeClr val="tx1"/>
                </a:solidFill>
                <a:latin typeface="+mn-ea"/>
                <a:ea typeface="+mn-ea"/>
              </a:rPr>
              <a:t>','</a:t>
            </a:r>
            <a:r>
              <a:rPr lang="zh-CN" altLang="zh-CN" sz="1200" b="0" dirty="0">
                <a:solidFill>
                  <a:schemeClr val="tx1"/>
                </a:solidFill>
                <a:latin typeface="+mn-ea"/>
                <a:ea typeface="+mn-ea"/>
              </a:rPr>
              <a:t>仿真结果</a:t>
            </a:r>
            <a:r>
              <a:rPr lang="en-US" altLang="zh-CN" sz="1200" b="0" dirty="0">
                <a:solidFill>
                  <a:schemeClr val="tx1"/>
                </a:solidFill>
                <a:latin typeface="+mn-ea"/>
                <a:ea typeface="+mn-ea"/>
              </a:rPr>
              <a:t>');</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figure(2);</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plot(</a:t>
            </a:r>
            <a:r>
              <a:rPr lang="en-US" altLang="zh-CN" sz="1200" b="0" dirty="0" err="1">
                <a:solidFill>
                  <a:schemeClr val="tx1"/>
                </a:solidFill>
                <a:latin typeface="+mn-ea"/>
                <a:ea typeface="+mn-ea"/>
              </a:rPr>
              <a:t>t,y</a:t>
            </a:r>
            <a:r>
              <a:rPr lang="en-US" altLang="zh-CN" sz="1200" b="0" dirty="0">
                <a:solidFill>
                  <a:schemeClr val="tx1"/>
                </a:solidFill>
                <a:latin typeface="+mn-ea"/>
                <a:ea typeface="+mn-ea"/>
              </a:rPr>
              <a:t>(:,1)-y(:,2),'k','linewidth',2);</a:t>
            </a:r>
            <a:endParaRPr lang="zh-CN" altLang="zh-CN" sz="1200" b="0" dirty="0">
              <a:solidFill>
                <a:schemeClr val="tx1"/>
              </a:solidFill>
              <a:latin typeface="+mn-ea"/>
              <a:ea typeface="+mn-ea"/>
            </a:endParaRPr>
          </a:p>
          <a:p>
            <a:pPr algn="l"/>
            <a:r>
              <a:rPr lang="en-US" altLang="zh-CN" sz="1200" b="0" dirty="0" err="1">
                <a:solidFill>
                  <a:schemeClr val="tx1"/>
                </a:solidFill>
                <a:latin typeface="+mn-ea"/>
                <a:ea typeface="+mn-ea"/>
              </a:rPr>
              <a:t>xlabel</a:t>
            </a:r>
            <a:r>
              <a:rPr lang="en-US" altLang="zh-CN" sz="1200" b="0" dirty="0">
                <a:solidFill>
                  <a:schemeClr val="tx1"/>
                </a:solidFill>
                <a:latin typeface="+mn-ea"/>
                <a:ea typeface="+mn-ea"/>
              </a:rPr>
              <a:t>('time');</a:t>
            </a:r>
            <a:r>
              <a:rPr lang="en-US" altLang="zh-CN" sz="1200" b="0" dirty="0" err="1">
                <a:solidFill>
                  <a:schemeClr val="tx1"/>
                </a:solidFill>
                <a:latin typeface="+mn-ea"/>
                <a:ea typeface="+mn-ea"/>
              </a:rPr>
              <a:t>ylabel</a:t>
            </a:r>
            <a:r>
              <a:rPr lang="en-US" altLang="zh-CN" sz="1200" b="0" dirty="0">
                <a:solidFill>
                  <a:schemeClr val="tx1"/>
                </a:solidFill>
                <a:latin typeface="+mn-ea"/>
                <a:ea typeface="+mn-ea"/>
              </a:rPr>
              <a:t>('</a:t>
            </a:r>
            <a:r>
              <a:rPr lang="zh-CN" altLang="zh-CN" sz="1200" b="0" dirty="0">
                <a:solidFill>
                  <a:schemeClr val="tx1"/>
                </a:solidFill>
                <a:latin typeface="+mn-ea"/>
                <a:ea typeface="+mn-ea"/>
              </a:rPr>
              <a:t>位置跟踪误差</a:t>
            </a:r>
            <a:r>
              <a:rPr lang="en-US" altLang="zh-CN" sz="1200" b="0" dirty="0">
                <a:solidFill>
                  <a:schemeClr val="tx1"/>
                </a:solidFill>
                <a:latin typeface="+mn-ea"/>
                <a:ea typeface="+mn-ea"/>
              </a:rPr>
              <a:t>');</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legend('</a:t>
            </a:r>
            <a:r>
              <a:rPr lang="zh-CN" altLang="zh-CN" sz="1200" b="0" dirty="0">
                <a:solidFill>
                  <a:schemeClr val="tx1"/>
                </a:solidFill>
                <a:latin typeface="+mn-ea"/>
                <a:ea typeface="+mn-ea"/>
              </a:rPr>
              <a:t>位置跟踪误差</a:t>
            </a:r>
            <a:r>
              <a:rPr lang="en-US" altLang="zh-CN" sz="1200" b="0" dirty="0">
                <a:solidFill>
                  <a:schemeClr val="tx1"/>
                </a:solidFill>
                <a:latin typeface="+mn-ea"/>
                <a:ea typeface="+mn-ea"/>
              </a:rPr>
              <a:t>');</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figure(3);</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plot(</a:t>
            </a:r>
            <a:r>
              <a:rPr lang="en-US" altLang="zh-CN" sz="1200" b="0" dirty="0" err="1">
                <a:solidFill>
                  <a:schemeClr val="tx1"/>
                </a:solidFill>
                <a:latin typeface="+mn-ea"/>
                <a:ea typeface="+mn-ea"/>
              </a:rPr>
              <a:t>t,ut</a:t>
            </a:r>
            <a:r>
              <a:rPr lang="en-US" altLang="zh-CN" sz="1200" b="0" dirty="0">
                <a:solidFill>
                  <a:schemeClr val="tx1"/>
                </a:solidFill>
                <a:latin typeface="+mn-ea"/>
                <a:ea typeface="+mn-ea"/>
              </a:rPr>
              <a:t>(:,1),'k','linewidth',2);</a:t>
            </a:r>
            <a:endParaRPr lang="zh-CN" altLang="zh-CN" sz="1200" b="0" dirty="0">
              <a:solidFill>
                <a:schemeClr val="tx1"/>
              </a:solidFill>
              <a:latin typeface="+mn-ea"/>
              <a:ea typeface="+mn-ea"/>
            </a:endParaRPr>
          </a:p>
          <a:p>
            <a:pPr algn="l"/>
            <a:r>
              <a:rPr lang="en-US" altLang="zh-CN" sz="1200" b="0" dirty="0" err="1">
                <a:solidFill>
                  <a:schemeClr val="tx1"/>
                </a:solidFill>
                <a:latin typeface="+mn-ea"/>
                <a:ea typeface="+mn-ea"/>
              </a:rPr>
              <a:t>xlabel</a:t>
            </a:r>
            <a:r>
              <a:rPr lang="en-US" altLang="zh-CN" sz="1200" b="0" dirty="0">
                <a:solidFill>
                  <a:schemeClr val="tx1"/>
                </a:solidFill>
                <a:latin typeface="+mn-ea"/>
                <a:ea typeface="+mn-ea"/>
              </a:rPr>
              <a:t>('time');</a:t>
            </a:r>
            <a:r>
              <a:rPr lang="en-US" altLang="zh-CN" sz="1200" b="0" dirty="0" err="1">
                <a:solidFill>
                  <a:schemeClr val="tx1"/>
                </a:solidFill>
                <a:latin typeface="+mn-ea"/>
                <a:ea typeface="+mn-ea"/>
              </a:rPr>
              <a:t>ylabel</a:t>
            </a:r>
            <a:r>
              <a:rPr lang="en-US" altLang="zh-CN" sz="1200" b="0" dirty="0">
                <a:solidFill>
                  <a:schemeClr val="tx1"/>
                </a:solidFill>
                <a:latin typeface="+mn-ea"/>
                <a:ea typeface="+mn-ea"/>
              </a:rPr>
              <a:t>('</a:t>
            </a:r>
            <a:r>
              <a:rPr lang="zh-CN" altLang="zh-CN" sz="1200" b="0" dirty="0">
                <a:solidFill>
                  <a:schemeClr val="tx1"/>
                </a:solidFill>
                <a:latin typeface="+mn-ea"/>
                <a:ea typeface="+mn-ea"/>
              </a:rPr>
              <a:t>控制输入</a:t>
            </a:r>
            <a:r>
              <a:rPr lang="en-US" altLang="zh-CN" sz="1200" b="0" dirty="0">
                <a:solidFill>
                  <a:schemeClr val="tx1"/>
                </a:solidFill>
                <a:latin typeface="+mn-ea"/>
                <a:ea typeface="+mn-ea"/>
              </a:rPr>
              <a:t>');</a:t>
            </a:r>
            <a:endParaRPr lang="zh-CN" altLang="zh-CN" sz="1200" b="0" dirty="0">
              <a:solidFill>
                <a:schemeClr val="tx1"/>
              </a:solidFill>
              <a:latin typeface="+mn-ea"/>
              <a:ea typeface="+mn-ea"/>
            </a:endParaRPr>
          </a:p>
          <a:p>
            <a:pPr algn="l"/>
            <a:r>
              <a:rPr lang="en-US" altLang="zh-CN" sz="1200" b="0" dirty="0">
                <a:solidFill>
                  <a:schemeClr val="tx1"/>
                </a:solidFill>
                <a:latin typeface="+mn-ea"/>
                <a:ea typeface="+mn-ea"/>
              </a:rPr>
              <a:t>	</a:t>
            </a:r>
            <a:r>
              <a:rPr lang="zh-CN" altLang="zh-CN" sz="1200" b="0" dirty="0">
                <a:solidFill>
                  <a:schemeClr val="tx1"/>
                </a:solidFill>
                <a:latin typeface="+mn-ea"/>
                <a:ea typeface="+mn-ea"/>
              </a:rPr>
              <a:t>运行程序输出结果如图</a:t>
            </a:r>
            <a:r>
              <a:rPr lang="en-US" altLang="zh-CN" sz="1200" b="0" dirty="0">
                <a:solidFill>
                  <a:schemeClr val="tx1"/>
                </a:solidFill>
                <a:latin typeface="+mn-ea"/>
                <a:ea typeface="+mn-ea"/>
              </a:rPr>
              <a:t>13-20~</a:t>
            </a:r>
            <a:r>
              <a:rPr lang="zh-CN" altLang="zh-CN" sz="1200" b="0" dirty="0">
                <a:solidFill>
                  <a:schemeClr val="tx1"/>
                </a:solidFill>
                <a:latin typeface="+mn-ea"/>
                <a:ea typeface="+mn-ea"/>
              </a:rPr>
              <a:t>图</a:t>
            </a:r>
            <a:r>
              <a:rPr lang="en-US" altLang="zh-CN" sz="1200" b="0" dirty="0">
                <a:solidFill>
                  <a:schemeClr val="tx1"/>
                </a:solidFill>
                <a:latin typeface="+mn-ea"/>
                <a:ea typeface="+mn-ea"/>
              </a:rPr>
              <a:t>13-22</a:t>
            </a:r>
            <a:r>
              <a:rPr lang="zh-CN" altLang="zh-CN" sz="1200" b="0" dirty="0">
                <a:solidFill>
                  <a:schemeClr val="tx1"/>
                </a:solidFill>
                <a:latin typeface="+mn-ea"/>
                <a:ea typeface="+mn-ea"/>
              </a:rPr>
              <a:t>所示。</a:t>
            </a:r>
          </a:p>
        </p:txBody>
      </p:sp>
    </p:spTree>
    <p:extLst>
      <p:ext uri="{BB962C8B-B14F-4D97-AF65-F5344CB8AC3E}">
        <p14:creationId xmlns:p14="http://schemas.microsoft.com/office/powerpoint/2010/main" val="37616842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052736"/>
            <a:ext cx="5562600" cy="5021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16842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052736"/>
            <a:ext cx="4968552" cy="400110"/>
          </a:xfrm>
          <a:prstGeom prst="rect">
            <a:avLst/>
          </a:prstGeom>
        </p:spPr>
        <p:txBody>
          <a:bodyPr wrap="square">
            <a:spAutoFit/>
          </a:bodyPr>
          <a:lstStyle/>
          <a:p>
            <a:r>
              <a:rPr lang="en-US" altLang="zh-CN" b="0" dirty="0">
                <a:solidFill>
                  <a:srgbClr val="C00000"/>
                </a:solidFill>
                <a:latin typeface="+mj-ea"/>
                <a:ea typeface="+mj-ea"/>
              </a:rPr>
              <a:t>13.3.4  </a:t>
            </a:r>
            <a:r>
              <a:rPr lang="zh-CN" altLang="zh-CN" b="0" dirty="0">
                <a:solidFill>
                  <a:srgbClr val="C00000"/>
                </a:solidFill>
                <a:latin typeface="+mj-ea"/>
                <a:ea typeface="+mj-ea"/>
              </a:rPr>
              <a:t>输入输出的反馈线性化滑模控制</a:t>
            </a:r>
          </a:p>
        </p:txBody>
      </p:sp>
      <p:sp>
        <p:nvSpPr>
          <p:cNvPr id="3" name="矩形 2"/>
          <p:cNvSpPr/>
          <p:nvPr/>
        </p:nvSpPr>
        <p:spPr>
          <a:xfrm>
            <a:off x="179512" y="1452846"/>
            <a:ext cx="8064896" cy="707886"/>
          </a:xfrm>
          <a:prstGeom prst="rect">
            <a:avLst/>
          </a:prstGeom>
        </p:spPr>
        <p:txBody>
          <a:bodyPr wrap="square">
            <a:spAutoFit/>
          </a:bodyPr>
          <a:lstStyle/>
          <a:p>
            <a:r>
              <a:rPr lang="zh-CN" altLang="zh-CN" b="0" dirty="0">
                <a:solidFill>
                  <a:schemeClr val="tx1"/>
                </a:solidFill>
                <a:latin typeface="+mj-ea"/>
                <a:ea typeface="+mj-ea"/>
              </a:rPr>
              <a:t>在线性化反馈系统控制中，如果添加滑模控制，将增加系统的鲁棒性。</a:t>
            </a:r>
          </a:p>
          <a:p>
            <a:r>
              <a:rPr lang="en-US" altLang="zh-CN" b="0" dirty="0">
                <a:solidFill>
                  <a:schemeClr val="tx1"/>
                </a:solidFill>
                <a:latin typeface="+mj-ea"/>
                <a:ea typeface="+mj-ea"/>
              </a:rPr>
              <a:t>	</a:t>
            </a:r>
            <a:r>
              <a:rPr lang="zh-CN" altLang="zh-CN" b="0" dirty="0">
                <a:solidFill>
                  <a:schemeClr val="tx1"/>
                </a:solidFill>
                <a:latin typeface="+mj-ea"/>
                <a:ea typeface="+mj-ea"/>
              </a:rPr>
              <a:t>考虑如下不确定系统：</a:t>
            </a:r>
          </a:p>
        </p:txBody>
      </p:sp>
      <p:pic>
        <p:nvPicPr>
          <p:cNvPr id="337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2160732"/>
            <a:ext cx="2398497" cy="14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172" y="3933056"/>
            <a:ext cx="3576051" cy="45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465" y="4869159"/>
            <a:ext cx="5563253" cy="110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3813" y="6093296"/>
            <a:ext cx="2882469" cy="36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13417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24744"/>
            <a:ext cx="441146" cy="400110"/>
          </a:xfrm>
          <a:prstGeom prst="rect">
            <a:avLst/>
          </a:prstGeom>
        </p:spPr>
        <p:txBody>
          <a:bodyPr wrap="none">
            <a:spAutoFit/>
          </a:bodyPr>
          <a:lstStyle/>
          <a:p>
            <a:r>
              <a:rPr lang="zh-CN" altLang="zh-CN" b="0" dirty="0">
                <a:solidFill>
                  <a:schemeClr val="tx1"/>
                </a:solidFill>
                <a:latin typeface="+mj-ea"/>
                <a:ea typeface="+mj-ea"/>
              </a:rPr>
              <a:t>取</a:t>
            </a:r>
            <a:endParaRPr lang="zh-CN" altLang="en-US" b="0" dirty="0">
              <a:solidFill>
                <a:schemeClr val="tx1"/>
              </a:solidFill>
              <a:latin typeface="+mj-ea"/>
              <a:ea typeface="+mj-ea"/>
            </a:endParaRPr>
          </a:p>
        </p:txBody>
      </p:sp>
      <p:pic>
        <p:nvPicPr>
          <p:cNvPr id="348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765" y="1072523"/>
            <a:ext cx="4047612" cy="4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076056" y="1134628"/>
            <a:ext cx="441146" cy="400110"/>
          </a:xfrm>
          <a:prstGeom prst="rect">
            <a:avLst/>
          </a:prstGeom>
        </p:spPr>
        <p:txBody>
          <a:bodyPr wrap="none">
            <a:spAutoFit/>
          </a:bodyPr>
          <a:lstStyle/>
          <a:p>
            <a:r>
              <a:rPr lang="zh-CN" altLang="zh-CN" b="0" dirty="0">
                <a:solidFill>
                  <a:schemeClr val="tx1"/>
                </a:solidFill>
                <a:latin typeface="+mj-ea"/>
                <a:ea typeface="+mj-ea"/>
              </a:rPr>
              <a:t>则</a:t>
            </a:r>
          </a:p>
        </p:txBody>
      </p:sp>
      <p:pic>
        <p:nvPicPr>
          <p:cNvPr id="348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2009" y="1056499"/>
            <a:ext cx="2695256" cy="4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98951" y="2060848"/>
            <a:ext cx="697627" cy="400110"/>
          </a:xfrm>
          <a:prstGeom prst="rect">
            <a:avLst/>
          </a:prstGeom>
        </p:spPr>
        <p:txBody>
          <a:bodyPr wrap="none">
            <a:spAutoFit/>
          </a:bodyPr>
          <a:lstStyle/>
          <a:p>
            <a:r>
              <a:rPr lang="zh-CN" altLang="zh-CN" b="0" dirty="0">
                <a:solidFill>
                  <a:schemeClr val="tx1"/>
                </a:solidFill>
                <a:latin typeface="+mj-ea"/>
                <a:ea typeface="+mj-ea"/>
              </a:rPr>
              <a:t>定义</a:t>
            </a:r>
            <a:endParaRPr lang="zh-CN" altLang="en-US" b="0" dirty="0">
              <a:solidFill>
                <a:schemeClr val="tx1"/>
              </a:solidFill>
              <a:latin typeface="+mj-ea"/>
              <a:ea typeface="+mj-ea"/>
            </a:endParaRPr>
          </a:p>
        </p:txBody>
      </p:sp>
      <p:pic>
        <p:nvPicPr>
          <p:cNvPr id="3482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4125" y="2113635"/>
            <a:ext cx="1063284" cy="36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351892" y="2113635"/>
            <a:ext cx="1980029" cy="400110"/>
          </a:xfrm>
          <a:prstGeom prst="rect">
            <a:avLst/>
          </a:prstGeom>
        </p:spPr>
        <p:txBody>
          <a:bodyPr wrap="none">
            <a:spAutoFit/>
          </a:bodyPr>
          <a:lstStyle/>
          <a:p>
            <a:r>
              <a:rPr lang="zh-CN" altLang="zh-CN" b="0" dirty="0">
                <a:solidFill>
                  <a:schemeClr val="tx1"/>
                </a:solidFill>
                <a:latin typeface="+mj-ea"/>
                <a:ea typeface="+mj-ea"/>
              </a:rPr>
              <a:t>则滑模函数为：</a:t>
            </a:r>
          </a:p>
        </p:txBody>
      </p:sp>
      <p:pic>
        <p:nvPicPr>
          <p:cNvPr id="3482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28803" y="2076873"/>
            <a:ext cx="1067826" cy="34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64063" y="2828835"/>
            <a:ext cx="1723549" cy="400110"/>
          </a:xfrm>
          <a:prstGeom prst="rect">
            <a:avLst/>
          </a:prstGeom>
        </p:spPr>
        <p:txBody>
          <a:bodyPr wrap="none">
            <a:spAutoFit/>
          </a:bodyPr>
          <a:lstStyle/>
          <a:p>
            <a:r>
              <a:rPr lang="zh-CN" altLang="zh-CN" b="0" dirty="0">
                <a:solidFill>
                  <a:schemeClr val="tx1"/>
                </a:solidFill>
                <a:latin typeface="+mj-ea"/>
                <a:ea typeface="+mj-ea"/>
              </a:rPr>
              <a:t>取控制律为：</a:t>
            </a:r>
          </a:p>
        </p:txBody>
      </p:sp>
      <p:pic>
        <p:nvPicPr>
          <p:cNvPr id="3482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88423" y="2818758"/>
            <a:ext cx="2626541" cy="63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27192" y="3789040"/>
            <a:ext cx="441146" cy="400110"/>
          </a:xfrm>
          <a:prstGeom prst="rect">
            <a:avLst/>
          </a:prstGeom>
        </p:spPr>
        <p:txBody>
          <a:bodyPr wrap="none">
            <a:spAutoFit/>
          </a:bodyPr>
          <a:lstStyle/>
          <a:p>
            <a:r>
              <a:rPr lang="zh-CN" altLang="zh-CN" b="0" dirty="0">
                <a:solidFill>
                  <a:schemeClr val="tx1"/>
                </a:solidFill>
                <a:latin typeface="+mj-ea"/>
                <a:ea typeface="+mj-ea"/>
              </a:rPr>
              <a:t>取</a:t>
            </a:r>
            <a:endParaRPr lang="zh-CN" altLang="en-US" b="0" dirty="0">
              <a:solidFill>
                <a:schemeClr val="tx1"/>
              </a:solidFill>
              <a:latin typeface="+mj-ea"/>
              <a:ea typeface="+mj-ea"/>
            </a:endParaRPr>
          </a:p>
        </p:txBody>
      </p:sp>
      <p:pic>
        <p:nvPicPr>
          <p:cNvPr id="3482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03861" y="3847671"/>
            <a:ext cx="929357" cy="282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65846" y="3738270"/>
            <a:ext cx="1009402" cy="736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59353" y="4941168"/>
            <a:ext cx="441146" cy="400110"/>
          </a:xfrm>
          <a:prstGeom prst="rect">
            <a:avLst/>
          </a:prstGeom>
        </p:spPr>
        <p:txBody>
          <a:bodyPr wrap="none">
            <a:spAutoFit/>
          </a:bodyPr>
          <a:lstStyle/>
          <a:p>
            <a:r>
              <a:rPr lang="zh-CN" altLang="zh-CN" b="0" dirty="0">
                <a:solidFill>
                  <a:schemeClr val="tx1"/>
                </a:solidFill>
                <a:latin typeface="+mj-ea"/>
                <a:ea typeface="+mj-ea"/>
              </a:rPr>
              <a:t>则</a:t>
            </a:r>
          </a:p>
        </p:txBody>
      </p:sp>
      <p:pic>
        <p:nvPicPr>
          <p:cNvPr id="34825"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294860" y="4802515"/>
            <a:ext cx="2903211" cy="677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13417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80728"/>
            <a:ext cx="441146" cy="400110"/>
          </a:xfrm>
          <a:prstGeom prst="rect">
            <a:avLst/>
          </a:prstGeom>
        </p:spPr>
        <p:txBody>
          <a:bodyPr wrap="none">
            <a:spAutoFit/>
          </a:bodyPr>
          <a:lstStyle/>
          <a:p>
            <a:r>
              <a:rPr lang="zh-CN" altLang="zh-CN" b="0" dirty="0">
                <a:solidFill>
                  <a:schemeClr val="tx1"/>
                </a:solidFill>
                <a:latin typeface="+mj-ea"/>
                <a:ea typeface="+mj-ea"/>
              </a:rPr>
              <a:t>取</a:t>
            </a:r>
            <a:endParaRPr lang="zh-CN" altLang="en-US" b="0" dirty="0">
              <a:solidFill>
                <a:schemeClr val="tx1"/>
              </a:solidFill>
              <a:latin typeface="+mj-ea"/>
              <a:ea typeface="+mj-ea"/>
            </a:endParaRPr>
          </a:p>
        </p:txBody>
      </p:sp>
      <p:pic>
        <p:nvPicPr>
          <p:cNvPr id="358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232" y="842124"/>
            <a:ext cx="2031951" cy="67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771800" y="1009273"/>
            <a:ext cx="441146" cy="400110"/>
          </a:xfrm>
          <a:prstGeom prst="rect">
            <a:avLst/>
          </a:prstGeom>
        </p:spPr>
        <p:txBody>
          <a:bodyPr wrap="none">
            <a:spAutoFit/>
          </a:bodyPr>
          <a:lstStyle/>
          <a:p>
            <a:r>
              <a:rPr lang="zh-CN" altLang="zh-CN" b="0" dirty="0">
                <a:solidFill>
                  <a:schemeClr val="tx1"/>
                </a:solidFill>
                <a:latin typeface="+mj-ea"/>
                <a:ea typeface="+mj-ea"/>
              </a:rPr>
              <a:t>则</a:t>
            </a:r>
          </a:p>
        </p:txBody>
      </p:sp>
      <p:pic>
        <p:nvPicPr>
          <p:cNvPr id="358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9872" y="979795"/>
            <a:ext cx="5256584" cy="459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81946" y="1700808"/>
            <a:ext cx="1723549" cy="400110"/>
          </a:xfrm>
          <a:prstGeom prst="rect">
            <a:avLst/>
          </a:prstGeom>
        </p:spPr>
        <p:txBody>
          <a:bodyPr wrap="none">
            <a:spAutoFit/>
          </a:bodyPr>
          <a:lstStyle/>
          <a:p>
            <a:r>
              <a:rPr lang="zh-CN" altLang="zh-CN" b="0" dirty="0">
                <a:solidFill>
                  <a:schemeClr val="tx1"/>
                </a:solidFill>
                <a:latin typeface="+mj-ea"/>
                <a:ea typeface="+mj-ea"/>
              </a:rPr>
              <a:t>考虑理想轨迹</a:t>
            </a:r>
            <a:endParaRPr lang="zh-CN" altLang="en-US" b="0" dirty="0">
              <a:solidFill>
                <a:schemeClr val="tx1"/>
              </a:solidFill>
              <a:latin typeface="+mj-ea"/>
              <a:ea typeface="+mj-ea"/>
            </a:endParaRPr>
          </a:p>
        </p:txBody>
      </p:sp>
      <p:pic>
        <p:nvPicPr>
          <p:cNvPr id="3584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5495" y="1705695"/>
            <a:ext cx="1115591" cy="390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2198" y="1735989"/>
            <a:ext cx="752872" cy="32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55976" y="1700808"/>
            <a:ext cx="637232" cy="36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076056" y="1700807"/>
            <a:ext cx="1210588" cy="400110"/>
          </a:xfrm>
          <a:prstGeom prst="rect">
            <a:avLst/>
          </a:prstGeom>
        </p:spPr>
        <p:txBody>
          <a:bodyPr wrap="none">
            <a:spAutoFit/>
          </a:bodyPr>
          <a:lstStyle/>
          <a:p>
            <a:r>
              <a:rPr lang="zh-CN" altLang="zh-CN" b="0" dirty="0">
                <a:solidFill>
                  <a:schemeClr val="tx1"/>
                </a:solidFill>
                <a:latin typeface="+mj-ea"/>
                <a:ea typeface="+mj-ea"/>
              </a:rPr>
              <a:t>控制器为</a:t>
            </a:r>
            <a:endParaRPr lang="zh-CN" altLang="en-US" b="0" dirty="0">
              <a:solidFill>
                <a:schemeClr val="tx1"/>
              </a:solidFill>
              <a:latin typeface="+mj-ea"/>
              <a:ea typeface="+mj-ea"/>
            </a:endParaRPr>
          </a:p>
        </p:txBody>
      </p:sp>
      <p:pic>
        <p:nvPicPr>
          <p:cNvPr id="35847"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6644" y="1567120"/>
            <a:ext cx="2604391" cy="62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58776" y="2348880"/>
            <a:ext cx="3918059" cy="400110"/>
          </a:xfrm>
          <a:prstGeom prst="rect">
            <a:avLst/>
          </a:prstGeom>
        </p:spPr>
        <p:txBody>
          <a:bodyPr wrap="none">
            <a:spAutoFit/>
          </a:bodyPr>
          <a:lstStyle/>
          <a:p>
            <a:r>
              <a:rPr lang="zh-CN" altLang="zh-CN" b="0" dirty="0">
                <a:solidFill>
                  <a:schemeClr val="tx1"/>
                </a:solidFill>
                <a:latin typeface="+mj-ea"/>
                <a:ea typeface="+mj-ea"/>
              </a:rPr>
              <a:t>建立系统仿真图如图</a:t>
            </a:r>
            <a:r>
              <a:rPr lang="en-US" altLang="zh-CN" b="0" dirty="0">
                <a:solidFill>
                  <a:schemeClr val="tx1"/>
                </a:solidFill>
                <a:latin typeface="+mj-ea"/>
                <a:ea typeface="+mj-ea"/>
              </a:rPr>
              <a:t>13-23</a:t>
            </a:r>
            <a:r>
              <a:rPr lang="zh-CN" altLang="zh-CN" b="0" dirty="0">
                <a:solidFill>
                  <a:schemeClr val="tx1"/>
                </a:solidFill>
                <a:latin typeface="+mj-ea"/>
                <a:ea typeface="+mj-ea"/>
              </a:rPr>
              <a:t>所示。</a:t>
            </a:r>
          </a:p>
        </p:txBody>
      </p:sp>
      <p:pic>
        <p:nvPicPr>
          <p:cNvPr id="35848"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8019" y="3407093"/>
            <a:ext cx="5395913"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13417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1702" y="980728"/>
            <a:ext cx="4572000" cy="5478423"/>
          </a:xfrm>
          <a:prstGeom prst="rect">
            <a:avLst/>
          </a:prstGeom>
        </p:spPr>
        <p:txBody>
          <a:bodyPr>
            <a:spAutoFit/>
          </a:bodyPr>
          <a:lstStyle/>
          <a:p>
            <a:pPr algn="l"/>
            <a:r>
              <a:rPr lang="zh-CN" altLang="zh-CN" sz="1400" b="0" dirty="0">
                <a:solidFill>
                  <a:schemeClr val="tx1"/>
                </a:solidFill>
                <a:latin typeface="+mj-ea"/>
                <a:ea typeface="+mj-ea"/>
              </a:rPr>
              <a:t>该系统控制器</a:t>
            </a:r>
            <a:r>
              <a:rPr lang="en-US" altLang="zh-CN" sz="1400" b="0" dirty="0">
                <a:solidFill>
                  <a:schemeClr val="tx1"/>
                </a:solidFill>
                <a:latin typeface="+mj-ea"/>
                <a:ea typeface="+mj-ea"/>
              </a:rPr>
              <a:t>S</a:t>
            </a:r>
            <a:r>
              <a:rPr lang="zh-CN" altLang="zh-CN" sz="1400" b="0" dirty="0">
                <a:solidFill>
                  <a:schemeClr val="tx1"/>
                </a:solidFill>
                <a:latin typeface="+mj-ea"/>
                <a:ea typeface="+mj-ea"/>
              </a:rPr>
              <a:t>函数文件如下：</a:t>
            </a:r>
          </a:p>
          <a:p>
            <a:pPr algn="l"/>
            <a:r>
              <a:rPr lang="en-US" altLang="zh-CN" sz="1400" b="0" dirty="0">
                <a:solidFill>
                  <a:schemeClr val="tx1"/>
                </a:solidFill>
                <a:latin typeface="+mj-ea"/>
                <a:ea typeface="+mj-ea"/>
              </a:rPr>
              <a:t>function [sys,x0,str,ts]=</a:t>
            </a:r>
            <a:r>
              <a:rPr lang="en-US" altLang="zh-CN" sz="1400" b="0" dirty="0" err="1">
                <a:solidFill>
                  <a:schemeClr val="tx1"/>
                </a:solidFill>
                <a:latin typeface="+mj-ea"/>
                <a:ea typeface="+mj-ea"/>
              </a:rPr>
              <a:t>obser</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t,x,u,flag</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switch flag,</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[sys,x0,str,ts]=</a:t>
            </a:r>
            <a:r>
              <a:rPr lang="en-US" altLang="zh-CN" sz="1400" b="0" dirty="0" err="1">
                <a:solidFill>
                  <a:schemeClr val="tx1"/>
                </a:solidFill>
                <a:latin typeface="+mj-ea"/>
                <a:ea typeface="+mj-ea"/>
              </a:rPr>
              <a:t>mdlInitializeSizes</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a:t>
            </a:r>
            <a:r>
              <a:rPr lang="en-US" altLang="zh-CN" sz="1400" b="0" dirty="0" err="1">
                <a:solidFill>
                  <a:schemeClr val="tx1"/>
                </a:solidFill>
                <a:latin typeface="+mj-ea"/>
                <a:ea typeface="+mj-ea"/>
              </a:rPr>
              <a:t>mdlDerivatives</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3,</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a:t>
            </a:r>
            <a:r>
              <a:rPr lang="en-US" altLang="zh-CN" sz="1400" b="0" dirty="0" err="1">
                <a:solidFill>
                  <a:schemeClr val="tx1"/>
                </a:solidFill>
                <a:latin typeface="+mj-ea"/>
                <a:ea typeface="+mj-ea"/>
              </a:rPr>
              <a:t>mdlOutputs</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{1, 2, 4, 9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 =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otherwise</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error(['Unhandled flag = ',num2str(flag)]);</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end</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function [sys,x0,str,ts]=</a:t>
            </a:r>
            <a:r>
              <a:rPr lang="en-US" altLang="zh-CN" sz="1400" b="0" dirty="0" err="1">
                <a:solidFill>
                  <a:schemeClr val="tx1"/>
                </a:solidFill>
                <a:latin typeface="+mj-ea"/>
                <a:ea typeface="+mj-ea"/>
              </a:rPr>
              <a:t>mdlInitializeSizes</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sizes = </a:t>
            </a:r>
            <a:r>
              <a:rPr lang="en-US" altLang="zh-CN" sz="1400" b="0" dirty="0" err="1">
                <a:solidFill>
                  <a:schemeClr val="tx1"/>
                </a:solidFill>
                <a:latin typeface="+mj-ea"/>
                <a:ea typeface="+mj-ea"/>
              </a:rPr>
              <a:t>simsizes</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sizes.NumDiscStates</a:t>
            </a:r>
            <a:r>
              <a:rPr lang="en-US" altLang="zh-CN" sz="1400" b="0" dirty="0">
                <a:solidFill>
                  <a:schemeClr val="tx1"/>
                </a:solidFill>
                <a:latin typeface="+mj-ea"/>
                <a:ea typeface="+mj-ea"/>
              </a:rPr>
              <a:t>  = 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sizes.NumOutputs</a:t>
            </a:r>
            <a:r>
              <a:rPr lang="en-US" altLang="zh-CN" sz="1400" b="0" dirty="0">
                <a:solidFill>
                  <a:schemeClr val="tx1"/>
                </a:solidFill>
                <a:latin typeface="+mj-ea"/>
                <a:ea typeface="+mj-ea"/>
              </a:rPr>
              <a:t>     = 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sizes.NumInputs</a:t>
            </a:r>
            <a:r>
              <a:rPr lang="en-US" altLang="zh-CN" sz="1400" b="0" dirty="0">
                <a:solidFill>
                  <a:schemeClr val="tx1"/>
                </a:solidFill>
                <a:latin typeface="+mj-ea"/>
                <a:ea typeface="+mj-ea"/>
              </a:rPr>
              <a:t>      = 6;</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sizes.DirFeedthrough</a:t>
            </a:r>
            <a:r>
              <a:rPr lang="en-US" altLang="zh-CN" sz="1400" b="0" dirty="0">
                <a:solidFill>
                  <a:schemeClr val="tx1"/>
                </a:solidFill>
                <a:latin typeface="+mj-ea"/>
                <a:ea typeface="+mj-ea"/>
              </a:rPr>
              <a:t> = 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sizes.NumSampleTimes</a:t>
            </a:r>
            <a:r>
              <a:rPr lang="en-US" altLang="zh-CN" sz="1400" b="0" dirty="0">
                <a:solidFill>
                  <a:schemeClr val="tx1"/>
                </a:solidFill>
                <a:latin typeface="+mj-ea"/>
                <a:ea typeface="+mj-ea"/>
              </a:rPr>
              <a:t> = 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a:t>
            </a:r>
            <a:r>
              <a:rPr lang="en-US" altLang="zh-CN" sz="1400" b="0" dirty="0" err="1">
                <a:solidFill>
                  <a:schemeClr val="tx1"/>
                </a:solidFill>
                <a:latin typeface="+mj-ea"/>
                <a:ea typeface="+mj-ea"/>
              </a:rPr>
              <a:t>simsizes</a:t>
            </a:r>
            <a:r>
              <a:rPr lang="en-US" altLang="zh-CN" sz="1400" b="0" dirty="0">
                <a:solidFill>
                  <a:schemeClr val="tx1"/>
                </a:solidFill>
                <a:latin typeface="+mj-ea"/>
                <a:ea typeface="+mj-ea"/>
              </a:rPr>
              <a:t>(sizes);</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x0=[];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str</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ts</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p:txBody>
      </p:sp>
    </p:spTree>
    <p:extLst>
      <p:ext uri="{BB962C8B-B14F-4D97-AF65-F5344CB8AC3E}">
        <p14:creationId xmlns:p14="http://schemas.microsoft.com/office/powerpoint/2010/main" val="26713417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08720"/>
            <a:ext cx="4572000" cy="5632311"/>
          </a:xfrm>
          <a:prstGeom prst="rect">
            <a:avLst/>
          </a:prstGeom>
        </p:spPr>
        <p:txBody>
          <a:bodyPr>
            <a:spAutoFit/>
          </a:bodyPr>
          <a:lstStyle/>
          <a:p>
            <a:pPr algn="l"/>
            <a:r>
              <a:rPr lang="en-US" altLang="zh-CN" b="0" dirty="0">
                <a:solidFill>
                  <a:schemeClr val="tx1"/>
                </a:solidFill>
                <a:latin typeface="+mj-ea"/>
                <a:ea typeface="+mj-ea"/>
              </a:rPr>
              <a:t>function sys=</a:t>
            </a:r>
            <a:r>
              <a:rPr lang="en-US" altLang="zh-CN" b="0" dirty="0" err="1">
                <a:solidFill>
                  <a:schemeClr val="tx1"/>
                </a:solidFill>
                <a:latin typeface="+mj-ea"/>
                <a:ea typeface="+mj-ea"/>
              </a:rPr>
              <a:t>mdlOutputs</a:t>
            </a:r>
            <a:r>
              <a:rPr lang="en-US" altLang="zh-CN" b="0" dirty="0">
                <a:solidFill>
                  <a:schemeClr val="tx1"/>
                </a:solidFill>
                <a:latin typeface="+mj-ea"/>
                <a:ea typeface="+mj-ea"/>
              </a:rPr>
              <a:t>(</a:t>
            </a:r>
            <a:r>
              <a:rPr lang="en-US" altLang="zh-CN" b="0" dirty="0" err="1">
                <a:solidFill>
                  <a:schemeClr val="tx1"/>
                </a:solidFill>
                <a:latin typeface="+mj-ea"/>
                <a:ea typeface="+mj-ea"/>
              </a:rPr>
              <a:t>t,x,u</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yd</a:t>
            </a:r>
            <a:r>
              <a:rPr lang="en-US" altLang="zh-CN" b="0" dirty="0">
                <a:solidFill>
                  <a:schemeClr val="tx1"/>
                </a:solidFill>
                <a:latin typeface="+mj-ea"/>
                <a:ea typeface="+mj-ea"/>
              </a:rPr>
              <a:t>=u(1);</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dyd</a:t>
            </a:r>
            <a:r>
              <a:rPr lang="en-US" altLang="zh-CN" b="0" dirty="0">
                <a:solidFill>
                  <a:schemeClr val="tx1"/>
                </a:solidFill>
                <a:latin typeface="+mj-ea"/>
                <a:ea typeface="+mj-ea"/>
              </a:rPr>
              <a:t>=cos(t);</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ddyd</a:t>
            </a:r>
            <a:r>
              <a:rPr lang="en-US" altLang="zh-CN" b="0" dirty="0">
                <a:solidFill>
                  <a:schemeClr val="tx1"/>
                </a:solidFill>
                <a:latin typeface="+mj-ea"/>
                <a:ea typeface="+mj-ea"/>
              </a:rPr>
              <a:t>=-sin(t);</a:t>
            </a:r>
            <a:endParaRPr lang="zh-CN" altLang="zh-CN" b="0" dirty="0">
              <a:solidFill>
                <a:schemeClr val="tx1"/>
              </a:solidFill>
              <a:latin typeface="+mj-ea"/>
              <a:ea typeface="+mj-ea"/>
            </a:endParaRPr>
          </a:p>
          <a:p>
            <a:pPr algn="l"/>
            <a:r>
              <a:rPr lang="en-US" altLang="zh-CN" b="0" dirty="0">
                <a:solidFill>
                  <a:schemeClr val="tx1"/>
                </a:solidFill>
                <a:latin typeface="+mj-ea"/>
                <a:ea typeface="+mj-ea"/>
              </a:rPr>
              <a:t>e=u(2);</a:t>
            </a:r>
            <a:endParaRPr lang="zh-CN" altLang="zh-CN" b="0" dirty="0">
              <a:solidFill>
                <a:schemeClr val="tx1"/>
              </a:solidFill>
              <a:latin typeface="+mj-ea"/>
              <a:ea typeface="+mj-ea"/>
            </a:endParaRPr>
          </a:p>
          <a:p>
            <a:pPr algn="l"/>
            <a:r>
              <a:rPr lang="en-US" altLang="zh-CN" b="0" dirty="0">
                <a:solidFill>
                  <a:schemeClr val="tx1"/>
                </a:solidFill>
                <a:latin typeface="+mj-ea"/>
                <a:ea typeface="+mj-ea"/>
              </a:rPr>
              <a:t>de=u(3);</a:t>
            </a:r>
            <a:endParaRPr lang="zh-CN" altLang="zh-CN" b="0" dirty="0">
              <a:solidFill>
                <a:schemeClr val="tx1"/>
              </a:solidFill>
              <a:latin typeface="+mj-ea"/>
              <a:ea typeface="+mj-ea"/>
            </a:endParaRPr>
          </a:p>
          <a:p>
            <a:pPr algn="l"/>
            <a:r>
              <a:rPr lang="en-US" altLang="zh-CN" b="0" dirty="0">
                <a:solidFill>
                  <a:schemeClr val="tx1"/>
                </a:solidFill>
                <a:latin typeface="+mj-ea"/>
                <a:ea typeface="+mj-ea"/>
              </a:rPr>
              <a:t>x1=u(4);</a:t>
            </a:r>
            <a:endParaRPr lang="zh-CN" altLang="zh-CN" b="0" dirty="0">
              <a:solidFill>
                <a:schemeClr val="tx1"/>
              </a:solidFill>
              <a:latin typeface="+mj-ea"/>
              <a:ea typeface="+mj-ea"/>
            </a:endParaRPr>
          </a:p>
          <a:p>
            <a:pPr algn="l"/>
            <a:r>
              <a:rPr lang="en-US" altLang="zh-CN" b="0" dirty="0">
                <a:solidFill>
                  <a:schemeClr val="tx1"/>
                </a:solidFill>
                <a:latin typeface="+mj-ea"/>
                <a:ea typeface="+mj-ea"/>
              </a:rPr>
              <a:t>x2=u(5);</a:t>
            </a:r>
            <a:endParaRPr lang="zh-CN" altLang="zh-CN" b="0" dirty="0">
              <a:solidFill>
                <a:schemeClr val="tx1"/>
              </a:solidFill>
              <a:latin typeface="+mj-ea"/>
              <a:ea typeface="+mj-ea"/>
            </a:endParaRPr>
          </a:p>
          <a:p>
            <a:pPr algn="l"/>
            <a:r>
              <a:rPr lang="en-US" altLang="zh-CN" b="0" dirty="0">
                <a:solidFill>
                  <a:schemeClr val="tx1"/>
                </a:solidFill>
                <a:latin typeface="+mj-ea"/>
                <a:ea typeface="+mj-ea"/>
              </a:rPr>
              <a:t>x3=u(6);</a:t>
            </a:r>
            <a:endParaRPr lang="zh-CN" altLang="zh-CN" b="0" dirty="0">
              <a:solidFill>
                <a:schemeClr val="tx1"/>
              </a:solidFill>
              <a:latin typeface="+mj-ea"/>
              <a:ea typeface="+mj-ea"/>
            </a:endParaRPr>
          </a:p>
          <a:p>
            <a:pPr algn="l"/>
            <a:r>
              <a:rPr lang="en-US" altLang="zh-CN" b="0" dirty="0">
                <a:solidFill>
                  <a:schemeClr val="tx1"/>
                </a:solidFill>
                <a:latin typeface="+mj-ea"/>
                <a:ea typeface="+mj-ea"/>
              </a:rPr>
              <a:t> </a:t>
            </a:r>
            <a:endParaRPr lang="zh-CN" altLang="zh-CN" b="0" dirty="0">
              <a:solidFill>
                <a:schemeClr val="tx1"/>
              </a:solidFill>
              <a:latin typeface="+mj-ea"/>
              <a:ea typeface="+mj-ea"/>
            </a:endParaRPr>
          </a:p>
          <a:p>
            <a:pPr algn="l"/>
            <a:r>
              <a:rPr lang="en-US" altLang="zh-CN" b="0" dirty="0">
                <a:solidFill>
                  <a:schemeClr val="tx1"/>
                </a:solidFill>
                <a:latin typeface="+mj-ea"/>
                <a:ea typeface="+mj-ea"/>
              </a:rPr>
              <a:t>f=(x1^5+x3)*(x3+cos(x2))+(x2+1)*x1^2;</a:t>
            </a:r>
            <a:endParaRPr lang="zh-CN" altLang="zh-CN" b="0" dirty="0">
              <a:solidFill>
                <a:schemeClr val="tx1"/>
              </a:solidFill>
              <a:latin typeface="+mj-ea"/>
              <a:ea typeface="+mj-ea"/>
            </a:endParaRPr>
          </a:p>
          <a:p>
            <a:pPr algn="l"/>
            <a:r>
              <a:rPr lang="en-US" altLang="zh-CN" b="0" dirty="0">
                <a:solidFill>
                  <a:schemeClr val="tx1"/>
                </a:solidFill>
                <a:latin typeface="+mj-ea"/>
                <a:ea typeface="+mj-ea"/>
              </a:rPr>
              <a:t>c=10;</a:t>
            </a:r>
            <a:endParaRPr lang="zh-CN" altLang="zh-CN" b="0" dirty="0">
              <a:solidFill>
                <a:schemeClr val="tx1"/>
              </a:solidFill>
              <a:latin typeface="+mj-ea"/>
              <a:ea typeface="+mj-ea"/>
            </a:endParaRPr>
          </a:p>
          <a:p>
            <a:pPr algn="l"/>
            <a:r>
              <a:rPr lang="en-US" altLang="zh-CN" b="0" dirty="0">
                <a:solidFill>
                  <a:schemeClr val="tx1"/>
                </a:solidFill>
                <a:latin typeface="+mj-ea"/>
                <a:ea typeface="+mj-ea"/>
              </a:rPr>
              <a:t>s=</a:t>
            </a:r>
            <a:r>
              <a:rPr lang="en-US" altLang="zh-CN" b="0" dirty="0" err="1">
                <a:solidFill>
                  <a:schemeClr val="tx1"/>
                </a:solidFill>
                <a:latin typeface="+mj-ea"/>
                <a:ea typeface="+mj-ea"/>
              </a:rPr>
              <a:t>de+c</a:t>
            </a:r>
            <a:r>
              <a:rPr lang="en-US" altLang="zh-CN" b="0" dirty="0">
                <a:solidFill>
                  <a:schemeClr val="tx1"/>
                </a:solidFill>
                <a:latin typeface="+mj-ea"/>
                <a:ea typeface="+mj-ea"/>
              </a:rPr>
              <a:t>*e;</a:t>
            </a:r>
            <a:endParaRPr lang="zh-CN" altLang="zh-CN" b="0" dirty="0">
              <a:solidFill>
                <a:schemeClr val="tx1"/>
              </a:solidFill>
              <a:latin typeface="+mj-ea"/>
              <a:ea typeface="+mj-ea"/>
            </a:endParaRPr>
          </a:p>
          <a:p>
            <a:pPr algn="l"/>
            <a:r>
              <a:rPr lang="en-US" altLang="zh-CN" b="0" dirty="0">
                <a:solidFill>
                  <a:schemeClr val="tx1"/>
                </a:solidFill>
                <a:latin typeface="+mj-ea"/>
                <a:ea typeface="+mj-ea"/>
              </a:rPr>
              <a:t>v=</a:t>
            </a:r>
            <a:r>
              <a:rPr lang="en-US" altLang="zh-CN" b="0" dirty="0" err="1">
                <a:solidFill>
                  <a:schemeClr val="tx1"/>
                </a:solidFill>
                <a:latin typeface="+mj-ea"/>
                <a:ea typeface="+mj-ea"/>
              </a:rPr>
              <a:t>ddyd+c</a:t>
            </a:r>
            <a:r>
              <a:rPr lang="en-US" altLang="zh-CN" b="0" dirty="0">
                <a:solidFill>
                  <a:schemeClr val="tx1"/>
                </a:solidFill>
                <a:latin typeface="+mj-ea"/>
                <a:ea typeface="+mj-ea"/>
              </a:rPr>
              <a:t>*de;</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xite</a:t>
            </a:r>
            <a:r>
              <a:rPr lang="en-US" altLang="zh-CN" b="0" dirty="0">
                <a:solidFill>
                  <a:schemeClr val="tx1"/>
                </a:solidFill>
                <a:latin typeface="+mj-ea"/>
                <a:ea typeface="+mj-ea"/>
              </a:rPr>
              <a:t>=3.0;</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ut</a:t>
            </a:r>
            <a:r>
              <a:rPr lang="en-US" altLang="zh-CN" b="0" dirty="0">
                <a:solidFill>
                  <a:schemeClr val="tx1"/>
                </a:solidFill>
                <a:latin typeface="+mj-ea"/>
                <a:ea typeface="+mj-ea"/>
              </a:rPr>
              <a:t>=1.0/(x2+1)*(</a:t>
            </a:r>
            <a:r>
              <a:rPr lang="en-US" altLang="zh-CN" b="0" dirty="0" err="1">
                <a:solidFill>
                  <a:schemeClr val="tx1"/>
                </a:solidFill>
                <a:latin typeface="+mj-ea"/>
                <a:ea typeface="+mj-ea"/>
              </a:rPr>
              <a:t>v-f+xite</a:t>
            </a:r>
            <a:r>
              <a:rPr lang="en-US" altLang="zh-CN" b="0" dirty="0">
                <a:solidFill>
                  <a:schemeClr val="tx1"/>
                </a:solidFill>
                <a:latin typeface="+mj-ea"/>
                <a:ea typeface="+mj-ea"/>
              </a:rPr>
              <a:t>*sign(s));</a:t>
            </a:r>
            <a:endParaRPr lang="zh-CN" altLang="zh-CN" b="0" dirty="0">
              <a:solidFill>
                <a:schemeClr val="tx1"/>
              </a:solidFill>
              <a:latin typeface="+mj-ea"/>
              <a:ea typeface="+mj-ea"/>
            </a:endParaRPr>
          </a:p>
          <a:p>
            <a:pPr algn="l"/>
            <a:r>
              <a:rPr lang="en-US" altLang="zh-CN" b="0" dirty="0">
                <a:solidFill>
                  <a:schemeClr val="tx1"/>
                </a:solidFill>
                <a:latin typeface="+mj-ea"/>
                <a:ea typeface="+mj-ea"/>
              </a:rPr>
              <a:t>sys(1)=</a:t>
            </a:r>
            <a:r>
              <a:rPr lang="en-US" altLang="zh-CN" b="0" dirty="0" err="1">
                <a:solidFill>
                  <a:schemeClr val="tx1"/>
                </a:solidFill>
                <a:latin typeface="+mj-ea"/>
                <a:ea typeface="+mj-ea"/>
              </a:rPr>
              <a:t>ut</a:t>
            </a:r>
            <a:r>
              <a:rPr lang="en-US" altLang="zh-CN" b="0" dirty="0">
                <a:solidFill>
                  <a:schemeClr val="tx1"/>
                </a:solidFill>
                <a:latin typeface="+mj-ea"/>
                <a:ea typeface="+mj-ea"/>
              </a:rPr>
              <a:t>;</a:t>
            </a:r>
            <a:endParaRPr lang="zh-CN" altLang="zh-CN" b="0" dirty="0">
              <a:solidFill>
                <a:schemeClr val="tx1"/>
              </a:solidFill>
              <a:latin typeface="+mj-ea"/>
              <a:ea typeface="+mj-ea"/>
            </a:endParaRPr>
          </a:p>
        </p:txBody>
      </p:sp>
    </p:spTree>
    <p:extLst>
      <p:ext uri="{BB962C8B-B14F-4D97-AF65-F5344CB8AC3E}">
        <p14:creationId xmlns:p14="http://schemas.microsoft.com/office/powerpoint/2010/main" val="12768319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279" y="908720"/>
            <a:ext cx="4572000" cy="5693866"/>
          </a:xfrm>
          <a:prstGeom prst="rect">
            <a:avLst/>
          </a:prstGeom>
        </p:spPr>
        <p:txBody>
          <a:bodyPr>
            <a:spAutoFit/>
          </a:bodyPr>
          <a:lstStyle/>
          <a:p>
            <a:pPr algn="l"/>
            <a:r>
              <a:rPr lang="zh-CN" altLang="zh-CN" sz="1400" b="0" dirty="0">
                <a:solidFill>
                  <a:schemeClr val="tx1"/>
                </a:solidFill>
                <a:latin typeface="+mj-ea"/>
                <a:ea typeface="+mj-ea"/>
              </a:rPr>
              <a:t>被控对象</a:t>
            </a:r>
            <a:r>
              <a:rPr lang="en-US" altLang="zh-CN" sz="1400" b="0" dirty="0">
                <a:solidFill>
                  <a:schemeClr val="tx1"/>
                </a:solidFill>
                <a:latin typeface="+mj-ea"/>
                <a:ea typeface="+mj-ea"/>
              </a:rPr>
              <a:t>S</a:t>
            </a:r>
            <a:r>
              <a:rPr lang="zh-CN" altLang="zh-CN" sz="1400" b="0" dirty="0">
                <a:solidFill>
                  <a:schemeClr val="tx1"/>
                </a:solidFill>
                <a:latin typeface="+mj-ea"/>
                <a:ea typeface="+mj-ea"/>
              </a:rPr>
              <a:t>函数如下：</a:t>
            </a:r>
          </a:p>
          <a:p>
            <a:pPr algn="l"/>
            <a:r>
              <a:rPr lang="en-US" altLang="zh-CN" sz="1400" b="0" dirty="0">
                <a:solidFill>
                  <a:schemeClr val="tx1"/>
                </a:solidFill>
                <a:latin typeface="+mj-ea"/>
                <a:ea typeface="+mj-ea"/>
              </a:rPr>
              <a:t>function [sys,x0,str,ts]=</a:t>
            </a:r>
            <a:r>
              <a:rPr lang="en-US" altLang="zh-CN" sz="1400" b="0" dirty="0" err="1">
                <a:solidFill>
                  <a:schemeClr val="tx1"/>
                </a:solidFill>
                <a:latin typeface="+mj-ea"/>
                <a:ea typeface="+mj-ea"/>
              </a:rPr>
              <a:t>obser</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t,x,u,flag</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switch flag,</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[sys,x0,str,ts]=</a:t>
            </a:r>
            <a:r>
              <a:rPr lang="en-US" altLang="zh-CN" sz="1400" b="0" dirty="0" err="1">
                <a:solidFill>
                  <a:schemeClr val="tx1"/>
                </a:solidFill>
                <a:latin typeface="+mj-ea"/>
                <a:ea typeface="+mj-ea"/>
              </a:rPr>
              <a:t>mdlInitializeSizes</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a:t>
            </a:r>
            <a:r>
              <a:rPr lang="en-US" altLang="zh-CN" sz="1400" b="0" dirty="0" err="1">
                <a:solidFill>
                  <a:schemeClr val="tx1"/>
                </a:solidFill>
                <a:latin typeface="+mj-ea"/>
                <a:ea typeface="+mj-ea"/>
              </a:rPr>
              <a:t>mdlDerivatives</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3,</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a:t>
            </a:r>
            <a:r>
              <a:rPr lang="en-US" altLang="zh-CN" sz="1400" b="0" dirty="0" err="1">
                <a:solidFill>
                  <a:schemeClr val="tx1"/>
                </a:solidFill>
                <a:latin typeface="+mj-ea"/>
                <a:ea typeface="+mj-ea"/>
              </a:rPr>
              <a:t>mdlOutputs</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{2, 4, 9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 =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otherwise</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error(['Unhandled flag = ',num2str(flag)]);</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end</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function [sys,x0,str,ts]=</a:t>
            </a:r>
            <a:r>
              <a:rPr lang="en-US" altLang="zh-CN" sz="1400" b="0" dirty="0" err="1">
                <a:solidFill>
                  <a:schemeClr val="tx1"/>
                </a:solidFill>
                <a:latin typeface="+mj-ea"/>
                <a:ea typeface="+mj-ea"/>
              </a:rPr>
              <a:t>mdlInitializeSizes</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sizes = </a:t>
            </a:r>
            <a:r>
              <a:rPr lang="en-US" altLang="zh-CN" sz="1400" b="0" dirty="0" err="1">
                <a:solidFill>
                  <a:schemeClr val="tx1"/>
                </a:solidFill>
                <a:latin typeface="+mj-ea"/>
                <a:ea typeface="+mj-ea"/>
              </a:rPr>
              <a:t>simsizes</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sizes.NumContStates</a:t>
            </a:r>
            <a:r>
              <a:rPr lang="en-US" altLang="zh-CN" sz="1400" b="0" dirty="0">
                <a:solidFill>
                  <a:schemeClr val="tx1"/>
                </a:solidFill>
                <a:latin typeface="+mj-ea"/>
                <a:ea typeface="+mj-ea"/>
              </a:rPr>
              <a:t>  = 3;</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sizes.NumDiscStates</a:t>
            </a:r>
            <a:r>
              <a:rPr lang="en-US" altLang="zh-CN" sz="1400" b="0" dirty="0">
                <a:solidFill>
                  <a:schemeClr val="tx1"/>
                </a:solidFill>
                <a:latin typeface="+mj-ea"/>
                <a:ea typeface="+mj-ea"/>
              </a:rPr>
              <a:t>  = 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sizes.NumOutputs</a:t>
            </a:r>
            <a:r>
              <a:rPr lang="en-US" altLang="zh-CN" sz="1400" b="0" dirty="0">
                <a:solidFill>
                  <a:schemeClr val="tx1"/>
                </a:solidFill>
                <a:latin typeface="+mj-ea"/>
                <a:ea typeface="+mj-ea"/>
              </a:rPr>
              <a:t>     = 3;</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sizes.NumInputs</a:t>
            </a:r>
            <a:r>
              <a:rPr lang="en-US" altLang="zh-CN" sz="1400" b="0" dirty="0">
                <a:solidFill>
                  <a:schemeClr val="tx1"/>
                </a:solidFill>
                <a:latin typeface="+mj-ea"/>
                <a:ea typeface="+mj-ea"/>
              </a:rPr>
              <a:t>      = 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sizes.DirFeedthrough</a:t>
            </a:r>
            <a:r>
              <a:rPr lang="en-US" altLang="zh-CN" sz="1400" b="0" dirty="0">
                <a:solidFill>
                  <a:schemeClr val="tx1"/>
                </a:solidFill>
                <a:latin typeface="+mj-ea"/>
                <a:ea typeface="+mj-ea"/>
              </a:rPr>
              <a:t> = 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sizes.NumSampleTimes</a:t>
            </a:r>
            <a:r>
              <a:rPr lang="en-US" altLang="zh-CN" sz="1400" b="0" dirty="0">
                <a:solidFill>
                  <a:schemeClr val="tx1"/>
                </a:solidFill>
                <a:latin typeface="+mj-ea"/>
                <a:ea typeface="+mj-ea"/>
              </a:rPr>
              <a:t> = 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a:t>
            </a:r>
            <a:r>
              <a:rPr lang="en-US" altLang="zh-CN" sz="1400" b="0" dirty="0" err="1">
                <a:solidFill>
                  <a:schemeClr val="tx1"/>
                </a:solidFill>
                <a:latin typeface="+mj-ea"/>
                <a:ea typeface="+mj-ea"/>
              </a:rPr>
              <a:t>simsizes</a:t>
            </a:r>
            <a:r>
              <a:rPr lang="en-US" altLang="zh-CN" sz="1400" b="0" dirty="0">
                <a:solidFill>
                  <a:schemeClr val="tx1"/>
                </a:solidFill>
                <a:latin typeface="+mj-ea"/>
                <a:ea typeface="+mj-ea"/>
              </a:rPr>
              <a:t>(sizes);</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x0=[0.15 0 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str</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ts</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p:txBody>
      </p:sp>
    </p:spTree>
    <p:extLst>
      <p:ext uri="{BB962C8B-B14F-4D97-AF65-F5344CB8AC3E}">
        <p14:creationId xmlns:p14="http://schemas.microsoft.com/office/powerpoint/2010/main" val="12768319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089898"/>
            <a:ext cx="4572000" cy="5262979"/>
          </a:xfrm>
          <a:prstGeom prst="rect">
            <a:avLst/>
          </a:prstGeom>
        </p:spPr>
        <p:txBody>
          <a:bodyPr>
            <a:spAutoFit/>
          </a:bodyPr>
          <a:lstStyle/>
          <a:p>
            <a:pPr algn="l"/>
            <a:r>
              <a:rPr lang="en-US" altLang="zh-CN" sz="1200" b="0" dirty="0">
                <a:solidFill>
                  <a:schemeClr val="tx1"/>
                </a:solidFill>
                <a:latin typeface="+mj-ea"/>
                <a:ea typeface="+mj-ea"/>
              </a:rPr>
              <a:t>function sys=</a:t>
            </a:r>
            <a:r>
              <a:rPr lang="en-US" altLang="zh-CN" sz="1200" b="0" dirty="0" err="1">
                <a:solidFill>
                  <a:schemeClr val="tx1"/>
                </a:solidFill>
                <a:latin typeface="+mj-ea"/>
                <a:ea typeface="+mj-ea"/>
              </a:rPr>
              <a:t>mdlDerivatives</a:t>
            </a:r>
            <a:r>
              <a:rPr lang="en-US" altLang="zh-CN" sz="1200" b="0" dirty="0">
                <a:solidFill>
                  <a:schemeClr val="tx1"/>
                </a:solidFill>
                <a:latin typeface="+mj-ea"/>
                <a:ea typeface="+mj-ea"/>
              </a:rPr>
              <a:t>(</a:t>
            </a:r>
            <a:r>
              <a:rPr lang="en-US" altLang="zh-CN" sz="1200" b="0" dirty="0" err="1">
                <a:solidFill>
                  <a:schemeClr val="tx1"/>
                </a:solidFill>
                <a:latin typeface="+mj-ea"/>
                <a:ea typeface="+mj-ea"/>
              </a:rPr>
              <a:t>t,x,u</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ut</a:t>
            </a:r>
            <a:r>
              <a:rPr lang="en-US" altLang="zh-CN" sz="1200" b="0" dirty="0">
                <a:solidFill>
                  <a:schemeClr val="tx1"/>
                </a:solidFill>
                <a:latin typeface="+mj-ea"/>
                <a:ea typeface="+mj-ea"/>
              </a:rPr>
              <a:t>=u(1);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d1=sin(t);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d2=sin(t);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d3=sin(t);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sys(1)=sin(x(2))+(x(2)+1)*x(3)+d1;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sys(2)=x(1)^5+x(3)+d2;</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sys(3)=x(1)^2+ut+d3;</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function sys=</a:t>
            </a:r>
            <a:r>
              <a:rPr lang="en-US" altLang="zh-CN" sz="1200" b="0" dirty="0" err="1">
                <a:solidFill>
                  <a:schemeClr val="tx1"/>
                </a:solidFill>
                <a:latin typeface="+mj-ea"/>
                <a:ea typeface="+mj-ea"/>
              </a:rPr>
              <a:t>mdlOutputs</a:t>
            </a:r>
            <a:r>
              <a:rPr lang="en-US" altLang="zh-CN" sz="1200" b="0" dirty="0">
                <a:solidFill>
                  <a:schemeClr val="tx1"/>
                </a:solidFill>
                <a:latin typeface="+mj-ea"/>
                <a:ea typeface="+mj-ea"/>
              </a:rPr>
              <a:t>(</a:t>
            </a:r>
            <a:r>
              <a:rPr lang="en-US" altLang="zh-CN" sz="1200" b="0" dirty="0" err="1">
                <a:solidFill>
                  <a:schemeClr val="tx1"/>
                </a:solidFill>
                <a:latin typeface="+mj-ea"/>
                <a:ea typeface="+mj-ea"/>
              </a:rPr>
              <a:t>t,x,u</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sys(1)=x(1);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sys(2)=x(2);</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sys(3)=x(3);</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r>
              <a:rPr lang="zh-CN" altLang="zh-CN" sz="1200" b="0" dirty="0">
                <a:solidFill>
                  <a:schemeClr val="tx1"/>
                </a:solidFill>
                <a:latin typeface="+mj-ea"/>
                <a:ea typeface="+mj-ea"/>
              </a:rPr>
              <a:t>仿真程序运行输出结果作图分析程序如下：</a:t>
            </a:r>
          </a:p>
          <a:p>
            <a:pPr algn="l"/>
            <a:r>
              <a:rPr lang="en-US" altLang="zh-CN" sz="1200" b="0" dirty="0">
                <a:solidFill>
                  <a:schemeClr val="tx1"/>
                </a:solidFill>
                <a:latin typeface="+mj-ea"/>
                <a:ea typeface="+mj-ea"/>
              </a:rPr>
              <a:t>close all;</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clc</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figure(1);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subplot(211);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plot(</a:t>
            </a:r>
            <a:r>
              <a:rPr lang="en-US" altLang="zh-CN" sz="1200" b="0" dirty="0" err="1">
                <a:solidFill>
                  <a:schemeClr val="tx1"/>
                </a:solidFill>
                <a:latin typeface="+mj-ea"/>
                <a:ea typeface="+mj-ea"/>
              </a:rPr>
              <a:t>t,y</a:t>
            </a:r>
            <a:r>
              <a:rPr lang="en-US" altLang="zh-CN" sz="1200" b="0" dirty="0">
                <a:solidFill>
                  <a:schemeClr val="tx1"/>
                </a:solidFill>
                <a:latin typeface="+mj-ea"/>
                <a:ea typeface="+mj-ea"/>
              </a:rPr>
              <a:t>(:,1),'k',</a:t>
            </a:r>
            <a:r>
              <a:rPr lang="en-US" altLang="zh-CN" sz="1200" b="0" dirty="0" err="1">
                <a:solidFill>
                  <a:schemeClr val="tx1"/>
                </a:solidFill>
                <a:latin typeface="+mj-ea"/>
                <a:ea typeface="+mj-ea"/>
              </a:rPr>
              <a:t>t,y</a:t>
            </a:r>
            <a:r>
              <a:rPr lang="en-US" altLang="zh-CN" sz="1200" b="0" dirty="0">
                <a:solidFill>
                  <a:schemeClr val="tx1"/>
                </a:solidFill>
                <a:latin typeface="+mj-ea"/>
                <a:ea typeface="+mj-ea"/>
              </a:rPr>
              <a:t>(:,2),'r:','linewidth',2);</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xlabel</a:t>
            </a:r>
            <a:r>
              <a:rPr lang="en-US" altLang="zh-CN" sz="1200" b="0" dirty="0">
                <a:solidFill>
                  <a:schemeClr val="tx1"/>
                </a:solidFill>
                <a:latin typeface="+mj-ea"/>
                <a:ea typeface="+mj-ea"/>
              </a:rPr>
              <a:t>('time(s)');</a:t>
            </a:r>
            <a:r>
              <a:rPr lang="en-US" altLang="zh-CN" sz="1200" b="0" dirty="0" err="1">
                <a:solidFill>
                  <a:schemeClr val="tx1"/>
                </a:solidFill>
                <a:latin typeface="+mj-ea"/>
                <a:ea typeface="+mj-ea"/>
              </a:rPr>
              <a:t>ylabel</a:t>
            </a:r>
            <a:r>
              <a:rPr lang="en-US" altLang="zh-CN" sz="1200" b="0" dirty="0">
                <a:solidFill>
                  <a:schemeClr val="tx1"/>
                </a:solidFill>
                <a:latin typeface="+mj-ea"/>
                <a:ea typeface="+mj-ea"/>
              </a:rPr>
              <a:t>('</a:t>
            </a:r>
            <a:r>
              <a:rPr lang="zh-CN" altLang="zh-CN" sz="1200" b="0" dirty="0">
                <a:solidFill>
                  <a:schemeClr val="tx1"/>
                </a:solidFill>
                <a:latin typeface="+mj-ea"/>
                <a:ea typeface="+mj-ea"/>
              </a:rPr>
              <a:t>位置跟踪</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legend('</a:t>
            </a:r>
            <a:r>
              <a:rPr lang="zh-CN" altLang="zh-CN" sz="1200" b="0" dirty="0">
                <a:solidFill>
                  <a:schemeClr val="tx1"/>
                </a:solidFill>
                <a:latin typeface="+mj-ea"/>
                <a:ea typeface="+mj-ea"/>
              </a:rPr>
              <a:t>实际信号</a:t>
            </a:r>
            <a:r>
              <a:rPr lang="en-US" altLang="zh-CN" sz="1200" b="0" dirty="0">
                <a:solidFill>
                  <a:schemeClr val="tx1"/>
                </a:solidFill>
                <a:latin typeface="+mj-ea"/>
                <a:ea typeface="+mj-ea"/>
              </a:rPr>
              <a:t>','</a:t>
            </a:r>
            <a:r>
              <a:rPr lang="zh-CN" altLang="zh-CN" sz="1200" b="0" dirty="0">
                <a:solidFill>
                  <a:schemeClr val="tx1"/>
                </a:solidFill>
                <a:latin typeface="+mj-ea"/>
                <a:ea typeface="+mj-ea"/>
              </a:rPr>
              <a:t>仿真结果</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figure(2);</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plot(</a:t>
            </a:r>
            <a:r>
              <a:rPr lang="en-US" altLang="zh-CN" sz="1200" b="0" dirty="0" err="1">
                <a:solidFill>
                  <a:schemeClr val="tx1"/>
                </a:solidFill>
                <a:latin typeface="+mj-ea"/>
                <a:ea typeface="+mj-ea"/>
              </a:rPr>
              <a:t>t,y</a:t>
            </a:r>
            <a:r>
              <a:rPr lang="en-US" altLang="zh-CN" sz="1200" b="0" dirty="0">
                <a:solidFill>
                  <a:schemeClr val="tx1"/>
                </a:solidFill>
                <a:latin typeface="+mj-ea"/>
                <a:ea typeface="+mj-ea"/>
              </a:rPr>
              <a:t>(:,1)-y(:,2),'k','linewidth',2);</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xlabel</a:t>
            </a:r>
            <a:r>
              <a:rPr lang="en-US" altLang="zh-CN" sz="1200" b="0" dirty="0">
                <a:solidFill>
                  <a:schemeClr val="tx1"/>
                </a:solidFill>
                <a:latin typeface="+mj-ea"/>
                <a:ea typeface="+mj-ea"/>
              </a:rPr>
              <a:t>('time(s)');</a:t>
            </a:r>
            <a:r>
              <a:rPr lang="en-US" altLang="zh-CN" sz="1200" b="0" dirty="0" err="1">
                <a:solidFill>
                  <a:schemeClr val="tx1"/>
                </a:solidFill>
                <a:latin typeface="+mj-ea"/>
                <a:ea typeface="+mj-ea"/>
              </a:rPr>
              <a:t>ylabel</a:t>
            </a:r>
            <a:r>
              <a:rPr lang="en-US" altLang="zh-CN" sz="1200" b="0" dirty="0">
                <a:solidFill>
                  <a:schemeClr val="tx1"/>
                </a:solidFill>
                <a:latin typeface="+mj-ea"/>
                <a:ea typeface="+mj-ea"/>
              </a:rPr>
              <a:t>('</a:t>
            </a:r>
            <a:r>
              <a:rPr lang="zh-CN" altLang="zh-CN" sz="1200" b="0" dirty="0">
                <a:solidFill>
                  <a:schemeClr val="tx1"/>
                </a:solidFill>
                <a:latin typeface="+mj-ea"/>
                <a:ea typeface="+mj-ea"/>
              </a:rPr>
              <a:t>位置跟踪误差</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legend('</a:t>
            </a:r>
            <a:r>
              <a:rPr lang="zh-CN" altLang="zh-CN" sz="1200" b="0" dirty="0">
                <a:solidFill>
                  <a:schemeClr val="tx1"/>
                </a:solidFill>
                <a:latin typeface="+mj-ea"/>
                <a:ea typeface="+mj-ea"/>
              </a:rPr>
              <a:t>跟踪误差</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figure(3);</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plot(</a:t>
            </a:r>
            <a:r>
              <a:rPr lang="en-US" altLang="zh-CN" sz="1200" b="0" dirty="0" err="1">
                <a:solidFill>
                  <a:schemeClr val="tx1"/>
                </a:solidFill>
                <a:latin typeface="+mj-ea"/>
                <a:ea typeface="+mj-ea"/>
              </a:rPr>
              <a:t>t,ut</a:t>
            </a:r>
            <a:r>
              <a:rPr lang="en-US" altLang="zh-CN" sz="1200" b="0" dirty="0">
                <a:solidFill>
                  <a:schemeClr val="tx1"/>
                </a:solidFill>
                <a:latin typeface="+mj-ea"/>
                <a:ea typeface="+mj-ea"/>
              </a:rPr>
              <a:t>(:,1),'k','linewidth',2);</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xlabel</a:t>
            </a:r>
            <a:r>
              <a:rPr lang="en-US" altLang="zh-CN" sz="1200" b="0" dirty="0">
                <a:solidFill>
                  <a:schemeClr val="tx1"/>
                </a:solidFill>
                <a:latin typeface="+mj-ea"/>
                <a:ea typeface="+mj-ea"/>
              </a:rPr>
              <a:t>('time(s)');</a:t>
            </a:r>
            <a:r>
              <a:rPr lang="en-US" altLang="zh-CN" sz="1200" b="0" dirty="0" err="1">
                <a:solidFill>
                  <a:schemeClr val="tx1"/>
                </a:solidFill>
                <a:latin typeface="+mj-ea"/>
                <a:ea typeface="+mj-ea"/>
              </a:rPr>
              <a:t>ylabel</a:t>
            </a:r>
            <a:r>
              <a:rPr lang="en-US" altLang="zh-CN" sz="1200" b="0" dirty="0">
                <a:solidFill>
                  <a:schemeClr val="tx1"/>
                </a:solidFill>
                <a:latin typeface="+mj-ea"/>
                <a:ea typeface="+mj-ea"/>
              </a:rPr>
              <a:t>('</a:t>
            </a:r>
            <a:r>
              <a:rPr lang="zh-CN" altLang="zh-CN" sz="1200" b="0" dirty="0">
                <a:solidFill>
                  <a:schemeClr val="tx1"/>
                </a:solidFill>
                <a:latin typeface="+mj-ea"/>
                <a:ea typeface="+mj-ea"/>
              </a:rPr>
              <a:t>控制输入</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zh-CN" altLang="zh-CN" sz="1200" b="0" dirty="0">
                <a:solidFill>
                  <a:schemeClr val="tx1"/>
                </a:solidFill>
                <a:latin typeface="+mj-ea"/>
                <a:ea typeface="+mj-ea"/>
              </a:rPr>
              <a:t>运行程序输出结果如图</a:t>
            </a:r>
            <a:r>
              <a:rPr lang="en-US" altLang="zh-CN" sz="1200" b="0" dirty="0">
                <a:solidFill>
                  <a:schemeClr val="tx1"/>
                </a:solidFill>
                <a:latin typeface="+mj-ea"/>
                <a:ea typeface="+mj-ea"/>
              </a:rPr>
              <a:t>13-24~</a:t>
            </a:r>
            <a:r>
              <a:rPr lang="zh-CN" altLang="zh-CN" sz="1200" b="0" dirty="0">
                <a:solidFill>
                  <a:schemeClr val="tx1"/>
                </a:solidFill>
                <a:latin typeface="+mj-ea"/>
                <a:ea typeface="+mj-ea"/>
              </a:rPr>
              <a:t>图</a:t>
            </a:r>
            <a:r>
              <a:rPr lang="en-US" altLang="zh-CN" sz="1200" b="0" dirty="0">
                <a:solidFill>
                  <a:schemeClr val="tx1"/>
                </a:solidFill>
                <a:latin typeface="+mj-ea"/>
                <a:ea typeface="+mj-ea"/>
              </a:rPr>
              <a:t>13-26</a:t>
            </a:r>
            <a:r>
              <a:rPr lang="zh-CN" altLang="zh-CN" sz="1200" b="0" dirty="0">
                <a:solidFill>
                  <a:schemeClr val="tx1"/>
                </a:solidFill>
                <a:latin typeface="+mj-ea"/>
                <a:ea typeface="+mj-ea"/>
              </a:rPr>
              <a:t>所示。</a:t>
            </a:r>
          </a:p>
        </p:txBody>
      </p:sp>
    </p:spTree>
    <p:extLst>
      <p:ext uri="{BB962C8B-B14F-4D97-AF65-F5344CB8AC3E}">
        <p14:creationId xmlns:p14="http://schemas.microsoft.com/office/powerpoint/2010/main" val="12768319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908720"/>
            <a:ext cx="6027737" cy="5472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6831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96752"/>
            <a:ext cx="954107" cy="400110"/>
          </a:xfrm>
          <a:prstGeom prst="rect">
            <a:avLst/>
          </a:prstGeom>
        </p:spPr>
        <p:txBody>
          <a:bodyPr wrap="none">
            <a:spAutoFit/>
          </a:bodyPr>
          <a:lstStyle/>
          <a:p>
            <a:r>
              <a:rPr lang="zh-CN" altLang="zh-CN" dirty="0"/>
              <a:t>不妨取</a:t>
            </a:r>
            <a:endParaRPr lang="zh-CN" alt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9643" y="1196752"/>
            <a:ext cx="1019522" cy="385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4343" y="1252509"/>
            <a:ext cx="562000" cy="28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059832" y="1197305"/>
            <a:ext cx="1980029" cy="400110"/>
          </a:xfrm>
          <a:prstGeom prst="rect">
            <a:avLst/>
          </a:prstGeom>
        </p:spPr>
        <p:txBody>
          <a:bodyPr wrap="none">
            <a:spAutoFit/>
          </a:bodyPr>
          <a:lstStyle/>
          <a:p>
            <a:r>
              <a:rPr lang="zh-CN" altLang="zh-CN" dirty="0"/>
              <a:t>则可满足多项式</a:t>
            </a:r>
            <a:endParaRPr lang="zh-CN" altLang="en-US" dirty="0"/>
          </a:p>
        </p:txBody>
      </p:sp>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39861" y="1196752"/>
            <a:ext cx="2126040" cy="409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56428" y="1700808"/>
            <a:ext cx="3005951" cy="400110"/>
          </a:xfrm>
          <a:prstGeom prst="rect">
            <a:avLst/>
          </a:prstGeom>
        </p:spPr>
        <p:txBody>
          <a:bodyPr wrap="none">
            <a:spAutoFit/>
          </a:bodyPr>
          <a:lstStyle/>
          <a:p>
            <a:r>
              <a:rPr lang="zh-CN" altLang="zh-CN" dirty="0"/>
              <a:t>的特征值实数部分为负，</a:t>
            </a:r>
            <a:endParaRPr lang="zh-CN" altLang="en-US" dirty="0"/>
          </a:p>
        </p:txBody>
      </p:sp>
      <p:sp>
        <p:nvSpPr>
          <p:cNvPr id="5" name="矩形 4"/>
          <p:cNvSpPr/>
          <p:nvPr/>
        </p:nvSpPr>
        <p:spPr>
          <a:xfrm>
            <a:off x="3108786" y="1710692"/>
            <a:ext cx="1467068" cy="400110"/>
          </a:xfrm>
          <a:prstGeom prst="rect">
            <a:avLst/>
          </a:prstGeom>
        </p:spPr>
        <p:txBody>
          <a:bodyPr wrap="none">
            <a:spAutoFit/>
          </a:bodyPr>
          <a:lstStyle/>
          <a:p>
            <a:r>
              <a:rPr lang="zh-CN" altLang="zh-CN" dirty="0"/>
              <a:t>对应可得到</a:t>
            </a:r>
            <a:endParaRPr lang="zh-CN" altLang="en-US" dirty="0"/>
          </a:p>
        </p:txBody>
      </p:sp>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49554" y="1599580"/>
            <a:ext cx="1177826" cy="622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14487" y="1679202"/>
            <a:ext cx="888633" cy="46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59403" y="2390774"/>
            <a:ext cx="1382227" cy="1110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755576" y="2745836"/>
            <a:ext cx="697627" cy="400110"/>
          </a:xfrm>
          <a:prstGeom prst="rect">
            <a:avLst/>
          </a:prstGeom>
        </p:spPr>
        <p:txBody>
          <a:bodyPr wrap="none">
            <a:spAutoFit/>
          </a:bodyPr>
          <a:lstStyle/>
          <a:p>
            <a:r>
              <a:rPr lang="zh-CN" altLang="zh-CN" dirty="0"/>
              <a:t>即：</a:t>
            </a:r>
          </a:p>
        </p:txBody>
      </p:sp>
    </p:spTree>
    <p:extLst>
      <p:ext uri="{BB962C8B-B14F-4D97-AF65-F5344CB8AC3E}">
        <p14:creationId xmlns:p14="http://schemas.microsoft.com/office/powerpoint/2010/main" val="24328704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590" y="980728"/>
            <a:ext cx="3775394" cy="400110"/>
          </a:xfrm>
          <a:prstGeom prst="rect">
            <a:avLst/>
          </a:prstGeom>
        </p:spPr>
        <p:txBody>
          <a:bodyPr wrap="none">
            <a:spAutoFit/>
          </a:bodyPr>
          <a:lstStyle/>
          <a:p>
            <a:r>
              <a:rPr lang="en-US" altLang="zh-CN" b="0" dirty="0">
                <a:solidFill>
                  <a:schemeClr val="tx1"/>
                </a:solidFill>
                <a:latin typeface="+mj-ea"/>
                <a:ea typeface="+mj-ea"/>
              </a:rPr>
              <a:t>13.4  </a:t>
            </a:r>
            <a:r>
              <a:rPr lang="zh-CN" altLang="zh-CN" b="0" dirty="0">
                <a:solidFill>
                  <a:schemeClr val="tx1"/>
                </a:solidFill>
                <a:latin typeface="+mj-ea"/>
                <a:ea typeface="+mj-ea"/>
              </a:rPr>
              <a:t>基于模型参考的滑模控制</a:t>
            </a:r>
          </a:p>
        </p:txBody>
      </p:sp>
      <p:sp>
        <p:nvSpPr>
          <p:cNvPr id="3" name="矩形 2"/>
          <p:cNvSpPr/>
          <p:nvPr/>
        </p:nvSpPr>
        <p:spPr>
          <a:xfrm>
            <a:off x="611560" y="1628800"/>
            <a:ext cx="2492990" cy="400110"/>
          </a:xfrm>
          <a:prstGeom prst="rect">
            <a:avLst/>
          </a:prstGeom>
        </p:spPr>
        <p:txBody>
          <a:bodyPr wrap="none">
            <a:spAutoFit/>
          </a:bodyPr>
          <a:lstStyle/>
          <a:p>
            <a:r>
              <a:rPr lang="zh-CN" altLang="zh-CN" b="0" dirty="0">
                <a:solidFill>
                  <a:schemeClr val="tx1"/>
                </a:solidFill>
                <a:latin typeface="+mj-ea"/>
                <a:ea typeface="+mj-ea"/>
              </a:rPr>
              <a:t>考虑如下二阶系统：</a:t>
            </a:r>
          </a:p>
        </p:txBody>
      </p:sp>
      <p:pic>
        <p:nvPicPr>
          <p:cNvPr id="378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04550" y="1617858"/>
            <a:ext cx="2745220"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83319" y="2276872"/>
            <a:ext cx="2749471" cy="400110"/>
          </a:xfrm>
          <a:prstGeom prst="rect">
            <a:avLst/>
          </a:prstGeom>
        </p:spPr>
        <p:txBody>
          <a:bodyPr wrap="none">
            <a:spAutoFit/>
          </a:bodyPr>
          <a:lstStyle/>
          <a:p>
            <a:r>
              <a:rPr lang="zh-CN" altLang="zh-CN" b="0" dirty="0">
                <a:solidFill>
                  <a:schemeClr val="tx1"/>
                </a:solidFill>
                <a:latin typeface="+mj-ea"/>
                <a:ea typeface="+mj-ea"/>
              </a:rPr>
              <a:t>参考模型为二阶系统：</a:t>
            </a:r>
          </a:p>
        </p:txBody>
      </p:sp>
      <p:pic>
        <p:nvPicPr>
          <p:cNvPr id="3789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2790" y="2223831"/>
            <a:ext cx="1920273"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44623" y="3010782"/>
            <a:ext cx="1980029" cy="400110"/>
          </a:xfrm>
          <a:prstGeom prst="rect">
            <a:avLst/>
          </a:prstGeom>
        </p:spPr>
        <p:txBody>
          <a:bodyPr wrap="none">
            <a:spAutoFit/>
          </a:bodyPr>
          <a:lstStyle/>
          <a:p>
            <a:r>
              <a:rPr lang="zh-CN" altLang="zh-CN" b="0" dirty="0">
                <a:solidFill>
                  <a:schemeClr val="tx1"/>
                </a:solidFill>
                <a:latin typeface="+mj-ea"/>
                <a:ea typeface="+mj-ea"/>
              </a:rPr>
              <a:t>模型跟踪误差为</a:t>
            </a:r>
            <a:endParaRPr lang="zh-CN" altLang="en-US" b="0" dirty="0">
              <a:solidFill>
                <a:schemeClr val="tx1"/>
              </a:solidFill>
              <a:latin typeface="+mj-ea"/>
              <a:ea typeface="+mj-ea"/>
            </a:endParaRPr>
          </a:p>
        </p:txBody>
      </p:sp>
      <p:pic>
        <p:nvPicPr>
          <p:cNvPr id="3789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0596" y="3010782"/>
            <a:ext cx="1004466" cy="359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972353" y="3028890"/>
            <a:ext cx="441146" cy="400110"/>
          </a:xfrm>
          <a:prstGeom prst="rect">
            <a:avLst/>
          </a:prstGeom>
        </p:spPr>
        <p:txBody>
          <a:bodyPr wrap="none">
            <a:spAutoFit/>
          </a:bodyPr>
          <a:lstStyle/>
          <a:p>
            <a:r>
              <a:rPr lang="zh-CN" altLang="zh-CN" b="0" dirty="0">
                <a:solidFill>
                  <a:schemeClr val="tx1"/>
                </a:solidFill>
                <a:latin typeface="+mj-ea"/>
                <a:ea typeface="+mj-ea"/>
              </a:rPr>
              <a:t>则</a:t>
            </a:r>
            <a:endParaRPr lang="zh-CN" altLang="en-US" b="0" dirty="0">
              <a:solidFill>
                <a:schemeClr val="tx1"/>
              </a:solidFill>
              <a:latin typeface="+mj-ea"/>
              <a:ea typeface="+mj-ea"/>
            </a:endParaRPr>
          </a:p>
        </p:txBody>
      </p:sp>
      <p:pic>
        <p:nvPicPr>
          <p:cNvPr id="3789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77308" y="3005728"/>
            <a:ext cx="1012012" cy="36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34803" y="3717032"/>
            <a:ext cx="2236510" cy="400110"/>
          </a:xfrm>
          <a:prstGeom prst="rect">
            <a:avLst/>
          </a:prstGeom>
        </p:spPr>
        <p:txBody>
          <a:bodyPr wrap="none">
            <a:spAutoFit/>
          </a:bodyPr>
          <a:lstStyle/>
          <a:p>
            <a:r>
              <a:rPr lang="zh-CN" altLang="zh-CN" b="0" dirty="0">
                <a:solidFill>
                  <a:schemeClr val="tx1"/>
                </a:solidFill>
                <a:latin typeface="+mj-ea"/>
                <a:ea typeface="+mj-ea"/>
              </a:rPr>
              <a:t>滑模函数设计为：</a:t>
            </a:r>
            <a:endParaRPr lang="zh-CN" altLang="en-US" b="0" dirty="0">
              <a:solidFill>
                <a:schemeClr val="tx1"/>
              </a:solidFill>
              <a:latin typeface="+mj-ea"/>
              <a:ea typeface="+mj-ea"/>
            </a:endParaRPr>
          </a:p>
        </p:txBody>
      </p:sp>
      <p:pic>
        <p:nvPicPr>
          <p:cNvPr id="3789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76960" y="3714699"/>
            <a:ext cx="1255775" cy="376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664501" y="4365104"/>
            <a:ext cx="1723549" cy="400110"/>
          </a:xfrm>
          <a:prstGeom prst="rect">
            <a:avLst/>
          </a:prstGeom>
        </p:spPr>
        <p:txBody>
          <a:bodyPr wrap="none">
            <a:spAutoFit/>
          </a:bodyPr>
          <a:lstStyle/>
          <a:p>
            <a:r>
              <a:rPr lang="zh-CN" altLang="zh-CN" b="0" dirty="0">
                <a:solidFill>
                  <a:schemeClr val="tx1"/>
                </a:solidFill>
                <a:latin typeface="+mj-ea"/>
                <a:ea typeface="+mj-ea"/>
              </a:rPr>
              <a:t>滑模控制律为</a:t>
            </a:r>
          </a:p>
        </p:txBody>
      </p:sp>
      <p:pic>
        <p:nvPicPr>
          <p:cNvPr id="3789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07928" y="4204508"/>
            <a:ext cx="5077048" cy="72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755576" y="5301208"/>
            <a:ext cx="441146" cy="400110"/>
          </a:xfrm>
          <a:prstGeom prst="rect">
            <a:avLst/>
          </a:prstGeom>
        </p:spPr>
        <p:txBody>
          <a:bodyPr wrap="none">
            <a:spAutoFit/>
          </a:bodyPr>
          <a:lstStyle/>
          <a:p>
            <a:r>
              <a:rPr lang="zh-CN" altLang="zh-CN" b="0" dirty="0">
                <a:solidFill>
                  <a:schemeClr val="tx1"/>
                </a:solidFill>
                <a:latin typeface="+mj-ea"/>
                <a:ea typeface="+mj-ea"/>
              </a:rPr>
              <a:t>取</a:t>
            </a:r>
            <a:endParaRPr lang="zh-CN" altLang="en-US" b="0" dirty="0">
              <a:solidFill>
                <a:schemeClr val="tx1"/>
              </a:solidFill>
              <a:latin typeface="+mj-ea"/>
              <a:ea typeface="+mj-ea"/>
            </a:endParaRPr>
          </a:p>
        </p:txBody>
      </p:sp>
      <p:pic>
        <p:nvPicPr>
          <p:cNvPr id="37896"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22363" y="5330248"/>
            <a:ext cx="1209627" cy="371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7"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81515" y="5176073"/>
            <a:ext cx="935595" cy="679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68319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124744"/>
            <a:ext cx="1467068" cy="400110"/>
          </a:xfrm>
          <a:prstGeom prst="rect">
            <a:avLst/>
          </a:prstGeom>
        </p:spPr>
        <p:txBody>
          <a:bodyPr wrap="none">
            <a:spAutoFit/>
          </a:bodyPr>
          <a:lstStyle/>
          <a:p>
            <a:r>
              <a:rPr lang="zh-CN" altLang="zh-CN" b="0" dirty="0">
                <a:solidFill>
                  <a:schemeClr val="tx1"/>
                </a:solidFill>
                <a:latin typeface="+mj-ea"/>
                <a:ea typeface="+mj-ea"/>
              </a:rPr>
              <a:t>由滑模函数</a:t>
            </a:r>
            <a:endParaRPr lang="zh-CN" altLang="en-US" b="0" dirty="0">
              <a:solidFill>
                <a:schemeClr val="tx1"/>
              </a:solidFill>
              <a:latin typeface="+mj-ea"/>
              <a:ea typeface="+mj-ea"/>
            </a:endParaRPr>
          </a:p>
        </p:txBody>
      </p:sp>
      <p:pic>
        <p:nvPicPr>
          <p:cNvPr id="389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0596" y="1166158"/>
            <a:ext cx="1144240" cy="34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1772816"/>
            <a:ext cx="6229783" cy="460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44623" y="2420888"/>
            <a:ext cx="1723549" cy="400110"/>
          </a:xfrm>
          <a:prstGeom prst="rect">
            <a:avLst/>
          </a:prstGeom>
        </p:spPr>
        <p:txBody>
          <a:bodyPr wrap="none">
            <a:spAutoFit/>
          </a:bodyPr>
          <a:lstStyle/>
          <a:p>
            <a:r>
              <a:rPr lang="zh-CN" altLang="zh-CN" b="0" dirty="0">
                <a:solidFill>
                  <a:schemeClr val="tx1"/>
                </a:solidFill>
                <a:latin typeface="+mj-ea"/>
                <a:ea typeface="+mj-ea"/>
              </a:rPr>
              <a:t>将滑模控制律</a:t>
            </a:r>
            <a:endParaRPr lang="zh-CN" altLang="en-US" b="0" dirty="0">
              <a:solidFill>
                <a:schemeClr val="tx1"/>
              </a:solidFill>
              <a:latin typeface="+mj-ea"/>
              <a:ea typeface="+mj-ea"/>
            </a:endParaRPr>
          </a:p>
        </p:txBody>
      </p:sp>
      <p:pic>
        <p:nvPicPr>
          <p:cNvPr id="3891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68172" y="2420888"/>
            <a:ext cx="286997" cy="33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362716" y="2440102"/>
            <a:ext cx="1723549" cy="400110"/>
          </a:xfrm>
          <a:prstGeom prst="rect">
            <a:avLst/>
          </a:prstGeom>
        </p:spPr>
        <p:txBody>
          <a:bodyPr wrap="none">
            <a:spAutoFit/>
          </a:bodyPr>
          <a:lstStyle/>
          <a:p>
            <a:r>
              <a:rPr lang="zh-CN" altLang="zh-CN" b="0" dirty="0">
                <a:solidFill>
                  <a:schemeClr val="tx1"/>
                </a:solidFill>
                <a:latin typeface="+mj-ea"/>
                <a:ea typeface="+mj-ea"/>
              </a:rPr>
              <a:t>代入上式地：</a:t>
            </a:r>
            <a:endParaRPr lang="zh-CN" altLang="en-US" b="0" dirty="0">
              <a:solidFill>
                <a:schemeClr val="tx1"/>
              </a:solidFill>
              <a:latin typeface="+mj-ea"/>
              <a:ea typeface="+mj-ea"/>
            </a:endParaRPr>
          </a:p>
        </p:txBody>
      </p:sp>
      <p:pic>
        <p:nvPicPr>
          <p:cNvPr id="3891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9821" y="2924944"/>
            <a:ext cx="5602064"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35003" y="4154262"/>
            <a:ext cx="441146" cy="400110"/>
          </a:xfrm>
          <a:prstGeom prst="rect">
            <a:avLst/>
          </a:prstGeom>
        </p:spPr>
        <p:txBody>
          <a:bodyPr wrap="none">
            <a:spAutoFit/>
          </a:bodyPr>
          <a:lstStyle/>
          <a:p>
            <a:r>
              <a:rPr lang="zh-CN" altLang="zh-CN" b="0" dirty="0">
                <a:solidFill>
                  <a:schemeClr val="tx1"/>
                </a:solidFill>
                <a:latin typeface="+mj-ea"/>
                <a:ea typeface="+mj-ea"/>
              </a:rPr>
              <a:t>则</a:t>
            </a:r>
          </a:p>
        </p:txBody>
      </p:sp>
      <p:pic>
        <p:nvPicPr>
          <p:cNvPr id="3891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06397" y="4005064"/>
            <a:ext cx="4503572" cy="13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508770" y="5949280"/>
            <a:ext cx="697627" cy="400110"/>
          </a:xfrm>
          <a:prstGeom prst="rect">
            <a:avLst/>
          </a:prstGeom>
        </p:spPr>
        <p:txBody>
          <a:bodyPr wrap="none">
            <a:spAutoFit/>
          </a:bodyPr>
          <a:lstStyle/>
          <a:p>
            <a:r>
              <a:rPr lang="zh-CN" altLang="zh-CN" b="0" dirty="0">
                <a:solidFill>
                  <a:schemeClr val="tx1"/>
                </a:solidFill>
                <a:latin typeface="+mj-ea"/>
                <a:ea typeface="+mj-ea"/>
              </a:rPr>
              <a:t>即：</a:t>
            </a:r>
          </a:p>
        </p:txBody>
      </p:sp>
      <p:pic>
        <p:nvPicPr>
          <p:cNvPr id="3891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26270" y="5949280"/>
            <a:ext cx="1083804" cy="45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6831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980728"/>
            <a:ext cx="7344816" cy="400110"/>
          </a:xfrm>
          <a:prstGeom prst="rect">
            <a:avLst/>
          </a:prstGeom>
        </p:spPr>
        <p:txBody>
          <a:bodyPr wrap="square">
            <a:spAutoFit/>
          </a:bodyPr>
          <a:lstStyle/>
          <a:p>
            <a:r>
              <a:rPr lang="zh-CN" altLang="zh-CN" b="0" dirty="0">
                <a:solidFill>
                  <a:schemeClr val="tx1"/>
                </a:solidFill>
                <a:latin typeface="+mj-ea"/>
                <a:ea typeface="+mj-ea"/>
              </a:rPr>
              <a:t>采用饱和函数代替符号函数，可消除抖振，饱和函数设计为：</a:t>
            </a:r>
          </a:p>
        </p:txBody>
      </p:sp>
      <p:pic>
        <p:nvPicPr>
          <p:cNvPr id="399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0935" y="1484784"/>
            <a:ext cx="1942083" cy="122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34440" y="2866711"/>
            <a:ext cx="2492990" cy="400110"/>
          </a:xfrm>
          <a:prstGeom prst="rect">
            <a:avLst/>
          </a:prstGeom>
        </p:spPr>
        <p:txBody>
          <a:bodyPr wrap="none">
            <a:spAutoFit/>
          </a:bodyPr>
          <a:lstStyle/>
          <a:p>
            <a:r>
              <a:rPr lang="zh-CN" altLang="zh-CN" b="0" dirty="0">
                <a:solidFill>
                  <a:schemeClr val="tx1"/>
                </a:solidFill>
                <a:latin typeface="+mj-ea"/>
                <a:ea typeface="+mj-ea"/>
              </a:rPr>
              <a:t>考虑下列被控对象：</a:t>
            </a:r>
          </a:p>
        </p:txBody>
      </p:sp>
      <p:pic>
        <p:nvPicPr>
          <p:cNvPr id="399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9823" y="2866711"/>
            <a:ext cx="2063540"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2922303"/>
            <a:ext cx="3132137" cy="28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34440" y="3429000"/>
            <a:ext cx="1980029" cy="400110"/>
          </a:xfrm>
          <a:prstGeom prst="rect">
            <a:avLst/>
          </a:prstGeom>
        </p:spPr>
        <p:txBody>
          <a:bodyPr wrap="none">
            <a:spAutoFit/>
          </a:bodyPr>
          <a:lstStyle/>
          <a:p>
            <a:r>
              <a:rPr lang="zh-CN" altLang="zh-CN" b="0" dirty="0">
                <a:solidFill>
                  <a:schemeClr val="tx1"/>
                </a:solidFill>
                <a:latin typeface="+mj-ea"/>
                <a:ea typeface="+mj-ea"/>
              </a:rPr>
              <a:t>设计参考模型为</a:t>
            </a:r>
            <a:endParaRPr lang="zh-CN" altLang="en-US" b="0" dirty="0">
              <a:solidFill>
                <a:schemeClr val="tx1"/>
              </a:solidFill>
              <a:latin typeface="+mj-ea"/>
              <a:ea typeface="+mj-ea"/>
            </a:endParaRPr>
          </a:p>
        </p:txBody>
      </p:sp>
      <p:pic>
        <p:nvPicPr>
          <p:cNvPr id="3994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88744" y="3472051"/>
            <a:ext cx="1275533" cy="314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11960" y="3450784"/>
            <a:ext cx="755576" cy="342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81510" y="3462618"/>
            <a:ext cx="855948" cy="348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45063" y="3429000"/>
            <a:ext cx="1082154" cy="3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62679" y="4077072"/>
            <a:ext cx="1723549" cy="400110"/>
          </a:xfrm>
          <a:prstGeom prst="rect">
            <a:avLst/>
          </a:prstGeom>
        </p:spPr>
        <p:txBody>
          <a:bodyPr wrap="none">
            <a:spAutoFit/>
          </a:bodyPr>
          <a:lstStyle/>
          <a:p>
            <a:r>
              <a:rPr lang="zh-CN" altLang="zh-CN" b="0" dirty="0">
                <a:solidFill>
                  <a:schemeClr val="tx1"/>
                </a:solidFill>
                <a:latin typeface="+mj-ea"/>
                <a:ea typeface="+mj-ea"/>
              </a:rPr>
              <a:t>采用控制律式</a:t>
            </a:r>
            <a:endParaRPr lang="zh-CN" altLang="en-US" b="0" dirty="0">
              <a:solidFill>
                <a:schemeClr val="tx1"/>
              </a:solidFill>
              <a:latin typeface="+mj-ea"/>
              <a:ea typeface="+mj-ea"/>
            </a:endParaRPr>
          </a:p>
        </p:txBody>
      </p:sp>
      <p:pic>
        <p:nvPicPr>
          <p:cNvPr id="39945"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307120" y="3981777"/>
            <a:ext cx="4155692" cy="590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6"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5710" y="4869160"/>
            <a:ext cx="855225" cy="335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7"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5710" y="5301208"/>
            <a:ext cx="1103015" cy="40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8" name="Picture 1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75058" y="5708774"/>
            <a:ext cx="930546" cy="40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0" name="Picture 1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9314" y="6278396"/>
            <a:ext cx="861621" cy="31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014980" y="4628996"/>
            <a:ext cx="1723549" cy="400110"/>
          </a:xfrm>
          <a:prstGeom prst="rect">
            <a:avLst/>
          </a:prstGeom>
        </p:spPr>
        <p:txBody>
          <a:bodyPr wrap="none">
            <a:spAutoFit/>
          </a:bodyPr>
          <a:lstStyle/>
          <a:p>
            <a:r>
              <a:rPr lang="zh-CN" altLang="zh-CN" b="0" dirty="0">
                <a:solidFill>
                  <a:schemeClr val="tx1"/>
                </a:solidFill>
                <a:latin typeface="+mj-ea"/>
                <a:ea typeface="+mj-ea"/>
              </a:rPr>
              <a:t>饱和函数中取</a:t>
            </a:r>
            <a:endParaRPr lang="zh-CN" altLang="en-US" b="0" dirty="0">
              <a:solidFill>
                <a:schemeClr val="tx1"/>
              </a:solidFill>
              <a:latin typeface="+mj-ea"/>
              <a:ea typeface="+mj-ea"/>
            </a:endParaRPr>
          </a:p>
        </p:txBody>
      </p:sp>
      <p:pic>
        <p:nvPicPr>
          <p:cNvPr id="39951" name="Picture 15"/>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802361" y="4675555"/>
            <a:ext cx="885404" cy="285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923928" y="5104881"/>
            <a:ext cx="1980029" cy="400110"/>
          </a:xfrm>
          <a:prstGeom prst="rect">
            <a:avLst/>
          </a:prstGeom>
        </p:spPr>
        <p:txBody>
          <a:bodyPr wrap="none">
            <a:spAutoFit/>
          </a:bodyPr>
          <a:lstStyle/>
          <a:p>
            <a:r>
              <a:rPr lang="zh-CN" altLang="zh-CN" b="0" dirty="0">
                <a:solidFill>
                  <a:schemeClr val="tx1"/>
                </a:solidFill>
                <a:latin typeface="+mj-ea"/>
                <a:ea typeface="+mj-ea"/>
              </a:rPr>
              <a:t>系统初始状态为</a:t>
            </a:r>
            <a:endParaRPr lang="zh-CN" altLang="en-US" b="0" dirty="0">
              <a:solidFill>
                <a:schemeClr val="tx1"/>
              </a:solidFill>
              <a:latin typeface="+mj-ea"/>
              <a:ea typeface="+mj-ea"/>
            </a:endParaRPr>
          </a:p>
        </p:txBody>
      </p:sp>
      <p:pic>
        <p:nvPicPr>
          <p:cNvPr id="39952" name="Picture 1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961558" y="5103151"/>
            <a:ext cx="726207" cy="39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3779912" y="5805264"/>
            <a:ext cx="3148618" cy="400110"/>
          </a:xfrm>
          <a:prstGeom prst="rect">
            <a:avLst/>
          </a:prstGeom>
        </p:spPr>
        <p:txBody>
          <a:bodyPr wrap="none">
            <a:spAutoFit/>
          </a:bodyPr>
          <a:lstStyle/>
          <a:p>
            <a:r>
              <a:rPr lang="zh-CN" altLang="zh-CN" b="0" dirty="0">
                <a:solidFill>
                  <a:schemeClr val="tx1"/>
                </a:solidFill>
                <a:latin typeface="+mj-ea"/>
                <a:ea typeface="+mj-ea"/>
              </a:rPr>
              <a:t>仿真框图如图</a:t>
            </a:r>
            <a:r>
              <a:rPr lang="en-US" altLang="zh-CN" b="0" dirty="0">
                <a:solidFill>
                  <a:schemeClr val="tx1"/>
                </a:solidFill>
                <a:latin typeface="+mj-ea"/>
                <a:ea typeface="+mj-ea"/>
              </a:rPr>
              <a:t>13-27</a:t>
            </a:r>
            <a:r>
              <a:rPr lang="zh-CN" altLang="zh-CN" b="0" dirty="0">
                <a:solidFill>
                  <a:schemeClr val="tx1"/>
                </a:solidFill>
                <a:latin typeface="+mj-ea"/>
                <a:ea typeface="+mj-ea"/>
              </a:rPr>
              <a:t>所示。</a:t>
            </a:r>
          </a:p>
        </p:txBody>
      </p:sp>
    </p:spTree>
    <p:extLst>
      <p:ext uri="{BB962C8B-B14F-4D97-AF65-F5344CB8AC3E}">
        <p14:creationId xmlns:p14="http://schemas.microsoft.com/office/powerpoint/2010/main" val="12768319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4217497"/>
            <a:ext cx="5287963" cy="2347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07504" y="1268760"/>
            <a:ext cx="4572000" cy="5262979"/>
          </a:xfrm>
          <a:prstGeom prst="rect">
            <a:avLst/>
          </a:prstGeom>
        </p:spPr>
        <p:txBody>
          <a:bodyPr>
            <a:spAutoFit/>
          </a:bodyPr>
          <a:lstStyle/>
          <a:p>
            <a:pPr algn="l"/>
            <a:r>
              <a:rPr lang="zh-CN" altLang="zh-CN" sz="1400" b="0" dirty="0">
                <a:solidFill>
                  <a:schemeClr val="tx1"/>
                </a:solidFill>
                <a:latin typeface="+mj-ea"/>
                <a:ea typeface="+mj-ea"/>
              </a:rPr>
              <a:t>该系统控制器</a:t>
            </a:r>
            <a:r>
              <a:rPr lang="en-US" altLang="zh-CN" sz="1400" b="0" dirty="0">
                <a:solidFill>
                  <a:schemeClr val="tx1"/>
                </a:solidFill>
                <a:latin typeface="+mj-ea"/>
                <a:ea typeface="+mj-ea"/>
              </a:rPr>
              <a:t>S</a:t>
            </a:r>
            <a:r>
              <a:rPr lang="zh-CN" altLang="zh-CN" sz="1400" b="0" dirty="0">
                <a:solidFill>
                  <a:schemeClr val="tx1"/>
                </a:solidFill>
                <a:latin typeface="+mj-ea"/>
                <a:ea typeface="+mj-ea"/>
              </a:rPr>
              <a:t>函数文件如下：</a:t>
            </a:r>
          </a:p>
          <a:p>
            <a:pPr algn="l"/>
            <a:r>
              <a:rPr lang="en-US" altLang="zh-CN" sz="1400" b="0" dirty="0">
                <a:solidFill>
                  <a:schemeClr val="tx1"/>
                </a:solidFill>
                <a:latin typeface="+mj-ea"/>
                <a:ea typeface="+mj-ea"/>
              </a:rPr>
              <a:t>function [sys,x0,str,ts] = </a:t>
            </a:r>
            <a:r>
              <a:rPr lang="en-US" altLang="zh-CN" sz="1400" b="0" dirty="0" err="1">
                <a:solidFill>
                  <a:schemeClr val="tx1"/>
                </a:solidFill>
                <a:latin typeface="+mj-ea"/>
                <a:ea typeface="+mj-ea"/>
              </a:rPr>
              <a:t>spacemodel</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t,x,u,flag</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switch flag,</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[sys,x0,str,ts]=</a:t>
            </a:r>
            <a:r>
              <a:rPr lang="en-US" altLang="zh-CN" sz="1400" b="0" dirty="0" err="1">
                <a:solidFill>
                  <a:schemeClr val="tx1"/>
                </a:solidFill>
                <a:latin typeface="+mj-ea"/>
                <a:ea typeface="+mj-ea"/>
              </a:rPr>
              <a:t>mdlInitializeSizes</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3,</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a:t>
            </a:r>
            <a:r>
              <a:rPr lang="en-US" altLang="zh-CN" sz="1400" b="0" dirty="0" err="1">
                <a:solidFill>
                  <a:schemeClr val="tx1"/>
                </a:solidFill>
                <a:latin typeface="+mj-ea"/>
                <a:ea typeface="+mj-ea"/>
              </a:rPr>
              <a:t>mdlOutputs</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case {2,4,9}</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sys=[];</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otherwise</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error(['Unhandled flag = ',num2str(flag)]);</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end</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function [sys,x0,str,ts]=</a:t>
            </a:r>
            <a:r>
              <a:rPr lang="en-US" altLang="zh-CN" sz="1400" b="0" dirty="0" err="1">
                <a:solidFill>
                  <a:schemeClr val="tx1"/>
                </a:solidFill>
                <a:latin typeface="+mj-ea"/>
                <a:ea typeface="+mj-ea"/>
              </a:rPr>
              <a:t>mdlInitializeSizes</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sizes = </a:t>
            </a:r>
            <a:r>
              <a:rPr lang="en-US" altLang="zh-CN" sz="1400" b="0" dirty="0" err="1">
                <a:solidFill>
                  <a:schemeClr val="tx1"/>
                </a:solidFill>
                <a:latin typeface="+mj-ea"/>
                <a:ea typeface="+mj-ea"/>
              </a:rPr>
              <a:t>simsizes</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sizes.NumContStates</a:t>
            </a:r>
            <a:r>
              <a:rPr lang="en-US" altLang="zh-CN" sz="1400" b="0" dirty="0">
                <a:solidFill>
                  <a:schemeClr val="tx1"/>
                </a:solidFill>
                <a:latin typeface="+mj-ea"/>
                <a:ea typeface="+mj-ea"/>
              </a:rPr>
              <a:t>  = 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sizes.NumDiscStates</a:t>
            </a:r>
            <a:r>
              <a:rPr lang="en-US" altLang="zh-CN" sz="1400" b="0" dirty="0">
                <a:solidFill>
                  <a:schemeClr val="tx1"/>
                </a:solidFill>
                <a:latin typeface="+mj-ea"/>
                <a:ea typeface="+mj-ea"/>
              </a:rPr>
              <a:t>  = 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sizes.NumOutputs</a:t>
            </a:r>
            <a:r>
              <a:rPr lang="en-US" altLang="zh-CN" sz="1400" b="0" dirty="0">
                <a:solidFill>
                  <a:schemeClr val="tx1"/>
                </a:solidFill>
                <a:latin typeface="+mj-ea"/>
                <a:ea typeface="+mj-ea"/>
              </a:rPr>
              <a:t>     = 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sizes.NumInputs</a:t>
            </a:r>
            <a:r>
              <a:rPr lang="en-US" altLang="zh-CN" sz="1400" b="0" dirty="0">
                <a:solidFill>
                  <a:schemeClr val="tx1"/>
                </a:solidFill>
                <a:latin typeface="+mj-ea"/>
                <a:ea typeface="+mj-ea"/>
              </a:rPr>
              <a:t>      = 4;</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sizes.DirFeedthrough</a:t>
            </a:r>
            <a:r>
              <a:rPr lang="en-US" altLang="zh-CN" sz="1400" b="0" dirty="0">
                <a:solidFill>
                  <a:schemeClr val="tx1"/>
                </a:solidFill>
                <a:latin typeface="+mj-ea"/>
                <a:ea typeface="+mj-ea"/>
              </a:rPr>
              <a:t> = 1;</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sizes.NumSampleTimes</a:t>
            </a:r>
            <a:r>
              <a:rPr lang="en-US" altLang="zh-CN" sz="1400" b="0" dirty="0">
                <a:solidFill>
                  <a:schemeClr val="tx1"/>
                </a:solidFill>
                <a:latin typeface="+mj-ea"/>
                <a:ea typeface="+mj-ea"/>
              </a:rPr>
              <a:t> = 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 = </a:t>
            </a:r>
            <a:r>
              <a:rPr lang="en-US" altLang="zh-CN" sz="1400" b="0" dirty="0" err="1">
                <a:solidFill>
                  <a:schemeClr val="tx1"/>
                </a:solidFill>
                <a:latin typeface="+mj-ea"/>
                <a:ea typeface="+mj-ea"/>
              </a:rPr>
              <a:t>simsizes</a:t>
            </a:r>
            <a:r>
              <a:rPr lang="en-US" altLang="zh-CN" sz="1400" b="0" dirty="0">
                <a:solidFill>
                  <a:schemeClr val="tx1"/>
                </a:solidFill>
                <a:latin typeface="+mj-ea"/>
                <a:ea typeface="+mj-ea"/>
              </a:rPr>
              <a:t>(sizes);</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x0  = [];</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str</a:t>
            </a:r>
            <a:r>
              <a:rPr lang="en-US" altLang="zh-CN" sz="1400" b="0" dirty="0">
                <a:solidFill>
                  <a:schemeClr val="tx1"/>
                </a:solidFill>
                <a:latin typeface="+mj-ea"/>
                <a:ea typeface="+mj-ea"/>
              </a:rPr>
              <a:t> = [];</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ts</a:t>
            </a:r>
            <a:r>
              <a:rPr lang="en-US" altLang="zh-CN" sz="1400" b="0" dirty="0">
                <a:solidFill>
                  <a:schemeClr val="tx1"/>
                </a:solidFill>
                <a:latin typeface="+mj-ea"/>
                <a:ea typeface="+mj-ea"/>
              </a:rPr>
              <a:t>  = [0 0];</a:t>
            </a:r>
            <a:endParaRPr lang="zh-CN" altLang="zh-CN" sz="1400" b="0" dirty="0">
              <a:solidFill>
                <a:schemeClr val="tx1"/>
              </a:solidFill>
              <a:latin typeface="+mj-ea"/>
              <a:ea typeface="+mj-ea"/>
            </a:endParaRPr>
          </a:p>
        </p:txBody>
      </p:sp>
    </p:spTree>
    <p:extLst>
      <p:ext uri="{BB962C8B-B14F-4D97-AF65-F5344CB8AC3E}">
        <p14:creationId xmlns:p14="http://schemas.microsoft.com/office/powerpoint/2010/main" val="12768319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764704"/>
            <a:ext cx="4572000" cy="6186309"/>
          </a:xfrm>
          <a:prstGeom prst="rect">
            <a:avLst/>
          </a:prstGeom>
        </p:spPr>
        <p:txBody>
          <a:bodyPr>
            <a:spAutoFit/>
          </a:bodyPr>
          <a:lstStyle/>
          <a:p>
            <a:pPr algn="l"/>
            <a:r>
              <a:rPr lang="en-US" altLang="zh-CN" sz="1200" b="0" dirty="0" smtClean="0">
                <a:solidFill>
                  <a:schemeClr val="tx1"/>
                </a:solidFill>
                <a:latin typeface="+mj-ea"/>
                <a:ea typeface="+mj-ea"/>
              </a:rPr>
              <a:t>function sys=</a:t>
            </a:r>
            <a:r>
              <a:rPr lang="en-US" altLang="zh-CN" sz="1200" b="0" dirty="0" err="1" smtClean="0">
                <a:solidFill>
                  <a:schemeClr val="tx1"/>
                </a:solidFill>
                <a:latin typeface="+mj-ea"/>
                <a:ea typeface="+mj-ea"/>
              </a:rPr>
              <a:t>mdlOutputs</a:t>
            </a:r>
            <a:r>
              <a:rPr lang="en-US" altLang="zh-CN" sz="1200" b="0" dirty="0" smtClean="0">
                <a:solidFill>
                  <a:schemeClr val="tx1"/>
                </a:solidFill>
                <a:latin typeface="+mj-ea"/>
                <a:ea typeface="+mj-ea"/>
              </a:rPr>
              <a:t>(</a:t>
            </a:r>
            <a:r>
              <a:rPr lang="en-US" altLang="zh-CN" sz="1200" b="0" dirty="0" err="1" smtClean="0">
                <a:solidFill>
                  <a:schemeClr val="tx1"/>
                </a:solidFill>
                <a:latin typeface="+mj-ea"/>
                <a:ea typeface="+mj-ea"/>
              </a:rPr>
              <a:t>t,x,u</a:t>
            </a:r>
            <a:r>
              <a:rPr lang="en-US" altLang="zh-CN" sz="1200" b="0" dirty="0" smtClean="0">
                <a:solidFill>
                  <a:schemeClr val="tx1"/>
                </a:solidFill>
                <a:latin typeface="+mj-ea"/>
                <a:ea typeface="+mj-ea"/>
              </a:rPr>
              <a:t>)</a:t>
            </a:r>
            <a:endParaRPr lang="zh-CN" altLang="zh-CN" sz="1200" b="0" dirty="0" smtClean="0">
              <a:solidFill>
                <a:schemeClr val="tx1"/>
              </a:solidFill>
              <a:latin typeface="+mj-ea"/>
              <a:ea typeface="+mj-ea"/>
            </a:endParaRPr>
          </a:p>
          <a:p>
            <a:pPr algn="l"/>
            <a:r>
              <a:rPr lang="en-US" altLang="zh-CN" sz="1200" b="0" dirty="0" smtClean="0">
                <a:solidFill>
                  <a:schemeClr val="tx1"/>
                </a:solidFill>
                <a:latin typeface="+mj-ea"/>
                <a:ea typeface="+mj-ea"/>
              </a:rPr>
              <a:t>a=25;b=133;</a:t>
            </a:r>
            <a:endParaRPr lang="zh-CN" altLang="zh-CN" sz="1200" b="0" dirty="0" smtClean="0">
              <a:solidFill>
                <a:schemeClr val="tx1"/>
              </a:solidFill>
              <a:latin typeface="+mj-ea"/>
              <a:ea typeface="+mj-ea"/>
            </a:endParaRPr>
          </a:p>
          <a:p>
            <a:pPr algn="l"/>
            <a:r>
              <a:rPr lang="en-US" altLang="zh-CN" sz="1200" b="0" dirty="0" smtClean="0">
                <a:solidFill>
                  <a:schemeClr val="tx1"/>
                </a:solidFill>
                <a:latin typeface="+mj-ea"/>
                <a:ea typeface="+mj-ea"/>
              </a:rPr>
              <a:t>am=20;bm=100;</a:t>
            </a:r>
            <a:endParaRPr lang="zh-CN" altLang="zh-CN" sz="1200" b="0" dirty="0" smtClean="0">
              <a:solidFill>
                <a:schemeClr val="tx1"/>
              </a:solidFill>
              <a:latin typeface="+mj-ea"/>
              <a:ea typeface="+mj-ea"/>
            </a:endParaRPr>
          </a:p>
          <a:p>
            <a:pPr algn="l"/>
            <a:r>
              <a:rPr lang="en-US" altLang="zh-CN" sz="1200" b="0" dirty="0" smtClean="0">
                <a:solidFill>
                  <a:schemeClr val="tx1"/>
                </a:solidFill>
                <a:latin typeface="+mj-ea"/>
                <a:ea typeface="+mj-ea"/>
              </a:rPr>
              <a:t>D=10;</a:t>
            </a:r>
            <a:endParaRPr lang="zh-CN" altLang="zh-CN" sz="1200" b="0" dirty="0" smtClean="0">
              <a:solidFill>
                <a:schemeClr val="tx1"/>
              </a:solidFill>
              <a:latin typeface="+mj-ea"/>
              <a:ea typeface="+mj-ea"/>
            </a:endParaRPr>
          </a:p>
          <a:p>
            <a:pPr algn="l"/>
            <a:r>
              <a:rPr lang="en-US" altLang="zh-CN" sz="1200" b="0" dirty="0" smtClean="0">
                <a:solidFill>
                  <a:schemeClr val="tx1"/>
                </a:solidFill>
                <a:latin typeface="+mj-ea"/>
                <a:ea typeface="+mj-ea"/>
              </a:rPr>
              <a:t>c=10;</a:t>
            </a:r>
            <a:endParaRPr lang="zh-CN" altLang="zh-CN" sz="1200" b="0" dirty="0" smtClean="0">
              <a:solidFill>
                <a:schemeClr val="tx1"/>
              </a:solidFill>
              <a:latin typeface="+mj-ea"/>
              <a:ea typeface="+mj-ea"/>
            </a:endParaRPr>
          </a:p>
          <a:p>
            <a:pPr algn="l"/>
            <a:r>
              <a:rPr lang="en-US" altLang="zh-CN" sz="1200" b="0" dirty="0" err="1" smtClean="0">
                <a:solidFill>
                  <a:schemeClr val="tx1"/>
                </a:solidFill>
                <a:latin typeface="+mj-ea"/>
                <a:ea typeface="+mj-ea"/>
              </a:rPr>
              <a:t>ym</a:t>
            </a:r>
            <a:r>
              <a:rPr lang="en-US" altLang="zh-CN" sz="1200" b="0" dirty="0" smtClean="0">
                <a:solidFill>
                  <a:schemeClr val="tx1"/>
                </a:solidFill>
                <a:latin typeface="+mj-ea"/>
                <a:ea typeface="+mj-ea"/>
              </a:rPr>
              <a:t>=u(1);y=u(3);</a:t>
            </a:r>
            <a:endParaRPr lang="zh-CN" altLang="zh-CN" sz="1200" b="0" dirty="0" smtClean="0">
              <a:solidFill>
                <a:schemeClr val="tx1"/>
              </a:solidFill>
              <a:latin typeface="+mj-ea"/>
              <a:ea typeface="+mj-ea"/>
            </a:endParaRPr>
          </a:p>
          <a:p>
            <a:pPr algn="l"/>
            <a:r>
              <a:rPr lang="en-US" altLang="zh-CN" sz="1200" b="0" dirty="0" err="1" smtClean="0">
                <a:solidFill>
                  <a:schemeClr val="tx1"/>
                </a:solidFill>
                <a:latin typeface="+mj-ea"/>
                <a:ea typeface="+mj-ea"/>
              </a:rPr>
              <a:t>dym</a:t>
            </a:r>
            <a:r>
              <a:rPr lang="en-US" altLang="zh-CN" sz="1200" b="0" dirty="0" smtClean="0">
                <a:solidFill>
                  <a:schemeClr val="tx1"/>
                </a:solidFill>
                <a:latin typeface="+mj-ea"/>
                <a:ea typeface="+mj-ea"/>
              </a:rPr>
              <a:t>=u(2);</a:t>
            </a:r>
            <a:r>
              <a:rPr lang="en-US" altLang="zh-CN" sz="1200" b="0" dirty="0" err="1" smtClean="0">
                <a:solidFill>
                  <a:schemeClr val="tx1"/>
                </a:solidFill>
                <a:latin typeface="+mj-ea"/>
                <a:ea typeface="+mj-ea"/>
              </a:rPr>
              <a:t>dy</a:t>
            </a:r>
            <a:r>
              <a:rPr lang="en-US" altLang="zh-CN" sz="1200" b="0" dirty="0" smtClean="0">
                <a:solidFill>
                  <a:schemeClr val="tx1"/>
                </a:solidFill>
                <a:latin typeface="+mj-ea"/>
                <a:ea typeface="+mj-ea"/>
              </a:rPr>
              <a:t>=u(4);</a:t>
            </a:r>
            <a:endParaRPr lang="zh-CN" altLang="zh-CN" sz="1200" b="0" dirty="0" smtClean="0">
              <a:solidFill>
                <a:schemeClr val="tx1"/>
              </a:solidFill>
              <a:latin typeface="+mj-ea"/>
              <a:ea typeface="+mj-ea"/>
            </a:endParaRPr>
          </a:p>
          <a:p>
            <a:pPr algn="l"/>
            <a:r>
              <a:rPr lang="en-US" altLang="zh-CN" sz="1200" b="0" dirty="0" smtClean="0">
                <a:solidFill>
                  <a:schemeClr val="tx1"/>
                </a:solidFill>
                <a:latin typeface="+mj-ea"/>
                <a:ea typeface="+mj-ea"/>
              </a:rPr>
              <a:t> </a:t>
            </a:r>
            <a:endParaRPr lang="zh-CN" altLang="zh-CN" sz="1200" b="0" dirty="0" smtClean="0">
              <a:solidFill>
                <a:schemeClr val="tx1"/>
              </a:solidFill>
              <a:latin typeface="+mj-ea"/>
              <a:ea typeface="+mj-ea"/>
            </a:endParaRPr>
          </a:p>
          <a:p>
            <a:pPr algn="l"/>
            <a:r>
              <a:rPr lang="en-US" altLang="zh-CN" sz="1200" b="0" dirty="0" smtClean="0">
                <a:solidFill>
                  <a:schemeClr val="tx1"/>
                </a:solidFill>
                <a:latin typeface="+mj-ea"/>
                <a:ea typeface="+mj-ea"/>
              </a:rPr>
              <a:t>e=y-</a:t>
            </a:r>
            <a:r>
              <a:rPr lang="en-US" altLang="zh-CN" sz="1200" b="0" dirty="0" err="1" smtClean="0">
                <a:solidFill>
                  <a:schemeClr val="tx1"/>
                </a:solidFill>
                <a:latin typeface="+mj-ea"/>
                <a:ea typeface="+mj-ea"/>
              </a:rPr>
              <a:t>ym</a:t>
            </a:r>
            <a:r>
              <a:rPr lang="en-US" altLang="zh-CN" sz="1200" b="0" dirty="0" smtClean="0">
                <a:solidFill>
                  <a:schemeClr val="tx1"/>
                </a:solidFill>
                <a:latin typeface="+mj-ea"/>
                <a:ea typeface="+mj-ea"/>
              </a:rPr>
              <a:t>;</a:t>
            </a:r>
            <a:endParaRPr lang="zh-CN" altLang="zh-CN" sz="1200" b="0" dirty="0" smtClean="0">
              <a:solidFill>
                <a:schemeClr val="tx1"/>
              </a:solidFill>
              <a:latin typeface="+mj-ea"/>
              <a:ea typeface="+mj-ea"/>
            </a:endParaRPr>
          </a:p>
          <a:p>
            <a:pPr algn="l"/>
            <a:r>
              <a:rPr lang="en-US" altLang="zh-CN" sz="1200" b="0" dirty="0" smtClean="0">
                <a:solidFill>
                  <a:schemeClr val="tx1"/>
                </a:solidFill>
                <a:latin typeface="+mj-ea"/>
                <a:ea typeface="+mj-ea"/>
              </a:rPr>
              <a:t>de=</a:t>
            </a:r>
            <a:r>
              <a:rPr lang="en-US" altLang="zh-CN" sz="1200" b="0" dirty="0" err="1" smtClean="0">
                <a:solidFill>
                  <a:schemeClr val="tx1"/>
                </a:solidFill>
                <a:latin typeface="+mj-ea"/>
                <a:ea typeface="+mj-ea"/>
              </a:rPr>
              <a:t>dy-dym</a:t>
            </a:r>
            <a:r>
              <a:rPr lang="en-US" altLang="zh-CN" sz="1200" b="0" dirty="0" smtClean="0">
                <a:solidFill>
                  <a:schemeClr val="tx1"/>
                </a:solidFill>
                <a:latin typeface="+mj-ea"/>
                <a:ea typeface="+mj-ea"/>
              </a:rPr>
              <a:t>;</a:t>
            </a:r>
            <a:endParaRPr lang="zh-CN" altLang="zh-CN" sz="1200" b="0" dirty="0" smtClean="0">
              <a:solidFill>
                <a:schemeClr val="tx1"/>
              </a:solidFill>
              <a:latin typeface="+mj-ea"/>
              <a:ea typeface="+mj-ea"/>
            </a:endParaRPr>
          </a:p>
          <a:p>
            <a:pPr algn="l"/>
            <a:r>
              <a:rPr lang="en-US" altLang="zh-CN" sz="1200" b="0" dirty="0" smtClean="0">
                <a:solidFill>
                  <a:schemeClr val="tx1"/>
                </a:solidFill>
                <a:latin typeface="+mj-ea"/>
                <a:ea typeface="+mj-ea"/>
              </a:rPr>
              <a:t>s=c*</a:t>
            </a:r>
            <a:r>
              <a:rPr lang="en-US" altLang="zh-CN" sz="1200" b="0" dirty="0" err="1" smtClean="0">
                <a:solidFill>
                  <a:schemeClr val="tx1"/>
                </a:solidFill>
                <a:latin typeface="+mj-ea"/>
                <a:ea typeface="+mj-ea"/>
              </a:rPr>
              <a:t>e+de</a:t>
            </a:r>
            <a:r>
              <a:rPr lang="en-US" altLang="zh-CN" sz="1200" b="0" dirty="0" smtClean="0">
                <a:solidFill>
                  <a:schemeClr val="tx1"/>
                </a:solidFill>
                <a:latin typeface="+mj-ea"/>
                <a:ea typeface="+mj-ea"/>
              </a:rPr>
              <a:t>;</a:t>
            </a:r>
            <a:endParaRPr lang="zh-CN" altLang="zh-CN" sz="1200" b="0" dirty="0" smtClean="0">
              <a:solidFill>
                <a:schemeClr val="tx1"/>
              </a:solidFill>
              <a:latin typeface="+mj-ea"/>
              <a:ea typeface="+mj-ea"/>
            </a:endParaRPr>
          </a:p>
          <a:p>
            <a:pPr algn="l"/>
            <a:r>
              <a:rPr lang="en-US" altLang="zh-CN" sz="1200" b="0" dirty="0" smtClean="0">
                <a:solidFill>
                  <a:schemeClr val="tx1"/>
                </a:solidFill>
                <a:latin typeface="+mj-ea"/>
                <a:ea typeface="+mj-ea"/>
              </a:rPr>
              <a:t> </a:t>
            </a:r>
            <a:endParaRPr lang="zh-CN" altLang="zh-CN" sz="1200" b="0" dirty="0" smtClean="0">
              <a:solidFill>
                <a:schemeClr val="tx1"/>
              </a:solidFill>
              <a:latin typeface="+mj-ea"/>
              <a:ea typeface="+mj-ea"/>
            </a:endParaRPr>
          </a:p>
          <a:p>
            <a:pPr algn="l"/>
            <a:r>
              <a:rPr lang="en-US" altLang="zh-CN" sz="1200" b="0" dirty="0" smtClean="0">
                <a:solidFill>
                  <a:schemeClr val="tx1"/>
                </a:solidFill>
                <a:latin typeface="+mj-ea"/>
                <a:ea typeface="+mj-ea"/>
              </a:rPr>
              <a:t>r=sin(pi*t);</a:t>
            </a:r>
            <a:endParaRPr lang="zh-CN" altLang="zh-CN" sz="1200" b="0" dirty="0" smtClean="0">
              <a:solidFill>
                <a:schemeClr val="tx1"/>
              </a:solidFill>
              <a:latin typeface="+mj-ea"/>
              <a:ea typeface="+mj-ea"/>
            </a:endParaRPr>
          </a:p>
          <a:p>
            <a:pPr algn="l"/>
            <a:r>
              <a:rPr lang="en-US" altLang="zh-CN" sz="1200" b="0" dirty="0" err="1" smtClean="0">
                <a:solidFill>
                  <a:schemeClr val="tx1"/>
                </a:solidFill>
                <a:latin typeface="+mj-ea"/>
                <a:ea typeface="+mj-ea"/>
              </a:rPr>
              <a:t>xite</a:t>
            </a:r>
            <a:r>
              <a:rPr lang="en-US" altLang="zh-CN" sz="1200" b="0" dirty="0" smtClean="0">
                <a:solidFill>
                  <a:schemeClr val="tx1"/>
                </a:solidFill>
                <a:latin typeface="+mj-ea"/>
                <a:ea typeface="+mj-ea"/>
              </a:rPr>
              <a:t>=0.02;</a:t>
            </a:r>
            <a:endParaRPr lang="zh-CN" altLang="zh-CN" sz="1200" b="0" dirty="0" smtClean="0">
              <a:solidFill>
                <a:schemeClr val="tx1"/>
              </a:solidFill>
              <a:latin typeface="+mj-ea"/>
              <a:ea typeface="+mj-ea"/>
            </a:endParaRPr>
          </a:p>
          <a:p>
            <a:pPr algn="l"/>
            <a:r>
              <a:rPr lang="en-US" altLang="zh-CN" sz="1200" b="0" dirty="0" smtClean="0">
                <a:solidFill>
                  <a:schemeClr val="tx1"/>
                </a:solidFill>
                <a:latin typeface="+mj-ea"/>
                <a:ea typeface="+mj-ea"/>
              </a:rPr>
              <a:t> </a:t>
            </a:r>
            <a:endParaRPr lang="zh-CN" altLang="zh-CN" sz="1200" b="0" dirty="0" smtClean="0">
              <a:solidFill>
                <a:schemeClr val="tx1"/>
              </a:solidFill>
              <a:latin typeface="+mj-ea"/>
              <a:ea typeface="+mj-ea"/>
            </a:endParaRPr>
          </a:p>
          <a:p>
            <a:pPr algn="l"/>
            <a:r>
              <a:rPr lang="en-US" altLang="zh-CN" sz="1200" b="0" dirty="0" err="1" smtClean="0">
                <a:solidFill>
                  <a:schemeClr val="tx1"/>
                </a:solidFill>
                <a:latin typeface="+mj-ea"/>
                <a:ea typeface="+mj-ea"/>
              </a:rPr>
              <a:t>wt</a:t>
            </a:r>
            <a:r>
              <a:rPr lang="en-US" altLang="zh-CN" sz="1200" b="0" dirty="0" smtClean="0">
                <a:solidFill>
                  <a:schemeClr val="tx1"/>
                </a:solidFill>
                <a:latin typeface="+mj-ea"/>
                <a:ea typeface="+mj-ea"/>
              </a:rPr>
              <a:t>=1/b*(-c*abs(de)-abs(</a:t>
            </a:r>
            <a:r>
              <a:rPr lang="en-US" altLang="zh-CN" sz="1200" b="0" dirty="0" err="1" smtClean="0">
                <a:solidFill>
                  <a:schemeClr val="tx1"/>
                </a:solidFill>
                <a:latin typeface="+mj-ea"/>
                <a:ea typeface="+mj-ea"/>
              </a:rPr>
              <a:t>bm</a:t>
            </a:r>
            <a:r>
              <a:rPr lang="en-US" altLang="zh-CN" sz="1200" b="0" dirty="0" smtClean="0">
                <a:solidFill>
                  <a:schemeClr val="tx1"/>
                </a:solidFill>
                <a:latin typeface="+mj-ea"/>
                <a:ea typeface="+mj-ea"/>
              </a:rPr>
              <a:t>*r)-D-</a:t>
            </a:r>
            <a:r>
              <a:rPr lang="en-US" altLang="zh-CN" sz="1200" b="0" dirty="0" err="1" smtClean="0">
                <a:solidFill>
                  <a:schemeClr val="tx1"/>
                </a:solidFill>
                <a:latin typeface="+mj-ea"/>
                <a:ea typeface="+mj-ea"/>
              </a:rPr>
              <a:t>xite</a:t>
            </a:r>
            <a:r>
              <a:rPr lang="en-US" altLang="zh-CN" sz="1200" b="0" dirty="0" smtClean="0">
                <a:solidFill>
                  <a:schemeClr val="tx1"/>
                </a:solidFill>
                <a:latin typeface="+mj-ea"/>
                <a:ea typeface="+mj-ea"/>
              </a:rPr>
              <a:t>-abs(am*</a:t>
            </a:r>
            <a:r>
              <a:rPr lang="en-US" altLang="zh-CN" sz="1200" b="0" dirty="0" err="1" smtClean="0">
                <a:solidFill>
                  <a:schemeClr val="tx1"/>
                </a:solidFill>
                <a:latin typeface="+mj-ea"/>
                <a:ea typeface="+mj-ea"/>
              </a:rPr>
              <a:t>dym</a:t>
            </a:r>
            <a:r>
              <a:rPr lang="en-US" altLang="zh-CN" sz="1200" b="0" dirty="0" smtClean="0">
                <a:solidFill>
                  <a:schemeClr val="tx1"/>
                </a:solidFill>
                <a:latin typeface="+mj-ea"/>
                <a:ea typeface="+mj-ea"/>
              </a:rPr>
              <a:t>)-abs(a*</a:t>
            </a:r>
            <a:r>
              <a:rPr lang="en-US" altLang="zh-CN" sz="1200" b="0" dirty="0" err="1" smtClean="0">
                <a:solidFill>
                  <a:schemeClr val="tx1"/>
                </a:solidFill>
                <a:latin typeface="+mj-ea"/>
                <a:ea typeface="+mj-ea"/>
              </a:rPr>
              <a:t>dy</a:t>
            </a:r>
            <a:r>
              <a:rPr lang="en-US" altLang="zh-CN" sz="1200" b="0" dirty="0" smtClean="0">
                <a:solidFill>
                  <a:schemeClr val="tx1"/>
                </a:solidFill>
                <a:latin typeface="+mj-ea"/>
                <a:ea typeface="+mj-ea"/>
              </a:rPr>
              <a:t>));</a:t>
            </a:r>
            <a:endParaRPr lang="zh-CN" altLang="zh-CN" sz="1200" b="0" dirty="0" smtClean="0">
              <a:solidFill>
                <a:schemeClr val="tx1"/>
              </a:solidFill>
              <a:latin typeface="+mj-ea"/>
              <a:ea typeface="+mj-ea"/>
            </a:endParaRPr>
          </a:p>
          <a:p>
            <a:pPr algn="l"/>
            <a:r>
              <a:rPr lang="en-US" altLang="zh-CN" sz="1200" b="0" dirty="0" smtClean="0">
                <a:solidFill>
                  <a:schemeClr val="tx1"/>
                </a:solidFill>
                <a:latin typeface="+mj-ea"/>
                <a:ea typeface="+mj-ea"/>
              </a:rPr>
              <a:t> </a:t>
            </a:r>
            <a:endParaRPr lang="zh-CN" altLang="zh-CN" sz="1200" b="0" dirty="0" smtClean="0">
              <a:solidFill>
                <a:schemeClr val="tx1"/>
              </a:solidFill>
              <a:latin typeface="+mj-ea"/>
              <a:ea typeface="+mj-ea"/>
            </a:endParaRPr>
          </a:p>
          <a:p>
            <a:pPr algn="l"/>
            <a:r>
              <a:rPr lang="en-US" altLang="zh-CN" sz="1200" b="0" dirty="0" smtClean="0">
                <a:solidFill>
                  <a:schemeClr val="tx1"/>
                </a:solidFill>
                <a:latin typeface="+mj-ea"/>
                <a:ea typeface="+mj-ea"/>
              </a:rPr>
              <a:t>M=2;</a:t>
            </a:r>
            <a:endParaRPr lang="zh-CN" altLang="zh-CN" sz="1200" b="0" dirty="0" smtClean="0">
              <a:solidFill>
                <a:schemeClr val="tx1"/>
              </a:solidFill>
              <a:latin typeface="+mj-ea"/>
              <a:ea typeface="+mj-ea"/>
            </a:endParaRPr>
          </a:p>
          <a:p>
            <a:pPr algn="l"/>
            <a:r>
              <a:rPr lang="en-US" altLang="zh-CN" sz="1200" b="0" dirty="0" smtClean="0">
                <a:solidFill>
                  <a:schemeClr val="tx1"/>
                </a:solidFill>
                <a:latin typeface="+mj-ea"/>
                <a:ea typeface="+mj-ea"/>
              </a:rPr>
              <a:t>if M==1</a:t>
            </a:r>
            <a:endParaRPr lang="zh-CN" altLang="zh-CN" sz="1200" b="0" dirty="0" smtClean="0">
              <a:solidFill>
                <a:schemeClr val="tx1"/>
              </a:solidFill>
              <a:latin typeface="+mj-ea"/>
              <a:ea typeface="+mj-ea"/>
            </a:endParaRPr>
          </a:p>
          <a:p>
            <a:pPr algn="l"/>
            <a:r>
              <a:rPr lang="en-US" altLang="zh-CN" sz="1200" b="0" dirty="0" smtClean="0">
                <a:solidFill>
                  <a:schemeClr val="tx1"/>
                </a:solidFill>
                <a:latin typeface="+mj-ea"/>
                <a:ea typeface="+mj-ea"/>
              </a:rPr>
              <a:t>   </a:t>
            </a:r>
            <a:r>
              <a:rPr lang="en-US" altLang="zh-CN" sz="1200" b="0" dirty="0" err="1" smtClean="0">
                <a:solidFill>
                  <a:schemeClr val="tx1"/>
                </a:solidFill>
                <a:latin typeface="+mj-ea"/>
                <a:ea typeface="+mj-ea"/>
              </a:rPr>
              <a:t>ut</a:t>
            </a:r>
            <a:r>
              <a:rPr lang="en-US" altLang="zh-CN" sz="1200" b="0" dirty="0" smtClean="0">
                <a:solidFill>
                  <a:schemeClr val="tx1"/>
                </a:solidFill>
                <a:latin typeface="+mj-ea"/>
                <a:ea typeface="+mj-ea"/>
              </a:rPr>
              <a:t>=</a:t>
            </a:r>
            <a:r>
              <a:rPr lang="en-US" altLang="zh-CN" sz="1200" b="0" dirty="0" err="1" smtClean="0">
                <a:solidFill>
                  <a:schemeClr val="tx1"/>
                </a:solidFill>
                <a:latin typeface="+mj-ea"/>
                <a:ea typeface="+mj-ea"/>
              </a:rPr>
              <a:t>wt</a:t>
            </a:r>
            <a:r>
              <a:rPr lang="en-US" altLang="zh-CN" sz="1200" b="0" dirty="0" smtClean="0">
                <a:solidFill>
                  <a:schemeClr val="tx1"/>
                </a:solidFill>
                <a:latin typeface="+mj-ea"/>
                <a:ea typeface="+mj-ea"/>
              </a:rPr>
              <a:t>*sign(s);</a:t>
            </a:r>
            <a:endParaRPr lang="zh-CN" altLang="zh-CN" sz="1200" b="0" dirty="0" smtClean="0">
              <a:solidFill>
                <a:schemeClr val="tx1"/>
              </a:solidFill>
              <a:latin typeface="+mj-ea"/>
              <a:ea typeface="+mj-ea"/>
            </a:endParaRPr>
          </a:p>
          <a:p>
            <a:pPr algn="l"/>
            <a:r>
              <a:rPr lang="en-US" altLang="zh-CN" sz="1200" b="0" dirty="0" err="1" smtClean="0">
                <a:solidFill>
                  <a:schemeClr val="tx1"/>
                </a:solidFill>
                <a:latin typeface="+mj-ea"/>
                <a:ea typeface="+mj-ea"/>
              </a:rPr>
              <a:t>elseif</a:t>
            </a:r>
            <a:r>
              <a:rPr lang="en-US" altLang="zh-CN" sz="1200" b="0" dirty="0" smtClean="0">
                <a:solidFill>
                  <a:schemeClr val="tx1"/>
                </a:solidFill>
                <a:latin typeface="+mj-ea"/>
                <a:ea typeface="+mj-ea"/>
              </a:rPr>
              <a:t> M==2</a:t>
            </a:r>
            <a:endParaRPr lang="zh-CN" altLang="zh-CN" sz="1200" b="0" dirty="0" smtClean="0">
              <a:solidFill>
                <a:schemeClr val="tx1"/>
              </a:solidFill>
              <a:latin typeface="+mj-ea"/>
              <a:ea typeface="+mj-ea"/>
            </a:endParaRPr>
          </a:p>
          <a:p>
            <a:pPr algn="l"/>
            <a:r>
              <a:rPr lang="en-US" altLang="zh-CN" sz="1200" b="0" dirty="0" smtClean="0">
                <a:solidFill>
                  <a:schemeClr val="tx1"/>
                </a:solidFill>
                <a:latin typeface="+mj-ea"/>
                <a:ea typeface="+mj-ea"/>
              </a:rPr>
              <a:t>   delta=0.02;</a:t>
            </a:r>
            <a:endParaRPr lang="zh-CN" altLang="zh-CN" sz="1200" b="0" dirty="0" smtClean="0">
              <a:solidFill>
                <a:schemeClr val="tx1"/>
              </a:solidFill>
              <a:latin typeface="+mj-ea"/>
              <a:ea typeface="+mj-ea"/>
            </a:endParaRPr>
          </a:p>
          <a:p>
            <a:pPr algn="l"/>
            <a:r>
              <a:rPr lang="en-US" altLang="zh-CN" sz="1200" b="0" dirty="0" smtClean="0">
                <a:solidFill>
                  <a:schemeClr val="tx1"/>
                </a:solidFill>
                <a:latin typeface="+mj-ea"/>
                <a:ea typeface="+mj-ea"/>
              </a:rPr>
              <a:t>   if s&gt;delta</a:t>
            </a:r>
            <a:endParaRPr lang="zh-CN" altLang="zh-CN" sz="1200" b="0" dirty="0" smtClean="0">
              <a:solidFill>
                <a:schemeClr val="tx1"/>
              </a:solidFill>
              <a:latin typeface="+mj-ea"/>
              <a:ea typeface="+mj-ea"/>
            </a:endParaRPr>
          </a:p>
          <a:p>
            <a:pPr algn="l"/>
            <a:r>
              <a:rPr lang="en-US" altLang="zh-CN" sz="1200" b="0" dirty="0" smtClean="0">
                <a:solidFill>
                  <a:schemeClr val="tx1"/>
                </a:solidFill>
                <a:latin typeface="+mj-ea"/>
                <a:ea typeface="+mj-ea"/>
              </a:rPr>
              <a:t>       </a:t>
            </a:r>
            <a:r>
              <a:rPr lang="en-US" altLang="zh-CN" sz="1200" b="0" dirty="0" err="1" smtClean="0">
                <a:solidFill>
                  <a:schemeClr val="tx1"/>
                </a:solidFill>
                <a:latin typeface="+mj-ea"/>
                <a:ea typeface="+mj-ea"/>
              </a:rPr>
              <a:t>sats</a:t>
            </a:r>
            <a:r>
              <a:rPr lang="en-US" altLang="zh-CN" sz="1200" b="0" dirty="0" smtClean="0">
                <a:solidFill>
                  <a:schemeClr val="tx1"/>
                </a:solidFill>
                <a:latin typeface="+mj-ea"/>
                <a:ea typeface="+mj-ea"/>
              </a:rPr>
              <a:t>=1;</a:t>
            </a:r>
            <a:endParaRPr lang="zh-CN" altLang="zh-CN" sz="1200" b="0" dirty="0" smtClean="0">
              <a:solidFill>
                <a:schemeClr val="tx1"/>
              </a:solidFill>
              <a:latin typeface="+mj-ea"/>
              <a:ea typeface="+mj-ea"/>
            </a:endParaRPr>
          </a:p>
          <a:p>
            <a:pPr algn="l"/>
            <a:r>
              <a:rPr lang="en-US" altLang="zh-CN" sz="1200" b="0" dirty="0" smtClean="0">
                <a:solidFill>
                  <a:schemeClr val="tx1"/>
                </a:solidFill>
                <a:latin typeface="+mj-ea"/>
                <a:ea typeface="+mj-ea"/>
              </a:rPr>
              <a:t>    </a:t>
            </a:r>
            <a:r>
              <a:rPr lang="en-US" altLang="zh-CN" sz="1200" b="0" dirty="0" err="1" smtClean="0">
                <a:solidFill>
                  <a:schemeClr val="tx1"/>
                </a:solidFill>
                <a:latin typeface="+mj-ea"/>
                <a:ea typeface="+mj-ea"/>
              </a:rPr>
              <a:t>elseif</a:t>
            </a:r>
            <a:r>
              <a:rPr lang="en-US" altLang="zh-CN" sz="1200" b="0" dirty="0" smtClean="0">
                <a:solidFill>
                  <a:schemeClr val="tx1"/>
                </a:solidFill>
                <a:latin typeface="+mj-ea"/>
                <a:ea typeface="+mj-ea"/>
              </a:rPr>
              <a:t> abs(s)&lt;=delta</a:t>
            </a:r>
            <a:endParaRPr lang="zh-CN" altLang="zh-CN" sz="1200" b="0" dirty="0" smtClean="0">
              <a:solidFill>
                <a:schemeClr val="tx1"/>
              </a:solidFill>
              <a:latin typeface="+mj-ea"/>
              <a:ea typeface="+mj-ea"/>
            </a:endParaRPr>
          </a:p>
          <a:p>
            <a:pPr algn="l"/>
            <a:r>
              <a:rPr lang="en-US" altLang="zh-CN" sz="1200" b="0" dirty="0" smtClean="0">
                <a:solidFill>
                  <a:schemeClr val="tx1"/>
                </a:solidFill>
                <a:latin typeface="+mj-ea"/>
                <a:ea typeface="+mj-ea"/>
              </a:rPr>
              <a:t>        </a:t>
            </a:r>
            <a:r>
              <a:rPr lang="en-US" altLang="zh-CN" sz="1200" b="0" dirty="0" err="1" smtClean="0">
                <a:solidFill>
                  <a:schemeClr val="tx1"/>
                </a:solidFill>
                <a:latin typeface="+mj-ea"/>
                <a:ea typeface="+mj-ea"/>
              </a:rPr>
              <a:t>sats</a:t>
            </a:r>
            <a:r>
              <a:rPr lang="en-US" altLang="zh-CN" sz="1200" b="0" dirty="0" smtClean="0">
                <a:solidFill>
                  <a:schemeClr val="tx1"/>
                </a:solidFill>
                <a:latin typeface="+mj-ea"/>
                <a:ea typeface="+mj-ea"/>
              </a:rPr>
              <a:t>=s/delta;</a:t>
            </a:r>
            <a:endParaRPr lang="zh-CN" altLang="zh-CN" sz="1200" b="0" dirty="0" smtClean="0">
              <a:solidFill>
                <a:schemeClr val="tx1"/>
              </a:solidFill>
              <a:latin typeface="+mj-ea"/>
              <a:ea typeface="+mj-ea"/>
            </a:endParaRPr>
          </a:p>
          <a:p>
            <a:pPr algn="l"/>
            <a:r>
              <a:rPr lang="en-US" altLang="zh-CN" sz="1200" b="0" dirty="0" smtClean="0">
                <a:solidFill>
                  <a:schemeClr val="tx1"/>
                </a:solidFill>
                <a:latin typeface="+mj-ea"/>
                <a:ea typeface="+mj-ea"/>
              </a:rPr>
              <a:t>    </a:t>
            </a:r>
            <a:r>
              <a:rPr lang="en-US" altLang="zh-CN" sz="1200" b="0" dirty="0" err="1" smtClean="0">
                <a:solidFill>
                  <a:schemeClr val="tx1"/>
                </a:solidFill>
                <a:latin typeface="+mj-ea"/>
                <a:ea typeface="+mj-ea"/>
              </a:rPr>
              <a:t>elseif</a:t>
            </a:r>
            <a:r>
              <a:rPr lang="en-US" altLang="zh-CN" sz="1200" b="0" dirty="0" smtClean="0">
                <a:solidFill>
                  <a:schemeClr val="tx1"/>
                </a:solidFill>
                <a:latin typeface="+mj-ea"/>
                <a:ea typeface="+mj-ea"/>
              </a:rPr>
              <a:t> s&lt;-delta</a:t>
            </a:r>
            <a:endParaRPr lang="zh-CN" altLang="zh-CN" sz="1200" b="0" dirty="0" smtClean="0">
              <a:solidFill>
                <a:schemeClr val="tx1"/>
              </a:solidFill>
              <a:latin typeface="+mj-ea"/>
              <a:ea typeface="+mj-ea"/>
            </a:endParaRPr>
          </a:p>
          <a:p>
            <a:pPr algn="l"/>
            <a:r>
              <a:rPr lang="en-US" altLang="zh-CN" sz="1200" b="0" dirty="0" smtClean="0">
                <a:solidFill>
                  <a:schemeClr val="tx1"/>
                </a:solidFill>
                <a:latin typeface="+mj-ea"/>
                <a:ea typeface="+mj-ea"/>
              </a:rPr>
              <a:t>        </a:t>
            </a:r>
            <a:r>
              <a:rPr lang="en-US" altLang="zh-CN" sz="1200" b="0" dirty="0" err="1" smtClean="0">
                <a:solidFill>
                  <a:schemeClr val="tx1"/>
                </a:solidFill>
                <a:latin typeface="+mj-ea"/>
                <a:ea typeface="+mj-ea"/>
              </a:rPr>
              <a:t>sats</a:t>
            </a:r>
            <a:r>
              <a:rPr lang="en-US" altLang="zh-CN" sz="1200" b="0" dirty="0" smtClean="0">
                <a:solidFill>
                  <a:schemeClr val="tx1"/>
                </a:solidFill>
                <a:latin typeface="+mj-ea"/>
                <a:ea typeface="+mj-ea"/>
              </a:rPr>
              <a:t>=-1;</a:t>
            </a:r>
            <a:endParaRPr lang="zh-CN" altLang="zh-CN" sz="1200" b="0" dirty="0" smtClean="0">
              <a:solidFill>
                <a:schemeClr val="tx1"/>
              </a:solidFill>
              <a:latin typeface="+mj-ea"/>
              <a:ea typeface="+mj-ea"/>
            </a:endParaRPr>
          </a:p>
          <a:p>
            <a:pPr algn="l"/>
            <a:r>
              <a:rPr lang="en-US" altLang="zh-CN" sz="1200" b="0" dirty="0" smtClean="0">
                <a:solidFill>
                  <a:schemeClr val="tx1"/>
                </a:solidFill>
                <a:latin typeface="+mj-ea"/>
                <a:ea typeface="+mj-ea"/>
              </a:rPr>
              <a:t>    end</a:t>
            </a:r>
            <a:endParaRPr lang="zh-CN" altLang="zh-CN" sz="1200" b="0" dirty="0" smtClean="0">
              <a:solidFill>
                <a:schemeClr val="tx1"/>
              </a:solidFill>
              <a:latin typeface="+mj-ea"/>
              <a:ea typeface="+mj-ea"/>
            </a:endParaRPr>
          </a:p>
          <a:p>
            <a:pPr algn="l"/>
            <a:r>
              <a:rPr lang="en-US" altLang="zh-CN" sz="1200" b="0" dirty="0" smtClean="0">
                <a:solidFill>
                  <a:schemeClr val="tx1"/>
                </a:solidFill>
                <a:latin typeface="+mj-ea"/>
                <a:ea typeface="+mj-ea"/>
              </a:rPr>
              <a:t>   </a:t>
            </a:r>
            <a:r>
              <a:rPr lang="en-US" altLang="zh-CN" sz="1200" b="0" dirty="0" err="1" smtClean="0">
                <a:solidFill>
                  <a:schemeClr val="tx1"/>
                </a:solidFill>
                <a:latin typeface="+mj-ea"/>
                <a:ea typeface="+mj-ea"/>
              </a:rPr>
              <a:t>ut</a:t>
            </a:r>
            <a:r>
              <a:rPr lang="en-US" altLang="zh-CN" sz="1200" b="0" dirty="0" smtClean="0">
                <a:solidFill>
                  <a:schemeClr val="tx1"/>
                </a:solidFill>
                <a:latin typeface="+mj-ea"/>
                <a:ea typeface="+mj-ea"/>
              </a:rPr>
              <a:t>=</a:t>
            </a:r>
            <a:r>
              <a:rPr lang="en-US" altLang="zh-CN" sz="1200" b="0" dirty="0" err="1" smtClean="0">
                <a:solidFill>
                  <a:schemeClr val="tx1"/>
                </a:solidFill>
                <a:latin typeface="+mj-ea"/>
                <a:ea typeface="+mj-ea"/>
              </a:rPr>
              <a:t>wt</a:t>
            </a:r>
            <a:r>
              <a:rPr lang="en-US" altLang="zh-CN" sz="1200" b="0" dirty="0" smtClean="0">
                <a:solidFill>
                  <a:schemeClr val="tx1"/>
                </a:solidFill>
                <a:latin typeface="+mj-ea"/>
                <a:ea typeface="+mj-ea"/>
              </a:rPr>
              <a:t>*</a:t>
            </a:r>
            <a:r>
              <a:rPr lang="en-US" altLang="zh-CN" sz="1200" b="0" dirty="0" err="1" smtClean="0">
                <a:solidFill>
                  <a:schemeClr val="tx1"/>
                </a:solidFill>
                <a:latin typeface="+mj-ea"/>
                <a:ea typeface="+mj-ea"/>
              </a:rPr>
              <a:t>sats</a:t>
            </a:r>
            <a:r>
              <a:rPr lang="en-US" altLang="zh-CN" sz="1200" b="0" dirty="0" smtClean="0">
                <a:solidFill>
                  <a:schemeClr val="tx1"/>
                </a:solidFill>
                <a:latin typeface="+mj-ea"/>
                <a:ea typeface="+mj-ea"/>
              </a:rPr>
              <a:t>;</a:t>
            </a:r>
            <a:endParaRPr lang="zh-CN" altLang="zh-CN" sz="1200" b="0" dirty="0" smtClean="0">
              <a:solidFill>
                <a:schemeClr val="tx1"/>
              </a:solidFill>
              <a:latin typeface="+mj-ea"/>
              <a:ea typeface="+mj-ea"/>
            </a:endParaRPr>
          </a:p>
          <a:p>
            <a:pPr algn="l"/>
            <a:r>
              <a:rPr lang="en-US" altLang="zh-CN" sz="1200" b="0" dirty="0" smtClean="0">
                <a:solidFill>
                  <a:schemeClr val="tx1"/>
                </a:solidFill>
                <a:latin typeface="+mj-ea"/>
                <a:ea typeface="+mj-ea"/>
              </a:rPr>
              <a:t>end   </a:t>
            </a:r>
            <a:endParaRPr lang="zh-CN" altLang="zh-CN" sz="1200" b="0" dirty="0" smtClean="0">
              <a:solidFill>
                <a:schemeClr val="tx1"/>
              </a:solidFill>
              <a:latin typeface="+mj-ea"/>
              <a:ea typeface="+mj-ea"/>
            </a:endParaRPr>
          </a:p>
          <a:p>
            <a:pPr algn="l"/>
            <a:r>
              <a:rPr lang="en-US" altLang="zh-CN" sz="1200" b="0" dirty="0" smtClean="0">
                <a:solidFill>
                  <a:schemeClr val="tx1"/>
                </a:solidFill>
                <a:latin typeface="+mj-ea"/>
                <a:ea typeface="+mj-ea"/>
              </a:rPr>
              <a:t>sys(1)=</a:t>
            </a:r>
            <a:r>
              <a:rPr lang="en-US" altLang="zh-CN" sz="1200" b="0" dirty="0" err="1" smtClean="0">
                <a:solidFill>
                  <a:schemeClr val="tx1"/>
                </a:solidFill>
                <a:latin typeface="+mj-ea"/>
                <a:ea typeface="+mj-ea"/>
              </a:rPr>
              <a:t>ut</a:t>
            </a:r>
            <a:r>
              <a:rPr lang="en-US" altLang="zh-CN" sz="1200" b="0" dirty="0" smtClean="0">
                <a:solidFill>
                  <a:schemeClr val="tx1"/>
                </a:solidFill>
                <a:latin typeface="+mj-ea"/>
                <a:ea typeface="+mj-ea"/>
              </a:rPr>
              <a:t>;</a:t>
            </a:r>
            <a:endParaRPr lang="zh-CN" altLang="zh-CN" sz="1200" b="0" dirty="0">
              <a:solidFill>
                <a:schemeClr val="tx1"/>
              </a:solidFill>
              <a:latin typeface="+mj-ea"/>
              <a:ea typeface="+mj-ea"/>
            </a:endParaRPr>
          </a:p>
        </p:txBody>
      </p:sp>
      <p:sp>
        <p:nvSpPr>
          <p:cNvPr id="3" name="矩形 2"/>
          <p:cNvSpPr/>
          <p:nvPr/>
        </p:nvSpPr>
        <p:spPr>
          <a:xfrm>
            <a:off x="4283968" y="1196752"/>
            <a:ext cx="4572000" cy="5447645"/>
          </a:xfrm>
          <a:prstGeom prst="rect">
            <a:avLst/>
          </a:prstGeom>
        </p:spPr>
        <p:txBody>
          <a:bodyPr>
            <a:spAutoFit/>
          </a:bodyPr>
          <a:lstStyle/>
          <a:p>
            <a:pPr algn="l"/>
            <a:r>
              <a:rPr lang="zh-CN" altLang="zh-CN" sz="1200" b="0" dirty="0">
                <a:solidFill>
                  <a:schemeClr val="tx1"/>
                </a:solidFill>
                <a:latin typeface="+mj-ea"/>
                <a:ea typeface="+mj-ea"/>
              </a:rPr>
              <a:t>被控对象</a:t>
            </a:r>
            <a:r>
              <a:rPr lang="en-US" altLang="zh-CN" sz="1200" b="0" dirty="0">
                <a:solidFill>
                  <a:schemeClr val="tx1"/>
                </a:solidFill>
                <a:latin typeface="+mj-ea"/>
                <a:ea typeface="+mj-ea"/>
              </a:rPr>
              <a:t>S</a:t>
            </a:r>
            <a:r>
              <a:rPr lang="zh-CN" altLang="zh-CN" sz="1200" b="0" dirty="0">
                <a:solidFill>
                  <a:schemeClr val="tx1"/>
                </a:solidFill>
                <a:latin typeface="+mj-ea"/>
                <a:ea typeface="+mj-ea"/>
              </a:rPr>
              <a:t>函数文件如下：</a:t>
            </a:r>
          </a:p>
          <a:p>
            <a:pPr algn="l"/>
            <a:r>
              <a:rPr lang="en-US" altLang="zh-CN" sz="1200" b="0" dirty="0">
                <a:solidFill>
                  <a:schemeClr val="tx1"/>
                </a:solidFill>
                <a:latin typeface="+mj-ea"/>
                <a:ea typeface="+mj-ea"/>
              </a:rPr>
              <a:t>function [sys,x0,str,ts] = </a:t>
            </a:r>
            <a:r>
              <a:rPr lang="en-US" altLang="zh-CN" sz="1200" b="0" dirty="0" err="1">
                <a:solidFill>
                  <a:schemeClr val="tx1"/>
                </a:solidFill>
                <a:latin typeface="+mj-ea"/>
                <a:ea typeface="+mj-ea"/>
              </a:rPr>
              <a:t>spacemodel</a:t>
            </a:r>
            <a:r>
              <a:rPr lang="en-US" altLang="zh-CN" sz="1200" b="0" dirty="0">
                <a:solidFill>
                  <a:schemeClr val="tx1"/>
                </a:solidFill>
                <a:latin typeface="+mj-ea"/>
                <a:ea typeface="+mj-ea"/>
              </a:rPr>
              <a:t>(</a:t>
            </a:r>
            <a:r>
              <a:rPr lang="en-US" altLang="zh-CN" sz="1200" b="0" dirty="0" err="1">
                <a:solidFill>
                  <a:schemeClr val="tx1"/>
                </a:solidFill>
                <a:latin typeface="+mj-ea"/>
                <a:ea typeface="+mj-ea"/>
              </a:rPr>
              <a:t>t,x,u,flag</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switch flag,</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case 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[sys,x0,str,ts]=</a:t>
            </a:r>
            <a:r>
              <a:rPr lang="en-US" altLang="zh-CN" sz="1200" b="0" dirty="0" err="1">
                <a:solidFill>
                  <a:schemeClr val="tx1"/>
                </a:solidFill>
                <a:latin typeface="+mj-ea"/>
                <a:ea typeface="+mj-ea"/>
              </a:rPr>
              <a:t>mdlInitializeSizes</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case 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sys=</a:t>
            </a:r>
            <a:r>
              <a:rPr lang="en-US" altLang="zh-CN" sz="1200" b="0" dirty="0" err="1">
                <a:solidFill>
                  <a:schemeClr val="tx1"/>
                </a:solidFill>
                <a:latin typeface="+mj-ea"/>
                <a:ea typeface="+mj-ea"/>
              </a:rPr>
              <a:t>mdlDerivatives</a:t>
            </a:r>
            <a:r>
              <a:rPr lang="en-US" altLang="zh-CN" sz="1200" b="0" dirty="0">
                <a:solidFill>
                  <a:schemeClr val="tx1"/>
                </a:solidFill>
                <a:latin typeface="+mj-ea"/>
                <a:ea typeface="+mj-ea"/>
              </a:rPr>
              <a:t>(</a:t>
            </a:r>
            <a:r>
              <a:rPr lang="en-US" altLang="zh-CN" sz="1200" b="0" dirty="0" err="1">
                <a:solidFill>
                  <a:schemeClr val="tx1"/>
                </a:solidFill>
                <a:latin typeface="+mj-ea"/>
                <a:ea typeface="+mj-ea"/>
              </a:rPr>
              <a:t>t,x,u</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case 3,</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sys=</a:t>
            </a:r>
            <a:r>
              <a:rPr lang="en-US" altLang="zh-CN" sz="1200" b="0" dirty="0" err="1">
                <a:solidFill>
                  <a:schemeClr val="tx1"/>
                </a:solidFill>
                <a:latin typeface="+mj-ea"/>
                <a:ea typeface="+mj-ea"/>
              </a:rPr>
              <a:t>mdlOutputs</a:t>
            </a:r>
            <a:r>
              <a:rPr lang="en-US" altLang="zh-CN" sz="1200" b="0" dirty="0">
                <a:solidFill>
                  <a:schemeClr val="tx1"/>
                </a:solidFill>
                <a:latin typeface="+mj-ea"/>
                <a:ea typeface="+mj-ea"/>
              </a:rPr>
              <a:t>(</a:t>
            </a:r>
            <a:r>
              <a:rPr lang="en-US" altLang="zh-CN" sz="1200" b="0" dirty="0" err="1">
                <a:solidFill>
                  <a:schemeClr val="tx1"/>
                </a:solidFill>
                <a:latin typeface="+mj-ea"/>
                <a:ea typeface="+mj-ea"/>
              </a:rPr>
              <a:t>t,x,u</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case {2,4,9}</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sys=[];</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otherwise</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error(['Unhandled flag = ',num2str(flag)]);</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function [sys,x0,str,ts]=</a:t>
            </a:r>
            <a:r>
              <a:rPr lang="en-US" altLang="zh-CN" sz="1200" b="0" dirty="0" err="1">
                <a:solidFill>
                  <a:schemeClr val="tx1"/>
                </a:solidFill>
                <a:latin typeface="+mj-ea"/>
                <a:ea typeface="+mj-ea"/>
              </a:rPr>
              <a:t>mdlInitializeSizes</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sizes = </a:t>
            </a:r>
            <a:r>
              <a:rPr lang="en-US" altLang="zh-CN" sz="1200" b="0" dirty="0" err="1">
                <a:solidFill>
                  <a:schemeClr val="tx1"/>
                </a:solidFill>
                <a:latin typeface="+mj-ea"/>
                <a:ea typeface="+mj-ea"/>
              </a:rPr>
              <a:t>simsizes</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sizes.NumContStates</a:t>
            </a:r>
            <a:r>
              <a:rPr lang="en-US" altLang="zh-CN" sz="1200" b="0" dirty="0">
                <a:solidFill>
                  <a:schemeClr val="tx1"/>
                </a:solidFill>
                <a:latin typeface="+mj-ea"/>
                <a:ea typeface="+mj-ea"/>
              </a:rPr>
              <a:t>  = 2;</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sizes.NumDiscStates</a:t>
            </a:r>
            <a:r>
              <a:rPr lang="en-US" altLang="zh-CN" sz="1200" b="0" dirty="0">
                <a:solidFill>
                  <a:schemeClr val="tx1"/>
                </a:solidFill>
                <a:latin typeface="+mj-ea"/>
                <a:ea typeface="+mj-ea"/>
              </a:rPr>
              <a:t>  = 0;</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sizes.NumOutputs</a:t>
            </a:r>
            <a:r>
              <a:rPr lang="en-US" altLang="zh-CN" sz="1200" b="0" dirty="0">
                <a:solidFill>
                  <a:schemeClr val="tx1"/>
                </a:solidFill>
                <a:latin typeface="+mj-ea"/>
                <a:ea typeface="+mj-ea"/>
              </a:rPr>
              <a:t>     = 2;</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sizes.NumInputs</a:t>
            </a:r>
            <a:r>
              <a:rPr lang="en-US" altLang="zh-CN" sz="1200" b="0" dirty="0">
                <a:solidFill>
                  <a:schemeClr val="tx1"/>
                </a:solidFill>
                <a:latin typeface="+mj-ea"/>
                <a:ea typeface="+mj-ea"/>
              </a:rPr>
              <a:t>      = 1;</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sizes.DirFeedthrough</a:t>
            </a:r>
            <a:r>
              <a:rPr lang="en-US" altLang="zh-CN" sz="1200" b="0" dirty="0">
                <a:solidFill>
                  <a:schemeClr val="tx1"/>
                </a:solidFill>
                <a:latin typeface="+mj-ea"/>
                <a:ea typeface="+mj-ea"/>
              </a:rPr>
              <a:t> = 0;</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sizes.NumSampleTimes</a:t>
            </a:r>
            <a:r>
              <a:rPr lang="en-US" altLang="zh-CN" sz="1200" b="0" dirty="0">
                <a:solidFill>
                  <a:schemeClr val="tx1"/>
                </a:solidFill>
                <a:latin typeface="+mj-ea"/>
                <a:ea typeface="+mj-ea"/>
              </a:rPr>
              <a:t> = 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sys = </a:t>
            </a:r>
            <a:r>
              <a:rPr lang="en-US" altLang="zh-CN" sz="1200" b="0" dirty="0" err="1">
                <a:solidFill>
                  <a:schemeClr val="tx1"/>
                </a:solidFill>
                <a:latin typeface="+mj-ea"/>
                <a:ea typeface="+mj-ea"/>
              </a:rPr>
              <a:t>simsizes</a:t>
            </a:r>
            <a:r>
              <a:rPr lang="en-US" altLang="zh-CN" sz="1200" b="0" dirty="0">
                <a:solidFill>
                  <a:schemeClr val="tx1"/>
                </a:solidFill>
                <a:latin typeface="+mj-ea"/>
                <a:ea typeface="+mj-ea"/>
              </a:rPr>
              <a:t>(sizes);</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x0 = [1.5;0];</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str</a:t>
            </a:r>
            <a:r>
              <a:rPr lang="en-US" altLang="zh-CN" sz="1200" b="0" dirty="0">
                <a:solidFill>
                  <a:schemeClr val="tx1"/>
                </a:solidFill>
                <a:latin typeface="+mj-ea"/>
                <a:ea typeface="+mj-ea"/>
              </a:rPr>
              <a:t> = [];</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ts</a:t>
            </a:r>
            <a:r>
              <a:rPr lang="en-US" altLang="zh-CN" sz="1200" b="0" dirty="0">
                <a:solidFill>
                  <a:schemeClr val="tx1"/>
                </a:solidFill>
                <a:latin typeface="+mj-ea"/>
                <a:ea typeface="+mj-ea"/>
              </a:rPr>
              <a:t> = [0 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p:txBody>
      </p:sp>
    </p:spTree>
    <p:extLst>
      <p:ext uri="{BB962C8B-B14F-4D97-AF65-F5344CB8AC3E}">
        <p14:creationId xmlns:p14="http://schemas.microsoft.com/office/powerpoint/2010/main" val="12768319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052736"/>
            <a:ext cx="4572000" cy="2862322"/>
          </a:xfrm>
          <a:prstGeom prst="rect">
            <a:avLst/>
          </a:prstGeom>
        </p:spPr>
        <p:txBody>
          <a:bodyPr>
            <a:spAutoFit/>
          </a:bodyPr>
          <a:lstStyle/>
          <a:p>
            <a:pPr algn="l"/>
            <a:r>
              <a:rPr lang="en-US" altLang="zh-CN" b="0" dirty="0">
                <a:solidFill>
                  <a:schemeClr val="tx1"/>
                </a:solidFill>
                <a:latin typeface="+mj-ea"/>
              </a:rPr>
              <a:t>function sys=</a:t>
            </a:r>
            <a:r>
              <a:rPr lang="en-US" altLang="zh-CN" b="0" dirty="0" err="1">
                <a:solidFill>
                  <a:schemeClr val="tx1"/>
                </a:solidFill>
                <a:latin typeface="+mj-ea"/>
              </a:rPr>
              <a:t>mdlDerivatives</a:t>
            </a:r>
            <a:r>
              <a:rPr lang="en-US" altLang="zh-CN" b="0" dirty="0">
                <a:solidFill>
                  <a:schemeClr val="tx1"/>
                </a:solidFill>
                <a:latin typeface="+mj-ea"/>
              </a:rPr>
              <a:t>(</a:t>
            </a:r>
            <a:r>
              <a:rPr lang="en-US" altLang="zh-CN" b="0" dirty="0" err="1">
                <a:solidFill>
                  <a:schemeClr val="tx1"/>
                </a:solidFill>
                <a:latin typeface="+mj-ea"/>
              </a:rPr>
              <a:t>t,x,u</a:t>
            </a:r>
            <a:r>
              <a:rPr lang="en-US" altLang="zh-CN" b="0" dirty="0">
                <a:solidFill>
                  <a:schemeClr val="tx1"/>
                </a:solidFill>
                <a:latin typeface="+mj-ea"/>
              </a:rPr>
              <a:t>)</a:t>
            </a:r>
            <a:endParaRPr lang="zh-CN" altLang="zh-CN" b="0" dirty="0">
              <a:solidFill>
                <a:schemeClr val="tx1"/>
              </a:solidFill>
              <a:latin typeface="+mj-ea"/>
            </a:endParaRPr>
          </a:p>
          <a:p>
            <a:pPr algn="l"/>
            <a:r>
              <a:rPr lang="en-US" altLang="zh-CN" b="0" dirty="0">
                <a:solidFill>
                  <a:schemeClr val="tx1"/>
                </a:solidFill>
                <a:latin typeface="+mj-ea"/>
              </a:rPr>
              <a:t>a=25;</a:t>
            </a:r>
            <a:endParaRPr lang="zh-CN" altLang="zh-CN" b="0" dirty="0">
              <a:solidFill>
                <a:schemeClr val="tx1"/>
              </a:solidFill>
              <a:latin typeface="+mj-ea"/>
            </a:endParaRPr>
          </a:p>
          <a:p>
            <a:pPr algn="l"/>
            <a:r>
              <a:rPr lang="en-US" altLang="zh-CN" b="0" dirty="0">
                <a:solidFill>
                  <a:schemeClr val="tx1"/>
                </a:solidFill>
                <a:latin typeface="+mj-ea"/>
              </a:rPr>
              <a:t>b=133;</a:t>
            </a:r>
            <a:endParaRPr lang="zh-CN" altLang="zh-CN" b="0" dirty="0">
              <a:solidFill>
                <a:schemeClr val="tx1"/>
              </a:solidFill>
              <a:latin typeface="+mj-ea"/>
            </a:endParaRPr>
          </a:p>
          <a:p>
            <a:pPr algn="l"/>
            <a:r>
              <a:rPr lang="en-US" altLang="zh-CN" b="0" dirty="0">
                <a:solidFill>
                  <a:schemeClr val="tx1"/>
                </a:solidFill>
                <a:latin typeface="+mj-ea"/>
              </a:rPr>
              <a:t> </a:t>
            </a:r>
            <a:endParaRPr lang="zh-CN" altLang="zh-CN" b="0" dirty="0">
              <a:solidFill>
                <a:schemeClr val="tx1"/>
              </a:solidFill>
              <a:latin typeface="+mj-ea"/>
            </a:endParaRPr>
          </a:p>
          <a:p>
            <a:pPr algn="l"/>
            <a:r>
              <a:rPr lang="en-US" altLang="zh-CN" b="0" dirty="0">
                <a:solidFill>
                  <a:schemeClr val="tx1"/>
                </a:solidFill>
                <a:latin typeface="+mj-ea"/>
              </a:rPr>
              <a:t>sys(1)=x(2);</a:t>
            </a:r>
            <a:endParaRPr lang="zh-CN" altLang="zh-CN" b="0" dirty="0">
              <a:solidFill>
                <a:schemeClr val="tx1"/>
              </a:solidFill>
              <a:latin typeface="+mj-ea"/>
            </a:endParaRPr>
          </a:p>
          <a:p>
            <a:pPr algn="l"/>
            <a:r>
              <a:rPr lang="en-US" altLang="zh-CN" b="0" dirty="0">
                <a:solidFill>
                  <a:schemeClr val="tx1"/>
                </a:solidFill>
                <a:latin typeface="+mj-ea"/>
              </a:rPr>
              <a:t>sys(2)=-a*x(2)+b*u+10*sin(t);</a:t>
            </a:r>
            <a:endParaRPr lang="zh-CN" altLang="zh-CN" b="0" dirty="0">
              <a:solidFill>
                <a:schemeClr val="tx1"/>
              </a:solidFill>
              <a:latin typeface="+mj-ea"/>
            </a:endParaRPr>
          </a:p>
          <a:p>
            <a:pPr algn="l"/>
            <a:r>
              <a:rPr lang="en-US" altLang="zh-CN" b="0" dirty="0">
                <a:solidFill>
                  <a:schemeClr val="tx1"/>
                </a:solidFill>
                <a:latin typeface="+mj-ea"/>
              </a:rPr>
              <a:t>function sys=</a:t>
            </a:r>
            <a:r>
              <a:rPr lang="en-US" altLang="zh-CN" b="0" dirty="0" err="1">
                <a:solidFill>
                  <a:schemeClr val="tx1"/>
                </a:solidFill>
                <a:latin typeface="+mj-ea"/>
              </a:rPr>
              <a:t>mdlOutputs</a:t>
            </a:r>
            <a:r>
              <a:rPr lang="en-US" altLang="zh-CN" b="0" dirty="0">
                <a:solidFill>
                  <a:schemeClr val="tx1"/>
                </a:solidFill>
                <a:latin typeface="+mj-ea"/>
              </a:rPr>
              <a:t>(</a:t>
            </a:r>
            <a:r>
              <a:rPr lang="en-US" altLang="zh-CN" b="0" dirty="0" err="1">
                <a:solidFill>
                  <a:schemeClr val="tx1"/>
                </a:solidFill>
                <a:latin typeface="+mj-ea"/>
              </a:rPr>
              <a:t>t,x,u</a:t>
            </a:r>
            <a:r>
              <a:rPr lang="en-US" altLang="zh-CN" b="0" dirty="0">
                <a:solidFill>
                  <a:schemeClr val="tx1"/>
                </a:solidFill>
                <a:latin typeface="+mj-ea"/>
              </a:rPr>
              <a:t>)</a:t>
            </a:r>
            <a:endParaRPr lang="zh-CN" altLang="zh-CN" b="0" dirty="0">
              <a:solidFill>
                <a:schemeClr val="tx1"/>
              </a:solidFill>
              <a:latin typeface="+mj-ea"/>
            </a:endParaRPr>
          </a:p>
          <a:p>
            <a:pPr algn="l"/>
            <a:r>
              <a:rPr lang="en-US" altLang="zh-CN" b="0" dirty="0">
                <a:solidFill>
                  <a:schemeClr val="tx1"/>
                </a:solidFill>
                <a:latin typeface="+mj-ea"/>
              </a:rPr>
              <a:t>sys(1)=x(1);</a:t>
            </a:r>
            <a:endParaRPr lang="zh-CN" altLang="zh-CN" b="0" dirty="0">
              <a:solidFill>
                <a:schemeClr val="tx1"/>
              </a:solidFill>
              <a:latin typeface="+mj-ea"/>
            </a:endParaRPr>
          </a:p>
          <a:p>
            <a:pPr algn="l"/>
            <a:r>
              <a:rPr lang="en-US" altLang="zh-CN" b="0" dirty="0">
                <a:solidFill>
                  <a:schemeClr val="tx1"/>
                </a:solidFill>
                <a:latin typeface="+mj-ea"/>
              </a:rPr>
              <a:t>sys(2)=x(2);</a:t>
            </a:r>
            <a:endParaRPr lang="zh-CN" altLang="zh-CN" b="0" dirty="0">
              <a:solidFill>
                <a:schemeClr val="tx1"/>
              </a:solidFill>
              <a:latin typeface="+mj-ea"/>
            </a:endParaRPr>
          </a:p>
        </p:txBody>
      </p:sp>
    </p:spTree>
    <p:extLst>
      <p:ext uri="{BB962C8B-B14F-4D97-AF65-F5344CB8AC3E}">
        <p14:creationId xmlns:p14="http://schemas.microsoft.com/office/powerpoint/2010/main" val="33558736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196752"/>
            <a:ext cx="4572000" cy="5262979"/>
          </a:xfrm>
          <a:prstGeom prst="rect">
            <a:avLst/>
          </a:prstGeom>
        </p:spPr>
        <p:txBody>
          <a:bodyPr>
            <a:spAutoFit/>
          </a:bodyPr>
          <a:lstStyle/>
          <a:p>
            <a:pPr algn="l"/>
            <a:r>
              <a:rPr lang="zh-CN" altLang="zh-CN" sz="1200" b="0" dirty="0">
                <a:solidFill>
                  <a:schemeClr val="tx1"/>
                </a:solidFill>
                <a:latin typeface="+mj-ea"/>
                <a:ea typeface="+mj-ea"/>
              </a:rPr>
              <a:t>采用的参考模型</a:t>
            </a:r>
            <a:r>
              <a:rPr lang="en-US" altLang="zh-CN" sz="1200" b="0" dirty="0">
                <a:solidFill>
                  <a:schemeClr val="tx1"/>
                </a:solidFill>
                <a:latin typeface="+mj-ea"/>
                <a:ea typeface="+mj-ea"/>
              </a:rPr>
              <a:t>S</a:t>
            </a:r>
            <a:r>
              <a:rPr lang="zh-CN" altLang="zh-CN" sz="1200" b="0" dirty="0">
                <a:solidFill>
                  <a:schemeClr val="tx1"/>
                </a:solidFill>
                <a:latin typeface="+mj-ea"/>
                <a:ea typeface="+mj-ea"/>
              </a:rPr>
              <a:t>函数文件如下：</a:t>
            </a:r>
          </a:p>
          <a:p>
            <a:pPr algn="l"/>
            <a:r>
              <a:rPr lang="en-US" altLang="zh-CN" sz="1200" b="0" dirty="0">
                <a:solidFill>
                  <a:schemeClr val="tx1"/>
                </a:solidFill>
                <a:latin typeface="+mj-ea"/>
                <a:ea typeface="+mj-ea"/>
              </a:rPr>
              <a:t>function [sys,x0,str,ts] = </a:t>
            </a:r>
            <a:r>
              <a:rPr lang="en-US" altLang="zh-CN" sz="1200" b="0" dirty="0" err="1">
                <a:solidFill>
                  <a:schemeClr val="tx1"/>
                </a:solidFill>
                <a:latin typeface="+mj-ea"/>
                <a:ea typeface="+mj-ea"/>
              </a:rPr>
              <a:t>spacemodel</a:t>
            </a:r>
            <a:r>
              <a:rPr lang="en-US" altLang="zh-CN" sz="1200" b="0" dirty="0">
                <a:solidFill>
                  <a:schemeClr val="tx1"/>
                </a:solidFill>
                <a:latin typeface="+mj-ea"/>
                <a:ea typeface="+mj-ea"/>
              </a:rPr>
              <a:t>(</a:t>
            </a:r>
            <a:r>
              <a:rPr lang="en-US" altLang="zh-CN" sz="1200" b="0" dirty="0" err="1">
                <a:solidFill>
                  <a:schemeClr val="tx1"/>
                </a:solidFill>
                <a:latin typeface="+mj-ea"/>
                <a:ea typeface="+mj-ea"/>
              </a:rPr>
              <a:t>t,x,u,flag</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switch flag,</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case 0,</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[sys,x0,str,ts]=</a:t>
            </a:r>
            <a:r>
              <a:rPr lang="en-US" altLang="zh-CN" sz="1200" b="0" dirty="0" err="1">
                <a:solidFill>
                  <a:schemeClr val="tx1"/>
                </a:solidFill>
                <a:latin typeface="+mj-ea"/>
                <a:ea typeface="+mj-ea"/>
              </a:rPr>
              <a:t>mdlInitializeSizes</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case 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sys=</a:t>
            </a:r>
            <a:r>
              <a:rPr lang="en-US" altLang="zh-CN" sz="1200" b="0" dirty="0" err="1">
                <a:solidFill>
                  <a:schemeClr val="tx1"/>
                </a:solidFill>
                <a:latin typeface="+mj-ea"/>
                <a:ea typeface="+mj-ea"/>
              </a:rPr>
              <a:t>mdlDerivatives</a:t>
            </a:r>
            <a:r>
              <a:rPr lang="en-US" altLang="zh-CN" sz="1200" b="0" dirty="0">
                <a:solidFill>
                  <a:schemeClr val="tx1"/>
                </a:solidFill>
                <a:latin typeface="+mj-ea"/>
                <a:ea typeface="+mj-ea"/>
              </a:rPr>
              <a:t>(</a:t>
            </a:r>
            <a:r>
              <a:rPr lang="en-US" altLang="zh-CN" sz="1200" b="0" dirty="0" err="1">
                <a:solidFill>
                  <a:schemeClr val="tx1"/>
                </a:solidFill>
                <a:latin typeface="+mj-ea"/>
                <a:ea typeface="+mj-ea"/>
              </a:rPr>
              <a:t>t,x,u</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case 3,</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sys=</a:t>
            </a:r>
            <a:r>
              <a:rPr lang="en-US" altLang="zh-CN" sz="1200" b="0" dirty="0" err="1">
                <a:solidFill>
                  <a:schemeClr val="tx1"/>
                </a:solidFill>
                <a:latin typeface="+mj-ea"/>
                <a:ea typeface="+mj-ea"/>
              </a:rPr>
              <a:t>mdlOutputs</a:t>
            </a:r>
            <a:r>
              <a:rPr lang="en-US" altLang="zh-CN" sz="1200" b="0" dirty="0">
                <a:solidFill>
                  <a:schemeClr val="tx1"/>
                </a:solidFill>
                <a:latin typeface="+mj-ea"/>
                <a:ea typeface="+mj-ea"/>
              </a:rPr>
              <a:t>(</a:t>
            </a:r>
            <a:r>
              <a:rPr lang="en-US" altLang="zh-CN" sz="1200" b="0" dirty="0" err="1">
                <a:solidFill>
                  <a:schemeClr val="tx1"/>
                </a:solidFill>
                <a:latin typeface="+mj-ea"/>
                <a:ea typeface="+mj-ea"/>
              </a:rPr>
              <a:t>t,x,u</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case {2,4,9}</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sys=[];</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otherwise</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error(['Unhandled flag = ',num2str(flag)]);</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end</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 </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function [sys,x0,str,ts]=</a:t>
            </a:r>
            <a:r>
              <a:rPr lang="en-US" altLang="zh-CN" sz="1200" b="0" dirty="0" err="1">
                <a:solidFill>
                  <a:schemeClr val="tx1"/>
                </a:solidFill>
                <a:latin typeface="+mj-ea"/>
                <a:ea typeface="+mj-ea"/>
              </a:rPr>
              <a:t>mdlInitializeSizes</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sizes = </a:t>
            </a:r>
            <a:r>
              <a:rPr lang="en-US" altLang="zh-CN" sz="1200" b="0" dirty="0" err="1">
                <a:solidFill>
                  <a:schemeClr val="tx1"/>
                </a:solidFill>
                <a:latin typeface="+mj-ea"/>
                <a:ea typeface="+mj-ea"/>
              </a:rPr>
              <a:t>simsizes</a:t>
            </a:r>
            <a:r>
              <a:rPr lang="en-US" altLang="zh-CN" sz="1200" b="0" dirty="0">
                <a:solidFill>
                  <a:schemeClr val="tx1"/>
                </a:solidFill>
                <a:latin typeface="+mj-ea"/>
                <a:ea typeface="+mj-ea"/>
              </a:rPr>
              <a:t>;</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sizes.NumContStates</a:t>
            </a:r>
            <a:r>
              <a:rPr lang="en-US" altLang="zh-CN" sz="1200" b="0" dirty="0">
                <a:solidFill>
                  <a:schemeClr val="tx1"/>
                </a:solidFill>
                <a:latin typeface="+mj-ea"/>
                <a:ea typeface="+mj-ea"/>
              </a:rPr>
              <a:t>  = 2;</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sizes.NumDiscStates</a:t>
            </a:r>
            <a:r>
              <a:rPr lang="en-US" altLang="zh-CN" sz="1200" b="0" dirty="0">
                <a:solidFill>
                  <a:schemeClr val="tx1"/>
                </a:solidFill>
                <a:latin typeface="+mj-ea"/>
                <a:ea typeface="+mj-ea"/>
              </a:rPr>
              <a:t>  = 0;</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sizes.NumOutputs</a:t>
            </a:r>
            <a:r>
              <a:rPr lang="en-US" altLang="zh-CN" sz="1200" b="0" dirty="0">
                <a:solidFill>
                  <a:schemeClr val="tx1"/>
                </a:solidFill>
                <a:latin typeface="+mj-ea"/>
                <a:ea typeface="+mj-ea"/>
              </a:rPr>
              <a:t>     = 2;</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sizes.NumInputs</a:t>
            </a:r>
            <a:r>
              <a:rPr lang="en-US" altLang="zh-CN" sz="1200" b="0" dirty="0">
                <a:solidFill>
                  <a:schemeClr val="tx1"/>
                </a:solidFill>
                <a:latin typeface="+mj-ea"/>
                <a:ea typeface="+mj-ea"/>
              </a:rPr>
              <a:t>      = 1;</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sizes.DirFeedthrough</a:t>
            </a:r>
            <a:r>
              <a:rPr lang="en-US" altLang="zh-CN" sz="1200" b="0" dirty="0">
                <a:solidFill>
                  <a:schemeClr val="tx1"/>
                </a:solidFill>
                <a:latin typeface="+mj-ea"/>
                <a:ea typeface="+mj-ea"/>
              </a:rPr>
              <a:t> = 0;</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sizes.NumSampleTimes</a:t>
            </a:r>
            <a:r>
              <a:rPr lang="en-US" altLang="zh-CN" sz="1200" b="0" dirty="0">
                <a:solidFill>
                  <a:schemeClr val="tx1"/>
                </a:solidFill>
                <a:latin typeface="+mj-ea"/>
                <a:ea typeface="+mj-ea"/>
              </a:rPr>
              <a:t> = 1;</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sys = </a:t>
            </a:r>
            <a:r>
              <a:rPr lang="en-US" altLang="zh-CN" sz="1200" b="0" dirty="0" err="1">
                <a:solidFill>
                  <a:schemeClr val="tx1"/>
                </a:solidFill>
                <a:latin typeface="+mj-ea"/>
                <a:ea typeface="+mj-ea"/>
              </a:rPr>
              <a:t>simsizes</a:t>
            </a:r>
            <a:r>
              <a:rPr lang="en-US" altLang="zh-CN" sz="1200" b="0" dirty="0">
                <a:solidFill>
                  <a:schemeClr val="tx1"/>
                </a:solidFill>
                <a:latin typeface="+mj-ea"/>
                <a:ea typeface="+mj-ea"/>
              </a:rPr>
              <a:t>(sizes);</a:t>
            </a:r>
            <a:endParaRPr lang="zh-CN" altLang="zh-CN" sz="1200" b="0" dirty="0">
              <a:solidFill>
                <a:schemeClr val="tx1"/>
              </a:solidFill>
              <a:latin typeface="+mj-ea"/>
              <a:ea typeface="+mj-ea"/>
            </a:endParaRPr>
          </a:p>
          <a:p>
            <a:pPr algn="l"/>
            <a:r>
              <a:rPr lang="en-US" altLang="zh-CN" sz="1200" b="0" dirty="0">
                <a:solidFill>
                  <a:schemeClr val="tx1"/>
                </a:solidFill>
                <a:latin typeface="+mj-ea"/>
                <a:ea typeface="+mj-ea"/>
              </a:rPr>
              <a:t>x0  = [0,0];</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str</a:t>
            </a:r>
            <a:r>
              <a:rPr lang="en-US" altLang="zh-CN" sz="1200" b="0" dirty="0">
                <a:solidFill>
                  <a:schemeClr val="tx1"/>
                </a:solidFill>
                <a:latin typeface="+mj-ea"/>
                <a:ea typeface="+mj-ea"/>
              </a:rPr>
              <a:t> = [];</a:t>
            </a:r>
            <a:endParaRPr lang="zh-CN" altLang="zh-CN" sz="1200" b="0" dirty="0">
              <a:solidFill>
                <a:schemeClr val="tx1"/>
              </a:solidFill>
              <a:latin typeface="+mj-ea"/>
              <a:ea typeface="+mj-ea"/>
            </a:endParaRPr>
          </a:p>
          <a:p>
            <a:pPr algn="l"/>
            <a:r>
              <a:rPr lang="en-US" altLang="zh-CN" sz="1200" b="0" dirty="0" err="1">
                <a:solidFill>
                  <a:schemeClr val="tx1"/>
                </a:solidFill>
                <a:latin typeface="+mj-ea"/>
                <a:ea typeface="+mj-ea"/>
              </a:rPr>
              <a:t>ts</a:t>
            </a:r>
            <a:r>
              <a:rPr lang="en-US" altLang="zh-CN" sz="1200" b="0" dirty="0">
                <a:solidFill>
                  <a:schemeClr val="tx1"/>
                </a:solidFill>
                <a:latin typeface="+mj-ea"/>
                <a:ea typeface="+mj-ea"/>
              </a:rPr>
              <a:t>  = [0 0];</a:t>
            </a:r>
            <a:endParaRPr lang="zh-CN" altLang="zh-CN" sz="1200" b="0" dirty="0">
              <a:solidFill>
                <a:schemeClr val="tx1"/>
              </a:solidFill>
              <a:latin typeface="+mj-ea"/>
              <a:ea typeface="+mj-ea"/>
            </a:endParaRPr>
          </a:p>
        </p:txBody>
      </p:sp>
    </p:spTree>
    <p:extLst>
      <p:ext uri="{BB962C8B-B14F-4D97-AF65-F5344CB8AC3E}">
        <p14:creationId xmlns:p14="http://schemas.microsoft.com/office/powerpoint/2010/main" val="33558736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908720"/>
            <a:ext cx="4572000" cy="5693866"/>
          </a:xfrm>
          <a:prstGeom prst="rect">
            <a:avLst/>
          </a:prstGeom>
        </p:spPr>
        <p:txBody>
          <a:bodyPr>
            <a:spAutoFit/>
          </a:bodyPr>
          <a:lstStyle/>
          <a:p>
            <a:pPr algn="l"/>
            <a:r>
              <a:rPr lang="en-US" altLang="zh-CN" sz="1400" b="0" dirty="0">
                <a:solidFill>
                  <a:schemeClr val="tx1"/>
                </a:solidFill>
                <a:latin typeface="+mj-ea"/>
                <a:ea typeface="+mj-ea"/>
              </a:rPr>
              <a:t>function sys=</a:t>
            </a:r>
            <a:r>
              <a:rPr lang="en-US" altLang="zh-CN" sz="1400" b="0" dirty="0" err="1">
                <a:solidFill>
                  <a:schemeClr val="tx1"/>
                </a:solidFill>
                <a:latin typeface="+mj-ea"/>
                <a:ea typeface="+mj-ea"/>
              </a:rPr>
              <a:t>mdlDerivatives</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am=20;</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bm</a:t>
            </a:r>
            <a:r>
              <a:rPr lang="en-US" altLang="zh-CN" sz="1400" b="0" dirty="0">
                <a:solidFill>
                  <a:schemeClr val="tx1"/>
                </a:solidFill>
                <a:latin typeface="+mj-ea"/>
                <a:ea typeface="+mj-ea"/>
              </a:rPr>
              <a:t>=100;</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r=sin(pi*t);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sys(1)=x(2);</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sys(2)=-20*x(2)+100*r;</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function sys=</a:t>
            </a:r>
            <a:r>
              <a:rPr lang="en-US" altLang="zh-CN" sz="1400" b="0" dirty="0" err="1">
                <a:solidFill>
                  <a:schemeClr val="tx1"/>
                </a:solidFill>
                <a:latin typeface="+mj-ea"/>
                <a:ea typeface="+mj-ea"/>
              </a:rPr>
              <a:t>mdlOutputs</a:t>
            </a:r>
            <a:r>
              <a:rPr lang="en-US" altLang="zh-CN" sz="1400" b="0" dirty="0">
                <a:solidFill>
                  <a:schemeClr val="tx1"/>
                </a:solidFill>
                <a:latin typeface="+mj-ea"/>
                <a:ea typeface="+mj-ea"/>
              </a:rPr>
              <a:t>(</a:t>
            </a:r>
            <a:r>
              <a:rPr lang="en-US" altLang="zh-CN" sz="1400" b="0" dirty="0" err="1">
                <a:solidFill>
                  <a:schemeClr val="tx1"/>
                </a:solidFill>
                <a:latin typeface="+mj-ea"/>
                <a:ea typeface="+mj-ea"/>
              </a:rPr>
              <a:t>t,x,u</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sys(1)=x(1);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sys(2)=x(2);</a:t>
            </a:r>
            <a:endParaRPr lang="zh-CN" altLang="zh-CN" sz="1400" b="0" dirty="0">
              <a:solidFill>
                <a:schemeClr val="tx1"/>
              </a:solidFill>
              <a:latin typeface="+mj-ea"/>
              <a:ea typeface="+mj-ea"/>
            </a:endParaRPr>
          </a:p>
          <a:p>
            <a:pPr algn="l"/>
            <a:r>
              <a:rPr lang="zh-CN" altLang="zh-CN" sz="1400" b="0" dirty="0">
                <a:solidFill>
                  <a:schemeClr val="tx1"/>
                </a:solidFill>
                <a:latin typeface="+mj-ea"/>
                <a:ea typeface="+mj-ea"/>
              </a:rPr>
              <a:t>仿真程序运行输出结果作图分析程序如下：</a:t>
            </a:r>
          </a:p>
          <a:p>
            <a:pPr algn="l"/>
            <a:r>
              <a:rPr lang="en-US" altLang="zh-CN" sz="1400" b="0" dirty="0">
                <a:solidFill>
                  <a:schemeClr val="tx1"/>
                </a:solidFill>
                <a:latin typeface="+mj-ea"/>
                <a:ea typeface="+mj-ea"/>
              </a:rPr>
              <a:t>close all;</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clc</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figure(1);</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plot(</a:t>
            </a:r>
            <a:r>
              <a:rPr lang="en-US" altLang="zh-CN" sz="1400" b="0" dirty="0" err="1">
                <a:solidFill>
                  <a:schemeClr val="tx1"/>
                </a:solidFill>
                <a:latin typeface="+mj-ea"/>
                <a:ea typeface="+mj-ea"/>
              </a:rPr>
              <a:t>t,y</a:t>
            </a:r>
            <a:r>
              <a:rPr lang="en-US" altLang="zh-CN" sz="1400" b="0" dirty="0">
                <a:solidFill>
                  <a:schemeClr val="tx1"/>
                </a:solidFill>
                <a:latin typeface="+mj-ea"/>
                <a:ea typeface="+mj-ea"/>
              </a:rPr>
              <a:t>(:,1),'r',</a:t>
            </a:r>
            <a:r>
              <a:rPr lang="en-US" altLang="zh-CN" sz="1400" b="0" dirty="0" err="1">
                <a:solidFill>
                  <a:schemeClr val="tx1"/>
                </a:solidFill>
                <a:latin typeface="+mj-ea"/>
                <a:ea typeface="+mj-ea"/>
              </a:rPr>
              <a:t>t,y</a:t>
            </a:r>
            <a:r>
              <a:rPr lang="en-US" altLang="zh-CN" sz="1400" b="0" dirty="0">
                <a:solidFill>
                  <a:schemeClr val="tx1"/>
                </a:solidFill>
                <a:latin typeface="+mj-ea"/>
                <a:ea typeface="+mj-ea"/>
              </a:rPr>
              <a:t>(:,3),'b','linewidth',2);</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xlabel</a:t>
            </a:r>
            <a:r>
              <a:rPr lang="en-US" altLang="zh-CN" sz="1400" b="0" dirty="0">
                <a:solidFill>
                  <a:schemeClr val="tx1"/>
                </a:solidFill>
                <a:latin typeface="+mj-ea"/>
                <a:ea typeface="+mj-ea"/>
              </a:rPr>
              <a:t>('time(s)');</a:t>
            </a:r>
            <a:r>
              <a:rPr lang="en-US" altLang="zh-CN" sz="1400" b="0" dirty="0" err="1">
                <a:solidFill>
                  <a:schemeClr val="tx1"/>
                </a:solidFill>
                <a:latin typeface="+mj-ea"/>
                <a:ea typeface="+mj-ea"/>
              </a:rPr>
              <a:t>ylabel</a:t>
            </a:r>
            <a:r>
              <a:rPr lang="en-US" altLang="zh-CN" sz="1400" b="0" dirty="0">
                <a:solidFill>
                  <a:schemeClr val="tx1"/>
                </a:solidFill>
                <a:latin typeface="+mj-ea"/>
                <a:ea typeface="+mj-ea"/>
              </a:rPr>
              <a:t>('</a:t>
            </a:r>
            <a:r>
              <a:rPr lang="zh-CN" altLang="zh-CN" sz="1400" b="0" dirty="0">
                <a:solidFill>
                  <a:schemeClr val="tx1"/>
                </a:solidFill>
                <a:latin typeface="+mj-ea"/>
                <a:ea typeface="+mj-ea"/>
              </a:rPr>
              <a:t>位置跟踪</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legend('</a:t>
            </a:r>
            <a:r>
              <a:rPr lang="zh-CN" altLang="zh-CN" sz="1400" b="0" dirty="0">
                <a:solidFill>
                  <a:schemeClr val="tx1"/>
                </a:solidFill>
                <a:latin typeface="+mj-ea"/>
                <a:ea typeface="+mj-ea"/>
              </a:rPr>
              <a:t>实际信号</a:t>
            </a:r>
            <a:r>
              <a:rPr lang="en-US" altLang="zh-CN" sz="1400" b="0" dirty="0">
                <a:solidFill>
                  <a:schemeClr val="tx1"/>
                </a:solidFill>
                <a:latin typeface="+mj-ea"/>
                <a:ea typeface="+mj-ea"/>
              </a:rPr>
              <a:t>','</a:t>
            </a:r>
            <a:r>
              <a:rPr lang="zh-CN" altLang="zh-CN" sz="1400" b="0" dirty="0">
                <a:solidFill>
                  <a:schemeClr val="tx1"/>
                </a:solidFill>
                <a:latin typeface="+mj-ea"/>
                <a:ea typeface="+mj-ea"/>
              </a:rPr>
              <a:t>仿真结果</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figure(2);</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plot(</a:t>
            </a:r>
            <a:r>
              <a:rPr lang="en-US" altLang="zh-CN" sz="1400" b="0" dirty="0" err="1">
                <a:solidFill>
                  <a:schemeClr val="tx1"/>
                </a:solidFill>
                <a:latin typeface="+mj-ea"/>
                <a:ea typeface="+mj-ea"/>
              </a:rPr>
              <a:t>t,y</a:t>
            </a:r>
            <a:r>
              <a:rPr lang="en-US" altLang="zh-CN" sz="1400" b="0" dirty="0">
                <a:solidFill>
                  <a:schemeClr val="tx1"/>
                </a:solidFill>
                <a:latin typeface="+mj-ea"/>
                <a:ea typeface="+mj-ea"/>
              </a:rPr>
              <a:t>(:,2),'r',</a:t>
            </a:r>
            <a:r>
              <a:rPr lang="en-US" altLang="zh-CN" sz="1400" b="0" dirty="0" err="1">
                <a:solidFill>
                  <a:schemeClr val="tx1"/>
                </a:solidFill>
                <a:latin typeface="+mj-ea"/>
                <a:ea typeface="+mj-ea"/>
              </a:rPr>
              <a:t>t,y</a:t>
            </a:r>
            <a:r>
              <a:rPr lang="en-US" altLang="zh-CN" sz="1400" b="0" dirty="0">
                <a:solidFill>
                  <a:schemeClr val="tx1"/>
                </a:solidFill>
                <a:latin typeface="+mj-ea"/>
                <a:ea typeface="+mj-ea"/>
              </a:rPr>
              <a:t>(:,4),'b','linewidth',2);</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xlabel</a:t>
            </a:r>
            <a:r>
              <a:rPr lang="en-US" altLang="zh-CN" sz="1400" b="0" dirty="0">
                <a:solidFill>
                  <a:schemeClr val="tx1"/>
                </a:solidFill>
                <a:latin typeface="+mj-ea"/>
                <a:ea typeface="+mj-ea"/>
              </a:rPr>
              <a:t>('time(s)');</a:t>
            </a:r>
            <a:r>
              <a:rPr lang="en-US" altLang="zh-CN" sz="1400" b="0" dirty="0" err="1">
                <a:solidFill>
                  <a:schemeClr val="tx1"/>
                </a:solidFill>
                <a:latin typeface="+mj-ea"/>
                <a:ea typeface="+mj-ea"/>
              </a:rPr>
              <a:t>ylabel</a:t>
            </a:r>
            <a:r>
              <a:rPr lang="en-US" altLang="zh-CN" sz="1400" b="0" dirty="0">
                <a:solidFill>
                  <a:schemeClr val="tx1"/>
                </a:solidFill>
                <a:latin typeface="+mj-ea"/>
                <a:ea typeface="+mj-ea"/>
              </a:rPr>
              <a:t>('</a:t>
            </a:r>
            <a:r>
              <a:rPr lang="zh-CN" altLang="zh-CN" sz="1400" b="0" dirty="0">
                <a:solidFill>
                  <a:schemeClr val="tx1"/>
                </a:solidFill>
                <a:latin typeface="+mj-ea"/>
                <a:ea typeface="+mj-ea"/>
              </a:rPr>
              <a:t>速度跟踪</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legend('</a:t>
            </a:r>
            <a:r>
              <a:rPr lang="zh-CN" altLang="zh-CN" sz="1400" b="0" dirty="0">
                <a:solidFill>
                  <a:schemeClr val="tx1"/>
                </a:solidFill>
                <a:latin typeface="+mj-ea"/>
                <a:ea typeface="+mj-ea"/>
              </a:rPr>
              <a:t>实际信号</a:t>
            </a:r>
            <a:r>
              <a:rPr lang="en-US" altLang="zh-CN" sz="1400" b="0" dirty="0">
                <a:solidFill>
                  <a:schemeClr val="tx1"/>
                </a:solidFill>
                <a:latin typeface="+mj-ea"/>
                <a:ea typeface="+mj-ea"/>
              </a:rPr>
              <a:t>','</a:t>
            </a:r>
            <a:r>
              <a:rPr lang="zh-CN" altLang="zh-CN" sz="1400" b="0" dirty="0">
                <a:solidFill>
                  <a:schemeClr val="tx1"/>
                </a:solidFill>
                <a:latin typeface="+mj-ea"/>
                <a:ea typeface="+mj-ea"/>
              </a:rPr>
              <a:t>仿真结果</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figure(3);</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plot(</a:t>
            </a:r>
            <a:r>
              <a:rPr lang="en-US" altLang="zh-CN" sz="1400" b="0" dirty="0" err="1">
                <a:solidFill>
                  <a:schemeClr val="tx1"/>
                </a:solidFill>
                <a:latin typeface="+mj-ea"/>
                <a:ea typeface="+mj-ea"/>
              </a:rPr>
              <a:t>t,u</a:t>
            </a:r>
            <a:r>
              <a:rPr lang="en-US" altLang="zh-CN" sz="1400" b="0" dirty="0">
                <a:solidFill>
                  <a:schemeClr val="tx1"/>
                </a:solidFill>
                <a:latin typeface="+mj-ea"/>
                <a:ea typeface="+mj-ea"/>
              </a:rPr>
              <a:t>(:,1),'r','linewidth',2);</a:t>
            </a:r>
            <a:endParaRPr lang="zh-CN" altLang="zh-CN" sz="1400" b="0" dirty="0">
              <a:solidFill>
                <a:schemeClr val="tx1"/>
              </a:solidFill>
              <a:latin typeface="+mj-ea"/>
              <a:ea typeface="+mj-ea"/>
            </a:endParaRPr>
          </a:p>
          <a:p>
            <a:pPr algn="l"/>
            <a:r>
              <a:rPr lang="en-US" altLang="zh-CN" sz="1400" b="0" dirty="0" err="1">
                <a:solidFill>
                  <a:schemeClr val="tx1"/>
                </a:solidFill>
                <a:latin typeface="+mj-ea"/>
                <a:ea typeface="+mj-ea"/>
              </a:rPr>
              <a:t>xlabel</a:t>
            </a:r>
            <a:r>
              <a:rPr lang="en-US" altLang="zh-CN" sz="1400" b="0" dirty="0">
                <a:solidFill>
                  <a:schemeClr val="tx1"/>
                </a:solidFill>
                <a:latin typeface="+mj-ea"/>
                <a:ea typeface="+mj-ea"/>
              </a:rPr>
              <a:t>('time(s)');</a:t>
            </a:r>
            <a:r>
              <a:rPr lang="en-US" altLang="zh-CN" sz="1400" b="0" dirty="0" err="1">
                <a:solidFill>
                  <a:schemeClr val="tx1"/>
                </a:solidFill>
                <a:latin typeface="+mj-ea"/>
                <a:ea typeface="+mj-ea"/>
              </a:rPr>
              <a:t>ylabel</a:t>
            </a:r>
            <a:r>
              <a:rPr lang="en-US" altLang="zh-CN" sz="1400" b="0" dirty="0">
                <a:solidFill>
                  <a:schemeClr val="tx1"/>
                </a:solidFill>
                <a:latin typeface="+mj-ea"/>
                <a:ea typeface="+mj-ea"/>
              </a:rPr>
              <a:t>('</a:t>
            </a:r>
            <a:r>
              <a:rPr lang="zh-CN" altLang="zh-CN" sz="1400" b="0" dirty="0">
                <a:solidFill>
                  <a:schemeClr val="tx1"/>
                </a:solidFill>
                <a:latin typeface="+mj-ea"/>
                <a:ea typeface="+mj-ea"/>
              </a:rPr>
              <a:t>控制输入</a:t>
            </a:r>
            <a:r>
              <a:rPr lang="en-US" altLang="zh-CN" sz="1400" b="0" dirty="0">
                <a:solidFill>
                  <a:schemeClr val="tx1"/>
                </a:solidFill>
                <a:latin typeface="+mj-ea"/>
                <a:ea typeface="+mj-ea"/>
              </a:rPr>
              <a:t>');</a:t>
            </a:r>
            <a:endParaRPr lang="zh-CN" altLang="zh-CN" sz="1400" b="0" dirty="0">
              <a:solidFill>
                <a:schemeClr val="tx1"/>
              </a:solidFill>
              <a:latin typeface="+mj-ea"/>
              <a:ea typeface="+mj-ea"/>
            </a:endParaRPr>
          </a:p>
          <a:p>
            <a:pPr algn="l"/>
            <a:r>
              <a:rPr lang="en-US" altLang="zh-CN" sz="1400" b="0" dirty="0">
                <a:solidFill>
                  <a:schemeClr val="tx1"/>
                </a:solidFill>
                <a:latin typeface="+mj-ea"/>
                <a:ea typeface="+mj-ea"/>
              </a:rPr>
              <a:t>	</a:t>
            </a:r>
            <a:r>
              <a:rPr lang="zh-CN" altLang="zh-CN" sz="1400" b="0" dirty="0">
                <a:solidFill>
                  <a:schemeClr val="tx1"/>
                </a:solidFill>
                <a:latin typeface="+mj-ea"/>
                <a:ea typeface="+mj-ea"/>
              </a:rPr>
              <a:t>运行程序输出结果如图</a:t>
            </a:r>
            <a:r>
              <a:rPr lang="en-US" altLang="zh-CN" sz="1400" b="0" dirty="0">
                <a:solidFill>
                  <a:schemeClr val="tx1"/>
                </a:solidFill>
                <a:latin typeface="+mj-ea"/>
                <a:ea typeface="+mj-ea"/>
              </a:rPr>
              <a:t>13-28~</a:t>
            </a:r>
            <a:r>
              <a:rPr lang="zh-CN" altLang="zh-CN" sz="1400" b="0" dirty="0">
                <a:solidFill>
                  <a:schemeClr val="tx1"/>
                </a:solidFill>
                <a:latin typeface="+mj-ea"/>
                <a:ea typeface="+mj-ea"/>
              </a:rPr>
              <a:t>图</a:t>
            </a:r>
            <a:r>
              <a:rPr lang="en-US" altLang="zh-CN" sz="1400" b="0" dirty="0">
                <a:solidFill>
                  <a:schemeClr val="tx1"/>
                </a:solidFill>
                <a:latin typeface="+mj-ea"/>
                <a:ea typeface="+mj-ea"/>
              </a:rPr>
              <a:t>13-30</a:t>
            </a:r>
            <a:r>
              <a:rPr lang="zh-CN" altLang="zh-CN" sz="1400" b="0" dirty="0">
                <a:solidFill>
                  <a:schemeClr val="tx1"/>
                </a:solidFill>
                <a:latin typeface="+mj-ea"/>
                <a:ea typeface="+mj-ea"/>
              </a:rPr>
              <a:t>所示。</a:t>
            </a:r>
          </a:p>
        </p:txBody>
      </p:sp>
    </p:spTree>
    <p:extLst>
      <p:ext uri="{BB962C8B-B14F-4D97-AF65-F5344CB8AC3E}">
        <p14:creationId xmlns:p14="http://schemas.microsoft.com/office/powerpoint/2010/main" val="33558736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958850"/>
            <a:ext cx="5472113" cy="4938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5873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980728"/>
            <a:ext cx="4896544" cy="400110"/>
          </a:xfrm>
          <a:prstGeom prst="rect">
            <a:avLst/>
          </a:prstGeom>
        </p:spPr>
        <p:txBody>
          <a:bodyPr wrap="square">
            <a:spAutoFit/>
          </a:bodyPr>
          <a:lstStyle/>
          <a:p>
            <a:r>
              <a:rPr lang="en-US" altLang="zh-CN" dirty="0"/>
              <a:t>13.1.3  </a:t>
            </a:r>
            <a:r>
              <a:rPr lang="zh-CN" altLang="zh-CN" dirty="0"/>
              <a:t>基于名义模型的滑模控制器的设计</a:t>
            </a:r>
          </a:p>
        </p:txBody>
      </p:sp>
      <p:sp>
        <p:nvSpPr>
          <p:cNvPr id="3" name="矩形 2"/>
          <p:cNvSpPr/>
          <p:nvPr/>
        </p:nvSpPr>
        <p:spPr>
          <a:xfrm>
            <a:off x="467544" y="1628800"/>
            <a:ext cx="697627" cy="400110"/>
          </a:xfrm>
          <a:prstGeom prst="rect">
            <a:avLst/>
          </a:prstGeom>
        </p:spPr>
        <p:txBody>
          <a:bodyPr wrap="none">
            <a:spAutoFit/>
          </a:bodyPr>
          <a:lstStyle/>
          <a:p>
            <a:r>
              <a:rPr lang="zh-CN" altLang="zh-CN" dirty="0"/>
              <a:t>假设</a:t>
            </a: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1828855"/>
            <a:ext cx="1522262" cy="127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563888" y="1828855"/>
            <a:ext cx="441146" cy="400110"/>
          </a:xfrm>
          <a:prstGeom prst="rect">
            <a:avLst/>
          </a:prstGeom>
        </p:spPr>
        <p:txBody>
          <a:bodyPr wrap="none">
            <a:spAutoFit/>
          </a:bodyPr>
          <a:lstStyle/>
          <a:p>
            <a:r>
              <a:rPr lang="zh-CN" altLang="zh-CN" dirty="0"/>
              <a:t>取</a:t>
            </a:r>
            <a:endParaRPr lang="zh-CN" altLang="en-US" dirty="0"/>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5034" y="1849513"/>
            <a:ext cx="1001365" cy="348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125263" y="1849513"/>
            <a:ext cx="2236510" cy="400110"/>
          </a:xfrm>
          <a:prstGeom prst="rect">
            <a:avLst/>
          </a:prstGeom>
        </p:spPr>
        <p:txBody>
          <a:bodyPr wrap="none">
            <a:spAutoFit/>
          </a:bodyPr>
          <a:lstStyle/>
          <a:p>
            <a:r>
              <a:rPr lang="zh-CN" altLang="zh-CN" dirty="0"/>
              <a:t>定义滑模函数为：</a:t>
            </a:r>
            <a:endParaRPr lang="zh-CN" altLang="en-US" dirty="0"/>
          </a:p>
        </p:txBody>
      </p:sp>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6296" y="1856194"/>
            <a:ext cx="1190806" cy="370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757889" y="2467566"/>
            <a:ext cx="954107" cy="400110"/>
          </a:xfrm>
          <a:prstGeom prst="rect">
            <a:avLst/>
          </a:prstGeom>
        </p:spPr>
        <p:txBody>
          <a:bodyPr wrap="none">
            <a:spAutoFit/>
          </a:bodyPr>
          <a:lstStyle/>
          <a:p>
            <a:r>
              <a:rPr lang="zh-CN" altLang="zh-CN" dirty="0"/>
              <a:t>其中，</a:t>
            </a:r>
            <a:endParaRPr lang="zh-CN" altLang="en-US" dirty="0"/>
          </a:p>
        </p:txBody>
      </p:sp>
      <p:pic>
        <p:nvPicPr>
          <p:cNvPr id="51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40604" y="2467566"/>
            <a:ext cx="665832" cy="32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64088" y="2422168"/>
            <a:ext cx="323528" cy="400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868144" y="2429011"/>
            <a:ext cx="1210588" cy="400110"/>
          </a:xfrm>
          <a:prstGeom prst="rect">
            <a:avLst/>
          </a:prstGeom>
        </p:spPr>
        <p:txBody>
          <a:bodyPr wrap="none">
            <a:spAutoFit/>
          </a:bodyPr>
          <a:lstStyle/>
          <a:p>
            <a:r>
              <a:rPr lang="zh-CN" altLang="zh-CN" dirty="0"/>
              <a:t>定义为：</a:t>
            </a:r>
            <a:endParaRPr lang="zh-CN" altLang="en-US" dirty="0"/>
          </a:p>
        </p:txBody>
      </p:sp>
      <p:pic>
        <p:nvPicPr>
          <p:cNvPr id="5127"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16704" y="2276180"/>
            <a:ext cx="818921" cy="8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40152" y="2996952"/>
            <a:ext cx="1597648"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51520" y="3429553"/>
            <a:ext cx="1980029" cy="400110"/>
          </a:xfrm>
          <a:prstGeom prst="rect">
            <a:avLst/>
          </a:prstGeom>
        </p:spPr>
        <p:txBody>
          <a:bodyPr wrap="none">
            <a:spAutoFit/>
          </a:bodyPr>
          <a:lstStyle/>
          <a:p>
            <a:r>
              <a:rPr lang="zh-CN" altLang="zh-CN" dirty="0"/>
              <a:t>设计控制律为：</a:t>
            </a:r>
          </a:p>
        </p:txBody>
      </p:sp>
      <p:pic>
        <p:nvPicPr>
          <p:cNvPr id="5129"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0847" y="3975956"/>
            <a:ext cx="3655895" cy="692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38132" y="4869160"/>
            <a:ext cx="954107" cy="400110"/>
          </a:xfrm>
          <a:prstGeom prst="rect">
            <a:avLst/>
          </a:prstGeom>
        </p:spPr>
        <p:txBody>
          <a:bodyPr wrap="none">
            <a:spAutoFit/>
          </a:bodyPr>
          <a:lstStyle/>
          <a:p>
            <a:r>
              <a:rPr lang="zh-CN" altLang="zh-CN" dirty="0"/>
              <a:t>定义：</a:t>
            </a:r>
          </a:p>
        </p:txBody>
      </p:sp>
      <p:pic>
        <p:nvPicPr>
          <p:cNvPr id="5130"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3832" y="5445224"/>
            <a:ext cx="4845715"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2870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1124744"/>
            <a:ext cx="441146" cy="400110"/>
          </a:xfrm>
          <a:prstGeom prst="rect">
            <a:avLst/>
          </a:prstGeom>
        </p:spPr>
        <p:txBody>
          <a:bodyPr wrap="none">
            <a:spAutoFit/>
          </a:bodyPr>
          <a:lstStyle/>
          <a:p>
            <a:r>
              <a:rPr lang="zh-CN" altLang="zh-CN" dirty="0"/>
              <a:t>取</a:t>
            </a:r>
            <a:endParaRPr lang="zh-CN" altLang="en-US" dirty="0"/>
          </a:p>
        </p:txBody>
      </p:sp>
      <p:pic>
        <p:nvPicPr>
          <p:cNvPr id="614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214" y="1124744"/>
            <a:ext cx="1134298" cy="345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689512" y="1124744"/>
            <a:ext cx="1210588" cy="400110"/>
          </a:xfrm>
          <a:prstGeom prst="rect">
            <a:avLst/>
          </a:prstGeom>
        </p:spPr>
        <p:txBody>
          <a:bodyPr wrap="none">
            <a:spAutoFit/>
          </a:bodyPr>
          <a:lstStyle/>
          <a:p>
            <a:r>
              <a:rPr lang="zh-CN" altLang="zh-CN" dirty="0"/>
              <a:t>函数为：</a:t>
            </a:r>
          </a:p>
        </p:txBody>
      </p:sp>
      <p:pic>
        <p:nvPicPr>
          <p:cNvPr id="614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0100" y="1014455"/>
            <a:ext cx="976820" cy="6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995936" y="1124744"/>
            <a:ext cx="697627" cy="400110"/>
          </a:xfrm>
          <a:prstGeom prst="rect">
            <a:avLst/>
          </a:prstGeom>
        </p:spPr>
        <p:txBody>
          <a:bodyPr wrap="none">
            <a:spAutoFit/>
          </a:bodyPr>
          <a:lstStyle/>
          <a:p>
            <a:r>
              <a:rPr lang="zh-CN" altLang="zh-CN" dirty="0"/>
              <a:t>由于</a:t>
            </a:r>
          </a:p>
        </p:txBody>
      </p:sp>
      <p:pic>
        <p:nvPicPr>
          <p:cNvPr id="615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6940" y="764704"/>
            <a:ext cx="4313850" cy="183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60588" y="1916832"/>
            <a:ext cx="1723549" cy="400110"/>
          </a:xfrm>
          <a:prstGeom prst="rect">
            <a:avLst/>
          </a:prstGeom>
        </p:spPr>
        <p:txBody>
          <a:bodyPr wrap="none">
            <a:spAutoFit/>
          </a:bodyPr>
          <a:lstStyle/>
          <a:p>
            <a:r>
              <a:rPr lang="zh-CN" altLang="zh-CN" dirty="0"/>
              <a:t>将设计控制律</a:t>
            </a:r>
            <a:endParaRPr lang="zh-CN" altLang="en-US" dirty="0"/>
          </a:p>
        </p:txBody>
      </p:sp>
      <p:pic>
        <p:nvPicPr>
          <p:cNvPr id="615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7706" y="1963207"/>
            <a:ext cx="260588" cy="307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272387" y="1963207"/>
            <a:ext cx="1723549" cy="400110"/>
          </a:xfrm>
          <a:prstGeom prst="rect">
            <a:avLst/>
          </a:prstGeom>
        </p:spPr>
        <p:txBody>
          <a:bodyPr wrap="none">
            <a:spAutoFit/>
          </a:bodyPr>
          <a:lstStyle/>
          <a:p>
            <a:r>
              <a:rPr lang="zh-CN" altLang="zh-CN" dirty="0"/>
              <a:t>代入上式，得</a:t>
            </a:r>
          </a:p>
        </p:txBody>
      </p:sp>
      <p:pic>
        <p:nvPicPr>
          <p:cNvPr id="6152"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0588" y="2560836"/>
            <a:ext cx="4920309"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353145" y="3928594"/>
            <a:ext cx="697627" cy="400110"/>
          </a:xfrm>
          <a:prstGeom prst="rect">
            <a:avLst/>
          </a:prstGeom>
        </p:spPr>
        <p:txBody>
          <a:bodyPr wrap="none">
            <a:spAutoFit/>
          </a:bodyPr>
          <a:lstStyle/>
          <a:p>
            <a:r>
              <a:rPr lang="zh-CN" altLang="zh-CN" dirty="0" smtClean="0"/>
              <a:t>则</a:t>
            </a:r>
            <a:r>
              <a:rPr lang="zh-CN" altLang="zh-CN" dirty="0"/>
              <a:t>，</a:t>
            </a:r>
          </a:p>
        </p:txBody>
      </p:sp>
      <p:pic>
        <p:nvPicPr>
          <p:cNvPr id="6153"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43052" y="3924593"/>
            <a:ext cx="5128216" cy="1328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419011" y="5661248"/>
            <a:ext cx="441146" cy="400110"/>
          </a:xfrm>
          <a:prstGeom prst="rect">
            <a:avLst/>
          </a:prstGeom>
        </p:spPr>
        <p:txBody>
          <a:bodyPr wrap="none">
            <a:spAutoFit/>
          </a:bodyPr>
          <a:lstStyle/>
          <a:p>
            <a:r>
              <a:rPr lang="zh-CN" altLang="zh-CN" dirty="0"/>
              <a:t>由</a:t>
            </a:r>
            <a:endParaRPr lang="zh-CN" altLang="en-US" dirty="0"/>
          </a:p>
        </p:txBody>
      </p:sp>
      <p:pic>
        <p:nvPicPr>
          <p:cNvPr id="6155" name="Picture 1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83019" y="5280062"/>
            <a:ext cx="1777737" cy="1251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2767657" y="5705770"/>
            <a:ext cx="954107" cy="400110"/>
          </a:xfrm>
          <a:prstGeom prst="rect">
            <a:avLst/>
          </a:prstGeom>
        </p:spPr>
        <p:txBody>
          <a:bodyPr wrap="none">
            <a:spAutoFit/>
          </a:bodyPr>
          <a:lstStyle/>
          <a:p>
            <a:r>
              <a:rPr lang="zh-CN" altLang="zh-CN" dirty="0"/>
              <a:t>可知，</a:t>
            </a:r>
          </a:p>
        </p:txBody>
      </p:sp>
      <p:pic>
        <p:nvPicPr>
          <p:cNvPr id="6156" name="Picture 1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31378" y="5281477"/>
            <a:ext cx="2171123" cy="125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2870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444" y="908720"/>
            <a:ext cx="697627" cy="400110"/>
          </a:xfrm>
          <a:prstGeom prst="rect">
            <a:avLst/>
          </a:prstGeom>
        </p:spPr>
        <p:txBody>
          <a:bodyPr wrap="none">
            <a:spAutoFit/>
          </a:bodyPr>
          <a:lstStyle/>
          <a:p>
            <a:r>
              <a:rPr lang="zh-CN" altLang="zh-CN" b="0" dirty="0">
                <a:solidFill>
                  <a:schemeClr val="tx1"/>
                </a:solidFill>
                <a:latin typeface="+mj-ea"/>
                <a:ea typeface="+mj-ea"/>
              </a:rPr>
              <a:t>则，</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071" y="908720"/>
            <a:ext cx="3321094" cy="106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79512" y="2276872"/>
            <a:ext cx="697627" cy="400110"/>
          </a:xfrm>
          <a:prstGeom prst="rect">
            <a:avLst/>
          </a:prstGeom>
        </p:spPr>
        <p:txBody>
          <a:bodyPr wrap="none">
            <a:spAutoFit/>
          </a:bodyPr>
          <a:lstStyle/>
          <a:p>
            <a:r>
              <a:rPr lang="zh-CN" altLang="zh-CN" b="0" dirty="0">
                <a:solidFill>
                  <a:schemeClr val="tx1"/>
                </a:solidFill>
                <a:latin typeface="+mj-ea"/>
                <a:ea typeface="+mj-ea"/>
              </a:rPr>
              <a:t>由于</a:t>
            </a:r>
            <a:endParaRPr lang="zh-CN" altLang="en-US" b="0" dirty="0">
              <a:solidFill>
                <a:schemeClr val="tx1"/>
              </a:solidFill>
              <a:latin typeface="+mj-ea"/>
              <a:ea typeface="+mj-ea"/>
            </a:endParaRPr>
          </a:p>
        </p:txBody>
      </p:sp>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9309" y="2154892"/>
            <a:ext cx="1013619" cy="644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66257" y="3028890"/>
            <a:ext cx="441146" cy="400110"/>
          </a:xfrm>
          <a:prstGeom prst="rect">
            <a:avLst/>
          </a:prstGeom>
        </p:spPr>
        <p:txBody>
          <a:bodyPr wrap="none">
            <a:spAutoFit/>
          </a:bodyPr>
          <a:lstStyle/>
          <a:p>
            <a:r>
              <a:rPr lang="zh-CN" altLang="zh-CN" b="0" dirty="0">
                <a:solidFill>
                  <a:schemeClr val="tx1"/>
                </a:solidFill>
                <a:latin typeface="+mj-ea"/>
                <a:ea typeface="+mj-ea"/>
              </a:rPr>
              <a:t>则</a:t>
            </a:r>
            <a:endParaRPr lang="zh-CN" altLang="en-US" b="0" dirty="0">
              <a:solidFill>
                <a:schemeClr val="tx1"/>
              </a:solidFill>
              <a:latin typeface="+mj-ea"/>
              <a:ea typeface="+mj-ea"/>
            </a:endParaRPr>
          </a:p>
        </p:txBody>
      </p:sp>
      <p:pic>
        <p:nvPicPr>
          <p:cNvPr id="717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1600" y="2990176"/>
            <a:ext cx="1567230" cy="438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25913" y="3629055"/>
            <a:ext cx="441146" cy="400110"/>
          </a:xfrm>
          <a:prstGeom prst="rect">
            <a:avLst/>
          </a:prstGeom>
        </p:spPr>
        <p:txBody>
          <a:bodyPr wrap="none">
            <a:spAutoFit/>
          </a:bodyPr>
          <a:lstStyle/>
          <a:p>
            <a:r>
              <a:rPr lang="zh-CN" altLang="zh-CN" b="0" dirty="0">
                <a:solidFill>
                  <a:schemeClr val="tx1"/>
                </a:solidFill>
                <a:latin typeface="+mj-ea"/>
                <a:ea typeface="+mj-ea"/>
              </a:rPr>
              <a:t>即</a:t>
            </a:r>
            <a:endParaRPr lang="zh-CN" altLang="en-US" b="0" dirty="0">
              <a:solidFill>
                <a:schemeClr val="tx1"/>
              </a:solidFill>
              <a:latin typeface="+mj-ea"/>
              <a:ea typeface="+mj-ea"/>
            </a:endParaRPr>
          </a:p>
        </p:txBody>
      </p:sp>
      <p:pic>
        <p:nvPicPr>
          <p:cNvPr id="717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1600" y="3446567"/>
            <a:ext cx="1224136" cy="765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79512" y="4365104"/>
            <a:ext cx="954107" cy="400110"/>
          </a:xfrm>
          <a:prstGeom prst="rect">
            <a:avLst/>
          </a:prstGeom>
        </p:spPr>
        <p:txBody>
          <a:bodyPr wrap="none">
            <a:spAutoFit/>
          </a:bodyPr>
          <a:lstStyle/>
          <a:p>
            <a:r>
              <a:rPr lang="zh-CN" altLang="zh-CN" b="0" dirty="0">
                <a:solidFill>
                  <a:schemeClr val="tx1"/>
                </a:solidFill>
                <a:latin typeface="+mj-ea"/>
                <a:ea typeface="+mj-ea"/>
              </a:rPr>
              <a:t>解得：</a:t>
            </a:r>
            <a:endParaRPr lang="zh-CN" altLang="en-US" b="0" dirty="0">
              <a:solidFill>
                <a:schemeClr val="tx1"/>
              </a:solidFill>
              <a:latin typeface="+mj-ea"/>
              <a:ea typeface="+mj-ea"/>
            </a:endParaRPr>
          </a:p>
        </p:txBody>
      </p:sp>
      <p:pic>
        <p:nvPicPr>
          <p:cNvPr id="717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33619" y="4233871"/>
            <a:ext cx="2335527" cy="668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61665" y="5229200"/>
            <a:ext cx="954107" cy="400110"/>
          </a:xfrm>
          <a:prstGeom prst="rect">
            <a:avLst/>
          </a:prstGeom>
        </p:spPr>
        <p:txBody>
          <a:bodyPr wrap="none">
            <a:spAutoFit/>
          </a:bodyPr>
          <a:lstStyle/>
          <a:p>
            <a:r>
              <a:rPr lang="zh-CN" altLang="zh-CN" b="0" dirty="0" smtClean="0">
                <a:solidFill>
                  <a:schemeClr val="tx1"/>
                </a:solidFill>
                <a:latin typeface="+mj-ea"/>
                <a:ea typeface="+mj-ea"/>
              </a:rPr>
              <a:t>可见</a:t>
            </a:r>
            <a:r>
              <a:rPr lang="zh-CN" altLang="zh-CN" b="0" dirty="0">
                <a:solidFill>
                  <a:schemeClr val="tx1"/>
                </a:solidFill>
                <a:latin typeface="+mj-ea"/>
                <a:ea typeface="+mj-ea"/>
              </a:rPr>
              <a:t>，</a:t>
            </a:r>
            <a:endParaRPr lang="zh-CN" altLang="en-US" b="0" dirty="0">
              <a:solidFill>
                <a:schemeClr val="tx1"/>
              </a:solidFill>
              <a:latin typeface="+mj-ea"/>
              <a:ea typeface="+mj-ea"/>
            </a:endParaRPr>
          </a:p>
        </p:txBody>
      </p:sp>
      <p:pic>
        <p:nvPicPr>
          <p:cNvPr id="717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70590" y="5181392"/>
            <a:ext cx="517040" cy="447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1745597" y="5229200"/>
            <a:ext cx="1723549" cy="400110"/>
          </a:xfrm>
          <a:prstGeom prst="rect">
            <a:avLst/>
          </a:prstGeom>
        </p:spPr>
        <p:txBody>
          <a:bodyPr wrap="none">
            <a:spAutoFit/>
          </a:bodyPr>
          <a:lstStyle/>
          <a:p>
            <a:r>
              <a:rPr lang="zh-CN" altLang="zh-CN" b="0" dirty="0">
                <a:solidFill>
                  <a:schemeClr val="tx1"/>
                </a:solidFill>
                <a:latin typeface="+mj-ea"/>
                <a:ea typeface="+mj-ea"/>
              </a:rPr>
              <a:t>为指数收敛。</a:t>
            </a:r>
          </a:p>
        </p:txBody>
      </p:sp>
    </p:spTree>
    <p:extLst>
      <p:ext uri="{BB962C8B-B14F-4D97-AF65-F5344CB8AC3E}">
        <p14:creationId xmlns:p14="http://schemas.microsoft.com/office/powerpoint/2010/main" val="2432870469"/>
      </p:ext>
    </p:extLst>
  </p:cSld>
  <p:clrMapOvr>
    <a:masterClrMapping/>
  </p:clrMapOvr>
</p:sld>
</file>

<file path=ppt/theme/theme1.xml><?xml version="1.0" encoding="utf-8"?>
<a:theme xmlns:a="http://schemas.openxmlformats.org/drawingml/2006/main" name="模板 - 副本">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 - 副本</Template>
  <TotalTime>131</TotalTime>
  <Words>4143</Words>
  <Application>Microsoft Office PowerPoint</Application>
  <PresentationFormat>全屏显示(4:3)</PresentationFormat>
  <Paragraphs>1125</Paragraphs>
  <Slides>68</Slides>
  <Notes>0</Notes>
  <HiddenSlides>0</HiddenSlides>
  <MMClips>0</MMClips>
  <ScaleCrop>false</ScaleCrop>
  <HeadingPairs>
    <vt:vector size="4" baseType="variant">
      <vt:variant>
        <vt:lpstr>主题</vt:lpstr>
      </vt:variant>
      <vt:variant>
        <vt:i4>2</vt:i4>
      </vt:variant>
      <vt:variant>
        <vt:lpstr>幻灯片标题</vt:lpstr>
      </vt:variant>
      <vt:variant>
        <vt:i4>68</vt:i4>
      </vt:variant>
    </vt:vector>
  </HeadingPairs>
  <TitlesOfParts>
    <vt:vector size="70" baseType="lpstr">
      <vt:lpstr>模板 - 副本</vt:lpstr>
      <vt:lpstr>默认设计模板</vt:lpstr>
      <vt:lpstr>第13章  滑模控制 </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Haiou</dc:creator>
  <cp:lastModifiedBy>asus</cp:lastModifiedBy>
  <cp:revision>16</cp:revision>
  <cp:lastPrinted>1601-01-01T00:00:00Z</cp:lastPrinted>
  <dcterms:created xsi:type="dcterms:W3CDTF">2017-03-29T11:46:04Z</dcterms:created>
  <dcterms:modified xsi:type="dcterms:W3CDTF">2017-05-03T01:22:10Z</dcterms:modified>
</cp:coreProperties>
</file>