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5" r:id="rId2"/>
  </p:sldMasterIdLst>
  <p:notesMasterIdLst>
    <p:notesMasterId r:id="rId53"/>
  </p:notesMasterIdLst>
  <p:handoutMasterIdLst>
    <p:handoutMasterId r:id="rId54"/>
  </p:handoutMasterIdLst>
  <p:sldIdLst>
    <p:sldId id="704" r:id="rId3"/>
    <p:sldId id="753" r:id="rId4"/>
    <p:sldId id="705" r:id="rId5"/>
    <p:sldId id="706" r:id="rId6"/>
    <p:sldId id="707" r:id="rId7"/>
    <p:sldId id="708" r:id="rId8"/>
    <p:sldId id="722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30" r:id="rId30"/>
    <p:sldId id="731" r:id="rId31"/>
    <p:sldId id="733" r:id="rId32"/>
    <p:sldId id="732" r:id="rId33"/>
    <p:sldId id="734" r:id="rId34"/>
    <p:sldId id="735" r:id="rId35"/>
    <p:sldId id="736" r:id="rId36"/>
    <p:sldId id="737" r:id="rId37"/>
    <p:sldId id="738" r:id="rId38"/>
    <p:sldId id="739" r:id="rId39"/>
    <p:sldId id="740" r:id="rId40"/>
    <p:sldId id="741" r:id="rId41"/>
    <p:sldId id="742" r:id="rId42"/>
    <p:sldId id="743" r:id="rId43"/>
    <p:sldId id="744" r:id="rId44"/>
    <p:sldId id="745" r:id="rId45"/>
    <p:sldId id="746" r:id="rId46"/>
    <p:sldId id="747" r:id="rId47"/>
    <p:sldId id="748" r:id="rId48"/>
    <p:sldId id="749" r:id="rId49"/>
    <p:sldId id="750" r:id="rId50"/>
    <p:sldId id="751" r:id="rId51"/>
    <p:sldId id="752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A50021"/>
        </a:solidFill>
        <a:latin typeface="Arial" pitchFamily="34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CC"/>
    <a:srgbClr val="B1EDE6"/>
    <a:srgbClr val="AFCCEF"/>
    <a:srgbClr val="99FF66"/>
    <a:srgbClr val="00CC00"/>
    <a:srgbClr val="FF0066"/>
    <a:srgbClr val="FF3399"/>
    <a:srgbClr val="FF505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7" autoAdjust="0"/>
    <p:restoredTop sz="94646" autoAdjust="0"/>
  </p:normalViewPr>
  <p:slideViewPr>
    <p:cSldViewPr>
      <p:cViewPr varScale="1">
        <p:scale>
          <a:sx n="82" d="100"/>
          <a:sy n="82" d="100"/>
        </p:scale>
        <p:origin x="-131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7FF9B83-9A4D-44A7-8F28-712E750D4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7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B33721C-8ADD-47CA-9E61-B7B55339E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69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9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41BA-A494-485F-A24E-0AE8B91AC6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5F6D-48AD-43D4-AB21-A8F7D3022E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F915-A705-4D92-AAA4-8D2D0CB02B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FECB3-1A9D-41AC-B48A-0DC6552C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5C76-E0AE-44D3-ACD6-0D0AC9557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1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C0B4B-8ED2-4149-B191-4DD283D773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BD902-1DBC-4AF6-B555-0E85D57F18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607E0-D51A-4988-949B-7755AF036A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8C287-DF18-4256-8500-A0BA5630B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25BFF-E3F0-41D9-9DE7-5E36E9826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C1C28-6620-4945-88A2-69447EF04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9E90-9352-4721-B8CB-0B9056316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505F-DA8B-41F3-A005-BD9B28F6B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22B70-2CF6-4C07-8C3F-7719BA6FD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ED2EC-C9D0-4C40-ADDF-87E480724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81DA-2584-4587-978E-85B17D291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CE9B-3A8D-4426-A4C8-00CFD9648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D5050-D564-4590-B560-4873B8610D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9CA4-ACDB-4B0A-AA5F-BB3D239E4D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BAE82-6712-440B-9996-F13392A7E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16C77-13A8-4249-A1FA-9C5DCC25E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3D5A-A3AF-4815-A328-0FDB545CB9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CF44-B0D9-42B0-A5D6-93E8ED73D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60774-4211-4E7D-9F51-C2322D318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25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7A373FA3-353A-4230-BAE5-F4D5EEC91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8" descr="d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57950"/>
            <a:ext cx="9163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4CB15B-AEE7-4288-980E-D716BCF38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d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9525" y="212725"/>
            <a:ext cx="9163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png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png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14</a:t>
            </a:r>
            <a:r>
              <a:rPr lang="zh-CN" altLang="zh-CN" dirty="0">
                <a:solidFill>
                  <a:srgbClr val="C00000"/>
                </a:solidFill>
              </a:rPr>
              <a:t>章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zh-CN" dirty="0">
                <a:solidFill>
                  <a:srgbClr val="C00000"/>
                </a:solidFill>
              </a:rPr>
              <a:t>车辆系统仿真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924944"/>
            <a:ext cx="6040760" cy="302433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zh-CN" altLang="zh-CN" sz="6000" dirty="0">
                <a:solidFill>
                  <a:schemeClr val="tx1"/>
                </a:solidFill>
              </a:rPr>
              <a:t>本章讲述了汽车系统仿真，主要设计有汽车制动系统仿真，汽车悬架的仿真，包括汽车悬架系统的方程建立、汽车悬架系统仿真以及白噪声路面模拟输入仿真等，汽车四轮转向系统仿真，分别考虑在低速和高速运行情况下的四轮系统仿真，很好的解释了汽车系统建模分析仿真，使读者了解和掌握汽车系统建模，挖掘更深层本质。</a:t>
            </a:r>
          </a:p>
          <a:p>
            <a:pPr algn="l"/>
            <a:r>
              <a:rPr lang="zh-CN" altLang="zh-CN" sz="6000" dirty="0">
                <a:solidFill>
                  <a:schemeClr val="tx1"/>
                </a:solidFill>
              </a:rPr>
              <a:t>学习目标：</a:t>
            </a:r>
          </a:p>
          <a:p>
            <a:pPr algn="l"/>
            <a:r>
              <a:rPr lang="zh-CN" altLang="zh-CN" sz="6000" dirty="0">
                <a:solidFill>
                  <a:schemeClr val="tx1"/>
                </a:solidFill>
              </a:rPr>
              <a:t>（</a:t>
            </a:r>
            <a:r>
              <a:rPr lang="en-US" altLang="zh-CN" sz="6000" dirty="0">
                <a:solidFill>
                  <a:schemeClr val="tx1"/>
                </a:solidFill>
              </a:rPr>
              <a:t>1</a:t>
            </a:r>
            <a:r>
              <a:rPr lang="zh-CN" altLang="zh-CN" sz="6000" dirty="0">
                <a:solidFill>
                  <a:schemeClr val="tx1"/>
                </a:solidFill>
              </a:rPr>
              <a:t>）学习和掌握汽车制动系统仿真；</a:t>
            </a:r>
          </a:p>
          <a:p>
            <a:pPr algn="l"/>
            <a:r>
              <a:rPr lang="zh-CN" altLang="zh-CN" sz="6000" dirty="0">
                <a:solidFill>
                  <a:schemeClr val="tx1"/>
                </a:solidFill>
              </a:rPr>
              <a:t>（</a:t>
            </a:r>
            <a:r>
              <a:rPr lang="en-US" altLang="zh-CN" sz="6000" dirty="0">
                <a:solidFill>
                  <a:schemeClr val="tx1"/>
                </a:solidFill>
              </a:rPr>
              <a:t>2</a:t>
            </a:r>
            <a:r>
              <a:rPr lang="zh-CN" altLang="zh-CN" sz="6000" dirty="0">
                <a:solidFill>
                  <a:schemeClr val="tx1"/>
                </a:solidFill>
              </a:rPr>
              <a:t>）学习和掌握汽车悬架的仿真；</a:t>
            </a:r>
          </a:p>
          <a:p>
            <a:pPr algn="l"/>
            <a:r>
              <a:rPr lang="zh-CN" altLang="zh-CN" sz="6000" dirty="0">
                <a:solidFill>
                  <a:schemeClr val="tx1"/>
                </a:solidFill>
              </a:rPr>
              <a:t>（</a:t>
            </a:r>
            <a:r>
              <a:rPr lang="en-US" altLang="zh-CN" sz="6000" dirty="0">
                <a:solidFill>
                  <a:schemeClr val="tx1"/>
                </a:solidFill>
              </a:rPr>
              <a:t>3</a:t>
            </a:r>
            <a:r>
              <a:rPr lang="zh-CN" altLang="zh-CN" sz="6000" dirty="0">
                <a:solidFill>
                  <a:schemeClr val="tx1"/>
                </a:solidFill>
              </a:rPr>
              <a:t>）学习和掌握汽车四轮转向系统仿真。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18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78" y="908720"/>
            <a:ext cx="8944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模型根据不同滑移率下的地面附着系数得到相应的汽车的加速度，积分后与初始化车速得到相应的车速，运行仿真文件输出结果如图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14-4~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14-7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6606"/>
            <a:ext cx="46561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2798" y="5870622"/>
            <a:ext cx="8705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由车速与轮速的波形图可知，车轮在制动过程中，并没有处于抱死状态，而是始终在小于车速的附近波动，满足系统安全性能，紧急制动时危险的。</a:t>
            </a:r>
          </a:p>
        </p:txBody>
      </p:sp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0872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14.2  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汽车悬架系统仿真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308830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汽车本身就是一个较复杂的系统，通常对系统采用简化分析的思想，在此为了简化分析，考虑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1/4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车辆模型（即单轮车辆模型），设其悬挂质量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551603"/>
            <a:ext cx="467544" cy="46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2130317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它包括车身，车架及其上的总成。悬挂质量通过减振器和弹簧原件与车轴、车轮相连。车轮、车轴构成的非悬挂质量为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41500"/>
            <a:ext cx="395536" cy="45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02682" y="2897156"/>
            <a:ext cx="818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车轮通过减振弹簧连接于地面。具体的悬架简化结构图如图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14-8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02" y="3645024"/>
            <a:ext cx="38481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98072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14.2.1  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汽车悬架系统运动方程建立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84784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14-8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所示，建立被动悬架系统的运动微分程为：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689495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4744" y="320973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选取状态变量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93" y="3209731"/>
            <a:ext cx="3789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6406" y="386104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构成状态向量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78" y="3928502"/>
            <a:ext cx="199370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24744" y="450912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于是等到状态方程为：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79" y="4492294"/>
            <a:ext cx="1835040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018440" y="515719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其中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67" y="5204469"/>
            <a:ext cx="395536" cy="30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139392" y="515719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为零均值的白噪声，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9" y="5677217"/>
            <a:ext cx="3296269" cy="118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81" y="5505907"/>
            <a:ext cx="683568" cy="124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08720"/>
            <a:ext cx="7560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评价汽车悬架性能时，主要是考虑它对汽车平顺性和操作稳定性的影响，而评价汽车这些性能时，常涉及到一些参数，如车身加速度、悬架动扰度、轮胎动变形等，因此分析汽车这些性能指标特性显得尤为必要。</a:t>
            </a:r>
          </a:p>
          <a:p>
            <a:r>
              <a:rPr lang="zh-CN" altLang="zh-CN" dirty="0"/>
              <a:t>选取三个性能指标：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253993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车身加速度：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256" y="302889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悬架动扰度：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36378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轮胎动变形：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5" y="2607390"/>
            <a:ext cx="1064962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46" y="3028890"/>
            <a:ext cx="142996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5" y="3653552"/>
            <a:ext cx="1753544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63284" y="436510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于是得到输出方程为：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047" y="4526799"/>
            <a:ext cx="611560" cy="22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3" y="5301208"/>
            <a:ext cx="2891380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由于主动悬架和被动悬架的区别在于前者除了具有弹性元 件和减振器以外，它还在车身和车轴之间安装了一个由中央处理器控制的力发生器，它能按照中央处理器下达的指令上下运动，进而分别对汽车的弹簧载荷质量和非弹簧载荷质量产生力的作用。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14-8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所示悬架模型，建立主动悬架模型如下：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92" y="2533039"/>
            <a:ext cx="22716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3429000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与被动悬架类似，选取状态变量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7" y="3400455"/>
            <a:ext cx="4571435" cy="41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2574" y="394614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构成状态向量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75" y="3946149"/>
            <a:ext cx="2425264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5976" y="395070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于是得到状态方程为：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84430"/>
            <a:ext cx="2047282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450912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其中，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4" y="5157192"/>
            <a:ext cx="1983019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98" y="5157192"/>
            <a:ext cx="1104083" cy="117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50" y="5037080"/>
            <a:ext cx="899592" cy="141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8072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选择输出变量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83" y="980728"/>
            <a:ext cx="4574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84380" y="138139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构成状态向量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70" y="1381391"/>
            <a:ext cx="1695844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32656" y="191683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于是得到状态方程为：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7" y="1912278"/>
            <a:ext cx="1604606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1659191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1185302" cy="107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973" y="1124744"/>
            <a:ext cx="3262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14.2.2  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汽车悬架系统仿真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524854"/>
            <a:ext cx="5616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）被动悬架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考虑被动悬架汽车的结构参数为：车身质量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79" y="1877174"/>
            <a:ext cx="1152746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16525" y="187717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，轮胎质量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93" y="1907846"/>
            <a:ext cx="971600" cy="33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23488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被动悬架刚度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01" y="2415266"/>
            <a:ext cx="1331640" cy="29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94741" y="236203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，被动悬架阻尼系数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31" y="2373103"/>
            <a:ext cx="1599848" cy="37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710198" y="237365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，轮胎刚度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1" y="2773766"/>
            <a:ext cx="1941826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321867" y="277832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，代入后得到：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3870159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61" y="3541778"/>
            <a:ext cx="755576" cy="137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0" y="5013176"/>
            <a:ext cx="2922611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08" y="5013176"/>
            <a:ext cx="755576" cy="101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052736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MATLAB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中利用命令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z,p,k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]=ss2zp(A,B,C,D)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，可求得汽车被动悬架系统的极点，编程求解如下：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clc,clear,close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all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A = [0,1,0,-1;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-66.667,-4.083,0,4.0833;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0,0,0,1;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533.333,32.667,5333.333,-32.667];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B=[0,0,1,0]';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C=[-66.667,-4.083,0,4.083;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1,0,0,0;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0,0,1,0];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D = [0,0,0]';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z,p,k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]=ss2zp(A,B,C,D)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114" y="98072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运行程序输出结果如下：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z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Columns 1 through 2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0.0003 + 0.0000i   0.0003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-16.3279 + 0.0000i     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Inf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 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Inf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+ 0.0000i     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Inf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Column 3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-18.3751 +16.1974i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-18.3751 -16.1974i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0.0003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p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-88.1584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56.2600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-2.4258 + 8.1119i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-2.4258 - 8.1119i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k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1.0e+04 *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2.1776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-0.5333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0.0001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01008"/>
            <a:ext cx="31702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52736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这些极点都在左半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平面内，满足系统稳定性的条件，故可判断汽车被动悬架系统是稳定的。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）脉冲响应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采用脉冲响应对该被动悬架模型进行仿真，仿真框图如图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14-9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2355891"/>
            <a:ext cx="46101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9" y="981075"/>
            <a:ext cx="7891487" cy="590537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357158" y="1571612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57158" y="1643050"/>
            <a:ext cx="771530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9FF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1169342" y="2060848"/>
            <a:ext cx="390203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/>
              <a:t>14.1  </a:t>
            </a:r>
            <a:r>
              <a:rPr lang="zh-CN" altLang="zh-CN" dirty="0"/>
              <a:t>汽车制动系统</a:t>
            </a:r>
            <a:r>
              <a:rPr lang="zh-CN" altLang="zh-CN" dirty="0" smtClean="0"/>
              <a:t>仿真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14.2  </a:t>
            </a:r>
            <a:r>
              <a:rPr lang="zh-CN" altLang="zh-CN" dirty="0"/>
              <a:t>汽车悬架系统仿真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14.3  </a:t>
            </a:r>
            <a:r>
              <a:rPr lang="zh-CN" altLang="zh-CN" dirty="0"/>
              <a:t>汽车四轮转向控制系统仿真</a:t>
            </a:r>
          </a:p>
          <a:p>
            <a:pPr algn="l"/>
            <a:endParaRPr lang="en-US" altLang="zh-CN" dirty="0" smtClean="0"/>
          </a:p>
          <a:p>
            <a:pPr algn="l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72011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05273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）锯齿波响应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采用锯齿波响应对该被动悬架模型进行仿真，仿真框图如图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14-13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6436"/>
            <a:ext cx="259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465313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14-14~14-16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92" y="2559618"/>
            <a:ext cx="3881647" cy="370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052736"/>
            <a:ext cx="8892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）正弦波响应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采用正弦波响应对该被动悬架模型进行仿真，仿真框图如图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14-17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32" y="2492896"/>
            <a:ext cx="3901281" cy="239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191683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14-18~14-20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5" y="2658795"/>
            <a:ext cx="4033143" cy="376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05273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）主动悬架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为了得到系统的反馈力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4661"/>
            <a:ext cx="1202057" cy="34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352355" y="1386115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则可以先求出系统的状态变量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410296"/>
            <a:ext cx="395536" cy="34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184482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再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求出反馈系数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73" y="1849398"/>
            <a:ext cx="395536" cy="3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43109" y="18493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，从而得到反馈力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19" y="1943122"/>
            <a:ext cx="251520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1636" y="2244934"/>
            <a:ext cx="7238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为了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快速响应，状态加权系数应远大于控制信号的加权系数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568" y="2278396"/>
            <a:ext cx="323528" cy="34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57108" y="2645044"/>
            <a:ext cx="7687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且权系数对悬架性能有很大影响，取值较大，车身加速度越大，悬架动扰度则减小，而轮胎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079" y="341438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的变形影响不明显。在本系统仿真中，设：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92" y="3768327"/>
            <a:ext cx="112040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92" y="4221088"/>
            <a:ext cx="1286500" cy="33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69079" y="515719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有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71" y="5357247"/>
            <a:ext cx="1547664" cy="117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26876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对于反馈</a:t>
            </a:r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系数</a:t>
            </a:r>
            <a:r>
              <a:rPr lang="en-US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K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，编程求解如下：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clc,clear,close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all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A1=[0 1 0 -1;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 0 0 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 0 0 -1;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 0 5333.333 0];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B1=[0;0.00417;0;-0.0333];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Q=[4050000 0 0 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 0 0 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 0 3350000 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 0 0 0];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R=[1];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[K,P,E]=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lqr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(A1,B1,Q,R)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运行程序输出结果如下：</a:t>
            </a:r>
          </a:p>
        </p:txBody>
      </p:sp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运行程序输出结果如下：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K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1.0e+03 *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2.0125    0.9768   -1.8409   -0.0372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P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1.0e+06 *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1.9657    0.4771   -1.8909   -0.0007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0.4771    0.2344   -0.4414    0.0000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-1.8909   -0.4414    7.7881    0.0000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-0.0007    0.0000    0.0000    0.0011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E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-0.6202 +73.0316i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-0.6202 -73.0316i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-2.0354 + 2.0611i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-2.0354 - 2.0611i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052736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原系统状态方程为：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65" y="1700808"/>
            <a:ext cx="2123728" cy="60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3568" y="263691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其中，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10653"/>
            <a:ext cx="2565153" cy="123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16738"/>
            <a:ext cx="755576" cy="137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963916" cy="105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9451"/>
            <a:ext cx="864096" cy="115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96752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MATLAB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中利用命令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z,p,k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]=ss2zp(A,B,C,D)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，可求得汽车主动悬架系统的极点为，编程求解如下：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clc,clear,close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all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A = [0,1,0,-1;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-8.4,-4.1,7.7,0.2;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0,0,0,-1;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67,32.5,5272,1.2];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B=[0,0,1,0]';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C=[-8.3859,-4.0703,7.6711,0.1549;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1,0,0,0;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   0,0,1,0];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D = [0,0,0]';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z,p,k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]=ss2zp(A,B,C,D)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8072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运行程序输出结果如下：</a:t>
            </a: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z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Columns 1 through 2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-52.6463 +54.1895i  -3.9550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-52.6463 -54.1895i     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Inf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0.0224 + 0.0000i      </a:t>
            </a:r>
            <a:r>
              <a:rPr lang="en-US" altLang="zh-CN" sz="1800" b="0" dirty="0" err="1">
                <a:solidFill>
                  <a:schemeClr val="tx1"/>
                </a:solidFill>
                <a:latin typeface="+mj-ea"/>
                <a:ea typeface="+mj-ea"/>
              </a:rPr>
              <a:t>Inf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Column 3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-1.6174 + 7.9023i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-1.6174 - 7.9023i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0.3348 + 0.0000i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p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0.5991 +73.0214i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0.5991 -73.0214i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-2.0491 + 2.0500i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-2.0491 - 2.0500i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k =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1.0e+03 *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0.0077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-5.2643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   0.0010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980728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这些极点都在左</a:t>
            </a:r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半</a:t>
            </a:r>
            <a:r>
              <a:rPr lang="en-US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平面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内，满足系统稳定性的条件，故可判断汽车主动悬架系统是稳定的。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）脉冲响应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采用脉冲响应对该主动悬架模型进行仿真，仿真框图如图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14-21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79" y="2636912"/>
            <a:ext cx="320287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30224" y="2282969"/>
            <a:ext cx="5033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14-22~14-24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02283"/>
            <a:ext cx="3865315" cy="368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980728"/>
            <a:ext cx="4896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）锯齿波响应</a:t>
            </a:r>
          </a:p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锯齿波响应对该主动悬架模型进行仿真，仿真框图如图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14-25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20688"/>
            <a:ext cx="3559170" cy="259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21296" y="2016675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14-26~14-28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0" y="2564904"/>
            <a:ext cx="4092575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079" y="1196752"/>
            <a:ext cx="2876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14.1  </a:t>
            </a:r>
            <a:r>
              <a:rPr lang="zh-CN" altLang="zh-CN" dirty="0"/>
              <a:t>汽车制动系统仿真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772816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汽车的实际制动过程是非常复杂的，制动过程中受力分析如图</a:t>
            </a:r>
            <a:r>
              <a:rPr lang="en-US" altLang="zh-CN" dirty="0"/>
              <a:t>14-1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95537"/>
            <a:ext cx="5364163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7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80728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）正弦波响应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采用正弦波响应对该被动悬架模型进行仿真，仿真框图如图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14-29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16832"/>
            <a:ext cx="3129831" cy="212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1772816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14-29~14-31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3970337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724" y="111195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14.2.3  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白噪声路面模拟输入仿真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186776" y="158262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在模拟路面输入时，用白噪声信号作为路面不平度的输入信号。建立悬架模拟仿真模型如图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14-33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14-33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所示，为了仿真实际路面工况，本系统采用有限带宽白噪音，经积分后得到仿真路面。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27" y="2565909"/>
            <a:ext cx="3948240" cy="216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12740" y="3704244"/>
            <a:ext cx="2379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）被动悬架仿真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40" y="4496332"/>
            <a:ext cx="27892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76" y="4496332"/>
            <a:ext cx="5032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" y="5720468"/>
            <a:ext cx="2133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60" y="5720468"/>
            <a:ext cx="533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8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52736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14-34~14-36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3910013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24744"/>
            <a:ext cx="2379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）主动悬架仿真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82803"/>
            <a:ext cx="283844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808"/>
            <a:ext cx="843210" cy="153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2" y="3573016"/>
            <a:ext cx="3686410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67223"/>
            <a:ext cx="886321" cy="11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7" y="5373216"/>
            <a:ext cx="4774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14-37~14-39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71" y="908720"/>
            <a:ext cx="4000160" cy="361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134076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综上所述，从车身垂直振动加速度对比图中看出：安装了主动控制装置的悬架极大的降低了车身在垂直方向的振动，使汽车的平顺性得到了很好的提高。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从悬架变形对比图中看出：安装了主动控制装置的悬架使限位块冲击车身的可能性减少，在一定程度上改善了汽车的平顺性。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从轮胎变形对比图中看出：安装了主动悬架系统的轿车的后轮胎变形小，即轮胎跳离地面的可能性减小，在一定程度上提高了它们的安全性和操纵稳定性</a:t>
            </a:r>
          </a:p>
        </p:txBody>
      </p:sp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630" y="980728"/>
            <a:ext cx="4031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latin typeface="+mj-ea"/>
                <a:ea typeface="+mj-ea"/>
              </a:rPr>
              <a:t>14.3  </a:t>
            </a:r>
            <a:r>
              <a:rPr lang="zh-CN" altLang="zh-CN" b="0" dirty="0">
                <a:solidFill>
                  <a:srgbClr val="C00000"/>
                </a:solidFill>
                <a:latin typeface="+mj-ea"/>
                <a:ea typeface="+mj-ea"/>
              </a:rPr>
              <a:t>汽车四轮转向控制系统仿真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549896" y="1390856"/>
            <a:ext cx="8054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四轮转向分析中，通常采用的是把汽车简化为一个二自由度的两轮车模型，如图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14-40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6" y="2098742"/>
            <a:ext cx="3421063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24133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一般情况下，忽略悬架的作用，认为汽车只做平行于地面的平面运动，即汽车只有沿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81509"/>
            <a:ext cx="323528" cy="3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498779" y="304288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轴的侧向运动和绕质心的横摆运动。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573016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此外，汽车的侧向加速度限定为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42" y="3640247"/>
            <a:ext cx="452029" cy="26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4077072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以下，轮胎侧偏特性处于线性范围内。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465313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模型的运动微分方程为：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6" y="5332014"/>
            <a:ext cx="3534980" cy="80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05273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考虑到前后轮转角较小，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67" y="1120190"/>
            <a:ext cx="868479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254" y="1131144"/>
            <a:ext cx="875531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76056" y="113169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方程简化为：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218797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1" y="262209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式中，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22097"/>
            <a:ext cx="1101229" cy="6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57301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其中，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82" y="3347889"/>
            <a:ext cx="1780288" cy="1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14" y="4725144"/>
            <a:ext cx="367020" cy="39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34" y="4758984"/>
            <a:ext cx="333706" cy="38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428818" y="4763747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分别为前后轮的侧偏刚度且取负值；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2474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由此得到相应的运动微分方程：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294371" cy="107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28376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当后轮转角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04" y="2872809"/>
            <a:ext cx="599281" cy="32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61885" y="2837612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时，系统即为二轮转向系统。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260428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Sano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等提出的定前后轮转向比——四轮转向系统。定义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84" y="3260428"/>
            <a:ext cx="181223" cy="34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95536" y="371703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为前后轮转向比：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79" y="4167077"/>
            <a:ext cx="1457873" cy="113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79760" y="5517232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则四轮转向系统汽车后轮转角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304" y="5517232"/>
            <a:ext cx="933720" cy="4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788024" y="5507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，且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29" y="5507348"/>
            <a:ext cx="531652" cy="39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951281" y="549936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，当前后轮转向比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93296"/>
            <a:ext cx="793088" cy="29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298781" y="603834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时，前后轮同方向转向；当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093296"/>
            <a:ext cx="785485" cy="23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572000" y="598340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时，前后轮反方向转向</a:t>
            </a:r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。：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2651" y="6470159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则相应的运动微分方程变为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6752"/>
            <a:ext cx="53617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1" y="2492896"/>
            <a:ext cx="4629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转角输入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横摆角速度输出的关系函数：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0" y="3068960"/>
            <a:ext cx="4007056" cy="68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1" y="3933056"/>
            <a:ext cx="4629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转角输入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质心侧偏角输出的关系函数：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390052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247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上式中，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5207008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052736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一般做分析处理时，常对其制动过程做如下假设：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）汽车左右结构是完美对称的；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）忽略汽车悬架的影响；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）汽车在制动过程中忽略俯仰运动，考虑横摆运动；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）忽略路面的不平，即忽略系统界面的各种冲击激励；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）汽车在进行直线制动时，受到一个侧向干扰力作用；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）忽略轮胎的转动惯量和滚动阻力。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290728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考虑汽车的纵向、横向以及绕</a:t>
            </a:r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05" y="3290728"/>
            <a:ext cx="395536" cy="3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283968" y="3290728"/>
            <a:ext cx="4615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轴的转动，则汽车的运动方程式如下： 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90838"/>
            <a:ext cx="479394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06286" y="573325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轮胎侧偏角表达式为：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49" y="5463654"/>
            <a:ext cx="899592" cy="89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052736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车辆在一定速度行驶时，前轮角阶跃输入下的稳态响应可以用稳态横摆角速度增益来评价。所谓稳态横摆角速度增益是指稳态横摆角速度与前轮转角之比。稳态时，横摆</a:t>
            </a:r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角速度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定值，此时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60536"/>
            <a:ext cx="559575" cy="29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768849"/>
            <a:ext cx="450627" cy="29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58631" y="1756569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则得到稳态横摆角速度增益</a:t>
            </a:r>
            <a:r>
              <a:rPr lang="zh-CN" altLang="zh-CN" b="0" dirty="0" smtClean="0">
                <a:solidFill>
                  <a:schemeClr val="tx1"/>
                </a:solidFill>
                <a:latin typeface="+mj-ea"/>
                <a:ea typeface="+mj-ea"/>
              </a:rPr>
              <a:t>方程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781" y="205171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稳态横摆角速度增益：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40" y="2492896"/>
            <a:ext cx="3694585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3586" y="362905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其中，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55886"/>
            <a:ext cx="1089943" cy="3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310498" y="36342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为轴距；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53" y="3518766"/>
            <a:ext cx="1530464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33317" y="365588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称为稳定性因数，其单位为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92" y="3618008"/>
            <a:ext cx="877032" cy="47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3201" y="4221088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用来保证汽车稳定响应的一个重要参数。</a:t>
            </a:r>
          </a:p>
        </p:txBody>
      </p:sp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980728"/>
            <a:ext cx="72728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Sano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提出的定前后轮转向比四轮转向系统，过分追求减小高速转向时的横摆角速度，使得后轮转角的随动性差，调节作用被限制在一个具体的范围之内，不可能充分利用其机动性来提高相应的稳定性，并且一般有较长时间的滞后。因此，本模型引入一种横摆角速度反馈信息，进行再调节控制。</a:t>
            </a: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具体的做法是给出一个前轮转角阶跃输入后，不直接根据当前速度给出后轮转角，而是在忽略后轮转角的情况下，得出相应的横摆角速度响应，然后和稳态横摆角速度相比较，得出一个需要调整的值；以这个值通过一定的关系，求出当前需要的后轮横摆角。整个过程动态进行，后轮根据需要，不断接近最优值。其相应的控制原理图如图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14-41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所示。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378777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323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052736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如图</a:t>
            </a:r>
            <a:r>
              <a:rPr lang="en-US" altLang="zh-CN" dirty="0"/>
              <a:t>14-41</a:t>
            </a:r>
            <a:r>
              <a:rPr lang="zh-CN" altLang="zh-CN" dirty="0"/>
              <a:t>中，各传递函数表达式如下：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2846"/>
            <a:ext cx="2558769" cy="73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1524854"/>
            <a:ext cx="2248039" cy="65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2347127" cy="6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719" y="2417097"/>
            <a:ext cx="2288817" cy="65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9888" y="3228945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本模型设计的模型参数如表</a:t>
            </a:r>
            <a:r>
              <a:rPr lang="en-US" altLang="zh-CN" dirty="0"/>
              <a:t>14-2</a:t>
            </a:r>
            <a:r>
              <a:rPr lang="zh-CN" altLang="zh-CN" dirty="0"/>
              <a:t>所示。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493153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067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7" y="980728"/>
            <a:ext cx="3775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14.3.1  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低速四轮转向系统仿真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223772" y="1484784"/>
            <a:ext cx="6292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15-41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所示，在低速运行情况下，各传递函数如下：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2837456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4864"/>
            <a:ext cx="2794912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4" y="2896770"/>
            <a:ext cx="2956227" cy="56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96952"/>
            <a:ext cx="3044294" cy="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386104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稳态横摆角速度增益：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5104"/>
            <a:ext cx="1395740" cy="7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0688" y="558924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前后轮比例常数：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08" y="5633521"/>
            <a:ext cx="980300" cy="31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8072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考虑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06" y="1058502"/>
            <a:ext cx="1082452" cy="24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135858" y="1035796"/>
            <a:ext cx="5022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下的系统仿真，仿真框图如图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14-42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5" y="1988840"/>
            <a:ext cx="6120680" cy="303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980728"/>
            <a:ext cx="82809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运行程序，输出响应的结果到变量空间，编写程序绘图如下：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clc,close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 all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figure(1);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l = length(simout1);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t = 0:10/(l-1):10;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plot(t,simout1(:,1),'r','linewidth',2)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hold on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plot(t,simout1(:,2),'g','linewidth',2)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plot(t,simout1(:,3),'b','linewidth',2)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legend('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定前后轮比例控制的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4WS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','2WS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','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横摆角速度反馈的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4WS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figure(2),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plot(t,simout2(:,1),'r','linewidth',2)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hold on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plot(t,simout2(:,2),'b','linewidth',2)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legend('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横摆角速度反馈的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4WS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','2WS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')</a:t>
            </a:r>
            <a:endParaRPr lang="zh-CN" altLang="zh-CN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14-43~14-44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959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7" y="1052736"/>
            <a:ext cx="3775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14.3.2  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高速四轮转向系统仿真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556792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14-41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所示，在高速运行情况下，各传递函数如下：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4" y="2204864"/>
            <a:ext cx="3449364" cy="5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31030"/>
            <a:ext cx="3420509" cy="5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34" y="2924944"/>
            <a:ext cx="3667860" cy="57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96952"/>
            <a:ext cx="3665518" cy="57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59232" y="386104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稳态横摆角速度增益：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66" y="4061103"/>
            <a:ext cx="1203077" cy="68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9232" y="508518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前后轮比例常数：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22" y="5118777"/>
            <a:ext cx="939844" cy="33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573325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考虑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5719239"/>
            <a:ext cx="1565197" cy="3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915410" y="5731812"/>
            <a:ext cx="4890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下的系统仿真，仿真框图如图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14-45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  <a:endParaRPr lang="zh-CN" altLang="en-US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2" y="980728"/>
            <a:ext cx="54006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052736"/>
            <a:ext cx="82809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运行程序，输出响应的结果到变量空间，编写程序绘图如下：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+mn-ea"/>
                <a:ea typeface="+mn-ea"/>
              </a:rPr>
              <a:t>clc,close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 all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figure(1);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l = length(simout1);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t = 0:10/(l-1):10;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plot(t,simout1(:,1),'r','linewidth',2)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hold on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plot(t,simout1(:,2),'g','linewidth',2)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plot(t,simout1(:,3),'b','linewidth',2)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legend('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定前后轮比例控制的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4WS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','2WS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','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横摆角速度反馈的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4WS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')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figure(2),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plot(t,simout2(:,1),'r','linewidth',2)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hold on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plot(t,simout2(:,2),'b','linewidth',2)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legend('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横摆角速度反馈的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4WS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','2WS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')</a:t>
            </a:r>
            <a:endParaRPr lang="zh-CN" altLang="zh-CN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运行程序输出结果如图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14-46~14-47</a:t>
            </a:r>
            <a:r>
              <a:rPr lang="zh-CN" altLang="zh-CN" b="0" dirty="0">
                <a:solidFill>
                  <a:schemeClr val="tx1"/>
                </a:solidFill>
                <a:latin typeface="+mn-ea"/>
                <a:ea typeface="+mn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980728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由于汽车在制动过程中，受到制动力和侧向力的影响，产生纵向和横向的加速度使得汽车的轮胎载荷产生变化，通过分析得到每个轮胎的载荷模型如下：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6391"/>
            <a:ext cx="2987824" cy="246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5013176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考虑轮胎受到侧向力的作用，采用</a:t>
            </a:r>
            <a:r>
              <a:rPr lang="en-US" altLang="zh-CN" b="0" dirty="0" err="1">
                <a:solidFill>
                  <a:schemeClr val="tx1"/>
                </a:solidFill>
                <a:latin typeface="+mj-ea"/>
                <a:ea typeface="+mj-ea"/>
              </a:rPr>
              <a:t>Gim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模型对汽车制动系统进行仿真设计，其侧向力和回转力矩分别如下式所示：</a:t>
            </a:r>
          </a:p>
        </p:txBody>
      </p:sp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57150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4005064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由以上分析可知，单纯采用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2WS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转向系统，不但超调量较大，而且系统达到稳态的时间较长，很不适合高速下稳态操作；而采用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Sano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提出的定前后轮比例控制的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4WS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系统，在汽车横摆角速度的稳定值上得到了很好的调整，唯一不足的是其响应时间较长，整体性能均较好。</a:t>
            </a:r>
          </a:p>
        </p:txBody>
      </p:sp>
    </p:spTree>
    <p:extLst>
      <p:ext uri="{BB962C8B-B14F-4D97-AF65-F5344CB8AC3E}">
        <p14:creationId xmlns:p14="http://schemas.microsoft.com/office/powerpoint/2010/main" val="36997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9168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纵向力：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172" y="105273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考虑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1982047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56" y="1698531"/>
            <a:ext cx="4396141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90505" y="28288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侧向力：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93" y="2646538"/>
            <a:ext cx="4423821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90" y="3904511"/>
            <a:ext cx="5234683" cy="136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42122" y="45860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回转力矩：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9168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纵向力：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172" y="105273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考虑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0505" y="28288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侧向力：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8172" y="39676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回转力矩：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37522"/>
            <a:ext cx="1763688" cy="55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27" y="1916832"/>
            <a:ext cx="2082131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27" y="2828835"/>
            <a:ext cx="199626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51" y="3749339"/>
            <a:ext cx="2618650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98172" y="530120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其中，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52" y="5118911"/>
            <a:ext cx="2306976" cy="8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45" y="5118911"/>
            <a:ext cx="1248912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12014"/>
            <a:ext cx="1096010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17989"/>
            <a:ext cx="1046985" cy="6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52" y="6020919"/>
            <a:ext cx="1570593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13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090" y="112474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）未含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ABS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系统的制动过程：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1200193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26114" y="263691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）含有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ABS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系统的制动过程：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65" y="3212976"/>
            <a:ext cx="1686042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48371" y="4149080"/>
            <a:ext cx="4431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）滑移率与附着系数之间的关系：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14" y="4869160"/>
            <a:ext cx="2749943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7880" y="5805264"/>
            <a:ext cx="598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考虑单轮车辆系统制动模型，具体如图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14-2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779"/>
            <a:ext cx="24384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1124744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由此建立单轮车辆制动模型的微分方程式：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1568656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3244" y="314096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制动过程仿真模型参数如表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14-1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84609"/>
            <a:ext cx="26289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2284" y="3645024"/>
            <a:ext cx="5461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建立汽车单轮制动模型仿真框图如图</a:t>
            </a:r>
            <a:r>
              <a:rPr lang="en-US" altLang="zh-CN" b="0" dirty="0">
                <a:solidFill>
                  <a:schemeClr val="tx1"/>
                </a:solidFill>
                <a:latin typeface="+mj-ea"/>
                <a:ea typeface="+mj-ea"/>
              </a:rPr>
              <a:t>14-3</a:t>
            </a:r>
            <a:r>
              <a:rPr lang="zh-CN" altLang="zh-CN" b="0" dirty="0">
                <a:solidFill>
                  <a:schemeClr val="tx1"/>
                </a:solidFill>
                <a:latin typeface="+mj-ea"/>
                <a:ea typeface="+mj-ea"/>
              </a:rPr>
              <a:t>所示。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60145"/>
            <a:ext cx="5139546" cy="244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630122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 - 副本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charset="0"/>
            <a:ea typeface="华文行楷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 - 副本</Template>
  <TotalTime>68</TotalTime>
  <Words>2805</Words>
  <Application>Microsoft Office PowerPoint</Application>
  <PresentationFormat>全屏显示(4:3)</PresentationFormat>
  <Paragraphs>294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模板 - 副本</vt:lpstr>
      <vt:lpstr>默认设计模板</vt:lpstr>
      <vt:lpstr>第14章  车辆系统仿真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Haiou</dc:creator>
  <cp:lastModifiedBy>asus</cp:lastModifiedBy>
  <cp:revision>11</cp:revision>
  <cp:lastPrinted>1601-01-01T00:00:00Z</cp:lastPrinted>
  <dcterms:created xsi:type="dcterms:W3CDTF">2017-03-29T11:46:04Z</dcterms:created>
  <dcterms:modified xsi:type="dcterms:W3CDTF">2017-05-03T01:21:03Z</dcterms:modified>
</cp:coreProperties>
</file>