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68"/>
  </p:notesMasterIdLst>
  <p:handoutMasterIdLst>
    <p:handoutMasterId r:id="rId69"/>
  </p:handoutMasterIdLst>
  <p:sldIdLst>
    <p:sldId id="704" r:id="rId3"/>
    <p:sldId id="768"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51" r:id="rId51"/>
    <p:sldId id="752" r:id="rId52"/>
    <p:sldId id="753" r:id="rId53"/>
    <p:sldId id="754" r:id="rId54"/>
    <p:sldId id="755" r:id="rId55"/>
    <p:sldId id="756" r:id="rId56"/>
    <p:sldId id="757" r:id="rId57"/>
    <p:sldId id="758" r:id="rId58"/>
    <p:sldId id="759" r:id="rId59"/>
    <p:sldId id="760" r:id="rId60"/>
    <p:sldId id="761" r:id="rId61"/>
    <p:sldId id="762" r:id="rId62"/>
    <p:sldId id="763" r:id="rId63"/>
    <p:sldId id="764" r:id="rId64"/>
    <p:sldId id="765" r:id="rId65"/>
    <p:sldId id="766" r:id="rId66"/>
    <p:sldId id="767" r:id="rId67"/>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 Id="rId14" Type="http://schemas.openxmlformats.org/officeDocument/2006/relationships/image" Target="../media/image26.wmf"/></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aike.baidu.com/view/758733.htm" TargetMode="External"/><Relationship Id="rId2" Type="http://schemas.openxmlformats.org/officeDocument/2006/relationships/hyperlink" Target="http://baike.baidu.com/view/262307.htm" TargetMode="External"/><Relationship Id="rId1" Type="http://schemas.openxmlformats.org/officeDocument/2006/relationships/slideLayout" Target="../slideLayouts/slideLayout2.xml"/><Relationship Id="rId4" Type="http://schemas.openxmlformats.org/officeDocument/2006/relationships/hyperlink" Target="http://baike.baidu.com/view/314023.ht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 Id="rId5" Type="http://schemas.openxmlformats.org/officeDocument/2006/relationships/image" Target="../media/image56.wmf"/><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s/_rels/slide5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73.wmf"/></Relationships>
</file>

<file path=ppt/slides/_rels/slide52.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wmf"/><Relationship Id="rId4" Type="http://schemas.openxmlformats.org/officeDocument/2006/relationships/image" Target="../media/image76.wmf"/></Relationships>
</file>

<file path=ppt/slides/_rels/slide53.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slideLayout" Target="../slideLayouts/slideLayout2.xml"/><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slides/_rels/slide55.x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340768"/>
            <a:ext cx="7772400" cy="1470025"/>
          </a:xfrm>
        </p:spPr>
        <p:txBody>
          <a:bodyPr>
            <a:normAutofit fontScale="90000"/>
          </a:bodyPr>
          <a:lstStyle/>
          <a:p>
            <a:r>
              <a:rPr lang="zh-CN" altLang="zh-CN" b="1" dirty="0">
                <a:solidFill>
                  <a:srgbClr val="C00000"/>
                </a:solidFill>
              </a:rPr>
              <a:t>第</a:t>
            </a:r>
            <a:r>
              <a:rPr lang="en-US" altLang="zh-CN" b="1" dirty="0">
                <a:solidFill>
                  <a:srgbClr val="C00000"/>
                </a:solidFill>
              </a:rPr>
              <a:t>15</a:t>
            </a:r>
            <a:r>
              <a:rPr lang="zh-CN" altLang="zh-CN" b="1" dirty="0">
                <a:solidFill>
                  <a:srgbClr val="C00000"/>
                </a:solidFill>
              </a:rPr>
              <a:t>章</a:t>
            </a:r>
            <a:r>
              <a:rPr lang="en-US" altLang="zh-CN" b="1" dirty="0">
                <a:solidFill>
                  <a:srgbClr val="C00000"/>
                </a:solidFill>
              </a:rPr>
              <a:t>  </a:t>
            </a:r>
            <a:r>
              <a:rPr lang="zh-CN" altLang="zh-CN" b="1" dirty="0">
                <a:solidFill>
                  <a:srgbClr val="C00000"/>
                </a:solidFill>
              </a:rPr>
              <a:t>群智能算法控制系统仿真</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1115616" y="2420888"/>
            <a:ext cx="7560840" cy="4176464"/>
          </a:xfrm>
        </p:spPr>
        <p:txBody>
          <a:bodyPr>
            <a:normAutofit fontScale="77500" lnSpcReduction="20000"/>
          </a:bodyPr>
          <a:lstStyle/>
          <a:p>
            <a:pPr algn="l"/>
            <a:r>
              <a:rPr lang="zh-CN" altLang="zh-CN" dirty="0">
                <a:solidFill>
                  <a:schemeClr val="tx1"/>
                </a:solidFill>
              </a:rPr>
              <a:t>本章讲述了群智能算法在</a:t>
            </a:r>
            <a:r>
              <a:rPr lang="en-US" altLang="zh-CN" dirty="0">
                <a:solidFill>
                  <a:schemeClr val="tx1"/>
                </a:solidFill>
              </a:rPr>
              <a:t>PID</a:t>
            </a:r>
            <a:r>
              <a:rPr lang="zh-CN" altLang="zh-CN" dirty="0">
                <a:solidFill>
                  <a:schemeClr val="tx1"/>
                </a:solidFill>
              </a:rPr>
              <a:t>控制仿真中的应用研究，</a:t>
            </a:r>
            <a:r>
              <a:rPr lang="en-US" altLang="zh-CN" dirty="0">
                <a:solidFill>
                  <a:schemeClr val="tx1"/>
                </a:solidFill>
              </a:rPr>
              <a:t>PID</a:t>
            </a:r>
            <a:r>
              <a:rPr lang="zh-CN" altLang="zh-CN" dirty="0">
                <a:solidFill>
                  <a:schemeClr val="tx1"/>
                </a:solidFill>
              </a:rPr>
              <a:t>控制是典型的工业控制之一，对于</a:t>
            </a:r>
            <a:r>
              <a:rPr lang="en-US" altLang="zh-CN" dirty="0">
                <a:solidFill>
                  <a:schemeClr val="tx1"/>
                </a:solidFill>
              </a:rPr>
              <a:t>PID</a:t>
            </a:r>
            <a:r>
              <a:rPr lang="zh-CN" altLang="zh-CN" dirty="0">
                <a:solidFill>
                  <a:schemeClr val="tx1"/>
                </a:solidFill>
              </a:rPr>
              <a:t>控制，主要难点在于</a:t>
            </a:r>
            <a:r>
              <a:rPr lang="en-US" altLang="zh-CN" dirty="0">
                <a:solidFill>
                  <a:schemeClr val="tx1"/>
                </a:solidFill>
              </a:rPr>
              <a:t>PID</a:t>
            </a:r>
            <a:r>
              <a:rPr lang="zh-CN" altLang="zh-CN" dirty="0">
                <a:solidFill>
                  <a:schemeClr val="tx1"/>
                </a:solidFill>
              </a:rPr>
              <a:t>的参数整定，现用的工业控制中，而现今的群智能算法（粒子群算法、遗传算法、人群搜索算法等）则能够快速整定</a:t>
            </a:r>
            <a:r>
              <a:rPr lang="en-US" altLang="zh-CN" dirty="0">
                <a:solidFill>
                  <a:schemeClr val="tx1"/>
                </a:solidFill>
              </a:rPr>
              <a:t>PID</a:t>
            </a:r>
            <a:r>
              <a:rPr lang="zh-CN" altLang="zh-CN" dirty="0">
                <a:solidFill>
                  <a:schemeClr val="tx1"/>
                </a:solidFill>
              </a:rPr>
              <a:t>参数，并且鲁棒性很好，因此研究群智能算法控制系统仿真显得尤为重要。</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）学习和掌握</a:t>
            </a:r>
            <a:r>
              <a:rPr lang="en-US" altLang="zh-CN" dirty="0">
                <a:solidFill>
                  <a:schemeClr val="tx1"/>
                </a:solidFill>
              </a:rPr>
              <a:t>PID</a:t>
            </a:r>
            <a:r>
              <a:rPr lang="zh-CN" altLang="zh-CN" dirty="0">
                <a:solidFill>
                  <a:schemeClr val="tx1"/>
                </a:solidFill>
              </a:rPr>
              <a:t>控制系统仿真；</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）学习和掌握基于</a:t>
            </a:r>
            <a:r>
              <a:rPr lang="en-US" altLang="zh-CN" dirty="0">
                <a:solidFill>
                  <a:schemeClr val="tx1"/>
                </a:solidFill>
              </a:rPr>
              <a:t>PSO</a:t>
            </a:r>
            <a:r>
              <a:rPr lang="zh-CN" altLang="zh-CN" dirty="0">
                <a:solidFill>
                  <a:schemeClr val="tx1"/>
                </a:solidFill>
              </a:rPr>
              <a:t>算法的</a:t>
            </a:r>
            <a:r>
              <a:rPr lang="en-US" altLang="zh-CN" dirty="0">
                <a:solidFill>
                  <a:schemeClr val="tx1"/>
                </a:solidFill>
              </a:rPr>
              <a:t>PID</a:t>
            </a:r>
            <a:r>
              <a:rPr lang="zh-CN" altLang="zh-CN" dirty="0">
                <a:solidFill>
                  <a:schemeClr val="tx1"/>
                </a:solidFill>
              </a:rPr>
              <a:t>参数整定仿真；</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）学习和掌握基于</a:t>
            </a:r>
            <a:r>
              <a:rPr lang="en-US" altLang="zh-CN" dirty="0">
                <a:solidFill>
                  <a:schemeClr val="tx1"/>
                </a:solidFill>
              </a:rPr>
              <a:t>GA</a:t>
            </a:r>
            <a:r>
              <a:rPr lang="zh-CN" altLang="zh-CN" dirty="0">
                <a:solidFill>
                  <a:schemeClr val="tx1"/>
                </a:solidFill>
              </a:rPr>
              <a:t>算法的</a:t>
            </a:r>
            <a:r>
              <a:rPr lang="en-US" altLang="zh-CN" dirty="0">
                <a:solidFill>
                  <a:schemeClr val="tx1"/>
                </a:solidFill>
              </a:rPr>
              <a:t>PID</a:t>
            </a:r>
            <a:r>
              <a:rPr lang="zh-CN" altLang="zh-CN" dirty="0">
                <a:solidFill>
                  <a:schemeClr val="tx1"/>
                </a:solidFill>
              </a:rPr>
              <a:t>参数整定仿真；</a:t>
            </a:r>
          </a:p>
          <a:p>
            <a:pPr algn="l"/>
            <a:r>
              <a:rPr lang="zh-CN" altLang="zh-CN" dirty="0">
                <a:solidFill>
                  <a:schemeClr val="tx1"/>
                </a:solidFill>
              </a:rPr>
              <a:t>（</a:t>
            </a:r>
            <a:r>
              <a:rPr lang="en-US" altLang="zh-CN" dirty="0">
                <a:solidFill>
                  <a:schemeClr val="tx1"/>
                </a:solidFill>
              </a:rPr>
              <a:t>4</a:t>
            </a:r>
            <a:r>
              <a:rPr lang="zh-CN" altLang="zh-CN" dirty="0">
                <a:solidFill>
                  <a:schemeClr val="tx1"/>
                </a:solidFill>
              </a:rPr>
              <a:t>）学习和掌握基于</a:t>
            </a:r>
            <a:r>
              <a:rPr lang="en-US" altLang="zh-CN" dirty="0">
                <a:solidFill>
                  <a:schemeClr val="tx1"/>
                </a:solidFill>
              </a:rPr>
              <a:t>SOA</a:t>
            </a:r>
            <a:r>
              <a:rPr lang="zh-CN" altLang="zh-CN" dirty="0">
                <a:solidFill>
                  <a:schemeClr val="tx1"/>
                </a:solidFill>
              </a:rPr>
              <a:t>算法的</a:t>
            </a:r>
            <a:r>
              <a:rPr lang="en-US" altLang="zh-CN" dirty="0">
                <a:solidFill>
                  <a:schemeClr val="tx1"/>
                </a:solidFill>
              </a:rPr>
              <a:t>PID</a:t>
            </a:r>
            <a:r>
              <a:rPr lang="zh-CN" altLang="zh-CN" dirty="0">
                <a:solidFill>
                  <a:schemeClr val="tx1"/>
                </a:solidFill>
              </a:rPr>
              <a:t>参数整定仿真；</a:t>
            </a:r>
          </a:p>
          <a:p>
            <a:endParaRPr lang="zh-CN" altLang="en-US" dirty="0"/>
          </a:p>
        </p:txBody>
      </p:sp>
    </p:spTree>
    <p:extLst>
      <p:ext uri="{BB962C8B-B14F-4D97-AF65-F5344CB8AC3E}">
        <p14:creationId xmlns:p14="http://schemas.microsoft.com/office/powerpoint/2010/main" val="752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759" y="1124744"/>
            <a:ext cx="3005951" cy="400110"/>
          </a:xfrm>
          <a:prstGeom prst="rect">
            <a:avLst/>
          </a:prstGeom>
        </p:spPr>
        <p:txBody>
          <a:bodyPr wrap="none">
            <a:spAutoFit/>
          </a:bodyPr>
          <a:lstStyle/>
          <a:p>
            <a:pPr algn="l"/>
            <a:r>
              <a:rPr lang="en-US" altLang="zh-CN" b="0" dirty="0">
                <a:solidFill>
                  <a:schemeClr val="tx1"/>
                </a:solidFill>
                <a:latin typeface="+mj-ea"/>
                <a:ea typeface="+mj-ea"/>
              </a:rPr>
              <a:t>15.2.2  </a:t>
            </a:r>
            <a:r>
              <a:rPr lang="zh-CN" altLang="zh-CN" b="0" dirty="0">
                <a:solidFill>
                  <a:schemeClr val="tx1"/>
                </a:solidFill>
                <a:latin typeface="+mj-ea"/>
                <a:ea typeface="+mj-ea"/>
              </a:rPr>
              <a:t>粒子群算法流程</a:t>
            </a:r>
          </a:p>
        </p:txBody>
      </p:sp>
      <p:sp>
        <p:nvSpPr>
          <p:cNvPr id="3" name="矩形 2"/>
          <p:cNvSpPr/>
          <p:nvPr/>
        </p:nvSpPr>
        <p:spPr>
          <a:xfrm>
            <a:off x="516414" y="1628800"/>
            <a:ext cx="1210588" cy="400110"/>
          </a:xfrm>
          <a:prstGeom prst="rect">
            <a:avLst/>
          </a:prstGeom>
        </p:spPr>
        <p:txBody>
          <a:bodyPr wrap="none">
            <a:spAutoFit/>
          </a:bodyPr>
          <a:lstStyle/>
          <a:p>
            <a:pPr algn="l"/>
            <a:r>
              <a:rPr lang="zh-CN" altLang="zh-CN" b="0" dirty="0">
                <a:solidFill>
                  <a:schemeClr val="tx1"/>
                </a:solidFill>
                <a:latin typeface="+mj-ea"/>
                <a:ea typeface="+mj-ea"/>
              </a:rPr>
              <a:t>设在一个</a:t>
            </a:r>
            <a:endParaRPr lang="zh-CN" altLang="en-US" b="0" dirty="0">
              <a:solidFill>
                <a:schemeClr val="tx1"/>
              </a:solidFill>
              <a:latin typeface="+mj-ea"/>
              <a:ea typeface="+mj-ea"/>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4942" y="1660556"/>
            <a:ext cx="268459"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73401" y="1593102"/>
            <a:ext cx="3005951" cy="400110"/>
          </a:xfrm>
          <a:prstGeom prst="rect">
            <a:avLst/>
          </a:prstGeom>
        </p:spPr>
        <p:txBody>
          <a:bodyPr wrap="none">
            <a:spAutoFit/>
          </a:bodyPr>
          <a:lstStyle/>
          <a:p>
            <a:pPr algn="l"/>
            <a:r>
              <a:rPr lang="zh-CN" altLang="zh-CN" b="0" dirty="0">
                <a:solidFill>
                  <a:schemeClr val="tx1"/>
                </a:solidFill>
                <a:latin typeface="+mj-ea"/>
                <a:ea typeface="+mj-ea"/>
              </a:rPr>
              <a:t>维的目标搜索空间中，有</a:t>
            </a:r>
            <a:endParaRPr lang="zh-CN" altLang="en-US" b="0" dirty="0">
              <a:solidFill>
                <a:schemeClr val="tx1"/>
              </a:solidFill>
              <a:latin typeface="+mj-ea"/>
              <a:ea typeface="+mj-ea"/>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803" y="1664025"/>
            <a:ext cx="310889" cy="2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57899" y="1626829"/>
            <a:ext cx="3518912" cy="400110"/>
          </a:xfrm>
          <a:prstGeom prst="rect">
            <a:avLst/>
          </a:prstGeom>
        </p:spPr>
        <p:txBody>
          <a:bodyPr wrap="none">
            <a:spAutoFit/>
          </a:bodyPr>
          <a:lstStyle/>
          <a:p>
            <a:pPr algn="l"/>
            <a:r>
              <a:rPr lang="zh-CN" altLang="zh-CN" b="0" dirty="0">
                <a:solidFill>
                  <a:schemeClr val="tx1"/>
                </a:solidFill>
                <a:latin typeface="+mj-ea"/>
                <a:ea typeface="+mj-ea"/>
              </a:rPr>
              <a:t>个粒子组成一个群体，其中第</a:t>
            </a:r>
            <a:endParaRPr lang="zh-CN" altLang="en-US" b="0" dirty="0">
              <a:solidFill>
                <a:schemeClr val="tx1"/>
              </a:solidFill>
              <a:latin typeface="+mj-ea"/>
              <a:ea typeface="+mj-ea"/>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9285" y="1626829"/>
            <a:ext cx="267323" cy="4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86687" y="2204864"/>
            <a:ext cx="2236510" cy="400110"/>
          </a:xfrm>
          <a:prstGeom prst="rect">
            <a:avLst/>
          </a:prstGeom>
        </p:spPr>
        <p:txBody>
          <a:bodyPr wrap="none">
            <a:spAutoFit/>
          </a:bodyPr>
          <a:lstStyle/>
          <a:p>
            <a:pPr algn="l"/>
            <a:r>
              <a:rPr lang="zh-CN" altLang="zh-CN" b="0" dirty="0">
                <a:solidFill>
                  <a:schemeClr val="tx1"/>
                </a:solidFill>
                <a:latin typeface="+mj-ea"/>
                <a:ea typeface="+mj-ea"/>
              </a:rPr>
              <a:t>个粒子表示为一个</a:t>
            </a:r>
            <a:endParaRPr lang="zh-CN" altLang="en-US" b="0" dirty="0">
              <a:solidFill>
                <a:schemeClr val="tx1"/>
              </a:solidFill>
              <a:latin typeface="+mj-ea"/>
              <a:ea typeface="+mj-ea"/>
            </a:endParaRPr>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2589" y="2236286"/>
            <a:ext cx="269220" cy="33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71809" y="2236286"/>
            <a:ext cx="1210588" cy="400110"/>
          </a:xfrm>
          <a:prstGeom prst="rect">
            <a:avLst/>
          </a:prstGeom>
        </p:spPr>
        <p:txBody>
          <a:bodyPr wrap="none">
            <a:spAutoFit/>
          </a:bodyPr>
          <a:lstStyle/>
          <a:p>
            <a:pPr algn="l"/>
            <a:r>
              <a:rPr lang="zh-CN" altLang="zh-CN" b="0" dirty="0">
                <a:solidFill>
                  <a:schemeClr val="tx1"/>
                </a:solidFill>
                <a:latin typeface="+mj-ea"/>
                <a:ea typeface="+mj-ea"/>
              </a:rPr>
              <a:t>维的向量</a:t>
            </a:r>
            <a:endParaRPr lang="zh-CN" altLang="en-US" b="0" dirty="0">
              <a:solidFill>
                <a:schemeClr val="tx1"/>
              </a:solidFill>
              <a:latin typeface="+mj-ea"/>
              <a:ea typeface="+mj-ea"/>
            </a:endParaRPr>
          </a:p>
        </p:txBody>
      </p:sp>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8145" y="2231731"/>
            <a:ext cx="2132047" cy="43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4208" y="2351252"/>
            <a:ext cx="1019838"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90999" y="2677462"/>
            <a:ext cx="4288353" cy="400110"/>
          </a:xfrm>
          <a:prstGeom prst="rect">
            <a:avLst/>
          </a:prstGeom>
        </p:spPr>
        <p:txBody>
          <a:bodyPr wrap="none">
            <a:spAutoFit/>
          </a:bodyPr>
          <a:lstStyle/>
          <a:p>
            <a:pPr algn="l"/>
            <a:r>
              <a:rPr lang="zh-CN" altLang="zh-CN" b="0" dirty="0">
                <a:solidFill>
                  <a:schemeClr val="tx1"/>
                </a:solidFill>
                <a:latin typeface="+mj-ea"/>
                <a:ea typeface="+mj-ea"/>
              </a:rPr>
              <a:t>每个粒子的位置就是一个潜在的解。</a:t>
            </a:r>
            <a:endParaRPr lang="zh-CN" altLang="en-US" b="0" dirty="0">
              <a:solidFill>
                <a:schemeClr val="tx1"/>
              </a:solidFill>
              <a:latin typeface="+mj-ea"/>
              <a:ea typeface="+mj-ea"/>
            </a:endParaRPr>
          </a:p>
        </p:txBody>
      </p:sp>
      <p:sp>
        <p:nvSpPr>
          <p:cNvPr id="9" name="矩形 8"/>
          <p:cNvSpPr/>
          <p:nvPr/>
        </p:nvSpPr>
        <p:spPr>
          <a:xfrm>
            <a:off x="667175" y="3356992"/>
            <a:ext cx="441146" cy="400110"/>
          </a:xfrm>
          <a:prstGeom prst="rect">
            <a:avLst/>
          </a:prstGeom>
        </p:spPr>
        <p:txBody>
          <a:bodyPr wrap="none">
            <a:spAutoFit/>
          </a:bodyPr>
          <a:lstStyle/>
          <a:p>
            <a:pPr algn="l"/>
            <a:r>
              <a:rPr lang="zh-CN" altLang="zh-CN" b="0" dirty="0">
                <a:solidFill>
                  <a:schemeClr val="tx1"/>
                </a:solidFill>
                <a:latin typeface="+mj-ea"/>
                <a:ea typeface="+mj-ea"/>
              </a:rPr>
              <a:t>将</a:t>
            </a:r>
            <a:endParaRPr lang="zh-CN" altLang="en-US" b="0" dirty="0">
              <a:solidFill>
                <a:schemeClr val="tx1"/>
              </a:solidFill>
              <a:latin typeface="+mj-ea"/>
              <a:ea typeface="+mj-ea"/>
            </a:endParaRPr>
          </a:p>
        </p:txBody>
      </p:sp>
      <p:pic>
        <p:nvPicPr>
          <p:cNvPr id="308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3607" y="3296104"/>
            <a:ext cx="322883" cy="4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66490" y="3290818"/>
            <a:ext cx="7580118" cy="400110"/>
          </a:xfrm>
          <a:prstGeom prst="rect">
            <a:avLst/>
          </a:prstGeom>
        </p:spPr>
        <p:txBody>
          <a:bodyPr wrap="square">
            <a:spAutoFit/>
          </a:bodyPr>
          <a:lstStyle/>
          <a:p>
            <a:pPr algn="l"/>
            <a:r>
              <a:rPr lang="zh-CN" altLang="zh-CN" b="0" dirty="0">
                <a:solidFill>
                  <a:schemeClr val="tx1"/>
                </a:solidFill>
                <a:latin typeface="+mj-ea"/>
                <a:ea typeface="+mj-ea"/>
              </a:rPr>
              <a:t>代入一个目标函数就可以算出其适应值，根据适应值的大小衡量</a:t>
            </a:r>
            <a:r>
              <a:rPr lang="zh-CN" altLang="zh-CN" b="0" dirty="0" smtClean="0">
                <a:solidFill>
                  <a:schemeClr val="tx1"/>
                </a:solidFill>
                <a:latin typeface="+mj-ea"/>
                <a:ea typeface="+mj-ea"/>
              </a:rPr>
              <a:t>解</a:t>
            </a:r>
            <a:endParaRPr lang="zh-CN" altLang="en-US" b="0" dirty="0">
              <a:solidFill>
                <a:schemeClr val="tx1"/>
              </a:solidFill>
              <a:latin typeface="+mj-ea"/>
              <a:ea typeface="+mj-ea"/>
            </a:endParaRPr>
          </a:p>
        </p:txBody>
      </p:sp>
      <p:sp>
        <p:nvSpPr>
          <p:cNvPr id="11" name="矩形 10"/>
          <p:cNvSpPr/>
          <p:nvPr/>
        </p:nvSpPr>
        <p:spPr>
          <a:xfrm>
            <a:off x="652571" y="3799643"/>
            <a:ext cx="1210588" cy="400110"/>
          </a:xfrm>
          <a:prstGeom prst="rect">
            <a:avLst/>
          </a:prstGeom>
        </p:spPr>
        <p:txBody>
          <a:bodyPr wrap="none">
            <a:spAutoFit/>
          </a:bodyPr>
          <a:lstStyle/>
          <a:p>
            <a:pPr algn="l"/>
            <a:r>
              <a:rPr lang="zh-CN" altLang="zh-CN" b="0" dirty="0">
                <a:solidFill>
                  <a:schemeClr val="tx1"/>
                </a:solidFill>
                <a:latin typeface="+mj-ea"/>
                <a:ea typeface="+mj-ea"/>
              </a:rPr>
              <a:t>的优劣。</a:t>
            </a:r>
            <a:endParaRPr lang="zh-CN" altLang="en-US" b="0" dirty="0">
              <a:solidFill>
                <a:schemeClr val="tx1"/>
              </a:solidFill>
              <a:latin typeface="+mj-ea"/>
              <a:ea typeface="+mj-ea"/>
            </a:endParaRPr>
          </a:p>
        </p:txBody>
      </p:sp>
      <p:sp>
        <p:nvSpPr>
          <p:cNvPr id="12" name="矩形 11"/>
          <p:cNvSpPr/>
          <p:nvPr/>
        </p:nvSpPr>
        <p:spPr>
          <a:xfrm>
            <a:off x="1716453" y="3799643"/>
            <a:ext cx="441146" cy="400110"/>
          </a:xfrm>
          <a:prstGeom prst="rect">
            <a:avLst/>
          </a:prstGeom>
        </p:spPr>
        <p:txBody>
          <a:bodyPr wrap="none">
            <a:spAutoFit/>
          </a:bodyPr>
          <a:lstStyle/>
          <a:p>
            <a:pPr algn="l"/>
            <a:r>
              <a:rPr lang="zh-CN" altLang="zh-CN" b="0" dirty="0">
                <a:solidFill>
                  <a:schemeClr val="tx1"/>
                </a:solidFill>
                <a:latin typeface="+mj-ea"/>
                <a:ea typeface="+mj-ea"/>
              </a:rPr>
              <a:t>第</a:t>
            </a:r>
            <a:endParaRPr lang="zh-CN" altLang="en-US" b="0" dirty="0">
              <a:solidFill>
                <a:schemeClr val="tx1"/>
              </a:solidFill>
              <a:latin typeface="+mj-ea"/>
              <a:ea typeface="+mj-ea"/>
            </a:endParaRPr>
          </a:p>
        </p:txBody>
      </p:sp>
      <p:pic>
        <p:nvPicPr>
          <p:cNvPr id="30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81138" y="3813088"/>
            <a:ext cx="233533" cy="38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392221" y="3780429"/>
            <a:ext cx="2749471" cy="400110"/>
          </a:xfrm>
          <a:prstGeom prst="rect">
            <a:avLst/>
          </a:prstGeom>
        </p:spPr>
        <p:txBody>
          <a:bodyPr wrap="none">
            <a:spAutoFit/>
          </a:bodyPr>
          <a:lstStyle/>
          <a:p>
            <a:pPr algn="l"/>
            <a:r>
              <a:rPr lang="zh-CN" altLang="zh-CN" b="0" dirty="0">
                <a:solidFill>
                  <a:schemeClr val="tx1"/>
                </a:solidFill>
                <a:latin typeface="+mj-ea"/>
                <a:ea typeface="+mj-ea"/>
              </a:rPr>
              <a:t>个粒子的飞翔的速度是</a:t>
            </a:r>
            <a:endParaRPr lang="zh-CN" altLang="en-US" b="0" dirty="0">
              <a:solidFill>
                <a:schemeClr val="tx1"/>
              </a:solidFill>
              <a:latin typeface="+mj-ea"/>
              <a:ea typeface="+mj-ea"/>
            </a:endParaRPr>
          </a:p>
        </p:txBody>
      </p:sp>
      <p:pic>
        <p:nvPicPr>
          <p:cNvPr id="308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529" y="3810598"/>
            <a:ext cx="268459"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72988" y="3790313"/>
            <a:ext cx="1723549" cy="400110"/>
          </a:xfrm>
          <a:prstGeom prst="rect">
            <a:avLst/>
          </a:prstGeom>
        </p:spPr>
        <p:txBody>
          <a:bodyPr wrap="none">
            <a:spAutoFit/>
          </a:bodyPr>
          <a:lstStyle/>
          <a:p>
            <a:pPr algn="l"/>
            <a:r>
              <a:rPr lang="zh-CN" altLang="zh-CN" b="0" dirty="0">
                <a:solidFill>
                  <a:schemeClr val="tx1"/>
                </a:solidFill>
                <a:latin typeface="+mj-ea"/>
                <a:ea typeface="+mj-ea"/>
              </a:rPr>
              <a:t>维向量，记为</a:t>
            </a:r>
            <a:endParaRPr lang="zh-CN" altLang="en-US" b="0" dirty="0">
              <a:solidFill>
                <a:schemeClr val="tx1"/>
              </a:solidFill>
              <a:latin typeface="+mj-ea"/>
              <a:ea typeface="+mj-ea"/>
            </a:endParaRPr>
          </a:p>
        </p:txBody>
      </p:sp>
      <p:pic>
        <p:nvPicPr>
          <p:cNvPr id="308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04626" y="3753967"/>
            <a:ext cx="1555999" cy="37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68863" y="4365104"/>
            <a:ext cx="697627" cy="400110"/>
          </a:xfrm>
          <a:prstGeom prst="rect">
            <a:avLst/>
          </a:prstGeom>
        </p:spPr>
        <p:txBody>
          <a:bodyPr wrap="none">
            <a:spAutoFit/>
          </a:bodyPr>
          <a:lstStyle/>
          <a:p>
            <a:pPr algn="l"/>
            <a:r>
              <a:rPr lang="zh-CN" altLang="zh-CN" b="0" dirty="0">
                <a:solidFill>
                  <a:schemeClr val="tx1"/>
                </a:solidFill>
                <a:latin typeface="+mj-ea"/>
                <a:ea typeface="+mj-ea"/>
              </a:rPr>
              <a:t>记第</a:t>
            </a:r>
            <a:endParaRPr lang="zh-CN" altLang="en-US" b="0" dirty="0">
              <a:solidFill>
                <a:schemeClr val="tx1"/>
              </a:solidFill>
              <a:latin typeface="+mj-ea"/>
              <a:ea typeface="+mj-ea"/>
            </a:endParaRPr>
          </a:p>
        </p:txBody>
      </p:sp>
      <p:pic>
        <p:nvPicPr>
          <p:cNvPr id="3084"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3231" y="4360844"/>
            <a:ext cx="229041" cy="37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1552272" y="4384318"/>
            <a:ext cx="4288353" cy="400110"/>
          </a:xfrm>
          <a:prstGeom prst="rect">
            <a:avLst/>
          </a:prstGeom>
        </p:spPr>
        <p:txBody>
          <a:bodyPr wrap="none">
            <a:spAutoFit/>
          </a:bodyPr>
          <a:lstStyle/>
          <a:p>
            <a:pPr algn="l"/>
            <a:r>
              <a:rPr lang="zh-CN" altLang="zh-CN" b="0" dirty="0">
                <a:solidFill>
                  <a:schemeClr val="tx1"/>
                </a:solidFill>
                <a:latin typeface="+mj-ea"/>
                <a:ea typeface="+mj-ea"/>
              </a:rPr>
              <a:t>个粒子迄今为止搜索到的最优位置为</a:t>
            </a:r>
            <a:endParaRPr lang="zh-CN" altLang="en-US" b="0" dirty="0">
              <a:solidFill>
                <a:schemeClr val="tx1"/>
              </a:solidFill>
              <a:latin typeface="+mj-ea"/>
              <a:ea typeface="+mj-ea"/>
            </a:endParaRPr>
          </a:p>
        </p:txBody>
      </p:sp>
      <p:pic>
        <p:nvPicPr>
          <p:cNvPr id="3085"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0625" y="4360844"/>
            <a:ext cx="1850285" cy="39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82780" y="4941168"/>
            <a:ext cx="4853315" cy="400110"/>
          </a:xfrm>
          <a:prstGeom prst="rect">
            <a:avLst/>
          </a:prstGeom>
        </p:spPr>
        <p:txBody>
          <a:bodyPr wrap="square">
            <a:spAutoFit/>
          </a:bodyPr>
          <a:lstStyle/>
          <a:p>
            <a:pPr algn="l"/>
            <a:r>
              <a:rPr lang="zh-CN" altLang="zh-CN" b="0" dirty="0">
                <a:solidFill>
                  <a:schemeClr val="tx1"/>
                </a:solidFill>
                <a:latin typeface="+mj-ea"/>
                <a:ea typeface="+mj-ea"/>
              </a:rPr>
              <a:t>整个粒子群迄今为止搜索到的最优位置为</a:t>
            </a:r>
            <a:endParaRPr lang="zh-CN" altLang="en-US" b="0" dirty="0">
              <a:solidFill>
                <a:schemeClr val="tx1"/>
              </a:solidFill>
              <a:latin typeface="+mj-ea"/>
              <a:ea typeface="+mj-ea"/>
            </a:endParaRPr>
          </a:p>
        </p:txBody>
      </p:sp>
      <p:pic>
        <p:nvPicPr>
          <p:cNvPr id="3086" name="Picture 1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11823" y="4941168"/>
            <a:ext cx="2279087" cy="4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786282" y="5440553"/>
            <a:ext cx="954107" cy="400110"/>
          </a:xfrm>
          <a:prstGeom prst="rect">
            <a:avLst/>
          </a:prstGeom>
        </p:spPr>
        <p:txBody>
          <a:bodyPr wrap="none">
            <a:spAutoFit/>
          </a:bodyPr>
          <a:lstStyle/>
          <a:p>
            <a:pPr algn="l"/>
            <a:r>
              <a:rPr lang="zh-CN" altLang="zh-CN" b="0" dirty="0">
                <a:solidFill>
                  <a:schemeClr val="tx1"/>
                </a:solidFill>
                <a:latin typeface="+mj-ea"/>
                <a:ea typeface="+mj-ea"/>
              </a:rPr>
              <a:t>不妨设</a:t>
            </a:r>
            <a:endParaRPr lang="zh-CN" altLang="en-US" b="0" dirty="0">
              <a:solidFill>
                <a:schemeClr val="tx1"/>
              </a:solidFill>
              <a:latin typeface="+mj-ea"/>
              <a:ea typeface="+mj-ea"/>
            </a:endParaRPr>
          </a:p>
        </p:txBody>
      </p:sp>
      <p:pic>
        <p:nvPicPr>
          <p:cNvPr id="3087" name="Picture 1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58338" y="5440553"/>
            <a:ext cx="557375" cy="37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2233816" y="5469098"/>
            <a:ext cx="3518912" cy="400110"/>
          </a:xfrm>
          <a:prstGeom prst="rect">
            <a:avLst/>
          </a:prstGeom>
        </p:spPr>
        <p:txBody>
          <a:bodyPr wrap="none">
            <a:spAutoFit/>
          </a:bodyPr>
          <a:lstStyle/>
          <a:p>
            <a:pPr algn="l"/>
            <a:r>
              <a:rPr lang="zh-CN" altLang="zh-CN" b="0" dirty="0">
                <a:solidFill>
                  <a:schemeClr val="tx1"/>
                </a:solidFill>
                <a:latin typeface="+mj-ea"/>
                <a:ea typeface="+mj-ea"/>
              </a:rPr>
              <a:t>为最小化的目标函数，则微粒</a:t>
            </a:r>
            <a:endParaRPr lang="zh-CN" altLang="en-US" b="0" dirty="0">
              <a:solidFill>
                <a:schemeClr val="tx1"/>
              </a:solidFill>
              <a:latin typeface="+mj-ea"/>
              <a:ea typeface="+mj-ea"/>
            </a:endParaRPr>
          </a:p>
        </p:txBody>
      </p:sp>
      <p:pic>
        <p:nvPicPr>
          <p:cNvPr id="3088" name="Picture 1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15052" y="5491876"/>
            <a:ext cx="219823" cy="35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5834875" y="5450437"/>
            <a:ext cx="3201621" cy="400110"/>
          </a:xfrm>
          <a:prstGeom prst="rect">
            <a:avLst/>
          </a:prstGeom>
        </p:spPr>
        <p:txBody>
          <a:bodyPr wrap="square">
            <a:spAutoFit/>
          </a:bodyPr>
          <a:lstStyle/>
          <a:p>
            <a:pPr algn="l"/>
            <a:r>
              <a:rPr lang="zh-CN" altLang="zh-CN" b="0" dirty="0">
                <a:solidFill>
                  <a:schemeClr val="tx1"/>
                </a:solidFill>
                <a:latin typeface="+mj-ea"/>
                <a:ea typeface="+mj-ea"/>
              </a:rPr>
              <a:t>的当前最好位置由下</a:t>
            </a:r>
            <a:r>
              <a:rPr lang="zh-CN" altLang="zh-CN" b="0" dirty="0" smtClean="0">
                <a:solidFill>
                  <a:schemeClr val="tx1"/>
                </a:solidFill>
                <a:latin typeface="+mj-ea"/>
                <a:ea typeface="+mj-ea"/>
              </a:rPr>
              <a:t>式</a:t>
            </a:r>
            <a:endParaRPr lang="zh-CN" altLang="zh-CN" b="0" dirty="0">
              <a:solidFill>
                <a:schemeClr val="tx1"/>
              </a:solidFill>
              <a:latin typeface="+mj-ea"/>
              <a:ea typeface="+mj-ea"/>
            </a:endParaRPr>
          </a:p>
        </p:txBody>
      </p:sp>
      <p:sp>
        <p:nvSpPr>
          <p:cNvPr id="21" name="矩形 20"/>
          <p:cNvSpPr/>
          <p:nvPr/>
        </p:nvSpPr>
        <p:spPr>
          <a:xfrm>
            <a:off x="748430" y="5949280"/>
            <a:ext cx="954107" cy="400110"/>
          </a:xfrm>
          <a:prstGeom prst="rect">
            <a:avLst/>
          </a:prstGeom>
        </p:spPr>
        <p:txBody>
          <a:bodyPr wrap="none">
            <a:spAutoFit/>
          </a:bodyPr>
          <a:lstStyle/>
          <a:p>
            <a:pPr algn="l"/>
            <a:r>
              <a:rPr lang="zh-CN" altLang="zh-CN" b="0" dirty="0">
                <a:solidFill>
                  <a:schemeClr val="tx1"/>
                </a:solidFill>
                <a:latin typeface="+mj-ea"/>
                <a:ea typeface="+mj-ea"/>
              </a:rPr>
              <a:t>确定：</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351565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80728"/>
            <a:ext cx="4442654" cy="84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5536" y="1819050"/>
            <a:ext cx="5544616" cy="400110"/>
          </a:xfrm>
          <a:prstGeom prst="rect">
            <a:avLst/>
          </a:prstGeom>
        </p:spPr>
        <p:txBody>
          <a:bodyPr wrap="square">
            <a:spAutoFit/>
          </a:bodyPr>
          <a:lstStyle/>
          <a:p>
            <a:pPr algn="l"/>
            <a:r>
              <a:rPr lang="en-US" altLang="zh-CN" b="0" dirty="0">
                <a:solidFill>
                  <a:schemeClr val="tx1"/>
                </a:solidFill>
                <a:latin typeface="+mj-ea"/>
                <a:ea typeface="+mj-ea"/>
              </a:rPr>
              <a:t>Kennedy</a:t>
            </a:r>
            <a:r>
              <a:rPr lang="zh-CN" altLang="zh-CN" b="0" dirty="0">
                <a:solidFill>
                  <a:schemeClr val="tx1"/>
                </a:solidFill>
                <a:latin typeface="+mj-ea"/>
                <a:ea typeface="+mj-ea"/>
              </a:rPr>
              <a:t>和</a:t>
            </a:r>
            <a:r>
              <a:rPr lang="en-US" altLang="zh-CN" b="0" dirty="0" err="1">
                <a:solidFill>
                  <a:schemeClr val="tx1"/>
                </a:solidFill>
                <a:latin typeface="+mj-ea"/>
                <a:ea typeface="+mj-ea"/>
              </a:rPr>
              <a:t>Eberhart</a:t>
            </a:r>
            <a:r>
              <a:rPr lang="en-US" altLang="zh-CN" b="0" dirty="0">
                <a:solidFill>
                  <a:schemeClr val="tx1"/>
                </a:solidFill>
                <a:latin typeface="+mj-ea"/>
                <a:ea typeface="+mj-ea"/>
              </a:rPr>
              <a:t> </a:t>
            </a:r>
            <a:r>
              <a:rPr lang="zh-CN" altLang="zh-CN" b="0" dirty="0">
                <a:solidFill>
                  <a:schemeClr val="tx1"/>
                </a:solidFill>
                <a:latin typeface="+mj-ea"/>
                <a:ea typeface="+mj-ea"/>
              </a:rPr>
              <a:t>用下列公式对粒子操作：</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329380"/>
            <a:ext cx="7360007" cy="4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996953"/>
            <a:ext cx="2962682" cy="4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87043" y="3717032"/>
            <a:ext cx="2749471" cy="400110"/>
          </a:xfrm>
          <a:prstGeom prst="rect">
            <a:avLst/>
          </a:prstGeom>
        </p:spPr>
        <p:txBody>
          <a:bodyPr wrap="none">
            <a:spAutoFit/>
          </a:bodyPr>
          <a:lstStyle/>
          <a:p>
            <a:pPr algn="l"/>
            <a:r>
              <a:rPr lang="zh-CN" altLang="zh-CN" b="0" dirty="0">
                <a:solidFill>
                  <a:schemeClr val="tx1"/>
                </a:solidFill>
                <a:latin typeface="+mj-ea"/>
                <a:ea typeface="+mj-ea"/>
              </a:rPr>
              <a:t>从以上进化方程可见，</a:t>
            </a:r>
            <a:endParaRPr lang="zh-CN" altLang="en-US" b="0" dirty="0">
              <a:solidFill>
                <a:schemeClr val="tx1"/>
              </a:solidFill>
              <a:latin typeface="+mj-ea"/>
              <a:ea typeface="+mj-ea"/>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0754" y="3723459"/>
            <a:ext cx="251520" cy="39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62274" y="3723459"/>
            <a:ext cx="4801314" cy="400110"/>
          </a:xfrm>
          <a:prstGeom prst="rect">
            <a:avLst/>
          </a:prstGeom>
        </p:spPr>
        <p:txBody>
          <a:bodyPr wrap="none">
            <a:spAutoFit/>
          </a:bodyPr>
          <a:lstStyle/>
          <a:p>
            <a:pPr algn="l"/>
            <a:r>
              <a:rPr lang="zh-CN" altLang="zh-CN" b="0" dirty="0">
                <a:solidFill>
                  <a:schemeClr val="tx1"/>
                </a:solidFill>
                <a:latin typeface="+mj-ea"/>
                <a:ea typeface="+mj-ea"/>
              </a:rPr>
              <a:t>调节粒子飞向自身最好位置方向的步长，</a:t>
            </a:r>
            <a:endParaRPr lang="zh-CN" altLang="en-US" b="0" dirty="0">
              <a:solidFill>
                <a:schemeClr val="tx1"/>
              </a:solidFill>
              <a:latin typeface="+mj-ea"/>
              <a:ea typeface="+mj-ea"/>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12068" y="3731660"/>
            <a:ext cx="251520" cy="37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67544" y="4221088"/>
            <a:ext cx="4801314" cy="400110"/>
          </a:xfrm>
          <a:prstGeom prst="rect">
            <a:avLst/>
          </a:prstGeom>
        </p:spPr>
        <p:txBody>
          <a:bodyPr wrap="none">
            <a:spAutoFit/>
          </a:bodyPr>
          <a:lstStyle/>
          <a:p>
            <a:pPr algn="l"/>
            <a:r>
              <a:rPr lang="zh-CN" altLang="zh-CN" b="0" dirty="0">
                <a:solidFill>
                  <a:schemeClr val="tx1"/>
                </a:solidFill>
                <a:latin typeface="+mj-ea"/>
                <a:ea typeface="+mj-ea"/>
              </a:rPr>
              <a:t>调节粒子飞向全局最好位置方向的步长。</a:t>
            </a:r>
            <a:endParaRPr lang="zh-CN" altLang="en-US" b="0" dirty="0">
              <a:solidFill>
                <a:schemeClr val="tx1"/>
              </a:solidFill>
              <a:latin typeface="+mj-ea"/>
              <a:ea typeface="+mj-ea"/>
            </a:endParaRPr>
          </a:p>
        </p:txBody>
      </p:sp>
      <p:sp>
        <p:nvSpPr>
          <p:cNvPr id="6" name="矩形 5"/>
          <p:cNvSpPr/>
          <p:nvPr/>
        </p:nvSpPr>
        <p:spPr>
          <a:xfrm>
            <a:off x="582201" y="4648581"/>
            <a:ext cx="5573976" cy="400110"/>
          </a:xfrm>
          <a:prstGeom prst="rect">
            <a:avLst/>
          </a:prstGeom>
        </p:spPr>
        <p:txBody>
          <a:bodyPr wrap="square">
            <a:spAutoFit/>
          </a:bodyPr>
          <a:lstStyle/>
          <a:p>
            <a:pPr algn="l"/>
            <a:r>
              <a:rPr lang="zh-CN" altLang="zh-CN" b="0" dirty="0">
                <a:solidFill>
                  <a:schemeClr val="tx1"/>
                </a:solidFill>
                <a:latin typeface="+mj-ea"/>
                <a:ea typeface="+mj-ea"/>
              </a:rPr>
              <a:t>为了减少进化过程中粒子离开搜索空间的可能，</a:t>
            </a:r>
            <a:endParaRPr lang="zh-CN" altLang="en-US" b="0" dirty="0">
              <a:solidFill>
                <a:schemeClr val="tx1"/>
              </a:solidFill>
              <a:latin typeface="+mj-ea"/>
              <a:ea typeface="+mj-ea"/>
            </a:endParaRPr>
          </a:p>
        </p:txBody>
      </p:sp>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26764" y="4658394"/>
            <a:ext cx="261309" cy="33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82201" y="5055112"/>
            <a:ext cx="3518912" cy="400110"/>
          </a:xfrm>
          <a:prstGeom prst="rect">
            <a:avLst/>
          </a:prstGeom>
        </p:spPr>
        <p:txBody>
          <a:bodyPr wrap="none">
            <a:spAutoFit/>
          </a:bodyPr>
          <a:lstStyle/>
          <a:p>
            <a:pPr algn="l"/>
            <a:r>
              <a:rPr lang="zh-CN" altLang="zh-CN" b="0" dirty="0">
                <a:solidFill>
                  <a:schemeClr val="tx1"/>
                </a:solidFill>
                <a:latin typeface="+mj-ea"/>
                <a:ea typeface="+mj-ea"/>
              </a:rPr>
              <a:t>通常限定在一个范围之中，即</a:t>
            </a:r>
            <a:endParaRPr lang="zh-CN" altLang="en-US" b="0" dirty="0">
              <a:solidFill>
                <a:schemeClr val="tx1"/>
              </a:solidFill>
              <a:latin typeface="+mj-ea"/>
              <a:ea typeface="+mj-ea"/>
            </a:endParaRPr>
          </a:p>
        </p:txBody>
      </p:sp>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01113" y="4941797"/>
            <a:ext cx="1908049" cy="45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568" y="5608104"/>
            <a:ext cx="403374" cy="33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043608" y="5608104"/>
            <a:ext cx="3518912" cy="400110"/>
          </a:xfrm>
          <a:prstGeom prst="rect">
            <a:avLst/>
          </a:prstGeom>
        </p:spPr>
        <p:txBody>
          <a:bodyPr wrap="none">
            <a:spAutoFit/>
          </a:bodyPr>
          <a:lstStyle/>
          <a:p>
            <a:pPr algn="l"/>
            <a:r>
              <a:rPr lang="zh-CN" altLang="zh-CN" b="0" dirty="0">
                <a:solidFill>
                  <a:schemeClr val="tx1"/>
                </a:solidFill>
                <a:latin typeface="+mj-ea"/>
                <a:ea typeface="+mj-ea"/>
              </a:rPr>
              <a:t>为最大速度，如果搜索空间在</a:t>
            </a:r>
            <a:endParaRPr lang="zh-CN" altLang="en-US" b="0" dirty="0">
              <a:solidFill>
                <a:schemeClr val="tx1"/>
              </a:solidFill>
              <a:latin typeface="+mj-ea"/>
              <a:ea typeface="+mj-ea"/>
            </a:endParaRPr>
          </a:p>
        </p:txBody>
      </p:sp>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62520" y="5563126"/>
            <a:ext cx="1374946" cy="4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960454" y="5608104"/>
            <a:ext cx="1980029" cy="400110"/>
          </a:xfrm>
          <a:prstGeom prst="rect">
            <a:avLst/>
          </a:prstGeom>
        </p:spPr>
        <p:txBody>
          <a:bodyPr wrap="none">
            <a:spAutoFit/>
          </a:bodyPr>
          <a:lstStyle/>
          <a:p>
            <a:pPr algn="l"/>
            <a:r>
              <a:rPr lang="zh-CN" altLang="zh-CN" b="0" dirty="0">
                <a:solidFill>
                  <a:schemeClr val="tx1"/>
                </a:solidFill>
                <a:latin typeface="+mj-ea"/>
                <a:ea typeface="+mj-ea"/>
              </a:rPr>
              <a:t>中，则可以设定</a:t>
            </a:r>
            <a:endParaRPr lang="zh-CN" altLang="en-US" b="0" dirty="0">
              <a:solidFill>
                <a:schemeClr val="tx1"/>
              </a:solidFill>
              <a:latin typeface="+mj-ea"/>
              <a:ea typeface="+mj-ea"/>
            </a:endParaRPr>
          </a:p>
        </p:txBody>
      </p:sp>
      <p:pic>
        <p:nvPicPr>
          <p:cNvPr id="4107"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5878" y="6093296"/>
            <a:ext cx="1426797" cy="44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62036" y="6149326"/>
            <a:ext cx="1412329"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65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2242" y="1124744"/>
            <a:ext cx="4801314" cy="400110"/>
          </a:xfrm>
          <a:prstGeom prst="rect">
            <a:avLst/>
          </a:prstGeom>
        </p:spPr>
        <p:txBody>
          <a:bodyPr wrap="none">
            <a:spAutoFit/>
          </a:bodyPr>
          <a:lstStyle/>
          <a:p>
            <a:pPr algn="l"/>
            <a:r>
              <a:rPr lang="en-US" altLang="zh-CN" b="0" dirty="0" err="1">
                <a:solidFill>
                  <a:schemeClr val="tx1"/>
                </a:solidFill>
                <a:latin typeface="+mj-ea"/>
                <a:ea typeface="+mj-ea"/>
              </a:rPr>
              <a:t>Y.Shi</a:t>
            </a:r>
            <a:r>
              <a:rPr lang="zh-CN" altLang="zh-CN" b="0" dirty="0">
                <a:solidFill>
                  <a:schemeClr val="tx1"/>
                </a:solidFill>
                <a:latin typeface="+mj-ea"/>
                <a:ea typeface="+mj-ea"/>
              </a:rPr>
              <a:t>和</a:t>
            </a:r>
            <a:r>
              <a:rPr lang="en-US" altLang="zh-CN" b="0" dirty="0" err="1">
                <a:solidFill>
                  <a:schemeClr val="tx1"/>
                </a:solidFill>
                <a:latin typeface="+mj-ea"/>
                <a:ea typeface="+mj-ea"/>
              </a:rPr>
              <a:t>Eerhart</a:t>
            </a:r>
            <a:r>
              <a:rPr lang="zh-CN" altLang="zh-CN" b="0" dirty="0">
                <a:solidFill>
                  <a:schemeClr val="tx1"/>
                </a:solidFill>
                <a:latin typeface="+mj-ea"/>
                <a:ea typeface="+mj-ea"/>
              </a:rPr>
              <a:t>在对（</a:t>
            </a:r>
            <a:r>
              <a:rPr lang="en-US" altLang="zh-CN" b="0" dirty="0">
                <a:solidFill>
                  <a:schemeClr val="tx1"/>
                </a:solidFill>
                <a:latin typeface="+mj-ea"/>
                <a:ea typeface="+mj-ea"/>
              </a:rPr>
              <a:t>11.1</a:t>
            </a:r>
            <a:r>
              <a:rPr lang="zh-CN" altLang="zh-CN" b="0" dirty="0">
                <a:solidFill>
                  <a:schemeClr val="tx1"/>
                </a:solidFill>
                <a:latin typeface="+mj-ea"/>
                <a:ea typeface="+mj-ea"/>
              </a:rPr>
              <a:t>）作了改进：</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242" y="1514306"/>
            <a:ext cx="8015928" cy="53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9950" y="2132856"/>
            <a:ext cx="2236510" cy="400110"/>
          </a:xfrm>
          <a:prstGeom prst="rect">
            <a:avLst/>
          </a:prstGeom>
        </p:spPr>
        <p:txBody>
          <a:bodyPr wrap="none">
            <a:spAutoFit/>
          </a:bodyPr>
          <a:lstStyle/>
          <a:p>
            <a:pPr algn="l"/>
            <a:r>
              <a:rPr lang="zh-CN" altLang="zh-CN" b="0" dirty="0">
                <a:solidFill>
                  <a:schemeClr val="tx1"/>
                </a:solidFill>
                <a:latin typeface="+mj-ea"/>
                <a:ea typeface="+mj-ea"/>
              </a:rPr>
              <a:t>初始化过程如下：</a:t>
            </a:r>
          </a:p>
        </p:txBody>
      </p:sp>
      <p:sp>
        <p:nvSpPr>
          <p:cNvPr id="4" name="矩形 3"/>
          <p:cNvSpPr/>
          <p:nvPr/>
        </p:nvSpPr>
        <p:spPr>
          <a:xfrm>
            <a:off x="606258" y="2636912"/>
            <a:ext cx="2379176"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）设定群体规模</a:t>
            </a:r>
            <a:endParaRPr lang="zh-CN" altLang="en-US" b="0" dirty="0">
              <a:solidFill>
                <a:schemeClr val="tx1"/>
              </a:solidFill>
              <a:latin typeface="+mj-ea"/>
              <a:ea typeface="+mj-ea"/>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434" y="2688144"/>
            <a:ext cx="323528" cy="29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55097" y="3106670"/>
            <a:ext cx="1866216"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）对任意的</a:t>
            </a:r>
            <a:endParaRPr lang="zh-CN" altLang="en-US" b="0" dirty="0">
              <a:solidFill>
                <a:schemeClr val="tx1"/>
              </a:solidFill>
              <a:latin typeface="+mj-ea"/>
              <a:ea typeface="+mj-ea"/>
            </a:endParaRPr>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8695" y="3106670"/>
            <a:ext cx="254595" cy="41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6460" y="3130884"/>
            <a:ext cx="301985" cy="35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008445" y="3115300"/>
            <a:ext cx="441146" cy="400110"/>
          </a:xfrm>
          <a:prstGeom prst="rect">
            <a:avLst/>
          </a:prstGeom>
        </p:spPr>
        <p:txBody>
          <a:bodyPr wrap="none">
            <a:spAutoFit/>
          </a:bodyPr>
          <a:lstStyle/>
          <a:p>
            <a:pPr algn="l"/>
            <a:r>
              <a:rPr lang="zh-CN" altLang="zh-CN" b="0" dirty="0">
                <a:solidFill>
                  <a:schemeClr val="tx1"/>
                </a:solidFill>
                <a:latin typeface="+mj-ea"/>
                <a:ea typeface="+mj-ea"/>
              </a:rPr>
              <a:t>在</a:t>
            </a:r>
            <a:endParaRPr lang="zh-CN" altLang="en-US" b="0" dirty="0">
              <a:solidFill>
                <a:schemeClr val="tx1"/>
              </a:solidFill>
              <a:latin typeface="+mj-ea"/>
              <a:ea typeface="+mj-ea"/>
            </a:endParaRPr>
          </a:p>
        </p:txBody>
      </p:sp>
      <p:pic>
        <p:nvPicPr>
          <p:cNvPr id="51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7959" y="3106670"/>
            <a:ext cx="1420405" cy="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85301" y="3167310"/>
            <a:ext cx="2492990" cy="400110"/>
          </a:xfrm>
          <a:prstGeom prst="rect">
            <a:avLst/>
          </a:prstGeom>
        </p:spPr>
        <p:txBody>
          <a:bodyPr wrap="none">
            <a:spAutoFit/>
          </a:bodyPr>
          <a:lstStyle/>
          <a:p>
            <a:pPr algn="l"/>
            <a:r>
              <a:rPr lang="zh-CN" altLang="zh-CN" b="0" dirty="0">
                <a:solidFill>
                  <a:schemeClr val="tx1"/>
                </a:solidFill>
                <a:latin typeface="+mj-ea"/>
                <a:ea typeface="+mj-ea"/>
              </a:rPr>
              <a:t>内服从均匀分布产生</a:t>
            </a:r>
            <a:endParaRPr lang="zh-CN" altLang="en-US" b="0" dirty="0">
              <a:solidFill>
                <a:schemeClr val="tx1"/>
              </a:solidFill>
              <a:latin typeface="+mj-ea"/>
              <a:ea typeface="+mj-ea"/>
            </a:endParaRPr>
          </a:p>
        </p:txBody>
      </p:sp>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8986" y="3039350"/>
            <a:ext cx="380347" cy="48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76393" y="3567420"/>
            <a:ext cx="1866217" cy="400110"/>
          </a:xfrm>
          <a:prstGeom prst="rect">
            <a:avLst/>
          </a:prstGeom>
        </p:spPr>
        <p:txBody>
          <a:bodyPr wrap="none">
            <a:spAutoFit/>
          </a:bodyPr>
          <a:lstStyle/>
          <a:p>
            <a:pPr algn="l"/>
            <a:r>
              <a:rPr lang="zh-CN" altLang="zh-CN" b="0" dirty="0" smtClean="0">
                <a:solidFill>
                  <a:schemeClr val="tx1"/>
                </a:solidFill>
                <a:latin typeface="+mj-ea"/>
                <a:ea typeface="+mj-ea"/>
              </a:rPr>
              <a:t>（</a:t>
            </a:r>
            <a:r>
              <a:rPr lang="en-US" altLang="zh-CN" b="0" dirty="0" smtClean="0">
                <a:solidFill>
                  <a:schemeClr val="tx1"/>
                </a:solidFill>
                <a:latin typeface="+mj-ea"/>
                <a:ea typeface="+mj-ea"/>
              </a:rPr>
              <a:t>3</a:t>
            </a:r>
            <a:r>
              <a:rPr lang="zh-CN" altLang="zh-CN" b="0" dirty="0" smtClean="0">
                <a:solidFill>
                  <a:schemeClr val="tx1"/>
                </a:solidFill>
                <a:latin typeface="+mj-ea"/>
                <a:ea typeface="+mj-ea"/>
              </a:rPr>
              <a:t>）</a:t>
            </a:r>
            <a:r>
              <a:rPr lang="zh-CN" altLang="zh-CN" b="0" dirty="0">
                <a:solidFill>
                  <a:schemeClr val="tx1"/>
                </a:solidFill>
                <a:latin typeface="+mj-ea"/>
                <a:ea typeface="+mj-ea"/>
              </a:rPr>
              <a:t>对任意的</a:t>
            </a:r>
            <a:endParaRPr lang="zh-CN" altLang="en-US" b="0" dirty="0">
              <a:solidFill>
                <a:schemeClr val="tx1"/>
              </a:solidFill>
              <a:latin typeface="+mj-ea"/>
              <a:ea typeface="+mj-ea"/>
            </a:endParaRPr>
          </a:p>
        </p:txBody>
      </p:sp>
      <p:sp>
        <p:nvSpPr>
          <p:cNvPr id="9" name="矩形 8"/>
          <p:cNvSpPr/>
          <p:nvPr/>
        </p:nvSpPr>
        <p:spPr>
          <a:xfrm>
            <a:off x="2985434" y="3604954"/>
            <a:ext cx="441146" cy="400110"/>
          </a:xfrm>
          <a:prstGeom prst="rect">
            <a:avLst/>
          </a:prstGeom>
        </p:spPr>
        <p:txBody>
          <a:bodyPr wrap="none">
            <a:spAutoFit/>
          </a:bodyPr>
          <a:lstStyle/>
          <a:p>
            <a:pPr algn="l"/>
            <a:r>
              <a:rPr lang="zh-CN" altLang="zh-CN" b="0" dirty="0">
                <a:solidFill>
                  <a:schemeClr val="tx1"/>
                </a:solidFill>
                <a:latin typeface="+mj-ea"/>
                <a:ea typeface="+mj-ea"/>
              </a:rPr>
              <a:t>设</a:t>
            </a:r>
            <a:endParaRPr lang="zh-CN" altLang="en-US" b="0" dirty="0">
              <a:solidFill>
                <a:schemeClr val="tx1"/>
              </a:solidFill>
              <a:latin typeface="+mj-ea"/>
              <a:ea typeface="+mj-ea"/>
            </a:endParaRPr>
          </a:p>
        </p:txBody>
      </p:sp>
      <p:pic>
        <p:nvPicPr>
          <p:cNvPr id="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397" y="3558789"/>
            <a:ext cx="254595" cy="41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26580" y="3524041"/>
            <a:ext cx="1016713" cy="54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82730" y="4185301"/>
            <a:ext cx="6737542" cy="1015663"/>
          </a:xfrm>
          <a:prstGeom prst="rect">
            <a:avLst/>
          </a:prstGeom>
        </p:spPr>
        <p:txBody>
          <a:bodyPr wrap="square">
            <a:spAutoFit/>
          </a:bodyPr>
          <a:lstStyle/>
          <a:p>
            <a:pPr algn="l"/>
            <a:r>
              <a:rPr lang="en-US" altLang="zh-CN" b="0" dirty="0">
                <a:solidFill>
                  <a:schemeClr val="tx1"/>
                </a:solidFill>
                <a:latin typeface="+mj-ea"/>
                <a:ea typeface="+mj-ea"/>
              </a:rPr>
              <a:t>PSO</a:t>
            </a:r>
            <a:r>
              <a:rPr lang="zh-CN" altLang="zh-CN" b="0" dirty="0">
                <a:solidFill>
                  <a:schemeClr val="tx1"/>
                </a:solidFill>
                <a:latin typeface="+mj-ea"/>
                <a:ea typeface="+mj-ea"/>
              </a:rPr>
              <a:t>算法步骤如下：</a:t>
            </a:r>
          </a:p>
          <a:p>
            <a:pPr algn="l"/>
            <a:r>
              <a:rPr lang="en-US" altLang="zh-CN" b="0" dirty="0">
                <a:solidFill>
                  <a:schemeClr val="tx1"/>
                </a:solidFill>
                <a:latin typeface="+mj-ea"/>
                <a:ea typeface="+mj-ea"/>
              </a:rPr>
              <a:t>Step1</a:t>
            </a:r>
            <a:r>
              <a:rPr lang="zh-CN" altLang="zh-CN" b="0" dirty="0">
                <a:solidFill>
                  <a:schemeClr val="tx1"/>
                </a:solidFill>
                <a:latin typeface="+mj-ea"/>
                <a:ea typeface="+mj-ea"/>
              </a:rPr>
              <a:t>：初始化一个规模</a:t>
            </a:r>
            <a:r>
              <a:rPr lang="zh-CN" altLang="zh-CN" b="0" dirty="0" smtClean="0">
                <a:solidFill>
                  <a:schemeClr val="tx1"/>
                </a:solidFill>
                <a:latin typeface="+mj-ea"/>
                <a:ea typeface="+mj-ea"/>
              </a:rPr>
              <a:t>为的</a:t>
            </a:r>
            <a:r>
              <a:rPr lang="zh-CN" altLang="zh-CN" b="0" dirty="0">
                <a:solidFill>
                  <a:schemeClr val="tx1"/>
                </a:solidFill>
                <a:latin typeface="+mj-ea"/>
                <a:ea typeface="+mj-ea"/>
              </a:rPr>
              <a:t>粒子群，设定初始位置和速度。</a:t>
            </a:r>
          </a:p>
          <a:p>
            <a:pPr algn="l"/>
            <a:r>
              <a:rPr lang="en-US" altLang="zh-CN" b="0" dirty="0">
                <a:solidFill>
                  <a:schemeClr val="tx1"/>
                </a:solidFill>
                <a:latin typeface="+mj-ea"/>
                <a:ea typeface="+mj-ea"/>
              </a:rPr>
              <a:t>Step2</a:t>
            </a:r>
            <a:r>
              <a:rPr lang="zh-CN" altLang="zh-CN" b="0" dirty="0">
                <a:solidFill>
                  <a:schemeClr val="tx1"/>
                </a:solidFill>
                <a:latin typeface="+mj-ea"/>
                <a:ea typeface="+mj-ea"/>
              </a:rPr>
              <a:t>：计算每个粒子的适应值。</a:t>
            </a:r>
          </a:p>
        </p:txBody>
      </p:sp>
      <p:sp>
        <p:nvSpPr>
          <p:cNvPr id="11" name="矩形 10"/>
          <p:cNvSpPr/>
          <p:nvPr/>
        </p:nvSpPr>
        <p:spPr>
          <a:xfrm>
            <a:off x="329992" y="5200964"/>
            <a:ext cx="7122328" cy="400110"/>
          </a:xfrm>
          <a:prstGeom prst="rect">
            <a:avLst/>
          </a:prstGeom>
        </p:spPr>
        <p:txBody>
          <a:bodyPr wrap="square">
            <a:spAutoFit/>
          </a:bodyPr>
          <a:lstStyle/>
          <a:p>
            <a:pPr algn="l"/>
            <a:r>
              <a:rPr lang="en-US" altLang="zh-CN" b="0" dirty="0" smtClean="0">
                <a:solidFill>
                  <a:schemeClr val="tx1"/>
                </a:solidFill>
                <a:latin typeface="+mj-ea"/>
                <a:ea typeface="+mj-ea"/>
              </a:rPr>
              <a:t>Step3</a:t>
            </a:r>
            <a:r>
              <a:rPr lang="zh-CN" altLang="zh-CN" b="0" dirty="0" smtClean="0">
                <a:solidFill>
                  <a:schemeClr val="tx1"/>
                </a:solidFill>
                <a:latin typeface="+mj-ea"/>
                <a:ea typeface="+mj-ea"/>
              </a:rPr>
              <a:t>：对每个粒子将其适应值和其经历过的最好位置</a:t>
            </a:r>
            <a:endParaRPr lang="zh-CN" altLang="en-US" b="0" dirty="0">
              <a:solidFill>
                <a:schemeClr val="tx1"/>
              </a:solidFill>
              <a:latin typeface="+mj-ea"/>
              <a:ea typeface="+mj-ea"/>
            </a:endParaRPr>
          </a:p>
        </p:txBody>
      </p:sp>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72200" y="5224672"/>
            <a:ext cx="334768" cy="37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728267" y="5224672"/>
            <a:ext cx="2492990" cy="400110"/>
          </a:xfrm>
          <a:prstGeom prst="rect">
            <a:avLst/>
          </a:prstGeom>
        </p:spPr>
        <p:txBody>
          <a:bodyPr wrap="none">
            <a:spAutoFit/>
          </a:bodyPr>
          <a:lstStyle/>
          <a:p>
            <a:r>
              <a:rPr lang="zh-CN" altLang="zh-CN" b="0" dirty="0">
                <a:solidFill>
                  <a:schemeClr val="tx1"/>
                </a:solidFill>
                <a:latin typeface="+mj-ea"/>
                <a:ea typeface="+mj-ea"/>
              </a:rPr>
              <a:t>的适应值进行比较</a:t>
            </a:r>
            <a:r>
              <a:rPr lang="zh-CN" altLang="zh-CN" b="0" dirty="0" smtClean="0">
                <a:solidFill>
                  <a:schemeClr val="tx1"/>
                </a:solidFill>
                <a:latin typeface="+mj-ea"/>
                <a:ea typeface="+mj-ea"/>
              </a:rPr>
              <a:t>，</a:t>
            </a:r>
            <a:endParaRPr lang="zh-CN" altLang="en-US" b="0" dirty="0">
              <a:solidFill>
                <a:schemeClr val="tx1"/>
              </a:solidFill>
              <a:latin typeface="+mj-ea"/>
              <a:ea typeface="+mj-ea"/>
            </a:endParaRPr>
          </a:p>
        </p:txBody>
      </p:sp>
      <p:sp>
        <p:nvSpPr>
          <p:cNvPr id="13" name="矩形 12"/>
          <p:cNvSpPr/>
          <p:nvPr/>
        </p:nvSpPr>
        <p:spPr>
          <a:xfrm>
            <a:off x="1310725" y="5661248"/>
            <a:ext cx="1210588" cy="400110"/>
          </a:xfrm>
          <a:prstGeom prst="rect">
            <a:avLst/>
          </a:prstGeom>
        </p:spPr>
        <p:txBody>
          <a:bodyPr wrap="none">
            <a:spAutoFit/>
          </a:bodyPr>
          <a:lstStyle/>
          <a:p>
            <a:r>
              <a:rPr lang="zh-CN" altLang="zh-CN" b="0" dirty="0">
                <a:solidFill>
                  <a:schemeClr val="tx1"/>
                </a:solidFill>
                <a:latin typeface="+mj-ea"/>
                <a:ea typeface="+mj-ea"/>
              </a:rPr>
              <a:t>若较好，</a:t>
            </a:r>
            <a:endParaRPr lang="zh-CN" altLang="en-US" b="0" dirty="0">
              <a:solidFill>
                <a:schemeClr val="tx1"/>
              </a:solidFill>
              <a:latin typeface="+mj-ea"/>
              <a:ea typeface="+mj-ea"/>
            </a:endParaRPr>
          </a:p>
        </p:txBody>
      </p:sp>
      <p:sp>
        <p:nvSpPr>
          <p:cNvPr id="14" name="矩形 13"/>
          <p:cNvSpPr/>
          <p:nvPr/>
        </p:nvSpPr>
        <p:spPr>
          <a:xfrm>
            <a:off x="2348705" y="5643996"/>
            <a:ext cx="3518912" cy="400110"/>
          </a:xfrm>
          <a:prstGeom prst="rect">
            <a:avLst/>
          </a:prstGeom>
        </p:spPr>
        <p:txBody>
          <a:bodyPr wrap="none">
            <a:spAutoFit/>
          </a:bodyPr>
          <a:lstStyle/>
          <a:p>
            <a:r>
              <a:rPr lang="zh-CN" altLang="zh-CN" b="0" dirty="0">
                <a:solidFill>
                  <a:schemeClr val="tx1"/>
                </a:solidFill>
                <a:latin typeface="+mj-ea"/>
                <a:ea typeface="+mj-ea"/>
              </a:rPr>
              <a:t>则将其作为当前的最好位置。</a:t>
            </a:r>
          </a:p>
        </p:txBody>
      </p:sp>
      <p:sp>
        <p:nvSpPr>
          <p:cNvPr id="15" name="矩形 14"/>
          <p:cNvSpPr/>
          <p:nvPr/>
        </p:nvSpPr>
        <p:spPr>
          <a:xfrm>
            <a:off x="282729" y="6040061"/>
            <a:ext cx="6593527" cy="400110"/>
          </a:xfrm>
          <a:prstGeom prst="rect">
            <a:avLst/>
          </a:prstGeom>
        </p:spPr>
        <p:txBody>
          <a:bodyPr wrap="square">
            <a:spAutoFit/>
          </a:bodyPr>
          <a:lstStyle/>
          <a:p>
            <a:r>
              <a:rPr lang="en-US" altLang="zh-CN" b="0" dirty="0">
                <a:solidFill>
                  <a:schemeClr val="tx1"/>
                </a:solidFill>
                <a:latin typeface="+mj-ea"/>
                <a:ea typeface="+mj-ea"/>
              </a:rPr>
              <a:t>Step4</a:t>
            </a:r>
            <a:r>
              <a:rPr lang="zh-CN" altLang="zh-CN" b="0" dirty="0">
                <a:solidFill>
                  <a:schemeClr val="tx1"/>
                </a:solidFill>
                <a:latin typeface="+mj-ea"/>
                <a:ea typeface="+mj-ea"/>
              </a:rPr>
              <a:t>：对每个粒子将其适应值和全局经历过的最好位置</a:t>
            </a:r>
            <a:endParaRPr lang="zh-CN" altLang="en-US" b="0" dirty="0">
              <a:solidFill>
                <a:schemeClr val="tx1"/>
              </a:solidFill>
              <a:latin typeface="+mj-ea"/>
              <a:ea typeface="+mj-ea"/>
            </a:endParaRPr>
          </a:p>
        </p:txBody>
      </p:sp>
      <p:pic>
        <p:nvPicPr>
          <p:cNvPr id="5130"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58527" y="6039370"/>
            <a:ext cx="387350" cy="40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156563" y="6381328"/>
            <a:ext cx="3518912" cy="400110"/>
          </a:xfrm>
          <a:prstGeom prst="rect">
            <a:avLst/>
          </a:prstGeom>
        </p:spPr>
        <p:txBody>
          <a:bodyPr wrap="none">
            <a:spAutoFit/>
          </a:bodyPr>
          <a:lstStyle/>
          <a:p>
            <a:r>
              <a:rPr lang="zh-CN" altLang="zh-CN" b="0" dirty="0">
                <a:solidFill>
                  <a:schemeClr val="tx1"/>
                </a:solidFill>
                <a:latin typeface="+mj-ea"/>
                <a:ea typeface="+mj-ea"/>
              </a:rPr>
              <a:t>的适应值进行比较，若较好，</a:t>
            </a:r>
            <a:endParaRPr lang="zh-CN" altLang="en-US" b="0" dirty="0">
              <a:solidFill>
                <a:schemeClr val="tx1"/>
              </a:solidFill>
              <a:latin typeface="+mj-ea"/>
              <a:ea typeface="+mj-ea"/>
            </a:endParaRPr>
          </a:p>
        </p:txBody>
      </p:sp>
      <p:sp>
        <p:nvSpPr>
          <p:cNvPr id="18" name="矩形 17"/>
          <p:cNvSpPr/>
          <p:nvPr/>
        </p:nvSpPr>
        <p:spPr>
          <a:xfrm>
            <a:off x="3420447" y="6381881"/>
            <a:ext cx="4031873" cy="400110"/>
          </a:xfrm>
          <a:prstGeom prst="rect">
            <a:avLst/>
          </a:prstGeom>
        </p:spPr>
        <p:txBody>
          <a:bodyPr wrap="none">
            <a:spAutoFit/>
          </a:bodyPr>
          <a:lstStyle/>
          <a:p>
            <a:r>
              <a:rPr lang="zh-CN" altLang="zh-CN" b="0" dirty="0">
                <a:solidFill>
                  <a:schemeClr val="tx1"/>
                </a:solidFill>
                <a:latin typeface="+mj-ea"/>
                <a:ea typeface="+mj-ea"/>
              </a:rPr>
              <a:t>则将其作为当前的全局最好位置。</a:t>
            </a:r>
          </a:p>
        </p:txBody>
      </p:sp>
    </p:spTree>
    <p:extLst>
      <p:ext uri="{BB962C8B-B14F-4D97-AF65-F5344CB8AC3E}">
        <p14:creationId xmlns:p14="http://schemas.microsoft.com/office/powerpoint/2010/main" val="59920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458592"/>
            <a:ext cx="8352928" cy="707886"/>
          </a:xfrm>
          <a:prstGeom prst="rect">
            <a:avLst/>
          </a:prstGeom>
        </p:spPr>
        <p:txBody>
          <a:bodyPr wrap="square">
            <a:spAutoFit/>
          </a:bodyPr>
          <a:lstStyle/>
          <a:p>
            <a:pPr algn="l"/>
            <a:r>
              <a:rPr lang="en-US" altLang="zh-CN" b="0" dirty="0">
                <a:solidFill>
                  <a:schemeClr val="tx1"/>
                </a:solidFill>
                <a:latin typeface="+mj-ea"/>
                <a:ea typeface="+mj-ea"/>
              </a:rPr>
              <a:t>Step5</a:t>
            </a:r>
            <a:r>
              <a:rPr lang="zh-CN" altLang="zh-CN" b="0" dirty="0">
                <a:solidFill>
                  <a:schemeClr val="tx1"/>
                </a:solidFill>
                <a:latin typeface="+mj-ea"/>
                <a:ea typeface="+mj-ea"/>
              </a:rPr>
              <a:t>：根据方程（</a:t>
            </a:r>
            <a:r>
              <a:rPr lang="en-US" altLang="zh-CN" b="0" dirty="0">
                <a:solidFill>
                  <a:schemeClr val="tx1"/>
                </a:solidFill>
                <a:latin typeface="+mj-ea"/>
                <a:ea typeface="+mj-ea"/>
              </a:rPr>
              <a:t>15.4</a:t>
            </a:r>
            <a:r>
              <a:rPr lang="zh-CN" altLang="zh-CN" b="0" dirty="0">
                <a:solidFill>
                  <a:schemeClr val="tx1"/>
                </a:solidFill>
                <a:latin typeface="+mj-ea"/>
                <a:ea typeface="+mj-ea"/>
              </a:rPr>
              <a:t>），（</a:t>
            </a:r>
            <a:r>
              <a:rPr lang="en-US" altLang="zh-CN" b="0" dirty="0">
                <a:solidFill>
                  <a:schemeClr val="tx1"/>
                </a:solidFill>
                <a:latin typeface="+mj-ea"/>
                <a:ea typeface="+mj-ea"/>
              </a:rPr>
              <a:t>15.5</a:t>
            </a:r>
            <a:r>
              <a:rPr lang="zh-CN" altLang="zh-CN" b="0" dirty="0">
                <a:solidFill>
                  <a:schemeClr val="tx1"/>
                </a:solidFill>
                <a:latin typeface="+mj-ea"/>
                <a:ea typeface="+mj-ea"/>
              </a:rPr>
              <a:t>）分别对粒子的速度和位置进行更新。</a:t>
            </a:r>
          </a:p>
          <a:p>
            <a:pPr algn="l"/>
            <a:r>
              <a:rPr lang="en-US" altLang="zh-CN" b="0" dirty="0">
                <a:solidFill>
                  <a:schemeClr val="tx1"/>
                </a:solidFill>
                <a:latin typeface="+mj-ea"/>
                <a:ea typeface="+mj-ea"/>
              </a:rPr>
              <a:t>Step6</a:t>
            </a:r>
            <a:r>
              <a:rPr lang="zh-CN" altLang="zh-CN" b="0" dirty="0">
                <a:solidFill>
                  <a:schemeClr val="tx1"/>
                </a:solidFill>
                <a:latin typeface="+mj-ea"/>
                <a:ea typeface="+mj-ea"/>
              </a:rPr>
              <a:t>：如果满足终止条件，则输出解；否则返回</a:t>
            </a:r>
            <a:r>
              <a:rPr lang="en-US" altLang="zh-CN" b="0" dirty="0">
                <a:solidFill>
                  <a:schemeClr val="tx1"/>
                </a:solidFill>
                <a:latin typeface="+mj-ea"/>
                <a:ea typeface="+mj-ea"/>
              </a:rPr>
              <a:t>Step2</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59920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3004349" cy="400110"/>
          </a:xfrm>
          <a:prstGeom prst="rect">
            <a:avLst/>
          </a:prstGeom>
        </p:spPr>
        <p:txBody>
          <a:bodyPr wrap="none">
            <a:spAutoFit/>
          </a:bodyPr>
          <a:lstStyle/>
          <a:p>
            <a:r>
              <a:rPr lang="en-US" altLang="zh-CN" dirty="0"/>
              <a:t>15.2.3  </a:t>
            </a:r>
            <a:r>
              <a:rPr lang="zh-CN" altLang="zh-CN" dirty="0"/>
              <a:t>被控对象</a:t>
            </a:r>
            <a:r>
              <a:rPr lang="en-US" altLang="zh-CN" dirty="0"/>
              <a:t>PID</a:t>
            </a:r>
            <a:r>
              <a:rPr lang="zh-CN" altLang="zh-CN" dirty="0"/>
              <a:t>整定</a:t>
            </a:r>
          </a:p>
        </p:txBody>
      </p:sp>
      <p:sp>
        <p:nvSpPr>
          <p:cNvPr id="3" name="矩形 2"/>
          <p:cNvSpPr/>
          <p:nvPr/>
        </p:nvSpPr>
        <p:spPr>
          <a:xfrm>
            <a:off x="380322" y="1490008"/>
            <a:ext cx="8512158" cy="1015663"/>
          </a:xfrm>
          <a:prstGeom prst="rect">
            <a:avLst/>
          </a:prstGeom>
        </p:spPr>
        <p:txBody>
          <a:bodyPr wrap="square">
            <a:spAutoFit/>
          </a:bodyPr>
          <a:lstStyle/>
          <a:p>
            <a:pPr algn="l"/>
            <a:r>
              <a:rPr lang="zh-CN" altLang="zh-CN" b="0" dirty="0">
                <a:solidFill>
                  <a:schemeClr val="tx1"/>
                </a:solidFill>
                <a:latin typeface="+mj-ea"/>
                <a:ea typeface="+mj-ea"/>
              </a:rPr>
              <a:t>在过程控制中，许多系统常常被近似为一阶或二阶的典型系统，在其中有许多温控延迟系统，本章针对二阶延迟系统对象，用</a:t>
            </a:r>
            <a:r>
              <a:rPr lang="en-US" altLang="zh-CN" b="0" dirty="0">
                <a:solidFill>
                  <a:schemeClr val="tx1"/>
                </a:solidFill>
                <a:latin typeface="+mj-ea"/>
                <a:ea typeface="+mj-ea"/>
              </a:rPr>
              <a:t>PSO</a:t>
            </a:r>
            <a:r>
              <a:rPr lang="zh-CN" altLang="zh-CN" b="0" dirty="0">
                <a:solidFill>
                  <a:schemeClr val="tx1"/>
                </a:solidFill>
                <a:latin typeface="+mj-ea"/>
                <a:ea typeface="+mj-ea"/>
              </a:rPr>
              <a:t>优化算法对</a:t>
            </a:r>
            <a:r>
              <a:rPr lang="en-US" altLang="zh-CN" b="0" dirty="0">
                <a:solidFill>
                  <a:schemeClr val="tx1"/>
                </a:solidFill>
                <a:latin typeface="+mj-ea"/>
                <a:ea typeface="+mj-ea"/>
              </a:rPr>
              <a:t>PID</a:t>
            </a:r>
            <a:r>
              <a:rPr lang="zh-CN" altLang="zh-CN" b="0" dirty="0">
                <a:solidFill>
                  <a:schemeClr val="tx1"/>
                </a:solidFill>
                <a:latin typeface="+mj-ea"/>
                <a:ea typeface="+mj-ea"/>
              </a:rPr>
              <a:t>控制器参数进行整定。选取被控对象如式（</a:t>
            </a:r>
            <a:r>
              <a:rPr lang="en-US" altLang="zh-CN" b="0" dirty="0">
                <a:solidFill>
                  <a:schemeClr val="tx1"/>
                </a:solidFill>
                <a:latin typeface="+mj-ea"/>
                <a:ea typeface="+mj-ea"/>
              </a:rPr>
              <a:t>15.7</a:t>
            </a:r>
            <a:r>
              <a:rPr lang="zh-CN" altLang="zh-CN" b="0" dirty="0">
                <a:solidFill>
                  <a:schemeClr val="tx1"/>
                </a:solidFill>
                <a:latin typeface="+mj-ea"/>
                <a:ea typeface="+mj-ea"/>
              </a:rPr>
              <a:t>）所示：</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780928"/>
            <a:ext cx="2847407" cy="6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4400" y="3861048"/>
            <a:ext cx="8684063" cy="707886"/>
          </a:xfrm>
          <a:prstGeom prst="rect">
            <a:avLst/>
          </a:prstGeom>
        </p:spPr>
        <p:txBody>
          <a:bodyPr wrap="square">
            <a:spAutoFit/>
          </a:bodyPr>
          <a:lstStyle/>
          <a:p>
            <a:pPr algn="l"/>
            <a:r>
              <a:rPr lang="zh-CN" altLang="zh-CN" b="0" dirty="0">
                <a:solidFill>
                  <a:schemeClr val="tx1"/>
                </a:solidFill>
                <a:latin typeface="+mj-ea"/>
                <a:ea typeface="+mj-ea"/>
              </a:rPr>
              <a:t>对该对象利用</a:t>
            </a:r>
            <a:r>
              <a:rPr lang="en-US" altLang="zh-CN" b="0" dirty="0">
                <a:solidFill>
                  <a:schemeClr val="tx1"/>
                </a:solidFill>
                <a:latin typeface="+mj-ea"/>
                <a:ea typeface="+mj-ea"/>
              </a:rPr>
              <a:t>PSO</a:t>
            </a:r>
            <a:r>
              <a:rPr lang="zh-CN" altLang="zh-CN" b="0" dirty="0">
                <a:solidFill>
                  <a:schemeClr val="tx1"/>
                </a:solidFill>
                <a:latin typeface="+mj-ea"/>
                <a:ea typeface="+mj-ea"/>
              </a:rPr>
              <a:t>算法进行仿真，种群规模为</a:t>
            </a:r>
            <a:r>
              <a:rPr lang="en-US" altLang="zh-CN" b="0" dirty="0">
                <a:solidFill>
                  <a:schemeClr val="tx1"/>
                </a:solidFill>
                <a:latin typeface="+mj-ea"/>
                <a:ea typeface="+mj-ea"/>
              </a:rPr>
              <a:t>30</a:t>
            </a:r>
            <a:r>
              <a:rPr lang="zh-CN" altLang="zh-CN" b="0" dirty="0">
                <a:solidFill>
                  <a:schemeClr val="tx1"/>
                </a:solidFill>
                <a:latin typeface="+mj-ea"/>
                <a:ea typeface="+mj-ea"/>
              </a:rPr>
              <a:t>，最大迭代次数为</a:t>
            </a:r>
            <a:r>
              <a:rPr lang="en-US" altLang="zh-CN" b="0" dirty="0">
                <a:solidFill>
                  <a:schemeClr val="tx1"/>
                </a:solidFill>
                <a:latin typeface="+mj-ea"/>
                <a:ea typeface="+mj-ea"/>
              </a:rPr>
              <a:t>100</a:t>
            </a:r>
            <a:r>
              <a:rPr lang="zh-CN" altLang="zh-CN" b="0" dirty="0">
                <a:solidFill>
                  <a:schemeClr val="tx1"/>
                </a:solidFill>
                <a:latin typeface="+mj-ea"/>
                <a:ea typeface="+mj-ea"/>
              </a:rPr>
              <a:t>代；用</a:t>
            </a:r>
            <a:r>
              <a:rPr lang="en-US" altLang="zh-CN" b="0" dirty="0">
                <a:solidFill>
                  <a:schemeClr val="tx1"/>
                </a:solidFill>
                <a:latin typeface="+mj-ea"/>
                <a:ea typeface="+mj-ea"/>
              </a:rPr>
              <a:t>PSO</a:t>
            </a:r>
            <a:r>
              <a:rPr lang="zh-CN" altLang="zh-CN" b="0" dirty="0">
                <a:solidFill>
                  <a:schemeClr val="tx1"/>
                </a:solidFill>
                <a:latin typeface="+mj-ea"/>
                <a:ea typeface="+mj-ea"/>
              </a:rPr>
              <a:t>算法对时滞对象的</a:t>
            </a:r>
            <a:r>
              <a:rPr lang="en-US" altLang="zh-CN" b="0" dirty="0">
                <a:solidFill>
                  <a:schemeClr val="tx1"/>
                </a:solidFill>
                <a:latin typeface="+mj-ea"/>
                <a:ea typeface="+mj-ea"/>
              </a:rPr>
              <a:t>PID</a:t>
            </a:r>
            <a:r>
              <a:rPr lang="zh-CN" altLang="zh-CN" b="0" dirty="0">
                <a:solidFill>
                  <a:schemeClr val="tx1"/>
                </a:solidFill>
                <a:latin typeface="+mj-ea"/>
                <a:ea typeface="+mj-ea"/>
              </a:rPr>
              <a:t>参数优化结果。编写</a:t>
            </a:r>
            <a:r>
              <a:rPr lang="en-US" altLang="zh-CN" b="0" dirty="0">
                <a:solidFill>
                  <a:schemeClr val="tx1"/>
                </a:solidFill>
                <a:latin typeface="+mj-ea"/>
                <a:ea typeface="+mj-ea"/>
              </a:rPr>
              <a:t>MATLAB</a:t>
            </a:r>
            <a:r>
              <a:rPr lang="zh-CN" altLang="zh-CN" b="0" dirty="0">
                <a:solidFill>
                  <a:schemeClr val="tx1"/>
                </a:solidFill>
                <a:latin typeface="+mj-ea"/>
                <a:ea typeface="+mj-ea"/>
              </a:rPr>
              <a:t>程序如下。</a:t>
            </a:r>
          </a:p>
        </p:txBody>
      </p:sp>
    </p:spTree>
    <p:extLst>
      <p:ext uri="{BB962C8B-B14F-4D97-AF65-F5344CB8AC3E}">
        <p14:creationId xmlns:p14="http://schemas.microsoft.com/office/powerpoint/2010/main" val="59920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4572000" cy="5632311"/>
          </a:xfrm>
          <a:prstGeom prst="rect">
            <a:avLst/>
          </a:prstGeom>
        </p:spPr>
        <p:txBody>
          <a:bodyPr>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基于</a:t>
            </a:r>
            <a:r>
              <a:rPr lang="en-US" altLang="zh-CN" b="0" dirty="0">
                <a:solidFill>
                  <a:schemeClr val="tx1"/>
                </a:solidFill>
                <a:latin typeface="+mj-ea"/>
                <a:ea typeface="+mj-ea"/>
              </a:rPr>
              <a:t>PSO</a:t>
            </a:r>
            <a:r>
              <a:rPr lang="zh-CN" altLang="zh-CN" b="0" dirty="0">
                <a:solidFill>
                  <a:schemeClr val="tx1"/>
                </a:solidFill>
                <a:latin typeface="+mj-ea"/>
                <a:ea typeface="+mj-ea"/>
              </a:rPr>
              <a:t>算法的</a:t>
            </a:r>
            <a:r>
              <a:rPr lang="en-US" altLang="zh-CN" b="0" dirty="0">
                <a:solidFill>
                  <a:schemeClr val="tx1"/>
                </a:solidFill>
                <a:latin typeface="+mj-ea"/>
                <a:ea typeface="+mj-ea"/>
              </a:rPr>
              <a:t>PID</a:t>
            </a:r>
            <a:r>
              <a:rPr lang="zh-CN" altLang="zh-CN" b="0" dirty="0">
                <a:solidFill>
                  <a:schemeClr val="tx1"/>
                </a:solidFill>
                <a:latin typeface="+mj-ea"/>
                <a:ea typeface="+mj-ea"/>
              </a:rPr>
              <a:t>参数优化</a:t>
            </a:r>
          </a:p>
          <a:p>
            <a:pPr algn="l"/>
            <a:r>
              <a:rPr lang="en-US" altLang="zh-CN" b="0" dirty="0" err="1">
                <a:solidFill>
                  <a:schemeClr val="tx1"/>
                </a:solidFill>
                <a:latin typeface="+mj-ea"/>
                <a:ea typeface="+mj-ea"/>
              </a:rPr>
              <a:t>clc</a:t>
            </a:r>
            <a:r>
              <a:rPr lang="en-US" altLang="zh-CN" b="0" dirty="0">
                <a:solidFill>
                  <a:schemeClr val="tx1"/>
                </a:solidFill>
                <a:latin typeface="+mj-ea"/>
                <a:ea typeface="+mj-ea"/>
              </a:rPr>
              <a:t> % </a:t>
            </a:r>
            <a:r>
              <a:rPr lang="zh-CN" altLang="zh-CN" b="0" dirty="0">
                <a:solidFill>
                  <a:schemeClr val="tx1"/>
                </a:solidFill>
                <a:latin typeface="+mj-ea"/>
                <a:ea typeface="+mj-ea"/>
              </a:rPr>
              <a:t>清屏</a:t>
            </a:r>
          </a:p>
          <a:p>
            <a:pPr algn="l"/>
            <a:r>
              <a:rPr lang="en-US" altLang="zh-CN" b="0" dirty="0">
                <a:solidFill>
                  <a:schemeClr val="tx1"/>
                </a:solidFill>
                <a:latin typeface="+mj-ea"/>
                <a:ea typeface="+mj-ea"/>
              </a:rPr>
              <a:t>clear all; % </a:t>
            </a:r>
            <a:r>
              <a:rPr lang="zh-CN" altLang="zh-CN" b="0" dirty="0">
                <a:solidFill>
                  <a:schemeClr val="tx1"/>
                </a:solidFill>
                <a:latin typeface="+mj-ea"/>
                <a:ea typeface="+mj-ea"/>
              </a:rPr>
              <a:t>删除</a:t>
            </a:r>
            <a:r>
              <a:rPr lang="en-US" altLang="zh-CN" b="0" dirty="0">
                <a:solidFill>
                  <a:schemeClr val="tx1"/>
                </a:solidFill>
                <a:latin typeface="+mj-ea"/>
                <a:ea typeface="+mj-ea"/>
              </a:rPr>
              <a:t>workplace</a:t>
            </a:r>
            <a:r>
              <a:rPr lang="zh-CN" altLang="zh-CN" b="0" dirty="0">
                <a:solidFill>
                  <a:schemeClr val="tx1"/>
                </a:solidFill>
                <a:latin typeface="+mj-ea"/>
                <a:ea typeface="+mj-ea"/>
              </a:rPr>
              <a:t>变量</a:t>
            </a:r>
          </a:p>
          <a:p>
            <a:pPr algn="l"/>
            <a:r>
              <a:rPr lang="en-US" altLang="zh-CN" b="0" dirty="0">
                <a:solidFill>
                  <a:schemeClr val="tx1"/>
                </a:solidFill>
                <a:latin typeface="+mj-ea"/>
                <a:ea typeface="+mj-ea"/>
              </a:rPr>
              <a:t>close all; % </a:t>
            </a:r>
            <a:r>
              <a:rPr lang="zh-CN" altLang="zh-CN" b="0" dirty="0">
                <a:solidFill>
                  <a:schemeClr val="tx1"/>
                </a:solidFill>
                <a:latin typeface="+mj-ea"/>
                <a:ea typeface="+mj-ea"/>
              </a:rPr>
              <a:t>关掉显示图形窗口</a:t>
            </a: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zh-CN" altLang="zh-CN" b="0" dirty="0">
                <a:solidFill>
                  <a:schemeClr val="tx1"/>
                </a:solidFill>
                <a:latin typeface="+mj-ea"/>
                <a:ea typeface="+mj-ea"/>
              </a:rPr>
              <a:t>参数设置</a:t>
            </a:r>
          </a:p>
          <a:p>
            <a:pPr algn="l"/>
            <a:r>
              <a:rPr lang="en-US" altLang="zh-CN" b="0" dirty="0">
                <a:solidFill>
                  <a:schemeClr val="tx1"/>
                </a:solidFill>
                <a:latin typeface="+mj-ea"/>
                <a:ea typeface="+mj-ea"/>
              </a:rPr>
              <a:t>w = 0.6;      % </a:t>
            </a:r>
            <a:r>
              <a:rPr lang="zh-CN" altLang="zh-CN" b="0" dirty="0">
                <a:solidFill>
                  <a:schemeClr val="tx1"/>
                </a:solidFill>
                <a:latin typeface="+mj-ea"/>
                <a:ea typeface="+mj-ea"/>
              </a:rPr>
              <a:t>惯性因子 </a:t>
            </a:r>
          </a:p>
          <a:p>
            <a:pPr algn="l"/>
            <a:r>
              <a:rPr lang="en-US" altLang="zh-CN" b="0" dirty="0">
                <a:solidFill>
                  <a:schemeClr val="tx1"/>
                </a:solidFill>
                <a:latin typeface="+mj-ea"/>
                <a:ea typeface="+mj-ea"/>
              </a:rPr>
              <a:t>c1 = 2;       % </a:t>
            </a:r>
            <a:r>
              <a:rPr lang="zh-CN" altLang="zh-CN" b="0" dirty="0">
                <a:solidFill>
                  <a:schemeClr val="tx1"/>
                </a:solidFill>
                <a:latin typeface="+mj-ea"/>
                <a:ea typeface="+mj-ea"/>
              </a:rPr>
              <a:t>加速常数</a:t>
            </a:r>
          </a:p>
          <a:p>
            <a:pPr algn="l"/>
            <a:r>
              <a:rPr lang="en-US" altLang="zh-CN" b="0" dirty="0">
                <a:solidFill>
                  <a:schemeClr val="tx1"/>
                </a:solidFill>
                <a:latin typeface="+mj-ea"/>
                <a:ea typeface="+mj-ea"/>
              </a:rPr>
              <a:t>c2 = 2;       % </a:t>
            </a:r>
            <a:r>
              <a:rPr lang="zh-CN" altLang="zh-CN" b="0" dirty="0">
                <a:solidFill>
                  <a:schemeClr val="tx1"/>
                </a:solidFill>
                <a:latin typeface="+mj-ea"/>
                <a:ea typeface="+mj-ea"/>
              </a:rPr>
              <a:t>加速常数</a:t>
            </a: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Dim = 3;            % </a:t>
            </a:r>
            <a:r>
              <a:rPr lang="zh-CN" altLang="zh-CN" b="0" dirty="0">
                <a:solidFill>
                  <a:schemeClr val="tx1"/>
                </a:solidFill>
                <a:latin typeface="+mj-ea"/>
                <a:ea typeface="+mj-ea"/>
              </a:rPr>
              <a:t>维数</a:t>
            </a:r>
          </a:p>
          <a:p>
            <a:pPr algn="l"/>
            <a:r>
              <a:rPr lang="en-US" altLang="zh-CN" b="0" dirty="0" err="1">
                <a:solidFill>
                  <a:schemeClr val="tx1"/>
                </a:solidFill>
                <a:latin typeface="+mj-ea"/>
                <a:ea typeface="+mj-ea"/>
              </a:rPr>
              <a:t>SwarmSize</a:t>
            </a:r>
            <a:r>
              <a:rPr lang="en-US" altLang="zh-CN" b="0" dirty="0">
                <a:solidFill>
                  <a:schemeClr val="tx1"/>
                </a:solidFill>
                <a:latin typeface="+mj-ea"/>
                <a:ea typeface="+mj-ea"/>
              </a:rPr>
              <a:t> =100;    % </a:t>
            </a:r>
            <a:r>
              <a:rPr lang="zh-CN" altLang="zh-CN" b="0" dirty="0">
                <a:solidFill>
                  <a:schemeClr val="tx1"/>
                </a:solidFill>
                <a:latin typeface="+mj-ea"/>
                <a:ea typeface="+mj-ea"/>
              </a:rPr>
              <a:t>粒子群规模</a:t>
            </a:r>
          </a:p>
          <a:p>
            <a:pPr algn="l"/>
            <a:r>
              <a:rPr lang="en-US" altLang="zh-CN" b="0" dirty="0" err="1">
                <a:solidFill>
                  <a:schemeClr val="tx1"/>
                </a:solidFill>
                <a:latin typeface="+mj-ea"/>
                <a:ea typeface="+mj-ea"/>
              </a:rPr>
              <a:t>MaxIter</a:t>
            </a:r>
            <a:r>
              <a:rPr lang="en-US" altLang="zh-CN" b="0" dirty="0">
                <a:solidFill>
                  <a:schemeClr val="tx1"/>
                </a:solidFill>
                <a:latin typeface="+mj-ea"/>
                <a:ea typeface="+mj-ea"/>
              </a:rPr>
              <a:t> = 100;      % </a:t>
            </a:r>
            <a:r>
              <a:rPr lang="zh-CN" altLang="zh-CN" b="0" dirty="0">
                <a:solidFill>
                  <a:schemeClr val="tx1"/>
                </a:solidFill>
                <a:latin typeface="+mj-ea"/>
                <a:ea typeface="+mj-ea"/>
              </a:rPr>
              <a:t>最大迭代次数</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MinFit</a:t>
            </a:r>
            <a:r>
              <a:rPr lang="en-US" altLang="zh-CN" b="0" dirty="0">
                <a:solidFill>
                  <a:schemeClr val="tx1"/>
                </a:solidFill>
                <a:latin typeface="+mj-ea"/>
                <a:ea typeface="+mj-ea"/>
              </a:rPr>
              <a:t> = 0.1;       % </a:t>
            </a:r>
            <a:r>
              <a:rPr lang="zh-CN" altLang="zh-CN" b="0" dirty="0">
                <a:solidFill>
                  <a:schemeClr val="tx1"/>
                </a:solidFill>
                <a:latin typeface="+mj-ea"/>
                <a:ea typeface="+mj-ea"/>
              </a:rPr>
              <a:t>最小适应值 </a:t>
            </a:r>
          </a:p>
          <a:p>
            <a:pPr algn="l"/>
            <a:r>
              <a:rPr lang="en-US" altLang="zh-CN" b="0" dirty="0">
                <a:solidFill>
                  <a:schemeClr val="tx1"/>
                </a:solidFill>
                <a:latin typeface="+mj-ea"/>
                <a:ea typeface="+mj-ea"/>
              </a:rPr>
              <a:t>Vmax =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Vmin</a:t>
            </a:r>
            <a:r>
              <a:rPr lang="en-US" altLang="zh-CN" b="0" dirty="0">
                <a:solidFill>
                  <a:schemeClr val="tx1"/>
                </a:solidFill>
                <a:latin typeface="+mj-ea"/>
                <a:ea typeface="+mj-ea"/>
              </a:rPr>
              <a:t> =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Ub</a:t>
            </a:r>
            <a:r>
              <a:rPr lang="en-US" altLang="zh-CN" b="0" dirty="0">
                <a:solidFill>
                  <a:schemeClr val="tx1"/>
                </a:solidFill>
                <a:latin typeface="+mj-ea"/>
                <a:ea typeface="+mj-ea"/>
              </a:rPr>
              <a:t> = [50 50 50];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Lb</a:t>
            </a:r>
            <a:r>
              <a:rPr lang="en-US" altLang="zh-CN" b="0" dirty="0">
                <a:solidFill>
                  <a:schemeClr val="tx1"/>
                </a:solidFill>
                <a:latin typeface="+mj-ea"/>
                <a:ea typeface="+mj-ea"/>
              </a:rPr>
              <a:t> = [0 0 0];</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59920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473" y="764704"/>
            <a:ext cx="4572000" cy="5447645"/>
          </a:xfrm>
          <a:prstGeom prst="rect">
            <a:avLst/>
          </a:prstGeom>
        </p:spPr>
        <p:txBody>
          <a:bodyPr>
            <a:spAutoFit/>
          </a:bodyPr>
          <a:lstStyle/>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粒子群初始化</a:t>
            </a:r>
          </a:p>
          <a:p>
            <a:pPr algn="l"/>
            <a:r>
              <a:rPr lang="en-US" altLang="zh-CN" sz="1200" b="0" dirty="0">
                <a:solidFill>
                  <a:schemeClr val="tx1"/>
                </a:solidFill>
                <a:latin typeface="+mj-ea"/>
                <a:ea typeface="+mj-ea"/>
              </a:rPr>
              <a:t>    Range = ones(SwarmSize,1)*(</a:t>
            </a:r>
            <a:r>
              <a:rPr lang="en-US" altLang="zh-CN" sz="1200" b="0" dirty="0" err="1">
                <a:solidFill>
                  <a:schemeClr val="tx1"/>
                </a:solidFill>
                <a:latin typeface="+mj-ea"/>
                <a:ea typeface="+mj-ea"/>
              </a:rPr>
              <a:t>Ub-Lb</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Swarm = rand(</a:t>
            </a:r>
            <a:r>
              <a:rPr lang="en-US" altLang="zh-CN" sz="1200" b="0" dirty="0" err="1">
                <a:solidFill>
                  <a:schemeClr val="tx1"/>
                </a:solidFill>
                <a:latin typeface="+mj-ea"/>
                <a:ea typeface="+mj-ea"/>
              </a:rPr>
              <a:t>SwarmSize,Dim</a:t>
            </a:r>
            <a:r>
              <a:rPr lang="en-US" altLang="zh-CN" sz="1200" b="0" dirty="0">
                <a:solidFill>
                  <a:schemeClr val="tx1"/>
                </a:solidFill>
                <a:latin typeface="+mj-ea"/>
                <a:ea typeface="+mj-ea"/>
              </a:rPr>
              <a:t>).*Range + ones(SwarmSize,1)*</a:t>
            </a:r>
            <a:r>
              <a:rPr lang="en-US" altLang="zh-CN" sz="1200" b="0" dirty="0" err="1">
                <a:solidFill>
                  <a:schemeClr val="tx1"/>
                </a:solidFill>
                <a:latin typeface="+mj-ea"/>
                <a:ea typeface="+mj-ea"/>
              </a:rPr>
              <a:t>Lb</a:t>
            </a:r>
            <a:r>
              <a:rPr lang="en-US" altLang="zh-CN" sz="1200" b="0" dirty="0">
                <a:solidFill>
                  <a:schemeClr val="tx1"/>
                </a:solidFill>
                <a:latin typeface="+mj-ea"/>
                <a:ea typeface="+mj-ea"/>
              </a:rPr>
              <a:t>;    % </a:t>
            </a:r>
            <a:r>
              <a:rPr lang="zh-CN" altLang="zh-CN" sz="1200" b="0" dirty="0">
                <a:solidFill>
                  <a:schemeClr val="tx1"/>
                </a:solidFill>
                <a:latin typeface="+mj-ea"/>
                <a:ea typeface="+mj-ea"/>
              </a:rPr>
              <a:t>初始化粒子群</a:t>
            </a:r>
          </a:p>
          <a:p>
            <a:pPr algn="l"/>
            <a:r>
              <a:rPr lang="en-US" altLang="zh-CN" sz="1200" b="0" dirty="0" err="1">
                <a:solidFill>
                  <a:schemeClr val="tx1"/>
                </a:solidFill>
                <a:latin typeface="+mj-ea"/>
                <a:ea typeface="+mj-ea"/>
              </a:rPr>
              <a:t>VStep</a:t>
            </a:r>
            <a:r>
              <a:rPr lang="en-US" altLang="zh-CN" sz="1200" b="0" dirty="0">
                <a:solidFill>
                  <a:schemeClr val="tx1"/>
                </a:solidFill>
                <a:latin typeface="+mj-ea"/>
                <a:ea typeface="+mj-ea"/>
              </a:rPr>
              <a:t> = rand(</a:t>
            </a:r>
            <a:r>
              <a:rPr lang="en-US" altLang="zh-CN" sz="1200" b="0" dirty="0" err="1">
                <a:solidFill>
                  <a:schemeClr val="tx1"/>
                </a:solidFill>
                <a:latin typeface="+mj-ea"/>
                <a:ea typeface="+mj-ea"/>
              </a:rPr>
              <a:t>SwarmSize,Dim</a:t>
            </a:r>
            <a:r>
              <a:rPr lang="en-US" altLang="zh-CN" sz="1200" b="0" dirty="0">
                <a:solidFill>
                  <a:schemeClr val="tx1"/>
                </a:solidFill>
                <a:latin typeface="+mj-ea"/>
                <a:ea typeface="+mj-ea"/>
              </a:rPr>
              <a:t>)*(Vmax-</a:t>
            </a:r>
            <a:r>
              <a:rPr lang="en-US" altLang="zh-CN" sz="1200" b="0" dirty="0" err="1">
                <a:solidFill>
                  <a:schemeClr val="tx1"/>
                </a:solidFill>
                <a:latin typeface="+mj-ea"/>
                <a:ea typeface="+mj-ea"/>
              </a:rPr>
              <a:t>Vmin</a:t>
            </a:r>
            <a:r>
              <a:rPr lang="en-US" altLang="zh-CN" sz="1200" b="0" dirty="0">
                <a:solidFill>
                  <a:schemeClr val="tx1"/>
                </a:solidFill>
                <a:latin typeface="+mj-ea"/>
                <a:ea typeface="+mj-ea"/>
              </a:rPr>
              <a:t>) + </a:t>
            </a:r>
            <a:r>
              <a:rPr lang="en-US" altLang="zh-CN" sz="1200" b="0" dirty="0" err="1">
                <a:solidFill>
                  <a:schemeClr val="tx1"/>
                </a:solidFill>
                <a:latin typeface="+mj-ea"/>
                <a:ea typeface="+mj-ea"/>
              </a:rPr>
              <a:t>Vmin</a:t>
            </a:r>
            <a:r>
              <a:rPr lang="en-US" altLang="zh-CN" sz="1200" b="0" dirty="0">
                <a:solidFill>
                  <a:schemeClr val="tx1"/>
                </a:solidFill>
                <a:latin typeface="+mj-ea"/>
                <a:ea typeface="+mj-ea"/>
              </a:rPr>
              <a:t>;              % </a:t>
            </a:r>
            <a:r>
              <a:rPr lang="zh-CN" altLang="zh-CN" sz="1200" b="0" dirty="0">
                <a:solidFill>
                  <a:schemeClr val="tx1"/>
                </a:solidFill>
                <a:latin typeface="+mj-ea"/>
                <a:ea typeface="+mj-ea"/>
              </a:rPr>
              <a:t>初始化速度</a:t>
            </a: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 = zeros(SwarmSize,1);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=1:SwarmSize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 = </a:t>
            </a:r>
            <a:r>
              <a:rPr lang="en-US" altLang="zh-CN" sz="1200" b="0" dirty="0" err="1">
                <a:solidFill>
                  <a:schemeClr val="tx1"/>
                </a:solidFill>
                <a:latin typeface="+mj-ea"/>
                <a:ea typeface="+mj-ea"/>
              </a:rPr>
              <a:t>pid_pso</a:t>
            </a:r>
            <a:r>
              <a:rPr lang="en-US" altLang="zh-CN" sz="1200" b="0" dirty="0">
                <a:solidFill>
                  <a:schemeClr val="tx1"/>
                </a:solidFill>
                <a:latin typeface="+mj-ea"/>
                <a:ea typeface="+mj-ea"/>
              </a:rPr>
              <a:t>(Swarm(</a:t>
            </a:r>
            <a:r>
              <a:rPr lang="en-US" altLang="zh-CN" sz="1200" b="0" dirty="0" err="1">
                <a:solidFill>
                  <a:schemeClr val="tx1"/>
                </a:solidFill>
                <a:latin typeface="+mj-ea"/>
                <a:ea typeface="+mj-ea"/>
              </a:rPr>
              <a:t>i</a:t>
            </a:r>
            <a:r>
              <a:rPr lang="en-US" altLang="zh-CN" sz="1200" b="0" dirty="0">
                <a:solidFill>
                  <a:schemeClr val="tx1"/>
                </a:solidFill>
                <a:latin typeface="+mj-ea"/>
                <a:ea typeface="+mj-ea"/>
              </a:rPr>
              <a:t>,:));                    % </a:t>
            </a:r>
            <a:r>
              <a:rPr lang="zh-CN" altLang="zh-CN" sz="1200" b="0" dirty="0">
                <a:solidFill>
                  <a:schemeClr val="tx1"/>
                </a:solidFill>
                <a:latin typeface="+mj-ea"/>
                <a:ea typeface="+mj-ea"/>
              </a:rPr>
              <a:t>粒子群的适应值</a:t>
            </a: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个体极值和群体极值</a:t>
            </a:r>
          </a:p>
          <a:p>
            <a:pPr algn="l"/>
            <a:r>
              <a:rPr lang="en-US" altLang="zh-CN" sz="1200" b="0" dirty="0">
                <a:solidFill>
                  <a:schemeClr val="tx1"/>
                </a:solidFill>
                <a:latin typeface="+mj-ea"/>
                <a:ea typeface="+mj-ea"/>
              </a:rPr>
              <a:t>[</a:t>
            </a:r>
            <a:r>
              <a:rPr lang="en-US" altLang="zh-CN" sz="1200" b="0" dirty="0" err="1">
                <a:solidFill>
                  <a:schemeClr val="tx1"/>
                </a:solidFill>
                <a:latin typeface="+mj-ea"/>
                <a:ea typeface="+mj-ea"/>
              </a:rPr>
              <a:t>bestf</a:t>
            </a:r>
            <a:r>
              <a:rPr lang="en-US" altLang="zh-CN" sz="1200" b="0" dirty="0">
                <a:solidFill>
                  <a:schemeClr val="tx1"/>
                </a:solidFill>
                <a:latin typeface="+mj-ea"/>
                <a:ea typeface="+mj-ea"/>
              </a:rPr>
              <a:t> </a:t>
            </a:r>
            <a:r>
              <a:rPr lang="en-US" altLang="zh-CN" sz="1200" b="0" dirty="0" err="1">
                <a:solidFill>
                  <a:schemeClr val="tx1"/>
                </a:solidFill>
                <a:latin typeface="+mj-ea"/>
                <a:ea typeface="+mj-ea"/>
              </a:rPr>
              <a:t>bestindex</a:t>
            </a:r>
            <a:r>
              <a:rPr lang="en-US" altLang="zh-CN" sz="1200" b="0" dirty="0">
                <a:solidFill>
                  <a:schemeClr val="tx1"/>
                </a:solidFill>
                <a:latin typeface="+mj-ea"/>
                <a:ea typeface="+mj-ea"/>
              </a:rPr>
              <a:t>]=min(</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zbest</a:t>
            </a:r>
            <a:r>
              <a:rPr lang="en-US" altLang="zh-CN" sz="1200" b="0" dirty="0">
                <a:solidFill>
                  <a:schemeClr val="tx1"/>
                </a:solidFill>
                <a:latin typeface="+mj-ea"/>
                <a:ea typeface="+mj-ea"/>
              </a:rPr>
              <a:t>=Swarm(</a:t>
            </a:r>
            <a:r>
              <a:rPr lang="en-US" altLang="zh-CN" sz="1200" b="0" dirty="0" err="1">
                <a:solidFill>
                  <a:schemeClr val="tx1"/>
                </a:solidFill>
                <a:latin typeface="+mj-ea"/>
                <a:ea typeface="+mj-ea"/>
              </a:rPr>
              <a:t>bestindex</a:t>
            </a:r>
            <a:r>
              <a:rPr lang="en-US" altLang="zh-CN" sz="1200" b="0" dirty="0">
                <a:solidFill>
                  <a:schemeClr val="tx1"/>
                </a:solidFill>
                <a:latin typeface="+mj-ea"/>
                <a:ea typeface="+mj-ea"/>
              </a:rPr>
              <a:t>,:);   % </a:t>
            </a:r>
            <a:r>
              <a:rPr lang="zh-CN" altLang="zh-CN" sz="1200" b="0" dirty="0">
                <a:solidFill>
                  <a:schemeClr val="tx1"/>
                </a:solidFill>
                <a:latin typeface="+mj-ea"/>
                <a:ea typeface="+mj-ea"/>
              </a:rPr>
              <a:t>全局最佳</a:t>
            </a:r>
          </a:p>
          <a:p>
            <a:pPr algn="l"/>
            <a:r>
              <a:rPr lang="en-US" altLang="zh-CN" sz="1200" b="0" dirty="0" err="1">
                <a:solidFill>
                  <a:schemeClr val="tx1"/>
                </a:solidFill>
                <a:latin typeface="+mj-ea"/>
                <a:ea typeface="+mj-ea"/>
              </a:rPr>
              <a:t>gbest</a:t>
            </a:r>
            <a:r>
              <a:rPr lang="en-US" altLang="zh-CN" sz="1200" b="0" dirty="0">
                <a:solidFill>
                  <a:schemeClr val="tx1"/>
                </a:solidFill>
                <a:latin typeface="+mj-ea"/>
                <a:ea typeface="+mj-ea"/>
              </a:rPr>
              <a:t>=Swarm;                % </a:t>
            </a:r>
            <a:r>
              <a:rPr lang="zh-CN" altLang="zh-CN" sz="1200" b="0" dirty="0">
                <a:solidFill>
                  <a:schemeClr val="tx1"/>
                </a:solidFill>
                <a:latin typeface="+mj-ea"/>
                <a:ea typeface="+mj-ea"/>
              </a:rPr>
              <a:t>个体最佳</a:t>
            </a:r>
          </a:p>
          <a:p>
            <a:pPr algn="l"/>
            <a:r>
              <a:rPr lang="en-US" altLang="zh-CN" sz="1200" b="0" dirty="0" err="1">
                <a:solidFill>
                  <a:schemeClr val="tx1"/>
                </a:solidFill>
                <a:latin typeface="+mj-ea"/>
                <a:ea typeface="+mj-ea"/>
              </a:rPr>
              <a:t>fgbest</a:t>
            </a:r>
            <a:r>
              <a:rPr lang="en-US" altLang="zh-CN" sz="1200" b="0" dirty="0">
                <a:solidFill>
                  <a:schemeClr val="tx1"/>
                </a:solidFill>
                <a:latin typeface="+mj-ea"/>
                <a:ea typeface="+mj-ea"/>
              </a:rPr>
              <a:t>=</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              % </a:t>
            </a:r>
            <a:r>
              <a:rPr lang="zh-CN" altLang="zh-CN" sz="1200" b="0" dirty="0">
                <a:solidFill>
                  <a:schemeClr val="tx1"/>
                </a:solidFill>
                <a:latin typeface="+mj-ea"/>
                <a:ea typeface="+mj-ea"/>
              </a:rPr>
              <a:t>个体最佳适应值</a:t>
            </a:r>
          </a:p>
          <a:p>
            <a:pPr algn="l"/>
            <a:r>
              <a:rPr lang="en-US" altLang="zh-CN" sz="1200" b="0" dirty="0" err="1">
                <a:solidFill>
                  <a:schemeClr val="tx1"/>
                </a:solidFill>
                <a:latin typeface="+mj-ea"/>
                <a:ea typeface="+mj-ea"/>
              </a:rPr>
              <a:t>fzbest</a:t>
            </a:r>
            <a:r>
              <a:rPr lang="en-US" altLang="zh-CN" sz="1200" b="0" dirty="0">
                <a:solidFill>
                  <a:schemeClr val="tx1"/>
                </a:solidFill>
                <a:latin typeface="+mj-ea"/>
                <a:ea typeface="+mj-ea"/>
              </a:rPr>
              <a:t>=</a:t>
            </a:r>
            <a:r>
              <a:rPr lang="en-US" altLang="zh-CN" sz="1200" b="0" dirty="0" err="1">
                <a:solidFill>
                  <a:schemeClr val="tx1"/>
                </a:solidFill>
                <a:latin typeface="+mj-ea"/>
                <a:ea typeface="+mj-ea"/>
              </a:rPr>
              <a:t>bestf</a:t>
            </a:r>
            <a:r>
              <a:rPr lang="en-US" altLang="zh-CN" sz="1200" b="0" dirty="0">
                <a:solidFill>
                  <a:schemeClr val="tx1"/>
                </a:solidFill>
                <a:latin typeface="+mj-ea"/>
                <a:ea typeface="+mj-ea"/>
              </a:rPr>
              <a:t>;               % </a:t>
            </a:r>
            <a:r>
              <a:rPr lang="zh-CN" altLang="zh-CN" sz="1200" b="0" dirty="0">
                <a:solidFill>
                  <a:schemeClr val="tx1"/>
                </a:solidFill>
                <a:latin typeface="+mj-ea"/>
                <a:ea typeface="+mj-ea"/>
              </a:rPr>
              <a:t>全局最佳适应值</a:t>
            </a: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迭代寻优</a:t>
            </a:r>
          </a:p>
          <a:p>
            <a:pPr algn="l"/>
            <a:r>
              <a:rPr lang="en-US" altLang="zh-CN" sz="1200" b="0" dirty="0" err="1">
                <a:solidFill>
                  <a:schemeClr val="tx1"/>
                </a:solidFill>
                <a:latin typeface="+mj-ea"/>
                <a:ea typeface="+mj-ea"/>
              </a:rPr>
              <a:t>iter</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y_fitness</a:t>
            </a:r>
            <a:r>
              <a:rPr lang="en-US" altLang="zh-CN" sz="1200" b="0" dirty="0">
                <a:solidFill>
                  <a:schemeClr val="tx1"/>
                </a:solidFill>
                <a:latin typeface="+mj-ea"/>
                <a:ea typeface="+mj-ea"/>
              </a:rPr>
              <a:t> = zeros(1,MaxIter);   % </a:t>
            </a:r>
            <a:r>
              <a:rPr lang="zh-CN" altLang="zh-CN" sz="1200" b="0" dirty="0">
                <a:solidFill>
                  <a:schemeClr val="tx1"/>
                </a:solidFill>
                <a:latin typeface="+mj-ea"/>
                <a:ea typeface="+mj-ea"/>
              </a:rPr>
              <a:t>预先产生</a:t>
            </a:r>
            <a:r>
              <a:rPr lang="en-US" altLang="zh-CN" sz="1200" b="0" dirty="0">
                <a:solidFill>
                  <a:schemeClr val="tx1"/>
                </a:solidFill>
                <a:latin typeface="+mj-ea"/>
                <a:ea typeface="+mj-ea"/>
              </a:rPr>
              <a:t>4</a:t>
            </a:r>
            <a:r>
              <a:rPr lang="zh-CN" altLang="zh-CN" sz="1200" b="0" dirty="0">
                <a:solidFill>
                  <a:schemeClr val="tx1"/>
                </a:solidFill>
                <a:latin typeface="+mj-ea"/>
                <a:ea typeface="+mj-ea"/>
              </a:rPr>
              <a:t>个空矩阵</a:t>
            </a:r>
          </a:p>
          <a:p>
            <a:pPr algn="l"/>
            <a:r>
              <a:rPr lang="en-US" altLang="zh-CN" sz="1200" b="0" dirty="0" err="1">
                <a:solidFill>
                  <a:schemeClr val="tx1"/>
                </a:solidFill>
                <a:latin typeface="+mj-ea"/>
                <a:ea typeface="+mj-ea"/>
              </a:rPr>
              <a:t>K_p</a:t>
            </a:r>
            <a:r>
              <a:rPr lang="en-US" altLang="zh-CN" sz="1200" b="0" dirty="0">
                <a:solidFill>
                  <a:schemeClr val="tx1"/>
                </a:solidFill>
                <a:latin typeface="+mj-ea"/>
                <a:ea typeface="+mj-ea"/>
              </a:rPr>
              <a:t> = zeros(1,MaxIter);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K_i</a:t>
            </a:r>
            <a:r>
              <a:rPr lang="en-US" altLang="zh-CN" sz="1200" b="0" dirty="0">
                <a:solidFill>
                  <a:schemeClr val="tx1"/>
                </a:solidFill>
                <a:latin typeface="+mj-ea"/>
                <a:ea typeface="+mj-ea"/>
              </a:rPr>
              <a:t> = zeros(1,MaxIter);</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K_d</a:t>
            </a:r>
            <a:r>
              <a:rPr lang="en-US" altLang="zh-CN" sz="1200" b="0" dirty="0">
                <a:solidFill>
                  <a:schemeClr val="tx1"/>
                </a:solidFill>
                <a:latin typeface="+mj-ea"/>
                <a:ea typeface="+mj-ea"/>
              </a:rPr>
              <a:t> = zeros(1,MaxIter);</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while( (</a:t>
            </a:r>
            <a:r>
              <a:rPr lang="en-US" altLang="zh-CN" sz="1200" b="0" dirty="0" err="1">
                <a:solidFill>
                  <a:schemeClr val="tx1"/>
                </a:solidFill>
                <a:latin typeface="+mj-ea"/>
                <a:ea typeface="+mj-ea"/>
              </a:rPr>
              <a:t>iter</a:t>
            </a:r>
            <a:r>
              <a:rPr lang="en-US" altLang="zh-CN" sz="1200" b="0" dirty="0">
                <a:solidFill>
                  <a:schemeClr val="tx1"/>
                </a:solidFill>
                <a:latin typeface="+mj-ea"/>
                <a:ea typeface="+mj-ea"/>
              </a:rPr>
              <a:t> &lt; </a:t>
            </a:r>
            <a:r>
              <a:rPr lang="en-US" altLang="zh-CN" sz="1200" b="0" dirty="0" err="1">
                <a:solidFill>
                  <a:schemeClr val="tx1"/>
                </a:solidFill>
                <a:latin typeface="+mj-ea"/>
                <a:ea typeface="+mj-ea"/>
              </a:rPr>
              <a:t>MaxIter</a:t>
            </a:r>
            <a:r>
              <a:rPr lang="en-US" altLang="zh-CN" sz="1200" b="0" dirty="0">
                <a:solidFill>
                  <a:schemeClr val="tx1"/>
                </a:solidFill>
                <a:latin typeface="+mj-ea"/>
                <a:ea typeface="+mj-ea"/>
              </a:rPr>
              <a:t>) &amp;&amp; (</a:t>
            </a:r>
            <a:r>
              <a:rPr lang="en-US" altLang="zh-CN" sz="1200" b="0" dirty="0" err="1">
                <a:solidFill>
                  <a:schemeClr val="tx1"/>
                </a:solidFill>
                <a:latin typeface="+mj-ea"/>
                <a:ea typeface="+mj-ea"/>
              </a:rPr>
              <a:t>fzbest</a:t>
            </a:r>
            <a:r>
              <a:rPr lang="en-US" altLang="zh-CN" sz="1200" b="0" dirty="0">
                <a:solidFill>
                  <a:schemeClr val="tx1"/>
                </a:solidFill>
                <a:latin typeface="+mj-ea"/>
                <a:ea typeface="+mj-ea"/>
              </a:rPr>
              <a:t> &gt; </a:t>
            </a:r>
            <a:r>
              <a:rPr lang="en-US" altLang="zh-CN" sz="1200" b="0" dirty="0" err="1">
                <a:solidFill>
                  <a:schemeClr val="tx1"/>
                </a:solidFill>
                <a:latin typeface="+mj-ea"/>
                <a:ea typeface="+mj-ea"/>
              </a:rPr>
              <a:t>MinFit</a:t>
            </a:r>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for j=1:SwarmSize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速度更新</a:t>
            </a: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 = w*</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 + c1*rand*(</a:t>
            </a:r>
            <a:r>
              <a:rPr lang="en-US" altLang="zh-CN" sz="1200" b="0" dirty="0" err="1">
                <a:solidFill>
                  <a:schemeClr val="tx1"/>
                </a:solidFill>
                <a:latin typeface="+mj-ea"/>
                <a:ea typeface="+mj-ea"/>
              </a:rPr>
              <a:t>gbest</a:t>
            </a:r>
            <a:r>
              <a:rPr lang="en-US" altLang="zh-CN" sz="1200" b="0" dirty="0">
                <a:solidFill>
                  <a:schemeClr val="tx1"/>
                </a:solidFill>
                <a:latin typeface="+mj-ea"/>
                <a:ea typeface="+mj-ea"/>
              </a:rPr>
              <a:t>(j,:) </a:t>
            </a:r>
            <a:r>
              <a:rPr lang="en-US" altLang="zh-CN" sz="1200" b="0" dirty="0" smtClean="0">
                <a:solidFill>
                  <a:schemeClr val="tx1"/>
                </a:solidFill>
                <a:latin typeface="+mj-ea"/>
                <a:ea typeface="+mj-ea"/>
              </a:rPr>
              <a:t>-</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59920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4572000" cy="3170099"/>
          </a:xfrm>
          <a:prstGeom prst="rect">
            <a:avLst/>
          </a:prstGeom>
        </p:spPr>
        <p:txBody>
          <a:bodyPr>
            <a:spAutoFit/>
          </a:bodyPr>
          <a:lstStyle/>
          <a:p>
            <a:pPr algn="l"/>
            <a:r>
              <a:rPr lang="en-US" altLang="zh-CN" b="0" dirty="0">
                <a:solidFill>
                  <a:schemeClr val="tx1"/>
                </a:solidFill>
                <a:latin typeface="+mj-ea"/>
              </a:rPr>
              <a:t>Swarm(j,:)) + c2*rand*(</a:t>
            </a:r>
            <a:r>
              <a:rPr lang="en-US" altLang="zh-CN" b="0" dirty="0" err="1">
                <a:solidFill>
                  <a:schemeClr val="tx1"/>
                </a:solidFill>
                <a:latin typeface="+mj-ea"/>
              </a:rPr>
              <a:t>zbest</a:t>
            </a:r>
            <a:r>
              <a:rPr lang="en-US" altLang="zh-CN" b="0" dirty="0">
                <a:solidFill>
                  <a:schemeClr val="tx1"/>
                </a:solidFill>
                <a:latin typeface="+mj-ea"/>
              </a:rPr>
              <a:t> - Swarm(j,:));</a:t>
            </a:r>
            <a:endParaRPr lang="zh-CN" altLang="zh-CN" b="0" dirty="0">
              <a:solidFill>
                <a:schemeClr val="tx1"/>
              </a:solidFill>
              <a:latin typeface="+mj-ea"/>
            </a:endParaRPr>
          </a:p>
          <a:p>
            <a:pPr algn="l"/>
            <a:r>
              <a:rPr lang="en-US" altLang="zh-CN" b="0" dirty="0">
                <a:solidFill>
                  <a:schemeClr val="tx1"/>
                </a:solidFill>
                <a:latin typeface="+mj-ea"/>
              </a:rPr>
              <a:t>        if </a:t>
            </a:r>
            <a:r>
              <a:rPr lang="en-US" altLang="zh-CN" b="0" dirty="0" err="1">
                <a:solidFill>
                  <a:schemeClr val="tx1"/>
                </a:solidFill>
                <a:latin typeface="+mj-ea"/>
              </a:rPr>
              <a:t>VStep</a:t>
            </a:r>
            <a:r>
              <a:rPr lang="en-US" altLang="zh-CN" b="0" dirty="0">
                <a:solidFill>
                  <a:schemeClr val="tx1"/>
                </a:solidFill>
                <a:latin typeface="+mj-ea"/>
              </a:rPr>
              <a:t>(j,:)&gt;Vmax, </a:t>
            </a:r>
            <a:r>
              <a:rPr lang="en-US" altLang="zh-CN" b="0" dirty="0" err="1">
                <a:solidFill>
                  <a:schemeClr val="tx1"/>
                </a:solidFill>
                <a:latin typeface="+mj-ea"/>
              </a:rPr>
              <a:t>VStep</a:t>
            </a:r>
            <a:r>
              <a:rPr lang="en-US" altLang="zh-CN" b="0" dirty="0">
                <a:solidFill>
                  <a:schemeClr val="tx1"/>
                </a:solidFill>
                <a:latin typeface="+mj-ea"/>
              </a:rPr>
              <a:t>(j,:)=Vmax; end</a:t>
            </a:r>
            <a:endParaRPr lang="zh-CN" altLang="zh-CN" b="0" dirty="0">
              <a:solidFill>
                <a:schemeClr val="tx1"/>
              </a:solidFill>
              <a:latin typeface="+mj-ea"/>
            </a:endParaRPr>
          </a:p>
          <a:p>
            <a:pPr algn="l"/>
            <a:r>
              <a:rPr lang="en-US" altLang="zh-CN" b="0" dirty="0">
                <a:solidFill>
                  <a:schemeClr val="tx1"/>
                </a:solidFill>
                <a:latin typeface="+mj-ea"/>
              </a:rPr>
              <a:t>        if </a:t>
            </a:r>
            <a:r>
              <a:rPr lang="en-US" altLang="zh-CN" b="0" dirty="0" err="1">
                <a:solidFill>
                  <a:schemeClr val="tx1"/>
                </a:solidFill>
                <a:latin typeface="+mj-ea"/>
              </a:rPr>
              <a:t>VStep</a:t>
            </a:r>
            <a:r>
              <a:rPr lang="en-US" altLang="zh-CN" b="0" dirty="0">
                <a:solidFill>
                  <a:schemeClr val="tx1"/>
                </a:solidFill>
                <a:latin typeface="+mj-ea"/>
              </a:rPr>
              <a:t>(j,:)&lt;</a:t>
            </a:r>
            <a:r>
              <a:rPr lang="en-US" altLang="zh-CN" b="0" dirty="0" err="1">
                <a:solidFill>
                  <a:schemeClr val="tx1"/>
                </a:solidFill>
                <a:latin typeface="+mj-ea"/>
              </a:rPr>
              <a:t>Vmin</a:t>
            </a:r>
            <a:r>
              <a:rPr lang="en-US" altLang="zh-CN" b="0" dirty="0">
                <a:solidFill>
                  <a:schemeClr val="tx1"/>
                </a:solidFill>
                <a:latin typeface="+mj-ea"/>
              </a:rPr>
              <a:t>, </a:t>
            </a:r>
            <a:r>
              <a:rPr lang="en-US" altLang="zh-CN" b="0" dirty="0" err="1">
                <a:solidFill>
                  <a:schemeClr val="tx1"/>
                </a:solidFill>
                <a:latin typeface="+mj-ea"/>
              </a:rPr>
              <a:t>VStep</a:t>
            </a:r>
            <a:r>
              <a:rPr lang="en-US" altLang="zh-CN" b="0" dirty="0">
                <a:solidFill>
                  <a:schemeClr val="tx1"/>
                </a:solidFill>
                <a:latin typeface="+mj-ea"/>
              </a:rPr>
              <a:t>(j,:)=</a:t>
            </a:r>
            <a:r>
              <a:rPr lang="en-US" altLang="zh-CN" b="0" dirty="0" err="1">
                <a:solidFill>
                  <a:schemeClr val="tx1"/>
                </a:solidFill>
                <a:latin typeface="+mj-ea"/>
              </a:rPr>
              <a:t>Vmin</a:t>
            </a:r>
            <a:r>
              <a:rPr lang="en-US" altLang="zh-CN" b="0" dirty="0">
                <a:solidFill>
                  <a:schemeClr val="tx1"/>
                </a:solidFill>
                <a:latin typeface="+mj-ea"/>
              </a:rPr>
              <a:t>; end</a:t>
            </a:r>
            <a:endParaRPr lang="zh-CN" altLang="zh-CN" b="0" dirty="0">
              <a:solidFill>
                <a:schemeClr val="tx1"/>
              </a:solidFill>
              <a:latin typeface="+mj-ea"/>
            </a:endParaRPr>
          </a:p>
          <a:p>
            <a:pPr algn="l"/>
            <a:r>
              <a:rPr lang="en-US" altLang="zh-CN" b="0" dirty="0">
                <a:solidFill>
                  <a:schemeClr val="tx1"/>
                </a:solidFill>
                <a:latin typeface="+mj-ea"/>
              </a:rPr>
              <a:t>        % </a:t>
            </a:r>
            <a:r>
              <a:rPr lang="zh-CN" altLang="zh-CN" b="0" dirty="0">
                <a:solidFill>
                  <a:schemeClr val="tx1"/>
                </a:solidFill>
                <a:latin typeface="+mj-ea"/>
              </a:rPr>
              <a:t>位置更新</a:t>
            </a:r>
          </a:p>
          <a:p>
            <a:pPr algn="l"/>
            <a:r>
              <a:rPr lang="en-US" altLang="zh-CN" b="0" dirty="0">
                <a:solidFill>
                  <a:schemeClr val="tx1"/>
                </a:solidFill>
                <a:latin typeface="+mj-ea"/>
              </a:rPr>
              <a:t>        Swarm(j,:)=Swarm(j,:)+</a:t>
            </a:r>
            <a:r>
              <a:rPr lang="en-US" altLang="zh-CN" b="0" dirty="0" err="1">
                <a:solidFill>
                  <a:schemeClr val="tx1"/>
                </a:solidFill>
                <a:latin typeface="+mj-ea"/>
              </a:rPr>
              <a:t>VStep</a:t>
            </a:r>
            <a:r>
              <a:rPr lang="en-US" altLang="zh-CN" b="0" dirty="0">
                <a:solidFill>
                  <a:schemeClr val="tx1"/>
                </a:solidFill>
                <a:latin typeface="+mj-ea"/>
              </a:rPr>
              <a:t>(j</a:t>
            </a:r>
            <a:r>
              <a:rPr lang="en-US" altLang="zh-CN" b="0" dirty="0" smtClean="0">
                <a:solidFill>
                  <a:schemeClr val="tx1"/>
                </a:solidFill>
                <a:latin typeface="+mj-ea"/>
              </a:rPr>
              <a:t>,:);</a:t>
            </a:r>
          </a:p>
          <a:p>
            <a:pPr algn="l"/>
            <a:endParaRPr lang="zh-CN" altLang="zh-CN" b="0" dirty="0">
              <a:solidFill>
                <a:schemeClr val="tx1"/>
              </a:solidFill>
              <a:latin typeface="+mj-ea"/>
            </a:endParaRPr>
          </a:p>
        </p:txBody>
      </p:sp>
    </p:spTree>
    <p:extLst>
      <p:ext uri="{BB962C8B-B14F-4D97-AF65-F5344CB8AC3E}">
        <p14:creationId xmlns:p14="http://schemas.microsoft.com/office/powerpoint/2010/main" val="59920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6678488" cy="5047536"/>
          </a:xfrm>
          <a:prstGeom prst="rect">
            <a:avLst/>
          </a:prstGeom>
        </p:spPr>
        <p:txBody>
          <a:bodyPr wrap="square">
            <a:spAutoFit/>
          </a:bodyPr>
          <a:lstStyle/>
          <a:p>
            <a:pPr algn="l"/>
            <a:r>
              <a:rPr lang="en-US" altLang="zh-CN" sz="1400" b="0" dirty="0">
                <a:solidFill>
                  <a:schemeClr val="tx1"/>
                </a:solidFill>
                <a:latin typeface="+mj-ea"/>
                <a:ea typeface="+mj-ea"/>
              </a:rPr>
              <a:t> for k=1:Dim</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Swarm(</a:t>
            </a:r>
            <a:r>
              <a:rPr lang="en-US" altLang="zh-CN" sz="1400" b="0" dirty="0" err="1">
                <a:solidFill>
                  <a:schemeClr val="tx1"/>
                </a:solidFill>
                <a:latin typeface="+mj-ea"/>
                <a:ea typeface="+mj-ea"/>
              </a:rPr>
              <a:t>j,k</a:t>
            </a:r>
            <a:r>
              <a:rPr lang="en-US" altLang="zh-CN" sz="1400" b="0" dirty="0">
                <a:solidFill>
                  <a:schemeClr val="tx1"/>
                </a:solidFill>
                <a:latin typeface="+mj-ea"/>
                <a:ea typeface="+mj-ea"/>
              </a:rPr>
              <a:t>)&gt;</a:t>
            </a:r>
            <a:r>
              <a:rPr lang="en-US" altLang="zh-CN" sz="1400" b="0" dirty="0" err="1">
                <a:solidFill>
                  <a:schemeClr val="tx1"/>
                </a:solidFill>
                <a:latin typeface="+mj-ea"/>
                <a:ea typeface="+mj-ea"/>
              </a:rPr>
              <a:t>Ub</a:t>
            </a:r>
            <a:r>
              <a:rPr lang="en-US" altLang="zh-CN" sz="1400" b="0" dirty="0">
                <a:solidFill>
                  <a:schemeClr val="tx1"/>
                </a:solidFill>
                <a:latin typeface="+mj-ea"/>
                <a:ea typeface="+mj-ea"/>
              </a:rPr>
              <a:t>(k), Swarm(</a:t>
            </a:r>
            <a:r>
              <a:rPr lang="en-US" altLang="zh-CN" sz="1400" b="0" dirty="0" err="1">
                <a:solidFill>
                  <a:schemeClr val="tx1"/>
                </a:solidFill>
                <a:latin typeface="+mj-ea"/>
                <a:ea typeface="+mj-ea"/>
              </a:rPr>
              <a:t>j,k</a:t>
            </a:r>
            <a:r>
              <a:rPr lang="en-US" altLang="zh-CN" sz="1400" b="0" dirty="0">
                <a:solidFill>
                  <a:schemeClr val="tx1"/>
                </a:solidFill>
                <a:latin typeface="+mj-ea"/>
                <a:ea typeface="+mj-ea"/>
              </a:rPr>
              <a:t>)=</a:t>
            </a:r>
            <a:r>
              <a:rPr lang="en-US" altLang="zh-CN" sz="1400" b="0" dirty="0" err="1">
                <a:solidFill>
                  <a:schemeClr val="tx1"/>
                </a:solidFill>
                <a:latin typeface="+mj-ea"/>
                <a:ea typeface="+mj-ea"/>
              </a:rPr>
              <a:t>Ub</a:t>
            </a:r>
            <a:r>
              <a:rPr lang="en-US" altLang="zh-CN" sz="1400" b="0" dirty="0">
                <a:solidFill>
                  <a:schemeClr val="tx1"/>
                </a:solidFill>
                <a:latin typeface="+mj-ea"/>
                <a:ea typeface="+mj-ea"/>
              </a:rPr>
              <a:t>(k);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Swarm(</a:t>
            </a:r>
            <a:r>
              <a:rPr lang="en-US" altLang="zh-CN" sz="1400" b="0" dirty="0" err="1">
                <a:solidFill>
                  <a:schemeClr val="tx1"/>
                </a:solidFill>
                <a:latin typeface="+mj-ea"/>
                <a:ea typeface="+mj-ea"/>
              </a:rPr>
              <a:t>j,k</a:t>
            </a:r>
            <a:r>
              <a:rPr lang="en-US" altLang="zh-CN" sz="1400" b="0" dirty="0">
                <a:solidFill>
                  <a:schemeClr val="tx1"/>
                </a:solidFill>
                <a:latin typeface="+mj-ea"/>
                <a:ea typeface="+mj-ea"/>
              </a:rPr>
              <a:t>)&lt;</a:t>
            </a:r>
            <a:r>
              <a:rPr lang="en-US" altLang="zh-CN" sz="1400" b="0" dirty="0" err="1">
                <a:solidFill>
                  <a:schemeClr val="tx1"/>
                </a:solidFill>
                <a:latin typeface="+mj-ea"/>
                <a:ea typeface="+mj-ea"/>
              </a:rPr>
              <a:t>Lb</a:t>
            </a:r>
            <a:r>
              <a:rPr lang="en-US" altLang="zh-CN" sz="1400" b="0" dirty="0">
                <a:solidFill>
                  <a:schemeClr val="tx1"/>
                </a:solidFill>
                <a:latin typeface="+mj-ea"/>
                <a:ea typeface="+mj-ea"/>
              </a:rPr>
              <a:t>(k), Swarm(</a:t>
            </a:r>
            <a:r>
              <a:rPr lang="en-US" altLang="zh-CN" sz="1400" b="0" dirty="0" err="1">
                <a:solidFill>
                  <a:schemeClr val="tx1"/>
                </a:solidFill>
                <a:latin typeface="+mj-ea"/>
                <a:ea typeface="+mj-ea"/>
              </a:rPr>
              <a:t>j,k</a:t>
            </a:r>
            <a:r>
              <a:rPr lang="en-US" altLang="zh-CN" sz="1400" b="0" dirty="0">
                <a:solidFill>
                  <a:schemeClr val="tx1"/>
                </a:solidFill>
                <a:latin typeface="+mj-ea"/>
                <a:ea typeface="+mj-ea"/>
              </a:rPr>
              <a:t>)=</a:t>
            </a:r>
            <a:r>
              <a:rPr lang="en-US" altLang="zh-CN" sz="1400" b="0" dirty="0" err="1">
                <a:solidFill>
                  <a:schemeClr val="tx1"/>
                </a:solidFill>
                <a:latin typeface="+mj-ea"/>
                <a:ea typeface="+mj-ea"/>
              </a:rPr>
              <a:t>Lb</a:t>
            </a:r>
            <a:r>
              <a:rPr lang="en-US" altLang="zh-CN" sz="1400" b="0" dirty="0">
                <a:solidFill>
                  <a:schemeClr val="tx1"/>
                </a:solidFill>
                <a:latin typeface="+mj-ea"/>
                <a:ea typeface="+mj-ea"/>
              </a:rPr>
              <a:t>(k);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 </a:t>
            </a:r>
            <a:r>
              <a:rPr lang="zh-CN" altLang="zh-CN" sz="1400" b="0" dirty="0">
                <a:solidFill>
                  <a:schemeClr val="tx1"/>
                </a:solidFill>
                <a:latin typeface="+mj-ea"/>
                <a:ea typeface="+mj-ea"/>
              </a:rPr>
              <a:t>适应值</a:t>
            </a: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fSwarm</a:t>
            </a:r>
            <a:r>
              <a:rPr lang="en-US" altLang="zh-CN" sz="1400" b="0" dirty="0">
                <a:solidFill>
                  <a:schemeClr val="tx1"/>
                </a:solidFill>
                <a:latin typeface="+mj-ea"/>
                <a:ea typeface="+mj-ea"/>
              </a:rPr>
              <a:t>(j,:) =</a:t>
            </a:r>
            <a:r>
              <a:rPr lang="en-US" altLang="zh-CN" sz="1400" b="0" dirty="0" err="1">
                <a:solidFill>
                  <a:schemeClr val="tx1"/>
                </a:solidFill>
                <a:latin typeface="+mj-ea"/>
                <a:ea typeface="+mj-ea"/>
              </a:rPr>
              <a:t>pid_pso</a:t>
            </a:r>
            <a:r>
              <a:rPr lang="en-US" altLang="zh-CN" sz="1400" b="0" dirty="0">
                <a:solidFill>
                  <a:schemeClr val="tx1"/>
                </a:solidFill>
                <a:latin typeface="+mj-ea"/>
                <a:ea typeface="+mj-ea"/>
              </a:rPr>
              <a:t>(Swarm(j,:));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 </a:t>
            </a:r>
            <a:r>
              <a:rPr lang="zh-CN" altLang="zh-CN" sz="1400" b="0" dirty="0">
                <a:solidFill>
                  <a:schemeClr val="tx1"/>
                </a:solidFill>
                <a:latin typeface="+mj-ea"/>
                <a:ea typeface="+mj-ea"/>
              </a:rPr>
              <a:t>个体最优更新</a:t>
            </a:r>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a:t>
            </a:r>
            <a:r>
              <a:rPr lang="en-US" altLang="zh-CN" sz="1400" b="0" dirty="0" err="1">
                <a:solidFill>
                  <a:schemeClr val="tx1"/>
                </a:solidFill>
                <a:latin typeface="+mj-ea"/>
                <a:ea typeface="+mj-ea"/>
              </a:rPr>
              <a:t>fSwarm</a:t>
            </a:r>
            <a:r>
              <a:rPr lang="en-US" altLang="zh-CN" sz="1400" b="0" dirty="0">
                <a:solidFill>
                  <a:schemeClr val="tx1"/>
                </a:solidFill>
                <a:latin typeface="+mj-ea"/>
                <a:ea typeface="+mj-ea"/>
              </a:rPr>
              <a:t>(j) &lt; </a:t>
            </a:r>
            <a:r>
              <a:rPr lang="en-US" altLang="zh-CN" sz="1400" b="0" dirty="0" err="1">
                <a:solidFill>
                  <a:schemeClr val="tx1"/>
                </a:solidFill>
                <a:latin typeface="+mj-ea"/>
                <a:ea typeface="+mj-ea"/>
              </a:rPr>
              <a:t>fgbest</a:t>
            </a:r>
            <a:r>
              <a:rPr lang="en-US" altLang="zh-CN" sz="1400" b="0" dirty="0">
                <a:solidFill>
                  <a:schemeClr val="tx1"/>
                </a:solidFill>
                <a:latin typeface="+mj-ea"/>
                <a:ea typeface="+mj-ea"/>
              </a:rPr>
              <a:t>(j)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gbest</a:t>
            </a:r>
            <a:r>
              <a:rPr lang="en-US" altLang="zh-CN" sz="1400" b="0" dirty="0">
                <a:solidFill>
                  <a:schemeClr val="tx1"/>
                </a:solidFill>
                <a:latin typeface="+mj-ea"/>
                <a:ea typeface="+mj-ea"/>
              </a:rPr>
              <a:t>(j,:) = Swarm(j,:);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fgbest</a:t>
            </a:r>
            <a:r>
              <a:rPr lang="en-US" altLang="zh-CN" sz="1400" b="0" dirty="0">
                <a:solidFill>
                  <a:schemeClr val="tx1"/>
                </a:solidFill>
                <a:latin typeface="+mj-ea"/>
                <a:ea typeface="+mj-ea"/>
              </a:rPr>
              <a:t>(j) = </a:t>
            </a:r>
            <a:r>
              <a:rPr lang="en-US" altLang="zh-CN" sz="1400" b="0" dirty="0" err="1">
                <a:solidFill>
                  <a:schemeClr val="tx1"/>
                </a:solidFill>
                <a:latin typeface="+mj-ea"/>
                <a:ea typeface="+mj-ea"/>
              </a:rPr>
              <a:t>fSwarm</a:t>
            </a:r>
            <a:r>
              <a:rPr lang="en-US" altLang="zh-CN" sz="1400" b="0" dirty="0">
                <a:solidFill>
                  <a:schemeClr val="tx1"/>
                </a:solidFill>
                <a:latin typeface="+mj-ea"/>
                <a:ea typeface="+mj-ea"/>
              </a:rPr>
              <a:t>(j);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 </a:t>
            </a:r>
            <a:r>
              <a:rPr lang="zh-CN" altLang="zh-CN" sz="1400" b="0" dirty="0">
                <a:solidFill>
                  <a:schemeClr val="tx1"/>
                </a:solidFill>
                <a:latin typeface="+mj-ea"/>
                <a:ea typeface="+mj-ea"/>
              </a:rPr>
              <a:t>群体最优更新</a:t>
            </a:r>
          </a:p>
          <a:p>
            <a:pPr algn="l"/>
            <a:r>
              <a:rPr lang="en-US" altLang="zh-CN" sz="1400" b="0" dirty="0">
                <a:solidFill>
                  <a:schemeClr val="tx1"/>
                </a:solidFill>
                <a:latin typeface="+mj-ea"/>
                <a:ea typeface="+mj-ea"/>
              </a:rPr>
              <a:t>        if </a:t>
            </a:r>
            <a:r>
              <a:rPr lang="en-US" altLang="zh-CN" sz="1400" b="0" dirty="0" err="1">
                <a:solidFill>
                  <a:schemeClr val="tx1"/>
                </a:solidFill>
                <a:latin typeface="+mj-ea"/>
                <a:ea typeface="+mj-ea"/>
              </a:rPr>
              <a:t>fSwarm</a:t>
            </a:r>
            <a:r>
              <a:rPr lang="en-US" altLang="zh-CN" sz="1400" b="0" dirty="0">
                <a:solidFill>
                  <a:schemeClr val="tx1"/>
                </a:solidFill>
                <a:latin typeface="+mj-ea"/>
                <a:ea typeface="+mj-ea"/>
              </a:rPr>
              <a:t>(j) &lt; </a:t>
            </a:r>
            <a:r>
              <a:rPr lang="en-US" altLang="zh-CN" sz="1400" b="0" dirty="0" err="1">
                <a:solidFill>
                  <a:schemeClr val="tx1"/>
                </a:solidFill>
                <a:latin typeface="+mj-ea"/>
                <a:ea typeface="+mj-ea"/>
              </a:rPr>
              <a:t>fzbest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 = Swarm(j,:);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fzbest</a:t>
            </a:r>
            <a:r>
              <a:rPr lang="en-US" altLang="zh-CN" sz="1400" b="0" dirty="0">
                <a:solidFill>
                  <a:schemeClr val="tx1"/>
                </a:solidFill>
                <a:latin typeface="+mj-ea"/>
                <a:ea typeface="+mj-ea"/>
              </a:rPr>
              <a:t> = </a:t>
            </a:r>
            <a:r>
              <a:rPr lang="en-US" altLang="zh-CN" sz="1400" b="0" dirty="0" err="1">
                <a:solidFill>
                  <a:schemeClr val="tx1"/>
                </a:solidFill>
                <a:latin typeface="+mj-ea"/>
                <a:ea typeface="+mj-ea"/>
              </a:rPr>
              <a:t>fSwarm</a:t>
            </a:r>
            <a:r>
              <a:rPr lang="en-US" altLang="zh-CN" sz="1400" b="0" dirty="0">
                <a:solidFill>
                  <a:schemeClr val="tx1"/>
                </a:solidFill>
                <a:latin typeface="+mj-ea"/>
                <a:ea typeface="+mj-ea"/>
              </a:rPr>
              <a:t>(j);</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iter</a:t>
            </a:r>
            <a:r>
              <a:rPr lang="en-US" altLang="zh-CN" sz="1400" b="0" dirty="0">
                <a:solidFill>
                  <a:schemeClr val="tx1"/>
                </a:solidFill>
                <a:latin typeface="+mj-ea"/>
                <a:ea typeface="+mj-ea"/>
              </a:rPr>
              <a:t> = iter+1;                      % </a:t>
            </a:r>
            <a:r>
              <a:rPr lang="zh-CN" altLang="zh-CN" sz="1400" b="0" dirty="0">
                <a:solidFill>
                  <a:schemeClr val="tx1"/>
                </a:solidFill>
                <a:latin typeface="+mj-ea"/>
                <a:ea typeface="+mj-ea"/>
              </a:rPr>
              <a:t>迭代次数更新</a:t>
            </a: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y_fitness</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fzbest</a:t>
            </a:r>
            <a:r>
              <a:rPr lang="en-US" altLang="zh-CN" sz="1400" b="0" dirty="0">
                <a:solidFill>
                  <a:schemeClr val="tx1"/>
                </a:solidFill>
                <a:latin typeface="+mj-ea"/>
                <a:ea typeface="+mj-ea"/>
              </a:rPr>
              <a:t>;            % </a:t>
            </a:r>
            <a:r>
              <a:rPr lang="zh-CN" altLang="zh-CN" sz="1400" b="0" dirty="0">
                <a:solidFill>
                  <a:schemeClr val="tx1"/>
                </a:solidFill>
                <a:latin typeface="+mj-ea"/>
                <a:ea typeface="+mj-ea"/>
              </a:rPr>
              <a:t>为绘图做准备</a:t>
            </a: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K_p</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K_i</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K_d</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59920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37" y="1196752"/>
            <a:ext cx="4572000" cy="5016758"/>
          </a:xfrm>
          <a:prstGeom prst="rect">
            <a:avLst/>
          </a:prstGeom>
        </p:spPr>
        <p:txBody>
          <a:bodyPr>
            <a:spAutoFit/>
          </a:bodyPr>
          <a:lstStyle/>
          <a:p>
            <a:pPr algn="l"/>
            <a:r>
              <a:rPr lang="en-US" altLang="zh-CN" sz="1600" b="0" dirty="0">
                <a:solidFill>
                  <a:schemeClr val="tx1"/>
                </a:solidFill>
                <a:latin typeface="+mj-ea"/>
                <a:ea typeface="+mj-ea"/>
              </a:rPr>
              <a:t>%%</a:t>
            </a:r>
            <a:r>
              <a:rPr lang="zh-CN" altLang="zh-CN" sz="1600" b="0" dirty="0">
                <a:solidFill>
                  <a:schemeClr val="tx1"/>
                </a:solidFill>
                <a:latin typeface="+mj-ea"/>
                <a:ea typeface="+mj-ea"/>
              </a:rPr>
              <a:t>绘图</a:t>
            </a:r>
          </a:p>
          <a:p>
            <a:pPr algn="l"/>
            <a:r>
              <a:rPr lang="en-US" altLang="zh-CN" sz="1600" b="0" dirty="0">
                <a:solidFill>
                  <a:schemeClr val="tx1"/>
                </a:solidFill>
                <a:latin typeface="+mj-ea"/>
                <a:ea typeface="+mj-ea"/>
              </a:rPr>
              <a:t>figure(1)      % </a:t>
            </a:r>
            <a:r>
              <a:rPr lang="zh-CN" altLang="zh-CN" sz="1600" b="0" dirty="0">
                <a:solidFill>
                  <a:schemeClr val="tx1"/>
                </a:solidFill>
                <a:latin typeface="+mj-ea"/>
                <a:ea typeface="+mj-ea"/>
              </a:rPr>
              <a:t>绘制性能指标</a:t>
            </a:r>
            <a:r>
              <a:rPr lang="en-US" altLang="zh-CN" sz="1600" b="0" dirty="0">
                <a:solidFill>
                  <a:schemeClr val="tx1"/>
                </a:solidFill>
                <a:latin typeface="+mj-ea"/>
                <a:ea typeface="+mj-ea"/>
              </a:rPr>
              <a:t>ITAE</a:t>
            </a:r>
            <a:r>
              <a:rPr lang="zh-CN" altLang="zh-CN" sz="1600" b="0" dirty="0">
                <a:solidFill>
                  <a:schemeClr val="tx1"/>
                </a:solidFill>
                <a:latin typeface="+mj-ea"/>
                <a:ea typeface="+mj-ea"/>
              </a:rPr>
              <a:t>的变化曲线</a:t>
            </a:r>
          </a:p>
          <a:p>
            <a:pPr algn="l"/>
            <a:r>
              <a:rPr lang="en-US" altLang="zh-CN" sz="1600" b="0" dirty="0">
                <a:solidFill>
                  <a:schemeClr val="tx1"/>
                </a:solidFill>
                <a:latin typeface="+mj-ea"/>
                <a:ea typeface="+mj-ea"/>
              </a:rPr>
              <a:t>plot(y_fitness,'LineWidth',2)</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title('</a:t>
            </a:r>
            <a:r>
              <a:rPr lang="zh-CN" altLang="zh-CN" sz="1600" b="0" dirty="0">
                <a:solidFill>
                  <a:schemeClr val="tx1"/>
                </a:solidFill>
                <a:latin typeface="+mj-ea"/>
                <a:ea typeface="+mj-ea"/>
              </a:rPr>
              <a:t>最优个体适应值</a:t>
            </a:r>
            <a:r>
              <a:rPr lang="en-US" altLang="zh-CN" sz="1600" b="0" dirty="0">
                <a:solidFill>
                  <a:schemeClr val="tx1"/>
                </a:solidFill>
                <a:latin typeface="+mj-ea"/>
                <a:ea typeface="+mj-ea"/>
              </a:rPr>
              <a:t>','fontsize',10);</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xlabel</a:t>
            </a:r>
            <a:r>
              <a:rPr lang="en-US" altLang="zh-CN" sz="1600" b="0" dirty="0">
                <a:solidFill>
                  <a:schemeClr val="tx1"/>
                </a:solidFill>
                <a:latin typeface="+mj-ea"/>
                <a:ea typeface="+mj-ea"/>
              </a:rPr>
              <a:t>('</a:t>
            </a:r>
            <a:r>
              <a:rPr lang="zh-CN" altLang="zh-CN" sz="1600" b="0" dirty="0">
                <a:solidFill>
                  <a:schemeClr val="tx1"/>
                </a:solidFill>
                <a:latin typeface="+mj-ea"/>
                <a:ea typeface="+mj-ea"/>
              </a:rPr>
              <a:t>迭代次数</a:t>
            </a:r>
            <a:r>
              <a:rPr lang="en-US" altLang="zh-CN" sz="1600" b="0" dirty="0">
                <a:solidFill>
                  <a:schemeClr val="tx1"/>
                </a:solidFill>
                <a:latin typeface="+mj-ea"/>
                <a:ea typeface="+mj-ea"/>
              </a:rPr>
              <a:t>','fontsize',10);</a:t>
            </a:r>
            <a:r>
              <a:rPr lang="en-US" altLang="zh-CN" sz="1600" b="0" dirty="0" err="1">
                <a:solidFill>
                  <a:schemeClr val="tx1"/>
                </a:solidFill>
                <a:latin typeface="+mj-ea"/>
                <a:ea typeface="+mj-ea"/>
              </a:rPr>
              <a:t>ylabel</a:t>
            </a:r>
            <a:r>
              <a:rPr lang="en-US" altLang="zh-CN" sz="1600" b="0" dirty="0">
                <a:solidFill>
                  <a:schemeClr val="tx1"/>
                </a:solidFill>
                <a:latin typeface="+mj-ea"/>
                <a:ea typeface="+mj-ea"/>
              </a:rPr>
              <a:t>('</a:t>
            </a:r>
            <a:r>
              <a:rPr lang="zh-CN" altLang="zh-CN" sz="1600" b="0" dirty="0">
                <a:solidFill>
                  <a:schemeClr val="tx1"/>
                </a:solidFill>
                <a:latin typeface="+mj-ea"/>
                <a:ea typeface="+mj-ea"/>
              </a:rPr>
              <a:t>适应值</a:t>
            </a:r>
            <a:r>
              <a:rPr lang="en-US" altLang="zh-CN" sz="1600" b="0" dirty="0">
                <a:solidFill>
                  <a:schemeClr val="tx1"/>
                </a:solidFill>
                <a:latin typeface="+mj-ea"/>
                <a:ea typeface="+mj-ea"/>
              </a:rPr>
              <a:t>','fontsize',10);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set(gca,'Fontsize',10);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grid on</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figure(2)      % </a:t>
            </a:r>
            <a:r>
              <a:rPr lang="zh-CN" altLang="zh-CN" sz="1600" b="0" dirty="0">
                <a:solidFill>
                  <a:schemeClr val="tx1"/>
                </a:solidFill>
                <a:latin typeface="+mj-ea"/>
                <a:ea typeface="+mj-ea"/>
              </a:rPr>
              <a:t>绘制</a:t>
            </a:r>
            <a:r>
              <a:rPr lang="en-US" altLang="zh-CN" sz="1600" b="0" dirty="0">
                <a:solidFill>
                  <a:schemeClr val="tx1"/>
                </a:solidFill>
                <a:latin typeface="+mj-ea"/>
                <a:ea typeface="+mj-ea"/>
              </a:rPr>
              <a:t>PID</a:t>
            </a:r>
            <a:r>
              <a:rPr lang="zh-CN" altLang="zh-CN" sz="1600" b="0" dirty="0">
                <a:solidFill>
                  <a:schemeClr val="tx1"/>
                </a:solidFill>
                <a:latin typeface="+mj-ea"/>
                <a:ea typeface="+mj-ea"/>
              </a:rPr>
              <a:t>控制器参数变化曲线</a:t>
            </a:r>
          </a:p>
          <a:p>
            <a:pPr algn="l"/>
            <a:r>
              <a:rPr lang="en-US" altLang="zh-CN" sz="1600" b="0" dirty="0">
                <a:solidFill>
                  <a:schemeClr val="tx1"/>
                </a:solidFill>
                <a:latin typeface="+mj-ea"/>
                <a:ea typeface="+mj-ea"/>
              </a:rPr>
              <a:t>plot(</a:t>
            </a:r>
            <a:r>
              <a:rPr lang="en-US" altLang="zh-CN" sz="1600" b="0" dirty="0" err="1">
                <a:solidFill>
                  <a:schemeClr val="tx1"/>
                </a:solidFill>
                <a:latin typeface="+mj-ea"/>
                <a:ea typeface="+mj-ea"/>
              </a:rPr>
              <a:t>K_p</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hold on</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plot(K_i,'k','LineWidth',3)</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plot(</a:t>
            </a:r>
            <a:r>
              <a:rPr lang="en-US" altLang="zh-CN" sz="1600" b="0" dirty="0" err="1">
                <a:solidFill>
                  <a:schemeClr val="tx1"/>
                </a:solidFill>
                <a:latin typeface="+mj-ea"/>
                <a:ea typeface="+mj-ea"/>
              </a:rPr>
              <a:t>K_d</a:t>
            </a:r>
            <a:r>
              <a:rPr lang="en-US" altLang="zh-CN" sz="1600" b="0" dirty="0">
                <a:solidFill>
                  <a:schemeClr val="tx1"/>
                </a:solidFill>
                <a:latin typeface="+mj-ea"/>
                <a:ea typeface="+mj-ea"/>
              </a:rPr>
              <a:t>,'--r')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title('</a:t>
            </a:r>
            <a:r>
              <a:rPr lang="en-US" altLang="zh-CN" sz="1600" b="0" dirty="0" err="1">
                <a:solidFill>
                  <a:schemeClr val="tx1"/>
                </a:solidFill>
                <a:latin typeface="+mj-ea"/>
                <a:ea typeface="+mj-ea"/>
              </a:rPr>
              <a:t>Kp</a:t>
            </a:r>
            <a:r>
              <a:rPr lang="zh-CN" altLang="zh-CN" sz="1600" b="0" dirty="0">
                <a:solidFill>
                  <a:schemeClr val="tx1"/>
                </a:solidFill>
                <a:latin typeface="+mj-ea"/>
                <a:ea typeface="+mj-ea"/>
              </a:rPr>
              <a:t>、</a:t>
            </a:r>
            <a:r>
              <a:rPr lang="en-US" altLang="zh-CN" sz="1600" b="0" dirty="0">
                <a:solidFill>
                  <a:schemeClr val="tx1"/>
                </a:solidFill>
                <a:latin typeface="+mj-ea"/>
                <a:ea typeface="+mj-ea"/>
              </a:rPr>
              <a:t>Ki</a:t>
            </a:r>
            <a:r>
              <a:rPr lang="zh-CN" altLang="zh-CN" sz="1600" b="0" dirty="0">
                <a:solidFill>
                  <a:schemeClr val="tx1"/>
                </a:solidFill>
                <a:latin typeface="+mj-ea"/>
                <a:ea typeface="+mj-ea"/>
              </a:rPr>
              <a:t>、</a:t>
            </a:r>
            <a:r>
              <a:rPr lang="en-US" altLang="zh-CN" sz="1600" b="0" dirty="0" err="1">
                <a:solidFill>
                  <a:schemeClr val="tx1"/>
                </a:solidFill>
                <a:latin typeface="+mj-ea"/>
                <a:ea typeface="+mj-ea"/>
              </a:rPr>
              <a:t>Kd</a:t>
            </a:r>
            <a:r>
              <a:rPr lang="en-US" altLang="zh-CN" sz="1600" b="0" dirty="0">
                <a:solidFill>
                  <a:schemeClr val="tx1"/>
                </a:solidFill>
                <a:latin typeface="+mj-ea"/>
                <a:ea typeface="+mj-ea"/>
              </a:rPr>
              <a:t> </a:t>
            </a:r>
            <a:r>
              <a:rPr lang="zh-CN" altLang="zh-CN" sz="1600" b="0" dirty="0">
                <a:solidFill>
                  <a:schemeClr val="tx1"/>
                </a:solidFill>
                <a:latin typeface="+mj-ea"/>
                <a:ea typeface="+mj-ea"/>
              </a:rPr>
              <a:t>优化曲线</a:t>
            </a:r>
            <a:r>
              <a:rPr lang="en-US" altLang="zh-CN" sz="1600" b="0" dirty="0">
                <a:solidFill>
                  <a:schemeClr val="tx1"/>
                </a:solidFill>
                <a:latin typeface="+mj-ea"/>
                <a:ea typeface="+mj-ea"/>
              </a:rPr>
              <a:t>','fontsize',10);</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xlabel</a:t>
            </a:r>
            <a:r>
              <a:rPr lang="en-US" altLang="zh-CN" sz="1600" b="0" dirty="0">
                <a:solidFill>
                  <a:schemeClr val="tx1"/>
                </a:solidFill>
                <a:latin typeface="+mj-ea"/>
                <a:ea typeface="+mj-ea"/>
              </a:rPr>
              <a:t>('</a:t>
            </a:r>
            <a:r>
              <a:rPr lang="zh-CN" altLang="zh-CN" sz="1600" b="0" dirty="0">
                <a:solidFill>
                  <a:schemeClr val="tx1"/>
                </a:solidFill>
                <a:latin typeface="+mj-ea"/>
                <a:ea typeface="+mj-ea"/>
              </a:rPr>
              <a:t>迭代次数</a:t>
            </a:r>
            <a:r>
              <a:rPr lang="en-US" altLang="zh-CN" sz="1600" b="0" dirty="0">
                <a:solidFill>
                  <a:schemeClr val="tx1"/>
                </a:solidFill>
                <a:latin typeface="+mj-ea"/>
                <a:ea typeface="+mj-ea"/>
              </a:rPr>
              <a:t>','fontsize',10);</a:t>
            </a:r>
            <a:r>
              <a:rPr lang="en-US" altLang="zh-CN" sz="1600" b="0" dirty="0" err="1">
                <a:solidFill>
                  <a:schemeClr val="tx1"/>
                </a:solidFill>
                <a:latin typeface="+mj-ea"/>
                <a:ea typeface="+mj-ea"/>
              </a:rPr>
              <a:t>ylabel</a:t>
            </a:r>
            <a:r>
              <a:rPr lang="en-US" altLang="zh-CN" sz="1600" b="0" dirty="0">
                <a:solidFill>
                  <a:schemeClr val="tx1"/>
                </a:solidFill>
                <a:latin typeface="+mj-ea"/>
                <a:ea typeface="+mj-ea"/>
              </a:rPr>
              <a:t>('</a:t>
            </a:r>
            <a:r>
              <a:rPr lang="zh-CN" altLang="zh-CN" sz="1600" b="0" dirty="0">
                <a:solidFill>
                  <a:schemeClr val="tx1"/>
                </a:solidFill>
                <a:latin typeface="+mj-ea"/>
                <a:ea typeface="+mj-ea"/>
              </a:rPr>
              <a:t>参数值</a:t>
            </a:r>
            <a:r>
              <a:rPr lang="en-US" altLang="zh-CN" sz="1600" b="0" dirty="0">
                <a:solidFill>
                  <a:schemeClr val="tx1"/>
                </a:solidFill>
                <a:latin typeface="+mj-ea"/>
                <a:ea typeface="+mj-ea"/>
              </a:rPr>
              <a:t>','fontsize',10);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set(gca,'Fontsize',10);</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legend('Kp','Ki','Kd',1);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grid on</a:t>
            </a:r>
            <a:endParaRPr lang="zh-CN" altLang="zh-CN" sz="1600" b="0" dirty="0">
              <a:solidFill>
                <a:schemeClr val="tx1"/>
              </a:solidFill>
              <a:latin typeface="+mj-ea"/>
              <a:ea typeface="+mj-ea"/>
            </a:endParaRPr>
          </a:p>
        </p:txBody>
      </p:sp>
    </p:spTree>
    <p:extLst>
      <p:ext uri="{BB962C8B-B14F-4D97-AF65-F5344CB8AC3E}">
        <p14:creationId xmlns:p14="http://schemas.microsoft.com/office/powerpoint/2010/main" val="59920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TextBox 1"/>
          <p:cNvSpPr txBox="1"/>
          <p:nvPr/>
        </p:nvSpPr>
        <p:spPr>
          <a:xfrm>
            <a:off x="1043608" y="2492896"/>
            <a:ext cx="3132588" cy="400110"/>
          </a:xfrm>
          <a:prstGeom prst="rect">
            <a:avLst/>
          </a:prstGeom>
          <a:noFill/>
        </p:spPr>
        <p:txBody>
          <a:bodyPr wrap="none" rtlCol="0">
            <a:spAutoFit/>
          </a:bodyPr>
          <a:lstStyle/>
          <a:p>
            <a:r>
              <a:rPr lang="en-US" altLang="zh-CN" dirty="0"/>
              <a:t>15.2  </a:t>
            </a:r>
            <a:r>
              <a:rPr lang="zh-CN" altLang="zh-CN" dirty="0"/>
              <a:t>粒子群算法控制仿真</a:t>
            </a:r>
          </a:p>
        </p:txBody>
      </p:sp>
      <p:sp>
        <p:nvSpPr>
          <p:cNvPr id="6" name="矩形 5"/>
          <p:cNvSpPr/>
          <p:nvPr/>
        </p:nvSpPr>
        <p:spPr>
          <a:xfrm>
            <a:off x="1043608" y="1916832"/>
            <a:ext cx="1765227" cy="400110"/>
          </a:xfrm>
          <a:prstGeom prst="rect">
            <a:avLst/>
          </a:prstGeom>
        </p:spPr>
        <p:txBody>
          <a:bodyPr wrap="none">
            <a:spAutoFit/>
          </a:bodyPr>
          <a:lstStyle/>
          <a:p>
            <a:r>
              <a:rPr lang="en-US" altLang="zh-CN" dirty="0"/>
              <a:t>15.1  PID</a:t>
            </a:r>
            <a:r>
              <a:rPr lang="zh-CN" altLang="zh-CN" dirty="0"/>
              <a:t>控制</a:t>
            </a:r>
          </a:p>
        </p:txBody>
      </p:sp>
      <p:sp>
        <p:nvSpPr>
          <p:cNvPr id="3" name="矩形 2"/>
          <p:cNvSpPr/>
          <p:nvPr/>
        </p:nvSpPr>
        <p:spPr>
          <a:xfrm>
            <a:off x="1068557" y="3140968"/>
            <a:ext cx="2876108" cy="400110"/>
          </a:xfrm>
          <a:prstGeom prst="rect">
            <a:avLst/>
          </a:prstGeom>
        </p:spPr>
        <p:txBody>
          <a:bodyPr wrap="none">
            <a:spAutoFit/>
          </a:bodyPr>
          <a:lstStyle/>
          <a:p>
            <a:r>
              <a:rPr lang="en-US" altLang="zh-CN" dirty="0"/>
              <a:t>15.3  </a:t>
            </a:r>
            <a:r>
              <a:rPr lang="zh-CN" altLang="zh-CN" dirty="0"/>
              <a:t>遗传算法控制仿真</a:t>
            </a:r>
          </a:p>
        </p:txBody>
      </p:sp>
      <p:sp>
        <p:nvSpPr>
          <p:cNvPr id="4" name="矩形 3"/>
          <p:cNvSpPr/>
          <p:nvPr/>
        </p:nvSpPr>
        <p:spPr>
          <a:xfrm>
            <a:off x="1114300" y="3789040"/>
            <a:ext cx="3389069" cy="400110"/>
          </a:xfrm>
          <a:prstGeom prst="rect">
            <a:avLst/>
          </a:prstGeom>
        </p:spPr>
        <p:txBody>
          <a:bodyPr wrap="none">
            <a:spAutoFit/>
          </a:bodyPr>
          <a:lstStyle/>
          <a:p>
            <a:r>
              <a:rPr lang="en-US" altLang="zh-CN" dirty="0"/>
              <a:t>15.4  </a:t>
            </a:r>
            <a:r>
              <a:rPr lang="zh-CN" altLang="zh-CN" dirty="0"/>
              <a:t>人群搜索算法控制仿真</a:t>
            </a:r>
          </a:p>
        </p:txBody>
      </p:sp>
    </p:spTree>
    <p:extLst>
      <p:ext uri="{BB962C8B-B14F-4D97-AF65-F5344CB8AC3E}">
        <p14:creationId xmlns:p14="http://schemas.microsoft.com/office/powerpoint/2010/main" val="203688278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5478423"/>
          </a:xfrm>
          <a:prstGeom prst="rect">
            <a:avLst/>
          </a:prstGeom>
        </p:spPr>
        <p:txBody>
          <a:bodyPr>
            <a:spAutoFit/>
          </a:bodyPr>
          <a:lstStyle/>
          <a:p>
            <a:pPr algn="l"/>
            <a:r>
              <a:rPr lang="en-US" altLang="zh-CN" sz="1400" b="0" dirty="0">
                <a:solidFill>
                  <a:schemeClr val="tx1"/>
                </a:solidFill>
                <a:latin typeface="+mn-ea"/>
                <a:ea typeface="+mn-ea"/>
              </a:rPr>
              <a:t>PID-PSO</a:t>
            </a:r>
            <a:r>
              <a:rPr lang="zh-CN" altLang="zh-CN" sz="1400" b="0" dirty="0">
                <a:solidFill>
                  <a:schemeClr val="tx1"/>
                </a:solidFill>
                <a:latin typeface="+mn-ea"/>
                <a:ea typeface="+mn-ea"/>
              </a:rPr>
              <a:t>粒子群适应度函数如下。</a:t>
            </a:r>
          </a:p>
          <a:p>
            <a:pPr algn="l"/>
            <a:r>
              <a:rPr lang="en-US" altLang="zh-CN" sz="1400" b="0" dirty="0">
                <a:solidFill>
                  <a:schemeClr val="tx1"/>
                </a:solidFill>
                <a:latin typeface="+mn-ea"/>
                <a:ea typeface="+mn-ea"/>
              </a:rPr>
              <a:t>function </a:t>
            </a:r>
            <a:r>
              <a:rPr lang="en-US" altLang="zh-CN" sz="1400" b="0" dirty="0" err="1">
                <a:solidFill>
                  <a:schemeClr val="tx1"/>
                </a:solidFill>
                <a:latin typeface="+mn-ea"/>
                <a:ea typeface="+mn-ea"/>
              </a:rPr>
              <a:t>BsJ</a:t>
            </a:r>
            <a:r>
              <a:rPr lang="en-US" altLang="zh-CN" sz="1400" b="0" dirty="0">
                <a:solidFill>
                  <a:schemeClr val="tx1"/>
                </a:solidFill>
                <a:latin typeface="+mn-ea"/>
                <a:ea typeface="+mn-ea"/>
              </a:rPr>
              <a:t>=</a:t>
            </a:r>
            <a:r>
              <a:rPr lang="en-US" altLang="zh-CN" sz="1400" b="0" dirty="0" err="1">
                <a:solidFill>
                  <a:schemeClr val="tx1"/>
                </a:solidFill>
                <a:latin typeface="+mn-ea"/>
                <a:ea typeface="+mn-ea"/>
              </a:rPr>
              <a:t>pid_pso</a:t>
            </a:r>
            <a:r>
              <a:rPr lang="en-US" altLang="zh-CN" sz="1400" b="0" dirty="0">
                <a:solidFill>
                  <a:schemeClr val="tx1"/>
                </a:solidFill>
                <a:latin typeface="+mn-ea"/>
                <a:ea typeface="+mn-ea"/>
              </a:rPr>
              <a:t>(</a:t>
            </a:r>
            <a:r>
              <a:rPr lang="en-US" altLang="zh-CN" sz="1400" b="0" dirty="0" err="1">
                <a:solidFill>
                  <a:schemeClr val="tx1"/>
                </a:solidFill>
                <a:latin typeface="+mn-ea"/>
                <a:ea typeface="+mn-ea"/>
              </a:rPr>
              <a:t>Kpidi</a:t>
            </a:r>
            <a:r>
              <a:rPr lang="en-US" altLang="zh-CN" sz="1400" b="0" dirty="0">
                <a:solidFill>
                  <a:schemeClr val="tx1"/>
                </a:solidFill>
                <a:latin typeface="+mn-ea"/>
                <a:ea typeface="+mn-ea"/>
              </a:rPr>
              <a:t>)</a:t>
            </a:r>
            <a:endParaRPr lang="zh-CN" altLang="zh-CN" sz="1400" b="0" dirty="0">
              <a:solidFill>
                <a:schemeClr val="tx1"/>
              </a:solidFill>
              <a:latin typeface="+mn-ea"/>
              <a:ea typeface="+mn-ea"/>
            </a:endParaRPr>
          </a:p>
          <a:p>
            <a:pPr algn="l"/>
            <a:r>
              <a:rPr lang="en-US" altLang="zh-CN" sz="1400" b="0" dirty="0" err="1">
                <a:solidFill>
                  <a:schemeClr val="tx1"/>
                </a:solidFill>
                <a:latin typeface="+mn-ea"/>
                <a:ea typeface="+mn-ea"/>
              </a:rPr>
              <a:t>ts</a:t>
            </a:r>
            <a:r>
              <a:rPr lang="en-US" altLang="zh-CN" sz="1400" b="0" dirty="0">
                <a:solidFill>
                  <a:schemeClr val="tx1"/>
                </a:solidFill>
                <a:latin typeface="+mn-ea"/>
                <a:ea typeface="+mn-ea"/>
              </a:rPr>
              <a:t>=0.001;</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sys=</a:t>
            </a:r>
            <a:r>
              <a:rPr lang="en-US" altLang="zh-CN" sz="1400" b="0" dirty="0" err="1">
                <a:solidFill>
                  <a:schemeClr val="tx1"/>
                </a:solidFill>
                <a:latin typeface="+mn-ea"/>
                <a:ea typeface="+mn-ea"/>
              </a:rPr>
              <a:t>tf</a:t>
            </a:r>
            <a:r>
              <a:rPr lang="en-US" altLang="zh-CN" sz="1400" b="0" dirty="0">
                <a:solidFill>
                  <a:schemeClr val="tx1"/>
                </a:solidFill>
                <a:latin typeface="+mn-ea"/>
                <a:ea typeface="+mn-ea"/>
              </a:rPr>
              <a:t>([1.6],[1 1.5 1.6],'inputdelay',0.1);</a:t>
            </a:r>
            <a:endParaRPr lang="zh-CN" altLang="zh-CN" sz="1400" b="0" dirty="0">
              <a:solidFill>
                <a:schemeClr val="tx1"/>
              </a:solidFill>
              <a:latin typeface="+mn-ea"/>
              <a:ea typeface="+mn-ea"/>
            </a:endParaRPr>
          </a:p>
          <a:p>
            <a:pPr algn="l"/>
            <a:r>
              <a:rPr lang="en-US" altLang="zh-CN" sz="1400" b="0" dirty="0" err="1">
                <a:solidFill>
                  <a:schemeClr val="tx1"/>
                </a:solidFill>
                <a:latin typeface="+mn-ea"/>
                <a:ea typeface="+mn-ea"/>
              </a:rPr>
              <a:t>dsys</a:t>
            </a:r>
            <a:r>
              <a:rPr lang="en-US" altLang="zh-CN" sz="1400" b="0" dirty="0">
                <a:solidFill>
                  <a:schemeClr val="tx1"/>
                </a:solidFill>
                <a:latin typeface="+mn-ea"/>
                <a:ea typeface="+mn-ea"/>
              </a:rPr>
              <a:t>=c2d(sys,</a:t>
            </a:r>
            <a:r>
              <a:rPr lang="en-US" altLang="zh-CN" sz="1400" b="0" dirty="0" err="1">
                <a:solidFill>
                  <a:schemeClr val="tx1"/>
                </a:solidFill>
                <a:latin typeface="+mn-ea"/>
                <a:ea typeface="+mn-ea"/>
              </a:rPr>
              <a:t>ts</a:t>
            </a:r>
            <a:r>
              <a:rPr lang="en-US" altLang="zh-CN" sz="1400" b="0" dirty="0">
                <a:solidFill>
                  <a:schemeClr val="tx1"/>
                </a:solidFill>
                <a:latin typeface="+mn-ea"/>
                <a:ea typeface="+mn-ea"/>
              </a:rPr>
              <a:t>,'z');</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a:t>
            </a:r>
            <a:r>
              <a:rPr lang="en-US" altLang="zh-CN" sz="1400" b="0" dirty="0" err="1">
                <a:solidFill>
                  <a:schemeClr val="tx1"/>
                </a:solidFill>
                <a:latin typeface="+mn-ea"/>
                <a:ea typeface="+mn-ea"/>
              </a:rPr>
              <a:t>num,den</a:t>
            </a:r>
            <a:r>
              <a:rPr lang="en-US" altLang="zh-CN" sz="1400" b="0" dirty="0">
                <a:solidFill>
                  <a:schemeClr val="tx1"/>
                </a:solidFill>
                <a:latin typeface="+mn-ea"/>
                <a:ea typeface="+mn-ea"/>
              </a:rPr>
              <a:t>]=</a:t>
            </a:r>
            <a:r>
              <a:rPr lang="en-US" altLang="zh-CN" sz="1400" b="0" dirty="0" err="1">
                <a:solidFill>
                  <a:schemeClr val="tx1"/>
                </a:solidFill>
                <a:latin typeface="+mn-ea"/>
                <a:ea typeface="+mn-ea"/>
              </a:rPr>
              <a:t>tfdata</a:t>
            </a:r>
            <a:r>
              <a:rPr lang="en-US" altLang="zh-CN" sz="1400" b="0" dirty="0">
                <a:solidFill>
                  <a:schemeClr val="tx1"/>
                </a:solidFill>
                <a:latin typeface="+mn-ea"/>
                <a:ea typeface="+mn-ea"/>
              </a:rPr>
              <a:t>(</a:t>
            </a:r>
            <a:r>
              <a:rPr lang="en-US" altLang="zh-CN" sz="1400" b="0" dirty="0" err="1">
                <a:solidFill>
                  <a:schemeClr val="tx1"/>
                </a:solidFill>
                <a:latin typeface="+mn-ea"/>
                <a:ea typeface="+mn-ea"/>
              </a:rPr>
              <a:t>dsys</a:t>
            </a:r>
            <a:r>
              <a:rPr lang="en-US" altLang="zh-CN" sz="1400" b="0" dirty="0">
                <a:solidFill>
                  <a:schemeClr val="tx1"/>
                </a:solidFill>
                <a:latin typeface="+mn-ea"/>
                <a:ea typeface="+mn-ea"/>
              </a:rPr>
              <a:t>,'v');</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u_1=0.0;u_2=0.0;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y_1=0.0;y_2=0.0;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x=[0,0,0]';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B=0;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error_1=0;</a:t>
            </a:r>
            <a:endParaRPr lang="zh-CN" altLang="zh-CN" sz="1400" b="0" dirty="0">
              <a:solidFill>
                <a:schemeClr val="tx1"/>
              </a:solidFill>
              <a:latin typeface="+mn-ea"/>
              <a:ea typeface="+mn-ea"/>
            </a:endParaRPr>
          </a:p>
          <a:p>
            <a:pPr algn="l"/>
            <a:r>
              <a:rPr lang="en-US" altLang="zh-CN" sz="1400" b="0" dirty="0" err="1">
                <a:solidFill>
                  <a:schemeClr val="tx1"/>
                </a:solidFill>
                <a:latin typeface="+mn-ea"/>
                <a:ea typeface="+mn-ea"/>
              </a:rPr>
              <a:t>tu</a:t>
            </a:r>
            <a:r>
              <a:rPr lang="en-US" altLang="zh-CN" sz="1400" b="0" dirty="0">
                <a:solidFill>
                  <a:schemeClr val="tx1"/>
                </a:solidFill>
                <a:latin typeface="+mn-ea"/>
                <a:ea typeface="+mn-ea"/>
              </a:rPr>
              <a:t>=1;</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s=0;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P=100;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for k=1:1:P</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a:t>
            </a:r>
            <a:r>
              <a:rPr lang="en-US" altLang="zh-CN" sz="1400" b="0" dirty="0" err="1">
                <a:solidFill>
                  <a:schemeClr val="tx1"/>
                </a:solidFill>
                <a:latin typeface="+mn-ea"/>
                <a:ea typeface="+mn-ea"/>
              </a:rPr>
              <a:t>timef</a:t>
            </a:r>
            <a:r>
              <a:rPr lang="en-US" altLang="zh-CN" sz="1400" b="0" dirty="0">
                <a:solidFill>
                  <a:schemeClr val="tx1"/>
                </a:solidFill>
                <a:latin typeface="+mn-ea"/>
                <a:ea typeface="+mn-ea"/>
              </a:rPr>
              <a:t>(k)=k*</a:t>
            </a:r>
            <a:r>
              <a:rPr lang="en-US" altLang="zh-CN" sz="1400" b="0" dirty="0" err="1">
                <a:solidFill>
                  <a:schemeClr val="tx1"/>
                </a:solidFill>
                <a:latin typeface="+mn-ea"/>
                <a:ea typeface="+mn-ea"/>
              </a:rPr>
              <a:t>ts</a:t>
            </a:r>
            <a:r>
              <a:rPr lang="en-US" altLang="zh-CN" sz="1400" b="0" dirty="0">
                <a:solidFill>
                  <a:schemeClr val="tx1"/>
                </a:solidFill>
                <a:latin typeface="+mn-ea"/>
                <a:ea typeface="+mn-ea"/>
              </a:rPr>
              <a:t>;</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r(k)=1;</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u(k)=</a:t>
            </a:r>
            <a:r>
              <a:rPr lang="en-US" altLang="zh-CN" sz="1400" b="0" dirty="0" err="1">
                <a:solidFill>
                  <a:schemeClr val="tx1"/>
                </a:solidFill>
                <a:latin typeface="+mn-ea"/>
                <a:ea typeface="+mn-ea"/>
              </a:rPr>
              <a:t>Kpidi</a:t>
            </a:r>
            <a:r>
              <a:rPr lang="en-US" altLang="zh-CN" sz="1400" b="0" dirty="0">
                <a:solidFill>
                  <a:schemeClr val="tx1"/>
                </a:solidFill>
                <a:latin typeface="+mn-ea"/>
                <a:ea typeface="+mn-ea"/>
              </a:rPr>
              <a:t>(1)*x(1)+</a:t>
            </a:r>
            <a:r>
              <a:rPr lang="en-US" altLang="zh-CN" sz="1400" b="0" dirty="0" err="1">
                <a:solidFill>
                  <a:schemeClr val="tx1"/>
                </a:solidFill>
                <a:latin typeface="+mn-ea"/>
                <a:ea typeface="+mn-ea"/>
              </a:rPr>
              <a:t>Kpidi</a:t>
            </a:r>
            <a:r>
              <a:rPr lang="en-US" altLang="zh-CN" sz="1400" b="0" dirty="0">
                <a:solidFill>
                  <a:schemeClr val="tx1"/>
                </a:solidFill>
                <a:latin typeface="+mn-ea"/>
                <a:ea typeface="+mn-ea"/>
              </a:rPr>
              <a:t>(2)*x(3)+</a:t>
            </a:r>
            <a:r>
              <a:rPr lang="en-US" altLang="zh-CN" sz="1400" b="0" dirty="0" err="1">
                <a:solidFill>
                  <a:schemeClr val="tx1"/>
                </a:solidFill>
                <a:latin typeface="+mn-ea"/>
                <a:ea typeface="+mn-ea"/>
              </a:rPr>
              <a:t>Kpidi</a:t>
            </a:r>
            <a:r>
              <a:rPr lang="en-US" altLang="zh-CN" sz="1400" b="0" dirty="0">
                <a:solidFill>
                  <a:schemeClr val="tx1"/>
                </a:solidFill>
                <a:latin typeface="+mn-ea"/>
                <a:ea typeface="+mn-ea"/>
              </a:rPr>
              <a:t>(3)*x(2);</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if u(k)&gt;=10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u(k)=10;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end</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if u(k)&lt;=-10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u(k)=-10;</a:t>
            </a:r>
            <a:endParaRPr lang="zh-CN" altLang="zh-CN" sz="1400" b="0" dirty="0">
              <a:solidFill>
                <a:schemeClr val="tx1"/>
              </a:solidFill>
              <a:latin typeface="+mn-ea"/>
              <a:ea typeface="+mn-ea"/>
            </a:endParaRPr>
          </a:p>
          <a:p>
            <a:pPr algn="l"/>
            <a:r>
              <a:rPr lang="en-US" altLang="zh-CN" sz="1400" b="0" dirty="0">
                <a:solidFill>
                  <a:schemeClr val="tx1"/>
                </a:solidFill>
                <a:latin typeface="+mn-ea"/>
                <a:ea typeface="+mn-ea"/>
              </a:rPr>
              <a:t>    end</a:t>
            </a:r>
            <a:endParaRPr lang="zh-CN" altLang="zh-CN" sz="1400" b="0" dirty="0">
              <a:solidFill>
                <a:schemeClr val="tx1"/>
              </a:solidFill>
              <a:latin typeface="+mn-ea"/>
              <a:ea typeface="+mn-ea"/>
            </a:endParaRPr>
          </a:p>
        </p:txBody>
      </p:sp>
    </p:spTree>
    <p:extLst>
      <p:ext uri="{BB962C8B-B14F-4D97-AF65-F5344CB8AC3E}">
        <p14:creationId xmlns:p14="http://schemas.microsoft.com/office/powerpoint/2010/main" val="59920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4572000" cy="5262979"/>
          </a:xfrm>
          <a:prstGeom prst="rect">
            <a:avLst/>
          </a:prstGeom>
        </p:spPr>
        <p:txBody>
          <a:bodyPr>
            <a:spAutoFit/>
          </a:bodyPr>
          <a:lstStyle/>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(k)=-den(2)*y_1-den(3)*y_2+num(2)*u_1+num(3)*u_2;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error(k)=r(k)-</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%Return of PID parameters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u_2=u_1;u_1=u(k);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y_2=y_1;y_1=</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x(1)=error(k);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P</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x(2)=(error(k)-error_1)/</a:t>
            </a:r>
            <a:r>
              <a:rPr lang="en-US" altLang="zh-CN" sz="1200" b="0" dirty="0" err="1">
                <a:solidFill>
                  <a:schemeClr val="tx1"/>
                </a:solidFill>
                <a:latin typeface="+mj-ea"/>
                <a:ea typeface="+mj-ea"/>
              </a:rPr>
              <a:t>ts</a:t>
            </a:r>
            <a:r>
              <a:rPr lang="en-US" altLang="zh-CN" sz="1200" b="0" dirty="0">
                <a:solidFill>
                  <a:schemeClr val="tx1"/>
                </a:solidFill>
                <a:latin typeface="+mj-ea"/>
                <a:ea typeface="+mj-ea"/>
              </a:rPr>
              <a:t>;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D</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x(3)=x(3)+error(k)*</a:t>
            </a:r>
            <a:r>
              <a:rPr lang="en-US" altLang="zh-CN" sz="1200" b="0" dirty="0" err="1">
                <a:solidFill>
                  <a:schemeClr val="tx1"/>
                </a:solidFill>
                <a:latin typeface="+mj-ea"/>
                <a:ea typeface="+mj-ea"/>
              </a:rPr>
              <a:t>ts</a:t>
            </a:r>
            <a:r>
              <a:rPr lang="en-US" altLang="zh-CN" sz="1200" b="0" dirty="0">
                <a:solidFill>
                  <a:schemeClr val="tx1"/>
                </a:solidFill>
                <a:latin typeface="+mj-ea"/>
                <a:ea typeface="+mj-ea"/>
              </a:rPr>
              <a:t>;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I</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error_2=error_1;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error_1=error(k);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s==0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(k)&gt;0.95&amp;yout(k)&lt;1.05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tu</a:t>
            </a:r>
            <a:r>
              <a:rPr lang="en-US" altLang="zh-CN" sz="1200" b="0" dirty="0">
                <a:solidFill>
                  <a:schemeClr val="tx1"/>
                </a:solidFill>
                <a:latin typeface="+mj-ea"/>
                <a:ea typeface="+mj-ea"/>
              </a:rPr>
              <a:t>=</a:t>
            </a:r>
            <a:r>
              <a:rPr lang="en-US" altLang="zh-CN" sz="1200" b="0" dirty="0" err="1">
                <a:solidFill>
                  <a:schemeClr val="tx1"/>
                </a:solidFill>
                <a:latin typeface="+mj-ea"/>
                <a:ea typeface="+mj-ea"/>
              </a:rPr>
              <a:t>timef</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=1:1:P</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Ji(</a:t>
            </a:r>
            <a:r>
              <a:rPr lang="en-US" altLang="zh-CN" sz="1200" b="0" dirty="0" err="1">
                <a:solidFill>
                  <a:schemeClr val="tx1"/>
                </a:solidFill>
                <a:latin typeface="+mj-ea"/>
                <a:ea typeface="+mj-ea"/>
              </a:rPr>
              <a:t>i</a:t>
            </a:r>
            <a:r>
              <a:rPr lang="en-US" altLang="zh-CN" sz="1200" b="0" dirty="0">
                <a:solidFill>
                  <a:schemeClr val="tx1"/>
                </a:solidFill>
                <a:latin typeface="+mj-ea"/>
                <a:ea typeface="+mj-ea"/>
              </a:rPr>
              <a:t>)=0.999*abs(error(</a:t>
            </a:r>
            <a:r>
              <a:rPr lang="en-US" altLang="zh-CN" sz="1200" b="0" dirty="0" err="1">
                <a:solidFill>
                  <a:schemeClr val="tx1"/>
                </a:solidFill>
                <a:latin typeface="+mj-ea"/>
                <a:ea typeface="+mj-ea"/>
              </a:rPr>
              <a:t>i</a:t>
            </a:r>
            <a:r>
              <a:rPr lang="en-US" altLang="zh-CN" sz="1200" b="0" dirty="0">
                <a:solidFill>
                  <a:schemeClr val="tx1"/>
                </a:solidFill>
                <a:latin typeface="+mj-ea"/>
                <a:ea typeface="+mj-ea"/>
              </a:rPr>
              <a:t>))+0.01*u(</a:t>
            </a:r>
            <a:r>
              <a:rPr lang="en-US" altLang="zh-CN" sz="1200" b="0" dirty="0" err="1">
                <a:solidFill>
                  <a:schemeClr val="tx1"/>
                </a:solidFill>
                <a:latin typeface="+mj-ea"/>
                <a:ea typeface="+mj-ea"/>
              </a:rPr>
              <a:t>i</a:t>
            </a:r>
            <a:r>
              <a:rPr lang="en-US" altLang="zh-CN" sz="1200" b="0" dirty="0">
                <a:solidFill>
                  <a:schemeClr val="tx1"/>
                </a:solidFill>
                <a:latin typeface="+mj-ea"/>
                <a:ea typeface="+mj-ea"/>
              </a:rPr>
              <a:t>)^2*0.1;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B=</a:t>
            </a:r>
            <a:r>
              <a:rPr lang="en-US" altLang="zh-CN" sz="1200" b="0" dirty="0" err="1">
                <a:solidFill>
                  <a:schemeClr val="tx1"/>
                </a:solidFill>
                <a:latin typeface="+mj-ea"/>
                <a:ea typeface="+mj-ea"/>
              </a:rPr>
              <a:t>B+Ji</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i</a:t>
            </a:r>
            <a:r>
              <a:rPr lang="en-US" altLang="zh-CN" sz="1200" b="0" dirty="0">
                <a:solidFill>
                  <a:schemeClr val="tx1"/>
                </a:solidFill>
                <a:latin typeface="+mj-ea"/>
                <a:ea typeface="+mj-ea"/>
              </a:rPr>
              <a:t>&gt;1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(i-1);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)&lt;0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B=B+100*abs(</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BsJ</a:t>
            </a:r>
            <a:r>
              <a:rPr lang="en-US" altLang="zh-CN" sz="1200" b="0" dirty="0">
                <a:solidFill>
                  <a:schemeClr val="tx1"/>
                </a:solidFill>
                <a:latin typeface="+mj-ea"/>
                <a:ea typeface="+mj-ea"/>
              </a:rPr>
              <a:t>=B+0.2*</a:t>
            </a:r>
            <a:r>
              <a:rPr lang="en-US" altLang="zh-CN" sz="1200" b="0" dirty="0" err="1">
                <a:solidFill>
                  <a:schemeClr val="tx1"/>
                </a:solidFill>
                <a:latin typeface="+mj-ea"/>
                <a:ea typeface="+mj-ea"/>
              </a:rPr>
              <a:t>tu</a:t>
            </a:r>
            <a:r>
              <a:rPr lang="en-US" altLang="zh-CN" sz="1200" b="0" dirty="0">
                <a:solidFill>
                  <a:schemeClr val="tx1"/>
                </a:solidFill>
                <a:latin typeface="+mj-ea"/>
                <a:ea typeface="+mj-ea"/>
              </a:rPr>
              <a:t>*10;</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599203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4572000" cy="1015663"/>
          </a:xfrm>
          <a:prstGeom prst="rect">
            <a:avLst/>
          </a:prstGeom>
        </p:spPr>
        <p:txBody>
          <a:bodyPr>
            <a:spAutoFit/>
          </a:bodyPr>
          <a:lstStyle/>
          <a:p>
            <a:pPr algn="l"/>
            <a:r>
              <a:rPr lang="zh-CN" altLang="zh-CN" b="0" dirty="0">
                <a:solidFill>
                  <a:schemeClr val="tx1"/>
                </a:solidFill>
                <a:latin typeface="+mj-ea"/>
                <a:ea typeface="+mj-ea"/>
              </a:rPr>
              <a:t>运行程序如图</a:t>
            </a:r>
            <a:r>
              <a:rPr lang="en-US" altLang="zh-CN" b="0" dirty="0">
                <a:solidFill>
                  <a:schemeClr val="tx1"/>
                </a:solidFill>
                <a:latin typeface="+mj-ea"/>
                <a:ea typeface="+mj-ea"/>
              </a:rPr>
              <a:t>15-2</a:t>
            </a:r>
            <a:r>
              <a:rPr lang="zh-CN" altLang="zh-CN" b="0" dirty="0">
                <a:solidFill>
                  <a:schemeClr val="tx1"/>
                </a:solidFill>
                <a:latin typeface="+mj-ea"/>
                <a:ea typeface="+mj-ea"/>
              </a:rPr>
              <a:t>所示的</a:t>
            </a:r>
            <a:r>
              <a:rPr lang="en-US" altLang="zh-CN" b="0" dirty="0">
                <a:solidFill>
                  <a:schemeClr val="tx1"/>
                </a:solidFill>
                <a:latin typeface="+mj-ea"/>
                <a:ea typeface="+mj-ea"/>
              </a:rPr>
              <a:t>PSO</a:t>
            </a:r>
            <a:r>
              <a:rPr lang="zh-CN" altLang="zh-CN" b="0" dirty="0">
                <a:solidFill>
                  <a:schemeClr val="tx1"/>
                </a:solidFill>
                <a:latin typeface="+mj-ea"/>
                <a:ea typeface="+mj-ea"/>
              </a:rPr>
              <a:t>优化</a:t>
            </a:r>
            <a:r>
              <a:rPr lang="en-US" altLang="zh-CN" b="0" dirty="0">
                <a:solidFill>
                  <a:schemeClr val="tx1"/>
                </a:solidFill>
                <a:latin typeface="+mj-ea"/>
                <a:ea typeface="+mj-ea"/>
              </a:rPr>
              <a:t>PID</a:t>
            </a:r>
            <a:r>
              <a:rPr lang="zh-CN" altLang="zh-CN" b="0" dirty="0">
                <a:solidFill>
                  <a:schemeClr val="tx1"/>
                </a:solidFill>
                <a:latin typeface="+mj-ea"/>
                <a:ea typeface="+mj-ea"/>
              </a:rPr>
              <a:t>参数变化曲线以及图</a:t>
            </a:r>
            <a:r>
              <a:rPr lang="en-US" altLang="zh-CN" b="0" dirty="0">
                <a:solidFill>
                  <a:schemeClr val="tx1"/>
                </a:solidFill>
                <a:latin typeface="+mj-ea"/>
                <a:ea typeface="+mj-ea"/>
              </a:rPr>
              <a:t>15-3</a:t>
            </a:r>
            <a:r>
              <a:rPr lang="zh-CN" altLang="zh-CN" b="0" dirty="0">
                <a:solidFill>
                  <a:schemeClr val="tx1"/>
                </a:solidFill>
                <a:latin typeface="+mj-ea"/>
                <a:ea typeface="+mj-ea"/>
              </a:rPr>
              <a:t>所示的</a:t>
            </a:r>
            <a:r>
              <a:rPr lang="en-US" altLang="zh-CN" b="0" dirty="0">
                <a:solidFill>
                  <a:schemeClr val="tx1"/>
                </a:solidFill>
                <a:latin typeface="+mj-ea"/>
                <a:ea typeface="+mj-ea"/>
              </a:rPr>
              <a:t>PSO</a:t>
            </a:r>
            <a:r>
              <a:rPr lang="zh-CN" altLang="zh-CN" b="0" dirty="0">
                <a:solidFill>
                  <a:schemeClr val="tx1"/>
                </a:solidFill>
                <a:latin typeface="+mj-ea"/>
                <a:ea typeface="+mj-ea"/>
              </a:rPr>
              <a:t>优化适应度函数变化的曲线。</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76672"/>
            <a:ext cx="3757613"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920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3134191" cy="400110"/>
          </a:xfrm>
          <a:prstGeom prst="rect">
            <a:avLst/>
          </a:prstGeom>
        </p:spPr>
        <p:txBody>
          <a:bodyPr wrap="none">
            <a:spAutoFit/>
          </a:bodyPr>
          <a:lstStyle/>
          <a:p>
            <a:pPr algn="l"/>
            <a:r>
              <a:rPr lang="en-US" altLang="zh-CN" b="0" dirty="0">
                <a:solidFill>
                  <a:srgbClr val="C00000"/>
                </a:solidFill>
                <a:latin typeface="+mj-ea"/>
                <a:ea typeface="+mj-ea"/>
              </a:rPr>
              <a:t>15.2.3  </a:t>
            </a:r>
            <a:r>
              <a:rPr lang="zh-CN" altLang="zh-CN" b="0" dirty="0">
                <a:solidFill>
                  <a:srgbClr val="C00000"/>
                </a:solidFill>
                <a:latin typeface="+mj-ea"/>
                <a:ea typeface="+mj-ea"/>
              </a:rPr>
              <a:t>被控对象</a:t>
            </a:r>
            <a:r>
              <a:rPr lang="en-US" altLang="zh-CN" b="0" dirty="0">
                <a:solidFill>
                  <a:srgbClr val="C00000"/>
                </a:solidFill>
                <a:latin typeface="+mj-ea"/>
                <a:ea typeface="+mj-ea"/>
              </a:rPr>
              <a:t>PID</a:t>
            </a:r>
            <a:r>
              <a:rPr lang="zh-CN" altLang="zh-CN" b="0" dirty="0">
                <a:solidFill>
                  <a:srgbClr val="C00000"/>
                </a:solidFill>
                <a:latin typeface="+mj-ea"/>
                <a:ea typeface="+mj-ea"/>
              </a:rPr>
              <a:t>整定</a:t>
            </a:r>
          </a:p>
        </p:txBody>
      </p:sp>
      <p:sp>
        <p:nvSpPr>
          <p:cNvPr id="3" name="矩形 2"/>
          <p:cNvSpPr/>
          <p:nvPr/>
        </p:nvSpPr>
        <p:spPr>
          <a:xfrm>
            <a:off x="279106" y="1628800"/>
            <a:ext cx="8109318" cy="1015663"/>
          </a:xfrm>
          <a:prstGeom prst="rect">
            <a:avLst/>
          </a:prstGeom>
        </p:spPr>
        <p:txBody>
          <a:bodyPr wrap="square">
            <a:spAutoFit/>
          </a:bodyPr>
          <a:lstStyle/>
          <a:p>
            <a:pPr algn="l"/>
            <a:r>
              <a:rPr lang="zh-CN" altLang="zh-CN" b="0" dirty="0">
                <a:solidFill>
                  <a:schemeClr val="tx1"/>
                </a:solidFill>
                <a:latin typeface="+mj-ea"/>
                <a:ea typeface="+mj-ea"/>
              </a:rPr>
              <a:t>在过程控制中，许多系统常常被近似为一阶或二阶的典型系统，在其中有许多温控延迟系统，本章针对二阶延迟系统对象，用</a:t>
            </a:r>
            <a:r>
              <a:rPr lang="en-US" altLang="zh-CN" b="0" dirty="0">
                <a:solidFill>
                  <a:schemeClr val="tx1"/>
                </a:solidFill>
                <a:latin typeface="+mj-ea"/>
                <a:ea typeface="+mj-ea"/>
              </a:rPr>
              <a:t>PSO</a:t>
            </a:r>
            <a:r>
              <a:rPr lang="zh-CN" altLang="zh-CN" b="0" dirty="0">
                <a:solidFill>
                  <a:schemeClr val="tx1"/>
                </a:solidFill>
                <a:latin typeface="+mj-ea"/>
                <a:ea typeface="+mj-ea"/>
              </a:rPr>
              <a:t>优化算法对</a:t>
            </a:r>
            <a:r>
              <a:rPr lang="en-US" altLang="zh-CN" b="0" dirty="0">
                <a:solidFill>
                  <a:schemeClr val="tx1"/>
                </a:solidFill>
                <a:latin typeface="+mj-ea"/>
                <a:ea typeface="+mj-ea"/>
              </a:rPr>
              <a:t>PID</a:t>
            </a:r>
            <a:r>
              <a:rPr lang="zh-CN" altLang="zh-CN" b="0" dirty="0">
                <a:solidFill>
                  <a:schemeClr val="tx1"/>
                </a:solidFill>
                <a:latin typeface="+mj-ea"/>
                <a:ea typeface="+mj-ea"/>
              </a:rPr>
              <a:t>控制器参数进行整定。选取被控对象如式（</a:t>
            </a:r>
            <a:r>
              <a:rPr lang="en-US" altLang="zh-CN" b="0" dirty="0">
                <a:solidFill>
                  <a:schemeClr val="tx1"/>
                </a:solidFill>
                <a:latin typeface="+mj-ea"/>
                <a:ea typeface="+mj-ea"/>
              </a:rPr>
              <a:t>15.7</a:t>
            </a:r>
            <a:r>
              <a:rPr lang="zh-CN" altLang="zh-CN" b="0" dirty="0">
                <a:solidFill>
                  <a:schemeClr val="tx1"/>
                </a:solidFill>
                <a:latin typeface="+mj-ea"/>
                <a:ea typeface="+mj-ea"/>
              </a:rPr>
              <a:t>）所示：</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7226" y="2924944"/>
            <a:ext cx="3500827"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6" y="4221088"/>
            <a:ext cx="8496944" cy="707886"/>
          </a:xfrm>
          <a:prstGeom prst="rect">
            <a:avLst/>
          </a:prstGeom>
        </p:spPr>
        <p:txBody>
          <a:bodyPr wrap="square">
            <a:spAutoFit/>
          </a:bodyPr>
          <a:lstStyle/>
          <a:p>
            <a:pPr algn="l"/>
            <a:r>
              <a:rPr lang="zh-CN" altLang="zh-CN" b="0" dirty="0">
                <a:solidFill>
                  <a:schemeClr val="tx1"/>
                </a:solidFill>
                <a:latin typeface="+mj-ea"/>
                <a:ea typeface="+mj-ea"/>
              </a:rPr>
              <a:t>对该对象利用</a:t>
            </a:r>
            <a:r>
              <a:rPr lang="en-US" altLang="zh-CN" b="0" dirty="0">
                <a:solidFill>
                  <a:schemeClr val="tx1"/>
                </a:solidFill>
                <a:latin typeface="+mj-ea"/>
                <a:ea typeface="+mj-ea"/>
              </a:rPr>
              <a:t>PSO</a:t>
            </a:r>
            <a:r>
              <a:rPr lang="zh-CN" altLang="zh-CN" b="0" dirty="0">
                <a:solidFill>
                  <a:schemeClr val="tx1"/>
                </a:solidFill>
                <a:latin typeface="+mj-ea"/>
                <a:ea typeface="+mj-ea"/>
              </a:rPr>
              <a:t>算法进行仿真，种群规模为</a:t>
            </a:r>
            <a:r>
              <a:rPr lang="en-US" altLang="zh-CN" b="0" dirty="0">
                <a:solidFill>
                  <a:schemeClr val="tx1"/>
                </a:solidFill>
                <a:latin typeface="+mj-ea"/>
                <a:ea typeface="+mj-ea"/>
              </a:rPr>
              <a:t>30</a:t>
            </a:r>
            <a:r>
              <a:rPr lang="zh-CN" altLang="zh-CN" b="0" dirty="0">
                <a:solidFill>
                  <a:schemeClr val="tx1"/>
                </a:solidFill>
                <a:latin typeface="+mj-ea"/>
                <a:ea typeface="+mj-ea"/>
              </a:rPr>
              <a:t>，最大迭代次数为</a:t>
            </a:r>
            <a:r>
              <a:rPr lang="en-US" altLang="zh-CN" b="0" dirty="0">
                <a:solidFill>
                  <a:schemeClr val="tx1"/>
                </a:solidFill>
                <a:latin typeface="+mj-ea"/>
                <a:ea typeface="+mj-ea"/>
              </a:rPr>
              <a:t>100</a:t>
            </a:r>
            <a:r>
              <a:rPr lang="zh-CN" altLang="zh-CN" b="0" dirty="0">
                <a:solidFill>
                  <a:schemeClr val="tx1"/>
                </a:solidFill>
                <a:latin typeface="+mj-ea"/>
                <a:ea typeface="+mj-ea"/>
              </a:rPr>
              <a:t>代；用</a:t>
            </a:r>
            <a:r>
              <a:rPr lang="en-US" altLang="zh-CN" b="0" dirty="0">
                <a:solidFill>
                  <a:schemeClr val="tx1"/>
                </a:solidFill>
                <a:latin typeface="+mj-ea"/>
                <a:ea typeface="+mj-ea"/>
              </a:rPr>
              <a:t>PSO</a:t>
            </a:r>
            <a:r>
              <a:rPr lang="zh-CN" altLang="zh-CN" b="0" dirty="0">
                <a:solidFill>
                  <a:schemeClr val="tx1"/>
                </a:solidFill>
                <a:latin typeface="+mj-ea"/>
                <a:ea typeface="+mj-ea"/>
              </a:rPr>
              <a:t>算法对时滞对象的</a:t>
            </a:r>
            <a:r>
              <a:rPr lang="en-US" altLang="zh-CN" b="0" dirty="0">
                <a:solidFill>
                  <a:schemeClr val="tx1"/>
                </a:solidFill>
                <a:latin typeface="+mj-ea"/>
                <a:ea typeface="+mj-ea"/>
              </a:rPr>
              <a:t>PID</a:t>
            </a:r>
            <a:r>
              <a:rPr lang="zh-CN" altLang="zh-CN" b="0" dirty="0">
                <a:solidFill>
                  <a:schemeClr val="tx1"/>
                </a:solidFill>
                <a:latin typeface="+mj-ea"/>
                <a:ea typeface="+mj-ea"/>
              </a:rPr>
              <a:t>参数优化结果。编写</a:t>
            </a:r>
            <a:r>
              <a:rPr lang="en-US" altLang="zh-CN" b="0" dirty="0">
                <a:solidFill>
                  <a:schemeClr val="tx1"/>
                </a:solidFill>
                <a:latin typeface="+mj-ea"/>
                <a:ea typeface="+mj-ea"/>
              </a:rPr>
              <a:t>MATLAB</a:t>
            </a:r>
            <a:r>
              <a:rPr lang="zh-CN" altLang="zh-CN" b="0" dirty="0">
                <a:solidFill>
                  <a:schemeClr val="tx1"/>
                </a:solidFill>
                <a:latin typeface="+mj-ea"/>
                <a:ea typeface="+mj-ea"/>
              </a:rPr>
              <a:t>程序如下。</a:t>
            </a:r>
          </a:p>
        </p:txBody>
      </p:sp>
    </p:spTree>
    <p:extLst>
      <p:ext uri="{BB962C8B-B14F-4D97-AF65-F5344CB8AC3E}">
        <p14:creationId xmlns:p14="http://schemas.microsoft.com/office/powerpoint/2010/main" val="398234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836712"/>
            <a:ext cx="4572000" cy="5632311"/>
          </a:xfrm>
          <a:prstGeom prst="rect">
            <a:avLst/>
          </a:prstGeom>
        </p:spPr>
        <p:txBody>
          <a:bodyPr>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基于</a:t>
            </a:r>
            <a:r>
              <a:rPr lang="en-US" altLang="zh-CN" b="0" dirty="0">
                <a:solidFill>
                  <a:schemeClr val="tx1"/>
                </a:solidFill>
                <a:latin typeface="+mj-ea"/>
                <a:ea typeface="+mj-ea"/>
              </a:rPr>
              <a:t>PSO</a:t>
            </a:r>
            <a:r>
              <a:rPr lang="zh-CN" altLang="zh-CN" b="0" dirty="0">
                <a:solidFill>
                  <a:schemeClr val="tx1"/>
                </a:solidFill>
                <a:latin typeface="+mj-ea"/>
                <a:ea typeface="+mj-ea"/>
              </a:rPr>
              <a:t>算法的</a:t>
            </a:r>
            <a:r>
              <a:rPr lang="en-US" altLang="zh-CN" b="0" dirty="0">
                <a:solidFill>
                  <a:schemeClr val="tx1"/>
                </a:solidFill>
                <a:latin typeface="+mj-ea"/>
                <a:ea typeface="+mj-ea"/>
              </a:rPr>
              <a:t>PID</a:t>
            </a:r>
            <a:r>
              <a:rPr lang="zh-CN" altLang="zh-CN" b="0" dirty="0">
                <a:solidFill>
                  <a:schemeClr val="tx1"/>
                </a:solidFill>
                <a:latin typeface="+mj-ea"/>
                <a:ea typeface="+mj-ea"/>
              </a:rPr>
              <a:t>参数优化</a:t>
            </a:r>
          </a:p>
          <a:p>
            <a:pPr algn="l"/>
            <a:r>
              <a:rPr lang="en-US" altLang="zh-CN" b="0" dirty="0" err="1">
                <a:solidFill>
                  <a:schemeClr val="tx1"/>
                </a:solidFill>
                <a:latin typeface="+mj-ea"/>
                <a:ea typeface="+mj-ea"/>
              </a:rPr>
              <a:t>clc</a:t>
            </a:r>
            <a:r>
              <a:rPr lang="en-US" altLang="zh-CN" b="0" dirty="0">
                <a:solidFill>
                  <a:schemeClr val="tx1"/>
                </a:solidFill>
                <a:latin typeface="+mj-ea"/>
                <a:ea typeface="+mj-ea"/>
              </a:rPr>
              <a:t> % </a:t>
            </a:r>
            <a:r>
              <a:rPr lang="zh-CN" altLang="zh-CN" b="0" dirty="0">
                <a:solidFill>
                  <a:schemeClr val="tx1"/>
                </a:solidFill>
                <a:latin typeface="+mj-ea"/>
                <a:ea typeface="+mj-ea"/>
              </a:rPr>
              <a:t>清屏</a:t>
            </a:r>
          </a:p>
          <a:p>
            <a:pPr algn="l"/>
            <a:r>
              <a:rPr lang="en-US" altLang="zh-CN" b="0" dirty="0">
                <a:solidFill>
                  <a:schemeClr val="tx1"/>
                </a:solidFill>
                <a:latin typeface="+mj-ea"/>
                <a:ea typeface="+mj-ea"/>
              </a:rPr>
              <a:t>clear all; % </a:t>
            </a:r>
            <a:r>
              <a:rPr lang="zh-CN" altLang="zh-CN" b="0" dirty="0">
                <a:solidFill>
                  <a:schemeClr val="tx1"/>
                </a:solidFill>
                <a:latin typeface="+mj-ea"/>
                <a:ea typeface="+mj-ea"/>
              </a:rPr>
              <a:t>删除</a:t>
            </a:r>
            <a:r>
              <a:rPr lang="en-US" altLang="zh-CN" b="0" dirty="0">
                <a:solidFill>
                  <a:schemeClr val="tx1"/>
                </a:solidFill>
                <a:latin typeface="+mj-ea"/>
                <a:ea typeface="+mj-ea"/>
              </a:rPr>
              <a:t>workplace</a:t>
            </a:r>
            <a:r>
              <a:rPr lang="zh-CN" altLang="zh-CN" b="0" dirty="0">
                <a:solidFill>
                  <a:schemeClr val="tx1"/>
                </a:solidFill>
                <a:latin typeface="+mj-ea"/>
                <a:ea typeface="+mj-ea"/>
              </a:rPr>
              <a:t>变量</a:t>
            </a:r>
          </a:p>
          <a:p>
            <a:pPr algn="l"/>
            <a:r>
              <a:rPr lang="en-US" altLang="zh-CN" b="0" dirty="0">
                <a:solidFill>
                  <a:schemeClr val="tx1"/>
                </a:solidFill>
                <a:latin typeface="+mj-ea"/>
                <a:ea typeface="+mj-ea"/>
              </a:rPr>
              <a:t>close all; % </a:t>
            </a:r>
            <a:r>
              <a:rPr lang="zh-CN" altLang="zh-CN" b="0" dirty="0">
                <a:solidFill>
                  <a:schemeClr val="tx1"/>
                </a:solidFill>
                <a:latin typeface="+mj-ea"/>
                <a:ea typeface="+mj-ea"/>
              </a:rPr>
              <a:t>关掉显示图形窗口</a:t>
            </a: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zh-CN" altLang="zh-CN" b="0" dirty="0">
                <a:solidFill>
                  <a:schemeClr val="tx1"/>
                </a:solidFill>
                <a:latin typeface="+mj-ea"/>
                <a:ea typeface="+mj-ea"/>
              </a:rPr>
              <a:t>参数设置</a:t>
            </a:r>
          </a:p>
          <a:p>
            <a:pPr algn="l"/>
            <a:r>
              <a:rPr lang="en-US" altLang="zh-CN" b="0" dirty="0">
                <a:solidFill>
                  <a:schemeClr val="tx1"/>
                </a:solidFill>
                <a:latin typeface="+mj-ea"/>
                <a:ea typeface="+mj-ea"/>
              </a:rPr>
              <a:t>w = 0.6;      % </a:t>
            </a:r>
            <a:r>
              <a:rPr lang="zh-CN" altLang="zh-CN" b="0" dirty="0">
                <a:solidFill>
                  <a:schemeClr val="tx1"/>
                </a:solidFill>
                <a:latin typeface="+mj-ea"/>
                <a:ea typeface="+mj-ea"/>
              </a:rPr>
              <a:t>惯性因子 </a:t>
            </a:r>
          </a:p>
          <a:p>
            <a:pPr algn="l"/>
            <a:r>
              <a:rPr lang="en-US" altLang="zh-CN" b="0" dirty="0">
                <a:solidFill>
                  <a:schemeClr val="tx1"/>
                </a:solidFill>
                <a:latin typeface="+mj-ea"/>
                <a:ea typeface="+mj-ea"/>
              </a:rPr>
              <a:t>c1 = 2;       % </a:t>
            </a:r>
            <a:r>
              <a:rPr lang="zh-CN" altLang="zh-CN" b="0" dirty="0">
                <a:solidFill>
                  <a:schemeClr val="tx1"/>
                </a:solidFill>
                <a:latin typeface="+mj-ea"/>
                <a:ea typeface="+mj-ea"/>
              </a:rPr>
              <a:t>加速常数</a:t>
            </a:r>
          </a:p>
          <a:p>
            <a:pPr algn="l"/>
            <a:r>
              <a:rPr lang="en-US" altLang="zh-CN" b="0" dirty="0">
                <a:solidFill>
                  <a:schemeClr val="tx1"/>
                </a:solidFill>
                <a:latin typeface="+mj-ea"/>
                <a:ea typeface="+mj-ea"/>
              </a:rPr>
              <a:t>c2 = 2;       % </a:t>
            </a:r>
            <a:r>
              <a:rPr lang="zh-CN" altLang="zh-CN" b="0" dirty="0">
                <a:solidFill>
                  <a:schemeClr val="tx1"/>
                </a:solidFill>
                <a:latin typeface="+mj-ea"/>
                <a:ea typeface="+mj-ea"/>
              </a:rPr>
              <a:t>加速常数</a:t>
            </a: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Dim = 3;            % </a:t>
            </a:r>
            <a:r>
              <a:rPr lang="zh-CN" altLang="zh-CN" b="0" dirty="0">
                <a:solidFill>
                  <a:schemeClr val="tx1"/>
                </a:solidFill>
                <a:latin typeface="+mj-ea"/>
                <a:ea typeface="+mj-ea"/>
              </a:rPr>
              <a:t>维数</a:t>
            </a:r>
          </a:p>
          <a:p>
            <a:pPr algn="l"/>
            <a:r>
              <a:rPr lang="en-US" altLang="zh-CN" b="0" dirty="0" err="1">
                <a:solidFill>
                  <a:schemeClr val="tx1"/>
                </a:solidFill>
                <a:latin typeface="+mj-ea"/>
                <a:ea typeface="+mj-ea"/>
              </a:rPr>
              <a:t>SwarmSize</a:t>
            </a:r>
            <a:r>
              <a:rPr lang="en-US" altLang="zh-CN" b="0" dirty="0">
                <a:solidFill>
                  <a:schemeClr val="tx1"/>
                </a:solidFill>
                <a:latin typeface="+mj-ea"/>
                <a:ea typeface="+mj-ea"/>
              </a:rPr>
              <a:t> =100;    % </a:t>
            </a:r>
            <a:r>
              <a:rPr lang="zh-CN" altLang="zh-CN" b="0" dirty="0">
                <a:solidFill>
                  <a:schemeClr val="tx1"/>
                </a:solidFill>
                <a:latin typeface="+mj-ea"/>
                <a:ea typeface="+mj-ea"/>
              </a:rPr>
              <a:t>粒子群规模</a:t>
            </a:r>
          </a:p>
          <a:p>
            <a:pPr algn="l"/>
            <a:r>
              <a:rPr lang="en-US" altLang="zh-CN" b="0" dirty="0" err="1">
                <a:solidFill>
                  <a:schemeClr val="tx1"/>
                </a:solidFill>
                <a:latin typeface="+mj-ea"/>
                <a:ea typeface="+mj-ea"/>
              </a:rPr>
              <a:t>MaxIter</a:t>
            </a:r>
            <a:r>
              <a:rPr lang="en-US" altLang="zh-CN" b="0" dirty="0">
                <a:solidFill>
                  <a:schemeClr val="tx1"/>
                </a:solidFill>
                <a:latin typeface="+mj-ea"/>
                <a:ea typeface="+mj-ea"/>
              </a:rPr>
              <a:t> = 100;      % </a:t>
            </a:r>
            <a:r>
              <a:rPr lang="zh-CN" altLang="zh-CN" b="0" dirty="0">
                <a:solidFill>
                  <a:schemeClr val="tx1"/>
                </a:solidFill>
                <a:latin typeface="+mj-ea"/>
                <a:ea typeface="+mj-ea"/>
              </a:rPr>
              <a:t>最大迭代次数</a:t>
            </a:r>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MinFit</a:t>
            </a:r>
            <a:r>
              <a:rPr lang="en-US" altLang="zh-CN" b="0" dirty="0">
                <a:solidFill>
                  <a:schemeClr val="tx1"/>
                </a:solidFill>
                <a:latin typeface="+mj-ea"/>
                <a:ea typeface="+mj-ea"/>
              </a:rPr>
              <a:t> = 0.1;       % </a:t>
            </a:r>
            <a:r>
              <a:rPr lang="zh-CN" altLang="zh-CN" b="0" dirty="0">
                <a:solidFill>
                  <a:schemeClr val="tx1"/>
                </a:solidFill>
                <a:latin typeface="+mj-ea"/>
                <a:ea typeface="+mj-ea"/>
              </a:rPr>
              <a:t>最小适应值 </a:t>
            </a:r>
          </a:p>
          <a:p>
            <a:pPr algn="l"/>
            <a:r>
              <a:rPr lang="en-US" altLang="zh-CN" b="0" dirty="0">
                <a:solidFill>
                  <a:schemeClr val="tx1"/>
                </a:solidFill>
                <a:latin typeface="+mj-ea"/>
                <a:ea typeface="+mj-ea"/>
              </a:rPr>
              <a:t>Vmax =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Vmin</a:t>
            </a:r>
            <a:r>
              <a:rPr lang="en-US" altLang="zh-CN" b="0" dirty="0">
                <a:solidFill>
                  <a:schemeClr val="tx1"/>
                </a:solidFill>
                <a:latin typeface="+mj-ea"/>
                <a:ea typeface="+mj-ea"/>
              </a:rPr>
              <a:t> = -1;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Ub</a:t>
            </a:r>
            <a:r>
              <a:rPr lang="en-US" altLang="zh-CN" b="0" dirty="0">
                <a:solidFill>
                  <a:schemeClr val="tx1"/>
                </a:solidFill>
                <a:latin typeface="+mj-ea"/>
                <a:ea typeface="+mj-ea"/>
              </a:rPr>
              <a:t> = [50 50 50];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Lb</a:t>
            </a:r>
            <a:r>
              <a:rPr lang="en-US" altLang="zh-CN" b="0" dirty="0">
                <a:solidFill>
                  <a:schemeClr val="tx1"/>
                </a:solidFill>
                <a:latin typeface="+mj-ea"/>
                <a:ea typeface="+mj-ea"/>
              </a:rPr>
              <a:t> = [0 0 0];</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398234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5016758"/>
          </a:xfrm>
          <a:prstGeom prst="rect">
            <a:avLst/>
          </a:prstGeom>
        </p:spPr>
        <p:txBody>
          <a:bodyPr>
            <a:spAutoFit/>
          </a:bodyPr>
          <a:lstStyle/>
          <a:p>
            <a:pPr algn="l"/>
            <a:r>
              <a:rPr lang="en-US" altLang="zh-CN" sz="1600" b="0" dirty="0">
                <a:solidFill>
                  <a:schemeClr val="tx1"/>
                </a:solidFill>
                <a:latin typeface="+mj-ea"/>
                <a:ea typeface="+mj-ea"/>
              </a:rPr>
              <a:t>%% </a:t>
            </a:r>
            <a:r>
              <a:rPr lang="zh-CN" altLang="zh-CN" sz="1600" b="0" dirty="0">
                <a:solidFill>
                  <a:schemeClr val="tx1"/>
                </a:solidFill>
                <a:latin typeface="+mj-ea"/>
                <a:ea typeface="+mj-ea"/>
              </a:rPr>
              <a:t>粒子群初始化</a:t>
            </a:r>
          </a:p>
          <a:p>
            <a:pPr algn="l"/>
            <a:r>
              <a:rPr lang="en-US" altLang="zh-CN" sz="1600" b="0" dirty="0">
                <a:solidFill>
                  <a:schemeClr val="tx1"/>
                </a:solidFill>
                <a:latin typeface="+mj-ea"/>
                <a:ea typeface="+mj-ea"/>
              </a:rPr>
              <a:t>    Range = ones(SwarmSize,1)*(</a:t>
            </a:r>
            <a:r>
              <a:rPr lang="en-US" altLang="zh-CN" sz="1600" b="0" dirty="0" err="1">
                <a:solidFill>
                  <a:schemeClr val="tx1"/>
                </a:solidFill>
                <a:latin typeface="+mj-ea"/>
                <a:ea typeface="+mj-ea"/>
              </a:rPr>
              <a:t>Ub-Lb</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Swarm = rand(</a:t>
            </a:r>
            <a:r>
              <a:rPr lang="en-US" altLang="zh-CN" sz="1600" b="0" dirty="0" err="1">
                <a:solidFill>
                  <a:schemeClr val="tx1"/>
                </a:solidFill>
                <a:latin typeface="+mj-ea"/>
                <a:ea typeface="+mj-ea"/>
              </a:rPr>
              <a:t>SwarmSize,Dim</a:t>
            </a:r>
            <a:r>
              <a:rPr lang="en-US" altLang="zh-CN" sz="1600" b="0" dirty="0">
                <a:solidFill>
                  <a:schemeClr val="tx1"/>
                </a:solidFill>
                <a:latin typeface="+mj-ea"/>
                <a:ea typeface="+mj-ea"/>
              </a:rPr>
              <a:t>).*Range + ones(SwarmSize,1)*</a:t>
            </a:r>
            <a:r>
              <a:rPr lang="en-US" altLang="zh-CN" sz="1600" b="0" dirty="0" err="1">
                <a:solidFill>
                  <a:schemeClr val="tx1"/>
                </a:solidFill>
                <a:latin typeface="+mj-ea"/>
                <a:ea typeface="+mj-ea"/>
              </a:rPr>
              <a:t>Lb</a:t>
            </a:r>
            <a:r>
              <a:rPr lang="en-US" altLang="zh-CN" sz="1600" b="0" dirty="0">
                <a:solidFill>
                  <a:schemeClr val="tx1"/>
                </a:solidFill>
                <a:latin typeface="+mj-ea"/>
                <a:ea typeface="+mj-ea"/>
              </a:rPr>
              <a:t>;    % </a:t>
            </a:r>
            <a:r>
              <a:rPr lang="zh-CN" altLang="zh-CN" sz="1600" b="0" dirty="0">
                <a:solidFill>
                  <a:schemeClr val="tx1"/>
                </a:solidFill>
                <a:latin typeface="+mj-ea"/>
                <a:ea typeface="+mj-ea"/>
              </a:rPr>
              <a:t>初始化粒子群</a:t>
            </a:r>
          </a:p>
          <a:p>
            <a:pPr algn="l"/>
            <a:r>
              <a:rPr lang="en-US" altLang="zh-CN" sz="1600" b="0" dirty="0" err="1">
                <a:solidFill>
                  <a:schemeClr val="tx1"/>
                </a:solidFill>
                <a:latin typeface="+mj-ea"/>
                <a:ea typeface="+mj-ea"/>
              </a:rPr>
              <a:t>VStep</a:t>
            </a:r>
            <a:r>
              <a:rPr lang="en-US" altLang="zh-CN" sz="1600" b="0" dirty="0">
                <a:solidFill>
                  <a:schemeClr val="tx1"/>
                </a:solidFill>
                <a:latin typeface="+mj-ea"/>
                <a:ea typeface="+mj-ea"/>
              </a:rPr>
              <a:t> = rand(</a:t>
            </a:r>
            <a:r>
              <a:rPr lang="en-US" altLang="zh-CN" sz="1600" b="0" dirty="0" err="1">
                <a:solidFill>
                  <a:schemeClr val="tx1"/>
                </a:solidFill>
                <a:latin typeface="+mj-ea"/>
                <a:ea typeface="+mj-ea"/>
              </a:rPr>
              <a:t>SwarmSize,Dim</a:t>
            </a:r>
            <a:r>
              <a:rPr lang="en-US" altLang="zh-CN" sz="1600" b="0" dirty="0">
                <a:solidFill>
                  <a:schemeClr val="tx1"/>
                </a:solidFill>
                <a:latin typeface="+mj-ea"/>
                <a:ea typeface="+mj-ea"/>
              </a:rPr>
              <a:t>)*(Vmax-</a:t>
            </a:r>
            <a:r>
              <a:rPr lang="en-US" altLang="zh-CN" sz="1600" b="0" dirty="0" err="1">
                <a:solidFill>
                  <a:schemeClr val="tx1"/>
                </a:solidFill>
                <a:latin typeface="+mj-ea"/>
                <a:ea typeface="+mj-ea"/>
              </a:rPr>
              <a:t>Vmin</a:t>
            </a:r>
            <a:r>
              <a:rPr lang="en-US" altLang="zh-CN" sz="1600" b="0" dirty="0">
                <a:solidFill>
                  <a:schemeClr val="tx1"/>
                </a:solidFill>
                <a:latin typeface="+mj-ea"/>
                <a:ea typeface="+mj-ea"/>
              </a:rPr>
              <a:t>) + </a:t>
            </a:r>
            <a:r>
              <a:rPr lang="en-US" altLang="zh-CN" sz="1600" b="0" dirty="0" err="1">
                <a:solidFill>
                  <a:schemeClr val="tx1"/>
                </a:solidFill>
                <a:latin typeface="+mj-ea"/>
                <a:ea typeface="+mj-ea"/>
              </a:rPr>
              <a:t>Vmin</a:t>
            </a:r>
            <a:r>
              <a:rPr lang="en-US" altLang="zh-CN" sz="1600" b="0" dirty="0">
                <a:solidFill>
                  <a:schemeClr val="tx1"/>
                </a:solidFill>
                <a:latin typeface="+mj-ea"/>
                <a:ea typeface="+mj-ea"/>
              </a:rPr>
              <a:t>;              % </a:t>
            </a:r>
            <a:r>
              <a:rPr lang="zh-CN" altLang="zh-CN" sz="1600" b="0" dirty="0">
                <a:solidFill>
                  <a:schemeClr val="tx1"/>
                </a:solidFill>
                <a:latin typeface="+mj-ea"/>
                <a:ea typeface="+mj-ea"/>
              </a:rPr>
              <a:t>初始化速度</a:t>
            </a: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fSwarm</a:t>
            </a:r>
            <a:r>
              <a:rPr lang="en-US" altLang="zh-CN" sz="1600" b="0" dirty="0">
                <a:solidFill>
                  <a:schemeClr val="tx1"/>
                </a:solidFill>
                <a:latin typeface="+mj-ea"/>
                <a:ea typeface="+mj-ea"/>
              </a:rPr>
              <a:t> = zeros(SwarmSize,1);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for </a:t>
            </a:r>
            <a:r>
              <a:rPr lang="en-US" altLang="zh-CN" sz="1600" b="0" dirty="0" err="1">
                <a:solidFill>
                  <a:schemeClr val="tx1"/>
                </a:solidFill>
                <a:latin typeface="+mj-ea"/>
                <a:ea typeface="+mj-ea"/>
              </a:rPr>
              <a:t>i</a:t>
            </a:r>
            <a:r>
              <a:rPr lang="en-US" altLang="zh-CN" sz="1600" b="0" dirty="0">
                <a:solidFill>
                  <a:schemeClr val="tx1"/>
                </a:solidFill>
                <a:latin typeface="+mj-ea"/>
                <a:ea typeface="+mj-ea"/>
              </a:rPr>
              <a:t>=1:SwarmSize</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fSwarm</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 = </a:t>
            </a:r>
            <a:r>
              <a:rPr lang="en-US" altLang="zh-CN" sz="1600" b="0" dirty="0" err="1">
                <a:solidFill>
                  <a:schemeClr val="tx1"/>
                </a:solidFill>
                <a:latin typeface="+mj-ea"/>
                <a:ea typeface="+mj-ea"/>
              </a:rPr>
              <a:t>pid_pso</a:t>
            </a:r>
            <a:r>
              <a:rPr lang="en-US" altLang="zh-CN" sz="1600" b="0" dirty="0">
                <a:solidFill>
                  <a:schemeClr val="tx1"/>
                </a:solidFill>
                <a:latin typeface="+mj-ea"/>
                <a:ea typeface="+mj-ea"/>
              </a:rPr>
              <a:t>(Swarm(</a:t>
            </a:r>
            <a:r>
              <a:rPr lang="en-US" altLang="zh-CN" sz="1600" b="0" dirty="0" err="1">
                <a:solidFill>
                  <a:schemeClr val="tx1"/>
                </a:solidFill>
                <a:latin typeface="+mj-ea"/>
                <a:ea typeface="+mj-ea"/>
              </a:rPr>
              <a:t>i</a:t>
            </a:r>
            <a:r>
              <a:rPr lang="en-US" altLang="zh-CN" sz="1600" b="0" dirty="0">
                <a:solidFill>
                  <a:schemeClr val="tx1"/>
                </a:solidFill>
                <a:latin typeface="+mj-ea"/>
                <a:ea typeface="+mj-ea"/>
              </a:rPr>
              <a:t>,:));                    % </a:t>
            </a:r>
            <a:r>
              <a:rPr lang="zh-CN" altLang="zh-CN" sz="1600" b="0" dirty="0">
                <a:solidFill>
                  <a:schemeClr val="tx1"/>
                </a:solidFill>
                <a:latin typeface="+mj-ea"/>
                <a:ea typeface="+mj-ea"/>
              </a:rPr>
              <a:t>粒子群的适应值</a:t>
            </a:r>
          </a:p>
          <a:p>
            <a:pPr algn="l"/>
            <a:r>
              <a:rPr lang="en-US" altLang="zh-CN" sz="1600" b="0" dirty="0">
                <a:solidFill>
                  <a:schemeClr val="tx1"/>
                </a:solidFill>
                <a:latin typeface="+mj-ea"/>
                <a:ea typeface="+mj-ea"/>
              </a:rPr>
              <a:t>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r>
              <a:rPr lang="zh-CN" altLang="zh-CN" sz="1600" b="0" dirty="0">
                <a:solidFill>
                  <a:schemeClr val="tx1"/>
                </a:solidFill>
                <a:latin typeface="+mj-ea"/>
                <a:ea typeface="+mj-ea"/>
              </a:rPr>
              <a:t>个体极值和群体极值</a:t>
            </a:r>
          </a:p>
          <a:p>
            <a:pPr algn="l"/>
            <a:r>
              <a:rPr lang="en-US" altLang="zh-CN" sz="1600" b="0" dirty="0">
                <a:solidFill>
                  <a:schemeClr val="tx1"/>
                </a:solidFill>
                <a:latin typeface="+mj-ea"/>
                <a:ea typeface="+mj-ea"/>
              </a:rPr>
              <a:t>[</a:t>
            </a:r>
            <a:r>
              <a:rPr lang="en-US" altLang="zh-CN" sz="1600" b="0" dirty="0" err="1">
                <a:solidFill>
                  <a:schemeClr val="tx1"/>
                </a:solidFill>
                <a:latin typeface="+mj-ea"/>
                <a:ea typeface="+mj-ea"/>
              </a:rPr>
              <a:t>bestf</a:t>
            </a:r>
            <a:r>
              <a:rPr lang="en-US" altLang="zh-CN" sz="1600" b="0" dirty="0">
                <a:solidFill>
                  <a:schemeClr val="tx1"/>
                </a:solidFill>
                <a:latin typeface="+mj-ea"/>
                <a:ea typeface="+mj-ea"/>
              </a:rPr>
              <a:t> </a:t>
            </a:r>
            <a:r>
              <a:rPr lang="en-US" altLang="zh-CN" sz="1600" b="0" dirty="0" err="1">
                <a:solidFill>
                  <a:schemeClr val="tx1"/>
                </a:solidFill>
                <a:latin typeface="+mj-ea"/>
                <a:ea typeface="+mj-ea"/>
              </a:rPr>
              <a:t>bestindex</a:t>
            </a:r>
            <a:r>
              <a:rPr lang="en-US" altLang="zh-CN" sz="1600" b="0" dirty="0">
                <a:solidFill>
                  <a:schemeClr val="tx1"/>
                </a:solidFill>
                <a:latin typeface="+mj-ea"/>
                <a:ea typeface="+mj-ea"/>
              </a:rPr>
              <a:t>]=min(</a:t>
            </a:r>
            <a:r>
              <a:rPr lang="en-US" altLang="zh-CN" sz="1600" b="0" dirty="0" err="1">
                <a:solidFill>
                  <a:schemeClr val="tx1"/>
                </a:solidFill>
                <a:latin typeface="+mj-ea"/>
                <a:ea typeface="+mj-ea"/>
              </a:rPr>
              <a:t>fSwarm</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zbest</a:t>
            </a:r>
            <a:r>
              <a:rPr lang="en-US" altLang="zh-CN" sz="1600" b="0" dirty="0">
                <a:solidFill>
                  <a:schemeClr val="tx1"/>
                </a:solidFill>
                <a:latin typeface="+mj-ea"/>
                <a:ea typeface="+mj-ea"/>
              </a:rPr>
              <a:t>=Swarm(</a:t>
            </a:r>
            <a:r>
              <a:rPr lang="en-US" altLang="zh-CN" sz="1600" b="0" dirty="0" err="1">
                <a:solidFill>
                  <a:schemeClr val="tx1"/>
                </a:solidFill>
                <a:latin typeface="+mj-ea"/>
                <a:ea typeface="+mj-ea"/>
              </a:rPr>
              <a:t>bestindex</a:t>
            </a:r>
            <a:r>
              <a:rPr lang="en-US" altLang="zh-CN" sz="1600" b="0" dirty="0">
                <a:solidFill>
                  <a:schemeClr val="tx1"/>
                </a:solidFill>
                <a:latin typeface="+mj-ea"/>
                <a:ea typeface="+mj-ea"/>
              </a:rPr>
              <a:t>,:);   % </a:t>
            </a:r>
            <a:r>
              <a:rPr lang="zh-CN" altLang="zh-CN" sz="1600" b="0" dirty="0">
                <a:solidFill>
                  <a:schemeClr val="tx1"/>
                </a:solidFill>
                <a:latin typeface="+mj-ea"/>
                <a:ea typeface="+mj-ea"/>
              </a:rPr>
              <a:t>全局最佳</a:t>
            </a:r>
          </a:p>
          <a:p>
            <a:pPr algn="l"/>
            <a:r>
              <a:rPr lang="en-US" altLang="zh-CN" sz="1600" b="0" dirty="0" err="1">
                <a:solidFill>
                  <a:schemeClr val="tx1"/>
                </a:solidFill>
                <a:latin typeface="+mj-ea"/>
                <a:ea typeface="+mj-ea"/>
              </a:rPr>
              <a:t>gbest</a:t>
            </a:r>
            <a:r>
              <a:rPr lang="en-US" altLang="zh-CN" sz="1600" b="0" dirty="0">
                <a:solidFill>
                  <a:schemeClr val="tx1"/>
                </a:solidFill>
                <a:latin typeface="+mj-ea"/>
                <a:ea typeface="+mj-ea"/>
              </a:rPr>
              <a:t>=Swarm;                % </a:t>
            </a:r>
            <a:r>
              <a:rPr lang="zh-CN" altLang="zh-CN" sz="1600" b="0" dirty="0">
                <a:solidFill>
                  <a:schemeClr val="tx1"/>
                </a:solidFill>
                <a:latin typeface="+mj-ea"/>
                <a:ea typeface="+mj-ea"/>
              </a:rPr>
              <a:t>个体最佳</a:t>
            </a:r>
          </a:p>
          <a:p>
            <a:pPr algn="l"/>
            <a:r>
              <a:rPr lang="en-US" altLang="zh-CN" sz="1600" b="0" dirty="0" err="1">
                <a:solidFill>
                  <a:schemeClr val="tx1"/>
                </a:solidFill>
                <a:latin typeface="+mj-ea"/>
                <a:ea typeface="+mj-ea"/>
              </a:rPr>
              <a:t>fgbest</a:t>
            </a:r>
            <a:r>
              <a:rPr lang="en-US" altLang="zh-CN" sz="1600" b="0" dirty="0">
                <a:solidFill>
                  <a:schemeClr val="tx1"/>
                </a:solidFill>
                <a:latin typeface="+mj-ea"/>
                <a:ea typeface="+mj-ea"/>
              </a:rPr>
              <a:t>=</a:t>
            </a:r>
            <a:r>
              <a:rPr lang="en-US" altLang="zh-CN" sz="1600" b="0" dirty="0" err="1">
                <a:solidFill>
                  <a:schemeClr val="tx1"/>
                </a:solidFill>
                <a:latin typeface="+mj-ea"/>
                <a:ea typeface="+mj-ea"/>
              </a:rPr>
              <a:t>fSwarm</a:t>
            </a:r>
            <a:r>
              <a:rPr lang="en-US" altLang="zh-CN" sz="1600" b="0" dirty="0">
                <a:solidFill>
                  <a:schemeClr val="tx1"/>
                </a:solidFill>
                <a:latin typeface="+mj-ea"/>
                <a:ea typeface="+mj-ea"/>
              </a:rPr>
              <a:t>;              % </a:t>
            </a:r>
            <a:r>
              <a:rPr lang="zh-CN" altLang="zh-CN" sz="1600" b="0" dirty="0">
                <a:solidFill>
                  <a:schemeClr val="tx1"/>
                </a:solidFill>
                <a:latin typeface="+mj-ea"/>
                <a:ea typeface="+mj-ea"/>
              </a:rPr>
              <a:t>个体最佳适应值</a:t>
            </a:r>
          </a:p>
          <a:p>
            <a:pPr algn="l"/>
            <a:r>
              <a:rPr lang="en-US" altLang="zh-CN" sz="1600" b="0" dirty="0" err="1">
                <a:solidFill>
                  <a:schemeClr val="tx1"/>
                </a:solidFill>
                <a:latin typeface="+mj-ea"/>
                <a:ea typeface="+mj-ea"/>
              </a:rPr>
              <a:t>fzbest</a:t>
            </a:r>
            <a:r>
              <a:rPr lang="en-US" altLang="zh-CN" sz="1600" b="0" dirty="0">
                <a:solidFill>
                  <a:schemeClr val="tx1"/>
                </a:solidFill>
                <a:latin typeface="+mj-ea"/>
                <a:ea typeface="+mj-ea"/>
              </a:rPr>
              <a:t>=</a:t>
            </a:r>
            <a:r>
              <a:rPr lang="en-US" altLang="zh-CN" sz="1600" b="0" dirty="0" err="1">
                <a:solidFill>
                  <a:schemeClr val="tx1"/>
                </a:solidFill>
                <a:latin typeface="+mj-ea"/>
                <a:ea typeface="+mj-ea"/>
              </a:rPr>
              <a:t>bestf</a:t>
            </a:r>
            <a:r>
              <a:rPr lang="en-US" altLang="zh-CN" sz="1600" b="0" dirty="0">
                <a:solidFill>
                  <a:schemeClr val="tx1"/>
                </a:solidFill>
                <a:latin typeface="+mj-ea"/>
                <a:ea typeface="+mj-ea"/>
              </a:rPr>
              <a:t>;               % </a:t>
            </a:r>
            <a:r>
              <a:rPr lang="zh-CN" altLang="zh-CN" sz="1600" b="0" dirty="0">
                <a:solidFill>
                  <a:schemeClr val="tx1"/>
                </a:solidFill>
                <a:latin typeface="+mj-ea"/>
                <a:ea typeface="+mj-ea"/>
              </a:rPr>
              <a:t>全局最佳适应值</a:t>
            </a:r>
          </a:p>
        </p:txBody>
      </p:sp>
    </p:spTree>
    <p:extLst>
      <p:ext uri="{BB962C8B-B14F-4D97-AF65-F5344CB8AC3E}">
        <p14:creationId xmlns:p14="http://schemas.microsoft.com/office/powerpoint/2010/main" val="3982348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42" y="838912"/>
            <a:ext cx="4572000" cy="6001643"/>
          </a:xfrm>
          <a:prstGeom prst="rect">
            <a:avLst/>
          </a:prstGeom>
        </p:spPr>
        <p:txBody>
          <a:bodyPr>
            <a:spAutoFit/>
          </a:bodyPr>
          <a:lstStyle/>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迭代寻优</a:t>
            </a:r>
          </a:p>
          <a:p>
            <a:pPr algn="l"/>
            <a:r>
              <a:rPr lang="en-US" altLang="zh-CN" sz="1200" b="0" dirty="0" err="1">
                <a:solidFill>
                  <a:schemeClr val="tx1"/>
                </a:solidFill>
                <a:latin typeface="+mj-ea"/>
                <a:ea typeface="+mj-ea"/>
              </a:rPr>
              <a:t>iter</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y_fitness</a:t>
            </a:r>
            <a:r>
              <a:rPr lang="en-US" altLang="zh-CN" sz="1200" b="0" dirty="0">
                <a:solidFill>
                  <a:schemeClr val="tx1"/>
                </a:solidFill>
                <a:latin typeface="+mj-ea"/>
                <a:ea typeface="+mj-ea"/>
              </a:rPr>
              <a:t> = zeros(1,MaxIter);   % </a:t>
            </a:r>
            <a:r>
              <a:rPr lang="zh-CN" altLang="zh-CN" sz="1200" b="0" dirty="0">
                <a:solidFill>
                  <a:schemeClr val="tx1"/>
                </a:solidFill>
                <a:latin typeface="+mj-ea"/>
                <a:ea typeface="+mj-ea"/>
              </a:rPr>
              <a:t>预先产生</a:t>
            </a:r>
            <a:r>
              <a:rPr lang="en-US" altLang="zh-CN" sz="1200" b="0" dirty="0">
                <a:solidFill>
                  <a:schemeClr val="tx1"/>
                </a:solidFill>
                <a:latin typeface="+mj-ea"/>
                <a:ea typeface="+mj-ea"/>
              </a:rPr>
              <a:t>4</a:t>
            </a:r>
            <a:r>
              <a:rPr lang="zh-CN" altLang="zh-CN" sz="1200" b="0" dirty="0">
                <a:solidFill>
                  <a:schemeClr val="tx1"/>
                </a:solidFill>
                <a:latin typeface="+mj-ea"/>
                <a:ea typeface="+mj-ea"/>
              </a:rPr>
              <a:t>个空矩阵</a:t>
            </a:r>
          </a:p>
          <a:p>
            <a:pPr algn="l"/>
            <a:r>
              <a:rPr lang="en-US" altLang="zh-CN" sz="1200" b="0" dirty="0" err="1">
                <a:solidFill>
                  <a:schemeClr val="tx1"/>
                </a:solidFill>
                <a:latin typeface="+mj-ea"/>
                <a:ea typeface="+mj-ea"/>
              </a:rPr>
              <a:t>K_p</a:t>
            </a:r>
            <a:r>
              <a:rPr lang="en-US" altLang="zh-CN" sz="1200" b="0" dirty="0">
                <a:solidFill>
                  <a:schemeClr val="tx1"/>
                </a:solidFill>
                <a:latin typeface="+mj-ea"/>
                <a:ea typeface="+mj-ea"/>
              </a:rPr>
              <a:t> = zeros(1,MaxIter);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K_i</a:t>
            </a:r>
            <a:r>
              <a:rPr lang="en-US" altLang="zh-CN" sz="1200" b="0" dirty="0">
                <a:solidFill>
                  <a:schemeClr val="tx1"/>
                </a:solidFill>
                <a:latin typeface="+mj-ea"/>
                <a:ea typeface="+mj-ea"/>
              </a:rPr>
              <a:t> = zeros(1,MaxIter);</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K_d</a:t>
            </a:r>
            <a:r>
              <a:rPr lang="en-US" altLang="zh-CN" sz="1200" b="0" dirty="0">
                <a:solidFill>
                  <a:schemeClr val="tx1"/>
                </a:solidFill>
                <a:latin typeface="+mj-ea"/>
                <a:ea typeface="+mj-ea"/>
              </a:rPr>
              <a:t> = zeros(1,MaxIter);</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while( (</a:t>
            </a:r>
            <a:r>
              <a:rPr lang="en-US" altLang="zh-CN" sz="1200" b="0" dirty="0" err="1">
                <a:solidFill>
                  <a:schemeClr val="tx1"/>
                </a:solidFill>
                <a:latin typeface="+mj-ea"/>
                <a:ea typeface="+mj-ea"/>
              </a:rPr>
              <a:t>iter</a:t>
            </a:r>
            <a:r>
              <a:rPr lang="en-US" altLang="zh-CN" sz="1200" b="0" dirty="0">
                <a:solidFill>
                  <a:schemeClr val="tx1"/>
                </a:solidFill>
                <a:latin typeface="+mj-ea"/>
                <a:ea typeface="+mj-ea"/>
              </a:rPr>
              <a:t> &lt; </a:t>
            </a:r>
            <a:r>
              <a:rPr lang="en-US" altLang="zh-CN" sz="1200" b="0" dirty="0" err="1">
                <a:solidFill>
                  <a:schemeClr val="tx1"/>
                </a:solidFill>
                <a:latin typeface="+mj-ea"/>
                <a:ea typeface="+mj-ea"/>
              </a:rPr>
              <a:t>MaxIter</a:t>
            </a:r>
            <a:r>
              <a:rPr lang="en-US" altLang="zh-CN" sz="1200" b="0" dirty="0">
                <a:solidFill>
                  <a:schemeClr val="tx1"/>
                </a:solidFill>
                <a:latin typeface="+mj-ea"/>
                <a:ea typeface="+mj-ea"/>
              </a:rPr>
              <a:t>) &amp;&amp; (</a:t>
            </a:r>
            <a:r>
              <a:rPr lang="en-US" altLang="zh-CN" sz="1200" b="0" dirty="0" err="1">
                <a:solidFill>
                  <a:schemeClr val="tx1"/>
                </a:solidFill>
                <a:latin typeface="+mj-ea"/>
                <a:ea typeface="+mj-ea"/>
              </a:rPr>
              <a:t>fzbest</a:t>
            </a:r>
            <a:r>
              <a:rPr lang="en-US" altLang="zh-CN" sz="1200" b="0" dirty="0">
                <a:solidFill>
                  <a:schemeClr val="tx1"/>
                </a:solidFill>
                <a:latin typeface="+mj-ea"/>
                <a:ea typeface="+mj-ea"/>
              </a:rPr>
              <a:t> &gt; </a:t>
            </a:r>
            <a:r>
              <a:rPr lang="en-US" altLang="zh-CN" sz="1200" b="0" dirty="0" err="1">
                <a:solidFill>
                  <a:schemeClr val="tx1"/>
                </a:solidFill>
                <a:latin typeface="+mj-ea"/>
                <a:ea typeface="+mj-ea"/>
              </a:rPr>
              <a:t>MinFit</a:t>
            </a:r>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for j=1:SwarmSize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速度更新</a:t>
            </a: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 = w*</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 + c1*rand*(</a:t>
            </a:r>
            <a:r>
              <a:rPr lang="en-US" altLang="zh-CN" sz="1200" b="0" dirty="0" err="1">
                <a:solidFill>
                  <a:schemeClr val="tx1"/>
                </a:solidFill>
                <a:latin typeface="+mj-ea"/>
                <a:ea typeface="+mj-ea"/>
              </a:rPr>
              <a:t>gbest</a:t>
            </a:r>
            <a:r>
              <a:rPr lang="en-US" altLang="zh-CN" sz="1200" b="0" dirty="0">
                <a:solidFill>
                  <a:schemeClr val="tx1"/>
                </a:solidFill>
                <a:latin typeface="+mj-ea"/>
                <a:ea typeface="+mj-ea"/>
              </a:rPr>
              <a:t>(j,:) - Swarm(j,:)) + c2*rand*(</a:t>
            </a:r>
            <a:r>
              <a:rPr lang="en-US" altLang="zh-CN" sz="1200" b="0" dirty="0" err="1">
                <a:solidFill>
                  <a:schemeClr val="tx1"/>
                </a:solidFill>
                <a:latin typeface="+mj-ea"/>
                <a:ea typeface="+mj-ea"/>
              </a:rPr>
              <a:t>zbest</a:t>
            </a:r>
            <a:r>
              <a:rPr lang="en-US" altLang="zh-CN" sz="1200" b="0" dirty="0">
                <a:solidFill>
                  <a:schemeClr val="tx1"/>
                </a:solidFill>
                <a:latin typeface="+mj-ea"/>
                <a:ea typeface="+mj-ea"/>
              </a:rPr>
              <a:t> - Swarm(j,:));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(j,:)&gt;Vmax,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(j,:)=Vmax;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(j,:)&lt;</a:t>
            </a:r>
            <a:r>
              <a:rPr lang="en-US" altLang="zh-CN" sz="1200" b="0" dirty="0" err="1">
                <a:solidFill>
                  <a:schemeClr val="tx1"/>
                </a:solidFill>
                <a:latin typeface="+mj-ea"/>
                <a:ea typeface="+mj-ea"/>
              </a:rPr>
              <a:t>Vmin</a:t>
            </a:r>
            <a:r>
              <a:rPr lang="en-US" altLang="zh-CN" sz="1200" b="0" dirty="0">
                <a:solidFill>
                  <a:schemeClr val="tx1"/>
                </a:solidFill>
                <a:latin typeface="+mj-ea"/>
                <a:ea typeface="+mj-ea"/>
              </a:rPr>
              <a:t>, </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a:t>
            </a:r>
            <a:r>
              <a:rPr lang="en-US" altLang="zh-CN" sz="1200" b="0" dirty="0" err="1">
                <a:solidFill>
                  <a:schemeClr val="tx1"/>
                </a:solidFill>
                <a:latin typeface="+mj-ea"/>
                <a:ea typeface="+mj-ea"/>
              </a:rPr>
              <a:t>Vmin</a:t>
            </a:r>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位置更新</a:t>
            </a:r>
          </a:p>
          <a:p>
            <a:pPr algn="l"/>
            <a:r>
              <a:rPr lang="en-US" altLang="zh-CN" sz="1200" b="0" dirty="0">
                <a:solidFill>
                  <a:schemeClr val="tx1"/>
                </a:solidFill>
                <a:latin typeface="+mj-ea"/>
                <a:ea typeface="+mj-ea"/>
              </a:rPr>
              <a:t>        Swarm(j,:)=Swarm(j,:)+</a:t>
            </a:r>
            <a:r>
              <a:rPr lang="en-US" altLang="zh-CN" sz="1200" b="0" dirty="0" err="1">
                <a:solidFill>
                  <a:schemeClr val="tx1"/>
                </a:solidFill>
                <a:latin typeface="+mj-ea"/>
                <a:ea typeface="+mj-ea"/>
              </a:rPr>
              <a:t>VStep</a:t>
            </a:r>
            <a:r>
              <a:rPr lang="en-US" altLang="zh-CN" sz="1200" b="0" dirty="0">
                <a:solidFill>
                  <a:schemeClr val="tx1"/>
                </a:solidFill>
                <a:latin typeface="+mj-ea"/>
                <a:ea typeface="+mj-ea"/>
              </a:rPr>
              <a:t>(j,:);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for k=1:Dim</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Swarm(</a:t>
            </a:r>
            <a:r>
              <a:rPr lang="en-US" altLang="zh-CN" sz="1200" b="0" dirty="0" err="1">
                <a:solidFill>
                  <a:schemeClr val="tx1"/>
                </a:solidFill>
                <a:latin typeface="+mj-ea"/>
                <a:ea typeface="+mj-ea"/>
              </a:rPr>
              <a:t>j,k</a:t>
            </a:r>
            <a:r>
              <a:rPr lang="en-US" altLang="zh-CN" sz="1200" b="0" dirty="0">
                <a:solidFill>
                  <a:schemeClr val="tx1"/>
                </a:solidFill>
                <a:latin typeface="+mj-ea"/>
                <a:ea typeface="+mj-ea"/>
              </a:rPr>
              <a:t>)&gt;</a:t>
            </a:r>
            <a:r>
              <a:rPr lang="en-US" altLang="zh-CN" sz="1200" b="0" dirty="0" err="1">
                <a:solidFill>
                  <a:schemeClr val="tx1"/>
                </a:solidFill>
                <a:latin typeface="+mj-ea"/>
                <a:ea typeface="+mj-ea"/>
              </a:rPr>
              <a:t>Ub</a:t>
            </a:r>
            <a:r>
              <a:rPr lang="en-US" altLang="zh-CN" sz="1200" b="0" dirty="0">
                <a:solidFill>
                  <a:schemeClr val="tx1"/>
                </a:solidFill>
                <a:latin typeface="+mj-ea"/>
                <a:ea typeface="+mj-ea"/>
              </a:rPr>
              <a:t>(k), Swarm(</a:t>
            </a:r>
            <a:r>
              <a:rPr lang="en-US" altLang="zh-CN" sz="1200" b="0" dirty="0" err="1">
                <a:solidFill>
                  <a:schemeClr val="tx1"/>
                </a:solidFill>
                <a:latin typeface="+mj-ea"/>
                <a:ea typeface="+mj-ea"/>
              </a:rPr>
              <a:t>j,k</a:t>
            </a:r>
            <a:r>
              <a:rPr lang="en-US" altLang="zh-CN" sz="1200" b="0" dirty="0">
                <a:solidFill>
                  <a:schemeClr val="tx1"/>
                </a:solidFill>
                <a:latin typeface="+mj-ea"/>
                <a:ea typeface="+mj-ea"/>
              </a:rPr>
              <a:t>)=</a:t>
            </a:r>
            <a:r>
              <a:rPr lang="en-US" altLang="zh-CN" sz="1200" b="0" dirty="0" err="1">
                <a:solidFill>
                  <a:schemeClr val="tx1"/>
                </a:solidFill>
                <a:latin typeface="+mj-ea"/>
                <a:ea typeface="+mj-ea"/>
              </a:rPr>
              <a:t>Ub</a:t>
            </a:r>
            <a:r>
              <a:rPr lang="en-US" altLang="zh-CN" sz="1200" b="0" dirty="0">
                <a:solidFill>
                  <a:schemeClr val="tx1"/>
                </a:solidFill>
                <a:latin typeface="+mj-ea"/>
                <a:ea typeface="+mj-ea"/>
              </a:rPr>
              <a:t>(k);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Swarm(</a:t>
            </a:r>
            <a:r>
              <a:rPr lang="en-US" altLang="zh-CN" sz="1200" b="0" dirty="0" err="1">
                <a:solidFill>
                  <a:schemeClr val="tx1"/>
                </a:solidFill>
                <a:latin typeface="+mj-ea"/>
                <a:ea typeface="+mj-ea"/>
              </a:rPr>
              <a:t>j,k</a:t>
            </a:r>
            <a:r>
              <a:rPr lang="en-US" altLang="zh-CN" sz="1200" b="0" dirty="0">
                <a:solidFill>
                  <a:schemeClr val="tx1"/>
                </a:solidFill>
                <a:latin typeface="+mj-ea"/>
                <a:ea typeface="+mj-ea"/>
              </a:rPr>
              <a:t>)&lt;</a:t>
            </a:r>
            <a:r>
              <a:rPr lang="en-US" altLang="zh-CN" sz="1200" b="0" dirty="0" err="1">
                <a:solidFill>
                  <a:schemeClr val="tx1"/>
                </a:solidFill>
                <a:latin typeface="+mj-ea"/>
                <a:ea typeface="+mj-ea"/>
              </a:rPr>
              <a:t>Lb</a:t>
            </a:r>
            <a:r>
              <a:rPr lang="en-US" altLang="zh-CN" sz="1200" b="0" dirty="0">
                <a:solidFill>
                  <a:schemeClr val="tx1"/>
                </a:solidFill>
                <a:latin typeface="+mj-ea"/>
                <a:ea typeface="+mj-ea"/>
              </a:rPr>
              <a:t>(k), Swarm(</a:t>
            </a:r>
            <a:r>
              <a:rPr lang="en-US" altLang="zh-CN" sz="1200" b="0" dirty="0" err="1">
                <a:solidFill>
                  <a:schemeClr val="tx1"/>
                </a:solidFill>
                <a:latin typeface="+mj-ea"/>
                <a:ea typeface="+mj-ea"/>
              </a:rPr>
              <a:t>j,k</a:t>
            </a:r>
            <a:r>
              <a:rPr lang="en-US" altLang="zh-CN" sz="1200" b="0" dirty="0">
                <a:solidFill>
                  <a:schemeClr val="tx1"/>
                </a:solidFill>
                <a:latin typeface="+mj-ea"/>
                <a:ea typeface="+mj-ea"/>
              </a:rPr>
              <a:t>)=</a:t>
            </a:r>
            <a:r>
              <a:rPr lang="en-US" altLang="zh-CN" sz="1200" b="0" dirty="0" err="1">
                <a:solidFill>
                  <a:schemeClr val="tx1"/>
                </a:solidFill>
                <a:latin typeface="+mj-ea"/>
                <a:ea typeface="+mj-ea"/>
              </a:rPr>
              <a:t>Lb</a:t>
            </a:r>
            <a:r>
              <a:rPr lang="en-US" altLang="zh-CN" sz="1200" b="0" dirty="0">
                <a:solidFill>
                  <a:schemeClr val="tx1"/>
                </a:solidFill>
                <a:latin typeface="+mj-ea"/>
                <a:ea typeface="+mj-ea"/>
              </a:rPr>
              <a:t>(k);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适应值</a:t>
            </a: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(j,:) =</a:t>
            </a:r>
            <a:r>
              <a:rPr lang="en-US" altLang="zh-CN" sz="1200" b="0" dirty="0" err="1">
                <a:solidFill>
                  <a:schemeClr val="tx1"/>
                </a:solidFill>
                <a:latin typeface="+mj-ea"/>
                <a:ea typeface="+mj-ea"/>
              </a:rPr>
              <a:t>pid_pso</a:t>
            </a:r>
            <a:r>
              <a:rPr lang="en-US" altLang="zh-CN" sz="1200" b="0" dirty="0">
                <a:solidFill>
                  <a:schemeClr val="tx1"/>
                </a:solidFill>
                <a:latin typeface="+mj-ea"/>
                <a:ea typeface="+mj-ea"/>
              </a:rPr>
              <a:t>(Swarm(j,:));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个体最优更新</a:t>
            </a:r>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(j) &lt; </a:t>
            </a:r>
            <a:r>
              <a:rPr lang="en-US" altLang="zh-CN" sz="1200" b="0" dirty="0" err="1">
                <a:solidFill>
                  <a:schemeClr val="tx1"/>
                </a:solidFill>
                <a:latin typeface="+mj-ea"/>
                <a:ea typeface="+mj-ea"/>
              </a:rPr>
              <a:t>fgbest</a:t>
            </a:r>
            <a:r>
              <a:rPr lang="en-US" altLang="zh-CN" sz="1200" b="0" dirty="0">
                <a:solidFill>
                  <a:schemeClr val="tx1"/>
                </a:solidFill>
                <a:latin typeface="+mj-ea"/>
                <a:ea typeface="+mj-ea"/>
              </a:rPr>
              <a:t>(j)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gbest</a:t>
            </a:r>
            <a:r>
              <a:rPr lang="en-US" altLang="zh-CN" sz="1200" b="0" dirty="0">
                <a:solidFill>
                  <a:schemeClr val="tx1"/>
                </a:solidFill>
                <a:latin typeface="+mj-ea"/>
                <a:ea typeface="+mj-ea"/>
              </a:rPr>
              <a:t>(j,:) = Swarm(j,:);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fgbest</a:t>
            </a:r>
            <a:r>
              <a:rPr lang="en-US" altLang="zh-CN" sz="1200" b="0" dirty="0">
                <a:solidFill>
                  <a:schemeClr val="tx1"/>
                </a:solidFill>
                <a:latin typeface="+mj-ea"/>
                <a:ea typeface="+mj-ea"/>
              </a:rPr>
              <a:t>(j) =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 </a:t>
            </a:r>
            <a:r>
              <a:rPr lang="zh-CN" altLang="zh-CN" sz="1200" b="0" dirty="0">
                <a:solidFill>
                  <a:schemeClr val="tx1"/>
                </a:solidFill>
                <a:latin typeface="+mj-ea"/>
                <a:ea typeface="+mj-ea"/>
              </a:rPr>
              <a:t>群体最优更新</a:t>
            </a: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(j) &lt; </a:t>
            </a:r>
            <a:r>
              <a:rPr lang="en-US" altLang="zh-CN" sz="1200" b="0" dirty="0" err="1">
                <a:solidFill>
                  <a:schemeClr val="tx1"/>
                </a:solidFill>
                <a:latin typeface="+mj-ea"/>
                <a:ea typeface="+mj-ea"/>
              </a:rPr>
              <a:t>fzbest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zbest</a:t>
            </a:r>
            <a:r>
              <a:rPr lang="en-US" altLang="zh-CN" sz="1200" b="0" dirty="0">
                <a:solidFill>
                  <a:schemeClr val="tx1"/>
                </a:solidFill>
                <a:latin typeface="+mj-ea"/>
                <a:ea typeface="+mj-ea"/>
              </a:rPr>
              <a:t> = Swarm(j,:);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fzbest</a:t>
            </a:r>
            <a:r>
              <a:rPr lang="en-US" altLang="zh-CN" sz="1200" b="0" dirty="0">
                <a:solidFill>
                  <a:schemeClr val="tx1"/>
                </a:solidFill>
                <a:latin typeface="+mj-ea"/>
                <a:ea typeface="+mj-ea"/>
              </a:rPr>
              <a:t> = </a:t>
            </a:r>
            <a:r>
              <a:rPr lang="en-US" altLang="zh-CN" sz="1200" b="0" dirty="0" err="1">
                <a:solidFill>
                  <a:schemeClr val="tx1"/>
                </a:solidFill>
                <a:latin typeface="+mj-ea"/>
                <a:ea typeface="+mj-ea"/>
              </a:rPr>
              <a:t>fSwarm</a:t>
            </a:r>
            <a:r>
              <a:rPr lang="en-US" altLang="zh-CN" sz="1200" b="0" dirty="0">
                <a:solidFill>
                  <a:schemeClr val="tx1"/>
                </a:solidFill>
                <a:latin typeface="+mj-ea"/>
                <a:ea typeface="+mj-ea"/>
              </a:rPr>
              <a:t>(j);</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 </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398234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7" y="712962"/>
            <a:ext cx="4572000" cy="6124754"/>
          </a:xfrm>
          <a:prstGeom prst="rect">
            <a:avLst/>
          </a:prstGeom>
        </p:spPr>
        <p:txBody>
          <a:bodyPr>
            <a:spAutoFit/>
          </a:bodyPr>
          <a:lstStyle/>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iter</a:t>
            </a:r>
            <a:r>
              <a:rPr lang="en-US" altLang="zh-CN" sz="1400" b="0" dirty="0">
                <a:solidFill>
                  <a:schemeClr val="tx1"/>
                </a:solidFill>
                <a:latin typeface="+mj-ea"/>
                <a:ea typeface="+mj-ea"/>
              </a:rPr>
              <a:t> = iter+1;                      % </a:t>
            </a:r>
            <a:r>
              <a:rPr lang="zh-CN" altLang="zh-CN" sz="1400" b="0" dirty="0">
                <a:solidFill>
                  <a:schemeClr val="tx1"/>
                </a:solidFill>
                <a:latin typeface="+mj-ea"/>
                <a:ea typeface="+mj-ea"/>
              </a:rPr>
              <a:t>迭代次数更新</a:t>
            </a: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y_fitness</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fzbest</a:t>
            </a:r>
            <a:r>
              <a:rPr lang="en-US" altLang="zh-CN" sz="1400" b="0" dirty="0">
                <a:solidFill>
                  <a:schemeClr val="tx1"/>
                </a:solidFill>
                <a:latin typeface="+mj-ea"/>
                <a:ea typeface="+mj-ea"/>
              </a:rPr>
              <a:t>;            % </a:t>
            </a:r>
            <a:r>
              <a:rPr lang="zh-CN" altLang="zh-CN" sz="1400" b="0" dirty="0">
                <a:solidFill>
                  <a:schemeClr val="tx1"/>
                </a:solidFill>
                <a:latin typeface="+mj-ea"/>
                <a:ea typeface="+mj-ea"/>
              </a:rPr>
              <a:t>为绘图做准备</a:t>
            </a: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K_p</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K_i</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K_d</a:t>
            </a:r>
            <a:r>
              <a:rPr lang="en-US" altLang="zh-CN" sz="1400" b="0" dirty="0">
                <a:solidFill>
                  <a:schemeClr val="tx1"/>
                </a:solidFill>
                <a:latin typeface="+mj-ea"/>
                <a:ea typeface="+mj-ea"/>
              </a:rPr>
              <a:t>(1,iter) = </a:t>
            </a:r>
            <a:r>
              <a:rPr lang="en-US" altLang="zh-CN" sz="1400" b="0" dirty="0" err="1">
                <a:solidFill>
                  <a:schemeClr val="tx1"/>
                </a:solidFill>
                <a:latin typeface="+mj-ea"/>
                <a:ea typeface="+mj-ea"/>
              </a:rPr>
              <a:t>zbest</a:t>
            </a:r>
            <a:r>
              <a:rPr lang="en-US" altLang="zh-CN" sz="1400" b="0" dirty="0">
                <a:solidFill>
                  <a:schemeClr val="tx1"/>
                </a:solidFill>
                <a:latin typeface="+mj-ea"/>
                <a:ea typeface="+mj-ea"/>
              </a:rPr>
              <a:t>(3);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zh-CN" altLang="zh-CN" sz="1400" b="0" dirty="0">
                <a:solidFill>
                  <a:schemeClr val="tx1"/>
                </a:solidFill>
                <a:latin typeface="+mj-ea"/>
                <a:ea typeface="+mj-ea"/>
              </a:rPr>
              <a:t>绘图</a:t>
            </a:r>
          </a:p>
          <a:p>
            <a:pPr algn="l"/>
            <a:r>
              <a:rPr lang="en-US" altLang="zh-CN" sz="1400" b="0" dirty="0">
                <a:solidFill>
                  <a:schemeClr val="tx1"/>
                </a:solidFill>
                <a:latin typeface="+mj-ea"/>
                <a:ea typeface="+mj-ea"/>
              </a:rPr>
              <a:t>figure(1)      % </a:t>
            </a:r>
            <a:r>
              <a:rPr lang="zh-CN" altLang="zh-CN" sz="1400" b="0" dirty="0">
                <a:solidFill>
                  <a:schemeClr val="tx1"/>
                </a:solidFill>
                <a:latin typeface="+mj-ea"/>
                <a:ea typeface="+mj-ea"/>
              </a:rPr>
              <a:t>绘制性能指标</a:t>
            </a:r>
            <a:r>
              <a:rPr lang="en-US" altLang="zh-CN" sz="1400" b="0" dirty="0">
                <a:solidFill>
                  <a:schemeClr val="tx1"/>
                </a:solidFill>
                <a:latin typeface="+mj-ea"/>
                <a:ea typeface="+mj-ea"/>
              </a:rPr>
              <a:t>ITAE</a:t>
            </a:r>
            <a:r>
              <a:rPr lang="zh-CN" altLang="zh-CN" sz="1400" b="0" dirty="0">
                <a:solidFill>
                  <a:schemeClr val="tx1"/>
                </a:solidFill>
                <a:latin typeface="+mj-ea"/>
                <a:ea typeface="+mj-ea"/>
              </a:rPr>
              <a:t>的变化曲线</a:t>
            </a:r>
          </a:p>
          <a:p>
            <a:pPr algn="l"/>
            <a:r>
              <a:rPr lang="en-US" altLang="zh-CN" sz="1400" b="0" dirty="0">
                <a:solidFill>
                  <a:schemeClr val="tx1"/>
                </a:solidFill>
                <a:latin typeface="+mj-ea"/>
                <a:ea typeface="+mj-ea"/>
              </a:rPr>
              <a:t>plot(y_fitness,'LineWidth',2)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a:t>
            </a:r>
            <a:r>
              <a:rPr lang="zh-CN" altLang="zh-CN" sz="1400" b="0" dirty="0">
                <a:solidFill>
                  <a:schemeClr val="tx1"/>
                </a:solidFill>
                <a:latin typeface="+mj-ea"/>
                <a:ea typeface="+mj-ea"/>
              </a:rPr>
              <a:t>最优个体适应值</a:t>
            </a:r>
            <a:r>
              <a:rPr lang="en-US" altLang="zh-CN" sz="1400" b="0" dirty="0">
                <a:solidFill>
                  <a:schemeClr val="tx1"/>
                </a:solidFill>
                <a:latin typeface="+mj-ea"/>
                <a:ea typeface="+mj-ea"/>
              </a:rPr>
              <a:t>','fontsize',10);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a:t>
            </a:r>
            <a:r>
              <a:rPr lang="zh-CN" altLang="zh-CN" sz="1400" b="0" dirty="0">
                <a:solidFill>
                  <a:schemeClr val="tx1"/>
                </a:solidFill>
                <a:latin typeface="+mj-ea"/>
                <a:ea typeface="+mj-ea"/>
              </a:rPr>
              <a:t>迭代次数</a:t>
            </a:r>
            <a:r>
              <a:rPr lang="en-US" altLang="zh-CN" sz="1400" b="0" dirty="0">
                <a:solidFill>
                  <a:schemeClr val="tx1"/>
                </a:solidFill>
                <a:latin typeface="+mj-ea"/>
                <a:ea typeface="+mj-ea"/>
              </a:rPr>
              <a:t>','fontsize',10);</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适应值</a:t>
            </a:r>
            <a:r>
              <a:rPr lang="en-US" altLang="zh-CN" sz="1400" b="0" dirty="0">
                <a:solidFill>
                  <a:schemeClr val="tx1"/>
                </a:solidFill>
                <a:latin typeface="+mj-ea"/>
                <a:ea typeface="+mj-ea"/>
              </a:rPr>
              <a:t>','fontsize',10);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set(gca,'Fontsize',10);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      % </a:t>
            </a:r>
            <a:r>
              <a:rPr lang="zh-CN" altLang="zh-CN" sz="1400" b="0" dirty="0">
                <a:solidFill>
                  <a:schemeClr val="tx1"/>
                </a:solidFill>
                <a:latin typeface="+mj-ea"/>
                <a:ea typeface="+mj-ea"/>
              </a:rPr>
              <a:t>绘制</a:t>
            </a:r>
            <a:r>
              <a:rPr lang="en-US" altLang="zh-CN" sz="1400" b="0" dirty="0">
                <a:solidFill>
                  <a:schemeClr val="tx1"/>
                </a:solidFill>
                <a:latin typeface="+mj-ea"/>
                <a:ea typeface="+mj-ea"/>
              </a:rPr>
              <a:t>PID</a:t>
            </a:r>
            <a:r>
              <a:rPr lang="zh-CN" altLang="zh-CN" sz="1400" b="0" dirty="0">
                <a:solidFill>
                  <a:schemeClr val="tx1"/>
                </a:solidFill>
                <a:latin typeface="+mj-ea"/>
                <a:ea typeface="+mj-ea"/>
              </a:rPr>
              <a:t>控制器参数变化曲线</a:t>
            </a: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K_p</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hold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plot(K_i,'k','LineWidth',3)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K_d</a:t>
            </a:r>
            <a:r>
              <a:rPr lang="en-US" altLang="zh-CN" sz="1400" b="0" dirty="0">
                <a:solidFill>
                  <a:schemeClr val="tx1"/>
                </a:solidFill>
                <a:latin typeface="+mj-ea"/>
                <a:ea typeface="+mj-ea"/>
              </a:rPr>
              <a:t>,'--r')</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a:t>
            </a:r>
            <a:r>
              <a:rPr lang="en-US" altLang="zh-CN" sz="1400" b="0" dirty="0" err="1">
                <a:solidFill>
                  <a:schemeClr val="tx1"/>
                </a:solidFill>
                <a:latin typeface="+mj-ea"/>
                <a:ea typeface="+mj-ea"/>
              </a:rPr>
              <a:t>Kp</a:t>
            </a:r>
            <a:r>
              <a:rPr lang="zh-CN" altLang="zh-CN" sz="1400" b="0" dirty="0">
                <a:solidFill>
                  <a:schemeClr val="tx1"/>
                </a:solidFill>
                <a:latin typeface="+mj-ea"/>
                <a:ea typeface="+mj-ea"/>
              </a:rPr>
              <a:t>、</a:t>
            </a:r>
            <a:r>
              <a:rPr lang="en-US" altLang="zh-CN" sz="1400" b="0" dirty="0">
                <a:solidFill>
                  <a:schemeClr val="tx1"/>
                </a:solidFill>
                <a:latin typeface="+mj-ea"/>
                <a:ea typeface="+mj-ea"/>
              </a:rPr>
              <a:t>Ki</a:t>
            </a:r>
            <a:r>
              <a:rPr lang="zh-CN" altLang="zh-CN" sz="1400" b="0" dirty="0">
                <a:solidFill>
                  <a:schemeClr val="tx1"/>
                </a:solidFill>
                <a:latin typeface="+mj-ea"/>
                <a:ea typeface="+mj-ea"/>
              </a:rPr>
              <a:t>、</a:t>
            </a:r>
            <a:r>
              <a:rPr lang="en-US" altLang="zh-CN" sz="1400" b="0" dirty="0" err="1">
                <a:solidFill>
                  <a:schemeClr val="tx1"/>
                </a:solidFill>
                <a:latin typeface="+mj-ea"/>
                <a:ea typeface="+mj-ea"/>
              </a:rPr>
              <a:t>Kd</a:t>
            </a:r>
            <a:r>
              <a:rPr lang="en-US" altLang="zh-CN" sz="1400" b="0" dirty="0">
                <a:solidFill>
                  <a:schemeClr val="tx1"/>
                </a:solidFill>
                <a:latin typeface="+mj-ea"/>
                <a:ea typeface="+mj-ea"/>
              </a:rPr>
              <a:t> </a:t>
            </a:r>
            <a:r>
              <a:rPr lang="zh-CN" altLang="zh-CN" sz="1400" b="0" dirty="0">
                <a:solidFill>
                  <a:schemeClr val="tx1"/>
                </a:solidFill>
                <a:latin typeface="+mj-ea"/>
                <a:ea typeface="+mj-ea"/>
              </a:rPr>
              <a:t>优化曲线</a:t>
            </a:r>
            <a:r>
              <a:rPr lang="en-US" altLang="zh-CN" sz="1400" b="0" dirty="0">
                <a:solidFill>
                  <a:schemeClr val="tx1"/>
                </a:solidFill>
                <a:latin typeface="+mj-ea"/>
                <a:ea typeface="+mj-ea"/>
              </a:rPr>
              <a:t>','fontsize',10);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a:t>
            </a:r>
            <a:r>
              <a:rPr lang="zh-CN" altLang="zh-CN" sz="1400" b="0" dirty="0">
                <a:solidFill>
                  <a:schemeClr val="tx1"/>
                </a:solidFill>
                <a:latin typeface="+mj-ea"/>
                <a:ea typeface="+mj-ea"/>
              </a:rPr>
              <a:t>迭代次数</a:t>
            </a:r>
            <a:r>
              <a:rPr lang="en-US" altLang="zh-CN" sz="1400" b="0" dirty="0">
                <a:solidFill>
                  <a:schemeClr val="tx1"/>
                </a:solidFill>
                <a:latin typeface="+mj-ea"/>
                <a:ea typeface="+mj-ea"/>
              </a:rPr>
              <a:t>','fontsize',10);</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参数值</a:t>
            </a:r>
            <a:r>
              <a:rPr lang="en-US" altLang="zh-CN" sz="1400" b="0" dirty="0">
                <a:solidFill>
                  <a:schemeClr val="tx1"/>
                </a:solidFill>
                <a:latin typeface="+mj-ea"/>
                <a:ea typeface="+mj-ea"/>
              </a:rPr>
              <a:t>','fontsize',10);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set(gca,'Fontsize',10);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legend('Kp','Ki','Kd',1);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3982348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55" y="980728"/>
            <a:ext cx="4572000" cy="5478423"/>
          </a:xfrm>
          <a:prstGeom prst="rect">
            <a:avLst/>
          </a:prstGeom>
        </p:spPr>
        <p:txBody>
          <a:bodyPr>
            <a:spAutoFit/>
          </a:bodyPr>
          <a:lstStyle/>
          <a:p>
            <a:pPr algn="l"/>
            <a:r>
              <a:rPr lang="en-US" altLang="zh-CN" sz="1400" b="0" dirty="0">
                <a:solidFill>
                  <a:schemeClr val="tx1"/>
                </a:solidFill>
                <a:latin typeface="+mj-ea"/>
                <a:ea typeface="+mj-ea"/>
              </a:rPr>
              <a:t>PID-PSO</a:t>
            </a:r>
            <a:r>
              <a:rPr lang="zh-CN" altLang="zh-CN" sz="1400" b="0" dirty="0">
                <a:solidFill>
                  <a:schemeClr val="tx1"/>
                </a:solidFill>
                <a:latin typeface="+mj-ea"/>
                <a:ea typeface="+mj-ea"/>
              </a:rPr>
              <a:t>粒子群适应度函数如下。</a:t>
            </a:r>
          </a:p>
          <a:p>
            <a:pPr algn="l"/>
            <a:r>
              <a:rPr lang="en-US" altLang="zh-CN" sz="1400" b="0" dirty="0">
                <a:solidFill>
                  <a:schemeClr val="tx1"/>
                </a:solidFill>
                <a:latin typeface="+mj-ea"/>
                <a:ea typeface="+mj-ea"/>
              </a:rPr>
              <a:t>function </a:t>
            </a:r>
            <a:r>
              <a:rPr lang="en-US" altLang="zh-CN" sz="1400" b="0" dirty="0" err="1">
                <a:solidFill>
                  <a:schemeClr val="tx1"/>
                </a:solidFill>
                <a:latin typeface="+mj-ea"/>
                <a:ea typeface="+mj-ea"/>
              </a:rPr>
              <a:t>BsJ</a:t>
            </a:r>
            <a:r>
              <a:rPr lang="en-US" altLang="zh-CN" sz="1400" b="0" dirty="0">
                <a:solidFill>
                  <a:schemeClr val="tx1"/>
                </a:solidFill>
                <a:latin typeface="+mj-ea"/>
                <a:ea typeface="+mj-ea"/>
              </a:rPr>
              <a:t>=</a:t>
            </a:r>
            <a:r>
              <a:rPr lang="en-US" altLang="zh-CN" sz="1400" b="0" dirty="0" err="1">
                <a:solidFill>
                  <a:schemeClr val="tx1"/>
                </a:solidFill>
                <a:latin typeface="+mj-ea"/>
                <a:ea typeface="+mj-ea"/>
              </a:rPr>
              <a:t>pid_pso</a:t>
            </a:r>
            <a:r>
              <a:rPr lang="en-US" altLang="zh-CN" sz="1400" b="0" dirty="0">
                <a:solidFill>
                  <a:schemeClr val="tx1"/>
                </a:solidFill>
                <a:latin typeface="+mj-ea"/>
                <a:ea typeface="+mj-ea"/>
              </a:rPr>
              <a:t>(</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=0.001;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tf</a:t>
            </a:r>
            <a:r>
              <a:rPr lang="en-US" altLang="zh-CN" sz="1400" b="0" dirty="0">
                <a:solidFill>
                  <a:schemeClr val="tx1"/>
                </a:solidFill>
                <a:latin typeface="+mj-ea"/>
                <a:ea typeface="+mj-ea"/>
              </a:rPr>
              <a:t>([1.6],[1 1.5 1.6],'inputdelay',0.1);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dsys</a:t>
            </a:r>
            <a:r>
              <a:rPr lang="en-US" altLang="zh-CN" sz="1400" b="0" dirty="0">
                <a:solidFill>
                  <a:schemeClr val="tx1"/>
                </a:solidFill>
                <a:latin typeface="+mj-ea"/>
                <a:ea typeface="+mj-ea"/>
              </a:rPr>
              <a:t>=c2d(sys,</a:t>
            </a:r>
            <a:r>
              <a:rPr lang="en-US" altLang="zh-CN" sz="1400" b="0" dirty="0" err="1">
                <a:solidFill>
                  <a:schemeClr val="tx1"/>
                </a:solidFill>
                <a:latin typeface="+mj-ea"/>
                <a:ea typeface="+mj-ea"/>
              </a:rPr>
              <a:t>ts</a:t>
            </a:r>
            <a:r>
              <a:rPr lang="en-US" altLang="zh-CN" sz="1400" b="0" dirty="0">
                <a:solidFill>
                  <a:schemeClr val="tx1"/>
                </a:solidFill>
                <a:latin typeface="+mj-ea"/>
                <a:ea typeface="+mj-ea"/>
              </a:rPr>
              <a:t>,'z');</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en-US" altLang="zh-CN" sz="1400" b="0" dirty="0" err="1">
                <a:solidFill>
                  <a:schemeClr val="tx1"/>
                </a:solidFill>
                <a:latin typeface="+mj-ea"/>
                <a:ea typeface="+mj-ea"/>
              </a:rPr>
              <a:t>num,den</a:t>
            </a:r>
            <a:r>
              <a:rPr lang="en-US" altLang="zh-CN" sz="1400" b="0" dirty="0">
                <a:solidFill>
                  <a:schemeClr val="tx1"/>
                </a:solidFill>
                <a:latin typeface="+mj-ea"/>
                <a:ea typeface="+mj-ea"/>
              </a:rPr>
              <a:t>]=</a:t>
            </a:r>
            <a:r>
              <a:rPr lang="en-US" altLang="zh-CN" sz="1400" b="0" dirty="0" err="1">
                <a:solidFill>
                  <a:schemeClr val="tx1"/>
                </a:solidFill>
                <a:latin typeface="+mj-ea"/>
                <a:ea typeface="+mj-ea"/>
              </a:rPr>
              <a:t>tfdata</a:t>
            </a:r>
            <a:r>
              <a:rPr lang="en-US" altLang="zh-CN" sz="1400" b="0" dirty="0">
                <a:solidFill>
                  <a:schemeClr val="tx1"/>
                </a:solidFill>
                <a:latin typeface="+mj-ea"/>
                <a:ea typeface="+mj-ea"/>
              </a:rPr>
              <a:t>(</a:t>
            </a:r>
            <a:r>
              <a:rPr lang="en-US" altLang="zh-CN" sz="1400" b="0" dirty="0" err="1">
                <a:solidFill>
                  <a:schemeClr val="tx1"/>
                </a:solidFill>
                <a:latin typeface="+mj-ea"/>
                <a:ea typeface="+mj-ea"/>
              </a:rPr>
              <a:t>dsys</a:t>
            </a:r>
            <a:r>
              <a:rPr lang="en-US" altLang="zh-CN" sz="1400" b="0" dirty="0">
                <a:solidFill>
                  <a:schemeClr val="tx1"/>
                </a:solidFill>
                <a:latin typeface="+mj-ea"/>
                <a:ea typeface="+mj-ea"/>
              </a:rPr>
              <a:t>,'v');</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u_1=0.0;u_2=0.0;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y_1=0.0;y_2=0.0;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x=[0,0,0]';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B=0;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error_1=0;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tu</a:t>
            </a:r>
            <a:r>
              <a:rPr lang="en-US" altLang="zh-CN" sz="1400" b="0" dirty="0">
                <a:solidFill>
                  <a:schemeClr val="tx1"/>
                </a:solidFill>
                <a:latin typeface="+mj-ea"/>
                <a:ea typeface="+mj-ea"/>
              </a:rPr>
              <a:t>=1;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P=100;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for k=1:1:P</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timef</a:t>
            </a:r>
            <a:r>
              <a:rPr lang="en-US" altLang="zh-CN" sz="1400" b="0" dirty="0">
                <a:solidFill>
                  <a:schemeClr val="tx1"/>
                </a:solidFill>
                <a:latin typeface="+mj-ea"/>
                <a:ea typeface="+mj-ea"/>
              </a:rPr>
              <a:t>(k)=k*</a:t>
            </a:r>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r(k)=1;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u(k)=</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(1)*x(1)+</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(2)*x(3)+</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(3)*x(2);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u(k)&gt;=10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u(k)=10;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if u(k)&lt;=-10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u(k)=-10;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3982348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4572000" cy="5262979"/>
          </a:xfrm>
          <a:prstGeom prst="rect">
            <a:avLst/>
          </a:prstGeom>
        </p:spPr>
        <p:txBody>
          <a:bodyPr>
            <a:spAutoFit/>
          </a:bodyPr>
          <a:lstStyle/>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(k)=-den(2)*y_1-den(3)*y_2+num(2)*u_1+num(3)*u_2;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error(k)=r(k)-</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%Return of PID parameters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u_2=u_1;u_1=u(k);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y_2=y_1;y_1=</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x(1)=error(k);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P</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x(2)=(error(k)-error_1)/</a:t>
            </a:r>
            <a:r>
              <a:rPr lang="en-US" altLang="zh-CN" sz="1200" b="0" dirty="0" err="1">
                <a:solidFill>
                  <a:schemeClr val="tx1"/>
                </a:solidFill>
                <a:latin typeface="+mj-ea"/>
                <a:ea typeface="+mj-ea"/>
              </a:rPr>
              <a:t>ts</a:t>
            </a:r>
            <a:r>
              <a:rPr lang="en-US" altLang="zh-CN" sz="1200" b="0" dirty="0">
                <a:solidFill>
                  <a:schemeClr val="tx1"/>
                </a:solidFill>
                <a:latin typeface="+mj-ea"/>
                <a:ea typeface="+mj-ea"/>
              </a:rPr>
              <a:t>;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D</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x(3)=x(3)+error(k)*</a:t>
            </a:r>
            <a:r>
              <a:rPr lang="en-US" altLang="zh-CN" sz="1200" b="0" dirty="0" err="1">
                <a:solidFill>
                  <a:schemeClr val="tx1"/>
                </a:solidFill>
                <a:latin typeface="+mj-ea"/>
                <a:ea typeface="+mj-ea"/>
              </a:rPr>
              <a:t>ts</a:t>
            </a:r>
            <a:r>
              <a:rPr lang="en-US" altLang="zh-CN" sz="1200" b="0" dirty="0">
                <a:solidFill>
                  <a:schemeClr val="tx1"/>
                </a:solidFill>
                <a:latin typeface="+mj-ea"/>
                <a:ea typeface="+mj-ea"/>
              </a:rPr>
              <a:t>;         % </a:t>
            </a:r>
            <a:r>
              <a:rPr lang="zh-CN" altLang="zh-CN" sz="1200" b="0" dirty="0">
                <a:solidFill>
                  <a:schemeClr val="tx1"/>
                </a:solidFill>
                <a:latin typeface="+mj-ea"/>
                <a:ea typeface="+mj-ea"/>
              </a:rPr>
              <a:t>计算</a:t>
            </a:r>
            <a:r>
              <a:rPr lang="en-US" altLang="zh-CN" sz="1200" b="0" dirty="0">
                <a:solidFill>
                  <a:schemeClr val="tx1"/>
                </a:solidFill>
                <a:latin typeface="+mj-ea"/>
                <a:ea typeface="+mj-ea"/>
              </a:rPr>
              <a:t>I</a:t>
            </a:r>
            <a:r>
              <a:rPr lang="zh-CN" altLang="zh-CN" sz="1200" b="0" dirty="0">
                <a:solidFill>
                  <a:schemeClr val="tx1"/>
                </a:solidFill>
                <a:latin typeface="+mj-ea"/>
                <a:ea typeface="+mj-ea"/>
              </a:rPr>
              <a:t>参数</a:t>
            </a:r>
          </a:p>
          <a:p>
            <a:pPr algn="l"/>
            <a:r>
              <a:rPr lang="en-US" altLang="zh-CN" sz="1200" b="0" dirty="0">
                <a:solidFill>
                  <a:schemeClr val="tx1"/>
                </a:solidFill>
                <a:latin typeface="+mj-ea"/>
                <a:ea typeface="+mj-ea"/>
              </a:rPr>
              <a:t>    error_2=error_1;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error_1=error(k);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s==0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(k)&gt;0.95&amp;yout(k)&lt;1.05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tu</a:t>
            </a:r>
            <a:r>
              <a:rPr lang="en-US" altLang="zh-CN" sz="1200" b="0" dirty="0">
                <a:solidFill>
                  <a:schemeClr val="tx1"/>
                </a:solidFill>
                <a:latin typeface="+mj-ea"/>
                <a:ea typeface="+mj-ea"/>
              </a:rPr>
              <a:t>=</a:t>
            </a:r>
            <a:r>
              <a:rPr lang="en-US" altLang="zh-CN" sz="1200" b="0" dirty="0" err="1">
                <a:solidFill>
                  <a:schemeClr val="tx1"/>
                </a:solidFill>
                <a:latin typeface="+mj-ea"/>
                <a:ea typeface="+mj-ea"/>
              </a:rPr>
              <a:t>timef</a:t>
            </a:r>
            <a:r>
              <a:rPr lang="en-US" altLang="zh-CN" sz="1200" b="0" dirty="0">
                <a:solidFill>
                  <a:schemeClr val="tx1"/>
                </a:solidFill>
                <a:latin typeface="+mj-ea"/>
                <a:ea typeface="+mj-ea"/>
              </a:rPr>
              <a:t>(k);</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=1:1:P</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Ji(</a:t>
            </a:r>
            <a:r>
              <a:rPr lang="en-US" altLang="zh-CN" sz="1200" b="0" dirty="0" err="1">
                <a:solidFill>
                  <a:schemeClr val="tx1"/>
                </a:solidFill>
                <a:latin typeface="+mj-ea"/>
                <a:ea typeface="+mj-ea"/>
              </a:rPr>
              <a:t>i</a:t>
            </a:r>
            <a:r>
              <a:rPr lang="en-US" altLang="zh-CN" sz="1200" b="0" dirty="0">
                <a:solidFill>
                  <a:schemeClr val="tx1"/>
                </a:solidFill>
                <a:latin typeface="+mj-ea"/>
                <a:ea typeface="+mj-ea"/>
              </a:rPr>
              <a:t>)=0.999*abs(error(</a:t>
            </a:r>
            <a:r>
              <a:rPr lang="en-US" altLang="zh-CN" sz="1200" b="0" dirty="0" err="1">
                <a:solidFill>
                  <a:schemeClr val="tx1"/>
                </a:solidFill>
                <a:latin typeface="+mj-ea"/>
                <a:ea typeface="+mj-ea"/>
              </a:rPr>
              <a:t>i</a:t>
            </a:r>
            <a:r>
              <a:rPr lang="en-US" altLang="zh-CN" sz="1200" b="0" dirty="0">
                <a:solidFill>
                  <a:schemeClr val="tx1"/>
                </a:solidFill>
                <a:latin typeface="+mj-ea"/>
                <a:ea typeface="+mj-ea"/>
              </a:rPr>
              <a:t>))+0.01*u(</a:t>
            </a:r>
            <a:r>
              <a:rPr lang="en-US" altLang="zh-CN" sz="1200" b="0" dirty="0" err="1">
                <a:solidFill>
                  <a:schemeClr val="tx1"/>
                </a:solidFill>
                <a:latin typeface="+mj-ea"/>
                <a:ea typeface="+mj-ea"/>
              </a:rPr>
              <a:t>i</a:t>
            </a:r>
            <a:r>
              <a:rPr lang="en-US" altLang="zh-CN" sz="1200" b="0" dirty="0">
                <a:solidFill>
                  <a:schemeClr val="tx1"/>
                </a:solidFill>
                <a:latin typeface="+mj-ea"/>
                <a:ea typeface="+mj-ea"/>
              </a:rPr>
              <a:t>)^2*0.1;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B=</a:t>
            </a:r>
            <a:r>
              <a:rPr lang="en-US" altLang="zh-CN" sz="1200" b="0" dirty="0" err="1">
                <a:solidFill>
                  <a:schemeClr val="tx1"/>
                </a:solidFill>
                <a:latin typeface="+mj-ea"/>
                <a:ea typeface="+mj-ea"/>
              </a:rPr>
              <a:t>B+Ji</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i</a:t>
            </a:r>
            <a:r>
              <a:rPr lang="en-US" altLang="zh-CN" sz="1200" b="0" dirty="0">
                <a:solidFill>
                  <a:schemeClr val="tx1"/>
                </a:solidFill>
                <a:latin typeface="+mj-ea"/>
                <a:ea typeface="+mj-ea"/>
              </a:rPr>
              <a:t>&gt;1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r>
              <a:rPr lang="en-US" altLang="zh-CN" sz="1200" b="0" dirty="0" err="1">
                <a:solidFill>
                  <a:schemeClr val="tx1"/>
                </a:solidFill>
                <a:latin typeface="+mj-ea"/>
                <a:ea typeface="+mj-ea"/>
              </a:rPr>
              <a:t>yout</a:t>
            </a:r>
            <a:r>
              <a:rPr lang="en-US" altLang="zh-CN" sz="1200" b="0" dirty="0">
                <a:solidFill>
                  <a:schemeClr val="tx1"/>
                </a:solidFill>
                <a:latin typeface="+mj-ea"/>
                <a:ea typeface="+mj-ea"/>
              </a:rPr>
              <a:t>(i-1);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)&lt;0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B=B+100*abs(</a:t>
            </a:r>
            <a:r>
              <a:rPr lang="en-US" altLang="zh-CN" sz="1200" b="0" dirty="0" err="1">
                <a:solidFill>
                  <a:schemeClr val="tx1"/>
                </a:solidFill>
                <a:latin typeface="+mj-ea"/>
                <a:ea typeface="+mj-ea"/>
              </a:rPr>
              <a:t>erry</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BsJ</a:t>
            </a:r>
            <a:r>
              <a:rPr lang="en-US" altLang="zh-CN" sz="1200" b="0" dirty="0">
                <a:solidFill>
                  <a:schemeClr val="tx1"/>
                </a:solidFill>
                <a:latin typeface="+mj-ea"/>
                <a:ea typeface="+mj-ea"/>
              </a:rPr>
              <a:t>=B+0.2*</a:t>
            </a:r>
            <a:r>
              <a:rPr lang="en-US" altLang="zh-CN" sz="1200" b="0" dirty="0" err="1">
                <a:solidFill>
                  <a:schemeClr val="tx1"/>
                </a:solidFill>
                <a:latin typeface="+mj-ea"/>
                <a:ea typeface="+mj-ea"/>
              </a:rPr>
              <a:t>tu</a:t>
            </a:r>
            <a:r>
              <a:rPr lang="en-US" altLang="zh-CN" sz="1200" b="0" dirty="0">
                <a:solidFill>
                  <a:schemeClr val="tx1"/>
                </a:solidFill>
                <a:latin typeface="+mj-ea"/>
                <a:ea typeface="+mj-ea"/>
              </a:rPr>
              <a:t>*10;</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398234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6231" y="908720"/>
            <a:ext cx="1851789" cy="400110"/>
          </a:xfrm>
          <a:prstGeom prst="rect">
            <a:avLst/>
          </a:prstGeom>
        </p:spPr>
        <p:txBody>
          <a:bodyPr wrap="none">
            <a:spAutoFit/>
          </a:bodyPr>
          <a:lstStyle/>
          <a:p>
            <a:r>
              <a:rPr lang="en-US" altLang="zh-CN" b="0" dirty="0">
                <a:solidFill>
                  <a:schemeClr val="tx1"/>
                </a:solidFill>
                <a:latin typeface="+mj-ea"/>
                <a:ea typeface="+mj-ea"/>
              </a:rPr>
              <a:t>15.1  PID</a:t>
            </a:r>
            <a:r>
              <a:rPr lang="zh-CN" altLang="zh-CN" b="0" dirty="0">
                <a:solidFill>
                  <a:schemeClr val="tx1"/>
                </a:solidFill>
                <a:latin typeface="+mj-ea"/>
                <a:ea typeface="+mj-ea"/>
              </a:rPr>
              <a:t>控制</a:t>
            </a:r>
          </a:p>
        </p:txBody>
      </p:sp>
      <p:sp>
        <p:nvSpPr>
          <p:cNvPr id="8" name="矩形 7"/>
          <p:cNvSpPr/>
          <p:nvPr/>
        </p:nvSpPr>
        <p:spPr>
          <a:xfrm>
            <a:off x="129816" y="1382286"/>
            <a:ext cx="8640960" cy="2246769"/>
          </a:xfrm>
          <a:prstGeom prst="rect">
            <a:avLst/>
          </a:prstGeom>
        </p:spPr>
        <p:txBody>
          <a:bodyPr wrap="square">
            <a:spAutoFit/>
          </a:bodyPr>
          <a:lstStyle/>
          <a:p>
            <a:pPr algn="l"/>
            <a:r>
              <a:rPr lang="en-US" altLang="zh-CN" b="0" dirty="0">
                <a:solidFill>
                  <a:schemeClr val="tx1"/>
                </a:solidFill>
                <a:latin typeface="+mj-ea"/>
                <a:ea typeface="+mj-ea"/>
              </a:rPr>
              <a:t>PID</a:t>
            </a:r>
            <a:r>
              <a:rPr lang="zh-CN" altLang="zh-CN" b="0" dirty="0">
                <a:solidFill>
                  <a:schemeClr val="tx1"/>
                </a:solidFill>
                <a:latin typeface="+mj-ea"/>
                <a:ea typeface="+mj-ea"/>
              </a:rPr>
              <a:t>控制是典型的工业控制之一，对于</a:t>
            </a:r>
            <a:r>
              <a:rPr lang="en-US" altLang="zh-CN" b="0" dirty="0">
                <a:solidFill>
                  <a:schemeClr val="tx1"/>
                </a:solidFill>
                <a:latin typeface="+mj-ea"/>
                <a:ea typeface="+mj-ea"/>
              </a:rPr>
              <a:t>PID</a:t>
            </a:r>
            <a:r>
              <a:rPr lang="zh-CN" altLang="zh-CN" b="0" dirty="0">
                <a:solidFill>
                  <a:schemeClr val="tx1"/>
                </a:solidFill>
                <a:latin typeface="+mj-ea"/>
                <a:ea typeface="+mj-ea"/>
              </a:rPr>
              <a:t>控制，主要难点在于</a:t>
            </a:r>
            <a:r>
              <a:rPr lang="en-US" altLang="zh-CN" b="0" dirty="0">
                <a:solidFill>
                  <a:schemeClr val="tx1"/>
                </a:solidFill>
                <a:latin typeface="+mj-ea"/>
                <a:ea typeface="+mj-ea"/>
              </a:rPr>
              <a:t>PID</a:t>
            </a:r>
            <a:r>
              <a:rPr lang="zh-CN" altLang="zh-CN" b="0" dirty="0">
                <a:solidFill>
                  <a:schemeClr val="tx1"/>
                </a:solidFill>
                <a:latin typeface="+mj-ea"/>
                <a:ea typeface="+mj-ea"/>
              </a:rPr>
              <a:t>的参数整定，现用的工业控制中，</a:t>
            </a:r>
            <a:r>
              <a:rPr lang="en-US" altLang="zh-CN" b="0" dirty="0">
                <a:solidFill>
                  <a:schemeClr val="tx1"/>
                </a:solidFill>
                <a:latin typeface="+mj-ea"/>
                <a:ea typeface="+mj-ea"/>
              </a:rPr>
              <a:t>PID</a:t>
            </a:r>
            <a:r>
              <a:rPr lang="zh-CN" altLang="zh-CN" b="0" dirty="0">
                <a:solidFill>
                  <a:schemeClr val="tx1"/>
                </a:solidFill>
                <a:latin typeface="+mj-ea"/>
                <a:ea typeface="+mj-ea"/>
              </a:rPr>
              <a:t>参数整定多依赖于经验法，根据不断的调试，试得出一个较为合理的</a:t>
            </a:r>
            <a:r>
              <a:rPr lang="en-US" altLang="zh-CN" b="0" dirty="0">
                <a:solidFill>
                  <a:schemeClr val="tx1"/>
                </a:solidFill>
                <a:latin typeface="+mj-ea"/>
                <a:ea typeface="+mj-ea"/>
              </a:rPr>
              <a:t>PID</a:t>
            </a:r>
            <a:r>
              <a:rPr lang="zh-CN" altLang="zh-CN" b="0" dirty="0">
                <a:solidFill>
                  <a:schemeClr val="tx1"/>
                </a:solidFill>
                <a:latin typeface="+mj-ea"/>
                <a:ea typeface="+mj-ea"/>
              </a:rPr>
              <a:t>参数，达到系统的要求。随着智能算法的出现，一些例如</a:t>
            </a:r>
            <a:r>
              <a:rPr lang="en-US" altLang="zh-CN" b="0" dirty="0">
                <a:solidFill>
                  <a:schemeClr val="tx1"/>
                </a:solidFill>
                <a:latin typeface="+mj-ea"/>
                <a:ea typeface="+mj-ea"/>
              </a:rPr>
              <a:t>SOA</a:t>
            </a:r>
            <a:r>
              <a:rPr lang="zh-CN" altLang="zh-CN" b="0" dirty="0">
                <a:solidFill>
                  <a:schemeClr val="tx1"/>
                </a:solidFill>
                <a:latin typeface="+mj-ea"/>
                <a:ea typeface="+mj-ea"/>
              </a:rPr>
              <a:t>、</a:t>
            </a:r>
            <a:r>
              <a:rPr lang="en-US" altLang="zh-CN" b="0" dirty="0">
                <a:solidFill>
                  <a:schemeClr val="tx1"/>
                </a:solidFill>
                <a:latin typeface="+mj-ea"/>
                <a:ea typeface="+mj-ea"/>
              </a:rPr>
              <a:t>PSO</a:t>
            </a:r>
            <a:r>
              <a:rPr lang="zh-CN" altLang="zh-CN" b="0" dirty="0">
                <a:solidFill>
                  <a:schemeClr val="tx1"/>
                </a:solidFill>
                <a:latin typeface="+mj-ea"/>
                <a:ea typeface="+mj-ea"/>
              </a:rPr>
              <a:t>、</a:t>
            </a:r>
            <a:r>
              <a:rPr lang="en-US" altLang="zh-CN" b="0" dirty="0">
                <a:solidFill>
                  <a:schemeClr val="tx1"/>
                </a:solidFill>
                <a:latin typeface="+mj-ea"/>
                <a:ea typeface="+mj-ea"/>
              </a:rPr>
              <a:t>GA</a:t>
            </a:r>
            <a:r>
              <a:rPr lang="zh-CN" altLang="zh-CN" b="0" dirty="0">
                <a:solidFill>
                  <a:schemeClr val="tx1"/>
                </a:solidFill>
                <a:latin typeface="+mj-ea"/>
                <a:ea typeface="+mj-ea"/>
              </a:rPr>
              <a:t>算法等，鲁棒性较好，能够为系统</a:t>
            </a:r>
            <a:r>
              <a:rPr lang="en-US" altLang="zh-CN" b="0" dirty="0">
                <a:solidFill>
                  <a:schemeClr val="tx1"/>
                </a:solidFill>
                <a:latin typeface="+mj-ea"/>
                <a:ea typeface="+mj-ea"/>
              </a:rPr>
              <a:t>PID</a:t>
            </a:r>
            <a:r>
              <a:rPr lang="zh-CN" altLang="zh-CN" b="0" dirty="0">
                <a:solidFill>
                  <a:schemeClr val="tx1"/>
                </a:solidFill>
                <a:latin typeface="+mj-ea"/>
                <a:ea typeface="+mj-ea"/>
              </a:rPr>
              <a:t>参数整定，提供参考依据，使得系统收敛于最佳状态。</a:t>
            </a:r>
          </a:p>
          <a:p>
            <a:pPr algn="l"/>
            <a:r>
              <a:rPr lang="zh-CN" altLang="zh-CN" b="0" dirty="0">
                <a:solidFill>
                  <a:schemeClr val="tx1"/>
                </a:solidFill>
                <a:latin typeface="+mj-ea"/>
                <a:ea typeface="+mj-ea"/>
              </a:rPr>
              <a:t>在模拟控制系统中，控制器最常用的控制规律是</a:t>
            </a:r>
            <a:r>
              <a:rPr lang="en-US" altLang="zh-CN" b="0" dirty="0">
                <a:solidFill>
                  <a:schemeClr val="tx1"/>
                </a:solidFill>
                <a:latin typeface="+mj-ea"/>
                <a:ea typeface="+mj-ea"/>
              </a:rPr>
              <a:t>PID</a:t>
            </a:r>
            <a:r>
              <a:rPr lang="zh-CN" altLang="zh-CN" b="0" dirty="0">
                <a:solidFill>
                  <a:schemeClr val="tx1"/>
                </a:solidFill>
                <a:latin typeface="+mj-ea"/>
                <a:ea typeface="+mj-ea"/>
              </a:rPr>
              <a:t>控制，模拟</a:t>
            </a:r>
            <a:r>
              <a:rPr lang="en-US" altLang="zh-CN" b="0" dirty="0">
                <a:solidFill>
                  <a:schemeClr val="tx1"/>
                </a:solidFill>
                <a:latin typeface="+mj-ea"/>
                <a:ea typeface="+mj-ea"/>
              </a:rPr>
              <a:t>PID</a:t>
            </a:r>
            <a:r>
              <a:rPr lang="zh-CN" altLang="zh-CN" b="0" dirty="0">
                <a:solidFill>
                  <a:schemeClr val="tx1"/>
                </a:solidFill>
                <a:latin typeface="+mj-ea"/>
                <a:ea typeface="+mj-ea"/>
              </a:rPr>
              <a:t>控制系统的框图如图</a:t>
            </a:r>
            <a:r>
              <a:rPr lang="en-US" altLang="zh-CN" b="0" dirty="0">
                <a:solidFill>
                  <a:schemeClr val="tx1"/>
                </a:solidFill>
                <a:latin typeface="+mj-ea"/>
                <a:ea typeface="+mj-ea"/>
              </a:rPr>
              <a:t>15-1</a:t>
            </a:r>
            <a:r>
              <a:rPr lang="zh-CN" altLang="zh-CN" b="0" dirty="0">
                <a:solidFill>
                  <a:schemeClr val="tx1"/>
                </a:solidFill>
                <a:latin typeface="+mj-ea"/>
                <a:ea typeface="+mj-ea"/>
              </a:rPr>
              <a:t>所示。系统由控制器和被控对象组成。</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005064"/>
            <a:ext cx="4024313" cy="163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303041" y="3782943"/>
            <a:ext cx="3332855" cy="707886"/>
          </a:xfrm>
          <a:prstGeom prst="rect">
            <a:avLst/>
          </a:prstGeom>
        </p:spPr>
        <p:txBody>
          <a:bodyPr wrap="square">
            <a:spAutoFit/>
          </a:bodyPr>
          <a:lstStyle/>
          <a:p>
            <a:pPr algn="l"/>
            <a:r>
              <a:rPr lang="en-US" altLang="zh-CN" b="0" dirty="0">
                <a:solidFill>
                  <a:schemeClr val="tx1"/>
                </a:solidFill>
                <a:latin typeface="+mj-ea"/>
                <a:ea typeface="+mj-ea"/>
              </a:rPr>
              <a:t>PID</a:t>
            </a:r>
            <a:r>
              <a:rPr lang="zh-CN" altLang="zh-CN" b="0" dirty="0">
                <a:solidFill>
                  <a:schemeClr val="tx1"/>
                </a:solidFill>
                <a:latin typeface="+mj-ea"/>
                <a:ea typeface="+mj-ea"/>
              </a:rPr>
              <a:t>控制器是一种线性控制器，它根据输入值</a:t>
            </a:r>
            <a:endParaRPr lang="zh-CN" altLang="en-US" b="0" dirty="0">
              <a:solidFill>
                <a:schemeClr val="tx1"/>
              </a:solidFill>
              <a:latin typeface="+mj-ea"/>
              <a:ea typeface="+mj-ea"/>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4152267"/>
            <a:ext cx="635281"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03041" y="4593735"/>
            <a:ext cx="1210588" cy="400110"/>
          </a:xfrm>
          <a:prstGeom prst="rect">
            <a:avLst/>
          </a:prstGeom>
        </p:spPr>
        <p:txBody>
          <a:bodyPr wrap="none">
            <a:spAutoFit/>
          </a:bodyPr>
          <a:lstStyle/>
          <a:p>
            <a:r>
              <a:rPr lang="zh-CN" altLang="zh-CN" b="0" dirty="0">
                <a:solidFill>
                  <a:schemeClr val="tx1"/>
                </a:solidFill>
                <a:latin typeface="+mj-ea"/>
                <a:ea typeface="+mj-ea"/>
              </a:rPr>
              <a:t>与输出值</a:t>
            </a:r>
            <a:endParaRPr lang="zh-CN" altLang="en-US" b="0" dirty="0">
              <a:solidFill>
                <a:schemeClr val="tx1"/>
              </a:solidFill>
              <a:latin typeface="+mj-ea"/>
              <a:ea typeface="+mj-ea"/>
            </a:endParaRP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6669" y="4587776"/>
            <a:ext cx="98074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20736" y="4992440"/>
            <a:ext cx="3248005" cy="400110"/>
          </a:xfrm>
          <a:prstGeom prst="rect">
            <a:avLst/>
          </a:prstGeom>
        </p:spPr>
        <p:txBody>
          <a:bodyPr wrap="none">
            <a:spAutoFit/>
          </a:bodyPr>
          <a:lstStyle/>
          <a:p>
            <a:r>
              <a:rPr lang="zh-CN" altLang="zh-CN" b="0" dirty="0">
                <a:solidFill>
                  <a:schemeClr val="tx1"/>
                </a:solidFill>
                <a:latin typeface="+mj-ea"/>
                <a:ea typeface="+mj-ea"/>
              </a:rPr>
              <a:t>构成的偏差为式（</a:t>
            </a:r>
            <a:r>
              <a:rPr lang="en-US" altLang="zh-CN" b="0" dirty="0">
                <a:solidFill>
                  <a:schemeClr val="tx1"/>
                </a:solidFill>
                <a:latin typeface="+mj-ea"/>
                <a:ea typeface="+mj-ea"/>
              </a:rPr>
              <a:t>15.1</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759" y="5469099"/>
            <a:ext cx="2247739"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55682" y="5893241"/>
            <a:ext cx="3676006" cy="400110"/>
          </a:xfrm>
          <a:prstGeom prst="rect">
            <a:avLst/>
          </a:prstGeom>
        </p:spPr>
        <p:txBody>
          <a:bodyPr wrap="none">
            <a:spAutoFit/>
          </a:bodyPr>
          <a:lstStyle/>
          <a:p>
            <a:r>
              <a:rPr lang="en-US" altLang="zh-CN" b="0" dirty="0">
                <a:solidFill>
                  <a:schemeClr val="tx1"/>
                </a:solidFill>
                <a:latin typeface="+mj-ea"/>
                <a:ea typeface="+mj-ea"/>
              </a:rPr>
              <a:t>PID</a:t>
            </a:r>
            <a:r>
              <a:rPr lang="zh-CN" altLang="zh-CN" b="0" dirty="0">
                <a:solidFill>
                  <a:schemeClr val="tx1"/>
                </a:solidFill>
                <a:latin typeface="+mj-ea"/>
                <a:ea typeface="+mj-ea"/>
              </a:rPr>
              <a:t>的控制规律为式（</a:t>
            </a:r>
            <a:r>
              <a:rPr lang="en-US" altLang="zh-CN" b="0" dirty="0" smtClean="0">
                <a:solidFill>
                  <a:schemeClr val="tx1"/>
                </a:solidFill>
                <a:latin typeface="+mj-ea"/>
                <a:ea typeface="+mj-ea"/>
              </a:rPr>
              <a:t>15.2</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3624863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136904" cy="707886"/>
          </a:xfrm>
          <a:prstGeom prst="rect">
            <a:avLst/>
          </a:prstGeom>
        </p:spPr>
        <p:txBody>
          <a:bodyPr wrap="square">
            <a:spAutoFit/>
          </a:bodyPr>
          <a:lstStyle/>
          <a:p>
            <a:pPr algn="l"/>
            <a:r>
              <a:rPr lang="zh-CN" altLang="zh-CN" b="0" dirty="0">
                <a:solidFill>
                  <a:schemeClr val="tx1"/>
                </a:solidFill>
                <a:latin typeface="+mj-ea"/>
                <a:ea typeface="+mj-ea"/>
              </a:rPr>
              <a:t>运行程序如图</a:t>
            </a:r>
            <a:r>
              <a:rPr lang="en-US" altLang="zh-CN" b="0" dirty="0">
                <a:solidFill>
                  <a:schemeClr val="tx1"/>
                </a:solidFill>
                <a:latin typeface="+mj-ea"/>
                <a:ea typeface="+mj-ea"/>
              </a:rPr>
              <a:t>15-2</a:t>
            </a:r>
            <a:r>
              <a:rPr lang="zh-CN" altLang="zh-CN" b="0" dirty="0">
                <a:solidFill>
                  <a:schemeClr val="tx1"/>
                </a:solidFill>
                <a:latin typeface="+mj-ea"/>
                <a:ea typeface="+mj-ea"/>
              </a:rPr>
              <a:t>所示的</a:t>
            </a:r>
            <a:r>
              <a:rPr lang="en-US" altLang="zh-CN" b="0" dirty="0">
                <a:solidFill>
                  <a:schemeClr val="tx1"/>
                </a:solidFill>
                <a:latin typeface="+mj-ea"/>
                <a:ea typeface="+mj-ea"/>
              </a:rPr>
              <a:t>PSO</a:t>
            </a:r>
            <a:r>
              <a:rPr lang="zh-CN" altLang="zh-CN" b="0" dirty="0">
                <a:solidFill>
                  <a:schemeClr val="tx1"/>
                </a:solidFill>
                <a:latin typeface="+mj-ea"/>
                <a:ea typeface="+mj-ea"/>
              </a:rPr>
              <a:t>优化</a:t>
            </a:r>
            <a:r>
              <a:rPr lang="en-US" altLang="zh-CN" b="0" dirty="0">
                <a:solidFill>
                  <a:schemeClr val="tx1"/>
                </a:solidFill>
                <a:latin typeface="+mj-ea"/>
                <a:ea typeface="+mj-ea"/>
              </a:rPr>
              <a:t>PID</a:t>
            </a:r>
            <a:r>
              <a:rPr lang="zh-CN" altLang="zh-CN" b="0" dirty="0">
                <a:solidFill>
                  <a:schemeClr val="tx1"/>
                </a:solidFill>
                <a:latin typeface="+mj-ea"/>
                <a:ea typeface="+mj-ea"/>
              </a:rPr>
              <a:t>参数变化曲线以及图</a:t>
            </a:r>
            <a:r>
              <a:rPr lang="en-US" altLang="zh-CN" b="0" dirty="0">
                <a:solidFill>
                  <a:schemeClr val="tx1"/>
                </a:solidFill>
                <a:latin typeface="+mj-ea"/>
                <a:ea typeface="+mj-ea"/>
              </a:rPr>
              <a:t>15-3</a:t>
            </a:r>
            <a:r>
              <a:rPr lang="zh-CN" altLang="zh-CN" b="0" dirty="0">
                <a:solidFill>
                  <a:schemeClr val="tx1"/>
                </a:solidFill>
                <a:latin typeface="+mj-ea"/>
                <a:ea typeface="+mj-ea"/>
              </a:rPr>
              <a:t>所示的</a:t>
            </a:r>
            <a:r>
              <a:rPr lang="en-US" altLang="zh-CN" b="0" dirty="0">
                <a:solidFill>
                  <a:schemeClr val="tx1"/>
                </a:solidFill>
                <a:latin typeface="+mj-ea"/>
                <a:ea typeface="+mj-ea"/>
              </a:rPr>
              <a:t>PSO</a:t>
            </a:r>
            <a:r>
              <a:rPr lang="zh-CN" altLang="zh-CN" b="0" dirty="0">
                <a:solidFill>
                  <a:schemeClr val="tx1"/>
                </a:solidFill>
                <a:latin typeface="+mj-ea"/>
                <a:ea typeface="+mj-ea"/>
              </a:rPr>
              <a:t>优化适应度函数变化的曲线。</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55777"/>
            <a:ext cx="3119833" cy="4821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348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3262432" cy="400110"/>
          </a:xfrm>
          <a:prstGeom prst="rect">
            <a:avLst/>
          </a:prstGeom>
        </p:spPr>
        <p:txBody>
          <a:bodyPr wrap="none">
            <a:spAutoFit/>
          </a:bodyPr>
          <a:lstStyle/>
          <a:p>
            <a:pPr algn="l"/>
            <a:r>
              <a:rPr lang="en-US" altLang="zh-CN" b="0" dirty="0">
                <a:solidFill>
                  <a:srgbClr val="C00000"/>
                </a:solidFill>
                <a:latin typeface="+mj-ea"/>
                <a:ea typeface="+mj-ea"/>
              </a:rPr>
              <a:t>15.2.4  </a:t>
            </a:r>
            <a:r>
              <a:rPr lang="zh-CN" altLang="zh-CN" b="0" dirty="0">
                <a:solidFill>
                  <a:srgbClr val="C00000"/>
                </a:solidFill>
                <a:latin typeface="+mj-ea"/>
                <a:ea typeface="+mj-ea"/>
              </a:rPr>
              <a:t>阶跃响应性能检测</a:t>
            </a:r>
          </a:p>
        </p:txBody>
      </p:sp>
      <p:sp>
        <p:nvSpPr>
          <p:cNvPr id="3" name="矩形 2"/>
          <p:cNvSpPr/>
          <p:nvPr/>
        </p:nvSpPr>
        <p:spPr>
          <a:xfrm>
            <a:off x="107504" y="1887532"/>
            <a:ext cx="8568952" cy="707886"/>
          </a:xfrm>
          <a:prstGeom prst="rect">
            <a:avLst/>
          </a:prstGeom>
        </p:spPr>
        <p:txBody>
          <a:bodyPr wrap="square">
            <a:spAutoFit/>
          </a:bodyPr>
          <a:lstStyle/>
          <a:p>
            <a:pPr algn="l"/>
            <a:r>
              <a:rPr lang="zh-CN" altLang="zh-CN" b="0" dirty="0">
                <a:solidFill>
                  <a:schemeClr val="tx1"/>
                </a:solidFill>
                <a:latin typeface="+mj-ea"/>
                <a:ea typeface="+mj-ea"/>
              </a:rPr>
              <a:t>采用粒子群优化的</a:t>
            </a:r>
            <a:r>
              <a:rPr lang="en-US" altLang="zh-CN" b="0" dirty="0">
                <a:solidFill>
                  <a:schemeClr val="tx1"/>
                </a:solidFill>
                <a:latin typeface="+mj-ea"/>
                <a:ea typeface="+mj-ea"/>
              </a:rPr>
              <a:t>PID</a:t>
            </a:r>
            <a:r>
              <a:rPr lang="zh-CN" altLang="zh-CN" b="0" dirty="0">
                <a:solidFill>
                  <a:schemeClr val="tx1"/>
                </a:solidFill>
                <a:latin typeface="+mj-ea"/>
                <a:ea typeface="+mj-ea"/>
              </a:rPr>
              <a:t>参数，进行阶跃响应分析，建立相应的仿真框图，如图</a:t>
            </a:r>
            <a:r>
              <a:rPr lang="en-US" altLang="zh-CN" b="0" dirty="0">
                <a:solidFill>
                  <a:schemeClr val="tx1"/>
                </a:solidFill>
                <a:latin typeface="+mj-ea"/>
                <a:ea typeface="+mj-ea"/>
              </a:rPr>
              <a:t>15-4</a:t>
            </a:r>
            <a:r>
              <a:rPr lang="zh-CN" altLang="zh-CN" b="0" dirty="0">
                <a:solidFill>
                  <a:schemeClr val="tx1"/>
                </a:solidFill>
                <a:latin typeface="+mj-ea"/>
                <a:ea typeface="+mj-ea"/>
              </a:rPr>
              <a:t>所示。</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284984"/>
            <a:ext cx="4144963"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348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4572000" cy="5047536"/>
          </a:xfrm>
          <a:prstGeom prst="rect">
            <a:avLst/>
          </a:prstGeom>
        </p:spPr>
        <p:txBody>
          <a:bodyPr>
            <a:spAutoFit/>
          </a:bodyPr>
          <a:lstStyle/>
          <a:p>
            <a:pPr algn="l"/>
            <a:r>
              <a:rPr lang="zh-CN" altLang="zh-CN" sz="1400" b="0" dirty="0">
                <a:solidFill>
                  <a:schemeClr val="tx1"/>
                </a:solidFill>
                <a:latin typeface="+mj-ea"/>
                <a:ea typeface="+mj-ea"/>
              </a:rPr>
              <a:t>运行仿真程序，绘制相应的响应图，编程如下：</a:t>
            </a:r>
          </a:p>
          <a:p>
            <a:pPr algn="l"/>
            <a:r>
              <a:rPr lang="en-US" altLang="zh-CN" sz="1400" b="0" dirty="0">
                <a:solidFill>
                  <a:schemeClr val="tx1"/>
                </a:solidFill>
                <a:latin typeface="+mj-ea"/>
                <a:ea typeface="+mj-ea"/>
              </a:rPr>
              <a:t>%</a:t>
            </a:r>
            <a:r>
              <a:rPr lang="zh-CN" altLang="zh-CN" sz="1400" b="0" dirty="0">
                <a:solidFill>
                  <a:schemeClr val="tx1"/>
                </a:solidFill>
                <a:latin typeface="+mj-ea"/>
                <a:ea typeface="+mj-ea"/>
              </a:rPr>
              <a:t>基于</a:t>
            </a:r>
            <a:r>
              <a:rPr lang="en-US" altLang="zh-CN" sz="1400" b="0" dirty="0">
                <a:solidFill>
                  <a:schemeClr val="tx1"/>
                </a:solidFill>
                <a:latin typeface="+mj-ea"/>
                <a:ea typeface="+mj-ea"/>
              </a:rPr>
              <a:t>PSO</a:t>
            </a:r>
            <a:r>
              <a:rPr lang="zh-CN" altLang="zh-CN" sz="1400" b="0" dirty="0">
                <a:solidFill>
                  <a:schemeClr val="tx1"/>
                </a:solidFill>
                <a:latin typeface="+mj-ea"/>
                <a:ea typeface="+mj-ea"/>
              </a:rPr>
              <a:t>算法的优化阶跃响应输出曲线</a:t>
            </a:r>
          </a:p>
          <a:p>
            <a:pPr algn="l"/>
            <a:r>
              <a:rPr lang="en-US" altLang="zh-CN" sz="1400" b="0" dirty="0" err="1">
                <a:solidFill>
                  <a:schemeClr val="tx1"/>
                </a:solidFill>
                <a:latin typeface="+mj-ea"/>
                <a:ea typeface="+mj-ea"/>
              </a:rPr>
              <a:t>clc</a:t>
            </a:r>
            <a:r>
              <a:rPr lang="en-US" altLang="zh-CN" sz="1400" b="0" dirty="0">
                <a:solidFill>
                  <a:schemeClr val="tx1"/>
                </a:solidFill>
                <a:latin typeface="+mj-ea"/>
                <a:ea typeface="+mj-ea"/>
              </a:rPr>
              <a:t> % </a:t>
            </a:r>
            <a:r>
              <a:rPr lang="zh-CN" altLang="zh-CN" sz="1400" b="0" dirty="0">
                <a:solidFill>
                  <a:schemeClr val="tx1"/>
                </a:solidFill>
                <a:latin typeface="+mj-ea"/>
                <a:ea typeface="+mj-ea"/>
              </a:rPr>
              <a:t>清屏</a:t>
            </a:r>
          </a:p>
          <a:p>
            <a:pPr algn="l"/>
            <a:r>
              <a:rPr lang="en-US" altLang="zh-CN" sz="1400" b="0" dirty="0">
                <a:solidFill>
                  <a:schemeClr val="tx1"/>
                </a:solidFill>
                <a:latin typeface="+mj-ea"/>
                <a:ea typeface="+mj-ea"/>
              </a:rPr>
              <a:t>clear all; % </a:t>
            </a:r>
            <a:r>
              <a:rPr lang="zh-CN" altLang="zh-CN" sz="1400" b="0" dirty="0">
                <a:solidFill>
                  <a:schemeClr val="tx1"/>
                </a:solidFill>
                <a:latin typeface="+mj-ea"/>
                <a:ea typeface="+mj-ea"/>
              </a:rPr>
              <a:t>删除</a:t>
            </a:r>
            <a:r>
              <a:rPr lang="en-US" altLang="zh-CN" sz="1400" b="0" dirty="0">
                <a:solidFill>
                  <a:schemeClr val="tx1"/>
                </a:solidFill>
                <a:latin typeface="+mj-ea"/>
                <a:ea typeface="+mj-ea"/>
              </a:rPr>
              <a:t>workplace</a:t>
            </a:r>
            <a:r>
              <a:rPr lang="zh-CN" altLang="zh-CN" sz="1400" b="0" dirty="0">
                <a:solidFill>
                  <a:schemeClr val="tx1"/>
                </a:solidFill>
                <a:latin typeface="+mj-ea"/>
                <a:ea typeface="+mj-ea"/>
              </a:rPr>
              <a:t>变量</a:t>
            </a:r>
          </a:p>
          <a:p>
            <a:pPr algn="l"/>
            <a:r>
              <a:rPr lang="en-US" altLang="zh-CN" sz="1400" b="0" dirty="0">
                <a:solidFill>
                  <a:schemeClr val="tx1"/>
                </a:solidFill>
                <a:latin typeface="+mj-ea"/>
                <a:ea typeface="+mj-ea"/>
              </a:rPr>
              <a:t>close all; % </a:t>
            </a:r>
            <a:r>
              <a:rPr lang="zh-CN" altLang="zh-CN" sz="1400" b="0" dirty="0">
                <a:solidFill>
                  <a:schemeClr val="tx1"/>
                </a:solidFill>
                <a:latin typeface="+mj-ea"/>
                <a:ea typeface="+mj-ea"/>
              </a:rPr>
              <a:t>关掉显示图形窗口</a:t>
            </a: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=0.001;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tf</a:t>
            </a:r>
            <a:r>
              <a:rPr lang="en-US" altLang="zh-CN" sz="1400" b="0" dirty="0">
                <a:solidFill>
                  <a:schemeClr val="tx1"/>
                </a:solidFill>
                <a:latin typeface="+mj-ea"/>
                <a:ea typeface="+mj-ea"/>
              </a:rPr>
              <a:t>([1.6],[1 1.5 1.6],'inputdelay',0.1);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dsys</a:t>
            </a:r>
            <a:r>
              <a:rPr lang="en-US" altLang="zh-CN" sz="1400" b="0" dirty="0">
                <a:solidFill>
                  <a:schemeClr val="tx1"/>
                </a:solidFill>
                <a:latin typeface="+mj-ea"/>
                <a:ea typeface="+mj-ea"/>
              </a:rPr>
              <a:t>=c2d(sys,</a:t>
            </a:r>
            <a:r>
              <a:rPr lang="en-US" altLang="zh-CN" sz="1400" b="0" dirty="0" err="1">
                <a:solidFill>
                  <a:schemeClr val="tx1"/>
                </a:solidFill>
                <a:latin typeface="+mj-ea"/>
                <a:ea typeface="+mj-ea"/>
              </a:rPr>
              <a:t>ts</a:t>
            </a:r>
            <a:r>
              <a:rPr lang="en-US" altLang="zh-CN" sz="1400" b="0" dirty="0">
                <a:solidFill>
                  <a:schemeClr val="tx1"/>
                </a:solidFill>
                <a:latin typeface="+mj-ea"/>
                <a:ea typeface="+mj-ea"/>
              </a:rPr>
              <a:t>,'z');</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en-US" altLang="zh-CN" sz="1400" b="0" dirty="0" err="1">
                <a:solidFill>
                  <a:schemeClr val="tx1"/>
                </a:solidFill>
                <a:latin typeface="+mj-ea"/>
                <a:ea typeface="+mj-ea"/>
              </a:rPr>
              <a:t>num,den</a:t>
            </a:r>
            <a:r>
              <a:rPr lang="en-US" altLang="zh-CN" sz="1400" b="0" dirty="0">
                <a:solidFill>
                  <a:schemeClr val="tx1"/>
                </a:solidFill>
                <a:latin typeface="+mj-ea"/>
                <a:ea typeface="+mj-ea"/>
              </a:rPr>
              <a:t>]=</a:t>
            </a:r>
            <a:r>
              <a:rPr lang="en-US" altLang="zh-CN" sz="1400" b="0" dirty="0" err="1">
                <a:solidFill>
                  <a:schemeClr val="tx1"/>
                </a:solidFill>
                <a:latin typeface="+mj-ea"/>
                <a:ea typeface="+mj-ea"/>
              </a:rPr>
              <a:t>tfdata</a:t>
            </a:r>
            <a:r>
              <a:rPr lang="en-US" altLang="zh-CN" sz="1400" b="0" dirty="0">
                <a:solidFill>
                  <a:schemeClr val="tx1"/>
                </a:solidFill>
                <a:latin typeface="+mj-ea"/>
                <a:ea typeface="+mj-ea"/>
              </a:rPr>
              <a:t>(</a:t>
            </a:r>
            <a:r>
              <a:rPr lang="en-US" altLang="zh-CN" sz="1400" b="0" dirty="0" err="1">
                <a:solidFill>
                  <a:schemeClr val="tx1"/>
                </a:solidFill>
                <a:latin typeface="+mj-ea"/>
                <a:ea typeface="+mj-ea"/>
              </a:rPr>
              <a:t>dsys</a:t>
            </a:r>
            <a:r>
              <a:rPr lang="en-US" altLang="zh-CN" sz="1400" b="0" dirty="0">
                <a:solidFill>
                  <a:schemeClr val="tx1"/>
                </a:solidFill>
                <a:latin typeface="+mj-ea"/>
                <a:ea typeface="+mj-ea"/>
              </a:rPr>
              <a:t>,'v');</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sim('ysw_PID1.slx');</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time = 0:1/(length(</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)-1):1;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plot(time,1-simout,'b','LineWidth',2)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en-US" altLang="zh-CN" sz="1400" b="0" dirty="0" err="1">
                <a:solidFill>
                  <a:schemeClr val="tx1"/>
                </a:solidFill>
                <a:latin typeface="+mj-ea"/>
                <a:ea typeface="+mj-ea"/>
              </a:rPr>
              <a:t>yout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title('PSO</a:t>
            </a:r>
            <a:r>
              <a:rPr lang="zh-CN" altLang="zh-CN" sz="1400" b="0" dirty="0">
                <a:solidFill>
                  <a:schemeClr val="tx1"/>
                </a:solidFill>
                <a:latin typeface="+mj-ea"/>
                <a:ea typeface="+mj-ea"/>
              </a:rPr>
              <a:t>优化阶跃响应输出曲线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('error');</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title('PSO</a:t>
            </a:r>
            <a:r>
              <a:rPr lang="zh-CN" altLang="zh-CN" sz="1400" b="0" dirty="0">
                <a:solidFill>
                  <a:schemeClr val="tx1"/>
                </a:solidFill>
                <a:latin typeface="+mj-ea"/>
                <a:ea typeface="+mj-ea"/>
              </a:rPr>
              <a:t>优化阶跃响应输出误差曲线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zh-CN" altLang="zh-CN" sz="1400" b="0" dirty="0">
                <a:solidFill>
                  <a:schemeClr val="tx1"/>
                </a:solidFill>
                <a:latin typeface="+mj-ea"/>
                <a:ea typeface="+mj-ea"/>
              </a:rPr>
              <a:t>运行程序输出图形如图</a:t>
            </a:r>
            <a:r>
              <a:rPr lang="en-US" altLang="zh-CN" sz="1400" b="0" dirty="0">
                <a:solidFill>
                  <a:schemeClr val="tx1"/>
                </a:solidFill>
                <a:latin typeface="+mj-ea"/>
                <a:ea typeface="+mj-ea"/>
              </a:rPr>
              <a:t>15-5</a:t>
            </a:r>
            <a:r>
              <a:rPr lang="zh-CN" altLang="zh-CN" sz="1400" b="0" dirty="0">
                <a:solidFill>
                  <a:schemeClr val="tx1"/>
                </a:solidFill>
                <a:latin typeface="+mj-ea"/>
                <a:ea typeface="+mj-ea"/>
              </a:rPr>
              <a:t>和</a:t>
            </a:r>
            <a:r>
              <a:rPr lang="en-US" altLang="zh-CN" sz="1400" b="0" dirty="0">
                <a:solidFill>
                  <a:schemeClr val="tx1"/>
                </a:solidFill>
                <a:latin typeface="+mj-ea"/>
                <a:ea typeface="+mj-ea"/>
              </a:rPr>
              <a:t>15-6</a:t>
            </a:r>
            <a:r>
              <a:rPr lang="zh-CN" altLang="zh-CN" sz="1400" b="0" dirty="0">
                <a:solidFill>
                  <a:schemeClr val="tx1"/>
                </a:solidFill>
                <a:latin typeface="+mj-ea"/>
                <a:ea typeface="+mj-ea"/>
              </a:rPr>
              <a:t>所示。</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60648"/>
            <a:ext cx="2881313" cy="269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136971"/>
            <a:ext cx="3017837" cy="279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07504" y="5934146"/>
            <a:ext cx="4572000" cy="707886"/>
          </a:xfrm>
          <a:prstGeom prst="rect">
            <a:avLst/>
          </a:prstGeom>
        </p:spPr>
        <p:txBody>
          <a:bodyPr>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15-5</a:t>
            </a:r>
            <a:r>
              <a:rPr lang="zh-CN" altLang="zh-CN" b="0" dirty="0">
                <a:solidFill>
                  <a:schemeClr val="tx1"/>
                </a:solidFill>
                <a:latin typeface="+mj-ea"/>
                <a:ea typeface="+mj-ea"/>
              </a:rPr>
              <a:t>和图</a:t>
            </a:r>
            <a:r>
              <a:rPr lang="en-US" altLang="zh-CN" b="0" dirty="0">
                <a:solidFill>
                  <a:schemeClr val="tx1"/>
                </a:solidFill>
                <a:latin typeface="+mj-ea"/>
                <a:ea typeface="+mj-ea"/>
              </a:rPr>
              <a:t>15-6</a:t>
            </a:r>
            <a:r>
              <a:rPr lang="zh-CN" altLang="zh-CN" b="0" dirty="0">
                <a:solidFill>
                  <a:schemeClr val="tx1"/>
                </a:solidFill>
                <a:latin typeface="+mj-ea"/>
                <a:ea typeface="+mj-ea"/>
              </a:rPr>
              <a:t>所示，粒子群优化的</a:t>
            </a:r>
            <a:r>
              <a:rPr lang="en-US" altLang="zh-CN" b="0" dirty="0">
                <a:solidFill>
                  <a:schemeClr val="tx1"/>
                </a:solidFill>
                <a:latin typeface="+mj-ea"/>
                <a:ea typeface="+mj-ea"/>
              </a:rPr>
              <a:t>PID</a:t>
            </a:r>
            <a:r>
              <a:rPr lang="zh-CN" altLang="zh-CN" b="0" dirty="0">
                <a:solidFill>
                  <a:schemeClr val="tx1"/>
                </a:solidFill>
                <a:latin typeface="+mj-ea"/>
                <a:ea typeface="+mj-ea"/>
              </a:rPr>
              <a:t>控制系统稳定性较好。</a:t>
            </a:r>
          </a:p>
        </p:txBody>
      </p:sp>
    </p:spTree>
    <p:extLst>
      <p:ext uri="{BB962C8B-B14F-4D97-AF65-F5344CB8AC3E}">
        <p14:creationId xmlns:p14="http://schemas.microsoft.com/office/powerpoint/2010/main" val="2837592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635" y="1124744"/>
            <a:ext cx="2876108" cy="400110"/>
          </a:xfrm>
          <a:prstGeom prst="rect">
            <a:avLst/>
          </a:prstGeom>
        </p:spPr>
        <p:txBody>
          <a:bodyPr wrap="none">
            <a:spAutoFit/>
          </a:bodyPr>
          <a:lstStyle/>
          <a:p>
            <a:r>
              <a:rPr lang="en-US" altLang="zh-CN" dirty="0"/>
              <a:t>15.3  </a:t>
            </a:r>
            <a:r>
              <a:rPr lang="zh-CN" altLang="zh-CN" dirty="0"/>
              <a:t>遗传算法控制仿真</a:t>
            </a:r>
          </a:p>
        </p:txBody>
      </p:sp>
      <p:sp>
        <p:nvSpPr>
          <p:cNvPr id="3" name="矩形 2"/>
          <p:cNvSpPr/>
          <p:nvPr/>
        </p:nvSpPr>
        <p:spPr>
          <a:xfrm>
            <a:off x="251954" y="2060848"/>
            <a:ext cx="8136469" cy="2246769"/>
          </a:xfrm>
          <a:prstGeom prst="rect">
            <a:avLst/>
          </a:prstGeom>
        </p:spPr>
        <p:txBody>
          <a:bodyPr wrap="square">
            <a:spAutoFit/>
          </a:bodyPr>
          <a:lstStyle/>
          <a:p>
            <a:pPr algn="l"/>
            <a:r>
              <a:rPr lang="zh-CN" altLang="zh-CN" sz="1400" b="0" dirty="0">
                <a:solidFill>
                  <a:schemeClr val="tx1"/>
                </a:solidFill>
                <a:latin typeface="+mj-ea"/>
                <a:ea typeface="+mj-ea"/>
              </a:rPr>
              <a:t>遗传算法（</a:t>
            </a:r>
            <a:r>
              <a:rPr lang="en-US" altLang="zh-CN" sz="1400" b="0" dirty="0">
                <a:solidFill>
                  <a:schemeClr val="tx1"/>
                </a:solidFill>
                <a:latin typeface="+mj-ea"/>
                <a:ea typeface="+mj-ea"/>
              </a:rPr>
              <a:t>Genetic Algorithm</a:t>
            </a:r>
            <a:r>
              <a:rPr lang="zh-CN" altLang="zh-CN" sz="1400" b="0" dirty="0">
                <a:solidFill>
                  <a:schemeClr val="tx1"/>
                </a:solidFill>
                <a:latin typeface="+mj-ea"/>
                <a:ea typeface="+mj-ea"/>
              </a:rPr>
              <a:t>）是一类借鉴生物界的进化规律（适者生存，优胜劣汰遗传机制）演化而来的随机优化搜索方法。它是由美国的</a:t>
            </a:r>
            <a:r>
              <a:rPr lang="en-US" altLang="zh-CN" sz="1400" b="0" dirty="0">
                <a:solidFill>
                  <a:schemeClr val="tx1"/>
                </a:solidFill>
                <a:latin typeface="+mj-ea"/>
                <a:ea typeface="+mj-ea"/>
              </a:rPr>
              <a:t>J. Holland</a:t>
            </a:r>
            <a:r>
              <a:rPr lang="zh-CN" altLang="zh-CN" sz="1400" b="0" dirty="0">
                <a:solidFill>
                  <a:schemeClr val="tx1"/>
                </a:solidFill>
                <a:latin typeface="+mj-ea"/>
                <a:ea typeface="+mj-ea"/>
              </a:rPr>
              <a:t>教授</a:t>
            </a:r>
            <a:r>
              <a:rPr lang="en-US" altLang="zh-CN" sz="1400" b="0" dirty="0">
                <a:solidFill>
                  <a:schemeClr val="tx1"/>
                </a:solidFill>
                <a:latin typeface="+mj-ea"/>
                <a:ea typeface="+mj-ea"/>
              </a:rPr>
              <a:t>1975</a:t>
            </a:r>
            <a:r>
              <a:rPr lang="zh-CN" altLang="zh-CN" sz="1400" b="0" dirty="0">
                <a:solidFill>
                  <a:schemeClr val="tx1"/>
                </a:solidFill>
                <a:latin typeface="+mj-ea"/>
                <a:ea typeface="+mj-ea"/>
              </a:rPr>
              <a:t>年首先提出，其主要特点是直接对结构对象进行操作，不存在求导和函数连续性的限定；具有内在的隐并行性和更好的全局寻优能力；采用概率化的寻优方法，能自动获取和指导优化的搜索空间，自适应地调整搜索方向，不需要确定的规则。遗传算法的这些性质，已被人们广泛地应用于组合优化、机器学习、信号处理、</a:t>
            </a:r>
            <a:r>
              <a:rPr lang="en-US" altLang="zh-CN" sz="1400" b="0" dirty="0" err="1">
                <a:solidFill>
                  <a:schemeClr val="tx1"/>
                </a:solidFill>
                <a:latin typeface="+mj-ea"/>
                <a:ea typeface="+mj-ea"/>
                <a:hlinkClick r:id="rId2"/>
              </a:rPr>
              <a:t>自适应控制</a:t>
            </a:r>
            <a:r>
              <a:rPr lang="zh-CN" altLang="zh-CN" sz="1400" b="0" dirty="0">
                <a:solidFill>
                  <a:schemeClr val="tx1"/>
                </a:solidFill>
                <a:latin typeface="+mj-ea"/>
                <a:ea typeface="+mj-ea"/>
              </a:rPr>
              <a:t>和人工生命等领域。它是现代有关</a:t>
            </a:r>
            <a:r>
              <a:rPr lang="en-US" altLang="zh-CN" sz="1400" b="0" dirty="0" err="1">
                <a:solidFill>
                  <a:schemeClr val="tx1"/>
                </a:solidFill>
                <a:latin typeface="+mj-ea"/>
                <a:ea typeface="+mj-ea"/>
                <a:hlinkClick r:id="rId3"/>
              </a:rPr>
              <a:t>智能计算</a:t>
            </a:r>
            <a:r>
              <a:rPr lang="zh-CN" altLang="zh-CN" sz="1400" b="0" dirty="0">
                <a:solidFill>
                  <a:schemeClr val="tx1"/>
                </a:solidFill>
                <a:latin typeface="+mj-ea"/>
                <a:ea typeface="+mj-ea"/>
              </a:rPr>
              <a:t>中的</a:t>
            </a:r>
            <a:r>
              <a:rPr lang="en-US" altLang="zh-CN" sz="1400" b="0" dirty="0" err="1">
                <a:solidFill>
                  <a:schemeClr val="tx1"/>
                </a:solidFill>
                <a:latin typeface="+mj-ea"/>
                <a:ea typeface="+mj-ea"/>
                <a:hlinkClick r:id="rId4"/>
              </a:rPr>
              <a:t>关键技术</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由于遗传算法的整体搜索策略和优化搜索方法在计算时不依赖于梯度信息或其它辅助知识，而只需要影响搜索方向的目标函数和相应的适应度函数，所以遗传算法提供了一种求解复杂系统问题的通用框架，它不依赖于问题的具体领域，所以广泛应用于许多科学。</a:t>
            </a:r>
          </a:p>
          <a:p>
            <a:pPr algn="l"/>
            <a:r>
              <a:rPr lang="zh-CN" altLang="zh-CN" sz="1400" b="0" dirty="0">
                <a:solidFill>
                  <a:schemeClr val="tx1"/>
                </a:solidFill>
                <a:latin typeface="+mj-ea"/>
                <a:ea typeface="+mj-ea"/>
              </a:rPr>
              <a:t>遗传操作包括三个基本遗传算子，选择算子、交叉算子和变异算子。</a:t>
            </a:r>
          </a:p>
        </p:txBody>
      </p:sp>
    </p:spTree>
    <p:extLst>
      <p:ext uri="{BB962C8B-B14F-4D97-AF65-F5344CB8AC3E}">
        <p14:creationId xmlns:p14="http://schemas.microsoft.com/office/powerpoint/2010/main" val="2837592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6965" y="869719"/>
            <a:ext cx="2236510" cy="400110"/>
          </a:xfrm>
          <a:prstGeom prst="rect">
            <a:avLst/>
          </a:prstGeom>
        </p:spPr>
        <p:txBody>
          <a:bodyPr wrap="none">
            <a:spAutoFit/>
          </a:bodyPr>
          <a:lstStyle/>
          <a:p>
            <a:pPr algn="l"/>
            <a:r>
              <a:rPr lang="en-US" altLang="zh-CN" b="0" dirty="0">
                <a:solidFill>
                  <a:srgbClr val="C00000"/>
                </a:solidFill>
                <a:latin typeface="+mj-ea"/>
                <a:ea typeface="+mj-ea"/>
              </a:rPr>
              <a:t>15.3.1  </a:t>
            </a:r>
            <a:r>
              <a:rPr lang="zh-CN" altLang="zh-CN" b="0" dirty="0">
                <a:solidFill>
                  <a:srgbClr val="C00000"/>
                </a:solidFill>
                <a:latin typeface="+mj-ea"/>
                <a:ea typeface="+mj-ea"/>
              </a:rPr>
              <a:t>选择算子</a:t>
            </a:r>
          </a:p>
        </p:txBody>
      </p:sp>
      <p:sp>
        <p:nvSpPr>
          <p:cNvPr id="3" name="矩形 2"/>
          <p:cNvSpPr/>
          <p:nvPr/>
        </p:nvSpPr>
        <p:spPr>
          <a:xfrm>
            <a:off x="251520" y="1382286"/>
            <a:ext cx="8496944" cy="2246769"/>
          </a:xfrm>
          <a:prstGeom prst="rect">
            <a:avLst/>
          </a:prstGeom>
        </p:spPr>
        <p:txBody>
          <a:bodyPr wrap="square">
            <a:spAutoFit/>
          </a:bodyPr>
          <a:lstStyle/>
          <a:p>
            <a:pPr algn="l"/>
            <a:r>
              <a:rPr lang="zh-CN" altLang="zh-CN" b="0" dirty="0">
                <a:solidFill>
                  <a:schemeClr val="tx1"/>
                </a:solidFill>
                <a:latin typeface="+mj-ea"/>
                <a:ea typeface="+mj-ea"/>
              </a:rPr>
              <a:t>从群体中选择优胜的个体，淘汰劣质个体的操作叫选择</a:t>
            </a:r>
            <a:r>
              <a:rPr lang="en-US" altLang="zh-CN" b="0" dirty="0">
                <a:solidFill>
                  <a:schemeClr val="tx1"/>
                </a:solidFill>
                <a:latin typeface="+mj-ea"/>
                <a:ea typeface="+mj-ea"/>
              </a:rPr>
              <a:t>(selection)</a:t>
            </a:r>
            <a:r>
              <a:rPr lang="zh-CN" altLang="zh-CN" b="0" dirty="0">
                <a:solidFill>
                  <a:schemeClr val="tx1"/>
                </a:solidFill>
                <a:latin typeface="+mj-ea"/>
                <a:ea typeface="+mj-ea"/>
              </a:rPr>
              <a:t>。选择的目的是把优化的个体直接遗传到下一代或通过配对交叉产生新的个体再遗传到下一代。选择操作是建立在群体中个体的适应度评估基础上的，目前常用的选择算子有适应度比例方法、随机遍历抽样法、局部选择法。</a:t>
            </a:r>
          </a:p>
          <a:p>
            <a:pPr algn="l"/>
            <a:r>
              <a:rPr lang="zh-CN" altLang="zh-CN" b="0" dirty="0">
                <a:solidFill>
                  <a:schemeClr val="tx1"/>
                </a:solidFill>
                <a:latin typeface="+mj-ea"/>
                <a:ea typeface="+mj-ea"/>
              </a:rPr>
              <a:t>其中轮盘赌选择法（</a:t>
            </a:r>
            <a:r>
              <a:rPr lang="en-US" altLang="zh-CN" b="0" dirty="0">
                <a:solidFill>
                  <a:schemeClr val="tx1"/>
                </a:solidFill>
                <a:latin typeface="+mj-ea"/>
                <a:ea typeface="+mj-ea"/>
              </a:rPr>
              <a:t>Roulette Wheel Selection</a:t>
            </a:r>
            <a:r>
              <a:rPr lang="zh-CN" altLang="zh-CN" b="0" dirty="0">
                <a:solidFill>
                  <a:schemeClr val="tx1"/>
                </a:solidFill>
                <a:latin typeface="+mj-ea"/>
                <a:ea typeface="+mj-ea"/>
              </a:rPr>
              <a:t>）是最简单也是最常用的选择方法。在该方法中，各个个体的选择概率和其适应度值成比例。设群体大小为</a:t>
            </a:r>
            <a:endParaRPr lang="zh-CN" altLang="en-US" b="0" dirty="0">
              <a:solidFill>
                <a:schemeClr val="tx1"/>
              </a:solidFill>
              <a:latin typeface="+mj-ea"/>
              <a:ea typeface="+mj-ea"/>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220" y="3272254"/>
            <a:ext cx="323528" cy="3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06537" y="3228945"/>
            <a:ext cx="1467068" cy="400110"/>
          </a:xfrm>
          <a:prstGeom prst="rect">
            <a:avLst/>
          </a:prstGeom>
        </p:spPr>
        <p:txBody>
          <a:bodyPr wrap="none">
            <a:spAutoFit/>
          </a:bodyPr>
          <a:lstStyle/>
          <a:p>
            <a:pPr algn="l"/>
            <a:r>
              <a:rPr lang="zh-CN" altLang="zh-CN" b="0" dirty="0">
                <a:solidFill>
                  <a:schemeClr val="tx1"/>
                </a:solidFill>
                <a:latin typeface="+mj-ea"/>
                <a:ea typeface="+mj-ea"/>
              </a:rPr>
              <a:t>，其中个体</a:t>
            </a:r>
            <a:endParaRPr lang="zh-CN" altLang="en-US" b="0" dirty="0">
              <a:solidFill>
                <a:schemeClr val="tx1"/>
              </a:solidFill>
              <a:latin typeface="+mj-ea"/>
              <a:ea typeface="+mj-ea"/>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406" y="3189345"/>
            <a:ext cx="251520" cy="47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421474" y="3231182"/>
            <a:ext cx="1467068" cy="400110"/>
          </a:xfrm>
          <a:prstGeom prst="rect">
            <a:avLst/>
          </a:prstGeom>
        </p:spPr>
        <p:txBody>
          <a:bodyPr wrap="none">
            <a:spAutoFit/>
          </a:bodyPr>
          <a:lstStyle/>
          <a:p>
            <a:pPr algn="l"/>
            <a:r>
              <a:rPr lang="zh-CN" altLang="zh-CN" b="0" dirty="0">
                <a:solidFill>
                  <a:schemeClr val="tx1"/>
                </a:solidFill>
                <a:latin typeface="+mj-ea"/>
                <a:ea typeface="+mj-ea"/>
              </a:rPr>
              <a:t>的适应度为</a:t>
            </a:r>
            <a:endParaRPr lang="zh-CN" altLang="en-US" b="0" dirty="0">
              <a:solidFill>
                <a:schemeClr val="tx1"/>
              </a:solidFill>
              <a:latin typeface="+mj-ea"/>
              <a:ea typeface="+mj-ea"/>
            </a:endParaRPr>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778" y="3272254"/>
            <a:ext cx="323528" cy="42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148064" y="3311513"/>
            <a:ext cx="1980029" cy="400110"/>
          </a:xfrm>
          <a:prstGeom prst="rect">
            <a:avLst/>
          </a:prstGeom>
        </p:spPr>
        <p:txBody>
          <a:bodyPr wrap="none">
            <a:spAutoFit/>
          </a:bodyPr>
          <a:lstStyle/>
          <a:p>
            <a:pPr algn="l"/>
            <a:r>
              <a:rPr lang="zh-CN" altLang="zh-CN" b="0" dirty="0">
                <a:solidFill>
                  <a:schemeClr val="tx1"/>
                </a:solidFill>
                <a:latin typeface="+mj-ea"/>
                <a:ea typeface="+mj-ea"/>
              </a:rPr>
              <a:t>被选择的概率为</a:t>
            </a:r>
          </a:p>
        </p:txBody>
      </p:sp>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5178" y="3629055"/>
            <a:ext cx="971600" cy="98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7504" y="4626363"/>
            <a:ext cx="8970561" cy="1938992"/>
          </a:xfrm>
          <a:prstGeom prst="rect">
            <a:avLst/>
          </a:prstGeom>
        </p:spPr>
        <p:txBody>
          <a:bodyPr wrap="square">
            <a:spAutoFit/>
          </a:bodyPr>
          <a:lstStyle/>
          <a:p>
            <a:pPr algn="l"/>
            <a:r>
              <a:rPr lang="zh-CN" altLang="zh-CN" b="0" dirty="0">
                <a:solidFill>
                  <a:schemeClr val="tx1"/>
                </a:solidFill>
                <a:latin typeface="+mj-ea"/>
                <a:ea typeface="+mj-ea"/>
              </a:rPr>
              <a:t>显然，概率反映了个体</a:t>
            </a:r>
          </a:p>
          <a:p>
            <a:pPr algn="l"/>
            <a:r>
              <a:rPr lang="zh-CN" altLang="zh-CN" b="0" dirty="0">
                <a:solidFill>
                  <a:schemeClr val="tx1"/>
                </a:solidFill>
                <a:latin typeface="+mj-ea"/>
                <a:ea typeface="+mj-ea"/>
              </a:rPr>
              <a:t>的适应度在整个群体的个体适应度总和中所占的比例。个体适应度越大，其被选择的概率就越高、反之亦然。计算出群体中各个个体的选择概率后，为了选择交配个体，需要进行多轮选择。每一轮产生一个</a:t>
            </a:r>
            <a:r>
              <a:rPr lang="en-US" altLang="zh-CN" b="0" dirty="0">
                <a:solidFill>
                  <a:schemeClr val="tx1"/>
                </a:solidFill>
                <a:latin typeface="+mj-ea"/>
                <a:ea typeface="+mj-ea"/>
              </a:rPr>
              <a:t>[0</a:t>
            </a:r>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之间均匀随机数，将该随机数作为选择指针来确定被选个体。个体被选后，可随机地组成交配对，以供后面的交叉操作。</a:t>
            </a:r>
          </a:p>
        </p:txBody>
      </p:sp>
    </p:spTree>
    <p:extLst>
      <p:ext uri="{BB962C8B-B14F-4D97-AF65-F5344CB8AC3E}">
        <p14:creationId xmlns:p14="http://schemas.microsoft.com/office/powerpoint/2010/main" val="2837592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063385" cy="400110"/>
          </a:xfrm>
          <a:prstGeom prst="rect">
            <a:avLst/>
          </a:prstGeom>
        </p:spPr>
        <p:txBody>
          <a:bodyPr wrap="none">
            <a:spAutoFit/>
          </a:bodyPr>
          <a:lstStyle/>
          <a:p>
            <a:r>
              <a:rPr lang="en-US" altLang="zh-CN" dirty="0"/>
              <a:t>15.3.2  </a:t>
            </a:r>
            <a:r>
              <a:rPr lang="zh-CN" altLang="zh-CN" dirty="0"/>
              <a:t>交叉算子</a:t>
            </a:r>
          </a:p>
        </p:txBody>
      </p:sp>
      <p:sp>
        <p:nvSpPr>
          <p:cNvPr id="3" name="矩形 2"/>
          <p:cNvSpPr/>
          <p:nvPr/>
        </p:nvSpPr>
        <p:spPr>
          <a:xfrm>
            <a:off x="395536" y="1556792"/>
            <a:ext cx="6606480" cy="5262979"/>
          </a:xfrm>
          <a:prstGeom prst="rect">
            <a:avLst/>
          </a:prstGeom>
        </p:spPr>
        <p:txBody>
          <a:bodyPr wrap="square">
            <a:spAutoFit/>
          </a:bodyPr>
          <a:lstStyle/>
          <a:p>
            <a:pPr algn="l"/>
            <a:r>
              <a:rPr lang="zh-CN" altLang="zh-CN" sz="1400" b="0" dirty="0">
                <a:solidFill>
                  <a:schemeClr val="tx1"/>
                </a:solidFill>
                <a:latin typeface="+mj-ea"/>
                <a:ea typeface="+mj-ea"/>
              </a:rPr>
              <a:t>在自然界生物进化过程中起核心作用的是生物遗传基因的重组。同样，遗传算法中起核心作用的是遗传操作的交叉算子</a:t>
            </a:r>
            <a:r>
              <a:rPr lang="en-US" altLang="zh-CN" sz="1400" b="0" dirty="0">
                <a:solidFill>
                  <a:schemeClr val="tx1"/>
                </a:solidFill>
                <a:latin typeface="+mj-ea"/>
                <a:ea typeface="+mj-ea"/>
              </a:rPr>
              <a:t>(crossover)</a:t>
            </a:r>
            <a:r>
              <a:rPr lang="zh-CN" altLang="zh-CN" sz="1400" b="0" dirty="0">
                <a:solidFill>
                  <a:schemeClr val="tx1"/>
                </a:solidFill>
                <a:latin typeface="+mj-ea"/>
                <a:ea typeface="+mj-ea"/>
              </a:rPr>
              <a:t>。所谓交叉是指把两个父代个体的部分结构加以替换重组而生成新个体的操作。通过交叉，遗传算法的搜索能力得以飞跃提高。</a:t>
            </a:r>
          </a:p>
          <a:p>
            <a:pPr algn="l"/>
            <a:r>
              <a:rPr lang="zh-CN" altLang="zh-CN" sz="1400" b="0" dirty="0">
                <a:solidFill>
                  <a:schemeClr val="tx1"/>
                </a:solidFill>
                <a:latin typeface="+mj-ea"/>
                <a:ea typeface="+mj-ea"/>
              </a:rPr>
              <a:t>交叉算子根据交叉率将种群中的两个个体随机地交换某些基因，能够产生新的基因组合，期望将有益基因组合在一起。根据编码表示方法的不同分为实值重组和二进制交叉两类算法。</a:t>
            </a:r>
          </a:p>
          <a:p>
            <a:pPr algn="l"/>
            <a:r>
              <a:rPr lang="zh-CN" altLang="zh-CN" sz="1400" b="0" dirty="0">
                <a:solidFill>
                  <a:schemeClr val="tx1"/>
                </a:solidFill>
                <a:latin typeface="+mj-ea"/>
                <a:ea typeface="+mj-ea"/>
              </a:rPr>
              <a:t>其中实值重组（</a:t>
            </a:r>
            <a:r>
              <a:rPr lang="en-US" altLang="zh-CN" sz="1400" b="0" dirty="0">
                <a:solidFill>
                  <a:schemeClr val="tx1"/>
                </a:solidFill>
                <a:latin typeface="+mj-ea"/>
                <a:ea typeface="+mj-ea"/>
              </a:rPr>
              <a:t>real valued recombination</a:t>
            </a:r>
            <a:r>
              <a:rPr lang="zh-CN" altLang="zh-CN" sz="1400" b="0" dirty="0">
                <a:solidFill>
                  <a:schemeClr val="tx1"/>
                </a:solidFill>
                <a:latin typeface="+mj-ea"/>
                <a:ea typeface="+mj-ea"/>
              </a:rPr>
              <a:t>）可分为：</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1</a:t>
            </a:r>
            <a:r>
              <a:rPr lang="zh-CN" altLang="zh-CN" sz="1400" b="0" dirty="0">
                <a:solidFill>
                  <a:schemeClr val="tx1"/>
                </a:solidFill>
                <a:latin typeface="+mj-ea"/>
                <a:ea typeface="+mj-ea"/>
              </a:rPr>
              <a:t>）离散重组 （</a:t>
            </a:r>
            <a:r>
              <a:rPr lang="en-US" altLang="zh-CN" sz="1400" b="0" dirty="0">
                <a:solidFill>
                  <a:schemeClr val="tx1"/>
                </a:solidFill>
                <a:latin typeface="+mj-ea"/>
                <a:ea typeface="+mj-ea"/>
              </a:rPr>
              <a:t>discrete recombination</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2</a:t>
            </a:r>
            <a:r>
              <a:rPr lang="zh-CN" altLang="zh-CN" sz="1400" b="0" dirty="0">
                <a:solidFill>
                  <a:schemeClr val="tx1"/>
                </a:solidFill>
                <a:latin typeface="+mj-ea"/>
                <a:ea typeface="+mj-ea"/>
              </a:rPr>
              <a:t>）中间重组（</a:t>
            </a:r>
            <a:r>
              <a:rPr lang="en-US" altLang="zh-CN" sz="1400" b="0" dirty="0">
                <a:solidFill>
                  <a:schemeClr val="tx1"/>
                </a:solidFill>
                <a:latin typeface="+mj-ea"/>
                <a:ea typeface="+mj-ea"/>
              </a:rPr>
              <a:t>intermediate recombination</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3</a:t>
            </a:r>
            <a:r>
              <a:rPr lang="zh-CN" altLang="zh-CN" sz="1400" b="0" dirty="0">
                <a:solidFill>
                  <a:schemeClr val="tx1"/>
                </a:solidFill>
                <a:latin typeface="+mj-ea"/>
                <a:ea typeface="+mj-ea"/>
              </a:rPr>
              <a:t>）线性重组（</a:t>
            </a:r>
            <a:r>
              <a:rPr lang="en-US" altLang="zh-CN" sz="1400" b="0" dirty="0">
                <a:solidFill>
                  <a:schemeClr val="tx1"/>
                </a:solidFill>
                <a:latin typeface="+mj-ea"/>
                <a:ea typeface="+mj-ea"/>
              </a:rPr>
              <a:t>linear recombination</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4</a:t>
            </a:r>
            <a:r>
              <a:rPr lang="zh-CN" altLang="zh-CN" sz="1400" b="0" dirty="0">
                <a:solidFill>
                  <a:schemeClr val="tx1"/>
                </a:solidFill>
                <a:latin typeface="+mj-ea"/>
                <a:ea typeface="+mj-ea"/>
              </a:rPr>
              <a:t>）扩展线性重组（</a:t>
            </a:r>
            <a:r>
              <a:rPr lang="en-US" altLang="zh-CN" sz="1400" b="0" dirty="0">
                <a:solidFill>
                  <a:schemeClr val="tx1"/>
                </a:solidFill>
                <a:latin typeface="+mj-ea"/>
                <a:ea typeface="+mj-ea"/>
              </a:rPr>
              <a:t>extended linear recombination</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二进制交叉（</a:t>
            </a:r>
            <a:r>
              <a:rPr lang="en-US" altLang="zh-CN" sz="1400" b="0" dirty="0">
                <a:solidFill>
                  <a:schemeClr val="tx1"/>
                </a:solidFill>
                <a:latin typeface="+mj-ea"/>
                <a:ea typeface="+mj-ea"/>
              </a:rPr>
              <a:t>binary valued crossover</a:t>
            </a:r>
            <a:r>
              <a:rPr lang="zh-CN" altLang="zh-CN" sz="1400" b="0" dirty="0">
                <a:solidFill>
                  <a:schemeClr val="tx1"/>
                </a:solidFill>
                <a:latin typeface="+mj-ea"/>
                <a:ea typeface="+mj-ea"/>
              </a:rPr>
              <a:t>）可分为：</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1</a:t>
            </a:r>
            <a:r>
              <a:rPr lang="zh-CN" altLang="zh-CN" sz="1400" b="0" dirty="0">
                <a:solidFill>
                  <a:schemeClr val="tx1"/>
                </a:solidFill>
                <a:latin typeface="+mj-ea"/>
                <a:ea typeface="+mj-ea"/>
              </a:rPr>
              <a:t>）单点交叉（</a:t>
            </a:r>
            <a:r>
              <a:rPr lang="en-US" altLang="zh-CN" sz="1400" b="0" dirty="0">
                <a:solidFill>
                  <a:schemeClr val="tx1"/>
                </a:solidFill>
                <a:latin typeface="+mj-ea"/>
                <a:ea typeface="+mj-ea"/>
              </a:rPr>
              <a:t>single-point crossover</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2</a:t>
            </a:r>
            <a:r>
              <a:rPr lang="zh-CN" altLang="zh-CN" sz="1400" b="0" dirty="0">
                <a:solidFill>
                  <a:schemeClr val="tx1"/>
                </a:solidFill>
                <a:latin typeface="+mj-ea"/>
                <a:ea typeface="+mj-ea"/>
              </a:rPr>
              <a:t>）多点交叉（</a:t>
            </a:r>
            <a:r>
              <a:rPr lang="en-US" altLang="zh-CN" sz="1400" b="0" dirty="0">
                <a:solidFill>
                  <a:schemeClr val="tx1"/>
                </a:solidFill>
                <a:latin typeface="+mj-ea"/>
                <a:ea typeface="+mj-ea"/>
              </a:rPr>
              <a:t>multiple-point crossover</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3</a:t>
            </a:r>
            <a:r>
              <a:rPr lang="zh-CN" altLang="zh-CN" sz="1400" b="0" dirty="0">
                <a:solidFill>
                  <a:schemeClr val="tx1"/>
                </a:solidFill>
                <a:latin typeface="+mj-ea"/>
                <a:ea typeface="+mj-ea"/>
              </a:rPr>
              <a:t>）均匀交叉（</a:t>
            </a:r>
            <a:r>
              <a:rPr lang="en-US" altLang="zh-CN" sz="1400" b="0" dirty="0">
                <a:solidFill>
                  <a:schemeClr val="tx1"/>
                </a:solidFill>
                <a:latin typeface="+mj-ea"/>
                <a:ea typeface="+mj-ea"/>
              </a:rPr>
              <a:t>uniform crossover</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4</a:t>
            </a:r>
            <a:r>
              <a:rPr lang="zh-CN" altLang="zh-CN" sz="1400" b="0" dirty="0">
                <a:solidFill>
                  <a:schemeClr val="tx1"/>
                </a:solidFill>
                <a:latin typeface="+mj-ea"/>
                <a:ea typeface="+mj-ea"/>
              </a:rPr>
              <a:t>）洗牌交叉（</a:t>
            </a:r>
            <a:r>
              <a:rPr lang="en-US" altLang="zh-CN" sz="1400" b="0" dirty="0">
                <a:solidFill>
                  <a:schemeClr val="tx1"/>
                </a:solidFill>
                <a:latin typeface="+mj-ea"/>
                <a:ea typeface="+mj-ea"/>
              </a:rPr>
              <a:t>shuffle crossover</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a:t>
            </a:r>
            <a:r>
              <a:rPr lang="en-US" altLang="zh-CN" sz="1400" b="0" dirty="0">
                <a:solidFill>
                  <a:schemeClr val="tx1"/>
                </a:solidFill>
                <a:latin typeface="+mj-ea"/>
                <a:ea typeface="+mj-ea"/>
              </a:rPr>
              <a:t>5</a:t>
            </a:r>
            <a:r>
              <a:rPr lang="zh-CN" altLang="zh-CN" sz="1400" b="0" dirty="0">
                <a:solidFill>
                  <a:schemeClr val="tx1"/>
                </a:solidFill>
                <a:latin typeface="+mj-ea"/>
                <a:ea typeface="+mj-ea"/>
              </a:rPr>
              <a:t>）缩小代理交叉（</a:t>
            </a:r>
            <a:r>
              <a:rPr lang="en-US" altLang="zh-CN" sz="1400" b="0" dirty="0">
                <a:solidFill>
                  <a:schemeClr val="tx1"/>
                </a:solidFill>
                <a:latin typeface="+mj-ea"/>
                <a:ea typeface="+mj-ea"/>
              </a:rPr>
              <a:t>crossover with reduced surrogate</a:t>
            </a:r>
            <a:r>
              <a:rPr lang="zh-CN" altLang="zh-CN" sz="1400" b="0" dirty="0">
                <a:solidFill>
                  <a:schemeClr val="tx1"/>
                </a:solidFill>
                <a:latin typeface="+mj-ea"/>
                <a:ea typeface="+mj-ea"/>
              </a:rPr>
              <a:t>）。</a:t>
            </a:r>
          </a:p>
          <a:p>
            <a:pPr algn="l"/>
            <a:r>
              <a:rPr lang="zh-CN" altLang="zh-CN" sz="1400" b="0" dirty="0">
                <a:solidFill>
                  <a:schemeClr val="tx1"/>
                </a:solidFill>
                <a:latin typeface="+mj-ea"/>
                <a:ea typeface="+mj-ea"/>
              </a:rPr>
              <a:t>其中，最常用的交叉算子为单点交叉</a:t>
            </a:r>
            <a:r>
              <a:rPr lang="en-US" altLang="zh-CN" sz="1400" b="0" dirty="0">
                <a:solidFill>
                  <a:schemeClr val="tx1"/>
                </a:solidFill>
                <a:latin typeface="+mj-ea"/>
                <a:ea typeface="+mj-ea"/>
              </a:rPr>
              <a:t>(one-point crossover)</a:t>
            </a:r>
            <a:r>
              <a:rPr lang="zh-CN" altLang="zh-CN" sz="1400" b="0" dirty="0">
                <a:solidFill>
                  <a:schemeClr val="tx1"/>
                </a:solidFill>
                <a:latin typeface="+mj-ea"/>
                <a:ea typeface="+mj-ea"/>
              </a:rPr>
              <a:t>。具体操作是，在个体串中随机设定一个交叉点，实行交叉时，该点前或后的两个个体的部分结构进行互换，并生成两个新个体。</a:t>
            </a:r>
          </a:p>
          <a:p>
            <a:pPr algn="l"/>
            <a:r>
              <a:rPr lang="zh-CN" altLang="zh-CN" sz="1400" b="0" dirty="0">
                <a:solidFill>
                  <a:schemeClr val="tx1"/>
                </a:solidFill>
                <a:latin typeface="+mj-ea"/>
                <a:ea typeface="+mj-ea"/>
              </a:rPr>
              <a:t>下面给出了单点交叉的一个例子： </a:t>
            </a:r>
          </a:p>
          <a:p>
            <a:pPr algn="l"/>
            <a:r>
              <a:rPr lang="zh-CN" altLang="zh-CN" sz="1400" b="0" dirty="0">
                <a:solidFill>
                  <a:schemeClr val="tx1"/>
                </a:solidFill>
                <a:latin typeface="+mj-ea"/>
                <a:ea typeface="+mj-ea"/>
              </a:rPr>
              <a:t>个体</a:t>
            </a:r>
            <a:r>
              <a:rPr lang="en-US" altLang="zh-CN" sz="1400" b="0" dirty="0">
                <a:solidFill>
                  <a:schemeClr val="tx1"/>
                </a:solidFill>
                <a:latin typeface="+mj-ea"/>
                <a:ea typeface="+mj-ea"/>
              </a:rPr>
              <a:t>A</a:t>
            </a:r>
            <a:r>
              <a:rPr lang="zh-CN" altLang="zh-CN" sz="1400" b="0" dirty="0">
                <a:solidFill>
                  <a:schemeClr val="tx1"/>
                </a:solidFill>
                <a:latin typeface="+mj-ea"/>
                <a:ea typeface="+mj-ea"/>
              </a:rPr>
              <a:t>：</a:t>
            </a:r>
            <a:r>
              <a:rPr lang="en-US" altLang="zh-CN" sz="1400" b="0" dirty="0">
                <a:solidFill>
                  <a:schemeClr val="tx1"/>
                </a:solidFill>
                <a:latin typeface="+mj-ea"/>
                <a:ea typeface="+mj-ea"/>
              </a:rPr>
              <a:t>1 0 0 1 ↑1 1 1 → 1 0 0 1 0 0 0 </a:t>
            </a:r>
            <a:r>
              <a:rPr lang="zh-CN" altLang="zh-CN" sz="1400" b="0" dirty="0">
                <a:solidFill>
                  <a:schemeClr val="tx1"/>
                </a:solidFill>
                <a:latin typeface="+mj-ea"/>
                <a:ea typeface="+mj-ea"/>
              </a:rPr>
              <a:t>新个体；</a:t>
            </a:r>
          </a:p>
          <a:p>
            <a:pPr algn="l"/>
            <a:r>
              <a:rPr lang="zh-CN" altLang="zh-CN" sz="1400" b="0" dirty="0">
                <a:solidFill>
                  <a:schemeClr val="tx1"/>
                </a:solidFill>
                <a:latin typeface="+mj-ea"/>
                <a:ea typeface="+mj-ea"/>
              </a:rPr>
              <a:t>个体</a:t>
            </a:r>
            <a:r>
              <a:rPr lang="en-US" altLang="zh-CN" sz="1400" b="0" dirty="0">
                <a:solidFill>
                  <a:schemeClr val="tx1"/>
                </a:solidFill>
                <a:latin typeface="+mj-ea"/>
                <a:ea typeface="+mj-ea"/>
              </a:rPr>
              <a:t>B</a:t>
            </a:r>
            <a:r>
              <a:rPr lang="zh-CN" altLang="zh-CN" sz="1400" b="0" dirty="0">
                <a:solidFill>
                  <a:schemeClr val="tx1"/>
                </a:solidFill>
                <a:latin typeface="+mj-ea"/>
                <a:ea typeface="+mj-ea"/>
              </a:rPr>
              <a:t>：</a:t>
            </a:r>
            <a:r>
              <a:rPr lang="en-US" altLang="zh-CN" sz="1400" b="0" dirty="0">
                <a:solidFill>
                  <a:schemeClr val="tx1"/>
                </a:solidFill>
                <a:latin typeface="+mj-ea"/>
                <a:ea typeface="+mj-ea"/>
              </a:rPr>
              <a:t>0 0 1 1 ↑0 0 0 → 0 0 1 1 1 1 1 </a:t>
            </a:r>
            <a:r>
              <a:rPr lang="zh-CN" altLang="zh-CN" sz="1400" b="0" dirty="0">
                <a:solidFill>
                  <a:schemeClr val="tx1"/>
                </a:solidFill>
                <a:latin typeface="+mj-ea"/>
                <a:ea typeface="+mj-ea"/>
              </a:rPr>
              <a:t>新个体；</a:t>
            </a:r>
          </a:p>
        </p:txBody>
      </p:sp>
    </p:spTree>
    <p:extLst>
      <p:ext uri="{BB962C8B-B14F-4D97-AF65-F5344CB8AC3E}">
        <p14:creationId xmlns:p14="http://schemas.microsoft.com/office/powerpoint/2010/main" val="2837592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2063385" cy="400110"/>
          </a:xfrm>
          <a:prstGeom prst="rect">
            <a:avLst/>
          </a:prstGeom>
        </p:spPr>
        <p:txBody>
          <a:bodyPr wrap="none">
            <a:spAutoFit/>
          </a:bodyPr>
          <a:lstStyle/>
          <a:p>
            <a:r>
              <a:rPr lang="en-US" altLang="zh-CN" dirty="0"/>
              <a:t>15.3.3  </a:t>
            </a:r>
            <a:r>
              <a:rPr lang="zh-CN" altLang="zh-CN" dirty="0"/>
              <a:t>变异算子</a:t>
            </a:r>
          </a:p>
        </p:txBody>
      </p:sp>
      <p:sp>
        <p:nvSpPr>
          <p:cNvPr id="3" name="矩形 2"/>
          <p:cNvSpPr/>
          <p:nvPr/>
        </p:nvSpPr>
        <p:spPr>
          <a:xfrm>
            <a:off x="83163" y="1628800"/>
            <a:ext cx="8064896" cy="4278094"/>
          </a:xfrm>
          <a:prstGeom prst="rect">
            <a:avLst/>
          </a:prstGeom>
        </p:spPr>
        <p:txBody>
          <a:bodyPr wrap="square">
            <a:spAutoFit/>
          </a:bodyPr>
          <a:lstStyle/>
          <a:p>
            <a:pPr algn="l"/>
            <a:r>
              <a:rPr lang="zh-CN" altLang="zh-CN" sz="1600" b="0" dirty="0">
                <a:solidFill>
                  <a:schemeClr val="tx1"/>
                </a:solidFill>
                <a:latin typeface="+mj-ea"/>
                <a:ea typeface="+mj-ea"/>
              </a:rPr>
              <a:t>变异算子</a:t>
            </a:r>
            <a:r>
              <a:rPr lang="en-US" altLang="zh-CN" sz="1600" b="0" dirty="0">
                <a:solidFill>
                  <a:schemeClr val="tx1"/>
                </a:solidFill>
                <a:latin typeface="+mj-ea"/>
                <a:ea typeface="+mj-ea"/>
              </a:rPr>
              <a:t>(mutation)</a:t>
            </a:r>
            <a:r>
              <a:rPr lang="zh-CN" altLang="zh-CN" sz="1600" b="0" dirty="0">
                <a:solidFill>
                  <a:schemeClr val="tx1"/>
                </a:solidFill>
                <a:latin typeface="+mj-ea"/>
                <a:ea typeface="+mj-ea"/>
              </a:rPr>
              <a:t>的基本内容是对群体中的个体串的某些基因座上的基因值作变动。依据个体编码表示方法的不同，分为实值变异和二进制变异。</a:t>
            </a:r>
          </a:p>
          <a:p>
            <a:pPr algn="l"/>
            <a:r>
              <a:rPr lang="zh-CN" altLang="zh-CN" sz="1600" b="0" dirty="0">
                <a:solidFill>
                  <a:schemeClr val="tx1"/>
                </a:solidFill>
                <a:latin typeface="+mj-ea"/>
                <a:ea typeface="+mj-ea"/>
              </a:rPr>
              <a:t>一般来说，变异算子操作的分两步完成。</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1</a:t>
            </a:r>
            <a:r>
              <a:rPr lang="zh-CN" altLang="zh-CN" sz="1600" b="0" dirty="0">
                <a:solidFill>
                  <a:schemeClr val="tx1"/>
                </a:solidFill>
                <a:latin typeface="+mj-ea"/>
                <a:ea typeface="+mj-ea"/>
              </a:rPr>
              <a:t>）对群中所有个体以事先设定的编译概率判断是否进行变异；</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2</a:t>
            </a:r>
            <a:r>
              <a:rPr lang="zh-CN" altLang="zh-CN" sz="1600" b="0" dirty="0">
                <a:solidFill>
                  <a:schemeClr val="tx1"/>
                </a:solidFill>
                <a:latin typeface="+mj-ea"/>
                <a:ea typeface="+mj-ea"/>
              </a:rPr>
              <a:t>）对进行变异的个体随机选择变异位进行变异。</a:t>
            </a:r>
          </a:p>
          <a:p>
            <a:pPr algn="l"/>
            <a:r>
              <a:rPr lang="zh-CN" altLang="zh-CN" sz="1600" b="0" dirty="0">
                <a:solidFill>
                  <a:schemeClr val="tx1"/>
                </a:solidFill>
                <a:latin typeface="+mj-ea"/>
                <a:ea typeface="+mj-ea"/>
              </a:rPr>
              <a:t>遗传算法引入变异的目的有两个：一是使遗传算法具有局部的随机搜索能力。当遗传算法通过交叉算子已接近最优解邻域时，利用变异算子的这种局部随机搜索能力可以加速向最优解收敛。显然，此种情况下的变异概率应取较小值，否则接近最优解的积木块会因变异而遭到破坏。二是使遗传算法可维持群体多样性，以防止出现未成熟收敛现象。此时收敛概率应取较大值。</a:t>
            </a:r>
          </a:p>
          <a:p>
            <a:pPr algn="l"/>
            <a:r>
              <a:rPr lang="zh-CN" altLang="zh-CN" sz="1600" b="0" dirty="0">
                <a:solidFill>
                  <a:schemeClr val="tx1"/>
                </a:solidFill>
                <a:latin typeface="+mj-ea"/>
                <a:ea typeface="+mj-ea"/>
              </a:rPr>
              <a:t>遗传算法中，交叉算子因其全局搜索能力而作为主要算子，变异算子因其局部搜索能力而作为辅助算子。遗传算法通过交叉和变异这对相互配合又相互竞争的操作而使其具备兼顾全局和局部的均衡搜索能力。</a:t>
            </a:r>
          </a:p>
          <a:p>
            <a:pPr algn="l"/>
            <a:r>
              <a:rPr lang="zh-CN" altLang="zh-CN" sz="1600" b="0" dirty="0">
                <a:solidFill>
                  <a:schemeClr val="tx1"/>
                </a:solidFill>
                <a:latin typeface="+mj-ea"/>
                <a:ea typeface="+mj-ea"/>
              </a:rPr>
              <a:t>所谓相互配合，是指当群体在进化中陷于搜索空间中某个超平面而仅靠交叉不能摆脱时，通过变异操作可有助于这种摆脱。所谓相互竞争，是指当通过交叉已形成所期望的积木块时，变异操作有可能破坏这些积木块。如何有效地配合使用交叉和变异操作，是目前遗传算法的一个重要研究内容。</a:t>
            </a:r>
          </a:p>
        </p:txBody>
      </p:sp>
    </p:spTree>
    <p:extLst>
      <p:ext uri="{BB962C8B-B14F-4D97-AF65-F5344CB8AC3E}">
        <p14:creationId xmlns:p14="http://schemas.microsoft.com/office/powerpoint/2010/main" val="2837592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2576346" cy="400110"/>
          </a:xfrm>
          <a:prstGeom prst="rect">
            <a:avLst/>
          </a:prstGeom>
        </p:spPr>
        <p:txBody>
          <a:bodyPr wrap="none">
            <a:spAutoFit/>
          </a:bodyPr>
          <a:lstStyle/>
          <a:p>
            <a:r>
              <a:rPr lang="en-US" altLang="zh-CN" dirty="0"/>
              <a:t>15.3.4  </a:t>
            </a:r>
            <a:r>
              <a:rPr lang="zh-CN" altLang="zh-CN" dirty="0"/>
              <a:t>适应度值评估</a:t>
            </a:r>
          </a:p>
        </p:txBody>
      </p:sp>
      <p:sp>
        <p:nvSpPr>
          <p:cNvPr id="3" name="矩形 2"/>
          <p:cNvSpPr/>
          <p:nvPr/>
        </p:nvSpPr>
        <p:spPr>
          <a:xfrm>
            <a:off x="395536" y="1556792"/>
            <a:ext cx="8171590" cy="4708981"/>
          </a:xfrm>
          <a:prstGeom prst="rect">
            <a:avLst/>
          </a:prstGeom>
        </p:spPr>
        <p:txBody>
          <a:bodyPr wrap="square">
            <a:spAutoFit/>
          </a:bodyPr>
          <a:lstStyle/>
          <a:p>
            <a:pPr algn="l"/>
            <a:r>
              <a:rPr lang="zh-CN" altLang="zh-CN" b="0" dirty="0">
                <a:solidFill>
                  <a:schemeClr val="tx1"/>
                </a:solidFill>
                <a:latin typeface="+mj-ea"/>
                <a:ea typeface="+mj-ea"/>
              </a:rPr>
              <a:t>计算交换产生的新个体的适应度。适应度是用来度量种群中个体优劣的指标，这里的适应度就是特征组合的判据的值。这个判据的选取是遗传算法的关键。</a:t>
            </a:r>
          </a:p>
          <a:p>
            <a:pPr algn="l"/>
            <a:r>
              <a:rPr lang="zh-CN" altLang="zh-CN" b="0" dirty="0">
                <a:solidFill>
                  <a:schemeClr val="tx1"/>
                </a:solidFill>
                <a:latin typeface="+mj-ea"/>
                <a:ea typeface="+mj-ea"/>
              </a:rPr>
              <a:t>遗传算法在搜索进化过程中一般不需要其他外部信息，仅用评估函数来评估个体或解的优劣，并作为以后遗传操作的依据。由于遗传算法中，适应度函数要比较排序并在此基础上计算选择概率，所以适应度函数的值要取正值。由此可见，在不少场合，将目标函数映射成求最大值形式且函数值非负的适应度函数是必要的。</a:t>
            </a:r>
          </a:p>
          <a:p>
            <a:pPr algn="l"/>
            <a:r>
              <a:rPr lang="zh-CN" altLang="zh-CN" b="0" dirty="0">
                <a:solidFill>
                  <a:schemeClr val="tx1"/>
                </a:solidFill>
                <a:latin typeface="+mj-ea"/>
                <a:ea typeface="+mj-ea"/>
              </a:rPr>
              <a:t>适应度函数的设计主要满足以下条件：</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）单值、连续、非负、最大化；</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）合理、一致性； </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）计算量小； </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）通用性强。</a:t>
            </a:r>
          </a:p>
          <a:p>
            <a:pPr algn="l"/>
            <a:r>
              <a:rPr lang="zh-CN" altLang="zh-CN" b="0" dirty="0">
                <a:solidFill>
                  <a:schemeClr val="tx1"/>
                </a:solidFill>
                <a:latin typeface="+mj-ea"/>
                <a:ea typeface="+mj-ea"/>
              </a:rPr>
              <a:t>在具体应用中，适应度函数的设计要结合求解问题本身的要求而定。适应度函数设计直接影响到遗传算法的性能。</a:t>
            </a:r>
          </a:p>
        </p:txBody>
      </p:sp>
    </p:spTree>
    <p:extLst>
      <p:ext uri="{BB962C8B-B14F-4D97-AF65-F5344CB8AC3E}">
        <p14:creationId xmlns:p14="http://schemas.microsoft.com/office/powerpoint/2010/main" val="2837592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2576346" cy="400110"/>
          </a:xfrm>
          <a:prstGeom prst="rect">
            <a:avLst/>
          </a:prstGeom>
        </p:spPr>
        <p:txBody>
          <a:bodyPr wrap="none">
            <a:spAutoFit/>
          </a:bodyPr>
          <a:lstStyle/>
          <a:p>
            <a:r>
              <a:rPr lang="en-US" altLang="zh-CN" dirty="0"/>
              <a:t>15.3.5  </a:t>
            </a:r>
            <a:r>
              <a:rPr lang="zh-CN" altLang="zh-CN" dirty="0"/>
              <a:t>遗传算法流程</a:t>
            </a:r>
          </a:p>
        </p:txBody>
      </p:sp>
      <p:sp>
        <p:nvSpPr>
          <p:cNvPr id="3" name="矩形 2"/>
          <p:cNvSpPr/>
          <p:nvPr/>
        </p:nvSpPr>
        <p:spPr>
          <a:xfrm>
            <a:off x="179512" y="1452846"/>
            <a:ext cx="8568952" cy="1015663"/>
          </a:xfrm>
          <a:prstGeom prst="rect">
            <a:avLst/>
          </a:prstGeom>
        </p:spPr>
        <p:txBody>
          <a:bodyPr wrap="square">
            <a:spAutoFit/>
          </a:bodyPr>
          <a:lstStyle/>
          <a:p>
            <a:pPr algn="l"/>
            <a:r>
              <a:rPr lang="zh-CN" altLang="zh-CN" b="0" dirty="0">
                <a:solidFill>
                  <a:schemeClr val="tx1"/>
                </a:solidFill>
                <a:latin typeface="+mj-ea"/>
                <a:ea typeface="+mj-ea"/>
              </a:rPr>
              <a:t>遗传进化操作简单、易懂，是其它一些遗传算法的雏形和基础，它不仅给各种遗传算法提供了一个基本框架，同时也具有一定的应用价值。</a:t>
            </a:r>
          </a:p>
          <a:p>
            <a:pPr algn="l"/>
            <a:r>
              <a:rPr lang="zh-CN" altLang="zh-CN" b="0" dirty="0">
                <a:solidFill>
                  <a:schemeClr val="tx1"/>
                </a:solidFill>
                <a:latin typeface="+mj-ea"/>
                <a:ea typeface="+mj-ea"/>
              </a:rPr>
              <a:t>遗传算法</a:t>
            </a:r>
            <a:r>
              <a:rPr lang="en-US" altLang="zh-CN" b="0" dirty="0">
                <a:solidFill>
                  <a:schemeClr val="tx1"/>
                </a:solidFill>
                <a:latin typeface="+mj-ea"/>
                <a:ea typeface="+mj-ea"/>
              </a:rPr>
              <a:t>GA</a:t>
            </a:r>
            <a:r>
              <a:rPr lang="zh-CN" altLang="zh-CN" b="0" dirty="0">
                <a:solidFill>
                  <a:schemeClr val="tx1"/>
                </a:solidFill>
                <a:latin typeface="+mj-ea"/>
                <a:ea typeface="+mj-ea"/>
              </a:rPr>
              <a:t>的流程图如图</a:t>
            </a:r>
            <a:r>
              <a:rPr lang="en-US" altLang="zh-CN" b="0" dirty="0">
                <a:solidFill>
                  <a:schemeClr val="tx1"/>
                </a:solidFill>
                <a:latin typeface="+mj-ea"/>
                <a:ea typeface="+mj-ea"/>
              </a:rPr>
              <a:t>15-7</a:t>
            </a:r>
            <a:r>
              <a:rPr lang="zh-CN" altLang="zh-CN" b="0" dirty="0">
                <a:solidFill>
                  <a:schemeClr val="tx1"/>
                </a:solidFill>
                <a:latin typeface="+mj-ea"/>
                <a:ea typeface="+mj-ea"/>
              </a:rPr>
              <a:t>所示。</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852936"/>
            <a:ext cx="3078163" cy="311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59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96752"/>
            <a:ext cx="3004349" cy="400110"/>
          </a:xfrm>
          <a:prstGeom prst="rect">
            <a:avLst/>
          </a:prstGeom>
        </p:spPr>
        <p:txBody>
          <a:bodyPr wrap="none">
            <a:spAutoFit/>
          </a:bodyPr>
          <a:lstStyle/>
          <a:p>
            <a:r>
              <a:rPr lang="en-US" altLang="zh-CN" dirty="0"/>
              <a:t>15.3.6  </a:t>
            </a:r>
            <a:r>
              <a:rPr lang="zh-CN" altLang="zh-CN" dirty="0"/>
              <a:t>被控对象</a:t>
            </a:r>
            <a:r>
              <a:rPr lang="en-US" altLang="zh-CN" dirty="0"/>
              <a:t>PID</a:t>
            </a:r>
            <a:r>
              <a:rPr lang="zh-CN" altLang="zh-CN" dirty="0"/>
              <a:t>整定</a:t>
            </a:r>
          </a:p>
        </p:txBody>
      </p:sp>
      <p:sp>
        <p:nvSpPr>
          <p:cNvPr id="3" name="矩形 2"/>
          <p:cNvSpPr/>
          <p:nvPr/>
        </p:nvSpPr>
        <p:spPr>
          <a:xfrm>
            <a:off x="0" y="1905506"/>
            <a:ext cx="8388424" cy="707886"/>
          </a:xfrm>
          <a:prstGeom prst="rect">
            <a:avLst/>
          </a:prstGeom>
        </p:spPr>
        <p:txBody>
          <a:bodyPr wrap="square">
            <a:spAutoFit/>
          </a:bodyPr>
          <a:lstStyle/>
          <a:p>
            <a:pPr algn="l"/>
            <a:r>
              <a:rPr lang="zh-CN" altLang="zh-CN" b="0" dirty="0">
                <a:solidFill>
                  <a:schemeClr val="tx1"/>
                </a:solidFill>
                <a:latin typeface="+mj-ea"/>
                <a:ea typeface="+mj-ea"/>
              </a:rPr>
              <a:t>本章针对二阶延迟系统对象，用</a:t>
            </a:r>
            <a:r>
              <a:rPr lang="en-US" altLang="zh-CN" b="0" dirty="0">
                <a:solidFill>
                  <a:schemeClr val="tx1"/>
                </a:solidFill>
                <a:latin typeface="+mj-ea"/>
                <a:ea typeface="+mj-ea"/>
              </a:rPr>
              <a:t>GA</a:t>
            </a:r>
            <a:r>
              <a:rPr lang="zh-CN" altLang="zh-CN" b="0" dirty="0">
                <a:solidFill>
                  <a:schemeClr val="tx1"/>
                </a:solidFill>
                <a:latin typeface="+mj-ea"/>
                <a:ea typeface="+mj-ea"/>
              </a:rPr>
              <a:t>遗传算法对</a:t>
            </a:r>
            <a:r>
              <a:rPr lang="en-US" altLang="zh-CN" b="0" dirty="0">
                <a:solidFill>
                  <a:schemeClr val="tx1"/>
                </a:solidFill>
                <a:latin typeface="+mj-ea"/>
                <a:ea typeface="+mj-ea"/>
              </a:rPr>
              <a:t>PID</a:t>
            </a:r>
            <a:r>
              <a:rPr lang="zh-CN" altLang="zh-CN" b="0" dirty="0">
                <a:solidFill>
                  <a:schemeClr val="tx1"/>
                </a:solidFill>
                <a:latin typeface="+mj-ea"/>
                <a:ea typeface="+mj-ea"/>
              </a:rPr>
              <a:t>控制器参数进行整定。选取被控对象如式（</a:t>
            </a:r>
            <a:r>
              <a:rPr lang="en-US" altLang="zh-CN" b="0" dirty="0">
                <a:solidFill>
                  <a:schemeClr val="tx1"/>
                </a:solidFill>
                <a:latin typeface="+mj-ea"/>
                <a:ea typeface="+mj-ea"/>
              </a:rPr>
              <a:t>15.7</a:t>
            </a:r>
            <a:r>
              <a:rPr lang="zh-CN" altLang="zh-CN" b="0" dirty="0">
                <a:solidFill>
                  <a:schemeClr val="tx1"/>
                </a:solidFill>
                <a:latin typeface="+mj-ea"/>
                <a:ea typeface="+mj-ea"/>
              </a:rPr>
              <a:t>）所示控制对象：</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2708920"/>
            <a:ext cx="3322033" cy="79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5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11" y="1012777"/>
            <a:ext cx="3913316" cy="8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6019" y="1732857"/>
            <a:ext cx="5904656" cy="400110"/>
          </a:xfrm>
          <a:prstGeom prst="rect">
            <a:avLst/>
          </a:prstGeom>
        </p:spPr>
        <p:txBody>
          <a:bodyPr wrap="square">
            <a:spAutoFit/>
          </a:bodyPr>
          <a:lstStyle/>
          <a:p>
            <a:pPr algn="l"/>
            <a:r>
              <a:rPr lang="zh-CN" altLang="zh-CN" b="0" dirty="0">
                <a:solidFill>
                  <a:schemeClr val="tx1"/>
                </a:solidFill>
                <a:latin typeface="+mj-ea"/>
                <a:ea typeface="+mj-ea"/>
              </a:rPr>
              <a:t>将式（</a:t>
            </a:r>
            <a:r>
              <a:rPr lang="en-US" altLang="zh-CN" b="0" dirty="0">
                <a:solidFill>
                  <a:schemeClr val="tx1"/>
                </a:solidFill>
                <a:latin typeface="+mj-ea"/>
                <a:ea typeface="+mj-ea"/>
              </a:rPr>
              <a:t>15.2</a:t>
            </a:r>
            <a:r>
              <a:rPr lang="zh-CN" altLang="zh-CN" b="0" dirty="0">
                <a:solidFill>
                  <a:schemeClr val="tx1"/>
                </a:solidFill>
                <a:latin typeface="+mj-ea"/>
                <a:ea typeface="+mj-ea"/>
              </a:rPr>
              <a:t>）写成传递函数的形式如（</a:t>
            </a:r>
            <a:r>
              <a:rPr lang="en-US" altLang="zh-CN" b="0" dirty="0">
                <a:solidFill>
                  <a:schemeClr val="tx1"/>
                </a:solidFill>
                <a:latin typeface="+mj-ea"/>
                <a:ea typeface="+mj-ea"/>
              </a:rPr>
              <a:t>15.3</a:t>
            </a:r>
            <a:r>
              <a:rPr lang="zh-CN" altLang="zh-CN" b="0" dirty="0">
                <a:solidFill>
                  <a:schemeClr val="tx1"/>
                </a:solidFill>
                <a:latin typeface="+mj-ea"/>
                <a:ea typeface="+mj-ea"/>
              </a:rPr>
              <a:t>）所示：</a:t>
            </a:r>
          </a:p>
        </p:txBody>
      </p:sp>
      <p:sp>
        <p:nvSpPr>
          <p:cNvPr id="4" name="矩形 3"/>
          <p:cNvSpPr/>
          <p:nvPr/>
        </p:nvSpPr>
        <p:spPr>
          <a:xfrm>
            <a:off x="5014514" y="1222309"/>
            <a:ext cx="1210588"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15.2</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431" y="2308921"/>
            <a:ext cx="3513355" cy="7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14513" y="2484285"/>
            <a:ext cx="1210588"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15.3</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35" y="3245025"/>
            <a:ext cx="401538" cy="40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51573" y="3173017"/>
            <a:ext cx="1723549" cy="400110"/>
          </a:xfrm>
          <a:prstGeom prst="rect">
            <a:avLst/>
          </a:prstGeom>
        </p:spPr>
        <p:txBody>
          <a:bodyPr wrap="none">
            <a:spAutoFit/>
          </a:bodyPr>
          <a:lstStyle/>
          <a:p>
            <a:pPr algn="l"/>
            <a:r>
              <a:rPr lang="zh-CN" altLang="zh-CN" b="0" dirty="0">
                <a:solidFill>
                  <a:schemeClr val="tx1"/>
                </a:solidFill>
                <a:latin typeface="+mj-ea"/>
                <a:ea typeface="+mj-ea"/>
              </a:rPr>
              <a:t>为比例系数，</a:t>
            </a:r>
            <a:endParaRPr lang="zh-CN" altLang="en-US" b="0" dirty="0">
              <a:solidFill>
                <a:schemeClr val="tx1"/>
              </a:solidFill>
              <a:latin typeface="+mj-ea"/>
              <a:ea typeface="+mj-ea"/>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6207" y="3173017"/>
            <a:ext cx="297830" cy="48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739387" y="3204955"/>
            <a:ext cx="2236510" cy="400110"/>
          </a:xfrm>
          <a:prstGeom prst="rect">
            <a:avLst/>
          </a:prstGeom>
        </p:spPr>
        <p:txBody>
          <a:bodyPr wrap="none">
            <a:spAutoFit/>
          </a:bodyPr>
          <a:lstStyle/>
          <a:p>
            <a:pPr algn="l"/>
            <a:r>
              <a:rPr lang="zh-CN" altLang="zh-CN" b="0" dirty="0">
                <a:solidFill>
                  <a:schemeClr val="tx1"/>
                </a:solidFill>
                <a:latin typeface="+mj-ea"/>
                <a:ea typeface="+mj-ea"/>
              </a:rPr>
              <a:t>为积分时间常数，</a:t>
            </a:r>
            <a:endParaRPr lang="zh-CN" altLang="en-US" b="0" dirty="0">
              <a:solidFill>
                <a:schemeClr val="tx1"/>
              </a:solidFill>
              <a:latin typeface="+mj-ea"/>
              <a:ea typeface="+mj-ea"/>
            </a:endParaRPr>
          </a:p>
        </p:txBody>
      </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70514" y="3220966"/>
            <a:ext cx="310703" cy="38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092420" y="3220966"/>
            <a:ext cx="2236510" cy="400110"/>
          </a:xfrm>
          <a:prstGeom prst="rect">
            <a:avLst/>
          </a:prstGeom>
        </p:spPr>
        <p:txBody>
          <a:bodyPr wrap="none">
            <a:spAutoFit/>
          </a:bodyPr>
          <a:lstStyle/>
          <a:p>
            <a:pPr algn="l"/>
            <a:r>
              <a:rPr lang="zh-CN" altLang="zh-CN" b="0" dirty="0">
                <a:solidFill>
                  <a:schemeClr val="tx1"/>
                </a:solidFill>
                <a:latin typeface="+mj-ea"/>
                <a:ea typeface="+mj-ea"/>
              </a:rPr>
              <a:t>为微分时间常数。</a:t>
            </a:r>
          </a:p>
        </p:txBody>
      </p:sp>
      <p:sp>
        <p:nvSpPr>
          <p:cNvPr id="9" name="矩形 8"/>
          <p:cNvSpPr/>
          <p:nvPr/>
        </p:nvSpPr>
        <p:spPr>
          <a:xfrm>
            <a:off x="409212" y="3893097"/>
            <a:ext cx="5513431" cy="707886"/>
          </a:xfrm>
          <a:prstGeom prst="rect">
            <a:avLst/>
          </a:prstGeom>
        </p:spPr>
        <p:txBody>
          <a:bodyPr wrap="square">
            <a:spAutoFit/>
          </a:bodyPr>
          <a:lstStyle/>
          <a:p>
            <a:pPr algn="l"/>
            <a:r>
              <a:rPr lang="en-US" altLang="zh-CN" b="0" dirty="0">
                <a:solidFill>
                  <a:schemeClr val="tx1"/>
                </a:solidFill>
                <a:latin typeface="+mj-ea"/>
                <a:ea typeface="+mj-ea"/>
              </a:rPr>
              <a:t>PID</a:t>
            </a:r>
            <a:r>
              <a:rPr lang="zh-CN" altLang="zh-CN" b="0" dirty="0">
                <a:solidFill>
                  <a:schemeClr val="tx1"/>
                </a:solidFill>
                <a:latin typeface="+mj-ea"/>
                <a:ea typeface="+mj-ea"/>
              </a:rPr>
              <a:t>控制器各个校正环节的作用如下：</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）比例环节：成比例的反映控制系统的偏差</a:t>
            </a:r>
            <a:endParaRPr lang="zh-CN" altLang="en-US" b="0" dirty="0">
              <a:solidFill>
                <a:schemeClr val="tx1"/>
              </a:solidFill>
              <a:latin typeface="+mj-ea"/>
              <a:ea typeface="+mj-ea"/>
            </a:endParaRPr>
          </a:p>
        </p:txBody>
      </p:sp>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52592" y="4261287"/>
            <a:ext cx="475324" cy="35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17783" y="4600983"/>
            <a:ext cx="6593946" cy="400110"/>
          </a:xfrm>
          <a:prstGeom prst="rect">
            <a:avLst/>
          </a:prstGeom>
        </p:spPr>
        <p:txBody>
          <a:bodyPr wrap="square">
            <a:spAutoFit/>
          </a:bodyPr>
          <a:lstStyle/>
          <a:p>
            <a:pPr algn="l"/>
            <a:r>
              <a:rPr lang="zh-CN" altLang="zh-CN" b="0" dirty="0" smtClean="0">
                <a:solidFill>
                  <a:schemeClr val="tx1"/>
                </a:solidFill>
                <a:latin typeface="+mj-ea"/>
                <a:ea typeface="+mj-ea"/>
              </a:rPr>
              <a:t>偏差</a:t>
            </a:r>
            <a:r>
              <a:rPr lang="zh-CN" altLang="zh-CN" b="0" dirty="0">
                <a:solidFill>
                  <a:schemeClr val="tx1"/>
                </a:solidFill>
                <a:latin typeface="+mj-ea"/>
                <a:ea typeface="+mj-ea"/>
              </a:rPr>
              <a:t>一旦产生，控制器立即产生作用，以减少偏差。</a:t>
            </a:r>
          </a:p>
        </p:txBody>
      </p:sp>
      <p:sp>
        <p:nvSpPr>
          <p:cNvPr id="11" name="矩形 10"/>
          <p:cNvSpPr/>
          <p:nvPr/>
        </p:nvSpPr>
        <p:spPr>
          <a:xfrm>
            <a:off x="399027" y="5005005"/>
            <a:ext cx="7774609"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）积分环节：主要用于消除静差，提高系统的无差度，积分作用的强度取决于积分时间常数</a:t>
            </a:r>
          </a:p>
          <a:p>
            <a:pPr algn="l"/>
            <a:r>
              <a:rPr lang="zh-CN" altLang="zh-CN" b="0" dirty="0">
                <a:solidFill>
                  <a:schemeClr val="tx1"/>
                </a:solidFill>
                <a:latin typeface="+mj-ea"/>
                <a:ea typeface="+mj-ea"/>
              </a:rPr>
              <a:t>越大，积分作用就越弱，反之则越强。</a:t>
            </a:r>
          </a:p>
        </p:txBody>
      </p:sp>
    </p:spTree>
    <p:extLst>
      <p:ext uri="{BB962C8B-B14F-4D97-AF65-F5344CB8AC3E}">
        <p14:creationId xmlns:p14="http://schemas.microsoft.com/office/powerpoint/2010/main" val="3515650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36712"/>
            <a:ext cx="6552728" cy="5909310"/>
          </a:xfrm>
          <a:prstGeom prst="rect">
            <a:avLst/>
          </a:prstGeom>
        </p:spPr>
        <p:txBody>
          <a:bodyPr wrap="square">
            <a:spAutoFit/>
          </a:bodyPr>
          <a:lstStyle/>
          <a:p>
            <a:pPr algn="l"/>
            <a:r>
              <a:rPr lang="zh-CN" altLang="zh-CN" sz="1400" b="0" dirty="0">
                <a:solidFill>
                  <a:schemeClr val="tx1"/>
                </a:solidFill>
                <a:latin typeface="+mj-ea"/>
                <a:ea typeface="+mj-ea"/>
              </a:rPr>
              <a:t>对该对象利用遗传算法进行仿真，编写</a:t>
            </a:r>
            <a:r>
              <a:rPr lang="en-US" altLang="zh-CN" sz="1400" b="0" dirty="0">
                <a:solidFill>
                  <a:schemeClr val="tx1"/>
                </a:solidFill>
                <a:latin typeface="+mj-ea"/>
                <a:ea typeface="+mj-ea"/>
              </a:rPr>
              <a:t>MATLAB</a:t>
            </a:r>
            <a:r>
              <a:rPr lang="zh-CN" altLang="zh-CN" sz="1400" b="0" dirty="0">
                <a:solidFill>
                  <a:schemeClr val="tx1"/>
                </a:solidFill>
                <a:latin typeface="+mj-ea"/>
                <a:ea typeface="+mj-ea"/>
              </a:rPr>
              <a:t>程序如下：</a:t>
            </a:r>
          </a:p>
          <a:p>
            <a:pPr algn="l"/>
            <a:r>
              <a:rPr lang="en-US" altLang="zh-CN" sz="1400" b="0" dirty="0">
                <a:solidFill>
                  <a:schemeClr val="tx1"/>
                </a:solidFill>
                <a:latin typeface="+mj-ea"/>
                <a:ea typeface="+mj-ea"/>
              </a:rPr>
              <a:t>%GA Program </a:t>
            </a:r>
            <a:r>
              <a:rPr lang="en-US" altLang="zh-CN" sz="1400" b="0" dirty="0" err="1">
                <a:solidFill>
                  <a:schemeClr val="tx1"/>
                </a:solidFill>
                <a:latin typeface="+mj-ea"/>
                <a:ea typeface="+mj-ea"/>
              </a:rPr>
              <a:t>tooptimize</a:t>
            </a:r>
            <a:r>
              <a:rPr lang="en-US" altLang="zh-CN" sz="1400" b="0" dirty="0">
                <a:solidFill>
                  <a:schemeClr val="tx1"/>
                </a:solidFill>
                <a:latin typeface="+mj-ea"/>
                <a:ea typeface="+mj-ea"/>
              </a:rPr>
              <a:t> PID Parameters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zh-CN" altLang="zh-CN" sz="1400" b="0" dirty="0">
                <a:solidFill>
                  <a:schemeClr val="tx1"/>
                </a:solidFill>
                <a:latin typeface="+mj-ea"/>
                <a:ea typeface="+mj-ea"/>
              </a:rPr>
              <a:t>基于</a:t>
            </a:r>
            <a:r>
              <a:rPr lang="en-US" altLang="zh-CN" sz="1400" b="0" dirty="0">
                <a:solidFill>
                  <a:schemeClr val="tx1"/>
                </a:solidFill>
                <a:latin typeface="+mj-ea"/>
                <a:ea typeface="+mj-ea"/>
              </a:rPr>
              <a:t>GA</a:t>
            </a:r>
            <a:r>
              <a:rPr lang="zh-CN" altLang="zh-CN" sz="1400" b="0" dirty="0">
                <a:solidFill>
                  <a:schemeClr val="tx1"/>
                </a:solidFill>
                <a:latin typeface="+mj-ea"/>
                <a:ea typeface="+mj-ea"/>
              </a:rPr>
              <a:t>算法的</a:t>
            </a:r>
            <a:r>
              <a:rPr lang="en-US" altLang="zh-CN" sz="1400" b="0" dirty="0">
                <a:solidFill>
                  <a:schemeClr val="tx1"/>
                </a:solidFill>
                <a:latin typeface="+mj-ea"/>
                <a:ea typeface="+mj-ea"/>
              </a:rPr>
              <a:t>PID</a:t>
            </a:r>
            <a:r>
              <a:rPr lang="zh-CN" altLang="zh-CN" sz="1400" b="0" dirty="0">
                <a:solidFill>
                  <a:schemeClr val="tx1"/>
                </a:solidFill>
                <a:latin typeface="+mj-ea"/>
                <a:ea typeface="+mj-ea"/>
              </a:rPr>
              <a:t>参数优化</a:t>
            </a:r>
          </a:p>
          <a:p>
            <a:pPr algn="l"/>
            <a:r>
              <a:rPr lang="en-US" altLang="zh-CN" sz="1400" b="0" dirty="0" err="1">
                <a:solidFill>
                  <a:schemeClr val="tx1"/>
                </a:solidFill>
                <a:latin typeface="+mj-ea"/>
                <a:ea typeface="+mj-ea"/>
              </a:rPr>
              <a:t>clc</a:t>
            </a:r>
            <a:r>
              <a:rPr lang="en-US" altLang="zh-CN" sz="1400" b="0" dirty="0">
                <a:solidFill>
                  <a:schemeClr val="tx1"/>
                </a:solidFill>
                <a:latin typeface="+mj-ea"/>
                <a:ea typeface="+mj-ea"/>
              </a:rPr>
              <a:t> % </a:t>
            </a:r>
            <a:r>
              <a:rPr lang="zh-CN" altLang="zh-CN" sz="1400" b="0" dirty="0">
                <a:solidFill>
                  <a:schemeClr val="tx1"/>
                </a:solidFill>
                <a:latin typeface="+mj-ea"/>
                <a:ea typeface="+mj-ea"/>
              </a:rPr>
              <a:t>清屏</a:t>
            </a:r>
          </a:p>
          <a:p>
            <a:pPr algn="l"/>
            <a:r>
              <a:rPr lang="en-US" altLang="zh-CN" sz="1400" b="0" dirty="0">
                <a:solidFill>
                  <a:schemeClr val="tx1"/>
                </a:solidFill>
                <a:latin typeface="+mj-ea"/>
                <a:ea typeface="+mj-ea"/>
              </a:rPr>
              <a:t>clear all; % </a:t>
            </a:r>
            <a:r>
              <a:rPr lang="zh-CN" altLang="zh-CN" sz="1400" b="0" dirty="0">
                <a:solidFill>
                  <a:schemeClr val="tx1"/>
                </a:solidFill>
                <a:latin typeface="+mj-ea"/>
                <a:ea typeface="+mj-ea"/>
              </a:rPr>
              <a:t>删除</a:t>
            </a:r>
            <a:r>
              <a:rPr lang="en-US" altLang="zh-CN" sz="1400" b="0" dirty="0">
                <a:solidFill>
                  <a:schemeClr val="tx1"/>
                </a:solidFill>
                <a:latin typeface="+mj-ea"/>
                <a:ea typeface="+mj-ea"/>
              </a:rPr>
              <a:t>workplace</a:t>
            </a:r>
            <a:r>
              <a:rPr lang="zh-CN" altLang="zh-CN" sz="1400" b="0" dirty="0">
                <a:solidFill>
                  <a:schemeClr val="tx1"/>
                </a:solidFill>
                <a:latin typeface="+mj-ea"/>
                <a:ea typeface="+mj-ea"/>
              </a:rPr>
              <a:t>变量</a:t>
            </a:r>
          </a:p>
          <a:p>
            <a:pPr algn="l"/>
            <a:r>
              <a:rPr lang="en-US" altLang="zh-CN" sz="1400" b="0" dirty="0">
                <a:solidFill>
                  <a:schemeClr val="tx1"/>
                </a:solidFill>
                <a:latin typeface="+mj-ea"/>
                <a:ea typeface="+mj-ea"/>
              </a:rPr>
              <a:t>close all; % </a:t>
            </a:r>
            <a:r>
              <a:rPr lang="zh-CN" altLang="zh-CN" sz="1400" b="0" dirty="0">
                <a:solidFill>
                  <a:schemeClr val="tx1"/>
                </a:solidFill>
                <a:latin typeface="+mj-ea"/>
                <a:ea typeface="+mj-ea"/>
              </a:rPr>
              <a:t>关掉显示图形窗口</a:t>
            </a: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size=30;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codel</a:t>
            </a:r>
            <a:r>
              <a:rPr lang="en-US" altLang="zh-CN" sz="1400" b="0" dirty="0">
                <a:solidFill>
                  <a:schemeClr val="tx1"/>
                </a:solidFill>
                <a:latin typeface="+mj-ea"/>
                <a:ea typeface="+mj-ea"/>
              </a:rPr>
              <a:t>=3;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minx(1)=zeros(1);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maxx</a:t>
            </a:r>
            <a:r>
              <a:rPr lang="en-US" altLang="zh-CN" sz="1400" b="0" dirty="0">
                <a:solidFill>
                  <a:schemeClr val="tx1"/>
                </a:solidFill>
                <a:latin typeface="+mj-ea"/>
                <a:ea typeface="+mj-ea"/>
              </a:rPr>
              <a:t>(1)=50*ones(1);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minx(2)=zeros(1);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maxx</a:t>
            </a:r>
            <a:r>
              <a:rPr lang="en-US" altLang="zh-CN" sz="1400" b="0" dirty="0">
                <a:solidFill>
                  <a:schemeClr val="tx1"/>
                </a:solidFill>
                <a:latin typeface="+mj-ea"/>
                <a:ea typeface="+mj-ea"/>
              </a:rPr>
              <a:t>(2)=50*ones(1);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minx(3)=zeros(1);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maxx</a:t>
            </a:r>
            <a:r>
              <a:rPr lang="en-US" altLang="zh-CN" sz="1400" b="0" dirty="0">
                <a:solidFill>
                  <a:schemeClr val="tx1"/>
                </a:solidFill>
                <a:latin typeface="+mj-ea"/>
                <a:ea typeface="+mj-ea"/>
              </a:rPr>
              <a:t>(3)=50*ones(1);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kpid</a:t>
            </a:r>
            <a:r>
              <a:rPr lang="en-US" altLang="zh-CN" sz="1400" b="0" dirty="0">
                <a:solidFill>
                  <a:schemeClr val="tx1"/>
                </a:solidFill>
                <a:latin typeface="+mj-ea"/>
                <a:ea typeface="+mj-ea"/>
              </a:rPr>
              <a:t>(:,1)=minx(1)+(</a:t>
            </a:r>
            <a:r>
              <a:rPr lang="en-US" altLang="zh-CN" sz="1400" b="0" dirty="0" err="1">
                <a:solidFill>
                  <a:schemeClr val="tx1"/>
                </a:solidFill>
                <a:latin typeface="+mj-ea"/>
                <a:ea typeface="+mj-ea"/>
              </a:rPr>
              <a:t>maxx</a:t>
            </a:r>
            <a:r>
              <a:rPr lang="en-US" altLang="zh-CN" sz="1400" b="0" dirty="0">
                <a:solidFill>
                  <a:schemeClr val="tx1"/>
                </a:solidFill>
                <a:latin typeface="+mj-ea"/>
                <a:ea typeface="+mj-ea"/>
              </a:rPr>
              <a:t>(1)-minx(1))*rand(size,1);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kpid</a:t>
            </a:r>
            <a:r>
              <a:rPr lang="en-US" altLang="zh-CN" sz="1400" b="0" dirty="0">
                <a:solidFill>
                  <a:schemeClr val="tx1"/>
                </a:solidFill>
                <a:latin typeface="+mj-ea"/>
                <a:ea typeface="+mj-ea"/>
              </a:rPr>
              <a:t>(:,2)=minx(2)+(</a:t>
            </a:r>
            <a:r>
              <a:rPr lang="en-US" altLang="zh-CN" sz="1400" b="0" dirty="0" err="1">
                <a:solidFill>
                  <a:schemeClr val="tx1"/>
                </a:solidFill>
                <a:latin typeface="+mj-ea"/>
                <a:ea typeface="+mj-ea"/>
              </a:rPr>
              <a:t>maxx</a:t>
            </a:r>
            <a:r>
              <a:rPr lang="en-US" altLang="zh-CN" sz="1400" b="0" dirty="0">
                <a:solidFill>
                  <a:schemeClr val="tx1"/>
                </a:solidFill>
                <a:latin typeface="+mj-ea"/>
                <a:ea typeface="+mj-ea"/>
              </a:rPr>
              <a:t>(2)-minx(2))*rand(size,1);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kpid</a:t>
            </a:r>
            <a:r>
              <a:rPr lang="en-US" altLang="zh-CN" sz="1400" b="0" dirty="0">
                <a:solidFill>
                  <a:schemeClr val="tx1"/>
                </a:solidFill>
                <a:latin typeface="+mj-ea"/>
                <a:ea typeface="+mj-ea"/>
              </a:rPr>
              <a:t>(:,3)=minx(3)+(</a:t>
            </a:r>
            <a:r>
              <a:rPr lang="en-US" altLang="zh-CN" sz="1400" b="0" dirty="0" err="1">
                <a:solidFill>
                  <a:schemeClr val="tx1"/>
                </a:solidFill>
                <a:latin typeface="+mj-ea"/>
                <a:ea typeface="+mj-ea"/>
              </a:rPr>
              <a:t>maxx</a:t>
            </a:r>
            <a:r>
              <a:rPr lang="en-US" altLang="zh-CN" sz="1400" b="0" dirty="0">
                <a:solidFill>
                  <a:schemeClr val="tx1"/>
                </a:solidFill>
                <a:latin typeface="+mj-ea"/>
                <a:ea typeface="+mj-ea"/>
              </a:rPr>
              <a:t>(3)-minx(3))*rand(size,1);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G=100;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BsJ</a:t>
            </a:r>
            <a:r>
              <a:rPr lang="en-US" altLang="zh-CN" sz="1400" b="0" dirty="0">
                <a:solidFill>
                  <a:schemeClr val="tx1"/>
                </a:solidFill>
                <a:latin typeface="+mj-ea"/>
                <a:ea typeface="+mj-ea"/>
              </a:rPr>
              <a:t>=0;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for kg=1:1:G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time(kg)=kg;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for </a:t>
            </a:r>
            <a:r>
              <a:rPr lang="en-US" altLang="zh-CN" sz="1400" b="0" dirty="0" err="1">
                <a:solidFill>
                  <a:schemeClr val="tx1"/>
                </a:solidFill>
                <a:latin typeface="+mj-ea"/>
                <a:ea typeface="+mj-ea"/>
              </a:rPr>
              <a:t>i</a:t>
            </a:r>
            <a:r>
              <a:rPr lang="en-US" altLang="zh-CN" sz="1400" b="0" dirty="0">
                <a:solidFill>
                  <a:schemeClr val="tx1"/>
                </a:solidFill>
                <a:latin typeface="+mj-ea"/>
                <a:ea typeface="+mj-ea"/>
              </a:rPr>
              <a:t>=1:1:size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a:t>
            </a:r>
            <a:r>
              <a:rPr lang="en-US" altLang="zh-CN" sz="1400" b="0" dirty="0" err="1">
                <a:solidFill>
                  <a:schemeClr val="tx1"/>
                </a:solidFill>
                <a:latin typeface="+mj-ea"/>
                <a:ea typeface="+mj-ea"/>
              </a:rPr>
              <a:t>kpid</a:t>
            </a:r>
            <a:r>
              <a:rPr lang="en-US" altLang="zh-CN" sz="1400" b="0" dirty="0">
                <a:solidFill>
                  <a:schemeClr val="tx1"/>
                </a:solidFill>
                <a:latin typeface="+mj-ea"/>
                <a:ea typeface="+mj-ea"/>
              </a:rPr>
              <a:t>(</a:t>
            </a:r>
            <a:r>
              <a:rPr lang="en-US" altLang="zh-CN" sz="1400" b="0" dirty="0" err="1">
                <a:solidFill>
                  <a:schemeClr val="tx1"/>
                </a:solidFill>
                <a:latin typeface="+mj-ea"/>
                <a:ea typeface="+mj-ea"/>
              </a:rPr>
              <a:t>i</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BsJ</a:t>
            </a:r>
            <a:r>
              <a:rPr lang="en-US" altLang="zh-CN" sz="1400" b="0" dirty="0">
                <a:solidFill>
                  <a:schemeClr val="tx1"/>
                </a:solidFill>
                <a:latin typeface="+mj-ea"/>
                <a:ea typeface="+mj-ea"/>
              </a:rPr>
              <a:t>=</a:t>
            </a:r>
            <a:r>
              <a:rPr lang="en-US" altLang="zh-CN" sz="1400" b="0" dirty="0" err="1">
                <a:solidFill>
                  <a:schemeClr val="tx1"/>
                </a:solidFill>
                <a:latin typeface="+mj-ea"/>
                <a:ea typeface="+mj-ea"/>
              </a:rPr>
              <a:t>pid_GA</a:t>
            </a:r>
            <a:r>
              <a:rPr lang="en-US" altLang="zh-CN" sz="1400" b="0" dirty="0">
                <a:solidFill>
                  <a:schemeClr val="tx1"/>
                </a:solidFill>
                <a:latin typeface="+mj-ea"/>
                <a:ea typeface="+mj-ea"/>
              </a:rPr>
              <a:t>(</a:t>
            </a:r>
            <a:r>
              <a:rPr lang="en-US" altLang="zh-CN" sz="1400" b="0" dirty="0" err="1">
                <a:solidFill>
                  <a:schemeClr val="tx1"/>
                </a:solidFill>
                <a:latin typeface="+mj-ea"/>
                <a:ea typeface="+mj-ea"/>
              </a:rPr>
              <a:t>kpidi</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en-US" altLang="zh-CN" sz="1400" b="0" dirty="0" err="1">
                <a:solidFill>
                  <a:schemeClr val="tx1"/>
                </a:solidFill>
                <a:latin typeface="+mj-ea"/>
                <a:ea typeface="+mj-ea"/>
              </a:rPr>
              <a:t>BsJi</a:t>
            </a:r>
            <a:r>
              <a:rPr lang="en-US" altLang="zh-CN" sz="1400" b="0" dirty="0">
                <a:solidFill>
                  <a:schemeClr val="tx1"/>
                </a:solidFill>
                <a:latin typeface="+mj-ea"/>
                <a:ea typeface="+mj-ea"/>
              </a:rPr>
              <a:t>(</a:t>
            </a:r>
            <a:r>
              <a:rPr lang="en-US" altLang="zh-CN" sz="1400" b="0" dirty="0" err="1">
                <a:solidFill>
                  <a:schemeClr val="tx1"/>
                </a:solidFill>
                <a:latin typeface="+mj-ea"/>
                <a:ea typeface="+mj-ea"/>
              </a:rPr>
              <a:t>i</a:t>
            </a:r>
            <a:r>
              <a:rPr lang="en-US" altLang="zh-CN" sz="1400" b="0" dirty="0">
                <a:solidFill>
                  <a:schemeClr val="tx1"/>
                </a:solidFill>
                <a:latin typeface="+mj-ea"/>
                <a:ea typeface="+mj-ea"/>
              </a:rPr>
              <a:t>)=</a:t>
            </a:r>
            <a:r>
              <a:rPr lang="en-US" altLang="zh-CN" sz="1400" b="0" dirty="0" err="1">
                <a:solidFill>
                  <a:schemeClr val="tx1"/>
                </a:solidFill>
                <a:latin typeface="+mj-ea"/>
                <a:ea typeface="+mj-ea"/>
              </a:rPr>
              <a:t>BsJ</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end</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2837592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4572000" cy="5940088"/>
          </a:xfrm>
          <a:prstGeom prst="rect">
            <a:avLst/>
          </a:prstGeom>
        </p:spPr>
        <p:txBody>
          <a:bodyPr>
            <a:spAutoFit/>
          </a:bodyPr>
          <a:lstStyle/>
          <a:p>
            <a:r>
              <a:rPr lang="en-US" altLang="zh-CN" b="0" dirty="0">
                <a:solidFill>
                  <a:schemeClr val="tx1"/>
                </a:solidFill>
                <a:latin typeface="+mj-ea"/>
                <a:ea typeface="+mj-ea"/>
              </a:rPr>
              <a:t>[</a:t>
            </a:r>
            <a:r>
              <a:rPr lang="en-US" altLang="zh-CN" b="0" dirty="0" err="1">
                <a:solidFill>
                  <a:schemeClr val="tx1"/>
                </a:solidFill>
                <a:latin typeface="+mj-ea"/>
                <a:ea typeface="+mj-ea"/>
              </a:rPr>
              <a:t>OderJi,IndexJi</a:t>
            </a:r>
            <a:r>
              <a:rPr lang="en-US" altLang="zh-CN" b="0" dirty="0">
                <a:solidFill>
                  <a:schemeClr val="tx1"/>
                </a:solidFill>
                <a:latin typeface="+mj-ea"/>
                <a:ea typeface="+mj-ea"/>
              </a:rPr>
              <a:t>]=sort(</a:t>
            </a:r>
            <a:r>
              <a:rPr lang="en-US" altLang="zh-CN" b="0" dirty="0" err="1">
                <a:solidFill>
                  <a:schemeClr val="tx1"/>
                </a:solidFill>
                <a:latin typeface="+mj-ea"/>
                <a:ea typeface="+mj-ea"/>
              </a:rPr>
              <a:t>BsJi</a:t>
            </a:r>
            <a:r>
              <a:rPr lang="en-US" altLang="zh-CN" b="0" dirty="0">
                <a:solidFill>
                  <a:schemeClr val="tx1"/>
                </a:solidFill>
                <a:latin typeface="+mj-ea"/>
                <a:ea typeface="+mj-ea"/>
              </a:rPr>
              <a:t>);</a:t>
            </a:r>
            <a:endParaRPr lang="zh-CN" altLang="zh-CN" b="0" dirty="0">
              <a:solidFill>
                <a:schemeClr val="tx1"/>
              </a:solidFill>
              <a:latin typeface="+mj-ea"/>
              <a:ea typeface="+mj-ea"/>
            </a:endParaRPr>
          </a:p>
          <a:p>
            <a:r>
              <a:rPr lang="en-US" altLang="zh-CN" b="0" dirty="0" err="1">
                <a:solidFill>
                  <a:schemeClr val="tx1"/>
                </a:solidFill>
                <a:latin typeface="+mj-ea"/>
                <a:ea typeface="+mj-ea"/>
              </a:rPr>
              <a:t>BestJ</a:t>
            </a:r>
            <a:r>
              <a:rPr lang="en-US" altLang="zh-CN" b="0" dirty="0">
                <a:solidFill>
                  <a:schemeClr val="tx1"/>
                </a:solidFill>
                <a:latin typeface="+mj-ea"/>
                <a:ea typeface="+mj-ea"/>
              </a:rPr>
              <a:t>(kg)=</a:t>
            </a:r>
            <a:r>
              <a:rPr lang="en-US" altLang="zh-CN" b="0" dirty="0" err="1">
                <a:solidFill>
                  <a:schemeClr val="tx1"/>
                </a:solidFill>
                <a:latin typeface="+mj-ea"/>
                <a:ea typeface="+mj-ea"/>
              </a:rPr>
              <a:t>OderJi</a:t>
            </a:r>
            <a:r>
              <a:rPr lang="en-US" altLang="zh-CN" b="0" dirty="0">
                <a:solidFill>
                  <a:schemeClr val="tx1"/>
                </a:solidFill>
                <a:latin typeface="+mj-ea"/>
                <a:ea typeface="+mj-ea"/>
              </a:rPr>
              <a:t>(1);</a:t>
            </a:r>
            <a:endParaRPr lang="zh-CN" altLang="zh-CN" b="0" dirty="0">
              <a:solidFill>
                <a:schemeClr val="tx1"/>
              </a:solidFill>
              <a:latin typeface="+mj-ea"/>
              <a:ea typeface="+mj-ea"/>
            </a:endParaRPr>
          </a:p>
          <a:p>
            <a:r>
              <a:rPr lang="en-US" altLang="zh-CN" b="0" dirty="0">
                <a:solidFill>
                  <a:schemeClr val="tx1"/>
                </a:solidFill>
                <a:latin typeface="+mj-ea"/>
                <a:ea typeface="+mj-ea"/>
              </a:rPr>
              <a:t>BJ=</a:t>
            </a:r>
            <a:r>
              <a:rPr lang="en-US" altLang="zh-CN" b="0" dirty="0" err="1">
                <a:solidFill>
                  <a:schemeClr val="tx1"/>
                </a:solidFill>
                <a:latin typeface="+mj-ea"/>
                <a:ea typeface="+mj-ea"/>
              </a:rPr>
              <a:t>BestJ</a:t>
            </a:r>
            <a:r>
              <a:rPr lang="en-US" altLang="zh-CN" b="0" dirty="0">
                <a:solidFill>
                  <a:schemeClr val="tx1"/>
                </a:solidFill>
                <a:latin typeface="+mj-ea"/>
                <a:ea typeface="+mj-ea"/>
              </a:rPr>
              <a:t>(kg);</a:t>
            </a:r>
            <a:endParaRPr lang="zh-CN" altLang="zh-CN" b="0" dirty="0">
              <a:solidFill>
                <a:schemeClr val="tx1"/>
              </a:solidFill>
              <a:latin typeface="+mj-ea"/>
              <a:ea typeface="+mj-ea"/>
            </a:endParaRPr>
          </a:p>
          <a:p>
            <a:r>
              <a:rPr lang="en-US" altLang="zh-CN" b="0" dirty="0">
                <a:solidFill>
                  <a:schemeClr val="tx1"/>
                </a:solidFill>
                <a:latin typeface="+mj-ea"/>
                <a:ea typeface="+mj-ea"/>
              </a:rPr>
              <a:t>Ji=BsJi+1e-10;</a:t>
            </a:r>
            <a:endParaRPr lang="zh-CN" altLang="zh-CN" b="0" dirty="0">
              <a:solidFill>
                <a:schemeClr val="tx1"/>
              </a:solidFill>
              <a:latin typeface="+mj-ea"/>
              <a:ea typeface="+mj-ea"/>
            </a:endParaRPr>
          </a:p>
          <a:p>
            <a:r>
              <a:rPr lang="en-US" altLang="zh-CN" b="0" dirty="0">
                <a:solidFill>
                  <a:schemeClr val="tx1"/>
                </a:solidFill>
                <a:latin typeface="+mj-ea"/>
                <a:ea typeface="+mj-ea"/>
              </a:rPr>
              <a:t>fi=1./Ji;</a:t>
            </a:r>
            <a:endParaRPr lang="zh-CN" altLang="zh-CN" b="0" dirty="0">
              <a:solidFill>
                <a:schemeClr val="tx1"/>
              </a:solidFill>
              <a:latin typeface="+mj-ea"/>
              <a:ea typeface="+mj-ea"/>
            </a:endParaRPr>
          </a:p>
          <a:p>
            <a:r>
              <a:rPr lang="en-US" altLang="zh-CN" b="0" dirty="0">
                <a:solidFill>
                  <a:schemeClr val="tx1"/>
                </a:solidFill>
                <a:latin typeface="+mj-ea"/>
                <a:ea typeface="+mj-ea"/>
              </a:rPr>
              <a:t>[</a:t>
            </a:r>
            <a:r>
              <a:rPr lang="en-US" altLang="zh-CN" b="0" dirty="0" err="1">
                <a:solidFill>
                  <a:schemeClr val="tx1"/>
                </a:solidFill>
                <a:latin typeface="+mj-ea"/>
                <a:ea typeface="+mj-ea"/>
              </a:rPr>
              <a:t>Oderfi,Indexfi</a:t>
            </a:r>
            <a:r>
              <a:rPr lang="en-US" altLang="zh-CN" b="0" dirty="0">
                <a:solidFill>
                  <a:schemeClr val="tx1"/>
                </a:solidFill>
                <a:latin typeface="+mj-ea"/>
                <a:ea typeface="+mj-ea"/>
              </a:rPr>
              <a:t>]=sort(fi);</a:t>
            </a:r>
            <a:endParaRPr lang="zh-CN" altLang="zh-CN" b="0" dirty="0">
              <a:solidFill>
                <a:schemeClr val="tx1"/>
              </a:solidFill>
              <a:latin typeface="+mj-ea"/>
              <a:ea typeface="+mj-ea"/>
            </a:endParaRPr>
          </a:p>
          <a:p>
            <a:r>
              <a:rPr lang="en-US" altLang="zh-CN" b="0" dirty="0" err="1">
                <a:solidFill>
                  <a:schemeClr val="tx1"/>
                </a:solidFill>
                <a:latin typeface="+mj-ea"/>
                <a:ea typeface="+mj-ea"/>
              </a:rPr>
              <a:t>Bestfi</a:t>
            </a:r>
            <a:r>
              <a:rPr lang="en-US" altLang="zh-CN" b="0" dirty="0">
                <a:solidFill>
                  <a:schemeClr val="tx1"/>
                </a:solidFill>
                <a:latin typeface="+mj-ea"/>
                <a:ea typeface="+mj-ea"/>
              </a:rPr>
              <a:t>=</a:t>
            </a:r>
            <a:r>
              <a:rPr lang="en-US" altLang="zh-CN" b="0" dirty="0" err="1">
                <a:solidFill>
                  <a:schemeClr val="tx1"/>
                </a:solidFill>
                <a:latin typeface="+mj-ea"/>
                <a:ea typeface="+mj-ea"/>
              </a:rPr>
              <a:t>Oderfi</a:t>
            </a:r>
            <a:r>
              <a:rPr lang="en-US" altLang="zh-CN" b="0" dirty="0">
                <a:solidFill>
                  <a:schemeClr val="tx1"/>
                </a:solidFill>
                <a:latin typeface="+mj-ea"/>
                <a:ea typeface="+mj-ea"/>
              </a:rPr>
              <a:t>(size);</a:t>
            </a:r>
            <a:endParaRPr lang="zh-CN" altLang="zh-CN" b="0" dirty="0">
              <a:solidFill>
                <a:schemeClr val="tx1"/>
              </a:solidFill>
              <a:latin typeface="+mj-ea"/>
              <a:ea typeface="+mj-ea"/>
            </a:endParaRPr>
          </a:p>
          <a:p>
            <a:r>
              <a:rPr lang="en-US" altLang="zh-CN" b="0" dirty="0" err="1">
                <a:solidFill>
                  <a:schemeClr val="tx1"/>
                </a:solidFill>
                <a:latin typeface="+mj-ea"/>
                <a:ea typeface="+mj-ea"/>
              </a:rPr>
              <a:t>BestS</a:t>
            </a:r>
            <a:r>
              <a:rPr lang="en-US" altLang="zh-CN" b="0" dirty="0">
                <a:solidFill>
                  <a:schemeClr val="tx1"/>
                </a:solidFill>
                <a:latin typeface="+mj-ea"/>
                <a:ea typeface="+mj-ea"/>
              </a:rPr>
              <a:t>=</a:t>
            </a:r>
            <a:r>
              <a:rPr lang="en-US" altLang="zh-CN" b="0" dirty="0" err="1">
                <a:solidFill>
                  <a:schemeClr val="tx1"/>
                </a:solidFill>
                <a:latin typeface="+mj-ea"/>
                <a:ea typeface="+mj-ea"/>
              </a:rPr>
              <a:t>kpid</a:t>
            </a:r>
            <a:r>
              <a:rPr lang="en-US" altLang="zh-CN" b="0" dirty="0">
                <a:solidFill>
                  <a:schemeClr val="tx1"/>
                </a:solidFill>
                <a:latin typeface="+mj-ea"/>
                <a:ea typeface="+mj-ea"/>
              </a:rPr>
              <a:t>(</a:t>
            </a:r>
            <a:r>
              <a:rPr lang="en-US" altLang="zh-CN" b="0" dirty="0" err="1">
                <a:solidFill>
                  <a:schemeClr val="tx1"/>
                </a:solidFill>
                <a:latin typeface="+mj-ea"/>
                <a:ea typeface="+mj-ea"/>
              </a:rPr>
              <a:t>Indexfi</a:t>
            </a:r>
            <a:r>
              <a:rPr lang="en-US" altLang="zh-CN" b="0" dirty="0">
                <a:solidFill>
                  <a:schemeClr val="tx1"/>
                </a:solidFill>
                <a:latin typeface="+mj-ea"/>
                <a:ea typeface="+mj-ea"/>
              </a:rPr>
              <a:t>(size),:);</a:t>
            </a:r>
            <a:endParaRPr lang="zh-CN" altLang="zh-CN" b="0" dirty="0">
              <a:solidFill>
                <a:schemeClr val="tx1"/>
              </a:solidFill>
              <a:latin typeface="+mj-ea"/>
              <a:ea typeface="+mj-ea"/>
            </a:endParaRPr>
          </a:p>
          <a:p>
            <a:r>
              <a:rPr lang="en-US" altLang="zh-CN" b="0" dirty="0">
                <a:solidFill>
                  <a:schemeClr val="tx1"/>
                </a:solidFill>
                <a:latin typeface="+mj-ea"/>
                <a:ea typeface="+mj-ea"/>
              </a:rPr>
              <a:t>% select and </a:t>
            </a:r>
            <a:r>
              <a:rPr lang="en-US" altLang="zh-CN" b="0" dirty="0" err="1">
                <a:solidFill>
                  <a:schemeClr val="tx1"/>
                </a:solidFill>
                <a:latin typeface="+mj-ea"/>
                <a:ea typeface="+mj-ea"/>
              </a:rPr>
              <a:t>reproduct</a:t>
            </a:r>
            <a:r>
              <a:rPr lang="en-US" altLang="zh-CN" b="0" dirty="0">
                <a:solidFill>
                  <a:schemeClr val="tx1"/>
                </a:solidFill>
                <a:latin typeface="+mj-ea"/>
                <a:ea typeface="+mj-ea"/>
              </a:rPr>
              <a:t> operation</a:t>
            </a:r>
            <a:endParaRPr lang="zh-CN" altLang="zh-CN" b="0" dirty="0">
              <a:solidFill>
                <a:schemeClr val="tx1"/>
              </a:solidFill>
              <a:latin typeface="+mj-ea"/>
              <a:ea typeface="+mj-ea"/>
            </a:endParaRPr>
          </a:p>
          <a:p>
            <a:r>
              <a:rPr lang="en-US" altLang="zh-CN" b="0" dirty="0" err="1">
                <a:solidFill>
                  <a:schemeClr val="tx1"/>
                </a:solidFill>
                <a:latin typeface="+mj-ea"/>
                <a:ea typeface="+mj-ea"/>
              </a:rPr>
              <a:t>fi_sum</a:t>
            </a:r>
            <a:r>
              <a:rPr lang="en-US" altLang="zh-CN" b="0" dirty="0">
                <a:solidFill>
                  <a:schemeClr val="tx1"/>
                </a:solidFill>
                <a:latin typeface="+mj-ea"/>
                <a:ea typeface="+mj-ea"/>
              </a:rPr>
              <a:t>=sum(fi);</a:t>
            </a:r>
            <a:endParaRPr lang="zh-CN" altLang="zh-CN" b="0" dirty="0">
              <a:solidFill>
                <a:schemeClr val="tx1"/>
              </a:solidFill>
              <a:latin typeface="+mj-ea"/>
              <a:ea typeface="+mj-ea"/>
            </a:endParaRPr>
          </a:p>
          <a:p>
            <a:r>
              <a:rPr lang="en-US" altLang="zh-CN" b="0" dirty="0" err="1">
                <a:solidFill>
                  <a:schemeClr val="tx1"/>
                </a:solidFill>
                <a:latin typeface="+mj-ea"/>
                <a:ea typeface="+mj-ea"/>
              </a:rPr>
              <a:t>fi_size</a:t>
            </a:r>
            <a:r>
              <a:rPr lang="en-US" altLang="zh-CN" b="0" dirty="0">
                <a:solidFill>
                  <a:schemeClr val="tx1"/>
                </a:solidFill>
                <a:latin typeface="+mj-ea"/>
                <a:ea typeface="+mj-ea"/>
              </a:rPr>
              <a:t>=(</a:t>
            </a:r>
            <a:r>
              <a:rPr lang="en-US" altLang="zh-CN" b="0" dirty="0" err="1">
                <a:solidFill>
                  <a:schemeClr val="tx1"/>
                </a:solidFill>
                <a:latin typeface="+mj-ea"/>
                <a:ea typeface="+mj-ea"/>
              </a:rPr>
              <a:t>Oderfi</a:t>
            </a:r>
            <a:r>
              <a:rPr lang="en-US" altLang="zh-CN" b="0" dirty="0">
                <a:solidFill>
                  <a:schemeClr val="tx1"/>
                </a:solidFill>
                <a:latin typeface="+mj-ea"/>
                <a:ea typeface="+mj-ea"/>
              </a:rPr>
              <a:t>/</a:t>
            </a:r>
            <a:r>
              <a:rPr lang="en-US" altLang="zh-CN" b="0" dirty="0" err="1">
                <a:solidFill>
                  <a:schemeClr val="tx1"/>
                </a:solidFill>
                <a:latin typeface="+mj-ea"/>
                <a:ea typeface="+mj-ea"/>
              </a:rPr>
              <a:t>fi_sum</a:t>
            </a:r>
            <a:r>
              <a:rPr lang="en-US" altLang="zh-CN" b="0" dirty="0">
                <a:solidFill>
                  <a:schemeClr val="tx1"/>
                </a:solidFill>
                <a:latin typeface="+mj-ea"/>
                <a:ea typeface="+mj-ea"/>
              </a:rPr>
              <a:t>)*size;</a:t>
            </a:r>
            <a:endParaRPr lang="zh-CN" altLang="zh-CN" b="0" dirty="0">
              <a:solidFill>
                <a:schemeClr val="tx1"/>
              </a:solidFill>
              <a:latin typeface="+mj-ea"/>
              <a:ea typeface="+mj-ea"/>
            </a:endParaRPr>
          </a:p>
          <a:p>
            <a:r>
              <a:rPr lang="en-US" altLang="zh-CN" b="0" dirty="0" err="1">
                <a:solidFill>
                  <a:schemeClr val="tx1"/>
                </a:solidFill>
                <a:latin typeface="+mj-ea"/>
                <a:ea typeface="+mj-ea"/>
              </a:rPr>
              <a:t>fi_s</a:t>
            </a:r>
            <a:r>
              <a:rPr lang="en-US" altLang="zh-CN" b="0" dirty="0">
                <a:solidFill>
                  <a:schemeClr val="tx1"/>
                </a:solidFill>
                <a:latin typeface="+mj-ea"/>
                <a:ea typeface="+mj-ea"/>
              </a:rPr>
              <a:t>=floor(</a:t>
            </a:r>
            <a:r>
              <a:rPr lang="en-US" altLang="zh-CN" b="0" dirty="0" err="1">
                <a:solidFill>
                  <a:schemeClr val="tx1"/>
                </a:solidFill>
                <a:latin typeface="+mj-ea"/>
                <a:ea typeface="+mj-ea"/>
              </a:rPr>
              <a:t>fi_size</a:t>
            </a:r>
            <a:r>
              <a:rPr lang="en-US" altLang="zh-CN" b="0" dirty="0">
                <a:solidFill>
                  <a:schemeClr val="tx1"/>
                </a:solidFill>
                <a:latin typeface="+mj-ea"/>
                <a:ea typeface="+mj-ea"/>
              </a:rPr>
              <a:t>);</a:t>
            </a:r>
            <a:endParaRPr lang="zh-CN" altLang="zh-CN" b="0" dirty="0">
              <a:solidFill>
                <a:schemeClr val="tx1"/>
              </a:solidFill>
              <a:latin typeface="+mj-ea"/>
              <a:ea typeface="+mj-ea"/>
            </a:endParaRPr>
          </a:p>
          <a:p>
            <a:r>
              <a:rPr lang="en-US" altLang="zh-CN" b="0" dirty="0">
                <a:solidFill>
                  <a:schemeClr val="tx1"/>
                </a:solidFill>
                <a:latin typeface="+mj-ea"/>
                <a:ea typeface="+mj-ea"/>
              </a:rPr>
              <a:t>r=size-sum(</a:t>
            </a:r>
            <a:r>
              <a:rPr lang="en-US" altLang="zh-CN" b="0" dirty="0" err="1">
                <a:solidFill>
                  <a:schemeClr val="tx1"/>
                </a:solidFill>
                <a:latin typeface="+mj-ea"/>
                <a:ea typeface="+mj-ea"/>
              </a:rPr>
              <a:t>fi_s</a:t>
            </a:r>
            <a:r>
              <a:rPr lang="en-US" altLang="zh-CN" b="0" dirty="0">
                <a:solidFill>
                  <a:schemeClr val="tx1"/>
                </a:solidFill>
                <a:latin typeface="+mj-ea"/>
                <a:ea typeface="+mj-ea"/>
              </a:rPr>
              <a:t>);</a:t>
            </a:r>
            <a:endParaRPr lang="zh-CN" altLang="zh-CN" b="0" dirty="0">
              <a:solidFill>
                <a:schemeClr val="tx1"/>
              </a:solidFill>
              <a:latin typeface="+mj-ea"/>
              <a:ea typeface="+mj-ea"/>
            </a:endParaRPr>
          </a:p>
          <a:p>
            <a:r>
              <a:rPr lang="en-US" altLang="zh-CN" b="0" dirty="0">
                <a:solidFill>
                  <a:schemeClr val="tx1"/>
                </a:solidFill>
                <a:latin typeface="+mj-ea"/>
                <a:ea typeface="+mj-ea"/>
              </a:rPr>
              <a:t>Rest=</a:t>
            </a:r>
            <a:r>
              <a:rPr lang="en-US" altLang="zh-CN" b="0" dirty="0" err="1">
                <a:solidFill>
                  <a:schemeClr val="tx1"/>
                </a:solidFill>
                <a:latin typeface="+mj-ea"/>
                <a:ea typeface="+mj-ea"/>
              </a:rPr>
              <a:t>fi_size-fi_s</a:t>
            </a:r>
            <a:r>
              <a:rPr lang="en-US" altLang="zh-CN" b="0" dirty="0">
                <a:solidFill>
                  <a:schemeClr val="tx1"/>
                </a:solidFill>
                <a:latin typeface="+mj-ea"/>
                <a:ea typeface="+mj-ea"/>
              </a:rPr>
              <a:t>;</a:t>
            </a:r>
            <a:endParaRPr lang="zh-CN" altLang="zh-CN" b="0" dirty="0">
              <a:solidFill>
                <a:schemeClr val="tx1"/>
              </a:solidFill>
              <a:latin typeface="+mj-ea"/>
              <a:ea typeface="+mj-ea"/>
            </a:endParaRPr>
          </a:p>
          <a:p>
            <a:r>
              <a:rPr lang="en-US" altLang="zh-CN" b="0" dirty="0">
                <a:solidFill>
                  <a:schemeClr val="tx1"/>
                </a:solidFill>
                <a:latin typeface="+mj-ea"/>
                <a:ea typeface="+mj-ea"/>
              </a:rPr>
              <a:t>[</a:t>
            </a:r>
            <a:r>
              <a:rPr lang="en-US" altLang="zh-CN" b="0" dirty="0" err="1">
                <a:solidFill>
                  <a:schemeClr val="tx1"/>
                </a:solidFill>
                <a:latin typeface="+mj-ea"/>
                <a:ea typeface="+mj-ea"/>
              </a:rPr>
              <a:t>Restvalue,Index</a:t>
            </a:r>
            <a:r>
              <a:rPr lang="en-US" altLang="zh-CN" b="0" dirty="0">
                <a:solidFill>
                  <a:schemeClr val="tx1"/>
                </a:solidFill>
                <a:latin typeface="+mj-ea"/>
                <a:ea typeface="+mj-ea"/>
              </a:rPr>
              <a:t>]=sort(Rest);</a:t>
            </a:r>
            <a:endParaRPr lang="zh-CN" altLang="zh-CN" b="0" dirty="0">
              <a:solidFill>
                <a:schemeClr val="tx1"/>
              </a:solidFill>
              <a:latin typeface="+mj-ea"/>
              <a:ea typeface="+mj-ea"/>
            </a:endParaRPr>
          </a:p>
          <a:p>
            <a:r>
              <a:rPr lang="en-US" altLang="zh-CN" b="0" dirty="0">
                <a:solidFill>
                  <a:schemeClr val="tx1"/>
                </a:solidFill>
                <a:latin typeface="+mj-ea"/>
                <a:ea typeface="+mj-ea"/>
              </a:rPr>
              <a:t>for </a:t>
            </a:r>
            <a:r>
              <a:rPr lang="en-US" altLang="zh-CN" b="0" dirty="0" err="1">
                <a:solidFill>
                  <a:schemeClr val="tx1"/>
                </a:solidFill>
                <a:latin typeface="+mj-ea"/>
                <a:ea typeface="+mj-ea"/>
              </a:rPr>
              <a:t>i</a:t>
            </a:r>
            <a:r>
              <a:rPr lang="en-US" altLang="zh-CN" b="0" dirty="0">
                <a:solidFill>
                  <a:schemeClr val="tx1"/>
                </a:solidFill>
                <a:latin typeface="+mj-ea"/>
                <a:ea typeface="+mj-ea"/>
              </a:rPr>
              <a:t>=size:-1:size-r+1</a:t>
            </a:r>
            <a:endParaRPr lang="zh-CN" altLang="zh-CN" b="0" dirty="0">
              <a:solidFill>
                <a:schemeClr val="tx1"/>
              </a:solidFill>
              <a:latin typeface="+mj-ea"/>
              <a:ea typeface="+mj-ea"/>
            </a:endParaRPr>
          </a:p>
          <a:p>
            <a:r>
              <a:rPr lang="en-US" altLang="zh-CN" b="0" dirty="0">
                <a:solidFill>
                  <a:schemeClr val="tx1"/>
                </a:solidFill>
                <a:latin typeface="+mj-ea"/>
                <a:ea typeface="+mj-ea"/>
              </a:rPr>
              <a:t>    </a:t>
            </a:r>
            <a:r>
              <a:rPr lang="en-US" altLang="zh-CN" b="0" dirty="0" err="1">
                <a:solidFill>
                  <a:schemeClr val="tx1"/>
                </a:solidFill>
                <a:latin typeface="+mj-ea"/>
                <a:ea typeface="+mj-ea"/>
              </a:rPr>
              <a:t>fi_s</a:t>
            </a:r>
            <a:r>
              <a:rPr lang="en-US" altLang="zh-CN" b="0" dirty="0">
                <a:solidFill>
                  <a:schemeClr val="tx1"/>
                </a:solidFill>
                <a:latin typeface="+mj-ea"/>
                <a:ea typeface="+mj-ea"/>
              </a:rPr>
              <a:t>(Index(</a:t>
            </a:r>
            <a:r>
              <a:rPr lang="en-US" altLang="zh-CN" b="0" dirty="0" err="1">
                <a:solidFill>
                  <a:schemeClr val="tx1"/>
                </a:solidFill>
                <a:latin typeface="+mj-ea"/>
                <a:ea typeface="+mj-ea"/>
              </a:rPr>
              <a:t>i</a:t>
            </a:r>
            <a:r>
              <a:rPr lang="en-US" altLang="zh-CN" b="0" dirty="0">
                <a:solidFill>
                  <a:schemeClr val="tx1"/>
                </a:solidFill>
                <a:latin typeface="+mj-ea"/>
                <a:ea typeface="+mj-ea"/>
              </a:rPr>
              <a:t>))=</a:t>
            </a:r>
            <a:r>
              <a:rPr lang="en-US" altLang="zh-CN" b="0" dirty="0" err="1">
                <a:solidFill>
                  <a:schemeClr val="tx1"/>
                </a:solidFill>
                <a:latin typeface="+mj-ea"/>
                <a:ea typeface="+mj-ea"/>
              </a:rPr>
              <a:t>fi_s</a:t>
            </a:r>
            <a:r>
              <a:rPr lang="en-US" altLang="zh-CN" b="0" dirty="0">
                <a:solidFill>
                  <a:schemeClr val="tx1"/>
                </a:solidFill>
                <a:latin typeface="+mj-ea"/>
                <a:ea typeface="+mj-ea"/>
              </a:rPr>
              <a:t>(Index(</a:t>
            </a:r>
            <a:r>
              <a:rPr lang="en-US" altLang="zh-CN" b="0" dirty="0" err="1">
                <a:solidFill>
                  <a:schemeClr val="tx1"/>
                </a:solidFill>
                <a:latin typeface="+mj-ea"/>
                <a:ea typeface="+mj-ea"/>
              </a:rPr>
              <a:t>i</a:t>
            </a:r>
            <a:r>
              <a:rPr lang="en-US" altLang="zh-CN" b="0" dirty="0">
                <a:solidFill>
                  <a:schemeClr val="tx1"/>
                </a:solidFill>
                <a:latin typeface="+mj-ea"/>
                <a:ea typeface="+mj-ea"/>
              </a:rPr>
              <a:t>))+1;</a:t>
            </a:r>
            <a:endParaRPr lang="zh-CN" altLang="zh-CN" b="0" dirty="0">
              <a:solidFill>
                <a:schemeClr val="tx1"/>
              </a:solidFill>
              <a:latin typeface="+mj-ea"/>
              <a:ea typeface="+mj-ea"/>
            </a:endParaRPr>
          </a:p>
          <a:p>
            <a:r>
              <a:rPr lang="en-US" altLang="zh-CN" b="0" dirty="0">
                <a:solidFill>
                  <a:schemeClr val="tx1"/>
                </a:solidFill>
                <a:latin typeface="+mj-ea"/>
                <a:ea typeface="+mj-ea"/>
              </a:rPr>
              <a:t>end</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2837592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36712"/>
            <a:ext cx="4572000" cy="5816977"/>
          </a:xfrm>
          <a:prstGeom prst="rect">
            <a:avLst/>
          </a:prstGeom>
        </p:spPr>
        <p:txBody>
          <a:bodyPr>
            <a:spAutoFit/>
          </a:bodyPr>
          <a:lstStyle/>
          <a:p>
            <a:pPr algn="l"/>
            <a:r>
              <a:rPr lang="en-US" altLang="zh-CN" sz="1200" b="0" dirty="0">
                <a:solidFill>
                  <a:schemeClr val="tx1"/>
                </a:solidFill>
                <a:latin typeface="+mj-ea"/>
                <a:ea typeface="+mj-ea"/>
              </a:rPr>
              <a:t>k=1;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=size:-1:1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for j=1:1:fi_s(</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TempE</a:t>
            </a:r>
            <a:r>
              <a:rPr lang="en-US" altLang="zh-CN" sz="1200" b="0" dirty="0">
                <a:solidFill>
                  <a:schemeClr val="tx1"/>
                </a:solidFill>
                <a:latin typeface="+mj-ea"/>
                <a:ea typeface="+mj-ea"/>
              </a:rPr>
              <a:t>(k,:)=</a:t>
            </a:r>
            <a:r>
              <a:rPr lang="en-US" altLang="zh-CN" sz="1200" b="0" dirty="0" err="1">
                <a:solidFill>
                  <a:schemeClr val="tx1"/>
                </a:solidFill>
                <a:latin typeface="+mj-ea"/>
                <a:ea typeface="+mj-ea"/>
              </a:rPr>
              <a:t>kpid</a:t>
            </a:r>
            <a:r>
              <a:rPr lang="en-US" altLang="zh-CN" sz="1200" b="0" dirty="0">
                <a:solidFill>
                  <a:schemeClr val="tx1"/>
                </a:solidFill>
                <a:latin typeface="+mj-ea"/>
                <a:ea typeface="+mj-ea"/>
              </a:rPr>
              <a:t>(</a:t>
            </a:r>
            <a:r>
              <a:rPr lang="en-US" altLang="zh-CN" sz="1200" b="0" dirty="0" err="1">
                <a:solidFill>
                  <a:schemeClr val="tx1"/>
                </a:solidFill>
                <a:latin typeface="+mj-ea"/>
                <a:ea typeface="+mj-ea"/>
              </a:rPr>
              <a:t>Indexfi</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k=k+1;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crossover operation</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Pc=0.90;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=1:2:(size-1)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temp=rand;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Pc&gt;temp</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alfa=rand;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TempE</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,:)=alfa*</a:t>
            </a:r>
            <a:r>
              <a:rPr lang="en-US" altLang="zh-CN" sz="1200" b="0" dirty="0" err="1">
                <a:solidFill>
                  <a:schemeClr val="tx1"/>
                </a:solidFill>
                <a:latin typeface="+mj-ea"/>
                <a:ea typeface="+mj-ea"/>
              </a:rPr>
              <a:t>kpid</a:t>
            </a:r>
            <a:r>
              <a:rPr lang="en-US" altLang="zh-CN" sz="1200" b="0" dirty="0">
                <a:solidFill>
                  <a:schemeClr val="tx1"/>
                </a:solidFill>
                <a:latin typeface="+mj-ea"/>
                <a:ea typeface="+mj-ea"/>
              </a:rPr>
              <a:t>(i+1,:)+(1-alfa)*</a:t>
            </a:r>
            <a:r>
              <a:rPr lang="en-US" altLang="zh-CN" sz="1200" b="0" dirty="0" err="1">
                <a:solidFill>
                  <a:schemeClr val="tx1"/>
                </a:solidFill>
                <a:latin typeface="+mj-ea"/>
                <a:ea typeface="+mj-ea"/>
              </a:rPr>
              <a:t>kpid</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TempE</a:t>
            </a:r>
            <a:r>
              <a:rPr lang="en-US" altLang="zh-CN" sz="1200" b="0" dirty="0">
                <a:solidFill>
                  <a:schemeClr val="tx1"/>
                </a:solidFill>
                <a:latin typeface="+mj-ea"/>
                <a:ea typeface="+mj-ea"/>
              </a:rPr>
              <a:t>(i+1,:)=alfa*</a:t>
            </a:r>
            <a:r>
              <a:rPr lang="en-US" altLang="zh-CN" sz="1200" b="0" dirty="0" err="1">
                <a:solidFill>
                  <a:schemeClr val="tx1"/>
                </a:solidFill>
                <a:latin typeface="+mj-ea"/>
                <a:ea typeface="+mj-ea"/>
              </a:rPr>
              <a:t>kpid</a:t>
            </a:r>
            <a:r>
              <a:rPr lang="en-US" altLang="zh-CN" sz="1200" b="0" dirty="0">
                <a:solidFill>
                  <a:schemeClr val="tx1"/>
                </a:solidFill>
                <a:latin typeface="+mj-ea"/>
                <a:ea typeface="+mj-ea"/>
              </a:rPr>
              <a:t>(</a:t>
            </a:r>
            <a:r>
              <a:rPr lang="en-US" altLang="zh-CN" sz="1200" b="0" dirty="0" err="1">
                <a:solidFill>
                  <a:schemeClr val="tx1"/>
                </a:solidFill>
                <a:latin typeface="+mj-ea"/>
                <a:ea typeface="+mj-ea"/>
              </a:rPr>
              <a:t>i</a:t>
            </a:r>
            <a:r>
              <a:rPr lang="en-US" altLang="zh-CN" sz="1200" b="0" dirty="0">
                <a:solidFill>
                  <a:schemeClr val="tx1"/>
                </a:solidFill>
                <a:latin typeface="+mj-ea"/>
                <a:ea typeface="+mj-ea"/>
              </a:rPr>
              <a:t>,:)+(1-alfa)*</a:t>
            </a:r>
            <a:r>
              <a:rPr lang="en-US" altLang="zh-CN" sz="1200" b="0" dirty="0" err="1">
                <a:solidFill>
                  <a:schemeClr val="tx1"/>
                </a:solidFill>
                <a:latin typeface="+mj-ea"/>
                <a:ea typeface="+mj-ea"/>
              </a:rPr>
              <a:t>kpid</a:t>
            </a:r>
            <a:r>
              <a:rPr lang="en-US" altLang="zh-CN" sz="1200" b="0" dirty="0">
                <a:solidFill>
                  <a:schemeClr val="tx1"/>
                </a:solidFill>
                <a:latin typeface="+mj-ea"/>
                <a:ea typeface="+mj-ea"/>
              </a:rPr>
              <a:t>(i+1,:);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TempE</a:t>
            </a:r>
            <a:r>
              <a:rPr lang="en-US" altLang="zh-CN" sz="1200" b="0" dirty="0">
                <a:solidFill>
                  <a:schemeClr val="tx1"/>
                </a:solidFill>
                <a:latin typeface="+mj-ea"/>
                <a:ea typeface="+mj-ea"/>
              </a:rPr>
              <a:t>(size,:)=</a:t>
            </a:r>
            <a:r>
              <a:rPr lang="en-US" altLang="zh-CN" sz="1200" b="0" dirty="0" err="1">
                <a:solidFill>
                  <a:schemeClr val="tx1"/>
                </a:solidFill>
                <a:latin typeface="+mj-ea"/>
                <a:ea typeface="+mj-ea"/>
              </a:rPr>
              <a:t>BestS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kpid</a:t>
            </a:r>
            <a:r>
              <a:rPr lang="en-US" altLang="zh-CN" sz="1200" b="0" dirty="0">
                <a:solidFill>
                  <a:schemeClr val="tx1"/>
                </a:solidFill>
                <a:latin typeface="+mj-ea"/>
                <a:ea typeface="+mj-ea"/>
              </a:rPr>
              <a:t>=</a:t>
            </a:r>
            <a:r>
              <a:rPr lang="en-US" altLang="zh-CN" sz="1200" b="0" dirty="0" err="1">
                <a:solidFill>
                  <a:schemeClr val="tx1"/>
                </a:solidFill>
                <a:latin typeface="+mj-ea"/>
                <a:ea typeface="+mj-ea"/>
              </a:rPr>
              <a:t>TempE</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a:t>
            </a:r>
            <a:r>
              <a:rPr lang="en-US" altLang="zh-CN" sz="1200" b="0" dirty="0" err="1">
                <a:solidFill>
                  <a:schemeClr val="tx1"/>
                </a:solidFill>
                <a:latin typeface="+mj-ea"/>
                <a:ea typeface="+mj-ea"/>
              </a:rPr>
              <a:t>Mution</a:t>
            </a:r>
            <a:r>
              <a:rPr lang="en-US" altLang="zh-CN" sz="1200" b="0" dirty="0">
                <a:solidFill>
                  <a:schemeClr val="tx1"/>
                </a:solidFill>
                <a:latin typeface="+mj-ea"/>
                <a:ea typeface="+mj-ea"/>
              </a:rPr>
              <a:t> operation</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Pm=0.1-[1:1:size]*(0.01)/size;</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Pm_rand</a:t>
            </a:r>
            <a:r>
              <a:rPr lang="en-US" altLang="zh-CN" sz="1200" b="0" dirty="0">
                <a:solidFill>
                  <a:schemeClr val="tx1"/>
                </a:solidFill>
                <a:latin typeface="+mj-ea"/>
                <a:ea typeface="+mj-ea"/>
              </a:rPr>
              <a:t>=rand(</a:t>
            </a:r>
            <a:r>
              <a:rPr lang="en-US" altLang="zh-CN" sz="1200" b="0" dirty="0" err="1">
                <a:solidFill>
                  <a:schemeClr val="tx1"/>
                </a:solidFill>
                <a:latin typeface="+mj-ea"/>
                <a:ea typeface="+mj-ea"/>
              </a:rPr>
              <a:t>size,codel</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Mean=(</a:t>
            </a:r>
            <a:r>
              <a:rPr lang="en-US" altLang="zh-CN" sz="1200" b="0" dirty="0" err="1">
                <a:solidFill>
                  <a:schemeClr val="tx1"/>
                </a:solidFill>
                <a:latin typeface="+mj-ea"/>
                <a:ea typeface="+mj-ea"/>
              </a:rPr>
              <a:t>maxx+minx</a:t>
            </a:r>
            <a:r>
              <a:rPr lang="en-US" altLang="zh-CN" sz="1200" b="0" dirty="0">
                <a:solidFill>
                  <a:schemeClr val="tx1"/>
                </a:solidFill>
                <a:latin typeface="+mj-ea"/>
                <a:ea typeface="+mj-ea"/>
              </a:rPr>
              <a:t>)/2;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Dif</a:t>
            </a:r>
            <a:r>
              <a:rPr lang="en-US" altLang="zh-CN" sz="1200" b="0" dirty="0">
                <a:solidFill>
                  <a:schemeClr val="tx1"/>
                </a:solidFill>
                <a:latin typeface="+mj-ea"/>
                <a:ea typeface="+mj-ea"/>
              </a:rPr>
              <a:t>=(</a:t>
            </a:r>
            <a:r>
              <a:rPr lang="en-US" altLang="zh-CN" sz="1200" b="0" dirty="0" err="1">
                <a:solidFill>
                  <a:schemeClr val="tx1"/>
                </a:solidFill>
                <a:latin typeface="+mj-ea"/>
                <a:ea typeface="+mj-ea"/>
              </a:rPr>
              <a:t>maxx</a:t>
            </a:r>
            <a:r>
              <a:rPr lang="en-US" altLang="zh-CN" sz="1200" b="0" dirty="0">
                <a:solidFill>
                  <a:schemeClr val="tx1"/>
                </a:solidFill>
                <a:latin typeface="+mj-ea"/>
                <a:ea typeface="+mj-ea"/>
              </a:rPr>
              <a:t>-minx);</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a:t>
            </a:r>
            <a:r>
              <a:rPr lang="en-US" altLang="zh-CN" sz="1200" b="0" dirty="0" err="1">
                <a:solidFill>
                  <a:schemeClr val="tx1"/>
                </a:solidFill>
                <a:latin typeface="+mj-ea"/>
                <a:ea typeface="+mj-ea"/>
              </a:rPr>
              <a:t>i</a:t>
            </a:r>
            <a:r>
              <a:rPr lang="en-US" altLang="zh-CN" sz="1200" b="0" dirty="0">
                <a:solidFill>
                  <a:schemeClr val="tx1"/>
                </a:solidFill>
                <a:latin typeface="+mj-ea"/>
                <a:ea typeface="+mj-ea"/>
              </a:rPr>
              <a:t>=1:1:size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for j=1:1:codel</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Pm(</a:t>
            </a:r>
            <a:r>
              <a:rPr lang="en-US" altLang="zh-CN" sz="1200" b="0" dirty="0" err="1">
                <a:solidFill>
                  <a:schemeClr val="tx1"/>
                </a:solidFill>
                <a:latin typeface="+mj-ea"/>
                <a:ea typeface="+mj-ea"/>
              </a:rPr>
              <a:t>i</a:t>
            </a:r>
            <a:r>
              <a:rPr lang="en-US" altLang="zh-CN" sz="1200" b="0" dirty="0">
                <a:solidFill>
                  <a:schemeClr val="tx1"/>
                </a:solidFill>
                <a:latin typeface="+mj-ea"/>
                <a:ea typeface="+mj-ea"/>
              </a:rPr>
              <a:t>)&gt;</a:t>
            </a:r>
            <a:r>
              <a:rPr lang="en-US" altLang="zh-CN" sz="1200" b="0" dirty="0" err="1">
                <a:solidFill>
                  <a:schemeClr val="tx1"/>
                </a:solidFill>
                <a:latin typeface="+mj-ea"/>
                <a:ea typeface="+mj-ea"/>
              </a:rPr>
              <a:t>Pm_rand</a:t>
            </a:r>
            <a:r>
              <a:rPr lang="en-US" altLang="zh-CN" sz="1200" b="0" dirty="0">
                <a:solidFill>
                  <a:schemeClr val="tx1"/>
                </a:solidFill>
                <a:latin typeface="+mj-ea"/>
                <a:ea typeface="+mj-ea"/>
              </a:rPr>
              <a:t>(</a:t>
            </a:r>
            <a:r>
              <a:rPr lang="en-US" altLang="zh-CN" sz="1200" b="0" dirty="0" err="1">
                <a:solidFill>
                  <a:schemeClr val="tx1"/>
                </a:solidFill>
                <a:latin typeface="+mj-ea"/>
                <a:ea typeface="+mj-ea"/>
              </a:rPr>
              <a:t>i,j</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TempE</a:t>
            </a:r>
            <a:r>
              <a:rPr lang="en-US" altLang="zh-CN" sz="1200" b="0" dirty="0">
                <a:solidFill>
                  <a:schemeClr val="tx1"/>
                </a:solidFill>
                <a:latin typeface="+mj-ea"/>
                <a:ea typeface="+mj-ea"/>
              </a:rPr>
              <a:t>(</a:t>
            </a:r>
            <a:r>
              <a:rPr lang="en-US" altLang="zh-CN" sz="1200" b="0" dirty="0" err="1">
                <a:solidFill>
                  <a:schemeClr val="tx1"/>
                </a:solidFill>
                <a:latin typeface="+mj-ea"/>
                <a:ea typeface="+mj-ea"/>
              </a:rPr>
              <a:t>i,j</a:t>
            </a:r>
            <a:r>
              <a:rPr lang="en-US" altLang="zh-CN" sz="1200" b="0" dirty="0">
                <a:solidFill>
                  <a:schemeClr val="tx1"/>
                </a:solidFill>
                <a:latin typeface="+mj-ea"/>
                <a:ea typeface="+mj-ea"/>
              </a:rPr>
              <a:t>)=Mean(j)+</a:t>
            </a:r>
            <a:r>
              <a:rPr lang="en-US" altLang="zh-CN" sz="1200" b="0" dirty="0" err="1">
                <a:solidFill>
                  <a:schemeClr val="tx1"/>
                </a:solidFill>
                <a:latin typeface="+mj-ea"/>
                <a:ea typeface="+mj-ea"/>
              </a:rPr>
              <a:t>Dif</a:t>
            </a:r>
            <a:r>
              <a:rPr lang="en-US" altLang="zh-CN" sz="1200" b="0" dirty="0">
                <a:solidFill>
                  <a:schemeClr val="tx1"/>
                </a:solidFill>
                <a:latin typeface="+mj-ea"/>
                <a:ea typeface="+mj-ea"/>
              </a:rPr>
              <a:t>(j)*(rand-0.5);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4272906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4572000" cy="4708981"/>
          </a:xfrm>
          <a:prstGeom prst="rect">
            <a:avLst/>
          </a:prstGeom>
        </p:spPr>
        <p:txBody>
          <a:bodyPr>
            <a:spAutoFit/>
          </a:bodyPr>
          <a:lstStyle/>
          <a:p>
            <a:pPr algn="l"/>
            <a:r>
              <a:rPr lang="en-US" altLang="zh-CN" b="0" dirty="0">
                <a:solidFill>
                  <a:schemeClr val="tx1"/>
                </a:solidFill>
                <a:latin typeface="+mj-ea"/>
                <a:ea typeface="+mj-ea"/>
              </a:rPr>
              <a:t>%guarantee </a:t>
            </a:r>
            <a:r>
              <a:rPr lang="en-US" altLang="zh-CN" b="0" dirty="0" err="1">
                <a:solidFill>
                  <a:schemeClr val="tx1"/>
                </a:solidFill>
                <a:latin typeface="+mj-ea"/>
                <a:ea typeface="+mj-ea"/>
              </a:rPr>
              <a:t>TempE</a:t>
            </a:r>
            <a:r>
              <a:rPr lang="en-US" altLang="zh-CN" b="0" dirty="0">
                <a:solidFill>
                  <a:schemeClr val="tx1"/>
                </a:solidFill>
                <a:latin typeface="+mj-ea"/>
                <a:ea typeface="+mj-ea"/>
              </a:rPr>
              <a:t>(size,:)belong </a:t>
            </a:r>
            <a:r>
              <a:rPr lang="en-US" altLang="zh-CN" b="0" dirty="0" err="1">
                <a:solidFill>
                  <a:schemeClr val="tx1"/>
                </a:solidFill>
                <a:latin typeface="+mj-ea"/>
                <a:ea typeface="+mj-ea"/>
              </a:rPr>
              <a:t>tu</a:t>
            </a:r>
            <a:r>
              <a:rPr lang="en-US" altLang="zh-CN" b="0" dirty="0">
                <a:solidFill>
                  <a:schemeClr val="tx1"/>
                </a:solidFill>
                <a:latin typeface="+mj-ea"/>
                <a:ea typeface="+mj-ea"/>
              </a:rPr>
              <a:t> the best individual</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TempE</a:t>
            </a:r>
            <a:r>
              <a:rPr lang="en-US" altLang="zh-CN" b="0" dirty="0">
                <a:solidFill>
                  <a:schemeClr val="tx1"/>
                </a:solidFill>
                <a:latin typeface="+mj-ea"/>
                <a:ea typeface="+mj-ea"/>
              </a:rPr>
              <a:t>(size,:)=</a:t>
            </a:r>
            <a:r>
              <a:rPr lang="en-US" altLang="zh-CN" b="0" dirty="0" err="1">
                <a:solidFill>
                  <a:schemeClr val="tx1"/>
                </a:solidFill>
                <a:latin typeface="+mj-ea"/>
                <a:ea typeface="+mj-ea"/>
              </a:rPr>
              <a:t>BestS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kpid</a:t>
            </a:r>
            <a:r>
              <a:rPr lang="en-US" altLang="zh-CN" b="0" dirty="0">
                <a:solidFill>
                  <a:schemeClr val="tx1"/>
                </a:solidFill>
                <a:latin typeface="+mj-ea"/>
                <a:ea typeface="+mj-ea"/>
              </a:rPr>
              <a:t>=</a:t>
            </a:r>
            <a:r>
              <a:rPr lang="en-US" altLang="zh-CN" b="0" dirty="0" err="1">
                <a:solidFill>
                  <a:schemeClr val="tx1"/>
                </a:solidFill>
                <a:latin typeface="+mj-ea"/>
                <a:ea typeface="+mj-ea"/>
              </a:rPr>
              <a:t>TempE</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Bestfi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BestS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Best_J</a:t>
            </a:r>
            <a:r>
              <a:rPr lang="en-US" altLang="zh-CN" b="0" dirty="0">
                <a:solidFill>
                  <a:schemeClr val="tx1"/>
                </a:solidFill>
                <a:latin typeface="+mj-ea"/>
                <a:ea typeface="+mj-ea"/>
              </a:rPr>
              <a:t>=</a:t>
            </a:r>
            <a:r>
              <a:rPr lang="en-US" altLang="zh-CN" b="0" dirty="0" err="1">
                <a:solidFill>
                  <a:schemeClr val="tx1"/>
                </a:solidFill>
                <a:latin typeface="+mj-ea"/>
                <a:ea typeface="+mj-ea"/>
              </a:rPr>
              <a:t>BestJ</a:t>
            </a:r>
            <a:r>
              <a:rPr lang="en-US" altLang="zh-CN" b="0" dirty="0">
                <a:solidFill>
                  <a:schemeClr val="tx1"/>
                </a:solidFill>
                <a:latin typeface="+mj-ea"/>
                <a:ea typeface="+mj-ea"/>
              </a:rPr>
              <a:t>(G);</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figure(1);</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plot(time,BestJ,'LineWidth',3);</a:t>
            </a:r>
            <a:endParaRPr lang="zh-CN" altLang="zh-CN" b="0" dirty="0">
              <a:solidFill>
                <a:schemeClr val="tx1"/>
              </a:solidFill>
              <a:latin typeface="+mj-ea"/>
              <a:ea typeface="+mj-ea"/>
            </a:endParaRPr>
          </a:p>
          <a:p>
            <a:pPr algn="l"/>
            <a:r>
              <a:rPr lang="en-US" altLang="zh-CN" b="0" dirty="0">
                <a:solidFill>
                  <a:schemeClr val="tx1"/>
                </a:solidFill>
                <a:latin typeface="+mj-ea"/>
                <a:ea typeface="+mj-ea"/>
              </a:rPr>
              <a:t>title('</a:t>
            </a:r>
            <a:r>
              <a:rPr lang="zh-CN" altLang="zh-CN" b="0" dirty="0">
                <a:solidFill>
                  <a:schemeClr val="tx1"/>
                </a:solidFill>
                <a:latin typeface="+mj-ea"/>
                <a:ea typeface="+mj-ea"/>
              </a:rPr>
              <a:t>最优个体适应值</a:t>
            </a:r>
            <a:r>
              <a:rPr lang="en-US" altLang="zh-CN" b="0" dirty="0">
                <a:solidFill>
                  <a:schemeClr val="tx1"/>
                </a:solidFill>
                <a:latin typeface="+mj-ea"/>
                <a:ea typeface="+mj-ea"/>
              </a:rPr>
              <a:t>','fontsize',10);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zh-CN" altLang="zh-CN" b="0" dirty="0">
                <a:solidFill>
                  <a:schemeClr val="tx1"/>
                </a:solidFill>
                <a:latin typeface="+mj-ea"/>
                <a:ea typeface="+mj-ea"/>
              </a:rPr>
              <a:t>迭代次数</a:t>
            </a:r>
            <a:r>
              <a:rPr lang="en-US" altLang="zh-CN" b="0" dirty="0">
                <a:solidFill>
                  <a:schemeClr val="tx1"/>
                </a:solidFill>
                <a:latin typeface="+mj-ea"/>
                <a:ea typeface="+mj-ea"/>
              </a:rPr>
              <a:t>');</a:t>
            </a:r>
            <a:r>
              <a:rPr lang="en-US" altLang="zh-CN" b="0" dirty="0" err="1">
                <a:solidFill>
                  <a:schemeClr val="tx1"/>
                </a:solidFill>
                <a:latin typeface="+mj-ea"/>
                <a:ea typeface="+mj-ea"/>
              </a:rPr>
              <a:t>ylabel</a:t>
            </a:r>
            <a:r>
              <a:rPr lang="en-US" altLang="zh-CN" b="0" dirty="0">
                <a:solidFill>
                  <a:schemeClr val="tx1"/>
                </a:solidFill>
                <a:latin typeface="+mj-ea"/>
                <a:ea typeface="+mj-ea"/>
              </a:rPr>
              <a:t>('</a:t>
            </a:r>
            <a:r>
              <a:rPr lang="zh-CN" altLang="zh-CN" b="0" dirty="0">
                <a:solidFill>
                  <a:schemeClr val="tx1"/>
                </a:solidFill>
                <a:latin typeface="+mj-ea"/>
                <a:ea typeface="+mj-ea"/>
              </a:rPr>
              <a:t>适应值</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4272906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836712"/>
            <a:ext cx="4572000" cy="4708981"/>
          </a:xfrm>
          <a:prstGeom prst="rect">
            <a:avLst/>
          </a:prstGeom>
        </p:spPr>
        <p:txBody>
          <a:bodyPr>
            <a:spAutoFit/>
          </a:bodyPr>
          <a:lstStyle/>
          <a:p>
            <a:pPr algn="l"/>
            <a:r>
              <a:rPr lang="en-US" altLang="zh-CN" sz="1200" b="0" dirty="0">
                <a:solidFill>
                  <a:schemeClr val="tx1"/>
                </a:solidFill>
                <a:latin typeface="+mj-ea"/>
                <a:ea typeface="+mj-ea"/>
              </a:rPr>
              <a:t>PID-GA</a:t>
            </a:r>
            <a:r>
              <a:rPr lang="zh-CN" altLang="zh-CN" sz="1200" b="0" dirty="0">
                <a:solidFill>
                  <a:schemeClr val="tx1"/>
                </a:solidFill>
                <a:latin typeface="+mj-ea"/>
                <a:ea typeface="+mj-ea"/>
              </a:rPr>
              <a:t>粒子群适应度函数如下。</a:t>
            </a:r>
          </a:p>
          <a:p>
            <a:pPr algn="l"/>
            <a:r>
              <a:rPr lang="en-US" altLang="zh-CN" sz="1200" b="0" dirty="0">
                <a:solidFill>
                  <a:schemeClr val="tx1"/>
                </a:solidFill>
                <a:latin typeface="+mj-ea"/>
                <a:ea typeface="+mj-ea"/>
              </a:rPr>
              <a:t>function </a:t>
            </a:r>
            <a:r>
              <a:rPr lang="en-US" altLang="zh-CN" sz="1200" b="0" dirty="0" err="1">
                <a:solidFill>
                  <a:schemeClr val="tx1"/>
                </a:solidFill>
                <a:latin typeface="+mj-ea"/>
                <a:ea typeface="+mj-ea"/>
              </a:rPr>
              <a:t>BsJ</a:t>
            </a:r>
            <a:r>
              <a:rPr lang="en-US" altLang="zh-CN" sz="1200" b="0" dirty="0">
                <a:solidFill>
                  <a:schemeClr val="tx1"/>
                </a:solidFill>
                <a:latin typeface="+mj-ea"/>
                <a:ea typeface="+mj-ea"/>
              </a:rPr>
              <a:t>=</a:t>
            </a:r>
            <a:r>
              <a:rPr lang="en-US" altLang="zh-CN" sz="1200" b="0" dirty="0" err="1">
                <a:solidFill>
                  <a:schemeClr val="tx1"/>
                </a:solidFill>
                <a:latin typeface="+mj-ea"/>
                <a:ea typeface="+mj-ea"/>
              </a:rPr>
              <a:t>pid_GA</a:t>
            </a:r>
            <a:r>
              <a:rPr lang="en-US" altLang="zh-CN" sz="1200" b="0" dirty="0">
                <a:solidFill>
                  <a:schemeClr val="tx1"/>
                </a:solidFill>
                <a:latin typeface="+mj-ea"/>
                <a:ea typeface="+mj-ea"/>
              </a:rPr>
              <a:t>(</a:t>
            </a:r>
            <a:r>
              <a:rPr lang="en-US" altLang="zh-CN" sz="1200" b="0" dirty="0" err="1">
                <a:solidFill>
                  <a:schemeClr val="tx1"/>
                </a:solidFill>
                <a:latin typeface="+mj-ea"/>
                <a:ea typeface="+mj-ea"/>
              </a:rPr>
              <a:t>Kpidi</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=0.001;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a:t>
            </a:r>
            <a:r>
              <a:rPr lang="en-US" altLang="zh-CN" sz="1200" b="0" dirty="0" err="1">
                <a:solidFill>
                  <a:schemeClr val="tx1"/>
                </a:solidFill>
                <a:latin typeface="+mj-ea"/>
                <a:ea typeface="+mj-ea"/>
              </a:rPr>
              <a:t>tf</a:t>
            </a:r>
            <a:r>
              <a:rPr lang="en-US" altLang="zh-CN" sz="1200" b="0" dirty="0">
                <a:solidFill>
                  <a:schemeClr val="tx1"/>
                </a:solidFill>
                <a:latin typeface="+mj-ea"/>
                <a:ea typeface="+mj-ea"/>
              </a:rPr>
              <a:t>([1.6],[1 1.5 1.6],'inputdelay',0.1); %</a:t>
            </a:r>
            <a:r>
              <a:rPr lang="zh-CN" altLang="zh-CN" sz="1200" b="0" dirty="0">
                <a:solidFill>
                  <a:schemeClr val="tx1"/>
                </a:solidFill>
                <a:latin typeface="+mj-ea"/>
                <a:ea typeface="+mj-ea"/>
              </a:rPr>
              <a:t>传递函数</a:t>
            </a:r>
          </a:p>
          <a:p>
            <a:pPr algn="l"/>
            <a:r>
              <a:rPr lang="en-US" altLang="zh-CN" sz="1200" b="0" dirty="0" err="1">
                <a:solidFill>
                  <a:schemeClr val="tx1"/>
                </a:solidFill>
                <a:latin typeface="+mj-ea"/>
                <a:ea typeface="+mj-ea"/>
              </a:rPr>
              <a:t>dsys</a:t>
            </a:r>
            <a:r>
              <a:rPr lang="en-US" altLang="zh-CN" sz="1200" b="0" dirty="0">
                <a:solidFill>
                  <a:schemeClr val="tx1"/>
                </a:solidFill>
                <a:latin typeface="+mj-ea"/>
                <a:ea typeface="+mj-ea"/>
              </a:rPr>
              <a:t>=c2d(sys,</a:t>
            </a:r>
            <a:r>
              <a:rPr lang="en-US" altLang="zh-CN" sz="1200" b="0" dirty="0" err="1">
                <a:solidFill>
                  <a:schemeClr val="tx1"/>
                </a:solidFill>
                <a:latin typeface="+mj-ea"/>
                <a:ea typeface="+mj-ea"/>
              </a:rPr>
              <a:t>ts</a:t>
            </a:r>
            <a:r>
              <a:rPr lang="en-US" altLang="zh-CN" sz="1200" b="0" dirty="0">
                <a:solidFill>
                  <a:schemeClr val="tx1"/>
                </a:solidFill>
                <a:latin typeface="+mj-ea"/>
                <a:ea typeface="+mj-ea"/>
              </a:rPr>
              <a:t>,'z');</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a:t>
            </a:r>
            <a:r>
              <a:rPr lang="en-US" altLang="zh-CN" sz="1200" b="0" dirty="0" err="1">
                <a:solidFill>
                  <a:schemeClr val="tx1"/>
                </a:solidFill>
                <a:latin typeface="+mj-ea"/>
                <a:ea typeface="+mj-ea"/>
              </a:rPr>
              <a:t>num,den</a:t>
            </a:r>
            <a:r>
              <a:rPr lang="en-US" altLang="zh-CN" sz="1200" b="0" dirty="0">
                <a:solidFill>
                  <a:schemeClr val="tx1"/>
                </a:solidFill>
                <a:latin typeface="+mj-ea"/>
                <a:ea typeface="+mj-ea"/>
              </a:rPr>
              <a:t>]=</a:t>
            </a:r>
            <a:r>
              <a:rPr lang="en-US" altLang="zh-CN" sz="1200" b="0" dirty="0" err="1">
                <a:solidFill>
                  <a:schemeClr val="tx1"/>
                </a:solidFill>
                <a:latin typeface="+mj-ea"/>
                <a:ea typeface="+mj-ea"/>
              </a:rPr>
              <a:t>tfdata</a:t>
            </a:r>
            <a:r>
              <a:rPr lang="en-US" altLang="zh-CN" sz="1200" b="0" dirty="0">
                <a:solidFill>
                  <a:schemeClr val="tx1"/>
                </a:solidFill>
                <a:latin typeface="+mj-ea"/>
                <a:ea typeface="+mj-ea"/>
              </a:rPr>
              <a:t>(</a:t>
            </a:r>
            <a:r>
              <a:rPr lang="en-US" altLang="zh-CN" sz="1200" b="0" dirty="0" err="1">
                <a:solidFill>
                  <a:schemeClr val="tx1"/>
                </a:solidFill>
                <a:latin typeface="+mj-ea"/>
                <a:ea typeface="+mj-ea"/>
              </a:rPr>
              <a:t>dsys</a:t>
            </a:r>
            <a:r>
              <a:rPr lang="en-US" altLang="zh-CN" sz="1200" b="0" dirty="0">
                <a:solidFill>
                  <a:schemeClr val="tx1"/>
                </a:solidFill>
                <a:latin typeface="+mj-ea"/>
                <a:ea typeface="+mj-ea"/>
              </a:rPr>
              <a:t>,'v');</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rin</a:t>
            </a:r>
            <a:r>
              <a:rPr lang="en-US" altLang="zh-CN" sz="1200" b="0" dirty="0">
                <a:solidFill>
                  <a:schemeClr val="tx1"/>
                </a:solidFill>
                <a:latin typeface="+mj-ea"/>
                <a:ea typeface="+mj-ea"/>
              </a:rPr>
              <a:t>=1;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u_1=0.0;u_2=0.0;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y_1=0.0;y_2=0.0;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x=[0,0,0]';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B=0;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error_1=0;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tu</a:t>
            </a:r>
            <a:r>
              <a:rPr lang="en-US" altLang="zh-CN" sz="1200" b="0" dirty="0">
                <a:solidFill>
                  <a:schemeClr val="tx1"/>
                </a:solidFill>
                <a:latin typeface="+mj-ea"/>
                <a:ea typeface="+mj-ea"/>
              </a:rPr>
              <a:t>=1;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P=100;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for k=1:1:P</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timef</a:t>
            </a:r>
            <a:r>
              <a:rPr lang="en-US" altLang="zh-CN" sz="1200" b="0" dirty="0">
                <a:solidFill>
                  <a:schemeClr val="tx1"/>
                </a:solidFill>
                <a:latin typeface="+mj-ea"/>
                <a:ea typeface="+mj-ea"/>
              </a:rPr>
              <a:t>(k)=k*</a:t>
            </a:r>
            <a:r>
              <a:rPr lang="en-US" altLang="zh-CN" sz="1200" b="0" dirty="0" err="1">
                <a:solidFill>
                  <a:schemeClr val="tx1"/>
                </a:solidFill>
                <a:latin typeface="+mj-ea"/>
                <a:ea typeface="+mj-ea"/>
              </a:rPr>
              <a:t>ts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r(k)=1.0;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u(k)=</a:t>
            </a:r>
            <a:r>
              <a:rPr lang="en-US" altLang="zh-CN" sz="1200" b="0" dirty="0" err="1">
                <a:solidFill>
                  <a:schemeClr val="tx1"/>
                </a:solidFill>
                <a:latin typeface="+mj-ea"/>
                <a:ea typeface="+mj-ea"/>
              </a:rPr>
              <a:t>Kpidi</a:t>
            </a:r>
            <a:r>
              <a:rPr lang="en-US" altLang="zh-CN" sz="1200" b="0" dirty="0">
                <a:solidFill>
                  <a:schemeClr val="tx1"/>
                </a:solidFill>
                <a:latin typeface="+mj-ea"/>
                <a:ea typeface="+mj-ea"/>
              </a:rPr>
              <a:t>(1)*x(1)+</a:t>
            </a:r>
            <a:r>
              <a:rPr lang="en-US" altLang="zh-CN" sz="1200" b="0" dirty="0" err="1">
                <a:solidFill>
                  <a:schemeClr val="tx1"/>
                </a:solidFill>
                <a:latin typeface="+mj-ea"/>
                <a:ea typeface="+mj-ea"/>
              </a:rPr>
              <a:t>Kpidi</a:t>
            </a:r>
            <a:r>
              <a:rPr lang="en-US" altLang="zh-CN" sz="1200" b="0" dirty="0">
                <a:solidFill>
                  <a:schemeClr val="tx1"/>
                </a:solidFill>
                <a:latin typeface="+mj-ea"/>
                <a:ea typeface="+mj-ea"/>
              </a:rPr>
              <a:t>(2)*x(3)+</a:t>
            </a:r>
            <a:r>
              <a:rPr lang="en-US" altLang="zh-CN" sz="1200" b="0" dirty="0" err="1">
                <a:solidFill>
                  <a:schemeClr val="tx1"/>
                </a:solidFill>
                <a:latin typeface="+mj-ea"/>
                <a:ea typeface="+mj-ea"/>
              </a:rPr>
              <a:t>Kpidi</a:t>
            </a:r>
            <a:r>
              <a:rPr lang="en-US" altLang="zh-CN" sz="1200" b="0" dirty="0">
                <a:solidFill>
                  <a:schemeClr val="tx1"/>
                </a:solidFill>
                <a:latin typeface="+mj-ea"/>
                <a:ea typeface="+mj-ea"/>
              </a:rPr>
              <a:t>(3)*x(2);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u(k)&gt;=10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u(k)=10;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if u(k)&lt;=-10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u(k)=-10;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smtClean="0">
                <a:solidFill>
                  <a:schemeClr val="tx1"/>
                </a:solidFill>
                <a:latin typeface="+mj-ea"/>
                <a:ea typeface="+mj-ea"/>
              </a:rPr>
              <a:t>end</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4272906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836712"/>
            <a:ext cx="6264696" cy="4801314"/>
          </a:xfrm>
          <a:prstGeom prst="rect">
            <a:avLst/>
          </a:prstGeom>
        </p:spPr>
        <p:txBody>
          <a:bodyPr wrap="square">
            <a:spAutoFit/>
          </a:bodyPr>
          <a:lstStyle/>
          <a:p>
            <a:pPr algn="l"/>
            <a:r>
              <a:rPr lang="en-US" altLang="zh-CN" sz="1800" b="0" dirty="0">
                <a:solidFill>
                  <a:schemeClr val="tx1"/>
                </a:solidFill>
                <a:latin typeface="+mj-ea"/>
                <a:ea typeface="+mj-ea"/>
              </a:rPr>
              <a:t> </a:t>
            </a:r>
            <a:r>
              <a:rPr lang="en-US" altLang="zh-CN" sz="1800" b="0" dirty="0" err="1">
                <a:solidFill>
                  <a:schemeClr val="tx1"/>
                </a:solidFill>
                <a:latin typeface="+mj-ea"/>
                <a:ea typeface="+mj-ea"/>
              </a:rPr>
              <a:t>yout</a:t>
            </a:r>
            <a:r>
              <a:rPr lang="en-US" altLang="zh-CN" sz="1800" b="0" dirty="0">
                <a:solidFill>
                  <a:schemeClr val="tx1"/>
                </a:solidFill>
                <a:latin typeface="+mj-ea"/>
                <a:ea typeface="+mj-ea"/>
              </a:rPr>
              <a:t>(k)=-den(2)*y_1-den(3)*y_2+num(2)*u_1+num(3)*u_2;</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error(k)=r(k)-</a:t>
            </a:r>
            <a:r>
              <a:rPr lang="en-US" altLang="zh-CN" sz="1800" b="0" dirty="0" err="1">
                <a:solidFill>
                  <a:schemeClr val="tx1"/>
                </a:solidFill>
                <a:latin typeface="+mj-ea"/>
                <a:ea typeface="+mj-ea"/>
              </a:rPr>
              <a:t>yout</a:t>
            </a:r>
            <a:r>
              <a:rPr lang="en-US" altLang="zh-CN" sz="1800" b="0" dirty="0">
                <a:solidFill>
                  <a:schemeClr val="tx1"/>
                </a:solidFill>
                <a:latin typeface="+mj-ea"/>
                <a:ea typeface="+mj-ea"/>
              </a:rPr>
              <a:t>(k);</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  PID </a:t>
            </a:r>
            <a:r>
              <a:rPr lang="zh-CN" altLang="zh-CN" sz="1800" b="0" dirty="0">
                <a:solidFill>
                  <a:schemeClr val="tx1"/>
                </a:solidFill>
                <a:latin typeface="+mj-ea"/>
                <a:ea typeface="+mj-ea"/>
              </a:rPr>
              <a:t>参数</a:t>
            </a:r>
          </a:p>
          <a:p>
            <a:pPr algn="l"/>
            <a:r>
              <a:rPr lang="en-US" altLang="zh-CN" sz="1800" b="0" dirty="0">
                <a:solidFill>
                  <a:schemeClr val="tx1"/>
                </a:solidFill>
                <a:latin typeface="+mj-ea"/>
                <a:ea typeface="+mj-ea"/>
              </a:rPr>
              <a:t>    u_2=u_1;u_1=u(k);</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y_2=y_1;y_1=</a:t>
            </a:r>
            <a:r>
              <a:rPr lang="en-US" altLang="zh-CN" sz="1800" b="0" dirty="0" err="1">
                <a:solidFill>
                  <a:schemeClr val="tx1"/>
                </a:solidFill>
                <a:latin typeface="+mj-ea"/>
                <a:ea typeface="+mj-ea"/>
              </a:rPr>
              <a:t>yout</a:t>
            </a:r>
            <a:r>
              <a:rPr lang="en-US" altLang="zh-CN" sz="1800" b="0" dirty="0">
                <a:solidFill>
                  <a:schemeClr val="tx1"/>
                </a:solidFill>
                <a:latin typeface="+mj-ea"/>
                <a:ea typeface="+mj-ea"/>
              </a:rPr>
              <a:t>(k);</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x(1)=error(k);                % </a:t>
            </a:r>
            <a:r>
              <a:rPr lang="zh-CN" altLang="zh-CN" sz="1800" b="0" dirty="0">
                <a:solidFill>
                  <a:schemeClr val="tx1"/>
                </a:solidFill>
                <a:latin typeface="+mj-ea"/>
                <a:ea typeface="+mj-ea"/>
              </a:rPr>
              <a:t>计算</a:t>
            </a:r>
            <a:r>
              <a:rPr lang="en-US" altLang="zh-CN" sz="1800" b="0" dirty="0">
                <a:solidFill>
                  <a:schemeClr val="tx1"/>
                </a:solidFill>
                <a:latin typeface="+mj-ea"/>
                <a:ea typeface="+mj-ea"/>
              </a:rPr>
              <a:t>P</a:t>
            </a:r>
            <a:r>
              <a:rPr lang="zh-CN" altLang="zh-CN" sz="1800" b="0" dirty="0">
                <a:solidFill>
                  <a:schemeClr val="tx1"/>
                </a:solidFill>
                <a:latin typeface="+mj-ea"/>
                <a:ea typeface="+mj-ea"/>
              </a:rPr>
              <a:t>参数</a:t>
            </a:r>
          </a:p>
          <a:p>
            <a:pPr algn="l"/>
            <a:r>
              <a:rPr lang="en-US" altLang="zh-CN" sz="1800" b="0" dirty="0">
                <a:solidFill>
                  <a:schemeClr val="tx1"/>
                </a:solidFill>
                <a:latin typeface="+mj-ea"/>
                <a:ea typeface="+mj-ea"/>
              </a:rPr>
              <a:t>    x(2)=(error(k)-error_1)/</a:t>
            </a:r>
            <a:r>
              <a:rPr lang="en-US" altLang="zh-CN" sz="1800" b="0" dirty="0" err="1">
                <a:solidFill>
                  <a:schemeClr val="tx1"/>
                </a:solidFill>
                <a:latin typeface="+mj-ea"/>
                <a:ea typeface="+mj-ea"/>
              </a:rPr>
              <a:t>ts</a:t>
            </a:r>
            <a:r>
              <a:rPr lang="en-US" altLang="zh-CN" sz="1800" b="0" dirty="0">
                <a:solidFill>
                  <a:schemeClr val="tx1"/>
                </a:solidFill>
                <a:latin typeface="+mj-ea"/>
                <a:ea typeface="+mj-ea"/>
              </a:rPr>
              <a:t>;      % </a:t>
            </a:r>
            <a:r>
              <a:rPr lang="zh-CN" altLang="zh-CN" sz="1800" b="0" dirty="0">
                <a:solidFill>
                  <a:schemeClr val="tx1"/>
                </a:solidFill>
                <a:latin typeface="+mj-ea"/>
                <a:ea typeface="+mj-ea"/>
              </a:rPr>
              <a:t>计算</a:t>
            </a:r>
            <a:r>
              <a:rPr lang="en-US" altLang="zh-CN" sz="1800" b="0" dirty="0">
                <a:solidFill>
                  <a:schemeClr val="tx1"/>
                </a:solidFill>
                <a:latin typeface="+mj-ea"/>
                <a:ea typeface="+mj-ea"/>
              </a:rPr>
              <a:t>D</a:t>
            </a:r>
            <a:r>
              <a:rPr lang="zh-CN" altLang="zh-CN" sz="1800" b="0" dirty="0">
                <a:solidFill>
                  <a:schemeClr val="tx1"/>
                </a:solidFill>
                <a:latin typeface="+mj-ea"/>
                <a:ea typeface="+mj-ea"/>
              </a:rPr>
              <a:t>参数</a:t>
            </a:r>
          </a:p>
          <a:p>
            <a:pPr algn="l"/>
            <a:r>
              <a:rPr lang="en-US" altLang="zh-CN" sz="1800" b="0" dirty="0">
                <a:solidFill>
                  <a:schemeClr val="tx1"/>
                </a:solidFill>
                <a:latin typeface="+mj-ea"/>
                <a:ea typeface="+mj-ea"/>
              </a:rPr>
              <a:t>    x(3)=x(3)+error(k)*</a:t>
            </a:r>
            <a:r>
              <a:rPr lang="en-US" altLang="zh-CN" sz="1800" b="0" dirty="0" err="1">
                <a:solidFill>
                  <a:schemeClr val="tx1"/>
                </a:solidFill>
                <a:latin typeface="+mj-ea"/>
                <a:ea typeface="+mj-ea"/>
              </a:rPr>
              <a:t>ts</a:t>
            </a:r>
            <a:r>
              <a:rPr lang="en-US" altLang="zh-CN" sz="1800" b="0" dirty="0">
                <a:solidFill>
                  <a:schemeClr val="tx1"/>
                </a:solidFill>
                <a:latin typeface="+mj-ea"/>
                <a:ea typeface="+mj-ea"/>
              </a:rPr>
              <a:t>;          % </a:t>
            </a:r>
            <a:r>
              <a:rPr lang="zh-CN" altLang="zh-CN" sz="1800" b="0" dirty="0">
                <a:solidFill>
                  <a:schemeClr val="tx1"/>
                </a:solidFill>
                <a:latin typeface="+mj-ea"/>
                <a:ea typeface="+mj-ea"/>
              </a:rPr>
              <a:t>计算</a:t>
            </a:r>
            <a:r>
              <a:rPr lang="en-US" altLang="zh-CN" sz="1800" b="0" dirty="0">
                <a:solidFill>
                  <a:schemeClr val="tx1"/>
                </a:solidFill>
                <a:latin typeface="+mj-ea"/>
                <a:ea typeface="+mj-ea"/>
              </a:rPr>
              <a:t>I</a:t>
            </a:r>
            <a:r>
              <a:rPr lang="zh-CN" altLang="zh-CN" sz="1800" b="0" dirty="0">
                <a:solidFill>
                  <a:schemeClr val="tx1"/>
                </a:solidFill>
                <a:latin typeface="+mj-ea"/>
                <a:ea typeface="+mj-ea"/>
              </a:rPr>
              <a:t>参数</a:t>
            </a:r>
          </a:p>
          <a:p>
            <a:pPr algn="l"/>
            <a:r>
              <a:rPr lang="en-US" altLang="zh-CN" sz="1800" b="0" dirty="0">
                <a:solidFill>
                  <a:schemeClr val="tx1"/>
                </a:solidFill>
                <a:latin typeface="+mj-ea"/>
                <a:ea typeface="+mj-ea"/>
              </a:rPr>
              <a:t>    error_2=error_1;</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error_1=error(k);</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if s==0</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if </a:t>
            </a:r>
            <a:r>
              <a:rPr lang="en-US" altLang="zh-CN" sz="1800" b="0" dirty="0" err="1">
                <a:solidFill>
                  <a:schemeClr val="tx1"/>
                </a:solidFill>
                <a:latin typeface="+mj-ea"/>
                <a:ea typeface="+mj-ea"/>
              </a:rPr>
              <a:t>yout</a:t>
            </a:r>
            <a:r>
              <a:rPr lang="en-US" altLang="zh-CN" sz="1800" b="0" dirty="0">
                <a:solidFill>
                  <a:schemeClr val="tx1"/>
                </a:solidFill>
                <a:latin typeface="+mj-ea"/>
                <a:ea typeface="+mj-ea"/>
              </a:rPr>
              <a:t>(k)&gt;0.95&amp;yout(k)&lt;1.05</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a:t>
            </a:r>
            <a:r>
              <a:rPr lang="en-US" altLang="zh-CN" sz="1800" b="0" dirty="0" err="1">
                <a:solidFill>
                  <a:schemeClr val="tx1"/>
                </a:solidFill>
                <a:latin typeface="+mj-ea"/>
                <a:ea typeface="+mj-ea"/>
              </a:rPr>
              <a:t>tu</a:t>
            </a:r>
            <a:r>
              <a:rPr lang="en-US" altLang="zh-CN" sz="1800" b="0" dirty="0">
                <a:solidFill>
                  <a:schemeClr val="tx1"/>
                </a:solidFill>
                <a:latin typeface="+mj-ea"/>
                <a:ea typeface="+mj-ea"/>
              </a:rPr>
              <a:t>=</a:t>
            </a:r>
            <a:r>
              <a:rPr lang="en-US" altLang="zh-CN" sz="1800" b="0" dirty="0" err="1">
                <a:solidFill>
                  <a:schemeClr val="tx1"/>
                </a:solidFill>
                <a:latin typeface="+mj-ea"/>
                <a:ea typeface="+mj-ea"/>
              </a:rPr>
              <a:t>timef</a:t>
            </a:r>
            <a:r>
              <a:rPr lang="en-US" altLang="zh-CN" sz="1800" b="0" dirty="0">
                <a:solidFill>
                  <a:schemeClr val="tx1"/>
                </a:solidFill>
                <a:latin typeface="+mj-ea"/>
                <a:ea typeface="+mj-ea"/>
              </a:rPr>
              <a:t>(k);</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s=1;</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end</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end</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end</a:t>
            </a:r>
            <a:endParaRPr lang="zh-CN" altLang="en-US" sz="1800" dirty="0">
              <a:latin typeface="+mj-ea"/>
              <a:ea typeface="+mj-ea"/>
            </a:endParaRPr>
          </a:p>
        </p:txBody>
      </p:sp>
    </p:spTree>
    <p:extLst>
      <p:ext uri="{BB962C8B-B14F-4D97-AF65-F5344CB8AC3E}">
        <p14:creationId xmlns:p14="http://schemas.microsoft.com/office/powerpoint/2010/main" val="4272906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4572000" cy="4708981"/>
          </a:xfrm>
          <a:prstGeom prst="rect">
            <a:avLst/>
          </a:prstGeom>
        </p:spPr>
        <p:txBody>
          <a:bodyPr>
            <a:spAutoFit/>
          </a:bodyPr>
          <a:lstStyle/>
          <a:p>
            <a:pPr algn="l"/>
            <a:r>
              <a:rPr lang="en-US" altLang="zh-CN" b="0" dirty="0">
                <a:solidFill>
                  <a:schemeClr val="tx1"/>
                </a:solidFill>
                <a:latin typeface="+mj-ea"/>
                <a:ea typeface="+mj-ea"/>
              </a:rPr>
              <a:t>for </a:t>
            </a:r>
            <a:r>
              <a:rPr lang="en-US" altLang="zh-CN" b="0" dirty="0" err="1">
                <a:solidFill>
                  <a:schemeClr val="tx1"/>
                </a:solidFill>
                <a:latin typeface="+mj-ea"/>
                <a:ea typeface="+mj-ea"/>
              </a:rPr>
              <a:t>i</a:t>
            </a:r>
            <a:r>
              <a:rPr lang="en-US" altLang="zh-CN" b="0" dirty="0">
                <a:solidFill>
                  <a:schemeClr val="tx1"/>
                </a:solidFill>
                <a:latin typeface="+mj-ea"/>
                <a:ea typeface="+mj-ea"/>
              </a:rPr>
              <a:t>=1:1:P</a:t>
            </a:r>
            <a:endParaRPr lang="zh-CN" altLang="zh-CN" b="0" dirty="0">
              <a:solidFill>
                <a:schemeClr val="tx1"/>
              </a:solidFill>
              <a:latin typeface="+mj-ea"/>
              <a:ea typeface="+mj-ea"/>
            </a:endParaRPr>
          </a:p>
          <a:p>
            <a:pPr algn="l"/>
            <a:r>
              <a:rPr lang="en-US" altLang="zh-CN" b="0" dirty="0">
                <a:solidFill>
                  <a:schemeClr val="tx1"/>
                </a:solidFill>
                <a:latin typeface="+mj-ea"/>
                <a:ea typeface="+mj-ea"/>
              </a:rPr>
              <a:t>    Ji(</a:t>
            </a:r>
            <a:r>
              <a:rPr lang="en-US" altLang="zh-CN" b="0" dirty="0" err="1">
                <a:solidFill>
                  <a:schemeClr val="tx1"/>
                </a:solidFill>
                <a:latin typeface="+mj-ea"/>
                <a:ea typeface="+mj-ea"/>
              </a:rPr>
              <a:t>i</a:t>
            </a:r>
            <a:r>
              <a:rPr lang="en-US" altLang="zh-CN" b="0" dirty="0">
                <a:solidFill>
                  <a:schemeClr val="tx1"/>
                </a:solidFill>
                <a:latin typeface="+mj-ea"/>
                <a:ea typeface="+mj-ea"/>
              </a:rPr>
              <a:t>)=0.999*abs(error(</a:t>
            </a:r>
            <a:r>
              <a:rPr lang="en-US" altLang="zh-CN" b="0" dirty="0" err="1">
                <a:solidFill>
                  <a:schemeClr val="tx1"/>
                </a:solidFill>
                <a:latin typeface="+mj-ea"/>
                <a:ea typeface="+mj-ea"/>
              </a:rPr>
              <a:t>i</a:t>
            </a:r>
            <a:r>
              <a:rPr lang="en-US" altLang="zh-CN" b="0" dirty="0">
                <a:solidFill>
                  <a:schemeClr val="tx1"/>
                </a:solidFill>
                <a:latin typeface="+mj-ea"/>
                <a:ea typeface="+mj-ea"/>
              </a:rPr>
              <a:t>))+0.01*u(</a:t>
            </a:r>
            <a:r>
              <a:rPr lang="en-US" altLang="zh-CN" b="0" dirty="0" err="1">
                <a:solidFill>
                  <a:schemeClr val="tx1"/>
                </a:solidFill>
                <a:latin typeface="+mj-ea"/>
                <a:ea typeface="+mj-ea"/>
              </a:rPr>
              <a:t>i</a:t>
            </a:r>
            <a:r>
              <a:rPr lang="en-US" altLang="zh-CN" b="0" dirty="0">
                <a:solidFill>
                  <a:schemeClr val="tx1"/>
                </a:solidFill>
                <a:latin typeface="+mj-ea"/>
                <a:ea typeface="+mj-ea"/>
              </a:rPr>
              <a:t>)^2*0.1;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B=</a:t>
            </a:r>
            <a:r>
              <a:rPr lang="en-US" altLang="zh-CN" b="0" dirty="0" err="1">
                <a:solidFill>
                  <a:schemeClr val="tx1"/>
                </a:solidFill>
                <a:latin typeface="+mj-ea"/>
                <a:ea typeface="+mj-ea"/>
              </a:rPr>
              <a:t>B+Ji</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if </a:t>
            </a:r>
            <a:r>
              <a:rPr lang="en-US" altLang="zh-CN" b="0" dirty="0" err="1">
                <a:solidFill>
                  <a:schemeClr val="tx1"/>
                </a:solidFill>
                <a:latin typeface="+mj-ea"/>
                <a:ea typeface="+mj-ea"/>
              </a:rPr>
              <a:t>i</a:t>
            </a:r>
            <a:r>
              <a:rPr lang="en-US" altLang="zh-CN" b="0" dirty="0">
                <a:solidFill>
                  <a:schemeClr val="tx1"/>
                </a:solidFill>
                <a:latin typeface="+mj-ea"/>
                <a:ea typeface="+mj-ea"/>
              </a:rPr>
              <a:t>&gt;1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erry</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r>
              <a:rPr lang="en-US" altLang="zh-CN" b="0" dirty="0" err="1">
                <a:solidFill>
                  <a:schemeClr val="tx1"/>
                </a:solidFill>
                <a:latin typeface="+mj-ea"/>
                <a:ea typeface="+mj-ea"/>
              </a:rPr>
              <a:t>yout</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r>
              <a:rPr lang="en-US" altLang="zh-CN" b="0" dirty="0" err="1">
                <a:solidFill>
                  <a:schemeClr val="tx1"/>
                </a:solidFill>
                <a:latin typeface="+mj-ea"/>
                <a:ea typeface="+mj-ea"/>
              </a:rPr>
              <a:t>yout</a:t>
            </a:r>
            <a:r>
              <a:rPr lang="en-US" altLang="zh-CN" b="0" dirty="0">
                <a:solidFill>
                  <a:schemeClr val="tx1"/>
                </a:solidFill>
                <a:latin typeface="+mj-ea"/>
                <a:ea typeface="+mj-ea"/>
              </a:rPr>
              <a:t>(i-1);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if </a:t>
            </a:r>
            <a:r>
              <a:rPr lang="en-US" altLang="zh-CN" b="0" dirty="0" err="1">
                <a:solidFill>
                  <a:schemeClr val="tx1"/>
                </a:solidFill>
                <a:latin typeface="+mj-ea"/>
                <a:ea typeface="+mj-ea"/>
              </a:rPr>
              <a:t>erry</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)&lt;0</a:t>
            </a:r>
            <a:endParaRPr lang="zh-CN" altLang="zh-CN" b="0" dirty="0">
              <a:solidFill>
                <a:schemeClr val="tx1"/>
              </a:solidFill>
              <a:latin typeface="+mj-ea"/>
              <a:ea typeface="+mj-ea"/>
            </a:endParaRPr>
          </a:p>
          <a:p>
            <a:pPr algn="l"/>
            <a:r>
              <a:rPr lang="en-US" altLang="zh-CN" b="0" dirty="0">
                <a:solidFill>
                  <a:schemeClr val="tx1"/>
                </a:solidFill>
                <a:latin typeface="+mj-ea"/>
                <a:ea typeface="+mj-ea"/>
              </a:rPr>
              <a:t>            B=B+100*abs(</a:t>
            </a:r>
            <a:r>
              <a:rPr lang="en-US" altLang="zh-CN" b="0" dirty="0" err="1">
                <a:solidFill>
                  <a:schemeClr val="tx1"/>
                </a:solidFill>
                <a:latin typeface="+mj-ea"/>
                <a:ea typeface="+mj-ea"/>
              </a:rPr>
              <a:t>erry</a:t>
            </a:r>
            <a:r>
              <a:rPr lang="en-US" altLang="zh-CN" b="0" dirty="0">
                <a:solidFill>
                  <a:schemeClr val="tx1"/>
                </a:solidFill>
                <a:latin typeface="+mj-ea"/>
                <a:ea typeface="+mj-ea"/>
              </a:rPr>
              <a:t>(</a:t>
            </a:r>
            <a:r>
              <a:rPr lang="en-US" altLang="zh-CN" b="0" dirty="0" err="1">
                <a:solidFill>
                  <a:schemeClr val="tx1"/>
                </a:solidFill>
                <a:latin typeface="+mj-ea"/>
                <a:ea typeface="+mj-ea"/>
              </a:rPr>
              <a:t>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    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BsJ</a:t>
            </a:r>
            <a:r>
              <a:rPr lang="en-US" altLang="zh-CN" b="0" dirty="0">
                <a:solidFill>
                  <a:schemeClr val="tx1"/>
                </a:solidFill>
                <a:latin typeface="+mj-ea"/>
                <a:ea typeface="+mj-ea"/>
              </a:rPr>
              <a:t>=B+0.2*</a:t>
            </a:r>
            <a:r>
              <a:rPr lang="en-US" altLang="zh-CN" b="0" dirty="0" err="1">
                <a:solidFill>
                  <a:schemeClr val="tx1"/>
                </a:solidFill>
                <a:latin typeface="+mj-ea"/>
                <a:ea typeface="+mj-ea"/>
              </a:rPr>
              <a:t>tu</a:t>
            </a:r>
            <a:r>
              <a:rPr lang="en-US" altLang="zh-CN" b="0" dirty="0">
                <a:solidFill>
                  <a:schemeClr val="tx1"/>
                </a:solidFill>
                <a:latin typeface="+mj-ea"/>
                <a:ea typeface="+mj-ea"/>
              </a:rPr>
              <a:t>*10;</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运行程序得</a:t>
            </a:r>
            <a:r>
              <a:rPr lang="en-US" altLang="zh-CN" b="0" dirty="0">
                <a:solidFill>
                  <a:schemeClr val="tx1"/>
                </a:solidFill>
                <a:latin typeface="+mj-ea"/>
                <a:ea typeface="+mj-ea"/>
              </a:rPr>
              <a:t>GA</a:t>
            </a:r>
            <a:r>
              <a:rPr lang="zh-CN" altLang="zh-CN" b="0" dirty="0">
                <a:solidFill>
                  <a:schemeClr val="tx1"/>
                </a:solidFill>
                <a:latin typeface="+mj-ea"/>
                <a:ea typeface="+mj-ea"/>
              </a:rPr>
              <a:t>优化适应度函数变化的曲线如图</a:t>
            </a:r>
            <a:r>
              <a:rPr lang="en-US" altLang="zh-CN" b="0" dirty="0">
                <a:solidFill>
                  <a:schemeClr val="tx1"/>
                </a:solidFill>
                <a:latin typeface="+mj-ea"/>
                <a:ea typeface="+mj-ea"/>
              </a:rPr>
              <a:t>15-8</a:t>
            </a:r>
            <a:r>
              <a:rPr lang="zh-CN" altLang="zh-CN" b="0" dirty="0">
                <a:solidFill>
                  <a:schemeClr val="tx1"/>
                </a:solidFill>
                <a:latin typeface="+mj-ea"/>
                <a:ea typeface="+mj-ea"/>
              </a:rPr>
              <a:t>所示。</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836712"/>
            <a:ext cx="3086100" cy="279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906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4" y="1124744"/>
            <a:ext cx="3262432" cy="400110"/>
          </a:xfrm>
          <a:prstGeom prst="rect">
            <a:avLst/>
          </a:prstGeom>
        </p:spPr>
        <p:txBody>
          <a:bodyPr wrap="none">
            <a:spAutoFit/>
          </a:bodyPr>
          <a:lstStyle/>
          <a:p>
            <a:pPr algn="l"/>
            <a:r>
              <a:rPr lang="en-US" altLang="zh-CN" b="0" dirty="0">
                <a:solidFill>
                  <a:schemeClr val="tx1"/>
                </a:solidFill>
                <a:latin typeface="+mj-ea"/>
                <a:ea typeface="+mj-ea"/>
              </a:rPr>
              <a:t>15.3.7  </a:t>
            </a:r>
            <a:r>
              <a:rPr lang="zh-CN" altLang="zh-CN" b="0" dirty="0">
                <a:solidFill>
                  <a:schemeClr val="tx1"/>
                </a:solidFill>
                <a:latin typeface="+mj-ea"/>
                <a:ea typeface="+mj-ea"/>
              </a:rPr>
              <a:t>阶跃响应性能检测</a:t>
            </a:r>
          </a:p>
        </p:txBody>
      </p:sp>
      <p:sp>
        <p:nvSpPr>
          <p:cNvPr id="3" name="矩形 2"/>
          <p:cNvSpPr/>
          <p:nvPr/>
        </p:nvSpPr>
        <p:spPr>
          <a:xfrm>
            <a:off x="179512" y="1524854"/>
            <a:ext cx="7704856" cy="707886"/>
          </a:xfrm>
          <a:prstGeom prst="rect">
            <a:avLst/>
          </a:prstGeom>
        </p:spPr>
        <p:txBody>
          <a:bodyPr wrap="square">
            <a:spAutoFit/>
          </a:bodyPr>
          <a:lstStyle/>
          <a:p>
            <a:pPr algn="l"/>
            <a:r>
              <a:rPr lang="zh-CN" altLang="zh-CN" b="0" dirty="0">
                <a:solidFill>
                  <a:schemeClr val="tx1"/>
                </a:solidFill>
                <a:latin typeface="+mj-ea"/>
                <a:ea typeface="+mj-ea"/>
              </a:rPr>
              <a:t>采用遗传算法优化的</a:t>
            </a:r>
            <a:r>
              <a:rPr lang="en-US" altLang="zh-CN" b="0" dirty="0">
                <a:solidFill>
                  <a:schemeClr val="tx1"/>
                </a:solidFill>
                <a:latin typeface="+mj-ea"/>
                <a:ea typeface="+mj-ea"/>
              </a:rPr>
              <a:t>PID</a:t>
            </a:r>
            <a:r>
              <a:rPr lang="zh-CN" altLang="zh-CN" b="0" dirty="0">
                <a:solidFill>
                  <a:schemeClr val="tx1"/>
                </a:solidFill>
                <a:latin typeface="+mj-ea"/>
                <a:ea typeface="+mj-ea"/>
              </a:rPr>
              <a:t>参数，进行阶跃响应分析，建立相应的仿真框图，如图</a:t>
            </a:r>
            <a:r>
              <a:rPr lang="en-US" altLang="zh-CN" b="0" dirty="0">
                <a:solidFill>
                  <a:schemeClr val="tx1"/>
                </a:solidFill>
                <a:latin typeface="+mj-ea"/>
                <a:ea typeface="+mj-ea"/>
              </a:rPr>
              <a:t>15-9</a:t>
            </a:r>
            <a:r>
              <a:rPr lang="zh-CN" altLang="zh-CN" b="0" dirty="0">
                <a:solidFill>
                  <a:schemeClr val="tx1"/>
                </a:solidFill>
                <a:latin typeface="+mj-ea"/>
                <a:ea typeface="+mj-ea"/>
              </a:rPr>
              <a:t>所示。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464" y="2996952"/>
            <a:ext cx="5144951" cy="248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906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4572000" cy="5047536"/>
          </a:xfrm>
          <a:prstGeom prst="rect">
            <a:avLst/>
          </a:prstGeom>
        </p:spPr>
        <p:txBody>
          <a:bodyPr>
            <a:spAutoFit/>
          </a:bodyPr>
          <a:lstStyle/>
          <a:p>
            <a:pPr algn="l"/>
            <a:r>
              <a:rPr lang="zh-CN" altLang="zh-CN" sz="1400" b="0" dirty="0">
                <a:solidFill>
                  <a:schemeClr val="tx1"/>
                </a:solidFill>
                <a:latin typeface="+mj-ea"/>
                <a:ea typeface="+mj-ea"/>
              </a:rPr>
              <a:t>运行仿真程序，绘制相应的响应图，编程如下：</a:t>
            </a:r>
          </a:p>
          <a:p>
            <a:pPr algn="l"/>
            <a:r>
              <a:rPr lang="en-US" altLang="zh-CN" sz="1400" b="0" dirty="0">
                <a:solidFill>
                  <a:schemeClr val="tx1"/>
                </a:solidFill>
                <a:latin typeface="+mj-ea"/>
                <a:ea typeface="+mj-ea"/>
              </a:rPr>
              <a:t>%</a:t>
            </a:r>
            <a:r>
              <a:rPr lang="zh-CN" altLang="zh-CN" sz="1400" b="0" dirty="0">
                <a:solidFill>
                  <a:schemeClr val="tx1"/>
                </a:solidFill>
                <a:latin typeface="+mj-ea"/>
                <a:ea typeface="+mj-ea"/>
              </a:rPr>
              <a:t>基于</a:t>
            </a:r>
            <a:r>
              <a:rPr lang="en-US" altLang="zh-CN" sz="1400" b="0" dirty="0">
                <a:solidFill>
                  <a:schemeClr val="tx1"/>
                </a:solidFill>
                <a:latin typeface="+mj-ea"/>
                <a:ea typeface="+mj-ea"/>
              </a:rPr>
              <a:t>GA</a:t>
            </a:r>
            <a:r>
              <a:rPr lang="zh-CN" altLang="zh-CN" sz="1400" b="0" dirty="0">
                <a:solidFill>
                  <a:schemeClr val="tx1"/>
                </a:solidFill>
                <a:latin typeface="+mj-ea"/>
                <a:ea typeface="+mj-ea"/>
              </a:rPr>
              <a:t>算法的</a:t>
            </a:r>
            <a:r>
              <a:rPr lang="en-US" altLang="zh-CN" sz="1400" b="0" dirty="0">
                <a:solidFill>
                  <a:schemeClr val="tx1"/>
                </a:solidFill>
                <a:latin typeface="+mj-ea"/>
                <a:ea typeface="+mj-ea"/>
              </a:rPr>
              <a:t>PID</a:t>
            </a:r>
            <a:r>
              <a:rPr lang="zh-CN" altLang="zh-CN" sz="1400" b="0" dirty="0">
                <a:solidFill>
                  <a:schemeClr val="tx1"/>
                </a:solidFill>
                <a:latin typeface="+mj-ea"/>
                <a:ea typeface="+mj-ea"/>
              </a:rPr>
              <a:t>参数优化</a:t>
            </a:r>
          </a:p>
          <a:p>
            <a:pPr algn="l"/>
            <a:r>
              <a:rPr lang="en-US" altLang="zh-CN" sz="1400" b="0" dirty="0" err="1">
                <a:solidFill>
                  <a:schemeClr val="tx1"/>
                </a:solidFill>
                <a:latin typeface="+mj-ea"/>
                <a:ea typeface="+mj-ea"/>
              </a:rPr>
              <a:t>clc</a:t>
            </a:r>
            <a:r>
              <a:rPr lang="en-US" altLang="zh-CN" sz="1400" b="0" dirty="0">
                <a:solidFill>
                  <a:schemeClr val="tx1"/>
                </a:solidFill>
                <a:latin typeface="+mj-ea"/>
                <a:ea typeface="+mj-ea"/>
              </a:rPr>
              <a:t> % </a:t>
            </a:r>
            <a:r>
              <a:rPr lang="zh-CN" altLang="zh-CN" sz="1400" b="0" dirty="0">
                <a:solidFill>
                  <a:schemeClr val="tx1"/>
                </a:solidFill>
                <a:latin typeface="+mj-ea"/>
                <a:ea typeface="+mj-ea"/>
              </a:rPr>
              <a:t>清屏</a:t>
            </a:r>
          </a:p>
          <a:p>
            <a:pPr algn="l"/>
            <a:r>
              <a:rPr lang="en-US" altLang="zh-CN" sz="1400" b="0" dirty="0">
                <a:solidFill>
                  <a:schemeClr val="tx1"/>
                </a:solidFill>
                <a:latin typeface="+mj-ea"/>
                <a:ea typeface="+mj-ea"/>
              </a:rPr>
              <a:t>clear all; % </a:t>
            </a:r>
            <a:r>
              <a:rPr lang="zh-CN" altLang="zh-CN" sz="1400" b="0" dirty="0">
                <a:solidFill>
                  <a:schemeClr val="tx1"/>
                </a:solidFill>
                <a:latin typeface="+mj-ea"/>
                <a:ea typeface="+mj-ea"/>
              </a:rPr>
              <a:t>删除</a:t>
            </a:r>
            <a:r>
              <a:rPr lang="en-US" altLang="zh-CN" sz="1400" b="0" dirty="0">
                <a:solidFill>
                  <a:schemeClr val="tx1"/>
                </a:solidFill>
                <a:latin typeface="+mj-ea"/>
                <a:ea typeface="+mj-ea"/>
              </a:rPr>
              <a:t>workplace</a:t>
            </a:r>
            <a:r>
              <a:rPr lang="zh-CN" altLang="zh-CN" sz="1400" b="0" dirty="0">
                <a:solidFill>
                  <a:schemeClr val="tx1"/>
                </a:solidFill>
                <a:latin typeface="+mj-ea"/>
                <a:ea typeface="+mj-ea"/>
              </a:rPr>
              <a:t>变量</a:t>
            </a:r>
          </a:p>
          <a:p>
            <a:pPr algn="l"/>
            <a:r>
              <a:rPr lang="en-US" altLang="zh-CN" sz="1400" b="0" dirty="0">
                <a:solidFill>
                  <a:schemeClr val="tx1"/>
                </a:solidFill>
                <a:latin typeface="+mj-ea"/>
                <a:ea typeface="+mj-ea"/>
              </a:rPr>
              <a:t>close all; % </a:t>
            </a:r>
            <a:r>
              <a:rPr lang="zh-CN" altLang="zh-CN" sz="1400" b="0" dirty="0">
                <a:solidFill>
                  <a:schemeClr val="tx1"/>
                </a:solidFill>
                <a:latin typeface="+mj-ea"/>
                <a:ea typeface="+mj-ea"/>
              </a:rPr>
              <a:t>关掉显示图形窗口</a:t>
            </a: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=0.001;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tf</a:t>
            </a:r>
            <a:r>
              <a:rPr lang="en-US" altLang="zh-CN" sz="1400" b="0" dirty="0">
                <a:solidFill>
                  <a:schemeClr val="tx1"/>
                </a:solidFill>
                <a:latin typeface="+mj-ea"/>
                <a:ea typeface="+mj-ea"/>
              </a:rPr>
              <a:t>([1.6],[1 1.5 1.6],'inputdelay',0.1);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dsys</a:t>
            </a:r>
            <a:r>
              <a:rPr lang="en-US" altLang="zh-CN" sz="1400" b="0" dirty="0">
                <a:solidFill>
                  <a:schemeClr val="tx1"/>
                </a:solidFill>
                <a:latin typeface="+mj-ea"/>
                <a:ea typeface="+mj-ea"/>
              </a:rPr>
              <a:t>=c2d(sys,</a:t>
            </a:r>
            <a:r>
              <a:rPr lang="en-US" altLang="zh-CN" sz="1400" b="0" dirty="0" err="1">
                <a:solidFill>
                  <a:schemeClr val="tx1"/>
                </a:solidFill>
                <a:latin typeface="+mj-ea"/>
                <a:ea typeface="+mj-ea"/>
              </a:rPr>
              <a:t>ts</a:t>
            </a:r>
            <a:r>
              <a:rPr lang="en-US" altLang="zh-CN" sz="1400" b="0" dirty="0">
                <a:solidFill>
                  <a:schemeClr val="tx1"/>
                </a:solidFill>
                <a:latin typeface="+mj-ea"/>
                <a:ea typeface="+mj-ea"/>
              </a:rPr>
              <a:t>,'z');</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en-US" altLang="zh-CN" sz="1400" b="0" dirty="0" err="1">
                <a:solidFill>
                  <a:schemeClr val="tx1"/>
                </a:solidFill>
                <a:latin typeface="+mj-ea"/>
                <a:ea typeface="+mj-ea"/>
              </a:rPr>
              <a:t>num,den</a:t>
            </a:r>
            <a:r>
              <a:rPr lang="en-US" altLang="zh-CN" sz="1400" b="0" dirty="0">
                <a:solidFill>
                  <a:schemeClr val="tx1"/>
                </a:solidFill>
                <a:latin typeface="+mj-ea"/>
                <a:ea typeface="+mj-ea"/>
              </a:rPr>
              <a:t>]=</a:t>
            </a:r>
            <a:r>
              <a:rPr lang="en-US" altLang="zh-CN" sz="1400" b="0" dirty="0" err="1">
                <a:solidFill>
                  <a:schemeClr val="tx1"/>
                </a:solidFill>
                <a:latin typeface="+mj-ea"/>
                <a:ea typeface="+mj-ea"/>
              </a:rPr>
              <a:t>tfdata</a:t>
            </a:r>
            <a:r>
              <a:rPr lang="en-US" altLang="zh-CN" sz="1400" b="0" dirty="0">
                <a:solidFill>
                  <a:schemeClr val="tx1"/>
                </a:solidFill>
                <a:latin typeface="+mj-ea"/>
                <a:ea typeface="+mj-ea"/>
              </a:rPr>
              <a:t>(</a:t>
            </a:r>
            <a:r>
              <a:rPr lang="en-US" altLang="zh-CN" sz="1400" b="0" dirty="0" err="1">
                <a:solidFill>
                  <a:schemeClr val="tx1"/>
                </a:solidFill>
                <a:latin typeface="+mj-ea"/>
                <a:ea typeface="+mj-ea"/>
              </a:rPr>
              <a:t>dsys</a:t>
            </a:r>
            <a:r>
              <a:rPr lang="en-US" altLang="zh-CN" sz="1400" b="0" dirty="0">
                <a:solidFill>
                  <a:schemeClr val="tx1"/>
                </a:solidFill>
                <a:latin typeface="+mj-ea"/>
                <a:ea typeface="+mj-ea"/>
              </a:rPr>
              <a:t>,'v');</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sim('ysw_PID1.slx');</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time = 0:1/(length(</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)-1):1;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plot(time,1-simout,'b','LineWidth',2)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en-US" altLang="zh-CN" sz="1400" b="0" dirty="0" err="1">
                <a:solidFill>
                  <a:schemeClr val="tx1"/>
                </a:solidFill>
                <a:latin typeface="+mj-ea"/>
                <a:ea typeface="+mj-ea"/>
              </a:rPr>
              <a:t>yout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title('GA</a:t>
            </a:r>
            <a:r>
              <a:rPr lang="zh-CN" altLang="zh-CN" sz="1400" b="0" dirty="0">
                <a:solidFill>
                  <a:schemeClr val="tx1"/>
                </a:solidFill>
                <a:latin typeface="+mj-ea"/>
                <a:ea typeface="+mj-ea"/>
              </a:rPr>
              <a:t>优化阶跃响应输出曲线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('error');</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title('GA</a:t>
            </a:r>
            <a:r>
              <a:rPr lang="zh-CN" altLang="zh-CN" sz="1400" b="0" dirty="0">
                <a:solidFill>
                  <a:schemeClr val="tx1"/>
                </a:solidFill>
                <a:latin typeface="+mj-ea"/>
                <a:ea typeface="+mj-ea"/>
              </a:rPr>
              <a:t>优化阶跃响应输出误差曲线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zh-CN" altLang="zh-CN" sz="1400" b="0" dirty="0">
                <a:solidFill>
                  <a:schemeClr val="tx1"/>
                </a:solidFill>
                <a:latin typeface="+mj-ea"/>
                <a:ea typeface="+mj-ea"/>
              </a:rPr>
              <a:t>运行程序输出图形如图</a:t>
            </a:r>
            <a:r>
              <a:rPr lang="en-US" altLang="zh-CN" sz="1400" b="0" dirty="0">
                <a:solidFill>
                  <a:schemeClr val="tx1"/>
                </a:solidFill>
                <a:latin typeface="+mj-ea"/>
                <a:ea typeface="+mj-ea"/>
              </a:rPr>
              <a:t>15-10</a:t>
            </a:r>
            <a:r>
              <a:rPr lang="zh-CN" altLang="zh-CN" sz="1400" b="0" dirty="0">
                <a:solidFill>
                  <a:schemeClr val="tx1"/>
                </a:solidFill>
                <a:latin typeface="+mj-ea"/>
                <a:ea typeface="+mj-ea"/>
              </a:rPr>
              <a:t>和</a:t>
            </a:r>
            <a:r>
              <a:rPr lang="en-US" altLang="zh-CN" sz="1400" b="0" dirty="0">
                <a:solidFill>
                  <a:schemeClr val="tx1"/>
                </a:solidFill>
                <a:latin typeface="+mj-ea"/>
                <a:ea typeface="+mj-ea"/>
              </a:rPr>
              <a:t>15-11</a:t>
            </a:r>
            <a:r>
              <a:rPr lang="zh-CN" altLang="zh-CN" sz="1400" b="0" dirty="0">
                <a:solidFill>
                  <a:schemeClr val="tx1"/>
                </a:solidFill>
                <a:latin typeface="+mj-ea"/>
                <a:ea typeface="+mj-ea"/>
              </a:rPr>
              <a:t>所示。</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068960"/>
            <a:ext cx="5303837"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906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3389069" cy="400110"/>
          </a:xfrm>
          <a:prstGeom prst="rect">
            <a:avLst/>
          </a:prstGeom>
        </p:spPr>
        <p:txBody>
          <a:bodyPr wrap="none">
            <a:spAutoFit/>
          </a:bodyPr>
          <a:lstStyle/>
          <a:p>
            <a:r>
              <a:rPr lang="en-US" altLang="zh-CN" dirty="0"/>
              <a:t>15.4  </a:t>
            </a:r>
            <a:r>
              <a:rPr lang="zh-CN" altLang="zh-CN" dirty="0"/>
              <a:t>人群搜索算法控制仿真</a:t>
            </a:r>
          </a:p>
        </p:txBody>
      </p:sp>
      <p:sp>
        <p:nvSpPr>
          <p:cNvPr id="3" name="矩形 2"/>
          <p:cNvSpPr/>
          <p:nvPr/>
        </p:nvSpPr>
        <p:spPr>
          <a:xfrm>
            <a:off x="107504" y="2204864"/>
            <a:ext cx="8568952" cy="2246769"/>
          </a:xfrm>
          <a:prstGeom prst="rect">
            <a:avLst/>
          </a:prstGeom>
        </p:spPr>
        <p:txBody>
          <a:bodyPr wrap="square">
            <a:spAutoFit/>
          </a:bodyPr>
          <a:lstStyle/>
          <a:p>
            <a:pPr algn="l"/>
            <a:r>
              <a:rPr lang="en-US" altLang="zh-CN" b="0" dirty="0">
                <a:solidFill>
                  <a:schemeClr val="tx1"/>
                </a:solidFill>
                <a:latin typeface="+mj-ea"/>
                <a:ea typeface="+mj-ea"/>
              </a:rPr>
              <a:t>SOA</a:t>
            </a:r>
            <a:r>
              <a:rPr lang="zh-CN" altLang="zh-CN" b="0" dirty="0">
                <a:solidFill>
                  <a:schemeClr val="tx1"/>
                </a:solidFill>
                <a:latin typeface="+mj-ea"/>
                <a:ea typeface="+mj-ea"/>
              </a:rPr>
              <a:t>是对人的随机搜索行为进行分析，借助脑科学、认知科学、心理学、人工智能、多</a:t>
            </a:r>
            <a:r>
              <a:rPr lang="en-US" altLang="zh-CN" b="0" dirty="0">
                <a:solidFill>
                  <a:schemeClr val="tx1"/>
                </a:solidFill>
                <a:latin typeface="+mj-ea"/>
                <a:ea typeface="+mj-ea"/>
              </a:rPr>
              <a:t>Agents</a:t>
            </a:r>
            <a:r>
              <a:rPr lang="zh-CN" altLang="zh-CN" b="0" dirty="0">
                <a:solidFill>
                  <a:schemeClr val="tx1"/>
                </a:solidFill>
                <a:latin typeface="+mj-ea"/>
                <a:ea typeface="+mj-ea"/>
              </a:rPr>
              <a:t>系统、群体智能等的研究成果，分析研究人作为高级</a:t>
            </a:r>
            <a:r>
              <a:rPr lang="en-US" altLang="zh-CN" b="0" dirty="0">
                <a:solidFill>
                  <a:schemeClr val="tx1"/>
                </a:solidFill>
                <a:latin typeface="+mj-ea"/>
                <a:ea typeface="+mj-ea"/>
              </a:rPr>
              <a:t>Agent</a:t>
            </a:r>
            <a:r>
              <a:rPr lang="zh-CN" altLang="zh-CN" b="0" dirty="0">
                <a:solidFill>
                  <a:schemeClr val="tx1"/>
                </a:solidFill>
                <a:latin typeface="+mj-ea"/>
                <a:ea typeface="+mj-ea"/>
              </a:rPr>
              <a:t>的利己行为、利他行为、自组织聚集行为、预动行为和不确定性推理行为，并对其建模用于计算搜索方向和步长。</a:t>
            </a:r>
          </a:p>
          <a:p>
            <a:pPr algn="l"/>
            <a:r>
              <a:rPr lang="zh-CN" altLang="zh-CN" b="0" dirty="0">
                <a:solidFill>
                  <a:schemeClr val="tx1"/>
                </a:solidFill>
                <a:latin typeface="+mj-ea"/>
                <a:ea typeface="+mj-ea"/>
              </a:rPr>
              <a:t>由于</a:t>
            </a:r>
            <a:r>
              <a:rPr lang="en-US" altLang="zh-CN" b="0" dirty="0">
                <a:solidFill>
                  <a:schemeClr val="tx1"/>
                </a:solidFill>
                <a:latin typeface="+mj-ea"/>
                <a:ea typeface="+mj-ea"/>
              </a:rPr>
              <a:t>SOA</a:t>
            </a:r>
            <a:r>
              <a:rPr lang="zh-CN" altLang="zh-CN" b="0" dirty="0">
                <a:solidFill>
                  <a:schemeClr val="tx1"/>
                </a:solidFill>
                <a:latin typeface="+mj-ea"/>
                <a:ea typeface="+mj-ea"/>
              </a:rPr>
              <a:t>直接模拟人的智能搜索行为，立足传统的直接搜索算法，概念明确、清晰、易于理解，是进化算法研究领域的一种新型群体智能算法。</a:t>
            </a:r>
            <a:r>
              <a:rPr lang="en-US" altLang="zh-CN" b="0" dirty="0">
                <a:solidFill>
                  <a:schemeClr val="tx1"/>
                </a:solidFill>
                <a:latin typeface="+mj-ea"/>
                <a:ea typeface="+mj-ea"/>
              </a:rPr>
              <a:t>SOA</a:t>
            </a:r>
            <a:r>
              <a:rPr lang="zh-CN" altLang="zh-CN" b="0" dirty="0">
                <a:solidFill>
                  <a:schemeClr val="tx1"/>
                </a:solidFill>
                <a:latin typeface="+mj-ea"/>
                <a:ea typeface="+mj-ea"/>
              </a:rPr>
              <a:t>算法有以下几种行为：利己行为、利他行为、预动行为、不确定推理行为等。</a:t>
            </a:r>
          </a:p>
        </p:txBody>
      </p:sp>
    </p:spTree>
    <p:extLst>
      <p:ext uri="{BB962C8B-B14F-4D97-AF65-F5344CB8AC3E}">
        <p14:creationId xmlns:p14="http://schemas.microsoft.com/office/powerpoint/2010/main" val="427290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8352928" cy="1631216"/>
          </a:xfrm>
          <a:prstGeom prst="rect">
            <a:avLst/>
          </a:prstGeom>
        </p:spPr>
        <p:txBody>
          <a:bodyPr wrap="square">
            <a:spAutoFit/>
          </a:bodyPr>
          <a:lstStyle/>
          <a:p>
            <a:pPr algn="l"/>
            <a:r>
              <a:rPr lang="zh-CN" altLang="zh-CN" b="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）微分环节：反映偏差信号的变化趋势，并能在偏差信号变得太大之前，在系统中引入一个有效的早期修正信号，从而加快系统的动作速度，减少调节时间。</a:t>
            </a:r>
          </a:p>
          <a:p>
            <a:pPr algn="l"/>
            <a:r>
              <a:rPr lang="zh-CN" altLang="zh-CN" b="0" dirty="0">
                <a:solidFill>
                  <a:schemeClr val="tx1"/>
                </a:solidFill>
                <a:latin typeface="+mj-ea"/>
                <a:ea typeface="+mj-ea"/>
              </a:rPr>
              <a:t>本章针对二阶延迟系统对象，用</a:t>
            </a:r>
            <a:r>
              <a:rPr lang="en-US" altLang="zh-CN" b="0" dirty="0">
                <a:solidFill>
                  <a:schemeClr val="tx1"/>
                </a:solidFill>
                <a:latin typeface="+mj-ea"/>
                <a:ea typeface="+mj-ea"/>
              </a:rPr>
              <a:t>PSO</a:t>
            </a:r>
            <a:r>
              <a:rPr lang="zh-CN" altLang="zh-CN" b="0" dirty="0">
                <a:solidFill>
                  <a:schemeClr val="tx1"/>
                </a:solidFill>
                <a:latin typeface="+mj-ea"/>
                <a:ea typeface="+mj-ea"/>
              </a:rPr>
              <a:t>优化算法、</a:t>
            </a:r>
            <a:r>
              <a:rPr lang="en-US" altLang="zh-CN" b="0" dirty="0">
                <a:solidFill>
                  <a:schemeClr val="tx1"/>
                </a:solidFill>
                <a:latin typeface="+mj-ea"/>
                <a:ea typeface="+mj-ea"/>
              </a:rPr>
              <a:t>GA</a:t>
            </a:r>
            <a:r>
              <a:rPr lang="zh-CN" altLang="zh-CN" b="0" dirty="0">
                <a:solidFill>
                  <a:schemeClr val="tx1"/>
                </a:solidFill>
                <a:latin typeface="+mj-ea"/>
                <a:ea typeface="+mj-ea"/>
              </a:rPr>
              <a:t>遗传算法、</a:t>
            </a:r>
            <a:r>
              <a:rPr lang="en-US" altLang="zh-CN" b="0" dirty="0">
                <a:solidFill>
                  <a:schemeClr val="tx1"/>
                </a:solidFill>
                <a:latin typeface="+mj-ea"/>
                <a:ea typeface="+mj-ea"/>
              </a:rPr>
              <a:t>SOA</a:t>
            </a:r>
            <a:r>
              <a:rPr lang="zh-CN" altLang="zh-CN" b="0" dirty="0">
                <a:solidFill>
                  <a:schemeClr val="tx1"/>
                </a:solidFill>
                <a:latin typeface="+mj-ea"/>
                <a:ea typeface="+mj-ea"/>
              </a:rPr>
              <a:t>人群搜索算法对</a:t>
            </a:r>
            <a:r>
              <a:rPr lang="en-US" altLang="zh-CN" b="0" dirty="0">
                <a:solidFill>
                  <a:schemeClr val="tx1"/>
                </a:solidFill>
                <a:latin typeface="+mj-ea"/>
                <a:ea typeface="+mj-ea"/>
              </a:rPr>
              <a:t>PID</a:t>
            </a:r>
            <a:r>
              <a:rPr lang="zh-CN" altLang="zh-CN" b="0" dirty="0">
                <a:solidFill>
                  <a:schemeClr val="tx1"/>
                </a:solidFill>
                <a:latin typeface="+mj-ea"/>
                <a:ea typeface="+mj-ea"/>
              </a:rPr>
              <a:t>控制器参数进行整定。</a:t>
            </a:r>
          </a:p>
        </p:txBody>
      </p:sp>
    </p:spTree>
    <p:extLst>
      <p:ext uri="{BB962C8B-B14F-4D97-AF65-F5344CB8AC3E}">
        <p14:creationId xmlns:p14="http://schemas.microsoft.com/office/powerpoint/2010/main" val="3515650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50" y="908720"/>
            <a:ext cx="3005952" cy="400110"/>
          </a:xfrm>
          <a:prstGeom prst="rect">
            <a:avLst/>
          </a:prstGeom>
        </p:spPr>
        <p:txBody>
          <a:bodyPr wrap="none">
            <a:spAutoFit/>
          </a:bodyPr>
          <a:lstStyle/>
          <a:p>
            <a:r>
              <a:rPr lang="en-US" altLang="zh-CN" b="0" dirty="0">
                <a:solidFill>
                  <a:srgbClr val="C00000"/>
                </a:solidFill>
                <a:latin typeface="+mj-ea"/>
                <a:ea typeface="+mj-ea"/>
              </a:rPr>
              <a:t>15.4.1  </a:t>
            </a:r>
            <a:r>
              <a:rPr lang="zh-CN" altLang="zh-CN" b="0" dirty="0">
                <a:solidFill>
                  <a:srgbClr val="C00000"/>
                </a:solidFill>
                <a:latin typeface="+mj-ea"/>
                <a:ea typeface="+mj-ea"/>
              </a:rPr>
              <a:t>搜索步长的确定</a:t>
            </a:r>
          </a:p>
        </p:txBody>
      </p:sp>
      <p:sp>
        <p:nvSpPr>
          <p:cNvPr id="3" name="矩形 2"/>
          <p:cNvSpPr/>
          <p:nvPr/>
        </p:nvSpPr>
        <p:spPr>
          <a:xfrm>
            <a:off x="179512" y="1556792"/>
            <a:ext cx="8568952" cy="1631216"/>
          </a:xfrm>
          <a:prstGeom prst="rect">
            <a:avLst/>
          </a:prstGeom>
        </p:spPr>
        <p:txBody>
          <a:bodyPr wrap="square">
            <a:spAutoFit/>
          </a:bodyPr>
          <a:lstStyle/>
          <a:p>
            <a:pPr algn="l"/>
            <a:r>
              <a:rPr lang="en-US" altLang="zh-CN" b="0" dirty="0">
                <a:solidFill>
                  <a:schemeClr val="tx1"/>
                </a:solidFill>
                <a:latin typeface="+mj-ea"/>
                <a:ea typeface="+mj-ea"/>
              </a:rPr>
              <a:t>SOA</a:t>
            </a:r>
            <a:r>
              <a:rPr lang="zh-CN" altLang="zh-CN" b="0" dirty="0">
                <a:solidFill>
                  <a:schemeClr val="tx1"/>
                </a:solidFill>
                <a:latin typeface="+mj-ea"/>
                <a:ea typeface="+mj-ea"/>
              </a:rPr>
              <a:t>的不确定推理行为是利用模糊系统的逼近能力，模拟人的智能搜索行为，用以建立感知（即目标函数值）和行为（即步长）之间的联系。根据前面对人的随机搜索行为的理解，人的智能搜索行为用模糊规则描述如下：如果目标函数小，则搜索步长也小（假设优化对象为最小化问题）。采用高斯隶属函数表示搜索步长模糊变量，如式（</a:t>
            </a:r>
            <a:r>
              <a:rPr lang="en-US" altLang="zh-CN" b="0" dirty="0">
                <a:solidFill>
                  <a:schemeClr val="tx1"/>
                </a:solidFill>
                <a:latin typeface="+mj-ea"/>
                <a:ea typeface="+mj-ea"/>
              </a:rPr>
              <a:t>15.8</a:t>
            </a:r>
            <a:r>
              <a:rPr lang="zh-CN" altLang="zh-CN" b="0" dirty="0">
                <a:solidFill>
                  <a:schemeClr val="tx1"/>
                </a:solidFill>
                <a:latin typeface="+mj-ea"/>
                <a:ea typeface="+mj-ea"/>
              </a:rPr>
              <a:t>）所示：</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238494"/>
            <a:ext cx="301977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51722" y="3817843"/>
            <a:ext cx="1980029" cy="400110"/>
          </a:xfrm>
          <a:prstGeom prst="rect">
            <a:avLst/>
          </a:prstGeom>
        </p:spPr>
        <p:txBody>
          <a:bodyPr wrap="none">
            <a:spAutoFit/>
          </a:bodyPr>
          <a:lstStyle/>
          <a:p>
            <a:r>
              <a:rPr lang="zh-CN" altLang="zh-CN" b="0" dirty="0">
                <a:solidFill>
                  <a:schemeClr val="tx1"/>
                </a:solidFill>
                <a:latin typeface="+mj-ea"/>
                <a:ea typeface="+mj-ea"/>
              </a:rPr>
              <a:t>当输出变量超出</a:t>
            </a:r>
            <a:endParaRPr lang="zh-CN" altLang="en-US" b="0" dirty="0">
              <a:solidFill>
                <a:schemeClr val="tx1"/>
              </a:solidFill>
              <a:latin typeface="+mj-ea"/>
              <a:ea typeface="+mj-ea"/>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3817843"/>
            <a:ext cx="163970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691426" y="3822397"/>
            <a:ext cx="2236510" cy="400110"/>
          </a:xfrm>
          <a:prstGeom prst="rect">
            <a:avLst/>
          </a:prstGeom>
        </p:spPr>
        <p:txBody>
          <a:bodyPr wrap="none">
            <a:spAutoFit/>
          </a:bodyPr>
          <a:lstStyle/>
          <a:p>
            <a:r>
              <a:rPr lang="zh-CN" altLang="zh-CN" b="0" dirty="0">
                <a:solidFill>
                  <a:schemeClr val="tx1"/>
                </a:solidFill>
                <a:latin typeface="+mj-ea"/>
                <a:ea typeface="+mj-ea"/>
              </a:rPr>
              <a:t>时，如果其隶属度</a:t>
            </a:r>
            <a:endParaRPr lang="zh-CN" altLang="en-US" b="0" dirty="0">
              <a:solidFill>
                <a:schemeClr val="tx1"/>
              </a:solidFill>
              <a:latin typeface="+mj-ea"/>
              <a:ea typeface="+mj-ea"/>
            </a:endParaRPr>
          </a:p>
        </p:txBody>
      </p:sp>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936" y="3856778"/>
            <a:ext cx="264524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4054" y="4365104"/>
            <a:ext cx="3775393" cy="400110"/>
          </a:xfrm>
          <a:prstGeom prst="rect">
            <a:avLst/>
          </a:prstGeom>
        </p:spPr>
        <p:txBody>
          <a:bodyPr wrap="none">
            <a:spAutoFit/>
          </a:bodyPr>
          <a:lstStyle/>
          <a:p>
            <a:r>
              <a:rPr lang="zh-CN" altLang="zh-CN" b="0" dirty="0">
                <a:solidFill>
                  <a:schemeClr val="tx1"/>
                </a:solidFill>
                <a:latin typeface="+mj-ea"/>
                <a:ea typeface="+mj-ea"/>
              </a:rPr>
              <a:t>，可以忽略，故设定最小隶属度</a:t>
            </a:r>
            <a:endParaRPr lang="zh-CN" altLang="en-US" b="0" dirty="0">
              <a:solidFill>
                <a:schemeClr val="tx1"/>
              </a:solidFill>
              <a:latin typeface="+mj-ea"/>
              <a:ea typeface="+mj-ea"/>
            </a:endParaRPr>
          </a:p>
        </p:txBody>
      </p:sp>
      <p:pic>
        <p:nvPicPr>
          <p:cNvPr id="112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9446" y="4365104"/>
            <a:ext cx="1624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96726" y="4869160"/>
            <a:ext cx="8623746" cy="707886"/>
          </a:xfrm>
          <a:prstGeom prst="rect">
            <a:avLst/>
          </a:prstGeom>
        </p:spPr>
        <p:txBody>
          <a:bodyPr wrap="square">
            <a:spAutoFit/>
          </a:bodyPr>
          <a:lstStyle/>
          <a:p>
            <a:pPr algn="l"/>
            <a:r>
              <a:rPr lang="zh-CN" altLang="zh-CN" b="0" dirty="0">
                <a:solidFill>
                  <a:schemeClr val="tx1"/>
                </a:solidFill>
                <a:latin typeface="+mj-ea"/>
                <a:ea typeface="+mj-ea"/>
              </a:rPr>
              <a:t>在不确定推理的过程中，为了设计一个适用于大多数优化问题的模糊系统，将目标函数值按递减的顺序排序，从而把实函数值转换成从</a:t>
            </a:r>
            <a:r>
              <a:rPr lang="en-US" altLang="zh-CN" b="0" dirty="0">
                <a:solidFill>
                  <a:schemeClr val="tx1"/>
                </a:solidFill>
                <a:latin typeface="+mj-ea"/>
                <a:ea typeface="+mj-ea"/>
              </a:rPr>
              <a:t>1</a:t>
            </a:r>
            <a:r>
              <a:rPr lang="zh-CN" altLang="zh-CN" b="0" dirty="0">
                <a:solidFill>
                  <a:schemeClr val="tx1"/>
                </a:solidFill>
                <a:latin typeface="+mj-ea"/>
                <a:ea typeface="+mj-ea"/>
              </a:rPr>
              <a:t>到</a:t>
            </a:r>
            <a:endParaRPr lang="zh-CN" altLang="en-US" b="0" dirty="0">
              <a:solidFill>
                <a:schemeClr val="tx1"/>
              </a:solidFill>
              <a:latin typeface="+mj-ea"/>
              <a:ea typeface="+mj-ea"/>
            </a:endParaRPr>
          </a:p>
        </p:txBody>
      </p:sp>
      <p:pic>
        <p:nvPicPr>
          <p:cNvPr id="1127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304" y="5223103"/>
            <a:ext cx="244054" cy="3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96726" y="5623146"/>
            <a:ext cx="4031873" cy="400110"/>
          </a:xfrm>
          <a:prstGeom prst="rect">
            <a:avLst/>
          </a:prstGeom>
        </p:spPr>
        <p:txBody>
          <a:bodyPr wrap="none">
            <a:spAutoFit/>
          </a:bodyPr>
          <a:lstStyle/>
          <a:p>
            <a:r>
              <a:rPr lang="zh-CN" altLang="zh-CN" b="0" dirty="0">
                <a:solidFill>
                  <a:schemeClr val="tx1"/>
                </a:solidFill>
                <a:latin typeface="+mj-ea"/>
                <a:ea typeface="+mj-ea"/>
              </a:rPr>
              <a:t>的自然数作为不确定推理的输入。</a:t>
            </a:r>
          </a:p>
        </p:txBody>
      </p:sp>
    </p:spTree>
    <p:extLst>
      <p:ext uri="{BB962C8B-B14F-4D97-AF65-F5344CB8AC3E}">
        <p14:creationId xmlns:p14="http://schemas.microsoft.com/office/powerpoint/2010/main" val="4272906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08720"/>
            <a:ext cx="8424936" cy="707886"/>
          </a:xfrm>
          <a:prstGeom prst="rect">
            <a:avLst/>
          </a:prstGeom>
        </p:spPr>
        <p:txBody>
          <a:bodyPr wrap="square">
            <a:spAutoFit/>
          </a:bodyPr>
          <a:lstStyle/>
          <a:p>
            <a:pPr algn="l"/>
            <a:r>
              <a:rPr lang="zh-CN" altLang="zh-CN" b="0" dirty="0">
                <a:solidFill>
                  <a:schemeClr val="tx1"/>
                </a:solidFill>
                <a:latin typeface="+mn-ea"/>
                <a:ea typeface="+mn-ea"/>
              </a:rPr>
              <a:t>目标函数的模糊变量“小”采用线性隶属函数，使隶属度直接与函数值的排列顺序成正比，即在最佳位置有最大隶属度值</a:t>
            </a:r>
            <a:endParaRPr lang="zh-CN" altLang="en-US" b="0" dirty="0">
              <a:solidFill>
                <a:schemeClr val="tx1"/>
              </a:solidFill>
              <a:latin typeface="+mn-ea"/>
              <a:ea typeface="+mn-ea"/>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293446"/>
            <a:ext cx="984352" cy="33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11890" y="1620295"/>
            <a:ext cx="2749471" cy="400110"/>
          </a:xfrm>
          <a:prstGeom prst="rect">
            <a:avLst/>
          </a:prstGeom>
        </p:spPr>
        <p:txBody>
          <a:bodyPr wrap="none">
            <a:spAutoFit/>
          </a:bodyPr>
          <a:lstStyle/>
          <a:p>
            <a:r>
              <a:rPr lang="zh-CN" altLang="zh-CN" b="0" dirty="0">
                <a:solidFill>
                  <a:schemeClr val="tx1"/>
                </a:solidFill>
                <a:latin typeface="+mn-ea"/>
                <a:ea typeface="+mn-ea"/>
              </a:rPr>
              <a:t>最差位置有最小隶属度</a:t>
            </a:r>
            <a:endParaRPr lang="zh-CN" altLang="en-US" b="0" dirty="0">
              <a:solidFill>
                <a:schemeClr val="tx1"/>
              </a:solidFill>
              <a:latin typeface="+mn-ea"/>
              <a:ea typeface="+mn-ea"/>
            </a:endParaRP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182" y="1620295"/>
            <a:ext cx="1350715"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45138" y="1635820"/>
            <a:ext cx="1723549" cy="400110"/>
          </a:xfrm>
          <a:prstGeom prst="rect">
            <a:avLst/>
          </a:prstGeom>
        </p:spPr>
        <p:txBody>
          <a:bodyPr wrap="none">
            <a:spAutoFit/>
          </a:bodyPr>
          <a:lstStyle/>
          <a:p>
            <a:r>
              <a:rPr lang="zh-CN" altLang="zh-CN" b="0" dirty="0">
                <a:solidFill>
                  <a:schemeClr val="tx1"/>
                </a:solidFill>
                <a:latin typeface="+mn-ea"/>
                <a:ea typeface="+mn-ea"/>
              </a:rPr>
              <a:t>在其他的位置</a:t>
            </a:r>
            <a:endParaRPr lang="zh-CN" altLang="en-US" b="0" dirty="0">
              <a:solidFill>
                <a:schemeClr val="tx1"/>
              </a:solidFill>
              <a:latin typeface="+mn-ea"/>
              <a:ea typeface="+mn-ea"/>
            </a:endParaRPr>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936" y="1708302"/>
            <a:ext cx="683568" cy="2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2204864"/>
            <a:ext cx="4034472"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3033" y="2944067"/>
            <a:ext cx="3189381" cy="42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3568" y="3429000"/>
            <a:ext cx="697627" cy="400110"/>
          </a:xfrm>
          <a:prstGeom prst="rect">
            <a:avLst/>
          </a:prstGeom>
        </p:spPr>
        <p:txBody>
          <a:bodyPr wrap="none">
            <a:spAutoFit/>
          </a:bodyPr>
          <a:lstStyle/>
          <a:p>
            <a:r>
              <a:rPr lang="zh-CN" altLang="zh-CN" b="0" dirty="0">
                <a:solidFill>
                  <a:schemeClr val="tx1"/>
                </a:solidFill>
                <a:latin typeface="+mn-ea"/>
                <a:ea typeface="+mn-ea"/>
              </a:rPr>
              <a:t>函数</a:t>
            </a:r>
            <a:endParaRPr lang="zh-CN" altLang="en-US" b="0" dirty="0">
              <a:solidFill>
                <a:schemeClr val="tx1"/>
              </a:solidFill>
              <a:latin typeface="+mn-ea"/>
              <a:ea typeface="+mn-ea"/>
            </a:endParaRPr>
          </a:p>
        </p:txBody>
      </p:sp>
      <p:pic>
        <p:nvPicPr>
          <p:cNvPr id="1229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0658" y="3462727"/>
            <a:ext cx="1082805"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23463" y="3409786"/>
            <a:ext cx="3005951" cy="400110"/>
          </a:xfrm>
          <a:prstGeom prst="rect">
            <a:avLst/>
          </a:prstGeom>
        </p:spPr>
        <p:txBody>
          <a:bodyPr wrap="none">
            <a:spAutoFit/>
          </a:bodyPr>
          <a:lstStyle/>
          <a:p>
            <a:r>
              <a:rPr lang="zh-CN" altLang="zh-CN" b="0" dirty="0">
                <a:solidFill>
                  <a:schemeClr val="tx1"/>
                </a:solidFill>
                <a:latin typeface="+mn-ea"/>
                <a:ea typeface="+mn-ea"/>
              </a:rPr>
              <a:t>均匀，随机地分布在区间</a:t>
            </a:r>
            <a:endParaRPr lang="zh-CN" altLang="en-US" b="0" dirty="0">
              <a:solidFill>
                <a:schemeClr val="tx1"/>
              </a:solidFill>
              <a:latin typeface="+mn-ea"/>
              <a:ea typeface="+mn-ea"/>
            </a:endParaRPr>
          </a:p>
        </p:txBody>
      </p:sp>
      <p:pic>
        <p:nvPicPr>
          <p:cNvPr id="1229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9414" y="3462727"/>
            <a:ext cx="611560" cy="37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90970" y="3462727"/>
            <a:ext cx="1467068" cy="400110"/>
          </a:xfrm>
          <a:prstGeom prst="rect">
            <a:avLst/>
          </a:prstGeom>
        </p:spPr>
        <p:txBody>
          <a:bodyPr wrap="none">
            <a:spAutoFit/>
          </a:bodyPr>
          <a:lstStyle/>
          <a:p>
            <a:r>
              <a:rPr lang="zh-CN" altLang="zh-CN" b="0" dirty="0">
                <a:solidFill>
                  <a:schemeClr val="tx1"/>
                </a:solidFill>
                <a:latin typeface="+mn-ea"/>
                <a:ea typeface="+mn-ea"/>
              </a:rPr>
              <a:t>上的实数。</a:t>
            </a:r>
            <a:endParaRPr lang="zh-CN" altLang="en-US" b="0" dirty="0">
              <a:solidFill>
                <a:schemeClr val="tx1"/>
              </a:solidFill>
              <a:latin typeface="+mn-ea"/>
              <a:ea typeface="+mn-ea"/>
            </a:endParaRPr>
          </a:p>
        </p:txBody>
      </p:sp>
      <p:sp>
        <p:nvSpPr>
          <p:cNvPr id="8" name="矩形 7"/>
          <p:cNvSpPr/>
          <p:nvPr/>
        </p:nvSpPr>
        <p:spPr>
          <a:xfrm>
            <a:off x="32972" y="4005064"/>
            <a:ext cx="5873508" cy="400110"/>
          </a:xfrm>
          <a:prstGeom prst="rect">
            <a:avLst/>
          </a:prstGeom>
        </p:spPr>
        <p:txBody>
          <a:bodyPr wrap="square">
            <a:spAutoFit/>
          </a:bodyPr>
          <a:lstStyle/>
          <a:p>
            <a:r>
              <a:rPr lang="zh-CN" altLang="zh-CN" b="0" dirty="0">
                <a:solidFill>
                  <a:schemeClr val="tx1"/>
                </a:solidFill>
                <a:latin typeface="+mn-ea"/>
                <a:ea typeface="+mn-ea"/>
              </a:rPr>
              <a:t>根据不确定推理的行为</a:t>
            </a:r>
            <a:r>
              <a:rPr lang="zh-CN" altLang="zh-CN" b="0" dirty="0" smtClean="0">
                <a:solidFill>
                  <a:schemeClr val="tx1"/>
                </a:solidFill>
                <a:latin typeface="+mn-ea"/>
                <a:ea typeface="+mn-ea"/>
              </a:rPr>
              <a:t>部分可</a:t>
            </a:r>
            <a:r>
              <a:rPr lang="zh-CN" altLang="zh-CN" b="0" dirty="0">
                <a:solidFill>
                  <a:schemeClr val="tx1"/>
                </a:solidFill>
                <a:latin typeface="+mn-ea"/>
                <a:ea typeface="+mn-ea"/>
              </a:rPr>
              <a:t>得出步长：</a:t>
            </a:r>
          </a:p>
        </p:txBody>
      </p:sp>
      <p:pic>
        <p:nvPicPr>
          <p:cNvPr id="1229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85410" y="4000510"/>
            <a:ext cx="1545974"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906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50" y="908720"/>
            <a:ext cx="3005952" cy="400110"/>
          </a:xfrm>
          <a:prstGeom prst="rect">
            <a:avLst/>
          </a:prstGeom>
        </p:spPr>
        <p:txBody>
          <a:bodyPr wrap="none">
            <a:spAutoFit/>
          </a:bodyPr>
          <a:lstStyle/>
          <a:p>
            <a:r>
              <a:rPr lang="en-US" altLang="zh-CN" b="0" dirty="0">
                <a:solidFill>
                  <a:srgbClr val="C00000"/>
                </a:solidFill>
                <a:latin typeface="+mj-ea"/>
                <a:ea typeface="+mj-ea"/>
              </a:rPr>
              <a:t>15.4.2  </a:t>
            </a:r>
            <a:r>
              <a:rPr lang="zh-CN" altLang="zh-CN" b="0" dirty="0">
                <a:solidFill>
                  <a:srgbClr val="C00000"/>
                </a:solidFill>
                <a:latin typeface="+mj-ea"/>
                <a:ea typeface="+mj-ea"/>
              </a:rPr>
              <a:t>搜索方向的确定</a:t>
            </a:r>
          </a:p>
        </p:txBody>
      </p:sp>
      <p:sp>
        <p:nvSpPr>
          <p:cNvPr id="3" name="矩形 2"/>
          <p:cNvSpPr/>
          <p:nvPr/>
        </p:nvSpPr>
        <p:spPr>
          <a:xfrm>
            <a:off x="179512" y="1412776"/>
            <a:ext cx="8640960" cy="400110"/>
          </a:xfrm>
          <a:prstGeom prst="rect">
            <a:avLst/>
          </a:prstGeom>
        </p:spPr>
        <p:txBody>
          <a:bodyPr wrap="square">
            <a:spAutoFit/>
          </a:bodyPr>
          <a:lstStyle/>
          <a:p>
            <a:r>
              <a:rPr lang="zh-CN" altLang="zh-CN" b="0" dirty="0">
                <a:solidFill>
                  <a:schemeClr val="tx1"/>
                </a:solidFill>
                <a:latin typeface="+mj-ea"/>
                <a:ea typeface="+mj-ea"/>
              </a:rPr>
              <a:t>通过对人的利己行为、利他行为和预动行为的分析和建模，分别得到任意第</a:t>
            </a:r>
            <a:endParaRPr lang="zh-CN" altLang="en-US" b="0" dirty="0">
              <a:solidFill>
                <a:schemeClr val="tx1"/>
              </a:solidFill>
              <a:latin typeface="+mj-ea"/>
              <a:ea typeface="+mj-ea"/>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8871" y="1451606"/>
            <a:ext cx="161764" cy="27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1189" y="1812886"/>
            <a:ext cx="2749471" cy="400110"/>
          </a:xfrm>
          <a:prstGeom prst="rect">
            <a:avLst/>
          </a:prstGeom>
        </p:spPr>
        <p:txBody>
          <a:bodyPr wrap="none">
            <a:spAutoFit/>
          </a:bodyPr>
          <a:lstStyle/>
          <a:p>
            <a:r>
              <a:rPr lang="zh-CN" altLang="zh-CN" b="0" dirty="0">
                <a:solidFill>
                  <a:schemeClr val="tx1"/>
                </a:solidFill>
                <a:latin typeface="+mj-ea"/>
                <a:ea typeface="+mj-ea"/>
              </a:rPr>
              <a:t>个搜寻个体的利己方向</a:t>
            </a:r>
            <a:endParaRPr lang="zh-CN" altLang="en-US" b="0" dirty="0">
              <a:solidFill>
                <a:schemeClr val="tx1"/>
              </a:solidFill>
              <a:latin typeface="+mj-ea"/>
              <a:ea typeface="+mj-ea"/>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256" y="1788915"/>
            <a:ext cx="576064" cy="4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523320" y="1812886"/>
            <a:ext cx="1210588" cy="400110"/>
          </a:xfrm>
          <a:prstGeom prst="rect">
            <a:avLst/>
          </a:prstGeom>
        </p:spPr>
        <p:txBody>
          <a:bodyPr wrap="none">
            <a:spAutoFit/>
          </a:bodyPr>
          <a:lstStyle/>
          <a:p>
            <a:r>
              <a:rPr lang="zh-CN" altLang="zh-CN" b="0" dirty="0">
                <a:solidFill>
                  <a:schemeClr val="tx1"/>
                </a:solidFill>
                <a:latin typeface="+mj-ea"/>
                <a:ea typeface="+mj-ea"/>
              </a:rPr>
              <a:t>利他方向</a:t>
            </a:r>
            <a:endParaRPr lang="zh-CN" altLang="en-US" b="0" dirty="0">
              <a:solidFill>
                <a:schemeClr val="tx1"/>
              </a:solidFill>
              <a:latin typeface="+mj-ea"/>
              <a:ea typeface="+mj-ea"/>
            </a:endParaRP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1790632"/>
            <a:ext cx="539552" cy="42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152120" y="1822770"/>
            <a:ext cx="1723549" cy="400110"/>
          </a:xfrm>
          <a:prstGeom prst="rect">
            <a:avLst/>
          </a:prstGeom>
        </p:spPr>
        <p:txBody>
          <a:bodyPr wrap="none">
            <a:spAutoFit/>
          </a:bodyPr>
          <a:lstStyle/>
          <a:p>
            <a:r>
              <a:rPr lang="zh-CN" altLang="zh-CN" b="0" dirty="0">
                <a:solidFill>
                  <a:schemeClr val="tx1"/>
                </a:solidFill>
                <a:latin typeface="+mj-ea"/>
                <a:ea typeface="+mj-ea"/>
              </a:rPr>
              <a:t>以及预动方向</a:t>
            </a:r>
            <a:endParaRPr lang="zh-CN" altLang="en-US" b="0" dirty="0">
              <a:solidFill>
                <a:schemeClr val="tx1"/>
              </a:solidFill>
              <a:latin typeface="+mj-ea"/>
              <a:ea typeface="+mj-ea"/>
            </a:endParaRPr>
          </a:p>
        </p:txBody>
      </p:sp>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1818477"/>
            <a:ext cx="539552" cy="38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857" y="2420888"/>
            <a:ext cx="1812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5294" y="3645024"/>
            <a:ext cx="8460432" cy="400110"/>
          </a:xfrm>
          <a:prstGeom prst="rect">
            <a:avLst/>
          </a:prstGeom>
        </p:spPr>
        <p:txBody>
          <a:bodyPr wrap="square">
            <a:spAutoFit/>
          </a:bodyPr>
          <a:lstStyle/>
          <a:p>
            <a:r>
              <a:rPr lang="zh-CN" altLang="zh-CN" b="0" dirty="0">
                <a:solidFill>
                  <a:schemeClr val="tx1"/>
                </a:solidFill>
                <a:latin typeface="+mj-ea"/>
                <a:ea typeface="+mj-ea"/>
              </a:rPr>
              <a:t>搜寻者综合考虑各个因素，采用三个方向随机加权几何平均确定</a:t>
            </a:r>
            <a:r>
              <a:rPr lang="zh-CN" altLang="zh-CN" b="0" dirty="0" smtClean="0">
                <a:solidFill>
                  <a:schemeClr val="tx1"/>
                </a:solidFill>
                <a:latin typeface="+mj-ea"/>
                <a:ea typeface="+mj-ea"/>
              </a:rPr>
              <a:t>搜索方向</a:t>
            </a:r>
            <a:endParaRPr lang="zh-CN" altLang="zh-CN" b="0" dirty="0">
              <a:solidFill>
                <a:schemeClr val="tx1"/>
              </a:solidFill>
              <a:latin typeface="+mj-ea"/>
              <a:ea typeface="+mj-ea"/>
            </a:endParaRPr>
          </a:p>
        </p:txBody>
      </p:sp>
      <p:pic>
        <p:nvPicPr>
          <p:cNvPr id="133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513" y="4293096"/>
            <a:ext cx="405365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52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628800"/>
            <a:ext cx="4801314" cy="400110"/>
          </a:xfrm>
          <a:prstGeom prst="rect">
            <a:avLst/>
          </a:prstGeom>
        </p:spPr>
        <p:txBody>
          <a:bodyPr wrap="none">
            <a:spAutoFit/>
          </a:bodyPr>
          <a:lstStyle/>
          <a:p>
            <a:r>
              <a:rPr lang="zh-CN" altLang="zh-CN" b="0" dirty="0">
                <a:solidFill>
                  <a:schemeClr val="tx1"/>
                </a:solidFill>
                <a:latin typeface="+mj-ea"/>
                <a:ea typeface="+mj-ea"/>
              </a:rPr>
              <a:t>确定搜索方向和步长后，进行位置更新，</a:t>
            </a:r>
            <a:endParaRPr lang="zh-CN" altLang="en-US" b="0" dirty="0">
              <a:solidFill>
                <a:schemeClr val="tx1"/>
              </a:solidFill>
              <a:latin typeface="+mj-ea"/>
              <a:ea typeface="+mj-ea"/>
            </a:endParaRPr>
          </a:p>
        </p:txBody>
      </p:sp>
      <p:sp>
        <p:nvSpPr>
          <p:cNvPr id="3" name="矩形 2"/>
          <p:cNvSpPr/>
          <p:nvPr/>
        </p:nvSpPr>
        <p:spPr>
          <a:xfrm>
            <a:off x="101671" y="980728"/>
            <a:ext cx="3775394" cy="400110"/>
          </a:xfrm>
          <a:prstGeom prst="rect">
            <a:avLst/>
          </a:prstGeom>
        </p:spPr>
        <p:txBody>
          <a:bodyPr wrap="none">
            <a:spAutoFit/>
          </a:bodyPr>
          <a:lstStyle/>
          <a:p>
            <a:r>
              <a:rPr lang="en-US" altLang="zh-CN" b="0" dirty="0">
                <a:solidFill>
                  <a:schemeClr val="tx1"/>
                </a:solidFill>
                <a:latin typeface="+mj-ea"/>
                <a:ea typeface="+mj-ea"/>
              </a:rPr>
              <a:t>15.4.3  </a:t>
            </a:r>
            <a:r>
              <a:rPr lang="zh-CN" altLang="zh-CN" b="0" dirty="0">
                <a:solidFill>
                  <a:schemeClr val="tx1"/>
                </a:solidFill>
                <a:latin typeface="+mj-ea"/>
                <a:ea typeface="+mj-ea"/>
              </a:rPr>
              <a:t>搜寻者个体位置的更新</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204864"/>
            <a:ext cx="2369503"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2852936"/>
            <a:ext cx="287474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52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981" y="1124744"/>
            <a:ext cx="3262433" cy="400110"/>
          </a:xfrm>
          <a:prstGeom prst="rect">
            <a:avLst/>
          </a:prstGeom>
        </p:spPr>
        <p:txBody>
          <a:bodyPr wrap="none">
            <a:spAutoFit/>
          </a:bodyPr>
          <a:lstStyle/>
          <a:p>
            <a:r>
              <a:rPr lang="en-US" altLang="zh-CN" b="0" dirty="0">
                <a:solidFill>
                  <a:schemeClr val="tx1"/>
                </a:solidFill>
                <a:latin typeface="+mj-ea"/>
                <a:ea typeface="+mj-ea"/>
              </a:rPr>
              <a:t>15.4.4  </a:t>
            </a:r>
            <a:r>
              <a:rPr lang="zh-CN" altLang="zh-CN" b="0" dirty="0">
                <a:solidFill>
                  <a:schemeClr val="tx1"/>
                </a:solidFill>
                <a:latin typeface="+mj-ea"/>
                <a:ea typeface="+mj-ea"/>
              </a:rPr>
              <a:t>人群搜索算法流程</a:t>
            </a:r>
          </a:p>
        </p:txBody>
      </p:sp>
      <p:sp>
        <p:nvSpPr>
          <p:cNvPr id="3" name="矩形 2"/>
          <p:cNvSpPr/>
          <p:nvPr/>
        </p:nvSpPr>
        <p:spPr>
          <a:xfrm>
            <a:off x="701582" y="1628800"/>
            <a:ext cx="2621230" cy="400110"/>
          </a:xfrm>
          <a:prstGeom prst="rect">
            <a:avLst/>
          </a:prstGeom>
        </p:spPr>
        <p:txBody>
          <a:bodyPr wrap="none">
            <a:spAutoFit/>
          </a:bodyPr>
          <a:lstStyle/>
          <a:p>
            <a:r>
              <a:rPr lang="en-US" altLang="zh-CN" b="0" dirty="0">
                <a:solidFill>
                  <a:schemeClr val="tx1"/>
                </a:solidFill>
                <a:latin typeface="+mj-ea"/>
                <a:ea typeface="+mj-ea"/>
              </a:rPr>
              <a:t>SOA</a:t>
            </a:r>
            <a:r>
              <a:rPr lang="zh-CN" altLang="zh-CN" b="0" dirty="0">
                <a:solidFill>
                  <a:schemeClr val="tx1"/>
                </a:solidFill>
                <a:latin typeface="+mj-ea"/>
                <a:ea typeface="+mj-ea"/>
              </a:rPr>
              <a:t>算法的流程如下：</a:t>
            </a: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04864"/>
            <a:ext cx="54396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15821" y="2636912"/>
            <a:ext cx="3518912" cy="400110"/>
          </a:xfrm>
          <a:prstGeom prst="rect">
            <a:avLst/>
          </a:prstGeom>
        </p:spPr>
        <p:txBody>
          <a:bodyPr wrap="none">
            <a:spAutoFit/>
          </a:bodyPr>
          <a:lstStyle/>
          <a:p>
            <a:r>
              <a:rPr lang="zh-CN" altLang="zh-CN" b="0" dirty="0" smtClean="0">
                <a:solidFill>
                  <a:schemeClr val="tx1"/>
                </a:solidFill>
                <a:latin typeface="+mj-ea"/>
                <a:ea typeface="+mj-ea"/>
              </a:rPr>
              <a:t>初始化，在可行解域随机产生</a:t>
            </a:r>
            <a:endParaRPr lang="zh-CN" altLang="en-US" b="0" dirty="0">
              <a:solidFill>
                <a:schemeClr val="tx1"/>
              </a:solidFill>
              <a:latin typeface="+mj-ea"/>
              <a:ea typeface="+mj-ea"/>
            </a:endParaRP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2966" y="2677737"/>
            <a:ext cx="273676" cy="32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353417" y="2601062"/>
            <a:ext cx="1723549" cy="400110"/>
          </a:xfrm>
          <a:prstGeom prst="rect">
            <a:avLst/>
          </a:prstGeom>
        </p:spPr>
        <p:txBody>
          <a:bodyPr wrap="none">
            <a:spAutoFit/>
          </a:bodyPr>
          <a:lstStyle/>
          <a:p>
            <a:r>
              <a:rPr lang="zh-CN" altLang="zh-CN" b="0" dirty="0">
                <a:solidFill>
                  <a:schemeClr val="tx1"/>
                </a:solidFill>
                <a:latin typeface="+mj-ea"/>
                <a:ea typeface="+mj-ea"/>
              </a:rPr>
              <a:t>个初始位置：</a:t>
            </a:r>
            <a:endParaRPr lang="zh-CN" altLang="en-US" b="0" dirty="0">
              <a:solidFill>
                <a:schemeClr val="tx1"/>
              </a:solidFill>
              <a:latin typeface="+mj-ea"/>
              <a:ea typeface="+mj-ea"/>
            </a:endParaRPr>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297" y="3180959"/>
            <a:ext cx="2372003" cy="608079"/>
          </a:xfrm>
          <a:prstGeom prst="rect">
            <a:avLst/>
          </a:prstGeom>
          <a:noFill/>
          <a:ln>
            <a:noFill/>
          </a:ln>
        </p:spPr>
      </p:pic>
      <p:sp>
        <p:nvSpPr>
          <p:cNvPr id="6" name="矩形 5"/>
          <p:cNvSpPr/>
          <p:nvPr/>
        </p:nvSpPr>
        <p:spPr>
          <a:xfrm>
            <a:off x="3098859" y="3284944"/>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536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1920" y="3294851"/>
            <a:ext cx="1880258" cy="42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8144" y="3317453"/>
            <a:ext cx="615820" cy="34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0615" y="4005064"/>
            <a:ext cx="5184576"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）评价，计算每个位置的目标函数值；</a:t>
            </a:r>
            <a:endParaRPr lang="zh-CN" altLang="en-US" b="0" dirty="0">
              <a:solidFill>
                <a:schemeClr val="tx1"/>
              </a:solidFill>
              <a:latin typeface="+mj-ea"/>
              <a:ea typeface="+mj-ea"/>
            </a:endParaRPr>
          </a:p>
        </p:txBody>
      </p:sp>
      <p:sp>
        <p:nvSpPr>
          <p:cNvPr id="9" name="矩形 8"/>
          <p:cNvSpPr/>
          <p:nvPr/>
        </p:nvSpPr>
        <p:spPr>
          <a:xfrm>
            <a:off x="107504" y="2135133"/>
            <a:ext cx="840294"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10" name="矩形 9"/>
          <p:cNvSpPr/>
          <p:nvPr/>
        </p:nvSpPr>
        <p:spPr>
          <a:xfrm>
            <a:off x="107504" y="2678290"/>
            <a:ext cx="840294"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11" name="矩形 10"/>
          <p:cNvSpPr/>
          <p:nvPr/>
        </p:nvSpPr>
        <p:spPr>
          <a:xfrm>
            <a:off x="152709" y="4509120"/>
            <a:ext cx="3918059"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）搜寻策略，计算每一个个体</a:t>
            </a:r>
            <a:endParaRPr lang="zh-CN" altLang="en-US" b="0" dirty="0">
              <a:solidFill>
                <a:schemeClr val="tx1"/>
              </a:solidFill>
              <a:latin typeface="+mj-ea"/>
              <a:ea typeface="+mj-ea"/>
            </a:endParaRPr>
          </a:p>
        </p:txBody>
      </p:sp>
      <p:pic>
        <p:nvPicPr>
          <p:cNvPr id="153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8973" y="4527374"/>
            <a:ext cx="251520" cy="40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427234" y="4538327"/>
            <a:ext cx="4831885" cy="400110"/>
          </a:xfrm>
          <a:prstGeom prst="rect">
            <a:avLst/>
          </a:prstGeom>
        </p:spPr>
        <p:txBody>
          <a:bodyPr wrap="square">
            <a:spAutoFit/>
          </a:bodyPr>
          <a:lstStyle/>
          <a:p>
            <a:r>
              <a:rPr lang="zh-CN" altLang="zh-CN" b="0" dirty="0">
                <a:solidFill>
                  <a:schemeClr val="tx1"/>
                </a:solidFill>
                <a:latin typeface="+mj-ea"/>
                <a:ea typeface="+mj-ea"/>
              </a:rPr>
              <a:t>在每一</a:t>
            </a:r>
            <a:r>
              <a:rPr lang="zh-CN" altLang="zh-CN" b="0" dirty="0" smtClean="0">
                <a:solidFill>
                  <a:schemeClr val="tx1"/>
                </a:solidFill>
                <a:latin typeface="+mj-ea"/>
                <a:ea typeface="+mj-ea"/>
              </a:rPr>
              <a:t>维的</a:t>
            </a:r>
            <a:r>
              <a:rPr lang="zh-CN" altLang="zh-CN" b="0" dirty="0">
                <a:solidFill>
                  <a:schemeClr val="tx1"/>
                </a:solidFill>
                <a:latin typeface="+mj-ea"/>
                <a:ea typeface="+mj-ea"/>
              </a:rPr>
              <a:t>搜索方向和步长</a:t>
            </a:r>
          </a:p>
        </p:txBody>
      </p:sp>
      <p:sp>
        <p:nvSpPr>
          <p:cNvPr id="15" name="矩形 14"/>
          <p:cNvSpPr/>
          <p:nvPr/>
        </p:nvSpPr>
        <p:spPr>
          <a:xfrm>
            <a:off x="82554" y="4953053"/>
            <a:ext cx="5425549"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）位置更新，按公式更新每个搜寻者位置；</a:t>
            </a:r>
          </a:p>
        </p:txBody>
      </p:sp>
      <p:sp>
        <p:nvSpPr>
          <p:cNvPr id="16" name="矩形 15"/>
          <p:cNvSpPr/>
          <p:nvPr/>
        </p:nvSpPr>
        <p:spPr>
          <a:xfrm>
            <a:off x="82554" y="5449879"/>
            <a:ext cx="840294"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15370"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9936" y="5479494"/>
            <a:ext cx="881744" cy="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220048" y="5849287"/>
            <a:ext cx="5432072"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）若满足停止条件，停止搜索；否则，转</a:t>
            </a:r>
            <a:r>
              <a:rPr lang="en-US" altLang="zh-CN" b="0" dirty="0">
                <a:solidFill>
                  <a:schemeClr val="tx1"/>
                </a:solidFill>
                <a:latin typeface="+mj-ea"/>
                <a:ea typeface="+mj-ea"/>
              </a:rPr>
              <a:t>3</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427452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3004349" cy="400110"/>
          </a:xfrm>
          <a:prstGeom prst="rect">
            <a:avLst/>
          </a:prstGeom>
        </p:spPr>
        <p:txBody>
          <a:bodyPr wrap="none">
            <a:spAutoFit/>
          </a:bodyPr>
          <a:lstStyle/>
          <a:p>
            <a:r>
              <a:rPr lang="en-US" altLang="zh-CN" dirty="0"/>
              <a:t>15.4.5  </a:t>
            </a:r>
            <a:r>
              <a:rPr lang="zh-CN" altLang="zh-CN" dirty="0"/>
              <a:t>被控对象</a:t>
            </a:r>
            <a:r>
              <a:rPr lang="en-US" altLang="zh-CN" dirty="0"/>
              <a:t>PID</a:t>
            </a:r>
            <a:r>
              <a:rPr lang="zh-CN" altLang="zh-CN" dirty="0"/>
              <a:t>整定</a:t>
            </a:r>
          </a:p>
        </p:txBody>
      </p:sp>
      <p:sp>
        <p:nvSpPr>
          <p:cNvPr id="3" name="矩形 2"/>
          <p:cNvSpPr/>
          <p:nvPr/>
        </p:nvSpPr>
        <p:spPr>
          <a:xfrm>
            <a:off x="251520" y="1556792"/>
            <a:ext cx="7632848" cy="707886"/>
          </a:xfrm>
          <a:prstGeom prst="rect">
            <a:avLst/>
          </a:prstGeom>
        </p:spPr>
        <p:txBody>
          <a:bodyPr wrap="square">
            <a:spAutoFit/>
          </a:bodyPr>
          <a:lstStyle/>
          <a:p>
            <a:pPr algn="l"/>
            <a:r>
              <a:rPr lang="zh-CN" altLang="zh-CN" b="0" dirty="0">
                <a:solidFill>
                  <a:schemeClr val="tx1"/>
                </a:solidFill>
                <a:latin typeface="+mj-ea"/>
                <a:ea typeface="+mj-ea"/>
              </a:rPr>
              <a:t>本章针对二阶延迟系统对象，用</a:t>
            </a:r>
            <a:r>
              <a:rPr lang="en-US" altLang="zh-CN" b="0" dirty="0">
                <a:solidFill>
                  <a:schemeClr val="tx1"/>
                </a:solidFill>
                <a:latin typeface="+mj-ea"/>
                <a:ea typeface="+mj-ea"/>
              </a:rPr>
              <a:t>SOA</a:t>
            </a:r>
            <a:r>
              <a:rPr lang="zh-CN" altLang="zh-CN" b="0" dirty="0">
                <a:solidFill>
                  <a:schemeClr val="tx1"/>
                </a:solidFill>
                <a:latin typeface="+mj-ea"/>
                <a:ea typeface="+mj-ea"/>
              </a:rPr>
              <a:t>人群搜索算法对</a:t>
            </a:r>
            <a:r>
              <a:rPr lang="en-US" altLang="zh-CN" b="0" dirty="0">
                <a:solidFill>
                  <a:schemeClr val="tx1"/>
                </a:solidFill>
                <a:latin typeface="+mj-ea"/>
                <a:ea typeface="+mj-ea"/>
              </a:rPr>
              <a:t>PID</a:t>
            </a:r>
            <a:r>
              <a:rPr lang="zh-CN" altLang="zh-CN" b="0" dirty="0">
                <a:solidFill>
                  <a:schemeClr val="tx1"/>
                </a:solidFill>
                <a:latin typeface="+mj-ea"/>
                <a:ea typeface="+mj-ea"/>
              </a:rPr>
              <a:t>控制器参数进行整定。选取被控对象如式（</a:t>
            </a:r>
            <a:r>
              <a:rPr lang="en-US" altLang="zh-CN" b="0" dirty="0">
                <a:solidFill>
                  <a:schemeClr val="tx1"/>
                </a:solidFill>
                <a:latin typeface="+mj-ea"/>
                <a:ea typeface="+mj-ea"/>
              </a:rPr>
              <a:t>15.7</a:t>
            </a:r>
            <a:r>
              <a:rPr lang="zh-CN" altLang="zh-CN" b="0" dirty="0">
                <a:solidFill>
                  <a:schemeClr val="tx1"/>
                </a:solidFill>
                <a:latin typeface="+mj-ea"/>
                <a:ea typeface="+mj-ea"/>
              </a:rPr>
              <a:t>）所示控制对象模型：</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297132"/>
            <a:ext cx="2610228" cy="62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52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08720"/>
            <a:ext cx="4572000" cy="5632311"/>
          </a:xfrm>
          <a:prstGeom prst="rect">
            <a:avLst/>
          </a:prstGeom>
        </p:spPr>
        <p:txBody>
          <a:bodyPr>
            <a:spAutoFit/>
          </a:bodyPr>
          <a:lstStyle/>
          <a:p>
            <a:pPr algn="l"/>
            <a:r>
              <a:rPr lang="zh-CN" altLang="zh-CN" b="0" dirty="0">
                <a:solidFill>
                  <a:schemeClr val="tx1"/>
                </a:solidFill>
                <a:latin typeface="+mn-ea"/>
                <a:ea typeface="+mn-ea"/>
              </a:rPr>
              <a:t>对该对象利用</a:t>
            </a:r>
            <a:r>
              <a:rPr lang="en-US" altLang="zh-CN" b="0" dirty="0">
                <a:solidFill>
                  <a:schemeClr val="tx1"/>
                </a:solidFill>
                <a:latin typeface="+mn-ea"/>
                <a:ea typeface="+mn-ea"/>
              </a:rPr>
              <a:t>SOA</a:t>
            </a:r>
            <a:r>
              <a:rPr lang="zh-CN" altLang="zh-CN" b="0" dirty="0">
                <a:solidFill>
                  <a:schemeClr val="tx1"/>
                </a:solidFill>
                <a:latin typeface="+mn-ea"/>
                <a:ea typeface="+mn-ea"/>
              </a:rPr>
              <a:t>人群搜索算法进行仿真，编写</a:t>
            </a:r>
            <a:r>
              <a:rPr lang="en-US" altLang="zh-CN" b="0" dirty="0">
                <a:solidFill>
                  <a:schemeClr val="tx1"/>
                </a:solidFill>
                <a:latin typeface="+mn-ea"/>
                <a:ea typeface="+mn-ea"/>
              </a:rPr>
              <a:t>MATLAB</a:t>
            </a:r>
            <a:r>
              <a:rPr lang="zh-CN" altLang="zh-CN" b="0" dirty="0">
                <a:solidFill>
                  <a:schemeClr val="tx1"/>
                </a:solidFill>
                <a:latin typeface="+mn-ea"/>
                <a:ea typeface="+mn-ea"/>
              </a:rPr>
              <a:t>程序如下：</a:t>
            </a:r>
          </a:p>
          <a:p>
            <a:pPr algn="l"/>
            <a:r>
              <a:rPr lang="en-US" altLang="zh-CN" b="0" dirty="0">
                <a:solidFill>
                  <a:schemeClr val="tx1"/>
                </a:solidFill>
                <a:latin typeface="+mn-ea"/>
                <a:ea typeface="+mn-ea"/>
              </a:rPr>
              <a:t>%</a:t>
            </a:r>
            <a:r>
              <a:rPr lang="zh-CN" altLang="zh-CN" b="0" dirty="0">
                <a:solidFill>
                  <a:schemeClr val="tx1"/>
                </a:solidFill>
                <a:latin typeface="+mn-ea"/>
                <a:ea typeface="+mn-ea"/>
              </a:rPr>
              <a:t>基于</a:t>
            </a:r>
            <a:r>
              <a:rPr lang="en-US" altLang="zh-CN" b="0" dirty="0">
                <a:solidFill>
                  <a:schemeClr val="tx1"/>
                </a:solidFill>
                <a:latin typeface="+mn-ea"/>
                <a:ea typeface="+mn-ea"/>
              </a:rPr>
              <a:t>SOA</a:t>
            </a:r>
            <a:r>
              <a:rPr lang="zh-CN" altLang="zh-CN" b="0" dirty="0">
                <a:solidFill>
                  <a:schemeClr val="tx1"/>
                </a:solidFill>
                <a:latin typeface="+mn-ea"/>
                <a:ea typeface="+mn-ea"/>
              </a:rPr>
              <a:t>算法的</a:t>
            </a:r>
            <a:r>
              <a:rPr lang="en-US" altLang="zh-CN" b="0" dirty="0">
                <a:solidFill>
                  <a:schemeClr val="tx1"/>
                </a:solidFill>
                <a:latin typeface="+mn-ea"/>
                <a:ea typeface="+mn-ea"/>
              </a:rPr>
              <a:t>PID</a:t>
            </a:r>
            <a:r>
              <a:rPr lang="zh-CN" altLang="zh-CN" b="0" dirty="0">
                <a:solidFill>
                  <a:schemeClr val="tx1"/>
                </a:solidFill>
                <a:latin typeface="+mn-ea"/>
                <a:ea typeface="+mn-ea"/>
              </a:rPr>
              <a:t>参数优化</a:t>
            </a:r>
          </a:p>
          <a:p>
            <a:pPr algn="l"/>
            <a:r>
              <a:rPr lang="en-US" altLang="zh-CN" b="0" dirty="0" err="1">
                <a:solidFill>
                  <a:schemeClr val="tx1"/>
                </a:solidFill>
                <a:latin typeface="+mn-ea"/>
                <a:ea typeface="+mn-ea"/>
              </a:rPr>
              <a:t>clc</a:t>
            </a:r>
            <a:r>
              <a:rPr lang="en-US" altLang="zh-CN" b="0" dirty="0">
                <a:solidFill>
                  <a:schemeClr val="tx1"/>
                </a:solidFill>
                <a:latin typeface="+mn-ea"/>
                <a:ea typeface="+mn-ea"/>
              </a:rPr>
              <a:t> % </a:t>
            </a:r>
            <a:r>
              <a:rPr lang="zh-CN" altLang="zh-CN" b="0" dirty="0">
                <a:solidFill>
                  <a:schemeClr val="tx1"/>
                </a:solidFill>
                <a:latin typeface="+mn-ea"/>
                <a:ea typeface="+mn-ea"/>
              </a:rPr>
              <a:t>清屏</a:t>
            </a:r>
          </a:p>
          <a:p>
            <a:pPr algn="l"/>
            <a:r>
              <a:rPr lang="en-US" altLang="zh-CN" b="0" dirty="0">
                <a:solidFill>
                  <a:schemeClr val="tx1"/>
                </a:solidFill>
                <a:latin typeface="+mn-ea"/>
                <a:ea typeface="+mn-ea"/>
              </a:rPr>
              <a:t>clear all; % </a:t>
            </a:r>
            <a:r>
              <a:rPr lang="zh-CN" altLang="zh-CN" b="0" dirty="0">
                <a:solidFill>
                  <a:schemeClr val="tx1"/>
                </a:solidFill>
                <a:latin typeface="+mn-ea"/>
                <a:ea typeface="+mn-ea"/>
              </a:rPr>
              <a:t>删除</a:t>
            </a:r>
            <a:r>
              <a:rPr lang="en-US" altLang="zh-CN" b="0" dirty="0">
                <a:solidFill>
                  <a:schemeClr val="tx1"/>
                </a:solidFill>
                <a:latin typeface="+mn-ea"/>
                <a:ea typeface="+mn-ea"/>
              </a:rPr>
              <a:t>workplace</a:t>
            </a:r>
            <a:r>
              <a:rPr lang="zh-CN" altLang="zh-CN" b="0" dirty="0">
                <a:solidFill>
                  <a:schemeClr val="tx1"/>
                </a:solidFill>
                <a:latin typeface="+mn-ea"/>
                <a:ea typeface="+mn-ea"/>
              </a:rPr>
              <a:t>变量</a:t>
            </a:r>
          </a:p>
          <a:p>
            <a:pPr algn="l"/>
            <a:r>
              <a:rPr lang="en-US" altLang="zh-CN" b="0" dirty="0">
                <a:solidFill>
                  <a:schemeClr val="tx1"/>
                </a:solidFill>
                <a:latin typeface="+mn-ea"/>
                <a:ea typeface="+mn-ea"/>
              </a:rPr>
              <a:t>close all; % </a:t>
            </a:r>
            <a:r>
              <a:rPr lang="zh-CN" altLang="zh-CN" b="0" dirty="0">
                <a:solidFill>
                  <a:schemeClr val="tx1"/>
                </a:solidFill>
                <a:latin typeface="+mn-ea"/>
                <a:ea typeface="+mn-ea"/>
              </a:rPr>
              <a:t>关掉显示图形窗口</a:t>
            </a:r>
          </a:p>
          <a:p>
            <a:pPr algn="l"/>
            <a:r>
              <a:rPr lang="en-US" altLang="zh-CN" b="0" dirty="0">
                <a:solidFill>
                  <a:schemeClr val="tx1"/>
                </a:solidFill>
                <a:latin typeface="+mn-ea"/>
                <a:ea typeface="+mn-ea"/>
              </a:rPr>
              <a:t> </a:t>
            </a:r>
            <a:endParaRPr lang="zh-CN" altLang="zh-CN" b="0" dirty="0">
              <a:solidFill>
                <a:schemeClr val="tx1"/>
              </a:solidFill>
              <a:latin typeface="+mn-ea"/>
              <a:ea typeface="+mn-ea"/>
            </a:endParaRPr>
          </a:p>
          <a:p>
            <a:pPr algn="l"/>
            <a:r>
              <a:rPr lang="en-US" altLang="zh-CN" b="0" dirty="0">
                <a:solidFill>
                  <a:schemeClr val="tx1"/>
                </a:solidFill>
                <a:latin typeface="+mn-ea"/>
                <a:ea typeface="+mn-ea"/>
              </a:rPr>
              <a:t>%%</a:t>
            </a:r>
            <a:r>
              <a:rPr lang="zh-CN" altLang="zh-CN" b="0" dirty="0">
                <a:solidFill>
                  <a:schemeClr val="tx1"/>
                </a:solidFill>
                <a:latin typeface="+mn-ea"/>
                <a:ea typeface="+mn-ea"/>
              </a:rPr>
              <a:t>参数设置</a:t>
            </a:r>
          </a:p>
          <a:p>
            <a:pPr algn="l"/>
            <a:r>
              <a:rPr lang="en-US" altLang="zh-CN" b="0" dirty="0" err="1">
                <a:solidFill>
                  <a:schemeClr val="tx1"/>
                </a:solidFill>
                <a:latin typeface="+mn-ea"/>
                <a:ea typeface="+mn-ea"/>
              </a:rPr>
              <a:t>Umax</a:t>
            </a:r>
            <a:r>
              <a:rPr lang="en-US" altLang="zh-CN" b="0" dirty="0">
                <a:solidFill>
                  <a:schemeClr val="tx1"/>
                </a:solidFill>
                <a:latin typeface="+mn-ea"/>
                <a:ea typeface="+mn-ea"/>
              </a:rPr>
              <a:t>=0.9500;%</a:t>
            </a:r>
            <a:r>
              <a:rPr lang="zh-CN" altLang="zh-CN" b="0" dirty="0">
                <a:solidFill>
                  <a:schemeClr val="tx1"/>
                </a:solidFill>
                <a:latin typeface="+mn-ea"/>
                <a:ea typeface="+mn-ea"/>
              </a:rPr>
              <a:t>最大隶属度值</a:t>
            </a:r>
          </a:p>
          <a:p>
            <a:pPr algn="l"/>
            <a:r>
              <a:rPr lang="en-US" altLang="zh-CN" b="0" dirty="0" err="1">
                <a:solidFill>
                  <a:schemeClr val="tx1"/>
                </a:solidFill>
                <a:latin typeface="+mn-ea"/>
                <a:ea typeface="+mn-ea"/>
              </a:rPr>
              <a:t>Umin</a:t>
            </a:r>
            <a:r>
              <a:rPr lang="en-US" altLang="zh-CN" b="0" dirty="0">
                <a:solidFill>
                  <a:schemeClr val="tx1"/>
                </a:solidFill>
                <a:latin typeface="+mn-ea"/>
                <a:ea typeface="+mn-ea"/>
              </a:rPr>
              <a:t>=0.0111;%</a:t>
            </a:r>
            <a:r>
              <a:rPr lang="zh-CN" altLang="zh-CN" b="0" dirty="0">
                <a:solidFill>
                  <a:schemeClr val="tx1"/>
                </a:solidFill>
                <a:latin typeface="+mn-ea"/>
                <a:ea typeface="+mn-ea"/>
              </a:rPr>
              <a:t>最小隶属度值</a:t>
            </a:r>
          </a:p>
          <a:p>
            <a:pPr algn="l"/>
            <a:r>
              <a:rPr lang="en-US" altLang="zh-CN" b="0" dirty="0" err="1">
                <a:solidFill>
                  <a:schemeClr val="tx1"/>
                </a:solidFill>
                <a:latin typeface="+mn-ea"/>
                <a:ea typeface="+mn-ea"/>
              </a:rPr>
              <a:t>Wmax</a:t>
            </a:r>
            <a:r>
              <a:rPr lang="en-US" altLang="zh-CN" b="0" dirty="0">
                <a:solidFill>
                  <a:schemeClr val="tx1"/>
                </a:solidFill>
                <a:latin typeface="+mn-ea"/>
                <a:ea typeface="+mn-ea"/>
              </a:rPr>
              <a:t>=0.9;%</a:t>
            </a:r>
            <a:r>
              <a:rPr lang="zh-CN" altLang="zh-CN" b="0" dirty="0">
                <a:solidFill>
                  <a:schemeClr val="tx1"/>
                </a:solidFill>
                <a:latin typeface="+mn-ea"/>
                <a:ea typeface="+mn-ea"/>
              </a:rPr>
              <a:t>权重最大值</a:t>
            </a:r>
          </a:p>
          <a:p>
            <a:pPr algn="l"/>
            <a:r>
              <a:rPr lang="en-US" altLang="zh-CN" b="0" dirty="0" err="1">
                <a:solidFill>
                  <a:schemeClr val="tx1"/>
                </a:solidFill>
                <a:latin typeface="+mn-ea"/>
                <a:ea typeface="+mn-ea"/>
              </a:rPr>
              <a:t>Wmin</a:t>
            </a:r>
            <a:r>
              <a:rPr lang="en-US" altLang="zh-CN" b="0" dirty="0">
                <a:solidFill>
                  <a:schemeClr val="tx1"/>
                </a:solidFill>
                <a:latin typeface="+mn-ea"/>
                <a:ea typeface="+mn-ea"/>
              </a:rPr>
              <a:t>=0.1;%</a:t>
            </a:r>
            <a:r>
              <a:rPr lang="zh-CN" altLang="zh-CN" b="0" dirty="0">
                <a:solidFill>
                  <a:schemeClr val="tx1"/>
                </a:solidFill>
                <a:latin typeface="+mn-ea"/>
                <a:ea typeface="+mn-ea"/>
              </a:rPr>
              <a:t>权重最小值</a:t>
            </a:r>
          </a:p>
          <a:p>
            <a:pPr algn="l"/>
            <a:r>
              <a:rPr lang="en-US" altLang="zh-CN" b="0" dirty="0">
                <a:solidFill>
                  <a:schemeClr val="tx1"/>
                </a:solidFill>
                <a:latin typeface="+mn-ea"/>
                <a:ea typeface="+mn-ea"/>
              </a:rPr>
              <a:t>Dim = 3;            % </a:t>
            </a:r>
            <a:r>
              <a:rPr lang="zh-CN" altLang="zh-CN" b="0" dirty="0">
                <a:solidFill>
                  <a:schemeClr val="tx1"/>
                </a:solidFill>
                <a:latin typeface="+mn-ea"/>
                <a:ea typeface="+mn-ea"/>
              </a:rPr>
              <a:t>维数</a:t>
            </a:r>
          </a:p>
          <a:p>
            <a:pPr algn="l"/>
            <a:r>
              <a:rPr lang="en-US" altLang="zh-CN" b="0" dirty="0" err="1">
                <a:solidFill>
                  <a:schemeClr val="tx1"/>
                </a:solidFill>
                <a:latin typeface="+mn-ea"/>
                <a:ea typeface="+mn-ea"/>
              </a:rPr>
              <a:t>SwarmSize</a:t>
            </a:r>
            <a:r>
              <a:rPr lang="en-US" altLang="zh-CN" b="0" dirty="0">
                <a:solidFill>
                  <a:schemeClr val="tx1"/>
                </a:solidFill>
                <a:latin typeface="+mn-ea"/>
                <a:ea typeface="+mn-ea"/>
              </a:rPr>
              <a:t> =30;    % </a:t>
            </a:r>
            <a:r>
              <a:rPr lang="zh-CN" altLang="zh-CN" b="0" dirty="0">
                <a:solidFill>
                  <a:schemeClr val="tx1"/>
                </a:solidFill>
                <a:latin typeface="+mn-ea"/>
                <a:ea typeface="+mn-ea"/>
              </a:rPr>
              <a:t>粒子群规模</a:t>
            </a:r>
          </a:p>
          <a:p>
            <a:pPr algn="l"/>
            <a:r>
              <a:rPr lang="en-US" altLang="zh-CN" b="0" dirty="0" err="1">
                <a:solidFill>
                  <a:schemeClr val="tx1"/>
                </a:solidFill>
                <a:latin typeface="+mn-ea"/>
                <a:ea typeface="+mn-ea"/>
              </a:rPr>
              <a:t>MaxIter</a:t>
            </a:r>
            <a:r>
              <a:rPr lang="en-US" altLang="zh-CN" b="0" dirty="0">
                <a:solidFill>
                  <a:schemeClr val="tx1"/>
                </a:solidFill>
                <a:latin typeface="+mn-ea"/>
                <a:ea typeface="+mn-ea"/>
              </a:rPr>
              <a:t> = 100;      % </a:t>
            </a:r>
            <a:r>
              <a:rPr lang="zh-CN" altLang="zh-CN" b="0" dirty="0">
                <a:solidFill>
                  <a:schemeClr val="tx1"/>
                </a:solidFill>
                <a:latin typeface="+mn-ea"/>
                <a:ea typeface="+mn-ea"/>
              </a:rPr>
              <a:t>最大迭代次数</a:t>
            </a:r>
          </a:p>
          <a:p>
            <a:pPr algn="l"/>
            <a:r>
              <a:rPr lang="en-US" altLang="zh-CN" b="0" dirty="0" err="1">
                <a:solidFill>
                  <a:schemeClr val="tx1"/>
                </a:solidFill>
                <a:latin typeface="+mn-ea"/>
                <a:ea typeface="+mn-ea"/>
              </a:rPr>
              <a:t>MinFit</a:t>
            </a:r>
            <a:r>
              <a:rPr lang="en-US" altLang="zh-CN" b="0" dirty="0">
                <a:solidFill>
                  <a:schemeClr val="tx1"/>
                </a:solidFill>
                <a:latin typeface="+mn-ea"/>
                <a:ea typeface="+mn-ea"/>
              </a:rPr>
              <a:t> = 10;       % </a:t>
            </a:r>
            <a:r>
              <a:rPr lang="zh-CN" altLang="zh-CN" b="0" dirty="0">
                <a:solidFill>
                  <a:schemeClr val="tx1"/>
                </a:solidFill>
                <a:latin typeface="+mn-ea"/>
                <a:ea typeface="+mn-ea"/>
              </a:rPr>
              <a:t>最小适应值</a:t>
            </a:r>
          </a:p>
          <a:p>
            <a:pPr algn="l"/>
            <a:r>
              <a:rPr lang="en-US" altLang="zh-CN" b="0" dirty="0" err="1">
                <a:solidFill>
                  <a:schemeClr val="tx1"/>
                </a:solidFill>
                <a:latin typeface="+mn-ea"/>
                <a:ea typeface="+mn-ea"/>
              </a:rPr>
              <a:t>Ub</a:t>
            </a:r>
            <a:r>
              <a:rPr lang="en-US" altLang="zh-CN" b="0" dirty="0">
                <a:solidFill>
                  <a:schemeClr val="tx1"/>
                </a:solidFill>
                <a:latin typeface="+mn-ea"/>
                <a:ea typeface="+mn-ea"/>
              </a:rPr>
              <a:t> = [100 100 100];</a:t>
            </a:r>
            <a:endParaRPr lang="zh-CN" altLang="zh-CN" b="0" dirty="0">
              <a:solidFill>
                <a:schemeClr val="tx1"/>
              </a:solidFill>
              <a:latin typeface="+mn-ea"/>
              <a:ea typeface="+mn-ea"/>
            </a:endParaRPr>
          </a:p>
          <a:p>
            <a:pPr algn="l"/>
            <a:r>
              <a:rPr lang="en-US" altLang="zh-CN" b="0" dirty="0" err="1">
                <a:solidFill>
                  <a:schemeClr val="tx1"/>
                </a:solidFill>
                <a:latin typeface="+mn-ea"/>
                <a:ea typeface="+mn-ea"/>
              </a:rPr>
              <a:t>Lb</a:t>
            </a:r>
            <a:r>
              <a:rPr lang="en-US" altLang="zh-CN" b="0" dirty="0">
                <a:solidFill>
                  <a:schemeClr val="tx1"/>
                </a:solidFill>
                <a:latin typeface="+mn-ea"/>
                <a:ea typeface="+mn-ea"/>
              </a:rPr>
              <a:t> = [0 0 0];</a:t>
            </a:r>
            <a:endParaRPr lang="zh-CN" altLang="zh-CN" b="0" dirty="0">
              <a:solidFill>
                <a:schemeClr val="tx1"/>
              </a:solidFill>
              <a:latin typeface="+mn-ea"/>
              <a:ea typeface="+mn-ea"/>
            </a:endParaRPr>
          </a:p>
        </p:txBody>
      </p:sp>
    </p:spTree>
    <p:extLst>
      <p:ext uri="{BB962C8B-B14F-4D97-AF65-F5344CB8AC3E}">
        <p14:creationId xmlns:p14="http://schemas.microsoft.com/office/powerpoint/2010/main" val="42745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6192688" cy="5755422"/>
          </a:xfrm>
          <a:prstGeom prst="rect">
            <a:avLst/>
          </a:prstGeom>
        </p:spPr>
        <p:txBody>
          <a:bodyPr wrap="square">
            <a:spAutoFit/>
          </a:bodyPr>
          <a:lstStyle/>
          <a:p>
            <a:pPr algn="l"/>
            <a:r>
              <a:rPr lang="en-US" altLang="zh-CN" sz="1600" b="0" dirty="0">
                <a:solidFill>
                  <a:schemeClr val="tx1"/>
                </a:solidFill>
                <a:latin typeface="+mn-ea"/>
                <a:ea typeface="+mn-ea"/>
              </a:rPr>
              <a:t>%%</a:t>
            </a:r>
            <a:r>
              <a:rPr lang="zh-CN" altLang="zh-CN" sz="1600" b="0" dirty="0">
                <a:solidFill>
                  <a:schemeClr val="tx1"/>
                </a:solidFill>
                <a:latin typeface="+mn-ea"/>
                <a:ea typeface="+mn-ea"/>
              </a:rPr>
              <a:t>种群初始化</a:t>
            </a:r>
          </a:p>
          <a:p>
            <a:pPr algn="l"/>
            <a:r>
              <a:rPr lang="en-US" altLang="zh-CN" sz="1600" b="0" dirty="0">
                <a:solidFill>
                  <a:schemeClr val="tx1"/>
                </a:solidFill>
                <a:latin typeface="+mn-ea"/>
                <a:ea typeface="+mn-ea"/>
              </a:rPr>
              <a:t>Range = ones(SwarmSize,1)*(</a:t>
            </a:r>
            <a:r>
              <a:rPr lang="en-US" altLang="zh-CN" sz="1600" b="0" dirty="0" err="1">
                <a:solidFill>
                  <a:schemeClr val="tx1"/>
                </a:solidFill>
                <a:latin typeface="+mn-ea"/>
                <a:ea typeface="+mn-ea"/>
              </a:rPr>
              <a:t>Ub-Lb</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Swarm = 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).*Range + ones(SwarmSize,1)*</a:t>
            </a:r>
            <a:r>
              <a:rPr lang="en-US" altLang="zh-CN" sz="1600" b="0" dirty="0" err="1">
                <a:solidFill>
                  <a:schemeClr val="tx1"/>
                </a:solidFill>
                <a:latin typeface="+mn-ea"/>
                <a:ea typeface="+mn-ea"/>
              </a:rPr>
              <a:t>Lb</a:t>
            </a:r>
            <a:r>
              <a:rPr lang="en-US" altLang="zh-CN" sz="1600" b="0" dirty="0">
                <a:solidFill>
                  <a:schemeClr val="tx1"/>
                </a:solidFill>
                <a:latin typeface="+mn-ea"/>
                <a:ea typeface="+mn-ea"/>
              </a:rPr>
              <a:t>;    % </a:t>
            </a:r>
            <a:r>
              <a:rPr lang="zh-CN" altLang="zh-CN" sz="1600" b="0" dirty="0">
                <a:solidFill>
                  <a:schemeClr val="tx1"/>
                </a:solidFill>
                <a:latin typeface="+mn-ea"/>
                <a:ea typeface="+mn-ea"/>
              </a:rPr>
              <a:t>初始化粒子群</a:t>
            </a:r>
          </a:p>
          <a:p>
            <a:pPr algn="l"/>
            <a:r>
              <a:rPr lang="en-US" altLang="zh-CN" sz="1600" b="0" dirty="0" err="1">
                <a:solidFill>
                  <a:schemeClr val="tx1"/>
                </a:solidFill>
                <a:latin typeface="+mn-ea"/>
                <a:ea typeface="+mn-ea"/>
              </a:rPr>
              <a:t>fSwarm</a:t>
            </a:r>
            <a:r>
              <a:rPr lang="en-US" altLang="zh-CN" sz="1600" b="0" dirty="0">
                <a:solidFill>
                  <a:schemeClr val="tx1"/>
                </a:solidFill>
                <a:latin typeface="+mn-ea"/>
                <a:ea typeface="+mn-ea"/>
              </a:rPr>
              <a:t> = zeros(SwarmSize,1);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a:t>
            </a:r>
            <a:r>
              <a:rPr lang="en-US" altLang="zh-CN" sz="1600" b="0" dirty="0" err="1">
                <a:solidFill>
                  <a:schemeClr val="tx1"/>
                </a:solidFill>
                <a:latin typeface="+mn-ea"/>
                <a:ea typeface="+mn-ea"/>
              </a:rPr>
              <a:t>i</a:t>
            </a:r>
            <a:r>
              <a:rPr lang="en-US" altLang="zh-CN" sz="1600" b="0" dirty="0">
                <a:solidFill>
                  <a:schemeClr val="tx1"/>
                </a:solidFill>
                <a:latin typeface="+mn-ea"/>
                <a:ea typeface="+mn-ea"/>
              </a:rPr>
              <a:t>=1:SwarmSize</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 PID_SOA(Swarm(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                       % </a:t>
            </a:r>
            <a:r>
              <a:rPr lang="zh-CN" altLang="zh-CN" sz="1600" b="0" dirty="0">
                <a:solidFill>
                  <a:schemeClr val="tx1"/>
                </a:solidFill>
                <a:latin typeface="+mn-ea"/>
                <a:ea typeface="+mn-ea"/>
              </a:rPr>
              <a:t>粒子群的适应值</a:t>
            </a: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a:t>
            </a:r>
            <a:r>
              <a:rPr lang="zh-CN" altLang="zh-CN" sz="1600" b="0" dirty="0">
                <a:solidFill>
                  <a:schemeClr val="tx1"/>
                </a:solidFill>
                <a:latin typeface="+mn-ea"/>
                <a:ea typeface="+mn-ea"/>
              </a:rPr>
              <a:t>个体极值和群体极值</a:t>
            </a:r>
          </a:p>
          <a:p>
            <a:pPr algn="l"/>
            <a:r>
              <a:rPr lang="en-US" altLang="zh-CN" sz="1600" b="0" dirty="0">
                <a:solidFill>
                  <a:schemeClr val="tx1"/>
                </a:solidFill>
                <a:latin typeface="+mn-ea"/>
                <a:ea typeface="+mn-ea"/>
              </a:rPr>
              <a:t>[</a:t>
            </a:r>
            <a:r>
              <a:rPr lang="en-US" altLang="zh-CN" sz="1600" b="0" dirty="0" err="1">
                <a:solidFill>
                  <a:schemeClr val="tx1"/>
                </a:solidFill>
                <a:latin typeface="+mn-ea"/>
                <a:ea typeface="+mn-ea"/>
              </a:rPr>
              <a:t>bestf</a:t>
            </a:r>
            <a:r>
              <a:rPr lang="en-US" altLang="zh-CN" sz="1600" b="0" dirty="0">
                <a:solidFill>
                  <a:schemeClr val="tx1"/>
                </a:solidFill>
                <a:latin typeface="+mn-ea"/>
                <a:ea typeface="+mn-ea"/>
              </a:rPr>
              <a:t> </a:t>
            </a:r>
            <a:r>
              <a:rPr lang="en-US" altLang="zh-CN" sz="1600" b="0" dirty="0" err="1">
                <a:solidFill>
                  <a:schemeClr val="tx1"/>
                </a:solidFill>
                <a:latin typeface="+mn-ea"/>
                <a:ea typeface="+mn-ea"/>
              </a:rPr>
              <a:t>bestindex</a:t>
            </a:r>
            <a:r>
              <a:rPr lang="en-US" altLang="zh-CN" sz="1600" b="0" dirty="0">
                <a:solidFill>
                  <a:schemeClr val="tx1"/>
                </a:solidFill>
                <a:latin typeface="+mn-ea"/>
                <a:ea typeface="+mn-ea"/>
              </a:rPr>
              <a:t>]=min(</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zbest</a:t>
            </a:r>
            <a:r>
              <a:rPr lang="en-US" altLang="zh-CN" sz="1600" b="0" dirty="0">
                <a:solidFill>
                  <a:schemeClr val="tx1"/>
                </a:solidFill>
                <a:latin typeface="+mn-ea"/>
                <a:ea typeface="+mn-ea"/>
              </a:rPr>
              <a:t>=Swarm(</a:t>
            </a:r>
            <a:r>
              <a:rPr lang="en-US" altLang="zh-CN" sz="1600" b="0" dirty="0" err="1">
                <a:solidFill>
                  <a:schemeClr val="tx1"/>
                </a:solidFill>
                <a:latin typeface="+mn-ea"/>
                <a:ea typeface="+mn-ea"/>
              </a:rPr>
              <a:t>bestindex</a:t>
            </a:r>
            <a:r>
              <a:rPr lang="en-US" altLang="zh-CN" sz="1600" b="0" dirty="0">
                <a:solidFill>
                  <a:schemeClr val="tx1"/>
                </a:solidFill>
                <a:latin typeface="+mn-ea"/>
                <a:ea typeface="+mn-ea"/>
              </a:rPr>
              <a:t>,:);   % </a:t>
            </a:r>
            <a:r>
              <a:rPr lang="zh-CN" altLang="zh-CN" sz="1600" b="0" dirty="0">
                <a:solidFill>
                  <a:schemeClr val="tx1"/>
                </a:solidFill>
                <a:latin typeface="+mn-ea"/>
                <a:ea typeface="+mn-ea"/>
              </a:rPr>
              <a:t>全局最佳</a:t>
            </a:r>
          </a:p>
          <a:p>
            <a:pPr algn="l"/>
            <a:r>
              <a:rPr lang="en-US" altLang="zh-CN" sz="1600" b="0" dirty="0" err="1">
                <a:solidFill>
                  <a:schemeClr val="tx1"/>
                </a:solidFill>
                <a:latin typeface="+mn-ea"/>
                <a:ea typeface="+mn-ea"/>
              </a:rPr>
              <a:t>gbest</a:t>
            </a:r>
            <a:r>
              <a:rPr lang="en-US" altLang="zh-CN" sz="1600" b="0" dirty="0">
                <a:solidFill>
                  <a:schemeClr val="tx1"/>
                </a:solidFill>
                <a:latin typeface="+mn-ea"/>
                <a:ea typeface="+mn-ea"/>
              </a:rPr>
              <a:t>=Swarm;                % </a:t>
            </a:r>
            <a:r>
              <a:rPr lang="zh-CN" altLang="zh-CN" sz="1600" b="0" dirty="0">
                <a:solidFill>
                  <a:schemeClr val="tx1"/>
                </a:solidFill>
                <a:latin typeface="+mn-ea"/>
                <a:ea typeface="+mn-ea"/>
              </a:rPr>
              <a:t>个体最佳</a:t>
            </a:r>
          </a:p>
          <a:p>
            <a:pPr algn="l"/>
            <a:r>
              <a:rPr lang="en-US" altLang="zh-CN" sz="1600" b="0" dirty="0" err="1">
                <a:solidFill>
                  <a:schemeClr val="tx1"/>
                </a:solidFill>
                <a:latin typeface="+mn-ea"/>
                <a:ea typeface="+mn-ea"/>
              </a:rPr>
              <a:t>fgbest</a:t>
            </a:r>
            <a:r>
              <a:rPr lang="en-US" altLang="zh-CN" sz="1600" b="0" dirty="0">
                <a:solidFill>
                  <a:schemeClr val="tx1"/>
                </a:solidFill>
                <a:latin typeface="+mn-ea"/>
                <a:ea typeface="+mn-ea"/>
              </a:rPr>
              <a:t>=</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              % </a:t>
            </a:r>
            <a:r>
              <a:rPr lang="zh-CN" altLang="zh-CN" sz="1600" b="0" dirty="0">
                <a:solidFill>
                  <a:schemeClr val="tx1"/>
                </a:solidFill>
                <a:latin typeface="+mn-ea"/>
                <a:ea typeface="+mn-ea"/>
              </a:rPr>
              <a:t>个体最佳适应值</a:t>
            </a:r>
          </a:p>
          <a:p>
            <a:pPr algn="l"/>
            <a:r>
              <a:rPr lang="en-US" altLang="zh-CN" sz="1600" b="0" dirty="0" err="1">
                <a:solidFill>
                  <a:schemeClr val="tx1"/>
                </a:solidFill>
                <a:latin typeface="+mn-ea"/>
                <a:ea typeface="+mn-ea"/>
              </a:rPr>
              <a:t>fzbest</a:t>
            </a:r>
            <a:r>
              <a:rPr lang="en-US" altLang="zh-CN" sz="1600" b="0" dirty="0">
                <a:solidFill>
                  <a:schemeClr val="tx1"/>
                </a:solidFill>
                <a:latin typeface="+mn-ea"/>
                <a:ea typeface="+mn-ea"/>
              </a:rPr>
              <a:t>=</a:t>
            </a:r>
            <a:r>
              <a:rPr lang="en-US" altLang="zh-CN" sz="1600" b="0" dirty="0" err="1">
                <a:solidFill>
                  <a:schemeClr val="tx1"/>
                </a:solidFill>
                <a:latin typeface="+mn-ea"/>
                <a:ea typeface="+mn-ea"/>
              </a:rPr>
              <a:t>bestf</a:t>
            </a:r>
            <a:r>
              <a:rPr lang="en-US" altLang="zh-CN" sz="1600" b="0" dirty="0">
                <a:solidFill>
                  <a:schemeClr val="tx1"/>
                </a:solidFill>
                <a:latin typeface="+mn-ea"/>
                <a:ea typeface="+mn-ea"/>
              </a:rPr>
              <a:t>;               % </a:t>
            </a:r>
            <a:r>
              <a:rPr lang="zh-CN" altLang="zh-CN" sz="1600" b="0" dirty="0">
                <a:solidFill>
                  <a:schemeClr val="tx1"/>
                </a:solidFill>
                <a:latin typeface="+mn-ea"/>
                <a:ea typeface="+mn-ea"/>
              </a:rPr>
              <a:t>全局最佳适应值</a:t>
            </a:r>
          </a:p>
          <a:p>
            <a:pPr algn="l"/>
            <a:r>
              <a:rPr lang="en-US" altLang="zh-CN" sz="1600" b="0" dirty="0">
                <a:solidFill>
                  <a:schemeClr val="tx1"/>
                </a:solidFill>
                <a:latin typeface="+mn-ea"/>
                <a:ea typeface="+mn-ea"/>
              </a:rPr>
              <a:t>%</a:t>
            </a:r>
            <a:r>
              <a:rPr lang="zh-CN" altLang="zh-CN" sz="1600" b="0" dirty="0">
                <a:solidFill>
                  <a:schemeClr val="tx1"/>
                </a:solidFill>
                <a:latin typeface="+mn-ea"/>
                <a:ea typeface="+mn-ea"/>
              </a:rPr>
              <a:t>迭代寻优</a:t>
            </a:r>
          </a:p>
          <a:p>
            <a:pPr algn="l"/>
            <a:r>
              <a:rPr lang="en-US" altLang="zh-CN" sz="1600" b="0" dirty="0">
                <a:solidFill>
                  <a:schemeClr val="tx1"/>
                </a:solidFill>
                <a:latin typeface="+mn-ea"/>
                <a:ea typeface="+mn-ea"/>
              </a:rPr>
              <a:t>Di=0*rand(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Buchang</a:t>
            </a:r>
            <a:r>
              <a:rPr lang="en-US" altLang="zh-CN" sz="1600" b="0" dirty="0">
                <a:solidFill>
                  <a:schemeClr val="tx1"/>
                </a:solidFill>
                <a:latin typeface="+mn-ea"/>
                <a:ea typeface="+mn-ea"/>
              </a:rPr>
              <a:t>=0*rand(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C=0*rand(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Diego=0*rand(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Dialt</a:t>
            </a:r>
            <a:r>
              <a:rPr lang="en-US" altLang="zh-CN" sz="1600" b="0" dirty="0">
                <a:solidFill>
                  <a:schemeClr val="tx1"/>
                </a:solidFill>
                <a:latin typeface="+mn-ea"/>
                <a:ea typeface="+mn-ea"/>
              </a:rPr>
              <a:t>=0*rand(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Dipro</a:t>
            </a:r>
            <a:r>
              <a:rPr lang="en-US" altLang="zh-CN" sz="1600" b="0" dirty="0">
                <a:solidFill>
                  <a:schemeClr val="tx1"/>
                </a:solidFill>
                <a:latin typeface="+mn-ea"/>
                <a:ea typeface="+mn-ea"/>
              </a:rPr>
              <a:t>=0*rand(</a:t>
            </a:r>
            <a:r>
              <a:rPr lang="en-US" altLang="zh-CN" sz="1600" b="0" dirty="0" err="1">
                <a:solidFill>
                  <a:schemeClr val="tx1"/>
                </a:solidFill>
                <a:latin typeface="+mn-ea"/>
                <a:ea typeface="+mn-ea"/>
              </a:rPr>
              <a:t>SwarmSize,Dim</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iter</a:t>
            </a:r>
            <a:r>
              <a:rPr lang="en-US" altLang="zh-CN" sz="1600" b="0" dirty="0">
                <a:solidFill>
                  <a:schemeClr val="tx1"/>
                </a:solidFill>
                <a:latin typeface="+mn-ea"/>
                <a:ea typeface="+mn-ea"/>
              </a:rPr>
              <a:t> = 0;</a:t>
            </a:r>
            <a:endParaRPr lang="zh-CN" altLang="zh-CN" sz="1600" b="0" dirty="0">
              <a:solidFill>
                <a:schemeClr val="tx1"/>
              </a:solidFill>
              <a:latin typeface="+mn-ea"/>
              <a:ea typeface="+mn-ea"/>
            </a:endParaRPr>
          </a:p>
        </p:txBody>
      </p:sp>
    </p:spTree>
    <p:extLst>
      <p:ext uri="{BB962C8B-B14F-4D97-AF65-F5344CB8AC3E}">
        <p14:creationId xmlns:p14="http://schemas.microsoft.com/office/powerpoint/2010/main" val="427452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36712"/>
            <a:ext cx="8064896" cy="6001643"/>
          </a:xfrm>
          <a:prstGeom prst="rect">
            <a:avLst/>
          </a:prstGeom>
        </p:spPr>
        <p:txBody>
          <a:bodyPr wrap="square">
            <a:spAutoFit/>
          </a:bodyPr>
          <a:lstStyle/>
          <a:p>
            <a:pPr algn="l"/>
            <a:r>
              <a:rPr lang="en-US" altLang="zh-CN" sz="1600" b="0" dirty="0" err="1">
                <a:solidFill>
                  <a:schemeClr val="tx1"/>
                </a:solidFill>
                <a:latin typeface="+mj-ea"/>
                <a:ea typeface="+mj-ea"/>
              </a:rPr>
              <a:t>y_fitness</a:t>
            </a:r>
            <a:r>
              <a:rPr lang="en-US" altLang="zh-CN" sz="1600" b="0" dirty="0">
                <a:solidFill>
                  <a:schemeClr val="tx1"/>
                </a:solidFill>
                <a:latin typeface="+mj-ea"/>
                <a:ea typeface="+mj-ea"/>
              </a:rPr>
              <a:t> = zeros(1,MaxIter);   % </a:t>
            </a:r>
            <a:r>
              <a:rPr lang="zh-CN" altLang="zh-CN" sz="1600" b="0" dirty="0">
                <a:solidFill>
                  <a:schemeClr val="tx1"/>
                </a:solidFill>
                <a:latin typeface="+mj-ea"/>
                <a:ea typeface="+mj-ea"/>
              </a:rPr>
              <a:t>预先产生</a:t>
            </a:r>
            <a:r>
              <a:rPr lang="en-US" altLang="zh-CN" sz="1600" b="0" dirty="0">
                <a:solidFill>
                  <a:schemeClr val="tx1"/>
                </a:solidFill>
                <a:latin typeface="+mj-ea"/>
                <a:ea typeface="+mj-ea"/>
              </a:rPr>
              <a:t>4</a:t>
            </a:r>
            <a:r>
              <a:rPr lang="zh-CN" altLang="zh-CN" sz="1600" b="0" dirty="0">
                <a:solidFill>
                  <a:schemeClr val="tx1"/>
                </a:solidFill>
                <a:latin typeface="+mj-ea"/>
                <a:ea typeface="+mj-ea"/>
              </a:rPr>
              <a:t>个空矩阵</a:t>
            </a:r>
          </a:p>
          <a:p>
            <a:pPr algn="l"/>
            <a:r>
              <a:rPr lang="en-US" altLang="zh-CN" sz="1600" b="0" dirty="0" err="1">
                <a:solidFill>
                  <a:schemeClr val="tx1"/>
                </a:solidFill>
                <a:latin typeface="+mj-ea"/>
                <a:ea typeface="+mj-ea"/>
              </a:rPr>
              <a:t>K_p</a:t>
            </a:r>
            <a:r>
              <a:rPr lang="en-US" altLang="zh-CN" sz="1600" b="0" dirty="0">
                <a:solidFill>
                  <a:schemeClr val="tx1"/>
                </a:solidFill>
                <a:latin typeface="+mj-ea"/>
                <a:ea typeface="+mj-ea"/>
              </a:rPr>
              <a:t> = zeros(1,MaxIter);         </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K_i</a:t>
            </a:r>
            <a:r>
              <a:rPr lang="en-US" altLang="zh-CN" sz="1600" b="0" dirty="0">
                <a:solidFill>
                  <a:schemeClr val="tx1"/>
                </a:solidFill>
                <a:latin typeface="+mj-ea"/>
                <a:ea typeface="+mj-ea"/>
              </a:rPr>
              <a:t> = zeros(1,MaxIter);</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K_d</a:t>
            </a:r>
            <a:r>
              <a:rPr lang="en-US" altLang="zh-CN" sz="1600" b="0" dirty="0">
                <a:solidFill>
                  <a:schemeClr val="tx1"/>
                </a:solidFill>
                <a:latin typeface="+mj-ea"/>
                <a:ea typeface="+mj-ea"/>
              </a:rPr>
              <a:t> = zeros(1,MaxIter);</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while( (</a:t>
            </a:r>
            <a:r>
              <a:rPr lang="en-US" altLang="zh-CN" sz="1600" b="0" dirty="0" err="1">
                <a:solidFill>
                  <a:schemeClr val="tx1"/>
                </a:solidFill>
                <a:latin typeface="+mj-ea"/>
                <a:ea typeface="+mj-ea"/>
              </a:rPr>
              <a:t>iter</a:t>
            </a:r>
            <a:r>
              <a:rPr lang="en-US" altLang="zh-CN" sz="1600" b="0" dirty="0">
                <a:solidFill>
                  <a:schemeClr val="tx1"/>
                </a:solidFill>
                <a:latin typeface="+mj-ea"/>
                <a:ea typeface="+mj-ea"/>
              </a:rPr>
              <a:t> &lt; </a:t>
            </a:r>
            <a:r>
              <a:rPr lang="en-US" altLang="zh-CN" sz="1600" b="0" dirty="0" err="1">
                <a:solidFill>
                  <a:schemeClr val="tx1"/>
                </a:solidFill>
                <a:latin typeface="+mj-ea"/>
                <a:ea typeface="+mj-ea"/>
              </a:rPr>
              <a:t>MaxIter</a:t>
            </a:r>
            <a:r>
              <a:rPr lang="en-US" altLang="zh-CN" sz="1600" b="0" dirty="0">
                <a:solidFill>
                  <a:schemeClr val="tx1"/>
                </a:solidFill>
                <a:latin typeface="+mj-ea"/>
                <a:ea typeface="+mj-ea"/>
              </a:rPr>
              <a:t>) &amp;&amp; (</a:t>
            </a:r>
            <a:r>
              <a:rPr lang="en-US" altLang="zh-CN" sz="1600" b="0" dirty="0" err="1">
                <a:solidFill>
                  <a:schemeClr val="tx1"/>
                </a:solidFill>
                <a:latin typeface="+mj-ea"/>
                <a:ea typeface="+mj-ea"/>
              </a:rPr>
              <a:t>fzbest</a:t>
            </a:r>
            <a:r>
              <a:rPr lang="en-US" altLang="zh-CN" sz="1600" b="0" dirty="0">
                <a:solidFill>
                  <a:schemeClr val="tx1"/>
                </a:solidFill>
                <a:latin typeface="+mj-ea"/>
                <a:ea typeface="+mj-ea"/>
              </a:rPr>
              <a:t> &gt; </a:t>
            </a:r>
            <a:r>
              <a:rPr lang="en-US" altLang="zh-CN" sz="1600" b="0" dirty="0" err="1">
                <a:solidFill>
                  <a:schemeClr val="tx1"/>
                </a:solidFill>
                <a:latin typeface="+mj-ea"/>
                <a:ea typeface="+mj-ea"/>
              </a:rPr>
              <a:t>MinFit</a:t>
            </a:r>
            <a:r>
              <a:rPr lang="en-US" altLang="zh-CN" sz="1600" b="0" dirty="0">
                <a:solidFill>
                  <a:schemeClr val="tx1"/>
                </a:solidFill>
                <a:latin typeface="+mj-ea"/>
                <a:ea typeface="+mj-ea"/>
              </a:rPr>
              <a:t>) )</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for </a:t>
            </a:r>
            <a:r>
              <a:rPr lang="en-US" altLang="zh-CN" sz="1600" b="0" dirty="0" err="1">
                <a:solidFill>
                  <a:schemeClr val="tx1"/>
                </a:solidFill>
                <a:latin typeface="+mj-ea"/>
                <a:ea typeface="+mj-ea"/>
              </a:rPr>
              <a:t>i</a:t>
            </a:r>
            <a:r>
              <a:rPr lang="en-US" altLang="zh-CN" sz="1600" b="0" dirty="0">
                <a:solidFill>
                  <a:schemeClr val="tx1"/>
                </a:solidFill>
                <a:latin typeface="+mj-ea"/>
                <a:ea typeface="+mj-ea"/>
              </a:rPr>
              <a:t>=1:SwarmSize</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W=</a:t>
            </a:r>
            <a:r>
              <a:rPr lang="en-US" altLang="zh-CN" sz="1600" b="0" dirty="0" err="1">
                <a:solidFill>
                  <a:schemeClr val="tx1"/>
                </a:solidFill>
                <a:latin typeface="+mj-ea"/>
                <a:ea typeface="+mj-ea"/>
              </a:rPr>
              <a:t>Wmax-iter</a:t>
            </a:r>
            <a:r>
              <a:rPr lang="en-US" altLang="zh-CN" sz="1600" b="0" dirty="0">
                <a:solidFill>
                  <a:schemeClr val="tx1"/>
                </a:solidFill>
                <a:latin typeface="+mj-ea"/>
                <a:ea typeface="+mj-ea"/>
              </a:rPr>
              <a:t>*(</a:t>
            </a:r>
            <a:r>
              <a:rPr lang="en-US" altLang="zh-CN" sz="1600" b="0" dirty="0" err="1">
                <a:solidFill>
                  <a:schemeClr val="tx1"/>
                </a:solidFill>
                <a:latin typeface="+mj-ea"/>
                <a:ea typeface="+mj-ea"/>
              </a:rPr>
              <a:t>Wmax-Wmin</a:t>
            </a:r>
            <a:r>
              <a:rPr lang="en-US" altLang="zh-CN" sz="1600" b="0" dirty="0">
                <a:solidFill>
                  <a:schemeClr val="tx1"/>
                </a:solidFill>
                <a:latin typeface="+mj-ea"/>
                <a:ea typeface="+mj-ea"/>
              </a:rPr>
              <a:t>)/</a:t>
            </a:r>
            <a:r>
              <a:rPr lang="en-US" altLang="zh-CN" sz="1600" b="0" dirty="0" err="1">
                <a:solidFill>
                  <a:schemeClr val="tx1"/>
                </a:solidFill>
                <a:latin typeface="+mj-ea"/>
                <a:ea typeface="+mj-ea"/>
              </a:rPr>
              <a:t>MaxIter</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Diego(</a:t>
            </a:r>
            <a:r>
              <a:rPr lang="en-US" altLang="zh-CN" sz="1600" b="0" dirty="0" err="1">
                <a:solidFill>
                  <a:schemeClr val="tx1"/>
                </a:solidFill>
                <a:latin typeface="+mj-ea"/>
                <a:ea typeface="+mj-ea"/>
              </a:rPr>
              <a:t>i</a:t>
            </a:r>
            <a:r>
              <a:rPr lang="en-US" altLang="zh-CN" sz="1600" b="0" dirty="0">
                <a:solidFill>
                  <a:schemeClr val="tx1"/>
                </a:solidFill>
                <a:latin typeface="+mj-ea"/>
                <a:ea typeface="+mj-ea"/>
              </a:rPr>
              <a:t>,:)=sign(</a:t>
            </a:r>
            <a:r>
              <a:rPr lang="en-US" altLang="zh-CN" sz="1600" b="0" dirty="0" err="1">
                <a:solidFill>
                  <a:schemeClr val="tx1"/>
                </a:solidFill>
                <a:latin typeface="+mj-ea"/>
                <a:ea typeface="+mj-ea"/>
              </a:rPr>
              <a:t>gbest</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 -Swarm(</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r>
              <a:rPr lang="zh-CN" altLang="zh-CN" sz="1600" b="0" dirty="0">
                <a:solidFill>
                  <a:schemeClr val="tx1"/>
                </a:solidFill>
                <a:latin typeface="+mj-ea"/>
                <a:ea typeface="+mj-ea"/>
              </a:rPr>
              <a:t>确定利己方向</a:t>
            </a: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Dialt</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,:)=sign(</a:t>
            </a:r>
            <a:r>
              <a:rPr lang="en-US" altLang="zh-CN" sz="1600" b="0" dirty="0" err="1">
                <a:solidFill>
                  <a:schemeClr val="tx1"/>
                </a:solidFill>
                <a:latin typeface="+mj-ea"/>
                <a:ea typeface="+mj-ea"/>
              </a:rPr>
              <a:t>zbest</a:t>
            </a:r>
            <a:r>
              <a:rPr lang="en-US" altLang="zh-CN" sz="1600" b="0" dirty="0">
                <a:solidFill>
                  <a:schemeClr val="tx1"/>
                </a:solidFill>
                <a:latin typeface="+mj-ea"/>
                <a:ea typeface="+mj-ea"/>
              </a:rPr>
              <a:t> -Swarm(</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r>
              <a:rPr lang="zh-CN" altLang="zh-CN" sz="1600" b="0" dirty="0">
                <a:solidFill>
                  <a:schemeClr val="tx1"/>
                </a:solidFill>
                <a:latin typeface="+mj-ea"/>
                <a:ea typeface="+mj-ea"/>
              </a:rPr>
              <a:t>确定利他方向</a:t>
            </a:r>
          </a:p>
          <a:p>
            <a:pPr algn="l"/>
            <a:r>
              <a:rPr lang="en-US" altLang="zh-CN" sz="1600" b="0" dirty="0">
                <a:solidFill>
                  <a:schemeClr val="tx1"/>
                </a:solidFill>
                <a:latin typeface="+mj-ea"/>
                <a:ea typeface="+mj-ea"/>
              </a:rPr>
              <a:t>        if PID_SOA(</a:t>
            </a:r>
            <a:r>
              <a:rPr lang="en-US" altLang="zh-CN" sz="1600" b="0" dirty="0" err="1">
                <a:solidFill>
                  <a:schemeClr val="tx1"/>
                </a:solidFill>
                <a:latin typeface="+mj-ea"/>
                <a:ea typeface="+mj-ea"/>
              </a:rPr>
              <a:t>gbest</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,:))&gt;=PID_SOA(Swarm(</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r>
              <a:rPr lang="zh-CN" altLang="zh-CN" sz="1600" b="0" dirty="0">
                <a:solidFill>
                  <a:schemeClr val="tx1"/>
                </a:solidFill>
                <a:latin typeface="+mj-ea"/>
                <a:ea typeface="+mj-ea"/>
              </a:rPr>
              <a:t>确定预动方向</a:t>
            </a: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Dipro</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,:)=-Di(</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else</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Dipro</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,:)=Di(</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Di(</a:t>
            </a:r>
            <a:r>
              <a:rPr lang="en-US" altLang="zh-CN" sz="1600" b="0" dirty="0" err="1">
                <a:solidFill>
                  <a:schemeClr val="tx1"/>
                </a:solidFill>
                <a:latin typeface="+mj-ea"/>
                <a:ea typeface="+mj-ea"/>
              </a:rPr>
              <a:t>i</a:t>
            </a:r>
            <a:r>
              <a:rPr lang="en-US" altLang="zh-CN" sz="1600" b="0" dirty="0">
                <a:solidFill>
                  <a:schemeClr val="tx1"/>
                </a:solidFill>
                <a:latin typeface="+mj-ea"/>
                <a:ea typeface="+mj-ea"/>
              </a:rPr>
              <a:t>,:)=sign(W* </a:t>
            </a:r>
            <a:r>
              <a:rPr lang="en-US" altLang="zh-CN" sz="1600" b="0" dirty="0" err="1">
                <a:solidFill>
                  <a:schemeClr val="tx1"/>
                </a:solidFill>
                <a:latin typeface="+mj-ea"/>
                <a:ea typeface="+mj-ea"/>
              </a:rPr>
              <a:t>Dipro</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,:)+0.5*Diego(</a:t>
            </a:r>
            <a:r>
              <a:rPr lang="en-US" altLang="zh-CN" sz="1600" b="0" dirty="0" err="1">
                <a:solidFill>
                  <a:schemeClr val="tx1"/>
                </a:solidFill>
                <a:latin typeface="+mj-ea"/>
                <a:ea typeface="+mj-ea"/>
              </a:rPr>
              <a:t>i</a:t>
            </a:r>
            <a:r>
              <a:rPr lang="en-US" altLang="zh-CN" sz="1600" b="0" dirty="0">
                <a:solidFill>
                  <a:schemeClr val="tx1"/>
                </a:solidFill>
                <a:latin typeface="+mj-ea"/>
                <a:ea typeface="+mj-ea"/>
              </a:rPr>
              <a:t>,:)+0.5*</a:t>
            </a:r>
            <a:r>
              <a:rPr lang="en-US" altLang="zh-CN" sz="1600" b="0" dirty="0" err="1">
                <a:solidFill>
                  <a:schemeClr val="tx1"/>
                </a:solidFill>
                <a:latin typeface="+mj-ea"/>
                <a:ea typeface="+mj-ea"/>
              </a:rPr>
              <a:t>Dialt</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r>
              <a:rPr lang="zh-CN" altLang="zh-CN" sz="1600" b="0" dirty="0">
                <a:solidFill>
                  <a:schemeClr val="tx1"/>
                </a:solidFill>
                <a:latin typeface="+mj-ea"/>
                <a:ea typeface="+mj-ea"/>
              </a:rPr>
              <a:t>确定经验梯度方向</a:t>
            </a: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Orderfgbest,Indexfgbest</a:t>
            </a:r>
            <a:r>
              <a:rPr lang="en-US" altLang="zh-CN" sz="1600" b="0" dirty="0">
                <a:solidFill>
                  <a:schemeClr val="tx1"/>
                </a:solidFill>
                <a:latin typeface="+mj-ea"/>
                <a:ea typeface="+mj-ea"/>
              </a:rPr>
              <a:t>]=sort(</a:t>
            </a:r>
            <a:r>
              <a:rPr lang="en-US" altLang="zh-CN" sz="1600" b="0" dirty="0" err="1">
                <a:solidFill>
                  <a:schemeClr val="tx1"/>
                </a:solidFill>
                <a:latin typeface="+mj-ea"/>
                <a:ea typeface="+mj-ea"/>
              </a:rPr>
              <a:t>fgbest</a:t>
            </a:r>
            <a:r>
              <a:rPr lang="en-US" altLang="zh-CN" sz="1600" b="0" dirty="0">
                <a:solidFill>
                  <a:schemeClr val="tx1"/>
                </a:solidFill>
                <a:latin typeface="+mj-ea"/>
                <a:ea typeface="+mj-ea"/>
              </a:rPr>
              <a:t>,'descend');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u=</a:t>
            </a:r>
            <a:r>
              <a:rPr lang="en-US" altLang="zh-CN" sz="1600" b="0" dirty="0" err="1">
                <a:solidFill>
                  <a:schemeClr val="tx1"/>
                </a:solidFill>
                <a:latin typeface="+mj-ea"/>
                <a:ea typeface="+mj-ea"/>
              </a:rPr>
              <a:t>Umax</a:t>
            </a:r>
            <a:r>
              <a:rPr lang="en-US" altLang="zh-CN" sz="1600" b="0" dirty="0">
                <a:solidFill>
                  <a:schemeClr val="tx1"/>
                </a:solidFill>
                <a:latin typeface="+mj-ea"/>
                <a:ea typeface="+mj-ea"/>
              </a:rPr>
              <a:t>-(</a:t>
            </a:r>
            <a:r>
              <a:rPr lang="en-US" altLang="zh-CN" sz="1600" b="0" dirty="0" err="1">
                <a:solidFill>
                  <a:schemeClr val="tx1"/>
                </a:solidFill>
                <a:latin typeface="+mj-ea"/>
                <a:ea typeface="+mj-ea"/>
              </a:rPr>
              <a:t>SwarmSize-Indexfgbest</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r>
              <a:rPr lang="en-US" altLang="zh-CN" sz="1600" b="0" dirty="0" err="1">
                <a:solidFill>
                  <a:schemeClr val="tx1"/>
                </a:solidFill>
                <a:latin typeface="+mj-ea"/>
                <a:ea typeface="+mj-ea"/>
              </a:rPr>
              <a:t>Umax-Umin</a:t>
            </a:r>
            <a:r>
              <a:rPr lang="en-US" altLang="zh-CN" sz="1600" b="0" dirty="0">
                <a:solidFill>
                  <a:schemeClr val="tx1"/>
                </a:solidFill>
                <a:latin typeface="+mj-ea"/>
                <a:ea typeface="+mj-ea"/>
              </a:rPr>
              <a:t>)/(SwarmSize-1);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U=u+(1-u)*rand;</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H=(</a:t>
            </a:r>
            <a:r>
              <a:rPr lang="en-US" altLang="zh-CN" sz="1600" b="0" dirty="0" err="1">
                <a:solidFill>
                  <a:schemeClr val="tx1"/>
                </a:solidFill>
                <a:latin typeface="+mj-ea"/>
                <a:ea typeface="+mj-ea"/>
              </a:rPr>
              <a:t>MaxIter-iter</a:t>
            </a:r>
            <a:r>
              <a:rPr lang="en-US" altLang="zh-CN" sz="1600" b="0" dirty="0">
                <a:solidFill>
                  <a:schemeClr val="tx1"/>
                </a:solidFill>
                <a:latin typeface="+mj-ea"/>
                <a:ea typeface="+mj-ea"/>
              </a:rPr>
              <a:t>)/</a:t>
            </a:r>
            <a:r>
              <a:rPr lang="en-US" altLang="zh-CN" sz="1600" b="0" dirty="0" err="1">
                <a:solidFill>
                  <a:schemeClr val="tx1"/>
                </a:solidFill>
                <a:latin typeface="+mj-ea"/>
                <a:ea typeface="+mj-ea"/>
              </a:rPr>
              <a:t>MaxIter</a:t>
            </a:r>
            <a:r>
              <a:rPr lang="en-US" altLang="zh-CN" sz="1600" b="0" dirty="0">
                <a:solidFill>
                  <a:schemeClr val="tx1"/>
                </a:solidFill>
                <a:latin typeface="+mj-ea"/>
                <a:ea typeface="+mj-ea"/>
              </a:rPr>
              <a:t>;%</a:t>
            </a:r>
            <a:r>
              <a:rPr lang="zh-CN" altLang="zh-CN" sz="1600" b="0" dirty="0">
                <a:solidFill>
                  <a:schemeClr val="tx1"/>
                </a:solidFill>
                <a:latin typeface="+mj-ea"/>
                <a:ea typeface="+mj-ea"/>
              </a:rPr>
              <a:t>迭代过程中权重的变化</a:t>
            </a:r>
          </a:p>
          <a:p>
            <a:pPr algn="l"/>
            <a:r>
              <a:rPr lang="en-US" altLang="zh-CN" sz="1600" b="0" dirty="0">
                <a:solidFill>
                  <a:schemeClr val="tx1"/>
                </a:solidFill>
                <a:latin typeface="+mj-ea"/>
                <a:ea typeface="+mj-ea"/>
              </a:rPr>
              <a:t>        C(</a:t>
            </a:r>
            <a:r>
              <a:rPr lang="en-US" altLang="zh-CN" sz="1600" b="0" dirty="0" err="1">
                <a:solidFill>
                  <a:schemeClr val="tx1"/>
                </a:solidFill>
                <a:latin typeface="+mj-ea"/>
                <a:ea typeface="+mj-ea"/>
              </a:rPr>
              <a:t>i</a:t>
            </a:r>
            <a:r>
              <a:rPr lang="en-US" altLang="zh-CN" sz="1600" b="0" dirty="0">
                <a:solidFill>
                  <a:schemeClr val="tx1"/>
                </a:solidFill>
                <a:latin typeface="+mj-ea"/>
                <a:ea typeface="+mj-ea"/>
              </a:rPr>
              <a:t>,:)=H*abs(zbest-10*rand(1,3));%</a:t>
            </a:r>
            <a:r>
              <a:rPr lang="zh-CN" altLang="zh-CN" sz="1600" b="0" dirty="0">
                <a:solidFill>
                  <a:schemeClr val="tx1"/>
                </a:solidFill>
                <a:latin typeface="+mj-ea"/>
                <a:ea typeface="+mj-ea"/>
              </a:rPr>
              <a:t>确定高斯函数的参数</a:t>
            </a:r>
          </a:p>
          <a:p>
            <a:pPr algn="l"/>
            <a:r>
              <a:rPr lang="en-US" altLang="zh-CN" sz="1600" b="0" dirty="0">
                <a:solidFill>
                  <a:schemeClr val="tx1"/>
                </a:solidFill>
                <a:latin typeface="+mj-ea"/>
                <a:ea typeface="+mj-ea"/>
              </a:rPr>
              <a:t>        T=</a:t>
            </a:r>
            <a:r>
              <a:rPr lang="en-US" altLang="zh-CN" sz="1600" b="0" dirty="0" err="1">
                <a:solidFill>
                  <a:schemeClr val="tx1"/>
                </a:solidFill>
                <a:latin typeface="+mj-ea"/>
                <a:ea typeface="+mj-ea"/>
              </a:rPr>
              <a:t>sqrt</a:t>
            </a:r>
            <a:r>
              <a:rPr lang="en-US" altLang="zh-CN" sz="1600" b="0" dirty="0">
                <a:solidFill>
                  <a:schemeClr val="tx1"/>
                </a:solidFill>
                <a:latin typeface="+mj-ea"/>
                <a:ea typeface="+mj-ea"/>
              </a:rPr>
              <a:t>(-log(U));</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Buchang</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,:)=C(</a:t>
            </a:r>
            <a:r>
              <a:rPr lang="en-US" altLang="zh-CN" sz="1600" b="0" dirty="0" err="1">
                <a:solidFill>
                  <a:schemeClr val="tx1"/>
                </a:solidFill>
                <a:latin typeface="+mj-ea"/>
                <a:ea typeface="+mj-ea"/>
              </a:rPr>
              <a:t>i</a:t>
            </a:r>
            <a:r>
              <a:rPr lang="en-US" altLang="zh-CN" sz="1600" b="0" dirty="0">
                <a:solidFill>
                  <a:schemeClr val="tx1"/>
                </a:solidFill>
                <a:latin typeface="+mj-ea"/>
                <a:ea typeface="+mj-ea"/>
              </a:rPr>
              <a:t>,:)*T;%</a:t>
            </a:r>
            <a:r>
              <a:rPr lang="zh-CN" altLang="zh-CN" sz="1600" b="0" dirty="0">
                <a:solidFill>
                  <a:schemeClr val="tx1"/>
                </a:solidFill>
                <a:latin typeface="+mj-ea"/>
                <a:ea typeface="+mj-ea"/>
              </a:rPr>
              <a:t>确定搜索不长的大</a:t>
            </a:r>
          </a:p>
          <a:p>
            <a:pPr algn="l"/>
            <a:r>
              <a:rPr lang="en-US" altLang="zh-CN" sz="1600" b="0" dirty="0">
                <a:solidFill>
                  <a:schemeClr val="tx1"/>
                </a:solidFill>
                <a:latin typeface="+mj-ea"/>
                <a:ea typeface="+mj-ea"/>
              </a:rPr>
              <a:t>        </a:t>
            </a:r>
            <a:r>
              <a:rPr lang="en-US" altLang="zh-CN" sz="1600" b="0" dirty="0" err="1">
                <a:solidFill>
                  <a:schemeClr val="tx1"/>
                </a:solidFill>
                <a:latin typeface="+mj-ea"/>
                <a:ea typeface="+mj-ea"/>
              </a:rPr>
              <a:t>Buchang</a:t>
            </a:r>
            <a:r>
              <a:rPr lang="en-US" altLang="zh-CN" sz="1600" b="0" dirty="0">
                <a:solidFill>
                  <a:schemeClr val="tx1"/>
                </a:solidFill>
                <a:latin typeface="+mj-ea"/>
                <a:ea typeface="+mj-ea"/>
              </a:rPr>
              <a:t>(</a:t>
            </a:r>
            <a:r>
              <a:rPr lang="en-US" altLang="zh-CN" sz="1600" b="0" dirty="0" err="1">
                <a:solidFill>
                  <a:schemeClr val="tx1"/>
                </a:solidFill>
                <a:latin typeface="+mj-ea"/>
                <a:ea typeface="+mj-ea"/>
              </a:rPr>
              <a:t>i,find</a:t>
            </a:r>
            <a:r>
              <a:rPr lang="en-US" altLang="zh-CN" sz="1600" b="0" dirty="0">
                <a:solidFill>
                  <a:schemeClr val="tx1"/>
                </a:solidFill>
                <a:latin typeface="+mj-ea"/>
                <a:ea typeface="+mj-ea"/>
              </a:rPr>
              <a:t>(</a:t>
            </a:r>
            <a:r>
              <a:rPr lang="en-US" altLang="zh-CN" sz="1600" b="0" dirty="0" err="1">
                <a:solidFill>
                  <a:schemeClr val="tx1"/>
                </a:solidFill>
                <a:latin typeface="+mj-ea"/>
                <a:ea typeface="+mj-ea"/>
              </a:rPr>
              <a:t>Buchang</a:t>
            </a:r>
            <a:r>
              <a:rPr lang="en-US" altLang="zh-CN" sz="1600" b="0" dirty="0">
                <a:solidFill>
                  <a:schemeClr val="tx1"/>
                </a:solidFill>
                <a:latin typeface="+mj-ea"/>
                <a:ea typeface="+mj-ea"/>
              </a:rPr>
              <a:t>(</a:t>
            </a:r>
            <a:r>
              <a:rPr lang="en-US" altLang="zh-CN" sz="1600" b="0" dirty="0" err="1">
                <a:solidFill>
                  <a:schemeClr val="tx1"/>
                </a:solidFill>
                <a:latin typeface="+mj-ea"/>
                <a:ea typeface="+mj-ea"/>
              </a:rPr>
              <a:t>i</a:t>
            </a:r>
            <a:r>
              <a:rPr lang="en-US" altLang="zh-CN" sz="1600" b="0" dirty="0">
                <a:solidFill>
                  <a:schemeClr val="tx1"/>
                </a:solidFill>
                <a:latin typeface="+mj-ea"/>
                <a:ea typeface="+mj-ea"/>
              </a:rPr>
              <a:t>,:)&gt;3*max(C(</a:t>
            </a:r>
            <a:r>
              <a:rPr lang="en-US" altLang="zh-CN" sz="1600" b="0" dirty="0" err="1">
                <a:solidFill>
                  <a:schemeClr val="tx1"/>
                </a:solidFill>
                <a:latin typeface="+mj-ea"/>
                <a:ea typeface="+mj-ea"/>
              </a:rPr>
              <a:t>i</a:t>
            </a:r>
            <a:r>
              <a:rPr lang="en-US" altLang="zh-CN" sz="1600" b="0" dirty="0">
                <a:solidFill>
                  <a:schemeClr val="tx1"/>
                </a:solidFill>
                <a:latin typeface="+mj-ea"/>
                <a:ea typeface="+mj-ea"/>
              </a:rPr>
              <a:t>,:))))=3*max(C(</a:t>
            </a:r>
            <a:r>
              <a:rPr lang="en-US" altLang="zh-CN" sz="1600" b="0" dirty="0" err="1">
                <a:solidFill>
                  <a:schemeClr val="tx1"/>
                </a:solidFill>
                <a:latin typeface="+mj-ea"/>
                <a:ea typeface="+mj-ea"/>
              </a:rPr>
              <a:t>i</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p:txBody>
      </p:sp>
    </p:spTree>
    <p:extLst>
      <p:ext uri="{BB962C8B-B14F-4D97-AF65-F5344CB8AC3E}">
        <p14:creationId xmlns:p14="http://schemas.microsoft.com/office/powerpoint/2010/main" val="4274526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5688632" cy="5755422"/>
          </a:xfrm>
          <a:prstGeom prst="rect">
            <a:avLst/>
          </a:prstGeom>
        </p:spPr>
        <p:txBody>
          <a:bodyPr wrap="square">
            <a:spAutoFit/>
          </a:bodyPr>
          <a:lstStyle/>
          <a:p>
            <a:pPr algn="l"/>
            <a:r>
              <a:rPr lang="en-US" altLang="zh-CN" sz="1600" b="0" dirty="0">
                <a:solidFill>
                  <a:schemeClr val="tx1"/>
                </a:solidFill>
                <a:latin typeface="+mn-ea"/>
                <a:ea typeface="+mn-ea"/>
              </a:rPr>
              <a:t> %</a:t>
            </a:r>
            <a:r>
              <a:rPr lang="zh-CN" altLang="zh-CN" sz="1600" b="0" dirty="0">
                <a:solidFill>
                  <a:schemeClr val="tx1"/>
                </a:solidFill>
                <a:latin typeface="+mn-ea"/>
                <a:ea typeface="+mn-ea"/>
              </a:rPr>
              <a:t>更新位置</a:t>
            </a:r>
          </a:p>
          <a:p>
            <a:pPr algn="l"/>
            <a:r>
              <a:rPr lang="en-US" altLang="zh-CN" sz="1600" b="0" dirty="0">
                <a:solidFill>
                  <a:schemeClr val="tx1"/>
                </a:solidFill>
                <a:latin typeface="+mn-ea"/>
                <a:ea typeface="+mn-ea"/>
              </a:rPr>
              <a:t>        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,:)+Di(</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r>
              <a:rPr lang="en-US" altLang="zh-CN" sz="1600" b="0" dirty="0" err="1">
                <a:solidFill>
                  <a:schemeClr val="tx1"/>
                </a:solidFill>
                <a:latin typeface="+mn-ea"/>
                <a:ea typeface="+mn-ea"/>
              </a:rPr>
              <a:t>Buchang</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Swarm(</a:t>
            </a:r>
            <a:r>
              <a:rPr lang="en-US" altLang="zh-CN" sz="1600" b="0" dirty="0" err="1">
                <a:solidFill>
                  <a:schemeClr val="tx1"/>
                </a:solidFill>
                <a:latin typeface="+mn-ea"/>
                <a:ea typeface="+mn-ea"/>
              </a:rPr>
              <a:t>i,find</a:t>
            </a:r>
            <a:r>
              <a:rPr lang="en-US" altLang="zh-CN" sz="1600" b="0" dirty="0">
                <a:solidFill>
                  <a:schemeClr val="tx1"/>
                </a:solidFill>
                <a:latin typeface="+mn-ea"/>
                <a:ea typeface="+mn-ea"/>
              </a:rPr>
              <a:t>(Swarm(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,:)&gt;100))=100;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Swarm(</a:t>
            </a:r>
            <a:r>
              <a:rPr lang="en-US" altLang="zh-CN" sz="1600" b="0" dirty="0" err="1">
                <a:solidFill>
                  <a:schemeClr val="tx1"/>
                </a:solidFill>
                <a:latin typeface="+mn-ea"/>
                <a:ea typeface="+mn-ea"/>
              </a:rPr>
              <a:t>i,find</a:t>
            </a:r>
            <a:r>
              <a:rPr lang="en-US" altLang="zh-CN" sz="1600" b="0" dirty="0">
                <a:solidFill>
                  <a:schemeClr val="tx1"/>
                </a:solidFill>
                <a:latin typeface="+mn-ea"/>
                <a:ea typeface="+mn-ea"/>
              </a:rPr>
              <a:t>(Swarm(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,:)&lt;0))=0;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 </a:t>
            </a:r>
            <a:r>
              <a:rPr lang="zh-CN" altLang="zh-CN" sz="1600" b="0" dirty="0">
                <a:solidFill>
                  <a:schemeClr val="tx1"/>
                </a:solidFill>
                <a:latin typeface="+mn-ea"/>
                <a:ea typeface="+mn-ea"/>
              </a:rPr>
              <a:t>适应值</a:t>
            </a: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=PID_SOA(Swarm(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 </a:t>
            </a:r>
            <a:r>
              <a:rPr lang="zh-CN" altLang="zh-CN" sz="1600" b="0" dirty="0">
                <a:solidFill>
                  <a:schemeClr val="tx1"/>
                </a:solidFill>
                <a:latin typeface="+mn-ea"/>
                <a:ea typeface="+mn-ea"/>
              </a:rPr>
              <a:t>个体最优更新</a:t>
            </a:r>
            <a:r>
              <a:rPr lang="en-US" altLang="zh-CN" sz="1600" b="0" dirty="0">
                <a:solidFill>
                  <a:schemeClr val="tx1"/>
                </a:solidFill>
                <a:latin typeface="+mn-ea"/>
                <a:ea typeface="+mn-ea"/>
              </a:rPr>
              <a:t>     </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if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&lt; </a:t>
            </a:r>
            <a:r>
              <a:rPr lang="en-US" altLang="zh-CN" sz="1600" b="0" dirty="0" err="1">
                <a:solidFill>
                  <a:schemeClr val="tx1"/>
                </a:solidFill>
                <a:latin typeface="+mn-ea"/>
                <a:ea typeface="+mn-ea"/>
              </a:rPr>
              <a:t>fgbest</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gbest</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 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fgbest</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 </a:t>
            </a:r>
            <a:r>
              <a:rPr lang="zh-CN" altLang="zh-CN" sz="1600" b="0" dirty="0">
                <a:solidFill>
                  <a:schemeClr val="tx1"/>
                </a:solidFill>
                <a:latin typeface="+mn-ea"/>
                <a:ea typeface="+mn-ea"/>
              </a:rPr>
              <a:t>群体最优更新</a:t>
            </a:r>
          </a:p>
          <a:p>
            <a:pPr algn="l"/>
            <a:r>
              <a:rPr lang="en-US" altLang="zh-CN" sz="1600" b="0" dirty="0">
                <a:solidFill>
                  <a:schemeClr val="tx1"/>
                </a:solidFill>
                <a:latin typeface="+mn-ea"/>
                <a:ea typeface="+mn-ea"/>
              </a:rPr>
              <a:t>        if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 &lt; </a:t>
            </a:r>
            <a:r>
              <a:rPr lang="en-US" altLang="zh-CN" sz="1600" b="0" dirty="0" err="1">
                <a:solidFill>
                  <a:schemeClr val="tx1"/>
                </a:solidFill>
                <a:latin typeface="+mn-ea"/>
                <a:ea typeface="+mn-ea"/>
              </a:rPr>
              <a:t>fzbest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zbest</a:t>
            </a:r>
            <a:r>
              <a:rPr lang="en-US" altLang="zh-CN" sz="1600" b="0" dirty="0">
                <a:solidFill>
                  <a:schemeClr val="tx1"/>
                </a:solidFill>
                <a:latin typeface="+mn-ea"/>
                <a:ea typeface="+mn-ea"/>
              </a:rPr>
              <a:t> = Swarm(</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fzbest</a:t>
            </a:r>
            <a:r>
              <a:rPr lang="en-US" altLang="zh-CN" sz="1600" b="0" dirty="0">
                <a:solidFill>
                  <a:schemeClr val="tx1"/>
                </a:solidFill>
                <a:latin typeface="+mn-ea"/>
                <a:ea typeface="+mn-ea"/>
              </a:rPr>
              <a:t> = </a:t>
            </a:r>
            <a:r>
              <a:rPr lang="en-US" altLang="zh-CN" sz="1600" b="0" dirty="0" err="1">
                <a:solidFill>
                  <a:schemeClr val="tx1"/>
                </a:solidFill>
                <a:latin typeface="+mn-ea"/>
                <a:ea typeface="+mn-ea"/>
              </a:rPr>
              <a:t>fSwarm</a:t>
            </a:r>
            <a:r>
              <a:rPr lang="en-US" altLang="zh-CN" sz="1600" b="0" dirty="0">
                <a:solidFill>
                  <a:schemeClr val="tx1"/>
                </a:solidFill>
                <a:latin typeface="+mn-ea"/>
                <a:ea typeface="+mn-ea"/>
              </a:rPr>
              <a:t>(</a:t>
            </a:r>
            <a:r>
              <a:rPr lang="en-US" altLang="zh-CN" sz="1600" b="0" dirty="0" err="1">
                <a:solidFill>
                  <a:schemeClr val="tx1"/>
                </a:solidFill>
                <a:latin typeface="+mn-ea"/>
                <a:ea typeface="+mn-ea"/>
              </a:rPr>
              <a:t>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 </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iter</a:t>
            </a:r>
            <a:r>
              <a:rPr lang="en-US" altLang="zh-CN" sz="1600" b="0" dirty="0">
                <a:solidFill>
                  <a:schemeClr val="tx1"/>
                </a:solidFill>
                <a:latin typeface="+mn-ea"/>
                <a:ea typeface="+mn-ea"/>
              </a:rPr>
              <a:t> = iter+1;                      % </a:t>
            </a:r>
            <a:r>
              <a:rPr lang="zh-CN" altLang="zh-CN" sz="1600" b="0" dirty="0">
                <a:solidFill>
                  <a:schemeClr val="tx1"/>
                </a:solidFill>
                <a:latin typeface="+mn-ea"/>
                <a:ea typeface="+mn-ea"/>
              </a:rPr>
              <a:t>迭代次数更新</a:t>
            </a: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y_fitness</a:t>
            </a:r>
            <a:r>
              <a:rPr lang="en-US" altLang="zh-CN" sz="1600" b="0" dirty="0">
                <a:solidFill>
                  <a:schemeClr val="tx1"/>
                </a:solidFill>
                <a:latin typeface="+mn-ea"/>
                <a:ea typeface="+mn-ea"/>
              </a:rPr>
              <a:t>(1,iter) = </a:t>
            </a:r>
            <a:r>
              <a:rPr lang="en-US" altLang="zh-CN" sz="1600" b="0" dirty="0" err="1">
                <a:solidFill>
                  <a:schemeClr val="tx1"/>
                </a:solidFill>
                <a:latin typeface="+mn-ea"/>
                <a:ea typeface="+mn-ea"/>
              </a:rPr>
              <a:t>fzbest</a:t>
            </a:r>
            <a:r>
              <a:rPr lang="en-US" altLang="zh-CN" sz="1600" b="0" dirty="0">
                <a:solidFill>
                  <a:schemeClr val="tx1"/>
                </a:solidFill>
                <a:latin typeface="+mn-ea"/>
                <a:ea typeface="+mn-ea"/>
              </a:rPr>
              <a:t>;         % </a:t>
            </a:r>
            <a:r>
              <a:rPr lang="zh-CN" altLang="zh-CN" sz="1600" b="0" dirty="0">
                <a:solidFill>
                  <a:schemeClr val="tx1"/>
                </a:solidFill>
                <a:latin typeface="+mn-ea"/>
                <a:ea typeface="+mn-ea"/>
              </a:rPr>
              <a:t>为绘图做准备</a:t>
            </a: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K_p</a:t>
            </a:r>
            <a:r>
              <a:rPr lang="en-US" altLang="zh-CN" sz="1600" b="0" dirty="0">
                <a:solidFill>
                  <a:schemeClr val="tx1"/>
                </a:solidFill>
                <a:latin typeface="+mn-ea"/>
                <a:ea typeface="+mn-ea"/>
              </a:rPr>
              <a:t>(1,iter) = </a:t>
            </a:r>
            <a:r>
              <a:rPr lang="en-US" altLang="zh-CN" sz="1600" b="0" dirty="0" err="1">
                <a:solidFill>
                  <a:schemeClr val="tx1"/>
                </a:solidFill>
                <a:latin typeface="+mn-ea"/>
                <a:ea typeface="+mn-ea"/>
              </a:rPr>
              <a:t>zbest</a:t>
            </a:r>
            <a:r>
              <a:rPr lang="en-US" altLang="zh-CN" sz="1600" b="0" dirty="0">
                <a:solidFill>
                  <a:schemeClr val="tx1"/>
                </a:solidFill>
                <a:latin typeface="+mn-ea"/>
                <a:ea typeface="+mn-ea"/>
              </a:rPr>
              <a:t>(1);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K_i</a:t>
            </a:r>
            <a:r>
              <a:rPr lang="en-US" altLang="zh-CN" sz="1600" b="0" dirty="0">
                <a:solidFill>
                  <a:schemeClr val="tx1"/>
                </a:solidFill>
                <a:latin typeface="+mn-ea"/>
                <a:ea typeface="+mn-ea"/>
              </a:rPr>
              <a:t>(1,iter) = </a:t>
            </a:r>
            <a:r>
              <a:rPr lang="en-US" altLang="zh-CN" sz="1600" b="0" dirty="0" err="1">
                <a:solidFill>
                  <a:schemeClr val="tx1"/>
                </a:solidFill>
                <a:latin typeface="+mn-ea"/>
                <a:ea typeface="+mn-ea"/>
              </a:rPr>
              <a:t>zbest</a:t>
            </a:r>
            <a:r>
              <a:rPr lang="en-US" altLang="zh-CN" sz="1600" b="0" dirty="0">
                <a:solidFill>
                  <a:schemeClr val="tx1"/>
                </a:solidFill>
                <a:latin typeface="+mn-ea"/>
                <a:ea typeface="+mn-ea"/>
              </a:rPr>
              <a:t>(2);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K_d</a:t>
            </a:r>
            <a:r>
              <a:rPr lang="en-US" altLang="zh-CN" sz="1600" b="0" dirty="0">
                <a:solidFill>
                  <a:schemeClr val="tx1"/>
                </a:solidFill>
                <a:latin typeface="+mn-ea"/>
                <a:ea typeface="+mn-ea"/>
              </a:rPr>
              <a:t>(1,iter) = </a:t>
            </a:r>
            <a:r>
              <a:rPr lang="en-US" altLang="zh-CN" sz="1600" b="0" dirty="0" err="1">
                <a:solidFill>
                  <a:schemeClr val="tx1"/>
                </a:solidFill>
                <a:latin typeface="+mn-ea"/>
                <a:ea typeface="+mn-ea"/>
              </a:rPr>
              <a:t>zbest</a:t>
            </a:r>
            <a:r>
              <a:rPr lang="en-US" altLang="zh-CN" sz="1600" b="0" dirty="0">
                <a:solidFill>
                  <a:schemeClr val="tx1"/>
                </a:solidFill>
                <a:latin typeface="+mn-ea"/>
                <a:ea typeface="+mn-ea"/>
              </a:rPr>
              <a:t>(3);</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end</a:t>
            </a:r>
            <a:endParaRPr lang="zh-CN" altLang="zh-CN" sz="1600" b="0" dirty="0">
              <a:solidFill>
                <a:schemeClr val="tx1"/>
              </a:solidFill>
              <a:latin typeface="+mn-ea"/>
              <a:ea typeface="+mn-ea"/>
            </a:endParaRPr>
          </a:p>
        </p:txBody>
      </p:sp>
    </p:spTree>
    <p:extLst>
      <p:ext uri="{BB962C8B-B14F-4D97-AF65-F5344CB8AC3E}">
        <p14:creationId xmlns:p14="http://schemas.microsoft.com/office/powerpoint/2010/main" val="4274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3132589" cy="400110"/>
          </a:xfrm>
          <a:prstGeom prst="rect">
            <a:avLst/>
          </a:prstGeom>
        </p:spPr>
        <p:txBody>
          <a:bodyPr wrap="none">
            <a:spAutoFit/>
          </a:bodyPr>
          <a:lstStyle/>
          <a:p>
            <a:r>
              <a:rPr lang="en-US" altLang="zh-CN" dirty="0"/>
              <a:t>15.2  </a:t>
            </a:r>
            <a:r>
              <a:rPr lang="zh-CN" altLang="zh-CN" dirty="0"/>
              <a:t>粒子群算法控制仿真</a:t>
            </a:r>
          </a:p>
        </p:txBody>
      </p:sp>
      <p:sp>
        <p:nvSpPr>
          <p:cNvPr id="3" name="矩形 2"/>
          <p:cNvSpPr/>
          <p:nvPr/>
        </p:nvSpPr>
        <p:spPr>
          <a:xfrm>
            <a:off x="251520" y="1556792"/>
            <a:ext cx="7848872" cy="1015663"/>
          </a:xfrm>
          <a:prstGeom prst="rect">
            <a:avLst/>
          </a:prstGeom>
        </p:spPr>
        <p:txBody>
          <a:bodyPr wrap="square">
            <a:spAutoFit/>
          </a:bodyPr>
          <a:lstStyle/>
          <a:p>
            <a:pPr algn="l"/>
            <a:r>
              <a:rPr lang="zh-CN" altLang="zh-CN" b="0" dirty="0">
                <a:solidFill>
                  <a:schemeClr val="tx1"/>
                </a:solidFill>
                <a:latin typeface="+mj-ea"/>
                <a:ea typeface="+mj-ea"/>
              </a:rPr>
              <a:t>粒子群算法适应性广，对函数优化求解，</a:t>
            </a:r>
            <a:r>
              <a:rPr lang="en-US" altLang="zh-CN" b="0" dirty="0">
                <a:solidFill>
                  <a:schemeClr val="tx1"/>
                </a:solidFill>
                <a:latin typeface="+mj-ea"/>
                <a:ea typeface="+mj-ea"/>
              </a:rPr>
              <a:t>PID</a:t>
            </a:r>
            <a:r>
              <a:rPr lang="zh-CN" altLang="zh-CN" b="0" dirty="0">
                <a:solidFill>
                  <a:schemeClr val="tx1"/>
                </a:solidFill>
                <a:latin typeface="+mj-ea"/>
                <a:ea typeface="+mj-ea"/>
              </a:rPr>
              <a:t>参数优化整定表现较好的收敛性，本节主要采用粒子群对</a:t>
            </a:r>
            <a:r>
              <a:rPr lang="en-US" altLang="zh-CN" b="0" dirty="0">
                <a:solidFill>
                  <a:schemeClr val="tx1"/>
                </a:solidFill>
                <a:latin typeface="+mj-ea"/>
                <a:ea typeface="+mj-ea"/>
              </a:rPr>
              <a:t>PID</a:t>
            </a:r>
            <a:r>
              <a:rPr lang="zh-CN" altLang="zh-CN" b="0" dirty="0">
                <a:solidFill>
                  <a:schemeClr val="tx1"/>
                </a:solidFill>
                <a:latin typeface="+mj-ea"/>
                <a:ea typeface="+mj-ea"/>
              </a:rPr>
              <a:t>参数整定，将参数用于控制系统仿真设计。</a:t>
            </a:r>
          </a:p>
        </p:txBody>
      </p:sp>
    </p:spTree>
    <p:extLst>
      <p:ext uri="{BB962C8B-B14F-4D97-AF65-F5344CB8AC3E}">
        <p14:creationId xmlns:p14="http://schemas.microsoft.com/office/powerpoint/2010/main" val="3515650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999" y="908720"/>
            <a:ext cx="8352928" cy="5632311"/>
          </a:xfrm>
          <a:prstGeom prst="rect">
            <a:avLst/>
          </a:prstGeom>
        </p:spPr>
        <p:txBody>
          <a:bodyPr wrap="squar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绘图</a:t>
            </a:r>
          </a:p>
          <a:p>
            <a:pPr algn="l"/>
            <a:r>
              <a:rPr lang="en-US" altLang="zh-CN" b="0" dirty="0">
                <a:solidFill>
                  <a:schemeClr val="tx1"/>
                </a:solidFill>
                <a:latin typeface="+mj-ea"/>
                <a:ea typeface="+mj-ea"/>
              </a:rPr>
              <a:t>figure(1)      % </a:t>
            </a:r>
            <a:r>
              <a:rPr lang="zh-CN" altLang="zh-CN" b="0" dirty="0">
                <a:solidFill>
                  <a:schemeClr val="tx1"/>
                </a:solidFill>
                <a:latin typeface="+mj-ea"/>
                <a:ea typeface="+mj-ea"/>
              </a:rPr>
              <a:t>绘制性能指标</a:t>
            </a:r>
            <a:r>
              <a:rPr lang="en-US" altLang="zh-CN" b="0" dirty="0">
                <a:solidFill>
                  <a:schemeClr val="tx1"/>
                </a:solidFill>
                <a:latin typeface="+mj-ea"/>
                <a:ea typeface="+mj-ea"/>
              </a:rPr>
              <a:t>ITAE</a:t>
            </a:r>
            <a:r>
              <a:rPr lang="zh-CN" altLang="zh-CN" b="0" dirty="0">
                <a:solidFill>
                  <a:schemeClr val="tx1"/>
                </a:solidFill>
                <a:latin typeface="+mj-ea"/>
                <a:ea typeface="+mj-ea"/>
              </a:rPr>
              <a:t>的变化曲线</a:t>
            </a:r>
          </a:p>
          <a:p>
            <a:pPr algn="l"/>
            <a:r>
              <a:rPr lang="en-US" altLang="zh-CN" b="0" dirty="0">
                <a:solidFill>
                  <a:schemeClr val="tx1"/>
                </a:solidFill>
                <a:latin typeface="+mj-ea"/>
                <a:ea typeface="+mj-ea"/>
              </a:rPr>
              <a:t>plot(y_fitness,'LineWidth',4)</a:t>
            </a:r>
            <a:endParaRPr lang="zh-CN" altLang="zh-CN" b="0" dirty="0">
              <a:solidFill>
                <a:schemeClr val="tx1"/>
              </a:solidFill>
              <a:latin typeface="+mj-ea"/>
              <a:ea typeface="+mj-ea"/>
            </a:endParaRPr>
          </a:p>
          <a:p>
            <a:pPr algn="l"/>
            <a:r>
              <a:rPr lang="en-US" altLang="zh-CN" b="0" dirty="0">
                <a:solidFill>
                  <a:schemeClr val="tx1"/>
                </a:solidFill>
                <a:latin typeface="+mj-ea"/>
                <a:ea typeface="+mj-ea"/>
              </a:rPr>
              <a:t>title('</a:t>
            </a:r>
            <a:r>
              <a:rPr lang="zh-CN" altLang="zh-CN" b="0" dirty="0">
                <a:solidFill>
                  <a:schemeClr val="tx1"/>
                </a:solidFill>
                <a:latin typeface="+mj-ea"/>
                <a:ea typeface="+mj-ea"/>
              </a:rPr>
              <a:t>最优个体适应值</a:t>
            </a:r>
            <a:r>
              <a:rPr lang="en-US" altLang="zh-CN" b="0" dirty="0">
                <a:solidFill>
                  <a:schemeClr val="tx1"/>
                </a:solidFill>
                <a:latin typeface="+mj-ea"/>
                <a:ea typeface="+mj-ea"/>
              </a:rPr>
              <a:t>','fontsize',10);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zh-CN" altLang="zh-CN" b="0" dirty="0">
                <a:solidFill>
                  <a:schemeClr val="tx1"/>
                </a:solidFill>
                <a:latin typeface="+mj-ea"/>
                <a:ea typeface="+mj-ea"/>
              </a:rPr>
              <a:t>迭代次数</a:t>
            </a:r>
            <a:r>
              <a:rPr lang="en-US" altLang="zh-CN" b="0" dirty="0">
                <a:solidFill>
                  <a:schemeClr val="tx1"/>
                </a:solidFill>
                <a:latin typeface="+mj-ea"/>
                <a:ea typeface="+mj-ea"/>
              </a:rPr>
              <a:t>','fontsize',10);</a:t>
            </a:r>
            <a:r>
              <a:rPr lang="en-US" altLang="zh-CN" b="0" dirty="0" err="1">
                <a:solidFill>
                  <a:schemeClr val="tx1"/>
                </a:solidFill>
                <a:latin typeface="+mj-ea"/>
                <a:ea typeface="+mj-ea"/>
              </a:rPr>
              <a:t>ylabel</a:t>
            </a:r>
            <a:r>
              <a:rPr lang="en-US" altLang="zh-CN" b="0" dirty="0">
                <a:solidFill>
                  <a:schemeClr val="tx1"/>
                </a:solidFill>
                <a:latin typeface="+mj-ea"/>
                <a:ea typeface="+mj-ea"/>
              </a:rPr>
              <a:t>('</a:t>
            </a:r>
            <a:r>
              <a:rPr lang="zh-CN" altLang="zh-CN" b="0" dirty="0">
                <a:solidFill>
                  <a:schemeClr val="tx1"/>
                </a:solidFill>
                <a:latin typeface="+mj-ea"/>
                <a:ea typeface="+mj-ea"/>
              </a:rPr>
              <a:t>适应值</a:t>
            </a:r>
            <a:r>
              <a:rPr lang="en-US" altLang="zh-CN" b="0" dirty="0">
                <a:solidFill>
                  <a:schemeClr val="tx1"/>
                </a:solidFill>
                <a:latin typeface="+mj-ea"/>
                <a:ea typeface="+mj-ea"/>
              </a:rPr>
              <a:t>','fontsize',10);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set(gca,'Fontsize',10);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figure(2)      % </a:t>
            </a:r>
            <a:r>
              <a:rPr lang="zh-CN" altLang="zh-CN" b="0" dirty="0">
                <a:solidFill>
                  <a:schemeClr val="tx1"/>
                </a:solidFill>
                <a:latin typeface="+mj-ea"/>
                <a:ea typeface="+mj-ea"/>
              </a:rPr>
              <a:t>绘制</a:t>
            </a:r>
            <a:r>
              <a:rPr lang="en-US" altLang="zh-CN" b="0" dirty="0">
                <a:solidFill>
                  <a:schemeClr val="tx1"/>
                </a:solidFill>
                <a:latin typeface="+mj-ea"/>
                <a:ea typeface="+mj-ea"/>
              </a:rPr>
              <a:t>PID</a:t>
            </a:r>
            <a:r>
              <a:rPr lang="zh-CN" altLang="zh-CN" b="0" dirty="0">
                <a:solidFill>
                  <a:schemeClr val="tx1"/>
                </a:solidFill>
                <a:latin typeface="+mj-ea"/>
                <a:ea typeface="+mj-ea"/>
              </a:rPr>
              <a:t>控制器参数变化曲线</a:t>
            </a:r>
          </a:p>
          <a:p>
            <a:pPr algn="l"/>
            <a:r>
              <a:rPr lang="en-US" altLang="zh-CN" b="0" dirty="0">
                <a:solidFill>
                  <a:schemeClr val="tx1"/>
                </a:solidFill>
                <a:latin typeface="+mj-ea"/>
                <a:ea typeface="+mj-ea"/>
              </a:rPr>
              <a:t>plot(K_p,'LineWidth',4)</a:t>
            </a:r>
            <a:endParaRPr lang="zh-CN" altLang="zh-CN" b="0" dirty="0">
              <a:solidFill>
                <a:schemeClr val="tx1"/>
              </a:solidFill>
              <a:latin typeface="+mj-ea"/>
              <a:ea typeface="+mj-ea"/>
            </a:endParaRPr>
          </a:p>
          <a:p>
            <a:pPr algn="l"/>
            <a:r>
              <a:rPr lang="en-US" altLang="zh-CN" b="0" dirty="0">
                <a:solidFill>
                  <a:schemeClr val="tx1"/>
                </a:solidFill>
                <a:latin typeface="+mj-ea"/>
                <a:ea typeface="+mj-ea"/>
              </a:rPr>
              <a:t>hold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plot(K_i,'k','LineWidth',4)</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a:t>
            </a:r>
            <a:r>
              <a:rPr lang="en-US" altLang="zh-CN" b="0" dirty="0" err="1">
                <a:solidFill>
                  <a:schemeClr val="tx1"/>
                </a:solidFill>
                <a:latin typeface="+mj-ea"/>
                <a:ea typeface="+mj-ea"/>
              </a:rPr>
              <a:t>K_d</a:t>
            </a:r>
            <a:r>
              <a:rPr lang="en-US" altLang="zh-CN" b="0" dirty="0">
                <a:solidFill>
                  <a:schemeClr val="tx1"/>
                </a:solidFill>
                <a:latin typeface="+mj-ea"/>
                <a:ea typeface="+mj-ea"/>
              </a:rPr>
              <a:t>,'--r','LineWidth',4)</a:t>
            </a:r>
            <a:endParaRPr lang="zh-CN" altLang="zh-CN" b="0" dirty="0">
              <a:solidFill>
                <a:schemeClr val="tx1"/>
              </a:solidFill>
              <a:latin typeface="+mj-ea"/>
              <a:ea typeface="+mj-ea"/>
            </a:endParaRPr>
          </a:p>
          <a:p>
            <a:pPr algn="l"/>
            <a:r>
              <a:rPr lang="en-US" altLang="zh-CN" b="0" dirty="0">
                <a:solidFill>
                  <a:schemeClr val="tx1"/>
                </a:solidFill>
                <a:latin typeface="+mj-ea"/>
                <a:ea typeface="+mj-ea"/>
              </a:rPr>
              <a:t>title('</a:t>
            </a:r>
            <a:r>
              <a:rPr lang="en-US" altLang="zh-CN" b="0" dirty="0" err="1">
                <a:solidFill>
                  <a:schemeClr val="tx1"/>
                </a:solidFill>
                <a:latin typeface="+mj-ea"/>
                <a:ea typeface="+mj-ea"/>
              </a:rPr>
              <a:t>Kp</a:t>
            </a:r>
            <a:r>
              <a:rPr lang="zh-CN" altLang="zh-CN" b="0" dirty="0">
                <a:solidFill>
                  <a:schemeClr val="tx1"/>
                </a:solidFill>
                <a:latin typeface="+mj-ea"/>
                <a:ea typeface="+mj-ea"/>
              </a:rPr>
              <a:t>、</a:t>
            </a:r>
            <a:r>
              <a:rPr lang="en-US" altLang="zh-CN" b="0" dirty="0">
                <a:solidFill>
                  <a:schemeClr val="tx1"/>
                </a:solidFill>
                <a:latin typeface="+mj-ea"/>
                <a:ea typeface="+mj-ea"/>
              </a:rPr>
              <a:t>Ki</a:t>
            </a:r>
            <a:r>
              <a:rPr lang="zh-CN" altLang="zh-CN" b="0" dirty="0">
                <a:solidFill>
                  <a:schemeClr val="tx1"/>
                </a:solidFill>
                <a:latin typeface="+mj-ea"/>
                <a:ea typeface="+mj-ea"/>
              </a:rPr>
              <a:t>、</a:t>
            </a:r>
            <a:r>
              <a:rPr lang="en-US" altLang="zh-CN" b="0" dirty="0" err="1">
                <a:solidFill>
                  <a:schemeClr val="tx1"/>
                </a:solidFill>
                <a:latin typeface="+mj-ea"/>
                <a:ea typeface="+mj-ea"/>
              </a:rPr>
              <a:t>Kd</a:t>
            </a:r>
            <a:r>
              <a:rPr lang="en-US" altLang="zh-CN" b="0" dirty="0">
                <a:solidFill>
                  <a:schemeClr val="tx1"/>
                </a:solidFill>
                <a:latin typeface="+mj-ea"/>
                <a:ea typeface="+mj-ea"/>
              </a:rPr>
              <a:t> </a:t>
            </a:r>
            <a:r>
              <a:rPr lang="zh-CN" altLang="zh-CN" b="0" dirty="0">
                <a:solidFill>
                  <a:schemeClr val="tx1"/>
                </a:solidFill>
                <a:latin typeface="+mj-ea"/>
                <a:ea typeface="+mj-ea"/>
              </a:rPr>
              <a:t>优化曲线</a:t>
            </a:r>
            <a:r>
              <a:rPr lang="en-US" altLang="zh-CN" b="0" dirty="0">
                <a:solidFill>
                  <a:schemeClr val="tx1"/>
                </a:solidFill>
                <a:latin typeface="+mj-ea"/>
                <a:ea typeface="+mj-ea"/>
              </a:rPr>
              <a:t>','fontsize',10);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zh-CN" altLang="zh-CN" b="0" dirty="0">
                <a:solidFill>
                  <a:schemeClr val="tx1"/>
                </a:solidFill>
                <a:latin typeface="+mj-ea"/>
                <a:ea typeface="+mj-ea"/>
              </a:rPr>
              <a:t>迭代次数</a:t>
            </a:r>
            <a:r>
              <a:rPr lang="en-US" altLang="zh-CN" b="0" dirty="0">
                <a:solidFill>
                  <a:schemeClr val="tx1"/>
                </a:solidFill>
                <a:latin typeface="+mj-ea"/>
                <a:ea typeface="+mj-ea"/>
              </a:rPr>
              <a:t>','fontsize',10);</a:t>
            </a:r>
            <a:r>
              <a:rPr lang="en-US" altLang="zh-CN" b="0" dirty="0" err="1">
                <a:solidFill>
                  <a:schemeClr val="tx1"/>
                </a:solidFill>
                <a:latin typeface="+mj-ea"/>
                <a:ea typeface="+mj-ea"/>
              </a:rPr>
              <a:t>ylabel</a:t>
            </a:r>
            <a:r>
              <a:rPr lang="en-US" altLang="zh-CN" b="0" dirty="0">
                <a:solidFill>
                  <a:schemeClr val="tx1"/>
                </a:solidFill>
                <a:latin typeface="+mj-ea"/>
                <a:ea typeface="+mj-ea"/>
              </a:rPr>
              <a:t>('</a:t>
            </a:r>
            <a:r>
              <a:rPr lang="zh-CN" altLang="zh-CN" b="0" dirty="0">
                <a:solidFill>
                  <a:schemeClr val="tx1"/>
                </a:solidFill>
                <a:latin typeface="+mj-ea"/>
                <a:ea typeface="+mj-ea"/>
              </a:rPr>
              <a:t>参数值</a:t>
            </a:r>
            <a:r>
              <a:rPr lang="en-US" altLang="zh-CN" b="0" dirty="0">
                <a:solidFill>
                  <a:schemeClr val="tx1"/>
                </a:solidFill>
                <a:latin typeface="+mj-ea"/>
                <a:ea typeface="+mj-ea"/>
              </a:rPr>
              <a:t>','fontsize',10);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set(gca,'Fontsize',10);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legend('Kp','Ki','Kd',1);</a:t>
            </a:r>
            <a:endParaRPr lang="zh-CN" altLang="zh-CN" b="0" dirty="0">
              <a:solidFill>
                <a:schemeClr val="tx1"/>
              </a:solidFill>
              <a:latin typeface="+mj-ea"/>
              <a:ea typeface="+mj-ea"/>
            </a:endParaRPr>
          </a:p>
          <a:p>
            <a:pPr algn="l"/>
            <a:r>
              <a:rPr lang="en-US" altLang="zh-CN" b="0" dirty="0">
                <a:solidFill>
                  <a:schemeClr val="tx1"/>
                </a:solidFill>
                <a:latin typeface="+mj-ea"/>
                <a:ea typeface="+mj-ea"/>
              </a:rPr>
              <a:t>grid on</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4274526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24308"/>
            <a:ext cx="5832648" cy="6001643"/>
          </a:xfrm>
          <a:prstGeom prst="rect">
            <a:avLst/>
          </a:prstGeom>
        </p:spPr>
        <p:txBody>
          <a:bodyPr wrap="square">
            <a:spAutoFit/>
          </a:bodyPr>
          <a:lstStyle/>
          <a:p>
            <a:pPr algn="l"/>
            <a:r>
              <a:rPr lang="en-US" altLang="zh-CN" sz="1600" b="0" dirty="0">
                <a:solidFill>
                  <a:schemeClr val="tx1"/>
                </a:solidFill>
                <a:latin typeface="+mn-ea"/>
                <a:ea typeface="+mn-ea"/>
              </a:rPr>
              <a:t>PID-SOA</a:t>
            </a:r>
            <a:r>
              <a:rPr lang="zh-CN" altLang="zh-CN" sz="1600" b="0" dirty="0">
                <a:solidFill>
                  <a:schemeClr val="tx1"/>
                </a:solidFill>
                <a:latin typeface="+mn-ea"/>
                <a:ea typeface="+mn-ea"/>
              </a:rPr>
              <a:t>粒子群适应度函数如下：</a:t>
            </a:r>
          </a:p>
          <a:p>
            <a:pPr algn="l"/>
            <a:r>
              <a:rPr lang="en-US" altLang="zh-CN" sz="1600" b="0" dirty="0">
                <a:solidFill>
                  <a:schemeClr val="tx1"/>
                </a:solidFill>
                <a:latin typeface="+mn-ea"/>
                <a:ea typeface="+mn-ea"/>
              </a:rPr>
              <a:t>function </a:t>
            </a:r>
            <a:r>
              <a:rPr lang="en-US" altLang="zh-CN" sz="1600" b="0" dirty="0" err="1">
                <a:solidFill>
                  <a:schemeClr val="tx1"/>
                </a:solidFill>
                <a:latin typeface="+mn-ea"/>
                <a:ea typeface="+mn-ea"/>
              </a:rPr>
              <a:t>BsJ</a:t>
            </a:r>
            <a:r>
              <a:rPr lang="en-US" altLang="zh-CN" sz="1600" b="0" dirty="0">
                <a:solidFill>
                  <a:schemeClr val="tx1"/>
                </a:solidFill>
                <a:latin typeface="+mn-ea"/>
                <a:ea typeface="+mn-ea"/>
              </a:rPr>
              <a:t>=PID_SOA(</a:t>
            </a:r>
            <a:r>
              <a:rPr lang="en-US" altLang="zh-CN" sz="1600" b="0" dirty="0" err="1">
                <a:solidFill>
                  <a:schemeClr val="tx1"/>
                </a:solidFill>
                <a:latin typeface="+mn-ea"/>
                <a:ea typeface="+mn-ea"/>
              </a:rPr>
              <a:t>Kpidi</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ts</a:t>
            </a:r>
            <a:r>
              <a:rPr lang="en-US" altLang="zh-CN" sz="1600" b="0" dirty="0">
                <a:solidFill>
                  <a:schemeClr val="tx1"/>
                </a:solidFill>
                <a:latin typeface="+mn-ea"/>
                <a:ea typeface="+mn-ea"/>
              </a:rPr>
              <a:t>=0.001;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sys=</a:t>
            </a:r>
            <a:r>
              <a:rPr lang="en-US" altLang="zh-CN" sz="1600" b="0" dirty="0" err="1">
                <a:solidFill>
                  <a:schemeClr val="tx1"/>
                </a:solidFill>
                <a:latin typeface="+mn-ea"/>
                <a:ea typeface="+mn-ea"/>
              </a:rPr>
              <a:t>tf</a:t>
            </a:r>
            <a:r>
              <a:rPr lang="en-US" altLang="zh-CN" sz="1600" b="0" dirty="0">
                <a:solidFill>
                  <a:schemeClr val="tx1"/>
                </a:solidFill>
                <a:latin typeface="+mn-ea"/>
                <a:ea typeface="+mn-ea"/>
              </a:rPr>
              <a:t>([1.6],[1 1.5 1.6],'inputdelay',0.1);</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dsys</a:t>
            </a:r>
            <a:r>
              <a:rPr lang="en-US" altLang="zh-CN" sz="1600" b="0" dirty="0">
                <a:solidFill>
                  <a:schemeClr val="tx1"/>
                </a:solidFill>
                <a:latin typeface="+mn-ea"/>
                <a:ea typeface="+mn-ea"/>
              </a:rPr>
              <a:t>=c2d(sys,</a:t>
            </a:r>
            <a:r>
              <a:rPr lang="en-US" altLang="zh-CN" sz="1600" b="0" dirty="0" err="1">
                <a:solidFill>
                  <a:schemeClr val="tx1"/>
                </a:solidFill>
                <a:latin typeface="+mn-ea"/>
                <a:ea typeface="+mn-ea"/>
              </a:rPr>
              <a:t>ts</a:t>
            </a:r>
            <a:r>
              <a:rPr lang="en-US" altLang="zh-CN" sz="1600" b="0" dirty="0">
                <a:solidFill>
                  <a:schemeClr val="tx1"/>
                </a:solidFill>
                <a:latin typeface="+mn-ea"/>
                <a:ea typeface="+mn-ea"/>
              </a:rPr>
              <a:t>,'z');</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a:t>
            </a:r>
            <a:r>
              <a:rPr lang="en-US" altLang="zh-CN" sz="1600" b="0" dirty="0" err="1">
                <a:solidFill>
                  <a:schemeClr val="tx1"/>
                </a:solidFill>
                <a:latin typeface="+mn-ea"/>
                <a:ea typeface="+mn-ea"/>
              </a:rPr>
              <a:t>num,den</a:t>
            </a:r>
            <a:r>
              <a:rPr lang="en-US" altLang="zh-CN" sz="1600" b="0" dirty="0">
                <a:solidFill>
                  <a:schemeClr val="tx1"/>
                </a:solidFill>
                <a:latin typeface="+mn-ea"/>
                <a:ea typeface="+mn-ea"/>
              </a:rPr>
              <a:t>]=</a:t>
            </a:r>
            <a:r>
              <a:rPr lang="en-US" altLang="zh-CN" sz="1600" b="0" dirty="0" err="1">
                <a:solidFill>
                  <a:schemeClr val="tx1"/>
                </a:solidFill>
                <a:latin typeface="+mn-ea"/>
                <a:ea typeface="+mn-ea"/>
              </a:rPr>
              <a:t>tfdata</a:t>
            </a:r>
            <a:r>
              <a:rPr lang="en-US" altLang="zh-CN" sz="1600" b="0" dirty="0">
                <a:solidFill>
                  <a:schemeClr val="tx1"/>
                </a:solidFill>
                <a:latin typeface="+mn-ea"/>
                <a:ea typeface="+mn-ea"/>
              </a:rPr>
              <a:t>(</a:t>
            </a:r>
            <a:r>
              <a:rPr lang="en-US" altLang="zh-CN" sz="1600" b="0" dirty="0" err="1">
                <a:solidFill>
                  <a:schemeClr val="tx1"/>
                </a:solidFill>
                <a:latin typeface="+mn-ea"/>
                <a:ea typeface="+mn-ea"/>
              </a:rPr>
              <a:t>dsys</a:t>
            </a:r>
            <a:r>
              <a:rPr lang="en-US" altLang="zh-CN" sz="1600" b="0" dirty="0">
                <a:solidFill>
                  <a:schemeClr val="tx1"/>
                </a:solidFill>
                <a:latin typeface="+mn-ea"/>
                <a:ea typeface="+mn-ea"/>
              </a:rPr>
              <a:t>,'v');</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u_1=0.0;u_2=0.0;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y_1=0.0;y_2=0.0;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x=[0,0,0]';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B=0;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error_1=0;</a:t>
            </a:r>
            <a:endParaRPr lang="zh-CN" altLang="zh-CN" sz="1600" b="0" dirty="0">
              <a:solidFill>
                <a:schemeClr val="tx1"/>
              </a:solidFill>
              <a:latin typeface="+mn-ea"/>
              <a:ea typeface="+mn-ea"/>
            </a:endParaRPr>
          </a:p>
          <a:p>
            <a:pPr algn="l"/>
            <a:r>
              <a:rPr lang="en-US" altLang="zh-CN" sz="1600" b="0" dirty="0" err="1">
                <a:solidFill>
                  <a:schemeClr val="tx1"/>
                </a:solidFill>
                <a:latin typeface="+mn-ea"/>
                <a:ea typeface="+mn-ea"/>
              </a:rPr>
              <a:t>tu</a:t>
            </a:r>
            <a:r>
              <a:rPr lang="en-US" altLang="zh-CN" sz="1600" b="0" dirty="0">
                <a:solidFill>
                  <a:schemeClr val="tx1"/>
                </a:solidFill>
                <a:latin typeface="+mn-ea"/>
                <a:ea typeface="+mn-ea"/>
              </a:rPr>
              <a:t>=1;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s=0;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P=100;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for k=1:1:P</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a:t>
            </a:r>
            <a:r>
              <a:rPr lang="en-US" altLang="zh-CN" sz="1600" b="0" dirty="0" err="1">
                <a:solidFill>
                  <a:schemeClr val="tx1"/>
                </a:solidFill>
                <a:latin typeface="+mn-ea"/>
                <a:ea typeface="+mn-ea"/>
              </a:rPr>
              <a:t>timef</a:t>
            </a:r>
            <a:r>
              <a:rPr lang="en-US" altLang="zh-CN" sz="1600" b="0" dirty="0">
                <a:solidFill>
                  <a:schemeClr val="tx1"/>
                </a:solidFill>
                <a:latin typeface="+mn-ea"/>
                <a:ea typeface="+mn-ea"/>
              </a:rPr>
              <a:t>(k)=k*</a:t>
            </a:r>
            <a:r>
              <a:rPr lang="en-US" altLang="zh-CN" sz="1600" b="0" dirty="0" err="1">
                <a:solidFill>
                  <a:schemeClr val="tx1"/>
                </a:solidFill>
                <a:latin typeface="+mn-ea"/>
                <a:ea typeface="+mn-ea"/>
              </a:rPr>
              <a:t>ts</a:t>
            </a:r>
            <a:r>
              <a:rPr lang="en-US" altLang="zh-CN" sz="1600" b="0" dirty="0">
                <a:solidFill>
                  <a:schemeClr val="tx1"/>
                </a:solidFill>
                <a:latin typeface="+mn-ea"/>
                <a:ea typeface="+mn-ea"/>
              </a:rPr>
              <a:t>;</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r(k)=1;</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u(k)=</a:t>
            </a:r>
            <a:r>
              <a:rPr lang="en-US" altLang="zh-CN" sz="1600" b="0" dirty="0" err="1">
                <a:solidFill>
                  <a:schemeClr val="tx1"/>
                </a:solidFill>
                <a:latin typeface="+mn-ea"/>
                <a:ea typeface="+mn-ea"/>
              </a:rPr>
              <a:t>Kpidi</a:t>
            </a:r>
            <a:r>
              <a:rPr lang="en-US" altLang="zh-CN" sz="1600" b="0" dirty="0">
                <a:solidFill>
                  <a:schemeClr val="tx1"/>
                </a:solidFill>
                <a:latin typeface="+mn-ea"/>
                <a:ea typeface="+mn-ea"/>
              </a:rPr>
              <a:t>(1)*x(1)+</a:t>
            </a:r>
            <a:r>
              <a:rPr lang="en-US" altLang="zh-CN" sz="1600" b="0" dirty="0" err="1">
                <a:solidFill>
                  <a:schemeClr val="tx1"/>
                </a:solidFill>
                <a:latin typeface="+mn-ea"/>
                <a:ea typeface="+mn-ea"/>
              </a:rPr>
              <a:t>Kpidi</a:t>
            </a:r>
            <a:r>
              <a:rPr lang="en-US" altLang="zh-CN" sz="1600" b="0" dirty="0">
                <a:solidFill>
                  <a:schemeClr val="tx1"/>
                </a:solidFill>
                <a:latin typeface="+mn-ea"/>
                <a:ea typeface="+mn-ea"/>
              </a:rPr>
              <a:t>(2)*x(3)+</a:t>
            </a:r>
            <a:r>
              <a:rPr lang="en-US" altLang="zh-CN" sz="1600" b="0" dirty="0" err="1">
                <a:solidFill>
                  <a:schemeClr val="tx1"/>
                </a:solidFill>
                <a:latin typeface="+mn-ea"/>
                <a:ea typeface="+mn-ea"/>
              </a:rPr>
              <a:t>Kpidi</a:t>
            </a:r>
            <a:r>
              <a:rPr lang="en-US" altLang="zh-CN" sz="1600" b="0" dirty="0">
                <a:solidFill>
                  <a:schemeClr val="tx1"/>
                </a:solidFill>
                <a:latin typeface="+mn-ea"/>
                <a:ea typeface="+mn-ea"/>
              </a:rPr>
              <a:t>(3)*x(2);</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if u(k)&gt;=10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u(k)=10;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if u(k)&lt;=-10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u(k)=-10;</a:t>
            </a:r>
            <a:endParaRPr lang="zh-CN" altLang="zh-CN" sz="1600" b="0" dirty="0">
              <a:solidFill>
                <a:schemeClr val="tx1"/>
              </a:solidFill>
              <a:latin typeface="+mn-ea"/>
              <a:ea typeface="+mn-ea"/>
            </a:endParaRPr>
          </a:p>
          <a:p>
            <a:pPr algn="l"/>
            <a:r>
              <a:rPr lang="en-US" altLang="zh-CN" sz="1600" b="0" dirty="0">
                <a:solidFill>
                  <a:schemeClr val="tx1"/>
                </a:solidFill>
                <a:latin typeface="+mn-ea"/>
                <a:ea typeface="+mn-ea"/>
              </a:rPr>
              <a:t>    end</a:t>
            </a:r>
            <a:endParaRPr lang="zh-CN" altLang="zh-CN" sz="1600" b="0" dirty="0">
              <a:solidFill>
                <a:schemeClr val="tx1"/>
              </a:solidFill>
              <a:latin typeface="+mn-ea"/>
              <a:ea typeface="+mn-ea"/>
            </a:endParaRPr>
          </a:p>
        </p:txBody>
      </p:sp>
    </p:spTree>
    <p:extLst>
      <p:ext uri="{BB962C8B-B14F-4D97-AF65-F5344CB8AC3E}">
        <p14:creationId xmlns:p14="http://schemas.microsoft.com/office/powerpoint/2010/main" val="427452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6696744" cy="5447645"/>
          </a:xfrm>
          <a:prstGeom prst="rect">
            <a:avLst/>
          </a:prstGeom>
        </p:spPr>
        <p:txBody>
          <a:bodyPr wrap="square">
            <a:spAutoFit/>
          </a:bodyPr>
          <a:lstStyle/>
          <a:p>
            <a:pPr algn="l"/>
            <a:r>
              <a:rPr lang="en-US" altLang="zh-CN" sz="1200" b="0" dirty="0">
                <a:solidFill>
                  <a:schemeClr val="tx1"/>
                </a:solidFill>
                <a:latin typeface="+mn-ea"/>
                <a:ea typeface="+mn-ea"/>
              </a:rPr>
              <a:t> 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(k)=-den(2)*y_1-den(3)*y_2+num(2)*u_1+num(3)*u_2;</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error(k)=r(k)-</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(k);</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%Return of PID parameters</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u_2=u_1;u_1=u(k);</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y_2=y_1;y_1=</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(k);</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x(1)=error(k);                % </a:t>
            </a:r>
            <a:r>
              <a:rPr lang="zh-CN" altLang="zh-CN" sz="1200" b="0" dirty="0">
                <a:solidFill>
                  <a:schemeClr val="tx1"/>
                </a:solidFill>
                <a:latin typeface="+mn-ea"/>
                <a:ea typeface="+mn-ea"/>
              </a:rPr>
              <a:t>计算</a:t>
            </a:r>
            <a:r>
              <a:rPr lang="en-US" altLang="zh-CN" sz="1200" b="0" dirty="0">
                <a:solidFill>
                  <a:schemeClr val="tx1"/>
                </a:solidFill>
                <a:latin typeface="+mn-ea"/>
                <a:ea typeface="+mn-ea"/>
              </a:rPr>
              <a:t>PID KP</a:t>
            </a:r>
            <a:r>
              <a:rPr lang="zh-CN" altLang="zh-CN" sz="1200" b="0" dirty="0">
                <a:solidFill>
                  <a:schemeClr val="tx1"/>
                </a:solidFill>
                <a:latin typeface="+mn-ea"/>
                <a:ea typeface="+mn-ea"/>
              </a:rPr>
              <a:t>参数</a:t>
            </a:r>
          </a:p>
          <a:p>
            <a:pPr algn="l"/>
            <a:r>
              <a:rPr lang="en-US" altLang="zh-CN" sz="1200" b="0" dirty="0">
                <a:solidFill>
                  <a:schemeClr val="tx1"/>
                </a:solidFill>
                <a:latin typeface="+mn-ea"/>
                <a:ea typeface="+mn-ea"/>
              </a:rPr>
              <a:t>    x(2)=(error(k)-error_1)/</a:t>
            </a:r>
            <a:r>
              <a:rPr lang="en-US" altLang="zh-CN" sz="1200" b="0" dirty="0" err="1">
                <a:solidFill>
                  <a:schemeClr val="tx1"/>
                </a:solidFill>
                <a:latin typeface="+mn-ea"/>
                <a:ea typeface="+mn-ea"/>
              </a:rPr>
              <a:t>ts</a:t>
            </a:r>
            <a:r>
              <a:rPr lang="en-US" altLang="zh-CN" sz="1200" b="0" dirty="0">
                <a:solidFill>
                  <a:schemeClr val="tx1"/>
                </a:solidFill>
                <a:latin typeface="+mn-ea"/>
                <a:ea typeface="+mn-ea"/>
              </a:rPr>
              <a:t>;      % </a:t>
            </a:r>
            <a:r>
              <a:rPr lang="zh-CN" altLang="zh-CN" sz="1200" b="0" dirty="0">
                <a:solidFill>
                  <a:schemeClr val="tx1"/>
                </a:solidFill>
                <a:latin typeface="+mn-ea"/>
                <a:ea typeface="+mn-ea"/>
              </a:rPr>
              <a:t>计算</a:t>
            </a:r>
            <a:r>
              <a:rPr lang="en-US" altLang="zh-CN" sz="1200" b="0" dirty="0">
                <a:solidFill>
                  <a:schemeClr val="tx1"/>
                </a:solidFill>
                <a:latin typeface="+mn-ea"/>
                <a:ea typeface="+mn-ea"/>
              </a:rPr>
              <a:t>PID KD</a:t>
            </a:r>
            <a:r>
              <a:rPr lang="zh-CN" altLang="zh-CN" sz="1200" b="0" dirty="0">
                <a:solidFill>
                  <a:schemeClr val="tx1"/>
                </a:solidFill>
                <a:latin typeface="+mn-ea"/>
                <a:ea typeface="+mn-ea"/>
              </a:rPr>
              <a:t>参数</a:t>
            </a:r>
          </a:p>
          <a:p>
            <a:pPr algn="l"/>
            <a:r>
              <a:rPr lang="en-US" altLang="zh-CN" sz="1200" b="0" dirty="0">
                <a:solidFill>
                  <a:schemeClr val="tx1"/>
                </a:solidFill>
                <a:latin typeface="+mn-ea"/>
                <a:ea typeface="+mn-ea"/>
              </a:rPr>
              <a:t>    x(3)=x(3)+error(k)*</a:t>
            </a:r>
            <a:r>
              <a:rPr lang="en-US" altLang="zh-CN" sz="1200" b="0" dirty="0" err="1">
                <a:solidFill>
                  <a:schemeClr val="tx1"/>
                </a:solidFill>
                <a:latin typeface="+mn-ea"/>
                <a:ea typeface="+mn-ea"/>
              </a:rPr>
              <a:t>ts</a:t>
            </a:r>
            <a:r>
              <a:rPr lang="en-US" altLang="zh-CN" sz="1200" b="0" dirty="0">
                <a:solidFill>
                  <a:schemeClr val="tx1"/>
                </a:solidFill>
                <a:latin typeface="+mn-ea"/>
                <a:ea typeface="+mn-ea"/>
              </a:rPr>
              <a:t>;          % </a:t>
            </a:r>
            <a:r>
              <a:rPr lang="zh-CN" altLang="zh-CN" sz="1200" b="0" dirty="0">
                <a:solidFill>
                  <a:schemeClr val="tx1"/>
                </a:solidFill>
                <a:latin typeface="+mn-ea"/>
                <a:ea typeface="+mn-ea"/>
              </a:rPr>
              <a:t>计算</a:t>
            </a:r>
            <a:r>
              <a:rPr lang="en-US" altLang="zh-CN" sz="1200" b="0" dirty="0">
                <a:solidFill>
                  <a:schemeClr val="tx1"/>
                </a:solidFill>
                <a:latin typeface="+mn-ea"/>
                <a:ea typeface="+mn-ea"/>
              </a:rPr>
              <a:t>PID KI</a:t>
            </a:r>
            <a:r>
              <a:rPr lang="zh-CN" altLang="zh-CN" sz="1200" b="0" dirty="0">
                <a:solidFill>
                  <a:schemeClr val="tx1"/>
                </a:solidFill>
                <a:latin typeface="+mn-ea"/>
                <a:ea typeface="+mn-ea"/>
              </a:rPr>
              <a:t>参数 </a:t>
            </a:r>
          </a:p>
          <a:p>
            <a:pPr algn="l"/>
            <a:r>
              <a:rPr lang="en-US" altLang="zh-CN" sz="1200" b="0" dirty="0">
                <a:solidFill>
                  <a:schemeClr val="tx1"/>
                </a:solidFill>
                <a:latin typeface="+mn-ea"/>
                <a:ea typeface="+mn-ea"/>
              </a:rPr>
              <a:t>    error_2=error_1;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error_1=error(k);</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if s==0</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if </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(k)&gt;0.95&amp;yout(k)&lt;1.05</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a:t>
            </a:r>
            <a:r>
              <a:rPr lang="en-US" altLang="zh-CN" sz="1200" b="0" dirty="0" err="1">
                <a:solidFill>
                  <a:schemeClr val="tx1"/>
                </a:solidFill>
                <a:latin typeface="+mn-ea"/>
                <a:ea typeface="+mn-ea"/>
              </a:rPr>
              <a:t>tu</a:t>
            </a:r>
            <a:r>
              <a:rPr lang="en-US" altLang="zh-CN" sz="1200" b="0" dirty="0">
                <a:solidFill>
                  <a:schemeClr val="tx1"/>
                </a:solidFill>
                <a:latin typeface="+mn-ea"/>
                <a:ea typeface="+mn-ea"/>
              </a:rPr>
              <a:t>=</a:t>
            </a:r>
            <a:r>
              <a:rPr lang="en-US" altLang="zh-CN" sz="1200" b="0" dirty="0" err="1">
                <a:solidFill>
                  <a:schemeClr val="tx1"/>
                </a:solidFill>
                <a:latin typeface="+mn-ea"/>
                <a:ea typeface="+mn-ea"/>
              </a:rPr>
              <a:t>timef</a:t>
            </a:r>
            <a:r>
              <a:rPr lang="en-US" altLang="zh-CN" sz="1200" b="0" dirty="0">
                <a:solidFill>
                  <a:schemeClr val="tx1"/>
                </a:solidFill>
                <a:latin typeface="+mn-ea"/>
                <a:ea typeface="+mn-ea"/>
              </a:rPr>
              <a:t>(k);</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s=1;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for </a:t>
            </a:r>
            <a:r>
              <a:rPr lang="en-US" altLang="zh-CN" sz="1200" b="0" dirty="0" err="1">
                <a:solidFill>
                  <a:schemeClr val="tx1"/>
                </a:solidFill>
                <a:latin typeface="+mn-ea"/>
                <a:ea typeface="+mn-ea"/>
              </a:rPr>
              <a:t>i</a:t>
            </a:r>
            <a:r>
              <a:rPr lang="en-US" altLang="zh-CN" sz="1200" b="0" dirty="0">
                <a:solidFill>
                  <a:schemeClr val="tx1"/>
                </a:solidFill>
                <a:latin typeface="+mn-ea"/>
                <a:ea typeface="+mn-ea"/>
              </a:rPr>
              <a:t>=1:1:P</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Ji(</a:t>
            </a:r>
            <a:r>
              <a:rPr lang="en-US" altLang="zh-CN" sz="1200" b="0" dirty="0" err="1">
                <a:solidFill>
                  <a:schemeClr val="tx1"/>
                </a:solidFill>
                <a:latin typeface="+mn-ea"/>
                <a:ea typeface="+mn-ea"/>
              </a:rPr>
              <a:t>i</a:t>
            </a:r>
            <a:r>
              <a:rPr lang="en-US" altLang="zh-CN" sz="1200" b="0" dirty="0">
                <a:solidFill>
                  <a:schemeClr val="tx1"/>
                </a:solidFill>
                <a:latin typeface="+mn-ea"/>
                <a:ea typeface="+mn-ea"/>
              </a:rPr>
              <a:t>)=0.999*abs(error(</a:t>
            </a:r>
            <a:r>
              <a:rPr lang="en-US" altLang="zh-CN" sz="1200" b="0" dirty="0" err="1">
                <a:solidFill>
                  <a:schemeClr val="tx1"/>
                </a:solidFill>
                <a:latin typeface="+mn-ea"/>
                <a:ea typeface="+mn-ea"/>
              </a:rPr>
              <a:t>i</a:t>
            </a:r>
            <a:r>
              <a:rPr lang="en-US" altLang="zh-CN" sz="1200" b="0" dirty="0">
                <a:solidFill>
                  <a:schemeClr val="tx1"/>
                </a:solidFill>
                <a:latin typeface="+mn-ea"/>
                <a:ea typeface="+mn-ea"/>
              </a:rPr>
              <a:t>))+0.01*u(</a:t>
            </a:r>
            <a:r>
              <a:rPr lang="en-US" altLang="zh-CN" sz="1200" b="0" dirty="0" err="1">
                <a:solidFill>
                  <a:schemeClr val="tx1"/>
                </a:solidFill>
                <a:latin typeface="+mn-ea"/>
                <a:ea typeface="+mn-ea"/>
              </a:rPr>
              <a:t>i</a:t>
            </a:r>
            <a:r>
              <a:rPr lang="en-US" altLang="zh-CN" sz="1200" b="0" dirty="0">
                <a:solidFill>
                  <a:schemeClr val="tx1"/>
                </a:solidFill>
                <a:latin typeface="+mn-ea"/>
                <a:ea typeface="+mn-ea"/>
              </a:rPr>
              <a:t>)^2*0.1;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B=</a:t>
            </a:r>
            <a:r>
              <a:rPr lang="en-US" altLang="zh-CN" sz="1200" b="0" dirty="0" err="1">
                <a:solidFill>
                  <a:schemeClr val="tx1"/>
                </a:solidFill>
                <a:latin typeface="+mn-ea"/>
                <a:ea typeface="+mn-ea"/>
              </a:rPr>
              <a:t>B+Ji</a:t>
            </a:r>
            <a:r>
              <a:rPr lang="en-US" altLang="zh-CN" sz="1200" b="0" dirty="0">
                <a:solidFill>
                  <a:schemeClr val="tx1"/>
                </a:solidFill>
                <a:latin typeface="+mn-ea"/>
                <a:ea typeface="+mn-ea"/>
              </a:rPr>
              <a:t>(</a:t>
            </a:r>
            <a:r>
              <a:rPr lang="en-US" altLang="zh-CN" sz="1200" b="0" dirty="0" err="1">
                <a:solidFill>
                  <a:schemeClr val="tx1"/>
                </a:solidFill>
                <a:latin typeface="+mn-ea"/>
                <a:ea typeface="+mn-ea"/>
              </a:rPr>
              <a:t>i</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if </a:t>
            </a:r>
            <a:r>
              <a:rPr lang="en-US" altLang="zh-CN" sz="1200" b="0" dirty="0" err="1">
                <a:solidFill>
                  <a:schemeClr val="tx1"/>
                </a:solidFill>
                <a:latin typeface="+mn-ea"/>
                <a:ea typeface="+mn-ea"/>
              </a:rPr>
              <a:t>i</a:t>
            </a:r>
            <a:r>
              <a:rPr lang="en-US" altLang="zh-CN" sz="1200" b="0" dirty="0">
                <a:solidFill>
                  <a:schemeClr val="tx1"/>
                </a:solidFill>
                <a:latin typeface="+mn-ea"/>
                <a:ea typeface="+mn-ea"/>
              </a:rPr>
              <a:t>&gt;1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a:t>
            </a:r>
            <a:r>
              <a:rPr lang="en-US" altLang="zh-CN" sz="1200" b="0" dirty="0" err="1">
                <a:solidFill>
                  <a:schemeClr val="tx1"/>
                </a:solidFill>
                <a:latin typeface="+mn-ea"/>
                <a:ea typeface="+mn-ea"/>
              </a:rPr>
              <a:t>erry</a:t>
            </a:r>
            <a:r>
              <a:rPr lang="en-US" altLang="zh-CN" sz="1200" b="0" dirty="0">
                <a:solidFill>
                  <a:schemeClr val="tx1"/>
                </a:solidFill>
                <a:latin typeface="+mn-ea"/>
                <a:ea typeface="+mn-ea"/>
              </a:rPr>
              <a:t>(</a:t>
            </a:r>
            <a:r>
              <a:rPr lang="en-US" altLang="zh-CN" sz="1200" b="0" dirty="0" err="1">
                <a:solidFill>
                  <a:schemeClr val="tx1"/>
                </a:solidFill>
                <a:latin typeface="+mn-ea"/>
                <a:ea typeface="+mn-ea"/>
              </a:rPr>
              <a:t>i</a:t>
            </a:r>
            <a:r>
              <a:rPr lang="en-US" altLang="zh-CN" sz="1200" b="0" dirty="0">
                <a:solidFill>
                  <a:schemeClr val="tx1"/>
                </a:solidFill>
                <a:latin typeface="+mn-ea"/>
                <a:ea typeface="+mn-ea"/>
              </a:rPr>
              <a:t>)=</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a:t>
            </a:r>
            <a:r>
              <a:rPr lang="en-US" altLang="zh-CN" sz="1200" b="0" dirty="0" err="1">
                <a:solidFill>
                  <a:schemeClr val="tx1"/>
                </a:solidFill>
                <a:latin typeface="+mn-ea"/>
                <a:ea typeface="+mn-ea"/>
              </a:rPr>
              <a:t>i</a:t>
            </a:r>
            <a:r>
              <a:rPr lang="en-US" altLang="zh-CN" sz="1200" b="0" dirty="0">
                <a:solidFill>
                  <a:schemeClr val="tx1"/>
                </a:solidFill>
                <a:latin typeface="+mn-ea"/>
                <a:ea typeface="+mn-ea"/>
              </a:rPr>
              <a:t>)-</a:t>
            </a:r>
            <a:r>
              <a:rPr lang="en-US" altLang="zh-CN" sz="1200" b="0" dirty="0" err="1">
                <a:solidFill>
                  <a:schemeClr val="tx1"/>
                </a:solidFill>
                <a:latin typeface="+mn-ea"/>
                <a:ea typeface="+mn-ea"/>
              </a:rPr>
              <a:t>yout</a:t>
            </a:r>
            <a:r>
              <a:rPr lang="en-US" altLang="zh-CN" sz="1200" b="0" dirty="0">
                <a:solidFill>
                  <a:schemeClr val="tx1"/>
                </a:solidFill>
                <a:latin typeface="+mn-ea"/>
                <a:ea typeface="+mn-ea"/>
              </a:rPr>
              <a:t>(i-1);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if </a:t>
            </a:r>
            <a:r>
              <a:rPr lang="en-US" altLang="zh-CN" sz="1200" b="0" dirty="0" err="1">
                <a:solidFill>
                  <a:schemeClr val="tx1"/>
                </a:solidFill>
                <a:latin typeface="+mn-ea"/>
                <a:ea typeface="+mn-ea"/>
              </a:rPr>
              <a:t>erry</a:t>
            </a:r>
            <a:r>
              <a:rPr lang="en-US" altLang="zh-CN" sz="1200" b="0" dirty="0">
                <a:solidFill>
                  <a:schemeClr val="tx1"/>
                </a:solidFill>
                <a:latin typeface="+mn-ea"/>
                <a:ea typeface="+mn-ea"/>
              </a:rPr>
              <a:t>(</a:t>
            </a:r>
            <a:r>
              <a:rPr lang="en-US" altLang="zh-CN" sz="1200" b="0" dirty="0" err="1">
                <a:solidFill>
                  <a:schemeClr val="tx1"/>
                </a:solidFill>
                <a:latin typeface="+mn-ea"/>
                <a:ea typeface="+mn-ea"/>
              </a:rPr>
              <a:t>i</a:t>
            </a:r>
            <a:r>
              <a:rPr lang="en-US" altLang="zh-CN" sz="1200" b="0" dirty="0">
                <a:solidFill>
                  <a:schemeClr val="tx1"/>
                </a:solidFill>
                <a:latin typeface="+mn-ea"/>
                <a:ea typeface="+mn-ea"/>
              </a:rPr>
              <a:t>)&lt;0</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B=B+100*abs(</a:t>
            </a:r>
            <a:r>
              <a:rPr lang="en-US" altLang="zh-CN" sz="1200" b="0" dirty="0" err="1">
                <a:solidFill>
                  <a:schemeClr val="tx1"/>
                </a:solidFill>
                <a:latin typeface="+mn-ea"/>
                <a:ea typeface="+mn-ea"/>
              </a:rPr>
              <a:t>erry</a:t>
            </a:r>
            <a:r>
              <a:rPr lang="en-US" altLang="zh-CN" sz="1200" b="0" dirty="0">
                <a:solidFill>
                  <a:schemeClr val="tx1"/>
                </a:solidFill>
                <a:latin typeface="+mn-ea"/>
                <a:ea typeface="+mn-ea"/>
              </a:rPr>
              <a:t>(</a:t>
            </a:r>
            <a:r>
              <a:rPr lang="en-US" altLang="zh-CN" sz="1200" b="0" dirty="0" err="1">
                <a:solidFill>
                  <a:schemeClr val="tx1"/>
                </a:solidFill>
                <a:latin typeface="+mn-ea"/>
                <a:ea typeface="+mn-ea"/>
              </a:rPr>
              <a:t>i</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end</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end</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BsJ</a:t>
            </a:r>
            <a:r>
              <a:rPr lang="en-US" altLang="zh-CN" sz="1200" b="0" dirty="0">
                <a:solidFill>
                  <a:schemeClr val="tx1"/>
                </a:solidFill>
                <a:latin typeface="+mn-ea"/>
                <a:ea typeface="+mn-ea"/>
              </a:rPr>
              <a:t>=B+0.2*</a:t>
            </a:r>
            <a:r>
              <a:rPr lang="en-US" altLang="zh-CN" sz="1200" b="0" dirty="0" err="1">
                <a:solidFill>
                  <a:schemeClr val="tx1"/>
                </a:solidFill>
                <a:latin typeface="+mn-ea"/>
                <a:ea typeface="+mn-ea"/>
              </a:rPr>
              <a:t>tu</a:t>
            </a:r>
            <a:r>
              <a:rPr lang="en-US" altLang="zh-CN" sz="1200" b="0" dirty="0">
                <a:solidFill>
                  <a:schemeClr val="tx1"/>
                </a:solidFill>
                <a:latin typeface="+mn-ea"/>
                <a:ea typeface="+mn-ea"/>
              </a:rPr>
              <a:t>*10;</a:t>
            </a:r>
            <a:endParaRPr lang="zh-CN" altLang="en-US" sz="1200" b="0" dirty="0">
              <a:solidFill>
                <a:schemeClr val="tx1"/>
              </a:solidFill>
              <a:latin typeface="+mn-ea"/>
              <a:ea typeface="+mn-ea"/>
            </a:endParaRPr>
          </a:p>
        </p:txBody>
      </p:sp>
    </p:spTree>
    <p:extLst>
      <p:ext uri="{BB962C8B-B14F-4D97-AF65-F5344CB8AC3E}">
        <p14:creationId xmlns:p14="http://schemas.microsoft.com/office/powerpoint/2010/main" val="3851162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911" y="1340768"/>
            <a:ext cx="7272808" cy="707886"/>
          </a:xfrm>
          <a:prstGeom prst="rect">
            <a:avLst/>
          </a:prstGeom>
        </p:spPr>
        <p:txBody>
          <a:bodyPr wrap="square">
            <a:spAutoFit/>
          </a:bodyPr>
          <a:lstStyle/>
          <a:p>
            <a:pPr algn="l"/>
            <a:r>
              <a:rPr lang="zh-CN" altLang="zh-CN" b="0" dirty="0">
                <a:solidFill>
                  <a:schemeClr val="tx1"/>
                </a:solidFill>
                <a:latin typeface="+mj-ea"/>
                <a:ea typeface="+mj-ea"/>
              </a:rPr>
              <a:t>运行程序如图</a:t>
            </a:r>
            <a:r>
              <a:rPr lang="en-US" altLang="zh-CN" b="0" dirty="0">
                <a:solidFill>
                  <a:schemeClr val="tx1"/>
                </a:solidFill>
                <a:latin typeface="+mj-ea"/>
                <a:ea typeface="+mj-ea"/>
              </a:rPr>
              <a:t>15-12</a:t>
            </a:r>
            <a:r>
              <a:rPr lang="zh-CN" altLang="zh-CN" b="0" dirty="0">
                <a:solidFill>
                  <a:schemeClr val="tx1"/>
                </a:solidFill>
                <a:latin typeface="+mj-ea"/>
                <a:ea typeface="+mj-ea"/>
              </a:rPr>
              <a:t>所示的</a:t>
            </a:r>
            <a:r>
              <a:rPr lang="en-US" altLang="zh-CN" b="0" dirty="0">
                <a:solidFill>
                  <a:schemeClr val="tx1"/>
                </a:solidFill>
                <a:latin typeface="+mj-ea"/>
                <a:ea typeface="+mj-ea"/>
              </a:rPr>
              <a:t>SOA</a:t>
            </a:r>
            <a:r>
              <a:rPr lang="zh-CN" altLang="zh-CN" b="0" dirty="0">
                <a:solidFill>
                  <a:schemeClr val="tx1"/>
                </a:solidFill>
                <a:latin typeface="+mj-ea"/>
                <a:ea typeface="+mj-ea"/>
              </a:rPr>
              <a:t>优化</a:t>
            </a:r>
            <a:r>
              <a:rPr lang="en-US" altLang="zh-CN" b="0" dirty="0">
                <a:solidFill>
                  <a:schemeClr val="tx1"/>
                </a:solidFill>
                <a:latin typeface="+mj-ea"/>
                <a:ea typeface="+mj-ea"/>
              </a:rPr>
              <a:t>PID</a:t>
            </a:r>
            <a:r>
              <a:rPr lang="zh-CN" altLang="zh-CN" b="0" dirty="0">
                <a:solidFill>
                  <a:schemeClr val="tx1"/>
                </a:solidFill>
                <a:latin typeface="+mj-ea"/>
                <a:ea typeface="+mj-ea"/>
              </a:rPr>
              <a:t>参数变化曲线以及图</a:t>
            </a:r>
            <a:r>
              <a:rPr lang="en-US" altLang="zh-CN" b="0" dirty="0">
                <a:solidFill>
                  <a:schemeClr val="tx1"/>
                </a:solidFill>
                <a:latin typeface="+mj-ea"/>
                <a:ea typeface="+mj-ea"/>
              </a:rPr>
              <a:t>15-13</a:t>
            </a:r>
            <a:r>
              <a:rPr lang="zh-CN" altLang="zh-CN" b="0" dirty="0">
                <a:solidFill>
                  <a:schemeClr val="tx1"/>
                </a:solidFill>
                <a:latin typeface="+mj-ea"/>
                <a:ea typeface="+mj-ea"/>
              </a:rPr>
              <a:t>所示的</a:t>
            </a:r>
            <a:r>
              <a:rPr lang="en-US" altLang="zh-CN" b="0" dirty="0">
                <a:solidFill>
                  <a:schemeClr val="tx1"/>
                </a:solidFill>
                <a:latin typeface="+mj-ea"/>
                <a:ea typeface="+mj-ea"/>
              </a:rPr>
              <a:t>SOA</a:t>
            </a:r>
            <a:r>
              <a:rPr lang="zh-CN" altLang="zh-CN" b="0" dirty="0">
                <a:solidFill>
                  <a:schemeClr val="tx1"/>
                </a:solidFill>
                <a:latin typeface="+mj-ea"/>
                <a:ea typeface="+mj-ea"/>
              </a:rPr>
              <a:t>优化适应度函数变化的曲线。</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991" y="2132856"/>
            <a:ext cx="6169604"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162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3089307" cy="400110"/>
          </a:xfrm>
          <a:prstGeom prst="rect">
            <a:avLst/>
          </a:prstGeom>
        </p:spPr>
        <p:txBody>
          <a:bodyPr wrap="none">
            <a:spAutoFit/>
          </a:bodyPr>
          <a:lstStyle/>
          <a:p>
            <a:r>
              <a:rPr lang="en-US" altLang="zh-CN" dirty="0"/>
              <a:t>15.4.6  </a:t>
            </a:r>
            <a:r>
              <a:rPr lang="zh-CN" altLang="zh-CN" dirty="0"/>
              <a:t>阶跃响应性能检测</a:t>
            </a:r>
          </a:p>
        </p:txBody>
      </p:sp>
      <p:sp>
        <p:nvSpPr>
          <p:cNvPr id="3" name="矩形 2"/>
          <p:cNvSpPr/>
          <p:nvPr/>
        </p:nvSpPr>
        <p:spPr>
          <a:xfrm>
            <a:off x="252330" y="1452846"/>
            <a:ext cx="8064085" cy="707886"/>
          </a:xfrm>
          <a:prstGeom prst="rect">
            <a:avLst/>
          </a:prstGeom>
        </p:spPr>
        <p:txBody>
          <a:bodyPr wrap="square">
            <a:spAutoFit/>
          </a:bodyPr>
          <a:lstStyle/>
          <a:p>
            <a:pPr algn="l"/>
            <a:r>
              <a:rPr lang="zh-CN" altLang="zh-CN" b="0" dirty="0">
                <a:solidFill>
                  <a:schemeClr val="tx1"/>
                </a:solidFill>
                <a:latin typeface="+mj-ea"/>
                <a:ea typeface="+mj-ea"/>
              </a:rPr>
              <a:t>采用人群搜索算法优化的</a:t>
            </a:r>
            <a:r>
              <a:rPr lang="en-US" altLang="zh-CN" b="0" dirty="0">
                <a:solidFill>
                  <a:schemeClr val="tx1"/>
                </a:solidFill>
                <a:latin typeface="+mj-ea"/>
                <a:ea typeface="+mj-ea"/>
              </a:rPr>
              <a:t>PID</a:t>
            </a:r>
            <a:r>
              <a:rPr lang="zh-CN" altLang="zh-CN" b="0" dirty="0">
                <a:solidFill>
                  <a:schemeClr val="tx1"/>
                </a:solidFill>
                <a:latin typeface="+mj-ea"/>
                <a:ea typeface="+mj-ea"/>
              </a:rPr>
              <a:t>参数，进行阶跃响应分析，建立相应的仿真框图，如图</a:t>
            </a:r>
            <a:r>
              <a:rPr lang="en-US" altLang="zh-CN" b="0" dirty="0">
                <a:solidFill>
                  <a:schemeClr val="tx1"/>
                </a:solidFill>
                <a:latin typeface="+mj-ea"/>
                <a:ea typeface="+mj-ea"/>
              </a:rPr>
              <a:t>15-14</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236" y="2708920"/>
            <a:ext cx="4405313" cy="2195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162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92" y="1052736"/>
            <a:ext cx="4572000" cy="5262979"/>
          </a:xfrm>
          <a:prstGeom prst="rect">
            <a:avLst/>
          </a:prstGeom>
        </p:spPr>
        <p:txBody>
          <a:bodyPr>
            <a:spAutoFit/>
          </a:bodyPr>
          <a:lstStyle/>
          <a:p>
            <a:pPr algn="l"/>
            <a:r>
              <a:rPr lang="en-US" altLang="zh-CN" sz="1400" b="0" dirty="0">
                <a:solidFill>
                  <a:schemeClr val="tx1"/>
                </a:solidFill>
                <a:latin typeface="+mj-ea"/>
                <a:ea typeface="+mj-ea"/>
              </a:rPr>
              <a:t>	</a:t>
            </a:r>
            <a:r>
              <a:rPr lang="zh-CN" altLang="zh-CN" sz="1400" b="0" dirty="0">
                <a:solidFill>
                  <a:schemeClr val="tx1"/>
                </a:solidFill>
                <a:latin typeface="+mj-ea"/>
                <a:ea typeface="+mj-ea"/>
              </a:rPr>
              <a:t>运行仿真程序，绘制相应的响应图，编程如下：</a:t>
            </a:r>
          </a:p>
          <a:p>
            <a:pPr algn="l"/>
            <a:r>
              <a:rPr lang="en-US" altLang="zh-CN" sz="1400" b="0" dirty="0">
                <a:solidFill>
                  <a:schemeClr val="tx1"/>
                </a:solidFill>
                <a:latin typeface="+mj-ea"/>
                <a:ea typeface="+mj-ea"/>
              </a:rPr>
              <a:t>% SOA</a:t>
            </a:r>
            <a:r>
              <a:rPr lang="zh-CN" altLang="zh-CN" sz="1400" b="0" dirty="0">
                <a:solidFill>
                  <a:schemeClr val="tx1"/>
                </a:solidFill>
                <a:latin typeface="+mj-ea"/>
                <a:ea typeface="+mj-ea"/>
              </a:rPr>
              <a:t>优化的阶跃响应输出曲线</a:t>
            </a:r>
          </a:p>
          <a:p>
            <a:pPr algn="l"/>
            <a:r>
              <a:rPr lang="en-US" altLang="zh-CN" sz="1400" b="0" dirty="0" err="1">
                <a:solidFill>
                  <a:schemeClr val="tx1"/>
                </a:solidFill>
                <a:latin typeface="+mj-ea"/>
                <a:ea typeface="+mj-ea"/>
              </a:rPr>
              <a:t>clc</a:t>
            </a:r>
            <a:r>
              <a:rPr lang="en-US" altLang="zh-CN" sz="1400" b="0" dirty="0">
                <a:solidFill>
                  <a:schemeClr val="tx1"/>
                </a:solidFill>
                <a:latin typeface="+mj-ea"/>
                <a:ea typeface="+mj-ea"/>
              </a:rPr>
              <a:t> % </a:t>
            </a:r>
            <a:r>
              <a:rPr lang="zh-CN" altLang="zh-CN" sz="1400" b="0" dirty="0">
                <a:solidFill>
                  <a:schemeClr val="tx1"/>
                </a:solidFill>
                <a:latin typeface="+mj-ea"/>
                <a:ea typeface="+mj-ea"/>
              </a:rPr>
              <a:t>清屏</a:t>
            </a:r>
          </a:p>
          <a:p>
            <a:pPr algn="l"/>
            <a:r>
              <a:rPr lang="en-US" altLang="zh-CN" sz="1400" b="0" dirty="0">
                <a:solidFill>
                  <a:schemeClr val="tx1"/>
                </a:solidFill>
                <a:latin typeface="+mj-ea"/>
                <a:ea typeface="+mj-ea"/>
              </a:rPr>
              <a:t>clear all; % </a:t>
            </a:r>
            <a:r>
              <a:rPr lang="zh-CN" altLang="zh-CN" sz="1400" b="0" dirty="0">
                <a:solidFill>
                  <a:schemeClr val="tx1"/>
                </a:solidFill>
                <a:latin typeface="+mj-ea"/>
                <a:ea typeface="+mj-ea"/>
              </a:rPr>
              <a:t>删除</a:t>
            </a:r>
            <a:r>
              <a:rPr lang="en-US" altLang="zh-CN" sz="1400" b="0" dirty="0">
                <a:solidFill>
                  <a:schemeClr val="tx1"/>
                </a:solidFill>
                <a:latin typeface="+mj-ea"/>
                <a:ea typeface="+mj-ea"/>
              </a:rPr>
              <a:t>workplace</a:t>
            </a:r>
            <a:r>
              <a:rPr lang="zh-CN" altLang="zh-CN" sz="1400" b="0" dirty="0">
                <a:solidFill>
                  <a:schemeClr val="tx1"/>
                </a:solidFill>
                <a:latin typeface="+mj-ea"/>
                <a:ea typeface="+mj-ea"/>
              </a:rPr>
              <a:t>变量</a:t>
            </a:r>
          </a:p>
          <a:p>
            <a:pPr algn="l"/>
            <a:r>
              <a:rPr lang="en-US" altLang="zh-CN" sz="1400" b="0" dirty="0">
                <a:solidFill>
                  <a:schemeClr val="tx1"/>
                </a:solidFill>
                <a:latin typeface="+mj-ea"/>
                <a:ea typeface="+mj-ea"/>
              </a:rPr>
              <a:t>close all; % </a:t>
            </a:r>
            <a:r>
              <a:rPr lang="zh-CN" altLang="zh-CN" sz="1400" b="0" dirty="0">
                <a:solidFill>
                  <a:schemeClr val="tx1"/>
                </a:solidFill>
                <a:latin typeface="+mj-ea"/>
                <a:ea typeface="+mj-ea"/>
              </a:rPr>
              <a:t>关掉显示图形窗口</a:t>
            </a: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=0.001;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tf</a:t>
            </a:r>
            <a:r>
              <a:rPr lang="en-US" altLang="zh-CN" sz="1400" b="0" dirty="0">
                <a:solidFill>
                  <a:schemeClr val="tx1"/>
                </a:solidFill>
                <a:latin typeface="+mj-ea"/>
                <a:ea typeface="+mj-ea"/>
              </a:rPr>
              <a:t>([1.6],[1 1.5 1.6],'inputdelay',0.1);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dsys</a:t>
            </a:r>
            <a:r>
              <a:rPr lang="en-US" altLang="zh-CN" sz="1400" b="0" dirty="0">
                <a:solidFill>
                  <a:schemeClr val="tx1"/>
                </a:solidFill>
                <a:latin typeface="+mj-ea"/>
                <a:ea typeface="+mj-ea"/>
              </a:rPr>
              <a:t>=c2d(sys,</a:t>
            </a:r>
            <a:r>
              <a:rPr lang="en-US" altLang="zh-CN" sz="1400" b="0" dirty="0" err="1">
                <a:solidFill>
                  <a:schemeClr val="tx1"/>
                </a:solidFill>
                <a:latin typeface="+mj-ea"/>
                <a:ea typeface="+mj-ea"/>
              </a:rPr>
              <a:t>ts</a:t>
            </a:r>
            <a:r>
              <a:rPr lang="en-US" altLang="zh-CN" sz="1400" b="0" dirty="0">
                <a:solidFill>
                  <a:schemeClr val="tx1"/>
                </a:solidFill>
                <a:latin typeface="+mj-ea"/>
                <a:ea typeface="+mj-ea"/>
              </a:rPr>
              <a:t>,'z');</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t>
            </a:r>
            <a:r>
              <a:rPr lang="en-US" altLang="zh-CN" sz="1400" b="0" dirty="0" err="1">
                <a:solidFill>
                  <a:schemeClr val="tx1"/>
                </a:solidFill>
                <a:latin typeface="+mj-ea"/>
                <a:ea typeface="+mj-ea"/>
              </a:rPr>
              <a:t>num,den</a:t>
            </a:r>
            <a:r>
              <a:rPr lang="en-US" altLang="zh-CN" sz="1400" b="0" dirty="0">
                <a:solidFill>
                  <a:schemeClr val="tx1"/>
                </a:solidFill>
                <a:latin typeface="+mj-ea"/>
                <a:ea typeface="+mj-ea"/>
              </a:rPr>
              <a:t>]=</a:t>
            </a:r>
            <a:r>
              <a:rPr lang="en-US" altLang="zh-CN" sz="1400" b="0" dirty="0" err="1">
                <a:solidFill>
                  <a:schemeClr val="tx1"/>
                </a:solidFill>
                <a:latin typeface="+mj-ea"/>
                <a:ea typeface="+mj-ea"/>
              </a:rPr>
              <a:t>tfdata</a:t>
            </a:r>
            <a:r>
              <a:rPr lang="en-US" altLang="zh-CN" sz="1400" b="0" dirty="0">
                <a:solidFill>
                  <a:schemeClr val="tx1"/>
                </a:solidFill>
                <a:latin typeface="+mj-ea"/>
                <a:ea typeface="+mj-ea"/>
              </a:rPr>
              <a:t>(</a:t>
            </a:r>
            <a:r>
              <a:rPr lang="en-US" altLang="zh-CN" sz="1400" b="0" dirty="0" err="1">
                <a:solidFill>
                  <a:schemeClr val="tx1"/>
                </a:solidFill>
                <a:latin typeface="+mj-ea"/>
                <a:ea typeface="+mj-ea"/>
              </a:rPr>
              <a:t>dsys</a:t>
            </a:r>
            <a:r>
              <a:rPr lang="en-US" altLang="zh-CN" sz="1400" b="0" dirty="0">
                <a:solidFill>
                  <a:schemeClr val="tx1"/>
                </a:solidFill>
                <a:latin typeface="+mj-ea"/>
                <a:ea typeface="+mj-ea"/>
              </a:rPr>
              <a:t>,'v');</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sim('ysw_PID1.slx');</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time = 0:1/(length(</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)-1):1;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plot(time,1-simout,'b','LineWidth',2)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en-US" altLang="zh-CN" sz="1400" b="0" dirty="0" err="1">
                <a:solidFill>
                  <a:schemeClr val="tx1"/>
                </a:solidFill>
                <a:latin typeface="+mj-ea"/>
                <a:ea typeface="+mj-ea"/>
              </a:rPr>
              <a:t>yout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title('SOA</a:t>
            </a:r>
            <a:r>
              <a:rPr lang="zh-CN" altLang="zh-CN" sz="1400" b="0" dirty="0">
                <a:solidFill>
                  <a:schemeClr val="tx1"/>
                </a:solidFill>
                <a:latin typeface="+mj-ea"/>
                <a:ea typeface="+mj-ea"/>
              </a:rPr>
              <a:t>优化阶跃响应输出曲线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plot(time,</a:t>
            </a:r>
            <a:r>
              <a:rPr lang="en-US" altLang="zh-CN" sz="1400" b="0" dirty="0" err="1">
                <a:solidFill>
                  <a:schemeClr val="tx1"/>
                </a:solidFill>
                <a:latin typeface="+mj-ea"/>
                <a:ea typeface="+mj-ea"/>
              </a:rPr>
              <a:t>simout</a:t>
            </a:r>
            <a:r>
              <a:rPr lang="en-US" altLang="zh-CN" sz="1400" b="0" dirty="0">
                <a:solidFill>
                  <a:schemeClr val="tx1"/>
                </a:solidFill>
                <a:latin typeface="+mj-ea"/>
                <a:ea typeface="+mj-ea"/>
              </a:rPr>
              <a:t>,'r--','LineWidth',2)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('error');</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grid on</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title('SOA</a:t>
            </a:r>
            <a:r>
              <a:rPr lang="zh-CN" altLang="zh-CN" sz="1400" b="0" dirty="0">
                <a:solidFill>
                  <a:schemeClr val="tx1"/>
                </a:solidFill>
                <a:latin typeface="+mj-ea"/>
                <a:ea typeface="+mj-ea"/>
              </a:rPr>
              <a:t>优化阶跃响应输出误差曲线</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zh-CN" altLang="zh-CN" sz="1400" b="0" dirty="0">
                <a:solidFill>
                  <a:schemeClr val="tx1"/>
                </a:solidFill>
                <a:latin typeface="+mj-ea"/>
                <a:ea typeface="+mj-ea"/>
              </a:rPr>
              <a:t>运行程序输出图形如图</a:t>
            </a:r>
            <a:r>
              <a:rPr lang="en-US" altLang="zh-CN" sz="1400" b="0" dirty="0">
                <a:solidFill>
                  <a:schemeClr val="tx1"/>
                </a:solidFill>
                <a:latin typeface="+mj-ea"/>
                <a:ea typeface="+mj-ea"/>
              </a:rPr>
              <a:t>16-15</a:t>
            </a:r>
            <a:r>
              <a:rPr lang="zh-CN" altLang="zh-CN" sz="1400" b="0" dirty="0">
                <a:solidFill>
                  <a:schemeClr val="tx1"/>
                </a:solidFill>
                <a:latin typeface="+mj-ea"/>
                <a:ea typeface="+mj-ea"/>
              </a:rPr>
              <a:t>和</a:t>
            </a:r>
            <a:r>
              <a:rPr lang="en-US" altLang="zh-CN" sz="1400" b="0" dirty="0">
                <a:solidFill>
                  <a:schemeClr val="tx1"/>
                </a:solidFill>
                <a:latin typeface="+mj-ea"/>
                <a:ea typeface="+mj-ea"/>
              </a:rPr>
              <a:t>16-16</a:t>
            </a:r>
            <a:r>
              <a:rPr lang="zh-CN" altLang="zh-CN" sz="1400" b="0" dirty="0">
                <a:solidFill>
                  <a:schemeClr val="tx1"/>
                </a:solidFill>
                <a:latin typeface="+mj-ea"/>
                <a:ea typeface="+mj-ea"/>
              </a:rPr>
              <a:t>所示。</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140968"/>
            <a:ext cx="4900613"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16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982" y="1052736"/>
            <a:ext cx="2832827" cy="400110"/>
          </a:xfrm>
          <a:prstGeom prst="rect">
            <a:avLst/>
          </a:prstGeom>
        </p:spPr>
        <p:txBody>
          <a:bodyPr wrap="none">
            <a:spAutoFit/>
          </a:bodyPr>
          <a:lstStyle/>
          <a:p>
            <a:r>
              <a:rPr lang="en-US" altLang="zh-CN" dirty="0"/>
              <a:t>15.2.1  </a:t>
            </a:r>
            <a:r>
              <a:rPr lang="zh-CN" altLang="zh-CN" dirty="0"/>
              <a:t>基本粒子群算法</a:t>
            </a:r>
          </a:p>
        </p:txBody>
      </p:sp>
      <p:sp>
        <p:nvSpPr>
          <p:cNvPr id="3" name="矩形 2"/>
          <p:cNvSpPr/>
          <p:nvPr/>
        </p:nvSpPr>
        <p:spPr>
          <a:xfrm>
            <a:off x="138335" y="1556792"/>
            <a:ext cx="8784976" cy="4093428"/>
          </a:xfrm>
          <a:prstGeom prst="rect">
            <a:avLst/>
          </a:prstGeom>
        </p:spPr>
        <p:txBody>
          <a:bodyPr wrap="square">
            <a:spAutoFit/>
          </a:bodyPr>
          <a:lstStyle/>
          <a:p>
            <a:pPr algn="l"/>
            <a:r>
              <a:rPr lang="zh-CN" altLang="zh-CN" b="0" dirty="0">
                <a:solidFill>
                  <a:schemeClr val="tx1"/>
                </a:solidFill>
                <a:latin typeface="+mj-ea"/>
                <a:ea typeface="+mj-ea"/>
              </a:rPr>
              <a:t>粒子群算法（</a:t>
            </a:r>
            <a:r>
              <a:rPr lang="en-US" altLang="zh-CN" b="0" dirty="0">
                <a:solidFill>
                  <a:schemeClr val="tx1"/>
                </a:solidFill>
                <a:latin typeface="+mj-ea"/>
                <a:ea typeface="+mj-ea"/>
              </a:rPr>
              <a:t>PSO</a:t>
            </a:r>
            <a:r>
              <a:rPr lang="zh-CN" altLang="zh-CN" b="0" dirty="0">
                <a:solidFill>
                  <a:schemeClr val="tx1"/>
                </a:solidFill>
                <a:latin typeface="+mj-ea"/>
                <a:ea typeface="+mj-ea"/>
              </a:rPr>
              <a:t>）是一种基于群体的随机优化技术。与其它基于群体的进化算法相比，它们均初始化为一组随机解，通过迭代搜寻最优解。不同的是：进化计算遵循适者生存原则，而</a:t>
            </a:r>
            <a:r>
              <a:rPr lang="en-US" altLang="zh-CN" b="0" dirty="0">
                <a:solidFill>
                  <a:schemeClr val="tx1"/>
                </a:solidFill>
                <a:latin typeface="+mj-ea"/>
                <a:ea typeface="+mj-ea"/>
              </a:rPr>
              <a:t>PSO</a:t>
            </a:r>
            <a:r>
              <a:rPr lang="zh-CN" altLang="zh-CN" b="0" dirty="0">
                <a:solidFill>
                  <a:schemeClr val="tx1"/>
                </a:solidFill>
                <a:latin typeface="+mj-ea"/>
                <a:ea typeface="+mj-ea"/>
              </a:rPr>
              <a:t>模拟社会。将每个可能产生的解表述为群中的一个微粒，每个微粒都具有自己的位置向量和速度向量，以及一个由目标函数决定的适应度。所有微粒在搜索空间中以一定速度飞行，通过追随当前搜索到的最优值来寻找全局最优值。</a:t>
            </a:r>
          </a:p>
          <a:p>
            <a:pPr algn="l"/>
            <a:r>
              <a:rPr lang="en-US" altLang="zh-CN" b="0" dirty="0">
                <a:solidFill>
                  <a:schemeClr val="tx1"/>
                </a:solidFill>
                <a:latin typeface="+mj-ea"/>
                <a:ea typeface="+mj-ea"/>
              </a:rPr>
              <a:t>PSO</a:t>
            </a:r>
            <a:r>
              <a:rPr lang="zh-CN" altLang="zh-CN" b="0" dirty="0">
                <a:solidFill>
                  <a:schemeClr val="tx1"/>
                </a:solidFill>
                <a:latin typeface="+mj-ea"/>
                <a:ea typeface="+mj-ea"/>
              </a:rPr>
              <a:t>模拟社会采用了以下三条简单规则对粒子个体进行操作：（</a:t>
            </a:r>
            <a:r>
              <a:rPr lang="en-US" altLang="zh-CN" b="0" dirty="0">
                <a:solidFill>
                  <a:schemeClr val="tx1"/>
                </a:solidFill>
                <a:latin typeface="+mj-ea"/>
                <a:ea typeface="+mj-ea"/>
              </a:rPr>
              <a:t>1</a:t>
            </a:r>
            <a:r>
              <a:rPr lang="zh-CN" altLang="zh-CN" b="0" dirty="0">
                <a:solidFill>
                  <a:schemeClr val="tx1"/>
                </a:solidFill>
                <a:latin typeface="+mj-ea"/>
                <a:ea typeface="+mj-ea"/>
              </a:rPr>
              <a:t>）飞离最近的个体，以避免碰撞。（</a:t>
            </a:r>
            <a:r>
              <a:rPr lang="en-US" altLang="zh-CN" b="0" dirty="0">
                <a:solidFill>
                  <a:schemeClr val="tx1"/>
                </a:solidFill>
                <a:latin typeface="+mj-ea"/>
                <a:ea typeface="+mj-ea"/>
              </a:rPr>
              <a:t>2</a:t>
            </a:r>
            <a:r>
              <a:rPr lang="zh-CN" altLang="zh-CN" b="0" dirty="0">
                <a:solidFill>
                  <a:schemeClr val="tx1"/>
                </a:solidFill>
                <a:latin typeface="+mj-ea"/>
                <a:ea typeface="+mj-ea"/>
              </a:rPr>
              <a:t>）飞向目标。（</a:t>
            </a:r>
            <a:r>
              <a:rPr lang="en-US" altLang="zh-CN" b="0" dirty="0">
                <a:solidFill>
                  <a:schemeClr val="tx1"/>
                </a:solidFill>
                <a:latin typeface="+mj-ea"/>
                <a:ea typeface="+mj-ea"/>
              </a:rPr>
              <a:t>3</a:t>
            </a:r>
            <a:r>
              <a:rPr lang="zh-CN" altLang="zh-CN" b="0" dirty="0">
                <a:solidFill>
                  <a:schemeClr val="tx1"/>
                </a:solidFill>
                <a:latin typeface="+mj-ea"/>
                <a:ea typeface="+mj-ea"/>
              </a:rPr>
              <a:t>）飞向群体的中心。这是粒子群算法的基本概念之一。</a:t>
            </a:r>
          </a:p>
          <a:p>
            <a:pPr algn="l"/>
            <a:r>
              <a:rPr lang="en-US" altLang="zh-CN" b="0" dirty="0">
                <a:solidFill>
                  <a:schemeClr val="tx1"/>
                </a:solidFill>
                <a:latin typeface="+mj-ea"/>
                <a:ea typeface="+mj-ea"/>
              </a:rPr>
              <a:t>Reynolds</a:t>
            </a:r>
            <a:r>
              <a:rPr lang="zh-CN" altLang="zh-CN" b="0" dirty="0">
                <a:solidFill>
                  <a:schemeClr val="tx1"/>
                </a:solidFill>
                <a:latin typeface="+mj-ea"/>
                <a:ea typeface="+mj-ea"/>
              </a:rPr>
              <a:t>、</a:t>
            </a:r>
            <a:r>
              <a:rPr lang="en-US" altLang="zh-CN" b="0" dirty="0">
                <a:solidFill>
                  <a:schemeClr val="tx1"/>
                </a:solidFill>
                <a:latin typeface="+mj-ea"/>
                <a:ea typeface="+mj-ea"/>
              </a:rPr>
              <a:t>Boyd</a:t>
            </a:r>
            <a:r>
              <a:rPr lang="zh-CN" altLang="zh-CN" b="0" dirty="0">
                <a:solidFill>
                  <a:schemeClr val="tx1"/>
                </a:solidFill>
                <a:latin typeface="+mj-ea"/>
                <a:ea typeface="+mj-ea"/>
              </a:rPr>
              <a:t>和</a:t>
            </a:r>
            <a:r>
              <a:rPr lang="en-US" altLang="zh-CN" b="0" dirty="0" err="1">
                <a:solidFill>
                  <a:schemeClr val="tx1"/>
                </a:solidFill>
                <a:latin typeface="+mj-ea"/>
                <a:ea typeface="+mj-ea"/>
              </a:rPr>
              <a:t>Richerson</a:t>
            </a:r>
            <a:r>
              <a:rPr lang="zh-CN" altLang="zh-CN" b="0" dirty="0">
                <a:solidFill>
                  <a:schemeClr val="tx1"/>
                </a:solidFill>
                <a:latin typeface="+mj-ea"/>
                <a:ea typeface="+mj-ea"/>
              </a:rPr>
              <a:t>在研究人类的决策过程时，提出了个体学习和文化传递的概念。根据他们的研究结果，人们在决策过程中使用两类重要信息，一是自身的经验，二是其他人的经验。也就是说，人们根据自身的经验和他人的经验进行自己的决策。这是粒子群算法的另一基本概念。</a:t>
            </a:r>
          </a:p>
        </p:txBody>
      </p:sp>
    </p:spTree>
    <p:extLst>
      <p:ext uri="{BB962C8B-B14F-4D97-AF65-F5344CB8AC3E}">
        <p14:creationId xmlns:p14="http://schemas.microsoft.com/office/powerpoint/2010/main" val="351565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127" y="975564"/>
            <a:ext cx="8856984" cy="5324535"/>
          </a:xfrm>
          <a:prstGeom prst="rect">
            <a:avLst/>
          </a:prstGeom>
        </p:spPr>
        <p:txBody>
          <a:bodyPr wrap="square">
            <a:spAutoFit/>
          </a:bodyPr>
          <a:lstStyle/>
          <a:p>
            <a:pPr algn="l"/>
            <a:r>
              <a:rPr lang="zh-CN" altLang="zh-CN" b="0" dirty="0">
                <a:solidFill>
                  <a:schemeClr val="tx1"/>
                </a:solidFill>
                <a:latin typeface="+mj-ea"/>
                <a:ea typeface="+mj-ea"/>
              </a:rPr>
              <a:t>粒子群算法最早是在</a:t>
            </a:r>
            <a:r>
              <a:rPr lang="en-US" altLang="zh-CN" b="0" dirty="0">
                <a:solidFill>
                  <a:schemeClr val="tx1"/>
                </a:solidFill>
                <a:latin typeface="+mj-ea"/>
                <a:ea typeface="+mj-ea"/>
              </a:rPr>
              <a:t>1995</a:t>
            </a:r>
            <a:r>
              <a:rPr lang="zh-CN" altLang="zh-CN" b="0" dirty="0">
                <a:solidFill>
                  <a:schemeClr val="tx1"/>
                </a:solidFill>
                <a:latin typeface="+mj-ea"/>
                <a:ea typeface="+mj-ea"/>
              </a:rPr>
              <a:t>年由美国社会心理学家</a:t>
            </a:r>
            <a:r>
              <a:rPr lang="en-US" altLang="zh-CN" b="0" dirty="0">
                <a:solidFill>
                  <a:schemeClr val="tx1"/>
                </a:solidFill>
                <a:latin typeface="+mj-ea"/>
                <a:ea typeface="+mj-ea"/>
              </a:rPr>
              <a:t>James Kennedy</a:t>
            </a:r>
            <a:r>
              <a:rPr lang="zh-CN" altLang="zh-CN" b="0" dirty="0">
                <a:solidFill>
                  <a:schemeClr val="tx1"/>
                </a:solidFill>
                <a:latin typeface="+mj-ea"/>
                <a:ea typeface="+mj-ea"/>
              </a:rPr>
              <a:t>和电气工程师</a:t>
            </a:r>
            <a:r>
              <a:rPr lang="en-US" altLang="zh-CN" b="0" dirty="0">
                <a:solidFill>
                  <a:schemeClr val="tx1"/>
                </a:solidFill>
                <a:latin typeface="+mj-ea"/>
                <a:ea typeface="+mj-ea"/>
              </a:rPr>
              <a:t>Russell </a:t>
            </a:r>
            <a:r>
              <a:rPr lang="en-US" altLang="zh-CN" b="0" dirty="0" err="1">
                <a:solidFill>
                  <a:schemeClr val="tx1"/>
                </a:solidFill>
                <a:latin typeface="+mj-ea"/>
                <a:ea typeface="+mj-ea"/>
              </a:rPr>
              <a:t>Eberhart</a:t>
            </a:r>
            <a:r>
              <a:rPr lang="zh-CN" altLang="zh-CN" b="0" dirty="0">
                <a:solidFill>
                  <a:schemeClr val="tx1"/>
                </a:solidFill>
                <a:latin typeface="+mj-ea"/>
                <a:ea typeface="+mj-ea"/>
              </a:rPr>
              <a:t>共同提出，其基本思想是受他们早期对许多鸟类的群体行为进行建模与仿真研究结果的启发。而他们的建模与仿真算法主要利用了生物学家</a:t>
            </a:r>
            <a:r>
              <a:rPr lang="en-US" altLang="zh-CN" b="0" dirty="0">
                <a:solidFill>
                  <a:schemeClr val="tx1"/>
                </a:solidFill>
                <a:latin typeface="+mj-ea"/>
                <a:ea typeface="+mj-ea"/>
              </a:rPr>
              <a:t>Frank Heppner</a:t>
            </a:r>
            <a:r>
              <a:rPr lang="zh-CN" altLang="zh-CN" b="0" dirty="0">
                <a:solidFill>
                  <a:schemeClr val="tx1"/>
                </a:solidFill>
                <a:latin typeface="+mj-ea"/>
                <a:ea typeface="+mj-ea"/>
              </a:rPr>
              <a:t>的模型。</a:t>
            </a:r>
          </a:p>
          <a:p>
            <a:pPr algn="l"/>
            <a:r>
              <a:rPr lang="en-US" altLang="zh-CN" b="0" dirty="0">
                <a:solidFill>
                  <a:schemeClr val="tx1"/>
                </a:solidFill>
                <a:latin typeface="+mj-ea"/>
                <a:ea typeface="+mj-ea"/>
              </a:rPr>
              <a:t>Frank Heppner</a:t>
            </a:r>
            <a:r>
              <a:rPr lang="zh-CN" altLang="zh-CN" b="0" dirty="0">
                <a:solidFill>
                  <a:schemeClr val="tx1"/>
                </a:solidFill>
                <a:latin typeface="+mj-ea"/>
                <a:ea typeface="+mj-ea"/>
              </a:rPr>
              <a:t>的鸟类模型在反映群体行为方面与其它类模型有许多相同之处，不同的地方在于：鸟类被吸引飞向栖息地。在仿真中，一开始每只鸟均无特定的目标进行飞行，直到有一只鸟飞到栖息地，当设置期望栖息比期望留在鸟群中具有较大的适应值时，每只鸟都将离开群体而飞向栖息地，随后就自然的形成了鸟群。由于鸟类用简单的规则确定自己的飞行方向与飞行速度（实质上，每只鸟都试图停在鸟群中而又不相互碰撞），当一只鸟飞离鸟群而飞向栖息地时，将导致它周围的其他鸟也飞向栖息地。这些鸟一旦发现栖息地，将降落在此，驱使更多的鸟落在栖息地，直到整个鸟群都落在栖息地。</a:t>
            </a:r>
          </a:p>
          <a:p>
            <a:pPr algn="l"/>
            <a:r>
              <a:rPr lang="zh-CN" altLang="zh-CN" b="0" dirty="0">
                <a:solidFill>
                  <a:schemeClr val="tx1"/>
                </a:solidFill>
                <a:latin typeface="+mj-ea"/>
                <a:ea typeface="+mj-ea"/>
              </a:rPr>
              <a:t>鸟类寻找栖息地与对一个特定问题寻找解很类似，已经找到栖息地的鸟引导它周围的鸟飞向栖息地的方式，增加了整个鸟群都找到栖息地的可能性，也符合信念社会的认知观点。</a:t>
            </a:r>
            <a:r>
              <a:rPr lang="en-US" altLang="zh-CN" b="0" dirty="0" err="1">
                <a:solidFill>
                  <a:schemeClr val="tx1"/>
                </a:solidFill>
                <a:latin typeface="+mj-ea"/>
                <a:ea typeface="+mj-ea"/>
              </a:rPr>
              <a:t>J.Kennedy</a:t>
            </a:r>
            <a:r>
              <a:rPr lang="zh-CN" altLang="zh-CN" b="0" dirty="0">
                <a:solidFill>
                  <a:schemeClr val="tx1"/>
                </a:solidFill>
                <a:latin typeface="+mj-ea"/>
                <a:ea typeface="+mj-ea"/>
              </a:rPr>
              <a:t>和</a:t>
            </a:r>
            <a:r>
              <a:rPr lang="en-US" altLang="zh-CN" b="0" dirty="0" err="1">
                <a:solidFill>
                  <a:schemeClr val="tx1"/>
                </a:solidFill>
                <a:latin typeface="+mj-ea"/>
                <a:ea typeface="+mj-ea"/>
              </a:rPr>
              <a:t>R.Eberhart</a:t>
            </a:r>
            <a:r>
              <a:rPr lang="zh-CN" altLang="zh-CN" b="0" dirty="0">
                <a:solidFill>
                  <a:schemeClr val="tx1"/>
                </a:solidFill>
                <a:latin typeface="+mj-ea"/>
                <a:ea typeface="+mj-ea"/>
              </a:rPr>
              <a:t>对</a:t>
            </a:r>
            <a:r>
              <a:rPr lang="en-US" altLang="zh-CN" b="0" dirty="0">
                <a:solidFill>
                  <a:schemeClr val="tx1"/>
                </a:solidFill>
                <a:latin typeface="+mj-ea"/>
                <a:ea typeface="+mj-ea"/>
              </a:rPr>
              <a:t>Frank Heppner</a:t>
            </a:r>
            <a:r>
              <a:rPr lang="zh-CN" altLang="zh-CN" b="0" dirty="0">
                <a:solidFill>
                  <a:schemeClr val="tx1"/>
                </a:solidFill>
                <a:latin typeface="+mj-ea"/>
                <a:ea typeface="+mj-ea"/>
              </a:rPr>
              <a:t>的模型进行了修正，以使粒子能够飞向解空间并在最好解处降落。其关键在于如何保证粒子降落在最好解而不降落在其它解处，这就是信念的社会性及智能性所在。</a:t>
            </a:r>
          </a:p>
        </p:txBody>
      </p:sp>
    </p:spTree>
    <p:extLst>
      <p:ext uri="{BB962C8B-B14F-4D97-AF65-F5344CB8AC3E}">
        <p14:creationId xmlns:p14="http://schemas.microsoft.com/office/powerpoint/2010/main" val="351565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0058" y="1268760"/>
            <a:ext cx="8568952" cy="4708981"/>
          </a:xfrm>
          <a:prstGeom prst="rect">
            <a:avLst/>
          </a:prstGeom>
        </p:spPr>
        <p:txBody>
          <a:bodyPr wrap="square">
            <a:spAutoFit/>
          </a:bodyPr>
          <a:lstStyle/>
          <a:p>
            <a:pPr algn="l"/>
            <a:r>
              <a:rPr lang="zh-CN" altLang="zh-CN" b="0" dirty="0">
                <a:solidFill>
                  <a:schemeClr val="tx1"/>
                </a:solidFill>
                <a:latin typeface="+mj-ea"/>
                <a:ea typeface="+mj-ea"/>
              </a:rPr>
              <a:t>信念具有社会性的实质在于个体向它周围的成功者学习。个体和周围的其他同类比较，并模仿优秀者的行为。要解决这一问题，关键在于在探索（寻找一个好解）和开发（利用一个好解）之间寻找一个好的平衡。太小的探索导致算法收敛于早期遇到的好解处，而太小的开发会使算法不收敛。</a:t>
            </a:r>
          </a:p>
          <a:p>
            <a:pPr algn="l"/>
            <a:r>
              <a:rPr lang="zh-CN" altLang="zh-CN" b="0" dirty="0">
                <a:solidFill>
                  <a:schemeClr val="tx1"/>
                </a:solidFill>
                <a:latin typeface="+mj-ea"/>
                <a:ea typeface="+mj-ea"/>
              </a:rPr>
              <a:t>另一方面，需要在个性与社会性之间寻找平衡。也就是说：既希望个体具有个性化，像鸟类模型中的鸟不相互碰撞，又希望其知道其它个体已经找到的好解并向它们学习，即社会性。</a:t>
            </a:r>
          </a:p>
          <a:p>
            <a:pPr algn="l"/>
            <a:r>
              <a:rPr lang="en-US" altLang="zh-CN" b="0" dirty="0" err="1">
                <a:solidFill>
                  <a:schemeClr val="tx1"/>
                </a:solidFill>
                <a:latin typeface="+mj-ea"/>
                <a:ea typeface="+mj-ea"/>
              </a:rPr>
              <a:t>J.Kennedy</a:t>
            </a:r>
            <a:r>
              <a:rPr lang="zh-CN" altLang="zh-CN" b="0" dirty="0">
                <a:solidFill>
                  <a:schemeClr val="tx1"/>
                </a:solidFill>
                <a:latin typeface="+mj-ea"/>
                <a:ea typeface="+mj-ea"/>
              </a:rPr>
              <a:t>与</a:t>
            </a:r>
            <a:r>
              <a:rPr lang="en-US" altLang="zh-CN" b="0" dirty="0" err="1">
                <a:solidFill>
                  <a:schemeClr val="tx1"/>
                </a:solidFill>
                <a:latin typeface="+mj-ea"/>
                <a:ea typeface="+mj-ea"/>
              </a:rPr>
              <a:t>R.Eberhart</a:t>
            </a:r>
            <a:r>
              <a:rPr lang="zh-CN" altLang="zh-CN" b="0" dirty="0">
                <a:solidFill>
                  <a:schemeClr val="tx1"/>
                </a:solidFill>
                <a:latin typeface="+mj-ea"/>
                <a:ea typeface="+mj-ea"/>
              </a:rPr>
              <a:t>很好的解决了这个问题，</a:t>
            </a:r>
            <a:r>
              <a:rPr lang="en-US" altLang="zh-CN" b="0" dirty="0">
                <a:solidFill>
                  <a:schemeClr val="tx1"/>
                </a:solidFill>
                <a:latin typeface="+mj-ea"/>
                <a:ea typeface="+mj-ea"/>
              </a:rPr>
              <a:t>1995</a:t>
            </a:r>
            <a:r>
              <a:rPr lang="zh-CN" altLang="zh-CN" b="0" dirty="0">
                <a:solidFill>
                  <a:schemeClr val="tx1"/>
                </a:solidFill>
                <a:latin typeface="+mj-ea"/>
                <a:ea typeface="+mj-ea"/>
              </a:rPr>
              <a:t>年他们在</a:t>
            </a:r>
            <a:r>
              <a:rPr lang="en-US" altLang="zh-CN" b="0" dirty="0">
                <a:solidFill>
                  <a:schemeClr val="tx1"/>
                </a:solidFill>
                <a:latin typeface="+mj-ea"/>
                <a:ea typeface="+mj-ea"/>
              </a:rPr>
              <a:t>IEEE</a:t>
            </a:r>
            <a:r>
              <a:rPr lang="zh-CN" altLang="zh-CN" b="0" dirty="0">
                <a:solidFill>
                  <a:schemeClr val="tx1"/>
                </a:solidFill>
                <a:latin typeface="+mj-ea"/>
                <a:ea typeface="+mj-ea"/>
              </a:rPr>
              <a:t>国际神经网络学术会议上正式发表了题为：“</a:t>
            </a:r>
            <a:r>
              <a:rPr lang="en-US" altLang="zh-CN" b="0" dirty="0">
                <a:solidFill>
                  <a:schemeClr val="tx1"/>
                </a:solidFill>
                <a:latin typeface="+mj-ea"/>
                <a:ea typeface="+mj-ea"/>
              </a:rPr>
              <a:t>Particle Swarm Optimization</a:t>
            </a:r>
            <a:r>
              <a:rPr lang="zh-CN" altLang="zh-CN" b="0" dirty="0">
                <a:solidFill>
                  <a:schemeClr val="tx1"/>
                </a:solidFill>
                <a:latin typeface="+mj-ea"/>
                <a:ea typeface="+mj-ea"/>
              </a:rPr>
              <a:t>”的文章，标志着粒子群算法的诞生。</a:t>
            </a:r>
          </a:p>
          <a:p>
            <a:pPr algn="l"/>
            <a:r>
              <a:rPr lang="zh-CN" altLang="zh-CN" b="0" dirty="0">
                <a:solidFill>
                  <a:schemeClr val="tx1"/>
                </a:solidFill>
                <a:latin typeface="+mj-ea"/>
                <a:ea typeface="+mj-ea"/>
              </a:rPr>
              <a:t>粒子群算法与其它的进化类算法类似，也采用“群体”和“进化”的概念，同样也根据个体的适应值大小进行操作。不同的是，</a:t>
            </a:r>
            <a:r>
              <a:rPr lang="en-US" altLang="zh-CN" b="0" dirty="0">
                <a:solidFill>
                  <a:schemeClr val="tx1"/>
                </a:solidFill>
                <a:latin typeface="+mj-ea"/>
                <a:ea typeface="+mj-ea"/>
              </a:rPr>
              <a:t>PSO</a:t>
            </a:r>
            <a:r>
              <a:rPr lang="zh-CN" altLang="zh-CN" b="0" dirty="0">
                <a:solidFill>
                  <a:schemeClr val="tx1"/>
                </a:solidFill>
                <a:latin typeface="+mj-ea"/>
                <a:ea typeface="+mj-ea"/>
              </a:rPr>
              <a:t>中没有进化算子，而是将每个个体看作搜索空间中没有重量和体积的微粒，并在搜索空间中以一定的速度飞行，该飞行速度由个体飞行经验和群体的飞行经验进行动态调整。</a:t>
            </a:r>
          </a:p>
        </p:txBody>
      </p:sp>
    </p:spTree>
    <p:extLst>
      <p:ext uri="{BB962C8B-B14F-4D97-AF65-F5344CB8AC3E}">
        <p14:creationId xmlns:p14="http://schemas.microsoft.com/office/powerpoint/2010/main" val="3515650387"/>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70</TotalTime>
  <Words>6800</Words>
  <Application>Microsoft Office PowerPoint</Application>
  <PresentationFormat>全屏显示(4:3)</PresentationFormat>
  <Paragraphs>849</Paragraphs>
  <Slides>65</Slides>
  <Notes>0</Notes>
  <HiddenSlides>0</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模板 - 副本</vt:lpstr>
      <vt:lpstr>默认设计模板</vt:lpstr>
      <vt:lpstr>第15章  群智能算法控制系统仿真 </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11</cp:revision>
  <cp:lastPrinted>1601-01-01T00:00:00Z</cp:lastPrinted>
  <dcterms:created xsi:type="dcterms:W3CDTF">2017-03-29T11:46:04Z</dcterms:created>
  <dcterms:modified xsi:type="dcterms:W3CDTF">2017-05-03T01:18:01Z</dcterms:modified>
</cp:coreProperties>
</file>