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5" r:id="rId2"/>
  </p:sldMasterIdLst>
  <p:notesMasterIdLst>
    <p:notesMasterId r:id="rId59"/>
  </p:notesMasterIdLst>
  <p:handoutMasterIdLst>
    <p:handoutMasterId r:id="rId60"/>
  </p:handoutMasterIdLst>
  <p:sldIdLst>
    <p:sldId id="704" r:id="rId3"/>
    <p:sldId id="810" r:id="rId4"/>
    <p:sldId id="705" r:id="rId5"/>
    <p:sldId id="757" r:id="rId6"/>
    <p:sldId id="758" r:id="rId7"/>
    <p:sldId id="759" r:id="rId8"/>
    <p:sldId id="760" r:id="rId9"/>
    <p:sldId id="761" r:id="rId10"/>
    <p:sldId id="762" r:id="rId11"/>
    <p:sldId id="763" r:id="rId12"/>
    <p:sldId id="764" r:id="rId13"/>
    <p:sldId id="765" r:id="rId14"/>
    <p:sldId id="766" r:id="rId15"/>
    <p:sldId id="767" r:id="rId16"/>
    <p:sldId id="768" r:id="rId17"/>
    <p:sldId id="769" r:id="rId18"/>
    <p:sldId id="770" r:id="rId19"/>
    <p:sldId id="771" r:id="rId20"/>
    <p:sldId id="772" r:id="rId21"/>
    <p:sldId id="773" r:id="rId22"/>
    <p:sldId id="774" r:id="rId23"/>
    <p:sldId id="775" r:id="rId24"/>
    <p:sldId id="776" r:id="rId25"/>
    <p:sldId id="777" r:id="rId26"/>
    <p:sldId id="778" r:id="rId27"/>
    <p:sldId id="779" r:id="rId28"/>
    <p:sldId id="780" r:id="rId29"/>
    <p:sldId id="781" r:id="rId30"/>
    <p:sldId id="782" r:id="rId31"/>
    <p:sldId id="783" r:id="rId32"/>
    <p:sldId id="784" r:id="rId33"/>
    <p:sldId id="785" r:id="rId34"/>
    <p:sldId id="786" r:id="rId35"/>
    <p:sldId id="787" r:id="rId36"/>
    <p:sldId id="788" r:id="rId37"/>
    <p:sldId id="789" r:id="rId38"/>
    <p:sldId id="790" r:id="rId39"/>
    <p:sldId id="791" r:id="rId40"/>
    <p:sldId id="792" r:id="rId41"/>
    <p:sldId id="793" r:id="rId42"/>
    <p:sldId id="794" r:id="rId43"/>
    <p:sldId id="795" r:id="rId44"/>
    <p:sldId id="796" r:id="rId45"/>
    <p:sldId id="797" r:id="rId46"/>
    <p:sldId id="798" r:id="rId47"/>
    <p:sldId id="799" r:id="rId48"/>
    <p:sldId id="800" r:id="rId49"/>
    <p:sldId id="801" r:id="rId50"/>
    <p:sldId id="802" r:id="rId51"/>
    <p:sldId id="803" r:id="rId52"/>
    <p:sldId id="804" r:id="rId53"/>
    <p:sldId id="805" r:id="rId54"/>
    <p:sldId id="806" r:id="rId55"/>
    <p:sldId id="807" r:id="rId56"/>
    <p:sldId id="808" r:id="rId57"/>
    <p:sldId id="809" r:id="rId58"/>
  </p:sldIdLst>
  <p:sldSz cx="9144000" cy="6858000" type="screen4x3"/>
  <p:notesSz cx="6858000" cy="9144000"/>
  <p:defaultTextStyle>
    <a:defPPr>
      <a:defRPr lang="en-US"/>
    </a:defPPr>
    <a:lvl1pPr algn="ctr" rtl="0" fontAlgn="base">
      <a:spcBef>
        <a:spcPct val="0"/>
      </a:spcBef>
      <a:spcAft>
        <a:spcPct val="0"/>
      </a:spcAft>
      <a:defRPr sz="2000" b="1" kern="1200">
        <a:solidFill>
          <a:srgbClr val="A50021"/>
        </a:solidFill>
        <a:latin typeface="Arial" pitchFamily="34" charset="0"/>
        <a:ea typeface="华文行楷" pitchFamily="2" charset="-122"/>
        <a:cs typeface="+mn-cs"/>
      </a:defRPr>
    </a:lvl1pPr>
    <a:lvl2pPr marL="457200" algn="ctr" rtl="0" fontAlgn="base">
      <a:spcBef>
        <a:spcPct val="0"/>
      </a:spcBef>
      <a:spcAft>
        <a:spcPct val="0"/>
      </a:spcAft>
      <a:defRPr sz="2000" b="1" kern="1200">
        <a:solidFill>
          <a:srgbClr val="A50021"/>
        </a:solidFill>
        <a:latin typeface="Arial" pitchFamily="34" charset="0"/>
        <a:ea typeface="华文行楷" pitchFamily="2" charset="-122"/>
        <a:cs typeface="+mn-cs"/>
      </a:defRPr>
    </a:lvl2pPr>
    <a:lvl3pPr marL="914400" algn="ctr" rtl="0" fontAlgn="base">
      <a:spcBef>
        <a:spcPct val="0"/>
      </a:spcBef>
      <a:spcAft>
        <a:spcPct val="0"/>
      </a:spcAft>
      <a:defRPr sz="2000" b="1" kern="1200">
        <a:solidFill>
          <a:srgbClr val="A50021"/>
        </a:solidFill>
        <a:latin typeface="Arial" pitchFamily="34" charset="0"/>
        <a:ea typeface="华文行楷" pitchFamily="2" charset="-122"/>
        <a:cs typeface="+mn-cs"/>
      </a:defRPr>
    </a:lvl3pPr>
    <a:lvl4pPr marL="1371600" algn="ctr" rtl="0" fontAlgn="base">
      <a:spcBef>
        <a:spcPct val="0"/>
      </a:spcBef>
      <a:spcAft>
        <a:spcPct val="0"/>
      </a:spcAft>
      <a:defRPr sz="2000" b="1" kern="1200">
        <a:solidFill>
          <a:srgbClr val="A50021"/>
        </a:solidFill>
        <a:latin typeface="Arial" pitchFamily="34" charset="0"/>
        <a:ea typeface="华文行楷" pitchFamily="2" charset="-122"/>
        <a:cs typeface="+mn-cs"/>
      </a:defRPr>
    </a:lvl4pPr>
    <a:lvl5pPr marL="1828800" algn="ctr" rtl="0" fontAlgn="base">
      <a:spcBef>
        <a:spcPct val="0"/>
      </a:spcBef>
      <a:spcAft>
        <a:spcPct val="0"/>
      </a:spcAft>
      <a:defRPr sz="2000" b="1" kern="1200">
        <a:solidFill>
          <a:srgbClr val="A50021"/>
        </a:solidFill>
        <a:latin typeface="Arial" pitchFamily="34" charset="0"/>
        <a:ea typeface="华文行楷" pitchFamily="2" charset="-122"/>
        <a:cs typeface="+mn-cs"/>
      </a:defRPr>
    </a:lvl5pPr>
    <a:lvl6pPr marL="2286000" algn="l" defTabSz="914400" rtl="0" eaLnBrk="1" latinLnBrk="0" hangingPunct="1">
      <a:defRPr sz="2000" b="1" kern="1200">
        <a:solidFill>
          <a:srgbClr val="A50021"/>
        </a:solidFill>
        <a:latin typeface="Arial" pitchFamily="34" charset="0"/>
        <a:ea typeface="华文行楷" pitchFamily="2" charset="-122"/>
        <a:cs typeface="+mn-cs"/>
      </a:defRPr>
    </a:lvl6pPr>
    <a:lvl7pPr marL="2743200" algn="l" defTabSz="914400" rtl="0" eaLnBrk="1" latinLnBrk="0" hangingPunct="1">
      <a:defRPr sz="2000" b="1" kern="1200">
        <a:solidFill>
          <a:srgbClr val="A50021"/>
        </a:solidFill>
        <a:latin typeface="Arial" pitchFamily="34" charset="0"/>
        <a:ea typeface="华文行楷" pitchFamily="2" charset="-122"/>
        <a:cs typeface="+mn-cs"/>
      </a:defRPr>
    </a:lvl7pPr>
    <a:lvl8pPr marL="3200400" algn="l" defTabSz="914400" rtl="0" eaLnBrk="1" latinLnBrk="0" hangingPunct="1">
      <a:defRPr sz="2000" b="1" kern="1200">
        <a:solidFill>
          <a:srgbClr val="A50021"/>
        </a:solidFill>
        <a:latin typeface="Arial" pitchFamily="34" charset="0"/>
        <a:ea typeface="华文行楷" pitchFamily="2" charset="-122"/>
        <a:cs typeface="+mn-cs"/>
      </a:defRPr>
    </a:lvl8pPr>
    <a:lvl9pPr marL="3657600" algn="l" defTabSz="914400" rtl="0" eaLnBrk="1" latinLnBrk="0" hangingPunct="1">
      <a:defRPr sz="2000" b="1" kern="1200">
        <a:solidFill>
          <a:srgbClr val="A50021"/>
        </a:solidFill>
        <a:latin typeface="Arial" pitchFamily="34" charset="0"/>
        <a:ea typeface="华文行楷"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33CCCC"/>
    <a:srgbClr val="B1EDE6"/>
    <a:srgbClr val="AFCCEF"/>
    <a:srgbClr val="99FF66"/>
    <a:srgbClr val="00CC00"/>
    <a:srgbClr val="FF0066"/>
    <a:srgbClr val="FF3399"/>
    <a:srgbClr val="FF505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17" autoAdjust="0"/>
    <p:restoredTop sz="94646" autoAdjust="0"/>
  </p:normalViewPr>
  <p:slideViewPr>
    <p:cSldViewPr>
      <p:cViewPr varScale="1">
        <p:scale>
          <a:sx n="82" d="100"/>
          <a:sy n="82" d="100"/>
        </p:scale>
        <p:origin x="-1310"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0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fld id="{F7FF9B83-9A4D-44A7-8F28-712E750D4BB6}" type="slidenum">
              <a:rPr lang="zh-CN" altLang="en-US"/>
              <a:pPr>
                <a:defRPr/>
              </a:pPr>
              <a:t>‹#›</a:t>
            </a:fld>
            <a:endParaRPr lang="en-US" altLang="zh-CN"/>
          </a:p>
        </p:txBody>
      </p:sp>
    </p:spTree>
    <p:extLst>
      <p:ext uri="{BB962C8B-B14F-4D97-AF65-F5344CB8AC3E}">
        <p14:creationId xmlns:p14="http://schemas.microsoft.com/office/powerpoint/2010/main" val="594733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fld id="{6B33721C-8ADD-47CA-9E61-B7B55339E67E}" type="slidenum">
              <a:rPr lang="zh-CN" altLang="en-US"/>
              <a:pPr>
                <a:defRPr/>
              </a:pPr>
              <a:t>‹#›</a:t>
            </a:fld>
            <a:endParaRPr lang="en-US" altLang="zh-CN"/>
          </a:p>
        </p:txBody>
      </p:sp>
    </p:spTree>
    <p:extLst>
      <p:ext uri="{BB962C8B-B14F-4D97-AF65-F5344CB8AC3E}">
        <p14:creationId xmlns:p14="http://schemas.microsoft.com/office/powerpoint/2010/main" val="682697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B33721C-8ADD-47CA-9E61-B7B55339E67E}" type="slidenum">
              <a:rPr lang="zh-CN" altLang="en-US" smtClean="0"/>
              <a:pPr>
                <a:defRPr/>
              </a:pPr>
              <a:t>12</a:t>
            </a:fld>
            <a:endParaRPr lang="en-US" altLang="zh-CN"/>
          </a:p>
        </p:txBody>
      </p:sp>
    </p:spTree>
    <p:extLst>
      <p:ext uri="{BB962C8B-B14F-4D97-AF65-F5344CB8AC3E}">
        <p14:creationId xmlns:p14="http://schemas.microsoft.com/office/powerpoint/2010/main" val="25962901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e1"/>
          <p:cNvPicPr>
            <a:picLocks noChangeAspect="1" noChangeArrowheads="1"/>
          </p:cNvPicPr>
          <p:nvPr userDrawn="1"/>
        </p:nvPicPr>
        <p:blipFill>
          <a:blip r:embed="rId2"/>
          <a:srcRect/>
          <a:stretch>
            <a:fillRect/>
          </a:stretch>
        </p:blipFill>
        <p:spPr bwMode="auto">
          <a:xfrm>
            <a:off x="-9525" y="0"/>
            <a:ext cx="9163050" cy="6858000"/>
          </a:xfrm>
          <a:prstGeom prst="rect">
            <a:avLst/>
          </a:prstGeom>
          <a:noFill/>
          <a:ln w="9525">
            <a:noFill/>
            <a:miter lim="800000"/>
            <a:headEnd/>
            <a:tailEnd/>
          </a:ln>
        </p:spPr>
      </p:pic>
      <p:sp>
        <p:nvSpPr>
          <p:cNvPr id="793603" name="Rectangle 3"/>
          <p:cNvSpPr>
            <a:spLocks noGrp="1" noChangeArrowheads="1"/>
          </p:cNvSpPr>
          <p:nvPr>
            <p:ph type="ctrTitle"/>
          </p:nvPr>
        </p:nvSpPr>
        <p:spPr>
          <a:xfrm>
            <a:off x="685800" y="2130425"/>
            <a:ext cx="7772400" cy="1470025"/>
          </a:xfrm>
        </p:spPr>
        <p:txBody>
          <a:bodyPr/>
          <a:lstStyle>
            <a:lvl1pPr>
              <a:defRPr/>
            </a:lvl1pPr>
          </a:lstStyle>
          <a:p>
            <a:r>
              <a:rPr lang="zh-CN" altLang="en-US" smtClean="0"/>
              <a:t>单击此处编辑母版标题样式</a:t>
            </a:r>
            <a:endParaRPr lang="zh-CN" altLang="en-US"/>
          </a:p>
        </p:txBody>
      </p:sp>
      <p:sp>
        <p:nvSpPr>
          <p:cNvPr id="793604"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smtClean="0"/>
              <a:t>单击此处编辑母版副标题样式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A9FC41BA-A494-485F-A24E-0AE8B91AC67D}"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4CE5F6D-48AD-43D4-AB21-A8F7D3022E0E}"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917F915-A705-4D92-AAA4-8D2D0CB02BF0}"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984FECB3-1A9D-41AC-B48A-0DC6552C12E1}"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r>
              <a:rPr lang="zh-CN" altLang="en-US" noProof="0" smtClean="0"/>
              <a:t>单击图标添加表格</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D825C76-E0AE-44D3-ACD6-0D0AC9557480}"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e1"/>
          <p:cNvPicPr>
            <a:picLocks noChangeAspect="1" noChangeArrowheads="1"/>
          </p:cNvPicPr>
          <p:nvPr userDrawn="1"/>
        </p:nvPicPr>
        <p:blipFill>
          <a:blip r:embed="rId2"/>
          <a:srcRect/>
          <a:stretch>
            <a:fillRect/>
          </a:stretch>
        </p:blipFill>
        <p:spPr bwMode="auto">
          <a:xfrm>
            <a:off x="-9525" y="0"/>
            <a:ext cx="9163050" cy="6858000"/>
          </a:xfrm>
          <a:prstGeom prst="rect">
            <a:avLst/>
          </a:prstGeom>
          <a:noFill/>
          <a:ln w="9525">
            <a:noFill/>
            <a:miter lim="800000"/>
            <a:headEnd/>
            <a:tailEnd/>
          </a:ln>
        </p:spPr>
      </p:pic>
      <p:sp>
        <p:nvSpPr>
          <p:cNvPr id="791555" name="Rectangle 3"/>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p>
        </p:txBody>
      </p:sp>
      <p:sp>
        <p:nvSpPr>
          <p:cNvPr id="79155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4F5C0B4B-8ED2-4149-B191-4DD283D77355}"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9EBD902-1DBC-4AF6-B555-0E85D57F1825}"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80607E0-D51A-4988-949B-7755AF036A02}"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8448C287-DF18-4256-8500-A0BA5630B0DC}"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6E425BFF-E3F0-41D9-9DE7-5E36E98262D2}"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D68C1C28-6620-4945-88A2-69447EF0477B}"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9929E90-9352-4721-B8CB-0B9056316121}"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EACE505F-DA8B-41F3-A005-BD9B28F6B187}"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F622B70-2CF6-4C07-8C3F-7719BA6FD3E2}"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538ED2EC-C9D0-4C40-ADDF-87E48072424F}" type="slidenum">
              <a:rPr lang="zh-CN" altLang="en-US"/>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DD7481DA-2584-4587-978E-85B17D291828}" type="slidenum">
              <a:rPr lang="zh-CN" altLang="en-US"/>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EB6CE9B-3A8D-4426-A4C8-00CFD9648453}"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443D5050-D564-4590-B560-4873B8610D89}"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6BDB9CA4-ACDB-4B0A-AA5F-BB3D239E4D49}"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ED7BAE82-6712-440B-9996-F13392A7EF54}"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9F516C77-13A8-4249-A1FA-9C5DCC25E247}"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8AAE3D5A-A3AF-4815-A328-0FDB545CB925}"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9CFCF44-B0D9-42B0-A5D6-93E8ED73DEBB}"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42E60774-4211-4E7D-9F51-C2322D318480}"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e6"/>
          <p:cNvPicPr>
            <a:picLocks noChangeAspect="1" noChangeArrowheads="1"/>
          </p:cNvPicPr>
          <p:nvPr/>
        </p:nvPicPr>
        <p:blipFill>
          <a:blip r:embed="rId15"/>
          <a:srcRect/>
          <a:stretch>
            <a:fillRect/>
          </a:stretch>
        </p:blipFill>
        <p:spPr bwMode="auto">
          <a:xfrm>
            <a:off x="0" y="6457950"/>
            <a:ext cx="9163050" cy="400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92581"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latin typeface="Arial" charset="0"/>
                <a:ea typeface="+mn-ea"/>
              </a:defRPr>
            </a:lvl1pPr>
          </a:lstStyle>
          <a:p>
            <a:pPr>
              <a:defRPr/>
            </a:pPr>
            <a:endParaRPr lang="en-US" altLang="zh-CN"/>
          </a:p>
        </p:txBody>
      </p:sp>
      <p:sp>
        <p:nvSpPr>
          <p:cNvPr id="792582"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Arial" charset="0"/>
                <a:ea typeface="+mn-ea"/>
              </a:defRPr>
            </a:lvl1pPr>
          </a:lstStyle>
          <a:p>
            <a:pPr>
              <a:defRPr/>
            </a:pPr>
            <a:endParaRPr lang="en-US" altLang="zh-CN"/>
          </a:p>
        </p:txBody>
      </p:sp>
      <p:sp>
        <p:nvSpPr>
          <p:cNvPr id="79258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Arial" charset="0"/>
                <a:ea typeface="+mn-ea"/>
              </a:defRPr>
            </a:lvl1pPr>
          </a:lstStyle>
          <a:p>
            <a:pPr>
              <a:defRPr/>
            </a:pPr>
            <a:fld id="{7A373FA3-353A-4230-BAE5-F4D5EEC912E1}" type="slidenum">
              <a:rPr lang="zh-CN" altLang="en-US"/>
              <a:pPr>
                <a:defRPr/>
              </a:pPr>
              <a:t>‹#›</a:t>
            </a:fld>
            <a:endParaRPr lang="en-US" altLang="zh-CN"/>
          </a:p>
        </p:txBody>
      </p:sp>
      <p:pic>
        <p:nvPicPr>
          <p:cNvPr id="1032" name="Picture 8" descr="d2"/>
          <p:cNvPicPr>
            <a:picLocks noChangeAspect="1" noChangeArrowheads="1"/>
          </p:cNvPicPr>
          <p:nvPr/>
        </p:nvPicPr>
        <p:blipFill>
          <a:blip r:embed="rId16"/>
          <a:srcRect/>
          <a:stretch>
            <a:fillRect/>
          </a:stretch>
        </p:blipFill>
        <p:spPr bwMode="auto">
          <a:xfrm>
            <a:off x="-9525" y="212725"/>
            <a:ext cx="9163050" cy="6953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69"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 id="2147484057" r:id="rId12"/>
    <p:sldLayoutId id="2147484058" r:id="rId13"/>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e6"/>
          <p:cNvPicPr>
            <a:picLocks noChangeAspect="1" noChangeArrowheads="1"/>
          </p:cNvPicPr>
          <p:nvPr/>
        </p:nvPicPr>
        <p:blipFill>
          <a:blip r:embed="rId13"/>
          <a:srcRect/>
          <a:stretch>
            <a:fillRect/>
          </a:stretch>
        </p:blipFill>
        <p:spPr bwMode="auto">
          <a:xfrm>
            <a:off x="0" y="6457950"/>
            <a:ext cx="9163050" cy="400050"/>
          </a:xfrm>
          <a:prstGeom prst="rect">
            <a:avLst/>
          </a:prstGeom>
          <a:noFill/>
          <a:ln w="9525">
            <a:noFill/>
            <a:miter lim="800000"/>
            <a:headEnd/>
            <a:tailEnd/>
          </a:ln>
        </p:spPr>
      </p:pic>
      <p:sp>
        <p:nvSpPr>
          <p:cNvPr id="2051"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90533"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latin typeface="Arial" charset="0"/>
                <a:ea typeface="+mn-ea"/>
              </a:defRPr>
            </a:lvl1pPr>
          </a:lstStyle>
          <a:p>
            <a:pPr>
              <a:defRPr/>
            </a:pPr>
            <a:endParaRPr lang="en-US" altLang="zh-CN"/>
          </a:p>
        </p:txBody>
      </p:sp>
      <p:sp>
        <p:nvSpPr>
          <p:cNvPr id="790534"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Arial" charset="0"/>
                <a:ea typeface="+mn-ea"/>
              </a:defRPr>
            </a:lvl1pPr>
          </a:lstStyle>
          <a:p>
            <a:pPr>
              <a:defRPr/>
            </a:pPr>
            <a:endParaRPr lang="en-US" altLang="zh-CN"/>
          </a:p>
        </p:txBody>
      </p:sp>
      <p:sp>
        <p:nvSpPr>
          <p:cNvPr id="790535"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Arial" charset="0"/>
                <a:ea typeface="+mn-ea"/>
              </a:defRPr>
            </a:lvl1pPr>
          </a:lstStyle>
          <a:p>
            <a:pPr>
              <a:defRPr/>
            </a:pPr>
            <a:fld id="{E44CB15B-AEE7-4288-980E-D716BCF38E55}" type="slidenum">
              <a:rPr lang="zh-CN" altLang="en-US"/>
              <a:pPr>
                <a:defRPr/>
              </a:pPr>
              <a:t>‹#›</a:t>
            </a:fld>
            <a:endParaRPr lang="en-US" altLang="zh-CN"/>
          </a:p>
        </p:txBody>
      </p:sp>
      <p:pic>
        <p:nvPicPr>
          <p:cNvPr id="2056" name="Picture 8" descr="d2"/>
          <p:cNvPicPr>
            <a:picLocks noChangeAspect="1" noChangeArrowheads="1"/>
          </p:cNvPicPr>
          <p:nvPr/>
        </p:nvPicPr>
        <p:blipFill>
          <a:blip r:embed="rId14"/>
          <a:srcRect/>
          <a:stretch>
            <a:fillRect/>
          </a:stretch>
        </p:blipFill>
        <p:spPr bwMode="auto">
          <a:xfrm>
            <a:off x="-9525" y="212725"/>
            <a:ext cx="9163050" cy="6953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70"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6.wmf"/><Relationship Id="rId5" Type="http://schemas.openxmlformats.org/officeDocument/2006/relationships/oleObject" Target="../embeddings/oleObject2.bin"/><Relationship Id="rId4" Type="http://schemas.openxmlformats.org/officeDocument/2006/relationships/image" Target="../media/image35.wmf"/></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908720"/>
            <a:ext cx="7772400" cy="1470025"/>
          </a:xfrm>
        </p:spPr>
        <p:txBody>
          <a:bodyPr/>
          <a:lstStyle/>
          <a:p>
            <a:pPr algn="l"/>
            <a:r>
              <a:rPr lang="zh-CN" altLang="zh-CN" b="1" dirty="0" smtClean="0">
                <a:solidFill>
                  <a:srgbClr val="C00000"/>
                </a:solidFill>
              </a:rPr>
              <a:t>第</a:t>
            </a:r>
            <a:r>
              <a:rPr lang="en-US" altLang="zh-CN" b="1" dirty="0" smtClean="0">
                <a:solidFill>
                  <a:srgbClr val="C00000"/>
                </a:solidFill>
              </a:rPr>
              <a:t>16</a:t>
            </a:r>
            <a:r>
              <a:rPr lang="zh-CN" altLang="zh-CN" b="1" dirty="0" smtClean="0">
                <a:solidFill>
                  <a:srgbClr val="C00000"/>
                </a:solidFill>
              </a:rPr>
              <a:t>章</a:t>
            </a:r>
            <a:r>
              <a:rPr lang="en-US" altLang="zh-CN" b="1" dirty="0" smtClean="0">
                <a:solidFill>
                  <a:srgbClr val="C00000"/>
                </a:solidFill>
              </a:rPr>
              <a:t>  </a:t>
            </a:r>
            <a:r>
              <a:rPr lang="zh-CN" altLang="en-US" b="1" dirty="0" smtClean="0">
                <a:solidFill>
                  <a:srgbClr val="C00000"/>
                </a:solidFill>
              </a:rPr>
              <a:t>图像处理</a:t>
            </a:r>
            <a:r>
              <a:rPr lang="zh-CN" altLang="en-US" b="1" dirty="0">
                <a:solidFill>
                  <a:srgbClr val="C00000"/>
                </a:solidFill>
              </a:rPr>
              <a:t>仿真</a:t>
            </a:r>
          </a:p>
        </p:txBody>
      </p:sp>
      <p:sp>
        <p:nvSpPr>
          <p:cNvPr id="3" name="副标题 2"/>
          <p:cNvSpPr>
            <a:spLocks noGrp="1"/>
          </p:cNvSpPr>
          <p:nvPr>
            <p:ph type="subTitle" idx="1"/>
          </p:nvPr>
        </p:nvSpPr>
        <p:spPr>
          <a:xfrm>
            <a:off x="251520" y="2060848"/>
            <a:ext cx="8712968" cy="4032448"/>
          </a:xfrm>
        </p:spPr>
        <p:txBody>
          <a:bodyPr>
            <a:normAutofit fontScale="70000" lnSpcReduction="20000"/>
          </a:bodyPr>
          <a:lstStyle/>
          <a:p>
            <a:pPr algn="l"/>
            <a:r>
              <a:rPr lang="en-US" altLang="zh-CN" dirty="0" smtClean="0"/>
              <a:t>       </a:t>
            </a:r>
            <a:r>
              <a:rPr lang="zh-CN" altLang="zh-CN" dirty="0" smtClean="0"/>
              <a:t>为了</a:t>
            </a:r>
            <a:r>
              <a:rPr lang="zh-CN" altLang="zh-CN" dirty="0"/>
              <a:t>方便</a:t>
            </a:r>
            <a:r>
              <a:rPr lang="en-US" altLang="zh-CN" dirty="0"/>
              <a:t>MATLAB</a:t>
            </a:r>
            <a:r>
              <a:rPr lang="zh-CN" altLang="zh-CN" dirty="0"/>
              <a:t>用户进行图像处理，</a:t>
            </a:r>
            <a:r>
              <a:rPr lang="en-US" altLang="zh-CN" dirty="0"/>
              <a:t> SIMULINK</a:t>
            </a:r>
            <a:r>
              <a:rPr lang="zh-CN" altLang="zh-CN" dirty="0"/>
              <a:t>中设置了的</a:t>
            </a:r>
            <a:r>
              <a:rPr lang="en-US" altLang="zh-CN" dirty="0"/>
              <a:t>Video and Image Processing </a:t>
            </a:r>
            <a:r>
              <a:rPr lang="en-US" altLang="zh-CN" dirty="0" err="1"/>
              <a:t>Blockset</a:t>
            </a:r>
            <a:r>
              <a:rPr lang="zh-CN" altLang="zh-CN" dirty="0"/>
              <a:t>模块库，它包含了很多专门用于图像处理的子模块，用户利用这些基本的子模块，可实现许多图像处理功能。本章主要介绍使用</a:t>
            </a:r>
            <a:r>
              <a:rPr lang="en-US" altLang="zh-CN" dirty="0"/>
              <a:t>Video and Image Processing </a:t>
            </a:r>
            <a:r>
              <a:rPr lang="en-US" altLang="zh-CN" dirty="0" err="1"/>
              <a:t>Blockset</a:t>
            </a:r>
            <a:r>
              <a:rPr lang="zh-CN" altLang="zh-CN" dirty="0"/>
              <a:t>模块库进行图像处理的基本方法和步骤。</a:t>
            </a:r>
          </a:p>
          <a:p>
            <a:pPr algn="l"/>
            <a:r>
              <a:rPr lang="zh-CN" altLang="zh-CN" dirty="0"/>
              <a:t>学习目标：</a:t>
            </a:r>
          </a:p>
          <a:p>
            <a:pPr algn="l"/>
            <a:r>
              <a:rPr lang="zh-CN" altLang="zh-CN" dirty="0"/>
              <a:t>（</a:t>
            </a:r>
            <a:r>
              <a:rPr lang="en-US" altLang="zh-CN" dirty="0"/>
              <a:t>1</a:t>
            </a:r>
            <a:r>
              <a:rPr lang="zh-CN" altLang="zh-CN" dirty="0"/>
              <a:t>）学习和熟悉图像处理模块库的组成；</a:t>
            </a:r>
          </a:p>
          <a:p>
            <a:pPr algn="l"/>
            <a:r>
              <a:rPr lang="zh-CN" altLang="zh-CN" dirty="0"/>
              <a:t>（</a:t>
            </a:r>
            <a:r>
              <a:rPr lang="en-US" altLang="zh-CN" dirty="0"/>
              <a:t>2</a:t>
            </a:r>
            <a:r>
              <a:rPr lang="zh-CN" altLang="zh-CN" dirty="0"/>
              <a:t>）学习和掌握基于</a:t>
            </a:r>
            <a:r>
              <a:rPr lang="en-US" altLang="zh-CN" dirty="0"/>
              <a:t>SIMULINK</a:t>
            </a:r>
            <a:r>
              <a:rPr lang="zh-CN" altLang="zh-CN" dirty="0"/>
              <a:t>的图像增强仿真的原理和方法；</a:t>
            </a:r>
          </a:p>
          <a:p>
            <a:pPr algn="l"/>
            <a:r>
              <a:rPr lang="zh-CN" altLang="zh-CN" dirty="0"/>
              <a:t>（</a:t>
            </a:r>
            <a:r>
              <a:rPr lang="en-US" altLang="zh-CN" dirty="0"/>
              <a:t>3</a:t>
            </a:r>
            <a:r>
              <a:rPr lang="zh-CN" altLang="zh-CN" dirty="0"/>
              <a:t>）学习和掌握基于</a:t>
            </a:r>
            <a:r>
              <a:rPr lang="en-US" altLang="zh-CN" dirty="0"/>
              <a:t>Simulink</a:t>
            </a:r>
            <a:r>
              <a:rPr lang="zh-CN" altLang="zh-CN" dirty="0"/>
              <a:t>的图像转换处理仿真的原理和方法；</a:t>
            </a:r>
          </a:p>
          <a:p>
            <a:pPr algn="l"/>
            <a:r>
              <a:rPr lang="zh-CN" altLang="zh-CN" dirty="0"/>
              <a:t>（</a:t>
            </a:r>
            <a:r>
              <a:rPr lang="en-US" altLang="zh-CN" dirty="0"/>
              <a:t>4</a:t>
            </a:r>
            <a:r>
              <a:rPr lang="zh-CN" altLang="zh-CN" dirty="0"/>
              <a:t>）学习和掌握基于</a:t>
            </a:r>
            <a:r>
              <a:rPr lang="en-US" altLang="zh-CN" dirty="0"/>
              <a:t>Simulink</a:t>
            </a:r>
            <a:r>
              <a:rPr lang="zh-CN" altLang="zh-CN" dirty="0"/>
              <a:t>的图像几何变换仿真的原理和方法； </a:t>
            </a:r>
          </a:p>
          <a:p>
            <a:pPr algn="l"/>
            <a:r>
              <a:rPr lang="zh-CN" altLang="zh-CN" dirty="0"/>
              <a:t>（</a:t>
            </a:r>
            <a:r>
              <a:rPr lang="en-US" altLang="zh-CN" dirty="0"/>
              <a:t>5</a:t>
            </a:r>
            <a:r>
              <a:rPr lang="zh-CN" altLang="zh-CN" dirty="0"/>
              <a:t>）学习和掌握基于</a:t>
            </a:r>
            <a:r>
              <a:rPr lang="en-US" altLang="zh-CN" dirty="0"/>
              <a:t>Simulink</a:t>
            </a:r>
            <a:r>
              <a:rPr lang="zh-CN" altLang="zh-CN" dirty="0"/>
              <a:t>的形态学操作仿真的原理和方法；</a:t>
            </a:r>
          </a:p>
        </p:txBody>
      </p:sp>
    </p:spTree>
    <p:extLst>
      <p:ext uri="{BB962C8B-B14F-4D97-AF65-F5344CB8AC3E}">
        <p14:creationId xmlns:p14="http://schemas.microsoft.com/office/powerpoint/2010/main" val="2681846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24744"/>
            <a:ext cx="2435282" cy="400110"/>
          </a:xfrm>
          <a:prstGeom prst="rect">
            <a:avLst/>
          </a:prstGeom>
        </p:spPr>
        <p:txBody>
          <a:bodyPr wrap="none">
            <a:spAutoFit/>
          </a:bodyPr>
          <a:lstStyle/>
          <a:p>
            <a:r>
              <a:rPr lang="en-US" altLang="zh-CN" dirty="0"/>
              <a:t>16.1.7</a:t>
            </a:r>
            <a:r>
              <a:rPr lang="zh-CN" altLang="zh-CN" dirty="0"/>
              <a:t>输入源模块库</a:t>
            </a:r>
          </a:p>
        </p:txBody>
      </p:sp>
      <p:sp>
        <p:nvSpPr>
          <p:cNvPr id="3" name="矩形 2"/>
          <p:cNvSpPr/>
          <p:nvPr/>
        </p:nvSpPr>
        <p:spPr>
          <a:xfrm>
            <a:off x="400802" y="1530674"/>
            <a:ext cx="4572000" cy="2862322"/>
          </a:xfrm>
          <a:prstGeom prst="rect">
            <a:avLst/>
          </a:prstGeom>
        </p:spPr>
        <p:txBody>
          <a:bodyPr>
            <a:spAutoFit/>
          </a:bodyPr>
          <a:lstStyle/>
          <a:p>
            <a:pPr algn="l"/>
            <a:r>
              <a:rPr lang="zh-CN" altLang="zh-CN" b="0" dirty="0">
                <a:solidFill>
                  <a:schemeClr val="tx1"/>
                </a:solidFill>
                <a:latin typeface="+mj-ea"/>
                <a:ea typeface="+mj-ea"/>
              </a:rPr>
              <a:t>如图</a:t>
            </a:r>
            <a:r>
              <a:rPr lang="en-US" altLang="zh-CN" b="0" dirty="0">
                <a:solidFill>
                  <a:schemeClr val="tx1"/>
                </a:solidFill>
                <a:latin typeface="+mj-ea"/>
                <a:ea typeface="+mj-ea"/>
              </a:rPr>
              <a:t>16-8</a:t>
            </a:r>
            <a:r>
              <a:rPr lang="zh-CN" altLang="zh-CN" b="0" dirty="0">
                <a:solidFill>
                  <a:schemeClr val="tx1"/>
                </a:solidFill>
                <a:latin typeface="+mj-ea"/>
                <a:ea typeface="+mj-ea"/>
              </a:rPr>
              <a:t>所示，输入源（</a:t>
            </a:r>
            <a:r>
              <a:rPr lang="en-US" altLang="zh-CN" b="0" dirty="0">
                <a:solidFill>
                  <a:schemeClr val="tx1"/>
                </a:solidFill>
                <a:latin typeface="+mj-ea"/>
                <a:ea typeface="+mj-ea"/>
              </a:rPr>
              <a:t>Sources</a:t>
            </a:r>
            <a:r>
              <a:rPr lang="zh-CN" altLang="zh-CN" b="0" dirty="0">
                <a:solidFill>
                  <a:schemeClr val="tx1"/>
                </a:solidFill>
                <a:latin typeface="+mj-ea"/>
                <a:ea typeface="+mj-ea"/>
              </a:rPr>
              <a:t>）模块库包含</a:t>
            </a:r>
            <a:r>
              <a:rPr lang="en-US" altLang="zh-CN" b="0" dirty="0">
                <a:solidFill>
                  <a:schemeClr val="tx1"/>
                </a:solidFill>
                <a:latin typeface="+mj-ea"/>
                <a:ea typeface="+mj-ea"/>
              </a:rPr>
              <a:t>5</a:t>
            </a:r>
            <a:r>
              <a:rPr lang="zh-CN" altLang="zh-CN" b="0" dirty="0">
                <a:solidFill>
                  <a:schemeClr val="tx1"/>
                </a:solidFill>
                <a:latin typeface="+mj-ea"/>
                <a:ea typeface="+mj-ea"/>
              </a:rPr>
              <a:t>个子模块库：</a:t>
            </a:r>
          </a:p>
          <a:p>
            <a:pPr lvl="0" algn="l"/>
            <a:r>
              <a:rPr lang="zh-CN" altLang="zh-CN" b="0" dirty="0">
                <a:solidFill>
                  <a:schemeClr val="tx1"/>
                </a:solidFill>
                <a:latin typeface="+mj-ea"/>
                <a:ea typeface="+mj-ea"/>
              </a:rPr>
              <a:t>来自多媒体文件（</a:t>
            </a:r>
            <a:r>
              <a:rPr lang="en-US" altLang="zh-CN" b="0" dirty="0">
                <a:solidFill>
                  <a:schemeClr val="tx1"/>
                </a:solidFill>
                <a:latin typeface="+mj-ea"/>
                <a:ea typeface="+mj-ea"/>
              </a:rPr>
              <a:t>From Multimedia File</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图像文件（</a:t>
            </a:r>
            <a:r>
              <a:rPr lang="en-US" altLang="zh-CN" b="0" dirty="0">
                <a:solidFill>
                  <a:schemeClr val="tx1"/>
                </a:solidFill>
                <a:latin typeface="+mj-ea"/>
                <a:ea typeface="+mj-ea"/>
              </a:rPr>
              <a:t>Image From File</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工作空间图像（</a:t>
            </a:r>
            <a:r>
              <a:rPr lang="en-US" altLang="zh-CN" b="0" dirty="0">
                <a:solidFill>
                  <a:schemeClr val="tx1"/>
                </a:solidFill>
                <a:latin typeface="+mj-ea"/>
                <a:ea typeface="+mj-ea"/>
              </a:rPr>
              <a:t>Image From Workspace</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读二进制文件（</a:t>
            </a:r>
            <a:r>
              <a:rPr lang="en-US" altLang="zh-CN" b="0" dirty="0">
                <a:solidFill>
                  <a:schemeClr val="tx1"/>
                </a:solidFill>
                <a:latin typeface="+mj-ea"/>
                <a:ea typeface="+mj-ea"/>
              </a:rPr>
              <a:t>Read Binary File</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视频来自工作空间（</a:t>
            </a:r>
            <a:r>
              <a:rPr lang="en-US" altLang="zh-CN" b="0" dirty="0">
                <a:solidFill>
                  <a:schemeClr val="tx1"/>
                </a:solidFill>
                <a:latin typeface="+mj-ea"/>
                <a:ea typeface="+mj-ea"/>
              </a:rPr>
              <a:t>Video From Workspace</a:t>
            </a:r>
            <a:r>
              <a:rPr lang="zh-CN" altLang="zh-CN" b="0" dirty="0">
                <a:solidFill>
                  <a:schemeClr val="tx1"/>
                </a:solidFill>
                <a:latin typeface="+mj-ea"/>
                <a:ea typeface="+mj-ea"/>
              </a:rPr>
              <a: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717032"/>
            <a:ext cx="4397375" cy="260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3425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052736"/>
            <a:ext cx="2178802" cy="400110"/>
          </a:xfrm>
          <a:prstGeom prst="rect">
            <a:avLst/>
          </a:prstGeom>
        </p:spPr>
        <p:txBody>
          <a:bodyPr wrap="none">
            <a:spAutoFit/>
          </a:bodyPr>
          <a:lstStyle/>
          <a:p>
            <a:r>
              <a:rPr lang="en-US" altLang="zh-CN" dirty="0"/>
              <a:t>16.1.8</a:t>
            </a:r>
            <a:r>
              <a:rPr lang="zh-CN" altLang="zh-CN" dirty="0"/>
              <a:t>统计模块库</a:t>
            </a:r>
          </a:p>
        </p:txBody>
      </p:sp>
      <p:sp>
        <p:nvSpPr>
          <p:cNvPr id="3" name="矩形 2"/>
          <p:cNvSpPr/>
          <p:nvPr/>
        </p:nvSpPr>
        <p:spPr>
          <a:xfrm>
            <a:off x="395536" y="1700808"/>
            <a:ext cx="4572000" cy="4708981"/>
          </a:xfrm>
          <a:prstGeom prst="rect">
            <a:avLst/>
          </a:prstGeom>
        </p:spPr>
        <p:txBody>
          <a:bodyPr>
            <a:spAutoFit/>
          </a:bodyPr>
          <a:lstStyle/>
          <a:p>
            <a:pPr algn="l"/>
            <a:r>
              <a:rPr lang="zh-CN" altLang="zh-CN" b="0" dirty="0">
                <a:solidFill>
                  <a:schemeClr val="tx1"/>
                </a:solidFill>
                <a:latin typeface="+mj-ea"/>
                <a:ea typeface="+mj-ea"/>
              </a:rPr>
              <a:t>如图</a:t>
            </a:r>
            <a:r>
              <a:rPr lang="en-US" altLang="zh-CN" b="0" dirty="0">
                <a:solidFill>
                  <a:schemeClr val="tx1"/>
                </a:solidFill>
                <a:latin typeface="+mj-ea"/>
                <a:ea typeface="+mj-ea"/>
              </a:rPr>
              <a:t>16-9</a:t>
            </a:r>
            <a:r>
              <a:rPr lang="zh-CN" altLang="zh-CN" b="0" dirty="0">
                <a:solidFill>
                  <a:schemeClr val="tx1"/>
                </a:solidFill>
                <a:latin typeface="+mj-ea"/>
                <a:ea typeface="+mj-ea"/>
              </a:rPr>
              <a:t>所示，统计（</a:t>
            </a:r>
            <a:r>
              <a:rPr lang="en-US" altLang="zh-CN" b="0" dirty="0">
                <a:solidFill>
                  <a:schemeClr val="tx1"/>
                </a:solidFill>
                <a:latin typeface="+mj-ea"/>
                <a:ea typeface="+mj-ea"/>
              </a:rPr>
              <a:t>Statistics</a:t>
            </a:r>
            <a:r>
              <a:rPr lang="zh-CN" altLang="zh-CN" b="0" dirty="0">
                <a:solidFill>
                  <a:schemeClr val="tx1"/>
                </a:solidFill>
                <a:latin typeface="+mj-ea"/>
                <a:ea typeface="+mj-ea"/>
              </a:rPr>
              <a:t>）模块库包含</a:t>
            </a:r>
            <a:r>
              <a:rPr lang="en-US" altLang="zh-CN" b="0" dirty="0">
                <a:solidFill>
                  <a:schemeClr val="tx1"/>
                </a:solidFill>
                <a:latin typeface="+mj-ea"/>
                <a:ea typeface="+mj-ea"/>
              </a:rPr>
              <a:t>12</a:t>
            </a:r>
            <a:r>
              <a:rPr lang="zh-CN" altLang="zh-CN" b="0" dirty="0">
                <a:solidFill>
                  <a:schemeClr val="tx1"/>
                </a:solidFill>
                <a:latin typeface="+mj-ea"/>
                <a:ea typeface="+mj-ea"/>
              </a:rPr>
              <a:t>个子模块库：</a:t>
            </a:r>
          </a:p>
          <a:p>
            <a:pPr lvl="0" algn="l"/>
            <a:r>
              <a:rPr lang="zh-CN" altLang="zh-CN" b="0" dirty="0">
                <a:solidFill>
                  <a:schemeClr val="tx1"/>
                </a:solidFill>
                <a:latin typeface="+mj-ea"/>
                <a:ea typeface="+mj-ea"/>
              </a:rPr>
              <a:t>二阶自相关系数（</a:t>
            </a:r>
            <a:r>
              <a:rPr lang="en-US" altLang="zh-CN" b="0" dirty="0">
                <a:solidFill>
                  <a:schemeClr val="tx1"/>
                </a:solidFill>
                <a:latin typeface="+mj-ea"/>
                <a:ea typeface="+mj-ea"/>
              </a:rPr>
              <a:t>2-D Autocorrelation</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二阶互相关系数（</a:t>
            </a:r>
            <a:r>
              <a:rPr lang="en-US" altLang="zh-CN" b="0" dirty="0">
                <a:solidFill>
                  <a:schemeClr val="tx1"/>
                </a:solidFill>
                <a:latin typeface="+mj-ea"/>
                <a:ea typeface="+mj-ea"/>
              </a:rPr>
              <a:t>2-D Correlation</a:t>
            </a:r>
            <a:r>
              <a:rPr lang="zh-CN" altLang="zh-CN" b="0" dirty="0">
                <a:solidFill>
                  <a:schemeClr val="tx1"/>
                </a:solidFill>
                <a:latin typeface="+mj-ea"/>
                <a:ea typeface="+mj-ea"/>
              </a:rPr>
              <a:t>）</a:t>
            </a:r>
          </a:p>
          <a:p>
            <a:pPr lvl="0" algn="l"/>
            <a:r>
              <a:rPr lang="en-US" altLang="zh-CN" b="0" dirty="0">
                <a:solidFill>
                  <a:schemeClr val="tx1"/>
                </a:solidFill>
                <a:latin typeface="+mj-ea"/>
                <a:ea typeface="+mj-ea"/>
              </a:rPr>
              <a:t>Blob</a:t>
            </a:r>
            <a:r>
              <a:rPr lang="zh-CN" altLang="zh-CN" b="0" dirty="0">
                <a:solidFill>
                  <a:schemeClr val="tx1"/>
                </a:solidFill>
                <a:latin typeface="+mj-ea"/>
                <a:ea typeface="+mj-ea"/>
              </a:rPr>
              <a:t>分析（</a:t>
            </a:r>
            <a:r>
              <a:rPr lang="en-US" altLang="zh-CN" b="0" dirty="0">
                <a:solidFill>
                  <a:schemeClr val="tx1"/>
                </a:solidFill>
                <a:latin typeface="+mj-ea"/>
                <a:ea typeface="+mj-ea"/>
              </a:rPr>
              <a:t>Blob Analysis</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求局部极大值（</a:t>
            </a:r>
            <a:r>
              <a:rPr lang="en-US" altLang="zh-CN" b="0" dirty="0">
                <a:solidFill>
                  <a:schemeClr val="tx1"/>
                </a:solidFill>
                <a:latin typeface="+mj-ea"/>
                <a:ea typeface="+mj-ea"/>
              </a:rPr>
              <a:t>Find Local Maxima</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直方图（</a:t>
            </a:r>
            <a:r>
              <a:rPr lang="en-US" altLang="zh-CN" b="0" dirty="0">
                <a:solidFill>
                  <a:schemeClr val="tx1"/>
                </a:solidFill>
                <a:latin typeface="+mj-ea"/>
                <a:ea typeface="+mj-ea"/>
              </a:rPr>
              <a:t>Histogram</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最大值（</a:t>
            </a:r>
            <a:r>
              <a:rPr lang="en-US" altLang="zh-CN" b="0" dirty="0">
                <a:solidFill>
                  <a:schemeClr val="tx1"/>
                </a:solidFill>
                <a:latin typeface="+mj-ea"/>
                <a:ea typeface="+mj-ea"/>
              </a:rPr>
              <a:t>Maximum</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平均值（</a:t>
            </a:r>
            <a:r>
              <a:rPr lang="en-US" altLang="zh-CN" b="0" dirty="0">
                <a:solidFill>
                  <a:schemeClr val="tx1"/>
                </a:solidFill>
                <a:latin typeface="+mj-ea"/>
                <a:ea typeface="+mj-ea"/>
              </a:rPr>
              <a:t>Mean</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中值（</a:t>
            </a:r>
            <a:r>
              <a:rPr lang="en-US" altLang="zh-CN" b="0" dirty="0">
                <a:solidFill>
                  <a:schemeClr val="tx1"/>
                </a:solidFill>
                <a:latin typeface="+mj-ea"/>
                <a:ea typeface="+mj-ea"/>
              </a:rPr>
              <a:t>Median</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最小值（</a:t>
            </a:r>
            <a:r>
              <a:rPr lang="en-US" altLang="zh-CN" b="0" dirty="0">
                <a:solidFill>
                  <a:schemeClr val="tx1"/>
                </a:solidFill>
                <a:latin typeface="+mj-ea"/>
                <a:ea typeface="+mj-ea"/>
              </a:rPr>
              <a:t>Minimum</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峰值信噪比（</a:t>
            </a:r>
            <a:r>
              <a:rPr lang="en-US" altLang="zh-CN" b="0" dirty="0">
                <a:solidFill>
                  <a:schemeClr val="tx1"/>
                </a:solidFill>
                <a:latin typeface="+mj-ea"/>
                <a:ea typeface="+mj-ea"/>
              </a:rPr>
              <a:t>PSNR</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标准差（</a:t>
            </a:r>
            <a:r>
              <a:rPr lang="en-US" altLang="zh-CN" b="0" dirty="0">
                <a:solidFill>
                  <a:schemeClr val="tx1"/>
                </a:solidFill>
                <a:latin typeface="+mj-ea"/>
                <a:ea typeface="+mj-ea"/>
              </a:rPr>
              <a:t>Standard Deviation</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方差（</a:t>
            </a:r>
            <a:r>
              <a:rPr lang="en-US" altLang="zh-CN" b="0" dirty="0">
                <a:solidFill>
                  <a:schemeClr val="tx1"/>
                </a:solidFill>
                <a:latin typeface="+mj-ea"/>
                <a:ea typeface="+mj-ea"/>
              </a:rPr>
              <a:t>Variance</a:t>
            </a:r>
            <a:r>
              <a:rPr lang="zh-CN" altLang="zh-CN" b="0" dirty="0">
                <a:solidFill>
                  <a:schemeClr val="tx1"/>
                </a:solidFill>
                <a:latin typeface="+mj-ea"/>
                <a:ea typeface="+mj-ea"/>
              </a:rPr>
              <a: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3011557"/>
            <a:ext cx="426720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5888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052736"/>
            <a:ext cx="2948243" cy="400110"/>
          </a:xfrm>
          <a:prstGeom prst="rect">
            <a:avLst/>
          </a:prstGeom>
        </p:spPr>
        <p:txBody>
          <a:bodyPr wrap="none">
            <a:spAutoFit/>
          </a:bodyPr>
          <a:lstStyle/>
          <a:p>
            <a:r>
              <a:rPr lang="en-US" altLang="zh-CN" dirty="0"/>
              <a:t>16.1.9</a:t>
            </a:r>
            <a:r>
              <a:rPr lang="zh-CN" altLang="zh-CN" dirty="0"/>
              <a:t>文本和图形模块库</a:t>
            </a:r>
          </a:p>
        </p:txBody>
      </p:sp>
      <p:sp>
        <p:nvSpPr>
          <p:cNvPr id="3" name="矩形 2"/>
          <p:cNvSpPr/>
          <p:nvPr/>
        </p:nvSpPr>
        <p:spPr>
          <a:xfrm>
            <a:off x="410952" y="1700808"/>
            <a:ext cx="8625544" cy="1631216"/>
          </a:xfrm>
          <a:prstGeom prst="rect">
            <a:avLst/>
          </a:prstGeom>
        </p:spPr>
        <p:txBody>
          <a:bodyPr wrap="square">
            <a:spAutoFit/>
          </a:bodyPr>
          <a:lstStyle/>
          <a:p>
            <a:pPr algn="l"/>
            <a:r>
              <a:rPr lang="zh-CN" altLang="zh-CN" b="0" dirty="0">
                <a:solidFill>
                  <a:schemeClr val="tx1"/>
                </a:solidFill>
                <a:latin typeface="+mj-ea"/>
                <a:ea typeface="+mj-ea"/>
              </a:rPr>
              <a:t>如图</a:t>
            </a:r>
            <a:r>
              <a:rPr lang="en-US" altLang="zh-CN" b="0" dirty="0">
                <a:solidFill>
                  <a:schemeClr val="tx1"/>
                </a:solidFill>
                <a:latin typeface="+mj-ea"/>
                <a:ea typeface="+mj-ea"/>
              </a:rPr>
              <a:t>16-10</a:t>
            </a:r>
            <a:r>
              <a:rPr lang="zh-CN" altLang="zh-CN" b="0" dirty="0">
                <a:solidFill>
                  <a:schemeClr val="tx1"/>
                </a:solidFill>
                <a:latin typeface="+mj-ea"/>
                <a:ea typeface="+mj-ea"/>
              </a:rPr>
              <a:t>所示，文本和图形（</a:t>
            </a:r>
            <a:r>
              <a:rPr lang="en-US" altLang="zh-CN" b="0" dirty="0">
                <a:solidFill>
                  <a:schemeClr val="tx1"/>
                </a:solidFill>
                <a:latin typeface="+mj-ea"/>
                <a:ea typeface="+mj-ea"/>
              </a:rPr>
              <a:t>Text &amp; Graphics</a:t>
            </a:r>
            <a:r>
              <a:rPr lang="zh-CN" altLang="zh-CN" b="0" dirty="0">
                <a:solidFill>
                  <a:schemeClr val="tx1"/>
                </a:solidFill>
                <a:latin typeface="+mj-ea"/>
                <a:ea typeface="+mj-ea"/>
              </a:rPr>
              <a:t>）模块库包含</a:t>
            </a:r>
            <a:r>
              <a:rPr lang="en-US" altLang="zh-CN" b="0" dirty="0">
                <a:solidFill>
                  <a:schemeClr val="tx1"/>
                </a:solidFill>
                <a:latin typeface="+mj-ea"/>
                <a:ea typeface="+mj-ea"/>
              </a:rPr>
              <a:t>4</a:t>
            </a:r>
            <a:r>
              <a:rPr lang="zh-CN" altLang="zh-CN" b="0" dirty="0">
                <a:solidFill>
                  <a:schemeClr val="tx1"/>
                </a:solidFill>
                <a:latin typeface="+mj-ea"/>
                <a:ea typeface="+mj-ea"/>
              </a:rPr>
              <a:t>个子模块库：</a:t>
            </a:r>
          </a:p>
          <a:p>
            <a:pPr lvl="0" algn="l"/>
            <a:r>
              <a:rPr lang="zh-CN" altLang="zh-CN" b="0" dirty="0">
                <a:solidFill>
                  <a:schemeClr val="tx1"/>
                </a:solidFill>
                <a:latin typeface="+mj-ea"/>
                <a:ea typeface="+mj-ea"/>
              </a:rPr>
              <a:t>合成（</a:t>
            </a:r>
            <a:r>
              <a:rPr lang="en-US" altLang="zh-CN" b="0" dirty="0">
                <a:solidFill>
                  <a:schemeClr val="tx1"/>
                </a:solidFill>
                <a:latin typeface="+mj-ea"/>
                <a:ea typeface="+mj-ea"/>
              </a:rPr>
              <a:t>Compositing</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绘制标记（</a:t>
            </a:r>
            <a:r>
              <a:rPr lang="en-US" altLang="zh-CN" b="0" dirty="0">
                <a:solidFill>
                  <a:schemeClr val="tx1"/>
                </a:solidFill>
                <a:latin typeface="+mj-ea"/>
                <a:ea typeface="+mj-ea"/>
              </a:rPr>
              <a:t>Draw Markers</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绘图（</a:t>
            </a:r>
            <a:r>
              <a:rPr lang="en-US" altLang="zh-CN" b="0" dirty="0">
                <a:solidFill>
                  <a:schemeClr val="tx1"/>
                </a:solidFill>
                <a:latin typeface="+mj-ea"/>
                <a:ea typeface="+mj-ea"/>
              </a:rPr>
              <a:t>Draw Shapes</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插入文本（</a:t>
            </a:r>
            <a:r>
              <a:rPr lang="en-US" altLang="zh-CN" b="0" dirty="0">
                <a:solidFill>
                  <a:schemeClr val="tx1"/>
                </a:solidFill>
                <a:latin typeface="+mj-ea"/>
                <a:ea typeface="+mj-ea"/>
              </a:rPr>
              <a:t>Insert Text</a:t>
            </a:r>
            <a:r>
              <a:rPr lang="zh-CN" altLang="zh-CN" b="0" dirty="0">
                <a:solidFill>
                  <a:schemeClr val="tx1"/>
                </a:solidFill>
                <a:latin typeface="+mj-ea"/>
                <a:ea typeface="+mj-ea"/>
              </a:rPr>
              <a:t>）</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3634165"/>
            <a:ext cx="4092575" cy="214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5888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24744"/>
            <a:ext cx="2321468" cy="400110"/>
          </a:xfrm>
          <a:prstGeom prst="rect">
            <a:avLst/>
          </a:prstGeom>
        </p:spPr>
        <p:txBody>
          <a:bodyPr wrap="none">
            <a:spAutoFit/>
          </a:bodyPr>
          <a:lstStyle/>
          <a:p>
            <a:r>
              <a:rPr lang="en-US" altLang="zh-CN" dirty="0"/>
              <a:t>16.1.10</a:t>
            </a:r>
            <a:r>
              <a:rPr lang="zh-CN" altLang="zh-CN" dirty="0"/>
              <a:t>变换模块库</a:t>
            </a:r>
          </a:p>
        </p:txBody>
      </p:sp>
      <p:sp>
        <p:nvSpPr>
          <p:cNvPr id="3" name="矩形 2"/>
          <p:cNvSpPr/>
          <p:nvPr/>
        </p:nvSpPr>
        <p:spPr>
          <a:xfrm>
            <a:off x="286988" y="1628800"/>
            <a:ext cx="4572000" cy="2862322"/>
          </a:xfrm>
          <a:prstGeom prst="rect">
            <a:avLst/>
          </a:prstGeom>
        </p:spPr>
        <p:txBody>
          <a:bodyPr>
            <a:spAutoFit/>
          </a:bodyPr>
          <a:lstStyle/>
          <a:p>
            <a:pPr algn="l"/>
            <a:r>
              <a:rPr lang="zh-CN" altLang="zh-CN" b="0" dirty="0">
                <a:solidFill>
                  <a:schemeClr val="tx1"/>
                </a:solidFill>
                <a:latin typeface="+mj-ea"/>
                <a:ea typeface="+mj-ea"/>
              </a:rPr>
              <a:t>如图</a:t>
            </a:r>
            <a:r>
              <a:rPr lang="en-US" altLang="zh-CN" b="0" dirty="0">
                <a:solidFill>
                  <a:schemeClr val="tx1"/>
                </a:solidFill>
                <a:latin typeface="+mj-ea"/>
                <a:ea typeface="+mj-ea"/>
              </a:rPr>
              <a:t>16-11</a:t>
            </a:r>
            <a:r>
              <a:rPr lang="zh-CN" altLang="zh-CN" b="0" dirty="0">
                <a:solidFill>
                  <a:schemeClr val="tx1"/>
                </a:solidFill>
                <a:latin typeface="+mj-ea"/>
                <a:ea typeface="+mj-ea"/>
              </a:rPr>
              <a:t>所示，变换（</a:t>
            </a:r>
            <a:r>
              <a:rPr lang="en-US" altLang="zh-CN" b="0" dirty="0">
                <a:solidFill>
                  <a:schemeClr val="tx1"/>
                </a:solidFill>
                <a:latin typeface="+mj-ea"/>
                <a:ea typeface="+mj-ea"/>
              </a:rPr>
              <a:t>Transforms</a:t>
            </a:r>
            <a:r>
              <a:rPr lang="zh-CN" altLang="zh-CN" b="0" dirty="0">
                <a:solidFill>
                  <a:schemeClr val="tx1"/>
                </a:solidFill>
                <a:latin typeface="+mj-ea"/>
                <a:ea typeface="+mj-ea"/>
              </a:rPr>
              <a:t>）模块库包含</a:t>
            </a:r>
            <a:r>
              <a:rPr lang="en-US" altLang="zh-CN" b="0" dirty="0">
                <a:solidFill>
                  <a:schemeClr val="tx1"/>
                </a:solidFill>
                <a:latin typeface="+mj-ea"/>
                <a:ea typeface="+mj-ea"/>
              </a:rPr>
              <a:t>7</a:t>
            </a:r>
            <a:r>
              <a:rPr lang="zh-CN" altLang="zh-CN" b="0" dirty="0">
                <a:solidFill>
                  <a:schemeClr val="tx1"/>
                </a:solidFill>
                <a:latin typeface="+mj-ea"/>
                <a:ea typeface="+mj-ea"/>
              </a:rPr>
              <a:t>个子模块库：</a:t>
            </a:r>
          </a:p>
          <a:p>
            <a:pPr lvl="0" algn="l"/>
            <a:r>
              <a:rPr lang="zh-CN" altLang="zh-CN" b="0" dirty="0">
                <a:solidFill>
                  <a:schemeClr val="tx1"/>
                </a:solidFill>
                <a:latin typeface="+mj-ea"/>
                <a:ea typeface="+mj-ea"/>
              </a:rPr>
              <a:t>二维离散余弦变换（</a:t>
            </a:r>
            <a:r>
              <a:rPr lang="en-US" altLang="zh-CN" b="0" dirty="0">
                <a:solidFill>
                  <a:schemeClr val="tx1"/>
                </a:solidFill>
                <a:latin typeface="+mj-ea"/>
                <a:ea typeface="+mj-ea"/>
              </a:rPr>
              <a:t>2-D DCT</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二维傅里叶变换（</a:t>
            </a:r>
            <a:r>
              <a:rPr lang="en-US" altLang="zh-CN" b="0" dirty="0">
                <a:solidFill>
                  <a:schemeClr val="tx1"/>
                </a:solidFill>
                <a:latin typeface="+mj-ea"/>
                <a:ea typeface="+mj-ea"/>
              </a:rPr>
              <a:t>2-D FFT</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二维离散余弦逆变换（</a:t>
            </a:r>
            <a:r>
              <a:rPr lang="en-US" altLang="zh-CN" b="0" dirty="0">
                <a:solidFill>
                  <a:schemeClr val="tx1"/>
                </a:solidFill>
                <a:latin typeface="+mj-ea"/>
                <a:ea typeface="+mj-ea"/>
              </a:rPr>
              <a:t>2-D IDCT</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二维傅里叶逆变换（</a:t>
            </a:r>
            <a:r>
              <a:rPr lang="en-US" altLang="zh-CN" b="0" dirty="0">
                <a:solidFill>
                  <a:schemeClr val="tx1"/>
                </a:solidFill>
                <a:latin typeface="+mj-ea"/>
                <a:ea typeface="+mj-ea"/>
              </a:rPr>
              <a:t>2-D IFFT</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高斯金字塔（</a:t>
            </a:r>
            <a:r>
              <a:rPr lang="en-US" altLang="zh-CN" b="0" dirty="0">
                <a:solidFill>
                  <a:schemeClr val="tx1"/>
                </a:solidFill>
                <a:latin typeface="+mj-ea"/>
                <a:ea typeface="+mj-ea"/>
              </a:rPr>
              <a:t>Gaussian Pyramid</a:t>
            </a:r>
            <a:r>
              <a:rPr lang="zh-CN" altLang="zh-CN" b="0" dirty="0">
                <a:solidFill>
                  <a:schemeClr val="tx1"/>
                </a:solidFill>
                <a:latin typeface="+mj-ea"/>
                <a:ea typeface="+mj-ea"/>
              </a:rPr>
              <a:t>）</a:t>
            </a:r>
          </a:p>
          <a:p>
            <a:pPr lvl="0" algn="l"/>
            <a:r>
              <a:rPr lang="en-US" altLang="zh-CN" b="0" dirty="0">
                <a:solidFill>
                  <a:schemeClr val="tx1"/>
                </a:solidFill>
                <a:latin typeface="+mj-ea"/>
                <a:ea typeface="+mj-ea"/>
              </a:rPr>
              <a:t>Hough</a:t>
            </a:r>
            <a:r>
              <a:rPr lang="zh-CN" altLang="zh-CN" b="0" dirty="0">
                <a:solidFill>
                  <a:schemeClr val="tx1"/>
                </a:solidFill>
                <a:latin typeface="+mj-ea"/>
                <a:ea typeface="+mj-ea"/>
              </a:rPr>
              <a:t>线（</a:t>
            </a:r>
            <a:r>
              <a:rPr lang="en-US" altLang="zh-CN" b="0" dirty="0">
                <a:solidFill>
                  <a:schemeClr val="tx1"/>
                </a:solidFill>
                <a:latin typeface="+mj-ea"/>
                <a:ea typeface="+mj-ea"/>
              </a:rPr>
              <a:t>Hough Lines</a:t>
            </a:r>
            <a:r>
              <a:rPr lang="zh-CN" altLang="zh-CN" b="0" dirty="0">
                <a:solidFill>
                  <a:schemeClr val="tx1"/>
                </a:solidFill>
                <a:latin typeface="+mj-ea"/>
                <a:ea typeface="+mj-ea"/>
              </a:rPr>
              <a:t>）</a:t>
            </a:r>
          </a:p>
          <a:p>
            <a:pPr lvl="0" algn="l"/>
            <a:r>
              <a:rPr lang="en-US" altLang="zh-CN" b="0" dirty="0">
                <a:solidFill>
                  <a:schemeClr val="tx1"/>
                </a:solidFill>
                <a:latin typeface="+mj-ea"/>
                <a:ea typeface="+mj-ea"/>
              </a:rPr>
              <a:t>Hough</a:t>
            </a:r>
            <a:r>
              <a:rPr lang="zh-CN" altLang="zh-CN" b="0" dirty="0">
                <a:solidFill>
                  <a:schemeClr val="tx1"/>
                </a:solidFill>
                <a:latin typeface="+mj-ea"/>
                <a:ea typeface="+mj-ea"/>
              </a:rPr>
              <a:t>变换（</a:t>
            </a:r>
            <a:r>
              <a:rPr lang="en-US" altLang="zh-CN" b="0" dirty="0">
                <a:solidFill>
                  <a:schemeClr val="tx1"/>
                </a:solidFill>
                <a:latin typeface="+mj-ea"/>
                <a:ea typeface="+mj-ea"/>
              </a:rPr>
              <a:t>Hough Transform</a:t>
            </a:r>
            <a:r>
              <a:rPr lang="zh-CN" altLang="zh-CN" b="0" dirty="0">
                <a:solidFill>
                  <a:schemeClr val="tx1"/>
                </a:solidFill>
                <a:latin typeface="+mj-ea"/>
                <a:ea typeface="+mj-ea"/>
              </a:rPr>
              <a:t>）</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708919"/>
            <a:ext cx="4062413" cy="2119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5888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980728"/>
            <a:ext cx="2307298" cy="400110"/>
          </a:xfrm>
          <a:prstGeom prst="rect">
            <a:avLst/>
          </a:prstGeom>
        </p:spPr>
        <p:txBody>
          <a:bodyPr wrap="none">
            <a:spAutoFit/>
          </a:bodyPr>
          <a:lstStyle/>
          <a:p>
            <a:r>
              <a:rPr lang="en-US" altLang="zh-CN" dirty="0"/>
              <a:t>16.1.11</a:t>
            </a:r>
            <a:r>
              <a:rPr lang="zh-CN" altLang="zh-CN" dirty="0"/>
              <a:t>工具模块库</a:t>
            </a:r>
          </a:p>
        </p:txBody>
      </p:sp>
      <p:sp>
        <p:nvSpPr>
          <p:cNvPr id="3" name="矩形 2"/>
          <p:cNvSpPr/>
          <p:nvPr/>
        </p:nvSpPr>
        <p:spPr>
          <a:xfrm>
            <a:off x="176469" y="1700808"/>
            <a:ext cx="4572000" cy="1631216"/>
          </a:xfrm>
          <a:prstGeom prst="rect">
            <a:avLst/>
          </a:prstGeom>
        </p:spPr>
        <p:txBody>
          <a:bodyPr>
            <a:spAutoFit/>
          </a:bodyPr>
          <a:lstStyle/>
          <a:p>
            <a:pPr algn="l"/>
            <a:r>
              <a:rPr lang="zh-CN" altLang="zh-CN" b="0" dirty="0">
                <a:solidFill>
                  <a:schemeClr val="tx1"/>
                </a:solidFill>
                <a:latin typeface="+mj-ea"/>
                <a:ea typeface="+mj-ea"/>
              </a:rPr>
              <a:t>如图</a:t>
            </a:r>
            <a:r>
              <a:rPr lang="en-US" altLang="zh-CN" b="0" dirty="0">
                <a:solidFill>
                  <a:schemeClr val="tx1"/>
                </a:solidFill>
                <a:latin typeface="+mj-ea"/>
                <a:ea typeface="+mj-ea"/>
              </a:rPr>
              <a:t>16-12</a:t>
            </a:r>
            <a:r>
              <a:rPr lang="zh-CN" altLang="zh-CN" b="0" dirty="0">
                <a:solidFill>
                  <a:schemeClr val="tx1"/>
                </a:solidFill>
                <a:latin typeface="+mj-ea"/>
                <a:ea typeface="+mj-ea"/>
              </a:rPr>
              <a:t>所示，工具（</a:t>
            </a:r>
            <a:r>
              <a:rPr lang="en-US" altLang="zh-CN" b="0" dirty="0">
                <a:solidFill>
                  <a:schemeClr val="tx1"/>
                </a:solidFill>
                <a:latin typeface="+mj-ea"/>
                <a:ea typeface="+mj-ea"/>
              </a:rPr>
              <a:t>Utilities</a:t>
            </a:r>
            <a:r>
              <a:rPr lang="zh-CN" altLang="zh-CN" b="0" dirty="0">
                <a:solidFill>
                  <a:schemeClr val="tx1"/>
                </a:solidFill>
                <a:latin typeface="+mj-ea"/>
                <a:ea typeface="+mj-ea"/>
              </a:rPr>
              <a:t>）模块库包含</a:t>
            </a:r>
            <a:r>
              <a:rPr lang="en-US" altLang="zh-CN" b="0" dirty="0">
                <a:solidFill>
                  <a:schemeClr val="tx1"/>
                </a:solidFill>
                <a:latin typeface="+mj-ea"/>
                <a:ea typeface="+mj-ea"/>
              </a:rPr>
              <a:t>2</a:t>
            </a:r>
            <a:r>
              <a:rPr lang="zh-CN" altLang="zh-CN" b="0" dirty="0">
                <a:solidFill>
                  <a:schemeClr val="tx1"/>
                </a:solidFill>
                <a:latin typeface="+mj-ea"/>
                <a:ea typeface="+mj-ea"/>
              </a:rPr>
              <a:t>个子模块库：</a:t>
            </a:r>
          </a:p>
          <a:p>
            <a:pPr lvl="0" algn="l"/>
            <a:r>
              <a:rPr lang="zh-CN" altLang="zh-CN" b="0" dirty="0">
                <a:solidFill>
                  <a:schemeClr val="tx1"/>
                </a:solidFill>
                <a:latin typeface="+mj-ea"/>
                <a:ea typeface="+mj-ea"/>
              </a:rPr>
              <a:t>块处理（</a:t>
            </a:r>
            <a:r>
              <a:rPr lang="en-US" altLang="zh-CN" b="0" dirty="0">
                <a:solidFill>
                  <a:schemeClr val="tx1"/>
                </a:solidFill>
                <a:latin typeface="+mj-ea"/>
                <a:ea typeface="+mj-ea"/>
              </a:rPr>
              <a:t>Block Processing</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图像填补（</a:t>
            </a:r>
            <a:r>
              <a:rPr lang="en-US" altLang="zh-CN" b="0" dirty="0">
                <a:solidFill>
                  <a:schemeClr val="tx1"/>
                </a:solidFill>
                <a:latin typeface="+mj-ea"/>
                <a:ea typeface="+mj-ea"/>
              </a:rPr>
              <a:t>Image Pad</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可变选择器（</a:t>
            </a:r>
            <a:r>
              <a:rPr lang="en-US" altLang="zh-CN" b="0" dirty="0">
                <a:solidFill>
                  <a:schemeClr val="tx1"/>
                </a:solidFill>
                <a:latin typeface="+mj-ea"/>
                <a:ea typeface="+mj-ea"/>
              </a:rPr>
              <a:t>Variable Selector</a:t>
            </a:r>
            <a:r>
              <a:rPr lang="zh-CN" altLang="zh-CN" b="0" dirty="0">
                <a:solidFill>
                  <a:schemeClr val="tx1"/>
                </a:solidFill>
                <a:latin typeface="+mj-ea"/>
                <a:ea typeface="+mj-ea"/>
              </a:rPr>
              <a:t>）</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834273"/>
            <a:ext cx="4092575" cy="214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5888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980728"/>
            <a:ext cx="3719287" cy="400110"/>
          </a:xfrm>
          <a:prstGeom prst="rect">
            <a:avLst/>
          </a:prstGeom>
        </p:spPr>
        <p:txBody>
          <a:bodyPr wrap="none">
            <a:spAutoFit/>
          </a:bodyPr>
          <a:lstStyle/>
          <a:p>
            <a:r>
              <a:rPr lang="en-US" altLang="zh-CN" dirty="0"/>
              <a:t>16.2</a:t>
            </a:r>
            <a:r>
              <a:rPr lang="zh-CN" altLang="zh-CN" dirty="0"/>
              <a:t>基于</a:t>
            </a:r>
            <a:r>
              <a:rPr lang="en-US" altLang="zh-CN" dirty="0"/>
              <a:t>SIMULINK</a:t>
            </a:r>
            <a:r>
              <a:rPr lang="zh-CN" altLang="zh-CN" dirty="0"/>
              <a:t>的图像增强</a:t>
            </a:r>
          </a:p>
        </p:txBody>
      </p:sp>
      <p:sp>
        <p:nvSpPr>
          <p:cNvPr id="3" name="矩形 2"/>
          <p:cNvSpPr/>
          <p:nvPr/>
        </p:nvSpPr>
        <p:spPr>
          <a:xfrm>
            <a:off x="467544" y="2060848"/>
            <a:ext cx="8136904" cy="2862322"/>
          </a:xfrm>
          <a:prstGeom prst="rect">
            <a:avLst/>
          </a:prstGeom>
        </p:spPr>
        <p:txBody>
          <a:bodyPr wrap="square">
            <a:spAutoFit/>
          </a:bodyPr>
          <a:lstStyle/>
          <a:p>
            <a:pPr algn="l"/>
            <a:r>
              <a:rPr lang="zh-CN" altLang="zh-CN" b="0" dirty="0">
                <a:solidFill>
                  <a:schemeClr val="tx1"/>
                </a:solidFill>
                <a:latin typeface="+mj-ea"/>
                <a:ea typeface="+mj-ea"/>
              </a:rPr>
              <a:t>图像增强处理技术是图像处理领域中一项是很重要的技术。对图像恰当增强，能使图像去噪的同时特征得到较好保护，使图像更加清晰明显，从而提供给我们准确的信息。</a:t>
            </a:r>
          </a:p>
          <a:p>
            <a:pPr algn="l"/>
            <a:r>
              <a:rPr lang="zh-CN" altLang="zh-CN" b="0" dirty="0">
                <a:solidFill>
                  <a:schemeClr val="tx1"/>
                </a:solidFill>
                <a:latin typeface="+mj-ea"/>
                <a:ea typeface="+mj-ea"/>
              </a:rPr>
              <a:t>目前图像增强技术根据其处理的空间不同，可分为两大类：空域方法和频域方法。前者直接在图像所在像素空间进行处理；后者则是通过图像进行傅里叶变换后在频域上间接进行的，具体包括灰度变换增强、图像平滑、图像锐化、色彩增强、频域增强等多种方法。利用</a:t>
            </a:r>
            <a:r>
              <a:rPr lang="en-US" altLang="zh-CN" b="0" dirty="0">
                <a:solidFill>
                  <a:schemeClr val="tx1"/>
                </a:solidFill>
                <a:latin typeface="+mj-ea"/>
                <a:ea typeface="+mj-ea"/>
              </a:rPr>
              <a:t>Simulink</a:t>
            </a:r>
            <a:r>
              <a:rPr lang="zh-CN" altLang="zh-CN" b="0" dirty="0">
                <a:solidFill>
                  <a:schemeClr val="tx1"/>
                </a:solidFill>
                <a:latin typeface="+mj-ea"/>
                <a:ea typeface="+mj-ea"/>
              </a:rPr>
              <a:t>视频和图像处理模块集的分析和增强模块库以及其它相关模块可对图像进行图像增强操作。本节将以实例的方式介绍几种常见的图像增强方法。</a:t>
            </a:r>
          </a:p>
        </p:txBody>
      </p:sp>
    </p:spTree>
    <p:extLst>
      <p:ext uri="{BB962C8B-B14F-4D97-AF65-F5344CB8AC3E}">
        <p14:creationId xmlns:p14="http://schemas.microsoft.com/office/powerpoint/2010/main" val="1565888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96752"/>
            <a:ext cx="2948243" cy="400110"/>
          </a:xfrm>
          <a:prstGeom prst="rect">
            <a:avLst/>
          </a:prstGeom>
        </p:spPr>
        <p:txBody>
          <a:bodyPr wrap="none">
            <a:spAutoFit/>
          </a:bodyPr>
          <a:lstStyle/>
          <a:p>
            <a:r>
              <a:rPr lang="en-US" altLang="zh-CN" dirty="0"/>
              <a:t>16.2.1</a:t>
            </a:r>
            <a:r>
              <a:rPr lang="zh-CN" altLang="zh-CN" dirty="0"/>
              <a:t>图像灰度变换增强</a:t>
            </a:r>
          </a:p>
        </p:txBody>
      </p:sp>
      <p:sp>
        <p:nvSpPr>
          <p:cNvPr id="3" name="矩形 2"/>
          <p:cNvSpPr/>
          <p:nvPr/>
        </p:nvSpPr>
        <p:spPr>
          <a:xfrm>
            <a:off x="251520" y="1997839"/>
            <a:ext cx="8568952" cy="1631216"/>
          </a:xfrm>
          <a:prstGeom prst="rect">
            <a:avLst/>
          </a:prstGeom>
        </p:spPr>
        <p:txBody>
          <a:bodyPr wrap="square">
            <a:spAutoFit/>
          </a:bodyPr>
          <a:lstStyle/>
          <a:p>
            <a:pPr algn="l"/>
            <a:r>
              <a:rPr lang="zh-CN" altLang="zh-CN" b="0" dirty="0">
                <a:solidFill>
                  <a:schemeClr val="tx1"/>
                </a:solidFill>
                <a:latin typeface="+mj-ea"/>
                <a:ea typeface="+mj-ea"/>
              </a:rPr>
              <a:t>灰度变换增强是把图像的对比度从弱变强的过程，所以灰度变换增强也通常被称为对比度增强。由于各种因素的限制，导致图像的对比度比较差，图像的直方图分布不够均衡，主要的元素集中在几个像素值附近，通过对比度增强，使得图像中各个像素值尽可能均匀分布或者服从一定形式的分布，从而提高图像的质量。</a:t>
            </a:r>
          </a:p>
        </p:txBody>
      </p:sp>
    </p:spTree>
    <p:extLst>
      <p:ext uri="{BB962C8B-B14F-4D97-AF65-F5344CB8AC3E}">
        <p14:creationId xmlns:p14="http://schemas.microsoft.com/office/powerpoint/2010/main" val="1565888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23" y="836712"/>
            <a:ext cx="8640960" cy="5355312"/>
          </a:xfrm>
          <a:prstGeom prst="rect">
            <a:avLst/>
          </a:prstGeom>
        </p:spPr>
        <p:txBody>
          <a:bodyPr wrap="square">
            <a:spAutoFit/>
          </a:bodyPr>
          <a:lstStyle/>
          <a:p>
            <a:pPr algn="l"/>
            <a:r>
              <a:rPr lang="zh-CN" altLang="zh-CN" sz="1800" b="0" dirty="0">
                <a:solidFill>
                  <a:schemeClr val="tx1"/>
                </a:solidFill>
                <a:latin typeface="+mj-ea"/>
                <a:ea typeface="+mj-ea"/>
              </a:rPr>
              <a:t>通过</a:t>
            </a:r>
            <a:r>
              <a:rPr lang="en-US" altLang="zh-CN" sz="1800" b="0" dirty="0" err="1">
                <a:solidFill>
                  <a:schemeClr val="tx1"/>
                </a:solidFill>
                <a:latin typeface="+mj-ea"/>
                <a:ea typeface="+mj-ea"/>
              </a:rPr>
              <a:t>matlab</a:t>
            </a:r>
            <a:r>
              <a:rPr lang="zh-CN" altLang="zh-CN" sz="1800" b="0" dirty="0">
                <a:solidFill>
                  <a:schemeClr val="tx1"/>
                </a:solidFill>
                <a:latin typeface="+mj-ea"/>
                <a:ea typeface="+mj-ea"/>
              </a:rPr>
              <a:t>程序实现图像的灰度变换。</a:t>
            </a:r>
          </a:p>
          <a:p>
            <a:pPr algn="l"/>
            <a:r>
              <a:rPr lang="en-US" altLang="zh-CN" sz="1800" b="0" dirty="0">
                <a:solidFill>
                  <a:schemeClr val="tx1"/>
                </a:solidFill>
                <a:latin typeface="+mj-ea"/>
                <a:ea typeface="+mj-ea"/>
              </a:rPr>
              <a:t>A=</a:t>
            </a:r>
            <a:r>
              <a:rPr lang="en-US" altLang="zh-CN" sz="1800" b="0" dirty="0" err="1">
                <a:solidFill>
                  <a:schemeClr val="tx1"/>
                </a:solidFill>
                <a:latin typeface="+mj-ea"/>
                <a:ea typeface="+mj-ea"/>
              </a:rPr>
              <a:t>imread</a:t>
            </a:r>
            <a:r>
              <a:rPr lang="en-US" altLang="zh-CN" sz="1800" b="0" dirty="0">
                <a:solidFill>
                  <a:schemeClr val="tx1"/>
                </a:solidFill>
                <a:latin typeface="+mj-ea"/>
                <a:ea typeface="+mj-ea"/>
              </a:rPr>
              <a:t>('</a:t>
            </a:r>
            <a:r>
              <a:rPr lang="en-US" altLang="zh-CN" sz="1800" b="0" dirty="0" err="1">
                <a:solidFill>
                  <a:schemeClr val="tx1"/>
                </a:solidFill>
                <a:latin typeface="+mj-ea"/>
                <a:ea typeface="+mj-ea"/>
              </a:rPr>
              <a:t>cell.tif</a:t>
            </a:r>
            <a:r>
              <a:rPr lang="en-US" altLang="zh-CN" sz="1800" b="0" dirty="0">
                <a:solidFill>
                  <a:schemeClr val="tx1"/>
                </a:solidFill>
                <a:latin typeface="+mj-ea"/>
                <a:ea typeface="+mj-ea"/>
              </a:rPr>
              <a:t>');%</a:t>
            </a:r>
            <a:r>
              <a:rPr lang="zh-CN" altLang="zh-CN" sz="1800" b="0" dirty="0">
                <a:solidFill>
                  <a:schemeClr val="tx1"/>
                </a:solidFill>
                <a:latin typeface="+mj-ea"/>
                <a:ea typeface="+mj-ea"/>
              </a:rPr>
              <a:t>读入并显示原始图像</a:t>
            </a:r>
          </a:p>
          <a:p>
            <a:pPr algn="l"/>
            <a:r>
              <a:rPr lang="en-US" altLang="zh-CN" sz="1800" b="0" dirty="0">
                <a:solidFill>
                  <a:schemeClr val="tx1"/>
                </a:solidFill>
                <a:latin typeface="+mj-ea"/>
                <a:ea typeface="+mj-ea"/>
              </a:rPr>
              <a:t>I=double(A); </a:t>
            </a:r>
            <a:r>
              <a:rPr lang="en-US" altLang="zh-CN" sz="1800" b="0" dirty="0" smtClean="0">
                <a:solidFill>
                  <a:schemeClr val="tx1"/>
                </a:solidFill>
                <a:latin typeface="+mj-ea"/>
                <a:ea typeface="+mj-ea"/>
              </a:rPr>
              <a:t>        %</a:t>
            </a:r>
            <a:r>
              <a:rPr lang="zh-CN" altLang="zh-CN" sz="1800" b="0" dirty="0">
                <a:solidFill>
                  <a:schemeClr val="tx1"/>
                </a:solidFill>
                <a:latin typeface="+mj-ea"/>
                <a:ea typeface="+mj-ea"/>
              </a:rPr>
              <a:t>图像数据类型转换</a:t>
            </a:r>
          </a:p>
          <a:p>
            <a:pPr algn="l"/>
            <a:r>
              <a:rPr lang="en-US" altLang="zh-CN" sz="1800" b="0" dirty="0">
                <a:solidFill>
                  <a:schemeClr val="tx1"/>
                </a:solidFill>
                <a:latin typeface="+mj-ea"/>
                <a:ea typeface="+mj-ea"/>
              </a:rPr>
              <a:t>[M,N]=size(I);</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for </a:t>
            </a:r>
            <a:r>
              <a:rPr lang="en-US" altLang="zh-CN" sz="1800" b="0" dirty="0" err="1">
                <a:solidFill>
                  <a:schemeClr val="tx1"/>
                </a:solidFill>
                <a:latin typeface="+mj-ea"/>
                <a:ea typeface="+mj-ea"/>
              </a:rPr>
              <a:t>i</a:t>
            </a:r>
            <a:r>
              <a:rPr lang="en-US" altLang="zh-CN" sz="1800" b="0" dirty="0">
                <a:solidFill>
                  <a:schemeClr val="tx1"/>
                </a:solidFill>
                <a:latin typeface="+mj-ea"/>
                <a:ea typeface="+mj-ea"/>
              </a:rPr>
              <a:t>=1:M		</a:t>
            </a:r>
            <a:r>
              <a:rPr lang="en-US" altLang="zh-CN" sz="1800" b="0" dirty="0" smtClean="0">
                <a:solidFill>
                  <a:schemeClr val="tx1"/>
                </a:solidFill>
                <a:latin typeface="+mj-ea"/>
                <a:ea typeface="+mj-ea"/>
              </a:rPr>
              <a:t>%</a:t>
            </a:r>
            <a:r>
              <a:rPr lang="zh-CN" altLang="zh-CN" sz="1800" b="0" dirty="0">
                <a:solidFill>
                  <a:schemeClr val="tx1"/>
                </a:solidFill>
                <a:latin typeface="+mj-ea"/>
                <a:ea typeface="+mj-ea"/>
              </a:rPr>
              <a:t>进行现行灰度变换</a:t>
            </a:r>
          </a:p>
          <a:p>
            <a:pPr algn="l"/>
            <a:r>
              <a:rPr lang="en-US" altLang="zh-CN" sz="1800" b="0" dirty="0">
                <a:solidFill>
                  <a:schemeClr val="tx1"/>
                </a:solidFill>
                <a:latin typeface="+mj-ea"/>
                <a:ea typeface="+mj-ea"/>
              </a:rPr>
              <a:t>for j=1:N</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	    if I(</a:t>
            </a:r>
            <a:r>
              <a:rPr lang="en-US" altLang="zh-CN" sz="1800" b="0" dirty="0" err="1">
                <a:solidFill>
                  <a:schemeClr val="tx1"/>
                </a:solidFill>
                <a:latin typeface="+mj-ea"/>
                <a:ea typeface="+mj-ea"/>
              </a:rPr>
              <a:t>i,j</a:t>
            </a:r>
            <a:r>
              <a:rPr lang="en-US" altLang="zh-CN" sz="1800" b="0" dirty="0">
                <a:solidFill>
                  <a:schemeClr val="tx1"/>
                </a:solidFill>
                <a:latin typeface="+mj-ea"/>
                <a:ea typeface="+mj-ea"/>
              </a:rPr>
              <a:t>)&lt;=30	 	</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I(</a:t>
            </a:r>
            <a:r>
              <a:rPr lang="en-US" altLang="zh-CN" sz="1800" b="0" dirty="0" err="1">
                <a:solidFill>
                  <a:schemeClr val="tx1"/>
                </a:solidFill>
                <a:latin typeface="+mj-ea"/>
                <a:ea typeface="+mj-ea"/>
              </a:rPr>
              <a:t>i,j</a:t>
            </a:r>
            <a:r>
              <a:rPr lang="en-US" altLang="zh-CN" sz="1800" b="0" dirty="0">
                <a:solidFill>
                  <a:schemeClr val="tx1"/>
                </a:solidFill>
                <a:latin typeface="+mj-ea"/>
                <a:ea typeface="+mj-ea"/>
              </a:rPr>
              <a:t>)=I(</a:t>
            </a:r>
            <a:r>
              <a:rPr lang="en-US" altLang="zh-CN" sz="1800" b="0" dirty="0" err="1">
                <a:solidFill>
                  <a:schemeClr val="tx1"/>
                </a:solidFill>
                <a:latin typeface="+mj-ea"/>
                <a:ea typeface="+mj-ea"/>
              </a:rPr>
              <a:t>i,j</a:t>
            </a:r>
            <a:r>
              <a:rPr lang="en-US" altLang="zh-CN" sz="1800" b="0" dirty="0">
                <a:solidFill>
                  <a:schemeClr val="tx1"/>
                </a:solidFill>
                <a:latin typeface="+mj-ea"/>
                <a:ea typeface="+mj-ea"/>
              </a:rPr>
              <a:t>);</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         </a:t>
            </a:r>
            <a:r>
              <a:rPr lang="en-US" altLang="zh-CN" sz="1800" b="0" dirty="0" err="1">
                <a:solidFill>
                  <a:schemeClr val="tx1"/>
                </a:solidFill>
                <a:latin typeface="+mj-ea"/>
                <a:ea typeface="+mj-ea"/>
              </a:rPr>
              <a:t>elseif</a:t>
            </a:r>
            <a:r>
              <a:rPr lang="en-US" altLang="zh-CN" sz="1800" b="0" dirty="0">
                <a:solidFill>
                  <a:schemeClr val="tx1"/>
                </a:solidFill>
                <a:latin typeface="+mj-ea"/>
                <a:ea typeface="+mj-ea"/>
              </a:rPr>
              <a:t> I(</a:t>
            </a:r>
            <a:r>
              <a:rPr lang="en-US" altLang="zh-CN" sz="1800" b="0" dirty="0" err="1">
                <a:solidFill>
                  <a:schemeClr val="tx1"/>
                </a:solidFill>
                <a:latin typeface="+mj-ea"/>
                <a:ea typeface="+mj-ea"/>
              </a:rPr>
              <a:t>i,j</a:t>
            </a:r>
            <a:r>
              <a:rPr lang="en-US" altLang="zh-CN" sz="1800" b="0" dirty="0">
                <a:solidFill>
                  <a:schemeClr val="tx1"/>
                </a:solidFill>
                <a:latin typeface="+mj-ea"/>
                <a:ea typeface="+mj-ea"/>
              </a:rPr>
              <a:t>)&lt;=150</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           I(</a:t>
            </a:r>
            <a:r>
              <a:rPr lang="en-US" altLang="zh-CN" sz="1800" b="0" dirty="0" err="1">
                <a:solidFill>
                  <a:schemeClr val="tx1"/>
                </a:solidFill>
                <a:latin typeface="+mj-ea"/>
                <a:ea typeface="+mj-ea"/>
              </a:rPr>
              <a:t>i,j</a:t>
            </a:r>
            <a:r>
              <a:rPr lang="en-US" altLang="zh-CN" sz="1800" b="0" dirty="0">
                <a:solidFill>
                  <a:schemeClr val="tx1"/>
                </a:solidFill>
                <a:latin typeface="+mj-ea"/>
                <a:ea typeface="+mj-ea"/>
              </a:rPr>
              <a:t>)=(200-30)/(150-30)*(I(</a:t>
            </a:r>
            <a:r>
              <a:rPr lang="en-US" altLang="zh-CN" sz="1800" b="0" dirty="0" err="1">
                <a:solidFill>
                  <a:schemeClr val="tx1"/>
                </a:solidFill>
                <a:latin typeface="+mj-ea"/>
                <a:ea typeface="+mj-ea"/>
              </a:rPr>
              <a:t>i,j</a:t>
            </a:r>
            <a:r>
              <a:rPr lang="en-US" altLang="zh-CN" sz="1800" b="0" dirty="0">
                <a:solidFill>
                  <a:schemeClr val="tx1"/>
                </a:solidFill>
                <a:latin typeface="+mj-ea"/>
                <a:ea typeface="+mj-ea"/>
              </a:rPr>
              <a:t>)-30)+30;  </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         else</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           I(</a:t>
            </a:r>
            <a:r>
              <a:rPr lang="en-US" altLang="zh-CN" sz="1800" b="0" dirty="0" err="1">
                <a:solidFill>
                  <a:schemeClr val="tx1"/>
                </a:solidFill>
                <a:latin typeface="+mj-ea"/>
                <a:ea typeface="+mj-ea"/>
              </a:rPr>
              <a:t>i,j</a:t>
            </a:r>
            <a:r>
              <a:rPr lang="en-US" altLang="zh-CN" sz="1800" b="0" dirty="0">
                <a:solidFill>
                  <a:schemeClr val="tx1"/>
                </a:solidFill>
                <a:latin typeface="+mj-ea"/>
                <a:ea typeface="+mj-ea"/>
              </a:rPr>
              <a:t>)=(255-200)/(255-150)*(I(</a:t>
            </a:r>
            <a:r>
              <a:rPr lang="en-US" altLang="zh-CN" sz="1800" b="0" dirty="0" err="1">
                <a:solidFill>
                  <a:schemeClr val="tx1"/>
                </a:solidFill>
                <a:latin typeface="+mj-ea"/>
                <a:ea typeface="+mj-ea"/>
              </a:rPr>
              <a:t>i,j</a:t>
            </a:r>
            <a:r>
              <a:rPr lang="en-US" altLang="zh-CN" sz="1800" b="0" dirty="0">
                <a:solidFill>
                  <a:schemeClr val="tx1"/>
                </a:solidFill>
                <a:latin typeface="+mj-ea"/>
                <a:ea typeface="+mj-ea"/>
              </a:rPr>
              <a:t>)-150)+200;</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        end</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end</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end</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figure,</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subplot(1,2,1);</a:t>
            </a:r>
            <a:r>
              <a:rPr lang="en-US" altLang="zh-CN" sz="1800" b="0" dirty="0" err="1">
                <a:solidFill>
                  <a:schemeClr val="tx1"/>
                </a:solidFill>
                <a:latin typeface="+mj-ea"/>
                <a:ea typeface="+mj-ea"/>
              </a:rPr>
              <a:t>imshow</a:t>
            </a:r>
            <a:r>
              <a:rPr lang="en-US" altLang="zh-CN" sz="1800" b="0" dirty="0">
                <a:solidFill>
                  <a:schemeClr val="tx1"/>
                </a:solidFill>
                <a:latin typeface="+mj-ea"/>
                <a:ea typeface="+mj-ea"/>
              </a:rPr>
              <a:t>(A);</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subplot(1,2,2);</a:t>
            </a:r>
            <a:r>
              <a:rPr lang="en-US" altLang="zh-CN" sz="1800" b="0" dirty="0" err="1">
                <a:solidFill>
                  <a:schemeClr val="tx1"/>
                </a:solidFill>
                <a:latin typeface="+mj-ea"/>
                <a:ea typeface="+mj-ea"/>
              </a:rPr>
              <a:t>imshow</a:t>
            </a:r>
            <a:r>
              <a:rPr lang="en-US" altLang="zh-CN" sz="1800" b="0" dirty="0">
                <a:solidFill>
                  <a:schemeClr val="tx1"/>
                </a:solidFill>
                <a:latin typeface="+mj-ea"/>
                <a:ea typeface="+mj-ea"/>
              </a:rPr>
              <a:t>(uint8(I));           %</a:t>
            </a:r>
            <a:r>
              <a:rPr lang="zh-CN" altLang="zh-CN" sz="1800" b="0" dirty="0">
                <a:solidFill>
                  <a:schemeClr val="tx1"/>
                </a:solidFill>
                <a:latin typeface="+mj-ea"/>
                <a:ea typeface="+mj-ea"/>
              </a:rPr>
              <a:t>显示变换后的结果</a:t>
            </a:r>
          </a:p>
          <a:p>
            <a:pPr algn="l"/>
            <a:r>
              <a:rPr lang="zh-CN" altLang="zh-CN" sz="1800" b="0" dirty="0">
                <a:solidFill>
                  <a:schemeClr val="tx1"/>
                </a:solidFill>
                <a:latin typeface="+mj-ea"/>
                <a:ea typeface="+mj-ea"/>
              </a:rPr>
              <a:t>运行结果如图</a:t>
            </a:r>
            <a:r>
              <a:rPr lang="en-US" altLang="zh-CN" sz="1800" b="0" dirty="0">
                <a:solidFill>
                  <a:schemeClr val="tx1"/>
                </a:solidFill>
                <a:latin typeface="+mj-ea"/>
                <a:ea typeface="+mj-ea"/>
              </a:rPr>
              <a:t>16-13</a:t>
            </a:r>
            <a:r>
              <a:rPr lang="zh-CN" altLang="zh-CN" sz="1800" b="0" dirty="0">
                <a:solidFill>
                  <a:schemeClr val="tx1"/>
                </a:solidFill>
                <a:latin typeface="+mj-ea"/>
                <a:ea typeface="+mj-ea"/>
              </a:rPr>
              <a:t>所示。</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764703"/>
            <a:ext cx="3795713" cy="165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5888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908720"/>
            <a:ext cx="8424936" cy="3477875"/>
          </a:xfrm>
          <a:prstGeom prst="rect">
            <a:avLst/>
          </a:prstGeom>
        </p:spPr>
        <p:txBody>
          <a:bodyPr wrap="square">
            <a:spAutoFit/>
          </a:bodyPr>
          <a:lstStyle/>
          <a:p>
            <a:pPr algn="l"/>
            <a:r>
              <a:rPr lang="zh-CN" altLang="zh-CN" b="0" dirty="0">
                <a:solidFill>
                  <a:schemeClr val="tx1"/>
                </a:solidFill>
                <a:latin typeface="+mj-ea"/>
                <a:ea typeface="+mj-ea"/>
              </a:rPr>
              <a:t>通过</a:t>
            </a:r>
            <a:r>
              <a:rPr lang="en-US" altLang="zh-CN" b="0" dirty="0" err="1">
                <a:solidFill>
                  <a:schemeClr val="tx1"/>
                </a:solidFill>
                <a:latin typeface="+mj-ea"/>
                <a:ea typeface="+mj-ea"/>
              </a:rPr>
              <a:t>simulink</a:t>
            </a:r>
            <a:r>
              <a:rPr lang="zh-CN" altLang="zh-CN" b="0" dirty="0">
                <a:solidFill>
                  <a:schemeClr val="tx1"/>
                </a:solidFill>
                <a:latin typeface="+mj-ea"/>
                <a:ea typeface="+mj-ea"/>
              </a:rPr>
              <a:t>实现图像灰度变换增强如下：</a:t>
            </a:r>
          </a:p>
          <a:p>
            <a:pPr algn="l"/>
            <a:r>
              <a:rPr lang="en-US" altLang="zh-CN" b="0" dirty="0">
                <a:solidFill>
                  <a:schemeClr val="tx1"/>
                </a:solidFill>
                <a:latin typeface="+mj-ea"/>
                <a:ea typeface="+mj-ea"/>
              </a:rPr>
              <a:t>1</a:t>
            </a:r>
            <a:r>
              <a:rPr lang="zh-CN" altLang="zh-CN" b="0" dirty="0">
                <a:solidFill>
                  <a:schemeClr val="tx1"/>
                </a:solidFill>
                <a:latin typeface="+mj-ea"/>
                <a:ea typeface="+mj-ea"/>
              </a:rPr>
              <a:t>、启动</a:t>
            </a:r>
            <a:r>
              <a:rPr lang="en-US" altLang="zh-CN" b="0" dirty="0" err="1">
                <a:solidFill>
                  <a:schemeClr val="tx1"/>
                </a:solidFill>
                <a:latin typeface="+mj-ea"/>
                <a:ea typeface="+mj-ea"/>
              </a:rPr>
              <a:t>simulink</a:t>
            </a:r>
            <a:r>
              <a:rPr lang="zh-CN" altLang="zh-CN" b="0" dirty="0">
                <a:solidFill>
                  <a:schemeClr val="tx1"/>
                </a:solidFill>
                <a:latin typeface="+mj-ea"/>
                <a:ea typeface="+mj-ea"/>
              </a:rPr>
              <a:t>。</a:t>
            </a:r>
          </a:p>
          <a:p>
            <a:pPr algn="l"/>
            <a:r>
              <a:rPr lang="en-US" altLang="zh-CN" b="0" dirty="0">
                <a:solidFill>
                  <a:schemeClr val="tx1"/>
                </a:solidFill>
                <a:latin typeface="+mj-ea"/>
                <a:ea typeface="+mj-ea"/>
              </a:rPr>
              <a:t>2</a:t>
            </a:r>
            <a:r>
              <a:rPr lang="zh-CN" altLang="zh-CN" b="0" dirty="0">
                <a:solidFill>
                  <a:schemeClr val="tx1"/>
                </a:solidFill>
                <a:latin typeface="+mj-ea"/>
                <a:ea typeface="+mj-ea"/>
              </a:rPr>
              <a:t>、选择</a:t>
            </a:r>
            <a:r>
              <a:rPr lang="en-US" altLang="zh-CN" b="0" dirty="0">
                <a:solidFill>
                  <a:schemeClr val="tx1"/>
                </a:solidFill>
                <a:latin typeface="+mj-ea"/>
                <a:ea typeface="+mj-ea"/>
              </a:rPr>
              <a:t>Simulink</a:t>
            </a:r>
            <a:r>
              <a:rPr lang="zh-CN" altLang="zh-CN" b="0" dirty="0">
                <a:solidFill>
                  <a:schemeClr val="tx1"/>
                </a:solidFill>
                <a:latin typeface="+mj-ea"/>
                <a:ea typeface="+mj-ea"/>
              </a:rPr>
              <a:t>窗口菜单栏新建一个</a:t>
            </a:r>
            <a:r>
              <a:rPr lang="en-US" altLang="zh-CN" b="0" dirty="0">
                <a:solidFill>
                  <a:schemeClr val="tx1"/>
                </a:solidFill>
                <a:latin typeface="+mj-ea"/>
                <a:ea typeface="+mj-ea"/>
              </a:rPr>
              <a:t>*.mdl</a:t>
            </a:r>
            <a:r>
              <a:rPr lang="zh-CN" altLang="zh-CN" b="0" dirty="0">
                <a:solidFill>
                  <a:schemeClr val="tx1"/>
                </a:solidFill>
                <a:latin typeface="+mj-ea"/>
                <a:ea typeface="+mj-ea"/>
              </a:rPr>
              <a:t>文件。</a:t>
            </a:r>
          </a:p>
          <a:p>
            <a:pPr algn="l"/>
            <a:r>
              <a:rPr lang="en-US" altLang="zh-CN" b="0" dirty="0">
                <a:solidFill>
                  <a:schemeClr val="tx1"/>
                </a:solidFill>
                <a:latin typeface="+mj-ea"/>
                <a:ea typeface="+mj-ea"/>
              </a:rPr>
              <a:t>3</a:t>
            </a:r>
            <a:r>
              <a:rPr lang="zh-CN" altLang="zh-CN" b="0" dirty="0">
                <a:solidFill>
                  <a:schemeClr val="tx1"/>
                </a:solidFill>
                <a:latin typeface="+mj-ea"/>
                <a:ea typeface="+mj-ea"/>
              </a:rPr>
              <a:t>、添加仿真模型所需要的子模块在</a:t>
            </a:r>
            <a:r>
              <a:rPr lang="en-US" altLang="zh-CN" b="0" dirty="0">
                <a:solidFill>
                  <a:schemeClr val="tx1"/>
                </a:solidFill>
                <a:latin typeface="+mj-ea"/>
                <a:ea typeface="+mj-ea"/>
              </a:rPr>
              <a:t>*.mdl</a:t>
            </a:r>
            <a:r>
              <a:rPr lang="zh-CN" altLang="zh-CN" b="0" dirty="0">
                <a:solidFill>
                  <a:schemeClr val="tx1"/>
                </a:solidFill>
                <a:latin typeface="+mj-ea"/>
                <a:ea typeface="+mj-ea"/>
              </a:rPr>
              <a:t>文件的窗口中。</a:t>
            </a:r>
          </a:p>
          <a:p>
            <a:pPr algn="l"/>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）从“</a:t>
            </a:r>
            <a:r>
              <a:rPr lang="en-US" altLang="zh-CN" b="0" dirty="0">
                <a:solidFill>
                  <a:schemeClr val="tx1"/>
                </a:solidFill>
                <a:latin typeface="+mj-ea"/>
                <a:ea typeface="+mj-ea"/>
              </a:rPr>
              <a:t>sources</a:t>
            </a:r>
            <a:r>
              <a:rPr lang="zh-CN" altLang="zh-CN" b="0" dirty="0">
                <a:solidFill>
                  <a:schemeClr val="tx1"/>
                </a:solidFill>
                <a:latin typeface="+mj-ea"/>
                <a:ea typeface="+mj-ea"/>
              </a:rPr>
              <a:t>”子模块库中选择“</a:t>
            </a:r>
            <a:r>
              <a:rPr lang="en-US" altLang="zh-CN" b="0" dirty="0">
                <a:solidFill>
                  <a:schemeClr val="tx1"/>
                </a:solidFill>
                <a:latin typeface="+mj-ea"/>
                <a:ea typeface="+mj-ea"/>
              </a:rPr>
              <a:t>Image Form File</a:t>
            </a:r>
            <a:r>
              <a:rPr lang="zh-CN" altLang="zh-CN" b="0" dirty="0">
                <a:solidFill>
                  <a:schemeClr val="tx1"/>
                </a:solidFill>
                <a:latin typeface="+mj-ea"/>
                <a:ea typeface="+mj-ea"/>
              </a:rPr>
              <a:t>”模块拖放到</a:t>
            </a:r>
            <a:r>
              <a:rPr lang="en-US" altLang="zh-CN" b="0" dirty="0">
                <a:solidFill>
                  <a:schemeClr val="tx1"/>
                </a:solidFill>
                <a:latin typeface="+mj-ea"/>
                <a:ea typeface="+mj-ea"/>
              </a:rPr>
              <a:t>*.mdl</a:t>
            </a:r>
            <a:r>
              <a:rPr lang="zh-CN" altLang="zh-CN" b="0" dirty="0">
                <a:solidFill>
                  <a:schemeClr val="tx1"/>
                </a:solidFill>
                <a:latin typeface="+mj-ea"/>
                <a:ea typeface="+mj-ea"/>
              </a:rPr>
              <a:t>文件中相应的位置；</a:t>
            </a:r>
          </a:p>
          <a:p>
            <a:pPr algn="l"/>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）从“</a:t>
            </a:r>
            <a:r>
              <a:rPr lang="en-US" altLang="zh-CN" b="0" dirty="0">
                <a:solidFill>
                  <a:schemeClr val="tx1"/>
                </a:solidFill>
                <a:latin typeface="+mj-ea"/>
                <a:ea typeface="+mj-ea"/>
              </a:rPr>
              <a:t>analysis &amp; Enhancement</a:t>
            </a:r>
            <a:r>
              <a:rPr lang="zh-CN" altLang="zh-CN" b="0" dirty="0">
                <a:solidFill>
                  <a:schemeClr val="tx1"/>
                </a:solidFill>
                <a:latin typeface="+mj-ea"/>
                <a:ea typeface="+mj-ea"/>
              </a:rPr>
              <a:t>”子模块库中选择“</a:t>
            </a:r>
            <a:r>
              <a:rPr lang="en-US" altLang="zh-CN" b="0" dirty="0">
                <a:solidFill>
                  <a:schemeClr val="tx1"/>
                </a:solidFill>
                <a:latin typeface="+mj-ea"/>
                <a:ea typeface="+mj-ea"/>
              </a:rPr>
              <a:t>Contrast Adjustment</a:t>
            </a:r>
            <a:r>
              <a:rPr lang="zh-CN" altLang="zh-CN" b="0" dirty="0">
                <a:solidFill>
                  <a:schemeClr val="tx1"/>
                </a:solidFill>
                <a:latin typeface="+mj-ea"/>
                <a:ea typeface="+mj-ea"/>
              </a:rPr>
              <a:t>”模块拖放到</a:t>
            </a:r>
            <a:r>
              <a:rPr lang="en-US" altLang="zh-CN" b="0" dirty="0">
                <a:solidFill>
                  <a:schemeClr val="tx1"/>
                </a:solidFill>
                <a:latin typeface="+mj-ea"/>
                <a:ea typeface="+mj-ea"/>
              </a:rPr>
              <a:t>*.mdl</a:t>
            </a:r>
            <a:r>
              <a:rPr lang="zh-CN" altLang="zh-CN" b="0" dirty="0">
                <a:solidFill>
                  <a:schemeClr val="tx1"/>
                </a:solidFill>
                <a:latin typeface="+mj-ea"/>
                <a:ea typeface="+mj-ea"/>
              </a:rPr>
              <a:t>文件中相应的位置；</a:t>
            </a:r>
          </a:p>
          <a:p>
            <a:pPr algn="l"/>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）从“</a:t>
            </a:r>
            <a:r>
              <a:rPr lang="en-US" altLang="zh-CN" b="0" dirty="0">
                <a:solidFill>
                  <a:schemeClr val="tx1"/>
                </a:solidFill>
                <a:latin typeface="+mj-ea"/>
                <a:ea typeface="+mj-ea"/>
              </a:rPr>
              <a:t>sink</a:t>
            </a:r>
            <a:r>
              <a:rPr lang="zh-CN" altLang="zh-CN" b="0" dirty="0">
                <a:solidFill>
                  <a:schemeClr val="tx1"/>
                </a:solidFill>
                <a:latin typeface="+mj-ea"/>
                <a:ea typeface="+mj-ea"/>
              </a:rPr>
              <a:t>”子模块库中选择“</a:t>
            </a:r>
            <a:r>
              <a:rPr lang="en-US" altLang="zh-CN" b="0" dirty="0">
                <a:solidFill>
                  <a:schemeClr val="tx1"/>
                </a:solidFill>
                <a:latin typeface="+mj-ea"/>
                <a:ea typeface="+mj-ea"/>
              </a:rPr>
              <a:t>Video Viewer</a:t>
            </a:r>
            <a:r>
              <a:rPr lang="zh-CN" altLang="zh-CN" b="0" dirty="0">
                <a:solidFill>
                  <a:schemeClr val="tx1"/>
                </a:solidFill>
                <a:latin typeface="+mj-ea"/>
                <a:ea typeface="+mj-ea"/>
              </a:rPr>
              <a:t>”模块拖放到</a:t>
            </a:r>
            <a:r>
              <a:rPr lang="en-US" altLang="zh-CN" b="0" dirty="0">
                <a:solidFill>
                  <a:schemeClr val="tx1"/>
                </a:solidFill>
                <a:latin typeface="+mj-ea"/>
                <a:ea typeface="+mj-ea"/>
              </a:rPr>
              <a:t>*.mdl</a:t>
            </a:r>
            <a:r>
              <a:rPr lang="zh-CN" altLang="zh-CN" b="0" dirty="0">
                <a:solidFill>
                  <a:schemeClr val="tx1"/>
                </a:solidFill>
                <a:latin typeface="+mj-ea"/>
                <a:ea typeface="+mj-ea"/>
              </a:rPr>
              <a:t>文件中相应的位置两次；</a:t>
            </a:r>
          </a:p>
          <a:p>
            <a:pPr algn="l"/>
            <a:r>
              <a:rPr lang="en-US" altLang="zh-CN" b="0" dirty="0">
                <a:solidFill>
                  <a:schemeClr val="tx1"/>
                </a:solidFill>
                <a:latin typeface="+mj-ea"/>
                <a:ea typeface="+mj-ea"/>
              </a:rPr>
              <a:t>4</a:t>
            </a:r>
            <a:r>
              <a:rPr lang="zh-CN" altLang="zh-CN" b="0" dirty="0">
                <a:solidFill>
                  <a:schemeClr val="tx1"/>
                </a:solidFill>
                <a:latin typeface="+mj-ea"/>
                <a:ea typeface="+mj-ea"/>
              </a:rPr>
              <a:t>、连接各模块，形成仿真模型如图</a:t>
            </a:r>
            <a:r>
              <a:rPr lang="en-US" altLang="zh-CN" b="0" dirty="0">
                <a:solidFill>
                  <a:schemeClr val="tx1"/>
                </a:solidFill>
                <a:latin typeface="+mj-ea"/>
                <a:ea typeface="+mj-ea"/>
              </a:rPr>
              <a:t>16-14</a:t>
            </a:r>
            <a:r>
              <a:rPr lang="zh-CN" altLang="zh-CN" b="0" dirty="0">
                <a:solidFill>
                  <a:schemeClr val="tx1"/>
                </a:solidFill>
                <a:latin typeface="+mj-ea"/>
                <a:ea typeface="+mj-ea"/>
              </a:rPr>
              <a:t>所示。</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130" y="4457197"/>
            <a:ext cx="4457700" cy="2087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5888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052736"/>
            <a:ext cx="4572000" cy="1631216"/>
          </a:xfrm>
          <a:prstGeom prst="rect">
            <a:avLst/>
          </a:prstGeom>
        </p:spPr>
        <p:txBody>
          <a:bodyPr>
            <a:spAutoFit/>
          </a:bodyPr>
          <a:lstStyle/>
          <a:p>
            <a:pPr algn="l"/>
            <a:r>
              <a:rPr lang="en-US" altLang="zh-CN" b="0" dirty="0">
                <a:solidFill>
                  <a:schemeClr val="tx1"/>
                </a:solidFill>
                <a:latin typeface="+mj-ea"/>
                <a:ea typeface="+mj-ea"/>
              </a:rPr>
              <a:t>5</a:t>
            </a:r>
            <a:r>
              <a:rPr lang="zh-CN" altLang="zh-CN" b="0" dirty="0">
                <a:solidFill>
                  <a:schemeClr val="tx1"/>
                </a:solidFill>
                <a:latin typeface="+mj-ea"/>
                <a:ea typeface="+mj-ea"/>
              </a:rPr>
              <a:t>、各模块参数的设置：双击相应的模块，在弹出的对话框中进行相应设置。</a:t>
            </a:r>
          </a:p>
          <a:p>
            <a:pPr algn="l"/>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a:t>
            </a:r>
            <a:r>
              <a:rPr lang="en-US" altLang="zh-CN" b="0" dirty="0">
                <a:solidFill>
                  <a:schemeClr val="tx1"/>
                </a:solidFill>
                <a:latin typeface="+mj-ea"/>
                <a:ea typeface="+mj-ea"/>
              </a:rPr>
              <a:t>Image Form File</a:t>
            </a:r>
            <a:r>
              <a:rPr lang="zh-CN" altLang="zh-CN" b="0" dirty="0">
                <a:solidFill>
                  <a:schemeClr val="tx1"/>
                </a:solidFill>
                <a:latin typeface="+mj-ea"/>
                <a:ea typeface="+mj-ea"/>
              </a:rPr>
              <a:t>”模块中设置：</a:t>
            </a:r>
            <a:r>
              <a:rPr lang="en-US" altLang="zh-CN" b="0" dirty="0">
                <a:solidFill>
                  <a:schemeClr val="tx1"/>
                </a:solidFill>
                <a:latin typeface="+mj-ea"/>
                <a:ea typeface="+mj-ea"/>
              </a:rPr>
              <a:t>main</a:t>
            </a:r>
            <a:r>
              <a:rPr lang="zh-CN" altLang="zh-CN" b="0" dirty="0">
                <a:solidFill>
                  <a:schemeClr val="tx1"/>
                </a:solidFill>
                <a:latin typeface="+mj-ea"/>
                <a:ea typeface="+mj-ea"/>
              </a:rPr>
              <a:t>标签</a:t>
            </a:r>
            <a:r>
              <a:rPr lang="en-US" altLang="zh-CN" b="0" dirty="0">
                <a:solidFill>
                  <a:schemeClr val="tx1"/>
                </a:solidFill>
                <a:latin typeface="+mj-ea"/>
                <a:ea typeface="+mj-ea"/>
              </a:rPr>
              <a:t>File name </a:t>
            </a:r>
            <a:r>
              <a:rPr lang="zh-CN" altLang="zh-CN" b="0" dirty="0">
                <a:solidFill>
                  <a:schemeClr val="tx1"/>
                </a:solidFill>
                <a:latin typeface="+mj-ea"/>
                <a:ea typeface="+mj-ea"/>
              </a:rPr>
              <a:t>文件为“</a:t>
            </a:r>
            <a:r>
              <a:rPr lang="en-US" altLang="zh-CN" b="0" dirty="0" err="1">
                <a:solidFill>
                  <a:schemeClr val="tx1"/>
                </a:solidFill>
                <a:latin typeface="+mj-ea"/>
                <a:ea typeface="+mj-ea"/>
              </a:rPr>
              <a:t>cell.tif</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如图</a:t>
            </a:r>
            <a:r>
              <a:rPr lang="en-US" altLang="zh-CN" b="0" dirty="0">
                <a:solidFill>
                  <a:schemeClr val="tx1"/>
                </a:solidFill>
                <a:latin typeface="+mj-ea"/>
                <a:ea typeface="+mj-ea"/>
              </a:rPr>
              <a:t>16- 15</a:t>
            </a:r>
            <a:r>
              <a:rPr lang="zh-CN" altLang="zh-CN" b="0" dirty="0">
                <a:solidFill>
                  <a:schemeClr val="tx1"/>
                </a:solidFill>
                <a:latin typeface="+mj-ea"/>
                <a:ea typeface="+mj-ea"/>
              </a:rPr>
              <a:t>所示。</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188640"/>
            <a:ext cx="3581400" cy="286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179512" y="3573016"/>
            <a:ext cx="4572000" cy="1631216"/>
          </a:xfrm>
          <a:prstGeom prst="rect">
            <a:avLst/>
          </a:prstGeom>
        </p:spPr>
        <p:txBody>
          <a:bodyPr>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a:t>
            </a:r>
            <a:r>
              <a:rPr lang="en-US" altLang="zh-CN" b="0" dirty="0">
                <a:solidFill>
                  <a:schemeClr val="tx1"/>
                </a:solidFill>
                <a:latin typeface="+mj-ea"/>
                <a:ea typeface="+mj-ea"/>
              </a:rPr>
              <a:t>Contrast Adjustment</a:t>
            </a:r>
            <a:r>
              <a:rPr lang="zh-CN" altLang="zh-CN" b="0" dirty="0">
                <a:solidFill>
                  <a:schemeClr val="tx1"/>
                </a:solidFill>
                <a:latin typeface="+mj-ea"/>
                <a:ea typeface="+mj-ea"/>
              </a:rPr>
              <a:t>”模块中设置：</a:t>
            </a:r>
            <a:r>
              <a:rPr lang="en-US" altLang="zh-CN" b="0" dirty="0">
                <a:solidFill>
                  <a:schemeClr val="tx1"/>
                </a:solidFill>
                <a:latin typeface="+mj-ea"/>
                <a:ea typeface="+mj-ea"/>
              </a:rPr>
              <a:t> main</a:t>
            </a:r>
            <a:r>
              <a:rPr lang="zh-CN" altLang="zh-CN" b="0" dirty="0">
                <a:solidFill>
                  <a:schemeClr val="tx1"/>
                </a:solidFill>
                <a:latin typeface="+mj-ea"/>
                <a:ea typeface="+mj-ea"/>
              </a:rPr>
              <a:t>标签</a:t>
            </a:r>
            <a:r>
              <a:rPr lang="en-US" altLang="zh-CN" b="0" dirty="0">
                <a:solidFill>
                  <a:schemeClr val="tx1"/>
                </a:solidFill>
                <a:latin typeface="+mj-ea"/>
                <a:ea typeface="+mj-ea"/>
              </a:rPr>
              <a:t>Adjust pixels values from</a:t>
            </a:r>
            <a:r>
              <a:rPr lang="zh-CN" altLang="zh-CN" b="0" dirty="0">
                <a:solidFill>
                  <a:schemeClr val="tx1"/>
                </a:solidFill>
                <a:latin typeface="+mj-ea"/>
                <a:ea typeface="+mj-ea"/>
              </a:rPr>
              <a:t>下拉列表中选择</a:t>
            </a:r>
            <a:r>
              <a:rPr lang="en-US" altLang="zh-CN" b="0" dirty="0">
                <a:solidFill>
                  <a:schemeClr val="tx1"/>
                </a:solidFill>
                <a:latin typeface="+mj-ea"/>
                <a:ea typeface="+mj-ea"/>
              </a:rPr>
              <a:t>Range determined by saturating outlier pixels;</a:t>
            </a:r>
            <a:r>
              <a:rPr lang="zh-CN" altLang="zh-CN" b="0" dirty="0">
                <a:solidFill>
                  <a:schemeClr val="tx1"/>
                </a:solidFill>
                <a:latin typeface="+mj-ea"/>
                <a:ea typeface="+mj-ea"/>
              </a:rPr>
              <a:t>如图</a:t>
            </a:r>
            <a:r>
              <a:rPr lang="en-US" altLang="zh-CN" b="0" dirty="0">
                <a:solidFill>
                  <a:schemeClr val="tx1"/>
                </a:solidFill>
                <a:latin typeface="+mj-ea"/>
                <a:ea typeface="+mj-ea"/>
              </a:rPr>
              <a:t>16- 16</a:t>
            </a:r>
            <a:r>
              <a:rPr lang="zh-CN" altLang="zh-CN" b="0" dirty="0">
                <a:solidFill>
                  <a:schemeClr val="tx1"/>
                </a:solidFill>
                <a:latin typeface="+mj-ea"/>
                <a:ea typeface="+mj-ea"/>
              </a:rPr>
              <a:t>所示。</a:t>
            </a: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3789040"/>
            <a:ext cx="3695700" cy="2468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6585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1026"/>
          <p:cNvSpPr>
            <a:spLocks noGrp="1" noChangeArrowheads="1"/>
          </p:cNvSpPr>
          <p:nvPr>
            <p:ph type="title" idx="4294967295"/>
          </p:nvPr>
        </p:nvSpPr>
        <p:spPr>
          <a:xfrm>
            <a:off x="395289" y="981075"/>
            <a:ext cx="7891487" cy="590537"/>
          </a:xfrm>
        </p:spPr>
        <p:txBody>
          <a:bodyPr/>
          <a:lstStyle/>
          <a:p>
            <a:pPr algn="l" eaLnBrk="1" hangingPunct="1"/>
            <a:r>
              <a:rPr lang="zh-CN" altLang="en-US" sz="4000" dirty="0" smtClean="0">
                <a:solidFill>
                  <a:srgbClr val="800000"/>
                </a:solidFill>
                <a:latin typeface="微软雅黑" pitchFamily="34" charset="-122"/>
                <a:ea typeface="微软雅黑" pitchFamily="34" charset="-122"/>
              </a:rPr>
              <a:t>目录</a:t>
            </a:r>
          </a:p>
        </p:txBody>
      </p:sp>
      <p:cxnSp>
        <p:nvCxnSpPr>
          <p:cNvPr id="15" name="直接连接符 14"/>
          <p:cNvCxnSpPr/>
          <p:nvPr/>
        </p:nvCxnSpPr>
        <p:spPr bwMode="auto">
          <a:xfrm>
            <a:off x="357158" y="1571612"/>
            <a:ext cx="7715304" cy="1588"/>
          </a:xfrm>
          <a:prstGeom prst="line">
            <a:avLst/>
          </a:prstGeom>
          <a:solidFill>
            <a:schemeClr val="accent1"/>
          </a:solidFill>
          <a:ln w="9525" cap="flat" cmpd="sng" algn="ctr">
            <a:solidFill>
              <a:schemeClr val="hlink"/>
            </a:solidFill>
            <a:prstDash val="solid"/>
            <a:round/>
            <a:headEnd type="none" w="med" len="med"/>
            <a:tailEnd type="none" w="med" len="med"/>
          </a:ln>
          <a:effectLst/>
        </p:spPr>
      </p:cxnSp>
      <p:cxnSp>
        <p:nvCxnSpPr>
          <p:cNvPr id="17" name="直接连接符 16"/>
          <p:cNvCxnSpPr/>
          <p:nvPr/>
        </p:nvCxnSpPr>
        <p:spPr bwMode="auto">
          <a:xfrm>
            <a:off x="357158" y="1643050"/>
            <a:ext cx="7715304" cy="1588"/>
          </a:xfrm>
          <a:prstGeom prst="line">
            <a:avLst/>
          </a:prstGeom>
          <a:solidFill>
            <a:schemeClr val="accent1"/>
          </a:solidFill>
          <a:ln w="9525" cap="flat" cmpd="sng" algn="ctr">
            <a:solidFill>
              <a:srgbClr val="99FF66"/>
            </a:solidFill>
            <a:prstDash val="solid"/>
            <a:round/>
            <a:headEnd type="none" w="med" len="med"/>
            <a:tailEnd type="none" w="med" len="med"/>
          </a:ln>
          <a:effectLst/>
        </p:spPr>
      </p:cxnSp>
      <p:sp>
        <p:nvSpPr>
          <p:cNvPr id="2" name="矩形 1"/>
          <p:cNvSpPr/>
          <p:nvPr/>
        </p:nvSpPr>
        <p:spPr>
          <a:xfrm>
            <a:off x="1907704" y="2132856"/>
            <a:ext cx="2478564" cy="400110"/>
          </a:xfrm>
          <a:prstGeom prst="rect">
            <a:avLst/>
          </a:prstGeom>
        </p:spPr>
        <p:txBody>
          <a:bodyPr wrap="none">
            <a:spAutoFit/>
          </a:bodyPr>
          <a:lstStyle/>
          <a:p>
            <a:r>
              <a:rPr lang="en-US" altLang="zh-CN" dirty="0"/>
              <a:t>16.1</a:t>
            </a:r>
            <a:r>
              <a:rPr lang="zh-CN" altLang="zh-CN" dirty="0"/>
              <a:t>图像处理模块库</a:t>
            </a:r>
          </a:p>
        </p:txBody>
      </p:sp>
      <p:sp>
        <p:nvSpPr>
          <p:cNvPr id="4" name="矩形 3"/>
          <p:cNvSpPr/>
          <p:nvPr/>
        </p:nvSpPr>
        <p:spPr>
          <a:xfrm>
            <a:off x="1907704" y="2828835"/>
            <a:ext cx="3719287" cy="400110"/>
          </a:xfrm>
          <a:prstGeom prst="rect">
            <a:avLst/>
          </a:prstGeom>
        </p:spPr>
        <p:txBody>
          <a:bodyPr wrap="none">
            <a:spAutoFit/>
          </a:bodyPr>
          <a:lstStyle/>
          <a:p>
            <a:r>
              <a:rPr lang="en-US" altLang="zh-CN" dirty="0"/>
              <a:t>16.2</a:t>
            </a:r>
            <a:r>
              <a:rPr lang="zh-CN" altLang="zh-CN" dirty="0"/>
              <a:t>基于</a:t>
            </a:r>
            <a:r>
              <a:rPr lang="en-US" altLang="zh-CN" dirty="0"/>
              <a:t>SIMULINK</a:t>
            </a:r>
            <a:r>
              <a:rPr lang="zh-CN" altLang="zh-CN" dirty="0"/>
              <a:t>的图像增强</a:t>
            </a:r>
          </a:p>
        </p:txBody>
      </p:sp>
      <p:sp>
        <p:nvSpPr>
          <p:cNvPr id="5" name="矩形 4"/>
          <p:cNvSpPr/>
          <p:nvPr/>
        </p:nvSpPr>
        <p:spPr>
          <a:xfrm>
            <a:off x="1940158" y="3373625"/>
            <a:ext cx="4059124" cy="400110"/>
          </a:xfrm>
          <a:prstGeom prst="rect">
            <a:avLst/>
          </a:prstGeom>
        </p:spPr>
        <p:txBody>
          <a:bodyPr wrap="none">
            <a:spAutoFit/>
          </a:bodyPr>
          <a:lstStyle/>
          <a:p>
            <a:r>
              <a:rPr lang="en-US" altLang="zh-CN" dirty="0"/>
              <a:t>16.3</a:t>
            </a:r>
            <a:r>
              <a:rPr lang="zh-CN" altLang="zh-CN" dirty="0"/>
              <a:t>基于</a:t>
            </a:r>
            <a:r>
              <a:rPr lang="en-US" altLang="zh-CN" dirty="0"/>
              <a:t>Simulink</a:t>
            </a:r>
            <a:r>
              <a:rPr lang="zh-CN" altLang="zh-CN" dirty="0"/>
              <a:t>的图像转换处理</a:t>
            </a:r>
          </a:p>
        </p:txBody>
      </p:sp>
      <p:sp>
        <p:nvSpPr>
          <p:cNvPr id="6" name="矩形 5"/>
          <p:cNvSpPr/>
          <p:nvPr/>
        </p:nvSpPr>
        <p:spPr>
          <a:xfrm>
            <a:off x="1979712" y="4005064"/>
            <a:ext cx="4059124" cy="400110"/>
          </a:xfrm>
          <a:prstGeom prst="rect">
            <a:avLst/>
          </a:prstGeom>
        </p:spPr>
        <p:txBody>
          <a:bodyPr wrap="none">
            <a:spAutoFit/>
          </a:bodyPr>
          <a:lstStyle/>
          <a:p>
            <a:r>
              <a:rPr lang="en-US" altLang="zh-CN" dirty="0"/>
              <a:t>16.4</a:t>
            </a:r>
            <a:r>
              <a:rPr lang="zh-CN" altLang="zh-CN" dirty="0"/>
              <a:t>基于</a:t>
            </a:r>
            <a:r>
              <a:rPr lang="en-US" altLang="zh-CN" dirty="0"/>
              <a:t>Simulink</a:t>
            </a:r>
            <a:r>
              <a:rPr lang="zh-CN" altLang="zh-CN" dirty="0"/>
              <a:t>的图像几何变换</a:t>
            </a:r>
          </a:p>
        </p:txBody>
      </p:sp>
      <p:sp>
        <p:nvSpPr>
          <p:cNvPr id="7" name="矩形 6"/>
          <p:cNvSpPr/>
          <p:nvPr/>
        </p:nvSpPr>
        <p:spPr>
          <a:xfrm>
            <a:off x="1884244" y="4613066"/>
            <a:ext cx="4992012" cy="400110"/>
          </a:xfrm>
          <a:prstGeom prst="rect">
            <a:avLst/>
          </a:prstGeom>
        </p:spPr>
        <p:txBody>
          <a:bodyPr wrap="square">
            <a:spAutoFit/>
          </a:bodyPr>
          <a:lstStyle/>
          <a:p>
            <a:r>
              <a:rPr lang="en-US" altLang="zh-CN" dirty="0"/>
              <a:t>16.5</a:t>
            </a:r>
            <a:r>
              <a:rPr lang="zh-CN" altLang="zh-CN" dirty="0"/>
              <a:t>基于</a:t>
            </a:r>
            <a:r>
              <a:rPr lang="en-US" altLang="zh-CN" dirty="0"/>
              <a:t>Simulink</a:t>
            </a:r>
            <a:r>
              <a:rPr lang="zh-CN" altLang="zh-CN" dirty="0"/>
              <a:t>的图像数学形态学操作</a:t>
            </a:r>
          </a:p>
        </p:txBody>
      </p:sp>
      <p:sp>
        <p:nvSpPr>
          <p:cNvPr id="8" name="矩形 7"/>
          <p:cNvSpPr/>
          <p:nvPr/>
        </p:nvSpPr>
        <p:spPr>
          <a:xfrm>
            <a:off x="1907704" y="5229200"/>
            <a:ext cx="4864950" cy="400110"/>
          </a:xfrm>
          <a:prstGeom prst="rect">
            <a:avLst/>
          </a:prstGeom>
        </p:spPr>
        <p:txBody>
          <a:bodyPr wrap="square">
            <a:spAutoFit/>
          </a:bodyPr>
          <a:lstStyle/>
          <a:p>
            <a:r>
              <a:rPr lang="en-US" altLang="zh-CN" dirty="0"/>
              <a:t>16.6</a:t>
            </a:r>
            <a:r>
              <a:rPr lang="zh-CN" altLang="zh-CN" dirty="0"/>
              <a:t>基于</a:t>
            </a:r>
            <a:r>
              <a:rPr lang="en-US" altLang="zh-CN" dirty="0"/>
              <a:t>SIMULINK</a:t>
            </a:r>
            <a:r>
              <a:rPr lang="zh-CN" altLang="zh-CN" dirty="0"/>
              <a:t>的图像增强综合实例</a:t>
            </a:r>
          </a:p>
        </p:txBody>
      </p:sp>
    </p:spTree>
    <p:extLst>
      <p:ext uri="{BB962C8B-B14F-4D97-AF65-F5344CB8AC3E}">
        <p14:creationId xmlns:p14="http://schemas.microsoft.com/office/powerpoint/2010/main" val="145861956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24744"/>
            <a:ext cx="8640960" cy="1631216"/>
          </a:xfrm>
          <a:prstGeom prst="rect">
            <a:avLst/>
          </a:prstGeom>
        </p:spPr>
        <p:txBody>
          <a:bodyPr wrap="square">
            <a:spAutoFit/>
          </a:bodyPr>
          <a:lstStyle/>
          <a:p>
            <a:pPr algn="l"/>
            <a:r>
              <a:rPr lang="en-US" altLang="zh-CN" b="0" dirty="0">
                <a:solidFill>
                  <a:schemeClr val="tx1"/>
                </a:solidFill>
                <a:latin typeface="+mj-ea"/>
                <a:ea typeface="+mj-ea"/>
              </a:rPr>
              <a:t>6</a:t>
            </a:r>
            <a:r>
              <a:rPr lang="zh-CN" altLang="zh-CN" b="0" dirty="0">
                <a:solidFill>
                  <a:schemeClr val="tx1"/>
                </a:solidFill>
                <a:latin typeface="+mj-ea"/>
                <a:ea typeface="+mj-ea"/>
              </a:rPr>
              <a:t>、仿真器参数的设置：在</a:t>
            </a:r>
            <a:r>
              <a:rPr lang="en-US" altLang="zh-CN" b="0" dirty="0">
                <a:solidFill>
                  <a:schemeClr val="tx1"/>
                </a:solidFill>
                <a:latin typeface="+mj-ea"/>
                <a:ea typeface="+mj-ea"/>
              </a:rPr>
              <a:t>*.mdl</a:t>
            </a:r>
            <a:r>
              <a:rPr lang="zh-CN" altLang="zh-CN" b="0" dirty="0">
                <a:solidFill>
                  <a:schemeClr val="tx1"/>
                </a:solidFill>
                <a:latin typeface="+mj-ea"/>
                <a:ea typeface="+mj-ea"/>
              </a:rPr>
              <a:t>文件窗口的菜单项</a:t>
            </a:r>
            <a:r>
              <a:rPr lang="en-US" altLang="zh-CN" b="0" dirty="0" err="1">
                <a:solidFill>
                  <a:schemeClr val="tx1"/>
                </a:solidFill>
                <a:latin typeface="+mj-ea"/>
                <a:ea typeface="+mj-ea"/>
              </a:rPr>
              <a:t>Simulation|Configuration</a:t>
            </a:r>
            <a:r>
              <a:rPr lang="en-US" altLang="zh-CN" b="0" dirty="0">
                <a:solidFill>
                  <a:schemeClr val="tx1"/>
                </a:solidFill>
                <a:latin typeface="+mj-ea"/>
                <a:ea typeface="+mj-ea"/>
              </a:rPr>
              <a:t> Parameters</a:t>
            </a:r>
            <a:r>
              <a:rPr lang="zh-CN" altLang="zh-CN" b="0" dirty="0">
                <a:solidFill>
                  <a:schemeClr val="tx1"/>
                </a:solidFill>
                <a:latin typeface="+mj-ea"/>
                <a:ea typeface="+mj-ea"/>
              </a:rPr>
              <a:t>命令，弹出如图对话框，并进行相应设置：选择</a:t>
            </a:r>
            <a:r>
              <a:rPr lang="en-US" altLang="zh-CN" b="0" dirty="0">
                <a:solidFill>
                  <a:schemeClr val="tx1"/>
                </a:solidFill>
                <a:latin typeface="+mj-ea"/>
                <a:ea typeface="+mj-ea"/>
              </a:rPr>
              <a:t>select</a:t>
            </a:r>
            <a:r>
              <a:rPr lang="zh-CN" altLang="zh-CN" b="0" dirty="0">
                <a:solidFill>
                  <a:schemeClr val="tx1"/>
                </a:solidFill>
                <a:latin typeface="+mj-ea"/>
                <a:ea typeface="+mj-ea"/>
              </a:rPr>
              <a:t>标签的</a:t>
            </a:r>
            <a:r>
              <a:rPr lang="en-US" altLang="zh-CN" b="0" dirty="0">
                <a:solidFill>
                  <a:schemeClr val="tx1"/>
                </a:solidFill>
                <a:latin typeface="+mj-ea"/>
                <a:ea typeface="+mj-ea"/>
              </a:rPr>
              <a:t>solver</a:t>
            </a:r>
            <a:r>
              <a:rPr lang="zh-CN" altLang="zh-CN" b="0" dirty="0">
                <a:solidFill>
                  <a:schemeClr val="tx1"/>
                </a:solidFill>
                <a:latin typeface="+mj-ea"/>
                <a:ea typeface="+mj-ea"/>
              </a:rPr>
              <a:t>选项；</a:t>
            </a:r>
            <a:r>
              <a:rPr lang="en-US" altLang="zh-CN" b="0" dirty="0">
                <a:solidFill>
                  <a:schemeClr val="tx1"/>
                </a:solidFill>
                <a:latin typeface="+mj-ea"/>
                <a:ea typeface="+mj-ea"/>
              </a:rPr>
              <a:t>simulation time</a:t>
            </a:r>
            <a:r>
              <a:rPr lang="zh-CN" altLang="zh-CN" b="0" dirty="0">
                <a:solidFill>
                  <a:schemeClr val="tx1"/>
                </a:solidFill>
                <a:latin typeface="+mj-ea"/>
                <a:ea typeface="+mj-ea"/>
              </a:rPr>
              <a:t>标签，将</a:t>
            </a:r>
            <a:r>
              <a:rPr lang="en-US" altLang="zh-CN" b="0" dirty="0">
                <a:solidFill>
                  <a:schemeClr val="tx1"/>
                </a:solidFill>
                <a:latin typeface="+mj-ea"/>
                <a:ea typeface="+mj-ea"/>
              </a:rPr>
              <a:t>star time</a:t>
            </a:r>
            <a:r>
              <a:rPr lang="zh-CN" altLang="zh-CN" b="0" dirty="0">
                <a:solidFill>
                  <a:schemeClr val="tx1"/>
                </a:solidFill>
                <a:latin typeface="+mj-ea"/>
                <a:ea typeface="+mj-ea"/>
              </a:rPr>
              <a:t>和</a:t>
            </a:r>
            <a:r>
              <a:rPr lang="en-US" altLang="zh-CN" b="0" dirty="0">
                <a:solidFill>
                  <a:schemeClr val="tx1"/>
                </a:solidFill>
                <a:latin typeface="+mj-ea"/>
                <a:ea typeface="+mj-ea"/>
              </a:rPr>
              <a:t>stop time</a:t>
            </a:r>
            <a:r>
              <a:rPr lang="zh-CN" altLang="zh-CN" b="0" dirty="0">
                <a:solidFill>
                  <a:schemeClr val="tx1"/>
                </a:solidFill>
                <a:latin typeface="+mj-ea"/>
                <a:ea typeface="+mj-ea"/>
              </a:rPr>
              <a:t>分别为</a:t>
            </a:r>
            <a:r>
              <a:rPr lang="en-US" altLang="zh-CN" b="0" dirty="0">
                <a:solidFill>
                  <a:schemeClr val="tx1"/>
                </a:solidFill>
                <a:latin typeface="+mj-ea"/>
                <a:ea typeface="+mj-ea"/>
              </a:rPr>
              <a:t>0</a:t>
            </a:r>
            <a:r>
              <a:rPr lang="zh-CN" altLang="zh-CN" b="0" dirty="0">
                <a:solidFill>
                  <a:schemeClr val="tx1"/>
                </a:solidFill>
                <a:latin typeface="+mj-ea"/>
                <a:ea typeface="+mj-ea"/>
              </a:rPr>
              <a:t>；在</a:t>
            </a:r>
            <a:r>
              <a:rPr lang="en-US" altLang="zh-CN" b="0" dirty="0">
                <a:solidFill>
                  <a:schemeClr val="tx1"/>
                </a:solidFill>
                <a:latin typeface="+mj-ea"/>
                <a:ea typeface="+mj-ea"/>
              </a:rPr>
              <a:t>type</a:t>
            </a:r>
            <a:r>
              <a:rPr lang="zh-CN" altLang="zh-CN" b="0" dirty="0">
                <a:solidFill>
                  <a:schemeClr val="tx1"/>
                </a:solidFill>
                <a:latin typeface="+mj-ea"/>
                <a:ea typeface="+mj-ea"/>
              </a:rPr>
              <a:t>标签下拉列表选择</a:t>
            </a:r>
            <a:r>
              <a:rPr lang="en-US" altLang="zh-CN" b="0" dirty="0">
                <a:solidFill>
                  <a:schemeClr val="tx1"/>
                </a:solidFill>
                <a:latin typeface="+mj-ea"/>
                <a:ea typeface="+mj-ea"/>
              </a:rPr>
              <a:t>Fixed step</a:t>
            </a:r>
            <a:r>
              <a:rPr lang="zh-CN" altLang="zh-CN" b="0" dirty="0">
                <a:solidFill>
                  <a:schemeClr val="tx1"/>
                </a:solidFill>
                <a:latin typeface="+mj-ea"/>
                <a:ea typeface="+mj-ea"/>
              </a:rPr>
              <a:t>；在</a:t>
            </a:r>
            <a:r>
              <a:rPr lang="en-US" altLang="zh-CN" b="0" dirty="0">
                <a:solidFill>
                  <a:schemeClr val="tx1"/>
                </a:solidFill>
                <a:latin typeface="+mj-ea"/>
                <a:ea typeface="+mj-ea"/>
              </a:rPr>
              <a:t>solver</a:t>
            </a:r>
            <a:r>
              <a:rPr lang="zh-CN" altLang="zh-CN" b="0" dirty="0">
                <a:solidFill>
                  <a:schemeClr val="tx1"/>
                </a:solidFill>
                <a:latin typeface="+mj-ea"/>
                <a:ea typeface="+mj-ea"/>
              </a:rPr>
              <a:t>标签下拉列表中选择</a:t>
            </a:r>
            <a:r>
              <a:rPr lang="en-US" altLang="zh-CN" b="0" dirty="0" err="1">
                <a:solidFill>
                  <a:schemeClr val="tx1"/>
                </a:solidFill>
                <a:latin typeface="+mj-ea"/>
                <a:ea typeface="+mj-ea"/>
              </a:rPr>
              <a:t>Discret</a:t>
            </a:r>
            <a:r>
              <a:rPr lang="zh-CN" altLang="zh-CN" b="0" dirty="0">
                <a:solidFill>
                  <a:schemeClr val="tx1"/>
                </a:solidFill>
                <a:latin typeface="+mj-ea"/>
                <a:ea typeface="+mj-ea"/>
              </a:rPr>
              <a:t>额（</a:t>
            </a:r>
            <a:r>
              <a:rPr lang="en-US" altLang="zh-CN" b="0" dirty="0">
                <a:solidFill>
                  <a:schemeClr val="tx1"/>
                </a:solidFill>
                <a:latin typeface="+mj-ea"/>
                <a:ea typeface="+mj-ea"/>
              </a:rPr>
              <a:t>no </a:t>
            </a:r>
            <a:r>
              <a:rPr lang="en-US" altLang="zh-CN" b="0" dirty="0" err="1">
                <a:solidFill>
                  <a:schemeClr val="tx1"/>
                </a:solidFill>
                <a:latin typeface="+mj-ea"/>
                <a:ea typeface="+mj-ea"/>
              </a:rPr>
              <a:t>continous</a:t>
            </a:r>
            <a:r>
              <a:rPr lang="en-US" altLang="zh-CN" b="0" dirty="0">
                <a:solidFill>
                  <a:schemeClr val="tx1"/>
                </a:solidFill>
                <a:latin typeface="+mj-ea"/>
                <a:ea typeface="+mj-ea"/>
              </a:rPr>
              <a:t> states</a:t>
            </a:r>
            <a:r>
              <a:rPr lang="zh-CN" altLang="zh-CN" b="0" dirty="0">
                <a:solidFill>
                  <a:schemeClr val="tx1"/>
                </a:solidFill>
                <a:latin typeface="+mj-ea"/>
                <a:ea typeface="+mj-ea"/>
              </a:rPr>
              <a:t>）。如图</a:t>
            </a:r>
            <a:r>
              <a:rPr lang="en-US" altLang="zh-CN" b="0" dirty="0">
                <a:solidFill>
                  <a:schemeClr val="tx1"/>
                </a:solidFill>
                <a:latin typeface="+mj-ea"/>
                <a:ea typeface="+mj-ea"/>
              </a:rPr>
              <a:t>16-17</a:t>
            </a:r>
            <a:r>
              <a:rPr lang="zh-CN" altLang="zh-CN" b="0" dirty="0">
                <a:solidFill>
                  <a:schemeClr val="tx1"/>
                </a:solidFill>
                <a:latin typeface="+mj-ea"/>
                <a:ea typeface="+mj-ea"/>
              </a:rPr>
              <a:t>所示。</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28" y="3356992"/>
            <a:ext cx="4160837" cy="1966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467544" y="2865130"/>
            <a:ext cx="8280920" cy="400110"/>
          </a:xfrm>
          <a:prstGeom prst="rect">
            <a:avLst/>
          </a:prstGeom>
        </p:spPr>
        <p:txBody>
          <a:bodyPr wrap="square">
            <a:spAutoFit/>
          </a:bodyPr>
          <a:lstStyle/>
          <a:p>
            <a:pPr algn="l"/>
            <a:r>
              <a:rPr lang="en-US" altLang="zh-CN" b="0" dirty="0">
                <a:solidFill>
                  <a:schemeClr val="tx1"/>
                </a:solidFill>
                <a:latin typeface="+mj-ea"/>
                <a:ea typeface="+mj-ea"/>
              </a:rPr>
              <a:t>7</a:t>
            </a:r>
            <a:r>
              <a:rPr lang="zh-CN" altLang="zh-CN" b="0" dirty="0">
                <a:solidFill>
                  <a:schemeClr val="tx1"/>
                </a:solidFill>
                <a:latin typeface="+mj-ea"/>
                <a:ea typeface="+mj-ea"/>
              </a:rPr>
              <a:t>、运行仿真系统，仿真结果如图</a:t>
            </a:r>
            <a:r>
              <a:rPr lang="en-US" altLang="zh-CN" b="0" dirty="0">
                <a:solidFill>
                  <a:schemeClr val="tx1"/>
                </a:solidFill>
                <a:latin typeface="+mj-ea"/>
                <a:ea typeface="+mj-ea"/>
              </a:rPr>
              <a:t>16-18</a:t>
            </a:r>
            <a:r>
              <a:rPr lang="zh-CN" altLang="zh-CN" b="0" dirty="0">
                <a:solidFill>
                  <a:schemeClr val="tx1"/>
                </a:solidFill>
                <a:latin typeface="+mj-ea"/>
                <a:ea typeface="+mj-ea"/>
              </a:rPr>
              <a:t>所示。 </a:t>
            </a:r>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305" y="3354355"/>
            <a:ext cx="4321175" cy="2538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6585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6" y="1340768"/>
            <a:ext cx="8568952" cy="5016758"/>
          </a:xfrm>
          <a:prstGeom prst="rect">
            <a:avLst/>
          </a:prstGeom>
        </p:spPr>
        <p:txBody>
          <a:bodyPr wrap="square">
            <a:spAutoFit/>
          </a:bodyPr>
          <a:lstStyle/>
          <a:p>
            <a:pPr algn="l"/>
            <a:r>
              <a:rPr lang="zh-CN" altLang="zh-CN" b="0" dirty="0" smtClean="0">
                <a:solidFill>
                  <a:schemeClr val="tx1"/>
                </a:solidFill>
                <a:latin typeface="+mj-ea"/>
                <a:ea typeface="+mj-ea"/>
              </a:rPr>
              <a:t>中值滤波</a:t>
            </a:r>
            <a:r>
              <a:rPr lang="zh-CN" altLang="zh-CN" b="0" dirty="0">
                <a:solidFill>
                  <a:schemeClr val="tx1"/>
                </a:solidFill>
                <a:latin typeface="+mj-ea"/>
                <a:ea typeface="+mj-ea"/>
              </a:rPr>
              <a:t>是基于排序统计理论的一种能有效抑制噪声的非线性信号处理技术，中值滤波的基本原理是把数字图像或数字序列中一点的值用该点的一个邻域中各点值的中值代替，让周围的像素值接近的真实值，从而消除孤立的噪声点。在</a:t>
            </a:r>
            <a:r>
              <a:rPr lang="en-US" altLang="zh-CN" b="0" dirty="0">
                <a:solidFill>
                  <a:schemeClr val="tx1"/>
                </a:solidFill>
                <a:latin typeface="+mj-ea"/>
                <a:ea typeface="+mj-ea"/>
              </a:rPr>
              <a:t>MATLAB</a:t>
            </a:r>
            <a:r>
              <a:rPr lang="zh-CN" altLang="zh-CN" b="0" dirty="0">
                <a:solidFill>
                  <a:schemeClr val="tx1"/>
                </a:solidFill>
                <a:latin typeface="+mj-ea"/>
                <a:ea typeface="+mj-ea"/>
              </a:rPr>
              <a:t>中，</a:t>
            </a:r>
            <a:r>
              <a:rPr lang="en-US" altLang="zh-CN" b="0" dirty="0">
                <a:solidFill>
                  <a:schemeClr val="tx1"/>
                </a:solidFill>
                <a:latin typeface="+mj-ea"/>
                <a:ea typeface="+mj-ea"/>
              </a:rPr>
              <a:t>medfilt2</a:t>
            </a:r>
            <a:r>
              <a:rPr lang="zh-CN" altLang="zh-CN" b="0" dirty="0">
                <a:solidFill>
                  <a:schemeClr val="tx1"/>
                </a:solidFill>
                <a:latin typeface="+mj-ea"/>
                <a:ea typeface="+mj-ea"/>
              </a:rPr>
              <a:t>函数用于实现中值滤波，该函数的调用方法如下：</a:t>
            </a:r>
          </a:p>
          <a:p>
            <a:pPr algn="l"/>
            <a:r>
              <a:rPr lang="en-US" altLang="zh-CN" b="0" dirty="0">
                <a:solidFill>
                  <a:schemeClr val="tx1"/>
                </a:solidFill>
                <a:latin typeface="+mj-ea"/>
                <a:ea typeface="+mj-ea"/>
              </a:rPr>
              <a:t>B = medfilt2(A)</a:t>
            </a:r>
            <a:endParaRPr lang="zh-CN" altLang="zh-CN" b="0" dirty="0">
              <a:solidFill>
                <a:schemeClr val="tx1"/>
              </a:solidFill>
              <a:latin typeface="+mj-ea"/>
              <a:ea typeface="+mj-ea"/>
            </a:endParaRPr>
          </a:p>
          <a:p>
            <a:pPr algn="l"/>
            <a:r>
              <a:rPr lang="en-US" altLang="zh-CN" b="0" dirty="0">
                <a:solidFill>
                  <a:schemeClr val="tx1"/>
                </a:solidFill>
                <a:latin typeface="+mj-ea"/>
                <a:ea typeface="+mj-ea"/>
              </a:rPr>
              <a:t>B = medfilt2(A,[</a:t>
            </a:r>
            <a:r>
              <a:rPr lang="en-US" altLang="zh-CN" b="0" dirty="0" err="1">
                <a:solidFill>
                  <a:schemeClr val="tx1"/>
                </a:solidFill>
                <a:latin typeface="+mj-ea"/>
                <a:ea typeface="+mj-ea"/>
              </a:rPr>
              <a:t>m,n</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zh-CN" altLang="zh-CN" b="0" dirty="0">
                <a:solidFill>
                  <a:schemeClr val="tx1"/>
                </a:solidFill>
                <a:latin typeface="+mj-ea"/>
                <a:ea typeface="+mj-ea"/>
              </a:rPr>
              <a:t>其中，</a:t>
            </a:r>
            <a:r>
              <a:rPr lang="en-US" altLang="zh-CN" b="0" dirty="0">
                <a:solidFill>
                  <a:schemeClr val="tx1"/>
                </a:solidFill>
                <a:latin typeface="+mj-ea"/>
                <a:ea typeface="+mj-ea"/>
              </a:rPr>
              <a:t>m</a:t>
            </a:r>
            <a:r>
              <a:rPr lang="zh-CN" altLang="zh-CN" b="0" dirty="0">
                <a:solidFill>
                  <a:schemeClr val="tx1"/>
                </a:solidFill>
                <a:latin typeface="+mj-ea"/>
                <a:ea typeface="+mj-ea"/>
              </a:rPr>
              <a:t>和</a:t>
            </a:r>
            <a:r>
              <a:rPr lang="en-US" altLang="zh-CN" b="0" dirty="0">
                <a:solidFill>
                  <a:schemeClr val="tx1"/>
                </a:solidFill>
                <a:latin typeface="+mj-ea"/>
                <a:ea typeface="+mj-ea"/>
              </a:rPr>
              <a:t>n</a:t>
            </a:r>
            <a:r>
              <a:rPr lang="zh-CN" altLang="zh-CN" b="0" dirty="0">
                <a:solidFill>
                  <a:schemeClr val="tx1"/>
                </a:solidFill>
                <a:latin typeface="+mj-ea"/>
                <a:ea typeface="+mj-ea"/>
              </a:rPr>
              <a:t>的默认值为</a:t>
            </a:r>
            <a:r>
              <a:rPr lang="en-US" altLang="zh-CN" b="0" dirty="0">
                <a:solidFill>
                  <a:schemeClr val="tx1"/>
                </a:solidFill>
                <a:latin typeface="+mj-ea"/>
                <a:ea typeface="+mj-ea"/>
              </a:rPr>
              <a:t>3</a:t>
            </a:r>
            <a:r>
              <a:rPr lang="zh-CN" altLang="zh-CN" b="0" dirty="0">
                <a:solidFill>
                  <a:schemeClr val="tx1"/>
                </a:solidFill>
                <a:latin typeface="+mj-ea"/>
                <a:ea typeface="+mj-ea"/>
              </a:rPr>
              <a:t>的情况执行中值滤波；每个输出像素为</a:t>
            </a:r>
            <a:r>
              <a:rPr lang="en-US" altLang="zh-CN" b="0" dirty="0" err="1">
                <a:solidFill>
                  <a:schemeClr val="tx1"/>
                </a:solidFill>
                <a:latin typeface="+mj-ea"/>
                <a:ea typeface="+mj-ea"/>
              </a:rPr>
              <a:t>m</a:t>
            </a:r>
            <a:r>
              <a:rPr lang="en-US" altLang="zh-CN" b="0" dirty="0" err="1">
                <a:solidFill>
                  <a:schemeClr val="tx1"/>
                </a:solidFill>
                <a:latin typeface="+mj-ea"/>
                <a:ea typeface="+mj-ea"/>
                <a:sym typeface="Symbol"/>
              </a:rPr>
              <a:t></a:t>
            </a:r>
            <a:r>
              <a:rPr lang="en-US" altLang="zh-CN" b="0" dirty="0" err="1">
                <a:solidFill>
                  <a:schemeClr val="tx1"/>
                </a:solidFill>
                <a:latin typeface="+mj-ea"/>
                <a:ea typeface="+mj-ea"/>
              </a:rPr>
              <a:t>n</a:t>
            </a:r>
            <a:r>
              <a:rPr lang="zh-CN" altLang="zh-CN" b="0" dirty="0">
                <a:solidFill>
                  <a:schemeClr val="tx1"/>
                </a:solidFill>
                <a:latin typeface="+mj-ea"/>
                <a:ea typeface="+mj-ea"/>
              </a:rPr>
              <a:t>邻域的中值。</a:t>
            </a:r>
          </a:p>
          <a:p>
            <a:pPr algn="l"/>
            <a:r>
              <a:rPr lang="zh-CN" altLang="zh-CN" b="0" dirty="0">
                <a:solidFill>
                  <a:schemeClr val="tx1"/>
                </a:solidFill>
                <a:latin typeface="+mj-ea"/>
                <a:ea typeface="+mj-ea"/>
              </a:rPr>
              <a:t>通过</a:t>
            </a:r>
            <a:r>
              <a:rPr lang="en-US" altLang="zh-CN" b="0" dirty="0" err="1">
                <a:solidFill>
                  <a:schemeClr val="tx1"/>
                </a:solidFill>
                <a:latin typeface="+mj-ea"/>
                <a:ea typeface="+mj-ea"/>
              </a:rPr>
              <a:t>matlab</a:t>
            </a:r>
            <a:r>
              <a:rPr lang="zh-CN" altLang="zh-CN" b="0" dirty="0">
                <a:solidFill>
                  <a:schemeClr val="tx1"/>
                </a:solidFill>
                <a:latin typeface="+mj-ea"/>
                <a:ea typeface="+mj-ea"/>
              </a:rPr>
              <a:t>程序实现图像的平滑增强。</a:t>
            </a:r>
          </a:p>
          <a:p>
            <a:pPr algn="l"/>
            <a:r>
              <a:rPr lang="en-US" altLang="zh-CN" b="0" dirty="0">
                <a:solidFill>
                  <a:schemeClr val="tx1"/>
                </a:solidFill>
                <a:latin typeface="+mj-ea"/>
                <a:ea typeface="+mj-ea"/>
              </a:rPr>
              <a:t>A=</a:t>
            </a:r>
            <a:r>
              <a:rPr lang="en-US" altLang="zh-CN" b="0" dirty="0" err="1">
                <a:solidFill>
                  <a:schemeClr val="tx1"/>
                </a:solidFill>
                <a:latin typeface="+mj-ea"/>
                <a:ea typeface="+mj-ea"/>
              </a:rPr>
              <a:t>imread</a:t>
            </a:r>
            <a:r>
              <a:rPr lang="en-US" altLang="zh-CN" b="0" dirty="0">
                <a:solidFill>
                  <a:schemeClr val="tx1"/>
                </a:solidFill>
                <a:latin typeface="+mj-ea"/>
                <a:ea typeface="+mj-ea"/>
              </a:rPr>
              <a:t>('</a:t>
            </a:r>
            <a:r>
              <a:rPr lang="en-US" altLang="zh-CN" b="0" dirty="0" err="1">
                <a:solidFill>
                  <a:schemeClr val="tx1"/>
                </a:solidFill>
                <a:latin typeface="+mj-ea"/>
                <a:ea typeface="+mj-ea"/>
              </a:rPr>
              <a:t>tire.tif</a:t>
            </a:r>
            <a:r>
              <a:rPr lang="en-US" altLang="zh-CN" b="0" dirty="0">
                <a:solidFill>
                  <a:schemeClr val="tx1"/>
                </a:solidFill>
                <a:latin typeface="+mj-ea"/>
                <a:ea typeface="+mj-ea"/>
              </a:rPr>
              <a:t>');                           %</a:t>
            </a:r>
            <a:r>
              <a:rPr lang="zh-CN" altLang="zh-CN" b="0" dirty="0">
                <a:solidFill>
                  <a:schemeClr val="tx1"/>
                </a:solidFill>
                <a:latin typeface="+mj-ea"/>
                <a:ea typeface="+mj-ea"/>
              </a:rPr>
              <a:t>读取图像</a:t>
            </a:r>
          </a:p>
          <a:p>
            <a:pPr algn="l"/>
            <a:r>
              <a:rPr lang="en-US" altLang="zh-CN" b="0" dirty="0">
                <a:solidFill>
                  <a:schemeClr val="tx1"/>
                </a:solidFill>
                <a:latin typeface="+mj-ea"/>
                <a:ea typeface="+mj-ea"/>
              </a:rPr>
              <a:t>B=</a:t>
            </a:r>
            <a:r>
              <a:rPr lang="en-US" altLang="zh-CN" b="0" dirty="0" err="1">
                <a:solidFill>
                  <a:schemeClr val="tx1"/>
                </a:solidFill>
                <a:latin typeface="+mj-ea"/>
                <a:ea typeface="+mj-ea"/>
              </a:rPr>
              <a:t>imnoise</a:t>
            </a:r>
            <a:r>
              <a:rPr lang="en-US" altLang="zh-CN" b="0" dirty="0">
                <a:solidFill>
                  <a:schemeClr val="tx1"/>
                </a:solidFill>
                <a:latin typeface="+mj-ea"/>
                <a:ea typeface="+mj-ea"/>
              </a:rPr>
              <a:t>(</a:t>
            </a:r>
            <a:r>
              <a:rPr lang="en-US" altLang="zh-CN" b="0" dirty="0" err="1">
                <a:solidFill>
                  <a:schemeClr val="tx1"/>
                </a:solidFill>
                <a:latin typeface="+mj-ea"/>
                <a:ea typeface="+mj-ea"/>
              </a:rPr>
              <a:t>A,'salt</a:t>
            </a:r>
            <a:r>
              <a:rPr lang="en-US" altLang="zh-CN" b="0" dirty="0">
                <a:solidFill>
                  <a:schemeClr val="tx1"/>
                </a:solidFill>
                <a:latin typeface="+mj-ea"/>
                <a:ea typeface="+mj-ea"/>
              </a:rPr>
              <a:t> &amp; pepper',0.02);         %</a:t>
            </a:r>
            <a:r>
              <a:rPr lang="zh-CN" altLang="zh-CN" b="0" dirty="0">
                <a:solidFill>
                  <a:schemeClr val="tx1"/>
                </a:solidFill>
                <a:latin typeface="+mj-ea"/>
                <a:ea typeface="+mj-ea"/>
              </a:rPr>
              <a:t>添加椒盐噪声</a:t>
            </a:r>
          </a:p>
          <a:p>
            <a:pPr algn="l"/>
            <a:r>
              <a:rPr lang="en-US" altLang="zh-CN" b="0" dirty="0">
                <a:solidFill>
                  <a:schemeClr val="tx1"/>
                </a:solidFill>
                <a:latin typeface="+mj-ea"/>
                <a:ea typeface="+mj-ea"/>
              </a:rPr>
              <a:t>K=medfilt2(B);                             %</a:t>
            </a:r>
            <a:r>
              <a:rPr lang="zh-CN" altLang="zh-CN" b="0" dirty="0">
                <a:solidFill>
                  <a:schemeClr val="tx1"/>
                </a:solidFill>
                <a:latin typeface="+mj-ea"/>
                <a:ea typeface="+mj-ea"/>
              </a:rPr>
              <a:t>中值滤波</a:t>
            </a:r>
          </a:p>
          <a:p>
            <a:pPr algn="l"/>
            <a:r>
              <a:rPr lang="en-US" altLang="zh-CN" b="0" dirty="0">
                <a:solidFill>
                  <a:schemeClr val="tx1"/>
                </a:solidFill>
                <a:latin typeface="+mj-ea"/>
                <a:ea typeface="+mj-ea"/>
              </a:rPr>
              <a:t>figure %</a:t>
            </a:r>
            <a:r>
              <a:rPr lang="zh-CN" altLang="zh-CN" b="0" dirty="0">
                <a:solidFill>
                  <a:schemeClr val="tx1"/>
                </a:solidFill>
                <a:latin typeface="+mj-ea"/>
                <a:ea typeface="+mj-ea"/>
              </a:rPr>
              <a:t>显示</a:t>
            </a:r>
          </a:p>
          <a:p>
            <a:pPr algn="l"/>
            <a:r>
              <a:rPr lang="en-US" altLang="zh-CN" b="0" dirty="0">
                <a:solidFill>
                  <a:schemeClr val="tx1"/>
                </a:solidFill>
                <a:latin typeface="+mj-ea"/>
                <a:ea typeface="+mj-ea"/>
              </a:rPr>
              <a:t>subplot(121),</a:t>
            </a:r>
            <a:r>
              <a:rPr lang="en-US" altLang="zh-CN" b="0" dirty="0" err="1">
                <a:solidFill>
                  <a:schemeClr val="tx1"/>
                </a:solidFill>
                <a:latin typeface="+mj-ea"/>
                <a:ea typeface="+mj-ea"/>
              </a:rPr>
              <a:t>imshow</a:t>
            </a:r>
            <a:r>
              <a:rPr lang="en-US" altLang="zh-CN" b="0" dirty="0">
                <a:solidFill>
                  <a:schemeClr val="tx1"/>
                </a:solidFill>
                <a:latin typeface="+mj-ea"/>
                <a:ea typeface="+mj-ea"/>
              </a:rPr>
              <a:t>(B);                  %</a:t>
            </a:r>
            <a:r>
              <a:rPr lang="zh-CN" altLang="zh-CN" b="0" dirty="0">
                <a:solidFill>
                  <a:schemeClr val="tx1"/>
                </a:solidFill>
                <a:latin typeface="+mj-ea"/>
                <a:ea typeface="+mj-ea"/>
              </a:rPr>
              <a:t>显示添加椒盐噪声后的图像</a:t>
            </a:r>
          </a:p>
          <a:p>
            <a:pPr algn="l"/>
            <a:r>
              <a:rPr lang="en-US" altLang="zh-CN" b="0" dirty="0">
                <a:solidFill>
                  <a:schemeClr val="tx1"/>
                </a:solidFill>
                <a:latin typeface="+mj-ea"/>
                <a:ea typeface="+mj-ea"/>
              </a:rPr>
              <a:t>subplot(122),</a:t>
            </a:r>
            <a:r>
              <a:rPr lang="en-US" altLang="zh-CN" b="0" dirty="0" err="1">
                <a:solidFill>
                  <a:schemeClr val="tx1"/>
                </a:solidFill>
                <a:latin typeface="+mj-ea"/>
                <a:ea typeface="+mj-ea"/>
              </a:rPr>
              <a:t>imshow</a:t>
            </a:r>
            <a:r>
              <a:rPr lang="en-US" altLang="zh-CN" b="0" dirty="0">
                <a:solidFill>
                  <a:schemeClr val="tx1"/>
                </a:solidFill>
                <a:latin typeface="+mj-ea"/>
                <a:ea typeface="+mj-ea"/>
              </a:rPr>
              <a:t>(K);                  %</a:t>
            </a:r>
            <a:r>
              <a:rPr lang="zh-CN" altLang="zh-CN" b="0" dirty="0">
                <a:solidFill>
                  <a:schemeClr val="tx1"/>
                </a:solidFill>
                <a:latin typeface="+mj-ea"/>
                <a:ea typeface="+mj-ea"/>
              </a:rPr>
              <a:t>显示平滑处理后图像</a:t>
            </a:r>
          </a:p>
          <a:p>
            <a:pPr algn="l"/>
            <a:r>
              <a:rPr lang="zh-CN" altLang="zh-CN" b="0" dirty="0">
                <a:solidFill>
                  <a:schemeClr val="tx1"/>
                </a:solidFill>
                <a:latin typeface="+mj-ea"/>
                <a:ea typeface="+mj-ea"/>
              </a:rPr>
              <a:t>运行结果如图</a:t>
            </a:r>
            <a:r>
              <a:rPr lang="en-US" altLang="zh-CN" b="0" dirty="0">
                <a:solidFill>
                  <a:schemeClr val="tx1"/>
                </a:solidFill>
                <a:latin typeface="+mj-ea"/>
                <a:ea typeface="+mj-ea"/>
              </a:rPr>
              <a:t>16-19</a:t>
            </a:r>
            <a:r>
              <a:rPr lang="zh-CN" altLang="zh-CN" b="0" dirty="0">
                <a:solidFill>
                  <a:schemeClr val="tx1"/>
                </a:solidFill>
                <a:latin typeface="+mj-ea"/>
                <a:ea typeface="+mj-ea"/>
              </a:rPr>
              <a:t>所示。</a:t>
            </a:r>
            <a:endParaRPr lang="zh-CN" altLang="en-US" b="0" dirty="0">
              <a:solidFill>
                <a:schemeClr val="tx1"/>
              </a:solidFill>
              <a:latin typeface="+mj-ea"/>
              <a:ea typeface="+mj-ea"/>
            </a:endParaRPr>
          </a:p>
        </p:txBody>
      </p:sp>
      <p:sp>
        <p:nvSpPr>
          <p:cNvPr id="3" name="矩形 2"/>
          <p:cNvSpPr/>
          <p:nvPr/>
        </p:nvSpPr>
        <p:spPr>
          <a:xfrm>
            <a:off x="179512" y="940658"/>
            <a:ext cx="2691763" cy="400110"/>
          </a:xfrm>
          <a:prstGeom prst="rect">
            <a:avLst/>
          </a:prstGeom>
        </p:spPr>
        <p:txBody>
          <a:bodyPr wrap="none">
            <a:spAutoFit/>
          </a:bodyPr>
          <a:lstStyle/>
          <a:p>
            <a:r>
              <a:rPr lang="en-US" altLang="zh-CN" dirty="0"/>
              <a:t>16.2.2</a:t>
            </a:r>
            <a:r>
              <a:rPr lang="zh-CN" altLang="zh-CN" dirty="0"/>
              <a:t>图像的平滑增强</a:t>
            </a:r>
          </a:p>
        </p:txBody>
      </p:sp>
    </p:spTree>
    <p:extLst>
      <p:ext uri="{BB962C8B-B14F-4D97-AF65-F5344CB8AC3E}">
        <p14:creationId xmlns:p14="http://schemas.microsoft.com/office/powerpoint/2010/main" val="3476585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332656"/>
            <a:ext cx="3497263" cy="169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179512" y="980728"/>
            <a:ext cx="4572000" cy="4093428"/>
          </a:xfrm>
          <a:prstGeom prst="rect">
            <a:avLst/>
          </a:prstGeom>
        </p:spPr>
        <p:txBody>
          <a:bodyPr>
            <a:spAutoFit/>
          </a:bodyPr>
          <a:lstStyle/>
          <a:p>
            <a:pPr algn="l"/>
            <a:r>
              <a:rPr lang="zh-CN" altLang="zh-CN" b="0" dirty="0">
                <a:solidFill>
                  <a:schemeClr val="tx1"/>
                </a:solidFill>
                <a:latin typeface="+mj-ea"/>
                <a:ea typeface="+mj-ea"/>
              </a:rPr>
              <a:t>通过</a:t>
            </a:r>
            <a:r>
              <a:rPr lang="en-US" altLang="zh-CN" b="0" dirty="0" err="1">
                <a:solidFill>
                  <a:schemeClr val="tx1"/>
                </a:solidFill>
                <a:latin typeface="+mj-ea"/>
                <a:ea typeface="+mj-ea"/>
              </a:rPr>
              <a:t>simulink</a:t>
            </a:r>
            <a:r>
              <a:rPr lang="zh-CN" altLang="zh-CN" b="0" dirty="0">
                <a:solidFill>
                  <a:schemeClr val="tx1"/>
                </a:solidFill>
                <a:latin typeface="+mj-ea"/>
                <a:ea typeface="+mj-ea"/>
              </a:rPr>
              <a:t>实现图像平滑增强如下：</a:t>
            </a:r>
          </a:p>
          <a:p>
            <a:pPr algn="l"/>
            <a:r>
              <a:rPr lang="zh-CN" altLang="zh-CN" b="0" dirty="0">
                <a:solidFill>
                  <a:schemeClr val="tx1"/>
                </a:solidFill>
                <a:latin typeface="+mj-ea"/>
                <a:ea typeface="+mj-ea"/>
              </a:rPr>
              <a:t>建立仿真模型文件。</a:t>
            </a:r>
          </a:p>
          <a:p>
            <a:pPr algn="l"/>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）子模块的选取。</a:t>
            </a:r>
          </a:p>
          <a:p>
            <a:pPr lvl="0" algn="l"/>
            <a:r>
              <a:rPr lang="zh-CN" altLang="zh-CN" b="0" dirty="0">
                <a:solidFill>
                  <a:schemeClr val="tx1"/>
                </a:solidFill>
                <a:latin typeface="+mj-ea"/>
                <a:ea typeface="+mj-ea"/>
              </a:rPr>
              <a:t>“</a:t>
            </a:r>
            <a:r>
              <a:rPr lang="en-US" altLang="zh-CN" b="0" dirty="0">
                <a:solidFill>
                  <a:schemeClr val="tx1"/>
                </a:solidFill>
                <a:latin typeface="+mj-ea"/>
                <a:ea typeface="+mj-ea"/>
              </a:rPr>
              <a:t>Sources</a:t>
            </a:r>
            <a:r>
              <a:rPr lang="zh-CN" altLang="zh-CN" b="0" dirty="0">
                <a:solidFill>
                  <a:schemeClr val="tx1"/>
                </a:solidFill>
                <a:latin typeface="+mj-ea"/>
                <a:ea typeface="+mj-ea"/>
              </a:rPr>
              <a:t>”模块库中选择“</a:t>
            </a:r>
            <a:r>
              <a:rPr lang="en-US" altLang="zh-CN" b="0" dirty="0">
                <a:solidFill>
                  <a:schemeClr val="tx1"/>
                </a:solidFill>
                <a:latin typeface="+mj-ea"/>
                <a:ea typeface="+mj-ea"/>
              </a:rPr>
              <a:t>Image From Workspace</a:t>
            </a:r>
            <a:r>
              <a:rPr lang="zh-CN" altLang="zh-CN" b="0" dirty="0">
                <a:solidFill>
                  <a:schemeClr val="tx1"/>
                </a:solidFill>
                <a:latin typeface="+mj-ea"/>
                <a:ea typeface="+mj-ea"/>
              </a:rPr>
              <a:t>”模块；</a:t>
            </a:r>
          </a:p>
          <a:p>
            <a:pPr lvl="0" algn="l"/>
            <a:r>
              <a:rPr lang="zh-CN" altLang="zh-CN" b="0" dirty="0">
                <a:solidFill>
                  <a:schemeClr val="tx1"/>
                </a:solidFill>
                <a:latin typeface="+mj-ea"/>
                <a:ea typeface="+mj-ea"/>
              </a:rPr>
              <a:t>“</a:t>
            </a:r>
            <a:r>
              <a:rPr lang="en-US" altLang="zh-CN" b="0" dirty="0">
                <a:solidFill>
                  <a:schemeClr val="tx1"/>
                </a:solidFill>
                <a:latin typeface="+mj-ea"/>
                <a:ea typeface="+mj-ea"/>
              </a:rPr>
              <a:t>Analysis &amp; Enhancement</a:t>
            </a:r>
            <a:r>
              <a:rPr lang="zh-CN" altLang="zh-CN" b="0" dirty="0">
                <a:solidFill>
                  <a:schemeClr val="tx1"/>
                </a:solidFill>
                <a:latin typeface="+mj-ea"/>
                <a:ea typeface="+mj-ea"/>
              </a:rPr>
              <a:t>”模块库中选“</a:t>
            </a:r>
            <a:r>
              <a:rPr lang="en-US" altLang="zh-CN" b="0" dirty="0">
                <a:solidFill>
                  <a:schemeClr val="tx1"/>
                </a:solidFill>
                <a:latin typeface="+mj-ea"/>
                <a:ea typeface="+mj-ea"/>
              </a:rPr>
              <a:t>Median Filter</a:t>
            </a:r>
            <a:r>
              <a:rPr lang="zh-CN" altLang="zh-CN" b="0" dirty="0">
                <a:solidFill>
                  <a:schemeClr val="tx1"/>
                </a:solidFill>
                <a:latin typeface="+mj-ea"/>
                <a:ea typeface="+mj-ea"/>
              </a:rPr>
              <a:t>”模块；</a:t>
            </a:r>
            <a:r>
              <a:rPr lang="en-US" altLang="zh-CN" b="0" dirty="0">
                <a:solidFill>
                  <a:schemeClr val="tx1"/>
                </a:solidFill>
                <a:latin typeface="+mj-ea"/>
                <a:ea typeface="+mj-ea"/>
              </a:rPr>
              <a:t>	</a:t>
            </a:r>
            <a:endParaRPr lang="zh-CN" altLang="zh-CN" b="0" dirty="0">
              <a:solidFill>
                <a:schemeClr val="tx1"/>
              </a:solidFill>
              <a:latin typeface="+mj-ea"/>
              <a:ea typeface="+mj-ea"/>
            </a:endParaRPr>
          </a:p>
          <a:p>
            <a:pPr lvl="0" algn="l"/>
            <a:r>
              <a:rPr lang="zh-CN" altLang="zh-CN" b="0" dirty="0">
                <a:solidFill>
                  <a:schemeClr val="tx1"/>
                </a:solidFill>
                <a:latin typeface="+mj-ea"/>
                <a:ea typeface="+mj-ea"/>
              </a:rPr>
              <a:t>“</a:t>
            </a:r>
            <a:r>
              <a:rPr lang="en-US" altLang="zh-CN" b="0" dirty="0">
                <a:solidFill>
                  <a:schemeClr val="tx1"/>
                </a:solidFill>
                <a:latin typeface="+mj-ea"/>
                <a:ea typeface="+mj-ea"/>
              </a:rPr>
              <a:t>Sinks</a:t>
            </a:r>
            <a:r>
              <a:rPr lang="zh-CN" altLang="zh-CN" b="0" dirty="0">
                <a:solidFill>
                  <a:schemeClr val="tx1"/>
                </a:solidFill>
                <a:latin typeface="+mj-ea"/>
                <a:ea typeface="+mj-ea"/>
              </a:rPr>
              <a:t>”模块库中选择“</a:t>
            </a:r>
            <a:r>
              <a:rPr lang="en-US" altLang="zh-CN" b="0" dirty="0">
                <a:solidFill>
                  <a:schemeClr val="tx1"/>
                </a:solidFill>
                <a:latin typeface="+mj-ea"/>
                <a:ea typeface="+mj-ea"/>
              </a:rPr>
              <a:t>Video Viewer</a:t>
            </a:r>
            <a:r>
              <a:rPr lang="zh-CN" altLang="zh-CN" b="0" dirty="0">
                <a:solidFill>
                  <a:schemeClr val="tx1"/>
                </a:solidFill>
                <a:latin typeface="+mj-ea"/>
                <a:ea typeface="+mj-ea"/>
              </a:rPr>
              <a:t>”模块；</a:t>
            </a:r>
          </a:p>
          <a:p>
            <a:pPr algn="l"/>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）模块参数设置。</a:t>
            </a:r>
          </a:p>
          <a:p>
            <a:pPr lvl="0" algn="l"/>
            <a:r>
              <a:rPr lang="zh-CN" altLang="zh-CN" b="0" dirty="0">
                <a:solidFill>
                  <a:schemeClr val="tx1"/>
                </a:solidFill>
                <a:latin typeface="+mj-ea"/>
                <a:ea typeface="+mj-ea"/>
              </a:rPr>
              <a:t>“</a:t>
            </a:r>
            <a:r>
              <a:rPr lang="en-US" altLang="zh-CN" b="0" dirty="0">
                <a:solidFill>
                  <a:schemeClr val="tx1"/>
                </a:solidFill>
                <a:latin typeface="+mj-ea"/>
                <a:ea typeface="+mj-ea"/>
              </a:rPr>
              <a:t>Image From Workspace</a:t>
            </a:r>
            <a:r>
              <a:rPr lang="zh-CN" altLang="zh-CN" b="0" dirty="0">
                <a:solidFill>
                  <a:schemeClr val="tx1"/>
                </a:solidFill>
                <a:latin typeface="+mj-ea"/>
                <a:ea typeface="+mj-ea"/>
              </a:rPr>
              <a:t>”模块的参数，</a:t>
            </a:r>
            <a:r>
              <a:rPr lang="en-US" altLang="zh-CN" b="0" dirty="0">
                <a:solidFill>
                  <a:schemeClr val="tx1"/>
                </a:solidFill>
                <a:latin typeface="+mj-ea"/>
                <a:ea typeface="+mj-ea"/>
              </a:rPr>
              <a:t> main</a:t>
            </a:r>
            <a:r>
              <a:rPr lang="zh-CN" altLang="zh-CN" b="0" dirty="0">
                <a:solidFill>
                  <a:schemeClr val="tx1"/>
                </a:solidFill>
                <a:latin typeface="+mj-ea"/>
                <a:ea typeface="+mj-ea"/>
              </a:rPr>
              <a:t>标签</a:t>
            </a:r>
            <a:r>
              <a:rPr lang="en-US" altLang="zh-CN" b="0" dirty="0">
                <a:solidFill>
                  <a:schemeClr val="tx1"/>
                </a:solidFill>
                <a:latin typeface="+mj-ea"/>
                <a:ea typeface="+mj-ea"/>
              </a:rPr>
              <a:t>value</a:t>
            </a:r>
            <a:r>
              <a:rPr lang="zh-CN" altLang="zh-CN" b="0" dirty="0">
                <a:solidFill>
                  <a:schemeClr val="tx1"/>
                </a:solidFill>
                <a:latin typeface="+mj-ea"/>
                <a:ea typeface="+mj-ea"/>
              </a:rPr>
              <a:t>的文本框中输入</a:t>
            </a:r>
            <a:r>
              <a:rPr lang="en-US" altLang="zh-CN" b="0" dirty="0">
                <a:solidFill>
                  <a:schemeClr val="tx1"/>
                </a:solidFill>
                <a:latin typeface="+mj-ea"/>
                <a:ea typeface="+mj-ea"/>
              </a:rPr>
              <a:t>B</a:t>
            </a:r>
            <a:r>
              <a:rPr lang="zh-CN" altLang="zh-CN" b="0" dirty="0">
                <a:solidFill>
                  <a:schemeClr val="tx1"/>
                </a:solidFill>
                <a:latin typeface="+mj-ea"/>
                <a:ea typeface="+mj-ea"/>
              </a:rPr>
              <a:t>。如图</a:t>
            </a:r>
            <a:r>
              <a:rPr lang="en-US" altLang="zh-CN" b="0" dirty="0">
                <a:solidFill>
                  <a:schemeClr val="tx1"/>
                </a:solidFill>
                <a:latin typeface="+mj-ea"/>
                <a:ea typeface="+mj-ea"/>
              </a:rPr>
              <a:t>16- 20</a:t>
            </a:r>
            <a:r>
              <a:rPr lang="zh-CN" altLang="zh-CN" b="0" dirty="0">
                <a:solidFill>
                  <a:schemeClr val="tx1"/>
                </a:solidFill>
                <a:latin typeface="+mj-ea"/>
                <a:ea typeface="+mj-ea"/>
              </a:rPr>
              <a:t>所示。</a:t>
            </a: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7039" y="2564904"/>
            <a:ext cx="3254375" cy="2713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6585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96752"/>
            <a:ext cx="4572000" cy="1323439"/>
          </a:xfrm>
          <a:prstGeom prst="rect">
            <a:avLst/>
          </a:prstGeom>
        </p:spPr>
        <p:txBody>
          <a:bodyPr>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）仿真器参数设置与上例相同。</a:t>
            </a:r>
          </a:p>
          <a:p>
            <a:pPr algn="l"/>
            <a:r>
              <a:rPr lang="zh-CN" altLang="zh-CN" b="0" dirty="0">
                <a:solidFill>
                  <a:schemeClr val="tx1"/>
                </a:solidFill>
                <a:latin typeface="+mj-ea"/>
                <a:ea typeface="+mj-ea"/>
              </a:rPr>
              <a:t>（</a:t>
            </a:r>
            <a:r>
              <a:rPr lang="en-US" altLang="zh-CN" b="0" dirty="0">
                <a:solidFill>
                  <a:schemeClr val="tx1"/>
                </a:solidFill>
                <a:latin typeface="+mj-ea"/>
                <a:ea typeface="+mj-ea"/>
              </a:rPr>
              <a:t>4</a:t>
            </a:r>
            <a:r>
              <a:rPr lang="zh-CN" altLang="zh-CN" b="0" dirty="0">
                <a:solidFill>
                  <a:schemeClr val="tx1"/>
                </a:solidFill>
                <a:latin typeface="+mj-ea"/>
                <a:ea typeface="+mj-ea"/>
              </a:rPr>
              <a:t>）建立连接，形成仿真模型，并保存结果。图像的平滑增强的仿真模型如图</a:t>
            </a:r>
            <a:r>
              <a:rPr lang="en-US" altLang="zh-CN" b="0" dirty="0">
                <a:solidFill>
                  <a:schemeClr val="tx1"/>
                </a:solidFill>
                <a:latin typeface="+mj-ea"/>
                <a:ea typeface="+mj-ea"/>
              </a:rPr>
              <a:t>16-21</a:t>
            </a:r>
            <a:r>
              <a:rPr lang="zh-CN" altLang="zh-CN" b="0" dirty="0">
                <a:solidFill>
                  <a:schemeClr val="tx1"/>
                </a:solidFill>
                <a:latin typeface="+mj-ea"/>
                <a:ea typeface="+mj-ea"/>
              </a:rPr>
              <a:t>所示。</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32616"/>
            <a:ext cx="4206875" cy="218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216024" y="2924944"/>
            <a:ext cx="4572000" cy="707886"/>
          </a:xfrm>
          <a:prstGeom prst="rect">
            <a:avLst/>
          </a:prstGeom>
        </p:spPr>
        <p:txBody>
          <a:bodyPr>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5</a:t>
            </a:r>
            <a:r>
              <a:rPr lang="zh-CN" altLang="zh-CN" b="0" dirty="0">
                <a:solidFill>
                  <a:schemeClr val="tx1"/>
                </a:solidFill>
                <a:latin typeface="+mj-ea"/>
                <a:ea typeface="+mj-ea"/>
              </a:rPr>
              <a:t>）运行仿真系统，仿真结果如图</a:t>
            </a:r>
            <a:r>
              <a:rPr lang="en-US" altLang="zh-CN" b="0" dirty="0">
                <a:solidFill>
                  <a:schemeClr val="tx1"/>
                </a:solidFill>
                <a:latin typeface="+mj-ea"/>
                <a:ea typeface="+mj-ea"/>
              </a:rPr>
              <a:t>16-22</a:t>
            </a:r>
            <a:r>
              <a:rPr lang="zh-CN" altLang="zh-CN" b="0" dirty="0">
                <a:solidFill>
                  <a:schemeClr val="tx1"/>
                </a:solidFill>
                <a:latin typeface="+mj-ea"/>
                <a:ea typeface="+mj-ea"/>
              </a:rPr>
              <a:t>所示。</a:t>
            </a:r>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3717032"/>
            <a:ext cx="4367213" cy="2506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6585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999" y="1268760"/>
            <a:ext cx="8928992" cy="4401205"/>
          </a:xfrm>
          <a:prstGeom prst="rect">
            <a:avLst/>
          </a:prstGeom>
        </p:spPr>
        <p:txBody>
          <a:bodyPr wrap="square">
            <a:spAutoFit/>
          </a:bodyPr>
          <a:lstStyle/>
          <a:p>
            <a:pPr algn="l"/>
            <a:r>
              <a:rPr lang="zh-CN" altLang="zh-CN" b="0" dirty="0" smtClean="0">
                <a:solidFill>
                  <a:schemeClr val="tx1"/>
                </a:solidFill>
                <a:latin typeface="+mj-ea"/>
                <a:ea typeface="+mj-ea"/>
              </a:rPr>
              <a:t>数字</a:t>
            </a:r>
            <a:r>
              <a:rPr lang="zh-CN" altLang="zh-CN" b="0" dirty="0">
                <a:solidFill>
                  <a:schemeClr val="tx1"/>
                </a:solidFill>
                <a:latin typeface="+mj-ea"/>
                <a:ea typeface="+mj-ea"/>
              </a:rPr>
              <a:t>图像处理中图像锐化的目的有两个：一是增强图像的边缘，使模糊的图像变得清晰起来；这种模糊不是由于错误操作，就是特殊图像获取方法的固有影响。二是提取目标物体的边界，对图像进行分割，便于目标区域的识别等。通过图像的锐化，使得图像的质量有所改变，产生更适合人观察和识别的图像。</a:t>
            </a:r>
          </a:p>
          <a:p>
            <a:pPr algn="l"/>
            <a:r>
              <a:rPr lang="zh-CN" altLang="zh-CN" b="0" dirty="0">
                <a:solidFill>
                  <a:schemeClr val="tx1"/>
                </a:solidFill>
                <a:latin typeface="+mj-ea"/>
                <a:ea typeface="+mj-ea"/>
              </a:rPr>
              <a:t>通过</a:t>
            </a:r>
            <a:r>
              <a:rPr lang="en-US" altLang="zh-CN" b="0" dirty="0" err="1">
                <a:solidFill>
                  <a:schemeClr val="tx1"/>
                </a:solidFill>
                <a:latin typeface="+mj-ea"/>
                <a:ea typeface="+mj-ea"/>
              </a:rPr>
              <a:t>matlab</a:t>
            </a:r>
            <a:r>
              <a:rPr lang="zh-CN" altLang="zh-CN" b="0" dirty="0">
                <a:solidFill>
                  <a:schemeClr val="tx1"/>
                </a:solidFill>
                <a:latin typeface="+mj-ea"/>
                <a:ea typeface="+mj-ea"/>
              </a:rPr>
              <a:t>程序实现图像的锐化增强。</a:t>
            </a:r>
          </a:p>
          <a:p>
            <a:pPr algn="l"/>
            <a:r>
              <a:rPr lang="en-US" altLang="zh-CN" b="0" dirty="0">
                <a:solidFill>
                  <a:schemeClr val="tx1"/>
                </a:solidFill>
                <a:latin typeface="+mj-ea"/>
                <a:ea typeface="+mj-ea"/>
              </a:rPr>
              <a:t>A=</a:t>
            </a:r>
            <a:r>
              <a:rPr lang="en-US" altLang="zh-CN" b="0" dirty="0" err="1">
                <a:solidFill>
                  <a:schemeClr val="tx1"/>
                </a:solidFill>
                <a:latin typeface="+mj-ea"/>
                <a:ea typeface="+mj-ea"/>
              </a:rPr>
              <a:t>imread</a:t>
            </a:r>
            <a:r>
              <a:rPr lang="en-US" altLang="zh-CN" b="0" dirty="0">
                <a:solidFill>
                  <a:schemeClr val="tx1"/>
                </a:solidFill>
                <a:latin typeface="+mj-ea"/>
                <a:ea typeface="+mj-ea"/>
              </a:rPr>
              <a:t>('rice.png');                %</a:t>
            </a:r>
            <a:r>
              <a:rPr lang="zh-CN" altLang="zh-CN" b="0" dirty="0">
                <a:solidFill>
                  <a:schemeClr val="tx1"/>
                </a:solidFill>
                <a:latin typeface="+mj-ea"/>
                <a:ea typeface="+mj-ea"/>
              </a:rPr>
              <a:t>读入并显示图像</a:t>
            </a:r>
          </a:p>
          <a:p>
            <a:pPr algn="l"/>
            <a:r>
              <a:rPr lang="en-US" altLang="zh-CN" b="0" dirty="0">
                <a:solidFill>
                  <a:schemeClr val="tx1"/>
                </a:solidFill>
                <a:latin typeface="+mj-ea"/>
                <a:ea typeface="+mj-ea"/>
              </a:rPr>
              <a:t>B=</a:t>
            </a:r>
            <a:r>
              <a:rPr lang="en-US" altLang="zh-CN" b="0" dirty="0" err="1">
                <a:solidFill>
                  <a:schemeClr val="tx1"/>
                </a:solidFill>
                <a:latin typeface="+mj-ea"/>
                <a:ea typeface="+mj-ea"/>
              </a:rPr>
              <a:t>fspecial</a:t>
            </a:r>
            <a:r>
              <a:rPr lang="en-US" altLang="zh-CN" b="0" dirty="0">
                <a:solidFill>
                  <a:schemeClr val="tx1"/>
                </a:solidFill>
                <a:latin typeface="+mj-ea"/>
                <a:ea typeface="+mj-ea"/>
              </a:rPr>
              <a:t>('Sobel');                        %</a:t>
            </a:r>
            <a:r>
              <a:rPr lang="zh-CN" altLang="zh-CN" b="0" dirty="0">
                <a:solidFill>
                  <a:schemeClr val="tx1"/>
                </a:solidFill>
                <a:latin typeface="+mj-ea"/>
                <a:ea typeface="+mj-ea"/>
              </a:rPr>
              <a:t>用</a:t>
            </a:r>
            <a:r>
              <a:rPr lang="en-US" altLang="zh-CN" b="0" dirty="0">
                <a:solidFill>
                  <a:schemeClr val="tx1"/>
                </a:solidFill>
                <a:latin typeface="+mj-ea"/>
                <a:ea typeface="+mj-ea"/>
              </a:rPr>
              <a:t>Sobel</a:t>
            </a:r>
            <a:r>
              <a:rPr lang="zh-CN" altLang="zh-CN" b="0" dirty="0">
                <a:solidFill>
                  <a:schemeClr val="tx1"/>
                </a:solidFill>
                <a:latin typeface="+mj-ea"/>
                <a:ea typeface="+mj-ea"/>
              </a:rPr>
              <a:t>算子进行边缘锐化</a:t>
            </a:r>
          </a:p>
          <a:p>
            <a:pPr algn="l"/>
            <a:r>
              <a:rPr lang="en-US" altLang="zh-CN" b="0" dirty="0" err="1">
                <a:solidFill>
                  <a:schemeClr val="tx1"/>
                </a:solidFill>
                <a:latin typeface="+mj-ea"/>
                <a:ea typeface="+mj-ea"/>
              </a:rPr>
              <a:t>fspecial</a:t>
            </a:r>
            <a:r>
              <a:rPr lang="en-US" altLang="zh-CN" b="0" dirty="0">
                <a:solidFill>
                  <a:schemeClr val="tx1"/>
                </a:solidFill>
                <a:latin typeface="+mj-ea"/>
                <a:ea typeface="+mj-ea"/>
              </a:rPr>
              <a:t>('Sobel');</a:t>
            </a:r>
            <a:endParaRPr lang="zh-CN" altLang="zh-CN" b="0" dirty="0">
              <a:solidFill>
                <a:schemeClr val="tx1"/>
              </a:solidFill>
              <a:latin typeface="+mj-ea"/>
              <a:ea typeface="+mj-ea"/>
            </a:endParaRPr>
          </a:p>
          <a:p>
            <a:pPr algn="l"/>
            <a:r>
              <a:rPr lang="en-US" altLang="zh-CN" b="0" dirty="0">
                <a:solidFill>
                  <a:schemeClr val="tx1"/>
                </a:solidFill>
                <a:latin typeface="+mj-ea"/>
                <a:ea typeface="+mj-ea"/>
              </a:rPr>
              <a:t>B=B';                                       %Sobel</a:t>
            </a:r>
            <a:r>
              <a:rPr lang="zh-CN" altLang="zh-CN" b="0" dirty="0">
                <a:solidFill>
                  <a:schemeClr val="tx1"/>
                </a:solidFill>
                <a:latin typeface="+mj-ea"/>
                <a:ea typeface="+mj-ea"/>
              </a:rPr>
              <a:t>垂直模板</a:t>
            </a:r>
          </a:p>
          <a:p>
            <a:pPr algn="l"/>
            <a:r>
              <a:rPr lang="en-US" altLang="zh-CN" b="0" dirty="0">
                <a:solidFill>
                  <a:schemeClr val="tx1"/>
                </a:solidFill>
                <a:latin typeface="+mj-ea"/>
                <a:ea typeface="+mj-ea"/>
              </a:rPr>
              <a:t>C=filter2(B,A);</a:t>
            </a:r>
            <a:endParaRPr lang="zh-CN" altLang="zh-CN" b="0" dirty="0">
              <a:solidFill>
                <a:schemeClr val="tx1"/>
              </a:solidFill>
              <a:latin typeface="+mj-ea"/>
              <a:ea typeface="+mj-ea"/>
            </a:endParaRPr>
          </a:p>
          <a:p>
            <a:pPr algn="l"/>
            <a:r>
              <a:rPr lang="en-US" altLang="zh-CN" b="0" dirty="0">
                <a:solidFill>
                  <a:schemeClr val="tx1"/>
                </a:solidFill>
                <a:latin typeface="+mj-ea"/>
                <a:ea typeface="+mj-ea"/>
              </a:rPr>
              <a:t>figure</a:t>
            </a:r>
            <a:endParaRPr lang="zh-CN" altLang="zh-CN" b="0" dirty="0">
              <a:solidFill>
                <a:schemeClr val="tx1"/>
              </a:solidFill>
              <a:latin typeface="+mj-ea"/>
              <a:ea typeface="+mj-ea"/>
            </a:endParaRPr>
          </a:p>
          <a:p>
            <a:pPr algn="l"/>
            <a:r>
              <a:rPr lang="en-US" altLang="zh-CN" b="0" dirty="0">
                <a:solidFill>
                  <a:schemeClr val="tx1"/>
                </a:solidFill>
                <a:latin typeface="+mj-ea"/>
                <a:ea typeface="+mj-ea"/>
              </a:rPr>
              <a:t>subplot(121),</a:t>
            </a:r>
            <a:r>
              <a:rPr lang="en-US" altLang="zh-CN" b="0" dirty="0" err="1">
                <a:solidFill>
                  <a:schemeClr val="tx1"/>
                </a:solidFill>
                <a:latin typeface="+mj-ea"/>
                <a:ea typeface="+mj-ea"/>
              </a:rPr>
              <a:t>imshow</a:t>
            </a:r>
            <a:r>
              <a:rPr lang="en-US" altLang="zh-CN" b="0" dirty="0">
                <a:solidFill>
                  <a:schemeClr val="tx1"/>
                </a:solidFill>
                <a:latin typeface="+mj-ea"/>
                <a:ea typeface="+mj-ea"/>
              </a:rPr>
              <a:t>(A);                  %</a:t>
            </a:r>
            <a:r>
              <a:rPr lang="zh-CN" altLang="zh-CN" b="0" dirty="0">
                <a:solidFill>
                  <a:schemeClr val="tx1"/>
                </a:solidFill>
                <a:latin typeface="+mj-ea"/>
                <a:ea typeface="+mj-ea"/>
              </a:rPr>
              <a:t>显示添加椒盐噪声后的图像</a:t>
            </a:r>
          </a:p>
          <a:p>
            <a:pPr algn="l"/>
            <a:r>
              <a:rPr lang="en-US" altLang="zh-CN" b="0" dirty="0">
                <a:solidFill>
                  <a:schemeClr val="tx1"/>
                </a:solidFill>
                <a:latin typeface="+mj-ea"/>
                <a:ea typeface="+mj-ea"/>
              </a:rPr>
              <a:t>subplot(122),</a:t>
            </a:r>
            <a:r>
              <a:rPr lang="en-US" altLang="zh-CN" b="0" dirty="0" err="1">
                <a:solidFill>
                  <a:schemeClr val="tx1"/>
                </a:solidFill>
                <a:latin typeface="+mj-ea"/>
                <a:ea typeface="+mj-ea"/>
              </a:rPr>
              <a:t>imshow</a:t>
            </a:r>
            <a:r>
              <a:rPr lang="en-US" altLang="zh-CN" b="0" dirty="0">
                <a:solidFill>
                  <a:schemeClr val="tx1"/>
                </a:solidFill>
                <a:latin typeface="+mj-ea"/>
                <a:ea typeface="+mj-ea"/>
              </a:rPr>
              <a:t>(C);                  %</a:t>
            </a:r>
            <a:r>
              <a:rPr lang="zh-CN" altLang="zh-CN" b="0" dirty="0">
                <a:solidFill>
                  <a:schemeClr val="tx1"/>
                </a:solidFill>
                <a:latin typeface="+mj-ea"/>
                <a:ea typeface="+mj-ea"/>
              </a:rPr>
              <a:t>显示平滑处理后图像</a:t>
            </a:r>
          </a:p>
          <a:p>
            <a:pPr algn="l"/>
            <a:r>
              <a:rPr lang="zh-CN" altLang="zh-CN" b="0" dirty="0">
                <a:solidFill>
                  <a:schemeClr val="tx1"/>
                </a:solidFill>
                <a:latin typeface="+mj-ea"/>
                <a:ea typeface="+mj-ea"/>
              </a:rPr>
              <a:t>运行结果如图</a:t>
            </a:r>
            <a:r>
              <a:rPr lang="en-US" altLang="zh-CN" b="0" dirty="0">
                <a:solidFill>
                  <a:schemeClr val="tx1"/>
                </a:solidFill>
                <a:latin typeface="+mj-ea"/>
                <a:ea typeface="+mj-ea"/>
              </a:rPr>
              <a:t>16-23</a:t>
            </a:r>
            <a:r>
              <a:rPr lang="zh-CN" altLang="zh-CN" b="0" dirty="0">
                <a:solidFill>
                  <a:schemeClr val="tx1"/>
                </a:solidFill>
                <a:latin typeface="+mj-ea"/>
                <a:ea typeface="+mj-ea"/>
              </a:rPr>
              <a:t>所示。</a:t>
            </a:r>
          </a:p>
        </p:txBody>
      </p:sp>
      <p:sp>
        <p:nvSpPr>
          <p:cNvPr id="3" name="矩形 2"/>
          <p:cNvSpPr/>
          <p:nvPr/>
        </p:nvSpPr>
        <p:spPr>
          <a:xfrm>
            <a:off x="251520" y="868650"/>
            <a:ext cx="2435282" cy="400110"/>
          </a:xfrm>
          <a:prstGeom prst="rect">
            <a:avLst/>
          </a:prstGeom>
        </p:spPr>
        <p:txBody>
          <a:bodyPr wrap="none">
            <a:spAutoFit/>
          </a:bodyPr>
          <a:lstStyle/>
          <a:p>
            <a:r>
              <a:rPr lang="en-US" altLang="zh-CN" dirty="0"/>
              <a:t>16.2.3</a:t>
            </a:r>
            <a:r>
              <a:rPr lang="zh-CN" altLang="zh-CN" dirty="0"/>
              <a:t>图像锐化增强</a:t>
            </a:r>
          </a:p>
        </p:txBody>
      </p:sp>
    </p:spTree>
    <p:extLst>
      <p:ext uri="{BB962C8B-B14F-4D97-AF65-F5344CB8AC3E}">
        <p14:creationId xmlns:p14="http://schemas.microsoft.com/office/powerpoint/2010/main" val="3476585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21501"/>
            <a:ext cx="3535363" cy="1890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107504" y="920621"/>
            <a:ext cx="8568952" cy="3477875"/>
          </a:xfrm>
          <a:prstGeom prst="rect">
            <a:avLst/>
          </a:prstGeom>
        </p:spPr>
        <p:txBody>
          <a:bodyPr wrap="square">
            <a:spAutoFit/>
          </a:bodyPr>
          <a:lstStyle/>
          <a:p>
            <a:pPr algn="l"/>
            <a:r>
              <a:rPr lang="zh-CN" altLang="zh-CN" b="0" dirty="0">
                <a:solidFill>
                  <a:schemeClr val="tx1"/>
                </a:solidFill>
                <a:latin typeface="+mj-ea"/>
                <a:ea typeface="+mj-ea"/>
              </a:rPr>
              <a:t>通过</a:t>
            </a:r>
            <a:r>
              <a:rPr lang="en-US" altLang="zh-CN" b="0" dirty="0" err="1">
                <a:solidFill>
                  <a:schemeClr val="tx1"/>
                </a:solidFill>
                <a:latin typeface="+mj-ea"/>
                <a:ea typeface="+mj-ea"/>
              </a:rPr>
              <a:t>simulink</a:t>
            </a:r>
            <a:r>
              <a:rPr lang="zh-CN" altLang="zh-CN" b="0" dirty="0">
                <a:solidFill>
                  <a:schemeClr val="tx1"/>
                </a:solidFill>
                <a:latin typeface="+mj-ea"/>
                <a:ea typeface="+mj-ea"/>
              </a:rPr>
              <a:t>实现图像锐化增强如下：</a:t>
            </a:r>
          </a:p>
          <a:p>
            <a:pPr algn="l"/>
            <a:r>
              <a:rPr lang="zh-CN" altLang="zh-CN" b="0" dirty="0">
                <a:solidFill>
                  <a:schemeClr val="tx1"/>
                </a:solidFill>
                <a:latin typeface="+mj-ea"/>
                <a:ea typeface="+mj-ea"/>
              </a:rPr>
              <a:t>建立仿真模型文件。</a:t>
            </a:r>
          </a:p>
          <a:p>
            <a:pPr algn="l"/>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）子模块的选取。</a:t>
            </a:r>
          </a:p>
          <a:p>
            <a:pPr lvl="0" algn="l"/>
            <a:r>
              <a:rPr lang="zh-CN" altLang="zh-CN" b="0" dirty="0">
                <a:solidFill>
                  <a:schemeClr val="tx1"/>
                </a:solidFill>
                <a:latin typeface="+mj-ea"/>
                <a:ea typeface="+mj-ea"/>
              </a:rPr>
              <a:t>“</a:t>
            </a:r>
            <a:r>
              <a:rPr lang="en-US" altLang="zh-CN" b="0" dirty="0">
                <a:solidFill>
                  <a:schemeClr val="tx1"/>
                </a:solidFill>
                <a:latin typeface="+mj-ea"/>
                <a:ea typeface="+mj-ea"/>
              </a:rPr>
              <a:t>Sources</a:t>
            </a:r>
            <a:r>
              <a:rPr lang="zh-CN" altLang="zh-CN" b="0" dirty="0">
                <a:solidFill>
                  <a:schemeClr val="tx1"/>
                </a:solidFill>
                <a:latin typeface="+mj-ea"/>
                <a:ea typeface="+mj-ea"/>
              </a:rPr>
              <a:t>”模块库中选择“</a:t>
            </a:r>
            <a:r>
              <a:rPr lang="en-US" altLang="zh-CN" b="0" dirty="0">
                <a:solidFill>
                  <a:schemeClr val="tx1"/>
                </a:solidFill>
                <a:latin typeface="+mj-ea"/>
                <a:ea typeface="+mj-ea"/>
              </a:rPr>
              <a:t>Image From File</a:t>
            </a:r>
            <a:r>
              <a:rPr lang="zh-CN" altLang="zh-CN" b="0" dirty="0">
                <a:solidFill>
                  <a:schemeClr val="tx1"/>
                </a:solidFill>
                <a:latin typeface="+mj-ea"/>
                <a:ea typeface="+mj-ea"/>
              </a:rPr>
              <a:t>”模块；</a:t>
            </a:r>
          </a:p>
          <a:p>
            <a:pPr lvl="0" algn="l"/>
            <a:r>
              <a:rPr lang="zh-CN" altLang="zh-CN" b="0" dirty="0">
                <a:solidFill>
                  <a:schemeClr val="tx1"/>
                </a:solidFill>
                <a:latin typeface="+mj-ea"/>
                <a:ea typeface="+mj-ea"/>
              </a:rPr>
              <a:t>“</a:t>
            </a:r>
            <a:r>
              <a:rPr lang="en-US" altLang="zh-CN" b="0" dirty="0">
                <a:solidFill>
                  <a:schemeClr val="tx1"/>
                </a:solidFill>
                <a:latin typeface="+mj-ea"/>
                <a:ea typeface="+mj-ea"/>
              </a:rPr>
              <a:t>Filtering</a:t>
            </a:r>
            <a:r>
              <a:rPr lang="zh-CN" altLang="zh-CN" b="0" dirty="0">
                <a:solidFill>
                  <a:schemeClr val="tx1"/>
                </a:solidFill>
                <a:latin typeface="+mj-ea"/>
                <a:ea typeface="+mj-ea"/>
              </a:rPr>
              <a:t>”模块库中选“</a:t>
            </a:r>
            <a:r>
              <a:rPr lang="en-US" altLang="zh-CN" b="0" dirty="0">
                <a:solidFill>
                  <a:schemeClr val="tx1"/>
                </a:solidFill>
                <a:latin typeface="+mj-ea"/>
                <a:ea typeface="+mj-ea"/>
              </a:rPr>
              <a:t>2-D FIR Filter</a:t>
            </a:r>
            <a:r>
              <a:rPr lang="zh-CN" altLang="zh-CN" b="0" dirty="0">
                <a:solidFill>
                  <a:schemeClr val="tx1"/>
                </a:solidFill>
                <a:latin typeface="+mj-ea"/>
                <a:ea typeface="+mj-ea"/>
              </a:rPr>
              <a:t>”模块；</a:t>
            </a:r>
          </a:p>
          <a:p>
            <a:pPr lvl="0" algn="l"/>
            <a:r>
              <a:rPr lang="zh-CN" altLang="zh-CN" b="0" dirty="0">
                <a:solidFill>
                  <a:schemeClr val="tx1"/>
                </a:solidFill>
                <a:latin typeface="+mj-ea"/>
                <a:ea typeface="+mj-ea"/>
              </a:rPr>
              <a:t>“</a:t>
            </a:r>
            <a:r>
              <a:rPr lang="en-US" altLang="zh-CN" b="0" dirty="0">
                <a:solidFill>
                  <a:schemeClr val="tx1"/>
                </a:solidFill>
                <a:latin typeface="+mj-ea"/>
                <a:ea typeface="+mj-ea"/>
              </a:rPr>
              <a:t>Sinks</a:t>
            </a:r>
            <a:r>
              <a:rPr lang="zh-CN" altLang="zh-CN" b="0" dirty="0">
                <a:solidFill>
                  <a:schemeClr val="tx1"/>
                </a:solidFill>
                <a:latin typeface="+mj-ea"/>
                <a:ea typeface="+mj-ea"/>
              </a:rPr>
              <a:t>”模块库中选择“</a:t>
            </a:r>
            <a:r>
              <a:rPr lang="en-US" altLang="zh-CN" b="0" dirty="0">
                <a:solidFill>
                  <a:schemeClr val="tx1"/>
                </a:solidFill>
                <a:latin typeface="+mj-ea"/>
                <a:ea typeface="+mj-ea"/>
              </a:rPr>
              <a:t>Video Viewer</a:t>
            </a:r>
            <a:r>
              <a:rPr lang="zh-CN" altLang="zh-CN" b="0" dirty="0">
                <a:solidFill>
                  <a:schemeClr val="tx1"/>
                </a:solidFill>
                <a:latin typeface="+mj-ea"/>
                <a:ea typeface="+mj-ea"/>
              </a:rPr>
              <a:t>”模块；</a:t>
            </a:r>
            <a:r>
              <a:rPr lang="en-US" altLang="zh-CN" b="0" dirty="0">
                <a:solidFill>
                  <a:schemeClr val="tx1"/>
                </a:solidFill>
                <a:latin typeface="+mj-ea"/>
                <a:ea typeface="+mj-ea"/>
              </a:rPr>
              <a:t>	</a:t>
            </a:r>
            <a:endParaRPr lang="zh-CN" altLang="zh-CN" b="0" dirty="0">
              <a:solidFill>
                <a:schemeClr val="tx1"/>
              </a:solidFill>
              <a:latin typeface="+mj-ea"/>
              <a:ea typeface="+mj-ea"/>
            </a:endParaRPr>
          </a:p>
          <a:p>
            <a:pPr algn="l"/>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）模块参数设置。</a:t>
            </a:r>
          </a:p>
          <a:p>
            <a:pPr lvl="0" algn="l"/>
            <a:r>
              <a:rPr lang="zh-CN" altLang="zh-CN" b="0" dirty="0">
                <a:solidFill>
                  <a:schemeClr val="tx1"/>
                </a:solidFill>
                <a:latin typeface="+mj-ea"/>
                <a:ea typeface="+mj-ea"/>
              </a:rPr>
              <a:t>“</a:t>
            </a:r>
            <a:r>
              <a:rPr lang="en-US" altLang="zh-CN" b="0" dirty="0">
                <a:solidFill>
                  <a:schemeClr val="tx1"/>
                </a:solidFill>
                <a:latin typeface="+mj-ea"/>
                <a:ea typeface="+mj-ea"/>
              </a:rPr>
              <a:t>Image From File</a:t>
            </a:r>
            <a:r>
              <a:rPr lang="zh-CN" altLang="zh-CN" b="0" dirty="0">
                <a:solidFill>
                  <a:schemeClr val="tx1"/>
                </a:solidFill>
                <a:latin typeface="+mj-ea"/>
                <a:ea typeface="+mj-ea"/>
              </a:rPr>
              <a:t>”模块的参数，</a:t>
            </a:r>
            <a:r>
              <a:rPr lang="en-US" altLang="zh-CN" b="0" dirty="0">
                <a:solidFill>
                  <a:schemeClr val="tx1"/>
                </a:solidFill>
                <a:latin typeface="+mj-ea"/>
                <a:ea typeface="+mj-ea"/>
              </a:rPr>
              <a:t>main</a:t>
            </a:r>
            <a:r>
              <a:rPr lang="zh-CN" altLang="zh-CN" b="0" dirty="0">
                <a:solidFill>
                  <a:schemeClr val="tx1"/>
                </a:solidFill>
                <a:latin typeface="+mj-ea"/>
                <a:ea typeface="+mj-ea"/>
              </a:rPr>
              <a:t>标签</a:t>
            </a:r>
            <a:r>
              <a:rPr lang="en-US" altLang="zh-CN" b="0" dirty="0">
                <a:solidFill>
                  <a:schemeClr val="tx1"/>
                </a:solidFill>
                <a:latin typeface="+mj-ea"/>
                <a:ea typeface="+mj-ea"/>
              </a:rPr>
              <a:t>value</a:t>
            </a:r>
            <a:r>
              <a:rPr lang="zh-CN" altLang="zh-CN" b="0" dirty="0">
                <a:solidFill>
                  <a:schemeClr val="tx1"/>
                </a:solidFill>
                <a:latin typeface="+mj-ea"/>
                <a:ea typeface="+mj-ea"/>
              </a:rPr>
              <a:t>的文本框中输入文件；</a:t>
            </a:r>
          </a:p>
          <a:p>
            <a:pPr algn="l"/>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）仿真器参数设置。</a:t>
            </a:r>
          </a:p>
          <a:p>
            <a:pPr algn="l"/>
            <a:r>
              <a:rPr lang="zh-CN" altLang="zh-CN" b="0" dirty="0">
                <a:solidFill>
                  <a:schemeClr val="tx1"/>
                </a:solidFill>
                <a:latin typeface="+mj-ea"/>
                <a:ea typeface="+mj-ea"/>
              </a:rPr>
              <a:t>（</a:t>
            </a:r>
            <a:r>
              <a:rPr lang="en-US" altLang="zh-CN" b="0" dirty="0">
                <a:solidFill>
                  <a:schemeClr val="tx1"/>
                </a:solidFill>
                <a:latin typeface="+mj-ea"/>
                <a:ea typeface="+mj-ea"/>
              </a:rPr>
              <a:t>4</a:t>
            </a:r>
            <a:r>
              <a:rPr lang="zh-CN" altLang="zh-CN" b="0" dirty="0">
                <a:solidFill>
                  <a:schemeClr val="tx1"/>
                </a:solidFill>
                <a:latin typeface="+mj-ea"/>
                <a:ea typeface="+mj-ea"/>
              </a:rPr>
              <a:t>）建立连接，形成仿真模型，并保存结果。图像锐化增强仿真模型如图</a:t>
            </a:r>
            <a:r>
              <a:rPr lang="en-US" altLang="zh-CN" b="0" dirty="0">
                <a:solidFill>
                  <a:schemeClr val="tx1"/>
                </a:solidFill>
                <a:latin typeface="+mj-ea"/>
                <a:ea typeface="+mj-ea"/>
              </a:rPr>
              <a:t>16-24</a:t>
            </a:r>
            <a:r>
              <a:rPr lang="zh-CN" altLang="zh-CN" b="0" dirty="0">
                <a:solidFill>
                  <a:schemeClr val="tx1"/>
                </a:solidFill>
                <a:latin typeface="+mj-ea"/>
                <a:ea typeface="+mj-ea"/>
              </a:rPr>
              <a:t>所示。</a:t>
            </a:r>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1143" y="4077072"/>
            <a:ext cx="4405313" cy="2195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251520" y="4403782"/>
            <a:ext cx="4572000" cy="707886"/>
          </a:xfrm>
          <a:prstGeom prst="rect">
            <a:avLst/>
          </a:prstGeom>
        </p:spPr>
        <p:txBody>
          <a:bodyPr>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5</a:t>
            </a:r>
            <a:r>
              <a:rPr lang="zh-CN" altLang="zh-CN" b="0" dirty="0">
                <a:solidFill>
                  <a:schemeClr val="tx1"/>
                </a:solidFill>
                <a:latin typeface="+mj-ea"/>
                <a:ea typeface="+mj-ea"/>
              </a:rPr>
              <a:t>）运行仿真系统，仿真结果如图</a:t>
            </a:r>
            <a:r>
              <a:rPr lang="en-US" altLang="zh-CN" b="0" dirty="0">
                <a:solidFill>
                  <a:schemeClr val="tx1"/>
                </a:solidFill>
                <a:latin typeface="+mj-ea"/>
                <a:ea typeface="+mj-ea"/>
              </a:rPr>
              <a:t>16-25</a:t>
            </a:r>
            <a:r>
              <a:rPr lang="zh-CN" altLang="zh-CN" b="0" dirty="0">
                <a:solidFill>
                  <a:schemeClr val="tx1"/>
                </a:solidFill>
                <a:latin typeface="+mj-ea"/>
                <a:ea typeface="+mj-ea"/>
              </a:rPr>
              <a:t>所示。</a:t>
            </a:r>
          </a:p>
        </p:txBody>
      </p:sp>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5013176"/>
            <a:ext cx="2745829" cy="1663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6585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980728"/>
            <a:ext cx="4059124" cy="400110"/>
          </a:xfrm>
          <a:prstGeom prst="rect">
            <a:avLst/>
          </a:prstGeom>
        </p:spPr>
        <p:txBody>
          <a:bodyPr wrap="none">
            <a:spAutoFit/>
          </a:bodyPr>
          <a:lstStyle/>
          <a:p>
            <a:r>
              <a:rPr lang="en-US" altLang="zh-CN" dirty="0"/>
              <a:t>16.3</a:t>
            </a:r>
            <a:r>
              <a:rPr lang="zh-CN" altLang="zh-CN" dirty="0"/>
              <a:t>基于</a:t>
            </a:r>
            <a:r>
              <a:rPr lang="en-US" altLang="zh-CN" dirty="0"/>
              <a:t>Simulink</a:t>
            </a:r>
            <a:r>
              <a:rPr lang="zh-CN" altLang="zh-CN" dirty="0"/>
              <a:t>的图像转换处理</a:t>
            </a:r>
          </a:p>
        </p:txBody>
      </p:sp>
      <p:sp>
        <p:nvSpPr>
          <p:cNvPr id="3" name="矩形 2"/>
          <p:cNvSpPr/>
          <p:nvPr/>
        </p:nvSpPr>
        <p:spPr>
          <a:xfrm>
            <a:off x="395536" y="2276872"/>
            <a:ext cx="7920880" cy="1015663"/>
          </a:xfrm>
          <a:prstGeom prst="rect">
            <a:avLst/>
          </a:prstGeom>
        </p:spPr>
        <p:txBody>
          <a:bodyPr wrap="square">
            <a:spAutoFit/>
          </a:bodyPr>
          <a:lstStyle/>
          <a:p>
            <a:pPr algn="l"/>
            <a:r>
              <a:rPr lang="zh-CN" altLang="zh-CN" b="0" dirty="0">
                <a:solidFill>
                  <a:schemeClr val="tx1"/>
                </a:solidFill>
                <a:latin typeface="+mj-ea"/>
                <a:ea typeface="+mj-ea"/>
              </a:rPr>
              <a:t>数字图像处理中，图像转换主要包括图像类型的转换、颜色模型的转换、图像数据的转换等。下面将介绍两种基于</a:t>
            </a:r>
            <a:r>
              <a:rPr lang="en-US" altLang="zh-CN" b="0" dirty="0">
                <a:solidFill>
                  <a:schemeClr val="tx1"/>
                </a:solidFill>
                <a:latin typeface="+mj-ea"/>
                <a:ea typeface="+mj-ea"/>
              </a:rPr>
              <a:t>Simulink</a:t>
            </a:r>
            <a:r>
              <a:rPr lang="zh-CN" altLang="zh-CN" b="0" dirty="0">
                <a:solidFill>
                  <a:schemeClr val="tx1"/>
                </a:solidFill>
                <a:latin typeface="+mj-ea"/>
                <a:ea typeface="+mj-ea"/>
              </a:rPr>
              <a:t>的图像转换处理方法。</a:t>
            </a:r>
          </a:p>
        </p:txBody>
      </p:sp>
    </p:spTree>
    <p:extLst>
      <p:ext uri="{BB962C8B-B14F-4D97-AF65-F5344CB8AC3E}">
        <p14:creationId xmlns:p14="http://schemas.microsoft.com/office/powerpoint/2010/main" val="3476585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980728"/>
            <a:ext cx="2435282" cy="400110"/>
          </a:xfrm>
          <a:prstGeom prst="rect">
            <a:avLst/>
          </a:prstGeom>
        </p:spPr>
        <p:txBody>
          <a:bodyPr wrap="none">
            <a:spAutoFit/>
          </a:bodyPr>
          <a:lstStyle/>
          <a:p>
            <a:r>
              <a:rPr lang="en-US" altLang="zh-CN" dirty="0"/>
              <a:t>16.3.1</a:t>
            </a:r>
            <a:r>
              <a:rPr lang="zh-CN" altLang="zh-CN" dirty="0"/>
              <a:t>图像类型转换</a:t>
            </a:r>
          </a:p>
        </p:txBody>
      </p:sp>
      <p:sp>
        <p:nvSpPr>
          <p:cNvPr id="3" name="矩形 2"/>
          <p:cNvSpPr/>
          <p:nvPr/>
        </p:nvSpPr>
        <p:spPr>
          <a:xfrm>
            <a:off x="288234" y="1484784"/>
            <a:ext cx="8640960" cy="5078313"/>
          </a:xfrm>
          <a:prstGeom prst="rect">
            <a:avLst/>
          </a:prstGeom>
        </p:spPr>
        <p:txBody>
          <a:bodyPr wrap="square">
            <a:spAutoFit/>
          </a:bodyPr>
          <a:lstStyle/>
          <a:p>
            <a:pPr algn="l"/>
            <a:r>
              <a:rPr lang="zh-CN" altLang="zh-CN" sz="1800" b="0" dirty="0">
                <a:solidFill>
                  <a:schemeClr val="tx1"/>
                </a:solidFill>
                <a:latin typeface="+mj-ea"/>
                <a:ea typeface="+mj-ea"/>
              </a:rPr>
              <a:t>在对图像进行处理时，很多时候对图像的类型有特殊的要求，例如在对于索引图像进行滤波时，必须把它转换为</a:t>
            </a:r>
            <a:r>
              <a:rPr lang="en-US" altLang="zh-CN" sz="1800" b="0" dirty="0">
                <a:solidFill>
                  <a:schemeClr val="tx1"/>
                </a:solidFill>
                <a:latin typeface="+mj-ea"/>
                <a:ea typeface="+mj-ea"/>
              </a:rPr>
              <a:t>RGB</a:t>
            </a:r>
            <a:r>
              <a:rPr lang="zh-CN" altLang="zh-CN" sz="1800" b="0" dirty="0">
                <a:solidFill>
                  <a:schemeClr val="tx1"/>
                </a:solidFill>
                <a:latin typeface="+mj-ea"/>
                <a:ea typeface="+mj-ea"/>
              </a:rPr>
              <a:t>图像，否则光对图像的下标进行滤波，得到是毫无意义的结果。在</a:t>
            </a:r>
            <a:r>
              <a:rPr lang="en-US" altLang="zh-CN" sz="1800" b="0" dirty="0" err="1">
                <a:solidFill>
                  <a:schemeClr val="tx1"/>
                </a:solidFill>
                <a:latin typeface="+mj-ea"/>
                <a:ea typeface="+mj-ea"/>
              </a:rPr>
              <a:t>matlab</a:t>
            </a:r>
            <a:r>
              <a:rPr lang="zh-CN" altLang="zh-CN" sz="1800" b="0" dirty="0">
                <a:solidFill>
                  <a:schemeClr val="tx1"/>
                </a:solidFill>
                <a:latin typeface="+mj-ea"/>
                <a:ea typeface="+mj-ea"/>
              </a:rPr>
              <a:t>中，提供了许多图像类型转换的函数，从这些函数的名称就可以看出它们的功能。</a:t>
            </a:r>
          </a:p>
          <a:p>
            <a:pPr algn="l"/>
            <a:r>
              <a:rPr lang="zh-CN" altLang="zh-CN" sz="1800" b="0" dirty="0">
                <a:solidFill>
                  <a:schemeClr val="tx1"/>
                </a:solidFill>
                <a:latin typeface="+mj-ea"/>
                <a:ea typeface="+mj-ea"/>
              </a:rPr>
              <a:t>在</a:t>
            </a:r>
            <a:r>
              <a:rPr lang="en-US" altLang="zh-CN" sz="1800" b="0" dirty="0">
                <a:solidFill>
                  <a:schemeClr val="tx1"/>
                </a:solidFill>
                <a:latin typeface="+mj-ea"/>
                <a:ea typeface="+mj-ea"/>
              </a:rPr>
              <a:t>MATLAB</a:t>
            </a:r>
            <a:r>
              <a:rPr lang="zh-CN" altLang="zh-CN" sz="1800" b="0" dirty="0">
                <a:solidFill>
                  <a:schemeClr val="tx1"/>
                </a:solidFill>
                <a:latin typeface="+mj-ea"/>
                <a:ea typeface="+mj-ea"/>
              </a:rPr>
              <a:t>中，</a:t>
            </a:r>
            <a:r>
              <a:rPr lang="en-US" altLang="zh-CN" sz="1800" b="0" dirty="0">
                <a:solidFill>
                  <a:schemeClr val="tx1"/>
                </a:solidFill>
                <a:latin typeface="+mj-ea"/>
                <a:ea typeface="+mj-ea"/>
              </a:rPr>
              <a:t>im2bw</a:t>
            </a:r>
            <a:r>
              <a:rPr lang="zh-CN" altLang="zh-CN" sz="1800" b="0" dirty="0">
                <a:solidFill>
                  <a:schemeClr val="tx1"/>
                </a:solidFill>
                <a:latin typeface="+mj-ea"/>
                <a:ea typeface="+mj-ea"/>
              </a:rPr>
              <a:t>函数用于设定阈值将灰度、索引、</a:t>
            </a:r>
            <a:r>
              <a:rPr lang="en-US" altLang="zh-CN" sz="1800" b="0" dirty="0">
                <a:solidFill>
                  <a:schemeClr val="tx1"/>
                </a:solidFill>
                <a:latin typeface="+mj-ea"/>
                <a:ea typeface="+mj-ea"/>
              </a:rPr>
              <a:t>RGB </a:t>
            </a:r>
            <a:r>
              <a:rPr lang="zh-CN" altLang="zh-CN" sz="1800" b="0" dirty="0">
                <a:solidFill>
                  <a:schemeClr val="tx1"/>
                </a:solidFill>
                <a:latin typeface="+mj-ea"/>
                <a:ea typeface="+mj-ea"/>
              </a:rPr>
              <a:t>图像转换为二值图像。该函数的调用方法如下：</a:t>
            </a:r>
          </a:p>
          <a:p>
            <a:pPr algn="l"/>
            <a:r>
              <a:rPr lang="en-US" altLang="zh-CN" sz="1800" b="0" dirty="0">
                <a:solidFill>
                  <a:schemeClr val="tx1"/>
                </a:solidFill>
                <a:latin typeface="+mj-ea"/>
                <a:ea typeface="+mj-ea"/>
              </a:rPr>
              <a:t>BW=im2bw(I, level) </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BW=im2bw(X, map, level)</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BW=im2bw(RGB, level)</a:t>
            </a:r>
            <a:endParaRPr lang="zh-CN" altLang="zh-CN" sz="1800" b="0" dirty="0">
              <a:solidFill>
                <a:schemeClr val="tx1"/>
              </a:solidFill>
              <a:latin typeface="+mj-ea"/>
              <a:ea typeface="+mj-ea"/>
            </a:endParaRPr>
          </a:p>
          <a:p>
            <a:pPr algn="l"/>
            <a:r>
              <a:rPr lang="zh-CN" altLang="zh-CN" sz="1800" b="0" dirty="0">
                <a:solidFill>
                  <a:schemeClr val="tx1"/>
                </a:solidFill>
                <a:latin typeface="+mj-ea"/>
                <a:ea typeface="+mj-ea"/>
              </a:rPr>
              <a:t>其中，</a:t>
            </a:r>
            <a:r>
              <a:rPr lang="en-US" altLang="zh-CN" sz="1800" b="0" dirty="0">
                <a:solidFill>
                  <a:schemeClr val="tx1"/>
                </a:solidFill>
                <a:latin typeface="+mj-ea"/>
                <a:ea typeface="+mj-ea"/>
              </a:rPr>
              <a:t>level</a:t>
            </a:r>
            <a:r>
              <a:rPr lang="zh-CN" altLang="zh-CN" sz="1800" b="0" dirty="0">
                <a:solidFill>
                  <a:schemeClr val="tx1"/>
                </a:solidFill>
                <a:latin typeface="+mj-ea"/>
                <a:ea typeface="+mj-ea"/>
              </a:rPr>
              <a:t>是一个归一化阈值，取值在</a:t>
            </a:r>
            <a:r>
              <a:rPr lang="en-US" altLang="zh-CN" sz="1800" b="0" dirty="0">
                <a:solidFill>
                  <a:schemeClr val="tx1"/>
                </a:solidFill>
                <a:latin typeface="+mj-ea"/>
                <a:ea typeface="+mj-ea"/>
              </a:rPr>
              <a:t>[0,1]</a:t>
            </a:r>
            <a:r>
              <a:rPr lang="zh-CN" altLang="zh-CN" sz="1800" b="0" dirty="0">
                <a:solidFill>
                  <a:schemeClr val="tx1"/>
                </a:solidFill>
                <a:latin typeface="+mj-ea"/>
                <a:ea typeface="+mj-ea"/>
              </a:rPr>
              <a:t>。</a:t>
            </a:r>
          </a:p>
          <a:p>
            <a:pPr algn="l"/>
            <a:r>
              <a:rPr lang="zh-CN" altLang="zh-CN" sz="1800" b="0" dirty="0">
                <a:solidFill>
                  <a:schemeClr val="tx1"/>
                </a:solidFill>
                <a:latin typeface="+mj-ea"/>
                <a:ea typeface="+mj-ea"/>
              </a:rPr>
              <a:t>通过</a:t>
            </a:r>
            <a:r>
              <a:rPr lang="en-US" altLang="zh-CN" sz="1800" b="0" dirty="0" err="1">
                <a:solidFill>
                  <a:schemeClr val="tx1"/>
                </a:solidFill>
                <a:latin typeface="+mj-ea"/>
                <a:ea typeface="+mj-ea"/>
              </a:rPr>
              <a:t>matlab</a:t>
            </a:r>
            <a:r>
              <a:rPr lang="zh-CN" altLang="zh-CN" sz="1800" b="0" dirty="0">
                <a:solidFill>
                  <a:schemeClr val="tx1"/>
                </a:solidFill>
                <a:latin typeface="+mj-ea"/>
                <a:ea typeface="+mj-ea"/>
              </a:rPr>
              <a:t>程序实现灰度图像转换为二值图像。</a:t>
            </a:r>
          </a:p>
          <a:p>
            <a:pPr algn="l"/>
            <a:r>
              <a:rPr lang="en-US" altLang="zh-CN" sz="1800" b="0" dirty="0">
                <a:solidFill>
                  <a:schemeClr val="tx1"/>
                </a:solidFill>
                <a:latin typeface="+mj-ea"/>
                <a:ea typeface="+mj-ea"/>
              </a:rPr>
              <a:t>I=</a:t>
            </a:r>
            <a:r>
              <a:rPr lang="en-US" altLang="zh-CN" sz="1800" b="0" dirty="0" err="1">
                <a:solidFill>
                  <a:schemeClr val="tx1"/>
                </a:solidFill>
                <a:latin typeface="+mj-ea"/>
                <a:ea typeface="+mj-ea"/>
              </a:rPr>
              <a:t>imread</a:t>
            </a:r>
            <a:r>
              <a:rPr lang="en-US" altLang="zh-CN" sz="1800" b="0" dirty="0">
                <a:solidFill>
                  <a:schemeClr val="tx1"/>
                </a:solidFill>
                <a:latin typeface="+mj-ea"/>
                <a:ea typeface="+mj-ea"/>
              </a:rPr>
              <a:t>('</a:t>
            </a:r>
            <a:r>
              <a:rPr lang="en-US" altLang="zh-CN" sz="1800" b="0" dirty="0" err="1">
                <a:solidFill>
                  <a:schemeClr val="tx1"/>
                </a:solidFill>
                <a:latin typeface="+mj-ea"/>
                <a:ea typeface="+mj-ea"/>
              </a:rPr>
              <a:t>eight.tif</a:t>
            </a:r>
            <a:r>
              <a:rPr lang="en-US" altLang="zh-CN" sz="1800" b="0" dirty="0">
                <a:solidFill>
                  <a:schemeClr val="tx1"/>
                </a:solidFill>
                <a:latin typeface="+mj-ea"/>
                <a:ea typeface="+mj-ea"/>
              </a:rPr>
              <a:t>');</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X=im2bw(I);         %</a:t>
            </a:r>
            <a:r>
              <a:rPr lang="zh-CN" altLang="zh-CN" sz="1800" b="0" dirty="0">
                <a:solidFill>
                  <a:schemeClr val="tx1"/>
                </a:solidFill>
                <a:latin typeface="+mj-ea"/>
                <a:ea typeface="+mj-ea"/>
              </a:rPr>
              <a:t>将灰度图像转换为二值图像</a:t>
            </a:r>
          </a:p>
          <a:p>
            <a:pPr algn="l"/>
            <a:r>
              <a:rPr lang="en-US" altLang="zh-CN" sz="1800" b="0" dirty="0">
                <a:solidFill>
                  <a:schemeClr val="tx1"/>
                </a:solidFill>
                <a:latin typeface="+mj-ea"/>
                <a:ea typeface="+mj-ea"/>
              </a:rPr>
              <a:t>subplot(1,2,1),</a:t>
            </a:r>
            <a:endParaRPr lang="zh-CN" altLang="zh-CN" sz="1800" b="0" dirty="0">
              <a:solidFill>
                <a:schemeClr val="tx1"/>
              </a:solidFill>
              <a:latin typeface="+mj-ea"/>
              <a:ea typeface="+mj-ea"/>
            </a:endParaRPr>
          </a:p>
          <a:p>
            <a:pPr algn="l"/>
            <a:r>
              <a:rPr lang="en-US" altLang="zh-CN" sz="1800" b="0" dirty="0" err="1">
                <a:solidFill>
                  <a:schemeClr val="tx1"/>
                </a:solidFill>
                <a:latin typeface="+mj-ea"/>
                <a:ea typeface="+mj-ea"/>
              </a:rPr>
              <a:t>imshow</a:t>
            </a:r>
            <a:r>
              <a:rPr lang="en-US" altLang="zh-CN" sz="1800" b="0" dirty="0">
                <a:solidFill>
                  <a:schemeClr val="tx1"/>
                </a:solidFill>
                <a:latin typeface="+mj-ea"/>
                <a:ea typeface="+mj-ea"/>
              </a:rPr>
              <a:t>(I);</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subplot(1,2,2),</a:t>
            </a:r>
            <a:endParaRPr lang="zh-CN" altLang="zh-CN" sz="1800" b="0" dirty="0">
              <a:solidFill>
                <a:schemeClr val="tx1"/>
              </a:solidFill>
              <a:latin typeface="+mj-ea"/>
              <a:ea typeface="+mj-ea"/>
            </a:endParaRPr>
          </a:p>
          <a:p>
            <a:pPr algn="l"/>
            <a:r>
              <a:rPr lang="en-US" altLang="zh-CN" sz="1800" b="0" dirty="0" err="1">
                <a:solidFill>
                  <a:schemeClr val="tx1"/>
                </a:solidFill>
                <a:latin typeface="+mj-ea"/>
                <a:ea typeface="+mj-ea"/>
              </a:rPr>
              <a:t>imshow</a:t>
            </a:r>
            <a:r>
              <a:rPr lang="en-US" altLang="zh-CN" sz="1800" b="0" dirty="0">
                <a:solidFill>
                  <a:schemeClr val="tx1"/>
                </a:solidFill>
                <a:latin typeface="+mj-ea"/>
                <a:ea typeface="+mj-ea"/>
              </a:rPr>
              <a:t>(X);</a:t>
            </a:r>
            <a:endParaRPr lang="zh-CN" altLang="zh-CN" sz="1800" b="0" dirty="0">
              <a:solidFill>
                <a:schemeClr val="tx1"/>
              </a:solidFill>
              <a:latin typeface="+mj-ea"/>
              <a:ea typeface="+mj-ea"/>
            </a:endParaRPr>
          </a:p>
          <a:p>
            <a:pPr algn="l"/>
            <a:r>
              <a:rPr lang="zh-CN" altLang="zh-CN" sz="1800" b="0" dirty="0">
                <a:solidFill>
                  <a:schemeClr val="tx1"/>
                </a:solidFill>
                <a:latin typeface="+mj-ea"/>
                <a:ea typeface="+mj-ea"/>
              </a:rPr>
              <a:t>运行结果如图</a:t>
            </a:r>
            <a:r>
              <a:rPr lang="en-US" altLang="zh-CN" sz="1800" b="0" dirty="0">
                <a:solidFill>
                  <a:schemeClr val="tx1"/>
                </a:solidFill>
                <a:latin typeface="+mj-ea"/>
                <a:ea typeface="+mj-ea"/>
              </a:rPr>
              <a:t>16-26</a:t>
            </a:r>
            <a:r>
              <a:rPr lang="zh-CN" altLang="zh-CN" sz="1800" b="0" dirty="0">
                <a:solidFill>
                  <a:schemeClr val="tx1"/>
                </a:solidFill>
                <a:latin typeface="+mj-ea"/>
                <a:ea typeface="+mj-ea"/>
              </a:rPr>
              <a:t>所示。</a:t>
            </a:r>
          </a:p>
        </p:txBody>
      </p:sp>
    </p:spTree>
    <p:extLst>
      <p:ext uri="{BB962C8B-B14F-4D97-AF65-F5344CB8AC3E}">
        <p14:creationId xmlns:p14="http://schemas.microsoft.com/office/powerpoint/2010/main" val="3476585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4642" y="260648"/>
            <a:ext cx="4221163"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179512" y="935834"/>
            <a:ext cx="4572000" cy="5016758"/>
          </a:xfrm>
          <a:prstGeom prst="rect">
            <a:avLst/>
          </a:prstGeom>
        </p:spPr>
        <p:txBody>
          <a:bodyPr>
            <a:spAutoFit/>
          </a:bodyPr>
          <a:lstStyle/>
          <a:p>
            <a:pPr algn="l"/>
            <a:r>
              <a:rPr lang="zh-CN" altLang="zh-CN" b="0" dirty="0">
                <a:solidFill>
                  <a:schemeClr val="tx1"/>
                </a:solidFill>
                <a:latin typeface="+mj-ea"/>
                <a:ea typeface="+mj-ea"/>
              </a:rPr>
              <a:t>通过</a:t>
            </a:r>
            <a:r>
              <a:rPr lang="en-US" altLang="zh-CN" b="0" dirty="0" err="1">
                <a:solidFill>
                  <a:schemeClr val="tx1"/>
                </a:solidFill>
                <a:latin typeface="+mj-ea"/>
                <a:ea typeface="+mj-ea"/>
              </a:rPr>
              <a:t>simulink</a:t>
            </a:r>
            <a:r>
              <a:rPr lang="zh-CN" altLang="zh-CN" b="0" dirty="0">
                <a:solidFill>
                  <a:schemeClr val="tx1"/>
                </a:solidFill>
                <a:latin typeface="+mj-ea"/>
                <a:ea typeface="+mj-ea"/>
              </a:rPr>
              <a:t>实现将灰度图像转换为二值图像如下：</a:t>
            </a:r>
          </a:p>
          <a:p>
            <a:pPr algn="l"/>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）子模块的选取。</a:t>
            </a:r>
          </a:p>
          <a:p>
            <a:pPr lvl="0" algn="l"/>
            <a:r>
              <a:rPr lang="zh-CN" altLang="zh-CN" b="0" dirty="0">
                <a:solidFill>
                  <a:schemeClr val="tx1"/>
                </a:solidFill>
                <a:latin typeface="+mj-ea"/>
                <a:ea typeface="+mj-ea"/>
              </a:rPr>
              <a:t>“</a:t>
            </a:r>
            <a:r>
              <a:rPr lang="en-US" altLang="zh-CN" b="0" dirty="0">
                <a:solidFill>
                  <a:schemeClr val="tx1"/>
                </a:solidFill>
                <a:latin typeface="+mj-ea"/>
                <a:ea typeface="+mj-ea"/>
              </a:rPr>
              <a:t>Sources</a:t>
            </a:r>
            <a:r>
              <a:rPr lang="zh-CN" altLang="zh-CN" b="0" dirty="0">
                <a:solidFill>
                  <a:schemeClr val="tx1"/>
                </a:solidFill>
                <a:latin typeface="+mj-ea"/>
                <a:ea typeface="+mj-ea"/>
              </a:rPr>
              <a:t>”模块库中选择“</a:t>
            </a:r>
            <a:r>
              <a:rPr lang="en-US" altLang="zh-CN" b="0" dirty="0">
                <a:solidFill>
                  <a:schemeClr val="tx1"/>
                </a:solidFill>
                <a:latin typeface="+mj-ea"/>
                <a:ea typeface="+mj-ea"/>
              </a:rPr>
              <a:t>Image From File</a:t>
            </a:r>
            <a:r>
              <a:rPr lang="zh-CN" altLang="zh-CN" b="0" dirty="0">
                <a:solidFill>
                  <a:schemeClr val="tx1"/>
                </a:solidFill>
                <a:latin typeface="+mj-ea"/>
                <a:ea typeface="+mj-ea"/>
              </a:rPr>
              <a:t>”模块；</a:t>
            </a:r>
          </a:p>
          <a:p>
            <a:pPr lvl="0" algn="l"/>
            <a:r>
              <a:rPr lang="zh-CN" altLang="zh-CN" b="0" dirty="0">
                <a:solidFill>
                  <a:schemeClr val="tx1"/>
                </a:solidFill>
                <a:latin typeface="+mj-ea"/>
                <a:ea typeface="+mj-ea"/>
              </a:rPr>
              <a:t>“</a:t>
            </a:r>
            <a:r>
              <a:rPr lang="en-US" altLang="zh-CN" b="0" dirty="0">
                <a:solidFill>
                  <a:schemeClr val="tx1"/>
                </a:solidFill>
                <a:latin typeface="+mj-ea"/>
                <a:ea typeface="+mj-ea"/>
              </a:rPr>
              <a:t>Conversion</a:t>
            </a:r>
            <a:r>
              <a:rPr lang="zh-CN" altLang="zh-CN" b="0" dirty="0">
                <a:solidFill>
                  <a:schemeClr val="tx1"/>
                </a:solidFill>
                <a:latin typeface="+mj-ea"/>
                <a:ea typeface="+mj-ea"/>
              </a:rPr>
              <a:t>”模块库中选“</a:t>
            </a:r>
            <a:r>
              <a:rPr lang="en-US" altLang="zh-CN" b="0" dirty="0" err="1">
                <a:solidFill>
                  <a:schemeClr val="tx1"/>
                </a:solidFill>
                <a:latin typeface="+mj-ea"/>
                <a:ea typeface="+mj-ea"/>
              </a:rPr>
              <a:t>Autothreshold</a:t>
            </a:r>
            <a:r>
              <a:rPr lang="zh-CN" altLang="zh-CN" b="0" dirty="0">
                <a:solidFill>
                  <a:schemeClr val="tx1"/>
                </a:solidFill>
                <a:latin typeface="+mj-ea"/>
                <a:ea typeface="+mj-ea"/>
              </a:rPr>
              <a:t>”模块；</a:t>
            </a:r>
          </a:p>
          <a:p>
            <a:pPr lvl="0" algn="l"/>
            <a:r>
              <a:rPr lang="zh-CN" altLang="zh-CN" b="0" dirty="0">
                <a:solidFill>
                  <a:schemeClr val="tx1"/>
                </a:solidFill>
                <a:latin typeface="+mj-ea"/>
                <a:ea typeface="+mj-ea"/>
              </a:rPr>
              <a:t>“</a:t>
            </a:r>
            <a:r>
              <a:rPr lang="en-US" altLang="zh-CN" b="0" dirty="0">
                <a:solidFill>
                  <a:schemeClr val="tx1"/>
                </a:solidFill>
                <a:latin typeface="+mj-ea"/>
                <a:ea typeface="+mj-ea"/>
              </a:rPr>
              <a:t>Sinks</a:t>
            </a:r>
            <a:r>
              <a:rPr lang="zh-CN" altLang="zh-CN" b="0" dirty="0">
                <a:solidFill>
                  <a:schemeClr val="tx1"/>
                </a:solidFill>
                <a:latin typeface="+mj-ea"/>
                <a:ea typeface="+mj-ea"/>
              </a:rPr>
              <a:t>”模块库中选择“</a:t>
            </a:r>
            <a:r>
              <a:rPr lang="en-US" altLang="zh-CN" b="0" dirty="0">
                <a:solidFill>
                  <a:schemeClr val="tx1"/>
                </a:solidFill>
                <a:latin typeface="+mj-ea"/>
                <a:ea typeface="+mj-ea"/>
              </a:rPr>
              <a:t>Video Viewer</a:t>
            </a:r>
            <a:r>
              <a:rPr lang="zh-CN" altLang="zh-CN" b="0" dirty="0">
                <a:solidFill>
                  <a:schemeClr val="tx1"/>
                </a:solidFill>
                <a:latin typeface="+mj-ea"/>
                <a:ea typeface="+mj-ea"/>
              </a:rPr>
              <a:t>”模块；</a:t>
            </a:r>
            <a:r>
              <a:rPr lang="en-US" altLang="zh-CN" b="0" dirty="0">
                <a:solidFill>
                  <a:schemeClr val="tx1"/>
                </a:solidFill>
                <a:latin typeface="+mj-ea"/>
                <a:ea typeface="+mj-ea"/>
              </a:rPr>
              <a:t>	</a:t>
            </a:r>
            <a:endParaRPr lang="zh-CN" altLang="zh-CN" b="0" dirty="0">
              <a:solidFill>
                <a:schemeClr val="tx1"/>
              </a:solidFill>
              <a:latin typeface="+mj-ea"/>
              <a:ea typeface="+mj-ea"/>
            </a:endParaRPr>
          </a:p>
          <a:p>
            <a:pPr algn="l"/>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）模块参数设置。</a:t>
            </a:r>
          </a:p>
          <a:p>
            <a:pPr lvl="0" algn="l"/>
            <a:r>
              <a:rPr lang="zh-CN" altLang="zh-CN" b="0" dirty="0">
                <a:solidFill>
                  <a:schemeClr val="tx1"/>
                </a:solidFill>
                <a:latin typeface="+mj-ea"/>
                <a:ea typeface="+mj-ea"/>
              </a:rPr>
              <a:t>“</a:t>
            </a:r>
            <a:r>
              <a:rPr lang="en-US" altLang="zh-CN" b="0" dirty="0">
                <a:solidFill>
                  <a:schemeClr val="tx1"/>
                </a:solidFill>
                <a:latin typeface="+mj-ea"/>
                <a:ea typeface="+mj-ea"/>
              </a:rPr>
              <a:t>Image From File</a:t>
            </a:r>
            <a:r>
              <a:rPr lang="zh-CN" altLang="zh-CN" b="0" dirty="0">
                <a:solidFill>
                  <a:schemeClr val="tx1"/>
                </a:solidFill>
                <a:latin typeface="+mj-ea"/>
                <a:ea typeface="+mj-ea"/>
              </a:rPr>
              <a:t>”模块的参数，</a:t>
            </a:r>
            <a:r>
              <a:rPr lang="en-US" altLang="zh-CN" b="0" dirty="0">
                <a:solidFill>
                  <a:schemeClr val="tx1"/>
                </a:solidFill>
                <a:latin typeface="+mj-ea"/>
                <a:ea typeface="+mj-ea"/>
              </a:rPr>
              <a:t>main</a:t>
            </a:r>
            <a:r>
              <a:rPr lang="zh-CN" altLang="zh-CN" b="0" dirty="0">
                <a:solidFill>
                  <a:schemeClr val="tx1"/>
                </a:solidFill>
                <a:latin typeface="+mj-ea"/>
                <a:ea typeface="+mj-ea"/>
              </a:rPr>
              <a:t>标签</a:t>
            </a:r>
            <a:r>
              <a:rPr lang="en-US" altLang="zh-CN" b="0" dirty="0">
                <a:solidFill>
                  <a:schemeClr val="tx1"/>
                </a:solidFill>
                <a:latin typeface="+mj-ea"/>
                <a:ea typeface="+mj-ea"/>
              </a:rPr>
              <a:t>value</a:t>
            </a:r>
            <a:r>
              <a:rPr lang="zh-CN" altLang="zh-CN" b="0" dirty="0">
                <a:solidFill>
                  <a:schemeClr val="tx1"/>
                </a:solidFill>
                <a:latin typeface="+mj-ea"/>
                <a:ea typeface="+mj-ea"/>
              </a:rPr>
              <a:t>的文本框中输入文件；</a:t>
            </a:r>
          </a:p>
          <a:p>
            <a:pPr algn="l"/>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）仿真器参数设置。</a:t>
            </a:r>
          </a:p>
          <a:p>
            <a:pPr algn="l"/>
            <a:r>
              <a:rPr lang="zh-CN" altLang="zh-CN" b="0" dirty="0">
                <a:solidFill>
                  <a:schemeClr val="tx1"/>
                </a:solidFill>
                <a:latin typeface="+mj-ea"/>
                <a:ea typeface="+mj-ea"/>
              </a:rPr>
              <a:t>（</a:t>
            </a:r>
            <a:r>
              <a:rPr lang="en-US" altLang="zh-CN" b="0" dirty="0">
                <a:solidFill>
                  <a:schemeClr val="tx1"/>
                </a:solidFill>
                <a:latin typeface="+mj-ea"/>
                <a:ea typeface="+mj-ea"/>
              </a:rPr>
              <a:t>4</a:t>
            </a:r>
            <a:r>
              <a:rPr lang="zh-CN" altLang="zh-CN" b="0" dirty="0">
                <a:solidFill>
                  <a:schemeClr val="tx1"/>
                </a:solidFill>
                <a:latin typeface="+mj-ea"/>
                <a:ea typeface="+mj-ea"/>
              </a:rPr>
              <a:t>）建立连接，形成仿真模型，并保存结果。灰度图像转换为二值图像仿真模型如图</a:t>
            </a:r>
            <a:r>
              <a:rPr lang="en-US" altLang="zh-CN" b="0" dirty="0">
                <a:solidFill>
                  <a:schemeClr val="tx1"/>
                </a:solidFill>
                <a:latin typeface="+mj-ea"/>
                <a:ea typeface="+mj-ea"/>
              </a:rPr>
              <a:t>16-27</a:t>
            </a:r>
            <a:r>
              <a:rPr lang="zh-CN" altLang="zh-CN" b="0" dirty="0">
                <a:solidFill>
                  <a:schemeClr val="tx1"/>
                </a:solidFill>
                <a:latin typeface="+mj-ea"/>
                <a:ea typeface="+mj-ea"/>
              </a:rPr>
              <a:t>所示</a:t>
            </a:r>
            <a:endParaRPr lang="zh-CN" altLang="en-US" b="0" dirty="0">
              <a:solidFill>
                <a:schemeClr val="tx1"/>
              </a:solidFill>
              <a:latin typeface="+mj-ea"/>
              <a:ea typeface="+mj-ea"/>
            </a:endParaRPr>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4049" y="2204864"/>
            <a:ext cx="4457700" cy="2049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313108" y="5937976"/>
            <a:ext cx="4572000" cy="707886"/>
          </a:xfrm>
          <a:prstGeom prst="rect">
            <a:avLst/>
          </a:prstGeom>
        </p:spPr>
        <p:txBody>
          <a:bodyPr>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5</a:t>
            </a:r>
            <a:r>
              <a:rPr lang="zh-CN" altLang="zh-CN" b="0" dirty="0">
                <a:solidFill>
                  <a:schemeClr val="tx1"/>
                </a:solidFill>
                <a:latin typeface="+mj-ea"/>
                <a:ea typeface="+mj-ea"/>
              </a:rPr>
              <a:t>）运行仿真系统，仿真结果如图</a:t>
            </a:r>
            <a:r>
              <a:rPr lang="en-US" altLang="zh-CN" b="0" dirty="0">
                <a:solidFill>
                  <a:schemeClr val="tx1"/>
                </a:solidFill>
                <a:latin typeface="+mj-ea"/>
                <a:ea typeface="+mj-ea"/>
              </a:rPr>
              <a:t>16-28</a:t>
            </a:r>
            <a:r>
              <a:rPr lang="zh-CN" altLang="zh-CN" b="0" dirty="0">
                <a:solidFill>
                  <a:schemeClr val="tx1"/>
                </a:solidFill>
                <a:latin typeface="+mj-ea"/>
                <a:ea typeface="+mj-ea"/>
              </a:rPr>
              <a:t>所示。</a:t>
            </a:r>
          </a:p>
        </p:txBody>
      </p:sp>
      <p:pic>
        <p:nvPicPr>
          <p:cNvPr id="204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7525" y="4265543"/>
            <a:ext cx="4014224" cy="2347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6585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124744"/>
            <a:ext cx="2435282" cy="400110"/>
          </a:xfrm>
          <a:prstGeom prst="rect">
            <a:avLst/>
          </a:prstGeom>
        </p:spPr>
        <p:txBody>
          <a:bodyPr wrap="none">
            <a:spAutoFit/>
          </a:bodyPr>
          <a:lstStyle/>
          <a:p>
            <a:r>
              <a:rPr lang="en-US" altLang="zh-CN" dirty="0"/>
              <a:t>16.3.2</a:t>
            </a:r>
            <a:r>
              <a:rPr lang="zh-CN" altLang="zh-CN" dirty="0"/>
              <a:t>颜色模型转换</a:t>
            </a:r>
          </a:p>
        </p:txBody>
      </p:sp>
      <p:sp>
        <p:nvSpPr>
          <p:cNvPr id="3" name="矩形 2"/>
          <p:cNvSpPr/>
          <p:nvPr/>
        </p:nvSpPr>
        <p:spPr>
          <a:xfrm>
            <a:off x="107504" y="1628800"/>
            <a:ext cx="8928992" cy="4401205"/>
          </a:xfrm>
          <a:prstGeom prst="rect">
            <a:avLst/>
          </a:prstGeom>
        </p:spPr>
        <p:txBody>
          <a:bodyPr wrap="square">
            <a:spAutoFit/>
          </a:bodyPr>
          <a:lstStyle/>
          <a:p>
            <a:pPr algn="l"/>
            <a:r>
              <a:rPr lang="en-US" altLang="zh-CN" b="0" dirty="0">
                <a:solidFill>
                  <a:schemeClr val="tx1"/>
                </a:solidFill>
                <a:latin typeface="+mj-ea"/>
                <a:ea typeface="+mj-ea"/>
              </a:rPr>
              <a:t>RGB</a:t>
            </a:r>
            <a:r>
              <a:rPr lang="zh-CN" altLang="zh-CN" b="0" dirty="0">
                <a:solidFill>
                  <a:schemeClr val="tx1"/>
                </a:solidFill>
                <a:latin typeface="+mj-ea"/>
                <a:ea typeface="+mj-ea"/>
              </a:rPr>
              <a:t>是是从颜色发光的原理来设计定的，</a:t>
            </a:r>
            <a:r>
              <a:rPr lang="en-US" altLang="zh-CN" b="0" dirty="0">
                <a:solidFill>
                  <a:schemeClr val="tx1"/>
                </a:solidFill>
                <a:latin typeface="+mj-ea"/>
                <a:ea typeface="+mj-ea"/>
              </a:rPr>
              <a:t>RGB</a:t>
            </a:r>
            <a:r>
              <a:rPr lang="zh-CN" altLang="zh-CN" b="0" dirty="0">
                <a:solidFill>
                  <a:schemeClr val="tx1"/>
                </a:solidFill>
                <a:latin typeface="+mj-ea"/>
                <a:ea typeface="+mj-ea"/>
              </a:rPr>
              <a:t>模型分成了三个颜色通道红</a:t>
            </a:r>
            <a:r>
              <a:rPr lang="en-US" altLang="zh-CN" b="0" dirty="0">
                <a:solidFill>
                  <a:schemeClr val="tx1"/>
                </a:solidFill>
                <a:latin typeface="+mj-ea"/>
                <a:ea typeface="+mj-ea"/>
              </a:rPr>
              <a:t>(R)</a:t>
            </a:r>
            <a:r>
              <a:rPr lang="zh-CN" altLang="zh-CN" b="0" dirty="0">
                <a:solidFill>
                  <a:schemeClr val="tx1"/>
                </a:solidFill>
                <a:latin typeface="+mj-ea"/>
                <a:ea typeface="+mj-ea"/>
              </a:rPr>
              <a:t>、绿</a:t>
            </a:r>
            <a:r>
              <a:rPr lang="en-US" altLang="zh-CN" b="0" dirty="0">
                <a:solidFill>
                  <a:schemeClr val="tx1"/>
                </a:solidFill>
                <a:latin typeface="+mj-ea"/>
                <a:ea typeface="+mj-ea"/>
              </a:rPr>
              <a:t>(G)</a:t>
            </a:r>
            <a:r>
              <a:rPr lang="zh-CN" altLang="zh-CN" b="0" dirty="0">
                <a:solidFill>
                  <a:schemeClr val="tx1"/>
                </a:solidFill>
                <a:latin typeface="+mj-ea"/>
                <a:ea typeface="+mj-ea"/>
              </a:rPr>
              <a:t>、蓝</a:t>
            </a:r>
            <a:r>
              <a:rPr lang="en-US" altLang="zh-CN" b="0" dirty="0">
                <a:solidFill>
                  <a:schemeClr val="tx1"/>
                </a:solidFill>
                <a:latin typeface="+mj-ea"/>
                <a:ea typeface="+mj-ea"/>
              </a:rPr>
              <a:t>(B)</a:t>
            </a:r>
            <a:r>
              <a:rPr lang="zh-CN" altLang="zh-CN" b="0" dirty="0">
                <a:solidFill>
                  <a:schemeClr val="tx1"/>
                </a:solidFill>
                <a:latin typeface="+mj-ea"/>
                <a:ea typeface="+mj-ea"/>
              </a:rPr>
              <a:t>，</a:t>
            </a:r>
            <a:r>
              <a:rPr lang="en-US" altLang="zh-CN" b="0" dirty="0">
                <a:solidFill>
                  <a:schemeClr val="tx1"/>
                </a:solidFill>
                <a:latin typeface="+mj-ea"/>
                <a:ea typeface="+mj-ea"/>
              </a:rPr>
              <a:t>RGB</a:t>
            </a:r>
            <a:r>
              <a:rPr lang="zh-CN" altLang="zh-CN" b="0" dirty="0">
                <a:solidFill>
                  <a:schemeClr val="tx1"/>
                </a:solidFill>
                <a:latin typeface="+mj-ea"/>
                <a:ea typeface="+mj-ea"/>
              </a:rPr>
              <a:t>色彩模式使用</a:t>
            </a:r>
            <a:r>
              <a:rPr lang="en-US" altLang="zh-CN" b="0" dirty="0">
                <a:solidFill>
                  <a:schemeClr val="tx1"/>
                </a:solidFill>
                <a:latin typeface="+mj-ea"/>
                <a:ea typeface="+mj-ea"/>
              </a:rPr>
              <a:t>RGB</a:t>
            </a:r>
            <a:r>
              <a:rPr lang="zh-CN" altLang="zh-CN" b="0" dirty="0">
                <a:solidFill>
                  <a:schemeClr val="tx1"/>
                </a:solidFill>
                <a:latin typeface="+mj-ea"/>
                <a:ea typeface="+mj-ea"/>
              </a:rPr>
              <a:t>模型为图像中每一个像素的</a:t>
            </a:r>
            <a:r>
              <a:rPr lang="en-US" altLang="zh-CN" b="0" dirty="0">
                <a:solidFill>
                  <a:schemeClr val="tx1"/>
                </a:solidFill>
                <a:latin typeface="+mj-ea"/>
                <a:ea typeface="+mj-ea"/>
              </a:rPr>
              <a:t>RGB</a:t>
            </a:r>
            <a:r>
              <a:rPr lang="zh-CN" altLang="zh-CN" b="0" dirty="0">
                <a:solidFill>
                  <a:schemeClr val="tx1"/>
                </a:solidFill>
                <a:latin typeface="+mj-ea"/>
                <a:ea typeface="+mj-ea"/>
              </a:rPr>
              <a:t>分量分配一个</a:t>
            </a:r>
            <a:r>
              <a:rPr lang="en-US" altLang="zh-CN" b="0" dirty="0">
                <a:solidFill>
                  <a:schemeClr val="tx1"/>
                </a:solidFill>
                <a:latin typeface="+mj-ea"/>
                <a:ea typeface="+mj-ea"/>
              </a:rPr>
              <a:t>0~255</a:t>
            </a:r>
            <a:r>
              <a:rPr lang="zh-CN" altLang="zh-CN" b="0" dirty="0">
                <a:solidFill>
                  <a:schemeClr val="tx1"/>
                </a:solidFill>
                <a:latin typeface="+mj-ea"/>
                <a:ea typeface="+mj-ea"/>
              </a:rPr>
              <a:t>范围内的强度值。</a:t>
            </a:r>
            <a:r>
              <a:rPr lang="en-US" altLang="zh-CN" b="0" dirty="0">
                <a:solidFill>
                  <a:schemeClr val="tx1"/>
                </a:solidFill>
                <a:latin typeface="+mj-ea"/>
                <a:ea typeface="+mj-ea"/>
              </a:rPr>
              <a:t>RGB</a:t>
            </a:r>
            <a:r>
              <a:rPr lang="zh-CN" altLang="zh-CN" b="0" dirty="0">
                <a:solidFill>
                  <a:schemeClr val="tx1"/>
                </a:solidFill>
                <a:latin typeface="+mj-ea"/>
                <a:ea typeface="+mj-ea"/>
              </a:rPr>
              <a:t>图像只使用三种颜色，就可以使它们按照不同的比例混合，在屏幕上重现</a:t>
            </a:r>
            <a:r>
              <a:rPr lang="en-US" altLang="zh-CN" b="0" dirty="0">
                <a:solidFill>
                  <a:schemeClr val="tx1"/>
                </a:solidFill>
                <a:latin typeface="+mj-ea"/>
                <a:ea typeface="+mj-ea"/>
              </a:rPr>
              <a:t>16777216</a:t>
            </a:r>
            <a:r>
              <a:rPr lang="zh-CN" altLang="zh-CN" b="0" dirty="0">
                <a:solidFill>
                  <a:schemeClr val="tx1"/>
                </a:solidFill>
                <a:latin typeface="+mj-ea"/>
                <a:ea typeface="+mj-ea"/>
              </a:rPr>
              <a:t>种颜色，每个颜色通道每种色各分为</a:t>
            </a:r>
            <a:r>
              <a:rPr lang="en-US" altLang="zh-CN" b="0" dirty="0">
                <a:solidFill>
                  <a:schemeClr val="tx1"/>
                </a:solidFill>
                <a:latin typeface="+mj-ea"/>
                <a:ea typeface="+mj-ea"/>
              </a:rPr>
              <a:t>255</a:t>
            </a:r>
            <a:r>
              <a:rPr lang="zh-CN" altLang="zh-CN" b="0" dirty="0">
                <a:solidFill>
                  <a:schemeClr val="tx1"/>
                </a:solidFill>
                <a:latin typeface="+mj-ea"/>
                <a:ea typeface="+mj-ea"/>
              </a:rPr>
              <a:t>阶亮度，在</a:t>
            </a:r>
            <a:r>
              <a:rPr lang="en-US" altLang="zh-CN" b="0" dirty="0">
                <a:solidFill>
                  <a:schemeClr val="tx1"/>
                </a:solidFill>
                <a:latin typeface="+mj-ea"/>
                <a:ea typeface="+mj-ea"/>
              </a:rPr>
              <a:t>0</a:t>
            </a:r>
            <a:r>
              <a:rPr lang="zh-CN" altLang="zh-CN" b="0" dirty="0">
                <a:solidFill>
                  <a:schemeClr val="tx1"/>
                </a:solidFill>
                <a:latin typeface="+mj-ea"/>
                <a:ea typeface="+mj-ea"/>
              </a:rPr>
              <a:t>时“灯”最弱——是关掉的，而在</a:t>
            </a:r>
            <a:r>
              <a:rPr lang="en-US" altLang="zh-CN" b="0" dirty="0">
                <a:solidFill>
                  <a:schemeClr val="tx1"/>
                </a:solidFill>
                <a:latin typeface="+mj-ea"/>
                <a:ea typeface="+mj-ea"/>
              </a:rPr>
              <a:t>255</a:t>
            </a:r>
            <a:r>
              <a:rPr lang="zh-CN" altLang="zh-CN" b="0" dirty="0">
                <a:solidFill>
                  <a:schemeClr val="tx1"/>
                </a:solidFill>
                <a:latin typeface="+mj-ea"/>
                <a:ea typeface="+mj-ea"/>
              </a:rPr>
              <a:t>时“灯”最亮。</a:t>
            </a:r>
          </a:p>
          <a:p>
            <a:pPr algn="l"/>
            <a:r>
              <a:rPr lang="en-US" altLang="zh-CN" b="0" dirty="0">
                <a:solidFill>
                  <a:schemeClr val="tx1"/>
                </a:solidFill>
                <a:latin typeface="+mj-ea"/>
                <a:ea typeface="+mj-ea"/>
              </a:rPr>
              <a:t>HSV</a:t>
            </a:r>
            <a:r>
              <a:rPr lang="zh-CN" altLang="zh-CN" b="0" dirty="0">
                <a:solidFill>
                  <a:schemeClr val="tx1"/>
                </a:solidFill>
                <a:latin typeface="+mj-ea"/>
                <a:ea typeface="+mj-ea"/>
              </a:rPr>
              <a:t>模型是是一种复合主观感觉的颜色模型。</a:t>
            </a:r>
            <a:r>
              <a:rPr lang="en-US" altLang="zh-CN" b="0" dirty="0">
                <a:solidFill>
                  <a:schemeClr val="tx1"/>
                </a:solidFill>
                <a:latin typeface="+mj-ea"/>
                <a:ea typeface="+mj-ea"/>
              </a:rPr>
              <a:t>H</a:t>
            </a:r>
            <a:r>
              <a:rPr lang="zh-CN" altLang="zh-CN" b="0" dirty="0">
                <a:solidFill>
                  <a:schemeClr val="tx1"/>
                </a:solidFill>
                <a:latin typeface="+mj-ea"/>
                <a:ea typeface="+mj-ea"/>
              </a:rPr>
              <a:t>、</a:t>
            </a:r>
            <a:r>
              <a:rPr lang="en-US" altLang="zh-CN" b="0" dirty="0">
                <a:solidFill>
                  <a:schemeClr val="tx1"/>
                </a:solidFill>
                <a:latin typeface="+mj-ea"/>
                <a:ea typeface="+mj-ea"/>
              </a:rPr>
              <a:t>S</a:t>
            </a:r>
            <a:r>
              <a:rPr lang="zh-CN" altLang="zh-CN" b="0" dirty="0">
                <a:solidFill>
                  <a:schemeClr val="tx1"/>
                </a:solidFill>
                <a:latin typeface="+mj-ea"/>
                <a:ea typeface="+mj-ea"/>
              </a:rPr>
              <a:t>、</a:t>
            </a:r>
            <a:r>
              <a:rPr lang="en-US" altLang="zh-CN" b="0" dirty="0">
                <a:solidFill>
                  <a:schemeClr val="tx1"/>
                </a:solidFill>
                <a:latin typeface="+mj-ea"/>
                <a:ea typeface="+mj-ea"/>
              </a:rPr>
              <a:t>V</a:t>
            </a:r>
            <a:r>
              <a:rPr lang="zh-CN" altLang="zh-CN" b="0" dirty="0">
                <a:solidFill>
                  <a:schemeClr val="tx1"/>
                </a:solidFill>
                <a:latin typeface="+mj-ea"/>
                <a:ea typeface="+mj-ea"/>
              </a:rPr>
              <a:t>分别指的是色调（彩）（</a:t>
            </a:r>
            <a:r>
              <a:rPr lang="en-US" altLang="zh-CN" b="0" dirty="0">
                <a:solidFill>
                  <a:schemeClr val="tx1"/>
                </a:solidFill>
                <a:latin typeface="+mj-ea"/>
                <a:ea typeface="+mj-ea"/>
              </a:rPr>
              <a:t>hue</a:t>
            </a:r>
            <a:r>
              <a:rPr lang="zh-CN" altLang="zh-CN" b="0" dirty="0">
                <a:solidFill>
                  <a:schemeClr val="tx1"/>
                </a:solidFill>
                <a:latin typeface="+mj-ea"/>
                <a:ea typeface="+mj-ea"/>
              </a:rPr>
              <a:t>）、色饱（</a:t>
            </a:r>
            <a:r>
              <a:rPr lang="en-US" altLang="zh-CN" b="0" dirty="0">
                <a:solidFill>
                  <a:schemeClr val="tx1"/>
                </a:solidFill>
                <a:latin typeface="+mj-ea"/>
                <a:ea typeface="+mj-ea"/>
              </a:rPr>
              <a:t>saturation</a:t>
            </a:r>
            <a:r>
              <a:rPr lang="zh-CN" altLang="zh-CN" b="0" dirty="0">
                <a:solidFill>
                  <a:schemeClr val="tx1"/>
                </a:solidFill>
                <a:latin typeface="+mj-ea"/>
                <a:ea typeface="+mj-ea"/>
              </a:rPr>
              <a:t>）和度和明度（</a:t>
            </a:r>
            <a:r>
              <a:rPr lang="en-US" altLang="zh-CN" b="0" dirty="0">
                <a:solidFill>
                  <a:schemeClr val="tx1"/>
                </a:solidFill>
                <a:latin typeface="+mj-ea"/>
                <a:ea typeface="+mj-ea"/>
              </a:rPr>
              <a:t>value</a:t>
            </a:r>
            <a:r>
              <a:rPr lang="zh-CN" altLang="zh-CN" b="0" dirty="0">
                <a:solidFill>
                  <a:schemeClr val="tx1"/>
                </a:solidFill>
                <a:latin typeface="+mj-ea"/>
                <a:ea typeface="+mj-ea"/>
              </a:rPr>
              <a:t>）。所以在这个模型中，一种颜色的参数便是</a:t>
            </a:r>
            <a:r>
              <a:rPr lang="en-US" altLang="zh-CN" b="0" dirty="0">
                <a:solidFill>
                  <a:schemeClr val="tx1"/>
                </a:solidFill>
                <a:latin typeface="+mj-ea"/>
                <a:ea typeface="+mj-ea"/>
              </a:rPr>
              <a:t>H</a:t>
            </a:r>
            <a:r>
              <a:rPr lang="zh-CN" altLang="zh-CN" b="0" dirty="0">
                <a:solidFill>
                  <a:schemeClr val="tx1"/>
                </a:solidFill>
                <a:latin typeface="+mj-ea"/>
                <a:ea typeface="+mj-ea"/>
              </a:rPr>
              <a:t>、</a:t>
            </a:r>
            <a:r>
              <a:rPr lang="en-US" altLang="zh-CN" b="0" dirty="0">
                <a:solidFill>
                  <a:schemeClr val="tx1"/>
                </a:solidFill>
                <a:latin typeface="+mj-ea"/>
                <a:ea typeface="+mj-ea"/>
              </a:rPr>
              <a:t>S</a:t>
            </a:r>
            <a:r>
              <a:rPr lang="zh-CN" altLang="zh-CN" b="0" dirty="0">
                <a:solidFill>
                  <a:schemeClr val="tx1"/>
                </a:solidFill>
                <a:latin typeface="+mj-ea"/>
                <a:ea typeface="+mj-ea"/>
              </a:rPr>
              <a:t>、</a:t>
            </a:r>
            <a:r>
              <a:rPr lang="en-US" altLang="zh-CN" b="0" dirty="0">
                <a:solidFill>
                  <a:schemeClr val="tx1"/>
                </a:solidFill>
                <a:latin typeface="+mj-ea"/>
                <a:ea typeface="+mj-ea"/>
              </a:rPr>
              <a:t>V</a:t>
            </a:r>
            <a:r>
              <a:rPr lang="zh-CN" altLang="zh-CN" b="0" dirty="0">
                <a:solidFill>
                  <a:schemeClr val="tx1"/>
                </a:solidFill>
                <a:latin typeface="+mj-ea"/>
                <a:ea typeface="+mj-ea"/>
              </a:rPr>
              <a:t>三个分量构成的三元组。</a:t>
            </a:r>
          </a:p>
          <a:p>
            <a:pPr algn="l"/>
            <a:r>
              <a:rPr lang="zh-CN" altLang="zh-CN" b="0" dirty="0">
                <a:solidFill>
                  <a:schemeClr val="tx1"/>
                </a:solidFill>
                <a:latin typeface="+mj-ea"/>
                <a:ea typeface="+mj-ea"/>
              </a:rPr>
              <a:t>在</a:t>
            </a:r>
            <a:r>
              <a:rPr lang="en-US" altLang="zh-CN" b="0" dirty="0">
                <a:solidFill>
                  <a:schemeClr val="tx1"/>
                </a:solidFill>
                <a:latin typeface="+mj-ea"/>
                <a:ea typeface="+mj-ea"/>
              </a:rPr>
              <a:t>MATLAB</a:t>
            </a:r>
            <a:r>
              <a:rPr lang="zh-CN" altLang="zh-CN" b="0" dirty="0">
                <a:solidFill>
                  <a:schemeClr val="tx1"/>
                </a:solidFill>
                <a:latin typeface="+mj-ea"/>
                <a:ea typeface="+mj-ea"/>
              </a:rPr>
              <a:t>中，</a:t>
            </a:r>
            <a:r>
              <a:rPr lang="en-US" altLang="zh-CN" b="0" dirty="0">
                <a:solidFill>
                  <a:schemeClr val="tx1"/>
                </a:solidFill>
                <a:latin typeface="+mj-ea"/>
                <a:ea typeface="+mj-ea"/>
              </a:rPr>
              <a:t>rgb2hsv</a:t>
            </a:r>
            <a:r>
              <a:rPr lang="zh-CN" altLang="zh-CN" b="0" dirty="0">
                <a:solidFill>
                  <a:schemeClr val="tx1"/>
                </a:solidFill>
                <a:latin typeface="+mj-ea"/>
                <a:ea typeface="+mj-ea"/>
              </a:rPr>
              <a:t>函数用于将</a:t>
            </a:r>
            <a:r>
              <a:rPr lang="en-US" altLang="zh-CN" b="0" dirty="0">
                <a:solidFill>
                  <a:schemeClr val="tx1"/>
                </a:solidFill>
                <a:latin typeface="+mj-ea"/>
                <a:ea typeface="+mj-ea"/>
              </a:rPr>
              <a:t>RGB</a:t>
            </a:r>
            <a:r>
              <a:rPr lang="zh-CN" altLang="zh-CN" b="0" dirty="0">
                <a:solidFill>
                  <a:schemeClr val="tx1"/>
                </a:solidFill>
                <a:latin typeface="+mj-ea"/>
                <a:ea typeface="+mj-ea"/>
              </a:rPr>
              <a:t>模型转换到</a:t>
            </a:r>
            <a:r>
              <a:rPr lang="en-US" altLang="zh-CN" b="0" dirty="0">
                <a:solidFill>
                  <a:schemeClr val="tx1"/>
                </a:solidFill>
                <a:latin typeface="+mj-ea"/>
                <a:ea typeface="+mj-ea"/>
              </a:rPr>
              <a:t>HSV</a:t>
            </a:r>
            <a:r>
              <a:rPr lang="zh-CN" altLang="zh-CN" b="0" dirty="0">
                <a:solidFill>
                  <a:schemeClr val="tx1"/>
                </a:solidFill>
                <a:latin typeface="+mj-ea"/>
                <a:ea typeface="+mj-ea"/>
              </a:rPr>
              <a:t>模型；</a:t>
            </a:r>
            <a:r>
              <a:rPr lang="en-US" altLang="zh-CN" b="0" dirty="0">
                <a:solidFill>
                  <a:schemeClr val="tx1"/>
                </a:solidFill>
                <a:latin typeface="+mj-ea"/>
                <a:ea typeface="+mj-ea"/>
              </a:rPr>
              <a:t>hsv2rgb</a:t>
            </a:r>
            <a:r>
              <a:rPr lang="zh-CN" altLang="zh-CN" b="0" dirty="0">
                <a:solidFill>
                  <a:schemeClr val="tx1"/>
                </a:solidFill>
                <a:latin typeface="+mj-ea"/>
                <a:ea typeface="+mj-ea"/>
              </a:rPr>
              <a:t>函数用于将</a:t>
            </a:r>
            <a:r>
              <a:rPr lang="en-US" altLang="zh-CN" b="0" dirty="0">
                <a:solidFill>
                  <a:schemeClr val="tx1"/>
                </a:solidFill>
                <a:latin typeface="+mj-ea"/>
                <a:ea typeface="+mj-ea"/>
              </a:rPr>
              <a:t>HSV</a:t>
            </a:r>
            <a:r>
              <a:rPr lang="zh-CN" altLang="zh-CN" b="0" dirty="0">
                <a:solidFill>
                  <a:schemeClr val="tx1"/>
                </a:solidFill>
                <a:latin typeface="+mj-ea"/>
                <a:ea typeface="+mj-ea"/>
              </a:rPr>
              <a:t>模型转换到</a:t>
            </a:r>
            <a:r>
              <a:rPr lang="en-US" altLang="zh-CN" b="0" dirty="0">
                <a:solidFill>
                  <a:schemeClr val="tx1"/>
                </a:solidFill>
                <a:latin typeface="+mj-ea"/>
                <a:ea typeface="+mj-ea"/>
              </a:rPr>
              <a:t>RGB</a:t>
            </a:r>
            <a:r>
              <a:rPr lang="zh-CN" altLang="zh-CN" b="0" dirty="0">
                <a:solidFill>
                  <a:schemeClr val="tx1"/>
                </a:solidFill>
                <a:latin typeface="+mj-ea"/>
                <a:ea typeface="+mj-ea"/>
              </a:rPr>
              <a:t>模型。这些函数的调用方法如下：</a:t>
            </a:r>
          </a:p>
          <a:p>
            <a:pPr algn="l"/>
            <a:r>
              <a:rPr lang="en-US" altLang="zh-CN" b="0" dirty="0">
                <a:solidFill>
                  <a:schemeClr val="tx1"/>
                </a:solidFill>
                <a:latin typeface="+mj-ea"/>
                <a:ea typeface="+mj-ea"/>
              </a:rPr>
              <a:t>HSVMAP=rgb2hsv(RGBMAP)</a:t>
            </a:r>
            <a:r>
              <a:rPr lang="zh-CN" altLang="zh-CN" b="0" dirty="0">
                <a:solidFill>
                  <a:schemeClr val="tx1"/>
                </a:solidFill>
                <a:latin typeface="+mj-ea"/>
                <a:ea typeface="+mj-ea"/>
              </a:rPr>
              <a:t>：表示将</a:t>
            </a:r>
            <a:r>
              <a:rPr lang="en-US" altLang="zh-CN" b="0" dirty="0">
                <a:solidFill>
                  <a:schemeClr val="tx1"/>
                </a:solidFill>
                <a:latin typeface="+mj-ea"/>
                <a:ea typeface="+mj-ea"/>
              </a:rPr>
              <a:t>RGB</a:t>
            </a:r>
            <a:r>
              <a:rPr lang="zh-CN" altLang="zh-CN" b="0" dirty="0">
                <a:solidFill>
                  <a:schemeClr val="tx1"/>
                </a:solidFill>
                <a:latin typeface="+mj-ea"/>
                <a:ea typeface="+mj-ea"/>
              </a:rPr>
              <a:t>色表转换成</a:t>
            </a:r>
            <a:r>
              <a:rPr lang="en-US" altLang="zh-CN" b="0" dirty="0">
                <a:solidFill>
                  <a:schemeClr val="tx1"/>
                </a:solidFill>
                <a:latin typeface="+mj-ea"/>
                <a:ea typeface="+mj-ea"/>
              </a:rPr>
              <a:t>HSV</a:t>
            </a:r>
            <a:r>
              <a:rPr lang="zh-CN" altLang="zh-CN" b="0" dirty="0">
                <a:solidFill>
                  <a:schemeClr val="tx1"/>
                </a:solidFill>
                <a:latin typeface="+mj-ea"/>
                <a:ea typeface="+mj-ea"/>
              </a:rPr>
              <a:t>色表； </a:t>
            </a:r>
          </a:p>
          <a:p>
            <a:pPr algn="l"/>
            <a:r>
              <a:rPr lang="en-US" altLang="zh-CN" b="0" dirty="0">
                <a:solidFill>
                  <a:schemeClr val="tx1"/>
                </a:solidFill>
                <a:latin typeface="+mj-ea"/>
                <a:ea typeface="+mj-ea"/>
              </a:rPr>
              <a:t>HSV=rgb2hsv(RGB)</a:t>
            </a:r>
            <a:r>
              <a:rPr lang="zh-CN" altLang="zh-CN" b="0" dirty="0">
                <a:solidFill>
                  <a:schemeClr val="tx1"/>
                </a:solidFill>
                <a:latin typeface="+mj-ea"/>
                <a:ea typeface="+mj-ea"/>
              </a:rPr>
              <a:t>：表示将</a:t>
            </a:r>
            <a:r>
              <a:rPr lang="en-US" altLang="zh-CN" b="0" dirty="0">
                <a:solidFill>
                  <a:schemeClr val="tx1"/>
                </a:solidFill>
                <a:latin typeface="+mj-ea"/>
                <a:ea typeface="+mj-ea"/>
              </a:rPr>
              <a:t>RGB</a:t>
            </a:r>
            <a:r>
              <a:rPr lang="zh-CN" altLang="zh-CN" b="0" dirty="0">
                <a:solidFill>
                  <a:schemeClr val="tx1"/>
                </a:solidFill>
                <a:latin typeface="+mj-ea"/>
                <a:ea typeface="+mj-ea"/>
              </a:rPr>
              <a:t>图像转换为</a:t>
            </a:r>
            <a:r>
              <a:rPr lang="en-US" altLang="zh-CN" b="0" dirty="0">
                <a:solidFill>
                  <a:schemeClr val="tx1"/>
                </a:solidFill>
                <a:latin typeface="+mj-ea"/>
                <a:ea typeface="+mj-ea"/>
              </a:rPr>
              <a:t>HSV</a:t>
            </a:r>
            <a:r>
              <a:rPr lang="zh-CN" altLang="zh-CN" b="0" dirty="0">
                <a:solidFill>
                  <a:schemeClr val="tx1"/>
                </a:solidFill>
                <a:latin typeface="+mj-ea"/>
                <a:ea typeface="+mj-ea"/>
              </a:rPr>
              <a:t>图像。</a:t>
            </a:r>
          </a:p>
          <a:p>
            <a:pPr algn="l"/>
            <a:r>
              <a:rPr lang="en-US" altLang="zh-CN" b="0" dirty="0">
                <a:solidFill>
                  <a:schemeClr val="tx1"/>
                </a:solidFill>
                <a:latin typeface="+mj-ea"/>
                <a:ea typeface="+mj-ea"/>
              </a:rPr>
              <a:t>RGBMAP=hsv2rgb(HSVMAP)</a:t>
            </a:r>
            <a:r>
              <a:rPr lang="zh-CN" altLang="zh-CN" b="0" dirty="0">
                <a:solidFill>
                  <a:schemeClr val="tx1"/>
                </a:solidFill>
                <a:latin typeface="+mj-ea"/>
                <a:ea typeface="+mj-ea"/>
              </a:rPr>
              <a:t>：表示将</a:t>
            </a:r>
            <a:r>
              <a:rPr lang="en-US" altLang="zh-CN" b="0" dirty="0">
                <a:solidFill>
                  <a:schemeClr val="tx1"/>
                </a:solidFill>
                <a:latin typeface="+mj-ea"/>
                <a:ea typeface="+mj-ea"/>
              </a:rPr>
              <a:t>HSV</a:t>
            </a:r>
            <a:r>
              <a:rPr lang="zh-CN" altLang="zh-CN" b="0" dirty="0">
                <a:solidFill>
                  <a:schemeClr val="tx1"/>
                </a:solidFill>
                <a:latin typeface="+mj-ea"/>
                <a:ea typeface="+mj-ea"/>
              </a:rPr>
              <a:t>色表转换成</a:t>
            </a:r>
            <a:r>
              <a:rPr lang="en-US" altLang="zh-CN" b="0" dirty="0">
                <a:solidFill>
                  <a:schemeClr val="tx1"/>
                </a:solidFill>
                <a:latin typeface="+mj-ea"/>
                <a:ea typeface="+mj-ea"/>
              </a:rPr>
              <a:t>RGB</a:t>
            </a:r>
            <a:r>
              <a:rPr lang="zh-CN" altLang="zh-CN" b="0" dirty="0">
                <a:solidFill>
                  <a:schemeClr val="tx1"/>
                </a:solidFill>
                <a:latin typeface="+mj-ea"/>
                <a:ea typeface="+mj-ea"/>
              </a:rPr>
              <a:t>色表； </a:t>
            </a:r>
          </a:p>
          <a:p>
            <a:pPr algn="l"/>
            <a:r>
              <a:rPr lang="en-US" altLang="zh-CN" b="0" dirty="0">
                <a:solidFill>
                  <a:schemeClr val="tx1"/>
                </a:solidFill>
                <a:latin typeface="+mj-ea"/>
                <a:ea typeface="+mj-ea"/>
              </a:rPr>
              <a:t>RGB=hsv2rgb(HSV)</a:t>
            </a:r>
            <a:r>
              <a:rPr lang="zh-CN" altLang="zh-CN" b="0" dirty="0">
                <a:solidFill>
                  <a:schemeClr val="tx1"/>
                </a:solidFill>
                <a:latin typeface="+mj-ea"/>
                <a:ea typeface="+mj-ea"/>
              </a:rPr>
              <a:t>：表示将</a:t>
            </a:r>
            <a:r>
              <a:rPr lang="en-US" altLang="zh-CN" b="0" dirty="0">
                <a:solidFill>
                  <a:schemeClr val="tx1"/>
                </a:solidFill>
                <a:latin typeface="+mj-ea"/>
                <a:ea typeface="+mj-ea"/>
              </a:rPr>
              <a:t>HSV</a:t>
            </a:r>
            <a:r>
              <a:rPr lang="zh-CN" altLang="zh-CN" b="0" dirty="0">
                <a:solidFill>
                  <a:schemeClr val="tx1"/>
                </a:solidFill>
                <a:latin typeface="+mj-ea"/>
                <a:ea typeface="+mj-ea"/>
              </a:rPr>
              <a:t>图像转换为</a:t>
            </a:r>
            <a:r>
              <a:rPr lang="en-US" altLang="zh-CN" b="0" dirty="0">
                <a:solidFill>
                  <a:schemeClr val="tx1"/>
                </a:solidFill>
                <a:latin typeface="+mj-ea"/>
                <a:ea typeface="+mj-ea"/>
              </a:rPr>
              <a:t>RGB</a:t>
            </a:r>
            <a:r>
              <a:rPr lang="zh-CN" altLang="zh-CN" b="0" dirty="0">
                <a:solidFill>
                  <a:schemeClr val="tx1"/>
                </a:solidFill>
                <a:latin typeface="+mj-ea"/>
                <a:ea typeface="+mj-ea"/>
              </a:rPr>
              <a:t>图像。</a:t>
            </a:r>
          </a:p>
        </p:txBody>
      </p:sp>
    </p:spTree>
    <p:extLst>
      <p:ext uri="{BB962C8B-B14F-4D97-AF65-F5344CB8AC3E}">
        <p14:creationId xmlns:p14="http://schemas.microsoft.com/office/powerpoint/2010/main" val="347658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1052736"/>
            <a:ext cx="2478564" cy="400110"/>
          </a:xfrm>
          <a:prstGeom prst="rect">
            <a:avLst/>
          </a:prstGeom>
        </p:spPr>
        <p:txBody>
          <a:bodyPr wrap="none">
            <a:spAutoFit/>
          </a:bodyPr>
          <a:lstStyle/>
          <a:p>
            <a:r>
              <a:rPr lang="en-US" altLang="zh-CN" dirty="0"/>
              <a:t>16.1</a:t>
            </a:r>
            <a:r>
              <a:rPr lang="zh-CN" altLang="zh-CN" dirty="0"/>
              <a:t>图像处理模块库</a:t>
            </a:r>
          </a:p>
        </p:txBody>
      </p:sp>
      <p:sp>
        <p:nvSpPr>
          <p:cNvPr id="5" name="矩形 4"/>
          <p:cNvSpPr/>
          <p:nvPr/>
        </p:nvSpPr>
        <p:spPr>
          <a:xfrm>
            <a:off x="179512" y="1556792"/>
            <a:ext cx="8280920" cy="4708981"/>
          </a:xfrm>
          <a:prstGeom prst="rect">
            <a:avLst/>
          </a:prstGeom>
        </p:spPr>
        <p:txBody>
          <a:bodyPr wrap="square">
            <a:spAutoFit/>
          </a:bodyPr>
          <a:lstStyle/>
          <a:p>
            <a:pPr algn="l"/>
            <a:r>
              <a:rPr lang="zh-CN" altLang="zh-CN" b="0" dirty="0">
                <a:solidFill>
                  <a:schemeClr val="tx1"/>
                </a:solidFill>
                <a:latin typeface="+mj-ea"/>
                <a:ea typeface="+mj-ea"/>
              </a:rPr>
              <a:t>启动</a:t>
            </a:r>
            <a:r>
              <a:rPr lang="en-US" altLang="zh-CN" b="0" dirty="0">
                <a:solidFill>
                  <a:schemeClr val="tx1"/>
                </a:solidFill>
                <a:latin typeface="+mj-ea"/>
                <a:ea typeface="+mj-ea"/>
              </a:rPr>
              <a:t>Simulink</a:t>
            </a:r>
            <a:r>
              <a:rPr lang="zh-CN" altLang="zh-CN" b="0" dirty="0">
                <a:solidFill>
                  <a:schemeClr val="tx1"/>
                </a:solidFill>
                <a:latin typeface="+mj-ea"/>
                <a:ea typeface="+mj-ea"/>
              </a:rPr>
              <a:t>后，将出现</a:t>
            </a:r>
            <a:r>
              <a:rPr lang="en-US" altLang="zh-CN" b="0" dirty="0">
                <a:solidFill>
                  <a:schemeClr val="tx1"/>
                </a:solidFill>
                <a:latin typeface="+mj-ea"/>
                <a:ea typeface="+mj-ea"/>
              </a:rPr>
              <a:t>Simulink</a:t>
            </a:r>
            <a:r>
              <a:rPr lang="zh-CN" altLang="zh-CN" b="0" dirty="0">
                <a:solidFill>
                  <a:schemeClr val="tx1"/>
                </a:solidFill>
                <a:latin typeface="+mj-ea"/>
                <a:ea typeface="+mj-ea"/>
              </a:rPr>
              <a:t>所有的仿真模块工具箱，选择</a:t>
            </a:r>
            <a:r>
              <a:rPr lang="en-US" altLang="zh-CN" b="0" dirty="0">
                <a:solidFill>
                  <a:schemeClr val="tx1"/>
                </a:solidFill>
                <a:latin typeface="+mj-ea"/>
                <a:ea typeface="+mj-ea"/>
              </a:rPr>
              <a:t>Computer Vision System Toolbox</a:t>
            </a:r>
            <a:r>
              <a:rPr lang="zh-CN" altLang="zh-CN" b="0" dirty="0">
                <a:solidFill>
                  <a:schemeClr val="tx1"/>
                </a:solidFill>
                <a:latin typeface="+mj-ea"/>
                <a:ea typeface="+mj-ea"/>
              </a:rPr>
              <a:t>，系统就会自动载入信号处理模块工具箱，如图</a:t>
            </a:r>
            <a:r>
              <a:rPr lang="en-US" altLang="zh-CN" b="0" dirty="0">
                <a:solidFill>
                  <a:schemeClr val="tx1"/>
                </a:solidFill>
                <a:latin typeface="+mj-ea"/>
                <a:ea typeface="+mj-ea"/>
              </a:rPr>
              <a:t>16-1</a:t>
            </a:r>
            <a:r>
              <a:rPr lang="zh-CN" altLang="zh-CN" b="0" dirty="0">
                <a:solidFill>
                  <a:schemeClr val="tx1"/>
                </a:solidFill>
                <a:latin typeface="+mj-ea"/>
                <a:ea typeface="+mj-ea"/>
              </a:rPr>
              <a:t>所示的信号处理模块库。</a:t>
            </a:r>
          </a:p>
          <a:p>
            <a:pPr algn="l"/>
            <a:r>
              <a:rPr lang="zh-CN" altLang="zh-CN" b="0" dirty="0">
                <a:solidFill>
                  <a:schemeClr val="tx1"/>
                </a:solidFill>
                <a:latin typeface="+mj-ea"/>
                <a:ea typeface="+mj-ea"/>
              </a:rPr>
              <a:t>具体包括：</a:t>
            </a:r>
          </a:p>
          <a:p>
            <a:pPr lvl="0" algn="l"/>
            <a:r>
              <a:rPr lang="zh-CN" altLang="zh-CN" b="0" dirty="0">
                <a:solidFill>
                  <a:schemeClr val="tx1"/>
                </a:solidFill>
                <a:latin typeface="+mj-ea"/>
                <a:ea typeface="+mj-ea"/>
              </a:rPr>
              <a:t>分析和增强（</a:t>
            </a:r>
            <a:r>
              <a:rPr lang="en-US" altLang="zh-CN" b="0" dirty="0">
                <a:solidFill>
                  <a:schemeClr val="tx1"/>
                </a:solidFill>
                <a:latin typeface="+mj-ea"/>
                <a:ea typeface="+mj-ea"/>
              </a:rPr>
              <a:t>Analysis &amp; Enhancement</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转换（</a:t>
            </a:r>
            <a:r>
              <a:rPr lang="en-US" altLang="zh-CN" b="0" dirty="0">
                <a:solidFill>
                  <a:schemeClr val="tx1"/>
                </a:solidFill>
                <a:latin typeface="+mj-ea"/>
                <a:ea typeface="+mj-ea"/>
              </a:rPr>
              <a:t>Conversions</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滤波（</a:t>
            </a:r>
            <a:r>
              <a:rPr lang="en-US" altLang="zh-CN" b="0" dirty="0">
                <a:solidFill>
                  <a:schemeClr val="tx1"/>
                </a:solidFill>
                <a:latin typeface="+mj-ea"/>
                <a:ea typeface="+mj-ea"/>
              </a:rPr>
              <a:t>Filtering</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几何变换（</a:t>
            </a:r>
            <a:r>
              <a:rPr lang="en-US" altLang="zh-CN" b="0" dirty="0">
                <a:solidFill>
                  <a:schemeClr val="tx1"/>
                </a:solidFill>
                <a:latin typeface="+mj-ea"/>
                <a:ea typeface="+mj-ea"/>
              </a:rPr>
              <a:t>Geometric Transformations</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形态学操作（</a:t>
            </a:r>
            <a:r>
              <a:rPr lang="en-US" altLang="zh-CN" b="0" dirty="0">
                <a:solidFill>
                  <a:schemeClr val="tx1"/>
                </a:solidFill>
                <a:latin typeface="+mj-ea"/>
                <a:ea typeface="+mj-ea"/>
              </a:rPr>
              <a:t>Morphological Operations</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接收器（</a:t>
            </a:r>
            <a:r>
              <a:rPr lang="en-US" altLang="zh-CN" b="0" dirty="0">
                <a:solidFill>
                  <a:schemeClr val="tx1"/>
                </a:solidFill>
                <a:latin typeface="+mj-ea"/>
                <a:ea typeface="+mj-ea"/>
              </a:rPr>
              <a:t>Sinks</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输入源（</a:t>
            </a:r>
            <a:r>
              <a:rPr lang="en-US" altLang="zh-CN" b="0" dirty="0">
                <a:solidFill>
                  <a:schemeClr val="tx1"/>
                </a:solidFill>
                <a:latin typeface="+mj-ea"/>
                <a:ea typeface="+mj-ea"/>
              </a:rPr>
              <a:t>Sources</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统计（</a:t>
            </a:r>
            <a:r>
              <a:rPr lang="en-US" altLang="zh-CN" b="0" dirty="0">
                <a:solidFill>
                  <a:schemeClr val="tx1"/>
                </a:solidFill>
                <a:latin typeface="+mj-ea"/>
                <a:ea typeface="+mj-ea"/>
              </a:rPr>
              <a:t>Statistics</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文本和图形（</a:t>
            </a:r>
            <a:r>
              <a:rPr lang="en-US" altLang="zh-CN" b="0" dirty="0">
                <a:solidFill>
                  <a:schemeClr val="tx1"/>
                </a:solidFill>
                <a:latin typeface="+mj-ea"/>
                <a:ea typeface="+mj-ea"/>
              </a:rPr>
              <a:t>Text &amp; Graphics</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变换（</a:t>
            </a:r>
            <a:r>
              <a:rPr lang="en-US" altLang="zh-CN" b="0" dirty="0">
                <a:solidFill>
                  <a:schemeClr val="tx1"/>
                </a:solidFill>
                <a:latin typeface="+mj-ea"/>
                <a:ea typeface="+mj-ea"/>
              </a:rPr>
              <a:t>Transforms</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工具（</a:t>
            </a:r>
            <a:r>
              <a:rPr lang="en-US" altLang="zh-CN" b="0" dirty="0">
                <a:solidFill>
                  <a:schemeClr val="tx1"/>
                </a:solidFill>
                <a:latin typeface="+mj-ea"/>
                <a:ea typeface="+mj-ea"/>
              </a:rPr>
              <a:t>Utilities</a:t>
            </a:r>
            <a:r>
              <a:rPr lang="zh-CN" altLang="zh-CN" b="0" dirty="0">
                <a:solidFill>
                  <a:schemeClr val="tx1"/>
                </a:solidFill>
                <a:latin typeface="+mj-ea"/>
                <a:ea typeface="+mj-ea"/>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4437112"/>
            <a:ext cx="3774369" cy="2132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0357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980728"/>
            <a:ext cx="4572000" cy="2862322"/>
          </a:xfrm>
          <a:prstGeom prst="rect">
            <a:avLst/>
          </a:prstGeom>
        </p:spPr>
        <p:txBody>
          <a:bodyPr>
            <a:spAutoFit/>
          </a:bodyPr>
          <a:lstStyle/>
          <a:p>
            <a:pPr algn="l"/>
            <a:r>
              <a:rPr lang="zh-CN" altLang="zh-CN" b="0" dirty="0">
                <a:solidFill>
                  <a:schemeClr val="tx1"/>
                </a:solidFill>
                <a:latin typeface="+mj-ea"/>
                <a:ea typeface="+mj-ea"/>
              </a:rPr>
              <a:t>通过</a:t>
            </a:r>
            <a:r>
              <a:rPr lang="en-US" altLang="zh-CN" b="0" dirty="0" err="1">
                <a:solidFill>
                  <a:schemeClr val="tx1"/>
                </a:solidFill>
                <a:latin typeface="+mj-ea"/>
                <a:ea typeface="+mj-ea"/>
              </a:rPr>
              <a:t>matlab</a:t>
            </a:r>
            <a:r>
              <a:rPr lang="zh-CN" altLang="zh-CN" b="0" dirty="0">
                <a:solidFill>
                  <a:schemeClr val="tx1"/>
                </a:solidFill>
                <a:latin typeface="+mj-ea"/>
                <a:ea typeface="+mj-ea"/>
              </a:rPr>
              <a:t>程序实现颜色模型转换。</a:t>
            </a:r>
          </a:p>
          <a:p>
            <a:pPr algn="l"/>
            <a:r>
              <a:rPr lang="en-US" altLang="zh-CN" b="0" dirty="0">
                <a:solidFill>
                  <a:schemeClr val="tx1"/>
                </a:solidFill>
                <a:latin typeface="+mj-ea"/>
                <a:ea typeface="+mj-ea"/>
              </a:rPr>
              <a:t>RGB=</a:t>
            </a:r>
            <a:r>
              <a:rPr lang="en-US" altLang="zh-CN" b="0" dirty="0" err="1">
                <a:solidFill>
                  <a:schemeClr val="tx1"/>
                </a:solidFill>
                <a:latin typeface="+mj-ea"/>
                <a:ea typeface="+mj-ea"/>
              </a:rPr>
              <a:t>imread</a:t>
            </a:r>
            <a:r>
              <a:rPr lang="en-US" altLang="zh-CN" b="0" dirty="0">
                <a:solidFill>
                  <a:schemeClr val="tx1"/>
                </a:solidFill>
                <a:latin typeface="+mj-ea"/>
                <a:ea typeface="+mj-ea"/>
              </a:rPr>
              <a:t>('peppers.png'); </a:t>
            </a:r>
            <a:endParaRPr lang="zh-CN" altLang="zh-CN" b="0" dirty="0">
              <a:solidFill>
                <a:schemeClr val="tx1"/>
              </a:solidFill>
              <a:latin typeface="+mj-ea"/>
              <a:ea typeface="+mj-ea"/>
            </a:endParaRPr>
          </a:p>
          <a:p>
            <a:pPr algn="l"/>
            <a:r>
              <a:rPr lang="en-US" altLang="zh-CN" b="0" dirty="0">
                <a:solidFill>
                  <a:schemeClr val="tx1"/>
                </a:solidFill>
                <a:latin typeface="+mj-ea"/>
                <a:ea typeface="+mj-ea"/>
              </a:rPr>
              <a:t>HSV=rgb2hsv(RGB);        %</a:t>
            </a:r>
            <a:r>
              <a:rPr lang="zh-CN" altLang="zh-CN" b="0" dirty="0">
                <a:solidFill>
                  <a:schemeClr val="tx1"/>
                </a:solidFill>
                <a:latin typeface="+mj-ea"/>
                <a:ea typeface="+mj-ea"/>
              </a:rPr>
              <a:t>将</a:t>
            </a:r>
            <a:r>
              <a:rPr lang="en-US" altLang="zh-CN" b="0" dirty="0">
                <a:solidFill>
                  <a:schemeClr val="tx1"/>
                </a:solidFill>
                <a:latin typeface="+mj-ea"/>
                <a:ea typeface="+mj-ea"/>
              </a:rPr>
              <a:t>RGB</a:t>
            </a:r>
            <a:r>
              <a:rPr lang="zh-CN" altLang="zh-CN" b="0" dirty="0">
                <a:solidFill>
                  <a:schemeClr val="tx1"/>
                </a:solidFill>
                <a:latin typeface="+mj-ea"/>
                <a:ea typeface="+mj-ea"/>
              </a:rPr>
              <a:t>模型转换到</a:t>
            </a:r>
            <a:r>
              <a:rPr lang="en-US" altLang="zh-CN" b="0" dirty="0">
                <a:solidFill>
                  <a:schemeClr val="tx1"/>
                </a:solidFill>
                <a:latin typeface="+mj-ea"/>
                <a:ea typeface="+mj-ea"/>
              </a:rPr>
              <a:t>HSV</a:t>
            </a:r>
            <a:r>
              <a:rPr lang="zh-CN" altLang="zh-CN" b="0" dirty="0">
                <a:solidFill>
                  <a:schemeClr val="tx1"/>
                </a:solidFill>
                <a:latin typeface="+mj-ea"/>
                <a:ea typeface="+mj-ea"/>
              </a:rPr>
              <a:t>模型</a:t>
            </a:r>
          </a:p>
          <a:p>
            <a:pPr algn="l"/>
            <a:r>
              <a:rPr lang="en-US" altLang="zh-CN" b="0" dirty="0">
                <a:solidFill>
                  <a:schemeClr val="tx1"/>
                </a:solidFill>
                <a:latin typeface="+mj-ea"/>
                <a:ea typeface="+mj-ea"/>
              </a:rPr>
              <a:t>subplot(1,2,1),</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imshow</a:t>
            </a:r>
            <a:r>
              <a:rPr lang="en-US" altLang="zh-CN" b="0" dirty="0">
                <a:solidFill>
                  <a:schemeClr val="tx1"/>
                </a:solidFill>
                <a:latin typeface="+mj-ea"/>
                <a:ea typeface="+mj-ea"/>
              </a:rPr>
              <a:t>(RGB)</a:t>
            </a:r>
            <a:endParaRPr lang="zh-CN" altLang="zh-CN" b="0" dirty="0">
              <a:solidFill>
                <a:schemeClr val="tx1"/>
              </a:solidFill>
              <a:latin typeface="+mj-ea"/>
              <a:ea typeface="+mj-ea"/>
            </a:endParaRPr>
          </a:p>
          <a:p>
            <a:pPr algn="l"/>
            <a:r>
              <a:rPr lang="en-US" altLang="zh-CN" b="0" dirty="0">
                <a:solidFill>
                  <a:schemeClr val="tx1"/>
                </a:solidFill>
                <a:latin typeface="+mj-ea"/>
                <a:ea typeface="+mj-ea"/>
              </a:rPr>
              <a:t>subplot(1,2,2),</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imshow</a:t>
            </a:r>
            <a:r>
              <a:rPr lang="en-US" altLang="zh-CN" b="0" dirty="0">
                <a:solidFill>
                  <a:schemeClr val="tx1"/>
                </a:solidFill>
                <a:latin typeface="+mj-ea"/>
                <a:ea typeface="+mj-ea"/>
              </a:rPr>
              <a:t>(HSV)</a:t>
            </a:r>
            <a:endParaRPr lang="zh-CN" altLang="zh-CN" b="0" dirty="0">
              <a:solidFill>
                <a:schemeClr val="tx1"/>
              </a:solidFill>
              <a:latin typeface="+mj-ea"/>
              <a:ea typeface="+mj-ea"/>
            </a:endParaRPr>
          </a:p>
          <a:p>
            <a:pPr algn="l"/>
            <a:r>
              <a:rPr lang="zh-CN" altLang="zh-CN" b="0" dirty="0">
                <a:solidFill>
                  <a:schemeClr val="tx1"/>
                </a:solidFill>
                <a:latin typeface="+mj-ea"/>
                <a:ea typeface="+mj-ea"/>
              </a:rPr>
              <a:t>运行结果如图</a:t>
            </a:r>
            <a:r>
              <a:rPr lang="en-US" altLang="zh-CN" b="0" dirty="0">
                <a:solidFill>
                  <a:schemeClr val="tx1"/>
                </a:solidFill>
                <a:latin typeface="+mj-ea"/>
                <a:ea typeface="+mj-ea"/>
              </a:rPr>
              <a:t>16-29</a:t>
            </a:r>
            <a:r>
              <a:rPr lang="zh-CN" altLang="zh-CN" b="0" dirty="0">
                <a:solidFill>
                  <a:schemeClr val="tx1"/>
                </a:solidFill>
                <a:latin typeface="+mj-ea"/>
                <a:ea typeface="+mj-ea"/>
              </a:rPr>
              <a:t>所示。</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844824"/>
            <a:ext cx="4397375" cy="1890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6585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980728"/>
            <a:ext cx="8784976" cy="4708981"/>
          </a:xfrm>
          <a:prstGeom prst="rect">
            <a:avLst/>
          </a:prstGeom>
        </p:spPr>
        <p:txBody>
          <a:bodyPr wrap="square">
            <a:spAutoFit/>
          </a:bodyPr>
          <a:lstStyle/>
          <a:p>
            <a:pPr algn="l"/>
            <a:r>
              <a:rPr lang="zh-CN" altLang="zh-CN" b="0" dirty="0">
                <a:solidFill>
                  <a:schemeClr val="tx1"/>
                </a:solidFill>
                <a:latin typeface="+mj-ea"/>
                <a:ea typeface="+mj-ea"/>
              </a:rPr>
              <a:t>通过</a:t>
            </a:r>
            <a:r>
              <a:rPr lang="en-US" altLang="zh-CN" b="0" dirty="0" err="1">
                <a:solidFill>
                  <a:schemeClr val="tx1"/>
                </a:solidFill>
                <a:latin typeface="+mj-ea"/>
                <a:ea typeface="+mj-ea"/>
              </a:rPr>
              <a:t>simulink</a:t>
            </a:r>
            <a:r>
              <a:rPr lang="zh-CN" altLang="zh-CN" b="0" dirty="0">
                <a:solidFill>
                  <a:schemeClr val="tx1"/>
                </a:solidFill>
                <a:latin typeface="+mj-ea"/>
                <a:ea typeface="+mj-ea"/>
              </a:rPr>
              <a:t>实现将灰度图像转换为二值图像如下：</a:t>
            </a:r>
          </a:p>
          <a:p>
            <a:pPr algn="l"/>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）子模块的选取。</a:t>
            </a:r>
          </a:p>
          <a:p>
            <a:pPr lvl="0" algn="l"/>
            <a:r>
              <a:rPr lang="zh-CN" altLang="zh-CN" b="0" dirty="0">
                <a:solidFill>
                  <a:schemeClr val="tx1"/>
                </a:solidFill>
                <a:latin typeface="+mj-ea"/>
                <a:ea typeface="+mj-ea"/>
              </a:rPr>
              <a:t>“</a:t>
            </a:r>
            <a:r>
              <a:rPr lang="en-US" altLang="zh-CN" b="0" dirty="0">
                <a:solidFill>
                  <a:schemeClr val="tx1"/>
                </a:solidFill>
                <a:latin typeface="+mj-ea"/>
                <a:ea typeface="+mj-ea"/>
              </a:rPr>
              <a:t>Sources</a:t>
            </a:r>
            <a:r>
              <a:rPr lang="zh-CN" altLang="zh-CN" b="0" dirty="0">
                <a:solidFill>
                  <a:schemeClr val="tx1"/>
                </a:solidFill>
                <a:latin typeface="+mj-ea"/>
                <a:ea typeface="+mj-ea"/>
              </a:rPr>
              <a:t>”模块库中选择“</a:t>
            </a:r>
            <a:r>
              <a:rPr lang="en-US" altLang="zh-CN" b="0" dirty="0">
                <a:solidFill>
                  <a:schemeClr val="tx1"/>
                </a:solidFill>
                <a:latin typeface="+mj-ea"/>
                <a:ea typeface="+mj-ea"/>
              </a:rPr>
              <a:t>Image From File</a:t>
            </a:r>
            <a:r>
              <a:rPr lang="zh-CN" altLang="zh-CN" b="0" dirty="0">
                <a:solidFill>
                  <a:schemeClr val="tx1"/>
                </a:solidFill>
                <a:latin typeface="+mj-ea"/>
                <a:ea typeface="+mj-ea"/>
              </a:rPr>
              <a:t>”模块；</a:t>
            </a:r>
          </a:p>
          <a:p>
            <a:pPr lvl="0" algn="l"/>
            <a:r>
              <a:rPr lang="zh-CN" altLang="zh-CN" b="0" dirty="0">
                <a:solidFill>
                  <a:schemeClr val="tx1"/>
                </a:solidFill>
                <a:latin typeface="+mj-ea"/>
                <a:ea typeface="+mj-ea"/>
              </a:rPr>
              <a:t>“</a:t>
            </a:r>
            <a:r>
              <a:rPr lang="en-US" altLang="zh-CN" b="0" dirty="0">
                <a:solidFill>
                  <a:schemeClr val="tx1"/>
                </a:solidFill>
                <a:latin typeface="+mj-ea"/>
                <a:ea typeface="+mj-ea"/>
              </a:rPr>
              <a:t>Conversion</a:t>
            </a:r>
            <a:r>
              <a:rPr lang="zh-CN" altLang="zh-CN" b="0" dirty="0">
                <a:solidFill>
                  <a:schemeClr val="tx1"/>
                </a:solidFill>
                <a:latin typeface="+mj-ea"/>
                <a:ea typeface="+mj-ea"/>
              </a:rPr>
              <a:t>”模块库中选“</a:t>
            </a:r>
            <a:r>
              <a:rPr lang="en-US" altLang="zh-CN" b="0" dirty="0">
                <a:solidFill>
                  <a:schemeClr val="tx1"/>
                </a:solidFill>
                <a:latin typeface="+mj-ea"/>
                <a:ea typeface="+mj-ea"/>
              </a:rPr>
              <a:t>Image Data Type Conversion</a:t>
            </a:r>
            <a:r>
              <a:rPr lang="zh-CN" altLang="zh-CN" b="0" dirty="0">
                <a:solidFill>
                  <a:schemeClr val="tx1"/>
                </a:solidFill>
                <a:latin typeface="+mj-ea"/>
                <a:ea typeface="+mj-ea"/>
              </a:rPr>
              <a:t>”模块和“</a:t>
            </a:r>
            <a:r>
              <a:rPr lang="en-US" altLang="zh-CN" b="0" dirty="0">
                <a:solidFill>
                  <a:schemeClr val="tx1"/>
                </a:solidFill>
                <a:latin typeface="+mj-ea"/>
                <a:ea typeface="+mj-ea"/>
              </a:rPr>
              <a:t>Color Space Conversion</a:t>
            </a:r>
            <a:r>
              <a:rPr lang="zh-CN" altLang="zh-CN" b="0" dirty="0">
                <a:solidFill>
                  <a:schemeClr val="tx1"/>
                </a:solidFill>
                <a:latin typeface="+mj-ea"/>
                <a:ea typeface="+mj-ea"/>
              </a:rPr>
              <a:t>”模块；</a:t>
            </a:r>
          </a:p>
          <a:p>
            <a:pPr lvl="0" algn="l"/>
            <a:r>
              <a:rPr lang="zh-CN" altLang="zh-CN" b="0" dirty="0">
                <a:solidFill>
                  <a:schemeClr val="tx1"/>
                </a:solidFill>
                <a:latin typeface="+mj-ea"/>
                <a:ea typeface="+mj-ea"/>
              </a:rPr>
              <a:t>“</a:t>
            </a:r>
            <a:r>
              <a:rPr lang="en-US" altLang="zh-CN" b="0" dirty="0">
                <a:solidFill>
                  <a:schemeClr val="tx1"/>
                </a:solidFill>
                <a:latin typeface="+mj-ea"/>
                <a:ea typeface="+mj-ea"/>
              </a:rPr>
              <a:t>Sinks</a:t>
            </a:r>
            <a:r>
              <a:rPr lang="zh-CN" altLang="zh-CN" b="0" dirty="0">
                <a:solidFill>
                  <a:schemeClr val="tx1"/>
                </a:solidFill>
                <a:latin typeface="+mj-ea"/>
                <a:ea typeface="+mj-ea"/>
              </a:rPr>
              <a:t>”模块库中选择“</a:t>
            </a:r>
            <a:r>
              <a:rPr lang="en-US" altLang="zh-CN" b="0" dirty="0">
                <a:solidFill>
                  <a:schemeClr val="tx1"/>
                </a:solidFill>
                <a:latin typeface="+mj-ea"/>
                <a:ea typeface="+mj-ea"/>
              </a:rPr>
              <a:t>Video Viewer</a:t>
            </a:r>
            <a:r>
              <a:rPr lang="zh-CN" altLang="zh-CN" b="0" dirty="0">
                <a:solidFill>
                  <a:schemeClr val="tx1"/>
                </a:solidFill>
                <a:latin typeface="+mj-ea"/>
                <a:ea typeface="+mj-ea"/>
              </a:rPr>
              <a:t>”模块；</a:t>
            </a:r>
            <a:r>
              <a:rPr lang="en-US" altLang="zh-CN" b="0" dirty="0">
                <a:solidFill>
                  <a:schemeClr val="tx1"/>
                </a:solidFill>
                <a:latin typeface="+mj-ea"/>
                <a:ea typeface="+mj-ea"/>
              </a:rPr>
              <a:t>	</a:t>
            </a:r>
            <a:endParaRPr lang="zh-CN" altLang="zh-CN" b="0" dirty="0">
              <a:solidFill>
                <a:schemeClr val="tx1"/>
              </a:solidFill>
              <a:latin typeface="+mj-ea"/>
              <a:ea typeface="+mj-ea"/>
            </a:endParaRPr>
          </a:p>
          <a:p>
            <a:pPr algn="l"/>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）模块参数设置。</a:t>
            </a:r>
          </a:p>
          <a:p>
            <a:pPr lvl="0" algn="l"/>
            <a:r>
              <a:rPr lang="zh-CN" altLang="zh-CN" b="0" dirty="0">
                <a:solidFill>
                  <a:schemeClr val="tx1"/>
                </a:solidFill>
                <a:latin typeface="+mj-ea"/>
                <a:ea typeface="+mj-ea"/>
              </a:rPr>
              <a:t>“</a:t>
            </a:r>
            <a:r>
              <a:rPr lang="en-US" altLang="zh-CN" b="0" dirty="0">
                <a:solidFill>
                  <a:schemeClr val="tx1"/>
                </a:solidFill>
                <a:latin typeface="+mj-ea"/>
                <a:ea typeface="+mj-ea"/>
              </a:rPr>
              <a:t>Image From File</a:t>
            </a:r>
            <a:r>
              <a:rPr lang="zh-CN" altLang="zh-CN" b="0" dirty="0">
                <a:solidFill>
                  <a:schemeClr val="tx1"/>
                </a:solidFill>
                <a:latin typeface="+mj-ea"/>
                <a:ea typeface="+mj-ea"/>
              </a:rPr>
              <a:t>”模块的参数，</a:t>
            </a:r>
            <a:r>
              <a:rPr lang="en-US" altLang="zh-CN" b="0" dirty="0">
                <a:solidFill>
                  <a:schemeClr val="tx1"/>
                </a:solidFill>
                <a:latin typeface="+mj-ea"/>
                <a:ea typeface="+mj-ea"/>
              </a:rPr>
              <a:t>main</a:t>
            </a:r>
            <a:r>
              <a:rPr lang="zh-CN" altLang="zh-CN" b="0" dirty="0">
                <a:solidFill>
                  <a:schemeClr val="tx1"/>
                </a:solidFill>
                <a:latin typeface="+mj-ea"/>
                <a:ea typeface="+mj-ea"/>
              </a:rPr>
              <a:t>标签</a:t>
            </a:r>
            <a:r>
              <a:rPr lang="en-US" altLang="zh-CN" b="0" dirty="0">
                <a:solidFill>
                  <a:schemeClr val="tx1"/>
                </a:solidFill>
                <a:latin typeface="+mj-ea"/>
                <a:ea typeface="+mj-ea"/>
              </a:rPr>
              <a:t>value</a:t>
            </a:r>
            <a:r>
              <a:rPr lang="zh-CN" altLang="zh-CN" b="0" dirty="0">
                <a:solidFill>
                  <a:schemeClr val="tx1"/>
                </a:solidFill>
                <a:latin typeface="+mj-ea"/>
                <a:ea typeface="+mj-ea"/>
              </a:rPr>
              <a:t>的文本框中输入文件；</a:t>
            </a:r>
          </a:p>
          <a:p>
            <a:pPr lvl="0" algn="l"/>
            <a:r>
              <a:rPr lang="zh-CN" altLang="zh-CN" b="0" dirty="0">
                <a:solidFill>
                  <a:schemeClr val="tx1"/>
                </a:solidFill>
                <a:latin typeface="+mj-ea"/>
                <a:ea typeface="+mj-ea"/>
              </a:rPr>
              <a:t>在</a:t>
            </a:r>
            <a:r>
              <a:rPr lang="en-US" altLang="zh-CN" b="0" dirty="0">
                <a:solidFill>
                  <a:schemeClr val="tx1"/>
                </a:solidFill>
                <a:latin typeface="+mj-ea"/>
                <a:ea typeface="+mj-ea"/>
              </a:rPr>
              <a:t>Image Data Type Conversion</a:t>
            </a:r>
            <a:r>
              <a:rPr lang="zh-CN" altLang="zh-CN" b="0" dirty="0">
                <a:solidFill>
                  <a:schemeClr val="tx1"/>
                </a:solidFill>
                <a:latin typeface="+mj-ea"/>
                <a:ea typeface="+mj-ea"/>
              </a:rPr>
              <a:t>”模块的</a:t>
            </a:r>
            <a:r>
              <a:rPr lang="en-US" altLang="zh-CN" b="0" dirty="0">
                <a:solidFill>
                  <a:schemeClr val="tx1"/>
                </a:solidFill>
                <a:latin typeface="+mj-ea"/>
                <a:ea typeface="+mj-ea"/>
              </a:rPr>
              <a:t>Out Data Type</a:t>
            </a:r>
            <a:r>
              <a:rPr lang="zh-CN" altLang="zh-CN" b="0" dirty="0">
                <a:solidFill>
                  <a:schemeClr val="tx1"/>
                </a:solidFill>
                <a:latin typeface="+mj-ea"/>
                <a:ea typeface="+mj-ea"/>
              </a:rPr>
              <a:t>下拉列表中选择</a:t>
            </a:r>
            <a:r>
              <a:rPr lang="en-US" altLang="zh-CN" b="0" dirty="0">
                <a:solidFill>
                  <a:schemeClr val="tx1"/>
                </a:solidFill>
                <a:latin typeface="+mj-ea"/>
                <a:ea typeface="+mj-ea"/>
              </a:rPr>
              <a:t>double</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在“</a:t>
            </a:r>
            <a:r>
              <a:rPr lang="en-US" altLang="zh-CN" b="0" dirty="0">
                <a:solidFill>
                  <a:schemeClr val="tx1"/>
                </a:solidFill>
                <a:latin typeface="+mj-ea"/>
                <a:ea typeface="+mj-ea"/>
              </a:rPr>
              <a:t>Color Space Conversion</a:t>
            </a:r>
            <a:r>
              <a:rPr lang="zh-CN" altLang="zh-CN" b="0" dirty="0">
                <a:solidFill>
                  <a:schemeClr val="tx1"/>
                </a:solidFill>
                <a:latin typeface="+mj-ea"/>
                <a:ea typeface="+mj-ea"/>
              </a:rPr>
              <a:t>”模块的</a:t>
            </a:r>
            <a:r>
              <a:rPr lang="en-US" altLang="zh-CN" b="0" dirty="0">
                <a:solidFill>
                  <a:schemeClr val="tx1"/>
                </a:solidFill>
                <a:latin typeface="+mj-ea"/>
                <a:ea typeface="+mj-ea"/>
              </a:rPr>
              <a:t>Conversion</a:t>
            </a:r>
            <a:r>
              <a:rPr lang="zh-CN" altLang="zh-CN" b="0" dirty="0">
                <a:solidFill>
                  <a:schemeClr val="tx1"/>
                </a:solidFill>
                <a:latin typeface="+mj-ea"/>
                <a:ea typeface="+mj-ea"/>
              </a:rPr>
              <a:t>下拉列表选择“</a:t>
            </a:r>
            <a:r>
              <a:rPr lang="en-US" altLang="zh-CN" b="0" dirty="0">
                <a:solidFill>
                  <a:schemeClr val="tx1"/>
                </a:solidFill>
                <a:latin typeface="+mj-ea"/>
                <a:ea typeface="+mj-ea"/>
              </a:rPr>
              <a:t>R</a:t>
            </a:r>
            <a:r>
              <a:rPr lang="zh-CN" altLang="zh-CN" b="0" dirty="0">
                <a:solidFill>
                  <a:schemeClr val="tx1"/>
                </a:solidFill>
                <a:latin typeface="+mj-ea"/>
                <a:ea typeface="+mj-ea"/>
              </a:rPr>
              <a:t>’</a:t>
            </a:r>
            <a:r>
              <a:rPr lang="en-US" altLang="zh-CN" b="0" dirty="0">
                <a:solidFill>
                  <a:schemeClr val="tx1"/>
                </a:solidFill>
                <a:latin typeface="+mj-ea"/>
                <a:ea typeface="+mj-ea"/>
              </a:rPr>
              <a:t>G</a:t>
            </a:r>
            <a:r>
              <a:rPr lang="zh-CN" altLang="zh-CN" b="0" dirty="0">
                <a:solidFill>
                  <a:schemeClr val="tx1"/>
                </a:solidFill>
                <a:latin typeface="+mj-ea"/>
                <a:ea typeface="+mj-ea"/>
              </a:rPr>
              <a:t>’</a:t>
            </a:r>
            <a:r>
              <a:rPr lang="en-US" altLang="zh-CN" b="0" dirty="0">
                <a:solidFill>
                  <a:schemeClr val="tx1"/>
                </a:solidFill>
                <a:latin typeface="+mj-ea"/>
                <a:ea typeface="+mj-ea"/>
              </a:rPr>
              <a:t>B</a:t>
            </a:r>
            <a:r>
              <a:rPr lang="zh-CN" altLang="zh-CN" b="0" dirty="0">
                <a:solidFill>
                  <a:schemeClr val="tx1"/>
                </a:solidFill>
                <a:latin typeface="+mj-ea"/>
                <a:ea typeface="+mj-ea"/>
              </a:rPr>
              <a:t>’</a:t>
            </a:r>
            <a:r>
              <a:rPr lang="en-US" altLang="zh-CN" b="0" dirty="0">
                <a:solidFill>
                  <a:schemeClr val="tx1"/>
                </a:solidFill>
                <a:latin typeface="+mj-ea"/>
                <a:ea typeface="+mj-ea"/>
              </a:rPr>
              <a:t> to HSV</a:t>
            </a:r>
            <a:r>
              <a:rPr lang="zh-CN" altLang="zh-CN" b="0" dirty="0">
                <a:solidFill>
                  <a:schemeClr val="tx1"/>
                </a:solidFill>
                <a:latin typeface="+mj-ea"/>
                <a:ea typeface="+mj-ea"/>
              </a:rPr>
              <a:t>”。</a:t>
            </a:r>
          </a:p>
          <a:p>
            <a:pPr algn="l"/>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）仿真器参数设置。</a:t>
            </a:r>
          </a:p>
          <a:p>
            <a:pPr algn="l"/>
            <a:r>
              <a:rPr lang="zh-CN" altLang="zh-CN" b="0" dirty="0">
                <a:solidFill>
                  <a:schemeClr val="tx1"/>
                </a:solidFill>
                <a:latin typeface="+mj-ea"/>
                <a:ea typeface="+mj-ea"/>
              </a:rPr>
              <a:t>（</a:t>
            </a:r>
            <a:r>
              <a:rPr lang="en-US" altLang="zh-CN" b="0" dirty="0">
                <a:solidFill>
                  <a:schemeClr val="tx1"/>
                </a:solidFill>
                <a:latin typeface="+mj-ea"/>
                <a:ea typeface="+mj-ea"/>
              </a:rPr>
              <a:t>4</a:t>
            </a:r>
            <a:r>
              <a:rPr lang="zh-CN" altLang="zh-CN" b="0" dirty="0">
                <a:solidFill>
                  <a:schemeClr val="tx1"/>
                </a:solidFill>
                <a:latin typeface="+mj-ea"/>
                <a:ea typeface="+mj-ea"/>
              </a:rPr>
              <a:t>）建立连接，形成仿真模型，并保存结果。颜色模型转换仿真模型如图</a:t>
            </a:r>
            <a:r>
              <a:rPr lang="en-US" altLang="zh-CN" b="0" dirty="0">
                <a:solidFill>
                  <a:schemeClr val="tx1"/>
                </a:solidFill>
                <a:latin typeface="+mj-ea"/>
                <a:ea typeface="+mj-ea"/>
              </a:rPr>
              <a:t>16-30</a:t>
            </a:r>
            <a:r>
              <a:rPr lang="zh-CN" altLang="zh-CN" b="0" dirty="0">
                <a:solidFill>
                  <a:schemeClr val="tx1"/>
                </a:solidFill>
                <a:latin typeface="+mj-ea"/>
                <a:ea typeface="+mj-ea"/>
              </a:rPr>
              <a:t>所示。</a:t>
            </a:r>
          </a:p>
        </p:txBody>
      </p:sp>
    </p:spTree>
    <p:extLst>
      <p:ext uri="{BB962C8B-B14F-4D97-AF65-F5344CB8AC3E}">
        <p14:creationId xmlns:p14="http://schemas.microsoft.com/office/powerpoint/2010/main" val="3476585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196752"/>
            <a:ext cx="4694237" cy="173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251520" y="3140968"/>
            <a:ext cx="5472608" cy="400110"/>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5</a:t>
            </a:r>
            <a:r>
              <a:rPr lang="zh-CN" altLang="zh-CN" b="0" dirty="0">
                <a:solidFill>
                  <a:schemeClr val="tx1"/>
                </a:solidFill>
                <a:latin typeface="+mj-ea"/>
                <a:ea typeface="+mj-ea"/>
              </a:rPr>
              <a:t>）运行仿真系统，仿真结果如图</a:t>
            </a:r>
            <a:r>
              <a:rPr lang="en-US" altLang="zh-CN" b="0" dirty="0">
                <a:solidFill>
                  <a:schemeClr val="tx1"/>
                </a:solidFill>
                <a:latin typeface="+mj-ea"/>
                <a:ea typeface="+mj-ea"/>
              </a:rPr>
              <a:t>16-31</a:t>
            </a:r>
            <a:r>
              <a:rPr lang="zh-CN" altLang="zh-CN" b="0" dirty="0">
                <a:solidFill>
                  <a:schemeClr val="tx1"/>
                </a:solidFill>
                <a:latin typeface="+mj-ea"/>
                <a:ea typeface="+mj-ea"/>
              </a:rPr>
              <a:t>所示。</a:t>
            </a:r>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3933056"/>
            <a:ext cx="4481513" cy="2560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6585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24744"/>
            <a:ext cx="4059124" cy="400110"/>
          </a:xfrm>
          <a:prstGeom prst="rect">
            <a:avLst/>
          </a:prstGeom>
        </p:spPr>
        <p:txBody>
          <a:bodyPr wrap="none">
            <a:spAutoFit/>
          </a:bodyPr>
          <a:lstStyle/>
          <a:p>
            <a:r>
              <a:rPr lang="en-US" altLang="zh-CN" dirty="0"/>
              <a:t>16.4</a:t>
            </a:r>
            <a:r>
              <a:rPr lang="zh-CN" altLang="zh-CN" dirty="0"/>
              <a:t>基于</a:t>
            </a:r>
            <a:r>
              <a:rPr lang="en-US" altLang="zh-CN" dirty="0"/>
              <a:t>Simulink</a:t>
            </a:r>
            <a:r>
              <a:rPr lang="zh-CN" altLang="zh-CN" dirty="0"/>
              <a:t>的图像几何变换</a:t>
            </a:r>
          </a:p>
        </p:txBody>
      </p:sp>
      <p:sp>
        <p:nvSpPr>
          <p:cNvPr id="3" name="矩形 2"/>
          <p:cNvSpPr/>
          <p:nvPr/>
        </p:nvSpPr>
        <p:spPr>
          <a:xfrm>
            <a:off x="323528" y="2305616"/>
            <a:ext cx="8496944" cy="1323439"/>
          </a:xfrm>
          <a:prstGeom prst="rect">
            <a:avLst/>
          </a:prstGeom>
        </p:spPr>
        <p:txBody>
          <a:bodyPr wrap="square">
            <a:spAutoFit/>
          </a:bodyPr>
          <a:lstStyle/>
          <a:p>
            <a:pPr algn="l"/>
            <a:r>
              <a:rPr lang="zh-CN" altLang="zh-CN" b="0" dirty="0">
                <a:solidFill>
                  <a:schemeClr val="tx1"/>
                </a:solidFill>
                <a:latin typeface="+mj-ea"/>
                <a:ea typeface="+mj-ea"/>
              </a:rPr>
              <a:t>图像的几何运算是指引起图像几何形状发生改变的变换，几何运算可以看成是像素在图像内的移动过程，该移动过程可以改变图像中物体对象之间的空间关系。虽然几何运算可以不受任何限制的，但是通常都需要做出一些限制以保持图像的外观顺序。</a:t>
            </a:r>
          </a:p>
        </p:txBody>
      </p:sp>
    </p:spTree>
    <p:extLst>
      <p:ext uri="{BB962C8B-B14F-4D97-AF65-F5344CB8AC3E}">
        <p14:creationId xmlns:p14="http://schemas.microsoft.com/office/powerpoint/2010/main" val="34765851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908720"/>
            <a:ext cx="2178802" cy="400110"/>
          </a:xfrm>
          <a:prstGeom prst="rect">
            <a:avLst/>
          </a:prstGeom>
        </p:spPr>
        <p:txBody>
          <a:bodyPr wrap="none">
            <a:spAutoFit/>
          </a:bodyPr>
          <a:lstStyle/>
          <a:p>
            <a:r>
              <a:rPr lang="en-US" altLang="zh-CN" dirty="0"/>
              <a:t>16.4.1</a:t>
            </a:r>
            <a:r>
              <a:rPr lang="zh-CN" altLang="zh-CN" dirty="0"/>
              <a:t>图像的旋转</a:t>
            </a:r>
          </a:p>
        </p:txBody>
      </p:sp>
      <p:sp>
        <p:nvSpPr>
          <p:cNvPr id="3" name="矩形 2"/>
          <p:cNvSpPr/>
          <p:nvPr/>
        </p:nvSpPr>
        <p:spPr>
          <a:xfrm>
            <a:off x="277686" y="1556792"/>
            <a:ext cx="3005951" cy="400110"/>
          </a:xfrm>
          <a:prstGeom prst="rect">
            <a:avLst/>
          </a:prstGeom>
        </p:spPr>
        <p:txBody>
          <a:bodyPr wrap="none">
            <a:spAutoFit/>
          </a:bodyPr>
          <a:lstStyle/>
          <a:p>
            <a:pPr algn="l"/>
            <a:r>
              <a:rPr lang="zh-CN" altLang="zh-CN" b="0" dirty="0">
                <a:solidFill>
                  <a:schemeClr val="tx1"/>
                </a:solidFill>
                <a:latin typeface="+mj-ea"/>
                <a:ea typeface="+mj-ea"/>
              </a:rPr>
              <a:t>旋转变换的表达式如下：</a:t>
            </a:r>
          </a:p>
        </p:txBody>
      </p:sp>
      <p:sp>
        <p:nvSpPr>
          <p:cNvPr id="4" name="Rectangle 2"/>
          <p:cNvSpPr>
            <a:spLocks noChangeArrowheads="1"/>
          </p:cNvSpPr>
          <p:nvPr/>
        </p:nvSpPr>
        <p:spPr bwMode="auto">
          <a:xfrm>
            <a:off x="0"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l"/>
            <a:endParaRPr lang="zh-CN" altLang="en-US" b="0">
              <a:solidFill>
                <a:schemeClr val="tx1"/>
              </a:solidFill>
              <a:latin typeface="+mj-ea"/>
              <a:ea typeface="+mj-ea"/>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461978539"/>
              </p:ext>
            </p:extLst>
          </p:nvPr>
        </p:nvGraphicFramePr>
        <p:xfrm>
          <a:off x="1979712" y="2276872"/>
          <a:ext cx="3024336" cy="684850"/>
        </p:xfrm>
        <a:graphic>
          <a:graphicData uri="http://schemas.openxmlformats.org/presentationml/2006/ole">
            <mc:AlternateContent xmlns:mc="http://schemas.openxmlformats.org/markup-compatibility/2006">
              <mc:Choice xmlns:v="urn:schemas-microsoft-com:vml" Requires="v">
                <p:oleObj spid="_x0000_s23561" name="Equation" r:id="rId3" imgW="1917700" imgH="431800" progId="Equation.DSMT4">
                  <p:embed/>
                </p:oleObj>
              </mc:Choice>
              <mc:Fallback>
                <p:oleObj name="Equation" r:id="rId3" imgW="1917700" imgH="4318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2276872"/>
                        <a:ext cx="3024336" cy="684850"/>
                      </a:xfrm>
                      <a:prstGeom prst="rect">
                        <a:avLst/>
                      </a:prstGeom>
                      <a:noFill/>
                    </p:spPr>
                  </p:pic>
                </p:oleObj>
              </mc:Fallback>
            </mc:AlternateContent>
          </a:graphicData>
        </a:graphic>
      </p:graphicFrame>
      <p:sp>
        <p:nvSpPr>
          <p:cNvPr id="6" name="矩形 5"/>
          <p:cNvSpPr/>
          <p:nvPr/>
        </p:nvSpPr>
        <p:spPr>
          <a:xfrm>
            <a:off x="395536" y="3140968"/>
            <a:ext cx="2236510" cy="400110"/>
          </a:xfrm>
          <a:prstGeom prst="rect">
            <a:avLst/>
          </a:prstGeom>
        </p:spPr>
        <p:txBody>
          <a:bodyPr wrap="none">
            <a:spAutoFit/>
          </a:bodyPr>
          <a:lstStyle/>
          <a:p>
            <a:pPr algn="l"/>
            <a:r>
              <a:rPr lang="zh-CN" altLang="zh-CN" b="0" dirty="0">
                <a:solidFill>
                  <a:schemeClr val="tx1"/>
                </a:solidFill>
                <a:latin typeface="+mj-ea"/>
                <a:ea typeface="+mj-ea"/>
              </a:rPr>
              <a:t>用齐次矩阵表示：</a:t>
            </a:r>
          </a:p>
        </p:txBody>
      </p:sp>
      <p:sp>
        <p:nvSpPr>
          <p:cNvPr id="7" name="Rectangle 4"/>
          <p:cNvSpPr>
            <a:spLocks noChangeArrowheads="1"/>
          </p:cNvSpPr>
          <p:nvPr/>
        </p:nvSpPr>
        <p:spPr bwMode="auto">
          <a:xfrm>
            <a:off x="0"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l"/>
            <a:endParaRPr lang="zh-CN" altLang="en-US" b="0">
              <a:solidFill>
                <a:schemeClr val="tx1"/>
              </a:solidFill>
              <a:latin typeface="+mj-ea"/>
              <a:ea typeface="+mj-ea"/>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675726105"/>
              </p:ext>
            </p:extLst>
          </p:nvPr>
        </p:nvGraphicFramePr>
        <p:xfrm>
          <a:off x="1807411" y="4365104"/>
          <a:ext cx="2779396" cy="1108775"/>
        </p:xfrm>
        <a:graphic>
          <a:graphicData uri="http://schemas.openxmlformats.org/presentationml/2006/ole">
            <mc:AlternateContent xmlns:mc="http://schemas.openxmlformats.org/markup-compatibility/2006">
              <mc:Choice xmlns:v="urn:schemas-microsoft-com:vml" Requires="v">
                <p:oleObj spid="_x0000_s23562" name="Equation" r:id="rId5" imgW="1778000" imgH="711200" progId="Equation.DSMT4">
                  <p:embed/>
                </p:oleObj>
              </mc:Choice>
              <mc:Fallback>
                <p:oleObj name="Equation" r:id="rId5" imgW="1778000" imgH="711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7411" y="4365104"/>
                        <a:ext cx="2779396" cy="1108775"/>
                      </a:xfrm>
                      <a:prstGeom prst="rect">
                        <a:avLst/>
                      </a:prstGeom>
                      <a:noFill/>
                    </p:spPr>
                  </p:pic>
                </p:oleObj>
              </mc:Fallback>
            </mc:AlternateContent>
          </a:graphicData>
        </a:graphic>
      </p:graphicFrame>
    </p:spTree>
    <p:extLst>
      <p:ext uri="{BB962C8B-B14F-4D97-AF65-F5344CB8AC3E}">
        <p14:creationId xmlns:p14="http://schemas.microsoft.com/office/powerpoint/2010/main" val="3476585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24744"/>
            <a:ext cx="8640960" cy="4093428"/>
          </a:xfrm>
          <a:prstGeom prst="rect">
            <a:avLst/>
          </a:prstGeom>
        </p:spPr>
        <p:txBody>
          <a:bodyPr wrap="square">
            <a:spAutoFit/>
          </a:bodyPr>
          <a:lstStyle/>
          <a:p>
            <a:pPr algn="l"/>
            <a:r>
              <a:rPr lang="zh-CN" altLang="zh-CN" b="0" dirty="0">
                <a:solidFill>
                  <a:schemeClr val="tx1"/>
                </a:solidFill>
                <a:latin typeface="+mj-ea"/>
                <a:ea typeface="+mj-ea"/>
              </a:rPr>
              <a:t>在</a:t>
            </a:r>
            <a:r>
              <a:rPr lang="en-US" altLang="zh-CN" b="0" dirty="0">
                <a:solidFill>
                  <a:schemeClr val="tx1"/>
                </a:solidFill>
                <a:latin typeface="+mj-ea"/>
                <a:ea typeface="+mj-ea"/>
              </a:rPr>
              <a:t>MATLAB</a:t>
            </a:r>
            <a:r>
              <a:rPr lang="zh-CN" altLang="zh-CN" b="0" dirty="0">
                <a:solidFill>
                  <a:schemeClr val="tx1"/>
                </a:solidFill>
                <a:latin typeface="+mj-ea"/>
                <a:ea typeface="+mj-ea"/>
              </a:rPr>
              <a:t>中，使用</a:t>
            </a:r>
            <a:r>
              <a:rPr lang="en-US" altLang="zh-CN" b="0" dirty="0" err="1">
                <a:solidFill>
                  <a:schemeClr val="tx1"/>
                </a:solidFill>
                <a:latin typeface="+mj-ea"/>
                <a:ea typeface="+mj-ea"/>
              </a:rPr>
              <a:t>imrotate</a:t>
            </a:r>
            <a:r>
              <a:rPr lang="zh-CN" altLang="zh-CN" b="0" dirty="0">
                <a:solidFill>
                  <a:schemeClr val="tx1"/>
                </a:solidFill>
                <a:latin typeface="+mj-ea"/>
                <a:ea typeface="+mj-ea"/>
              </a:rPr>
              <a:t>函数来旋转一幅图像，调用格式如下：</a:t>
            </a:r>
          </a:p>
          <a:p>
            <a:pPr algn="l"/>
            <a:r>
              <a:rPr lang="en-US" altLang="zh-CN" b="0" dirty="0">
                <a:solidFill>
                  <a:schemeClr val="tx1"/>
                </a:solidFill>
                <a:latin typeface="+mj-ea"/>
                <a:ea typeface="+mj-ea"/>
              </a:rPr>
              <a:t>B=</a:t>
            </a:r>
            <a:r>
              <a:rPr lang="en-US" altLang="zh-CN" b="0" dirty="0" err="1">
                <a:solidFill>
                  <a:schemeClr val="tx1"/>
                </a:solidFill>
                <a:latin typeface="+mj-ea"/>
                <a:ea typeface="+mj-ea"/>
              </a:rPr>
              <a:t>imrotate</a:t>
            </a:r>
            <a:r>
              <a:rPr lang="en-US" altLang="zh-CN" b="0" dirty="0">
                <a:solidFill>
                  <a:schemeClr val="tx1"/>
                </a:solidFill>
                <a:latin typeface="+mj-ea"/>
                <a:ea typeface="+mj-ea"/>
              </a:rPr>
              <a:t>(A,ANGLE,METHOD,BBOX) </a:t>
            </a:r>
            <a:endParaRPr lang="zh-CN" altLang="zh-CN" b="0" dirty="0">
              <a:solidFill>
                <a:schemeClr val="tx1"/>
              </a:solidFill>
              <a:latin typeface="+mj-ea"/>
              <a:ea typeface="+mj-ea"/>
            </a:endParaRPr>
          </a:p>
          <a:p>
            <a:pPr algn="l"/>
            <a:r>
              <a:rPr lang="zh-CN" altLang="zh-CN" b="0" dirty="0">
                <a:solidFill>
                  <a:schemeClr val="tx1"/>
                </a:solidFill>
                <a:latin typeface="+mj-ea"/>
                <a:ea typeface="+mj-ea"/>
              </a:rPr>
              <a:t>其中：</a:t>
            </a:r>
            <a:r>
              <a:rPr lang="en-US" altLang="zh-CN" b="0" dirty="0">
                <a:solidFill>
                  <a:schemeClr val="tx1"/>
                </a:solidFill>
                <a:latin typeface="+mj-ea"/>
                <a:ea typeface="+mj-ea"/>
              </a:rPr>
              <a:t>A</a:t>
            </a:r>
            <a:r>
              <a:rPr lang="zh-CN" altLang="zh-CN" b="0" dirty="0">
                <a:solidFill>
                  <a:schemeClr val="tx1"/>
                </a:solidFill>
                <a:latin typeface="+mj-ea"/>
                <a:ea typeface="+mj-ea"/>
              </a:rPr>
              <a:t>是需要旋转的图像；</a:t>
            </a:r>
            <a:r>
              <a:rPr lang="en-US" altLang="zh-CN" b="0" dirty="0">
                <a:solidFill>
                  <a:schemeClr val="tx1"/>
                </a:solidFill>
                <a:latin typeface="+mj-ea"/>
                <a:ea typeface="+mj-ea"/>
              </a:rPr>
              <a:t>ANGLE</a:t>
            </a:r>
            <a:r>
              <a:rPr lang="zh-CN" altLang="zh-CN" b="0" dirty="0">
                <a:solidFill>
                  <a:schemeClr val="tx1"/>
                </a:solidFill>
                <a:latin typeface="+mj-ea"/>
                <a:ea typeface="+mj-ea"/>
              </a:rPr>
              <a:t>是旋转的角度，正值为逆时针；</a:t>
            </a:r>
            <a:r>
              <a:rPr lang="en-US" altLang="zh-CN" b="0" dirty="0">
                <a:solidFill>
                  <a:schemeClr val="tx1"/>
                </a:solidFill>
                <a:latin typeface="+mj-ea"/>
                <a:ea typeface="+mj-ea"/>
              </a:rPr>
              <a:t>METHOD</a:t>
            </a:r>
            <a:r>
              <a:rPr lang="zh-CN" altLang="zh-CN" b="0" dirty="0">
                <a:solidFill>
                  <a:schemeClr val="tx1"/>
                </a:solidFill>
                <a:latin typeface="+mj-ea"/>
                <a:ea typeface="+mj-ea"/>
              </a:rPr>
              <a:t>是插值方法；</a:t>
            </a:r>
            <a:r>
              <a:rPr lang="en-US" altLang="zh-CN" b="0" dirty="0">
                <a:solidFill>
                  <a:schemeClr val="tx1"/>
                </a:solidFill>
                <a:latin typeface="+mj-ea"/>
                <a:ea typeface="+mj-ea"/>
              </a:rPr>
              <a:t>BBOX</a:t>
            </a:r>
            <a:r>
              <a:rPr lang="zh-CN" altLang="zh-CN" b="0" dirty="0">
                <a:solidFill>
                  <a:schemeClr val="tx1"/>
                </a:solidFill>
                <a:latin typeface="+mj-ea"/>
                <a:ea typeface="+mj-ea"/>
              </a:rPr>
              <a:t>表示旋转后的显示方式。</a:t>
            </a:r>
          </a:p>
          <a:p>
            <a:pPr algn="l"/>
            <a:r>
              <a:rPr lang="zh-CN" altLang="zh-CN" b="0" dirty="0">
                <a:solidFill>
                  <a:schemeClr val="tx1"/>
                </a:solidFill>
                <a:latin typeface="+mj-ea"/>
                <a:ea typeface="+mj-ea"/>
              </a:rPr>
              <a:t>通过</a:t>
            </a:r>
            <a:r>
              <a:rPr lang="en-US" altLang="zh-CN" b="0" dirty="0" err="1">
                <a:solidFill>
                  <a:schemeClr val="tx1"/>
                </a:solidFill>
                <a:latin typeface="+mj-ea"/>
                <a:ea typeface="+mj-ea"/>
              </a:rPr>
              <a:t>matlab</a:t>
            </a:r>
            <a:r>
              <a:rPr lang="zh-CN" altLang="zh-CN" b="0" dirty="0">
                <a:solidFill>
                  <a:schemeClr val="tx1"/>
                </a:solidFill>
                <a:latin typeface="+mj-ea"/>
                <a:ea typeface="+mj-ea"/>
              </a:rPr>
              <a:t>程序实现图像的旋转。</a:t>
            </a:r>
          </a:p>
          <a:p>
            <a:pPr algn="l"/>
            <a:r>
              <a:rPr lang="en-US" altLang="zh-CN" b="0" dirty="0">
                <a:solidFill>
                  <a:schemeClr val="tx1"/>
                </a:solidFill>
                <a:latin typeface="+mj-ea"/>
                <a:ea typeface="+mj-ea"/>
              </a:rPr>
              <a:t>A=</a:t>
            </a:r>
            <a:r>
              <a:rPr lang="en-US" altLang="zh-CN" b="0" dirty="0" err="1">
                <a:solidFill>
                  <a:schemeClr val="tx1"/>
                </a:solidFill>
                <a:latin typeface="+mj-ea"/>
                <a:ea typeface="+mj-ea"/>
              </a:rPr>
              <a:t>imread</a:t>
            </a:r>
            <a:r>
              <a:rPr lang="en-US" altLang="zh-CN" b="0" dirty="0">
                <a:solidFill>
                  <a:schemeClr val="tx1"/>
                </a:solidFill>
                <a:latin typeface="+mj-ea"/>
                <a:ea typeface="+mj-ea"/>
              </a:rPr>
              <a:t>('</a:t>
            </a:r>
            <a:r>
              <a:rPr lang="en-US" altLang="zh-CN" b="0" dirty="0" err="1">
                <a:solidFill>
                  <a:schemeClr val="tx1"/>
                </a:solidFill>
                <a:latin typeface="+mj-ea"/>
                <a:ea typeface="+mj-ea"/>
              </a:rPr>
              <a:t>trees.tif</a:t>
            </a:r>
            <a:r>
              <a:rPr lang="en-US" altLang="zh-CN" b="0" dirty="0">
                <a:solidFill>
                  <a:schemeClr val="tx1"/>
                </a:solidFill>
                <a:latin typeface="+mj-ea"/>
                <a:ea typeface="+mj-ea"/>
              </a:rPr>
              <a:t>');                       %</a:t>
            </a:r>
            <a:r>
              <a:rPr lang="zh-CN" altLang="zh-CN" b="0" dirty="0">
                <a:solidFill>
                  <a:schemeClr val="tx1"/>
                </a:solidFill>
                <a:latin typeface="+mj-ea"/>
                <a:ea typeface="+mj-ea"/>
              </a:rPr>
              <a:t>读取并显示图像</a:t>
            </a:r>
          </a:p>
          <a:p>
            <a:pPr algn="l"/>
            <a:r>
              <a:rPr lang="en-US" altLang="zh-CN" b="0" dirty="0">
                <a:solidFill>
                  <a:schemeClr val="tx1"/>
                </a:solidFill>
                <a:latin typeface="+mj-ea"/>
                <a:ea typeface="+mj-ea"/>
              </a:rPr>
              <a:t>B=</a:t>
            </a:r>
            <a:r>
              <a:rPr lang="en-US" altLang="zh-CN" b="0" dirty="0" err="1">
                <a:solidFill>
                  <a:schemeClr val="tx1"/>
                </a:solidFill>
                <a:latin typeface="+mj-ea"/>
                <a:ea typeface="+mj-ea"/>
              </a:rPr>
              <a:t>imrotate</a:t>
            </a:r>
            <a:r>
              <a:rPr lang="en-US" altLang="zh-CN" b="0" dirty="0">
                <a:solidFill>
                  <a:schemeClr val="tx1"/>
                </a:solidFill>
                <a:latin typeface="+mj-ea"/>
                <a:ea typeface="+mj-ea"/>
              </a:rPr>
              <a:t>(A,90,'nearest');                   %</a:t>
            </a:r>
            <a:r>
              <a:rPr lang="zh-CN" altLang="zh-CN" b="0" dirty="0">
                <a:solidFill>
                  <a:schemeClr val="tx1"/>
                </a:solidFill>
                <a:latin typeface="+mj-ea"/>
                <a:ea typeface="+mj-ea"/>
              </a:rPr>
              <a:t>将图像旋转九十度</a:t>
            </a:r>
          </a:p>
          <a:p>
            <a:pPr algn="l"/>
            <a:r>
              <a:rPr lang="en-US" altLang="zh-CN" b="0" dirty="0">
                <a:solidFill>
                  <a:schemeClr val="tx1"/>
                </a:solidFill>
                <a:latin typeface="+mj-ea"/>
                <a:ea typeface="+mj-ea"/>
              </a:rPr>
              <a:t>figure         %</a:t>
            </a:r>
            <a:r>
              <a:rPr lang="zh-CN" altLang="zh-CN" b="0" dirty="0">
                <a:solidFill>
                  <a:schemeClr val="tx1"/>
                </a:solidFill>
                <a:latin typeface="+mj-ea"/>
                <a:ea typeface="+mj-ea"/>
              </a:rPr>
              <a:t>显示旋转后图像</a:t>
            </a:r>
          </a:p>
          <a:p>
            <a:pPr algn="l"/>
            <a:r>
              <a:rPr lang="en-US" altLang="zh-CN" b="0" dirty="0">
                <a:solidFill>
                  <a:schemeClr val="tx1"/>
                </a:solidFill>
                <a:latin typeface="+mj-ea"/>
                <a:ea typeface="+mj-ea"/>
              </a:rPr>
              <a:t>subplot(1,2,1),</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imshow</a:t>
            </a:r>
            <a:r>
              <a:rPr lang="en-US" altLang="zh-CN" b="0" dirty="0">
                <a:solidFill>
                  <a:schemeClr val="tx1"/>
                </a:solidFill>
                <a:latin typeface="+mj-ea"/>
                <a:ea typeface="+mj-ea"/>
              </a:rPr>
              <a:t>(A);</a:t>
            </a:r>
            <a:endParaRPr lang="zh-CN" altLang="zh-CN" b="0" dirty="0">
              <a:solidFill>
                <a:schemeClr val="tx1"/>
              </a:solidFill>
              <a:latin typeface="+mj-ea"/>
              <a:ea typeface="+mj-ea"/>
            </a:endParaRPr>
          </a:p>
          <a:p>
            <a:pPr algn="l"/>
            <a:r>
              <a:rPr lang="en-US" altLang="zh-CN" b="0" dirty="0">
                <a:solidFill>
                  <a:schemeClr val="tx1"/>
                </a:solidFill>
                <a:latin typeface="+mj-ea"/>
                <a:ea typeface="+mj-ea"/>
              </a:rPr>
              <a:t>subplot(1,2,2),</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imshow</a:t>
            </a:r>
            <a:r>
              <a:rPr lang="en-US" altLang="zh-CN" b="0" dirty="0">
                <a:solidFill>
                  <a:schemeClr val="tx1"/>
                </a:solidFill>
                <a:latin typeface="+mj-ea"/>
                <a:ea typeface="+mj-ea"/>
              </a:rPr>
              <a:t>(B);</a:t>
            </a:r>
            <a:endParaRPr lang="zh-CN" altLang="zh-CN" b="0" dirty="0">
              <a:solidFill>
                <a:schemeClr val="tx1"/>
              </a:solidFill>
              <a:latin typeface="+mj-ea"/>
              <a:ea typeface="+mj-ea"/>
            </a:endParaRPr>
          </a:p>
          <a:p>
            <a:pPr algn="l"/>
            <a:r>
              <a:rPr lang="zh-CN" altLang="zh-CN" b="0" dirty="0">
                <a:solidFill>
                  <a:schemeClr val="tx1"/>
                </a:solidFill>
                <a:latin typeface="+mj-ea"/>
                <a:ea typeface="+mj-ea"/>
              </a:rPr>
              <a:t>运行结果如图</a:t>
            </a:r>
            <a:r>
              <a:rPr lang="en-US" altLang="zh-CN" b="0" dirty="0">
                <a:solidFill>
                  <a:schemeClr val="tx1"/>
                </a:solidFill>
                <a:latin typeface="+mj-ea"/>
                <a:ea typeface="+mj-ea"/>
              </a:rPr>
              <a:t>16-32</a:t>
            </a:r>
            <a:r>
              <a:rPr lang="zh-CN" altLang="zh-CN" b="0" dirty="0">
                <a:solidFill>
                  <a:schemeClr val="tx1"/>
                </a:solidFill>
                <a:latin typeface="+mj-ea"/>
                <a:ea typeface="+mj-ea"/>
              </a:rPr>
              <a:t>所示。</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4005064"/>
            <a:ext cx="3649663" cy="2087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6585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052736"/>
            <a:ext cx="8568952" cy="3477875"/>
          </a:xfrm>
          <a:prstGeom prst="rect">
            <a:avLst/>
          </a:prstGeom>
        </p:spPr>
        <p:txBody>
          <a:bodyPr wrap="square">
            <a:spAutoFit/>
          </a:bodyPr>
          <a:lstStyle/>
          <a:p>
            <a:pPr algn="l"/>
            <a:r>
              <a:rPr lang="zh-CN" altLang="zh-CN" b="0" dirty="0">
                <a:solidFill>
                  <a:schemeClr val="tx1"/>
                </a:solidFill>
                <a:latin typeface="+mn-ea"/>
                <a:ea typeface="+mn-ea"/>
              </a:rPr>
              <a:t>通过</a:t>
            </a:r>
            <a:r>
              <a:rPr lang="en-US" altLang="zh-CN" b="0" dirty="0" err="1">
                <a:solidFill>
                  <a:schemeClr val="tx1"/>
                </a:solidFill>
                <a:latin typeface="+mn-ea"/>
                <a:ea typeface="+mn-ea"/>
              </a:rPr>
              <a:t>simulink</a:t>
            </a:r>
            <a:r>
              <a:rPr lang="zh-CN" altLang="zh-CN" b="0" dirty="0">
                <a:solidFill>
                  <a:schemeClr val="tx1"/>
                </a:solidFill>
                <a:latin typeface="+mn-ea"/>
                <a:ea typeface="+mn-ea"/>
              </a:rPr>
              <a:t>实现图像的旋转如下：</a:t>
            </a:r>
          </a:p>
          <a:p>
            <a:pPr algn="l"/>
            <a:r>
              <a:rPr lang="zh-CN" altLang="zh-CN" b="0" dirty="0">
                <a:solidFill>
                  <a:schemeClr val="tx1"/>
                </a:solidFill>
                <a:latin typeface="+mn-ea"/>
                <a:ea typeface="+mn-ea"/>
              </a:rPr>
              <a:t>（</a:t>
            </a:r>
            <a:r>
              <a:rPr lang="en-US" altLang="zh-CN" b="0" dirty="0">
                <a:solidFill>
                  <a:schemeClr val="tx1"/>
                </a:solidFill>
                <a:latin typeface="+mn-ea"/>
                <a:ea typeface="+mn-ea"/>
              </a:rPr>
              <a:t>1</a:t>
            </a:r>
            <a:r>
              <a:rPr lang="zh-CN" altLang="zh-CN" b="0" dirty="0">
                <a:solidFill>
                  <a:schemeClr val="tx1"/>
                </a:solidFill>
                <a:latin typeface="+mn-ea"/>
                <a:ea typeface="+mn-ea"/>
              </a:rPr>
              <a:t>）子模块的选取。</a:t>
            </a:r>
          </a:p>
          <a:p>
            <a:pPr lvl="0" algn="l"/>
            <a:r>
              <a:rPr lang="zh-CN" altLang="zh-CN" b="0" dirty="0">
                <a:solidFill>
                  <a:schemeClr val="tx1"/>
                </a:solidFill>
                <a:latin typeface="+mn-ea"/>
                <a:ea typeface="+mn-ea"/>
              </a:rPr>
              <a:t>“</a:t>
            </a:r>
            <a:r>
              <a:rPr lang="en-US" altLang="zh-CN" b="0" dirty="0">
                <a:solidFill>
                  <a:schemeClr val="tx1"/>
                </a:solidFill>
                <a:latin typeface="+mn-ea"/>
                <a:ea typeface="+mn-ea"/>
              </a:rPr>
              <a:t>Sources</a:t>
            </a:r>
            <a:r>
              <a:rPr lang="zh-CN" altLang="zh-CN" b="0" dirty="0">
                <a:solidFill>
                  <a:schemeClr val="tx1"/>
                </a:solidFill>
                <a:latin typeface="+mn-ea"/>
                <a:ea typeface="+mn-ea"/>
              </a:rPr>
              <a:t>”模块库中选择“</a:t>
            </a:r>
            <a:r>
              <a:rPr lang="en-US" altLang="zh-CN" b="0" dirty="0">
                <a:solidFill>
                  <a:schemeClr val="tx1"/>
                </a:solidFill>
                <a:latin typeface="+mn-ea"/>
                <a:ea typeface="+mn-ea"/>
              </a:rPr>
              <a:t>Image From File</a:t>
            </a:r>
            <a:r>
              <a:rPr lang="zh-CN" altLang="zh-CN" b="0" dirty="0">
                <a:solidFill>
                  <a:schemeClr val="tx1"/>
                </a:solidFill>
                <a:latin typeface="+mn-ea"/>
                <a:ea typeface="+mn-ea"/>
              </a:rPr>
              <a:t>”模块；</a:t>
            </a:r>
          </a:p>
          <a:p>
            <a:pPr lvl="0" algn="l"/>
            <a:r>
              <a:rPr lang="zh-CN" altLang="zh-CN" b="0" dirty="0">
                <a:solidFill>
                  <a:schemeClr val="tx1"/>
                </a:solidFill>
                <a:latin typeface="+mn-ea"/>
                <a:ea typeface="+mn-ea"/>
              </a:rPr>
              <a:t>“</a:t>
            </a:r>
            <a:r>
              <a:rPr lang="en-US" altLang="zh-CN" b="0" dirty="0">
                <a:solidFill>
                  <a:schemeClr val="tx1"/>
                </a:solidFill>
                <a:latin typeface="+mn-ea"/>
                <a:ea typeface="+mn-ea"/>
              </a:rPr>
              <a:t>Geometric Transformations</a:t>
            </a:r>
            <a:r>
              <a:rPr lang="zh-CN" altLang="zh-CN" b="0" dirty="0">
                <a:solidFill>
                  <a:schemeClr val="tx1"/>
                </a:solidFill>
                <a:latin typeface="+mn-ea"/>
                <a:ea typeface="+mn-ea"/>
              </a:rPr>
              <a:t>”模块库中选“</a:t>
            </a:r>
            <a:r>
              <a:rPr lang="en-US" altLang="zh-CN" b="0" dirty="0">
                <a:solidFill>
                  <a:schemeClr val="tx1"/>
                </a:solidFill>
                <a:latin typeface="+mn-ea"/>
                <a:ea typeface="+mn-ea"/>
              </a:rPr>
              <a:t>Rotate</a:t>
            </a:r>
            <a:r>
              <a:rPr lang="zh-CN" altLang="zh-CN" b="0" dirty="0">
                <a:solidFill>
                  <a:schemeClr val="tx1"/>
                </a:solidFill>
                <a:latin typeface="+mn-ea"/>
                <a:ea typeface="+mn-ea"/>
              </a:rPr>
              <a:t>”模块；</a:t>
            </a:r>
          </a:p>
          <a:p>
            <a:pPr lvl="0" algn="l"/>
            <a:r>
              <a:rPr lang="zh-CN" altLang="zh-CN" b="0" dirty="0">
                <a:solidFill>
                  <a:schemeClr val="tx1"/>
                </a:solidFill>
                <a:latin typeface="+mn-ea"/>
                <a:ea typeface="+mn-ea"/>
              </a:rPr>
              <a:t>“</a:t>
            </a:r>
            <a:r>
              <a:rPr lang="en-US" altLang="zh-CN" b="0" dirty="0">
                <a:solidFill>
                  <a:schemeClr val="tx1"/>
                </a:solidFill>
                <a:latin typeface="+mn-ea"/>
                <a:ea typeface="+mn-ea"/>
              </a:rPr>
              <a:t>Sinks</a:t>
            </a:r>
            <a:r>
              <a:rPr lang="zh-CN" altLang="zh-CN" b="0" dirty="0">
                <a:solidFill>
                  <a:schemeClr val="tx1"/>
                </a:solidFill>
                <a:latin typeface="+mn-ea"/>
                <a:ea typeface="+mn-ea"/>
              </a:rPr>
              <a:t>”模块库中选择“</a:t>
            </a:r>
            <a:r>
              <a:rPr lang="en-US" altLang="zh-CN" b="0" dirty="0">
                <a:solidFill>
                  <a:schemeClr val="tx1"/>
                </a:solidFill>
                <a:latin typeface="+mn-ea"/>
                <a:ea typeface="+mn-ea"/>
              </a:rPr>
              <a:t>Video Viewer</a:t>
            </a:r>
            <a:r>
              <a:rPr lang="zh-CN" altLang="zh-CN" b="0" dirty="0">
                <a:solidFill>
                  <a:schemeClr val="tx1"/>
                </a:solidFill>
                <a:latin typeface="+mn-ea"/>
                <a:ea typeface="+mn-ea"/>
              </a:rPr>
              <a:t>”模块；</a:t>
            </a:r>
            <a:r>
              <a:rPr lang="en-US" altLang="zh-CN" b="0" dirty="0">
                <a:solidFill>
                  <a:schemeClr val="tx1"/>
                </a:solidFill>
                <a:latin typeface="+mn-ea"/>
                <a:ea typeface="+mn-ea"/>
              </a:rPr>
              <a:t>		</a:t>
            </a:r>
            <a:endParaRPr lang="zh-CN" altLang="zh-CN" b="0" dirty="0">
              <a:solidFill>
                <a:schemeClr val="tx1"/>
              </a:solidFill>
              <a:latin typeface="+mn-ea"/>
              <a:ea typeface="+mn-ea"/>
            </a:endParaRPr>
          </a:p>
          <a:p>
            <a:pPr algn="l"/>
            <a:r>
              <a:rPr lang="zh-CN" altLang="zh-CN" b="0" dirty="0">
                <a:solidFill>
                  <a:schemeClr val="tx1"/>
                </a:solidFill>
                <a:latin typeface="+mn-ea"/>
                <a:ea typeface="+mn-ea"/>
              </a:rPr>
              <a:t>（</a:t>
            </a:r>
            <a:r>
              <a:rPr lang="en-US" altLang="zh-CN" b="0" dirty="0">
                <a:solidFill>
                  <a:schemeClr val="tx1"/>
                </a:solidFill>
                <a:latin typeface="+mn-ea"/>
                <a:ea typeface="+mn-ea"/>
              </a:rPr>
              <a:t>2</a:t>
            </a:r>
            <a:r>
              <a:rPr lang="zh-CN" altLang="zh-CN" b="0" dirty="0">
                <a:solidFill>
                  <a:schemeClr val="tx1"/>
                </a:solidFill>
                <a:latin typeface="+mn-ea"/>
                <a:ea typeface="+mn-ea"/>
              </a:rPr>
              <a:t>）模块参数设置。</a:t>
            </a:r>
          </a:p>
          <a:p>
            <a:pPr lvl="0" algn="l"/>
            <a:r>
              <a:rPr lang="zh-CN" altLang="zh-CN" b="0" dirty="0">
                <a:solidFill>
                  <a:schemeClr val="tx1"/>
                </a:solidFill>
                <a:latin typeface="+mn-ea"/>
                <a:ea typeface="+mn-ea"/>
              </a:rPr>
              <a:t>“</a:t>
            </a:r>
            <a:r>
              <a:rPr lang="en-US" altLang="zh-CN" b="0" dirty="0">
                <a:solidFill>
                  <a:schemeClr val="tx1"/>
                </a:solidFill>
                <a:latin typeface="+mn-ea"/>
                <a:ea typeface="+mn-ea"/>
              </a:rPr>
              <a:t>Image From File</a:t>
            </a:r>
            <a:r>
              <a:rPr lang="zh-CN" altLang="zh-CN" b="0" dirty="0">
                <a:solidFill>
                  <a:schemeClr val="tx1"/>
                </a:solidFill>
                <a:latin typeface="+mn-ea"/>
                <a:ea typeface="+mn-ea"/>
              </a:rPr>
              <a:t>”模块的参数，</a:t>
            </a:r>
            <a:r>
              <a:rPr lang="en-US" altLang="zh-CN" b="0" dirty="0">
                <a:solidFill>
                  <a:schemeClr val="tx1"/>
                </a:solidFill>
                <a:latin typeface="+mn-ea"/>
                <a:ea typeface="+mn-ea"/>
              </a:rPr>
              <a:t>main</a:t>
            </a:r>
            <a:r>
              <a:rPr lang="zh-CN" altLang="zh-CN" b="0" dirty="0">
                <a:solidFill>
                  <a:schemeClr val="tx1"/>
                </a:solidFill>
                <a:latin typeface="+mn-ea"/>
                <a:ea typeface="+mn-ea"/>
              </a:rPr>
              <a:t>标签</a:t>
            </a:r>
            <a:r>
              <a:rPr lang="en-US" altLang="zh-CN" b="0" dirty="0">
                <a:solidFill>
                  <a:schemeClr val="tx1"/>
                </a:solidFill>
                <a:latin typeface="+mn-ea"/>
                <a:ea typeface="+mn-ea"/>
              </a:rPr>
              <a:t>value</a:t>
            </a:r>
            <a:r>
              <a:rPr lang="zh-CN" altLang="zh-CN" b="0" dirty="0">
                <a:solidFill>
                  <a:schemeClr val="tx1"/>
                </a:solidFill>
                <a:latin typeface="+mn-ea"/>
                <a:ea typeface="+mn-ea"/>
              </a:rPr>
              <a:t>的文本框中输入文件</a:t>
            </a:r>
            <a:r>
              <a:rPr lang="en-US" altLang="zh-CN" b="0" dirty="0" err="1">
                <a:solidFill>
                  <a:schemeClr val="tx1"/>
                </a:solidFill>
                <a:latin typeface="+mn-ea"/>
                <a:ea typeface="+mn-ea"/>
              </a:rPr>
              <a:t>trees.tif</a:t>
            </a:r>
            <a:r>
              <a:rPr lang="zh-CN" altLang="zh-CN" b="0" dirty="0">
                <a:solidFill>
                  <a:schemeClr val="tx1"/>
                </a:solidFill>
                <a:latin typeface="+mn-ea"/>
                <a:ea typeface="+mn-ea"/>
              </a:rPr>
              <a:t>；在“</a:t>
            </a:r>
            <a:r>
              <a:rPr lang="en-US" altLang="zh-CN" b="0" dirty="0">
                <a:solidFill>
                  <a:schemeClr val="tx1"/>
                </a:solidFill>
                <a:latin typeface="+mn-ea"/>
                <a:ea typeface="+mn-ea"/>
              </a:rPr>
              <a:t>Rotate</a:t>
            </a:r>
            <a:r>
              <a:rPr lang="zh-CN" altLang="zh-CN" b="0" dirty="0">
                <a:solidFill>
                  <a:schemeClr val="tx1"/>
                </a:solidFill>
                <a:latin typeface="+mn-ea"/>
                <a:ea typeface="+mn-ea"/>
              </a:rPr>
              <a:t>”模块</a:t>
            </a:r>
            <a:r>
              <a:rPr lang="en-US" altLang="zh-CN" b="0" dirty="0">
                <a:solidFill>
                  <a:schemeClr val="tx1"/>
                </a:solidFill>
                <a:latin typeface="+mn-ea"/>
                <a:ea typeface="+mn-ea"/>
              </a:rPr>
              <a:t>main</a:t>
            </a:r>
            <a:r>
              <a:rPr lang="zh-CN" altLang="zh-CN" b="0" dirty="0">
                <a:solidFill>
                  <a:schemeClr val="tx1"/>
                </a:solidFill>
                <a:latin typeface="+mn-ea"/>
                <a:ea typeface="+mn-ea"/>
              </a:rPr>
              <a:t>标签下的</a:t>
            </a:r>
            <a:r>
              <a:rPr lang="en-US" altLang="zh-CN" b="0" dirty="0">
                <a:solidFill>
                  <a:schemeClr val="tx1"/>
                </a:solidFill>
                <a:latin typeface="+mn-ea"/>
                <a:ea typeface="+mn-ea"/>
              </a:rPr>
              <a:t>Angle</a:t>
            </a:r>
            <a:r>
              <a:rPr lang="zh-CN" altLang="zh-CN" b="0" dirty="0">
                <a:solidFill>
                  <a:schemeClr val="tx1"/>
                </a:solidFill>
                <a:latin typeface="+mn-ea"/>
                <a:ea typeface="+mn-ea"/>
              </a:rPr>
              <a:t>（</a:t>
            </a:r>
            <a:r>
              <a:rPr lang="en-US" altLang="zh-CN" b="0" dirty="0">
                <a:solidFill>
                  <a:schemeClr val="tx1"/>
                </a:solidFill>
                <a:latin typeface="+mn-ea"/>
                <a:ea typeface="+mn-ea"/>
              </a:rPr>
              <a:t>radians</a:t>
            </a:r>
            <a:r>
              <a:rPr lang="zh-CN" altLang="zh-CN" b="0" dirty="0">
                <a:solidFill>
                  <a:schemeClr val="tx1"/>
                </a:solidFill>
                <a:latin typeface="+mn-ea"/>
                <a:ea typeface="+mn-ea"/>
              </a:rPr>
              <a:t>）输入</a:t>
            </a:r>
            <a:r>
              <a:rPr lang="en-US" altLang="zh-CN" b="0" dirty="0">
                <a:solidFill>
                  <a:schemeClr val="tx1"/>
                </a:solidFill>
                <a:latin typeface="+mn-ea"/>
                <a:ea typeface="+mn-ea"/>
              </a:rPr>
              <a:t>pi/2</a:t>
            </a:r>
            <a:r>
              <a:rPr lang="zh-CN" altLang="zh-CN" b="0" dirty="0">
                <a:solidFill>
                  <a:schemeClr val="tx1"/>
                </a:solidFill>
                <a:latin typeface="+mn-ea"/>
                <a:ea typeface="+mn-ea"/>
              </a:rPr>
              <a:t>；</a:t>
            </a:r>
          </a:p>
          <a:p>
            <a:pPr algn="l"/>
            <a:r>
              <a:rPr lang="zh-CN" altLang="zh-CN" b="0" dirty="0">
                <a:solidFill>
                  <a:schemeClr val="tx1"/>
                </a:solidFill>
                <a:latin typeface="+mn-ea"/>
                <a:ea typeface="+mn-ea"/>
              </a:rPr>
              <a:t>（</a:t>
            </a:r>
            <a:r>
              <a:rPr lang="en-US" altLang="zh-CN" b="0" dirty="0">
                <a:solidFill>
                  <a:schemeClr val="tx1"/>
                </a:solidFill>
                <a:latin typeface="+mn-ea"/>
                <a:ea typeface="+mn-ea"/>
              </a:rPr>
              <a:t>3</a:t>
            </a:r>
            <a:r>
              <a:rPr lang="zh-CN" altLang="zh-CN" b="0" dirty="0">
                <a:solidFill>
                  <a:schemeClr val="tx1"/>
                </a:solidFill>
                <a:latin typeface="+mn-ea"/>
                <a:ea typeface="+mn-ea"/>
              </a:rPr>
              <a:t>）仿真器参数设置。</a:t>
            </a:r>
          </a:p>
          <a:p>
            <a:pPr algn="l"/>
            <a:r>
              <a:rPr lang="zh-CN" altLang="zh-CN" b="0" dirty="0">
                <a:solidFill>
                  <a:schemeClr val="tx1"/>
                </a:solidFill>
                <a:latin typeface="+mn-ea"/>
                <a:ea typeface="+mn-ea"/>
              </a:rPr>
              <a:t>（</a:t>
            </a:r>
            <a:r>
              <a:rPr lang="en-US" altLang="zh-CN" b="0" dirty="0">
                <a:solidFill>
                  <a:schemeClr val="tx1"/>
                </a:solidFill>
                <a:latin typeface="+mn-ea"/>
                <a:ea typeface="+mn-ea"/>
              </a:rPr>
              <a:t>4</a:t>
            </a:r>
            <a:r>
              <a:rPr lang="zh-CN" altLang="zh-CN" b="0" dirty="0">
                <a:solidFill>
                  <a:schemeClr val="tx1"/>
                </a:solidFill>
                <a:latin typeface="+mn-ea"/>
                <a:ea typeface="+mn-ea"/>
              </a:rPr>
              <a:t>）建立连接，形成仿真模型，并保存结果。图像的旋转仿真模型如图</a:t>
            </a:r>
            <a:r>
              <a:rPr lang="en-US" altLang="zh-CN" b="0" dirty="0">
                <a:solidFill>
                  <a:schemeClr val="tx1"/>
                </a:solidFill>
                <a:latin typeface="+mn-ea"/>
                <a:ea typeface="+mn-ea"/>
              </a:rPr>
              <a:t>16-33</a:t>
            </a:r>
            <a:r>
              <a:rPr lang="zh-CN" altLang="zh-CN" b="0" dirty="0">
                <a:solidFill>
                  <a:schemeClr val="tx1"/>
                </a:solidFill>
                <a:latin typeface="+mn-ea"/>
                <a:ea typeface="+mn-ea"/>
              </a:rPr>
              <a:t>所示。</a:t>
            </a:r>
          </a:p>
        </p:txBody>
      </p:sp>
      <p:sp>
        <p:nvSpPr>
          <p:cNvPr id="3" name="矩形 2"/>
          <p:cNvSpPr/>
          <p:nvPr/>
        </p:nvSpPr>
        <p:spPr>
          <a:xfrm>
            <a:off x="297159" y="4653136"/>
            <a:ext cx="8136904" cy="400110"/>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5</a:t>
            </a:r>
            <a:r>
              <a:rPr lang="zh-CN" altLang="zh-CN" b="0" dirty="0">
                <a:solidFill>
                  <a:schemeClr val="tx1"/>
                </a:solidFill>
                <a:latin typeface="+mj-ea"/>
                <a:ea typeface="+mj-ea"/>
              </a:rPr>
              <a:t>）运行仿真系统，仿真结果如图</a:t>
            </a:r>
            <a:r>
              <a:rPr lang="en-US" altLang="zh-CN" b="0" dirty="0">
                <a:solidFill>
                  <a:schemeClr val="tx1"/>
                </a:solidFill>
                <a:latin typeface="+mj-ea"/>
                <a:ea typeface="+mj-ea"/>
              </a:rPr>
              <a:t>16-34</a:t>
            </a:r>
            <a:r>
              <a:rPr lang="zh-CN" altLang="zh-CN" b="0" dirty="0">
                <a:solidFill>
                  <a:schemeClr val="tx1"/>
                </a:solidFill>
                <a:latin typeface="+mj-ea"/>
                <a:ea typeface="+mj-ea"/>
              </a:rPr>
              <a:t>所示。</a:t>
            </a:r>
          </a:p>
        </p:txBody>
      </p:sp>
    </p:spTree>
    <p:extLst>
      <p:ext uri="{BB962C8B-B14F-4D97-AF65-F5344CB8AC3E}">
        <p14:creationId xmlns:p14="http://schemas.microsoft.com/office/powerpoint/2010/main" val="33387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836712"/>
            <a:ext cx="4694237" cy="207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501008"/>
            <a:ext cx="451167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87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924689"/>
            <a:ext cx="2178802" cy="400110"/>
          </a:xfrm>
          <a:prstGeom prst="rect">
            <a:avLst/>
          </a:prstGeom>
        </p:spPr>
        <p:txBody>
          <a:bodyPr wrap="none">
            <a:spAutoFit/>
          </a:bodyPr>
          <a:lstStyle/>
          <a:p>
            <a:r>
              <a:rPr lang="en-US" altLang="zh-CN" dirty="0"/>
              <a:t>16.4.2</a:t>
            </a:r>
            <a:r>
              <a:rPr lang="zh-CN" altLang="zh-CN" dirty="0"/>
              <a:t>图像的缩放</a:t>
            </a:r>
          </a:p>
        </p:txBody>
      </p:sp>
      <p:sp>
        <p:nvSpPr>
          <p:cNvPr id="3" name="矩形 2"/>
          <p:cNvSpPr/>
          <p:nvPr/>
        </p:nvSpPr>
        <p:spPr>
          <a:xfrm>
            <a:off x="-10345" y="1330072"/>
            <a:ext cx="8496944" cy="4093428"/>
          </a:xfrm>
          <a:prstGeom prst="rect">
            <a:avLst/>
          </a:prstGeom>
        </p:spPr>
        <p:txBody>
          <a:bodyPr wrap="square">
            <a:spAutoFit/>
          </a:bodyPr>
          <a:lstStyle/>
          <a:p>
            <a:pPr algn="l"/>
            <a:r>
              <a:rPr lang="zh-CN" altLang="zh-CN" b="0" dirty="0">
                <a:solidFill>
                  <a:schemeClr val="tx1"/>
                </a:solidFill>
                <a:latin typeface="+mj-ea"/>
                <a:ea typeface="+mj-ea"/>
              </a:rPr>
              <a:t>在</a:t>
            </a:r>
            <a:r>
              <a:rPr lang="en-US" altLang="zh-CN" b="0" dirty="0">
                <a:solidFill>
                  <a:schemeClr val="tx1"/>
                </a:solidFill>
                <a:latin typeface="+mj-ea"/>
                <a:ea typeface="+mj-ea"/>
              </a:rPr>
              <a:t>MATLAB</a:t>
            </a:r>
            <a:r>
              <a:rPr lang="zh-CN" altLang="zh-CN" b="0" dirty="0">
                <a:solidFill>
                  <a:schemeClr val="tx1"/>
                </a:solidFill>
                <a:latin typeface="+mj-ea"/>
                <a:ea typeface="+mj-ea"/>
              </a:rPr>
              <a:t>中，</a:t>
            </a:r>
            <a:r>
              <a:rPr lang="en-US" altLang="zh-CN" b="0" dirty="0">
                <a:solidFill>
                  <a:schemeClr val="tx1"/>
                </a:solidFill>
                <a:latin typeface="+mj-ea"/>
                <a:ea typeface="+mj-ea"/>
              </a:rPr>
              <a:t> </a:t>
            </a:r>
            <a:r>
              <a:rPr lang="en-US" altLang="zh-CN" b="0" dirty="0" err="1">
                <a:solidFill>
                  <a:schemeClr val="tx1"/>
                </a:solidFill>
                <a:latin typeface="+mj-ea"/>
                <a:ea typeface="+mj-ea"/>
              </a:rPr>
              <a:t>imresize</a:t>
            </a:r>
            <a:r>
              <a:rPr lang="zh-CN" altLang="zh-CN" b="0" dirty="0">
                <a:solidFill>
                  <a:schemeClr val="tx1"/>
                </a:solidFill>
                <a:latin typeface="+mj-ea"/>
                <a:ea typeface="+mj-ea"/>
              </a:rPr>
              <a:t>函数用于改变一幅图像的大小，该函数的调用格式如下：</a:t>
            </a:r>
          </a:p>
          <a:p>
            <a:pPr algn="l"/>
            <a:r>
              <a:rPr lang="en-US" altLang="zh-CN" b="0" dirty="0">
                <a:solidFill>
                  <a:schemeClr val="tx1"/>
                </a:solidFill>
                <a:latin typeface="+mj-ea"/>
                <a:ea typeface="+mj-ea"/>
              </a:rPr>
              <a:t>B=</a:t>
            </a:r>
            <a:r>
              <a:rPr lang="en-US" altLang="zh-CN" b="0" dirty="0" err="1">
                <a:solidFill>
                  <a:schemeClr val="tx1"/>
                </a:solidFill>
                <a:latin typeface="+mj-ea"/>
                <a:ea typeface="+mj-ea"/>
              </a:rPr>
              <a:t>imresize</a:t>
            </a:r>
            <a:r>
              <a:rPr lang="en-US" altLang="zh-CN" b="0" dirty="0">
                <a:solidFill>
                  <a:schemeClr val="tx1"/>
                </a:solidFill>
                <a:latin typeface="+mj-ea"/>
                <a:ea typeface="+mj-ea"/>
              </a:rPr>
              <a:t>(A,M,METHOD)</a:t>
            </a:r>
            <a:endParaRPr lang="zh-CN" altLang="zh-CN" b="0" dirty="0">
              <a:solidFill>
                <a:schemeClr val="tx1"/>
              </a:solidFill>
              <a:latin typeface="+mj-ea"/>
              <a:ea typeface="+mj-ea"/>
            </a:endParaRPr>
          </a:p>
          <a:p>
            <a:pPr algn="l"/>
            <a:r>
              <a:rPr lang="zh-CN" altLang="zh-CN" b="0" dirty="0">
                <a:solidFill>
                  <a:schemeClr val="tx1"/>
                </a:solidFill>
                <a:latin typeface="+mj-ea"/>
                <a:ea typeface="+mj-ea"/>
              </a:rPr>
              <a:t>其中：</a:t>
            </a:r>
            <a:r>
              <a:rPr lang="en-US" altLang="zh-CN" b="0" dirty="0">
                <a:solidFill>
                  <a:schemeClr val="tx1"/>
                </a:solidFill>
                <a:latin typeface="+mj-ea"/>
                <a:ea typeface="+mj-ea"/>
              </a:rPr>
              <a:t>A </a:t>
            </a:r>
            <a:r>
              <a:rPr lang="zh-CN" altLang="zh-CN" b="0" dirty="0">
                <a:solidFill>
                  <a:schemeClr val="tx1"/>
                </a:solidFill>
                <a:latin typeface="+mj-ea"/>
                <a:ea typeface="+mj-ea"/>
              </a:rPr>
              <a:t>是原图像；</a:t>
            </a:r>
            <a:r>
              <a:rPr lang="en-US" altLang="zh-CN" b="0" dirty="0">
                <a:solidFill>
                  <a:schemeClr val="tx1"/>
                </a:solidFill>
                <a:latin typeface="+mj-ea"/>
                <a:ea typeface="+mj-ea"/>
              </a:rPr>
              <a:t>M</a:t>
            </a:r>
            <a:r>
              <a:rPr lang="zh-CN" altLang="zh-CN" b="0" dirty="0">
                <a:solidFill>
                  <a:schemeClr val="tx1"/>
                </a:solidFill>
                <a:latin typeface="+mj-ea"/>
                <a:ea typeface="+mj-ea"/>
              </a:rPr>
              <a:t>为缩放系数；</a:t>
            </a:r>
            <a:r>
              <a:rPr lang="en-US" altLang="zh-CN" b="0" dirty="0">
                <a:solidFill>
                  <a:schemeClr val="tx1"/>
                </a:solidFill>
                <a:latin typeface="+mj-ea"/>
                <a:ea typeface="+mj-ea"/>
              </a:rPr>
              <a:t>B</a:t>
            </a:r>
            <a:r>
              <a:rPr lang="zh-CN" altLang="zh-CN" b="0" dirty="0">
                <a:solidFill>
                  <a:schemeClr val="tx1"/>
                </a:solidFill>
                <a:latin typeface="+mj-ea"/>
                <a:ea typeface="+mj-ea"/>
              </a:rPr>
              <a:t>为缩放后的图像；</a:t>
            </a:r>
            <a:r>
              <a:rPr lang="en-US" altLang="zh-CN" b="0" dirty="0">
                <a:solidFill>
                  <a:schemeClr val="tx1"/>
                </a:solidFill>
                <a:latin typeface="+mj-ea"/>
                <a:ea typeface="+mj-ea"/>
              </a:rPr>
              <a:t>METHOD</a:t>
            </a:r>
            <a:r>
              <a:rPr lang="zh-CN" altLang="zh-CN" b="0" dirty="0">
                <a:solidFill>
                  <a:schemeClr val="tx1"/>
                </a:solidFill>
                <a:latin typeface="+mj-ea"/>
                <a:ea typeface="+mj-ea"/>
              </a:rPr>
              <a:t>为插值方法，可取值</a:t>
            </a:r>
            <a:r>
              <a:rPr lang="en-US" altLang="zh-CN" b="0" dirty="0">
                <a:solidFill>
                  <a:schemeClr val="tx1"/>
                </a:solidFill>
                <a:latin typeface="+mj-ea"/>
                <a:ea typeface="+mj-ea"/>
              </a:rPr>
              <a:t>'nearest'</a:t>
            </a:r>
            <a:r>
              <a:rPr lang="zh-CN" altLang="zh-CN" b="0" dirty="0">
                <a:solidFill>
                  <a:schemeClr val="tx1"/>
                </a:solidFill>
                <a:latin typeface="+mj-ea"/>
                <a:ea typeface="+mj-ea"/>
              </a:rPr>
              <a:t>，</a:t>
            </a:r>
            <a:r>
              <a:rPr lang="en-US" altLang="zh-CN" b="0" dirty="0">
                <a:solidFill>
                  <a:schemeClr val="tx1"/>
                </a:solidFill>
                <a:latin typeface="+mj-ea"/>
                <a:ea typeface="+mj-ea"/>
              </a:rPr>
              <a:t>'bilinear'</a:t>
            </a:r>
            <a:r>
              <a:rPr lang="zh-CN" altLang="zh-CN" b="0" dirty="0">
                <a:solidFill>
                  <a:schemeClr val="tx1"/>
                </a:solidFill>
                <a:latin typeface="+mj-ea"/>
                <a:ea typeface="+mj-ea"/>
              </a:rPr>
              <a:t>和</a:t>
            </a:r>
            <a:r>
              <a:rPr lang="en-US" altLang="zh-CN" b="0" dirty="0">
                <a:solidFill>
                  <a:schemeClr val="tx1"/>
                </a:solidFill>
                <a:latin typeface="+mj-ea"/>
                <a:ea typeface="+mj-ea"/>
              </a:rPr>
              <a:t>'</a:t>
            </a:r>
            <a:r>
              <a:rPr lang="en-US" altLang="zh-CN" b="0" dirty="0" err="1">
                <a:solidFill>
                  <a:schemeClr val="tx1"/>
                </a:solidFill>
                <a:latin typeface="+mj-ea"/>
                <a:ea typeface="+mj-ea"/>
              </a:rPr>
              <a:t>bicubic</a:t>
            </a:r>
            <a:r>
              <a:rPr lang="en-US" altLang="zh-CN" b="0" dirty="0">
                <a:solidFill>
                  <a:schemeClr val="tx1"/>
                </a:solidFill>
                <a:latin typeface="+mj-ea"/>
                <a:ea typeface="+mj-ea"/>
              </a:rPr>
              <a:t>'</a:t>
            </a:r>
            <a:r>
              <a:rPr lang="zh-CN" altLang="zh-CN" b="0" dirty="0">
                <a:solidFill>
                  <a:schemeClr val="tx1"/>
                </a:solidFill>
                <a:latin typeface="+mj-ea"/>
                <a:ea typeface="+mj-ea"/>
              </a:rPr>
              <a:t>。</a:t>
            </a:r>
          </a:p>
          <a:p>
            <a:pPr algn="l"/>
            <a:r>
              <a:rPr lang="zh-CN" altLang="zh-CN" b="0" dirty="0">
                <a:solidFill>
                  <a:schemeClr val="tx1"/>
                </a:solidFill>
                <a:latin typeface="+mj-ea"/>
                <a:ea typeface="+mj-ea"/>
              </a:rPr>
              <a:t>通过</a:t>
            </a:r>
            <a:r>
              <a:rPr lang="en-US" altLang="zh-CN" b="0" dirty="0" err="1">
                <a:solidFill>
                  <a:schemeClr val="tx1"/>
                </a:solidFill>
                <a:latin typeface="+mj-ea"/>
                <a:ea typeface="+mj-ea"/>
              </a:rPr>
              <a:t>matlab</a:t>
            </a:r>
            <a:r>
              <a:rPr lang="zh-CN" altLang="zh-CN" b="0" dirty="0">
                <a:solidFill>
                  <a:schemeClr val="tx1"/>
                </a:solidFill>
                <a:latin typeface="+mj-ea"/>
                <a:ea typeface="+mj-ea"/>
              </a:rPr>
              <a:t>程序来实现图像的缩放。</a:t>
            </a:r>
          </a:p>
          <a:p>
            <a:pPr algn="l"/>
            <a:r>
              <a:rPr lang="en-US" altLang="zh-CN" b="0" dirty="0">
                <a:solidFill>
                  <a:schemeClr val="tx1"/>
                </a:solidFill>
                <a:latin typeface="+mj-ea"/>
                <a:ea typeface="+mj-ea"/>
              </a:rPr>
              <a:t>A=</a:t>
            </a:r>
            <a:r>
              <a:rPr lang="en-US" altLang="zh-CN" b="0" dirty="0" err="1">
                <a:solidFill>
                  <a:schemeClr val="tx1"/>
                </a:solidFill>
                <a:latin typeface="+mj-ea"/>
                <a:ea typeface="+mj-ea"/>
              </a:rPr>
              <a:t>imread</a:t>
            </a:r>
            <a:r>
              <a:rPr lang="en-US" altLang="zh-CN" b="0" dirty="0">
                <a:solidFill>
                  <a:schemeClr val="tx1"/>
                </a:solidFill>
                <a:latin typeface="+mj-ea"/>
                <a:ea typeface="+mj-ea"/>
              </a:rPr>
              <a:t>('</a:t>
            </a:r>
            <a:r>
              <a:rPr lang="en-US" altLang="zh-CN" b="0" dirty="0" err="1">
                <a:solidFill>
                  <a:schemeClr val="tx1"/>
                </a:solidFill>
                <a:latin typeface="+mj-ea"/>
                <a:ea typeface="+mj-ea"/>
              </a:rPr>
              <a:t>pout.tif</a:t>
            </a:r>
            <a:r>
              <a:rPr lang="en-US" altLang="zh-CN" b="0" dirty="0">
                <a:solidFill>
                  <a:schemeClr val="tx1"/>
                </a:solidFill>
                <a:latin typeface="+mj-ea"/>
                <a:ea typeface="+mj-ea"/>
              </a:rPr>
              <a:t>');   %</a:t>
            </a:r>
            <a:r>
              <a:rPr lang="zh-CN" altLang="zh-CN" b="0" dirty="0">
                <a:solidFill>
                  <a:schemeClr val="tx1"/>
                </a:solidFill>
                <a:latin typeface="+mj-ea"/>
                <a:ea typeface="+mj-ea"/>
              </a:rPr>
              <a:t>读取并显示图像</a:t>
            </a:r>
          </a:p>
          <a:p>
            <a:pPr algn="l"/>
            <a:r>
              <a:rPr lang="en-US" altLang="zh-CN" b="0" dirty="0">
                <a:solidFill>
                  <a:schemeClr val="tx1"/>
                </a:solidFill>
                <a:latin typeface="+mj-ea"/>
                <a:ea typeface="+mj-ea"/>
              </a:rPr>
              <a:t>B=</a:t>
            </a:r>
            <a:r>
              <a:rPr lang="en-US" altLang="zh-CN" b="0" dirty="0" err="1">
                <a:solidFill>
                  <a:schemeClr val="tx1"/>
                </a:solidFill>
                <a:latin typeface="+mj-ea"/>
                <a:ea typeface="+mj-ea"/>
              </a:rPr>
              <a:t>imresize</a:t>
            </a:r>
            <a:r>
              <a:rPr lang="en-US" altLang="zh-CN" b="0" dirty="0">
                <a:solidFill>
                  <a:schemeClr val="tx1"/>
                </a:solidFill>
                <a:latin typeface="+mj-ea"/>
                <a:ea typeface="+mj-ea"/>
              </a:rPr>
              <a:t>(A,0.5,'nearest');  %</a:t>
            </a:r>
            <a:r>
              <a:rPr lang="zh-CN" altLang="zh-CN" b="0" dirty="0">
                <a:solidFill>
                  <a:schemeClr val="tx1"/>
                </a:solidFill>
                <a:latin typeface="+mj-ea"/>
                <a:ea typeface="+mj-ea"/>
              </a:rPr>
              <a:t>缩小图像至原始图像的</a:t>
            </a:r>
            <a:r>
              <a:rPr lang="en-US" altLang="zh-CN" b="0" dirty="0">
                <a:solidFill>
                  <a:schemeClr val="tx1"/>
                </a:solidFill>
                <a:latin typeface="+mj-ea"/>
                <a:ea typeface="+mj-ea"/>
              </a:rPr>
              <a:t>50%</a:t>
            </a:r>
            <a:endParaRPr lang="zh-CN" altLang="zh-CN" b="0" dirty="0">
              <a:solidFill>
                <a:schemeClr val="tx1"/>
              </a:solidFill>
              <a:latin typeface="+mj-ea"/>
              <a:ea typeface="+mj-ea"/>
            </a:endParaRPr>
          </a:p>
          <a:p>
            <a:pPr algn="l"/>
            <a:r>
              <a:rPr lang="en-US" altLang="zh-CN" b="0" dirty="0">
                <a:solidFill>
                  <a:schemeClr val="tx1"/>
                </a:solidFill>
                <a:latin typeface="+mj-ea"/>
                <a:ea typeface="+mj-ea"/>
              </a:rPr>
              <a:t>figure(1)</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imshow</a:t>
            </a:r>
            <a:r>
              <a:rPr lang="en-US" altLang="zh-CN" b="0" dirty="0">
                <a:solidFill>
                  <a:schemeClr val="tx1"/>
                </a:solidFill>
                <a:latin typeface="+mj-ea"/>
                <a:ea typeface="+mj-ea"/>
              </a:rPr>
              <a:t>(A);                    %</a:t>
            </a:r>
            <a:r>
              <a:rPr lang="zh-CN" altLang="zh-CN" b="0" dirty="0">
                <a:solidFill>
                  <a:schemeClr val="tx1"/>
                </a:solidFill>
                <a:latin typeface="+mj-ea"/>
                <a:ea typeface="+mj-ea"/>
              </a:rPr>
              <a:t>显示原始图像</a:t>
            </a:r>
            <a:r>
              <a:rPr lang="en-US" altLang="zh-CN" b="0" dirty="0">
                <a:solidFill>
                  <a:schemeClr val="tx1"/>
                </a:solidFill>
                <a:latin typeface="+mj-ea"/>
                <a:ea typeface="+mj-ea"/>
              </a:rPr>
              <a:t>   </a:t>
            </a:r>
            <a:endParaRPr lang="zh-CN" altLang="zh-CN" b="0" dirty="0">
              <a:solidFill>
                <a:schemeClr val="tx1"/>
              </a:solidFill>
              <a:latin typeface="+mj-ea"/>
              <a:ea typeface="+mj-ea"/>
            </a:endParaRPr>
          </a:p>
          <a:p>
            <a:pPr algn="l"/>
            <a:r>
              <a:rPr lang="en-US" altLang="zh-CN" b="0" dirty="0">
                <a:solidFill>
                  <a:schemeClr val="tx1"/>
                </a:solidFill>
                <a:latin typeface="+mj-ea"/>
                <a:ea typeface="+mj-ea"/>
              </a:rPr>
              <a:t>figure(2)</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imshow</a:t>
            </a:r>
            <a:r>
              <a:rPr lang="en-US" altLang="zh-CN" b="0" dirty="0">
                <a:solidFill>
                  <a:schemeClr val="tx1"/>
                </a:solidFill>
                <a:latin typeface="+mj-ea"/>
                <a:ea typeface="+mj-ea"/>
              </a:rPr>
              <a:t>(B);                    %</a:t>
            </a:r>
            <a:r>
              <a:rPr lang="zh-CN" altLang="zh-CN" b="0" dirty="0">
                <a:solidFill>
                  <a:schemeClr val="tx1"/>
                </a:solidFill>
                <a:latin typeface="+mj-ea"/>
                <a:ea typeface="+mj-ea"/>
              </a:rPr>
              <a:t>显示缩小后的图像</a:t>
            </a:r>
          </a:p>
          <a:p>
            <a:pPr algn="l"/>
            <a:r>
              <a:rPr lang="zh-CN" altLang="zh-CN" b="0" dirty="0">
                <a:solidFill>
                  <a:schemeClr val="tx1"/>
                </a:solidFill>
                <a:latin typeface="+mj-ea"/>
                <a:ea typeface="+mj-ea"/>
              </a:rPr>
              <a:t>运行结果如图</a:t>
            </a:r>
            <a:r>
              <a:rPr lang="en-US" altLang="zh-CN" b="0" dirty="0">
                <a:solidFill>
                  <a:schemeClr val="tx1"/>
                </a:solidFill>
                <a:latin typeface="+mj-ea"/>
                <a:ea typeface="+mj-ea"/>
              </a:rPr>
              <a:t>16-35</a:t>
            </a:r>
            <a:r>
              <a:rPr lang="zh-CN" altLang="zh-CN" b="0" dirty="0">
                <a:solidFill>
                  <a:schemeClr val="tx1"/>
                </a:solidFill>
                <a:latin typeface="+mj-ea"/>
                <a:ea typeface="+mj-ea"/>
              </a:rPr>
              <a:t>所示。</a:t>
            </a:r>
          </a:p>
        </p:txBody>
      </p:sp>
    </p:spTree>
    <p:extLst>
      <p:ext uri="{BB962C8B-B14F-4D97-AF65-F5344CB8AC3E}">
        <p14:creationId xmlns:p14="http://schemas.microsoft.com/office/powerpoint/2010/main" val="33387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35294"/>
            <a:ext cx="3878263"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251520" y="2564904"/>
            <a:ext cx="8496944" cy="4093428"/>
          </a:xfrm>
          <a:prstGeom prst="rect">
            <a:avLst/>
          </a:prstGeom>
        </p:spPr>
        <p:txBody>
          <a:bodyPr wrap="square">
            <a:spAutoFit/>
          </a:bodyPr>
          <a:lstStyle/>
          <a:p>
            <a:pPr algn="l"/>
            <a:r>
              <a:rPr lang="zh-CN" altLang="zh-CN" b="0" dirty="0">
                <a:solidFill>
                  <a:schemeClr val="tx1"/>
                </a:solidFill>
                <a:latin typeface="+mj-ea"/>
                <a:ea typeface="+mj-ea"/>
              </a:rPr>
              <a:t>通过</a:t>
            </a:r>
            <a:r>
              <a:rPr lang="en-US" altLang="zh-CN" b="0" dirty="0" err="1">
                <a:solidFill>
                  <a:schemeClr val="tx1"/>
                </a:solidFill>
                <a:latin typeface="+mj-ea"/>
                <a:ea typeface="+mj-ea"/>
              </a:rPr>
              <a:t>simulink</a:t>
            </a:r>
            <a:r>
              <a:rPr lang="zh-CN" altLang="zh-CN" b="0" dirty="0">
                <a:solidFill>
                  <a:schemeClr val="tx1"/>
                </a:solidFill>
                <a:latin typeface="+mj-ea"/>
                <a:ea typeface="+mj-ea"/>
              </a:rPr>
              <a:t>实现图像的缩放如下：</a:t>
            </a:r>
          </a:p>
          <a:p>
            <a:pPr algn="l"/>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）子模块的选取。</a:t>
            </a:r>
          </a:p>
          <a:p>
            <a:pPr lvl="0" algn="l"/>
            <a:r>
              <a:rPr lang="zh-CN" altLang="zh-CN" b="0" dirty="0">
                <a:solidFill>
                  <a:schemeClr val="tx1"/>
                </a:solidFill>
                <a:latin typeface="+mj-ea"/>
                <a:ea typeface="+mj-ea"/>
              </a:rPr>
              <a:t>“</a:t>
            </a:r>
            <a:r>
              <a:rPr lang="en-US" altLang="zh-CN" b="0" dirty="0">
                <a:solidFill>
                  <a:schemeClr val="tx1"/>
                </a:solidFill>
                <a:latin typeface="+mj-ea"/>
                <a:ea typeface="+mj-ea"/>
              </a:rPr>
              <a:t>Sources</a:t>
            </a:r>
            <a:r>
              <a:rPr lang="zh-CN" altLang="zh-CN" b="0" dirty="0">
                <a:solidFill>
                  <a:schemeClr val="tx1"/>
                </a:solidFill>
                <a:latin typeface="+mj-ea"/>
                <a:ea typeface="+mj-ea"/>
              </a:rPr>
              <a:t>”模块库中选择“</a:t>
            </a:r>
            <a:r>
              <a:rPr lang="en-US" altLang="zh-CN" b="0" dirty="0">
                <a:solidFill>
                  <a:schemeClr val="tx1"/>
                </a:solidFill>
                <a:latin typeface="+mj-ea"/>
                <a:ea typeface="+mj-ea"/>
              </a:rPr>
              <a:t>Image From File</a:t>
            </a:r>
            <a:r>
              <a:rPr lang="zh-CN" altLang="zh-CN" b="0" dirty="0">
                <a:solidFill>
                  <a:schemeClr val="tx1"/>
                </a:solidFill>
                <a:latin typeface="+mj-ea"/>
                <a:ea typeface="+mj-ea"/>
              </a:rPr>
              <a:t>”模块；</a:t>
            </a:r>
          </a:p>
          <a:p>
            <a:pPr lvl="0" algn="l"/>
            <a:r>
              <a:rPr lang="zh-CN" altLang="zh-CN" b="0" dirty="0">
                <a:solidFill>
                  <a:schemeClr val="tx1"/>
                </a:solidFill>
                <a:latin typeface="+mj-ea"/>
                <a:ea typeface="+mj-ea"/>
              </a:rPr>
              <a:t>“</a:t>
            </a:r>
            <a:r>
              <a:rPr lang="en-US" altLang="zh-CN" b="0" dirty="0">
                <a:solidFill>
                  <a:schemeClr val="tx1"/>
                </a:solidFill>
                <a:latin typeface="+mj-ea"/>
                <a:ea typeface="+mj-ea"/>
              </a:rPr>
              <a:t>Geometric Transformations</a:t>
            </a:r>
            <a:r>
              <a:rPr lang="zh-CN" altLang="zh-CN" b="0" dirty="0">
                <a:solidFill>
                  <a:schemeClr val="tx1"/>
                </a:solidFill>
                <a:latin typeface="+mj-ea"/>
                <a:ea typeface="+mj-ea"/>
              </a:rPr>
              <a:t>”模块库中选“</a:t>
            </a:r>
            <a:r>
              <a:rPr lang="en-US" altLang="zh-CN" b="0" dirty="0">
                <a:solidFill>
                  <a:schemeClr val="tx1"/>
                </a:solidFill>
                <a:latin typeface="+mj-ea"/>
                <a:ea typeface="+mj-ea"/>
              </a:rPr>
              <a:t>Resize</a:t>
            </a:r>
            <a:r>
              <a:rPr lang="zh-CN" altLang="zh-CN" b="0" dirty="0">
                <a:solidFill>
                  <a:schemeClr val="tx1"/>
                </a:solidFill>
                <a:latin typeface="+mj-ea"/>
                <a:ea typeface="+mj-ea"/>
              </a:rPr>
              <a:t>”模块；</a:t>
            </a:r>
          </a:p>
          <a:p>
            <a:pPr lvl="0" algn="l"/>
            <a:r>
              <a:rPr lang="zh-CN" altLang="zh-CN" b="0" dirty="0">
                <a:solidFill>
                  <a:schemeClr val="tx1"/>
                </a:solidFill>
                <a:latin typeface="+mj-ea"/>
                <a:ea typeface="+mj-ea"/>
              </a:rPr>
              <a:t>“</a:t>
            </a:r>
            <a:r>
              <a:rPr lang="en-US" altLang="zh-CN" b="0" dirty="0">
                <a:solidFill>
                  <a:schemeClr val="tx1"/>
                </a:solidFill>
                <a:latin typeface="+mj-ea"/>
                <a:ea typeface="+mj-ea"/>
              </a:rPr>
              <a:t>Sinks</a:t>
            </a:r>
            <a:r>
              <a:rPr lang="zh-CN" altLang="zh-CN" b="0" dirty="0">
                <a:solidFill>
                  <a:schemeClr val="tx1"/>
                </a:solidFill>
                <a:latin typeface="+mj-ea"/>
                <a:ea typeface="+mj-ea"/>
              </a:rPr>
              <a:t>”模块库中选择“</a:t>
            </a:r>
            <a:r>
              <a:rPr lang="en-US" altLang="zh-CN" b="0" dirty="0">
                <a:solidFill>
                  <a:schemeClr val="tx1"/>
                </a:solidFill>
                <a:latin typeface="+mj-ea"/>
                <a:ea typeface="+mj-ea"/>
              </a:rPr>
              <a:t>Video Viewer</a:t>
            </a:r>
            <a:r>
              <a:rPr lang="zh-CN" altLang="zh-CN" b="0" dirty="0">
                <a:solidFill>
                  <a:schemeClr val="tx1"/>
                </a:solidFill>
                <a:latin typeface="+mj-ea"/>
                <a:ea typeface="+mj-ea"/>
              </a:rPr>
              <a:t>”模块；</a:t>
            </a:r>
            <a:r>
              <a:rPr lang="en-US" altLang="zh-CN" b="0" dirty="0">
                <a:solidFill>
                  <a:schemeClr val="tx1"/>
                </a:solidFill>
                <a:latin typeface="+mj-ea"/>
                <a:ea typeface="+mj-ea"/>
              </a:rPr>
              <a:t>		</a:t>
            </a:r>
            <a:endParaRPr lang="zh-CN" altLang="zh-CN" b="0" dirty="0">
              <a:solidFill>
                <a:schemeClr val="tx1"/>
              </a:solidFill>
              <a:latin typeface="+mj-ea"/>
              <a:ea typeface="+mj-ea"/>
            </a:endParaRPr>
          </a:p>
          <a:p>
            <a:pPr algn="l"/>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）模块参数设置。</a:t>
            </a:r>
          </a:p>
          <a:p>
            <a:pPr lvl="0" algn="l"/>
            <a:r>
              <a:rPr lang="zh-CN" altLang="zh-CN" b="0" dirty="0">
                <a:solidFill>
                  <a:schemeClr val="tx1"/>
                </a:solidFill>
                <a:latin typeface="+mj-ea"/>
                <a:ea typeface="+mj-ea"/>
              </a:rPr>
              <a:t>“</a:t>
            </a:r>
            <a:r>
              <a:rPr lang="en-US" altLang="zh-CN" b="0" dirty="0">
                <a:solidFill>
                  <a:schemeClr val="tx1"/>
                </a:solidFill>
                <a:latin typeface="+mj-ea"/>
                <a:ea typeface="+mj-ea"/>
              </a:rPr>
              <a:t>Image From File</a:t>
            </a:r>
            <a:r>
              <a:rPr lang="zh-CN" altLang="zh-CN" b="0" dirty="0">
                <a:solidFill>
                  <a:schemeClr val="tx1"/>
                </a:solidFill>
                <a:latin typeface="+mj-ea"/>
                <a:ea typeface="+mj-ea"/>
              </a:rPr>
              <a:t>”模块的参数，</a:t>
            </a:r>
            <a:r>
              <a:rPr lang="en-US" altLang="zh-CN" b="0" dirty="0">
                <a:solidFill>
                  <a:schemeClr val="tx1"/>
                </a:solidFill>
                <a:latin typeface="+mj-ea"/>
                <a:ea typeface="+mj-ea"/>
              </a:rPr>
              <a:t>main</a:t>
            </a:r>
            <a:r>
              <a:rPr lang="zh-CN" altLang="zh-CN" b="0" dirty="0">
                <a:solidFill>
                  <a:schemeClr val="tx1"/>
                </a:solidFill>
                <a:latin typeface="+mj-ea"/>
                <a:ea typeface="+mj-ea"/>
              </a:rPr>
              <a:t>标签</a:t>
            </a:r>
            <a:r>
              <a:rPr lang="en-US" altLang="zh-CN" b="0" dirty="0">
                <a:solidFill>
                  <a:schemeClr val="tx1"/>
                </a:solidFill>
                <a:latin typeface="+mj-ea"/>
                <a:ea typeface="+mj-ea"/>
              </a:rPr>
              <a:t>value</a:t>
            </a:r>
            <a:r>
              <a:rPr lang="zh-CN" altLang="zh-CN" b="0" dirty="0">
                <a:solidFill>
                  <a:schemeClr val="tx1"/>
                </a:solidFill>
                <a:latin typeface="+mj-ea"/>
                <a:ea typeface="+mj-ea"/>
              </a:rPr>
              <a:t>的文本框中输入文件</a:t>
            </a:r>
            <a:r>
              <a:rPr lang="en-US" altLang="zh-CN" b="0" dirty="0" err="1">
                <a:solidFill>
                  <a:schemeClr val="tx1"/>
                </a:solidFill>
                <a:latin typeface="+mj-ea"/>
                <a:ea typeface="+mj-ea"/>
              </a:rPr>
              <a:t>kits.tif</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在“</a:t>
            </a:r>
            <a:r>
              <a:rPr lang="en-US" altLang="zh-CN" b="0" dirty="0">
                <a:solidFill>
                  <a:schemeClr val="tx1"/>
                </a:solidFill>
                <a:latin typeface="+mj-ea"/>
                <a:ea typeface="+mj-ea"/>
              </a:rPr>
              <a:t>Resize</a:t>
            </a:r>
            <a:r>
              <a:rPr lang="zh-CN" altLang="zh-CN" b="0" dirty="0">
                <a:solidFill>
                  <a:schemeClr val="tx1"/>
                </a:solidFill>
                <a:latin typeface="+mj-ea"/>
                <a:ea typeface="+mj-ea"/>
              </a:rPr>
              <a:t>”模块</a:t>
            </a:r>
            <a:r>
              <a:rPr lang="en-US" altLang="zh-CN" b="0" dirty="0">
                <a:solidFill>
                  <a:schemeClr val="tx1"/>
                </a:solidFill>
                <a:latin typeface="+mj-ea"/>
                <a:ea typeface="+mj-ea"/>
              </a:rPr>
              <a:t>main</a:t>
            </a:r>
            <a:r>
              <a:rPr lang="zh-CN" altLang="zh-CN" b="0" dirty="0">
                <a:solidFill>
                  <a:schemeClr val="tx1"/>
                </a:solidFill>
                <a:latin typeface="+mj-ea"/>
                <a:ea typeface="+mj-ea"/>
              </a:rPr>
              <a:t>标签下的</a:t>
            </a:r>
            <a:r>
              <a:rPr lang="en-US" altLang="zh-CN" b="0" dirty="0">
                <a:solidFill>
                  <a:schemeClr val="tx1"/>
                </a:solidFill>
                <a:latin typeface="+mj-ea"/>
                <a:ea typeface="+mj-ea"/>
              </a:rPr>
              <a:t>Resize </a:t>
            </a:r>
            <a:r>
              <a:rPr lang="en-US" altLang="zh-CN" b="0" dirty="0" err="1">
                <a:solidFill>
                  <a:schemeClr val="tx1"/>
                </a:solidFill>
                <a:latin typeface="+mj-ea"/>
                <a:ea typeface="+mj-ea"/>
              </a:rPr>
              <a:t>facter</a:t>
            </a:r>
            <a:r>
              <a:rPr lang="en-US" altLang="zh-CN" b="0" dirty="0">
                <a:solidFill>
                  <a:schemeClr val="tx1"/>
                </a:solidFill>
                <a:latin typeface="+mj-ea"/>
                <a:ea typeface="+mj-ea"/>
              </a:rPr>
              <a:t> in</a:t>
            </a:r>
            <a:r>
              <a:rPr lang="zh-CN" altLang="zh-CN" b="0" dirty="0">
                <a:solidFill>
                  <a:schemeClr val="tx1"/>
                </a:solidFill>
                <a:latin typeface="+mj-ea"/>
                <a:ea typeface="+mj-ea"/>
              </a:rPr>
              <a:t>文本框输入【</a:t>
            </a:r>
            <a:r>
              <a:rPr lang="en-US" altLang="zh-CN" b="0" dirty="0">
                <a:solidFill>
                  <a:schemeClr val="tx1"/>
                </a:solidFill>
                <a:latin typeface="+mj-ea"/>
                <a:ea typeface="+mj-ea"/>
              </a:rPr>
              <a:t>50 50</a:t>
            </a:r>
            <a:r>
              <a:rPr lang="zh-CN" altLang="zh-CN" b="0" dirty="0">
                <a:solidFill>
                  <a:schemeClr val="tx1"/>
                </a:solidFill>
                <a:latin typeface="+mj-ea"/>
                <a:ea typeface="+mj-ea"/>
              </a:rPr>
              <a:t>】</a:t>
            </a:r>
          </a:p>
          <a:p>
            <a:pPr algn="l"/>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）仿真器参数设置。</a:t>
            </a:r>
          </a:p>
          <a:p>
            <a:pPr algn="l"/>
            <a:r>
              <a:rPr lang="zh-CN" altLang="zh-CN" b="0" dirty="0">
                <a:solidFill>
                  <a:schemeClr val="tx1"/>
                </a:solidFill>
                <a:latin typeface="+mj-ea"/>
                <a:ea typeface="+mj-ea"/>
              </a:rPr>
              <a:t>（</a:t>
            </a:r>
            <a:r>
              <a:rPr lang="en-US" altLang="zh-CN" b="0" dirty="0">
                <a:solidFill>
                  <a:schemeClr val="tx1"/>
                </a:solidFill>
                <a:latin typeface="+mj-ea"/>
                <a:ea typeface="+mj-ea"/>
              </a:rPr>
              <a:t>4</a:t>
            </a:r>
            <a:r>
              <a:rPr lang="zh-CN" altLang="zh-CN" b="0" dirty="0">
                <a:solidFill>
                  <a:schemeClr val="tx1"/>
                </a:solidFill>
                <a:latin typeface="+mj-ea"/>
                <a:ea typeface="+mj-ea"/>
              </a:rPr>
              <a:t>）建立连接，形成仿真模型，并保存结果。图像缩放仿真模型如图</a:t>
            </a:r>
            <a:r>
              <a:rPr lang="en-US" altLang="zh-CN" b="0" dirty="0">
                <a:solidFill>
                  <a:schemeClr val="tx1"/>
                </a:solidFill>
                <a:latin typeface="+mj-ea"/>
                <a:ea typeface="+mj-ea"/>
              </a:rPr>
              <a:t>16-36</a:t>
            </a:r>
            <a:r>
              <a:rPr lang="zh-CN" altLang="zh-CN" b="0" dirty="0">
                <a:solidFill>
                  <a:schemeClr val="tx1"/>
                </a:solidFill>
                <a:latin typeface="+mj-ea"/>
                <a:ea typeface="+mj-ea"/>
              </a:rPr>
              <a:t>所示。</a:t>
            </a:r>
          </a:p>
          <a:p>
            <a:pPr algn="l"/>
            <a:r>
              <a:rPr lang="zh-CN" altLang="zh-CN" b="0" dirty="0">
                <a:solidFill>
                  <a:schemeClr val="tx1"/>
                </a:solidFill>
                <a:latin typeface="+mj-ea"/>
                <a:ea typeface="+mj-ea"/>
              </a:rPr>
              <a:t>（</a:t>
            </a:r>
            <a:r>
              <a:rPr lang="en-US" altLang="zh-CN" b="0" dirty="0">
                <a:solidFill>
                  <a:schemeClr val="tx1"/>
                </a:solidFill>
                <a:latin typeface="+mj-ea"/>
                <a:ea typeface="+mj-ea"/>
              </a:rPr>
              <a:t>5</a:t>
            </a:r>
            <a:r>
              <a:rPr lang="zh-CN" altLang="zh-CN" b="0" dirty="0">
                <a:solidFill>
                  <a:schemeClr val="tx1"/>
                </a:solidFill>
                <a:latin typeface="+mj-ea"/>
                <a:ea typeface="+mj-ea"/>
              </a:rPr>
              <a:t>）运行仿真系统，仿真结果如图</a:t>
            </a:r>
            <a:r>
              <a:rPr lang="en-US" altLang="zh-CN" b="0" dirty="0">
                <a:solidFill>
                  <a:schemeClr val="tx1"/>
                </a:solidFill>
                <a:latin typeface="+mj-ea"/>
                <a:ea typeface="+mj-ea"/>
              </a:rPr>
              <a:t>16-37</a:t>
            </a:r>
            <a:r>
              <a:rPr lang="zh-CN" altLang="zh-CN" b="0" dirty="0">
                <a:solidFill>
                  <a:schemeClr val="tx1"/>
                </a:solidFill>
                <a:latin typeface="+mj-ea"/>
                <a:ea typeface="+mj-ea"/>
              </a:rPr>
              <a:t>所示。</a:t>
            </a:r>
          </a:p>
        </p:txBody>
      </p:sp>
    </p:spTree>
    <p:extLst>
      <p:ext uri="{BB962C8B-B14F-4D97-AF65-F5344CB8AC3E}">
        <p14:creationId xmlns:p14="http://schemas.microsoft.com/office/powerpoint/2010/main" val="33387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980728"/>
            <a:ext cx="2691763" cy="400110"/>
          </a:xfrm>
          <a:prstGeom prst="rect">
            <a:avLst/>
          </a:prstGeom>
        </p:spPr>
        <p:txBody>
          <a:bodyPr wrap="none">
            <a:spAutoFit/>
          </a:bodyPr>
          <a:lstStyle/>
          <a:p>
            <a:r>
              <a:rPr lang="en-US" altLang="zh-CN" dirty="0"/>
              <a:t>16.1.1</a:t>
            </a:r>
            <a:r>
              <a:rPr lang="zh-CN" altLang="zh-CN" dirty="0"/>
              <a:t>分析和增强模块</a:t>
            </a:r>
          </a:p>
        </p:txBody>
      </p:sp>
      <p:sp>
        <p:nvSpPr>
          <p:cNvPr id="3" name="矩形 2"/>
          <p:cNvSpPr/>
          <p:nvPr/>
        </p:nvSpPr>
        <p:spPr>
          <a:xfrm>
            <a:off x="290059" y="1700808"/>
            <a:ext cx="4572000" cy="4401205"/>
          </a:xfrm>
          <a:prstGeom prst="rect">
            <a:avLst/>
          </a:prstGeom>
        </p:spPr>
        <p:txBody>
          <a:bodyPr>
            <a:spAutoFit/>
          </a:bodyPr>
          <a:lstStyle/>
          <a:p>
            <a:pPr algn="l"/>
            <a:r>
              <a:rPr lang="zh-CN" altLang="zh-CN" b="0" dirty="0">
                <a:solidFill>
                  <a:schemeClr val="tx1"/>
                </a:solidFill>
                <a:latin typeface="+mj-ea"/>
                <a:ea typeface="+mj-ea"/>
              </a:rPr>
              <a:t>如图</a:t>
            </a:r>
            <a:r>
              <a:rPr lang="en-US" altLang="zh-CN" b="0" dirty="0">
                <a:solidFill>
                  <a:schemeClr val="tx1"/>
                </a:solidFill>
                <a:latin typeface="+mj-ea"/>
                <a:ea typeface="+mj-ea"/>
              </a:rPr>
              <a:t>16-2</a:t>
            </a:r>
            <a:r>
              <a:rPr lang="zh-CN" altLang="zh-CN" b="0" dirty="0">
                <a:solidFill>
                  <a:schemeClr val="tx1"/>
                </a:solidFill>
                <a:latin typeface="+mj-ea"/>
                <a:ea typeface="+mj-ea"/>
              </a:rPr>
              <a:t>所示，分析和增强（</a:t>
            </a:r>
            <a:r>
              <a:rPr lang="en-US" altLang="zh-CN" b="0" dirty="0">
                <a:solidFill>
                  <a:schemeClr val="tx1"/>
                </a:solidFill>
                <a:latin typeface="+mj-ea"/>
                <a:ea typeface="+mj-ea"/>
              </a:rPr>
              <a:t>Analysis &amp; Enhancement</a:t>
            </a:r>
            <a:r>
              <a:rPr lang="zh-CN" altLang="zh-CN" b="0" dirty="0">
                <a:solidFill>
                  <a:schemeClr val="tx1"/>
                </a:solidFill>
                <a:latin typeface="+mj-ea"/>
                <a:ea typeface="+mj-ea"/>
              </a:rPr>
              <a:t>）模块库共包含</a:t>
            </a:r>
            <a:r>
              <a:rPr lang="en-US" altLang="zh-CN" b="0" dirty="0">
                <a:solidFill>
                  <a:schemeClr val="tx1"/>
                </a:solidFill>
                <a:latin typeface="+mj-ea"/>
                <a:ea typeface="+mj-ea"/>
              </a:rPr>
              <a:t>10</a:t>
            </a:r>
            <a:r>
              <a:rPr lang="zh-CN" altLang="zh-CN" b="0" dirty="0">
                <a:solidFill>
                  <a:schemeClr val="tx1"/>
                </a:solidFill>
                <a:latin typeface="+mj-ea"/>
                <a:ea typeface="+mj-ea"/>
              </a:rPr>
              <a:t>个子模块：</a:t>
            </a:r>
          </a:p>
          <a:p>
            <a:pPr lvl="0" algn="l"/>
            <a:r>
              <a:rPr lang="zh-CN" altLang="zh-CN" b="0" dirty="0">
                <a:solidFill>
                  <a:schemeClr val="tx1"/>
                </a:solidFill>
                <a:latin typeface="+mj-ea"/>
                <a:ea typeface="+mj-ea"/>
              </a:rPr>
              <a:t>块匹配（</a:t>
            </a:r>
            <a:r>
              <a:rPr lang="en-US" altLang="zh-CN" b="0" dirty="0">
                <a:solidFill>
                  <a:schemeClr val="tx1"/>
                </a:solidFill>
                <a:latin typeface="+mj-ea"/>
                <a:ea typeface="+mj-ea"/>
              </a:rPr>
              <a:t>Block Matching</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对比度调节（</a:t>
            </a:r>
            <a:r>
              <a:rPr lang="en-US" altLang="zh-CN" b="0" dirty="0">
                <a:solidFill>
                  <a:schemeClr val="tx1"/>
                </a:solidFill>
                <a:latin typeface="+mj-ea"/>
                <a:ea typeface="+mj-ea"/>
              </a:rPr>
              <a:t>Contrast Adjustment</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角点检测（</a:t>
            </a:r>
            <a:r>
              <a:rPr lang="en-US" altLang="zh-CN" b="0" dirty="0">
                <a:solidFill>
                  <a:schemeClr val="tx1"/>
                </a:solidFill>
                <a:latin typeface="+mj-ea"/>
                <a:ea typeface="+mj-ea"/>
              </a:rPr>
              <a:t>Corner Detection</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反交错处理（</a:t>
            </a:r>
            <a:r>
              <a:rPr lang="en-US" altLang="zh-CN" b="0" dirty="0" err="1">
                <a:solidFill>
                  <a:schemeClr val="tx1"/>
                </a:solidFill>
                <a:latin typeface="+mj-ea"/>
                <a:ea typeface="+mj-ea"/>
              </a:rPr>
              <a:t>Deinterlacing</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边缘检测（</a:t>
            </a:r>
            <a:r>
              <a:rPr lang="en-US" altLang="zh-CN" b="0" dirty="0">
                <a:solidFill>
                  <a:schemeClr val="tx1"/>
                </a:solidFill>
                <a:latin typeface="+mj-ea"/>
                <a:ea typeface="+mj-ea"/>
              </a:rPr>
              <a:t>Edge Detection</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直方图均衡化（</a:t>
            </a:r>
            <a:r>
              <a:rPr lang="en-US" altLang="zh-CN" b="0" dirty="0">
                <a:solidFill>
                  <a:schemeClr val="tx1"/>
                </a:solidFill>
                <a:latin typeface="+mj-ea"/>
                <a:ea typeface="+mj-ea"/>
              </a:rPr>
              <a:t>Histogram Equalization</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中值滤波（</a:t>
            </a:r>
            <a:r>
              <a:rPr lang="en-US" altLang="zh-CN" b="0" dirty="0">
                <a:solidFill>
                  <a:schemeClr val="tx1"/>
                </a:solidFill>
                <a:latin typeface="+mj-ea"/>
                <a:ea typeface="+mj-ea"/>
              </a:rPr>
              <a:t>Median Filter</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光流法（</a:t>
            </a:r>
            <a:r>
              <a:rPr lang="en-US" altLang="zh-CN" b="0" dirty="0">
                <a:solidFill>
                  <a:schemeClr val="tx1"/>
                </a:solidFill>
                <a:latin typeface="+mj-ea"/>
                <a:ea typeface="+mj-ea"/>
              </a:rPr>
              <a:t>Optical Flow</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绝对误差和（</a:t>
            </a:r>
            <a:r>
              <a:rPr lang="en-US" altLang="zh-CN" b="0" dirty="0">
                <a:solidFill>
                  <a:schemeClr val="tx1"/>
                </a:solidFill>
                <a:latin typeface="+mj-ea"/>
                <a:ea typeface="+mj-ea"/>
              </a:rPr>
              <a:t>SAD</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边界跟踪（</a:t>
            </a:r>
            <a:r>
              <a:rPr lang="en-US" altLang="zh-CN" b="0" dirty="0">
                <a:solidFill>
                  <a:schemeClr val="tx1"/>
                </a:solidFill>
                <a:latin typeface="+mj-ea"/>
                <a:ea typeface="+mj-ea"/>
              </a:rPr>
              <a:t>Trace Boundaries</a:t>
            </a:r>
            <a:r>
              <a:rPr lang="zh-CN" altLang="zh-CN" b="0" dirty="0">
                <a:solidFill>
                  <a:schemeClr val="tx1"/>
                </a:solidFill>
                <a:latin typeface="+mj-ea"/>
                <a:ea typeface="+mj-ea"/>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59" y="3717032"/>
            <a:ext cx="4367213" cy="260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34256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12776"/>
            <a:ext cx="3833813" cy="2576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836712"/>
            <a:ext cx="3978275" cy="2027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3717032"/>
            <a:ext cx="3779837" cy="260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876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052736"/>
            <a:ext cx="4968552" cy="400110"/>
          </a:xfrm>
          <a:prstGeom prst="rect">
            <a:avLst/>
          </a:prstGeom>
        </p:spPr>
        <p:txBody>
          <a:bodyPr wrap="square">
            <a:spAutoFit/>
          </a:bodyPr>
          <a:lstStyle/>
          <a:p>
            <a:r>
              <a:rPr lang="en-US" altLang="zh-CN" dirty="0"/>
              <a:t>16.5</a:t>
            </a:r>
            <a:r>
              <a:rPr lang="zh-CN" altLang="zh-CN" dirty="0"/>
              <a:t>基于</a:t>
            </a:r>
            <a:r>
              <a:rPr lang="en-US" altLang="zh-CN" dirty="0"/>
              <a:t>Simulink</a:t>
            </a:r>
            <a:r>
              <a:rPr lang="zh-CN" altLang="zh-CN" dirty="0"/>
              <a:t>的图像数学形态学操作</a:t>
            </a:r>
          </a:p>
        </p:txBody>
      </p:sp>
      <p:sp>
        <p:nvSpPr>
          <p:cNvPr id="3" name="矩形 2"/>
          <p:cNvSpPr/>
          <p:nvPr/>
        </p:nvSpPr>
        <p:spPr>
          <a:xfrm>
            <a:off x="304056" y="1477328"/>
            <a:ext cx="8496944" cy="1938992"/>
          </a:xfrm>
          <a:prstGeom prst="rect">
            <a:avLst/>
          </a:prstGeom>
        </p:spPr>
        <p:txBody>
          <a:bodyPr wrap="square">
            <a:spAutoFit/>
          </a:bodyPr>
          <a:lstStyle/>
          <a:p>
            <a:pPr algn="l"/>
            <a:r>
              <a:rPr lang="zh-CN" altLang="zh-CN" b="0" dirty="0">
                <a:solidFill>
                  <a:schemeClr val="tx1"/>
                </a:solidFill>
                <a:latin typeface="+mj-ea"/>
                <a:ea typeface="+mj-ea"/>
              </a:rPr>
              <a:t>数学形态学是由一组形态学的代数运算子组成的，它的基本运算有</a:t>
            </a:r>
            <a:r>
              <a:rPr lang="en-US" altLang="zh-CN" b="0" dirty="0">
                <a:solidFill>
                  <a:schemeClr val="tx1"/>
                </a:solidFill>
                <a:latin typeface="+mj-ea"/>
                <a:ea typeface="+mj-ea"/>
              </a:rPr>
              <a:t>4</a:t>
            </a:r>
            <a:r>
              <a:rPr lang="zh-CN" altLang="zh-CN" b="0" dirty="0">
                <a:solidFill>
                  <a:schemeClr val="tx1"/>
                </a:solidFill>
                <a:latin typeface="+mj-ea"/>
                <a:ea typeface="+mj-ea"/>
              </a:rPr>
              <a:t>个： 膨胀（或扩张）、腐蚀（或侵蚀）、开启和闭合， 它们在二值图像和灰度图像中各有特点。</a:t>
            </a:r>
          </a:p>
          <a:p>
            <a:pPr algn="l"/>
            <a:r>
              <a:rPr lang="zh-CN" altLang="zh-CN" b="0" dirty="0">
                <a:solidFill>
                  <a:schemeClr val="tx1"/>
                </a:solidFill>
                <a:latin typeface="+mj-ea"/>
                <a:ea typeface="+mj-ea"/>
              </a:rPr>
              <a:t>膨胀在数学形态学中的作用是把图像周围的背景点合并到物体中。如果两个物体之间距离比较近，那么膨胀运算可能会使这两个物体连通在一起，所以膨胀对填补图像分割后物体中的空洞很有用。</a:t>
            </a:r>
          </a:p>
        </p:txBody>
      </p:sp>
    </p:spTree>
    <p:extLst>
      <p:ext uri="{BB962C8B-B14F-4D97-AF65-F5344CB8AC3E}">
        <p14:creationId xmlns:p14="http://schemas.microsoft.com/office/powerpoint/2010/main" val="333876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4218" y="1484784"/>
            <a:ext cx="8640960" cy="1323439"/>
          </a:xfrm>
          <a:prstGeom prst="rect">
            <a:avLst/>
          </a:prstGeom>
        </p:spPr>
        <p:txBody>
          <a:bodyPr wrap="square">
            <a:spAutoFit/>
          </a:bodyPr>
          <a:lstStyle/>
          <a:p>
            <a:pPr algn="l"/>
            <a:r>
              <a:rPr lang="zh-CN" altLang="zh-CN" b="0" dirty="0" smtClean="0">
                <a:solidFill>
                  <a:schemeClr val="tx1"/>
                </a:solidFill>
                <a:latin typeface="+mj-ea"/>
                <a:ea typeface="+mj-ea"/>
              </a:rPr>
              <a:t>腐蚀</a:t>
            </a:r>
            <a:r>
              <a:rPr lang="zh-CN" altLang="zh-CN" b="0" dirty="0">
                <a:solidFill>
                  <a:schemeClr val="tx1"/>
                </a:solidFill>
                <a:latin typeface="+mj-ea"/>
                <a:ea typeface="+mj-ea"/>
              </a:rPr>
              <a:t>在数学形态学运算中的作用是消除物体边界点，它可以把小于结构元素的物体去除，选取不同大小的结构元素可以去掉不同大小的物体。如果两个物体之间有细小的连通，当结构元素足够大时，通过腐蚀运算可以将两个物体分开。</a:t>
            </a:r>
          </a:p>
        </p:txBody>
      </p:sp>
      <p:sp>
        <p:nvSpPr>
          <p:cNvPr id="3" name="矩形 2"/>
          <p:cNvSpPr/>
          <p:nvPr/>
        </p:nvSpPr>
        <p:spPr>
          <a:xfrm>
            <a:off x="251520" y="908720"/>
            <a:ext cx="2691763" cy="400110"/>
          </a:xfrm>
          <a:prstGeom prst="rect">
            <a:avLst/>
          </a:prstGeom>
        </p:spPr>
        <p:txBody>
          <a:bodyPr wrap="none">
            <a:spAutoFit/>
          </a:bodyPr>
          <a:lstStyle/>
          <a:p>
            <a:r>
              <a:rPr lang="en-US" altLang="zh-CN" dirty="0"/>
              <a:t>16.5.1</a:t>
            </a:r>
            <a:r>
              <a:rPr lang="zh-CN" altLang="zh-CN" dirty="0"/>
              <a:t>图像膨胀和腐蚀</a:t>
            </a:r>
          </a:p>
        </p:txBody>
      </p:sp>
      <p:sp>
        <p:nvSpPr>
          <p:cNvPr id="4" name="矩形 3"/>
          <p:cNvSpPr/>
          <p:nvPr/>
        </p:nvSpPr>
        <p:spPr>
          <a:xfrm>
            <a:off x="251520" y="2708920"/>
            <a:ext cx="8460230" cy="3785652"/>
          </a:xfrm>
          <a:prstGeom prst="rect">
            <a:avLst/>
          </a:prstGeom>
        </p:spPr>
        <p:txBody>
          <a:bodyPr wrap="square">
            <a:spAutoFit/>
          </a:bodyPr>
          <a:lstStyle/>
          <a:p>
            <a:pPr algn="l"/>
            <a:r>
              <a:rPr lang="zh-CN" altLang="zh-CN" b="0" dirty="0">
                <a:solidFill>
                  <a:schemeClr val="tx1"/>
                </a:solidFill>
                <a:latin typeface="+mj-ea"/>
                <a:ea typeface="+mj-ea"/>
              </a:rPr>
              <a:t>在</a:t>
            </a:r>
            <a:r>
              <a:rPr lang="en-US" altLang="zh-CN" b="0" dirty="0">
                <a:solidFill>
                  <a:schemeClr val="tx1"/>
                </a:solidFill>
                <a:latin typeface="+mj-ea"/>
                <a:ea typeface="+mj-ea"/>
              </a:rPr>
              <a:t>MATLAB</a:t>
            </a:r>
            <a:r>
              <a:rPr lang="zh-CN" altLang="zh-CN" b="0" dirty="0">
                <a:solidFill>
                  <a:schemeClr val="tx1"/>
                </a:solidFill>
                <a:latin typeface="+mj-ea"/>
                <a:ea typeface="+mj-ea"/>
              </a:rPr>
              <a:t>中，</a:t>
            </a:r>
            <a:r>
              <a:rPr lang="en-US" altLang="zh-CN" b="0" dirty="0" err="1">
                <a:solidFill>
                  <a:schemeClr val="tx1"/>
                </a:solidFill>
                <a:latin typeface="+mj-ea"/>
                <a:ea typeface="+mj-ea"/>
              </a:rPr>
              <a:t>imdilate</a:t>
            </a:r>
            <a:r>
              <a:rPr lang="zh-CN" altLang="zh-CN" b="0" dirty="0">
                <a:solidFill>
                  <a:schemeClr val="tx1"/>
                </a:solidFill>
                <a:latin typeface="+mj-ea"/>
                <a:ea typeface="+mj-ea"/>
              </a:rPr>
              <a:t>函数用于实现膨胀处理，该函数的调用方法为：</a:t>
            </a:r>
          </a:p>
          <a:p>
            <a:pPr algn="l"/>
            <a:r>
              <a:rPr lang="en-US" altLang="zh-CN" b="0" dirty="0">
                <a:solidFill>
                  <a:schemeClr val="tx1"/>
                </a:solidFill>
                <a:latin typeface="+mj-ea"/>
                <a:ea typeface="+mj-ea"/>
              </a:rPr>
              <a:t>J=</a:t>
            </a:r>
            <a:r>
              <a:rPr lang="en-US" altLang="zh-CN" b="0" dirty="0" err="1">
                <a:solidFill>
                  <a:schemeClr val="tx1"/>
                </a:solidFill>
                <a:latin typeface="+mj-ea"/>
                <a:ea typeface="+mj-ea"/>
              </a:rPr>
              <a:t>imdilate</a:t>
            </a:r>
            <a:r>
              <a:rPr lang="en-US" altLang="zh-CN" b="0" dirty="0">
                <a:solidFill>
                  <a:schemeClr val="tx1"/>
                </a:solidFill>
                <a:latin typeface="+mj-ea"/>
                <a:ea typeface="+mj-ea"/>
              </a:rPr>
              <a:t> (I, SE) </a:t>
            </a:r>
            <a:endParaRPr lang="zh-CN" altLang="zh-CN" b="0" dirty="0">
              <a:solidFill>
                <a:schemeClr val="tx1"/>
              </a:solidFill>
              <a:latin typeface="+mj-ea"/>
              <a:ea typeface="+mj-ea"/>
            </a:endParaRPr>
          </a:p>
          <a:p>
            <a:pPr algn="l"/>
            <a:r>
              <a:rPr lang="en-US" altLang="zh-CN" b="0" dirty="0">
                <a:solidFill>
                  <a:schemeClr val="tx1"/>
                </a:solidFill>
                <a:latin typeface="+mj-ea"/>
                <a:ea typeface="+mj-ea"/>
              </a:rPr>
              <a:t>J= </a:t>
            </a:r>
            <a:r>
              <a:rPr lang="en-US" altLang="zh-CN" b="0" dirty="0" err="1">
                <a:solidFill>
                  <a:schemeClr val="tx1"/>
                </a:solidFill>
                <a:latin typeface="+mj-ea"/>
                <a:ea typeface="+mj-ea"/>
              </a:rPr>
              <a:t>imdilate</a:t>
            </a:r>
            <a:r>
              <a:rPr lang="en-US" altLang="zh-CN" b="0" dirty="0">
                <a:solidFill>
                  <a:schemeClr val="tx1"/>
                </a:solidFill>
                <a:latin typeface="+mj-ea"/>
                <a:ea typeface="+mj-ea"/>
              </a:rPr>
              <a:t> (I, NHOOD)</a:t>
            </a:r>
            <a:endParaRPr lang="zh-CN" altLang="zh-CN" b="0" dirty="0">
              <a:solidFill>
                <a:schemeClr val="tx1"/>
              </a:solidFill>
              <a:latin typeface="+mj-ea"/>
              <a:ea typeface="+mj-ea"/>
            </a:endParaRPr>
          </a:p>
          <a:p>
            <a:pPr algn="l"/>
            <a:r>
              <a:rPr lang="en-US" altLang="zh-CN" b="0" dirty="0">
                <a:solidFill>
                  <a:schemeClr val="tx1"/>
                </a:solidFill>
                <a:latin typeface="+mj-ea"/>
                <a:ea typeface="+mj-ea"/>
              </a:rPr>
              <a:t>J= </a:t>
            </a:r>
            <a:r>
              <a:rPr lang="en-US" altLang="zh-CN" b="0" dirty="0" err="1">
                <a:solidFill>
                  <a:schemeClr val="tx1"/>
                </a:solidFill>
                <a:latin typeface="+mj-ea"/>
                <a:ea typeface="+mj-ea"/>
              </a:rPr>
              <a:t>imdilate</a:t>
            </a:r>
            <a:r>
              <a:rPr lang="en-US" altLang="zh-CN" b="0" dirty="0">
                <a:solidFill>
                  <a:schemeClr val="tx1"/>
                </a:solidFill>
                <a:latin typeface="+mj-ea"/>
                <a:ea typeface="+mj-ea"/>
              </a:rPr>
              <a:t> (I, SE,PACKOPT)</a:t>
            </a:r>
            <a:endParaRPr lang="zh-CN" altLang="zh-CN" b="0" dirty="0">
              <a:solidFill>
                <a:schemeClr val="tx1"/>
              </a:solidFill>
              <a:latin typeface="+mj-ea"/>
              <a:ea typeface="+mj-ea"/>
            </a:endParaRPr>
          </a:p>
          <a:p>
            <a:pPr algn="l"/>
            <a:r>
              <a:rPr lang="en-US" altLang="zh-CN" b="0" dirty="0">
                <a:solidFill>
                  <a:schemeClr val="tx1"/>
                </a:solidFill>
                <a:latin typeface="+mj-ea"/>
                <a:ea typeface="+mj-ea"/>
              </a:rPr>
              <a:t>J= </a:t>
            </a:r>
            <a:r>
              <a:rPr lang="en-US" altLang="zh-CN" b="0" dirty="0" err="1">
                <a:solidFill>
                  <a:schemeClr val="tx1"/>
                </a:solidFill>
                <a:latin typeface="+mj-ea"/>
                <a:ea typeface="+mj-ea"/>
              </a:rPr>
              <a:t>imdilate</a:t>
            </a:r>
            <a:r>
              <a:rPr lang="en-US" altLang="zh-CN" b="0" dirty="0">
                <a:solidFill>
                  <a:schemeClr val="tx1"/>
                </a:solidFill>
                <a:latin typeface="+mj-ea"/>
                <a:ea typeface="+mj-ea"/>
              </a:rPr>
              <a:t> (…,PADOPT)</a:t>
            </a:r>
            <a:endParaRPr lang="zh-CN" altLang="zh-CN" b="0" dirty="0">
              <a:solidFill>
                <a:schemeClr val="tx1"/>
              </a:solidFill>
              <a:latin typeface="+mj-ea"/>
              <a:ea typeface="+mj-ea"/>
            </a:endParaRPr>
          </a:p>
          <a:p>
            <a:pPr algn="l"/>
            <a:r>
              <a:rPr lang="zh-CN" altLang="zh-CN" b="0" dirty="0">
                <a:solidFill>
                  <a:schemeClr val="tx1"/>
                </a:solidFill>
                <a:latin typeface="+mj-ea"/>
                <a:ea typeface="+mj-ea"/>
              </a:rPr>
              <a:t>其中，</a:t>
            </a:r>
            <a:r>
              <a:rPr lang="en-US" altLang="zh-CN" b="0" dirty="0">
                <a:solidFill>
                  <a:schemeClr val="tx1"/>
                </a:solidFill>
                <a:latin typeface="+mj-ea"/>
                <a:ea typeface="+mj-ea"/>
              </a:rPr>
              <a:t>SE</a:t>
            </a:r>
            <a:r>
              <a:rPr lang="zh-CN" altLang="zh-CN" b="0" dirty="0">
                <a:solidFill>
                  <a:schemeClr val="tx1"/>
                </a:solidFill>
                <a:latin typeface="+mj-ea"/>
                <a:ea typeface="+mj-ea"/>
              </a:rPr>
              <a:t>表示结构元素； </a:t>
            </a:r>
            <a:r>
              <a:rPr lang="en-US" altLang="zh-CN" b="0" dirty="0">
                <a:solidFill>
                  <a:schemeClr val="tx1"/>
                </a:solidFill>
                <a:latin typeface="+mj-ea"/>
                <a:ea typeface="+mj-ea"/>
              </a:rPr>
              <a:t>NHOOD</a:t>
            </a:r>
            <a:r>
              <a:rPr lang="zh-CN" altLang="zh-CN" b="0" dirty="0">
                <a:solidFill>
                  <a:schemeClr val="tx1"/>
                </a:solidFill>
                <a:latin typeface="+mj-ea"/>
                <a:ea typeface="+mj-ea"/>
              </a:rPr>
              <a:t>表示一个只包含</a:t>
            </a:r>
            <a:r>
              <a:rPr lang="en-US" altLang="zh-CN" b="0" dirty="0">
                <a:solidFill>
                  <a:schemeClr val="tx1"/>
                </a:solidFill>
                <a:latin typeface="+mj-ea"/>
                <a:ea typeface="+mj-ea"/>
              </a:rPr>
              <a:t>0</a:t>
            </a:r>
            <a:r>
              <a:rPr lang="zh-CN" altLang="zh-CN" b="0" dirty="0">
                <a:solidFill>
                  <a:schemeClr val="tx1"/>
                </a:solidFill>
                <a:latin typeface="+mj-ea"/>
                <a:ea typeface="+mj-ea"/>
              </a:rPr>
              <a:t>和</a:t>
            </a:r>
            <a:r>
              <a:rPr lang="en-US" altLang="zh-CN" b="0" dirty="0">
                <a:solidFill>
                  <a:schemeClr val="tx1"/>
                </a:solidFill>
                <a:latin typeface="+mj-ea"/>
                <a:ea typeface="+mj-ea"/>
              </a:rPr>
              <a:t>1</a:t>
            </a:r>
            <a:r>
              <a:rPr lang="zh-CN" altLang="zh-CN" b="0" dirty="0">
                <a:solidFill>
                  <a:schemeClr val="tx1"/>
                </a:solidFill>
                <a:latin typeface="+mj-ea"/>
                <a:ea typeface="+mj-ea"/>
              </a:rPr>
              <a:t>作为元素值的矩阵，用于表示自定义形状的结构元素；</a:t>
            </a:r>
            <a:r>
              <a:rPr lang="en-US" altLang="zh-CN" b="0" dirty="0">
                <a:solidFill>
                  <a:schemeClr val="tx1"/>
                </a:solidFill>
                <a:latin typeface="+mj-ea"/>
                <a:ea typeface="+mj-ea"/>
              </a:rPr>
              <a:t>PACKOPT</a:t>
            </a:r>
            <a:r>
              <a:rPr lang="zh-CN" altLang="zh-CN" b="0" dirty="0">
                <a:solidFill>
                  <a:schemeClr val="tx1"/>
                </a:solidFill>
                <a:latin typeface="+mj-ea"/>
                <a:ea typeface="+mj-ea"/>
              </a:rPr>
              <a:t>和</a:t>
            </a:r>
            <a:r>
              <a:rPr lang="en-US" altLang="zh-CN" b="0" dirty="0">
                <a:solidFill>
                  <a:schemeClr val="tx1"/>
                </a:solidFill>
                <a:latin typeface="+mj-ea"/>
                <a:ea typeface="+mj-ea"/>
              </a:rPr>
              <a:t>PADOPT</a:t>
            </a:r>
            <a:r>
              <a:rPr lang="zh-CN" altLang="zh-CN" b="0" dirty="0">
                <a:solidFill>
                  <a:schemeClr val="tx1"/>
                </a:solidFill>
                <a:latin typeface="+mj-ea"/>
                <a:ea typeface="+mj-ea"/>
              </a:rPr>
              <a:t>是两个优化因子，分别可以取值</a:t>
            </a:r>
            <a:r>
              <a:rPr lang="en-US" altLang="zh-CN" b="0" dirty="0" err="1">
                <a:solidFill>
                  <a:schemeClr val="tx1"/>
                </a:solidFill>
                <a:latin typeface="+mj-ea"/>
                <a:ea typeface="+mj-ea"/>
              </a:rPr>
              <a:t>ispacked</a:t>
            </a:r>
            <a:r>
              <a:rPr lang="en-US" altLang="zh-CN" b="0" dirty="0">
                <a:solidFill>
                  <a:schemeClr val="tx1"/>
                </a:solidFill>
                <a:latin typeface="+mj-ea"/>
                <a:ea typeface="+mj-ea"/>
              </a:rPr>
              <a:t> </a:t>
            </a:r>
            <a:r>
              <a:rPr lang="zh-CN" altLang="zh-CN" b="0" dirty="0">
                <a:solidFill>
                  <a:schemeClr val="tx1"/>
                </a:solidFill>
                <a:latin typeface="+mj-ea"/>
                <a:ea typeface="+mj-ea"/>
              </a:rPr>
              <a:t>、</a:t>
            </a:r>
            <a:r>
              <a:rPr lang="en-US" altLang="zh-CN" b="0" dirty="0" err="1">
                <a:solidFill>
                  <a:schemeClr val="tx1"/>
                </a:solidFill>
                <a:latin typeface="+mj-ea"/>
                <a:ea typeface="+mj-ea"/>
              </a:rPr>
              <a:t>notpacked</a:t>
            </a:r>
            <a:r>
              <a:rPr lang="zh-CN" altLang="zh-CN" b="0" dirty="0">
                <a:solidFill>
                  <a:schemeClr val="tx1"/>
                </a:solidFill>
                <a:latin typeface="+mj-ea"/>
                <a:ea typeface="+mj-ea"/>
              </a:rPr>
              <a:t>、</a:t>
            </a:r>
            <a:r>
              <a:rPr lang="en-US" altLang="zh-CN" b="0" dirty="0">
                <a:solidFill>
                  <a:schemeClr val="tx1"/>
                </a:solidFill>
                <a:latin typeface="+mj-ea"/>
                <a:ea typeface="+mj-ea"/>
              </a:rPr>
              <a:t>same</a:t>
            </a:r>
            <a:r>
              <a:rPr lang="zh-CN" altLang="zh-CN" b="0" dirty="0">
                <a:solidFill>
                  <a:schemeClr val="tx1"/>
                </a:solidFill>
                <a:latin typeface="+mj-ea"/>
                <a:ea typeface="+mj-ea"/>
              </a:rPr>
              <a:t>、</a:t>
            </a:r>
            <a:r>
              <a:rPr lang="en-US" altLang="zh-CN" b="0" dirty="0">
                <a:solidFill>
                  <a:schemeClr val="tx1"/>
                </a:solidFill>
                <a:latin typeface="+mj-ea"/>
                <a:ea typeface="+mj-ea"/>
              </a:rPr>
              <a:t>full</a:t>
            </a:r>
            <a:r>
              <a:rPr lang="zh-CN" altLang="zh-CN" b="0" dirty="0">
                <a:solidFill>
                  <a:schemeClr val="tx1"/>
                </a:solidFill>
                <a:latin typeface="+mj-ea"/>
                <a:ea typeface="+mj-ea"/>
              </a:rPr>
              <a:t>，用来指定输入图象是否为压缩的二值图象和输出图象的大小。</a:t>
            </a:r>
          </a:p>
          <a:p>
            <a:pPr algn="l"/>
            <a:r>
              <a:rPr lang="en-US" altLang="zh-CN" b="0" dirty="0" err="1">
                <a:solidFill>
                  <a:schemeClr val="tx1"/>
                </a:solidFill>
                <a:latin typeface="+mj-ea"/>
                <a:ea typeface="+mj-ea"/>
              </a:rPr>
              <a:t>Matlab</a:t>
            </a:r>
            <a:r>
              <a:rPr lang="zh-CN" altLang="zh-CN" b="0" dirty="0">
                <a:solidFill>
                  <a:schemeClr val="tx1"/>
                </a:solidFill>
                <a:latin typeface="+mj-ea"/>
                <a:ea typeface="+mj-ea"/>
              </a:rPr>
              <a:t>用</a:t>
            </a:r>
            <a:r>
              <a:rPr lang="en-US" altLang="zh-CN" b="0" dirty="0" err="1">
                <a:solidFill>
                  <a:schemeClr val="tx1"/>
                </a:solidFill>
                <a:latin typeface="+mj-ea"/>
                <a:ea typeface="+mj-ea"/>
              </a:rPr>
              <a:t>imerode</a:t>
            </a:r>
            <a:r>
              <a:rPr lang="zh-CN" altLang="zh-CN" b="0" dirty="0">
                <a:solidFill>
                  <a:schemeClr val="tx1"/>
                </a:solidFill>
                <a:latin typeface="+mj-ea"/>
                <a:ea typeface="+mj-ea"/>
              </a:rPr>
              <a:t>函数实现图像腐蚀。用法为</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Imerode</a:t>
            </a:r>
            <a:r>
              <a:rPr lang="en-US" altLang="zh-CN" b="0" dirty="0">
                <a:solidFill>
                  <a:schemeClr val="tx1"/>
                </a:solidFill>
                <a:latin typeface="+mj-ea"/>
                <a:ea typeface="+mj-ea"/>
              </a:rPr>
              <a:t>(X,SE)</a:t>
            </a:r>
            <a:endParaRPr lang="zh-CN" altLang="zh-CN" b="0" dirty="0">
              <a:solidFill>
                <a:schemeClr val="tx1"/>
              </a:solidFill>
              <a:latin typeface="+mj-ea"/>
              <a:ea typeface="+mj-ea"/>
            </a:endParaRPr>
          </a:p>
          <a:p>
            <a:pPr algn="l"/>
            <a:r>
              <a:rPr lang="zh-CN" altLang="zh-CN" b="0" dirty="0">
                <a:solidFill>
                  <a:schemeClr val="tx1"/>
                </a:solidFill>
                <a:latin typeface="+mj-ea"/>
                <a:ea typeface="+mj-ea"/>
              </a:rPr>
              <a:t>其中</a:t>
            </a:r>
            <a:r>
              <a:rPr lang="en-US" altLang="zh-CN" b="0" dirty="0">
                <a:solidFill>
                  <a:schemeClr val="tx1"/>
                </a:solidFill>
                <a:latin typeface="+mj-ea"/>
                <a:ea typeface="+mj-ea"/>
              </a:rPr>
              <a:t>X</a:t>
            </a:r>
            <a:r>
              <a:rPr lang="zh-CN" altLang="zh-CN" b="0" dirty="0">
                <a:solidFill>
                  <a:schemeClr val="tx1"/>
                </a:solidFill>
                <a:latin typeface="+mj-ea"/>
                <a:ea typeface="+mj-ea"/>
              </a:rPr>
              <a:t>是待处理的图像，</a:t>
            </a:r>
            <a:r>
              <a:rPr lang="en-US" altLang="zh-CN" b="0" dirty="0">
                <a:solidFill>
                  <a:schemeClr val="tx1"/>
                </a:solidFill>
                <a:latin typeface="+mj-ea"/>
                <a:ea typeface="+mj-ea"/>
              </a:rPr>
              <a:t>SE</a:t>
            </a:r>
            <a:r>
              <a:rPr lang="zh-CN" altLang="zh-CN" b="0" dirty="0">
                <a:solidFill>
                  <a:schemeClr val="tx1"/>
                </a:solidFill>
                <a:latin typeface="+mj-ea"/>
                <a:ea typeface="+mj-ea"/>
              </a:rPr>
              <a:t>是结构元素对象。</a:t>
            </a:r>
          </a:p>
        </p:txBody>
      </p:sp>
    </p:spTree>
    <p:extLst>
      <p:ext uri="{BB962C8B-B14F-4D97-AF65-F5344CB8AC3E}">
        <p14:creationId xmlns:p14="http://schemas.microsoft.com/office/powerpoint/2010/main" val="333876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980728"/>
            <a:ext cx="8568952" cy="3170099"/>
          </a:xfrm>
          <a:prstGeom prst="rect">
            <a:avLst/>
          </a:prstGeom>
        </p:spPr>
        <p:txBody>
          <a:bodyPr wrap="square">
            <a:spAutoFit/>
          </a:bodyPr>
          <a:lstStyle/>
          <a:p>
            <a:pPr algn="l"/>
            <a:r>
              <a:rPr lang="zh-CN" altLang="zh-CN" b="0" dirty="0">
                <a:solidFill>
                  <a:schemeClr val="tx1"/>
                </a:solidFill>
                <a:latin typeface="+mj-ea"/>
                <a:ea typeface="+mj-ea"/>
              </a:rPr>
              <a:t>用</a:t>
            </a:r>
            <a:r>
              <a:rPr lang="en-US" altLang="zh-CN" b="0" dirty="0" err="1">
                <a:solidFill>
                  <a:schemeClr val="tx1"/>
                </a:solidFill>
                <a:latin typeface="+mj-ea"/>
                <a:ea typeface="+mj-ea"/>
              </a:rPr>
              <a:t>matlab</a:t>
            </a:r>
            <a:r>
              <a:rPr lang="zh-CN" altLang="zh-CN" b="0" dirty="0">
                <a:solidFill>
                  <a:schemeClr val="tx1"/>
                </a:solidFill>
                <a:latin typeface="+mj-ea"/>
                <a:ea typeface="+mj-ea"/>
              </a:rPr>
              <a:t>程序实现图像的膨胀和腐蚀。</a:t>
            </a:r>
          </a:p>
          <a:p>
            <a:pPr algn="l"/>
            <a:r>
              <a:rPr lang="en-US" altLang="zh-CN" b="0" dirty="0">
                <a:solidFill>
                  <a:schemeClr val="tx1"/>
                </a:solidFill>
                <a:latin typeface="+mj-ea"/>
                <a:ea typeface="+mj-ea"/>
              </a:rPr>
              <a:t>A=</a:t>
            </a:r>
            <a:r>
              <a:rPr lang="en-US" altLang="zh-CN" b="0" dirty="0" err="1">
                <a:solidFill>
                  <a:schemeClr val="tx1"/>
                </a:solidFill>
                <a:latin typeface="+mj-ea"/>
                <a:ea typeface="+mj-ea"/>
              </a:rPr>
              <a:t>imread</a:t>
            </a:r>
            <a:r>
              <a:rPr lang="en-US" altLang="zh-CN" b="0" dirty="0">
                <a:solidFill>
                  <a:schemeClr val="tx1"/>
                </a:solidFill>
                <a:latin typeface="+mj-ea"/>
                <a:ea typeface="+mj-ea"/>
              </a:rPr>
              <a:t>('</a:t>
            </a:r>
            <a:r>
              <a:rPr lang="en-US" altLang="zh-CN" b="0" dirty="0" err="1">
                <a:solidFill>
                  <a:schemeClr val="tx1"/>
                </a:solidFill>
                <a:latin typeface="+mj-ea"/>
                <a:ea typeface="+mj-ea"/>
              </a:rPr>
              <a:t>cell.tif</a:t>
            </a:r>
            <a:r>
              <a:rPr lang="en-US" altLang="zh-CN" b="0" dirty="0">
                <a:solidFill>
                  <a:schemeClr val="tx1"/>
                </a:solidFill>
                <a:latin typeface="+mj-ea"/>
                <a:ea typeface="+mj-ea"/>
              </a:rPr>
              <a:t>');                     %</a:t>
            </a:r>
            <a:r>
              <a:rPr lang="zh-CN" altLang="zh-CN" b="0" dirty="0">
                <a:solidFill>
                  <a:schemeClr val="tx1"/>
                </a:solidFill>
                <a:latin typeface="+mj-ea"/>
                <a:ea typeface="+mj-ea"/>
              </a:rPr>
              <a:t>读取并显示图像</a:t>
            </a:r>
          </a:p>
          <a:p>
            <a:pPr algn="l"/>
            <a:r>
              <a:rPr lang="en-US" altLang="zh-CN" b="0" dirty="0">
                <a:solidFill>
                  <a:schemeClr val="tx1"/>
                </a:solidFill>
                <a:latin typeface="+mj-ea"/>
                <a:ea typeface="+mj-ea"/>
              </a:rPr>
              <a:t>SE=</a:t>
            </a:r>
            <a:r>
              <a:rPr lang="en-US" altLang="zh-CN" b="0" dirty="0" err="1">
                <a:solidFill>
                  <a:schemeClr val="tx1"/>
                </a:solidFill>
                <a:latin typeface="+mj-ea"/>
                <a:ea typeface="+mj-ea"/>
              </a:rPr>
              <a:t>strel</a:t>
            </a:r>
            <a:r>
              <a:rPr lang="en-US" altLang="zh-CN" b="0" dirty="0">
                <a:solidFill>
                  <a:schemeClr val="tx1"/>
                </a:solidFill>
                <a:latin typeface="+mj-ea"/>
                <a:ea typeface="+mj-ea"/>
              </a:rPr>
              <a:t>('disk',4,4);                            %</a:t>
            </a:r>
            <a:r>
              <a:rPr lang="zh-CN" altLang="zh-CN" b="0" dirty="0">
                <a:solidFill>
                  <a:schemeClr val="tx1"/>
                </a:solidFill>
                <a:latin typeface="+mj-ea"/>
                <a:ea typeface="+mj-ea"/>
              </a:rPr>
              <a:t>定义模板</a:t>
            </a:r>
          </a:p>
          <a:p>
            <a:pPr algn="l"/>
            <a:r>
              <a:rPr lang="en-US" altLang="zh-CN" b="0" dirty="0">
                <a:solidFill>
                  <a:schemeClr val="tx1"/>
                </a:solidFill>
                <a:latin typeface="+mj-ea"/>
                <a:ea typeface="+mj-ea"/>
              </a:rPr>
              <a:t>B=</a:t>
            </a:r>
            <a:r>
              <a:rPr lang="en-US" altLang="zh-CN" b="0" dirty="0" err="1">
                <a:solidFill>
                  <a:schemeClr val="tx1"/>
                </a:solidFill>
                <a:latin typeface="+mj-ea"/>
                <a:ea typeface="+mj-ea"/>
              </a:rPr>
              <a:t>imdilate</a:t>
            </a:r>
            <a:r>
              <a:rPr lang="en-US" altLang="zh-CN" b="0" dirty="0">
                <a:solidFill>
                  <a:schemeClr val="tx1"/>
                </a:solidFill>
                <a:latin typeface="+mj-ea"/>
                <a:ea typeface="+mj-ea"/>
              </a:rPr>
              <a:t>(A,SE);                             %</a:t>
            </a:r>
            <a:r>
              <a:rPr lang="zh-CN" altLang="zh-CN" b="0" dirty="0">
                <a:solidFill>
                  <a:schemeClr val="tx1"/>
                </a:solidFill>
                <a:latin typeface="+mj-ea"/>
                <a:ea typeface="+mj-ea"/>
              </a:rPr>
              <a:t>按模板膨胀</a:t>
            </a:r>
          </a:p>
          <a:p>
            <a:pPr algn="l"/>
            <a:r>
              <a:rPr lang="en-US" altLang="zh-CN" b="0" dirty="0">
                <a:solidFill>
                  <a:schemeClr val="tx1"/>
                </a:solidFill>
                <a:latin typeface="+mj-ea"/>
                <a:ea typeface="+mj-ea"/>
              </a:rPr>
              <a:t>C=</a:t>
            </a:r>
            <a:r>
              <a:rPr lang="en-US" altLang="zh-CN" b="0" dirty="0" err="1">
                <a:solidFill>
                  <a:schemeClr val="tx1"/>
                </a:solidFill>
                <a:latin typeface="+mj-ea"/>
                <a:ea typeface="+mj-ea"/>
              </a:rPr>
              <a:t>imerode</a:t>
            </a:r>
            <a:r>
              <a:rPr lang="en-US" altLang="zh-CN" b="0" dirty="0">
                <a:solidFill>
                  <a:schemeClr val="tx1"/>
                </a:solidFill>
                <a:latin typeface="+mj-ea"/>
                <a:ea typeface="+mj-ea"/>
              </a:rPr>
              <a:t>(A,SE);                             %</a:t>
            </a:r>
            <a:r>
              <a:rPr lang="zh-CN" altLang="zh-CN" b="0" dirty="0">
                <a:solidFill>
                  <a:schemeClr val="tx1"/>
                </a:solidFill>
                <a:latin typeface="+mj-ea"/>
                <a:ea typeface="+mj-ea"/>
              </a:rPr>
              <a:t>按模板腐蚀</a:t>
            </a:r>
          </a:p>
          <a:p>
            <a:pPr algn="l"/>
            <a:r>
              <a:rPr lang="en-US" altLang="zh-CN" b="0" dirty="0">
                <a:solidFill>
                  <a:schemeClr val="tx1"/>
                </a:solidFill>
                <a:latin typeface="+mj-ea"/>
                <a:ea typeface="+mj-ea"/>
              </a:rPr>
              <a:t>figure</a:t>
            </a:r>
            <a:endParaRPr lang="zh-CN" altLang="zh-CN" b="0" dirty="0">
              <a:solidFill>
                <a:schemeClr val="tx1"/>
              </a:solidFill>
              <a:latin typeface="+mj-ea"/>
              <a:ea typeface="+mj-ea"/>
            </a:endParaRPr>
          </a:p>
          <a:p>
            <a:pPr algn="l"/>
            <a:r>
              <a:rPr lang="en-US" altLang="zh-CN" b="0" dirty="0">
                <a:solidFill>
                  <a:schemeClr val="tx1"/>
                </a:solidFill>
                <a:latin typeface="+mj-ea"/>
                <a:ea typeface="+mj-ea"/>
              </a:rPr>
              <a:t>subplot(131),</a:t>
            </a:r>
            <a:r>
              <a:rPr lang="en-US" altLang="zh-CN" b="0" dirty="0" err="1">
                <a:solidFill>
                  <a:schemeClr val="tx1"/>
                </a:solidFill>
                <a:latin typeface="+mj-ea"/>
                <a:ea typeface="+mj-ea"/>
              </a:rPr>
              <a:t>imshow</a:t>
            </a:r>
            <a:r>
              <a:rPr lang="en-US" altLang="zh-CN" b="0" dirty="0">
                <a:solidFill>
                  <a:schemeClr val="tx1"/>
                </a:solidFill>
                <a:latin typeface="+mj-ea"/>
                <a:ea typeface="+mj-ea"/>
              </a:rPr>
              <a:t>(A);</a:t>
            </a:r>
            <a:endParaRPr lang="zh-CN" altLang="zh-CN" b="0" dirty="0">
              <a:solidFill>
                <a:schemeClr val="tx1"/>
              </a:solidFill>
              <a:latin typeface="+mj-ea"/>
              <a:ea typeface="+mj-ea"/>
            </a:endParaRPr>
          </a:p>
          <a:p>
            <a:pPr algn="l"/>
            <a:r>
              <a:rPr lang="en-US" altLang="zh-CN" b="0" dirty="0">
                <a:solidFill>
                  <a:schemeClr val="tx1"/>
                </a:solidFill>
                <a:latin typeface="+mj-ea"/>
                <a:ea typeface="+mj-ea"/>
              </a:rPr>
              <a:t>subplot(132),</a:t>
            </a:r>
            <a:r>
              <a:rPr lang="en-US" altLang="zh-CN" b="0" dirty="0" err="1">
                <a:solidFill>
                  <a:schemeClr val="tx1"/>
                </a:solidFill>
                <a:latin typeface="+mj-ea"/>
                <a:ea typeface="+mj-ea"/>
              </a:rPr>
              <a:t>imshow</a:t>
            </a:r>
            <a:r>
              <a:rPr lang="en-US" altLang="zh-CN" b="0" dirty="0">
                <a:solidFill>
                  <a:schemeClr val="tx1"/>
                </a:solidFill>
                <a:latin typeface="+mj-ea"/>
                <a:ea typeface="+mj-ea"/>
              </a:rPr>
              <a:t>(B);</a:t>
            </a:r>
            <a:endParaRPr lang="zh-CN" altLang="zh-CN" b="0" dirty="0">
              <a:solidFill>
                <a:schemeClr val="tx1"/>
              </a:solidFill>
              <a:latin typeface="+mj-ea"/>
              <a:ea typeface="+mj-ea"/>
            </a:endParaRPr>
          </a:p>
          <a:p>
            <a:pPr algn="l"/>
            <a:r>
              <a:rPr lang="en-US" altLang="zh-CN" b="0" dirty="0">
                <a:solidFill>
                  <a:schemeClr val="tx1"/>
                </a:solidFill>
                <a:latin typeface="+mj-ea"/>
                <a:ea typeface="+mj-ea"/>
              </a:rPr>
              <a:t>subplot(133),</a:t>
            </a:r>
            <a:r>
              <a:rPr lang="en-US" altLang="zh-CN" b="0" dirty="0" err="1">
                <a:solidFill>
                  <a:schemeClr val="tx1"/>
                </a:solidFill>
                <a:latin typeface="+mj-ea"/>
                <a:ea typeface="+mj-ea"/>
              </a:rPr>
              <a:t>imshow</a:t>
            </a:r>
            <a:r>
              <a:rPr lang="en-US" altLang="zh-CN" b="0" dirty="0">
                <a:solidFill>
                  <a:schemeClr val="tx1"/>
                </a:solidFill>
                <a:latin typeface="+mj-ea"/>
                <a:ea typeface="+mj-ea"/>
              </a:rPr>
              <a:t>(C);</a:t>
            </a:r>
            <a:endParaRPr lang="zh-CN" altLang="zh-CN" b="0" dirty="0">
              <a:solidFill>
                <a:schemeClr val="tx1"/>
              </a:solidFill>
              <a:latin typeface="+mj-ea"/>
              <a:ea typeface="+mj-ea"/>
            </a:endParaRPr>
          </a:p>
          <a:p>
            <a:pPr algn="l"/>
            <a:r>
              <a:rPr lang="zh-CN" altLang="zh-CN" b="0" dirty="0">
                <a:solidFill>
                  <a:schemeClr val="tx1"/>
                </a:solidFill>
                <a:latin typeface="+mj-ea"/>
                <a:ea typeface="+mj-ea"/>
              </a:rPr>
              <a:t>运行结果如图</a:t>
            </a:r>
            <a:r>
              <a:rPr lang="en-US" altLang="zh-CN" b="0" dirty="0">
                <a:solidFill>
                  <a:schemeClr val="tx1"/>
                </a:solidFill>
                <a:latin typeface="+mj-ea"/>
                <a:ea typeface="+mj-ea"/>
              </a:rPr>
              <a:t>16-38</a:t>
            </a:r>
            <a:r>
              <a:rPr lang="zh-CN" altLang="zh-CN" b="0" dirty="0">
                <a:solidFill>
                  <a:schemeClr val="tx1"/>
                </a:solidFill>
                <a:latin typeface="+mj-ea"/>
                <a:ea typeface="+mj-ea"/>
              </a:rPr>
              <a:t>所示。</a:t>
            </a: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4437112"/>
            <a:ext cx="5200269"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876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268760"/>
            <a:ext cx="5040560" cy="5324535"/>
          </a:xfrm>
          <a:prstGeom prst="rect">
            <a:avLst/>
          </a:prstGeom>
        </p:spPr>
        <p:txBody>
          <a:bodyPr wrap="square">
            <a:spAutoFit/>
          </a:bodyPr>
          <a:lstStyle/>
          <a:p>
            <a:pPr algn="l"/>
            <a:r>
              <a:rPr lang="zh-CN" altLang="zh-CN" b="0" dirty="0">
                <a:solidFill>
                  <a:schemeClr val="tx1"/>
                </a:solidFill>
                <a:latin typeface="+mj-ea"/>
                <a:ea typeface="+mj-ea"/>
              </a:rPr>
              <a:t>通过</a:t>
            </a:r>
            <a:r>
              <a:rPr lang="en-US" altLang="zh-CN" b="0" dirty="0" err="1">
                <a:solidFill>
                  <a:schemeClr val="tx1"/>
                </a:solidFill>
                <a:latin typeface="+mj-ea"/>
                <a:ea typeface="+mj-ea"/>
              </a:rPr>
              <a:t>simulink</a:t>
            </a:r>
            <a:r>
              <a:rPr lang="zh-CN" altLang="zh-CN" b="0" dirty="0">
                <a:solidFill>
                  <a:schemeClr val="tx1"/>
                </a:solidFill>
                <a:latin typeface="+mj-ea"/>
                <a:ea typeface="+mj-ea"/>
              </a:rPr>
              <a:t>实现图像的膨胀和腐蚀如下：</a:t>
            </a:r>
          </a:p>
          <a:p>
            <a:pPr algn="l"/>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）子模块的选取。</a:t>
            </a:r>
          </a:p>
          <a:p>
            <a:pPr lvl="0" algn="l"/>
            <a:r>
              <a:rPr lang="zh-CN" altLang="zh-CN" b="0" dirty="0">
                <a:solidFill>
                  <a:schemeClr val="tx1"/>
                </a:solidFill>
                <a:latin typeface="+mj-ea"/>
                <a:ea typeface="+mj-ea"/>
              </a:rPr>
              <a:t>“</a:t>
            </a:r>
            <a:r>
              <a:rPr lang="en-US" altLang="zh-CN" b="0" dirty="0">
                <a:solidFill>
                  <a:schemeClr val="tx1"/>
                </a:solidFill>
                <a:latin typeface="+mj-ea"/>
                <a:ea typeface="+mj-ea"/>
              </a:rPr>
              <a:t>Sources</a:t>
            </a:r>
            <a:r>
              <a:rPr lang="zh-CN" altLang="zh-CN" b="0" dirty="0">
                <a:solidFill>
                  <a:schemeClr val="tx1"/>
                </a:solidFill>
                <a:latin typeface="+mj-ea"/>
                <a:ea typeface="+mj-ea"/>
              </a:rPr>
              <a:t>”模块库中选择“</a:t>
            </a:r>
            <a:r>
              <a:rPr lang="en-US" altLang="zh-CN" b="0" dirty="0">
                <a:solidFill>
                  <a:schemeClr val="tx1"/>
                </a:solidFill>
                <a:latin typeface="+mj-ea"/>
                <a:ea typeface="+mj-ea"/>
              </a:rPr>
              <a:t>Image From File</a:t>
            </a:r>
            <a:r>
              <a:rPr lang="zh-CN" altLang="zh-CN" b="0" dirty="0">
                <a:solidFill>
                  <a:schemeClr val="tx1"/>
                </a:solidFill>
                <a:latin typeface="+mj-ea"/>
                <a:ea typeface="+mj-ea"/>
              </a:rPr>
              <a:t>”模块；</a:t>
            </a:r>
          </a:p>
          <a:p>
            <a:pPr lvl="0" algn="l"/>
            <a:r>
              <a:rPr lang="zh-CN" altLang="zh-CN" b="0" dirty="0">
                <a:solidFill>
                  <a:schemeClr val="tx1"/>
                </a:solidFill>
                <a:latin typeface="+mj-ea"/>
                <a:ea typeface="+mj-ea"/>
              </a:rPr>
              <a:t>“</a:t>
            </a:r>
            <a:r>
              <a:rPr lang="en-US" altLang="zh-CN" b="0" dirty="0">
                <a:solidFill>
                  <a:schemeClr val="tx1"/>
                </a:solidFill>
                <a:latin typeface="+mj-ea"/>
                <a:ea typeface="+mj-ea"/>
              </a:rPr>
              <a:t>Morphological Operation</a:t>
            </a:r>
            <a:r>
              <a:rPr lang="zh-CN" altLang="zh-CN" b="0" dirty="0">
                <a:solidFill>
                  <a:schemeClr val="tx1"/>
                </a:solidFill>
                <a:latin typeface="+mj-ea"/>
                <a:ea typeface="+mj-ea"/>
              </a:rPr>
              <a:t>”模块库中选“</a:t>
            </a:r>
            <a:r>
              <a:rPr lang="en-US" altLang="zh-CN" b="0" dirty="0">
                <a:solidFill>
                  <a:schemeClr val="tx1"/>
                </a:solidFill>
                <a:latin typeface="+mj-ea"/>
                <a:ea typeface="+mj-ea"/>
              </a:rPr>
              <a:t>Dilation</a:t>
            </a:r>
            <a:r>
              <a:rPr lang="zh-CN" altLang="zh-CN" b="0" dirty="0">
                <a:solidFill>
                  <a:schemeClr val="tx1"/>
                </a:solidFill>
                <a:latin typeface="+mj-ea"/>
                <a:ea typeface="+mj-ea"/>
              </a:rPr>
              <a:t>”模块和“</a:t>
            </a:r>
            <a:r>
              <a:rPr lang="en-US" altLang="zh-CN" b="0" dirty="0">
                <a:solidFill>
                  <a:schemeClr val="tx1"/>
                </a:solidFill>
                <a:latin typeface="+mj-ea"/>
                <a:ea typeface="+mj-ea"/>
              </a:rPr>
              <a:t>Erosion</a:t>
            </a:r>
            <a:r>
              <a:rPr lang="zh-CN" altLang="zh-CN" b="0" dirty="0">
                <a:solidFill>
                  <a:schemeClr val="tx1"/>
                </a:solidFill>
                <a:latin typeface="+mj-ea"/>
                <a:ea typeface="+mj-ea"/>
              </a:rPr>
              <a:t>”模块；</a:t>
            </a:r>
          </a:p>
          <a:p>
            <a:pPr lvl="0" algn="l"/>
            <a:r>
              <a:rPr lang="zh-CN" altLang="zh-CN" b="0" dirty="0">
                <a:solidFill>
                  <a:schemeClr val="tx1"/>
                </a:solidFill>
                <a:latin typeface="+mj-ea"/>
                <a:ea typeface="+mj-ea"/>
              </a:rPr>
              <a:t>“</a:t>
            </a:r>
            <a:r>
              <a:rPr lang="en-US" altLang="zh-CN" b="0" dirty="0">
                <a:solidFill>
                  <a:schemeClr val="tx1"/>
                </a:solidFill>
                <a:latin typeface="+mj-ea"/>
                <a:ea typeface="+mj-ea"/>
              </a:rPr>
              <a:t>Sinks</a:t>
            </a:r>
            <a:r>
              <a:rPr lang="zh-CN" altLang="zh-CN" b="0" dirty="0">
                <a:solidFill>
                  <a:schemeClr val="tx1"/>
                </a:solidFill>
                <a:latin typeface="+mj-ea"/>
                <a:ea typeface="+mj-ea"/>
              </a:rPr>
              <a:t>”模块库中选择“</a:t>
            </a:r>
            <a:r>
              <a:rPr lang="en-US" altLang="zh-CN" b="0" dirty="0">
                <a:solidFill>
                  <a:schemeClr val="tx1"/>
                </a:solidFill>
                <a:latin typeface="+mj-ea"/>
                <a:ea typeface="+mj-ea"/>
              </a:rPr>
              <a:t>Video Viewer</a:t>
            </a:r>
            <a:r>
              <a:rPr lang="zh-CN" altLang="zh-CN" b="0" dirty="0">
                <a:solidFill>
                  <a:schemeClr val="tx1"/>
                </a:solidFill>
                <a:latin typeface="+mj-ea"/>
                <a:ea typeface="+mj-ea"/>
              </a:rPr>
              <a:t>”模块；</a:t>
            </a:r>
            <a:r>
              <a:rPr lang="en-US" altLang="zh-CN" b="0" dirty="0">
                <a:solidFill>
                  <a:schemeClr val="tx1"/>
                </a:solidFill>
                <a:latin typeface="+mj-ea"/>
                <a:ea typeface="+mj-ea"/>
              </a:rPr>
              <a:t>	</a:t>
            </a:r>
            <a:endParaRPr lang="zh-CN" altLang="zh-CN" b="0" dirty="0">
              <a:solidFill>
                <a:schemeClr val="tx1"/>
              </a:solidFill>
              <a:latin typeface="+mj-ea"/>
              <a:ea typeface="+mj-ea"/>
            </a:endParaRPr>
          </a:p>
          <a:p>
            <a:pPr algn="l"/>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）模块参数设置。</a:t>
            </a:r>
          </a:p>
          <a:p>
            <a:pPr lvl="0" algn="l"/>
            <a:r>
              <a:rPr lang="zh-CN" altLang="zh-CN" b="0" dirty="0">
                <a:solidFill>
                  <a:schemeClr val="tx1"/>
                </a:solidFill>
                <a:latin typeface="+mj-ea"/>
                <a:ea typeface="+mj-ea"/>
              </a:rPr>
              <a:t>“</a:t>
            </a:r>
            <a:r>
              <a:rPr lang="en-US" altLang="zh-CN" b="0" dirty="0">
                <a:solidFill>
                  <a:schemeClr val="tx1"/>
                </a:solidFill>
                <a:latin typeface="+mj-ea"/>
                <a:ea typeface="+mj-ea"/>
              </a:rPr>
              <a:t>Image From File</a:t>
            </a:r>
            <a:r>
              <a:rPr lang="zh-CN" altLang="zh-CN" b="0" dirty="0">
                <a:solidFill>
                  <a:schemeClr val="tx1"/>
                </a:solidFill>
                <a:latin typeface="+mj-ea"/>
                <a:ea typeface="+mj-ea"/>
              </a:rPr>
              <a:t>”模块的参数，</a:t>
            </a:r>
            <a:r>
              <a:rPr lang="en-US" altLang="zh-CN" b="0" dirty="0">
                <a:solidFill>
                  <a:schemeClr val="tx1"/>
                </a:solidFill>
                <a:latin typeface="+mj-ea"/>
                <a:ea typeface="+mj-ea"/>
              </a:rPr>
              <a:t>main</a:t>
            </a:r>
            <a:r>
              <a:rPr lang="zh-CN" altLang="zh-CN" b="0" dirty="0">
                <a:solidFill>
                  <a:schemeClr val="tx1"/>
                </a:solidFill>
                <a:latin typeface="+mj-ea"/>
                <a:ea typeface="+mj-ea"/>
              </a:rPr>
              <a:t>标签</a:t>
            </a:r>
            <a:r>
              <a:rPr lang="en-US" altLang="zh-CN" b="0" dirty="0">
                <a:solidFill>
                  <a:schemeClr val="tx1"/>
                </a:solidFill>
                <a:latin typeface="+mj-ea"/>
                <a:ea typeface="+mj-ea"/>
              </a:rPr>
              <a:t>value</a:t>
            </a:r>
            <a:r>
              <a:rPr lang="zh-CN" altLang="zh-CN" b="0" dirty="0">
                <a:solidFill>
                  <a:schemeClr val="tx1"/>
                </a:solidFill>
                <a:latin typeface="+mj-ea"/>
                <a:ea typeface="+mj-ea"/>
              </a:rPr>
              <a:t>的文本框中输入文件；</a:t>
            </a:r>
            <a:r>
              <a:rPr lang="en-US" altLang="zh-CN" b="0" dirty="0">
                <a:solidFill>
                  <a:schemeClr val="tx1"/>
                </a:solidFill>
                <a:latin typeface="+mj-ea"/>
                <a:ea typeface="+mj-ea"/>
              </a:rPr>
              <a:t>	</a:t>
            </a:r>
            <a:endParaRPr lang="zh-CN" altLang="zh-CN" b="0" dirty="0">
              <a:solidFill>
                <a:schemeClr val="tx1"/>
              </a:solidFill>
              <a:latin typeface="+mj-ea"/>
              <a:ea typeface="+mj-ea"/>
            </a:endParaRPr>
          </a:p>
          <a:p>
            <a:pPr algn="l"/>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）仿真器参数设置。</a:t>
            </a:r>
          </a:p>
          <a:p>
            <a:pPr algn="l"/>
            <a:r>
              <a:rPr lang="zh-CN" altLang="zh-CN" b="0" dirty="0">
                <a:solidFill>
                  <a:schemeClr val="tx1"/>
                </a:solidFill>
                <a:latin typeface="+mj-ea"/>
                <a:ea typeface="+mj-ea"/>
              </a:rPr>
              <a:t>（</a:t>
            </a:r>
            <a:r>
              <a:rPr lang="en-US" altLang="zh-CN" b="0" dirty="0">
                <a:solidFill>
                  <a:schemeClr val="tx1"/>
                </a:solidFill>
                <a:latin typeface="+mj-ea"/>
                <a:ea typeface="+mj-ea"/>
              </a:rPr>
              <a:t>4</a:t>
            </a:r>
            <a:r>
              <a:rPr lang="zh-CN" altLang="zh-CN" b="0" dirty="0">
                <a:solidFill>
                  <a:schemeClr val="tx1"/>
                </a:solidFill>
                <a:latin typeface="+mj-ea"/>
                <a:ea typeface="+mj-ea"/>
              </a:rPr>
              <a:t>）建立连接，形成仿真模型，并保存结果。图像的膨胀和腐蚀仿真模型如图</a:t>
            </a:r>
            <a:r>
              <a:rPr lang="en-US" altLang="zh-CN" b="0" dirty="0">
                <a:solidFill>
                  <a:schemeClr val="tx1"/>
                </a:solidFill>
                <a:latin typeface="+mj-ea"/>
                <a:ea typeface="+mj-ea"/>
              </a:rPr>
              <a:t>16-39</a:t>
            </a:r>
            <a:r>
              <a:rPr lang="zh-CN" altLang="zh-CN" b="0" dirty="0">
                <a:solidFill>
                  <a:schemeClr val="tx1"/>
                </a:solidFill>
                <a:latin typeface="+mj-ea"/>
                <a:ea typeface="+mj-ea"/>
              </a:rPr>
              <a:t>所示。</a:t>
            </a:r>
          </a:p>
          <a:p>
            <a:pPr algn="l"/>
            <a:r>
              <a:rPr lang="zh-CN" altLang="zh-CN" b="0" dirty="0">
                <a:solidFill>
                  <a:schemeClr val="tx1"/>
                </a:solidFill>
                <a:latin typeface="+mj-ea"/>
                <a:ea typeface="+mj-ea"/>
              </a:rPr>
              <a:t>（</a:t>
            </a:r>
            <a:r>
              <a:rPr lang="en-US" altLang="zh-CN" b="0" dirty="0">
                <a:solidFill>
                  <a:schemeClr val="tx1"/>
                </a:solidFill>
                <a:latin typeface="+mj-ea"/>
                <a:ea typeface="+mj-ea"/>
              </a:rPr>
              <a:t>5</a:t>
            </a:r>
            <a:r>
              <a:rPr lang="zh-CN" altLang="zh-CN" b="0" dirty="0">
                <a:solidFill>
                  <a:schemeClr val="tx1"/>
                </a:solidFill>
                <a:latin typeface="+mj-ea"/>
                <a:ea typeface="+mj-ea"/>
              </a:rPr>
              <a:t>）运行仿真系统，仿真结果如图</a:t>
            </a:r>
            <a:r>
              <a:rPr lang="en-US" altLang="zh-CN" b="0" dirty="0">
                <a:solidFill>
                  <a:schemeClr val="tx1"/>
                </a:solidFill>
                <a:latin typeface="+mj-ea"/>
                <a:ea typeface="+mj-ea"/>
              </a:rPr>
              <a:t>16-40</a:t>
            </a:r>
            <a:r>
              <a:rPr lang="zh-CN" altLang="zh-CN" b="0" dirty="0">
                <a:solidFill>
                  <a:schemeClr val="tx1"/>
                </a:solidFill>
                <a:latin typeface="+mj-ea"/>
                <a:ea typeface="+mj-ea"/>
              </a:rPr>
              <a:t>所示。</a:t>
            </a: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16632"/>
            <a:ext cx="4092575"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618398"/>
            <a:ext cx="4159120" cy="163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876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980728"/>
            <a:ext cx="3461204" cy="400110"/>
          </a:xfrm>
          <a:prstGeom prst="rect">
            <a:avLst/>
          </a:prstGeom>
        </p:spPr>
        <p:txBody>
          <a:bodyPr wrap="none">
            <a:spAutoFit/>
          </a:bodyPr>
          <a:lstStyle/>
          <a:p>
            <a:r>
              <a:rPr lang="en-US" altLang="zh-CN" dirty="0"/>
              <a:t>16.5.2</a:t>
            </a:r>
            <a:r>
              <a:rPr lang="zh-CN" altLang="zh-CN" dirty="0"/>
              <a:t>图像的开运算与闭运算</a:t>
            </a:r>
          </a:p>
        </p:txBody>
      </p:sp>
      <p:sp>
        <p:nvSpPr>
          <p:cNvPr id="3" name="矩形 2"/>
          <p:cNvSpPr/>
          <p:nvPr/>
        </p:nvSpPr>
        <p:spPr>
          <a:xfrm>
            <a:off x="95942" y="1390168"/>
            <a:ext cx="8712968" cy="2862322"/>
          </a:xfrm>
          <a:prstGeom prst="rect">
            <a:avLst/>
          </a:prstGeom>
        </p:spPr>
        <p:txBody>
          <a:bodyPr wrap="square">
            <a:spAutoFit/>
          </a:bodyPr>
          <a:lstStyle/>
          <a:p>
            <a:pPr algn="l"/>
            <a:r>
              <a:rPr lang="en-US" altLang="zh-CN" b="0" dirty="0">
                <a:solidFill>
                  <a:schemeClr val="tx1"/>
                </a:solidFill>
                <a:latin typeface="+mj-ea"/>
                <a:ea typeface="+mj-ea"/>
              </a:rPr>
              <a:t>MATLAB</a:t>
            </a:r>
            <a:r>
              <a:rPr lang="zh-CN" altLang="zh-CN" b="0" dirty="0">
                <a:solidFill>
                  <a:schemeClr val="tx1"/>
                </a:solidFill>
                <a:latin typeface="+mj-ea"/>
                <a:ea typeface="+mj-ea"/>
              </a:rPr>
              <a:t>提供的对图像的开闭运算的函数</a:t>
            </a:r>
          </a:p>
          <a:p>
            <a:pPr algn="l"/>
            <a:r>
              <a:rPr lang="zh-CN" altLang="zh-CN" b="0" dirty="0">
                <a:solidFill>
                  <a:schemeClr val="tx1"/>
                </a:solidFill>
                <a:latin typeface="+mj-ea"/>
                <a:ea typeface="+mj-ea"/>
              </a:rPr>
              <a:t>在</a:t>
            </a:r>
            <a:r>
              <a:rPr lang="en-US" altLang="zh-CN" b="0" dirty="0">
                <a:solidFill>
                  <a:schemeClr val="tx1"/>
                </a:solidFill>
                <a:latin typeface="+mj-ea"/>
                <a:ea typeface="+mj-ea"/>
              </a:rPr>
              <a:t>MATLAB</a:t>
            </a:r>
            <a:r>
              <a:rPr lang="zh-CN" altLang="zh-CN" b="0" dirty="0">
                <a:solidFill>
                  <a:schemeClr val="tx1"/>
                </a:solidFill>
                <a:latin typeface="+mj-ea"/>
                <a:ea typeface="+mj-ea"/>
              </a:rPr>
              <a:t>中，</a:t>
            </a:r>
            <a:r>
              <a:rPr lang="en-US" altLang="zh-CN" b="0" dirty="0" err="1">
                <a:solidFill>
                  <a:schemeClr val="tx1"/>
                </a:solidFill>
                <a:latin typeface="+mj-ea"/>
                <a:ea typeface="+mj-ea"/>
              </a:rPr>
              <a:t>imopen</a:t>
            </a:r>
            <a:r>
              <a:rPr lang="zh-CN" altLang="zh-CN" b="0" dirty="0">
                <a:solidFill>
                  <a:schemeClr val="tx1"/>
                </a:solidFill>
                <a:latin typeface="+mj-ea"/>
                <a:ea typeface="+mj-ea"/>
              </a:rPr>
              <a:t>函数用于实现图像的开运算，该函数的调用方法为：</a:t>
            </a:r>
          </a:p>
          <a:p>
            <a:pPr algn="l"/>
            <a:r>
              <a:rPr lang="en-US" altLang="zh-CN" b="0" dirty="0">
                <a:solidFill>
                  <a:schemeClr val="tx1"/>
                </a:solidFill>
                <a:latin typeface="+mj-ea"/>
                <a:ea typeface="+mj-ea"/>
              </a:rPr>
              <a:t>IM2=</a:t>
            </a:r>
            <a:r>
              <a:rPr lang="en-US" altLang="zh-CN" b="0" dirty="0" err="1">
                <a:solidFill>
                  <a:schemeClr val="tx1"/>
                </a:solidFill>
                <a:latin typeface="+mj-ea"/>
                <a:ea typeface="+mj-ea"/>
              </a:rPr>
              <a:t>imopen</a:t>
            </a:r>
            <a:r>
              <a:rPr lang="en-US" altLang="zh-CN" b="0" dirty="0">
                <a:solidFill>
                  <a:schemeClr val="tx1"/>
                </a:solidFill>
                <a:latin typeface="+mj-ea"/>
                <a:ea typeface="+mj-ea"/>
              </a:rPr>
              <a:t>(IM,SE)</a:t>
            </a:r>
            <a:r>
              <a:rPr lang="zh-CN" altLang="zh-CN" b="0" dirty="0">
                <a:solidFill>
                  <a:schemeClr val="tx1"/>
                </a:solidFill>
                <a:latin typeface="+mj-ea"/>
                <a:ea typeface="+mj-ea"/>
              </a:rPr>
              <a:t>：表示用结构元素</a:t>
            </a:r>
            <a:r>
              <a:rPr lang="en-US" altLang="zh-CN" b="0" dirty="0">
                <a:solidFill>
                  <a:schemeClr val="tx1"/>
                </a:solidFill>
                <a:latin typeface="+mj-ea"/>
                <a:ea typeface="+mj-ea"/>
              </a:rPr>
              <a:t>SE</a:t>
            </a:r>
            <a:r>
              <a:rPr lang="zh-CN" altLang="zh-CN" b="0" dirty="0">
                <a:solidFill>
                  <a:schemeClr val="tx1"/>
                </a:solidFill>
                <a:latin typeface="+mj-ea"/>
                <a:ea typeface="+mj-ea"/>
              </a:rPr>
              <a:t>来执行图像</a:t>
            </a:r>
            <a:r>
              <a:rPr lang="en-US" altLang="zh-CN" b="0" dirty="0">
                <a:solidFill>
                  <a:schemeClr val="tx1"/>
                </a:solidFill>
                <a:latin typeface="+mj-ea"/>
                <a:ea typeface="+mj-ea"/>
              </a:rPr>
              <a:t>IM</a:t>
            </a:r>
            <a:r>
              <a:rPr lang="zh-CN" altLang="zh-CN" b="0" dirty="0">
                <a:solidFill>
                  <a:schemeClr val="tx1"/>
                </a:solidFill>
                <a:latin typeface="+mj-ea"/>
                <a:ea typeface="+mj-ea"/>
              </a:rPr>
              <a:t>的开运算。</a:t>
            </a:r>
          </a:p>
          <a:p>
            <a:pPr algn="l"/>
            <a:r>
              <a:rPr lang="en-US" altLang="zh-CN" b="0" dirty="0">
                <a:solidFill>
                  <a:schemeClr val="tx1"/>
                </a:solidFill>
                <a:latin typeface="+mj-ea"/>
                <a:ea typeface="+mj-ea"/>
              </a:rPr>
              <a:t>IM2=</a:t>
            </a:r>
            <a:r>
              <a:rPr lang="en-US" altLang="zh-CN" b="0" dirty="0" err="1">
                <a:solidFill>
                  <a:schemeClr val="tx1"/>
                </a:solidFill>
                <a:latin typeface="+mj-ea"/>
                <a:ea typeface="+mj-ea"/>
              </a:rPr>
              <a:t>imopen</a:t>
            </a:r>
            <a:r>
              <a:rPr lang="en-US" altLang="zh-CN" b="0" dirty="0">
                <a:solidFill>
                  <a:schemeClr val="tx1"/>
                </a:solidFill>
                <a:latin typeface="+mj-ea"/>
                <a:ea typeface="+mj-ea"/>
              </a:rPr>
              <a:t>(IM,NHOOD)</a:t>
            </a:r>
            <a:r>
              <a:rPr lang="zh-CN" altLang="zh-CN" b="0" dirty="0">
                <a:solidFill>
                  <a:schemeClr val="tx1"/>
                </a:solidFill>
                <a:latin typeface="+mj-ea"/>
                <a:ea typeface="+mj-ea"/>
              </a:rPr>
              <a:t>：表示用结构元素</a:t>
            </a:r>
            <a:r>
              <a:rPr lang="en-US" altLang="zh-CN" b="0" dirty="0">
                <a:solidFill>
                  <a:schemeClr val="tx1"/>
                </a:solidFill>
                <a:latin typeface="+mj-ea"/>
                <a:ea typeface="+mj-ea"/>
              </a:rPr>
              <a:t>NHOOD</a:t>
            </a:r>
            <a:r>
              <a:rPr lang="zh-CN" altLang="zh-CN" b="0" dirty="0">
                <a:solidFill>
                  <a:schemeClr val="tx1"/>
                </a:solidFill>
                <a:latin typeface="+mj-ea"/>
                <a:ea typeface="+mj-ea"/>
              </a:rPr>
              <a:t>执行图像</a:t>
            </a:r>
            <a:r>
              <a:rPr lang="en-US" altLang="zh-CN" b="0" dirty="0">
                <a:solidFill>
                  <a:schemeClr val="tx1"/>
                </a:solidFill>
                <a:latin typeface="+mj-ea"/>
                <a:ea typeface="+mj-ea"/>
              </a:rPr>
              <a:t>IM</a:t>
            </a:r>
            <a:r>
              <a:rPr lang="zh-CN" altLang="zh-CN" b="0" dirty="0">
                <a:solidFill>
                  <a:schemeClr val="tx1"/>
                </a:solidFill>
                <a:latin typeface="+mj-ea"/>
                <a:ea typeface="+mj-ea"/>
              </a:rPr>
              <a:t>的开运算。</a:t>
            </a:r>
          </a:p>
          <a:p>
            <a:pPr algn="l"/>
            <a:r>
              <a:rPr lang="zh-CN" altLang="zh-CN" b="0" dirty="0">
                <a:solidFill>
                  <a:schemeClr val="tx1"/>
                </a:solidFill>
                <a:latin typeface="+mj-ea"/>
                <a:ea typeface="+mj-ea"/>
              </a:rPr>
              <a:t>在</a:t>
            </a:r>
            <a:r>
              <a:rPr lang="en-US" altLang="zh-CN" b="0" dirty="0">
                <a:solidFill>
                  <a:schemeClr val="tx1"/>
                </a:solidFill>
                <a:latin typeface="+mj-ea"/>
                <a:ea typeface="+mj-ea"/>
              </a:rPr>
              <a:t>MATLAB</a:t>
            </a:r>
            <a:r>
              <a:rPr lang="zh-CN" altLang="zh-CN" b="0" dirty="0">
                <a:solidFill>
                  <a:schemeClr val="tx1"/>
                </a:solidFill>
                <a:latin typeface="+mj-ea"/>
                <a:ea typeface="+mj-ea"/>
              </a:rPr>
              <a:t>中，</a:t>
            </a:r>
            <a:r>
              <a:rPr lang="en-US" altLang="zh-CN" b="0" dirty="0" err="1">
                <a:solidFill>
                  <a:schemeClr val="tx1"/>
                </a:solidFill>
                <a:latin typeface="+mj-ea"/>
                <a:ea typeface="+mj-ea"/>
              </a:rPr>
              <a:t>imclose</a:t>
            </a:r>
            <a:r>
              <a:rPr lang="zh-CN" altLang="zh-CN" b="0" dirty="0">
                <a:solidFill>
                  <a:schemeClr val="tx1"/>
                </a:solidFill>
                <a:latin typeface="+mj-ea"/>
                <a:ea typeface="+mj-ea"/>
              </a:rPr>
              <a:t>函数用于实现图像的闭运算，该函数的调用方法为：</a:t>
            </a:r>
          </a:p>
          <a:p>
            <a:pPr algn="l"/>
            <a:r>
              <a:rPr lang="en-US" altLang="zh-CN" b="0" dirty="0">
                <a:solidFill>
                  <a:schemeClr val="tx1"/>
                </a:solidFill>
                <a:latin typeface="+mj-ea"/>
                <a:ea typeface="+mj-ea"/>
              </a:rPr>
              <a:t>IM2=</a:t>
            </a:r>
            <a:r>
              <a:rPr lang="en-US" altLang="zh-CN" b="0" dirty="0" err="1">
                <a:solidFill>
                  <a:schemeClr val="tx1"/>
                </a:solidFill>
                <a:latin typeface="+mj-ea"/>
                <a:ea typeface="+mj-ea"/>
              </a:rPr>
              <a:t>imclose</a:t>
            </a:r>
            <a:r>
              <a:rPr lang="en-US" altLang="zh-CN" b="0" dirty="0">
                <a:solidFill>
                  <a:schemeClr val="tx1"/>
                </a:solidFill>
                <a:latin typeface="+mj-ea"/>
                <a:ea typeface="+mj-ea"/>
              </a:rPr>
              <a:t>(IM,SE)</a:t>
            </a:r>
            <a:endParaRPr lang="zh-CN" altLang="zh-CN" b="0" dirty="0">
              <a:solidFill>
                <a:schemeClr val="tx1"/>
              </a:solidFill>
              <a:latin typeface="+mj-ea"/>
              <a:ea typeface="+mj-ea"/>
            </a:endParaRPr>
          </a:p>
          <a:p>
            <a:pPr algn="l"/>
            <a:r>
              <a:rPr lang="en-US" altLang="zh-CN" b="0" dirty="0">
                <a:solidFill>
                  <a:schemeClr val="tx1"/>
                </a:solidFill>
                <a:latin typeface="+mj-ea"/>
                <a:ea typeface="+mj-ea"/>
              </a:rPr>
              <a:t>IM2=</a:t>
            </a:r>
            <a:r>
              <a:rPr lang="en-US" altLang="zh-CN" b="0" dirty="0" err="1">
                <a:solidFill>
                  <a:schemeClr val="tx1"/>
                </a:solidFill>
                <a:latin typeface="+mj-ea"/>
                <a:ea typeface="+mj-ea"/>
              </a:rPr>
              <a:t>imclose</a:t>
            </a:r>
            <a:r>
              <a:rPr lang="en-US" altLang="zh-CN" b="0" dirty="0">
                <a:solidFill>
                  <a:schemeClr val="tx1"/>
                </a:solidFill>
                <a:latin typeface="+mj-ea"/>
                <a:ea typeface="+mj-ea"/>
              </a:rPr>
              <a:t>(IM,NHOOD)</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imclose</a:t>
            </a:r>
            <a:r>
              <a:rPr lang="zh-CN" altLang="zh-CN" b="0" dirty="0">
                <a:solidFill>
                  <a:schemeClr val="tx1"/>
                </a:solidFill>
                <a:latin typeface="+mj-ea"/>
                <a:ea typeface="+mj-ea"/>
              </a:rPr>
              <a:t>函数与</a:t>
            </a:r>
            <a:r>
              <a:rPr lang="en-US" altLang="zh-CN" b="0" dirty="0" err="1">
                <a:solidFill>
                  <a:schemeClr val="tx1"/>
                </a:solidFill>
                <a:latin typeface="+mj-ea"/>
                <a:ea typeface="+mj-ea"/>
              </a:rPr>
              <a:t>imopen</a:t>
            </a:r>
            <a:r>
              <a:rPr lang="zh-CN" altLang="zh-CN" b="0" dirty="0">
                <a:solidFill>
                  <a:schemeClr val="tx1"/>
                </a:solidFill>
                <a:latin typeface="+mj-ea"/>
                <a:ea typeface="+mj-ea"/>
              </a:rPr>
              <a:t>函数用法相类似。</a:t>
            </a:r>
          </a:p>
          <a:p>
            <a:pPr algn="l"/>
            <a:r>
              <a:rPr lang="zh-CN" altLang="zh-CN" b="0" dirty="0">
                <a:solidFill>
                  <a:schemeClr val="tx1"/>
                </a:solidFill>
                <a:latin typeface="+mj-ea"/>
                <a:ea typeface="+mj-ea"/>
              </a:rPr>
              <a:t>用</a:t>
            </a:r>
            <a:r>
              <a:rPr lang="en-US" altLang="zh-CN" b="0" dirty="0" err="1">
                <a:solidFill>
                  <a:schemeClr val="tx1"/>
                </a:solidFill>
                <a:latin typeface="+mj-ea"/>
                <a:ea typeface="+mj-ea"/>
              </a:rPr>
              <a:t>matlab</a:t>
            </a:r>
            <a:r>
              <a:rPr lang="zh-CN" altLang="zh-CN" b="0" dirty="0">
                <a:solidFill>
                  <a:schemeClr val="tx1"/>
                </a:solidFill>
                <a:latin typeface="+mj-ea"/>
                <a:ea typeface="+mj-ea"/>
              </a:rPr>
              <a:t>程序实现图像的开运是和闭运算。</a:t>
            </a:r>
          </a:p>
        </p:txBody>
      </p:sp>
    </p:spTree>
    <p:extLst>
      <p:ext uri="{BB962C8B-B14F-4D97-AF65-F5344CB8AC3E}">
        <p14:creationId xmlns:p14="http://schemas.microsoft.com/office/powerpoint/2010/main" val="333876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052736"/>
            <a:ext cx="6750496" cy="3170099"/>
          </a:xfrm>
          <a:prstGeom prst="rect">
            <a:avLst/>
          </a:prstGeom>
        </p:spPr>
        <p:txBody>
          <a:bodyPr wrap="square">
            <a:spAutoFit/>
          </a:bodyPr>
          <a:lstStyle/>
          <a:p>
            <a:pPr algn="l"/>
            <a:r>
              <a:rPr lang="en-US" altLang="zh-CN" b="0" dirty="0">
                <a:solidFill>
                  <a:schemeClr val="tx1"/>
                </a:solidFill>
                <a:latin typeface="+mj-ea"/>
                <a:ea typeface="+mj-ea"/>
              </a:rPr>
              <a:t>A=</a:t>
            </a:r>
            <a:r>
              <a:rPr lang="en-US" altLang="zh-CN" b="0" dirty="0" err="1">
                <a:solidFill>
                  <a:schemeClr val="tx1"/>
                </a:solidFill>
                <a:latin typeface="+mj-ea"/>
                <a:ea typeface="+mj-ea"/>
              </a:rPr>
              <a:t>imread</a:t>
            </a:r>
            <a:r>
              <a:rPr lang="en-US" altLang="zh-CN" b="0" dirty="0">
                <a:solidFill>
                  <a:schemeClr val="tx1"/>
                </a:solidFill>
                <a:latin typeface="+mj-ea"/>
                <a:ea typeface="+mj-ea"/>
              </a:rPr>
              <a:t>('</a:t>
            </a:r>
            <a:r>
              <a:rPr lang="en-US" altLang="zh-CN" b="0" dirty="0" err="1">
                <a:solidFill>
                  <a:schemeClr val="tx1"/>
                </a:solidFill>
                <a:latin typeface="+mj-ea"/>
                <a:ea typeface="+mj-ea"/>
              </a:rPr>
              <a:t>pout.tif</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a:solidFill>
                  <a:schemeClr val="tx1"/>
                </a:solidFill>
                <a:latin typeface="+mj-ea"/>
                <a:ea typeface="+mj-ea"/>
              </a:rPr>
              <a:t>B=</a:t>
            </a:r>
            <a:r>
              <a:rPr lang="en-US" altLang="zh-CN" b="0" dirty="0" err="1">
                <a:solidFill>
                  <a:schemeClr val="tx1"/>
                </a:solidFill>
                <a:latin typeface="+mj-ea"/>
                <a:ea typeface="+mj-ea"/>
              </a:rPr>
              <a:t>imnoise</a:t>
            </a:r>
            <a:r>
              <a:rPr lang="en-US" altLang="zh-CN" b="0" dirty="0">
                <a:solidFill>
                  <a:schemeClr val="tx1"/>
                </a:solidFill>
                <a:latin typeface="+mj-ea"/>
                <a:ea typeface="+mj-ea"/>
              </a:rPr>
              <a:t>(</a:t>
            </a:r>
            <a:r>
              <a:rPr lang="en-US" altLang="zh-CN" b="0" dirty="0" err="1">
                <a:solidFill>
                  <a:schemeClr val="tx1"/>
                </a:solidFill>
                <a:latin typeface="+mj-ea"/>
                <a:ea typeface="+mj-ea"/>
              </a:rPr>
              <a:t>A,'salt</a:t>
            </a:r>
            <a:r>
              <a:rPr lang="en-US" altLang="zh-CN" b="0" dirty="0">
                <a:solidFill>
                  <a:schemeClr val="tx1"/>
                </a:solidFill>
                <a:latin typeface="+mj-ea"/>
                <a:ea typeface="+mj-ea"/>
              </a:rPr>
              <a:t> &amp; pepper');</a:t>
            </a:r>
            <a:endParaRPr lang="zh-CN" altLang="zh-CN" b="0" dirty="0">
              <a:solidFill>
                <a:schemeClr val="tx1"/>
              </a:solidFill>
              <a:latin typeface="+mj-ea"/>
              <a:ea typeface="+mj-ea"/>
            </a:endParaRPr>
          </a:p>
          <a:p>
            <a:pPr algn="l"/>
            <a:r>
              <a:rPr lang="en-US" altLang="zh-CN" b="0" dirty="0">
                <a:solidFill>
                  <a:schemeClr val="tx1"/>
                </a:solidFill>
                <a:latin typeface="+mj-ea"/>
                <a:ea typeface="+mj-ea"/>
              </a:rPr>
              <a:t>SE=</a:t>
            </a:r>
            <a:r>
              <a:rPr lang="en-US" altLang="zh-CN" b="0" dirty="0" err="1">
                <a:solidFill>
                  <a:schemeClr val="tx1"/>
                </a:solidFill>
                <a:latin typeface="+mj-ea"/>
                <a:ea typeface="+mj-ea"/>
              </a:rPr>
              <a:t>strel</a:t>
            </a:r>
            <a:r>
              <a:rPr lang="en-US" altLang="zh-CN" b="0" dirty="0">
                <a:solidFill>
                  <a:schemeClr val="tx1"/>
                </a:solidFill>
                <a:latin typeface="+mj-ea"/>
                <a:ea typeface="+mj-ea"/>
              </a:rPr>
              <a:t>('disk',2);</a:t>
            </a:r>
            <a:endParaRPr lang="zh-CN" altLang="zh-CN" b="0" dirty="0">
              <a:solidFill>
                <a:schemeClr val="tx1"/>
              </a:solidFill>
              <a:latin typeface="+mj-ea"/>
              <a:ea typeface="+mj-ea"/>
            </a:endParaRPr>
          </a:p>
          <a:p>
            <a:pPr algn="l"/>
            <a:r>
              <a:rPr lang="en-US" altLang="zh-CN" b="0" dirty="0">
                <a:solidFill>
                  <a:schemeClr val="tx1"/>
                </a:solidFill>
                <a:latin typeface="+mj-ea"/>
                <a:ea typeface="+mj-ea"/>
              </a:rPr>
              <a:t>C=</a:t>
            </a:r>
            <a:r>
              <a:rPr lang="en-US" altLang="zh-CN" b="0" dirty="0" err="1">
                <a:solidFill>
                  <a:schemeClr val="tx1"/>
                </a:solidFill>
                <a:latin typeface="+mj-ea"/>
                <a:ea typeface="+mj-ea"/>
              </a:rPr>
              <a:t>imopen</a:t>
            </a:r>
            <a:r>
              <a:rPr lang="en-US" altLang="zh-CN" b="0" dirty="0">
                <a:solidFill>
                  <a:schemeClr val="tx1"/>
                </a:solidFill>
                <a:latin typeface="+mj-ea"/>
                <a:ea typeface="+mj-ea"/>
              </a:rPr>
              <a:t>(B,SE);</a:t>
            </a:r>
            <a:endParaRPr lang="zh-CN" altLang="zh-CN" b="0" dirty="0">
              <a:solidFill>
                <a:schemeClr val="tx1"/>
              </a:solidFill>
              <a:latin typeface="+mj-ea"/>
              <a:ea typeface="+mj-ea"/>
            </a:endParaRPr>
          </a:p>
          <a:p>
            <a:pPr algn="l"/>
            <a:r>
              <a:rPr lang="en-US" altLang="zh-CN" b="0" dirty="0">
                <a:solidFill>
                  <a:schemeClr val="tx1"/>
                </a:solidFill>
                <a:latin typeface="+mj-ea"/>
                <a:ea typeface="+mj-ea"/>
              </a:rPr>
              <a:t>D=</a:t>
            </a:r>
            <a:r>
              <a:rPr lang="en-US" altLang="zh-CN" b="0" dirty="0" err="1">
                <a:solidFill>
                  <a:schemeClr val="tx1"/>
                </a:solidFill>
                <a:latin typeface="+mj-ea"/>
                <a:ea typeface="+mj-ea"/>
              </a:rPr>
              <a:t>imclose</a:t>
            </a:r>
            <a:r>
              <a:rPr lang="en-US" altLang="zh-CN" b="0" dirty="0">
                <a:solidFill>
                  <a:schemeClr val="tx1"/>
                </a:solidFill>
                <a:latin typeface="+mj-ea"/>
                <a:ea typeface="+mj-ea"/>
              </a:rPr>
              <a:t>(C,SE);</a:t>
            </a:r>
            <a:endParaRPr lang="zh-CN" altLang="zh-CN" b="0" dirty="0">
              <a:solidFill>
                <a:schemeClr val="tx1"/>
              </a:solidFill>
              <a:latin typeface="+mj-ea"/>
              <a:ea typeface="+mj-ea"/>
            </a:endParaRPr>
          </a:p>
          <a:p>
            <a:pPr algn="l"/>
            <a:r>
              <a:rPr lang="en-US" altLang="zh-CN" b="0" dirty="0">
                <a:solidFill>
                  <a:schemeClr val="tx1"/>
                </a:solidFill>
                <a:latin typeface="+mj-ea"/>
                <a:ea typeface="+mj-ea"/>
              </a:rPr>
              <a:t>figure</a:t>
            </a:r>
            <a:endParaRPr lang="zh-CN" altLang="zh-CN" b="0" dirty="0">
              <a:solidFill>
                <a:schemeClr val="tx1"/>
              </a:solidFill>
              <a:latin typeface="+mj-ea"/>
              <a:ea typeface="+mj-ea"/>
            </a:endParaRPr>
          </a:p>
          <a:p>
            <a:pPr algn="l"/>
            <a:r>
              <a:rPr lang="en-US" altLang="zh-CN" b="0" dirty="0">
                <a:solidFill>
                  <a:schemeClr val="tx1"/>
                </a:solidFill>
                <a:latin typeface="+mj-ea"/>
                <a:ea typeface="+mj-ea"/>
              </a:rPr>
              <a:t>subplot(131),</a:t>
            </a:r>
            <a:r>
              <a:rPr lang="en-US" altLang="zh-CN" b="0" dirty="0" err="1">
                <a:solidFill>
                  <a:schemeClr val="tx1"/>
                </a:solidFill>
                <a:latin typeface="+mj-ea"/>
                <a:ea typeface="+mj-ea"/>
              </a:rPr>
              <a:t>imshow</a:t>
            </a:r>
            <a:r>
              <a:rPr lang="en-US" altLang="zh-CN" b="0" dirty="0">
                <a:solidFill>
                  <a:schemeClr val="tx1"/>
                </a:solidFill>
                <a:latin typeface="+mj-ea"/>
                <a:ea typeface="+mj-ea"/>
              </a:rPr>
              <a:t>(B);</a:t>
            </a:r>
            <a:endParaRPr lang="zh-CN" altLang="zh-CN" b="0" dirty="0">
              <a:solidFill>
                <a:schemeClr val="tx1"/>
              </a:solidFill>
              <a:latin typeface="+mj-ea"/>
              <a:ea typeface="+mj-ea"/>
            </a:endParaRPr>
          </a:p>
          <a:p>
            <a:pPr algn="l"/>
            <a:r>
              <a:rPr lang="en-US" altLang="zh-CN" b="0" dirty="0">
                <a:solidFill>
                  <a:schemeClr val="tx1"/>
                </a:solidFill>
                <a:latin typeface="+mj-ea"/>
                <a:ea typeface="+mj-ea"/>
              </a:rPr>
              <a:t>subplot(132), </a:t>
            </a:r>
            <a:r>
              <a:rPr lang="en-US" altLang="zh-CN" b="0" dirty="0" err="1">
                <a:solidFill>
                  <a:schemeClr val="tx1"/>
                </a:solidFill>
                <a:latin typeface="+mj-ea"/>
                <a:ea typeface="+mj-ea"/>
              </a:rPr>
              <a:t>imshow</a:t>
            </a:r>
            <a:r>
              <a:rPr lang="en-US" altLang="zh-CN" b="0" dirty="0">
                <a:solidFill>
                  <a:schemeClr val="tx1"/>
                </a:solidFill>
                <a:latin typeface="+mj-ea"/>
                <a:ea typeface="+mj-ea"/>
              </a:rPr>
              <a:t>(C); </a:t>
            </a:r>
            <a:endParaRPr lang="zh-CN" altLang="zh-CN" b="0" dirty="0">
              <a:solidFill>
                <a:schemeClr val="tx1"/>
              </a:solidFill>
              <a:latin typeface="+mj-ea"/>
              <a:ea typeface="+mj-ea"/>
            </a:endParaRPr>
          </a:p>
          <a:p>
            <a:pPr algn="l"/>
            <a:r>
              <a:rPr lang="en-US" altLang="zh-CN" b="0" dirty="0">
                <a:solidFill>
                  <a:schemeClr val="tx1"/>
                </a:solidFill>
                <a:latin typeface="+mj-ea"/>
                <a:ea typeface="+mj-ea"/>
              </a:rPr>
              <a:t>subplot(133), </a:t>
            </a:r>
            <a:r>
              <a:rPr lang="en-US" altLang="zh-CN" b="0" dirty="0" err="1">
                <a:solidFill>
                  <a:schemeClr val="tx1"/>
                </a:solidFill>
                <a:latin typeface="+mj-ea"/>
                <a:ea typeface="+mj-ea"/>
              </a:rPr>
              <a:t>imshow</a:t>
            </a:r>
            <a:r>
              <a:rPr lang="en-US" altLang="zh-CN" b="0" dirty="0">
                <a:solidFill>
                  <a:schemeClr val="tx1"/>
                </a:solidFill>
                <a:latin typeface="+mj-ea"/>
                <a:ea typeface="+mj-ea"/>
              </a:rPr>
              <a:t>(D); </a:t>
            </a:r>
            <a:endParaRPr lang="zh-CN" altLang="zh-CN" b="0" dirty="0">
              <a:solidFill>
                <a:schemeClr val="tx1"/>
              </a:solidFill>
              <a:latin typeface="+mj-ea"/>
              <a:ea typeface="+mj-ea"/>
            </a:endParaRPr>
          </a:p>
          <a:p>
            <a:pPr algn="l"/>
            <a:r>
              <a:rPr lang="zh-CN" altLang="zh-CN" b="0" dirty="0">
                <a:solidFill>
                  <a:schemeClr val="tx1"/>
                </a:solidFill>
                <a:latin typeface="+mj-ea"/>
                <a:ea typeface="+mj-ea"/>
              </a:rPr>
              <a:t>运行结果如图</a:t>
            </a:r>
            <a:r>
              <a:rPr lang="en-US" altLang="zh-CN" b="0" dirty="0">
                <a:solidFill>
                  <a:schemeClr val="tx1"/>
                </a:solidFill>
                <a:latin typeface="+mj-ea"/>
                <a:ea typeface="+mj-ea"/>
              </a:rPr>
              <a:t>16-41</a:t>
            </a:r>
            <a:r>
              <a:rPr lang="zh-CN" altLang="zh-CN" b="0" dirty="0">
                <a:solidFill>
                  <a:schemeClr val="tx1"/>
                </a:solidFill>
                <a:latin typeface="+mj-ea"/>
                <a:ea typeface="+mj-ea"/>
              </a:rPr>
              <a:t>所示。</a:t>
            </a: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775715"/>
            <a:ext cx="4335463" cy="1744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876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980728"/>
            <a:ext cx="8424936" cy="4093428"/>
          </a:xfrm>
          <a:prstGeom prst="rect">
            <a:avLst/>
          </a:prstGeom>
        </p:spPr>
        <p:txBody>
          <a:bodyPr wrap="square">
            <a:spAutoFit/>
          </a:bodyPr>
          <a:lstStyle/>
          <a:p>
            <a:pPr algn="l"/>
            <a:r>
              <a:rPr lang="zh-CN" altLang="zh-CN" b="0" dirty="0">
                <a:solidFill>
                  <a:schemeClr val="tx1"/>
                </a:solidFill>
                <a:latin typeface="+mj-ea"/>
                <a:ea typeface="+mj-ea"/>
              </a:rPr>
              <a:t>通过</a:t>
            </a:r>
            <a:r>
              <a:rPr lang="en-US" altLang="zh-CN" b="0" dirty="0" err="1">
                <a:solidFill>
                  <a:schemeClr val="tx1"/>
                </a:solidFill>
                <a:latin typeface="+mj-ea"/>
                <a:ea typeface="+mj-ea"/>
              </a:rPr>
              <a:t>simulink</a:t>
            </a:r>
            <a:r>
              <a:rPr lang="zh-CN" altLang="zh-CN" b="0" dirty="0">
                <a:solidFill>
                  <a:schemeClr val="tx1"/>
                </a:solidFill>
                <a:latin typeface="+mj-ea"/>
                <a:ea typeface="+mj-ea"/>
              </a:rPr>
              <a:t>实现图像的开运是和闭运算如下：</a:t>
            </a:r>
          </a:p>
          <a:p>
            <a:pPr algn="l"/>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）子模块的选取。</a:t>
            </a:r>
          </a:p>
          <a:p>
            <a:pPr lvl="0" algn="l"/>
            <a:r>
              <a:rPr lang="zh-CN" altLang="zh-CN" b="0" dirty="0">
                <a:solidFill>
                  <a:schemeClr val="tx1"/>
                </a:solidFill>
                <a:latin typeface="+mj-ea"/>
                <a:ea typeface="+mj-ea"/>
              </a:rPr>
              <a:t>“</a:t>
            </a:r>
            <a:r>
              <a:rPr lang="en-US" altLang="zh-CN" b="0" dirty="0">
                <a:solidFill>
                  <a:schemeClr val="tx1"/>
                </a:solidFill>
                <a:latin typeface="+mj-ea"/>
                <a:ea typeface="+mj-ea"/>
              </a:rPr>
              <a:t>Sources</a:t>
            </a:r>
            <a:r>
              <a:rPr lang="zh-CN" altLang="zh-CN" b="0" dirty="0">
                <a:solidFill>
                  <a:schemeClr val="tx1"/>
                </a:solidFill>
                <a:latin typeface="+mj-ea"/>
                <a:ea typeface="+mj-ea"/>
              </a:rPr>
              <a:t>”模块库中选择“</a:t>
            </a:r>
            <a:r>
              <a:rPr lang="en-US" altLang="zh-CN" b="0" dirty="0">
                <a:solidFill>
                  <a:schemeClr val="tx1"/>
                </a:solidFill>
                <a:latin typeface="+mj-ea"/>
                <a:ea typeface="+mj-ea"/>
              </a:rPr>
              <a:t>Image From File</a:t>
            </a:r>
            <a:r>
              <a:rPr lang="zh-CN" altLang="zh-CN" b="0" dirty="0">
                <a:solidFill>
                  <a:schemeClr val="tx1"/>
                </a:solidFill>
                <a:latin typeface="+mj-ea"/>
                <a:ea typeface="+mj-ea"/>
              </a:rPr>
              <a:t>”模块；</a:t>
            </a:r>
          </a:p>
          <a:p>
            <a:pPr lvl="0" algn="l"/>
            <a:r>
              <a:rPr lang="zh-CN" altLang="zh-CN" b="0" dirty="0">
                <a:solidFill>
                  <a:schemeClr val="tx1"/>
                </a:solidFill>
                <a:latin typeface="+mj-ea"/>
                <a:ea typeface="+mj-ea"/>
              </a:rPr>
              <a:t>“</a:t>
            </a:r>
            <a:r>
              <a:rPr lang="en-US" altLang="zh-CN" b="0" dirty="0">
                <a:solidFill>
                  <a:schemeClr val="tx1"/>
                </a:solidFill>
                <a:latin typeface="+mj-ea"/>
                <a:ea typeface="+mj-ea"/>
              </a:rPr>
              <a:t>Morphological Operation</a:t>
            </a:r>
            <a:r>
              <a:rPr lang="zh-CN" altLang="zh-CN" b="0" dirty="0">
                <a:solidFill>
                  <a:schemeClr val="tx1"/>
                </a:solidFill>
                <a:latin typeface="+mj-ea"/>
                <a:ea typeface="+mj-ea"/>
              </a:rPr>
              <a:t>”模块库中选“</a:t>
            </a:r>
            <a:r>
              <a:rPr lang="en-US" altLang="zh-CN" b="0" dirty="0">
                <a:solidFill>
                  <a:schemeClr val="tx1"/>
                </a:solidFill>
                <a:latin typeface="+mj-ea"/>
                <a:ea typeface="+mj-ea"/>
              </a:rPr>
              <a:t>Opening</a:t>
            </a:r>
            <a:r>
              <a:rPr lang="zh-CN" altLang="zh-CN" b="0" dirty="0">
                <a:solidFill>
                  <a:schemeClr val="tx1"/>
                </a:solidFill>
                <a:latin typeface="+mj-ea"/>
                <a:ea typeface="+mj-ea"/>
              </a:rPr>
              <a:t>”模块和“</a:t>
            </a:r>
            <a:r>
              <a:rPr lang="en-US" altLang="zh-CN" b="0" dirty="0">
                <a:solidFill>
                  <a:schemeClr val="tx1"/>
                </a:solidFill>
                <a:latin typeface="+mj-ea"/>
                <a:ea typeface="+mj-ea"/>
              </a:rPr>
              <a:t>Closing</a:t>
            </a:r>
            <a:r>
              <a:rPr lang="zh-CN" altLang="zh-CN" b="0" dirty="0">
                <a:solidFill>
                  <a:schemeClr val="tx1"/>
                </a:solidFill>
                <a:latin typeface="+mj-ea"/>
                <a:ea typeface="+mj-ea"/>
              </a:rPr>
              <a:t>”模块；</a:t>
            </a:r>
          </a:p>
          <a:p>
            <a:pPr lvl="0" algn="l"/>
            <a:r>
              <a:rPr lang="zh-CN" altLang="zh-CN" b="0" dirty="0">
                <a:solidFill>
                  <a:schemeClr val="tx1"/>
                </a:solidFill>
                <a:latin typeface="+mj-ea"/>
                <a:ea typeface="+mj-ea"/>
              </a:rPr>
              <a:t>“</a:t>
            </a:r>
            <a:r>
              <a:rPr lang="en-US" altLang="zh-CN" b="0" dirty="0">
                <a:solidFill>
                  <a:schemeClr val="tx1"/>
                </a:solidFill>
                <a:latin typeface="+mj-ea"/>
                <a:ea typeface="+mj-ea"/>
              </a:rPr>
              <a:t>Sinks</a:t>
            </a:r>
            <a:r>
              <a:rPr lang="zh-CN" altLang="zh-CN" b="0" dirty="0">
                <a:solidFill>
                  <a:schemeClr val="tx1"/>
                </a:solidFill>
                <a:latin typeface="+mj-ea"/>
                <a:ea typeface="+mj-ea"/>
              </a:rPr>
              <a:t>”模块库中选择“</a:t>
            </a:r>
            <a:r>
              <a:rPr lang="en-US" altLang="zh-CN" b="0" dirty="0">
                <a:solidFill>
                  <a:schemeClr val="tx1"/>
                </a:solidFill>
                <a:latin typeface="+mj-ea"/>
                <a:ea typeface="+mj-ea"/>
              </a:rPr>
              <a:t>Video Viewer</a:t>
            </a:r>
            <a:r>
              <a:rPr lang="zh-CN" altLang="zh-CN" b="0" dirty="0">
                <a:solidFill>
                  <a:schemeClr val="tx1"/>
                </a:solidFill>
                <a:latin typeface="+mj-ea"/>
                <a:ea typeface="+mj-ea"/>
              </a:rPr>
              <a:t>”模块；</a:t>
            </a:r>
            <a:r>
              <a:rPr lang="en-US" altLang="zh-CN" b="0" dirty="0">
                <a:solidFill>
                  <a:schemeClr val="tx1"/>
                </a:solidFill>
                <a:latin typeface="+mj-ea"/>
                <a:ea typeface="+mj-ea"/>
              </a:rPr>
              <a:t>	</a:t>
            </a:r>
            <a:endParaRPr lang="zh-CN" altLang="zh-CN" b="0" dirty="0">
              <a:solidFill>
                <a:schemeClr val="tx1"/>
              </a:solidFill>
              <a:latin typeface="+mj-ea"/>
              <a:ea typeface="+mj-ea"/>
            </a:endParaRPr>
          </a:p>
          <a:p>
            <a:pPr algn="l"/>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）模块参数设置。</a:t>
            </a:r>
          </a:p>
          <a:p>
            <a:pPr lvl="0" algn="l"/>
            <a:r>
              <a:rPr lang="en-US" altLang="zh-CN" b="0" dirty="0">
                <a:solidFill>
                  <a:schemeClr val="tx1"/>
                </a:solidFill>
                <a:latin typeface="+mj-ea"/>
                <a:ea typeface="+mj-ea"/>
              </a:rPr>
              <a:t>Image From Workspace</a:t>
            </a:r>
            <a:r>
              <a:rPr lang="zh-CN" altLang="zh-CN" b="0" dirty="0">
                <a:solidFill>
                  <a:schemeClr val="tx1"/>
                </a:solidFill>
                <a:latin typeface="+mj-ea"/>
                <a:ea typeface="+mj-ea"/>
              </a:rPr>
              <a:t>”模块的参数，</a:t>
            </a:r>
            <a:r>
              <a:rPr lang="en-US" altLang="zh-CN" b="0" dirty="0">
                <a:solidFill>
                  <a:schemeClr val="tx1"/>
                </a:solidFill>
                <a:latin typeface="+mj-ea"/>
                <a:ea typeface="+mj-ea"/>
              </a:rPr>
              <a:t>main</a:t>
            </a:r>
            <a:r>
              <a:rPr lang="zh-CN" altLang="zh-CN" b="0" dirty="0">
                <a:solidFill>
                  <a:schemeClr val="tx1"/>
                </a:solidFill>
                <a:latin typeface="+mj-ea"/>
                <a:ea typeface="+mj-ea"/>
              </a:rPr>
              <a:t>标签</a:t>
            </a:r>
            <a:r>
              <a:rPr lang="en-US" altLang="zh-CN" b="0" dirty="0">
                <a:solidFill>
                  <a:schemeClr val="tx1"/>
                </a:solidFill>
                <a:latin typeface="+mj-ea"/>
                <a:ea typeface="+mj-ea"/>
              </a:rPr>
              <a:t>value</a:t>
            </a:r>
            <a:r>
              <a:rPr lang="zh-CN" altLang="zh-CN" b="0" dirty="0">
                <a:solidFill>
                  <a:schemeClr val="tx1"/>
                </a:solidFill>
                <a:latin typeface="+mj-ea"/>
                <a:ea typeface="+mj-ea"/>
              </a:rPr>
              <a:t>的文本框中输入</a:t>
            </a:r>
            <a:r>
              <a:rPr lang="en-US" altLang="zh-CN" b="0" dirty="0">
                <a:solidFill>
                  <a:schemeClr val="tx1"/>
                </a:solidFill>
                <a:latin typeface="+mj-ea"/>
                <a:ea typeface="+mj-ea"/>
              </a:rPr>
              <a:t>B</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在</a:t>
            </a:r>
            <a:r>
              <a:rPr lang="en-US" altLang="zh-CN" b="0" dirty="0">
                <a:solidFill>
                  <a:schemeClr val="tx1"/>
                </a:solidFill>
                <a:latin typeface="+mj-ea"/>
                <a:ea typeface="+mj-ea"/>
              </a:rPr>
              <a:t>Opening</a:t>
            </a:r>
            <a:r>
              <a:rPr lang="zh-CN" altLang="zh-CN" b="0" dirty="0">
                <a:solidFill>
                  <a:schemeClr val="tx1"/>
                </a:solidFill>
                <a:latin typeface="+mj-ea"/>
                <a:ea typeface="+mj-ea"/>
              </a:rPr>
              <a:t>模块中，将</a:t>
            </a:r>
            <a:r>
              <a:rPr lang="en-US" altLang="zh-CN" b="0" dirty="0">
                <a:solidFill>
                  <a:schemeClr val="tx1"/>
                </a:solidFill>
                <a:latin typeface="+mj-ea"/>
                <a:ea typeface="+mj-ea"/>
              </a:rPr>
              <a:t>Neighborhood or </a:t>
            </a:r>
            <a:r>
              <a:rPr lang="en-US" altLang="zh-CN" b="0" dirty="0" err="1">
                <a:solidFill>
                  <a:schemeClr val="tx1"/>
                </a:solidFill>
                <a:latin typeface="+mj-ea"/>
                <a:ea typeface="+mj-ea"/>
              </a:rPr>
              <a:t>strucuring</a:t>
            </a:r>
            <a:r>
              <a:rPr lang="en-US" altLang="zh-CN" b="0" dirty="0">
                <a:solidFill>
                  <a:schemeClr val="tx1"/>
                </a:solidFill>
                <a:latin typeface="+mj-ea"/>
                <a:ea typeface="+mj-ea"/>
              </a:rPr>
              <a:t> element</a:t>
            </a:r>
            <a:r>
              <a:rPr lang="zh-CN" altLang="zh-CN" b="0" dirty="0">
                <a:solidFill>
                  <a:schemeClr val="tx1"/>
                </a:solidFill>
                <a:latin typeface="+mj-ea"/>
                <a:ea typeface="+mj-ea"/>
              </a:rPr>
              <a:t>设为</a:t>
            </a:r>
            <a:r>
              <a:rPr lang="en-US" altLang="zh-CN" b="0" dirty="0" err="1">
                <a:solidFill>
                  <a:schemeClr val="tx1"/>
                </a:solidFill>
                <a:latin typeface="+mj-ea"/>
                <a:ea typeface="+mj-ea"/>
              </a:rPr>
              <a:t>strel</a:t>
            </a:r>
            <a:r>
              <a:rPr lang="en-US" altLang="zh-CN" b="0" dirty="0">
                <a:solidFill>
                  <a:schemeClr val="tx1"/>
                </a:solidFill>
                <a:latin typeface="+mj-ea"/>
                <a:ea typeface="+mj-ea"/>
              </a:rPr>
              <a:t>('disk',2)</a:t>
            </a:r>
            <a:r>
              <a:rPr lang="zh-CN" altLang="zh-CN" b="0" dirty="0">
                <a:solidFill>
                  <a:schemeClr val="tx1"/>
                </a:solidFill>
                <a:latin typeface="+mj-ea"/>
                <a:ea typeface="+mj-ea"/>
              </a:rPr>
              <a:t>。</a:t>
            </a:r>
            <a:r>
              <a:rPr lang="en-US" altLang="zh-CN" b="0" dirty="0">
                <a:solidFill>
                  <a:schemeClr val="tx1"/>
                </a:solidFill>
                <a:latin typeface="+mj-ea"/>
                <a:ea typeface="+mj-ea"/>
              </a:rPr>
              <a:t>	</a:t>
            </a:r>
            <a:endParaRPr lang="zh-CN" altLang="zh-CN" b="0" dirty="0">
              <a:solidFill>
                <a:schemeClr val="tx1"/>
              </a:solidFill>
              <a:latin typeface="+mj-ea"/>
              <a:ea typeface="+mj-ea"/>
            </a:endParaRPr>
          </a:p>
          <a:p>
            <a:pPr algn="l"/>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）仿真器参数设置。</a:t>
            </a:r>
          </a:p>
          <a:p>
            <a:pPr algn="l"/>
            <a:r>
              <a:rPr lang="zh-CN" altLang="zh-CN" b="0" dirty="0">
                <a:solidFill>
                  <a:schemeClr val="tx1"/>
                </a:solidFill>
                <a:latin typeface="+mj-ea"/>
                <a:ea typeface="+mj-ea"/>
              </a:rPr>
              <a:t>（</a:t>
            </a:r>
            <a:r>
              <a:rPr lang="en-US" altLang="zh-CN" b="0" dirty="0">
                <a:solidFill>
                  <a:schemeClr val="tx1"/>
                </a:solidFill>
                <a:latin typeface="+mj-ea"/>
                <a:ea typeface="+mj-ea"/>
              </a:rPr>
              <a:t>4</a:t>
            </a:r>
            <a:r>
              <a:rPr lang="zh-CN" altLang="zh-CN" b="0" dirty="0">
                <a:solidFill>
                  <a:schemeClr val="tx1"/>
                </a:solidFill>
                <a:latin typeface="+mj-ea"/>
                <a:ea typeface="+mj-ea"/>
              </a:rPr>
              <a:t>）建立连接，形成仿真模型，并保存结果。图像的开运算和闭运算仿真模型如图</a:t>
            </a:r>
            <a:r>
              <a:rPr lang="en-US" altLang="zh-CN" b="0" dirty="0">
                <a:solidFill>
                  <a:schemeClr val="tx1"/>
                </a:solidFill>
                <a:latin typeface="+mj-ea"/>
                <a:ea typeface="+mj-ea"/>
              </a:rPr>
              <a:t>16-42</a:t>
            </a:r>
            <a:r>
              <a:rPr lang="zh-CN" altLang="zh-CN" b="0" dirty="0">
                <a:solidFill>
                  <a:schemeClr val="tx1"/>
                </a:solidFill>
                <a:latin typeface="+mj-ea"/>
                <a:ea typeface="+mj-ea"/>
              </a:rPr>
              <a:t>所示。</a:t>
            </a:r>
          </a:p>
        </p:txBody>
      </p:sp>
      <p:sp>
        <p:nvSpPr>
          <p:cNvPr id="5" name="矩形 4"/>
          <p:cNvSpPr/>
          <p:nvPr/>
        </p:nvSpPr>
        <p:spPr>
          <a:xfrm>
            <a:off x="251520" y="5229200"/>
            <a:ext cx="5976664" cy="400110"/>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5</a:t>
            </a:r>
            <a:r>
              <a:rPr lang="zh-CN" altLang="zh-CN" b="0" dirty="0">
                <a:solidFill>
                  <a:schemeClr val="tx1"/>
                </a:solidFill>
                <a:latin typeface="+mj-ea"/>
                <a:ea typeface="+mj-ea"/>
              </a:rPr>
              <a:t>）运行仿真系统，仿真结果如图</a:t>
            </a:r>
            <a:r>
              <a:rPr lang="en-US" altLang="zh-CN" b="0" dirty="0">
                <a:solidFill>
                  <a:schemeClr val="tx1"/>
                </a:solidFill>
                <a:latin typeface="+mj-ea"/>
                <a:ea typeface="+mj-ea"/>
              </a:rPr>
              <a:t>16-43</a:t>
            </a:r>
            <a:r>
              <a:rPr lang="zh-CN" altLang="zh-CN" b="0" dirty="0">
                <a:solidFill>
                  <a:schemeClr val="tx1"/>
                </a:solidFill>
                <a:latin typeface="+mj-ea"/>
                <a:ea typeface="+mj-ea"/>
              </a:rPr>
              <a:t>所示。</a:t>
            </a:r>
          </a:p>
        </p:txBody>
      </p:sp>
    </p:spTree>
    <p:extLst>
      <p:ext uri="{BB962C8B-B14F-4D97-AF65-F5344CB8AC3E}">
        <p14:creationId xmlns:p14="http://schemas.microsoft.com/office/powerpoint/2010/main" val="333876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268760"/>
            <a:ext cx="4335463"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4005064"/>
            <a:ext cx="5075237" cy="1912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66849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3691" y="980728"/>
            <a:ext cx="8280920" cy="3477875"/>
          </a:xfrm>
          <a:prstGeom prst="rect">
            <a:avLst/>
          </a:prstGeom>
        </p:spPr>
        <p:txBody>
          <a:bodyPr wrap="square">
            <a:spAutoFit/>
          </a:bodyPr>
          <a:lstStyle/>
          <a:p>
            <a:pPr algn="l"/>
            <a:r>
              <a:rPr lang="zh-CN" altLang="zh-CN" b="0" dirty="0">
                <a:solidFill>
                  <a:schemeClr val="tx1"/>
                </a:solidFill>
                <a:latin typeface="+mj-ea"/>
                <a:ea typeface="+mj-ea"/>
              </a:rPr>
              <a:t>对于二值图像，可以考虑用形态学对图像进行适当的操作，以此来提取图像的描述。</a:t>
            </a:r>
          </a:p>
          <a:p>
            <a:pPr algn="l"/>
            <a:r>
              <a:rPr lang="zh-CN" altLang="zh-CN" b="0" dirty="0">
                <a:solidFill>
                  <a:schemeClr val="tx1"/>
                </a:solidFill>
                <a:latin typeface="+mj-ea"/>
                <a:ea typeface="+mj-ea"/>
              </a:rPr>
              <a:t>用</a:t>
            </a:r>
            <a:r>
              <a:rPr lang="en-US" altLang="zh-CN" b="0" dirty="0" err="1">
                <a:solidFill>
                  <a:schemeClr val="tx1"/>
                </a:solidFill>
                <a:latin typeface="+mj-ea"/>
                <a:ea typeface="+mj-ea"/>
              </a:rPr>
              <a:t>matlab</a:t>
            </a:r>
            <a:r>
              <a:rPr lang="zh-CN" altLang="zh-CN" b="0" dirty="0">
                <a:solidFill>
                  <a:schemeClr val="tx1"/>
                </a:solidFill>
                <a:latin typeface="+mj-ea"/>
                <a:ea typeface="+mj-ea"/>
              </a:rPr>
              <a:t>程序实现二值图像的开运算。</a:t>
            </a:r>
          </a:p>
          <a:p>
            <a:pPr algn="l"/>
            <a:r>
              <a:rPr lang="en-US" altLang="zh-CN" b="0" dirty="0">
                <a:solidFill>
                  <a:schemeClr val="tx1"/>
                </a:solidFill>
                <a:latin typeface="+mj-ea"/>
                <a:ea typeface="+mj-ea"/>
              </a:rPr>
              <a:t>A=</a:t>
            </a:r>
            <a:r>
              <a:rPr lang="en-US" altLang="zh-CN" b="0" dirty="0" err="1">
                <a:solidFill>
                  <a:schemeClr val="tx1"/>
                </a:solidFill>
                <a:latin typeface="+mj-ea"/>
                <a:ea typeface="+mj-ea"/>
              </a:rPr>
              <a:t>imread</a:t>
            </a:r>
            <a:r>
              <a:rPr lang="en-US" altLang="zh-CN" b="0" dirty="0">
                <a:solidFill>
                  <a:schemeClr val="tx1"/>
                </a:solidFill>
                <a:latin typeface="+mj-ea"/>
                <a:ea typeface="+mj-ea"/>
              </a:rPr>
              <a:t>('</a:t>
            </a:r>
            <a:r>
              <a:rPr lang="en-US" altLang="zh-CN" b="0" dirty="0" err="1">
                <a:solidFill>
                  <a:schemeClr val="tx1"/>
                </a:solidFill>
                <a:latin typeface="+mj-ea"/>
                <a:ea typeface="+mj-ea"/>
              </a:rPr>
              <a:t>eight.tif</a:t>
            </a:r>
            <a:r>
              <a:rPr lang="en-US" altLang="zh-CN" b="0" dirty="0">
                <a:solidFill>
                  <a:schemeClr val="tx1"/>
                </a:solidFill>
                <a:latin typeface="+mj-ea"/>
                <a:ea typeface="+mj-ea"/>
              </a:rPr>
              <a:t>');                         %</a:t>
            </a:r>
            <a:r>
              <a:rPr lang="zh-CN" altLang="zh-CN" b="0" dirty="0">
                <a:solidFill>
                  <a:schemeClr val="tx1"/>
                </a:solidFill>
                <a:latin typeface="+mj-ea"/>
                <a:ea typeface="+mj-ea"/>
              </a:rPr>
              <a:t>读取图像</a:t>
            </a:r>
          </a:p>
          <a:p>
            <a:pPr algn="l"/>
            <a:r>
              <a:rPr lang="en-US" altLang="zh-CN" b="0" dirty="0">
                <a:solidFill>
                  <a:schemeClr val="tx1"/>
                </a:solidFill>
                <a:latin typeface="+mj-ea"/>
                <a:ea typeface="+mj-ea"/>
              </a:rPr>
              <a:t>B=im2bw(A);                                 %</a:t>
            </a:r>
            <a:r>
              <a:rPr lang="zh-CN" altLang="zh-CN" b="0" dirty="0">
                <a:solidFill>
                  <a:schemeClr val="tx1"/>
                </a:solidFill>
                <a:latin typeface="+mj-ea"/>
                <a:ea typeface="+mj-ea"/>
              </a:rPr>
              <a:t>转换成二值图像</a:t>
            </a:r>
          </a:p>
          <a:p>
            <a:pPr algn="l"/>
            <a:r>
              <a:rPr lang="en-US" altLang="zh-CN" b="0" dirty="0">
                <a:solidFill>
                  <a:schemeClr val="tx1"/>
                </a:solidFill>
                <a:latin typeface="+mj-ea"/>
                <a:ea typeface="+mj-ea"/>
              </a:rPr>
              <a:t>SE=</a:t>
            </a:r>
            <a:r>
              <a:rPr lang="en-US" altLang="zh-CN" b="0" dirty="0" err="1">
                <a:solidFill>
                  <a:schemeClr val="tx1"/>
                </a:solidFill>
                <a:latin typeface="+mj-ea"/>
                <a:ea typeface="+mj-ea"/>
              </a:rPr>
              <a:t>strel</a:t>
            </a:r>
            <a:r>
              <a:rPr lang="en-US" altLang="zh-CN" b="0" dirty="0">
                <a:solidFill>
                  <a:schemeClr val="tx1"/>
                </a:solidFill>
                <a:latin typeface="+mj-ea"/>
                <a:ea typeface="+mj-ea"/>
              </a:rPr>
              <a:t>('disk',5);    </a:t>
            </a:r>
            <a:endParaRPr lang="zh-CN" altLang="zh-CN" b="0" dirty="0">
              <a:solidFill>
                <a:schemeClr val="tx1"/>
              </a:solidFill>
              <a:latin typeface="+mj-ea"/>
              <a:ea typeface="+mj-ea"/>
            </a:endParaRPr>
          </a:p>
          <a:p>
            <a:pPr algn="l"/>
            <a:r>
              <a:rPr lang="en-US" altLang="zh-CN" b="0" dirty="0">
                <a:solidFill>
                  <a:schemeClr val="tx1"/>
                </a:solidFill>
                <a:latin typeface="+mj-ea"/>
                <a:ea typeface="+mj-ea"/>
              </a:rPr>
              <a:t>C=</a:t>
            </a:r>
            <a:r>
              <a:rPr lang="en-US" altLang="zh-CN" b="0" dirty="0" err="1">
                <a:solidFill>
                  <a:schemeClr val="tx1"/>
                </a:solidFill>
                <a:latin typeface="+mj-ea"/>
                <a:ea typeface="+mj-ea"/>
              </a:rPr>
              <a:t>imopen</a:t>
            </a:r>
            <a:r>
              <a:rPr lang="en-US" altLang="zh-CN" b="0" dirty="0">
                <a:solidFill>
                  <a:schemeClr val="tx1"/>
                </a:solidFill>
                <a:latin typeface="+mj-ea"/>
                <a:ea typeface="+mj-ea"/>
              </a:rPr>
              <a:t>(B,SE);                             %</a:t>
            </a:r>
            <a:r>
              <a:rPr lang="zh-CN" altLang="zh-CN" b="0" dirty="0">
                <a:solidFill>
                  <a:schemeClr val="tx1"/>
                </a:solidFill>
                <a:latin typeface="+mj-ea"/>
                <a:ea typeface="+mj-ea"/>
              </a:rPr>
              <a:t>对图像进行开启操作</a:t>
            </a:r>
          </a:p>
          <a:p>
            <a:pPr algn="l"/>
            <a:r>
              <a:rPr lang="en-US" altLang="zh-CN" b="0" dirty="0">
                <a:solidFill>
                  <a:schemeClr val="tx1"/>
                </a:solidFill>
                <a:latin typeface="+mj-ea"/>
                <a:ea typeface="+mj-ea"/>
              </a:rPr>
              <a:t>figure</a:t>
            </a:r>
            <a:endParaRPr lang="zh-CN" altLang="zh-CN" b="0" dirty="0">
              <a:solidFill>
                <a:schemeClr val="tx1"/>
              </a:solidFill>
              <a:latin typeface="+mj-ea"/>
              <a:ea typeface="+mj-ea"/>
            </a:endParaRPr>
          </a:p>
          <a:p>
            <a:pPr algn="l"/>
            <a:r>
              <a:rPr lang="en-US" altLang="zh-CN" b="0" dirty="0">
                <a:solidFill>
                  <a:schemeClr val="tx1"/>
                </a:solidFill>
                <a:latin typeface="+mj-ea"/>
                <a:ea typeface="+mj-ea"/>
              </a:rPr>
              <a:t>subplot(121),</a:t>
            </a:r>
            <a:r>
              <a:rPr lang="en-US" altLang="zh-CN" b="0" dirty="0" err="1">
                <a:solidFill>
                  <a:schemeClr val="tx1"/>
                </a:solidFill>
                <a:latin typeface="+mj-ea"/>
                <a:ea typeface="+mj-ea"/>
              </a:rPr>
              <a:t>imshow</a:t>
            </a:r>
            <a:r>
              <a:rPr lang="en-US" altLang="zh-CN" b="0" dirty="0">
                <a:solidFill>
                  <a:schemeClr val="tx1"/>
                </a:solidFill>
                <a:latin typeface="+mj-ea"/>
                <a:ea typeface="+mj-ea"/>
              </a:rPr>
              <a:t>(B);                     %</a:t>
            </a:r>
            <a:r>
              <a:rPr lang="zh-CN" altLang="zh-CN" b="0" dirty="0">
                <a:solidFill>
                  <a:schemeClr val="tx1"/>
                </a:solidFill>
                <a:latin typeface="+mj-ea"/>
                <a:ea typeface="+mj-ea"/>
              </a:rPr>
              <a:t>显示二值图像</a:t>
            </a:r>
            <a:r>
              <a:rPr lang="en-US" altLang="zh-CN" b="0" dirty="0">
                <a:solidFill>
                  <a:schemeClr val="tx1"/>
                </a:solidFill>
                <a:latin typeface="+mj-ea"/>
                <a:ea typeface="+mj-ea"/>
              </a:rPr>
              <a:t>        </a:t>
            </a:r>
            <a:endParaRPr lang="zh-CN" altLang="zh-CN" b="0" dirty="0">
              <a:solidFill>
                <a:schemeClr val="tx1"/>
              </a:solidFill>
              <a:latin typeface="+mj-ea"/>
              <a:ea typeface="+mj-ea"/>
            </a:endParaRPr>
          </a:p>
          <a:p>
            <a:pPr algn="l"/>
            <a:r>
              <a:rPr lang="en-US" altLang="zh-CN" b="0" dirty="0">
                <a:solidFill>
                  <a:schemeClr val="tx1"/>
                </a:solidFill>
                <a:latin typeface="+mj-ea"/>
                <a:ea typeface="+mj-ea"/>
              </a:rPr>
              <a:t>subplot(122),</a:t>
            </a:r>
            <a:r>
              <a:rPr lang="en-US" altLang="zh-CN" b="0" dirty="0" err="1">
                <a:solidFill>
                  <a:schemeClr val="tx1"/>
                </a:solidFill>
                <a:latin typeface="+mj-ea"/>
                <a:ea typeface="+mj-ea"/>
              </a:rPr>
              <a:t>imshow</a:t>
            </a:r>
            <a:r>
              <a:rPr lang="en-US" altLang="zh-CN" b="0" dirty="0">
                <a:solidFill>
                  <a:schemeClr val="tx1"/>
                </a:solidFill>
                <a:latin typeface="+mj-ea"/>
                <a:ea typeface="+mj-ea"/>
              </a:rPr>
              <a:t>(C);                     %</a:t>
            </a:r>
            <a:r>
              <a:rPr lang="zh-CN" altLang="zh-CN" b="0" dirty="0">
                <a:solidFill>
                  <a:schemeClr val="tx1"/>
                </a:solidFill>
                <a:latin typeface="+mj-ea"/>
                <a:ea typeface="+mj-ea"/>
              </a:rPr>
              <a:t>显示开运算后图像</a:t>
            </a:r>
          </a:p>
          <a:p>
            <a:pPr algn="l"/>
            <a:r>
              <a:rPr lang="zh-CN" altLang="zh-CN" b="0" dirty="0">
                <a:solidFill>
                  <a:schemeClr val="tx1"/>
                </a:solidFill>
                <a:latin typeface="+mj-ea"/>
                <a:ea typeface="+mj-ea"/>
              </a:rPr>
              <a:t>运行结果如图</a:t>
            </a:r>
            <a:r>
              <a:rPr lang="en-US" altLang="zh-CN" b="0" dirty="0">
                <a:solidFill>
                  <a:schemeClr val="tx1"/>
                </a:solidFill>
                <a:latin typeface="+mj-ea"/>
                <a:ea typeface="+mj-ea"/>
              </a:rPr>
              <a:t>16-44</a:t>
            </a:r>
            <a:r>
              <a:rPr lang="zh-CN" altLang="zh-CN" b="0" dirty="0">
                <a:solidFill>
                  <a:schemeClr val="tx1"/>
                </a:solidFill>
                <a:latin typeface="+mj-ea"/>
                <a:ea typeface="+mj-ea"/>
              </a:rPr>
              <a:t>所示。</a:t>
            </a: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4365104"/>
            <a:ext cx="4808537"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6684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812" y="1196752"/>
            <a:ext cx="7776864" cy="2862322"/>
          </a:xfrm>
          <a:prstGeom prst="rect">
            <a:avLst/>
          </a:prstGeom>
        </p:spPr>
        <p:txBody>
          <a:bodyPr wrap="square">
            <a:spAutoFit/>
          </a:bodyPr>
          <a:lstStyle/>
          <a:p>
            <a:pPr algn="l"/>
            <a:endParaRPr lang="zh-CN" altLang="zh-CN" b="0" dirty="0" smtClean="0">
              <a:solidFill>
                <a:schemeClr val="tx1"/>
              </a:solidFill>
              <a:latin typeface="+mj-ea"/>
              <a:ea typeface="+mj-ea"/>
            </a:endParaRPr>
          </a:p>
          <a:p>
            <a:pPr algn="l"/>
            <a:r>
              <a:rPr lang="zh-CN" altLang="zh-CN" b="0" dirty="0" smtClean="0">
                <a:solidFill>
                  <a:schemeClr val="tx1"/>
                </a:solidFill>
                <a:latin typeface="+mj-ea"/>
                <a:ea typeface="+mj-ea"/>
              </a:rPr>
              <a:t>如图</a:t>
            </a:r>
            <a:r>
              <a:rPr lang="en-US" altLang="zh-CN" b="0" dirty="0" smtClean="0">
                <a:solidFill>
                  <a:schemeClr val="tx1"/>
                </a:solidFill>
                <a:latin typeface="+mj-ea"/>
                <a:ea typeface="+mj-ea"/>
              </a:rPr>
              <a:t>16-3</a:t>
            </a:r>
            <a:r>
              <a:rPr lang="zh-CN" altLang="zh-CN" b="0" dirty="0" smtClean="0">
                <a:solidFill>
                  <a:schemeClr val="tx1"/>
                </a:solidFill>
                <a:latin typeface="+mj-ea"/>
                <a:ea typeface="+mj-ea"/>
              </a:rPr>
              <a:t>所示，转换（</a:t>
            </a:r>
            <a:r>
              <a:rPr lang="en-US" altLang="zh-CN" b="0" dirty="0" smtClean="0">
                <a:solidFill>
                  <a:schemeClr val="tx1"/>
                </a:solidFill>
                <a:latin typeface="+mj-ea"/>
                <a:ea typeface="+mj-ea"/>
              </a:rPr>
              <a:t>Conversions</a:t>
            </a:r>
            <a:r>
              <a:rPr lang="zh-CN" altLang="zh-CN" b="0" dirty="0" smtClean="0">
                <a:solidFill>
                  <a:schemeClr val="tx1"/>
                </a:solidFill>
                <a:latin typeface="+mj-ea"/>
                <a:ea typeface="+mj-ea"/>
              </a:rPr>
              <a:t>）模块库包含</a:t>
            </a:r>
            <a:r>
              <a:rPr lang="en-US" altLang="zh-CN" b="0" dirty="0" smtClean="0">
                <a:solidFill>
                  <a:schemeClr val="tx1"/>
                </a:solidFill>
                <a:latin typeface="+mj-ea"/>
                <a:ea typeface="+mj-ea"/>
              </a:rPr>
              <a:t>7</a:t>
            </a:r>
            <a:r>
              <a:rPr lang="zh-CN" altLang="zh-CN" b="0" dirty="0" smtClean="0">
                <a:solidFill>
                  <a:schemeClr val="tx1"/>
                </a:solidFill>
                <a:latin typeface="+mj-ea"/>
                <a:ea typeface="+mj-ea"/>
              </a:rPr>
              <a:t>个子模块库：</a:t>
            </a:r>
          </a:p>
          <a:p>
            <a:pPr lvl="0" algn="l"/>
            <a:r>
              <a:rPr lang="zh-CN" altLang="zh-CN" b="0" dirty="0" smtClean="0">
                <a:solidFill>
                  <a:schemeClr val="tx1"/>
                </a:solidFill>
                <a:latin typeface="+mj-ea"/>
                <a:ea typeface="+mj-ea"/>
              </a:rPr>
              <a:t>自动阈值（</a:t>
            </a:r>
            <a:r>
              <a:rPr lang="en-US" altLang="zh-CN" b="0" dirty="0" err="1" smtClean="0">
                <a:solidFill>
                  <a:schemeClr val="tx1"/>
                </a:solidFill>
                <a:latin typeface="+mj-ea"/>
                <a:ea typeface="+mj-ea"/>
              </a:rPr>
              <a:t>Autothreshold</a:t>
            </a:r>
            <a:r>
              <a:rPr lang="zh-CN" altLang="zh-CN" b="0" dirty="0" smtClean="0">
                <a:solidFill>
                  <a:schemeClr val="tx1"/>
                </a:solidFill>
                <a:latin typeface="+mj-ea"/>
                <a:ea typeface="+mj-ea"/>
              </a:rPr>
              <a:t>）</a:t>
            </a:r>
          </a:p>
          <a:p>
            <a:pPr lvl="0" algn="l"/>
            <a:r>
              <a:rPr lang="zh-CN" altLang="zh-CN" b="0" dirty="0" smtClean="0">
                <a:solidFill>
                  <a:schemeClr val="tx1"/>
                </a:solidFill>
                <a:latin typeface="+mj-ea"/>
                <a:ea typeface="+mj-ea"/>
              </a:rPr>
              <a:t>色度重采样（</a:t>
            </a:r>
            <a:r>
              <a:rPr lang="en-US" altLang="zh-CN" b="0" dirty="0" smtClean="0">
                <a:solidFill>
                  <a:schemeClr val="tx1"/>
                </a:solidFill>
                <a:latin typeface="+mj-ea"/>
                <a:ea typeface="+mj-ea"/>
              </a:rPr>
              <a:t>Chroma Resampling</a:t>
            </a:r>
            <a:r>
              <a:rPr lang="zh-CN" altLang="zh-CN" b="0" dirty="0" smtClean="0">
                <a:solidFill>
                  <a:schemeClr val="tx1"/>
                </a:solidFill>
                <a:latin typeface="+mj-ea"/>
                <a:ea typeface="+mj-ea"/>
              </a:rPr>
              <a:t>）</a:t>
            </a:r>
          </a:p>
          <a:p>
            <a:pPr lvl="0" algn="l"/>
            <a:r>
              <a:rPr lang="zh-CN" altLang="zh-CN" b="0" dirty="0" smtClean="0">
                <a:solidFill>
                  <a:schemeClr val="tx1"/>
                </a:solidFill>
                <a:latin typeface="+mj-ea"/>
                <a:ea typeface="+mj-ea"/>
              </a:rPr>
              <a:t>色彩空间转换（</a:t>
            </a:r>
            <a:r>
              <a:rPr lang="en-US" altLang="zh-CN" b="0" dirty="0" smtClean="0">
                <a:solidFill>
                  <a:schemeClr val="tx1"/>
                </a:solidFill>
                <a:latin typeface="+mj-ea"/>
                <a:ea typeface="+mj-ea"/>
              </a:rPr>
              <a:t>Color Space Conversion</a:t>
            </a:r>
            <a:r>
              <a:rPr lang="zh-CN" altLang="zh-CN" b="0" dirty="0" smtClean="0">
                <a:solidFill>
                  <a:schemeClr val="tx1"/>
                </a:solidFill>
                <a:latin typeface="+mj-ea"/>
                <a:ea typeface="+mj-ea"/>
              </a:rPr>
              <a:t>）</a:t>
            </a:r>
          </a:p>
          <a:p>
            <a:pPr lvl="0" algn="l"/>
            <a:r>
              <a:rPr lang="zh-CN" altLang="zh-CN" b="0" dirty="0" smtClean="0">
                <a:solidFill>
                  <a:schemeClr val="tx1"/>
                </a:solidFill>
                <a:latin typeface="+mj-ea"/>
                <a:ea typeface="+mj-ea"/>
              </a:rPr>
              <a:t>去马赛克（</a:t>
            </a:r>
            <a:r>
              <a:rPr lang="en-US" altLang="zh-CN" b="0" dirty="0" err="1" smtClean="0">
                <a:solidFill>
                  <a:schemeClr val="tx1"/>
                </a:solidFill>
                <a:latin typeface="+mj-ea"/>
                <a:ea typeface="+mj-ea"/>
              </a:rPr>
              <a:t>Demosaic</a:t>
            </a:r>
            <a:r>
              <a:rPr lang="zh-CN" altLang="zh-CN" b="0" dirty="0" smtClean="0">
                <a:solidFill>
                  <a:schemeClr val="tx1"/>
                </a:solidFill>
                <a:latin typeface="+mj-ea"/>
                <a:ea typeface="+mj-ea"/>
              </a:rPr>
              <a:t>）</a:t>
            </a:r>
          </a:p>
          <a:p>
            <a:pPr lvl="0" algn="l"/>
            <a:r>
              <a:rPr lang="zh-CN" altLang="zh-CN" b="0" dirty="0" smtClean="0">
                <a:solidFill>
                  <a:schemeClr val="tx1"/>
                </a:solidFill>
                <a:latin typeface="+mj-ea"/>
                <a:ea typeface="+mj-ea"/>
              </a:rPr>
              <a:t>伽马校正（</a:t>
            </a:r>
            <a:r>
              <a:rPr lang="en-US" altLang="zh-CN" b="0" dirty="0" smtClean="0">
                <a:solidFill>
                  <a:schemeClr val="tx1"/>
                </a:solidFill>
                <a:latin typeface="+mj-ea"/>
                <a:ea typeface="+mj-ea"/>
              </a:rPr>
              <a:t>Gamma Correction</a:t>
            </a:r>
            <a:r>
              <a:rPr lang="zh-CN" altLang="zh-CN" b="0" dirty="0" smtClean="0">
                <a:solidFill>
                  <a:schemeClr val="tx1"/>
                </a:solidFill>
                <a:latin typeface="+mj-ea"/>
                <a:ea typeface="+mj-ea"/>
              </a:rPr>
              <a:t>）</a:t>
            </a:r>
          </a:p>
          <a:p>
            <a:pPr lvl="0" algn="l"/>
            <a:r>
              <a:rPr lang="zh-CN" altLang="zh-CN" b="0" dirty="0" smtClean="0">
                <a:solidFill>
                  <a:schemeClr val="tx1"/>
                </a:solidFill>
                <a:latin typeface="+mj-ea"/>
                <a:ea typeface="+mj-ea"/>
              </a:rPr>
              <a:t>图像求补（</a:t>
            </a:r>
            <a:r>
              <a:rPr lang="en-US" altLang="zh-CN" b="0" dirty="0" smtClean="0">
                <a:solidFill>
                  <a:schemeClr val="tx1"/>
                </a:solidFill>
                <a:latin typeface="+mj-ea"/>
                <a:ea typeface="+mj-ea"/>
              </a:rPr>
              <a:t>Image Complement</a:t>
            </a:r>
            <a:r>
              <a:rPr lang="zh-CN" altLang="zh-CN" b="0" dirty="0" smtClean="0">
                <a:solidFill>
                  <a:schemeClr val="tx1"/>
                </a:solidFill>
                <a:latin typeface="+mj-ea"/>
                <a:ea typeface="+mj-ea"/>
              </a:rPr>
              <a:t>）</a:t>
            </a:r>
          </a:p>
          <a:p>
            <a:pPr lvl="0" algn="l"/>
            <a:r>
              <a:rPr lang="zh-CN" altLang="zh-CN" b="0" dirty="0" smtClean="0">
                <a:solidFill>
                  <a:schemeClr val="tx1"/>
                </a:solidFill>
                <a:latin typeface="+mj-ea"/>
                <a:ea typeface="+mj-ea"/>
              </a:rPr>
              <a:t>图像数据类型转换（</a:t>
            </a:r>
            <a:r>
              <a:rPr lang="en-US" altLang="zh-CN" b="0" dirty="0" smtClean="0">
                <a:solidFill>
                  <a:schemeClr val="tx1"/>
                </a:solidFill>
                <a:latin typeface="+mj-ea"/>
                <a:ea typeface="+mj-ea"/>
              </a:rPr>
              <a:t>Image Data Type Conversion</a:t>
            </a:r>
            <a:r>
              <a:rPr lang="zh-CN" altLang="zh-CN" b="0" dirty="0" smtClean="0">
                <a:solidFill>
                  <a:schemeClr val="tx1"/>
                </a:solidFill>
                <a:latin typeface="+mj-ea"/>
                <a:ea typeface="+mj-ea"/>
              </a:rPr>
              <a:t>）</a:t>
            </a:r>
            <a:endParaRPr lang="zh-CN" altLang="zh-CN" b="0" dirty="0">
              <a:solidFill>
                <a:schemeClr val="tx1"/>
              </a:solidFill>
              <a:latin typeface="+mj-ea"/>
              <a:ea typeface="+mj-ea"/>
            </a:endParaRPr>
          </a:p>
        </p:txBody>
      </p:sp>
      <p:sp>
        <p:nvSpPr>
          <p:cNvPr id="3" name="矩形 2"/>
          <p:cNvSpPr/>
          <p:nvPr/>
        </p:nvSpPr>
        <p:spPr>
          <a:xfrm>
            <a:off x="467544" y="1196752"/>
            <a:ext cx="2178802" cy="400110"/>
          </a:xfrm>
          <a:prstGeom prst="rect">
            <a:avLst/>
          </a:prstGeom>
        </p:spPr>
        <p:txBody>
          <a:bodyPr wrap="none">
            <a:spAutoFit/>
          </a:bodyPr>
          <a:lstStyle/>
          <a:p>
            <a:r>
              <a:rPr lang="en-US" altLang="zh-CN" dirty="0"/>
              <a:t>16.1.2</a:t>
            </a:r>
            <a:r>
              <a:rPr lang="zh-CN" altLang="zh-CN" dirty="0"/>
              <a:t>转换模块库</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063131"/>
            <a:ext cx="4305300"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34256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2474" y="836712"/>
            <a:ext cx="8712968" cy="5016758"/>
          </a:xfrm>
          <a:prstGeom prst="rect">
            <a:avLst/>
          </a:prstGeom>
        </p:spPr>
        <p:txBody>
          <a:bodyPr wrap="square">
            <a:spAutoFit/>
          </a:bodyPr>
          <a:lstStyle/>
          <a:p>
            <a:pPr algn="l"/>
            <a:r>
              <a:rPr lang="zh-CN" altLang="zh-CN" b="0" dirty="0">
                <a:solidFill>
                  <a:schemeClr val="tx1"/>
                </a:solidFill>
                <a:latin typeface="+mj-ea"/>
                <a:ea typeface="+mj-ea"/>
              </a:rPr>
              <a:t>通过</a:t>
            </a:r>
            <a:r>
              <a:rPr lang="en-US" altLang="zh-CN" b="0" dirty="0" err="1">
                <a:solidFill>
                  <a:schemeClr val="tx1"/>
                </a:solidFill>
                <a:latin typeface="+mj-ea"/>
                <a:ea typeface="+mj-ea"/>
              </a:rPr>
              <a:t>simulink</a:t>
            </a:r>
            <a:r>
              <a:rPr lang="zh-CN" altLang="zh-CN" b="0" dirty="0">
                <a:solidFill>
                  <a:schemeClr val="tx1"/>
                </a:solidFill>
                <a:latin typeface="+mj-ea"/>
                <a:ea typeface="+mj-ea"/>
              </a:rPr>
              <a:t>实现二值图像的开运算的仿真模型：</a:t>
            </a:r>
          </a:p>
          <a:p>
            <a:pPr algn="l"/>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）子模块的选取。</a:t>
            </a:r>
          </a:p>
          <a:p>
            <a:pPr lvl="0" algn="l"/>
            <a:r>
              <a:rPr lang="zh-CN" altLang="zh-CN" b="0" dirty="0">
                <a:solidFill>
                  <a:schemeClr val="tx1"/>
                </a:solidFill>
                <a:latin typeface="+mj-ea"/>
                <a:ea typeface="+mj-ea"/>
              </a:rPr>
              <a:t>“</a:t>
            </a:r>
            <a:r>
              <a:rPr lang="en-US" altLang="zh-CN" b="0" dirty="0">
                <a:solidFill>
                  <a:schemeClr val="tx1"/>
                </a:solidFill>
                <a:latin typeface="+mj-ea"/>
                <a:ea typeface="+mj-ea"/>
              </a:rPr>
              <a:t>Sources</a:t>
            </a:r>
            <a:r>
              <a:rPr lang="zh-CN" altLang="zh-CN" b="0" dirty="0">
                <a:solidFill>
                  <a:schemeClr val="tx1"/>
                </a:solidFill>
                <a:latin typeface="+mj-ea"/>
                <a:ea typeface="+mj-ea"/>
              </a:rPr>
              <a:t>”模块库中选择“</a:t>
            </a:r>
            <a:r>
              <a:rPr lang="en-US" altLang="zh-CN" b="0" dirty="0">
                <a:solidFill>
                  <a:schemeClr val="tx1"/>
                </a:solidFill>
                <a:latin typeface="+mj-ea"/>
                <a:ea typeface="+mj-ea"/>
              </a:rPr>
              <a:t>Image From File</a:t>
            </a:r>
            <a:r>
              <a:rPr lang="zh-CN" altLang="zh-CN" b="0" dirty="0">
                <a:solidFill>
                  <a:schemeClr val="tx1"/>
                </a:solidFill>
                <a:latin typeface="+mj-ea"/>
                <a:ea typeface="+mj-ea"/>
              </a:rPr>
              <a:t>”模块；</a:t>
            </a:r>
          </a:p>
          <a:p>
            <a:pPr lvl="0" algn="l"/>
            <a:r>
              <a:rPr lang="zh-CN" altLang="zh-CN" b="0" dirty="0">
                <a:solidFill>
                  <a:schemeClr val="tx1"/>
                </a:solidFill>
                <a:latin typeface="+mj-ea"/>
                <a:ea typeface="+mj-ea"/>
              </a:rPr>
              <a:t>“</a:t>
            </a:r>
            <a:r>
              <a:rPr lang="en-US" altLang="zh-CN" b="0" dirty="0">
                <a:solidFill>
                  <a:schemeClr val="tx1"/>
                </a:solidFill>
                <a:latin typeface="+mj-ea"/>
                <a:ea typeface="+mj-ea"/>
              </a:rPr>
              <a:t>Morphological Operation</a:t>
            </a:r>
            <a:r>
              <a:rPr lang="zh-CN" altLang="zh-CN" b="0" dirty="0">
                <a:solidFill>
                  <a:schemeClr val="tx1"/>
                </a:solidFill>
                <a:latin typeface="+mj-ea"/>
                <a:ea typeface="+mj-ea"/>
              </a:rPr>
              <a:t>”模块库中选“</a:t>
            </a:r>
            <a:r>
              <a:rPr lang="en-US" altLang="zh-CN" b="0" dirty="0">
                <a:solidFill>
                  <a:schemeClr val="tx1"/>
                </a:solidFill>
                <a:latin typeface="+mj-ea"/>
                <a:ea typeface="+mj-ea"/>
              </a:rPr>
              <a:t>Opening</a:t>
            </a:r>
            <a:r>
              <a:rPr lang="zh-CN" altLang="zh-CN" b="0" dirty="0">
                <a:solidFill>
                  <a:schemeClr val="tx1"/>
                </a:solidFill>
                <a:latin typeface="+mj-ea"/>
                <a:ea typeface="+mj-ea"/>
              </a:rPr>
              <a:t>”模块和“</a:t>
            </a:r>
            <a:r>
              <a:rPr lang="en-US" altLang="zh-CN" b="0" dirty="0">
                <a:solidFill>
                  <a:schemeClr val="tx1"/>
                </a:solidFill>
                <a:latin typeface="+mj-ea"/>
                <a:ea typeface="+mj-ea"/>
              </a:rPr>
              <a:t>Label</a:t>
            </a:r>
            <a:r>
              <a:rPr lang="zh-CN" altLang="zh-CN" b="0" dirty="0">
                <a:solidFill>
                  <a:schemeClr val="tx1"/>
                </a:solidFill>
                <a:latin typeface="+mj-ea"/>
                <a:ea typeface="+mj-ea"/>
              </a:rPr>
              <a:t>”模块；</a:t>
            </a:r>
          </a:p>
          <a:p>
            <a:pPr lvl="0" algn="l"/>
            <a:r>
              <a:rPr lang="zh-CN" altLang="zh-CN" b="0" dirty="0">
                <a:solidFill>
                  <a:schemeClr val="tx1"/>
                </a:solidFill>
                <a:latin typeface="+mj-ea"/>
                <a:ea typeface="+mj-ea"/>
              </a:rPr>
              <a:t>“</a:t>
            </a:r>
            <a:r>
              <a:rPr lang="en-US" altLang="zh-CN" b="0" dirty="0">
                <a:solidFill>
                  <a:schemeClr val="tx1"/>
                </a:solidFill>
                <a:latin typeface="+mj-ea"/>
                <a:ea typeface="+mj-ea"/>
              </a:rPr>
              <a:t>Conversion</a:t>
            </a:r>
            <a:r>
              <a:rPr lang="zh-CN" altLang="zh-CN" b="0" dirty="0">
                <a:solidFill>
                  <a:schemeClr val="tx1"/>
                </a:solidFill>
                <a:latin typeface="+mj-ea"/>
                <a:ea typeface="+mj-ea"/>
              </a:rPr>
              <a:t>”子模块中选择</a:t>
            </a:r>
            <a:r>
              <a:rPr lang="en-US" altLang="zh-CN" b="0" dirty="0">
                <a:solidFill>
                  <a:schemeClr val="tx1"/>
                </a:solidFill>
                <a:latin typeface="+mj-ea"/>
                <a:ea typeface="+mj-ea"/>
              </a:rPr>
              <a:t>"</a:t>
            </a:r>
            <a:r>
              <a:rPr lang="en-US" altLang="zh-CN" b="0" dirty="0" err="1">
                <a:solidFill>
                  <a:schemeClr val="tx1"/>
                </a:solidFill>
                <a:latin typeface="+mj-ea"/>
                <a:ea typeface="+mj-ea"/>
              </a:rPr>
              <a:t>Autothreshold</a:t>
            </a:r>
            <a:r>
              <a:rPr lang="en-US" altLang="zh-CN" b="0" dirty="0">
                <a:solidFill>
                  <a:schemeClr val="tx1"/>
                </a:solidFill>
                <a:latin typeface="+mj-ea"/>
                <a:ea typeface="+mj-ea"/>
              </a:rPr>
              <a:t>"</a:t>
            </a:r>
            <a:r>
              <a:rPr lang="zh-CN" altLang="zh-CN" b="0" dirty="0">
                <a:solidFill>
                  <a:schemeClr val="tx1"/>
                </a:solidFill>
                <a:latin typeface="+mj-ea"/>
                <a:ea typeface="+mj-ea"/>
              </a:rPr>
              <a:t>模块；</a:t>
            </a:r>
          </a:p>
          <a:p>
            <a:pPr lvl="0" algn="l"/>
            <a:r>
              <a:rPr lang="zh-CN" altLang="zh-CN" b="0" dirty="0">
                <a:solidFill>
                  <a:schemeClr val="tx1"/>
                </a:solidFill>
                <a:latin typeface="+mj-ea"/>
                <a:ea typeface="+mj-ea"/>
              </a:rPr>
              <a:t>“</a:t>
            </a:r>
            <a:r>
              <a:rPr lang="en-US" altLang="zh-CN" b="0" dirty="0">
                <a:solidFill>
                  <a:schemeClr val="tx1"/>
                </a:solidFill>
                <a:latin typeface="+mj-ea"/>
                <a:ea typeface="+mj-ea"/>
              </a:rPr>
              <a:t>Sinks</a:t>
            </a:r>
            <a:r>
              <a:rPr lang="zh-CN" altLang="zh-CN" b="0" dirty="0">
                <a:solidFill>
                  <a:schemeClr val="tx1"/>
                </a:solidFill>
                <a:latin typeface="+mj-ea"/>
                <a:ea typeface="+mj-ea"/>
              </a:rPr>
              <a:t>”模块库中选择“</a:t>
            </a:r>
            <a:r>
              <a:rPr lang="en-US" altLang="zh-CN" b="0" dirty="0">
                <a:solidFill>
                  <a:schemeClr val="tx1"/>
                </a:solidFill>
                <a:latin typeface="+mj-ea"/>
                <a:ea typeface="+mj-ea"/>
              </a:rPr>
              <a:t>Video Viewer</a:t>
            </a:r>
            <a:r>
              <a:rPr lang="zh-CN" altLang="zh-CN" b="0" dirty="0">
                <a:solidFill>
                  <a:schemeClr val="tx1"/>
                </a:solidFill>
                <a:latin typeface="+mj-ea"/>
                <a:ea typeface="+mj-ea"/>
              </a:rPr>
              <a:t>”模块和“</a:t>
            </a:r>
            <a:r>
              <a:rPr lang="en-US" altLang="zh-CN" b="0" dirty="0">
                <a:solidFill>
                  <a:schemeClr val="tx1"/>
                </a:solidFill>
                <a:latin typeface="+mj-ea"/>
                <a:ea typeface="+mj-ea"/>
              </a:rPr>
              <a:t>Display</a:t>
            </a:r>
            <a:r>
              <a:rPr lang="zh-CN" altLang="zh-CN" b="0" dirty="0">
                <a:solidFill>
                  <a:schemeClr val="tx1"/>
                </a:solidFill>
                <a:latin typeface="+mj-ea"/>
                <a:ea typeface="+mj-ea"/>
              </a:rPr>
              <a:t>”模块；</a:t>
            </a:r>
            <a:r>
              <a:rPr lang="en-US" altLang="zh-CN" b="0" dirty="0">
                <a:solidFill>
                  <a:schemeClr val="tx1"/>
                </a:solidFill>
                <a:latin typeface="+mj-ea"/>
                <a:ea typeface="+mj-ea"/>
              </a:rPr>
              <a:t>		</a:t>
            </a:r>
            <a:endParaRPr lang="zh-CN" altLang="zh-CN" b="0" dirty="0">
              <a:solidFill>
                <a:schemeClr val="tx1"/>
              </a:solidFill>
              <a:latin typeface="+mj-ea"/>
              <a:ea typeface="+mj-ea"/>
            </a:endParaRPr>
          </a:p>
          <a:p>
            <a:pPr algn="l"/>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）模块参数设置。</a:t>
            </a:r>
          </a:p>
          <a:p>
            <a:pPr lvl="0" algn="l"/>
            <a:r>
              <a:rPr lang="zh-CN" altLang="zh-CN" b="0" dirty="0">
                <a:solidFill>
                  <a:schemeClr val="tx1"/>
                </a:solidFill>
                <a:latin typeface="+mj-ea"/>
                <a:ea typeface="+mj-ea"/>
              </a:rPr>
              <a:t>“</a:t>
            </a:r>
            <a:r>
              <a:rPr lang="en-US" altLang="zh-CN" b="0" dirty="0">
                <a:solidFill>
                  <a:schemeClr val="tx1"/>
                </a:solidFill>
                <a:latin typeface="+mj-ea"/>
                <a:ea typeface="+mj-ea"/>
              </a:rPr>
              <a:t>Image From File</a:t>
            </a:r>
            <a:r>
              <a:rPr lang="zh-CN" altLang="zh-CN" b="0" dirty="0">
                <a:solidFill>
                  <a:schemeClr val="tx1"/>
                </a:solidFill>
                <a:latin typeface="+mj-ea"/>
                <a:ea typeface="+mj-ea"/>
              </a:rPr>
              <a:t>”模块的参数，</a:t>
            </a:r>
            <a:r>
              <a:rPr lang="en-US" altLang="zh-CN" b="0" dirty="0">
                <a:solidFill>
                  <a:schemeClr val="tx1"/>
                </a:solidFill>
                <a:latin typeface="+mj-ea"/>
                <a:ea typeface="+mj-ea"/>
              </a:rPr>
              <a:t>main</a:t>
            </a:r>
            <a:r>
              <a:rPr lang="zh-CN" altLang="zh-CN" b="0" dirty="0">
                <a:solidFill>
                  <a:schemeClr val="tx1"/>
                </a:solidFill>
                <a:latin typeface="+mj-ea"/>
                <a:ea typeface="+mj-ea"/>
              </a:rPr>
              <a:t>标签</a:t>
            </a:r>
            <a:r>
              <a:rPr lang="en-US" altLang="zh-CN" b="0" dirty="0">
                <a:solidFill>
                  <a:schemeClr val="tx1"/>
                </a:solidFill>
                <a:latin typeface="+mj-ea"/>
                <a:ea typeface="+mj-ea"/>
              </a:rPr>
              <a:t>value</a:t>
            </a:r>
            <a:r>
              <a:rPr lang="zh-CN" altLang="zh-CN" b="0" dirty="0">
                <a:solidFill>
                  <a:schemeClr val="tx1"/>
                </a:solidFill>
                <a:latin typeface="+mj-ea"/>
                <a:ea typeface="+mj-ea"/>
              </a:rPr>
              <a:t>的文本框中输入文件</a:t>
            </a:r>
            <a:r>
              <a:rPr lang="en-US" altLang="zh-CN" b="0" dirty="0">
                <a:solidFill>
                  <a:schemeClr val="tx1"/>
                </a:solidFill>
                <a:latin typeface="+mj-ea"/>
                <a:ea typeface="+mj-ea"/>
              </a:rPr>
              <a:t>coins.png</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在</a:t>
            </a:r>
            <a:r>
              <a:rPr lang="en-US" altLang="zh-CN" b="0" dirty="0">
                <a:solidFill>
                  <a:schemeClr val="tx1"/>
                </a:solidFill>
                <a:latin typeface="+mj-ea"/>
                <a:ea typeface="+mj-ea"/>
              </a:rPr>
              <a:t>"</a:t>
            </a:r>
            <a:r>
              <a:rPr lang="en-US" altLang="zh-CN" b="0" dirty="0" err="1">
                <a:solidFill>
                  <a:schemeClr val="tx1"/>
                </a:solidFill>
                <a:latin typeface="+mj-ea"/>
                <a:ea typeface="+mj-ea"/>
              </a:rPr>
              <a:t>Autothreshold</a:t>
            </a:r>
            <a:r>
              <a:rPr lang="en-US" altLang="zh-CN" b="0" dirty="0">
                <a:solidFill>
                  <a:schemeClr val="tx1"/>
                </a:solidFill>
                <a:latin typeface="+mj-ea"/>
                <a:ea typeface="+mj-ea"/>
              </a:rPr>
              <a:t>"</a:t>
            </a:r>
            <a:r>
              <a:rPr lang="zh-CN" altLang="zh-CN" b="0" dirty="0">
                <a:solidFill>
                  <a:schemeClr val="tx1"/>
                </a:solidFill>
                <a:latin typeface="+mj-ea"/>
                <a:ea typeface="+mj-ea"/>
              </a:rPr>
              <a:t>模块中，将</a:t>
            </a:r>
            <a:r>
              <a:rPr lang="en-US" altLang="zh-CN" b="0" dirty="0">
                <a:solidFill>
                  <a:schemeClr val="tx1"/>
                </a:solidFill>
                <a:latin typeface="+mj-ea"/>
                <a:ea typeface="+mj-ea"/>
              </a:rPr>
              <a:t>main</a:t>
            </a:r>
            <a:r>
              <a:rPr lang="zh-CN" altLang="zh-CN" b="0" dirty="0">
                <a:solidFill>
                  <a:schemeClr val="tx1"/>
                </a:solidFill>
                <a:latin typeface="+mj-ea"/>
                <a:ea typeface="+mj-ea"/>
              </a:rPr>
              <a:t>标签的</a:t>
            </a:r>
            <a:r>
              <a:rPr lang="en-US" altLang="zh-CN" b="0" dirty="0">
                <a:solidFill>
                  <a:schemeClr val="tx1"/>
                </a:solidFill>
                <a:latin typeface="+mj-ea"/>
                <a:ea typeface="+mj-ea"/>
              </a:rPr>
              <a:t>Scale threshold</a:t>
            </a:r>
            <a:r>
              <a:rPr lang="zh-CN" altLang="zh-CN" b="0" dirty="0">
                <a:solidFill>
                  <a:schemeClr val="tx1"/>
                </a:solidFill>
                <a:latin typeface="+mj-ea"/>
                <a:ea typeface="+mj-ea"/>
              </a:rPr>
              <a:t>复选框选中，在其下的</a:t>
            </a:r>
            <a:r>
              <a:rPr lang="en-US" altLang="zh-CN" b="0" dirty="0">
                <a:solidFill>
                  <a:schemeClr val="tx1"/>
                </a:solidFill>
                <a:latin typeface="+mj-ea"/>
                <a:ea typeface="+mj-ea"/>
              </a:rPr>
              <a:t>Threshold scaling factor</a:t>
            </a:r>
            <a:r>
              <a:rPr lang="zh-CN" altLang="zh-CN" b="0" dirty="0">
                <a:solidFill>
                  <a:schemeClr val="tx1"/>
                </a:solidFill>
                <a:latin typeface="+mj-ea"/>
                <a:ea typeface="+mj-ea"/>
              </a:rPr>
              <a:t>文本框中输入</a:t>
            </a:r>
            <a:r>
              <a:rPr lang="en-US" altLang="zh-CN" b="0" dirty="0">
                <a:solidFill>
                  <a:schemeClr val="tx1"/>
                </a:solidFill>
                <a:latin typeface="+mj-ea"/>
                <a:ea typeface="+mj-ea"/>
              </a:rPr>
              <a:t>0.9</a:t>
            </a:r>
            <a:r>
              <a:rPr lang="zh-CN" altLang="zh-CN" b="0" dirty="0">
                <a:solidFill>
                  <a:schemeClr val="tx1"/>
                </a:solidFill>
                <a:latin typeface="+mj-ea"/>
                <a:ea typeface="+mj-ea"/>
              </a:rPr>
              <a:t>，在“</a:t>
            </a:r>
            <a:r>
              <a:rPr lang="en-US" altLang="zh-CN" b="0" dirty="0">
                <a:solidFill>
                  <a:schemeClr val="tx1"/>
                </a:solidFill>
                <a:latin typeface="+mj-ea"/>
                <a:ea typeface="+mj-ea"/>
              </a:rPr>
              <a:t>Label</a:t>
            </a:r>
            <a:r>
              <a:rPr lang="zh-CN" altLang="zh-CN" b="0" dirty="0">
                <a:solidFill>
                  <a:schemeClr val="tx1"/>
                </a:solidFill>
                <a:latin typeface="+mj-ea"/>
                <a:ea typeface="+mj-ea"/>
              </a:rPr>
              <a:t>”模块中，在</a:t>
            </a:r>
            <a:r>
              <a:rPr lang="en-US" altLang="zh-CN" b="0" dirty="0">
                <a:solidFill>
                  <a:schemeClr val="tx1"/>
                </a:solidFill>
                <a:latin typeface="+mj-ea"/>
                <a:ea typeface="+mj-ea"/>
              </a:rPr>
              <a:t>Output</a:t>
            </a:r>
            <a:r>
              <a:rPr lang="zh-CN" altLang="zh-CN" b="0" dirty="0">
                <a:solidFill>
                  <a:schemeClr val="tx1"/>
                </a:solidFill>
                <a:latin typeface="+mj-ea"/>
                <a:ea typeface="+mj-ea"/>
              </a:rPr>
              <a:t>下拉列表中选择</a:t>
            </a:r>
            <a:r>
              <a:rPr lang="en-US" altLang="zh-CN" b="0" dirty="0">
                <a:solidFill>
                  <a:schemeClr val="tx1"/>
                </a:solidFill>
                <a:latin typeface="+mj-ea"/>
                <a:ea typeface="+mj-ea"/>
              </a:rPr>
              <a:t>Number of Labels</a:t>
            </a:r>
            <a:r>
              <a:rPr lang="zh-CN" altLang="zh-CN" b="0" dirty="0">
                <a:solidFill>
                  <a:schemeClr val="tx1"/>
                </a:solidFill>
                <a:latin typeface="+mj-ea"/>
                <a:ea typeface="+mj-ea"/>
              </a:rPr>
              <a:t>。</a:t>
            </a:r>
            <a:r>
              <a:rPr lang="en-US" altLang="zh-CN" b="0" dirty="0">
                <a:solidFill>
                  <a:schemeClr val="tx1"/>
                </a:solidFill>
                <a:latin typeface="+mj-ea"/>
                <a:ea typeface="+mj-ea"/>
              </a:rPr>
              <a:t> 	</a:t>
            </a:r>
            <a:endParaRPr lang="zh-CN" altLang="zh-CN" b="0" dirty="0">
              <a:solidFill>
                <a:schemeClr val="tx1"/>
              </a:solidFill>
              <a:latin typeface="+mj-ea"/>
              <a:ea typeface="+mj-ea"/>
            </a:endParaRPr>
          </a:p>
          <a:p>
            <a:pPr algn="l"/>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）仿真器参数设置。</a:t>
            </a:r>
          </a:p>
          <a:p>
            <a:pPr algn="l"/>
            <a:r>
              <a:rPr lang="zh-CN" altLang="zh-CN" b="0" dirty="0">
                <a:solidFill>
                  <a:schemeClr val="tx1"/>
                </a:solidFill>
                <a:latin typeface="+mj-ea"/>
                <a:ea typeface="+mj-ea"/>
              </a:rPr>
              <a:t>（</a:t>
            </a:r>
            <a:r>
              <a:rPr lang="en-US" altLang="zh-CN" b="0" dirty="0">
                <a:solidFill>
                  <a:schemeClr val="tx1"/>
                </a:solidFill>
                <a:latin typeface="+mj-ea"/>
                <a:ea typeface="+mj-ea"/>
              </a:rPr>
              <a:t>4</a:t>
            </a:r>
            <a:r>
              <a:rPr lang="zh-CN" altLang="zh-CN" b="0" dirty="0">
                <a:solidFill>
                  <a:schemeClr val="tx1"/>
                </a:solidFill>
                <a:latin typeface="+mj-ea"/>
                <a:ea typeface="+mj-ea"/>
              </a:rPr>
              <a:t>）建立连接，形成仿真模型，并保存结果。二值图像的开运算仿真模型如图</a:t>
            </a:r>
            <a:r>
              <a:rPr lang="en-US" altLang="zh-CN" b="0" dirty="0">
                <a:solidFill>
                  <a:schemeClr val="tx1"/>
                </a:solidFill>
                <a:latin typeface="+mj-ea"/>
                <a:ea typeface="+mj-ea"/>
              </a:rPr>
              <a:t>16-45</a:t>
            </a:r>
            <a:r>
              <a:rPr lang="zh-CN" altLang="zh-CN" b="0" dirty="0">
                <a:solidFill>
                  <a:schemeClr val="tx1"/>
                </a:solidFill>
                <a:latin typeface="+mj-ea"/>
                <a:ea typeface="+mj-ea"/>
              </a:rPr>
              <a:t>所示。</a:t>
            </a:r>
          </a:p>
        </p:txBody>
      </p:sp>
      <p:sp>
        <p:nvSpPr>
          <p:cNvPr id="3" name="矩形 2"/>
          <p:cNvSpPr/>
          <p:nvPr/>
        </p:nvSpPr>
        <p:spPr>
          <a:xfrm>
            <a:off x="162474" y="5838854"/>
            <a:ext cx="7001814" cy="400110"/>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5</a:t>
            </a:r>
            <a:r>
              <a:rPr lang="zh-CN" altLang="zh-CN" b="0" dirty="0">
                <a:solidFill>
                  <a:schemeClr val="tx1"/>
                </a:solidFill>
                <a:latin typeface="+mj-ea"/>
                <a:ea typeface="+mj-ea"/>
              </a:rPr>
              <a:t>）运行仿真系统，仿真结果如图</a:t>
            </a:r>
            <a:r>
              <a:rPr lang="en-US" altLang="zh-CN" b="0" dirty="0">
                <a:solidFill>
                  <a:schemeClr val="tx1"/>
                </a:solidFill>
                <a:latin typeface="+mj-ea"/>
                <a:ea typeface="+mj-ea"/>
              </a:rPr>
              <a:t>16-46</a:t>
            </a:r>
            <a:r>
              <a:rPr lang="zh-CN" altLang="zh-CN" b="0" dirty="0">
                <a:solidFill>
                  <a:schemeClr val="tx1"/>
                </a:solidFill>
                <a:latin typeface="+mj-ea"/>
                <a:ea typeface="+mj-ea"/>
              </a:rPr>
              <a:t>所示。</a:t>
            </a:r>
          </a:p>
        </p:txBody>
      </p:sp>
    </p:spTree>
    <p:extLst>
      <p:ext uri="{BB962C8B-B14F-4D97-AF65-F5344CB8AC3E}">
        <p14:creationId xmlns:p14="http://schemas.microsoft.com/office/powerpoint/2010/main" val="27266849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96752"/>
            <a:ext cx="4678363" cy="169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6161" y="3212976"/>
            <a:ext cx="4435475" cy="260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66849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980728"/>
            <a:ext cx="4896544" cy="400110"/>
          </a:xfrm>
          <a:prstGeom prst="rect">
            <a:avLst/>
          </a:prstGeom>
        </p:spPr>
        <p:txBody>
          <a:bodyPr wrap="square">
            <a:spAutoFit/>
          </a:bodyPr>
          <a:lstStyle/>
          <a:p>
            <a:r>
              <a:rPr lang="en-US" altLang="zh-CN" dirty="0"/>
              <a:t>16.6</a:t>
            </a:r>
            <a:r>
              <a:rPr lang="zh-CN" altLang="zh-CN" dirty="0"/>
              <a:t>基于</a:t>
            </a:r>
            <a:r>
              <a:rPr lang="en-US" altLang="zh-CN" dirty="0"/>
              <a:t>SIMULINK</a:t>
            </a:r>
            <a:r>
              <a:rPr lang="zh-CN" altLang="zh-CN" dirty="0"/>
              <a:t>的图像增强综合实例</a:t>
            </a:r>
          </a:p>
        </p:txBody>
      </p:sp>
      <p:sp>
        <p:nvSpPr>
          <p:cNvPr id="3" name="矩形 2"/>
          <p:cNvSpPr/>
          <p:nvPr/>
        </p:nvSpPr>
        <p:spPr>
          <a:xfrm>
            <a:off x="251520" y="1700808"/>
            <a:ext cx="8964488" cy="1015663"/>
          </a:xfrm>
          <a:prstGeom prst="rect">
            <a:avLst/>
          </a:prstGeom>
        </p:spPr>
        <p:txBody>
          <a:bodyPr wrap="square">
            <a:spAutoFit/>
          </a:bodyPr>
          <a:lstStyle/>
          <a:p>
            <a:pPr algn="l"/>
            <a:r>
              <a:rPr lang="en-US" altLang="zh-CN" b="0" dirty="0">
                <a:solidFill>
                  <a:schemeClr val="tx1"/>
                </a:solidFill>
                <a:latin typeface="+mj-ea"/>
                <a:ea typeface="+mj-ea"/>
              </a:rPr>
              <a:t>SIMULINK</a:t>
            </a:r>
            <a:r>
              <a:rPr lang="zh-CN" altLang="zh-CN" b="0" dirty="0">
                <a:solidFill>
                  <a:schemeClr val="tx1"/>
                </a:solidFill>
                <a:latin typeface="+mj-ea"/>
                <a:ea typeface="+mj-ea"/>
              </a:rPr>
              <a:t>图像处理模块集包括多个子模块，在实际应用中，读者可以根据实际项目的需要，选取适当的模块对图像进行处理。下面通过实例介绍图像处理模块集对图像的综合处理。</a:t>
            </a:r>
          </a:p>
        </p:txBody>
      </p:sp>
    </p:spTree>
    <p:extLst>
      <p:ext uri="{BB962C8B-B14F-4D97-AF65-F5344CB8AC3E}">
        <p14:creationId xmlns:p14="http://schemas.microsoft.com/office/powerpoint/2010/main" val="27266849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24744"/>
            <a:ext cx="3204723" cy="400110"/>
          </a:xfrm>
          <a:prstGeom prst="rect">
            <a:avLst/>
          </a:prstGeom>
        </p:spPr>
        <p:txBody>
          <a:bodyPr wrap="none">
            <a:spAutoFit/>
          </a:bodyPr>
          <a:lstStyle/>
          <a:p>
            <a:r>
              <a:rPr lang="en-US" altLang="zh-CN" dirty="0"/>
              <a:t>16.6.1</a:t>
            </a:r>
            <a:r>
              <a:rPr lang="zh-CN" altLang="zh-CN" dirty="0"/>
              <a:t>图像进行旋转和增强</a:t>
            </a:r>
          </a:p>
        </p:txBody>
      </p:sp>
      <p:sp>
        <p:nvSpPr>
          <p:cNvPr id="3" name="矩形 2"/>
          <p:cNvSpPr/>
          <p:nvPr/>
        </p:nvSpPr>
        <p:spPr>
          <a:xfrm>
            <a:off x="251520" y="1772816"/>
            <a:ext cx="8892480" cy="3970318"/>
          </a:xfrm>
          <a:prstGeom prst="rect">
            <a:avLst/>
          </a:prstGeom>
        </p:spPr>
        <p:txBody>
          <a:bodyPr wrap="square">
            <a:spAutoFit/>
          </a:bodyPr>
          <a:lstStyle/>
          <a:p>
            <a:pPr algn="l"/>
            <a:r>
              <a:rPr lang="zh-CN" altLang="zh-CN" sz="1800" b="0" dirty="0">
                <a:solidFill>
                  <a:schemeClr val="tx1"/>
                </a:solidFill>
                <a:latin typeface="+mj-ea"/>
                <a:ea typeface="+mj-ea"/>
              </a:rPr>
              <a:t>通过</a:t>
            </a:r>
            <a:r>
              <a:rPr lang="en-US" altLang="zh-CN" sz="1800" b="0" dirty="0" err="1">
                <a:solidFill>
                  <a:schemeClr val="tx1"/>
                </a:solidFill>
                <a:latin typeface="+mj-ea"/>
                <a:ea typeface="+mj-ea"/>
              </a:rPr>
              <a:t>simulink</a:t>
            </a:r>
            <a:r>
              <a:rPr lang="zh-CN" altLang="zh-CN" sz="1800" b="0" dirty="0">
                <a:solidFill>
                  <a:schemeClr val="tx1"/>
                </a:solidFill>
                <a:latin typeface="+mj-ea"/>
                <a:ea typeface="+mj-ea"/>
              </a:rPr>
              <a:t>实现对图像进行旋转和增强，改善图像的显示效果。</a:t>
            </a:r>
          </a:p>
          <a:p>
            <a:pPr algn="l"/>
            <a:r>
              <a:rPr lang="zh-CN" altLang="zh-CN" sz="1800" b="0" dirty="0">
                <a:solidFill>
                  <a:schemeClr val="tx1"/>
                </a:solidFill>
                <a:latin typeface="+mj-ea"/>
                <a:ea typeface="+mj-ea"/>
              </a:rPr>
              <a:t>（</a:t>
            </a:r>
            <a:r>
              <a:rPr lang="en-US" altLang="zh-CN" sz="1800" b="0" dirty="0">
                <a:solidFill>
                  <a:schemeClr val="tx1"/>
                </a:solidFill>
                <a:latin typeface="+mj-ea"/>
                <a:ea typeface="+mj-ea"/>
              </a:rPr>
              <a:t>1</a:t>
            </a:r>
            <a:r>
              <a:rPr lang="zh-CN" altLang="zh-CN" sz="1800" b="0" dirty="0">
                <a:solidFill>
                  <a:schemeClr val="tx1"/>
                </a:solidFill>
                <a:latin typeface="+mj-ea"/>
                <a:ea typeface="+mj-ea"/>
              </a:rPr>
              <a:t>）子模块的选取</a:t>
            </a:r>
          </a:p>
          <a:p>
            <a:pPr lvl="0" algn="l"/>
            <a:r>
              <a:rPr lang="zh-CN" altLang="zh-CN" sz="1800" b="0" dirty="0">
                <a:solidFill>
                  <a:schemeClr val="tx1"/>
                </a:solidFill>
                <a:latin typeface="+mj-ea"/>
                <a:ea typeface="+mj-ea"/>
              </a:rPr>
              <a:t>“</a:t>
            </a:r>
            <a:r>
              <a:rPr lang="en-US" altLang="zh-CN" sz="1800" b="0" dirty="0">
                <a:solidFill>
                  <a:schemeClr val="tx1"/>
                </a:solidFill>
                <a:latin typeface="+mj-ea"/>
                <a:ea typeface="+mj-ea"/>
              </a:rPr>
              <a:t>Sources</a:t>
            </a:r>
            <a:r>
              <a:rPr lang="zh-CN" altLang="zh-CN" sz="1800" b="0" dirty="0">
                <a:solidFill>
                  <a:schemeClr val="tx1"/>
                </a:solidFill>
                <a:latin typeface="+mj-ea"/>
                <a:ea typeface="+mj-ea"/>
              </a:rPr>
              <a:t>”模块库中选择“</a:t>
            </a:r>
            <a:r>
              <a:rPr lang="en-US" altLang="zh-CN" sz="1800" b="0" dirty="0">
                <a:solidFill>
                  <a:schemeClr val="tx1"/>
                </a:solidFill>
                <a:latin typeface="+mj-ea"/>
                <a:ea typeface="+mj-ea"/>
              </a:rPr>
              <a:t>Image From File</a:t>
            </a:r>
            <a:r>
              <a:rPr lang="zh-CN" altLang="zh-CN" sz="1800" b="0" dirty="0">
                <a:solidFill>
                  <a:schemeClr val="tx1"/>
                </a:solidFill>
                <a:latin typeface="+mj-ea"/>
                <a:ea typeface="+mj-ea"/>
              </a:rPr>
              <a:t>”模块；</a:t>
            </a:r>
          </a:p>
          <a:p>
            <a:pPr lvl="0" algn="l"/>
            <a:r>
              <a:rPr lang="zh-CN" altLang="zh-CN" sz="1800" b="0" dirty="0">
                <a:solidFill>
                  <a:schemeClr val="tx1"/>
                </a:solidFill>
                <a:latin typeface="+mj-ea"/>
                <a:ea typeface="+mj-ea"/>
              </a:rPr>
              <a:t>“</a:t>
            </a:r>
            <a:r>
              <a:rPr lang="en-US" altLang="zh-CN" sz="1800" b="0" dirty="0">
                <a:solidFill>
                  <a:schemeClr val="tx1"/>
                </a:solidFill>
                <a:latin typeface="+mj-ea"/>
                <a:ea typeface="+mj-ea"/>
              </a:rPr>
              <a:t>Geometric Transformation</a:t>
            </a:r>
            <a:r>
              <a:rPr lang="zh-CN" altLang="zh-CN" sz="1800" b="0" dirty="0">
                <a:solidFill>
                  <a:schemeClr val="tx1"/>
                </a:solidFill>
                <a:latin typeface="+mj-ea"/>
                <a:ea typeface="+mj-ea"/>
              </a:rPr>
              <a:t>”模块库中选择</a:t>
            </a:r>
            <a:r>
              <a:rPr lang="en-US" altLang="zh-CN" sz="1800" b="0" dirty="0">
                <a:solidFill>
                  <a:schemeClr val="tx1"/>
                </a:solidFill>
                <a:latin typeface="+mj-ea"/>
                <a:ea typeface="+mj-ea"/>
              </a:rPr>
              <a:t>"Rotate"</a:t>
            </a:r>
            <a:r>
              <a:rPr lang="zh-CN" altLang="zh-CN" sz="1800" b="0" dirty="0">
                <a:solidFill>
                  <a:schemeClr val="tx1"/>
                </a:solidFill>
                <a:latin typeface="+mj-ea"/>
                <a:ea typeface="+mj-ea"/>
              </a:rPr>
              <a:t>模块；</a:t>
            </a:r>
          </a:p>
          <a:p>
            <a:pPr lvl="0" algn="l"/>
            <a:r>
              <a:rPr lang="zh-CN" altLang="zh-CN" sz="1800" b="0" dirty="0">
                <a:solidFill>
                  <a:schemeClr val="tx1"/>
                </a:solidFill>
                <a:latin typeface="+mj-ea"/>
                <a:ea typeface="+mj-ea"/>
              </a:rPr>
              <a:t>“</a:t>
            </a:r>
            <a:r>
              <a:rPr lang="en-US" altLang="zh-CN" sz="1800" b="0" dirty="0">
                <a:solidFill>
                  <a:schemeClr val="tx1"/>
                </a:solidFill>
                <a:latin typeface="+mj-ea"/>
                <a:ea typeface="+mj-ea"/>
              </a:rPr>
              <a:t>Analysis &amp; Enhancement</a:t>
            </a:r>
            <a:r>
              <a:rPr lang="zh-CN" altLang="zh-CN" sz="1800" b="0" dirty="0">
                <a:solidFill>
                  <a:schemeClr val="tx1"/>
                </a:solidFill>
                <a:latin typeface="+mj-ea"/>
                <a:ea typeface="+mj-ea"/>
              </a:rPr>
              <a:t>”模块选择“</a:t>
            </a:r>
            <a:r>
              <a:rPr lang="en-US" altLang="zh-CN" sz="1800" b="0" dirty="0">
                <a:solidFill>
                  <a:schemeClr val="tx1"/>
                </a:solidFill>
                <a:latin typeface="+mj-ea"/>
                <a:ea typeface="+mj-ea"/>
              </a:rPr>
              <a:t>Contrast Adjustment</a:t>
            </a:r>
            <a:r>
              <a:rPr lang="zh-CN" altLang="zh-CN" sz="1800" b="0" dirty="0">
                <a:solidFill>
                  <a:schemeClr val="tx1"/>
                </a:solidFill>
                <a:latin typeface="+mj-ea"/>
                <a:ea typeface="+mj-ea"/>
              </a:rPr>
              <a:t>”模块；</a:t>
            </a:r>
          </a:p>
          <a:p>
            <a:pPr lvl="0" algn="l"/>
            <a:r>
              <a:rPr lang="zh-CN" altLang="zh-CN" sz="1800" b="0" dirty="0">
                <a:solidFill>
                  <a:schemeClr val="tx1"/>
                </a:solidFill>
                <a:latin typeface="+mj-ea"/>
                <a:ea typeface="+mj-ea"/>
              </a:rPr>
              <a:t>“</a:t>
            </a:r>
            <a:r>
              <a:rPr lang="en-US" altLang="zh-CN" sz="1800" b="0" dirty="0">
                <a:solidFill>
                  <a:schemeClr val="tx1"/>
                </a:solidFill>
                <a:latin typeface="+mj-ea"/>
                <a:ea typeface="+mj-ea"/>
              </a:rPr>
              <a:t>Sinks</a:t>
            </a:r>
            <a:r>
              <a:rPr lang="zh-CN" altLang="zh-CN" sz="1800" b="0" dirty="0">
                <a:solidFill>
                  <a:schemeClr val="tx1"/>
                </a:solidFill>
                <a:latin typeface="+mj-ea"/>
                <a:ea typeface="+mj-ea"/>
              </a:rPr>
              <a:t>”模块库中选择“</a:t>
            </a:r>
            <a:r>
              <a:rPr lang="en-US" altLang="zh-CN" sz="1800" b="0" dirty="0">
                <a:solidFill>
                  <a:schemeClr val="tx1"/>
                </a:solidFill>
                <a:latin typeface="+mj-ea"/>
                <a:ea typeface="+mj-ea"/>
              </a:rPr>
              <a:t>Video Viewer</a:t>
            </a:r>
            <a:r>
              <a:rPr lang="zh-CN" altLang="zh-CN" sz="1800" b="0" dirty="0">
                <a:solidFill>
                  <a:schemeClr val="tx1"/>
                </a:solidFill>
                <a:latin typeface="+mj-ea"/>
                <a:ea typeface="+mj-ea"/>
              </a:rPr>
              <a:t>”模块和“</a:t>
            </a:r>
            <a:r>
              <a:rPr lang="en-US" altLang="zh-CN" sz="1800" b="0" dirty="0">
                <a:solidFill>
                  <a:schemeClr val="tx1"/>
                </a:solidFill>
                <a:latin typeface="+mj-ea"/>
                <a:ea typeface="+mj-ea"/>
              </a:rPr>
              <a:t>Display</a:t>
            </a:r>
            <a:r>
              <a:rPr lang="zh-CN" altLang="zh-CN" sz="1800" b="0" dirty="0">
                <a:solidFill>
                  <a:schemeClr val="tx1"/>
                </a:solidFill>
                <a:latin typeface="+mj-ea"/>
                <a:ea typeface="+mj-ea"/>
              </a:rPr>
              <a:t>”模块；</a:t>
            </a:r>
            <a:r>
              <a:rPr lang="en-US" altLang="zh-CN" sz="1800" b="0" dirty="0">
                <a:solidFill>
                  <a:schemeClr val="tx1"/>
                </a:solidFill>
                <a:latin typeface="+mj-ea"/>
                <a:ea typeface="+mj-ea"/>
              </a:rPr>
              <a:t>		</a:t>
            </a:r>
            <a:endParaRPr lang="zh-CN" altLang="zh-CN" sz="1800" b="0" dirty="0">
              <a:solidFill>
                <a:schemeClr val="tx1"/>
              </a:solidFill>
              <a:latin typeface="+mj-ea"/>
              <a:ea typeface="+mj-ea"/>
            </a:endParaRPr>
          </a:p>
          <a:p>
            <a:pPr algn="l"/>
            <a:r>
              <a:rPr lang="zh-CN" altLang="zh-CN" sz="1800" b="0" dirty="0">
                <a:solidFill>
                  <a:schemeClr val="tx1"/>
                </a:solidFill>
                <a:latin typeface="+mj-ea"/>
                <a:ea typeface="+mj-ea"/>
              </a:rPr>
              <a:t>（</a:t>
            </a:r>
            <a:r>
              <a:rPr lang="en-US" altLang="zh-CN" sz="1800" b="0" dirty="0">
                <a:solidFill>
                  <a:schemeClr val="tx1"/>
                </a:solidFill>
                <a:latin typeface="+mj-ea"/>
                <a:ea typeface="+mj-ea"/>
              </a:rPr>
              <a:t>2</a:t>
            </a:r>
            <a:r>
              <a:rPr lang="zh-CN" altLang="zh-CN" sz="1800" b="0" dirty="0">
                <a:solidFill>
                  <a:schemeClr val="tx1"/>
                </a:solidFill>
                <a:latin typeface="+mj-ea"/>
                <a:ea typeface="+mj-ea"/>
              </a:rPr>
              <a:t>）模块参数设置。</a:t>
            </a:r>
          </a:p>
          <a:p>
            <a:pPr lvl="0" algn="l"/>
            <a:r>
              <a:rPr lang="zh-CN" altLang="zh-CN" sz="1800" b="0" dirty="0">
                <a:solidFill>
                  <a:schemeClr val="tx1"/>
                </a:solidFill>
                <a:latin typeface="+mj-ea"/>
                <a:ea typeface="+mj-ea"/>
              </a:rPr>
              <a:t>“</a:t>
            </a:r>
            <a:r>
              <a:rPr lang="en-US" altLang="zh-CN" sz="1800" b="0" dirty="0">
                <a:solidFill>
                  <a:schemeClr val="tx1"/>
                </a:solidFill>
                <a:latin typeface="+mj-ea"/>
                <a:ea typeface="+mj-ea"/>
              </a:rPr>
              <a:t>Image From File</a:t>
            </a:r>
            <a:r>
              <a:rPr lang="zh-CN" altLang="zh-CN" sz="1800" b="0" dirty="0">
                <a:solidFill>
                  <a:schemeClr val="tx1"/>
                </a:solidFill>
                <a:latin typeface="+mj-ea"/>
                <a:ea typeface="+mj-ea"/>
              </a:rPr>
              <a:t>”模块的参数，</a:t>
            </a:r>
            <a:r>
              <a:rPr lang="en-US" altLang="zh-CN" sz="1800" b="0" dirty="0">
                <a:solidFill>
                  <a:schemeClr val="tx1"/>
                </a:solidFill>
                <a:latin typeface="+mj-ea"/>
                <a:ea typeface="+mj-ea"/>
              </a:rPr>
              <a:t>main</a:t>
            </a:r>
            <a:r>
              <a:rPr lang="zh-CN" altLang="zh-CN" sz="1800" b="0" dirty="0">
                <a:solidFill>
                  <a:schemeClr val="tx1"/>
                </a:solidFill>
                <a:latin typeface="+mj-ea"/>
                <a:ea typeface="+mj-ea"/>
              </a:rPr>
              <a:t>标签</a:t>
            </a:r>
            <a:r>
              <a:rPr lang="en-US" altLang="zh-CN" sz="1800" b="0" dirty="0">
                <a:solidFill>
                  <a:schemeClr val="tx1"/>
                </a:solidFill>
                <a:latin typeface="+mj-ea"/>
                <a:ea typeface="+mj-ea"/>
              </a:rPr>
              <a:t>value</a:t>
            </a:r>
            <a:r>
              <a:rPr lang="zh-CN" altLang="zh-CN" sz="1800" b="0" dirty="0">
                <a:solidFill>
                  <a:schemeClr val="tx1"/>
                </a:solidFill>
                <a:latin typeface="+mj-ea"/>
                <a:ea typeface="+mj-ea"/>
              </a:rPr>
              <a:t>的文本框中输入文件</a:t>
            </a:r>
            <a:r>
              <a:rPr lang="en-US" altLang="zh-CN" sz="1800" b="0" dirty="0" err="1">
                <a:solidFill>
                  <a:schemeClr val="tx1"/>
                </a:solidFill>
                <a:latin typeface="+mj-ea"/>
                <a:ea typeface="+mj-ea"/>
              </a:rPr>
              <a:t>pout.tif</a:t>
            </a:r>
            <a:r>
              <a:rPr lang="zh-CN" altLang="zh-CN" sz="1800" b="0" dirty="0">
                <a:solidFill>
                  <a:schemeClr val="tx1"/>
                </a:solidFill>
                <a:latin typeface="+mj-ea"/>
                <a:ea typeface="+mj-ea"/>
              </a:rPr>
              <a:t>；</a:t>
            </a:r>
          </a:p>
          <a:p>
            <a:pPr lvl="0" algn="l"/>
            <a:r>
              <a:rPr lang="zh-CN" altLang="zh-CN" sz="1800" b="0" dirty="0">
                <a:solidFill>
                  <a:schemeClr val="tx1"/>
                </a:solidFill>
                <a:latin typeface="+mj-ea"/>
                <a:ea typeface="+mj-ea"/>
              </a:rPr>
              <a:t>在</a:t>
            </a:r>
            <a:r>
              <a:rPr lang="en-US" altLang="zh-CN" sz="1800" b="0" dirty="0">
                <a:solidFill>
                  <a:schemeClr val="tx1"/>
                </a:solidFill>
                <a:latin typeface="+mj-ea"/>
                <a:ea typeface="+mj-ea"/>
              </a:rPr>
              <a:t>"Rotate"</a:t>
            </a:r>
            <a:r>
              <a:rPr lang="zh-CN" altLang="zh-CN" sz="1800" b="0" dirty="0">
                <a:solidFill>
                  <a:schemeClr val="tx1"/>
                </a:solidFill>
                <a:latin typeface="+mj-ea"/>
                <a:ea typeface="+mj-ea"/>
              </a:rPr>
              <a:t>模块中，将</a:t>
            </a:r>
            <a:r>
              <a:rPr lang="en-US" altLang="zh-CN" sz="1800" b="0" dirty="0">
                <a:solidFill>
                  <a:schemeClr val="tx1"/>
                </a:solidFill>
                <a:latin typeface="+mj-ea"/>
                <a:ea typeface="+mj-ea"/>
              </a:rPr>
              <a:t>main</a:t>
            </a:r>
            <a:r>
              <a:rPr lang="zh-CN" altLang="zh-CN" sz="1800" b="0" dirty="0">
                <a:solidFill>
                  <a:schemeClr val="tx1"/>
                </a:solidFill>
                <a:latin typeface="+mj-ea"/>
                <a:ea typeface="+mj-ea"/>
              </a:rPr>
              <a:t>标签的</a:t>
            </a:r>
            <a:r>
              <a:rPr lang="en-US" altLang="zh-CN" sz="1800" b="0" dirty="0">
                <a:solidFill>
                  <a:schemeClr val="tx1"/>
                </a:solidFill>
                <a:latin typeface="+mj-ea"/>
                <a:ea typeface="+mj-ea"/>
              </a:rPr>
              <a:t>Angle(radians)</a:t>
            </a:r>
            <a:r>
              <a:rPr lang="zh-CN" altLang="zh-CN" sz="1800" b="0" dirty="0">
                <a:solidFill>
                  <a:schemeClr val="tx1"/>
                </a:solidFill>
                <a:latin typeface="+mj-ea"/>
                <a:ea typeface="+mj-ea"/>
              </a:rPr>
              <a:t>文本框中输入</a:t>
            </a:r>
            <a:r>
              <a:rPr lang="en-US" altLang="zh-CN" sz="1800" b="0" dirty="0">
                <a:solidFill>
                  <a:schemeClr val="tx1"/>
                </a:solidFill>
                <a:latin typeface="+mj-ea"/>
                <a:ea typeface="+mj-ea"/>
              </a:rPr>
              <a:t>pi/2(</a:t>
            </a:r>
            <a:r>
              <a:rPr lang="zh-CN" altLang="zh-CN" sz="1800" b="0" dirty="0">
                <a:solidFill>
                  <a:schemeClr val="tx1"/>
                </a:solidFill>
                <a:latin typeface="+mj-ea"/>
                <a:ea typeface="+mj-ea"/>
              </a:rPr>
              <a:t>即</a:t>
            </a:r>
            <a:r>
              <a:rPr lang="en-US" altLang="zh-CN" sz="1800" b="0" dirty="0">
                <a:solidFill>
                  <a:schemeClr val="tx1"/>
                </a:solidFill>
                <a:latin typeface="+mj-ea"/>
                <a:ea typeface="+mj-ea"/>
              </a:rPr>
              <a:t>90</a:t>
            </a:r>
            <a:r>
              <a:rPr lang="zh-CN" altLang="zh-CN" sz="1800" b="0" dirty="0">
                <a:solidFill>
                  <a:schemeClr val="tx1"/>
                </a:solidFill>
                <a:latin typeface="+mj-ea"/>
                <a:ea typeface="+mj-ea"/>
              </a:rPr>
              <a:t>°</a:t>
            </a:r>
            <a:r>
              <a:rPr lang="en-US" altLang="zh-CN" sz="1800" b="0" dirty="0">
                <a:solidFill>
                  <a:schemeClr val="tx1"/>
                </a:solidFill>
                <a:latin typeface="+mj-ea"/>
                <a:ea typeface="+mj-ea"/>
              </a:rPr>
              <a:t>)</a:t>
            </a:r>
            <a:r>
              <a:rPr lang="zh-CN" altLang="zh-CN" sz="1800" b="0" dirty="0">
                <a:solidFill>
                  <a:schemeClr val="tx1"/>
                </a:solidFill>
                <a:latin typeface="+mj-ea"/>
                <a:ea typeface="+mj-ea"/>
              </a:rPr>
              <a:t>；</a:t>
            </a:r>
          </a:p>
          <a:p>
            <a:pPr lvl="0" algn="l"/>
            <a:r>
              <a:rPr lang="zh-CN" altLang="zh-CN" sz="1800" b="0" dirty="0">
                <a:solidFill>
                  <a:schemeClr val="tx1"/>
                </a:solidFill>
                <a:latin typeface="+mj-ea"/>
                <a:ea typeface="+mj-ea"/>
              </a:rPr>
              <a:t>在“</a:t>
            </a:r>
            <a:r>
              <a:rPr lang="en-US" altLang="zh-CN" sz="1800" b="0" dirty="0">
                <a:solidFill>
                  <a:schemeClr val="tx1"/>
                </a:solidFill>
                <a:latin typeface="+mj-ea"/>
                <a:ea typeface="+mj-ea"/>
              </a:rPr>
              <a:t>Contrast Adjustment</a:t>
            </a:r>
            <a:r>
              <a:rPr lang="zh-CN" altLang="zh-CN" sz="1800" b="0" dirty="0">
                <a:solidFill>
                  <a:schemeClr val="tx1"/>
                </a:solidFill>
                <a:latin typeface="+mj-ea"/>
                <a:ea typeface="+mj-ea"/>
              </a:rPr>
              <a:t>”模块中，在</a:t>
            </a:r>
            <a:r>
              <a:rPr lang="en-US" altLang="zh-CN" sz="1800" b="0" dirty="0">
                <a:solidFill>
                  <a:schemeClr val="tx1"/>
                </a:solidFill>
                <a:latin typeface="+mj-ea"/>
                <a:ea typeface="+mj-ea"/>
              </a:rPr>
              <a:t>main</a:t>
            </a:r>
            <a:r>
              <a:rPr lang="zh-CN" altLang="zh-CN" sz="1800" b="0" dirty="0">
                <a:solidFill>
                  <a:schemeClr val="tx1"/>
                </a:solidFill>
                <a:latin typeface="+mj-ea"/>
                <a:ea typeface="+mj-ea"/>
              </a:rPr>
              <a:t>标签下的</a:t>
            </a:r>
            <a:r>
              <a:rPr lang="en-US" altLang="zh-CN" sz="1800" b="0" dirty="0">
                <a:solidFill>
                  <a:schemeClr val="tx1"/>
                </a:solidFill>
                <a:latin typeface="+mj-ea"/>
                <a:ea typeface="+mj-ea"/>
              </a:rPr>
              <a:t>Adjust pixel value from </a:t>
            </a:r>
            <a:r>
              <a:rPr lang="zh-CN" altLang="zh-CN" sz="1800" b="0" dirty="0">
                <a:solidFill>
                  <a:schemeClr val="tx1"/>
                </a:solidFill>
                <a:latin typeface="+mj-ea"/>
                <a:ea typeface="+mj-ea"/>
              </a:rPr>
              <a:t>下拉列表中选择</a:t>
            </a:r>
            <a:r>
              <a:rPr lang="en-US" altLang="zh-CN" sz="1800" b="0" dirty="0">
                <a:solidFill>
                  <a:schemeClr val="tx1"/>
                </a:solidFill>
                <a:latin typeface="+mj-ea"/>
                <a:ea typeface="+mj-ea"/>
              </a:rPr>
              <a:t>Range determined by saturating Outlier pixels</a:t>
            </a:r>
            <a:r>
              <a:rPr lang="zh-CN" altLang="zh-CN" sz="1800" b="0" dirty="0">
                <a:solidFill>
                  <a:schemeClr val="tx1"/>
                </a:solidFill>
                <a:latin typeface="+mj-ea"/>
                <a:ea typeface="+mj-ea"/>
              </a:rPr>
              <a:t>。</a:t>
            </a:r>
            <a:r>
              <a:rPr lang="en-US" altLang="zh-CN" sz="1800" b="0" dirty="0">
                <a:solidFill>
                  <a:schemeClr val="tx1"/>
                </a:solidFill>
                <a:latin typeface="+mj-ea"/>
                <a:ea typeface="+mj-ea"/>
              </a:rPr>
              <a:t> 	</a:t>
            </a:r>
            <a:endParaRPr lang="zh-CN" altLang="zh-CN" sz="1800" b="0" dirty="0">
              <a:solidFill>
                <a:schemeClr val="tx1"/>
              </a:solidFill>
              <a:latin typeface="+mj-ea"/>
              <a:ea typeface="+mj-ea"/>
            </a:endParaRPr>
          </a:p>
          <a:p>
            <a:pPr algn="l"/>
            <a:r>
              <a:rPr lang="zh-CN" altLang="zh-CN" sz="1800" b="0" dirty="0">
                <a:solidFill>
                  <a:schemeClr val="tx1"/>
                </a:solidFill>
                <a:latin typeface="+mj-ea"/>
                <a:ea typeface="+mj-ea"/>
              </a:rPr>
              <a:t>（</a:t>
            </a:r>
            <a:r>
              <a:rPr lang="en-US" altLang="zh-CN" sz="1800" b="0" dirty="0">
                <a:solidFill>
                  <a:schemeClr val="tx1"/>
                </a:solidFill>
                <a:latin typeface="+mj-ea"/>
                <a:ea typeface="+mj-ea"/>
              </a:rPr>
              <a:t>3</a:t>
            </a:r>
            <a:r>
              <a:rPr lang="zh-CN" altLang="zh-CN" sz="1800" b="0" dirty="0">
                <a:solidFill>
                  <a:schemeClr val="tx1"/>
                </a:solidFill>
                <a:latin typeface="+mj-ea"/>
                <a:ea typeface="+mj-ea"/>
              </a:rPr>
              <a:t>）仿真器参数设置。</a:t>
            </a:r>
          </a:p>
          <a:p>
            <a:pPr algn="l"/>
            <a:r>
              <a:rPr lang="zh-CN" altLang="zh-CN" sz="1800" b="0" dirty="0">
                <a:solidFill>
                  <a:schemeClr val="tx1"/>
                </a:solidFill>
                <a:latin typeface="+mj-ea"/>
                <a:ea typeface="+mj-ea"/>
              </a:rPr>
              <a:t>（</a:t>
            </a:r>
            <a:r>
              <a:rPr lang="en-US" altLang="zh-CN" sz="1800" b="0" dirty="0">
                <a:solidFill>
                  <a:schemeClr val="tx1"/>
                </a:solidFill>
                <a:latin typeface="+mj-ea"/>
                <a:ea typeface="+mj-ea"/>
              </a:rPr>
              <a:t>4</a:t>
            </a:r>
            <a:r>
              <a:rPr lang="zh-CN" altLang="zh-CN" sz="1800" b="0" dirty="0">
                <a:solidFill>
                  <a:schemeClr val="tx1"/>
                </a:solidFill>
                <a:latin typeface="+mj-ea"/>
                <a:ea typeface="+mj-ea"/>
              </a:rPr>
              <a:t>）建立连接，形成仿真模型，并保存结果。图像进行旋转和增强仿真结果的仿真模型如图</a:t>
            </a:r>
            <a:r>
              <a:rPr lang="en-US" altLang="zh-CN" sz="1800" b="0" dirty="0">
                <a:solidFill>
                  <a:schemeClr val="tx1"/>
                </a:solidFill>
                <a:latin typeface="+mj-ea"/>
                <a:ea typeface="+mj-ea"/>
              </a:rPr>
              <a:t>16-47</a:t>
            </a:r>
            <a:r>
              <a:rPr lang="zh-CN" altLang="zh-CN" sz="1800" b="0" dirty="0">
                <a:solidFill>
                  <a:schemeClr val="tx1"/>
                </a:solidFill>
                <a:latin typeface="+mj-ea"/>
                <a:ea typeface="+mj-ea"/>
              </a:rPr>
              <a:t>所示。</a:t>
            </a:r>
          </a:p>
        </p:txBody>
      </p:sp>
      <p:sp>
        <p:nvSpPr>
          <p:cNvPr id="4" name="矩形 3"/>
          <p:cNvSpPr/>
          <p:nvPr/>
        </p:nvSpPr>
        <p:spPr>
          <a:xfrm>
            <a:off x="179512" y="5805264"/>
            <a:ext cx="5328592" cy="369332"/>
          </a:xfrm>
          <a:prstGeom prst="rect">
            <a:avLst/>
          </a:prstGeom>
        </p:spPr>
        <p:txBody>
          <a:bodyPr wrap="square">
            <a:spAutoFit/>
          </a:bodyPr>
          <a:lstStyle/>
          <a:p>
            <a:pPr algn="l"/>
            <a:r>
              <a:rPr lang="zh-CN" altLang="zh-CN" sz="1800" b="0" dirty="0">
                <a:solidFill>
                  <a:schemeClr val="tx1"/>
                </a:solidFill>
                <a:latin typeface="+mj-ea"/>
                <a:ea typeface="+mj-ea"/>
              </a:rPr>
              <a:t>（</a:t>
            </a:r>
            <a:r>
              <a:rPr lang="en-US" altLang="zh-CN" sz="1800" b="0" dirty="0">
                <a:solidFill>
                  <a:schemeClr val="tx1"/>
                </a:solidFill>
                <a:latin typeface="+mj-ea"/>
                <a:ea typeface="+mj-ea"/>
              </a:rPr>
              <a:t>5</a:t>
            </a:r>
            <a:r>
              <a:rPr lang="zh-CN" altLang="zh-CN" sz="1800" b="0" dirty="0">
                <a:solidFill>
                  <a:schemeClr val="tx1"/>
                </a:solidFill>
                <a:latin typeface="+mj-ea"/>
                <a:ea typeface="+mj-ea"/>
              </a:rPr>
              <a:t>）运行仿真系统，仿真结果如图</a:t>
            </a:r>
            <a:r>
              <a:rPr lang="en-US" altLang="zh-CN" sz="1800" b="0" dirty="0">
                <a:solidFill>
                  <a:schemeClr val="tx1"/>
                </a:solidFill>
                <a:latin typeface="+mj-ea"/>
                <a:ea typeface="+mj-ea"/>
              </a:rPr>
              <a:t>16-48</a:t>
            </a:r>
            <a:r>
              <a:rPr lang="zh-CN" altLang="zh-CN" sz="1800" b="0" dirty="0">
                <a:solidFill>
                  <a:schemeClr val="tx1"/>
                </a:solidFill>
                <a:latin typeface="+mj-ea"/>
                <a:ea typeface="+mj-ea"/>
              </a:rPr>
              <a:t>所示。</a:t>
            </a:r>
          </a:p>
        </p:txBody>
      </p:sp>
    </p:spTree>
    <p:extLst>
      <p:ext uri="{BB962C8B-B14F-4D97-AF65-F5344CB8AC3E}">
        <p14:creationId xmlns:p14="http://schemas.microsoft.com/office/powerpoint/2010/main" val="27266849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124744"/>
            <a:ext cx="4945063" cy="253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4005064"/>
            <a:ext cx="5632450" cy="2119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66849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650" y="980728"/>
            <a:ext cx="4230645" cy="400110"/>
          </a:xfrm>
          <a:prstGeom prst="rect">
            <a:avLst/>
          </a:prstGeom>
        </p:spPr>
        <p:txBody>
          <a:bodyPr wrap="none">
            <a:spAutoFit/>
          </a:bodyPr>
          <a:lstStyle/>
          <a:p>
            <a:r>
              <a:rPr lang="en-US" altLang="zh-CN" dirty="0"/>
              <a:t>16.6.2</a:t>
            </a:r>
            <a:r>
              <a:rPr lang="zh-CN" altLang="zh-CN" dirty="0"/>
              <a:t>图像缩小旋转及边缘检测处理</a:t>
            </a:r>
          </a:p>
        </p:txBody>
      </p:sp>
      <p:sp>
        <p:nvSpPr>
          <p:cNvPr id="6" name="矩形 5"/>
          <p:cNvSpPr/>
          <p:nvPr/>
        </p:nvSpPr>
        <p:spPr>
          <a:xfrm>
            <a:off x="319650" y="1484784"/>
            <a:ext cx="8644838" cy="4524315"/>
          </a:xfrm>
          <a:prstGeom prst="rect">
            <a:avLst/>
          </a:prstGeom>
        </p:spPr>
        <p:txBody>
          <a:bodyPr wrap="square">
            <a:spAutoFit/>
          </a:bodyPr>
          <a:lstStyle/>
          <a:p>
            <a:pPr algn="l"/>
            <a:r>
              <a:rPr lang="zh-CN" altLang="zh-CN" sz="1800" b="0" dirty="0">
                <a:solidFill>
                  <a:schemeClr val="tx1"/>
                </a:solidFill>
                <a:latin typeface="+mj-ea"/>
                <a:ea typeface="+mj-ea"/>
              </a:rPr>
              <a:t>通过</a:t>
            </a:r>
            <a:r>
              <a:rPr lang="en-US" altLang="zh-CN" sz="1800" b="0" dirty="0" err="1">
                <a:solidFill>
                  <a:schemeClr val="tx1"/>
                </a:solidFill>
                <a:latin typeface="+mj-ea"/>
                <a:ea typeface="+mj-ea"/>
              </a:rPr>
              <a:t>simulink</a:t>
            </a:r>
            <a:r>
              <a:rPr lang="zh-CN" altLang="zh-CN" sz="1800" b="0" dirty="0">
                <a:solidFill>
                  <a:schemeClr val="tx1"/>
                </a:solidFill>
                <a:latin typeface="+mj-ea"/>
                <a:ea typeface="+mj-ea"/>
              </a:rPr>
              <a:t>实现对图像缩小旋转及边缘检测处理。</a:t>
            </a:r>
          </a:p>
          <a:p>
            <a:pPr algn="l"/>
            <a:r>
              <a:rPr lang="zh-CN" altLang="zh-CN" sz="1800" b="0" dirty="0">
                <a:solidFill>
                  <a:schemeClr val="tx1"/>
                </a:solidFill>
                <a:latin typeface="+mj-ea"/>
                <a:ea typeface="+mj-ea"/>
              </a:rPr>
              <a:t>（</a:t>
            </a:r>
            <a:r>
              <a:rPr lang="en-US" altLang="zh-CN" sz="1800" b="0" dirty="0">
                <a:solidFill>
                  <a:schemeClr val="tx1"/>
                </a:solidFill>
                <a:latin typeface="+mj-ea"/>
                <a:ea typeface="+mj-ea"/>
              </a:rPr>
              <a:t>1</a:t>
            </a:r>
            <a:r>
              <a:rPr lang="zh-CN" altLang="zh-CN" sz="1800" b="0" dirty="0">
                <a:solidFill>
                  <a:schemeClr val="tx1"/>
                </a:solidFill>
                <a:latin typeface="+mj-ea"/>
                <a:ea typeface="+mj-ea"/>
              </a:rPr>
              <a:t>）子模块的选取</a:t>
            </a:r>
          </a:p>
          <a:p>
            <a:pPr lvl="0" algn="l"/>
            <a:r>
              <a:rPr lang="zh-CN" altLang="zh-CN" sz="1800" b="0" dirty="0">
                <a:solidFill>
                  <a:schemeClr val="tx1"/>
                </a:solidFill>
                <a:latin typeface="+mj-ea"/>
                <a:ea typeface="+mj-ea"/>
              </a:rPr>
              <a:t>模块库中选择“</a:t>
            </a:r>
            <a:r>
              <a:rPr lang="en-US" altLang="zh-CN" sz="1800" b="0" dirty="0">
                <a:solidFill>
                  <a:schemeClr val="tx1"/>
                </a:solidFill>
                <a:latin typeface="+mj-ea"/>
                <a:ea typeface="+mj-ea"/>
              </a:rPr>
              <a:t>Image From File</a:t>
            </a:r>
            <a:r>
              <a:rPr lang="zh-CN" altLang="zh-CN" sz="1800" b="0" dirty="0">
                <a:solidFill>
                  <a:schemeClr val="tx1"/>
                </a:solidFill>
                <a:latin typeface="+mj-ea"/>
                <a:ea typeface="+mj-ea"/>
              </a:rPr>
              <a:t>”模块；</a:t>
            </a:r>
          </a:p>
          <a:p>
            <a:pPr lvl="0" algn="l"/>
            <a:r>
              <a:rPr lang="zh-CN" altLang="zh-CN" sz="1800" b="0" dirty="0">
                <a:solidFill>
                  <a:schemeClr val="tx1"/>
                </a:solidFill>
                <a:latin typeface="+mj-ea"/>
                <a:ea typeface="+mj-ea"/>
              </a:rPr>
              <a:t>“</a:t>
            </a:r>
            <a:r>
              <a:rPr lang="en-US" altLang="zh-CN" sz="1800" b="0" dirty="0">
                <a:solidFill>
                  <a:schemeClr val="tx1"/>
                </a:solidFill>
                <a:latin typeface="+mj-ea"/>
                <a:ea typeface="+mj-ea"/>
              </a:rPr>
              <a:t>Geometric Transformation</a:t>
            </a:r>
            <a:r>
              <a:rPr lang="zh-CN" altLang="zh-CN" sz="1800" b="0" dirty="0">
                <a:solidFill>
                  <a:schemeClr val="tx1"/>
                </a:solidFill>
                <a:latin typeface="+mj-ea"/>
                <a:ea typeface="+mj-ea"/>
              </a:rPr>
              <a:t>”模块库中选择</a:t>
            </a:r>
            <a:r>
              <a:rPr lang="en-US" altLang="zh-CN" sz="1800" b="0" dirty="0">
                <a:solidFill>
                  <a:schemeClr val="tx1"/>
                </a:solidFill>
                <a:latin typeface="+mj-ea"/>
                <a:ea typeface="+mj-ea"/>
              </a:rPr>
              <a:t>"Resize"</a:t>
            </a:r>
            <a:r>
              <a:rPr lang="zh-CN" altLang="zh-CN" sz="1800" b="0" dirty="0">
                <a:solidFill>
                  <a:schemeClr val="tx1"/>
                </a:solidFill>
                <a:latin typeface="+mj-ea"/>
                <a:ea typeface="+mj-ea"/>
              </a:rPr>
              <a:t>模块；</a:t>
            </a:r>
          </a:p>
          <a:p>
            <a:pPr lvl="0" algn="l"/>
            <a:r>
              <a:rPr lang="zh-CN" altLang="zh-CN" sz="1800" b="0" dirty="0">
                <a:solidFill>
                  <a:schemeClr val="tx1"/>
                </a:solidFill>
                <a:latin typeface="+mj-ea"/>
                <a:ea typeface="+mj-ea"/>
              </a:rPr>
              <a:t>“</a:t>
            </a:r>
            <a:r>
              <a:rPr lang="en-US" altLang="zh-CN" sz="1800" b="0" dirty="0">
                <a:solidFill>
                  <a:schemeClr val="tx1"/>
                </a:solidFill>
                <a:latin typeface="+mj-ea"/>
                <a:ea typeface="+mj-ea"/>
              </a:rPr>
              <a:t>Analysis &amp; Enhancement</a:t>
            </a:r>
            <a:r>
              <a:rPr lang="zh-CN" altLang="zh-CN" sz="1800" b="0" dirty="0">
                <a:solidFill>
                  <a:schemeClr val="tx1"/>
                </a:solidFill>
                <a:latin typeface="+mj-ea"/>
                <a:ea typeface="+mj-ea"/>
              </a:rPr>
              <a:t>”模块选择“</a:t>
            </a:r>
            <a:r>
              <a:rPr lang="en-US" altLang="zh-CN" sz="1800" b="0" dirty="0">
                <a:solidFill>
                  <a:schemeClr val="tx1"/>
                </a:solidFill>
                <a:latin typeface="+mj-ea"/>
                <a:ea typeface="+mj-ea"/>
              </a:rPr>
              <a:t>Edge Detection</a:t>
            </a:r>
            <a:r>
              <a:rPr lang="zh-CN" altLang="zh-CN" sz="1800" b="0" dirty="0">
                <a:solidFill>
                  <a:schemeClr val="tx1"/>
                </a:solidFill>
                <a:latin typeface="+mj-ea"/>
                <a:ea typeface="+mj-ea"/>
              </a:rPr>
              <a:t>”模块；</a:t>
            </a:r>
          </a:p>
          <a:p>
            <a:pPr lvl="0" algn="l"/>
            <a:r>
              <a:rPr lang="zh-CN" altLang="zh-CN" sz="1800" b="0" dirty="0">
                <a:solidFill>
                  <a:schemeClr val="tx1"/>
                </a:solidFill>
                <a:latin typeface="+mj-ea"/>
                <a:ea typeface="+mj-ea"/>
              </a:rPr>
              <a:t>“</a:t>
            </a:r>
            <a:r>
              <a:rPr lang="en-US" altLang="zh-CN" sz="1800" b="0" dirty="0">
                <a:solidFill>
                  <a:schemeClr val="tx1"/>
                </a:solidFill>
                <a:latin typeface="+mj-ea"/>
                <a:ea typeface="+mj-ea"/>
              </a:rPr>
              <a:t>Conversions</a:t>
            </a:r>
            <a:r>
              <a:rPr lang="zh-CN" altLang="zh-CN" sz="1800" b="0" dirty="0">
                <a:solidFill>
                  <a:schemeClr val="tx1"/>
                </a:solidFill>
                <a:latin typeface="+mj-ea"/>
                <a:ea typeface="+mj-ea"/>
              </a:rPr>
              <a:t>”模块库选择</a:t>
            </a:r>
            <a:r>
              <a:rPr lang="en-US" altLang="zh-CN" sz="1800" b="0" dirty="0">
                <a:solidFill>
                  <a:schemeClr val="tx1"/>
                </a:solidFill>
                <a:latin typeface="+mj-ea"/>
                <a:ea typeface="+mj-ea"/>
              </a:rPr>
              <a:t>Color Space Conversion</a:t>
            </a:r>
            <a:r>
              <a:rPr lang="zh-CN" altLang="zh-CN" sz="1800" b="0" dirty="0">
                <a:solidFill>
                  <a:schemeClr val="tx1"/>
                </a:solidFill>
                <a:latin typeface="+mj-ea"/>
                <a:ea typeface="+mj-ea"/>
              </a:rPr>
              <a:t>模块；</a:t>
            </a:r>
          </a:p>
          <a:p>
            <a:pPr lvl="0" algn="l"/>
            <a:r>
              <a:rPr lang="zh-CN" altLang="zh-CN" sz="1800" b="0" dirty="0">
                <a:solidFill>
                  <a:schemeClr val="tx1"/>
                </a:solidFill>
                <a:latin typeface="+mj-ea"/>
                <a:ea typeface="+mj-ea"/>
              </a:rPr>
              <a:t>“</a:t>
            </a:r>
            <a:r>
              <a:rPr lang="en-US" altLang="zh-CN" sz="1800" b="0" dirty="0">
                <a:solidFill>
                  <a:schemeClr val="tx1"/>
                </a:solidFill>
                <a:latin typeface="+mj-ea"/>
                <a:ea typeface="+mj-ea"/>
              </a:rPr>
              <a:t>Sinks</a:t>
            </a:r>
            <a:r>
              <a:rPr lang="zh-CN" altLang="zh-CN" sz="1800" b="0" dirty="0">
                <a:solidFill>
                  <a:schemeClr val="tx1"/>
                </a:solidFill>
                <a:latin typeface="+mj-ea"/>
                <a:ea typeface="+mj-ea"/>
              </a:rPr>
              <a:t>”模块库中选择“</a:t>
            </a:r>
            <a:r>
              <a:rPr lang="en-US" altLang="zh-CN" sz="1800" b="0" dirty="0">
                <a:solidFill>
                  <a:schemeClr val="tx1"/>
                </a:solidFill>
                <a:latin typeface="+mj-ea"/>
                <a:ea typeface="+mj-ea"/>
              </a:rPr>
              <a:t>Video Viewer</a:t>
            </a:r>
            <a:r>
              <a:rPr lang="zh-CN" altLang="zh-CN" sz="1800" b="0" dirty="0">
                <a:solidFill>
                  <a:schemeClr val="tx1"/>
                </a:solidFill>
                <a:latin typeface="+mj-ea"/>
                <a:ea typeface="+mj-ea"/>
              </a:rPr>
              <a:t>”模块和“</a:t>
            </a:r>
            <a:r>
              <a:rPr lang="en-US" altLang="zh-CN" sz="1800" b="0" dirty="0">
                <a:solidFill>
                  <a:schemeClr val="tx1"/>
                </a:solidFill>
                <a:latin typeface="+mj-ea"/>
                <a:ea typeface="+mj-ea"/>
              </a:rPr>
              <a:t>Display</a:t>
            </a:r>
            <a:r>
              <a:rPr lang="zh-CN" altLang="zh-CN" sz="1800" b="0" dirty="0">
                <a:solidFill>
                  <a:schemeClr val="tx1"/>
                </a:solidFill>
                <a:latin typeface="+mj-ea"/>
                <a:ea typeface="+mj-ea"/>
              </a:rPr>
              <a:t>”模块；</a:t>
            </a:r>
            <a:r>
              <a:rPr lang="en-US" altLang="zh-CN" sz="1800" b="0" dirty="0">
                <a:solidFill>
                  <a:schemeClr val="tx1"/>
                </a:solidFill>
                <a:latin typeface="+mj-ea"/>
                <a:ea typeface="+mj-ea"/>
              </a:rPr>
              <a:t>		</a:t>
            </a:r>
            <a:endParaRPr lang="zh-CN" altLang="zh-CN" sz="1800" b="0" dirty="0">
              <a:solidFill>
                <a:schemeClr val="tx1"/>
              </a:solidFill>
              <a:latin typeface="+mj-ea"/>
              <a:ea typeface="+mj-ea"/>
            </a:endParaRPr>
          </a:p>
          <a:p>
            <a:pPr algn="l"/>
            <a:r>
              <a:rPr lang="zh-CN" altLang="zh-CN" sz="1800" b="0" dirty="0">
                <a:solidFill>
                  <a:schemeClr val="tx1"/>
                </a:solidFill>
                <a:latin typeface="+mj-ea"/>
                <a:ea typeface="+mj-ea"/>
              </a:rPr>
              <a:t>（</a:t>
            </a:r>
            <a:r>
              <a:rPr lang="en-US" altLang="zh-CN" sz="1800" b="0" dirty="0">
                <a:solidFill>
                  <a:schemeClr val="tx1"/>
                </a:solidFill>
                <a:latin typeface="+mj-ea"/>
                <a:ea typeface="+mj-ea"/>
              </a:rPr>
              <a:t>2</a:t>
            </a:r>
            <a:r>
              <a:rPr lang="zh-CN" altLang="zh-CN" sz="1800" b="0" dirty="0">
                <a:solidFill>
                  <a:schemeClr val="tx1"/>
                </a:solidFill>
                <a:latin typeface="+mj-ea"/>
                <a:ea typeface="+mj-ea"/>
              </a:rPr>
              <a:t>）模块参数设置。</a:t>
            </a:r>
          </a:p>
          <a:p>
            <a:pPr lvl="0" algn="l"/>
            <a:r>
              <a:rPr lang="zh-CN" altLang="zh-CN" sz="1800" b="0" dirty="0">
                <a:solidFill>
                  <a:schemeClr val="tx1"/>
                </a:solidFill>
                <a:latin typeface="+mj-ea"/>
                <a:ea typeface="+mj-ea"/>
              </a:rPr>
              <a:t>“</a:t>
            </a:r>
            <a:r>
              <a:rPr lang="en-US" altLang="zh-CN" sz="1800" b="0" dirty="0">
                <a:solidFill>
                  <a:schemeClr val="tx1"/>
                </a:solidFill>
                <a:latin typeface="+mj-ea"/>
                <a:ea typeface="+mj-ea"/>
              </a:rPr>
              <a:t>Image From File</a:t>
            </a:r>
            <a:r>
              <a:rPr lang="zh-CN" altLang="zh-CN" sz="1800" b="0" dirty="0">
                <a:solidFill>
                  <a:schemeClr val="tx1"/>
                </a:solidFill>
                <a:latin typeface="+mj-ea"/>
                <a:ea typeface="+mj-ea"/>
              </a:rPr>
              <a:t>”模块的参数，</a:t>
            </a:r>
            <a:r>
              <a:rPr lang="en-US" altLang="zh-CN" sz="1800" b="0" dirty="0">
                <a:solidFill>
                  <a:schemeClr val="tx1"/>
                </a:solidFill>
                <a:latin typeface="+mj-ea"/>
                <a:ea typeface="+mj-ea"/>
              </a:rPr>
              <a:t>main</a:t>
            </a:r>
            <a:r>
              <a:rPr lang="zh-CN" altLang="zh-CN" sz="1800" b="0" dirty="0">
                <a:solidFill>
                  <a:schemeClr val="tx1"/>
                </a:solidFill>
                <a:latin typeface="+mj-ea"/>
                <a:ea typeface="+mj-ea"/>
              </a:rPr>
              <a:t>标签</a:t>
            </a:r>
            <a:r>
              <a:rPr lang="en-US" altLang="zh-CN" sz="1800" b="0" dirty="0">
                <a:solidFill>
                  <a:schemeClr val="tx1"/>
                </a:solidFill>
                <a:latin typeface="+mj-ea"/>
                <a:ea typeface="+mj-ea"/>
              </a:rPr>
              <a:t>value</a:t>
            </a:r>
            <a:r>
              <a:rPr lang="zh-CN" altLang="zh-CN" sz="1800" b="0" dirty="0">
                <a:solidFill>
                  <a:schemeClr val="tx1"/>
                </a:solidFill>
                <a:latin typeface="+mj-ea"/>
                <a:ea typeface="+mj-ea"/>
              </a:rPr>
              <a:t>的文本框中输入文件</a:t>
            </a:r>
            <a:r>
              <a:rPr lang="en-US" altLang="zh-CN" sz="1800" b="0" dirty="0">
                <a:solidFill>
                  <a:schemeClr val="tx1"/>
                </a:solidFill>
                <a:latin typeface="+mj-ea"/>
                <a:ea typeface="+mj-ea"/>
              </a:rPr>
              <a:t>peppers.png</a:t>
            </a:r>
            <a:r>
              <a:rPr lang="zh-CN" altLang="zh-CN" sz="1800" b="0" dirty="0">
                <a:solidFill>
                  <a:schemeClr val="tx1"/>
                </a:solidFill>
                <a:latin typeface="+mj-ea"/>
                <a:ea typeface="+mj-ea"/>
              </a:rPr>
              <a:t>；</a:t>
            </a:r>
          </a:p>
          <a:p>
            <a:pPr lvl="0" algn="l"/>
            <a:r>
              <a:rPr lang="zh-CN" altLang="zh-CN" sz="1800" b="0" dirty="0">
                <a:solidFill>
                  <a:schemeClr val="tx1"/>
                </a:solidFill>
                <a:latin typeface="+mj-ea"/>
                <a:ea typeface="+mj-ea"/>
              </a:rPr>
              <a:t>在</a:t>
            </a:r>
            <a:r>
              <a:rPr lang="en-US" altLang="zh-CN" sz="1800" b="0" dirty="0">
                <a:solidFill>
                  <a:schemeClr val="tx1"/>
                </a:solidFill>
                <a:latin typeface="+mj-ea"/>
                <a:ea typeface="+mj-ea"/>
              </a:rPr>
              <a:t>"Resize"</a:t>
            </a:r>
            <a:r>
              <a:rPr lang="zh-CN" altLang="zh-CN" sz="1800" b="0" dirty="0">
                <a:solidFill>
                  <a:schemeClr val="tx1"/>
                </a:solidFill>
                <a:latin typeface="+mj-ea"/>
                <a:ea typeface="+mj-ea"/>
              </a:rPr>
              <a:t>模块中，将</a:t>
            </a:r>
            <a:r>
              <a:rPr lang="en-US" altLang="zh-CN" sz="1800" b="0" dirty="0">
                <a:solidFill>
                  <a:schemeClr val="tx1"/>
                </a:solidFill>
                <a:latin typeface="+mj-ea"/>
                <a:ea typeface="+mj-ea"/>
              </a:rPr>
              <a:t>main</a:t>
            </a:r>
            <a:r>
              <a:rPr lang="zh-CN" altLang="zh-CN" sz="1800" b="0" dirty="0">
                <a:solidFill>
                  <a:schemeClr val="tx1"/>
                </a:solidFill>
                <a:latin typeface="+mj-ea"/>
                <a:ea typeface="+mj-ea"/>
              </a:rPr>
              <a:t>标签的</a:t>
            </a:r>
            <a:r>
              <a:rPr lang="en-US" altLang="zh-CN" sz="1800" b="0" dirty="0">
                <a:solidFill>
                  <a:schemeClr val="tx1"/>
                </a:solidFill>
                <a:latin typeface="+mj-ea"/>
                <a:ea typeface="+mj-ea"/>
              </a:rPr>
              <a:t>Resize factor in%</a:t>
            </a:r>
            <a:r>
              <a:rPr lang="zh-CN" altLang="zh-CN" sz="1800" b="0" dirty="0">
                <a:solidFill>
                  <a:schemeClr val="tx1"/>
                </a:solidFill>
                <a:latin typeface="+mj-ea"/>
                <a:ea typeface="+mj-ea"/>
              </a:rPr>
              <a:t>的文本框中输入【</a:t>
            </a:r>
            <a:r>
              <a:rPr lang="en-US" altLang="zh-CN" sz="1800" b="0" dirty="0">
                <a:solidFill>
                  <a:schemeClr val="tx1"/>
                </a:solidFill>
                <a:latin typeface="+mj-ea"/>
                <a:ea typeface="+mj-ea"/>
              </a:rPr>
              <a:t>50 50</a:t>
            </a:r>
            <a:r>
              <a:rPr lang="zh-CN" altLang="zh-CN" sz="1800" b="0" dirty="0">
                <a:solidFill>
                  <a:schemeClr val="tx1"/>
                </a:solidFill>
                <a:latin typeface="+mj-ea"/>
                <a:ea typeface="+mj-ea"/>
              </a:rPr>
              <a:t>】；</a:t>
            </a:r>
          </a:p>
          <a:p>
            <a:pPr lvl="0" algn="l"/>
            <a:r>
              <a:rPr lang="zh-CN" altLang="zh-CN" sz="1800" b="0" dirty="0">
                <a:solidFill>
                  <a:schemeClr val="tx1"/>
                </a:solidFill>
                <a:latin typeface="+mj-ea"/>
                <a:ea typeface="+mj-ea"/>
              </a:rPr>
              <a:t>在“</a:t>
            </a:r>
            <a:r>
              <a:rPr lang="en-US" altLang="zh-CN" sz="1800" b="0" dirty="0">
                <a:solidFill>
                  <a:schemeClr val="tx1"/>
                </a:solidFill>
                <a:latin typeface="+mj-ea"/>
                <a:ea typeface="+mj-ea"/>
              </a:rPr>
              <a:t>Color Space Conversion</a:t>
            </a:r>
            <a:r>
              <a:rPr lang="zh-CN" altLang="zh-CN" sz="1800" b="0" dirty="0">
                <a:solidFill>
                  <a:schemeClr val="tx1"/>
                </a:solidFill>
                <a:latin typeface="+mj-ea"/>
                <a:ea typeface="+mj-ea"/>
              </a:rPr>
              <a:t>”模块中，</a:t>
            </a:r>
            <a:r>
              <a:rPr lang="en-US" altLang="zh-CN" sz="1800" b="0" dirty="0">
                <a:solidFill>
                  <a:schemeClr val="tx1"/>
                </a:solidFill>
                <a:latin typeface="+mj-ea"/>
                <a:ea typeface="+mj-ea"/>
              </a:rPr>
              <a:t>Conversion</a:t>
            </a:r>
            <a:r>
              <a:rPr lang="zh-CN" altLang="zh-CN" sz="1800" b="0" dirty="0">
                <a:solidFill>
                  <a:schemeClr val="tx1"/>
                </a:solidFill>
                <a:latin typeface="+mj-ea"/>
                <a:ea typeface="+mj-ea"/>
              </a:rPr>
              <a:t>下拉列表中选择</a:t>
            </a:r>
            <a:r>
              <a:rPr lang="en-US" altLang="zh-CN" sz="1800" b="0" dirty="0">
                <a:solidFill>
                  <a:schemeClr val="tx1"/>
                </a:solidFill>
                <a:latin typeface="+mj-ea"/>
                <a:ea typeface="+mj-ea"/>
              </a:rPr>
              <a:t>R'G'B' to intensity</a:t>
            </a:r>
            <a:r>
              <a:rPr lang="zh-CN" altLang="zh-CN" sz="1800" b="0" dirty="0">
                <a:solidFill>
                  <a:schemeClr val="tx1"/>
                </a:solidFill>
                <a:latin typeface="+mj-ea"/>
                <a:ea typeface="+mj-ea"/>
              </a:rPr>
              <a:t>。 </a:t>
            </a:r>
          </a:p>
          <a:p>
            <a:pPr algn="l"/>
            <a:r>
              <a:rPr lang="zh-CN" altLang="zh-CN" sz="1800" b="0" dirty="0">
                <a:solidFill>
                  <a:schemeClr val="tx1"/>
                </a:solidFill>
                <a:latin typeface="+mj-ea"/>
                <a:ea typeface="+mj-ea"/>
              </a:rPr>
              <a:t>（</a:t>
            </a:r>
            <a:r>
              <a:rPr lang="en-US" altLang="zh-CN" sz="1800" b="0" dirty="0">
                <a:solidFill>
                  <a:schemeClr val="tx1"/>
                </a:solidFill>
                <a:latin typeface="+mj-ea"/>
                <a:ea typeface="+mj-ea"/>
              </a:rPr>
              <a:t>3</a:t>
            </a:r>
            <a:r>
              <a:rPr lang="zh-CN" altLang="zh-CN" sz="1800" b="0" dirty="0">
                <a:solidFill>
                  <a:schemeClr val="tx1"/>
                </a:solidFill>
                <a:latin typeface="+mj-ea"/>
                <a:ea typeface="+mj-ea"/>
              </a:rPr>
              <a:t>）仿真器参数设置。</a:t>
            </a:r>
          </a:p>
          <a:p>
            <a:pPr algn="l"/>
            <a:r>
              <a:rPr lang="zh-CN" altLang="zh-CN" sz="1800" b="0" dirty="0">
                <a:solidFill>
                  <a:schemeClr val="tx1"/>
                </a:solidFill>
                <a:latin typeface="+mj-ea"/>
                <a:ea typeface="+mj-ea"/>
              </a:rPr>
              <a:t>（</a:t>
            </a:r>
            <a:r>
              <a:rPr lang="en-US" altLang="zh-CN" sz="1800" b="0" dirty="0">
                <a:solidFill>
                  <a:schemeClr val="tx1"/>
                </a:solidFill>
                <a:latin typeface="+mj-ea"/>
                <a:ea typeface="+mj-ea"/>
              </a:rPr>
              <a:t>4</a:t>
            </a:r>
            <a:r>
              <a:rPr lang="zh-CN" altLang="zh-CN" sz="1800" b="0" dirty="0">
                <a:solidFill>
                  <a:schemeClr val="tx1"/>
                </a:solidFill>
                <a:latin typeface="+mj-ea"/>
                <a:ea typeface="+mj-ea"/>
              </a:rPr>
              <a:t>）建立连接，形成仿真模型，并保存结果。图像缩小旋转及边缘检测处理仿真模型如图</a:t>
            </a:r>
            <a:r>
              <a:rPr lang="en-US" altLang="zh-CN" sz="1800" b="0" dirty="0">
                <a:solidFill>
                  <a:schemeClr val="tx1"/>
                </a:solidFill>
                <a:latin typeface="+mj-ea"/>
                <a:ea typeface="+mj-ea"/>
              </a:rPr>
              <a:t>16-49</a:t>
            </a:r>
            <a:r>
              <a:rPr lang="zh-CN" altLang="zh-CN" sz="1800" b="0" dirty="0">
                <a:solidFill>
                  <a:schemeClr val="tx1"/>
                </a:solidFill>
                <a:latin typeface="+mj-ea"/>
                <a:ea typeface="+mj-ea"/>
              </a:rPr>
              <a:t>所示。</a:t>
            </a:r>
          </a:p>
          <a:p>
            <a:pPr algn="l"/>
            <a:r>
              <a:rPr lang="zh-CN" altLang="zh-CN" sz="1800" b="0" dirty="0">
                <a:solidFill>
                  <a:schemeClr val="tx1"/>
                </a:solidFill>
                <a:latin typeface="+mj-ea"/>
                <a:ea typeface="+mj-ea"/>
              </a:rPr>
              <a:t>（</a:t>
            </a:r>
            <a:r>
              <a:rPr lang="en-US" altLang="zh-CN" sz="1800" b="0" dirty="0">
                <a:solidFill>
                  <a:schemeClr val="tx1"/>
                </a:solidFill>
                <a:latin typeface="+mj-ea"/>
                <a:ea typeface="+mj-ea"/>
              </a:rPr>
              <a:t>5</a:t>
            </a:r>
            <a:r>
              <a:rPr lang="zh-CN" altLang="zh-CN" sz="1800" b="0" dirty="0">
                <a:solidFill>
                  <a:schemeClr val="tx1"/>
                </a:solidFill>
                <a:latin typeface="+mj-ea"/>
                <a:ea typeface="+mj-ea"/>
              </a:rPr>
              <a:t>）运行仿真系统，仿真结果如图图</a:t>
            </a:r>
            <a:r>
              <a:rPr lang="en-US" altLang="zh-CN" sz="1800" b="0" dirty="0">
                <a:solidFill>
                  <a:schemeClr val="tx1"/>
                </a:solidFill>
                <a:latin typeface="+mj-ea"/>
                <a:ea typeface="+mj-ea"/>
              </a:rPr>
              <a:t>16-50</a:t>
            </a:r>
            <a:r>
              <a:rPr lang="zh-CN" altLang="zh-CN" sz="1800" b="0" dirty="0">
                <a:solidFill>
                  <a:schemeClr val="tx1"/>
                </a:solidFill>
                <a:latin typeface="+mj-ea"/>
                <a:ea typeface="+mj-ea"/>
              </a:rPr>
              <a:t>所示。</a:t>
            </a:r>
          </a:p>
        </p:txBody>
      </p:sp>
    </p:spTree>
    <p:extLst>
      <p:ext uri="{BB962C8B-B14F-4D97-AF65-F5344CB8AC3E}">
        <p14:creationId xmlns:p14="http://schemas.microsoft.com/office/powerpoint/2010/main" val="27266849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52736"/>
            <a:ext cx="4968552" cy="2187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8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717032"/>
            <a:ext cx="4503737"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6684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052736"/>
            <a:ext cx="2178802" cy="400110"/>
          </a:xfrm>
          <a:prstGeom prst="rect">
            <a:avLst/>
          </a:prstGeom>
        </p:spPr>
        <p:txBody>
          <a:bodyPr wrap="none">
            <a:spAutoFit/>
          </a:bodyPr>
          <a:lstStyle/>
          <a:p>
            <a:r>
              <a:rPr lang="en-US" altLang="zh-CN" dirty="0"/>
              <a:t>16.1.3</a:t>
            </a:r>
            <a:r>
              <a:rPr lang="zh-CN" altLang="zh-CN" dirty="0"/>
              <a:t>滤波模块库</a:t>
            </a:r>
          </a:p>
        </p:txBody>
      </p:sp>
      <p:sp>
        <p:nvSpPr>
          <p:cNvPr id="3" name="矩形 2"/>
          <p:cNvSpPr/>
          <p:nvPr/>
        </p:nvSpPr>
        <p:spPr>
          <a:xfrm>
            <a:off x="144322" y="1628800"/>
            <a:ext cx="4572000" cy="1631216"/>
          </a:xfrm>
          <a:prstGeom prst="rect">
            <a:avLst/>
          </a:prstGeom>
        </p:spPr>
        <p:txBody>
          <a:bodyPr>
            <a:spAutoFit/>
          </a:bodyPr>
          <a:lstStyle/>
          <a:p>
            <a:pPr algn="l"/>
            <a:r>
              <a:rPr lang="zh-CN" altLang="zh-CN" b="0" dirty="0">
                <a:solidFill>
                  <a:schemeClr val="tx1"/>
                </a:solidFill>
                <a:latin typeface="+mj-ea"/>
                <a:ea typeface="+mj-ea"/>
              </a:rPr>
              <a:t>如图</a:t>
            </a:r>
            <a:r>
              <a:rPr lang="en-US" altLang="zh-CN" b="0" dirty="0">
                <a:solidFill>
                  <a:schemeClr val="tx1"/>
                </a:solidFill>
                <a:latin typeface="+mj-ea"/>
                <a:ea typeface="+mj-ea"/>
              </a:rPr>
              <a:t>16-4</a:t>
            </a:r>
            <a:r>
              <a:rPr lang="zh-CN" altLang="zh-CN" b="0" dirty="0">
                <a:solidFill>
                  <a:schemeClr val="tx1"/>
                </a:solidFill>
                <a:latin typeface="+mj-ea"/>
                <a:ea typeface="+mj-ea"/>
              </a:rPr>
              <a:t>所示，滤波（</a:t>
            </a:r>
            <a:r>
              <a:rPr lang="en-US" altLang="zh-CN" b="0" dirty="0">
                <a:solidFill>
                  <a:schemeClr val="tx1"/>
                </a:solidFill>
                <a:latin typeface="+mj-ea"/>
                <a:ea typeface="+mj-ea"/>
              </a:rPr>
              <a:t>Filtering</a:t>
            </a:r>
            <a:r>
              <a:rPr lang="zh-CN" altLang="zh-CN" b="0" dirty="0">
                <a:solidFill>
                  <a:schemeClr val="tx1"/>
                </a:solidFill>
                <a:latin typeface="+mj-ea"/>
                <a:ea typeface="+mj-ea"/>
              </a:rPr>
              <a:t>）模块库包含</a:t>
            </a:r>
            <a:r>
              <a:rPr lang="en-US" altLang="zh-CN" b="0" dirty="0">
                <a:solidFill>
                  <a:schemeClr val="tx1"/>
                </a:solidFill>
                <a:latin typeface="+mj-ea"/>
                <a:ea typeface="+mj-ea"/>
              </a:rPr>
              <a:t>3</a:t>
            </a:r>
            <a:r>
              <a:rPr lang="zh-CN" altLang="zh-CN" b="0" dirty="0">
                <a:solidFill>
                  <a:schemeClr val="tx1"/>
                </a:solidFill>
                <a:latin typeface="+mj-ea"/>
                <a:ea typeface="+mj-ea"/>
              </a:rPr>
              <a:t>个子模块库：</a:t>
            </a:r>
          </a:p>
          <a:p>
            <a:pPr lvl="0" algn="l"/>
            <a:r>
              <a:rPr lang="zh-CN" altLang="zh-CN" b="0" dirty="0">
                <a:solidFill>
                  <a:schemeClr val="tx1"/>
                </a:solidFill>
                <a:latin typeface="+mj-ea"/>
                <a:ea typeface="+mj-ea"/>
              </a:rPr>
              <a:t>二维卷积（</a:t>
            </a:r>
            <a:r>
              <a:rPr lang="en-US" altLang="zh-CN" b="0" dirty="0">
                <a:solidFill>
                  <a:schemeClr val="tx1"/>
                </a:solidFill>
                <a:latin typeface="+mj-ea"/>
                <a:ea typeface="+mj-ea"/>
              </a:rPr>
              <a:t>2-D Convolution</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二维</a:t>
            </a:r>
            <a:r>
              <a:rPr lang="en-US" altLang="zh-CN" b="0" dirty="0">
                <a:solidFill>
                  <a:schemeClr val="tx1"/>
                </a:solidFill>
                <a:latin typeface="+mj-ea"/>
                <a:ea typeface="+mj-ea"/>
              </a:rPr>
              <a:t>FIR</a:t>
            </a:r>
            <a:r>
              <a:rPr lang="zh-CN" altLang="zh-CN" b="0" dirty="0">
                <a:solidFill>
                  <a:schemeClr val="tx1"/>
                </a:solidFill>
                <a:latin typeface="+mj-ea"/>
                <a:ea typeface="+mj-ea"/>
              </a:rPr>
              <a:t>数字滤波（</a:t>
            </a:r>
            <a:r>
              <a:rPr lang="en-US" altLang="zh-CN" b="0" dirty="0">
                <a:solidFill>
                  <a:schemeClr val="tx1"/>
                </a:solidFill>
                <a:latin typeface="+mj-ea"/>
                <a:ea typeface="+mj-ea"/>
              </a:rPr>
              <a:t>2-D FIR Filter</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中值滤波（</a:t>
            </a:r>
            <a:r>
              <a:rPr lang="en-US" altLang="zh-CN" b="0" dirty="0">
                <a:solidFill>
                  <a:schemeClr val="tx1"/>
                </a:solidFill>
                <a:latin typeface="+mj-ea"/>
                <a:ea typeface="+mj-ea"/>
              </a:rPr>
              <a:t>Median Filter</a:t>
            </a:r>
            <a:r>
              <a:rPr lang="zh-CN" altLang="zh-CN" b="0" dirty="0">
                <a:solidFill>
                  <a:schemeClr val="tx1"/>
                </a:solidFill>
                <a:latin typeface="+mj-ea"/>
                <a:ea typeface="+mj-ea"/>
              </a:rPr>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3573016"/>
            <a:ext cx="4443413" cy="253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3425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980728"/>
            <a:ext cx="2691763" cy="400110"/>
          </a:xfrm>
          <a:prstGeom prst="rect">
            <a:avLst/>
          </a:prstGeom>
        </p:spPr>
        <p:txBody>
          <a:bodyPr wrap="none">
            <a:spAutoFit/>
          </a:bodyPr>
          <a:lstStyle/>
          <a:p>
            <a:r>
              <a:rPr lang="en-US" altLang="zh-CN" dirty="0"/>
              <a:t>16.1.4</a:t>
            </a:r>
            <a:r>
              <a:rPr lang="zh-CN" altLang="zh-CN" dirty="0"/>
              <a:t>几何变换模块库</a:t>
            </a:r>
          </a:p>
        </p:txBody>
      </p:sp>
      <p:sp>
        <p:nvSpPr>
          <p:cNvPr id="3" name="矩形 2"/>
          <p:cNvSpPr/>
          <p:nvPr/>
        </p:nvSpPr>
        <p:spPr>
          <a:xfrm>
            <a:off x="467544" y="1410185"/>
            <a:ext cx="4572000" cy="4093428"/>
          </a:xfrm>
          <a:prstGeom prst="rect">
            <a:avLst/>
          </a:prstGeom>
        </p:spPr>
        <p:txBody>
          <a:bodyPr>
            <a:spAutoFit/>
          </a:bodyPr>
          <a:lstStyle/>
          <a:p>
            <a:pPr algn="l"/>
            <a:r>
              <a:rPr lang="zh-CN" altLang="zh-CN" b="0" dirty="0">
                <a:solidFill>
                  <a:schemeClr val="tx1"/>
                </a:solidFill>
                <a:latin typeface="+mj-ea"/>
                <a:ea typeface="+mj-ea"/>
              </a:rPr>
              <a:t>如图</a:t>
            </a:r>
            <a:r>
              <a:rPr lang="en-US" altLang="zh-CN" b="0" dirty="0">
                <a:solidFill>
                  <a:schemeClr val="tx1"/>
                </a:solidFill>
                <a:latin typeface="+mj-ea"/>
                <a:ea typeface="+mj-ea"/>
              </a:rPr>
              <a:t>16-5</a:t>
            </a:r>
            <a:r>
              <a:rPr lang="zh-CN" altLang="zh-CN" b="0" dirty="0">
                <a:solidFill>
                  <a:schemeClr val="tx1"/>
                </a:solidFill>
                <a:latin typeface="+mj-ea"/>
                <a:ea typeface="+mj-ea"/>
              </a:rPr>
              <a:t>所示，几何变换（</a:t>
            </a:r>
            <a:r>
              <a:rPr lang="en-US" altLang="zh-CN" b="0" dirty="0">
                <a:solidFill>
                  <a:schemeClr val="tx1"/>
                </a:solidFill>
                <a:latin typeface="+mj-ea"/>
                <a:ea typeface="+mj-ea"/>
              </a:rPr>
              <a:t>Geometric Transformations</a:t>
            </a:r>
            <a:r>
              <a:rPr lang="zh-CN" altLang="zh-CN" b="0" dirty="0">
                <a:solidFill>
                  <a:schemeClr val="tx1"/>
                </a:solidFill>
                <a:latin typeface="+mj-ea"/>
                <a:ea typeface="+mj-ea"/>
              </a:rPr>
              <a:t>）模块库包含</a:t>
            </a:r>
            <a:r>
              <a:rPr lang="en-US" altLang="zh-CN" b="0" dirty="0">
                <a:solidFill>
                  <a:schemeClr val="tx1"/>
                </a:solidFill>
                <a:latin typeface="+mj-ea"/>
                <a:ea typeface="+mj-ea"/>
              </a:rPr>
              <a:t>6</a:t>
            </a:r>
            <a:r>
              <a:rPr lang="zh-CN" altLang="zh-CN" b="0" dirty="0">
                <a:solidFill>
                  <a:schemeClr val="tx1"/>
                </a:solidFill>
                <a:latin typeface="+mj-ea"/>
                <a:ea typeface="+mj-ea"/>
              </a:rPr>
              <a:t>个子模块库：</a:t>
            </a:r>
          </a:p>
          <a:p>
            <a:pPr lvl="0" algn="l"/>
            <a:r>
              <a:rPr lang="zh-CN" altLang="zh-CN" b="0" dirty="0">
                <a:solidFill>
                  <a:schemeClr val="tx1"/>
                </a:solidFill>
                <a:latin typeface="+mj-ea"/>
                <a:ea typeface="+mj-ea"/>
              </a:rPr>
              <a:t>应用几何变换（</a:t>
            </a:r>
            <a:r>
              <a:rPr lang="en-US" altLang="zh-CN" b="0" dirty="0">
                <a:solidFill>
                  <a:schemeClr val="tx1"/>
                </a:solidFill>
                <a:latin typeface="+mj-ea"/>
                <a:ea typeface="+mj-ea"/>
              </a:rPr>
              <a:t>Apply Geometric Transformation</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估算几何变换（</a:t>
            </a:r>
            <a:r>
              <a:rPr lang="en-US" altLang="zh-CN" b="0" dirty="0">
                <a:solidFill>
                  <a:schemeClr val="tx1"/>
                </a:solidFill>
                <a:latin typeface="+mj-ea"/>
                <a:ea typeface="+mj-ea"/>
              </a:rPr>
              <a:t>Estimate Geometric Transformation</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投影变换（</a:t>
            </a:r>
            <a:r>
              <a:rPr lang="en-US" altLang="zh-CN" b="0" dirty="0">
                <a:solidFill>
                  <a:schemeClr val="tx1"/>
                </a:solidFill>
                <a:latin typeface="+mj-ea"/>
                <a:ea typeface="+mj-ea"/>
              </a:rPr>
              <a:t>Projective Transformation</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缩放（</a:t>
            </a:r>
            <a:r>
              <a:rPr lang="en-US" altLang="zh-CN" b="0" dirty="0">
                <a:solidFill>
                  <a:schemeClr val="tx1"/>
                </a:solidFill>
                <a:latin typeface="+mj-ea"/>
                <a:ea typeface="+mj-ea"/>
              </a:rPr>
              <a:t>Resize</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旋转（</a:t>
            </a:r>
            <a:r>
              <a:rPr lang="en-US" altLang="zh-CN" b="0" dirty="0">
                <a:solidFill>
                  <a:schemeClr val="tx1"/>
                </a:solidFill>
                <a:latin typeface="+mj-ea"/>
                <a:ea typeface="+mj-ea"/>
              </a:rPr>
              <a:t>Rotate</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切变（</a:t>
            </a:r>
            <a:r>
              <a:rPr lang="en-US" altLang="zh-CN" b="0" dirty="0">
                <a:solidFill>
                  <a:schemeClr val="tx1"/>
                </a:solidFill>
                <a:latin typeface="+mj-ea"/>
                <a:ea typeface="+mj-ea"/>
              </a:rPr>
              <a:t>Shear</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平移（</a:t>
            </a:r>
            <a:r>
              <a:rPr lang="en-US" altLang="zh-CN" b="0" dirty="0">
                <a:solidFill>
                  <a:schemeClr val="tx1"/>
                </a:solidFill>
                <a:latin typeface="+mj-ea"/>
                <a:ea typeface="+mj-ea"/>
              </a:rPr>
              <a:t>Translate</a:t>
            </a:r>
            <a:r>
              <a:rPr lang="zh-CN" altLang="zh-CN" b="0" dirty="0">
                <a:solidFill>
                  <a:schemeClr val="tx1"/>
                </a:solidFill>
                <a:latin typeface="+mj-ea"/>
                <a:ea typeface="+mj-ea"/>
              </a:rPr>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3933056"/>
            <a:ext cx="4291013"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3425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9635" y="980728"/>
            <a:ext cx="2948243" cy="400110"/>
          </a:xfrm>
          <a:prstGeom prst="rect">
            <a:avLst/>
          </a:prstGeom>
        </p:spPr>
        <p:txBody>
          <a:bodyPr wrap="none">
            <a:spAutoFit/>
          </a:bodyPr>
          <a:lstStyle/>
          <a:p>
            <a:r>
              <a:rPr lang="en-US" altLang="zh-CN" dirty="0"/>
              <a:t>16.1.5</a:t>
            </a:r>
            <a:r>
              <a:rPr lang="zh-CN" altLang="zh-CN" dirty="0"/>
              <a:t>形态学操作模块库</a:t>
            </a:r>
          </a:p>
        </p:txBody>
      </p:sp>
      <p:sp>
        <p:nvSpPr>
          <p:cNvPr id="3" name="矩形 2"/>
          <p:cNvSpPr/>
          <p:nvPr/>
        </p:nvSpPr>
        <p:spPr>
          <a:xfrm>
            <a:off x="149635" y="1556792"/>
            <a:ext cx="4572000" cy="3170099"/>
          </a:xfrm>
          <a:prstGeom prst="rect">
            <a:avLst/>
          </a:prstGeom>
        </p:spPr>
        <p:txBody>
          <a:bodyPr>
            <a:spAutoFit/>
          </a:bodyPr>
          <a:lstStyle/>
          <a:p>
            <a:pPr algn="l"/>
            <a:r>
              <a:rPr lang="zh-CN" altLang="zh-CN" b="0" dirty="0">
                <a:solidFill>
                  <a:schemeClr val="tx1"/>
                </a:solidFill>
                <a:latin typeface="+mj-ea"/>
                <a:ea typeface="+mj-ea"/>
              </a:rPr>
              <a:t>如图</a:t>
            </a:r>
            <a:r>
              <a:rPr lang="en-US" altLang="zh-CN" b="0" dirty="0">
                <a:solidFill>
                  <a:schemeClr val="tx1"/>
                </a:solidFill>
                <a:latin typeface="+mj-ea"/>
                <a:ea typeface="+mj-ea"/>
              </a:rPr>
              <a:t>16-6</a:t>
            </a:r>
            <a:r>
              <a:rPr lang="zh-CN" altLang="zh-CN" b="0" dirty="0">
                <a:solidFill>
                  <a:schemeClr val="tx1"/>
                </a:solidFill>
                <a:latin typeface="+mj-ea"/>
                <a:ea typeface="+mj-ea"/>
              </a:rPr>
              <a:t>所示，形态学操作（</a:t>
            </a:r>
            <a:r>
              <a:rPr lang="en-US" altLang="zh-CN" b="0" dirty="0">
                <a:solidFill>
                  <a:schemeClr val="tx1"/>
                </a:solidFill>
                <a:latin typeface="+mj-ea"/>
                <a:ea typeface="+mj-ea"/>
              </a:rPr>
              <a:t>Morphological Operations</a:t>
            </a:r>
            <a:r>
              <a:rPr lang="zh-CN" altLang="zh-CN" b="0" dirty="0">
                <a:solidFill>
                  <a:schemeClr val="tx1"/>
                </a:solidFill>
                <a:latin typeface="+mj-ea"/>
                <a:ea typeface="+mj-ea"/>
              </a:rPr>
              <a:t>）模块库包含</a:t>
            </a:r>
            <a:r>
              <a:rPr lang="en-US" altLang="zh-CN" b="0" dirty="0">
                <a:solidFill>
                  <a:schemeClr val="tx1"/>
                </a:solidFill>
                <a:latin typeface="+mj-ea"/>
                <a:ea typeface="+mj-ea"/>
              </a:rPr>
              <a:t>7</a:t>
            </a:r>
            <a:r>
              <a:rPr lang="zh-CN" altLang="zh-CN" b="0" dirty="0">
                <a:solidFill>
                  <a:schemeClr val="tx1"/>
                </a:solidFill>
                <a:latin typeface="+mj-ea"/>
                <a:ea typeface="+mj-ea"/>
              </a:rPr>
              <a:t>个子模块库：</a:t>
            </a:r>
          </a:p>
          <a:p>
            <a:pPr lvl="0" algn="l"/>
            <a:r>
              <a:rPr lang="zh-CN" altLang="zh-CN" b="0" dirty="0">
                <a:solidFill>
                  <a:schemeClr val="tx1"/>
                </a:solidFill>
                <a:latin typeface="+mj-ea"/>
                <a:ea typeface="+mj-ea"/>
              </a:rPr>
              <a:t>底帽滤波（</a:t>
            </a:r>
            <a:r>
              <a:rPr lang="en-US" altLang="zh-CN" b="0" dirty="0">
                <a:solidFill>
                  <a:schemeClr val="tx1"/>
                </a:solidFill>
                <a:latin typeface="+mj-ea"/>
                <a:ea typeface="+mj-ea"/>
              </a:rPr>
              <a:t>Bottom-hat</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闭合（</a:t>
            </a:r>
            <a:r>
              <a:rPr lang="en-US" altLang="zh-CN" b="0" dirty="0">
                <a:solidFill>
                  <a:schemeClr val="tx1"/>
                </a:solidFill>
                <a:latin typeface="+mj-ea"/>
                <a:ea typeface="+mj-ea"/>
              </a:rPr>
              <a:t>Closing</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膨胀（</a:t>
            </a:r>
            <a:r>
              <a:rPr lang="en-US" altLang="zh-CN" b="0" dirty="0">
                <a:solidFill>
                  <a:schemeClr val="tx1"/>
                </a:solidFill>
                <a:latin typeface="+mj-ea"/>
                <a:ea typeface="+mj-ea"/>
              </a:rPr>
              <a:t>Dilation</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腐蚀（</a:t>
            </a:r>
            <a:r>
              <a:rPr lang="en-US" altLang="zh-CN" b="0" dirty="0">
                <a:solidFill>
                  <a:schemeClr val="tx1"/>
                </a:solidFill>
                <a:latin typeface="+mj-ea"/>
                <a:ea typeface="+mj-ea"/>
              </a:rPr>
              <a:t>Erosion</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标记（</a:t>
            </a:r>
            <a:r>
              <a:rPr lang="en-US" altLang="zh-CN" b="0" dirty="0">
                <a:solidFill>
                  <a:schemeClr val="tx1"/>
                </a:solidFill>
                <a:latin typeface="+mj-ea"/>
                <a:ea typeface="+mj-ea"/>
              </a:rPr>
              <a:t>Label</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开启（</a:t>
            </a:r>
            <a:r>
              <a:rPr lang="en-US" altLang="zh-CN" b="0" dirty="0">
                <a:solidFill>
                  <a:schemeClr val="tx1"/>
                </a:solidFill>
                <a:latin typeface="+mj-ea"/>
                <a:ea typeface="+mj-ea"/>
              </a:rPr>
              <a:t>Opening</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顶帽滤波（</a:t>
            </a:r>
            <a:r>
              <a:rPr lang="en-US" altLang="zh-CN" b="0" dirty="0">
                <a:solidFill>
                  <a:schemeClr val="tx1"/>
                </a:solidFill>
                <a:latin typeface="+mj-ea"/>
                <a:ea typeface="+mj-ea"/>
              </a:rPr>
              <a:t>Top-hat</a:t>
            </a:r>
            <a:r>
              <a:rPr lang="zh-CN" altLang="zh-CN" b="0" dirty="0">
                <a:solidFill>
                  <a:schemeClr val="tx1"/>
                </a:solidFill>
                <a:latin typeface="+mj-ea"/>
                <a:ea typeface="+mj-ea"/>
              </a:rPr>
              <a: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2636912"/>
            <a:ext cx="4229100" cy="2538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3425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980728"/>
            <a:ext cx="2435282" cy="400110"/>
          </a:xfrm>
          <a:prstGeom prst="rect">
            <a:avLst/>
          </a:prstGeom>
        </p:spPr>
        <p:txBody>
          <a:bodyPr wrap="none">
            <a:spAutoFit/>
          </a:bodyPr>
          <a:lstStyle/>
          <a:p>
            <a:r>
              <a:rPr lang="en-US" altLang="zh-CN" dirty="0"/>
              <a:t>16.1.6</a:t>
            </a:r>
            <a:r>
              <a:rPr lang="zh-CN" altLang="zh-CN" dirty="0"/>
              <a:t>接收器模块库</a:t>
            </a:r>
          </a:p>
        </p:txBody>
      </p:sp>
      <p:sp>
        <p:nvSpPr>
          <p:cNvPr id="3" name="矩形 2"/>
          <p:cNvSpPr/>
          <p:nvPr/>
        </p:nvSpPr>
        <p:spPr>
          <a:xfrm>
            <a:off x="251520" y="1484784"/>
            <a:ext cx="4572000" cy="2862322"/>
          </a:xfrm>
          <a:prstGeom prst="rect">
            <a:avLst/>
          </a:prstGeom>
        </p:spPr>
        <p:txBody>
          <a:bodyPr>
            <a:spAutoFit/>
          </a:bodyPr>
          <a:lstStyle/>
          <a:p>
            <a:pPr algn="l"/>
            <a:r>
              <a:rPr lang="zh-CN" altLang="zh-CN" b="0" dirty="0">
                <a:solidFill>
                  <a:schemeClr val="tx1"/>
                </a:solidFill>
                <a:latin typeface="+mj-ea"/>
                <a:ea typeface="+mj-ea"/>
              </a:rPr>
              <a:t>如图</a:t>
            </a:r>
            <a:r>
              <a:rPr lang="en-US" altLang="zh-CN" b="0" dirty="0">
                <a:solidFill>
                  <a:schemeClr val="tx1"/>
                </a:solidFill>
                <a:latin typeface="+mj-ea"/>
                <a:ea typeface="+mj-ea"/>
              </a:rPr>
              <a:t>16-7</a:t>
            </a:r>
            <a:r>
              <a:rPr lang="zh-CN" altLang="zh-CN" b="0" dirty="0">
                <a:solidFill>
                  <a:schemeClr val="tx1"/>
                </a:solidFill>
                <a:latin typeface="+mj-ea"/>
                <a:ea typeface="+mj-ea"/>
              </a:rPr>
              <a:t>所示，接收器（</a:t>
            </a:r>
            <a:r>
              <a:rPr lang="en-US" altLang="zh-CN" b="0" dirty="0">
                <a:solidFill>
                  <a:schemeClr val="tx1"/>
                </a:solidFill>
                <a:latin typeface="+mj-ea"/>
                <a:ea typeface="+mj-ea"/>
              </a:rPr>
              <a:t>Sinks</a:t>
            </a:r>
            <a:r>
              <a:rPr lang="zh-CN" altLang="zh-CN" b="0" dirty="0">
                <a:solidFill>
                  <a:schemeClr val="tx1"/>
                </a:solidFill>
                <a:latin typeface="+mj-ea"/>
                <a:ea typeface="+mj-ea"/>
              </a:rPr>
              <a:t>）模块库包含</a:t>
            </a:r>
            <a:r>
              <a:rPr lang="en-US" altLang="zh-CN" b="0" dirty="0">
                <a:solidFill>
                  <a:schemeClr val="tx1"/>
                </a:solidFill>
                <a:latin typeface="+mj-ea"/>
                <a:ea typeface="+mj-ea"/>
              </a:rPr>
              <a:t>6</a:t>
            </a:r>
            <a:r>
              <a:rPr lang="zh-CN" altLang="zh-CN" b="0" dirty="0">
                <a:solidFill>
                  <a:schemeClr val="tx1"/>
                </a:solidFill>
                <a:latin typeface="+mj-ea"/>
                <a:ea typeface="+mj-ea"/>
              </a:rPr>
              <a:t>个子模块库：</a:t>
            </a:r>
          </a:p>
          <a:p>
            <a:pPr lvl="0" algn="l"/>
            <a:r>
              <a:rPr lang="zh-CN" altLang="zh-CN" b="0" dirty="0">
                <a:solidFill>
                  <a:schemeClr val="tx1"/>
                </a:solidFill>
                <a:latin typeface="+mj-ea"/>
                <a:ea typeface="+mj-ea"/>
              </a:rPr>
              <a:t>帧频显示（</a:t>
            </a:r>
            <a:r>
              <a:rPr lang="en-US" altLang="zh-CN" b="0" dirty="0">
                <a:solidFill>
                  <a:schemeClr val="tx1"/>
                </a:solidFill>
                <a:latin typeface="+mj-ea"/>
                <a:ea typeface="+mj-ea"/>
              </a:rPr>
              <a:t>Frame Rate Display</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输出多媒体文件（</a:t>
            </a:r>
            <a:r>
              <a:rPr lang="en-US" altLang="zh-CN" b="0" dirty="0">
                <a:solidFill>
                  <a:schemeClr val="tx1"/>
                </a:solidFill>
                <a:latin typeface="+mj-ea"/>
                <a:ea typeface="+mj-ea"/>
              </a:rPr>
              <a:t>To Multimedia File</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输出视频显示器（</a:t>
            </a:r>
            <a:r>
              <a:rPr lang="en-US" altLang="zh-CN" b="0" dirty="0">
                <a:solidFill>
                  <a:schemeClr val="tx1"/>
                </a:solidFill>
                <a:latin typeface="+mj-ea"/>
                <a:ea typeface="+mj-ea"/>
              </a:rPr>
              <a:t>To Video Display</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像工作空间输出视频（</a:t>
            </a:r>
            <a:r>
              <a:rPr lang="en-US" altLang="zh-CN" b="0" dirty="0">
                <a:solidFill>
                  <a:schemeClr val="tx1"/>
                </a:solidFill>
                <a:latin typeface="+mj-ea"/>
                <a:ea typeface="+mj-ea"/>
              </a:rPr>
              <a:t>Video To Workspace</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视频显示器（</a:t>
            </a:r>
            <a:r>
              <a:rPr lang="en-US" altLang="zh-CN" b="0" dirty="0">
                <a:solidFill>
                  <a:schemeClr val="tx1"/>
                </a:solidFill>
                <a:latin typeface="+mj-ea"/>
                <a:ea typeface="+mj-ea"/>
              </a:rPr>
              <a:t>Video Viewer</a:t>
            </a:r>
            <a:r>
              <a:rPr lang="zh-CN" altLang="zh-CN" b="0" dirty="0">
                <a:solidFill>
                  <a:schemeClr val="tx1"/>
                </a:solidFill>
                <a:latin typeface="+mj-ea"/>
                <a:ea typeface="+mj-ea"/>
              </a:rPr>
              <a:t>）</a:t>
            </a:r>
          </a:p>
          <a:p>
            <a:pPr lvl="0" algn="l"/>
            <a:r>
              <a:rPr lang="zh-CN" altLang="zh-CN" b="0" dirty="0">
                <a:solidFill>
                  <a:schemeClr val="tx1"/>
                </a:solidFill>
                <a:latin typeface="+mj-ea"/>
                <a:ea typeface="+mj-ea"/>
              </a:rPr>
              <a:t>写二进制文件（</a:t>
            </a:r>
            <a:r>
              <a:rPr lang="en-US" altLang="zh-CN" b="0" dirty="0">
                <a:solidFill>
                  <a:schemeClr val="tx1"/>
                </a:solidFill>
                <a:latin typeface="+mj-ea"/>
                <a:ea typeface="+mj-ea"/>
              </a:rPr>
              <a:t>Write Binary File</a:t>
            </a:r>
            <a:r>
              <a:rPr lang="zh-CN" altLang="zh-CN" b="0" dirty="0">
                <a:solidFill>
                  <a:schemeClr val="tx1"/>
                </a:solidFill>
                <a:latin typeface="+mj-ea"/>
                <a:ea typeface="+mj-ea"/>
              </a:rPr>
              <a: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9627" y="3104887"/>
            <a:ext cx="4313237" cy="2484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3425657"/>
      </p:ext>
    </p:extLst>
  </p:cSld>
  <p:clrMapOvr>
    <a:masterClrMapping/>
  </p:clrMapOvr>
</p:sld>
</file>

<file path=ppt/theme/theme1.xml><?xml version="1.0" encoding="utf-8"?>
<a:theme xmlns:a="http://schemas.openxmlformats.org/drawingml/2006/main" name="模板 - 副本">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 - 副本</Template>
  <TotalTime>55</TotalTime>
  <Words>4320</Words>
  <Application>Microsoft Office PowerPoint</Application>
  <PresentationFormat>全屏显示(4:3)</PresentationFormat>
  <Paragraphs>431</Paragraphs>
  <Slides>56</Slides>
  <Notes>1</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56</vt:i4>
      </vt:variant>
    </vt:vector>
  </HeadingPairs>
  <TitlesOfParts>
    <vt:vector size="59" baseType="lpstr">
      <vt:lpstr>模板 - 副本</vt:lpstr>
      <vt:lpstr>默认设计模板</vt:lpstr>
      <vt:lpstr>Equation</vt:lpstr>
      <vt:lpstr>第16章  图像处理仿真</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Haiou</dc:creator>
  <cp:lastModifiedBy>asus</cp:lastModifiedBy>
  <cp:revision>10</cp:revision>
  <cp:lastPrinted>1601-01-01T00:00:00Z</cp:lastPrinted>
  <dcterms:created xsi:type="dcterms:W3CDTF">2017-03-29T11:46:04Z</dcterms:created>
  <dcterms:modified xsi:type="dcterms:W3CDTF">2017-05-03T01:19:54Z</dcterms:modified>
</cp:coreProperties>
</file>