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5" r:id="rId2"/>
  </p:sldMasterIdLst>
  <p:notesMasterIdLst>
    <p:notesMasterId r:id="rId67"/>
  </p:notesMasterIdLst>
  <p:handoutMasterIdLst>
    <p:handoutMasterId r:id="rId68"/>
  </p:handoutMasterIdLst>
  <p:sldIdLst>
    <p:sldId id="704" r:id="rId3"/>
    <p:sldId id="770" r:id="rId4"/>
    <p:sldId id="705" r:id="rId5"/>
    <p:sldId id="706" r:id="rId6"/>
    <p:sldId id="707" r:id="rId7"/>
    <p:sldId id="708" r:id="rId8"/>
    <p:sldId id="709" r:id="rId9"/>
    <p:sldId id="710" r:id="rId10"/>
    <p:sldId id="711" r:id="rId11"/>
    <p:sldId id="712" r:id="rId12"/>
    <p:sldId id="713" r:id="rId13"/>
    <p:sldId id="714" r:id="rId14"/>
    <p:sldId id="715" r:id="rId15"/>
    <p:sldId id="716" r:id="rId16"/>
    <p:sldId id="717" r:id="rId17"/>
    <p:sldId id="718" r:id="rId18"/>
    <p:sldId id="719" r:id="rId19"/>
    <p:sldId id="720" r:id="rId20"/>
    <p:sldId id="721" r:id="rId21"/>
    <p:sldId id="722" r:id="rId22"/>
    <p:sldId id="723" r:id="rId23"/>
    <p:sldId id="724" r:id="rId24"/>
    <p:sldId id="725" r:id="rId25"/>
    <p:sldId id="726" r:id="rId26"/>
    <p:sldId id="728" r:id="rId27"/>
    <p:sldId id="729" r:id="rId28"/>
    <p:sldId id="730" r:id="rId29"/>
    <p:sldId id="731" r:id="rId30"/>
    <p:sldId id="732" r:id="rId31"/>
    <p:sldId id="733" r:id="rId32"/>
    <p:sldId id="734" r:id="rId33"/>
    <p:sldId id="735" r:id="rId34"/>
    <p:sldId id="736" r:id="rId35"/>
    <p:sldId id="737" r:id="rId36"/>
    <p:sldId id="738" r:id="rId37"/>
    <p:sldId id="739" r:id="rId38"/>
    <p:sldId id="740" r:id="rId39"/>
    <p:sldId id="741" r:id="rId40"/>
    <p:sldId id="742" r:id="rId41"/>
    <p:sldId id="743" r:id="rId42"/>
    <p:sldId id="744" r:id="rId43"/>
    <p:sldId id="746" r:id="rId44"/>
    <p:sldId id="747" r:id="rId45"/>
    <p:sldId id="748" r:id="rId46"/>
    <p:sldId id="749" r:id="rId47"/>
    <p:sldId id="750" r:id="rId48"/>
    <p:sldId id="751" r:id="rId49"/>
    <p:sldId id="752" r:id="rId50"/>
    <p:sldId id="753" r:id="rId51"/>
    <p:sldId id="754" r:id="rId52"/>
    <p:sldId id="755" r:id="rId53"/>
    <p:sldId id="756" r:id="rId54"/>
    <p:sldId id="757" r:id="rId55"/>
    <p:sldId id="758" r:id="rId56"/>
    <p:sldId id="759" r:id="rId57"/>
    <p:sldId id="760" r:id="rId58"/>
    <p:sldId id="761" r:id="rId59"/>
    <p:sldId id="762" r:id="rId60"/>
    <p:sldId id="763" r:id="rId61"/>
    <p:sldId id="764" r:id="rId62"/>
    <p:sldId id="765" r:id="rId63"/>
    <p:sldId id="766" r:id="rId64"/>
    <p:sldId id="767" r:id="rId65"/>
    <p:sldId id="768" r:id="rId66"/>
  </p:sldIdLst>
  <p:sldSz cx="9144000" cy="6858000" type="screen4x3"/>
  <p:notesSz cx="6858000" cy="9144000"/>
  <p:defaultTextStyle>
    <a:defPPr>
      <a:defRPr lang="en-US"/>
    </a:defPPr>
    <a:lvl1pPr algn="ctr" rtl="0" fontAlgn="base">
      <a:spcBef>
        <a:spcPct val="0"/>
      </a:spcBef>
      <a:spcAft>
        <a:spcPct val="0"/>
      </a:spcAft>
      <a:defRPr sz="2000" b="1" kern="1200">
        <a:solidFill>
          <a:srgbClr val="A50021"/>
        </a:solidFill>
        <a:latin typeface="Arial" pitchFamily="34" charset="0"/>
        <a:ea typeface="华文行楷" pitchFamily="2" charset="-122"/>
        <a:cs typeface="+mn-cs"/>
      </a:defRPr>
    </a:lvl1pPr>
    <a:lvl2pPr marL="457200" algn="ctr" rtl="0" fontAlgn="base">
      <a:spcBef>
        <a:spcPct val="0"/>
      </a:spcBef>
      <a:spcAft>
        <a:spcPct val="0"/>
      </a:spcAft>
      <a:defRPr sz="2000" b="1" kern="1200">
        <a:solidFill>
          <a:srgbClr val="A50021"/>
        </a:solidFill>
        <a:latin typeface="Arial" pitchFamily="34" charset="0"/>
        <a:ea typeface="华文行楷" pitchFamily="2" charset="-122"/>
        <a:cs typeface="+mn-cs"/>
      </a:defRPr>
    </a:lvl2pPr>
    <a:lvl3pPr marL="914400" algn="ctr" rtl="0" fontAlgn="base">
      <a:spcBef>
        <a:spcPct val="0"/>
      </a:spcBef>
      <a:spcAft>
        <a:spcPct val="0"/>
      </a:spcAft>
      <a:defRPr sz="2000" b="1" kern="1200">
        <a:solidFill>
          <a:srgbClr val="A50021"/>
        </a:solidFill>
        <a:latin typeface="Arial" pitchFamily="34" charset="0"/>
        <a:ea typeface="华文行楷" pitchFamily="2" charset="-122"/>
        <a:cs typeface="+mn-cs"/>
      </a:defRPr>
    </a:lvl3pPr>
    <a:lvl4pPr marL="1371600" algn="ctr" rtl="0" fontAlgn="base">
      <a:spcBef>
        <a:spcPct val="0"/>
      </a:spcBef>
      <a:spcAft>
        <a:spcPct val="0"/>
      </a:spcAft>
      <a:defRPr sz="2000" b="1" kern="1200">
        <a:solidFill>
          <a:srgbClr val="A50021"/>
        </a:solidFill>
        <a:latin typeface="Arial" pitchFamily="34" charset="0"/>
        <a:ea typeface="华文行楷" pitchFamily="2" charset="-122"/>
        <a:cs typeface="+mn-cs"/>
      </a:defRPr>
    </a:lvl4pPr>
    <a:lvl5pPr marL="1828800" algn="ctr" rtl="0" fontAlgn="base">
      <a:spcBef>
        <a:spcPct val="0"/>
      </a:spcBef>
      <a:spcAft>
        <a:spcPct val="0"/>
      </a:spcAft>
      <a:defRPr sz="2000" b="1" kern="1200">
        <a:solidFill>
          <a:srgbClr val="A50021"/>
        </a:solidFill>
        <a:latin typeface="Arial" pitchFamily="34" charset="0"/>
        <a:ea typeface="华文行楷" pitchFamily="2" charset="-122"/>
        <a:cs typeface="+mn-cs"/>
      </a:defRPr>
    </a:lvl5pPr>
    <a:lvl6pPr marL="2286000" algn="l" defTabSz="914400" rtl="0" eaLnBrk="1" latinLnBrk="0" hangingPunct="1">
      <a:defRPr sz="2000" b="1" kern="1200">
        <a:solidFill>
          <a:srgbClr val="A50021"/>
        </a:solidFill>
        <a:latin typeface="Arial" pitchFamily="34" charset="0"/>
        <a:ea typeface="华文行楷" pitchFamily="2" charset="-122"/>
        <a:cs typeface="+mn-cs"/>
      </a:defRPr>
    </a:lvl6pPr>
    <a:lvl7pPr marL="2743200" algn="l" defTabSz="914400" rtl="0" eaLnBrk="1" latinLnBrk="0" hangingPunct="1">
      <a:defRPr sz="2000" b="1" kern="1200">
        <a:solidFill>
          <a:srgbClr val="A50021"/>
        </a:solidFill>
        <a:latin typeface="Arial" pitchFamily="34" charset="0"/>
        <a:ea typeface="华文行楷" pitchFamily="2" charset="-122"/>
        <a:cs typeface="+mn-cs"/>
      </a:defRPr>
    </a:lvl7pPr>
    <a:lvl8pPr marL="3200400" algn="l" defTabSz="914400" rtl="0" eaLnBrk="1" latinLnBrk="0" hangingPunct="1">
      <a:defRPr sz="2000" b="1" kern="1200">
        <a:solidFill>
          <a:srgbClr val="A50021"/>
        </a:solidFill>
        <a:latin typeface="Arial" pitchFamily="34" charset="0"/>
        <a:ea typeface="华文行楷" pitchFamily="2" charset="-122"/>
        <a:cs typeface="+mn-cs"/>
      </a:defRPr>
    </a:lvl8pPr>
    <a:lvl9pPr marL="3657600" algn="l" defTabSz="914400" rtl="0" eaLnBrk="1" latinLnBrk="0" hangingPunct="1">
      <a:defRPr sz="2000" b="1" kern="1200">
        <a:solidFill>
          <a:srgbClr val="A5002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CCCC"/>
    <a:srgbClr val="B1EDE6"/>
    <a:srgbClr val="AFCCEF"/>
    <a:srgbClr val="99FF66"/>
    <a:srgbClr val="00CC00"/>
    <a:srgbClr val="FF0066"/>
    <a:srgbClr val="FF3399"/>
    <a:srgbClr val="FF505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7" autoAdjust="0"/>
    <p:restoredTop sz="94646" autoAdjust="0"/>
  </p:normalViewPr>
  <p:slideViewPr>
    <p:cSldViewPr>
      <p:cViewPr varScale="1">
        <p:scale>
          <a:sx n="82" d="100"/>
          <a:sy n="82" d="100"/>
        </p:scale>
        <p:origin x="-131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F7FF9B83-9A4D-44A7-8F28-712E750D4BB6}" type="slidenum">
              <a:rPr lang="zh-CN" altLang="en-US"/>
              <a:pPr>
                <a:defRPr/>
              </a:pPr>
              <a:t>‹#›</a:t>
            </a:fld>
            <a:endParaRPr lang="en-US" altLang="zh-CN"/>
          </a:p>
        </p:txBody>
      </p:sp>
    </p:spTree>
    <p:extLst>
      <p:ext uri="{BB962C8B-B14F-4D97-AF65-F5344CB8AC3E}">
        <p14:creationId xmlns:p14="http://schemas.microsoft.com/office/powerpoint/2010/main" val="59473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solidFill>
                  <a:schemeClr val="tx1"/>
                </a:solidFill>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pPr>
              <a:defRPr/>
            </a:pPr>
            <a:fld id="{6B33721C-8ADD-47CA-9E61-B7B55339E67E}" type="slidenum">
              <a:rPr lang="zh-CN" altLang="en-US"/>
              <a:pPr>
                <a:defRPr/>
              </a:pPr>
              <a:t>‹#›</a:t>
            </a:fld>
            <a:endParaRPr lang="en-US" altLang="zh-CN"/>
          </a:p>
        </p:txBody>
      </p:sp>
    </p:spTree>
    <p:extLst>
      <p:ext uri="{BB962C8B-B14F-4D97-AF65-F5344CB8AC3E}">
        <p14:creationId xmlns:p14="http://schemas.microsoft.com/office/powerpoint/2010/main" val="68269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3603"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79360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9FC41BA-A494-485F-A24E-0AE8B91AC67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CE5F6D-48AD-43D4-AB21-A8F7D3022E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917F915-A705-4D92-AAA4-8D2D0CB02BF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84FECB3-1A9D-41AC-B48A-0DC6552C12E1}"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825C76-E0AE-44D3-ACD6-0D0AC955748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e1"/>
          <p:cNvPicPr>
            <a:picLocks noChangeAspect="1" noChangeArrowheads="1"/>
          </p:cNvPicPr>
          <p:nvPr userDrawn="1"/>
        </p:nvPicPr>
        <p:blipFill>
          <a:blip r:embed="rId2"/>
          <a:srcRect/>
          <a:stretch>
            <a:fillRect/>
          </a:stretch>
        </p:blipFill>
        <p:spPr bwMode="auto">
          <a:xfrm>
            <a:off x="-9525" y="0"/>
            <a:ext cx="9163050" cy="6858000"/>
          </a:xfrm>
          <a:prstGeom prst="rect">
            <a:avLst/>
          </a:prstGeom>
          <a:noFill/>
          <a:ln w="9525">
            <a:noFill/>
            <a:miter lim="800000"/>
            <a:headEnd/>
            <a:tailEnd/>
          </a:ln>
        </p:spPr>
      </p:pic>
      <p:sp>
        <p:nvSpPr>
          <p:cNvPr id="791555" name="Rectangle 3"/>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791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F5C0B4B-8ED2-4149-B191-4DD283D7735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9EBD902-1DBC-4AF6-B555-0E85D57F1825}"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80607E0-D51A-4988-949B-7755AF036A02}"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448C287-DF18-4256-8500-A0BA5630B0DC}"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E425BFF-E3F0-41D9-9DE7-5E36E98262D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D68C1C28-6620-4945-88A2-69447EF0477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9929E90-9352-4721-B8CB-0B9056316121}"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ACE505F-DA8B-41F3-A005-BD9B28F6B18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F622B70-2CF6-4C07-8C3F-7719BA6FD3E2}"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38ED2EC-C9D0-4C40-ADDF-87E48072424F}"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D7481DA-2584-4587-978E-85B17D291828}"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EB6CE9B-3A8D-4426-A4C8-00CFD964845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43D5050-D564-4590-B560-4873B8610D8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BDB9CA4-ACDB-4B0A-AA5F-BB3D239E4D4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ED7BAE82-6712-440B-9996-F13392A7EF54}"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F516C77-13A8-4249-A1FA-9C5DCC25E247}"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8AAE3D5A-A3AF-4815-A328-0FDB545CB92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9CFCF44-B0D9-42B0-A5D6-93E8ED73DEBB}"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2E60774-4211-4E7D-9F51-C2322D31848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6"/>
          <p:cNvPicPr>
            <a:picLocks noChangeAspect="1" noChangeArrowheads="1"/>
          </p:cNvPicPr>
          <p:nvPr/>
        </p:nvPicPr>
        <p:blipFill>
          <a:blip r:embed="rId15"/>
          <a:srcRect/>
          <a:stretch>
            <a:fillRect/>
          </a:stretch>
        </p:blipFill>
        <p:spPr bwMode="auto">
          <a:xfrm>
            <a:off x="0" y="6457950"/>
            <a:ext cx="9163050" cy="400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258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25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258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7A373FA3-353A-4230-BAE5-F4D5EEC912E1}" type="slidenum">
              <a:rPr lang="zh-CN" altLang="en-US"/>
              <a:pPr>
                <a:defRPr/>
              </a:pPr>
              <a:t>‹#›</a:t>
            </a:fld>
            <a:endParaRPr lang="en-US" altLang="zh-CN"/>
          </a:p>
        </p:txBody>
      </p:sp>
      <p:pic>
        <p:nvPicPr>
          <p:cNvPr id="1032" name="Picture 8" descr="d2"/>
          <p:cNvPicPr>
            <a:picLocks noChangeAspect="1" noChangeArrowheads="1"/>
          </p:cNvPicPr>
          <p:nvPr/>
        </p:nvPicPr>
        <p:blipFill>
          <a:blip r:embed="rId16"/>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6"/>
          <p:cNvPicPr>
            <a:picLocks noChangeAspect="1" noChangeArrowheads="1"/>
          </p:cNvPicPr>
          <p:nvPr/>
        </p:nvPicPr>
        <p:blipFill>
          <a:blip r:embed="rId13"/>
          <a:srcRect/>
          <a:stretch>
            <a:fillRect/>
          </a:stretch>
        </p:blipFill>
        <p:spPr bwMode="auto">
          <a:xfrm>
            <a:off x="0" y="6457950"/>
            <a:ext cx="9163050" cy="400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053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79053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Arial" charset="0"/>
                <a:ea typeface="+mn-ea"/>
              </a:defRPr>
            </a:lvl1pPr>
          </a:lstStyle>
          <a:p>
            <a:pPr>
              <a:defRPr/>
            </a:pPr>
            <a:endParaRPr lang="en-US" altLang="zh-CN"/>
          </a:p>
        </p:txBody>
      </p:sp>
      <p:sp>
        <p:nvSpPr>
          <p:cNvPr id="79053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E44CB15B-AEE7-4288-980E-D716BCF38E55}" type="slidenum">
              <a:rPr lang="zh-CN" altLang="en-US"/>
              <a:pPr>
                <a:defRPr/>
              </a:pPr>
              <a:t>‹#›</a:t>
            </a:fld>
            <a:endParaRPr lang="en-US" altLang="zh-CN"/>
          </a:p>
        </p:txBody>
      </p:sp>
      <p:pic>
        <p:nvPicPr>
          <p:cNvPr id="2056" name="Picture 8" descr="d2"/>
          <p:cNvPicPr>
            <a:picLocks noChangeAspect="1" noChangeArrowheads="1"/>
          </p:cNvPicPr>
          <p:nvPr/>
        </p:nvPicPr>
        <p:blipFill>
          <a:blip r:embed="rId14"/>
          <a:srcRect/>
          <a:stretch>
            <a:fillRect/>
          </a:stretch>
        </p:blipFill>
        <p:spPr bwMode="auto">
          <a:xfrm>
            <a:off x="-9525" y="212725"/>
            <a:ext cx="9163050" cy="6953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0"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24744"/>
            <a:ext cx="7772400" cy="1470025"/>
          </a:xfrm>
        </p:spPr>
        <p:txBody>
          <a:bodyPr/>
          <a:lstStyle/>
          <a:p>
            <a:r>
              <a:rPr lang="zh-CN" altLang="zh-CN" dirty="0">
                <a:solidFill>
                  <a:srgbClr val="C00000"/>
                </a:solidFill>
              </a:rPr>
              <a:t>第</a:t>
            </a:r>
            <a:r>
              <a:rPr lang="en-US" altLang="zh-CN" dirty="0">
                <a:solidFill>
                  <a:srgbClr val="C00000"/>
                </a:solidFill>
              </a:rPr>
              <a:t>2</a:t>
            </a:r>
            <a:r>
              <a:rPr lang="zh-CN" altLang="zh-CN" dirty="0">
                <a:solidFill>
                  <a:srgbClr val="C00000"/>
                </a:solidFill>
              </a:rPr>
              <a:t>章  </a:t>
            </a:r>
            <a:r>
              <a:rPr lang="en-US" altLang="zh-CN" dirty="0">
                <a:solidFill>
                  <a:srgbClr val="C00000"/>
                </a:solidFill>
              </a:rPr>
              <a:t>Simulink</a:t>
            </a:r>
            <a:r>
              <a:rPr lang="zh-CN" altLang="zh-CN" dirty="0">
                <a:solidFill>
                  <a:srgbClr val="C00000"/>
                </a:solidFill>
              </a:rPr>
              <a:t>仿真入门</a:t>
            </a:r>
            <a:endParaRPr lang="zh-CN" altLang="en-US" dirty="0">
              <a:solidFill>
                <a:srgbClr val="C00000"/>
              </a:solidFill>
            </a:endParaRPr>
          </a:p>
        </p:txBody>
      </p:sp>
      <p:sp>
        <p:nvSpPr>
          <p:cNvPr id="3" name="副标题 2"/>
          <p:cNvSpPr>
            <a:spLocks noGrp="1"/>
          </p:cNvSpPr>
          <p:nvPr>
            <p:ph type="subTitle" idx="1"/>
          </p:nvPr>
        </p:nvSpPr>
        <p:spPr>
          <a:xfrm>
            <a:off x="827584" y="2780928"/>
            <a:ext cx="7696944" cy="3721968"/>
          </a:xfrm>
        </p:spPr>
        <p:txBody>
          <a:bodyPr>
            <a:normAutofit fontScale="62500" lnSpcReduction="20000"/>
          </a:bodyPr>
          <a:lstStyle/>
          <a:p>
            <a:pPr algn="l"/>
            <a:r>
              <a:rPr lang="en-US" altLang="zh-CN" dirty="0" smtClean="0">
                <a:solidFill>
                  <a:schemeClr val="tx1"/>
                </a:solidFill>
              </a:rPr>
              <a:t>         Simulink</a:t>
            </a:r>
            <a:r>
              <a:rPr lang="zh-CN" altLang="zh-CN" dirty="0">
                <a:solidFill>
                  <a:schemeClr val="tx1"/>
                </a:solidFill>
              </a:rPr>
              <a:t>是</a:t>
            </a:r>
            <a:r>
              <a:rPr lang="en-US" altLang="zh-CN" dirty="0">
                <a:solidFill>
                  <a:schemeClr val="tx1"/>
                </a:solidFill>
              </a:rPr>
              <a:t>MATLAB</a:t>
            </a:r>
            <a:r>
              <a:rPr lang="zh-CN" altLang="zh-CN" dirty="0">
                <a:solidFill>
                  <a:schemeClr val="tx1"/>
                </a:solidFill>
              </a:rPr>
              <a:t>最重要的组件之一，它提供一个动态系统建模、仿真和综合分析的集成环境。在该环境中，无需大量书写程序，而只需要通过简单直观的鼠标操作，就可构造出复杂的系统。</a:t>
            </a:r>
            <a:r>
              <a:rPr lang="en-US" altLang="zh-CN" dirty="0">
                <a:solidFill>
                  <a:schemeClr val="tx1"/>
                </a:solidFill>
              </a:rPr>
              <a:t>Simulink</a:t>
            </a:r>
            <a:r>
              <a:rPr lang="zh-CN" altLang="zh-CN" dirty="0">
                <a:solidFill>
                  <a:schemeClr val="tx1"/>
                </a:solidFill>
              </a:rPr>
              <a:t>具有适应面广、结构和流程清晰及仿真精细、贴近实际、效率高、灵活等优点，并基于以上优点</a:t>
            </a:r>
            <a:r>
              <a:rPr lang="en-US" altLang="zh-CN" dirty="0">
                <a:solidFill>
                  <a:schemeClr val="tx1"/>
                </a:solidFill>
              </a:rPr>
              <a:t>Simulink</a:t>
            </a:r>
            <a:r>
              <a:rPr lang="zh-CN" altLang="zh-CN" dirty="0">
                <a:solidFill>
                  <a:schemeClr val="tx1"/>
                </a:solidFill>
              </a:rPr>
              <a:t>已被广泛应用于控制理论和数字信号处理的复杂仿真和设计。同时有大量的第三方软件和硬件可应用于或被要求应用于</a:t>
            </a:r>
            <a:r>
              <a:rPr lang="en-US" altLang="zh-CN" dirty="0">
                <a:solidFill>
                  <a:schemeClr val="tx1"/>
                </a:solidFill>
              </a:rPr>
              <a:t>Simulink</a:t>
            </a:r>
            <a:r>
              <a:rPr lang="zh-CN" altLang="zh-CN" dirty="0" smtClean="0">
                <a:solidFill>
                  <a:schemeClr val="tx1"/>
                </a:solidFill>
              </a:rPr>
              <a:t>。</a:t>
            </a:r>
            <a:endParaRPr lang="en-US" altLang="zh-CN" dirty="0" smtClean="0">
              <a:solidFill>
                <a:schemeClr val="tx1"/>
              </a:solidFill>
            </a:endParaRPr>
          </a:p>
          <a:p>
            <a:pPr algn="l"/>
            <a:endParaRPr lang="zh-CN" altLang="zh-CN" dirty="0">
              <a:solidFill>
                <a:schemeClr val="tx1"/>
              </a:solidFill>
            </a:endParaRPr>
          </a:p>
          <a:p>
            <a:pPr algn="l"/>
            <a:r>
              <a:rPr lang="zh-CN" altLang="zh-CN" dirty="0">
                <a:solidFill>
                  <a:schemeClr val="tx1"/>
                </a:solidFill>
              </a:rPr>
              <a:t>学习目标：</a:t>
            </a:r>
          </a:p>
          <a:p>
            <a:pPr algn="l"/>
            <a:r>
              <a:rPr lang="zh-CN" altLang="zh-CN" dirty="0">
                <a:solidFill>
                  <a:schemeClr val="tx1"/>
                </a:solidFill>
              </a:rPr>
              <a:t>（</a:t>
            </a:r>
            <a:r>
              <a:rPr lang="en-US" altLang="zh-CN" dirty="0">
                <a:solidFill>
                  <a:schemeClr val="tx1"/>
                </a:solidFill>
              </a:rPr>
              <a:t>1</a:t>
            </a:r>
            <a:r>
              <a:rPr lang="zh-CN" altLang="zh-CN" dirty="0">
                <a:solidFill>
                  <a:schemeClr val="tx1"/>
                </a:solidFill>
              </a:rPr>
              <a:t>）学习和掌握</a:t>
            </a:r>
            <a:r>
              <a:rPr lang="en-US" altLang="zh-CN" dirty="0">
                <a:solidFill>
                  <a:schemeClr val="tx1"/>
                </a:solidFill>
              </a:rPr>
              <a:t>Simulink</a:t>
            </a:r>
            <a:r>
              <a:rPr lang="zh-CN" altLang="zh-CN" dirty="0">
                <a:solidFill>
                  <a:schemeClr val="tx1"/>
                </a:solidFill>
              </a:rPr>
              <a:t>基本操作；</a:t>
            </a:r>
          </a:p>
          <a:p>
            <a:pPr algn="l"/>
            <a:r>
              <a:rPr lang="zh-CN" altLang="zh-CN" dirty="0">
                <a:solidFill>
                  <a:schemeClr val="tx1"/>
                </a:solidFill>
              </a:rPr>
              <a:t>（</a:t>
            </a:r>
            <a:r>
              <a:rPr lang="en-US" altLang="zh-CN" dirty="0">
                <a:solidFill>
                  <a:schemeClr val="tx1"/>
                </a:solidFill>
              </a:rPr>
              <a:t>2</a:t>
            </a:r>
            <a:r>
              <a:rPr lang="zh-CN" altLang="zh-CN" dirty="0">
                <a:solidFill>
                  <a:schemeClr val="tx1"/>
                </a:solidFill>
              </a:rPr>
              <a:t>）学习和掌握</a:t>
            </a:r>
            <a:r>
              <a:rPr lang="en-US" altLang="zh-CN" dirty="0">
                <a:solidFill>
                  <a:schemeClr val="tx1"/>
                </a:solidFill>
              </a:rPr>
              <a:t>Simulink</a:t>
            </a:r>
            <a:r>
              <a:rPr lang="zh-CN" altLang="zh-CN" dirty="0">
                <a:solidFill>
                  <a:schemeClr val="tx1"/>
                </a:solidFill>
              </a:rPr>
              <a:t>运行仿真参数设置；</a:t>
            </a:r>
          </a:p>
          <a:p>
            <a:pPr algn="l"/>
            <a:r>
              <a:rPr lang="zh-CN" altLang="zh-CN" dirty="0">
                <a:solidFill>
                  <a:schemeClr val="tx1"/>
                </a:solidFill>
              </a:rPr>
              <a:t>（</a:t>
            </a:r>
            <a:r>
              <a:rPr lang="en-US" altLang="zh-CN" dirty="0">
                <a:solidFill>
                  <a:schemeClr val="tx1"/>
                </a:solidFill>
              </a:rPr>
              <a:t>3</a:t>
            </a:r>
            <a:r>
              <a:rPr lang="zh-CN" altLang="zh-CN" dirty="0">
                <a:solidFill>
                  <a:schemeClr val="tx1"/>
                </a:solidFill>
              </a:rPr>
              <a:t>）学习和掌握</a:t>
            </a:r>
            <a:r>
              <a:rPr lang="en-US" altLang="zh-CN" dirty="0">
                <a:solidFill>
                  <a:schemeClr val="tx1"/>
                </a:solidFill>
              </a:rPr>
              <a:t>Simulink</a:t>
            </a:r>
            <a:r>
              <a:rPr lang="zh-CN" altLang="zh-CN" dirty="0">
                <a:solidFill>
                  <a:schemeClr val="tx1"/>
                </a:solidFill>
              </a:rPr>
              <a:t>创建模型的方法；</a:t>
            </a:r>
          </a:p>
          <a:p>
            <a:pPr algn="l"/>
            <a:r>
              <a:rPr lang="zh-CN" altLang="zh-CN" dirty="0">
                <a:solidFill>
                  <a:schemeClr val="tx1"/>
                </a:solidFill>
              </a:rPr>
              <a:t>（</a:t>
            </a:r>
            <a:r>
              <a:rPr lang="en-US" altLang="zh-CN" dirty="0">
                <a:solidFill>
                  <a:schemeClr val="tx1"/>
                </a:solidFill>
              </a:rPr>
              <a:t>4</a:t>
            </a:r>
            <a:r>
              <a:rPr lang="zh-CN" altLang="zh-CN" dirty="0">
                <a:solidFill>
                  <a:schemeClr val="tx1"/>
                </a:solidFill>
              </a:rPr>
              <a:t>）学习和掌握</a:t>
            </a:r>
            <a:r>
              <a:rPr lang="en-US" altLang="zh-CN" dirty="0">
                <a:solidFill>
                  <a:schemeClr val="tx1"/>
                </a:solidFill>
              </a:rPr>
              <a:t>Simulink</a:t>
            </a:r>
            <a:r>
              <a:rPr lang="zh-CN" altLang="zh-CN" dirty="0">
                <a:solidFill>
                  <a:schemeClr val="tx1"/>
                </a:solidFill>
              </a:rPr>
              <a:t>简单的仿真分析等。</a:t>
            </a:r>
          </a:p>
          <a:p>
            <a:pPr algn="l"/>
            <a:endParaRPr lang="zh-CN" altLang="en-US" dirty="0"/>
          </a:p>
        </p:txBody>
      </p:sp>
    </p:spTree>
    <p:extLst>
      <p:ext uri="{BB962C8B-B14F-4D97-AF65-F5344CB8AC3E}">
        <p14:creationId xmlns:p14="http://schemas.microsoft.com/office/powerpoint/2010/main" val="2389046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zh-CN" altLang="zh-CN" sz="2000" dirty="0"/>
              <a:t>（</a:t>
            </a:r>
            <a:r>
              <a:rPr lang="en-US" altLang="zh-CN" sz="2000" dirty="0"/>
              <a:t>5</a:t>
            </a:r>
            <a:r>
              <a:rPr lang="zh-CN" altLang="zh-CN" sz="2000" dirty="0"/>
              <a:t>）逻辑控制器模块库如图</a:t>
            </a:r>
            <a:r>
              <a:rPr lang="en-US" altLang="zh-CN" sz="2000" dirty="0"/>
              <a:t>2-8</a:t>
            </a:r>
            <a:r>
              <a:rPr lang="zh-CN" altLang="zh-CN" sz="2000" dirty="0"/>
              <a:t>所示。</a:t>
            </a:r>
          </a:p>
          <a:p>
            <a:r>
              <a:rPr lang="zh-CN" altLang="zh-CN" sz="2000" dirty="0"/>
              <a:t>如图</a:t>
            </a:r>
            <a:r>
              <a:rPr lang="en-US" altLang="zh-CN" sz="2000" dirty="0"/>
              <a:t>2-8</a:t>
            </a:r>
            <a:r>
              <a:rPr lang="zh-CN" altLang="zh-CN" sz="2000" dirty="0"/>
              <a:t>所示逻辑控制器主要逻辑位运算，在常用的系统建模较少用到，主要有</a:t>
            </a:r>
            <a:r>
              <a:rPr lang="en-US" altLang="zh-CN" sz="2000" dirty="0"/>
              <a:t>Bit Clear</a:t>
            </a:r>
            <a:r>
              <a:rPr lang="zh-CN" altLang="zh-CN" sz="2000" dirty="0"/>
              <a:t>位清除、</a:t>
            </a:r>
            <a:r>
              <a:rPr lang="en-US" altLang="zh-CN" sz="2000" dirty="0"/>
              <a:t>Bit Set</a:t>
            </a:r>
            <a:r>
              <a:rPr lang="zh-CN" altLang="zh-CN" sz="2000" dirty="0"/>
              <a:t>位设置、</a:t>
            </a:r>
            <a:r>
              <a:rPr lang="en-US" altLang="zh-CN" sz="2000" dirty="0"/>
              <a:t>Combinatorial Logic</a:t>
            </a:r>
            <a:r>
              <a:rPr lang="zh-CN" altLang="zh-CN" sz="2000" dirty="0"/>
              <a:t>组合逻辑运算等。</a:t>
            </a:r>
          </a:p>
        </p:txBody>
      </p:sp>
      <p:pic>
        <p:nvPicPr>
          <p:cNvPr id="4" name="图片 3"/>
          <p:cNvPicPr/>
          <p:nvPr/>
        </p:nvPicPr>
        <p:blipFill>
          <a:blip r:embed="rId2"/>
          <a:stretch>
            <a:fillRect/>
          </a:stretch>
        </p:blipFill>
        <p:spPr>
          <a:xfrm>
            <a:off x="4788024" y="2852936"/>
            <a:ext cx="3960440" cy="3527787"/>
          </a:xfrm>
          <a:prstGeom prst="rect">
            <a:avLst/>
          </a:prstGeom>
        </p:spPr>
      </p:pic>
    </p:spTree>
    <p:extLst>
      <p:ext uri="{BB962C8B-B14F-4D97-AF65-F5344CB8AC3E}">
        <p14:creationId xmlns:p14="http://schemas.microsoft.com/office/powerpoint/2010/main" val="411225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r>
              <a:rPr lang="zh-CN" altLang="zh-CN" sz="2000" dirty="0"/>
              <a:t>（</a:t>
            </a:r>
            <a:r>
              <a:rPr lang="en-US" altLang="zh-CN" sz="2000" dirty="0"/>
              <a:t>6</a:t>
            </a:r>
            <a:r>
              <a:rPr lang="zh-CN" altLang="zh-CN" sz="2000" dirty="0"/>
              <a:t>）查表模块库如图</a:t>
            </a:r>
            <a:r>
              <a:rPr lang="en-US" altLang="zh-CN" sz="2000" dirty="0"/>
              <a:t>2-9</a:t>
            </a:r>
            <a:r>
              <a:rPr lang="zh-CN" altLang="zh-CN" sz="2000" dirty="0"/>
              <a:t>所示。</a:t>
            </a:r>
          </a:p>
          <a:p>
            <a:r>
              <a:rPr lang="zh-CN" altLang="zh-CN" sz="2000" dirty="0"/>
              <a:t>如图</a:t>
            </a:r>
            <a:r>
              <a:rPr lang="en-US" altLang="zh-CN" sz="2000" dirty="0"/>
              <a:t>2-9</a:t>
            </a:r>
            <a:r>
              <a:rPr lang="zh-CN" altLang="zh-CN" sz="2000" dirty="0"/>
              <a:t>所示查表模块库，包括</a:t>
            </a:r>
            <a:r>
              <a:rPr lang="en-US" altLang="zh-CN" sz="2000" dirty="0"/>
              <a:t>1-D Lookup Table</a:t>
            </a:r>
            <a:r>
              <a:rPr lang="zh-CN" altLang="zh-CN" sz="2000" dirty="0"/>
              <a:t>、</a:t>
            </a:r>
            <a:r>
              <a:rPr lang="en-US" altLang="zh-CN" sz="2000" dirty="0"/>
              <a:t>2-D Lookup Table</a:t>
            </a:r>
            <a:r>
              <a:rPr lang="zh-CN" altLang="zh-CN" sz="2000" dirty="0"/>
              <a:t>、</a:t>
            </a:r>
            <a:r>
              <a:rPr lang="en-US" altLang="zh-CN" sz="2000" dirty="0"/>
              <a:t>Direct Lookup Table(n-D)</a:t>
            </a:r>
            <a:r>
              <a:rPr lang="zh-CN" altLang="zh-CN" sz="2000" dirty="0"/>
              <a:t>等，主要是根据模块参数的定义值对输入进行插值映射输出，输出的值定义为</a:t>
            </a:r>
            <a:r>
              <a:rPr lang="en-US" altLang="zh-CN" sz="2000" dirty="0"/>
              <a:t>Table</a:t>
            </a:r>
            <a:r>
              <a:rPr lang="zh-CN" altLang="zh-CN" sz="2000" dirty="0"/>
              <a:t>参数，方便用户进行定义和应用。</a:t>
            </a:r>
          </a:p>
          <a:p>
            <a:endParaRPr lang="zh-CN" altLang="en-US" dirty="0"/>
          </a:p>
        </p:txBody>
      </p:sp>
      <p:pic>
        <p:nvPicPr>
          <p:cNvPr id="4" name="图片 3"/>
          <p:cNvPicPr/>
          <p:nvPr/>
        </p:nvPicPr>
        <p:blipFill>
          <a:blip r:embed="rId2"/>
          <a:stretch>
            <a:fillRect/>
          </a:stretch>
        </p:blipFill>
        <p:spPr>
          <a:xfrm>
            <a:off x="4644008" y="2996952"/>
            <a:ext cx="4392488" cy="3527787"/>
          </a:xfrm>
          <a:prstGeom prst="rect">
            <a:avLst/>
          </a:prstGeom>
        </p:spPr>
      </p:pic>
    </p:spTree>
    <p:extLst>
      <p:ext uri="{BB962C8B-B14F-4D97-AF65-F5344CB8AC3E}">
        <p14:creationId xmlns:p14="http://schemas.microsoft.com/office/powerpoint/2010/main" val="275403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lstStyle/>
          <a:p>
            <a:r>
              <a:rPr lang="zh-CN" altLang="zh-CN" sz="2000" dirty="0"/>
              <a:t>（</a:t>
            </a:r>
            <a:r>
              <a:rPr lang="en-US" altLang="zh-CN" sz="2000" dirty="0"/>
              <a:t>7</a:t>
            </a:r>
            <a:r>
              <a:rPr lang="zh-CN" altLang="zh-CN" sz="2000" dirty="0"/>
              <a:t>）数学模块库如图</a:t>
            </a:r>
            <a:r>
              <a:rPr lang="en-US" altLang="zh-CN" sz="2000" dirty="0"/>
              <a:t>2-10</a:t>
            </a:r>
            <a:r>
              <a:rPr lang="zh-CN" altLang="zh-CN" sz="2000" dirty="0"/>
              <a:t>所示。</a:t>
            </a:r>
          </a:p>
          <a:p>
            <a:r>
              <a:rPr lang="zh-CN" altLang="zh-CN" sz="2000" dirty="0"/>
              <a:t>如图</a:t>
            </a:r>
            <a:r>
              <a:rPr lang="en-US" altLang="zh-CN" sz="2000" dirty="0"/>
              <a:t>2-10</a:t>
            </a:r>
            <a:r>
              <a:rPr lang="zh-CN" altLang="zh-CN" sz="2000" dirty="0"/>
              <a:t>所示数学模块库，主要为绝对值计算</a:t>
            </a:r>
            <a:r>
              <a:rPr lang="en-US" altLang="zh-CN" sz="2000" dirty="0"/>
              <a:t>Abs</a:t>
            </a:r>
            <a:r>
              <a:rPr lang="zh-CN" altLang="zh-CN" sz="2000" dirty="0"/>
              <a:t>、加减运算</a:t>
            </a:r>
            <a:r>
              <a:rPr lang="en-US" altLang="zh-CN" sz="2000" dirty="0"/>
              <a:t>Add</a:t>
            </a:r>
            <a:r>
              <a:rPr lang="zh-CN" altLang="zh-CN" sz="2000" dirty="0"/>
              <a:t>、放大缩小倍数运算</a:t>
            </a:r>
            <a:r>
              <a:rPr lang="en-US" altLang="zh-CN" sz="2000" dirty="0"/>
              <a:t>Gain</a:t>
            </a:r>
            <a:r>
              <a:rPr lang="zh-CN" altLang="zh-CN" sz="2000" dirty="0"/>
              <a:t>、乘除运算</a:t>
            </a:r>
            <a:r>
              <a:rPr lang="en-US" altLang="zh-CN" sz="2000" dirty="0"/>
              <a:t>Product</a:t>
            </a:r>
            <a:r>
              <a:rPr lang="zh-CN" altLang="zh-CN" sz="2000" dirty="0"/>
              <a:t>等，用户根据相应的模型表达式构建相应的不同模块的配合使用，达到相应的表达式计算，该数学模块库基本涵盖了所有的基本运算功能。</a:t>
            </a:r>
          </a:p>
          <a:p>
            <a:endParaRPr lang="zh-CN" altLang="en-US" dirty="0"/>
          </a:p>
        </p:txBody>
      </p:sp>
      <p:pic>
        <p:nvPicPr>
          <p:cNvPr id="4" name="图片 3"/>
          <p:cNvPicPr/>
          <p:nvPr/>
        </p:nvPicPr>
        <p:blipFill>
          <a:blip r:embed="rId2"/>
          <a:stretch>
            <a:fillRect/>
          </a:stretch>
        </p:blipFill>
        <p:spPr>
          <a:xfrm>
            <a:off x="4860031" y="2852936"/>
            <a:ext cx="4252933" cy="3743811"/>
          </a:xfrm>
          <a:prstGeom prst="rect">
            <a:avLst/>
          </a:prstGeom>
        </p:spPr>
      </p:pic>
    </p:spTree>
    <p:extLst>
      <p:ext uri="{BB962C8B-B14F-4D97-AF65-F5344CB8AC3E}">
        <p14:creationId xmlns:p14="http://schemas.microsoft.com/office/powerpoint/2010/main" val="52092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5001419"/>
          </a:xfrm>
        </p:spPr>
        <p:txBody>
          <a:bodyPr/>
          <a:lstStyle/>
          <a:p>
            <a:r>
              <a:rPr lang="zh-CN" altLang="zh-CN" sz="2000" dirty="0"/>
              <a:t>（</a:t>
            </a:r>
            <a:r>
              <a:rPr lang="en-US" altLang="zh-CN" sz="2000" dirty="0"/>
              <a:t>8</a:t>
            </a:r>
            <a:r>
              <a:rPr lang="zh-CN" altLang="zh-CN" sz="2000" dirty="0"/>
              <a:t>）数据输出显示库如图</a:t>
            </a:r>
            <a:r>
              <a:rPr lang="en-US" altLang="zh-CN" sz="2000" dirty="0"/>
              <a:t>2-11</a:t>
            </a:r>
            <a:r>
              <a:rPr lang="zh-CN" altLang="zh-CN" sz="2000" dirty="0"/>
              <a:t>所示。</a:t>
            </a:r>
          </a:p>
          <a:p>
            <a:r>
              <a:rPr lang="zh-CN" altLang="zh-CN" sz="2000" dirty="0"/>
              <a:t>如图</a:t>
            </a:r>
            <a:r>
              <a:rPr lang="en-US" altLang="zh-CN" sz="2000" dirty="0"/>
              <a:t>2-11</a:t>
            </a:r>
            <a:r>
              <a:rPr lang="zh-CN" altLang="zh-CN" sz="2000" dirty="0"/>
              <a:t>所示数据输出显示库，包含有输出端</a:t>
            </a:r>
            <a:r>
              <a:rPr lang="en-US" altLang="zh-CN" sz="2000" dirty="0"/>
              <a:t>Out1</a:t>
            </a:r>
            <a:r>
              <a:rPr lang="zh-CN" altLang="zh-CN" sz="2000" dirty="0"/>
              <a:t>、示波器</a:t>
            </a:r>
            <a:r>
              <a:rPr lang="en-US" altLang="zh-CN" sz="2000" dirty="0"/>
              <a:t>Scope</a:t>
            </a:r>
            <a:r>
              <a:rPr lang="zh-CN" altLang="zh-CN" sz="2000" dirty="0"/>
              <a:t>、数据显示</a:t>
            </a:r>
            <a:r>
              <a:rPr lang="en-US" altLang="zh-CN" sz="2000" dirty="0"/>
              <a:t>Display</a:t>
            </a:r>
            <a:r>
              <a:rPr lang="zh-CN" altLang="zh-CN" sz="2000" dirty="0"/>
              <a:t>等模块，方便用户搭建模型后，进行仿真观察模型输出参数值的变化图。</a:t>
            </a:r>
          </a:p>
          <a:p>
            <a:endParaRPr lang="zh-CN" altLang="en-US" dirty="0"/>
          </a:p>
        </p:txBody>
      </p:sp>
      <p:pic>
        <p:nvPicPr>
          <p:cNvPr id="4" name="图片 3"/>
          <p:cNvPicPr/>
          <p:nvPr/>
        </p:nvPicPr>
        <p:blipFill>
          <a:blip r:embed="rId2"/>
          <a:stretch>
            <a:fillRect/>
          </a:stretch>
        </p:blipFill>
        <p:spPr>
          <a:xfrm>
            <a:off x="3851920" y="2276872"/>
            <a:ext cx="5112568" cy="4247867"/>
          </a:xfrm>
          <a:prstGeom prst="rect">
            <a:avLst/>
          </a:prstGeom>
        </p:spPr>
      </p:pic>
    </p:spTree>
    <p:extLst>
      <p:ext uri="{BB962C8B-B14F-4D97-AF65-F5344CB8AC3E}">
        <p14:creationId xmlns:p14="http://schemas.microsoft.com/office/powerpoint/2010/main" val="91302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a:bodyPr>
          <a:lstStyle/>
          <a:p>
            <a:r>
              <a:rPr lang="zh-CN" altLang="zh-CN" sz="1900" dirty="0"/>
              <a:t>（</a:t>
            </a:r>
            <a:r>
              <a:rPr lang="en-US" altLang="zh-CN" sz="1900" dirty="0"/>
              <a:t>10</a:t>
            </a:r>
            <a:r>
              <a:rPr lang="zh-CN" altLang="zh-CN" sz="1900" dirty="0"/>
              <a:t>）用户自定义模块如图</a:t>
            </a:r>
            <a:r>
              <a:rPr lang="en-US" altLang="zh-CN" sz="1900" dirty="0"/>
              <a:t>2-13</a:t>
            </a:r>
            <a:r>
              <a:rPr lang="zh-CN" altLang="zh-CN" sz="1900" dirty="0"/>
              <a:t>所示。</a:t>
            </a:r>
          </a:p>
          <a:p>
            <a:r>
              <a:rPr lang="zh-CN" altLang="zh-CN" sz="1900" dirty="0"/>
              <a:t>如图</a:t>
            </a:r>
            <a:r>
              <a:rPr lang="en-US" altLang="zh-CN" sz="1900" dirty="0"/>
              <a:t>2-13</a:t>
            </a:r>
            <a:r>
              <a:rPr lang="zh-CN" altLang="zh-CN" sz="1900" dirty="0"/>
              <a:t>所示的户自定义模块，该模块主要用于供用户自己抒写相应的程序进行系统仿真，从而实现快速的建模仿真。</a:t>
            </a:r>
          </a:p>
          <a:p>
            <a:r>
              <a:rPr lang="zh-CN" altLang="zh-CN" sz="1900" dirty="0"/>
              <a:t>相应的还有模型验证库</a:t>
            </a:r>
            <a:r>
              <a:rPr lang="en-US" altLang="zh-CN" sz="1900" dirty="0"/>
              <a:t>Model-Verification</a:t>
            </a:r>
            <a:r>
              <a:rPr lang="zh-CN" altLang="zh-CN" sz="1900" dirty="0"/>
              <a:t>、子系统模块库</a:t>
            </a:r>
            <a:r>
              <a:rPr lang="en-US" altLang="zh-CN" sz="1900" dirty="0" err="1"/>
              <a:t>Ports&amp;Subsystems</a:t>
            </a:r>
            <a:r>
              <a:rPr lang="zh-CN" altLang="zh-CN" sz="1900" dirty="0"/>
              <a:t>、航空器模块</a:t>
            </a:r>
            <a:r>
              <a:rPr lang="en-US" altLang="zh-CN" sz="1900" dirty="0"/>
              <a:t>Aerospace </a:t>
            </a:r>
            <a:r>
              <a:rPr lang="en-US" altLang="zh-CN" sz="1900" dirty="0" err="1"/>
              <a:t>Blockset</a:t>
            </a:r>
            <a:r>
              <a:rPr lang="zh-CN" altLang="zh-CN" sz="1900" dirty="0"/>
              <a:t>、通信模块</a:t>
            </a:r>
            <a:r>
              <a:rPr lang="en-US" altLang="zh-CN" sz="1900" dirty="0"/>
              <a:t>Communications System Toolbox</a:t>
            </a:r>
            <a:r>
              <a:rPr lang="zh-CN" altLang="zh-CN" sz="1900" dirty="0"/>
              <a:t>等，用户可以根据实际问题背景以及模型需要，选择不同的模块进行设计。</a:t>
            </a:r>
          </a:p>
          <a:p>
            <a:endParaRPr lang="zh-CN" altLang="en-US" dirty="0"/>
          </a:p>
        </p:txBody>
      </p:sp>
      <p:pic>
        <p:nvPicPr>
          <p:cNvPr id="4" name="图片 3"/>
          <p:cNvPicPr/>
          <p:nvPr/>
        </p:nvPicPr>
        <p:blipFill>
          <a:blip r:embed="rId2"/>
          <a:stretch>
            <a:fillRect/>
          </a:stretch>
        </p:blipFill>
        <p:spPr>
          <a:xfrm>
            <a:off x="5067432" y="2780928"/>
            <a:ext cx="4044925" cy="3599795"/>
          </a:xfrm>
          <a:prstGeom prst="rect">
            <a:avLst/>
          </a:prstGeom>
        </p:spPr>
      </p:pic>
    </p:spTree>
    <p:extLst>
      <p:ext uri="{BB962C8B-B14F-4D97-AF65-F5344CB8AC3E}">
        <p14:creationId xmlns:p14="http://schemas.microsoft.com/office/powerpoint/2010/main" val="334914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96752"/>
            <a:ext cx="8229600" cy="1143000"/>
          </a:xfrm>
        </p:spPr>
        <p:txBody>
          <a:bodyPr>
            <a:normAutofit fontScale="90000"/>
          </a:bodyPr>
          <a:lstStyle/>
          <a:p>
            <a:r>
              <a:rPr lang="en-US" altLang="zh-CN" b="1" dirty="0">
                <a:solidFill>
                  <a:srgbClr val="C00000"/>
                </a:solidFill>
              </a:rPr>
              <a:t>2.1.3  Simulink</a:t>
            </a:r>
            <a:r>
              <a:rPr lang="zh-CN" altLang="zh-CN" b="1" dirty="0">
                <a:solidFill>
                  <a:srgbClr val="C00000"/>
                </a:solidFill>
              </a:rPr>
              <a:t>模块的操作</a:t>
            </a:r>
            <a:r>
              <a:rPr lang="zh-CN" altLang="zh-CN" b="1" dirty="0"/>
              <a:t/>
            </a:r>
            <a:br>
              <a:rPr lang="zh-CN" altLang="zh-CN" b="1" dirty="0"/>
            </a:br>
            <a:endParaRPr lang="zh-CN" altLang="en-US" dirty="0"/>
          </a:p>
        </p:txBody>
      </p:sp>
      <p:sp>
        <p:nvSpPr>
          <p:cNvPr id="3" name="内容占位符 2"/>
          <p:cNvSpPr>
            <a:spLocks noGrp="1"/>
          </p:cNvSpPr>
          <p:nvPr>
            <p:ph idx="1"/>
          </p:nvPr>
        </p:nvSpPr>
        <p:spPr>
          <a:xfrm>
            <a:off x="457200" y="2636912"/>
            <a:ext cx="8229600" cy="3489251"/>
          </a:xfrm>
        </p:spPr>
        <p:txBody>
          <a:bodyPr/>
          <a:lstStyle/>
          <a:p>
            <a:r>
              <a:rPr lang="zh-CN" altLang="zh-CN" sz="2000" dirty="0"/>
              <a:t>如图</a:t>
            </a:r>
            <a:r>
              <a:rPr lang="en-US" altLang="zh-CN" sz="2000" dirty="0"/>
              <a:t>2-14</a:t>
            </a:r>
            <a:r>
              <a:rPr lang="zh-CN" altLang="zh-CN" sz="2000" dirty="0"/>
              <a:t>为一</a:t>
            </a:r>
            <a:r>
              <a:rPr lang="en-US" altLang="zh-CN" sz="2000" dirty="0"/>
              <a:t>Simulink</a:t>
            </a:r>
            <a:r>
              <a:rPr lang="zh-CN" altLang="zh-CN" sz="2000" dirty="0"/>
              <a:t>模块仿真图。</a:t>
            </a:r>
          </a:p>
          <a:p>
            <a:r>
              <a:rPr lang="zh-CN" altLang="zh-CN" sz="2000" dirty="0"/>
              <a:t>对于该</a:t>
            </a:r>
            <a:r>
              <a:rPr lang="en-US" altLang="zh-CN" sz="2000" dirty="0"/>
              <a:t>Simulink</a:t>
            </a:r>
            <a:r>
              <a:rPr lang="zh-CN" altLang="zh-CN" sz="2000" dirty="0"/>
              <a:t>模块仿真图的搭建，主要有以下几步：</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10904" t="46666" r="2803" b="17778"/>
          <a:stretch>
            <a:fillRect/>
          </a:stretch>
        </p:blipFill>
        <p:spPr bwMode="auto">
          <a:xfrm>
            <a:off x="1907704" y="3501008"/>
            <a:ext cx="4342596" cy="1456928"/>
          </a:xfrm>
          <a:prstGeom prst="rect">
            <a:avLst/>
          </a:prstGeom>
          <a:noFill/>
          <a:ln>
            <a:noFill/>
          </a:ln>
        </p:spPr>
      </p:pic>
    </p:spTree>
    <p:extLst>
      <p:ext uri="{BB962C8B-B14F-4D97-AF65-F5344CB8AC3E}">
        <p14:creationId xmlns:p14="http://schemas.microsoft.com/office/powerpoint/2010/main" val="223091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lstStyle/>
          <a:p>
            <a:r>
              <a:rPr lang="zh-CN" altLang="zh-CN" sz="2000" dirty="0"/>
              <a:t>（</a:t>
            </a:r>
            <a:r>
              <a:rPr lang="en-US" altLang="zh-CN" sz="2000" dirty="0"/>
              <a:t>1</a:t>
            </a:r>
            <a:r>
              <a:rPr lang="zh-CN" altLang="zh-CN" sz="2000" dirty="0"/>
              <a:t>）在命令行窗口输入</a:t>
            </a:r>
            <a:r>
              <a:rPr lang="en-US" altLang="zh-CN" sz="2000" dirty="0"/>
              <a:t>Simulink</a:t>
            </a:r>
            <a:r>
              <a:rPr lang="zh-CN" altLang="zh-CN" sz="2000" dirty="0"/>
              <a:t>，打开</a:t>
            </a:r>
            <a:r>
              <a:rPr lang="en-US" altLang="zh-CN" sz="2000" dirty="0"/>
              <a:t>Simulink</a:t>
            </a:r>
            <a:r>
              <a:rPr lang="zh-CN" altLang="zh-CN" sz="2000" dirty="0"/>
              <a:t>模块库界面，如图</a:t>
            </a:r>
            <a:r>
              <a:rPr lang="en-US" altLang="zh-CN" sz="2000" dirty="0"/>
              <a:t>2-15</a:t>
            </a:r>
            <a:r>
              <a:rPr lang="zh-CN" altLang="zh-CN" sz="2000" dirty="0"/>
              <a:t>所示。</a:t>
            </a:r>
          </a:p>
          <a:p>
            <a:endParaRPr lang="zh-CN" altLang="en-US" dirty="0"/>
          </a:p>
        </p:txBody>
      </p:sp>
      <p:pic>
        <p:nvPicPr>
          <p:cNvPr id="4" name="图片 3"/>
          <p:cNvPicPr/>
          <p:nvPr/>
        </p:nvPicPr>
        <p:blipFill>
          <a:blip r:embed="rId2"/>
          <a:stretch>
            <a:fillRect/>
          </a:stretch>
        </p:blipFill>
        <p:spPr>
          <a:xfrm>
            <a:off x="1115616" y="2420888"/>
            <a:ext cx="6696744" cy="3743811"/>
          </a:xfrm>
          <a:prstGeom prst="rect">
            <a:avLst/>
          </a:prstGeom>
        </p:spPr>
      </p:pic>
    </p:spTree>
    <p:extLst>
      <p:ext uri="{BB962C8B-B14F-4D97-AF65-F5344CB8AC3E}">
        <p14:creationId xmlns:p14="http://schemas.microsoft.com/office/powerpoint/2010/main" val="334923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lstStyle/>
          <a:p>
            <a:r>
              <a:rPr lang="zh-CN" altLang="zh-CN" sz="2400" dirty="0"/>
              <a:t>（</a:t>
            </a:r>
            <a:r>
              <a:rPr lang="en-US" altLang="zh-CN" sz="2400" dirty="0"/>
              <a:t>2</a:t>
            </a:r>
            <a:r>
              <a:rPr lang="zh-CN" altLang="zh-CN" sz="2400" dirty="0"/>
              <a:t>）接下来，新建一个仿真文件，点击</a:t>
            </a:r>
            <a:r>
              <a:rPr lang="en-US" altLang="zh-CN" sz="2400" dirty="0"/>
              <a:t>Simulink Library Browser</a:t>
            </a:r>
            <a:r>
              <a:rPr lang="zh-CN" altLang="zh-CN" sz="2400" dirty="0"/>
              <a:t>界面左上方</a:t>
            </a:r>
            <a:r>
              <a:rPr lang="en-US" altLang="zh-CN" sz="2400" dirty="0"/>
              <a:t>File</a:t>
            </a:r>
            <a:r>
              <a:rPr lang="zh-CN" altLang="zh-CN" sz="2400" dirty="0"/>
              <a:t>下的图标，弹出新建一个</a:t>
            </a:r>
            <a:r>
              <a:rPr lang="en-US" altLang="zh-CN" sz="2400" dirty="0"/>
              <a:t>Simulink</a:t>
            </a:r>
            <a:r>
              <a:rPr lang="zh-CN" altLang="zh-CN" sz="2400" dirty="0"/>
              <a:t>文件，如图</a:t>
            </a:r>
            <a:r>
              <a:rPr lang="en-US" altLang="zh-CN" sz="2400" dirty="0"/>
              <a:t>2-16</a:t>
            </a:r>
            <a:r>
              <a:rPr lang="zh-CN" altLang="zh-CN" sz="2400" dirty="0"/>
              <a:t>所示。</a:t>
            </a:r>
          </a:p>
          <a:p>
            <a:endParaRPr lang="zh-CN" altLang="en-US" dirty="0"/>
          </a:p>
        </p:txBody>
      </p:sp>
      <p:pic>
        <p:nvPicPr>
          <p:cNvPr id="4" name="图片 3"/>
          <p:cNvPicPr/>
          <p:nvPr/>
        </p:nvPicPr>
        <p:blipFill>
          <a:blip r:embed="rId2"/>
          <a:stretch>
            <a:fillRect/>
          </a:stretch>
        </p:blipFill>
        <p:spPr>
          <a:xfrm>
            <a:off x="3053747" y="2132856"/>
            <a:ext cx="4464496" cy="4175859"/>
          </a:xfrm>
          <a:prstGeom prst="rect">
            <a:avLst/>
          </a:prstGeom>
        </p:spPr>
      </p:pic>
    </p:spTree>
    <p:extLst>
      <p:ext uri="{BB962C8B-B14F-4D97-AF65-F5344CB8AC3E}">
        <p14:creationId xmlns:p14="http://schemas.microsoft.com/office/powerpoint/2010/main" val="212905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zh-CN" sz="2000" dirty="0"/>
              <a:t>（</a:t>
            </a:r>
            <a:r>
              <a:rPr lang="en-US" altLang="zh-CN" sz="2000" dirty="0"/>
              <a:t>3</a:t>
            </a:r>
            <a:r>
              <a:rPr lang="zh-CN" altLang="zh-CN" sz="2000" dirty="0"/>
              <a:t>）点击新建文件的保存按钮，进行该</a:t>
            </a:r>
            <a:r>
              <a:rPr lang="en-US" altLang="zh-CN" sz="2000" dirty="0"/>
              <a:t>Simulink</a:t>
            </a:r>
            <a:r>
              <a:rPr lang="zh-CN" altLang="zh-CN" sz="2000" dirty="0"/>
              <a:t>文件的保存操作，进行命名，在此程序中，命名为</a:t>
            </a:r>
            <a:r>
              <a:rPr lang="en-US" altLang="zh-CN" sz="2000" dirty="0"/>
              <a:t>“ysw2_1”</a:t>
            </a:r>
            <a:r>
              <a:rPr lang="zh-CN" altLang="zh-CN" sz="2000" dirty="0"/>
              <a:t>，即生成一个</a:t>
            </a:r>
            <a:r>
              <a:rPr lang="en-US" altLang="zh-CN" sz="2000" dirty="0"/>
              <a:t>Simulink</a:t>
            </a:r>
            <a:r>
              <a:rPr lang="zh-CN" altLang="zh-CN" sz="2000" dirty="0"/>
              <a:t>文件“</a:t>
            </a:r>
            <a:r>
              <a:rPr lang="en-US" altLang="zh-CN" sz="2000" dirty="0"/>
              <a:t>ysw2_1.slx”</a:t>
            </a:r>
            <a:r>
              <a:rPr lang="zh-CN" altLang="zh-CN" sz="2000" dirty="0"/>
              <a:t>。</a:t>
            </a:r>
          </a:p>
          <a:p>
            <a:r>
              <a:rPr lang="zh-CN" altLang="zh-CN" sz="2000" dirty="0"/>
              <a:t>（</a:t>
            </a:r>
            <a:r>
              <a:rPr lang="en-US" altLang="zh-CN" sz="2000" dirty="0"/>
              <a:t>4</a:t>
            </a:r>
            <a:r>
              <a:rPr lang="zh-CN" altLang="zh-CN" sz="2000" dirty="0"/>
              <a:t>）在</a:t>
            </a:r>
            <a:r>
              <a:rPr lang="en-US" altLang="zh-CN" sz="2000" dirty="0"/>
              <a:t>Simulink Library Browser</a:t>
            </a:r>
            <a:r>
              <a:rPr lang="zh-CN" altLang="zh-CN" sz="2000" dirty="0"/>
              <a:t>界面上进行每一个仿真元件的寻找，查询位置如图</a:t>
            </a:r>
            <a:r>
              <a:rPr lang="en-US" altLang="zh-CN" sz="2000" dirty="0"/>
              <a:t>2-17</a:t>
            </a:r>
            <a:r>
              <a:rPr lang="zh-CN" altLang="zh-CN" sz="2000" dirty="0"/>
              <a:t>所示。</a:t>
            </a:r>
          </a:p>
          <a:p>
            <a:endParaRPr lang="zh-CN" altLang="en-US" dirty="0"/>
          </a:p>
        </p:txBody>
      </p:sp>
      <p:pic>
        <p:nvPicPr>
          <p:cNvPr id="4" name="图片 3"/>
          <p:cNvPicPr/>
          <p:nvPr/>
        </p:nvPicPr>
        <p:blipFill>
          <a:blip r:embed="rId2"/>
          <a:stretch>
            <a:fillRect/>
          </a:stretch>
        </p:blipFill>
        <p:spPr>
          <a:xfrm>
            <a:off x="3851920" y="2276872"/>
            <a:ext cx="4248472" cy="4175869"/>
          </a:xfrm>
          <a:prstGeom prst="rect">
            <a:avLst/>
          </a:prstGeom>
        </p:spPr>
      </p:pic>
    </p:spTree>
    <p:extLst>
      <p:ext uri="{BB962C8B-B14F-4D97-AF65-F5344CB8AC3E}">
        <p14:creationId xmlns:p14="http://schemas.microsoft.com/office/powerpoint/2010/main" val="145395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zh-CN" altLang="zh-CN" dirty="0"/>
              <a:t>（</a:t>
            </a:r>
            <a:r>
              <a:rPr lang="en-US" altLang="zh-CN" dirty="0"/>
              <a:t>5</a:t>
            </a:r>
            <a:r>
              <a:rPr lang="zh-CN" altLang="zh-CN" dirty="0"/>
              <a:t>）通过输入</a:t>
            </a:r>
            <a:r>
              <a:rPr lang="en-US" altLang="zh-CN" dirty="0"/>
              <a:t>Step</a:t>
            </a:r>
            <a:r>
              <a:rPr lang="zh-CN" altLang="zh-CN" dirty="0"/>
              <a:t>，进行查找，得到相应的查找结果，得到如图</a:t>
            </a:r>
            <a:r>
              <a:rPr lang="en-US" altLang="zh-CN" dirty="0"/>
              <a:t>2-18</a:t>
            </a:r>
            <a:r>
              <a:rPr lang="zh-CN" altLang="zh-CN" dirty="0"/>
              <a:t>所示结果。</a:t>
            </a:r>
          </a:p>
          <a:p>
            <a:endParaRPr lang="zh-CN" altLang="en-US" dirty="0"/>
          </a:p>
        </p:txBody>
      </p:sp>
      <p:pic>
        <p:nvPicPr>
          <p:cNvPr id="4" name="图片 3"/>
          <p:cNvPicPr/>
          <p:nvPr/>
        </p:nvPicPr>
        <p:blipFill>
          <a:blip r:embed="rId2"/>
          <a:stretch>
            <a:fillRect/>
          </a:stretch>
        </p:blipFill>
        <p:spPr>
          <a:xfrm>
            <a:off x="3851920" y="1772816"/>
            <a:ext cx="4968552" cy="4751933"/>
          </a:xfrm>
          <a:prstGeom prst="rect">
            <a:avLst/>
          </a:prstGeom>
        </p:spPr>
      </p:pic>
    </p:spTree>
    <p:extLst>
      <p:ext uri="{BB962C8B-B14F-4D97-AF65-F5344CB8AC3E}">
        <p14:creationId xmlns:p14="http://schemas.microsoft.com/office/powerpoint/2010/main" val="171098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395289" y="981075"/>
            <a:ext cx="7891487" cy="590537"/>
          </a:xfrm>
        </p:spPr>
        <p:txBody>
          <a:bodyPr/>
          <a:lstStyle/>
          <a:p>
            <a:pPr algn="l" eaLnBrk="1" hangingPunct="1"/>
            <a:r>
              <a:rPr lang="zh-CN" altLang="en-US" sz="4000" dirty="0" smtClean="0">
                <a:solidFill>
                  <a:srgbClr val="800000"/>
                </a:solidFill>
                <a:latin typeface="微软雅黑" pitchFamily="34" charset="-122"/>
                <a:ea typeface="微软雅黑" pitchFamily="34" charset="-122"/>
              </a:rPr>
              <a:t>目录</a:t>
            </a:r>
          </a:p>
        </p:txBody>
      </p:sp>
      <p:cxnSp>
        <p:nvCxnSpPr>
          <p:cNvPr id="15" name="直接连接符 14"/>
          <p:cNvCxnSpPr/>
          <p:nvPr/>
        </p:nvCxnSpPr>
        <p:spPr bwMode="auto">
          <a:xfrm>
            <a:off x="357158" y="1571612"/>
            <a:ext cx="7715304" cy="1588"/>
          </a:xfrm>
          <a:prstGeom prst="line">
            <a:avLst/>
          </a:prstGeom>
          <a:solidFill>
            <a:schemeClr val="accent1"/>
          </a:solidFill>
          <a:ln w="9525" cap="flat" cmpd="sng" algn="ctr">
            <a:solidFill>
              <a:schemeClr val="hlink"/>
            </a:solidFill>
            <a:prstDash val="solid"/>
            <a:round/>
            <a:headEnd type="none" w="med" len="med"/>
            <a:tailEnd type="none" w="med" len="med"/>
          </a:ln>
          <a:effectLst/>
        </p:spPr>
      </p:cxnSp>
      <p:cxnSp>
        <p:nvCxnSpPr>
          <p:cNvPr id="17" name="直接连接符 16"/>
          <p:cNvCxnSpPr/>
          <p:nvPr/>
        </p:nvCxnSpPr>
        <p:spPr bwMode="auto">
          <a:xfrm>
            <a:off x="357158" y="1643050"/>
            <a:ext cx="7715304" cy="1588"/>
          </a:xfrm>
          <a:prstGeom prst="line">
            <a:avLst/>
          </a:prstGeom>
          <a:solidFill>
            <a:schemeClr val="accent1"/>
          </a:solidFill>
          <a:ln w="9525" cap="flat" cmpd="sng" algn="ctr">
            <a:solidFill>
              <a:srgbClr val="99FF66"/>
            </a:solidFill>
            <a:prstDash val="solid"/>
            <a:round/>
            <a:headEnd type="none" w="med" len="med"/>
            <a:tailEnd type="none" w="med" len="med"/>
          </a:ln>
          <a:effectLst/>
        </p:spPr>
      </p:cxnSp>
      <p:sp>
        <p:nvSpPr>
          <p:cNvPr id="2" name="矩形 1"/>
          <p:cNvSpPr/>
          <p:nvPr/>
        </p:nvSpPr>
        <p:spPr>
          <a:xfrm>
            <a:off x="1504430" y="2348880"/>
            <a:ext cx="5380191" cy="2554545"/>
          </a:xfrm>
          <a:prstGeom prst="rect">
            <a:avLst/>
          </a:prstGeom>
        </p:spPr>
        <p:txBody>
          <a:bodyPr wrap="none">
            <a:spAutoFit/>
          </a:bodyPr>
          <a:lstStyle/>
          <a:p>
            <a:pPr algn="l"/>
            <a:r>
              <a:rPr lang="en-US" altLang="zh-CN" dirty="0"/>
              <a:t>2.1 Simulink</a:t>
            </a:r>
            <a:r>
              <a:rPr lang="zh-CN" altLang="zh-CN" dirty="0"/>
              <a:t>基本</a:t>
            </a:r>
            <a:r>
              <a:rPr lang="zh-CN" altLang="zh-CN" dirty="0" smtClean="0"/>
              <a:t>操作</a:t>
            </a:r>
            <a:endParaRPr lang="en-US" altLang="zh-CN" dirty="0" smtClean="0"/>
          </a:p>
          <a:p>
            <a:pPr algn="l"/>
            <a:endParaRPr lang="en-US" altLang="zh-CN" dirty="0"/>
          </a:p>
          <a:p>
            <a:pPr algn="l"/>
            <a:r>
              <a:rPr lang="en-US" altLang="zh-CN" dirty="0"/>
              <a:t>2.2 </a:t>
            </a:r>
            <a:r>
              <a:rPr lang="zh-CN" altLang="zh-CN" dirty="0"/>
              <a:t>运行仿真及参数设置简介</a:t>
            </a:r>
          </a:p>
          <a:p>
            <a:pPr algn="l"/>
            <a:endParaRPr lang="en-US" altLang="zh-CN" dirty="0" smtClean="0"/>
          </a:p>
          <a:p>
            <a:pPr algn="l"/>
            <a:r>
              <a:rPr lang="en-US" altLang="zh-CN" dirty="0"/>
              <a:t>2.3 </a:t>
            </a:r>
            <a:r>
              <a:rPr lang="zh-CN" altLang="zh-CN" dirty="0"/>
              <a:t>子系统及其封装</a:t>
            </a:r>
          </a:p>
          <a:p>
            <a:pPr algn="l"/>
            <a:endParaRPr lang="en-US" altLang="zh-CN" dirty="0" smtClean="0"/>
          </a:p>
          <a:p>
            <a:pPr algn="l"/>
            <a:r>
              <a:rPr lang="en-US" altLang="zh-CN" dirty="0"/>
              <a:t>2.4  </a:t>
            </a:r>
            <a:r>
              <a:rPr lang="zh-CN" altLang="zh-CN" dirty="0"/>
              <a:t>用</a:t>
            </a:r>
            <a:r>
              <a:rPr lang="en-US" altLang="zh-CN" dirty="0"/>
              <a:t>MATLAB</a:t>
            </a:r>
            <a:r>
              <a:rPr lang="zh-CN" altLang="zh-CN" dirty="0"/>
              <a:t>命令创建和运行</a:t>
            </a:r>
            <a:r>
              <a:rPr lang="en-US" altLang="zh-CN" dirty="0"/>
              <a:t>Simulink</a:t>
            </a:r>
            <a:r>
              <a:rPr lang="zh-CN" altLang="zh-CN" dirty="0"/>
              <a:t>模型</a:t>
            </a:r>
          </a:p>
          <a:p>
            <a:pPr algn="l"/>
            <a:endParaRPr lang="zh-CN" altLang="zh-CN" dirty="0"/>
          </a:p>
        </p:txBody>
      </p:sp>
    </p:spTree>
    <p:extLst>
      <p:ext uri="{BB962C8B-B14F-4D97-AF65-F5344CB8AC3E}">
        <p14:creationId xmlns:p14="http://schemas.microsoft.com/office/powerpoint/2010/main" val="25661131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lstStyle/>
          <a:p>
            <a:r>
              <a:rPr lang="zh-CN" altLang="zh-CN" sz="2400" dirty="0"/>
              <a:t>（</a:t>
            </a:r>
            <a:r>
              <a:rPr lang="en-US" altLang="zh-CN" sz="2400" dirty="0"/>
              <a:t>6</a:t>
            </a:r>
            <a:r>
              <a:rPr lang="zh-CN" altLang="zh-CN" sz="2400" dirty="0"/>
              <a:t>）选择查询的结果，拖放到新建的</a:t>
            </a:r>
            <a:r>
              <a:rPr lang="en-US" altLang="zh-CN" sz="2400" dirty="0"/>
              <a:t>Simulink</a:t>
            </a:r>
            <a:r>
              <a:rPr lang="zh-CN" altLang="zh-CN" sz="2400" dirty="0"/>
              <a:t>文件“</a:t>
            </a:r>
            <a:r>
              <a:rPr lang="en-US" altLang="zh-CN" sz="2400" dirty="0"/>
              <a:t>ysw2_1.slx”</a:t>
            </a:r>
            <a:r>
              <a:rPr lang="zh-CN" altLang="zh-CN" sz="2400" dirty="0"/>
              <a:t>下，依次查询其它的</a:t>
            </a:r>
            <a:r>
              <a:rPr lang="en-US" altLang="zh-CN" sz="2400" dirty="0"/>
              <a:t>sum</a:t>
            </a:r>
            <a:r>
              <a:rPr lang="zh-CN" altLang="zh-CN" sz="2400" dirty="0"/>
              <a:t>、</a:t>
            </a:r>
            <a:r>
              <a:rPr lang="en-US" altLang="zh-CN" sz="2400" dirty="0"/>
              <a:t>PID</a:t>
            </a:r>
            <a:r>
              <a:rPr lang="zh-CN" altLang="zh-CN" sz="2400" dirty="0"/>
              <a:t>、</a:t>
            </a:r>
            <a:r>
              <a:rPr lang="en-US" altLang="zh-CN" sz="2400" dirty="0"/>
              <a:t>scope</a:t>
            </a:r>
            <a:r>
              <a:rPr lang="zh-CN" altLang="zh-CN" sz="2400" dirty="0"/>
              <a:t>元件，将它们放入</a:t>
            </a:r>
            <a:r>
              <a:rPr lang="en-US" altLang="zh-CN" sz="2400" dirty="0"/>
              <a:t>Simulink</a:t>
            </a:r>
            <a:r>
              <a:rPr lang="zh-CN" altLang="zh-CN" sz="2400" dirty="0"/>
              <a:t>文件“</a:t>
            </a:r>
            <a:r>
              <a:rPr lang="en-US" altLang="zh-CN" sz="2400" dirty="0"/>
              <a:t>ysw2_1.slx”</a:t>
            </a:r>
            <a:r>
              <a:rPr lang="zh-CN" altLang="zh-CN" sz="2400" dirty="0"/>
              <a:t>下，如图</a:t>
            </a:r>
            <a:r>
              <a:rPr lang="en-US" altLang="zh-CN" sz="2400" dirty="0"/>
              <a:t>2-19</a:t>
            </a:r>
            <a:r>
              <a:rPr lang="zh-CN" altLang="zh-CN" sz="2400" dirty="0"/>
              <a:t>所示。</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11392" t="47191" r="3481" b="23033"/>
          <a:stretch>
            <a:fillRect/>
          </a:stretch>
        </p:blipFill>
        <p:spPr bwMode="auto">
          <a:xfrm>
            <a:off x="1187624" y="3645024"/>
            <a:ext cx="6768752" cy="1511032"/>
          </a:xfrm>
          <a:prstGeom prst="rect">
            <a:avLst/>
          </a:prstGeom>
          <a:noFill/>
          <a:ln>
            <a:noFill/>
          </a:ln>
        </p:spPr>
      </p:pic>
    </p:spTree>
    <p:extLst>
      <p:ext uri="{BB962C8B-B14F-4D97-AF65-F5344CB8AC3E}">
        <p14:creationId xmlns:p14="http://schemas.microsoft.com/office/powerpoint/2010/main" val="369745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lstStyle/>
          <a:p>
            <a:r>
              <a:rPr lang="zh-CN" altLang="zh-CN" sz="2000" dirty="0"/>
              <a:t>（</a:t>
            </a:r>
            <a:r>
              <a:rPr lang="en-US" altLang="zh-CN" sz="2000" dirty="0"/>
              <a:t>7</a:t>
            </a:r>
            <a:r>
              <a:rPr lang="zh-CN" altLang="zh-CN" sz="2000" dirty="0"/>
              <a:t>）依次搭建每一个模块，通过连线构成一个系统，得到相应的仿真结果图如图</a:t>
            </a:r>
            <a:r>
              <a:rPr lang="en-US" altLang="zh-CN" sz="2000" dirty="0"/>
              <a:t>2-20</a:t>
            </a:r>
            <a:r>
              <a:rPr lang="zh-CN" altLang="zh-CN" sz="2000" dirty="0"/>
              <a:t>所示。</a:t>
            </a:r>
          </a:p>
          <a:p>
            <a:r>
              <a:rPr lang="zh-CN" altLang="zh-CN" sz="2000" dirty="0"/>
              <a:t>如图</a:t>
            </a:r>
            <a:r>
              <a:rPr lang="en-US" altLang="zh-CN" sz="2000" dirty="0"/>
              <a:t>2-20</a:t>
            </a:r>
            <a:r>
              <a:rPr lang="zh-CN" altLang="zh-CN" sz="2000" dirty="0"/>
              <a:t>所示的仿真模型与图</a:t>
            </a:r>
            <a:r>
              <a:rPr lang="en-US" altLang="zh-CN" sz="2000" dirty="0"/>
              <a:t>2-14</a:t>
            </a:r>
            <a:r>
              <a:rPr lang="zh-CN" altLang="zh-CN" sz="2000" dirty="0"/>
              <a:t>的</a:t>
            </a:r>
            <a:r>
              <a:rPr lang="en-US" altLang="zh-CN" sz="2000" dirty="0"/>
              <a:t>Simulink</a:t>
            </a:r>
            <a:r>
              <a:rPr lang="zh-CN" altLang="zh-CN" sz="2000" dirty="0"/>
              <a:t>模块仿真图一致，设置相应元器件的参数，点击该仿真文件的仿真运行按钮，进行模型仿真，如图</a:t>
            </a:r>
            <a:r>
              <a:rPr lang="en-US" altLang="zh-CN" sz="2000" dirty="0"/>
              <a:t>2-21</a:t>
            </a:r>
            <a:r>
              <a:rPr lang="zh-CN" altLang="zh-CN" sz="2000" dirty="0"/>
              <a:t>所示。</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11276" t="48421" r="3857" b="18947"/>
          <a:stretch>
            <a:fillRect/>
          </a:stretch>
        </p:blipFill>
        <p:spPr bwMode="auto">
          <a:xfrm>
            <a:off x="1799692" y="2492896"/>
            <a:ext cx="5112568" cy="1368152"/>
          </a:xfrm>
          <a:prstGeom prst="rect">
            <a:avLst/>
          </a:prstGeom>
          <a:noFill/>
          <a:ln>
            <a:noFill/>
          </a:ln>
        </p:spPr>
      </p:pic>
      <p:pic>
        <p:nvPicPr>
          <p:cNvPr id="5" name="图片 4"/>
          <p:cNvPicPr/>
          <p:nvPr/>
        </p:nvPicPr>
        <p:blipFill>
          <a:blip r:embed="rId3"/>
          <a:stretch>
            <a:fillRect/>
          </a:stretch>
        </p:blipFill>
        <p:spPr>
          <a:xfrm>
            <a:off x="1115616" y="3861048"/>
            <a:ext cx="6480720" cy="2735694"/>
          </a:xfrm>
          <a:prstGeom prst="rect">
            <a:avLst/>
          </a:prstGeom>
        </p:spPr>
      </p:pic>
    </p:spTree>
    <p:extLst>
      <p:ext uri="{BB962C8B-B14F-4D97-AF65-F5344CB8AC3E}">
        <p14:creationId xmlns:p14="http://schemas.microsoft.com/office/powerpoint/2010/main" val="1030049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p>
            <a:r>
              <a:rPr lang="zh-CN" altLang="zh-CN" sz="2000" dirty="0"/>
              <a:t>（</a:t>
            </a:r>
            <a:r>
              <a:rPr lang="en-US" altLang="zh-CN" sz="2000" dirty="0"/>
              <a:t>8</a:t>
            </a:r>
            <a:r>
              <a:rPr lang="zh-CN" altLang="zh-CN" sz="2000" dirty="0"/>
              <a:t>）带仿真结束，点击示波器，弹出示波器图形界面，如图</a:t>
            </a:r>
            <a:r>
              <a:rPr lang="en-US" altLang="zh-CN" sz="2000" dirty="0"/>
              <a:t>2-22</a:t>
            </a:r>
            <a:r>
              <a:rPr lang="zh-CN" altLang="zh-CN" sz="2000" dirty="0"/>
              <a:t>所示</a:t>
            </a:r>
            <a:r>
              <a:rPr lang="zh-CN" altLang="zh-CN" sz="2000" dirty="0" smtClean="0"/>
              <a:t>。</a:t>
            </a:r>
            <a:endParaRPr lang="en-US" altLang="zh-CN" sz="2000" dirty="0" smtClean="0"/>
          </a:p>
          <a:p>
            <a:r>
              <a:rPr lang="zh-CN" altLang="zh-CN" sz="2000" dirty="0"/>
              <a:t>至此，一个简单的</a:t>
            </a:r>
            <a:r>
              <a:rPr lang="en-US" altLang="zh-CN" sz="2000" dirty="0"/>
              <a:t>Simulink</a:t>
            </a:r>
            <a:r>
              <a:rPr lang="zh-CN" altLang="zh-CN" sz="2000" dirty="0"/>
              <a:t>模型由搭建到仿真到生成图形，全部结束。</a:t>
            </a:r>
          </a:p>
          <a:p>
            <a:r>
              <a:rPr lang="en-US" altLang="zh-CN" sz="2000" dirty="0"/>
              <a:t>Simulink</a:t>
            </a:r>
            <a:r>
              <a:rPr lang="zh-CN" altLang="zh-CN" sz="2000" dirty="0"/>
              <a:t>模型搭建较简单，关键在于</a:t>
            </a:r>
            <a:r>
              <a:rPr lang="en-US" altLang="zh-CN" sz="2000" dirty="0"/>
              <a:t>Simulink</a:t>
            </a:r>
            <a:r>
              <a:rPr lang="zh-CN" altLang="zh-CN" sz="2000" dirty="0"/>
              <a:t>模型所代表的数学模型，通常情况下，数学模型限制了</a:t>
            </a:r>
            <a:r>
              <a:rPr lang="en-US" altLang="zh-CN" sz="2000" dirty="0"/>
              <a:t>Simulink</a:t>
            </a:r>
            <a:r>
              <a:rPr lang="zh-CN" altLang="zh-CN" sz="2000" dirty="0"/>
              <a:t>资源的使用。</a:t>
            </a:r>
          </a:p>
          <a:p>
            <a:endParaRPr lang="zh-CN"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2597" t="18040" r="3615" b="8054"/>
          <a:stretch>
            <a:fillRect/>
          </a:stretch>
        </p:blipFill>
        <p:spPr bwMode="auto">
          <a:xfrm>
            <a:off x="1403648" y="2852936"/>
            <a:ext cx="5616624" cy="3790156"/>
          </a:xfrm>
          <a:prstGeom prst="rect">
            <a:avLst/>
          </a:prstGeom>
          <a:noFill/>
          <a:ln>
            <a:noFill/>
          </a:ln>
        </p:spPr>
      </p:pic>
    </p:spTree>
    <p:extLst>
      <p:ext uri="{BB962C8B-B14F-4D97-AF65-F5344CB8AC3E}">
        <p14:creationId xmlns:p14="http://schemas.microsoft.com/office/powerpoint/2010/main" val="1694616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80728"/>
            <a:ext cx="8229600" cy="1143000"/>
          </a:xfrm>
        </p:spPr>
        <p:txBody>
          <a:bodyPr>
            <a:normAutofit fontScale="90000"/>
          </a:bodyPr>
          <a:lstStyle/>
          <a:p>
            <a:r>
              <a:rPr lang="en-US" altLang="zh-CN" b="1" dirty="0">
                <a:solidFill>
                  <a:srgbClr val="C00000"/>
                </a:solidFill>
              </a:rPr>
              <a:t>2.2 </a:t>
            </a:r>
            <a:r>
              <a:rPr lang="zh-CN" altLang="zh-CN" b="1" dirty="0">
                <a:solidFill>
                  <a:srgbClr val="C00000"/>
                </a:solidFill>
              </a:rPr>
              <a:t>运行仿真及参数设置简介</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0" y="2060848"/>
            <a:ext cx="8229600" cy="3949899"/>
          </a:xfrm>
        </p:spPr>
        <p:txBody>
          <a:bodyPr/>
          <a:lstStyle/>
          <a:p>
            <a:r>
              <a:rPr lang="en-US" altLang="zh-CN" sz="2000" dirty="0"/>
              <a:t>	Simulink</a:t>
            </a:r>
            <a:r>
              <a:rPr lang="zh-CN" altLang="zh-CN" sz="2000" dirty="0"/>
              <a:t>仿真文件建立后，常常会出现仿真故障诊断问题，仿真不通过，系统提示仿真步长设置、仿真参数设置等问题，因此本节主要讨论</a:t>
            </a:r>
            <a:r>
              <a:rPr lang="en-US" altLang="zh-CN" sz="2000" dirty="0"/>
              <a:t>Simulink</a:t>
            </a:r>
            <a:r>
              <a:rPr lang="zh-CN" altLang="zh-CN" sz="2000" dirty="0"/>
              <a:t>仿真文件运行仿真及参数设置。</a:t>
            </a:r>
          </a:p>
          <a:p>
            <a:r>
              <a:rPr lang="en-US" altLang="zh-CN" sz="2000" b="1" dirty="0">
                <a:solidFill>
                  <a:srgbClr val="C00000"/>
                </a:solidFill>
              </a:rPr>
              <a:t>2.2.1  </a:t>
            </a:r>
            <a:r>
              <a:rPr lang="zh-CN" altLang="zh-CN" sz="2000" b="1" dirty="0">
                <a:solidFill>
                  <a:srgbClr val="C00000"/>
                </a:solidFill>
              </a:rPr>
              <a:t>模型的创建</a:t>
            </a:r>
          </a:p>
          <a:p>
            <a:r>
              <a:rPr lang="en-US" altLang="zh-CN" sz="2000" dirty="0"/>
              <a:t>Simulink</a:t>
            </a:r>
            <a:r>
              <a:rPr lang="zh-CN" altLang="zh-CN" sz="2000" dirty="0"/>
              <a:t>的模型窗口的常用菜单如表</a:t>
            </a:r>
            <a:r>
              <a:rPr lang="en-US" altLang="zh-CN" sz="2000" dirty="0"/>
              <a:t>2-1</a:t>
            </a:r>
            <a:r>
              <a:rPr lang="zh-CN" altLang="zh-CN" sz="2000" dirty="0"/>
              <a:t>所示</a:t>
            </a:r>
            <a:r>
              <a:rPr lang="zh-CN" altLang="zh-CN" dirty="0"/>
              <a:t>。</a:t>
            </a:r>
          </a:p>
          <a:p>
            <a:pPr algn="r"/>
            <a:endParaRPr lang="zh-CN" altLang="en-US" dirty="0"/>
          </a:p>
        </p:txBody>
      </p:sp>
    </p:spTree>
    <p:extLst>
      <p:ext uri="{BB962C8B-B14F-4D97-AF65-F5344CB8AC3E}">
        <p14:creationId xmlns:p14="http://schemas.microsoft.com/office/powerpoint/2010/main" val="1788955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843282"/>
            <a:ext cx="3600400" cy="5670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483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normAutofit/>
          </a:bodyPr>
          <a:lstStyle/>
          <a:p>
            <a:r>
              <a:rPr lang="en-US" altLang="zh-CN" sz="1700" dirty="0"/>
              <a:t>1</a:t>
            </a:r>
            <a:r>
              <a:rPr lang="zh-CN" altLang="en-US" sz="1700" dirty="0"/>
              <a:t>．模块的复制</a:t>
            </a:r>
            <a:endParaRPr lang="en-US" altLang="zh-CN" sz="1700" dirty="0" smtClean="0"/>
          </a:p>
          <a:p>
            <a:r>
              <a:rPr lang="en-US" altLang="zh-CN" sz="1700" dirty="0" smtClean="0"/>
              <a:t>Simulink</a:t>
            </a:r>
            <a:r>
              <a:rPr lang="zh-CN" altLang="zh-CN" sz="1700" dirty="0"/>
              <a:t>模型搭建过程中，模块的复制能够为用户提供快捷的操作方式，具体的复制操作如下：</a:t>
            </a:r>
          </a:p>
          <a:p>
            <a:r>
              <a:rPr lang="zh-CN" altLang="zh-CN" sz="1700" dirty="0"/>
              <a:t>（</a:t>
            </a:r>
            <a:r>
              <a:rPr lang="en-US" altLang="zh-CN" sz="1700" dirty="0"/>
              <a:t>1</a:t>
            </a:r>
            <a:r>
              <a:rPr lang="zh-CN" altLang="zh-CN" sz="1700" dirty="0"/>
              <a:t>）不同模型窗口</a:t>
            </a:r>
            <a:r>
              <a:rPr lang="en-US" altLang="zh-CN" sz="1700" dirty="0"/>
              <a:t>(</a:t>
            </a:r>
            <a:r>
              <a:rPr lang="zh-CN" altLang="zh-CN" sz="1700" dirty="0"/>
              <a:t>包括模型库窗口</a:t>
            </a:r>
            <a:r>
              <a:rPr lang="en-US" altLang="zh-CN" sz="1700" dirty="0"/>
              <a:t>)</a:t>
            </a:r>
            <a:r>
              <a:rPr lang="zh-CN" altLang="zh-CN" sz="1700" dirty="0"/>
              <a:t>之间的模块复制</a:t>
            </a:r>
          </a:p>
          <a:p>
            <a:r>
              <a:rPr lang="en-US" altLang="zh-CN" sz="1700" dirty="0"/>
              <a:t>	1</a:t>
            </a:r>
            <a:r>
              <a:rPr lang="zh-CN" altLang="zh-CN" sz="1700" dirty="0"/>
              <a:t>）选定模块，用鼠标将其拖到另一模型窗口。</a:t>
            </a:r>
          </a:p>
          <a:p>
            <a:r>
              <a:rPr lang="en-US" altLang="zh-CN" sz="1700" dirty="0"/>
              <a:t>	2</a:t>
            </a:r>
            <a:r>
              <a:rPr lang="zh-CN" altLang="zh-CN" sz="1700" dirty="0"/>
              <a:t>）选定模块，使用菜单的“</a:t>
            </a:r>
            <a:r>
              <a:rPr lang="en-US" altLang="zh-CN" sz="1700" dirty="0"/>
              <a:t>Copy”</a:t>
            </a:r>
            <a:r>
              <a:rPr lang="zh-CN" altLang="zh-CN" sz="1700" dirty="0"/>
              <a:t>和“</a:t>
            </a:r>
            <a:r>
              <a:rPr lang="en-US" altLang="zh-CN" sz="1700" dirty="0"/>
              <a:t>Paste”</a:t>
            </a:r>
            <a:r>
              <a:rPr lang="zh-CN" altLang="zh-CN" sz="1700" dirty="0"/>
              <a:t>命令。</a:t>
            </a:r>
          </a:p>
          <a:p>
            <a:r>
              <a:rPr lang="en-US" altLang="zh-CN" sz="1700" dirty="0"/>
              <a:t>	3</a:t>
            </a:r>
            <a:r>
              <a:rPr lang="zh-CN" altLang="zh-CN" sz="1700" dirty="0"/>
              <a:t>）选定模块，使用工具栏的“</a:t>
            </a:r>
            <a:r>
              <a:rPr lang="en-US" altLang="zh-CN" sz="1700" dirty="0"/>
              <a:t>Copy”</a:t>
            </a:r>
            <a:r>
              <a:rPr lang="zh-CN" altLang="zh-CN" sz="1700" dirty="0"/>
              <a:t>和“</a:t>
            </a:r>
            <a:r>
              <a:rPr lang="en-US" altLang="zh-CN" sz="1700" dirty="0"/>
              <a:t>Paste”</a:t>
            </a:r>
            <a:r>
              <a:rPr lang="zh-CN" altLang="zh-CN" sz="1700" dirty="0"/>
              <a:t>按钮。</a:t>
            </a:r>
          </a:p>
          <a:p>
            <a:r>
              <a:rPr lang="zh-CN" altLang="zh-CN" sz="1700" dirty="0"/>
              <a:t>（</a:t>
            </a:r>
            <a:r>
              <a:rPr lang="en-US" altLang="zh-CN" sz="1700" dirty="0"/>
              <a:t>2</a:t>
            </a:r>
            <a:r>
              <a:rPr lang="zh-CN" altLang="zh-CN" sz="1700" dirty="0"/>
              <a:t>）在同一模型窗口内的复制模块</a:t>
            </a:r>
            <a:r>
              <a:rPr lang="en-US" altLang="zh-CN" sz="1700" dirty="0"/>
              <a:t>(</a:t>
            </a:r>
            <a:r>
              <a:rPr lang="zh-CN" altLang="zh-CN" sz="1700" dirty="0"/>
              <a:t>如图</a:t>
            </a:r>
            <a:r>
              <a:rPr lang="en-US" altLang="zh-CN" sz="1700" dirty="0"/>
              <a:t>1.8</a:t>
            </a:r>
            <a:r>
              <a:rPr lang="zh-CN" altLang="zh-CN" sz="1700" dirty="0"/>
              <a:t>所示</a:t>
            </a:r>
            <a:r>
              <a:rPr lang="en-US" altLang="zh-CN" sz="1700" dirty="0"/>
              <a:t>)</a:t>
            </a:r>
            <a:endParaRPr lang="zh-CN" altLang="zh-CN" sz="1700" dirty="0"/>
          </a:p>
          <a:p>
            <a:r>
              <a:rPr lang="en-US" altLang="zh-CN" sz="1700" dirty="0"/>
              <a:t>	1</a:t>
            </a:r>
            <a:r>
              <a:rPr lang="zh-CN" altLang="zh-CN" sz="1700" dirty="0"/>
              <a:t>）选定模块，按下鼠标右键，拖动模块到合适的地方，释放鼠标。</a:t>
            </a:r>
          </a:p>
          <a:p>
            <a:r>
              <a:rPr lang="en-US" altLang="zh-CN" sz="1700" dirty="0"/>
              <a:t>	2</a:t>
            </a:r>
            <a:r>
              <a:rPr lang="zh-CN" altLang="zh-CN" sz="1700" dirty="0"/>
              <a:t>）选定模块，按住</a:t>
            </a:r>
            <a:r>
              <a:rPr lang="en-US" altLang="zh-CN" sz="1700" dirty="0"/>
              <a:t>Ctrl</a:t>
            </a:r>
            <a:r>
              <a:rPr lang="zh-CN" altLang="zh-CN" sz="1700" dirty="0"/>
              <a:t>键，再用鼠标拖动对象到合适的地方，释放鼠标。</a:t>
            </a:r>
          </a:p>
          <a:p>
            <a:r>
              <a:rPr lang="en-US" altLang="zh-CN" sz="1700" dirty="0"/>
              <a:t>	3</a:t>
            </a:r>
            <a:r>
              <a:rPr lang="zh-CN" altLang="zh-CN" sz="1700" dirty="0"/>
              <a:t>）使用菜单和工具栏中的“</a:t>
            </a:r>
            <a:r>
              <a:rPr lang="en-US" altLang="zh-CN" sz="1700" dirty="0"/>
              <a:t>Copy”</a:t>
            </a:r>
            <a:r>
              <a:rPr lang="zh-CN" altLang="zh-CN" sz="1700" dirty="0"/>
              <a:t>和“</a:t>
            </a:r>
            <a:r>
              <a:rPr lang="en-US" altLang="zh-CN" sz="1700" dirty="0"/>
              <a:t>Paste”</a:t>
            </a:r>
            <a:r>
              <a:rPr lang="zh-CN" altLang="zh-CN" sz="1700" dirty="0"/>
              <a:t>按钮。</a:t>
            </a:r>
          </a:p>
          <a:p>
            <a:r>
              <a:rPr lang="en-US" altLang="zh-CN" sz="1700" dirty="0"/>
              <a:t>	</a:t>
            </a:r>
            <a:r>
              <a:rPr lang="zh-CN" altLang="zh-CN" sz="1700" dirty="0"/>
              <a:t>具体如图</a:t>
            </a:r>
            <a:r>
              <a:rPr lang="en-US" altLang="zh-CN" sz="1700" dirty="0"/>
              <a:t>2-23</a:t>
            </a:r>
            <a:r>
              <a:rPr lang="zh-CN" altLang="zh-CN" sz="17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23984" t="43024" r="19513" b="14536"/>
          <a:stretch>
            <a:fillRect/>
          </a:stretch>
        </p:blipFill>
        <p:spPr bwMode="auto">
          <a:xfrm>
            <a:off x="3779912" y="4869160"/>
            <a:ext cx="2592288" cy="1604764"/>
          </a:xfrm>
          <a:prstGeom prst="rect">
            <a:avLst/>
          </a:prstGeom>
          <a:noFill/>
          <a:ln>
            <a:noFill/>
          </a:ln>
        </p:spPr>
      </p:pic>
    </p:spTree>
    <p:extLst>
      <p:ext uri="{BB962C8B-B14F-4D97-AF65-F5344CB8AC3E}">
        <p14:creationId xmlns:p14="http://schemas.microsoft.com/office/powerpoint/2010/main" val="4245784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normAutofit/>
          </a:bodyPr>
          <a:lstStyle/>
          <a:p>
            <a:r>
              <a:rPr lang="en-US" altLang="zh-CN" sz="1800" dirty="0"/>
              <a:t>2</a:t>
            </a:r>
            <a:r>
              <a:rPr lang="zh-CN" altLang="zh-CN" sz="1800" dirty="0"/>
              <a:t>．模块的移动</a:t>
            </a:r>
          </a:p>
          <a:p>
            <a:r>
              <a:rPr lang="zh-CN" altLang="zh-CN" sz="1800" dirty="0"/>
              <a:t>（</a:t>
            </a:r>
            <a:r>
              <a:rPr lang="en-US" altLang="zh-CN" sz="1800" dirty="0"/>
              <a:t>1</a:t>
            </a:r>
            <a:r>
              <a:rPr lang="zh-CN" altLang="zh-CN" sz="1800" dirty="0"/>
              <a:t>）在同一模型窗口移动模块，选定需要移动的模块，用鼠标将模块拖到合适的地方。</a:t>
            </a:r>
          </a:p>
          <a:p>
            <a:r>
              <a:rPr lang="zh-CN" altLang="zh-CN" sz="1800" dirty="0"/>
              <a:t>（</a:t>
            </a:r>
            <a:r>
              <a:rPr lang="en-US" altLang="zh-CN" sz="1800" dirty="0"/>
              <a:t>2</a:t>
            </a:r>
            <a:r>
              <a:rPr lang="zh-CN" altLang="zh-CN" sz="1800" dirty="0"/>
              <a:t>）在不同模型窗之间移动模块，在不同模型窗之间移动模块，在用鼠标移动的同时按下</a:t>
            </a:r>
            <a:r>
              <a:rPr lang="en-US" altLang="zh-CN" sz="1800" dirty="0"/>
              <a:t>Shift</a:t>
            </a:r>
            <a:r>
              <a:rPr lang="zh-CN" altLang="zh-CN" sz="1800" dirty="0"/>
              <a:t>键。</a:t>
            </a:r>
          </a:p>
          <a:p>
            <a:r>
              <a:rPr lang="zh-CN" altLang="zh-CN" sz="1800" dirty="0"/>
              <a:t>（</a:t>
            </a:r>
            <a:r>
              <a:rPr lang="en-US" altLang="zh-CN" sz="1800" dirty="0"/>
              <a:t>3</a:t>
            </a:r>
            <a:r>
              <a:rPr lang="zh-CN" altLang="zh-CN" sz="1800" dirty="0"/>
              <a:t>）当模块移动时，与之相连的连线也随之移动。 </a:t>
            </a:r>
          </a:p>
          <a:p>
            <a:r>
              <a:rPr lang="en-US" altLang="zh-CN" sz="1800" dirty="0"/>
              <a:t>3</a:t>
            </a:r>
            <a:r>
              <a:rPr lang="zh-CN" altLang="zh-CN" sz="1800" dirty="0"/>
              <a:t>．模块的删除</a:t>
            </a:r>
          </a:p>
          <a:p>
            <a:r>
              <a:rPr lang="zh-CN" altLang="zh-CN" sz="1800" dirty="0"/>
              <a:t>要删除模块，应选定待删除模块，按</a:t>
            </a:r>
            <a:r>
              <a:rPr lang="en-US" altLang="zh-CN" sz="1800" dirty="0"/>
              <a:t>Delete</a:t>
            </a:r>
            <a:r>
              <a:rPr lang="zh-CN" altLang="zh-CN" sz="1800" dirty="0"/>
              <a:t>键；或者用菜单“</a:t>
            </a:r>
            <a:r>
              <a:rPr lang="en-US" altLang="zh-CN" sz="1800" dirty="0"/>
              <a:t>Edit”</a:t>
            </a:r>
            <a:r>
              <a:rPr lang="zh-CN" altLang="zh-CN" sz="1800" dirty="0"/>
              <a:t>、</a:t>
            </a:r>
            <a:r>
              <a:rPr lang="en-US" altLang="zh-CN" sz="1800" dirty="0"/>
              <a:t>“Clear”</a:t>
            </a:r>
            <a:r>
              <a:rPr lang="zh-CN" altLang="zh-CN" sz="1800" dirty="0"/>
              <a:t>或“</a:t>
            </a:r>
            <a:r>
              <a:rPr lang="en-US" altLang="zh-CN" sz="1800" dirty="0"/>
              <a:t>Cut”</a:t>
            </a:r>
            <a:r>
              <a:rPr lang="zh-CN" altLang="zh-CN" sz="1800" dirty="0"/>
              <a:t>。</a:t>
            </a:r>
          </a:p>
          <a:p>
            <a:r>
              <a:rPr lang="en-US" altLang="zh-CN" sz="1800" dirty="0"/>
              <a:t>4</a:t>
            </a:r>
            <a:r>
              <a:rPr lang="zh-CN" altLang="zh-CN" sz="1800" dirty="0"/>
              <a:t>．改变模块大小</a:t>
            </a:r>
          </a:p>
          <a:p>
            <a:r>
              <a:rPr lang="zh-CN" altLang="zh-CN" sz="1800" dirty="0"/>
              <a:t>选定需要改变大小的模块，出现小黑块编辑框后，用鼠标拖动编辑框，可以实现放大或缩小。</a:t>
            </a:r>
          </a:p>
          <a:p>
            <a:r>
              <a:rPr lang="zh-CN" altLang="zh-CN" sz="1800" dirty="0"/>
              <a:t>具体如图</a:t>
            </a:r>
            <a:r>
              <a:rPr lang="en-US" altLang="zh-CN" sz="1800" dirty="0"/>
              <a:t>2-24</a:t>
            </a:r>
            <a:r>
              <a:rPr lang="zh-CN" altLang="zh-CN" sz="18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2877" t="35268" r="21095" b="17857"/>
          <a:stretch>
            <a:fillRect/>
          </a:stretch>
        </p:blipFill>
        <p:spPr bwMode="auto">
          <a:xfrm>
            <a:off x="3779912" y="4725144"/>
            <a:ext cx="4608512" cy="1718300"/>
          </a:xfrm>
          <a:prstGeom prst="rect">
            <a:avLst/>
          </a:prstGeom>
          <a:noFill/>
          <a:ln>
            <a:noFill/>
          </a:ln>
        </p:spPr>
      </p:pic>
    </p:spTree>
    <p:extLst>
      <p:ext uri="{BB962C8B-B14F-4D97-AF65-F5344CB8AC3E}">
        <p14:creationId xmlns:p14="http://schemas.microsoft.com/office/powerpoint/2010/main" val="3490692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en-US" altLang="zh-CN" sz="2000" dirty="0"/>
              <a:t>5. </a:t>
            </a:r>
            <a:r>
              <a:rPr lang="zh-CN" altLang="zh-CN" sz="2000" dirty="0"/>
              <a:t>模块的翻转</a:t>
            </a:r>
          </a:p>
          <a:p>
            <a:r>
              <a:rPr lang="zh-CN" altLang="zh-CN" sz="2000" dirty="0"/>
              <a:t>（</a:t>
            </a:r>
            <a:r>
              <a:rPr lang="en-US" altLang="zh-CN" sz="2000" dirty="0"/>
              <a:t>1</a:t>
            </a:r>
            <a:r>
              <a:rPr lang="zh-CN" altLang="zh-CN" sz="2000" dirty="0"/>
              <a:t>）模块翻转</a:t>
            </a:r>
            <a:r>
              <a:rPr lang="en-US" altLang="zh-CN" sz="2000" dirty="0"/>
              <a:t>180</a:t>
            </a:r>
            <a:r>
              <a:rPr lang="zh-CN" altLang="zh-CN" sz="2000" dirty="0"/>
              <a:t>度</a:t>
            </a:r>
          </a:p>
          <a:p>
            <a:r>
              <a:rPr lang="zh-CN" altLang="zh-CN" sz="2000" dirty="0"/>
              <a:t>选定模块，选择菜单“</a:t>
            </a:r>
            <a:r>
              <a:rPr lang="en-US" altLang="zh-CN" sz="2000" dirty="0"/>
              <a:t>Format” —&gt; “Flip Block”</a:t>
            </a:r>
            <a:r>
              <a:rPr lang="zh-CN" altLang="zh-CN" sz="2000" dirty="0"/>
              <a:t>可以将模块旋转</a:t>
            </a:r>
            <a:r>
              <a:rPr lang="en-US" altLang="zh-CN" sz="2000" dirty="0"/>
              <a:t>180</a:t>
            </a:r>
            <a:r>
              <a:rPr lang="zh-CN" altLang="zh-CN" sz="2000" dirty="0"/>
              <a:t>度，</a:t>
            </a:r>
          </a:p>
          <a:p>
            <a:r>
              <a:rPr lang="zh-CN" altLang="zh-CN" sz="2000" dirty="0"/>
              <a:t>（</a:t>
            </a:r>
            <a:r>
              <a:rPr lang="en-US" altLang="zh-CN" sz="2000" dirty="0"/>
              <a:t>2</a:t>
            </a:r>
            <a:r>
              <a:rPr lang="zh-CN" altLang="zh-CN" sz="2000" dirty="0"/>
              <a:t>）模块翻转</a:t>
            </a:r>
            <a:r>
              <a:rPr lang="en-US" altLang="zh-CN" sz="2000" dirty="0"/>
              <a:t>90</a:t>
            </a:r>
            <a:r>
              <a:rPr lang="zh-CN" altLang="zh-CN" sz="2000" dirty="0"/>
              <a:t>度</a:t>
            </a:r>
          </a:p>
          <a:p>
            <a:r>
              <a:rPr lang="zh-CN" altLang="zh-CN" sz="2000" dirty="0"/>
              <a:t>选定模块，选择菜单“</a:t>
            </a:r>
            <a:r>
              <a:rPr lang="en-US" altLang="zh-CN" sz="2000" dirty="0"/>
              <a:t>Format” —&gt; “Rotate Block”</a:t>
            </a:r>
            <a:r>
              <a:rPr lang="zh-CN" altLang="zh-CN" sz="2000" dirty="0"/>
              <a:t>可以将模块旋转</a:t>
            </a:r>
            <a:r>
              <a:rPr lang="en-US" altLang="zh-CN" sz="2000" dirty="0"/>
              <a:t>90</a:t>
            </a:r>
            <a:r>
              <a:rPr lang="zh-CN" altLang="zh-CN" sz="2000" dirty="0"/>
              <a:t>度，如果一次翻转不能达到要求，可以多次翻转来实现，或者使用“</a:t>
            </a:r>
            <a:r>
              <a:rPr lang="en-US" altLang="zh-CN" sz="2000" dirty="0"/>
              <a:t>ctrl + R”</a:t>
            </a:r>
            <a:r>
              <a:rPr lang="zh-CN" altLang="zh-CN" sz="2000" dirty="0"/>
              <a:t>快捷键实现模块的翻转。如图所示</a:t>
            </a:r>
          </a:p>
          <a:p>
            <a:r>
              <a:rPr lang="en-US" altLang="zh-CN" sz="2000" dirty="0"/>
              <a:t>	</a:t>
            </a:r>
            <a:r>
              <a:rPr lang="zh-CN" altLang="zh-CN" sz="2000" dirty="0"/>
              <a:t>具体如图</a:t>
            </a:r>
            <a:r>
              <a:rPr lang="en-US" altLang="zh-CN" sz="2000" dirty="0"/>
              <a:t>2-25</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20454" t="43362" r="18079" b="16348"/>
          <a:stretch>
            <a:fillRect/>
          </a:stretch>
        </p:blipFill>
        <p:spPr bwMode="auto">
          <a:xfrm>
            <a:off x="3707904" y="3933056"/>
            <a:ext cx="5256584" cy="2613640"/>
          </a:xfrm>
          <a:prstGeom prst="rect">
            <a:avLst/>
          </a:prstGeom>
          <a:noFill/>
          <a:ln>
            <a:noFill/>
          </a:ln>
        </p:spPr>
      </p:pic>
    </p:spTree>
    <p:extLst>
      <p:ext uri="{BB962C8B-B14F-4D97-AF65-F5344CB8AC3E}">
        <p14:creationId xmlns:p14="http://schemas.microsoft.com/office/powerpoint/2010/main" val="1510870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normAutofit fontScale="92500" lnSpcReduction="20000"/>
          </a:bodyPr>
          <a:lstStyle/>
          <a:p>
            <a:r>
              <a:rPr lang="en-US" altLang="zh-CN" dirty="0"/>
              <a:t>6. </a:t>
            </a:r>
            <a:r>
              <a:rPr lang="zh-CN" altLang="zh-CN" dirty="0"/>
              <a:t>模块名的编辑</a:t>
            </a:r>
          </a:p>
          <a:p>
            <a:r>
              <a:rPr lang="zh-CN" altLang="zh-CN" dirty="0"/>
              <a:t>（</a:t>
            </a:r>
            <a:r>
              <a:rPr lang="en-US" altLang="zh-CN" dirty="0"/>
              <a:t>1</a:t>
            </a:r>
            <a:r>
              <a:rPr lang="zh-CN" altLang="zh-CN" dirty="0"/>
              <a:t>）修改模块名：单击模块下面或旁边的模块名，出现虚线编辑框就可对模块名进行修改。</a:t>
            </a:r>
          </a:p>
          <a:p>
            <a:r>
              <a:rPr lang="zh-CN" altLang="zh-CN" dirty="0"/>
              <a:t>（</a:t>
            </a:r>
            <a:r>
              <a:rPr lang="en-US" altLang="zh-CN" dirty="0"/>
              <a:t>2</a:t>
            </a:r>
            <a:r>
              <a:rPr lang="zh-CN" altLang="zh-CN" dirty="0"/>
              <a:t>）模块名字体设置：选定模块，选择菜单“</a:t>
            </a:r>
            <a:r>
              <a:rPr lang="en-US" altLang="zh-CN" dirty="0"/>
              <a:t>Format”—&gt;“Font”</a:t>
            </a:r>
            <a:r>
              <a:rPr lang="zh-CN" altLang="zh-CN" dirty="0"/>
              <a:t>，打开字体对话框设置字体。</a:t>
            </a:r>
          </a:p>
          <a:p>
            <a:r>
              <a:rPr lang="zh-CN" altLang="zh-CN" dirty="0"/>
              <a:t>（</a:t>
            </a:r>
            <a:r>
              <a:rPr lang="en-US" altLang="zh-CN" dirty="0"/>
              <a:t>3</a:t>
            </a:r>
            <a:r>
              <a:rPr lang="zh-CN" altLang="zh-CN" dirty="0"/>
              <a:t>）模块名的显示和隐藏：选定模块，选择菜单“</a:t>
            </a:r>
            <a:r>
              <a:rPr lang="en-US" altLang="zh-CN" dirty="0"/>
              <a:t>Format” —&gt; “Hide / Show name”</a:t>
            </a:r>
            <a:r>
              <a:rPr lang="zh-CN" altLang="zh-CN" dirty="0"/>
              <a:t>，可以隐藏或显示模块名。</a:t>
            </a:r>
          </a:p>
          <a:p>
            <a:r>
              <a:rPr lang="zh-CN" altLang="zh-CN" dirty="0"/>
              <a:t>（</a:t>
            </a:r>
            <a:r>
              <a:rPr lang="en-US" altLang="zh-CN" dirty="0"/>
              <a:t>4</a:t>
            </a:r>
            <a:r>
              <a:rPr lang="zh-CN" altLang="zh-CN" dirty="0"/>
              <a:t>）模块名的翻转：选定模块，选择菜单“</a:t>
            </a:r>
            <a:r>
              <a:rPr lang="en-US" altLang="zh-CN" dirty="0"/>
              <a:t>Format” —&gt; “Flip name”</a:t>
            </a:r>
            <a:r>
              <a:rPr lang="zh-CN" altLang="zh-CN" dirty="0"/>
              <a:t>，可以翻转模块名。</a:t>
            </a:r>
          </a:p>
          <a:p>
            <a:endParaRPr lang="zh-CN" altLang="en-US" dirty="0"/>
          </a:p>
        </p:txBody>
      </p:sp>
    </p:spTree>
    <p:extLst>
      <p:ext uri="{BB962C8B-B14F-4D97-AF65-F5344CB8AC3E}">
        <p14:creationId xmlns:p14="http://schemas.microsoft.com/office/powerpoint/2010/main" val="2513581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0728"/>
            <a:ext cx="8229600" cy="1143000"/>
          </a:xfrm>
        </p:spPr>
        <p:txBody>
          <a:bodyPr>
            <a:normAutofit fontScale="90000"/>
          </a:bodyPr>
          <a:lstStyle/>
          <a:p>
            <a:pPr algn="l"/>
            <a:r>
              <a:rPr lang="en-US" altLang="zh-CN" b="1" dirty="0">
                <a:solidFill>
                  <a:srgbClr val="C00000"/>
                </a:solidFill>
              </a:rPr>
              <a:t>2.2.2  </a:t>
            </a:r>
            <a:r>
              <a:rPr lang="zh-CN" altLang="zh-CN" b="1" dirty="0">
                <a:solidFill>
                  <a:srgbClr val="C00000"/>
                </a:solidFill>
              </a:rPr>
              <a:t>模块的连接与简单处理</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060848"/>
            <a:ext cx="8229600" cy="4065315"/>
          </a:xfrm>
        </p:spPr>
        <p:txBody>
          <a:bodyPr/>
          <a:lstStyle/>
          <a:p>
            <a:r>
              <a:rPr lang="en-US" altLang="zh-CN" sz="2000" dirty="0"/>
              <a:t>1. </a:t>
            </a:r>
            <a:r>
              <a:rPr lang="zh-CN" altLang="zh-CN" sz="2000" dirty="0"/>
              <a:t>模块间连线</a:t>
            </a:r>
          </a:p>
          <a:p>
            <a:r>
              <a:rPr lang="zh-CN" altLang="zh-CN" sz="2000" dirty="0"/>
              <a:t>（</a:t>
            </a:r>
            <a:r>
              <a:rPr lang="en-US" altLang="zh-CN" sz="2000" dirty="0"/>
              <a:t>1</a:t>
            </a:r>
            <a:r>
              <a:rPr lang="zh-CN" altLang="zh-CN" sz="2000" dirty="0"/>
              <a:t>）先将光标指向一个模块的输出端，待光标变为十字符后，按下鼠标键并拖动，直到另一模块的输入端。</a:t>
            </a:r>
          </a:p>
          <a:p>
            <a:r>
              <a:rPr lang="zh-CN" altLang="zh-CN" sz="2000" dirty="0"/>
              <a:t>（</a:t>
            </a:r>
            <a:r>
              <a:rPr lang="en-US" altLang="zh-CN" sz="2000" dirty="0"/>
              <a:t>2</a:t>
            </a:r>
            <a:r>
              <a:rPr lang="zh-CN" altLang="zh-CN" sz="2000" dirty="0"/>
              <a:t>）按住</a:t>
            </a:r>
            <a:r>
              <a:rPr lang="en-US" altLang="zh-CN" sz="2000" dirty="0"/>
              <a:t>”ctrl”</a:t>
            </a:r>
            <a:r>
              <a:rPr lang="zh-CN" altLang="zh-CN" sz="2000" dirty="0"/>
              <a:t>键，选中两个模块，</a:t>
            </a:r>
            <a:r>
              <a:rPr lang="en-US" altLang="zh-CN" sz="2000" dirty="0"/>
              <a:t>Simulink</a:t>
            </a:r>
            <a:r>
              <a:rPr lang="zh-CN" altLang="zh-CN" sz="2000" dirty="0"/>
              <a:t>模块之间自动连线，能够在模块很密集情况下，解决用户不好连线的问题。</a:t>
            </a:r>
          </a:p>
          <a:p>
            <a:r>
              <a:rPr lang="en-US" altLang="zh-CN" sz="2000" dirty="0"/>
              <a:t>Simulink</a:t>
            </a:r>
            <a:r>
              <a:rPr lang="zh-CN" altLang="zh-CN" sz="2000" dirty="0"/>
              <a:t>模块之间自动连线如图</a:t>
            </a:r>
            <a:r>
              <a:rPr lang="en-US" altLang="zh-CN" sz="2000" dirty="0"/>
              <a:t>2-26</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20142" t="48314" r="5301" b="22472"/>
          <a:stretch>
            <a:fillRect/>
          </a:stretch>
        </p:blipFill>
        <p:spPr bwMode="auto">
          <a:xfrm>
            <a:off x="1331640" y="3789040"/>
            <a:ext cx="6480720" cy="1785352"/>
          </a:xfrm>
          <a:prstGeom prst="rect">
            <a:avLst/>
          </a:prstGeom>
          <a:noFill/>
          <a:ln>
            <a:noFill/>
          </a:ln>
        </p:spPr>
      </p:pic>
    </p:spTree>
    <p:extLst>
      <p:ext uri="{BB962C8B-B14F-4D97-AF65-F5344CB8AC3E}">
        <p14:creationId xmlns:p14="http://schemas.microsoft.com/office/powerpoint/2010/main" val="367795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r>
              <a:rPr lang="en-US" altLang="zh-CN" b="1" dirty="0">
                <a:solidFill>
                  <a:srgbClr val="C00000"/>
                </a:solidFill>
              </a:rPr>
              <a:t>2.1 Simulink</a:t>
            </a:r>
            <a:r>
              <a:rPr lang="zh-CN" altLang="zh-CN" b="1" dirty="0">
                <a:solidFill>
                  <a:srgbClr val="C00000"/>
                </a:solidFill>
              </a:rPr>
              <a:t>基本操作</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lstStyle/>
          <a:p>
            <a:r>
              <a:rPr lang="en-US" altLang="zh-CN" dirty="0"/>
              <a:t>Simulink</a:t>
            </a:r>
            <a:r>
              <a:rPr lang="zh-CN" altLang="zh-CN" dirty="0"/>
              <a:t>是用于动态系统和嵌入式系统的多领域仿真和基于模型的设计工具。对各种时变系统，包括通讯、控制、信号处理、视频处理和图像处理系统，</a:t>
            </a:r>
            <a:r>
              <a:rPr lang="en-US" altLang="zh-CN" dirty="0"/>
              <a:t>Simulink</a:t>
            </a:r>
            <a:r>
              <a:rPr lang="zh-CN" altLang="zh-CN" dirty="0"/>
              <a:t>提供了交互式图形化环境和可定制模块库来对其进行设计、仿真、执行和测试。</a:t>
            </a:r>
          </a:p>
          <a:p>
            <a:endParaRPr lang="zh-CN" altLang="en-US" dirty="0"/>
          </a:p>
        </p:txBody>
      </p:sp>
    </p:spTree>
    <p:extLst>
      <p:ext uri="{BB962C8B-B14F-4D97-AF65-F5344CB8AC3E}">
        <p14:creationId xmlns:p14="http://schemas.microsoft.com/office/powerpoint/2010/main" val="3732582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80728"/>
            <a:ext cx="8229600" cy="1143000"/>
          </a:xfrm>
        </p:spPr>
        <p:txBody>
          <a:bodyPr>
            <a:normAutofit fontScale="90000"/>
          </a:bodyPr>
          <a:lstStyle/>
          <a:p>
            <a:pPr algn="l"/>
            <a:r>
              <a:rPr lang="en-US" altLang="zh-CN" dirty="0">
                <a:solidFill>
                  <a:srgbClr val="C00000"/>
                </a:solidFill>
              </a:rPr>
              <a:t>2. </a:t>
            </a:r>
            <a:r>
              <a:rPr lang="zh-CN" altLang="zh-CN" dirty="0">
                <a:solidFill>
                  <a:srgbClr val="C00000"/>
                </a:solidFill>
              </a:rPr>
              <a:t>信号线的分支和折曲</a:t>
            </a:r>
            <a:br>
              <a:rPr lang="zh-CN" altLang="zh-CN"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lstStyle/>
          <a:p>
            <a:r>
              <a:rPr lang="zh-CN" altLang="zh-CN" sz="2000" dirty="0"/>
              <a:t>（</a:t>
            </a:r>
            <a:r>
              <a:rPr lang="en-US" altLang="zh-CN" sz="2000" dirty="0"/>
              <a:t>1</a:t>
            </a:r>
            <a:r>
              <a:rPr lang="zh-CN" altLang="zh-CN" sz="2000" dirty="0"/>
              <a:t>）分支的产生</a:t>
            </a:r>
          </a:p>
          <a:p>
            <a:r>
              <a:rPr lang="zh-CN" altLang="zh-CN" sz="2000" dirty="0"/>
              <a:t>将光标指向信号线的分支点上，按鼠标右键，光标变为十字符，拖动鼠标直到分支线的终点，释放鼠标；或者按住</a:t>
            </a:r>
            <a:r>
              <a:rPr lang="en-US" altLang="zh-CN" sz="2000" dirty="0"/>
              <a:t>Ctrl</a:t>
            </a:r>
            <a:r>
              <a:rPr lang="zh-CN" altLang="zh-CN" sz="2000" dirty="0"/>
              <a:t>键，同时按下鼠标左键拖动鼠标到分支线的终点，如图</a:t>
            </a:r>
            <a:r>
              <a:rPr lang="en-US" altLang="zh-CN" sz="2000" dirty="0"/>
              <a:t>2-27</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22531" t="43843" r="10185" b="20197"/>
          <a:stretch>
            <a:fillRect/>
          </a:stretch>
        </p:blipFill>
        <p:spPr bwMode="auto">
          <a:xfrm>
            <a:off x="1835696" y="3356992"/>
            <a:ext cx="5832648" cy="2335892"/>
          </a:xfrm>
          <a:prstGeom prst="rect">
            <a:avLst/>
          </a:prstGeom>
          <a:noFill/>
          <a:ln>
            <a:noFill/>
          </a:ln>
        </p:spPr>
      </p:pic>
    </p:spTree>
    <p:extLst>
      <p:ext uri="{BB962C8B-B14F-4D97-AF65-F5344CB8AC3E}">
        <p14:creationId xmlns:p14="http://schemas.microsoft.com/office/powerpoint/2010/main" val="3655839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zh-CN" sz="2000" dirty="0"/>
              <a:t>（</a:t>
            </a:r>
            <a:r>
              <a:rPr lang="en-US" altLang="zh-CN" sz="2000" dirty="0"/>
              <a:t>2</a:t>
            </a:r>
            <a:r>
              <a:rPr lang="zh-CN" altLang="zh-CN" sz="2000" dirty="0"/>
              <a:t>）信号线的折线</a:t>
            </a:r>
          </a:p>
          <a:p>
            <a:r>
              <a:rPr lang="zh-CN" altLang="zh-CN" sz="2000" dirty="0"/>
              <a:t>选中已存在的信号线，将光标指向折点处，按住</a:t>
            </a:r>
            <a:r>
              <a:rPr lang="en-US" altLang="zh-CN" sz="2000" dirty="0"/>
              <a:t>Shift</a:t>
            </a:r>
            <a:r>
              <a:rPr lang="zh-CN" altLang="zh-CN" sz="2000" dirty="0"/>
              <a:t>键，同时按下鼠标左键，当光标变成小圆圈时，用鼠标拖动小圆圈将折点拉至合适处，释放鼠标，如图</a:t>
            </a:r>
            <a:r>
              <a:rPr lang="en-US" altLang="zh-CN" sz="2000" dirty="0"/>
              <a:t>2-28</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9939" t="37561" r="7362" b="15121"/>
          <a:stretch>
            <a:fillRect/>
          </a:stretch>
        </p:blipFill>
        <p:spPr bwMode="auto">
          <a:xfrm>
            <a:off x="808720" y="3068960"/>
            <a:ext cx="7344816" cy="2761848"/>
          </a:xfrm>
          <a:prstGeom prst="rect">
            <a:avLst/>
          </a:prstGeom>
          <a:noFill/>
          <a:ln>
            <a:noFill/>
          </a:ln>
        </p:spPr>
      </p:pic>
    </p:spTree>
    <p:extLst>
      <p:ext uri="{BB962C8B-B14F-4D97-AF65-F5344CB8AC3E}">
        <p14:creationId xmlns:p14="http://schemas.microsoft.com/office/powerpoint/2010/main" val="68983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normAutofit/>
          </a:bodyPr>
          <a:lstStyle/>
          <a:p>
            <a:r>
              <a:rPr lang="en-US" altLang="zh-CN" sz="1800" dirty="0"/>
              <a:t>3. </a:t>
            </a:r>
            <a:r>
              <a:rPr lang="zh-CN" altLang="zh-CN" sz="1800" dirty="0"/>
              <a:t>信号线文本注释</a:t>
            </a:r>
            <a:r>
              <a:rPr lang="en-US" altLang="zh-CN" sz="1800" dirty="0"/>
              <a:t>(label)</a:t>
            </a:r>
            <a:endParaRPr lang="zh-CN" altLang="zh-CN" sz="1800" dirty="0"/>
          </a:p>
          <a:p>
            <a:r>
              <a:rPr lang="zh-CN" altLang="zh-CN" sz="1800" dirty="0"/>
              <a:t>（</a:t>
            </a:r>
            <a:r>
              <a:rPr lang="en-US" altLang="zh-CN" sz="1800" dirty="0"/>
              <a:t>1</a:t>
            </a:r>
            <a:r>
              <a:rPr lang="zh-CN" altLang="zh-CN" sz="1800" dirty="0"/>
              <a:t>）添加文本注释：双击需要添加文本注释的信号线，则出现一个空的文字填写框，在其中输入文本。</a:t>
            </a:r>
          </a:p>
          <a:p>
            <a:r>
              <a:rPr lang="zh-CN" altLang="zh-CN" sz="1800" dirty="0"/>
              <a:t>（</a:t>
            </a:r>
            <a:r>
              <a:rPr lang="en-US" altLang="zh-CN" sz="1800" dirty="0"/>
              <a:t>2</a:t>
            </a:r>
            <a:r>
              <a:rPr lang="zh-CN" altLang="zh-CN" sz="1800" dirty="0"/>
              <a:t>）修改文本注释：单击需要修改的文本注释，出现虚线编辑框即可修改文本。</a:t>
            </a:r>
          </a:p>
          <a:p>
            <a:r>
              <a:rPr lang="zh-CN" altLang="zh-CN" sz="1800" dirty="0"/>
              <a:t>（</a:t>
            </a:r>
            <a:r>
              <a:rPr lang="en-US" altLang="zh-CN" sz="1800" dirty="0"/>
              <a:t>3</a:t>
            </a:r>
            <a:r>
              <a:rPr lang="zh-CN" altLang="zh-CN" sz="1800" dirty="0"/>
              <a:t>）移动文本注释：单击标识，出现编辑框后，就可以移动编辑框。</a:t>
            </a:r>
          </a:p>
          <a:p>
            <a:r>
              <a:rPr lang="zh-CN" altLang="zh-CN" sz="1800" dirty="0"/>
              <a:t>（</a:t>
            </a:r>
            <a:r>
              <a:rPr lang="en-US" altLang="zh-CN" sz="1800" dirty="0"/>
              <a:t>4</a:t>
            </a:r>
            <a:r>
              <a:rPr lang="zh-CN" altLang="zh-CN" sz="1800" dirty="0"/>
              <a:t>）复制文本注释：单击需要复制的文本注释，按下</a:t>
            </a:r>
            <a:r>
              <a:rPr lang="en-US" altLang="zh-CN" sz="1800" dirty="0"/>
              <a:t>Ctrl</a:t>
            </a:r>
            <a:r>
              <a:rPr lang="zh-CN" altLang="zh-CN" sz="1800" dirty="0"/>
              <a:t>键同时移动文本注释，或者用菜单和工具栏的复制操作。</a:t>
            </a:r>
          </a:p>
          <a:p>
            <a:r>
              <a:rPr lang="zh-CN" altLang="zh-CN" sz="1800" dirty="0"/>
              <a:t>文本注释具体如图</a:t>
            </a:r>
            <a:r>
              <a:rPr lang="en-US" altLang="zh-CN" sz="1800" dirty="0"/>
              <a:t>2-29</a:t>
            </a:r>
            <a:r>
              <a:rPr lang="zh-CN" altLang="zh-CN" sz="18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8297" t="33838" r="8517" b="13132"/>
          <a:stretch>
            <a:fillRect/>
          </a:stretch>
        </p:blipFill>
        <p:spPr bwMode="auto">
          <a:xfrm>
            <a:off x="2987824" y="4005064"/>
            <a:ext cx="6048672" cy="2552680"/>
          </a:xfrm>
          <a:prstGeom prst="rect">
            <a:avLst/>
          </a:prstGeom>
          <a:noFill/>
          <a:ln>
            <a:noFill/>
          </a:ln>
        </p:spPr>
      </p:pic>
    </p:spTree>
    <p:extLst>
      <p:ext uri="{BB962C8B-B14F-4D97-AF65-F5344CB8AC3E}">
        <p14:creationId xmlns:p14="http://schemas.microsoft.com/office/powerpoint/2010/main" val="1590124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r>
              <a:rPr lang="en-US" altLang="zh-CN" sz="2000" dirty="0"/>
              <a:t>4. </a:t>
            </a:r>
            <a:r>
              <a:rPr lang="zh-CN" altLang="zh-CN" sz="2000" dirty="0"/>
              <a:t>在信号线中插入模块</a:t>
            </a:r>
          </a:p>
          <a:p>
            <a:r>
              <a:rPr lang="zh-CN" altLang="zh-CN" sz="2000" dirty="0"/>
              <a:t>如果模块只有一个输入端口和一个输出端口，则该模块可以直接被插入到一条信号线中。</a:t>
            </a:r>
          </a:p>
          <a:p>
            <a:r>
              <a:rPr lang="zh-CN" altLang="zh-CN" sz="2000" dirty="0"/>
              <a:t>具体的信号线中插入模块时，信号线自动连接，如图</a:t>
            </a:r>
            <a:r>
              <a:rPr lang="en-US" altLang="zh-CN" sz="2000" dirty="0"/>
              <a:t>2-30</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30516" t="37453" r="10564" b="13109"/>
          <a:stretch>
            <a:fillRect/>
          </a:stretch>
        </p:blipFill>
        <p:spPr bwMode="auto">
          <a:xfrm>
            <a:off x="827584" y="3140968"/>
            <a:ext cx="7200800" cy="3201516"/>
          </a:xfrm>
          <a:prstGeom prst="rect">
            <a:avLst/>
          </a:prstGeom>
          <a:noFill/>
          <a:ln>
            <a:noFill/>
          </a:ln>
        </p:spPr>
      </p:pic>
    </p:spTree>
    <p:extLst>
      <p:ext uri="{BB962C8B-B14F-4D97-AF65-F5344CB8AC3E}">
        <p14:creationId xmlns:p14="http://schemas.microsoft.com/office/powerpoint/2010/main" val="3698435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1143000"/>
          </a:xfrm>
        </p:spPr>
        <p:txBody>
          <a:bodyPr>
            <a:normAutofit fontScale="90000"/>
          </a:bodyPr>
          <a:lstStyle/>
          <a:p>
            <a:pPr algn="l"/>
            <a:r>
              <a:rPr lang="en-US" altLang="zh-CN" b="1" dirty="0">
                <a:solidFill>
                  <a:srgbClr val="C00000"/>
                </a:solidFill>
              </a:rPr>
              <a:t>2.2.3  </a:t>
            </a:r>
            <a:r>
              <a:rPr lang="zh-CN" altLang="zh-CN" b="1" dirty="0">
                <a:solidFill>
                  <a:srgbClr val="C00000"/>
                </a:solidFill>
              </a:rPr>
              <a:t>仿真参数设置简介</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p:txBody>
          <a:bodyPr/>
          <a:lstStyle/>
          <a:p>
            <a:r>
              <a:rPr lang="zh-CN" altLang="zh-CN" sz="2000" dirty="0"/>
              <a:t>在模型窗口选择菜单“</a:t>
            </a:r>
            <a:r>
              <a:rPr lang="en-US" altLang="zh-CN" sz="2000" dirty="0"/>
              <a:t>Simulation” —&gt; “Model Configuration parameters”</a:t>
            </a:r>
            <a:r>
              <a:rPr lang="zh-CN" altLang="zh-CN" sz="2000" dirty="0"/>
              <a:t>，则会打开参数设置对话框，如图</a:t>
            </a:r>
            <a:r>
              <a:rPr lang="en-US" altLang="zh-CN" sz="2000" dirty="0"/>
              <a:t>2-31</a:t>
            </a:r>
            <a:r>
              <a:rPr lang="zh-CN" altLang="zh-CN" sz="2000" dirty="0"/>
              <a:t>所示。</a:t>
            </a:r>
          </a:p>
          <a:p>
            <a:endParaRPr lang="zh-CN" altLang="en-US" dirty="0"/>
          </a:p>
        </p:txBody>
      </p:sp>
      <p:pic>
        <p:nvPicPr>
          <p:cNvPr id="4" name="图片 3"/>
          <p:cNvPicPr/>
          <p:nvPr/>
        </p:nvPicPr>
        <p:blipFill>
          <a:blip r:embed="rId2"/>
          <a:stretch>
            <a:fillRect/>
          </a:stretch>
        </p:blipFill>
        <p:spPr>
          <a:xfrm>
            <a:off x="1403648" y="2492896"/>
            <a:ext cx="5616624" cy="3743816"/>
          </a:xfrm>
          <a:prstGeom prst="rect">
            <a:avLst/>
          </a:prstGeom>
        </p:spPr>
      </p:pic>
    </p:spTree>
    <p:extLst>
      <p:ext uri="{BB962C8B-B14F-4D97-AF65-F5344CB8AC3E}">
        <p14:creationId xmlns:p14="http://schemas.microsoft.com/office/powerpoint/2010/main" val="32827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a:bodyPr>
          <a:lstStyle/>
          <a:p>
            <a:r>
              <a:rPr lang="en-US" altLang="zh-CN" sz="1400" dirty="0"/>
              <a:t>1. Solver</a:t>
            </a:r>
            <a:r>
              <a:rPr lang="zh-CN" altLang="zh-CN" sz="1400" dirty="0"/>
              <a:t>页的参数设置</a:t>
            </a:r>
          </a:p>
          <a:p>
            <a:r>
              <a:rPr lang="zh-CN" altLang="zh-CN" sz="1400" dirty="0"/>
              <a:t>（</a:t>
            </a:r>
            <a:r>
              <a:rPr lang="en-US" altLang="zh-CN" sz="1400" dirty="0"/>
              <a:t>1</a:t>
            </a:r>
            <a:r>
              <a:rPr lang="zh-CN" altLang="zh-CN" sz="1400" dirty="0"/>
              <a:t>）仿真的起始和结束时间</a:t>
            </a:r>
          </a:p>
          <a:p>
            <a:r>
              <a:rPr lang="zh-CN" altLang="zh-CN" sz="1400" dirty="0"/>
              <a:t>包括仿真的起始时间</a:t>
            </a:r>
            <a:r>
              <a:rPr lang="en-US" altLang="zh-CN" sz="1400" dirty="0"/>
              <a:t>(Start time)</a:t>
            </a:r>
            <a:r>
              <a:rPr lang="zh-CN" altLang="zh-CN" sz="1400" dirty="0"/>
              <a:t>和仿真的结束时间</a:t>
            </a:r>
            <a:r>
              <a:rPr lang="en-US" altLang="zh-CN" sz="1400" dirty="0"/>
              <a:t>(Stop time)</a:t>
            </a:r>
            <a:r>
              <a:rPr lang="zh-CN" altLang="zh-CN" sz="1400" dirty="0"/>
              <a:t>。</a:t>
            </a:r>
          </a:p>
          <a:p>
            <a:r>
              <a:rPr lang="zh-CN" altLang="zh-CN" sz="1400" dirty="0"/>
              <a:t>（</a:t>
            </a:r>
            <a:r>
              <a:rPr lang="en-US" altLang="zh-CN" sz="1400" dirty="0"/>
              <a:t>2</a:t>
            </a:r>
            <a:r>
              <a:rPr lang="zh-CN" altLang="zh-CN" sz="1400" dirty="0"/>
              <a:t>）仿真步长</a:t>
            </a:r>
          </a:p>
          <a:p>
            <a:r>
              <a:rPr lang="zh-CN" altLang="zh-CN" sz="1400" dirty="0"/>
              <a:t>仿真的过程一般是求解微分方程组，“</a:t>
            </a:r>
            <a:r>
              <a:rPr lang="en-US" altLang="zh-CN" sz="1400" dirty="0"/>
              <a:t>Solve options</a:t>
            </a:r>
            <a:r>
              <a:rPr lang="zh-CN" altLang="zh-CN" sz="1400" dirty="0"/>
              <a:t>”的内容是针对解微分方程组的设置。</a:t>
            </a:r>
          </a:p>
          <a:p>
            <a:r>
              <a:rPr lang="zh-CN" altLang="zh-CN" sz="1400" dirty="0"/>
              <a:t>（</a:t>
            </a:r>
            <a:r>
              <a:rPr lang="en-US" altLang="zh-CN" sz="1400" dirty="0"/>
              <a:t>3</a:t>
            </a:r>
            <a:r>
              <a:rPr lang="zh-CN" altLang="zh-CN" sz="1400" dirty="0"/>
              <a:t>）仿真解法</a:t>
            </a:r>
          </a:p>
          <a:p>
            <a:r>
              <a:rPr lang="en-US" altLang="zh-CN" sz="1400" dirty="0"/>
              <a:t>Type</a:t>
            </a:r>
            <a:r>
              <a:rPr lang="zh-CN" altLang="zh-CN" sz="1400" dirty="0"/>
              <a:t>的右边：设置仿真解法的具体算法类型。</a:t>
            </a:r>
          </a:p>
          <a:p>
            <a:r>
              <a:rPr lang="zh-CN" altLang="zh-CN" sz="1400" dirty="0"/>
              <a:t>（</a:t>
            </a:r>
            <a:r>
              <a:rPr lang="en-US" altLang="zh-CN" sz="1400" dirty="0"/>
              <a:t>4</a:t>
            </a:r>
            <a:r>
              <a:rPr lang="zh-CN" altLang="zh-CN" sz="1400" dirty="0"/>
              <a:t>）输出模式</a:t>
            </a:r>
          </a:p>
          <a:p>
            <a:r>
              <a:rPr lang="zh-CN" altLang="zh-CN" sz="1400" dirty="0"/>
              <a:t>根据需要选择输出模式</a:t>
            </a:r>
            <a:r>
              <a:rPr lang="en-US" altLang="zh-CN" sz="1400" dirty="0"/>
              <a:t>(Output options)</a:t>
            </a:r>
            <a:r>
              <a:rPr lang="zh-CN" altLang="zh-CN" sz="1400" dirty="0"/>
              <a:t>，可以达到不同的输出效果。</a:t>
            </a:r>
          </a:p>
          <a:p>
            <a:r>
              <a:rPr lang="en-US" altLang="zh-CN" sz="1400" dirty="0"/>
              <a:t>2. Data Import/Export</a:t>
            </a:r>
            <a:r>
              <a:rPr lang="zh-CN" altLang="zh-CN" sz="1400" dirty="0"/>
              <a:t>的设置</a:t>
            </a:r>
          </a:p>
          <a:p>
            <a:r>
              <a:rPr lang="zh-CN" altLang="zh-CN" sz="1400" dirty="0"/>
              <a:t>如图</a:t>
            </a:r>
            <a:r>
              <a:rPr lang="en-US" altLang="zh-CN" sz="1400" dirty="0"/>
              <a:t>2-26</a:t>
            </a:r>
            <a:r>
              <a:rPr lang="zh-CN" altLang="zh-CN" sz="1400" dirty="0"/>
              <a:t>所示，可以设置</a:t>
            </a:r>
            <a:r>
              <a:rPr lang="en-US" altLang="zh-CN" sz="1400" dirty="0"/>
              <a:t>Simulink</a:t>
            </a:r>
            <a:r>
              <a:rPr lang="zh-CN" altLang="zh-CN" sz="1400" dirty="0"/>
              <a:t>从工作空间输入数据、初始化状态模块，也可以把仿真的结果、状态模块数据保存到当前工作空间。</a:t>
            </a:r>
          </a:p>
          <a:p>
            <a:endParaRPr lang="zh-CN" altLang="en-US" dirty="0"/>
          </a:p>
        </p:txBody>
      </p:sp>
      <p:pic>
        <p:nvPicPr>
          <p:cNvPr id="4" name="图片 3"/>
          <p:cNvPicPr/>
          <p:nvPr/>
        </p:nvPicPr>
        <p:blipFill>
          <a:blip r:embed="rId2"/>
          <a:stretch>
            <a:fillRect/>
          </a:stretch>
        </p:blipFill>
        <p:spPr>
          <a:xfrm>
            <a:off x="4211960" y="3861048"/>
            <a:ext cx="3824943" cy="2658008"/>
          </a:xfrm>
          <a:prstGeom prst="rect">
            <a:avLst/>
          </a:prstGeom>
        </p:spPr>
      </p:pic>
    </p:spTree>
    <p:extLst>
      <p:ext uri="{BB962C8B-B14F-4D97-AF65-F5344CB8AC3E}">
        <p14:creationId xmlns:p14="http://schemas.microsoft.com/office/powerpoint/2010/main" val="3432739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fontScale="70000" lnSpcReduction="20000"/>
          </a:bodyPr>
          <a:lstStyle/>
          <a:p>
            <a:r>
              <a:rPr lang="zh-CN" altLang="zh-CN" dirty="0"/>
              <a:t>（</a:t>
            </a:r>
            <a:r>
              <a:rPr lang="en-US" altLang="zh-CN" dirty="0"/>
              <a:t>1</a:t>
            </a:r>
            <a:r>
              <a:rPr lang="zh-CN" altLang="zh-CN" dirty="0"/>
              <a:t>）从工作空间装载数据</a:t>
            </a:r>
            <a:r>
              <a:rPr lang="en-US" altLang="zh-CN" dirty="0"/>
              <a:t>(Load from workspace)</a:t>
            </a:r>
            <a:r>
              <a:rPr lang="zh-CN" altLang="zh-CN" dirty="0"/>
              <a:t>；</a:t>
            </a:r>
          </a:p>
          <a:p>
            <a:r>
              <a:rPr lang="zh-CN" altLang="zh-CN" dirty="0"/>
              <a:t>（</a:t>
            </a:r>
            <a:r>
              <a:rPr lang="en-US" altLang="zh-CN" dirty="0"/>
              <a:t>2</a:t>
            </a:r>
            <a:r>
              <a:rPr lang="zh-CN" altLang="zh-CN" dirty="0"/>
              <a:t>）保存数据到工作空间</a:t>
            </a:r>
            <a:r>
              <a:rPr lang="en-US" altLang="zh-CN" dirty="0"/>
              <a:t>(Save to workspace)</a:t>
            </a:r>
            <a:r>
              <a:rPr lang="zh-CN" altLang="zh-CN" dirty="0"/>
              <a:t>；</a:t>
            </a:r>
          </a:p>
          <a:p>
            <a:r>
              <a:rPr lang="zh-CN" altLang="zh-CN" dirty="0"/>
              <a:t>（</a:t>
            </a:r>
            <a:r>
              <a:rPr lang="en-US" altLang="zh-CN" dirty="0"/>
              <a:t>3</a:t>
            </a:r>
            <a:r>
              <a:rPr lang="zh-CN" altLang="zh-CN" dirty="0"/>
              <a:t>）</a:t>
            </a:r>
            <a:r>
              <a:rPr lang="en-US" altLang="zh-CN" dirty="0"/>
              <a:t>Time</a:t>
            </a:r>
            <a:r>
              <a:rPr lang="zh-CN" altLang="zh-CN" dirty="0"/>
              <a:t>栏：勾选</a:t>
            </a:r>
            <a:r>
              <a:rPr lang="en-US" altLang="zh-CN" dirty="0"/>
              <a:t>Time</a:t>
            </a:r>
            <a:r>
              <a:rPr lang="zh-CN" altLang="zh-CN" dirty="0"/>
              <a:t>栏后，模型将把</a:t>
            </a:r>
            <a:r>
              <a:rPr lang="en-US" altLang="zh-CN" dirty="0"/>
              <a:t>(</a:t>
            </a:r>
            <a:r>
              <a:rPr lang="zh-CN" altLang="zh-CN" dirty="0"/>
              <a:t>时间</a:t>
            </a:r>
            <a:r>
              <a:rPr lang="en-US" altLang="zh-CN" dirty="0"/>
              <a:t>)</a:t>
            </a:r>
            <a:r>
              <a:rPr lang="zh-CN" altLang="zh-CN" dirty="0"/>
              <a:t>变量以在右边空白栏填写的变量名</a:t>
            </a:r>
            <a:r>
              <a:rPr lang="en-US" altLang="zh-CN" dirty="0"/>
              <a:t>(</a:t>
            </a:r>
            <a:r>
              <a:rPr lang="zh-CN" altLang="zh-CN" dirty="0"/>
              <a:t>默认名为</a:t>
            </a:r>
            <a:r>
              <a:rPr lang="en-US" altLang="zh-CN" dirty="0"/>
              <a:t>tout)</a:t>
            </a:r>
            <a:r>
              <a:rPr lang="zh-CN" altLang="zh-CN" dirty="0"/>
              <a:t>存放于工作空间。</a:t>
            </a:r>
          </a:p>
          <a:p>
            <a:r>
              <a:rPr lang="zh-CN" altLang="zh-CN" dirty="0"/>
              <a:t>（</a:t>
            </a:r>
            <a:r>
              <a:rPr lang="en-US" altLang="zh-CN" dirty="0"/>
              <a:t>4</a:t>
            </a:r>
            <a:r>
              <a:rPr lang="zh-CN" altLang="zh-CN" dirty="0"/>
              <a:t>）</a:t>
            </a:r>
            <a:r>
              <a:rPr lang="en-US" altLang="zh-CN" dirty="0"/>
              <a:t>States</a:t>
            </a:r>
            <a:r>
              <a:rPr lang="zh-CN" altLang="zh-CN" dirty="0"/>
              <a:t>栏：勾选</a:t>
            </a:r>
            <a:r>
              <a:rPr lang="en-US" altLang="zh-CN" dirty="0"/>
              <a:t>States</a:t>
            </a:r>
            <a:r>
              <a:rPr lang="zh-CN" altLang="zh-CN" dirty="0"/>
              <a:t>栏后，模型将把其状态变量在右边空白栏填写的变量名</a:t>
            </a:r>
            <a:r>
              <a:rPr lang="en-US" altLang="zh-CN" dirty="0"/>
              <a:t>(</a:t>
            </a:r>
            <a:r>
              <a:rPr lang="zh-CN" altLang="zh-CN" dirty="0"/>
              <a:t>默认名为</a:t>
            </a:r>
            <a:r>
              <a:rPr lang="en-US" altLang="zh-CN" dirty="0" err="1"/>
              <a:t>xout</a:t>
            </a:r>
            <a:r>
              <a:rPr lang="en-US" altLang="zh-CN" dirty="0"/>
              <a:t>)</a:t>
            </a:r>
            <a:r>
              <a:rPr lang="zh-CN" altLang="zh-CN" dirty="0"/>
              <a:t>存放于工作空间。</a:t>
            </a:r>
          </a:p>
          <a:p>
            <a:r>
              <a:rPr lang="zh-CN" altLang="zh-CN" dirty="0"/>
              <a:t>（</a:t>
            </a:r>
            <a:r>
              <a:rPr lang="en-US" altLang="zh-CN" dirty="0"/>
              <a:t>5</a:t>
            </a:r>
            <a:r>
              <a:rPr lang="zh-CN" altLang="zh-CN" dirty="0"/>
              <a:t>）</a:t>
            </a:r>
            <a:r>
              <a:rPr lang="en-US" altLang="zh-CN" dirty="0"/>
              <a:t>Output</a:t>
            </a:r>
            <a:r>
              <a:rPr lang="zh-CN" altLang="zh-CN" dirty="0"/>
              <a:t>栏：如果模型窗口中使用输出模块“</a:t>
            </a:r>
            <a:r>
              <a:rPr lang="en-US" altLang="zh-CN" dirty="0"/>
              <a:t>Out</a:t>
            </a:r>
            <a:r>
              <a:rPr lang="zh-CN" altLang="zh-CN" dirty="0"/>
              <a:t>”，那么就必须勾选</a:t>
            </a:r>
            <a:r>
              <a:rPr lang="en-US" altLang="zh-CN" dirty="0"/>
              <a:t>Output</a:t>
            </a:r>
            <a:r>
              <a:rPr lang="zh-CN" altLang="zh-CN" dirty="0"/>
              <a:t>栏，并填写在工作空间中的输出数据变量名</a:t>
            </a:r>
            <a:r>
              <a:rPr lang="en-US" altLang="zh-CN" dirty="0"/>
              <a:t>(</a:t>
            </a:r>
            <a:r>
              <a:rPr lang="zh-CN" altLang="zh-CN" dirty="0"/>
              <a:t>默认名为</a:t>
            </a:r>
            <a:r>
              <a:rPr lang="en-US" altLang="zh-CN" dirty="0" err="1"/>
              <a:t>yout</a:t>
            </a:r>
            <a:r>
              <a:rPr lang="en-US" altLang="zh-CN" dirty="0"/>
              <a:t>)</a:t>
            </a:r>
            <a:r>
              <a:rPr lang="zh-CN" altLang="zh-CN" dirty="0"/>
              <a:t>。</a:t>
            </a:r>
          </a:p>
          <a:p>
            <a:r>
              <a:rPr lang="zh-CN" altLang="zh-CN" dirty="0"/>
              <a:t>（</a:t>
            </a:r>
            <a:r>
              <a:rPr lang="en-US" altLang="zh-CN" dirty="0"/>
              <a:t>6</a:t>
            </a:r>
            <a:r>
              <a:rPr lang="zh-CN" altLang="zh-CN" dirty="0"/>
              <a:t>）</a:t>
            </a:r>
            <a:r>
              <a:rPr lang="en-US" altLang="zh-CN" dirty="0"/>
              <a:t>Final state</a:t>
            </a:r>
            <a:r>
              <a:rPr lang="zh-CN" altLang="zh-CN" dirty="0"/>
              <a:t>栏：</a:t>
            </a:r>
            <a:r>
              <a:rPr lang="en-US" altLang="zh-CN" dirty="0"/>
              <a:t>Final state</a:t>
            </a:r>
            <a:r>
              <a:rPr lang="zh-CN" altLang="zh-CN" dirty="0"/>
              <a:t>栏的勾选，将向工作空间以在右边空白栏填写的名称</a:t>
            </a:r>
            <a:r>
              <a:rPr lang="en-US" altLang="zh-CN" dirty="0"/>
              <a:t>(</a:t>
            </a:r>
            <a:r>
              <a:rPr lang="zh-CN" altLang="zh-CN" dirty="0"/>
              <a:t>默认名为</a:t>
            </a:r>
            <a:r>
              <a:rPr lang="en-US" altLang="zh-CN" dirty="0" err="1"/>
              <a:t>xFinal</a:t>
            </a:r>
            <a:r>
              <a:rPr lang="en-US" altLang="zh-CN" dirty="0"/>
              <a:t>)</a:t>
            </a:r>
            <a:r>
              <a:rPr lang="zh-CN" altLang="zh-CN" dirty="0"/>
              <a:t>，存放最终状态值。</a:t>
            </a:r>
          </a:p>
          <a:p>
            <a:r>
              <a:rPr lang="zh-CN" altLang="zh-CN" dirty="0"/>
              <a:t>（</a:t>
            </a:r>
            <a:r>
              <a:rPr lang="en-US" altLang="zh-CN" dirty="0"/>
              <a:t>7</a:t>
            </a:r>
            <a:r>
              <a:rPr lang="zh-CN" altLang="zh-CN" dirty="0"/>
              <a:t>）变量存放选项</a:t>
            </a:r>
            <a:r>
              <a:rPr lang="en-US" altLang="zh-CN" dirty="0"/>
              <a:t>(Save options)</a:t>
            </a:r>
            <a:r>
              <a:rPr lang="zh-CN" altLang="zh-CN" dirty="0"/>
              <a:t>：</a:t>
            </a:r>
            <a:r>
              <a:rPr lang="en-US" altLang="zh-CN" dirty="0"/>
              <a:t>Save options</a:t>
            </a:r>
            <a:r>
              <a:rPr lang="zh-CN" altLang="zh-CN" dirty="0"/>
              <a:t>必须与</a:t>
            </a:r>
            <a:r>
              <a:rPr lang="en-US" altLang="zh-CN" dirty="0"/>
              <a:t>Save to workspace</a:t>
            </a:r>
            <a:r>
              <a:rPr lang="zh-CN" altLang="zh-CN" dirty="0"/>
              <a:t>配合使用。</a:t>
            </a:r>
          </a:p>
          <a:p>
            <a:endParaRPr lang="zh-CN" altLang="en-US" dirty="0"/>
          </a:p>
        </p:txBody>
      </p:sp>
    </p:spTree>
    <p:extLst>
      <p:ext uri="{BB962C8B-B14F-4D97-AF65-F5344CB8AC3E}">
        <p14:creationId xmlns:p14="http://schemas.microsoft.com/office/powerpoint/2010/main" val="1983410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52736"/>
            <a:ext cx="8229600" cy="1143000"/>
          </a:xfrm>
        </p:spPr>
        <p:txBody>
          <a:bodyPr>
            <a:normAutofit fontScale="90000"/>
          </a:bodyPr>
          <a:lstStyle/>
          <a:p>
            <a:pPr algn="l"/>
            <a:r>
              <a:rPr lang="en-US" altLang="zh-CN" b="1" dirty="0">
                <a:solidFill>
                  <a:srgbClr val="C00000"/>
                </a:solidFill>
              </a:rPr>
              <a:t>2.3 </a:t>
            </a:r>
            <a:r>
              <a:rPr lang="zh-CN" altLang="zh-CN" b="1" dirty="0">
                <a:solidFill>
                  <a:srgbClr val="C00000"/>
                </a:solidFill>
              </a:rPr>
              <a:t>子系统及其封装</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564904"/>
            <a:ext cx="8229600" cy="3561259"/>
          </a:xfrm>
        </p:spPr>
        <p:txBody>
          <a:bodyPr/>
          <a:lstStyle/>
          <a:p>
            <a:r>
              <a:rPr lang="zh-CN" altLang="zh-CN" dirty="0"/>
              <a:t>子系统类似于编程语言中的子函数。建立子系统有两种方法：在模型中新建子系统和在已有的子系统基础上建立。</a:t>
            </a:r>
          </a:p>
          <a:p>
            <a:endParaRPr lang="zh-CN" altLang="en-US" dirty="0"/>
          </a:p>
        </p:txBody>
      </p:sp>
    </p:spTree>
    <p:extLst>
      <p:ext uri="{BB962C8B-B14F-4D97-AF65-F5344CB8AC3E}">
        <p14:creationId xmlns:p14="http://schemas.microsoft.com/office/powerpoint/2010/main" val="2674343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216" y="1052736"/>
            <a:ext cx="8229600" cy="1143000"/>
          </a:xfrm>
        </p:spPr>
        <p:txBody>
          <a:bodyPr>
            <a:normAutofit fontScale="90000"/>
          </a:bodyPr>
          <a:lstStyle/>
          <a:p>
            <a:pPr algn="l"/>
            <a:r>
              <a:rPr lang="en-US" altLang="zh-CN" b="1" dirty="0">
                <a:solidFill>
                  <a:srgbClr val="C00000"/>
                </a:solidFill>
              </a:rPr>
              <a:t>2.3.1  </a:t>
            </a:r>
            <a:r>
              <a:rPr lang="zh-CN" altLang="zh-CN" b="1" dirty="0">
                <a:solidFill>
                  <a:srgbClr val="C00000"/>
                </a:solidFill>
              </a:rPr>
              <a:t>创建子系统</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060848"/>
            <a:ext cx="8229600" cy="4065315"/>
          </a:xfrm>
        </p:spPr>
        <p:txBody>
          <a:bodyPr/>
          <a:lstStyle/>
          <a:p>
            <a:r>
              <a:rPr lang="zh-CN" altLang="zh-CN" sz="2000" dirty="0"/>
              <a:t>打开</a:t>
            </a:r>
            <a:r>
              <a:rPr lang="en-US" altLang="zh-CN" sz="2000" dirty="0"/>
              <a:t>Simulink</a:t>
            </a:r>
            <a:r>
              <a:rPr lang="zh-CN" altLang="zh-CN" sz="2000" dirty="0"/>
              <a:t>模型库，建立相应的模型，并创建一个子系统。</a:t>
            </a:r>
          </a:p>
          <a:p>
            <a:r>
              <a:rPr lang="zh-CN" altLang="zh-CN" sz="2000" dirty="0"/>
              <a:t>在模型窗口中，将控制对象中的中间模块连接部分，用鼠标拖出的虚线框框住，选择菜单“</a:t>
            </a:r>
            <a:r>
              <a:rPr lang="en-US" altLang="zh-CN" sz="2000" dirty="0"/>
              <a:t>Edit</a:t>
            </a:r>
            <a:r>
              <a:rPr lang="zh-CN" altLang="zh-CN" sz="2000" dirty="0"/>
              <a:t>”</a:t>
            </a:r>
            <a:r>
              <a:rPr lang="en-US" altLang="zh-CN" sz="2000" dirty="0"/>
              <a:t>—&gt;</a:t>
            </a:r>
            <a:r>
              <a:rPr lang="zh-CN" altLang="zh-CN" sz="2000" dirty="0"/>
              <a:t>“</a:t>
            </a:r>
            <a:r>
              <a:rPr lang="en-US" altLang="zh-CN" sz="2000" dirty="0"/>
              <a:t>Create subsystem</a:t>
            </a:r>
            <a:r>
              <a:rPr lang="zh-CN" altLang="zh-CN" sz="2000" dirty="0"/>
              <a:t>”，则系统如图</a:t>
            </a:r>
            <a:r>
              <a:rPr lang="en-US" altLang="zh-CN" sz="2000" dirty="0"/>
              <a:t>2-33</a:t>
            </a:r>
            <a:r>
              <a:rPr lang="zh-CN" altLang="zh-CN" sz="2000" dirty="0"/>
              <a:t>所示。</a:t>
            </a:r>
          </a:p>
          <a:p>
            <a:r>
              <a:rPr lang="zh-CN" altLang="zh-CN" sz="2000" dirty="0"/>
              <a:t>双击子系统，则会出现“</a:t>
            </a:r>
            <a:r>
              <a:rPr lang="en-US" altLang="zh-CN" sz="2000" dirty="0"/>
              <a:t>Subsystem</a:t>
            </a:r>
            <a:r>
              <a:rPr lang="zh-CN" altLang="zh-CN" sz="2000" dirty="0"/>
              <a:t>”模型窗口，如图</a:t>
            </a:r>
            <a:r>
              <a:rPr lang="en-US" altLang="zh-CN" sz="2000" dirty="0"/>
              <a:t>2-34</a:t>
            </a:r>
            <a:r>
              <a:rPr lang="zh-CN" altLang="zh-CN" sz="2000" dirty="0"/>
              <a:t>所示。</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10800" t="39999" r="10001" b="18889"/>
          <a:stretch>
            <a:fillRect/>
          </a:stretch>
        </p:blipFill>
        <p:spPr bwMode="auto">
          <a:xfrm>
            <a:off x="4716016" y="4791618"/>
            <a:ext cx="3816424" cy="1207006"/>
          </a:xfrm>
          <a:prstGeom prst="rect">
            <a:avLst/>
          </a:prstGeom>
          <a:noFill/>
          <a:ln>
            <a:noFill/>
          </a:ln>
        </p:spPr>
      </p:pic>
      <p:pic>
        <p:nvPicPr>
          <p:cNvPr id="5" name="图片 4"/>
          <p:cNvPicPr/>
          <p:nvPr/>
        </p:nvPicPr>
        <p:blipFill>
          <a:blip r:embed="rId3" cstate="print">
            <a:extLst>
              <a:ext uri="{28A0092B-C50C-407E-A947-70E740481C1C}">
                <a14:useLocalDpi xmlns:a14="http://schemas.microsoft.com/office/drawing/2010/main" val="0"/>
              </a:ext>
            </a:extLst>
          </a:blip>
          <a:srcRect l="9023" t="45833" r="17293" b="13542"/>
          <a:stretch>
            <a:fillRect/>
          </a:stretch>
        </p:blipFill>
        <p:spPr bwMode="auto">
          <a:xfrm>
            <a:off x="827584" y="4818650"/>
            <a:ext cx="3168352" cy="1394832"/>
          </a:xfrm>
          <a:prstGeom prst="rect">
            <a:avLst/>
          </a:prstGeom>
          <a:noFill/>
          <a:ln>
            <a:noFill/>
          </a:ln>
        </p:spPr>
      </p:pic>
    </p:spTree>
    <p:extLst>
      <p:ext uri="{BB962C8B-B14F-4D97-AF65-F5344CB8AC3E}">
        <p14:creationId xmlns:p14="http://schemas.microsoft.com/office/powerpoint/2010/main" val="143681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p>
            <a:r>
              <a:rPr lang="zh-CN" altLang="zh-CN" sz="2000" dirty="0"/>
              <a:t>可以看到子系统模型除了用鼠标框住的两个环节，还自动添加了一个输入模块“</a:t>
            </a:r>
            <a:r>
              <a:rPr lang="en-US" altLang="zh-CN" sz="2000" dirty="0"/>
              <a:t>In1</a:t>
            </a:r>
            <a:r>
              <a:rPr lang="zh-CN" altLang="zh-CN" sz="2000" dirty="0"/>
              <a:t>”和一个输出模块“</a:t>
            </a:r>
            <a:r>
              <a:rPr lang="en-US" altLang="zh-CN" sz="2000" dirty="0"/>
              <a:t>Out1</a:t>
            </a:r>
            <a:r>
              <a:rPr lang="zh-CN" altLang="zh-CN" sz="2000" dirty="0"/>
              <a:t>”。该输入模块和输出模块将应用在主模型中作为用户的输入和输出接口，如图</a:t>
            </a:r>
            <a:r>
              <a:rPr lang="en-US" altLang="zh-CN" sz="2000" dirty="0"/>
              <a:t>2-35</a:t>
            </a:r>
            <a:r>
              <a:rPr lang="zh-CN" altLang="zh-CN" sz="2000" dirty="0"/>
              <a:t>所示。</a:t>
            </a:r>
          </a:p>
          <a:p>
            <a:r>
              <a:rPr lang="zh-CN" altLang="zh-CN" sz="2000" dirty="0"/>
              <a:t>运行仿真结果如图</a:t>
            </a:r>
            <a:r>
              <a:rPr lang="en-US" altLang="zh-CN" sz="2000" dirty="0"/>
              <a:t>2-36</a:t>
            </a:r>
            <a:r>
              <a:rPr lang="zh-CN" altLang="zh-CN" sz="2000" dirty="0"/>
              <a:t>所示。</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11809" t="39487" r="7748" b="19487"/>
          <a:stretch>
            <a:fillRect/>
          </a:stretch>
        </p:blipFill>
        <p:spPr bwMode="auto">
          <a:xfrm>
            <a:off x="1452836" y="2492896"/>
            <a:ext cx="4680520" cy="1368152"/>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7860" t="23555" r="6856" b="11552"/>
          <a:stretch>
            <a:fillRect/>
          </a:stretch>
        </p:blipFill>
        <p:spPr bwMode="auto">
          <a:xfrm>
            <a:off x="1576365" y="3986200"/>
            <a:ext cx="4536504" cy="2585452"/>
          </a:xfrm>
          <a:prstGeom prst="rect">
            <a:avLst/>
          </a:prstGeom>
          <a:noFill/>
          <a:ln>
            <a:noFill/>
          </a:ln>
        </p:spPr>
      </p:pic>
    </p:spTree>
    <p:extLst>
      <p:ext uri="{BB962C8B-B14F-4D97-AF65-F5344CB8AC3E}">
        <p14:creationId xmlns:p14="http://schemas.microsoft.com/office/powerpoint/2010/main" val="399726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980728"/>
            <a:ext cx="8229600" cy="1143000"/>
          </a:xfrm>
        </p:spPr>
        <p:txBody>
          <a:bodyPr>
            <a:normAutofit fontScale="90000"/>
          </a:bodyPr>
          <a:lstStyle/>
          <a:p>
            <a:r>
              <a:rPr lang="en-US" altLang="zh-CN" b="1" dirty="0">
                <a:solidFill>
                  <a:srgbClr val="C00000"/>
                </a:solidFill>
              </a:rPr>
              <a:t>2.1.1 </a:t>
            </a:r>
            <a:r>
              <a:rPr lang="zh-CN" altLang="zh-CN" b="1" dirty="0">
                <a:solidFill>
                  <a:srgbClr val="C00000"/>
                </a:solidFill>
              </a:rPr>
              <a:t>运行</a:t>
            </a:r>
            <a:r>
              <a:rPr lang="en-US" altLang="zh-CN" b="1" dirty="0">
                <a:solidFill>
                  <a:srgbClr val="C00000"/>
                </a:solidFill>
              </a:rPr>
              <a:t>Simulink</a:t>
            </a:r>
            <a:r>
              <a:rPr lang="zh-CN" altLang="zh-CN" b="1" dirty="0">
                <a:solidFill>
                  <a:srgbClr val="C00000"/>
                </a:solidFill>
              </a:rPr>
              <a:t/>
            </a:r>
            <a:br>
              <a:rPr lang="zh-CN" altLang="zh-CN" b="1" dirty="0">
                <a:solidFill>
                  <a:srgbClr val="C00000"/>
                </a:solidFill>
              </a:rPr>
            </a:br>
            <a:endParaRPr lang="zh-CN" altLang="en-US" b="1" dirty="0">
              <a:solidFill>
                <a:srgbClr val="C00000"/>
              </a:solidFill>
            </a:endParaRPr>
          </a:p>
        </p:txBody>
      </p:sp>
      <p:sp>
        <p:nvSpPr>
          <p:cNvPr id="3" name="内容占位符 2"/>
          <p:cNvSpPr>
            <a:spLocks noGrp="1"/>
          </p:cNvSpPr>
          <p:nvPr>
            <p:ph idx="1"/>
          </p:nvPr>
        </p:nvSpPr>
        <p:spPr>
          <a:xfrm>
            <a:off x="539552" y="2132856"/>
            <a:ext cx="8229600" cy="4525963"/>
          </a:xfrm>
        </p:spPr>
        <p:txBody>
          <a:bodyPr>
            <a:normAutofit fontScale="92500" lnSpcReduction="10000"/>
          </a:bodyPr>
          <a:lstStyle/>
          <a:p>
            <a:r>
              <a:rPr lang="en-US" altLang="zh-CN" dirty="0"/>
              <a:t>MATLAB</a:t>
            </a:r>
            <a:r>
              <a:rPr lang="zh-CN" altLang="zh-CN" dirty="0"/>
              <a:t>有两种启动</a:t>
            </a:r>
            <a:r>
              <a:rPr lang="en-US" altLang="zh-CN" dirty="0"/>
              <a:t>Simulink</a:t>
            </a:r>
            <a:r>
              <a:rPr lang="zh-CN" altLang="zh-CN" dirty="0"/>
              <a:t>的方式，具体如下：</a:t>
            </a:r>
          </a:p>
          <a:p>
            <a:r>
              <a:rPr lang="zh-CN" altLang="zh-CN" dirty="0"/>
              <a:t>（</a:t>
            </a:r>
            <a:r>
              <a:rPr lang="en-US" altLang="zh-CN" dirty="0"/>
              <a:t>1</a:t>
            </a:r>
            <a:r>
              <a:rPr lang="zh-CN" altLang="zh-CN" dirty="0"/>
              <a:t>）在</a:t>
            </a:r>
            <a:r>
              <a:rPr lang="en-US" altLang="zh-CN" dirty="0"/>
              <a:t>MATLAB</a:t>
            </a:r>
            <a:r>
              <a:rPr lang="zh-CN" altLang="zh-CN" dirty="0"/>
              <a:t>命令窗口中输入</a:t>
            </a:r>
            <a:r>
              <a:rPr lang="en-US" altLang="zh-CN" dirty="0"/>
              <a:t>Simulink</a:t>
            </a:r>
            <a:r>
              <a:rPr lang="zh-CN" altLang="zh-CN" dirty="0"/>
              <a:t>，结果是在桌面上出现一个称为</a:t>
            </a:r>
            <a:r>
              <a:rPr lang="en-US" altLang="zh-CN" dirty="0"/>
              <a:t>Simulink Library Browser</a:t>
            </a:r>
            <a:r>
              <a:rPr lang="zh-CN" altLang="zh-CN" dirty="0"/>
              <a:t>的窗口，在这个窗口中列出了按功能分类的各种模块的名称。具体如图</a:t>
            </a:r>
            <a:r>
              <a:rPr lang="en-US" altLang="zh-CN" dirty="0"/>
              <a:t>2-1</a:t>
            </a:r>
            <a:r>
              <a:rPr lang="zh-CN" altLang="zh-CN" dirty="0"/>
              <a:t>所示。</a:t>
            </a:r>
          </a:p>
          <a:p>
            <a:r>
              <a:rPr lang="zh-CN" altLang="zh-CN" dirty="0"/>
              <a:t>（</a:t>
            </a:r>
            <a:r>
              <a:rPr lang="en-US" altLang="zh-CN" dirty="0"/>
              <a:t>2</a:t>
            </a:r>
            <a:r>
              <a:rPr lang="zh-CN" altLang="zh-CN" dirty="0"/>
              <a:t>）用户也可以通过</a:t>
            </a:r>
            <a:r>
              <a:rPr lang="en-US" altLang="zh-CN" dirty="0"/>
              <a:t>MATLAB</a:t>
            </a:r>
            <a:r>
              <a:rPr lang="zh-CN" altLang="zh-CN" dirty="0"/>
              <a:t>主窗口的快捷按钮来打开</a:t>
            </a:r>
            <a:r>
              <a:rPr lang="en-US" altLang="zh-CN" dirty="0"/>
              <a:t>Simulink Library Browser</a:t>
            </a:r>
            <a:r>
              <a:rPr lang="zh-CN" altLang="zh-CN" dirty="0"/>
              <a:t>窗口，相应能打开</a:t>
            </a:r>
            <a:r>
              <a:rPr lang="en-US" altLang="zh-CN" dirty="0"/>
              <a:t>Simulink Library Browser</a:t>
            </a:r>
            <a:r>
              <a:rPr lang="zh-CN" altLang="zh-CN" dirty="0"/>
              <a:t>窗口模块库窗口</a:t>
            </a:r>
            <a:endParaRPr lang="zh-CN" altLang="en-US" dirty="0"/>
          </a:p>
        </p:txBody>
      </p:sp>
    </p:spTree>
    <p:extLst>
      <p:ext uri="{BB962C8B-B14F-4D97-AF65-F5344CB8AC3E}">
        <p14:creationId xmlns:p14="http://schemas.microsoft.com/office/powerpoint/2010/main" val="2447309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r>
              <a:rPr lang="zh-CN" altLang="zh-CN" dirty="0"/>
              <a:t>新建一个</a:t>
            </a:r>
            <a:r>
              <a:rPr lang="en-US" altLang="zh-CN" dirty="0"/>
              <a:t>PID</a:t>
            </a:r>
            <a:r>
              <a:rPr lang="zh-CN" altLang="zh-CN" dirty="0"/>
              <a:t>控制器</a:t>
            </a:r>
            <a:r>
              <a:rPr lang="zh-CN" altLang="zh-CN" dirty="0" smtClean="0"/>
              <a:t>，建立</a:t>
            </a:r>
            <a:r>
              <a:rPr lang="zh-CN" altLang="zh-CN" dirty="0"/>
              <a:t>新子系统，利用</a:t>
            </a:r>
            <a:r>
              <a:rPr lang="en-US" altLang="zh-CN" dirty="0"/>
              <a:t>Simulink</a:t>
            </a:r>
            <a:r>
              <a:rPr lang="zh-CN" altLang="zh-CN" dirty="0"/>
              <a:t>模型库中模块搭建</a:t>
            </a:r>
            <a:r>
              <a:rPr lang="en-US" altLang="zh-CN" dirty="0"/>
              <a:t>PID</a:t>
            </a:r>
            <a:r>
              <a:rPr lang="zh-CN" altLang="zh-CN" dirty="0"/>
              <a:t>控制器，如</a:t>
            </a:r>
            <a:r>
              <a:rPr lang="zh-CN" altLang="zh-CN" dirty="0" smtClean="0"/>
              <a:t>图所</a:t>
            </a:r>
            <a:r>
              <a:rPr lang="zh-CN" altLang="zh-CN" dirty="0"/>
              <a:t>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9195" t="34296" r="8908" b="13358"/>
          <a:stretch>
            <a:fillRect/>
          </a:stretch>
        </p:blipFill>
        <p:spPr bwMode="auto">
          <a:xfrm>
            <a:off x="1043608" y="2780928"/>
            <a:ext cx="6768752" cy="3395444"/>
          </a:xfrm>
          <a:prstGeom prst="rect">
            <a:avLst/>
          </a:prstGeom>
          <a:noFill/>
          <a:ln>
            <a:noFill/>
          </a:ln>
        </p:spPr>
      </p:pic>
    </p:spTree>
    <p:extLst>
      <p:ext uri="{BB962C8B-B14F-4D97-AF65-F5344CB8AC3E}">
        <p14:creationId xmlns:p14="http://schemas.microsoft.com/office/powerpoint/2010/main" val="1900799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p>
            <a:r>
              <a:rPr lang="zh-CN" altLang="zh-CN" sz="2000" dirty="0"/>
              <a:t>将</a:t>
            </a:r>
            <a:r>
              <a:rPr lang="zh-CN" altLang="zh-CN" sz="2000" dirty="0" smtClean="0"/>
              <a:t>图中</a:t>
            </a:r>
            <a:r>
              <a:rPr lang="zh-CN" altLang="zh-CN" sz="2000" dirty="0"/>
              <a:t>的所有对象都复制到新的空白模型窗口中，双击打开子系统“</a:t>
            </a:r>
            <a:r>
              <a:rPr lang="en-US" altLang="zh-CN" sz="2000" dirty="0"/>
              <a:t>Subsystem</a:t>
            </a:r>
            <a:r>
              <a:rPr lang="zh-CN" altLang="zh-CN" sz="2000" dirty="0"/>
              <a:t>”，则出现如</a:t>
            </a:r>
            <a:r>
              <a:rPr lang="zh-CN" altLang="zh-CN" sz="2000" dirty="0" smtClean="0"/>
              <a:t>图所</a:t>
            </a:r>
            <a:r>
              <a:rPr lang="zh-CN" altLang="zh-CN" sz="2000" dirty="0"/>
              <a:t>示的子系统模型窗口，子系统创建好后，复制粘贴都是整体进行</a:t>
            </a:r>
            <a:r>
              <a:rPr lang="zh-CN" altLang="zh-CN"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0" indent="0">
              <a:buNone/>
            </a:pPr>
            <a:endParaRPr lang="zh-CN" altLang="zh-CN" sz="2000" dirty="0"/>
          </a:p>
          <a:p>
            <a:r>
              <a:rPr lang="zh-CN" altLang="zh-CN" sz="2000" dirty="0"/>
              <a:t>添加模型构成反馈环形成闭环系统，如</a:t>
            </a:r>
            <a:r>
              <a:rPr lang="zh-CN" altLang="zh-CN" sz="2000" dirty="0" smtClean="0"/>
              <a:t>图所</a:t>
            </a:r>
            <a:r>
              <a:rPr lang="zh-CN" altLang="zh-CN" sz="2000" dirty="0"/>
              <a:t>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2222" t="43903" r="3889" b="10570"/>
          <a:stretch>
            <a:fillRect/>
          </a:stretch>
        </p:blipFill>
        <p:spPr bwMode="auto">
          <a:xfrm>
            <a:off x="1331640" y="2132856"/>
            <a:ext cx="5790660" cy="1880984"/>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1863" t="14247" r="3871" b="6161"/>
          <a:stretch>
            <a:fillRect/>
          </a:stretch>
        </p:blipFill>
        <p:spPr bwMode="auto">
          <a:xfrm>
            <a:off x="2699792" y="4437112"/>
            <a:ext cx="2887980" cy="2095500"/>
          </a:xfrm>
          <a:prstGeom prst="rect">
            <a:avLst/>
          </a:prstGeom>
          <a:noFill/>
          <a:ln>
            <a:noFill/>
          </a:ln>
        </p:spPr>
      </p:pic>
    </p:spTree>
    <p:extLst>
      <p:ext uri="{BB962C8B-B14F-4D97-AF65-F5344CB8AC3E}">
        <p14:creationId xmlns:p14="http://schemas.microsoft.com/office/powerpoint/2010/main" val="2461035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836712"/>
            <a:ext cx="8229600" cy="1210146"/>
          </a:xfrm>
        </p:spPr>
        <p:txBody>
          <a:bodyPr>
            <a:normAutofit/>
          </a:bodyPr>
          <a:lstStyle/>
          <a:p>
            <a:pPr algn="l"/>
            <a:r>
              <a:rPr lang="en-US" altLang="zh-CN" b="1" dirty="0">
                <a:solidFill>
                  <a:srgbClr val="C00000"/>
                </a:solidFill>
              </a:rPr>
              <a:t>2.3.2  </a:t>
            </a:r>
            <a:r>
              <a:rPr lang="zh-CN" altLang="zh-CN" b="1" dirty="0">
                <a:solidFill>
                  <a:srgbClr val="C00000"/>
                </a:solidFill>
              </a:rPr>
              <a:t>使能</a:t>
            </a:r>
            <a:r>
              <a:rPr lang="zh-CN" altLang="zh-CN" b="1" dirty="0" smtClean="0">
                <a:solidFill>
                  <a:srgbClr val="C00000"/>
                </a:solidFill>
              </a:rPr>
              <a:t>子系统</a:t>
            </a:r>
            <a:endParaRPr lang="zh-CN" altLang="en-US" dirty="0">
              <a:solidFill>
                <a:srgbClr val="C00000"/>
              </a:solidFill>
            </a:endParaRPr>
          </a:p>
        </p:txBody>
      </p:sp>
      <p:sp>
        <p:nvSpPr>
          <p:cNvPr id="3" name="内容占位符 2"/>
          <p:cNvSpPr>
            <a:spLocks noGrp="1"/>
          </p:cNvSpPr>
          <p:nvPr>
            <p:ph idx="1"/>
          </p:nvPr>
        </p:nvSpPr>
        <p:spPr>
          <a:xfrm>
            <a:off x="457200" y="2060848"/>
            <a:ext cx="8229600" cy="4065315"/>
          </a:xfrm>
        </p:spPr>
        <p:txBody>
          <a:bodyPr/>
          <a:lstStyle/>
          <a:p>
            <a:r>
              <a:rPr lang="zh-CN" altLang="zh-CN" sz="2000" dirty="0"/>
              <a:t>建立一个用使能子系统控制正弦信号为半波整流信号的模型。</a:t>
            </a:r>
          </a:p>
          <a:p>
            <a:r>
              <a:rPr lang="zh-CN" altLang="zh-CN" sz="2000" dirty="0"/>
              <a:t>模型由正弦信号“</a:t>
            </a:r>
            <a:r>
              <a:rPr lang="en-US" altLang="zh-CN" sz="2000" dirty="0"/>
              <a:t>Sine wave</a:t>
            </a:r>
            <a:r>
              <a:rPr lang="zh-CN" altLang="zh-CN" sz="2000" dirty="0"/>
              <a:t>”为输入信号源，示波器“</a:t>
            </a:r>
            <a:r>
              <a:rPr lang="en-US" altLang="zh-CN" sz="2000" dirty="0"/>
              <a:t>Scope</a:t>
            </a:r>
            <a:r>
              <a:rPr lang="zh-CN" altLang="zh-CN" sz="2000" dirty="0"/>
              <a:t>”为接收模块，使能子系统“</a:t>
            </a:r>
            <a:r>
              <a:rPr lang="en-US" altLang="zh-CN" sz="2000" dirty="0"/>
              <a:t>Enabled Subsystem</a:t>
            </a:r>
            <a:r>
              <a:rPr lang="zh-CN" altLang="zh-CN" sz="2000" dirty="0"/>
              <a:t>”为控制模块。</a:t>
            </a:r>
          </a:p>
          <a:p>
            <a:r>
              <a:rPr lang="zh-CN" altLang="zh-CN" sz="2000" dirty="0"/>
              <a:t>连接模块，将“</a:t>
            </a:r>
            <a:r>
              <a:rPr lang="en-US" altLang="zh-CN" sz="2000" dirty="0"/>
              <a:t>Sine wave</a:t>
            </a:r>
            <a:r>
              <a:rPr lang="zh-CN" altLang="zh-CN" sz="2000" dirty="0"/>
              <a:t>”模块的输出作为“</a:t>
            </a:r>
            <a:r>
              <a:rPr lang="en-US" altLang="zh-CN" sz="2000" dirty="0"/>
              <a:t>Enabled Subsystem</a:t>
            </a:r>
            <a:r>
              <a:rPr lang="zh-CN" altLang="zh-CN" sz="2000" dirty="0"/>
              <a:t>”的控制信号</a:t>
            </a:r>
            <a:r>
              <a:rPr lang="zh-CN" altLang="zh-CN" sz="2000" dirty="0" smtClean="0"/>
              <a:t>，</a:t>
            </a:r>
            <a:endParaRPr lang="zh-CN" altLang="zh-CN" sz="2000" dirty="0"/>
          </a:p>
          <a:p>
            <a:endParaRPr lang="zh-CN" altLang="zh-CN" sz="2000" dirty="0"/>
          </a:p>
          <a:p>
            <a:endParaRPr lang="zh-CN" altLang="en-US" dirty="0"/>
          </a:p>
        </p:txBody>
      </p:sp>
    </p:spTree>
    <p:extLst>
      <p:ext uri="{BB962C8B-B14F-4D97-AF65-F5344CB8AC3E}">
        <p14:creationId xmlns:p14="http://schemas.microsoft.com/office/powerpoint/2010/main" val="1556237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lstStyle/>
          <a:p>
            <a:r>
              <a:rPr lang="zh-CN" altLang="zh-CN" sz="1800" dirty="0"/>
              <a:t>由此得到使能子系统如图</a:t>
            </a:r>
            <a:r>
              <a:rPr lang="en-US" altLang="zh-CN" sz="1800" dirty="0"/>
              <a:t>2-43</a:t>
            </a:r>
            <a:r>
              <a:rPr lang="zh-CN" altLang="zh-CN" sz="1800" dirty="0"/>
              <a:t>所示。</a:t>
            </a:r>
          </a:p>
          <a:p>
            <a:r>
              <a:rPr lang="zh-CN" altLang="zh-CN" sz="1800" dirty="0"/>
              <a:t>对该使能子系统开始仿真，由于“</a:t>
            </a:r>
            <a:r>
              <a:rPr lang="en-US" altLang="zh-CN" sz="1800" dirty="0"/>
              <a:t>Enabled Subsystem</a:t>
            </a:r>
            <a:r>
              <a:rPr lang="zh-CN" altLang="zh-CN" sz="1800" dirty="0"/>
              <a:t>”的控制为正弦信号，大于零时执行输出，小于零时就停止，则示波器显示为半波整流信号，示波器的显示如图</a:t>
            </a:r>
            <a:r>
              <a:rPr lang="en-US" altLang="zh-CN" sz="1800" dirty="0"/>
              <a:t>1.42(b)</a:t>
            </a:r>
            <a:r>
              <a:rPr lang="zh-CN" altLang="zh-CN" sz="1800" dirty="0"/>
              <a:t>所示。</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18149" t="32813" r="19930" b="11980"/>
          <a:stretch>
            <a:fillRect/>
          </a:stretch>
        </p:blipFill>
        <p:spPr bwMode="auto">
          <a:xfrm>
            <a:off x="827584" y="2780928"/>
            <a:ext cx="1653540" cy="100584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18462" t="38289" r="5846" b="11261"/>
          <a:stretch>
            <a:fillRect/>
          </a:stretch>
        </p:blipFill>
        <p:spPr bwMode="auto">
          <a:xfrm>
            <a:off x="107504" y="4149080"/>
            <a:ext cx="4392488" cy="1933168"/>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l="2318" t="16055" r="3584" b="8257"/>
          <a:stretch>
            <a:fillRect/>
          </a:stretch>
        </p:blipFill>
        <p:spPr bwMode="auto">
          <a:xfrm>
            <a:off x="4517842" y="3786768"/>
            <a:ext cx="4443576" cy="2519672"/>
          </a:xfrm>
          <a:prstGeom prst="rect">
            <a:avLst/>
          </a:prstGeom>
          <a:noFill/>
          <a:ln>
            <a:noFill/>
          </a:ln>
        </p:spPr>
      </p:pic>
    </p:spTree>
    <p:extLst>
      <p:ext uri="{BB962C8B-B14F-4D97-AF65-F5344CB8AC3E}">
        <p14:creationId xmlns:p14="http://schemas.microsoft.com/office/powerpoint/2010/main" val="17580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340768"/>
            <a:ext cx="8229600" cy="1143000"/>
          </a:xfrm>
        </p:spPr>
        <p:txBody>
          <a:bodyPr>
            <a:normAutofit fontScale="90000"/>
          </a:bodyPr>
          <a:lstStyle/>
          <a:p>
            <a:r>
              <a:rPr lang="en-US" altLang="zh-CN" b="1" dirty="0">
                <a:solidFill>
                  <a:srgbClr val="C00000"/>
                </a:solidFill>
              </a:rPr>
              <a:t>2.3.3  </a:t>
            </a:r>
            <a:r>
              <a:rPr lang="zh-CN" altLang="zh-CN" b="1" dirty="0">
                <a:solidFill>
                  <a:srgbClr val="C00000"/>
                </a:solidFill>
              </a:rPr>
              <a:t>触发子系统</a:t>
            </a:r>
            <a:r>
              <a:rPr lang="en-US" altLang="zh-CN" b="1" dirty="0">
                <a:solidFill>
                  <a:srgbClr val="C00000"/>
                </a:solidFill>
              </a:rPr>
              <a:t>(Triggered Subsystem)</a:t>
            </a:r>
            <a:r>
              <a:rPr lang="zh-CN" altLang="zh-CN" b="1" dirty="0">
                <a:solidFill>
                  <a:srgbClr val="C00000"/>
                </a:solidFill>
              </a:rPr>
              <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708920"/>
            <a:ext cx="8229600" cy="3417243"/>
          </a:xfrm>
        </p:spPr>
        <p:txBody>
          <a:bodyPr/>
          <a:lstStyle/>
          <a:p>
            <a:r>
              <a:rPr lang="zh-CN" altLang="zh-CN" sz="2000" dirty="0"/>
              <a:t>模型由正弦信号“</a:t>
            </a:r>
            <a:r>
              <a:rPr lang="en-US" altLang="zh-CN" sz="2000" dirty="0"/>
              <a:t>Sine wave</a:t>
            </a:r>
            <a:r>
              <a:rPr lang="zh-CN" altLang="zh-CN" sz="2000" dirty="0"/>
              <a:t>”为输入信号源，示波器“</a:t>
            </a:r>
            <a:r>
              <a:rPr lang="en-US" altLang="zh-CN" sz="2000" dirty="0"/>
              <a:t>Scope</a:t>
            </a:r>
            <a:r>
              <a:rPr lang="zh-CN" altLang="zh-CN" sz="2000" dirty="0"/>
              <a:t>”为接收模块，触发子系统“</a:t>
            </a:r>
            <a:r>
              <a:rPr lang="en-US" altLang="zh-CN" sz="2000" dirty="0"/>
              <a:t>Triggered Subsystem</a:t>
            </a:r>
            <a:r>
              <a:rPr lang="zh-CN" altLang="zh-CN" sz="2000" dirty="0"/>
              <a:t>”为控制模块，选择“</a:t>
            </a:r>
            <a:r>
              <a:rPr lang="en-US" altLang="zh-CN" sz="2000" dirty="0"/>
              <a:t>Sources</a:t>
            </a:r>
            <a:r>
              <a:rPr lang="zh-CN" altLang="zh-CN" sz="2000" dirty="0"/>
              <a:t>”模块库中的“</a:t>
            </a:r>
            <a:r>
              <a:rPr lang="en-US" altLang="zh-CN" sz="2000" dirty="0"/>
              <a:t>Pulse Generator</a:t>
            </a:r>
            <a:r>
              <a:rPr lang="zh-CN" altLang="zh-CN" sz="2000" dirty="0"/>
              <a:t>”模块为控制信号。</a:t>
            </a:r>
          </a:p>
          <a:p>
            <a:r>
              <a:rPr lang="zh-CN" altLang="zh-CN" sz="2000" dirty="0"/>
              <a:t>连接模块，将“</a:t>
            </a:r>
            <a:r>
              <a:rPr lang="en-US" altLang="zh-CN" sz="2000" dirty="0"/>
              <a:t>Pulse Generator</a:t>
            </a:r>
            <a:r>
              <a:rPr lang="zh-CN" altLang="zh-CN" sz="2000" dirty="0"/>
              <a:t>”模块的输出作为“</a:t>
            </a:r>
            <a:r>
              <a:rPr lang="en-US" altLang="zh-CN" sz="2000" dirty="0"/>
              <a:t>Triggered Subsystem</a:t>
            </a:r>
            <a:r>
              <a:rPr lang="zh-CN" altLang="zh-CN" sz="2000" dirty="0"/>
              <a:t>”的控制信号，模型如图</a:t>
            </a:r>
            <a:r>
              <a:rPr lang="en-US" altLang="zh-CN" sz="2000" dirty="0"/>
              <a:t>2-46</a:t>
            </a:r>
            <a:r>
              <a:rPr lang="zh-CN" altLang="zh-CN" sz="2000" dirty="0"/>
              <a:t>所示。</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10692" t="33971" r="3459" b="16267"/>
          <a:stretch>
            <a:fillRect/>
          </a:stretch>
        </p:blipFill>
        <p:spPr bwMode="auto">
          <a:xfrm>
            <a:off x="251520" y="4653136"/>
            <a:ext cx="4176464" cy="171068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869160"/>
            <a:ext cx="2952328" cy="1728584"/>
          </a:xfrm>
          <a:prstGeom prst="rect">
            <a:avLst/>
          </a:prstGeom>
          <a:noFill/>
          <a:ln>
            <a:noFill/>
          </a:ln>
        </p:spPr>
      </p:pic>
    </p:spTree>
    <p:extLst>
      <p:ext uri="{BB962C8B-B14F-4D97-AF65-F5344CB8AC3E}">
        <p14:creationId xmlns:p14="http://schemas.microsoft.com/office/powerpoint/2010/main" val="1229983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641379"/>
          </a:xfrm>
        </p:spPr>
        <p:txBody>
          <a:bodyPr/>
          <a:lstStyle/>
          <a:p>
            <a:r>
              <a:rPr lang="en-US" altLang="zh-CN" sz="2000" dirty="0"/>
              <a:t>	</a:t>
            </a:r>
            <a:r>
              <a:rPr lang="zh-CN" altLang="zh-CN" sz="2000" dirty="0"/>
              <a:t>开始仿真，由于“</a:t>
            </a:r>
            <a:r>
              <a:rPr lang="en-US" altLang="zh-CN" sz="2000" dirty="0"/>
              <a:t>Triggered Subsystem</a:t>
            </a:r>
            <a:r>
              <a:rPr lang="zh-CN" altLang="zh-CN" sz="2000" dirty="0"/>
              <a:t>”的控制为正弦信号“</a:t>
            </a:r>
            <a:r>
              <a:rPr lang="en-US" altLang="zh-CN" sz="2000" dirty="0"/>
              <a:t>Sine wave</a:t>
            </a:r>
            <a:r>
              <a:rPr lang="zh-CN" altLang="zh-CN" sz="2000" dirty="0"/>
              <a:t>”模块的输出，示波器输出如图</a:t>
            </a:r>
            <a:r>
              <a:rPr lang="en-US" altLang="zh-CN" sz="2000" dirty="0"/>
              <a:t>2-47</a:t>
            </a:r>
            <a:r>
              <a:rPr lang="zh-CN" altLang="zh-CN" sz="2000" dirty="0"/>
              <a:t>所示。</a:t>
            </a:r>
          </a:p>
          <a:p>
            <a:r>
              <a:rPr lang="en-US" altLang="zh-CN" sz="2000" dirty="0"/>
              <a:t>	</a:t>
            </a:r>
            <a:r>
              <a:rPr lang="zh-CN" altLang="zh-CN" sz="2000" dirty="0"/>
              <a:t>运行仿真文件，输出图形如图</a:t>
            </a:r>
            <a:r>
              <a:rPr lang="en-US" altLang="zh-CN" sz="2000" dirty="0"/>
              <a:t>2-48</a:t>
            </a:r>
            <a:r>
              <a:rPr lang="zh-CN" altLang="zh-CN" sz="2000" dirty="0"/>
              <a:t>所示</a:t>
            </a:r>
            <a:r>
              <a:rPr lang="zh-CN" altLang="zh-CN" sz="2000" dirty="0" smtClean="0"/>
              <a:t>。</a:t>
            </a:r>
            <a:endParaRPr lang="en-US" altLang="zh-CN" sz="2000" dirty="0" smtClean="0"/>
          </a:p>
          <a:p>
            <a:endParaRPr lang="zh-CN" altLang="zh-CN" sz="2000" dirty="0"/>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9059" t="29630" r="12544" b="8995"/>
          <a:stretch>
            <a:fillRect/>
          </a:stretch>
        </p:blipFill>
        <p:spPr bwMode="auto">
          <a:xfrm>
            <a:off x="0" y="4134868"/>
            <a:ext cx="4032448" cy="2257028"/>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3111" t="16243" r="2306" b="6870"/>
          <a:stretch>
            <a:fillRect/>
          </a:stretch>
        </p:blipFill>
        <p:spPr bwMode="auto">
          <a:xfrm>
            <a:off x="4499992" y="3789040"/>
            <a:ext cx="4176464" cy="2737088"/>
          </a:xfrm>
          <a:prstGeom prst="rect">
            <a:avLst/>
          </a:prstGeom>
          <a:noFill/>
          <a:ln>
            <a:noFill/>
          </a:ln>
        </p:spPr>
      </p:pic>
    </p:spTree>
    <p:extLst>
      <p:ext uri="{BB962C8B-B14F-4D97-AF65-F5344CB8AC3E}">
        <p14:creationId xmlns:p14="http://schemas.microsoft.com/office/powerpoint/2010/main" val="2793944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24744"/>
            <a:ext cx="8229600" cy="1143000"/>
          </a:xfrm>
        </p:spPr>
        <p:txBody>
          <a:bodyPr>
            <a:normAutofit fontScale="90000"/>
          </a:bodyPr>
          <a:lstStyle/>
          <a:p>
            <a:r>
              <a:rPr lang="en-US" altLang="zh-CN" b="1" dirty="0">
                <a:solidFill>
                  <a:srgbClr val="C00000"/>
                </a:solidFill>
              </a:rPr>
              <a:t>2.3.4  </a:t>
            </a:r>
            <a:r>
              <a:rPr lang="zh-CN" altLang="zh-CN" b="1" dirty="0">
                <a:solidFill>
                  <a:srgbClr val="C00000"/>
                </a:solidFill>
              </a:rPr>
              <a:t>使能触发子系统</a:t>
            </a:r>
            <a:r>
              <a:rPr lang="en-US" altLang="zh-CN" b="1" dirty="0">
                <a:solidFill>
                  <a:srgbClr val="C00000"/>
                </a:solidFill>
              </a:rPr>
              <a:t>(Enabled and Triggered Subsystem)</a:t>
            </a:r>
            <a:r>
              <a:rPr lang="zh-CN" altLang="zh-CN" b="1" dirty="0">
                <a:solidFill>
                  <a:srgbClr val="C00000"/>
                </a:solidFill>
              </a:rPr>
              <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2276873"/>
            <a:ext cx="8229600" cy="2880319"/>
          </a:xfrm>
        </p:spPr>
        <p:txBody>
          <a:bodyPr>
            <a:normAutofit fontScale="92500" lnSpcReduction="10000"/>
          </a:bodyPr>
          <a:lstStyle/>
          <a:p>
            <a:r>
              <a:rPr lang="zh-CN" altLang="zh-CN" sz="2100" dirty="0"/>
              <a:t>使能触发子系统就是触发子系统和使能子系统的组合，含有触发信号和使能信号两个控制信号输入端，触发事件发生后，</a:t>
            </a:r>
            <a:r>
              <a:rPr lang="en-US" altLang="zh-CN" sz="2100" dirty="0"/>
              <a:t>Simulink</a:t>
            </a:r>
            <a:r>
              <a:rPr lang="zh-CN" altLang="zh-CN" sz="2100" dirty="0"/>
              <a:t>检查使能信号是否大于</a:t>
            </a:r>
            <a:r>
              <a:rPr lang="en-US" altLang="zh-CN" sz="2100" dirty="0"/>
              <a:t>0</a:t>
            </a:r>
            <a:r>
              <a:rPr lang="zh-CN" altLang="zh-CN" sz="2100" dirty="0"/>
              <a:t>，大于</a:t>
            </a:r>
            <a:r>
              <a:rPr lang="en-US" altLang="zh-CN" sz="2100" dirty="0"/>
              <a:t>0</a:t>
            </a:r>
            <a:r>
              <a:rPr lang="zh-CN" altLang="zh-CN" sz="2100" dirty="0"/>
              <a:t>就开始执行。</a:t>
            </a:r>
          </a:p>
          <a:p>
            <a:r>
              <a:rPr lang="zh-CN" altLang="zh-CN" sz="2100" dirty="0"/>
              <a:t>模型由正弦信号“</a:t>
            </a:r>
            <a:r>
              <a:rPr lang="en-US" altLang="zh-CN" sz="2100" dirty="0"/>
              <a:t>Sine wave</a:t>
            </a:r>
            <a:r>
              <a:rPr lang="zh-CN" altLang="zh-CN" sz="2100" dirty="0"/>
              <a:t>”为输入信号源，示波器“</a:t>
            </a:r>
            <a:r>
              <a:rPr lang="en-US" altLang="zh-CN" sz="2100" dirty="0"/>
              <a:t>Scope</a:t>
            </a:r>
            <a:r>
              <a:rPr lang="zh-CN" altLang="zh-CN" sz="2100" dirty="0"/>
              <a:t>”为接收模块，触发子系统“</a:t>
            </a:r>
            <a:r>
              <a:rPr lang="en-US" altLang="zh-CN" sz="2100" dirty="0"/>
              <a:t>Triggered Subsystem</a:t>
            </a:r>
            <a:r>
              <a:rPr lang="zh-CN" altLang="zh-CN" sz="2100" dirty="0"/>
              <a:t>”为控制模块，使能子系统“</a:t>
            </a:r>
            <a:r>
              <a:rPr lang="en-US" altLang="zh-CN" sz="2100" dirty="0"/>
              <a:t>Enabled Subsystem</a:t>
            </a:r>
            <a:r>
              <a:rPr lang="zh-CN" altLang="zh-CN" sz="2100" dirty="0"/>
              <a:t>”为控制模块，选择“</a:t>
            </a:r>
            <a:r>
              <a:rPr lang="en-US" altLang="zh-CN" sz="2100" dirty="0"/>
              <a:t>Sources</a:t>
            </a:r>
            <a:r>
              <a:rPr lang="zh-CN" altLang="zh-CN" sz="2100" dirty="0"/>
              <a:t>”模块库中的“</a:t>
            </a:r>
            <a:r>
              <a:rPr lang="en-US" altLang="zh-CN" sz="2100" dirty="0"/>
              <a:t>Random Number</a:t>
            </a:r>
            <a:r>
              <a:rPr lang="zh-CN" altLang="zh-CN" sz="2100" dirty="0"/>
              <a:t>”模块为控制信号。</a:t>
            </a:r>
          </a:p>
          <a:p>
            <a:r>
              <a:rPr lang="zh-CN" altLang="zh-CN" sz="2100" dirty="0"/>
              <a:t>连接模块，将“</a:t>
            </a:r>
            <a:r>
              <a:rPr lang="en-US" altLang="zh-CN" sz="2100" dirty="0"/>
              <a:t>Random Number</a:t>
            </a:r>
            <a:r>
              <a:rPr lang="zh-CN" altLang="zh-CN" sz="2100" dirty="0"/>
              <a:t>”模块的输出作为“</a:t>
            </a:r>
            <a:r>
              <a:rPr lang="en-US" altLang="zh-CN" sz="2100" dirty="0"/>
              <a:t>Triggered Subsystem</a:t>
            </a:r>
            <a:r>
              <a:rPr lang="zh-CN" altLang="zh-CN" sz="2100" dirty="0"/>
              <a:t>”的控制信号，正弦信号“</a:t>
            </a:r>
            <a:r>
              <a:rPr lang="en-US" altLang="zh-CN" sz="2100" dirty="0"/>
              <a:t>Sine wave</a:t>
            </a:r>
            <a:r>
              <a:rPr lang="zh-CN" altLang="zh-CN" sz="2100" dirty="0"/>
              <a:t>”模块的输出作为“</a:t>
            </a:r>
            <a:r>
              <a:rPr lang="en-US" altLang="zh-CN" sz="2100" dirty="0"/>
              <a:t>Enabled Subsystem</a:t>
            </a:r>
            <a:r>
              <a:rPr lang="zh-CN" altLang="zh-CN" sz="2100" dirty="0"/>
              <a:t>”的控制信号，模型如图</a:t>
            </a:r>
            <a:r>
              <a:rPr lang="en-US" altLang="zh-CN" sz="2100" dirty="0"/>
              <a:t>2-46</a:t>
            </a:r>
            <a:r>
              <a:rPr lang="zh-CN" altLang="zh-CN" sz="2100" dirty="0"/>
              <a:t>所示。</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l="10098" t="34158" r="3258" b="17822"/>
          <a:stretch>
            <a:fillRect/>
          </a:stretch>
        </p:blipFill>
        <p:spPr bwMode="auto">
          <a:xfrm>
            <a:off x="755576" y="5202987"/>
            <a:ext cx="3528392" cy="1484784"/>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533899"/>
            <a:ext cx="1356360" cy="822960"/>
          </a:xfrm>
          <a:prstGeom prst="rect">
            <a:avLst/>
          </a:prstGeom>
          <a:noFill/>
          <a:ln>
            <a:noFill/>
          </a:ln>
        </p:spPr>
      </p:pic>
    </p:spTree>
    <p:extLst>
      <p:ext uri="{BB962C8B-B14F-4D97-AF65-F5344CB8AC3E}">
        <p14:creationId xmlns:p14="http://schemas.microsoft.com/office/powerpoint/2010/main" val="286238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229600" cy="4497363"/>
          </a:xfrm>
        </p:spPr>
        <p:txBody>
          <a:bodyPr/>
          <a:lstStyle/>
          <a:p>
            <a:r>
              <a:rPr lang="zh-CN" altLang="zh-CN" sz="2000" dirty="0"/>
              <a:t>开始仿真，由于“</a:t>
            </a:r>
            <a:r>
              <a:rPr lang="en-US" altLang="zh-CN" sz="2000" dirty="0"/>
              <a:t>Triggered Subsystem</a:t>
            </a:r>
            <a:r>
              <a:rPr lang="zh-CN" altLang="zh-CN" sz="2000" dirty="0"/>
              <a:t>”的控制为正弦信号“</a:t>
            </a:r>
            <a:r>
              <a:rPr lang="en-US" altLang="zh-CN" sz="2000" dirty="0"/>
              <a:t>Sine wave</a:t>
            </a:r>
            <a:r>
              <a:rPr lang="zh-CN" altLang="zh-CN" sz="2000" dirty="0"/>
              <a:t>”模块的输出，示波器输出如图</a:t>
            </a:r>
            <a:r>
              <a:rPr lang="en-US" altLang="zh-CN" sz="2000" dirty="0"/>
              <a:t>2-47</a:t>
            </a:r>
            <a:r>
              <a:rPr lang="zh-CN" altLang="zh-CN" sz="2000" dirty="0"/>
              <a:t>所示。</a:t>
            </a:r>
          </a:p>
          <a:p>
            <a:r>
              <a:rPr lang="zh-CN" altLang="zh-CN" sz="2000" dirty="0"/>
              <a:t>运行仿真文件，输出图形如图</a:t>
            </a:r>
            <a:r>
              <a:rPr lang="en-US" altLang="zh-CN" sz="2000" dirty="0"/>
              <a:t>2-48</a:t>
            </a:r>
            <a:r>
              <a:rPr lang="zh-CN" altLang="zh-CN" sz="20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3673" t="28979" r="4558" b="8163"/>
          <a:stretch>
            <a:fillRect/>
          </a:stretch>
        </p:blipFill>
        <p:spPr bwMode="auto">
          <a:xfrm>
            <a:off x="251520" y="2816932"/>
            <a:ext cx="4824536" cy="2520280"/>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l="1872" t="15590" r="2910" b="6767"/>
          <a:stretch>
            <a:fillRect/>
          </a:stretch>
        </p:blipFill>
        <p:spPr bwMode="auto">
          <a:xfrm>
            <a:off x="5076056" y="3284984"/>
            <a:ext cx="3139440" cy="1943100"/>
          </a:xfrm>
          <a:prstGeom prst="rect">
            <a:avLst/>
          </a:prstGeom>
          <a:noFill/>
          <a:ln>
            <a:noFill/>
          </a:ln>
        </p:spPr>
      </p:pic>
    </p:spTree>
    <p:extLst>
      <p:ext uri="{BB962C8B-B14F-4D97-AF65-F5344CB8AC3E}">
        <p14:creationId xmlns:p14="http://schemas.microsoft.com/office/powerpoint/2010/main" val="3423295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fontScale="90000"/>
          </a:bodyPr>
          <a:lstStyle/>
          <a:p>
            <a:pPr algn="l"/>
            <a:r>
              <a:rPr lang="en-US" altLang="zh-CN" b="1" dirty="0">
                <a:solidFill>
                  <a:srgbClr val="C00000"/>
                </a:solidFill>
              </a:rPr>
              <a:t>2.3.5  </a:t>
            </a:r>
            <a:r>
              <a:rPr lang="zh-CN" altLang="zh-CN" b="1" dirty="0">
                <a:solidFill>
                  <a:srgbClr val="C00000"/>
                </a:solidFill>
              </a:rPr>
              <a:t>封装子系统</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67544" y="1412776"/>
            <a:ext cx="8229600" cy="4425355"/>
          </a:xfrm>
        </p:spPr>
        <p:txBody>
          <a:bodyPr>
            <a:normAutofit/>
          </a:bodyPr>
          <a:lstStyle/>
          <a:p>
            <a:r>
              <a:rPr lang="en-US" altLang="zh-CN" sz="1800" dirty="0"/>
              <a:t>1. </a:t>
            </a:r>
            <a:r>
              <a:rPr lang="zh-CN" altLang="zh-CN" sz="1800" dirty="0"/>
              <a:t>封装子系统的步骤</a:t>
            </a:r>
          </a:p>
          <a:p>
            <a:r>
              <a:rPr lang="zh-CN" altLang="zh-CN" sz="1800" dirty="0"/>
              <a:t>（</a:t>
            </a:r>
            <a:r>
              <a:rPr lang="en-US" altLang="zh-CN" sz="1800" dirty="0"/>
              <a:t>1</a:t>
            </a:r>
            <a:r>
              <a:rPr lang="zh-CN" altLang="zh-CN" sz="1800" dirty="0"/>
              <a:t>）选中子系统双击打开，给需要进行赋值的参数指定一个变量名；</a:t>
            </a:r>
          </a:p>
          <a:p>
            <a:r>
              <a:rPr lang="zh-CN" altLang="zh-CN" sz="1800" dirty="0"/>
              <a:t>（</a:t>
            </a:r>
            <a:r>
              <a:rPr lang="en-US" altLang="zh-CN" sz="1800" dirty="0"/>
              <a:t>2</a:t>
            </a:r>
            <a:r>
              <a:rPr lang="zh-CN" altLang="zh-CN" sz="1800" dirty="0"/>
              <a:t>）选择菜单“</a:t>
            </a:r>
            <a:r>
              <a:rPr lang="en-US" altLang="zh-CN" sz="1800" dirty="0"/>
              <a:t>Edit</a:t>
            </a:r>
            <a:r>
              <a:rPr lang="zh-CN" altLang="zh-CN" sz="1800" dirty="0"/>
              <a:t>”</a:t>
            </a:r>
            <a:r>
              <a:rPr lang="en-US" altLang="zh-CN" sz="1800" dirty="0"/>
              <a:t>—&gt;</a:t>
            </a:r>
            <a:r>
              <a:rPr lang="zh-CN" altLang="zh-CN" sz="1800" dirty="0"/>
              <a:t>“</a:t>
            </a:r>
            <a:r>
              <a:rPr lang="en-US" altLang="zh-CN" sz="1800" dirty="0"/>
              <a:t>Mask subsystem</a:t>
            </a:r>
            <a:r>
              <a:rPr lang="zh-CN" altLang="zh-CN" sz="1800" dirty="0"/>
              <a:t>”，出现封装对话框；</a:t>
            </a:r>
          </a:p>
          <a:p>
            <a:r>
              <a:rPr lang="zh-CN" altLang="zh-CN" sz="1800" dirty="0"/>
              <a:t>（</a:t>
            </a:r>
            <a:r>
              <a:rPr lang="en-US" altLang="zh-CN" sz="1800" dirty="0"/>
              <a:t>3</a:t>
            </a:r>
            <a:r>
              <a:rPr lang="zh-CN" altLang="zh-CN" sz="1800" dirty="0"/>
              <a:t>）在封装对话框中的设置参数，主要有“</a:t>
            </a:r>
            <a:r>
              <a:rPr lang="en-US" altLang="zh-CN" sz="1800" dirty="0"/>
              <a:t>Icon</a:t>
            </a:r>
            <a:r>
              <a:rPr lang="zh-CN" altLang="zh-CN" sz="1800" dirty="0"/>
              <a:t>”、“</a:t>
            </a:r>
            <a:r>
              <a:rPr lang="en-US" altLang="zh-CN" sz="1800" dirty="0"/>
              <a:t>Parameters</a:t>
            </a:r>
            <a:r>
              <a:rPr lang="zh-CN" altLang="zh-CN" sz="1800" dirty="0"/>
              <a:t>”、“</a:t>
            </a:r>
            <a:r>
              <a:rPr lang="en-US" altLang="zh-CN" sz="1800" dirty="0"/>
              <a:t>Initialization</a:t>
            </a:r>
            <a:r>
              <a:rPr lang="zh-CN" altLang="zh-CN" sz="1800" dirty="0"/>
              <a:t>”和“</a:t>
            </a:r>
            <a:r>
              <a:rPr lang="en-US" altLang="zh-CN" sz="1800" dirty="0"/>
              <a:t>Documentation</a:t>
            </a:r>
            <a:r>
              <a:rPr lang="zh-CN" altLang="zh-CN" sz="1800" dirty="0"/>
              <a:t>”四个选项卡。</a:t>
            </a:r>
          </a:p>
          <a:p>
            <a:r>
              <a:rPr lang="en-US" altLang="zh-CN" sz="1800" dirty="0"/>
              <a:t>2. Icon</a:t>
            </a:r>
            <a:r>
              <a:rPr lang="zh-CN" altLang="zh-CN" sz="1800" dirty="0"/>
              <a:t>选项卡</a:t>
            </a:r>
          </a:p>
          <a:p>
            <a:r>
              <a:rPr lang="en-US" altLang="zh-CN" sz="1800" dirty="0"/>
              <a:t>Icon</a:t>
            </a:r>
            <a:r>
              <a:rPr lang="zh-CN" altLang="zh-CN" sz="1800" dirty="0"/>
              <a:t>选项卡用于设定封装模块的名字和外观，如图</a:t>
            </a:r>
            <a:r>
              <a:rPr lang="en-US" altLang="zh-CN" sz="1800" dirty="0"/>
              <a:t>2-52</a:t>
            </a:r>
            <a:r>
              <a:rPr lang="zh-CN" altLang="zh-CN" sz="1800" dirty="0"/>
              <a:t>所示。</a:t>
            </a:r>
          </a:p>
          <a:p>
            <a:endParaRPr lang="zh-CN" altLang="en-US" dirty="0"/>
          </a:p>
        </p:txBody>
      </p:sp>
      <p:pic>
        <p:nvPicPr>
          <p:cNvPr id="4" name="图片 3"/>
          <p:cNvPicPr/>
          <p:nvPr/>
        </p:nvPicPr>
        <p:blipFill>
          <a:blip r:embed="rId2"/>
          <a:stretch>
            <a:fillRect/>
          </a:stretch>
        </p:blipFill>
        <p:spPr>
          <a:xfrm>
            <a:off x="2267744" y="3789040"/>
            <a:ext cx="4104456" cy="2664296"/>
          </a:xfrm>
          <a:prstGeom prst="rect">
            <a:avLst/>
          </a:prstGeom>
        </p:spPr>
      </p:pic>
    </p:spTree>
    <p:extLst>
      <p:ext uri="{BB962C8B-B14F-4D97-AF65-F5344CB8AC3E}">
        <p14:creationId xmlns:p14="http://schemas.microsoft.com/office/powerpoint/2010/main" val="1300862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001419"/>
          </a:xfrm>
        </p:spPr>
        <p:txBody>
          <a:bodyPr/>
          <a:lstStyle/>
          <a:p>
            <a:r>
              <a:rPr lang="en-US" altLang="zh-CN" sz="2000" dirty="0"/>
              <a:t>Drawing commands</a:t>
            </a:r>
            <a:r>
              <a:rPr lang="zh-CN" altLang="zh-CN" sz="2000" dirty="0"/>
              <a:t>栏用来建立用户化的图标，可以在图标中显示文本、图像、图形或传递函数等。在</a:t>
            </a:r>
            <a:r>
              <a:rPr lang="en-US" altLang="zh-CN" sz="2000" dirty="0"/>
              <a:t>Drawing commands</a:t>
            </a:r>
            <a:r>
              <a:rPr lang="zh-CN" altLang="zh-CN" sz="2000" dirty="0"/>
              <a:t>栏中的命令如上图中“</a:t>
            </a:r>
            <a:r>
              <a:rPr lang="en-US" altLang="zh-CN" sz="2000" dirty="0"/>
              <a:t>Examples of drawing commands</a:t>
            </a:r>
            <a:r>
              <a:rPr lang="zh-CN" altLang="zh-CN" sz="2000" dirty="0"/>
              <a:t>”的下拉列表所示，包括</a:t>
            </a:r>
            <a:r>
              <a:rPr lang="en-US" altLang="zh-CN" sz="2000" dirty="0"/>
              <a:t>plot</a:t>
            </a:r>
            <a:r>
              <a:rPr lang="zh-CN" altLang="zh-CN" sz="2000" dirty="0"/>
              <a:t>、</a:t>
            </a:r>
            <a:r>
              <a:rPr lang="en-US" altLang="zh-CN" sz="2000" dirty="0" err="1"/>
              <a:t>disp</a:t>
            </a:r>
            <a:r>
              <a:rPr lang="zh-CN" altLang="zh-CN" sz="2000" dirty="0"/>
              <a:t>、</a:t>
            </a:r>
            <a:r>
              <a:rPr lang="en-US" altLang="zh-CN" sz="2000" dirty="0"/>
              <a:t>text</a:t>
            </a:r>
            <a:r>
              <a:rPr lang="zh-CN" altLang="zh-CN" sz="2000" dirty="0"/>
              <a:t>、</a:t>
            </a:r>
            <a:r>
              <a:rPr lang="en-US" altLang="zh-CN" sz="2000" dirty="0" err="1"/>
              <a:t>port_label</a:t>
            </a:r>
            <a:r>
              <a:rPr lang="zh-CN" altLang="zh-CN" sz="2000" dirty="0"/>
              <a:t>、</a:t>
            </a:r>
            <a:r>
              <a:rPr lang="en-US" altLang="zh-CN" sz="2000" dirty="0"/>
              <a:t>image</a:t>
            </a:r>
            <a:r>
              <a:rPr lang="zh-CN" altLang="zh-CN" sz="2000" dirty="0"/>
              <a:t>、</a:t>
            </a:r>
            <a:r>
              <a:rPr lang="en-US" altLang="zh-CN" sz="2000" dirty="0"/>
              <a:t>patch</a:t>
            </a:r>
            <a:r>
              <a:rPr lang="zh-CN" altLang="zh-CN" sz="2000" dirty="0"/>
              <a:t>、</a:t>
            </a:r>
            <a:r>
              <a:rPr lang="en-US" altLang="zh-CN" sz="2000" dirty="0"/>
              <a:t>color</a:t>
            </a:r>
            <a:r>
              <a:rPr lang="zh-CN" altLang="zh-CN" sz="2000" dirty="0"/>
              <a:t>、</a:t>
            </a:r>
            <a:r>
              <a:rPr lang="en-US" altLang="zh-CN" sz="2000" dirty="0" err="1"/>
              <a:t>droots</a:t>
            </a:r>
            <a:r>
              <a:rPr lang="zh-CN" altLang="zh-CN" sz="2000" dirty="0"/>
              <a:t>、</a:t>
            </a:r>
            <a:r>
              <a:rPr lang="en-US" altLang="zh-CN" sz="2000" dirty="0" err="1"/>
              <a:t>dploy</a:t>
            </a:r>
            <a:r>
              <a:rPr lang="zh-CN" altLang="zh-CN" sz="2000" dirty="0"/>
              <a:t>和</a:t>
            </a:r>
            <a:r>
              <a:rPr lang="en-US" altLang="zh-CN" sz="2000" dirty="0" err="1"/>
              <a:t>fprintf</a:t>
            </a:r>
            <a:r>
              <a:rPr lang="zh-CN" altLang="zh-CN" sz="2000" dirty="0" smtClean="0"/>
              <a:t>。</a:t>
            </a:r>
            <a:endParaRPr lang="en-US" altLang="zh-CN" sz="2000" dirty="0" smtClean="0"/>
          </a:p>
          <a:p>
            <a:r>
              <a:rPr lang="en-US" altLang="zh-CN" sz="2000" dirty="0"/>
              <a:t>3. Parameters &amp; Dialog</a:t>
            </a:r>
            <a:r>
              <a:rPr lang="zh-CN" altLang="zh-CN" sz="2000" dirty="0"/>
              <a:t>选项卡</a:t>
            </a:r>
          </a:p>
          <a:p>
            <a:r>
              <a:rPr lang="en-US" altLang="zh-CN" sz="2000" dirty="0"/>
              <a:t>Parameters &amp; Dialog</a:t>
            </a:r>
            <a:r>
              <a:rPr lang="zh-CN" altLang="zh-CN" sz="2000" dirty="0"/>
              <a:t>选项卡用于输入变量名称和相应的提示，如图</a:t>
            </a:r>
            <a:r>
              <a:rPr lang="en-US" altLang="zh-CN" sz="2000" dirty="0"/>
              <a:t>2-53</a:t>
            </a:r>
            <a:r>
              <a:rPr lang="zh-CN" altLang="zh-CN" sz="2000" dirty="0"/>
              <a:t>所示。</a:t>
            </a:r>
          </a:p>
          <a:p>
            <a:r>
              <a:rPr lang="zh-CN" altLang="zh-CN" sz="2000" dirty="0"/>
              <a:t>用户可以从左侧添加功能进入</a:t>
            </a:r>
            <a:r>
              <a:rPr lang="en-US" altLang="zh-CN" sz="2000" dirty="0"/>
              <a:t>Dialog box</a:t>
            </a:r>
            <a:r>
              <a:rPr lang="zh-CN" altLang="zh-CN" sz="2000" dirty="0"/>
              <a:t>中，然后用鼠标右键，可以对该模块进行删除、复制、剪切等操作，具体如图</a:t>
            </a:r>
            <a:r>
              <a:rPr lang="en-US" altLang="zh-CN" sz="2000" dirty="0"/>
              <a:t>2-54</a:t>
            </a:r>
            <a:r>
              <a:rPr lang="zh-CN" altLang="zh-CN" sz="2000" dirty="0"/>
              <a:t>所示。</a:t>
            </a:r>
          </a:p>
          <a:p>
            <a:endParaRPr lang="en-US" altLang="zh-CN" sz="2000" dirty="0"/>
          </a:p>
          <a:p>
            <a:endParaRPr lang="zh-CN" altLang="zh-CN" sz="2000" dirty="0"/>
          </a:p>
          <a:p>
            <a:endParaRPr lang="zh-CN" altLang="en-US" dirty="0"/>
          </a:p>
        </p:txBody>
      </p:sp>
      <p:pic>
        <p:nvPicPr>
          <p:cNvPr id="4" name="图片 3"/>
          <p:cNvPicPr/>
          <p:nvPr/>
        </p:nvPicPr>
        <p:blipFill>
          <a:blip r:embed="rId2"/>
          <a:stretch>
            <a:fillRect/>
          </a:stretch>
        </p:blipFill>
        <p:spPr>
          <a:xfrm>
            <a:off x="683568" y="4221088"/>
            <a:ext cx="3024336" cy="2406081"/>
          </a:xfrm>
          <a:prstGeom prst="rect">
            <a:avLst/>
          </a:prstGeom>
        </p:spPr>
      </p:pic>
      <p:pic>
        <p:nvPicPr>
          <p:cNvPr id="5" name="图片 4"/>
          <p:cNvPicPr/>
          <p:nvPr/>
        </p:nvPicPr>
        <p:blipFill>
          <a:blip r:embed="rId3"/>
          <a:stretch>
            <a:fillRect/>
          </a:stretch>
        </p:blipFill>
        <p:spPr>
          <a:xfrm>
            <a:off x="5004048" y="4221088"/>
            <a:ext cx="2808312" cy="2375659"/>
          </a:xfrm>
          <a:prstGeom prst="rect">
            <a:avLst/>
          </a:prstGeom>
        </p:spPr>
      </p:pic>
    </p:spTree>
    <p:extLst>
      <p:ext uri="{BB962C8B-B14F-4D97-AF65-F5344CB8AC3E}">
        <p14:creationId xmlns:p14="http://schemas.microsoft.com/office/powerpoint/2010/main" val="87120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052736"/>
            <a:ext cx="8229600" cy="1143000"/>
          </a:xfrm>
        </p:spPr>
        <p:txBody>
          <a:bodyPr>
            <a:normAutofit fontScale="90000"/>
          </a:bodyPr>
          <a:lstStyle/>
          <a:p>
            <a:r>
              <a:rPr lang="en-US" altLang="zh-CN" b="1" dirty="0">
                <a:solidFill>
                  <a:srgbClr val="C00000"/>
                </a:solidFill>
              </a:rPr>
              <a:t>2.1.2  Simulink</a:t>
            </a:r>
            <a:r>
              <a:rPr lang="zh-CN" altLang="zh-CN" b="1" dirty="0">
                <a:solidFill>
                  <a:srgbClr val="C00000"/>
                </a:solidFill>
              </a:rPr>
              <a:t>模块库</a:t>
            </a:r>
            <a:r>
              <a:rPr lang="zh-CN" altLang="zh-CN" b="1" dirty="0"/>
              <a:t/>
            </a:r>
            <a:br>
              <a:rPr lang="zh-CN" altLang="zh-CN" b="1" dirty="0"/>
            </a:br>
            <a:endParaRPr lang="zh-CN" altLang="en-US" dirty="0"/>
          </a:p>
        </p:txBody>
      </p:sp>
      <p:sp>
        <p:nvSpPr>
          <p:cNvPr id="3" name="内容占位符 2"/>
          <p:cNvSpPr>
            <a:spLocks noGrp="1"/>
          </p:cNvSpPr>
          <p:nvPr>
            <p:ph idx="1"/>
          </p:nvPr>
        </p:nvSpPr>
        <p:spPr>
          <a:xfrm>
            <a:off x="467544" y="2204864"/>
            <a:ext cx="8229600" cy="4525963"/>
          </a:xfrm>
        </p:spPr>
        <p:txBody>
          <a:bodyPr>
            <a:normAutofit fontScale="55000" lnSpcReduction="20000"/>
          </a:bodyPr>
          <a:lstStyle/>
          <a:p>
            <a:r>
              <a:rPr lang="en-US" altLang="zh-CN" dirty="0"/>
              <a:t>Simulink</a:t>
            </a:r>
            <a:r>
              <a:rPr lang="zh-CN" altLang="zh-CN" dirty="0"/>
              <a:t>模块库包括很多工具箱，使得用户能够针对不同行业的数学模型能够进行快速设计，在打开</a:t>
            </a:r>
            <a:r>
              <a:rPr lang="en-US" altLang="zh-CN" dirty="0"/>
              <a:t>Simulink</a:t>
            </a:r>
            <a:r>
              <a:rPr lang="zh-CN" altLang="zh-CN" dirty="0"/>
              <a:t>时出现的界面中，如图</a:t>
            </a:r>
            <a:r>
              <a:rPr lang="en-US" altLang="zh-CN" dirty="0"/>
              <a:t>2-2</a:t>
            </a:r>
            <a:r>
              <a:rPr lang="zh-CN" altLang="zh-CN" dirty="0"/>
              <a:t>所示左侧的模块库和工具箱</a:t>
            </a:r>
            <a:r>
              <a:rPr lang="en-US" altLang="zh-CN" dirty="0"/>
              <a:t>(Block and Toolboxes)</a:t>
            </a:r>
            <a:r>
              <a:rPr lang="zh-CN" altLang="zh-CN" dirty="0"/>
              <a:t>栏中列出了各领域开发的仿真环节库。</a:t>
            </a:r>
          </a:p>
          <a:p>
            <a:r>
              <a:rPr lang="zh-CN" altLang="zh-CN" dirty="0"/>
              <a:t>主要的仿真环节库有：</a:t>
            </a:r>
          </a:p>
          <a:p>
            <a:r>
              <a:rPr lang="zh-CN" altLang="zh-CN" dirty="0"/>
              <a:t>（</a:t>
            </a:r>
            <a:r>
              <a:rPr lang="en-US" altLang="zh-CN" dirty="0"/>
              <a:t>1</a:t>
            </a:r>
            <a:r>
              <a:rPr lang="zh-CN" altLang="zh-CN" dirty="0"/>
              <a:t>）控制系统工具箱</a:t>
            </a:r>
            <a:r>
              <a:rPr lang="en-US" altLang="zh-CN" dirty="0"/>
              <a:t>(Control System Toolbox)</a:t>
            </a:r>
            <a:endParaRPr lang="zh-CN" altLang="zh-CN" dirty="0"/>
          </a:p>
          <a:p>
            <a:r>
              <a:rPr lang="zh-CN" altLang="zh-CN" dirty="0"/>
              <a:t>（</a:t>
            </a:r>
            <a:r>
              <a:rPr lang="en-US" altLang="zh-CN" dirty="0"/>
              <a:t>2</a:t>
            </a:r>
            <a:r>
              <a:rPr lang="zh-CN" altLang="zh-CN" dirty="0"/>
              <a:t>）通信模块工具箱</a:t>
            </a:r>
            <a:r>
              <a:rPr lang="en-US" altLang="zh-CN" dirty="0"/>
              <a:t>(Communications </a:t>
            </a:r>
            <a:r>
              <a:rPr lang="en-US" altLang="zh-CN" dirty="0" err="1"/>
              <a:t>Blockset</a:t>
            </a:r>
            <a:r>
              <a:rPr lang="en-US" altLang="zh-CN" dirty="0"/>
              <a:t> )</a:t>
            </a:r>
            <a:endParaRPr lang="zh-CN" altLang="zh-CN" dirty="0"/>
          </a:p>
          <a:p>
            <a:r>
              <a:rPr lang="zh-CN" altLang="zh-CN" dirty="0"/>
              <a:t>（</a:t>
            </a:r>
            <a:r>
              <a:rPr lang="en-US" altLang="zh-CN" dirty="0"/>
              <a:t>3</a:t>
            </a:r>
            <a:r>
              <a:rPr lang="zh-CN" altLang="zh-CN" dirty="0"/>
              <a:t>）数字信号处理模块工具箱</a:t>
            </a:r>
            <a:r>
              <a:rPr lang="en-US" altLang="zh-CN" dirty="0"/>
              <a:t>(DSP </a:t>
            </a:r>
            <a:r>
              <a:rPr lang="en-US" altLang="zh-CN" dirty="0" err="1"/>
              <a:t>Blockset</a:t>
            </a:r>
            <a:r>
              <a:rPr lang="en-US" altLang="zh-CN" dirty="0"/>
              <a:t>)</a:t>
            </a:r>
            <a:endParaRPr lang="zh-CN" altLang="zh-CN" dirty="0"/>
          </a:p>
          <a:p>
            <a:r>
              <a:rPr lang="zh-CN" altLang="zh-CN" dirty="0"/>
              <a:t>（</a:t>
            </a:r>
            <a:r>
              <a:rPr lang="en-US" altLang="zh-CN" dirty="0"/>
              <a:t>4</a:t>
            </a:r>
            <a:r>
              <a:rPr lang="zh-CN" altLang="zh-CN" dirty="0"/>
              <a:t>）非线性控制模块工具箱</a:t>
            </a:r>
            <a:r>
              <a:rPr lang="en-US" altLang="zh-CN" dirty="0"/>
              <a:t>(NCD </a:t>
            </a:r>
            <a:r>
              <a:rPr lang="en-US" altLang="zh-CN" dirty="0" err="1"/>
              <a:t>Blockset</a:t>
            </a:r>
            <a:r>
              <a:rPr lang="en-US" altLang="zh-CN" dirty="0"/>
              <a:t>)</a:t>
            </a:r>
            <a:endParaRPr lang="zh-CN" altLang="zh-CN" dirty="0"/>
          </a:p>
          <a:p>
            <a:r>
              <a:rPr lang="zh-CN" altLang="zh-CN" dirty="0"/>
              <a:t>（</a:t>
            </a:r>
            <a:r>
              <a:rPr lang="en-US" altLang="zh-CN" dirty="0"/>
              <a:t>5</a:t>
            </a:r>
            <a:r>
              <a:rPr lang="zh-CN" altLang="zh-CN" dirty="0"/>
              <a:t>）定点处理模块工具箱</a:t>
            </a:r>
            <a:r>
              <a:rPr lang="en-US" altLang="zh-CN" dirty="0"/>
              <a:t>(Fixed-Point </a:t>
            </a:r>
            <a:r>
              <a:rPr lang="en-US" altLang="zh-CN" dirty="0" err="1"/>
              <a:t>Blockset</a:t>
            </a:r>
            <a:r>
              <a:rPr lang="en-US" altLang="zh-CN" dirty="0"/>
              <a:t>)</a:t>
            </a:r>
            <a:endParaRPr lang="zh-CN" altLang="zh-CN" dirty="0"/>
          </a:p>
          <a:p>
            <a:r>
              <a:rPr lang="zh-CN" altLang="zh-CN" dirty="0"/>
              <a:t>（</a:t>
            </a:r>
            <a:r>
              <a:rPr lang="en-US" altLang="zh-CN" dirty="0"/>
              <a:t>6</a:t>
            </a:r>
            <a:r>
              <a:rPr lang="zh-CN" altLang="zh-CN" dirty="0"/>
              <a:t>）状态流</a:t>
            </a:r>
            <a:r>
              <a:rPr lang="en-US" altLang="zh-CN" dirty="0"/>
              <a:t>(</a:t>
            </a:r>
            <a:r>
              <a:rPr lang="en-US" altLang="zh-CN" dirty="0" err="1"/>
              <a:t>StateFlow</a:t>
            </a:r>
            <a:r>
              <a:rPr lang="en-US" altLang="zh-CN" dirty="0"/>
              <a:t>)</a:t>
            </a:r>
            <a:endParaRPr lang="zh-CN" altLang="zh-CN" dirty="0"/>
          </a:p>
          <a:p>
            <a:r>
              <a:rPr lang="zh-CN" altLang="zh-CN" dirty="0"/>
              <a:t>（</a:t>
            </a:r>
            <a:r>
              <a:rPr lang="en-US" altLang="zh-CN" dirty="0"/>
              <a:t>7</a:t>
            </a:r>
            <a:r>
              <a:rPr lang="zh-CN" altLang="zh-CN" dirty="0"/>
              <a:t>）系统辨识模块工具箱</a:t>
            </a:r>
            <a:r>
              <a:rPr lang="en-US" altLang="zh-CN" dirty="0"/>
              <a:t>(System ID Blocks)</a:t>
            </a:r>
            <a:endParaRPr lang="zh-CN" altLang="zh-CN" dirty="0"/>
          </a:p>
          <a:p>
            <a:r>
              <a:rPr lang="zh-CN" altLang="zh-CN" dirty="0"/>
              <a:t>（</a:t>
            </a:r>
            <a:r>
              <a:rPr lang="en-US" altLang="zh-CN" dirty="0"/>
              <a:t>8</a:t>
            </a:r>
            <a:r>
              <a:rPr lang="zh-CN" altLang="zh-CN" dirty="0"/>
              <a:t>）神经网络模块工具箱</a:t>
            </a:r>
            <a:r>
              <a:rPr lang="en-US" altLang="zh-CN" dirty="0"/>
              <a:t>(Neural Network </a:t>
            </a:r>
            <a:r>
              <a:rPr lang="en-US" altLang="zh-CN" dirty="0" err="1"/>
              <a:t>Blockset</a:t>
            </a:r>
            <a:r>
              <a:rPr lang="en-US" altLang="zh-CN" dirty="0"/>
              <a:t>)</a:t>
            </a:r>
            <a:endParaRPr lang="zh-CN" altLang="zh-CN" dirty="0"/>
          </a:p>
          <a:p>
            <a:r>
              <a:rPr lang="zh-CN" altLang="zh-CN" dirty="0"/>
              <a:t>（</a:t>
            </a:r>
            <a:r>
              <a:rPr lang="en-US" altLang="zh-CN" dirty="0"/>
              <a:t>9</a:t>
            </a:r>
            <a:r>
              <a:rPr lang="zh-CN" altLang="zh-CN" dirty="0"/>
              <a:t>）模糊逻辑工具箱</a:t>
            </a:r>
            <a:r>
              <a:rPr lang="en-US" altLang="zh-CN" dirty="0"/>
              <a:t>(Fuzzy Logic Toolbox)</a:t>
            </a:r>
            <a:endParaRPr lang="zh-CN" altLang="zh-CN" dirty="0"/>
          </a:p>
          <a:p>
            <a:r>
              <a:rPr lang="zh-CN" altLang="zh-CN" dirty="0"/>
              <a:t>其中，控制系统工具箱</a:t>
            </a:r>
            <a:r>
              <a:rPr lang="en-US" altLang="zh-CN" dirty="0"/>
              <a:t>(Control System Toolbox)</a:t>
            </a:r>
            <a:r>
              <a:rPr lang="zh-CN" altLang="zh-CN" dirty="0"/>
              <a:t>应用最为广泛，具体的</a:t>
            </a:r>
            <a:r>
              <a:rPr lang="en-US" altLang="zh-CN" dirty="0"/>
              <a:t>Simulink</a:t>
            </a:r>
            <a:r>
              <a:rPr lang="zh-CN" altLang="zh-CN" dirty="0"/>
              <a:t>模块库如下：</a:t>
            </a:r>
            <a:endParaRPr lang="zh-CN" altLang="en-US" dirty="0"/>
          </a:p>
        </p:txBody>
      </p:sp>
    </p:spTree>
    <p:extLst>
      <p:ext uri="{BB962C8B-B14F-4D97-AF65-F5344CB8AC3E}">
        <p14:creationId xmlns:p14="http://schemas.microsoft.com/office/powerpoint/2010/main" val="800137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normAutofit/>
          </a:bodyPr>
          <a:lstStyle/>
          <a:p>
            <a:r>
              <a:rPr lang="zh-CN" altLang="zh-CN" sz="1800" dirty="0"/>
              <a:t>对于</a:t>
            </a:r>
            <a:r>
              <a:rPr lang="en-US" altLang="zh-CN" sz="1800" dirty="0"/>
              <a:t>Dialog Parameters</a:t>
            </a:r>
            <a:r>
              <a:rPr lang="zh-CN" altLang="zh-CN" sz="1800" dirty="0"/>
              <a:t>，</a:t>
            </a:r>
          </a:p>
          <a:p>
            <a:r>
              <a:rPr lang="zh-CN" altLang="zh-CN" sz="1800" dirty="0"/>
              <a:t>（</a:t>
            </a:r>
            <a:r>
              <a:rPr lang="en-US" altLang="zh-CN" sz="1800" dirty="0"/>
              <a:t>1</a:t>
            </a:r>
            <a:r>
              <a:rPr lang="zh-CN" altLang="zh-CN" sz="1800" dirty="0"/>
              <a:t>）</a:t>
            </a:r>
            <a:r>
              <a:rPr lang="en-US" altLang="zh-CN" sz="1800" dirty="0"/>
              <a:t>Prompt</a:t>
            </a:r>
            <a:r>
              <a:rPr lang="zh-CN" altLang="zh-CN" sz="1800" dirty="0"/>
              <a:t>：输入变量的含义，其内容会显示在输入提示中。</a:t>
            </a:r>
          </a:p>
          <a:p>
            <a:r>
              <a:rPr lang="zh-CN" altLang="zh-CN" sz="1800" dirty="0"/>
              <a:t>（</a:t>
            </a:r>
            <a:r>
              <a:rPr lang="en-US" altLang="zh-CN" sz="1800" dirty="0"/>
              <a:t>2</a:t>
            </a:r>
            <a:r>
              <a:rPr lang="zh-CN" altLang="zh-CN" sz="1800" dirty="0"/>
              <a:t>）</a:t>
            </a:r>
            <a:r>
              <a:rPr lang="en-US" altLang="zh-CN" sz="1800" dirty="0"/>
              <a:t>Variable</a:t>
            </a:r>
            <a:r>
              <a:rPr lang="zh-CN" altLang="zh-CN" sz="1800" dirty="0"/>
              <a:t>：输入变量的名称。</a:t>
            </a:r>
          </a:p>
          <a:p>
            <a:r>
              <a:rPr lang="zh-CN" altLang="zh-CN" sz="1800" dirty="0"/>
              <a:t>（</a:t>
            </a:r>
            <a:r>
              <a:rPr lang="en-US" altLang="zh-CN" sz="1800" dirty="0"/>
              <a:t>3</a:t>
            </a:r>
            <a:r>
              <a:rPr lang="zh-CN" altLang="zh-CN" sz="1800" dirty="0"/>
              <a:t>）</a:t>
            </a:r>
            <a:r>
              <a:rPr lang="en-US" altLang="zh-CN" sz="1800" dirty="0"/>
              <a:t>type</a:t>
            </a:r>
            <a:r>
              <a:rPr lang="zh-CN" altLang="zh-CN" sz="1800" dirty="0"/>
              <a:t>：给用户提供设计编辑区的选择。“</a:t>
            </a:r>
            <a:r>
              <a:rPr lang="en-US" altLang="zh-CN" sz="1800" dirty="0"/>
              <a:t>Edit</a:t>
            </a:r>
            <a:r>
              <a:rPr lang="zh-CN" altLang="zh-CN" sz="1800" dirty="0"/>
              <a:t>”提供一个编辑框；“</a:t>
            </a:r>
            <a:r>
              <a:rPr lang="en-US" altLang="zh-CN" sz="1800" dirty="0"/>
              <a:t>Checkbox</a:t>
            </a:r>
            <a:r>
              <a:rPr lang="zh-CN" altLang="zh-CN" sz="1800" dirty="0"/>
              <a:t>”提供一个复选框；“</a:t>
            </a:r>
            <a:r>
              <a:rPr lang="en-US" altLang="zh-CN" sz="1800" dirty="0"/>
              <a:t>Popup</a:t>
            </a:r>
            <a:r>
              <a:rPr lang="zh-CN" altLang="zh-CN" sz="1800" dirty="0"/>
              <a:t>”提供一个弹出式菜单。</a:t>
            </a:r>
          </a:p>
          <a:p>
            <a:r>
              <a:rPr lang="zh-CN" altLang="zh-CN" sz="1800" dirty="0"/>
              <a:t>（</a:t>
            </a:r>
            <a:r>
              <a:rPr lang="en-US" altLang="zh-CN" sz="1800" dirty="0"/>
              <a:t>4</a:t>
            </a:r>
            <a:r>
              <a:rPr lang="zh-CN" altLang="zh-CN" sz="1800" dirty="0"/>
              <a:t>）</a:t>
            </a:r>
            <a:r>
              <a:rPr lang="en-US" altLang="zh-CN" sz="1800" dirty="0"/>
              <a:t>Evaluate</a:t>
            </a:r>
            <a:r>
              <a:rPr lang="zh-CN" altLang="zh-CN" sz="1800" dirty="0"/>
              <a:t>：用于配合“</a:t>
            </a:r>
            <a:r>
              <a:rPr lang="en-US" altLang="zh-CN" sz="1800" dirty="0"/>
              <a:t>type</a:t>
            </a:r>
            <a:r>
              <a:rPr lang="zh-CN" altLang="zh-CN" sz="1800" dirty="0"/>
              <a:t>”的不同选项提供不同的变量值，有两个选项“</a:t>
            </a:r>
            <a:r>
              <a:rPr lang="en-US" altLang="zh-CN" sz="1800" dirty="0"/>
              <a:t>Evaluate</a:t>
            </a:r>
            <a:r>
              <a:rPr lang="zh-CN" altLang="zh-CN" sz="1800" dirty="0"/>
              <a:t>”和“</a:t>
            </a:r>
            <a:r>
              <a:rPr lang="en-US" altLang="zh-CN" sz="1800" dirty="0"/>
              <a:t>Literal</a:t>
            </a:r>
            <a:r>
              <a:rPr lang="zh-CN" altLang="zh-CN" sz="1800" dirty="0"/>
              <a:t>”，其含义如表</a:t>
            </a:r>
            <a:r>
              <a:rPr lang="en-US" altLang="zh-CN" sz="1800" dirty="0"/>
              <a:t>2-2</a:t>
            </a:r>
            <a:r>
              <a:rPr lang="zh-CN" altLang="zh-CN" sz="1800" dirty="0"/>
              <a:t>所示。</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73016"/>
            <a:ext cx="7064475" cy="1697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974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641379"/>
          </a:xfrm>
        </p:spPr>
        <p:txBody>
          <a:bodyPr/>
          <a:lstStyle/>
          <a:p>
            <a:r>
              <a:rPr lang="en-US" altLang="zh-CN" sz="2000" dirty="0"/>
              <a:t>4. Initialization</a:t>
            </a:r>
            <a:r>
              <a:rPr lang="zh-CN" altLang="zh-CN" sz="2000" dirty="0"/>
              <a:t>选项卡</a:t>
            </a:r>
          </a:p>
          <a:p>
            <a:r>
              <a:rPr lang="en-US" altLang="zh-CN" sz="2000" dirty="0"/>
              <a:t>Initialization</a:t>
            </a:r>
            <a:r>
              <a:rPr lang="zh-CN" altLang="zh-CN" sz="2000" dirty="0"/>
              <a:t>选项卡用于初始化封装子系统。具体如图</a:t>
            </a:r>
            <a:r>
              <a:rPr lang="en-US" altLang="zh-CN" sz="2000" dirty="0"/>
              <a:t>2-55</a:t>
            </a:r>
            <a:r>
              <a:rPr lang="zh-CN" altLang="zh-CN" sz="2000" dirty="0"/>
              <a:t>所示。该界面主要为用户参数的初始化设置。</a:t>
            </a:r>
          </a:p>
          <a:p>
            <a:endParaRPr lang="zh-CN" altLang="en-US" dirty="0"/>
          </a:p>
        </p:txBody>
      </p:sp>
      <p:pic>
        <p:nvPicPr>
          <p:cNvPr id="4" name="图片 3"/>
          <p:cNvPicPr/>
          <p:nvPr/>
        </p:nvPicPr>
        <p:blipFill>
          <a:blip r:embed="rId2"/>
          <a:stretch>
            <a:fillRect/>
          </a:stretch>
        </p:blipFill>
        <p:spPr>
          <a:xfrm>
            <a:off x="2411760" y="3068960"/>
            <a:ext cx="4536504" cy="3376673"/>
          </a:xfrm>
          <a:prstGeom prst="rect">
            <a:avLst/>
          </a:prstGeom>
        </p:spPr>
      </p:pic>
    </p:spTree>
    <p:extLst>
      <p:ext uri="{BB962C8B-B14F-4D97-AF65-F5344CB8AC3E}">
        <p14:creationId xmlns:p14="http://schemas.microsoft.com/office/powerpoint/2010/main" val="3083524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77986"/>
            <a:ext cx="8229600" cy="5102027"/>
          </a:xfrm>
        </p:spPr>
        <p:txBody>
          <a:bodyPr/>
          <a:lstStyle/>
          <a:p>
            <a:r>
              <a:rPr lang="en-US" altLang="zh-CN" sz="2000" dirty="0"/>
              <a:t>5. Documentation</a:t>
            </a:r>
            <a:r>
              <a:rPr lang="zh-CN" altLang="zh-CN" sz="2000" dirty="0"/>
              <a:t>选项卡</a:t>
            </a:r>
          </a:p>
          <a:p>
            <a:r>
              <a:rPr lang="en-US" altLang="zh-CN" sz="2000" dirty="0"/>
              <a:t>Documentation</a:t>
            </a:r>
            <a:r>
              <a:rPr lang="zh-CN" altLang="zh-CN" sz="2000" dirty="0"/>
              <a:t>选项卡用于编写与该封装模块对应的</a:t>
            </a:r>
            <a:r>
              <a:rPr lang="en-US" altLang="zh-CN" sz="2000" dirty="0"/>
              <a:t>Help</a:t>
            </a:r>
            <a:r>
              <a:rPr lang="zh-CN" altLang="zh-CN" sz="2000" dirty="0"/>
              <a:t>和说明文字，分别有“</a:t>
            </a:r>
            <a:r>
              <a:rPr lang="en-US" altLang="zh-CN" sz="2000" dirty="0"/>
              <a:t>Mask type</a:t>
            </a:r>
            <a:r>
              <a:rPr lang="zh-CN" altLang="zh-CN" sz="2000" dirty="0"/>
              <a:t>”、“</a:t>
            </a:r>
            <a:r>
              <a:rPr lang="en-US" altLang="zh-CN" sz="2000" dirty="0"/>
              <a:t>Mask Description</a:t>
            </a:r>
            <a:r>
              <a:rPr lang="zh-CN" altLang="zh-CN" sz="2000" dirty="0"/>
              <a:t>”和“</a:t>
            </a:r>
            <a:r>
              <a:rPr lang="en-US" altLang="zh-CN" sz="2000" dirty="0"/>
              <a:t>Mask help</a:t>
            </a:r>
            <a:r>
              <a:rPr lang="zh-CN" altLang="zh-CN" sz="2000" dirty="0"/>
              <a:t>”栏。如图</a:t>
            </a:r>
            <a:r>
              <a:rPr lang="en-US" altLang="zh-CN" sz="2000" dirty="0"/>
              <a:t>2-56</a:t>
            </a:r>
            <a:r>
              <a:rPr lang="zh-CN" altLang="zh-CN" sz="2000" dirty="0"/>
              <a:t>所示。</a:t>
            </a:r>
          </a:p>
          <a:p>
            <a:r>
              <a:rPr lang="zh-CN" altLang="zh-CN" sz="2000" dirty="0"/>
              <a:t>（</a:t>
            </a:r>
            <a:r>
              <a:rPr lang="en-US" altLang="zh-CN" sz="2000" dirty="0"/>
              <a:t>1</a:t>
            </a:r>
            <a:r>
              <a:rPr lang="zh-CN" altLang="zh-CN" sz="2000" dirty="0"/>
              <a:t>）</a:t>
            </a:r>
            <a:r>
              <a:rPr lang="en-US" altLang="zh-CN" sz="2000" dirty="0"/>
              <a:t>Mask type</a:t>
            </a:r>
            <a:r>
              <a:rPr lang="zh-CN" altLang="zh-CN" sz="2000" dirty="0"/>
              <a:t>栏：用于设置模块显示的封装类型。</a:t>
            </a:r>
          </a:p>
          <a:p>
            <a:r>
              <a:rPr lang="zh-CN" altLang="zh-CN" sz="2000" dirty="0"/>
              <a:t>（</a:t>
            </a:r>
            <a:r>
              <a:rPr lang="en-US" altLang="zh-CN" sz="2000" dirty="0"/>
              <a:t>2</a:t>
            </a:r>
            <a:r>
              <a:rPr lang="zh-CN" altLang="zh-CN" sz="2000" dirty="0"/>
              <a:t>）</a:t>
            </a:r>
            <a:r>
              <a:rPr lang="en-US" altLang="zh-CN" sz="2000" dirty="0"/>
              <a:t>Mask Description</a:t>
            </a:r>
            <a:r>
              <a:rPr lang="zh-CN" altLang="zh-CN" sz="2000" dirty="0"/>
              <a:t>栏：用于输入描述文本。</a:t>
            </a:r>
          </a:p>
          <a:p>
            <a:r>
              <a:rPr lang="zh-CN" altLang="zh-CN" sz="2000" dirty="0"/>
              <a:t>（</a:t>
            </a:r>
            <a:r>
              <a:rPr lang="en-US" altLang="zh-CN" sz="2000" dirty="0"/>
              <a:t>3</a:t>
            </a:r>
            <a:r>
              <a:rPr lang="zh-CN" altLang="zh-CN" sz="2000" dirty="0"/>
              <a:t>）</a:t>
            </a:r>
            <a:r>
              <a:rPr lang="en-US" altLang="zh-CN" sz="2000" dirty="0"/>
              <a:t>Mask help</a:t>
            </a:r>
            <a:r>
              <a:rPr lang="zh-CN" altLang="zh-CN" sz="2000" dirty="0"/>
              <a:t>栏：用于输入帮助文本。</a:t>
            </a:r>
          </a:p>
          <a:p>
            <a:endParaRPr lang="zh-CN" altLang="en-US" dirty="0"/>
          </a:p>
        </p:txBody>
      </p:sp>
      <p:pic>
        <p:nvPicPr>
          <p:cNvPr id="4" name="图片 3"/>
          <p:cNvPicPr/>
          <p:nvPr/>
        </p:nvPicPr>
        <p:blipFill>
          <a:blip r:embed="rId2"/>
          <a:stretch>
            <a:fillRect/>
          </a:stretch>
        </p:blipFill>
        <p:spPr>
          <a:xfrm>
            <a:off x="5443600" y="2996952"/>
            <a:ext cx="3672408" cy="3311763"/>
          </a:xfrm>
          <a:prstGeom prst="rect">
            <a:avLst/>
          </a:prstGeom>
        </p:spPr>
      </p:pic>
    </p:spTree>
    <p:extLst>
      <p:ext uri="{BB962C8B-B14F-4D97-AF65-F5344CB8AC3E}">
        <p14:creationId xmlns:p14="http://schemas.microsoft.com/office/powerpoint/2010/main" val="21099476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4569371"/>
          </a:xfrm>
        </p:spPr>
        <p:txBody>
          <a:bodyPr>
            <a:normAutofit/>
          </a:bodyPr>
          <a:lstStyle/>
          <a:p>
            <a:r>
              <a:rPr lang="en-US" altLang="zh-CN" sz="1800" dirty="0"/>
              <a:t>6. </a:t>
            </a:r>
            <a:r>
              <a:rPr lang="zh-CN" altLang="zh-CN" sz="1800" dirty="0"/>
              <a:t>按钮</a:t>
            </a:r>
          </a:p>
          <a:p>
            <a:r>
              <a:rPr lang="zh-CN" altLang="zh-CN" sz="1800" dirty="0"/>
              <a:t>设置参数设置对话框中的“</a:t>
            </a:r>
            <a:r>
              <a:rPr lang="en-US" altLang="zh-CN" sz="1800" dirty="0"/>
              <a:t>Apply</a:t>
            </a:r>
            <a:r>
              <a:rPr lang="zh-CN" altLang="zh-CN" sz="1800" dirty="0"/>
              <a:t>”按钮用于将修改的设置应用于封装模块；“</a:t>
            </a:r>
            <a:r>
              <a:rPr lang="en-US" altLang="zh-CN" sz="1800" dirty="0"/>
              <a:t>Unmask</a:t>
            </a:r>
            <a:r>
              <a:rPr lang="zh-CN" altLang="zh-CN" sz="1800" dirty="0"/>
              <a:t>”按钮用于将封装撤销，则双击该模块就不会出现定制的对话框。</a:t>
            </a:r>
          </a:p>
          <a:p>
            <a:r>
              <a:rPr lang="zh-CN" altLang="zh-CN" sz="1800" dirty="0"/>
              <a:t>例如创建一个二阶系统，并将子系统进行封装。</a:t>
            </a:r>
          </a:p>
          <a:p>
            <a:r>
              <a:rPr lang="zh-CN" altLang="zh-CN" sz="1800" dirty="0"/>
              <a:t>创建一个二阶系统，将其闭环系统构成子系统，并封装将阻尼系数</a:t>
            </a:r>
            <a:r>
              <a:rPr lang="en-US" altLang="zh-CN" sz="1800" dirty="0"/>
              <a:t>zeta</a:t>
            </a:r>
            <a:r>
              <a:rPr lang="zh-CN" altLang="zh-CN" sz="1800" dirty="0"/>
              <a:t>和无阻尼频率</a:t>
            </a:r>
            <a:r>
              <a:rPr lang="en-US" altLang="zh-CN" sz="1800" dirty="0" err="1"/>
              <a:t>wn</a:t>
            </a:r>
            <a:r>
              <a:rPr lang="zh-CN" altLang="zh-CN" sz="1800" dirty="0"/>
              <a:t>作为输入参数。</a:t>
            </a:r>
          </a:p>
          <a:p>
            <a:r>
              <a:rPr lang="zh-CN" altLang="zh-CN" sz="1800" dirty="0"/>
              <a:t>（</a:t>
            </a:r>
            <a:r>
              <a:rPr lang="en-US" altLang="zh-CN" sz="1800" dirty="0"/>
              <a:t>1</a:t>
            </a:r>
            <a:r>
              <a:rPr lang="zh-CN" altLang="zh-CN" sz="1800" dirty="0"/>
              <a:t>）创建模型，并将系统的阻尼系数用变量</a:t>
            </a:r>
            <a:r>
              <a:rPr lang="en-US" altLang="zh-CN" sz="1800" dirty="0"/>
              <a:t>zeta</a:t>
            </a:r>
            <a:r>
              <a:rPr lang="zh-CN" altLang="zh-CN" sz="1800" dirty="0"/>
              <a:t>表示，无阻尼频率用变量</a:t>
            </a:r>
            <a:r>
              <a:rPr lang="en-US" altLang="zh-CN" sz="1800" dirty="0" err="1"/>
              <a:t>wn</a:t>
            </a:r>
            <a:r>
              <a:rPr lang="zh-CN" altLang="zh-CN" sz="1800" dirty="0"/>
              <a:t>表示，如图</a:t>
            </a:r>
            <a:r>
              <a:rPr lang="en-US" altLang="zh-CN" sz="1800" dirty="0"/>
              <a:t>2-57</a:t>
            </a:r>
            <a:r>
              <a:rPr lang="zh-CN" altLang="zh-CN" sz="18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7077" t="45702" r="5539" b="21266"/>
          <a:stretch>
            <a:fillRect/>
          </a:stretch>
        </p:blipFill>
        <p:spPr bwMode="auto">
          <a:xfrm>
            <a:off x="2195736" y="3861048"/>
            <a:ext cx="3872830" cy="1858878"/>
          </a:xfrm>
          <a:prstGeom prst="rect">
            <a:avLst/>
          </a:prstGeom>
          <a:noFill/>
          <a:ln>
            <a:noFill/>
          </a:ln>
        </p:spPr>
      </p:pic>
    </p:spTree>
    <p:extLst>
      <p:ext uri="{BB962C8B-B14F-4D97-AF65-F5344CB8AC3E}">
        <p14:creationId xmlns:p14="http://schemas.microsoft.com/office/powerpoint/2010/main" val="813630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a:t>
            </a:r>
            <a:r>
              <a:rPr lang="en-US" altLang="zh-CN" dirty="0"/>
              <a:t>2</a:t>
            </a:r>
            <a:r>
              <a:rPr lang="zh-CN" altLang="zh-CN" dirty="0"/>
              <a:t>）用虚线框框住反馈环，选择菜单“</a:t>
            </a:r>
            <a:r>
              <a:rPr lang="en-US" altLang="zh-CN" dirty="0"/>
              <a:t>Edit</a:t>
            </a:r>
            <a:r>
              <a:rPr lang="zh-CN" altLang="zh-CN" dirty="0"/>
              <a:t>”</a:t>
            </a:r>
            <a:r>
              <a:rPr lang="en-US" altLang="zh-CN" dirty="0"/>
              <a:t>—&gt;</a:t>
            </a:r>
            <a:r>
              <a:rPr lang="zh-CN" altLang="zh-CN" dirty="0"/>
              <a:t>“</a:t>
            </a:r>
            <a:r>
              <a:rPr lang="en-US" altLang="zh-CN" dirty="0"/>
              <a:t>Create Subsystem</a:t>
            </a:r>
            <a:r>
              <a:rPr lang="zh-CN" altLang="zh-CN" dirty="0"/>
              <a:t>”，则产生子系统，如图</a:t>
            </a:r>
            <a:r>
              <a:rPr lang="en-US" altLang="zh-CN" dirty="0"/>
              <a:t>2-58</a:t>
            </a:r>
            <a:r>
              <a:rPr lang="zh-CN" altLang="zh-CN"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4987" t="41222" r="4913" b="15649"/>
          <a:stretch>
            <a:fillRect/>
          </a:stretch>
        </p:blipFill>
        <p:spPr bwMode="auto">
          <a:xfrm>
            <a:off x="1907704" y="3356992"/>
            <a:ext cx="4824536" cy="2199496"/>
          </a:xfrm>
          <a:prstGeom prst="rect">
            <a:avLst/>
          </a:prstGeom>
          <a:noFill/>
          <a:ln>
            <a:noFill/>
          </a:ln>
        </p:spPr>
      </p:pic>
    </p:spTree>
    <p:extLst>
      <p:ext uri="{BB962C8B-B14F-4D97-AF65-F5344CB8AC3E}">
        <p14:creationId xmlns:p14="http://schemas.microsoft.com/office/powerpoint/2010/main" val="223673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a:bodyPr>
          <a:lstStyle/>
          <a:p>
            <a:r>
              <a:rPr lang="zh-CN" altLang="zh-CN" sz="2000" dirty="0"/>
              <a:t>（</a:t>
            </a:r>
            <a:r>
              <a:rPr lang="en-US" altLang="zh-CN" sz="2000" dirty="0"/>
              <a:t>3</a:t>
            </a:r>
            <a:r>
              <a:rPr lang="zh-CN" altLang="zh-CN" sz="2000" dirty="0"/>
              <a:t>）封装子系统，选择菜单“</a:t>
            </a:r>
            <a:r>
              <a:rPr lang="en-US" altLang="zh-CN" sz="2000" dirty="0"/>
              <a:t>Edit</a:t>
            </a:r>
            <a:r>
              <a:rPr lang="zh-CN" altLang="zh-CN" sz="2000" dirty="0"/>
              <a:t>”</a:t>
            </a:r>
            <a:r>
              <a:rPr lang="en-US" altLang="zh-CN" sz="2000" dirty="0"/>
              <a:t> —&gt; </a:t>
            </a:r>
            <a:r>
              <a:rPr lang="zh-CN" altLang="zh-CN" sz="2000" dirty="0"/>
              <a:t>“</a:t>
            </a:r>
            <a:r>
              <a:rPr lang="en-US" altLang="zh-CN" sz="2000" dirty="0"/>
              <a:t>Mask subsystem</a:t>
            </a:r>
            <a:r>
              <a:rPr lang="zh-CN" altLang="zh-CN" sz="2000" dirty="0"/>
              <a:t>”，出现封装对话框，将</a:t>
            </a:r>
            <a:r>
              <a:rPr lang="en-US" altLang="zh-CN" sz="2000" dirty="0"/>
              <a:t>zeta</a:t>
            </a:r>
            <a:r>
              <a:rPr lang="zh-CN" altLang="zh-CN" sz="2000" dirty="0"/>
              <a:t>和</a:t>
            </a:r>
            <a:r>
              <a:rPr lang="en-US" altLang="zh-CN" sz="2000" dirty="0" err="1"/>
              <a:t>wn</a:t>
            </a:r>
            <a:r>
              <a:rPr lang="zh-CN" altLang="zh-CN" sz="2000" dirty="0"/>
              <a:t>作为输入参数。</a:t>
            </a:r>
          </a:p>
          <a:p>
            <a:r>
              <a:rPr lang="zh-CN" altLang="zh-CN" sz="2000" dirty="0"/>
              <a:t>在</a:t>
            </a:r>
            <a:r>
              <a:rPr lang="en-US" altLang="zh-CN" sz="2000" dirty="0"/>
              <a:t>Icon</a:t>
            </a:r>
            <a:r>
              <a:rPr lang="zh-CN" altLang="zh-CN" sz="2000" dirty="0"/>
              <a:t>选项卡中设置的“</a:t>
            </a:r>
            <a:r>
              <a:rPr lang="en-US" altLang="zh-CN" sz="2000" dirty="0"/>
              <a:t>Icon Drawing commands</a:t>
            </a:r>
            <a:r>
              <a:rPr lang="zh-CN" altLang="zh-CN" sz="2000" dirty="0"/>
              <a:t>”栏中写文字并画曲线，命令如下：</a:t>
            </a:r>
          </a:p>
          <a:p>
            <a:r>
              <a:rPr lang="en-US" altLang="zh-CN" sz="2000" dirty="0" err="1"/>
              <a:t>disp</a:t>
            </a:r>
            <a:r>
              <a:rPr lang="en-US" altLang="zh-CN" sz="2000" dirty="0"/>
              <a:t>('</a:t>
            </a:r>
            <a:r>
              <a:rPr lang="zh-CN" altLang="zh-CN" sz="2000" dirty="0"/>
              <a:t>二阶系统</a:t>
            </a:r>
            <a:r>
              <a:rPr lang="en-US" altLang="zh-CN" sz="2000" dirty="0"/>
              <a:t>')</a:t>
            </a:r>
            <a:endParaRPr lang="zh-CN" altLang="zh-CN" sz="2000" dirty="0"/>
          </a:p>
          <a:p>
            <a:r>
              <a:rPr lang="en-US" altLang="zh-CN" sz="2000" dirty="0"/>
              <a:t>plot([0 1 2 3 10],-</a:t>
            </a:r>
            <a:r>
              <a:rPr lang="en-US" altLang="zh-CN" sz="2000" dirty="0" err="1"/>
              <a:t>exp</a:t>
            </a:r>
            <a:r>
              <a:rPr lang="en-US" altLang="zh-CN" sz="2000" dirty="0"/>
              <a:t>(-[0 1 2 3 10]))</a:t>
            </a:r>
            <a:endParaRPr lang="zh-CN" altLang="zh-CN" sz="2000" dirty="0"/>
          </a:p>
          <a:p>
            <a:r>
              <a:rPr lang="zh-CN" altLang="zh-CN" sz="2000" dirty="0"/>
              <a:t>具体如图</a:t>
            </a:r>
            <a:r>
              <a:rPr lang="en-US" altLang="zh-CN" sz="2000" dirty="0"/>
              <a:t>2-59</a:t>
            </a:r>
            <a:r>
              <a:rPr lang="zh-CN" altLang="zh-CN" sz="2000" dirty="0"/>
              <a:t>所示。</a:t>
            </a:r>
          </a:p>
          <a:p>
            <a:endParaRPr lang="zh-CN" altLang="en-US" dirty="0"/>
          </a:p>
        </p:txBody>
      </p:sp>
      <p:pic>
        <p:nvPicPr>
          <p:cNvPr id="4" name="图片 3"/>
          <p:cNvPicPr/>
          <p:nvPr/>
        </p:nvPicPr>
        <p:blipFill>
          <a:blip r:embed="rId2"/>
          <a:stretch>
            <a:fillRect/>
          </a:stretch>
        </p:blipFill>
        <p:spPr>
          <a:xfrm>
            <a:off x="4130520" y="2780928"/>
            <a:ext cx="4392488" cy="3600400"/>
          </a:xfrm>
          <a:prstGeom prst="rect">
            <a:avLst/>
          </a:prstGeom>
        </p:spPr>
      </p:pic>
    </p:spTree>
    <p:extLst>
      <p:ext uri="{BB962C8B-B14F-4D97-AF65-F5344CB8AC3E}">
        <p14:creationId xmlns:p14="http://schemas.microsoft.com/office/powerpoint/2010/main" val="3410702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lstStyle/>
          <a:p>
            <a:r>
              <a:rPr lang="zh-CN" altLang="zh-CN" sz="1800" dirty="0"/>
              <a:t>在</a:t>
            </a:r>
            <a:r>
              <a:rPr lang="en-US" altLang="zh-CN" sz="1800" dirty="0" err="1"/>
              <a:t>Parameters&amp;Dialog</a:t>
            </a:r>
            <a:r>
              <a:rPr lang="zh-CN" altLang="zh-CN" sz="1800" dirty="0"/>
              <a:t>选项卡中，单击</a:t>
            </a:r>
            <a:r>
              <a:rPr lang="en-US" altLang="zh-CN" sz="1800" dirty="0"/>
              <a:t> </a:t>
            </a:r>
            <a:r>
              <a:rPr lang="zh-CN" altLang="zh-CN" sz="1800" dirty="0"/>
              <a:t>按钮添加两个输入参数，设置“</a:t>
            </a:r>
            <a:r>
              <a:rPr lang="en-US" altLang="zh-CN" sz="1800" dirty="0"/>
              <a:t>Prompt</a:t>
            </a:r>
            <a:r>
              <a:rPr lang="zh-CN" altLang="zh-CN" sz="1800" dirty="0"/>
              <a:t>”分别为“阻尼系数”和“无阻尼振荡频率”，并设置“</a:t>
            </a:r>
            <a:r>
              <a:rPr lang="en-US" altLang="zh-CN" sz="1800" dirty="0"/>
              <a:t>type</a:t>
            </a:r>
            <a:r>
              <a:rPr lang="zh-CN" altLang="zh-CN" sz="1800" dirty="0"/>
              <a:t>”栏分别为“</a:t>
            </a:r>
            <a:r>
              <a:rPr lang="en-US" altLang="zh-CN" sz="1800" dirty="0"/>
              <a:t>Popup</a:t>
            </a:r>
            <a:r>
              <a:rPr lang="zh-CN" altLang="zh-CN" sz="1800" dirty="0"/>
              <a:t>”和“</a:t>
            </a:r>
            <a:r>
              <a:rPr lang="en-US" altLang="zh-CN" sz="1800" dirty="0"/>
              <a:t>edit</a:t>
            </a:r>
            <a:r>
              <a:rPr lang="zh-CN" altLang="zh-CN" sz="1800" dirty="0"/>
              <a:t>”，对应的“</a:t>
            </a:r>
            <a:r>
              <a:rPr lang="en-US" altLang="zh-CN" sz="1800" dirty="0"/>
              <a:t>Variable</a:t>
            </a:r>
            <a:r>
              <a:rPr lang="zh-CN" altLang="zh-CN" sz="1800" dirty="0"/>
              <a:t>”为“</a:t>
            </a:r>
            <a:r>
              <a:rPr lang="en-US" altLang="zh-CN" sz="1800" dirty="0"/>
              <a:t>zeta</a:t>
            </a:r>
            <a:r>
              <a:rPr lang="zh-CN" altLang="zh-CN" sz="1800" dirty="0"/>
              <a:t>”和“</a:t>
            </a:r>
            <a:r>
              <a:rPr lang="en-US" altLang="zh-CN" sz="1800" dirty="0" err="1"/>
              <a:t>wn</a:t>
            </a:r>
            <a:r>
              <a:rPr lang="zh-CN" altLang="zh-CN" sz="1800" dirty="0"/>
              <a:t>”，如图</a:t>
            </a:r>
            <a:r>
              <a:rPr lang="en-US" altLang="zh-CN" sz="1800" dirty="0"/>
              <a:t>2-60</a:t>
            </a:r>
            <a:r>
              <a:rPr lang="zh-CN" altLang="zh-CN" sz="1800" dirty="0"/>
              <a:t>所示</a:t>
            </a:r>
            <a:r>
              <a:rPr lang="zh-CN" altLang="zh-CN" sz="1800" dirty="0" smtClean="0"/>
              <a:t>。</a:t>
            </a:r>
            <a:r>
              <a:rPr lang="zh-CN" altLang="zh-CN" sz="1800" dirty="0"/>
              <a:t>在</a:t>
            </a:r>
            <a:r>
              <a:rPr lang="en-US" altLang="zh-CN" sz="1800" dirty="0"/>
              <a:t>Initialization</a:t>
            </a:r>
            <a:r>
              <a:rPr lang="zh-CN" altLang="zh-CN" sz="1800" dirty="0"/>
              <a:t>选项卡初始化输入参数，如图</a:t>
            </a:r>
            <a:r>
              <a:rPr lang="en-US" altLang="zh-CN" sz="1800" dirty="0"/>
              <a:t>2-61</a:t>
            </a:r>
            <a:r>
              <a:rPr lang="zh-CN" altLang="zh-CN" sz="1800" dirty="0"/>
              <a:t>所示。</a:t>
            </a:r>
          </a:p>
          <a:p>
            <a:endParaRPr lang="zh-CN" altLang="zh-CN" sz="1800" dirty="0"/>
          </a:p>
          <a:p>
            <a:endParaRPr lang="zh-CN" altLang="en-US" dirty="0"/>
          </a:p>
        </p:txBody>
      </p:sp>
      <p:pic>
        <p:nvPicPr>
          <p:cNvPr id="4" name="图片 3"/>
          <p:cNvPicPr/>
          <p:nvPr/>
        </p:nvPicPr>
        <p:blipFill>
          <a:blip r:embed="rId2"/>
          <a:stretch>
            <a:fillRect/>
          </a:stretch>
        </p:blipFill>
        <p:spPr>
          <a:xfrm>
            <a:off x="683568" y="2924944"/>
            <a:ext cx="3418205" cy="2645410"/>
          </a:xfrm>
          <a:prstGeom prst="rect">
            <a:avLst/>
          </a:prstGeom>
        </p:spPr>
      </p:pic>
      <p:pic>
        <p:nvPicPr>
          <p:cNvPr id="5" name="图片 4"/>
          <p:cNvPicPr/>
          <p:nvPr/>
        </p:nvPicPr>
        <p:blipFill>
          <a:blip r:embed="rId3"/>
          <a:stretch>
            <a:fillRect/>
          </a:stretch>
        </p:blipFill>
        <p:spPr>
          <a:xfrm>
            <a:off x="5148064" y="3067307"/>
            <a:ext cx="3255645" cy="2519680"/>
          </a:xfrm>
          <a:prstGeom prst="rect">
            <a:avLst/>
          </a:prstGeom>
        </p:spPr>
      </p:pic>
    </p:spTree>
    <p:extLst>
      <p:ext uri="{BB962C8B-B14F-4D97-AF65-F5344CB8AC3E}">
        <p14:creationId xmlns:p14="http://schemas.microsoft.com/office/powerpoint/2010/main" val="21869718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zh-CN" altLang="zh-CN" sz="1500" dirty="0"/>
              <a:t>在</a:t>
            </a:r>
            <a:r>
              <a:rPr lang="en-US" altLang="zh-CN" sz="1500" dirty="0"/>
              <a:t>Documentation</a:t>
            </a:r>
            <a:r>
              <a:rPr lang="zh-CN" altLang="zh-CN" sz="1500" dirty="0"/>
              <a:t>选项卡中输入提示和帮助信息，如图</a:t>
            </a:r>
            <a:r>
              <a:rPr lang="en-US" altLang="zh-CN" sz="1500" dirty="0"/>
              <a:t>2-62</a:t>
            </a:r>
            <a:r>
              <a:rPr lang="zh-CN" altLang="zh-CN" sz="1500" dirty="0"/>
              <a:t>所示。</a:t>
            </a:r>
          </a:p>
          <a:p>
            <a:r>
              <a:rPr lang="zh-CN" altLang="zh-CN" sz="1500" dirty="0"/>
              <a:t>单击“</a:t>
            </a:r>
            <a:r>
              <a:rPr lang="en-US" altLang="zh-CN" sz="1500" dirty="0"/>
              <a:t>OK</a:t>
            </a:r>
            <a:r>
              <a:rPr lang="zh-CN" altLang="zh-CN" sz="1500" dirty="0"/>
              <a:t>”按钮，完成参数设置，然后双击该封装子系统，则出现如图</a:t>
            </a:r>
            <a:r>
              <a:rPr lang="en-US" altLang="zh-CN" sz="1500" dirty="0"/>
              <a:t>2-63</a:t>
            </a:r>
            <a:r>
              <a:rPr lang="zh-CN" altLang="zh-CN" sz="1500" dirty="0"/>
              <a:t>所示的封装子系统。</a:t>
            </a:r>
          </a:p>
          <a:p>
            <a:r>
              <a:rPr lang="zh-CN" altLang="zh-CN" sz="1500" dirty="0"/>
              <a:t>双击该子系统出现图</a:t>
            </a:r>
            <a:r>
              <a:rPr lang="en-US" altLang="zh-CN" sz="1500" dirty="0"/>
              <a:t>2-63</a:t>
            </a:r>
            <a:r>
              <a:rPr lang="zh-CN" altLang="zh-CN" sz="1500" dirty="0"/>
              <a:t>所示的输入参数对话框，在对话框中输入“阻尼系数”</a:t>
            </a:r>
            <a:r>
              <a:rPr lang="en-US" altLang="zh-CN" sz="1500" dirty="0"/>
              <a:t>zeta</a:t>
            </a:r>
            <a:r>
              <a:rPr lang="zh-CN" altLang="zh-CN" sz="1500" dirty="0"/>
              <a:t>和“无阻尼振荡频率”</a:t>
            </a:r>
            <a:r>
              <a:rPr lang="en-US" altLang="zh-CN" sz="1500" dirty="0" err="1"/>
              <a:t>wn</a:t>
            </a:r>
            <a:r>
              <a:rPr lang="zh-CN" altLang="zh-CN" sz="1500" dirty="0"/>
              <a:t>的值，如图</a:t>
            </a:r>
            <a:r>
              <a:rPr lang="en-US" altLang="zh-CN" sz="1500" dirty="0"/>
              <a:t>2-64</a:t>
            </a:r>
            <a:r>
              <a:rPr lang="zh-CN" altLang="zh-CN" sz="1500" dirty="0"/>
              <a:t>所示。</a:t>
            </a:r>
          </a:p>
          <a:p>
            <a:r>
              <a:rPr lang="zh-CN" altLang="zh-CN" sz="1500" dirty="0"/>
              <a:t>运行仿真文件，输出如图</a:t>
            </a:r>
            <a:r>
              <a:rPr lang="en-US" altLang="zh-CN" sz="1500" dirty="0"/>
              <a:t>2-65</a:t>
            </a:r>
            <a:r>
              <a:rPr lang="zh-CN" altLang="zh-CN" sz="1500" dirty="0"/>
              <a:t>所示图形。</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5277" t="40860" r="3935" b="16846"/>
          <a:stretch>
            <a:fillRect/>
          </a:stretch>
        </p:blipFill>
        <p:spPr bwMode="auto">
          <a:xfrm>
            <a:off x="323528" y="2957728"/>
            <a:ext cx="3676636" cy="1437472"/>
          </a:xfrm>
          <a:prstGeom prst="rect">
            <a:avLst/>
          </a:prstGeom>
          <a:noFill/>
          <a:ln>
            <a:noFill/>
          </a:ln>
        </p:spPr>
      </p:pic>
      <p:pic>
        <p:nvPicPr>
          <p:cNvPr id="5" name="图片 4"/>
          <p:cNvPicPr/>
          <p:nvPr/>
        </p:nvPicPr>
        <p:blipFill>
          <a:blip r:embed="rId3"/>
          <a:stretch>
            <a:fillRect/>
          </a:stretch>
        </p:blipFill>
        <p:spPr>
          <a:xfrm>
            <a:off x="5013987" y="2517364"/>
            <a:ext cx="3744416" cy="1876822"/>
          </a:xfrm>
          <a:prstGeom prst="rect">
            <a:avLst/>
          </a:prstGeom>
        </p:spPr>
      </p:pic>
      <p:pic>
        <p:nvPicPr>
          <p:cNvPr id="6" name="图片 5"/>
          <p:cNvPicPr/>
          <p:nvPr/>
        </p:nvPicPr>
        <p:blipFill>
          <a:blip r:embed="rId4">
            <a:extLst>
              <a:ext uri="{28A0092B-C50C-407E-A947-70E740481C1C}">
                <a14:useLocalDpi xmlns:a14="http://schemas.microsoft.com/office/drawing/2010/main" val="0"/>
              </a:ext>
            </a:extLst>
          </a:blip>
          <a:srcRect l="2591" t="16049" r="3137" b="6804"/>
          <a:stretch>
            <a:fillRect/>
          </a:stretch>
        </p:blipFill>
        <p:spPr bwMode="auto">
          <a:xfrm>
            <a:off x="2843808" y="4797152"/>
            <a:ext cx="2865120" cy="1783080"/>
          </a:xfrm>
          <a:prstGeom prst="rect">
            <a:avLst/>
          </a:prstGeom>
          <a:noFill/>
          <a:ln>
            <a:noFill/>
          </a:ln>
        </p:spPr>
      </p:pic>
    </p:spTree>
    <p:extLst>
      <p:ext uri="{BB962C8B-B14F-4D97-AF65-F5344CB8AC3E}">
        <p14:creationId xmlns:p14="http://schemas.microsoft.com/office/powerpoint/2010/main" val="4217180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268760"/>
            <a:ext cx="8229600" cy="1143000"/>
          </a:xfrm>
        </p:spPr>
        <p:txBody>
          <a:bodyPr>
            <a:normAutofit fontScale="90000"/>
          </a:bodyPr>
          <a:lstStyle/>
          <a:p>
            <a:r>
              <a:rPr lang="en-US" altLang="zh-CN" b="1" dirty="0">
                <a:solidFill>
                  <a:srgbClr val="C00000"/>
                </a:solidFill>
              </a:rPr>
              <a:t>2.4  </a:t>
            </a:r>
            <a:r>
              <a:rPr lang="zh-CN" altLang="zh-CN" b="1" dirty="0">
                <a:solidFill>
                  <a:srgbClr val="C00000"/>
                </a:solidFill>
              </a:rPr>
              <a:t>用</a:t>
            </a:r>
            <a:r>
              <a:rPr lang="en-US" altLang="zh-CN" b="1" dirty="0">
                <a:solidFill>
                  <a:srgbClr val="C00000"/>
                </a:solidFill>
              </a:rPr>
              <a:t>MATLAB</a:t>
            </a:r>
            <a:r>
              <a:rPr lang="zh-CN" altLang="zh-CN" b="1" dirty="0">
                <a:solidFill>
                  <a:srgbClr val="C00000"/>
                </a:solidFill>
              </a:rPr>
              <a:t>命令创建和运行</a:t>
            </a:r>
            <a:r>
              <a:rPr lang="en-US" altLang="zh-CN" b="1" dirty="0">
                <a:solidFill>
                  <a:srgbClr val="C00000"/>
                </a:solidFill>
              </a:rPr>
              <a:t>Simulink</a:t>
            </a:r>
            <a:r>
              <a:rPr lang="zh-CN" altLang="zh-CN" b="1" dirty="0">
                <a:solidFill>
                  <a:srgbClr val="C00000"/>
                </a:solidFill>
              </a:rPr>
              <a:t>模型</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3068960"/>
            <a:ext cx="8229600" cy="3057203"/>
          </a:xfrm>
        </p:spPr>
        <p:txBody>
          <a:bodyPr/>
          <a:lstStyle/>
          <a:p>
            <a:r>
              <a:rPr lang="en-US" altLang="zh-CN" dirty="0"/>
              <a:t>MATLAB</a:t>
            </a:r>
            <a:r>
              <a:rPr lang="zh-CN" altLang="zh-CN" dirty="0"/>
              <a:t>命令创建和运行</a:t>
            </a:r>
            <a:r>
              <a:rPr lang="en-US" altLang="zh-CN" dirty="0"/>
              <a:t>Simulink</a:t>
            </a:r>
            <a:r>
              <a:rPr lang="zh-CN" altLang="zh-CN" dirty="0"/>
              <a:t>模型在程序和</a:t>
            </a:r>
            <a:r>
              <a:rPr lang="en-US" altLang="zh-CN" dirty="0"/>
              <a:t>Simulink</a:t>
            </a:r>
            <a:r>
              <a:rPr lang="zh-CN" altLang="zh-CN" dirty="0"/>
              <a:t>模型结合起来运行时，显得很简捷，用户可以内嵌到</a:t>
            </a:r>
            <a:r>
              <a:rPr lang="en-US" altLang="zh-CN" dirty="0"/>
              <a:t>GUI</a:t>
            </a:r>
            <a:r>
              <a:rPr lang="zh-CN" altLang="zh-CN" dirty="0"/>
              <a:t>设计中，或者程序设计中进行参数的循环运算从而得到最佳模拟状态。</a:t>
            </a:r>
          </a:p>
          <a:p>
            <a:endParaRPr lang="zh-CN" altLang="en-US" dirty="0"/>
          </a:p>
        </p:txBody>
      </p:sp>
    </p:spTree>
    <p:extLst>
      <p:ext uri="{BB962C8B-B14F-4D97-AF65-F5344CB8AC3E}">
        <p14:creationId xmlns:p14="http://schemas.microsoft.com/office/powerpoint/2010/main" val="13341168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1143000"/>
          </a:xfrm>
        </p:spPr>
        <p:txBody>
          <a:bodyPr>
            <a:normAutofit fontScale="90000"/>
          </a:bodyPr>
          <a:lstStyle/>
          <a:p>
            <a:r>
              <a:rPr lang="en-US" altLang="zh-CN" b="1" dirty="0">
                <a:solidFill>
                  <a:srgbClr val="C00000"/>
                </a:solidFill>
              </a:rPr>
              <a:t>2.4.1  </a:t>
            </a:r>
            <a:r>
              <a:rPr lang="zh-CN" altLang="zh-CN" b="1" dirty="0">
                <a:solidFill>
                  <a:srgbClr val="C00000"/>
                </a:solidFill>
              </a:rPr>
              <a:t>创建</a:t>
            </a:r>
            <a:r>
              <a:rPr lang="en-US" altLang="zh-CN" b="1" dirty="0">
                <a:solidFill>
                  <a:srgbClr val="C00000"/>
                </a:solidFill>
              </a:rPr>
              <a:t>Simulink</a:t>
            </a:r>
            <a:r>
              <a:rPr lang="zh-CN" altLang="zh-CN" b="1" dirty="0">
                <a:solidFill>
                  <a:srgbClr val="C00000"/>
                </a:solidFill>
              </a:rPr>
              <a:t>模型与文件</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556792"/>
            <a:ext cx="8229600" cy="4896544"/>
          </a:xfrm>
        </p:spPr>
        <p:txBody>
          <a:bodyPr>
            <a:normAutofit fontScale="40000" lnSpcReduction="20000"/>
          </a:bodyPr>
          <a:lstStyle/>
          <a:p>
            <a:r>
              <a:rPr lang="zh-CN" altLang="zh-CN" dirty="0"/>
              <a:t>（</a:t>
            </a:r>
            <a:r>
              <a:rPr lang="en-US" altLang="zh-CN" dirty="0"/>
              <a:t>1</a:t>
            </a:r>
            <a:r>
              <a:rPr lang="zh-CN" altLang="zh-CN" dirty="0"/>
              <a:t>）创建新模型</a:t>
            </a:r>
          </a:p>
          <a:p>
            <a:r>
              <a:rPr lang="en-US" altLang="zh-CN" dirty="0" err="1"/>
              <a:t>new_system</a:t>
            </a:r>
            <a:r>
              <a:rPr lang="zh-CN" altLang="zh-CN" dirty="0"/>
              <a:t>命令用来在</a:t>
            </a:r>
            <a:r>
              <a:rPr lang="en-US" altLang="zh-CN" dirty="0"/>
              <a:t>MATLAB</a:t>
            </a:r>
            <a:r>
              <a:rPr lang="zh-CN" altLang="zh-CN" dirty="0"/>
              <a:t>的工作空间创建一个空白的</a:t>
            </a:r>
            <a:r>
              <a:rPr lang="en-US" altLang="zh-CN" dirty="0"/>
              <a:t>Simulink</a:t>
            </a:r>
            <a:r>
              <a:rPr lang="zh-CN" altLang="zh-CN" dirty="0"/>
              <a:t>模型。</a:t>
            </a:r>
          </a:p>
          <a:p>
            <a:r>
              <a:rPr lang="zh-CN" altLang="zh-CN" b="1" dirty="0"/>
              <a:t>语法：</a:t>
            </a:r>
            <a:endParaRPr lang="zh-CN" altLang="zh-CN" dirty="0"/>
          </a:p>
          <a:p>
            <a:r>
              <a:rPr lang="en-US" altLang="zh-CN" dirty="0" err="1"/>
              <a:t>new_system</a:t>
            </a:r>
            <a:r>
              <a:rPr lang="en-US" altLang="zh-CN" dirty="0"/>
              <a:t>(‘</a:t>
            </a:r>
            <a:r>
              <a:rPr lang="en-US" altLang="zh-CN" dirty="0" err="1"/>
              <a:t>newmodel</a:t>
            </a:r>
            <a:r>
              <a:rPr lang="en-US" altLang="zh-CN" dirty="0"/>
              <a:t>’,option)  		%</a:t>
            </a:r>
            <a:r>
              <a:rPr lang="zh-CN" altLang="zh-CN" dirty="0"/>
              <a:t>创建新模型</a:t>
            </a:r>
          </a:p>
          <a:p>
            <a:r>
              <a:rPr lang="zh-CN" altLang="zh-CN" dirty="0"/>
              <a:t>说明：</a:t>
            </a:r>
          </a:p>
          <a:p>
            <a:r>
              <a:rPr lang="en-US" altLang="zh-CN" dirty="0" err="1"/>
              <a:t>newmodel</a:t>
            </a:r>
            <a:r>
              <a:rPr lang="zh-CN" altLang="zh-CN" dirty="0"/>
              <a:t>：为模型名；</a:t>
            </a:r>
          </a:p>
          <a:p>
            <a:r>
              <a:rPr lang="en-US" altLang="zh-CN" dirty="0"/>
              <a:t>option</a:t>
            </a:r>
            <a:r>
              <a:rPr lang="zh-CN" altLang="zh-CN" dirty="0"/>
              <a:t>选项可以是</a:t>
            </a:r>
            <a:r>
              <a:rPr lang="en-US" altLang="zh-CN" dirty="0"/>
              <a:t>Library</a:t>
            </a:r>
            <a:r>
              <a:rPr lang="zh-CN" altLang="zh-CN" dirty="0"/>
              <a:t>和</a:t>
            </a:r>
            <a:r>
              <a:rPr lang="en-US" altLang="zh-CN" dirty="0"/>
              <a:t>Model</a:t>
            </a:r>
            <a:r>
              <a:rPr lang="zh-CN" altLang="zh-CN" dirty="0"/>
              <a:t>两种，也可以省略，默认为</a:t>
            </a:r>
            <a:r>
              <a:rPr lang="en-US" altLang="zh-CN" dirty="0"/>
              <a:t>Model</a:t>
            </a:r>
            <a:r>
              <a:rPr lang="zh-CN" altLang="zh-CN" dirty="0"/>
              <a:t>。</a:t>
            </a:r>
          </a:p>
          <a:p>
            <a:r>
              <a:rPr lang="zh-CN" altLang="zh-CN" dirty="0"/>
              <a:t>（</a:t>
            </a:r>
            <a:r>
              <a:rPr lang="en-US" altLang="zh-CN" dirty="0"/>
              <a:t>2</a:t>
            </a:r>
            <a:r>
              <a:rPr lang="zh-CN" altLang="zh-CN" dirty="0"/>
              <a:t>）打开模型</a:t>
            </a:r>
          </a:p>
          <a:p>
            <a:r>
              <a:rPr lang="en-US" altLang="zh-CN" dirty="0" err="1"/>
              <a:t>open_system</a:t>
            </a:r>
            <a:r>
              <a:rPr lang="zh-CN" altLang="zh-CN" dirty="0"/>
              <a:t>命令用来打开逻辑模型，在</a:t>
            </a:r>
            <a:r>
              <a:rPr lang="en-US" altLang="zh-CN" dirty="0"/>
              <a:t>Simulink</a:t>
            </a:r>
            <a:r>
              <a:rPr lang="zh-CN" altLang="zh-CN" dirty="0"/>
              <a:t>模型窗口显示该模型。</a:t>
            </a:r>
          </a:p>
          <a:p>
            <a:r>
              <a:rPr lang="zh-CN" altLang="zh-CN" b="1" dirty="0"/>
              <a:t>语法：</a:t>
            </a:r>
            <a:endParaRPr lang="zh-CN" altLang="zh-CN" dirty="0"/>
          </a:p>
          <a:p>
            <a:r>
              <a:rPr lang="en-US" altLang="zh-CN" dirty="0" err="1"/>
              <a:t>open_system</a:t>
            </a:r>
            <a:r>
              <a:rPr lang="en-US" altLang="zh-CN" dirty="0"/>
              <a:t>(‘model’)  				%</a:t>
            </a:r>
            <a:r>
              <a:rPr lang="zh-CN" altLang="zh-CN" dirty="0"/>
              <a:t>打开模型</a:t>
            </a:r>
          </a:p>
          <a:p>
            <a:r>
              <a:rPr lang="zh-CN" altLang="zh-CN" dirty="0"/>
              <a:t>说明：</a:t>
            </a:r>
          </a:p>
          <a:p>
            <a:r>
              <a:rPr lang="en-US" altLang="zh-CN" dirty="0"/>
              <a:t>model</a:t>
            </a:r>
            <a:r>
              <a:rPr lang="zh-CN" altLang="zh-CN" dirty="0"/>
              <a:t>：为模型名。</a:t>
            </a:r>
          </a:p>
          <a:p>
            <a:r>
              <a:rPr lang="zh-CN" altLang="zh-CN" dirty="0"/>
              <a:t>（</a:t>
            </a:r>
            <a:r>
              <a:rPr lang="en-US" altLang="zh-CN" dirty="0"/>
              <a:t>3</a:t>
            </a:r>
            <a:r>
              <a:rPr lang="zh-CN" altLang="zh-CN" dirty="0"/>
              <a:t>）保存模型</a:t>
            </a:r>
          </a:p>
          <a:p>
            <a:r>
              <a:rPr lang="en-US" altLang="zh-CN" dirty="0" err="1"/>
              <a:t>save_system</a:t>
            </a:r>
            <a:r>
              <a:rPr lang="zh-CN" altLang="zh-CN" dirty="0"/>
              <a:t>命令用来保存模型为模型文件，扩展名为</a:t>
            </a:r>
            <a:r>
              <a:rPr lang="en-US" altLang="zh-CN" dirty="0"/>
              <a:t>.</a:t>
            </a:r>
            <a:r>
              <a:rPr lang="en-US" altLang="zh-CN" dirty="0" err="1"/>
              <a:t>slx</a:t>
            </a:r>
            <a:r>
              <a:rPr lang="zh-CN" altLang="zh-CN" dirty="0"/>
              <a:t>。</a:t>
            </a:r>
          </a:p>
          <a:p>
            <a:r>
              <a:rPr lang="zh-CN" altLang="zh-CN" b="1" dirty="0"/>
              <a:t>语法：</a:t>
            </a:r>
            <a:endParaRPr lang="zh-CN" altLang="zh-CN" dirty="0"/>
          </a:p>
          <a:p>
            <a:r>
              <a:rPr lang="en-US" altLang="zh-CN" dirty="0" err="1"/>
              <a:t>save_system</a:t>
            </a:r>
            <a:r>
              <a:rPr lang="en-US" altLang="zh-CN" dirty="0"/>
              <a:t>(‘model’,</a:t>
            </a:r>
            <a:r>
              <a:rPr lang="zh-CN" altLang="zh-CN" dirty="0"/>
              <a:t>文件名</a:t>
            </a:r>
            <a:r>
              <a:rPr lang="en-US" altLang="zh-CN" dirty="0"/>
              <a:t>)  			%</a:t>
            </a:r>
            <a:r>
              <a:rPr lang="zh-CN" altLang="zh-CN" dirty="0"/>
              <a:t>保存模型</a:t>
            </a:r>
          </a:p>
          <a:p>
            <a:r>
              <a:rPr lang="zh-CN" altLang="zh-CN" dirty="0"/>
              <a:t>说明：</a:t>
            </a:r>
          </a:p>
          <a:p>
            <a:r>
              <a:rPr lang="en-US" altLang="zh-CN" dirty="0"/>
              <a:t>model</a:t>
            </a:r>
            <a:r>
              <a:rPr lang="zh-CN" altLang="zh-CN" dirty="0"/>
              <a:t>：模型名可省略，如果不给出模型名，则自动保存当前的模型；</a:t>
            </a:r>
          </a:p>
          <a:p>
            <a:r>
              <a:rPr lang="zh-CN" altLang="zh-CN" dirty="0"/>
              <a:t>文件名：指保存的文件名，是字符串，也可省略，如果不省略则保存为新文件。</a:t>
            </a:r>
          </a:p>
          <a:p>
            <a:r>
              <a:rPr lang="zh-CN" altLang="zh-CN" dirty="0"/>
              <a:t>例如用</a:t>
            </a:r>
            <a:r>
              <a:rPr lang="en-US" altLang="zh-CN" dirty="0"/>
              <a:t>MATLAB</a:t>
            </a:r>
            <a:r>
              <a:rPr lang="zh-CN" altLang="zh-CN" dirty="0"/>
              <a:t>命令创建新模型。</a:t>
            </a:r>
          </a:p>
          <a:p>
            <a:r>
              <a:rPr lang="en-US" altLang="zh-CN" dirty="0" err="1"/>
              <a:t>new_system</a:t>
            </a:r>
            <a:r>
              <a:rPr lang="en-US" altLang="zh-CN" dirty="0"/>
              <a:t>('Ex0711model')  			%</a:t>
            </a:r>
            <a:r>
              <a:rPr lang="zh-CN" altLang="zh-CN" dirty="0"/>
              <a:t>创建逻辑模型</a:t>
            </a:r>
          </a:p>
          <a:p>
            <a:r>
              <a:rPr lang="en-US" altLang="zh-CN" dirty="0" err="1"/>
              <a:t>open_system</a:t>
            </a:r>
            <a:r>
              <a:rPr lang="en-US" altLang="zh-CN" dirty="0"/>
              <a:t>('Ex0711model')  			%</a:t>
            </a:r>
            <a:r>
              <a:rPr lang="zh-CN" altLang="zh-CN" dirty="0"/>
              <a:t>打开模型</a:t>
            </a:r>
          </a:p>
          <a:p>
            <a:r>
              <a:rPr lang="en-US" altLang="zh-CN" dirty="0" err="1"/>
              <a:t>save_system</a:t>
            </a:r>
            <a:r>
              <a:rPr lang="en-US" altLang="zh-CN" dirty="0"/>
              <a:t>('Ex0711model','Ex0711')  		%</a:t>
            </a:r>
            <a:r>
              <a:rPr lang="zh-CN" altLang="zh-CN" dirty="0"/>
              <a:t>保存模型文件</a:t>
            </a:r>
          </a:p>
          <a:p>
            <a:endParaRPr lang="zh-CN" altLang="en-US" dirty="0"/>
          </a:p>
        </p:txBody>
      </p:sp>
    </p:spTree>
    <p:extLst>
      <p:ext uri="{BB962C8B-B14F-4D97-AF65-F5344CB8AC3E}">
        <p14:creationId xmlns:p14="http://schemas.microsoft.com/office/powerpoint/2010/main" val="188023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lstStyle/>
          <a:p>
            <a:r>
              <a:rPr lang="zh-CN" altLang="zh-CN" dirty="0" smtClean="0"/>
              <a:t>（</a:t>
            </a:r>
            <a:r>
              <a:rPr lang="en-US" altLang="zh-CN" dirty="0" smtClean="0"/>
              <a:t>1</a:t>
            </a:r>
            <a:r>
              <a:rPr lang="zh-CN" altLang="zh-CN" dirty="0" smtClean="0"/>
              <a:t>）常用模块库如图</a:t>
            </a:r>
            <a:r>
              <a:rPr lang="en-US" altLang="zh-CN" dirty="0" smtClean="0"/>
              <a:t>2-4</a:t>
            </a:r>
            <a:r>
              <a:rPr lang="zh-CN" altLang="zh-CN" dirty="0" smtClean="0"/>
              <a:t>所示。</a:t>
            </a:r>
            <a:endParaRPr lang="zh-CN" altLang="zh-CN" dirty="0"/>
          </a:p>
          <a:p>
            <a:r>
              <a:rPr lang="zh-CN" altLang="zh-CN" dirty="0"/>
              <a:t>常用模块包括用户常用的模块集，通常该常用模块为一般</a:t>
            </a:r>
            <a:r>
              <a:rPr lang="en-US" altLang="zh-CN" dirty="0"/>
              <a:t>Simulink</a:t>
            </a:r>
            <a:r>
              <a:rPr lang="zh-CN" altLang="zh-CN" dirty="0"/>
              <a:t>模型的基本构建模块，例如输入、输出、示波器、常数输出、加减运算、乘除运算等。</a:t>
            </a:r>
          </a:p>
          <a:p>
            <a:endParaRPr lang="zh-CN" altLang="en-US" dirty="0"/>
          </a:p>
        </p:txBody>
      </p:sp>
      <p:pic>
        <p:nvPicPr>
          <p:cNvPr id="4" name="图片 3"/>
          <p:cNvPicPr/>
          <p:nvPr/>
        </p:nvPicPr>
        <p:blipFill>
          <a:blip r:embed="rId2"/>
          <a:stretch>
            <a:fillRect/>
          </a:stretch>
        </p:blipFill>
        <p:spPr>
          <a:xfrm>
            <a:off x="5250296" y="3573016"/>
            <a:ext cx="3528392" cy="2844031"/>
          </a:xfrm>
          <a:prstGeom prst="rect">
            <a:avLst/>
          </a:prstGeom>
        </p:spPr>
      </p:pic>
    </p:spTree>
    <p:extLst>
      <p:ext uri="{BB962C8B-B14F-4D97-AF65-F5344CB8AC3E}">
        <p14:creationId xmlns:p14="http://schemas.microsoft.com/office/powerpoint/2010/main" val="31009855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836712"/>
            <a:ext cx="8229600" cy="1143000"/>
          </a:xfrm>
        </p:spPr>
        <p:txBody>
          <a:bodyPr>
            <a:normAutofit fontScale="90000"/>
          </a:bodyPr>
          <a:lstStyle/>
          <a:p>
            <a:r>
              <a:rPr lang="en-US" altLang="zh-CN" b="1" dirty="0">
                <a:solidFill>
                  <a:srgbClr val="C00000"/>
                </a:solidFill>
              </a:rPr>
              <a:t>2.4.2  </a:t>
            </a:r>
            <a:r>
              <a:rPr lang="zh-CN" altLang="zh-CN" b="1" dirty="0">
                <a:solidFill>
                  <a:srgbClr val="C00000"/>
                </a:solidFill>
              </a:rPr>
              <a:t>添加模块和信号线</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484784"/>
            <a:ext cx="8229600" cy="5256584"/>
          </a:xfrm>
        </p:spPr>
        <p:txBody>
          <a:bodyPr>
            <a:normAutofit fontScale="25000" lnSpcReduction="20000"/>
          </a:bodyPr>
          <a:lstStyle/>
          <a:p>
            <a:r>
              <a:rPr lang="zh-CN" altLang="zh-CN" sz="3700" dirty="0"/>
              <a:t>（</a:t>
            </a:r>
            <a:r>
              <a:rPr lang="en-US" altLang="zh-CN" sz="3700" dirty="0"/>
              <a:t>1</a:t>
            </a:r>
            <a:r>
              <a:rPr lang="zh-CN" altLang="zh-CN" sz="3700" dirty="0"/>
              <a:t>）添加模块</a:t>
            </a:r>
          </a:p>
          <a:p>
            <a:r>
              <a:rPr lang="zh-CN" altLang="zh-CN" sz="3700" dirty="0"/>
              <a:t>使用</a:t>
            </a:r>
            <a:r>
              <a:rPr lang="en-US" altLang="zh-CN" sz="3700" dirty="0" err="1"/>
              <a:t>add_block</a:t>
            </a:r>
            <a:r>
              <a:rPr lang="zh-CN" altLang="zh-CN" sz="3700" dirty="0"/>
              <a:t>命令在打开的模型窗口中添加新模块。</a:t>
            </a:r>
          </a:p>
          <a:p>
            <a:r>
              <a:rPr lang="zh-CN" altLang="zh-CN" sz="3700" b="1" dirty="0"/>
              <a:t>语法：</a:t>
            </a:r>
            <a:endParaRPr lang="zh-CN" altLang="zh-CN" sz="3700" dirty="0"/>
          </a:p>
          <a:p>
            <a:r>
              <a:rPr lang="en-US" altLang="zh-CN" sz="3700" dirty="0" err="1"/>
              <a:t>add_block</a:t>
            </a:r>
            <a:r>
              <a:rPr lang="en-US" altLang="zh-CN" sz="3700" dirty="0"/>
              <a:t>(’</a:t>
            </a:r>
            <a:r>
              <a:rPr lang="zh-CN" altLang="zh-CN" sz="3700" dirty="0"/>
              <a:t>源模块名</a:t>
            </a:r>
            <a:r>
              <a:rPr lang="en-US" altLang="zh-CN" sz="3700" dirty="0"/>
              <a:t>’,’</a:t>
            </a:r>
            <a:r>
              <a:rPr lang="zh-CN" altLang="zh-CN" sz="3700" dirty="0"/>
              <a:t>目标模块名</a:t>
            </a:r>
            <a:r>
              <a:rPr lang="en-US" altLang="zh-CN" sz="3700" dirty="0"/>
              <a:t>’,’</a:t>
            </a:r>
            <a:r>
              <a:rPr lang="zh-CN" altLang="zh-CN" sz="3700" dirty="0"/>
              <a:t>属性名</a:t>
            </a:r>
            <a:r>
              <a:rPr lang="en-US" altLang="zh-CN" sz="3700" dirty="0"/>
              <a:t>1’,</a:t>
            </a:r>
            <a:r>
              <a:rPr lang="zh-CN" altLang="zh-CN" sz="3700" dirty="0"/>
              <a:t>属性值</a:t>
            </a:r>
            <a:r>
              <a:rPr lang="en-US" altLang="zh-CN" sz="3700" dirty="0"/>
              <a:t>1</a:t>
            </a:r>
            <a:r>
              <a:rPr lang="zh-CN" altLang="zh-CN" sz="3700" dirty="0"/>
              <a:t>，</a:t>
            </a:r>
            <a:r>
              <a:rPr lang="en-US" altLang="zh-CN" sz="3700" dirty="0"/>
              <a:t>’</a:t>
            </a:r>
            <a:r>
              <a:rPr lang="zh-CN" altLang="zh-CN" sz="3700" dirty="0"/>
              <a:t>属性名</a:t>
            </a:r>
            <a:r>
              <a:rPr lang="en-US" altLang="zh-CN" sz="3700" dirty="0"/>
              <a:t>2’,</a:t>
            </a:r>
            <a:r>
              <a:rPr lang="zh-CN" altLang="zh-CN" sz="3700" dirty="0"/>
              <a:t>属性值</a:t>
            </a:r>
            <a:r>
              <a:rPr lang="en-US" altLang="zh-CN" sz="3700" dirty="0"/>
              <a:t>2,…)</a:t>
            </a:r>
            <a:endParaRPr lang="zh-CN" altLang="zh-CN" sz="3700" dirty="0"/>
          </a:p>
          <a:p>
            <a:r>
              <a:rPr lang="zh-CN" altLang="zh-CN" sz="3700" dirty="0"/>
              <a:t>说明：</a:t>
            </a:r>
          </a:p>
          <a:p>
            <a:r>
              <a:rPr lang="zh-CN" altLang="zh-CN" sz="3700" dirty="0"/>
              <a:t>源模块名：为一个已知的库模块名，或在其它模型窗口中定义的模块名，</a:t>
            </a:r>
            <a:r>
              <a:rPr lang="en-US" altLang="zh-CN" sz="3700" dirty="0"/>
              <a:t>Simulink</a:t>
            </a:r>
            <a:r>
              <a:rPr lang="zh-CN" altLang="zh-CN" sz="3700" dirty="0"/>
              <a:t>自带的模块为内在模块，例如正弦信号模块为“</a:t>
            </a:r>
            <a:r>
              <a:rPr lang="en-US" altLang="zh-CN" sz="3700" dirty="0"/>
              <a:t>built-in/Sine Wave</a:t>
            </a:r>
            <a:r>
              <a:rPr lang="zh-CN" altLang="zh-CN" sz="3700" dirty="0"/>
              <a:t>”；</a:t>
            </a:r>
          </a:p>
          <a:p>
            <a:r>
              <a:rPr lang="zh-CN" altLang="zh-CN" sz="3700" dirty="0"/>
              <a:t>目标模块名：为在模型窗口中使用的模块名。</a:t>
            </a:r>
          </a:p>
          <a:p>
            <a:r>
              <a:rPr lang="zh-CN" altLang="zh-CN" sz="3700" dirty="0"/>
              <a:t>（</a:t>
            </a:r>
            <a:r>
              <a:rPr lang="en-US" altLang="zh-CN" sz="3700" dirty="0"/>
              <a:t>2</a:t>
            </a:r>
            <a:r>
              <a:rPr lang="zh-CN" altLang="zh-CN" sz="3700" dirty="0"/>
              <a:t>）添加信号线</a:t>
            </a:r>
          </a:p>
          <a:p>
            <a:r>
              <a:rPr lang="zh-CN" altLang="zh-CN" sz="3700" dirty="0"/>
              <a:t>模块需要用信号线连接起来，添加信号线使用</a:t>
            </a:r>
            <a:r>
              <a:rPr lang="en-US" altLang="zh-CN" sz="3700" dirty="0" err="1"/>
              <a:t>add_line</a:t>
            </a:r>
            <a:r>
              <a:rPr lang="zh-CN" altLang="zh-CN" sz="3700" dirty="0"/>
              <a:t>命令。</a:t>
            </a:r>
          </a:p>
          <a:p>
            <a:r>
              <a:rPr lang="zh-CN" altLang="zh-CN" sz="3700" b="1" dirty="0"/>
              <a:t>语法：</a:t>
            </a:r>
            <a:endParaRPr lang="zh-CN" altLang="zh-CN" sz="3700" dirty="0"/>
          </a:p>
          <a:p>
            <a:r>
              <a:rPr lang="en-US" altLang="zh-CN" sz="3700" dirty="0" err="1"/>
              <a:t>add_line</a:t>
            </a:r>
            <a:r>
              <a:rPr lang="en-US" altLang="zh-CN" sz="3700" dirty="0"/>
              <a:t>(’</a:t>
            </a:r>
            <a:r>
              <a:rPr lang="zh-CN" altLang="zh-CN" sz="3700" dirty="0"/>
              <a:t>模块名</a:t>
            </a:r>
            <a:r>
              <a:rPr lang="en-US" altLang="zh-CN" sz="3700" dirty="0"/>
              <a:t>’,’</a:t>
            </a:r>
            <a:r>
              <a:rPr lang="zh-CN" altLang="zh-CN" sz="3700" dirty="0"/>
              <a:t>起始模块名</a:t>
            </a:r>
            <a:r>
              <a:rPr lang="en-US" altLang="zh-CN" sz="3700" dirty="0"/>
              <a:t>/</a:t>
            </a:r>
            <a:r>
              <a:rPr lang="zh-CN" altLang="zh-CN" sz="3700" dirty="0"/>
              <a:t>输出端口号</a:t>
            </a:r>
            <a:r>
              <a:rPr lang="en-US" altLang="zh-CN" sz="3700" dirty="0"/>
              <a:t>’, ’</a:t>
            </a:r>
            <a:r>
              <a:rPr lang="zh-CN" altLang="zh-CN" sz="3700" dirty="0"/>
              <a:t>终止模块名</a:t>
            </a:r>
            <a:r>
              <a:rPr lang="en-US" altLang="zh-CN" sz="3700" dirty="0"/>
              <a:t>/</a:t>
            </a:r>
            <a:r>
              <a:rPr lang="zh-CN" altLang="zh-CN" sz="3700" dirty="0"/>
              <a:t>输入端口号</a:t>
            </a:r>
            <a:r>
              <a:rPr lang="en-US" altLang="zh-CN" sz="3700" dirty="0"/>
              <a:t>’)</a:t>
            </a:r>
            <a:endParaRPr lang="zh-CN" altLang="zh-CN" sz="3700" dirty="0"/>
          </a:p>
          <a:p>
            <a:r>
              <a:rPr lang="en-US" altLang="zh-CN" sz="3700" dirty="0" err="1"/>
              <a:t>add_line</a:t>
            </a:r>
            <a:r>
              <a:rPr lang="en-US" altLang="zh-CN" sz="3700" dirty="0"/>
              <a:t>(’</a:t>
            </a:r>
            <a:r>
              <a:rPr lang="zh-CN" altLang="zh-CN" sz="3700" dirty="0"/>
              <a:t>模块名</a:t>
            </a:r>
            <a:r>
              <a:rPr lang="en-US" altLang="zh-CN" sz="3700" dirty="0"/>
              <a:t>’,m)</a:t>
            </a:r>
            <a:endParaRPr lang="zh-CN" altLang="zh-CN" sz="3700" dirty="0"/>
          </a:p>
          <a:p>
            <a:r>
              <a:rPr lang="zh-CN" altLang="zh-CN" sz="3700" dirty="0"/>
              <a:t>说明：</a:t>
            </a:r>
          </a:p>
          <a:p>
            <a:r>
              <a:rPr lang="zh-CN" altLang="zh-CN" sz="3700" dirty="0"/>
              <a:t>模块名：为在模型窗口中的模块名；</a:t>
            </a:r>
          </a:p>
          <a:p>
            <a:r>
              <a:rPr lang="en-US" altLang="zh-CN" sz="3700" dirty="0"/>
              <a:t>m</a:t>
            </a:r>
            <a:r>
              <a:rPr lang="zh-CN" altLang="zh-CN" sz="3700" dirty="0"/>
              <a:t>：为有两列元素的矩阵，每列给出一个转折点坐标。</a:t>
            </a:r>
          </a:p>
          <a:p>
            <a:r>
              <a:rPr lang="zh-CN" altLang="zh-CN" sz="3700" dirty="0"/>
              <a:t>用</a:t>
            </a:r>
            <a:r>
              <a:rPr lang="en-US" altLang="zh-CN" sz="3700" dirty="0"/>
              <a:t>MATLAB</a:t>
            </a:r>
            <a:r>
              <a:rPr lang="zh-CN" altLang="zh-CN" sz="3700" dirty="0"/>
              <a:t>命令添加四个模块连接成一个二阶系统模型。</a:t>
            </a:r>
          </a:p>
          <a:p>
            <a:r>
              <a:rPr lang="en-US" altLang="zh-CN" sz="3700" dirty="0" err="1"/>
              <a:t>clc,clear,close</a:t>
            </a:r>
            <a:r>
              <a:rPr lang="en-US" altLang="zh-CN" sz="3700" dirty="0"/>
              <a:t> all</a:t>
            </a:r>
            <a:endParaRPr lang="zh-CN" altLang="zh-CN" sz="3700" dirty="0"/>
          </a:p>
          <a:p>
            <a:r>
              <a:rPr lang="en-US" altLang="zh-CN" sz="3700" dirty="0" err="1"/>
              <a:t>open_system</a:t>
            </a:r>
            <a:r>
              <a:rPr lang="en-US" altLang="zh-CN" sz="3700" dirty="0"/>
              <a:t>('ysw2_9.slx');</a:t>
            </a:r>
            <a:endParaRPr lang="zh-CN" altLang="zh-CN" sz="3700" dirty="0"/>
          </a:p>
          <a:p>
            <a:r>
              <a:rPr lang="en-US" altLang="zh-CN" sz="3700" dirty="0" err="1"/>
              <a:t>add_block</a:t>
            </a:r>
            <a:r>
              <a:rPr lang="en-US" altLang="zh-CN" sz="3700" dirty="0"/>
              <a:t>('built-in/Step','ysw2_9/</a:t>
            </a:r>
            <a:r>
              <a:rPr lang="en-US" altLang="zh-CN" sz="3700" dirty="0" err="1"/>
              <a:t>Step','position</a:t>
            </a:r>
            <a:r>
              <a:rPr lang="en-US" altLang="zh-CN" sz="3700" dirty="0"/>
              <a:t>',[20,100,40,120]) %</a:t>
            </a:r>
            <a:r>
              <a:rPr lang="zh-CN" altLang="zh-CN" sz="3700" dirty="0"/>
              <a:t>添加阶跃信号模块</a:t>
            </a:r>
          </a:p>
          <a:p>
            <a:r>
              <a:rPr lang="en-US" altLang="zh-CN" sz="3700" dirty="0" err="1"/>
              <a:t>add_block</a:t>
            </a:r>
            <a:r>
              <a:rPr lang="en-US" altLang="zh-CN" sz="3700" dirty="0"/>
              <a:t>('built-in/Sum','ysw2_9/</a:t>
            </a:r>
            <a:r>
              <a:rPr lang="en-US" altLang="zh-CN" sz="3700" dirty="0" err="1"/>
              <a:t>Sum','position</a:t>
            </a:r>
            <a:r>
              <a:rPr lang="en-US" altLang="zh-CN" sz="3700" dirty="0"/>
              <a:t>',[60,100,80,120])  	%</a:t>
            </a:r>
            <a:r>
              <a:rPr lang="zh-CN" altLang="zh-CN" sz="3700" dirty="0"/>
              <a:t>添加</a:t>
            </a:r>
            <a:r>
              <a:rPr lang="en-US" altLang="zh-CN" sz="3700" dirty="0"/>
              <a:t>Sum</a:t>
            </a:r>
            <a:r>
              <a:rPr lang="zh-CN" altLang="zh-CN" sz="3700" dirty="0"/>
              <a:t>模块</a:t>
            </a:r>
          </a:p>
          <a:p>
            <a:r>
              <a:rPr lang="en-US" altLang="zh-CN" sz="3700" dirty="0"/>
              <a:t>%</a:t>
            </a:r>
            <a:r>
              <a:rPr lang="zh-CN" altLang="zh-CN" sz="3700" dirty="0"/>
              <a:t>添加传递函数模块</a:t>
            </a:r>
          </a:p>
          <a:p>
            <a:r>
              <a:rPr lang="en-US" altLang="zh-CN" sz="3700" dirty="0" err="1"/>
              <a:t>add_block</a:t>
            </a:r>
            <a:r>
              <a:rPr lang="en-US" altLang="zh-CN" sz="3700" dirty="0"/>
              <a:t>('built-in/Transfer Fcn','ysw2_9/Fcn1','position',[120,90,200,130])  </a:t>
            </a:r>
            <a:endParaRPr lang="zh-CN" altLang="zh-CN" sz="3700" dirty="0"/>
          </a:p>
          <a:p>
            <a:r>
              <a:rPr lang="en-US" altLang="zh-CN" sz="3700" dirty="0"/>
              <a:t>%</a:t>
            </a:r>
            <a:r>
              <a:rPr lang="zh-CN" altLang="zh-CN" sz="3700" dirty="0"/>
              <a:t>添加示波器模块</a:t>
            </a:r>
          </a:p>
          <a:p>
            <a:r>
              <a:rPr lang="en-US" altLang="zh-CN" sz="3700" dirty="0" err="1"/>
              <a:t>add_block</a:t>
            </a:r>
            <a:r>
              <a:rPr lang="en-US" altLang="zh-CN" sz="3700" dirty="0"/>
              <a:t>('built-in/Scope','ysw2_9/</a:t>
            </a:r>
            <a:r>
              <a:rPr lang="en-US" altLang="zh-CN" sz="3700" dirty="0" err="1"/>
              <a:t>Scope','position</a:t>
            </a:r>
            <a:r>
              <a:rPr lang="en-US" altLang="zh-CN" sz="3700" dirty="0"/>
              <a:t>',[240,100,260,120])</a:t>
            </a:r>
            <a:endParaRPr lang="zh-CN" altLang="zh-CN" sz="3700" dirty="0"/>
          </a:p>
          <a:p>
            <a:r>
              <a:rPr lang="en-US" altLang="zh-CN" sz="3700" dirty="0" err="1"/>
              <a:t>add_line</a:t>
            </a:r>
            <a:r>
              <a:rPr lang="en-US" altLang="zh-CN" sz="3700" dirty="0"/>
              <a:t>('ysw2_9','Step/1','Sum/1')  							 %</a:t>
            </a:r>
            <a:r>
              <a:rPr lang="zh-CN" altLang="zh-CN" sz="3700" dirty="0"/>
              <a:t>添加连线</a:t>
            </a:r>
          </a:p>
          <a:p>
            <a:r>
              <a:rPr lang="en-US" altLang="zh-CN" sz="3700" dirty="0" err="1"/>
              <a:t>add_line</a:t>
            </a:r>
            <a:r>
              <a:rPr lang="en-US" altLang="zh-CN" sz="3700" dirty="0"/>
              <a:t>('ysw2_9','Sum/1','Fcn1/1')</a:t>
            </a:r>
            <a:endParaRPr lang="zh-CN" altLang="zh-CN" sz="3700" dirty="0"/>
          </a:p>
          <a:p>
            <a:r>
              <a:rPr lang="en-US" altLang="zh-CN" sz="3700" dirty="0" err="1"/>
              <a:t>add_line</a:t>
            </a:r>
            <a:r>
              <a:rPr lang="en-US" altLang="zh-CN" sz="3700" dirty="0"/>
              <a:t>('ysw2_9','Fcn1/1','Scope/1')</a:t>
            </a:r>
            <a:endParaRPr lang="zh-CN" altLang="zh-CN" sz="3700" dirty="0"/>
          </a:p>
          <a:p>
            <a:r>
              <a:rPr lang="en-US" altLang="zh-CN" sz="3700" dirty="0" err="1"/>
              <a:t>add_line</a:t>
            </a:r>
            <a:r>
              <a:rPr lang="en-US" altLang="zh-CN" sz="3700" dirty="0"/>
              <a:t>('ysw2_9','Fcn1/1','Sum/2')</a:t>
            </a:r>
            <a:endParaRPr lang="zh-CN" altLang="zh-CN" sz="3700" dirty="0"/>
          </a:p>
          <a:p>
            <a:r>
              <a:rPr lang="zh-CN" altLang="zh-CN" sz="3700" dirty="0"/>
              <a:t>程序中</a:t>
            </a:r>
            <a:r>
              <a:rPr lang="en-US" altLang="zh-CN" sz="3700" dirty="0"/>
              <a:t>'position'</a:t>
            </a:r>
            <a:r>
              <a:rPr lang="zh-CN" altLang="zh-CN" sz="3700" dirty="0"/>
              <a:t>为位置属性，模块名为</a:t>
            </a:r>
            <a:r>
              <a:rPr lang="en-US" altLang="zh-CN" sz="3700" dirty="0"/>
              <a:t>'ysw2_9'</a:t>
            </a:r>
            <a:r>
              <a:rPr lang="zh-CN" altLang="zh-CN" sz="3700" dirty="0"/>
              <a:t>。</a:t>
            </a:r>
          </a:p>
          <a:p>
            <a:endParaRPr lang="zh-CN" altLang="en-US" dirty="0"/>
          </a:p>
        </p:txBody>
      </p:sp>
    </p:spTree>
    <p:extLst>
      <p:ext uri="{BB962C8B-B14F-4D97-AF65-F5344CB8AC3E}">
        <p14:creationId xmlns:p14="http://schemas.microsoft.com/office/powerpoint/2010/main" val="779332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a:t>
            </a:r>
            <a:r>
              <a:rPr lang="en-US" altLang="zh-CN" dirty="0"/>
              <a:t>3</a:t>
            </a:r>
            <a:r>
              <a:rPr lang="zh-CN" altLang="zh-CN" dirty="0"/>
              <a:t>）删除模块</a:t>
            </a:r>
          </a:p>
          <a:p>
            <a:r>
              <a:rPr lang="zh-CN" altLang="zh-CN" dirty="0"/>
              <a:t>例如删除示波器模块则使用：</a:t>
            </a:r>
          </a:p>
          <a:p>
            <a:r>
              <a:rPr lang="en-US" altLang="zh-CN" dirty="0" err="1"/>
              <a:t>delete_block</a:t>
            </a:r>
            <a:r>
              <a:rPr lang="en-US" altLang="zh-CN" dirty="0"/>
              <a:t>('ysw2_9/Scope')</a:t>
            </a:r>
            <a:endParaRPr lang="zh-CN" altLang="zh-CN" dirty="0"/>
          </a:p>
          <a:p>
            <a:r>
              <a:rPr lang="zh-CN" altLang="zh-CN" dirty="0"/>
              <a:t>则出现如图</a:t>
            </a:r>
            <a:r>
              <a:rPr lang="en-US" altLang="zh-CN" dirty="0"/>
              <a:t>2-67</a:t>
            </a:r>
            <a:r>
              <a:rPr lang="zh-CN" altLang="zh-CN" dirty="0"/>
              <a:t>所示的模型。</a:t>
            </a:r>
          </a:p>
          <a:p>
            <a:endParaRPr lang="zh-CN" altLang="en-US" dirty="0"/>
          </a:p>
        </p:txBody>
      </p:sp>
    </p:spTree>
    <p:extLst>
      <p:ext uri="{BB962C8B-B14F-4D97-AF65-F5344CB8AC3E}">
        <p14:creationId xmlns:p14="http://schemas.microsoft.com/office/powerpoint/2010/main" val="1235038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64" y="908720"/>
            <a:ext cx="8229600" cy="1143000"/>
          </a:xfrm>
        </p:spPr>
        <p:txBody>
          <a:bodyPr>
            <a:normAutofit fontScale="90000"/>
          </a:bodyPr>
          <a:lstStyle/>
          <a:p>
            <a:r>
              <a:rPr lang="en-US" altLang="zh-CN" b="1" dirty="0">
                <a:solidFill>
                  <a:srgbClr val="C00000"/>
                </a:solidFill>
              </a:rPr>
              <a:t>2.4.3  </a:t>
            </a:r>
            <a:r>
              <a:rPr lang="zh-CN" altLang="zh-CN" b="1" dirty="0">
                <a:solidFill>
                  <a:srgbClr val="C00000"/>
                </a:solidFill>
              </a:rPr>
              <a:t>设置模型和模块属性</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556792"/>
            <a:ext cx="8229600" cy="5301208"/>
          </a:xfrm>
        </p:spPr>
        <p:txBody>
          <a:bodyPr>
            <a:normAutofit fontScale="32500" lnSpcReduction="20000"/>
          </a:bodyPr>
          <a:lstStyle/>
          <a:p>
            <a:r>
              <a:rPr lang="zh-CN" altLang="zh-CN" dirty="0"/>
              <a:t>（</a:t>
            </a:r>
            <a:r>
              <a:rPr lang="en-US" altLang="zh-CN" dirty="0"/>
              <a:t>1</a:t>
            </a:r>
            <a:r>
              <a:rPr lang="zh-CN" altLang="zh-CN" dirty="0"/>
              <a:t>）模型属性的获得</a:t>
            </a:r>
          </a:p>
          <a:p>
            <a:r>
              <a:rPr lang="en-US" altLang="zh-CN" dirty="0"/>
              <a:t>	</a:t>
            </a:r>
            <a:r>
              <a:rPr lang="zh-CN" altLang="zh-CN" dirty="0"/>
              <a:t>对</a:t>
            </a:r>
            <a:r>
              <a:rPr lang="en-US" altLang="zh-CN" dirty="0"/>
              <a:t>Simulink</a:t>
            </a:r>
            <a:r>
              <a:rPr lang="zh-CN" altLang="zh-CN" dirty="0"/>
              <a:t>模型进行属性的获取分析，</a:t>
            </a:r>
            <a:r>
              <a:rPr lang="en-US" altLang="zh-CN" dirty="0"/>
              <a:t>MATLAB</a:t>
            </a:r>
            <a:r>
              <a:rPr lang="zh-CN" altLang="zh-CN" dirty="0"/>
              <a:t>函数如下：</a:t>
            </a:r>
          </a:p>
          <a:p>
            <a:r>
              <a:rPr lang="en-US" altLang="zh-CN" dirty="0"/>
              <a:t>f1=</a:t>
            </a:r>
            <a:r>
              <a:rPr lang="en-US" altLang="zh-CN" dirty="0" err="1"/>
              <a:t>simget</a:t>
            </a:r>
            <a:r>
              <a:rPr lang="en-US" altLang="zh-CN" dirty="0"/>
              <a:t>('</a:t>
            </a:r>
            <a:r>
              <a:rPr lang="zh-CN" altLang="zh-CN" dirty="0"/>
              <a:t>模型文件名</a:t>
            </a:r>
            <a:r>
              <a:rPr lang="en-US" altLang="zh-CN" dirty="0"/>
              <a:t>')</a:t>
            </a:r>
            <a:endParaRPr lang="zh-CN" altLang="zh-CN" dirty="0"/>
          </a:p>
          <a:p>
            <a:r>
              <a:rPr lang="en-US" altLang="zh-CN" dirty="0"/>
              <a:t>	</a:t>
            </a:r>
            <a:r>
              <a:rPr lang="zh-CN" altLang="zh-CN" dirty="0"/>
              <a:t>说明：</a:t>
            </a:r>
          </a:p>
          <a:p>
            <a:r>
              <a:rPr lang="en-US" altLang="zh-CN" dirty="0"/>
              <a:t>	</a:t>
            </a:r>
            <a:r>
              <a:rPr lang="zh-CN" altLang="zh-CN" dirty="0"/>
              <a:t>模型文件名：默认为当前分析的</a:t>
            </a:r>
            <a:r>
              <a:rPr lang="en-US" altLang="zh-CN" dirty="0"/>
              <a:t>Simulink</a:t>
            </a:r>
            <a:r>
              <a:rPr lang="zh-CN" altLang="zh-CN" dirty="0"/>
              <a:t>文件。</a:t>
            </a:r>
          </a:p>
          <a:p>
            <a:r>
              <a:rPr lang="zh-CN" altLang="zh-CN" dirty="0"/>
              <a:t>对如图</a:t>
            </a:r>
            <a:r>
              <a:rPr lang="en-US" altLang="zh-CN" dirty="0"/>
              <a:t>2-66</a:t>
            </a:r>
            <a:r>
              <a:rPr lang="zh-CN" altLang="zh-CN" dirty="0"/>
              <a:t>所示模型进行属性的获取分析，</a:t>
            </a:r>
          </a:p>
          <a:p>
            <a:r>
              <a:rPr lang="en-US" altLang="zh-CN" dirty="0" err="1"/>
              <a:t>clc,clear,close</a:t>
            </a:r>
            <a:r>
              <a:rPr lang="en-US" altLang="zh-CN" dirty="0"/>
              <a:t> all</a:t>
            </a:r>
            <a:endParaRPr lang="zh-CN" altLang="zh-CN" dirty="0"/>
          </a:p>
          <a:p>
            <a:r>
              <a:rPr lang="en-US" altLang="zh-CN" dirty="0" err="1"/>
              <a:t>open_system</a:t>
            </a:r>
            <a:r>
              <a:rPr lang="en-US" altLang="zh-CN" dirty="0"/>
              <a:t>('ysw2_9.slx');</a:t>
            </a:r>
            <a:endParaRPr lang="zh-CN" altLang="zh-CN" dirty="0"/>
          </a:p>
          <a:p>
            <a:r>
              <a:rPr lang="en-US" altLang="zh-CN" dirty="0"/>
              <a:t>f1=</a:t>
            </a:r>
            <a:r>
              <a:rPr lang="en-US" altLang="zh-CN" dirty="0" err="1"/>
              <a:t>simget</a:t>
            </a:r>
            <a:r>
              <a:rPr lang="en-US" altLang="zh-CN" dirty="0"/>
              <a:t>('ysw2_9')</a:t>
            </a:r>
            <a:endParaRPr lang="zh-CN" altLang="zh-CN" dirty="0"/>
          </a:p>
          <a:p>
            <a:r>
              <a:rPr lang="zh-CN" altLang="zh-CN" dirty="0"/>
              <a:t>运行程序输出结果如下：</a:t>
            </a:r>
          </a:p>
          <a:p>
            <a:r>
              <a:rPr lang="en-US" altLang="zh-CN" dirty="0"/>
              <a:t>f1 = </a:t>
            </a:r>
            <a:endParaRPr lang="zh-CN" altLang="zh-CN" dirty="0"/>
          </a:p>
          <a:p>
            <a:r>
              <a:rPr lang="en-US" altLang="zh-CN" dirty="0"/>
              <a:t>             </a:t>
            </a:r>
            <a:r>
              <a:rPr lang="en-US" altLang="zh-CN" dirty="0" err="1"/>
              <a:t>AbsTol</a:t>
            </a:r>
            <a:r>
              <a:rPr lang="en-US" altLang="zh-CN" dirty="0"/>
              <a:t>: 'auto'  			%</a:t>
            </a:r>
            <a:r>
              <a:rPr lang="zh-CN" altLang="zh-CN" dirty="0"/>
              <a:t>绝对允许误差限</a:t>
            </a:r>
          </a:p>
          <a:p>
            <a:r>
              <a:rPr lang="en-US" altLang="zh-CN" dirty="0"/>
              <a:t>              Debug: 'off'  			%</a:t>
            </a:r>
            <a:r>
              <a:rPr lang="zh-CN" altLang="zh-CN" dirty="0"/>
              <a:t>是否允许跟踪调试</a:t>
            </a:r>
          </a:p>
          <a:p>
            <a:r>
              <a:rPr lang="en-US" altLang="zh-CN" dirty="0"/>
              <a:t>         Decimation: 1  			%</a:t>
            </a:r>
            <a:r>
              <a:rPr lang="zh-CN" altLang="zh-CN" dirty="0"/>
              <a:t>输出位数，每个</a:t>
            </a:r>
            <a:r>
              <a:rPr lang="en-US" altLang="zh-CN" dirty="0"/>
              <a:t>1</a:t>
            </a:r>
            <a:r>
              <a:rPr lang="zh-CN" altLang="zh-CN" dirty="0"/>
              <a:t>点输出</a:t>
            </a:r>
            <a:r>
              <a:rPr lang="en-US" altLang="zh-CN" dirty="0"/>
              <a:t>1</a:t>
            </a:r>
            <a:r>
              <a:rPr lang="zh-CN" altLang="zh-CN" dirty="0"/>
              <a:t>次</a:t>
            </a:r>
          </a:p>
          <a:p>
            <a:r>
              <a:rPr lang="en-US" altLang="zh-CN" dirty="0"/>
              <a:t>       </a:t>
            </a:r>
            <a:r>
              <a:rPr lang="en-US" altLang="zh-CN" dirty="0" err="1"/>
              <a:t>DstWorkspace</a:t>
            </a:r>
            <a:r>
              <a:rPr lang="en-US" altLang="zh-CN" dirty="0"/>
              <a:t>: 'current'  		%</a:t>
            </a:r>
            <a:r>
              <a:rPr lang="zh-CN" altLang="zh-CN" dirty="0"/>
              <a:t>输出量工作空间</a:t>
            </a:r>
          </a:p>
          <a:p>
            <a:r>
              <a:rPr lang="en-US" altLang="zh-CN" dirty="0"/>
              <a:t>     </a:t>
            </a:r>
            <a:r>
              <a:rPr lang="en-US" altLang="zh-CN" dirty="0" err="1"/>
              <a:t>FinalStateName</a:t>
            </a:r>
            <a:r>
              <a:rPr lang="en-US" altLang="zh-CN" dirty="0"/>
              <a:t>: ''  			%</a:t>
            </a:r>
            <a:r>
              <a:rPr lang="zh-CN" altLang="zh-CN" dirty="0"/>
              <a:t>状态变量名</a:t>
            </a:r>
          </a:p>
          <a:p>
            <a:r>
              <a:rPr lang="en-US" altLang="zh-CN" dirty="0"/>
              <a:t>          </a:t>
            </a:r>
            <a:r>
              <a:rPr lang="en-US" altLang="zh-CN" dirty="0" err="1"/>
              <a:t>FixedStep</a:t>
            </a:r>
            <a:r>
              <a:rPr lang="en-US" altLang="zh-CN" dirty="0"/>
              <a:t>: 'auto'  			%</a:t>
            </a:r>
            <a:r>
              <a:rPr lang="zh-CN" altLang="zh-CN" dirty="0"/>
              <a:t>定步长</a:t>
            </a:r>
          </a:p>
          <a:p>
            <a:r>
              <a:rPr lang="en-US" altLang="zh-CN" dirty="0"/>
              <a:t>       </a:t>
            </a:r>
            <a:r>
              <a:rPr lang="en-US" altLang="zh-CN" dirty="0" err="1"/>
              <a:t>InitialState</a:t>
            </a:r>
            <a:r>
              <a:rPr lang="en-US" altLang="zh-CN" dirty="0"/>
              <a:t>: []				%</a:t>
            </a:r>
            <a:r>
              <a:rPr lang="zh-CN" altLang="zh-CN" dirty="0"/>
              <a:t>初始状态向量</a:t>
            </a:r>
          </a:p>
          <a:p>
            <a:r>
              <a:rPr lang="en-US" altLang="zh-CN" dirty="0"/>
              <a:t>        </a:t>
            </a:r>
            <a:r>
              <a:rPr lang="en-US" altLang="zh-CN" dirty="0" err="1"/>
              <a:t>InitialStep</a:t>
            </a:r>
            <a:r>
              <a:rPr lang="en-US" altLang="zh-CN" dirty="0"/>
              <a:t>: 'auto'			%</a:t>
            </a:r>
            <a:r>
              <a:rPr lang="zh-CN" altLang="zh-CN" dirty="0"/>
              <a:t>初始步长</a:t>
            </a:r>
          </a:p>
          <a:p>
            <a:r>
              <a:rPr lang="en-US" altLang="zh-CN" dirty="0"/>
              <a:t>           </a:t>
            </a:r>
            <a:r>
              <a:rPr lang="en-US" altLang="zh-CN" dirty="0" err="1"/>
              <a:t>MaxOrder</a:t>
            </a:r>
            <a:r>
              <a:rPr lang="en-US" altLang="zh-CN" dirty="0"/>
              <a:t>: 5			%</a:t>
            </a:r>
            <a:r>
              <a:rPr lang="zh-CN" altLang="zh-CN" dirty="0"/>
              <a:t>最高算法阶次</a:t>
            </a:r>
          </a:p>
          <a:p>
            <a:r>
              <a:rPr lang="en-US" altLang="zh-CN" dirty="0"/>
              <a:t>         </a:t>
            </a:r>
            <a:r>
              <a:rPr lang="en-US" altLang="zh-CN" dirty="0" err="1"/>
              <a:t>SaveFormat</a:t>
            </a:r>
            <a:r>
              <a:rPr lang="en-US" altLang="zh-CN" dirty="0"/>
              <a:t>: 'Array'		%</a:t>
            </a:r>
            <a:r>
              <a:rPr lang="zh-CN" altLang="zh-CN" dirty="0"/>
              <a:t>变量类型</a:t>
            </a:r>
          </a:p>
          <a:p>
            <a:r>
              <a:rPr lang="en-US" altLang="zh-CN" dirty="0"/>
              <a:t>      </a:t>
            </a:r>
            <a:r>
              <a:rPr lang="en-US" altLang="zh-CN" dirty="0" err="1"/>
              <a:t>MaxDataPoints</a:t>
            </a:r>
            <a:r>
              <a:rPr lang="en-US" altLang="zh-CN" dirty="0"/>
              <a:t>: 1000		%</a:t>
            </a:r>
            <a:r>
              <a:rPr lang="zh-CN" altLang="zh-CN" dirty="0"/>
              <a:t>最大返回点数</a:t>
            </a:r>
          </a:p>
          <a:p>
            <a:r>
              <a:rPr lang="en-US" altLang="zh-CN" dirty="0"/>
              <a:t>            </a:t>
            </a:r>
            <a:r>
              <a:rPr lang="en-US" altLang="zh-CN" dirty="0" err="1"/>
              <a:t>MaxStep</a:t>
            </a:r>
            <a:r>
              <a:rPr lang="en-US" altLang="zh-CN" dirty="0"/>
              <a:t>: 'auto'		%</a:t>
            </a:r>
            <a:r>
              <a:rPr lang="zh-CN" altLang="zh-CN" dirty="0"/>
              <a:t>最大步长</a:t>
            </a:r>
          </a:p>
          <a:p>
            <a:r>
              <a:rPr lang="en-US" altLang="zh-CN" dirty="0"/>
              <a:t>            </a:t>
            </a:r>
            <a:r>
              <a:rPr lang="en-US" altLang="zh-CN" dirty="0" err="1"/>
              <a:t>MinStep</a:t>
            </a:r>
            <a:r>
              <a:rPr lang="en-US" altLang="zh-CN" dirty="0"/>
              <a:t>: []			%</a:t>
            </a:r>
            <a:r>
              <a:rPr lang="zh-CN" altLang="zh-CN" dirty="0"/>
              <a:t>最小步长</a:t>
            </a:r>
          </a:p>
          <a:p>
            <a:r>
              <a:rPr lang="en-US" altLang="zh-CN" dirty="0"/>
              <a:t>       </a:t>
            </a:r>
            <a:r>
              <a:rPr lang="en-US" altLang="zh-CN" dirty="0" err="1"/>
              <a:t>OutputPoints</a:t>
            </a:r>
            <a:r>
              <a:rPr lang="en-US" altLang="zh-CN" dirty="0"/>
              <a:t>: 'all'		%</a:t>
            </a:r>
            <a:r>
              <a:rPr lang="zh-CN" altLang="zh-CN" dirty="0"/>
              <a:t>输出点</a:t>
            </a:r>
          </a:p>
          <a:p>
            <a:r>
              <a:rPr lang="en-US" altLang="zh-CN" dirty="0"/>
              <a:t>    </a:t>
            </a:r>
            <a:r>
              <a:rPr lang="en-US" altLang="zh-CN" dirty="0" err="1"/>
              <a:t>OutputVariables</a:t>
            </a:r>
            <a:r>
              <a:rPr lang="en-US" altLang="zh-CN" dirty="0"/>
              <a:t>: 'ty'			%</a:t>
            </a:r>
            <a:r>
              <a:rPr lang="zh-CN" altLang="zh-CN" dirty="0"/>
              <a:t>输出变量</a:t>
            </a:r>
          </a:p>
          <a:p>
            <a:r>
              <a:rPr lang="en-US" altLang="zh-CN" dirty="0"/>
              <a:t>             Refine: 1			%</a:t>
            </a:r>
            <a:r>
              <a:rPr lang="zh-CN" altLang="zh-CN" dirty="0"/>
              <a:t>插值点</a:t>
            </a:r>
          </a:p>
          <a:p>
            <a:r>
              <a:rPr lang="en-US" altLang="zh-CN" dirty="0"/>
              <a:t>             </a:t>
            </a:r>
            <a:r>
              <a:rPr lang="en-US" altLang="zh-CN" dirty="0" err="1"/>
              <a:t>RelTol</a:t>
            </a:r>
            <a:r>
              <a:rPr lang="en-US" altLang="zh-CN" dirty="0"/>
              <a:t>: 0.0010		%</a:t>
            </a:r>
            <a:r>
              <a:rPr lang="zh-CN" altLang="zh-CN" dirty="0"/>
              <a:t>相对误差</a:t>
            </a:r>
          </a:p>
          <a:p>
            <a:r>
              <a:rPr lang="en-US" altLang="zh-CN" dirty="0"/>
              <a:t>             Solver: 'ode45'		%</a:t>
            </a:r>
            <a:r>
              <a:rPr lang="zh-CN" altLang="zh-CN" dirty="0"/>
              <a:t>仿真算法</a:t>
            </a:r>
          </a:p>
          <a:p>
            <a:r>
              <a:rPr lang="en-US" altLang="zh-CN" dirty="0"/>
              <a:t>       </a:t>
            </a:r>
            <a:r>
              <a:rPr lang="en-US" altLang="zh-CN" dirty="0" err="1"/>
              <a:t>SrcWorkspace</a:t>
            </a:r>
            <a:r>
              <a:rPr lang="en-US" altLang="zh-CN" dirty="0"/>
              <a:t>: 'base'		%</a:t>
            </a:r>
            <a:r>
              <a:rPr lang="zh-CN" altLang="zh-CN" dirty="0"/>
              <a:t>输入量工作空间</a:t>
            </a:r>
          </a:p>
          <a:p>
            <a:r>
              <a:rPr lang="en-US" altLang="zh-CN" dirty="0"/>
              <a:t>              Trace: ''			%</a:t>
            </a:r>
            <a:r>
              <a:rPr lang="zh-CN" altLang="zh-CN" dirty="0"/>
              <a:t>是否逐步显示</a:t>
            </a:r>
          </a:p>
          <a:p>
            <a:r>
              <a:rPr lang="en-US" altLang="zh-CN" dirty="0"/>
              <a:t>          </a:t>
            </a:r>
            <a:r>
              <a:rPr lang="en-US" altLang="zh-CN" dirty="0" err="1"/>
              <a:t>ZeroCross</a:t>
            </a:r>
            <a:r>
              <a:rPr lang="en-US" altLang="zh-CN" dirty="0"/>
              <a:t>: 'on'		%</a:t>
            </a:r>
            <a:r>
              <a:rPr lang="zh-CN" altLang="zh-CN" dirty="0"/>
              <a:t>检测过零点</a:t>
            </a:r>
          </a:p>
          <a:p>
            <a:endParaRPr lang="zh-CN" altLang="en-US" dirty="0"/>
          </a:p>
        </p:txBody>
      </p:sp>
    </p:spTree>
    <p:extLst>
      <p:ext uri="{BB962C8B-B14F-4D97-AF65-F5344CB8AC3E}">
        <p14:creationId xmlns:p14="http://schemas.microsoft.com/office/powerpoint/2010/main" val="3145552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1"/>
            <a:ext cx="8229600" cy="3744416"/>
          </a:xfrm>
        </p:spPr>
        <p:txBody>
          <a:bodyPr>
            <a:normAutofit lnSpcReduction="10000"/>
          </a:bodyPr>
          <a:lstStyle/>
          <a:p>
            <a:r>
              <a:rPr lang="zh-CN" altLang="zh-CN" sz="1800" dirty="0"/>
              <a:t>（</a:t>
            </a:r>
            <a:r>
              <a:rPr lang="en-US" altLang="zh-CN" sz="1800" dirty="0"/>
              <a:t>2</a:t>
            </a:r>
            <a:r>
              <a:rPr lang="zh-CN" altLang="zh-CN" sz="1800" dirty="0"/>
              <a:t>）设置模块和信号线属性</a:t>
            </a:r>
          </a:p>
          <a:p>
            <a:r>
              <a:rPr lang="zh-CN" altLang="zh-CN" sz="1800" dirty="0"/>
              <a:t>设置如图</a:t>
            </a:r>
            <a:r>
              <a:rPr lang="en-US" altLang="zh-CN" sz="1800" dirty="0"/>
              <a:t>2-66</a:t>
            </a:r>
            <a:r>
              <a:rPr lang="zh-CN" altLang="zh-CN" sz="1800" dirty="0"/>
              <a:t>所示模型中各模块的属性，程序如下：</a:t>
            </a:r>
          </a:p>
          <a:p>
            <a:r>
              <a:rPr lang="en-US" altLang="zh-CN" sz="1800" dirty="0" err="1"/>
              <a:t>clc,clear,close</a:t>
            </a:r>
            <a:r>
              <a:rPr lang="en-US" altLang="zh-CN" sz="1800" dirty="0"/>
              <a:t> all</a:t>
            </a:r>
            <a:endParaRPr lang="zh-CN" altLang="zh-CN" sz="1800" dirty="0"/>
          </a:p>
          <a:p>
            <a:r>
              <a:rPr lang="en-US" altLang="zh-CN" sz="1800" dirty="0" err="1"/>
              <a:t>open_system</a:t>
            </a:r>
            <a:r>
              <a:rPr lang="en-US" altLang="zh-CN" sz="1800" dirty="0"/>
              <a:t>('ysw2_9.slx');</a:t>
            </a:r>
            <a:endParaRPr lang="zh-CN" altLang="zh-CN" sz="1800" dirty="0"/>
          </a:p>
          <a:p>
            <a:r>
              <a:rPr lang="en-US" altLang="zh-CN" sz="1800" dirty="0" err="1"/>
              <a:t>set_param</a:t>
            </a:r>
            <a:r>
              <a:rPr lang="en-US" altLang="zh-CN" sz="1800" dirty="0"/>
              <a:t>('ysw2_9','StopTime','15')  				%</a:t>
            </a:r>
            <a:r>
              <a:rPr lang="zh-CN" altLang="zh-CN" sz="1800" dirty="0"/>
              <a:t>设置采样停止时间</a:t>
            </a:r>
          </a:p>
          <a:p>
            <a:r>
              <a:rPr lang="en-US" altLang="zh-CN" sz="1800" dirty="0" err="1"/>
              <a:t>set_param</a:t>
            </a:r>
            <a:r>
              <a:rPr lang="en-US" altLang="zh-CN" sz="1800" dirty="0"/>
              <a:t>('ysw2_9/Step','time','0')  				%</a:t>
            </a:r>
            <a:r>
              <a:rPr lang="zh-CN" altLang="zh-CN" sz="1800" dirty="0"/>
              <a:t>设置阶跃信号上升时间</a:t>
            </a:r>
          </a:p>
          <a:p>
            <a:r>
              <a:rPr lang="en-US" altLang="zh-CN" sz="1800" dirty="0" err="1"/>
              <a:t>set_param</a:t>
            </a:r>
            <a:r>
              <a:rPr lang="en-US" altLang="zh-CN" sz="1800" dirty="0"/>
              <a:t>('ysw2_9/</a:t>
            </a:r>
            <a:r>
              <a:rPr lang="en-US" altLang="zh-CN" sz="1800" dirty="0" err="1"/>
              <a:t>Sum','Inputs</a:t>
            </a:r>
            <a:r>
              <a:rPr lang="en-US" altLang="zh-CN" sz="1800" dirty="0"/>
              <a:t>','+-')  			%</a:t>
            </a:r>
            <a:r>
              <a:rPr lang="zh-CN" altLang="zh-CN" sz="1800" dirty="0"/>
              <a:t>设置</a:t>
            </a:r>
            <a:r>
              <a:rPr lang="en-US" altLang="zh-CN" sz="1800" dirty="0"/>
              <a:t>Sum</a:t>
            </a:r>
            <a:r>
              <a:rPr lang="zh-CN" altLang="zh-CN" sz="1800" dirty="0"/>
              <a:t>模块信号的符号</a:t>
            </a:r>
          </a:p>
          <a:p>
            <a:r>
              <a:rPr lang="en-US" altLang="zh-CN" sz="1800" dirty="0" err="1"/>
              <a:t>set_param</a:t>
            </a:r>
            <a:r>
              <a:rPr lang="en-US" altLang="zh-CN" sz="1800" dirty="0"/>
              <a:t>('ysw2_9/Fcn1','Denominator','[1 0.6 0]')  	%</a:t>
            </a:r>
            <a:r>
              <a:rPr lang="zh-CN" altLang="zh-CN" sz="1800" dirty="0"/>
              <a:t>设置传递函数分母</a:t>
            </a:r>
          </a:p>
          <a:p>
            <a:r>
              <a:rPr lang="zh-CN" altLang="zh-CN" sz="1800" dirty="0"/>
              <a:t>则系统模型框图如图</a:t>
            </a:r>
            <a:r>
              <a:rPr lang="en-US" altLang="zh-CN" sz="1800" dirty="0"/>
              <a:t>2-68</a:t>
            </a:r>
            <a:r>
              <a:rPr lang="zh-CN" altLang="zh-CN" sz="1800"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12500" t="46698" r="4546" b="12263"/>
          <a:stretch>
            <a:fillRect/>
          </a:stretch>
        </p:blipFill>
        <p:spPr bwMode="auto">
          <a:xfrm>
            <a:off x="1187624" y="4653136"/>
            <a:ext cx="4896544" cy="1762492"/>
          </a:xfrm>
          <a:prstGeom prst="rect">
            <a:avLst/>
          </a:prstGeom>
          <a:noFill/>
          <a:ln>
            <a:noFill/>
          </a:ln>
        </p:spPr>
      </p:pic>
    </p:spTree>
    <p:extLst>
      <p:ext uri="{BB962C8B-B14F-4D97-AF65-F5344CB8AC3E}">
        <p14:creationId xmlns:p14="http://schemas.microsoft.com/office/powerpoint/2010/main" val="41458853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052736"/>
            <a:ext cx="8229600" cy="1143000"/>
          </a:xfrm>
        </p:spPr>
        <p:txBody>
          <a:bodyPr>
            <a:normAutofit fontScale="90000"/>
          </a:bodyPr>
          <a:lstStyle/>
          <a:p>
            <a:r>
              <a:rPr lang="en-US" altLang="zh-CN" b="1" dirty="0">
                <a:solidFill>
                  <a:srgbClr val="C00000"/>
                </a:solidFill>
              </a:rPr>
              <a:t>2.4.4  </a:t>
            </a:r>
            <a:r>
              <a:rPr lang="zh-CN" altLang="zh-CN" b="1" dirty="0">
                <a:solidFill>
                  <a:srgbClr val="C00000"/>
                </a:solidFill>
              </a:rPr>
              <a:t>仿真</a:t>
            </a:r>
            <a:br>
              <a:rPr lang="zh-CN" altLang="zh-CN" b="1" dirty="0">
                <a:solidFill>
                  <a:srgbClr val="C00000"/>
                </a:solidFill>
              </a:rPr>
            </a:br>
            <a:endParaRPr lang="zh-CN" altLang="en-US" dirty="0">
              <a:solidFill>
                <a:srgbClr val="C00000"/>
              </a:solidFill>
            </a:endParaRPr>
          </a:p>
        </p:txBody>
      </p:sp>
      <p:sp>
        <p:nvSpPr>
          <p:cNvPr id="3" name="内容占位符 2"/>
          <p:cNvSpPr>
            <a:spLocks noGrp="1"/>
          </p:cNvSpPr>
          <p:nvPr>
            <p:ph idx="1"/>
          </p:nvPr>
        </p:nvSpPr>
        <p:spPr>
          <a:xfrm>
            <a:off x="457200" y="1772817"/>
            <a:ext cx="8229600" cy="4176464"/>
          </a:xfrm>
        </p:spPr>
        <p:txBody>
          <a:bodyPr>
            <a:normAutofit fontScale="47500" lnSpcReduction="20000"/>
          </a:bodyPr>
          <a:lstStyle/>
          <a:p>
            <a:r>
              <a:rPr lang="zh-CN" altLang="zh-CN" dirty="0"/>
              <a:t>使用</a:t>
            </a:r>
            <a:r>
              <a:rPr lang="en-US" altLang="zh-CN" dirty="0"/>
              <a:t>sim</a:t>
            </a:r>
            <a:r>
              <a:rPr lang="zh-CN" altLang="zh-CN" dirty="0"/>
              <a:t>命令来完成，在命令窗口就可以方便地对模型分析和仿真。</a:t>
            </a:r>
          </a:p>
          <a:p>
            <a:r>
              <a:rPr lang="zh-CN" altLang="zh-CN" dirty="0"/>
              <a:t>语法：</a:t>
            </a:r>
            <a:endParaRPr lang="zh-CN" altLang="zh-CN" b="1" dirty="0"/>
          </a:p>
          <a:p>
            <a:r>
              <a:rPr lang="en-US" altLang="zh-CN" dirty="0"/>
              <a:t>[</a:t>
            </a:r>
            <a:r>
              <a:rPr lang="en-US" altLang="zh-CN" dirty="0" err="1"/>
              <a:t>t,x,y</a:t>
            </a:r>
            <a:r>
              <a:rPr lang="en-US" altLang="zh-CN" dirty="0"/>
              <a:t>]=sim(‘model’,</a:t>
            </a:r>
            <a:r>
              <a:rPr lang="en-US" altLang="zh-CN" dirty="0" err="1"/>
              <a:t>timespan,options,ut</a:t>
            </a:r>
            <a:r>
              <a:rPr lang="en-US" altLang="zh-CN" dirty="0"/>
              <a:t>)        %</a:t>
            </a:r>
            <a:r>
              <a:rPr lang="zh-CN" altLang="zh-CN" dirty="0"/>
              <a:t>利用输入参数进行仿真，输出矩阵</a:t>
            </a:r>
          </a:p>
          <a:p>
            <a:r>
              <a:rPr lang="en-US" altLang="zh-CN" dirty="0"/>
              <a:t>[t,x,y1,y2,…]=sim(‘model’,</a:t>
            </a:r>
            <a:r>
              <a:rPr lang="en-US" altLang="zh-CN" dirty="0" err="1"/>
              <a:t>timespan,options,ut</a:t>
            </a:r>
            <a:r>
              <a:rPr lang="en-US" altLang="zh-CN" dirty="0"/>
              <a:t>)  %</a:t>
            </a:r>
            <a:r>
              <a:rPr lang="zh-CN" altLang="zh-CN" dirty="0"/>
              <a:t>利用输入参数进行仿真，逐个输出</a:t>
            </a:r>
          </a:p>
          <a:p>
            <a:r>
              <a:rPr lang="zh-CN" altLang="zh-CN" dirty="0"/>
              <a:t>说明：</a:t>
            </a:r>
          </a:p>
          <a:p>
            <a:r>
              <a:rPr lang="en-US" altLang="zh-CN" dirty="0"/>
              <a:t>model</a:t>
            </a:r>
            <a:r>
              <a:rPr lang="zh-CN" altLang="zh-CN" dirty="0"/>
              <a:t>：为模型名；</a:t>
            </a:r>
          </a:p>
          <a:p>
            <a:r>
              <a:rPr lang="en-US" altLang="zh-CN" dirty="0"/>
              <a:t>timespan</a:t>
            </a:r>
            <a:r>
              <a:rPr lang="zh-CN" altLang="zh-CN" dirty="0"/>
              <a:t>：是仿真时间区间，可以是</a:t>
            </a:r>
            <a:r>
              <a:rPr lang="en-US" altLang="zh-CN" dirty="0"/>
              <a:t>[t0, </a:t>
            </a:r>
            <a:r>
              <a:rPr lang="en-US" altLang="zh-CN" dirty="0" err="1"/>
              <a:t>tf</a:t>
            </a:r>
            <a:r>
              <a:rPr lang="en-US" altLang="zh-CN" dirty="0"/>
              <a:t>]</a:t>
            </a:r>
            <a:r>
              <a:rPr lang="zh-CN" altLang="zh-CN" dirty="0"/>
              <a:t>表示起始时间和终止时间，也可以是</a:t>
            </a:r>
            <a:r>
              <a:rPr lang="en-US" altLang="zh-CN" dirty="0"/>
              <a:t>[]</a:t>
            </a:r>
            <a:r>
              <a:rPr lang="zh-CN" altLang="zh-CN" dirty="0"/>
              <a:t>，利用模型对话框设置时间，如果是标量则指终止仿真时间；</a:t>
            </a:r>
          </a:p>
          <a:p>
            <a:r>
              <a:rPr lang="en-US" altLang="zh-CN" dirty="0"/>
              <a:t>options</a:t>
            </a:r>
            <a:r>
              <a:rPr lang="zh-CN" altLang="zh-CN" dirty="0"/>
              <a:t>参数为模型控制参数；</a:t>
            </a:r>
          </a:p>
          <a:p>
            <a:r>
              <a:rPr lang="en-US" altLang="zh-CN" dirty="0" err="1"/>
              <a:t>ut</a:t>
            </a:r>
            <a:r>
              <a:rPr lang="zh-CN" altLang="zh-CN" dirty="0"/>
              <a:t>为外部输入向量；</a:t>
            </a:r>
          </a:p>
          <a:p>
            <a:r>
              <a:rPr lang="en-US" altLang="zh-CN" dirty="0"/>
              <a:t>t</a:t>
            </a:r>
            <a:r>
              <a:rPr lang="zh-CN" altLang="zh-CN" dirty="0"/>
              <a:t>为时间列向量；</a:t>
            </a:r>
          </a:p>
          <a:p>
            <a:r>
              <a:rPr lang="en-US" altLang="zh-CN" dirty="0"/>
              <a:t>x</a:t>
            </a:r>
            <a:r>
              <a:rPr lang="zh-CN" altLang="zh-CN" dirty="0"/>
              <a:t>为状态变量构成的矩阵；</a:t>
            </a:r>
          </a:p>
          <a:p>
            <a:r>
              <a:rPr lang="en-US" altLang="zh-CN" dirty="0"/>
              <a:t>y</a:t>
            </a:r>
            <a:r>
              <a:rPr lang="zh-CN" altLang="zh-CN" dirty="0"/>
              <a:t>为输出信号构成的矩阵，每列对应一路输出信号。</a:t>
            </a:r>
          </a:p>
          <a:p>
            <a:r>
              <a:rPr lang="zh-CN" altLang="zh-CN" dirty="0"/>
              <a:t>仿真中</a:t>
            </a:r>
            <a:r>
              <a:rPr lang="en-US" altLang="zh-CN" dirty="0"/>
              <a:t>timespan</a:t>
            </a:r>
            <a:r>
              <a:rPr lang="zh-CN" altLang="zh-CN" dirty="0"/>
              <a:t>、</a:t>
            </a:r>
            <a:r>
              <a:rPr lang="en-US" altLang="zh-CN" dirty="0"/>
              <a:t>options</a:t>
            </a:r>
            <a:r>
              <a:rPr lang="zh-CN" altLang="zh-CN" dirty="0"/>
              <a:t>和</a:t>
            </a:r>
            <a:r>
              <a:rPr lang="en-US" altLang="zh-CN" dirty="0" err="1"/>
              <a:t>ut</a:t>
            </a:r>
            <a:r>
              <a:rPr lang="zh-CN" altLang="zh-CN" dirty="0"/>
              <a:t>参数都可省略。</a:t>
            </a:r>
          </a:p>
          <a:p>
            <a:r>
              <a:rPr lang="zh-CN" altLang="zh-CN" dirty="0"/>
              <a:t>运行二阶系统的阶跃响应，</a:t>
            </a:r>
            <a:r>
              <a:rPr lang="en-US" altLang="zh-CN" dirty="0"/>
              <a:t> </a:t>
            </a:r>
            <a:endParaRPr lang="zh-CN" altLang="zh-CN" dirty="0"/>
          </a:p>
          <a:p>
            <a:r>
              <a:rPr lang="en-US" altLang="zh-CN" dirty="0"/>
              <a:t>[</a:t>
            </a:r>
            <a:r>
              <a:rPr lang="en-US" altLang="zh-CN" dirty="0" err="1"/>
              <a:t>t,x,y</a:t>
            </a:r>
            <a:r>
              <a:rPr lang="en-US" altLang="zh-CN" dirty="0"/>
              <a:t>]=sim('Ex0711',[0,15]); </a:t>
            </a:r>
            <a:endParaRPr lang="zh-CN" altLang="zh-CN" dirty="0"/>
          </a:p>
          <a:p>
            <a:r>
              <a:rPr lang="en-US" altLang="zh-CN" dirty="0"/>
              <a:t>plot(</a:t>
            </a:r>
            <a:r>
              <a:rPr lang="en-US" altLang="zh-CN" dirty="0" err="1"/>
              <a:t>t,x</a:t>
            </a:r>
            <a:r>
              <a:rPr lang="en-US" altLang="zh-CN" dirty="0"/>
              <a:t>(:,2))</a:t>
            </a:r>
            <a:endParaRPr lang="zh-CN" altLang="zh-CN" dirty="0"/>
          </a:p>
          <a:p>
            <a:r>
              <a:rPr lang="zh-CN" altLang="zh-CN" dirty="0"/>
              <a:t>运行仿真输出结果如图</a:t>
            </a:r>
            <a:r>
              <a:rPr lang="en-US" altLang="zh-CN" dirty="0"/>
              <a:t>2-69</a:t>
            </a:r>
            <a:r>
              <a:rPr lang="zh-CN" altLang="zh-CN" dirty="0"/>
              <a:t>所示。</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l="6786" t="4445" r="7143" b="5556"/>
          <a:stretch>
            <a:fillRect/>
          </a:stretch>
        </p:blipFill>
        <p:spPr bwMode="auto">
          <a:xfrm>
            <a:off x="5796136" y="4005064"/>
            <a:ext cx="2484120" cy="1950720"/>
          </a:xfrm>
          <a:prstGeom prst="rect">
            <a:avLst/>
          </a:prstGeom>
          <a:noFill/>
          <a:ln>
            <a:noFill/>
          </a:ln>
        </p:spPr>
      </p:pic>
    </p:spTree>
    <p:extLst>
      <p:ext uri="{BB962C8B-B14F-4D97-AF65-F5344CB8AC3E}">
        <p14:creationId xmlns:p14="http://schemas.microsoft.com/office/powerpoint/2010/main" val="181457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291264" cy="5145435"/>
          </a:xfrm>
        </p:spPr>
        <p:txBody>
          <a:bodyPr/>
          <a:lstStyle/>
          <a:p>
            <a:r>
              <a:rPr lang="zh-CN" altLang="zh-CN" dirty="0"/>
              <a:t>（</a:t>
            </a:r>
            <a:r>
              <a:rPr lang="en-US" altLang="zh-CN" dirty="0"/>
              <a:t>2</a:t>
            </a:r>
            <a:r>
              <a:rPr lang="zh-CN" altLang="zh-CN" dirty="0"/>
              <a:t>）连续函数模块如图</a:t>
            </a:r>
            <a:r>
              <a:rPr lang="en-US" altLang="zh-CN" dirty="0"/>
              <a:t>2-5</a:t>
            </a:r>
            <a:r>
              <a:rPr lang="zh-CN" altLang="zh-CN" dirty="0"/>
              <a:t>所示。</a:t>
            </a:r>
          </a:p>
          <a:p>
            <a:r>
              <a:rPr lang="zh-CN" altLang="zh-CN" dirty="0"/>
              <a:t>连续函数模块主要用于控制系统的拉氏变换中，主要为积分环节、传递函数、抗饱和积分、延迟环节等。</a:t>
            </a:r>
          </a:p>
          <a:p>
            <a:endParaRPr lang="zh-CN" altLang="en-US" dirty="0"/>
          </a:p>
        </p:txBody>
      </p:sp>
      <p:pic>
        <p:nvPicPr>
          <p:cNvPr id="4" name="图片 3"/>
          <p:cNvPicPr/>
          <p:nvPr/>
        </p:nvPicPr>
        <p:blipFill>
          <a:blip r:embed="rId2"/>
          <a:stretch>
            <a:fillRect/>
          </a:stretch>
        </p:blipFill>
        <p:spPr>
          <a:xfrm>
            <a:off x="4644008" y="2996952"/>
            <a:ext cx="4342061" cy="3492103"/>
          </a:xfrm>
          <a:prstGeom prst="rect">
            <a:avLst/>
          </a:prstGeom>
        </p:spPr>
      </p:pic>
    </p:spTree>
    <p:extLst>
      <p:ext uri="{BB962C8B-B14F-4D97-AF65-F5344CB8AC3E}">
        <p14:creationId xmlns:p14="http://schemas.microsoft.com/office/powerpoint/2010/main" val="304040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lstStyle/>
          <a:p>
            <a:r>
              <a:rPr lang="zh-CN" altLang="zh-CN" dirty="0"/>
              <a:t>（</a:t>
            </a:r>
            <a:r>
              <a:rPr lang="en-US" altLang="zh-CN" dirty="0"/>
              <a:t>3</a:t>
            </a:r>
            <a:r>
              <a:rPr lang="zh-CN" altLang="zh-CN" dirty="0"/>
              <a:t>）非连续函数模块如图</a:t>
            </a:r>
            <a:r>
              <a:rPr lang="en-US" altLang="zh-CN" dirty="0"/>
              <a:t>2-6</a:t>
            </a:r>
            <a:r>
              <a:rPr lang="zh-CN" altLang="zh-CN" dirty="0"/>
              <a:t>所示。</a:t>
            </a:r>
          </a:p>
          <a:p>
            <a:r>
              <a:rPr lang="zh-CN" altLang="zh-CN" dirty="0"/>
              <a:t>如图</a:t>
            </a:r>
            <a:r>
              <a:rPr lang="en-US" altLang="zh-CN" dirty="0"/>
              <a:t>2-6</a:t>
            </a:r>
            <a:r>
              <a:rPr lang="zh-CN" altLang="zh-CN" dirty="0"/>
              <a:t>所示非连续函数模块主要为死区、信号的一阶导数</a:t>
            </a:r>
            <a:r>
              <a:rPr lang="en-US" altLang="zh-CN" dirty="0"/>
              <a:t>Rate Limiter</a:t>
            </a:r>
            <a:r>
              <a:rPr lang="zh-CN" altLang="zh-CN" dirty="0"/>
              <a:t>模块、阶梯状输出模块</a:t>
            </a:r>
            <a:r>
              <a:rPr lang="en-US" altLang="zh-CN" dirty="0" err="1"/>
              <a:t>Quantizer</a:t>
            </a:r>
            <a:r>
              <a:rPr lang="zh-CN" altLang="zh-CN" dirty="0"/>
              <a:t>模块、约定信号的输出的上下界</a:t>
            </a:r>
            <a:r>
              <a:rPr lang="en-US" altLang="zh-CN" dirty="0"/>
              <a:t>Saturation</a:t>
            </a:r>
            <a:r>
              <a:rPr lang="zh-CN" altLang="zh-CN" dirty="0"/>
              <a:t>以及</a:t>
            </a:r>
            <a:r>
              <a:rPr lang="en-US" altLang="zh-CN" dirty="0"/>
              <a:t>Relay</a:t>
            </a:r>
            <a:r>
              <a:rPr lang="zh-CN" altLang="zh-CN" dirty="0"/>
              <a:t>环节等。</a:t>
            </a:r>
          </a:p>
          <a:p>
            <a:endParaRPr lang="zh-CN" altLang="en-US" dirty="0"/>
          </a:p>
        </p:txBody>
      </p:sp>
      <p:pic>
        <p:nvPicPr>
          <p:cNvPr id="4" name="图片 3"/>
          <p:cNvPicPr/>
          <p:nvPr/>
        </p:nvPicPr>
        <p:blipFill>
          <a:blip r:embed="rId2"/>
          <a:stretch>
            <a:fillRect/>
          </a:stretch>
        </p:blipFill>
        <p:spPr>
          <a:xfrm>
            <a:off x="4644008" y="3501008"/>
            <a:ext cx="4392488" cy="2988042"/>
          </a:xfrm>
          <a:prstGeom prst="rect">
            <a:avLst/>
          </a:prstGeom>
        </p:spPr>
      </p:pic>
    </p:spTree>
    <p:extLst>
      <p:ext uri="{BB962C8B-B14F-4D97-AF65-F5344CB8AC3E}">
        <p14:creationId xmlns:p14="http://schemas.microsoft.com/office/powerpoint/2010/main" val="11457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r>
              <a:rPr lang="zh-CN" altLang="zh-CN" sz="2000" dirty="0"/>
              <a:t>（</a:t>
            </a:r>
            <a:r>
              <a:rPr lang="en-US" altLang="zh-CN" sz="2000" dirty="0"/>
              <a:t>4</a:t>
            </a:r>
            <a:r>
              <a:rPr lang="zh-CN" altLang="zh-CN" sz="2000" dirty="0"/>
              <a:t>）离散函数模块如图</a:t>
            </a:r>
            <a:r>
              <a:rPr lang="en-US" altLang="zh-CN" sz="2000" dirty="0"/>
              <a:t>2-7</a:t>
            </a:r>
            <a:r>
              <a:rPr lang="zh-CN" altLang="zh-CN" sz="2000" dirty="0"/>
              <a:t>所示。</a:t>
            </a:r>
          </a:p>
          <a:p>
            <a:r>
              <a:rPr lang="zh-CN" altLang="zh-CN" sz="2000" dirty="0"/>
              <a:t>离散模块主要将拉氏变换后的传递函数经</a:t>
            </a:r>
            <a:r>
              <a:rPr lang="en-US" altLang="zh-CN" sz="2000" dirty="0"/>
              <a:t>Z</a:t>
            </a:r>
            <a:r>
              <a:rPr lang="zh-CN" altLang="zh-CN" sz="2000" dirty="0"/>
              <a:t>变换离散化，从而实现传递函数的离散化建模，离散化系统容易进行程序移植，因此广泛应用在各种控制器仿真设计中，具体的离散模块库包括延时</a:t>
            </a:r>
            <a:r>
              <a:rPr lang="en-US" altLang="zh-CN" sz="2000" dirty="0"/>
              <a:t>Delay</a:t>
            </a:r>
            <a:r>
              <a:rPr lang="zh-CN" altLang="zh-CN" sz="2000" dirty="0"/>
              <a:t>环节、导数</a:t>
            </a:r>
            <a:r>
              <a:rPr lang="en-US" altLang="zh-CN" sz="2000" dirty="0"/>
              <a:t>Difference</a:t>
            </a:r>
            <a:r>
              <a:rPr lang="zh-CN" altLang="zh-CN" sz="2000" dirty="0"/>
              <a:t>、离散零极点配置</a:t>
            </a:r>
            <a:r>
              <a:rPr lang="en-US" altLang="zh-CN" sz="2000" dirty="0"/>
              <a:t>Discrete Zero-Pole</a:t>
            </a:r>
            <a:r>
              <a:rPr lang="zh-CN" altLang="zh-CN" sz="2000" dirty="0"/>
              <a:t>，离散时间积分环节等。</a:t>
            </a:r>
          </a:p>
          <a:p>
            <a:endParaRPr lang="zh-CN" altLang="en-US" dirty="0"/>
          </a:p>
        </p:txBody>
      </p:sp>
      <p:pic>
        <p:nvPicPr>
          <p:cNvPr id="4" name="图片 3"/>
          <p:cNvPicPr/>
          <p:nvPr/>
        </p:nvPicPr>
        <p:blipFill>
          <a:blip r:embed="rId2"/>
          <a:stretch>
            <a:fillRect/>
          </a:stretch>
        </p:blipFill>
        <p:spPr>
          <a:xfrm>
            <a:off x="5148064" y="3068960"/>
            <a:ext cx="3995936" cy="3508231"/>
          </a:xfrm>
          <a:prstGeom prst="rect">
            <a:avLst/>
          </a:prstGeom>
        </p:spPr>
      </p:pic>
    </p:spTree>
    <p:extLst>
      <p:ext uri="{BB962C8B-B14F-4D97-AF65-F5344CB8AC3E}">
        <p14:creationId xmlns:p14="http://schemas.microsoft.com/office/powerpoint/2010/main" val="3766777927"/>
      </p:ext>
    </p:extLst>
  </p:cSld>
  <p:clrMapOvr>
    <a:masterClrMapping/>
  </p:clrMapOvr>
</p:sld>
</file>

<file path=ppt/theme/theme1.xml><?xml version="1.0" encoding="utf-8"?>
<a:theme xmlns:a="http://schemas.openxmlformats.org/drawingml/2006/main" name="模板 - 副本">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hlink"/>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Arial" charset="0"/>
            <a:ea typeface="华文行楷"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 - 副本</Template>
  <TotalTime>24</TotalTime>
  <Words>4695</Words>
  <Application>Microsoft Office PowerPoint</Application>
  <PresentationFormat>全屏显示(4:3)</PresentationFormat>
  <Paragraphs>336</Paragraphs>
  <Slides>64</Slides>
  <Notes>0</Notes>
  <HiddenSlides>0</HiddenSlides>
  <MMClips>0</MMClips>
  <ScaleCrop>false</ScaleCrop>
  <HeadingPairs>
    <vt:vector size="4" baseType="variant">
      <vt:variant>
        <vt:lpstr>主题</vt:lpstr>
      </vt:variant>
      <vt:variant>
        <vt:i4>2</vt:i4>
      </vt:variant>
      <vt:variant>
        <vt:lpstr>幻灯片标题</vt:lpstr>
      </vt:variant>
      <vt:variant>
        <vt:i4>64</vt:i4>
      </vt:variant>
    </vt:vector>
  </HeadingPairs>
  <TitlesOfParts>
    <vt:vector size="66" baseType="lpstr">
      <vt:lpstr>模板 - 副本</vt:lpstr>
      <vt:lpstr>默认设计模板</vt:lpstr>
      <vt:lpstr>第2章  Simulink仿真入门</vt:lpstr>
      <vt:lpstr>目录</vt:lpstr>
      <vt:lpstr>2.1 Simulink基本操作 </vt:lpstr>
      <vt:lpstr>2.1.1 运行Simulink </vt:lpstr>
      <vt:lpstr>2.1.2  Simulink模块库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2.1.3  Simulink模块的操作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运行仿真及参数设置简介 </vt:lpstr>
      <vt:lpstr>PowerPoint 演示文稿</vt:lpstr>
      <vt:lpstr>PowerPoint 演示文稿</vt:lpstr>
      <vt:lpstr>PowerPoint 演示文稿</vt:lpstr>
      <vt:lpstr>PowerPoint 演示文稿</vt:lpstr>
      <vt:lpstr>PowerPoint 演示文稿</vt:lpstr>
      <vt:lpstr>2.2.2  模块的连接与简单处理 </vt:lpstr>
      <vt:lpstr>2. 信号线的分支和折曲 </vt:lpstr>
      <vt:lpstr>PowerPoint 演示文稿</vt:lpstr>
      <vt:lpstr>PowerPoint 演示文稿</vt:lpstr>
      <vt:lpstr>PowerPoint 演示文稿</vt:lpstr>
      <vt:lpstr>2.2.3  仿真参数设置简介 </vt:lpstr>
      <vt:lpstr>PowerPoint 演示文稿</vt:lpstr>
      <vt:lpstr>PowerPoint 演示文稿</vt:lpstr>
      <vt:lpstr>2.3 子系统及其封装 </vt:lpstr>
      <vt:lpstr>2.3.1  创建子系统 </vt:lpstr>
      <vt:lpstr>PowerPoint 演示文稿</vt:lpstr>
      <vt:lpstr>PowerPoint 演示文稿</vt:lpstr>
      <vt:lpstr>PowerPoint 演示文稿</vt:lpstr>
      <vt:lpstr>2.3.2  使能子系统</vt:lpstr>
      <vt:lpstr>PowerPoint 演示文稿</vt:lpstr>
      <vt:lpstr>2.3.3  触发子系统(Triggered Subsystem) </vt:lpstr>
      <vt:lpstr>PowerPoint 演示文稿</vt:lpstr>
      <vt:lpstr>2.3.4  使能触发子系统(Enabled and Triggered Subsystem) </vt:lpstr>
      <vt:lpstr>PowerPoint 演示文稿</vt:lpstr>
      <vt:lpstr>2.3.5  封装子系统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用MATLAB命令创建和运行Simulink模型 </vt:lpstr>
      <vt:lpstr>2.4.1  创建Simulink模型与文件 </vt:lpstr>
      <vt:lpstr>2.4.2  添加模块和信号线 </vt:lpstr>
      <vt:lpstr>PowerPoint 演示文稿</vt:lpstr>
      <vt:lpstr>2.4.3  设置模型和模块属性 </vt:lpstr>
      <vt:lpstr>PowerPoint 演示文稿</vt:lpstr>
      <vt:lpstr>2.4.4  仿真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Haiou</dc:creator>
  <cp:lastModifiedBy>asus</cp:lastModifiedBy>
  <cp:revision>7</cp:revision>
  <cp:lastPrinted>1601-01-01T00:00:00Z</cp:lastPrinted>
  <dcterms:created xsi:type="dcterms:W3CDTF">2017-03-29T11:46:04Z</dcterms:created>
  <dcterms:modified xsi:type="dcterms:W3CDTF">2017-05-03T01:44:26Z</dcterms:modified>
</cp:coreProperties>
</file>