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5" r:id="rId2"/>
  </p:sldMasterIdLst>
  <p:notesMasterIdLst>
    <p:notesMasterId r:id="rId68"/>
  </p:notesMasterIdLst>
  <p:handoutMasterIdLst>
    <p:handoutMasterId r:id="rId69"/>
  </p:handoutMasterIdLst>
  <p:sldIdLst>
    <p:sldId id="704" r:id="rId3"/>
    <p:sldId id="768" r:id="rId4"/>
    <p:sldId id="705" r:id="rId5"/>
    <p:sldId id="706" r:id="rId6"/>
    <p:sldId id="707" r:id="rId7"/>
    <p:sldId id="708" r:id="rId8"/>
    <p:sldId id="709" r:id="rId9"/>
    <p:sldId id="710" r:id="rId10"/>
    <p:sldId id="711" r:id="rId11"/>
    <p:sldId id="712" r:id="rId12"/>
    <p:sldId id="713" r:id="rId13"/>
    <p:sldId id="714" r:id="rId14"/>
    <p:sldId id="715" r:id="rId15"/>
    <p:sldId id="716" r:id="rId16"/>
    <p:sldId id="717" r:id="rId17"/>
    <p:sldId id="718" r:id="rId18"/>
    <p:sldId id="719" r:id="rId19"/>
    <p:sldId id="720" r:id="rId20"/>
    <p:sldId id="721" r:id="rId21"/>
    <p:sldId id="722" r:id="rId22"/>
    <p:sldId id="723" r:id="rId23"/>
    <p:sldId id="724" r:id="rId24"/>
    <p:sldId id="725" r:id="rId25"/>
    <p:sldId id="726" r:id="rId26"/>
    <p:sldId id="727" r:id="rId27"/>
    <p:sldId id="728" r:id="rId28"/>
    <p:sldId id="729" r:id="rId29"/>
    <p:sldId id="730" r:id="rId30"/>
    <p:sldId id="731" r:id="rId31"/>
    <p:sldId id="732" r:id="rId32"/>
    <p:sldId id="733" r:id="rId33"/>
    <p:sldId id="734" r:id="rId34"/>
    <p:sldId id="735" r:id="rId35"/>
    <p:sldId id="736" r:id="rId36"/>
    <p:sldId id="737" r:id="rId37"/>
    <p:sldId id="738" r:id="rId38"/>
    <p:sldId id="739" r:id="rId39"/>
    <p:sldId id="740" r:id="rId40"/>
    <p:sldId id="741" r:id="rId41"/>
    <p:sldId id="742" r:id="rId42"/>
    <p:sldId id="743" r:id="rId43"/>
    <p:sldId id="744" r:id="rId44"/>
    <p:sldId id="745" r:id="rId45"/>
    <p:sldId id="746" r:id="rId46"/>
    <p:sldId id="747" r:id="rId47"/>
    <p:sldId id="748" r:id="rId48"/>
    <p:sldId id="749" r:id="rId49"/>
    <p:sldId id="750" r:id="rId50"/>
    <p:sldId id="751" r:id="rId51"/>
    <p:sldId id="752" r:id="rId52"/>
    <p:sldId id="753" r:id="rId53"/>
    <p:sldId id="754" r:id="rId54"/>
    <p:sldId id="755" r:id="rId55"/>
    <p:sldId id="756" r:id="rId56"/>
    <p:sldId id="757" r:id="rId57"/>
    <p:sldId id="758" r:id="rId58"/>
    <p:sldId id="759" r:id="rId59"/>
    <p:sldId id="760" r:id="rId60"/>
    <p:sldId id="761" r:id="rId61"/>
    <p:sldId id="762" r:id="rId62"/>
    <p:sldId id="763" r:id="rId63"/>
    <p:sldId id="764" r:id="rId64"/>
    <p:sldId id="765" r:id="rId65"/>
    <p:sldId id="766" r:id="rId66"/>
    <p:sldId id="767" r:id="rId67"/>
  </p:sldIdLst>
  <p:sldSz cx="9144000" cy="6858000" type="screen4x3"/>
  <p:notesSz cx="6858000" cy="9144000"/>
  <p:defaultTextStyle>
    <a:defPPr>
      <a:defRPr lang="en-US"/>
    </a:defPPr>
    <a:lvl1pPr algn="ctr" rtl="0" fontAlgn="base">
      <a:spcBef>
        <a:spcPct val="0"/>
      </a:spcBef>
      <a:spcAft>
        <a:spcPct val="0"/>
      </a:spcAft>
      <a:defRPr sz="2000" b="1" kern="1200">
        <a:solidFill>
          <a:srgbClr val="A50021"/>
        </a:solidFill>
        <a:latin typeface="Arial" pitchFamily="34" charset="0"/>
        <a:ea typeface="华文行楷" pitchFamily="2" charset="-122"/>
        <a:cs typeface="+mn-cs"/>
      </a:defRPr>
    </a:lvl1pPr>
    <a:lvl2pPr marL="457200" algn="ctr" rtl="0" fontAlgn="base">
      <a:spcBef>
        <a:spcPct val="0"/>
      </a:spcBef>
      <a:spcAft>
        <a:spcPct val="0"/>
      </a:spcAft>
      <a:defRPr sz="2000" b="1" kern="1200">
        <a:solidFill>
          <a:srgbClr val="A50021"/>
        </a:solidFill>
        <a:latin typeface="Arial" pitchFamily="34" charset="0"/>
        <a:ea typeface="华文行楷" pitchFamily="2" charset="-122"/>
        <a:cs typeface="+mn-cs"/>
      </a:defRPr>
    </a:lvl2pPr>
    <a:lvl3pPr marL="914400" algn="ctr" rtl="0" fontAlgn="base">
      <a:spcBef>
        <a:spcPct val="0"/>
      </a:spcBef>
      <a:spcAft>
        <a:spcPct val="0"/>
      </a:spcAft>
      <a:defRPr sz="2000" b="1" kern="1200">
        <a:solidFill>
          <a:srgbClr val="A50021"/>
        </a:solidFill>
        <a:latin typeface="Arial" pitchFamily="34" charset="0"/>
        <a:ea typeface="华文行楷" pitchFamily="2" charset="-122"/>
        <a:cs typeface="+mn-cs"/>
      </a:defRPr>
    </a:lvl3pPr>
    <a:lvl4pPr marL="1371600" algn="ctr" rtl="0" fontAlgn="base">
      <a:spcBef>
        <a:spcPct val="0"/>
      </a:spcBef>
      <a:spcAft>
        <a:spcPct val="0"/>
      </a:spcAft>
      <a:defRPr sz="2000" b="1" kern="1200">
        <a:solidFill>
          <a:srgbClr val="A50021"/>
        </a:solidFill>
        <a:latin typeface="Arial" pitchFamily="34" charset="0"/>
        <a:ea typeface="华文行楷" pitchFamily="2" charset="-122"/>
        <a:cs typeface="+mn-cs"/>
      </a:defRPr>
    </a:lvl4pPr>
    <a:lvl5pPr marL="1828800" algn="ctr" rtl="0" fontAlgn="base">
      <a:spcBef>
        <a:spcPct val="0"/>
      </a:spcBef>
      <a:spcAft>
        <a:spcPct val="0"/>
      </a:spcAft>
      <a:defRPr sz="2000" b="1" kern="1200">
        <a:solidFill>
          <a:srgbClr val="A50021"/>
        </a:solidFill>
        <a:latin typeface="Arial" pitchFamily="34" charset="0"/>
        <a:ea typeface="华文行楷" pitchFamily="2" charset="-122"/>
        <a:cs typeface="+mn-cs"/>
      </a:defRPr>
    </a:lvl5pPr>
    <a:lvl6pPr marL="2286000" algn="l" defTabSz="914400" rtl="0" eaLnBrk="1" latinLnBrk="0" hangingPunct="1">
      <a:defRPr sz="2000" b="1" kern="1200">
        <a:solidFill>
          <a:srgbClr val="A50021"/>
        </a:solidFill>
        <a:latin typeface="Arial" pitchFamily="34" charset="0"/>
        <a:ea typeface="华文行楷" pitchFamily="2" charset="-122"/>
        <a:cs typeface="+mn-cs"/>
      </a:defRPr>
    </a:lvl6pPr>
    <a:lvl7pPr marL="2743200" algn="l" defTabSz="914400" rtl="0" eaLnBrk="1" latinLnBrk="0" hangingPunct="1">
      <a:defRPr sz="2000" b="1" kern="1200">
        <a:solidFill>
          <a:srgbClr val="A50021"/>
        </a:solidFill>
        <a:latin typeface="Arial" pitchFamily="34" charset="0"/>
        <a:ea typeface="华文行楷" pitchFamily="2" charset="-122"/>
        <a:cs typeface="+mn-cs"/>
      </a:defRPr>
    </a:lvl7pPr>
    <a:lvl8pPr marL="3200400" algn="l" defTabSz="914400" rtl="0" eaLnBrk="1" latinLnBrk="0" hangingPunct="1">
      <a:defRPr sz="2000" b="1" kern="1200">
        <a:solidFill>
          <a:srgbClr val="A50021"/>
        </a:solidFill>
        <a:latin typeface="Arial" pitchFamily="34" charset="0"/>
        <a:ea typeface="华文行楷" pitchFamily="2" charset="-122"/>
        <a:cs typeface="+mn-cs"/>
      </a:defRPr>
    </a:lvl8pPr>
    <a:lvl9pPr marL="3657600" algn="l" defTabSz="914400" rtl="0" eaLnBrk="1" latinLnBrk="0" hangingPunct="1">
      <a:defRPr sz="2000" b="1" kern="1200">
        <a:solidFill>
          <a:srgbClr val="A50021"/>
        </a:solidFill>
        <a:latin typeface="Arial" pitchFamily="34" charset="0"/>
        <a:ea typeface="华文行楷"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CCCC"/>
    <a:srgbClr val="B1EDE6"/>
    <a:srgbClr val="AFCCEF"/>
    <a:srgbClr val="99FF66"/>
    <a:srgbClr val="00CC00"/>
    <a:srgbClr val="FF0066"/>
    <a:srgbClr val="FF3399"/>
    <a:srgbClr val="FF505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17" autoAdjust="0"/>
    <p:restoredTop sz="94646" autoAdjust="0"/>
  </p:normalViewPr>
  <p:slideViewPr>
    <p:cSldViewPr>
      <p:cViewPr varScale="1">
        <p:scale>
          <a:sx n="82" d="100"/>
          <a:sy n="82" d="100"/>
        </p:scale>
        <p:origin x="-131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0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fld id="{F7FF9B83-9A4D-44A7-8F28-712E750D4BB6}" type="slidenum">
              <a:rPr lang="zh-CN" altLang="en-US"/>
              <a:pPr>
                <a:defRPr/>
              </a:pPr>
              <a:t>‹#›</a:t>
            </a:fld>
            <a:endParaRPr lang="en-US" altLang="zh-CN"/>
          </a:p>
        </p:txBody>
      </p:sp>
    </p:spTree>
    <p:extLst>
      <p:ext uri="{BB962C8B-B14F-4D97-AF65-F5344CB8AC3E}">
        <p14:creationId xmlns:p14="http://schemas.microsoft.com/office/powerpoint/2010/main" val="59473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fld id="{6B33721C-8ADD-47CA-9E61-B7B55339E67E}" type="slidenum">
              <a:rPr lang="zh-CN" altLang="en-US"/>
              <a:pPr>
                <a:defRPr/>
              </a:pPr>
              <a:t>‹#›</a:t>
            </a:fld>
            <a:endParaRPr lang="en-US" altLang="zh-CN"/>
          </a:p>
        </p:txBody>
      </p:sp>
    </p:spTree>
    <p:extLst>
      <p:ext uri="{BB962C8B-B14F-4D97-AF65-F5344CB8AC3E}">
        <p14:creationId xmlns:p14="http://schemas.microsoft.com/office/powerpoint/2010/main" val="682697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1"/>
          <p:cNvPicPr>
            <a:picLocks noChangeAspect="1" noChangeArrowheads="1"/>
          </p:cNvPicPr>
          <p:nvPr userDrawn="1"/>
        </p:nvPicPr>
        <p:blipFill>
          <a:blip r:embed="rId2"/>
          <a:srcRect/>
          <a:stretch>
            <a:fillRect/>
          </a:stretch>
        </p:blipFill>
        <p:spPr bwMode="auto">
          <a:xfrm>
            <a:off x="-9525" y="0"/>
            <a:ext cx="9163050" cy="6858000"/>
          </a:xfrm>
          <a:prstGeom prst="rect">
            <a:avLst/>
          </a:prstGeom>
          <a:noFill/>
          <a:ln w="9525">
            <a:noFill/>
            <a:miter lim="800000"/>
            <a:headEnd/>
            <a:tailEnd/>
          </a:ln>
        </p:spPr>
      </p:pic>
      <p:sp>
        <p:nvSpPr>
          <p:cNvPr id="793603" name="Rectangle 3"/>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793604"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单击此处编辑母版副标题样式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A9FC41BA-A494-485F-A24E-0AE8B91AC67D}"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4CE5F6D-48AD-43D4-AB21-A8F7D3022E0E}"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917F915-A705-4D92-AAA4-8D2D0CB02BF0}"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84FECB3-1A9D-41AC-B48A-0DC6552C12E1}"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D825C76-E0AE-44D3-ACD6-0D0AC9557480}"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1"/>
          <p:cNvPicPr>
            <a:picLocks noChangeAspect="1" noChangeArrowheads="1"/>
          </p:cNvPicPr>
          <p:nvPr userDrawn="1"/>
        </p:nvPicPr>
        <p:blipFill>
          <a:blip r:embed="rId2"/>
          <a:srcRect/>
          <a:stretch>
            <a:fillRect/>
          </a:stretch>
        </p:blipFill>
        <p:spPr bwMode="auto">
          <a:xfrm>
            <a:off x="-9525" y="0"/>
            <a:ext cx="9163050" cy="6858000"/>
          </a:xfrm>
          <a:prstGeom prst="rect">
            <a:avLst/>
          </a:prstGeom>
          <a:noFill/>
          <a:ln w="9525">
            <a:noFill/>
            <a:miter lim="800000"/>
            <a:headEnd/>
            <a:tailEnd/>
          </a:ln>
        </p:spPr>
      </p:pic>
      <p:sp>
        <p:nvSpPr>
          <p:cNvPr id="791555" name="Rectangle 3"/>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79155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4F5C0B4B-8ED2-4149-B191-4DD283D77355}"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9EBD902-1DBC-4AF6-B555-0E85D57F1825}"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80607E0-D51A-4988-949B-7755AF036A02}"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448C287-DF18-4256-8500-A0BA5630B0DC}"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6E425BFF-E3F0-41D9-9DE7-5E36E98262D2}"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D68C1C28-6620-4945-88A2-69447EF0477B}"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9929E90-9352-4721-B8CB-0B9056316121}"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EACE505F-DA8B-41F3-A005-BD9B28F6B187}"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F622B70-2CF6-4C07-8C3F-7719BA6FD3E2}"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538ED2EC-C9D0-4C40-ADDF-87E48072424F}"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DD7481DA-2584-4587-978E-85B17D291828}"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EB6CE9B-3A8D-4426-A4C8-00CFD9648453}"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43D5050-D564-4590-B560-4873B8610D89}"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BDB9CA4-ACDB-4B0A-AA5F-BB3D239E4D49}"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ED7BAE82-6712-440B-9996-F13392A7EF54}"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F516C77-13A8-4249-A1FA-9C5DCC25E247}"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8AAE3D5A-A3AF-4815-A328-0FDB545CB925}"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9CFCF44-B0D9-42B0-A5D6-93E8ED73DEBB}"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2E60774-4211-4E7D-9F51-C2322D318480}"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e6"/>
          <p:cNvPicPr>
            <a:picLocks noChangeAspect="1" noChangeArrowheads="1"/>
          </p:cNvPicPr>
          <p:nvPr/>
        </p:nvPicPr>
        <p:blipFill>
          <a:blip r:embed="rId15"/>
          <a:srcRect/>
          <a:stretch>
            <a:fillRect/>
          </a:stretch>
        </p:blipFill>
        <p:spPr bwMode="auto">
          <a:xfrm>
            <a:off x="0" y="6457950"/>
            <a:ext cx="9163050" cy="400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2581"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79258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charset="0"/>
                <a:ea typeface="+mn-ea"/>
              </a:defRPr>
            </a:lvl1pPr>
          </a:lstStyle>
          <a:p>
            <a:pPr>
              <a:defRPr/>
            </a:pPr>
            <a:endParaRPr lang="en-US" altLang="zh-CN"/>
          </a:p>
        </p:txBody>
      </p:sp>
      <p:sp>
        <p:nvSpPr>
          <p:cNvPr id="79258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7A373FA3-353A-4230-BAE5-F4D5EEC912E1}" type="slidenum">
              <a:rPr lang="zh-CN" altLang="en-US"/>
              <a:pPr>
                <a:defRPr/>
              </a:pPr>
              <a:t>‹#›</a:t>
            </a:fld>
            <a:endParaRPr lang="en-US" altLang="zh-CN"/>
          </a:p>
        </p:txBody>
      </p:sp>
      <p:pic>
        <p:nvPicPr>
          <p:cNvPr id="1032" name="Picture 8" descr="d2"/>
          <p:cNvPicPr>
            <a:picLocks noChangeAspect="1" noChangeArrowheads="1"/>
          </p:cNvPicPr>
          <p:nvPr/>
        </p:nvPicPr>
        <p:blipFill>
          <a:blip r:embed="rId16"/>
          <a:srcRect/>
          <a:stretch>
            <a:fillRect/>
          </a:stretch>
        </p:blipFill>
        <p:spPr bwMode="auto">
          <a:xfrm>
            <a:off x="-9525" y="212725"/>
            <a:ext cx="91630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9"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 id="2147484058"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e6"/>
          <p:cNvPicPr>
            <a:picLocks noChangeAspect="1" noChangeArrowheads="1"/>
          </p:cNvPicPr>
          <p:nvPr/>
        </p:nvPicPr>
        <p:blipFill>
          <a:blip r:embed="rId13"/>
          <a:srcRect/>
          <a:stretch>
            <a:fillRect/>
          </a:stretch>
        </p:blipFill>
        <p:spPr bwMode="auto">
          <a:xfrm>
            <a:off x="0" y="6457950"/>
            <a:ext cx="9163050" cy="400050"/>
          </a:xfrm>
          <a:prstGeom prst="rect">
            <a:avLst/>
          </a:prstGeom>
          <a:noFill/>
          <a:ln w="9525">
            <a:noFill/>
            <a:miter lim="800000"/>
            <a:headEnd/>
            <a:tailEnd/>
          </a:ln>
        </p:spPr>
      </p:pic>
      <p:sp>
        <p:nvSpPr>
          <p:cNvPr id="2051"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0533"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79053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charset="0"/>
                <a:ea typeface="+mn-ea"/>
              </a:defRPr>
            </a:lvl1pPr>
          </a:lstStyle>
          <a:p>
            <a:pPr>
              <a:defRPr/>
            </a:pPr>
            <a:endParaRPr lang="en-US" altLang="zh-CN"/>
          </a:p>
        </p:txBody>
      </p:sp>
      <p:sp>
        <p:nvSpPr>
          <p:cNvPr id="790535"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E44CB15B-AEE7-4288-980E-D716BCF38E55}" type="slidenum">
              <a:rPr lang="zh-CN" altLang="en-US"/>
              <a:pPr>
                <a:defRPr/>
              </a:pPr>
              <a:t>‹#›</a:t>
            </a:fld>
            <a:endParaRPr lang="en-US" altLang="zh-CN"/>
          </a:p>
        </p:txBody>
      </p:sp>
      <p:pic>
        <p:nvPicPr>
          <p:cNvPr id="2056" name="Picture 8" descr="d2"/>
          <p:cNvPicPr>
            <a:picLocks noChangeAspect="1" noChangeArrowheads="1"/>
          </p:cNvPicPr>
          <p:nvPr/>
        </p:nvPicPr>
        <p:blipFill>
          <a:blip r:embed="rId14"/>
          <a:srcRect/>
          <a:stretch>
            <a:fillRect/>
          </a:stretch>
        </p:blipFill>
        <p:spPr bwMode="auto">
          <a:xfrm>
            <a:off x="-9525" y="212725"/>
            <a:ext cx="91630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70"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6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700808"/>
            <a:ext cx="7772400" cy="792088"/>
          </a:xfrm>
        </p:spPr>
        <p:txBody>
          <a:bodyPr>
            <a:normAutofit/>
          </a:bodyPr>
          <a:lstStyle/>
          <a:p>
            <a:r>
              <a:rPr lang="zh-CN" altLang="zh-CN" sz="3600" b="1" dirty="0">
                <a:solidFill>
                  <a:srgbClr val="C00000"/>
                </a:solidFill>
              </a:rPr>
              <a:t>第</a:t>
            </a:r>
            <a:r>
              <a:rPr lang="en-US" altLang="zh-CN" sz="3600" b="1" dirty="0">
                <a:solidFill>
                  <a:srgbClr val="C00000"/>
                </a:solidFill>
              </a:rPr>
              <a:t>3</a:t>
            </a:r>
            <a:r>
              <a:rPr lang="zh-CN" altLang="zh-CN" sz="3600" b="1" dirty="0">
                <a:solidFill>
                  <a:srgbClr val="C00000"/>
                </a:solidFill>
              </a:rPr>
              <a:t>章</a:t>
            </a:r>
            <a:r>
              <a:rPr lang="en-US" altLang="zh-CN" sz="3600" b="1" dirty="0">
                <a:solidFill>
                  <a:srgbClr val="C00000"/>
                </a:solidFill>
              </a:rPr>
              <a:t>  Simulink</a:t>
            </a:r>
            <a:r>
              <a:rPr lang="zh-CN" altLang="zh-CN" sz="3600" b="1" dirty="0">
                <a:solidFill>
                  <a:srgbClr val="C00000"/>
                </a:solidFill>
              </a:rPr>
              <a:t>模型的建立与仿真</a:t>
            </a:r>
            <a:endParaRPr lang="zh-CN" altLang="en-US" sz="3600" b="1" dirty="0">
              <a:solidFill>
                <a:srgbClr val="C00000"/>
              </a:solidFill>
            </a:endParaRPr>
          </a:p>
        </p:txBody>
      </p:sp>
      <p:sp>
        <p:nvSpPr>
          <p:cNvPr id="3" name="副标题 2"/>
          <p:cNvSpPr>
            <a:spLocks noGrp="1"/>
          </p:cNvSpPr>
          <p:nvPr>
            <p:ph type="subTitle" idx="1"/>
          </p:nvPr>
        </p:nvSpPr>
        <p:spPr>
          <a:xfrm>
            <a:off x="611560" y="2852936"/>
            <a:ext cx="7704856" cy="2785864"/>
          </a:xfrm>
        </p:spPr>
        <p:txBody>
          <a:bodyPr>
            <a:normAutofit fontScale="55000" lnSpcReduction="20000"/>
          </a:bodyPr>
          <a:lstStyle/>
          <a:p>
            <a:pPr algn="l"/>
            <a:r>
              <a:rPr lang="en-US" altLang="zh-CN" dirty="0">
                <a:solidFill>
                  <a:schemeClr val="tx1"/>
                </a:solidFill>
              </a:rPr>
              <a:t>Simulink</a:t>
            </a:r>
            <a:r>
              <a:rPr lang="zh-CN" altLang="zh-CN" dirty="0">
                <a:solidFill>
                  <a:schemeClr val="tx1"/>
                </a:solidFill>
              </a:rPr>
              <a:t>是</a:t>
            </a:r>
            <a:r>
              <a:rPr lang="en-US" altLang="zh-CN" dirty="0">
                <a:solidFill>
                  <a:schemeClr val="tx1"/>
                </a:solidFill>
              </a:rPr>
              <a:t>MATLAB</a:t>
            </a:r>
            <a:r>
              <a:rPr lang="zh-CN" altLang="zh-CN" dirty="0">
                <a:solidFill>
                  <a:schemeClr val="tx1"/>
                </a:solidFill>
              </a:rPr>
              <a:t>的仿真工具箱。它是面向框图的仿真软件，</a:t>
            </a:r>
            <a:r>
              <a:rPr lang="en-US" altLang="zh-CN" dirty="0">
                <a:solidFill>
                  <a:schemeClr val="tx1"/>
                </a:solidFill>
              </a:rPr>
              <a:t>Simulink</a:t>
            </a:r>
            <a:r>
              <a:rPr lang="zh-CN" altLang="zh-CN" dirty="0">
                <a:solidFill>
                  <a:schemeClr val="tx1"/>
                </a:solidFill>
              </a:rPr>
              <a:t>能用绘制方框图代替编写程序，结构和流程清晰；利用</a:t>
            </a:r>
            <a:r>
              <a:rPr lang="en-US" altLang="zh-CN" dirty="0">
                <a:solidFill>
                  <a:schemeClr val="tx1"/>
                </a:solidFill>
              </a:rPr>
              <a:t>Simulink</a:t>
            </a:r>
            <a:r>
              <a:rPr lang="zh-CN" altLang="zh-CN" dirty="0">
                <a:solidFill>
                  <a:schemeClr val="tx1"/>
                </a:solidFill>
              </a:rPr>
              <a:t>智能化地建立和运行仿真，仿真精细、贴近实际。</a:t>
            </a:r>
            <a:r>
              <a:rPr lang="en-US" altLang="zh-CN" dirty="0">
                <a:solidFill>
                  <a:schemeClr val="tx1"/>
                </a:solidFill>
              </a:rPr>
              <a:t>Simulink</a:t>
            </a:r>
            <a:r>
              <a:rPr lang="zh-CN" altLang="zh-CN" dirty="0">
                <a:solidFill>
                  <a:schemeClr val="tx1"/>
                </a:solidFill>
              </a:rPr>
              <a:t>适应面广。包括线性、非线性系统；连续、离散及混合系统；单任务、多任务离散事件系统。</a:t>
            </a:r>
            <a:r>
              <a:rPr lang="en-US" altLang="zh-CN" dirty="0">
                <a:solidFill>
                  <a:schemeClr val="tx1"/>
                </a:solidFill>
              </a:rPr>
              <a:t>Simulink</a:t>
            </a:r>
            <a:r>
              <a:rPr lang="zh-CN" altLang="zh-CN" dirty="0">
                <a:solidFill>
                  <a:schemeClr val="tx1"/>
                </a:solidFill>
              </a:rPr>
              <a:t>模型的建立与仿真采用</a:t>
            </a:r>
            <a:r>
              <a:rPr lang="en-US" altLang="zh-CN" dirty="0">
                <a:solidFill>
                  <a:schemeClr val="tx1"/>
                </a:solidFill>
              </a:rPr>
              <a:t>Simulink</a:t>
            </a:r>
            <a:r>
              <a:rPr lang="zh-CN" altLang="zh-CN" dirty="0">
                <a:solidFill>
                  <a:schemeClr val="tx1"/>
                </a:solidFill>
              </a:rPr>
              <a:t>模块库能够方便的进行编辑和构建仿真。</a:t>
            </a:r>
          </a:p>
          <a:p>
            <a:pPr algn="l"/>
            <a:r>
              <a:rPr lang="zh-CN" altLang="zh-CN" dirty="0">
                <a:solidFill>
                  <a:schemeClr val="tx1"/>
                </a:solidFill>
              </a:rPr>
              <a:t>学习目标：</a:t>
            </a:r>
          </a:p>
          <a:p>
            <a:pPr algn="l"/>
            <a:r>
              <a:rPr lang="zh-CN" altLang="zh-CN" dirty="0">
                <a:solidFill>
                  <a:schemeClr val="tx1"/>
                </a:solidFill>
              </a:rPr>
              <a:t>（</a:t>
            </a:r>
            <a:r>
              <a:rPr lang="en-US" altLang="zh-CN" dirty="0">
                <a:solidFill>
                  <a:schemeClr val="tx1"/>
                </a:solidFill>
              </a:rPr>
              <a:t>1</a:t>
            </a:r>
            <a:r>
              <a:rPr lang="zh-CN" altLang="zh-CN" dirty="0">
                <a:solidFill>
                  <a:schemeClr val="tx1"/>
                </a:solidFill>
              </a:rPr>
              <a:t>）学习</a:t>
            </a:r>
            <a:r>
              <a:rPr lang="en-US" altLang="zh-CN" dirty="0">
                <a:solidFill>
                  <a:schemeClr val="tx1"/>
                </a:solidFill>
              </a:rPr>
              <a:t>Simulink</a:t>
            </a:r>
            <a:r>
              <a:rPr lang="zh-CN" altLang="zh-CN" dirty="0">
                <a:solidFill>
                  <a:schemeClr val="tx1"/>
                </a:solidFill>
              </a:rPr>
              <a:t>基本库原件；</a:t>
            </a:r>
          </a:p>
          <a:p>
            <a:pPr algn="l"/>
            <a:r>
              <a:rPr lang="zh-CN" altLang="zh-CN" dirty="0">
                <a:solidFill>
                  <a:schemeClr val="tx1"/>
                </a:solidFill>
              </a:rPr>
              <a:t>（</a:t>
            </a:r>
            <a:r>
              <a:rPr lang="en-US" altLang="zh-CN" dirty="0">
                <a:solidFill>
                  <a:schemeClr val="tx1"/>
                </a:solidFill>
              </a:rPr>
              <a:t>2</a:t>
            </a:r>
            <a:r>
              <a:rPr lang="zh-CN" altLang="zh-CN" dirty="0">
                <a:solidFill>
                  <a:schemeClr val="tx1"/>
                </a:solidFill>
              </a:rPr>
              <a:t>）学习</a:t>
            </a:r>
            <a:r>
              <a:rPr lang="en-US" altLang="zh-CN" dirty="0">
                <a:solidFill>
                  <a:schemeClr val="tx1"/>
                </a:solidFill>
              </a:rPr>
              <a:t>Simulink</a:t>
            </a:r>
            <a:r>
              <a:rPr lang="zh-CN" altLang="zh-CN" dirty="0">
                <a:solidFill>
                  <a:schemeClr val="tx1"/>
                </a:solidFill>
              </a:rPr>
              <a:t>各模块的使用；</a:t>
            </a:r>
          </a:p>
          <a:p>
            <a:pPr algn="l"/>
            <a:r>
              <a:rPr lang="zh-CN" altLang="zh-CN" dirty="0">
                <a:solidFill>
                  <a:schemeClr val="tx1"/>
                </a:solidFill>
              </a:rPr>
              <a:t>（</a:t>
            </a:r>
            <a:r>
              <a:rPr lang="en-US" altLang="zh-CN" dirty="0">
                <a:solidFill>
                  <a:schemeClr val="tx1"/>
                </a:solidFill>
              </a:rPr>
              <a:t>3</a:t>
            </a:r>
            <a:r>
              <a:rPr lang="zh-CN" altLang="zh-CN" dirty="0">
                <a:solidFill>
                  <a:schemeClr val="tx1"/>
                </a:solidFill>
              </a:rPr>
              <a:t>）学习</a:t>
            </a:r>
            <a:r>
              <a:rPr lang="en-US" altLang="zh-CN" dirty="0">
                <a:solidFill>
                  <a:schemeClr val="tx1"/>
                </a:solidFill>
              </a:rPr>
              <a:t>Simulink</a:t>
            </a:r>
            <a:r>
              <a:rPr lang="zh-CN" altLang="zh-CN" dirty="0">
                <a:solidFill>
                  <a:schemeClr val="tx1"/>
                </a:solidFill>
              </a:rPr>
              <a:t>各模块的参数配置；</a:t>
            </a:r>
          </a:p>
          <a:p>
            <a:pPr algn="l"/>
            <a:r>
              <a:rPr lang="zh-CN" altLang="zh-CN" dirty="0">
                <a:solidFill>
                  <a:schemeClr val="tx1"/>
                </a:solidFill>
              </a:rPr>
              <a:t>（</a:t>
            </a:r>
            <a:r>
              <a:rPr lang="en-US" altLang="zh-CN" dirty="0">
                <a:solidFill>
                  <a:schemeClr val="tx1"/>
                </a:solidFill>
              </a:rPr>
              <a:t>4</a:t>
            </a:r>
            <a:r>
              <a:rPr lang="zh-CN" altLang="zh-CN" dirty="0">
                <a:solidFill>
                  <a:schemeClr val="tx1"/>
                </a:solidFill>
              </a:rPr>
              <a:t>）学习使用</a:t>
            </a:r>
            <a:r>
              <a:rPr lang="en-US" altLang="zh-CN" dirty="0">
                <a:solidFill>
                  <a:schemeClr val="tx1"/>
                </a:solidFill>
              </a:rPr>
              <a:t>Simulink</a:t>
            </a:r>
            <a:r>
              <a:rPr lang="zh-CN" altLang="zh-CN" dirty="0">
                <a:solidFill>
                  <a:schemeClr val="tx1"/>
                </a:solidFill>
              </a:rPr>
              <a:t>各模块搭建仿真框图。</a:t>
            </a:r>
          </a:p>
          <a:p>
            <a:endParaRPr lang="zh-CN" altLang="en-US" dirty="0"/>
          </a:p>
        </p:txBody>
      </p:sp>
    </p:spTree>
    <p:extLst>
      <p:ext uri="{BB962C8B-B14F-4D97-AF65-F5344CB8AC3E}">
        <p14:creationId xmlns:p14="http://schemas.microsoft.com/office/powerpoint/2010/main" val="2828381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24744"/>
            <a:ext cx="8229600" cy="1143000"/>
          </a:xfrm>
        </p:spPr>
        <p:txBody>
          <a:bodyPr>
            <a:normAutofit fontScale="90000"/>
          </a:bodyPr>
          <a:lstStyle/>
          <a:p>
            <a:r>
              <a:rPr lang="en-US" altLang="zh-CN" b="1" dirty="0">
                <a:solidFill>
                  <a:srgbClr val="C00000"/>
                </a:solidFill>
              </a:rPr>
              <a:t>3.2.6  Sine Wave</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395536" y="2204864"/>
            <a:ext cx="8229600" cy="4479188"/>
          </a:xfrm>
        </p:spPr>
        <p:txBody>
          <a:bodyPr>
            <a:normAutofit/>
          </a:bodyPr>
          <a:lstStyle/>
          <a:p>
            <a:r>
              <a:rPr lang="en-US" altLang="zh-CN" sz="1400" dirty="0"/>
              <a:t>Sine Wave</a:t>
            </a:r>
            <a:r>
              <a:rPr lang="zh-CN" altLang="zh-CN" sz="1400" dirty="0"/>
              <a:t>正弦波其模块属性如图</a:t>
            </a:r>
            <a:r>
              <a:rPr lang="en-US" altLang="zh-CN" sz="1400" dirty="0"/>
              <a:t>3-16</a:t>
            </a:r>
            <a:r>
              <a:rPr lang="zh-CN" altLang="zh-CN" sz="1400" dirty="0"/>
              <a:t>所示。</a:t>
            </a:r>
          </a:p>
          <a:p>
            <a:r>
              <a:rPr lang="zh-CN" altLang="zh-CN" sz="1400" dirty="0"/>
              <a:t>如图</a:t>
            </a:r>
            <a:r>
              <a:rPr lang="en-US" altLang="zh-CN" sz="1400" dirty="0"/>
              <a:t>3-16</a:t>
            </a:r>
            <a:r>
              <a:rPr lang="zh-CN" altLang="zh-CN" sz="1400" dirty="0"/>
              <a:t>所示</a:t>
            </a:r>
            <a:r>
              <a:rPr lang="en-US" altLang="zh-CN" sz="1400" dirty="0"/>
              <a:t>Sine Wave</a:t>
            </a:r>
            <a:r>
              <a:rPr lang="zh-CN" altLang="zh-CN" sz="1400" dirty="0"/>
              <a:t>正弦波模块，对于其属性窗口：</a:t>
            </a:r>
          </a:p>
          <a:p>
            <a:r>
              <a:rPr lang="en-US" altLang="zh-CN" sz="1400" dirty="0"/>
              <a:t>Amplitude</a:t>
            </a:r>
            <a:r>
              <a:rPr lang="zh-CN" altLang="zh-CN" sz="1400" dirty="0"/>
              <a:t>：正弦信号的振幅，指定为标量或矢量，默认值为</a:t>
            </a:r>
            <a:r>
              <a:rPr lang="en-US" altLang="zh-CN" sz="1400" dirty="0"/>
              <a:t>1</a:t>
            </a:r>
            <a:r>
              <a:rPr lang="zh-CN" altLang="zh-CN" sz="1400" dirty="0"/>
              <a:t>。</a:t>
            </a:r>
          </a:p>
          <a:p>
            <a:r>
              <a:rPr lang="en-US" altLang="zh-CN" sz="1400" dirty="0"/>
              <a:t>Bias</a:t>
            </a:r>
            <a:r>
              <a:rPr lang="zh-CN" altLang="zh-CN" sz="1400" dirty="0"/>
              <a:t>：正弦信号离</a:t>
            </a:r>
            <a:r>
              <a:rPr lang="en-US" altLang="zh-CN" sz="1400" dirty="0"/>
              <a:t>0</a:t>
            </a:r>
            <a:r>
              <a:rPr lang="zh-CN" altLang="zh-CN" sz="1400" dirty="0"/>
              <a:t>均值线的偏移量，默认值为</a:t>
            </a:r>
            <a:r>
              <a:rPr lang="en-US" altLang="zh-CN" sz="1400" dirty="0"/>
              <a:t>0</a:t>
            </a:r>
            <a:r>
              <a:rPr lang="zh-CN" altLang="zh-CN" sz="1400" dirty="0"/>
              <a:t>。</a:t>
            </a:r>
          </a:p>
          <a:p>
            <a:r>
              <a:rPr lang="en-US" altLang="zh-CN" sz="1400" dirty="0"/>
              <a:t>Frequency(rad/sec)</a:t>
            </a:r>
            <a:r>
              <a:rPr lang="zh-CN" altLang="zh-CN" sz="1400" dirty="0"/>
              <a:t>：对应目标信号频率，输入为矢量或标量，默认值为</a:t>
            </a:r>
            <a:r>
              <a:rPr lang="en-US" altLang="zh-CN" sz="1400" dirty="0"/>
              <a:t>1</a:t>
            </a:r>
            <a:r>
              <a:rPr lang="zh-CN" altLang="zh-CN" sz="1400" dirty="0"/>
              <a:t>。</a:t>
            </a:r>
          </a:p>
          <a:p>
            <a:r>
              <a:rPr lang="en-US" altLang="zh-CN" sz="1400" dirty="0" err="1"/>
              <a:t>Pahse</a:t>
            </a:r>
            <a:r>
              <a:rPr lang="zh-CN" altLang="zh-CN" sz="1400" dirty="0"/>
              <a:t>：信号的初始相位，默认值为</a:t>
            </a:r>
            <a:r>
              <a:rPr lang="en-US" altLang="zh-CN" sz="1400" dirty="0"/>
              <a:t>0</a:t>
            </a:r>
            <a:r>
              <a:rPr lang="zh-CN" altLang="zh-CN" sz="1400" dirty="0"/>
              <a:t>；</a:t>
            </a:r>
          </a:p>
          <a:p>
            <a:r>
              <a:rPr lang="en-US" altLang="zh-CN" sz="1400" dirty="0"/>
              <a:t>Sample time</a:t>
            </a:r>
            <a:r>
              <a:rPr lang="zh-CN" altLang="zh-CN" sz="1400" dirty="0"/>
              <a:t>：系统采样时间；</a:t>
            </a:r>
          </a:p>
          <a:p>
            <a:r>
              <a:rPr lang="en-US" altLang="zh-CN" sz="1400" dirty="0"/>
              <a:t>Inter vector parameters as 1-D</a:t>
            </a:r>
            <a:r>
              <a:rPr lang="zh-CN" altLang="zh-CN" sz="1400" dirty="0"/>
              <a:t>：该复选框可以选中，也可以不选，选中表示信号输出按照一行的数据矢量进行输出，不勾选，则信号以列向量存储。</a:t>
            </a:r>
          </a:p>
          <a:p>
            <a:r>
              <a:rPr lang="zh-CN" altLang="zh-CN" sz="1400" dirty="0"/>
              <a:t>搭建</a:t>
            </a:r>
            <a:r>
              <a:rPr lang="en-US" altLang="zh-CN" sz="1400" dirty="0"/>
              <a:t>Sine Wave</a:t>
            </a:r>
            <a:r>
              <a:rPr lang="zh-CN" altLang="zh-CN" sz="1400" dirty="0"/>
              <a:t>模块如图</a:t>
            </a:r>
            <a:r>
              <a:rPr lang="en-US" altLang="zh-CN" sz="1400" dirty="0"/>
              <a:t>3-17</a:t>
            </a:r>
            <a:r>
              <a:rPr lang="zh-CN" altLang="zh-CN" sz="14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043608" y="5373216"/>
            <a:ext cx="937260" cy="94488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17603" t="42857" r="8614" b="15384"/>
          <a:stretch>
            <a:fillRect/>
          </a:stretch>
        </p:blipFill>
        <p:spPr bwMode="auto">
          <a:xfrm>
            <a:off x="4283968" y="4869160"/>
            <a:ext cx="4464496" cy="1733486"/>
          </a:xfrm>
          <a:prstGeom prst="rect">
            <a:avLst/>
          </a:prstGeom>
          <a:noFill/>
          <a:ln>
            <a:noFill/>
          </a:ln>
        </p:spPr>
      </p:pic>
    </p:spTree>
    <p:extLst>
      <p:ext uri="{BB962C8B-B14F-4D97-AF65-F5344CB8AC3E}">
        <p14:creationId xmlns:p14="http://schemas.microsoft.com/office/powerpoint/2010/main" val="1995797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4848" y="908720"/>
            <a:ext cx="8229600" cy="1143000"/>
          </a:xfrm>
        </p:spPr>
        <p:txBody>
          <a:bodyPr>
            <a:normAutofit fontScale="90000"/>
          </a:bodyPr>
          <a:lstStyle/>
          <a:p>
            <a:r>
              <a:rPr lang="en-US" altLang="zh-CN" b="1" dirty="0">
                <a:solidFill>
                  <a:srgbClr val="C00000"/>
                </a:solidFill>
              </a:rPr>
              <a:t>3.2.7  Pulse Generator</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628800"/>
            <a:ext cx="8229600" cy="4497363"/>
          </a:xfrm>
        </p:spPr>
        <p:txBody>
          <a:bodyPr>
            <a:normAutofit/>
          </a:bodyPr>
          <a:lstStyle/>
          <a:p>
            <a:r>
              <a:rPr lang="en-US" altLang="zh-CN" sz="1600" dirty="0"/>
              <a:t>Pulse Generator</a:t>
            </a:r>
            <a:r>
              <a:rPr lang="zh-CN" altLang="zh-CN" sz="1600" dirty="0"/>
              <a:t>模块，产生等间隔的脉冲波形，脉冲宽度就是脉冲持续高电平期间的数字采样周期数，脉冲周期等于脉冲持续高电平、低电平的数字采样周期之和，相位延迟则是起始脉冲所对应的数字采样周期数。</a:t>
            </a:r>
          </a:p>
          <a:p>
            <a:r>
              <a:rPr lang="en-US" altLang="zh-CN" sz="1600" dirty="0"/>
              <a:t>	Pulse Generator</a:t>
            </a:r>
            <a:r>
              <a:rPr lang="zh-CN" altLang="zh-CN" sz="1600" dirty="0"/>
              <a:t>其模块属性如图</a:t>
            </a:r>
            <a:r>
              <a:rPr lang="en-US" altLang="zh-CN" sz="1600" dirty="0"/>
              <a:t>3-19</a:t>
            </a:r>
            <a:r>
              <a:rPr lang="zh-CN" altLang="zh-CN" sz="1600" dirty="0"/>
              <a:t>所示。</a:t>
            </a:r>
          </a:p>
          <a:p>
            <a:r>
              <a:rPr lang="zh-CN" altLang="zh-CN" sz="1600" dirty="0"/>
              <a:t>如图</a:t>
            </a:r>
            <a:r>
              <a:rPr lang="en-US" altLang="zh-CN" sz="1600" dirty="0"/>
              <a:t>3-19</a:t>
            </a:r>
            <a:r>
              <a:rPr lang="zh-CN" altLang="zh-CN" sz="1600" dirty="0"/>
              <a:t>所示</a:t>
            </a:r>
            <a:r>
              <a:rPr lang="en-US" altLang="zh-CN" sz="1600" dirty="0"/>
              <a:t>Pulse Generator</a:t>
            </a:r>
            <a:r>
              <a:rPr lang="zh-CN" altLang="zh-CN" sz="1600" dirty="0"/>
              <a:t>模块，对于其属性窗口：</a:t>
            </a:r>
          </a:p>
          <a:p>
            <a:r>
              <a:rPr lang="en-US" altLang="zh-CN" sz="1600" dirty="0"/>
              <a:t>Amplitude</a:t>
            </a:r>
            <a:r>
              <a:rPr lang="zh-CN" altLang="zh-CN" sz="1600" dirty="0"/>
              <a:t>：脉冲信号的振幅，指定为标量或矢量，默认值为</a:t>
            </a:r>
            <a:r>
              <a:rPr lang="en-US" altLang="zh-CN" sz="1600" dirty="0"/>
              <a:t>1</a:t>
            </a:r>
            <a:r>
              <a:rPr lang="zh-CN" altLang="zh-CN" sz="1600" dirty="0"/>
              <a:t>。</a:t>
            </a:r>
          </a:p>
          <a:p>
            <a:r>
              <a:rPr lang="en-US" altLang="zh-CN" sz="1600" dirty="0"/>
              <a:t>Period(secs)</a:t>
            </a:r>
            <a:r>
              <a:rPr lang="zh-CN" altLang="zh-CN" sz="1600" dirty="0"/>
              <a:t>：脉冲数字采样周期，默认值为</a:t>
            </a:r>
            <a:r>
              <a:rPr lang="en-US" altLang="zh-CN" sz="1600" dirty="0"/>
              <a:t>10</a:t>
            </a:r>
            <a:r>
              <a:rPr lang="zh-CN" altLang="zh-CN" sz="1600" dirty="0"/>
              <a:t>。</a:t>
            </a:r>
          </a:p>
          <a:p>
            <a:r>
              <a:rPr lang="en-US" altLang="zh-CN" sz="1600" dirty="0"/>
              <a:t>Pulse width</a:t>
            </a:r>
            <a:r>
              <a:rPr lang="zh-CN" altLang="zh-CN" sz="1600" dirty="0"/>
              <a:t>：脉冲宽度，输入为矢量或标量，默认值为</a:t>
            </a:r>
            <a:r>
              <a:rPr lang="en-US" altLang="zh-CN" sz="1600" dirty="0"/>
              <a:t>5</a:t>
            </a:r>
            <a:r>
              <a:rPr lang="zh-CN" altLang="zh-CN" sz="1600" dirty="0"/>
              <a:t>。</a:t>
            </a:r>
          </a:p>
          <a:p>
            <a:r>
              <a:rPr lang="en-US" altLang="zh-CN" sz="1600" dirty="0" err="1"/>
              <a:t>Pahse</a:t>
            </a:r>
            <a:r>
              <a:rPr lang="en-US" altLang="zh-CN" sz="1600" dirty="0"/>
              <a:t> delay</a:t>
            </a:r>
            <a:r>
              <a:rPr lang="zh-CN" altLang="zh-CN" sz="1600" dirty="0"/>
              <a:t>：信号的相位延迟，默认值为</a:t>
            </a:r>
            <a:r>
              <a:rPr lang="en-US" altLang="zh-CN" sz="1600" dirty="0"/>
              <a:t>0</a:t>
            </a:r>
            <a:r>
              <a:rPr lang="zh-CN" altLang="zh-CN" sz="1600" dirty="0"/>
              <a:t>；</a:t>
            </a:r>
          </a:p>
          <a:p>
            <a:r>
              <a:rPr lang="en-US" altLang="zh-CN" sz="1600" dirty="0"/>
              <a:t>Inter vector parameters as 1-D</a:t>
            </a:r>
            <a:r>
              <a:rPr lang="zh-CN" altLang="zh-CN" sz="1600" dirty="0"/>
              <a:t>：该复选框可以选中，也可以不选，选中表示信号输出按照一行的数据矢量进行输出，不勾选，则信号以列向量存储。</a:t>
            </a:r>
          </a:p>
          <a:p>
            <a:r>
              <a:rPr lang="zh-CN" altLang="zh-CN" sz="1600" dirty="0"/>
              <a:t>搭建</a:t>
            </a:r>
            <a:r>
              <a:rPr lang="en-US" altLang="zh-CN" sz="1600" dirty="0"/>
              <a:t>Pulse Generator</a:t>
            </a:r>
            <a:r>
              <a:rPr lang="zh-CN" altLang="zh-CN" sz="1600" dirty="0"/>
              <a:t>模块如图</a:t>
            </a:r>
            <a:r>
              <a:rPr lang="en-US" altLang="zh-CN" sz="1600" dirty="0"/>
              <a:t>3-20</a:t>
            </a:r>
            <a:r>
              <a:rPr lang="zh-CN" altLang="zh-CN" sz="1600" dirty="0"/>
              <a:t>所示</a:t>
            </a:r>
            <a:r>
              <a:rPr lang="zh-CN" altLang="zh-CN" sz="1600" dirty="0" smtClean="0"/>
              <a:t>。</a:t>
            </a:r>
            <a:endParaRPr lang="en-US" altLang="zh-CN" sz="1600" dirty="0" smtClean="0"/>
          </a:p>
          <a:p>
            <a:endParaRPr lang="zh-CN" altLang="zh-CN" sz="1600" dirty="0"/>
          </a:p>
          <a:p>
            <a:endParaRPr lang="zh-CN" altLang="en-US" sz="1600"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613384" y="5300210"/>
            <a:ext cx="883920" cy="121158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16887" t="39252" r="3311" b="14487"/>
          <a:stretch>
            <a:fillRect/>
          </a:stretch>
        </p:blipFill>
        <p:spPr bwMode="auto">
          <a:xfrm>
            <a:off x="4716016" y="5085184"/>
            <a:ext cx="3888432" cy="1641633"/>
          </a:xfrm>
          <a:prstGeom prst="rect">
            <a:avLst/>
          </a:prstGeom>
          <a:noFill/>
          <a:ln>
            <a:noFill/>
          </a:ln>
        </p:spPr>
      </p:pic>
    </p:spTree>
    <p:extLst>
      <p:ext uri="{BB962C8B-B14F-4D97-AF65-F5344CB8AC3E}">
        <p14:creationId xmlns:p14="http://schemas.microsoft.com/office/powerpoint/2010/main" val="1407604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552" y="908720"/>
            <a:ext cx="8229600" cy="1143000"/>
          </a:xfrm>
        </p:spPr>
        <p:txBody>
          <a:bodyPr>
            <a:normAutofit fontScale="90000"/>
          </a:bodyPr>
          <a:lstStyle/>
          <a:p>
            <a:r>
              <a:rPr lang="en-US" altLang="zh-CN" b="1" dirty="0">
                <a:solidFill>
                  <a:srgbClr val="C00000"/>
                </a:solidFill>
              </a:rPr>
              <a:t>3.2.8  Random Number</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2060848"/>
            <a:ext cx="8229600" cy="4065315"/>
          </a:xfrm>
        </p:spPr>
        <p:txBody>
          <a:bodyPr>
            <a:normAutofit/>
          </a:bodyPr>
          <a:lstStyle/>
          <a:p>
            <a:r>
              <a:rPr lang="en-US" altLang="zh-CN" sz="1500" dirty="0"/>
              <a:t>Random Number</a:t>
            </a:r>
            <a:r>
              <a:rPr lang="zh-CN" altLang="zh-CN" sz="1500" dirty="0"/>
              <a:t>模块，产生服从正态分布的随机信号，在每次仿真开始时，种子都设置为指定的值，默认的情况下，产生方差为</a:t>
            </a:r>
            <a:r>
              <a:rPr lang="en-US" altLang="zh-CN" sz="1500" dirty="0"/>
              <a:t>1</a:t>
            </a:r>
            <a:r>
              <a:rPr lang="zh-CN" altLang="zh-CN" sz="1500" dirty="0"/>
              <a:t>、均值为</a:t>
            </a:r>
            <a:r>
              <a:rPr lang="en-US" altLang="zh-CN" sz="1500" dirty="0"/>
              <a:t>0 </a:t>
            </a:r>
            <a:r>
              <a:rPr lang="zh-CN" altLang="zh-CN" sz="1500" dirty="0"/>
              <a:t>的随机信号。如果想获取均匀分布的随机信号，则可以使用</a:t>
            </a:r>
            <a:r>
              <a:rPr lang="en-US" altLang="zh-CN" sz="1500" dirty="0"/>
              <a:t>Uniform Random Number</a:t>
            </a:r>
            <a:r>
              <a:rPr lang="zh-CN" altLang="zh-CN" sz="1500" dirty="0"/>
              <a:t>模块；如果仿真器对于比较平滑的信号能够积分，对于随机波动的信号进行积分运算，则需要采用</a:t>
            </a:r>
            <a:r>
              <a:rPr lang="en-US" altLang="zh-CN" sz="1500" dirty="0"/>
              <a:t>Band-Limited White Noise</a:t>
            </a:r>
            <a:r>
              <a:rPr lang="zh-CN" altLang="zh-CN" sz="1500" dirty="0"/>
              <a:t>信号。</a:t>
            </a:r>
          </a:p>
          <a:p>
            <a:r>
              <a:rPr lang="en-US" altLang="zh-CN" sz="1500" dirty="0"/>
              <a:t>	Random Number</a:t>
            </a:r>
            <a:r>
              <a:rPr lang="zh-CN" altLang="zh-CN" sz="1500" dirty="0"/>
              <a:t>其模块属性如图</a:t>
            </a:r>
            <a:r>
              <a:rPr lang="en-US" altLang="zh-CN" sz="1500" dirty="0"/>
              <a:t>3-22</a:t>
            </a:r>
            <a:r>
              <a:rPr lang="zh-CN" altLang="zh-CN" sz="1500" dirty="0"/>
              <a:t>所示。</a:t>
            </a:r>
          </a:p>
          <a:p>
            <a:r>
              <a:rPr lang="zh-CN" altLang="zh-CN" sz="1500" dirty="0"/>
              <a:t>如图</a:t>
            </a:r>
            <a:r>
              <a:rPr lang="en-US" altLang="zh-CN" sz="1500" dirty="0"/>
              <a:t>3-22</a:t>
            </a:r>
            <a:r>
              <a:rPr lang="zh-CN" altLang="zh-CN" sz="1500" dirty="0"/>
              <a:t>所示</a:t>
            </a:r>
            <a:r>
              <a:rPr lang="en-US" altLang="zh-CN" sz="1500" dirty="0"/>
              <a:t>Random Number</a:t>
            </a:r>
            <a:r>
              <a:rPr lang="zh-CN" altLang="zh-CN" sz="1500" dirty="0"/>
              <a:t>模块，对于其属性窗口：</a:t>
            </a:r>
          </a:p>
          <a:p>
            <a:r>
              <a:rPr lang="en-US" altLang="zh-CN" sz="1500" dirty="0"/>
              <a:t>Mean</a:t>
            </a:r>
            <a:r>
              <a:rPr lang="zh-CN" altLang="zh-CN" sz="1500" dirty="0"/>
              <a:t>：随机信号的均值，指定为标量或矢量，默认值为</a:t>
            </a:r>
            <a:r>
              <a:rPr lang="en-US" altLang="zh-CN" sz="1500" dirty="0"/>
              <a:t>0</a:t>
            </a:r>
            <a:r>
              <a:rPr lang="zh-CN" altLang="zh-CN" sz="1500" dirty="0"/>
              <a:t>。</a:t>
            </a:r>
          </a:p>
          <a:p>
            <a:r>
              <a:rPr lang="en-US" altLang="zh-CN" sz="1500" dirty="0"/>
              <a:t>Variance</a:t>
            </a:r>
            <a:r>
              <a:rPr lang="zh-CN" altLang="zh-CN" sz="1500" dirty="0"/>
              <a:t>：随机信号的方差，默认值为</a:t>
            </a:r>
            <a:r>
              <a:rPr lang="en-US" altLang="zh-CN" sz="1500" dirty="0"/>
              <a:t>1</a:t>
            </a:r>
            <a:r>
              <a:rPr lang="zh-CN" altLang="zh-CN" sz="1500" dirty="0"/>
              <a:t>。</a:t>
            </a:r>
          </a:p>
          <a:p>
            <a:r>
              <a:rPr lang="en-US" altLang="zh-CN" sz="1500" dirty="0"/>
              <a:t>Seed</a:t>
            </a:r>
            <a:r>
              <a:rPr lang="zh-CN" altLang="zh-CN" sz="1500" dirty="0"/>
              <a:t>：随机种子，输入为矢量或标量，默认值为</a:t>
            </a:r>
            <a:r>
              <a:rPr lang="en-US" altLang="zh-CN" sz="1500" dirty="0"/>
              <a:t>0</a:t>
            </a:r>
            <a:r>
              <a:rPr lang="zh-CN" altLang="zh-CN" sz="1500" dirty="0"/>
              <a:t>。</a:t>
            </a:r>
          </a:p>
          <a:p>
            <a:r>
              <a:rPr lang="en-US" altLang="zh-CN" sz="1500" dirty="0"/>
              <a:t>Sample time</a:t>
            </a:r>
            <a:r>
              <a:rPr lang="zh-CN" altLang="zh-CN" sz="1500" dirty="0"/>
              <a:t>：信号的采样时间，默认值为</a:t>
            </a:r>
            <a:r>
              <a:rPr lang="en-US" altLang="zh-CN" sz="1500" dirty="0"/>
              <a:t>0.1</a:t>
            </a:r>
            <a:r>
              <a:rPr lang="zh-CN" altLang="zh-CN" sz="1500" dirty="0"/>
              <a:t>；</a:t>
            </a:r>
          </a:p>
          <a:p>
            <a:r>
              <a:rPr lang="zh-CN" altLang="zh-CN" sz="1500" dirty="0"/>
              <a:t>搭建</a:t>
            </a:r>
            <a:r>
              <a:rPr lang="en-US" altLang="zh-CN" sz="1500" dirty="0"/>
              <a:t>Random Number</a:t>
            </a:r>
            <a:r>
              <a:rPr lang="zh-CN" altLang="zh-CN" sz="1500" dirty="0"/>
              <a:t>模块如图</a:t>
            </a:r>
            <a:r>
              <a:rPr lang="en-US" altLang="zh-CN" sz="1500" dirty="0"/>
              <a:t>3-23</a:t>
            </a:r>
            <a:r>
              <a:rPr lang="zh-CN" altLang="zh-CN" sz="15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475656" y="5266536"/>
            <a:ext cx="937260" cy="1226820"/>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l="19533" t="41861" r="14870" b="12402"/>
          <a:stretch>
            <a:fillRect/>
          </a:stretch>
        </p:blipFill>
        <p:spPr bwMode="auto">
          <a:xfrm>
            <a:off x="5076056" y="4509120"/>
            <a:ext cx="3528392" cy="1984236"/>
          </a:xfrm>
          <a:prstGeom prst="rect">
            <a:avLst/>
          </a:prstGeom>
          <a:noFill/>
          <a:ln>
            <a:noFill/>
          </a:ln>
        </p:spPr>
      </p:pic>
    </p:spTree>
    <p:extLst>
      <p:ext uri="{BB962C8B-B14F-4D97-AF65-F5344CB8AC3E}">
        <p14:creationId xmlns:p14="http://schemas.microsoft.com/office/powerpoint/2010/main" val="3915866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052736"/>
            <a:ext cx="8229600" cy="1143000"/>
          </a:xfrm>
        </p:spPr>
        <p:txBody>
          <a:bodyPr>
            <a:normAutofit fontScale="90000"/>
          </a:bodyPr>
          <a:lstStyle/>
          <a:p>
            <a:r>
              <a:rPr lang="en-US" altLang="zh-CN" b="1" dirty="0">
                <a:solidFill>
                  <a:srgbClr val="C00000"/>
                </a:solidFill>
              </a:rPr>
              <a:t>3.2.9  Step</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2132856"/>
            <a:ext cx="8229600" cy="3993307"/>
          </a:xfrm>
        </p:spPr>
        <p:txBody>
          <a:bodyPr>
            <a:normAutofit/>
          </a:bodyPr>
          <a:lstStyle/>
          <a:p>
            <a:r>
              <a:rPr lang="en-US" altLang="zh-CN" sz="1600" dirty="0"/>
              <a:t>Step</a:t>
            </a:r>
            <a:r>
              <a:rPr lang="zh-CN" altLang="zh-CN" sz="1600" dirty="0"/>
              <a:t>模块，产生阶跃信号，</a:t>
            </a:r>
            <a:r>
              <a:rPr lang="en-US" altLang="zh-CN" sz="1600" dirty="0"/>
              <a:t>Step</a:t>
            </a:r>
            <a:r>
              <a:rPr lang="zh-CN" altLang="zh-CN" sz="1600" dirty="0"/>
              <a:t>常用于控制系统仿真中，用于测试系统的稳定性和敛散性。</a:t>
            </a:r>
            <a:r>
              <a:rPr lang="en-US" altLang="zh-CN" sz="1600" dirty="0"/>
              <a:t>Step</a:t>
            </a:r>
            <a:r>
              <a:rPr lang="zh-CN" altLang="zh-CN" sz="1600" dirty="0"/>
              <a:t>模块在指定时间产生一个可定义上、下电平的阶跃信号，</a:t>
            </a:r>
            <a:r>
              <a:rPr lang="en-US" altLang="zh-CN" sz="1600" dirty="0"/>
              <a:t>Step</a:t>
            </a:r>
            <a:r>
              <a:rPr lang="zh-CN" altLang="zh-CN" sz="1600" dirty="0"/>
              <a:t>产生一个矢量或标量进行输出。</a:t>
            </a:r>
          </a:p>
          <a:p>
            <a:r>
              <a:rPr lang="en-US" altLang="zh-CN" sz="1600" dirty="0"/>
              <a:t>	Step</a:t>
            </a:r>
            <a:r>
              <a:rPr lang="zh-CN" altLang="zh-CN" sz="1600" dirty="0"/>
              <a:t>其模块属性如图</a:t>
            </a:r>
            <a:r>
              <a:rPr lang="en-US" altLang="zh-CN" sz="1600" dirty="0"/>
              <a:t>3-25</a:t>
            </a:r>
            <a:r>
              <a:rPr lang="zh-CN" altLang="zh-CN" sz="1600" dirty="0"/>
              <a:t>所示。</a:t>
            </a:r>
          </a:p>
          <a:p>
            <a:r>
              <a:rPr lang="zh-CN" altLang="zh-CN" sz="1600" dirty="0"/>
              <a:t>如图</a:t>
            </a:r>
            <a:r>
              <a:rPr lang="en-US" altLang="zh-CN" sz="1600" dirty="0"/>
              <a:t>3-25</a:t>
            </a:r>
            <a:r>
              <a:rPr lang="zh-CN" altLang="zh-CN" sz="1600" dirty="0"/>
              <a:t>所示</a:t>
            </a:r>
            <a:r>
              <a:rPr lang="en-US" altLang="zh-CN" sz="1600" dirty="0"/>
              <a:t>Random Number</a:t>
            </a:r>
            <a:r>
              <a:rPr lang="zh-CN" altLang="zh-CN" sz="1600" dirty="0"/>
              <a:t>模块，对于其属性窗口：</a:t>
            </a:r>
          </a:p>
          <a:p>
            <a:r>
              <a:rPr lang="en-US" altLang="zh-CN" sz="1600" dirty="0"/>
              <a:t>Step time</a:t>
            </a:r>
            <a:r>
              <a:rPr lang="zh-CN" altLang="zh-CN" sz="1600" dirty="0"/>
              <a:t>：初始阶跃的时间，指定为标量或矢量，默认值为</a:t>
            </a:r>
            <a:r>
              <a:rPr lang="en-US" altLang="zh-CN" sz="1600" dirty="0"/>
              <a:t>1</a:t>
            </a:r>
            <a:r>
              <a:rPr lang="zh-CN" altLang="zh-CN" sz="1600" dirty="0"/>
              <a:t>。</a:t>
            </a:r>
          </a:p>
          <a:p>
            <a:r>
              <a:rPr lang="en-US" altLang="zh-CN" sz="1600" dirty="0"/>
              <a:t>Initial value</a:t>
            </a:r>
            <a:r>
              <a:rPr lang="zh-CN" altLang="zh-CN" sz="1600" dirty="0"/>
              <a:t>：仿真的初始时间，默认值为</a:t>
            </a:r>
            <a:r>
              <a:rPr lang="en-US" altLang="zh-CN" sz="1600" dirty="0"/>
              <a:t>0</a:t>
            </a:r>
            <a:r>
              <a:rPr lang="zh-CN" altLang="zh-CN" sz="1600" dirty="0"/>
              <a:t>。</a:t>
            </a:r>
          </a:p>
          <a:p>
            <a:r>
              <a:rPr lang="en-US" altLang="zh-CN" sz="1600" dirty="0"/>
              <a:t>Final time</a:t>
            </a:r>
            <a:r>
              <a:rPr lang="zh-CN" altLang="zh-CN" sz="1600" dirty="0"/>
              <a:t>：仿真结束时间，输入为矢量或标量，默认值为</a:t>
            </a:r>
            <a:r>
              <a:rPr lang="en-US" altLang="zh-CN" sz="1600" dirty="0"/>
              <a:t>1</a:t>
            </a:r>
            <a:r>
              <a:rPr lang="zh-CN" altLang="zh-CN" sz="1600" dirty="0"/>
              <a:t>。</a:t>
            </a:r>
          </a:p>
          <a:p>
            <a:r>
              <a:rPr lang="en-US" altLang="zh-CN" sz="1600" dirty="0"/>
              <a:t>Sample time</a:t>
            </a:r>
            <a:r>
              <a:rPr lang="zh-CN" altLang="zh-CN" sz="1600" dirty="0"/>
              <a:t>：信号的采样时间，默认值为</a:t>
            </a:r>
            <a:r>
              <a:rPr lang="en-US" altLang="zh-CN" sz="1600" dirty="0"/>
              <a:t>0</a:t>
            </a:r>
            <a:r>
              <a:rPr lang="zh-CN" altLang="zh-CN" sz="1600" dirty="0"/>
              <a:t>；</a:t>
            </a:r>
          </a:p>
          <a:p>
            <a:r>
              <a:rPr lang="zh-CN" altLang="zh-CN" sz="1600" dirty="0"/>
              <a:t>搭建</a:t>
            </a:r>
            <a:r>
              <a:rPr lang="en-US" altLang="zh-CN" sz="1600" dirty="0"/>
              <a:t>Step</a:t>
            </a:r>
            <a:r>
              <a:rPr lang="zh-CN" altLang="zh-CN" sz="1600" dirty="0"/>
              <a:t>模块如图</a:t>
            </a:r>
            <a:r>
              <a:rPr lang="en-US" altLang="zh-CN" sz="1600" dirty="0"/>
              <a:t>3-26</a:t>
            </a:r>
            <a:r>
              <a:rPr lang="zh-CN" altLang="zh-CN" sz="1600" dirty="0"/>
              <a:t>所示。</a:t>
            </a:r>
            <a:r>
              <a:rPr lang="en-US" altLang="zh-CN" sz="1600" dirty="0"/>
              <a:t>	</a:t>
            </a:r>
            <a:r>
              <a:rPr lang="zh-CN" altLang="zh-CN" sz="1600" dirty="0"/>
              <a:t>运行仿真文件，输出图形如图</a:t>
            </a:r>
            <a:r>
              <a:rPr lang="en-US" altLang="zh-CN" sz="1600" dirty="0"/>
              <a:t>3-27</a:t>
            </a:r>
            <a:r>
              <a:rPr lang="zh-CN" altLang="zh-CN" sz="16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267744" y="5555852"/>
            <a:ext cx="1066800" cy="1089660"/>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l="18367" t="39536" r="16910" b="12015"/>
          <a:stretch>
            <a:fillRect/>
          </a:stretch>
        </p:blipFill>
        <p:spPr bwMode="auto">
          <a:xfrm>
            <a:off x="5436096" y="4653136"/>
            <a:ext cx="3456384" cy="1992376"/>
          </a:xfrm>
          <a:prstGeom prst="rect">
            <a:avLst/>
          </a:prstGeom>
          <a:noFill/>
          <a:ln>
            <a:noFill/>
          </a:ln>
        </p:spPr>
      </p:pic>
    </p:spTree>
    <p:extLst>
      <p:ext uri="{BB962C8B-B14F-4D97-AF65-F5344CB8AC3E}">
        <p14:creationId xmlns:p14="http://schemas.microsoft.com/office/powerpoint/2010/main" val="3652997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8864" y="1124744"/>
            <a:ext cx="8229600" cy="1143000"/>
          </a:xfrm>
        </p:spPr>
        <p:txBody>
          <a:bodyPr>
            <a:normAutofit fontScale="90000"/>
          </a:bodyPr>
          <a:lstStyle/>
          <a:p>
            <a:r>
              <a:rPr lang="en-US" altLang="zh-CN" b="1" dirty="0">
                <a:solidFill>
                  <a:srgbClr val="C00000"/>
                </a:solidFill>
              </a:rPr>
              <a:t>3.2.10  Uniform Random Number</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2132856"/>
            <a:ext cx="8229600" cy="3993307"/>
          </a:xfrm>
        </p:spPr>
        <p:txBody>
          <a:bodyPr>
            <a:normAutofit/>
          </a:bodyPr>
          <a:lstStyle/>
          <a:p>
            <a:r>
              <a:rPr lang="en-US" altLang="zh-CN" sz="1600" dirty="0"/>
              <a:t>Uniform Random Number</a:t>
            </a:r>
            <a:r>
              <a:rPr lang="zh-CN" altLang="zh-CN" sz="1600" dirty="0"/>
              <a:t>模块，产生在整个指定时间周期内均匀分布的随机信号，信号的起始种子可由用户指定。将</a:t>
            </a:r>
            <a:r>
              <a:rPr lang="en-US" altLang="zh-CN" sz="1600" dirty="0"/>
              <a:t>Seed</a:t>
            </a:r>
            <a:r>
              <a:rPr lang="zh-CN" altLang="zh-CN" sz="1600" dirty="0"/>
              <a:t>种子指定为矢量，可以产生矢量随机数序列。</a:t>
            </a:r>
          </a:p>
          <a:p>
            <a:r>
              <a:rPr lang="en-US" altLang="zh-CN" sz="1600" dirty="0"/>
              <a:t>	Uniform Random Number</a:t>
            </a:r>
            <a:r>
              <a:rPr lang="zh-CN" altLang="zh-CN" sz="1600" dirty="0"/>
              <a:t>其模块属性如图</a:t>
            </a:r>
            <a:r>
              <a:rPr lang="en-US" altLang="zh-CN" sz="1600" dirty="0"/>
              <a:t>3-28</a:t>
            </a:r>
            <a:r>
              <a:rPr lang="zh-CN" altLang="zh-CN" sz="1600" dirty="0"/>
              <a:t>所示。</a:t>
            </a:r>
          </a:p>
          <a:p>
            <a:r>
              <a:rPr lang="zh-CN" altLang="zh-CN" sz="1600" dirty="0"/>
              <a:t>如图</a:t>
            </a:r>
            <a:r>
              <a:rPr lang="en-US" altLang="zh-CN" sz="1600" dirty="0"/>
              <a:t>3-28</a:t>
            </a:r>
            <a:r>
              <a:rPr lang="zh-CN" altLang="zh-CN" sz="1600" dirty="0"/>
              <a:t>所示</a:t>
            </a:r>
            <a:r>
              <a:rPr lang="en-US" altLang="zh-CN" sz="1600" dirty="0"/>
              <a:t>Uniform Random Number</a:t>
            </a:r>
            <a:r>
              <a:rPr lang="zh-CN" altLang="zh-CN" sz="1600" dirty="0"/>
              <a:t>模块，对于其属性窗口：</a:t>
            </a:r>
          </a:p>
          <a:p>
            <a:r>
              <a:rPr lang="en-US" altLang="zh-CN" sz="1600" dirty="0"/>
              <a:t>Minimum</a:t>
            </a:r>
            <a:r>
              <a:rPr lang="zh-CN" altLang="zh-CN" sz="1600" dirty="0"/>
              <a:t>：时间间隔的最小值，指定为标量或矢量，默认值为</a:t>
            </a:r>
            <a:r>
              <a:rPr lang="en-US" altLang="zh-CN" sz="1600" dirty="0"/>
              <a:t>-1</a:t>
            </a:r>
            <a:r>
              <a:rPr lang="zh-CN" altLang="zh-CN" sz="1600" dirty="0"/>
              <a:t>。</a:t>
            </a:r>
          </a:p>
          <a:p>
            <a:r>
              <a:rPr lang="en-US" altLang="zh-CN" sz="1600" dirty="0"/>
              <a:t>Maximum</a:t>
            </a:r>
            <a:r>
              <a:rPr lang="zh-CN" altLang="zh-CN" sz="1600" dirty="0"/>
              <a:t>：时间间隔的最大值，指定为标量或矢量，默认值为</a:t>
            </a:r>
            <a:r>
              <a:rPr lang="en-US" altLang="zh-CN" sz="1600" dirty="0"/>
              <a:t>1</a:t>
            </a:r>
            <a:r>
              <a:rPr lang="zh-CN" altLang="zh-CN" sz="1600" dirty="0"/>
              <a:t>。</a:t>
            </a:r>
          </a:p>
          <a:p>
            <a:r>
              <a:rPr lang="en-US" altLang="zh-CN" sz="1600" dirty="0"/>
              <a:t>Seed</a:t>
            </a:r>
            <a:r>
              <a:rPr lang="zh-CN" altLang="zh-CN" sz="1600" dirty="0"/>
              <a:t>：随机序列发生器的初始种子，输入为矢量或标量，默认值为</a:t>
            </a:r>
            <a:r>
              <a:rPr lang="en-US" altLang="zh-CN" sz="1600" dirty="0"/>
              <a:t>0</a:t>
            </a:r>
            <a:r>
              <a:rPr lang="zh-CN" altLang="zh-CN" sz="1600" dirty="0"/>
              <a:t>。</a:t>
            </a:r>
          </a:p>
          <a:p>
            <a:r>
              <a:rPr lang="en-US" altLang="zh-CN" sz="1600" dirty="0"/>
              <a:t>Sample time</a:t>
            </a:r>
            <a:r>
              <a:rPr lang="zh-CN" altLang="zh-CN" sz="1600" dirty="0"/>
              <a:t>：信号的采样时间，默认值为</a:t>
            </a:r>
            <a:r>
              <a:rPr lang="en-US" altLang="zh-CN" sz="1600" dirty="0"/>
              <a:t>0.1</a:t>
            </a:r>
            <a:r>
              <a:rPr lang="zh-CN" altLang="zh-CN" sz="1600" dirty="0"/>
              <a:t>；</a:t>
            </a:r>
          </a:p>
          <a:p>
            <a:r>
              <a:rPr lang="zh-CN" altLang="zh-CN" sz="1600" dirty="0"/>
              <a:t>搭建</a:t>
            </a:r>
            <a:r>
              <a:rPr lang="en-US" altLang="zh-CN" sz="1600" dirty="0"/>
              <a:t>Uniform Random Number</a:t>
            </a:r>
            <a:r>
              <a:rPr lang="zh-CN" altLang="zh-CN" sz="1600" dirty="0"/>
              <a:t>模块如图</a:t>
            </a:r>
            <a:r>
              <a:rPr lang="en-US" altLang="zh-CN" sz="1600" dirty="0"/>
              <a:t>3-29</a:t>
            </a:r>
            <a:r>
              <a:rPr lang="zh-CN" altLang="zh-CN" sz="1600" dirty="0"/>
              <a:t>所示。运行仿真文件，输出图形如图</a:t>
            </a:r>
            <a:r>
              <a:rPr lang="en-US" altLang="zh-CN" sz="1600" dirty="0"/>
              <a:t>3-30</a:t>
            </a:r>
            <a:r>
              <a:rPr lang="zh-CN" altLang="zh-CN" sz="16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547664" y="5085184"/>
            <a:ext cx="1341120" cy="116586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8884" t="39735" r="11168" b="6291"/>
          <a:stretch>
            <a:fillRect/>
          </a:stretch>
        </p:blipFill>
        <p:spPr bwMode="auto">
          <a:xfrm>
            <a:off x="5364088" y="4658288"/>
            <a:ext cx="3384376" cy="1889368"/>
          </a:xfrm>
          <a:prstGeom prst="rect">
            <a:avLst/>
          </a:prstGeom>
          <a:noFill/>
          <a:ln>
            <a:noFill/>
          </a:ln>
        </p:spPr>
      </p:pic>
    </p:spTree>
    <p:extLst>
      <p:ext uri="{BB962C8B-B14F-4D97-AF65-F5344CB8AC3E}">
        <p14:creationId xmlns:p14="http://schemas.microsoft.com/office/powerpoint/2010/main" val="3488283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412776"/>
            <a:ext cx="8229600" cy="1143000"/>
          </a:xfrm>
        </p:spPr>
        <p:txBody>
          <a:bodyPr>
            <a:normAutofit fontScale="90000"/>
          </a:bodyPr>
          <a:lstStyle/>
          <a:p>
            <a:r>
              <a:rPr lang="en-US" altLang="zh-CN" b="1" dirty="0">
                <a:solidFill>
                  <a:srgbClr val="C00000"/>
                </a:solidFill>
              </a:rPr>
              <a:t>3.3  </a:t>
            </a:r>
            <a:r>
              <a:rPr lang="zh-CN" altLang="zh-CN" b="1" dirty="0">
                <a:solidFill>
                  <a:srgbClr val="C00000"/>
                </a:solidFill>
              </a:rPr>
              <a:t>连续模块组</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3356992"/>
            <a:ext cx="8229600" cy="2769171"/>
          </a:xfrm>
        </p:spPr>
        <p:txBody>
          <a:bodyPr/>
          <a:lstStyle/>
          <a:p>
            <a:r>
              <a:rPr lang="zh-CN" altLang="zh-CN" dirty="0"/>
              <a:t>系统连续模块仿真，主要用于系统的积分分析，则对于一个系统而言，传递函数的构建显得尤为重要。</a:t>
            </a:r>
          </a:p>
          <a:p>
            <a:endParaRPr lang="zh-CN" altLang="en-US" dirty="0"/>
          </a:p>
        </p:txBody>
      </p:sp>
    </p:spTree>
    <p:extLst>
      <p:ext uri="{BB962C8B-B14F-4D97-AF65-F5344CB8AC3E}">
        <p14:creationId xmlns:p14="http://schemas.microsoft.com/office/powerpoint/2010/main" val="3622787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052736"/>
            <a:ext cx="8229600" cy="1143000"/>
          </a:xfrm>
        </p:spPr>
        <p:txBody>
          <a:bodyPr>
            <a:normAutofit fontScale="90000"/>
          </a:bodyPr>
          <a:lstStyle/>
          <a:p>
            <a:r>
              <a:rPr lang="en-US" altLang="zh-CN" b="1" dirty="0">
                <a:solidFill>
                  <a:srgbClr val="C00000"/>
                </a:solidFill>
              </a:rPr>
              <a:t>3.3.1  Derivative</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2276872"/>
            <a:ext cx="8229600" cy="3849291"/>
          </a:xfrm>
        </p:spPr>
        <p:txBody>
          <a:bodyPr/>
          <a:lstStyle/>
          <a:p>
            <a:r>
              <a:rPr lang="en-US" altLang="zh-CN" sz="2000" dirty="0"/>
              <a:t>Derivative</a:t>
            </a:r>
            <a:r>
              <a:rPr lang="zh-CN" altLang="zh-CN" sz="2000" dirty="0"/>
              <a:t>模块，表示微分环节</a:t>
            </a:r>
            <a:r>
              <a:rPr lang="zh-CN" altLang="zh-CN" sz="2000" dirty="0" smtClean="0"/>
              <a:t>，</a:t>
            </a:r>
            <a:r>
              <a:rPr lang="en-US" altLang="zh-CN" sz="2000" dirty="0"/>
              <a:t>Derivative</a:t>
            </a:r>
            <a:r>
              <a:rPr lang="zh-CN" altLang="zh-CN" sz="2000" dirty="0"/>
              <a:t>其模块属性如图</a:t>
            </a:r>
            <a:r>
              <a:rPr lang="en-US" altLang="zh-CN" sz="2000" dirty="0"/>
              <a:t>3-31</a:t>
            </a:r>
            <a:r>
              <a:rPr lang="zh-CN" altLang="zh-CN" sz="2000" dirty="0"/>
              <a:t>所示。</a:t>
            </a:r>
          </a:p>
          <a:p>
            <a:r>
              <a:rPr lang="zh-CN" altLang="zh-CN" sz="2000" dirty="0"/>
              <a:t>如图</a:t>
            </a:r>
            <a:r>
              <a:rPr lang="en-US" altLang="zh-CN" sz="2000" dirty="0"/>
              <a:t>3-31</a:t>
            </a:r>
            <a:r>
              <a:rPr lang="zh-CN" altLang="zh-CN" sz="2000" dirty="0"/>
              <a:t>所示</a:t>
            </a:r>
            <a:r>
              <a:rPr lang="en-US" altLang="zh-CN" sz="2000" dirty="0"/>
              <a:t>Derivative</a:t>
            </a:r>
            <a:r>
              <a:rPr lang="zh-CN" altLang="zh-CN" sz="2000" dirty="0"/>
              <a:t>模块，对于其属性窗口：</a:t>
            </a:r>
          </a:p>
          <a:p>
            <a:r>
              <a:rPr lang="zh-CN" altLang="zh-CN" sz="2000" dirty="0"/>
              <a:t>搭建</a:t>
            </a:r>
            <a:r>
              <a:rPr lang="en-US" altLang="zh-CN" sz="2000" dirty="0"/>
              <a:t>Derivative</a:t>
            </a:r>
            <a:r>
              <a:rPr lang="zh-CN" altLang="zh-CN" sz="2000" dirty="0"/>
              <a:t>模块如图</a:t>
            </a:r>
            <a:r>
              <a:rPr lang="en-US" altLang="zh-CN" sz="2000" dirty="0"/>
              <a:t>3-32</a:t>
            </a:r>
            <a:r>
              <a:rPr lang="zh-CN" altLang="zh-CN" sz="20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582127"/>
            <a:ext cx="914400" cy="95250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9412" t="37500" r="7451" b="13690"/>
          <a:stretch>
            <a:fillRect/>
          </a:stretch>
        </p:blipFill>
        <p:spPr bwMode="auto">
          <a:xfrm>
            <a:off x="3635896" y="3356992"/>
            <a:ext cx="4033428" cy="1683638"/>
          </a:xfrm>
          <a:prstGeom prst="rect">
            <a:avLst/>
          </a:prstGeom>
          <a:noFill/>
          <a:ln>
            <a:noFill/>
          </a:ln>
        </p:spPr>
      </p:pic>
    </p:spTree>
    <p:extLst>
      <p:ext uri="{BB962C8B-B14F-4D97-AF65-F5344CB8AC3E}">
        <p14:creationId xmlns:p14="http://schemas.microsoft.com/office/powerpoint/2010/main" val="1572690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08720"/>
            <a:ext cx="8229600" cy="1143000"/>
          </a:xfrm>
        </p:spPr>
        <p:txBody>
          <a:bodyPr>
            <a:normAutofit fontScale="90000"/>
          </a:bodyPr>
          <a:lstStyle/>
          <a:p>
            <a:r>
              <a:rPr lang="en-US" altLang="zh-CN" b="1" dirty="0">
                <a:solidFill>
                  <a:srgbClr val="C00000"/>
                </a:solidFill>
              </a:rPr>
              <a:t>3.3.2  Integrator</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844824"/>
            <a:ext cx="8229600" cy="4281339"/>
          </a:xfrm>
        </p:spPr>
        <p:txBody>
          <a:bodyPr>
            <a:normAutofit lnSpcReduction="10000"/>
          </a:bodyPr>
          <a:lstStyle/>
          <a:p>
            <a:r>
              <a:rPr lang="en-US" altLang="zh-CN" sz="1400" dirty="0"/>
              <a:t>Integrator</a:t>
            </a:r>
            <a:r>
              <a:rPr lang="zh-CN" altLang="zh-CN" sz="1400" dirty="0"/>
              <a:t>其模块属性如图</a:t>
            </a:r>
            <a:r>
              <a:rPr lang="en-US" altLang="zh-CN" sz="1400" dirty="0"/>
              <a:t>3-34</a:t>
            </a:r>
            <a:r>
              <a:rPr lang="zh-CN" altLang="zh-CN" sz="1400" dirty="0"/>
              <a:t>所示。</a:t>
            </a:r>
          </a:p>
          <a:p>
            <a:r>
              <a:rPr lang="zh-CN" altLang="zh-CN" sz="1400" dirty="0"/>
              <a:t>如图</a:t>
            </a:r>
            <a:r>
              <a:rPr lang="en-US" altLang="zh-CN" sz="1400" dirty="0"/>
              <a:t>3-34</a:t>
            </a:r>
            <a:r>
              <a:rPr lang="zh-CN" altLang="zh-CN" sz="1400" dirty="0"/>
              <a:t>所示</a:t>
            </a:r>
            <a:r>
              <a:rPr lang="en-US" altLang="zh-CN" sz="1400" dirty="0"/>
              <a:t>Integrator</a:t>
            </a:r>
            <a:r>
              <a:rPr lang="zh-CN" altLang="zh-CN" sz="1400" dirty="0"/>
              <a:t>模块，对于其属性窗口：</a:t>
            </a:r>
          </a:p>
          <a:p>
            <a:r>
              <a:rPr lang="en-US" altLang="zh-CN" sz="1400" dirty="0"/>
              <a:t>External reset</a:t>
            </a:r>
            <a:r>
              <a:rPr lang="zh-CN" altLang="zh-CN" sz="1400" dirty="0"/>
              <a:t>：设置信号的触发事件（</a:t>
            </a:r>
            <a:r>
              <a:rPr lang="en-US" altLang="zh-CN" sz="1400" dirty="0"/>
              <a:t>rising, falling, either, level, level hold, none</a:t>
            </a:r>
            <a:r>
              <a:rPr lang="zh-CN" altLang="zh-CN" sz="1400" dirty="0"/>
              <a:t>），默认设置为</a:t>
            </a:r>
            <a:r>
              <a:rPr lang="en-US" altLang="zh-CN" sz="1400" dirty="0"/>
              <a:t>none</a:t>
            </a:r>
            <a:r>
              <a:rPr lang="zh-CN" altLang="zh-CN" sz="1400" dirty="0"/>
              <a:t>，保持系统原态。</a:t>
            </a:r>
          </a:p>
          <a:p>
            <a:r>
              <a:rPr lang="en-US" altLang="zh-CN" sz="1400" dirty="0"/>
              <a:t>Initial condition source</a:t>
            </a:r>
            <a:r>
              <a:rPr lang="zh-CN" altLang="zh-CN" sz="1400" dirty="0"/>
              <a:t>：参数输入的状态，分为外部输入</a:t>
            </a:r>
            <a:r>
              <a:rPr lang="en-US" altLang="zh-CN" sz="1400" dirty="0"/>
              <a:t>external</a:t>
            </a:r>
            <a:r>
              <a:rPr lang="zh-CN" altLang="zh-CN" sz="1400" dirty="0"/>
              <a:t>和内部输入</a:t>
            </a:r>
            <a:r>
              <a:rPr lang="en-US" altLang="zh-CN" sz="1400" dirty="0"/>
              <a:t>internal</a:t>
            </a:r>
            <a:r>
              <a:rPr lang="zh-CN" altLang="zh-CN" sz="1400" dirty="0"/>
              <a:t>，通常默认设置为</a:t>
            </a:r>
            <a:r>
              <a:rPr lang="en-US" altLang="zh-CN" sz="1400" dirty="0"/>
              <a:t>internal</a:t>
            </a:r>
            <a:r>
              <a:rPr lang="zh-CN" altLang="zh-CN" sz="1400" dirty="0"/>
              <a:t>。</a:t>
            </a:r>
          </a:p>
          <a:p>
            <a:r>
              <a:rPr lang="en-US" altLang="zh-CN" sz="1400" dirty="0"/>
              <a:t>	Initial condition</a:t>
            </a:r>
            <a:r>
              <a:rPr lang="zh-CN" altLang="zh-CN" sz="1400" dirty="0"/>
              <a:t>：状态的初始条件，设置</a:t>
            </a:r>
            <a:r>
              <a:rPr lang="en-US" altLang="zh-CN" sz="1400" dirty="0"/>
              <a:t>Initial condition source</a:t>
            </a:r>
            <a:r>
              <a:rPr lang="zh-CN" altLang="zh-CN" sz="1400" dirty="0"/>
              <a:t>的参数。</a:t>
            </a:r>
          </a:p>
          <a:p>
            <a:r>
              <a:rPr lang="en-US" altLang="zh-CN" sz="1400" dirty="0"/>
              <a:t>	Limit output</a:t>
            </a:r>
            <a:r>
              <a:rPr lang="zh-CN" altLang="zh-CN" sz="1400" dirty="0"/>
              <a:t>：若选中，则可以设置设置积分的上界（</a:t>
            </a:r>
            <a:r>
              <a:rPr lang="en-US" altLang="zh-CN" sz="1400" dirty="0"/>
              <a:t>Upper saturation limit</a:t>
            </a:r>
            <a:r>
              <a:rPr lang="zh-CN" altLang="zh-CN" sz="1400" dirty="0"/>
              <a:t>）和下界</a:t>
            </a:r>
            <a:r>
              <a:rPr lang="en-US" altLang="zh-CN" sz="1400" dirty="0"/>
              <a:t>(Lower saturation limit)</a:t>
            </a:r>
            <a:r>
              <a:rPr lang="zh-CN" altLang="zh-CN" sz="1400" dirty="0"/>
              <a:t>。</a:t>
            </a:r>
          </a:p>
          <a:p>
            <a:r>
              <a:rPr lang="en-US" altLang="zh-CN" sz="1400" dirty="0"/>
              <a:t>	Upper saturation limit</a:t>
            </a:r>
            <a:r>
              <a:rPr lang="zh-CN" altLang="zh-CN" sz="1400" dirty="0"/>
              <a:t>：积分上界，默认缺省值为</a:t>
            </a:r>
            <a:r>
              <a:rPr lang="en-US" altLang="zh-CN" sz="1400" dirty="0" err="1"/>
              <a:t>inf</a:t>
            </a:r>
            <a:r>
              <a:rPr lang="zh-CN" altLang="zh-CN" sz="1400" dirty="0"/>
              <a:t>；</a:t>
            </a:r>
          </a:p>
          <a:p>
            <a:r>
              <a:rPr lang="en-US" altLang="zh-CN" sz="1400" dirty="0"/>
              <a:t>Lower saturation limit</a:t>
            </a:r>
            <a:r>
              <a:rPr lang="zh-CN" altLang="zh-CN" sz="1400" dirty="0"/>
              <a:t>：积分下界，默认缺省值为</a:t>
            </a:r>
            <a:r>
              <a:rPr lang="en-US" altLang="zh-CN" sz="1400" dirty="0" err="1"/>
              <a:t>inf</a:t>
            </a:r>
            <a:r>
              <a:rPr lang="zh-CN" altLang="zh-CN" sz="1400" dirty="0"/>
              <a:t>；</a:t>
            </a:r>
          </a:p>
          <a:p>
            <a:r>
              <a:rPr lang="en-US" altLang="zh-CN" sz="1400" dirty="0"/>
              <a:t>Show saturation port</a:t>
            </a:r>
            <a:r>
              <a:rPr lang="zh-CN" altLang="zh-CN" sz="1400" dirty="0"/>
              <a:t>：若选中，则表示模块增加一个饱和输出端口；</a:t>
            </a:r>
          </a:p>
          <a:p>
            <a:r>
              <a:rPr lang="en-US" altLang="zh-CN" sz="1400" dirty="0"/>
              <a:t>Show state port</a:t>
            </a:r>
            <a:r>
              <a:rPr lang="zh-CN" altLang="zh-CN" sz="1400" dirty="0"/>
              <a:t>：若选中，则表示模块增加一个输出端口；</a:t>
            </a:r>
          </a:p>
          <a:p>
            <a:r>
              <a:rPr lang="en-US" altLang="zh-CN" sz="1400" dirty="0"/>
              <a:t>	Absolute tolerance</a:t>
            </a:r>
            <a:r>
              <a:rPr lang="zh-CN" altLang="zh-CN" sz="1400" dirty="0"/>
              <a:t>：模块状态的绝对容限，默认缺省值为</a:t>
            </a:r>
            <a:r>
              <a:rPr lang="en-US" altLang="zh-CN" sz="1400" dirty="0"/>
              <a:t>auto</a:t>
            </a:r>
            <a:r>
              <a:rPr lang="zh-CN" altLang="zh-CN" sz="1400" dirty="0"/>
              <a:t>；</a:t>
            </a:r>
          </a:p>
          <a:p>
            <a:r>
              <a:rPr lang="en-US" altLang="zh-CN" sz="1400" dirty="0"/>
              <a:t>	Ignore limit and reset when linearizing</a:t>
            </a:r>
            <a:r>
              <a:rPr lang="zh-CN" altLang="zh-CN" sz="1400" dirty="0"/>
              <a:t>：若勾选此选项，则表示当系统为线性化系统时，前面的积分上下线限制和触发事件无效，默认缺省值为不勾选；</a:t>
            </a:r>
          </a:p>
          <a:p>
            <a:r>
              <a:rPr lang="en-US" altLang="zh-CN" sz="1400" dirty="0"/>
              <a:t>	Enable zero-crossing detection</a:t>
            </a:r>
            <a:r>
              <a:rPr lang="zh-CN" altLang="zh-CN" sz="1400" dirty="0"/>
              <a:t>：使系统通过零点检验，默认勾选。</a:t>
            </a:r>
          </a:p>
          <a:p>
            <a:r>
              <a:rPr lang="zh-CN" altLang="zh-CN" sz="1400" dirty="0"/>
              <a:t>搭建</a:t>
            </a:r>
            <a:r>
              <a:rPr lang="en-US" altLang="zh-CN" sz="1400" dirty="0"/>
              <a:t>Integrator</a:t>
            </a:r>
            <a:r>
              <a:rPr lang="zh-CN" altLang="zh-CN" sz="1400" dirty="0"/>
              <a:t>模块如图</a:t>
            </a:r>
            <a:r>
              <a:rPr lang="en-US" altLang="zh-CN" sz="1400" dirty="0"/>
              <a:t>3-35</a:t>
            </a:r>
            <a:r>
              <a:rPr lang="zh-CN" altLang="zh-CN" sz="1400" dirty="0"/>
              <a:t>所示</a:t>
            </a:r>
            <a:r>
              <a:rPr lang="zh-CN" altLang="zh-CN" sz="1400" dirty="0" smtClean="0"/>
              <a:t>。</a:t>
            </a:r>
            <a:endParaRPr lang="en-US" altLang="zh-CN" sz="1400" dirty="0" smtClean="0"/>
          </a:p>
          <a:p>
            <a:endParaRPr lang="zh-CN" altLang="zh-CN" sz="1400" dirty="0"/>
          </a:p>
          <a:p>
            <a:endParaRPr lang="zh-CN" altLang="en-US" sz="1400"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043608" y="5589240"/>
            <a:ext cx="990600" cy="89916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8861" t="41318" r="4642" b="11977"/>
          <a:stretch>
            <a:fillRect/>
          </a:stretch>
        </p:blipFill>
        <p:spPr bwMode="auto">
          <a:xfrm>
            <a:off x="3851920" y="5261452"/>
            <a:ext cx="2880320" cy="1183000"/>
          </a:xfrm>
          <a:prstGeom prst="rect">
            <a:avLst/>
          </a:prstGeom>
          <a:noFill/>
          <a:ln>
            <a:noFill/>
          </a:ln>
        </p:spPr>
      </p:pic>
    </p:spTree>
    <p:extLst>
      <p:ext uri="{BB962C8B-B14F-4D97-AF65-F5344CB8AC3E}">
        <p14:creationId xmlns:p14="http://schemas.microsoft.com/office/powerpoint/2010/main" val="3289783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052736"/>
            <a:ext cx="8229600" cy="1143000"/>
          </a:xfrm>
        </p:spPr>
        <p:txBody>
          <a:bodyPr>
            <a:normAutofit fontScale="90000"/>
          </a:bodyPr>
          <a:lstStyle/>
          <a:p>
            <a:r>
              <a:rPr lang="en-US" altLang="zh-CN" b="1" dirty="0">
                <a:solidFill>
                  <a:srgbClr val="C00000"/>
                </a:solidFill>
              </a:rPr>
              <a:t>3.3.3  Transfer </a:t>
            </a:r>
            <a:r>
              <a:rPr lang="en-US" altLang="zh-CN" b="1" dirty="0" err="1">
                <a:solidFill>
                  <a:srgbClr val="C00000"/>
                </a:solidFill>
              </a:rPr>
              <a:t>Fcn</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2132857"/>
            <a:ext cx="8229600" cy="2520279"/>
          </a:xfrm>
        </p:spPr>
        <p:txBody>
          <a:bodyPr>
            <a:normAutofit fontScale="92500" lnSpcReduction="20000"/>
          </a:bodyPr>
          <a:lstStyle/>
          <a:p>
            <a:r>
              <a:rPr lang="en-US" altLang="zh-CN" sz="2100" dirty="0"/>
              <a:t>Transfer </a:t>
            </a:r>
            <a:r>
              <a:rPr lang="en-US" altLang="zh-CN" sz="2100" dirty="0" err="1"/>
              <a:t>Fcn</a:t>
            </a:r>
            <a:r>
              <a:rPr lang="zh-CN" altLang="zh-CN" sz="2100" dirty="0"/>
              <a:t>其模块属性如图</a:t>
            </a:r>
            <a:r>
              <a:rPr lang="en-US" altLang="zh-CN" sz="2100" dirty="0"/>
              <a:t>3-37</a:t>
            </a:r>
            <a:r>
              <a:rPr lang="zh-CN" altLang="zh-CN" sz="2100" dirty="0"/>
              <a:t>所示。</a:t>
            </a:r>
          </a:p>
          <a:p>
            <a:r>
              <a:rPr lang="zh-CN" altLang="zh-CN" sz="2100" dirty="0"/>
              <a:t>如图</a:t>
            </a:r>
            <a:r>
              <a:rPr lang="en-US" altLang="zh-CN" sz="2100" dirty="0"/>
              <a:t>3-37</a:t>
            </a:r>
            <a:r>
              <a:rPr lang="zh-CN" altLang="zh-CN" sz="2100" dirty="0"/>
              <a:t>所示</a:t>
            </a:r>
            <a:r>
              <a:rPr lang="en-US" altLang="zh-CN" sz="2100" dirty="0"/>
              <a:t>Transfer </a:t>
            </a:r>
            <a:r>
              <a:rPr lang="en-US" altLang="zh-CN" sz="2100" dirty="0" err="1"/>
              <a:t>Fcn</a:t>
            </a:r>
            <a:r>
              <a:rPr lang="zh-CN" altLang="zh-CN" sz="2100" dirty="0"/>
              <a:t>模块，对于其属性窗口：</a:t>
            </a:r>
          </a:p>
          <a:p>
            <a:r>
              <a:rPr lang="en-US" altLang="zh-CN" sz="2100" dirty="0"/>
              <a:t>Numerator coefficients</a:t>
            </a:r>
            <a:r>
              <a:rPr lang="zh-CN" altLang="zh-CN" sz="2100" dirty="0"/>
              <a:t>：传递函数分子系数，系统默认值为</a:t>
            </a:r>
            <a:r>
              <a:rPr lang="en-US" altLang="zh-CN" sz="2100" dirty="0"/>
              <a:t>[1]</a:t>
            </a:r>
            <a:r>
              <a:rPr lang="zh-CN" altLang="zh-CN" sz="2100" dirty="0"/>
              <a:t>；</a:t>
            </a:r>
          </a:p>
          <a:p>
            <a:r>
              <a:rPr lang="en-US" altLang="zh-CN" sz="2100" dirty="0"/>
              <a:t>Denominator coefficients</a:t>
            </a:r>
            <a:r>
              <a:rPr lang="zh-CN" altLang="zh-CN" sz="2100" dirty="0"/>
              <a:t>：传递函数分母系数，系统默认值为</a:t>
            </a:r>
            <a:r>
              <a:rPr lang="en-US" altLang="zh-CN" sz="2100" dirty="0"/>
              <a:t>[1,1]</a:t>
            </a:r>
            <a:r>
              <a:rPr lang="zh-CN" altLang="zh-CN" sz="2100" dirty="0"/>
              <a:t>；</a:t>
            </a:r>
          </a:p>
          <a:p>
            <a:r>
              <a:rPr lang="en-US" altLang="zh-CN" sz="2100" dirty="0"/>
              <a:t>	Absolute tolerance</a:t>
            </a:r>
            <a:r>
              <a:rPr lang="zh-CN" altLang="zh-CN" sz="2100" dirty="0"/>
              <a:t>：模块状态的绝对容限，默认缺省值为</a:t>
            </a:r>
            <a:r>
              <a:rPr lang="en-US" altLang="zh-CN" sz="2100" dirty="0"/>
              <a:t>auto</a:t>
            </a:r>
            <a:r>
              <a:rPr lang="zh-CN" altLang="zh-CN" sz="2100" dirty="0"/>
              <a:t>；</a:t>
            </a:r>
          </a:p>
          <a:p>
            <a:r>
              <a:rPr lang="en-US" altLang="zh-CN" sz="2100" dirty="0"/>
              <a:t>	State Name</a:t>
            </a:r>
            <a:r>
              <a:rPr lang="zh-CN" altLang="zh-CN" sz="2100" dirty="0"/>
              <a:t>（</a:t>
            </a:r>
            <a:r>
              <a:rPr lang="en-US" altLang="zh-CN" sz="2100" dirty="0"/>
              <a:t>e.g., ’position’</a:t>
            </a:r>
            <a:r>
              <a:rPr lang="zh-CN" altLang="zh-CN" sz="2100" dirty="0"/>
              <a:t>）：状态空间的名字，用户可以不加以定义。</a:t>
            </a:r>
          </a:p>
          <a:p>
            <a:r>
              <a:rPr lang="zh-CN" altLang="zh-CN" sz="2100" dirty="0"/>
              <a:t>搭建</a:t>
            </a:r>
            <a:r>
              <a:rPr lang="en-US" altLang="zh-CN" sz="2100" dirty="0"/>
              <a:t>Transfer </a:t>
            </a:r>
            <a:r>
              <a:rPr lang="en-US" altLang="zh-CN" sz="2100" dirty="0" err="1"/>
              <a:t>Fcn</a:t>
            </a:r>
            <a:r>
              <a:rPr lang="zh-CN" altLang="zh-CN" sz="2100" dirty="0"/>
              <a:t>模块如图</a:t>
            </a:r>
            <a:r>
              <a:rPr lang="en-US" altLang="zh-CN" sz="2100" dirty="0"/>
              <a:t>3-38</a:t>
            </a:r>
            <a:r>
              <a:rPr lang="zh-CN" altLang="zh-CN" sz="21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683568" y="4797152"/>
            <a:ext cx="1203960" cy="84582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9525" t="35748" r="7619" b="15459"/>
          <a:stretch>
            <a:fillRect/>
          </a:stretch>
        </p:blipFill>
        <p:spPr bwMode="auto">
          <a:xfrm>
            <a:off x="3707904" y="4365104"/>
            <a:ext cx="4248472" cy="1947086"/>
          </a:xfrm>
          <a:prstGeom prst="rect">
            <a:avLst/>
          </a:prstGeom>
          <a:noFill/>
          <a:ln>
            <a:noFill/>
          </a:ln>
        </p:spPr>
      </p:pic>
    </p:spTree>
    <p:extLst>
      <p:ext uri="{BB962C8B-B14F-4D97-AF65-F5344CB8AC3E}">
        <p14:creationId xmlns:p14="http://schemas.microsoft.com/office/powerpoint/2010/main" val="1712468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052736"/>
            <a:ext cx="8229600" cy="1143000"/>
          </a:xfrm>
        </p:spPr>
        <p:txBody>
          <a:bodyPr>
            <a:normAutofit fontScale="90000"/>
          </a:bodyPr>
          <a:lstStyle/>
          <a:p>
            <a:r>
              <a:rPr lang="en-US" altLang="zh-CN" b="1" dirty="0">
                <a:solidFill>
                  <a:srgbClr val="C00000"/>
                </a:solidFill>
              </a:rPr>
              <a:t>3.3.4  Transport Delay</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988841"/>
            <a:ext cx="8229600" cy="3456383"/>
          </a:xfrm>
        </p:spPr>
        <p:txBody>
          <a:bodyPr>
            <a:normAutofit/>
          </a:bodyPr>
          <a:lstStyle/>
          <a:p>
            <a:r>
              <a:rPr lang="en-US" altLang="zh-CN" sz="1600" dirty="0"/>
              <a:t>Transport Delay</a:t>
            </a:r>
            <a:r>
              <a:rPr lang="zh-CN" altLang="zh-CN" sz="1600" dirty="0"/>
              <a:t>模块，用于延时系统的输入，延时的时间可以由用户进行指定，在仿真过程中，模块将输入点和和仿真时间储存在一个缓冲器内，该缓冲器的容量由</a:t>
            </a:r>
            <a:r>
              <a:rPr lang="en-US" altLang="zh-CN" sz="1600" dirty="0"/>
              <a:t>Initial buffer size</a:t>
            </a:r>
            <a:r>
              <a:rPr lang="zh-CN" altLang="zh-CN" sz="1600" dirty="0"/>
              <a:t>参数指定。若输入点数超出缓冲器的容量，模块将配置额外的存储区。</a:t>
            </a:r>
          </a:p>
          <a:p>
            <a:r>
              <a:rPr lang="en-US" altLang="zh-CN" sz="1600" dirty="0"/>
              <a:t>Transport Delay</a:t>
            </a:r>
            <a:r>
              <a:rPr lang="zh-CN" altLang="zh-CN" sz="1600" dirty="0"/>
              <a:t>其模块属性如图</a:t>
            </a:r>
            <a:r>
              <a:rPr lang="en-US" altLang="zh-CN" sz="1600" dirty="0" smtClean="0"/>
              <a:t>3-4</a:t>
            </a:r>
            <a:r>
              <a:rPr lang="zh-CN" altLang="en-US" sz="1600" dirty="0" smtClean="0"/>
              <a:t>。</a:t>
            </a:r>
            <a:r>
              <a:rPr lang="zh-CN" altLang="zh-CN" sz="1600" dirty="0"/>
              <a:t>如图</a:t>
            </a:r>
            <a:r>
              <a:rPr lang="en-US" altLang="zh-CN" sz="1600" dirty="0"/>
              <a:t>3-40</a:t>
            </a:r>
            <a:r>
              <a:rPr lang="zh-CN" altLang="zh-CN" sz="1600" dirty="0"/>
              <a:t>所示</a:t>
            </a:r>
            <a:r>
              <a:rPr lang="en-US" altLang="zh-CN" sz="1600" dirty="0"/>
              <a:t>Transport Delay</a:t>
            </a:r>
            <a:r>
              <a:rPr lang="zh-CN" altLang="zh-CN" sz="1600" dirty="0"/>
              <a:t>模块，对于其属性窗口：</a:t>
            </a:r>
          </a:p>
          <a:p>
            <a:r>
              <a:rPr lang="en-US" altLang="zh-CN" sz="1600" dirty="0"/>
              <a:t>Time delay</a:t>
            </a:r>
            <a:r>
              <a:rPr lang="zh-CN" altLang="zh-CN" sz="1600" dirty="0"/>
              <a:t>：系统延时量，系统默认值为</a:t>
            </a:r>
            <a:r>
              <a:rPr lang="en-US" altLang="zh-CN" sz="1600" dirty="0"/>
              <a:t>1</a:t>
            </a:r>
            <a:r>
              <a:rPr lang="zh-CN" altLang="zh-CN" sz="1600" dirty="0"/>
              <a:t>；</a:t>
            </a:r>
          </a:p>
          <a:p>
            <a:r>
              <a:rPr lang="en-US" altLang="zh-CN" sz="1600" dirty="0"/>
              <a:t>Initial output</a:t>
            </a:r>
            <a:r>
              <a:rPr lang="zh-CN" altLang="zh-CN" sz="1600" dirty="0"/>
              <a:t>：系统在开始仿真和</a:t>
            </a:r>
            <a:r>
              <a:rPr lang="en-US" altLang="zh-CN" sz="1600" dirty="0"/>
              <a:t>Time delay</a:t>
            </a:r>
            <a:r>
              <a:rPr lang="zh-CN" altLang="zh-CN" sz="1600" dirty="0"/>
              <a:t>之间产生的输出，系统默认值为</a:t>
            </a:r>
            <a:r>
              <a:rPr lang="en-US" altLang="zh-CN" sz="1600" dirty="0"/>
              <a:t>0</a:t>
            </a:r>
            <a:r>
              <a:rPr lang="zh-CN" altLang="zh-CN" sz="1600" dirty="0"/>
              <a:t>；</a:t>
            </a:r>
          </a:p>
          <a:p>
            <a:r>
              <a:rPr lang="en-US" altLang="zh-CN" sz="1600" dirty="0" smtClean="0"/>
              <a:t>Initial </a:t>
            </a:r>
            <a:r>
              <a:rPr lang="en-US" altLang="zh-CN" sz="1600" dirty="0"/>
              <a:t>buffer size</a:t>
            </a:r>
            <a:r>
              <a:rPr lang="zh-CN" altLang="zh-CN" sz="1600" dirty="0"/>
              <a:t>：储存点数的初始存储区配置，默认缺省值为</a:t>
            </a:r>
            <a:r>
              <a:rPr lang="en-US" altLang="zh-CN" sz="1600" dirty="0"/>
              <a:t>auto</a:t>
            </a:r>
            <a:r>
              <a:rPr lang="zh-CN" altLang="zh-CN" sz="1600" dirty="0"/>
              <a:t>；</a:t>
            </a:r>
          </a:p>
          <a:p>
            <a:r>
              <a:rPr lang="en-US" altLang="zh-CN" sz="1600" dirty="0" smtClean="0"/>
              <a:t>Use </a:t>
            </a:r>
            <a:r>
              <a:rPr lang="en-US" altLang="zh-CN" sz="1600" dirty="0"/>
              <a:t>fixed buffer size</a:t>
            </a:r>
            <a:r>
              <a:rPr lang="zh-CN" altLang="zh-CN" sz="1600" dirty="0"/>
              <a:t>：储存点数的初始存储区配置为固定值，用户可以不加以定义。</a:t>
            </a:r>
          </a:p>
          <a:p>
            <a:r>
              <a:rPr lang="zh-CN" altLang="zh-CN" sz="1600" dirty="0" smtClean="0"/>
              <a:t>搭建</a:t>
            </a:r>
            <a:r>
              <a:rPr lang="en-US" altLang="zh-CN" sz="1600" dirty="0"/>
              <a:t>Transport Delay</a:t>
            </a:r>
            <a:r>
              <a:rPr lang="zh-CN" altLang="zh-CN" sz="1600" dirty="0"/>
              <a:t>模块如图</a:t>
            </a:r>
            <a:r>
              <a:rPr lang="en-US" altLang="zh-CN" sz="1600" dirty="0"/>
              <a:t>3-41</a:t>
            </a:r>
            <a:r>
              <a:rPr lang="zh-CN" altLang="zh-CN" sz="1600" dirty="0"/>
              <a:t>所示</a:t>
            </a:r>
            <a:r>
              <a:rPr lang="zh-CN" altLang="zh-CN" sz="1600" dirty="0" smtClean="0"/>
              <a:t>。</a:t>
            </a:r>
            <a:endParaRPr lang="en-US" altLang="zh-CN" sz="1600" dirty="0" smtClean="0"/>
          </a:p>
          <a:p>
            <a:endParaRPr lang="zh-CN" altLang="zh-CN" sz="1600"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066325" y="5225366"/>
            <a:ext cx="868680" cy="98298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7912" t="38942" r="6645" b="14423"/>
          <a:stretch>
            <a:fillRect/>
          </a:stretch>
        </p:blipFill>
        <p:spPr bwMode="auto">
          <a:xfrm>
            <a:off x="3203848" y="5215214"/>
            <a:ext cx="3672408" cy="1354068"/>
          </a:xfrm>
          <a:prstGeom prst="rect">
            <a:avLst/>
          </a:prstGeom>
          <a:noFill/>
          <a:ln>
            <a:noFill/>
          </a:ln>
        </p:spPr>
      </p:pic>
    </p:spTree>
    <p:extLst>
      <p:ext uri="{BB962C8B-B14F-4D97-AF65-F5344CB8AC3E}">
        <p14:creationId xmlns:p14="http://schemas.microsoft.com/office/powerpoint/2010/main" val="3223713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1026"/>
          <p:cNvSpPr>
            <a:spLocks noGrp="1" noChangeArrowheads="1"/>
          </p:cNvSpPr>
          <p:nvPr>
            <p:ph type="title" idx="4294967295"/>
          </p:nvPr>
        </p:nvSpPr>
        <p:spPr>
          <a:xfrm>
            <a:off x="395289" y="981075"/>
            <a:ext cx="7891487" cy="590537"/>
          </a:xfrm>
        </p:spPr>
        <p:txBody>
          <a:bodyPr/>
          <a:lstStyle/>
          <a:p>
            <a:pPr algn="l" eaLnBrk="1" hangingPunct="1"/>
            <a:r>
              <a:rPr lang="zh-CN" altLang="en-US" sz="4000" dirty="0" smtClean="0">
                <a:solidFill>
                  <a:srgbClr val="800000"/>
                </a:solidFill>
                <a:latin typeface="微软雅黑" pitchFamily="34" charset="-122"/>
                <a:ea typeface="微软雅黑" pitchFamily="34" charset="-122"/>
              </a:rPr>
              <a:t>目录</a:t>
            </a:r>
          </a:p>
        </p:txBody>
      </p:sp>
      <p:cxnSp>
        <p:nvCxnSpPr>
          <p:cNvPr id="15" name="直接连接符 14"/>
          <p:cNvCxnSpPr/>
          <p:nvPr/>
        </p:nvCxnSpPr>
        <p:spPr bwMode="auto">
          <a:xfrm>
            <a:off x="357158" y="1571612"/>
            <a:ext cx="7715304" cy="1588"/>
          </a:xfrm>
          <a:prstGeom prst="line">
            <a:avLst/>
          </a:prstGeom>
          <a:solidFill>
            <a:schemeClr val="accent1"/>
          </a:solidFill>
          <a:ln w="9525" cap="flat" cmpd="sng" algn="ctr">
            <a:solidFill>
              <a:schemeClr val="hlink"/>
            </a:solidFill>
            <a:prstDash val="solid"/>
            <a:round/>
            <a:headEnd type="none" w="med" len="med"/>
            <a:tailEnd type="none" w="med" len="med"/>
          </a:ln>
          <a:effectLst/>
        </p:spPr>
      </p:cxnSp>
      <p:cxnSp>
        <p:nvCxnSpPr>
          <p:cNvPr id="17" name="直接连接符 16"/>
          <p:cNvCxnSpPr/>
          <p:nvPr/>
        </p:nvCxnSpPr>
        <p:spPr bwMode="auto">
          <a:xfrm>
            <a:off x="357158" y="1643050"/>
            <a:ext cx="7715304" cy="1588"/>
          </a:xfrm>
          <a:prstGeom prst="line">
            <a:avLst/>
          </a:prstGeom>
          <a:solidFill>
            <a:schemeClr val="accent1"/>
          </a:solidFill>
          <a:ln w="9525" cap="flat" cmpd="sng" algn="ctr">
            <a:solidFill>
              <a:srgbClr val="99FF66"/>
            </a:solidFill>
            <a:prstDash val="solid"/>
            <a:round/>
            <a:headEnd type="none" w="med" len="med"/>
            <a:tailEnd type="none" w="med" len="med"/>
          </a:ln>
          <a:effectLst/>
        </p:spPr>
      </p:cxnSp>
      <p:sp>
        <p:nvSpPr>
          <p:cNvPr id="2" name="矩形 1"/>
          <p:cNvSpPr/>
          <p:nvPr/>
        </p:nvSpPr>
        <p:spPr>
          <a:xfrm>
            <a:off x="2315284" y="1651331"/>
            <a:ext cx="2877711" cy="5078313"/>
          </a:xfrm>
          <a:prstGeom prst="rect">
            <a:avLst/>
          </a:prstGeom>
        </p:spPr>
        <p:txBody>
          <a:bodyPr wrap="none">
            <a:spAutoFit/>
          </a:bodyPr>
          <a:lstStyle/>
          <a:p>
            <a:pPr algn="l"/>
            <a:r>
              <a:rPr lang="en-US" altLang="zh-CN" sz="1800" dirty="0"/>
              <a:t>3.1  Simulink</a:t>
            </a:r>
            <a:r>
              <a:rPr lang="zh-CN" altLang="zh-CN" sz="1800" dirty="0"/>
              <a:t>模块库</a:t>
            </a:r>
            <a:r>
              <a:rPr lang="zh-CN" altLang="zh-CN" sz="1800" dirty="0" smtClean="0"/>
              <a:t>简介</a:t>
            </a:r>
            <a:endParaRPr lang="en-US" altLang="zh-CN" sz="1800" dirty="0" smtClean="0"/>
          </a:p>
          <a:p>
            <a:pPr algn="l"/>
            <a:endParaRPr lang="en-US" altLang="zh-CN" sz="1800" dirty="0"/>
          </a:p>
          <a:p>
            <a:pPr algn="l"/>
            <a:r>
              <a:rPr lang="en-US" altLang="zh-CN" sz="1800" dirty="0"/>
              <a:t>3.2 </a:t>
            </a:r>
            <a:r>
              <a:rPr lang="zh-CN" altLang="zh-CN" sz="1800" dirty="0"/>
              <a:t>信号源模块组</a:t>
            </a:r>
          </a:p>
          <a:p>
            <a:pPr algn="l"/>
            <a:endParaRPr lang="en-US" altLang="zh-CN" sz="1800" dirty="0" smtClean="0"/>
          </a:p>
          <a:p>
            <a:pPr algn="l"/>
            <a:r>
              <a:rPr lang="en-US" altLang="zh-CN" sz="1800" dirty="0"/>
              <a:t>3.3  </a:t>
            </a:r>
            <a:r>
              <a:rPr lang="zh-CN" altLang="zh-CN" sz="1800" dirty="0"/>
              <a:t>连续模块组</a:t>
            </a:r>
          </a:p>
          <a:p>
            <a:pPr algn="l"/>
            <a:endParaRPr lang="en-US" altLang="zh-CN" sz="1800" dirty="0" smtClean="0"/>
          </a:p>
          <a:p>
            <a:pPr algn="l"/>
            <a:r>
              <a:rPr lang="en-US" altLang="zh-CN" sz="1800" dirty="0"/>
              <a:t>3.4  </a:t>
            </a:r>
            <a:r>
              <a:rPr lang="zh-CN" altLang="zh-CN" sz="1800" dirty="0"/>
              <a:t>离散模块组</a:t>
            </a:r>
          </a:p>
          <a:p>
            <a:pPr algn="l"/>
            <a:endParaRPr lang="en-US" altLang="zh-CN" sz="1800" dirty="0" smtClean="0"/>
          </a:p>
          <a:p>
            <a:pPr algn="l"/>
            <a:r>
              <a:rPr lang="en-US" altLang="zh-CN" sz="1800" dirty="0"/>
              <a:t>3.5  </a:t>
            </a:r>
            <a:r>
              <a:rPr lang="zh-CN" altLang="zh-CN" sz="1800" dirty="0"/>
              <a:t>查表模块组</a:t>
            </a:r>
          </a:p>
          <a:p>
            <a:pPr algn="l"/>
            <a:endParaRPr lang="en-US" altLang="zh-CN" sz="1800" dirty="0" smtClean="0"/>
          </a:p>
          <a:p>
            <a:pPr algn="l"/>
            <a:r>
              <a:rPr lang="en-US" altLang="zh-CN" sz="1800" dirty="0"/>
              <a:t>3.6 </a:t>
            </a:r>
            <a:r>
              <a:rPr lang="zh-CN" altLang="zh-CN" sz="1800" dirty="0"/>
              <a:t>用户自定义函数模块组</a:t>
            </a:r>
          </a:p>
          <a:p>
            <a:pPr algn="l"/>
            <a:endParaRPr lang="en-US" altLang="zh-CN" sz="1800" dirty="0" smtClean="0"/>
          </a:p>
          <a:p>
            <a:pPr algn="l"/>
            <a:r>
              <a:rPr lang="en-US" altLang="zh-CN" sz="1800" dirty="0"/>
              <a:t>3.7 </a:t>
            </a:r>
            <a:r>
              <a:rPr lang="zh-CN" altLang="zh-CN" sz="1800" dirty="0"/>
              <a:t>数学运算模块组</a:t>
            </a:r>
          </a:p>
          <a:p>
            <a:pPr algn="l"/>
            <a:endParaRPr lang="en-US" altLang="zh-CN" sz="1800" dirty="0" smtClean="0"/>
          </a:p>
          <a:p>
            <a:pPr algn="l"/>
            <a:r>
              <a:rPr lang="en-US" altLang="zh-CN" sz="1800" dirty="0"/>
              <a:t>3.8 </a:t>
            </a:r>
            <a:r>
              <a:rPr lang="zh-CN" altLang="zh-CN" sz="1800" dirty="0"/>
              <a:t>非线性模块组</a:t>
            </a:r>
          </a:p>
          <a:p>
            <a:pPr algn="l"/>
            <a:endParaRPr lang="en-US" altLang="zh-CN" sz="1800" dirty="0" smtClean="0"/>
          </a:p>
          <a:p>
            <a:pPr algn="l"/>
            <a:r>
              <a:rPr lang="en-US" altLang="zh-CN" sz="1800" dirty="0"/>
              <a:t>3.9 </a:t>
            </a:r>
            <a:r>
              <a:rPr lang="zh-CN" altLang="zh-CN" sz="1800" dirty="0"/>
              <a:t>信号与系统模块组</a:t>
            </a:r>
          </a:p>
          <a:p>
            <a:pPr algn="l"/>
            <a:endParaRPr lang="zh-CN" altLang="zh-CN" sz="1800" dirty="0"/>
          </a:p>
        </p:txBody>
      </p:sp>
    </p:spTree>
    <p:extLst>
      <p:ext uri="{BB962C8B-B14F-4D97-AF65-F5344CB8AC3E}">
        <p14:creationId xmlns:p14="http://schemas.microsoft.com/office/powerpoint/2010/main" val="356963133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80728"/>
            <a:ext cx="8229600" cy="1143000"/>
          </a:xfrm>
        </p:spPr>
        <p:txBody>
          <a:bodyPr>
            <a:normAutofit fontScale="90000"/>
          </a:bodyPr>
          <a:lstStyle/>
          <a:p>
            <a:r>
              <a:rPr lang="en-US" altLang="zh-CN" b="1" dirty="0">
                <a:solidFill>
                  <a:srgbClr val="C00000"/>
                </a:solidFill>
              </a:rPr>
              <a:t>3.3.5  Zero-Pole</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2132856"/>
            <a:ext cx="8229600" cy="3993307"/>
          </a:xfrm>
        </p:spPr>
        <p:txBody>
          <a:bodyPr>
            <a:normAutofit/>
          </a:bodyPr>
          <a:lstStyle/>
          <a:p>
            <a:r>
              <a:rPr lang="en-US" altLang="zh-CN" sz="1600" dirty="0"/>
              <a:t>Zero-Pole</a:t>
            </a:r>
            <a:r>
              <a:rPr lang="zh-CN" altLang="zh-CN" sz="1600" dirty="0"/>
              <a:t>其模块属性如图</a:t>
            </a:r>
            <a:r>
              <a:rPr lang="en-US" altLang="zh-CN" sz="1600" dirty="0"/>
              <a:t>3-43</a:t>
            </a:r>
            <a:r>
              <a:rPr lang="zh-CN" altLang="zh-CN" sz="1600" dirty="0"/>
              <a:t>所示。</a:t>
            </a:r>
          </a:p>
          <a:p>
            <a:r>
              <a:rPr lang="zh-CN" altLang="zh-CN" sz="1600" dirty="0"/>
              <a:t>如图</a:t>
            </a:r>
            <a:r>
              <a:rPr lang="en-US" altLang="zh-CN" sz="1600" dirty="0"/>
              <a:t>3-43</a:t>
            </a:r>
            <a:r>
              <a:rPr lang="zh-CN" altLang="zh-CN" sz="1600" dirty="0"/>
              <a:t>所示</a:t>
            </a:r>
            <a:r>
              <a:rPr lang="en-US" altLang="zh-CN" sz="1600" dirty="0"/>
              <a:t>Zero-Pole</a:t>
            </a:r>
            <a:r>
              <a:rPr lang="zh-CN" altLang="zh-CN" sz="1600" dirty="0"/>
              <a:t>模块，对于其属性窗口：</a:t>
            </a:r>
          </a:p>
          <a:p>
            <a:r>
              <a:rPr lang="en-US" altLang="zh-CN" sz="1600" dirty="0"/>
              <a:t>Zeros</a:t>
            </a:r>
            <a:r>
              <a:rPr lang="zh-CN" altLang="zh-CN" sz="1600" dirty="0"/>
              <a:t>：系统传递函数零点向量，系统默认值为</a:t>
            </a:r>
            <a:r>
              <a:rPr lang="en-US" altLang="zh-CN" sz="1600" dirty="0"/>
              <a:t>[1]</a:t>
            </a:r>
            <a:r>
              <a:rPr lang="zh-CN" altLang="zh-CN" sz="1600" dirty="0"/>
              <a:t>；</a:t>
            </a:r>
          </a:p>
          <a:p>
            <a:r>
              <a:rPr lang="en-US" altLang="zh-CN" sz="1600" dirty="0"/>
              <a:t>Poles</a:t>
            </a:r>
            <a:r>
              <a:rPr lang="zh-CN" altLang="zh-CN" sz="1600" dirty="0"/>
              <a:t>：系统传递函数极点向量，系统默认值为</a:t>
            </a:r>
            <a:r>
              <a:rPr lang="en-US" altLang="zh-CN" sz="1600" dirty="0"/>
              <a:t>[0,-1]</a:t>
            </a:r>
            <a:r>
              <a:rPr lang="zh-CN" altLang="zh-CN" sz="1600" dirty="0"/>
              <a:t>；</a:t>
            </a:r>
          </a:p>
          <a:p>
            <a:r>
              <a:rPr lang="en-US" altLang="zh-CN" sz="1600" dirty="0"/>
              <a:t>	Gain</a:t>
            </a:r>
            <a:r>
              <a:rPr lang="zh-CN" altLang="zh-CN" sz="1600" dirty="0"/>
              <a:t>：系统传递函数增益向量，默认缺省值为</a:t>
            </a:r>
            <a:r>
              <a:rPr lang="en-US" altLang="zh-CN" sz="1600" dirty="0"/>
              <a:t>[1]</a:t>
            </a:r>
            <a:r>
              <a:rPr lang="zh-CN" altLang="zh-CN" sz="1600" dirty="0"/>
              <a:t>；</a:t>
            </a:r>
          </a:p>
          <a:p>
            <a:r>
              <a:rPr lang="en-US" altLang="zh-CN" sz="1600" dirty="0"/>
              <a:t>	Absolute tolerance</a:t>
            </a:r>
            <a:r>
              <a:rPr lang="zh-CN" altLang="zh-CN" sz="1600" dirty="0"/>
              <a:t>：模块状态的绝对容限，默认缺省值为</a:t>
            </a:r>
            <a:r>
              <a:rPr lang="en-US" altLang="zh-CN" sz="1600" dirty="0"/>
              <a:t>auto</a:t>
            </a:r>
            <a:r>
              <a:rPr lang="zh-CN" altLang="zh-CN" sz="1600" dirty="0"/>
              <a:t>；</a:t>
            </a:r>
          </a:p>
          <a:p>
            <a:r>
              <a:rPr lang="en-US" altLang="zh-CN" sz="1600" dirty="0"/>
              <a:t>	State Name</a:t>
            </a:r>
            <a:r>
              <a:rPr lang="zh-CN" altLang="zh-CN" sz="1600" dirty="0"/>
              <a:t>（</a:t>
            </a:r>
            <a:r>
              <a:rPr lang="en-US" altLang="zh-CN" sz="1600" dirty="0"/>
              <a:t>e.g., ’position’</a:t>
            </a:r>
            <a:r>
              <a:rPr lang="zh-CN" altLang="zh-CN" sz="1600" dirty="0"/>
              <a:t>）：状态空间的名字，用户可以不加以定义。</a:t>
            </a:r>
          </a:p>
          <a:p>
            <a:r>
              <a:rPr lang="en-US" altLang="zh-CN" sz="1600" dirty="0"/>
              <a:t>	</a:t>
            </a:r>
            <a:r>
              <a:rPr lang="zh-CN" altLang="zh-CN" sz="1600" dirty="0"/>
              <a:t>搭建</a:t>
            </a:r>
            <a:r>
              <a:rPr lang="en-US" altLang="zh-CN" sz="1600" dirty="0"/>
              <a:t>Zero-Pole</a:t>
            </a:r>
            <a:r>
              <a:rPr lang="zh-CN" altLang="zh-CN" sz="1600" dirty="0"/>
              <a:t>模块如图</a:t>
            </a:r>
            <a:r>
              <a:rPr lang="en-US" altLang="zh-CN" sz="1600" dirty="0"/>
              <a:t>3-44</a:t>
            </a:r>
            <a:r>
              <a:rPr lang="zh-CN" altLang="zh-CN" sz="1600" dirty="0"/>
              <a:t>所示</a:t>
            </a:r>
            <a:r>
              <a:rPr lang="zh-CN" altLang="zh-CN" sz="1600" dirty="0" smtClean="0"/>
              <a:t>。</a:t>
            </a:r>
            <a:endParaRPr lang="en-US" altLang="zh-CN" sz="1600" dirty="0" smtClean="0"/>
          </a:p>
          <a:p>
            <a:endParaRPr lang="zh-CN" altLang="zh-CN" sz="1600"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187624" y="5301208"/>
            <a:ext cx="1356360" cy="90678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9816" t="39536" r="6136" b="11163"/>
          <a:stretch>
            <a:fillRect/>
          </a:stretch>
        </p:blipFill>
        <p:spPr bwMode="auto">
          <a:xfrm>
            <a:off x="3419872" y="4653136"/>
            <a:ext cx="4248472" cy="1941944"/>
          </a:xfrm>
          <a:prstGeom prst="rect">
            <a:avLst/>
          </a:prstGeom>
          <a:noFill/>
          <a:ln>
            <a:noFill/>
          </a:ln>
        </p:spPr>
      </p:pic>
    </p:spTree>
    <p:extLst>
      <p:ext uri="{BB962C8B-B14F-4D97-AF65-F5344CB8AC3E}">
        <p14:creationId xmlns:p14="http://schemas.microsoft.com/office/powerpoint/2010/main" val="4115563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29600" cy="1143000"/>
          </a:xfrm>
        </p:spPr>
        <p:txBody>
          <a:bodyPr>
            <a:normAutofit fontScale="90000"/>
          </a:bodyPr>
          <a:lstStyle/>
          <a:p>
            <a:r>
              <a:rPr lang="en-US" altLang="zh-CN" b="1" dirty="0">
                <a:solidFill>
                  <a:srgbClr val="C00000"/>
                </a:solidFill>
              </a:rPr>
              <a:t>3.3.6  State-Space</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772816"/>
            <a:ext cx="8229600" cy="4353347"/>
          </a:xfrm>
        </p:spPr>
        <p:txBody>
          <a:bodyPr>
            <a:normAutofit/>
          </a:bodyPr>
          <a:lstStyle/>
          <a:p>
            <a:r>
              <a:rPr lang="en-US" altLang="zh-CN" sz="1600" dirty="0"/>
              <a:t>State-Space</a:t>
            </a:r>
            <a:r>
              <a:rPr lang="zh-CN" altLang="zh-CN" sz="1600" dirty="0"/>
              <a:t>其模块属性如图</a:t>
            </a:r>
            <a:r>
              <a:rPr lang="en-US" altLang="zh-CN" sz="1600" dirty="0"/>
              <a:t>3-46</a:t>
            </a:r>
            <a:r>
              <a:rPr lang="zh-CN" altLang="zh-CN" sz="1600" dirty="0"/>
              <a:t>所示。</a:t>
            </a:r>
          </a:p>
          <a:p>
            <a:r>
              <a:rPr lang="zh-CN" altLang="zh-CN" sz="1600" dirty="0"/>
              <a:t>如图</a:t>
            </a:r>
            <a:r>
              <a:rPr lang="en-US" altLang="zh-CN" sz="1600" dirty="0"/>
              <a:t>3-46</a:t>
            </a:r>
            <a:r>
              <a:rPr lang="zh-CN" altLang="zh-CN" sz="1600" dirty="0"/>
              <a:t>所示</a:t>
            </a:r>
            <a:r>
              <a:rPr lang="en-US" altLang="zh-CN" sz="1600" dirty="0"/>
              <a:t>State-Space</a:t>
            </a:r>
            <a:r>
              <a:rPr lang="zh-CN" altLang="zh-CN" sz="1600" dirty="0"/>
              <a:t>模块，对于其属性窗口：</a:t>
            </a:r>
          </a:p>
          <a:p>
            <a:r>
              <a:rPr lang="en-US" altLang="zh-CN" sz="1600" dirty="0"/>
              <a:t>A</a:t>
            </a:r>
            <a:r>
              <a:rPr lang="zh-CN" altLang="zh-CN" sz="1600" dirty="0"/>
              <a:t>：系统状态空间矩阵系数，必须是一个</a:t>
            </a:r>
            <a:r>
              <a:rPr lang="en-US" altLang="zh-CN" sz="1600" dirty="0"/>
              <a:t> </a:t>
            </a:r>
            <a:r>
              <a:rPr lang="zh-CN" altLang="zh-CN" sz="1600" dirty="0"/>
              <a:t>矩阵，</a:t>
            </a:r>
            <a:r>
              <a:rPr lang="en-US" altLang="zh-CN" sz="1600" dirty="0"/>
              <a:t>n</a:t>
            </a:r>
            <a:r>
              <a:rPr lang="zh-CN" altLang="zh-CN" sz="1600" dirty="0"/>
              <a:t>为状态数，系统默认值为</a:t>
            </a:r>
            <a:r>
              <a:rPr lang="en-US" altLang="zh-CN" sz="1600" dirty="0"/>
              <a:t>[1]</a:t>
            </a:r>
            <a:r>
              <a:rPr lang="zh-CN" altLang="zh-CN" sz="1600" dirty="0"/>
              <a:t>；</a:t>
            </a:r>
          </a:p>
          <a:p>
            <a:r>
              <a:rPr lang="en-US" altLang="zh-CN" sz="1600" dirty="0"/>
              <a:t>B</a:t>
            </a:r>
            <a:r>
              <a:rPr lang="zh-CN" altLang="zh-CN" sz="1600" dirty="0"/>
              <a:t>：系统状态空间矩阵系数，必须是一个</a:t>
            </a:r>
            <a:r>
              <a:rPr lang="en-US" altLang="zh-CN" sz="1600" dirty="0"/>
              <a:t> </a:t>
            </a:r>
            <a:r>
              <a:rPr lang="zh-CN" altLang="zh-CN" sz="1600" dirty="0"/>
              <a:t>矩阵，</a:t>
            </a:r>
            <a:r>
              <a:rPr lang="en-US" altLang="zh-CN" sz="1600" dirty="0"/>
              <a:t>m</a:t>
            </a:r>
            <a:r>
              <a:rPr lang="zh-CN" altLang="zh-CN" sz="1600" dirty="0"/>
              <a:t>为状态数，系统默认值为</a:t>
            </a:r>
            <a:r>
              <a:rPr lang="en-US" altLang="zh-CN" sz="1600" dirty="0"/>
              <a:t>[1]</a:t>
            </a:r>
            <a:r>
              <a:rPr lang="zh-CN" altLang="zh-CN" sz="1600" dirty="0"/>
              <a:t>；</a:t>
            </a:r>
          </a:p>
          <a:p>
            <a:r>
              <a:rPr lang="en-US" altLang="zh-CN" sz="1600" dirty="0"/>
              <a:t>	C</a:t>
            </a:r>
            <a:r>
              <a:rPr lang="zh-CN" altLang="zh-CN" sz="1600" dirty="0"/>
              <a:t>：系统状态空间矩阵系数，必须是一个</a:t>
            </a:r>
            <a:r>
              <a:rPr lang="en-US" altLang="zh-CN" sz="1600" dirty="0"/>
              <a:t> </a:t>
            </a:r>
            <a:r>
              <a:rPr lang="zh-CN" altLang="zh-CN" sz="1600" dirty="0"/>
              <a:t>矩阵，</a:t>
            </a:r>
            <a:r>
              <a:rPr lang="en-US" altLang="zh-CN" sz="1600" dirty="0"/>
              <a:t>r</a:t>
            </a:r>
            <a:r>
              <a:rPr lang="zh-CN" altLang="zh-CN" sz="1600" dirty="0"/>
              <a:t>为状态数，默认缺省值为</a:t>
            </a:r>
            <a:r>
              <a:rPr lang="en-US" altLang="zh-CN" sz="1600" dirty="0"/>
              <a:t>[1]</a:t>
            </a:r>
            <a:r>
              <a:rPr lang="zh-CN" altLang="zh-CN" sz="1600" dirty="0"/>
              <a:t>；</a:t>
            </a:r>
          </a:p>
          <a:p>
            <a:r>
              <a:rPr lang="en-US" altLang="zh-CN" sz="1600" dirty="0"/>
              <a:t>D</a:t>
            </a:r>
            <a:r>
              <a:rPr lang="zh-CN" altLang="zh-CN" sz="1600" dirty="0"/>
              <a:t>：系统状态空间矩阵系数，必须是一个</a:t>
            </a:r>
            <a:r>
              <a:rPr lang="en-US" altLang="zh-CN" sz="1600" dirty="0"/>
              <a:t> </a:t>
            </a:r>
            <a:r>
              <a:rPr lang="zh-CN" altLang="zh-CN" sz="1600" dirty="0"/>
              <a:t>矩阵，默认缺省值为</a:t>
            </a:r>
            <a:r>
              <a:rPr lang="en-US" altLang="zh-CN" sz="1600" dirty="0"/>
              <a:t>[1]</a:t>
            </a:r>
            <a:r>
              <a:rPr lang="zh-CN" altLang="zh-CN" sz="1600" dirty="0"/>
              <a:t>；</a:t>
            </a:r>
          </a:p>
          <a:p>
            <a:r>
              <a:rPr lang="en-US" altLang="zh-CN" sz="1600" dirty="0"/>
              <a:t>Initial condition</a:t>
            </a:r>
            <a:r>
              <a:rPr lang="zh-CN" altLang="zh-CN" sz="1600" dirty="0"/>
              <a:t>：初始状态矢量，默认缺省值为</a:t>
            </a:r>
            <a:r>
              <a:rPr lang="en-US" altLang="zh-CN" sz="1600" dirty="0"/>
              <a:t>[0]</a:t>
            </a:r>
            <a:r>
              <a:rPr lang="zh-CN" altLang="zh-CN" sz="1600" dirty="0"/>
              <a:t>；</a:t>
            </a:r>
          </a:p>
          <a:p>
            <a:r>
              <a:rPr lang="en-US" altLang="zh-CN" sz="1600" dirty="0"/>
              <a:t>	Absolute tolerance</a:t>
            </a:r>
            <a:r>
              <a:rPr lang="zh-CN" altLang="zh-CN" sz="1600" dirty="0"/>
              <a:t>：模块状态的绝对容限，默认缺省值为</a:t>
            </a:r>
            <a:r>
              <a:rPr lang="en-US" altLang="zh-CN" sz="1600" dirty="0"/>
              <a:t>auto</a:t>
            </a:r>
            <a:r>
              <a:rPr lang="zh-CN" altLang="zh-CN" sz="1600" dirty="0"/>
              <a:t>；</a:t>
            </a:r>
          </a:p>
          <a:p>
            <a:r>
              <a:rPr lang="en-US" altLang="zh-CN" sz="1600" dirty="0"/>
              <a:t>	State Name</a:t>
            </a:r>
            <a:r>
              <a:rPr lang="zh-CN" altLang="zh-CN" sz="1600" dirty="0"/>
              <a:t>（</a:t>
            </a:r>
            <a:r>
              <a:rPr lang="en-US" altLang="zh-CN" sz="1600" dirty="0"/>
              <a:t>e.g., ’position’</a:t>
            </a:r>
            <a:r>
              <a:rPr lang="zh-CN" altLang="zh-CN" sz="1600" dirty="0"/>
              <a:t>）：状态空间的名字，用户可以不加以定义。</a:t>
            </a:r>
          </a:p>
          <a:p>
            <a:r>
              <a:rPr lang="en-US" altLang="zh-CN" sz="1600" dirty="0"/>
              <a:t>	</a:t>
            </a:r>
            <a:r>
              <a:rPr lang="zh-CN" altLang="zh-CN" sz="1600" dirty="0"/>
              <a:t>搭建</a:t>
            </a:r>
            <a:r>
              <a:rPr lang="en-US" altLang="zh-CN" sz="1600" dirty="0"/>
              <a:t>State-Space</a:t>
            </a:r>
            <a:r>
              <a:rPr lang="zh-CN" altLang="zh-CN" sz="1600" dirty="0"/>
              <a:t>模块如图</a:t>
            </a:r>
            <a:r>
              <a:rPr lang="en-US" altLang="zh-CN" sz="1600" dirty="0"/>
              <a:t>3-47</a:t>
            </a:r>
            <a:r>
              <a:rPr lang="zh-CN" altLang="zh-CN" sz="16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043608" y="5438280"/>
            <a:ext cx="1264920" cy="83058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8989" t="42857" r="14607" b="12000"/>
          <a:stretch>
            <a:fillRect/>
          </a:stretch>
        </p:blipFill>
        <p:spPr bwMode="auto">
          <a:xfrm>
            <a:off x="4337585" y="4725144"/>
            <a:ext cx="4806415" cy="1778496"/>
          </a:xfrm>
          <a:prstGeom prst="rect">
            <a:avLst/>
          </a:prstGeom>
          <a:noFill/>
          <a:ln>
            <a:noFill/>
          </a:ln>
        </p:spPr>
      </p:pic>
    </p:spTree>
    <p:extLst>
      <p:ext uri="{BB962C8B-B14F-4D97-AF65-F5344CB8AC3E}">
        <p14:creationId xmlns:p14="http://schemas.microsoft.com/office/powerpoint/2010/main" val="3602650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96752"/>
            <a:ext cx="8229600" cy="1143000"/>
          </a:xfrm>
        </p:spPr>
        <p:txBody>
          <a:bodyPr>
            <a:normAutofit fontScale="90000"/>
          </a:bodyPr>
          <a:lstStyle/>
          <a:p>
            <a:r>
              <a:rPr lang="en-US" altLang="zh-CN" b="1" dirty="0">
                <a:solidFill>
                  <a:srgbClr val="C00000"/>
                </a:solidFill>
              </a:rPr>
              <a:t>3.4  </a:t>
            </a:r>
            <a:r>
              <a:rPr lang="zh-CN" altLang="zh-CN" b="1" dirty="0">
                <a:solidFill>
                  <a:srgbClr val="C00000"/>
                </a:solidFill>
              </a:rPr>
              <a:t>离散模块组</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395536" y="2636912"/>
            <a:ext cx="8229600" cy="2769171"/>
          </a:xfrm>
        </p:spPr>
        <p:txBody>
          <a:bodyPr/>
          <a:lstStyle/>
          <a:p>
            <a:r>
              <a:rPr lang="zh-CN" altLang="zh-CN" dirty="0"/>
              <a:t>现实系统中，很多系统都是离散系统，系统根据采样时间点进行数据采集分析，</a:t>
            </a:r>
            <a:r>
              <a:rPr lang="en-US" altLang="zh-CN" dirty="0"/>
              <a:t>Simulink</a:t>
            </a:r>
            <a:r>
              <a:rPr lang="zh-CN" altLang="zh-CN" dirty="0"/>
              <a:t>中离散系统的表征主要根据</a:t>
            </a:r>
            <a:r>
              <a:rPr lang="en-US" altLang="zh-CN" dirty="0"/>
              <a:t>Z</a:t>
            </a:r>
            <a:r>
              <a:rPr lang="zh-CN" altLang="zh-CN" dirty="0"/>
              <a:t>变换进行系统仿真建模。</a:t>
            </a:r>
          </a:p>
          <a:p>
            <a:endParaRPr lang="zh-CN" altLang="en-US" dirty="0"/>
          </a:p>
        </p:txBody>
      </p:sp>
    </p:spTree>
    <p:extLst>
      <p:ext uri="{BB962C8B-B14F-4D97-AF65-F5344CB8AC3E}">
        <p14:creationId xmlns:p14="http://schemas.microsoft.com/office/powerpoint/2010/main" val="1295236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80728"/>
            <a:ext cx="8229600" cy="1143000"/>
          </a:xfrm>
        </p:spPr>
        <p:txBody>
          <a:bodyPr>
            <a:normAutofit fontScale="90000"/>
          </a:bodyPr>
          <a:lstStyle/>
          <a:p>
            <a:r>
              <a:rPr lang="en-US" altLang="zh-CN" b="1" dirty="0">
                <a:solidFill>
                  <a:srgbClr val="C00000"/>
                </a:solidFill>
              </a:rPr>
              <a:t>3.4.1  Discrete Transfer </a:t>
            </a:r>
            <a:r>
              <a:rPr lang="en-US" altLang="zh-CN" b="1" dirty="0" err="1">
                <a:solidFill>
                  <a:srgbClr val="C00000"/>
                </a:solidFill>
              </a:rPr>
              <a:t>Fcn</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539552" y="1844824"/>
            <a:ext cx="8229600" cy="3960440"/>
          </a:xfrm>
        </p:spPr>
        <p:txBody>
          <a:bodyPr>
            <a:normAutofit/>
          </a:bodyPr>
          <a:lstStyle/>
          <a:p>
            <a:r>
              <a:rPr lang="en-US" altLang="zh-CN" sz="1500" dirty="0"/>
              <a:t>Discrete Transfer </a:t>
            </a:r>
            <a:r>
              <a:rPr lang="en-US" altLang="zh-CN" sz="1500" dirty="0" err="1"/>
              <a:t>Fcn</a:t>
            </a:r>
            <a:r>
              <a:rPr lang="zh-CN" altLang="zh-CN" sz="1500" dirty="0"/>
              <a:t>模块，由通常的拉普拉斯变换后，得到相应的传递函数</a:t>
            </a:r>
            <a:r>
              <a:rPr lang="zh-CN" altLang="zh-CN" sz="1500" dirty="0" smtClean="0"/>
              <a:t>，</a:t>
            </a:r>
            <a:r>
              <a:rPr lang="en-US" altLang="zh-CN" sz="1500" dirty="0"/>
              <a:t>Discrete Transfer </a:t>
            </a:r>
            <a:r>
              <a:rPr lang="en-US" altLang="zh-CN" sz="1500" dirty="0" err="1"/>
              <a:t>Fcn</a:t>
            </a:r>
            <a:r>
              <a:rPr lang="zh-CN" altLang="zh-CN" sz="1500" dirty="0"/>
              <a:t>其模块属性如图</a:t>
            </a:r>
            <a:r>
              <a:rPr lang="en-US" altLang="zh-CN" sz="1500" dirty="0"/>
              <a:t>3-49</a:t>
            </a:r>
            <a:r>
              <a:rPr lang="zh-CN" altLang="zh-CN" sz="1500" dirty="0"/>
              <a:t>所示。</a:t>
            </a:r>
          </a:p>
          <a:p>
            <a:r>
              <a:rPr lang="zh-CN" altLang="zh-CN" sz="1500" dirty="0"/>
              <a:t>如图</a:t>
            </a:r>
            <a:r>
              <a:rPr lang="en-US" altLang="zh-CN" sz="1500" dirty="0"/>
              <a:t>3-49</a:t>
            </a:r>
            <a:r>
              <a:rPr lang="zh-CN" altLang="zh-CN" sz="1500" dirty="0"/>
              <a:t>所示</a:t>
            </a:r>
            <a:r>
              <a:rPr lang="en-US" altLang="zh-CN" sz="1500" dirty="0"/>
              <a:t>Discrete Transfer </a:t>
            </a:r>
            <a:r>
              <a:rPr lang="en-US" altLang="zh-CN" sz="1500" dirty="0" err="1"/>
              <a:t>Fcn</a:t>
            </a:r>
            <a:r>
              <a:rPr lang="zh-CN" altLang="zh-CN" sz="1500" dirty="0"/>
              <a:t>模块，对于其属性窗口：</a:t>
            </a:r>
          </a:p>
          <a:p>
            <a:r>
              <a:rPr lang="en-US" altLang="zh-CN" sz="1500" dirty="0"/>
              <a:t>Numerator</a:t>
            </a:r>
            <a:r>
              <a:rPr lang="zh-CN" altLang="zh-CN" sz="1500" dirty="0"/>
              <a:t>：系统分子系数矢量，系统默认值为</a:t>
            </a:r>
            <a:r>
              <a:rPr lang="en-US" altLang="zh-CN" sz="1500" dirty="0"/>
              <a:t>[1]</a:t>
            </a:r>
            <a:r>
              <a:rPr lang="zh-CN" altLang="zh-CN" sz="1500" dirty="0"/>
              <a:t>；</a:t>
            </a:r>
          </a:p>
          <a:p>
            <a:r>
              <a:rPr lang="en-US" altLang="zh-CN" sz="1500" dirty="0"/>
              <a:t>Denominator</a:t>
            </a:r>
            <a:r>
              <a:rPr lang="zh-CN" altLang="zh-CN" sz="1500" dirty="0"/>
              <a:t>：系统分母系数矢量，系统默认值为</a:t>
            </a:r>
            <a:r>
              <a:rPr lang="en-US" altLang="zh-CN" sz="1500" dirty="0"/>
              <a:t>[1</a:t>
            </a:r>
            <a:r>
              <a:rPr lang="zh-CN" altLang="zh-CN" sz="1500" dirty="0"/>
              <a:t>，</a:t>
            </a:r>
            <a:r>
              <a:rPr lang="en-US" altLang="zh-CN" sz="1500" dirty="0"/>
              <a:t>2]</a:t>
            </a:r>
            <a:r>
              <a:rPr lang="zh-CN" altLang="zh-CN" sz="1500" dirty="0"/>
              <a:t>；</a:t>
            </a:r>
          </a:p>
          <a:p>
            <a:r>
              <a:rPr lang="en-US" altLang="zh-CN" sz="1500" dirty="0"/>
              <a:t>	Sample time</a:t>
            </a:r>
            <a:r>
              <a:rPr lang="zh-CN" altLang="zh-CN" sz="1500" dirty="0"/>
              <a:t>：系统采样时间，默认缺省值为</a:t>
            </a:r>
            <a:r>
              <a:rPr lang="en-US" altLang="zh-CN" sz="1500" dirty="0"/>
              <a:t>[-1]</a:t>
            </a:r>
            <a:r>
              <a:rPr lang="zh-CN" altLang="zh-CN" sz="1500" dirty="0"/>
              <a:t>；</a:t>
            </a:r>
          </a:p>
          <a:p>
            <a:r>
              <a:rPr lang="en-US" altLang="zh-CN" sz="1500" dirty="0"/>
              <a:t>	Initial states</a:t>
            </a:r>
            <a:r>
              <a:rPr lang="zh-CN" altLang="zh-CN" sz="1500" dirty="0"/>
              <a:t>：系统初始状态矩阵，默认缺省值为</a:t>
            </a:r>
            <a:r>
              <a:rPr lang="en-US" altLang="zh-CN" sz="1500" dirty="0"/>
              <a:t>[0]</a:t>
            </a:r>
            <a:r>
              <a:rPr lang="zh-CN" altLang="zh-CN" sz="1500" dirty="0"/>
              <a:t>；</a:t>
            </a:r>
          </a:p>
          <a:p>
            <a:r>
              <a:rPr lang="en-US" altLang="zh-CN" sz="1500" dirty="0"/>
              <a:t>	</a:t>
            </a:r>
            <a:r>
              <a:rPr lang="zh-CN" altLang="zh-CN" sz="1500" dirty="0"/>
              <a:t>搭建</a:t>
            </a:r>
            <a:r>
              <a:rPr lang="en-US" altLang="zh-CN" sz="1500" dirty="0"/>
              <a:t>Discrete Transfer </a:t>
            </a:r>
            <a:r>
              <a:rPr lang="en-US" altLang="zh-CN" sz="1500" dirty="0" err="1"/>
              <a:t>Fcn</a:t>
            </a:r>
            <a:r>
              <a:rPr lang="zh-CN" altLang="zh-CN" sz="1500" dirty="0"/>
              <a:t>模块，设置采样时间为</a:t>
            </a:r>
            <a:r>
              <a:rPr lang="en-US" altLang="zh-CN" sz="1500" dirty="0"/>
              <a:t>0.1s</a:t>
            </a:r>
            <a:r>
              <a:rPr lang="zh-CN" altLang="zh-CN" sz="1500" dirty="0"/>
              <a:t>，如图</a:t>
            </a:r>
            <a:r>
              <a:rPr lang="en-US" altLang="zh-CN" sz="1500" dirty="0"/>
              <a:t>3-50</a:t>
            </a:r>
            <a:r>
              <a:rPr lang="zh-CN" altLang="zh-CN" sz="15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365104"/>
            <a:ext cx="1188720" cy="90678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10583" t="39780" r="11314" b="13812"/>
          <a:stretch>
            <a:fillRect/>
          </a:stretch>
        </p:blipFill>
        <p:spPr bwMode="auto">
          <a:xfrm>
            <a:off x="3707904" y="4149080"/>
            <a:ext cx="4392488" cy="1967745"/>
          </a:xfrm>
          <a:prstGeom prst="rect">
            <a:avLst/>
          </a:prstGeom>
          <a:noFill/>
          <a:ln>
            <a:noFill/>
          </a:ln>
        </p:spPr>
      </p:pic>
    </p:spTree>
    <p:extLst>
      <p:ext uri="{BB962C8B-B14F-4D97-AF65-F5344CB8AC3E}">
        <p14:creationId xmlns:p14="http://schemas.microsoft.com/office/powerpoint/2010/main" val="2129991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80728"/>
            <a:ext cx="8229600" cy="1143000"/>
          </a:xfrm>
        </p:spPr>
        <p:txBody>
          <a:bodyPr>
            <a:normAutofit fontScale="90000"/>
          </a:bodyPr>
          <a:lstStyle/>
          <a:p>
            <a:r>
              <a:rPr lang="en-US" altLang="zh-CN" b="1" dirty="0">
                <a:solidFill>
                  <a:srgbClr val="C00000"/>
                </a:solidFill>
              </a:rPr>
              <a:t>3.4.2  Discrete Filter</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2132856"/>
            <a:ext cx="8229600" cy="3993307"/>
          </a:xfrm>
        </p:spPr>
        <p:txBody>
          <a:bodyPr>
            <a:normAutofit/>
          </a:bodyPr>
          <a:lstStyle/>
          <a:p>
            <a:r>
              <a:rPr lang="en-US" altLang="zh-CN" sz="2100" dirty="0"/>
              <a:t>Discrete Filter</a:t>
            </a:r>
            <a:r>
              <a:rPr lang="zh-CN" altLang="zh-CN" sz="2100" dirty="0"/>
              <a:t>模块，实现无限冲击响应（</a:t>
            </a:r>
            <a:r>
              <a:rPr lang="en-US" altLang="zh-CN" sz="2100" dirty="0"/>
              <a:t>IIR</a:t>
            </a:r>
            <a:r>
              <a:rPr lang="zh-CN" altLang="zh-CN" sz="2100" dirty="0"/>
              <a:t>）和有限冲击响应（</a:t>
            </a:r>
            <a:r>
              <a:rPr lang="en-US" altLang="zh-CN" sz="2100" dirty="0"/>
              <a:t>FIR</a:t>
            </a:r>
            <a:r>
              <a:rPr lang="zh-CN" altLang="zh-CN" sz="2100" dirty="0"/>
              <a:t>）滤波器</a:t>
            </a:r>
            <a:r>
              <a:rPr lang="zh-CN" altLang="zh-CN" sz="2100" dirty="0" smtClean="0"/>
              <a:t>，</a:t>
            </a:r>
            <a:r>
              <a:rPr lang="en-US" altLang="zh-CN" sz="2100" dirty="0"/>
              <a:t>Discrete Filter</a:t>
            </a:r>
            <a:r>
              <a:rPr lang="zh-CN" altLang="zh-CN" sz="2100" dirty="0"/>
              <a:t>其模块属性</a:t>
            </a:r>
          </a:p>
          <a:p>
            <a:r>
              <a:rPr lang="zh-CN" altLang="zh-CN" sz="2100" dirty="0"/>
              <a:t>如图</a:t>
            </a:r>
            <a:r>
              <a:rPr lang="en-US" altLang="zh-CN" sz="2100" dirty="0"/>
              <a:t>3-52</a:t>
            </a:r>
            <a:r>
              <a:rPr lang="zh-CN" altLang="zh-CN" sz="2100" dirty="0"/>
              <a:t>所示</a:t>
            </a:r>
            <a:r>
              <a:rPr lang="en-US" altLang="zh-CN" sz="2100" dirty="0"/>
              <a:t>Discrete Filter</a:t>
            </a:r>
            <a:r>
              <a:rPr lang="zh-CN" altLang="zh-CN" sz="2100" dirty="0"/>
              <a:t>模块，对于其属性窗口：</a:t>
            </a:r>
          </a:p>
          <a:p>
            <a:r>
              <a:rPr lang="en-US" altLang="zh-CN" sz="2100" dirty="0"/>
              <a:t>Numerator</a:t>
            </a:r>
            <a:r>
              <a:rPr lang="zh-CN" altLang="zh-CN" sz="2100" dirty="0"/>
              <a:t>：系统分子系数矢量，系统默认值为</a:t>
            </a:r>
            <a:r>
              <a:rPr lang="en-US" altLang="zh-CN" sz="2100" dirty="0"/>
              <a:t>[1]</a:t>
            </a:r>
            <a:r>
              <a:rPr lang="zh-CN" altLang="zh-CN" sz="2100" dirty="0"/>
              <a:t>；</a:t>
            </a:r>
          </a:p>
          <a:p>
            <a:r>
              <a:rPr lang="en-US" altLang="zh-CN" sz="2100" dirty="0"/>
              <a:t>Denominator</a:t>
            </a:r>
            <a:r>
              <a:rPr lang="zh-CN" altLang="zh-CN" sz="2100" dirty="0"/>
              <a:t>：系统分母系数矢量，系统默认值为</a:t>
            </a:r>
            <a:r>
              <a:rPr lang="en-US" altLang="zh-CN" sz="2100" dirty="0"/>
              <a:t>[1</a:t>
            </a:r>
            <a:r>
              <a:rPr lang="zh-CN" altLang="zh-CN" sz="2100" dirty="0"/>
              <a:t>，</a:t>
            </a:r>
            <a:r>
              <a:rPr lang="en-US" altLang="zh-CN" sz="2100" dirty="0"/>
              <a:t>2]</a:t>
            </a:r>
            <a:r>
              <a:rPr lang="zh-CN" altLang="zh-CN" sz="2100" dirty="0"/>
              <a:t>；</a:t>
            </a:r>
          </a:p>
          <a:p>
            <a:r>
              <a:rPr lang="en-US" altLang="zh-CN" sz="2100" dirty="0"/>
              <a:t>	Sample time</a:t>
            </a:r>
            <a:r>
              <a:rPr lang="zh-CN" altLang="zh-CN" sz="2100" dirty="0"/>
              <a:t>：系统采样时间，默认缺省值为</a:t>
            </a:r>
            <a:r>
              <a:rPr lang="en-US" altLang="zh-CN" sz="2100" dirty="0"/>
              <a:t>[-1]</a:t>
            </a:r>
            <a:r>
              <a:rPr lang="zh-CN" altLang="zh-CN" sz="2100" dirty="0"/>
              <a:t>；</a:t>
            </a:r>
          </a:p>
          <a:p>
            <a:r>
              <a:rPr lang="en-US" altLang="zh-CN" sz="2100" dirty="0"/>
              <a:t>	Initial states</a:t>
            </a:r>
            <a:r>
              <a:rPr lang="zh-CN" altLang="zh-CN" sz="2100" dirty="0"/>
              <a:t>：系统初始状态矩阵，默认缺省值为</a:t>
            </a:r>
            <a:r>
              <a:rPr lang="en-US" altLang="zh-CN" sz="2100" dirty="0"/>
              <a:t>[0]</a:t>
            </a:r>
            <a:r>
              <a:rPr lang="zh-CN" altLang="zh-CN" sz="2100" dirty="0"/>
              <a:t>；</a:t>
            </a:r>
          </a:p>
          <a:p>
            <a:r>
              <a:rPr lang="en-US" altLang="zh-CN" sz="2100" dirty="0"/>
              <a:t>	</a:t>
            </a:r>
            <a:r>
              <a:rPr lang="zh-CN" altLang="zh-CN" sz="2100" dirty="0"/>
              <a:t>搭建</a:t>
            </a:r>
            <a:r>
              <a:rPr lang="en-US" altLang="zh-CN" sz="2100" dirty="0"/>
              <a:t>Discrete Filter</a:t>
            </a:r>
            <a:r>
              <a:rPr lang="zh-CN" altLang="zh-CN" sz="2100" dirty="0"/>
              <a:t>模块，设置采样时间为</a:t>
            </a:r>
            <a:r>
              <a:rPr lang="en-US" altLang="zh-CN" sz="2100" dirty="0"/>
              <a:t>0.1s</a:t>
            </a:r>
            <a:r>
              <a:rPr lang="zh-CN" altLang="zh-CN" sz="2100" dirty="0"/>
              <a:t>，如图</a:t>
            </a:r>
            <a:r>
              <a:rPr lang="en-US" altLang="zh-CN" sz="2100" dirty="0"/>
              <a:t>3-53</a:t>
            </a:r>
            <a:r>
              <a:rPr lang="zh-CN" altLang="zh-CN" sz="21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637968" y="5557624"/>
            <a:ext cx="1188720" cy="94488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6017" t="35681" r="8310" b="12207"/>
          <a:stretch>
            <a:fillRect/>
          </a:stretch>
        </p:blipFill>
        <p:spPr bwMode="auto">
          <a:xfrm>
            <a:off x="3923928" y="5147077"/>
            <a:ext cx="3600400" cy="1690494"/>
          </a:xfrm>
          <a:prstGeom prst="rect">
            <a:avLst/>
          </a:prstGeom>
          <a:noFill/>
          <a:ln>
            <a:noFill/>
          </a:ln>
        </p:spPr>
      </p:pic>
    </p:spTree>
    <p:extLst>
      <p:ext uri="{BB962C8B-B14F-4D97-AF65-F5344CB8AC3E}">
        <p14:creationId xmlns:p14="http://schemas.microsoft.com/office/powerpoint/2010/main" val="2271226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1052736"/>
            <a:ext cx="8229600" cy="1143000"/>
          </a:xfrm>
        </p:spPr>
        <p:txBody>
          <a:bodyPr>
            <a:normAutofit fontScale="90000"/>
          </a:bodyPr>
          <a:lstStyle/>
          <a:p>
            <a:r>
              <a:rPr lang="en-US" altLang="zh-CN" b="1" dirty="0">
                <a:solidFill>
                  <a:srgbClr val="C00000"/>
                </a:solidFill>
              </a:rPr>
              <a:t>3.4.3  Unit Delay</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2132856"/>
            <a:ext cx="8229600" cy="3993307"/>
          </a:xfrm>
        </p:spPr>
        <p:txBody>
          <a:bodyPr>
            <a:normAutofit/>
          </a:bodyPr>
          <a:lstStyle/>
          <a:p>
            <a:r>
              <a:rPr lang="en-US" altLang="zh-CN" sz="1600" dirty="0"/>
              <a:t>Unit Delay</a:t>
            </a:r>
            <a:r>
              <a:rPr lang="zh-CN" altLang="zh-CN" sz="1600" dirty="0"/>
              <a:t>模块，将输入矢量延迟，并保持在同一个采样周期里。若模块的输入为矢量，则系统所有输出量均被延迟一个采样周期</a:t>
            </a:r>
            <a:r>
              <a:rPr lang="zh-CN" altLang="zh-CN" sz="1600" dirty="0" smtClean="0"/>
              <a:t>，</a:t>
            </a:r>
            <a:r>
              <a:rPr lang="zh-CN" altLang="zh-CN" sz="1600" dirty="0"/>
              <a:t>如图</a:t>
            </a:r>
            <a:r>
              <a:rPr lang="en-US" altLang="zh-CN" sz="1600" dirty="0"/>
              <a:t>3-55</a:t>
            </a:r>
            <a:r>
              <a:rPr lang="zh-CN" altLang="zh-CN" sz="1600" dirty="0"/>
              <a:t>所示</a:t>
            </a:r>
            <a:r>
              <a:rPr lang="en-US" altLang="zh-CN" sz="1600" dirty="0"/>
              <a:t>Unit Delay</a:t>
            </a:r>
            <a:r>
              <a:rPr lang="zh-CN" altLang="zh-CN" sz="1600" dirty="0"/>
              <a:t>模块，对于其属性窗口：</a:t>
            </a:r>
          </a:p>
          <a:p>
            <a:r>
              <a:rPr lang="en-US" altLang="zh-CN" sz="1600" dirty="0"/>
              <a:t>Initial condition</a:t>
            </a:r>
            <a:r>
              <a:rPr lang="zh-CN" altLang="zh-CN" sz="1600" dirty="0"/>
              <a:t>：在模块未被定义时，模块的第一个仿真周期按照正常非延迟状态输出，系统默认值为</a:t>
            </a:r>
            <a:r>
              <a:rPr lang="en-US" altLang="zh-CN" sz="1600" dirty="0"/>
              <a:t>0</a:t>
            </a:r>
            <a:r>
              <a:rPr lang="zh-CN" altLang="zh-CN" sz="1600" dirty="0"/>
              <a:t>；</a:t>
            </a:r>
          </a:p>
          <a:p>
            <a:r>
              <a:rPr lang="en-US" altLang="zh-CN" sz="1600" dirty="0"/>
              <a:t>	Input processing</a:t>
            </a:r>
            <a:r>
              <a:rPr lang="zh-CN" altLang="zh-CN" sz="1600" dirty="0"/>
              <a:t>：表示基于采样的元素通道；</a:t>
            </a:r>
          </a:p>
          <a:p>
            <a:r>
              <a:rPr lang="en-US" altLang="zh-CN" sz="1600" dirty="0"/>
              <a:t>	Sample time</a:t>
            </a:r>
            <a:r>
              <a:rPr lang="zh-CN" altLang="zh-CN" sz="1600" dirty="0"/>
              <a:t>：系统采样时间，默认缺省值为</a:t>
            </a:r>
            <a:r>
              <a:rPr lang="en-US" altLang="zh-CN" sz="1600" dirty="0"/>
              <a:t>-1</a:t>
            </a:r>
            <a:r>
              <a:rPr lang="zh-CN" altLang="zh-CN" sz="1600" dirty="0"/>
              <a:t>；</a:t>
            </a:r>
          </a:p>
          <a:p>
            <a:r>
              <a:rPr lang="en-US" altLang="zh-CN" sz="1600" dirty="0"/>
              <a:t>	</a:t>
            </a:r>
            <a:r>
              <a:rPr lang="zh-CN" altLang="zh-CN" sz="1600" dirty="0"/>
              <a:t>搭建</a:t>
            </a:r>
            <a:r>
              <a:rPr lang="en-US" altLang="zh-CN" sz="1600" dirty="0"/>
              <a:t>Unit Delay</a:t>
            </a:r>
            <a:r>
              <a:rPr lang="zh-CN" altLang="zh-CN" sz="1600" dirty="0"/>
              <a:t>模块，设置采样时间为</a:t>
            </a:r>
            <a:r>
              <a:rPr lang="en-US" altLang="zh-CN" sz="1600" dirty="0"/>
              <a:t>0.1s</a:t>
            </a:r>
            <a:r>
              <a:rPr lang="zh-CN" altLang="zh-CN" sz="1600" dirty="0"/>
              <a:t>，如图</a:t>
            </a:r>
            <a:r>
              <a:rPr lang="en-US" altLang="zh-CN" sz="1600" dirty="0"/>
              <a:t>3-56</a:t>
            </a:r>
            <a:r>
              <a:rPr lang="zh-CN" altLang="zh-CN" sz="16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023215" y="4869160"/>
            <a:ext cx="1249680" cy="1066800"/>
          </a:xfrm>
          <a:prstGeom prst="rect">
            <a:avLst/>
          </a:prstGeom>
          <a:noFill/>
          <a:ln>
            <a:noFill/>
          </a:ln>
        </p:spPr>
      </p:pic>
      <p:pic>
        <p:nvPicPr>
          <p:cNvPr id="6" name="图片 5"/>
          <p:cNvPicPr/>
          <p:nvPr/>
        </p:nvPicPr>
        <p:blipFill>
          <a:blip r:embed="rId3" cstate="print">
            <a:extLst>
              <a:ext uri="{28A0092B-C50C-407E-A947-70E740481C1C}">
                <a14:useLocalDpi xmlns:a14="http://schemas.microsoft.com/office/drawing/2010/main" val="0"/>
              </a:ext>
            </a:extLst>
          </a:blip>
          <a:srcRect l="7742" t="37254" r="6129" b="11275"/>
          <a:stretch>
            <a:fillRect/>
          </a:stretch>
        </p:blipFill>
        <p:spPr bwMode="auto">
          <a:xfrm>
            <a:off x="4427984" y="4646240"/>
            <a:ext cx="4392488" cy="1718300"/>
          </a:xfrm>
          <a:prstGeom prst="rect">
            <a:avLst/>
          </a:prstGeom>
          <a:noFill/>
          <a:ln>
            <a:noFill/>
          </a:ln>
        </p:spPr>
      </p:pic>
    </p:spTree>
    <p:extLst>
      <p:ext uri="{BB962C8B-B14F-4D97-AF65-F5344CB8AC3E}">
        <p14:creationId xmlns:p14="http://schemas.microsoft.com/office/powerpoint/2010/main" val="2274882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340768"/>
            <a:ext cx="8229600" cy="1143000"/>
          </a:xfrm>
        </p:spPr>
        <p:txBody>
          <a:bodyPr>
            <a:normAutofit fontScale="90000"/>
          </a:bodyPr>
          <a:lstStyle/>
          <a:p>
            <a:r>
              <a:rPr lang="en-US" altLang="zh-CN" b="1" dirty="0">
                <a:solidFill>
                  <a:srgbClr val="C00000"/>
                </a:solidFill>
              </a:rPr>
              <a:t>3.4.4  Memory</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395536" y="2090936"/>
            <a:ext cx="8229600" cy="3705275"/>
          </a:xfrm>
        </p:spPr>
        <p:txBody>
          <a:bodyPr>
            <a:normAutofit/>
          </a:bodyPr>
          <a:lstStyle/>
          <a:p>
            <a:r>
              <a:rPr lang="en-US" altLang="zh-CN" sz="2100" dirty="0"/>
              <a:t>Memory</a:t>
            </a:r>
            <a:r>
              <a:rPr lang="zh-CN" altLang="zh-CN" sz="2100" dirty="0"/>
              <a:t>模块，将前一个集成步的输入作为输出，相当于对前一个集成步内的输入进行采样一保持。</a:t>
            </a:r>
          </a:p>
          <a:p>
            <a:r>
              <a:rPr lang="en-US" altLang="zh-CN" sz="2100" dirty="0"/>
              <a:t>	Memory</a:t>
            </a:r>
            <a:r>
              <a:rPr lang="zh-CN" altLang="zh-CN" sz="2100" dirty="0"/>
              <a:t>其模块属性如图</a:t>
            </a:r>
            <a:r>
              <a:rPr lang="en-US" altLang="zh-CN" sz="2100" dirty="0"/>
              <a:t>3-58</a:t>
            </a:r>
            <a:r>
              <a:rPr lang="zh-CN" altLang="zh-CN" sz="2100" dirty="0"/>
              <a:t>所示。</a:t>
            </a:r>
          </a:p>
          <a:p>
            <a:r>
              <a:rPr lang="zh-CN" altLang="zh-CN" sz="2100" dirty="0"/>
              <a:t>如图</a:t>
            </a:r>
            <a:r>
              <a:rPr lang="en-US" altLang="zh-CN" sz="2100" dirty="0"/>
              <a:t>3-58</a:t>
            </a:r>
            <a:r>
              <a:rPr lang="zh-CN" altLang="zh-CN" sz="2100" dirty="0"/>
              <a:t>所示</a:t>
            </a:r>
            <a:r>
              <a:rPr lang="en-US" altLang="zh-CN" sz="2100" dirty="0"/>
              <a:t>Memory</a:t>
            </a:r>
            <a:r>
              <a:rPr lang="zh-CN" altLang="zh-CN" sz="2100" dirty="0"/>
              <a:t>模块，对于其属性窗口：</a:t>
            </a:r>
          </a:p>
          <a:p>
            <a:r>
              <a:rPr lang="en-US" altLang="zh-CN" sz="2100" dirty="0"/>
              <a:t>Initial condition</a:t>
            </a:r>
            <a:r>
              <a:rPr lang="zh-CN" altLang="zh-CN" sz="2100" dirty="0"/>
              <a:t>：系统初始集成步的输出，系统默认值为</a:t>
            </a:r>
            <a:r>
              <a:rPr lang="en-US" altLang="zh-CN" sz="2100" dirty="0"/>
              <a:t>0</a:t>
            </a:r>
            <a:r>
              <a:rPr lang="zh-CN" altLang="zh-CN" sz="2100" dirty="0"/>
              <a:t>；</a:t>
            </a:r>
          </a:p>
          <a:p>
            <a:r>
              <a:rPr lang="en-US" altLang="zh-CN" sz="2100" dirty="0"/>
              <a:t>	Initial Sample time</a:t>
            </a:r>
            <a:r>
              <a:rPr lang="zh-CN" altLang="zh-CN" sz="2100" dirty="0"/>
              <a:t>：系统默认不被选中，若选中该复选框，表示使系统采样时间从驱动模块继承；</a:t>
            </a:r>
          </a:p>
          <a:p>
            <a:r>
              <a:rPr lang="en-US" altLang="zh-CN" sz="2100" dirty="0"/>
              <a:t>	</a:t>
            </a:r>
            <a:r>
              <a:rPr lang="zh-CN" altLang="zh-CN" sz="2100" dirty="0"/>
              <a:t>搭建</a:t>
            </a:r>
            <a:r>
              <a:rPr lang="en-US" altLang="zh-CN" sz="2100" dirty="0"/>
              <a:t>Memory</a:t>
            </a:r>
            <a:r>
              <a:rPr lang="zh-CN" altLang="zh-CN" sz="2100" dirty="0"/>
              <a:t>模块，设置采样时间为</a:t>
            </a:r>
            <a:r>
              <a:rPr lang="en-US" altLang="zh-CN" sz="2100" dirty="0"/>
              <a:t>0.1s</a:t>
            </a:r>
            <a:r>
              <a:rPr lang="zh-CN" altLang="zh-CN" sz="2100" dirty="0"/>
              <a:t>，如图</a:t>
            </a:r>
            <a:r>
              <a:rPr lang="en-US" altLang="zh-CN" sz="2100" dirty="0"/>
              <a:t>3-59</a:t>
            </a:r>
            <a:r>
              <a:rPr lang="zh-CN" altLang="zh-CN" sz="2100" dirty="0"/>
              <a:t>所示</a:t>
            </a:r>
            <a:r>
              <a:rPr lang="zh-CN" altLang="zh-CN" sz="2100" dirty="0" smtClean="0"/>
              <a:t>。</a:t>
            </a:r>
            <a:endParaRPr lang="en-US" altLang="zh-CN" sz="2100" dirty="0" smtClean="0"/>
          </a:p>
          <a:p>
            <a:endParaRPr lang="zh-CN" altLang="zh-CN" sz="2100"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907704" y="5810613"/>
            <a:ext cx="937260" cy="87630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11470" t="35519" r="11470" b="20218"/>
          <a:stretch>
            <a:fillRect/>
          </a:stretch>
        </p:blipFill>
        <p:spPr bwMode="auto">
          <a:xfrm>
            <a:off x="4139952" y="5178153"/>
            <a:ext cx="3240360" cy="1264920"/>
          </a:xfrm>
          <a:prstGeom prst="rect">
            <a:avLst/>
          </a:prstGeom>
          <a:noFill/>
          <a:ln>
            <a:noFill/>
          </a:ln>
        </p:spPr>
      </p:pic>
    </p:spTree>
    <p:extLst>
      <p:ext uri="{BB962C8B-B14F-4D97-AF65-F5344CB8AC3E}">
        <p14:creationId xmlns:p14="http://schemas.microsoft.com/office/powerpoint/2010/main" val="3805351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08720"/>
            <a:ext cx="8229600" cy="1143000"/>
          </a:xfrm>
        </p:spPr>
        <p:txBody>
          <a:bodyPr>
            <a:normAutofit fontScale="90000"/>
          </a:bodyPr>
          <a:lstStyle/>
          <a:p>
            <a:r>
              <a:rPr lang="en-US" altLang="zh-CN" b="1" dirty="0">
                <a:solidFill>
                  <a:srgbClr val="C00000"/>
                </a:solidFill>
              </a:rPr>
              <a:t>3.4.5  Discrete Zero-Pole</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395536" y="1637751"/>
            <a:ext cx="8229600" cy="4137323"/>
          </a:xfrm>
        </p:spPr>
        <p:txBody>
          <a:bodyPr>
            <a:normAutofit/>
          </a:bodyPr>
          <a:lstStyle/>
          <a:p>
            <a:r>
              <a:rPr lang="en-US" altLang="zh-CN" sz="2000" dirty="0"/>
              <a:t>Discrete Zero-Pole</a:t>
            </a:r>
            <a:r>
              <a:rPr lang="zh-CN" altLang="zh-CN" sz="2000" dirty="0"/>
              <a:t>模块，由通常的拉普拉斯变换后，得到相应的传递函数，再经过</a:t>
            </a:r>
            <a:r>
              <a:rPr lang="en-US" altLang="zh-CN" sz="2000" dirty="0"/>
              <a:t>Z</a:t>
            </a:r>
            <a:r>
              <a:rPr lang="zh-CN" altLang="zh-CN" sz="2000" dirty="0"/>
              <a:t>变换，得到离散系统传递函数</a:t>
            </a:r>
          </a:p>
          <a:p>
            <a:r>
              <a:rPr lang="en-US" altLang="zh-CN" sz="2000" dirty="0"/>
              <a:t>Discrete Zero-Pole</a:t>
            </a:r>
            <a:r>
              <a:rPr lang="zh-CN" altLang="zh-CN" sz="2000" dirty="0"/>
              <a:t>其模块属性如图</a:t>
            </a:r>
            <a:r>
              <a:rPr lang="en-US" altLang="zh-CN" sz="2000" dirty="0"/>
              <a:t>3-61</a:t>
            </a:r>
            <a:r>
              <a:rPr lang="zh-CN" altLang="zh-CN" sz="2000" dirty="0"/>
              <a:t>所示。</a:t>
            </a:r>
          </a:p>
          <a:p>
            <a:r>
              <a:rPr lang="zh-CN" altLang="zh-CN" sz="2000" dirty="0"/>
              <a:t>如图</a:t>
            </a:r>
            <a:r>
              <a:rPr lang="en-US" altLang="zh-CN" sz="2000" dirty="0"/>
              <a:t>3-61</a:t>
            </a:r>
            <a:r>
              <a:rPr lang="zh-CN" altLang="zh-CN" sz="2000" dirty="0"/>
              <a:t>所示</a:t>
            </a:r>
            <a:r>
              <a:rPr lang="en-US" altLang="zh-CN" sz="2000" dirty="0"/>
              <a:t>Discrete Zero-Pole</a:t>
            </a:r>
            <a:r>
              <a:rPr lang="zh-CN" altLang="zh-CN" sz="2000" dirty="0"/>
              <a:t>模块，对于其属性窗口：</a:t>
            </a:r>
          </a:p>
          <a:p>
            <a:r>
              <a:rPr lang="en-US" altLang="zh-CN" sz="2000" dirty="0"/>
              <a:t>Zeros</a:t>
            </a:r>
            <a:r>
              <a:rPr lang="zh-CN" altLang="zh-CN" sz="2000" dirty="0"/>
              <a:t>：系统零点矩阵，系统默认值为</a:t>
            </a:r>
            <a:r>
              <a:rPr lang="en-US" altLang="zh-CN" sz="2000" dirty="0"/>
              <a:t>[1]</a:t>
            </a:r>
            <a:r>
              <a:rPr lang="zh-CN" altLang="zh-CN" sz="2000" dirty="0"/>
              <a:t>；</a:t>
            </a:r>
          </a:p>
          <a:p>
            <a:r>
              <a:rPr lang="en-US" altLang="zh-CN" sz="2000" dirty="0"/>
              <a:t>	Poles</a:t>
            </a:r>
            <a:r>
              <a:rPr lang="zh-CN" altLang="zh-CN" sz="2000" dirty="0"/>
              <a:t>：系统极点矩阵，系统默认值为</a:t>
            </a:r>
            <a:r>
              <a:rPr lang="en-US" altLang="zh-CN" sz="2000" dirty="0"/>
              <a:t>[0,0.5]</a:t>
            </a:r>
            <a:r>
              <a:rPr lang="zh-CN" altLang="zh-CN" sz="2000" dirty="0"/>
              <a:t>；</a:t>
            </a:r>
          </a:p>
          <a:p>
            <a:r>
              <a:rPr lang="en-US" altLang="zh-CN" sz="2000" dirty="0"/>
              <a:t>	Gain</a:t>
            </a:r>
            <a:r>
              <a:rPr lang="zh-CN" altLang="zh-CN" sz="2000" dirty="0"/>
              <a:t>：系统增益，系统默认为</a:t>
            </a:r>
            <a:r>
              <a:rPr lang="en-US" altLang="zh-CN" sz="2000" dirty="0"/>
              <a:t>[1]</a:t>
            </a:r>
            <a:r>
              <a:rPr lang="zh-CN" altLang="zh-CN" sz="2000" dirty="0"/>
              <a:t>；</a:t>
            </a:r>
          </a:p>
          <a:p>
            <a:r>
              <a:rPr lang="en-US" altLang="zh-CN" sz="2000" dirty="0"/>
              <a:t>	Sample time</a:t>
            </a:r>
            <a:r>
              <a:rPr lang="zh-CN" altLang="zh-CN" sz="2000" dirty="0"/>
              <a:t>：系统采样时间，系统默认为</a:t>
            </a:r>
            <a:r>
              <a:rPr lang="en-US" altLang="zh-CN" sz="2000" dirty="0"/>
              <a:t>[1]</a:t>
            </a:r>
            <a:r>
              <a:rPr lang="zh-CN" altLang="zh-CN" sz="2000" dirty="0"/>
              <a:t>；</a:t>
            </a:r>
          </a:p>
          <a:p>
            <a:r>
              <a:rPr lang="en-US" altLang="zh-CN" sz="2000" dirty="0"/>
              <a:t>	</a:t>
            </a:r>
            <a:r>
              <a:rPr lang="zh-CN" altLang="zh-CN" sz="2000" dirty="0"/>
              <a:t>搭建</a:t>
            </a:r>
            <a:r>
              <a:rPr lang="en-US" altLang="zh-CN" sz="2000" dirty="0"/>
              <a:t>Discrete Zero-Pole</a:t>
            </a:r>
            <a:r>
              <a:rPr lang="zh-CN" altLang="zh-CN" sz="2000" dirty="0"/>
              <a:t>模块，设置采样时间为</a:t>
            </a:r>
            <a:r>
              <a:rPr lang="en-US" altLang="zh-CN" sz="2000" dirty="0"/>
              <a:t>0.1s</a:t>
            </a:r>
            <a:r>
              <a:rPr lang="zh-CN" altLang="zh-CN" sz="2000" dirty="0"/>
              <a:t>，如图</a:t>
            </a:r>
            <a:r>
              <a:rPr lang="en-US" altLang="zh-CN" sz="2000" dirty="0"/>
              <a:t>3-62</a:t>
            </a:r>
            <a:r>
              <a:rPr lang="zh-CN" altLang="zh-CN" sz="20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187624" y="5196428"/>
            <a:ext cx="1082040" cy="83820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5714" t="38509" r="7755" b="13043"/>
          <a:stretch>
            <a:fillRect/>
          </a:stretch>
        </p:blipFill>
        <p:spPr bwMode="auto">
          <a:xfrm>
            <a:off x="4932040" y="4954116"/>
            <a:ext cx="3312368" cy="1322824"/>
          </a:xfrm>
          <a:prstGeom prst="rect">
            <a:avLst/>
          </a:prstGeom>
          <a:noFill/>
          <a:ln>
            <a:noFill/>
          </a:ln>
        </p:spPr>
      </p:pic>
    </p:spTree>
    <p:extLst>
      <p:ext uri="{BB962C8B-B14F-4D97-AF65-F5344CB8AC3E}">
        <p14:creationId xmlns:p14="http://schemas.microsoft.com/office/powerpoint/2010/main" val="3679023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52736"/>
            <a:ext cx="8229600" cy="1143000"/>
          </a:xfrm>
        </p:spPr>
        <p:txBody>
          <a:bodyPr>
            <a:normAutofit fontScale="90000"/>
          </a:bodyPr>
          <a:lstStyle/>
          <a:p>
            <a:r>
              <a:rPr lang="en-US" altLang="zh-CN" b="1" dirty="0">
                <a:solidFill>
                  <a:srgbClr val="C00000"/>
                </a:solidFill>
              </a:rPr>
              <a:t>3.4.6  Discrete State-Space</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2060848"/>
            <a:ext cx="8229600" cy="4065315"/>
          </a:xfrm>
        </p:spPr>
        <p:txBody>
          <a:bodyPr>
            <a:normAutofit/>
          </a:bodyPr>
          <a:lstStyle/>
          <a:p>
            <a:r>
              <a:rPr lang="en-US" altLang="zh-CN" sz="1700" dirty="0"/>
              <a:t>Discrete State-Space</a:t>
            </a:r>
            <a:r>
              <a:rPr lang="zh-CN" altLang="zh-CN" sz="1700" dirty="0"/>
              <a:t>其模块属性如图</a:t>
            </a:r>
            <a:r>
              <a:rPr lang="en-US" altLang="zh-CN" sz="1700" dirty="0"/>
              <a:t>3-64</a:t>
            </a:r>
            <a:r>
              <a:rPr lang="zh-CN" altLang="zh-CN" sz="1700" dirty="0"/>
              <a:t>所示。</a:t>
            </a:r>
          </a:p>
          <a:p>
            <a:r>
              <a:rPr lang="zh-CN" altLang="zh-CN" sz="1700" dirty="0"/>
              <a:t>如图</a:t>
            </a:r>
            <a:r>
              <a:rPr lang="en-US" altLang="zh-CN" sz="1700" dirty="0"/>
              <a:t>3-64</a:t>
            </a:r>
            <a:r>
              <a:rPr lang="zh-CN" altLang="zh-CN" sz="1700" dirty="0"/>
              <a:t>所示</a:t>
            </a:r>
            <a:r>
              <a:rPr lang="en-US" altLang="zh-CN" sz="1700" dirty="0"/>
              <a:t>Discrete State-Space</a:t>
            </a:r>
            <a:r>
              <a:rPr lang="zh-CN" altLang="zh-CN" sz="1700" dirty="0"/>
              <a:t>模块，对于其属性窗口：</a:t>
            </a:r>
          </a:p>
          <a:p>
            <a:r>
              <a:rPr lang="en-US" altLang="zh-CN" sz="1700" dirty="0"/>
              <a:t>A</a:t>
            </a:r>
            <a:r>
              <a:rPr lang="zh-CN" altLang="zh-CN" sz="1700" dirty="0"/>
              <a:t>：系统状态空间矩阵系数，必须是一个</a:t>
            </a:r>
            <a:r>
              <a:rPr lang="en-US" altLang="zh-CN" sz="1700" dirty="0"/>
              <a:t> </a:t>
            </a:r>
            <a:r>
              <a:rPr lang="zh-CN" altLang="zh-CN" sz="1700" dirty="0"/>
              <a:t>矩阵，</a:t>
            </a:r>
            <a:r>
              <a:rPr lang="en-US" altLang="zh-CN" sz="1700" dirty="0"/>
              <a:t>n</a:t>
            </a:r>
            <a:r>
              <a:rPr lang="zh-CN" altLang="zh-CN" sz="1700" dirty="0"/>
              <a:t>为状态数，系统默认值为</a:t>
            </a:r>
            <a:r>
              <a:rPr lang="en-US" altLang="zh-CN" sz="1700" dirty="0"/>
              <a:t>[1]</a:t>
            </a:r>
            <a:r>
              <a:rPr lang="zh-CN" altLang="zh-CN" sz="1700" dirty="0"/>
              <a:t>；</a:t>
            </a:r>
          </a:p>
          <a:p>
            <a:r>
              <a:rPr lang="en-US" altLang="zh-CN" sz="1700" dirty="0"/>
              <a:t>B</a:t>
            </a:r>
            <a:r>
              <a:rPr lang="zh-CN" altLang="zh-CN" sz="1700" dirty="0"/>
              <a:t>：系统状态空间矩阵系数，必须是一个</a:t>
            </a:r>
            <a:r>
              <a:rPr lang="en-US" altLang="zh-CN" sz="1700" dirty="0"/>
              <a:t> </a:t>
            </a:r>
            <a:r>
              <a:rPr lang="zh-CN" altLang="zh-CN" sz="1700" dirty="0"/>
              <a:t>矩阵，</a:t>
            </a:r>
            <a:r>
              <a:rPr lang="en-US" altLang="zh-CN" sz="1700" dirty="0"/>
              <a:t>m</a:t>
            </a:r>
            <a:r>
              <a:rPr lang="zh-CN" altLang="zh-CN" sz="1700" dirty="0"/>
              <a:t>为状态数，系统默认值为</a:t>
            </a:r>
            <a:r>
              <a:rPr lang="en-US" altLang="zh-CN" sz="1700" dirty="0"/>
              <a:t>[1]</a:t>
            </a:r>
            <a:r>
              <a:rPr lang="zh-CN" altLang="zh-CN" sz="1700" dirty="0"/>
              <a:t>；</a:t>
            </a:r>
          </a:p>
          <a:p>
            <a:r>
              <a:rPr lang="en-US" altLang="zh-CN" sz="1700" dirty="0"/>
              <a:t>	C</a:t>
            </a:r>
            <a:r>
              <a:rPr lang="zh-CN" altLang="zh-CN" sz="1700" dirty="0"/>
              <a:t>：系统状态空间矩阵系数，必须是一个</a:t>
            </a:r>
            <a:r>
              <a:rPr lang="en-US" altLang="zh-CN" sz="1700" dirty="0"/>
              <a:t> </a:t>
            </a:r>
            <a:r>
              <a:rPr lang="zh-CN" altLang="zh-CN" sz="1700" dirty="0"/>
              <a:t>矩阵，</a:t>
            </a:r>
            <a:r>
              <a:rPr lang="en-US" altLang="zh-CN" sz="1700" dirty="0"/>
              <a:t>r</a:t>
            </a:r>
            <a:r>
              <a:rPr lang="zh-CN" altLang="zh-CN" sz="1700" dirty="0"/>
              <a:t>为状态数，默认缺省值为</a:t>
            </a:r>
            <a:r>
              <a:rPr lang="en-US" altLang="zh-CN" sz="1700" dirty="0"/>
              <a:t>[1]</a:t>
            </a:r>
            <a:r>
              <a:rPr lang="zh-CN" altLang="zh-CN" sz="1700" dirty="0"/>
              <a:t>；</a:t>
            </a:r>
          </a:p>
          <a:p>
            <a:r>
              <a:rPr lang="en-US" altLang="zh-CN" sz="1700" dirty="0"/>
              <a:t>D</a:t>
            </a:r>
            <a:r>
              <a:rPr lang="zh-CN" altLang="zh-CN" sz="1700" dirty="0"/>
              <a:t>：系统状态空间矩阵系数，必须是一个</a:t>
            </a:r>
            <a:r>
              <a:rPr lang="en-US" altLang="zh-CN" sz="1700" dirty="0"/>
              <a:t> </a:t>
            </a:r>
            <a:r>
              <a:rPr lang="zh-CN" altLang="zh-CN" sz="1700" dirty="0"/>
              <a:t>矩阵，默认缺省值为</a:t>
            </a:r>
            <a:r>
              <a:rPr lang="en-US" altLang="zh-CN" sz="1700" dirty="0"/>
              <a:t>[1]</a:t>
            </a:r>
            <a:r>
              <a:rPr lang="zh-CN" altLang="zh-CN" sz="1700" dirty="0"/>
              <a:t>；</a:t>
            </a:r>
          </a:p>
          <a:p>
            <a:r>
              <a:rPr lang="en-US" altLang="zh-CN" sz="1700" dirty="0"/>
              <a:t>Initial condition</a:t>
            </a:r>
            <a:r>
              <a:rPr lang="zh-CN" altLang="zh-CN" sz="1700" dirty="0"/>
              <a:t>：初始状态矢量，默认缺省值为</a:t>
            </a:r>
            <a:r>
              <a:rPr lang="en-US" altLang="zh-CN" sz="1700" dirty="0"/>
              <a:t>[0]</a:t>
            </a:r>
            <a:r>
              <a:rPr lang="zh-CN" altLang="zh-CN" sz="1700" dirty="0"/>
              <a:t>；</a:t>
            </a:r>
          </a:p>
          <a:p>
            <a:r>
              <a:rPr lang="en-US" altLang="zh-CN" sz="1700" dirty="0"/>
              <a:t>	Sample time</a:t>
            </a:r>
            <a:r>
              <a:rPr lang="zh-CN" altLang="zh-CN" sz="1700" dirty="0"/>
              <a:t>：系统采样时间，默认缺省值为</a:t>
            </a:r>
            <a:r>
              <a:rPr lang="en-US" altLang="zh-CN" sz="1700" dirty="0"/>
              <a:t>[1]</a:t>
            </a:r>
            <a:r>
              <a:rPr lang="zh-CN" altLang="zh-CN" sz="1700" dirty="0"/>
              <a:t>；</a:t>
            </a:r>
          </a:p>
          <a:p>
            <a:r>
              <a:rPr lang="en-US" altLang="zh-CN" sz="1700" dirty="0"/>
              <a:t>	</a:t>
            </a:r>
            <a:r>
              <a:rPr lang="zh-CN" altLang="zh-CN" sz="1700" dirty="0"/>
              <a:t>搭建</a:t>
            </a:r>
            <a:r>
              <a:rPr lang="en-US" altLang="zh-CN" sz="1700" dirty="0"/>
              <a:t>Discrete State-Space</a:t>
            </a:r>
            <a:r>
              <a:rPr lang="zh-CN" altLang="zh-CN" sz="1700" dirty="0"/>
              <a:t>模块，设置采样时间为</a:t>
            </a:r>
            <a:r>
              <a:rPr lang="en-US" altLang="zh-CN" sz="1700" dirty="0"/>
              <a:t>0.1s</a:t>
            </a:r>
            <a:r>
              <a:rPr lang="zh-CN" altLang="zh-CN" sz="1700" dirty="0"/>
              <a:t>，如图</a:t>
            </a:r>
            <a:r>
              <a:rPr lang="en-US" altLang="zh-CN" sz="1700" dirty="0"/>
              <a:t>3-65</a:t>
            </a:r>
            <a:r>
              <a:rPr lang="zh-CN" altLang="zh-CN" sz="17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907704" y="5733040"/>
            <a:ext cx="1569720" cy="70104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7906" t="36145" r="7510" b="14458"/>
          <a:stretch>
            <a:fillRect/>
          </a:stretch>
        </p:blipFill>
        <p:spPr bwMode="auto">
          <a:xfrm>
            <a:off x="4572000" y="4869160"/>
            <a:ext cx="3888432" cy="1703824"/>
          </a:xfrm>
          <a:prstGeom prst="rect">
            <a:avLst/>
          </a:prstGeom>
          <a:noFill/>
          <a:ln>
            <a:noFill/>
          </a:ln>
        </p:spPr>
      </p:pic>
    </p:spTree>
    <p:extLst>
      <p:ext uri="{BB962C8B-B14F-4D97-AF65-F5344CB8AC3E}">
        <p14:creationId xmlns:p14="http://schemas.microsoft.com/office/powerpoint/2010/main" val="1244254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24744"/>
            <a:ext cx="8229600" cy="1143000"/>
          </a:xfrm>
        </p:spPr>
        <p:txBody>
          <a:bodyPr>
            <a:normAutofit fontScale="90000"/>
          </a:bodyPr>
          <a:lstStyle/>
          <a:p>
            <a:r>
              <a:rPr lang="en-US" altLang="zh-CN" b="1" dirty="0">
                <a:solidFill>
                  <a:srgbClr val="C00000"/>
                </a:solidFill>
              </a:rPr>
              <a:t>3.4.7  Zero-Order Hold</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2204864"/>
            <a:ext cx="8229600" cy="3040387"/>
          </a:xfrm>
        </p:spPr>
        <p:txBody>
          <a:bodyPr>
            <a:normAutofit lnSpcReduction="10000"/>
          </a:bodyPr>
          <a:lstStyle/>
          <a:p>
            <a:r>
              <a:rPr lang="en-US" altLang="zh-CN" sz="2200" dirty="0"/>
              <a:t>Zero-Order Hold</a:t>
            </a:r>
            <a:r>
              <a:rPr lang="zh-CN" altLang="zh-CN" sz="2200" dirty="0"/>
              <a:t>模块，实现一个以指定采样率的采样与保持函数操作，模块接受一个输入，并产生一个输出，两个可以是标量或矢量。</a:t>
            </a:r>
          </a:p>
          <a:p>
            <a:r>
              <a:rPr lang="en-US" altLang="zh-CN" sz="2200" dirty="0"/>
              <a:t>	Zero-Order Hold</a:t>
            </a:r>
            <a:r>
              <a:rPr lang="zh-CN" altLang="zh-CN" sz="2200" dirty="0"/>
              <a:t>其模块属性如图</a:t>
            </a:r>
            <a:r>
              <a:rPr lang="en-US" altLang="zh-CN" sz="2200" dirty="0"/>
              <a:t>3-67</a:t>
            </a:r>
            <a:r>
              <a:rPr lang="zh-CN" altLang="zh-CN" sz="2200" dirty="0"/>
              <a:t>所示。</a:t>
            </a:r>
          </a:p>
          <a:p>
            <a:r>
              <a:rPr lang="zh-CN" altLang="zh-CN" sz="2200" dirty="0"/>
              <a:t>如图</a:t>
            </a:r>
            <a:r>
              <a:rPr lang="en-US" altLang="zh-CN" sz="2200" dirty="0"/>
              <a:t>3-64</a:t>
            </a:r>
            <a:r>
              <a:rPr lang="zh-CN" altLang="zh-CN" sz="2200" dirty="0"/>
              <a:t>所示</a:t>
            </a:r>
            <a:r>
              <a:rPr lang="en-US" altLang="zh-CN" sz="2200" dirty="0"/>
              <a:t>Zero-Order Hold</a:t>
            </a:r>
            <a:r>
              <a:rPr lang="zh-CN" altLang="zh-CN" sz="2200" dirty="0"/>
              <a:t>模块，对于其属性窗口：</a:t>
            </a:r>
          </a:p>
          <a:p>
            <a:r>
              <a:rPr lang="en-US" altLang="zh-CN" sz="2200" dirty="0"/>
              <a:t>	Sample time</a:t>
            </a:r>
            <a:r>
              <a:rPr lang="zh-CN" altLang="zh-CN" sz="2200" dirty="0"/>
              <a:t>：系统采样时间，默认缺省值为</a:t>
            </a:r>
            <a:r>
              <a:rPr lang="en-US" altLang="zh-CN" sz="2200" dirty="0"/>
              <a:t>[1]</a:t>
            </a:r>
            <a:r>
              <a:rPr lang="zh-CN" altLang="zh-CN" sz="2200" dirty="0"/>
              <a:t>；</a:t>
            </a:r>
          </a:p>
          <a:p>
            <a:r>
              <a:rPr lang="en-US" altLang="zh-CN" sz="2200" dirty="0"/>
              <a:t>	</a:t>
            </a:r>
            <a:r>
              <a:rPr lang="zh-CN" altLang="zh-CN" sz="2200" dirty="0"/>
              <a:t>搭建</a:t>
            </a:r>
            <a:r>
              <a:rPr lang="en-US" altLang="zh-CN" sz="2200" dirty="0"/>
              <a:t>Zero-Order Hold</a:t>
            </a:r>
            <a:r>
              <a:rPr lang="zh-CN" altLang="zh-CN" sz="2200" dirty="0"/>
              <a:t>模块，设置采样时间为</a:t>
            </a:r>
            <a:r>
              <a:rPr lang="en-US" altLang="zh-CN" sz="2200" dirty="0"/>
              <a:t>0.1s</a:t>
            </a:r>
            <a:r>
              <a:rPr lang="zh-CN" altLang="zh-CN" sz="2200" dirty="0"/>
              <a:t>，如图</a:t>
            </a:r>
            <a:r>
              <a:rPr lang="en-US" altLang="zh-CN" sz="2200" dirty="0"/>
              <a:t>3-68</a:t>
            </a:r>
            <a:r>
              <a:rPr lang="zh-CN" altLang="zh-CN" sz="22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076852" y="4772811"/>
            <a:ext cx="982980" cy="94488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8185" t="36757" r="7474" b="11351"/>
          <a:stretch>
            <a:fillRect/>
          </a:stretch>
        </p:blipFill>
        <p:spPr bwMode="auto">
          <a:xfrm>
            <a:off x="4427984" y="4581128"/>
            <a:ext cx="3240360" cy="1472263"/>
          </a:xfrm>
          <a:prstGeom prst="rect">
            <a:avLst/>
          </a:prstGeom>
          <a:noFill/>
          <a:ln>
            <a:noFill/>
          </a:ln>
        </p:spPr>
      </p:pic>
    </p:spTree>
    <p:extLst>
      <p:ext uri="{BB962C8B-B14F-4D97-AF65-F5344CB8AC3E}">
        <p14:creationId xmlns:p14="http://schemas.microsoft.com/office/powerpoint/2010/main" val="99389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412776"/>
            <a:ext cx="8229600" cy="1143000"/>
          </a:xfrm>
        </p:spPr>
        <p:txBody>
          <a:bodyPr>
            <a:normAutofit fontScale="90000"/>
          </a:bodyPr>
          <a:lstStyle/>
          <a:p>
            <a:r>
              <a:rPr lang="en-US" altLang="zh-CN" b="1" dirty="0">
                <a:solidFill>
                  <a:srgbClr val="C00000"/>
                </a:solidFill>
              </a:rPr>
              <a:t>3.1  Simulink</a:t>
            </a:r>
            <a:r>
              <a:rPr lang="zh-CN" altLang="zh-CN" b="1" dirty="0">
                <a:solidFill>
                  <a:srgbClr val="C00000"/>
                </a:solidFill>
              </a:rPr>
              <a:t>模块库简介</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67544" y="2492896"/>
            <a:ext cx="8229600" cy="3057203"/>
          </a:xfrm>
        </p:spPr>
        <p:txBody>
          <a:bodyPr/>
          <a:lstStyle/>
          <a:p>
            <a:r>
              <a:rPr lang="zh-CN" altLang="zh-CN" sz="2400" dirty="0"/>
              <a:t>在</a:t>
            </a:r>
            <a:r>
              <a:rPr lang="en-US" altLang="zh-CN" sz="2400" dirty="0"/>
              <a:t>MATLAB</a:t>
            </a:r>
            <a:r>
              <a:rPr lang="zh-CN" altLang="zh-CN" sz="2400" dirty="0"/>
              <a:t>命令行窗口输入</a:t>
            </a:r>
            <a:r>
              <a:rPr lang="en-US" altLang="zh-CN" sz="2400" dirty="0" err="1"/>
              <a:t>simulink</a:t>
            </a:r>
            <a:r>
              <a:rPr lang="zh-CN" altLang="zh-CN" sz="2400" dirty="0"/>
              <a:t>打开</a:t>
            </a:r>
            <a:r>
              <a:rPr lang="en-US" altLang="zh-CN" sz="2400" dirty="0"/>
              <a:t>Simulink</a:t>
            </a:r>
            <a:r>
              <a:rPr lang="zh-CN" altLang="zh-CN" sz="2400" dirty="0"/>
              <a:t>工具箱，进行</a:t>
            </a:r>
            <a:r>
              <a:rPr lang="en-US" altLang="zh-CN" sz="2400" dirty="0"/>
              <a:t>Simulink</a:t>
            </a:r>
            <a:r>
              <a:rPr lang="zh-CN" altLang="zh-CN" sz="2400" dirty="0"/>
              <a:t>工具箱模块库进行学习，</a:t>
            </a:r>
            <a:r>
              <a:rPr lang="en-US" altLang="zh-CN" sz="2400" dirty="0"/>
              <a:t>Simulink</a:t>
            </a:r>
            <a:r>
              <a:rPr lang="zh-CN" altLang="zh-CN" sz="2400" dirty="0"/>
              <a:t>模块库很庞大，以下将主要介绍常规的</a:t>
            </a:r>
            <a:r>
              <a:rPr lang="en-US" altLang="zh-CN" sz="2400" dirty="0"/>
              <a:t>Simulink</a:t>
            </a:r>
            <a:r>
              <a:rPr lang="zh-CN" altLang="zh-CN" sz="2400" dirty="0"/>
              <a:t>应用模块，包括信号源模块组、连续模块组、离散模块组、查表模块组、用户自定义函数模块组、数学运算模块组、非线性模块组、输出池模块组、信号与系统模块组、子系统模块组、常用模块组、其他工具箱与模块集等。</a:t>
            </a:r>
          </a:p>
          <a:p>
            <a:endParaRPr lang="zh-CN" altLang="en-US" dirty="0"/>
          </a:p>
        </p:txBody>
      </p:sp>
    </p:spTree>
    <p:extLst>
      <p:ext uri="{BB962C8B-B14F-4D97-AF65-F5344CB8AC3E}">
        <p14:creationId xmlns:p14="http://schemas.microsoft.com/office/powerpoint/2010/main" val="1823006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24744"/>
            <a:ext cx="8229600" cy="1143000"/>
          </a:xfrm>
        </p:spPr>
        <p:txBody>
          <a:bodyPr>
            <a:normAutofit fontScale="90000"/>
          </a:bodyPr>
          <a:lstStyle/>
          <a:p>
            <a:r>
              <a:rPr lang="en-US" altLang="zh-CN" b="1" dirty="0">
                <a:solidFill>
                  <a:srgbClr val="C00000"/>
                </a:solidFill>
              </a:rPr>
              <a:t>3.5  </a:t>
            </a:r>
            <a:r>
              <a:rPr lang="zh-CN" altLang="zh-CN" b="1" dirty="0">
                <a:solidFill>
                  <a:srgbClr val="C00000"/>
                </a:solidFill>
              </a:rPr>
              <a:t>查表模块组</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539552" y="2276872"/>
            <a:ext cx="8229600" cy="4525963"/>
          </a:xfrm>
        </p:spPr>
        <p:txBody>
          <a:bodyPr>
            <a:normAutofit fontScale="92500" lnSpcReduction="20000"/>
          </a:bodyPr>
          <a:lstStyle/>
          <a:p>
            <a:r>
              <a:rPr lang="en-US" altLang="zh-CN" dirty="0"/>
              <a:t>MATLAB Simulink</a:t>
            </a:r>
            <a:r>
              <a:rPr lang="zh-CN" altLang="zh-CN" dirty="0"/>
              <a:t>查表模块分为一维查找表模块（</a:t>
            </a:r>
            <a:r>
              <a:rPr lang="en-US" altLang="zh-CN" dirty="0"/>
              <a:t>1-D Lookup Table</a:t>
            </a:r>
            <a:r>
              <a:rPr lang="zh-CN" altLang="zh-CN" dirty="0"/>
              <a:t>）和二维查找表模块（</a:t>
            </a:r>
            <a:r>
              <a:rPr lang="en-US" altLang="zh-CN" dirty="0"/>
              <a:t>1-D Lookup Table</a:t>
            </a:r>
            <a:r>
              <a:rPr lang="zh-CN" altLang="zh-CN" dirty="0"/>
              <a:t>），主要实现信号的插值功能。</a:t>
            </a:r>
          </a:p>
          <a:p>
            <a:r>
              <a:rPr lang="zh-CN" altLang="zh-CN" dirty="0"/>
              <a:t>一维查找表模块（</a:t>
            </a:r>
            <a:r>
              <a:rPr lang="en-US" altLang="zh-CN" dirty="0"/>
              <a:t>1-D Lookup Table</a:t>
            </a:r>
            <a:r>
              <a:rPr lang="zh-CN" altLang="zh-CN" dirty="0"/>
              <a:t>）：一维查找表模块实现对单路输入信号的查表和线性插值。</a:t>
            </a:r>
          </a:p>
          <a:p>
            <a:r>
              <a:rPr lang="zh-CN" altLang="zh-CN" dirty="0"/>
              <a:t>二维查找表模块（</a:t>
            </a:r>
            <a:r>
              <a:rPr lang="en-US" altLang="zh-CN" dirty="0"/>
              <a:t>2-D Lookup Table</a:t>
            </a:r>
            <a:r>
              <a:rPr lang="zh-CN" altLang="zh-CN" dirty="0"/>
              <a:t>）：根据给定的二维平面网格上的高度值，把输入的两个变量经过查找表、插值，计算出模块的输出值，并返回这个值。</a:t>
            </a:r>
          </a:p>
          <a:p>
            <a:endParaRPr lang="zh-CN" altLang="en-US" dirty="0"/>
          </a:p>
        </p:txBody>
      </p:sp>
    </p:spTree>
    <p:extLst>
      <p:ext uri="{BB962C8B-B14F-4D97-AF65-F5344CB8AC3E}">
        <p14:creationId xmlns:p14="http://schemas.microsoft.com/office/powerpoint/2010/main" val="3666558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08720"/>
            <a:ext cx="8229600" cy="1143000"/>
          </a:xfrm>
        </p:spPr>
        <p:txBody>
          <a:bodyPr>
            <a:normAutofit fontScale="90000"/>
          </a:bodyPr>
          <a:lstStyle/>
          <a:p>
            <a:r>
              <a:rPr lang="en-US" altLang="zh-CN" b="1" dirty="0">
                <a:solidFill>
                  <a:srgbClr val="C00000"/>
                </a:solidFill>
              </a:rPr>
              <a:t>3.5.1  1-D Lookup Table</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988840"/>
            <a:ext cx="8229600" cy="4137323"/>
          </a:xfrm>
        </p:spPr>
        <p:txBody>
          <a:bodyPr>
            <a:normAutofit/>
          </a:bodyPr>
          <a:lstStyle/>
          <a:p>
            <a:r>
              <a:rPr lang="zh-CN" altLang="zh-CN" sz="1600" dirty="0"/>
              <a:t>一维查找表模块（</a:t>
            </a:r>
            <a:r>
              <a:rPr lang="en-US" altLang="zh-CN" sz="1600" dirty="0"/>
              <a:t>1-D Lookup Table</a:t>
            </a:r>
            <a:r>
              <a:rPr lang="zh-CN" altLang="zh-CN" sz="1600" dirty="0"/>
              <a:t>）其模块属性如图</a:t>
            </a:r>
            <a:r>
              <a:rPr lang="en-US" altLang="zh-CN" sz="1600" dirty="0"/>
              <a:t>3-70</a:t>
            </a:r>
            <a:r>
              <a:rPr lang="zh-CN" altLang="zh-CN" sz="1600" dirty="0"/>
              <a:t>所示。</a:t>
            </a:r>
          </a:p>
          <a:p>
            <a:r>
              <a:rPr lang="zh-CN" altLang="zh-CN" sz="1600" dirty="0"/>
              <a:t>如图</a:t>
            </a:r>
            <a:r>
              <a:rPr lang="en-US" altLang="zh-CN" sz="1600" dirty="0"/>
              <a:t>3-70</a:t>
            </a:r>
            <a:r>
              <a:rPr lang="zh-CN" altLang="zh-CN" sz="1600" dirty="0"/>
              <a:t>所示</a:t>
            </a:r>
            <a:r>
              <a:rPr lang="en-US" altLang="zh-CN" sz="1600" dirty="0"/>
              <a:t>1-D Lookup Table</a:t>
            </a:r>
            <a:r>
              <a:rPr lang="zh-CN" altLang="zh-CN" sz="1600" dirty="0"/>
              <a:t>模块，对于其属性窗口：</a:t>
            </a:r>
          </a:p>
          <a:p>
            <a:r>
              <a:rPr lang="en-US" altLang="zh-CN" sz="1600" dirty="0"/>
              <a:t>Number of table dimensions</a:t>
            </a:r>
            <a:r>
              <a:rPr lang="zh-CN" altLang="zh-CN" sz="1600" dirty="0"/>
              <a:t>：一维查找表模块默认为</a:t>
            </a:r>
            <a:r>
              <a:rPr lang="en-US" altLang="zh-CN" sz="1600" dirty="0"/>
              <a:t>1</a:t>
            </a:r>
            <a:r>
              <a:rPr lang="zh-CN" altLang="zh-CN" sz="1600" dirty="0"/>
              <a:t>，表示是一维的查表数据；</a:t>
            </a:r>
          </a:p>
          <a:p>
            <a:r>
              <a:rPr lang="en-US" altLang="zh-CN" sz="1600" dirty="0"/>
              <a:t>Table data</a:t>
            </a:r>
            <a:r>
              <a:rPr lang="zh-CN" altLang="zh-CN" sz="1600" dirty="0"/>
              <a:t>：系统默认为</a:t>
            </a:r>
            <a:r>
              <a:rPr lang="en-US" altLang="zh-CN" sz="1600" dirty="0" err="1"/>
              <a:t>tanh</a:t>
            </a:r>
            <a:r>
              <a:rPr lang="en-US" altLang="zh-CN" sz="1600" dirty="0"/>
              <a:t>([-5:5])</a:t>
            </a:r>
            <a:r>
              <a:rPr lang="zh-CN" altLang="zh-CN" sz="1600" dirty="0"/>
              <a:t>，双曲正切函数，取值范围为</a:t>
            </a:r>
            <a:r>
              <a:rPr lang="en-US" altLang="zh-CN" sz="1600" dirty="0"/>
              <a:t>-5</a:t>
            </a:r>
            <a:r>
              <a:rPr lang="zh-CN" altLang="zh-CN" sz="1600" dirty="0"/>
              <a:t>到</a:t>
            </a:r>
            <a:r>
              <a:rPr lang="en-US" altLang="zh-CN" sz="1600" dirty="0"/>
              <a:t>5</a:t>
            </a:r>
            <a:r>
              <a:rPr lang="zh-CN" altLang="zh-CN" sz="1600" dirty="0"/>
              <a:t>之间；</a:t>
            </a:r>
          </a:p>
          <a:p>
            <a:r>
              <a:rPr lang="en-US" altLang="zh-CN" sz="1600" dirty="0"/>
              <a:t>	Sample time</a:t>
            </a:r>
            <a:r>
              <a:rPr lang="zh-CN" altLang="zh-CN" sz="1600" dirty="0"/>
              <a:t>：系统采样时间，默认缺省值为</a:t>
            </a:r>
            <a:r>
              <a:rPr lang="en-US" altLang="zh-CN" sz="1600" dirty="0"/>
              <a:t>-1</a:t>
            </a:r>
            <a:r>
              <a:rPr lang="zh-CN" altLang="zh-CN" sz="1600" dirty="0"/>
              <a:t>；</a:t>
            </a:r>
          </a:p>
          <a:p>
            <a:r>
              <a:rPr lang="en-US" altLang="zh-CN" sz="1600" dirty="0"/>
              <a:t>	</a:t>
            </a:r>
            <a:r>
              <a:rPr lang="zh-CN" altLang="zh-CN" sz="1600" dirty="0"/>
              <a:t>搭建</a:t>
            </a:r>
            <a:r>
              <a:rPr lang="en-US" altLang="zh-CN" sz="1600" dirty="0"/>
              <a:t>1-D Lookup Table</a:t>
            </a:r>
            <a:r>
              <a:rPr lang="zh-CN" altLang="zh-CN" sz="1600" dirty="0"/>
              <a:t>模块，设置采样时间为</a:t>
            </a:r>
            <a:r>
              <a:rPr lang="en-US" altLang="zh-CN" sz="1600" dirty="0"/>
              <a:t>0.1s</a:t>
            </a:r>
            <a:r>
              <a:rPr lang="zh-CN" altLang="zh-CN" sz="1600" dirty="0"/>
              <a:t>，如下：</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899592" y="4077072"/>
            <a:ext cx="967740" cy="105918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9259" t="33163" r="5556" b="9184"/>
          <a:stretch>
            <a:fillRect/>
          </a:stretch>
        </p:blipFill>
        <p:spPr bwMode="auto">
          <a:xfrm>
            <a:off x="3851920" y="4725144"/>
            <a:ext cx="4248472" cy="1718006"/>
          </a:xfrm>
          <a:prstGeom prst="rect">
            <a:avLst/>
          </a:prstGeom>
          <a:noFill/>
          <a:ln>
            <a:noFill/>
          </a:ln>
        </p:spPr>
      </p:pic>
    </p:spTree>
    <p:extLst>
      <p:ext uri="{BB962C8B-B14F-4D97-AF65-F5344CB8AC3E}">
        <p14:creationId xmlns:p14="http://schemas.microsoft.com/office/powerpoint/2010/main" val="673777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764704"/>
            <a:ext cx="8229600" cy="1143000"/>
          </a:xfrm>
        </p:spPr>
        <p:txBody>
          <a:bodyPr>
            <a:normAutofit fontScale="90000"/>
          </a:bodyPr>
          <a:lstStyle/>
          <a:p>
            <a:r>
              <a:rPr lang="en-US" altLang="zh-CN" b="1" dirty="0">
                <a:solidFill>
                  <a:srgbClr val="C00000"/>
                </a:solidFill>
              </a:rPr>
              <a:t>3.5.2  2-D Lookup Table</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normAutofit/>
          </a:bodyPr>
          <a:lstStyle/>
          <a:p>
            <a:r>
              <a:rPr lang="en-US" altLang="zh-CN" sz="1600" dirty="0"/>
              <a:t>2-D Lookup Table</a:t>
            </a:r>
            <a:r>
              <a:rPr lang="zh-CN" altLang="zh-CN" sz="1600" dirty="0"/>
              <a:t>模块，</a:t>
            </a:r>
          </a:p>
          <a:p>
            <a:r>
              <a:rPr lang="en-US" altLang="zh-CN" sz="1600" dirty="0"/>
              <a:t>	2-D Lookup Table</a:t>
            </a:r>
            <a:r>
              <a:rPr lang="zh-CN" altLang="zh-CN" sz="1600" dirty="0"/>
              <a:t>其模块属性如图</a:t>
            </a:r>
            <a:r>
              <a:rPr lang="en-US" altLang="zh-CN" sz="1600" dirty="0"/>
              <a:t>3-73</a:t>
            </a:r>
            <a:r>
              <a:rPr lang="zh-CN" altLang="zh-CN" sz="1600" dirty="0"/>
              <a:t>所示。</a:t>
            </a:r>
          </a:p>
          <a:p>
            <a:r>
              <a:rPr lang="zh-CN" altLang="zh-CN" sz="1600" dirty="0"/>
              <a:t>如图</a:t>
            </a:r>
            <a:r>
              <a:rPr lang="en-US" altLang="zh-CN" sz="1600" dirty="0"/>
              <a:t>3-73</a:t>
            </a:r>
            <a:r>
              <a:rPr lang="zh-CN" altLang="zh-CN" sz="1600" dirty="0"/>
              <a:t>所示</a:t>
            </a:r>
            <a:r>
              <a:rPr lang="en-US" altLang="zh-CN" sz="1600" dirty="0"/>
              <a:t>2-D Lookup Table</a:t>
            </a:r>
            <a:r>
              <a:rPr lang="zh-CN" altLang="zh-CN" sz="1600" dirty="0"/>
              <a:t>模块，对于其属性窗口：</a:t>
            </a:r>
          </a:p>
          <a:p>
            <a:r>
              <a:rPr lang="en-US" altLang="zh-CN" sz="1600" dirty="0"/>
              <a:t>Number of table dimensions</a:t>
            </a:r>
            <a:r>
              <a:rPr lang="zh-CN" altLang="zh-CN" sz="1600" dirty="0"/>
              <a:t>：一维查找表模块默认为</a:t>
            </a:r>
            <a:r>
              <a:rPr lang="en-US" altLang="zh-CN" sz="1600" dirty="0"/>
              <a:t>1</a:t>
            </a:r>
            <a:r>
              <a:rPr lang="zh-CN" altLang="zh-CN" sz="1600" dirty="0"/>
              <a:t>，表示是一维的查表数据；</a:t>
            </a:r>
          </a:p>
          <a:p>
            <a:r>
              <a:rPr lang="en-US" altLang="zh-CN" sz="1600" dirty="0"/>
              <a:t>Table data</a:t>
            </a:r>
            <a:r>
              <a:rPr lang="zh-CN" altLang="zh-CN" sz="1600" dirty="0"/>
              <a:t>：系统默认为</a:t>
            </a:r>
            <a:r>
              <a:rPr lang="en-US" altLang="zh-CN" sz="1600" dirty="0" err="1"/>
              <a:t>tanh</a:t>
            </a:r>
            <a:r>
              <a:rPr lang="en-US" altLang="zh-CN" sz="1600" dirty="0"/>
              <a:t>([-5:5])</a:t>
            </a:r>
            <a:r>
              <a:rPr lang="zh-CN" altLang="zh-CN" sz="1600" dirty="0"/>
              <a:t>，双曲正切函数，取值范围为</a:t>
            </a:r>
            <a:r>
              <a:rPr lang="en-US" altLang="zh-CN" sz="1600" dirty="0"/>
              <a:t>-5</a:t>
            </a:r>
            <a:r>
              <a:rPr lang="zh-CN" altLang="zh-CN" sz="1600" dirty="0"/>
              <a:t>到</a:t>
            </a:r>
            <a:r>
              <a:rPr lang="en-US" altLang="zh-CN" sz="1600" dirty="0"/>
              <a:t>5</a:t>
            </a:r>
            <a:r>
              <a:rPr lang="zh-CN" altLang="zh-CN" sz="1600" dirty="0"/>
              <a:t>之间；</a:t>
            </a:r>
          </a:p>
          <a:p>
            <a:r>
              <a:rPr lang="en-US" altLang="zh-CN" sz="1600" dirty="0"/>
              <a:t>	Sample time</a:t>
            </a:r>
            <a:r>
              <a:rPr lang="zh-CN" altLang="zh-CN" sz="1600" dirty="0"/>
              <a:t>：系统采样时间，默认缺省值为</a:t>
            </a:r>
            <a:r>
              <a:rPr lang="en-US" altLang="zh-CN" sz="1600" dirty="0"/>
              <a:t>-1</a:t>
            </a:r>
            <a:r>
              <a:rPr lang="zh-CN" altLang="zh-CN" sz="1600" dirty="0"/>
              <a:t>；</a:t>
            </a:r>
          </a:p>
          <a:p>
            <a:r>
              <a:rPr lang="en-US" altLang="zh-CN" sz="1600" dirty="0"/>
              <a:t>	</a:t>
            </a:r>
            <a:r>
              <a:rPr lang="zh-CN" altLang="zh-CN" sz="1600" dirty="0"/>
              <a:t>搭建</a:t>
            </a:r>
            <a:r>
              <a:rPr lang="en-US" altLang="zh-CN" sz="1600" dirty="0"/>
              <a:t>2-D Lookup Table</a:t>
            </a:r>
            <a:r>
              <a:rPr lang="zh-CN" altLang="zh-CN" sz="1600" dirty="0"/>
              <a:t>模块，设置采样时间为</a:t>
            </a:r>
            <a:r>
              <a:rPr lang="en-US" altLang="zh-CN" sz="1600" dirty="0"/>
              <a:t>0.1s</a:t>
            </a:r>
            <a:r>
              <a:rPr lang="zh-CN" altLang="zh-CN" sz="1600" dirty="0"/>
              <a:t>，如图</a:t>
            </a:r>
            <a:r>
              <a:rPr lang="en-US" altLang="zh-CN" sz="1600" dirty="0"/>
              <a:t>3-74</a:t>
            </a:r>
            <a:r>
              <a:rPr lang="zh-CN" altLang="zh-CN" sz="16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755576" y="4293096"/>
            <a:ext cx="1196340" cy="124968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7838" t="31276" r="7297" b="14815"/>
          <a:stretch>
            <a:fillRect/>
          </a:stretch>
        </p:blipFill>
        <p:spPr bwMode="auto">
          <a:xfrm>
            <a:off x="3563888" y="3948678"/>
            <a:ext cx="4680520" cy="1938516"/>
          </a:xfrm>
          <a:prstGeom prst="rect">
            <a:avLst/>
          </a:prstGeom>
          <a:noFill/>
          <a:ln>
            <a:noFill/>
          </a:ln>
        </p:spPr>
      </p:pic>
    </p:spTree>
    <p:extLst>
      <p:ext uri="{BB962C8B-B14F-4D97-AF65-F5344CB8AC3E}">
        <p14:creationId xmlns:p14="http://schemas.microsoft.com/office/powerpoint/2010/main" val="4241786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29600" cy="1143000"/>
          </a:xfrm>
        </p:spPr>
        <p:txBody>
          <a:bodyPr>
            <a:normAutofit fontScale="90000"/>
          </a:bodyPr>
          <a:lstStyle/>
          <a:p>
            <a:r>
              <a:rPr lang="en-US" altLang="zh-CN" b="1" dirty="0">
                <a:solidFill>
                  <a:srgbClr val="C00000"/>
                </a:solidFill>
              </a:rPr>
              <a:t>3.6 </a:t>
            </a:r>
            <a:r>
              <a:rPr lang="zh-CN" altLang="zh-CN" b="1" dirty="0">
                <a:solidFill>
                  <a:srgbClr val="C00000"/>
                </a:solidFill>
              </a:rPr>
              <a:t>用户自定义函数模块组</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lstStyle/>
          <a:p>
            <a:r>
              <a:rPr lang="en-US" altLang="zh-CN" dirty="0"/>
              <a:t>MATLAB Simulink</a:t>
            </a:r>
            <a:r>
              <a:rPr lang="zh-CN" altLang="zh-CN" dirty="0"/>
              <a:t>提供了用户自定义函数模块进行</a:t>
            </a:r>
            <a:r>
              <a:rPr lang="en-US" altLang="zh-CN" dirty="0" err="1"/>
              <a:t>simulink</a:t>
            </a:r>
            <a:r>
              <a:rPr lang="zh-CN" altLang="zh-CN" dirty="0"/>
              <a:t>仿真，用户自定义模块，方便了用户设计自己的仿真模型，达到模型的易移植性等特点。</a:t>
            </a:r>
          </a:p>
          <a:p>
            <a:endParaRPr lang="zh-CN" altLang="en-US" dirty="0"/>
          </a:p>
        </p:txBody>
      </p:sp>
    </p:spTree>
    <p:extLst>
      <p:ext uri="{BB962C8B-B14F-4D97-AF65-F5344CB8AC3E}">
        <p14:creationId xmlns:p14="http://schemas.microsoft.com/office/powerpoint/2010/main" val="159054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08720"/>
            <a:ext cx="8229600" cy="1143000"/>
          </a:xfrm>
        </p:spPr>
        <p:txBody>
          <a:bodyPr>
            <a:normAutofit fontScale="90000"/>
          </a:bodyPr>
          <a:lstStyle/>
          <a:p>
            <a:r>
              <a:rPr lang="en-US" altLang="zh-CN" b="1" dirty="0">
                <a:solidFill>
                  <a:srgbClr val="C00000"/>
                </a:solidFill>
              </a:rPr>
              <a:t>3.6.1  </a:t>
            </a:r>
            <a:r>
              <a:rPr lang="en-US" altLang="zh-CN" b="1" dirty="0" err="1">
                <a:solidFill>
                  <a:srgbClr val="C00000"/>
                </a:solidFill>
              </a:rPr>
              <a:t>Fcn</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normAutofit/>
          </a:bodyPr>
          <a:lstStyle/>
          <a:p>
            <a:r>
              <a:rPr lang="en-US" altLang="zh-CN" sz="2100" dirty="0" err="1"/>
              <a:t>Fcn</a:t>
            </a:r>
            <a:r>
              <a:rPr lang="zh-CN" altLang="zh-CN" sz="2100" dirty="0"/>
              <a:t>模块，系统的数学表达式快捷计算，</a:t>
            </a:r>
            <a:r>
              <a:rPr lang="en-US" altLang="zh-CN" sz="2100" dirty="0"/>
              <a:t>u(</a:t>
            </a:r>
            <a:r>
              <a:rPr lang="en-US" altLang="zh-CN" sz="2100" dirty="0" err="1"/>
              <a:t>i</a:t>
            </a:r>
            <a:r>
              <a:rPr lang="en-US" altLang="zh-CN" sz="2100" dirty="0"/>
              <a:t>)</a:t>
            </a:r>
            <a:r>
              <a:rPr lang="zh-CN" altLang="zh-CN" sz="2100" dirty="0"/>
              <a:t>表示矢量的第</a:t>
            </a:r>
            <a:r>
              <a:rPr lang="en-US" altLang="zh-CN" sz="2100" dirty="0" err="1"/>
              <a:t>i</a:t>
            </a:r>
            <a:r>
              <a:rPr lang="zh-CN" altLang="zh-CN" sz="2100" dirty="0"/>
              <a:t>个元素，和常规数学表示式。</a:t>
            </a:r>
            <a:r>
              <a:rPr lang="en-US" altLang="zh-CN" sz="2100" dirty="0"/>
              <a:t>MATLAB</a:t>
            </a:r>
            <a:r>
              <a:rPr lang="zh-CN" altLang="zh-CN" sz="2100" dirty="0"/>
              <a:t>数学函数：</a:t>
            </a:r>
            <a:r>
              <a:rPr lang="en-US" altLang="zh-CN" sz="2100" dirty="0"/>
              <a:t>abs</a:t>
            </a:r>
            <a:r>
              <a:rPr lang="zh-CN" altLang="zh-CN" sz="2100" dirty="0"/>
              <a:t>、</a:t>
            </a:r>
            <a:r>
              <a:rPr lang="en-US" altLang="zh-CN" sz="2100" dirty="0" err="1"/>
              <a:t>acos</a:t>
            </a:r>
            <a:r>
              <a:rPr lang="zh-CN" altLang="zh-CN" sz="2100" dirty="0"/>
              <a:t>、</a:t>
            </a:r>
            <a:r>
              <a:rPr lang="en-US" altLang="zh-CN" sz="2100" dirty="0" err="1"/>
              <a:t>asin</a:t>
            </a:r>
            <a:r>
              <a:rPr lang="zh-CN" altLang="zh-CN" sz="2100" dirty="0"/>
              <a:t>、</a:t>
            </a:r>
            <a:r>
              <a:rPr lang="en-US" altLang="zh-CN" sz="2100" dirty="0"/>
              <a:t>cos</a:t>
            </a:r>
            <a:r>
              <a:rPr lang="zh-CN" altLang="zh-CN" sz="2100" dirty="0"/>
              <a:t>、</a:t>
            </a:r>
            <a:r>
              <a:rPr lang="en-US" altLang="zh-CN" sz="2100" dirty="0"/>
              <a:t>log</a:t>
            </a:r>
            <a:r>
              <a:rPr lang="zh-CN" altLang="zh-CN" sz="2100" dirty="0"/>
              <a:t>、</a:t>
            </a:r>
            <a:r>
              <a:rPr lang="en-US" altLang="zh-CN" sz="2100" dirty="0" err="1"/>
              <a:t>tanh</a:t>
            </a:r>
            <a:r>
              <a:rPr lang="zh-CN" altLang="zh-CN" sz="2100" dirty="0"/>
              <a:t>等。模块的输入可以是一个标量或矢量，输出总为标量。</a:t>
            </a:r>
          </a:p>
          <a:p>
            <a:r>
              <a:rPr lang="en-US" altLang="zh-CN" sz="2100" dirty="0"/>
              <a:t>	</a:t>
            </a:r>
            <a:r>
              <a:rPr lang="en-US" altLang="zh-CN" sz="2100" dirty="0" err="1"/>
              <a:t>Fcn</a:t>
            </a:r>
            <a:r>
              <a:rPr lang="zh-CN" altLang="zh-CN" sz="2100" dirty="0"/>
              <a:t>其模块属性如图</a:t>
            </a:r>
            <a:r>
              <a:rPr lang="en-US" altLang="zh-CN" sz="2100" dirty="0"/>
              <a:t>3-76</a:t>
            </a:r>
            <a:r>
              <a:rPr lang="zh-CN" altLang="zh-CN" sz="2100" dirty="0"/>
              <a:t>所示。</a:t>
            </a:r>
          </a:p>
          <a:p>
            <a:r>
              <a:rPr lang="zh-CN" altLang="zh-CN" sz="2100" dirty="0"/>
              <a:t>如图</a:t>
            </a:r>
            <a:r>
              <a:rPr lang="en-US" altLang="zh-CN" sz="2100" dirty="0"/>
              <a:t>3-76</a:t>
            </a:r>
            <a:r>
              <a:rPr lang="zh-CN" altLang="zh-CN" sz="2100" dirty="0"/>
              <a:t>所示</a:t>
            </a:r>
            <a:r>
              <a:rPr lang="en-US" altLang="zh-CN" sz="2100" dirty="0" err="1"/>
              <a:t>Fcn</a:t>
            </a:r>
            <a:r>
              <a:rPr lang="zh-CN" altLang="zh-CN" sz="2100" dirty="0"/>
              <a:t>模块，对于其属性窗口：</a:t>
            </a:r>
          </a:p>
          <a:p>
            <a:r>
              <a:rPr lang="en-US" altLang="zh-CN" sz="2100" dirty="0"/>
              <a:t>Expression</a:t>
            </a:r>
            <a:r>
              <a:rPr lang="zh-CN" altLang="zh-CN" sz="2100" dirty="0"/>
              <a:t>：系统默认方程式</a:t>
            </a:r>
            <a:r>
              <a:rPr lang="en-US" altLang="zh-CN" sz="2100" dirty="0"/>
              <a:t>sin(u(1)*</a:t>
            </a:r>
            <a:r>
              <a:rPr lang="en-US" altLang="zh-CN" sz="2100" dirty="0" err="1"/>
              <a:t>exp</a:t>
            </a:r>
            <a:r>
              <a:rPr lang="en-US" altLang="zh-CN" sz="2100" dirty="0"/>
              <a:t>(2.3*(-u(2))))</a:t>
            </a:r>
            <a:r>
              <a:rPr lang="zh-CN" altLang="zh-CN" sz="2100" dirty="0"/>
              <a:t>，用于函数定义；</a:t>
            </a:r>
          </a:p>
          <a:p>
            <a:r>
              <a:rPr lang="en-US" altLang="zh-CN" sz="2100" dirty="0"/>
              <a:t>	Sample time</a:t>
            </a:r>
            <a:r>
              <a:rPr lang="zh-CN" altLang="zh-CN" sz="2100" dirty="0"/>
              <a:t>：系统采样时间，默认缺省值为</a:t>
            </a:r>
            <a:r>
              <a:rPr lang="en-US" altLang="zh-CN" sz="2100" dirty="0"/>
              <a:t>-1</a:t>
            </a:r>
            <a:r>
              <a:rPr lang="zh-CN" altLang="zh-CN" sz="2100" dirty="0"/>
              <a:t>；</a:t>
            </a:r>
          </a:p>
          <a:p>
            <a:r>
              <a:rPr lang="en-US" altLang="zh-CN" sz="2100" dirty="0"/>
              <a:t>	</a:t>
            </a:r>
            <a:r>
              <a:rPr lang="zh-CN" altLang="zh-CN" sz="2100" dirty="0"/>
              <a:t>搭建</a:t>
            </a:r>
            <a:r>
              <a:rPr lang="en-US" altLang="zh-CN" sz="2100" dirty="0" err="1"/>
              <a:t>Fcn</a:t>
            </a:r>
            <a:r>
              <a:rPr lang="zh-CN" altLang="zh-CN" sz="2100" dirty="0"/>
              <a:t>模块，设置采样时间为</a:t>
            </a:r>
            <a:r>
              <a:rPr lang="en-US" altLang="zh-CN" sz="2100" dirty="0"/>
              <a:t>0.1s</a:t>
            </a:r>
            <a:r>
              <a:rPr lang="zh-CN" altLang="zh-CN" sz="2100" dirty="0"/>
              <a:t>，如图</a:t>
            </a:r>
            <a:r>
              <a:rPr lang="en-US" altLang="zh-CN" sz="2100" dirty="0"/>
              <a:t>3-77</a:t>
            </a:r>
            <a:r>
              <a:rPr lang="zh-CN" altLang="zh-CN" sz="21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403648" y="5301208"/>
            <a:ext cx="1104900" cy="83820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7692" t="37222" r="4396" b="11111"/>
          <a:stretch>
            <a:fillRect/>
          </a:stretch>
        </p:blipFill>
        <p:spPr bwMode="auto">
          <a:xfrm>
            <a:off x="3707904" y="4797152"/>
            <a:ext cx="3600400" cy="1591052"/>
          </a:xfrm>
          <a:prstGeom prst="rect">
            <a:avLst/>
          </a:prstGeom>
          <a:noFill/>
          <a:ln>
            <a:noFill/>
          </a:ln>
        </p:spPr>
      </p:pic>
    </p:spTree>
    <p:extLst>
      <p:ext uri="{BB962C8B-B14F-4D97-AF65-F5344CB8AC3E}">
        <p14:creationId xmlns:p14="http://schemas.microsoft.com/office/powerpoint/2010/main" val="750004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29600" cy="1143000"/>
          </a:xfrm>
        </p:spPr>
        <p:txBody>
          <a:bodyPr>
            <a:normAutofit fontScale="90000"/>
          </a:bodyPr>
          <a:lstStyle/>
          <a:p>
            <a:r>
              <a:rPr lang="en-US" altLang="zh-CN" b="1" dirty="0">
                <a:solidFill>
                  <a:srgbClr val="C00000"/>
                </a:solidFill>
              </a:rPr>
              <a:t>3.6.2  MATLAB </a:t>
            </a:r>
            <a:r>
              <a:rPr lang="en-US" altLang="zh-CN" b="1" dirty="0" err="1">
                <a:solidFill>
                  <a:srgbClr val="C00000"/>
                </a:solidFill>
              </a:rPr>
              <a:t>Fcn</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700809"/>
            <a:ext cx="8229600" cy="3600400"/>
          </a:xfrm>
        </p:spPr>
        <p:txBody>
          <a:bodyPr>
            <a:normAutofit fontScale="92500"/>
          </a:bodyPr>
          <a:lstStyle/>
          <a:p>
            <a:r>
              <a:rPr lang="en-US" altLang="zh-CN" sz="2100" dirty="0"/>
              <a:t>MATLAB </a:t>
            </a:r>
            <a:r>
              <a:rPr lang="en-US" altLang="zh-CN" sz="2100" dirty="0" err="1"/>
              <a:t>Fcn</a:t>
            </a:r>
            <a:r>
              <a:rPr lang="zh-CN" altLang="zh-CN" sz="2100" dirty="0"/>
              <a:t>模块，用户可以自己很快速的定义自己的函数，能够完全的适应</a:t>
            </a:r>
            <a:r>
              <a:rPr lang="en-US" altLang="zh-CN" sz="2100" dirty="0" err="1"/>
              <a:t>Fcn</a:t>
            </a:r>
            <a:r>
              <a:rPr lang="zh-CN" altLang="zh-CN" sz="2100" dirty="0"/>
              <a:t>模块，</a:t>
            </a:r>
            <a:r>
              <a:rPr lang="en-US" altLang="zh-CN" sz="2100" dirty="0"/>
              <a:t>MATLAB </a:t>
            </a:r>
            <a:r>
              <a:rPr lang="en-US" altLang="zh-CN" sz="2100" dirty="0" err="1"/>
              <a:t>Fcn</a:t>
            </a:r>
            <a:r>
              <a:rPr lang="zh-CN" altLang="zh-CN" sz="2100" dirty="0"/>
              <a:t>模块具有较强的程序移植功能，用户可以进行相应的算法开发，这也是一种嵌入式编程。</a:t>
            </a:r>
          </a:p>
          <a:p>
            <a:r>
              <a:rPr lang="en-US" altLang="zh-CN" sz="2100" dirty="0"/>
              <a:t>	MATLAB </a:t>
            </a:r>
            <a:r>
              <a:rPr lang="en-US" altLang="zh-CN" sz="2100" dirty="0" err="1"/>
              <a:t>Fcn</a:t>
            </a:r>
            <a:r>
              <a:rPr lang="zh-CN" altLang="zh-CN" sz="2100" dirty="0"/>
              <a:t>其模块属性如图</a:t>
            </a:r>
            <a:r>
              <a:rPr lang="en-US" altLang="zh-CN" sz="2100" dirty="0"/>
              <a:t>3-79</a:t>
            </a:r>
            <a:r>
              <a:rPr lang="zh-CN" altLang="zh-CN" sz="2100" dirty="0"/>
              <a:t>所示。</a:t>
            </a:r>
          </a:p>
          <a:p>
            <a:r>
              <a:rPr lang="zh-CN" altLang="zh-CN" sz="2100" dirty="0"/>
              <a:t>如图</a:t>
            </a:r>
            <a:r>
              <a:rPr lang="en-US" altLang="zh-CN" sz="2100" dirty="0"/>
              <a:t>3-79</a:t>
            </a:r>
            <a:r>
              <a:rPr lang="zh-CN" altLang="zh-CN" sz="2100" dirty="0"/>
              <a:t>所示</a:t>
            </a:r>
            <a:r>
              <a:rPr lang="en-US" altLang="zh-CN" sz="2100" dirty="0"/>
              <a:t>MATLAB </a:t>
            </a:r>
            <a:r>
              <a:rPr lang="en-US" altLang="zh-CN" sz="2100" dirty="0" err="1"/>
              <a:t>Fcn</a:t>
            </a:r>
            <a:r>
              <a:rPr lang="zh-CN" altLang="zh-CN" sz="2100" dirty="0"/>
              <a:t>模块，双击该模块，将弹出其程序编写窗口，用户可以在此窗口下输入代码，编程如下：</a:t>
            </a:r>
          </a:p>
          <a:p>
            <a:r>
              <a:rPr lang="en-US" altLang="zh-CN" sz="2100" dirty="0"/>
              <a:t>function y = </a:t>
            </a:r>
            <a:r>
              <a:rPr lang="en-US" altLang="zh-CN" sz="2100" dirty="0" err="1"/>
              <a:t>fcn</a:t>
            </a:r>
            <a:r>
              <a:rPr lang="en-US" altLang="zh-CN" sz="2100" dirty="0"/>
              <a:t>(u)</a:t>
            </a:r>
            <a:endParaRPr lang="zh-CN" altLang="zh-CN" sz="2100" dirty="0"/>
          </a:p>
          <a:p>
            <a:r>
              <a:rPr lang="en-US" altLang="zh-CN" sz="2100" dirty="0"/>
              <a:t>%#</a:t>
            </a:r>
            <a:r>
              <a:rPr lang="en-US" altLang="zh-CN" sz="2100" dirty="0" err="1"/>
              <a:t>codegen</a:t>
            </a:r>
            <a:endParaRPr lang="zh-CN" altLang="zh-CN" sz="2100" dirty="0"/>
          </a:p>
          <a:p>
            <a:r>
              <a:rPr lang="en-US" altLang="zh-CN" sz="2100" dirty="0"/>
              <a:t>y = sin(u)*cos(u).^.2+exp(sin(u));</a:t>
            </a:r>
            <a:endParaRPr lang="zh-CN" altLang="zh-CN" sz="2100" dirty="0"/>
          </a:p>
          <a:p>
            <a:r>
              <a:rPr lang="en-US" altLang="zh-CN" sz="2100" dirty="0"/>
              <a:t>	</a:t>
            </a:r>
            <a:r>
              <a:rPr lang="zh-CN" altLang="zh-CN" sz="2100" dirty="0"/>
              <a:t>搭建</a:t>
            </a:r>
            <a:r>
              <a:rPr lang="en-US" altLang="zh-CN" sz="2100" dirty="0"/>
              <a:t>MATLAB </a:t>
            </a:r>
            <a:r>
              <a:rPr lang="en-US" altLang="zh-CN" sz="2100" dirty="0" err="1"/>
              <a:t>Fcn</a:t>
            </a:r>
            <a:r>
              <a:rPr lang="zh-CN" altLang="zh-CN" sz="2100" dirty="0"/>
              <a:t>模块，设置采样时间为</a:t>
            </a:r>
            <a:r>
              <a:rPr lang="en-US" altLang="zh-CN" sz="2100" dirty="0"/>
              <a:t>0.1s</a:t>
            </a:r>
            <a:r>
              <a:rPr lang="zh-CN" altLang="zh-CN" sz="2100" dirty="0"/>
              <a:t>，如图</a:t>
            </a:r>
            <a:r>
              <a:rPr lang="en-US" altLang="zh-CN" sz="2100" dirty="0"/>
              <a:t>3-80</a:t>
            </a:r>
            <a:r>
              <a:rPr lang="zh-CN" altLang="zh-CN" sz="21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403648" y="5157192"/>
            <a:ext cx="1120140" cy="90678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10509" t="39175" r="12204" b="15463"/>
          <a:stretch>
            <a:fillRect/>
          </a:stretch>
        </p:blipFill>
        <p:spPr bwMode="auto">
          <a:xfrm>
            <a:off x="3995936" y="4725144"/>
            <a:ext cx="3528392" cy="1486272"/>
          </a:xfrm>
          <a:prstGeom prst="rect">
            <a:avLst/>
          </a:prstGeom>
          <a:noFill/>
          <a:ln>
            <a:noFill/>
          </a:ln>
        </p:spPr>
      </p:pic>
    </p:spTree>
    <p:extLst>
      <p:ext uri="{BB962C8B-B14F-4D97-AF65-F5344CB8AC3E}">
        <p14:creationId xmlns:p14="http://schemas.microsoft.com/office/powerpoint/2010/main" val="3694432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29600" cy="1143000"/>
          </a:xfrm>
        </p:spPr>
        <p:txBody>
          <a:bodyPr>
            <a:normAutofit fontScale="90000"/>
          </a:bodyPr>
          <a:lstStyle/>
          <a:p>
            <a:r>
              <a:rPr lang="en-US" altLang="zh-CN" b="1" dirty="0">
                <a:solidFill>
                  <a:srgbClr val="C00000"/>
                </a:solidFill>
              </a:rPr>
              <a:t>3.6.3  S-Function</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844824"/>
            <a:ext cx="8229600" cy="4281339"/>
          </a:xfrm>
        </p:spPr>
        <p:txBody>
          <a:bodyPr>
            <a:normAutofit/>
          </a:bodyPr>
          <a:lstStyle/>
          <a:p>
            <a:r>
              <a:rPr lang="en-US" altLang="zh-CN" sz="2000" dirty="0"/>
              <a:t>S-Function</a:t>
            </a:r>
            <a:r>
              <a:rPr lang="zh-CN" altLang="zh-CN" sz="2000" dirty="0"/>
              <a:t>模块，用户可以写</a:t>
            </a:r>
            <a:r>
              <a:rPr lang="en-US" altLang="zh-CN" sz="2000" dirty="0"/>
              <a:t>M</a:t>
            </a:r>
            <a:r>
              <a:rPr lang="zh-CN" altLang="zh-CN" sz="2000" dirty="0"/>
              <a:t>文件供</a:t>
            </a:r>
            <a:r>
              <a:rPr lang="en-US" altLang="zh-CN" sz="2000" dirty="0"/>
              <a:t>S-Function</a:t>
            </a:r>
            <a:r>
              <a:rPr lang="zh-CN" altLang="zh-CN" sz="2000" dirty="0"/>
              <a:t>调用，需要遵循</a:t>
            </a:r>
            <a:r>
              <a:rPr lang="en-US" altLang="zh-CN" sz="2000" dirty="0"/>
              <a:t>S-Function</a:t>
            </a:r>
            <a:r>
              <a:rPr lang="zh-CN" altLang="zh-CN" sz="2000" dirty="0"/>
              <a:t>函数的格式，该模块允许附加参数直接赋给</a:t>
            </a:r>
            <a:r>
              <a:rPr lang="en-US" altLang="zh-CN" sz="2000" dirty="0"/>
              <a:t>S-Function</a:t>
            </a:r>
            <a:r>
              <a:rPr lang="zh-CN" altLang="zh-CN" sz="2000" dirty="0"/>
              <a:t>。</a:t>
            </a:r>
            <a:r>
              <a:rPr lang="en-US" altLang="zh-CN" sz="2000" dirty="0"/>
              <a:t>S-Function</a:t>
            </a:r>
            <a:r>
              <a:rPr lang="zh-CN" altLang="zh-CN" sz="2000" dirty="0"/>
              <a:t>两个端口，一个输入，一个输出端口，然后输入端口的维数可以由用户函数指定，主要以行向量的形式进行输入和输出。</a:t>
            </a:r>
          </a:p>
          <a:p>
            <a:r>
              <a:rPr lang="en-US" altLang="zh-CN" sz="2000" dirty="0"/>
              <a:t>S-Function</a:t>
            </a:r>
            <a:r>
              <a:rPr lang="zh-CN" altLang="zh-CN" sz="2000" dirty="0"/>
              <a:t>其模块属性如图</a:t>
            </a:r>
            <a:r>
              <a:rPr lang="en-US" altLang="zh-CN" sz="2000" dirty="0"/>
              <a:t>3-82</a:t>
            </a:r>
            <a:r>
              <a:rPr lang="zh-CN" altLang="zh-CN" sz="2000" dirty="0"/>
              <a:t>所示。</a:t>
            </a:r>
          </a:p>
          <a:p>
            <a:r>
              <a:rPr lang="zh-CN" altLang="zh-CN" sz="2000" dirty="0"/>
              <a:t>如图</a:t>
            </a:r>
            <a:r>
              <a:rPr lang="en-US" altLang="zh-CN" sz="2000" dirty="0"/>
              <a:t>3-82</a:t>
            </a:r>
            <a:r>
              <a:rPr lang="zh-CN" altLang="zh-CN" sz="2000" dirty="0"/>
              <a:t>所示</a:t>
            </a:r>
            <a:r>
              <a:rPr lang="en-US" altLang="zh-CN" sz="2000" dirty="0"/>
              <a:t>S-Function</a:t>
            </a:r>
            <a:r>
              <a:rPr lang="zh-CN" altLang="zh-CN" sz="2000" dirty="0"/>
              <a:t>模块，对于其属性窗口：</a:t>
            </a:r>
          </a:p>
          <a:p>
            <a:r>
              <a:rPr lang="en-US" altLang="zh-CN" sz="2000" dirty="0"/>
              <a:t>S-Function name</a:t>
            </a:r>
            <a:r>
              <a:rPr lang="zh-CN" altLang="zh-CN" sz="2000" dirty="0"/>
              <a:t>：表示</a:t>
            </a:r>
            <a:r>
              <a:rPr lang="en-US" altLang="zh-CN" sz="2000" dirty="0"/>
              <a:t>S-Function</a:t>
            </a:r>
            <a:r>
              <a:rPr lang="zh-CN" altLang="zh-CN" sz="2000" dirty="0"/>
              <a:t>的函数文件名称，用户点击</a:t>
            </a:r>
            <a:r>
              <a:rPr lang="en-US" altLang="zh-CN" sz="2000" dirty="0"/>
              <a:t>Edit</a:t>
            </a:r>
            <a:r>
              <a:rPr lang="zh-CN" altLang="zh-CN" sz="2000" dirty="0"/>
              <a:t>即可打开该函数文件；</a:t>
            </a:r>
          </a:p>
          <a:p>
            <a:r>
              <a:rPr lang="en-US" altLang="zh-CN" sz="2000" dirty="0"/>
              <a:t>S-Function parameters</a:t>
            </a:r>
            <a:r>
              <a:rPr lang="zh-CN" altLang="zh-CN" sz="2000" dirty="0"/>
              <a:t>：表示</a:t>
            </a:r>
            <a:r>
              <a:rPr lang="en-US" altLang="zh-CN" sz="2000" dirty="0"/>
              <a:t>S-Function</a:t>
            </a:r>
            <a:r>
              <a:rPr lang="zh-CN" altLang="zh-CN" sz="2000" dirty="0"/>
              <a:t>模块的参数，一般默认为空；</a:t>
            </a:r>
          </a:p>
          <a:p>
            <a:r>
              <a:rPr lang="en-US" altLang="zh-CN" sz="2000" dirty="0"/>
              <a:t>S-Function modules</a:t>
            </a:r>
            <a:r>
              <a:rPr lang="zh-CN" altLang="zh-CN" sz="2000" dirty="0"/>
              <a:t>：表示</a:t>
            </a:r>
            <a:r>
              <a:rPr lang="en-US" altLang="zh-CN" sz="2000" dirty="0"/>
              <a:t>S-Function</a:t>
            </a:r>
            <a:r>
              <a:rPr lang="zh-CN" altLang="zh-CN" sz="2000" dirty="0"/>
              <a:t>模块，默认为</a:t>
            </a:r>
            <a:r>
              <a:rPr lang="en-US" altLang="zh-CN" sz="2000" dirty="0"/>
              <a:t>”</a:t>
            </a:r>
            <a:r>
              <a:rPr lang="zh-CN" altLang="zh-CN" sz="2000" dirty="0"/>
              <a:t>，用户一般不用编辑，采用系统默认设置。</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4355976" y="5733256"/>
            <a:ext cx="1455420" cy="807720"/>
          </a:xfrm>
          <a:prstGeom prst="rect">
            <a:avLst/>
          </a:prstGeom>
          <a:noFill/>
          <a:ln>
            <a:noFill/>
          </a:ln>
        </p:spPr>
      </p:pic>
    </p:spTree>
    <p:extLst>
      <p:ext uri="{BB962C8B-B14F-4D97-AF65-F5344CB8AC3E}">
        <p14:creationId xmlns:p14="http://schemas.microsoft.com/office/powerpoint/2010/main" val="2275593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544616"/>
          </a:xfrm>
        </p:spPr>
        <p:txBody>
          <a:bodyPr>
            <a:normAutofit fontScale="25000" lnSpcReduction="20000"/>
          </a:bodyPr>
          <a:lstStyle/>
          <a:p>
            <a:r>
              <a:rPr lang="zh-CN" altLang="zh-CN" sz="4300" dirty="0"/>
              <a:t>采用</a:t>
            </a:r>
            <a:r>
              <a:rPr lang="en-US" altLang="zh-CN" sz="4300" dirty="0"/>
              <a:t>PID</a:t>
            </a:r>
            <a:r>
              <a:rPr lang="zh-CN" altLang="zh-CN" sz="4300" dirty="0"/>
              <a:t>控制器对正弦函数进行控制，</a:t>
            </a:r>
            <a:r>
              <a:rPr lang="en-US" altLang="zh-CN" sz="4300" dirty="0"/>
              <a:t>S-Function</a:t>
            </a:r>
            <a:r>
              <a:rPr lang="zh-CN" altLang="zh-CN" sz="4300" dirty="0"/>
              <a:t>程序如下：</a:t>
            </a:r>
          </a:p>
          <a:p>
            <a:r>
              <a:rPr lang="en-US" altLang="zh-CN" sz="4300" dirty="0"/>
              <a:t>function [sys,x0,str,ts] = </a:t>
            </a:r>
            <a:r>
              <a:rPr lang="en-US" altLang="zh-CN" sz="4300" dirty="0" err="1"/>
              <a:t>spacemodel</a:t>
            </a:r>
            <a:r>
              <a:rPr lang="en-US" altLang="zh-CN" sz="4300" dirty="0"/>
              <a:t>(</a:t>
            </a:r>
            <a:r>
              <a:rPr lang="en-US" altLang="zh-CN" sz="4300" dirty="0" err="1"/>
              <a:t>t,x,u,flag</a:t>
            </a:r>
            <a:r>
              <a:rPr lang="en-US" altLang="zh-CN" sz="4300" dirty="0"/>
              <a:t>)</a:t>
            </a:r>
            <a:endParaRPr lang="zh-CN" altLang="zh-CN" sz="4300" dirty="0"/>
          </a:p>
          <a:p>
            <a:r>
              <a:rPr lang="en-US" altLang="zh-CN" sz="4300" dirty="0"/>
              <a:t> </a:t>
            </a:r>
            <a:endParaRPr lang="zh-CN" altLang="zh-CN" sz="4300" dirty="0"/>
          </a:p>
          <a:p>
            <a:r>
              <a:rPr lang="en-US" altLang="zh-CN" sz="4300" dirty="0"/>
              <a:t>switch flag,</a:t>
            </a:r>
            <a:endParaRPr lang="zh-CN" altLang="zh-CN" sz="4300" dirty="0"/>
          </a:p>
          <a:p>
            <a:r>
              <a:rPr lang="en-US" altLang="zh-CN" sz="4300" dirty="0"/>
              <a:t>case 0,</a:t>
            </a:r>
            <a:endParaRPr lang="zh-CN" altLang="zh-CN" sz="4300" dirty="0"/>
          </a:p>
          <a:p>
            <a:r>
              <a:rPr lang="en-US" altLang="zh-CN" sz="4300" dirty="0"/>
              <a:t>    [sys,x0,str,ts]=</a:t>
            </a:r>
            <a:r>
              <a:rPr lang="en-US" altLang="zh-CN" sz="4300" dirty="0" err="1"/>
              <a:t>mdlInitializeSizes</a:t>
            </a:r>
            <a:r>
              <a:rPr lang="en-US" altLang="zh-CN" sz="4300" dirty="0"/>
              <a:t>;</a:t>
            </a:r>
            <a:endParaRPr lang="zh-CN" altLang="zh-CN" sz="4300" dirty="0"/>
          </a:p>
          <a:p>
            <a:r>
              <a:rPr lang="en-US" altLang="zh-CN" sz="4300" dirty="0"/>
              <a:t>case 1,</a:t>
            </a:r>
            <a:endParaRPr lang="zh-CN" altLang="zh-CN" sz="4300" dirty="0"/>
          </a:p>
          <a:p>
            <a:r>
              <a:rPr lang="en-US" altLang="zh-CN" sz="4300" dirty="0"/>
              <a:t>    sys=</a:t>
            </a:r>
            <a:r>
              <a:rPr lang="en-US" altLang="zh-CN" sz="4300" dirty="0" err="1"/>
              <a:t>mdlDerivatives</a:t>
            </a:r>
            <a:r>
              <a:rPr lang="en-US" altLang="zh-CN" sz="4300" dirty="0"/>
              <a:t>(</a:t>
            </a:r>
            <a:r>
              <a:rPr lang="en-US" altLang="zh-CN" sz="4300" dirty="0" err="1"/>
              <a:t>t,x,u</a:t>
            </a:r>
            <a:r>
              <a:rPr lang="en-US" altLang="zh-CN" sz="4300" dirty="0"/>
              <a:t>);</a:t>
            </a:r>
            <a:endParaRPr lang="zh-CN" altLang="zh-CN" sz="4300" dirty="0"/>
          </a:p>
          <a:p>
            <a:r>
              <a:rPr lang="en-US" altLang="zh-CN" sz="4300" dirty="0"/>
              <a:t>case 3,</a:t>
            </a:r>
            <a:endParaRPr lang="zh-CN" altLang="zh-CN" sz="4300" dirty="0"/>
          </a:p>
          <a:p>
            <a:r>
              <a:rPr lang="en-US" altLang="zh-CN" sz="4300" dirty="0"/>
              <a:t>    sys=</a:t>
            </a:r>
            <a:r>
              <a:rPr lang="en-US" altLang="zh-CN" sz="4300" dirty="0" err="1"/>
              <a:t>mdlOutputs</a:t>
            </a:r>
            <a:r>
              <a:rPr lang="en-US" altLang="zh-CN" sz="4300" dirty="0"/>
              <a:t>(</a:t>
            </a:r>
            <a:r>
              <a:rPr lang="en-US" altLang="zh-CN" sz="4300" dirty="0" err="1"/>
              <a:t>t,x,u</a:t>
            </a:r>
            <a:r>
              <a:rPr lang="en-US" altLang="zh-CN" sz="4300" dirty="0"/>
              <a:t>);</a:t>
            </a:r>
            <a:endParaRPr lang="zh-CN" altLang="zh-CN" sz="4300" dirty="0"/>
          </a:p>
          <a:p>
            <a:r>
              <a:rPr lang="en-US" altLang="zh-CN" sz="4300" dirty="0"/>
              <a:t>case {2,4,9}</a:t>
            </a:r>
            <a:endParaRPr lang="zh-CN" altLang="zh-CN" sz="4300" dirty="0"/>
          </a:p>
          <a:p>
            <a:r>
              <a:rPr lang="en-US" altLang="zh-CN" sz="4300" dirty="0"/>
              <a:t>    sys=[];</a:t>
            </a:r>
            <a:endParaRPr lang="zh-CN" altLang="zh-CN" sz="4300" dirty="0"/>
          </a:p>
          <a:p>
            <a:r>
              <a:rPr lang="en-US" altLang="zh-CN" sz="4300" dirty="0"/>
              <a:t>otherwise</a:t>
            </a:r>
            <a:endParaRPr lang="zh-CN" altLang="zh-CN" sz="4300" dirty="0"/>
          </a:p>
          <a:p>
            <a:r>
              <a:rPr lang="en-US" altLang="zh-CN" sz="4300" dirty="0"/>
              <a:t>    error(['Unhandled flag = ',num2str(flag)]);</a:t>
            </a:r>
            <a:endParaRPr lang="zh-CN" altLang="zh-CN" sz="4300" dirty="0"/>
          </a:p>
          <a:p>
            <a:r>
              <a:rPr lang="en-US" altLang="zh-CN" sz="4300" dirty="0"/>
              <a:t>end</a:t>
            </a:r>
            <a:endParaRPr lang="zh-CN" altLang="zh-CN" sz="4300" dirty="0"/>
          </a:p>
          <a:p>
            <a:r>
              <a:rPr lang="en-US" altLang="zh-CN" sz="4300" dirty="0"/>
              <a:t>function [sys,x0,str,ts]=</a:t>
            </a:r>
            <a:r>
              <a:rPr lang="en-US" altLang="zh-CN" sz="4300" dirty="0" err="1"/>
              <a:t>mdlInitializeSizes</a:t>
            </a:r>
            <a:endParaRPr lang="zh-CN" altLang="zh-CN" sz="4300" dirty="0"/>
          </a:p>
          <a:p>
            <a:r>
              <a:rPr lang="en-US" altLang="zh-CN" sz="4300" dirty="0"/>
              <a:t>sizes = </a:t>
            </a:r>
            <a:r>
              <a:rPr lang="en-US" altLang="zh-CN" sz="4300" dirty="0" err="1"/>
              <a:t>simsizes</a:t>
            </a:r>
            <a:r>
              <a:rPr lang="en-US" altLang="zh-CN" sz="4300" dirty="0"/>
              <a:t>;</a:t>
            </a:r>
            <a:endParaRPr lang="zh-CN" altLang="zh-CN" sz="4300" dirty="0"/>
          </a:p>
          <a:p>
            <a:r>
              <a:rPr lang="en-US" altLang="zh-CN" sz="4300" dirty="0" err="1"/>
              <a:t>sizes.NumContStates</a:t>
            </a:r>
            <a:r>
              <a:rPr lang="en-US" altLang="zh-CN" sz="4300" dirty="0"/>
              <a:t>  = 0;</a:t>
            </a:r>
            <a:endParaRPr lang="zh-CN" altLang="zh-CN" sz="4300" dirty="0"/>
          </a:p>
          <a:p>
            <a:r>
              <a:rPr lang="en-US" altLang="zh-CN" sz="4300" dirty="0" err="1"/>
              <a:t>sizes.NumDiscStates</a:t>
            </a:r>
            <a:r>
              <a:rPr lang="en-US" altLang="zh-CN" sz="4300" dirty="0"/>
              <a:t>  = 0;</a:t>
            </a:r>
            <a:endParaRPr lang="zh-CN" altLang="zh-CN" sz="4300" dirty="0"/>
          </a:p>
          <a:p>
            <a:r>
              <a:rPr lang="en-US" altLang="zh-CN" sz="4300" dirty="0" err="1"/>
              <a:t>sizes.NumOutputs</a:t>
            </a:r>
            <a:r>
              <a:rPr lang="en-US" altLang="zh-CN" sz="4300" dirty="0"/>
              <a:t>     = 1;</a:t>
            </a:r>
            <a:endParaRPr lang="zh-CN" altLang="zh-CN" sz="4300" dirty="0"/>
          </a:p>
          <a:p>
            <a:r>
              <a:rPr lang="en-US" altLang="zh-CN" sz="4300" dirty="0" err="1"/>
              <a:t>sizes.NumInputs</a:t>
            </a:r>
            <a:r>
              <a:rPr lang="en-US" altLang="zh-CN" sz="4300" dirty="0"/>
              <a:t>      = 3;</a:t>
            </a:r>
            <a:endParaRPr lang="zh-CN" altLang="zh-CN" sz="4300" dirty="0"/>
          </a:p>
          <a:p>
            <a:r>
              <a:rPr lang="en-US" altLang="zh-CN" sz="4300" dirty="0" err="1"/>
              <a:t>sizes.DirFeedthrough</a:t>
            </a:r>
            <a:r>
              <a:rPr lang="en-US" altLang="zh-CN" sz="4300" dirty="0"/>
              <a:t> = 1;</a:t>
            </a:r>
            <a:endParaRPr lang="zh-CN" altLang="zh-CN" sz="4300" dirty="0"/>
          </a:p>
          <a:p>
            <a:r>
              <a:rPr lang="en-US" altLang="zh-CN" sz="4300" dirty="0" err="1"/>
              <a:t>sizes.NumSampleTimes</a:t>
            </a:r>
            <a:r>
              <a:rPr lang="en-US" altLang="zh-CN" sz="4300" dirty="0"/>
              <a:t> = 1;       % At least one sample time is needed</a:t>
            </a:r>
            <a:endParaRPr lang="zh-CN" altLang="zh-CN" sz="4300" dirty="0"/>
          </a:p>
          <a:p>
            <a:r>
              <a:rPr lang="en-US" altLang="zh-CN" sz="4300" dirty="0"/>
              <a:t>sys = </a:t>
            </a:r>
            <a:r>
              <a:rPr lang="en-US" altLang="zh-CN" sz="4300" dirty="0" err="1"/>
              <a:t>simsizes</a:t>
            </a:r>
            <a:r>
              <a:rPr lang="en-US" altLang="zh-CN" sz="4300" dirty="0"/>
              <a:t>(sizes);</a:t>
            </a:r>
            <a:endParaRPr lang="zh-CN" altLang="zh-CN" sz="4300" dirty="0"/>
          </a:p>
          <a:p>
            <a:r>
              <a:rPr lang="en-US" altLang="zh-CN" sz="4300" dirty="0"/>
              <a:t>x0  = [];</a:t>
            </a:r>
            <a:endParaRPr lang="zh-CN" altLang="zh-CN" sz="4300" dirty="0"/>
          </a:p>
          <a:p>
            <a:r>
              <a:rPr lang="en-US" altLang="zh-CN" sz="4300" dirty="0" err="1"/>
              <a:t>str</a:t>
            </a:r>
            <a:r>
              <a:rPr lang="en-US" altLang="zh-CN" sz="4300" dirty="0"/>
              <a:t> = [];</a:t>
            </a:r>
            <a:endParaRPr lang="zh-CN" altLang="zh-CN" sz="4300" dirty="0"/>
          </a:p>
          <a:p>
            <a:r>
              <a:rPr lang="en-US" altLang="zh-CN" sz="4300" dirty="0" err="1"/>
              <a:t>ts</a:t>
            </a:r>
            <a:r>
              <a:rPr lang="en-US" altLang="zh-CN" sz="4300" dirty="0"/>
              <a:t>  = [0 0];</a:t>
            </a:r>
            <a:endParaRPr lang="zh-CN" altLang="zh-CN" sz="4300" dirty="0"/>
          </a:p>
          <a:p>
            <a:r>
              <a:rPr lang="en-US" altLang="zh-CN" sz="4300" dirty="0"/>
              <a:t>function sys=</a:t>
            </a:r>
            <a:r>
              <a:rPr lang="en-US" altLang="zh-CN" sz="4300" dirty="0" err="1"/>
              <a:t>mdlOutputs</a:t>
            </a:r>
            <a:r>
              <a:rPr lang="en-US" altLang="zh-CN" sz="4300" dirty="0"/>
              <a:t>(</a:t>
            </a:r>
            <a:r>
              <a:rPr lang="en-US" altLang="zh-CN" sz="4300" dirty="0" err="1"/>
              <a:t>t,x,u</a:t>
            </a:r>
            <a:r>
              <a:rPr lang="en-US" altLang="zh-CN" sz="4300" dirty="0"/>
              <a:t>)</a:t>
            </a:r>
            <a:endParaRPr lang="zh-CN" altLang="zh-CN" sz="4300" dirty="0"/>
          </a:p>
          <a:p>
            <a:r>
              <a:rPr lang="en-US" altLang="zh-CN" sz="4300" dirty="0" err="1"/>
              <a:t>kp</a:t>
            </a:r>
            <a:r>
              <a:rPr lang="en-US" altLang="zh-CN" sz="4300" dirty="0"/>
              <a:t>=10;</a:t>
            </a:r>
            <a:endParaRPr lang="zh-CN" altLang="zh-CN" sz="4300" dirty="0"/>
          </a:p>
          <a:p>
            <a:r>
              <a:rPr lang="en-US" altLang="zh-CN" sz="4300" dirty="0" err="1"/>
              <a:t>ki</a:t>
            </a:r>
            <a:r>
              <a:rPr lang="en-US" altLang="zh-CN" sz="4300" dirty="0"/>
              <a:t>=2;</a:t>
            </a:r>
            <a:endParaRPr lang="zh-CN" altLang="zh-CN" sz="4300" dirty="0"/>
          </a:p>
          <a:p>
            <a:r>
              <a:rPr lang="en-US" altLang="zh-CN" sz="4300" dirty="0" err="1"/>
              <a:t>kd</a:t>
            </a:r>
            <a:r>
              <a:rPr lang="en-US" altLang="zh-CN" sz="4300" dirty="0"/>
              <a:t>=1;</a:t>
            </a:r>
            <a:endParaRPr lang="zh-CN" altLang="zh-CN" sz="4300" dirty="0"/>
          </a:p>
          <a:p>
            <a:r>
              <a:rPr lang="en-US" altLang="zh-CN" sz="4300" dirty="0" err="1"/>
              <a:t>ut</a:t>
            </a:r>
            <a:r>
              <a:rPr lang="en-US" altLang="zh-CN" sz="4300" dirty="0"/>
              <a:t>=</a:t>
            </a:r>
            <a:r>
              <a:rPr lang="en-US" altLang="zh-CN" sz="4300" dirty="0" err="1"/>
              <a:t>kp</a:t>
            </a:r>
            <a:r>
              <a:rPr lang="en-US" altLang="zh-CN" sz="4300" dirty="0"/>
              <a:t>*u(1)+</a:t>
            </a:r>
            <a:r>
              <a:rPr lang="en-US" altLang="zh-CN" sz="4300" dirty="0" err="1"/>
              <a:t>ki</a:t>
            </a:r>
            <a:r>
              <a:rPr lang="en-US" altLang="zh-CN" sz="4300" dirty="0"/>
              <a:t>*u(2)+</a:t>
            </a:r>
            <a:r>
              <a:rPr lang="en-US" altLang="zh-CN" sz="4300" dirty="0" err="1"/>
              <a:t>kd</a:t>
            </a:r>
            <a:r>
              <a:rPr lang="en-US" altLang="zh-CN" sz="4300" dirty="0"/>
              <a:t>*u(3);</a:t>
            </a:r>
            <a:endParaRPr lang="zh-CN" altLang="zh-CN" sz="4300" dirty="0"/>
          </a:p>
          <a:p>
            <a:r>
              <a:rPr lang="en-US" altLang="zh-CN" sz="4300" dirty="0"/>
              <a:t>sys(1)=</a:t>
            </a:r>
            <a:r>
              <a:rPr lang="en-US" altLang="zh-CN" sz="4300" dirty="0" err="1"/>
              <a:t>ut</a:t>
            </a:r>
            <a:r>
              <a:rPr lang="en-US" altLang="zh-CN" sz="4300" dirty="0"/>
              <a:t>;</a:t>
            </a:r>
            <a:endParaRPr lang="zh-CN" altLang="zh-CN" sz="4300" dirty="0"/>
          </a:p>
          <a:p>
            <a:r>
              <a:rPr lang="en-US" altLang="zh-CN" dirty="0"/>
              <a:t>	</a:t>
            </a:r>
            <a:endParaRPr lang="zh-CN" altLang="en-US" dirty="0"/>
          </a:p>
        </p:txBody>
      </p:sp>
    </p:spTree>
    <p:extLst>
      <p:ext uri="{BB962C8B-B14F-4D97-AF65-F5344CB8AC3E}">
        <p14:creationId xmlns:p14="http://schemas.microsoft.com/office/powerpoint/2010/main" val="1952881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340768"/>
            <a:ext cx="8229600" cy="4929411"/>
          </a:xfrm>
        </p:spPr>
        <p:txBody>
          <a:bodyPr>
            <a:normAutofit fontScale="25000" lnSpcReduction="20000"/>
          </a:bodyPr>
          <a:lstStyle/>
          <a:p>
            <a:r>
              <a:rPr lang="zh-CN" altLang="zh-CN" dirty="0"/>
              <a:t>控制对象</a:t>
            </a:r>
            <a:r>
              <a:rPr lang="en-US" altLang="zh-CN" dirty="0"/>
              <a:t>S-Function</a:t>
            </a:r>
            <a:r>
              <a:rPr lang="zh-CN" altLang="zh-CN" dirty="0"/>
              <a:t>程序如下：</a:t>
            </a:r>
          </a:p>
          <a:p>
            <a:r>
              <a:rPr lang="en-US" altLang="zh-CN" dirty="0"/>
              <a:t>function [sys,x0,str,ts] = </a:t>
            </a:r>
            <a:r>
              <a:rPr lang="en-US" altLang="zh-CN" dirty="0" err="1"/>
              <a:t>spacemodel</a:t>
            </a:r>
            <a:r>
              <a:rPr lang="en-US" altLang="zh-CN" dirty="0"/>
              <a:t>(</a:t>
            </a:r>
            <a:r>
              <a:rPr lang="en-US" altLang="zh-CN" dirty="0" err="1"/>
              <a:t>t,x,u,flag</a:t>
            </a:r>
            <a:r>
              <a:rPr lang="en-US" altLang="zh-CN" dirty="0"/>
              <a:t>)</a:t>
            </a:r>
            <a:endParaRPr lang="zh-CN" altLang="zh-CN" dirty="0"/>
          </a:p>
          <a:p>
            <a:r>
              <a:rPr lang="en-US" altLang="zh-CN" dirty="0"/>
              <a:t>switch flag,</a:t>
            </a:r>
            <a:endParaRPr lang="zh-CN" altLang="zh-CN" dirty="0"/>
          </a:p>
          <a:p>
            <a:r>
              <a:rPr lang="en-US" altLang="zh-CN" dirty="0"/>
              <a:t>case 0,</a:t>
            </a:r>
            <a:endParaRPr lang="zh-CN" altLang="zh-CN" dirty="0"/>
          </a:p>
          <a:p>
            <a:r>
              <a:rPr lang="en-US" altLang="zh-CN" dirty="0"/>
              <a:t>    [sys,x0,str,ts]=</a:t>
            </a:r>
            <a:r>
              <a:rPr lang="en-US" altLang="zh-CN" dirty="0" err="1"/>
              <a:t>mdlInitializeSizes</a:t>
            </a:r>
            <a:r>
              <a:rPr lang="en-US" altLang="zh-CN" dirty="0"/>
              <a:t>;</a:t>
            </a:r>
            <a:endParaRPr lang="zh-CN" altLang="zh-CN" dirty="0"/>
          </a:p>
          <a:p>
            <a:r>
              <a:rPr lang="en-US" altLang="zh-CN" dirty="0"/>
              <a:t>case 1,</a:t>
            </a:r>
            <a:endParaRPr lang="zh-CN" altLang="zh-CN" dirty="0"/>
          </a:p>
          <a:p>
            <a:r>
              <a:rPr lang="en-US" altLang="zh-CN" dirty="0"/>
              <a:t>    sys=</a:t>
            </a:r>
            <a:r>
              <a:rPr lang="en-US" altLang="zh-CN" dirty="0" err="1"/>
              <a:t>mdlDerivatives</a:t>
            </a:r>
            <a:r>
              <a:rPr lang="en-US" altLang="zh-CN" dirty="0"/>
              <a:t>(</a:t>
            </a:r>
            <a:r>
              <a:rPr lang="en-US" altLang="zh-CN" dirty="0" err="1"/>
              <a:t>t,x,u</a:t>
            </a:r>
            <a:r>
              <a:rPr lang="en-US" altLang="zh-CN" dirty="0"/>
              <a:t>);</a:t>
            </a:r>
            <a:endParaRPr lang="zh-CN" altLang="zh-CN" dirty="0"/>
          </a:p>
          <a:p>
            <a:r>
              <a:rPr lang="en-US" altLang="zh-CN" dirty="0"/>
              <a:t>case 3,</a:t>
            </a:r>
            <a:endParaRPr lang="zh-CN" altLang="zh-CN" dirty="0"/>
          </a:p>
          <a:p>
            <a:r>
              <a:rPr lang="en-US" altLang="zh-CN" dirty="0"/>
              <a:t>    sys=</a:t>
            </a:r>
            <a:r>
              <a:rPr lang="en-US" altLang="zh-CN" dirty="0" err="1"/>
              <a:t>mdlOutputs</a:t>
            </a:r>
            <a:r>
              <a:rPr lang="en-US" altLang="zh-CN" dirty="0"/>
              <a:t>(</a:t>
            </a:r>
            <a:r>
              <a:rPr lang="en-US" altLang="zh-CN" dirty="0" err="1"/>
              <a:t>t,x,u</a:t>
            </a:r>
            <a:r>
              <a:rPr lang="en-US" altLang="zh-CN" dirty="0"/>
              <a:t>);</a:t>
            </a:r>
            <a:endParaRPr lang="zh-CN" altLang="zh-CN" dirty="0"/>
          </a:p>
          <a:p>
            <a:r>
              <a:rPr lang="en-US" altLang="zh-CN" dirty="0"/>
              <a:t>case {2,4,9}</a:t>
            </a:r>
            <a:endParaRPr lang="zh-CN" altLang="zh-CN" dirty="0"/>
          </a:p>
          <a:p>
            <a:r>
              <a:rPr lang="en-US" altLang="zh-CN" dirty="0"/>
              <a:t>    sys=[];</a:t>
            </a:r>
            <a:endParaRPr lang="zh-CN" altLang="zh-CN" dirty="0"/>
          </a:p>
          <a:p>
            <a:r>
              <a:rPr lang="en-US" altLang="zh-CN" dirty="0"/>
              <a:t>otherwise</a:t>
            </a:r>
            <a:endParaRPr lang="zh-CN" altLang="zh-CN" dirty="0"/>
          </a:p>
          <a:p>
            <a:r>
              <a:rPr lang="en-US" altLang="zh-CN" dirty="0"/>
              <a:t>    error(['Unhandled flag = ',num2str(flag)]);</a:t>
            </a:r>
            <a:endParaRPr lang="zh-CN" altLang="zh-CN" dirty="0"/>
          </a:p>
          <a:p>
            <a:r>
              <a:rPr lang="en-US" altLang="zh-CN" dirty="0"/>
              <a:t>end</a:t>
            </a:r>
            <a:endParaRPr lang="zh-CN" altLang="zh-CN" dirty="0"/>
          </a:p>
          <a:p>
            <a:r>
              <a:rPr lang="en-US" altLang="zh-CN" dirty="0"/>
              <a:t>function [sys,x0,str,ts]=</a:t>
            </a:r>
            <a:r>
              <a:rPr lang="en-US" altLang="zh-CN" dirty="0" err="1"/>
              <a:t>mdlInitializeSizes</a:t>
            </a:r>
            <a:endParaRPr lang="zh-CN" altLang="zh-CN" dirty="0"/>
          </a:p>
          <a:p>
            <a:r>
              <a:rPr lang="en-US" altLang="zh-CN" dirty="0"/>
              <a:t>sizes = </a:t>
            </a:r>
            <a:r>
              <a:rPr lang="en-US" altLang="zh-CN" dirty="0" err="1"/>
              <a:t>simsizes</a:t>
            </a:r>
            <a:r>
              <a:rPr lang="en-US" altLang="zh-CN" dirty="0"/>
              <a:t>;</a:t>
            </a:r>
            <a:endParaRPr lang="zh-CN" altLang="zh-CN" dirty="0"/>
          </a:p>
          <a:p>
            <a:r>
              <a:rPr lang="en-US" altLang="zh-CN" dirty="0" err="1"/>
              <a:t>sizes.NumContStates</a:t>
            </a:r>
            <a:r>
              <a:rPr lang="en-US" altLang="zh-CN" dirty="0"/>
              <a:t>  = 2;</a:t>
            </a:r>
            <a:endParaRPr lang="zh-CN" altLang="zh-CN" dirty="0"/>
          </a:p>
          <a:p>
            <a:r>
              <a:rPr lang="en-US" altLang="zh-CN" dirty="0" err="1"/>
              <a:t>sizes.NumDiscStates</a:t>
            </a:r>
            <a:r>
              <a:rPr lang="en-US" altLang="zh-CN" dirty="0"/>
              <a:t>  = 0;</a:t>
            </a:r>
            <a:endParaRPr lang="zh-CN" altLang="zh-CN" dirty="0"/>
          </a:p>
          <a:p>
            <a:r>
              <a:rPr lang="en-US" altLang="zh-CN" dirty="0" err="1"/>
              <a:t>sizes.NumOutputs</a:t>
            </a:r>
            <a:r>
              <a:rPr lang="en-US" altLang="zh-CN" dirty="0"/>
              <a:t>     = 1;</a:t>
            </a:r>
            <a:endParaRPr lang="zh-CN" altLang="zh-CN" dirty="0"/>
          </a:p>
          <a:p>
            <a:r>
              <a:rPr lang="en-US" altLang="zh-CN" dirty="0" err="1"/>
              <a:t>sizes.NumInputs</a:t>
            </a:r>
            <a:r>
              <a:rPr lang="en-US" altLang="zh-CN" dirty="0"/>
              <a:t>      = 1;</a:t>
            </a:r>
            <a:endParaRPr lang="zh-CN" altLang="zh-CN" dirty="0"/>
          </a:p>
          <a:p>
            <a:r>
              <a:rPr lang="en-US" altLang="zh-CN" dirty="0" err="1"/>
              <a:t>sizes.DirFeedthrough</a:t>
            </a:r>
            <a:r>
              <a:rPr lang="en-US" altLang="zh-CN" dirty="0"/>
              <a:t> = 0;</a:t>
            </a:r>
            <a:endParaRPr lang="zh-CN" altLang="zh-CN" dirty="0"/>
          </a:p>
          <a:p>
            <a:r>
              <a:rPr lang="en-US" altLang="zh-CN" dirty="0" err="1"/>
              <a:t>sizes.NumSampleTimes</a:t>
            </a:r>
            <a:r>
              <a:rPr lang="en-US" altLang="zh-CN" dirty="0"/>
              <a:t> = 1;        % At least one sample time is needed</a:t>
            </a:r>
            <a:endParaRPr lang="zh-CN" altLang="zh-CN" dirty="0"/>
          </a:p>
          <a:p>
            <a:r>
              <a:rPr lang="en-US" altLang="zh-CN" dirty="0"/>
              <a:t>sys = </a:t>
            </a:r>
            <a:r>
              <a:rPr lang="en-US" altLang="zh-CN" dirty="0" err="1"/>
              <a:t>simsizes</a:t>
            </a:r>
            <a:r>
              <a:rPr lang="en-US" altLang="zh-CN" dirty="0"/>
              <a:t>(sizes);</a:t>
            </a:r>
            <a:endParaRPr lang="zh-CN" altLang="zh-CN" dirty="0"/>
          </a:p>
          <a:p>
            <a:r>
              <a:rPr lang="en-US" altLang="zh-CN" dirty="0"/>
              <a:t>x0  = [0;0];</a:t>
            </a:r>
            <a:endParaRPr lang="zh-CN" altLang="zh-CN" dirty="0"/>
          </a:p>
          <a:p>
            <a:r>
              <a:rPr lang="en-US" altLang="zh-CN" dirty="0" err="1"/>
              <a:t>str</a:t>
            </a:r>
            <a:r>
              <a:rPr lang="en-US" altLang="zh-CN" dirty="0"/>
              <a:t> = [];</a:t>
            </a:r>
            <a:endParaRPr lang="zh-CN" altLang="zh-CN" dirty="0"/>
          </a:p>
          <a:p>
            <a:r>
              <a:rPr lang="en-US" altLang="zh-CN" dirty="0" err="1"/>
              <a:t>ts</a:t>
            </a:r>
            <a:r>
              <a:rPr lang="en-US" altLang="zh-CN" dirty="0"/>
              <a:t>  = [0 0];</a:t>
            </a:r>
            <a:endParaRPr lang="zh-CN" altLang="zh-CN" dirty="0"/>
          </a:p>
          <a:p>
            <a:r>
              <a:rPr lang="en-US" altLang="zh-CN" dirty="0"/>
              <a:t>function sys=</a:t>
            </a:r>
            <a:r>
              <a:rPr lang="en-US" altLang="zh-CN" dirty="0" err="1"/>
              <a:t>mdlDerivatives</a:t>
            </a:r>
            <a:r>
              <a:rPr lang="en-US" altLang="zh-CN" dirty="0"/>
              <a:t>(</a:t>
            </a:r>
            <a:r>
              <a:rPr lang="en-US" altLang="zh-CN" dirty="0" err="1"/>
              <a:t>t,x,u</a:t>
            </a:r>
            <a:r>
              <a:rPr lang="en-US" altLang="zh-CN" dirty="0"/>
              <a:t>)   %Time-varying model</a:t>
            </a:r>
            <a:endParaRPr lang="zh-CN" altLang="zh-CN" dirty="0"/>
          </a:p>
          <a:p>
            <a:r>
              <a:rPr lang="en-US" altLang="zh-CN" dirty="0" err="1"/>
              <a:t>ut</a:t>
            </a:r>
            <a:r>
              <a:rPr lang="en-US" altLang="zh-CN" dirty="0"/>
              <a:t>=u(1);</a:t>
            </a:r>
            <a:endParaRPr lang="zh-CN" altLang="zh-CN" dirty="0"/>
          </a:p>
          <a:p>
            <a:r>
              <a:rPr lang="en-US" altLang="zh-CN" dirty="0"/>
              <a:t>J=20+10*sin(6*pi*t);</a:t>
            </a:r>
            <a:endParaRPr lang="zh-CN" altLang="zh-CN" dirty="0"/>
          </a:p>
          <a:p>
            <a:r>
              <a:rPr lang="en-US" altLang="zh-CN" dirty="0"/>
              <a:t>K=400+300*sin(2*pi*t);</a:t>
            </a:r>
            <a:endParaRPr lang="zh-CN" altLang="zh-CN" dirty="0"/>
          </a:p>
          <a:p>
            <a:r>
              <a:rPr lang="en-US" altLang="zh-CN" dirty="0"/>
              <a:t>sys(1)=x(2);</a:t>
            </a:r>
            <a:endParaRPr lang="zh-CN" altLang="zh-CN" dirty="0"/>
          </a:p>
          <a:p>
            <a:r>
              <a:rPr lang="en-US" altLang="zh-CN" dirty="0"/>
              <a:t>sys(2)=-J*x(2)+K*</a:t>
            </a:r>
            <a:r>
              <a:rPr lang="en-US" altLang="zh-CN" dirty="0" err="1"/>
              <a:t>ut</a:t>
            </a:r>
            <a:r>
              <a:rPr lang="en-US" altLang="zh-CN" dirty="0"/>
              <a:t>;</a:t>
            </a:r>
            <a:endParaRPr lang="zh-CN" altLang="zh-CN" dirty="0"/>
          </a:p>
          <a:p>
            <a:r>
              <a:rPr lang="en-US" altLang="zh-CN" dirty="0"/>
              <a:t>function sys=</a:t>
            </a:r>
            <a:r>
              <a:rPr lang="en-US" altLang="zh-CN" dirty="0" err="1"/>
              <a:t>mdlOutputs</a:t>
            </a:r>
            <a:r>
              <a:rPr lang="en-US" altLang="zh-CN" dirty="0"/>
              <a:t>(</a:t>
            </a:r>
            <a:r>
              <a:rPr lang="en-US" altLang="zh-CN" dirty="0" err="1"/>
              <a:t>t,x,u</a:t>
            </a:r>
            <a:r>
              <a:rPr lang="en-US" altLang="zh-CN" dirty="0"/>
              <a:t>)</a:t>
            </a:r>
            <a:endParaRPr lang="zh-CN" altLang="zh-CN" dirty="0"/>
          </a:p>
          <a:p>
            <a:r>
              <a:rPr lang="en-US" altLang="zh-CN" dirty="0"/>
              <a:t>sys(1)=x(1);</a:t>
            </a:r>
            <a:endParaRPr lang="zh-CN" altLang="zh-CN" dirty="0"/>
          </a:p>
          <a:p>
            <a:r>
              <a:rPr lang="zh-CN" altLang="zh-CN" dirty="0"/>
              <a:t>搭建</a:t>
            </a:r>
            <a:r>
              <a:rPr lang="en-US" altLang="zh-CN" dirty="0"/>
              <a:t>S-Function</a:t>
            </a:r>
            <a:r>
              <a:rPr lang="zh-CN" altLang="zh-CN" dirty="0"/>
              <a:t>模块，设置采样时间为</a:t>
            </a:r>
            <a:r>
              <a:rPr lang="en-US" altLang="zh-CN" dirty="0"/>
              <a:t>0.1s</a:t>
            </a:r>
            <a:r>
              <a:rPr lang="zh-CN" altLang="zh-CN" dirty="0"/>
              <a:t>，如图</a:t>
            </a:r>
            <a:r>
              <a:rPr lang="en-US" altLang="zh-CN" dirty="0"/>
              <a:t>3-83</a:t>
            </a:r>
            <a:r>
              <a:rPr lang="zh-CN" altLang="zh-CN" dirty="0"/>
              <a:t>所示。</a:t>
            </a:r>
          </a:p>
          <a:p>
            <a:endParaRPr lang="zh-CN" altLang="en-US" dirty="0"/>
          </a:p>
          <a:p>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l="10324" t="25500" r="4720" b="9000"/>
          <a:stretch>
            <a:fillRect/>
          </a:stretch>
        </p:blipFill>
        <p:spPr bwMode="auto">
          <a:xfrm>
            <a:off x="4001209" y="1052736"/>
            <a:ext cx="5112568" cy="2592288"/>
          </a:xfrm>
          <a:prstGeom prst="rect">
            <a:avLst/>
          </a:prstGeom>
          <a:noFill/>
          <a:ln>
            <a:noFill/>
          </a:ln>
        </p:spPr>
      </p:pic>
    </p:spTree>
    <p:extLst>
      <p:ext uri="{BB962C8B-B14F-4D97-AF65-F5344CB8AC3E}">
        <p14:creationId xmlns:p14="http://schemas.microsoft.com/office/powerpoint/2010/main" val="1004467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908720"/>
            <a:ext cx="8229600" cy="1143000"/>
          </a:xfrm>
        </p:spPr>
        <p:txBody>
          <a:bodyPr>
            <a:normAutofit fontScale="90000"/>
          </a:bodyPr>
          <a:lstStyle/>
          <a:p>
            <a:r>
              <a:rPr lang="en-US" altLang="zh-CN" b="1" dirty="0">
                <a:solidFill>
                  <a:srgbClr val="C00000"/>
                </a:solidFill>
              </a:rPr>
              <a:t>3.7 </a:t>
            </a:r>
            <a:r>
              <a:rPr lang="zh-CN" altLang="zh-CN" b="1" dirty="0">
                <a:solidFill>
                  <a:srgbClr val="C00000"/>
                </a:solidFill>
              </a:rPr>
              <a:t>数学运算模块组</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2348880"/>
            <a:ext cx="8229600" cy="3777283"/>
          </a:xfrm>
        </p:spPr>
        <p:txBody>
          <a:bodyPr/>
          <a:lstStyle/>
          <a:p>
            <a:r>
              <a:rPr lang="zh-CN" altLang="zh-CN" dirty="0"/>
              <a:t>数学运算模块主要针对基本运算符号进行模块化设计的，用户可以很方便的进行输入信号的加、减、乘、除等基本运算，从而很加速模型设计。</a:t>
            </a:r>
          </a:p>
          <a:p>
            <a:endParaRPr lang="zh-CN" altLang="en-US" dirty="0"/>
          </a:p>
        </p:txBody>
      </p:sp>
    </p:spTree>
    <p:extLst>
      <p:ext uri="{BB962C8B-B14F-4D97-AF65-F5344CB8AC3E}">
        <p14:creationId xmlns:p14="http://schemas.microsoft.com/office/powerpoint/2010/main" val="3426206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484784"/>
            <a:ext cx="8229600" cy="1143000"/>
          </a:xfrm>
        </p:spPr>
        <p:txBody>
          <a:bodyPr>
            <a:normAutofit fontScale="90000"/>
          </a:bodyPr>
          <a:lstStyle/>
          <a:p>
            <a:r>
              <a:rPr lang="en-US" altLang="zh-CN" b="1" dirty="0">
                <a:solidFill>
                  <a:srgbClr val="C00000"/>
                </a:solidFill>
              </a:rPr>
              <a:t>3.2 </a:t>
            </a:r>
            <a:r>
              <a:rPr lang="zh-CN" altLang="zh-CN" b="1" dirty="0">
                <a:solidFill>
                  <a:srgbClr val="C00000"/>
                </a:solidFill>
              </a:rPr>
              <a:t>信号源模块组</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3212976"/>
            <a:ext cx="8229600" cy="2913187"/>
          </a:xfrm>
        </p:spPr>
        <p:txBody>
          <a:bodyPr/>
          <a:lstStyle/>
          <a:p>
            <a:r>
              <a:rPr lang="en-US" altLang="zh-CN" dirty="0"/>
              <a:t>Simulink</a:t>
            </a:r>
            <a:r>
              <a:rPr lang="zh-CN" altLang="zh-CN" dirty="0"/>
              <a:t>模块库中提供了丰富的信号源模块组，以下逐一介绍。</a:t>
            </a:r>
          </a:p>
          <a:p>
            <a:endParaRPr lang="zh-CN" altLang="en-US" dirty="0"/>
          </a:p>
        </p:txBody>
      </p:sp>
    </p:spTree>
    <p:extLst>
      <p:ext uri="{BB962C8B-B14F-4D97-AF65-F5344CB8AC3E}">
        <p14:creationId xmlns:p14="http://schemas.microsoft.com/office/powerpoint/2010/main" val="32645128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29600" cy="1143000"/>
          </a:xfrm>
        </p:spPr>
        <p:txBody>
          <a:bodyPr>
            <a:normAutofit fontScale="90000"/>
          </a:bodyPr>
          <a:lstStyle/>
          <a:p>
            <a:r>
              <a:rPr lang="en-US" altLang="zh-CN" b="1" dirty="0">
                <a:solidFill>
                  <a:srgbClr val="C00000"/>
                </a:solidFill>
              </a:rPr>
              <a:t>3.7.1  Abs</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628800"/>
            <a:ext cx="8229600" cy="4497363"/>
          </a:xfrm>
        </p:spPr>
        <p:txBody>
          <a:bodyPr/>
          <a:lstStyle/>
          <a:p>
            <a:r>
              <a:rPr lang="en-US" altLang="zh-CN" sz="2000" dirty="0"/>
              <a:t>Abs</a:t>
            </a:r>
            <a:r>
              <a:rPr lang="zh-CN" altLang="zh-CN" sz="2000" dirty="0"/>
              <a:t>模块，绝对值操作，对输入的矢量或者标量进行取绝对值运算。</a:t>
            </a:r>
          </a:p>
          <a:p>
            <a:r>
              <a:rPr lang="en-US" altLang="zh-CN" sz="2000" dirty="0"/>
              <a:t>	Abs</a:t>
            </a:r>
            <a:r>
              <a:rPr lang="zh-CN" altLang="zh-CN" sz="2000" dirty="0"/>
              <a:t>其模块属性如图</a:t>
            </a:r>
            <a:r>
              <a:rPr lang="en-US" altLang="zh-CN" sz="2000" dirty="0"/>
              <a:t>3-85</a:t>
            </a:r>
            <a:r>
              <a:rPr lang="zh-CN" altLang="zh-CN" sz="2000" dirty="0"/>
              <a:t>所示。</a:t>
            </a:r>
          </a:p>
          <a:p>
            <a:r>
              <a:rPr lang="zh-CN" altLang="zh-CN" sz="2000" dirty="0"/>
              <a:t>如图</a:t>
            </a:r>
            <a:r>
              <a:rPr lang="en-US" altLang="zh-CN" sz="2000" dirty="0"/>
              <a:t>3-85</a:t>
            </a:r>
            <a:r>
              <a:rPr lang="zh-CN" altLang="zh-CN" sz="2000" dirty="0"/>
              <a:t>所示</a:t>
            </a:r>
            <a:r>
              <a:rPr lang="en-US" altLang="zh-CN" sz="2000" dirty="0"/>
              <a:t>Abs</a:t>
            </a:r>
            <a:r>
              <a:rPr lang="zh-CN" altLang="zh-CN" sz="2000" dirty="0"/>
              <a:t>模块，对于其属性窗口：</a:t>
            </a:r>
          </a:p>
          <a:p>
            <a:r>
              <a:rPr lang="en-US" altLang="zh-CN" sz="2000" dirty="0"/>
              <a:t>Sample time</a:t>
            </a:r>
            <a:r>
              <a:rPr lang="zh-CN" altLang="zh-CN" sz="2000" dirty="0"/>
              <a:t>：采样时间，一般采取系统默认值，默认值为</a:t>
            </a:r>
            <a:r>
              <a:rPr lang="en-US" altLang="zh-CN" sz="2000" dirty="0"/>
              <a:t>-1</a:t>
            </a:r>
            <a:r>
              <a:rPr lang="zh-CN" altLang="zh-CN" sz="2000" dirty="0"/>
              <a:t>。</a:t>
            </a:r>
          </a:p>
          <a:p>
            <a:r>
              <a:rPr lang="zh-CN" altLang="zh-CN" sz="2000" dirty="0"/>
              <a:t>搭建</a:t>
            </a:r>
            <a:r>
              <a:rPr lang="en-US" altLang="zh-CN" sz="2000" dirty="0"/>
              <a:t>Abs</a:t>
            </a:r>
            <a:r>
              <a:rPr lang="zh-CN" altLang="zh-CN" sz="2000" dirty="0"/>
              <a:t>模块，如图</a:t>
            </a:r>
            <a:r>
              <a:rPr lang="en-US" altLang="zh-CN" sz="2000" dirty="0"/>
              <a:t>3-86</a:t>
            </a:r>
            <a:r>
              <a:rPr lang="zh-CN" altLang="zh-CN" sz="20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221088"/>
            <a:ext cx="1051560" cy="97536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8759" t="35912" r="6569" b="13812"/>
          <a:stretch>
            <a:fillRect/>
          </a:stretch>
        </p:blipFill>
        <p:spPr bwMode="auto">
          <a:xfrm>
            <a:off x="4067944" y="3933056"/>
            <a:ext cx="4176464" cy="1948800"/>
          </a:xfrm>
          <a:prstGeom prst="rect">
            <a:avLst/>
          </a:prstGeom>
          <a:noFill/>
          <a:ln>
            <a:noFill/>
          </a:ln>
        </p:spPr>
      </p:pic>
    </p:spTree>
    <p:extLst>
      <p:ext uri="{BB962C8B-B14F-4D97-AF65-F5344CB8AC3E}">
        <p14:creationId xmlns:p14="http://schemas.microsoft.com/office/powerpoint/2010/main" val="3018799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836712"/>
            <a:ext cx="8229600" cy="1143000"/>
          </a:xfrm>
        </p:spPr>
        <p:txBody>
          <a:bodyPr>
            <a:normAutofit fontScale="90000"/>
          </a:bodyPr>
          <a:lstStyle/>
          <a:p>
            <a:r>
              <a:rPr lang="en-US" altLang="zh-CN" b="1" dirty="0">
                <a:solidFill>
                  <a:srgbClr val="C00000"/>
                </a:solidFill>
              </a:rPr>
              <a:t>3.7.2  Add</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2060848"/>
            <a:ext cx="8229600" cy="4065315"/>
          </a:xfrm>
        </p:spPr>
        <p:txBody>
          <a:bodyPr>
            <a:normAutofit/>
          </a:bodyPr>
          <a:lstStyle/>
          <a:p>
            <a:r>
              <a:rPr lang="en-US" altLang="zh-CN" sz="1800" dirty="0"/>
              <a:t>Add</a:t>
            </a:r>
            <a:r>
              <a:rPr lang="zh-CN" altLang="zh-CN" sz="1800" dirty="0"/>
              <a:t>模块，加减运算，对输入的矢量或标量进行加减运算。</a:t>
            </a:r>
          </a:p>
          <a:p>
            <a:r>
              <a:rPr lang="en-US" altLang="zh-CN" sz="1800" dirty="0"/>
              <a:t>	Add</a:t>
            </a:r>
            <a:r>
              <a:rPr lang="zh-CN" altLang="zh-CN" sz="1800" dirty="0"/>
              <a:t>其模块属性如图</a:t>
            </a:r>
            <a:r>
              <a:rPr lang="en-US" altLang="zh-CN" sz="1800" dirty="0"/>
              <a:t>3-88</a:t>
            </a:r>
            <a:r>
              <a:rPr lang="zh-CN" altLang="zh-CN" sz="1800" dirty="0"/>
              <a:t>所示。</a:t>
            </a:r>
          </a:p>
          <a:p>
            <a:r>
              <a:rPr lang="zh-CN" altLang="zh-CN" sz="1800" dirty="0"/>
              <a:t>如图</a:t>
            </a:r>
            <a:r>
              <a:rPr lang="en-US" altLang="zh-CN" sz="1800" dirty="0"/>
              <a:t>3-88</a:t>
            </a:r>
            <a:r>
              <a:rPr lang="zh-CN" altLang="zh-CN" sz="1800" dirty="0"/>
              <a:t>所示</a:t>
            </a:r>
            <a:r>
              <a:rPr lang="en-US" altLang="zh-CN" sz="1800" dirty="0"/>
              <a:t>Add</a:t>
            </a:r>
            <a:r>
              <a:rPr lang="zh-CN" altLang="zh-CN" sz="1800" dirty="0"/>
              <a:t>模块，对于其属性窗口：</a:t>
            </a:r>
          </a:p>
          <a:p>
            <a:r>
              <a:rPr lang="en-US" altLang="zh-CN" sz="1800" dirty="0"/>
              <a:t>List of signs</a:t>
            </a:r>
            <a:r>
              <a:rPr lang="zh-CN" altLang="zh-CN" sz="1800" dirty="0"/>
              <a:t>：符号设置，可以设置为“</a:t>
            </a:r>
            <a:r>
              <a:rPr lang="en-US" altLang="zh-CN" sz="1800" dirty="0"/>
              <a:t>+-”</a:t>
            </a:r>
            <a:r>
              <a:rPr lang="zh-CN" altLang="zh-CN" sz="1800" dirty="0"/>
              <a:t>，表示第一个输入为正，第二个输入为负；也可以为“</a:t>
            </a:r>
            <a:r>
              <a:rPr lang="en-US" altLang="zh-CN" sz="1800" dirty="0"/>
              <a:t>-+”</a:t>
            </a:r>
            <a:r>
              <a:rPr lang="zh-CN" altLang="zh-CN" sz="1800" dirty="0"/>
              <a:t>，表示第一个输入为负，第二个输入为正；设置为“</a:t>
            </a:r>
            <a:r>
              <a:rPr lang="en-US" altLang="zh-CN" sz="1800" dirty="0"/>
              <a:t>++”</a:t>
            </a:r>
            <a:r>
              <a:rPr lang="zh-CN" altLang="zh-CN" sz="1800" dirty="0"/>
              <a:t>，表示第一个输入为正，第二个输入为正；设置为“</a:t>
            </a:r>
            <a:r>
              <a:rPr lang="en-US" altLang="zh-CN" sz="1800" dirty="0"/>
              <a:t>--”</a:t>
            </a:r>
            <a:r>
              <a:rPr lang="zh-CN" altLang="zh-CN" sz="1800" dirty="0"/>
              <a:t>，表示第一个输入为负，第二个输入为负；系统默认为</a:t>
            </a:r>
            <a:r>
              <a:rPr lang="en-US" altLang="zh-CN" sz="1800" dirty="0"/>
              <a:t>“++”</a:t>
            </a:r>
            <a:r>
              <a:rPr lang="zh-CN" altLang="zh-CN" sz="1800" dirty="0"/>
              <a:t>。</a:t>
            </a:r>
          </a:p>
          <a:p>
            <a:r>
              <a:rPr lang="en-US" altLang="zh-CN" sz="1800" dirty="0"/>
              <a:t>Sample time</a:t>
            </a:r>
            <a:r>
              <a:rPr lang="zh-CN" altLang="zh-CN" sz="1800" dirty="0"/>
              <a:t>：采样时间，一般采取系统默认值，默认值为</a:t>
            </a:r>
            <a:r>
              <a:rPr lang="en-US" altLang="zh-CN" sz="1800" dirty="0"/>
              <a:t>-1</a:t>
            </a:r>
            <a:r>
              <a:rPr lang="zh-CN" altLang="zh-CN" sz="1800" dirty="0"/>
              <a:t>。</a:t>
            </a:r>
          </a:p>
          <a:p>
            <a:r>
              <a:rPr lang="zh-CN" altLang="zh-CN" sz="1800" dirty="0"/>
              <a:t>搭建</a:t>
            </a:r>
            <a:r>
              <a:rPr lang="en-US" altLang="zh-CN" sz="1800" dirty="0"/>
              <a:t>Add</a:t>
            </a:r>
            <a:r>
              <a:rPr lang="zh-CN" altLang="zh-CN" sz="1800" dirty="0"/>
              <a:t>模块，如图</a:t>
            </a:r>
            <a:r>
              <a:rPr lang="en-US" altLang="zh-CN" sz="1800" dirty="0"/>
              <a:t>3-89</a:t>
            </a:r>
            <a:r>
              <a:rPr lang="zh-CN" altLang="zh-CN" sz="18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547664" y="5552895"/>
            <a:ext cx="944880" cy="76962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16559" t="42308" r="6818" b="12088"/>
          <a:stretch>
            <a:fillRect/>
          </a:stretch>
        </p:blipFill>
        <p:spPr bwMode="auto">
          <a:xfrm>
            <a:off x="3995936" y="4965938"/>
            <a:ext cx="3744416" cy="1368544"/>
          </a:xfrm>
          <a:prstGeom prst="rect">
            <a:avLst/>
          </a:prstGeom>
          <a:noFill/>
          <a:ln>
            <a:noFill/>
          </a:ln>
        </p:spPr>
      </p:pic>
    </p:spTree>
    <p:extLst>
      <p:ext uri="{BB962C8B-B14F-4D97-AF65-F5344CB8AC3E}">
        <p14:creationId xmlns:p14="http://schemas.microsoft.com/office/powerpoint/2010/main" val="3583948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08720"/>
            <a:ext cx="8229600" cy="1143000"/>
          </a:xfrm>
        </p:spPr>
        <p:txBody>
          <a:bodyPr>
            <a:normAutofit fontScale="90000"/>
          </a:bodyPr>
          <a:lstStyle/>
          <a:p>
            <a:r>
              <a:rPr lang="en-US" altLang="zh-CN" b="1" dirty="0">
                <a:solidFill>
                  <a:srgbClr val="C00000"/>
                </a:solidFill>
              </a:rPr>
              <a:t>3.7.3  Divide</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normAutofit/>
          </a:bodyPr>
          <a:lstStyle/>
          <a:p>
            <a:r>
              <a:rPr lang="en-US" altLang="zh-CN" sz="1700" dirty="0"/>
              <a:t>Divide</a:t>
            </a:r>
            <a:r>
              <a:rPr lang="zh-CN" altLang="zh-CN" sz="1700" dirty="0"/>
              <a:t>模块，乘除运算，对输入的矢量或标量进行乘除运算。</a:t>
            </a:r>
          </a:p>
          <a:p>
            <a:r>
              <a:rPr lang="en-US" altLang="zh-CN" sz="1700" dirty="0"/>
              <a:t>	Divide</a:t>
            </a:r>
            <a:r>
              <a:rPr lang="zh-CN" altLang="zh-CN" sz="1700" dirty="0"/>
              <a:t>其模块属性如图</a:t>
            </a:r>
            <a:r>
              <a:rPr lang="en-US" altLang="zh-CN" sz="1700" dirty="0"/>
              <a:t>3-91</a:t>
            </a:r>
            <a:r>
              <a:rPr lang="zh-CN" altLang="zh-CN" sz="1700" dirty="0"/>
              <a:t>所示。</a:t>
            </a:r>
          </a:p>
          <a:p>
            <a:r>
              <a:rPr lang="zh-CN" altLang="zh-CN" sz="1700" dirty="0"/>
              <a:t>如图</a:t>
            </a:r>
            <a:r>
              <a:rPr lang="en-US" altLang="zh-CN" sz="1700" dirty="0"/>
              <a:t>3-91</a:t>
            </a:r>
            <a:r>
              <a:rPr lang="zh-CN" altLang="zh-CN" sz="1700" dirty="0"/>
              <a:t>所示</a:t>
            </a:r>
            <a:r>
              <a:rPr lang="en-US" altLang="zh-CN" sz="1700" dirty="0"/>
              <a:t>Divide</a:t>
            </a:r>
            <a:r>
              <a:rPr lang="zh-CN" altLang="zh-CN" sz="1700" dirty="0"/>
              <a:t>模块，对于其属性窗口：</a:t>
            </a:r>
          </a:p>
          <a:p>
            <a:r>
              <a:rPr lang="en-US" altLang="zh-CN" sz="1700" dirty="0"/>
              <a:t>Number of inputs</a:t>
            </a:r>
            <a:r>
              <a:rPr lang="zh-CN" altLang="zh-CN" sz="1700" dirty="0"/>
              <a:t>：符号设置，可以设置为“</a:t>
            </a:r>
            <a:r>
              <a:rPr lang="en-US" altLang="zh-CN" sz="1700" dirty="0"/>
              <a:t>*/”</a:t>
            </a:r>
            <a:r>
              <a:rPr lang="zh-CN" altLang="zh-CN" sz="1700" dirty="0"/>
              <a:t>，表示第一个输入为分子，第二个输入为分母；也可以为“</a:t>
            </a:r>
            <a:r>
              <a:rPr lang="en-US" altLang="zh-CN" sz="1700" dirty="0"/>
              <a:t>/*”</a:t>
            </a:r>
            <a:r>
              <a:rPr lang="zh-CN" altLang="zh-CN" sz="1700" dirty="0"/>
              <a:t>，表示第一个输入为分母，第二个输入为分子；设置为“</a:t>
            </a:r>
            <a:r>
              <a:rPr lang="en-US" altLang="zh-CN" sz="1700" dirty="0"/>
              <a:t>**”</a:t>
            </a:r>
            <a:r>
              <a:rPr lang="zh-CN" altLang="zh-CN" sz="1700" dirty="0"/>
              <a:t>，表示第一个输入为分子，第二个输入为分子，两者直接相乘；设置为“</a:t>
            </a:r>
            <a:r>
              <a:rPr lang="en-US" altLang="zh-CN" sz="1700" dirty="0"/>
              <a:t>//”</a:t>
            </a:r>
            <a:r>
              <a:rPr lang="zh-CN" altLang="zh-CN" sz="1700" dirty="0"/>
              <a:t>，表示第一个输入为分母，第二个输入为分母，两者直接相乘；系统默认为</a:t>
            </a:r>
            <a:r>
              <a:rPr lang="en-US" altLang="zh-CN" sz="1700" dirty="0"/>
              <a:t>“*/”</a:t>
            </a:r>
            <a:r>
              <a:rPr lang="zh-CN" altLang="zh-CN" sz="1700" dirty="0"/>
              <a:t>。</a:t>
            </a:r>
          </a:p>
          <a:p>
            <a:r>
              <a:rPr lang="en-US" altLang="zh-CN" sz="1700" dirty="0"/>
              <a:t>Multiplication</a:t>
            </a:r>
            <a:r>
              <a:rPr lang="zh-CN" altLang="zh-CN" sz="1700" dirty="0"/>
              <a:t>：包括两个选项</a:t>
            </a:r>
            <a:r>
              <a:rPr lang="en-US" altLang="zh-CN" sz="1700" dirty="0"/>
              <a:t>Element-wise(.*)</a:t>
            </a:r>
            <a:r>
              <a:rPr lang="zh-CN" altLang="zh-CN" sz="1700" dirty="0"/>
              <a:t>和</a:t>
            </a:r>
            <a:r>
              <a:rPr lang="en-US" altLang="zh-CN" sz="1700" dirty="0"/>
              <a:t>Matrix(*)</a:t>
            </a:r>
            <a:r>
              <a:rPr lang="zh-CN" altLang="zh-CN" sz="1700" dirty="0"/>
              <a:t>。其中</a:t>
            </a:r>
            <a:r>
              <a:rPr lang="en-US" altLang="zh-CN" sz="1700" dirty="0"/>
              <a:t>Element-wise(.*)</a:t>
            </a:r>
            <a:r>
              <a:rPr lang="zh-CN" altLang="zh-CN" sz="1700" dirty="0"/>
              <a:t>表示元素点乘，</a:t>
            </a:r>
            <a:r>
              <a:rPr lang="en-US" altLang="zh-CN" sz="1700" dirty="0"/>
              <a:t>Matrix(*)</a:t>
            </a:r>
            <a:r>
              <a:rPr lang="zh-CN" altLang="zh-CN" sz="1700" dirty="0"/>
              <a:t>表示矩阵相乘；</a:t>
            </a:r>
          </a:p>
          <a:p>
            <a:r>
              <a:rPr lang="en-US" altLang="zh-CN" sz="1700" dirty="0"/>
              <a:t>Sample time</a:t>
            </a:r>
            <a:r>
              <a:rPr lang="zh-CN" altLang="zh-CN" sz="1700" dirty="0"/>
              <a:t>：采样时间，一般采取系统默认值，默认值为</a:t>
            </a:r>
            <a:r>
              <a:rPr lang="en-US" altLang="zh-CN" sz="1700" dirty="0"/>
              <a:t>-1</a:t>
            </a:r>
            <a:r>
              <a:rPr lang="zh-CN" altLang="zh-CN" sz="1700" dirty="0"/>
              <a:t>。</a:t>
            </a:r>
          </a:p>
          <a:p>
            <a:r>
              <a:rPr lang="zh-CN" altLang="zh-CN" sz="1700" dirty="0"/>
              <a:t>搭建</a:t>
            </a:r>
            <a:r>
              <a:rPr lang="en-US" altLang="zh-CN" sz="1700" dirty="0"/>
              <a:t>Divide</a:t>
            </a:r>
            <a:r>
              <a:rPr lang="zh-CN" altLang="zh-CN" sz="1700" dirty="0"/>
              <a:t>模块，如图</a:t>
            </a:r>
            <a:r>
              <a:rPr lang="en-US" altLang="zh-CN" sz="1700" dirty="0"/>
              <a:t>3-92</a:t>
            </a:r>
            <a:r>
              <a:rPr lang="zh-CN" altLang="zh-CN" sz="17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475656" y="5301208"/>
            <a:ext cx="982980" cy="90678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11153" t="36517" r="10037" b="15730"/>
          <a:stretch>
            <a:fillRect/>
          </a:stretch>
        </p:blipFill>
        <p:spPr bwMode="auto">
          <a:xfrm>
            <a:off x="3923928" y="4797152"/>
            <a:ext cx="4126579" cy="1733540"/>
          </a:xfrm>
          <a:prstGeom prst="rect">
            <a:avLst/>
          </a:prstGeom>
          <a:noFill/>
          <a:ln>
            <a:noFill/>
          </a:ln>
        </p:spPr>
      </p:pic>
    </p:spTree>
    <p:extLst>
      <p:ext uri="{BB962C8B-B14F-4D97-AF65-F5344CB8AC3E}">
        <p14:creationId xmlns:p14="http://schemas.microsoft.com/office/powerpoint/2010/main" val="3029872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980728"/>
            <a:ext cx="8229600" cy="1143000"/>
          </a:xfrm>
        </p:spPr>
        <p:txBody>
          <a:bodyPr>
            <a:normAutofit fontScale="90000"/>
          </a:bodyPr>
          <a:lstStyle/>
          <a:p>
            <a:r>
              <a:rPr lang="en-US" altLang="zh-CN" b="1" dirty="0">
                <a:solidFill>
                  <a:srgbClr val="C00000"/>
                </a:solidFill>
              </a:rPr>
              <a:t>3.7.4  Dot Product</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normAutofit/>
          </a:bodyPr>
          <a:lstStyle/>
          <a:p>
            <a:r>
              <a:rPr lang="en-US" altLang="zh-CN" sz="1600" dirty="0"/>
              <a:t>Dot Product</a:t>
            </a:r>
            <a:r>
              <a:rPr lang="zh-CN" altLang="zh-CN" sz="1600" dirty="0"/>
              <a:t>模块，点乘运算，对输入的矢量或标量进行点乘运算，</a:t>
            </a:r>
            <a:r>
              <a:rPr lang="en-US" altLang="zh-CN" sz="1600" dirty="0"/>
              <a:t>Simulink</a:t>
            </a:r>
            <a:r>
              <a:rPr lang="zh-CN" altLang="zh-CN" sz="1600" dirty="0"/>
              <a:t>提供的快捷模块。</a:t>
            </a:r>
          </a:p>
          <a:p>
            <a:r>
              <a:rPr lang="en-US" altLang="zh-CN" sz="1600" dirty="0"/>
              <a:t>	Dot Product</a:t>
            </a:r>
            <a:r>
              <a:rPr lang="zh-CN" altLang="zh-CN" sz="1600" dirty="0"/>
              <a:t>其模块属性如图</a:t>
            </a:r>
            <a:r>
              <a:rPr lang="en-US" altLang="zh-CN" sz="1600" dirty="0"/>
              <a:t>3-94</a:t>
            </a:r>
            <a:r>
              <a:rPr lang="zh-CN" altLang="zh-CN" sz="1600" dirty="0"/>
              <a:t>所示。</a:t>
            </a:r>
          </a:p>
          <a:p>
            <a:r>
              <a:rPr lang="zh-CN" altLang="zh-CN" sz="1600" dirty="0"/>
              <a:t>如图</a:t>
            </a:r>
            <a:r>
              <a:rPr lang="en-US" altLang="zh-CN" sz="1600" dirty="0"/>
              <a:t>3-94</a:t>
            </a:r>
            <a:r>
              <a:rPr lang="zh-CN" altLang="zh-CN" sz="1600" dirty="0"/>
              <a:t>所示</a:t>
            </a:r>
            <a:r>
              <a:rPr lang="en-US" altLang="zh-CN" sz="1600" dirty="0"/>
              <a:t>Dot Product</a:t>
            </a:r>
            <a:r>
              <a:rPr lang="zh-CN" altLang="zh-CN" sz="1600" dirty="0"/>
              <a:t>模块，对于其属性窗口：</a:t>
            </a:r>
          </a:p>
          <a:p>
            <a:r>
              <a:rPr lang="en-US" altLang="zh-CN" sz="1600" dirty="0"/>
              <a:t>Sample time</a:t>
            </a:r>
            <a:r>
              <a:rPr lang="zh-CN" altLang="zh-CN" sz="1600" dirty="0"/>
              <a:t>：采样时间，一般采取系统默认值，默认值为</a:t>
            </a:r>
            <a:r>
              <a:rPr lang="en-US" altLang="zh-CN" sz="1600" dirty="0"/>
              <a:t>-1</a:t>
            </a:r>
            <a:r>
              <a:rPr lang="zh-CN" altLang="zh-CN" sz="1600" dirty="0"/>
              <a:t>。</a:t>
            </a:r>
          </a:p>
          <a:p>
            <a:r>
              <a:rPr lang="zh-CN" altLang="zh-CN" sz="1600" dirty="0"/>
              <a:t>搭建</a:t>
            </a:r>
            <a:r>
              <a:rPr lang="en-US" altLang="zh-CN" sz="1600" dirty="0"/>
              <a:t>Dot Product</a:t>
            </a:r>
            <a:r>
              <a:rPr lang="zh-CN" altLang="zh-CN" sz="1600" dirty="0"/>
              <a:t>模块，如下：</a:t>
            </a:r>
          </a:p>
          <a:p>
            <a:r>
              <a:rPr lang="en-US" altLang="zh-CN" sz="1600" dirty="0"/>
              <a:t>	</a:t>
            </a:r>
            <a:r>
              <a:rPr lang="zh-CN" altLang="zh-CN" sz="1600" dirty="0"/>
              <a:t>运行仿真文件，输出图</a:t>
            </a:r>
            <a:r>
              <a:rPr lang="en-US" altLang="zh-CN" sz="1600" dirty="0"/>
              <a:t>Dot Product</a:t>
            </a:r>
            <a:r>
              <a:rPr lang="zh-CN" altLang="zh-CN" sz="1600" dirty="0"/>
              <a:t>模块，点乘运算，对输入的矢量或标量进行点乘运算，</a:t>
            </a:r>
            <a:r>
              <a:rPr lang="en-US" altLang="zh-CN" sz="1600" dirty="0"/>
              <a:t>Simulink</a:t>
            </a:r>
            <a:r>
              <a:rPr lang="zh-CN" altLang="zh-CN" sz="1600" dirty="0"/>
              <a:t>提供的快捷模块。</a:t>
            </a:r>
          </a:p>
          <a:p>
            <a:r>
              <a:rPr lang="en-US" altLang="zh-CN" sz="1600" dirty="0"/>
              <a:t>	Dot Product</a:t>
            </a:r>
            <a:r>
              <a:rPr lang="zh-CN" altLang="zh-CN" sz="1600" dirty="0"/>
              <a:t>其模块属性如图</a:t>
            </a:r>
            <a:r>
              <a:rPr lang="en-US" altLang="zh-CN" sz="1600" dirty="0"/>
              <a:t>3-94</a:t>
            </a:r>
            <a:r>
              <a:rPr lang="zh-CN" altLang="zh-CN" sz="1600" dirty="0"/>
              <a:t>所示。</a:t>
            </a:r>
          </a:p>
          <a:p>
            <a:r>
              <a:rPr lang="zh-CN" altLang="zh-CN" sz="1600" dirty="0"/>
              <a:t>如图</a:t>
            </a:r>
            <a:r>
              <a:rPr lang="en-US" altLang="zh-CN" sz="1600" dirty="0"/>
              <a:t>3-94</a:t>
            </a:r>
            <a:r>
              <a:rPr lang="zh-CN" altLang="zh-CN" sz="1600" dirty="0"/>
              <a:t>所示</a:t>
            </a:r>
            <a:r>
              <a:rPr lang="en-US" altLang="zh-CN" sz="1600" dirty="0"/>
              <a:t>Dot Product</a:t>
            </a:r>
            <a:r>
              <a:rPr lang="zh-CN" altLang="zh-CN" sz="1600" dirty="0"/>
              <a:t>模块，对于其属性窗口：</a:t>
            </a:r>
          </a:p>
          <a:p>
            <a:r>
              <a:rPr lang="en-US" altLang="zh-CN" sz="1600" dirty="0"/>
              <a:t>Sample time</a:t>
            </a:r>
            <a:r>
              <a:rPr lang="zh-CN" altLang="zh-CN" sz="1600" dirty="0"/>
              <a:t>：采样时间，一般采取系统默认值，默认值为</a:t>
            </a:r>
            <a:r>
              <a:rPr lang="en-US" altLang="zh-CN" sz="1600" dirty="0"/>
              <a:t>-1</a:t>
            </a:r>
            <a:r>
              <a:rPr lang="zh-CN" altLang="zh-CN" sz="1600" dirty="0"/>
              <a:t>。</a:t>
            </a:r>
          </a:p>
          <a:p>
            <a:r>
              <a:rPr lang="zh-CN" altLang="zh-CN" sz="1600" dirty="0"/>
              <a:t>搭建</a:t>
            </a:r>
            <a:r>
              <a:rPr lang="en-US" altLang="zh-CN" sz="1600" dirty="0"/>
              <a:t>Dot Product</a:t>
            </a:r>
            <a:r>
              <a:rPr lang="zh-CN" altLang="zh-CN" sz="1600" dirty="0"/>
              <a:t>模块，如下：</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115616" y="5373216"/>
            <a:ext cx="1036320" cy="79248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11523" t="37079" r="10780" b="17416"/>
          <a:stretch>
            <a:fillRect/>
          </a:stretch>
        </p:blipFill>
        <p:spPr bwMode="auto">
          <a:xfrm>
            <a:off x="4211960" y="5263723"/>
            <a:ext cx="2286000" cy="883920"/>
          </a:xfrm>
          <a:prstGeom prst="rect">
            <a:avLst/>
          </a:prstGeom>
          <a:noFill/>
          <a:ln>
            <a:noFill/>
          </a:ln>
        </p:spPr>
      </p:pic>
    </p:spTree>
    <p:extLst>
      <p:ext uri="{BB962C8B-B14F-4D97-AF65-F5344CB8AC3E}">
        <p14:creationId xmlns:p14="http://schemas.microsoft.com/office/powerpoint/2010/main" val="121019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836712"/>
            <a:ext cx="8229600" cy="1143000"/>
          </a:xfrm>
        </p:spPr>
        <p:txBody>
          <a:bodyPr>
            <a:normAutofit fontScale="90000"/>
          </a:bodyPr>
          <a:lstStyle/>
          <a:p>
            <a:r>
              <a:rPr lang="en-US" altLang="zh-CN" b="1" dirty="0">
                <a:solidFill>
                  <a:srgbClr val="C00000"/>
                </a:solidFill>
              </a:rPr>
              <a:t>3.7.5  Gain</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normAutofit/>
          </a:bodyPr>
          <a:lstStyle/>
          <a:p>
            <a:r>
              <a:rPr lang="en-US" altLang="zh-CN" sz="1900" dirty="0"/>
              <a:t>Gain</a:t>
            </a:r>
            <a:r>
              <a:rPr lang="zh-CN" altLang="zh-CN" sz="1900" dirty="0"/>
              <a:t>模块，增益模块，对输入的矢量或标量乘以放大增益倍数，</a:t>
            </a:r>
            <a:r>
              <a:rPr lang="en-US" altLang="zh-CN" sz="1900" dirty="0"/>
              <a:t>Simulink</a:t>
            </a:r>
            <a:r>
              <a:rPr lang="zh-CN" altLang="zh-CN" sz="1900" dirty="0"/>
              <a:t>提供的快捷模块，该增益模块输入的可以为矩阵也可以为向量。</a:t>
            </a:r>
          </a:p>
          <a:p>
            <a:r>
              <a:rPr lang="en-US" altLang="zh-CN" sz="1900" dirty="0"/>
              <a:t>	Gain</a:t>
            </a:r>
            <a:r>
              <a:rPr lang="zh-CN" altLang="zh-CN" sz="1900" dirty="0"/>
              <a:t>其模块属性如图</a:t>
            </a:r>
            <a:r>
              <a:rPr lang="en-US" altLang="zh-CN" sz="1900" dirty="0"/>
              <a:t>3-97</a:t>
            </a:r>
            <a:r>
              <a:rPr lang="zh-CN" altLang="zh-CN" sz="1900" dirty="0"/>
              <a:t>所示。</a:t>
            </a:r>
          </a:p>
          <a:p>
            <a:r>
              <a:rPr lang="zh-CN" altLang="zh-CN" sz="1900" dirty="0"/>
              <a:t>如图</a:t>
            </a:r>
            <a:r>
              <a:rPr lang="en-US" altLang="zh-CN" sz="1900" dirty="0"/>
              <a:t>3-97</a:t>
            </a:r>
            <a:r>
              <a:rPr lang="zh-CN" altLang="zh-CN" sz="1900" dirty="0"/>
              <a:t>所示</a:t>
            </a:r>
            <a:r>
              <a:rPr lang="en-US" altLang="zh-CN" sz="1900" dirty="0"/>
              <a:t>Dot Product</a:t>
            </a:r>
            <a:r>
              <a:rPr lang="zh-CN" altLang="zh-CN" sz="1900" dirty="0"/>
              <a:t>模块，对于其属性窗口：</a:t>
            </a:r>
          </a:p>
          <a:p>
            <a:r>
              <a:rPr lang="en-US" altLang="zh-CN" sz="1900" dirty="0"/>
              <a:t>Gain</a:t>
            </a:r>
            <a:r>
              <a:rPr lang="zh-CN" altLang="zh-CN" sz="1900" dirty="0"/>
              <a:t>：输入的增益数值，可以为矩阵，也可以为数值，对输入的矢量或者标量进行点乘运算，实现放大或者缩小输入量的功能。</a:t>
            </a:r>
          </a:p>
          <a:p>
            <a:r>
              <a:rPr lang="en-US" altLang="zh-CN" sz="1900" dirty="0"/>
              <a:t>Multiplication</a:t>
            </a:r>
            <a:r>
              <a:rPr lang="zh-CN" altLang="zh-CN" sz="1900" dirty="0"/>
              <a:t>：包括两个选项</a:t>
            </a:r>
            <a:r>
              <a:rPr lang="en-US" altLang="zh-CN" sz="1900" dirty="0"/>
              <a:t>Element-wise(.*)</a:t>
            </a:r>
            <a:r>
              <a:rPr lang="zh-CN" altLang="zh-CN" sz="1900" dirty="0"/>
              <a:t>和</a:t>
            </a:r>
            <a:r>
              <a:rPr lang="en-US" altLang="zh-CN" sz="1900" dirty="0"/>
              <a:t>Matrix(*)</a:t>
            </a:r>
            <a:r>
              <a:rPr lang="zh-CN" altLang="zh-CN" sz="1900" dirty="0"/>
              <a:t>。其中</a:t>
            </a:r>
            <a:r>
              <a:rPr lang="en-US" altLang="zh-CN" sz="1900" dirty="0"/>
              <a:t>Element-wise(.*)</a:t>
            </a:r>
            <a:r>
              <a:rPr lang="zh-CN" altLang="zh-CN" sz="1900" dirty="0"/>
              <a:t>表示元素点乘，</a:t>
            </a:r>
            <a:r>
              <a:rPr lang="en-US" altLang="zh-CN" sz="1900" dirty="0"/>
              <a:t>Matrix(*)</a:t>
            </a:r>
            <a:r>
              <a:rPr lang="zh-CN" altLang="zh-CN" sz="1900" dirty="0"/>
              <a:t>表示矩阵相乘；</a:t>
            </a:r>
          </a:p>
          <a:p>
            <a:r>
              <a:rPr lang="en-US" altLang="zh-CN" sz="1900" dirty="0"/>
              <a:t>Sample time</a:t>
            </a:r>
            <a:r>
              <a:rPr lang="zh-CN" altLang="zh-CN" sz="1900" dirty="0"/>
              <a:t>：采样时间，一般采取系统默认值，默认值为</a:t>
            </a:r>
            <a:r>
              <a:rPr lang="en-US" altLang="zh-CN" sz="1900" dirty="0"/>
              <a:t>-1</a:t>
            </a:r>
            <a:r>
              <a:rPr lang="zh-CN" altLang="zh-CN" sz="1900" dirty="0"/>
              <a:t>。</a:t>
            </a:r>
          </a:p>
          <a:p>
            <a:r>
              <a:rPr lang="zh-CN" altLang="zh-CN" sz="1900" dirty="0"/>
              <a:t>搭建</a:t>
            </a:r>
            <a:r>
              <a:rPr lang="en-US" altLang="zh-CN" sz="1900" dirty="0"/>
              <a:t>Gain</a:t>
            </a:r>
            <a:r>
              <a:rPr lang="zh-CN" altLang="zh-CN" sz="1900" dirty="0"/>
              <a:t>模块，如图</a:t>
            </a:r>
            <a:r>
              <a:rPr lang="en-US" altLang="zh-CN" sz="1900" dirty="0"/>
              <a:t>3-98</a:t>
            </a:r>
            <a:r>
              <a:rPr lang="zh-CN" altLang="zh-CN" sz="19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115616" y="5445224"/>
            <a:ext cx="1021080" cy="80010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11255" t="33553" r="8658" b="21710"/>
          <a:stretch>
            <a:fillRect/>
          </a:stretch>
        </p:blipFill>
        <p:spPr bwMode="auto">
          <a:xfrm>
            <a:off x="3707904" y="4916016"/>
            <a:ext cx="4032448" cy="1383784"/>
          </a:xfrm>
          <a:prstGeom prst="rect">
            <a:avLst/>
          </a:prstGeom>
          <a:noFill/>
          <a:ln>
            <a:noFill/>
          </a:ln>
        </p:spPr>
      </p:pic>
    </p:spTree>
    <p:extLst>
      <p:ext uri="{BB962C8B-B14F-4D97-AF65-F5344CB8AC3E}">
        <p14:creationId xmlns:p14="http://schemas.microsoft.com/office/powerpoint/2010/main" val="38619538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196752"/>
            <a:ext cx="8229600" cy="998984"/>
          </a:xfrm>
        </p:spPr>
        <p:txBody>
          <a:bodyPr>
            <a:normAutofit fontScale="90000"/>
          </a:bodyPr>
          <a:lstStyle/>
          <a:p>
            <a:r>
              <a:rPr lang="en-US" altLang="zh-CN" b="1" dirty="0">
                <a:solidFill>
                  <a:srgbClr val="C00000"/>
                </a:solidFill>
              </a:rPr>
              <a:t>3.7.6  Complex to Magnitude-Angle</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2204864"/>
            <a:ext cx="8229600" cy="3921299"/>
          </a:xfrm>
        </p:spPr>
        <p:txBody>
          <a:bodyPr>
            <a:normAutofit/>
          </a:bodyPr>
          <a:lstStyle/>
          <a:p>
            <a:r>
              <a:rPr lang="en-US" altLang="zh-CN" sz="2100" dirty="0"/>
              <a:t>Complex to Magnitude-Angle</a:t>
            </a:r>
            <a:r>
              <a:rPr lang="zh-CN" altLang="zh-CN" sz="2100" dirty="0"/>
              <a:t>模块，接受双精度复信号，</a:t>
            </a:r>
            <a:r>
              <a:rPr lang="en-US" altLang="zh-CN" sz="2100" dirty="0"/>
              <a:t>Complex to Magnitude-Angle</a:t>
            </a:r>
            <a:r>
              <a:rPr lang="zh-CN" altLang="zh-CN" sz="2100" dirty="0"/>
              <a:t>模块输出输入信号的赋值和相角，输入信号可以为矢量或者为标量。</a:t>
            </a:r>
          </a:p>
          <a:p>
            <a:r>
              <a:rPr lang="en-US" altLang="zh-CN" sz="2100" dirty="0"/>
              <a:t>	Complex to Magnitude-Angle</a:t>
            </a:r>
            <a:r>
              <a:rPr lang="zh-CN" altLang="zh-CN" sz="2100" dirty="0"/>
              <a:t>其模块属性如图</a:t>
            </a:r>
            <a:r>
              <a:rPr lang="en-US" altLang="zh-CN" sz="2100" dirty="0"/>
              <a:t>3-100</a:t>
            </a:r>
            <a:r>
              <a:rPr lang="zh-CN" altLang="zh-CN" sz="2100" dirty="0"/>
              <a:t>所示。</a:t>
            </a:r>
          </a:p>
          <a:p>
            <a:r>
              <a:rPr lang="zh-CN" altLang="zh-CN" sz="2100" dirty="0"/>
              <a:t>如图</a:t>
            </a:r>
            <a:r>
              <a:rPr lang="en-US" altLang="zh-CN" sz="2100" dirty="0"/>
              <a:t>3-100</a:t>
            </a:r>
            <a:r>
              <a:rPr lang="zh-CN" altLang="zh-CN" sz="2100" dirty="0"/>
              <a:t>所示</a:t>
            </a:r>
            <a:r>
              <a:rPr lang="en-US" altLang="zh-CN" sz="2100" dirty="0"/>
              <a:t>Complex to Magnitude-Angle</a:t>
            </a:r>
            <a:r>
              <a:rPr lang="zh-CN" altLang="zh-CN" sz="2100" dirty="0"/>
              <a:t>模块，对于其属性窗口：</a:t>
            </a:r>
          </a:p>
          <a:p>
            <a:r>
              <a:rPr lang="en-US" altLang="zh-CN" sz="2100" dirty="0"/>
              <a:t>Output</a:t>
            </a:r>
            <a:r>
              <a:rPr lang="zh-CN" altLang="zh-CN" sz="2100" dirty="0"/>
              <a:t>：输出分为</a:t>
            </a:r>
            <a:r>
              <a:rPr lang="en-US" altLang="zh-CN" sz="2100" dirty="0"/>
              <a:t>Magnitude</a:t>
            </a:r>
            <a:r>
              <a:rPr lang="zh-CN" altLang="zh-CN" sz="2100" dirty="0"/>
              <a:t>、</a:t>
            </a:r>
            <a:r>
              <a:rPr lang="en-US" altLang="zh-CN" sz="2100" dirty="0"/>
              <a:t>angle </a:t>
            </a:r>
            <a:r>
              <a:rPr lang="zh-CN" altLang="zh-CN" sz="2100" dirty="0"/>
              <a:t>、</a:t>
            </a:r>
            <a:r>
              <a:rPr lang="en-US" altLang="zh-CN" sz="2100" dirty="0"/>
              <a:t>Magnitude and angle</a:t>
            </a:r>
            <a:r>
              <a:rPr lang="zh-CN" altLang="zh-CN" sz="2100" dirty="0"/>
              <a:t>，分别为输出输入信号的振幅、相角、振幅和相角。</a:t>
            </a:r>
          </a:p>
          <a:p>
            <a:r>
              <a:rPr lang="en-US" altLang="zh-CN" sz="2100" dirty="0"/>
              <a:t>Sample time</a:t>
            </a:r>
            <a:r>
              <a:rPr lang="zh-CN" altLang="zh-CN" sz="2100" dirty="0"/>
              <a:t>：采样时间，一般采取系统默认值，默认值为</a:t>
            </a:r>
            <a:r>
              <a:rPr lang="en-US" altLang="zh-CN" sz="2100" dirty="0"/>
              <a:t>-1</a:t>
            </a:r>
            <a:r>
              <a:rPr lang="zh-CN" altLang="zh-CN" sz="2100" dirty="0"/>
              <a:t>。</a:t>
            </a:r>
          </a:p>
          <a:p>
            <a:r>
              <a:rPr lang="zh-CN" altLang="zh-CN" sz="2100" dirty="0"/>
              <a:t>搭建</a:t>
            </a:r>
            <a:r>
              <a:rPr lang="en-US" altLang="zh-CN" sz="2100" dirty="0"/>
              <a:t>Complex to Magnitude-Angle</a:t>
            </a:r>
            <a:r>
              <a:rPr lang="zh-CN" altLang="zh-CN" sz="2100" dirty="0"/>
              <a:t>模块，如图</a:t>
            </a:r>
            <a:r>
              <a:rPr lang="en-US" altLang="zh-CN" sz="2100" dirty="0"/>
              <a:t>3-101</a:t>
            </a:r>
            <a:r>
              <a:rPr lang="zh-CN" altLang="zh-CN" sz="2100" dirty="0"/>
              <a:t>所示。</a:t>
            </a:r>
          </a:p>
          <a:p>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1187624" y="5812465"/>
            <a:ext cx="1226820" cy="1028700"/>
          </a:xfrm>
          <a:prstGeom prst="rect">
            <a:avLst/>
          </a:prstGeom>
          <a:noFill/>
          <a:ln>
            <a:noFill/>
          </a:ln>
        </p:spPr>
      </p:pic>
      <p:pic>
        <p:nvPicPr>
          <p:cNvPr id="7" name="图片 6"/>
          <p:cNvPicPr/>
          <p:nvPr/>
        </p:nvPicPr>
        <p:blipFill>
          <a:blip r:embed="rId3" cstate="print">
            <a:extLst>
              <a:ext uri="{28A0092B-C50C-407E-A947-70E740481C1C}">
                <a14:useLocalDpi xmlns:a14="http://schemas.microsoft.com/office/drawing/2010/main" val="0"/>
              </a:ext>
            </a:extLst>
          </a:blip>
          <a:srcRect l="8267" t="33533" r="3149" b="13174"/>
          <a:stretch>
            <a:fillRect/>
          </a:stretch>
        </p:blipFill>
        <p:spPr bwMode="auto">
          <a:xfrm>
            <a:off x="2555776" y="5768652"/>
            <a:ext cx="3096344" cy="908720"/>
          </a:xfrm>
          <a:prstGeom prst="rect">
            <a:avLst/>
          </a:prstGeom>
          <a:noFill/>
          <a:ln>
            <a:noFill/>
          </a:ln>
        </p:spPr>
      </p:pic>
    </p:spTree>
    <p:extLst>
      <p:ext uri="{BB962C8B-B14F-4D97-AF65-F5344CB8AC3E}">
        <p14:creationId xmlns:p14="http://schemas.microsoft.com/office/powerpoint/2010/main" val="2735564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96752"/>
            <a:ext cx="8229600" cy="1143000"/>
          </a:xfrm>
        </p:spPr>
        <p:txBody>
          <a:bodyPr>
            <a:normAutofit fontScale="90000"/>
          </a:bodyPr>
          <a:lstStyle/>
          <a:p>
            <a:r>
              <a:rPr lang="en-US" altLang="zh-CN" b="1" dirty="0">
                <a:solidFill>
                  <a:srgbClr val="C00000"/>
                </a:solidFill>
              </a:rPr>
              <a:t>3.7.7  Magnitude-Angle to Complex</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2204864"/>
            <a:ext cx="8229600" cy="3921299"/>
          </a:xfrm>
        </p:spPr>
        <p:txBody>
          <a:bodyPr>
            <a:normAutofit/>
          </a:bodyPr>
          <a:lstStyle/>
          <a:p>
            <a:r>
              <a:rPr lang="en-US" altLang="zh-CN" sz="1600" dirty="0"/>
              <a:t>Magnitude-Angle to Complex</a:t>
            </a:r>
            <a:r>
              <a:rPr lang="zh-CN" altLang="zh-CN" sz="1600" dirty="0"/>
              <a:t>模块，输出信号为双精度复信号，</a:t>
            </a:r>
            <a:r>
              <a:rPr lang="en-US" altLang="zh-CN" sz="1600" dirty="0"/>
              <a:t>Magnitude-Angle to Complex</a:t>
            </a:r>
            <a:r>
              <a:rPr lang="zh-CN" altLang="zh-CN" sz="1600" dirty="0"/>
              <a:t>模块能将一个幅度和一个相角信号变换为复信号输出，输入信号可以为矢量或者为标量。如果输入是一个标量，则它映射到所有复输出信号的对应成分（幅度或相角）上。</a:t>
            </a:r>
          </a:p>
          <a:p>
            <a:r>
              <a:rPr lang="en-US" altLang="zh-CN" sz="1600" dirty="0"/>
              <a:t>	Magnitude-Angle to Complex</a:t>
            </a:r>
            <a:r>
              <a:rPr lang="zh-CN" altLang="zh-CN" sz="1600" dirty="0"/>
              <a:t>其模块属性如图</a:t>
            </a:r>
            <a:r>
              <a:rPr lang="en-US" altLang="zh-CN" sz="1600" dirty="0"/>
              <a:t>3-103</a:t>
            </a:r>
            <a:r>
              <a:rPr lang="zh-CN" altLang="zh-CN" sz="1600" dirty="0"/>
              <a:t>所示。</a:t>
            </a:r>
          </a:p>
          <a:p>
            <a:r>
              <a:rPr lang="zh-CN" altLang="zh-CN" sz="1600" dirty="0"/>
              <a:t>如图</a:t>
            </a:r>
            <a:r>
              <a:rPr lang="en-US" altLang="zh-CN" sz="1600" dirty="0"/>
              <a:t>3-103</a:t>
            </a:r>
            <a:r>
              <a:rPr lang="zh-CN" altLang="zh-CN" sz="1600" dirty="0"/>
              <a:t>所示</a:t>
            </a:r>
            <a:r>
              <a:rPr lang="en-US" altLang="zh-CN" sz="1600" dirty="0"/>
              <a:t>Magnitude-Angle to Complex</a:t>
            </a:r>
            <a:r>
              <a:rPr lang="zh-CN" altLang="zh-CN" sz="1600" dirty="0"/>
              <a:t>模块，对于其属性窗口：</a:t>
            </a:r>
          </a:p>
          <a:p>
            <a:r>
              <a:rPr lang="en-US" altLang="zh-CN" sz="1600" dirty="0"/>
              <a:t>Input</a:t>
            </a:r>
            <a:r>
              <a:rPr lang="zh-CN" altLang="zh-CN" sz="1600" dirty="0"/>
              <a:t>：输入分为</a:t>
            </a:r>
            <a:r>
              <a:rPr lang="en-US" altLang="zh-CN" sz="1600" dirty="0"/>
              <a:t>Magnitude</a:t>
            </a:r>
            <a:r>
              <a:rPr lang="zh-CN" altLang="zh-CN" sz="1600" dirty="0"/>
              <a:t>、</a:t>
            </a:r>
            <a:r>
              <a:rPr lang="en-US" altLang="zh-CN" sz="1600" dirty="0"/>
              <a:t>angle </a:t>
            </a:r>
            <a:r>
              <a:rPr lang="zh-CN" altLang="zh-CN" sz="1600" dirty="0"/>
              <a:t>、</a:t>
            </a:r>
            <a:r>
              <a:rPr lang="en-US" altLang="zh-CN" sz="1600" dirty="0"/>
              <a:t>Magnitude and angle</a:t>
            </a:r>
            <a:r>
              <a:rPr lang="zh-CN" altLang="zh-CN" sz="1600" dirty="0"/>
              <a:t>，分别为输入信号的振幅、相角、振幅和相角。</a:t>
            </a:r>
          </a:p>
          <a:p>
            <a:r>
              <a:rPr lang="en-US" altLang="zh-CN" sz="1600" dirty="0"/>
              <a:t>Sample time</a:t>
            </a:r>
            <a:r>
              <a:rPr lang="zh-CN" altLang="zh-CN" sz="1600" dirty="0"/>
              <a:t>：采样时间，一般采取系统默认值，默认值为</a:t>
            </a:r>
            <a:r>
              <a:rPr lang="en-US" altLang="zh-CN" sz="1600" dirty="0"/>
              <a:t>-1</a:t>
            </a:r>
            <a:r>
              <a:rPr lang="zh-CN" altLang="zh-CN" sz="1600" dirty="0"/>
              <a:t>。</a:t>
            </a:r>
          </a:p>
          <a:p>
            <a:r>
              <a:rPr lang="zh-CN" altLang="zh-CN" sz="1600" dirty="0"/>
              <a:t>搭建</a:t>
            </a:r>
            <a:r>
              <a:rPr lang="en-US" altLang="zh-CN" sz="1600" dirty="0"/>
              <a:t>Magnitude-Angle to Complex</a:t>
            </a:r>
            <a:r>
              <a:rPr lang="zh-CN" altLang="zh-CN" sz="1600" dirty="0"/>
              <a:t>模块，如图</a:t>
            </a:r>
            <a:r>
              <a:rPr lang="en-US" altLang="zh-CN" sz="1600" dirty="0"/>
              <a:t>3-104</a:t>
            </a:r>
            <a:r>
              <a:rPr lang="zh-CN" altLang="zh-CN" sz="16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403648" y="5301208"/>
            <a:ext cx="1143000" cy="83820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7169" t="40437" r="4301" b="9290"/>
          <a:stretch>
            <a:fillRect/>
          </a:stretch>
        </p:blipFill>
        <p:spPr bwMode="auto">
          <a:xfrm>
            <a:off x="4860032" y="4949645"/>
            <a:ext cx="4104456" cy="1541326"/>
          </a:xfrm>
          <a:prstGeom prst="rect">
            <a:avLst/>
          </a:prstGeom>
          <a:noFill/>
          <a:ln>
            <a:noFill/>
          </a:ln>
        </p:spPr>
      </p:pic>
    </p:spTree>
    <p:extLst>
      <p:ext uri="{BB962C8B-B14F-4D97-AF65-F5344CB8AC3E}">
        <p14:creationId xmlns:p14="http://schemas.microsoft.com/office/powerpoint/2010/main" val="12501785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268760"/>
            <a:ext cx="8229600" cy="1143000"/>
          </a:xfrm>
        </p:spPr>
        <p:txBody>
          <a:bodyPr>
            <a:normAutofit fontScale="90000"/>
          </a:bodyPr>
          <a:lstStyle/>
          <a:p>
            <a:r>
              <a:rPr lang="en-US" altLang="zh-CN" b="1" dirty="0">
                <a:solidFill>
                  <a:srgbClr val="C00000"/>
                </a:solidFill>
              </a:rPr>
              <a:t>3.8 </a:t>
            </a:r>
            <a:r>
              <a:rPr lang="zh-CN" altLang="zh-CN" b="1" dirty="0">
                <a:solidFill>
                  <a:srgbClr val="C00000"/>
                </a:solidFill>
              </a:rPr>
              <a:t>非线性模块组</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2420888"/>
            <a:ext cx="8229600" cy="3705275"/>
          </a:xfrm>
        </p:spPr>
        <p:txBody>
          <a:bodyPr/>
          <a:lstStyle/>
          <a:p>
            <a:r>
              <a:rPr lang="zh-CN" altLang="zh-CN" dirty="0"/>
              <a:t>非线性系统在实际应用中应用较多，理想的线性系统对于仿真控制存在很大的缺陷，</a:t>
            </a:r>
            <a:r>
              <a:rPr lang="en-US" altLang="zh-CN" dirty="0"/>
              <a:t>Simulink</a:t>
            </a:r>
            <a:r>
              <a:rPr lang="zh-CN" altLang="zh-CN" dirty="0"/>
              <a:t>提供了可供用户使用的非线性模块组。</a:t>
            </a:r>
          </a:p>
          <a:p>
            <a:endParaRPr lang="zh-CN" altLang="en-US" dirty="0"/>
          </a:p>
        </p:txBody>
      </p:sp>
    </p:spTree>
    <p:extLst>
      <p:ext uri="{BB962C8B-B14F-4D97-AF65-F5344CB8AC3E}">
        <p14:creationId xmlns:p14="http://schemas.microsoft.com/office/powerpoint/2010/main" val="22834906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9208" y="764704"/>
            <a:ext cx="8229600" cy="1143000"/>
          </a:xfrm>
        </p:spPr>
        <p:txBody>
          <a:bodyPr>
            <a:normAutofit fontScale="90000"/>
          </a:bodyPr>
          <a:lstStyle/>
          <a:p>
            <a:r>
              <a:rPr lang="en-US" altLang="zh-CN" b="1" dirty="0">
                <a:solidFill>
                  <a:srgbClr val="C00000"/>
                </a:solidFill>
              </a:rPr>
              <a:t>3.8.1  Backlash</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67544" y="1409210"/>
            <a:ext cx="8229600" cy="4536504"/>
          </a:xfrm>
        </p:spPr>
        <p:txBody>
          <a:bodyPr>
            <a:normAutofit fontScale="47500" lnSpcReduction="20000"/>
          </a:bodyPr>
          <a:lstStyle/>
          <a:p>
            <a:r>
              <a:rPr lang="en-US" altLang="zh-CN" b="1" dirty="0"/>
              <a:t>3.8.1  Backlash</a:t>
            </a:r>
            <a:r>
              <a:rPr lang="zh-CN" altLang="zh-CN" b="1" dirty="0"/>
              <a:t>模块</a:t>
            </a:r>
          </a:p>
          <a:p>
            <a:r>
              <a:rPr lang="en-US" altLang="zh-CN" dirty="0"/>
              <a:t>Backlash</a:t>
            </a:r>
            <a:r>
              <a:rPr lang="zh-CN" altLang="zh-CN" dirty="0"/>
              <a:t>模块，主要功能是实现输入和输出变化同步。当输入量改变方向时，输入的初始变化对输出没有影响。</a:t>
            </a:r>
          </a:p>
          <a:p>
            <a:r>
              <a:rPr lang="zh-CN" altLang="zh-CN" dirty="0"/>
              <a:t>存在回差的系统有如下三种可能：</a:t>
            </a:r>
          </a:p>
          <a:p>
            <a:r>
              <a:rPr lang="zh-CN" altLang="zh-CN" dirty="0"/>
              <a:t>（</a:t>
            </a:r>
            <a:r>
              <a:rPr lang="en-US" altLang="zh-CN" dirty="0"/>
              <a:t>1</a:t>
            </a:r>
            <a:r>
              <a:rPr lang="zh-CN" altLang="zh-CN" dirty="0"/>
              <a:t>）分离模式——输入信号不控制输出，输出保持为常数；</a:t>
            </a:r>
          </a:p>
          <a:p>
            <a:r>
              <a:rPr lang="zh-CN" altLang="zh-CN" dirty="0"/>
              <a:t>（</a:t>
            </a:r>
            <a:r>
              <a:rPr lang="en-US" altLang="zh-CN" dirty="0"/>
              <a:t>2</a:t>
            </a:r>
            <a:r>
              <a:rPr lang="zh-CN" altLang="zh-CN" dirty="0"/>
              <a:t>）正向工作模式</a:t>
            </a:r>
            <a:r>
              <a:rPr lang="en-US" altLang="zh-CN" dirty="0"/>
              <a:t>——</a:t>
            </a:r>
            <a:r>
              <a:rPr lang="zh-CN" altLang="zh-CN" dirty="0"/>
              <a:t>输入以正斜率上升，而输出等于输入减去死区宽度的一半；</a:t>
            </a:r>
          </a:p>
          <a:p>
            <a:r>
              <a:rPr lang="zh-CN" altLang="zh-CN" dirty="0"/>
              <a:t>（</a:t>
            </a:r>
            <a:r>
              <a:rPr lang="en-US" altLang="zh-CN" dirty="0"/>
              <a:t>3</a:t>
            </a:r>
            <a:r>
              <a:rPr lang="zh-CN" altLang="zh-CN" dirty="0"/>
              <a:t>）负向工作模式</a:t>
            </a:r>
            <a:r>
              <a:rPr lang="en-US" altLang="zh-CN" dirty="0"/>
              <a:t>——</a:t>
            </a:r>
            <a:r>
              <a:rPr lang="zh-CN" altLang="zh-CN" dirty="0"/>
              <a:t>输入以负斜率上升，而输出等于输入加上死区宽度的一半；</a:t>
            </a:r>
          </a:p>
          <a:p>
            <a:r>
              <a:rPr lang="zh-CN" altLang="zh-CN" dirty="0"/>
              <a:t>如果初始输入落在死区以外，</a:t>
            </a:r>
            <a:r>
              <a:rPr lang="en-US" altLang="zh-CN" dirty="0"/>
              <a:t>Initial output</a:t>
            </a:r>
            <a:r>
              <a:rPr lang="zh-CN" altLang="zh-CN" dirty="0"/>
              <a:t>参数值将决定模块是正向工作还是负向工作，并且决定在仿真开始时的输出是输入加上死区宽度的一半还是减去死区宽度的一半。</a:t>
            </a:r>
          </a:p>
          <a:p>
            <a:r>
              <a:rPr lang="en-US" altLang="zh-CN" dirty="0"/>
              <a:t>	Backlash</a:t>
            </a:r>
            <a:r>
              <a:rPr lang="zh-CN" altLang="zh-CN" dirty="0"/>
              <a:t>其模块属性如图</a:t>
            </a:r>
            <a:r>
              <a:rPr lang="en-US" altLang="zh-CN" dirty="0"/>
              <a:t>3-106</a:t>
            </a:r>
            <a:r>
              <a:rPr lang="zh-CN" altLang="zh-CN" dirty="0"/>
              <a:t>所示。</a:t>
            </a:r>
          </a:p>
          <a:p>
            <a:r>
              <a:rPr lang="zh-CN" altLang="zh-CN" dirty="0"/>
              <a:t>如图</a:t>
            </a:r>
            <a:r>
              <a:rPr lang="en-US" altLang="zh-CN" dirty="0"/>
              <a:t>3-106</a:t>
            </a:r>
            <a:r>
              <a:rPr lang="zh-CN" altLang="zh-CN" dirty="0"/>
              <a:t>所示</a:t>
            </a:r>
            <a:r>
              <a:rPr lang="en-US" altLang="zh-CN" dirty="0"/>
              <a:t>Backlash</a:t>
            </a:r>
            <a:r>
              <a:rPr lang="zh-CN" altLang="zh-CN" dirty="0"/>
              <a:t>模块，对于其属性窗口：</a:t>
            </a:r>
          </a:p>
          <a:p>
            <a:r>
              <a:rPr lang="en-US" altLang="zh-CN" dirty="0" err="1"/>
              <a:t>Deadband</a:t>
            </a:r>
            <a:r>
              <a:rPr lang="en-US" altLang="zh-CN" dirty="0"/>
              <a:t> width</a:t>
            </a:r>
            <a:r>
              <a:rPr lang="zh-CN" altLang="zh-CN" dirty="0"/>
              <a:t>：死区宽度，系统默认为</a:t>
            </a:r>
            <a:r>
              <a:rPr lang="en-US" altLang="zh-CN" dirty="0"/>
              <a:t>1</a:t>
            </a:r>
            <a:r>
              <a:rPr lang="zh-CN" altLang="zh-CN" dirty="0"/>
              <a:t>。</a:t>
            </a:r>
          </a:p>
          <a:p>
            <a:r>
              <a:rPr lang="en-US" altLang="zh-CN" dirty="0"/>
              <a:t>Initial output</a:t>
            </a:r>
            <a:r>
              <a:rPr lang="zh-CN" altLang="zh-CN" dirty="0"/>
              <a:t>：初始输出值，默认值为</a:t>
            </a:r>
            <a:r>
              <a:rPr lang="en-US" altLang="zh-CN" dirty="0"/>
              <a:t>0</a:t>
            </a:r>
            <a:r>
              <a:rPr lang="zh-CN" altLang="zh-CN" dirty="0"/>
              <a:t>；</a:t>
            </a:r>
          </a:p>
          <a:p>
            <a:r>
              <a:rPr lang="en-US" altLang="zh-CN" dirty="0"/>
              <a:t>Initial processing</a:t>
            </a:r>
            <a:r>
              <a:rPr lang="zh-CN" altLang="zh-CN" dirty="0"/>
              <a:t>：设置为</a:t>
            </a:r>
            <a:r>
              <a:rPr lang="en-US" altLang="zh-CN" dirty="0"/>
              <a:t>“Elements as channels (sample based)”</a:t>
            </a:r>
            <a:r>
              <a:rPr lang="zh-CN" altLang="zh-CN" dirty="0"/>
              <a:t>，表示以数值元素进行输入输出；</a:t>
            </a:r>
          </a:p>
          <a:p>
            <a:r>
              <a:rPr lang="en-US" altLang="zh-CN" dirty="0"/>
              <a:t>Sample time</a:t>
            </a:r>
            <a:r>
              <a:rPr lang="zh-CN" altLang="zh-CN" dirty="0"/>
              <a:t>：采样时间，一般采取系统默认值，默认值为</a:t>
            </a:r>
            <a:r>
              <a:rPr lang="en-US" altLang="zh-CN" dirty="0"/>
              <a:t>-1</a:t>
            </a:r>
            <a:r>
              <a:rPr lang="zh-CN" altLang="zh-CN" dirty="0"/>
              <a:t>。</a:t>
            </a:r>
          </a:p>
          <a:p>
            <a:r>
              <a:rPr lang="zh-CN" altLang="zh-CN" dirty="0"/>
              <a:t>搭建</a:t>
            </a:r>
            <a:r>
              <a:rPr lang="en-US" altLang="zh-CN" dirty="0"/>
              <a:t>Backlash</a:t>
            </a:r>
            <a:r>
              <a:rPr lang="zh-CN" altLang="zh-CN" dirty="0"/>
              <a:t>模块，如图</a:t>
            </a:r>
            <a:r>
              <a:rPr lang="en-US" altLang="zh-CN" dirty="0"/>
              <a:t>3-107</a:t>
            </a:r>
            <a:r>
              <a:rPr lang="zh-CN" altLang="zh-CN"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650414" y="5229200"/>
            <a:ext cx="1905362" cy="144016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7581" t="33333" r="4694" b="13661"/>
          <a:stretch>
            <a:fillRect/>
          </a:stretch>
        </p:blipFill>
        <p:spPr bwMode="auto">
          <a:xfrm>
            <a:off x="3275856" y="5229200"/>
            <a:ext cx="3672408" cy="1285536"/>
          </a:xfrm>
          <a:prstGeom prst="rect">
            <a:avLst/>
          </a:prstGeom>
          <a:noFill/>
          <a:ln>
            <a:noFill/>
          </a:ln>
        </p:spPr>
      </p:pic>
    </p:spTree>
    <p:extLst>
      <p:ext uri="{BB962C8B-B14F-4D97-AF65-F5344CB8AC3E}">
        <p14:creationId xmlns:p14="http://schemas.microsoft.com/office/powerpoint/2010/main" val="33033389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24744"/>
            <a:ext cx="8229600" cy="1143000"/>
          </a:xfrm>
        </p:spPr>
        <p:txBody>
          <a:bodyPr>
            <a:normAutofit fontScale="90000"/>
          </a:bodyPr>
          <a:lstStyle/>
          <a:p>
            <a:r>
              <a:rPr lang="en-US" altLang="zh-CN" b="1" dirty="0">
                <a:solidFill>
                  <a:srgbClr val="C00000"/>
                </a:solidFill>
              </a:rPr>
              <a:t>3.8.2  Coulomb &amp; Viscous Friction</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988840"/>
            <a:ext cx="8229600" cy="4137323"/>
          </a:xfrm>
        </p:spPr>
        <p:txBody>
          <a:bodyPr>
            <a:normAutofit/>
          </a:bodyPr>
          <a:lstStyle/>
          <a:p>
            <a:r>
              <a:rPr lang="en-US" altLang="zh-CN" sz="1600" dirty="0"/>
              <a:t>Coulomb &amp; Viscous Friction</a:t>
            </a:r>
            <a:r>
              <a:rPr lang="zh-CN" altLang="zh-CN" sz="1600" dirty="0"/>
              <a:t>模块，简历库伦力和粘滞力模型。该模块建立的是在零点不连续而其余点线性的增益模型。偏置对应库仑力；增益对应粘滞力。该模块由如下的函数表达式表示：</a:t>
            </a:r>
          </a:p>
          <a:p>
            <a:r>
              <a:rPr lang="en-US" altLang="zh-CN" sz="1600" dirty="0"/>
              <a:t>Coulomb &amp; Viscous Friction</a:t>
            </a:r>
            <a:r>
              <a:rPr lang="zh-CN" altLang="zh-CN" sz="1600" dirty="0"/>
              <a:t>其模块属性如图</a:t>
            </a:r>
            <a:r>
              <a:rPr lang="en-US" altLang="zh-CN" sz="1600" dirty="0"/>
              <a:t>3-109</a:t>
            </a:r>
            <a:r>
              <a:rPr lang="zh-CN" altLang="zh-CN" sz="1600" dirty="0"/>
              <a:t>所示。</a:t>
            </a:r>
          </a:p>
          <a:p>
            <a:r>
              <a:rPr lang="zh-CN" altLang="zh-CN" sz="1600" dirty="0"/>
              <a:t>如图</a:t>
            </a:r>
            <a:r>
              <a:rPr lang="en-US" altLang="zh-CN" sz="1600" dirty="0"/>
              <a:t>3-109</a:t>
            </a:r>
            <a:r>
              <a:rPr lang="zh-CN" altLang="zh-CN" sz="1600" dirty="0"/>
              <a:t>所示</a:t>
            </a:r>
            <a:r>
              <a:rPr lang="en-US" altLang="zh-CN" sz="1600" dirty="0"/>
              <a:t>Coulomb &amp; Viscous Friction</a:t>
            </a:r>
            <a:r>
              <a:rPr lang="zh-CN" altLang="zh-CN" sz="1600" dirty="0"/>
              <a:t>模块，对于其属性窗口：</a:t>
            </a:r>
          </a:p>
          <a:p>
            <a:r>
              <a:rPr lang="en-US" altLang="zh-CN" sz="1600" dirty="0"/>
              <a:t>Coulomb friction value(offset)</a:t>
            </a:r>
            <a:r>
              <a:rPr lang="zh-CN" altLang="zh-CN" sz="1600" dirty="0"/>
              <a:t>：偏置，适应所有的输入，系统默认值为</a:t>
            </a:r>
            <a:r>
              <a:rPr lang="en-US" altLang="zh-CN" sz="1600" dirty="0"/>
              <a:t>[1,3,2,0]</a:t>
            </a:r>
            <a:r>
              <a:rPr lang="zh-CN" altLang="zh-CN" sz="1600" dirty="0"/>
              <a:t>；</a:t>
            </a:r>
          </a:p>
          <a:p>
            <a:r>
              <a:rPr lang="en-US" altLang="zh-CN" sz="1600" dirty="0"/>
              <a:t>Coefficient of viscous friction(Gain)</a:t>
            </a:r>
            <a:r>
              <a:rPr lang="zh-CN" altLang="zh-CN" sz="1600" dirty="0"/>
              <a:t>：在非零输入点的信号增益，系统默认值为</a:t>
            </a:r>
            <a:r>
              <a:rPr lang="en-US" altLang="zh-CN" sz="1600" dirty="0"/>
              <a:t>1</a:t>
            </a:r>
            <a:r>
              <a:rPr lang="zh-CN" altLang="zh-CN" sz="1600" dirty="0"/>
              <a:t>；</a:t>
            </a:r>
          </a:p>
          <a:p>
            <a:r>
              <a:rPr lang="zh-CN" altLang="zh-CN" sz="1600" dirty="0"/>
              <a:t>搭建</a:t>
            </a:r>
            <a:r>
              <a:rPr lang="en-US" altLang="zh-CN" sz="1600" dirty="0"/>
              <a:t>Coulomb &amp; Viscous Friction</a:t>
            </a:r>
            <a:r>
              <a:rPr lang="zh-CN" altLang="zh-CN" sz="1600" dirty="0"/>
              <a:t>模块，如图</a:t>
            </a:r>
            <a:r>
              <a:rPr lang="en-US" altLang="zh-CN" sz="1600" dirty="0"/>
              <a:t>3-110</a:t>
            </a:r>
            <a:r>
              <a:rPr lang="zh-CN" altLang="zh-CN" sz="16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797152"/>
            <a:ext cx="1150620" cy="103632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6717" t="37500" r="6343" b="11363"/>
          <a:stretch>
            <a:fillRect/>
          </a:stretch>
        </p:blipFill>
        <p:spPr bwMode="auto">
          <a:xfrm>
            <a:off x="4067944" y="4293096"/>
            <a:ext cx="3600400" cy="1540376"/>
          </a:xfrm>
          <a:prstGeom prst="rect">
            <a:avLst/>
          </a:prstGeom>
          <a:noFill/>
          <a:ln>
            <a:noFill/>
          </a:ln>
        </p:spPr>
      </p:pic>
    </p:spTree>
    <p:extLst>
      <p:ext uri="{BB962C8B-B14F-4D97-AF65-F5344CB8AC3E}">
        <p14:creationId xmlns:p14="http://schemas.microsoft.com/office/powerpoint/2010/main" val="1989460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908720"/>
            <a:ext cx="8229600" cy="1143000"/>
          </a:xfrm>
        </p:spPr>
        <p:txBody>
          <a:bodyPr>
            <a:normAutofit fontScale="90000"/>
          </a:bodyPr>
          <a:lstStyle/>
          <a:p>
            <a:r>
              <a:rPr lang="en-US" altLang="zh-CN" b="1" dirty="0">
                <a:solidFill>
                  <a:srgbClr val="C00000"/>
                </a:solidFill>
              </a:rPr>
              <a:t>3.2.1  </a:t>
            </a:r>
            <a:r>
              <a:rPr lang="zh-CN" altLang="zh-CN" b="1" dirty="0">
                <a:solidFill>
                  <a:srgbClr val="C00000"/>
                </a:solidFill>
              </a:rPr>
              <a:t>时钟模块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772816"/>
            <a:ext cx="8229600" cy="4353347"/>
          </a:xfrm>
        </p:spPr>
        <p:txBody>
          <a:bodyPr>
            <a:normAutofit/>
          </a:bodyPr>
          <a:lstStyle/>
          <a:p>
            <a:r>
              <a:rPr lang="zh-CN" altLang="zh-CN" sz="1600" dirty="0"/>
              <a:t>时钟模块以及时钟模块属性如图</a:t>
            </a:r>
            <a:r>
              <a:rPr lang="en-US" altLang="zh-CN" sz="1600" dirty="0"/>
              <a:t>3-1</a:t>
            </a:r>
            <a:r>
              <a:rPr lang="zh-CN" altLang="zh-CN" sz="1600" dirty="0"/>
              <a:t>所示。</a:t>
            </a:r>
          </a:p>
          <a:p>
            <a:r>
              <a:rPr lang="zh-CN" altLang="zh-CN" sz="1600" dirty="0"/>
              <a:t>如图</a:t>
            </a:r>
            <a:r>
              <a:rPr lang="en-US" altLang="zh-CN" sz="1600" dirty="0"/>
              <a:t>3-1</a:t>
            </a:r>
            <a:r>
              <a:rPr lang="zh-CN" altLang="zh-CN" sz="1600" dirty="0"/>
              <a:t>所示时钟模块，</a:t>
            </a:r>
            <a:r>
              <a:rPr lang="en-US" altLang="zh-CN" sz="1600" dirty="0"/>
              <a:t>Simulink</a:t>
            </a:r>
            <a:r>
              <a:rPr lang="zh-CN" altLang="zh-CN" sz="1600" dirty="0"/>
              <a:t>仿真中，主要用于计时使用，效果很直观。对于其属性窗口：</a:t>
            </a:r>
          </a:p>
          <a:p>
            <a:r>
              <a:rPr lang="en-US" altLang="zh-CN" sz="1600" dirty="0" err="1"/>
              <a:t>Dsiplay</a:t>
            </a:r>
            <a:r>
              <a:rPr lang="en-US" altLang="zh-CN" sz="1600" dirty="0"/>
              <a:t> time</a:t>
            </a:r>
            <a:r>
              <a:rPr lang="zh-CN" altLang="zh-CN" sz="1600" dirty="0"/>
              <a:t>：如果该复选框被选中，则该时钟模块在仿真过程中，界面将显示时间，如果不显示，则可将其输入到工作区中。</a:t>
            </a:r>
          </a:p>
          <a:p>
            <a:r>
              <a:rPr lang="en-US" altLang="zh-CN" sz="1600" dirty="0"/>
              <a:t>Decimation</a:t>
            </a:r>
            <a:r>
              <a:rPr lang="zh-CN" altLang="zh-CN" sz="1600" dirty="0"/>
              <a:t>：默认为</a:t>
            </a:r>
            <a:r>
              <a:rPr lang="en-US" altLang="zh-CN" sz="1600" dirty="0"/>
              <a:t>10</a:t>
            </a:r>
            <a:r>
              <a:rPr lang="zh-CN" altLang="zh-CN" sz="1600" dirty="0"/>
              <a:t>，</a:t>
            </a:r>
            <a:r>
              <a:rPr lang="en-US" altLang="zh-CN" sz="1600" dirty="0"/>
              <a:t>Decimation</a:t>
            </a:r>
            <a:r>
              <a:rPr lang="zh-CN" altLang="zh-CN" sz="1600" dirty="0"/>
              <a:t>数值可以为任意整数，在仿真过程中，随着时钟不断的更新其数值不断的增加，例如对于</a:t>
            </a:r>
            <a:r>
              <a:rPr lang="en-US" altLang="zh-CN" sz="1600" dirty="0"/>
              <a:t>10S</a:t>
            </a:r>
            <a:r>
              <a:rPr lang="zh-CN" altLang="zh-CN" sz="1600" dirty="0"/>
              <a:t>的仿真，系统</a:t>
            </a:r>
            <a:r>
              <a:rPr lang="en-US" altLang="zh-CN" sz="1600" dirty="0"/>
              <a:t>Decimation</a:t>
            </a:r>
            <a:r>
              <a:rPr lang="zh-CN" altLang="zh-CN" sz="1600" dirty="0"/>
              <a:t>默认为</a:t>
            </a:r>
            <a:r>
              <a:rPr lang="en-US" altLang="zh-CN" sz="1600" dirty="0"/>
              <a:t>10</a:t>
            </a:r>
            <a:r>
              <a:rPr lang="zh-CN" altLang="zh-CN" sz="1600" dirty="0"/>
              <a:t>，则表示系统将以</a:t>
            </a:r>
            <a:r>
              <a:rPr lang="en-US" altLang="zh-CN" sz="1600" dirty="0"/>
              <a:t>1s</a:t>
            </a:r>
            <a:r>
              <a:rPr lang="zh-CN" altLang="zh-CN" sz="1600" dirty="0"/>
              <a:t>，</a:t>
            </a:r>
            <a:r>
              <a:rPr lang="en-US" altLang="zh-CN" sz="1600" dirty="0"/>
              <a:t>2s</a:t>
            </a:r>
            <a:r>
              <a:rPr lang="zh-CN" altLang="zh-CN" sz="1600" dirty="0"/>
              <a:t>，</a:t>
            </a:r>
            <a:r>
              <a:rPr lang="en-US" altLang="zh-CN" sz="1600" dirty="0"/>
              <a:t>3s</a:t>
            </a:r>
            <a:r>
              <a:rPr lang="zh-CN" altLang="zh-CN" sz="1600" dirty="0"/>
              <a:t>，……，</a:t>
            </a:r>
            <a:r>
              <a:rPr lang="en-US" altLang="zh-CN" sz="1600" dirty="0"/>
              <a:t>10s</a:t>
            </a:r>
            <a:r>
              <a:rPr lang="zh-CN" altLang="zh-CN" sz="1600" dirty="0"/>
              <a:t>依次递增。</a:t>
            </a:r>
          </a:p>
          <a:p>
            <a:r>
              <a:rPr lang="zh-CN" altLang="zh-CN" sz="1600" dirty="0"/>
              <a:t>搭建</a:t>
            </a:r>
            <a:r>
              <a:rPr lang="en-US" altLang="zh-CN" sz="1600" dirty="0"/>
              <a:t>Clock</a:t>
            </a:r>
            <a:r>
              <a:rPr lang="zh-CN" altLang="zh-CN" sz="1600" dirty="0"/>
              <a:t>模块如图</a:t>
            </a:r>
            <a:r>
              <a:rPr lang="en-US" altLang="zh-CN" sz="1600" dirty="0"/>
              <a:t>3-2</a:t>
            </a:r>
            <a:r>
              <a:rPr lang="zh-CN" altLang="zh-CN" sz="16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403648" y="5053955"/>
            <a:ext cx="1080120" cy="1045076"/>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21875" t="37704" r="18750" b="13661"/>
          <a:stretch>
            <a:fillRect/>
          </a:stretch>
        </p:blipFill>
        <p:spPr bwMode="auto">
          <a:xfrm>
            <a:off x="3848100" y="4662480"/>
            <a:ext cx="3388196" cy="1828026"/>
          </a:xfrm>
          <a:prstGeom prst="rect">
            <a:avLst/>
          </a:prstGeom>
          <a:noFill/>
          <a:ln>
            <a:noFill/>
          </a:ln>
        </p:spPr>
      </p:pic>
    </p:spTree>
    <p:extLst>
      <p:ext uri="{BB962C8B-B14F-4D97-AF65-F5344CB8AC3E}">
        <p14:creationId xmlns:p14="http://schemas.microsoft.com/office/powerpoint/2010/main" val="20247881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764704"/>
            <a:ext cx="8229600" cy="1143000"/>
          </a:xfrm>
        </p:spPr>
        <p:txBody>
          <a:bodyPr>
            <a:normAutofit fontScale="90000"/>
          </a:bodyPr>
          <a:lstStyle/>
          <a:p>
            <a:r>
              <a:rPr lang="en-US" altLang="zh-CN" b="1" dirty="0">
                <a:solidFill>
                  <a:srgbClr val="C00000"/>
                </a:solidFill>
              </a:rPr>
              <a:t>3.8.3  Dead Zone</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556792"/>
            <a:ext cx="8229600" cy="4569371"/>
          </a:xfrm>
        </p:spPr>
        <p:txBody>
          <a:bodyPr>
            <a:normAutofit/>
          </a:bodyPr>
          <a:lstStyle/>
          <a:p>
            <a:r>
              <a:rPr lang="en-US" altLang="zh-CN" sz="1600" dirty="0"/>
              <a:t>Dead Zone</a:t>
            </a:r>
            <a:r>
              <a:rPr lang="zh-CN" altLang="zh-CN" sz="1600" dirty="0"/>
              <a:t>模块，产生指定范围（称为截止区）内的零输出。用</a:t>
            </a:r>
            <a:r>
              <a:rPr lang="en-US" altLang="zh-CN" sz="1600" dirty="0"/>
              <a:t>Start of dead zone</a:t>
            </a:r>
            <a:r>
              <a:rPr lang="zh-CN" altLang="zh-CN" sz="1600" dirty="0"/>
              <a:t>和</a:t>
            </a:r>
            <a:r>
              <a:rPr lang="en-US" altLang="zh-CN" sz="1600" dirty="0"/>
              <a:t>End of dead zone</a:t>
            </a:r>
            <a:r>
              <a:rPr lang="zh-CN" altLang="zh-CN" sz="1600" dirty="0"/>
              <a:t>参数指定截止区的上下限值。</a:t>
            </a:r>
          </a:p>
          <a:p>
            <a:r>
              <a:rPr lang="zh-CN" altLang="zh-CN" sz="1600" dirty="0"/>
              <a:t>（</a:t>
            </a:r>
            <a:r>
              <a:rPr lang="en-US" altLang="zh-CN" sz="1600" dirty="0"/>
              <a:t>1</a:t>
            </a:r>
            <a:r>
              <a:rPr lang="zh-CN" altLang="zh-CN" sz="1600" dirty="0"/>
              <a:t>）如果输入落在截止区域内，则输出为</a:t>
            </a:r>
            <a:r>
              <a:rPr lang="en-US" altLang="zh-CN" sz="1600" dirty="0"/>
              <a:t>0</a:t>
            </a:r>
            <a:r>
              <a:rPr lang="zh-CN" altLang="zh-CN" sz="1600" dirty="0"/>
              <a:t>；</a:t>
            </a:r>
          </a:p>
          <a:p>
            <a:r>
              <a:rPr lang="zh-CN" altLang="zh-CN" sz="1600" dirty="0"/>
              <a:t>（</a:t>
            </a:r>
            <a:r>
              <a:rPr lang="en-US" altLang="zh-CN" sz="1600" dirty="0"/>
              <a:t>2</a:t>
            </a:r>
            <a:r>
              <a:rPr lang="zh-CN" altLang="zh-CN" sz="1600" dirty="0"/>
              <a:t>）如果输入大于等于上限值，则输出为上限值；</a:t>
            </a:r>
          </a:p>
          <a:p>
            <a:r>
              <a:rPr lang="zh-CN" altLang="zh-CN" sz="1600" dirty="0"/>
              <a:t>（</a:t>
            </a:r>
            <a:r>
              <a:rPr lang="en-US" altLang="zh-CN" sz="1600" dirty="0"/>
              <a:t>3</a:t>
            </a:r>
            <a:r>
              <a:rPr lang="zh-CN" altLang="zh-CN" sz="1600" dirty="0"/>
              <a:t>）如果输入小于等于下限值，则输出为下限值。</a:t>
            </a:r>
          </a:p>
          <a:p>
            <a:r>
              <a:rPr lang="en-US" altLang="zh-CN" sz="1600" dirty="0"/>
              <a:t>	Dead Zone</a:t>
            </a:r>
            <a:r>
              <a:rPr lang="zh-CN" altLang="zh-CN" sz="1600" dirty="0"/>
              <a:t>其模块属性如图</a:t>
            </a:r>
            <a:r>
              <a:rPr lang="en-US" altLang="zh-CN" sz="1600" dirty="0"/>
              <a:t>3-112</a:t>
            </a:r>
            <a:r>
              <a:rPr lang="zh-CN" altLang="zh-CN" sz="1600" dirty="0"/>
              <a:t>所示。</a:t>
            </a:r>
          </a:p>
          <a:p>
            <a:r>
              <a:rPr lang="zh-CN" altLang="zh-CN" sz="1600" dirty="0"/>
              <a:t>如图</a:t>
            </a:r>
            <a:r>
              <a:rPr lang="en-US" altLang="zh-CN" sz="1600" dirty="0"/>
              <a:t>3-112</a:t>
            </a:r>
            <a:r>
              <a:rPr lang="zh-CN" altLang="zh-CN" sz="1600" dirty="0"/>
              <a:t>所示</a:t>
            </a:r>
            <a:r>
              <a:rPr lang="en-US" altLang="zh-CN" sz="1600" dirty="0"/>
              <a:t>Dead Zone</a:t>
            </a:r>
            <a:r>
              <a:rPr lang="zh-CN" altLang="zh-CN" sz="1600" dirty="0"/>
              <a:t>模块，对于其属性窗口：</a:t>
            </a:r>
          </a:p>
          <a:p>
            <a:r>
              <a:rPr lang="en-US" altLang="zh-CN" sz="1600" dirty="0"/>
              <a:t>Start of dead zone</a:t>
            </a:r>
            <a:r>
              <a:rPr lang="zh-CN" altLang="zh-CN" sz="1600" dirty="0"/>
              <a:t>：下限值，系统默认为</a:t>
            </a:r>
            <a:r>
              <a:rPr lang="en-US" altLang="zh-CN" sz="1600" dirty="0"/>
              <a:t>-0.5</a:t>
            </a:r>
            <a:r>
              <a:rPr lang="zh-CN" altLang="zh-CN" sz="1600" dirty="0"/>
              <a:t>；</a:t>
            </a:r>
          </a:p>
          <a:p>
            <a:r>
              <a:rPr lang="en-US" altLang="zh-CN" sz="1600" dirty="0"/>
              <a:t>End of dead zone</a:t>
            </a:r>
            <a:r>
              <a:rPr lang="zh-CN" altLang="zh-CN" sz="1600" dirty="0"/>
              <a:t>：上限值，系统默认为</a:t>
            </a:r>
            <a:r>
              <a:rPr lang="en-US" altLang="zh-CN" sz="1600" dirty="0"/>
              <a:t>0.5</a:t>
            </a:r>
            <a:r>
              <a:rPr lang="zh-CN" altLang="zh-CN" sz="1600" dirty="0"/>
              <a:t>；</a:t>
            </a:r>
          </a:p>
          <a:p>
            <a:r>
              <a:rPr lang="en-US" altLang="zh-CN" sz="1600" dirty="0"/>
              <a:t>Sample time</a:t>
            </a:r>
            <a:r>
              <a:rPr lang="zh-CN" altLang="zh-CN" sz="1600" dirty="0"/>
              <a:t>：采样时间，一般采取系统默认值，默认值为</a:t>
            </a:r>
            <a:r>
              <a:rPr lang="en-US" altLang="zh-CN" sz="1600" dirty="0"/>
              <a:t>-1</a:t>
            </a:r>
            <a:r>
              <a:rPr lang="zh-CN" altLang="zh-CN" sz="1600" dirty="0"/>
              <a:t>。</a:t>
            </a:r>
          </a:p>
          <a:p>
            <a:r>
              <a:rPr lang="zh-CN" altLang="zh-CN" sz="1600" dirty="0"/>
              <a:t>搭建</a:t>
            </a:r>
            <a:r>
              <a:rPr lang="en-US" altLang="zh-CN" sz="1600" dirty="0"/>
              <a:t>Dead Zone</a:t>
            </a:r>
            <a:r>
              <a:rPr lang="zh-CN" altLang="zh-CN" sz="1600" dirty="0"/>
              <a:t>模块，如图</a:t>
            </a:r>
            <a:r>
              <a:rPr lang="en-US" altLang="zh-CN" sz="1600" dirty="0"/>
              <a:t>3-113</a:t>
            </a:r>
            <a:r>
              <a:rPr lang="zh-CN" altLang="zh-CN" sz="16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869160"/>
            <a:ext cx="868680" cy="89916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10287" t="36250" r="11111" b="16875"/>
          <a:stretch>
            <a:fillRect/>
          </a:stretch>
        </p:blipFill>
        <p:spPr bwMode="auto">
          <a:xfrm>
            <a:off x="3698732" y="4509120"/>
            <a:ext cx="3753588" cy="1518280"/>
          </a:xfrm>
          <a:prstGeom prst="rect">
            <a:avLst/>
          </a:prstGeom>
          <a:noFill/>
          <a:ln>
            <a:noFill/>
          </a:ln>
        </p:spPr>
      </p:pic>
    </p:spTree>
    <p:extLst>
      <p:ext uri="{BB962C8B-B14F-4D97-AF65-F5344CB8AC3E}">
        <p14:creationId xmlns:p14="http://schemas.microsoft.com/office/powerpoint/2010/main" val="25557050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836712"/>
            <a:ext cx="8229600" cy="1143000"/>
          </a:xfrm>
        </p:spPr>
        <p:txBody>
          <a:bodyPr>
            <a:normAutofit fontScale="90000"/>
          </a:bodyPr>
          <a:lstStyle/>
          <a:p>
            <a:r>
              <a:rPr lang="en-US" altLang="zh-CN" b="1" dirty="0">
                <a:solidFill>
                  <a:srgbClr val="C00000"/>
                </a:solidFill>
              </a:rPr>
              <a:t>3.8.4  </a:t>
            </a:r>
            <a:r>
              <a:rPr lang="en-US" altLang="zh-CN" b="1" dirty="0" err="1">
                <a:solidFill>
                  <a:srgbClr val="C00000"/>
                </a:solidFill>
              </a:rPr>
              <a:t>Quantizer</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normAutofit/>
          </a:bodyPr>
          <a:lstStyle/>
          <a:p>
            <a:r>
              <a:rPr lang="en-US" altLang="zh-CN" sz="1800" dirty="0" err="1"/>
              <a:t>Quantizer</a:t>
            </a:r>
            <a:r>
              <a:rPr lang="zh-CN" altLang="zh-CN" sz="1800" dirty="0"/>
              <a:t>模块，量化输入的模块，将平滑的输入信号变为阶梯状输出。模块接受和输出双精度信号，输出计算采用四舍五入法，产生与零点对称的输出，具体如下：</a:t>
            </a:r>
          </a:p>
          <a:p>
            <a:r>
              <a:rPr lang="zh-CN" altLang="zh-CN" sz="1900" dirty="0"/>
              <a:t>如图</a:t>
            </a:r>
            <a:r>
              <a:rPr lang="en-US" altLang="zh-CN" sz="1900" dirty="0"/>
              <a:t>3-115</a:t>
            </a:r>
            <a:r>
              <a:rPr lang="zh-CN" altLang="zh-CN" sz="1900" dirty="0"/>
              <a:t>所示</a:t>
            </a:r>
            <a:r>
              <a:rPr lang="en-US" altLang="zh-CN" sz="1900" dirty="0" err="1"/>
              <a:t>Quantizer</a:t>
            </a:r>
            <a:r>
              <a:rPr lang="zh-CN" altLang="zh-CN" sz="1900" dirty="0"/>
              <a:t>模块，对于其属性窗口：</a:t>
            </a:r>
          </a:p>
          <a:p>
            <a:r>
              <a:rPr lang="en-US" altLang="zh-CN" sz="1900" dirty="0"/>
              <a:t>Quantization interval</a:t>
            </a:r>
            <a:r>
              <a:rPr lang="zh-CN" altLang="zh-CN" sz="1900" dirty="0"/>
              <a:t>：量化输出的时间间隔。</a:t>
            </a:r>
            <a:r>
              <a:rPr lang="en-US" altLang="zh-CN" sz="1900" dirty="0" err="1"/>
              <a:t>Quantizer</a:t>
            </a:r>
            <a:r>
              <a:rPr lang="zh-CN" altLang="zh-CN" sz="1900" dirty="0"/>
              <a:t>模块的输出允许值为</a:t>
            </a:r>
            <a:r>
              <a:rPr lang="en-US" altLang="zh-CN" sz="1900" dirty="0"/>
              <a:t> </a:t>
            </a:r>
            <a:r>
              <a:rPr lang="zh-CN" altLang="zh-CN" sz="1900" dirty="0"/>
              <a:t>，其中</a:t>
            </a:r>
            <a:r>
              <a:rPr lang="en-US" altLang="zh-CN" sz="1900" dirty="0"/>
              <a:t>n</a:t>
            </a:r>
            <a:r>
              <a:rPr lang="zh-CN" altLang="zh-CN" sz="1900" dirty="0"/>
              <a:t>为一个整数，</a:t>
            </a:r>
            <a:r>
              <a:rPr lang="en-US" altLang="zh-CN" sz="1900" dirty="0"/>
              <a:t>q</a:t>
            </a:r>
            <a:r>
              <a:rPr lang="zh-CN" altLang="zh-CN" sz="1900" dirty="0"/>
              <a:t>为</a:t>
            </a:r>
            <a:r>
              <a:rPr lang="en-US" altLang="zh-CN" sz="1900" dirty="0"/>
              <a:t>Quantization interval</a:t>
            </a:r>
            <a:r>
              <a:rPr lang="zh-CN" altLang="zh-CN" sz="1900" dirty="0"/>
              <a:t>参数，系统默认值为</a:t>
            </a:r>
            <a:r>
              <a:rPr lang="en-US" altLang="zh-CN" sz="1900" dirty="0"/>
              <a:t>0.5</a:t>
            </a:r>
            <a:r>
              <a:rPr lang="zh-CN" altLang="zh-CN" sz="1900" dirty="0"/>
              <a:t>；</a:t>
            </a:r>
          </a:p>
          <a:p>
            <a:r>
              <a:rPr lang="en-US" altLang="zh-CN" sz="1900" dirty="0"/>
              <a:t>Sample time</a:t>
            </a:r>
            <a:r>
              <a:rPr lang="zh-CN" altLang="zh-CN" sz="1900" dirty="0"/>
              <a:t>：采样时间，一般采取系统默认值，默认值为</a:t>
            </a:r>
            <a:r>
              <a:rPr lang="en-US" altLang="zh-CN" sz="1900" dirty="0"/>
              <a:t>-1</a:t>
            </a:r>
            <a:r>
              <a:rPr lang="zh-CN" altLang="zh-CN" sz="1900" dirty="0"/>
              <a:t>。</a:t>
            </a:r>
          </a:p>
          <a:p>
            <a:r>
              <a:rPr lang="zh-CN" altLang="zh-CN" sz="1900" dirty="0"/>
              <a:t>搭建</a:t>
            </a:r>
            <a:r>
              <a:rPr lang="en-US" altLang="zh-CN" sz="1900" dirty="0" err="1"/>
              <a:t>Quantizer</a:t>
            </a:r>
            <a:r>
              <a:rPr lang="zh-CN" altLang="zh-CN" sz="1900" dirty="0"/>
              <a:t>模块，如图</a:t>
            </a:r>
            <a:r>
              <a:rPr lang="en-US" altLang="zh-CN" sz="1900" dirty="0"/>
              <a:t>3-116</a:t>
            </a:r>
            <a:r>
              <a:rPr lang="zh-CN" altLang="zh-CN" sz="1900" dirty="0"/>
              <a:t>所示。</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691680" y="5186722"/>
            <a:ext cx="685800" cy="73152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5556" t="31461" r="5185" b="19101"/>
          <a:stretch>
            <a:fillRect/>
          </a:stretch>
        </p:blipFill>
        <p:spPr bwMode="auto">
          <a:xfrm>
            <a:off x="4211960" y="4869160"/>
            <a:ext cx="3960440" cy="1366644"/>
          </a:xfrm>
          <a:prstGeom prst="rect">
            <a:avLst/>
          </a:prstGeom>
          <a:noFill/>
          <a:ln>
            <a:noFill/>
          </a:ln>
        </p:spPr>
      </p:pic>
    </p:spTree>
    <p:extLst>
      <p:ext uri="{BB962C8B-B14F-4D97-AF65-F5344CB8AC3E}">
        <p14:creationId xmlns:p14="http://schemas.microsoft.com/office/powerpoint/2010/main" val="21839963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80728"/>
            <a:ext cx="8229600" cy="1143000"/>
          </a:xfrm>
        </p:spPr>
        <p:txBody>
          <a:bodyPr>
            <a:normAutofit fontScale="90000"/>
          </a:bodyPr>
          <a:lstStyle/>
          <a:p>
            <a:r>
              <a:rPr lang="en-US" altLang="zh-CN" b="1" dirty="0">
                <a:solidFill>
                  <a:srgbClr val="C00000"/>
                </a:solidFill>
              </a:rPr>
              <a:t>3.8.5  Rate Limiter</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normAutofit/>
          </a:bodyPr>
          <a:lstStyle/>
          <a:p>
            <a:r>
              <a:rPr lang="en-US" altLang="zh-CN" sz="2000" dirty="0"/>
              <a:t>Rate Limiter</a:t>
            </a:r>
            <a:r>
              <a:rPr lang="zh-CN" altLang="zh-CN" sz="2000" dirty="0"/>
              <a:t>模块，限定通过该模块的信号的一阶导数，以使输出</a:t>
            </a:r>
            <a:r>
              <a:rPr lang="zh-CN" altLang="zh-CN" sz="2000" dirty="0" smtClean="0"/>
              <a:t>端变化</a:t>
            </a:r>
            <a:r>
              <a:rPr lang="zh-CN" altLang="zh-CN" sz="2000" dirty="0"/>
              <a:t>不</a:t>
            </a:r>
            <a:r>
              <a:rPr lang="zh-CN" altLang="zh-CN" sz="2000" dirty="0" smtClean="0"/>
              <a:t>超过</a:t>
            </a:r>
            <a:r>
              <a:rPr lang="zh-CN" altLang="zh-CN" sz="2000" dirty="0"/>
              <a:t>指定</a:t>
            </a:r>
            <a:r>
              <a:rPr lang="zh-CN" altLang="zh-CN" sz="2000" dirty="0" smtClean="0"/>
              <a:t>界限</a:t>
            </a:r>
            <a:r>
              <a:rPr lang="zh-CN" altLang="en-US" sz="2000" dirty="0" smtClean="0"/>
              <a:t>。</a:t>
            </a:r>
            <a:r>
              <a:rPr lang="en-US" altLang="zh-CN" sz="2000" dirty="0"/>
              <a:t>	</a:t>
            </a:r>
            <a:endParaRPr lang="en-US" altLang="zh-CN" sz="2000" dirty="0" smtClean="0"/>
          </a:p>
          <a:p>
            <a:r>
              <a:rPr lang="en-US" altLang="zh-CN" sz="2000" dirty="0" smtClean="0"/>
              <a:t>Rate </a:t>
            </a:r>
            <a:r>
              <a:rPr lang="en-US" altLang="zh-CN" sz="2000" dirty="0"/>
              <a:t>Limiter</a:t>
            </a:r>
            <a:r>
              <a:rPr lang="zh-CN" altLang="zh-CN" sz="2000" dirty="0"/>
              <a:t>其模块属性如图</a:t>
            </a:r>
            <a:r>
              <a:rPr lang="en-US" altLang="zh-CN" sz="2000" dirty="0"/>
              <a:t>3-118</a:t>
            </a:r>
            <a:r>
              <a:rPr lang="zh-CN" altLang="zh-CN" sz="2000" dirty="0"/>
              <a:t>所示。</a:t>
            </a:r>
          </a:p>
          <a:p>
            <a:r>
              <a:rPr lang="zh-CN" altLang="zh-CN" sz="2000" dirty="0"/>
              <a:t>如图</a:t>
            </a:r>
            <a:r>
              <a:rPr lang="en-US" altLang="zh-CN" sz="2000" dirty="0"/>
              <a:t>3-118</a:t>
            </a:r>
            <a:r>
              <a:rPr lang="zh-CN" altLang="zh-CN" sz="2000" dirty="0"/>
              <a:t>所示</a:t>
            </a:r>
            <a:r>
              <a:rPr lang="en-US" altLang="zh-CN" sz="2000" dirty="0"/>
              <a:t>Rate Limiter</a:t>
            </a:r>
            <a:r>
              <a:rPr lang="zh-CN" altLang="zh-CN" sz="2000" dirty="0"/>
              <a:t>模块，对于其属性窗口：</a:t>
            </a:r>
          </a:p>
          <a:p>
            <a:r>
              <a:rPr lang="en-US" altLang="zh-CN" sz="2000" dirty="0"/>
              <a:t>Rising slew rate</a:t>
            </a:r>
            <a:r>
              <a:rPr lang="zh-CN" altLang="zh-CN" sz="2000" dirty="0"/>
              <a:t>：一个递增输入信号的导数极限，默认为</a:t>
            </a:r>
            <a:r>
              <a:rPr lang="en-US" altLang="zh-CN" sz="2000" dirty="0"/>
              <a:t>1</a:t>
            </a:r>
            <a:r>
              <a:rPr lang="zh-CN" altLang="zh-CN" sz="2000" dirty="0"/>
              <a:t>；</a:t>
            </a:r>
          </a:p>
          <a:p>
            <a:r>
              <a:rPr lang="en-US" altLang="zh-CN" sz="2000" dirty="0"/>
              <a:t>Falling slew rate</a:t>
            </a:r>
            <a:r>
              <a:rPr lang="zh-CN" altLang="zh-CN" sz="2000" dirty="0"/>
              <a:t>：一个递减输入信号的导数极限，默认为</a:t>
            </a:r>
            <a:r>
              <a:rPr lang="en-US" altLang="zh-CN" sz="2000" dirty="0"/>
              <a:t>-1</a:t>
            </a:r>
            <a:r>
              <a:rPr lang="zh-CN" altLang="zh-CN" sz="2000" dirty="0"/>
              <a:t>；</a:t>
            </a:r>
          </a:p>
          <a:p>
            <a:r>
              <a:rPr lang="en-US" altLang="zh-CN" sz="2000" dirty="0"/>
              <a:t>Initial condition</a:t>
            </a:r>
            <a:r>
              <a:rPr lang="zh-CN" altLang="zh-CN" sz="2000" dirty="0"/>
              <a:t>：系统初始化状态值，默认为</a:t>
            </a:r>
            <a:r>
              <a:rPr lang="en-US" altLang="zh-CN" sz="2000" dirty="0"/>
              <a:t>0</a:t>
            </a:r>
            <a:r>
              <a:rPr lang="zh-CN" altLang="zh-CN" sz="2000" dirty="0"/>
              <a:t>；</a:t>
            </a:r>
          </a:p>
          <a:p>
            <a:r>
              <a:rPr lang="zh-CN" altLang="zh-CN" sz="2000" dirty="0"/>
              <a:t>搭建</a:t>
            </a:r>
            <a:r>
              <a:rPr lang="en-US" altLang="zh-CN" sz="2000" dirty="0"/>
              <a:t>Rate Limiter</a:t>
            </a:r>
            <a:r>
              <a:rPr lang="zh-CN" altLang="zh-CN" sz="2000" dirty="0"/>
              <a:t>模块，如图</a:t>
            </a:r>
            <a:r>
              <a:rPr lang="en-US" altLang="zh-CN" sz="2000" dirty="0"/>
              <a:t>3-119</a:t>
            </a:r>
            <a:r>
              <a:rPr lang="zh-CN" altLang="zh-CN" sz="2000" dirty="0"/>
              <a:t>所示</a:t>
            </a:r>
            <a:r>
              <a:rPr lang="zh-CN" altLang="zh-CN" sz="2000" dirty="0" smtClean="0"/>
              <a:t>。</a:t>
            </a:r>
            <a:endParaRPr lang="zh-CN" altLang="zh-CN" sz="2000"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043608" y="5013176"/>
            <a:ext cx="807720" cy="75438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5695" t="32973" r="8540" b="17838"/>
          <a:stretch>
            <a:fillRect/>
          </a:stretch>
        </p:blipFill>
        <p:spPr bwMode="auto">
          <a:xfrm>
            <a:off x="4572000" y="4725144"/>
            <a:ext cx="3168352" cy="1660768"/>
          </a:xfrm>
          <a:prstGeom prst="rect">
            <a:avLst/>
          </a:prstGeom>
          <a:noFill/>
          <a:ln>
            <a:noFill/>
          </a:ln>
        </p:spPr>
      </p:pic>
    </p:spTree>
    <p:extLst>
      <p:ext uri="{BB962C8B-B14F-4D97-AF65-F5344CB8AC3E}">
        <p14:creationId xmlns:p14="http://schemas.microsoft.com/office/powerpoint/2010/main" val="33024293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908720"/>
            <a:ext cx="8229600" cy="1143000"/>
          </a:xfrm>
        </p:spPr>
        <p:txBody>
          <a:bodyPr>
            <a:normAutofit fontScale="90000"/>
          </a:bodyPr>
          <a:lstStyle/>
          <a:p>
            <a:r>
              <a:rPr lang="en-US" altLang="zh-CN" b="1" dirty="0">
                <a:solidFill>
                  <a:srgbClr val="C00000"/>
                </a:solidFill>
              </a:rPr>
              <a:t>3.8.6  Saturation</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normAutofit/>
          </a:bodyPr>
          <a:lstStyle/>
          <a:p>
            <a:r>
              <a:rPr lang="en-US" altLang="zh-CN" sz="1800" dirty="0"/>
              <a:t>Saturation</a:t>
            </a:r>
            <a:r>
              <a:rPr lang="zh-CN" altLang="zh-CN" sz="1800" dirty="0"/>
              <a:t>模块，对输入信号进行上限、下限进行约束，如输入值大于等于上限，则取上限值，如输入值小于等于下限，则取下限值。</a:t>
            </a:r>
          </a:p>
          <a:p>
            <a:r>
              <a:rPr lang="en-US" altLang="zh-CN" sz="1800" dirty="0"/>
              <a:t>	Saturation</a:t>
            </a:r>
            <a:r>
              <a:rPr lang="zh-CN" altLang="zh-CN" sz="1800" dirty="0"/>
              <a:t>其模块属性如图</a:t>
            </a:r>
            <a:r>
              <a:rPr lang="en-US" altLang="zh-CN" sz="1800" dirty="0"/>
              <a:t>3-121</a:t>
            </a:r>
            <a:r>
              <a:rPr lang="zh-CN" altLang="zh-CN" sz="1800" dirty="0"/>
              <a:t>所示。</a:t>
            </a:r>
          </a:p>
          <a:p>
            <a:r>
              <a:rPr lang="zh-CN" altLang="zh-CN" sz="1800" dirty="0"/>
              <a:t>如图</a:t>
            </a:r>
            <a:r>
              <a:rPr lang="en-US" altLang="zh-CN" sz="1800" dirty="0"/>
              <a:t>3-121</a:t>
            </a:r>
            <a:r>
              <a:rPr lang="zh-CN" altLang="zh-CN" sz="1800" dirty="0"/>
              <a:t>所示</a:t>
            </a:r>
            <a:r>
              <a:rPr lang="en-US" altLang="zh-CN" sz="1800" dirty="0"/>
              <a:t>Saturation</a:t>
            </a:r>
            <a:r>
              <a:rPr lang="zh-CN" altLang="zh-CN" sz="1800" dirty="0"/>
              <a:t>模块，对于其属性窗口：</a:t>
            </a:r>
          </a:p>
          <a:p>
            <a:r>
              <a:rPr lang="en-US" altLang="zh-CN" sz="1800" dirty="0"/>
              <a:t>Upper limit</a:t>
            </a:r>
            <a:r>
              <a:rPr lang="zh-CN" altLang="zh-CN" sz="1800" dirty="0"/>
              <a:t>：限定输入信号的上限，如输入值大于等于该值，则取该值，默认为</a:t>
            </a:r>
            <a:r>
              <a:rPr lang="en-US" altLang="zh-CN" sz="1800" dirty="0"/>
              <a:t>0.5</a:t>
            </a:r>
            <a:r>
              <a:rPr lang="zh-CN" altLang="zh-CN" sz="1800" dirty="0"/>
              <a:t>；</a:t>
            </a:r>
          </a:p>
          <a:p>
            <a:r>
              <a:rPr lang="en-US" altLang="zh-CN" sz="1800" dirty="0"/>
              <a:t>Lower limit</a:t>
            </a:r>
            <a:r>
              <a:rPr lang="zh-CN" altLang="zh-CN" sz="1800" dirty="0"/>
              <a:t>：限定输入信号的下限，如输入值小于等于该值，则取该值，默认为</a:t>
            </a:r>
            <a:r>
              <a:rPr lang="en-US" altLang="zh-CN" sz="1800" dirty="0"/>
              <a:t>-0.5</a:t>
            </a:r>
            <a:r>
              <a:rPr lang="zh-CN" altLang="zh-CN" sz="1800" dirty="0"/>
              <a:t>；</a:t>
            </a:r>
          </a:p>
          <a:p>
            <a:r>
              <a:rPr lang="en-US" altLang="zh-CN" sz="1800" dirty="0"/>
              <a:t>Sample time</a:t>
            </a:r>
            <a:r>
              <a:rPr lang="zh-CN" altLang="zh-CN" sz="1800" dirty="0"/>
              <a:t>：采样时间，一般采取系统默认值，默认值为</a:t>
            </a:r>
            <a:r>
              <a:rPr lang="en-US" altLang="zh-CN" sz="1800" dirty="0"/>
              <a:t>-1</a:t>
            </a:r>
            <a:r>
              <a:rPr lang="zh-CN" altLang="zh-CN" sz="1800" dirty="0"/>
              <a:t>。</a:t>
            </a:r>
          </a:p>
          <a:p>
            <a:r>
              <a:rPr lang="zh-CN" altLang="zh-CN" sz="1800" dirty="0"/>
              <a:t>搭建</a:t>
            </a:r>
            <a:r>
              <a:rPr lang="en-US" altLang="zh-CN" sz="1800" dirty="0"/>
              <a:t>Saturation</a:t>
            </a:r>
            <a:r>
              <a:rPr lang="zh-CN" altLang="zh-CN" sz="1800" dirty="0"/>
              <a:t>模块，如图</a:t>
            </a:r>
            <a:r>
              <a:rPr lang="en-US" altLang="zh-CN" sz="1800" dirty="0"/>
              <a:t>3-122</a:t>
            </a:r>
            <a:r>
              <a:rPr lang="zh-CN" altLang="zh-CN" sz="18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941168"/>
            <a:ext cx="1135380" cy="102108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5975" t="33940" r="7172" b="17575"/>
          <a:stretch>
            <a:fillRect/>
          </a:stretch>
        </p:blipFill>
        <p:spPr bwMode="auto">
          <a:xfrm>
            <a:off x="3779912" y="4941168"/>
            <a:ext cx="3528392" cy="1313848"/>
          </a:xfrm>
          <a:prstGeom prst="rect">
            <a:avLst/>
          </a:prstGeom>
          <a:noFill/>
          <a:ln>
            <a:noFill/>
          </a:ln>
        </p:spPr>
      </p:pic>
    </p:spTree>
    <p:extLst>
      <p:ext uri="{BB962C8B-B14F-4D97-AF65-F5344CB8AC3E}">
        <p14:creationId xmlns:p14="http://schemas.microsoft.com/office/powerpoint/2010/main" val="353341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052736"/>
            <a:ext cx="8229600" cy="1143000"/>
          </a:xfrm>
        </p:spPr>
        <p:txBody>
          <a:bodyPr>
            <a:normAutofit fontScale="90000"/>
          </a:bodyPr>
          <a:lstStyle/>
          <a:p>
            <a:r>
              <a:rPr lang="en-US" altLang="zh-CN" b="1" dirty="0">
                <a:solidFill>
                  <a:srgbClr val="C00000"/>
                </a:solidFill>
              </a:rPr>
              <a:t>3.9 </a:t>
            </a:r>
            <a:r>
              <a:rPr lang="zh-CN" altLang="zh-CN" b="1" dirty="0">
                <a:solidFill>
                  <a:srgbClr val="C00000"/>
                </a:solidFill>
              </a:rPr>
              <a:t>信号与系统模块组</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lstStyle/>
          <a:p>
            <a:r>
              <a:rPr lang="zh-CN" altLang="zh-CN" dirty="0"/>
              <a:t>信号与系统模块主要对信号进行仿真运算，主要在信号系统中应用广泛，例如总线设置、数据存储、数据写、数据读操作等等，</a:t>
            </a:r>
            <a:r>
              <a:rPr lang="en-US" altLang="zh-CN" dirty="0"/>
              <a:t>Simulink</a:t>
            </a:r>
            <a:r>
              <a:rPr lang="zh-CN" altLang="zh-CN" dirty="0"/>
              <a:t>库涵盖范围广，因此适应多学科的交叉运算。</a:t>
            </a:r>
          </a:p>
          <a:p>
            <a:endParaRPr lang="zh-CN" altLang="en-US" dirty="0"/>
          </a:p>
        </p:txBody>
      </p:sp>
    </p:spTree>
    <p:extLst>
      <p:ext uri="{BB962C8B-B14F-4D97-AF65-F5344CB8AC3E}">
        <p14:creationId xmlns:p14="http://schemas.microsoft.com/office/powerpoint/2010/main" val="32329479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9899" y="980728"/>
            <a:ext cx="8229600" cy="1143000"/>
          </a:xfrm>
        </p:spPr>
        <p:txBody>
          <a:bodyPr>
            <a:normAutofit fontScale="90000"/>
          </a:bodyPr>
          <a:lstStyle/>
          <a:p>
            <a:r>
              <a:rPr lang="en-US" altLang="zh-CN" b="1" dirty="0">
                <a:solidFill>
                  <a:srgbClr val="C00000"/>
                </a:solidFill>
              </a:rPr>
              <a:t>3.9.1  Bus Selector</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916832"/>
            <a:ext cx="8229600" cy="4209331"/>
          </a:xfrm>
        </p:spPr>
        <p:txBody>
          <a:bodyPr>
            <a:normAutofit/>
          </a:bodyPr>
          <a:lstStyle/>
          <a:p>
            <a:r>
              <a:rPr lang="en-US" altLang="zh-CN" sz="1800" dirty="0"/>
              <a:t>Bus Selector</a:t>
            </a:r>
            <a:r>
              <a:rPr lang="zh-CN" altLang="zh-CN" sz="1800" dirty="0"/>
              <a:t>模块，接受来自</a:t>
            </a:r>
            <a:r>
              <a:rPr lang="en-US" altLang="zh-CN" sz="1800" dirty="0"/>
              <a:t>mux</a:t>
            </a:r>
            <a:r>
              <a:rPr lang="zh-CN" altLang="zh-CN" sz="1800" dirty="0"/>
              <a:t>模块或者其它</a:t>
            </a:r>
            <a:r>
              <a:rPr lang="en-US" altLang="zh-CN" sz="1800" dirty="0"/>
              <a:t>Bus Selector</a:t>
            </a:r>
            <a:r>
              <a:rPr lang="zh-CN" altLang="zh-CN" sz="1800" dirty="0"/>
              <a:t>模块的信号，</a:t>
            </a:r>
            <a:r>
              <a:rPr lang="en-US" altLang="zh-CN" sz="1800" dirty="0"/>
              <a:t>Bus Selector</a:t>
            </a:r>
            <a:r>
              <a:rPr lang="zh-CN" altLang="zh-CN" sz="1800" dirty="0"/>
              <a:t>模块只有一个输入端口，输出端口的数量取决于</a:t>
            </a:r>
            <a:r>
              <a:rPr lang="en-US" altLang="zh-CN" sz="1800" dirty="0" err="1"/>
              <a:t>Muxed</a:t>
            </a:r>
            <a:r>
              <a:rPr lang="en-US" altLang="zh-CN" sz="1800" dirty="0"/>
              <a:t> output</a:t>
            </a:r>
            <a:r>
              <a:rPr lang="zh-CN" altLang="zh-CN" sz="1800" dirty="0"/>
              <a:t>复选框的状态。</a:t>
            </a:r>
          </a:p>
          <a:p>
            <a:r>
              <a:rPr lang="en-US" altLang="zh-CN" sz="1800" dirty="0"/>
              <a:t>	Bus Selector</a:t>
            </a:r>
            <a:r>
              <a:rPr lang="zh-CN" altLang="zh-CN" sz="1800" dirty="0"/>
              <a:t>其模块属性如图</a:t>
            </a:r>
            <a:r>
              <a:rPr lang="en-US" altLang="zh-CN" sz="1800" dirty="0"/>
              <a:t>3-124</a:t>
            </a:r>
            <a:r>
              <a:rPr lang="zh-CN" altLang="zh-CN" sz="1800" dirty="0"/>
              <a:t>所示。</a:t>
            </a:r>
          </a:p>
          <a:p>
            <a:r>
              <a:rPr lang="zh-CN" altLang="zh-CN" sz="1800" dirty="0"/>
              <a:t>如图</a:t>
            </a:r>
            <a:r>
              <a:rPr lang="en-US" altLang="zh-CN" sz="1800" dirty="0"/>
              <a:t>3-124</a:t>
            </a:r>
            <a:r>
              <a:rPr lang="zh-CN" altLang="zh-CN" sz="1800" dirty="0"/>
              <a:t>所示</a:t>
            </a:r>
            <a:r>
              <a:rPr lang="en-US" altLang="zh-CN" sz="1800" dirty="0"/>
              <a:t>Bus Selector</a:t>
            </a:r>
            <a:r>
              <a:rPr lang="zh-CN" altLang="zh-CN" sz="1800" dirty="0"/>
              <a:t>模块，对于其属性窗口：</a:t>
            </a:r>
          </a:p>
          <a:p>
            <a:r>
              <a:rPr lang="en-US" altLang="zh-CN" sz="1800" dirty="0"/>
              <a:t>Signals in the bus</a:t>
            </a:r>
            <a:r>
              <a:rPr lang="zh-CN" altLang="zh-CN" sz="1800" dirty="0"/>
              <a:t>：此列表框显示在输入母线上的信号。</a:t>
            </a:r>
          </a:p>
          <a:p>
            <a:r>
              <a:rPr lang="en-US" altLang="zh-CN" sz="1800" dirty="0" err="1"/>
              <a:t>Secteted</a:t>
            </a:r>
            <a:r>
              <a:rPr lang="en-US" altLang="zh-CN" sz="1800" dirty="0"/>
              <a:t> signals</a:t>
            </a:r>
            <a:r>
              <a:rPr lang="zh-CN" altLang="zh-CN" sz="1800" dirty="0"/>
              <a:t>：此列表框显示输出信号，可以通过</a:t>
            </a:r>
            <a:r>
              <a:rPr lang="en-US" altLang="zh-CN" sz="1800" dirty="0"/>
              <a:t>Up</a:t>
            </a:r>
            <a:r>
              <a:rPr lang="zh-CN" altLang="zh-CN" sz="1800" dirty="0"/>
              <a:t>、</a:t>
            </a:r>
            <a:r>
              <a:rPr lang="en-US" altLang="zh-CN" sz="1800" dirty="0"/>
              <a:t>Down</a:t>
            </a:r>
            <a:r>
              <a:rPr lang="zh-CN" altLang="zh-CN" sz="1800" dirty="0"/>
              <a:t>、</a:t>
            </a:r>
            <a:r>
              <a:rPr lang="en-US" altLang="zh-CN" sz="1800" dirty="0"/>
              <a:t>Remove</a:t>
            </a:r>
            <a:r>
              <a:rPr lang="zh-CN" altLang="zh-CN" sz="1800" dirty="0"/>
              <a:t>键进行信号的上下移动和删除，如果在</a:t>
            </a:r>
            <a:r>
              <a:rPr lang="en-US" altLang="zh-CN" sz="1800" dirty="0" err="1"/>
              <a:t>Secteted</a:t>
            </a:r>
            <a:r>
              <a:rPr lang="en-US" altLang="zh-CN" sz="1800" dirty="0"/>
              <a:t> signals</a:t>
            </a:r>
            <a:r>
              <a:rPr lang="zh-CN" altLang="zh-CN" sz="1800" dirty="0"/>
              <a:t>列表选中的输出信号不是</a:t>
            </a:r>
            <a:r>
              <a:rPr lang="en-US" altLang="zh-CN" sz="1800" dirty="0"/>
              <a:t>Bus Selector</a:t>
            </a:r>
            <a:r>
              <a:rPr lang="zh-CN" altLang="zh-CN" sz="1800" dirty="0"/>
              <a:t>模块的输入，则信号前将以</a:t>
            </a:r>
            <a:r>
              <a:rPr lang="en-US" altLang="zh-CN" sz="1800" dirty="0"/>
              <a:t>“???”</a:t>
            </a:r>
            <a:r>
              <a:rPr lang="zh-CN" altLang="zh-CN" sz="1800" dirty="0"/>
              <a:t>显示。</a:t>
            </a:r>
          </a:p>
          <a:p>
            <a:r>
              <a:rPr lang="zh-CN" altLang="zh-CN" sz="1800" dirty="0"/>
              <a:t>搭建</a:t>
            </a:r>
            <a:r>
              <a:rPr lang="en-US" altLang="zh-CN" sz="1800" dirty="0"/>
              <a:t>Bus Selector</a:t>
            </a:r>
            <a:r>
              <a:rPr lang="zh-CN" altLang="zh-CN" sz="1800" dirty="0"/>
              <a:t>模块，如图</a:t>
            </a:r>
            <a:r>
              <a:rPr lang="en-US" altLang="zh-CN" sz="1800" dirty="0"/>
              <a:t>3-125</a:t>
            </a:r>
            <a:r>
              <a:rPr lang="zh-CN" altLang="zh-CN" sz="18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619672" y="5212145"/>
            <a:ext cx="784860" cy="95250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6181" t="33702" r="7637" b="18231"/>
          <a:stretch>
            <a:fillRect/>
          </a:stretch>
        </p:blipFill>
        <p:spPr bwMode="auto">
          <a:xfrm>
            <a:off x="4716016" y="4974322"/>
            <a:ext cx="3960440" cy="1406644"/>
          </a:xfrm>
          <a:prstGeom prst="rect">
            <a:avLst/>
          </a:prstGeom>
          <a:noFill/>
          <a:ln>
            <a:noFill/>
          </a:ln>
        </p:spPr>
      </p:pic>
    </p:spTree>
    <p:extLst>
      <p:ext uri="{BB962C8B-B14F-4D97-AF65-F5344CB8AC3E}">
        <p14:creationId xmlns:p14="http://schemas.microsoft.com/office/powerpoint/2010/main" val="18112985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08720"/>
            <a:ext cx="8229600" cy="1143000"/>
          </a:xfrm>
        </p:spPr>
        <p:txBody>
          <a:bodyPr>
            <a:normAutofit fontScale="90000"/>
          </a:bodyPr>
          <a:lstStyle/>
          <a:p>
            <a:r>
              <a:rPr lang="en-US" altLang="zh-CN" b="1" dirty="0">
                <a:solidFill>
                  <a:srgbClr val="C00000"/>
                </a:solidFill>
              </a:rPr>
              <a:t>3.9.2  Bus Creator</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700809"/>
            <a:ext cx="8229600" cy="3600400"/>
          </a:xfrm>
        </p:spPr>
        <p:txBody>
          <a:bodyPr>
            <a:normAutofit lnSpcReduction="10000"/>
          </a:bodyPr>
          <a:lstStyle/>
          <a:p>
            <a:r>
              <a:rPr lang="en-US" altLang="zh-CN" sz="2100" dirty="0"/>
              <a:t>Bus Creator</a:t>
            </a:r>
            <a:r>
              <a:rPr lang="zh-CN" altLang="zh-CN" sz="2100" dirty="0"/>
              <a:t>模块，输入信号可以矢量或者标量信号，</a:t>
            </a:r>
            <a:r>
              <a:rPr lang="en-US" altLang="zh-CN" sz="2100" dirty="0"/>
              <a:t>Bus Creator</a:t>
            </a:r>
            <a:r>
              <a:rPr lang="zh-CN" altLang="zh-CN" sz="2100" dirty="0"/>
              <a:t>创建</a:t>
            </a:r>
            <a:r>
              <a:rPr lang="en-US" altLang="zh-CN" sz="2100" dirty="0"/>
              <a:t>Bus</a:t>
            </a:r>
            <a:r>
              <a:rPr lang="zh-CN" altLang="zh-CN" sz="2100" dirty="0"/>
              <a:t>输出信号，可供其它</a:t>
            </a:r>
            <a:r>
              <a:rPr lang="en-US" altLang="zh-CN" sz="2100" dirty="0"/>
              <a:t>Bus</a:t>
            </a:r>
            <a:r>
              <a:rPr lang="zh-CN" altLang="zh-CN" sz="2100" dirty="0"/>
              <a:t>模块调用。</a:t>
            </a:r>
          </a:p>
          <a:p>
            <a:r>
              <a:rPr lang="en-US" altLang="zh-CN" sz="2100" dirty="0"/>
              <a:t>	Bus Creator</a:t>
            </a:r>
            <a:r>
              <a:rPr lang="zh-CN" altLang="zh-CN" sz="2100" dirty="0"/>
              <a:t>其模块属性如图</a:t>
            </a:r>
            <a:r>
              <a:rPr lang="en-US" altLang="zh-CN" sz="2100" dirty="0"/>
              <a:t>3-127</a:t>
            </a:r>
            <a:r>
              <a:rPr lang="zh-CN" altLang="zh-CN" sz="2100" dirty="0"/>
              <a:t>所示。</a:t>
            </a:r>
          </a:p>
          <a:p>
            <a:r>
              <a:rPr lang="zh-CN" altLang="zh-CN" sz="2100" dirty="0"/>
              <a:t>如图</a:t>
            </a:r>
            <a:r>
              <a:rPr lang="en-US" altLang="zh-CN" sz="2100" dirty="0"/>
              <a:t>3-127</a:t>
            </a:r>
            <a:r>
              <a:rPr lang="zh-CN" altLang="zh-CN" sz="2100" dirty="0"/>
              <a:t>所示</a:t>
            </a:r>
            <a:r>
              <a:rPr lang="en-US" altLang="zh-CN" sz="2100" dirty="0"/>
              <a:t>Bus Creator</a:t>
            </a:r>
            <a:r>
              <a:rPr lang="zh-CN" altLang="zh-CN" sz="2100" dirty="0"/>
              <a:t>模块，对于其属性窗口：</a:t>
            </a:r>
          </a:p>
          <a:p>
            <a:r>
              <a:rPr lang="en-US" altLang="zh-CN" sz="2100" dirty="0"/>
              <a:t>Number of inputs</a:t>
            </a:r>
            <a:r>
              <a:rPr lang="zh-CN" altLang="zh-CN" sz="2100" dirty="0"/>
              <a:t>：输入信号的个数。</a:t>
            </a:r>
          </a:p>
          <a:p>
            <a:r>
              <a:rPr lang="en-US" altLang="zh-CN" sz="2100" dirty="0" err="1"/>
              <a:t>Secteted</a:t>
            </a:r>
            <a:r>
              <a:rPr lang="en-US" altLang="zh-CN" sz="2100" dirty="0"/>
              <a:t> signals</a:t>
            </a:r>
            <a:r>
              <a:rPr lang="zh-CN" altLang="zh-CN" sz="2100" dirty="0"/>
              <a:t>：此列表框显示输入信号，可以通过</a:t>
            </a:r>
            <a:r>
              <a:rPr lang="en-US" altLang="zh-CN" sz="2100" dirty="0"/>
              <a:t>Up</a:t>
            </a:r>
            <a:r>
              <a:rPr lang="zh-CN" altLang="zh-CN" sz="2100" dirty="0"/>
              <a:t>、</a:t>
            </a:r>
            <a:r>
              <a:rPr lang="en-US" altLang="zh-CN" sz="2100" dirty="0"/>
              <a:t>Down</a:t>
            </a:r>
            <a:r>
              <a:rPr lang="zh-CN" altLang="zh-CN" sz="2100" dirty="0"/>
              <a:t>、</a:t>
            </a:r>
            <a:r>
              <a:rPr lang="en-US" altLang="zh-CN" sz="2100" dirty="0"/>
              <a:t>Add</a:t>
            </a:r>
            <a:r>
              <a:rPr lang="zh-CN" altLang="zh-CN" sz="2100" dirty="0"/>
              <a:t>、</a:t>
            </a:r>
            <a:r>
              <a:rPr lang="en-US" altLang="zh-CN" sz="2100" dirty="0"/>
              <a:t>Remove</a:t>
            </a:r>
            <a:r>
              <a:rPr lang="zh-CN" altLang="zh-CN" sz="2100" dirty="0"/>
              <a:t>键进行信号的上下移动、增加信号和删除信号，如果在</a:t>
            </a:r>
            <a:r>
              <a:rPr lang="en-US" altLang="zh-CN" sz="2100" dirty="0" err="1"/>
              <a:t>Secteted</a:t>
            </a:r>
            <a:r>
              <a:rPr lang="en-US" altLang="zh-CN" sz="2100" dirty="0"/>
              <a:t> signals</a:t>
            </a:r>
            <a:r>
              <a:rPr lang="zh-CN" altLang="zh-CN" sz="2100" dirty="0"/>
              <a:t>列表选中的输出信号不是</a:t>
            </a:r>
            <a:r>
              <a:rPr lang="en-US" altLang="zh-CN" sz="2100" dirty="0"/>
              <a:t>Bus Selector</a:t>
            </a:r>
            <a:r>
              <a:rPr lang="zh-CN" altLang="zh-CN" sz="2100" dirty="0"/>
              <a:t>模块的输入，则信号前将以</a:t>
            </a:r>
            <a:r>
              <a:rPr lang="en-US" altLang="zh-CN" sz="2100" dirty="0"/>
              <a:t>“???”</a:t>
            </a:r>
            <a:r>
              <a:rPr lang="zh-CN" altLang="zh-CN" sz="2100" dirty="0"/>
              <a:t>显示。</a:t>
            </a:r>
          </a:p>
          <a:p>
            <a:r>
              <a:rPr lang="zh-CN" altLang="zh-CN" sz="2100" dirty="0"/>
              <a:t>搭建</a:t>
            </a:r>
            <a:r>
              <a:rPr lang="en-US" altLang="zh-CN" sz="2100" dirty="0"/>
              <a:t>Bus Creator</a:t>
            </a:r>
            <a:r>
              <a:rPr lang="zh-CN" altLang="zh-CN" sz="2100" dirty="0"/>
              <a:t>模块，如图</a:t>
            </a:r>
            <a:r>
              <a:rPr lang="en-US" altLang="zh-CN" sz="2100" dirty="0"/>
              <a:t>3-128</a:t>
            </a:r>
            <a:r>
              <a:rPr lang="zh-CN" altLang="zh-CN" sz="21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043608" y="5229200"/>
            <a:ext cx="617220" cy="96012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6137" t="34065" r="7942" b="15935"/>
          <a:stretch>
            <a:fillRect/>
          </a:stretch>
        </p:blipFill>
        <p:spPr bwMode="auto">
          <a:xfrm>
            <a:off x="3707904" y="4701209"/>
            <a:ext cx="4680520" cy="1660768"/>
          </a:xfrm>
          <a:prstGeom prst="rect">
            <a:avLst/>
          </a:prstGeom>
          <a:noFill/>
          <a:ln>
            <a:noFill/>
          </a:ln>
        </p:spPr>
      </p:pic>
    </p:spTree>
    <p:extLst>
      <p:ext uri="{BB962C8B-B14F-4D97-AF65-F5344CB8AC3E}">
        <p14:creationId xmlns:p14="http://schemas.microsoft.com/office/powerpoint/2010/main" val="12089306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108" y="764704"/>
            <a:ext cx="8229600" cy="1143000"/>
          </a:xfrm>
        </p:spPr>
        <p:txBody>
          <a:bodyPr>
            <a:normAutofit fontScale="90000"/>
          </a:bodyPr>
          <a:lstStyle/>
          <a:p>
            <a:r>
              <a:rPr lang="en-US" altLang="zh-CN" b="1" dirty="0">
                <a:solidFill>
                  <a:srgbClr val="C00000"/>
                </a:solidFill>
              </a:rPr>
              <a:t>3.9.3  Mux</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normAutofit/>
          </a:bodyPr>
          <a:lstStyle/>
          <a:p>
            <a:r>
              <a:rPr lang="en-US" altLang="zh-CN" sz="2000" dirty="0"/>
              <a:t>Mux</a:t>
            </a:r>
            <a:r>
              <a:rPr lang="zh-CN" altLang="zh-CN" sz="2000" dirty="0"/>
              <a:t>模块，将多个输入行合成为一个矢量行输出。每一个输入行可携带一个标量或矢量信号。模块输出为一个矢量。</a:t>
            </a:r>
          </a:p>
          <a:p>
            <a:r>
              <a:rPr lang="en-US" altLang="zh-CN" sz="2000" dirty="0"/>
              <a:t>	Mux</a:t>
            </a:r>
            <a:r>
              <a:rPr lang="zh-CN" altLang="zh-CN" sz="2000" dirty="0"/>
              <a:t>其模块属性如图</a:t>
            </a:r>
            <a:r>
              <a:rPr lang="en-US" altLang="zh-CN" sz="2000" dirty="0"/>
              <a:t>3-130</a:t>
            </a:r>
            <a:r>
              <a:rPr lang="zh-CN" altLang="zh-CN" sz="2000" dirty="0"/>
              <a:t>所示。</a:t>
            </a:r>
          </a:p>
          <a:p>
            <a:r>
              <a:rPr lang="zh-CN" altLang="zh-CN" sz="2000" dirty="0"/>
              <a:t>如图</a:t>
            </a:r>
            <a:r>
              <a:rPr lang="en-US" altLang="zh-CN" sz="2000" dirty="0"/>
              <a:t>3-130</a:t>
            </a:r>
            <a:r>
              <a:rPr lang="zh-CN" altLang="zh-CN" sz="2000" dirty="0"/>
              <a:t>所示</a:t>
            </a:r>
            <a:r>
              <a:rPr lang="en-US" altLang="zh-CN" sz="2000" dirty="0"/>
              <a:t>Mux</a:t>
            </a:r>
            <a:r>
              <a:rPr lang="zh-CN" altLang="zh-CN" sz="2000" dirty="0"/>
              <a:t>模块，对于其属性窗口：</a:t>
            </a:r>
          </a:p>
          <a:p>
            <a:r>
              <a:rPr lang="en-US" altLang="zh-CN" sz="2000" dirty="0"/>
              <a:t>Number of inputs</a:t>
            </a:r>
            <a:r>
              <a:rPr lang="zh-CN" altLang="zh-CN" sz="2000" dirty="0"/>
              <a:t>：输入信号的个数或者宽度。行输出的宽度等于行输入宽度之和；</a:t>
            </a:r>
          </a:p>
          <a:p>
            <a:r>
              <a:rPr lang="en-US" altLang="zh-CN" sz="2000" dirty="0"/>
              <a:t>Display option</a:t>
            </a:r>
            <a:r>
              <a:rPr lang="zh-CN" altLang="zh-CN" sz="2000" dirty="0"/>
              <a:t>：主要有三个选项，</a:t>
            </a:r>
            <a:r>
              <a:rPr lang="en-US" altLang="zh-CN" sz="2000" dirty="0"/>
              <a:t>None</a:t>
            </a:r>
            <a:r>
              <a:rPr lang="zh-CN" altLang="zh-CN" sz="2000" dirty="0"/>
              <a:t>、</a:t>
            </a:r>
            <a:r>
              <a:rPr lang="en-US" altLang="zh-CN" sz="2000" dirty="0"/>
              <a:t>Names</a:t>
            </a:r>
            <a:r>
              <a:rPr lang="zh-CN" altLang="zh-CN" sz="2000" dirty="0"/>
              <a:t>、</a:t>
            </a:r>
            <a:r>
              <a:rPr lang="en-US" altLang="zh-CN" sz="2000" dirty="0"/>
              <a:t>bar</a:t>
            </a:r>
            <a:r>
              <a:rPr lang="zh-CN" altLang="zh-CN" sz="2000" dirty="0"/>
              <a:t>等，</a:t>
            </a:r>
            <a:r>
              <a:rPr lang="en-US" altLang="zh-CN" sz="2000" dirty="0"/>
              <a:t>None</a:t>
            </a:r>
            <a:r>
              <a:rPr lang="zh-CN" altLang="zh-CN" sz="2000" dirty="0"/>
              <a:t>表示</a:t>
            </a:r>
            <a:r>
              <a:rPr lang="en-US" altLang="zh-CN" sz="2000" dirty="0"/>
              <a:t>Mux</a:t>
            </a:r>
            <a:r>
              <a:rPr lang="zh-CN" altLang="zh-CN" sz="2000" dirty="0"/>
              <a:t>显示在模块图标的外观，</a:t>
            </a:r>
            <a:r>
              <a:rPr lang="en-US" altLang="zh-CN" sz="2000" dirty="0"/>
              <a:t>Names</a:t>
            </a:r>
            <a:r>
              <a:rPr lang="zh-CN" altLang="zh-CN" sz="2000" dirty="0"/>
              <a:t>表示在每一个端口显示信号名，</a:t>
            </a:r>
            <a:r>
              <a:rPr lang="en-US" altLang="zh-CN" sz="2000" dirty="0"/>
              <a:t>bar</a:t>
            </a:r>
            <a:r>
              <a:rPr lang="zh-CN" altLang="zh-CN" sz="2000" dirty="0"/>
              <a:t>表示以实心前景色显示模块图标。</a:t>
            </a:r>
          </a:p>
          <a:p>
            <a:r>
              <a:rPr lang="zh-CN" altLang="zh-CN" sz="2000" dirty="0"/>
              <a:t>搭建</a:t>
            </a:r>
            <a:r>
              <a:rPr lang="en-US" altLang="zh-CN" sz="2000" dirty="0"/>
              <a:t>Mux</a:t>
            </a:r>
            <a:r>
              <a:rPr lang="zh-CN" altLang="zh-CN" sz="2000" dirty="0"/>
              <a:t>模块，如图</a:t>
            </a:r>
            <a:r>
              <a:rPr lang="en-US" altLang="zh-CN" sz="2000" dirty="0"/>
              <a:t>3-131</a:t>
            </a:r>
            <a:r>
              <a:rPr lang="zh-CN" altLang="zh-CN" sz="20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547664" y="5517232"/>
            <a:ext cx="502920" cy="83058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16246" t="31148" r="6859" b="23497"/>
          <a:stretch>
            <a:fillRect/>
          </a:stretch>
        </p:blipFill>
        <p:spPr bwMode="auto">
          <a:xfrm>
            <a:off x="4427984" y="4902098"/>
            <a:ext cx="4176464" cy="1728584"/>
          </a:xfrm>
          <a:prstGeom prst="rect">
            <a:avLst/>
          </a:prstGeom>
          <a:noFill/>
          <a:ln>
            <a:noFill/>
          </a:ln>
        </p:spPr>
      </p:pic>
    </p:spTree>
    <p:extLst>
      <p:ext uri="{BB962C8B-B14F-4D97-AF65-F5344CB8AC3E}">
        <p14:creationId xmlns:p14="http://schemas.microsoft.com/office/powerpoint/2010/main" val="20131680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29600" cy="1143000"/>
          </a:xfrm>
        </p:spPr>
        <p:txBody>
          <a:bodyPr>
            <a:normAutofit fontScale="90000"/>
          </a:bodyPr>
          <a:lstStyle/>
          <a:p>
            <a:r>
              <a:rPr lang="en-US" altLang="zh-CN" b="1" dirty="0">
                <a:solidFill>
                  <a:srgbClr val="C00000"/>
                </a:solidFill>
              </a:rPr>
              <a:t>3.9.4  </a:t>
            </a:r>
            <a:r>
              <a:rPr lang="en-US" altLang="zh-CN" b="1" dirty="0" err="1">
                <a:solidFill>
                  <a:srgbClr val="C00000"/>
                </a:solidFill>
              </a:rPr>
              <a:t>Demux</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628801"/>
            <a:ext cx="8229600" cy="3312368"/>
          </a:xfrm>
        </p:spPr>
        <p:txBody>
          <a:bodyPr>
            <a:normAutofit fontScale="92500" lnSpcReduction="10000"/>
          </a:bodyPr>
          <a:lstStyle/>
          <a:p>
            <a:r>
              <a:rPr lang="en-US" altLang="zh-CN" sz="2000" dirty="0" err="1"/>
              <a:t>Demux</a:t>
            </a:r>
            <a:r>
              <a:rPr lang="zh-CN" altLang="zh-CN" sz="2000" dirty="0"/>
              <a:t>模块，将一个输入信号分成为行进行输出，每一行可包含一个标量或矢量信号，</a:t>
            </a:r>
            <a:r>
              <a:rPr lang="en-US" altLang="zh-CN" sz="2000" dirty="0"/>
              <a:t>Simulink</a:t>
            </a:r>
            <a:r>
              <a:rPr lang="zh-CN" altLang="zh-CN" sz="2000" dirty="0"/>
              <a:t>通过</a:t>
            </a:r>
            <a:r>
              <a:rPr lang="en-US" altLang="zh-CN" sz="2000" dirty="0"/>
              <a:t>Number of outputs</a:t>
            </a:r>
            <a:r>
              <a:rPr lang="zh-CN" altLang="zh-CN" sz="2000" dirty="0"/>
              <a:t>参数来决定输出信号的行数或宽度。</a:t>
            </a:r>
          </a:p>
          <a:p>
            <a:r>
              <a:rPr lang="en-US" altLang="zh-CN" sz="2000" dirty="0"/>
              <a:t>	</a:t>
            </a:r>
            <a:r>
              <a:rPr lang="en-US" altLang="zh-CN" sz="2000" dirty="0" err="1"/>
              <a:t>Demux</a:t>
            </a:r>
            <a:r>
              <a:rPr lang="zh-CN" altLang="zh-CN" sz="2000" dirty="0"/>
              <a:t>其模块属性如图</a:t>
            </a:r>
            <a:r>
              <a:rPr lang="en-US" altLang="zh-CN" sz="2000" dirty="0"/>
              <a:t>3-133</a:t>
            </a:r>
            <a:r>
              <a:rPr lang="zh-CN" altLang="zh-CN" sz="2000" dirty="0"/>
              <a:t>所示。</a:t>
            </a:r>
          </a:p>
          <a:p>
            <a:r>
              <a:rPr lang="zh-CN" altLang="zh-CN" sz="2000" dirty="0"/>
              <a:t>如图</a:t>
            </a:r>
            <a:r>
              <a:rPr lang="en-US" altLang="zh-CN" sz="2000" dirty="0"/>
              <a:t>3-133</a:t>
            </a:r>
            <a:r>
              <a:rPr lang="zh-CN" altLang="zh-CN" sz="2000" dirty="0"/>
              <a:t>所示</a:t>
            </a:r>
            <a:r>
              <a:rPr lang="en-US" altLang="zh-CN" sz="2000" dirty="0" err="1"/>
              <a:t>Demux</a:t>
            </a:r>
            <a:r>
              <a:rPr lang="zh-CN" altLang="zh-CN" sz="2000" dirty="0"/>
              <a:t>模块，对于其属性窗口：</a:t>
            </a:r>
          </a:p>
          <a:p>
            <a:r>
              <a:rPr lang="en-US" altLang="zh-CN" sz="2000" dirty="0"/>
              <a:t>Number of outputs</a:t>
            </a:r>
            <a:r>
              <a:rPr lang="zh-CN" altLang="zh-CN" sz="2000" dirty="0"/>
              <a:t>：输出信号的个数或者宽度。行输出的总宽度之和等于行输入宽度；</a:t>
            </a:r>
          </a:p>
          <a:p>
            <a:r>
              <a:rPr lang="en-US" altLang="zh-CN" sz="2000" dirty="0"/>
              <a:t>Display option</a:t>
            </a:r>
            <a:r>
              <a:rPr lang="zh-CN" altLang="zh-CN" sz="2000" dirty="0"/>
              <a:t>：主要有三个选项，</a:t>
            </a:r>
            <a:r>
              <a:rPr lang="en-US" altLang="zh-CN" sz="2000" dirty="0"/>
              <a:t>None</a:t>
            </a:r>
            <a:r>
              <a:rPr lang="zh-CN" altLang="zh-CN" sz="2000" dirty="0"/>
              <a:t>、</a:t>
            </a:r>
            <a:r>
              <a:rPr lang="en-US" altLang="zh-CN" sz="2000" dirty="0"/>
              <a:t>Names</a:t>
            </a:r>
            <a:r>
              <a:rPr lang="zh-CN" altLang="zh-CN" sz="2000" dirty="0"/>
              <a:t>、</a:t>
            </a:r>
            <a:r>
              <a:rPr lang="en-US" altLang="zh-CN" sz="2000" dirty="0"/>
              <a:t>bar</a:t>
            </a:r>
            <a:r>
              <a:rPr lang="zh-CN" altLang="zh-CN" sz="2000" dirty="0"/>
              <a:t>等，</a:t>
            </a:r>
            <a:r>
              <a:rPr lang="en-US" altLang="zh-CN" sz="2000" dirty="0"/>
              <a:t>None</a:t>
            </a:r>
            <a:r>
              <a:rPr lang="zh-CN" altLang="zh-CN" sz="2000" dirty="0"/>
              <a:t>表示</a:t>
            </a:r>
            <a:r>
              <a:rPr lang="en-US" altLang="zh-CN" sz="2000" dirty="0"/>
              <a:t>Mux</a:t>
            </a:r>
            <a:r>
              <a:rPr lang="zh-CN" altLang="zh-CN" sz="2000" dirty="0"/>
              <a:t>显示在模块图标的外观，</a:t>
            </a:r>
            <a:r>
              <a:rPr lang="en-US" altLang="zh-CN" sz="2000" dirty="0"/>
              <a:t>Names</a:t>
            </a:r>
            <a:r>
              <a:rPr lang="zh-CN" altLang="zh-CN" sz="2000" dirty="0"/>
              <a:t>表示在每一个端口显示信号名，</a:t>
            </a:r>
            <a:r>
              <a:rPr lang="en-US" altLang="zh-CN" sz="2000" dirty="0"/>
              <a:t>bar</a:t>
            </a:r>
            <a:r>
              <a:rPr lang="zh-CN" altLang="zh-CN" sz="2000" dirty="0"/>
              <a:t>表示以实心前景色显示模块图标。</a:t>
            </a:r>
          </a:p>
          <a:p>
            <a:r>
              <a:rPr lang="zh-CN" altLang="zh-CN" sz="2000" dirty="0"/>
              <a:t>搭建</a:t>
            </a:r>
            <a:r>
              <a:rPr lang="en-US" altLang="zh-CN" sz="2000" dirty="0" err="1"/>
              <a:t>Demux</a:t>
            </a:r>
            <a:r>
              <a:rPr lang="zh-CN" altLang="zh-CN" sz="2000" dirty="0"/>
              <a:t>模块，如下：</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941168"/>
            <a:ext cx="601980" cy="108966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6499" t="32417" r="7581" b="17033"/>
          <a:stretch>
            <a:fillRect/>
          </a:stretch>
        </p:blipFill>
        <p:spPr bwMode="auto">
          <a:xfrm>
            <a:off x="3923928" y="4581128"/>
            <a:ext cx="4032448" cy="1593716"/>
          </a:xfrm>
          <a:prstGeom prst="rect">
            <a:avLst/>
          </a:prstGeom>
          <a:noFill/>
          <a:ln>
            <a:noFill/>
          </a:ln>
        </p:spPr>
      </p:pic>
    </p:spTree>
    <p:extLst>
      <p:ext uri="{BB962C8B-B14F-4D97-AF65-F5344CB8AC3E}">
        <p14:creationId xmlns:p14="http://schemas.microsoft.com/office/powerpoint/2010/main" val="2860429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519" y="764704"/>
            <a:ext cx="8229600" cy="1143000"/>
          </a:xfrm>
        </p:spPr>
        <p:txBody>
          <a:bodyPr>
            <a:normAutofit fontScale="90000"/>
          </a:bodyPr>
          <a:lstStyle/>
          <a:p>
            <a:r>
              <a:rPr lang="en-US" altLang="zh-CN" b="1" dirty="0">
                <a:solidFill>
                  <a:srgbClr val="C00000"/>
                </a:solidFill>
              </a:rPr>
              <a:t>3.9.5  Data store Memory</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700809"/>
            <a:ext cx="8229600" cy="3960440"/>
          </a:xfrm>
        </p:spPr>
        <p:txBody>
          <a:bodyPr>
            <a:normAutofit fontScale="92500" lnSpcReduction="10000"/>
          </a:bodyPr>
          <a:lstStyle/>
          <a:p>
            <a:r>
              <a:rPr lang="en-US" altLang="zh-CN" sz="1700" dirty="0"/>
              <a:t>Data store Memory</a:t>
            </a:r>
            <a:r>
              <a:rPr lang="zh-CN" altLang="zh-CN" sz="1700" dirty="0"/>
              <a:t>模块，定义一个共享数据存储区，该存储区是与</a:t>
            </a:r>
            <a:r>
              <a:rPr lang="en-US" altLang="zh-CN" sz="1700" dirty="0"/>
              <a:t>Data store Read</a:t>
            </a:r>
            <a:r>
              <a:rPr lang="zh-CN" altLang="zh-CN" sz="1700" dirty="0"/>
              <a:t>模块和</a:t>
            </a:r>
            <a:r>
              <a:rPr lang="en-US" altLang="zh-CN" sz="1700" dirty="0"/>
              <a:t>Data store Write</a:t>
            </a:r>
            <a:r>
              <a:rPr lang="zh-CN" altLang="zh-CN" sz="1700" dirty="0"/>
              <a:t>模块共享的存储空间。</a:t>
            </a:r>
          </a:p>
          <a:p>
            <a:r>
              <a:rPr lang="zh-CN" altLang="zh-CN" sz="1700" dirty="0"/>
              <a:t>（</a:t>
            </a:r>
            <a:r>
              <a:rPr lang="en-US" altLang="zh-CN" sz="1700" dirty="0"/>
              <a:t>1</a:t>
            </a:r>
            <a:r>
              <a:rPr lang="zh-CN" altLang="zh-CN" sz="1700" dirty="0"/>
              <a:t>）若</a:t>
            </a:r>
            <a:r>
              <a:rPr lang="en-US" altLang="zh-CN" sz="1700" dirty="0"/>
              <a:t>Data store Memory</a:t>
            </a:r>
            <a:r>
              <a:rPr lang="zh-CN" altLang="zh-CN" sz="1700" dirty="0"/>
              <a:t>模块是在最高一级的系统中，则处于模型中任何位置的</a:t>
            </a:r>
            <a:r>
              <a:rPr lang="en-US" altLang="zh-CN" sz="1700" dirty="0"/>
              <a:t>Data store Read</a:t>
            </a:r>
            <a:r>
              <a:rPr lang="zh-CN" altLang="zh-CN" sz="1700" dirty="0"/>
              <a:t>模块和</a:t>
            </a:r>
            <a:r>
              <a:rPr lang="en-US" altLang="zh-CN" sz="1700" dirty="0"/>
              <a:t>Data store Write</a:t>
            </a:r>
            <a:r>
              <a:rPr lang="zh-CN" altLang="zh-CN" sz="1700" dirty="0"/>
              <a:t>模块都可以访问该数据存储区。</a:t>
            </a:r>
          </a:p>
          <a:p>
            <a:r>
              <a:rPr lang="zh-CN" altLang="zh-CN" sz="1700" dirty="0"/>
              <a:t>（</a:t>
            </a:r>
            <a:r>
              <a:rPr lang="en-US" altLang="zh-CN" sz="1700" dirty="0"/>
              <a:t>2</a:t>
            </a:r>
            <a:r>
              <a:rPr lang="zh-CN" altLang="zh-CN" sz="1700" dirty="0"/>
              <a:t>）若</a:t>
            </a:r>
            <a:r>
              <a:rPr lang="en-US" altLang="zh-CN" sz="1700" dirty="0"/>
              <a:t>Data store Memory</a:t>
            </a:r>
            <a:r>
              <a:rPr lang="zh-CN" altLang="zh-CN" sz="1700" dirty="0"/>
              <a:t>模块处于子系统中，并且</a:t>
            </a:r>
            <a:r>
              <a:rPr lang="en-US" altLang="zh-CN" sz="1700" dirty="0"/>
              <a:t>Data store Read</a:t>
            </a:r>
            <a:r>
              <a:rPr lang="zh-CN" altLang="zh-CN" sz="1700" dirty="0"/>
              <a:t>和</a:t>
            </a:r>
            <a:r>
              <a:rPr lang="en-US" altLang="zh-CN" sz="1700" dirty="0"/>
              <a:t>Data store Write</a:t>
            </a:r>
            <a:r>
              <a:rPr lang="zh-CN" altLang="zh-CN" sz="1700" dirty="0"/>
              <a:t>模块也位于该子系统或位于子系统的模型分层结构的下级子系统中，也能访问该数据存储区。</a:t>
            </a:r>
          </a:p>
          <a:p>
            <a:r>
              <a:rPr lang="en-US" altLang="zh-CN" sz="1700" dirty="0"/>
              <a:t>	Data store Memory</a:t>
            </a:r>
            <a:r>
              <a:rPr lang="zh-CN" altLang="zh-CN" sz="1700" dirty="0"/>
              <a:t>其模块属性如图</a:t>
            </a:r>
            <a:r>
              <a:rPr lang="en-US" altLang="zh-CN" sz="1700" dirty="0"/>
              <a:t>3-136</a:t>
            </a:r>
            <a:r>
              <a:rPr lang="zh-CN" altLang="zh-CN" sz="1700" dirty="0"/>
              <a:t>所示。</a:t>
            </a:r>
          </a:p>
          <a:p>
            <a:r>
              <a:rPr lang="zh-CN" altLang="zh-CN" sz="1700" dirty="0"/>
              <a:t>如图</a:t>
            </a:r>
            <a:r>
              <a:rPr lang="en-US" altLang="zh-CN" sz="1700" dirty="0"/>
              <a:t>3-136</a:t>
            </a:r>
            <a:r>
              <a:rPr lang="zh-CN" altLang="zh-CN" sz="1700" dirty="0"/>
              <a:t>所示</a:t>
            </a:r>
            <a:r>
              <a:rPr lang="en-US" altLang="zh-CN" sz="1700" dirty="0"/>
              <a:t>Data store Memory</a:t>
            </a:r>
            <a:r>
              <a:rPr lang="zh-CN" altLang="zh-CN" sz="1700" dirty="0"/>
              <a:t>模块，对于其属性窗口：</a:t>
            </a:r>
          </a:p>
          <a:p>
            <a:r>
              <a:rPr lang="en-US" altLang="zh-CN" sz="1700" dirty="0"/>
              <a:t>Data store Name</a:t>
            </a:r>
            <a:r>
              <a:rPr lang="zh-CN" altLang="zh-CN" sz="1700" dirty="0"/>
              <a:t>：正在定义的数据存储区的名字，默认值为字母</a:t>
            </a:r>
            <a:r>
              <a:rPr lang="en-US" altLang="zh-CN" sz="1700" dirty="0"/>
              <a:t>A</a:t>
            </a:r>
            <a:r>
              <a:rPr lang="zh-CN" altLang="zh-CN" sz="1700" dirty="0"/>
              <a:t>。</a:t>
            </a:r>
          </a:p>
          <a:p>
            <a:r>
              <a:rPr lang="en-US" altLang="zh-CN" sz="1700" dirty="0"/>
              <a:t>Initial value</a:t>
            </a:r>
            <a:r>
              <a:rPr lang="zh-CN" altLang="zh-CN" sz="1700" dirty="0"/>
              <a:t>：系统设定初始值为</a:t>
            </a:r>
            <a:r>
              <a:rPr lang="en-US" altLang="zh-CN" sz="1700" dirty="0"/>
              <a:t>0</a:t>
            </a:r>
            <a:r>
              <a:rPr lang="zh-CN" altLang="zh-CN" sz="1700" dirty="0"/>
              <a:t>，默认值为</a:t>
            </a:r>
            <a:r>
              <a:rPr lang="en-US" altLang="zh-CN" sz="1700" dirty="0"/>
              <a:t>0</a:t>
            </a:r>
            <a:r>
              <a:rPr lang="zh-CN" altLang="zh-CN" sz="1700" dirty="0"/>
              <a:t>；</a:t>
            </a:r>
          </a:p>
          <a:p>
            <a:r>
              <a:rPr lang="en-US" altLang="zh-CN" sz="1700" dirty="0"/>
              <a:t>Signal type</a:t>
            </a:r>
            <a:r>
              <a:rPr lang="zh-CN" altLang="zh-CN" sz="1700" dirty="0"/>
              <a:t>：通常仿真中需要指定出来，分为实数</a:t>
            </a:r>
            <a:r>
              <a:rPr lang="en-US" altLang="zh-CN" sz="1700" dirty="0"/>
              <a:t>real</a:t>
            </a:r>
            <a:r>
              <a:rPr lang="zh-CN" altLang="zh-CN" sz="1700" dirty="0"/>
              <a:t>、</a:t>
            </a:r>
            <a:r>
              <a:rPr lang="en-US" altLang="zh-CN" sz="1700" dirty="0"/>
              <a:t>auto</a:t>
            </a:r>
            <a:r>
              <a:rPr lang="zh-CN" altLang="zh-CN" sz="1700" dirty="0"/>
              <a:t>和复数</a:t>
            </a:r>
            <a:r>
              <a:rPr lang="en-US" altLang="zh-CN" sz="1700" dirty="0"/>
              <a:t>complex</a:t>
            </a:r>
            <a:r>
              <a:rPr lang="zh-CN" altLang="zh-CN" sz="1700" dirty="0"/>
              <a:t>。</a:t>
            </a:r>
          </a:p>
          <a:p>
            <a:r>
              <a:rPr lang="en-US" altLang="zh-CN" sz="1700" dirty="0"/>
              <a:t>Data type</a:t>
            </a:r>
            <a:r>
              <a:rPr lang="zh-CN" altLang="zh-CN" sz="1700" dirty="0"/>
              <a:t>：通常仿真中需要指定出来，分为</a:t>
            </a:r>
            <a:r>
              <a:rPr lang="en-US" altLang="zh-CN" sz="1700" dirty="0"/>
              <a:t>double</a:t>
            </a:r>
            <a:r>
              <a:rPr lang="zh-CN" altLang="zh-CN" sz="1700" dirty="0"/>
              <a:t>、</a:t>
            </a:r>
            <a:r>
              <a:rPr lang="en-US" altLang="zh-CN" sz="1700" dirty="0"/>
              <a:t>auto</a:t>
            </a:r>
            <a:r>
              <a:rPr lang="zh-CN" altLang="zh-CN" sz="1700" dirty="0"/>
              <a:t>、</a:t>
            </a:r>
            <a:r>
              <a:rPr lang="en-US" altLang="zh-CN" sz="1700" dirty="0"/>
              <a:t>uint8</a:t>
            </a:r>
            <a:r>
              <a:rPr lang="zh-CN" altLang="zh-CN" sz="1700" dirty="0"/>
              <a:t>、</a:t>
            </a:r>
            <a:r>
              <a:rPr lang="en-US" altLang="zh-CN" sz="1700" dirty="0"/>
              <a:t>single</a:t>
            </a:r>
            <a:r>
              <a:rPr lang="zh-CN" altLang="zh-CN" sz="1700" dirty="0"/>
              <a:t>、</a:t>
            </a:r>
            <a:r>
              <a:rPr lang="en-US" altLang="zh-CN" sz="1700" dirty="0"/>
              <a:t>uint16</a:t>
            </a:r>
            <a:r>
              <a:rPr lang="zh-CN" altLang="zh-CN" sz="1700" dirty="0"/>
              <a:t>、</a:t>
            </a:r>
            <a:r>
              <a:rPr lang="en-US" altLang="zh-CN" sz="1700" dirty="0"/>
              <a:t>uint32</a:t>
            </a:r>
            <a:r>
              <a:rPr lang="zh-CN" altLang="zh-CN" sz="1700" dirty="0"/>
              <a:t>、</a:t>
            </a:r>
            <a:r>
              <a:rPr lang="en-US" altLang="zh-CN" sz="1700" dirty="0" err="1"/>
              <a:t>boolean</a:t>
            </a:r>
            <a:r>
              <a:rPr lang="zh-CN" altLang="zh-CN" sz="1700" dirty="0"/>
              <a:t>、</a:t>
            </a:r>
            <a:r>
              <a:rPr lang="en-US" altLang="zh-CN" sz="1700" dirty="0" err="1"/>
              <a:t>fixdt</a:t>
            </a:r>
            <a:r>
              <a:rPr lang="en-US" altLang="zh-CN" sz="1700" dirty="0"/>
              <a:t>(1,16)</a:t>
            </a:r>
            <a:r>
              <a:rPr lang="zh-CN" altLang="zh-CN" sz="1700" dirty="0"/>
              <a:t>、</a:t>
            </a:r>
            <a:r>
              <a:rPr lang="en-US" altLang="zh-CN" sz="1700" dirty="0" err="1"/>
              <a:t>fixdt</a:t>
            </a:r>
            <a:r>
              <a:rPr lang="en-US" altLang="zh-CN" sz="1700" dirty="0"/>
              <a:t>(1,16,0)</a:t>
            </a:r>
            <a:r>
              <a:rPr lang="zh-CN" altLang="zh-CN" sz="1700" dirty="0"/>
              <a:t>等。</a:t>
            </a:r>
          </a:p>
          <a:p>
            <a:r>
              <a:rPr lang="zh-CN" altLang="zh-CN" sz="1700" dirty="0"/>
              <a:t>搭建</a:t>
            </a:r>
            <a:r>
              <a:rPr lang="en-US" altLang="zh-CN" sz="1700" dirty="0"/>
              <a:t>Data store Memory</a:t>
            </a:r>
            <a:r>
              <a:rPr lang="zh-CN" altLang="zh-CN" sz="1700" dirty="0"/>
              <a:t>模块，如图</a:t>
            </a:r>
            <a:r>
              <a:rPr lang="en-US" altLang="zh-CN" sz="1700" dirty="0"/>
              <a:t>3-137</a:t>
            </a:r>
            <a:r>
              <a:rPr lang="zh-CN" altLang="zh-CN" sz="17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899592" y="5373216"/>
            <a:ext cx="1143000" cy="129540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7637" t="27895" r="4364" b="11578"/>
          <a:stretch>
            <a:fillRect/>
          </a:stretch>
        </p:blipFill>
        <p:spPr bwMode="auto">
          <a:xfrm>
            <a:off x="5292080" y="5117010"/>
            <a:ext cx="3456384" cy="1457320"/>
          </a:xfrm>
          <a:prstGeom prst="rect">
            <a:avLst/>
          </a:prstGeom>
          <a:noFill/>
          <a:ln>
            <a:noFill/>
          </a:ln>
        </p:spPr>
      </p:pic>
    </p:spTree>
    <p:extLst>
      <p:ext uri="{BB962C8B-B14F-4D97-AF65-F5344CB8AC3E}">
        <p14:creationId xmlns:p14="http://schemas.microsoft.com/office/powerpoint/2010/main" val="3820200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340768"/>
            <a:ext cx="8229600" cy="1143000"/>
          </a:xfrm>
        </p:spPr>
        <p:txBody>
          <a:bodyPr>
            <a:normAutofit fontScale="90000"/>
          </a:bodyPr>
          <a:lstStyle/>
          <a:p>
            <a:r>
              <a:rPr lang="en-US" altLang="zh-CN" b="1" dirty="0">
                <a:solidFill>
                  <a:srgbClr val="C00000"/>
                </a:solidFill>
              </a:rPr>
              <a:t>3.2.2  Digital Clock</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2564904"/>
            <a:ext cx="8229600" cy="3561259"/>
          </a:xfrm>
        </p:spPr>
        <p:txBody>
          <a:bodyPr/>
          <a:lstStyle/>
          <a:p>
            <a:r>
              <a:rPr lang="zh-CN" altLang="zh-CN" sz="1800" dirty="0"/>
              <a:t>数字时钟模块以及数字时钟模块属性如图</a:t>
            </a:r>
            <a:r>
              <a:rPr lang="en-US" altLang="zh-CN" sz="1800" dirty="0"/>
              <a:t>3-4</a:t>
            </a:r>
            <a:r>
              <a:rPr lang="zh-CN" altLang="zh-CN" sz="1800" dirty="0"/>
              <a:t>所示。</a:t>
            </a:r>
          </a:p>
          <a:p>
            <a:r>
              <a:rPr lang="zh-CN" altLang="zh-CN" sz="1800" dirty="0"/>
              <a:t>如图</a:t>
            </a:r>
            <a:r>
              <a:rPr lang="en-US" altLang="zh-CN" sz="1800" dirty="0"/>
              <a:t>3-4</a:t>
            </a:r>
            <a:r>
              <a:rPr lang="zh-CN" altLang="zh-CN" sz="1800" dirty="0"/>
              <a:t>所示时钟模块，</a:t>
            </a:r>
            <a:r>
              <a:rPr lang="en-US" altLang="zh-CN" sz="1800" dirty="0"/>
              <a:t>Simulink</a:t>
            </a:r>
            <a:r>
              <a:rPr lang="zh-CN" altLang="zh-CN" sz="1800" dirty="0"/>
              <a:t>仿真中，主要用于离散系统计时使用，该数字时钟模块能够输出保持前一次的值不变。对于其属性窗口：</a:t>
            </a:r>
          </a:p>
          <a:p>
            <a:r>
              <a:rPr lang="en-US" altLang="zh-CN" sz="1800" dirty="0"/>
              <a:t>Sample time</a:t>
            </a:r>
            <a:r>
              <a:rPr lang="zh-CN" altLang="zh-CN" sz="1800" dirty="0"/>
              <a:t>：采样时间，默认值为</a:t>
            </a:r>
            <a:r>
              <a:rPr lang="en-US" altLang="zh-CN" sz="1800" dirty="0"/>
              <a:t>1s</a:t>
            </a:r>
            <a:r>
              <a:rPr lang="zh-CN" altLang="zh-CN" sz="1800" dirty="0"/>
              <a:t>。</a:t>
            </a:r>
          </a:p>
          <a:p>
            <a:r>
              <a:rPr lang="zh-CN" altLang="zh-CN" sz="1800" dirty="0"/>
              <a:t>搭建</a:t>
            </a:r>
            <a:r>
              <a:rPr lang="en-US" altLang="zh-CN" sz="1800" dirty="0"/>
              <a:t>Digital Clock</a:t>
            </a:r>
            <a:r>
              <a:rPr lang="zh-CN" altLang="zh-CN" sz="1800" dirty="0"/>
              <a:t>模块如图</a:t>
            </a:r>
            <a:r>
              <a:rPr lang="en-US" altLang="zh-CN" sz="1800" dirty="0"/>
              <a:t>3-5</a:t>
            </a:r>
            <a:r>
              <a:rPr lang="zh-CN" altLang="zh-CN" sz="1800" dirty="0"/>
              <a:t>所示。</a:t>
            </a:r>
          </a:p>
          <a:p>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691680" y="5157192"/>
            <a:ext cx="1363980" cy="655320"/>
          </a:xfrm>
          <a:prstGeom prst="rect">
            <a:avLst/>
          </a:prstGeom>
          <a:noFill/>
          <a:ln>
            <a:noFill/>
          </a:ln>
        </p:spPr>
      </p:pic>
      <p:pic>
        <p:nvPicPr>
          <p:cNvPr id="6" name="图片 5"/>
          <p:cNvPicPr/>
          <p:nvPr/>
        </p:nvPicPr>
        <p:blipFill>
          <a:blip r:embed="rId3">
            <a:extLst>
              <a:ext uri="{28A0092B-C50C-407E-A947-70E740481C1C}">
                <a14:useLocalDpi xmlns:a14="http://schemas.microsoft.com/office/drawing/2010/main" val="0"/>
              </a:ext>
            </a:extLst>
          </a:blip>
          <a:srcRect l="16605" t="44376" r="18718" b="8496"/>
          <a:stretch>
            <a:fillRect/>
          </a:stretch>
        </p:blipFill>
        <p:spPr bwMode="auto">
          <a:xfrm>
            <a:off x="3779912" y="4858166"/>
            <a:ext cx="2636520" cy="1135380"/>
          </a:xfrm>
          <a:prstGeom prst="rect">
            <a:avLst/>
          </a:prstGeom>
          <a:noFill/>
          <a:ln>
            <a:noFill/>
          </a:ln>
        </p:spPr>
      </p:pic>
    </p:spTree>
    <p:extLst>
      <p:ext uri="{BB962C8B-B14F-4D97-AF65-F5344CB8AC3E}">
        <p14:creationId xmlns:p14="http://schemas.microsoft.com/office/powerpoint/2010/main" val="41238454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29600" cy="1143000"/>
          </a:xfrm>
        </p:spPr>
        <p:txBody>
          <a:bodyPr>
            <a:normAutofit fontScale="90000"/>
          </a:bodyPr>
          <a:lstStyle/>
          <a:p>
            <a:r>
              <a:rPr lang="en-US" altLang="zh-CN" b="1" dirty="0">
                <a:solidFill>
                  <a:srgbClr val="C00000"/>
                </a:solidFill>
              </a:rPr>
              <a:t>3.9.6  Data store Read</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556792"/>
            <a:ext cx="8229600" cy="4569371"/>
          </a:xfrm>
        </p:spPr>
        <p:txBody>
          <a:bodyPr>
            <a:normAutofit/>
          </a:bodyPr>
          <a:lstStyle/>
          <a:p>
            <a:r>
              <a:rPr lang="en-US" altLang="zh-CN" sz="2200" dirty="0"/>
              <a:t>Data store Read</a:t>
            </a:r>
            <a:r>
              <a:rPr lang="zh-CN" altLang="zh-CN" sz="2200" dirty="0"/>
              <a:t>模块，从已经定义一个共享数据存储区</a:t>
            </a:r>
            <a:r>
              <a:rPr lang="en-US" altLang="zh-CN" sz="2200" dirty="0"/>
              <a:t>Data store Memory</a:t>
            </a:r>
            <a:r>
              <a:rPr lang="zh-CN" altLang="zh-CN" sz="2200" dirty="0"/>
              <a:t>模块中读取数值，</a:t>
            </a:r>
            <a:r>
              <a:rPr lang="en-US" altLang="zh-CN" sz="2200" dirty="0"/>
              <a:t> Data store Read</a:t>
            </a:r>
            <a:r>
              <a:rPr lang="zh-CN" altLang="zh-CN" sz="2200" dirty="0"/>
              <a:t>模块和</a:t>
            </a:r>
            <a:r>
              <a:rPr lang="en-US" altLang="zh-CN" sz="2200" dirty="0"/>
              <a:t>Data store Write</a:t>
            </a:r>
            <a:r>
              <a:rPr lang="zh-CN" altLang="zh-CN" sz="2200" dirty="0"/>
              <a:t>模块与</a:t>
            </a:r>
            <a:r>
              <a:rPr lang="en-US" altLang="zh-CN" sz="2200" dirty="0"/>
              <a:t>Data store Memory</a:t>
            </a:r>
            <a:r>
              <a:rPr lang="zh-CN" altLang="zh-CN" sz="2200" dirty="0"/>
              <a:t>模块共享数据存储空间。</a:t>
            </a:r>
          </a:p>
          <a:p>
            <a:r>
              <a:rPr lang="en-US" altLang="zh-CN" sz="2200" dirty="0"/>
              <a:t>	Data store Read</a:t>
            </a:r>
            <a:r>
              <a:rPr lang="zh-CN" altLang="zh-CN" sz="2200" dirty="0"/>
              <a:t>其模块属性如图</a:t>
            </a:r>
            <a:r>
              <a:rPr lang="en-US" altLang="zh-CN" sz="2200" dirty="0"/>
              <a:t>3-139</a:t>
            </a:r>
            <a:r>
              <a:rPr lang="zh-CN" altLang="zh-CN" sz="2200" dirty="0"/>
              <a:t>所示。</a:t>
            </a:r>
          </a:p>
          <a:p>
            <a:r>
              <a:rPr lang="zh-CN" altLang="zh-CN" sz="2200" dirty="0"/>
              <a:t>如图</a:t>
            </a:r>
            <a:r>
              <a:rPr lang="en-US" altLang="zh-CN" sz="2200" dirty="0"/>
              <a:t>3-139</a:t>
            </a:r>
            <a:r>
              <a:rPr lang="zh-CN" altLang="zh-CN" sz="2200" dirty="0"/>
              <a:t>所示</a:t>
            </a:r>
            <a:r>
              <a:rPr lang="en-US" altLang="zh-CN" sz="2200" dirty="0"/>
              <a:t>Data store Read</a:t>
            </a:r>
            <a:r>
              <a:rPr lang="zh-CN" altLang="zh-CN" sz="2200" dirty="0"/>
              <a:t>模块，对于其属性窗口：</a:t>
            </a:r>
          </a:p>
          <a:p>
            <a:r>
              <a:rPr lang="en-US" altLang="zh-CN" sz="2200" dirty="0"/>
              <a:t>Data store Name</a:t>
            </a:r>
            <a:r>
              <a:rPr lang="zh-CN" altLang="zh-CN" sz="2200" dirty="0"/>
              <a:t>：正在定义的数据存储区的名字，默认值为字母</a:t>
            </a:r>
            <a:r>
              <a:rPr lang="en-US" altLang="zh-CN" sz="2200" dirty="0"/>
              <a:t>A</a:t>
            </a:r>
            <a:r>
              <a:rPr lang="zh-CN" altLang="zh-CN" sz="2200" dirty="0"/>
              <a:t>。</a:t>
            </a:r>
          </a:p>
          <a:p>
            <a:r>
              <a:rPr lang="zh-CN" altLang="zh-CN" sz="2200" dirty="0"/>
              <a:t>搭建</a:t>
            </a:r>
            <a:r>
              <a:rPr lang="en-US" altLang="zh-CN" sz="2200" dirty="0"/>
              <a:t>Data store Read</a:t>
            </a:r>
            <a:r>
              <a:rPr lang="zh-CN" altLang="zh-CN" sz="2200" dirty="0"/>
              <a:t>模块，如图</a:t>
            </a:r>
            <a:r>
              <a:rPr lang="en-US" altLang="zh-CN" sz="2200" dirty="0"/>
              <a:t>3-140</a:t>
            </a:r>
            <a:r>
              <a:rPr lang="zh-CN" altLang="zh-CN" sz="22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581128"/>
            <a:ext cx="845820" cy="101346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13684" t="29767" r="5263" b="6047"/>
          <a:stretch>
            <a:fillRect/>
          </a:stretch>
        </p:blipFill>
        <p:spPr bwMode="auto">
          <a:xfrm>
            <a:off x="4211960" y="4077072"/>
            <a:ext cx="3888432" cy="2326372"/>
          </a:xfrm>
          <a:prstGeom prst="rect">
            <a:avLst/>
          </a:prstGeom>
          <a:noFill/>
          <a:ln>
            <a:noFill/>
          </a:ln>
        </p:spPr>
      </p:pic>
    </p:spTree>
    <p:extLst>
      <p:ext uri="{BB962C8B-B14F-4D97-AF65-F5344CB8AC3E}">
        <p14:creationId xmlns:p14="http://schemas.microsoft.com/office/powerpoint/2010/main" val="5558623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836712"/>
            <a:ext cx="8229600" cy="1143000"/>
          </a:xfrm>
        </p:spPr>
        <p:txBody>
          <a:bodyPr>
            <a:normAutofit fontScale="90000"/>
          </a:bodyPr>
          <a:lstStyle/>
          <a:p>
            <a:r>
              <a:rPr lang="en-US" altLang="zh-CN" b="1" dirty="0">
                <a:solidFill>
                  <a:srgbClr val="C00000"/>
                </a:solidFill>
              </a:rPr>
              <a:t>3.9.7  Data store Write</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normAutofit/>
          </a:bodyPr>
          <a:lstStyle/>
          <a:p>
            <a:r>
              <a:rPr lang="en-US" altLang="zh-CN" sz="2200" dirty="0"/>
              <a:t>Data store Write</a:t>
            </a:r>
            <a:r>
              <a:rPr lang="zh-CN" altLang="zh-CN" sz="2200" dirty="0"/>
              <a:t>模块，定义一个共享数据存储区</a:t>
            </a:r>
            <a:r>
              <a:rPr lang="en-US" altLang="zh-CN" sz="2200" dirty="0"/>
              <a:t>Data store Memory</a:t>
            </a:r>
            <a:r>
              <a:rPr lang="zh-CN" altLang="zh-CN" sz="2200" dirty="0"/>
              <a:t>模块，将输入的数据源写入数值，并将该数值用</a:t>
            </a:r>
            <a:r>
              <a:rPr lang="en-US" altLang="zh-CN" sz="2200" dirty="0"/>
              <a:t>Data store Read</a:t>
            </a:r>
            <a:r>
              <a:rPr lang="zh-CN" altLang="zh-CN" sz="2200" dirty="0"/>
              <a:t>读出和显示。</a:t>
            </a:r>
            <a:r>
              <a:rPr lang="en-US" altLang="zh-CN" sz="2200" dirty="0"/>
              <a:t>Data store Write</a:t>
            </a:r>
            <a:r>
              <a:rPr lang="zh-CN" altLang="zh-CN" sz="2200" dirty="0"/>
              <a:t>模块和</a:t>
            </a:r>
            <a:r>
              <a:rPr lang="en-US" altLang="zh-CN" sz="2200" dirty="0"/>
              <a:t>Data store Read</a:t>
            </a:r>
            <a:r>
              <a:rPr lang="zh-CN" altLang="zh-CN" sz="2200" dirty="0"/>
              <a:t>模块与</a:t>
            </a:r>
            <a:r>
              <a:rPr lang="en-US" altLang="zh-CN" sz="2200" dirty="0"/>
              <a:t>Data store Memory</a:t>
            </a:r>
            <a:r>
              <a:rPr lang="zh-CN" altLang="zh-CN" sz="2200" dirty="0"/>
              <a:t>模块共享数据存储空间。</a:t>
            </a:r>
          </a:p>
          <a:p>
            <a:r>
              <a:rPr lang="en-US" altLang="zh-CN" sz="2200" dirty="0"/>
              <a:t>	Data store Write</a:t>
            </a:r>
            <a:r>
              <a:rPr lang="zh-CN" altLang="zh-CN" sz="2200" dirty="0"/>
              <a:t>其模块属性如图</a:t>
            </a:r>
            <a:r>
              <a:rPr lang="en-US" altLang="zh-CN" sz="2200" dirty="0"/>
              <a:t>3-142</a:t>
            </a:r>
            <a:r>
              <a:rPr lang="zh-CN" altLang="zh-CN" sz="2200" dirty="0"/>
              <a:t>所示。</a:t>
            </a:r>
          </a:p>
          <a:p>
            <a:r>
              <a:rPr lang="zh-CN" altLang="zh-CN" sz="2200" dirty="0"/>
              <a:t>如图</a:t>
            </a:r>
            <a:r>
              <a:rPr lang="en-US" altLang="zh-CN" sz="2200" dirty="0"/>
              <a:t>3-142</a:t>
            </a:r>
            <a:r>
              <a:rPr lang="zh-CN" altLang="zh-CN" sz="2200" dirty="0"/>
              <a:t>所示</a:t>
            </a:r>
            <a:r>
              <a:rPr lang="en-US" altLang="zh-CN" sz="2200" dirty="0"/>
              <a:t>Data store Write</a:t>
            </a:r>
            <a:r>
              <a:rPr lang="zh-CN" altLang="zh-CN" sz="2200" dirty="0"/>
              <a:t>模块，对于其属性窗口：</a:t>
            </a:r>
          </a:p>
          <a:p>
            <a:r>
              <a:rPr lang="en-US" altLang="zh-CN" sz="2200" dirty="0"/>
              <a:t>Data store Name</a:t>
            </a:r>
            <a:r>
              <a:rPr lang="zh-CN" altLang="zh-CN" sz="2200" dirty="0"/>
              <a:t>：正在定义的数据存储区的名字，默认值为字母</a:t>
            </a:r>
            <a:r>
              <a:rPr lang="en-US" altLang="zh-CN" sz="2200" dirty="0"/>
              <a:t>A</a:t>
            </a:r>
            <a:r>
              <a:rPr lang="zh-CN" altLang="zh-CN" sz="2200" dirty="0"/>
              <a:t>。</a:t>
            </a:r>
          </a:p>
          <a:p>
            <a:r>
              <a:rPr lang="zh-CN" altLang="zh-CN" sz="2200" dirty="0"/>
              <a:t>搭建</a:t>
            </a:r>
            <a:r>
              <a:rPr lang="en-US" altLang="zh-CN" sz="2200" dirty="0"/>
              <a:t>Data store Write</a:t>
            </a:r>
            <a:r>
              <a:rPr lang="zh-CN" altLang="zh-CN" sz="2200" dirty="0"/>
              <a:t>模块，如图</a:t>
            </a:r>
            <a:r>
              <a:rPr lang="en-US" altLang="zh-CN" sz="2200" dirty="0"/>
              <a:t>3-143</a:t>
            </a:r>
            <a:r>
              <a:rPr lang="zh-CN" altLang="zh-CN" sz="22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043608" y="5445224"/>
            <a:ext cx="792480" cy="777240"/>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l="6934" t="28999" r="6082" b="6064"/>
          <a:stretch>
            <a:fillRect/>
          </a:stretch>
        </p:blipFill>
        <p:spPr bwMode="auto">
          <a:xfrm>
            <a:off x="5514801" y="4938734"/>
            <a:ext cx="2918460" cy="1600200"/>
          </a:xfrm>
          <a:prstGeom prst="rect">
            <a:avLst/>
          </a:prstGeom>
          <a:noFill/>
          <a:ln>
            <a:noFill/>
          </a:ln>
        </p:spPr>
      </p:pic>
    </p:spTree>
    <p:extLst>
      <p:ext uri="{BB962C8B-B14F-4D97-AF65-F5344CB8AC3E}">
        <p14:creationId xmlns:p14="http://schemas.microsoft.com/office/powerpoint/2010/main" val="29445175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836712"/>
            <a:ext cx="8229600" cy="1143000"/>
          </a:xfrm>
        </p:spPr>
        <p:txBody>
          <a:bodyPr>
            <a:normAutofit fontScale="90000"/>
          </a:bodyPr>
          <a:lstStyle/>
          <a:p>
            <a:r>
              <a:rPr lang="en-US" altLang="zh-CN" b="1" dirty="0">
                <a:solidFill>
                  <a:srgbClr val="C00000"/>
                </a:solidFill>
              </a:rPr>
              <a:t>3.9.8  Data store Write</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412776"/>
            <a:ext cx="8229600" cy="4713387"/>
          </a:xfrm>
        </p:spPr>
        <p:txBody>
          <a:bodyPr>
            <a:normAutofit/>
          </a:bodyPr>
          <a:lstStyle/>
          <a:p>
            <a:r>
              <a:rPr lang="en-US" altLang="zh-CN" sz="2200" dirty="0"/>
              <a:t>Data store Write</a:t>
            </a:r>
            <a:r>
              <a:rPr lang="zh-CN" altLang="zh-CN" sz="2200" dirty="0"/>
              <a:t>模块，定义一个共享数据存储区</a:t>
            </a:r>
            <a:r>
              <a:rPr lang="en-US" altLang="zh-CN" sz="2200" dirty="0"/>
              <a:t>Data store Memory</a:t>
            </a:r>
            <a:r>
              <a:rPr lang="zh-CN" altLang="zh-CN" sz="2200" dirty="0"/>
              <a:t>模块，将输入的数据源写入数值，并将该数值用</a:t>
            </a:r>
            <a:r>
              <a:rPr lang="en-US" altLang="zh-CN" sz="2200" dirty="0"/>
              <a:t>Data store Read</a:t>
            </a:r>
            <a:r>
              <a:rPr lang="zh-CN" altLang="zh-CN" sz="2200" dirty="0"/>
              <a:t>读出和显示。</a:t>
            </a:r>
            <a:r>
              <a:rPr lang="en-US" altLang="zh-CN" sz="2200" dirty="0"/>
              <a:t>Data store Write</a:t>
            </a:r>
            <a:r>
              <a:rPr lang="zh-CN" altLang="zh-CN" sz="2200" dirty="0"/>
              <a:t>模块和</a:t>
            </a:r>
            <a:r>
              <a:rPr lang="en-US" altLang="zh-CN" sz="2200" dirty="0"/>
              <a:t>Data store Read</a:t>
            </a:r>
            <a:r>
              <a:rPr lang="zh-CN" altLang="zh-CN" sz="2200" dirty="0"/>
              <a:t>模块与</a:t>
            </a:r>
            <a:r>
              <a:rPr lang="en-US" altLang="zh-CN" sz="2200" dirty="0"/>
              <a:t>Data store Memory</a:t>
            </a:r>
            <a:r>
              <a:rPr lang="zh-CN" altLang="zh-CN" sz="2200" dirty="0"/>
              <a:t>模块共享数据存储空间。</a:t>
            </a:r>
          </a:p>
          <a:p>
            <a:r>
              <a:rPr lang="en-US" altLang="zh-CN" sz="2200" dirty="0"/>
              <a:t>	Data store Write</a:t>
            </a:r>
            <a:r>
              <a:rPr lang="zh-CN" altLang="zh-CN" sz="2200" dirty="0"/>
              <a:t>其模块属性如图</a:t>
            </a:r>
            <a:r>
              <a:rPr lang="en-US" altLang="zh-CN" sz="2200" dirty="0"/>
              <a:t>3-145</a:t>
            </a:r>
            <a:r>
              <a:rPr lang="zh-CN" altLang="zh-CN" sz="2200" dirty="0"/>
              <a:t>所示。</a:t>
            </a:r>
          </a:p>
          <a:p>
            <a:r>
              <a:rPr lang="zh-CN" altLang="zh-CN" sz="2200" dirty="0"/>
              <a:t>如图</a:t>
            </a:r>
            <a:r>
              <a:rPr lang="en-US" altLang="zh-CN" sz="2200" dirty="0"/>
              <a:t>3-145</a:t>
            </a:r>
            <a:r>
              <a:rPr lang="zh-CN" altLang="zh-CN" sz="2200" dirty="0"/>
              <a:t>所示</a:t>
            </a:r>
            <a:r>
              <a:rPr lang="en-US" altLang="zh-CN" sz="2200" dirty="0"/>
              <a:t>Data store Write</a:t>
            </a:r>
            <a:r>
              <a:rPr lang="zh-CN" altLang="zh-CN" sz="2200" dirty="0"/>
              <a:t>模块，对于其属性窗口：</a:t>
            </a:r>
          </a:p>
          <a:p>
            <a:r>
              <a:rPr lang="en-US" altLang="zh-CN" sz="2200" dirty="0"/>
              <a:t>Data store Name</a:t>
            </a:r>
            <a:r>
              <a:rPr lang="zh-CN" altLang="zh-CN" sz="2200" dirty="0"/>
              <a:t>：正在定义的数据存储区的名字，默认值为字母</a:t>
            </a:r>
            <a:r>
              <a:rPr lang="en-US" altLang="zh-CN" sz="2200" dirty="0"/>
              <a:t>A</a:t>
            </a:r>
            <a:r>
              <a:rPr lang="zh-CN" altLang="zh-CN" sz="2200" dirty="0"/>
              <a:t>。</a:t>
            </a:r>
          </a:p>
          <a:p>
            <a:r>
              <a:rPr lang="zh-CN" altLang="zh-CN" sz="2200" dirty="0"/>
              <a:t>搭建</a:t>
            </a:r>
            <a:r>
              <a:rPr lang="en-US" altLang="zh-CN" sz="2200" dirty="0"/>
              <a:t>Data store Write</a:t>
            </a:r>
            <a:r>
              <a:rPr lang="zh-CN" altLang="zh-CN" sz="2200" dirty="0"/>
              <a:t>模块，如图</a:t>
            </a:r>
            <a:r>
              <a:rPr lang="en-US" altLang="zh-CN" sz="2200" dirty="0"/>
              <a:t>3-146</a:t>
            </a:r>
            <a:r>
              <a:rPr lang="zh-CN" altLang="zh-CN" sz="22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899592" y="5085184"/>
            <a:ext cx="792480" cy="777240"/>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l="8275" t="29398" r="5634" b="6024"/>
          <a:stretch>
            <a:fillRect/>
          </a:stretch>
        </p:blipFill>
        <p:spPr bwMode="auto">
          <a:xfrm>
            <a:off x="4283968" y="4409120"/>
            <a:ext cx="3672408" cy="1983100"/>
          </a:xfrm>
          <a:prstGeom prst="rect">
            <a:avLst/>
          </a:prstGeom>
          <a:noFill/>
          <a:ln>
            <a:noFill/>
          </a:ln>
        </p:spPr>
      </p:pic>
    </p:spTree>
    <p:extLst>
      <p:ext uri="{BB962C8B-B14F-4D97-AF65-F5344CB8AC3E}">
        <p14:creationId xmlns:p14="http://schemas.microsoft.com/office/powerpoint/2010/main" val="36665411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764704"/>
            <a:ext cx="8229600" cy="1143000"/>
          </a:xfrm>
        </p:spPr>
        <p:txBody>
          <a:bodyPr>
            <a:normAutofit fontScale="90000"/>
          </a:bodyPr>
          <a:lstStyle/>
          <a:p>
            <a:r>
              <a:rPr lang="en-US" altLang="zh-CN" b="1" dirty="0">
                <a:solidFill>
                  <a:srgbClr val="C00000"/>
                </a:solidFill>
              </a:rPr>
              <a:t>3.9.9  Enable</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412776"/>
            <a:ext cx="8229600" cy="3024336"/>
          </a:xfrm>
        </p:spPr>
        <p:txBody>
          <a:bodyPr>
            <a:normAutofit fontScale="92500" lnSpcReduction="10000"/>
          </a:bodyPr>
          <a:lstStyle/>
          <a:p>
            <a:r>
              <a:rPr lang="en-US" altLang="zh-CN" sz="1600" dirty="0"/>
              <a:t>Enable</a:t>
            </a:r>
            <a:r>
              <a:rPr lang="zh-CN" altLang="zh-CN" sz="1600" dirty="0"/>
              <a:t>模块，加上该模块的子系统就成为</a:t>
            </a:r>
            <a:r>
              <a:rPr lang="en-US" altLang="zh-CN" sz="1600" dirty="0"/>
              <a:t>“</a:t>
            </a:r>
            <a:r>
              <a:rPr lang="zh-CN" altLang="zh-CN" sz="1600" dirty="0"/>
              <a:t>使能（激活）子系统</a:t>
            </a:r>
            <a:r>
              <a:rPr lang="en-US" altLang="zh-CN" sz="1600" dirty="0"/>
              <a:t>”</a:t>
            </a:r>
            <a:r>
              <a:rPr lang="zh-CN" altLang="zh-CN" sz="1600" dirty="0"/>
              <a:t>，只有当进入</a:t>
            </a:r>
            <a:r>
              <a:rPr lang="en-US" altLang="zh-CN" sz="1600" dirty="0"/>
              <a:t>Enable</a:t>
            </a:r>
            <a:r>
              <a:rPr lang="zh-CN" altLang="zh-CN" sz="1600" dirty="0"/>
              <a:t>端口的输入大于</a:t>
            </a:r>
            <a:r>
              <a:rPr lang="en-US" altLang="zh-CN" sz="1600" dirty="0"/>
              <a:t>0</a:t>
            </a:r>
            <a:r>
              <a:rPr lang="zh-CN" altLang="zh-CN" sz="1600" dirty="0"/>
              <a:t>时，这种子系统才运行。</a:t>
            </a:r>
          </a:p>
          <a:p>
            <a:r>
              <a:rPr lang="zh-CN" altLang="zh-CN" sz="1600" dirty="0"/>
              <a:t>仿真运行时，</a:t>
            </a:r>
            <a:r>
              <a:rPr lang="en-US" altLang="zh-CN" sz="1600" dirty="0"/>
              <a:t>Simulink</a:t>
            </a:r>
            <a:r>
              <a:rPr lang="zh-CN" altLang="zh-CN" sz="1600" dirty="0"/>
              <a:t>按照初始初始条件将包含在使能子系统内的模块初始化，当一个使能子系统被激活而再启动时，</a:t>
            </a:r>
            <a:r>
              <a:rPr lang="en-US" altLang="zh-CN" sz="1600" dirty="0"/>
              <a:t>States when enabling</a:t>
            </a:r>
            <a:r>
              <a:rPr lang="zh-CN" altLang="zh-CN" sz="1600" dirty="0"/>
              <a:t>参数决定该子系统内模块的状态。</a:t>
            </a:r>
          </a:p>
          <a:p>
            <a:r>
              <a:rPr lang="en-US" altLang="zh-CN" sz="1600" dirty="0"/>
              <a:t>	Enable</a:t>
            </a:r>
            <a:r>
              <a:rPr lang="zh-CN" altLang="zh-CN" sz="1600" dirty="0"/>
              <a:t>其模块属性如图</a:t>
            </a:r>
            <a:r>
              <a:rPr lang="en-US" altLang="zh-CN" sz="1600" dirty="0"/>
              <a:t>3-148</a:t>
            </a:r>
            <a:r>
              <a:rPr lang="zh-CN" altLang="zh-CN" sz="1600" dirty="0"/>
              <a:t>所示。</a:t>
            </a:r>
          </a:p>
          <a:p>
            <a:r>
              <a:rPr lang="zh-CN" altLang="zh-CN" sz="1600" dirty="0"/>
              <a:t>如图</a:t>
            </a:r>
            <a:r>
              <a:rPr lang="en-US" altLang="zh-CN" sz="1600" dirty="0"/>
              <a:t>3-148</a:t>
            </a:r>
            <a:r>
              <a:rPr lang="zh-CN" altLang="zh-CN" sz="1600" dirty="0"/>
              <a:t>所示</a:t>
            </a:r>
            <a:r>
              <a:rPr lang="en-US" altLang="zh-CN" sz="1600" dirty="0"/>
              <a:t>Enable</a:t>
            </a:r>
            <a:r>
              <a:rPr lang="zh-CN" altLang="zh-CN" sz="1600" dirty="0"/>
              <a:t>模块，对于其属性窗口：</a:t>
            </a:r>
          </a:p>
          <a:p>
            <a:r>
              <a:rPr lang="en-US" altLang="zh-CN" sz="1600" dirty="0"/>
              <a:t>Reset</a:t>
            </a:r>
            <a:r>
              <a:rPr lang="zh-CN" altLang="zh-CN" sz="1600" dirty="0"/>
              <a:t>：按照初始条件设置状态；若不知道初始条件，则置</a:t>
            </a:r>
            <a:r>
              <a:rPr lang="en-US" altLang="zh-CN" sz="1600" dirty="0"/>
              <a:t>0</a:t>
            </a:r>
            <a:r>
              <a:rPr lang="zh-CN" altLang="zh-CN" sz="1600" dirty="0"/>
              <a:t>；</a:t>
            </a:r>
          </a:p>
          <a:p>
            <a:r>
              <a:rPr lang="en-US" altLang="zh-CN" sz="1600" dirty="0"/>
              <a:t>Held</a:t>
            </a:r>
            <a:r>
              <a:rPr lang="zh-CN" altLang="zh-CN" sz="1600" dirty="0"/>
              <a:t>：保持原有状态；</a:t>
            </a:r>
          </a:p>
          <a:p>
            <a:r>
              <a:rPr lang="en-US" altLang="zh-CN" sz="1600" dirty="0"/>
              <a:t>States when enabling</a:t>
            </a:r>
            <a:r>
              <a:rPr lang="zh-CN" altLang="zh-CN" sz="1600" dirty="0"/>
              <a:t>：指定当子系统再次被激活时，处理状态的方式；</a:t>
            </a:r>
          </a:p>
          <a:p>
            <a:r>
              <a:rPr lang="en-US" altLang="zh-CN" sz="1600" dirty="0"/>
              <a:t>Show output port</a:t>
            </a:r>
            <a:r>
              <a:rPr lang="zh-CN" altLang="zh-CN" sz="1600" dirty="0"/>
              <a:t>：若选中该选项，</a:t>
            </a:r>
            <a:r>
              <a:rPr lang="en-US" altLang="zh-CN" sz="1600" dirty="0"/>
              <a:t>Simulink</a:t>
            </a:r>
            <a:r>
              <a:rPr lang="zh-CN" altLang="zh-CN" sz="1600" dirty="0"/>
              <a:t>给</a:t>
            </a:r>
            <a:r>
              <a:rPr lang="en-US" altLang="zh-CN" sz="1600" dirty="0"/>
              <a:t>Enable</a:t>
            </a:r>
            <a:r>
              <a:rPr lang="zh-CN" altLang="zh-CN" sz="1600" dirty="0"/>
              <a:t>模块画一个输出端口并输出使能信号。</a:t>
            </a:r>
          </a:p>
          <a:p>
            <a:r>
              <a:rPr lang="zh-CN" altLang="zh-CN" sz="1600" dirty="0"/>
              <a:t>搭建</a:t>
            </a:r>
            <a:r>
              <a:rPr lang="en-US" altLang="zh-CN" sz="1600" dirty="0"/>
              <a:t>Enable</a:t>
            </a:r>
            <a:r>
              <a:rPr lang="zh-CN" altLang="zh-CN" sz="1600" dirty="0"/>
              <a:t>模块，如图</a:t>
            </a:r>
            <a:r>
              <a:rPr lang="en-US" altLang="zh-CN" sz="1600" dirty="0"/>
              <a:t>3-149</a:t>
            </a:r>
            <a:r>
              <a:rPr lang="zh-CN" altLang="zh-CN" sz="1600" dirty="0"/>
              <a:t>所示。</a:t>
            </a:r>
          </a:p>
          <a:p>
            <a:r>
              <a:rPr lang="en-US" altLang="zh-CN" sz="1600" dirty="0"/>
              <a:t>	</a:t>
            </a:r>
            <a:r>
              <a:rPr lang="zh-CN" altLang="zh-CN" sz="1600" dirty="0"/>
              <a:t>相应的子系统如图</a:t>
            </a:r>
            <a:r>
              <a:rPr lang="en-US" altLang="zh-CN" sz="1600" dirty="0"/>
              <a:t>3-150</a:t>
            </a:r>
            <a:r>
              <a:rPr lang="zh-CN" altLang="zh-CN" sz="16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941168"/>
            <a:ext cx="685800" cy="69342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7143" t="30882" r="7590" b="12843"/>
          <a:stretch>
            <a:fillRect/>
          </a:stretch>
        </p:blipFill>
        <p:spPr bwMode="auto">
          <a:xfrm>
            <a:off x="2952936" y="4635036"/>
            <a:ext cx="2520280" cy="1305684"/>
          </a:xfrm>
          <a:prstGeom prst="rect">
            <a:avLst/>
          </a:prstGeom>
          <a:noFill/>
          <a:ln>
            <a:noFill/>
          </a:ln>
        </p:spPr>
      </p:pic>
      <p:pic>
        <p:nvPicPr>
          <p:cNvPr id="6" name="图片 5"/>
          <p:cNvPicPr/>
          <p:nvPr/>
        </p:nvPicPr>
        <p:blipFill>
          <a:blip r:embed="rId4" cstate="print">
            <a:extLst>
              <a:ext uri="{28A0092B-C50C-407E-A947-70E740481C1C}">
                <a14:useLocalDpi xmlns:a14="http://schemas.microsoft.com/office/drawing/2010/main" val="0"/>
              </a:ext>
            </a:extLst>
          </a:blip>
          <a:srcRect l="9917" t="41040" r="9091" b="9248"/>
          <a:stretch>
            <a:fillRect/>
          </a:stretch>
        </p:blipFill>
        <p:spPr bwMode="auto">
          <a:xfrm>
            <a:off x="5913378" y="4941168"/>
            <a:ext cx="2664296" cy="1090042"/>
          </a:xfrm>
          <a:prstGeom prst="rect">
            <a:avLst/>
          </a:prstGeom>
          <a:noFill/>
          <a:ln>
            <a:noFill/>
          </a:ln>
        </p:spPr>
      </p:pic>
    </p:spTree>
    <p:extLst>
      <p:ext uri="{BB962C8B-B14F-4D97-AF65-F5344CB8AC3E}">
        <p14:creationId xmlns:p14="http://schemas.microsoft.com/office/powerpoint/2010/main" val="39908589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7037" y="980728"/>
            <a:ext cx="8229600" cy="1143000"/>
          </a:xfrm>
        </p:spPr>
        <p:txBody>
          <a:bodyPr>
            <a:normAutofit fontScale="90000"/>
          </a:bodyPr>
          <a:lstStyle/>
          <a:p>
            <a:r>
              <a:rPr lang="en-US" altLang="zh-CN" b="1" dirty="0">
                <a:solidFill>
                  <a:srgbClr val="C00000"/>
                </a:solidFill>
              </a:rPr>
              <a:t>3.9.10  Ground</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700808"/>
            <a:ext cx="8229600" cy="4425355"/>
          </a:xfrm>
        </p:spPr>
        <p:txBody>
          <a:bodyPr>
            <a:normAutofit/>
          </a:bodyPr>
          <a:lstStyle/>
          <a:p>
            <a:r>
              <a:rPr lang="en-US" altLang="zh-CN" sz="1800" dirty="0"/>
              <a:t>Ground</a:t>
            </a:r>
            <a:r>
              <a:rPr lang="zh-CN" altLang="zh-CN" sz="1800" dirty="0"/>
              <a:t>模块，可用于链接那些输入端口未与其它模块相连的模块，若用户运行一个带有这样的模块的模型，则</a:t>
            </a:r>
            <a:r>
              <a:rPr lang="en-US" altLang="zh-CN" sz="1800" dirty="0"/>
              <a:t>Simulink</a:t>
            </a:r>
            <a:r>
              <a:rPr lang="zh-CN" altLang="zh-CN" sz="1800" dirty="0"/>
              <a:t>就会发布警告。若使用该</a:t>
            </a:r>
            <a:r>
              <a:rPr lang="en-US" altLang="zh-CN" sz="1800" dirty="0"/>
              <a:t>Ground</a:t>
            </a:r>
            <a:r>
              <a:rPr lang="zh-CN" altLang="zh-CN" sz="1800" dirty="0"/>
              <a:t>模块，将这些模块</a:t>
            </a:r>
            <a:r>
              <a:rPr lang="en-US" altLang="zh-CN" sz="1800" dirty="0"/>
              <a:t>“</a:t>
            </a:r>
            <a:r>
              <a:rPr lang="zh-CN" altLang="zh-CN" sz="1800" dirty="0"/>
              <a:t>接地</a:t>
            </a:r>
            <a:r>
              <a:rPr lang="en-US" altLang="zh-CN" sz="1800" dirty="0"/>
              <a:t>”</a:t>
            </a:r>
            <a:r>
              <a:rPr lang="zh-CN" altLang="zh-CN" sz="1800" dirty="0"/>
              <a:t>，可避免警示出现，</a:t>
            </a:r>
            <a:r>
              <a:rPr lang="en-US" altLang="zh-CN" sz="1800" dirty="0"/>
              <a:t>Ground</a:t>
            </a:r>
            <a:r>
              <a:rPr lang="zh-CN" altLang="zh-CN" sz="1800" dirty="0"/>
              <a:t>模块输出</a:t>
            </a:r>
            <a:r>
              <a:rPr lang="en-US" altLang="zh-CN" sz="1800" dirty="0"/>
              <a:t>0</a:t>
            </a:r>
            <a:r>
              <a:rPr lang="zh-CN" altLang="zh-CN" sz="1800" dirty="0"/>
              <a:t>值信号。</a:t>
            </a:r>
          </a:p>
          <a:p>
            <a:r>
              <a:rPr lang="en-US" altLang="zh-CN" sz="1800" dirty="0"/>
              <a:t>Ground</a:t>
            </a:r>
            <a:r>
              <a:rPr lang="zh-CN" altLang="zh-CN" sz="1800" dirty="0"/>
              <a:t>模块的输入类型和其它模块数据类型相同，</a:t>
            </a:r>
          </a:p>
          <a:p>
            <a:r>
              <a:rPr lang="en-US" altLang="zh-CN" sz="1800" dirty="0"/>
              <a:t>	Ground</a:t>
            </a:r>
            <a:r>
              <a:rPr lang="zh-CN" altLang="zh-CN" sz="1800" dirty="0"/>
              <a:t>其模块属性如图</a:t>
            </a:r>
            <a:r>
              <a:rPr lang="en-US" altLang="zh-CN" sz="1800" dirty="0"/>
              <a:t>3-152</a:t>
            </a:r>
            <a:r>
              <a:rPr lang="zh-CN" altLang="zh-CN" sz="1800" dirty="0"/>
              <a:t>所示。</a:t>
            </a:r>
          </a:p>
          <a:p>
            <a:r>
              <a:rPr lang="zh-CN" altLang="zh-CN" sz="1800" dirty="0"/>
              <a:t>搭建</a:t>
            </a:r>
            <a:r>
              <a:rPr lang="en-US" altLang="zh-CN" sz="1800" dirty="0"/>
              <a:t>Ground</a:t>
            </a:r>
            <a:r>
              <a:rPr lang="zh-CN" altLang="zh-CN" sz="1800" dirty="0"/>
              <a:t>模块，如图</a:t>
            </a:r>
            <a:r>
              <a:rPr lang="en-US" altLang="zh-CN" sz="1800" dirty="0"/>
              <a:t>3-153</a:t>
            </a:r>
            <a:r>
              <a:rPr lang="zh-CN" altLang="zh-CN" sz="18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539552" y="3878502"/>
            <a:ext cx="1135380" cy="98298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8725" t="27551" r="6041" b="9694"/>
          <a:stretch>
            <a:fillRect/>
          </a:stretch>
        </p:blipFill>
        <p:spPr bwMode="auto">
          <a:xfrm>
            <a:off x="3131840" y="3315200"/>
            <a:ext cx="3960440" cy="2109584"/>
          </a:xfrm>
          <a:prstGeom prst="rect">
            <a:avLst/>
          </a:prstGeom>
          <a:noFill/>
          <a:ln>
            <a:noFill/>
          </a:ln>
        </p:spPr>
      </p:pic>
    </p:spTree>
    <p:extLst>
      <p:ext uri="{BB962C8B-B14F-4D97-AF65-F5344CB8AC3E}">
        <p14:creationId xmlns:p14="http://schemas.microsoft.com/office/powerpoint/2010/main" val="14496790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08720"/>
            <a:ext cx="8229600" cy="1143000"/>
          </a:xfrm>
        </p:spPr>
        <p:txBody>
          <a:bodyPr>
            <a:normAutofit fontScale="90000"/>
          </a:bodyPr>
          <a:lstStyle/>
          <a:p>
            <a:r>
              <a:rPr lang="en-US" altLang="zh-CN" b="1" dirty="0">
                <a:solidFill>
                  <a:srgbClr val="C00000"/>
                </a:solidFill>
              </a:rPr>
              <a:t>3.10  </a:t>
            </a:r>
            <a:r>
              <a:rPr lang="zh-CN" altLang="zh-CN" b="1" dirty="0">
                <a:solidFill>
                  <a:srgbClr val="C00000"/>
                </a:solidFill>
              </a:rPr>
              <a:t>本章小结</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lstStyle/>
          <a:p>
            <a:r>
              <a:rPr lang="zh-CN" altLang="zh-CN" dirty="0"/>
              <a:t>本章主要介绍了</a:t>
            </a:r>
            <a:r>
              <a:rPr lang="en-US" altLang="zh-CN" dirty="0"/>
              <a:t>Simulink</a:t>
            </a:r>
            <a:r>
              <a:rPr lang="zh-CN" altLang="zh-CN" dirty="0"/>
              <a:t>各模块组的组件介绍，包括信号源模块组、连续模块组、离散模块组、查表模块组、用户自定义函数模块组、数学运算模块组、信号与系统模块组，对每一个模块组内部部件进行了</a:t>
            </a:r>
            <a:r>
              <a:rPr lang="en-US" altLang="zh-CN" dirty="0"/>
              <a:t>Simulink</a:t>
            </a:r>
            <a:r>
              <a:rPr lang="zh-CN" altLang="zh-CN" dirty="0"/>
              <a:t>模型构建，并进行仿真，使得读者能够掌握该模块的使用。</a:t>
            </a:r>
          </a:p>
          <a:p>
            <a:endParaRPr lang="zh-CN" altLang="en-US" dirty="0"/>
          </a:p>
        </p:txBody>
      </p:sp>
    </p:spTree>
    <p:extLst>
      <p:ext uri="{BB962C8B-B14F-4D97-AF65-F5344CB8AC3E}">
        <p14:creationId xmlns:p14="http://schemas.microsoft.com/office/powerpoint/2010/main" val="2572139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908720"/>
            <a:ext cx="8229600" cy="1143000"/>
          </a:xfrm>
        </p:spPr>
        <p:txBody>
          <a:bodyPr/>
          <a:lstStyle/>
          <a:p>
            <a:r>
              <a:rPr lang="en-US" altLang="zh-CN" b="1" dirty="0">
                <a:solidFill>
                  <a:srgbClr val="C00000"/>
                </a:solidFill>
              </a:rPr>
              <a:t>3.2.3  Constant</a:t>
            </a:r>
            <a:r>
              <a:rPr lang="zh-CN" altLang="zh-CN" b="1" dirty="0">
                <a:solidFill>
                  <a:srgbClr val="C00000"/>
                </a:solidFill>
              </a:rPr>
              <a:t>模块</a:t>
            </a:r>
          </a:p>
        </p:txBody>
      </p:sp>
      <p:sp>
        <p:nvSpPr>
          <p:cNvPr id="3" name="内容占位符 2"/>
          <p:cNvSpPr>
            <a:spLocks noGrp="1"/>
          </p:cNvSpPr>
          <p:nvPr>
            <p:ph idx="1"/>
          </p:nvPr>
        </p:nvSpPr>
        <p:spPr>
          <a:xfrm>
            <a:off x="457200" y="2204864"/>
            <a:ext cx="8229600" cy="3921299"/>
          </a:xfrm>
        </p:spPr>
        <p:txBody>
          <a:bodyPr>
            <a:normAutofit/>
          </a:bodyPr>
          <a:lstStyle/>
          <a:p>
            <a:r>
              <a:rPr lang="en-US" altLang="zh-CN" sz="1600" dirty="0"/>
              <a:t>Constant</a:t>
            </a:r>
            <a:r>
              <a:rPr lang="zh-CN" altLang="zh-CN" sz="1600" dirty="0"/>
              <a:t>模块，表示常数输入，其模块属性如图</a:t>
            </a:r>
            <a:r>
              <a:rPr lang="en-US" altLang="zh-CN" sz="1600" dirty="0"/>
              <a:t>3-7</a:t>
            </a:r>
            <a:r>
              <a:rPr lang="zh-CN" altLang="zh-CN" sz="1600" dirty="0"/>
              <a:t>所示。</a:t>
            </a:r>
          </a:p>
          <a:p>
            <a:r>
              <a:rPr lang="zh-CN" altLang="zh-CN" sz="1600" dirty="0"/>
              <a:t>如图</a:t>
            </a:r>
            <a:r>
              <a:rPr lang="en-US" altLang="zh-CN" sz="1600" dirty="0"/>
              <a:t>3-7</a:t>
            </a:r>
            <a:r>
              <a:rPr lang="zh-CN" altLang="zh-CN" sz="1600" dirty="0"/>
              <a:t>所示</a:t>
            </a:r>
            <a:r>
              <a:rPr lang="en-US" altLang="zh-CN" sz="1600" dirty="0"/>
              <a:t>Constant</a:t>
            </a:r>
            <a:r>
              <a:rPr lang="zh-CN" altLang="zh-CN" sz="1600" dirty="0"/>
              <a:t>常熟模块，</a:t>
            </a:r>
            <a:r>
              <a:rPr lang="en-US" altLang="zh-CN" sz="1600" dirty="0"/>
              <a:t>Simulink</a:t>
            </a:r>
            <a:r>
              <a:rPr lang="zh-CN" altLang="zh-CN" sz="1600" dirty="0"/>
              <a:t>仿真中，主要用于输入的量为定值的情况。对于其属性窗口：</a:t>
            </a:r>
          </a:p>
          <a:p>
            <a:r>
              <a:rPr lang="en-US" altLang="zh-CN" sz="1600" dirty="0"/>
              <a:t>Constant value</a:t>
            </a:r>
            <a:r>
              <a:rPr lang="zh-CN" altLang="zh-CN" sz="1600" dirty="0"/>
              <a:t>：表示常数值，用户指定。</a:t>
            </a:r>
          </a:p>
          <a:p>
            <a:r>
              <a:rPr lang="en-US" altLang="zh-CN" sz="1600" dirty="0"/>
              <a:t>Sample time</a:t>
            </a:r>
            <a:r>
              <a:rPr lang="zh-CN" altLang="zh-CN" sz="1600" dirty="0"/>
              <a:t>：采样时间，默认值为</a:t>
            </a:r>
            <a:r>
              <a:rPr lang="en-US" altLang="zh-CN" sz="1600" dirty="0" err="1"/>
              <a:t>inf</a:t>
            </a:r>
            <a:r>
              <a:rPr lang="zh-CN" altLang="zh-CN" sz="1600" dirty="0"/>
              <a:t>，也可以设置为系统的采样时间相一致。</a:t>
            </a:r>
          </a:p>
          <a:p>
            <a:r>
              <a:rPr lang="zh-CN" altLang="zh-CN" sz="1600" dirty="0"/>
              <a:t>搭建</a:t>
            </a:r>
            <a:r>
              <a:rPr lang="en-US" altLang="zh-CN" sz="1600" dirty="0"/>
              <a:t>Constant</a:t>
            </a:r>
            <a:r>
              <a:rPr lang="zh-CN" altLang="zh-CN" sz="1600" dirty="0"/>
              <a:t>常熟模块如图</a:t>
            </a:r>
            <a:r>
              <a:rPr lang="en-US" altLang="zh-CN" sz="1600" dirty="0"/>
              <a:t>3-8</a:t>
            </a:r>
            <a:r>
              <a:rPr lang="zh-CN" altLang="zh-CN" sz="16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971600" y="4581128"/>
            <a:ext cx="1944216" cy="1568564"/>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16547" t="38379" r="12230" b="9729"/>
          <a:stretch>
            <a:fillRect/>
          </a:stretch>
        </p:blipFill>
        <p:spPr bwMode="auto">
          <a:xfrm>
            <a:off x="3707904" y="4429306"/>
            <a:ext cx="3960440" cy="1978908"/>
          </a:xfrm>
          <a:prstGeom prst="rect">
            <a:avLst/>
          </a:prstGeom>
          <a:noFill/>
          <a:ln>
            <a:noFill/>
          </a:ln>
        </p:spPr>
      </p:pic>
    </p:spTree>
    <p:extLst>
      <p:ext uri="{BB962C8B-B14F-4D97-AF65-F5344CB8AC3E}">
        <p14:creationId xmlns:p14="http://schemas.microsoft.com/office/powerpoint/2010/main" val="3648277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124744"/>
            <a:ext cx="8229600" cy="1143000"/>
          </a:xfrm>
        </p:spPr>
        <p:txBody>
          <a:bodyPr>
            <a:normAutofit fontScale="90000"/>
          </a:bodyPr>
          <a:lstStyle/>
          <a:p>
            <a:r>
              <a:rPr lang="en-US" altLang="zh-CN" b="1" dirty="0">
                <a:solidFill>
                  <a:srgbClr val="C00000"/>
                </a:solidFill>
              </a:rPr>
              <a:t>3.2.4  Band-Limited White Noise</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2204864"/>
            <a:ext cx="8229600" cy="3921299"/>
          </a:xfrm>
        </p:spPr>
        <p:txBody>
          <a:bodyPr>
            <a:normAutofit/>
          </a:bodyPr>
          <a:lstStyle/>
          <a:p>
            <a:r>
              <a:rPr lang="en-US" altLang="zh-CN" sz="1800" dirty="0"/>
              <a:t>Band-Limited White Noise</a:t>
            </a:r>
            <a:r>
              <a:rPr lang="zh-CN" altLang="zh-CN" sz="1800" dirty="0"/>
              <a:t>模块，表示产生服从正态分布的随机数，用于混合系统或者连续系统，用户可以采样这个模块产生比系统最小时间常数更小的相关时间的随机序列来摸拟白噪声的</a:t>
            </a:r>
            <a:r>
              <a:rPr lang="zh-CN" altLang="zh-CN" sz="1800" dirty="0" smtClean="0"/>
              <a:t>效果</a:t>
            </a:r>
            <a:r>
              <a:rPr lang="zh-CN" altLang="en-US" sz="1800" dirty="0" smtClean="0"/>
              <a:t>。</a:t>
            </a:r>
            <a:endParaRPr lang="en-US" altLang="zh-CN" sz="1800" dirty="0" smtClean="0"/>
          </a:p>
          <a:p>
            <a:r>
              <a:rPr lang="zh-CN" altLang="zh-CN" sz="1800" dirty="0"/>
              <a:t>采用时间</a:t>
            </a:r>
            <a:r>
              <a:rPr lang="en-US" altLang="zh-CN" sz="1800" dirty="0"/>
              <a:t>t</a:t>
            </a:r>
            <a:r>
              <a:rPr lang="zh-CN" altLang="zh-CN" sz="1800" dirty="0"/>
              <a:t>作为换算因子，保证了一个连续系统对我们需要近似模拟的白噪声应具有的系统方差（系统噪声），</a:t>
            </a:r>
            <a:r>
              <a:rPr lang="en-US" altLang="zh-CN" sz="1800" dirty="0"/>
              <a:t>Band-Limited White Noise</a:t>
            </a:r>
            <a:r>
              <a:rPr lang="zh-CN" altLang="zh-CN" sz="1800" dirty="0"/>
              <a:t>其模块属性如图</a:t>
            </a:r>
            <a:r>
              <a:rPr lang="en-US" altLang="zh-CN" sz="1800" dirty="0"/>
              <a:t>3-10</a:t>
            </a:r>
            <a:r>
              <a:rPr lang="zh-CN" altLang="zh-CN" sz="1800" dirty="0"/>
              <a:t>所示</a:t>
            </a:r>
            <a:r>
              <a:rPr lang="zh-CN" altLang="zh-CN" sz="1800" dirty="0" smtClean="0"/>
              <a:t>。</a:t>
            </a:r>
            <a:endParaRPr lang="en-US" altLang="zh-CN" sz="1800" dirty="0" smtClean="0"/>
          </a:p>
          <a:p>
            <a:r>
              <a:rPr lang="en-US" altLang="zh-CN" sz="1800" dirty="0"/>
              <a:t>Noise power</a:t>
            </a:r>
            <a:r>
              <a:rPr lang="zh-CN" altLang="zh-CN" sz="1800" dirty="0"/>
              <a:t>：白噪声</a:t>
            </a:r>
            <a:r>
              <a:rPr lang="en-US" altLang="zh-CN" sz="1800" dirty="0"/>
              <a:t>PSD</a:t>
            </a:r>
            <a:r>
              <a:rPr lang="zh-CN" altLang="zh-CN" sz="1800" dirty="0"/>
              <a:t>的幅度，默认值为</a:t>
            </a:r>
            <a:r>
              <a:rPr lang="en-US" altLang="zh-CN" sz="1800" dirty="0"/>
              <a:t>0.1</a:t>
            </a:r>
            <a:r>
              <a:rPr lang="zh-CN" altLang="zh-CN" sz="1800" dirty="0"/>
              <a:t>。</a:t>
            </a:r>
          </a:p>
          <a:p>
            <a:r>
              <a:rPr lang="en-US" altLang="zh-CN" sz="1800" dirty="0"/>
              <a:t>Sample time</a:t>
            </a:r>
            <a:r>
              <a:rPr lang="zh-CN" altLang="zh-CN" sz="1800" dirty="0"/>
              <a:t>：采样时间，默认值为</a:t>
            </a:r>
            <a:r>
              <a:rPr lang="en-US" altLang="zh-CN" sz="1800" dirty="0"/>
              <a:t>0.1</a:t>
            </a:r>
            <a:r>
              <a:rPr lang="zh-CN" altLang="zh-CN" sz="1800" dirty="0"/>
              <a:t>。</a:t>
            </a:r>
          </a:p>
          <a:p>
            <a:r>
              <a:rPr lang="en-US" altLang="zh-CN" sz="1800" dirty="0"/>
              <a:t>Seed</a:t>
            </a:r>
            <a:r>
              <a:rPr lang="zh-CN" altLang="zh-CN" sz="1800" dirty="0"/>
              <a:t>：随机数信号发生器的初始种子，默认值为</a:t>
            </a:r>
            <a:r>
              <a:rPr lang="en-US" altLang="zh-CN" sz="1800" dirty="0"/>
              <a:t>23341.</a:t>
            </a:r>
            <a:endParaRPr lang="zh-CN" altLang="zh-CN" sz="1800" dirty="0"/>
          </a:p>
          <a:p>
            <a:r>
              <a:rPr lang="zh-CN" altLang="zh-CN" sz="1800" dirty="0"/>
              <a:t>搭建</a:t>
            </a:r>
            <a:r>
              <a:rPr lang="en-US" altLang="zh-CN" sz="1800" dirty="0"/>
              <a:t>Band-Limited White Noise</a:t>
            </a:r>
            <a:r>
              <a:rPr lang="zh-CN" altLang="zh-CN" sz="1800" dirty="0"/>
              <a:t>模块如图</a:t>
            </a:r>
            <a:r>
              <a:rPr lang="en-US" altLang="zh-CN" sz="1800" dirty="0"/>
              <a:t>3-11</a:t>
            </a:r>
            <a:r>
              <a:rPr lang="zh-CN" altLang="zh-CN" sz="1800" dirty="0"/>
              <a:t>所示。</a:t>
            </a:r>
          </a:p>
          <a:p>
            <a:endParaRPr lang="zh-CN" altLang="zh-CN" sz="1800"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899592" y="5603966"/>
            <a:ext cx="1120140" cy="109728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12544" t="37038" r="14983" b="12698"/>
          <a:stretch>
            <a:fillRect/>
          </a:stretch>
        </p:blipFill>
        <p:spPr bwMode="auto">
          <a:xfrm>
            <a:off x="3635896" y="5301208"/>
            <a:ext cx="3024336" cy="1254034"/>
          </a:xfrm>
          <a:prstGeom prst="rect">
            <a:avLst/>
          </a:prstGeom>
          <a:noFill/>
          <a:ln>
            <a:noFill/>
          </a:ln>
        </p:spPr>
      </p:pic>
    </p:spTree>
    <p:extLst>
      <p:ext uri="{BB962C8B-B14F-4D97-AF65-F5344CB8AC3E}">
        <p14:creationId xmlns:p14="http://schemas.microsoft.com/office/powerpoint/2010/main" val="3164318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908720"/>
            <a:ext cx="8229600" cy="1143000"/>
          </a:xfrm>
        </p:spPr>
        <p:txBody>
          <a:bodyPr>
            <a:normAutofit fontScale="90000"/>
          </a:bodyPr>
          <a:lstStyle/>
          <a:p>
            <a:r>
              <a:rPr lang="en-US" altLang="zh-CN" b="1" dirty="0">
                <a:solidFill>
                  <a:srgbClr val="C00000"/>
                </a:solidFill>
              </a:rPr>
              <a:t>3.2.5  Chirp Signal</a:t>
            </a:r>
            <a:r>
              <a:rPr lang="zh-CN" altLang="zh-CN" b="1" dirty="0">
                <a:solidFill>
                  <a:srgbClr val="C00000"/>
                </a:solidFill>
              </a:rPr>
              <a:t>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844824"/>
            <a:ext cx="8229600" cy="4281339"/>
          </a:xfrm>
        </p:spPr>
        <p:txBody>
          <a:bodyPr>
            <a:normAutofit/>
          </a:bodyPr>
          <a:lstStyle/>
          <a:p>
            <a:r>
              <a:rPr lang="en-US" altLang="zh-CN" sz="1800" dirty="0"/>
              <a:t>Chirp Signal</a:t>
            </a:r>
            <a:r>
              <a:rPr lang="zh-CN" altLang="zh-CN" sz="1800" dirty="0"/>
              <a:t>模块，产生频率随时间线性增加的正弦信号，也是调频信号，该模块可用于非线性系统的谱分析，且以矢量或标量输出。</a:t>
            </a:r>
          </a:p>
          <a:p>
            <a:r>
              <a:rPr lang="en-US" altLang="zh-CN" sz="1800" dirty="0"/>
              <a:t>Chirp Signal</a:t>
            </a:r>
            <a:r>
              <a:rPr lang="zh-CN" altLang="zh-CN" sz="1800" dirty="0"/>
              <a:t>模块其模块属性如图</a:t>
            </a:r>
            <a:r>
              <a:rPr lang="en-US" altLang="zh-CN" sz="1800" dirty="0"/>
              <a:t>3-13</a:t>
            </a:r>
            <a:r>
              <a:rPr lang="zh-CN" altLang="zh-CN" sz="1800" dirty="0"/>
              <a:t>所示。</a:t>
            </a:r>
          </a:p>
          <a:p>
            <a:r>
              <a:rPr lang="zh-CN" altLang="zh-CN" sz="1800" dirty="0"/>
              <a:t>如图</a:t>
            </a:r>
            <a:r>
              <a:rPr lang="en-US" altLang="zh-CN" sz="1800" dirty="0"/>
              <a:t>3-13</a:t>
            </a:r>
            <a:r>
              <a:rPr lang="zh-CN" altLang="zh-CN" sz="1800" dirty="0"/>
              <a:t>所示</a:t>
            </a:r>
            <a:r>
              <a:rPr lang="en-US" altLang="zh-CN" sz="1800" dirty="0"/>
              <a:t>Chirp Signal</a:t>
            </a:r>
            <a:r>
              <a:rPr lang="zh-CN" altLang="zh-CN" sz="1800" dirty="0"/>
              <a:t>模块，对于其属性窗口：</a:t>
            </a:r>
          </a:p>
          <a:p>
            <a:r>
              <a:rPr lang="en-US" altLang="zh-CN" sz="1800" dirty="0"/>
              <a:t>Initial frequency</a:t>
            </a:r>
            <a:r>
              <a:rPr lang="zh-CN" altLang="zh-CN" sz="1800" dirty="0"/>
              <a:t>：信号的初始化频率，指定为标量或矢量，默认值为</a:t>
            </a:r>
            <a:r>
              <a:rPr lang="en-US" altLang="zh-CN" sz="1800" dirty="0"/>
              <a:t>0.1</a:t>
            </a:r>
            <a:r>
              <a:rPr lang="zh-CN" altLang="zh-CN" sz="1800" dirty="0"/>
              <a:t>。</a:t>
            </a:r>
          </a:p>
          <a:p>
            <a:r>
              <a:rPr lang="en-US" altLang="zh-CN" sz="1800" dirty="0"/>
              <a:t>Target time</a:t>
            </a:r>
            <a:r>
              <a:rPr lang="zh-CN" altLang="zh-CN" sz="1800" dirty="0"/>
              <a:t>：频率变化的最大时间，默认值为</a:t>
            </a:r>
            <a:r>
              <a:rPr lang="en-US" altLang="zh-CN" sz="1800" dirty="0"/>
              <a:t>100</a:t>
            </a:r>
            <a:r>
              <a:rPr lang="zh-CN" altLang="zh-CN" sz="1800" dirty="0"/>
              <a:t>。</a:t>
            </a:r>
          </a:p>
          <a:p>
            <a:r>
              <a:rPr lang="en-US" altLang="zh-CN" sz="1800" dirty="0"/>
              <a:t>Frequency at target time</a:t>
            </a:r>
            <a:r>
              <a:rPr lang="zh-CN" altLang="zh-CN" sz="1800" dirty="0"/>
              <a:t>：对应目标时间的信号频率，输入为矢量或标量，默认值为</a:t>
            </a:r>
            <a:r>
              <a:rPr lang="en-US" altLang="zh-CN" sz="1800" dirty="0"/>
              <a:t>1</a:t>
            </a:r>
            <a:r>
              <a:rPr lang="zh-CN" altLang="zh-CN" sz="1800" dirty="0"/>
              <a:t>。</a:t>
            </a:r>
          </a:p>
          <a:p>
            <a:r>
              <a:rPr lang="zh-CN" altLang="zh-CN" sz="1800" dirty="0"/>
              <a:t>搭建</a:t>
            </a:r>
            <a:r>
              <a:rPr lang="en-US" altLang="zh-CN" sz="1800" dirty="0"/>
              <a:t>Chirp Signal</a:t>
            </a:r>
            <a:r>
              <a:rPr lang="zh-CN" altLang="zh-CN" sz="1800" dirty="0"/>
              <a:t>模块如图</a:t>
            </a:r>
            <a:r>
              <a:rPr lang="en-US" altLang="zh-CN" sz="1800" dirty="0"/>
              <a:t>3-14</a:t>
            </a:r>
            <a:r>
              <a:rPr lang="zh-CN" altLang="zh-CN" sz="18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871256"/>
            <a:ext cx="960120" cy="845820"/>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12752" t="33333" r="21141" b="14516"/>
          <a:stretch>
            <a:fillRect/>
          </a:stretch>
        </p:blipFill>
        <p:spPr bwMode="auto">
          <a:xfrm>
            <a:off x="4427984" y="4437112"/>
            <a:ext cx="3888432" cy="1714108"/>
          </a:xfrm>
          <a:prstGeom prst="rect">
            <a:avLst/>
          </a:prstGeom>
          <a:noFill/>
          <a:ln>
            <a:noFill/>
          </a:ln>
        </p:spPr>
      </p:pic>
    </p:spTree>
    <p:extLst>
      <p:ext uri="{BB962C8B-B14F-4D97-AF65-F5344CB8AC3E}">
        <p14:creationId xmlns:p14="http://schemas.microsoft.com/office/powerpoint/2010/main" val="231133109"/>
      </p:ext>
    </p:extLst>
  </p:cSld>
  <p:clrMapOvr>
    <a:masterClrMapping/>
  </p:clrMapOvr>
</p:sld>
</file>

<file path=ppt/theme/theme1.xml><?xml version="1.0" encoding="utf-8"?>
<a:theme xmlns:a="http://schemas.openxmlformats.org/drawingml/2006/main" name="模板 - 副本">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 - 副本</Template>
  <TotalTime>87</TotalTime>
  <Words>4658</Words>
  <Application>Microsoft Office PowerPoint</Application>
  <PresentationFormat>全屏显示(4:3)</PresentationFormat>
  <Paragraphs>523</Paragraphs>
  <Slides>65</Slides>
  <Notes>0</Notes>
  <HiddenSlides>0</HiddenSlides>
  <MMClips>0</MMClips>
  <ScaleCrop>false</ScaleCrop>
  <HeadingPairs>
    <vt:vector size="4" baseType="variant">
      <vt:variant>
        <vt:lpstr>主题</vt:lpstr>
      </vt:variant>
      <vt:variant>
        <vt:i4>2</vt:i4>
      </vt:variant>
      <vt:variant>
        <vt:lpstr>幻灯片标题</vt:lpstr>
      </vt:variant>
      <vt:variant>
        <vt:i4>65</vt:i4>
      </vt:variant>
    </vt:vector>
  </HeadingPairs>
  <TitlesOfParts>
    <vt:vector size="67" baseType="lpstr">
      <vt:lpstr>模板 - 副本</vt:lpstr>
      <vt:lpstr>默认设计模板</vt:lpstr>
      <vt:lpstr>第3章  Simulink模型的建立与仿真</vt:lpstr>
      <vt:lpstr>目录</vt:lpstr>
      <vt:lpstr>3.1  Simulink模块库简介 </vt:lpstr>
      <vt:lpstr>3.2 信号源模块组 </vt:lpstr>
      <vt:lpstr>3.2.1  时钟模块 </vt:lpstr>
      <vt:lpstr>3.2.2  Digital Clock模块 </vt:lpstr>
      <vt:lpstr>3.2.3  Constant模块</vt:lpstr>
      <vt:lpstr>3.2.4  Band-Limited White Noise模块 </vt:lpstr>
      <vt:lpstr>3.2.5  Chirp Signal模块 </vt:lpstr>
      <vt:lpstr>3.2.6  Sine Wave模块 </vt:lpstr>
      <vt:lpstr>3.2.7  Pulse Generator模块 </vt:lpstr>
      <vt:lpstr>3.2.8  Random Number模块 </vt:lpstr>
      <vt:lpstr>3.2.9  Step模块 </vt:lpstr>
      <vt:lpstr>3.2.10  Uniform Random Number模块 </vt:lpstr>
      <vt:lpstr>3.3  连续模块组 </vt:lpstr>
      <vt:lpstr>3.3.1  Derivative模块 </vt:lpstr>
      <vt:lpstr>3.3.2  Integrator模块 </vt:lpstr>
      <vt:lpstr>3.3.3  Transfer Fcn模块 </vt:lpstr>
      <vt:lpstr>3.3.4  Transport Delay模块 </vt:lpstr>
      <vt:lpstr>3.3.5  Zero-Pole模块 </vt:lpstr>
      <vt:lpstr>3.3.6  State-Space模块 </vt:lpstr>
      <vt:lpstr>3.4  离散模块组 </vt:lpstr>
      <vt:lpstr>3.4.1  Discrete Transfer Fcn模块 </vt:lpstr>
      <vt:lpstr>3.4.2  Discrete Filter模块 </vt:lpstr>
      <vt:lpstr>3.4.3  Unit Delay模块 </vt:lpstr>
      <vt:lpstr>3.4.4  Memory模块 </vt:lpstr>
      <vt:lpstr>3.4.5  Discrete Zero-Pole模块 </vt:lpstr>
      <vt:lpstr>3.4.6  Discrete State-Space模块 </vt:lpstr>
      <vt:lpstr>3.4.7  Zero-Order Hold模块 </vt:lpstr>
      <vt:lpstr>3.5  查表模块组 </vt:lpstr>
      <vt:lpstr>3.5.1  1-D Lookup Table模块 </vt:lpstr>
      <vt:lpstr>3.5.2  2-D Lookup Table模块 </vt:lpstr>
      <vt:lpstr>3.6 用户自定义函数模块组 </vt:lpstr>
      <vt:lpstr>3.6.1  Fcn模块 </vt:lpstr>
      <vt:lpstr>3.6.2  MATLAB Fcn模块 </vt:lpstr>
      <vt:lpstr>3.6.3  S-Function模块 </vt:lpstr>
      <vt:lpstr>PowerPoint 演示文稿</vt:lpstr>
      <vt:lpstr>PowerPoint 演示文稿</vt:lpstr>
      <vt:lpstr>3.7 数学运算模块组 </vt:lpstr>
      <vt:lpstr>3.7.1  Abs模块 </vt:lpstr>
      <vt:lpstr>3.7.2  Add模块 </vt:lpstr>
      <vt:lpstr>3.7.3  Divide模块 </vt:lpstr>
      <vt:lpstr>3.7.4  Dot Product模块 </vt:lpstr>
      <vt:lpstr>3.7.5  Gain模块 </vt:lpstr>
      <vt:lpstr>3.7.6  Complex to Magnitude-Angle模块 </vt:lpstr>
      <vt:lpstr>3.7.7  Magnitude-Angle to Complex模块 </vt:lpstr>
      <vt:lpstr>3.8 非线性模块组 </vt:lpstr>
      <vt:lpstr>3.8.1  Backlash模块 </vt:lpstr>
      <vt:lpstr>3.8.2  Coulomb &amp; Viscous Friction模块 </vt:lpstr>
      <vt:lpstr>3.8.3  Dead Zone模块 </vt:lpstr>
      <vt:lpstr>3.8.4  Quantizer模块 </vt:lpstr>
      <vt:lpstr>3.8.5  Rate Limiter模块 </vt:lpstr>
      <vt:lpstr>3.8.6  Saturation模块 </vt:lpstr>
      <vt:lpstr>3.9 信号与系统模块组 </vt:lpstr>
      <vt:lpstr>3.9.1  Bus Selector模块 </vt:lpstr>
      <vt:lpstr>3.9.2  Bus Creator模块 </vt:lpstr>
      <vt:lpstr>3.9.3  Mux模块 </vt:lpstr>
      <vt:lpstr>3.9.4  Demux模块 </vt:lpstr>
      <vt:lpstr>3.9.5  Data store Memory模块 </vt:lpstr>
      <vt:lpstr>3.9.6  Data store Read模块 </vt:lpstr>
      <vt:lpstr>3.9.7  Data store Write模块 </vt:lpstr>
      <vt:lpstr>3.9.8  Data store Write模块 </vt:lpstr>
      <vt:lpstr>3.9.9  Enable模块 </vt:lpstr>
      <vt:lpstr>3.9.10  Ground模块 </vt:lpstr>
      <vt:lpstr>3.10  本章小结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Haiou</dc:creator>
  <cp:lastModifiedBy>asus</cp:lastModifiedBy>
  <cp:revision>6</cp:revision>
  <cp:lastPrinted>1601-01-01T00:00:00Z</cp:lastPrinted>
  <dcterms:created xsi:type="dcterms:W3CDTF">2017-03-29T11:46:04Z</dcterms:created>
  <dcterms:modified xsi:type="dcterms:W3CDTF">2017-05-03T01:40:52Z</dcterms:modified>
</cp:coreProperties>
</file>