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55" r:id="rId2"/>
  </p:sldMasterIdLst>
  <p:notesMasterIdLst>
    <p:notesMasterId r:id="rId37"/>
  </p:notesMasterIdLst>
  <p:handoutMasterIdLst>
    <p:handoutMasterId r:id="rId38"/>
  </p:handoutMasterIdLst>
  <p:sldIdLst>
    <p:sldId id="704" r:id="rId3"/>
    <p:sldId id="737" r:id="rId4"/>
    <p:sldId id="705" r:id="rId5"/>
    <p:sldId id="706" r:id="rId6"/>
    <p:sldId id="707" r:id="rId7"/>
    <p:sldId id="708" r:id="rId8"/>
    <p:sldId id="709" r:id="rId9"/>
    <p:sldId id="710" r:id="rId10"/>
    <p:sldId id="711" r:id="rId11"/>
    <p:sldId id="712" r:id="rId12"/>
    <p:sldId id="713" r:id="rId13"/>
    <p:sldId id="714" r:id="rId14"/>
    <p:sldId id="715" r:id="rId15"/>
    <p:sldId id="716" r:id="rId16"/>
    <p:sldId id="717" r:id="rId17"/>
    <p:sldId id="718" r:id="rId18"/>
    <p:sldId id="719" r:id="rId19"/>
    <p:sldId id="720" r:id="rId20"/>
    <p:sldId id="721" r:id="rId21"/>
    <p:sldId id="722" r:id="rId22"/>
    <p:sldId id="723" r:id="rId23"/>
    <p:sldId id="724" r:id="rId24"/>
    <p:sldId id="725" r:id="rId25"/>
    <p:sldId id="726" r:id="rId26"/>
    <p:sldId id="727" r:id="rId27"/>
    <p:sldId id="728" r:id="rId28"/>
    <p:sldId id="729" r:id="rId29"/>
    <p:sldId id="730" r:id="rId30"/>
    <p:sldId id="731" r:id="rId31"/>
    <p:sldId id="732" r:id="rId32"/>
    <p:sldId id="733" r:id="rId33"/>
    <p:sldId id="734" r:id="rId34"/>
    <p:sldId id="735" r:id="rId35"/>
    <p:sldId id="736" r:id="rId36"/>
  </p:sldIdLst>
  <p:sldSz cx="9144000" cy="6858000" type="screen4x3"/>
  <p:notesSz cx="6858000" cy="9144000"/>
  <p:defaultTextStyle>
    <a:defPPr>
      <a:defRPr lang="en-US"/>
    </a:defPPr>
    <a:lvl1pPr algn="ctr" rtl="0" fontAlgn="base">
      <a:spcBef>
        <a:spcPct val="0"/>
      </a:spcBef>
      <a:spcAft>
        <a:spcPct val="0"/>
      </a:spcAft>
      <a:defRPr sz="2000" b="1" kern="1200">
        <a:solidFill>
          <a:srgbClr val="A50021"/>
        </a:solidFill>
        <a:latin typeface="Arial" pitchFamily="34" charset="0"/>
        <a:ea typeface="华文行楷" pitchFamily="2" charset="-122"/>
        <a:cs typeface="+mn-cs"/>
      </a:defRPr>
    </a:lvl1pPr>
    <a:lvl2pPr marL="457200" algn="ctr" rtl="0" fontAlgn="base">
      <a:spcBef>
        <a:spcPct val="0"/>
      </a:spcBef>
      <a:spcAft>
        <a:spcPct val="0"/>
      </a:spcAft>
      <a:defRPr sz="2000" b="1" kern="1200">
        <a:solidFill>
          <a:srgbClr val="A50021"/>
        </a:solidFill>
        <a:latin typeface="Arial" pitchFamily="34" charset="0"/>
        <a:ea typeface="华文行楷" pitchFamily="2" charset="-122"/>
        <a:cs typeface="+mn-cs"/>
      </a:defRPr>
    </a:lvl2pPr>
    <a:lvl3pPr marL="914400" algn="ctr" rtl="0" fontAlgn="base">
      <a:spcBef>
        <a:spcPct val="0"/>
      </a:spcBef>
      <a:spcAft>
        <a:spcPct val="0"/>
      </a:spcAft>
      <a:defRPr sz="2000" b="1" kern="1200">
        <a:solidFill>
          <a:srgbClr val="A50021"/>
        </a:solidFill>
        <a:latin typeface="Arial" pitchFamily="34" charset="0"/>
        <a:ea typeface="华文行楷" pitchFamily="2" charset="-122"/>
        <a:cs typeface="+mn-cs"/>
      </a:defRPr>
    </a:lvl3pPr>
    <a:lvl4pPr marL="1371600" algn="ctr" rtl="0" fontAlgn="base">
      <a:spcBef>
        <a:spcPct val="0"/>
      </a:spcBef>
      <a:spcAft>
        <a:spcPct val="0"/>
      </a:spcAft>
      <a:defRPr sz="2000" b="1" kern="1200">
        <a:solidFill>
          <a:srgbClr val="A50021"/>
        </a:solidFill>
        <a:latin typeface="Arial" pitchFamily="34" charset="0"/>
        <a:ea typeface="华文行楷" pitchFamily="2" charset="-122"/>
        <a:cs typeface="+mn-cs"/>
      </a:defRPr>
    </a:lvl4pPr>
    <a:lvl5pPr marL="1828800" algn="ctr" rtl="0" fontAlgn="base">
      <a:spcBef>
        <a:spcPct val="0"/>
      </a:spcBef>
      <a:spcAft>
        <a:spcPct val="0"/>
      </a:spcAft>
      <a:defRPr sz="2000" b="1" kern="1200">
        <a:solidFill>
          <a:srgbClr val="A50021"/>
        </a:solidFill>
        <a:latin typeface="Arial" pitchFamily="34" charset="0"/>
        <a:ea typeface="华文行楷" pitchFamily="2" charset="-122"/>
        <a:cs typeface="+mn-cs"/>
      </a:defRPr>
    </a:lvl5pPr>
    <a:lvl6pPr marL="2286000" algn="l" defTabSz="914400" rtl="0" eaLnBrk="1" latinLnBrk="0" hangingPunct="1">
      <a:defRPr sz="2000" b="1" kern="1200">
        <a:solidFill>
          <a:srgbClr val="A50021"/>
        </a:solidFill>
        <a:latin typeface="Arial" pitchFamily="34" charset="0"/>
        <a:ea typeface="华文行楷" pitchFamily="2" charset="-122"/>
        <a:cs typeface="+mn-cs"/>
      </a:defRPr>
    </a:lvl6pPr>
    <a:lvl7pPr marL="2743200" algn="l" defTabSz="914400" rtl="0" eaLnBrk="1" latinLnBrk="0" hangingPunct="1">
      <a:defRPr sz="2000" b="1" kern="1200">
        <a:solidFill>
          <a:srgbClr val="A50021"/>
        </a:solidFill>
        <a:latin typeface="Arial" pitchFamily="34" charset="0"/>
        <a:ea typeface="华文行楷" pitchFamily="2" charset="-122"/>
        <a:cs typeface="+mn-cs"/>
      </a:defRPr>
    </a:lvl7pPr>
    <a:lvl8pPr marL="3200400" algn="l" defTabSz="914400" rtl="0" eaLnBrk="1" latinLnBrk="0" hangingPunct="1">
      <a:defRPr sz="2000" b="1" kern="1200">
        <a:solidFill>
          <a:srgbClr val="A50021"/>
        </a:solidFill>
        <a:latin typeface="Arial" pitchFamily="34" charset="0"/>
        <a:ea typeface="华文行楷" pitchFamily="2" charset="-122"/>
        <a:cs typeface="+mn-cs"/>
      </a:defRPr>
    </a:lvl8pPr>
    <a:lvl9pPr marL="3657600" algn="l" defTabSz="914400" rtl="0" eaLnBrk="1" latinLnBrk="0" hangingPunct="1">
      <a:defRPr sz="2000" b="1" kern="1200">
        <a:solidFill>
          <a:srgbClr val="A50021"/>
        </a:solidFill>
        <a:latin typeface="Arial" pitchFamily="34" charset="0"/>
        <a:ea typeface="华文行楷"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33CCCC"/>
    <a:srgbClr val="B1EDE6"/>
    <a:srgbClr val="AFCCEF"/>
    <a:srgbClr val="99FF66"/>
    <a:srgbClr val="00CC00"/>
    <a:srgbClr val="FF0066"/>
    <a:srgbClr val="FF3399"/>
    <a:srgbClr val="FF505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17" autoAdjust="0"/>
    <p:restoredTop sz="94646" autoAdjust="0"/>
  </p:normalViewPr>
  <p:slideViewPr>
    <p:cSldViewPr>
      <p:cViewPr varScale="1">
        <p:scale>
          <a:sx n="82" d="100"/>
          <a:sy n="82" d="100"/>
        </p:scale>
        <p:origin x="-1310"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70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1" sz="1200" b="0">
                <a:solidFill>
                  <a:schemeClr val="tx1"/>
                </a:solidFill>
                <a:latin typeface="Times New Roman" pitchFamily="18" charset="0"/>
                <a:ea typeface="宋体" pitchFamily="2" charset="-122"/>
              </a:defRPr>
            </a:lvl1pPr>
          </a:lstStyle>
          <a:p>
            <a:pPr>
              <a:defRPr/>
            </a:pPr>
            <a:endParaRPr lang="zh-CN" altLang="en-US"/>
          </a:p>
        </p:txBody>
      </p:sp>
      <p:sp>
        <p:nvSpPr>
          <p:cNvPr id="10854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pPr>
              <a:defRPr/>
            </a:pPr>
            <a:endParaRPr lang="en-US" altLang="zh-CN"/>
          </a:p>
        </p:txBody>
      </p:sp>
      <p:sp>
        <p:nvSpPr>
          <p:cNvPr id="10854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1" sz="1200" b="0">
                <a:solidFill>
                  <a:schemeClr val="tx1"/>
                </a:solidFill>
                <a:latin typeface="Times New Roman" pitchFamily="18" charset="0"/>
                <a:ea typeface="宋体" pitchFamily="2" charset="-122"/>
              </a:defRPr>
            </a:lvl1pPr>
          </a:lstStyle>
          <a:p>
            <a:pPr>
              <a:defRPr/>
            </a:pPr>
            <a:endParaRPr lang="en-US" altLang="zh-CN"/>
          </a:p>
        </p:txBody>
      </p:sp>
      <p:sp>
        <p:nvSpPr>
          <p:cNvPr id="10854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pPr>
              <a:defRPr/>
            </a:pPr>
            <a:fld id="{F7FF9B83-9A4D-44A7-8F28-712E750D4BB6}" type="slidenum">
              <a:rPr lang="zh-CN" altLang="en-US"/>
              <a:pPr>
                <a:defRPr/>
              </a:pPr>
              <a:t>‹#›</a:t>
            </a:fld>
            <a:endParaRPr lang="en-US" altLang="zh-CN"/>
          </a:p>
        </p:txBody>
      </p:sp>
    </p:spTree>
    <p:extLst>
      <p:ext uri="{BB962C8B-B14F-4D97-AF65-F5344CB8AC3E}">
        <p14:creationId xmlns:p14="http://schemas.microsoft.com/office/powerpoint/2010/main" val="594733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1" sz="1200" b="0">
                <a:solidFill>
                  <a:schemeClr val="tx1"/>
                </a:solidFill>
                <a:latin typeface="Times New Roman" pitchFamily="18" charset="0"/>
                <a:ea typeface="宋体" pitchFamily="2" charset="-122"/>
              </a:defRPr>
            </a:lvl1pPr>
          </a:lstStyle>
          <a:p>
            <a:pPr>
              <a:defRPr/>
            </a:pPr>
            <a:endParaRPr lang="zh-CN" altLang="en-US"/>
          </a:p>
        </p:txBody>
      </p:sp>
      <p:sp>
        <p:nvSpPr>
          <p:cNvPr id="266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pPr>
              <a:defRPr/>
            </a:pPr>
            <a:endParaRPr lang="en-US" altLang="zh-CN"/>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66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66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1" sz="1200" b="0">
                <a:solidFill>
                  <a:schemeClr val="tx1"/>
                </a:solidFill>
                <a:latin typeface="Times New Roman" pitchFamily="18" charset="0"/>
                <a:ea typeface="宋体" pitchFamily="2" charset="-122"/>
              </a:defRPr>
            </a:lvl1pPr>
          </a:lstStyle>
          <a:p>
            <a:pPr>
              <a:defRPr/>
            </a:pPr>
            <a:endParaRPr lang="en-US" altLang="zh-CN"/>
          </a:p>
        </p:txBody>
      </p:sp>
      <p:sp>
        <p:nvSpPr>
          <p:cNvPr id="266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pPr>
              <a:defRPr/>
            </a:pPr>
            <a:fld id="{6B33721C-8ADD-47CA-9E61-B7B55339E67E}" type="slidenum">
              <a:rPr lang="zh-CN" altLang="en-US"/>
              <a:pPr>
                <a:defRPr/>
              </a:pPr>
              <a:t>‹#›</a:t>
            </a:fld>
            <a:endParaRPr lang="en-US" altLang="zh-CN"/>
          </a:p>
        </p:txBody>
      </p:sp>
    </p:spTree>
    <p:extLst>
      <p:ext uri="{BB962C8B-B14F-4D97-AF65-F5344CB8AC3E}">
        <p14:creationId xmlns:p14="http://schemas.microsoft.com/office/powerpoint/2010/main" val="6826970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e1"/>
          <p:cNvPicPr>
            <a:picLocks noChangeAspect="1" noChangeArrowheads="1"/>
          </p:cNvPicPr>
          <p:nvPr userDrawn="1"/>
        </p:nvPicPr>
        <p:blipFill>
          <a:blip r:embed="rId2"/>
          <a:srcRect/>
          <a:stretch>
            <a:fillRect/>
          </a:stretch>
        </p:blipFill>
        <p:spPr bwMode="auto">
          <a:xfrm>
            <a:off x="-9525" y="0"/>
            <a:ext cx="9163050" cy="6858000"/>
          </a:xfrm>
          <a:prstGeom prst="rect">
            <a:avLst/>
          </a:prstGeom>
          <a:noFill/>
          <a:ln w="9525">
            <a:noFill/>
            <a:miter lim="800000"/>
            <a:headEnd/>
            <a:tailEnd/>
          </a:ln>
        </p:spPr>
      </p:pic>
      <p:sp>
        <p:nvSpPr>
          <p:cNvPr id="793603" name="Rectangle 3"/>
          <p:cNvSpPr>
            <a:spLocks noGrp="1" noChangeArrowheads="1"/>
          </p:cNvSpPr>
          <p:nvPr>
            <p:ph type="ctrTitle"/>
          </p:nvPr>
        </p:nvSpPr>
        <p:spPr>
          <a:xfrm>
            <a:off x="685800" y="2130425"/>
            <a:ext cx="7772400" cy="1470025"/>
          </a:xfrm>
        </p:spPr>
        <p:txBody>
          <a:bodyPr/>
          <a:lstStyle>
            <a:lvl1pPr>
              <a:defRPr/>
            </a:lvl1pPr>
          </a:lstStyle>
          <a:p>
            <a:r>
              <a:rPr lang="zh-CN" altLang="en-US" smtClean="0"/>
              <a:t>单击此处编辑母版标题样式</a:t>
            </a:r>
            <a:endParaRPr lang="zh-CN" altLang="en-US"/>
          </a:p>
        </p:txBody>
      </p:sp>
      <p:sp>
        <p:nvSpPr>
          <p:cNvPr id="793604"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smtClean="0"/>
              <a:t>单击此处编辑母版副标题样式</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A9FC41BA-A494-485F-A24E-0AE8B91AC67D}"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34CE5F6D-48AD-43D4-AB21-A8F7D3022E0E}"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5917F915-A705-4D92-AAA4-8D2D0CB02BF0}"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984FECB3-1A9D-41AC-B48A-0DC6552C12E1}"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pPr lvl="0"/>
            <a:r>
              <a:rPr lang="zh-CN" altLang="en-US" noProof="0" smtClean="0"/>
              <a:t>单击图标添加表格</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CD825C76-E0AE-44D3-ACD6-0D0AC9557480}" type="slidenum">
              <a:rPr lang="zh-CN" altLang="en-US"/>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e1"/>
          <p:cNvPicPr>
            <a:picLocks noChangeAspect="1" noChangeArrowheads="1"/>
          </p:cNvPicPr>
          <p:nvPr userDrawn="1"/>
        </p:nvPicPr>
        <p:blipFill>
          <a:blip r:embed="rId2"/>
          <a:srcRect/>
          <a:stretch>
            <a:fillRect/>
          </a:stretch>
        </p:blipFill>
        <p:spPr bwMode="auto">
          <a:xfrm>
            <a:off x="-9525" y="0"/>
            <a:ext cx="9163050" cy="6858000"/>
          </a:xfrm>
          <a:prstGeom prst="rect">
            <a:avLst/>
          </a:prstGeom>
          <a:noFill/>
          <a:ln w="9525">
            <a:noFill/>
            <a:miter lim="800000"/>
            <a:headEnd/>
            <a:tailEnd/>
          </a:ln>
        </p:spPr>
      </p:pic>
      <p:sp>
        <p:nvSpPr>
          <p:cNvPr id="791555" name="Rectangle 3"/>
          <p:cNvSpPr>
            <a:spLocks noGrp="1" noChangeArrowheads="1"/>
          </p:cNvSpPr>
          <p:nvPr>
            <p:ph type="ctrTitle"/>
          </p:nvPr>
        </p:nvSpPr>
        <p:spPr>
          <a:xfrm>
            <a:off x="685800" y="2130425"/>
            <a:ext cx="7772400" cy="1470025"/>
          </a:xfrm>
        </p:spPr>
        <p:txBody>
          <a:bodyPr/>
          <a:lstStyle>
            <a:lvl1pPr>
              <a:defRPr/>
            </a:lvl1pPr>
          </a:lstStyle>
          <a:p>
            <a:r>
              <a:rPr lang="zh-CN" altLang="en-US"/>
              <a:t>单击此处编辑母版标题样式</a:t>
            </a:r>
          </a:p>
        </p:txBody>
      </p:sp>
      <p:sp>
        <p:nvSpPr>
          <p:cNvPr id="79155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4F5C0B4B-8ED2-4149-B191-4DD283D77355}" type="slidenum">
              <a:rPr lang="zh-CN" altLang="en-US"/>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B9EBD902-1DBC-4AF6-B555-0E85D57F1825}" type="slidenum">
              <a:rPr lang="zh-CN" altLang="en-US"/>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080607E0-D51A-4988-949B-7755AF036A02}" type="slidenum">
              <a:rPr lang="zh-CN" altLang="en-US"/>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8448C287-DF18-4256-8500-A0BA5630B0DC}" type="slidenum">
              <a:rPr lang="zh-CN" altLang="en-US"/>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6E425BFF-E3F0-41D9-9DE7-5E36E98262D2}" type="slidenum">
              <a:rPr lang="zh-CN" altLang="en-US"/>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D68C1C28-6620-4945-88A2-69447EF0477B}"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09929E90-9352-4721-B8CB-0B9056316121}" type="slidenum">
              <a:rPr lang="zh-CN" altLang="en-US"/>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EACE505F-DA8B-41F3-A005-BD9B28F6B187}" type="slidenum">
              <a:rPr lang="zh-CN" altLang="en-US"/>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9F622B70-2CF6-4C07-8C3F-7719BA6FD3E2}" type="slidenum">
              <a:rPr lang="zh-CN" altLang="en-US"/>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538ED2EC-C9D0-4C40-ADDF-87E48072424F}" type="slidenum">
              <a:rPr lang="zh-CN" altLang="en-US"/>
              <a:pPr>
                <a:defRPr/>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DD7481DA-2584-4587-978E-85B17D291828}" type="slidenum">
              <a:rPr lang="zh-CN" altLang="en-US"/>
              <a:pPr>
                <a:defRPr/>
              </a:pPr>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BEB6CE9B-3A8D-4426-A4C8-00CFD9648453}"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443D5050-D564-4590-B560-4873B8610D89}"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6BDB9CA4-ACDB-4B0A-AA5F-BB3D239E4D49}"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ED7BAE82-6712-440B-9996-F13392A7EF54}"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9F516C77-13A8-4249-A1FA-9C5DCC25E247}"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8AAE3D5A-A3AF-4815-A328-0FDB545CB925}"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99CFCF44-B0D9-42B0-A5D6-93E8ED73DEBB}"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42E60774-4211-4E7D-9F51-C2322D318480}"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1.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e6"/>
          <p:cNvPicPr>
            <a:picLocks noChangeAspect="1" noChangeArrowheads="1"/>
          </p:cNvPicPr>
          <p:nvPr/>
        </p:nvPicPr>
        <p:blipFill>
          <a:blip r:embed="rId15"/>
          <a:srcRect/>
          <a:stretch>
            <a:fillRect/>
          </a:stretch>
        </p:blipFill>
        <p:spPr bwMode="auto">
          <a:xfrm>
            <a:off x="0" y="6457950"/>
            <a:ext cx="9163050" cy="400050"/>
          </a:xfrm>
          <a:prstGeom prst="rect">
            <a:avLst/>
          </a:prstGeom>
          <a:noFill/>
          <a:ln w="9525">
            <a:noFill/>
            <a:miter lim="800000"/>
            <a:headEnd/>
            <a:tailEnd/>
          </a:ln>
        </p:spPr>
      </p:pic>
      <p:sp>
        <p:nvSpPr>
          <p:cNvPr id="1027" name="Rectangle 3"/>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4"/>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92581"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solidFill>
                  <a:schemeClr val="tx1"/>
                </a:solidFill>
                <a:latin typeface="Arial" charset="0"/>
                <a:ea typeface="+mn-ea"/>
              </a:defRPr>
            </a:lvl1pPr>
          </a:lstStyle>
          <a:p>
            <a:pPr>
              <a:defRPr/>
            </a:pPr>
            <a:endParaRPr lang="en-US" altLang="zh-CN"/>
          </a:p>
        </p:txBody>
      </p:sp>
      <p:sp>
        <p:nvSpPr>
          <p:cNvPr id="792582"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chemeClr val="tx1"/>
                </a:solidFill>
                <a:latin typeface="Arial" charset="0"/>
                <a:ea typeface="+mn-ea"/>
              </a:defRPr>
            </a:lvl1pPr>
          </a:lstStyle>
          <a:p>
            <a:pPr>
              <a:defRPr/>
            </a:pPr>
            <a:endParaRPr lang="en-US" altLang="zh-CN"/>
          </a:p>
        </p:txBody>
      </p:sp>
      <p:sp>
        <p:nvSpPr>
          <p:cNvPr id="792583"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chemeClr val="tx1"/>
                </a:solidFill>
                <a:latin typeface="Arial" charset="0"/>
                <a:ea typeface="+mn-ea"/>
              </a:defRPr>
            </a:lvl1pPr>
          </a:lstStyle>
          <a:p>
            <a:pPr>
              <a:defRPr/>
            </a:pPr>
            <a:fld id="{7A373FA3-353A-4230-BAE5-F4D5EEC912E1}" type="slidenum">
              <a:rPr lang="zh-CN" altLang="en-US"/>
              <a:pPr>
                <a:defRPr/>
              </a:pPr>
              <a:t>‹#›</a:t>
            </a:fld>
            <a:endParaRPr lang="en-US" altLang="zh-CN"/>
          </a:p>
        </p:txBody>
      </p:sp>
      <p:pic>
        <p:nvPicPr>
          <p:cNvPr id="1032" name="Picture 8" descr="d2"/>
          <p:cNvPicPr>
            <a:picLocks noChangeAspect="1" noChangeArrowheads="1"/>
          </p:cNvPicPr>
          <p:nvPr/>
        </p:nvPicPr>
        <p:blipFill>
          <a:blip r:embed="rId16"/>
          <a:srcRect/>
          <a:stretch>
            <a:fillRect/>
          </a:stretch>
        </p:blipFill>
        <p:spPr bwMode="auto">
          <a:xfrm>
            <a:off x="-9525" y="212725"/>
            <a:ext cx="9163050" cy="6953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69" r:id="rId1"/>
    <p:sldLayoutId id="2147484047" r:id="rId2"/>
    <p:sldLayoutId id="2147484048" r:id="rId3"/>
    <p:sldLayoutId id="2147484049" r:id="rId4"/>
    <p:sldLayoutId id="2147484050" r:id="rId5"/>
    <p:sldLayoutId id="2147484051" r:id="rId6"/>
    <p:sldLayoutId id="2147484052" r:id="rId7"/>
    <p:sldLayoutId id="2147484053" r:id="rId8"/>
    <p:sldLayoutId id="2147484054" r:id="rId9"/>
    <p:sldLayoutId id="2147484055" r:id="rId10"/>
    <p:sldLayoutId id="2147484056" r:id="rId11"/>
    <p:sldLayoutId id="2147484057" r:id="rId12"/>
    <p:sldLayoutId id="2147484058" r:id="rId13"/>
  </p:sldLayoutIdLst>
  <p:timing>
    <p:tnLst>
      <p:par>
        <p:cTn id="1" dur="indefinite" restart="never" nodeType="tmRoot"/>
      </p:par>
    </p:tnLst>
  </p:timing>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e6"/>
          <p:cNvPicPr>
            <a:picLocks noChangeAspect="1" noChangeArrowheads="1"/>
          </p:cNvPicPr>
          <p:nvPr/>
        </p:nvPicPr>
        <p:blipFill>
          <a:blip r:embed="rId13"/>
          <a:srcRect/>
          <a:stretch>
            <a:fillRect/>
          </a:stretch>
        </p:blipFill>
        <p:spPr bwMode="auto">
          <a:xfrm>
            <a:off x="0" y="6457950"/>
            <a:ext cx="9163050" cy="400050"/>
          </a:xfrm>
          <a:prstGeom prst="rect">
            <a:avLst/>
          </a:prstGeom>
          <a:noFill/>
          <a:ln w="9525">
            <a:noFill/>
            <a:miter lim="800000"/>
            <a:headEnd/>
            <a:tailEnd/>
          </a:ln>
        </p:spPr>
      </p:pic>
      <p:sp>
        <p:nvSpPr>
          <p:cNvPr id="2051" name="Rectangle 3"/>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2" name="Rectangle 4"/>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90533"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solidFill>
                  <a:schemeClr val="tx1"/>
                </a:solidFill>
                <a:latin typeface="Arial" charset="0"/>
                <a:ea typeface="+mn-ea"/>
              </a:defRPr>
            </a:lvl1pPr>
          </a:lstStyle>
          <a:p>
            <a:pPr>
              <a:defRPr/>
            </a:pPr>
            <a:endParaRPr lang="en-US" altLang="zh-CN"/>
          </a:p>
        </p:txBody>
      </p:sp>
      <p:sp>
        <p:nvSpPr>
          <p:cNvPr id="790534"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chemeClr val="tx1"/>
                </a:solidFill>
                <a:latin typeface="Arial" charset="0"/>
                <a:ea typeface="+mn-ea"/>
              </a:defRPr>
            </a:lvl1pPr>
          </a:lstStyle>
          <a:p>
            <a:pPr>
              <a:defRPr/>
            </a:pPr>
            <a:endParaRPr lang="en-US" altLang="zh-CN"/>
          </a:p>
        </p:txBody>
      </p:sp>
      <p:sp>
        <p:nvSpPr>
          <p:cNvPr id="790535"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chemeClr val="tx1"/>
                </a:solidFill>
                <a:latin typeface="Arial" charset="0"/>
                <a:ea typeface="+mn-ea"/>
              </a:defRPr>
            </a:lvl1pPr>
          </a:lstStyle>
          <a:p>
            <a:pPr>
              <a:defRPr/>
            </a:pPr>
            <a:fld id="{E44CB15B-AEE7-4288-980E-D716BCF38E55}" type="slidenum">
              <a:rPr lang="zh-CN" altLang="en-US"/>
              <a:pPr>
                <a:defRPr/>
              </a:pPr>
              <a:t>‹#›</a:t>
            </a:fld>
            <a:endParaRPr lang="en-US" altLang="zh-CN"/>
          </a:p>
        </p:txBody>
      </p:sp>
      <p:pic>
        <p:nvPicPr>
          <p:cNvPr id="2056" name="Picture 8" descr="d2"/>
          <p:cNvPicPr>
            <a:picLocks noChangeAspect="1" noChangeArrowheads="1"/>
          </p:cNvPicPr>
          <p:nvPr/>
        </p:nvPicPr>
        <p:blipFill>
          <a:blip r:embed="rId14"/>
          <a:srcRect/>
          <a:stretch>
            <a:fillRect/>
          </a:stretch>
        </p:blipFill>
        <p:spPr bwMode="auto">
          <a:xfrm>
            <a:off x="-9525" y="212725"/>
            <a:ext cx="9163050" cy="6953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70"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8278688" cy="1470025"/>
          </a:xfrm>
        </p:spPr>
        <p:txBody>
          <a:bodyPr/>
          <a:lstStyle/>
          <a:p>
            <a:r>
              <a:rPr lang="zh-CN" altLang="zh-CN" b="1" dirty="0">
                <a:solidFill>
                  <a:srgbClr val="C00000"/>
                </a:solidFill>
              </a:rPr>
              <a:t>第</a:t>
            </a:r>
            <a:r>
              <a:rPr lang="en-US" altLang="zh-CN" b="1" dirty="0">
                <a:solidFill>
                  <a:srgbClr val="C00000"/>
                </a:solidFill>
              </a:rPr>
              <a:t>4</a:t>
            </a:r>
            <a:r>
              <a:rPr lang="zh-CN" altLang="zh-CN" b="1" dirty="0">
                <a:solidFill>
                  <a:srgbClr val="C00000"/>
                </a:solidFill>
              </a:rPr>
              <a:t>章</a:t>
            </a:r>
            <a:r>
              <a:rPr lang="en-US" altLang="zh-CN" b="1" dirty="0">
                <a:solidFill>
                  <a:srgbClr val="C00000"/>
                </a:solidFill>
              </a:rPr>
              <a:t>  Simulink</a:t>
            </a:r>
            <a:r>
              <a:rPr lang="zh-CN" altLang="zh-CN" b="1" dirty="0">
                <a:solidFill>
                  <a:srgbClr val="C00000"/>
                </a:solidFill>
              </a:rPr>
              <a:t>常用命令库分析</a:t>
            </a:r>
            <a:r>
              <a:rPr lang="zh-CN" altLang="zh-CN" b="1" dirty="0"/>
              <a:t/>
            </a:r>
            <a:br>
              <a:rPr lang="zh-CN" altLang="zh-CN" b="1" dirty="0"/>
            </a:br>
            <a:endParaRPr lang="zh-CN" altLang="en-US" dirty="0"/>
          </a:p>
        </p:txBody>
      </p:sp>
      <p:sp>
        <p:nvSpPr>
          <p:cNvPr id="3" name="副标题 2"/>
          <p:cNvSpPr>
            <a:spLocks noGrp="1"/>
          </p:cNvSpPr>
          <p:nvPr>
            <p:ph type="subTitle" idx="1"/>
          </p:nvPr>
        </p:nvSpPr>
        <p:spPr>
          <a:xfrm>
            <a:off x="539552" y="3212976"/>
            <a:ext cx="8136904" cy="3096344"/>
          </a:xfrm>
        </p:spPr>
        <p:txBody>
          <a:bodyPr>
            <a:normAutofit fontScale="62500" lnSpcReduction="20000"/>
          </a:bodyPr>
          <a:lstStyle/>
          <a:p>
            <a:pPr algn="l"/>
            <a:r>
              <a:rPr lang="en-US" altLang="zh-CN" dirty="0">
                <a:solidFill>
                  <a:schemeClr val="tx1"/>
                </a:solidFill>
              </a:rPr>
              <a:t>Simulink</a:t>
            </a:r>
            <a:r>
              <a:rPr lang="zh-CN" altLang="zh-CN" dirty="0">
                <a:solidFill>
                  <a:schemeClr val="tx1"/>
                </a:solidFill>
              </a:rPr>
              <a:t>模型库包含的模块很庞大，然而充分的利用每一个模块，并且熟练的了解和掌握每一个模块的属性显得尤为重要，</a:t>
            </a:r>
            <a:r>
              <a:rPr lang="en-US" altLang="zh-CN" dirty="0">
                <a:solidFill>
                  <a:schemeClr val="tx1"/>
                </a:solidFill>
              </a:rPr>
              <a:t>Simulink</a:t>
            </a:r>
            <a:r>
              <a:rPr lang="zh-CN" altLang="zh-CN" dirty="0">
                <a:solidFill>
                  <a:schemeClr val="tx1"/>
                </a:solidFill>
              </a:rPr>
              <a:t>模型代码抒写有利于用户更加好的掌握每一个模块的属性和参数值的含义。</a:t>
            </a:r>
            <a:r>
              <a:rPr lang="en-US" altLang="zh-CN" dirty="0">
                <a:solidFill>
                  <a:schemeClr val="tx1"/>
                </a:solidFill>
              </a:rPr>
              <a:t>Simulink</a:t>
            </a:r>
            <a:r>
              <a:rPr lang="zh-CN" altLang="zh-CN" dirty="0">
                <a:solidFill>
                  <a:schemeClr val="tx1"/>
                </a:solidFill>
              </a:rPr>
              <a:t>命令代码属于底层代码调试过程，没有直接在</a:t>
            </a:r>
            <a:r>
              <a:rPr lang="en-US" altLang="zh-CN" dirty="0">
                <a:solidFill>
                  <a:schemeClr val="tx1"/>
                </a:solidFill>
              </a:rPr>
              <a:t>Simulink</a:t>
            </a:r>
            <a:r>
              <a:rPr lang="zh-CN" altLang="zh-CN" dirty="0">
                <a:solidFill>
                  <a:schemeClr val="tx1"/>
                </a:solidFill>
              </a:rPr>
              <a:t>模型库中搭建模型更加直观，然而</a:t>
            </a:r>
            <a:r>
              <a:rPr lang="en-US" altLang="zh-CN" dirty="0">
                <a:solidFill>
                  <a:schemeClr val="tx1"/>
                </a:solidFill>
              </a:rPr>
              <a:t>Simulink</a:t>
            </a:r>
            <a:r>
              <a:rPr lang="zh-CN" altLang="zh-CN" dirty="0">
                <a:solidFill>
                  <a:schemeClr val="tx1"/>
                </a:solidFill>
              </a:rPr>
              <a:t>程序代码能够内嵌到很多可视化界面下，从而简化显示的界面，特别是</a:t>
            </a:r>
            <a:r>
              <a:rPr lang="en-US" altLang="zh-CN" dirty="0">
                <a:solidFill>
                  <a:schemeClr val="tx1"/>
                </a:solidFill>
              </a:rPr>
              <a:t>GUI</a:t>
            </a:r>
            <a:r>
              <a:rPr lang="zh-CN" altLang="zh-CN" dirty="0">
                <a:solidFill>
                  <a:schemeClr val="tx1"/>
                </a:solidFill>
              </a:rPr>
              <a:t>界面下的调用</a:t>
            </a:r>
            <a:r>
              <a:rPr lang="en-US" altLang="zh-CN" dirty="0">
                <a:solidFill>
                  <a:schemeClr val="tx1"/>
                </a:solidFill>
              </a:rPr>
              <a:t>Simulink</a:t>
            </a:r>
            <a:r>
              <a:rPr lang="zh-CN" altLang="zh-CN" dirty="0">
                <a:solidFill>
                  <a:schemeClr val="tx1"/>
                </a:solidFill>
              </a:rPr>
              <a:t>仿真，</a:t>
            </a:r>
            <a:r>
              <a:rPr lang="en-US" altLang="zh-CN" dirty="0">
                <a:solidFill>
                  <a:schemeClr val="tx1"/>
                </a:solidFill>
              </a:rPr>
              <a:t>Simulink</a:t>
            </a:r>
            <a:r>
              <a:rPr lang="zh-CN" altLang="zh-CN" dirty="0">
                <a:solidFill>
                  <a:schemeClr val="tx1"/>
                </a:solidFill>
              </a:rPr>
              <a:t>命令代码表现一定的优势。</a:t>
            </a:r>
          </a:p>
          <a:p>
            <a:pPr algn="l"/>
            <a:r>
              <a:rPr lang="zh-CN" altLang="zh-CN" dirty="0">
                <a:solidFill>
                  <a:schemeClr val="tx1"/>
                </a:solidFill>
              </a:rPr>
              <a:t>学习目标：</a:t>
            </a:r>
          </a:p>
          <a:p>
            <a:pPr algn="l"/>
            <a:r>
              <a:rPr lang="zh-CN" altLang="zh-CN" dirty="0">
                <a:solidFill>
                  <a:schemeClr val="tx1"/>
                </a:solidFill>
              </a:rPr>
              <a:t>（</a:t>
            </a:r>
            <a:r>
              <a:rPr lang="en-US" altLang="zh-CN" dirty="0">
                <a:solidFill>
                  <a:schemeClr val="tx1"/>
                </a:solidFill>
              </a:rPr>
              <a:t>1</a:t>
            </a:r>
            <a:r>
              <a:rPr lang="zh-CN" altLang="zh-CN" dirty="0">
                <a:solidFill>
                  <a:schemeClr val="tx1"/>
                </a:solidFill>
              </a:rPr>
              <a:t>）熟练掌握</a:t>
            </a:r>
            <a:r>
              <a:rPr lang="en-US" altLang="zh-CN" dirty="0">
                <a:solidFill>
                  <a:schemeClr val="tx1"/>
                </a:solidFill>
              </a:rPr>
              <a:t>Simulink</a:t>
            </a:r>
            <a:r>
              <a:rPr lang="zh-CN" altLang="zh-CN" dirty="0">
                <a:solidFill>
                  <a:schemeClr val="tx1"/>
                </a:solidFill>
              </a:rPr>
              <a:t>命令的表示方法；</a:t>
            </a:r>
          </a:p>
          <a:p>
            <a:pPr algn="l"/>
            <a:r>
              <a:rPr lang="zh-CN" altLang="zh-CN" dirty="0">
                <a:solidFill>
                  <a:schemeClr val="tx1"/>
                </a:solidFill>
              </a:rPr>
              <a:t>（</a:t>
            </a:r>
            <a:r>
              <a:rPr lang="en-US" altLang="zh-CN" dirty="0">
                <a:solidFill>
                  <a:schemeClr val="tx1"/>
                </a:solidFill>
              </a:rPr>
              <a:t>2</a:t>
            </a:r>
            <a:r>
              <a:rPr lang="zh-CN" altLang="zh-CN" dirty="0">
                <a:solidFill>
                  <a:schemeClr val="tx1"/>
                </a:solidFill>
              </a:rPr>
              <a:t>）熟练运用</a:t>
            </a:r>
            <a:r>
              <a:rPr lang="en-US" altLang="zh-CN" dirty="0">
                <a:solidFill>
                  <a:schemeClr val="tx1"/>
                </a:solidFill>
              </a:rPr>
              <a:t>Simulink</a:t>
            </a:r>
            <a:r>
              <a:rPr lang="zh-CN" altLang="zh-CN" dirty="0">
                <a:solidFill>
                  <a:schemeClr val="tx1"/>
                </a:solidFill>
              </a:rPr>
              <a:t>命令代码建模；</a:t>
            </a:r>
          </a:p>
          <a:p>
            <a:pPr algn="l"/>
            <a:endParaRPr lang="zh-CN" altLang="en-US" dirty="0">
              <a:solidFill>
                <a:schemeClr val="tx1"/>
              </a:solidFill>
            </a:endParaRPr>
          </a:p>
        </p:txBody>
      </p:sp>
    </p:spTree>
    <p:extLst>
      <p:ext uri="{BB962C8B-B14F-4D97-AF65-F5344CB8AC3E}">
        <p14:creationId xmlns:p14="http://schemas.microsoft.com/office/powerpoint/2010/main" val="3164037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908720"/>
            <a:ext cx="8229600" cy="1143000"/>
          </a:xfrm>
        </p:spPr>
        <p:txBody>
          <a:bodyPr>
            <a:normAutofit fontScale="90000"/>
          </a:bodyPr>
          <a:lstStyle/>
          <a:p>
            <a:r>
              <a:rPr lang="en-US" altLang="zh-CN" b="1" dirty="0">
                <a:solidFill>
                  <a:srgbClr val="C00000"/>
                </a:solidFill>
              </a:rPr>
              <a:t>4.3  Simulink</a:t>
            </a:r>
            <a:r>
              <a:rPr lang="zh-CN" altLang="zh-CN" b="1" dirty="0">
                <a:solidFill>
                  <a:srgbClr val="C00000"/>
                </a:solidFill>
              </a:rPr>
              <a:t>系统创建命令</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457200" y="1600201"/>
            <a:ext cx="8229600" cy="2548880"/>
          </a:xfrm>
        </p:spPr>
        <p:txBody>
          <a:bodyPr>
            <a:normAutofit fontScale="55000" lnSpcReduction="20000"/>
          </a:bodyPr>
          <a:lstStyle/>
          <a:p>
            <a:r>
              <a:rPr lang="en-US" altLang="zh-CN" dirty="0"/>
              <a:t>Simulink</a:t>
            </a:r>
            <a:r>
              <a:rPr lang="zh-CN" altLang="zh-CN" dirty="0"/>
              <a:t>系统创建命令主要包括系统查找、系统新建、系统打开、系统关闭、系统保存等操作命令。</a:t>
            </a:r>
          </a:p>
          <a:p>
            <a:r>
              <a:rPr lang="en-US" altLang="zh-CN" b="1" dirty="0"/>
              <a:t>4.3.1  Simulink</a:t>
            </a:r>
            <a:r>
              <a:rPr lang="zh-CN" altLang="zh-CN" b="1" dirty="0"/>
              <a:t>命令</a:t>
            </a:r>
          </a:p>
          <a:p>
            <a:r>
              <a:rPr lang="en-US" altLang="zh-CN" dirty="0"/>
              <a:t>Simulink</a:t>
            </a:r>
            <a:r>
              <a:rPr lang="zh-CN" altLang="zh-CN" dirty="0"/>
              <a:t>命令用于打开</a:t>
            </a:r>
            <a:r>
              <a:rPr lang="en-US" altLang="zh-CN" dirty="0"/>
              <a:t>Simulink</a:t>
            </a:r>
            <a:r>
              <a:rPr lang="zh-CN" altLang="zh-CN" dirty="0"/>
              <a:t>工具箱，具体的调用格式如下：</a:t>
            </a:r>
          </a:p>
          <a:p>
            <a:r>
              <a:rPr lang="en-US" altLang="zh-CN" dirty="0" err="1"/>
              <a:t>simulink</a:t>
            </a:r>
            <a:endParaRPr lang="zh-CN" altLang="zh-CN" dirty="0"/>
          </a:p>
          <a:p>
            <a:r>
              <a:rPr lang="zh-CN" altLang="zh-CN" dirty="0"/>
              <a:t>直接在命令行窗口输入</a:t>
            </a:r>
            <a:r>
              <a:rPr lang="en-US" altLang="zh-CN" dirty="0"/>
              <a:t>Simulink</a:t>
            </a:r>
            <a:r>
              <a:rPr lang="zh-CN" altLang="zh-CN" dirty="0"/>
              <a:t>即可打开</a:t>
            </a:r>
            <a:r>
              <a:rPr lang="en-US" altLang="zh-CN" dirty="0"/>
              <a:t>Simulink</a:t>
            </a:r>
            <a:r>
              <a:rPr lang="zh-CN" altLang="zh-CN" dirty="0"/>
              <a:t>窗口，具体如图</a:t>
            </a:r>
            <a:r>
              <a:rPr lang="en-US" altLang="zh-CN" dirty="0"/>
              <a:t>4-4</a:t>
            </a:r>
            <a:r>
              <a:rPr lang="zh-CN" altLang="zh-CN" dirty="0"/>
              <a:t>所示。</a:t>
            </a:r>
          </a:p>
          <a:p>
            <a:r>
              <a:rPr lang="zh-CN" altLang="zh-CN" dirty="0"/>
              <a:t>对于第一次使用</a:t>
            </a:r>
            <a:r>
              <a:rPr lang="en-US" altLang="zh-CN" dirty="0"/>
              <a:t>Simulink</a:t>
            </a:r>
            <a:r>
              <a:rPr lang="zh-CN" altLang="zh-CN" dirty="0"/>
              <a:t>用户来说，本命令将激活</a:t>
            </a:r>
            <a:r>
              <a:rPr lang="en-US" altLang="zh-CN" dirty="0"/>
              <a:t>Simulink</a:t>
            </a:r>
            <a:r>
              <a:rPr lang="zh-CN" altLang="zh-CN" dirty="0"/>
              <a:t>工具，在激活的</a:t>
            </a:r>
            <a:r>
              <a:rPr lang="en-US" altLang="zh-CN" dirty="0"/>
              <a:t>Simulink</a:t>
            </a:r>
            <a:r>
              <a:rPr lang="zh-CN" altLang="zh-CN" dirty="0"/>
              <a:t>工具箱界面，用户可根据需要进行模型搭建。</a:t>
            </a:r>
          </a:p>
          <a:p>
            <a:endParaRPr lang="zh-CN" altLang="en-US" dirty="0"/>
          </a:p>
        </p:txBody>
      </p:sp>
      <p:pic>
        <p:nvPicPr>
          <p:cNvPr id="4" name="图片 3"/>
          <p:cNvPicPr/>
          <p:nvPr/>
        </p:nvPicPr>
        <p:blipFill>
          <a:blip r:embed="rId2"/>
          <a:stretch>
            <a:fillRect/>
          </a:stretch>
        </p:blipFill>
        <p:spPr>
          <a:xfrm>
            <a:off x="2699792" y="4149080"/>
            <a:ext cx="3286760" cy="2159635"/>
          </a:xfrm>
          <a:prstGeom prst="rect">
            <a:avLst/>
          </a:prstGeom>
        </p:spPr>
      </p:pic>
    </p:spTree>
    <p:extLst>
      <p:ext uri="{BB962C8B-B14F-4D97-AF65-F5344CB8AC3E}">
        <p14:creationId xmlns:p14="http://schemas.microsoft.com/office/powerpoint/2010/main" val="2228825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836712"/>
            <a:ext cx="8229600" cy="1143000"/>
          </a:xfrm>
        </p:spPr>
        <p:txBody>
          <a:bodyPr>
            <a:normAutofit fontScale="90000"/>
          </a:bodyPr>
          <a:lstStyle/>
          <a:p>
            <a:r>
              <a:rPr lang="en-US" altLang="zh-CN" b="1" dirty="0">
                <a:solidFill>
                  <a:srgbClr val="C00000"/>
                </a:solidFill>
              </a:rPr>
              <a:t>4.3.2  Simulink3</a:t>
            </a:r>
            <a:r>
              <a:rPr lang="zh-CN" altLang="zh-CN" b="1" dirty="0">
                <a:solidFill>
                  <a:srgbClr val="C00000"/>
                </a:solidFill>
              </a:rPr>
              <a:t>命令</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457200" y="1600201"/>
            <a:ext cx="8229600" cy="2980928"/>
          </a:xfrm>
        </p:spPr>
        <p:txBody>
          <a:bodyPr>
            <a:normAutofit fontScale="85000" lnSpcReduction="20000"/>
          </a:bodyPr>
          <a:lstStyle/>
          <a:p>
            <a:r>
              <a:rPr lang="en-US" altLang="zh-CN" dirty="0"/>
              <a:t>Simulink3</a:t>
            </a:r>
            <a:r>
              <a:rPr lang="zh-CN" altLang="zh-CN" dirty="0"/>
              <a:t>命令用于打开</a:t>
            </a:r>
            <a:r>
              <a:rPr lang="en-US" altLang="zh-CN" dirty="0"/>
              <a:t>Simulink</a:t>
            </a:r>
            <a:r>
              <a:rPr lang="zh-CN" altLang="zh-CN" dirty="0"/>
              <a:t>模块库，具体的调用格式如下：</a:t>
            </a:r>
          </a:p>
          <a:p>
            <a:r>
              <a:rPr lang="en-US" altLang="zh-CN" dirty="0"/>
              <a:t>simulink3</a:t>
            </a:r>
            <a:endParaRPr lang="zh-CN" altLang="zh-CN" dirty="0"/>
          </a:p>
          <a:p>
            <a:r>
              <a:rPr lang="zh-CN" altLang="zh-CN" dirty="0"/>
              <a:t>该命令直接在命令行窗口输入，如果已经打开</a:t>
            </a:r>
            <a:r>
              <a:rPr lang="en-US" altLang="zh-CN" dirty="0"/>
              <a:t>Simulink</a:t>
            </a:r>
            <a:r>
              <a:rPr lang="zh-CN" altLang="zh-CN" dirty="0"/>
              <a:t>工具箱，则输入该命令将激活</a:t>
            </a:r>
            <a:r>
              <a:rPr lang="en-US" altLang="zh-CN" dirty="0"/>
              <a:t>Simulink</a:t>
            </a:r>
            <a:r>
              <a:rPr lang="zh-CN" altLang="zh-CN" dirty="0"/>
              <a:t>模块以及模型执行初始化等。</a:t>
            </a:r>
          </a:p>
          <a:p>
            <a:r>
              <a:rPr lang="zh-CN" altLang="zh-CN" dirty="0"/>
              <a:t>在命令行窗口输入</a:t>
            </a:r>
            <a:r>
              <a:rPr lang="en-US" altLang="zh-CN" dirty="0"/>
              <a:t>simulink3</a:t>
            </a:r>
            <a:r>
              <a:rPr lang="zh-CN" altLang="zh-CN" dirty="0"/>
              <a:t>，弹出如图</a:t>
            </a:r>
            <a:r>
              <a:rPr lang="en-US" altLang="zh-CN" dirty="0"/>
              <a:t>4-5</a:t>
            </a:r>
            <a:r>
              <a:rPr lang="zh-CN" altLang="zh-CN" dirty="0"/>
              <a:t>所示窗口。</a:t>
            </a:r>
          </a:p>
          <a:p>
            <a:endParaRPr lang="zh-CN" altLang="en-US" dirty="0"/>
          </a:p>
        </p:txBody>
      </p:sp>
      <p:pic>
        <p:nvPicPr>
          <p:cNvPr id="4" name="图片 3"/>
          <p:cNvPicPr/>
          <p:nvPr/>
        </p:nvPicPr>
        <p:blipFill>
          <a:blip r:embed="rId2"/>
          <a:stretch>
            <a:fillRect/>
          </a:stretch>
        </p:blipFill>
        <p:spPr>
          <a:xfrm>
            <a:off x="3489446" y="4653136"/>
            <a:ext cx="2760345" cy="1799590"/>
          </a:xfrm>
          <a:prstGeom prst="rect">
            <a:avLst/>
          </a:prstGeom>
        </p:spPr>
      </p:pic>
    </p:spTree>
    <p:extLst>
      <p:ext uri="{BB962C8B-B14F-4D97-AF65-F5344CB8AC3E}">
        <p14:creationId xmlns:p14="http://schemas.microsoft.com/office/powerpoint/2010/main" val="3656821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836712"/>
            <a:ext cx="8229600" cy="1143000"/>
          </a:xfrm>
        </p:spPr>
        <p:txBody>
          <a:bodyPr>
            <a:normAutofit fontScale="90000"/>
          </a:bodyPr>
          <a:lstStyle/>
          <a:p>
            <a:r>
              <a:rPr lang="en-US" altLang="zh-CN" b="1" dirty="0">
                <a:solidFill>
                  <a:srgbClr val="C00000"/>
                </a:solidFill>
              </a:rPr>
              <a:t>4.3.3  </a:t>
            </a:r>
            <a:r>
              <a:rPr lang="en-US" altLang="zh-CN" b="1" dirty="0" err="1">
                <a:solidFill>
                  <a:srgbClr val="C00000"/>
                </a:solidFill>
              </a:rPr>
              <a:t>find_system</a:t>
            </a:r>
            <a:r>
              <a:rPr lang="zh-CN" altLang="zh-CN" b="1" dirty="0">
                <a:solidFill>
                  <a:srgbClr val="C00000"/>
                </a:solidFill>
              </a:rPr>
              <a:t>命令</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p:txBody>
          <a:bodyPr>
            <a:normAutofit fontScale="55000" lnSpcReduction="20000"/>
          </a:bodyPr>
          <a:lstStyle/>
          <a:p>
            <a:r>
              <a:rPr lang="en-US" altLang="zh-CN" dirty="0" err="1"/>
              <a:t>find_system</a:t>
            </a:r>
            <a:r>
              <a:rPr lang="zh-CN" altLang="zh-CN" dirty="0"/>
              <a:t>命令用于查找系统、模块、连线以及注释。其具体调用格式如下：</a:t>
            </a:r>
          </a:p>
          <a:p>
            <a:r>
              <a:rPr lang="en-US" altLang="zh-CN" dirty="0" err="1"/>
              <a:t>find_system</a:t>
            </a:r>
            <a:r>
              <a:rPr lang="en-US" altLang="zh-CN" dirty="0"/>
              <a:t>(sys,’constraint’,cv,’p1’,v1,’p2’,v2,’p3’,v3,……)</a:t>
            </a:r>
            <a:endParaRPr lang="zh-CN" altLang="zh-CN" dirty="0"/>
          </a:p>
          <a:p>
            <a:r>
              <a:rPr lang="en-US" altLang="zh-CN" dirty="0"/>
              <a:t>	</a:t>
            </a:r>
            <a:r>
              <a:rPr lang="zh-CN" altLang="zh-CN" dirty="0"/>
              <a:t>其中，</a:t>
            </a:r>
            <a:r>
              <a:rPr lang="en-US" altLang="zh-CN" dirty="0"/>
              <a:t>sys</a:t>
            </a:r>
            <a:r>
              <a:rPr lang="zh-CN" altLang="zh-CN" dirty="0"/>
              <a:t>为指定的系统或者子系统所在的路径名；</a:t>
            </a:r>
          </a:p>
          <a:p>
            <a:r>
              <a:rPr lang="en-US" altLang="zh-CN" dirty="0"/>
              <a:t>	constraint</a:t>
            </a:r>
            <a:r>
              <a:rPr lang="zh-CN" altLang="zh-CN" dirty="0"/>
              <a:t>为指定的系统或子系统的约束条件；</a:t>
            </a:r>
          </a:p>
          <a:p>
            <a:r>
              <a:rPr lang="en-US" altLang="zh-CN" dirty="0"/>
              <a:t>	cv</a:t>
            </a:r>
            <a:r>
              <a:rPr lang="zh-CN" altLang="zh-CN" dirty="0"/>
              <a:t>为当前系统或子系统中指定的模块</a:t>
            </a:r>
          </a:p>
          <a:p>
            <a:r>
              <a:rPr lang="en-US" altLang="zh-CN" dirty="0"/>
              <a:t>	p1</a:t>
            </a:r>
            <a:r>
              <a:rPr lang="zh-CN" altLang="zh-CN" dirty="0"/>
              <a:t>、</a:t>
            </a:r>
            <a:r>
              <a:rPr lang="en-US" altLang="zh-CN" dirty="0"/>
              <a:t>p2</a:t>
            </a:r>
            <a:r>
              <a:rPr lang="zh-CN" altLang="zh-CN" dirty="0"/>
              <a:t>、</a:t>
            </a:r>
            <a:r>
              <a:rPr lang="en-US" altLang="zh-CN" dirty="0"/>
              <a:t>p3</a:t>
            </a:r>
            <a:r>
              <a:rPr lang="zh-CN" altLang="zh-CN" dirty="0"/>
              <a:t>等为模块的属性名；</a:t>
            </a:r>
          </a:p>
          <a:p>
            <a:r>
              <a:rPr lang="en-US" altLang="zh-CN" dirty="0"/>
              <a:t>	v1</a:t>
            </a:r>
            <a:r>
              <a:rPr lang="zh-CN" altLang="zh-CN" dirty="0"/>
              <a:t>、</a:t>
            </a:r>
            <a:r>
              <a:rPr lang="en-US" altLang="zh-CN" dirty="0"/>
              <a:t>v2</a:t>
            </a:r>
            <a:r>
              <a:rPr lang="zh-CN" altLang="zh-CN" dirty="0"/>
              <a:t>、</a:t>
            </a:r>
            <a:r>
              <a:rPr lang="en-US" altLang="zh-CN" dirty="0"/>
              <a:t>v3</a:t>
            </a:r>
            <a:r>
              <a:rPr lang="zh-CN" altLang="zh-CN" dirty="0"/>
              <a:t>等为</a:t>
            </a:r>
            <a:r>
              <a:rPr lang="en-US" altLang="zh-CN" dirty="0"/>
              <a:t>p1</a:t>
            </a:r>
            <a:r>
              <a:rPr lang="zh-CN" altLang="zh-CN" dirty="0"/>
              <a:t>、</a:t>
            </a:r>
            <a:r>
              <a:rPr lang="en-US" altLang="zh-CN" dirty="0"/>
              <a:t>p2</a:t>
            </a:r>
            <a:r>
              <a:rPr lang="zh-CN" altLang="zh-CN" dirty="0"/>
              <a:t>、</a:t>
            </a:r>
            <a:r>
              <a:rPr lang="en-US" altLang="zh-CN" dirty="0"/>
              <a:t>p3</a:t>
            </a:r>
            <a:r>
              <a:rPr lang="zh-CN" altLang="zh-CN" dirty="0"/>
              <a:t>等为模块的属性名的参数值；</a:t>
            </a:r>
          </a:p>
          <a:p>
            <a:r>
              <a:rPr lang="en-US" altLang="zh-CN" dirty="0"/>
              <a:t>	</a:t>
            </a:r>
            <a:r>
              <a:rPr lang="zh-CN" altLang="zh-CN" dirty="0"/>
              <a:t>该系统返回一个目标句柄或路径；</a:t>
            </a:r>
          </a:p>
          <a:p>
            <a:r>
              <a:rPr lang="en-US" altLang="zh-CN" dirty="0"/>
              <a:t>	</a:t>
            </a:r>
            <a:r>
              <a:rPr lang="zh-CN" altLang="zh-CN" dirty="0"/>
              <a:t>对于</a:t>
            </a:r>
            <a:r>
              <a:rPr lang="en-US" altLang="zh-CN" dirty="0" err="1"/>
              <a:t>find_system</a:t>
            </a:r>
            <a:r>
              <a:rPr lang="zh-CN" altLang="zh-CN" dirty="0"/>
              <a:t>命令而言，如果</a:t>
            </a:r>
            <a:r>
              <a:rPr lang="en-US" altLang="zh-CN" dirty="0"/>
              <a:t>sys</a:t>
            </a:r>
            <a:r>
              <a:rPr lang="zh-CN" altLang="zh-CN" dirty="0"/>
              <a:t>是一个句柄或句柄矢量，</a:t>
            </a:r>
            <a:r>
              <a:rPr lang="en-US" altLang="zh-CN" dirty="0" err="1"/>
              <a:t>find_system</a:t>
            </a:r>
            <a:r>
              <a:rPr lang="zh-CN" altLang="zh-CN" dirty="0"/>
              <a:t>命令在所搜寻的目标上返回一个句柄矢量；如果</a:t>
            </a:r>
            <a:r>
              <a:rPr lang="en-US" altLang="zh-CN" dirty="0"/>
              <a:t>sys</a:t>
            </a:r>
            <a:r>
              <a:rPr lang="zh-CN" altLang="zh-CN" dirty="0"/>
              <a:t>省略，</a:t>
            </a:r>
            <a:r>
              <a:rPr lang="en-US" altLang="zh-CN" dirty="0" err="1"/>
              <a:t>find_system</a:t>
            </a:r>
            <a:r>
              <a:rPr lang="zh-CN" altLang="zh-CN" dirty="0"/>
              <a:t>命令将搜索到所有打开的系统。</a:t>
            </a:r>
          </a:p>
          <a:p>
            <a:r>
              <a:rPr lang="en-US" altLang="zh-CN" dirty="0"/>
              <a:t>	</a:t>
            </a:r>
            <a:r>
              <a:rPr lang="zh-CN" altLang="zh-CN" dirty="0"/>
              <a:t>对于</a:t>
            </a:r>
            <a:r>
              <a:rPr lang="en-US" altLang="zh-CN" dirty="0"/>
              <a:t>constraint</a:t>
            </a:r>
            <a:r>
              <a:rPr lang="zh-CN" altLang="zh-CN" dirty="0"/>
              <a:t>约束条件而言，如果</a:t>
            </a:r>
            <a:r>
              <a:rPr lang="en-US" altLang="zh-CN" dirty="0"/>
              <a:t>constraint</a:t>
            </a:r>
            <a:r>
              <a:rPr lang="zh-CN" altLang="zh-CN" dirty="0"/>
              <a:t>约束条件省略，</a:t>
            </a:r>
            <a:r>
              <a:rPr lang="en-US" altLang="zh-CN" dirty="0" err="1"/>
              <a:t>find_system</a:t>
            </a:r>
            <a:r>
              <a:rPr lang="zh-CN" altLang="zh-CN" dirty="0"/>
              <a:t>将采用默认约束条件值。</a:t>
            </a:r>
          </a:p>
          <a:p>
            <a:r>
              <a:rPr lang="en-US" altLang="zh-CN" dirty="0"/>
              <a:t>	</a:t>
            </a:r>
            <a:r>
              <a:rPr lang="zh-CN" altLang="zh-CN" dirty="0"/>
              <a:t>参数名可以忽略空格，但数值字符串可以有空格，所有从程序中输入的参数都可以为字符串值。</a:t>
            </a:r>
          </a:p>
          <a:p>
            <a:r>
              <a:rPr lang="en-US" altLang="zh-CN" dirty="0"/>
              <a:t>	</a:t>
            </a:r>
            <a:r>
              <a:rPr lang="zh-CN" altLang="zh-CN" dirty="0"/>
              <a:t>可供用户指定的搜索约束条件如表</a:t>
            </a:r>
            <a:r>
              <a:rPr lang="en-US" altLang="zh-CN" dirty="0"/>
              <a:t>4-2</a:t>
            </a:r>
            <a:r>
              <a:rPr lang="zh-CN" altLang="zh-CN" dirty="0"/>
              <a:t>所示。</a:t>
            </a:r>
          </a:p>
          <a:p>
            <a:endParaRPr lang="zh-CN" altLang="en-US" dirty="0"/>
          </a:p>
        </p:txBody>
      </p:sp>
    </p:spTree>
    <p:extLst>
      <p:ext uri="{BB962C8B-B14F-4D97-AF65-F5344CB8AC3E}">
        <p14:creationId xmlns:p14="http://schemas.microsoft.com/office/powerpoint/2010/main" val="1629511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400600"/>
          </a:xfrm>
        </p:spPr>
        <p:txBody>
          <a:bodyPr>
            <a:normAutofit fontScale="32500" lnSpcReduction="20000"/>
          </a:bodyPr>
          <a:lstStyle/>
          <a:p>
            <a:r>
              <a:rPr lang="zh-CN" altLang="zh-CN" dirty="0"/>
              <a:t>具体的</a:t>
            </a:r>
            <a:r>
              <a:rPr lang="en-US" altLang="zh-CN" dirty="0" err="1"/>
              <a:t>find_system</a:t>
            </a:r>
            <a:r>
              <a:rPr lang="zh-CN" altLang="zh-CN" dirty="0"/>
              <a:t>使用如下：</a:t>
            </a:r>
          </a:p>
          <a:p>
            <a:r>
              <a:rPr lang="en-US" altLang="zh-CN" dirty="0" err="1"/>
              <a:t>find_system</a:t>
            </a:r>
            <a:endParaRPr lang="zh-CN" altLang="zh-CN" dirty="0"/>
          </a:p>
          <a:p>
            <a:r>
              <a:rPr lang="en-US" altLang="zh-CN" dirty="0"/>
              <a:t>	</a:t>
            </a:r>
            <a:r>
              <a:rPr lang="zh-CN" altLang="zh-CN" dirty="0"/>
              <a:t>运行程序输出结果如下：</a:t>
            </a:r>
          </a:p>
          <a:p>
            <a:r>
              <a:rPr lang="en-US" altLang="zh-CN" dirty="0" err="1"/>
              <a:t>ans</a:t>
            </a:r>
            <a:r>
              <a:rPr lang="en-US" altLang="zh-CN" dirty="0"/>
              <a:t> = </a:t>
            </a:r>
            <a:endParaRPr lang="zh-CN" altLang="zh-CN" dirty="0"/>
          </a:p>
          <a:p>
            <a:r>
              <a:rPr lang="en-US" altLang="zh-CN" dirty="0"/>
              <a:t>    'ysw4_7'   </a:t>
            </a:r>
            <a:endParaRPr lang="zh-CN" altLang="zh-CN" dirty="0"/>
          </a:p>
          <a:p>
            <a:r>
              <a:rPr lang="en-US" altLang="zh-CN" dirty="0"/>
              <a:t>    'ysw4_7/Scope'</a:t>
            </a:r>
            <a:endParaRPr lang="zh-CN" altLang="zh-CN" dirty="0"/>
          </a:p>
          <a:p>
            <a:r>
              <a:rPr lang="en-US" altLang="zh-CN" dirty="0"/>
              <a:t>    'ysw4_5'   </a:t>
            </a:r>
            <a:endParaRPr lang="zh-CN" altLang="zh-CN" dirty="0"/>
          </a:p>
          <a:p>
            <a:r>
              <a:rPr lang="en-US" altLang="zh-CN" dirty="0"/>
              <a:t>    'ysw4_5/Integrator'</a:t>
            </a:r>
            <a:endParaRPr lang="zh-CN" altLang="zh-CN" dirty="0"/>
          </a:p>
          <a:p>
            <a:r>
              <a:rPr lang="en-US" altLang="zh-CN" dirty="0"/>
              <a:t>    'ysw4_5/Mux'</a:t>
            </a:r>
            <a:endParaRPr lang="zh-CN" altLang="zh-CN" dirty="0"/>
          </a:p>
          <a:p>
            <a:r>
              <a:rPr lang="en-US" altLang="zh-CN" dirty="0"/>
              <a:t>    'ysw4_5/Scope'</a:t>
            </a:r>
            <a:endParaRPr lang="zh-CN" altLang="zh-CN" dirty="0"/>
          </a:p>
          <a:p>
            <a:r>
              <a:rPr lang="en-US" altLang="zh-CN" dirty="0"/>
              <a:t>    'ysw4_5/Sine Wave'</a:t>
            </a:r>
            <a:endParaRPr lang="zh-CN" altLang="zh-CN" dirty="0"/>
          </a:p>
          <a:p>
            <a:r>
              <a:rPr lang="en-US" altLang="zh-CN" dirty="0"/>
              <a:t>    'ysw4_4'   </a:t>
            </a:r>
            <a:endParaRPr lang="zh-CN" altLang="zh-CN" dirty="0"/>
          </a:p>
          <a:p>
            <a:r>
              <a:rPr lang="en-US" altLang="zh-CN" dirty="0"/>
              <a:t>    'ysw4_4/Integrator'</a:t>
            </a:r>
            <a:endParaRPr lang="zh-CN" altLang="zh-CN" dirty="0"/>
          </a:p>
          <a:p>
            <a:r>
              <a:rPr lang="en-US" altLang="zh-CN" dirty="0"/>
              <a:t>    'ysw4_4/Mux'</a:t>
            </a:r>
            <a:endParaRPr lang="zh-CN" altLang="zh-CN" dirty="0"/>
          </a:p>
          <a:p>
            <a:r>
              <a:rPr lang="en-US" altLang="zh-CN" dirty="0"/>
              <a:t>    'ysw4_4/Scope'</a:t>
            </a:r>
            <a:endParaRPr lang="zh-CN" altLang="zh-CN" dirty="0"/>
          </a:p>
          <a:p>
            <a:r>
              <a:rPr lang="en-US" altLang="zh-CN" dirty="0"/>
              <a:t>    'ysw4_4/Sine Wave'</a:t>
            </a:r>
            <a:endParaRPr lang="zh-CN" altLang="zh-CN" dirty="0"/>
          </a:p>
          <a:p>
            <a:r>
              <a:rPr lang="en-US" altLang="zh-CN" dirty="0"/>
              <a:t>    'ysw4_1'   </a:t>
            </a:r>
            <a:endParaRPr lang="zh-CN" altLang="zh-CN" dirty="0"/>
          </a:p>
          <a:p>
            <a:r>
              <a:rPr lang="en-US" altLang="zh-CN" dirty="0"/>
              <a:t>    'ysw4_1/Integrator'</a:t>
            </a:r>
            <a:endParaRPr lang="zh-CN" altLang="zh-CN" dirty="0"/>
          </a:p>
          <a:p>
            <a:r>
              <a:rPr lang="en-US" altLang="zh-CN" dirty="0"/>
              <a:t>    'ysw4_1/Scope'</a:t>
            </a:r>
            <a:endParaRPr lang="zh-CN" altLang="zh-CN" dirty="0"/>
          </a:p>
          <a:p>
            <a:r>
              <a:rPr lang="en-US" altLang="zh-CN" dirty="0"/>
              <a:t>    [1x23 char]</a:t>
            </a:r>
            <a:endParaRPr lang="zh-CN" altLang="zh-CN" dirty="0"/>
          </a:p>
          <a:p>
            <a:r>
              <a:rPr lang="en-US" altLang="zh-CN" dirty="0"/>
              <a:t>	</a:t>
            </a:r>
            <a:r>
              <a:rPr lang="zh-CN" altLang="zh-CN" dirty="0"/>
              <a:t>返回所有打开的方框图名，具体的使用如下：</a:t>
            </a:r>
          </a:p>
          <a:p>
            <a:r>
              <a:rPr lang="en-US" altLang="zh-CN" dirty="0" err="1"/>
              <a:t>open_bd_ysw</a:t>
            </a:r>
            <a:r>
              <a:rPr lang="en-US" altLang="zh-CN" dirty="0"/>
              <a:t> = </a:t>
            </a:r>
            <a:r>
              <a:rPr lang="en-US" altLang="zh-CN" dirty="0" err="1"/>
              <a:t>find_system</a:t>
            </a:r>
            <a:r>
              <a:rPr lang="en-US" altLang="zh-CN" dirty="0"/>
              <a:t>('Type','</a:t>
            </a:r>
            <a:r>
              <a:rPr lang="en-US" altLang="zh-CN" dirty="0" err="1"/>
              <a:t>block_diagram</a:t>
            </a:r>
            <a:r>
              <a:rPr lang="en-US" altLang="zh-CN" dirty="0"/>
              <a:t>')</a:t>
            </a:r>
            <a:endParaRPr lang="zh-CN" altLang="zh-CN" dirty="0"/>
          </a:p>
          <a:p>
            <a:r>
              <a:rPr lang="zh-CN" altLang="zh-CN" dirty="0"/>
              <a:t>运行程序输出结果如下：</a:t>
            </a:r>
          </a:p>
          <a:p>
            <a:r>
              <a:rPr lang="en-US" altLang="zh-CN" dirty="0" err="1"/>
              <a:t>open_bd_ysw</a:t>
            </a:r>
            <a:r>
              <a:rPr lang="en-US" altLang="zh-CN" dirty="0"/>
              <a:t> = </a:t>
            </a:r>
            <a:endParaRPr lang="zh-CN" altLang="zh-CN" dirty="0"/>
          </a:p>
          <a:p>
            <a:r>
              <a:rPr lang="en-US" altLang="zh-CN" dirty="0"/>
              <a:t>    'ysw4_7'</a:t>
            </a:r>
            <a:endParaRPr lang="zh-CN" altLang="zh-CN" dirty="0"/>
          </a:p>
          <a:p>
            <a:r>
              <a:rPr lang="en-US" altLang="zh-CN" dirty="0"/>
              <a:t>    'ysw4_5'</a:t>
            </a:r>
            <a:endParaRPr lang="zh-CN" altLang="zh-CN" dirty="0"/>
          </a:p>
          <a:p>
            <a:r>
              <a:rPr lang="en-US" altLang="zh-CN" dirty="0"/>
              <a:t>    'ysw4_4'</a:t>
            </a:r>
            <a:endParaRPr lang="zh-CN" altLang="zh-CN" dirty="0"/>
          </a:p>
          <a:p>
            <a:r>
              <a:rPr lang="en-US" altLang="zh-CN" dirty="0"/>
              <a:t>    'ysw4_1'</a:t>
            </a:r>
            <a:endParaRPr lang="zh-CN" altLang="zh-CN" dirty="0"/>
          </a:p>
          <a:p>
            <a:r>
              <a:rPr lang="zh-CN" altLang="zh-CN" dirty="0"/>
              <a:t>对于如图</a:t>
            </a:r>
            <a:r>
              <a:rPr lang="en-US" altLang="zh-CN" dirty="0"/>
              <a:t>4-6</a:t>
            </a:r>
            <a:r>
              <a:rPr lang="zh-CN" altLang="zh-CN" dirty="0"/>
              <a:t>所示的一个封装子系统。</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l="7605" t="29358" r="31178" b="22935"/>
          <a:stretch>
            <a:fillRect/>
          </a:stretch>
        </p:blipFill>
        <p:spPr bwMode="auto">
          <a:xfrm>
            <a:off x="4067944" y="1700808"/>
            <a:ext cx="4176464" cy="2363708"/>
          </a:xfrm>
          <a:prstGeom prst="rect">
            <a:avLst/>
          </a:prstGeom>
          <a:noFill/>
          <a:ln>
            <a:noFill/>
          </a:ln>
        </p:spPr>
      </p:pic>
    </p:spTree>
    <p:extLst>
      <p:ext uri="{BB962C8B-B14F-4D97-AF65-F5344CB8AC3E}">
        <p14:creationId xmlns:p14="http://schemas.microsoft.com/office/powerpoint/2010/main" val="149828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55000" lnSpcReduction="20000"/>
          </a:bodyPr>
          <a:lstStyle/>
          <a:p>
            <a:r>
              <a:rPr lang="zh-CN" altLang="zh-CN" dirty="0"/>
              <a:t>获取其子系统中模块名称，编程代码如下：</a:t>
            </a:r>
          </a:p>
          <a:p>
            <a:r>
              <a:rPr lang="en-US" altLang="zh-CN" dirty="0"/>
              <a:t>open_bd_ysw1 = </a:t>
            </a:r>
            <a:r>
              <a:rPr lang="en-US" altLang="zh-CN" dirty="0" err="1"/>
              <a:t>find_system</a:t>
            </a:r>
            <a:r>
              <a:rPr lang="en-US" altLang="zh-CN" dirty="0"/>
              <a:t>('ysw4_7/Subsystem','SearchDepth',1,'blockType','Abs')</a:t>
            </a:r>
            <a:endParaRPr lang="zh-CN" altLang="zh-CN" dirty="0"/>
          </a:p>
          <a:p>
            <a:r>
              <a:rPr lang="en-US" altLang="zh-CN" dirty="0"/>
              <a:t>	</a:t>
            </a:r>
            <a:r>
              <a:rPr lang="zh-CN" altLang="zh-CN" dirty="0"/>
              <a:t>运行程序输出结果如下：</a:t>
            </a:r>
          </a:p>
          <a:p>
            <a:r>
              <a:rPr lang="en-US" altLang="zh-CN" dirty="0"/>
              <a:t>open_bd_ysw1 = </a:t>
            </a:r>
            <a:endParaRPr lang="zh-CN" altLang="zh-CN" dirty="0"/>
          </a:p>
          <a:p>
            <a:r>
              <a:rPr lang="en-US" altLang="zh-CN" dirty="0"/>
              <a:t>    'ysw4_7/Subsystem/Abs'</a:t>
            </a:r>
            <a:endParaRPr lang="zh-CN" altLang="zh-CN" dirty="0"/>
          </a:p>
          <a:p>
            <a:r>
              <a:rPr lang="en-US" altLang="zh-CN" dirty="0"/>
              <a:t>	</a:t>
            </a:r>
            <a:r>
              <a:rPr lang="zh-CN" altLang="zh-CN" dirty="0"/>
              <a:t>获取系统的连线和注释，代码如下：</a:t>
            </a:r>
          </a:p>
          <a:p>
            <a:r>
              <a:rPr lang="en-US" altLang="zh-CN" dirty="0"/>
              <a:t>open_bd_ysw1 = </a:t>
            </a:r>
            <a:r>
              <a:rPr lang="en-US" altLang="zh-CN" dirty="0" err="1"/>
              <a:t>find_system</a:t>
            </a:r>
            <a:r>
              <a:rPr lang="en-US" altLang="zh-CN" dirty="0"/>
              <a:t>('ysw4_7/Subsystem','</a:t>
            </a:r>
            <a:r>
              <a:rPr lang="en-US" altLang="zh-CN" dirty="0" err="1"/>
              <a:t>FindAll</a:t>
            </a:r>
            <a:r>
              <a:rPr lang="en-US" altLang="zh-CN" dirty="0"/>
              <a:t>','</a:t>
            </a:r>
            <a:r>
              <a:rPr lang="en-US" altLang="zh-CN" dirty="0" err="1"/>
              <a:t>on','type','line</a:t>
            </a:r>
            <a:r>
              <a:rPr lang="en-US" altLang="zh-CN" dirty="0"/>
              <a:t>')</a:t>
            </a:r>
            <a:endParaRPr lang="zh-CN" altLang="zh-CN" dirty="0"/>
          </a:p>
          <a:p>
            <a:r>
              <a:rPr lang="zh-CN" altLang="zh-CN" dirty="0"/>
              <a:t>运行程序输出结果如下：</a:t>
            </a:r>
          </a:p>
          <a:p>
            <a:r>
              <a:rPr lang="en-US" altLang="zh-CN" dirty="0"/>
              <a:t>open_bd_ysw1 =</a:t>
            </a:r>
            <a:endParaRPr lang="zh-CN" altLang="zh-CN" dirty="0"/>
          </a:p>
          <a:p>
            <a:r>
              <a:rPr lang="en-US" altLang="zh-CN" dirty="0"/>
              <a:t>   1.0e+03 *</a:t>
            </a:r>
            <a:endParaRPr lang="zh-CN" altLang="zh-CN" dirty="0"/>
          </a:p>
          <a:p>
            <a:r>
              <a:rPr lang="en-US" altLang="zh-CN" dirty="0"/>
              <a:t>    1.9570</a:t>
            </a:r>
            <a:endParaRPr lang="zh-CN" altLang="zh-CN" dirty="0"/>
          </a:p>
          <a:p>
            <a:r>
              <a:rPr lang="en-US" altLang="zh-CN" dirty="0"/>
              <a:t>    1.9580</a:t>
            </a:r>
            <a:endParaRPr lang="zh-CN" altLang="zh-CN" dirty="0"/>
          </a:p>
          <a:p>
            <a:r>
              <a:rPr lang="en-US" altLang="zh-CN" dirty="0"/>
              <a:t>    1.9490</a:t>
            </a:r>
            <a:endParaRPr lang="zh-CN" altLang="zh-CN" dirty="0"/>
          </a:p>
          <a:p>
            <a:r>
              <a:rPr lang="en-US" altLang="zh-CN" dirty="0"/>
              <a:t>    1.9630</a:t>
            </a:r>
            <a:endParaRPr lang="zh-CN" altLang="zh-CN" dirty="0"/>
          </a:p>
          <a:p>
            <a:r>
              <a:rPr lang="en-US" altLang="zh-CN" dirty="0"/>
              <a:t>    1.9650</a:t>
            </a:r>
            <a:endParaRPr lang="zh-CN" altLang="zh-CN" dirty="0"/>
          </a:p>
          <a:p>
            <a:endParaRPr lang="zh-CN" altLang="en-US" dirty="0"/>
          </a:p>
        </p:txBody>
      </p:sp>
    </p:spTree>
    <p:extLst>
      <p:ext uri="{BB962C8B-B14F-4D97-AF65-F5344CB8AC3E}">
        <p14:creationId xmlns:p14="http://schemas.microsoft.com/office/powerpoint/2010/main" val="3510110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052736"/>
            <a:ext cx="8229600" cy="5040560"/>
          </a:xfrm>
        </p:spPr>
        <p:txBody>
          <a:bodyPr>
            <a:normAutofit fontScale="40000" lnSpcReduction="20000"/>
          </a:bodyPr>
          <a:lstStyle/>
          <a:p>
            <a:r>
              <a:rPr lang="en-US" altLang="zh-CN" b="1" dirty="0"/>
              <a:t>4.3.4  </a:t>
            </a:r>
            <a:r>
              <a:rPr lang="en-US" altLang="zh-CN" b="1" dirty="0" err="1"/>
              <a:t>new_system</a:t>
            </a:r>
            <a:r>
              <a:rPr lang="zh-CN" altLang="zh-CN" b="1" dirty="0"/>
              <a:t>命令</a:t>
            </a:r>
          </a:p>
          <a:p>
            <a:r>
              <a:rPr lang="en-US" altLang="zh-CN" dirty="0"/>
              <a:t>	</a:t>
            </a:r>
            <a:r>
              <a:rPr lang="en-US" altLang="zh-CN" dirty="0" err="1"/>
              <a:t>new_system</a:t>
            </a:r>
            <a:r>
              <a:rPr lang="zh-CN" altLang="zh-CN" dirty="0"/>
              <a:t>命令用于创建一个新（空）的</a:t>
            </a:r>
            <a:r>
              <a:rPr lang="en-US" altLang="zh-CN" dirty="0"/>
              <a:t>Simulink</a:t>
            </a:r>
            <a:r>
              <a:rPr lang="zh-CN" altLang="zh-CN" dirty="0"/>
              <a:t>系统，</a:t>
            </a:r>
            <a:r>
              <a:rPr lang="en-US" altLang="zh-CN" dirty="0" err="1"/>
              <a:t>new_system</a:t>
            </a:r>
            <a:r>
              <a:rPr lang="zh-CN" altLang="zh-CN" dirty="0"/>
              <a:t>命令不打开系统窗口。</a:t>
            </a:r>
          </a:p>
          <a:p>
            <a:r>
              <a:rPr lang="zh-CN" altLang="zh-CN" dirty="0"/>
              <a:t>具体的调用格式如下：</a:t>
            </a:r>
          </a:p>
          <a:p>
            <a:r>
              <a:rPr lang="en-US" altLang="zh-CN" dirty="0" err="1"/>
              <a:t>new_system</a:t>
            </a:r>
            <a:r>
              <a:rPr lang="en-US" altLang="zh-CN" dirty="0"/>
              <a:t>(‘sys’)</a:t>
            </a:r>
            <a:endParaRPr lang="zh-CN" altLang="zh-CN" dirty="0"/>
          </a:p>
          <a:p>
            <a:r>
              <a:rPr lang="en-US" altLang="zh-CN" dirty="0"/>
              <a:t>	</a:t>
            </a:r>
            <a:r>
              <a:rPr lang="zh-CN" altLang="zh-CN" dirty="0"/>
              <a:t>其中</a:t>
            </a:r>
            <a:r>
              <a:rPr lang="en-US" altLang="zh-CN" dirty="0"/>
              <a:t>sys</a:t>
            </a:r>
            <a:r>
              <a:rPr lang="zh-CN" altLang="zh-CN" dirty="0"/>
              <a:t>指定了一个路径，则新系统将是在该路径下创建一个子系统。</a:t>
            </a:r>
          </a:p>
          <a:p>
            <a:r>
              <a:rPr lang="en-US" altLang="zh-CN" dirty="0"/>
              <a:t>	</a:t>
            </a:r>
            <a:r>
              <a:rPr lang="zh-CN" altLang="zh-CN" dirty="0"/>
              <a:t>具体的使用方式如下：</a:t>
            </a:r>
          </a:p>
          <a:p>
            <a:r>
              <a:rPr lang="en-US" altLang="zh-CN" dirty="0" err="1"/>
              <a:t>clc,clear,close</a:t>
            </a:r>
            <a:r>
              <a:rPr lang="en-US" altLang="zh-CN" dirty="0"/>
              <a:t> all</a:t>
            </a:r>
            <a:endParaRPr lang="zh-CN" altLang="zh-CN" dirty="0"/>
          </a:p>
          <a:p>
            <a:r>
              <a:rPr lang="en-US" altLang="zh-CN" dirty="0" err="1"/>
              <a:t>bdclose</a:t>
            </a:r>
            <a:endParaRPr lang="zh-CN" altLang="zh-CN" dirty="0"/>
          </a:p>
          <a:p>
            <a:r>
              <a:rPr lang="en-US" altLang="zh-CN" dirty="0" err="1"/>
              <a:t>new_system</a:t>
            </a:r>
            <a:r>
              <a:rPr lang="en-US" altLang="zh-CN" dirty="0"/>
              <a:t>('ysw4_9'); % </a:t>
            </a:r>
            <a:r>
              <a:rPr lang="zh-CN" altLang="zh-CN" dirty="0"/>
              <a:t>新建一个</a:t>
            </a:r>
            <a:r>
              <a:rPr lang="en-US" altLang="zh-CN" dirty="0"/>
              <a:t>ysw4_9</a:t>
            </a:r>
            <a:r>
              <a:rPr lang="zh-CN" altLang="zh-CN" dirty="0"/>
              <a:t>系统</a:t>
            </a:r>
          </a:p>
          <a:p>
            <a:r>
              <a:rPr lang="en-US" altLang="zh-CN" b="1" dirty="0"/>
              <a:t>4.3.5  </a:t>
            </a:r>
            <a:r>
              <a:rPr lang="en-US" altLang="zh-CN" b="1" dirty="0" err="1"/>
              <a:t>open_system</a:t>
            </a:r>
            <a:r>
              <a:rPr lang="zh-CN" altLang="zh-CN" b="1" dirty="0"/>
              <a:t>命令</a:t>
            </a:r>
          </a:p>
          <a:p>
            <a:r>
              <a:rPr lang="en-US" altLang="zh-CN" dirty="0"/>
              <a:t>	</a:t>
            </a:r>
            <a:r>
              <a:rPr lang="en-US" altLang="zh-CN" dirty="0" err="1"/>
              <a:t>open_system</a:t>
            </a:r>
            <a:r>
              <a:rPr lang="zh-CN" altLang="zh-CN" dirty="0"/>
              <a:t>命令打开一个</a:t>
            </a:r>
            <a:r>
              <a:rPr lang="en-US" altLang="zh-CN" dirty="0"/>
              <a:t>Simulink</a:t>
            </a:r>
            <a:r>
              <a:rPr lang="zh-CN" altLang="zh-CN" dirty="0"/>
              <a:t>系统窗口或一个模块对话框。</a:t>
            </a:r>
          </a:p>
          <a:p>
            <a:r>
              <a:rPr lang="en-US" altLang="zh-CN" dirty="0"/>
              <a:t>	</a:t>
            </a:r>
            <a:r>
              <a:rPr lang="zh-CN" altLang="zh-CN" dirty="0"/>
              <a:t>具体的使用格式如下：</a:t>
            </a:r>
          </a:p>
          <a:p>
            <a:r>
              <a:rPr lang="en-US" altLang="zh-CN" dirty="0" err="1"/>
              <a:t>open_system</a:t>
            </a:r>
            <a:r>
              <a:rPr lang="en-US" altLang="zh-CN" dirty="0"/>
              <a:t>(‘sys’)</a:t>
            </a:r>
            <a:endParaRPr lang="zh-CN" altLang="zh-CN" dirty="0"/>
          </a:p>
          <a:p>
            <a:r>
              <a:rPr lang="en-US" altLang="zh-CN" dirty="0" err="1"/>
              <a:t>open_system</a:t>
            </a:r>
            <a:r>
              <a:rPr lang="en-US" altLang="zh-CN" dirty="0"/>
              <a:t>(‘</a:t>
            </a:r>
            <a:r>
              <a:rPr lang="en-US" altLang="zh-CN" dirty="0" err="1"/>
              <a:t>blk</a:t>
            </a:r>
            <a:r>
              <a:rPr lang="en-US" altLang="zh-CN" dirty="0"/>
              <a:t>’)</a:t>
            </a:r>
            <a:endParaRPr lang="zh-CN" altLang="zh-CN" dirty="0"/>
          </a:p>
          <a:p>
            <a:r>
              <a:rPr lang="en-US" altLang="zh-CN" dirty="0" err="1"/>
              <a:t>open_system</a:t>
            </a:r>
            <a:r>
              <a:rPr lang="en-US" altLang="zh-CN" dirty="0"/>
              <a:t>(‘</a:t>
            </a:r>
            <a:r>
              <a:rPr lang="en-US" altLang="zh-CN" dirty="0" err="1"/>
              <a:t>blk</a:t>
            </a:r>
            <a:r>
              <a:rPr lang="en-US" altLang="zh-CN" dirty="0"/>
              <a:t>’,’force’)</a:t>
            </a:r>
            <a:endParaRPr lang="zh-CN" altLang="zh-CN" dirty="0"/>
          </a:p>
          <a:p>
            <a:r>
              <a:rPr lang="en-US" altLang="zh-CN" dirty="0"/>
              <a:t>	</a:t>
            </a:r>
            <a:r>
              <a:rPr lang="zh-CN" altLang="zh-CN" dirty="0"/>
              <a:t>其中，</a:t>
            </a:r>
            <a:r>
              <a:rPr lang="en-US" altLang="zh-CN" dirty="0"/>
              <a:t>sys</a:t>
            </a:r>
            <a:r>
              <a:rPr lang="zh-CN" altLang="zh-CN" dirty="0"/>
              <a:t>指定了一个路径，则新系统将是在该路径下创建一个子系统。</a:t>
            </a:r>
          </a:p>
          <a:p>
            <a:r>
              <a:rPr lang="en-US" altLang="zh-CN" dirty="0"/>
              <a:t>	</a:t>
            </a:r>
            <a:r>
              <a:rPr lang="en-US" altLang="zh-CN" dirty="0" err="1"/>
              <a:t>blk</a:t>
            </a:r>
            <a:r>
              <a:rPr lang="zh-CN" altLang="zh-CN" dirty="0"/>
              <a:t>为详尽的模块路径名，该命令打开指定模块的相关对话框。如果模块的</a:t>
            </a:r>
            <a:r>
              <a:rPr lang="en-US" altLang="zh-CN" dirty="0" err="1"/>
              <a:t>OpenFcn</a:t>
            </a:r>
            <a:r>
              <a:rPr lang="zh-CN" altLang="zh-CN" dirty="0"/>
              <a:t>收回参数已经定义了，则程序赋值。</a:t>
            </a:r>
          </a:p>
          <a:p>
            <a:r>
              <a:rPr lang="en-US" altLang="zh-CN" dirty="0"/>
              <a:t>	force</a:t>
            </a:r>
            <a:r>
              <a:rPr lang="zh-CN" altLang="zh-CN" dirty="0"/>
              <a:t>为强制打开路径下的一个系统中的子系统或者一个封装系统；</a:t>
            </a:r>
          </a:p>
          <a:p>
            <a:r>
              <a:rPr lang="en-US" altLang="zh-CN" dirty="0"/>
              <a:t>	</a:t>
            </a:r>
            <a:r>
              <a:rPr lang="zh-CN" altLang="zh-CN" dirty="0"/>
              <a:t>具体的使用方式如下：</a:t>
            </a:r>
          </a:p>
          <a:p>
            <a:r>
              <a:rPr lang="en-US" altLang="zh-CN" dirty="0" err="1"/>
              <a:t>clc,clear,close</a:t>
            </a:r>
            <a:r>
              <a:rPr lang="en-US" altLang="zh-CN" dirty="0"/>
              <a:t> all</a:t>
            </a:r>
            <a:endParaRPr lang="zh-CN" altLang="zh-CN" dirty="0"/>
          </a:p>
          <a:p>
            <a:r>
              <a:rPr lang="en-US" altLang="zh-CN" dirty="0" err="1"/>
              <a:t>bdclose</a:t>
            </a:r>
            <a:r>
              <a:rPr lang="en-US" altLang="zh-CN" dirty="0"/>
              <a:t> all</a:t>
            </a:r>
            <a:endParaRPr lang="zh-CN" altLang="zh-CN" dirty="0"/>
          </a:p>
          <a:p>
            <a:r>
              <a:rPr lang="en-US" altLang="zh-CN" dirty="0" err="1"/>
              <a:t>open_system</a:t>
            </a:r>
            <a:r>
              <a:rPr lang="en-US" altLang="zh-CN" dirty="0"/>
              <a:t>('ysw4_4') % </a:t>
            </a:r>
            <a:r>
              <a:rPr lang="zh-CN" altLang="zh-CN" dirty="0"/>
              <a:t>打开</a:t>
            </a:r>
            <a:r>
              <a:rPr lang="en-US" altLang="zh-CN" dirty="0" err="1"/>
              <a:t>simulink</a:t>
            </a:r>
            <a:r>
              <a:rPr lang="zh-CN" altLang="zh-CN" dirty="0"/>
              <a:t>库窗口</a:t>
            </a:r>
          </a:p>
          <a:p>
            <a:r>
              <a:rPr lang="en-US" altLang="zh-CN" dirty="0"/>
              <a:t>	</a:t>
            </a:r>
            <a:r>
              <a:rPr lang="zh-CN" altLang="zh-CN" dirty="0"/>
              <a:t>运行程序输出结果如图</a:t>
            </a:r>
            <a:r>
              <a:rPr lang="en-US" altLang="zh-CN" dirty="0"/>
              <a:t>4-7</a:t>
            </a:r>
            <a:r>
              <a:rPr lang="zh-CN" altLang="zh-CN" dirty="0"/>
              <a:t>所示。</a:t>
            </a:r>
          </a:p>
        </p:txBody>
      </p:sp>
      <p:pic>
        <p:nvPicPr>
          <p:cNvPr id="4" name="图片 3"/>
          <p:cNvPicPr/>
          <p:nvPr/>
        </p:nvPicPr>
        <p:blipFill>
          <a:blip r:embed="rId2">
            <a:extLst>
              <a:ext uri="{28A0092B-C50C-407E-A947-70E740481C1C}">
                <a14:useLocalDpi xmlns:a14="http://schemas.microsoft.com/office/drawing/2010/main" val="0"/>
              </a:ext>
            </a:extLst>
          </a:blip>
          <a:srcRect l="9364" t="32288" r="22743" b="22870"/>
          <a:stretch>
            <a:fillRect/>
          </a:stretch>
        </p:blipFill>
        <p:spPr bwMode="auto">
          <a:xfrm>
            <a:off x="4572000" y="5004049"/>
            <a:ext cx="3528392" cy="1456556"/>
          </a:xfrm>
          <a:prstGeom prst="rect">
            <a:avLst/>
          </a:prstGeom>
          <a:noFill/>
          <a:ln>
            <a:noFill/>
          </a:ln>
        </p:spPr>
      </p:pic>
    </p:spTree>
    <p:extLst>
      <p:ext uri="{BB962C8B-B14F-4D97-AF65-F5344CB8AC3E}">
        <p14:creationId xmlns:p14="http://schemas.microsoft.com/office/powerpoint/2010/main" val="3697507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836713"/>
            <a:ext cx="8229600" cy="3384376"/>
          </a:xfrm>
        </p:spPr>
        <p:txBody>
          <a:bodyPr>
            <a:normAutofit fontScale="47500" lnSpcReduction="20000"/>
          </a:bodyPr>
          <a:lstStyle/>
          <a:p>
            <a:r>
              <a:rPr lang="en-US" altLang="zh-CN" b="1" dirty="0"/>
              <a:t>4.3.6  </a:t>
            </a:r>
            <a:r>
              <a:rPr lang="en-US" altLang="zh-CN" b="1" dirty="0" err="1"/>
              <a:t>save_system</a:t>
            </a:r>
            <a:r>
              <a:rPr lang="zh-CN" altLang="zh-CN" b="1" dirty="0"/>
              <a:t>命令</a:t>
            </a:r>
          </a:p>
          <a:p>
            <a:r>
              <a:rPr lang="en-US" altLang="zh-CN" dirty="0"/>
              <a:t>	</a:t>
            </a:r>
            <a:r>
              <a:rPr lang="en-US" altLang="zh-CN" dirty="0" err="1"/>
              <a:t>save_system</a:t>
            </a:r>
            <a:r>
              <a:rPr lang="zh-CN" altLang="zh-CN" dirty="0"/>
              <a:t>命令保存一个</a:t>
            </a:r>
            <a:r>
              <a:rPr lang="en-US" altLang="zh-CN" dirty="0"/>
              <a:t>Simulink</a:t>
            </a:r>
            <a:r>
              <a:rPr lang="zh-CN" altLang="zh-CN" dirty="0"/>
              <a:t>系统，其具体的调用格式如下：</a:t>
            </a:r>
          </a:p>
          <a:p>
            <a:r>
              <a:rPr lang="en-US" altLang="zh-CN" dirty="0" err="1"/>
              <a:t>save_system</a:t>
            </a:r>
            <a:endParaRPr lang="zh-CN" altLang="zh-CN" dirty="0"/>
          </a:p>
          <a:p>
            <a:r>
              <a:rPr lang="en-US" altLang="zh-CN" dirty="0" err="1"/>
              <a:t>save_system</a:t>
            </a:r>
            <a:r>
              <a:rPr lang="en-US" altLang="zh-CN" dirty="0"/>
              <a:t>(‘sys’)</a:t>
            </a:r>
            <a:endParaRPr lang="zh-CN" altLang="zh-CN" dirty="0"/>
          </a:p>
          <a:p>
            <a:r>
              <a:rPr lang="en-US" altLang="zh-CN" dirty="0" err="1"/>
              <a:t>save_system</a:t>
            </a:r>
            <a:r>
              <a:rPr lang="en-US" altLang="zh-CN" dirty="0"/>
              <a:t>(‘sys’,’</a:t>
            </a:r>
            <a:r>
              <a:rPr lang="en-US" altLang="zh-CN" dirty="0" err="1"/>
              <a:t>newname</a:t>
            </a:r>
            <a:r>
              <a:rPr lang="en-US" altLang="zh-CN" dirty="0"/>
              <a:t>’)</a:t>
            </a:r>
            <a:endParaRPr lang="zh-CN" altLang="zh-CN" dirty="0"/>
          </a:p>
          <a:p>
            <a:r>
              <a:rPr lang="en-US" altLang="zh-CN" dirty="0" err="1"/>
              <a:t>save_system</a:t>
            </a:r>
            <a:r>
              <a:rPr lang="zh-CN" altLang="zh-CN" dirty="0"/>
              <a:t>直接使用表示保存当前模型；</a:t>
            </a:r>
            <a:r>
              <a:rPr lang="en-US" altLang="zh-CN" dirty="0" err="1"/>
              <a:t>save_system</a:t>
            </a:r>
            <a:r>
              <a:rPr lang="en-US" altLang="zh-CN" dirty="0"/>
              <a:t>(‘sys’)</a:t>
            </a:r>
            <a:r>
              <a:rPr lang="zh-CN" altLang="zh-CN" dirty="0"/>
              <a:t>用于打开编辑的模型，用户指定，</a:t>
            </a:r>
            <a:r>
              <a:rPr lang="en-US" altLang="zh-CN" dirty="0"/>
              <a:t>sys</a:t>
            </a:r>
            <a:r>
              <a:rPr lang="zh-CN" altLang="zh-CN" dirty="0"/>
              <a:t>为该模型的路径名和其模型名称；</a:t>
            </a:r>
            <a:r>
              <a:rPr lang="en-US" altLang="zh-CN" dirty="0" err="1"/>
              <a:t>newname</a:t>
            </a:r>
            <a:r>
              <a:rPr lang="zh-CN" altLang="zh-CN" dirty="0"/>
              <a:t>则是该模型保存为一个新的模型名称，该模型自动保存在用户当前工作路径。</a:t>
            </a:r>
          </a:p>
          <a:p>
            <a:r>
              <a:rPr lang="en-US" altLang="zh-CN" dirty="0"/>
              <a:t>	</a:t>
            </a:r>
            <a:r>
              <a:rPr lang="zh-CN" altLang="zh-CN" dirty="0"/>
              <a:t>具体的使用格式如下：</a:t>
            </a:r>
          </a:p>
          <a:p>
            <a:r>
              <a:rPr lang="en-US" altLang="zh-CN" dirty="0" err="1"/>
              <a:t>clc,clear,close</a:t>
            </a:r>
            <a:r>
              <a:rPr lang="en-US" altLang="zh-CN" dirty="0"/>
              <a:t> all</a:t>
            </a:r>
            <a:endParaRPr lang="zh-CN" altLang="zh-CN" dirty="0"/>
          </a:p>
          <a:p>
            <a:r>
              <a:rPr lang="en-US" altLang="zh-CN" dirty="0" err="1"/>
              <a:t>bdclose</a:t>
            </a:r>
            <a:r>
              <a:rPr lang="en-US" altLang="zh-CN" dirty="0"/>
              <a:t> all</a:t>
            </a:r>
            <a:endParaRPr lang="zh-CN" altLang="zh-CN" dirty="0"/>
          </a:p>
          <a:p>
            <a:r>
              <a:rPr lang="en-US" altLang="zh-CN" dirty="0" err="1"/>
              <a:t>open_system</a:t>
            </a:r>
            <a:r>
              <a:rPr lang="en-US" altLang="zh-CN" dirty="0"/>
              <a:t>('ysw4_7') % </a:t>
            </a:r>
            <a:r>
              <a:rPr lang="zh-CN" altLang="zh-CN" dirty="0"/>
              <a:t>打开</a:t>
            </a:r>
            <a:r>
              <a:rPr lang="en-US" altLang="zh-CN" dirty="0" err="1"/>
              <a:t>simulink</a:t>
            </a:r>
            <a:r>
              <a:rPr lang="zh-CN" altLang="zh-CN" dirty="0"/>
              <a:t>库窗口</a:t>
            </a:r>
          </a:p>
          <a:p>
            <a:r>
              <a:rPr lang="en-US" altLang="zh-CN" dirty="0" err="1"/>
              <a:t>save_system</a:t>
            </a:r>
            <a:r>
              <a:rPr lang="en-US" altLang="zh-CN" dirty="0"/>
              <a:t>('ysw4_7','ysw4_10')</a:t>
            </a:r>
            <a:endParaRPr lang="zh-CN" altLang="zh-CN" dirty="0"/>
          </a:p>
          <a:p>
            <a:r>
              <a:rPr lang="en-US" altLang="zh-CN" dirty="0"/>
              <a:t>	</a:t>
            </a:r>
            <a:r>
              <a:rPr lang="zh-CN" altLang="zh-CN" dirty="0"/>
              <a:t>运行程序，输出如图</a:t>
            </a:r>
            <a:r>
              <a:rPr lang="en-US" altLang="zh-CN" dirty="0"/>
              <a:t>4-8</a:t>
            </a:r>
            <a:r>
              <a:rPr lang="zh-CN" altLang="zh-CN" dirty="0"/>
              <a:t>所示的结果，系统自动保存为</a:t>
            </a:r>
            <a:r>
              <a:rPr lang="en-US" altLang="zh-CN" dirty="0"/>
              <a:t>ysw4_10.slx</a:t>
            </a:r>
            <a:r>
              <a:rPr lang="zh-CN" altLang="zh-CN" dirty="0"/>
              <a:t>的文件。</a:t>
            </a:r>
          </a:p>
          <a:p>
            <a:endParaRPr lang="zh-CN" altLang="en-US" dirty="0"/>
          </a:p>
        </p:txBody>
      </p:sp>
      <p:pic>
        <p:nvPicPr>
          <p:cNvPr id="4" name="图片 3"/>
          <p:cNvPicPr/>
          <p:nvPr/>
        </p:nvPicPr>
        <p:blipFill>
          <a:blip r:embed="rId2"/>
          <a:stretch>
            <a:fillRect/>
          </a:stretch>
        </p:blipFill>
        <p:spPr>
          <a:xfrm>
            <a:off x="1331640" y="4149080"/>
            <a:ext cx="4104456" cy="2376264"/>
          </a:xfrm>
          <a:prstGeom prst="rect">
            <a:avLst/>
          </a:prstGeom>
        </p:spPr>
      </p:pic>
    </p:spTree>
    <p:extLst>
      <p:ext uri="{BB962C8B-B14F-4D97-AF65-F5344CB8AC3E}">
        <p14:creationId xmlns:p14="http://schemas.microsoft.com/office/powerpoint/2010/main" val="1956225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8703" y="908721"/>
            <a:ext cx="8229600" cy="2808312"/>
          </a:xfrm>
        </p:spPr>
        <p:txBody>
          <a:bodyPr>
            <a:normAutofit fontScale="47500" lnSpcReduction="20000"/>
          </a:bodyPr>
          <a:lstStyle/>
          <a:p>
            <a:r>
              <a:rPr lang="en-US" altLang="zh-CN" b="1" dirty="0"/>
              <a:t>4.3.7  </a:t>
            </a:r>
            <a:r>
              <a:rPr lang="en-US" altLang="zh-CN" b="1" dirty="0" err="1"/>
              <a:t>bdclose</a:t>
            </a:r>
            <a:r>
              <a:rPr lang="zh-CN" altLang="zh-CN" b="1" dirty="0"/>
              <a:t>命令</a:t>
            </a:r>
          </a:p>
          <a:p>
            <a:r>
              <a:rPr lang="en-US" altLang="zh-CN" dirty="0"/>
              <a:t>	</a:t>
            </a:r>
            <a:r>
              <a:rPr lang="en-US" altLang="zh-CN" dirty="0" err="1"/>
              <a:t>bdclose</a:t>
            </a:r>
            <a:r>
              <a:rPr lang="zh-CN" altLang="zh-CN" dirty="0"/>
              <a:t>命令能够实现无条件关闭某一个或所有的</a:t>
            </a:r>
            <a:r>
              <a:rPr lang="en-US" altLang="zh-CN" dirty="0"/>
              <a:t>Simulink</a:t>
            </a:r>
            <a:r>
              <a:rPr lang="zh-CN" altLang="zh-CN" dirty="0"/>
              <a:t>系统窗口，其调用格式为直接在命令行窗口输入如下代码</a:t>
            </a:r>
          </a:p>
          <a:p>
            <a:r>
              <a:rPr lang="en-US" altLang="zh-CN" dirty="0" err="1"/>
              <a:t>bdclose</a:t>
            </a:r>
            <a:endParaRPr lang="zh-CN" altLang="zh-CN" dirty="0"/>
          </a:p>
          <a:p>
            <a:r>
              <a:rPr lang="en-US" altLang="zh-CN" dirty="0"/>
              <a:t>	</a:t>
            </a:r>
            <a:r>
              <a:rPr lang="zh-CN" altLang="zh-CN" dirty="0"/>
              <a:t>输入该代码后，所有的打开的</a:t>
            </a:r>
            <a:r>
              <a:rPr lang="en-US" altLang="zh-CN" dirty="0"/>
              <a:t>Simulink</a:t>
            </a:r>
            <a:r>
              <a:rPr lang="zh-CN" altLang="zh-CN" dirty="0"/>
              <a:t>模型将关闭。</a:t>
            </a:r>
          </a:p>
          <a:p>
            <a:r>
              <a:rPr lang="en-US" altLang="zh-CN" dirty="0"/>
              <a:t>	</a:t>
            </a:r>
            <a:r>
              <a:rPr lang="zh-CN" altLang="zh-CN" dirty="0"/>
              <a:t>当然用户也可以指定某一个</a:t>
            </a:r>
            <a:r>
              <a:rPr lang="en-US" altLang="zh-CN" dirty="0"/>
              <a:t>Simulink</a:t>
            </a:r>
            <a:r>
              <a:rPr lang="zh-CN" altLang="zh-CN" dirty="0"/>
              <a:t>模型关闭，具体的调用格式如下：</a:t>
            </a:r>
          </a:p>
          <a:p>
            <a:r>
              <a:rPr lang="en-US" altLang="zh-CN" dirty="0" err="1"/>
              <a:t>bdclose</a:t>
            </a:r>
            <a:r>
              <a:rPr lang="en-US" altLang="zh-CN" dirty="0"/>
              <a:t>(‘sys’)</a:t>
            </a:r>
            <a:endParaRPr lang="zh-CN" altLang="zh-CN" dirty="0"/>
          </a:p>
          <a:p>
            <a:r>
              <a:rPr lang="en-US" altLang="zh-CN" dirty="0"/>
              <a:t>	</a:t>
            </a:r>
            <a:r>
              <a:rPr lang="zh-CN" altLang="zh-CN" dirty="0"/>
              <a:t>其中，</a:t>
            </a:r>
            <a:r>
              <a:rPr lang="en-US" altLang="zh-CN" dirty="0"/>
              <a:t>sys</a:t>
            </a:r>
            <a:r>
              <a:rPr lang="zh-CN" altLang="zh-CN" dirty="0"/>
              <a:t>为当前路径下的</a:t>
            </a:r>
            <a:r>
              <a:rPr lang="en-US" altLang="zh-CN" dirty="0"/>
              <a:t>Simulink</a:t>
            </a:r>
            <a:r>
              <a:rPr lang="zh-CN" altLang="zh-CN" dirty="0"/>
              <a:t>模型名称，具体的使用如下：</a:t>
            </a:r>
          </a:p>
          <a:p>
            <a:r>
              <a:rPr lang="en-US" altLang="zh-CN" dirty="0" err="1"/>
              <a:t>bdclose</a:t>
            </a:r>
            <a:r>
              <a:rPr lang="en-US" altLang="zh-CN" dirty="0"/>
              <a:t>('ysw4_7')</a:t>
            </a:r>
            <a:endParaRPr lang="zh-CN" altLang="zh-CN" dirty="0"/>
          </a:p>
          <a:p>
            <a:r>
              <a:rPr lang="en-US" altLang="zh-CN" dirty="0"/>
              <a:t>	</a:t>
            </a:r>
            <a:r>
              <a:rPr lang="zh-CN" altLang="zh-CN" dirty="0"/>
              <a:t>运行程序输出结果将关闭当前打开的</a:t>
            </a:r>
            <a:r>
              <a:rPr lang="en-US" altLang="zh-CN" dirty="0"/>
              <a:t>ysw4_7.slx</a:t>
            </a:r>
            <a:r>
              <a:rPr lang="zh-CN" altLang="zh-CN" dirty="0"/>
              <a:t>模型，具体如图</a:t>
            </a:r>
            <a:r>
              <a:rPr lang="en-US" altLang="zh-CN" dirty="0"/>
              <a:t>4-9</a:t>
            </a:r>
            <a:r>
              <a:rPr lang="zh-CN" altLang="zh-CN" dirty="0"/>
              <a:t>所示。</a:t>
            </a:r>
          </a:p>
          <a:p>
            <a:endParaRPr lang="zh-CN" altLang="en-US" dirty="0"/>
          </a:p>
        </p:txBody>
      </p:sp>
      <p:pic>
        <p:nvPicPr>
          <p:cNvPr id="4" name="图片 3"/>
          <p:cNvPicPr/>
          <p:nvPr/>
        </p:nvPicPr>
        <p:blipFill>
          <a:blip r:embed="rId2"/>
          <a:stretch>
            <a:fillRect/>
          </a:stretch>
        </p:blipFill>
        <p:spPr>
          <a:xfrm>
            <a:off x="1547664" y="3242999"/>
            <a:ext cx="6120680" cy="3224941"/>
          </a:xfrm>
          <a:prstGeom prst="rect">
            <a:avLst/>
          </a:prstGeom>
        </p:spPr>
      </p:pic>
    </p:spTree>
    <p:extLst>
      <p:ext uri="{BB962C8B-B14F-4D97-AF65-F5344CB8AC3E}">
        <p14:creationId xmlns:p14="http://schemas.microsoft.com/office/powerpoint/2010/main" val="988426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908720"/>
            <a:ext cx="8229600" cy="1143000"/>
          </a:xfrm>
        </p:spPr>
        <p:txBody>
          <a:bodyPr>
            <a:normAutofit fontScale="90000"/>
          </a:bodyPr>
          <a:lstStyle/>
          <a:p>
            <a:r>
              <a:rPr lang="en-US" altLang="zh-CN" b="1" dirty="0">
                <a:solidFill>
                  <a:srgbClr val="C00000"/>
                </a:solidFill>
              </a:rPr>
              <a:t>4.4  Simulink</a:t>
            </a:r>
            <a:r>
              <a:rPr lang="zh-CN" altLang="zh-CN" b="1" dirty="0">
                <a:solidFill>
                  <a:srgbClr val="C00000"/>
                </a:solidFill>
              </a:rPr>
              <a:t>模型模块操作命令</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p:txBody>
          <a:bodyPr>
            <a:normAutofit fontScale="47500" lnSpcReduction="20000"/>
          </a:bodyPr>
          <a:lstStyle/>
          <a:p>
            <a:r>
              <a:rPr lang="en-US" altLang="zh-CN" dirty="0"/>
              <a:t>Simulink</a:t>
            </a:r>
            <a:r>
              <a:rPr lang="zh-CN" altLang="zh-CN" dirty="0"/>
              <a:t>模型模块操作是</a:t>
            </a:r>
            <a:r>
              <a:rPr lang="en-US" altLang="zh-CN" dirty="0"/>
              <a:t>Simulink</a:t>
            </a:r>
            <a:r>
              <a:rPr lang="zh-CN" altLang="zh-CN" dirty="0"/>
              <a:t>命令中较难的一部分，模块操作，需要定位模块的各个参数以及模块之间的连接关系，因此掌握</a:t>
            </a:r>
            <a:r>
              <a:rPr lang="en-US" altLang="zh-CN" dirty="0"/>
              <a:t>Simulink</a:t>
            </a:r>
            <a:r>
              <a:rPr lang="zh-CN" altLang="zh-CN" dirty="0"/>
              <a:t>模块操作命令显得至关重要。</a:t>
            </a:r>
          </a:p>
          <a:p>
            <a:r>
              <a:rPr lang="en-US" altLang="zh-CN" b="1" dirty="0"/>
              <a:t>4.4.1  </a:t>
            </a:r>
            <a:r>
              <a:rPr lang="en-US" altLang="zh-CN" b="1" dirty="0" err="1"/>
              <a:t>add_block</a:t>
            </a:r>
            <a:r>
              <a:rPr lang="zh-CN" altLang="zh-CN" b="1" dirty="0"/>
              <a:t>命令</a:t>
            </a:r>
          </a:p>
          <a:p>
            <a:r>
              <a:rPr lang="en-US" altLang="zh-CN" dirty="0" err="1"/>
              <a:t>add_block</a:t>
            </a:r>
            <a:r>
              <a:rPr lang="zh-CN" altLang="zh-CN" dirty="0"/>
              <a:t>命令表示向一个模型文件中增加模块，具体的调用格式如下：</a:t>
            </a:r>
          </a:p>
          <a:p>
            <a:r>
              <a:rPr lang="en-US" altLang="zh-CN" dirty="0"/>
              <a:t>	</a:t>
            </a:r>
            <a:r>
              <a:rPr lang="en-US" altLang="zh-CN" dirty="0" err="1"/>
              <a:t>add_block</a:t>
            </a:r>
            <a:r>
              <a:rPr lang="en-US" altLang="zh-CN" dirty="0"/>
              <a:t>(‘</a:t>
            </a:r>
            <a:r>
              <a:rPr lang="en-US" altLang="zh-CN" dirty="0" err="1"/>
              <a:t>src</a:t>
            </a:r>
            <a:r>
              <a:rPr lang="en-US" altLang="zh-CN" dirty="0"/>
              <a:t>’,’</a:t>
            </a:r>
            <a:r>
              <a:rPr lang="en-US" altLang="zh-CN" dirty="0" err="1"/>
              <a:t>dest</a:t>
            </a:r>
            <a:r>
              <a:rPr lang="en-US" altLang="zh-CN" dirty="0"/>
              <a:t>’)</a:t>
            </a:r>
            <a:endParaRPr lang="zh-CN" altLang="zh-CN" dirty="0"/>
          </a:p>
          <a:p>
            <a:r>
              <a:rPr lang="en-US" altLang="zh-CN" dirty="0"/>
              <a:t>	</a:t>
            </a:r>
            <a:r>
              <a:rPr lang="en-US" altLang="zh-CN" dirty="0" err="1"/>
              <a:t>add_block</a:t>
            </a:r>
            <a:r>
              <a:rPr lang="en-US" altLang="zh-CN" dirty="0"/>
              <a:t>(‘src’,’dest’,’parameter1’,’value1’, ’parameter2’,’value2’,……)</a:t>
            </a:r>
            <a:endParaRPr lang="zh-CN" altLang="zh-CN" dirty="0"/>
          </a:p>
          <a:p>
            <a:r>
              <a:rPr lang="zh-CN" altLang="zh-CN" dirty="0"/>
              <a:t>其中，</a:t>
            </a:r>
            <a:r>
              <a:rPr lang="en-US" altLang="zh-CN" dirty="0" err="1"/>
              <a:t>src</a:t>
            </a:r>
            <a:r>
              <a:rPr lang="zh-CN" altLang="zh-CN" dirty="0"/>
              <a:t>为模块的路径名和模块名称的字符串；</a:t>
            </a:r>
          </a:p>
          <a:p>
            <a:r>
              <a:rPr lang="en-US" altLang="zh-CN" dirty="0" err="1"/>
              <a:t>dest</a:t>
            </a:r>
            <a:r>
              <a:rPr lang="zh-CN" altLang="zh-CN" dirty="0"/>
              <a:t>为</a:t>
            </a:r>
            <a:r>
              <a:rPr lang="en-US" altLang="zh-CN" dirty="0" err="1"/>
              <a:t>src</a:t>
            </a:r>
            <a:r>
              <a:rPr lang="zh-CN" altLang="zh-CN" dirty="0"/>
              <a:t>中模块复制产生出来的新模块，该模块参数和源模块参数一致，就是模块名称有所更改。</a:t>
            </a:r>
          </a:p>
          <a:p>
            <a:r>
              <a:rPr lang="en-US" altLang="zh-CN" dirty="0"/>
              <a:t>Parameter1</a:t>
            </a:r>
            <a:r>
              <a:rPr lang="zh-CN" altLang="zh-CN" dirty="0"/>
              <a:t>为模块的参数值名称，每一个模块属性框中有多个参数，用户均可以进行相关设置。</a:t>
            </a:r>
          </a:p>
          <a:p>
            <a:r>
              <a:rPr lang="en-US" altLang="zh-CN" dirty="0"/>
              <a:t>Value1</a:t>
            </a:r>
            <a:r>
              <a:rPr lang="zh-CN" altLang="zh-CN" dirty="0"/>
              <a:t>为参数设置的具体值。</a:t>
            </a:r>
          </a:p>
          <a:p>
            <a:r>
              <a:rPr lang="zh-CN" altLang="zh-CN" dirty="0"/>
              <a:t>具体的</a:t>
            </a:r>
            <a:r>
              <a:rPr lang="en-US" altLang="zh-CN" dirty="0" err="1"/>
              <a:t>add_block</a:t>
            </a:r>
            <a:r>
              <a:rPr lang="zh-CN" altLang="zh-CN" dirty="0"/>
              <a:t>命令使用如下：</a:t>
            </a:r>
          </a:p>
          <a:p>
            <a:r>
              <a:rPr lang="en-US" altLang="zh-CN" dirty="0" err="1"/>
              <a:t>clc,clear,close</a:t>
            </a:r>
            <a:r>
              <a:rPr lang="en-US" altLang="zh-CN" dirty="0"/>
              <a:t> all</a:t>
            </a:r>
            <a:endParaRPr lang="zh-CN" altLang="zh-CN" dirty="0"/>
          </a:p>
          <a:p>
            <a:r>
              <a:rPr lang="en-US" altLang="zh-CN" dirty="0" err="1"/>
              <a:t>bdclose</a:t>
            </a:r>
            <a:endParaRPr lang="zh-CN" altLang="zh-CN" dirty="0"/>
          </a:p>
          <a:p>
            <a:r>
              <a:rPr lang="en-US" altLang="zh-CN" dirty="0" err="1"/>
              <a:t>open_system</a:t>
            </a:r>
            <a:r>
              <a:rPr lang="en-US" altLang="zh-CN" dirty="0"/>
              <a:t>('ysw4_7.slx');</a:t>
            </a:r>
            <a:endParaRPr lang="zh-CN" altLang="zh-CN" dirty="0"/>
          </a:p>
          <a:p>
            <a:r>
              <a:rPr lang="en-US" altLang="zh-CN" dirty="0" err="1"/>
              <a:t>add_block</a:t>
            </a:r>
            <a:r>
              <a:rPr lang="en-US" altLang="zh-CN" dirty="0"/>
              <a:t>('built-in/Sine Wave','ysw4_7/Sine Wave');</a:t>
            </a:r>
            <a:endParaRPr lang="zh-CN" altLang="zh-CN" dirty="0"/>
          </a:p>
          <a:p>
            <a:r>
              <a:rPr lang="zh-CN" altLang="zh-CN" dirty="0"/>
              <a:t>运行程序输出结果如图</a:t>
            </a:r>
            <a:r>
              <a:rPr lang="en-US" altLang="zh-CN" dirty="0"/>
              <a:t>4-10</a:t>
            </a:r>
            <a:r>
              <a:rPr lang="zh-CN" altLang="zh-CN" dirty="0"/>
              <a:t>所示。</a:t>
            </a:r>
          </a:p>
          <a:p>
            <a:endParaRPr lang="zh-CN" altLang="en-US" dirty="0"/>
          </a:p>
        </p:txBody>
      </p:sp>
      <p:pic>
        <p:nvPicPr>
          <p:cNvPr id="4" name="图片 3"/>
          <p:cNvPicPr/>
          <p:nvPr/>
        </p:nvPicPr>
        <p:blipFill>
          <a:blip r:embed="rId2"/>
          <a:stretch>
            <a:fillRect/>
          </a:stretch>
        </p:blipFill>
        <p:spPr>
          <a:xfrm>
            <a:off x="5580112" y="3976870"/>
            <a:ext cx="2707253" cy="2015614"/>
          </a:xfrm>
          <a:prstGeom prst="rect">
            <a:avLst/>
          </a:prstGeom>
        </p:spPr>
      </p:pic>
    </p:spTree>
    <p:extLst>
      <p:ext uri="{BB962C8B-B14F-4D97-AF65-F5344CB8AC3E}">
        <p14:creationId xmlns:p14="http://schemas.microsoft.com/office/powerpoint/2010/main" val="2479244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980728"/>
            <a:ext cx="8229600" cy="3052935"/>
          </a:xfrm>
        </p:spPr>
        <p:txBody>
          <a:bodyPr>
            <a:normAutofit fontScale="55000" lnSpcReduction="20000"/>
          </a:bodyPr>
          <a:lstStyle/>
          <a:p>
            <a:r>
              <a:rPr lang="en-US" altLang="zh-CN" b="1" dirty="0"/>
              <a:t>4.4.2  </a:t>
            </a:r>
            <a:r>
              <a:rPr lang="en-US" altLang="zh-CN" b="1" dirty="0" err="1"/>
              <a:t>delete_block</a:t>
            </a:r>
            <a:r>
              <a:rPr lang="zh-CN" altLang="zh-CN" b="1" dirty="0"/>
              <a:t>命令</a:t>
            </a:r>
          </a:p>
          <a:p>
            <a:r>
              <a:rPr lang="en-US" altLang="zh-CN" dirty="0"/>
              <a:t>	a delete _block</a:t>
            </a:r>
            <a:r>
              <a:rPr lang="zh-CN" altLang="zh-CN" dirty="0"/>
              <a:t>命令表示向一个模型文件中删减模块，具体的调用格式如下：</a:t>
            </a:r>
          </a:p>
          <a:p>
            <a:r>
              <a:rPr lang="en-US" altLang="zh-CN" dirty="0" err="1"/>
              <a:t>delete_block</a:t>
            </a:r>
            <a:r>
              <a:rPr lang="en-US" altLang="zh-CN" dirty="0"/>
              <a:t>(‘</a:t>
            </a:r>
            <a:r>
              <a:rPr lang="en-US" altLang="zh-CN" dirty="0" err="1"/>
              <a:t>src</a:t>
            </a:r>
            <a:r>
              <a:rPr lang="en-US" altLang="zh-CN" dirty="0"/>
              <a:t>’)</a:t>
            </a:r>
            <a:endParaRPr lang="zh-CN" altLang="zh-CN" dirty="0"/>
          </a:p>
          <a:p>
            <a:r>
              <a:rPr lang="en-US" altLang="zh-CN" dirty="0"/>
              <a:t>	</a:t>
            </a:r>
            <a:r>
              <a:rPr lang="zh-CN" altLang="zh-CN" dirty="0"/>
              <a:t>其中，</a:t>
            </a:r>
            <a:r>
              <a:rPr lang="en-US" altLang="zh-CN" dirty="0" err="1"/>
              <a:t>src</a:t>
            </a:r>
            <a:r>
              <a:rPr lang="zh-CN" altLang="zh-CN" dirty="0"/>
              <a:t>为模块的路径名和模块名称的字符串；</a:t>
            </a:r>
          </a:p>
          <a:p>
            <a:r>
              <a:rPr lang="en-US" altLang="zh-CN" dirty="0"/>
              <a:t>	</a:t>
            </a:r>
            <a:r>
              <a:rPr lang="zh-CN" altLang="zh-CN" dirty="0"/>
              <a:t>具体的</a:t>
            </a:r>
            <a:r>
              <a:rPr lang="en-US" altLang="zh-CN" dirty="0" err="1"/>
              <a:t>delete_block</a:t>
            </a:r>
            <a:r>
              <a:rPr lang="zh-CN" altLang="zh-CN" dirty="0"/>
              <a:t>命令使用如下：</a:t>
            </a:r>
          </a:p>
          <a:p>
            <a:r>
              <a:rPr lang="en-US" altLang="zh-CN" dirty="0" err="1"/>
              <a:t>clc,clear,close</a:t>
            </a:r>
            <a:r>
              <a:rPr lang="en-US" altLang="zh-CN" dirty="0"/>
              <a:t> all</a:t>
            </a:r>
            <a:endParaRPr lang="zh-CN" altLang="zh-CN" dirty="0"/>
          </a:p>
          <a:p>
            <a:r>
              <a:rPr lang="en-US" altLang="zh-CN" dirty="0" err="1"/>
              <a:t>bdclose</a:t>
            </a:r>
            <a:endParaRPr lang="zh-CN" altLang="zh-CN" dirty="0"/>
          </a:p>
          <a:p>
            <a:r>
              <a:rPr lang="en-US" altLang="zh-CN" dirty="0" err="1"/>
              <a:t>open_system</a:t>
            </a:r>
            <a:r>
              <a:rPr lang="en-US" altLang="zh-CN" dirty="0"/>
              <a:t>('ysw4_7.slx');</a:t>
            </a:r>
            <a:endParaRPr lang="zh-CN" altLang="zh-CN" dirty="0"/>
          </a:p>
          <a:p>
            <a:r>
              <a:rPr lang="en-US" altLang="zh-CN" dirty="0" err="1"/>
              <a:t>delete_block</a:t>
            </a:r>
            <a:r>
              <a:rPr lang="en-US" altLang="zh-CN" dirty="0"/>
              <a:t>('ysw4_7/Sine Wave')</a:t>
            </a:r>
            <a:endParaRPr lang="zh-CN" altLang="zh-CN" dirty="0"/>
          </a:p>
          <a:p>
            <a:r>
              <a:rPr lang="en-US" altLang="zh-CN" dirty="0"/>
              <a:t>	</a:t>
            </a:r>
            <a:r>
              <a:rPr lang="zh-CN" altLang="zh-CN" dirty="0"/>
              <a:t>运行程序输出结果如图</a:t>
            </a:r>
            <a:r>
              <a:rPr lang="en-US" altLang="zh-CN" dirty="0"/>
              <a:t>4-11</a:t>
            </a:r>
            <a:r>
              <a:rPr lang="zh-CN" altLang="zh-CN" dirty="0"/>
              <a:t>所示。</a:t>
            </a:r>
          </a:p>
          <a:p>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218489"/>
            <a:ext cx="8329737" cy="15147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7581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1026"/>
          <p:cNvSpPr>
            <a:spLocks noGrp="1" noChangeArrowheads="1"/>
          </p:cNvSpPr>
          <p:nvPr>
            <p:ph type="title" idx="4294967295"/>
          </p:nvPr>
        </p:nvSpPr>
        <p:spPr>
          <a:xfrm>
            <a:off x="395289" y="981075"/>
            <a:ext cx="7891487" cy="590537"/>
          </a:xfrm>
        </p:spPr>
        <p:txBody>
          <a:bodyPr/>
          <a:lstStyle/>
          <a:p>
            <a:pPr algn="l" eaLnBrk="1" hangingPunct="1"/>
            <a:r>
              <a:rPr lang="zh-CN" altLang="en-US" sz="4000" dirty="0" smtClean="0">
                <a:solidFill>
                  <a:srgbClr val="800000"/>
                </a:solidFill>
                <a:latin typeface="微软雅黑" pitchFamily="34" charset="-122"/>
                <a:ea typeface="微软雅黑" pitchFamily="34" charset="-122"/>
              </a:rPr>
              <a:t>目录</a:t>
            </a:r>
          </a:p>
        </p:txBody>
      </p:sp>
      <p:cxnSp>
        <p:nvCxnSpPr>
          <p:cNvPr id="15" name="直接连接符 14"/>
          <p:cNvCxnSpPr/>
          <p:nvPr/>
        </p:nvCxnSpPr>
        <p:spPr bwMode="auto">
          <a:xfrm>
            <a:off x="357158" y="1571612"/>
            <a:ext cx="7715304" cy="1588"/>
          </a:xfrm>
          <a:prstGeom prst="line">
            <a:avLst/>
          </a:prstGeom>
          <a:solidFill>
            <a:schemeClr val="accent1"/>
          </a:solidFill>
          <a:ln w="9525" cap="flat" cmpd="sng" algn="ctr">
            <a:solidFill>
              <a:schemeClr val="hlink"/>
            </a:solidFill>
            <a:prstDash val="solid"/>
            <a:round/>
            <a:headEnd type="none" w="med" len="med"/>
            <a:tailEnd type="none" w="med" len="med"/>
          </a:ln>
          <a:effectLst/>
        </p:spPr>
      </p:cxnSp>
      <p:cxnSp>
        <p:nvCxnSpPr>
          <p:cNvPr id="17" name="直接连接符 16"/>
          <p:cNvCxnSpPr/>
          <p:nvPr/>
        </p:nvCxnSpPr>
        <p:spPr bwMode="auto">
          <a:xfrm>
            <a:off x="357158" y="1643050"/>
            <a:ext cx="7715304" cy="1588"/>
          </a:xfrm>
          <a:prstGeom prst="line">
            <a:avLst/>
          </a:prstGeom>
          <a:solidFill>
            <a:schemeClr val="accent1"/>
          </a:solidFill>
          <a:ln w="9525" cap="flat" cmpd="sng" algn="ctr">
            <a:solidFill>
              <a:srgbClr val="99FF66"/>
            </a:solidFill>
            <a:prstDash val="solid"/>
            <a:round/>
            <a:headEnd type="none" w="med" len="med"/>
            <a:tailEnd type="none" w="med" len="med"/>
          </a:ln>
          <a:effectLst/>
        </p:spPr>
      </p:cxnSp>
      <p:sp>
        <p:nvSpPr>
          <p:cNvPr id="2" name="矩形 1"/>
          <p:cNvSpPr/>
          <p:nvPr/>
        </p:nvSpPr>
        <p:spPr>
          <a:xfrm>
            <a:off x="2067495" y="1844824"/>
            <a:ext cx="3801041" cy="4401205"/>
          </a:xfrm>
          <a:prstGeom prst="rect">
            <a:avLst/>
          </a:prstGeom>
        </p:spPr>
        <p:txBody>
          <a:bodyPr wrap="none">
            <a:spAutoFit/>
          </a:bodyPr>
          <a:lstStyle/>
          <a:p>
            <a:pPr algn="l"/>
            <a:r>
              <a:rPr lang="en-US" altLang="zh-CN" dirty="0"/>
              <a:t>4.1  Simulink</a:t>
            </a:r>
            <a:r>
              <a:rPr lang="zh-CN" altLang="zh-CN" dirty="0"/>
              <a:t>中常用的模块</a:t>
            </a:r>
            <a:r>
              <a:rPr lang="zh-CN" altLang="zh-CN" dirty="0" smtClean="0"/>
              <a:t>库</a:t>
            </a:r>
            <a:endParaRPr lang="en-US" altLang="zh-CN" dirty="0" smtClean="0"/>
          </a:p>
          <a:p>
            <a:pPr algn="l"/>
            <a:endParaRPr lang="en-US" altLang="zh-CN" dirty="0"/>
          </a:p>
          <a:p>
            <a:pPr algn="l"/>
            <a:r>
              <a:rPr lang="en-US" altLang="zh-CN" dirty="0"/>
              <a:t>4.2  Simulink</a:t>
            </a:r>
            <a:r>
              <a:rPr lang="zh-CN" altLang="zh-CN" dirty="0"/>
              <a:t>命令代码</a:t>
            </a:r>
          </a:p>
          <a:p>
            <a:pPr algn="l"/>
            <a:endParaRPr lang="en-US" altLang="zh-CN" dirty="0" smtClean="0"/>
          </a:p>
          <a:p>
            <a:pPr algn="l"/>
            <a:r>
              <a:rPr lang="en-US" altLang="zh-CN" dirty="0"/>
              <a:t>4.3  Simulink</a:t>
            </a:r>
            <a:r>
              <a:rPr lang="zh-CN" altLang="zh-CN" dirty="0"/>
              <a:t>系统创建命令</a:t>
            </a:r>
          </a:p>
          <a:p>
            <a:pPr algn="l"/>
            <a:endParaRPr lang="en-US" altLang="zh-CN" dirty="0" smtClean="0"/>
          </a:p>
          <a:p>
            <a:pPr algn="l"/>
            <a:r>
              <a:rPr lang="en-US" altLang="zh-CN" dirty="0"/>
              <a:t>4.4  Simulink</a:t>
            </a:r>
            <a:r>
              <a:rPr lang="zh-CN" altLang="zh-CN" dirty="0"/>
              <a:t>模型模块操作命令</a:t>
            </a:r>
          </a:p>
          <a:p>
            <a:pPr algn="l"/>
            <a:endParaRPr lang="en-US" altLang="zh-CN" dirty="0" smtClean="0"/>
          </a:p>
          <a:p>
            <a:pPr algn="l"/>
            <a:r>
              <a:rPr lang="en-US" altLang="zh-CN" dirty="0"/>
              <a:t>4.5  </a:t>
            </a:r>
            <a:r>
              <a:rPr lang="zh-CN" altLang="zh-CN" dirty="0"/>
              <a:t>获取</a:t>
            </a:r>
            <a:r>
              <a:rPr lang="en-US" altLang="zh-CN" dirty="0"/>
              <a:t>Simulink</a:t>
            </a:r>
            <a:r>
              <a:rPr lang="zh-CN" altLang="zh-CN" dirty="0"/>
              <a:t>文件路径</a:t>
            </a:r>
          </a:p>
          <a:p>
            <a:pPr algn="l"/>
            <a:endParaRPr lang="en-US" altLang="zh-CN" dirty="0" smtClean="0"/>
          </a:p>
          <a:p>
            <a:pPr algn="l"/>
            <a:r>
              <a:rPr lang="en-US" altLang="zh-CN" dirty="0"/>
              <a:t>4.6  </a:t>
            </a:r>
            <a:r>
              <a:rPr lang="zh-CN" altLang="zh-CN" dirty="0"/>
              <a:t>获取</a:t>
            </a:r>
            <a:r>
              <a:rPr lang="en-US" altLang="zh-CN" dirty="0"/>
              <a:t>Simulink</a:t>
            </a:r>
            <a:r>
              <a:rPr lang="zh-CN" altLang="zh-CN" dirty="0"/>
              <a:t>模型参数命令</a:t>
            </a:r>
          </a:p>
          <a:p>
            <a:pPr algn="l"/>
            <a:endParaRPr lang="en-US" altLang="zh-CN" dirty="0" smtClean="0"/>
          </a:p>
          <a:p>
            <a:pPr algn="l"/>
            <a:r>
              <a:rPr lang="en-US" altLang="zh-CN" dirty="0"/>
              <a:t>4.7  Simulink</a:t>
            </a:r>
            <a:r>
              <a:rPr lang="zh-CN" altLang="zh-CN" dirty="0"/>
              <a:t>代码建模</a:t>
            </a:r>
          </a:p>
          <a:p>
            <a:pPr algn="l"/>
            <a:endParaRPr lang="zh-CN" altLang="zh-CN" dirty="0"/>
          </a:p>
        </p:txBody>
      </p:sp>
    </p:spTree>
    <p:extLst>
      <p:ext uri="{BB962C8B-B14F-4D97-AF65-F5344CB8AC3E}">
        <p14:creationId xmlns:p14="http://schemas.microsoft.com/office/powerpoint/2010/main" val="3411799282"/>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980728"/>
            <a:ext cx="8229600" cy="4525963"/>
          </a:xfrm>
        </p:spPr>
        <p:txBody>
          <a:bodyPr>
            <a:normAutofit fontScale="40000" lnSpcReduction="20000"/>
          </a:bodyPr>
          <a:lstStyle/>
          <a:p>
            <a:r>
              <a:rPr lang="en-US" altLang="zh-CN" b="1" dirty="0"/>
              <a:t>4.4.3  </a:t>
            </a:r>
            <a:r>
              <a:rPr lang="en-US" altLang="zh-CN" b="1" dirty="0" err="1"/>
              <a:t>add_line</a:t>
            </a:r>
            <a:r>
              <a:rPr lang="zh-CN" altLang="zh-CN" b="1" dirty="0"/>
              <a:t>命令</a:t>
            </a:r>
          </a:p>
          <a:p>
            <a:r>
              <a:rPr lang="en-US" altLang="zh-CN" dirty="0" err="1"/>
              <a:t>add_line</a:t>
            </a:r>
            <a:r>
              <a:rPr lang="zh-CN" altLang="zh-CN" dirty="0"/>
              <a:t>命令用于给指定的</a:t>
            </a:r>
            <a:r>
              <a:rPr lang="en-US" altLang="zh-CN" dirty="0"/>
              <a:t>Simulink</a:t>
            </a:r>
            <a:r>
              <a:rPr lang="zh-CN" altLang="zh-CN" dirty="0"/>
              <a:t>系统添加一条连线，并返回一个新连线的句柄，按直接连线和分支线有两种实现方法。</a:t>
            </a:r>
          </a:p>
          <a:p>
            <a:r>
              <a:rPr lang="zh-CN" altLang="zh-CN" dirty="0"/>
              <a:t>（</a:t>
            </a:r>
            <a:r>
              <a:rPr lang="en-US" altLang="zh-CN" dirty="0"/>
              <a:t>1</a:t>
            </a:r>
            <a:r>
              <a:rPr lang="zh-CN" altLang="zh-CN" dirty="0"/>
              <a:t>）利用连线连接的模块端口命令；</a:t>
            </a:r>
          </a:p>
          <a:p>
            <a:r>
              <a:rPr lang="zh-CN" altLang="zh-CN" dirty="0"/>
              <a:t>（</a:t>
            </a:r>
            <a:r>
              <a:rPr lang="en-US" altLang="zh-CN" dirty="0"/>
              <a:t>2</a:t>
            </a:r>
            <a:r>
              <a:rPr lang="zh-CN" altLang="zh-CN" dirty="0"/>
              <a:t>）指定定义线段点的位置；</a:t>
            </a:r>
          </a:p>
          <a:p>
            <a:r>
              <a:rPr lang="zh-CN" altLang="zh-CN" dirty="0"/>
              <a:t>其具体的调用格式如下：</a:t>
            </a:r>
          </a:p>
          <a:p>
            <a:r>
              <a:rPr lang="zh-CN" altLang="zh-CN" dirty="0"/>
              <a:t>（</a:t>
            </a:r>
            <a:r>
              <a:rPr lang="en-US" altLang="zh-CN" dirty="0"/>
              <a:t>1</a:t>
            </a:r>
            <a:r>
              <a:rPr lang="zh-CN" altLang="zh-CN" dirty="0"/>
              <a:t>）格式一</a:t>
            </a:r>
          </a:p>
          <a:p>
            <a:r>
              <a:rPr lang="en-US" altLang="zh-CN" dirty="0"/>
              <a:t>H=</a:t>
            </a:r>
            <a:r>
              <a:rPr lang="en-US" altLang="zh-CN" dirty="0" err="1"/>
              <a:t>add_line</a:t>
            </a:r>
            <a:r>
              <a:rPr lang="en-US" altLang="zh-CN" dirty="0"/>
              <a:t>(‘sys’,’</a:t>
            </a:r>
            <a:r>
              <a:rPr lang="en-US" altLang="zh-CN" dirty="0" err="1"/>
              <a:t>oport</a:t>
            </a:r>
            <a:r>
              <a:rPr lang="en-US" altLang="zh-CN" dirty="0"/>
              <a:t>’,’</a:t>
            </a:r>
            <a:r>
              <a:rPr lang="en-US" altLang="zh-CN" dirty="0" err="1"/>
              <a:t>iport</a:t>
            </a:r>
            <a:r>
              <a:rPr lang="en-US" altLang="zh-CN" dirty="0"/>
              <a:t>’)</a:t>
            </a:r>
            <a:endParaRPr lang="zh-CN" altLang="zh-CN" dirty="0"/>
          </a:p>
          <a:p>
            <a:r>
              <a:rPr lang="zh-CN" altLang="zh-CN" dirty="0"/>
              <a:t>其中，</a:t>
            </a:r>
            <a:r>
              <a:rPr lang="en-US" altLang="zh-CN" dirty="0" err="1"/>
              <a:t>add_line</a:t>
            </a:r>
            <a:r>
              <a:rPr lang="en-US" altLang="zh-CN" dirty="0"/>
              <a:t>(‘sys’,’</a:t>
            </a:r>
            <a:r>
              <a:rPr lang="en-US" altLang="zh-CN" dirty="0" err="1"/>
              <a:t>oport</a:t>
            </a:r>
            <a:r>
              <a:rPr lang="en-US" altLang="zh-CN" dirty="0"/>
              <a:t>’,’</a:t>
            </a:r>
            <a:r>
              <a:rPr lang="en-US" altLang="zh-CN" dirty="0" err="1"/>
              <a:t>iport</a:t>
            </a:r>
            <a:r>
              <a:rPr lang="en-US" altLang="zh-CN" dirty="0"/>
              <a:t>’)</a:t>
            </a:r>
            <a:r>
              <a:rPr lang="zh-CN" altLang="zh-CN" dirty="0"/>
              <a:t>表示在指定模块输出端口</a:t>
            </a:r>
            <a:r>
              <a:rPr lang="en-US" altLang="zh-CN" dirty="0"/>
              <a:t>‘</a:t>
            </a:r>
            <a:r>
              <a:rPr lang="en-US" altLang="zh-CN" dirty="0" err="1"/>
              <a:t>oport</a:t>
            </a:r>
            <a:r>
              <a:rPr lang="en-US" altLang="zh-CN" dirty="0"/>
              <a:t>’</a:t>
            </a:r>
            <a:r>
              <a:rPr lang="zh-CN" altLang="zh-CN" dirty="0"/>
              <a:t>与指定模块输入端口</a:t>
            </a:r>
            <a:r>
              <a:rPr lang="en-US" altLang="zh-CN" dirty="0"/>
              <a:t>‘</a:t>
            </a:r>
            <a:r>
              <a:rPr lang="en-US" altLang="zh-CN" dirty="0" err="1"/>
              <a:t>iport</a:t>
            </a:r>
            <a:r>
              <a:rPr lang="en-US" altLang="zh-CN" dirty="0"/>
              <a:t>’</a:t>
            </a:r>
            <a:r>
              <a:rPr lang="zh-CN" altLang="zh-CN" dirty="0"/>
              <a:t>之间添加一连线。</a:t>
            </a:r>
            <a:r>
              <a:rPr lang="en-US" altLang="zh-CN" dirty="0"/>
              <a:t>‘</a:t>
            </a:r>
            <a:r>
              <a:rPr lang="en-US" altLang="zh-CN" dirty="0" err="1"/>
              <a:t>oport</a:t>
            </a:r>
            <a:r>
              <a:rPr lang="en-US" altLang="zh-CN" dirty="0"/>
              <a:t>’</a:t>
            </a:r>
            <a:r>
              <a:rPr lang="zh-CN" altLang="zh-CN" dirty="0"/>
              <a:t>和</a:t>
            </a:r>
            <a:r>
              <a:rPr lang="en-US" altLang="zh-CN" dirty="0"/>
              <a:t>‘</a:t>
            </a:r>
            <a:r>
              <a:rPr lang="en-US" altLang="zh-CN" dirty="0" err="1"/>
              <a:t>iport</a:t>
            </a:r>
            <a:r>
              <a:rPr lang="en-US" altLang="zh-CN" dirty="0"/>
              <a:t>’</a:t>
            </a:r>
            <a:r>
              <a:rPr lang="zh-CN" altLang="zh-CN" dirty="0"/>
              <a:t>是由指定模块名和一个端口标识符组成，格式为</a:t>
            </a:r>
            <a:r>
              <a:rPr lang="en-US" altLang="zh-CN" dirty="0"/>
              <a:t>‘block/port’</a:t>
            </a:r>
            <a:r>
              <a:rPr lang="zh-CN" altLang="zh-CN" dirty="0"/>
              <a:t>。</a:t>
            </a:r>
          </a:p>
          <a:p>
            <a:r>
              <a:rPr lang="zh-CN" altLang="zh-CN" dirty="0"/>
              <a:t>大多数模块端口是从上到下或从左到右编号标识的，如</a:t>
            </a:r>
            <a:r>
              <a:rPr lang="en-US" altLang="zh-CN" dirty="0"/>
              <a:t>‘</a:t>
            </a:r>
            <a:r>
              <a:rPr lang="en-US" altLang="zh-CN" dirty="0" err="1"/>
              <a:t>subsystem_name</a:t>
            </a:r>
            <a:r>
              <a:rPr lang="en-US" altLang="zh-CN" dirty="0"/>
              <a:t>/</a:t>
            </a:r>
            <a:r>
              <a:rPr lang="en-US" altLang="zh-CN" dirty="0" err="1"/>
              <a:t>Eable</a:t>
            </a:r>
            <a:r>
              <a:rPr lang="en-US" altLang="zh-CN" dirty="0"/>
              <a:t>’</a:t>
            </a:r>
            <a:r>
              <a:rPr lang="zh-CN" altLang="zh-CN" dirty="0"/>
              <a:t>，</a:t>
            </a:r>
            <a:r>
              <a:rPr lang="en-US" altLang="zh-CN" dirty="0"/>
              <a:t>‘</a:t>
            </a:r>
            <a:r>
              <a:rPr lang="en-US" altLang="zh-CN" dirty="0" err="1"/>
              <a:t>subsystem_name</a:t>
            </a:r>
            <a:r>
              <a:rPr lang="en-US" altLang="zh-CN" dirty="0"/>
              <a:t>/Trigger’</a:t>
            </a:r>
            <a:r>
              <a:rPr lang="zh-CN" altLang="zh-CN" dirty="0"/>
              <a:t>、 </a:t>
            </a:r>
            <a:r>
              <a:rPr lang="en-US" altLang="zh-CN" dirty="0"/>
              <a:t>‘</a:t>
            </a:r>
            <a:r>
              <a:rPr lang="en-US" altLang="zh-CN" dirty="0" err="1"/>
              <a:t>subsystem_name</a:t>
            </a:r>
            <a:r>
              <a:rPr lang="en-US" altLang="zh-CN" dirty="0"/>
              <a:t>/Integrator’</a:t>
            </a:r>
            <a:r>
              <a:rPr lang="zh-CN" altLang="zh-CN" dirty="0"/>
              <a:t>等。</a:t>
            </a:r>
          </a:p>
          <a:p>
            <a:r>
              <a:rPr lang="zh-CN" altLang="zh-CN" dirty="0"/>
              <a:t>（</a:t>
            </a:r>
            <a:r>
              <a:rPr lang="en-US" altLang="zh-CN" dirty="0"/>
              <a:t>2</a:t>
            </a:r>
            <a:r>
              <a:rPr lang="zh-CN" altLang="zh-CN" dirty="0"/>
              <a:t>）格式二</a:t>
            </a:r>
          </a:p>
          <a:p>
            <a:r>
              <a:rPr lang="en-US" altLang="zh-CN" dirty="0"/>
              <a:t>H=</a:t>
            </a:r>
            <a:r>
              <a:rPr lang="en-US" altLang="zh-CN" dirty="0" err="1"/>
              <a:t>add_line</a:t>
            </a:r>
            <a:r>
              <a:rPr lang="en-US" altLang="zh-CN" dirty="0"/>
              <a:t>(‘</a:t>
            </a:r>
            <a:r>
              <a:rPr lang="en-US" altLang="zh-CN" dirty="0" err="1"/>
              <a:t>sys’,points</a:t>
            </a:r>
            <a:r>
              <a:rPr lang="en-US" altLang="zh-CN" dirty="0"/>
              <a:t>)</a:t>
            </a:r>
            <a:endParaRPr lang="zh-CN" altLang="zh-CN" dirty="0"/>
          </a:p>
          <a:p>
            <a:r>
              <a:rPr lang="en-US" altLang="zh-CN" dirty="0"/>
              <a:t>H=</a:t>
            </a:r>
            <a:r>
              <a:rPr lang="en-US" altLang="zh-CN" dirty="0" err="1"/>
              <a:t>add_line</a:t>
            </a:r>
            <a:r>
              <a:rPr lang="en-US" altLang="zh-CN" dirty="0"/>
              <a:t>(‘</a:t>
            </a:r>
            <a:r>
              <a:rPr lang="en-US" altLang="zh-CN" dirty="0" err="1"/>
              <a:t>sys’,points</a:t>
            </a:r>
            <a:r>
              <a:rPr lang="en-US" altLang="zh-CN" dirty="0"/>
              <a:t>)</a:t>
            </a:r>
            <a:r>
              <a:rPr lang="zh-CN" altLang="zh-CN" dirty="0"/>
              <a:t>给一个系统添加一条分支连线，数组</a:t>
            </a:r>
            <a:r>
              <a:rPr lang="en-US" altLang="zh-CN" dirty="0"/>
              <a:t>points</a:t>
            </a:r>
            <a:r>
              <a:rPr lang="zh-CN" altLang="zh-CN" dirty="0"/>
              <a:t>每一行指定在线段上某一点的</a:t>
            </a:r>
            <a:r>
              <a:rPr lang="en-US" altLang="zh-CN" dirty="0"/>
              <a:t>x</a:t>
            </a:r>
            <a:r>
              <a:rPr lang="zh-CN" altLang="zh-CN" dirty="0"/>
              <a:t>和</a:t>
            </a:r>
            <a:r>
              <a:rPr lang="en-US" altLang="zh-CN" dirty="0"/>
              <a:t>y</a:t>
            </a:r>
            <a:r>
              <a:rPr lang="zh-CN" altLang="zh-CN" dirty="0"/>
              <a:t>坐标。原点在窗口的左上角。信号则从第一行定义的点流向最后一行定义的点。若新连线的起点靠近某一个已有的模块或连线，则它们就自动连接起来。同样，若连线的末端靠近一个已有的输入，则也自动连接。</a:t>
            </a:r>
          </a:p>
          <a:p>
            <a:r>
              <a:rPr lang="zh-CN" altLang="zh-CN" dirty="0"/>
              <a:t>具体的</a:t>
            </a:r>
            <a:r>
              <a:rPr lang="en-US" altLang="zh-CN" dirty="0" err="1"/>
              <a:t>add_line</a:t>
            </a:r>
            <a:r>
              <a:rPr lang="en-US" altLang="zh-CN" dirty="0"/>
              <a:t>()</a:t>
            </a:r>
            <a:r>
              <a:rPr lang="zh-CN" altLang="zh-CN" dirty="0"/>
              <a:t>函数的使用如下：</a:t>
            </a:r>
          </a:p>
          <a:p>
            <a:r>
              <a:rPr lang="en-US" altLang="zh-CN" dirty="0" err="1"/>
              <a:t>clc,clear,close</a:t>
            </a:r>
            <a:r>
              <a:rPr lang="en-US" altLang="zh-CN" dirty="0"/>
              <a:t> all</a:t>
            </a:r>
            <a:endParaRPr lang="zh-CN" altLang="zh-CN" dirty="0"/>
          </a:p>
          <a:p>
            <a:r>
              <a:rPr lang="en-US" altLang="zh-CN" dirty="0" err="1"/>
              <a:t>bdclose</a:t>
            </a:r>
            <a:r>
              <a:rPr lang="en-US" altLang="zh-CN" dirty="0"/>
              <a:t> all</a:t>
            </a:r>
            <a:endParaRPr lang="zh-CN" altLang="zh-CN" dirty="0"/>
          </a:p>
          <a:p>
            <a:r>
              <a:rPr lang="en-US" altLang="zh-CN" dirty="0" err="1"/>
              <a:t>open_system</a:t>
            </a:r>
            <a:r>
              <a:rPr lang="en-US" altLang="zh-CN" dirty="0"/>
              <a:t>('ysw4_10') % </a:t>
            </a:r>
            <a:r>
              <a:rPr lang="zh-CN" altLang="zh-CN" dirty="0"/>
              <a:t>打开</a:t>
            </a:r>
            <a:r>
              <a:rPr lang="en-US" altLang="zh-CN" dirty="0" err="1"/>
              <a:t>simulink</a:t>
            </a:r>
            <a:r>
              <a:rPr lang="zh-CN" altLang="zh-CN" dirty="0"/>
              <a:t>库窗口</a:t>
            </a:r>
          </a:p>
          <a:p>
            <a:r>
              <a:rPr lang="en-US" altLang="zh-CN" dirty="0" err="1"/>
              <a:t>add_line</a:t>
            </a:r>
            <a:r>
              <a:rPr lang="en-US" altLang="zh-CN" dirty="0"/>
              <a:t>('ysw4_10','Sine Wave/1','Scope/1')</a:t>
            </a:r>
            <a:endParaRPr lang="zh-CN" altLang="zh-CN" dirty="0"/>
          </a:p>
          <a:p>
            <a:r>
              <a:rPr lang="zh-CN" altLang="zh-CN" dirty="0"/>
              <a:t>运行程序输出结果如图</a:t>
            </a:r>
            <a:r>
              <a:rPr lang="en-US" altLang="zh-CN" dirty="0"/>
              <a:t>4-12</a:t>
            </a:r>
            <a:r>
              <a:rPr lang="zh-CN" altLang="zh-CN" dirty="0"/>
              <a:t>所示。</a:t>
            </a:r>
          </a:p>
          <a:p>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4669161"/>
            <a:ext cx="3862479" cy="13221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2725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980728"/>
            <a:ext cx="8229600" cy="4525963"/>
          </a:xfrm>
        </p:spPr>
        <p:txBody>
          <a:bodyPr>
            <a:normAutofit fontScale="47500" lnSpcReduction="20000"/>
          </a:bodyPr>
          <a:lstStyle/>
          <a:p>
            <a:r>
              <a:rPr lang="en-US" altLang="zh-CN" b="1" dirty="0"/>
              <a:t>4.4.4  </a:t>
            </a:r>
            <a:r>
              <a:rPr lang="en-US" altLang="zh-CN" b="1" dirty="0" err="1"/>
              <a:t>delete_line</a:t>
            </a:r>
            <a:r>
              <a:rPr lang="zh-CN" altLang="zh-CN" b="1" dirty="0"/>
              <a:t>命令</a:t>
            </a:r>
          </a:p>
          <a:p>
            <a:r>
              <a:rPr lang="en-US" altLang="zh-CN" dirty="0" err="1"/>
              <a:t>delete_line</a:t>
            </a:r>
            <a:r>
              <a:rPr lang="zh-CN" altLang="zh-CN" dirty="0"/>
              <a:t>命令表示删除一个</a:t>
            </a:r>
            <a:r>
              <a:rPr lang="en-US" altLang="zh-CN" dirty="0"/>
              <a:t>Simulink</a:t>
            </a:r>
            <a:r>
              <a:rPr lang="zh-CN" altLang="zh-CN" dirty="0"/>
              <a:t>系统中的一条连线。具体的调用格式也有两种：</a:t>
            </a:r>
          </a:p>
          <a:p>
            <a:r>
              <a:rPr lang="zh-CN" altLang="zh-CN" dirty="0"/>
              <a:t>（</a:t>
            </a:r>
            <a:r>
              <a:rPr lang="en-US" altLang="zh-CN" dirty="0"/>
              <a:t>1</a:t>
            </a:r>
            <a:r>
              <a:rPr lang="zh-CN" altLang="zh-CN" dirty="0"/>
              <a:t>）格式一</a:t>
            </a:r>
          </a:p>
          <a:p>
            <a:r>
              <a:rPr lang="en-US" altLang="zh-CN" dirty="0" err="1"/>
              <a:t>delete_line</a:t>
            </a:r>
            <a:r>
              <a:rPr lang="en-US" altLang="zh-CN" dirty="0"/>
              <a:t>(‘sys’,’</a:t>
            </a:r>
            <a:r>
              <a:rPr lang="en-US" altLang="zh-CN" dirty="0" err="1"/>
              <a:t>oport</a:t>
            </a:r>
            <a:r>
              <a:rPr lang="en-US" altLang="zh-CN" dirty="0"/>
              <a:t>’,’</a:t>
            </a:r>
            <a:r>
              <a:rPr lang="en-US" altLang="zh-CN" dirty="0" err="1"/>
              <a:t>iport</a:t>
            </a:r>
            <a:r>
              <a:rPr lang="en-US" altLang="zh-CN" dirty="0"/>
              <a:t>’)</a:t>
            </a:r>
            <a:endParaRPr lang="zh-CN" altLang="zh-CN" dirty="0"/>
          </a:p>
          <a:p>
            <a:r>
              <a:rPr lang="en-US" altLang="zh-CN" dirty="0" err="1"/>
              <a:t>delete_line</a:t>
            </a:r>
            <a:r>
              <a:rPr lang="en-US" altLang="zh-CN" dirty="0"/>
              <a:t>(‘sys’,’</a:t>
            </a:r>
            <a:r>
              <a:rPr lang="en-US" altLang="zh-CN" dirty="0" err="1"/>
              <a:t>oport</a:t>
            </a:r>
            <a:r>
              <a:rPr lang="en-US" altLang="zh-CN" dirty="0"/>
              <a:t>’,’</a:t>
            </a:r>
            <a:r>
              <a:rPr lang="en-US" altLang="zh-CN" dirty="0" err="1"/>
              <a:t>iport</a:t>
            </a:r>
            <a:r>
              <a:rPr lang="en-US" altLang="zh-CN" dirty="0"/>
              <a:t>’)</a:t>
            </a:r>
            <a:r>
              <a:rPr lang="zh-CN" altLang="zh-CN" dirty="0"/>
              <a:t>命令删除从一个指定模块的输出端口</a:t>
            </a:r>
            <a:r>
              <a:rPr lang="en-US" altLang="zh-CN" dirty="0"/>
              <a:t>‘</a:t>
            </a:r>
            <a:r>
              <a:rPr lang="en-US" altLang="zh-CN" dirty="0" err="1"/>
              <a:t>oport</a:t>
            </a:r>
            <a:r>
              <a:rPr lang="en-US" altLang="zh-CN" dirty="0"/>
              <a:t>’</a:t>
            </a:r>
            <a:r>
              <a:rPr lang="zh-CN" altLang="zh-CN" dirty="0"/>
              <a:t>到指定模块输入端口</a:t>
            </a:r>
            <a:r>
              <a:rPr lang="en-US" altLang="zh-CN" dirty="0"/>
              <a:t>’</a:t>
            </a:r>
            <a:r>
              <a:rPr lang="en-US" altLang="zh-CN" dirty="0" err="1"/>
              <a:t>iport</a:t>
            </a:r>
            <a:r>
              <a:rPr lang="en-US" altLang="zh-CN" dirty="0"/>
              <a:t>’</a:t>
            </a:r>
            <a:r>
              <a:rPr lang="zh-CN" altLang="zh-CN" dirty="0"/>
              <a:t>之间的连线。</a:t>
            </a:r>
            <a:r>
              <a:rPr lang="en-US" altLang="zh-CN" dirty="0"/>
              <a:t>’</a:t>
            </a:r>
            <a:r>
              <a:rPr lang="en-US" altLang="zh-CN" dirty="0" err="1"/>
              <a:t>oport</a:t>
            </a:r>
            <a:r>
              <a:rPr lang="en-US" altLang="zh-CN" dirty="0"/>
              <a:t>’</a:t>
            </a:r>
            <a:r>
              <a:rPr lang="zh-CN" altLang="zh-CN" dirty="0"/>
              <a:t>和</a:t>
            </a:r>
            <a:r>
              <a:rPr lang="en-US" altLang="zh-CN" dirty="0"/>
              <a:t>’</a:t>
            </a:r>
            <a:r>
              <a:rPr lang="en-US" altLang="zh-CN" dirty="0" err="1"/>
              <a:t>iport</a:t>
            </a:r>
            <a:r>
              <a:rPr lang="en-US" altLang="zh-CN" dirty="0"/>
              <a:t>’</a:t>
            </a:r>
            <a:r>
              <a:rPr lang="zh-CN" altLang="zh-CN" dirty="0"/>
              <a:t>字符串由一个模块名及端口标识符组成，以</a:t>
            </a:r>
            <a:r>
              <a:rPr lang="en-US" altLang="zh-CN" dirty="0"/>
              <a:t>’block/port’</a:t>
            </a:r>
            <a:r>
              <a:rPr lang="zh-CN" altLang="zh-CN" dirty="0"/>
              <a:t>形式表示。大多数模块端口通过端口进行从上到下或从左到右编号以便标识，如‘</a:t>
            </a:r>
            <a:r>
              <a:rPr lang="en-US" altLang="zh-CN" dirty="0"/>
              <a:t>scope/1’</a:t>
            </a:r>
            <a:r>
              <a:rPr lang="zh-CN" altLang="zh-CN" dirty="0"/>
              <a:t>或</a:t>
            </a:r>
            <a:r>
              <a:rPr lang="en-US" altLang="zh-CN" dirty="0"/>
              <a:t>’Gain/1’</a:t>
            </a:r>
            <a:r>
              <a:rPr lang="zh-CN" altLang="zh-CN" dirty="0"/>
              <a:t>等。</a:t>
            </a:r>
          </a:p>
          <a:p>
            <a:r>
              <a:rPr lang="zh-CN" altLang="zh-CN" dirty="0"/>
              <a:t>使能端口、触发端口及状态端口是以名称进行标识的，如</a:t>
            </a:r>
            <a:r>
              <a:rPr lang="en-US" altLang="zh-CN" dirty="0"/>
              <a:t>’</a:t>
            </a:r>
            <a:r>
              <a:rPr lang="en-US" altLang="zh-CN" dirty="0" err="1"/>
              <a:t>sussystem_name</a:t>
            </a:r>
            <a:r>
              <a:rPr lang="en-US" altLang="zh-CN" dirty="0"/>
              <a:t>/</a:t>
            </a:r>
            <a:r>
              <a:rPr lang="en-US" altLang="zh-CN" dirty="0" err="1"/>
              <a:t>Eable</a:t>
            </a:r>
            <a:r>
              <a:rPr lang="en-US" altLang="zh-CN" dirty="0"/>
              <a:t>’</a:t>
            </a:r>
            <a:r>
              <a:rPr lang="zh-CN" altLang="zh-CN" dirty="0"/>
              <a:t>， </a:t>
            </a:r>
            <a:r>
              <a:rPr lang="en-US" altLang="zh-CN" dirty="0"/>
              <a:t>‘</a:t>
            </a:r>
            <a:r>
              <a:rPr lang="en-US" altLang="zh-CN" dirty="0" err="1"/>
              <a:t>subsystem_name</a:t>
            </a:r>
            <a:r>
              <a:rPr lang="en-US" altLang="zh-CN" dirty="0"/>
              <a:t>/Trigger’</a:t>
            </a:r>
            <a:r>
              <a:rPr lang="zh-CN" altLang="zh-CN" dirty="0"/>
              <a:t>、 </a:t>
            </a:r>
            <a:r>
              <a:rPr lang="en-US" altLang="zh-CN" dirty="0"/>
              <a:t>‘</a:t>
            </a:r>
            <a:r>
              <a:rPr lang="en-US" altLang="zh-CN" dirty="0" err="1"/>
              <a:t>subsystem_name</a:t>
            </a:r>
            <a:r>
              <a:rPr lang="en-US" altLang="zh-CN" dirty="0"/>
              <a:t>/Integrator’</a:t>
            </a:r>
            <a:r>
              <a:rPr lang="zh-CN" altLang="zh-CN" dirty="0"/>
              <a:t>等。</a:t>
            </a:r>
          </a:p>
          <a:p>
            <a:r>
              <a:rPr lang="en-US" altLang="zh-CN" dirty="0"/>
              <a:t>	</a:t>
            </a:r>
            <a:r>
              <a:rPr lang="zh-CN" altLang="zh-CN" dirty="0"/>
              <a:t>（</a:t>
            </a:r>
            <a:r>
              <a:rPr lang="en-US" altLang="zh-CN" dirty="0"/>
              <a:t>2</a:t>
            </a:r>
            <a:r>
              <a:rPr lang="zh-CN" altLang="zh-CN" dirty="0"/>
              <a:t>）格式二</a:t>
            </a:r>
          </a:p>
          <a:p>
            <a:r>
              <a:rPr lang="en-US" altLang="zh-CN" dirty="0" err="1"/>
              <a:t>delete_line</a:t>
            </a:r>
            <a:r>
              <a:rPr lang="en-US" altLang="zh-CN" dirty="0"/>
              <a:t>(‘sys’,[</a:t>
            </a:r>
            <a:r>
              <a:rPr lang="en-US" altLang="zh-CN" dirty="0" err="1"/>
              <a:t>x,y</a:t>
            </a:r>
            <a:r>
              <a:rPr lang="en-US" altLang="zh-CN" dirty="0"/>
              <a:t>])</a:t>
            </a:r>
            <a:endParaRPr lang="zh-CN" altLang="zh-CN" dirty="0"/>
          </a:p>
          <a:p>
            <a:r>
              <a:rPr lang="en-US" altLang="zh-CN" dirty="0" err="1"/>
              <a:t>delete_line</a:t>
            </a:r>
            <a:r>
              <a:rPr lang="en-US" altLang="zh-CN" dirty="0"/>
              <a:t>(‘sys’,[</a:t>
            </a:r>
            <a:r>
              <a:rPr lang="en-US" altLang="zh-CN" dirty="0" err="1"/>
              <a:t>x,y</a:t>
            </a:r>
            <a:r>
              <a:rPr lang="en-US" altLang="zh-CN" dirty="0"/>
              <a:t>])</a:t>
            </a:r>
            <a:r>
              <a:rPr lang="zh-CN" altLang="zh-CN" dirty="0"/>
              <a:t>表示删除系统中含有指定坐标点</a:t>
            </a:r>
            <a:r>
              <a:rPr lang="en-US" altLang="zh-CN" dirty="0"/>
              <a:t>[</a:t>
            </a:r>
            <a:r>
              <a:rPr lang="en-US" altLang="zh-CN" dirty="0" err="1"/>
              <a:t>x,y</a:t>
            </a:r>
            <a:r>
              <a:rPr lang="en-US" altLang="zh-CN" dirty="0"/>
              <a:t>]</a:t>
            </a:r>
            <a:r>
              <a:rPr lang="zh-CN" altLang="zh-CN" dirty="0"/>
              <a:t>的一条连线。</a:t>
            </a:r>
          </a:p>
          <a:p>
            <a:r>
              <a:rPr lang="en-US" altLang="zh-CN" dirty="0"/>
              <a:t>	</a:t>
            </a:r>
            <a:r>
              <a:rPr lang="en-US" altLang="zh-CN" dirty="0" err="1"/>
              <a:t>delete_line</a:t>
            </a:r>
            <a:r>
              <a:rPr lang="zh-CN" altLang="zh-CN" dirty="0"/>
              <a:t>函数具体的使用如下：</a:t>
            </a:r>
          </a:p>
          <a:p>
            <a:r>
              <a:rPr lang="en-US" altLang="zh-CN" dirty="0" err="1"/>
              <a:t>add_line</a:t>
            </a:r>
            <a:r>
              <a:rPr lang="en-US" altLang="zh-CN" dirty="0"/>
              <a:t>('ysw4_10','Sine Wave/1','Scope/1')</a:t>
            </a:r>
            <a:endParaRPr lang="zh-CN" altLang="zh-CN" dirty="0"/>
          </a:p>
          <a:p>
            <a:r>
              <a:rPr lang="en-US" altLang="zh-CN" dirty="0" err="1"/>
              <a:t>delete_line</a:t>
            </a:r>
            <a:r>
              <a:rPr lang="en-US" altLang="zh-CN" dirty="0"/>
              <a:t>('ysw4_10','Sine Wave/1','Scope/1')</a:t>
            </a:r>
            <a:endParaRPr lang="zh-CN" altLang="zh-CN" dirty="0"/>
          </a:p>
          <a:p>
            <a:r>
              <a:rPr lang="en-US" altLang="zh-CN" dirty="0"/>
              <a:t>	</a:t>
            </a:r>
            <a:r>
              <a:rPr lang="zh-CN" altLang="zh-CN" dirty="0"/>
              <a:t>运行程序输出图形如图</a:t>
            </a:r>
            <a:r>
              <a:rPr lang="en-US" altLang="zh-CN" dirty="0"/>
              <a:t>4-13</a:t>
            </a:r>
            <a:r>
              <a:rPr lang="zh-CN" altLang="zh-CN" dirty="0"/>
              <a:t>所示。</a:t>
            </a:r>
          </a:p>
          <a:p>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941168"/>
            <a:ext cx="7796882" cy="136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19586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882208"/>
            <a:ext cx="8229600" cy="4525963"/>
          </a:xfrm>
        </p:spPr>
        <p:txBody>
          <a:bodyPr>
            <a:normAutofit fontScale="40000" lnSpcReduction="20000"/>
          </a:bodyPr>
          <a:lstStyle/>
          <a:p>
            <a:r>
              <a:rPr lang="en-US" altLang="zh-CN" b="1" dirty="0"/>
              <a:t>4.4.5  </a:t>
            </a:r>
            <a:r>
              <a:rPr lang="en-US" altLang="zh-CN" b="1" dirty="0" err="1"/>
              <a:t>replace_block</a:t>
            </a:r>
            <a:r>
              <a:rPr lang="zh-CN" altLang="zh-CN" b="1" dirty="0"/>
              <a:t>命令</a:t>
            </a:r>
          </a:p>
          <a:p>
            <a:r>
              <a:rPr lang="en-US" altLang="zh-CN" dirty="0"/>
              <a:t>	</a:t>
            </a:r>
            <a:r>
              <a:rPr lang="en-US" altLang="zh-CN" dirty="0" err="1"/>
              <a:t>replace_block</a:t>
            </a:r>
            <a:r>
              <a:rPr lang="zh-CN" altLang="zh-CN" dirty="0"/>
              <a:t>命令替换一个</a:t>
            </a:r>
            <a:r>
              <a:rPr lang="en-US" altLang="zh-CN" dirty="0"/>
              <a:t>Simulink</a:t>
            </a:r>
            <a:r>
              <a:rPr lang="zh-CN" altLang="zh-CN" dirty="0"/>
              <a:t>模型中的模块，主要的调用格式如下：</a:t>
            </a:r>
          </a:p>
          <a:p>
            <a:r>
              <a:rPr lang="en-US" altLang="zh-CN" dirty="0"/>
              <a:t>	</a:t>
            </a:r>
            <a:r>
              <a:rPr lang="zh-CN" altLang="zh-CN" dirty="0"/>
              <a:t>（</a:t>
            </a:r>
            <a:r>
              <a:rPr lang="en-US" altLang="zh-CN" dirty="0"/>
              <a:t>1</a:t>
            </a:r>
            <a:r>
              <a:rPr lang="zh-CN" altLang="zh-CN" dirty="0"/>
              <a:t>）格式一</a:t>
            </a:r>
          </a:p>
          <a:p>
            <a:r>
              <a:rPr lang="en-US" altLang="zh-CN" dirty="0" err="1"/>
              <a:t>replace_block</a:t>
            </a:r>
            <a:r>
              <a:rPr lang="en-US" altLang="zh-CN" dirty="0"/>
              <a:t>(‘sys’,’blk1’,’blk2’,’noprompt’)</a:t>
            </a:r>
            <a:endParaRPr lang="zh-CN" altLang="zh-CN" dirty="0"/>
          </a:p>
          <a:p>
            <a:r>
              <a:rPr lang="en-US" altLang="zh-CN" dirty="0"/>
              <a:t>	</a:t>
            </a:r>
            <a:r>
              <a:rPr lang="zh-CN" altLang="zh-CN" dirty="0"/>
              <a:t>该命令用</a:t>
            </a:r>
            <a:r>
              <a:rPr lang="en-US" altLang="zh-CN" dirty="0"/>
              <a:t>‘blk2’</a:t>
            </a:r>
            <a:r>
              <a:rPr lang="zh-CN" altLang="zh-CN" dirty="0"/>
              <a:t>模块替换</a:t>
            </a:r>
            <a:r>
              <a:rPr lang="en-US" altLang="zh-CN" dirty="0"/>
              <a:t>’sys’</a:t>
            </a:r>
            <a:r>
              <a:rPr lang="zh-CN" altLang="zh-CN" dirty="0"/>
              <a:t>中的所有模块或封装类型为</a:t>
            </a:r>
            <a:r>
              <a:rPr lang="en-US" altLang="zh-CN" dirty="0"/>
              <a:t>’blk1’</a:t>
            </a:r>
            <a:r>
              <a:rPr lang="zh-CN" altLang="zh-CN" dirty="0"/>
              <a:t>的模块。</a:t>
            </a:r>
          </a:p>
          <a:p>
            <a:r>
              <a:rPr lang="en-US" altLang="zh-CN" dirty="0"/>
              <a:t>	sys</a:t>
            </a:r>
            <a:r>
              <a:rPr lang="zh-CN" altLang="zh-CN" dirty="0"/>
              <a:t>为仿真系统的路径名和文件名；</a:t>
            </a:r>
          </a:p>
          <a:p>
            <a:r>
              <a:rPr lang="en-US" altLang="zh-CN" dirty="0"/>
              <a:t>	blk1</a:t>
            </a:r>
            <a:r>
              <a:rPr lang="zh-CN" altLang="zh-CN" dirty="0"/>
              <a:t>、</a:t>
            </a:r>
            <a:r>
              <a:rPr lang="en-US" altLang="zh-CN" dirty="0"/>
              <a:t>blk2</a:t>
            </a:r>
            <a:r>
              <a:rPr lang="zh-CN" altLang="zh-CN" dirty="0"/>
              <a:t>等为单独的模块；</a:t>
            </a:r>
          </a:p>
          <a:p>
            <a:r>
              <a:rPr lang="en-US" altLang="zh-CN" dirty="0" err="1"/>
              <a:t>noprompt</a:t>
            </a:r>
            <a:r>
              <a:rPr lang="zh-CN" altLang="zh-CN" dirty="0"/>
              <a:t>为系统执行显示对话框；设定</a:t>
            </a:r>
            <a:r>
              <a:rPr lang="en-US" altLang="zh-CN" dirty="0" err="1"/>
              <a:t>noprompt</a:t>
            </a:r>
            <a:r>
              <a:rPr lang="zh-CN" altLang="zh-CN" dirty="0"/>
              <a:t>，则表示替换过程中不显示对话框，不添加</a:t>
            </a:r>
            <a:r>
              <a:rPr lang="en-US" altLang="zh-CN" dirty="0" err="1"/>
              <a:t>noprompt</a:t>
            </a:r>
            <a:r>
              <a:rPr lang="zh-CN" altLang="zh-CN" dirty="0"/>
              <a:t>，则</a:t>
            </a:r>
            <a:r>
              <a:rPr lang="en-US" altLang="zh-CN" dirty="0"/>
              <a:t>Simulink</a:t>
            </a:r>
            <a:r>
              <a:rPr lang="zh-CN" altLang="zh-CN" dirty="0"/>
              <a:t>将显示一个对话框要求用户在替换之前选择匹配模块。</a:t>
            </a:r>
          </a:p>
          <a:p>
            <a:r>
              <a:rPr lang="en-US" altLang="zh-CN" dirty="0"/>
              <a:t>	</a:t>
            </a:r>
            <a:r>
              <a:rPr lang="zh-CN" altLang="zh-CN" dirty="0"/>
              <a:t>（</a:t>
            </a:r>
            <a:r>
              <a:rPr lang="en-US" altLang="zh-CN" dirty="0"/>
              <a:t>2</a:t>
            </a:r>
            <a:r>
              <a:rPr lang="zh-CN" altLang="zh-CN" dirty="0"/>
              <a:t>）格式二</a:t>
            </a:r>
          </a:p>
          <a:p>
            <a:r>
              <a:rPr lang="en-US" altLang="zh-CN" dirty="0" err="1"/>
              <a:t>replace_block</a:t>
            </a:r>
            <a:r>
              <a:rPr lang="en-US" altLang="zh-CN" dirty="0"/>
              <a:t>(‘sys’,’parameter’,’value’,’</a:t>
            </a:r>
            <a:r>
              <a:rPr lang="en-US" altLang="zh-CN" dirty="0" err="1"/>
              <a:t>blk</a:t>
            </a:r>
            <a:r>
              <a:rPr lang="en-US" altLang="zh-CN" dirty="0"/>
              <a:t>’,……)</a:t>
            </a:r>
            <a:endParaRPr lang="zh-CN" altLang="zh-CN" dirty="0"/>
          </a:p>
          <a:p>
            <a:r>
              <a:rPr lang="en-US" altLang="zh-CN" dirty="0"/>
              <a:t>	</a:t>
            </a:r>
            <a:r>
              <a:rPr lang="zh-CN" altLang="zh-CN" dirty="0"/>
              <a:t>该命令用</a:t>
            </a:r>
            <a:r>
              <a:rPr lang="en-US" altLang="zh-CN" dirty="0"/>
              <a:t>‘</a:t>
            </a:r>
            <a:r>
              <a:rPr lang="en-US" altLang="zh-CN" dirty="0" err="1"/>
              <a:t>blk</a:t>
            </a:r>
            <a:r>
              <a:rPr lang="en-US" altLang="zh-CN" dirty="0"/>
              <a:t>’</a:t>
            </a:r>
            <a:r>
              <a:rPr lang="zh-CN" altLang="zh-CN" dirty="0"/>
              <a:t>替换‘</a:t>
            </a:r>
            <a:r>
              <a:rPr lang="en-US" altLang="zh-CN" dirty="0"/>
              <a:t>sys’</a:t>
            </a:r>
            <a:r>
              <a:rPr lang="zh-CN" altLang="zh-CN" dirty="0"/>
              <a:t>中所有指定参数</a:t>
            </a:r>
            <a:r>
              <a:rPr lang="en-US" altLang="zh-CN" dirty="0"/>
              <a:t>parameter</a:t>
            </a:r>
            <a:r>
              <a:rPr lang="zh-CN" altLang="zh-CN" dirty="0"/>
              <a:t>为设定值的模块。用户可以指定任意数量的参数值</a:t>
            </a:r>
            <a:r>
              <a:rPr lang="en-US" altLang="zh-CN" dirty="0"/>
              <a:t>value</a:t>
            </a:r>
            <a:r>
              <a:rPr lang="zh-CN" altLang="zh-CN" dirty="0"/>
              <a:t>。</a:t>
            </a:r>
          </a:p>
          <a:p>
            <a:r>
              <a:rPr lang="en-US" altLang="zh-CN" dirty="0"/>
              <a:t>	</a:t>
            </a:r>
            <a:r>
              <a:rPr lang="zh-CN" altLang="zh-CN" dirty="0"/>
              <a:t>具体的</a:t>
            </a:r>
            <a:r>
              <a:rPr lang="en-US" altLang="zh-CN" dirty="0" err="1"/>
              <a:t>replace_block</a:t>
            </a:r>
            <a:r>
              <a:rPr lang="zh-CN" altLang="zh-CN" dirty="0"/>
              <a:t>使用如下：</a:t>
            </a:r>
          </a:p>
          <a:p>
            <a:r>
              <a:rPr lang="en-US" altLang="zh-CN" dirty="0"/>
              <a:t>	</a:t>
            </a:r>
            <a:r>
              <a:rPr lang="zh-CN" altLang="zh-CN" dirty="0"/>
              <a:t>首先打开系统，代码如下：</a:t>
            </a:r>
          </a:p>
          <a:p>
            <a:r>
              <a:rPr lang="en-US" altLang="zh-CN" dirty="0" err="1"/>
              <a:t>clc,clear,close</a:t>
            </a:r>
            <a:r>
              <a:rPr lang="en-US" altLang="zh-CN" dirty="0"/>
              <a:t> all</a:t>
            </a:r>
            <a:endParaRPr lang="zh-CN" altLang="zh-CN" dirty="0"/>
          </a:p>
          <a:p>
            <a:r>
              <a:rPr lang="en-US" altLang="zh-CN" dirty="0" err="1"/>
              <a:t>bdclose</a:t>
            </a:r>
            <a:r>
              <a:rPr lang="en-US" altLang="zh-CN" dirty="0"/>
              <a:t> all</a:t>
            </a:r>
            <a:endParaRPr lang="zh-CN" altLang="zh-CN" dirty="0"/>
          </a:p>
          <a:p>
            <a:r>
              <a:rPr lang="en-US" altLang="zh-CN" dirty="0" err="1"/>
              <a:t>open_system</a:t>
            </a:r>
            <a:r>
              <a:rPr lang="en-US" altLang="zh-CN" dirty="0"/>
              <a:t>('ysw4_10') % </a:t>
            </a:r>
            <a:r>
              <a:rPr lang="zh-CN" altLang="zh-CN" dirty="0"/>
              <a:t>打开</a:t>
            </a:r>
            <a:r>
              <a:rPr lang="en-US" altLang="zh-CN" dirty="0" err="1"/>
              <a:t>simulink</a:t>
            </a:r>
            <a:r>
              <a:rPr lang="zh-CN" altLang="zh-CN" dirty="0"/>
              <a:t>库窗口</a:t>
            </a:r>
          </a:p>
          <a:p>
            <a:r>
              <a:rPr lang="en-US" altLang="zh-CN" dirty="0"/>
              <a:t>	</a:t>
            </a:r>
            <a:r>
              <a:rPr lang="zh-CN" altLang="zh-CN" dirty="0"/>
              <a:t>输出图形如图</a:t>
            </a:r>
            <a:r>
              <a:rPr lang="en-US" altLang="zh-CN" dirty="0"/>
              <a:t>4-14</a:t>
            </a:r>
            <a:r>
              <a:rPr lang="zh-CN" altLang="zh-CN" dirty="0"/>
              <a:t>所示。</a:t>
            </a:r>
          </a:p>
          <a:p>
            <a:r>
              <a:rPr lang="en-US" altLang="zh-CN" dirty="0"/>
              <a:t>	</a:t>
            </a:r>
            <a:r>
              <a:rPr lang="zh-CN" altLang="zh-CN" dirty="0"/>
              <a:t>替换如图</a:t>
            </a:r>
            <a:r>
              <a:rPr lang="en-US" altLang="zh-CN" dirty="0"/>
              <a:t>4-14</a:t>
            </a:r>
            <a:r>
              <a:rPr lang="zh-CN" altLang="zh-CN" dirty="0"/>
              <a:t>模型所示的</a:t>
            </a:r>
            <a:r>
              <a:rPr lang="en-US" altLang="zh-CN" dirty="0"/>
              <a:t>Scope</a:t>
            </a:r>
            <a:r>
              <a:rPr lang="zh-CN" altLang="zh-CN" dirty="0"/>
              <a:t>，代码如下：</a:t>
            </a:r>
          </a:p>
          <a:p>
            <a:r>
              <a:rPr lang="en-US" altLang="zh-CN" dirty="0" err="1"/>
              <a:t>replace_block</a:t>
            </a:r>
            <a:r>
              <a:rPr lang="en-US" altLang="zh-CN" dirty="0"/>
              <a:t>('ysw4_10','Scope','Integrator')</a:t>
            </a:r>
            <a:endParaRPr lang="zh-CN" altLang="zh-CN" dirty="0"/>
          </a:p>
          <a:p>
            <a:r>
              <a:rPr lang="en-US" altLang="zh-CN" dirty="0"/>
              <a:t>	</a:t>
            </a:r>
            <a:r>
              <a:rPr lang="zh-CN" altLang="zh-CN" dirty="0"/>
              <a:t>运行程序输出结果如图</a:t>
            </a:r>
            <a:r>
              <a:rPr lang="en-US" altLang="zh-CN" dirty="0"/>
              <a:t>4-15</a:t>
            </a:r>
            <a:r>
              <a:rPr lang="zh-CN" altLang="zh-CN" dirty="0"/>
              <a:t>所示。</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9465" y="3861048"/>
            <a:ext cx="4654535" cy="2248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2702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67544" y="1196752"/>
            <a:ext cx="7992888" cy="1323439"/>
          </a:xfrm>
          <a:prstGeom prst="rect">
            <a:avLst/>
          </a:prstGeom>
        </p:spPr>
        <p:txBody>
          <a:bodyPr wrap="square">
            <a:spAutoFit/>
          </a:bodyPr>
          <a:lstStyle/>
          <a:p>
            <a:pPr algn="l"/>
            <a:r>
              <a:rPr lang="zh-CN" altLang="zh-CN" b="0" dirty="0">
                <a:solidFill>
                  <a:schemeClr val="tx1"/>
                </a:solidFill>
                <a:latin typeface="+mj-ea"/>
                <a:ea typeface="+mj-ea"/>
              </a:rPr>
              <a:t>单击图</a:t>
            </a:r>
            <a:r>
              <a:rPr lang="en-US" altLang="zh-CN" b="0" dirty="0">
                <a:solidFill>
                  <a:schemeClr val="tx1"/>
                </a:solidFill>
                <a:latin typeface="+mj-ea"/>
                <a:ea typeface="+mj-ea"/>
              </a:rPr>
              <a:t>4-15</a:t>
            </a:r>
            <a:r>
              <a:rPr lang="zh-CN" altLang="zh-CN" b="0" dirty="0">
                <a:solidFill>
                  <a:schemeClr val="tx1"/>
                </a:solidFill>
                <a:latin typeface="+mj-ea"/>
                <a:ea typeface="+mj-ea"/>
              </a:rPr>
              <a:t>中的确认按钮，则执行替换功能，生成结果如图</a:t>
            </a:r>
            <a:r>
              <a:rPr lang="en-US" altLang="zh-CN" b="0" dirty="0">
                <a:solidFill>
                  <a:schemeClr val="tx1"/>
                </a:solidFill>
                <a:latin typeface="+mj-ea"/>
                <a:ea typeface="+mj-ea"/>
              </a:rPr>
              <a:t>4-16</a:t>
            </a:r>
            <a:r>
              <a:rPr lang="zh-CN" altLang="zh-CN" b="0" dirty="0">
                <a:solidFill>
                  <a:schemeClr val="tx1"/>
                </a:solidFill>
                <a:latin typeface="+mj-ea"/>
                <a:ea typeface="+mj-ea"/>
              </a:rPr>
              <a:t>所示。</a:t>
            </a:r>
          </a:p>
          <a:p>
            <a:pPr algn="l"/>
            <a:r>
              <a:rPr lang="zh-CN" altLang="zh-CN" b="0" dirty="0" smtClean="0">
                <a:solidFill>
                  <a:schemeClr val="tx1"/>
                </a:solidFill>
                <a:latin typeface="+mj-ea"/>
                <a:ea typeface="+mj-ea"/>
              </a:rPr>
              <a:t>如</a:t>
            </a:r>
            <a:r>
              <a:rPr lang="zh-CN" altLang="zh-CN" b="0" dirty="0">
                <a:solidFill>
                  <a:schemeClr val="tx1"/>
                </a:solidFill>
                <a:latin typeface="+mj-ea"/>
                <a:ea typeface="+mj-ea"/>
              </a:rPr>
              <a:t>图</a:t>
            </a:r>
            <a:r>
              <a:rPr lang="en-US" altLang="zh-CN" b="0" dirty="0">
                <a:solidFill>
                  <a:schemeClr val="tx1"/>
                </a:solidFill>
                <a:latin typeface="+mj-ea"/>
                <a:ea typeface="+mj-ea"/>
              </a:rPr>
              <a:t>4-16</a:t>
            </a:r>
            <a:r>
              <a:rPr lang="zh-CN" altLang="zh-CN" b="0" dirty="0">
                <a:solidFill>
                  <a:schemeClr val="tx1"/>
                </a:solidFill>
                <a:latin typeface="+mj-ea"/>
                <a:ea typeface="+mj-ea"/>
              </a:rPr>
              <a:t>所示，模块成功替换，然而模块的名称没有改变，功能实现改变</a:t>
            </a:r>
            <a:r>
              <a:rPr lang="zh-CN" altLang="zh-CN" b="0" dirty="0" smtClean="0">
                <a:solidFill>
                  <a:schemeClr val="tx1"/>
                </a:solidFill>
                <a:latin typeface="+mj-ea"/>
                <a:ea typeface="+mj-ea"/>
              </a:rPr>
              <a:t>。对</a:t>
            </a:r>
            <a:r>
              <a:rPr lang="zh-CN" altLang="zh-CN" b="0" dirty="0">
                <a:solidFill>
                  <a:schemeClr val="tx1"/>
                </a:solidFill>
                <a:latin typeface="+mj-ea"/>
                <a:ea typeface="+mj-ea"/>
              </a:rPr>
              <a:t>替换后的模型增加</a:t>
            </a:r>
            <a:r>
              <a:rPr lang="en-US" altLang="zh-CN" b="0" dirty="0">
                <a:solidFill>
                  <a:schemeClr val="tx1"/>
                </a:solidFill>
                <a:latin typeface="+mj-ea"/>
                <a:ea typeface="+mj-ea"/>
              </a:rPr>
              <a:t>Scope</a:t>
            </a:r>
            <a:r>
              <a:rPr lang="zh-CN" altLang="zh-CN" b="0" dirty="0">
                <a:solidFill>
                  <a:schemeClr val="tx1"/>
                </a:solidFill>
                <a:latin typeface="+mj-ea"/>
                <a:ea typeface="+mj-ea"/>
              </a:rPr>
              <a:t>进行仿真，如图</a:t>
            </a:r>
            <a:r>
              <a:rPr lang="en-US" altLang="zh-CN" b="0" dirty="0">
                <a:solidFill>
                  <a:schemeClr val="tx1"/>
                </a:solidFill>
                <a:latin typeface="+mj-ea"/>
                <a:ea typeface="+mj-ea"/>
              </a:rPr>
              <a:t>4-17</a:t>
            </a:r>
            <a:r>
              <a:rPr lang="zh-CN" altLang="zh-CN" b="0" dirty="0">
                <a:solidFill>
                  <a:schemeClr val="tx1"/>
                </a:solidFill>
                <a:latin typeface="+mj-ea"/>
                <a:ea typeface="+mj-ea"/>
              </a:rPr>
              <a:t>所示</a:t>
            </a:r>
            <a:r>
              <a:rPr lang="zh-CN" altLang="zh-CN" b="0" dirty="0" smtClean="0">
                <a:solidFill>
                  <a:schemeClr val="tx1"/>
                </a:solidFill>
                <a:latin typeface="+mj-ea"/>
                <a:ea typeface="+mj-ea"/>
              </a:rPr>
              <a:t>。如</a:t>
            </a:r>
            <a:r>
              <a:rPr lang="zh-CN" altLang="zh-CN" b="0" dirty="0">
                <a:solidFill>
                  <a:schemeClr val="tx1"/>
                </a:solidFill>
                <a:latin typeface="+mj-ea"/>
                <a:ea typeface="+mj-ea"/>
              </a:rPr>
              <a:t>图</a:t>
            </a:r>
            <a:r>
              <a:rPr lang="en-US" altLang="zh-CN" b="0" dirty="0">
                <a:solidFill>
                  <a:schemeClr val="tx1"/>
                </a:solidFill>
                <a:latin typeface="+mj-ea"/>
                <a:ea typeface="+mj-ea"/>
              </a:rPr>
              <a:t>4-17</a:t>
            </a:r>
            <a:r>
              <a:rPr lang="zh-CN" altLang="zh-CN" b="0" dirty="0">
                <a:solidFill>
                  <a:schemeClr val="tx1"/>
                </a:solidFill>
                <a:latin typeface="+mj-ea"/>
                <a:ea typeface="+mj-ea"/>
              </a:rPr>
              <a:t>所示，结果表明模块成功替换，并且功能完全替换。</a:t>
            </a:r>
          </a:p>
        </p:txBody>
      </p:sp>
      <p:pic>
        <p:nvPicPr>
          <p:cNvPr id="12" name="图片 11"/>
          <p:cNvPicPr/>
          <p:nvPr/>
        </p:nvPicPr>
        <p:blipFill>
          <a:blip r:embed="rId2" cstate="print">
            <a:extLst>
              <a:ext uri="{28A0092B-C50C-407E-A947-70E740481C1C}">
                <a14:useLocalDpi xmlns:a14="http://schemas.microsoft.com/office/drawing/2010/main" val="0"/>
              </a:ext>
            </a:extLst>
          </a:blip>
          <a:srcRect l="15350" t="28432" r="10965" b="10785"/>
          <a:stretch>
            <a:fillRect/>
          </a:stretch>
        </p:blipFill>
        <p:spPr bwMode="auto">
          <a:xfrm>
            <a:off x="467544" y="3068960"/>
            <a:ext cx="2249735" cy="2001009"/>
          </a:xfrm>
          <a:prstGeom prst="rect">
            <a:avLst/>
          </a:prstGeom>
          <a:noFill/>
          <a:ln>
            <a:noFill/>
          </a:ln>
        </p:spPr>
      </p:pic>
      <p:pic>
        <p:nvPicPr>
          <p:cNvPr id="13" name="图片 12"/>
          <p:cNvPicPr/>
          <p:nvPr/>
        </p:nvPicPr>
        <p:blipFill>
          <a:blip r:embed="rId3" cstate="print">
            <a:extLst>
              <a:ext uri="{28A0092B-C50C-407E-A947-70E740481C1C}">
                <a14:useLocalDpi xmlns:a14="http://schemas.microsoft.com/office/drawing/2010/main" val="0"/>
              </a:ext>
            </a:extLst>
          </a:blip>
          <a:srcRect l="15578" t="28651" r="2072" b="10313"/>
          <a:stretch>
            <a:fillRect/>
          </a:stretch>
        </p:blipFill>
        <p:spPr bwMode="auto">
          <a:xfrm>
            <a:off x="2987824" y="3284984"/>
            <a:ext cx="2304256" cy="1589529"/>
          </a:xfrm>
          <a:prstGeom prst="rect">
            <a:avLst/>
          </a:prstGeom>
          <a:noFill/>
          <a:ln>
            <a:noFill/>
          </a:ln>
        </p:spPr>
      </p:pic>
      <p:pic>
        <p:nvPicPr>
          <p:cNvPr id="14" name="图片 13"/>
          <p:cNvPicPr/>
          <p:nvPr/>
        </p:nvPicPr>
        <p:blipFill>
          <a:blip r:embed="rId4">
            <a:extLst>
              <a:ext uri="{28A0092B-C50C-407E-A947-70E740481C1C}">
                <a14:useLocalDpi xmlns:a14="http://schemas.microsoft.com/office/drawing/2010/main" val="0"/>
              </a:ext>
            </a:extLst>
          </a:blip>
          <a:srcRect l="3661" t="15173" r="3581" b="7884"/>
          <a:stretch>
            <a:fillRect/>
          </a:stretch>
        </p:blipFill>
        <p:spPr bwMode="auto">
          <a:xfrm>
            <a:off x="5724128" y="3085725"/>
            <a:ext cx="2736304" cy="1967478"/>
          </a:xfrm>
          <a:prstGeom prst="rect">
            <a:avLst/>
          </a:prstGeom>
          <a:noFill/>
          <a:ln>
            <a:noFill/>
          </a:ln>
        </p:spPr>
      </p:pic>
    </p:spTree>
    <p:extLst>
      <p:ext uri="{BB962C8B-B14F-4D97-AF65-F5344CB8AC3E}">
        <p14:creationId xmlns:p14="http://schemas.microsoft.com/office/powerpoint/2010/main" val="3754706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29600" cy="1143000"/>
          </a:xfrm>
        </p:spPr>
        <p:txBody>
          <a:bodyPr>
            <a:normAutofit fontScale="90000"/>
          </a:bodyPr>
          <a:lstStyle/>
          <a:p>
            <a:r>
              <a:rPr lang="en-US" altLang="zh-CN" b="1" dirty="0">
                <a:solidFill>
                  <a:srgbClr val="C00000"/>
                </a:solidFill>
              </a:rPr>
              <a:t>4.5  </a:t>
            </a:r>
            <a:r>
              <a:rPr lang="zh-CN" altLang="zh-CN" b="1" dirty="0">
                <a:solidFill>
                  <a:srgbClr val="C00000"/>
                </a:solidFill>
              </a:rPr>
              <a:t>获取</a:t>
            </a:r>
            <a:r>
              <a:rPr lang="en-US" altLang="zh-CN" b="1" dirty="0">
                <a:solidFill>
                  <a:srgbClr val="C00000"/>
                </a:solidFill>
              </a:rPr>
              <a:t>Simulink</a:t>
            </a:r>
            <a:r>
              <a:rPr lang="zh-CN" altLang="zh-CN" b="1" dirty="0">
                <a:solidFill>
                  <a:srgbClr val="C00000"/>
                </a:solidFill>
              </a:rPr>
              <a:t>文件路径</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457200" y="1412776"/>
            <a:ext cx="8229600" cy="5184576"/>
          </a:xfrm>
        </p:spPr>
        <p:txBody>
          <a:bodyPr>
            <a:normAutofit fontScale="40000" lnSpcReduction="20000"/>
          </a:bodyPr>
          <a:lstStyle/>
          <a:p>
            <a:r>
              <a:rPr lang="en-US" altLang="zh-CN" dirty="0"/>
              <a:t>Simulink</a:t>
            </a:r>
            <a:r>
              <a:rPr lang="zh-CN" altLang="zh-CN" dirty="0"/>
              <a:t>文件路径名提取，方便了用户对某一个指定路径下的文件进行操作，用户无需进行</a:t>
            </a:r>
            <a:r>
              <a:rPr lang="en-US" altLang="zh-CN" dirty="0"/>
              <a:t>MATLAB</a:t>
            </a:r>
            <a:r>
              <a:rPr lang="zh-CN" altLang="zh-CN" dirty="0"/>
              <a:t>工作路径设置，因此提高了运行效率。</a:t>
            </a:r>
          </a:p>
          <a:p>
            <a:r>
              <a:rPr lang="en-US" altLang="zh-CN" b="1" dirty="0"/>
              <a:t>4.5.1  </a:t>
            </a:r>
            <a:r>
              <a:rPr lang="en-US" altLang="zh-CN" b="1" dirty="0" err="1"/>
              <a:t>gcb</a:t>
            </a:r>
            <a:r>
              <a:rPr lang="zh-CN" altLang="zh-CN" b="1" dirty="0"/>
              <a:t>命令</a:t>
            </a:r>
          </a:p>
          <a:p>
            <a:r>
              <a:rPr lang="en-US" altLang="zh-CN" dirty="0"/>
              <a:t>	</a:t>
            </a:r>
            <a:r>
              <a:rPr lang="en-US" altLang="zh-CN" dirty="0" err="1"/>
              <a:t>gcb</a:t>
            </a:r>
            <a:r>
              <a:rPr lang="zh-CN" altLang="zh-CN" dirty="0"/>
              <a:t>命令获取当前模块路径名称。调用格式如下：</a:t>
            </a:r>
          </a:p>
          <a:p>
            <a:r>
              <a:rPr lang="en-US" altLang="zh-CN" dirty="0" err="1"/>
              <a:t>gcb</a:t>
            </a:r>
            <a:endParaRPr lang="zh-CN" altLang="zh-CN" dirty="0"/>
          </a:p>
          <a:p>
            <a:r>
              <a:rPr lang="en-US" altLang="zh-CN" dirty="0" err="1"/>
              <a:t>gcb</a:t>
            </a:r>
            <a:r>
              <a:rPr lang="en-US" altLang="zh-CN" dirty="0"/>
              <a:t>(‘sys’)</a:t>
            </a:r>
            <a:endParaRPr lang="zh-CN" altLang="zh-CN" dirty="0"/>
          </a:p>
          <a:p>
            <a:r>
              <a:rPr lang="en-US" altLang="zh-CN" dirty="0"/>
              <a:t>	</a:t>
            </a:r>
            <a:r>
              <a:rPr lang="zh-CN" altLang="zh-CN" dirty="0"/>
              <a:t>其中，</a:t>
            </a:r>
            <a:r>
              <a:rPr lang="en-US" altLang="zh-CN" dirty="0" err="1"/>
              <a:t>gcb</a:t>
            </a:r>
            <a:r>
              <a:rPr lang="zh-CN" altLang="zh-CN" dirty="0"/>
              <a:t>返回当前系统中当前模块的详尽路径名称。</a:t>
            </a:r>
          </a:p>
          <a:p>
            <a:r>
              <a:rPr lang="en-US" altLang="zh-CN" dirty="0"/>
              <a:t>	sys</a:t>
            </a:r>
            <a:r>
              <a:rPr lang="zh-CN" altLang="zh-CN" dirty="0"/>
              <a:t>为模型文件所在的路径名和文件名的字符串。</a:t>
            </a:r>
          </a:p>
          <a:p>
            <a:r>
              <a:rPr lang="en-US" altLang="zh-CN" dirty="0"/>
              <a:t>	</a:t>
            </a:r>
            <a:r>
              <a:rPr lang="zh-CN" altLang="zh-CN" dirty="0"/>
              <a:t>当前模块是指如下四种中的一种，</a:t>
            </a:r>
          </a:p>
          <a:p>
            <a:r>
              <a:rPr lang="en-US" altLang="zh-CN" dirty="0"/>
              <a:t>	</a:t>
            </a:r>
            <a:r>
              <a:rPr lang="zh-CN" altLang="zh-CN" dirty="0"/>
              <a:t>（</a:t>
            </a:r>
            <a:r>
              <a:rPr lang="en-US" altLang="zh-CN" dirty="0"/>
              <a:t>1</a:t>
            </a:r>
            <a:r>
              <a:rPr lang="zh-CN" altLang="zh-CN" dirty="0"/>
              <a:t>）在编辑过程中，当前模块为最近点击过的模块；</a:t>
            </a:r>
          </a:p>
          <a:p>
            <a:r>
              <a:rPr lang="en-US" altLang="zh-CN" dirty="0"/>
              <a:t>	</a:t>
            </a:r>
            <a:r>
              <a:rPr lang="zh-CN" altLang="zh-CN" dirty="0"/>
              <a:t>（</a:t>
            </a:r>
            <a:r>
              <a:rPr lang="en-US" altLang="zh-CN" dirty="0"/>
              <a:t>2</a:t>
            </a:r>
            <a:r>
              <a:rPr lang="zh-CN" altLang="zh-CN" dirty="0"/>
              <a:t>）在对包含</a:t>
            </a:r>
            <a:r>
              <a:rPr lang="en-US" altLang="zh-CN" dirty="0"/>
              <a:t>S-Function</a:t>
            </a:r>
            <a:r>
              <a:rPr lang="zh-CN" altLang="zh-CN" dirty="0"/>
              <a:t>模块的仿真过程中，当前模块为最近执行其相应</a:t>
            </a:r>
            <a:r>
              <a:rPr lang="en-US" altLang="zh-CN" dirty="0"/>
              <a:t>MATLAB</a:t>
            </a:r>
            <a:r>
              <a:rPr lang="zh-CN" altLang="zh-CN" dirty="0"/>
              <a:t>函数的</a:t>
            </a:r>
            <a:r>
              <a:rPr lang="en-US" altLang="zh-CN" dirty="0"/>
              <a:t>S-function</a:t>
            </a:r>
            <a:r>
              <a:rPr lang="zh-CN" altLang="zh-CN" dirty="0"/>
              <a:t>模块。</a:t>
            </a:r>
          </a:p>
          <a:p>
            <a:r>
              <a:rPr lang="en-US" altLang="zh-CN" dirty="0"/>
              <a:t>	</a:t>
            </a:r>
            <a:r>
              <a:rPr lang="zh-CN" altLang="zh-CN" dirty="0"/>
              <a:t>（</a:t>
            </a:r>
            <a:r>
              <a:rPr lang="en-US" altLang="zh-CN" dirty="0"/>
              <a:t>3</a:t>
            </a:r>
            <a:r>
              <a:rPr lang="zh-CN" altLang="zh-CN" dirty="0"/>
              <a:t>）在回复期间，当前模块为正在执行其恢复程序的模块；</a:t>
            </a:r>
          </a:p>
          <a:p>
            <a:r>
              <a:rPr lang="en-US" altLang="zh-CN" dirty="0"/>
              <a:t>	</a:t>
            </a:r>
            <a:r>
              <a:rPr lang="zh-CN" altLang="zh-CN" dirty="0"/>
              <a:t>（</a:t>
            </a:r>
            <a:r>
              <a:rPr lang="en-US" altLang="zh-CN" dirty="0"/>
              <a:t>4</a:t>
            </a:r>
            <a:r>
              <a:rPr lang="zh-CN" altLang="zh-CN" dirty="0"/>
              <a:t>）在</a:t>
            </a:r>
            <a:r>
              <a:rPr lang="en-US" altLang="zh-CN" dirty="0" err="1"/>
              <a:t>MaskInitialization</a:t>
            </a:r>
            <a:r>
              <a:rPr lang="zh-CN" altLang="zh-CN" dirty="0"/>
              <a:t>字符串赋值期间，当前模块为正在封装赋值的模块。</a:t>
            </a:r>
          </a:p>
          <a:p>
            <a:r>
              <a:rPr lang="en-US" altLang="zh-CN" dirty="0"/>
              <a:t>	</a:t>
            </a:r>
            <a:r>
              <a:rPr lang="zh-CN" altLang="zh-CN" dirty="0"/>
              <a:t>具体的</a:t>
            </a:r>
            <a:r>
              <a:rPr lang="en-US" altLang="zh-CN" dirty="0" err="1"/>
              <a:t>gcb</a:t>
            </a:r>
            <a:r>
              <a:rPr lang="zh-CN" altLang="zh-CN" dirty="0"/>
              <a:t>使用如下：</a:t>
            </a:r>
          </a:p>
          <a:p>
            <a:r>
              <a:rPr lang="en-US" altLang="zh-CN" dirty="0" err="1"/>
              <a:t>clc,clear,close</a:t>
            </a:r>
            <a:r>
              <a:rPr lang="en-US" altLang="zh-CN" dirty="0"/>
              <a:t> all</a:t>
            </a:r>
            <a:endParaRPr lang="zh-CN" altLang="zh-CN" dirty="0"/>
          </a:p>
          <a:p>
            <a:r>
              <a:rPr lang="en-US" altLang="zh-CN" dirty="0" err="1"/>
              <a:t>bdclose</a:t>
            </a:r>
            <a:r>
              <a:rPr lang="en-US" altLang="zh-CN" dirty="0"/>
              <a:t> all</a:t>
            </a:r>
            <a:endParaRPr lang="zh-CN" altLang="zh-CN" dirty="0"/>
          </a:p>
          <a:p>
            <a:r>
              <a:rPr lang="en-US" altLang="zh-CN" dirty="0" err="1"/>
              <a:t>open_system</a:t>
            </a:r>
            <a:r>
              <a:rPr lang="en-US" altLang="zh-CN" dirty="0"/>
              <a:t>('ysw4_10') % </a:t>
            </a:r>
            <a:r>
              <a:rPr lang="zh-CN" altLang="zh-CN" dirty="0"/>
              <a:t>打开</a:t>
            </a:r>
            <a:r>
              <a:rPr lang="en-US" altLang="zh-CN" dirty="0" err="1"/>
              <a:t>simulink</a:t>
            </a:r>
            <a:r>
              <a:rPr lang="zh-CN" altLang="zh-CN" dirty="0"/>
              <a:t>库窗口</a:t>
            </a:r>
          </a:p>
          <a:p>
            <a:r>
              <a:rPr lang="en-US" altLang="zh-CN" dirty="0"/>
              <a:t>A=</a:t>
            </a:r>
            <a:r>
              <a:rPr lang="en-US" altLang="zh-CN" dirty="0" err="1"/>
              <a:t>gcb</a:t>
            </a:r>
            <a:endParaRPr lang="zh-CN" altLang="zh-CN" dirty="0"/>
          </a:p>
          <a:p>
            <a:r>
              <a:rPr lang="en-US" altLang="zh-CN" dirty="0"/>
              <a:t>B=</a:t>
            </a:r>
            <a:r>
              <a:rPr lang="en-US" altLang="zh-CN" dirty="0" err="1"/>
              <a:t>gcb</a:t>
            </a:r>
            <a:r>
              <a:rPr lang="en-US" altLang="zh-CN" dirty="0"/>
              <a:t>('ysw4_10')</a:t>
            </a:r>
            <a:endParaRPr lang="zh-CN" altLang="zh-CN" dirty="0"/>
          </a:p>
          <a:p>
            <a:r>
              <a:rPr lang="en-US" altLang="zh-CN" dirty="0"/>
              <a:t>	</a:t>
            </a:r>
            <a:r>
              <a:rPr lang="zh-CN" altLang="zh-CN" dirty="0"/>
              <a:t>运行程序输出结果如下：</a:t>
            </a:r>
          </a:p>
          <a:p>
            <a:r>
              <a:rPr lang="en-US" altLang="zh-CN" dirty="0"/>
              <a:t>A =</a:t>
            </a:r>
            <a:endParaRPr lang="zh-CN" altLang="zh-CN" dirty="0"/>
          </a:p>
          <a:p>
            <a:r>
              <a:rPr lang="en-US" altLang="zh-CN" dirty="0"/>
              <a:t>ysw4_10/Sine Wave</a:t>
            </a:r>
            <a:endParaRPr lang="zh-CN" altLang="zh-CN" dirty="0"/>
          </a:p>
          <a:p>
            <a:r>
              <a:rPr lang="en-US" altLang="zh-CN" dirty="0"/>
              <a:t>B =</a:t>
            </a:r>
            <a:endParaRPr lang="zh-CN" altLang="zh-CN" dirty="0"/>
          </a:p>
          <a:p>
            <a:r>
              <a:rPr lang="en-US" altLang="zh-CN" dirty="0"/>
              <a:t>ysw4_10/Sine Wave</a:t>
            </a:r>
            <a:endParaRPr lang="zh-CN" altLang="zh-CN" dirty="0"/>
          </a:p>
          <a:p>
            <a:endParaRPr lang="zh-CN" altLang="en-US" dirty="0"/>
          </a:p>
        </p:txBody>
      </p:sp>
    </p:spTree>
    <p:extLst>
      <p:ext uri="{BB962C8B-B14F-4D97-AF65-F5344CB8AC3E}">
        <p14:creationId xmlns:p14="http://schemas.microsoft.com/office/powerpoint/2010/main" val="3666380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616624"/>
          </a:xfrm>
        </p:spPr>
        <p:txBody>
          <a:bodyPr>
            <a:normAutofit fontScale="40000" lnSpcReduction="20000"/>
          </a:bodyPr>
          <a:lstStyle/>
          <a:p>
            <a:r>
              <a:rPr lang="en-US" altLang="zh-CN" b="1" dirty="0"/>
              <a:t>4.5.2  </a:t>
            </a:r>
            <a:r>
              <a:rPr lang="en-US" altLang="zh-CN" b="1" dirty="0" err="1"/>
              <a:t>gcbh</a:t>
            </a:r>
            <a:r>
              <a:rPr lang="zh-CN" altLang="zh-CN" b="1" dirty="0"/>
              <a:t>命令</a:t>
            </a:r>
          </a:p>
          <a:p>
            <a:r>
              <a:rPr lang="en-US" altLang="zh-CN" dirty="0"/>
              <a:t>	</a:t>
            </a:r>
            <a:r>
              <a:rPr lang="en-US" altLang="zh-CN" dirty="0" err="1"/>
              <a:t>gcbh</a:t>
            </a:r>
            <a:r>
              <a:rPr lang="zh-CN" altLang="zh-CN" dirty="0"/>
              <a:t>命令获取当前系统中的当前模块的句柄，具体的使用格式如下：</a:t>
            </a:r>
          </a:p>
          <a:p>
            <a:r>
              <a:rPr lang="en-US" altLang="zh-CN" dirty="0" err="1"/>
              <a:t>gcbh</a:t>
            </a:r>
            <a:endParaRPr lang="zh-CN" altLang="zh-CN" dirty="0"/>
          </a:p>
          <a:p>
            <a:r>
              <a:rPr lang="en-US" altLang="zh-CN" dirty="0"/>
              <a:t>	</a:t>
            </a:r>
            <a:r>
              <a:rPr lang="en-US" altLang="zh-CN" dirty="0" err="1"/>
              <a:t>gcbh</a:t>
            </a:r>
            <a:r>
              <a:rPr lang="zh-CN" altLang="zh-CN" dirty="0"/>
              <a:t>命令返回当前系统中的当前模块的句柄。</a:t>
            </a:r>
          </a:p>
          <a:p>
            <a:r>
              <a:rPr lang="en-US" altLang="zh-CN" dirty="0"/>
              <a:t>	</a:t>
            </a:r>
            <a:r>
              <a:rPr lang="zh-CN" altLang="zh-CN" dirty="0"/>
              <a:t>具体的</a:t>
            </a:r>
            <a:r>
              <a:rPr lang="en-US" altLang="zh-CN" dirty="0" err="1"/>
              <a:t>gcbh</a:t>
            </a:r>
            <a:r>
              <a:rPr lang="zh-CN" altLang="zh-CN" dirty="0"/>
              <a:t>使用如下：</a:t>
            </a:r>
          </a:p>
          <a:p>
            <a:r>
              <a:rPr lang="en-US" altLang="zh-CN" dirty="0" err="1"/>
              <a:t>clc,clear,close</a:t>
            </a:r>
            <a:r>
              <a:rPr lang="en-US" altLang="zh-CN" dirty="0"/>
              <a:t> all</a:t>
            </a:r>
            <a:endParaRPr lang="zh-CN" altLang="zh-CN" dirty="0"/>
          </a:p>
          <a:p>
            <a:r>
              <a:rPr lang="en-US" altLang="zh-CN" dirty="0" err="1"/>
              <a:t>gcbh</a:t>
            </a:r>
            <a:endParaRPr lang="zh-CN" altLang="zh-CN" dirty="0"/>
          </a:p>
          <a:p>
            <a:r>
              <a:rPr lang="en-US" altLang="zh-CN" dirty="0"/>
              <a:t>	</a:t>
            </a:r>
            <a:r>
              <a:rPr lang="zh-CN" altLang="zh-CN" dirty="0"/>
              <a:t>运行程序输出结果如下：</a:t>
            </a:r>
          </a:p>
          <a:p>
            <a:r>
              <a:rPr lang="en-US" altLang="zh-CN" dirty="0" err="1"/>
              <a:t>ans</a:t>
            </a:r>
            <a:r>
              <a:rPr lang="en-US" altLang="zh-CN" dirty="0"/>
              <a:t> =</a:t>
            </a:r>
            <a:endParaRPr lang="zh-CN" altLang="zh-CN" dirty="0"/>
          </a:p>
          <a:p>
            <a:r>
              <a:rPr lang="en-US" altLang="zh-CN" dirty="0"/>
              <a:t>    5.1702</a:t>
            </a:r>
            <a:endParaRPr lang="zh-CN" altLang="zh-CN" dirty="0"/>
          </a:p>
          <a:p>
            <a:r>
              <a:rPr lang="en-US" altLang="zh-CN" b="1" dirty="0"/>
              <a:t>4.5.3  </a:t>
            </a:r>
            <a:r>
              <a:rPr lang="en-US" altLang="zh-CN" b="1" dirty="0" err="1"/>
              <a:t>gcs</a:t>
            </a:r>
            <a:r>
              <a:rPr lang="zh-CN" altLang="zh-CN" b="1" dirty="0"/>
              <a:t>命令</a:t>
            </a:r>
          </a:p>
          <a:p>
            <a:r>
              <a:rPr lang="en-US" altLang="zh-CN" dirty="0" err="1"/>
              <a:t>gcs</a:t>
            </a:r>
            <a:r>
              <a:rPr lang="zh-CN" altLang="zh-CN" dirty="0"/>
              <a:t>命令获取当前系统的路径名，具体的调用格式如下：</a:t>
            </a:r>
          </a:p>
          <a:p>
            <a:r>
              <a:rPr lang="en-US" altLang="zh-CN" dirty="0" err="1"/>
              <a:t>gcs</a:t>
            </a:r>
            <a:endParaRPr lang="zh-CN" altLang="zh-CN" dirty="0"/>
          </a:p>
          <a:p>
            <a:r>
              <a:rPr lang="en-US" altLang="zh-CN" dirty="0" err="1"/>
              <a:t>gcs</a:t>
            </a:r>
            <a:r>
              <a:rPr lang="zh-CN" altLang="zh-CN" dirty="0"/>
              <a:t>命令返回当前系统的详尽路径名。</a:t>
            </a:r>
          </a:p>
          <a:p>
            <a:r>
              <a:rPr lang="zh-CN" altLang="zh-CN" dirty="0"/>
              <a:t>其中，当前系统是指如下四种中的一种，</a:t>
            </a:r>
          </a:p>
          <a:p>
            <a:r>
              <a:rPr lang="zh-CN" altLang="zh-CN" dirty="0"/>
              <a:t>（</a:t>
            </a:r>
            <a:r>
              <a:rPr lang="en-US" altLang="zh-CN" dirty="0"/>
              <a:t>1</a:t>
            </a:r>
            <a:r>
              <a:rPr lang="zh-CN" altLang="zh-CN" dirty="0"/>
              <a:t>）在编辑过程中，当前模型或子系统为最近点击过的系统或子系统；</a:t>
            </a:r>
          </a:p>
          <a:p>
            <a:r>
              <a:rPr lang="zh-CN" altLang="zh-CN" dirty="0"/>
              <a:t>（</a:t>
            </a:r>
            <a:r>
              <a:rPr lang="en-US" altLang="zh-CN" dirty="0"/>
              <a:t>2</a:t>
            </a:r>
            <a:r>
              <a:rPr lang="zh-CN" altLang="zh-CN" dirty="0"/>
              <a:t>）在对包含</a:t>
            </a:r>
            <a:r>
              <a:rPr lang="en-US" altLang="zh-CN" dirty="0"/>
              <a:t>S-Function</a:t>
            </a:r>
            <a:r>
              <a:rPr lang="zh-CN" altLang="zh-CN" dirty="0"/>
              <a:t>模块的仿真过程中，正在当前模块为最近执行其相应</a:t>
            </a:r>
            <a:r>
              <a:rPr lang="en-US" altLang="zh-CN" dirty="0"/>
              <a:t>MATLAB</a:t>
            </a:r>
            <a:r>
              <a:rPr lang="zh-CN" altLang="zh-CN" dirty="0"/>
              <a:t>函数的</a:t>
            </a:r>
            <a:r>
              <a:rPr lang="en-US" altLang="zh-CN" dirty="0"/>
              <a:t>S-function</a:t>
            </a:r>
            <a:r>
              <a:rPr lang="zh-CN" altLang="zh-CN" dirty="0"/>
              <a:t>模块进行赋值的系统或子系统。</a:t>
            </a:r>
          </a:p>
          <a:p>
            <a:r>
              <a:rPr lang="zh-CN" altLang="zh-CN" dirty="0"/>
              <a:t>（</a:t>
            </a:r>
            <a:r>
              <a:rPr lang="en-US" altLang="zh-CN" dirty="0"/>
              <a:t>3</a:t>
            </a:r>
            <a:r>
              <a:rPr lang="zh-CN" altLang="zh-CN" dirty="0"/>
              <a:t>）在回复期间，当前模块为正在执行其恢复程序的系统或子系统；</a:t>
            </a:r>
          </a:p>
          <a:p>
            <a:r>
              <a:rPr lang="zh-CN" altLang="zh-CN" dirty="0"/>
              <a:t>（</a:t>
            </a:r>
            <a:r>
              <a:rPr lang="en-US" altLang="zh-CN" dirty="0"/>
              <a:t>4</a:t>
            </a:r>
            <a:r>
              <a:rPr lang="zh-CN" altLang="zh-CN" dirty="0"/>
              <a:t>）在</a:t>
            </a:r>
            <a:r>
              <a:rPr lang="en-US" altLang="zh-CN" dirty="0" err="1"/>
              <a:t>MaskInitialization</a:t>
            </a:r>
            <a:r>
              <a:rPr lang="zh-CN" altLang="zh-CN" dirty="0"/>
              <a:t>字符串赋值期间，正在为正在封装赋值的当前系统或子系统。</a:t>
            </a:r>
          </a:p>
          <a:p>
            <a:r>
              <a:rPr lang="zh-CN" altLang="zh-CN" dirty="0"/>
              <a:t>具体的</a:t>
            </a:r>
            <a:r>
              <a:rPr lang="en-US" altLang="zh-CN" dirty="0" err="1"/>
              <a:t>gcs</a:t>
            </a:r>
            <a:r>
              <a:rPr lang="zh-CN" altLang="zh-CN" dirty="0"/>
              <a:t>使用如下：</a:t>
            </a:r>
          </a:p>
          <a:p>
            <a:r>
              <a:rPr lang="en-US" altLang="zh-CN" dirty="0" err="1"/>
              <a:t>clc,clear,close</a:t>
            </a:r>
            <a:r>
              <a:rPr lang="en-US" altLang="zh-CN" dirty="0"/>
              <a:t> all</a:t>
            </a:r>
            <a:endParaRPr lang="zh-CN" altLang="zh-CN" dirty="0"/>
          </a:p>
          <a:p>
            <a:r>
              <a:rPr lang="en-US" altLang="zh-CN" dirty="0" err="1"/>
              <a:t>gcs</a:t>
            </a:r>
            <a:endParaRPr lang="zh-CN" altLang="zh-CN" dirty="0"/>
          </a:p>
          <a:p>
            <a:r>
              <a:rPr lang="zh-CN" altLang="zh-CN" dirty="0"/>
              <a:t>运行程序输出结果如下：</a:t>
            </a:r>
          </a:p>
          <a:p>
            <a:r>
              <a:rPr lang="en-US" altLang="zh-CN" dirty="0" err="1"/>
              <a:t>ans</a:t>
            </a:r>
            <a:r>
              <a:rPr lang="en-US" altLang="zh-CN" dirty="0"/>
              <a:t> =</a:t>
            </a:r>
            <a:endParaRPr lang="zh-CN" altLang="zh-CN" dirty="0"/>
          </a:p>
          <a:p>
            <a:r>
              <a:rPr lang="en-US" altLang="zh-CN" dirty="0"/>
              <a:t>    ysw4_10</a:t>
            </a:r>
            <a:endParaRPr lang="zh-CN" altLang="zh-CN" dirty="0"/>
          </a:p>
          <a:p>
            <a:endParaRPr lang="zh-CN" altLang="en-US" dirty="0"/>
          </a:p>
        </p:txBody>
      </p:sp>
    </p:spTree>
    <p:extLst>
      <p:ext uri="{BB962C8B-B14F-4D97-AF65-F5344CB8AC3E}">
        <p14:creationId xmlns:p14="http://schemas.microsoft.com/office/powerpoint/2010/main" val="2554526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229600" cy="4785395"/>
          </a:xfrm>
        </p:spPr>
        <p:txBody>
          <a:bodyPr>
            <a:normAutofit fontScale="70000" lnSpcReduction="20000"/>
          </a:bodyPr>
          <a:lstStyle/>
          <a:p>
            <a:r>
              <a:rPr lang="en-US" altLang="zh-CN" b="1" dirty="0"/>
              <a:t>4.5.4  </a:t>
            </a:r>
            <a:r>
              <a:rPr lang="en-US" altLang="zh-CN" b="1" dirty="0" err="1"/>
              <a:t>bdroot</a:t>
            </a:r>
            <a:r>
              <a:rPr lang="zh-CN" altLang="zh-CN" b="1" dirty="0"/>
              <a:t>命令</a:t>
            </a:r>
          </a:p>
          <a:p>
            <a:r>
              <a:rPr lang="en-US" altLang="zh-CN" dirty="0"/>
              <a:t>	</a:t>
            </a:r>
            <a:r>
              <a:rPr lang="en-US" altLang="zh-CN" dirty="0" err="1"/>
              <a:t>bdroot</a:t>
            </a:r>
            <a:r>
              <a:rPr lang="zh-CN" altLang="zh-CN" dirty="0"/>
              <a:t>命令返回</a:t>
            </a:r>
            <a:r>
              <a:rPr lang="en-US" altLang="zh-CN" dirty="0"/>
              <a:t>Simulink</a:t>
            </a:r>
            <a:r>
              <a:rPr lang="zh-CN" altLang="zh-CN" dirty="0"/>
              <a:t>系统的名称。其调用格式如下：</a:t>
            </a:r>
          </a:p>
          <a:p>
            <a:r>
              <a:rPr lang="en-US" altLang="zh-CN" dirty="0" err="1"/>
              <a:t>bdroot</a:t>
            </a:r>
            <a:endParaRPr lang="zh-CN" altLang="zh-CN" dirty="0"/>
          </a:p>
          <a:p>
            <a:r>
              <a:rPr lang="en-US" altLang="zh-CN" dirty="0" err="1"/>
              <a:t>bdroot</a:t>
            </a:r>
            <a:r>
              <a:rPr lang="en-US" altLang="zh-CN" dirty="0"/>
              <a:t>(‘</a:t>
            </a:r>
            <a:r>
              <a:rPr lang="en-US" altLang="zh-CN" dirty="0" err="1"/>
              <a:t>obj</a:t>
            </a:r>
            <a:r>
              <a:rPr lang="en-US" altLang="zh-CN" dirty="0"/>
              <a:t>’)</a:t>
            </a:r>
            <a:endParaRPr lang="zh-CN" altLang="zh-CN" dirty="0"/>
          </a:p>
          <a:p>
            <a:r>
              <a:rPr lang="en-US" altLang="zh-CN" dirty="0"/>
              <a:t>	</a:t>
            </a:r>
            <a:r>
              <a:rPr lang="zh-CN" altLang="zh-CN" dirty="0"/>
              <a:t>其中，</a:t>
            </a:r>
            <a:r>
              <a:rPr lang="en-US" altLang="zh-CN" dirty="0" err="1"/>
              <a:t>obj</a:t>
            </a:r>
            <a:r>
              <a:rPr lang="zh-CN" altLang="zh-CN" dirty="0"/>
              <a:t>为一个系统或者一个模型的路径名称，该命令返回包含指定目标的最高级系统名称。</a:t>
            </a:r>
          </a:p>
          <a:p>
            <a:r>
              <a:rPr lang="en-US" altLang="zh-CN" dirty="0"/>
              <a:t>	</a:t>
            </a:r>
            <a:r>
              <a:rPr lang="zh-CN" altLang="zh-CN" dirty="0"/>
              <a:t>具体的使用如下：</a:t>
            </a:r>
          </a:p>
          <a:p>
            <a:r>
              <a:rPr lang="en-US" altLang="zh-CN" dirty="0" err="1"/>
              <a:t>clc,clear,close</a:t>
            </a:r>
            <a:r>
              <a:rPr lang="en-US" altLang="zh-CN" dirty="0"/>
              <a:t> all</a:t>
            </a:r>
            <a:endParaRPr lang="zh-CN" altLang="zh-CN" dirty="0"/>
          </a:p>
          <a:p>
            <a:r>
              <a:rPr lang="en-US" altLang="zh-CN" dirty="0" err="1"/>
              <a:t>bdclose</a:t>
            </a:r>
            <a:endParaRPr lang="zh-CN" altLang="zh-CN" dirty="0"/>
          </a:p>
          <a:p>
            <a:r>
              <a:rPr lang="en-US" altLang="zh-CN" dirty="0" err="1"/>
              <a:t>open_system</a:t>
            </a:r>
            <a:r>
              <a:rPr lang="en-US" altLang="zh-CN" dirty="0"/>
              <a:t>('ysw4_7.slx');</a:t>
            </a:r>
            <a:endParaRPr lang="zh-CN" altLang="zh-CN" dirty="0"/>
          </a:p>
          <a:p>
            <a:r>
              <a:rPr lang="en-US" altLang="zh-CN" dirty="0" err="1"/>
              <a:t>bdroot</a:t>
            </a:r>
            <a:r>
              <a:rPr lang="en-US" altLang="zh-CN" dirty="0"/>
              <a:t>('ysw4_7/Scope')</a:t>
            </a:r>
            <a:endParaRPr lang="zh-CN" altLang="zh-CN" dirty="0"/>
          </a:p>
          <a:p>
            <a:r>
              <a:rPr lang="en-US" altLang="zh-CN" dirty="0"/>
              <a:t>	</a:t>
            </a:r>
            <a:r>
              <a:rPr lang="zh-CN" altLang="zh-CN" dirty="0"/>
              <a:t>运行代码输出结果如下：</a:t>
            </a:r>
          </a:p>
          <a:p>
            <a:r>
              <a:rPr lang="en-US" altLang="zh-CN" dirty="0" err="1"/>
              <a:t>ans</a:t>
            </a:r>
            <a:r>
              <a:rPr lang="en-US" altLang="zh-CN" dirty="0"/>
              <a:t> =</a:t>
            </a:r>
            <a:endParaRPr lang="zh-CN" altLang="zh-CN" dirty="0"/>
          </a:p>
          <a:p>
            <a:r>
              <a:rPr lang="en-US" altLang="zh-CN" dirty="0"/>
              <a:t>ysw4_7</a:t>
            </a:r>
            <a:endParaRPr lang="zh-CN" altLang="zh-CN" dirty="0"/>
          </a:p>
          <a:p>
            <a:endParaRPr lang="zh-CN" altLang="en-US" dirty="0"/>
          </a:p>
        </p:txBody>
      </p:sp>
    </p:spTree>
    <p:extLst>
      <p:ext uri="{BB962C8B-B14F-4D97-AF65-F5344CB8AC3E}">
        <p14:creationId xmlns:p14="http://schemas.microsoft.com/office/powerpoint/2010/main" val="33034977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29600" cy="1143000"/>
          </a:xfrm>
        </p:spPr>
        <p:txBody>
          <a:bodyPr>
            <a:normAutofit fontScale="90000"/>
          </a:bodyPr>
          <a:lstStyle/>
          <a:p>
            <a:r>
              <a:rPr lang="en-US" altLang="zh-CN" b="1" dirty="0">
                <a:solidFill>
                  <a:srgbClr val="C00000"/>
                </a:solidFill>
              </a:rPr>
              <a:t>4.6  </a:t>
            </a:r>
            <a:r>
              <a:rPr lang="zh-CN" altLang="zh-CN" b="1" dirty="0">
                <a:solidFill>
                  <a:srgbClr val="C00000"/>
                </a:solidFill>
              </a:rPr>
              <a:t>获取</a:t>
            </a:r>
            <a:r>
              <a:rPr lang="en-US" altLang="zh-CN" b="1" dirty="0">
                <a:solidFill>
                  <a:srgbClr val="C00000"/>
                </a:solidFill>
              </a:rPr>
              <a:t>Simulink</a:t>
            </a:r>
            <a:r>
              <a:rPr lang="zh-CN" altLang="zh-CN" b="1" dirty="0">
                <a:solidFill>
                  <a:srgbClr val="C00000"/>
                </a:solidFill>
              </a:rPr>
              <a:t>模型参数命令</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p:txBody>
          <a:bodyPr>
            <a:normAutofit fontScale="40000" lnSpcReduction="20000"/>
          </a:bodyPr>
          <a:lstStyle/>
          <a:p>
            <a:r>
              <a:rPr lang="en-US" altLang="zh-CN" dirty="0"/>
              <a:t>Simulink</a:t>
            </a:r>
            <a:r>
              <a:rPr lang="zh-CN" altLang="zh-CN" dirty="0"/>
              <a:t>模型参数命令包括</a:t>
            </a:r>
            <a:r>
              <a:rPr lang="en-US" altLang="zh-CN" dirty="0"/>
              <a:t>Simulink</a:t>
            </a:r>
            <a:r>
              <a:rPr lang="zh-CN" altLang="zh-CN" dirty="0"/>
              <a:t>模型参数的获取和模型参数的设置，对于</a:t>
            </a:r>
            <a:r>
              <a:rPr lang="en-US" altLang="zh-CN" dirty="0"/>
              <a:t>Simulink</a:t>
            </a:r>
            <a:r>
              <a:rPr lang="zh-CN" altLang="zh-CN" dirty="0"/>
              <a:t>模型中各模块参数设置提供便捷，</a:t>
            </a:r>
            <a:r>
              <a:rPr lang="en-US" altLang="zh-CN" dirty="0"/>
              <a:t>Simulink</a:t>
            </a:r>
            <a:r>
              <a:rPr lang="zh-CN" altLang="zh-CN" dirty="0"/>
              <a:t>模型参数命令主要为</a:t>
            </a:r>
            <a:r>
              <a:rPr lang="en-US" altLang="zh-CN" dirty="0" err="1"/>
              <a:t>get_param</a:t>
            </a:r>
            <a:r>
              <a:rPr lang="zh-CN" altLang="zh-CN" dirty="0"/>
              <a:t>和</a:t>
            </a:r>
            <a:r>
              <a:rPr lang="en-US" altLang="zh-CN" dirty="0" err="1"/>
              <a:t>set_param</a:t>
            </a:r>
            <a:r>
              <a:rPr lang="zh-CN" altLang="zh-CN" dirty="0"/>
              <a:t>。</a:t>
            </a:r>
          </a:p>
          <a:p>
            <a:r>
              <a:rPr lang="en-US" altLang="zh-CN" b="1" dirty="0"/>
              <a:t>4.6.1  </a:t>
            </a:r>
            <a:r>
              <a:rPr lang="en-US" altLang="zh-CN" b="1" dirty="0" err="1"/>
              <a:t>get_param</a:t>
            </a:r>
            <a:r>
              <a:rPr lang="zh-CN" altLang="zh-CN" b="1" dirty="0"/>
              <a:t>命令</a:t>
            </a:r>
          </a:p>
          <a:p>
            <a:r>
              <a:rPr lang="en-US" altLang="zh-CN" dirty="0"/>
              <a:t>	</a:t>
            </a:r>
            <a:r>
              <a:rPr lang="en-US" altLang="zh-CN" dirty="0" err="1"/>
              <a:t>get_param</a:t>
            </a:r>
            <a:r>
              <a:rPr lang="zh-CN" altLang="zh-CN" dirty="0"/>
              <a:t>命令获取系统和模块参数值。其主要调用格式如下：</a:t>
            </a:r>
          </a:p>
          <a:p>
            <a:r>
              <a:rPr lang="en-US" altLang="zh-CN" dirty="0"/>
              <a:t>	</a:t>
            </a:r>
            <a:r>
              <a:rPr lang="zh-CN" altLang="zh-CN" dirty="0"/>
              <a:t>（</a:t>
            </a:r>
            <a:r>
              <a:rPr lang="en-US" altLang="zh-CN" dirty="0"/>
              <a:t>1</a:t>
            </a:r>
            <a:r>
              <a:rPr lang="zh-CN" altLang="zh-CN" dirty="0"/>
              <a:t>）格式一</a:t>
            </a:r>
          </a:p>
          <a:p>
            <a:r>
              <a:rPr lang="en-US" altLang="zh-CN" dirty="0" err="1"/>
              <a:t>get_param</a:t>
            </a:r>
            <a:r>
              <a:rPr lang="en-US" altLang="zh-CN" dirty="0"/>
              <a:t>(‘</a:t>
            </a:r>
            <a:r>
              <a:rPr lang="en-US" altLang="zh-CN" dirty="0" err="1"/>
              <a:t>obj</a:t>
            </a:r>
            <a:r>
              <a:rPr lang="en-US" altLang="zh-CN" dirty="0"/>
              <a:t>’,’parameter’)</a:t>
            </a:r>
            <a:endParaRPr lang="zh-CN" altLang="zh-CN" dirty="0"/>
          </a:p>
          <a:p>
            <a:r>
              <a:rPr lang="en-US" altLang="zh-CN" dirty="0"/>
              <a:t>	</a:t>
            </a:r>
            <a:r>
              <a:rPr lang="zh-CN" altLang="zh-CN" dirty="0"/>
              <a:t>其中，</a:t>
            </a:r>
            <a:r>
              <a:rPr lang="en-US" altLang="zh-CN" dirty="0" err="1"/>
              <a:t>obj</a:t>
            </a:r>
            <a:r>
              <a:rPr lang="zh-CN" altLang="zh-CN" dirty="0"/>
              <a:t>为某系统或模块的路径名称；</a:t>
            </a:r>
          </a:p>
          <a:p>
            <a:r>
              <a:rPr lang="en-US" altLang="zh-CN" dirty="0"/>
              <a:t>	Parameter</a:t>
            </a:r>
            <a:r>
              <a:rPr lang="zh-CN" altLang="zh-CN" dirty="0"/>
              <a:t>为该系统或模块的某一个属性参数</a:t>
            </a:r>
          </a:p>
          <a:p>
            <a:r>
              <a:rPr lang="en-US" altLang="zh-CN" dirty="0"/>
              <a:t>	</a:t>
            </a:r>
            <a:r>
              <a:rPr lang="zh-CN" altLang="zh-CN" dirty="0"/>
              <a:t>函数返回指定参数值，参数名忽略空格。</a:t>
            </a:r>
          </a:p>
          <a:p>
            <a:r>
              <a:rPr lang="en-US" altLang="zh-CN" dirty="0"/>
              <a:t>	</a:t>
            </a:r>
            <a:r>
              <a:rPr lang="zh-CN" altLang="zh-CN" dirty="0"/>
              <a:t>（</a:t>
            </a:r>
            <a:r>
              <a:rPr lang="en-US" altLang="zh-CN" dirty="0"/>
              <a:t>2</a:t>
            </a:r>
            <a:r>
              <a:rPr lang="zh-CN" altLang="zh-CN" dirty="0"/>
              <a:t>）格式二</a:t>
            </a:r>
          </a:p>
          <a:p>
            <a:r>
              <a:rPr lang="en-US" altLang="zh-CN" dirty="0" err="1"/>
              <a:t>get_param</a:t>
            </a:r>
            <a:r>
              <a:rPr lang="en-US" altLang="zh-CN" dirty="0"/>
              <a:t>({object},’parameter’)</a:t>
            </a:r>
            <a:endParaRPr lang="zh-CN" altLang="zh-CN" dirty="0"/>
          </a:p>
          <a:p>
            <a:r>
              <a:rPr lang="en-US" altLang="zh-CN" dirty="0"/>
              <a:t>	</a:t>
            </a:r>
            <a:r>
              <a:rPr lang="zh-CN" altLang="zh-CN" dirty="0"/>
              <a:t>该命令接受一个详尽的路径区分符的单元数组，这使用户能得到所有在单元数组中指定的目标的共有参数值。</a:t>
            </a:r>
          </a:p>
          <a:p>
            <a:r>
              <a:rPr lang="en-US" altLang="zh-CN" dirty="0"/>
              <a:t>	</a:t>
            </a:r>
            <a:r>
              <a:rPr lang="zh-CN" altLang="zh-CN" dirty="0"/>
              <a:t>（</a:t>
            </a:r>
            <a:r>
              <a:rPr lang="en-US" altLang="zh-CN" dirty="0"/>
              <a:t>3</a:t>
            </a:r>
            <a:r>
              <a:rPr lang="zh-CN" altLang="zh-CN" dirty="0"/>
              <a:t>）格式三</a:t>
            </a:r>
          </a:p>
          <a:p>
            <a:r>
              <a:rPr lang="en-US" altLang="zh-CN" dirty="0" err="1"/>
              <a:t>get_param</a:t>
            </a:r>
            <a:r>
              <a:rPr lang="en-US" altLang="zh-CN" dirty="0"/>
              <a:t>(</a:t>
            </a:r>
            <a:r>
              <a:rPr lang="en-US" altLang="zh-CN" dirty="0" err="1"/>
              <a:t>handles,’parameter</a:t>
            </a:r>
            <a:r>
              <a:rPr lang="en-US" altLang="zh-CN" dirty="0"/>
              <a:t>’)</a:t>
            </a:r>
            <a:endParaRPr lang="zh-CN" altLang="zh-CN" dirty="0"/>
          </a:p>
          <a:p>
            <a:r>
              <a:rPr lang="en-US" altLang="zh-CN" dirty="0"/>
              <a:t>	</a:t>
            </a:r>
            <a:r>
              <a:rPr lang="zh-CN" altLang="zh-CN" dirty="0"/>
              <a:t>其中</a:t>
            </a:r>
            <a:r>
              <a:rPr lang="en-US" altLang="zh-CN" dirty="0"/>
              <a:t>handles</a:t>
            </a:r>
            <a:r>
              <a:rPr lang="zh-CN" altLang="zh-CN" dirty="0"/>
              <a:t>为目标系统或模型的句柄；该命令返回目标句柄的指定参数。</a:t>
            </a:r>
          </a:p>
          <a:p>
            <a:r>
              <a:rPr lang="en-US" altLang="zh-CN" dirty="0"/>
              <a:t>	</a:t>
            </a:r>
            <a:r>
              <a:rPr lang="zh-CN" altLang="zh-CN" dirty="0"/>
              <a:t>（</a:t>
            </a:r>
            <a:r>
              <a:rPr lang="en-US" altLang="zh-CN" dirty="0"/>
              <a:t>4</a:t>
            </a:r>
            <a:r>
              <a:rPr lang="zh-CN" altLang="zh-CN" dirty="0"/>
              <a:t>）格式四</a:t>
            </a:r>
          </a:p>
          <a:p>
            <a:r>
              <a:rPr lang="en-US" altLang="zh-CN" dirty="0" err="1"/>
              <a:t>get_param</a:t>
            </a:r>
            <a:r>
              <a:rPr lang="en-US" altLang="zh-CN" dirty="0"/>
              <a:t>(‘</a:t>
            </a:r>
            <a:r>
              <a:rPr lang="en-US" altLang="zh-CN" dirty="0" err="1"/>
              <a:t>obj</a:t>
            </a:r>
            <a:r>
              <a:rPr lang="en-US" altLang="zh-CN" dirty="0"/>
              <a:t>’,’</a:t>
            </a:r>
            <a:r>
              <a:rPr lang="en-US" altLang="zh-CN" dirty="0" err="1"/>
              <a:t>objectparameter</a:t>
            </a:r>
            <a:r>
              <a:rPr lang="en-US" altLang="zh-CN" dirty="0"/>
              <a:t>’)</a:t>
            </a:r>
            <a:endParaRPr lang="zh-CN" altLang="zh-CN" dirty="0"/>
          </a:p>
          <a:p>
            <a:r>
              <a:rPr lang="en-US" altLang="zh-CN" dirty="0"/>
              <a:t>	</a:t>
            </a:r>
            <a:r>
              <a:rPr lang="zh-CN" altLang="zh-CN" dirty="0"/>
              <a:t>该命令返回一个描述</a:t>
            </a:r>
            <a:r>
              <a:rPr lang="en-US" altLang="zh-CN" dirty="0" err="1"/>
              <a:t>obj</a:t>
            </a:r>
            <a:r>
              <a:rPr lang="zh-CN" altLang="zh-CN" dirty="0"/>
              <a:t>参数的结构，返回结构的每一栏对应一个详细的参数，并有参数名。例如</a:t>
            </a:r>
            <a:r>
              <a:rPr lang="en-US" altLang="zh-CN" dirty="0"/>
              <a:t>Name</a:t>
            </a:r>
            <a:r>
              <a:rPr lang="zh-CN" altLang="zh-CN" dirty="0"/>
              <a:t>栏对应于目标的</a:t>
            </a:r>
            <a:r>
              <a:rPr lang="en-US" altLang="zh-CN" dirty="0"/>
              <a:t>Name</a:t>
            </a:r>
            <a:r>
              <a:rPr lang="zh-CN" altLang="zh-CN" dirty="0"/>
              <a:t>参数，每一个参数栏包含三个栏：</a:t>
            </a:r>
            <a:r>
              <a:rPr lang="en-US" altLang="zh-CN" dirty="0"/>
              <a:t>Name</a:t>
            </a:r>
            <a:r>
              <a:rPr lang="zh-CN" altLang="zh-CN" dirty="0"/>
              <a:t>，</a:t>
            </a:r>
            <a:r>
              <a:rPr lang="en-US" altLang="zh-CN" dirty="0"/>
              <a:t>Type</a:t>
            </a:r>
            <a:r>
              <a:rPr lang="zh-CN" altLang="zh-CN" dirty="0"/>
              <a:t>和</a:t>
            </a:r>
            <a:r>
              <a:rPr lang="en-US" altLang="zh-CN" dirty="0" err="1"/>
              <a:t>Attritutes</a:t>
            </a:r>
            <a:r>
              <a:rPr lang="zh-CN" altLang="zh-CN" dirty="0"/>
              <a:t>，它们分别指定参数的名（如</a:t>
            </a:r>
            <a:r>
              <a:rPr lang="en-US" altLang="zh-CN" dirty="0"/>
              <a:t>“Gain”</a:t>
            </a:r>
            <a:r>
              <a:rPr lang="zh-CN" altLang="zh-CN" dirty="0"/>
              <a:t>），数据类型（如字符串）以及它们的属性（如</a:t>
            </a:r>
            <a:r>
              <a:rPr lang="en-US" altLang="zh-CN" dirty="0"/>
              <a:t>read-only</a:t>
            </a:r>
            <a:r>
              <a:rPr lang="zh-CN" altLang="zh-CN" dirty="0"/>
              <a:t>）。</a:t>
            </a:r>
          </a:p>
          <a:p>
            <a:endParaRPr lang="zh-CN" altLang="en-US" dirty="0"/>
          </a:p>
        </p:txBody>
      </p:sp>
    </p:spTree>
    <p:extLst>
      <p:ext uri="{BB962C8B-B14F-4D97-AF65-F5344CB8AC3E}">
        <p14:creationId xmlns:p14="http://schemas.microsoft.com/office/powerpoint/2010/main" val="1078141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616624"/>
          </a:xfrm>
        </p:spPr>
        <p:txBody>
          <a:bodyPr>
            <a:normAutofit fontScale="32500" lnSpcReduction="20000"/>
          </a:bodyPr>
          <a:lstStyle/>
          <a:p>
            <a:r>
              <a:rPr lang="zh-CN" altLang="zh-CN" dirty="0"/>
              <a:t>（</a:t>
            </a:r>
            <a:r>
              <a:rPr lang="en-US" altLang="zh-CN" dirty="0"/>
              <a:t>5</a:t>
            </a:r>
            <a:r>
              <a:rPr lang="zh-CN" altLang="zh-CN" dirty="0"/>
              <a:t>）格式五</a:t>
            </a:r>
          </a:p>
          <a:p>
            <a:r>
              <a:rPr lang="en-US" altLang="zh-CN" dirty="0" err="1"/>
              <a:t>get_param</a:t>
            </a:r>
            <a:r>
              <a:rPr lang="en-US" altLang="zh-CN" dirty="0"/>
              <a:t>(‘</a:t>
            </a:r>
            <a:r>
              <a:rPr lang="en-US" altLang="zh-CN" dirty="0" err="1"/>
              <a:t>obj</a:t>
            </a:r>
            <a:r>
              <a:rPr lang="en-US" altLang="zh-CN" dirty="0"/>
              <a:t>’,’</a:t>
            </a:r>
            <a:r>
              <a:rPr lang="en-US" altLang="zh-CN" dirty="0" err="1"/>
              <a:t>DialogParameter</a:t>
            </a:r>
            <a:r>
              <a:rPr lang="en-US" altLang="zh-CN" dirty="0"/>
              <a:t>’)</a:t>
            </a:r>
            <a:endParaRPr lang="zh-CN" altLang="zh-CN" dirty="0"/>
          </a:p>
          <a:p>
            <a:r>
              <a:rPr lang="en-US" altLang="zh-CN" dirty="0"/>
              <a:t>	</a:t>
            </a:r>
            <a:r>
              <a:rPr lang="zh-CN" altLang="zh-CN" dirty="0"/>
              <a:t>该命令返回一个含有指定模块和模块的参数表。</a:t>
            </a:r>
          </a:p>
          <a:p>
            <a:r>
              <a:rPr lang="en-US" altLang="zh-CN" dirty="0"/>
              <a:t>	</a:t>
            </a:r>
            <a:r>
              <a:rPr lang="zh-CN" altLang="zh-CN" dirty="0"/>
              <a:t>具体的</a:t>
            </a:r>
            <a:r>
              <a:rPr lang="en-US" altLang="zh-CN" dirty="0" err="1"/>
              <a:t>get_param</a:t>
            </a:r>
            <a:r>
              <a:rPr lang="zh-CN" altLang="zh-CN" dirty="0"/>
              <a:t>命令使用如下：</a:t>
            </a:r>
          </a:p>
          <a:p>
            <a:r>
              <a:rPr lang="en-US" altLang="zh-CN" dirty="0" err="1"/>
              <a:t>clc,clear,close</a:t>
            </a:r>
            <a:r>
              <a:rPr lang="en-US" altLang="zh-CN" dirty="0"/>
              <a:t> all</a:t>
            </a:r>
            <a:endParaRPr lang="zh-CN" altLang="zh-CN" dirty="0"/>
          </a:p>
          <a:p>
            <a:r>
              <a:rPr lang="en-US" altLang="zh-CN" dirty="0" err="1"/>
              <a:t>bdclose</a:t>
            </a:r>
            <a:r>
              <a:rPr lang="en-US" altLang="zh-CN" dirty="0"/>
              <a:t> all</a:t>
            </a:r>
            <a:endParaRPr lang="zh-CN" altLang="zh-CN" dirty="0"/>
          </a:p>
          <a:p>
            <a:r>
              <a:rPr lang="en-US" altLang="zh-CN" dirty="0" err="1"/>
              <a:t>open_system</a:t>
            </a:r>
            <a:r>
              <a:rPr lang="en-US" altLang="zh-CN" dirty="0"/>
              <a:t>('ysw4_10') % </a:t>
            </a:r>
            <a:r>
              <a:rPr lang="zh-CN" altLang="zh-CN" dirty="0"/>
              <a:t>打开</a:t>
            </a:r>
            <a:r>
              <a:rPr lang="en-US" altLang="zh-CN" dirty="0" err="1"/>
              <a:t>simulink</a:t>
            </a:r>
            <a:r>
              <a:rPr lang="zh-CN" altLang="zh-CN" dirty="0"/>
              <a:t>库窗口</a:t>
            </a:r>
          </a:p>
          <a:p>
            <a:r>
              <a:rPr lang="en-US" altLang="zh-CN" dirty="0" err="1"/>
              <a:t>get_param</a:t>
            </a:r>
            <a:r>
              <a:rPr lang="en-US" altLang="zh-CN" dirty="0"/>
              <a:t>('ysw4_10/Scope1','Ymin')</a:t>
            </a:r>
            <a:endParaRPr lang="zh-CN" altLang="zh-CN" dirty="0"/>
          </a:p>
          <a:p>
            <a:r>
              <a:rPr lang="en-US" altLang="zh-CN" dirty="0"/>
              <a:t>	</a:t>
            </a:r>
            <a:r>
              <a:rPr lang="zh-CN" altLang="zh-CN" dirty="0"/>
              <a:t>运行程序输出结果如下：</a:t>
            </a:r>
          </a:p>
          <a:p>
            <a:r>
              <a:rPr lang="en-US" altLang="zh-CN" dirty="0" err="1"/>
              <a:t>ans</a:t>
            </a:r>
            <a:r>
              <a:rPr lang="en-US" altLang="zh-CN" dirty="0"/>
              <a:t> =</a:t>
            </a:r>
            <a:endParaRPr lang="zh-CN" altLang="zh-CN" dirty="0"/>
          </a:p>
          <a:p>
            <a:r>
              <a:rPr lang="en-US" altLang="zh-CN" dirty="0"/>
              <a:t>-5</a:t>
            </a:r>
            <a:endParaRPr lang="zh-CN" altLang="zh-CN" dirty="0"/>
          </a:p>
          <a:p>
            <a:r>
              <a:rPr lang="en-US" altLang="zh-CN" dirty="0"/>
              <a:t>	</a:t>
            </a:r>
            <a:r>
              <a:rPr lang="zh-CN" altLang="zh-CN" dirty="0"/>
              <a:t>显示当前系统中所有模块的模块类型，编程如下：</a:t>
            </a:r>
          </a:p>
          <a:p>
            <a:r>
              <a:rPr lang="en-US" altLang="zh-CN" dirty="0" err="1"/>
              <a:t>blks</a:t>
            </a:r>
            <a:r>
              <a:rPr lang="en-US" altLang="zh-CN" dirty="0"/>
              <a:t> = </a:t>
            </a:r>
            <a:r>
              <a:rPr lang="en-US" altLang="zh-CN" dirty="0" err="1"/>
              <a:t>find_system</a:t>
            </a:r>
            <a:r>
              <a:rPr lang="en-US" altLang="zh-CN" dirty="0"/>
              <a:t>(</a:t>
            </a:r>
            <a:r>
              <a:rPr lang="en-US" altLang="zh-CN" dirty="0" err="1"/>
              <a:t>gcs</a:t>
            </a:r>
            <a:r>
              <a:rPr lang="en-US" altLang="zh-CN" dirty="0"/>
              <a:t>,'</a:t>
            </a:r>
            <a:r>
              <a:rPr lang="en-US" altLang="zh-CN" dirty="0" err="1"/>
              <a:t>Type','block</a:t>
            </a:r>
            <a:r>
              <a:rPr lang="en-US" altLang="zh-CN" dirty="0"/>
              <a:t>');</a:t>
            </a:r>
            <a:endParaRPr lang="zh-CN" altLang="zh-CN" dirty="0"/>
          </a:p>
          <a:p>
            <a:r>
              <a:rPr lang="en-US" altLang="zh-CN" dirty="0" err="1"/>
              <a:t>get_param</a:t>
            </a:r>
            <a:r>
              <a:rPr lang="en-US" altLang="zh-CN" dirty="0"/>
              <a:t>(</a:t>
            </a:r>
            <a:r>
              <a:rPr lang="en-US" altLang="zh-CN" dirty="0" err="1"/>
              <a:t>blks</a:t>
            </a:r>
            <a:r>
              <a:rPr lang="en-US" altLang="zh-CN" dirty="0"/>
              <a:t>,'</a:t>
            </a:r>
            <a:r>
              <a:rPr lang="en-US" altLang="zh-CN" dirty="0" err="1"/>
              <a:t>BlockType</a:t>
            </a:r>
            <a:r>
              <a:rPr lang="en-US" altLang="zh-CN" dirty="0"/>
              <a:t>')</a:t>
            </a:r>
            <a:endParaRPr lang="zh-CN" altLang="zh-CN" dirty="0"/>
          </a:p>
          <a:p>
            <a:r>
              <a:rPr lang="zh-CN" altLang="zh-CN" dirty="0"/>
              <a:t>运行程序输出结果如下：</a:t>
            </a:r>
          </a:p>
          <a:p>
            <a:r>
              <a:rPr lang="en-US" altLang="zh-CN" dirty="0" err="1"/>
              <a:t>ans</a:t>
            </a:r>
            <a:r>
              <a:rPr lang="en-US" altLang="zh-CN" dirty="0"/>
              <a:t> = </a:t>
            </a:r>
            <a:endParaRPr lang="zh-CN" altLang="zh-CN" dirty="0"/>
          </a:p>
          <a:p>
            <a:r>
              <a:rPr lang="en-US" altLang="zh-CN" dirty="0"/>
              <a:t>    'Mux'</a:t>
            </a:r>
            <a:endParaRPr lang="zh-CN" altLang="zh-CN" dirty="0"/>
          </a:p>
          <a:p>
            <a:r>
              <a:rPr lang="en-US" altLang="zh-CN" dirty="0"/>
              <a:t>    '</a:t>
            </a:r>
            <a:r>
              <a:rPr lang="en-US" altLang="zh-CN" dirty="0" err="1"/>
              <a:t>SubSystem</a:t>
            </a:r>
            <a:r>
              <a:rPr lang="en-US" altLang="zh-CN" dirty="0"/>
              <a:t>'</a:t>
            </a:r>
            <a:endParaRPr lang="zh-CN" altLang="zh-CN" dirty="0"/>
          </a:p>
          <a:p>
            <a:r>
              <a:rPr lang="en-US" altLang="zh-CN" dirty="0"/>
              <a:t>    'Integrator'</a:t>
            </a:r>
            <a:endParaRPr lang="zh-CN" altLang="zh-CN" dirty="0"/>
          </a:p>
          <a:p>
            <a:r>
              <a:rPr lang="en-US" altLang="zh-CN" dirty="0"/>
              <a:t>    'Scope'</a:t>
            </a:r>
            <a:endParaRPr lang="zh-CN" altLang="zh-CN" dirty="0"/>
          </a:p>
          <a:p>
            <a:r>
              <a:rPr lang="en-US" altLang="zh-CN" dirty="0"/>
              <a:t>    'Sin'</a:t>
            </a:r>
            <a:endParaRPr lang="zh-CN" altLang="zh-CN" dirty="0"/>
          </a:p>
          <a:p>
            <a:r>
              <a:rPr lang="en-US" altLang="zh-CN" dirty="0"/>
              <a:t>    '</a:t>
            </a:r>
            <a:r>
              <a:rPr lang="en-US" altLang="zh-CN" dirty="0" err="1"/>
              <a:t>TransferFcn</a:t>
            </a:r>
            <a:r>
              <a:rPr lang="en-US" altLang="zh-CN" dirty="0"/>
              <a:t>'</a:t>
            </a:r>
            <a:endParaRPr lang="zh-CN" altLang="zh-CN" dirty="0"/>
          </a:p>
          <a:p>
            <a:r>
              <a:rPr lang="en-US" altLang="zh-CN" dirty="0"/>
              <a:t>	</a:t>
            </a:r>
            <a:r>
              <a:rPr lang="zh-CN" altLang="zh-CN" dirty="0"/>
              <a:t>获取正弦函数</a:t>
            </a:r>
            <a:r>
              <a:rPr lang="en-US" altLang="zh-CN" dirty="0"/>
              <a:t>Sine Wave</a:t>
            </a:r>
            <a:r>
              <a:rPr lang="zh-CN" altLang="zh-CN" dirty="0"/>
              <a:t>模块的对话框参数，编程如下：</a:t>
            </a:r>
          </a:p>
          <a:p>
            <a:r>
              <a:rPr lang="en-US" altLang="zh-CN" dirty="0" err="1"/>
              <a:t>get_param</a:t>
            </a:r>
            <a:r>
              <a:rPr lang="en-US" altLang="zh-CN" dirty="0"/>
              <a:t>('ysw4_10/Sine Wave','</a:t>
            </a:r>
            <a:r>
              <a:rPr lang="en-US" altLang="zh-CN" dirty="0" err="1"/>
              <a:t>DialogParameters</a:t>
            </a:r>
            <a:r>
              <a:rPr lang="en-US" altLang="zh-CN" dirty="0"/>
              <a:t>')</a:t>
            </a:r>
            <a:endParaRPr lang="zh-CN" altLang="zh-CN" dirty="0"/>
          </a:p>
          <a:p>
            <a:r>
              <a:rPr lang="zh-CN" altLang="zh-CN" dirty="0"/>
              <a:t>运行程序输出结果如下：</a:t>
            </a:r>
          </a:p>
          <a:p>
            <a:r>
              <a:rPr lang="en-US" altLang="zh-CN" dirty="0" err="1"/>
              <a:t>ans</a:t>
            </a:r>
            <a:r>
              <a:rPr lang="en-US" altLang="zh-CN" dirty="0"/>
              <a:t> = </a:t>
            </a:r>
            <a:endParaRPr lang="zh-CN" altLang="zh-CN" dirty="0"/>
          </a:p>
          <a:p>
            <a:r>
              <a:rPr lang="en-US" altLang="zh-CN" dirty="0"/>
              <a:t>          </a:t>
            </a:r>
            <a:r>
              <a:rPr lang="en-US" altLang="zh-CN" dirty="0" err="1"/>
              <a:t>SineType</a:t>
            </a:r>
            <a:r>
              <a:rPr lang="en-US" altLang="zh-CN" dirty="0"/>
              <a:t>: [1x1 </a:t>
            </a:r>
            <a:r>
              <a:rPr lang="en-US" altLang="zh-CN" dirty="0" err="1"/>
              <a:t>struct</a:t>
            </a:r>
            <a:r>
              <a:rPr lang="en-US" altLang="zh-CN" dirty="0"/>
              <a:t>]</a:t>
            </a:r>
            <a:endParaRPr lang="zh-CN" altLang="zh-CN" dirty="0"/>
          </a:p>
          <a:p>
            <a:r>
              <a:rPr lang="en-US" altLang="zh-CN" dirty="0"/>
              <a:t>        </a:t>
            </a:r>
            <a:r>
              <a:rPr lang="en-US" altLang="zh-CN" dirty="0" err="1"/>
              <a:t>TimeSource</a:t>
            </a:r>
            <a:r>
              <a:rPr lang="en-US" altLang="zh-CN" dirty="0"/>
              <a:t>: [1x1 </a:t>
            </a:r>
            <a:r>
              <a:rPr lang="en-US" altLang="zh-CN" dirty="0" err="1"/>
              <a:t>struct</a:t>
            </a:r>
            <a:r>
              <a:rPr lang="en-US" altLang="zh-CN" dirty="0"/>
              <a:t>]</a:t>
            </a:r>
            <a:endParaRPr lang="zh-CN" altLang="zh-CN" dirty="0"/>
          </a:p>
          <a:p>
            <a:r>
              <a:rPr lang="en-US" altLang="zh-CN" dirty="0"/>
              <a:t>         Amplitude: [1x1 </a:t>
            </a:r>
            <a:r>
              <a:rPr lang="en-US" altLang="zh-CN" dirty="0" err="1"/>
              <a:t>struct</a:t>
            </a:r>
            <a:r>
              <a:rPr lang="en-US" altLang="zh-CN" dirty="0"/>
              <a:t>]</a:t>
            </a:r>
            <a:endParaRPr lang="zh-CN" altLang="zh-CN" dirty="0"/>
          </a:p>
          <a:p>
            <a:r>
              <a:rPr lang="en-US" altLang="zh-CN" dirty="0"/>
              <a:t>              Bias: [1x1 </a:t>
            </a:r>
            <a:r>
              <a:rPr lang="en-US" altLang="zh-CN" dirty="0" err="1"/>
              <a:t>struct</a:t>
            </a:r>
            <a:r>
              <a:rPr lang="en-US" altLang="zh-CN" dirty="0"/>
              <a:t>]</a:t>
            </a:r>
            <a:endParaRPr lang="zh-CN" altLang="zh-CN" dirty="0"/>
          </a:p>
          <a:p>
            <a:r>
              <a:rPr lang="en-US" altLang="zh-CN" dirty="0"/>
              <a:t>         Frequency: [1x1 </a:t>
            </a:r>
            <a:r>
              <a:rPr lang="en-US" altLang="zh-CN" dirty="0" err="1"/>
              <a:t>struct</a:t>
            </a:r>
            <a:r>
              <a:rPr lang="en-US" altLang="zh-CN" dirty="0"/>
              <a:t>]</a:t>
            </a:r>
            <a:endParaRPr lang="zh-CN" altLang="zh-CN" dirty="0"/>
          </a:p>
          <a:p>
            <a:r>
              <a:rPr lang="en-US" altLang="zh-CN" dirty="0"/>
              <a:t>             Phase: [1x1 </a:t>
            </a:r>
            <a:r>
              <a:rPr lang="en-US" altLang="zh-CN" dirty="0" err="1"/>
              <a:t>struct</a:t>
            </a:r>
            <a:r>
              <a:rPr lang="en-US" altLang="zh-CN" dirty="0"/>
              <a:t>]</a:t>
            </a:r>
            <a:endParaRPr lang="zh-CN" altLang="zh-CN" dirty="0"/>
          </a:p>
          <a:p>
            <a:r>
              <a:rPr lang="en-US" altLang="zh-CN" dirty="0"/>
              <a:t>           Samples: [1x1 </a:t>
            </a:r>
            <a:r>
              <a:rPr lang="en-US" altLang="zh-CN" dirty="0" err="1"/>
              <a:t>struct</a:t>
            </a:r>
            <a:r>
              <a:rPr lang="en-US" altLang="zh-CN" dirty="0"/>
              <a:t>]</a:t>
            </a:r>
            <a:endParaRPr lang="zh-CN" altLang="zh-CN" dirty="0"/>
          </a:p>
          <a:p>
            <a:r>
              <a:rPr lang="en-US" altLang="zh-CN" dirty="0"/>
              <a:t>            Offset: [1x1 </a:t>
            </a:r>
            <a:r>
              <a:rPr lang="en-US" altLang="zh-CN" dirty="0" err="1"/>
              <a:t>struct</a:t>
            </a:r>
            <a:r>
              <a:rPr lang="en-US" altLang="zh-CN" dirty="0"/>
              <a:t>]</a:t>
            </a:r>
            <a:endParaRPr lang="zh-CN" altLang="zh-CN" dirty="0"/>
          </a:p>
          <a:p>
            <a:r>
              <a:rPr lang="en-US" altLang="zh-CN" dirty="0"/>
              <a:t>        </a:t>
            </a:r>
            <a:r>
              <a:rPr lang="en-US" altLang="zh-CN" dirty="0" err="1"/>
              <a:t>SampleTime</a:t>
            </a:r>
            <a:r>
              <a:rPr lang="en-US" altLang="zh-CN" dirty="0"/>
              <a:t>: [1x1 </a:t>
            </a:r>
            <a:r>
              <a:rPr lang="en-US" altLang="zh-CN" dirty="0" err="1"/>
              <a:t>struct</a:t>
            </a:r>
            <a:r>
              <a:rPr lang="en-US" altLang="zh-CN" dirty="0"/>
              <a:t>]</a:t>
            </a:r>
            <a:endParaRPr lang="zh-CN" altLang="zh-CN" dirty="0"/>
          </a:p>
          <a:p>
            <a:r>
              <a:rPr lang="en-US" altLang="zh-CN" dirty="0"/>
              <a:t>    VectorParams1D: [1x1 </a:t>
            </a:r>
            <a:r>
              <a:rPr lang="en-US" altLang="zh-CN" dirty="0" err="1"/>
              <a:t>struct</a:t>
            </a:r>
            <a:r>
              <a:rPr lang="en-US" altLang="zh-CN" dirty="0"/>
              <a:t>]</a:t>
            </a:r>
            <a:endParaRPr lang="zh-CN" altLang="zh-CN" dirty="0"/>
          </a:p>
          <a:p>
            <a:endParaRPr lang="zh-CN" altLang="en-US" dirty="0"/>
          </a:p>
        </p:txBody>
      </p:sp>
    </p:spTree>
    <p:extLst>
      <p:ext uri="{BB962C8B-B14F-4D97-AF65-F5344CB8AC3E}">
        <p14:creationId xmlns:p14="http://schemas.microsoft.com/office/powerpoint/2010/main" val="9777553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3"/>
            <a:ext cx="8229600" cy="4032449"/>
          </a:xfrm>
        </p:spPr>
        <p:txBody>
          <a:bodyPr>
            <a:normAutofit fontScale="47500" lnSpcReduction="20000"/>
          </a:bodyPr>
          <a:lstStyle/>
          <a:p>
            <a:r>
              <a:rPr lang="en-US" altLang="zh-CN" b="1" dirty="0"/>
              <a:t>4.6.2  </a:t>
            </a:r>
            <a:r>
              <a:rPr lang="en-US" altLang="zh-CN" b="1" dirty="0" err="1"/>
              <a:t>set_param</a:t>
            </a:r>
            <a:r>
              <a:rPr lang="zh-CN" altLang="zh-CN" b="1" dirty="0"/>
              <a:t>命令</a:t>
            </a:r>
          </a:p>
          <a:p>
            <a:r>
              <a:rPr lang="en-US" altLang="zh-CN" dirty="0"/>
              <a:t>	</a:t>
            </a:r>
            <a:r>
              <a:rPr lang="en-US" altLang="zh-CN" dirty="0" err="1"/>
              <a:t>set_param</a:t>
            </a:r>
            <a:r>
              <a:rPr lang="zh-CN" altLang="zh-CN" dirty="0"/>
              <a:t>命令设置</a:t>
            </a:r>
            <a:r>
              <a:rPr lang="en-US" altLang="zh-CN" dirty="0"/>
              <a:t>Simulink</a:t>
            </a:r>
            <a:r>
              <a:rPr lang="zh-CN" altLang="zh-CN" dirty="0"/>
              <a:t>系统和模块参数。</a:t>
            </a:r>
          </a:p>
          <a:p>
            <a:r>
              <a:rPr lang="en-US" altLang="zh-CN" dirty="0"/>
              <a:t>	</a:t>
            </a:r>
            <a:r>
              <a:rPr lang="zh-CN" altLang="zh-CN" dirty="0"/>
              <a:t>其具体调用格式如下：</a:t>
            </a:r>
          </a:p>
          <a:p>
            <a:r>
              <a:rPr lang="en-US" altLang="zh-CN" dirty="0" err="1"/>
              <a:t>set_param</a:t>
            </a:r>
            <a:r>
              <a:rPr lang="en-US" altLang="zh-CN" dirty="0"/>
              <a:t>(‘obj’,’parameter1’,value1,’parameter2’,value2,……)</a:t>
            </a:r>
            <a:endParaRPr lang="zh-CN" altLang="zh-CN" dirty="0"/>
          </a:p>
          <a:p>
            <a:r>
              <a:rPr lang="en-US" altLang="zh-CN" dirty="0"/>
              <a:t>	</a:t>
            </a:r>
            <a:r>
              <a:rPr lang="zh-CN" altLang="zh-CN" dirty="0"/>
              <a:t>其中，</a:t>
            </a:r>
            <a:r>
              <a:rPr lang="en-US" altLang="zh-CN" dirty="0" err="1"/>
              <a:t>obj</a:t>
            </a:r>
            <a:r>
              <a:rPr lang="zh-CN" altLang="zh-CN" dirty="0"/>
              <a:t>为一个系统或模块的路径，该命令将指定参数设置为指定值。</a:t>
            </a:r>
          </a:p>
          <a:p>
            <a:r>
              <a:rPr lang="zh-CN" altLang="zh-CN" dirty="0"/>
              <a:t>参数名忽略空格。</a:t>
            </a:r>
          </a:p>
          <a:p>
            <a:r>
              <a:rPr lang="en-US" altLang="zh-CN" dirty="0"/>
              <a:t>	parameter</a:t>
            </a:r>
            <a:r>
              <a:rPr lang="zh-CN" altLang="zh-CN" dirty="0"/>
              <a:t>为该系统或模块的属性参数；</a:t>
            </a:r>
          </a:p>
          <a:p>
            <a:r>
              <a:rPr lang="en-US" altLang="zh-CN" dirty="0"/>
              <a:t>	value</a:t>
            </a:r>
            <a:r>
              <a:rPr lang="zh-CN" altLang="zh-CN" dirty="0"/>
              <a:t>为</a:t>
            </a:r>
            <a:r>
              <a:rPr lang="en-US" altLang="zh-CN" dirty="0"/>
              <a:t>parameter</a:t>
            </a:r>
            <a:r>
              <a:rPr lang="zh-CN" altLang="zh-CN" dirty="0"/>
              <a:t>属性参数的参数值。</a:t>
            </a:r>
          </a:p>
          <a:p>
            <a:r>
              <a:rPr lang="en-US" altLang="zh-CN" dirty="0"/>
              <a:t>	</a:t>
            </a:r>
            <a:r>
              <a:rPr lang="zh-CN" altLang="zh-CN" dirty="0"/>
              <a:t>用户可以在仿真期间改变工作空间的模块参数值，并且通过这些改变更新模块图。因此，先在命令窗口改变参数值，然后激活模型窗口，最后选中编辑惨淡中的更新按钮即可。</a:t>
            </a:r>
          </a:p>
          <a:p>
            <a:r>
              <a:rPr lang="en-US" altLang="zh-CN" dirty="0"/>
              <a:t>	</a:t>
            </a:r>
            <a:r>
              <a:rPr lang="zh-CN" altLang="zh-CN" dirty="0"/>
              <a:t>对如图</a:t>
            </a:r>
            <a:r>
              <a:rPr lang="en-US" altLang="zh-CN" dirty="0"/>
              <a:t>4-18</a:t>
            </a:r>
            <a:r>
              <a:rPr lang="zh-CN" altLang="zh-CN" dirty="0"/>
              <a:t>所示模型进行参数设置，</a:t>
            </a:r>
            <a:r>
              <a:rPr lang="en-US" altLang="zh-CN" dirty="0" err="1"/>
              <a:t>set_param</a:t>
            </a:r>
            <a:r>
              <a:rPr lang="zh-CN" altLang="zh-CN" dirty="0"/>
              <a:t>命令的具体使用如下：</a:t>
            </a:r>
          </a:p>
          <a:p>
            <a:r>
              <a:rPr lang="en-US" altLang="zh-CN" dirty="0" err="1"/>
              <a:t>clc,clear,close</a:t>
            </a:r>
            <a:r>
              <a:rPr lang="en-US" altLang="zh-CN" dirty="0"/>
              <a:t> all</a:t>
            </a:r>
            <a:endParaRPr lang="zh-CN" altLang="zh-CN" dirty="0"/>
          </a:p>
          <a:p>
            <a:r>
              <a:rPr lang="en-US" altLang="zh-CN" dirty="0" err="1"/>
              <a:t>bdclose</a:t>
            </a:r>
            <a:r>
              <a:rPr lang="en-US" altLang="zh-CN" dirty="0"/>
              <a:t> all</a:t>
            </a:r>
            <a:endParaRPr lang="zh-CN" altLang="zh-CN" dirty="0"/>
          </a:p>
          <a:p>
            <a:r>
              <a:rPr lang="en-US" altLang="zh-CN" dirty="0" err="1"/>
              <a:t>open_system</a:t>
            </a:r>
            <a:r>
              <a:rPr lang="en-US" altLang="zh-CN" dirty="0"/>
              <a:t>('ysw4_10') % </a:t>
            </a:r>
            <a:r>
              <a:rPr lang="zh-CN" altLang="zh-CN" dirty="0"/>
              <a:t>打开</a:t>
            </a:r>
            <a:r>
              <a:rPr lang="en-US" altLang="zh-CN" dirty="0" err="1"/>
              <a:t>simulink</a:t>
            </a:r>
            <a:r>
              <a:rPr lang="zh-CN" altLang="zh-CN" dirty="0"/>
              <a:t>库窗口</a:t>
            </a:r>
          </a:p>
          <a:p>
            <a:r>
              <a:rPr lang="en-US" altLang="zh-CN" dirty="0" err="1"/>
              <a:t>set_param</a:t>
            </a:r>
            <a:r>
              <a:rPr lang="en-US" altLang="zh-CN" dirty="0"/>
              <a:t>('ysw4_10','Solver','ode15s','StopTime','3000')</a:t>
            </a:r>
            <a:endParaRPr lang="zh-CN" altLang="zh-CN" dirty="0"/>
          </a:p>
          <a:p>
            <a:r>
              <a:rPr lang="en-US" altLang="zh-CN" dirty="0"/>
              <a:t>	</a:t>
            </a:r>
            <a:r>
              <a:rPr lang="zh-CN" altLang="zh-CN" dirty="0"/>
              <a:t>运行程序输出结果</a:t>
            </a:r>
            <a:r>
              <a:rPr lang="en-US" altLang="zh-CN" dirty="0"/>
              <a:t>4-19</a:t>
            </a:r>
            <a:r>
              <a:rPr lang="zh-CN" altLang="zh-CN" dirty="0"/>
              <a:t>所示。</a:t>
            </a:r>
          </a:p>
          <a:p>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3253" y="5157192"/>
            <a:ext cx="5357813" cy="1173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6818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836712"/>
            <a:ext cx="8229600" cy="1143000"/>
          </a:xfrm>
        </p:spPr>
        <p:txBody>
          <a:bodyPr>
            <a:normAutofit fontScale="90000"/>
          </a:bodyPr>
          <a:lstStyle/>
          <a:p>
            <a:r>
              <a:rPr lang="en-US" altLang="zh-CN" b="1" dirty="0">
                <a:solidFill>
                  <a:srgbClr val="C00000"/>
                </a:solidFill>
              </a:rPr>
              <a:t>4.1  Simulink</a:t>
            </a:r>
            <a:r>
              <a:rPr lang="zh-CN" altLang="zh-CN" b="1" dirty="0">
                <a:solidFill>
                  <a:srgbClr val="C00000"/>
                </a:solidFill>
              </a:rPr>
              <a:t>中常用的模块库</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457200" y="1556792"/>
            <a:ext cx="8229600" cy="5112568"/>
          </a:xfrm>
        </p:spPr>
        <p:txBody>
          <a:bodyPr>
            <a:normAutofit fontScale="47500" lnSpcReduction="20000"/>
          </a:bodyPr>
          <a:lstStyle/>
          <a:p>
            <a:pPr marL="0" indent="0">
              <a:buNone/>
            </a:pPr>
            <a:r>
              <a:rPr lang="en-US" altLang="zh-CN" dirty="0" smtClean="0"/>
              <a:t>Simulink</a:t>
            </a:r>
            <a:r>
              <a:rPr lang="zh-CN" altLang="zh-CN" dirty="0"/>
              <a:t>中常用的模块库主要包括如下几种。</a:t>
            </a:r>
          </a:p>
          <a:p>
            <a:pPr marL="0" indent="0">
              <a:buNone/>
            </a:pPr>
            <a:r>
              <a:rPr lang="zh-CN" altLang="zh-CN" dirty="0"/>
              <a:t>（</a:t>
            </a:r>
            <a:r>
              <a:rPr lang="en-US" altLang="zh-CN" dirty="0"/>
              <a:t>1</a:t>
            </a:r>
            <a:r>
              <a:rPr lang="zh-CN" altLang="zh-CN" dirty="0"/>
              <a:t>）信宿（</a:t>
            </a:r>
            <a:r>
              <a:rPr lang="en-US" altLang="zh-CN" dirty="0"/>
              <a:t>Sinks</a:t>
            </a:r>
            <a:r>
              <a:rPr lang="zh-CN" altLang="zh-CN" dirty="0"/>
              <a:t>）模块库：包括显示或将输出回写的模块。</a:t>
            </a:r>
          </a:p>
          <a:p>
            <a:pPr marL="0" indent="0">
              <a:buNone/>
            </a:pPr>
            <a:r>
              <a:rPr lang="en-US" altLang="zh-CN" dirty="0"/>
              <a:t>Display   </a:t>
            </a:r>
            <a:r>
              <a:rPr lang="zh-CN" altLang="zh-CN" dirty="0"/>
              <a:t>显示输入的值；</a:t>
            </a:r>
          </a:p>
          <a:p>
            <a:pPr marL="0" indent="0">
              <a:buNone/>
            </a:pPr>
            <a:r>
              <a:rPr lang="en-US" altLang="zh-CN" dirty="0"/>
              <a:t>Output    </a:t>
            </a:r>
            <a:r>
              <a:rPr lang="zh-CN" altLang="zh-CN" dirty="0"/>
              <a:t>创建子系统的输出端口或外部输出端口；</a:t>
            </a:r>
          </a:p>
          <a:p>
            <a:pPr marL="0" indent="0">
              <a:buNone/>
            </a:pPr>
            <a:r>
              <a:rPr lang="en-US" altLang="zh-CN" dirty="0"/>
              <a:t>Scope</a:t>
            </a:r>
            <a:r>
              <a:rPr lang="zh-CN" altLang="zh-CN" dirty="0"/>
              <a:t>、</a:t>
            </a:r>
            <a:r>
              <a:rPr lang="en-US" altLang="zh-CN" dirty="0"/>
              <a:t>Float Scope   </a:t>
            </a:r>
            <a:r>
              <a:rPr lang="zh-CN" altLang="zh-CN" dirty="0"/>
              <a:t>显示仿真时产生的信号；</a:t>
            </a:r>
          </a:p>
          <a:p>
            <a:pPr marL="0" indent="0">
              <a:buNone/>
            </a:pPr>
            <a:r>
              <a:rPr lang="en-US" altLang="zh-CN" dirty="0" err="1"/>
              <a:t>StopSimulation</a:t>
            </a:r>
            <a:r>
              <a:rPr lang="en-US" altLang="zh-CN" dirty="0"/>
              <a:t>       </a:t>
            </a:r>
            <a:r>
              <a:rPr lang="zh-CN" altLang="zh-CN" dirty="0"/>
              <a:t>当输入不等于零时停止仿真；</a:t>
            </a:r>
          </a:p>
          <a:p>
            <a:pPr marL="0" indent="0">
              <a:buNone/>
            </a:pPr>
            <a:r>
              <a:rPr lang="en-US" altLang="zh-CN" dirty="0"/>
              <a:t>Terminator           </a:t>
            </a:r>
            <a:r>
              <a:rPr lang="zh-CN" altLang="zh-CN" dirty="0"/>
              <a:t>将未连接的输出端口作为终端；</a:t>
            </a:r>
            <a:r>
              <a:rPr lang="en-US" altLang="zh-CN" dirty="0"/>
              <a:t>XY Graph</a:t>
            </a:r>
            <a:r>
              <a:rPr lang="zh-CN" altLang="zh-CN" dirty="0"/>
              <a:t>显示</a:t>
            </a:r>
            <a:r>
              <a:rPr lang="en-US" altLang="zh-CN" dirty="0"/>
              <a:t>XY</a:t>
            </a:r>
            <a:r>
              <a:rPr lang="zh-CN" altLang="zh-CN" dirty="0"/>
              <a:t>坐标图。</a:t>
            </a:r>
          </a:p>
          <a:p>
            <a:pPr marL="0" indent="0">
              <a:buNone/>
            </a:pPr>
            <a:r>
              <a:rPr lang="zh-CN" altLang="zh-CN" dirty="0"/>
              <a:t>（</a:t>
            </a:r>
            <a:r>
              <a:rPr lang="en-US" altLang="zh-CN" dirty="0"/>
              <a:t>2</a:t>
            </a:r>
            <a:r>
              <a:rPr lang="zh-CN" altLang="zh-CN" dirty="0"/>
              <a:t>）信源（</a:t>
            </a:r>
            <a:r>
              <a:rPr lang="en-US" altLang="zh-CN" dirty="0"/>
              <a:t>Sources</a:t>
            </a:r>
            <a:r>
              <a:rPr lang="zh-CN" altLang="zh-CN" dirty="0"/>
              <a:t>）模块库：包括产生各种信号的模块。</a:t>
            </a:r>
          </a:p>
          <a:p>
            <a:pPr marL="0" indent="0">
              <a:buNone/>
            </a:pPr>
            <a:r>
              <a:rPr lang="en-US" altLang="zh-CN" dirty="0"/>
              <a:t>Band</a:t>
            </a:r>
            <a:r>
              <a:rPr lang="zh-CN" altLang="zh-CN" dirty="0"/>
              <a:t>－</a:t>
            </a:r>
            <a:r>
              <a:rPr lang="en-US" altLang="zh-CN" dirty="0"/>
              <a:t>Limited White Noise   </a:t>
            </a:r>
            <a:r>
              <a:rPr lang="zh-CN" altLang="zh-CN" dirty="0"/>
              <a:t>为连续系统引入白噪声；</a:t>
            </a:r>
          </a:p>
          <a:p>
            <a:pPr marL="0" indent="0">
              <a:buNone/>
            </a:pPr>
            <a:r>
              <a:rPr lang="en-US" altLang="zh-CN" dirty="0"/>
              <a:t>Chirp Signal                </a:t>
            </a:r>
            <a:r>
              <a:rPr lang="zh-CN" altLang="zh-CN" dirty="0"/>
              <a:t>产生一个扫频信号；</a:t>
            </a:r>
          </a:p>
          <a:p>
            <a:pPr marL="0" indent="0">
              <a:buNone/>
            </a:pPr>
            <a:r>
              <a:rPr lang="en-US" altLang="zh-CN" dirty="0"/>
              <a:t>Clock                     </a:t>
            </a:r>
            <a:r>
              <a:rPr lang="zh-CN" altLang="zh-CN" dirty="0"/>
              <a:t>产生和显示仿真时间</a:t>
            </a:r>
            <a:r>
              <a:rPr lang="en-US" altLang="zh-CN" dirty="0"/>
              <a:t>;</a:t>
            </a:r>
            <a:endParaRPr lang="zh-CN" altLang="zh-CN" dirty="0"/>
          </a:p>
          <a:p>
            <a:pPr marL="0" indent="0">
              <a:buNone/>
            </a:pPr>
            <a:r>
              <a:rPr lang="en-US" altLang="zh-CN" dirty="0"/>
              <a:t>Constant                   </a:t>
            </a:r>
            <a:r>
              <a:rPr lang="zh-CN" altLang="zh-CN" dirty="0"/>
              <a:t>产生一个常量值；</a:t>
            </a:r>
          </a:p>
          <a:p>
            <a:pPr marL="0" indent="0">
              <a:buNone/>
            </a:pPr>
            <a:r>
              <a:rPr lang="en-US" altLang="zh-CN" dirty="0"/>
              <a:t>Digital Clock               </a:t>
            </a:r>
            <a:r>
              <a:rPr lang="zh-CN" altLang="zh-CN" dirty="0"/>
              <a:t>在特定的采样间隔产生仿真时间；</a:t>
            </a:r>
          </a:p>
          <a:p>
            <a:pPr marL="0" indent="0">
              <a:buNone/>
            </a:pPr>
            <a:r>
              <a:rPr lang="en-US" altLang="zh-CN" dirty="0"/>
              <a:t>Ground                    </a:t>
            </a:r>
            <a:r>
              <a:rPr lang="zh-CN" altLang="zh-CN" dirty="0"/>
              <a:t>将未连接的输入端口接地等。</a:t>
            </a:r>
          </a:p>
          <a:p>
            <a:pPr marL="0" indent="0">
              <a:buNone/>
            </a:pPr>
            <a:r>
              <a:rPr lang="zh-CN" altLang="zh-CN" dirty="0"/>
              <a:t>（</a:t>
            </a:r>
            <a:r>
              <a:rPr lang="en-US" altLang="zh-CN" dirty="0"/>
              <a:t>3</a:t>
            </a:r>
            <a:r>
              <a:rPr lang="zh-CN" altLang="zh-CN" dirty="0"/>
              <a:t>）连续（</a:t>
            </a:r>
            <a:r>
              <a:rPr lang="en-US" altLang="zh-CN" dirty="0"/>
              <a:t>Continuous</a:t>
            </a:r>
            <a:r>
              <a:rPr lang="zh-CN" altLang="zh-CN" dirty="0"/>
              <a:t>）模块库：包括线性函数模型。包括有微分单元（</a:t>
            </a:r>
            <a:r>
              <a:rPr lang="en-US" altLang="zh-CN" dirty="0"/>
              <a:t>Derivative</a:t>
            </a:r>
            <a:r>
              <a:rPr lang="zh-CN" altLang="zh-CN" dirty="0"/>
              <a:t>）、积分单元（</a:t>
            </a:r>
            <a:r>
              <a:rPr lang="en-US" altLang="zh-CN" dirty="0"/>
              <a:t>Integrator</a:t>
            </a:r>
            <a:r>
              <a:rPr lang="zh-CN" altLang="zh-CN" dirty="0"/>
              <a:t>）、线性状态空间系统单元（</a:t>
            </a:r>
            <a:r>
              <a:rPr lang="en-US" altLang="zh-CN" dirty="0"/>
              <a:t>State-Space</a:t>
            </a:r>
            <a:r>
              <a:rPr lang="zh-CN" altLang="zh-CN" dirty="0"/>
              <a:t>）、线性传递函数单元（</a:t>
            </a:r>
            <a:r>
              <a:rPr lang="en-US" altLang="zh-CN" dirty="0"/>
              <a:t>Transfer Fen</a:t>
            </a:r>
            <a:r>
              <a:rPr lang="zh-CN" altLang="zh-CN" dirty="0"/>
              <a:t>）、延时单元（</a:t>
            </a:r>
            <a:r>
              <a:rPr lang="en-US" altLang="zh-CN" dirty="0"/>
              <a:t>Transport Delay</a:t>
            </a:r>
            <a:r>
              <a:rPr lang="zh-CN" altLang="zh-CN" dirty="0"/>
              <a:t>）、可变传输延时单元（</a:t>
            </a:r>
            <a:r>
              <a:rPr lang="en-US" altLang="zh-CN" dirty="0"/>
              <a:t>Variable Transport Delay</a:t>
            </a:r>
            <a:r>
              <a:rPr lang="zh-CN" altLang="zh-CN" dirty="0"/>
              <a:t>）、指定零极点输入函数单元（</a:t>
            </a:r>
            <a:r>
              <a:rPr lang="en-US" altLang="zh-CN" dirty="0"/>
              <a:t>Zero-Pole</a:t>
            </a:r>
            <a:r>
              <a:rPr lang="zh-CN" altLang="zh-CN" dirty="0"/>
              <a:t>）。</a:t>
            </a:r>
          </a:p>
          <a:p>
            <a:pPr marL="0" indent="0">
              <a:buNone/>
            </a:pPr>
            <a:r>
              <a:rPr lang="zh-CN" altLang="zh-CN" dirty="0"/>
              <a:t>（</a:t>
            </a:r>
            <a:r>
              <a:rPr lang="en-US" altLang="zh-CN" dirty="0"/>
              <a:t>4</a:t>
            </a:r>
            <a:r>
              <a:rPr lang="zh-CN" altLang="zh-CN" dirty="0"/>
              <a:t>）数学操作（</a:t>
            </a:r>
            <a:r>
              <a:rPr lang="en-US" altLang="zh-CN" dirty="0"/>
              <a:t>Simulink Math Operations</a:t>
            </a:r>
            <a:r>
              <a:rPr lang="zh-CN" altLang="zh-CN" dirty="0"/>
              <a:t>和</a:t>
            </a:r>
            <a:r>
              <a:rPr lang="en-US" altLang="zh-CN" dirty="0"/>
              <a:t>Fixed-Point </a:t>
            </a:r>
            <a:r>
              <a:rPr lang="en-US" altLang="zh-CN" dirty="0" err="1"/>
              <a:t>Blocket</a:t>
            </a:r>
            <a:r>
              <a:rPr lang="en-US" altLang="zh-CN" dirty="0"/>
              <a:t> Math</a:t>
            </a:r>
            <a:r>
              <a:rPr lang="zh-CN" altLang="zh-CN" dirty="0"/>
              <a:t>）模块库：包含常用的数学函数模块。包括输入信号绝对值单元（</a:t>
            </a:r>
            <a:r>
              <a:rPr lang="en-US" altLang="zh-CN" dirty="0"/>
              <a:t>Abs</a:t>
            </a:r>
            <a:r>
              <a:rPr lang="zh-CN" altLang="zh-CN" dirty="0"/>
              <a:t>），计算一个复位信号幅度与／或相位单元（</a:t>
            </a:r>
            <a:r>
              <a:rPr lang="en-US" altLang="zh-CN" dirty="0"/>
              <a:t>Complex to Magnitude-Angle</a:t>
            </a:r>
            <a:r>
              <a:rPr lang="zh-CN" altLang="zh-CN" dirty="0"/>
              <a:t>），计算一个复位信号的实部与虚部单元（</a:t>
            </a:r>
            <a:r>
              <a:rPr lang="en-US" altLang="zh-CN" dirty="0"/>
              <a:t>Complex to Real-</a:t>
            </a:r>
            <a:r>
              <a:rPr lang="en-US" altLang="zh-CN" dirty="0" err="1"/>
              <a:t>Imag</a:t>
            </a:r>
            <a:r>
              <a:rPr lang="zh-CN" altLang="zh-CN" dirty="0"/>
              <a:t>）等数学函数。</a:t>
            </a:r>
          </a:p>
          <a:p>
            <a:pPr marL="0" indent="0">
              <a:buNone/>
            </a:pPr>
            <a:endParaRPr lang="zh-CN" altLang="en-US" dirty="0"/>
          </a:p>
        </p:txBody>
      </p:sp>
    </p:spTree>
    <p:extLst>
      <p:ext uri="{BB962C8B-B14F-4D97-AF65-F5344CB8AC3E}">
        <p14:creationId xmlns:p14="http://schemas.microsoft.com/office/powerpoint/2010/main" val="5431546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908720"/>
            <a:ext cx="8229600" cy="1143000"/>
          </a:xfrm>
        </p:spPr>
        <p:txBody>
          <a:bodyPr>
            <a:normAutofit fontScale="90000"/>
          </a:bodyPr>
          <a:lstStyle/>
          <a:p>
            <a:r>
              <a:rPr lang="en-US" altLang="zh-CN" b="1" dirty="0">
                <a:solidFill>
                  <a:srgbClr val="C00000"/>
                </a:solidFill>
              </a:rPr>
              <a:t>4.7  Simulink</a:t>
            </a:r>
            <a:r>
              <a:rPr lang="zh-CN" altLang="zh-CN" b="1" dirty="0">
                <a:solidFill>
                  <a:srgbClr val="C00000"/>
                </a:solidFill>
              </a:rPr>
              <a:t>代码建模</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395536" y="1988840"/>
            <a:ext cx="8229600" cy="2808313"/>
          </a:xfrm>
        </p:spPr>
        <p:txBody>
          <a:bodyPr>
            <a:normAutofit fontScale="40000" lnSpcReduction="20000"/>
          </a:bodyPr>
          <a:lstStyle/>
          <a:p>
            <a:r>
              <a:rPr lang="zh-CN" altLang="zh-CN" dirty="0"/>
              <a:t>该节内容主要采用</a:t>
            </a:r>
            <a:r>
              <a:rPr lang="en-US" altLang="zh-CN" dirty="0"/>
              <a:t>Simulink</a:t>
            </a:r>
            <a:r>
              <a:rPr lang="zh-CN" altLang="zh-CN" dirty="0"/>
              <a:t>代码建模，对建立好的</a:t>
            </a:r>
            <a:r>
              <a:rPr lang="en-US" altLang="zh-CN" dirty="0"/>
              <a:t>Simulink</a:t>
            </a:r>
            <a:r>
              <a:rPr lang="zh-CN" altLang="zh-CN" dirty="0"/>
              <a:t>仿真模型进行仿真运算，</a:t>
            </a:r>
            <a:r>
              <a:rPr lang="en-US" altLang="zh-CN" dirty="0"/>
              <a:t>Simulink</a:t>
            </a:r>
            <a:r>
              <a:rPr lang="zh-CN" altLang="zh-CN" dirty="0"/>
              <a:t>代码在</a:t>
            </a:r>
            <a:r>
              <a:rPr lang="en-US" altLang="zh-CN" dirty="0"/>
              <a:t>MATLAB</a:t>
            </a:r>
            <a:r>
              <a:rPr lang="zh-CN" altLang="zh-CN" dirty="0"/>
              <a:t>脚本文件（</a:t>
            </a:r>
            <a:r>
              <a:rPr lang="en-US" altLang="zh-CN" dirty="0"/>
              <a:t>.m</a:t>
            </a:r>
            <a:r>
              <a:rPr lang="zh-CN" altLang="zh-CN" dirty="0"/>
              <a:t>）里面抒写，用户可以很简捷的进行调试。</a:t>
            </a:r>
          </a:p>
          <a:p>
            <a:r>
              <a:rPr lang="en-US" altLang="zh-CN" dirty="0"/>
              <a:t>	</a:t>
            </a:r>
            <a:r>
              <a:rPr lang="zh-CN" altLang="zh-CN" dirty="0"/>
              <a:t>（</a:t>
            </a:r>
            <a:r>
              <a:rPr lang="en-US" altLang="zh-CN" dirty="0"/>
              <a:t>1</a:t>
            </a:r>
            <a:r>
              <a:rPr lang="zh-CN" altLang="zh-CN" dirty="0"/>
              <a:t>）建立</a:t>
            </a:r>
            <a:r>
              <a:rPr lang="en-US" altLang="zh-CN" dirty="0"/>
              <a:t>Simulink</a:t>
            </a:r>
            <a:r>
              <a:rPr lang="zh-CN" altLang="zh-CN" dirty="0"/>
              <a:t>仿真文件</a:t>
            </a:r>
          </a:p>
          <a:p>
            <a:r>
              <a:rPr lang="en-US" altLang="zh-CN" dirty="0"/>
              <a:t>	Simulink</a:t>
            </a:r>
            <a:r>
              <a:rPr lang="zh-CN" altLang="zh-CN" dirty="0"/>
              <a:t>仿真代码抒写的第一步是建立一个</a:t>
            </a:r>
            <a:r>
              <a:rPr lang="en-US" altLang="zh-CN" dirty="0"/>
              <a:t>Simulink</a:t>
            </a:r>
            <a:r>
              <a:rPr lang="zh-CN" altLang="zh-CN" dirty="0"/>
              <a:t>仿真系统，并在代码抒写要在系统处于打开激活状态下才能进行。</a:t>
            </a:r>
          </a:p>
          <a:p>
            <a:r>
              <a:rPr lang="en-US" altLang="zh-CN" dirty="0"/>
              <a:t>	</a:t>
            </a:r>
            <a:r>
              <a:rPr lang="zh-CN" altLang="zh-CN" dirty="0"/>
              <a:t>具体的新建系统代码如下：</a:t>
            </a:r>
          </a:p>
          <a:p>
            <a:r>
              <a:rPr lang="en-US" altLang="zh-CN" dirty="0" err="1"/>
              <a:t>clc,clear,close</a:t>
            </a:r>
            <a:r>
              <a:rPr lang="en-US" altLang="zh-CN" dirty="0"/>
              <a:t> all</a:t>
            </a:r>
            <a:endParaRPr lang="zh-CN" altLang="zh-CN" dirty="0"/>
          </a:p>
          <a:p>
            <a:r>
              <a:rPr lang="en-US" altLang="zh-CN" dirty="0" err="1"/>
              <a:t>new_system</a:t>
            </a:r>
            <a:r>
              <a:rPr lang="en-US" altLang="zh-CN" dirty="0"/>
              <a:t>('ysw4_4'); % </a:t>
            </a:r>
            <a:r>
              <a:rPr lang="zh-CN" altLang="zh-CN" dirty="0"/>
              <a:t>新建一个</a:t>
            </a:r>
            <a:r>
              <a:rPr lang="en-US" altLang="zh-CN" dirty="0"/>
              <a:t>ysw4_4</a:t>
            </a:r>
            <a:r>
              <a:rPr lang="zh-CN" altLang="zh-CN" dirty="0"/>
              <a:t>系统</a:t>
            </a:r>
          </a:p>
          <a:p>
            <a:r>
              <a:rPr lang="en-US" altLang="zh-CN" dirty="0"/>
              <a:t>	</a:t>
            </a:r>
            <a:r>
              <a:rPr lang="zh-CN" altLang="zh-CN" dirty="0"/>
              <a:t>新建好一个系统后，接下来就是打开</a:t>
            </a:r>
            <a:r>
              <a:rPr lang="en-US" altLang="zh-CN" dirty="0"/>
              <a:t>Simulink</a:t>
            </a:r>
            <a:r>
              <a:rPr lang="zh-CN" altLang="zh-CN" dirty="0"/>
              <a:t>仿真系统模块库，具体的代码如下：</a:t>
            </a:r>
          </a:p>
          <a:p>
            <a:r>
              <a:rPr lang="en-US" altLang="zh-CN" dirty="0" err="1"/>
              <a:t>open_system</a:t>
            </a:r>
            <a:r>
              <a:rPr lang="en-US" altLang="zh-CN" dirty="0"/>
              <a:t>('simulnik3') % </a:t>
            </a:r>
            <a:r>
              <a:rPr lang="zh-CN" altLang="zh-CN" dirty="0"/>
              <a:t>打开</a:t>
            </a:r>
            <a:r>
              <a:rPr lang="en-US" altLang="zh-CN" dirty="0" err="1"/>
              <a:t>simulink</a:t>
            </a:r>
            <a:r>
              <a:rPr lang="zh-CN" altLang="zh-CN" dirty="0"/>
              <a:t>库窗口</a:t>
            </a:r>
          </a:p>
          <a:p>
            <a:r>
              <a:rPr lang="en-US" altLang="zh-CN" dirty="0"/>
              <a:t>	</a:t>
            </a:r>
            <a:r>
              <a:rPr lang="zh-CN" altLang="zh-CN" dirty="0"/>
              <a:t>打开</a:t>
            </a:r>
            <a:r>
              <a:rPr lang="en-US" altLang="zh-CN" dirty="0"/>
              <a:t>Simulink</a:t>
            </a:r>
            <a:r>
              <a:rPr lang="zh-CN" altLang="zh-CN" dirty="0"/>
              <a:t>仿真系统模块库后，用户既可进行模型的搭建。</a:t>
            </a:r>
          </a:p>
          <a:p>
            <a:r>
              <a:rPr lang="en-US" altLang="zh-CN" dirty="0"/>
              <a:t>	</a:t>
            </a:r>
            <a:r>
              <a:rPr lang="zh-CN" altLang="zh-CN" dirty="0"/>
              <a:t>（</a:t>
            </a:r>
            <a:r>
              <a:rPr lang="en-US" altLang="zh-CN" dirty="0"/>
              <a:t>2</a:t>
            </a:r>
            <a:r>
              <a:rPr lang="zh-CN" altLang="zh-CN" dirty="0"/>
              <a:t>）增加模块</a:t>
            </a:r>
          </a:p>
          <a:p>
            <a:r>
              <a:rPr lang="en-US" altLang="zh-CN" dirty="0"/>
              <a:t>	</a:t>
            </a:r>
            <a:r>
              <a:rPr lang="zh-CN" altLang="zh-CN" dirty="0"/>
              <a:t>将构建如图</a:t>
            </a:r>
            <a:r>
              <a:rPr lang="en-US" altLang="zh-CN" dirty="0"/>
              <a:t>4-24</a:t>
            </a:r>
            <a:r>
              <a:rPr lang="zh-CN" altLang="zh-CN" dirty="0"/>
              <a:t>所示的仿真模型。</a:t>
            </a:r>
          </a:p>
          <a:p>
            <a:endParaRPr lang="zh-CN"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4725145"/>
            <a:ext cx="4175468" cy="17334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97143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523810"/>
            <a:ext cx="8229600" cy="2980928"/>
          </a:xfrm>
        </p:spPr>
        <p:txBody>
          <a:bodyPr>
            <a:normAutofit fontScale="70000" lnSpcReduction="20000"/>
          </a:bodyPr>
          <a:lstStyle/>
          <a:p>
            <a:r>
              <a:rPr lang="zh-CN" altLang="zh-CN" dirty="0" smtClean="0"/>
              <a:t>对模型</a:t>
            </a:r>
            <a:r>
              <a:rPr lang="zh-CN" altLang="zh-CN" dirty="0"/>
              <a:t>进行模块增加，模型中包含</a:t>
            </a:r>
            <a:r>
              <a:rPr lang="en-US" altLang="zh-CN" dirty="0"/>
              <a:t>Sine Wave</a:t>
            </a:r>
            <a:r>
              <a:rPr lang="zh-CN" altLang="zh-CN" dirty="0"/>
              <a:t>、</a:t>
            </a:r>
            <a:r>
              <a:rPr lang="en-US" altLang="zh-CN" dirty="0"/>
              <a:t>Integrator</a:t>
            </a:r>
            <a:r>
              <a:rPr lang="zh-CN" altLang="zh-CN" dirty="0"/>
              <a:t>、</a:t>
            </a:r>
            <a:r>
              <a:rPr lang="en-US" altLang="zh-CN" dirty="0"/>
              <a:t>Mux</a:t>
            </a:r>
            <a:r>
              <a:rPr lang="zh-CN" altLang="zh-CN" dirty="0"/>
              <a:t>、</a:t>
            </a:r>
            <a:r>
              <a:rPr lang="en-US" altLang="zh-CN" dirty="0"/>
              <a:t>Scope</a:t>
            </a:r>
            <a:r>
              <a:rPr lang="zh-CN" altLang="zh-CN" dirty="0"/>
              <a:t>四个模块，因此用户需要用</a:t>
            </a:r>
            <a:r>
              <a:rPr lang="en-US" altLang="zh-CN" dirty="0"/>
              <a:t>Simulink</a:t>
            </a:r>
            <a:r>
              <a:rPr lang="zh-CN" altLang="zh-CN" dirty="0"/>
              <a:t>代码分别增加这四个模块，具体的代码如下：</a:t>
            </a:r>
          </a:p>
          <a:p>
            <a:r>
              <a:rPr lang="en-US" altLang="zh-CN" dirty="0" err="1"/>
              <a:t>add_block</a:t>
            </a:r>
            <a:r>
              <a:rPr lang="en-US" altLang="zh-CN" dirty="0"/>
              <a:t>('built-in/Sine Wave','ysw4_4/Sine Wave');</a:t>
            </a:r>
            <a:endParaRPr lang="zh-CN" altLang="zh-CN" dirty="0"/>
          </a:p>
          <a:p>
            <a:r>
              <a:rPr lang="en-US" altLang="zh-CN" dirty="0" err="1"/>
              <a:t>add_block</a:t>
            </a:r>
            <a:r>
              <a:rPr lang="en-US" altLang="zh-CN" dirty="0"/>
              <a:t>('built-in/Scope','ysw4_4/Scope');</a:t>
            </a:r>
            <a:endParaRPr lang="zh-CN" altLang="zh-CN" dirty="0"/>
          </a:p>
          <a:p>
            <a:r>
              <a:rPr lang="en-US" altLang="zh-CN" dirty="0" err="1"/>
              <a:t>add_block</a:t>
            </a:r>
            <a:r>
              <a:rPr lang="en-US" altLang="zh-CN" dirty="0"/>
              <a:t>('built-in/Mux','ysw4_4/Mux');</a:t>
            </a:r>
            <a:endParaRPr lang="zh-CN" altLang="zh-CN" dirty="0"/>
          </a:p>
          <a:p>
            <a:r>
              <a:rPr lang="en-US" altLang="zh-CN" dirty="0" err="1"/>
              <a:t>add_block</a:t>
            </a:r>
            <a:r>
              <a:rPr lang="en-US" altLang="zh-CN" dirty="0"/>
              <a:t>('built-in/Integrator','ysw4_4/Integrator');</a:t>
            </a:r>
            <a:endParaRPr lang="zh-CN" altLang="zh-CN" dirty="0"/>
          </a:p>
          <a:p>
            <a:r>
              <a:rPr lang="en-US" altLang="zh-CN" dirty="0"/>
              <a:t>	</a:t>
            </a:r>
            <a:r>
              <a:rPr lang="zh-CN" altLang="zh-CN" dirty="0"/>
              <a:t>代码执行完后，模型建立如图</a:t>
            </a:r>
            <a:r>
              <a:rPr lang="en-US" altLang="zh-CN" dirty="0"/>
              <a:t>4-25</a:t>
            </a:r>
            <a:r>
              <a:rPr lang="zh-CN" altLang="zh-CN" dirty="0"/>
              <a:t>所示。</a:t>
            </a:r>
          </a:p>
          <a:p>
            <a:r>
              <a:rPr lang="en-US" altLang="zh-CN" dirty="0"/>
              <a:t>	</a:t>
            </a:r>
            <a:r>
              <a:rPr lang="zh-CN" altLang="zh-CN" dirty="0"/>
              <a:t>用户手动拖动重叠在一起的模块如图</a:t>
            </a:r>
            <a:r>
              <a:rPr lang="en-US" altLang="zh-CN" dirty="0"/>
              <a:t>4-26</a:t>
            </a:r>
            <a:r>
              <a:rPr lang="zh-CN" altLang="zh-CN" dirty="0"/>
              <a:t>所示。</a:t>
            </a:r>
          </a:p>
          <a:p>
            <a:endParaRPr lang="zh-CN" alt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4529484"/>
            <a:ext cx="4991100" cy="1912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2812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813" t="15244" r="1813" b="28786"/>
          <a:stretch/>
        </p:blipFill>
        <p:spPr bwMode="auto">
          <a:xfrm>
            <a:off x="251520" y="1688614"/>
            <a:ext cx="8236370" cy="2377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251520" y="980728"/>
            <a:ext cx="8352928" cy="707886"/>
          </a:xfrm>
          <a:prstGeom prst="rect">
            <a:avLst/>
          </a:prstGeom>
        </p:spPr>
        <p:txBody>
          <a:bodyPr wrap="square">
            <a:spAutoFit/>
          </a:bodyPr>
          <a:lstStyle/>
          <a:p>
            <a:pPr algn="l"/>
            <a:r>
              <a:rPr lang="zh-CN" altLang="zh-CN" b="0" dirty="0">
                <a:solidFill>
                  <a:schemeClr val="tx1"/>
                </a:solidFill>
                <a:latin typeface="+mj-ea"/>
                <a:ea typeface="+mj-ea"/>
              </a:rPr>
              <a:t>如图</a:t>
            </a:r>
            <a:r>
              <a:rPr lang="en-US" altLang="zh-CN" b="0" dirty="0">
                <a:solidFill>
                  <a:schemeClr val="tx1"/>
                </a:solidFill>
                <a:latin typeface="+mj-ea"/>
                <a:ea typeface="+mj-ea"/>
              </a:rPr>
              <a:t>4-26</a:t>
            </a:r>
            <a:r>
              <a:rPr lang="zh-CN" altLang="zh-CN" b="0" dirty="0">
                <a:solidFill>
                  <a:schemeClr val="tx1"/>
                </a:solidFill>
                <a:latin typeface="+mj-ea"/>
                <a:ea typeface="+mj-ea"/>
              </a:rPr>
              <a:t>所示模型，对照如图</a:t>
            </a:r>
            <a:r>
              <a:rPr lang="en-US" altLang="zh-CN" b="0" dirty="0">
                <a:solidFill>
                  <a:schemeClr val="tx1"/>
                </a:solidFill>
                <a:latin typeface="+mj-ea"/>
                <a:ea typeface="+mj-ea"/>
              </a:rPr>
              <a:t>4-6</a:t>
            </a:r>
            <a:r>
              <a:rPr lang="zh-CN" altLang="zh-CN" b="0" dirty="0">
                <a:solidFill>
                  <a:schemeClr val="tx1"/>
                </a:solidFill>
                <a:latin typeface="+mj-ea"/>
                <a:ea typeface="+mj-ea"/>
              </a:rPr>
              <a:t>所示模型，其中</a:t>
            </a:r>
            <a:r>
              <a:rPr lang="en-US" altLang="zh-CN" b="0" dirty="0">
                <a:solidFill>
                  <a:schemeClr val="tx1"/>
                </a:solidFill>
                <a:latin typeface="+mj-ea"/>
                <a:ea typeface="+mj-ea"/>
              </a:rPr>
              <a:t>Mux</a:t>
            </a:r>
            <a:r>
              <a:rPr lang="zh-CN" altLang="zh-CN" b="0" dirty="0">
                <a:solidFill>
                  <a:schemeClr val="tx1"/>
                </a:solidFill>
                <a:latin typeface="+mj-ea"/>
                <a:ea typeface="+mj-ea"/>
              </a:rPr>
              <a:t>模块引脚输入默认为</a:t>
            </a:r>
            <a:r>
              <a:rPr lang="en-US" altLang="zh-CN" b="0" dirty="0">
                <a:solidFill>
                  <a:schemeClr val="tx1"/>
                </a:solidFill>
                <a:latin typeface="+mj-ea"/>
                <a:ea typeface="+mj-ea"/>
              </a:rPr>
              <a:t>4</a:t>
            </a:r>
            <a:r>
              <a:rPr lang="zh-CN" altLang="zh-CN" b="0" dirty="0">
                <a:solidFill>
                  <a:schemeClr val="tx1"/>
                </a:solidFill>
                <a:latin typeface="+mj-ea"/>
                <a:ea typeface="+mj-ea"/>
              </a:rPr>
              <a:t>，双击该模型修改如图</a:t>
            </a:r>
            <a:r>
              <a:rPr lang="en-US" altLang="zh-CN" b="0" dirty="0">
                <a:solidFill>
                  <a:schemeClr val="tx1"/>
                </a:solidFill>
                <a:latin typeface="+mj-ea"/>
                <a:ea typeface="+mj-ea"/>
              </a:rPr>
              <a:t>4-27</a:t>
            </a:r>
            <a:r>
              <a:rPr lang="zh-CN" altLang="zh-CN" b="0" dirty="0">
                <a:solidFill>
                  <a:schemeClr val="tx1"/>
                </a:solidFill>
                <a:latin typeface="+mj-ea"/>
                <a:ea typeface="+mj-ea"/>
              </a:rPr>
              <a:t>所示，得到如图</a:t>
            </a:r>
            <a:r>
              <a:rPr lang="en-US" altLang="zh-CN" b="0" dirty="0">
                <a:solidFill>
                  <a:schemeClr val="tx1"/>
                </a:solidFill>
                <a:latin typeface="+mj-ea"/>
                <a:ea typeface="+mj-ea"/>
              </a:rPr>
              <a:t>4-28</a:t>
            </a:r>
            <a:r>
              <a:rPr lang="zh-CN" altLang="zh-CN" b="0" dirty="0">
                <a:solidFill>
                  <a:schemeClr val="tx1"/>
                </a:solidFill>
                <a:latin typeface="+mj-ea"/>
                <a:ea typeface="+mj-ea"/>
              </a:rPr>
              <a:t>所示模型。</a:t>
            </a:r>
          </a:p>
        </p:txBody>
      </p:sp>
      <p:sp>
        <p:nvSpPr>
          <p:cNvPr id="3" name="矩形 2"/>
          <p:cNvSpPr/>
          <p:nvPr/>
        </p:nvSpPr>
        <p:spPr>
          <a:xfrm>
            <a:off x="395536" y="4149080"/>
            <a:ext cx="8568952" cy="1631216"/>
          </a:xfrm>
          <a:prstGeom prst="rect">
            <a:avLst/>
          </a:prstGeom>
        </p:spPr>
        <p:txBody>
          <a:bodyPr wrap="square">
            <a:spAutoFit/>
          </a:bodyPr>
          <a:lstStyle/>
          <a:p>
            <a:pPr algn="l"/>
            <a:r>
              <a:rPr lang="zh-CN" altLang="zh-CN" b="0" dirty="0">
                <a:solidFill>
                  <a:schemeClr val="tx1"/>
                </a:solidFill>
                <a:latin typeface="+mj-ea"/>
                <a:ea typeface="+mj-ea"/>
              </a:rPr>
              <a:t>（</a:t>
            </a:r>
            <a:r>
              <a:rPr lang="en-US" altLang="zh-CN" b="0" dirty="0">
                <a:solidFill>
                  <a:schemeClr val="tx1"/>
                </a:solidFill>
                <a:latin typeface="+mj-ea"/>
                <a:ea typeface="+mj-ea"/>
              </a:rPr>
              <a:t>3</a:t>
            </a:r>
            <a:r>
              <a:rPr lang="zh-CN" altLang="zh-CN" b="0" dirty="0">
                <a:solidFill>
                  <a:schemeClr val="tx1"/>
                </a:solidFill>
                <a:latin typeface="+mj-ea"/>
                <a:ea typeface="+mj-ea"/>
              </a:rPr>
              <a:t>）模块信号线连接</a:t>
            </a:r>
          </a:p>
          <a:p>
            <a:pPr algn="l"/>
            <a:r>
              <a:rPr lang="en-US" altLang="zh-CN" b="0" dirty="0">
                <a:solidFill>
                  <a:schemeClr val="tx1"/>
                </a:solidFill>
                <a:latin typeface="+mj-ea"/>
                <a:ea typeface="+mj-ea"/>
              </a:rPr>
              <a:t> </a:t>
            </a:r>
            <a:r>
              <a:rPr lang="en-US" altLang="zh-CN" b="0" dirty="0" smtClean="0">
                <a:solidFill>
                  <a:schemeClr val="tx1"/>
                </a:solidFill>
                <a:latin typeface="+mj-ea"/>
                <a:ea typeface="+mj-ea"/>
              </a:rPr>
              <a:t>   </a:t>
            </a:r>
            <a:r>
              <a:rPr lang="zh-CN" altLang="zh-CN" b="0" dirty="0" smtClean="0">
                <a:solidFill>
                  <a:schemeClr val="tx1"/>
                </a:solidFill>
                <a:latin typeface="+mj-ea"/>
                <a:ea typeface="+mj-ea"/>
              </a:rPr>
              <a:t>搭建</a:t>
            </a:r>
            <a:r>
              <a:rPr lang="zh-CN" altLang="zh-CN" b="0" dirty="0">
                <a:solidFill>
                  <a:schemeClr val="tx1"/>
                </a:solidFill>
                <a:latin typeface="+mj-ea"/>
                <a:ea typeface="+mj-ea"/>
              </a:rPr>
              <a:t>好如图</a:t>
            </a:r>
            <a:r>
              <a:rPr lang="en-US" altLang="zh-CN" b="0" dirty="0">
                <a:solidFill>
                  <a:schemeClr val="tx1"/>
                </a:solidFill>
                <a:latin typeface="+mj-ea"/>
                <a:ea typeface="+mj-ea"/>
              </a:rPr>
              <a:t>4-28</a:t>
            </a:r>
            <a:r>
              <a:rPr lang="zh-CN" altLang="zh-CN" b="0" dirty="0">
                <a:solidFill>
                  <a:schemeClr val="tx1"/>
                </a:solidFill>
                <a:latin typeface="+mj-ea"/>
                <a:ea typeface="+mj-ea"/>
              </a:rPr>
              <a:t>所示的模块后，接下来就是模块直接信号线连接，采用如下代码将</a:t>
            </a:r>
            <a:r>
              <a:rPr lang="en-US" altLang="zh-CN" b="0" dirty="0">
                <a:solidFill>
                  <a:schemeClr val="tx1"/>
                </a:solidFill>
                <a:latin typeface="+mj-ea"/>
                <a:ea typeface="+mj-ea"/>
              </a:rPr>
              <a:t>Sine Wave</a:t>
            </a:r>
            <a:r>
              <a:rPr lang="zh-CN" altLang="zh-CN" b="0" dirty="0">
                <a:solidFill>
                  <a:schemeClr val="tx1"/>
                </a:solidFill>
                <a:latin typeface="+mj-ea"/>
                <a:ea typeface="+mj-ea"/>
              </a:rPr>
              <a:t>输出和</a:t>
            </a:r>
            <a:r>
              <a:rPr lang="en-US" altLang="zh-CN" b="0" dirty="0">
                <a:solidFill>
                  <a:schemeClr val="tx1"/>
                </a:solidFill>
                <a:latin typeface="+mj-ea"/>
                <a:ea typeface="+mj-ea"/>
              </a:rPr>
              <a:t>Mux</a:t>
            </a:r>
            <a:r>
              <a:rPr lang="zh-CN" altLang="zh-CN" b="0" dirty="0">
                <a:solidFill>
                  <a:schemeClr val="tx1"/>
                </a:solidFill>
                <a:latin typeface="+mj-ea"/>
                <a:ea typeface="+mj-ea"/>
              </a:rPr>
              <a:t>的第一个输入连接起来，代码如下：</a:t>
            </a:r>
          </a:p>
          <a:p>
            <a:pPr algn="l"/>
            <a:r>
              <a:rPr lang="en-US" altLang="zh-CN" b="0" dirty="0" err="1">
                <a:solidFill>
                  <a:schemeClr val="tx1"/>
                </a:solidFill>
                <a:latin typeface="+mj-ea"/>
                <a:ea typeface="+mj-ea"/>
              </a:rPr>
              <a:t>add_line</a:t>
            </a:r>
            <a:r>
              <a:rPr lang="en-US" altLang="zh-CN" b="0" dirty="0">
                <a:solidFill>
                  <a:schemeClr val="tx1"/>
                </a:solidFill>
                <a:latin typeface="+mj-ea"/>
                <a:ea typeface="+mj-ea"/>
              </a:rPr>
              <a:t>('ysw4_4','Sine Wave/1','Mux/1</a:t>
            </a:r>
            <a:r>
              <a:rPr lang="en-US" altLang="zh-CN" b="0" dirty="0" smtClean="0">
                <a:solidFill>
                  <a:schemeClr val="tx1"/>
                </a:solidFill>
                <a:latin typeface="+mj-ea"/>
                <a:ea typeface="+mj-ea"/>
              </a:rPr>
              <a:t>')</a:t>
            </a:r>
            <a:endParaRPr lang="en-US" altLang="zh-CN" b="0" dirty="0">
              <a:solidFill>
                <a:schemeClr val="tx1"/>
              </a:solidFill>
              <a:latin typeface="+mj-ea"/>
              <a:ea typeface="+mj-ea"/>
            </a:endParaRPr>
          </a:p>
          <a:p>
            <a:pPr algn="l"/>
            <a:r>
              <a:rPr lang="zh-CN" altLang="zh-CN" b="0" dirty="0" smtClean="0">
                <a:solidFill>
                  <a:schemeClr val="tx1"/>
                </a:solidFill>
                <a:latin typeface="+mj-ea"/>
                <a:ea typeface="+mj-ea"/>
              </a:rPr>
              <a:t>运行</a:t>
            </a:r>
            <a:r>
              <a:rPr lang="zh-CN" altLang="zh-CN" b="0" dirty="0">
                <a:solidFill>
                  <a:schemeClr val="tx1"/>
                </a:solidFill>
                <a:latin typeface="+mj-ea"/>
                <a:ea typeface="+mj-ea"/>
              </a:rPr>
              <a:t>程序输出结果如图</a:t>
            </a:r>
            <a:r>
              <a:rPr lang="en-US" altLang="zh-CN" b="0" dirty="0">
                <a:solidFill>
                  <a:schemeClr val="tx1"/>
                </a:solidFill>
                <a:latin typeface="+mj-ea"/>
                <a:ea typeface="+mj-ea"/>
              </a:rPr>
              <a:t>4-29</a:t>
            </a:r>
            <a:r>
              <a:rPr lang="zh-CN" altLang="zh-CN" b="0" dirty="0">
                <a:solidFill>
                  <a:schemeClr val="tx1"/>
                </a:solidFill>
                <a:latin typeface="+mj-ea"/>
                <a:ea typeface="+mj-ea"/>
              </a:rPr>
              <a:t>所示。</a:t>
            </a:r>
          </a:p>
        </p:txBody>
      </p:sp>
    </p:spTree>
    <p:extLst>
      <p:ext uri="{BB962C8B-B14F-4D97-AF65-F5344CB8AC3E}">
        <p14:creationId xmlns:p14="http://schemas.microsoft.com/office/powerpoint/2010/main" val="36570424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268760"/>
            <a:ext cx="8229600" cy="3589859"/>
          </a:xfrm>
        </p:spPr>
        <p:txBody>
          <a:bodyPr>
            <a:normAutofit fontScale="70000" lnSpcReduction="20000"/>
          </a:bodyPr>
          <a:lstStyle/>
          <a:p>
            <a:r>
              <a:rPr lang="en-US" altLang="zh-CN" dirty="0" err="1"/>
              <a:t>add_line</a:t>
            </a:r>
            <a:r>
              <a:rPr lang="en-US" altLang="zh-CN" dirty="0"/>
              <a:t>('ysw4_4','Sine Wave/1','Mux/1')</a:t>
            </a:r>
            <a:endParaRPr lang="zh-CN" altLang="zh-CN" dirty="0"/>
          </a:p>
          <a:p>
            <a:r>
              <a:rPr lang="en-US" altLang="zh-CN" dirty="0"/>
              <a:t>	</a:t>
            </a:r>
            <a:r>
              <a:rPr lang="zh-CN" altLang="zh-CN" dirty="0"/>
              <a:t>运行程序输出结果如图</a:t>
            </a:r>
            <a:r>
              <a:rPr lang="en-US" altLang="zh-CN" dirty="0"/>
              <a:t>4-29</a:t>
            </a:r>
            <a:r>
              <a:rPr lang="zh-CN" altLang="zh-CN" dirty="0"/>
              <a:t>所示。</a:t>
            </a:r>
          </a:p>
          <a:p>
            <a:r>
              <a:rPr lang="zh-CN" altLang="zh-CN" dirty="0"/>
              <a:t>接下来连接</a:t>
            </a:r>
            <a:r>
              <a:rPr lang="en-US" altLang="zh-CN" dirty="0"/>
              <a:t>Sine Wave</a:t>
            </a:r>
            <a:r>
              <a:rPr lang="zh-CN" altLang="zh-CN" dirty="0"/>
              <a:t>和</a:t>
            </a:r>
            <a:r>
              <a:rPr lang="en-US" altLang="zh-CN" dirty="0"/>
              <a:t>Integrator</a:t>
            </a:r>
            <a:r>
              <a:rPr lang="zh-CN" altLang="zh-CN" dirty="0"/>
              <a:t>模块的信号线，代码如下：</a:t>
            </a:r>
          </a:p>
          <a:p>
            <a:r>
              <a:rPr lang="en-US" altLang="zh-CN" dirty="0" err="1"/>
              <a:t>add_line</a:t>
            </a:r>
            <a:r>
              <a:rPr lang="en-US" altLang="zh-CN" dirty="0"/>
              <a:t>('ysw4_4',[90,20;80,85;120,90])</a:t>
            </a:r>
            <a:endParaRPr lang="zh-CN" altLang="zh-CN" dirty="0"/>
          </a:p>
          <a:p>
            <a:r>
              <a:rPr lang="en-US" altLang="zh-CN" dirty="0"/>
              <a:t>	</a:t>
            </a:r>
            <a:r>
              <a:rPr lang="zh-CN" altLang="zh-CN" dirty="0"/>
              <a:t>运行程序输出图形如图</a:t>
            </a:r>
            <a:r>
              <a:rPr lang="en-US" altLang="zh-CN" dirty="0"/>
              <a:t>4-20</a:t>
            </a:r>
            <a:r>
              <a:rPr lang="zh-CN" altLang="zh-CN" dirty="0"/>
              <a:t>所示。</a:t>
            </a:r>
          </a:p>
          <a:p>
            <a:r>
              <a:rPr lang="zh-CN" altLang="zh-CN" dirty="0"/>
              <a:t>连接</a:t>
            </a:r>
            <a:r>
              <a:rPr lang="en-US" altLang="zh-CN" dirty="0"/>
              <a:t>Integrator</a:t>
            </a:r>
            <a:r>
              <a:rPr lang="zh-CN" altLang="zh-CN" dirty="0"/>
              <a:t>模块和</a:t>
            </a:r>
            <a:r>
              <a:rPr lang="en-US" altLang="zh-CN" dirty="0"/>
              <a:t>Mux</a:t>
            </a:r>
            <a:r>
              <a:rPr lang="zh-CN" altLang="zh-CN" dirty="0"/>
              <a:t>模块的第二个输出信号线，代码如下：</a:t>
            </a:r>
          </a:p>
          <a:p>
            <a:r>
              <a:rPr lang="en-US" altLang="zh-CN" dirty="0" err="1"/>
              <a:t>add_line</a:t>
            </a:r>
            <a:r>
              <a:rPr lang="en-US" altLang="zh-CN" dirty="0"/>
              <a:t>('ysw4_4','Integrator/1','Mux/2')</a:t>
            </a:r>
            <a:endParaRPr lang="zh-CN" altLang="zh-CN" dirty="0"/>
          </a:p>
          <a:p>
            <a:r>
              <a:rPr lang="en-US" altLang="zh-CN" dirty="0"/>
              <a:t>	</a:t>
            </a:r>
            <a:r>
              <a:rPr lang="zh-CN" altLang="zh-CN" dirty="0"/>
              <a:t>运行程序输出图形如图</a:t>
            </a:r>
            <a:r>
              <a:rPr lang="en-US" altLang="zh-CN" dirty="0"/>
              <a:t>4-31</a:t>
            </a:r>
            <a:r>
              <a:rPr lang="zh-CN" altLang="zh-CN" dirty="0"/>
              <a:t>所示。</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l="11905" t="39270" r="8163" b="8218"/>
          <a:stretch>
            <a:fillRect/>
          </a:stretch>
        </p:blipFill>
        <p:spPr bwMode="auto">
          <a:xfrm>
            <a:off x="467544" y="4347944"/>
            <a:ext cx="2240280" cy="1097280"/>
          </a:xfrm>
          <a:prstGeom prst="rect">
            <a:avLst/>
          </a:prstGeom>
          <a:noFill/>
          <a:ln>
            <a:noFill/>
          </a:ln>
        </p:spPr>
      </p:pic>
      <p:pic>
        <p:nvPicPr>
          <p:cNvPr id="5" name="图片 4"/>
          <p:cNvPicPr/>
          <p:nvPr/>
        </p:nvPicPr>
        <p:blipFill>
          <a:blip r:embed="rId3">
            <a:extLst>
              <a:ext uri="{28A0092B-C50C-407E-A947-70E740481C1C}">
                <a14:useLocalDpi xmlns:a14="http://schemas.microsoft.com/office/drawing/2010/main" val="0"/>
              </a:ext>
            </a:extLst>
          </a:blip>
          <a:srcRect l="13190" t="39256" r="10123" b="8678"/>
          <a:stretch>
            <a:fillRect/>
          </a:stretch>
        </p:blipFill>
        <p:spPr bwMode="auto">
          <a:xfrm>
            <a:off x="3347864" y="4205142"/>
            <a:ext cx="2377440" cy="1203960"/>
          </a:xfrm>
          <a:prstGeom prst="rect">
            <a:avLst/>
          </a:prstGeom>
          <a:noFill/>
          <a:ln>
            <a:noFill/>
          </a:ln>
        </p:spPr>
      </p:pic>
      <p:pic>
        <p:nvPicPr>
          <p:cNvPr id="6" name="图片 5"/>
          <p:cNvPicPr/>
          <p:nvPr/>
        </p:nvPicPr>
        <p:blipFill>
          <a:blip r:embed="rId4">
            <a:extLst>
              <a:ext uri="{28A0092B-C50C-407E-A947-70E740481C1C}">
                <a14:useLocalDpi xmlns:a14="http://schemas.microsoft.com/office/drawing/2010/main" val="0"/>
              </a:ext>
            </a:extLst>
          </a:blip>
          <a:srcRect l="13733" t="38863" r="7747" b="9048"/>
          <a:stretch>
            <a:fillRect/>
          </a:stretch>
        </p:blipFill>
        <p:spPr bwMode="auto">
          <a:xfrm>
            <a:off x="6228184" y="4077072"/>
            <a:ext cx="2514600" cy="1242060"/>
          </a:xfrm>
          <a:prstGeom prst="rect">
            <a:avLst/>
          </a:prstGeom>
          <a:noFill/>
          <a:ln>
            <a:noFill/>
          </a:ln>
        </p:spPr>
      </p:pic>
    </p:spTree>
    <p:extLst>
      <p:ext uri="{BB962C8B-B14F-4D97-AF65-F5344CB8AC3E}">
        <p14:creationId xmlns:p14="http://schemas.microsoft.com/office/powerpoint/2010/main" val="15530143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268759"/>
            <a:ext cx="8229600" cy="1944217"/>
          </a:xfrm>
        </p:spPr>
        <p:txBody>
          <a:bodyPr>
            <a:normAutofit fontScale="70000" lnSpcReduction="20000"/>
          </a:bodyPr>
          <a:lstStyle/>
          <a:p>
            <a:r>
              <a:rPr lang="zh-CN" altLang="zh-CN" dirty="0"/>
              <a:t>最后连接</a:t>
            </a:r>
            <a:r>
              <a:rPr lang="en-US" altLang="zh-CN" dirty="0"/>
              <a:t>Mux</a:t>
            </a:r>
            <a:r>
              <a:rPr lang="zh-CN" altLang="zh-CN" dirty="0"/>
              <a:t>模块的输出引脚和</a:t>
            </a:r>
            <a:r>
              <a:rPr lang="en-US" altLang="zh-CN" dirty="0"/>
              <a:t>Scope</a:t>
            </a:r>
            <a:r>
              <a:rPr lang="zh-CN" altLang="zh-CN" dirty="0"/>
              <a:t>的输入引脚，具体如下：</a:t>
            </a:r>
          </a:p>
          <a:p>
            <a:r>
              <a:rPr lang="en-US" altLang="zh-CN" dirty="0" err="1"/>
              <a:t>add_line</a:t>
            </a:r>
            <a:r>
              <a:rPr lang="en-US" altLang="zh-CN" dirty="0"/>
              <a:t>('ysw4_4','Mux/1','Scope/1')</a:t>
            </a:r>
            <a:endParaRPr lang="zh-CN" altLang="zh-CN" dirty="0"/>
          </a:p>
          <a:p>
            <a:r>
              <a:rPr lang="en-US" altLang="zh-CN" dirty="0"/>
              <a:t>	</a:t>
            </a:r>
            <a:r>
              <a:rPr lang="zh-CN" altLang="zh-CN" dirty="0"/>
              <a:t>由此全部的信号线连接完成，具体如图</a:t>
            </a:r>
            <a:r>
              <a:rPr lang="en-US" altLang="zh-CN" dirty="0"/>
              <a:t>4-32</a:t>
            </a:r>
            <a:r>
              <a:rPr lang="zh-CN" altLang="zh-CN" dirty="0"/>
              <a:t>所示。</a:t>
            </a:r>
          </a:p>
          <a:p>
            <a:r>
              <a:rPr lang="zh-CN" altLang="zh-CN" dirty="0"/>
              <a:t>对照</a:t>
            </a:r>
            <a:r>
              <a:rPr lang="en-US" altLang="zh-CN" dirty="0"/>
              <a:t>4-24</a:t>
            </a:r>
            <a:r>
              <a:rPr lang="zh-CN" altLang="zh-CN" dirty="0"/>
              <a:t>所示模型，图</a:t>
            </a:r>
            <a:r>
              <a:rPr lang="en-US" altLang="zh-CN" dirty="0"/>
              <a:t>4-32</a:t>
            </a:r>
            <a:r>
              <a:rPr lang="zh-CN" altLang="zh-CN" dirty="0"/>
              <a:t>模型搭建较合理，能够实现</a:t>
            </a:r>
            <a:r>
              <a:rPr lang="en-US" altLang="zh-CN" dirty="0"/>
              <a:t>Simulink</a:t>
            </a:r>
            <a:r>
              <a:rPr lang="zh-CN" altLang="zh-CN" dirty="0"/>
              <a:t>模型的快速搭建，运行仿真文件输出图形如图</a:t>
            </a:r>
            <a:r>
              <a:rPr lang="en-US" altLang="zh-CN" dirty="0"/>
              <a:t>4-33</a:t>
            </a:r>
            <a:r>
              <a:rPr lang="zh-CN" altLang="zh-CN" dirty="0"/>
              <a:t>所示。</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l="12590" t="39806" r="7555" b="8377"/>
          <a:stretch>
            <a:fillRect/>
          </a:stretch>
        </p:blipFill>
        <p:spPr bwMode="auto">
          <a:xfrm>
            <a:off x="683568" y="3486528"/>
            <a:ext cx="3017520" cy="1455420"/>
          </a:xfrm>
          <a:prstGeom prst="rect">
            <a:avLst/>
          </a:prstGeom>
          <a:noFill/>
          <a:ln>
            <a:noFill/>
          </a:ln>
        </p:spPr>
      </p:pic>
      <p:pic>
        <p:nvPicPr>
          <p:cNvPr id="5" name="图片 4"/>
          <p:cNvPicPr/>
          <p:nvPr/>
        </p:nvPicPr>
        <p:blipFill>
          <a:blip r:embed="rId3">
            <a:extLst>
              <a:ext uri="{28A0092B-C50C-407E-A947-70E740481C1C}">
                <a14:useLocalDpi xmlns:a14="http://schemas.microsoft.com/office/drawing/2010/main" val="0"/>
              </a:ext>
            </a:extLst>
          </a:blip>
          <a:srcRect l="2869" t="16753" r="2998" b="7220"/>
          <a:stretch>
            <a:fillRect/>
          </a:stretch>
        </p:blipFill>
        <p:spPr bwMode="auto">
          <a:xfrm>
            <a:off x="4211960" y="3453746"/>
            <a:ext cx="2773680" cy="1767840"/>
          </a:xfrm>
          <a:prstGeom prst="rect">
            <a:avLst/>
          </a:prstGeom>
          <a:noFill/>
          <a:ln>
            <a:noFill/>
          </a:ln>
        </p:spPr>
      </p:pic>
    </p:spTree>
    <p:extLst>
      <p:ext uri="{BB962C8B-B14F-4D97-AF65-F5344CB8AC3E}">
        <p14:creationId xmlns:p14="http://schemas.microsoft.com/office/powerpoint/2010/main" val="3155422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544616"/>
          </a:xfrm>
        </p:spPr>
        <p:txBody>
          <a:bodyPr>
            <a:normAutofit fontScale="47500" lnSpcReduction="20000"/>
          </a:bodyPr>
          <a:lstStyle/>
          <a:p>
            <a:pPr marL="0" indent="0">
              <a:buNone/>
            </a:pPr>
            <a:r>
              <a:rPr lang="zh-CN" altLang="zh-CN" dirty="0"/>
              <a:t>（</a:t>
            </a:r>
            <a:r>
              <a:rPr lang="en-US" altLang="zh-CN" dirty="0"/>
              <a:t>5</a:t>
            </a:r>
            <a:r>
              <a:rPr lang="zh-CN" altLang="zh-CN" dirty="0"/>
              <a:t>）通信模块库（</a:t>
            </a:r>
            <a:r>
              <a:rPr lang="en-US" altLang="zh-CN" dirty="0" err="1"/>
              <a:t>Comunications</a:t>
            </a:r>
            <a:r>
              <a:rPr lang="en-US" altLang="zh-CN" dirty="0"/>
              <a:t> </a:t>
            </a:r>
            <a:r>
              <a:rPr lang="en-US" altLang="zh-CN" dirty="0" err="1"/>
              <a:t>Blockset</a:t>
            </a:r>
            <a:r>
              <a:rPr lang="zh-CN" altLang="zh-CN" dirty="0"/>
              <a:t>）</a:t>
            </a:r>
          </a:p>
          <a:p>
            <a:pPr marL="0" indent="0">
              <a:buNone/>
            </a:pPr>
            <a:r>
              <a:rPr lang="en-US" altLang="zh-CN" dirty="0"/>
              <a:t>1</a:t>
            </a:r>
            <a:r>
              <a:rPr lang="zh-CN" altLang="zh-CN" dirty="0"/>
              <a:t>）信源（</a:t>
            </a:r>
            <a:r>
              <a:rPr lang="en-US" altLang="zh-CN" dirty="0" err="1"/>
              <a:t>Comm</a:t>
            </a:r>
            <a:r>
              <a:rPr lang="en-US" altLang="zh-CN" dirty="0"/>
              <a:t> Sources</a:t>
            </a:r>
            <a:r>
              <a:rPr lang="zh-CN" altLang="zh-CN" dirty="0"/>
              <a:t>）：在这个库中，可以形成随机或伪随机信号，也可以读取文件或模拟压控振荡器（</a:t>
            </a:r>
            <a:r>
              <a:rPr lang="en-US" altLang="zh-CN" dirty="0"/>
              <a:t>VCO</a:t>
            </a:r>
            <a:r>
              <a:rPr lang="zh-CN" altLang="zh-CN" dirty="0"/>
              <a:t>）来产生非随机信号。</a:t>
            </a:r>
          </a:p>
          <a:p>
            <a:pPr marL="0" indent="0">
              <a:buNone/>
            </a:pPr>
            <a:r>
              <a:rPr lang="en-US" altLang="zh-CN" dirty="0"/>
              <a:t>Bernoulli Random Binary Generator</a:t>
            </a:r>
            <a:r>
              <a:rPr lang="zh-CN" altLang="zh-CN" dirty="0"/>
              <a:t>模块：产生伯努利分布的二进制随机数。</a:t>
            </a:r>
          </a:p>
          <a:p>
            <a:pPr marL="0" indent="0">
              <a:buNone/>
            </a:pPr>
            <a:r>
              <a:rPr lang="en-US" altLang="zh-CN" dirty="0"/>
              <a:t>Binary Vector Noise Generator</a:t>
            </a:r>
            <a:r>
              <a:rPr lang="zh-CN" altLang="zh-CN" dirty="0"/>
              <a:t>模块：产生可以控制“</a:t>
            </a:r>
            <a:r>
              <a:rPr lang="en-US" altLang="zh-CN" dirty="0"/>
              <a:t>1</a:t>
            </a:r>
            <a:r>
              <a:rPr lang="zh-CN" altLang="zh-CN" dirty="0"/>
              <a:t>”的个数的二进制随机向量。</a:t>
            </a:r>
          </a:p>
          <a:p>
            <a:pPr marL="0" indent="0">
              <a:buNone/>
            </a:pPr>
            <a:r>
              <a:rPr lang="en-US" altLang="zh-CN" dirty="0"/>
              <a:t>Random</a:t>
            </a:r>
            <a:r>
              <a:rPr lang="zh-CN" altLang="zh-CN" dirty="0"/>
              <a:t>－</a:t>
            </a:r>
            <a:r>
              <a:rPr lang="en-US" altLang="zh-CN" dirty="0"/>
              <a:t>Integer Generator</a:t>
            </a:r>
            <a:r>
              <a:rPr lang="zh-CN" altLang="zh-CN" dirty="0"/>
              <a:t>模块：产生范围在（</a:t>
            </a:r>
            <a:r>
              <a:rPr lang="en-US" altLang="zh-CN" dirty="0"/>
              <a:t>0</a:t>
            </a:r>
            <a:r>
              <a:rPr lang="zh-CN" altLang="zh-CN" dirty="0"/>
              <a:t>～</a:t>
            </a:r>
            <a:r>
              <a:rPr lang="en-US" altLang="zh-CN" dirty="0"/>
              <a:t>M-1</a:t>
            </a:r>
            <a:r>
              <a:rPr lang="zh-CN" altLang="zh-CN" dirty="0"/>
              <a:t>）内的随机整数。</a:t>
            </a:r>
          </a:p>
          <a:p>
            <a:pPr marL="0" indent="0">
              <a:buNone/>
            </a:pPr>
            <a:r>
              <a:rPr lang="en-US" altLang="zh-CN" dirty="0" err="1"/>
              <a:t>Poission</a:t>
            </a:r>
            <a:r>
              <a:rPr lang="en-US" altLang="zh-CN" dirty="0"/>
              <a:t> </a:t>
            </a:r>
            <a:r>
              <a:rPr lang="en-US" altLang="zh-CN" dirty="0" err="1"/>
              <a:t>Int</a:t>
            </a:r>
            <a:r>
              <a:rPr lang="en-US" altLang="zh-CN" dirty="0"/>
              <a:t> Generator</a:t>
            </a:r>
            <a:r>
              <a:rPr lang="zh-CN" altLang="zh-CN" dirty="0"/>
              <a:t>模块：产生泊松分布的随机整数。</a:t>
            </a:r>
          </a:p>
          <a:p>
            <a:pPr marL="0" indent="0">
              <a:buNone/>
            </a:pPr>
            <a:r>
              <a:rPr lang="en-US" altLang="zh-CN" dirty="0"/>
              <a:t>PN Sequence Generator</a:t>
            </a:r>
            <a:r>
              <a:rPr lang="zh-CN" altLang="zh-CN" dirty="0"/>
              <a:t>模块：产生伪随机序列。</a:t>
            </a:r>
          </a:p>
          <a:p>
            <a:pPr marL="0" indent="0">
              <a:buNone/>
            </a:pPr>
            <a:r>
              <a:rPr lang="en-US" altLang="zh-CN" dirty="0"/>
              <a:t>Gaussian Noise Generator</a:t>
            </a:r>
            <a:r>
              <a:rPr lang="zh-CN" altLang="zh-CN" dirty="0"/>
              <a:t>模块：产生离散高斯白噪声。</a:t>
            </a:r>
          </a:p>
          <a:p>
            <a:pPr marL="0" indent="0">
              <a:buNone/>
            </a:pPr>
            <a:r>
              <a:rPr lang="en-US" altLang="zh-CN" dirty="0"/>
              <a:t>Rayleigh Noise Generator</a:t>
            </a:r>
            <a:r>
              <a:rPr lang="zh-CN" altLang="zh-CN" dirty="0"/>
              <a:t>模块：产生瑞利分布的噪声。</a:t>
            </a:r>
          </a:p>
          <a:p>
            <a:pPr marL="0" indent="0">
              <a:buNone/>
            </a:pPr>
            <a:r>
              <a:rPr lang="en-US" altLang="zh-CN" dirty="0"/>
              <a:t>Uniform Noise Generator</a:t>
            </a:r>
            <a:r>
              <a:rPr lang="zh-CN" altLang="zh-CN" dirty="0"/>
              <a:t>模块：产生在一个特定区域内的均匀噪声。</a:t>
            </a:r>
          </a:p>
          <a:p>
            <a:pPr marL="0" indent="0">
              <a:buNone/>
            </a:pPr>
            <a:r>
              <a:rPr lang="en-US" altLang="zh-CN" dirty="0"/>
              <a:t>Voltage-Controlled Oscillator</a:t>
            </a:r>
            <a:r>
              <a:rPr lang="zh-CN" altLang="zh-CN" dirty="0"/>
              <a:t>模块：实现压控振荡器。</a:t>
            </a:r>
          </a:p>
          <a:p>
            <a:pPr marL="0" indent="0">
              <a:buNone/>
            </a:pPr>
            <a:r>
              <a:rPr lang="en-US" altLang="zh-CN" dirty="0"/>
              <a:t>2</a:t>
            </a:r>
            <a:r>
              <a:rPr lang="zh-CN" altLang="zh-CN" dirty="0"/>
              <a:t>）信宿（</a:t>
            </a:r>
            <a:r>
              <a:rPr lang="en-US" altLang="zh-CN" dirty="0" err="1"/>
              <a:t>Comm</a:t>
            </a:r>
            <a:r>
              <a:rPr lang="en-US" altLang="zh-CN" dirty="0"/>
              <a:t> Sinks</a:t>
            </a:r>
            <a:r>
              <a:rPr lang="zh-CN" altLang="zh-CN" dirty="0"/>
              <a:t>）：此库中提供了信宿和显示的模块，以使对通信系统的分析更加简便。</a:t>
            </a:r>
          </a:p>
          <a:p>
            <a:pPr marL="0" indent="0">
              <a:buNone/>
            </a:pPr>
            <a:r>
              <a:rPr lang="en-US" altLang="zh-CN" dirty="0"/>
              <a:t>Triggered Write to File</a:t>
            </a:r>
            <a:r>
              <a:rPr lang="zh-CN" altLang="zh-CN" dirty="0"/>
              <a:t>模块：在输入信号上升沿向文件写入数据。</a:t>
            </a:r>
          </a:p>
          <a:p>
            <a:pPr marL="0" indent="0">
              <a:buNone/>
            </a:pPr>
            <a:r>
              <a:rPr lang="en-US" altLang="zh-CN" dirty="0" err="1"/>
              <a:t>Enor</a:t>
            </a:r>
            <a:r>
              <a:rPr lang="en-US" altLang="zh-CN" dirty="0"/>
              <a:t> Rate Calculation</a:t>
            </a:r>
            <a:r>
              <a:rPr lang="zh-CN" altLang="zh-CN" dirty="0"/>
              <a:t>模块：计算输入信号的误比特率和误符号率。</a:t>
            </a:r>
          </a:p>
          <a:p>
            <a:pPr marL="0" indent="0">
              <a:buNone/>
            </a:pPr>
            <a:r>
              <a:rPr lang="en-US" altLang="zh-CN" dirty="0"/>
              <a:t>3</a:t>
            </a:r>
            <a:r>
              <a:rPr lang="zh-CN" altLang="zh-CN" dirty="0"/>
              <a:t>）信源编码（</a:t>
            </a:r>
            <a:r>
              <a:rPr lang="en-US" altLang="zh-CN" dirty="0"/>
              <a:t>Source Coding</a:t>
            </a:r>
            <a:r>
              <a:rPr lang="zh-CN" altLang="zh-CN" dirty="0"/>
              <a:t>）模块库：信源编码分为两个基本步骤：信源编码和信源译码。信源编码用量化的方法将一个源信号转化成一个数字信号。所得信号的符号都是在某个有限范围内的非负整数。信源译码就是从信源编码的信号恢复出原来的信息。</a:t>
            </a:r>
          </a:p>
          <a:p>
            <a:pPr marL="0" indent="0">
              <a:buNone/>
            </a:pPr>
            <a:r>
              <a:rPr lang="en-US" altLang="zh-CN" dirty="0"/>
              <a:t>4</a:t>
            </a:r>
            <a:r>
              <a:rPr lang="zh-CN" altLang="zh-CN" dirty="0"/>
              <a:t>）信道（</a:t>
            </a:r>
            <a:r>
              <a:rPr lang="en-US" altLang="zh-CN" dirty="0"/>
              <a:t>Channel</a:t>
            </a:r>
            <a:r>
              <a:rPr lang="zh-CN" altLang="zh-CN" dirty="0"/>
              <a:t>）模块库：提供各种通信信道模型，比如高斯白噪声信道等。</a:t>
            </a:r>
          </a:p>
          <a:p>
            <a:pPr marL="0" indent="0">
              <a:buNone/>
            </a:pPr>
            <a:r>
              <a:rPr lang="en-US" altLang="zh-CN" dirty="0"/>
              <a:t>5</a:t>
            </a:r>
            <a:r>
              <a:rPr lang="zh-CN" altLang="zh-CN" dirty="0"/>
              <a:t>）错误侦测与校验（</a:t>
            </a:r>
            <a:r>
              <a:rPr lang="en-US" altLang="zh-CN" dirty="0" err="1"/>
              <a:t>Enor</a:t>
            </a:r>
            <a:r>
              <a:rPr lang="en-US" altLang="zh-CN" dirty="0"/>
              <a:t> Detection Correction</a:t>
            </a:r>
            <a:r>
              <a:rPr lang="zh-CN" altLang="zh-CN" dirty="0"/>
              <a:t>）模块库：提供用于分析输入输出的模块，比如计算误码率的模块。</a:t>
            </a:r>
          </a:p>
          <a:p>
            <a:pPr marL="0" indent="0">
              <a:buNone/>
            </a:pPr>
            <a:r>
              <a:rPr lang="en-US" altLang="zh-CN" dirty="0"/>
              <a:t>6</a:t>
            </a:r>
            <a:r>
              <a:rPr lang="zh-CN" altLang="zh-CN" dirty="0"/>
              <a:t>）调制解调（</a:t>
            </a:r>
            <a:r>
              <a:rPr lang="en-US" altLang="zh-CN" dirty="0"/>
              <a:t>Modulation</a:t>
            </a:r>
            <a:r>
              <a:rPr lang="zh-CN" altLang="zh-CN" dirty="0"/>
              <a:t>）模块：分为数字调制解调和模拟调制解调，再细分又可分为幅度调制、相位调制以及频率调制。</a:t>
            </a:r>
          </a:p>
          <a:p>
            <a:pPr marL="0" indent="0">
              <a:buNone/>
            </a:pPr>
            <a:endParaRPr lang="zh-CN" altLang="en-US" dirty="0"/>
          </a:p>
        </p:txBody>
      </p:sp>
    </p:spTree>
    <p:extLst>
      <p:ext uri="{BB962C8B-B14F-4D97-AF65-F5344CB8AC3E}">
        <p14:creationId xmlns:p14="http://schemas.microsoft.com/office/powerpoint/2010/main" val="8328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980728"/>
            <a:ext cx="8229600" cy="1143000"/>
          </a:xfrm>
        </p:spPr>
        <p:txBody>
          <a:bodyPr>
            <a:normAutofit fontScale="90000"/>
          </a:bodyPr>
          <a:lstStyle/>
          <a:p>
            <a:r>
              <a:rPr lang="en-US" altLang="zh-CN" b="1" dirty="0">
                <a:solidFill>
                  <a:srgbClr val="C00000"/>
                </a:solidFill>
              </a:rPr>
              <a:t>4.2  Simulink</a:t>
            </a:r>
            <a:r>
              <a:rPr lang="zh-CN" altLang="zh-CN" b="1" dirty="0">
                <a:solidFill>
                  <a:srgbClr val="C00000"/>
                </a:solidFill>
              </a:rPr>
              <a:t>命令代码</a:t>
            </a:r>
            <a:br>
              <a:rPr lang="zh-CN" altLang="zh-CN" b="1" dirty="0">
                <a:solidFill>
                  <a:srgbClr val="C00000"/>
                </a:solidFill>
              </a:rPr>
            </a:br>
            <a:endParaRPr lang="zh-CN" altLang="en-US" dirty="0">
              <a:solidFill>
                <a:srgbClr val="C00000"/>
              </a:solidFill>
            </a:endParaRPr>
          </a:p>
        </p:txBody>
      </p:sp>
      <p:pic>
        <p:nvPicPr>
          <p:cNvPr id="102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0267"/>
          <a:stretch/>
        </p:blipFill>
        <p:spPr bwMode="auto">
          <a:xfrm>
            <a:off x="1907704" y="2716471"/>
            <a:ext cx="4692231" cy="3474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539552" y="1700808"/>
            <a:ext cx="8136904" cy="1015663"/>
          </a:xfrm>
          <a:prstGeom prst="rect">
            <a:avLst/>
          </a:prstGeom>
        </p:spPr>
        <p:txBody>
          <a:bodyPr wrap="square">
            <a:spAutoFit/>
          </a:bodyPr>
          <a:lstStyle/>
          <a:p>
            <a:pPr algn="l"/>
            <a:r>
              <a:rPr lang="en-US" altLang="zh-CN" b="0" dirty="0" smtClean="0">
                <a:solidFill>
                  <a:schemeClr val="tx1"/>
                </a:solidFill>
                <a:latin typeface="+mj-ea"/>
                <a:ea typeface="+mj-ea"/>
              </a:rPr>
              <a:t>      </a:t>
            </a:r>
            <a:r>
              <a:rPr lang="zh-CN" altLang="zh-CN" b="0" dirty="0" smtClean="0">
                <a:solidFill>
                  <a:schemeClr val="tx1"/>
                </a:solidFill>
                <a:latin typeface="+mj-ea"/>
                <a:ea typeface="+mj-ea"/>
              </a:rPr>
              <a:t>与</a:t>
            </a:r>
            <a:r>
              <a:rPr lang="en-US" altLang="zh-CN" b="0" dirty="0">
                <a:solidFill>
                  <a:schemeClr val="tx1"/>
                </a:solidFill>
                <a:latin typeface="+mj-ea"/>
                <a:ea typeface="+mj-ea"/>
              </a:rPr>
              <a:t>MATLAB</a:t>
            </a:r>
            <a:r>
              <a:rPr lang="zh-CN" altLang="zh-CN" b="0" dirty="0">
                <a:solidFill>
                  <a:schemeClr val="tx1"/>
                </a:solidFill>
                <a:latin typeface="+mj-ea"/>
                <a:ea typeface="+mj-ea"/>
              </a:rPr>
              <a:t>基本文件中代码抒写一样，</a:t>
            </a:r>
            <a:r>
              <a:rPr lang="en-US" altLang="zh-CN" b="0" dirty="0">
                <a:solidFill>
                  <a:schemeClr val="tx1"/>
                </a:solidFill>
                <a:latin typeface="+mj-ea"/>
                <a:ea typeface="+mj-ea"/>
              </a:rPr>
              <a:t>Simulink</a:t>
            </a:r>
            <a:r>
              <a:rPr lang="zh-CN" altLang="zh-CN" b="0" dirty="0">
                <a:solidFill>
                  <a:schemeClr val="tx1"/>
                </a:solidFill>
                <a:latin typeface="+mj-ea"/>
                <a:ea typeface="+mj-ea"/>
              </a:rPr>
              <a:t>代码也是由函数构成，能够实现不同的函数功能，实现模块的构建程序化，具体的</a:t>
            </a:r>
            <a:r>
              <a:rPr lang="en-US" altLang="zh-CN" b="0" dirty="0">
                <a:solidFill>
                  <a:schemeClr val="tx1"/>
                </a:solidFill>
                <a:latin typeface="+mj-ea"/>
                <a:ea typeface="+mj-ea"/>
              </a:rPr>
              <a:t>Simulink</a:t>
            </a:r>
            <a:r>
              <a:rPr lang="zh-CN" altLang="zh-CN" b="0" dirty="0">
                <a:solidFill>
                  <a:schemeClr val="tx1"/>
                </a:solidFill>
                <a:latin typeface="+mj-ea"/>
                <a:ea typeface="+mj-ea"/>
              </a:rPr>
              <a:t>代码命令主要如表</a:t>
            </a:r>
            <a:r>
              <a:rPr lang="en-US" altLang="zh-CN" b="0" dirty="0">
                <a:solidFill>
                  <a:schemeClr val="tx1"/>
                </a:solidFill>
                <a:latin typeface="+mj-ea"/>
                <a:ea typeface="+mj-ea"/>
              </a:rPr>
              <a:t>4-1</a:t>
            </a:r>
            <a:r>
              <a:rPr lang="zh-CN" altLang="zh-CN" b="0" dirty="0">
                <a:solidFill>
                  <a:schemeClr val="tx1"/>
                </a:solidFill>
                <a:latin typeface="+mj-ea"/>
                <a:ea typeface="+mj-ea"/>
              </a:rPr>
              <a:t>所示。</a:t>
            </a:r>
            <a:endParaRPr lang="zh-CN" altLang="en-US" b="0" dirty="0">
              <a:solidFill>
                <a:schemeClr val="tx1"/>
              </a:solidFill>
              <a:latin typeface="+mj-ea"/>
              <a:ea typeface="+mj-ea"/>
            </a:endParaRPr>
          </a:p>
        </p:txBody>
      </p:sp>
    </p:spTree>
    <p:extLst>
      <p:ext uri="{BB962C8B-B14F-4D97-AF65-F5344CB8AC3E}">
        <p14:creationId xmlns:p14="http://schemas.microsoft.com/office/powerpoint/2010/main" val="2748425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548680"/>
            <a:ext cx="8229600" cy="1143000"/>
          </a:xfrm>
        </p:spPr>
        <p:txBody>
          <a:bodyPr/>
          <a:lstStyle/>
          <a:p>
            <a:r>
              <a:rPr lang="en-US" altLang="zh-CN" b="1" dirty="0">
                <a:solidFill>
                  <a:srgbClr val="C00000"/>
                </a:solidFill>
              </a:rPr>
              <a:t>4.2.1  Simulink</a:t>
            </a:r>
            <a:r>
              <a:rPr lang="zh-CN" altLang="zh-CN" b="1" dirty="0">
                <a:solidFill>
                  <a:srgbClr val="C00000"/>
                </a:solidFill>
              </a:rPr>
              <a:t>系统路径</a:t>
            </a:r>
          </a:p>
        </p:txBody>
      </p:sp>
      <p:sp>
        <p:nvSpPr>
          <p:cNvPr id="3" name="内容占位符 2"/>
          <p:cNvSpPr>
            <a:spLocks noGrp="1"/>
          </p:cNvSpPr>
          <p:nvPr>
            <p:ph idx="1"/>
          </p:nvPr>
        </p:nvSpPr>
        <p:spPr/>
        <p:txBody>
          <a:bodyPr>
            <a:normAutofit fontScale="85000" lnSpcReduction="20000"/>
          </a:bodyPr>
          <a:lstStyle/>
          <a:p>
            <a:r>
              <a:rPr lang="zh-CN" altLang="zh-CN" dirty="0" smtClean="0"/>
              <a:t>对于</a:t>
            </a:r>
            <a:r>
              <a:rPr lang="zh-CN" altLang="zh-CN" dirty="0"/>
              <a:t>一个系统而言，通常需要指定相关的路径，一般有以下三种模式：</a:t>
            </a:r>
          </a:p>
          <a:p>
            <a:r>
              <a:rPr lang="zh-CN" altLang="zh-CN" dirty="0"/>
              <a:t>（</a:t>
            </a:r>
            <a:r>
              <a:rPr lang="en-US" altLang="zh-CN" dirty="0"/>
              <a:t>1</a:t>
            </a:r>
            <a:r>
              <a:rPr lang="zh-CN" altLang="zh-CN" dirty="0"/>
              <a:t>）确认一个系统，不需要指定系统名称，直接指定为</a:t>
            </a:r>
            <a:r>
              <a:rPr lang="en-US" altLang="zh-CN" dirty="0"/>
              <a:t>system</a:t>
            </a:r>
            <a:r>
              <a:rPr lang="zh-CN" altLang="zh-CN" dirty="0"/>
              <a:t>；</a:t>
            </a:r>
          </a:p>
          <a:p>
            <a:r>
              <a:rPr lang="zh-CN" altLang="zh-CN" dirty="0"/>
              <a:t>（</a:t>
            </a:r>
            <a:r>
              <a:rPr lang="en-US" altLang="zh-CN" dirty="0"/>
              <a:t>2</a:t>
            </a:r>
            <a:r>
              <a:rPr lang="zh-CN" altLang="zh-CN" dirty="0"/>
              <a:t>）确认一个子系统，则需要按照层次来进行指定，包括子系统到目标子系统的路径以及系统名称，并用</a:t>
            </a:r>
            <a:r>
              <a:rPr lang="en-US" altLang="zh-CN" dirty="0"/>
              <a:t>“/”</a:t>
            </a:r>
            <a:r>
              <a:rPr lang="zh-CN" altLang="zh-CN" dirty="0"/>
              <a:t>分隔，具体如下：</a:t>
            </a:r>
          </a:p>
          <a:p>
            <a:r>
              <a:rPr lang="en-US" altLang="zh-CN" dirty="0"/>
              <a:t>System/subsystem1/……/subsystem</a:t>
            </a:r>
            <a:endParaRPr lang="zh-CN" altLang="zh-CN" dirty="0"/>
          </a:p>
          <a:p>
            <a:r>
              <a:rPr lang="zh-CN" altLang="zh-CN" dirty="0"/>
              <a:t>（</a:t>
            </a:r>
            <a:r>
              <a:rPr lang="en-US" altLang="zh-CN" dirty="0"/>
              <a:t>3</a:t>
            </a:r>
            <a:r>
              <a:rPr lang="zh-CN" altLang="zh-CN" dirty="0"/>
              <a:t>）确认一个系统中的模块，指定包含该模块的系统的路径和目标模块名，具体的表示如下：</a:t>
            </a:r>
          </a:p>
          <a:p>
            <a:r>
              <a:rPr lang="en-US" altLang="zh-CN" dirty="0"/>
              <a:t>System/subsystem1/……/subsystem/block</a:t>
            </a:r>
            <a:endParaRPr lang="zh-CN" altLang="zh-CN" dirty="0"/>
          </a:p>
          <a:p>
            <a:endParaRPr lang="zh-CN" altLang="en-US" dirty="0"/>
          </a:p>
        </p:txBody>
      </p:sp>
    </p:spTree>
    <p:extLst>
      <p:ext uri="{BB962C8B-B14F-4D97-AF65-F5344CB8AC3E}">
        <p14:creationId xmlns:p14="http://schemas.microsoft.com/office/powerpoint/2010/main" val="3499714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268760"/>
            <a:ext cx="8229600" cy="1143000"/>
          </a:xfrm>
        </p:spPr>
        <p:txBody>
          <a:bodyPr>
            <a:normAutofit fontScale="90000"/>
          </a:bodyPr>
          <a:lstStyle/>
          <a:p>
            <a:r>
              <a:rPr lang="en-US" altLang="zh-CN" b="1" dirty="0">
                <a:solidFill>
                  <a:srgbClr val="C00000"/>
                </a:solidFill>
              </a:rPr>
              <a:t>4.2.2  </a:t>
            </a:r>
            <a:r>
              <a:rPr lang="zh-CN" altLang="zh-CN" b="1" dirty="0">
                <a:solidFill>
                  <a:srgbClr val="C00000"/>
                </a:solidFill>
              </a:rPr>
              <a:t>获取</a:t>
            </a:r>
            <a:r>
              <a:rPr lang="en-US" altLang="zh-CN" b="1" dirty="0">
                <a:solidFill>
                  <a:srgbClr val="C00000"/>
                </a:solidFill>
              </a:rPr>
              <a:t>Simulink</a:t>
            </a:r>
            <a:r>
              <a:rPr lang="zh-CN" altLang="zh-CN" b="1" dirty="0">
                <a:solidFill>
                  <a:srgbClr val="C00000"/>
                </a:solidFill>
              </a:rPr>
              <a:t>模型参数值</a:t>
            </a:r>
            <a:br>
              <a:rPr lang="zh-CN" altLang="zh-CN" b="1" dirty="0">
                <a:solidFill>
                  <a:srgbClr val="C00000"/>
                </a:solidFill>
              </a:rPr>
            </a:br>
            <a:endParaRPr lang="zh-CN" altLang="en-US" dirty="0">
              <a:solidFill>
                <a:srgbClr val="C00000"/>
              </a:solidFill>
            </a:endParaRPr>
          </a:p>
        </p:txBody>
      </p:sp>
      <p:pic>
        <p:nvPicPr>
          <p:cNvPr id="2050"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9251" b="11838"/>
          <a:stretch/>
        </p:blipFill>
        <p:spPr bwMode="auto">
          <a:xfrm>
            <a:off x="539552" y="3750906"/>
            <a:ext cx="7974039" cy="2183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323528" y="2613392"/>
            <a:ext cx="8352928" cy="1015663"/>
          </a:xfrm>
          <a:prstGeom prst="rect">
            <a:avLst/>
          </a:prstGeom>
        </p:spPr>
        <p:txBody>
          <a:bodyPr wrap="square">
            <a:spAutoFit/>
          </a:bodyPr>
          <a:lstStyle/>
          <a:p>
            <a:pPr algn="l"/>
            <a:r>
              <a:rPr lang="en-US" altLang="zh-CN" b="0" dirty="0" smtClean="0">
                <a:solidFill>
                  <a:schemeClr val="tx1"/>
                </a:solidFill>
                <a:latin typeface="+mn-lt"/>
              </a:rPr>
              <a:t>       </a:t>
            </a:r>
            <a:r>
              <a:rPr lang="zh-CN" altLang="zh-CN" b="0" dirty="0" smtClean="0">
                <a:solidFill>
                  <a:schemeClr val="tx1"/>
                </a:solidFill>
                <a:latin typeface="+mj-ea"/>
                <a:ea typeface="+mj-ea"/>
              </a:rPr>
              <a:t>对于</a:t>
            </a:r>
            <a:r>
              <a:rPr lang="zh-CN" altLang="zh-CN" b="0" dirty="0">
                <a:solidFill>
                  <a:schemeClr val="tx1"/>
                </a:solidFill>
                <a:latin typeface="+mj-ea"/>
                <a:ea typeface="+mj-ea"/>
              </a:rPr>
              <a:t>用代码来驱动的</a:t>
            </a:r>
            <a:r>
              <a:rPr lang="en-US" altLang="zh-CN" b="0" dirty="0">
                <a:solidFill>
                  <a:schemeClr val="tx1"/>
                </a:solidFill>
                <a:latin typeface="+mj-ea"/>
                <a:ea typeface="+mj-ea"/>
              </a:rPr>
              <a:t>Simulink</a:t>
            </a:r>
            <a:r>
              <a:rPr lang="zh-CN" altLang="zh-CN" b="0" dirty="0">
                <a:solidFill>
                  <a:schemeClr val="tx1"/>
                </a:solidFill>
                <a:latin typeface="+mj-ea"/>
                <a:ea typeface="+mj-ea"/>
              </a:rPr>
              <a:t>模型，首先则需要打开</a:t>
            </a:r>
            <a:r>
              <a:rPr lang="en-US" altLang="zh-CN" b="0" dirty="0">
                <a:solidFill>
                  <a:schemeClr val="tx1"/>
                </a:solidFill>
                <a:latin typeface="+mj-ea"/>
                <a:ea typeface="+mj-ea"/>
              </a:rPr>
              <a:t>Simulink</a:t>
            </a:r>
            <a:r>
              <a:rPr lang="zh-CN" altLang="zh-CN" b="0" dirty="0">
                <a:solidFill>
                  <a:schemeClr val="tx1"/>
                </a:solidFill>
                <a:latin typeface="+mj-ea"/>
                <a:ea typeface="+mj-ea"/>
              </a:rPr>
              <a:t>模型，打开</a:t>
            </a:r>
            <a:r>
              <a:rPr lang="en-US" altLang="zh-CN" b="0" dirty="0">
                <a:solidFill>
                  <a:schemeClr val="tx1"/>
                </a:solidFill>
                <a:latin typeface="+mj-ea"/>
                <a:ea typeface="+mj-ea"/>
              </a:rPr>
              <a:t>Simulink</a:t>
            </a:r>
            <a:r>
              <a:rPr lang="zh-CN" altLang="zh-CN" b="0" dirty="0">
                <a:solidFill>
                  <a:schemeClr val="tx1"/>
                </a:solidFill>
                <a:latin typeface="+mj-ea"/>
                <a:ea typeface="+mj-ea"/>
              </a:rPr>
              <a:t>模型后，才可以进行编辑，具体的模型如图</a:t>
            </a:r>
            <a:r>
              <a:rPr lang="en-US" altLang="zh-CN" b="0" dirty="0">
                <a:solidFill>
                  <a:schemeClr val="tx1"/>
                </a:solidFill>
                <a:latin typeface="+mj-ea"/>
                <a:ea typeface="+mj-ea"/>
              </a:rPr>
              <a:t>4-1</a:t>
            </a:r>
            <a:r>
              <a:rPr lang="zh-CN" altLang="zh-CN" b="0" dirty="0">
                <a:solidFill>
                  <a:schemeClr val="tx1"/>
                </a:solidFill>
                <a:latin typeface="+mj-ea"/>
                <a:ea typeface="+mj-ea"/>
              </a:rPr>
              <a:t>所示。运行仿真输出结果如图</a:t>
            </a:r>
            <a:r>
              <a:rPr lang="en-US" altLang="zh-CN" b="0" dirty="0">
                <a:solidFill>
                  <a:schemeClr val="tx1"/>
                </a:solidFill>
                <a:latin typeface="+mj-ea"/>
                <a:ea typeface="+mj-ea"/>
              </a:rPr>
              <a:t>4-2</a:t>
            </a:r>
            <a:r>
              <a:rPr lang="zh-CN" altLang="zh-CN" b="0" dirty="0">
                <a:solidFill>
                  <a:schemeClr val="tx1"/>
                </a:solidFill>
                <a:latin typeface="+mj-ea"/>
                <a:ea typeface="+mj-ea"/>
              </a:rPr>
              <a:t>所示。</a:t>
            </a:r>
          </a:p>
        </p:txBody>
      </p:sp>
    </p:spTree>
    <p:extLst>
      <p:ext uri="{BB962C8B-B14F-4D97-AF65-F5344CB8AC3E}">
        <p14:creationId xmlns:p14="http://schemas.microsoft.com/office/powerpoint/2010/main" val="3080656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124744"/>
            <a:ext cx="8229600" cy="4525963"/>
          </a:xfrm>
        </p:spPr>
        <p:txBody>
          <a:bodyPr>
            <a:normAutofit fontScale="47500" lnSpcReduction="20000"/>
          </a:bodyPr>
          <a:lstStyle/>
          <a:p>
            <a:pPr marL="0" indent="0">
              <a:buNone/>
            </a:pPr>
            <a:r>
              <a:rPr lang="zh-CN" altLang="zh-CN" dirty="0"/>
              <a:t>采用</a:t>
            </a:r>
            <a:r>
              <a:rPr lang="en-US" altLang="zh-CN" dirty="0"/>
              <a:t>Simulink</a:t>
            </a:r>
            <a:r>
              <a:rPr lang="zh-CN" altLang="zh-CN" dirty="0"/>
              <a:t>代码方式打开该模型，具体的调用如下：</a:t>
            </a:r>
          </a:p>
          <a:p>
            <a:pPr marL="0" indent="0">
              <a:buNone/>
            </a:pPr>
            <a:r>
              <a:rPr lang="en-US" altLang="zh-CN" dirty="0" err="1"/>
              <a:t>open_system</a:t>
            </a:r>
            <a:r>
              <a:rPr lang="en-US" altLang="zh-CN" dirty="0"/>
              <a:t>('</a:t>
            </a:r>
            <a:r>
              <a:rPr lang="en-US" altLang="zh-CN" dirty="0" err="1"/>
              <a:t>model.slx</a:t>
            </a:r>
            <a:r>
              <a:rPr lang="en-US" altLang="zh-CN" dirty="0"/>
              <a:t>')</a:t>
            </a:r>
            <a:endParaRPr lang="zh-CN" altLang="zh-CN" dirty="0"/>
          </a:p>
          <a:p>
            <a:pPr marL="0" indent="0">
              <a:buNone/>
            </a:pPr>
            <a:r>
              <a:rPr lang="en-US" altLang="zh-CN" dirty="0"/>
              <a:t>	</a:t>
            </a:r>
            <a:r>
              <a:rPr lang="zh-CN" altLang="zh-CN" dirty="0"/>
              <a:t>其中，</a:t>
            </a:r>
            <a:r>
              <a:rPr lang="en-US" altLang="zh-CN" dirty="0" err="1"/>
              <a:t>model.slx</a:t>
            </a:r>
            <a:r>
              <a:rPr lang="zh-CN" altLang="zh-CN" dirty="0"/>
              <a:t>为</a:t>
            </a:r>
            <a:r>
              <a:rPr lang="en-US" altLang="zh-CN" dirty="0"/>
              <a:t>Simulink</a:t>
            </a:r>
            <a:r>
              <a:rPr lang="zh-CN" altLang="zh-CN" dirty="0"/>
              <a:t>模型名称。</a:t>
            </a:r>
          </a:p>
          <a:p>
            <a:pPr marL="0" indent="0">
              <a:buNone/>
            </a:pPr>
            <a:r>
              <a:rPr lang="en-US" altLang="zh-CN" dirty="0"/>
              <a:t>	</a:t>
            </a:r>
            <a:r>
              <a:rPr lang="zh-CN" altLang="zh-CN" dirty="0"/>
              <a:t>采用如下代码进行模型打开操作，如下：</a:t>
            </a:r>
          </a:p>
          <a:p>
            <a:pPr marL="0" indent="0">
              <a:buNone/>
            </a:pPr>
            <a:r>
              <a:rPr lang="en-US" altLang="zh-CN" dirty="0" err="1"/>
              <a:t>clc,clear,close</a:t>
            </a:r>
            <a:r>
              <a:rPr lang="en-US" altLang="zh-CN" dirty="0"/>
              <a:t> all</a:t>
            </a:r>
            <a:endParaRPr lang="zh-CN" altLang="zh-CN" dirty="0"/>
          </a:p>
          <a:p>
            <a:pPr marL="0" indent="0">
              <a:buNone/>
            </a:pPr>
            <a:r>
              <a:rPr lang="en-US" altLang="zh-CN" dirty="0" err="1"/>
              <a:t>open_system</a:t>
            </a:r>
            <a:r>
              <a:rPr lang="en-US" altLang="zh-CN" dirty="0"/>
              <a:t>('ysw4_1.slx');</a:t>
            </a:r>
            <a:endParaRPr lang="zh-CN" altLang="zh-CN" dirty="0"/>
          </a:p>
          <a:p>
            <a:pPr marL="0" indent="0">
              <a:buNone/>
            </a:pPr>
            <a:r>
              <a:rPr lang="en-US" altLang="zh-CN" dirty="0"/>
              <a:t>	</a:t>
            </a:r>
            <a:r>
              <a:rPr lang="zh-CN" altLang="zh-CN" dirty="0"/>
              <a:t>运行程序输出结果就是打开如图</a:t>
            </a:r>
            <a:r>
              <a:rPr lang="en-US" altLang="zh-CN" dirty="0"/>
              <a:t>4-1</a:t>
            </a:r>
            <a:r>
              <a:rPr lang="zh-CN" altLang="zh-CN" dirty="0"/>
              <a:t>所示模型。</a:t>
            </a:r>
          </a:p>
          <a:p>
            <a:pPr marL="0" indent="0">
              <a:buNone/>
            </a:pPr>
            <a:r>
              <a:rPr lang="zh-CN" altLang="zh-CN" dirty="0"/>
              <a:t>对该打开的</a:t>
            </a:r>
            <a:r>
              <a:rPr lang="en-US" altLang="zh-CN" dirty="0"/>
              <a:t>Simulink</a:t>
            </a:r>
            <a:r>
              <a:rPr lang="zh-CN" altLang="zh-CN" dirty="0"/>
              <a:t>模型，进行获取参数，具体的调用格式如下：</a:t>
            </a:r>
          </a:p>
          <a:p>
            <a:pPr marL="0" indent="0">
              <a:buNone/>
            </a:pPr>
            <a:r>
              <a:rPr lang="en-US" altLang="zh-CN" dirty="0" err="1"/>
              <a:t>get_param</a:t>
            </a:r>
            <a:r>
              <a:rPr lang="en-US" altLang="zh-CN" dirty="0"/>
              <a:t>(‘</a:t>
            </a:r>
            <a:r>
              <a:rPr lang="en-US" altLang="zh-CN" dirty="0" err="1"/>
              <a:t>model.slx</a:t>
            </a:r>
            <a:r>
              <a:rPr lang="en-US" altLang="zh-CN" dirty="0"/>
              <a:t>’, st1,st2);</a:t>
            </a:r>
            <a:endParaRPr lang="zh-CN" altLang="zh-CN" dirty="0"/>
          </a:p>
          <a:p>
            <a:pPr marL="0" indent="0">
              <a:buNone/>
            </a:pPr>
            <a:r>
              <a:rPr lang="en-US" altLang="zh-CN" dirty="0"/>
              <a:t>	</a:t>
            </a:r>
            <a:r>
              <a:rPr lang="zh-CN" altLang="zh-CN" dirty="0"/>
              <a:t>其中，</a:t>
            </a:r>
            <a:r>
              <a:rPr lang="en-US" altLang="zh-CN" dirty="0" err="1"/>
              <a:t>model.slx</a:t>
            </a:r>
            <a:r>
              <a:rPr lang="zh-CN" altLang="zh-CN" dirty="0"/>
              <a:t>为</a:t>
            </a:r>
            <a:r>
              <a:rPr lang="en-US" altLang="zh-CN" dirty="0"/>
              <a:t>Simulink</a:t>
            </a:r>
            <a:r>
              <a:rPr lang="zh-CN" altLang="zh-CN" dirty="0"/>
              <a:t>模型名称。</a:t>
            </a:r>
            <a:r>
              <a:rPr lang="en-US" altLang="zh-CN" dirty="0"/>
              <a:t>st1</a:t>
            </a:r>
            <a:r>
              <a:rPr lang="zh-CN" altLang="zh-CN" dirty="0"/>
              <a:t>、</a:t>
            </a:r>
            <a:r>
              <a:rPr lang="en-US" altLang="zh-CN" dirty="0"/>
              <a:t>st2</a:t>
            </a:r>
            <a:r>
              <a:rPr lang="zh-CN" altLang="zh-CN" dirty="0"/>
              <a:t>为模型（或模型中模块）的属性，主要有采样时间、幅度等。</a:t>
            </a:r>
          </a:p>
          <a:p>
            <a:pPr marL="0" indent="0">
              <a:buNone/>
            </a:pPr>
            <a:r>
              <a:rPr lang="en-US" altLang="zh-CN" dirty="0"/>
              <a:t>	</a:t>
            </a:r>
            <a:r>
              <a:rPr lang="zh-CN" altLang="zh-CN" dirty="0"/>
              <a:t>对该打开的模型进行参数获取，具体的程序如下：</a:t>
            </a:r>
          </a:p>
          <a:p>
            <a:pPr marL="0" indent="0">
              <a:buNone/>
            </a:pPr>
            <a:r>
              <a:rPr lang="en-US" altLang="zh-CN" dirty="0" err="1"/>
              <a:t>get_param</a:t>
            </a:r>
            <a:r>
              <a:rPr lang="en-US" altLang="zh-CN" dirty="0"/>
              <a:t>('ysw4_1/Sine </a:t>
            </a:r>
            <a:r>
              <a:rPr lang="en-US" altLang="zh-CN" dirty="0" err="1"/>
              <a:t>Wave','Sample</a:t>
            </a:r>
            <a:r>
              <a:rPr lang="en-US" altLang="zh-CN" dirty="0"/>
              <a:t> time')</a:t>
            </a:r>
            <a:endParaRPr lang="zh-CN" altLang="zh-CN" dirty="0"/>
          </a:p>
          <a:p>
            <a:pPr marL="0" indent="0">
              <a:buNone/>
            </a:pPr>
            <a:r>
              <a:rPr lang="en-US" altLang="zh-CN" dirty="0"/>
              <a:t>	</a:t>
            </a:r>
            <a:r>
              <a:rPr lang="zh-CN" altLang="zh-CN" dirty="0"/>
              <a:t>运行程序输出结果如下：</a:t>
            </a:r>
          </a:p>
          <a:p>
            <a:pPr marL="0" indent="0">
              <a:buNone/>
            </a:pPr>
            <a:r>
              <a:rPr lang="en-US" altLang="zh-CN" dirty="0"/>
              <a:t>&gt; In ysw4_2 at 3 </a:t>
            </a:r>
            <a:endParaRPr lang="zh-CN" altLang="zh-CN" dirty="0"/>
          </a:p>
          <a:p>
            <a:pPr marL="0" indent="0">
              <a:buNone/>
            </a:pPr>
            <a:r>
              <a:rPr lang="en-US" altLang="zh-CN" dirty="0" err="1"/>
              <a:t>ans</a:t>
            </a:r>
            <a:r>
              <a:rPr lang="en-US" altLang="zh-CN" dirty="0"/>
              <a:t> =</a:t>
            </a:r>
            <a:endParaRPr lang="zh-CN" altLang="zh-CN" dirty="0"/>
          </a:p>
          <a:p>
            <a:pPr marL="0" indent="0">
              <a:buNone/>
            </a:pPr>
            <a:r>
              <a:rPr lang="en-US" altLang="zh-CN" dirty="0"/>
              <a:t>0</a:t>
            </a:r>
            <a:endParaRPr lang="zh-CN" altLang="zh-CN" dirty="0"/>
          </a:p>
          <a:p>
            <a:pPr marL="0" indent="0">
              <a:buNone/>
            </a:pPr>
            <a:r>
              <a:rPr lang="zh-CN" altLang="zh-CN" dirty="0" smtClean="0"/>
              <a:t>对于</a:t>
            </a:r>
            <a:r>
              <a:rPr lang="zh-CN" altLang="zh-CN" dirty="0"/>
              <a:t>正弦函数的采样时间，其属性框图如图</a:t>
            </a:r>
            <a:r>
              <a:rPr lang="en-US" altLang="zh-CN" dirty="0"/>
              <a:t>4-3</a:t>
            </a:r>
            <a:r>
              <a:rPr lang="zh-CN" altLang="zh-CN" dirty="0"/>
              <a:t>所示。</a:t>
            </a:r>
          </a:p>
          <a:p>
            <a:pPr marL="0" indent="0">
              <a:buNone/>
            </a:pPr>
            <a:endParaRPr lang="zh-CN" altLang="en-US" dirty="0"/>
          </a:p>
        </p:txBody>
      </p:sp>
      <p:pic>
        <p:nvPicPr>
          <p:cNvPr id="4" name="图片 3"/>
          <p:cNvPicPr/>
          <p:nvPr/>
        </p:nvPicPr>
        <p:blipFill>
          <a:blip r:embed="rId2"/>
          <a:stretch>
            <a:fillRect/>
          </a:stretch>
        </p:blipFill>
        <p:spPr>
          <a:xfrm>
            <a:off x="5868144" y="3645024"/>
            <a:ext cx="2592288" cy="2879720"/>
          </a:xfrm>
          <a:prstGeom prst="rect">
            <a:avLst/>
          </a:prstGeom>
        </p:spPr>
      </p:pic>
    </p:spTree>
    <p:extLst>
      <p:ext uri="{BB962C8B-B14F-4D97-AF65-F5344CB8AC3E}">
        <p14:creationId xmlns:p14="http://schemas.microsoft.com/office/powerpoint/2010/main" val="873556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4857403"/>
          </a:xfrm>
        </p:spPr>
        <p:txBody>
          <a:bodyPr>
            <a:normAutofit fontScale="47500" lnSpcReduction="20000"/>
          </a:bodyPr>
          <a:lstStyle/>
          <a:p>
            <a:r>
              <a:rPr lang="zh-CN" altLang="zh-CN" dirty="0"/>
              <a:t>如图</a:t>
            </a:r>
            <a:r>
              <a:rPr lang="en-US" altLang="zh-CN" dirty="0"/>
              <a:t>4-3</a:t>
            </a:r>
            <a:r>
              <a:rPr lang="zh-CN" altLang="zh-CN" dirty="0"/>
              <a:t>所示</a:t>
            </a:r>
            <a:r>
              <a:rPr lang="en-US" altLang="zh-CN" dirty="0"/>
              <a:t>Sample time</a:t>
            </a:r>
            <a:r>
              <a:rPr lang="zh-CN" altLang="zh-CN" dirty="0"/>
              <a:t>和程序输出结果可看出，该函数能够较准确的获取该模块的参数。</a:t>
            </a:r>
          </a:p>
          <a:p>
            <a:r>
              <a:rPr lang="zh-CN" altLang="zh-CN" dirty="0"/>
              <a:t>如果模块中包括一个换行符或者回车，则必须将模型中模块名称所在的路径指定为一个字符串，并用</a:t>
            </a:r>
            <a:r>
              <a:rPr lang="en-US" altLang="zh-CN" dirty="0" err="1"/>
              <a:t>sprintf</a:t>
            </a:r>
            <a:r>
              <a:rPr lang="en-US" altLang="zh-CN" dirty="0"/>
              <a:t>(‘\n’)</a:t>
            </a:r>
            <a:r>
              <a:rPr lang="zh-CN" altLang="zh-CN" dirty="0"/>
              <a:t>作为换行符。</a:t>
            </a:r>
          </a:p>
          <a:p>
            <a:r>
              <a:rPr lang="zh-CN" altLang="zh-CN" dirty="0"/>
              <a:t>例如，下面的命令先将换行符赋值给</a:t>
            </a:r>
            <a:r>
              <a:rPr lang="en-US" altLang="zh-CN" dirty="0" err="1"/>
              <a:t>ysw</a:t>
            </a:r>
            <a:r>
              <a:rPr lang="zh-CN" altLang="zh-CN" dirty="0"/>
              <a:t>，然后获取</a:t>
            </a:r>
            <a:r>
              <a:rPr lang="en-US" altLang="zh-CN" dirty="0"/>
              <a:t>Sine Wave</a:t>
            </a:r>
            <a:r>
              <a:rPr lang="zh-CN" altLang="zh-CN" dirty="0"/>
              <a:t>模块的幅度值</a:t>
            </a:r>
            <a:r>
              <a:rPr lang="en-US" altLang="zh-CN" dirty="0"/>
              <a:t>Amplitude</a:t>
            </a:r>
            <a:r>
              <a:rPr lang="zh-CN" altLang="zh-CN" dirty="0"/>
              <a:t>参数值，具体的编程如下：</a:t>
            </a:r>
          </a:p>
          <a:p>
            <a:r>
              <a:rPr lang="en-US" altLang="zh-CN" dirty="0" err="1"/>
              <a:t>clc,clear,close</a:t>
            </a:r>
            <a:r>
              <a:rPr lang="en-US" altLang="zh-CN" dirty="0"/>
              <a:t> all</a:t>
            </a:r>
            <a:endParaRPr lang="zh-CN" altLang="zh-CN" dirty="0"/>
          </a:p>
          <a:p>
            <a:r>
              <a:rPr lang="en-US" altLang="zh-CN" dirty="0" err="1"/>
              <a:t>open_system</a:t>
            </a:r>
            <a:r>
              <a:rPr lang="en-US" altLang="zh-CN" dirty="0"/>
              <a:t>('ysw4_1.slx');</a:t>
            </a:r>
            <a:endParaRPr lang="zh-CN" altLang="zh-CN" dirty="0"/>
          </a:p>
          <a:p>
            <a:r>
              <a:rPr lang="en-US" altLang="zh-CN" dirty="0"/>
              <a:t>ysw1 = </a:t>
            </a:r>
            <a:r>
              <a:rPr lang="en-US" altLang="zh-CN" dirty="0" err="1"/>
              <a:t>sprintf</a:t>
            </a:r>
            <a:r>
              <a:rPr lang="en-US" altLang="zh-CN" dirty="0"/>
              <a:t>('\n');</a:t>
            </a:r>
            <a:endParaRPr lang="zh-CN" altLang="zh-CN" dirty="0"/>
          </a:p>
          <a:p>
            <a:r>
              <a:rPr lang="en-US" altLang="zh-CN" dirty="0" err="1"/>
              <a:t>get_param</a:t>
            </a:r>
            <a:r>
              <a:rPr lang="en-US" altLang="zh-CN" dirty="0"/>
              <a:t>(['ysw4_1.slx/Signal',ysw1,'Generator'],'Amplitude')</a:t>
            </a:r>
            <a:endParaRPr lang="zh-CN" altLang="zh-CN" dirty="0"/>
          </a:p>
          <a:p>
            <a:r>
              <a:rPr lang="zh-CN" altLang="zh-CN" dirty="0"/>
              <a:t>运行程序输出结果如下：</a:t>
            </a:r>
          </a:p>
          <a:p>
            <a:r>
              <a:rPr lang="en-US" altLang="zh-CN" dirty="0"/>
              <a:t>&gt; In ysw4_2 at 3 </a:t>
            </a:r>
            <a:endParaRPr lang="zh-CN" altLang="zh-CN" dirty="0"/>
          </a:p>
          <a:p>
            <a:r>
              <a:rPr lang="en-US" altLang="zh-CN" dirty="0" err="1"/>
              <a:t>ans</a:t>
            </a:r>
            <a:r>
              <a:rPr lang="en-US" altLang="zh-CN" dirty="0"/>
              <a:t> =</a:t>
            </a:r>
            <a:endParaRPr lang="zh-CN" altLang="zh-CN" dirty="0"/>
          </a:p>
          <a:p>
            <a:r>
              <a:rPr lang="en-US" altLang="zh-CN" dirty="0"/>
              <a:t>1</a:t>
            </a:r>
            <a:endParaRPr lang="zh-CN" altLang="zh-CN" dirty="0"/>
          </a:p>
          <a:p>
            <a:r>
              <a:rPr lang="zh-CN" altLang="zh-CN" dirty="0"/>
              <a:t>输出结果和正弦函数幅度值相同。</a:t>
            </a:r>
          </a:p>
          <a:p>
            <a:r>
              <a:rPr lang="zh-CN" altLang="zh-CN" dirty="0"/>
              <a:t>如果模块中包括一个斜线号（</a:t>
            </a:r>
            <a:r>
              <a:rPr lang="en-US" altLang="zh-CN" dirty="0"/>
              <a:t>/</a:t>
            </a:r>
            <a:r>
              <a:rPr lang="zh-CN" altLang="zh-CN" dirty="0"/>
              <a:t>），则当指定模块名称时，应保留下来，例如，下面的命令将获取</a:t>
            </a:r>
            <a:r>
              <a:rPr lang="en-US" altLang="zh-CN" dirty="0"/>
              <a:t>ysw2_1.slx</a:t>
            </a:r>
            <a:r>
              <a:rPr lang="zh-CN" altLang="zh-CN" dirty="0"/>
              <a:t>仿真文件中</a:t>
            </a:r>
            <a:r>
              <a:rPr lang="en-US" altLang="zh-CN" dirty="0"/>
              <a:t>Signal/Noise</a:t>
            </a:r>
            <a:r>
              <a:rPr lang="zh-CN" altLang="zh-CN" dirty="0"/>
              <a:t>模块的</a:t>
            </a:r>
            <a:r>
              <a:rPr lang="en-US" altLang="zh-CN" dirty="0"/>
              <a:t>Location</a:t>
            </a:r>
            <a:r>
              <a:rPr lang="zh-CN" altLang="zh-CN" dirty="0"/>
              <a:t>参数值。</a:t>
            </a:r>
          </a:p>
          <a:p>
            <a:r>
              <a:rPr lang="en-US" altLang="zh-CN" dirty="0" err="1"/>
              <a:t>get_param</a:t>
            </a:r>
            <a:r>
              <a:rPr lang="en-US" altLang="zh-CN" dirty="0"/>
              <a:t>('ysw4_1.slx/Signal//</a:t>
            </a:r>
            <a:r>
              <a:rPr lang="en-US" altLang="zh-CN" dirty="0" err="1"/>
              <a:t>Generator','Amplitude</a:t>
            </a:r>
            <a:r>
              <a:rPr lang="en-US" altLang="zh-CN" dirty="0"/>
              <a:t>')</a:t>
            </a:r>
            <a:endParaRPr lang="zh-CN" altLang="zh-CN" dirty="0"/>
          </a:p>
          <a:p>
            <a:r>
              <a:rPr lang="zh-CN" altLang="zh-CN" dirty="0"/>
              <a:t>不过该种情况，较少出现。</a:t>
            </a:r>
          </a:p>
          <a:p>
            <a:endParaRPr lang="zh-CN" altLang="en-US" dirty="0"/>
          </a:p>
        </p:txBody>
      </p:sp>
    </p:spTree>
    <p:extLst>
      <p:ext uri="{BB962C8B-B14F-4D97-AF65-F5344CB8AC3E}">
        <p14:creationId xmlns:p14="http://schemas.microsoft.com/office/powerpoint/2010/main" val="3905447665"/>
      </p:ext>
    </p:extLst>
  </p:cSld>
  <p:clrMapOvr>
    <a:masterClrMapping/>
  </p:clrMapOvr>
</p:sld>
</file>

<file path=ppt/theme/theme1.xml><?xml version="1.0" encoding="utf-8"?>
<a:theme xmlns:a="http://schemas.openxmlformats.org/drawingml/2006/main" name="模板 - 副本">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hlink"/>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Arial" charset="0"/>
            <a:ea typeface="华文行楷"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hlink"/>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Arial" charset="0"/>
            <a:ea typeface="华文行楷"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hlink"/>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Arial" charset="0"/>
            <a:ea typeface="华文行楷"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hlink"/>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Arial" charset="0"/>
            <a:ea typeface="华文行楷"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模板 - 副本</Template>
  <TotalTime>16</TotalTime>
  <Words>2445</Words>
  <Application>Microsoft Office PowerPoint</Application>
  <PresentationFormat>全屏显示(4:3)</PresentationFormat>
  <Paragraphs>456</Paragraphs>
  <Slides>34</Slides>
  <Notes>0</Notes>
  <HiddenSlides>0</HiddenSlides>
  <MMClips>0</MMClips>
  <ScaleCrop>false</ScaleCrop>
  <HeadingPairs>
    <vt:vector size="4" baseType="variant">
      <vt:variant>
        <vt:lpstr>主题</vt:lpstr>
      </vt:variant>
      <vt:variant>
        <vt:i4>2</vt:i4>
      </vt:variant>
      <vt:variant>
        <vt:lpstr>幻灯片标题</vt:lpstr>
      </vt:variant>
      <vt:variant>
        <vt:i4>34</vt:i4>
      </vt:variant>
    </vt:vector>
  </HeadingPairs>
  <TitlesOfParts>
    <vt:vector size="36" baseType="lpstr">
      <vt:lpstr>模板 - 副本</vt:lpstr>
      <vt:lpstr>默认设计模板</vt:lpstr>
      <vt:lpstr>第4章  Simulink常用命令库分析 </vt:lpstr>
      <vt:lpstr>目录</vt:lpstr>
      <vt:lpstr>4.1  Simulink中常用的模块库 </vt:lpstr>
      <vt:lpstr>PowerPoint 演示文稿</vt:lpstr>
      <vt:lpstr>4.2  Simulink命令代码 </vt:lpstr>
      <vt:lpstr>4.2.1  Simulink系统路径</vt:lpstr>
      <vt:lpstr>4.2.2  获取Simulink模型参数值 </vt:lpstr>
      <vt:lpstr>PowerPoint 演示文稿</vt:lpstr>
      <vt:lpstr>PowerPoint 演示文稿</vt:lpstr>
      <vt:lpstr>4.3  Simulink系统创建命令 </vt:lpstr>
      <vt:lpstr>4.3.2  Simulink3命令 </vt:lpstr>
      <vt:lpstr>4.3.3  find_system命令 </vt:lpstr>
      <vt:lpstr>PowerPoint 演示文稿</vt:lpstr>
      <vt:lpstr>PowerPoint 演示文稿</vt:lpstr>
      <vt:lpstr>PowerPoint 演示文稿</vt:lpstr>
      <vt:lpstr>PowerPoint 演示文稿</vt:lpstr>
      <vt:lpstr>PowerPoint 演示文稿</vt:lpstr>
      <vt:lpstr>4.4  Simulink模型模块操作命令 </vt:lpstr>
      <vt:lpstr>PowerPoint 演示文稿</vt:lpstr>
      <vt:lpstr>PowerPoint 演示文稿</vt:lpstr>
      <vt:lpstr>PowerPoint 演示文稿</vt:lpstr>
      <vt:lpstr>PowerPoint 演示文稿</vt:lpstr>
      <vt:lpstr>PowerPoint 演示文稿</vt:lpstr>
      <vt:lpstr>4.5  获取Simulink文件路径 </vt:lpstr>
      <vt:lpstr>PowerPoint 演示文稿</vt:lpstr>
      <vt:lpstr>PowerPoint 演示文稿</vt:lpstr>
      <vt:lpstr>4.6  获取Simulink模型参数命令 </vt:lpstr>
      <vt:lpstr>PowerPoint 演示文稿</vt:lpstr>
      <vt:lpstr>PowerPoint 演示文稿</vt:lpstr>
      <vt:lpstr>4.7  Simulink代码建模 </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Haiou</dc:creator>
  <cp:lastModifiedBy>asus</cp:lastModifiedBy>
  <cp:revision>5</cp:revision>
  <cp:lastPrinted>1601-01-01T00:00:00Z</cp:lastPrinted>
  <dcterms:created xsi:type="dcterms:W3CDTF">2017-03-29T11:46:04Z</dcterms:created>
  <dcterms:modified xsi:type="dcterms:W3CDTF">2017-05-03T01:39:06Z</dcterms:modified>
</cp:coreProperties>
</file>