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704" r:id="rId3"/>
    <p:sldId id="730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9" r:id="rId25"/>
    <p:sldId id="725" r:id="rId26"/>
    <p:sldId id="726" r:id="rId27"/>
    <p:sldId id="728" r:id="rId28"/>
    <p:sldId id="727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CC"/>
    <a:srgbClr val="B1EDE6"/>
    <a:srgbClr val="AFCCEF"/>
    <a:srgbClr val="99FF66"/>
    <a:srgbClr val="00CC00"/>
    <a:srgbClr val="FF0066"/>
    <a:srgbClr val="FF3399"/>
    <a:srgbClr val="FF5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7" autoAdjust="0"/>
    <p:restoredTop sz="94646" autoAdjust="0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7FF9B83-9A4D-44A7-8F28-712E750D4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7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B33721C-8ADD-47CA-9E61-B7B55339E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9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41BA-A494-485F-A24E-0AE8B91AC6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5F6D-48AD-43D4-AB21-A8F7D3022E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F915-A705-4D92-AAA4-8D2D0CB02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ECB3-1A9D-41AC-B48A-0DC6552C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5C76-E0AE-44D3-ACD6-0D0AC9557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0B4B-8ED2-4149-B191-4DD283D77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D902-1DBC-4AF6-B555-0E85D57F1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07E0-D51A-4988-949B-7755AF036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8C287-DF18-4256-8500-A0BA5630B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5BFF-E3F0-41D9-9DE7-5E36E9826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C1C28-6620-4945-88A2-69447EF04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9E90-9352-4721-B8CB-0B905631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505F-DA8B-41F3-A005-BD9B28F6B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22B70-2CF6-4C07-8C3F-7719BA6FD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D2EC-C9D0-4C40-ADDF-87E480724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81DA-2584-4587-978E-85B17D291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CE9B-3A8D-4426-A4C8-00CFD9648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5050-D564-4590-B560-4873B8610D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9CA4-ACDB-4B0A-AA5F-BB3D239E4D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AE82-6712-440B-9996-F13392A7E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6C77-13A8-4249-A1FA-9C5DCC25E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3D5A-A3AF-4815-A328-0FDB545CB9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CF44-B0D9-42B0-A5D6-93E8ED73D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0774-4211-4E7D-9F51-C2322D31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A373FA3-353A-4230-BAE5-F4D5EEC9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d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4CB15B-AEE7-4288-980E-D716BCF38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d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zh-CN" altLang="zh-CN" b="1" dirty="0">
                <a:solidFill>
                  <a:srgbClr val="C00000"/>
                </a:solidFill>
              </a:rPr>
              <a:t>章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zh-CN" b="1" dirty="0">
                <a:solidFill>
                  <a:srgbClr val="C00000"/>
                </a:solidFill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</a:rPr>
              <a:t>Simulink</a:t>
            </a:r>
            <a:r>
              <a:rPr lang="zh-CN" altLang="zh-CN" b="1" dirty="0">
                <a:solidFill>
                  <a:srgbClr val="C00000"/>
                </a:solidFill>
              </a:rPr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S-Function</a:t>
            </a:r>
            <a:r>
              <a:rPr lang="zh-CN" altLang="zh-CN" b="1" dirty="0">
                <a:solidFill>
                  <a:srgbClr val="C00000"/>
                </a:solidFill>
              </a:rPr>
              <a:t>建模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2924944"/>
            <a:ext cx="7272808" cy="30963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S-</a:t>
            </a:r>
            <a:r>
              <a:rPr lang="zh-CN" altLang="zh-CN" dirty="0">
                <a:solidFill>
                  <a:schemeClr val="tx1"/>
                </a:solidFill>
              </a:rPr>
              <a:t>函数是一个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模块。</a:t>
            </a:r>
            <a:r>
              <a:rPr lang="en-US" altLang="zh-CN" dirty="0">
                <a:solidFill>
                  <a:schemeClr val="tx1"/>
                </a:solidFill>
              </a:rPr>
              <a:t>S-</a:t>
            </a:r>
            <a:r>
              <a:rPr lang="zh-CN" altLang="zh-CN" dirty="0">
                <a:solidFill>
                  <a:schemeClr val="tx1"/>
                </a:solidFill>
              </a:rPr>
              <a:t>函数中的输出值是状态、输入和时间的函数。</a:t>
            </a:r>
            <a:r>
              <a:rPr lang="en-US" altLang="zh-CN" dirty="0">
                <a:solidFill>
                  <a:schemeClr val="tx1"/>
                </a:solidFill>
              </a:rPr>
              <a:t>S-</a:t>
            </a:r>
            <a:r>
              <a:rPr lang="zh-CN" altLang="zh-CN" dirty="0">
                <a:solidFill>
                  <a:schemeClr val="tx1"/>
                </a:solidFill>
              </a:rPr>
              <a:t>函数是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的重要组成部分，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为我们编写</a:t>
            </a:r>
            <a:r>
              <a:rPr lang="en-US" altLang="zh-CN" dirty="0">
                <a:solidFill>
                  <a:schemeClr val="tx1"/>
                </a:solidFill>
              </a:rPr>
              <a:t>S-</a:t>
            </a:r>
            <a:r>
              <a:rPr lang="zh-CN" altLang="zh-CN" dirty="0">
                <a:solidFill>
                  <a:schemeClr val="tx1"/>
                </a:solidFill>
              </a:rPr>
              <a:t>函数提供了各种模板文件，其中定义了</a:t>
            </a:r>
            <a:r>
              <a:rPr lang="en-US" altLang="zh-CN" dirty="0">
                <a:solidFill>
                  <a:schemeClr val="tx1"/>
                </a:solidFill>
              </a:rPr>
              <a:t>S-</a:t>
            </a:r>
            <a:r>
              <a:rPr lang="zh-CN" altLang="zh-CN" dirty="0">
                <a:solidFill>
                  <a:schemeClr val="tx1"/>
                </a:solidFill>
              </a:rPr>
              <a:t>函数完整的框架结构，用户可以根据自己的需要加以剪裁。本章主要引导用户从最简单的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dirty="0">
                <a:solidFill>
                  <a:schemeClr val="tx1"/>
                </a:solidFill>
              </a:rPr>
              <a:t>函数编写出发，逐步掌握</a:t>
            </a:r>
            <a:r>
              <a:rPr lang="en-US" altLang="zh-CN" dirty="0">
                <a:solidFill>
                  <a:schemeClr val="tx1"/>
                </a:solidFill>
              </a:rPr>
              <a:t>S-Function</a:t>
            </a:r>
            <a:r>
              <a:rPr lang="zh-CN" altLang="zh-CN" dirty="0">
                <a:solidFill>
                  <a:schemeClr val="tx1"/>
                </a:solidFill>
              </a:rPr>
              <a:t>进行控制系统设计。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学习目标：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）熟练掌握</a:t>
            </a:r>
            <a:r>
              <a:rPr lang="en-US" altLang="zh-CN" dirty="0">
                <a:solidFill>
                  <a:schemeClr val="tx1"/>
                </a:solidFill>
              </a:rPr>
              <a:t>MATLAB S-Function</a:t>
            </a:r>
            <a:r>
              <a:rPr lang="zh-CN" altLang="zh-CN" dirty="0">
                <a:solidFill>
                  <a:schemeClr val="tx1"/>
                </a:solidFill>
              </a:rPr>
              <a:t>编写；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）熟练掌握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dirty="0">
                <a:solidFill>
                  <a:schemeClr val="tx1"/>
                </a:solidFill>
              </a:rPr>
              <a:t>函数用于控制系统建模；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）熟练掌握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zh-CN" dirty="0">
                <a:solidFill>
                  <a:schemeClr val="tx1"/>
                </a:solidFill>
              </a:rPr>
              <a:t>函数抒写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模块等；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46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5.3  M-file S</a:t>
            </a:r>
            <a:r>
              <a:rPr lang="zh-CN" altLang="zh-CN" b="1" dirty="0">
                <a:solidFill>
                  <a:srgbClr val="C00000"/>
                </a:solidFill>
              </a:rPr>
              <a:t>函数模板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MATLAB</a:t>
            </a:r>
            <a:r>
              <a:rPr lang="zh-CN" altLang="zh-CN" dirty="0"/>
              <a:t>主界面中直接输入：</a:t>
            </a:r>
          </a:p>
          <a:p>
            <a:r>
              <a:rPr lang="en-US" altLang="zh-CN" dirty="0"/>
              <a:t>edit </a:t>
            </a:r>
            <a:r>
              <a:rPr lang="en-US" altLang="zh-CN" dirty="0" err="1"/>
              <a:t>sfuntmpl</a:t>
            </a:r>
            <a:endParaRPr lang="zh-CN" altLang="zh-CN" dirty="0"/>
          </a:p>
          <a:p>
            <a:r>
              <a:rPr lang="zh-CN" altLang="zh-CN" dirty="0"/>
              <a:t>即可弹出</a:t>
            </a:r>
            <a:r>
              <a:rPr lang="en-US" altLang="zh-CN" dirty="0"/>
              <a:t>S</a:t>
            </a:r>
            <a:r>
              <a:rPr lang="zh-CN" altLang="zh-CN" dirty="0"/>
              <a:t>函数模板编辑的</a:t>
            </a:r>
            <a:r>
              <a:rPr lang="en-US" altLang="zh-CN" dirty="0"/>
              <a:t>M</a:t>
            </a:r>
            <a:r>
              <a:rPr lang="zh-CN" altLang="zh-CN" dirty="0"/>
              <a:t>文件环境，用户在里面修改即可。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7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dirty="0"/>
              <a:t>由</a:t>
            </a:r>
            <a:r>
              <a:rPr lang="en-US" altLang="zh-CN" dirty="0"/>
              <a:t>S-function</a:t>
            </a:r>
            <a:r>
              <a:rPr lang="zh-CN" altLang="zh-CN" dirty="0"/>
              <a:t>程序模块，</a:t>
            </a:r>
            <a:r>
              <a:rPr lang="en-US" altLang="zh-CN" dirty="0"/>
              <a:t>S</a:t>
            </a:r>
            <a:r>
              <a:rPr lang="zh-CN" altLang="zh-CN" dirty="0"/>
              <a:t>函数格式如下：</a:t>
            </a:r>
          </a:p>
          <a:p>
            <a:r>
              <a:rPr lang="en-US" altLang="zh-CN" dirty="0"/>
              <a:t>[sys,x0,str,ts,simStateCompliance] = </a:t>
            </a:r>
            <a:r>
              <a:rPr lang="en-US" altLang="zh-CN" dirty="0" err="1"/>
              <a:t>sfuntmpl</a:t>
            </a:r>
            <a:r>
              <a:rPr lang="en-US" altLang="zh-CN" dirty="0"/>
              <a:t>(</a:t>
            </a:r>
            <a:r>
              <a:rPr lang="en-US" altLang="zh-CN" dirty="0" err="1"/>
              <a:t>t,x,u,flag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</a:t>
            </a:r>
            <a:r>
              <a:rPr lang="zh-CN" altLang="zh-CN" dirty="0"/>
              <a:t>函数默认的四个输入参数：</a:t>
            </a:r>
            <a:r>
              <a:rPr lang="en-US" altLang="zh-CN" dirty="0"/>
              <a:t>t, x, u, flag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S</a:t>
            </a:r>
            <a:r>
              <a:rPr lang="zh-CN" altLang="zh-CN" dirty="0"/>
              <a:t>函数默认的四个输出函数：</a:t>
            </a:r>
            <a:r>
              <a:rPr lang="en-US" altLang="zh-CN" dirty="0"/>
              <a:t>sys, x0,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ts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各个参数的含义如下：</a:t>
            </a:r>
          </a:p>
          <a:p>
            <a:r>
              <a:rPr lang="en-US" altLang="zh-CN" dirty="0"/>
              <a:t>t</a:t>
            </a:r>
            <a:r>
              <a:rPr lang="zh-CN" altLang="zh-CN" dirty="0"/>
              <a:t>：代表当前的仿真时间，该输入决定了下一个采样时间；</a:t>
            </a:r>
          </a:p>
          <a:p>
            <a:r>
              <a:rPr lang="en-US" altLang="zh-CN" dirty="0"/>
              <a:t>x </a:t>
            </a:r>
            <a:r>
              <a:rPr lang="zh-CN" altLang="zh-CN" dirty="0"/>
              <a:t>：表示状态向量，行向量，引用格式：</a:t>
            </a:r>
            <a:r>
              <a:rPr lang="en-US" altLang="zh-CN" dirty="0"/>
              <a:t>x(1), x(2)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u </a:t>
            </a:r>
            <a:r>
              <a:rPr lang="zh-CN" altLang="zh-CN" dirty="0"/>
              <a:t>：表示输入向量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flag </a:t>
            </a:r>
            <a:r>
              <a:rPr lang="zh-CN" altLang="zh-CN" dirty="0"/>
              <a:t>：控制在每一个仿真阶段调用哪一个子函数的参数，由</a:t>
            </a:r>
            <a:r>
              <a:rPr lang="en-US" altLang="zh-CN" dirty="0"/>
              <a:t>Simulink</a:t>
            </a:r>
            <a:r>
              <a:rPr lang="zh-CN" altLang="zh-CN" dirty="0"/>
              <a:t>在调用时自动取值；</a:t>
            </a:r>
          </a:p>
          <a:p>
            <a:r>
              <a:rPr lang="en-US" altLang="zh-CN" dirty="0"/>
              <a:t>sys </a:t>
            </a:r>
            <a:r>
              <a:rPr lang="zh-CN" altLang="zh-CN" dirty="0"/>
              <a:t>：通用的返回变量，返回的数值决定</a:t>
            </a:r>
            <a:r>
              <a:rPr lang="en-US" altLang="zh-CN" dirty="0"/>
              <a:t>flag</a:t>
            </a:r>
            <a:r>
              <a:rPr lang="zh-CN" altLang="zh-CN" dirty="0"/>
              <a:t>值；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mdlUpdates</a:t>
            </a:r>
            <a:r>
              <a:rPr lang="zh-CN" altLang="zh-CN" dirty="0"/>
              <a:t>里：列向量，引用格式：</a:t>
            </a:r>
            <a:r>
              <a:rPr lang="en-US" altLang="zh-CN" dirty="0"/>
              <a:t>sys(1,1),Sys(2,1)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mdlOutputs</a:t>
            </a:r>
            <a:r>
              <a:rPr lang="zh-CN" altLang="zh-CN" dirty="0"/>
              <a:t>里：行向量，引用格式：</a:t>
            </a:r>
            <a:r>
              <a:rPr lang="en-US" altLang="zh-CN" dirty="0"/>
              <a:t>sys =x.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x0 </a:t>
            </a:r>
            <a:r>
              <a:rPr lang="zh-CN" altLang="zh-CN" dirty="0"/>
              <a:t>：初始的状态值；列向量，引用格式：</a:t>
            </a:r>
            <a:r>
              <a:rPr lang="en-US" altLang="zh-CN" dirty="0"/>
              <a:t>x0=[ 0</a:t>
            </a:r>
            <a:r>
              <a:rPr lang="zh-CN" altLang="zh-CN" dirty="0"/>
              <a:t>；</a:t>
            </a:r>
            <a:r>
              <a:rPr lang="en-US" altLang="zh-CN" dirty="0"/>
              <a:t>0</a:t>
            </a:r>
            <a:r>
              <a:rPr lang="zh-CN" altLang="zh-CN" dirty="0"/>
              <a:t>；</a:t>
            </a:r>
            <a:r>
              <a:rPr lang="en-US" altLang="zh-CN" dirty="0"/>
              <a:t>0 ]</a:t>
            </a:r>
            <a:r>
              <a:rPr lang="zh-CN" altLang="zh-CN" dirty="0"/>
              <a:t>；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zh-CN" dirty="0"/>
              <a:t>：空矩阵，无具体含义；</a:t>
            </a:r>
          </a:p>
          <a:p>
            <a:r>
              <a:rPr lang="en-US" altLang="zh-CN" dirty="0" err="1"/>
              <a:t>ts</a:t>
            </a:r>
            <a:r>
              <a:rPr lang="en-US" altLang="zh-CN" dirty="0"/>
              <a:t>  </a:t>
            </a:r>
            <a:r>
              <a:rPr lang="zh-CN" altLang="zh-CN" dirty="0"/>
              <a:t>：包含模块采样时间和偏差的矩阵，</a:t>
            </a:r>
            <a:r>
              <a:rPr lang="en-US" altLang="zh-CN" dirty="0"/>
              <a:t>[period, offset]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当</a:t>
            </a:r>
            <a:r>
              <a:rPr lang="en-US" altLang="zh-CN" dirty="0" err="1"/>
              <a:t>ts</a:t>
            </a:r>
            <a:r>
              <a:rPr lang="zh-CN" altLang="zh-CN" dirty="0"/>
              <a:t>为</a:t>
            </a:r>
            <a:r>
              <a:rPr lang="en-US" altLang="zh-CN" dirty="0"/>
              <a:t>-1</a:t>
            </a:r>
            <a:r>
              <a:rPr lang="zh-CN" altLang="zh-CN" dirty="0"/>
              <a:t>时，表示与输入信号同采样周期。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4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5" y="2276872"/>
            <a:ext cx="7731460" cy="230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105273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r>
              <a:rPr lang="zh-CN" altLang="zh-CN" dirty="0"/>
              <a:t>函数具体包括函数名称及功能如表</a:t>
            </a:r>
            <a:r>
              <a:rPr lang="en-US" altLang="zh-CN" dirty="0"/>
              <a:t>5-1</a:t>
            </a:r>
            <a:r>
              <a:rPr lang="zh-CN" altLang="zh-CN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9546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5.3.1  S</a:t>
            </a:r>
            <a:r>
              <a:rPr lang="zh-CN" altLang="zh-CN" b="1" dirty="0">
                <a:solidFill>
                  <a:srgbClr val="C00000"/>
                </a:solidFill>
              </a:rPr>
              <a:t>函数工作方式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S</a:t>
            </a:r>
            <a:r>
              <a:rPr lang="zh-CN" altLang="zh-CN" dirty="0"/>
              <a:t>函数工作方式如下：</a:t>
            </a:r>
          </a:p>
          <a:p>
            <a:r>
              <a:rPr lang="en-US" altLang="zh-CN" dirty="0"/>
              <a:t>switch flag,</a:t>
            </a:r>
            <a:endParaRPr lang="zh-CN" altLang="zh-CN" dirty="0"/>
          </a:p>
          <a:p>
            <a:r>
              <a:rPr lang="en-US" altLang="zh-CN" dirty="0"/>
              <a:t>  case 0,</a:t>
            </a:r>
            <a:endParaRPr lang="zh-CN" altLang="zh-CN" dirty="0"/>
          </a:p>
          <a:p>
            <a:r>
              <a:rPr lang="en-US" altLang="zh-CN" dirty="0"/>
              <a:t>    [sys,x0,str,ts,simStateCompliance]=</a:t>
            </a:r>
            <a:r>
              <a:rPr lang="en-US" altLang="zh-CN" dirty="0" err="1"/>
              <a:t>mdlInitializeSizes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case 1,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case 2,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mdlUpdate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case 3,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case 4,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mdlGetTimeOfNextVarHit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case 9,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mdlTerminate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otherwise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DAStudio.error</a:t>
            </a:r>
            <a:r>
              <a:rPr lang="en-US" altLang="zh-CN" dirty="0"/>
              <a:t>('</a:t>
            </a:r>
            <a:r>
              <a:rPr lang="en-US" altLang="zh-CN" dirty="0" err="1"/>
              <a:t>Simulink:blocks:unhandledFlag</a:t>
            </a:r>
            <a:r>
              <a:rPr lang="en-US" altLang="zh-CN" dirty="0"/>
              <a:t>', num2str(flag));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其中，</a:t>
            </a:r>
            <a:r>
              <a:rPr lang="en-US" altLang="zh-CN" dirty="0"/>
              <a:t>flag = 0</a:t>
            </a:r>
            <a:r>
              <a:rPr lang="zh-CN" altLang="zh-CN" dirty="0"/>
              <a:t>时，调用</a:t>
            </a:r>
            <a:r>
              <a:rPr lang="en-US" altLang="zh-CN" dirty="0" err="1"/>
              <a:t>mdlInitializeSizes</a:t>
            </a:r>
            <a:r>
              <a:rPr lang="zh-CN" altLang="zh-CN" dirty="0"/>
              <a:t>函数，定义</a:t>
            </a:r>
            <a:r>
              <a:rPr lang="en-US" altLang="zh-CN" dirty="0"/>
              <a:t>S</a:t>
            </a:r>
            <a:r>
              <a:rPr lang="zh-CN" altLang="zh-CN" dirty="0"/>
              <a:t>函数的基本特性，包括采样时间，连续或者离散状态的初始条件和</a:t>
            </a:r>
            <a:r>
              <a:rPr lang="en-US" altLang="zh-CN" dirty="0"/>
              <a:t>Sizes</a:t>
            </a:r>
            <a:r>
              <a:rPr lang="zh-CN" altLang="zh-CN" dirty="0"/>
              <a:t>数组；</a:t>
            </a:r>
          </a:p>
          <a:p>
            <a:r>
              <a:rPr lang="en-US" altLang="zh-CN" dirty="0"/>
              <a:t>flag = 1</a:t>
            </a:r>
            <a:r>
              <a:rPr lang="zh-CN" altLang="zh-CN" dirty="0"/>
              <a:t>时，调用</a:t>
            </a:r>
            <a:r>
              <a:rPr lang="en-US" altLang="zh-CN" dirty="0" err="1"/>
              <a:t>mdlDerivatives</a:t>
            </a:r>
            <a:r>
              <a:rPr lang="zh-CN" altLang="zh-CN" dirty="0"/>
              <a:t>函数，计算连续状态变量的微分方程；求所给表达式的等号左边状态变量的积分值的过程。</a:t>
            </a:r>
          </a:p>
          <a:p>
            <a:r>
              <a:rPr lang="en-US" altLang="zh-CN" dirty="0"/>
              <a:t>flag = 2</a:t>
            </a:r>
            <a:r>
              <a:rPr lang="zh-CN" altLang="zh-CN" dirty="0"/>
              <a:t>时，调用</a:t>
            </a:r>
            <a:r>
              <a:rPr lang="en-US" altLang="zh-CN" dirty="0" err="1"/>
              <a:t>mdlUpdate</a:t>
            </a:r>
            <a:r>
              <a:rPr lang="zh-CN" altLang="zh-CN" dirty="0"/>
              <a:t>函数，用于更新离散状态，采样时间和主时间步的要求；</a:t>
            </a:r>
          </a:p>
          <a:p>
            <a:r>
              <a:rPr lang="en-US" altLang="zh-CN" dirty="0"/>
              <a:t>flag = 3</a:t>
            </a:r>
            <a:r>
              <a:rPr lang="zh-CN" altLang="zh-CN" dirty="0"/>
              <a:t>时，调用</a:t>
            </a:r>
            <a:r>
              <a:rPr lang="en-US" altLang="zh-CN" dirty="0" err="1"/>
              <a:t>mdlOutputs</a:t>
            </a:r>
            <a:r>
              <a:rPr lang="zh-CN" altLang="zh-CN" dirty="0"/>
              <a:t>函数，计算</a:t>
            </a:r>
            <a:r>
              <a:rPr lang="en-US" altLang="zh-CN" dirty="0"/>
              <a:t>S</a:t>
            </a:r>
            <a:r>
              <a:rPr lang="zh-CN" altLang="zh-CN" dirty="0"/>
              <a:t>函数的输出；</a:t>
            </a:r>
          </a:p>
          <a:p>
            <a:r>
              <a:rPr lang="en-US" altLang="zh-CN" dirty="0"/>
              <a:t>flag = 4</a:t>
            </a:r>
            <a:r>
              <a:rPr lang="zh-CN" altLang="zh-CN" dirty="0"/>
              <a:t>时，调用</a:t>
            </a:r>
            <a:r>
              <a:rPr lang="en-US" altLang="zh-CN" dirty="0" err="1"/>
              <a:t>mdlGetTimeOfNextVarHit</a:t>
            </a:r>
            <a:r>
              <a:rPr lang="zh-CN" altLang="zh-CN" dirty="0"/>
              <a:t>函数，计算下一个采样点的绝对时间，这个方法仅仅是使用户在</a:t>
            </a:r>
            <a:r>
              <a:rPr lang="en-US" altLang="zh-CN" dirty="0" err="1"/>
              <a:t>mdlInitializeSize</a:t>
            </a:r>
            <a:r>
              <a:rPr lang="en-US" altLang="zh-CN" dirty="0"/>
              <a:t> </a:t>
            </a:r>
            <a:r>
              <a:rPr lang="zh-CN" altLang="zh-CN" dirty="0"/>
              <a:t>里说明一个可变的离散采样时间；</a:t>
            </a:r>
          </a:p>
          <a:p>
            <a:r>
              <a:rPr lang="en-US" altLang="zh-CN" dirty="0"/>
              <a:t>flag = 9</a:t>
            </a:r>
            <a:r>
              <a:rPr lang="zh-CN" altLang="zh-CN" dirty="0"/>
              <a:t>时，调用</a:t>
            </a:r>
            <a:r>
              <a:rPr lang="en-US" altLang="zh-CN" dirty="0" err="1"/>
              <a:t>mdlTerminate</a:t>
            </a:r>
            <a:r>
              <a:rPr lang="zh-CN" altLang="zh-CN" dirty="0"/>
              <a:t>函数，实现仿真任务的结束。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94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5.3.2  S</a:t>
            </a:r>
            <a:r>
              <a:rPr lang="zh-CN" altLang="zh-CN" b="1" dirty="0">
                <a:solidFill>
                  <a:srgbClr val="C00000"/>
                </a:solidFill>
              </a:rPr>
              <a:t>函数仿真过程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由函数调用顺序得</a:t>
            </a:r>
            <a:r>
              <a:rPr lang="en-US" altLang="zh-CN" dirty="0"/>
              <a:t>S</a:t>
            </a:r>
            <a:r>
              <a:rPr lang="zh-CN" altLang="zh-CN" dirty="0"/>
              <a:t>函数仿真步骤如下：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）初始化：</a:t>
            </a:r>
            <a:r>
              <a:rPr lang="en-US" altLang="zh-CN" dirty="0" err="1"/>
              <a:t>mdlInitializeSizes</a:t>
            </a:r>
            <a:r>
              <a:rPr lang="zh-CN" altLang="zh-CN" dirty="0"/>
              <a:t>，初始化</a:t>
            </a:r>
            <a:r>
              <a:rPr lang="en-US" altLang="zh-CN" dirty="0"/>
              <a:t>S</a:t>
            </a:r>
            <a:r>
              <a:rPr lang="zh-CN" altLang="zh-CN" dirty="0"/>
              <a:t>函数，即</a:t>
            </a:r>
            <a:r>
              <a:rPr lang="en-US" altLang="zh-CN" dirty="0" err="1"/>
              <a:t>simsizes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）初始化</a:t>
            </a:r>
            <a:r>
              <a:rPr lang="en-US" altLang="zh-CN" dirty="0" err="1"/>
              <a:t>SimStruct</a:t>
            </a:r>
            <a:r>
              <a:rPr lang="zh-CN" altLang="zh-CN" dirty="0"/>
              <a:t>，包含了</a:t>
            </a:r>
            <a:r>
              <a:rPr lang="en-US" altLang="zh-CN" dirty="0"/>
              <a:t>S</a:t>
            </a:r>
            <a:r>
              <a:rPr lang="zh-CN" altLang="zh-CN" dirty="0"/>
              <a:t>函数的所有信息，主要设置如下：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）设置输入</a:t>
            </a:r>
            <a:r>
              <a:rPr lang="en-US" altLang="zh-CN" dirty="0"/>
              <a:t>u</a:t>
            </a:r>
            <a:r>
              <a:rPr lang="zh-CN" altLang="zh-CN" dirty="0"/>
              <a:t>、输出端口</a:t>
            </a:r>
            <a:r>
              <a:rPr lang="en-US" altLang="zh-CN" dirty="0"/>
              <a:t>sys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）设置采样时间</a:t>
            </a:r>
            <a:r>
              <a:rPr lang="en-US" altLang="zh-CN" dirty="0" err="1"/>
              <a:t>ts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）分配存储空间</a:t>
            </a:r>
            <a:r>
              <a:rPr lang="en-US" altLang="zh-CN" dirty="0" err="1"/>
              <a:t>str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）数值积分：</a:t>
            </a:r>
            <a:r>
              <a:rPr lang="en-US" altLang="zh-CN" dirty="0" err="1"/>
              <a:t>mdlDerivatives</a:t>
            </a:r>
            <a:r>
              <a:rPr lang="zh-CN" altLang="zh-CN" dirty="0"/>
              <a:t>，用于连续状态的求解和非采样过零点；分如下两种情况：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）如果存在连续状态，调用</a:t>
            </a:r>
            <a:r>
              <a:rPr lang="en-US" altLang="zh-CN" dirty="0" err="1"/>
              <a:t>mdlDerivatives</a:t>
            </a:r>
            <a:r>
              <a:rPr lang="zh-CN" altLang="zh-CN" dirty="0"/>
              <a:t>和</a:t>
            </a:r>
            <a:r>
              <a:rPr lang="en-US" altLang="zh-CN" dirty="0" err="1"/>
              <a:t>mdlOutput</a:t>
            </a:r>
            <a:r>
              <a:rPr lang="zh-CN" altLang="zh-CN" dirty="0"/>
              <a:t>两个子函数；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）如果存在非采样过零点，调用</a:t>
            </a:r>
            <a:r>
              <a:rPr lang="en-US" altLang="zh-CN" dirty="0" err="1"/>
              <a:t>mdlOutput</a:t>
            </a:r>
            <a:r>
              <a:rPr lang="zh-CN" altLang="zh-CN" dirty="0"/>
              <a:t>和</a:t>
            </a:r>
            <a:r>
              <a:rPr lang="en-US" altLang="zh-CN" dirty="0" err="1"/>
              <a:t>mdlZeroCrossings</a:t>
            </a:r>
            <a:r>
              <a:rPr lang="zh-CN" altLang="zh-CN" dirty="0"/>
              <a:t>子函数，以定位过零点。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）更新离散状态：</a:t>
            </a:r>
            <a:r>
              <a:rPr lang="en-US" altLang="zh-CN" dirty="0" err="1"/>
              <a:t>mdlUpdate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）计算输出：</a:t>
            </a:r>
            <a:r>
              <a:rPr lang="en-US" altLang="zh-CN" dirty="0" err="1"/>
              <a:t>mdlOutputs</a:t>
            </a:r>
            <a:r>
              <a:rPr lang="zh-CN" altLang="zh-CN" dirty="0"/>
              <a:t>，计算所有输出端口的输出值；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）计算下一个采样时间点：</a:t>
            </a:r>
            <a:r>
              <a:rPr lang="en-US" altLang="zh-CN" dirty="0" err="1"/>
              <a:t>mdlGetTimeOfNextVarHit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）仿真结束：</a:t>
            </a:r>
            <a:r>
              <a:rPr lang="en-US" altLang="zh-CN" dirty="0" err="1"/>
              <a:t>mdlTerminate</a:t>
            </a:r>
            <a:r>
              <a:rPr lang="zh-CN" altLang="zh-CN" dirty="0"/>
              <a:t>，在仿真结束时调用。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5.3.3  S</a:t>
            </a:r>
            <a:r>
              <a:rPr lang="zh-CN" altLang="zh-CN" b="1" dirty="0">
                <a:solidFill>
                  <a:srgbClr val="C00000"/>
                </a:solidFill>
              </a:rPr>
              <a:t>函数的编写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）参数初始设定：初始化</a:t>
            </a:r>
            <a:r>
              <a:rPr lang="en-US" altLang="zh-CN" dirty="0"/>
              <a:t>sizes</a:t>
            </a:r>
            <a:r>
              <a:rPr lang="zh-CN" altLang="zh-CN" dirty="0"/>
              <a:t>结构，再调用</a:t>
            </a:r>
            <a:r>
              <a:rPr lang="en-US" altLang="zh-CN" dirty="0" err="1"/>
              <a:t>simsizes</a:t>
            </a:r>
            <a:r>
              <a:rPr lang="zh-CN" altLang="zh-CN" dirty="0"/>
              <a:t>函数；</a:t>
            </a:r>
          </a:p>
          <a:p>
            <a:r>
              <a:rPr lang="en-US" altLang="zh-CN" dirty="0"/>
              <a:t>Sizes</a:t>
            </a:r>
            <a:r>
              <a:rPr lang="zh-CN" altLang="zh-CN" dirty="0"/>
              <a:t>结构体在程序中体现如下：</a:t>
            </a:r>
          </a:p>
          <a:p>
            <a:r>
              <a:rPr lang="en-US" altLang="zh-CN" dirty="0"/>
              <a:t>sizes = </a:t>
            </a:r>
            <a:r>
              <a:rPr lang="en-US" altLang="zh-CN" dirty="0" err="1"/>
              <a:t>simsizes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sizes.NumContStates</a:t>
            </a:r>
            <a:r>
              <a:rPr lang="en-US" altLang="zh-CN" dirty="0"/>
              <a:t>  = 0;</a:t>
            </a:r>
            <a:endParaRPr lang="zh-CN" altLang="zh-CN" dirty="0"/>
          </a:p>
          <a:p>
            <a:r>
              <a:rPr lang="en-US" altLang="zh-CN" dirty="0" err="1"/>
              <a:t>sizes.NumDiscStates</a:t>
            </a:r>
            <a:r>
              <a:rPr lang="en-US" altLang="zh-CN" dirty="0"/>
              <a:t>  = 0;</a:t>
            </a:r>
            <a:endParaRPr lang="zh-CN" altLang="zh-CN" dirty="0"/>
          </a:p>
          <a:p>
            <a:r>
              <a:rPr lang="en-US" altLang="zh-CN" dirty="0" err="1"/>
              <a:t>sizes.NumOutputs</a:t>
            </a:r>
            <a:r>
              <a:rPr lang="en-US" altLang="zh-CN" dirty="0"/>
              <a:t>     = 0;</a:t>
            </a:r>
            <a:endParaRPr lang="zh-CN" altLang="zh-CN" dirty="0"/>
          </a:p>
          <a:p>
            <a:r>
              <a:rPr lang="en-US" altLang="zh-CN" dirty="0" err="1"/>
              <a:t>sizes.NumInputs</a:t>
            </a:r>
            <a:r>
              <a:rPr lang="en-US" altLang="zh-CN" dirty="0"/>
              <a:t>      = 0;</a:t>
            </a:r>
            <a:endParaRPr lang="zh-CN" altLang="zh-CN" dirty="0"/>
          </a:p>
          <a:p>
            <a:r>
              <a:rPr lang="en-US" altLang="zh-CN" dirty="0" err="1"/>
              <a:t>sizes.DirFeedthrough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 err="1"/>
              <a:t>sizes.NumSampleTimes</a:t>
            </a:r>
            <a:r>
              <a:rPr lang="en-US" altLang="zh-CN" dirty="0"/>
              <a:t> = 1;   % at least one sample time is needed</a:t>
            </a:r>
            <a:endParaRPr lang="zh-CN" altLang="zh-CN" dirty="0"/>
          </a:p>
          <a:p>
            <a:r>
              <a:rPr lang="en-US" altLang="zh-CN" dirty="0"/>
              <a:t>sys = </a:t>
            </a:r>
            <a:r>
              <a:rPr lang="en-US" altLang="zh-CN" dirty="0" err="1"/>
              <a:t>simsizes</a:t>
            </a:r>
            <a:r>
              <a:rPr lang="en-US" altLang="zh-CN" dirty="0"/>
              <a:t>(sizes);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 err="1"/>
              <a:t>NumContStates</a:t>
            </a:r>
            <a:r>
              <a:rPr lang="zh-CN" altLang="zh-CN" dirty="0"/>
              <a:t>：连续状态的个数；</a:t>
            </a:r>
          </a:p>
          <a:p>
            <a:r>
              <a:rPr lang="en-US" altLang="zh-CN" dirty="0" err="1"/>
              <a:t>NumDiscStates</a:t>
            </a:r>
            <a:r>
              <a:rPr lang="zh-CN" altLang="zh-CN" dirty="0"/>
              <a:t>：离散状态的个数；</a:t>
            </a:r>
          </a:p>
          <a:p>
            <a:r>
              <a:rPr lang="en-US" altLang="zh-CN" dirty="0" err="1"/>
              <a:t>NumOutputs</a:t>
            </a:r>
            <a:r>
              <a:rPr lang="zh-CN" altLang="zh-CN" dirty="0"/>
              <a:t>：输出变量的个数；</a:t>
            </a:r>
          </a:p>
          <a:p>
            <a:r>
              <a:rPr lang="en-US" altLang="zh-CN" dirty="0" err="1"/>
              <a:t>NumInputs</a:t>
            </a:r>
            <a:r>
              <a:rPr lang="zh-CN" altLang="zh-CN" dirty="0"/>
              <a:t>：输入变量的个数；</a:t>
            </a:r>
          </a:p>
          <a:p>
            <a:r>
              <a:rPr lang="en-US" altLang="zh-CN" dirty="0" err="1"/>
              <a:t>DirFeedthrough</a:t>
            </a:r>
            <a:r>
              <a:rPr lang="zh-CN" altLang="zh-CN" dirty="0"/>
              <a:t>：有无直接馈入，值为</a:t>
            </a:r>
            <a:r>
              <a:rPr lang="en-US" altLang="zh-CN" dirty="0"/>
              <a:t>1</a:t>
            </a:r>
            <a:r>
              <a:rPr lang="zh-CN" altLang="zh-CN" dirty="0"/>
              <a:t>时表示输入直接传到输出口；</a:t>
            </a:r>
          </a:p>
          <a:p>
            <a:r>
              <a:rPr lang="en-US" altLang="zh-CN" dirty="0" err="1"/>
              <a:t>NumSampleTimes</a:t>
            </a:r>
            <a:r>
              <a:rPr lang="zh-CN" altLang="zh-CN" dirty="0"/>
              <a:t>：采样时间的个数，值为</a:t>
            </a:r>
            <a:r>
              <a:rPr lang="en-US" altLang="zh-CN" dirty="0"/>
              <a:t>1</a:t>
            </a:r>
            <a:r>
              <a:rPr lang="zh-CN" altLang="zh-CN" dirty="0"/>
              <a:t>时表示只有一个采样周期；</a:t>
            </a:r>
          </a:p>
          <a:p>
            <a:r>
              <a:rPr lang="en-US" altLang="zh-CN" dirty="0" err="1"/>
              <a:t>Simsizes</a:t>
            </a:r>
            <a:r>
              <a:rPr lang="zh-CN" altLang="zh-CN" dirty="0"/>
              <a:t>函数的调用：</a:t>
            </a:r>
            <a:r>
              <a:rPr lang="en-US" altLang="zh-CN" dirty="0"/>
              <a:t>sys = </a:t>
            </a:r>
            <a:r>
              <a:rPr lang="en-US" altLang="zh-CN" dirty="0" err="1"/>
              <a:t>simsizes</a:t>
            </a:r>
            <a:r>
              <a:rPr lang="en-US" altLang="zh-CN" dirty="0"/>
              <a:t> (sizes)</a:t>
            </a:r>
            <a:r>
              <a:rPr lang="zh-CN" altLang="zh-CN" dirty="0"/>
              <a:t>，即将</a:t>
            </a:r>
            <a:r>
              <a:rPr lang="en-US" altLang="zh-CN" dirty="0"/>
              <a:t>sizes</a:t>
            </a:r>
            <a:r>
              <a:rPr lang="zh-CN" altLang="zh-CN" dirty="0"/>
              <a:t>结构体中的信息传递给</a:t>
            </a:r>
            <a:r>
              <a:rPr lang="en-US" altLang="zh-CN" dirty="0"/>
              <a:t>sys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状态的动态更新：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）连续模块的状态更新由</a:t>
            </a:r>
            <a:r>
              <a:rPr lang="en-US" altLang="zh-CN" dirty="0" err="1"/>
              <a:t>mdlDerivatives</a:t>
            </a:r>
            <a:r>
              <a:rPr lang="zh-CN" altLang="zh-CN" dirty="0"/>
              <a:t>函数来进行；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）离散模块的状态更新由</a:t>
            </a:r>
            <a:r>
              <a:rPr lang="en-US" altLang="zh-CN" dirty="0" err="1"/>
              <a:t>mdlUpdate</a:t>
            </a:r>
            <a:r>
              <a:rPr lang="zh-CN" altLang="zh-CN" dirty="0"/>
              <a:t>函数来进行；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）输出信号的计算：计算出模块的输出信号，系统的输出仍然由</a:t>
            </a:r>
            <a:r>
              <a:rPr lang="en-US" altLang="zh-CN" dirty="0"/>
              <a:t>sys</a:t>
            </a:r>
            <a:r>
              <a:rPr lang="zh-CN" altLang="zh-CN" dirty="0"/>
              <a:t>变量返回。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43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5.3.4  M</a:t>
            </a:r>
            <a:r>
              <a:rPr lang="zh-CN" altLang="zh-CN" b="1" dirty="0">
                <a:solidFill>
                  <a:srgbClr val="C00000"/>
                </a:solidFill>
              </a:rPr>
              <a:t>文件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zh-CN" b="1" dirty="0">
                <a:solidFill>
                  <a:srgbClr val="C00000"/>
                </a:solidFill>
              </a:rPr>
              <a:t>函数的模块化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48925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S-</a:t>
            </a:r>
            <a:r>
              <a:rPr lang="zh-CN" altLang="zh-CN" dirty="0"/>
              <a:t>函数为</a:t>
            </a:r>
            <a:r>
              <a:rPr lang="en-US" altLang="zh-CN" dirty="0"/>
              <a:t>Simulink</a:t>
            </a:r>
            <a:r>
              <a:rPr lang="zh-CN" altLang="zh-CN" dirty="0"/>
              <a:t>的“系统”函数，能够响应</a:t>
            </a:r>
            <a:r>
              <a:rPr lang="en-US" altLang="zh-CN" dirty="0"/>
              <a:t>Simulink</a:t>
            </a:r>
            <a:r>
              <a:rPr lang="zh-CN" altLang="zh-CN" dirty="0"/>
              <a:t>求解器命令的函数，采用非图形化的方法实现一个动态系统。</a:t>
            </a:r>
          </a:p>
          <a:p>
            <a:r>
              <a:rPr lang="zh-CN" altLang="zh-CN" dirty="0"/>
              <a:t>在动态系统仿真设计，分析中，用户可以使用</a:t>
            </a:r>
            <a:r>
              <a:rPr lang="en-US" altLang="zh-CN" dirty="0"/>
              <a:t>S-Function</a:t>
            </a:r>
            <a:r>
              <a:rPr lang="zh-CN" altLang="zh-CN" dirty="0"/>
              <a:t>模块来调用</a:t>
            </a:r>
            <a:r>
              <a:rPr lang="en-US" altLang="zh-CN" dirty="0"/>
              <a:t>S-</a:t>
            </a:r>
            <a:r>
              <a:rPr lang="zh-CN" altLang="zh-CN" dirty="0"/>
              <a:t>函数。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S-Function</a:t>
            </a:r>
            <a:r>
              <a:rPr lang="zh-CN" altLang="zh-CN" dirty="0"/>
              <a:t>模块是一个单输入单输出的模块，如果有多个输入与输出信号，可以使用</a:t>
            </a:r>
            <a:r>
              <a:rPr lang="en-US" altLang="zh-CN" dirty="0"/>
              <a:t>Mux</a:t>
            </a:r>
            <a:r>
              <a:rPr lang="zh-CN" altLang="zh-CN" dirty="0"/>
              <a:t>模块与</a:t>
            </a:r>
            <a:r>
              <a:rPr lang="en-US" altLang="zh-CN" dirty="0" err="1"/>
              <a:t>Demux</a:t>
            </a:r>
            <a:r>
              <a:rPr lang="zh-CN" altLang="zh-CN" dirty="0"/>
              <a:t>模块对信号进行组合和分离操作；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/>
              <a:t>S-Function</a:t>
            </a:r>
            <a:r>
              <a:rPr lang="zh-CN" altLang="zh-CN" dirty="0"/>
              <a:t>模块的参数设置对话框中，包含了调用的</a:t>
            </a:r>
            <a:r>
              <a:rPr lang="en-US" altLang="zh-CN" dirty="0"/>
              <a:t>S</a:t>
            </a:r>
            <a:r>
              <a:rPr lang="zh-CN" altLang="zh-CN" dirty="0"/>
              <a:t>函数名和用户输入的参数列表，如图</a:t>
            </a:r>
            <a:r>
              <a:rPr lang="en-US" altLang="zh-CN" dirty="0"/>
              <a:t>5-10</a:t>
            </a:r>
            <a:r>
              <a:rPr lang="zh-CN" altLang="zh-CN" dirty="0"/>
              <a:t>所示。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S-Function</a:t>
            </a:r>
            <a:r>
              <a:rPr lang="zh-CN" altLang="zh-CN" dirty="0"/>
              <a:t>模块是以图形的方式提供给用户一个调用</a:t>
            </a:r>
            <a:r>
              <a:rPr lang="en-US" altLang="zh-CN" dirty="0"/>
              <a:t>S</a:t>
            </a:r>
            <a:r>
              <a:rPr lang="zh-CN" altLang="zh-CN" dirty="0"/>
              <a:t>函数的接口，</a:t>
            </a:r>
            <a:r>
              <a:rPr lang="en-US" altLang="zh-CN" dirty="0"/>
              <a:t>S</a:t>
            </a:r>
            <a:r>
              <a:rPr lang="zh-CN" altLang="zh-CN" dirty="0"/>
              <a:t>函数中的源文件必须由用户自行编写；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S-Function</a:t>
            </a:r>
            <a:r>
              <a:rPr lang="zh-CN" altLang="zh-CN" dirty="0"/>
              <a:t>模块中的</a:t>
            </a:r>
            <a:r>
              <a:rPr lang="en-US" altLang="zh-CN" dirty="0"/>
              <a:t>S-</a:t>
            </a:r>
            <a:r>
              <a:rPr lang="zh-CN" altLang="zh-CN" dirty="0"/>
              <a:t>函数名和参数值列表必须与用户填写的</a:t>
            </a:r>
            <a:r>
              <a:rPr lang="en-US" altLang="zh-CN" dirty="0"/>
              <a:t>S</a:t>
            </a:r>
            <a:r>
              <a:rPr lang="zh-CN" altLang="zh-CN" dirty="0"/>
              <a:t>函数源文件的名称和参数列表完全一致，包括参数的顺序。</a:t>
            </a:r>
          </a:p>
          <a:p>
            <a:r>
              <a:rPr lang="zh-CN" altLang="zh-CN" dirty="0"/>
              <a:t>具体的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  <a:r>
              <a:rPr lang="en-US" altLang="zh-CN" dirty="0"/>
              <a:t>S-</a:t>
            </a:r>
            <a:r>
              <a:rPr lang="zh-CN" altLang="zh-CN" dirty="0"/>
              <a:t>函数流程如图</a:t>
            </a:r>
            <a:r>
              <a:rPr lang="en-US" altLang="zh-CN" dirty="0"/>
              <a:t>5-11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51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5.4  M-file S</a:t>
            </a:r>
            <a:r>
              <a:rPr lang="zh-CN" altLang="zh-CN" b="1" dirty="0">
                <a:solidFill>
                  <a:srgbClr val="C00000"/>
                </a:solidFill>
              </a:rPr>
              <a:t>函数实现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5.1</a:t>
            </a:r>
            <a:r>
              <a:rPr lang="zh-CN" altLang="zh-CN" b="1" dirty="0"/>
              <a:t>】</a:t>
            </a:r>
            <a:r>
              <a:rPr lang="zh-CN" altLang="zh-CN" dirty="0"/>
              <a:t>用</a:t>
            </a:r>
            <a:r>
              <a:rPr lang="en-US" altLang="zh-CN" dirty="0"/>
              <a:t>S-</a:t>
            </a:r>
            <a:r>
              <a:rPr lang="zh-CN" altLang="zh-CN" dirty="0"/>
              <a:t>函数实现</a:t>
            </a:r>
            <a:r>
              <a:rPr lang="en-US" altLang="zh-CN" dirty="0"/>
              <a:t>gain</a:t>
            </a:r>
            <a:r>
              <a:rPr lang="zh-CN" altLang="zh-CN" dirty="0"/>
              <a:t>模块。</a:t>
            </a:r>
          </a:p>
          <a:p>
            <a:r>
              <a:rPr lang="zh-CN" altLang="zh-CN" dirty="0"/>
              <a:t>增益值作为</a:t>
            </a:r>
            <a:r>
              <a:rPr lang="en-US" altLang="zh-CN" dirty="0"/>
              <a:t>S-</a:t>
            </a:r>
            <a:r>
              <a:rPr lang="zh-CN" altLang="zh-CN" dirty="0"/>
              <a:t>函数用户自定义参数由用户输入。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  <a:r>
              <a:rPr lang="en-US" altLang="zh-CN" dirty="0"/>
              <a:t>S-</a:t>
            </a:r>
            <a:r>
              <a:rPr lang="zh-CN" altLang="zh-CN" dirty="0"/>
              <a:t>函数的主函数定义做了修改，增加新的参数，并采用新的函数名：</a:t>
            </a:r>
          </a:p>
          <a:p>
            <a:r>
              <a:rPr lang="en-US" altLang="zh-CN" dirty="0"/>
              <a:t>function [sys,x0,str,ts,simStateCompliance] = </a:t>
            </a:r>
            <a:r>
              <a:rPr lang="en-US" altLang="zh-CN" dirty="0" err="1"/>
              <a:t>sfun_ysw</a:t>
            </a:r>
            <a:r>
              <a:rPr lang="en-US" altLang="zh-CN" dirty="0"/>
              <a:t>(</a:t>
            </a:r>
            <a:r>
              <a:rPr lang="en-US" altLang="zh-CN" dirty="0" err="1"/>
              <a:t>t,x,u,flag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）由于增益参数只是用来计算输出值，因而对</a:t>
            </a:r>
            <a:r>
              <a:rPr lang="en-US" altLang="zh-CN" dirty="0" err="1"/>
              <a:t>mdlOutputs</a:t>
            </a:r>
            <a:r>
              <a:rPr lang="zh-CN" altLang="zh-CN" dirty="0"/>
              <a:t>的调用可修改成：</a:t>
            </a:r>
          </a:p>
          <a:p>
            <a:r>
              <a:rPr lang="en-US" altLang="zh-CN" dirty="0"/>
              <a:t>  case 3,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(3) </a:t>
            </a:r>
            <a:r>
              <a:rPr lang="zh-CN" altLang="zh-CN" dirty="0"/>
              <a:t>修改初始化例程：</a:t>
            </a:r>
          </a:p>
          <a:p>
            <a:r>
              <a:rPr lang="en-US" altLang="zh-CN" dirty="0" err="1"/>
              <a:t>sizes.NumContStates</a:t>
            </a:r>
            <a:r>
              <a:rPr lang="en-US" altLang="zh-CN" dirty="0"/>
              <a:t>  = 0;</a:t>
            </a:r>
            <a:endParaRPr lang="zh-CN" altLang="zh-CN" dirty="0"/>
          </a:p>
          <a:p>
            <a:r>
              <a:rPr lang="en-US" altLang="zh-CN" dirty="0" err="1"/>
              <a:t>sizes.NumDiscStates</a:t>
            </a:r>
            <a:r>
              <a:rPr lang="en-US" altLang="zh-CN" dirty="0"/>
              <a:t>  = 0;</a:t>
            </a:r>
            <a:endParaRPr lang="zh-CN" altLang="zh-CN" dirty="0"/>
          </a:p>
          <a:p>
            <a:r>
              <a:rPr lang="en-US" altLang="zh-CN" dirty="0" err="1"/>
              <a:t>sizes.NumOutputs</a:t>
            </a:r>
            <a:r>
              <a:rPr lang="en-US" altLang="zh-CN" dirty="0"/>
              <a:t>     = 1;</a:t>
            </a:r>
            <a:endParaRPr lang="zh-CN" altLang="zh-CN" dirty="0"/>
          </a:p>
          <a:p>
            <a:r>
              <a:rPr lang="en-US" altLang="zh-CN" dirty="0" err="1"/>
              <a:t>sizes.NumInputs</a:t>
            </a:r>
            <a:r>
              <a:rPr lang="en-US" altLang="zh-CN" dirty="0"/>
              <a:t>      = 1;</a:t>
            </a:r>
            <a:endParaRPr lang="zh-CN" altLang="zh-CN" dirty="0"/>
          </a:p>
          <a:p>
            <a:r>
              <a:rPr lang="en-US" altLang="zh-CN" dirty="0" err="1"/>
              <a:t>sizes.DirFeedthrough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 err="1"/>
              <a:t>sizes.NumSampleTimes</a:t>
            </a:r>
            <a:r>
              <a:rPr lang="en-US" altLang="zh-CN" dirty="0"/>
              <a:t> = 0;   % at least one sample time is needed</a:t>
            </a:r>
            <a:endParaRPr lang="zh-CN" altLang="zh-CN" dirty="0"/>
          </a:p>
          <a:p>
            <a:r>
              <a:rPr lang="en-US" altLang="zh-CN" dirty="0"/>
              <a:t>sys = </a:t>
            </a:r>
            <a:r>
              <a:rPr lang="en-US" altLang="zh-CN" dirty="0" err="1"/>
              <a:t>simsizes</a:t>
            </a:r>
            <a:r>
              <a:rPr lang="en-US" altLang="zh-CN" dirty="0"/>
              <a:t>(sizes);</a:t>
            </a:r>
            <a:endParaRPr lang="zh-CN" altLang="zh-CN" dirty="0"/>
          </a:p>
          <a:p>
            <a:r>
              <a:rPr lang="en-US" altLang="zh-CN" dirty="0"/>
              <a:t> (4) </a:t>
            </a:r>
            <a:r>
              <a:rPr lang="en-US" altLang="zh-CN" dirty="0" err="1"/>
              <a:t>mdlOutputs</a:t>
            </a:r>
            <a:r>
              <a:rPr lang="en-US" altLang="zh-CN" dirty="0"/>
              <a:t> </a:t>
            </a:r>
            <a:r>
              <a:rPr lang="zh-CN" altLang="zh-CN" dirty="0"/>
              <a:t>子函数的定义也做了相应的修改，将增益作为参数输入：</a:t>
            </a:r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2*u;</a:t>
            </a:r>
            <a:endParaRPr lang="zh-CN" altLang="zh-CN" dirty="0"/>
          </a:p>
          <a:p>
            <a:r>
              <a:rPr lang="zh-CN" altLang="zh-CN" dirty="0"/>
              <a:t>输出通过增益和输入的乘积得到，并通过</a:t>
            </a:r>
            <a:r>
              <a:rPr lang="en-US" altLang="zh-CN" dirty="0"/>
              <a:t>sys</a:t>
            </a:r>
            <a:r>
              <a:rPr lang="zh-CN" altLang="zh-CN" dirty="0"/>
              <a:t>返回。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33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36501"/>
            <a:ext cx="8229600" cy="5721499"/>
          </a:xfrm>
        </p:spPr>
        <p:txBody>
          <a:bodyPr>
            <a:normAutofit fontScale="40000" lnSpcReduction="20000"/>
          </a:bodyPr>
          <a:lstStyle/>
          <a:p>
            <a:r>
              <a:rPr lang="zh-CN" altLang="zh-CN" dirty="0"/>
              <a:t>完整的</a:t>
            </a:r>
            <a:r>
              <a:rPr lang="en-US" altLang="zh-CN" dirty="0"/>
              <a:t>S</a:t>
            </a:r>
            <a:r>
              <a:rPr lang="zh-CN" altLang="zh-CN" dirty="0"/>
              <a:t>函数如下：</a:t>
            </a:r>
          </a:p>
          <a:p>
            <a:r>
              <a:rPr lang="en-US" altLang="zh-CN" dirty="0"/>
              <a:t>function [sys,x0,str,ts,simStateCompliance] = </a:t>
            </a:r>
            <a:r>
              <a:rPr lang="en-US" altLang="zh-CN" dirty="0" err="1"/>
              <a:t>sfun_ysw</a:t>
            </a:r>
            <a:r>
              <a:rPr lang="en-US" altLang="zh-CN" dirty="0"/>
              <a:t>(</a:t>
            </a:r>
            <a:r>
              <a:rPr lang="en-US" altLang="zh-CN" dirty="0" err="1"/>
              <a:t>t,x,u,flag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switch flag,</a:t>
            </a:r>
            <a:endParaRPr lang="zh-CN" altLang="zh-CN" dirty="0"/>
          </a:p>
          <a:p>
            <a:r>
              <a:rPr lang="en-US" altLang="zh-CN" dirty="0"/>
              <a:t>  % Initialization %</a:t>
            </a:r>
            <a:endParaRPr lang="zh-CN" altLang="zh-CN" dirty="0"/>
          </a:p>
          <a:p>
            <a:r>
              <a:rPr lang="en-US" altLang="zh-CN" dirty="0"/>
              <a:t>  case 0,</a:t>
            </a:r>
            <a:endParaRPr lang="zh-CN" altLang="zh-CN" dirty="0"/>
          </a:p>
          <a:p>
            <a:r>
              <a:rPr lang="en-US" altLang="zh-CN" dirty="0"/>
              <a:t>    [sys,x0,str,ts,simStateCompliance]=</a:t>
            </a:r>
            <a:r>
              <a:rPr lang="en-US" altLang="zh-CN" dirty="0" err="1"/>
              <a:t>mdlInitializeSizes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% Derivatives %</a:t>
            </a:r>
            <a:endParaRPr lang="zh-CN" altLang="zh-CN" dirty="0"/>
          </a:p>
          <a:p>
            <a:r>
              <a:rPr lang="en-US" altLang="zh-CN" dirty="0"/>
              <a:t>  case 1,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Update %</a:t>
            </a:r>
            <a:endParaRPr lang="zh-CN" altLang="zh-CN" dirty="0"/>
          </a:p>
          <a:p>
            <a:r>
              <a:rPr lang="en-US" altLang="zh-CN" dirty="0"/>
              <a:t>  case 2,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mdlUpdate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Outputs %</a:t>
            </a:r>
            <a:endParaRPr lang="zh-CN" altLang="zh-CN" dirty="0"/>
          </a:p>
          <a:p>
            <a:r>
              <a:rPr lang="en-US" altLang="zh-CN" dirty="0"/>
              <a:t>  case 3,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</a:t>
            </a:r>
            <a:r>
              <a:rPr lang="en-US" altLang="zh-CN" dirty="0" err="1"/>
              <a:t>GetTimeOfNextVarHit</a:t>
            </a:r>
            <a:r>
              <a:rPr lang="en-US" altLang="zh-CN" dirty="0"/>
              <a:t> %</a:t>
            </a:r>
            <a:endParaRPr lang="zh-CN" altLang="zh-CN" dirty="0"/>
          </a:p>
          <a:p>
            <a:r>
              <a:rPr lang="en-US" altLang="zh-CN" dirty="0"/>
              <a:t>  case 4,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mdlGetTimeOfNextVarHit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Terminate %</a:t>
            </a:r>
            <a:endParaRPr lang="zh-CN" altLang="zh-CN" dirty="0"/>
          </a:p>
          <a:p>
            <a:r>
              <a:rPr lang="en-US" altLang="zh-CN" dirty="0"/>
              <a:t>  case 9,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mdlTerminate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Unexpected flags %</a:t>
            </a:r>
            <a:endParaRPr lang="zh-CN" altLang="zh-CN" dirty="0"/>
          </a:p>
          <a:p>
            <a:r>
              <a:rPr lang="en-US" altLang="zh-CN" dirty="0"/>
              <a:t>  otherwise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DAStudio.error</a:t>
            </a:r>
            <a:r>
              <a:rPr lang="en-US" altLang="zh-CN" dirty="0"/>
              <a:t>('</a:t>
            </a:r>
            <a:r>
              <a:rPr lang="en-US" altLang="zh-CN" dirty="0" err="1"/>
              <a:t>Simulink:blocks:unhandledFlag</a:t>
            </a:r>
            <a:r>
              <a:rPr lang="en-US" altLang="zh-CN" dirty="0"/>
              <a:t>', num2str(flag));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98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981075"/>
            <a:ext cx="7891487" cy="590537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57158" y="1571612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57158" y="1643050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2449743" y="1916832"/>
            <a:ext cx="353013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5.1  Simulink S</a:t>
            </a:r>
            <a:r>
              <a:rPr lang="zh-CN" altLang="zh-CN" dirty="0"/>
              <a:t>函数仿真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5.2  M-file S-functions</a:t>
            </a:r>
            <a:r>
              <a:rPr lang="zh-CN" altLang="zh-CN" dirty="0"/>
              <a:t>应用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5.3  M-file S</a:t>
            </a:r>
            <a:r>
              <a:rPr lang="zh-CN" altLang="zh-CN" dirty="0"/>
              <a:t>函数模板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5.4  M-file S</a:t>
            </a:r>
            <a:r>
              <a:rPr lang="zh-CN" altLang="zh-CN" dirty="0"/>
              <a:t>函数实现</a:t>
            </a:r>
          </a:p>
          <a:p>
            <a:pPr algn="l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729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92485"/>
            <a:ext cx="8229600" cy="5865515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400" dirty="0"/>
              <a:t>% </a:t>
            </a:r>
            <a:r>
              <a:rPr lang="en-US" altLang="zh-CN" sz="4400" dirty="0" err="1"/>
              <a:t>mdlInitializeSizes</a:t>
            </a:r>
            <a:endParaRPr lang="zh-CN" altLang="zh-CN" sz="4400" dirty="0"/>
          </a:p>
          <a:p>
            <a:r>
              <a:rPr lang="en-US" altLang="zh-CN" sz="4400" dirty="0"/>
              <a:t>function [sys,x0,str,ts,simStateCompliance]=</a:t>
            </a:r>
            <a:r>
              <a:rPr lang="en-US" altLang="zh-CN" sz="4400" dirty="0" err="1"/>
              <a:t>mdlInitializeSizes</a:t>
            </a:r>
            <a:endParaRPr lang="zh-CN" altLang="zh-CN" sz="4400" dirty="0"/>
          </a:p>
          <a:p>
            <a:r>
              <a:rPr lang="en-US" altLang="zh-CN" sz="4400" dirty="0"/>
              <a:t>sizes = </a:t>
            </a:r>
            <a:r>
              <a:rPr lang="en-US" altLang="zh-CN" sz="4400" dirty="0" err="1"/>
              <a:t>simsizes</a:t>
            </a:r>
            <a:r>
              <a:rPr lang="en-US" altLang="zh-CN" sz="4400" dirty="0"/>
              <a:t>;</a:t>
            </a:r>
            <a:endParaRPr lang="zh-CN" altLang="zh-CN" sz="4400" dirty="0"/>
          </a:p>
          <a:p>
            <a:r>
              <a:rPr lang="en-US" altLang="zh-CN" sz="4400" dirty="0" err="1"/>
              <a:t>sizes.NumContStates</a:t>
            </a:r>
            <a:r>
              <a:rPr lang="en-US" altLang="zh-CN" sz="4400" dirty="0"/>
              <a:t>  = 0;</a:t>
            </a:r>
            <a:endParaRPr lang="zh-CN" altLang="zh-CN" sz="4400" dirty="0"/>
          </a:p>
          <a:p>
            <a:r>
              <a:rPr lang="en-US" altLang="zh-CN" sz="4400" dirty="0" err="1"/>
              <a:t>sizes.NumDiscStates</a:t>
            </a:r>
            <a:r>
              <a:rPr lang="en-US" altLang="zh-CN" sz="4400" dirty="0"/>
              <a:t>  = 0;</a:t>
            </a:r>
            <a:endParaRPr lang="zh-CN" altLang="zh-CN" sz="4400" dirty="0"/>
          </a:p>
          <a:p>
            <a:r>
              <a:rPr lang="en-US" altLang="zh-CN" sz="4400" dirty="0" err="1"/>
              <a:t>sizes.NumOutputs</a:t>
            </a:r>
            <a:r>
              <a:rPr lang="en-US" altLang="zh-CN" sz="4400" dirty="0"/>
              <a:t>     = 1;</a:t>
            </a:r>
            <a:endParaRPr lang="zh-CN" altLang="zh-CN" sz="4400" dirty="0"/>
          </a:p>
          <a:p>
            <a:r>
              <a:rPr lang="en-US" altLang="zh-CN" sz="4400" dirty="0" err="1"/>
              <a:t>sizes.NumInputs</a:t>
            </a:r>
            <a:r>
              <a:rPr lang="en-US" altLang="zh-CN" sz="4400" dirty="0"/>
              <a:t>      = 1;</a:t>
            </a:r>
            <a:endParaRPr lang="zh-CN" altLang="zh-CN" sz="4400" dirty="0"/>
          </a:p>
          <a:p>
            <a:r>
              <a:rPr lang="en-US" altLang="zh-CN" sz="4400" dirty="0" err="1"/>
              <a:t>sizes.DirFeedthrough</a:t>
            </a:r>
            <a:r>
              <a:rPr lang="en-US" altLang="zh-CN" sz="4400" dirty="0"/>
              <a:t> = 1;</a:t>
            </a:r>
            <a:endParaRPr lang="zh-CN" altLang="zh-CN" sz="4400" dirty="0"/>
          </a:p>
          <a:p>
            <a:r>
              <a:rPr lang="en-US" altLang="zh-CN" sz="4400" dirty="0" err="1"/>
              <a:t>sizes.NumSampleTimes</a:t>
            </a:r>
            <a:r>
              <a:rPr lang="en-US" altLang="zh-CN" sz="4400" dirty="0"/>
              <a:t> = 0;   % at least one sample time is needed</a:t>
            </a:r>
            <a:endParaRPr lang="zh-CN" altLang="zh-CN" sz="4400" dirty="0"/>
          </a:p>
          <a:p>
            <a:r>
              <a:rPr lang="en-US" altLang="zh-CN" sz="4400" dirty="0"/>
              <a:t>sys = </a:t>
            </a:r>
            <a:r>
              <a:rPr lang="en-US" altLang="zh-CN" sz="4400" dirty="0" err="1"/>
              <a:t>simsizes</a:t>
            </a:r>
            <a:r>
              <a:rPr lang="en-US" altLang="zh-CN" sz="4400" dirty="0"/>
              <a:t>(sizes);</a:t>
            </a:r>
            <a:endParaRPr lang="zh-CN" altLang="zh-CN" sz="4400" dirty="0"/>
          </a:p>
          <a:p>
            <a:r>
              <a:rPr lang="en-US" altLang="zh-CN" sz="4400" dirty="0"/>
              <a:t>% initialize the initial conditions</a:t>
            </a:r>
            <a:endParaRPr lang="zh-CN" altLang="zh-CN" sz="4400" dirty="0"/>
          </a:p>
          <a:p>
            <a:r>
              <a:rPr lang="en-US" altLang="zh-CN" sz="4400" dirty="0"/>
              <a:t>x0  = [];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str</a:t>
            </a:r>
            <a:r>
              <a:rPr lang="en-US" altLang="zh-CN" sz="4400" dirty="0"/>
              <a:t> is always an empty matrix</a:t>
            </a:r>
            <a:endParaRPr lang="zh-CN" altLang="zh-CN" sz="4400" dirty="0"/>
          </a:p>
          <a:p>
            <a:r>
              <a:rPr lang="en-US" altLang="zh-CN" sz="4400" dirty="0" err="1"/>
              <a:t>str</a:t>
            </a:r>
            <a:r>
              <a:rPr lang="en-US" altLang="zh-CN" sz="4400" dirty="0"/>
              <a:t> = [];</a:t>
            </a:r>
            <a:endParaRPr lang="zh-CN" altLang="zh-CN" sz="4400" dirty="0"/>
          </a:p>
          <a:p>
            <a:r>
              <a:rPr lang="en-US" altLang="zh-CN" sz="4400" dirty="0"/>
              <a:t>% initialize the array of sample times</a:t>
            </a:r>
            <a:endParaRPr lang="zh-CN" altLang="zh-CN" sz="4400" dirty="0"/>
          </a:p>
          <a:p>
            <a:r>
              <a:rPr lang="en-US" altLang="zh-CN" sz="4400" dirty="0" err="1"/>
              <a:t>ts</a:t>
            </a:r>
            <a:r>
              <a:rPr lang="en-US" altLang="zh-CN" sz="4400" dirty="0"/>
              <a:t>  = [];</a:t>
            </a:r>
            <a:endParaRPr lang="zh-CN" altLang="zh-CN" sz="4400" dirty="0"/>
          </a:p>
          <a:p>
            <a:r>
              <a:rPr lang="en-US" altLang="zh-CN" sz="4400" dirty="0" err="1"/>
              <a:t>simStateCompliance</a:t>
            </a:r>
            <a:r>
              <a:rPr lang="en-US" altLang="zh-CN" sz="4400" dirty="0"/>
              <a:t> = '</a:t>
            </a:r>
            <a:r>
              <a:rPr lang="en-US" altLang="zh-CN" sz="4400" dirty="0" err="1"/>
              <a:t>UnknownSimState</a:t>
            </a:r>
            <a:r>
              <a:rPr lang="en-US" altLang="zh-CN" sz="4400" dirty="0"/>
              <a:t>';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8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% </a:t>
            </a:r>
            <a:r>
              <a:rPr lang="en-US" altLang="zh-CN" dirty="0" err="1"/>
              <a:t>mdlDerivatives</a:t>
            </a:r>
            <a:endParaRPr lang="zh-CN" altLang="zh-CN" dirty="0"/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[];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% </a:t>
            </a:r>
            <a:r>
              <a:rPr lang="en-US" altLang="zh-CN" dirty="0" err="1"/>
              <a:t>mdlUpdate</a:t>
            </a:r>
            <a:endParaRPr lang="zh-CN" altLang="zh-CN" dirty="0"/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mdlUpdate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[];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% </a:t>
            </a:r>
            <a:r>
              <a:rPr lang="en-US" altLang="zh-CN" dirty="0" err="1"/>
              <a:t>mdlOutputs</a:t>
            </a:r>
            <a:endParaRPr lang="zh-CN" altLang="zh-CN" dirty="0"/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2*u;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% </a:t>
            </a:r>
            <a:r>
              <a:rPr lang="en-US" altLang="zh-CN" dirty="0" err="1"/>
              <a:t>mdlGetTimeOfNextVarHit</a:t>
            </a:r>
            <a:endParaRPr lang="zh-CN" altLang="zh-CN" dirty="0"/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mdlGetTimeOfNextVarHit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sampleTime</a:t>
            </a:r>
            <a:r>
              <a:rPr lang="en-US" altLang="zh-CN" dirty="0"/>
              <a:t> = 1;    %  Example, set the next hit to be one second later.</a:t>
            </a:r>
            <a:endParaRPr lang="zh-CN" altLang="zh-CN" dirty="0"/>
          </a:p>
          <a:p>
            <a:r>
              <a:rPr lang="en-US" altLang="zh-CN" dirty="0"/>
              <a:t>sys = t + </a:t>
            </a:r>
            <a:r>
              <a:rPr lang="en-US" altLang="zh-CN" dirty="0" err="1"/>
              <a:t>sampleTime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% </a:t>
            </a:r>
            <a:r>
              <a:rPr lang="en-US" altLang="zh-CN" dirty="0" err="1"/>
              <a:t>mdlTerminate</a:t>
            </a:r>
            <a:endParaRPr lang="zh-CN" altLang="zh-CN" dirty="0"/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mdlTerminate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[];</a:t>
            </a:r>
            <a:endParaRPr lang="zh-CN" altLang="zh-CN" dirty="0"/>
          </a:p>
          <a:p>
            <a:r>
              <a:rPr lang="zh-CN" altLang="zh-CN" dirty="0"/>
              <a:t>搭建仿真模型，如图</a:t>
            </a:r>
            <a:r>
              <a:rPr lang="en-US" altLang="zh-CN" dirty="0"/>
              <a:t>5-12</a:t>
            </a:r>
            <a:r>
              <a:rPr lang="zh-CN" altLang="zh-CN" dirty="0"/>
              <a:t>所示。运行仿真模型得到如图</a:t>
            </a:r>
            <a:r>
              <a:rPr lang="en-US" altLang="zh-CN" dirty="0"/>
              <a:t>5-13</a:t>
            </a:r>
            <a:r>
              <a:rPr lang="zh-CN" altLang="zh-CN" dirty="0"/>
              <a:t>所示图形。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38191" r="12878" b="10051"/>
          <a:stretch>
            <a:fillRect/>
          </a:stretch>
        </p:blipFill>
        <p:spPr bwMode="auto">
          <a:xfrm>
            <a:off x="5076056" y="1628800"/>
            <a:ext cx="3672408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3589" r="4523" b="6065"/>
          <a:stretch>
            <a:fillRect/>
          </a:stretch>
        </p:blipFill>
        <p:spPr bwMode="auto">
          <a:xfrm>
            <a:off x="7020272" y="4044076"/>
            <a:ext cx="182118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97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5.2</a:t>
            </a:r>
            <a:r>
              <a:rPr lang="zh-CN" altLang="zh-CN" b="1" dirty="0"/>
              <a:t>】</a:t>
            </a:r>
            <a:r>
              <a:rPr lang="zh-CN" altLang="zh-CN" dirty="0"/>
              <a:t>用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  <a:r>
              <a:rPr lang="en-US" altLang="zh-CN" dirty="0"/>
              <a:t>S-</a:t>
            </a:r>
            <a:r>
              <a:rPr lang="zh-CN" altLang="zh-CN" dirty="0"/>
              <a:t>函数实现一个积分器。</a:t>
            </a:r>
          </a:p>
          <a:p>
            <a:r>
              <a:rPr lang="zh-CN" altLang="zh-CN" dirty="0"/>
              <a:t>对于一个积分器，输入输出之间的关系：，令状态，则系统状态方程为，系统输出方程为。下面修改</a:t>
            </a:r>
            <a:r>
              <a:rPr lang="en-US" altLang="zh-CN" dirty="0"/>
              <a:t>S-</a:t>
            </a:r>
            <a:r>
              <a:rPr lang="zh-CN" altLang="zh-CN" dirty="0"/>
              <a:t>函数模板文件。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）修改 </a:t>
            </a:r>
            <a:r>
              <a:rPr lang="en-US" altLang="zh-CN" dirty="0"/>
              <a:t>S-</a:t>
            </a:r>
            <a:r>
              <a:rPr lang="zh-CN" altLang="zh-CN" dirty="0"/>
              <a:t>函数模板的第一行：</a:t>
            </a:r>
          </a:p>
          <a:p>
            <a:r>
              <a:rPr lang="en-US" altLang="zh-CN" dirty="0"/>
              <a:t>function [sys,x0,str,ts,simStateCompliance] = </a:t>
            </a:r>
            <a:r>
              <a:rPr lang="en-US" altLang="zh-CN" dirty="0" err="1"/>
              <a:t>sfun_ysw_s</a:t>
            </a:r>
            <a:r>
              <a:rPr lang="en-US" altLang="zh-CN" dirty="0"/>
              <a:t>(</a:t>
            </a:r>
            <a:r>
              <a:rPr lang="en-US" altLang="zh-CN" dirty="0" err="1"/>
              <a:t>t,x,u,flag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）初始状态应当传递给</a:t>
            </a:r>
            <a:r>
              <a:rPr lang="en-US" altLang="zh-CN" dirty="0" err="1"/>
              <a:t>mdlInitializeSizes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  % Derivatives %</a:t>
            </a:r>
            <a:endParaRPr lang="zh-CN" altLang="zh-CN" dirty="0"/>
          </a:p>
          <a:p>
            <a:r>
              <a:rPr lang="en-US" altLang="zh-CN" dirty="0"/>
              <a:t>  case 1,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Update %</a:t>
            </a:r>
            <a:endParaRPr lang="zh-CN" altLang="zh-CN" dirty="0"/>
          </a:p>
          <a:p>
            <a:r>
              <a:rPr lang="en-US" altLang="zh-CN" dirty="0"/>
              <a:t>  case 2,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mdlUpdate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Outputs %</a:t>
            </a:r>
            <a:endParaRPr lang="zh-CN" altLang="zh-CN" dirty="0"/>
          </a:p>
          <a:p>
            <a:r>
              <a:rPr lang="en-US" altLang="zh-CN" dirty="0"/>
              <a:t>  case 3,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89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824536"/>
          </a:xfrm>
        </p:spPr>
        <p:txBody>
          <a:bodyPr>
            <a:normAutofit fontScale="40000" lnSpcReduction="20000"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）设置初始化参数：</a:t>
            </a:r>
          </a:p>
          <a:p>
            <a:r>
              <a:rPr lang="en-US" altLang="zh-CN" dirty="0"/>
              <a:t>sizes = </a:t>
            </a:r>
            <a:r>
              <a:rPr lang="en-US" altLang="zh-CN" dirty="0" err="1"/>
              <a:t>simsizes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sizes.NumContStates</a:t>
            </a:r>
            <a:r>
              <a:rPr lang="en-US" altLang="zh-CN" dirty="0"/>
              <a:t>  = 1;</a:t>
            </a:r>
            <a:endParaRPr lang="zh-CN" altLang="zh-CN" dirty="0"/>
          </a:p>
          <a:p>
            <a:r>
              <a:rPr lang="en-US" altLang="zh-CN" dirty="0" err="1"/>
              <a:t>sizes.NumDiscStates</a:t>
            </a:r>
            <a:r>
              <a:rPr lang="en-US" altLang="zh-CN" dirty="0"/>
              <a:t>  = 0;</a:t>
            </a:r>
            <a:endParaRPr lang="zh-CN" altLang="zh-CN" dirty="0"/>
          </a:p>
          <a:p>
            <a:r>
              <a:rPr lang="en-US" altLang="zh-CN" dirty="0" err="1"/>
              <a:t>sizes.NumOutputs</a:t>
            </a:r>
            <a:r>
              <a:rPr lang="en-US" altLang="zh-CN" dirty="0"/>
              <a:t>     = 1;</a:t>
            </a:r>
            <a:endParaRPr lang="zh-CN" altLang="zh-CN" dirty="0"/>
          </a:p>
          <a:p>
            <a:r>
              <a:rPr lang="en-US" altLang="zh-CN" dirty="0" err="1"/>
              <a:t>sizes.NumInputs</a:t>
            </a:r>
            <a:r>
              <a:rPr lang="en-US" altLang="zh-CN" dirty="0"/>
              <a:t>      = 1;</a:t>
            </a:r>
            <a:endParaRPr lang="zh-CN" altLang="zh-CN" dirty="0"/>
          </a:p>
          <a:p>
            <a:r>
              <a:rPr lang="en-US" altLang="zh-CN" dirty="0" err="1"/>
              <a:t>sizes.DirFeedthrough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 err="1"/>
              <a:t>sizes.NumSampleTimes</a:t>
            </a:r>
            <a:r>
              <a:rPr lang="en-US" altLang="zh-CN" dirty="0"/>
              <a:t> = 0;   % at least one sample time is needed</a:t>
            </a:r>
            <a:endParaRPr lang="zh-CN" altLang="zh-CN" dirty="0"/>
          </a:p>
          <a:p>
            <a:r>
              <a:rPr lang="en-US" altLang="zh-CN" dirty="0"/>
              <a:t>sys = </a:t>
            </a:r>
            <a:r>
              <a:rPr lang="en-US" altLang="zh-CN" dirty="0" err="1"/>
              <a:t>simsizes</a:t>
            </a:r>
            <a:r>
              <a:rPr lang="en-US" altLang="zh-CN" dirty="0"/>
              <a:t>(sizes);</a:t>
            </a:r>
            <a:endParaRPr lang="zh-CN" altLang="zh-CN" dirty="0"/>
          </a:p>
          <a:p>
            <a:r>
              <a:rPr lang="en-US" altLang="zh-CN" dirty="0"/>
              <a:t>% initialize the initial conditions</a:t>
            </a:r>
            <a:endParaRPr lang="zh-CN" altLang="zh-CN" dirty="0"/>
          </a:p>
          <a:p>
            <a:r>
              <a:rPr lang="en-US" altLang="zh-CN" dirty="0"/>
              <a:t>x0  = [0];</a:t>
            </a:r>
            <a:endParaRPr lang="zh-CN" altLang="zh-CN" dirty="0"/>
          </a:p>
          <a:p>
            <a:r>
              <a:rPr lang="en-US" altLang="zh-CN" dirty="0"/>
              <a:t>% </a:t>
            </a:r>
            <a:r>
              <a:rPr lang="en-US" altLang="zh-CN" dirty="0" err="1"/>
              <a:t>str</a:t>
            </a:r>
            <a:r>
              <a:rPr lang="en-US" altLang="zh-CN" dirty="0"/>
              <a:t> is always an empty matrix</a:t>
            </a:r>
            <a:endParaRPr lang="zh-CN" altLang="zh-CN" dirty="0"/>
          </a:p>
          <a:p>
            <a:r>
              <a:rPr lang="en-US" altLang="zh-CN" dirty="0" err="1"/>
              <a:t>str</a:t>
            </a:r>
            <a:r>
              <a:rPr lang="en-US" altLang="zh-CN" dirty="0"/>
              <a:t> = [];</a:t>
            </a:r>
            <a:endParaRPr lang="zh-CN" altLang="zh-CN" dirty="0"/>
          </a:p>
          <a:p>
            <a:r>
              <a:rPr lang="en-US" altLang="zh-CN" dirty="0"/>
              <a:t>% initialize the array of sample times</a:t>
            </a:r>
            <a:endParaRPr lang="zh-CN" altLang="zh-CN" dirty="0"/>
          </a:p>
          <a:p>
            <a:r>
              <a:rPr lang="en-US" altLang="zh-CN" dirty="0" err="1"/>
              <a:t>ts</a:t>
            </a:r>
            <a:r>
              <a:rPr lang="en-US" altLang="zh-CN" dirty="0"/>
              <a:t>  = [];</a:t>
            </a:r>
            <a:endParaRPr lang="zh-CN" altLang="zh-CN" dirty="0"/>
          </a:p>
          <a:p>
            <a:r>
              <a:rPr lang="en-US" altLang="zh-CN" dirty="0" err="1"/>
              <a:t>simStateCompliance</a:t>
            </a:r>
            <a:r>
              <a:rPr lang="en-US" altLang="zh-CN" dirty="0"/>
              <a:t> = '</a:t>
            </a:r>
            <a:r>
              <a:rPr lang="en-US" altLang="zh-CN" dirty="0" err="1"/>
              <a:t>UnknownSimState</a:t>
            </a:r>
            <a:r>
              <a:rPr lang="en-US" altLang="zh-CN" dirty="0"/>
              <a:t>';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）书写状态方程：</a:t>
            </a:r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u;</a:t>
            </a:r>
            <a:endParaRPr lang="zh-CN" altLang="zh-CN" dirty="0"/>
          </a:p>
          <a:p>
            <a:r>
              <a:rPr lang="en-US" altLang="zh-CN" dirty="0"/>
              <a:t>(5) </a:t>
            </a:r>
            <a:r>
              <a:rPr lang="zh-CN" altLang="zh-CN" dirty="0"/>
              <a:t>添加输出方程：</a:t>
            </a:r>
          </a:p>
          <a:p>
            <a:r>
              <a:rPr lang="en-US" altLang="zh-CN" dirty="0"/>
              <a:t>function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sys = x;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27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2505"/>
            <a:ext cx="8229600" cy="5937523"/>
          </a:xfrm>
        </p:spPr>
        <p:txBody>
          <a:bodyPr>
            <a:normAutofit fontScale="47500" lnSpcReduction="20000"/>
          </a:bodyPr>
          <a:lstStyle/>
          <a:p>
            <a:r>
              <a:rPr lang="zh-CN" altLang="zh-CN" dirty="0"/>
              <a:t>完整的</a:t>
            </a:r>
            <a:r>
              <a:rPr lang="en-US" altLang="zh-CN" dirty="0"/>
              <a:t>S</a:t>
            </a:r>
            <a:r>
              <a:rPr lang="zh-CN" altLang="zh-CN" dirty="0"/>
              <a:t>函数如下：</a:t>
            </a:r>
          </a:p>
          <a:p>
            <a:r>
              <a:rPr lang="en-US" altLang="zh-CN" dirty="0"/>
              <a:t>function [sys,x0,str,ts,simStateCompliance] = </a:t>
            </a:r>
            <a:r>
              <a:rPr lang="en-US" altLang="zh-CN" dirty="0" err="1"/>
              <a:t>sfun_ysw_s</a:t>
            </a:r>
            <a:r>
              <a:rPr lang="en-US" altLang="zh-CN" dirty="0"/>
              <a:t>(</a:t>
            </a:r>
            <a:r>
              <a:rPr lang="en-US" altLang="zh-CN" dirty="0" err="1"/>
              <a:t>t,x,u,flag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switch flag,</a:t>
            </a:r>
            <a:endParaRPr lang="zh-CN" altLang="zh-CN" dirty="0"/>
          </a:p>
          <a:p>
            <a:r>
              <a:rPr lang="en-US" altLang="zh-CN" dirty="0"/>
              <a:t>  % Initialization %</a:t>
            </a:r>
            <a:endParaRPr lang="zh-CN" altLang="zh-CN" dirty="0"/>
          </a:p>
          <a:p>
            <a:r>
              <a:rPr lang="en-US" altLang="zh-CN" dirty="0"/>
              <a:t>  case 0,</a:t>
            </a:r>
            <a:endParaRPr lang="zh-CN" altLang="zh-CN" dirty="0"/>
          </a:p>
          <a:p>
            <a:r>
              <a:rPr lang="en-US" altLang="zh-CN" dirty="0"/>
              <a:t>    [sys,x0,str,ts,simStateCompliance]=</a:t>
            </a:r>
            <a:r>
              <a:rPr lang="en-US" altLang="zh-CN" dirty="0" err="1"/>
              <a:t>mdlInitializeSizes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% Derivatives %</a:t>
            </a:r>
            <a:endParaRPr lang="zh-CN" altLang="zh-CN" dirty="0"/>
          </a:p>
          <a:p>
            <a:r>
              <a:rPr lang="en-US" altLang="zh-CN" dirty="0"/>
              <a:t>  case 1,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mdlDerivatives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Update %</a:t>
            </a:r>
            <a:endParaRPr lang="zh-CN" altLang="zh-CN" dirty="0"/>
          </a:p>
          <a:p>
            <a:r>
              <a:rPr lang="en-US" altLang="zh-CN" dirty="0"/>
              <a:t>  case 2,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mdlUpdate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Outputs %</a:t>
            </a:r>
            <a:endParaRPr lang="zh-CN" altLang="zh-CN" dirty="0"/>
          </a:p>
          <a:p>
            <a:r>
              <a:rPr lang="en-US" altLang="zh-CN" dirty="0"/>
              <a:t>  case 3,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mdlOutputs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</a:t>
            </a:r>
            <a:r>
              <a:rPr lang="en-US" altLang="zh-CN" dirty="0" err="1"/>
              <a:t>GetTimeOfNextVarHit</a:t>
            </a:r>
            <a:r>
              <a:rPr lang="en-US" altLang="zh-CN" dirty="0"/>
              <a:t> %</a:t>
            </a:r>
            <a:endParaRPr lang="zh-CN" altLang="zh-CN" dirty="0"/>
          </a:p>
          <a:p>
            <a:r>
              <a:rPr lang="en-US" altLang="zh-CN" dirty="0"/>
              <a:t>  case 4,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mdlGetTimeOfNextVarHit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Terminate %</a:t>
            </a:r>
            <a:endParaRPr lang="zh-CN" altLang="zh-CN" dirty="0"/>
          </a:p>
          <a:p>
            <a:r>
              <a:rPr lang="en-US" altLang="zh-CN" dirty="0"/>
              <a:t>  case 9,</a:t>
            </a:r>
            <a:endParaRPr lang="zh-CN" altLang="zh-CN" dirty="0"/>
          </a:p>
          <a:p>
            <a:r>
              <a:rPr lang="en-US" altLang="zh-CN" dirty="0"/>
              <a:t>    sys=</a:t>
            </a:r>
            <a:r>
              <a:rPr lang="en-US" altLang="zh-CN" dirty="0" err="1"/>
              <a:t>mdlTerminate</a:t>
            </a:r>
            <a:r>
              <a:rPr lang="en-US" altLang="zh-CN" dirty="0"/>
              <a:t>(</a:t>
            </a:r>
            <a:r>
              <a:rPr lang="en-US" altLang="zh-CN" dirty="0" err="1"/>
              <a:t>t,x,u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% Unexpected flags %</a:t>
            </a:r>
            <a:endParaRPr lang="zh-CN" altLang="zh-CN" dirty="0"/>
          </a:p>
          <a:p>
            <a:r>
              <a:rPr lang="en-US" altLang="zh-CN" dirty="0"/>
              <a:t>  otherwise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DAStudio.error</a:t>
            </a:r>
            <a:r>
              <a:rPr lang="en-US" altLang="zh-CN" dirty="0"/>
              <a:t>('</a:t>
            </a:r>
            <a:r>
              <a:rPr lang="en-US" altLang="zh-CN" dirty="0" err="1"/>
              <a:t>Simulink:blocks:unhandledFlag</a:t>
            </a:r>
            <a:r>
              <a:rPr lang="en-US" altLang="zh-CN" dirty="0"/>
              <a:t>', num2str(flag));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57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/>
              <a:t>% </a:t>
            </a:r>
            <a:r>
              <a:rPr lang="en-US" altLang="zh-CN" sz="4400" dirty="0" err="1"/>
              <a:t>mdlInitializeSizes</a:t>
            </a:r>
            <a:endParaRPr lang="zh-CN" altLang="zh-CN" sz="4400" dirty="0"/>
          </a:p>
          <a:p>
            <a:r>
              <a:rPr lang="en-US" altLang="zh-CN" sz="4400" dirty="0"/>
              <a:t>function [sys,x0,str,ts,simStateCompliance]=</a:t>
            </a:r>
            <a:r>
              <a:rPr lang="en-US" altLang="zh-CN" sz="4400" dirty="0" err="1"/>
              <a:t>mdlInitializeSizes</a:t>
            </a:r>
            <a:endParaRPr lang="zh-CN" altLang="zh-CN" sz="4400" dirty="0"/>
          </a:p>
          <a:p>
            <a:r>
              <a:rPr lang="en-US" altLang="zh-CN" sz="4400" dirty="0"/>
              <a:t>sizes = </a:t>
            </a:r>
            <a:r>
              <a:rPr lang="en-US" altLang="zh-CN" sz="4400" dirty="0" err="1"/>
              <a:t>simsizes</a:t>
            </a:r>
            <a:r>
              <a:rPr lang="en-US" altLang="zh-CN" sz="4400" dirty="0"/>
              <a:t>;</a:t>
            </a:r>
            <a:endParaRPr lang="zh-CN" altLang="zh-CN" sz="4400" dirty="0"/>
          </a:p>
          <a:p>
            <a:r>
              <a:rPr lang="en-US" altLang="zh-CN" sz="4400" dirty="0" err="1"/>
              <a:t>sizes.NumContStates</a:t>
            </a:r>
            <a:r>
              <a:rPr lang="en-US" altLang="zh-CN" sz="4400" dirty="0"/>
              <a:t>  = 1;</a:t>
            </a:r>
            <a:endParaRPr lang="zh-CN" altLang="zh-CN" sz="4400" dirty="0"/>
          </a:p>
          <a:p>
            <a:r>
              <a:rPr lang="en-US" altLang="zh-CN" sz="4400" dirty="0" err="1"/>
              <a:t>sizes.NumDiscStates</a:t>
            </a:r>
            <a:r>
              <a:rPr lang="en-US" altLang="zh-CN" sz="4400" dirty="0"/>
              <a:t>  = 0;</a:t>
            </a:r>
            <a:endParaRPr lang="zh-CN" altLang="zh-CN" sz="4400" dirty="0"/>
          </a:p>
          <a:p>
            <a:r>
              <a:rPr lang="en-US" altLang="zh-CN" sz="4400" dirty="0" err="1"/>
              <a:t>sizes.NumOutputs</a:t>
            </a:r>
            <a:r>
              <a:rPr lang="en-US" altLang="zh-CN" sz="4400" dirty="0"/>
              <a:t>     = 1;</a:t>
            </a:r>
            <a:endParaRPr lang="zh-CN" altLang="zh-CN" sz="4400" dirty="0"/>
          </a:p>
          <a:p>
            <a:r>
              <a:rPr lang="en-US" altLang="zh-CN" sz="4400" dirty="0" err="1"/>
              <a:t>sizes.NumInputs</a:t>
            </a:r>
            <a:r>
              <a:rPr lang="en-US" altLang="zh-CN" sz="4400" dirty="0"/>
              <a:t>      = 1;</a:t>
            </a:r>
            <a:endParaRPr lang="zh-CN" altLang="zh-CN" sz="4400" dirty="0"/>
          </a:p>
          <a:p>
            <a:r>
              <a:rPr lang="en-US" altLang="zh-CN" sz="4400" dirty="0" err="1"/>
              <a:t>sizes.DirFeedthrough</a:t>
            </a:r>
            <a:r>
              <a:rPr lang="en-US" altLang="zh-CN" sz="4400" dirty="0"/>
              <a:t> = 1;</a:t>
            </a:r>
            <a:endParaRPr lang="zh-CN" altLang="zh-CN" sz="4400" dirty="0"/>
          </a:p>
          <a:p>
            <a:r>
              <a:rPr lang="en-US" altLang="zh-CN" sz="4400" dirty="0" err="1"/>
              <a:t>sizes.NumSampleTimes</a:t>
            </a:r>
            <a:r>
              <a:rPr lang="en-US" altLang="zh-CN" sz="4400" dirty="0"/>
              <a:t> = 0;   % at least one sample time is needed</a:t>
            </a:r>
            <a:endParaRPr lang="zh-CN" altLang="zh-CN" sz="4400" dirty="0"/>
          </a:p>
          <a:p>
            <a:r>
              <a:rPr lang="en-US" altLang="zh-CN" sz="4400" dirty="0"/>
              <a:t>sys = </a:t>
            </a:r>
            <a:r>
              <a:rPr lang="en-US" altLang="zh-CN" sz="4400" dirty="0" err="1"/>
              <a:t>simsizes</a:t>
            </a:r>
            <a:r>
              <a:rPr lang="en-US" altLang="zh-CN" sz="4400" dirty="0"/>
              <a:t>(sizes);</a:t>
            </a:r>
            <a:endParaRPr lang="zh-CN" altLang="zh-CN" sz="4400" dirty="0"/>
          </a:p>
          <a:p>
            <a:r>
              <a:rPr lang="en-US" altLang="zh-CN" sz="4400" dirty="0"/>
              <a:t>% initialize the initial conditions</a:t>
            </a:r>
            <a:endParaRPr lang="zh-CN" altLang="zh-CN" sz="4400" dirty="0"/>
          </a:p>
          <a:p>
            <a:r>
              <a:rPr lang="en-US" altLang="zh-CN" sz="4400" dirty="0"/>
              <a:t>x0  = [0];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str</a:t>
            </a:r>
            <a:r>
              <a:rPr lang="en-US" altLang="zh-CN" sz="4400" dirty="0"/>
              <a:t> is always an empty matrix</a:t>
            </a:r>
            <a:endParaRPr lang="zh-CN" altLang="zh-CN" sz="4400" dirty="0"/>
          </a:p>
          <a:p>
            <a:r>
              <a:rPr lang="en-US" altLang="zh-CN" sz="4400" dirty="0" err="1"/>
              <a:t>str</a:t>
            </a:r>
            <a:r>
              <a:rPr lang="en-US" altLang="zh-CN" sz="4400" dirty="0"/>
              <a:t> = [];</a:t>
            </a:r>
            <a:endParaRPr lang="zh-CN" altLang="zh-CN" sz="4400" dirty="0"/>
          </a:p>
          <a:p>
            <a:r>
              <a:rPr lang="en-US" altLang="zh-CN" sz="4400" dirty="0"/>
              <a:t>% initialize the array of sample times</a:t>
            </a:r>
            <a:endParaRPr lang="zh-CN" altLang="zh-CN" sz="4400" dirty="0"/>
          </a:p>
          <a:p>
            <a:r>
              <a:rPr lang="en-US" altLang="zh-CN" sz="4400" dirty="0" err="1"/>
              <a:t>ts</a:t>
            </a:r>
            <a:r>
              <a:rPr lang="en-US" altLang="zh-CN" sz="4400" dirty="0"/>
              <a:t>  = [];</a:t>
            </a:r>
            <a:endParaRPr lang="zh-CN" altLang="zh-CN" sz="4400" dirty="0"/>
          </a:p>
          <a:p>
            <a:r>
              <a:rPr lang="en-US" altLang="zh-CN" sz="4400" dirty="0" err="1"/>
              <a:t>simStateCompliance</a:t>
            </a:r>
            <a:r>
              <a:rPr lang="en-US" altLang="zh-CN" sz="4400" dirty="0"/>
              <a:t> = '</a:t>
            </a:r>
            <a:r>
              <a:rPr lang="en-US" altLang="zh-CN" sz="4400" dirty="0" err="1"/>
              <a:t>UnknownSimState</a:t>
            </a:r>
            <a:r>
              <a:rPr lang="en-US" altLang="zh-CN" sz="4400" dirty="0"/>
              <a:t>';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42476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4400" dirty="0" smtClean="0"/>
              <a:t> 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mdlDerivatives</a:t>
            </a:r>
            <a:endParaRPr lang="zh-CN" altLang="zh-CN" sz="4400" dirty="0"/>
          </a:p>
          <a:p>
            <a:r>
              <a:rPr lang="en-US" altLang="zh-CN" sz="4400" dirty="0"/>
              <a:t>function sys=</a:t>
            </a:r>
            <a:r>
              <a:rPr lang="en-US" altLang="zh-CN" sz="4400" dirty="0" err="1"/>
              <a:t>mdlDerivatives</a:t>
            </a:r>
            <a:r>
              <a:rPr lang="en-US" altLang="zh-CN" sz="4400" dirty="0"/>
              <a:t>(</a:t>
            </a:r>
            <a:r>
              <a:rPr lang="en-US" altLang="zh-CN" sz="4400" dirty="0" err="1"/>
              <a:t>t,x,u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r>
              <a:rPr lang="en-US" altLang="zh-CN" sz="4400" dirty="0"/>
              <a:t>sys = u;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mdlUpdate</a:t>
            </a:r>
            <a:endParaRPr lang="zh-CN" altLang="zh-CN" sz="4400" dirty="0"/>
          </a:p>
          <a:p>
            <a:r>
              <a:rPr lang="en-US" altLang="zh-CN" sz="4400" dirty="0"/>
              <a:t>function sys=</a:t>
            </a:r>
            <a:r>
              <a:rPr lang="en-US" altLang="zh-CN" sz="4400" dirty="0" err="1"/>
              <a:t>mdlUpdate</a:t>
            </a:r>
            <a:r>
              <a:rPr lang="en-US" altLang="zh-CN" sz="4400" dirty="0"/>
              <a:t>(</a:t>
            </a:r>
            <a:r>
              <a:rPr lang="en-US" altLang="zh-CN" sz="4400" dirty="0" err="1"/>
              <a:t>t,x,u</a:t>
            </a:r>
            <a:r>
              <a:rPr lang="en-US" altLang="zh-CN" sz="4400" dirty="0" smtClean="0"/>
              <a:t>)</a:t>
            </a:r>
            <a:endParaRPr lang="zh-CN" altLang="zh-CN" sz="4400" dirty="0"/>
          </a:p>
          <a:p>
            <a:r>
              <a:rPr lang="en-US" altLang="zh-CN" sz="4400" dirty="0"/>
              <a:t>sys = [];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mdlOutputs</a:t>
            </a:r>
            <a:endParaRPr lang="zh-CN" altLang="zh-CN" sz="4400" dirty="0"/>
          </a:p>
          <a:p>
            <a:r>
              <a:rPr lang="en-US" altLang="zh-CN" sz="4400" dirty="0"/>
              <a:t>function sys=</a:t>
            </a:r>
            <a:r>
              <a:rPr lang="en-US" altLang="zh-CN" sz="4400" dirty="0" err="1"/>
              <a:t>mdlOutputs</a:t>
            </a:r>
            <a:r>
              <a:rPr lang="en-US" altLang="zh-CN" sz="4400" dirty="0"/>
              <a:t>(</a:t>
            </a:r>
            <a:r>
              <a:rPr lang="en-US" altLang="zh-CN" sz="4400" dirty="0" err="1"/>
              <a:t>t,x,u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r>
              <a:rPr lang="en-US" altLang="zh-CN" sz="4400" dirty="0"/>
              <a:t>sys = x;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mdlGetTimeOfNextVarHit</a:t>
            </a:r>
            <a:endParaRPr lang="zh-CN" altLang="zh-CN" sz="4400" dirty="0"/>
          </a:p>
          <a:p>
            <a:r>
              <a:rPr lang="en-US" altLang="zh-CN" sz="4400" dirty="0"/>
              <a:t>function sys=</a:t>
            </a:r>
            <a:r>
              <a:rPr lang="en-US" altLang="zh-CN" sz="4400" dirty="0" err="1"/>
              <a:t>mdlGetTimeOfNextVarHit</a:t>
            </a:r>
            <a:r>
              <a:rPr lang="en-US" altLang="zh-CN" sz="4400" dirty="0"/>
              <a:t>(</a:t>
            </a:r>
            <a:r>
              <a:rPr lang="en-US" altLang="zh-CN" sz="4400" dirty="0" err="1"/>
              <a:t>t,x,u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r>
              <a:rPr lang="en-US" altLang="zh-CN" sz="4400" dirty="0" err="1"/>
              <a:t>sampleTime</a:t>
            </a:r>
            <a:r>
              <a:rPr lang="en-US" altLang="zh-CN" sz="4400" dirty="0"/>
              <a:t> = 1;    %  Example, set the next hit to be one second later.</a:t>
            </a:r>
            <a:endParaRPr lang="zh-CN" altLang="zh-CN" sz="4400" dirty="0"/>
          </a:p>
          <a:p>
            <a:r>
              <a:rPr lang="en-US" altLang="zh-CN" sz="4400" dirty="0"/>
              <a:t>sys = t + </a:t>
            </a:r>
            <a:r>
              <a:rPr lang="en-US" altLang="zh-CN" sz="4400" dirty="0" err="1"/>
              <a:t>sampleTime</a:t>
            </a:r>
            <a:r>
              <a:rPr lang="en-US" altLang="zh-CN" sz="4400" dirty="0"/>
              <a:t>;</a:t>
            </a:r>
            <a:endParaRPr lang="zh-CN" altLang="zh-CN" sz="4400" dirty="0"/>
          </a:p>
          <a:p>
            <a:r>
              <a:rPr lang="en-US" altLang="zh-CN" sz="4400" dirty="0"/>
              <a:t> </a:t>
            </a:r>
            <a:endParaRPr lang="zh-CN" altLang="zh-CN" sz="4400" dirty="0"/>
          </a:p>
          <a:p>
            <a:r>
              <a:rPr lang="en-US" altLang="zh-CN" sz="4400" dirty="0"/>
              <a:t>% </a:t>
            </a:r>
            <a:r>
              <a:rPr lang="en-US" altLang="zh-CN" sz="4400" dirty="0" err="1"/>
              <a:t>mdlTerminate</a:t>
            </a:r>
            <a:endParaRPr lang="zh-CN" altLang="zh-CN" sz="4400" dirty="0"/>
          </a:p>
          <a:p>
            <a:r>
              <a:rPr lang="en-US" altLang="zh-CN" sz="4400" dirty="0"/>
              <a:t>function sys=</a:t>
            </a:r>
            <a:r>
              <a:rPr lang="en-US" altLang="zh-CN" sz="4400" dirty="0" err="1"/>
              <a:t>mdlTerminate</a:t>
            </a:r>
            <a:r>
              <a:rPr lang="en-US" altLang="zh-CN" sz="4400" dirty="0"/>
              <a:t>(</a:t>
            </a:r>
            <a:r>
              <a:rPr lang="en-US" altLang="zh-CN" sz="4400" dirty="0" err="1"/>
              <a:t>t,x,u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r>
              <a:rPr lang="en-US" altLang="zh-CN" sz="4400" dirty="0"/>
              <a:t>sys = [];</a:t>
            </a:r>
            <a:endParaRPr lang="zh-CN" altLang="zh-CN" sz="4400" dirty="0"/>
          </a:p>
          <a:p>
            <a:r>
              <a:rPr lang="zh-CN" altLang="zh-CN" sz="4400" dirty="0"/>
              <a:t>令输入的初始状态</a:t>
            </a:r>
            <a:r>
              <a:rPr lang="en-US" altLang="zh-CN" sz="4400" dirty="0"/>
              <a:t>0</a:t>
            </a:r>
            <a:r>
              <a:rPr lang="zh-CN" altLang="zh-CN" sz="4400" dirty="0"/>
              <a:t>，搭建仿真模型，如</a:t>
            </a:r>
            <a:r>
              <a:rPr lang="zh-CN" altLang="zh-CN" sz="4400" dirty="0" smtClean="0"/>
              <a:t>图</a:t>
            </a:r>
            <a:r>
              <a:rPr lang="en-US" altLang="zh-CN" sz="4400" dirty="0" smtClean="0"/>
              <a:t>5-14</a:t>
            </a:r>
            <a:r>
              <a:rPr lang="zh-CN" altLang="zh-CN" sz="4400" dirty="0" smtClean="0"/>
              <a:t>所</a:t>
            </a:r>
            <a:r>
              <a:rPr lang="zh-CN" altLang="zh-CN" sz="4400" dirty="0"/>
              <a:t>示。运行仿真模型得到如图</a:t>
            </a:r>
            <a:r>
              <a:rPr lang="en-US" altLang="zh-CN" sz="4400" dirty="0"/>
              <a:t>5-15</a:t>
            </a:r>
            <a:r>
              <a:rPr lang="zh-CN" altLang="zh-CN" sz="4400" dirty="0"/>
              <a:t>所示图形。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35945" r="11497" b="9677"/>
          <a:stretch>
            <a:fillRect/>
          </a:stretch>
        </p:blipFill>
        <p:spPr bwMode="auto">
          <a:xfrm>
            <a:off x="5364088" y="1124744"/>
            <a:ext cx="3303808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14328" r="3616" b="5882"/>
          <a:stretch>
            <a:fillRect/>
          </a:stretch>
        </p:blipFill>
        <p:spPr bwMode="auto">
          <a:xfrm>
            <a:off x="6884816" y="3284984"/>
            <a:ext cx="1783080" cy="169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05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5.5  </a:t>
            </a:r>
            <a:r>
              <a:rPr lang="zh-CN" altLang="zh-CN" b="1" dirty="0">
                <a:solidFill>
                  <a:srgbClr val="C00000"/>
                </a:solidFill>
              </a:rPr>
              <a:t>本章小结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S-</a:t>
            </a:r>
            <a:r>
              <a:rPr lang="zh-CN" altLang="zh-CN" dirty="0"/>
              <a:t>函数为</a:t>
            </a:r>
            <a:r>
              <a:rPr lang="en-US" altLang="zh-CN" dirty="0"/>
              <a:t>Simulink</a:t>
            </a:r>
            <a:r>
              <a:rPr lang="zh-CN" altLang="zh-CN" dirty="0"/>
              <a:t>的“系统”函数，能够响应</a:t>
            </a:r>
            <a:r>
              <a:rPr lang="en-US" altLang="zh-CN" dirty="0"/>
              <a:t>Simulink</a:t>
            </a:r>
            <a:r>
              <a:rPr lang="zh-CN" altLang="zh-CN" dirty="0"/>
              <a:t>求解器命令的函数，采用非图形化的方法实现一个动态系统。</a:t>
            </a:r>
            <a:r>
              <a:rPr lang="en-US" altLang="zh-CN" dirty="0"/>
              <a:t>S-</a:t>
            </a:r>
            <a:r>
              <a:rPr lang="zh-CN" altLang="zh-CN" dirty="0"/>
              <a:t>函数可以开发新的</a:t>
            </a:r>
            <a:r>
              <a:rPr lang="en-US" altLang="zh-CN" dirty="0"/>
              <a:t>Simulink</a:t>
            </a:r>
            <a:r>
              <a:rPr lang="zh-CN" altLang="zh-CN" dirty="0"/>
              <a:t>模块，可以与已有的代码相结合进行仿真，采用文本方式输入复杂的系统方程，</a:t>
            </a:r>
            <a:r>
              <a:rPr lang="en-US" altLang="zh-CN" dirty="0"/>
              <a:t>M</a:t>
            </a:r>
            <a:r>
              <a:rPr lang="zh-CN" altLang="zh-CN" dirty="0"/>
              <a:t>文件</a:t>
            </a:r>
            <a:r>
              <a:rPr lang="en-US" altLang="zh-CN" dirty="0"/>
              <a:t>S-</a:t>
            </a:r>
            <a:r>
              <a:rPr lang="zh-CN" altLang="zh-CN" dirty="0"/>
              <a:t>函数可以扩展图形能力，</a:t>
            </a:r>
            <a:r>
              <a:rPr lang="en-US" altLang="zh-CN" dirty="0"/>
              <a:t>C MEX S-</a:t>
            </a:r>
            <a:r>
              <a:rPr lang="zh-CN" altLang="zh-CN" dirty="0"/>
              <a:t>函数可以提供与操作系统的接口，</a:t>
            </a:r>
            <a:r>
              <a:rPr lang="en-US" altLang="zh-CN" dirty="0"/>
              <a:t>S-</a:t>
            </a:r>
            <a:r>
              <a:rPr lang="zh-CN" altLang="zh-CN" dirty="0"/>
              <a:t>函数的语法结构是为实现一个动态系统而设计的（默认用法），其它</a:t>
            </a:r>
            <a:r>
              <a:rPr lang="en-US" altLang="zh-CN" dirty="0"/>
              <a:t>S-</a:t>
            </a:r>
            <a:r>
              <a:rPr lang="zh-CN" altLang="zh-CN" dirty="0"/>
              <a:t>函数的用法是默认用法的特例（如用于显示目的）。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12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5.1  Simulink S</a:t>
            </a:r>
            <a:r>
              <a:rPr lang="zh-CN" altLang="zh-CN" b="1" dirty="0">
                <a:solidFill>
                  <a:srgbClr val="C00000"/>
                </a:solidFill>
              </a:rPr>
              <a:t>函数仿真应用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S-function</a:t>
            </a:r>
            <a:r>
              <a:rPr lang="zh-CN" altLang="zh-CN" dirty="0"/>
              <a:t>（</a:t>
            </a:r>
            <a:r>
              <a:rPr lang="en-US" altLang="zh-CN" dirty="0"/>
              <a:t>System function</a:t>
            </a:r>
            <a:r>
              <a:rPr lang="zh-CN" altLang="zh-CN" dirty="0"/>
              <a:t>）是</a:t>
            </a:r>
            <a:r>
              <a:rPr lang="en-US" altLang="zh-CN" dirty="0"/>
              <a:t>Simulink</a:t>
            </a:r>
            <a:r>
              <a:rPr lang="zh-CN" altLang="zh-CN" dirty="0"/>
              <a:t>模块的计算机语言描述。可以用</a:t>
            </a:r>
            <a:r>
              <a:rPr lang="en-US" altLang="zh-CN" dirty="0"/>
              <a:t>M</a:t>
            </a:r>
            <a:r>
              <a:rPr lang="zh-CN" altLang="zh-CN" dirty="0"/>
              <a:t>、</a:t>
            </a:r>
            <a:r>
              <a:rPr lang="en-US" altLang="zh-CN" dirty="0"/>
              <a:t>C/C++</a:t>
            </a:r>
            <a:r>
              <a:rPr lang="zh-CN" altLang="zh-CN" dirty="0"/>
              <a:t>、</a:t>
            </a:r>
            <a:r>
              <a:rPr lang="en-US" altLang="zh-CN" dirty="0"/>
              <a:t>Ada</a:t>
            </a:r>
            <a:r>
              <a:rPr lang="zh-CN" altLang="zh-CN" dirty="0"/>
              <a:t>、</a:t>
            </a:r>
            <a:r>
              <a:rPr lang="en-US" altLang="zh-CN" dirty="0"/>
              <a:t>Fortran</a:t>
            </a:r>
            <a:r>
              <a:rPr lang="zh-CN" altLang="zh-CN" dirty="0"/>
              <a:t>语言以</a:t>
            </a:r>
            <a:r>
              <a:rPr lang="en-US" altLang="zh-CN" dirty="0"/>
              <a:t>MEX</a:t>
            </a:r>
            <a:r>
              <a:rPr lang="zh-CN" altLang="zh-CN" dirty="0"/>
              <a:t>文件的形式编写。</a:t>
            </a:r>
          </a:p>
          <a:p>
            <a:r>
              <a:rPr lang="en-US" altLang="zh-CN" dirty="0"/>
              <a:t>S-function</a:t>
            </a:r>
            <a:r>
              <a:rPr lang="zh-CN" altLang="zh-CN" dirty="0"/>
              <a:t>以特殊的方式与</a:t>
            </a:r>
            <a:r>
              <a:rPr lang="en-US" altLang="zh-CN" dirty="0"/>
              <a:t>Simulink</a:t>
            </a:r>
            <a:r>
              <a:rPr lang="zh-CN" altLang="zh-CN" dirty="0"/>
              <a:t>方程求解器交互。这种交互和</a:t>
            </a:r>
            <a:r>
              <a:rPr lang="en-US" altLang="zh-CN" dirty="0"/>
              <a:t>Simulink</a:t>
            </a:r>
            <a:r>
              <a:rPr lang="zh-CN" altLang="zh-CN" dirty="0"/>
              <a:t>内建模块的做法非常相似。</a:t>
            </a:r>
            <a:r>
              <a:rPr lang="en-US" altLang="zh-CN" dirty="0"/>
              <a:t>S-function</a:t>
            </a:r>
            <a:r>
              <a:rPr lang="zh-CN" altLang="zh-CN" dirty="0"/>
              <a:t>模块可以是连续、离散或者混合系统。</a:t>
            </a:r>
          </a:p>
          <a:p>
            <a:r>
              <a:rPr lang="zh-CN" altLang="zh-CN" dirty="0"/>
              <a:t>通过</a:t>
            </a:r>
            <a:r>
              <a:rPr lang="en-US" altLang="zh-CN" dirty="0"/>
              <a:t>S-function</a:t>
            </a:r>
            <a:r>
              <a:rPr lang="zh-CN" altLang="zh-CN" dirty="0"/>
              <a:t>，用户可以将自己的模块加入</a:t>
            </a:r>
            <a:r>
              <a:rPr lang="en-US" altLang="zh-CN" dirty="0"/>
              <a:t>Simulink</a:t>
            </a:r>
            <a:r>
              <a:rPr lang="zh-CN" altLang="zh-CN" dirty="0"/>
              <a:t>模型中。从而可以实现用户自定义的算法或者利用操作系统、硬件设备交互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4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5.1.1  Simulink S</a:t>
            </a:r>
            <a:r>
              <a:rPr lang="zh-CN" altLang="zh-CN" b="1" dirty="0">
                <a:solidFill>
                  <a:srgbClr val="C00000"/>
                </a:solidFill>
              </a:rPr>
              <a:t>函数仿真过程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Simulink</a:t>
            </a:r>
            <a:r>
              <a:rPr lang="zh-CN" altLang="zh-CN" dirty="0"/>
              <a:t>模型的执行按下述几个步骤。</a:t>
            </a:r>
          </a:p>
          <a:p>
            <a:r>
              <a:rPr lang="zh-CN" altLang="zh-CN" dirty="0"/>
              <a:t>首先是初始化阶段。在这一阶段</a:t>
            </a:r>
            <a:r>
              <a:rPr lang="en-US" altLang="zh-CN" dirty="0"/>
              <a:t>Simulink</a:t>
            </a:r>
            <a:r>
              <a:rPr lang="zh-CN" altLang="zh-CN" dirty="0"/>
              <a:t>将库模块集合到模型，传播宽度、数据类型和采样时间，评估模块参数，确定模块执行顺序，分配内存。然后是仿真阶段。此时</a:t>
            </a:r>
            <a:r>
              <a:rPr lang="en-US" altLang="zh-CN" dirty="0"/>
              <a:t>Simulink</a:t>
            </a:r>
            <a:r>
              <a:rPr lang="zh-CN" altLang="zh-CN" dirty="0"/>
              <a:t>进入一个仿真循环，循环的每次执行对应一个仿真步。</a:t>
            </a:r>
          </a:p>
          <a:p>
            <a:r>
              <a:rPr lang="zh-CN" altLang="zh-CN" dirty="0"/>
              <a:t>在每个仿真步，</a:t>
            </a:r>
            <a:r>
              <a:rPr lang="en-US" altLang="zh-CN" dirty="0"/>
              <a:t>Simulink</a:t>
            </a:r>
            <a:r>
              <a:rPr lang="zh-CN" altLang="zh-CN" dirty="0"/>
              <a:t>按初始化阶段确定的顺序执行各个模块。</a:t>
            </a:r>
          </a:p>
          <a:p>
            <a:r>
              <a:rPr lang="zh-CN" altLang="zh-CN" dirty="0"/>
              <a:t>对每个模块，</a:t>
            </a:r>
            <a:r>
              <a:rPr lang="en-US" altLang="zh-CN" dirty="0"/>
              <a:t>Simulink</a:t>
            </a:r>
            <a:r>
              <a:rPr lang="zh-CN" altLang="zh-CN" dirty="0"/>
              <a:t>计算模块在当前采样时间的状态、微分和输出。这将持续到仿真结束。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26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5.1.2  S-function</a:t>
            </a:r>
            <a:r>
              <a:rPr lang="zh-CN" altLang="zh-CN" b="1" dirty="0">
                <a:solidFill>
                  <a:srgbClr val="C00000"/>
                </a:solidFill>
              </a:rPr>
              <a:t>的回调（</a:t>
            </a:r>
            <a:r>
              <a:rPr lang="en-US" altLang="zh-CN" b="1" dirty="0">
                <a:solidFill>
                  <a:srgbClr val="C00000"/>
                </a:solidFill>
              </a:rPr>
              <a:t>Callback</a:t>
            </a:r>
            <a:r>
              <a:rPr lang="zh-CN" altLang="zh-CN" b="1" dirty="0">
                <a:solidFill>
                  <a:srgbClr val="C00000"/>
                </a:solidFill>
              </a:rPr>
              <a:t>）方法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3273227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S-function</a:t>
            </a:r>
            <a:r>
              <a:rPr lang="zh-CN" altLang="zh-CN" dirty="0"/>
              <a:t>包括一系列的回调方法，用以执行每个仿真步骤所需的任务。在一个模型的仿真过程中，每个仿真步骤，</a:t>
            </a:r>
            <a:r>
              <a:rPr lang="en-US" altLang="zh-CN" dirty="0"/>
              <a:t>Simulink</a:t>
            </a:r>
            <a:r>
              <a:rPr lang="zh-CN" altLang="zh-CN" dirty="0"/>
              <a:t>将调用各</a:t>
            </a:r>
            <a:r>
              <a:rPr lang="en-US" altLang="zh-CN" dirty="0"/>
              <a:t>S-function</a:t>
            </a:r>
            <a:r>
              <a:rPr lang="zh-CN" altLang="zh-CN" dirty="0"/>
              <a:t>的适当方法。</a:t>
            </a:r>
            <a:r>
              <a:rPr lang="en-US" altLang="zh-CN" dirty="0"/>
              <a:t>S-function</a:t>
            </a:r>
            <a:r>
              <a:rPr lang="zh-CN" altLang="zh-CN" dirty="0"/>
              <a:t>执行的方法包括：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）初始化：在首次仿真循环中执行。</a:t>
            </a:r>
            <a:r>
              <a:rPr lang="en-US" altLang="zh-CN" dirty="0"/>
              <a:t>Simulink</a:t>
            </a:r>
            <a:r>
              <a:rPr lang="zh-CN" altLang="zh-CN" dirty="0"/>
              <a:t>初始化</a:t>
            </a:r>
            <a:r>
              <a:rPr lang="en-US" altLang="zh-CN" dirty="0"/>
              <a:t>S-function</a:t>
            </a:r>
            <a:r>
              <a:rPr lang="zh-CN" altLang="zh-CN" dirty="0"/>
              <a:t>。在这一步骤中</a:t>
            </a:r>
            <a:r>
              <a:rPr lang="en-US" altLang="zh-CN" dirty="0"/>
              <a:t>Simulink</a:t>
            </a:r>
            <a:r>
              <a:rPr lang="zh-CN" altLang="zh-CN" dirty="0"/>
              <a:t>将：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）初始化</a:t>
            </a:r>
            <a:r>
              <a:rPr lang="en-US" altLang="zh-CN" dirty="0" err="1"/>
              <a:t>SimStruct</a:t>
            </a:r>
            <a:r>
              <a:rPr lang="zh-CN" altLang="zh-CN" dirty="0"/>
              <a:t>，这是一种</a:t>
            </a:r>
            <a:r>
              <a:rPr lang="en-US" altLang="zh-CN" dirty="0"/>
              <a:t>Simulink</a:t>
            </a:r>
            <a:r>
              <a:rPr lang="zh-CN" altLang="zh-CN" dirty="0"/>
              <a:t>结构，包含了</a:t>
            </a:r>
            <a:r>
              <a:rPr lang="en-US" altLang="zh-CN" dirty="0"/>
              <a:t>S-function</a:t>
            </a:r>
            <a:r>
              <a:rPr lang="zh-CN" altLang="zh-CN" dirty="0"/>
              <a:t>的信息。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）设置输入输出端口的个数和纬度。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）设置模块的采样次数。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）分配存储区域和数组长度。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）计算下一采样点：如果定义了一个可变采样步长的模块，这一步将计算下一次采样点，也就是计算下一步长。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）计算在主要时间步中的输出：这一步结束之后，模块的输出端口在当前时间步是有效的。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）更新主要时间步中的离散状态：所有的模块在该回调方法中，必须执行一次每次时间步都要执行的活动，比如为下一次仿真循环更新离散状态。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）积分：这用于具有连续状态的或者（和）具有非采样过零的模型。如果用户的</a:t>
            </a:r>
            <a:r>
              <a:rPr lang="en-US" altLang="zh-CN" dirty="0"/>
              <a:t>S-function</a:t>
            </a:r>
            <a:r>
              <a:rPr lang="zh-CN" altLang="zh-CN" dirty="0"/>
              <a:t>具有连续状态，</a:t>
            </a:r>
            <a:r>
              <a:rPr lang="en-US" altLang="zh-CN" dirty="0"/>
              <a:t>Simulink</a:t>
            </a:r>
            <a:r>
              <a:rPr lang="zh-CN" altLang="zh-CN" dirty="0"/>
              <a:t>在最小采样步长调用</a:t>
            </a:r>
            <a:r>
              <a:rPr lang="en-US" altLang="zh-CN" dirty="0"/>
              <a:t>S-function</a:t>
            </a:r>
            <a:r>
              <a:rPr lang="zh-CN" altLang="zh-CN" dirty="0"/>
              <a:t>的输出和微分部分。这也是</a:t>
            </a:r>
            <a:r>
              <a:rPr lang="en-US" altLang="zh-CN" dirty="0"/>
              <a:t>Simulink</a:t>
            </a:r>
            <a:r>
              <a:rPr lang="zh-CN" altLang="zh-CN" dirty="0"/>
              <a:t>之所以能计算</a:t>
            </a:r>
            <a:r>
              <a:rPr lang="en-US" altLang="zh-CN" dirty="0"/>
              <a:t>S-function</a:t>
            </a:r>
            <a:r>
              <a:rPr lang="zh-CN" altLang="zh-CN" dirty="0"/>
              <a:t>的状态。如果用户</a:t>
            </a:r>
            <a:r>
              <a:rPr lang="en-US" altLang="zh-CN" dirty="0"/>
              <a:t>S-function</a:t>
            </a:r>
            <a:r>
              <a:rPr lang="zh-CN" altLang="zh-CN" dirty="0"/>
              <a:t>（仅针对</a:t>
            </a:r>
            <a:r>
              <a:rPr lang="en-US" altLang="zh-CN" dirty="0"/>
              <a:t>C MEX</a:t>
            </a:r>
            <a:r>
              <a:rPr lang="zh-CN" altLang="zh-CN" dirty="0"/>
              <a:t>）具有非采样过零，</a:t>
            </a:r>
            <a:r>
              <a:rPr lang="en-US" altLang="zh-CN" dirty="0"/>
              <a:t>Simulink</a:t>
            </a:r>
            <a:r>
              <a:rPr lang="zh-CN" altLang="zh-CN" dirty="0"/>
              <a:t>在最小采样步长调用</a:t>
            </a:r>
            <a:r>
              <a:rPr lang="en-US" altLang="zh-CN" dirty="0"/>
              <a:t>S-function</a:t>
            </a:r>
            <a:r>
              <a:rPr lang="zh-CN" altLang="zh-CN" dirty="0"/>
              <a:t>的输出和微分部分，这样可以确定过零点。</a:t>
            </a:r>
          </a:p>
        </p:txBody>
      </p:sp>
    </p:spTree>
    <p:extLst>
      <p:ext uri="{BB962C8B-B14F-4D97-AF65-F5344CB8AC3E}">
        <p14:creationId xmlns:p14="http://schemas.microsoft.com/office/powerpoint/2010/main" val="6254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5.2  M-file S-functions</a:t>
            </a:r>
            <a:r>
              <a:rPr lang="zh-CN" altLang="zh-CN" b="1" dirty="0">
                <a:solidFill>
                  <a:srgbClr val="C00000"/>
                </a:solidFill>
              </a:rPr>
              <a:t>应用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266429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1800" dirty="0"/>
              <a:t>用</a:t>
            </a:r>
            <a:r>
              <a:rPr lang="en-US" altLang="zh-CN" sz="1800" dirty="0"/>
              <a:t>M</a:t>
            </a:r>
            <a:r>
              <a:rPr lang="zh-CN" altLang="zh-CN" sz="1800" dirty="0"/>
              <a:t>语言编写的</a:t>
            </a:r>
            <a:r>
              <a:rPr lang="en-US" altLang="zh-CN" sz="1800" dirty="0"/>
              <a:t>S-function</a:t>
            </a:r>
            <a:r>
              <a:rPr lang="zh-CN" altLang="zh-CN" sz="1800" dirty="0"/>
              <a:t>称为</a:t>
            </a:r>
            <a:r>
              <a:rPr lang="en-US" altLang="zh-CN" sz="1800" dirty="0"/>
              <a:t>M-file S-functions</a:t>
            </a:r>
            <a:r>
              <a:rPr lang="zh-CN" altLang="zh-CN" sz="1800" dirty="0"/>
              <a:t>，根据</a:t>
            </a:r>
            <a:r>
              <a:rPr lang="en-US" altLang="zh-CN" sz="1800" dirty="0"/>
              <a:t>API</a:t>
            </a:r>
            <a:r>
              <a:rPr lang="zh-CN" altLang="zh-CN" sz="1800" dirty="0"/>
              <a:t>版本不同，分为</a:t>
            </a:r>
            <a:r>
              <a:rPr lang="en-US" altLang="zh-CN" sz="1800" dirty="0"/>
              <a:t>Level-2</a:t>
            </a:r>
            <a:r>
              <a:rPr lang="zh-CN" altLang="zh-CN" sz="1800" dirty="0"/>
              <a:t>和</a:t>
            </a:r>
            <a:r>
              <a:rPr lang="en-US" altLang="zh-CN" sz="1800" dirty="0"/>
              <a:t>Level-1</a:t>
            </a:r>
            <a:r>
              <a:rPr lang="zh-CN" altLang="zh-CN" sz="1800" dirty="0"/>
              <a:t>类型。</a:t>
            </a:r>
          </a:p>
          <a:p>
            <a:r>
              <a:rPr lang="en-US" altLang="zh-CN" sz="1800" dirty="0"/>
              <a:t>Level-1</a:t>
            </a:r>
            <a:r>
              <a:rPr lang="zh-CN" altLang="zh-CN" sz="1800" dirty="0"/>
              <a:t>的</a:t>
            </a:r>
            <a:r>
              <a:rPr lang="en-US" altLang="zh-CN" sz="1800" dirty="0"/>
              <a:t>M-file S-function</a:t>
            </a:r>
            <a:r>
              <a:rPr lang="zh-CN" altLang="zh-CN" sz="1800" dirty="0"/>
              <a:t>支持采用</a:t>
            </a:r>
            <a:r>
              <a:rPr lang="en-US" altLang="zh-CN" sz="1800" dirty="0"/>
              <a:t>M</a:t>
            </a:r>
            <a:r>
              <a:rPr lang="zh-CN" altLang="zh-CN" sz="1800" dirty="0"/>
              <a:t>语言实现具有全部功能的</a:t>
            </a:r>
            <a:r>
              <a:rPr lang="en-US" altLang="zh-CN" sz="1800" dirty="0"/>
              <a:t>Simulink</a:t>
            </a:r>
            <a:r>
              <a:rPr lang="zh-CN" altLang="zh-CN" sz="1800" dirty="0"/>
              <a:t>模块。</a:t>
            </a:r>
          </a:p>
          <a:p>
            <a:r>
              <a:rPr lang="en-US" altLang="zh-CN" sz="1800" dirty="0"/>
              <a:t>Level-2</a:t>
            </a:r>
            <a:r>
              <a:rPr lang="zh-CN" altLang="zh-CN" sz="1800" dirty="0"/>
              <a:t>的</a:t>
            </a:r>
            <a:r>
              <a:rPr lang="en-US" altLang="zh-CN" sz="1800" dirty="0"/>
              <a:t>M-file S-function APIs</a:t>
            </a:r>
            <a:r>
              <a:rPr lang="zh-CN" altLang="zh-CN" sz="1800" dirty="0"/>
              <a:t>非常接近于</a:t>
            </a:r>
            <a:r>
              <a:rPr lang="en-US" altLang="zh-CN" sz="1800" dirty="0"/>
              <a:t>C MEX-file S-functions</a:t>
            </a:r>
            <a:r>
              <a:rPr lang="zh-CN" altLang="zh-CN" sz="1800" dirty="0"/>
              <a:t>，许多特性可以相同使用。</a:t>
            </a:r>
          </a:p>
          <a:p>
            <a:r>
              <a:rPr lang="zh-CN" altLang="zh-CN" sz="1800" dirty="0"/>
              <a:t>在</a:t>
            </a:r>
            <a:r>
              <a:rPr lang="en-US" altLang="zh-CN" sz="1800" dirty="0"/>
              <a:t>MATLAB</a:t>
            </a:r>
            <a:r>
              <a:rPr lang="zh-CN" altLang="zh-CN" sz="1800" dirty="0"/>
              <a:t>主界面中直接输入：</a:t>
            </a:r>
            <a:r>
              <a:rPr lang="en-US" altLang="zh-CN" sz="1800" dirty="0" err="1"/>
              <a:t>sfundemos</a:t>
            </a:r>
            <a:r>
              <a:rPr lang="zh-CN" altLang="zh-CN" sz="1800" dirty="0"/>
              <a:t>，即可调出</a:t>
            </a:r>
            <a:r>
              <a:rPr lang="en-US" altLang="zh-CN" sz="1800" dirty="0"/>
              <a:t>S</a:t>
            </a:r>
            <a:r>
              <a:rPr lang="zh-CN" altLang="zh-CN" sz="1800" dirty="0"/>
              <a:t>函数的许多编程例子。</a:t>
            </a:r>
          </a:p>
          <a:p>
            <a:r>
              <a:rPr lang="en-US" altLang="zh-CN" sz="1800" dirty="0"/>
              <a:t>&gt;&gt; </a:t>
            </a:r>
            <a:r>
              <a:rPr lang="en-US" altLang="zh-CN" sz="1800" dirty="0" err="1"/>
              <a:t>sfundemos</a:t>
            </a:r>
            <a:endParaRPr lang="zh-CN" altLang="zh-CN" sz="1800" dirty="0"/>
          </a:p>
          <a:p>
            <a:r>
              <a:rPr lang="zh-CN" altLang="zh-CN" sz="1800" dirty="0"/>
              <a:t>弹出如图</a:t>
            </a:r>
            <a:r>
              <a:rPr lang="en-US" altLang="zh-CN" sz="1800" dirty="0"/>
              <a:t>5-1</a:t>
            </a:r>
            <a:r>
              <a:rPr lang="zh-CN" altLang="zh-CN" sz="1800" dirty="0"/>
              <a:t>所示菜单。</a:t>
            </a:r>
          </a:p>
          <a:p>
            <a:r>
              <a:rPr lang="en-US" altLang="zh-CN" sz="1800" dirty="0"/>
              <a:t>	</a:t>
            </a:r>
            <a:r>
              <a:rPr lang="zh-CN" altLang="zh-CN" sz="1800" dirty="0"/>
              <a:t>点击如图</a:t>
            </a:r>
            <a:r>
              <a:rPr lang="en-US" altLang="zh-CN" sz="1800" dirty="0"/>
              <a:t>5-1</a:t>
            </a:r>
            <a:r>
              <a:rPr lang="zh-CN" altLang="zh-CN" sz="1800" dirty="0"/>
              <a:t>中的</a:t>
            </a:r>
            <a:r>
              <a:rPr lang="en-US" altLang="zh-CN" sz="1800" dirty="0"/>
              <a:t>MATLAB file S-function</a:t>
            </a:r>
            <a:r>
              <a:rPr lang="zh-CN" altLang="zh-CN" sz="1800" dirty="0"/>
              <a:t>，弹出</a:t>
            </a:r>
            <a:r>
              <a:rPr lang="en-US" altLang="zh-CN" sz="1800" dirty="0"/>
              <a:t>MATLAB file S-function Level-2</a:t>
            </a:r>
            <a:r>
              <a:rPr lang="zh-CN" altLang="zh-CN" sz="1800" dirty="0"/>
              <a:t>和</a:t>
            </a:r>
            <a:r>
              <a:rPr lang="en-US" altLang="zh-CN" sz="1800" dirty="0"/>
              <a:t>Level-1</a:t>
            </a:r>
            <a:r>
              <a:rPr lang="zh-CN" altLang="zh-CN" sz="1800" dirty="0"/>
              <a:t>两种类型，如图</a:t>
            </a:r>
            <a:r>
              <a:rPr lang="en-US" altLang="zh-CN" sz="1800" dirty="0"/>
              <a:t>5-2</a:t>
            </a:r>
            <a:r>
              <a:rPr lang="zh-CN" altLang="zh-CN" sz="1800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756" y="4509120"/>
            <a:ext cx="2058035" cy="197993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4509120"/>
            <a:ext cx="2058035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89451"/>
          </a:xfrm>
        </p:spPr>
        <p:txBody>
          <a:bodyPr/>
          <a:lstStyle/>
          <a:p>
            <a:r>
              <a:rPr lang="zh-CN" altLang="zh-CN" dirty="0"/>
              <a:t>分别点击</a:t>
            </a:r>
            <a:r>
              <a:rPr lang="en-US" altLang="zh-CN" dirty="0"/>
              <a:t>level-1</a:t>
            </a:r>
            <a:r>
              <a:rPr lang="zh-CN" altLang="zh-CN" dirty="0"/>
              <a:t>和</a:t>
            </a:r>
            <a:r>
              <a:rPr lang="en-US" altLang="zh-CN" dirty="0"/>
              <a:t>level-2</a:t>
            </a:r>
            <a:r>
              <a:rPr lang="zh-CN" altLang="zh-CN" dirty="0"/>
              <a:t>，弹出相应的案例分析界面，如图</a:t>
            </a:r>
            <a:r>
              <a:rPr lang="en-US" altLang="zh-CN" dirty="0"/>
              <a:t>5-3</a:t>
            </a:r>
            <a:r>
              <a:rPr lang="zh-CN" altLang="zh-CN" dirty="0"/>
              <a:t>和图</a:t>
            </a:r>
            <a:r>
              <a:rPr lang="en-US" altLang="zh-CN" dirty="0"/>
              <a:t>5-4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2245360" cy="215963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2780928"/>
            <a:ext cx="2245360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zh-CN" dirty="0"/>
              <a:t>单击</a:t>
            </a:r>
            <a:r>
              <a:rPr lang="en-US" altLang="zh-CN" dirty="0"/>
              <a:t>level-1</a:t>
            </a:r>
            <a:r>
              <a:rPr lang="zh-CN" altLang="zh-CN" dirty="0"/>
              <a:t>中的</a:t>
            </a:r>
            <a:r>
              <a:rPr lang="en-US" altLang="zh-CN" dirty="0"/>
              <a:t>Continuous time variable step MATLAB file</a:t>
            </a:r>
            <a:r>
              <a:rPr lang="zh-CN" altLang="zh-CN" dirty="0"/>
              <a:t>模块，弹出如图</a:t>
            </a:r>
            <a:r>
              <a:rPr lang="en-US" altLang="zh-CN" dirty="0"/>
              <a:t>5-5</a:t>
            </a:r>
            <a:r>
              <a:rPr lang="zh-CN" altLang="zh-CN" dirty="0"/>
              <a:t>所示仿真文件模型。</a:t>
            </a:r>
          </a:p>
          <a:p>
            <a:r>
              <a:rPr lang="zh-CN" altLang="zh-CN" dirty="0"/>
              <a:t>对如图</a:t>
            </a:r>
            <a:r>
              <a:rPr lang="en-US" altLang="zh-CN" dirty="0"/>
              <a:t>5-5</a:t>
            </a:r>
            <a:r>
              <a:rPr lang="zh-CN" altLang="zh-CN" dirty="0"/>
              <a:t>所示仿真模型进行仿真操作，得到如图</a:t>
            </a:r>
            <a:r>
              <a:rPr lang="en-US" altLang="zh-CN" dirty="0"/>
              <a:t>5-6</a:t>
            </a:r>
            <a:r>
              <a:rPr lang="zh-CN" altLang="zh-CN" dirty="0"/>
              <a:t>所示图形。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31313" r="3265" b="11111"/>
          <a:stretch>
            <a:fillRect/>
          </a:stretch>
        </p:blipFill>
        <p:spPr bwMode="auto">
          <a:xfrm>
            <a:off x="1403648" y="4395733"/>
            <a:ext cx="2781300" cy="150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6849" r="3709" b="7228"/>
          <a:stretch>
            <a:fillRect/>
          </a:stretch>
        </p:blipFill>
        <p:spPr bwMode="auto">
          <a:xfrm>
            <a:off x="5076056" y="4581128"/>
            <a:ext cx="2255520" cy="141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5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zh-CN" altLang="zh-CN" dirty="0"/>
              <a:t>对比</a:t>
            </a:r>
            <a:r>
              <a:rPr lang="en-US" altLang="zh-CN" dirty="0"/>
              <a:t>Level-1 MATLAB Files</a:t>
            </a:r>
            <a:r>
              <a:rPr lang="zh-CN" altLang="zh-CN" dirty="0"/>
              <a:t>，点击</a:t>
            </a:r>
            <a:r>
              <a:rPr lang="en-US" altLang="zh-CN" dirty="0"/>
              <a:t>Level-2 MATLAB Files</a:t>
            </a:r>
            <a:r>
              <a:rPr lang="zh-CN" altLang="zh-CN" dirty="0"/>
              <a:t>，仍选择</a:t>
            </a:r>
            <a:r>
              <a:rPr lang="en-US" altLang="zh-CN" dirty="0"/>
              <a:t>Continuous time variable step by S-function</a:t>
            </a:r>
            <a:r>
              <a:rPr lang="zh-CN" altLang="zh-CN" dirty="0"/>
              <a:t>模块，弹出仿真模型如图</a:t>
            </a:r>
            <a:r>
              <a:rPr lang="en-US" altLang="zh-CN" dirty="0"/>
              <a:t>5-8</a:t>
            </a:r>
            <a:r>
              <a:rPr lang="zh-CN" altLang="zh-CN" dirty="0"/>
              <a:t>所示，运行仿真文件得到相应的输出图形如图</a:t>
            </a:r>
            <a:r>
              <a:rPr lang="en-US" altLang="zh-CN" dirty="0"/>
              <a:t>5-9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34653" r="7985" b="10396"/>
          <a:stretch>
            <a:fillRect/>
          </a:stretch>
        </p:blipFill>
        <p:spPr bwMode="auto">
          <a:xfrm>
            <a:off x="467544" y="3933056"/>
            <a:ext cx="3600400" cy="163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6502" r="2844" b="7129"/>
          <a:stretch>
            <a:fillRect/>
          </a:stretch>
        </p:blipFill>
        <p:spPr bwMode="auto">
          <a:xfrm>
            <a:off x="4788024" y="3645024"/>
            <a:ext cx="3693016" cy="2334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7376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 - 副本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 - 副本</Template>
  <TotalTime>8</TotalTime>
  <Words>2878</Words>
  <Application>Microsoft Office PowerPoint</Application>
  <PresentationFormat>全屏显示(4:3)</PresentationFormat>
  <Paragraphs>323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模板 - 副本</vt:lpstr>
      <vt:lpstr>默认设计模板</vt:lpstr>
      <vt:lpstr>第5章  基于Simulink的S-Function建模 </vt:lpstr>
      <vt:lpstr>目录</vt:lpstr>
      <vt:lpstr>5.1  Simulink S函数仿真应用 </vt:lpstr>
      <vt:lpstr>5.1.1  Simulink S函数仿真过程 </vt:lpstr>
      <vt:lpstr>5.1.2  S-function的回调（Callback）方法 </vt:lpstr>
      <vt:lpstr>5.2  M-file S-functions应用 </vt:lpstr>
      <vt:lpstr>PowerPoint 演示文稿</vt:lpstr>
      <vt:lpstr>PowerPoint 演示文稿</vt:lpstr>
      <vt:lpstr>PowerPoint 演示文稿</vt:lpstr>
      <vt:lpstr>5.3  M-file S函数模板 </vt:lpstr>
      <vt:lpstr>PowerPoint 演示文稿</vt:lpstr>
      <vt:lpstr>PowerPoint 演示文稿</vt:lpstr>
      <vt:lpstr>5.3.1  S函数工作方式 </vt:lpstr>
      <vt:lpstr>PowerPoint 演示文稿</vt:lpstr>
      <vt:lpstr>5.3.2  S函数仿真过程 </vt:lpstr>
      <vt:lpstr>5.3.3  S函数的编写 </vt:lpstr>
      <vt:lpstr>5.3.4  M文件S函数的模块化 </vt:lpstr>
      <vt:lpstr>5.4  M-file S函数实现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  本章小结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Haiou</dc:creator>
  <cp:lastModifiedBy>asus</cp:lastModifiedBy>
  <cp:revision>4</cp:revision>
  <cp:lastPrinted>1601-01-01T00:00:00Z</cp:lastPrinted>
  <dcterms:created xsi:type="dcterms:W3CDTF">2017-03-29T11:46:04Z</dcterms:created>
  <dcterms:modified xsi:type="dcterms:W3CDTF">2017-05-03T01:37:00Z</dcterms:modified>
</cp:coreProperties>
</file>