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97"/>
  </p:notesMasterIdLst>
  <p:handoutMasterIdLst>
    <p:handoutMasterId r:id="rId98"/>
  </p:handoutMasterIdLst>
  <p:sldIdLst>
    <p:sldId id="704" r:id="rId3"/>
    <p:sldId id="831" r:id="rId4"/>
    <p:sldId id="705" r:id="rId5"/>
    <p:sldId id="706" r:id="rId6"/>
    <p:sldId id="756" r:id="rId7"/>
    <p:sldId id="757" r:id="rId8"/>
    <p:sldId id="758" r:id="rId9"/>
    <p:sldId id="759" r:id="rId10"/>
    <p:sldId id="760" r:id="rId11"/>
    <p:sldId id="710" r:id="rId12"/>
    <p:sldId id="711" r:id="rId13"/>
    <p:sldId id="712" r:id="rId14"/>
    <p:sldId id="715" r:id="rId15"/>
    <p:sldId id="716" r:id="rId16"/>
    <p:sldId id="717" r:id="rId17"/>
    <p:sldId id="761" r:id="rId18"/>
    <p:sldId id="718" r:id="rId19"/>
    <p:sldId id="762" r:id="rId20"/>
    <p:sldId id="763" r:id="rId21"/>
    <p:sldId id="766" r:id="rId22"/>
    <p:sldId id="767" r:id="rId23"/>
    <p:sldId id="768" r:id="rId24"/>
    <p:sldId id="764" r:id="rId25"/>
    <p:sldId id="765" r:id="rId26"/>
    <p:sldId id="769" r:id="rId27"/>
    <p:sldId id="770" r:id="rId28"/>
    <p:sldId id="771" r:id="rId29"/>
    <p:sldId id="772" r:id="rId30"/>
    <p:sldId id="719" r:id="rId31"/>
    <p:sldId id="721" r:id="rId32"/>
    <p:sldId id="720"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786" r:id="rId46"/>
    <p:sldId id="785" r:id="rId47"/>
    <p:sldId id="787" r:id="rId48"/>
    <p:sldId id="788" r:id="rId49"/>
    <p:sldId id="789" r:id="rId50"/>
    <p:sldId id="790" r:id="rId51"/>
    <p:sldId id="795" r:id="rId52"/>
    <p:sldId id="796" r:id="rId53"/>
    <p:sldId id="797" r:id="rId54"/>
    <p:sldId id="723" r:id="rId55"/>
    <p:sldId id="724" r:id="rId56"/>
    <p:sldId id="798" r:id="rId57"/>
    <p:sldId id="799" r:id="rId58"/>
    <p:sldId id="800" r:id="rId59"/>
    <p:sldId id="801" r:id="rId60"/>
    <p:sldId id="802" r:id="rId61"/>
    <p:sldId id="730" r:id="rId62"/>
    <p:sldId id="731" r:id="rId63"/>
    <p:sldId id="803" r:id="rId64"/>
    <p:sldId id="804" r:id="rId65"/>
    <p:sldId id="734" r:id="rId66"/>
    <p:sldId id="805" r:id="rId67"/>
    <p:sldId id="806" r:id="rId68"/>
    <p:sldId id="807" r:id="rId69"/>
    <p:sldId id="808" r:id="rId70"/>
    <p:sldId id="737" r:id="rId71"/>
    <p:sldId id="738" r:id="rId72"/>
    <p:sldId id="809" r:id="rId73"/>
    <p:sldId id="810" r:id="rId74"/>
    <p:sldId id="811" r:id="rId75"/>
    <p:sldId id="812" r:id="rId76"/>
    <p:sldId id="813" r:id="rId77"/>
    <p:sldId id="814" r:id="rId78"/>
    <p:sldId id="815" r:id="rId79"/>
    <p:sldId id="816" r:id="rId80"/>
    <p:sldId id="817" r:id="rId81"/>
    <p:sldId id="818" r:id="rId82"/>
    <p:sldId id="739" r:id="rId83"/>
    <p:sldId id="819" r:id="rId84"/>
    <p:sldId id="820" r:id="rId85"/>
    <p:sldId id="821" r:id="rId86"/>
    <p:sldId id="823" r:id="rId87"/>
    <p:sldId id="824" r:id="rId88"/>
    <p:sldId id="822" r:id="rId89"/>
    <p:sldId id="825" r:id="rId90"/>
    <p:sldId id="826" r:id="rId91"/>
    <p:sldId id="827" r:id="rId92"/>
    <p:sldId id="751" r:id="rId93"/>
    <p:sldId id="828" r:id="rId94"/>
    <p:sldId id="829" r:id="rId95"/>
    <p:sldId id="830" r:id="rId96"/>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B33721C-8ADD-47CA-9E61-B7B55339E67E}" type="slidenum">
              <a:rPr lang="zh-CN" altLang="en-US" smtClean="0"/>
              <a:pPr>
                <a:defRPr/>
              </a:pPr>
              <a:t>77</a:t>
            </a:fld>
            <a:endParaRPr lang="en-US" altLang="zh-CN"/>
          </a:p>
        </p:txBody>
      </p:sp>
    </p:spTree>
    <p:extLst>
      <p:ext uri="{BB962C8B-B14F-4D97-AF65-F5344CB8AC3E}">
        <p14:creationId xmlns:p14="http://schemas.microsoft.com/office/powerpoint/2010/main" val="2668058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wmf"/></Relationships>
</file>

<file path=ppt/slides/_rels/slide12.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1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slideLayout" Target="../slideLayouts/slideLayout2.xml"/><Relationship Id="rId4" Type="http://schemas.openxmlformats.org/officeDocument/2006/relationships/image" Target="../media/image59.wmf"/></Relationships>
</file>

<file path=ppt/slides/_rels/slide19.x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4.png"/><Relationship Id="rId2"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image" Target="../media/image63.wmf"/><Relationship Id="rId5" Type="http://schemas.openxmlformats.org/officeDocument/2006/relationships/image" Target="../media/image51.wmf"/><Relationship Id="rId4" Type="http://schemas.openxmlformats.org/officeDocument/2006/relationships/image" Target="../media/image6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2.xml"/><Relationship Id="rId4" Type="http://schemas.openxmlformats.org/officeDocument/2006/relationships/image" Target="../media/image69.wmf"/></Relationships>
</file>

<file path=ppt/slides/_rels/slide2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wmf"/><Relationship Id="rId4" Type="http://schemas.openxmlformats.org/officeDocument/2006/relationships/image" Target="../media/image62.wmf"/></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slideLayout" Target="../slideLayouts/slideLayout2.xml"/><Relationship Id="rId5" Type="http://schemas.openxmlformats.org/officeDocument/2006/relationships/image" Target="../media/image83.wmf"/><Relationship Id="rId4" Type="http://schemas.openxmlformats.org/officeDocument/2006/relationships/image" Target="../media/image82.wmf"/></Relationships>
</file>

<file path=ppt/slides/_rels/slide2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slideLayout" Target="../slideLayouts/slideLayout2.xml"/><Relationship Id="rId4" Type="http://schemas.openxmlformats.org/officeDocument/2006/relationships/image" Target="../media/image8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9.wmf"/><Relationship Id="rId3" Type="http://schemas.openxmlformats.org/officeDocument/2006/relationships/image" Target="../media/image89.wmf"/><Relationship Id="rId7" Type="http://schemas.openxmlformats.org/officeDocument/2006/relationships/image" Target="../media/image93.wmf"/><Relationship Id="rId12" Type="http://schemas.openxmlformats.org/officeDocument/2006/relationships/image" Target="../media/image98.wmf"/><Relationship Id="rId2" Type="http://schemas.openxmlformats.org/officeDocument/2006/relationships/image" Target="../media/image88.wmf"/><Relationship Id="rId1" Type="http://schemas.openxmlformats.org/officeDocument/2006/relationships/slideLayout" Target="../slideLayouts/slideLayout2.xml"/><Relationship Id="rId6" Type="http://schemas.openxmlformats.org/officeDocument/2006/relationships/image" Target="../media/image92.wmf"/><Relationship Id="rId11" Type="http://schemas.openxmlformats.org/officeDocument/2006/relationships/image" Target="../media/image97.wmf"/><Relationship Id="rId5" Type="http://schemas.openxmlformats.org/officeDocument/2006/relationships/image" Target="../media/image91.wmf"/><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image" Target="../media/image95.wmf"/><Relationship Id="rId14" Type="http://schemas.openxmlformats.org/officeDocument/2006/relationships/image" Target="../media/image100.png"/></Relationships>
</file>

<file path=ppt/slides/_rels/slide3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slideLayout" Target="../slideLayouts/slideLayout2.xml"/><Relationship Id="rId6" Type="http://schemas.openxmlformats.org/officeDocument/2006/relationships/image" Target="../media/image106.wmf"/><Relationship Id="rId5" Type="http://schemas.openxmlformats.org/officeDocument/2006/relationships/image" Target="../media/image105.wmf"/><Relationship Id="rId10" Type="http://schemas.openxmlformats.org/officeDocument/2006/relationships/image" Target="../media/image110.png"/><Relationship Id="rId4" Type="http://schemas.openxmlformats.org/officeDocument/2006/relationships/image" Target="../media/image104.wmf"/><Relationship Id="rId9" Type="http://schemas.openxmlformats.org/officeDocument/2006/relationships/image" Target="../media/image109.wmf"/></Relationships>
</file>

<file path=ppt/slides/_rels/slide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7.png"/></Relationships>
</file>

<file path=ppt/slides/_rels/slide3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wmf"/><Relationship Id="rId1" Type="http://schemas.openxmlformats.org/officeDocument/2006/relationships/slideLayout" Target="../slideLayouts/slideLayout2.xml"/><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slides/_rels/slide3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wmf"/><Relationship Id="rId7" Type="http://schemas.openxmlformats.org/officeDocument/2006/relationships/image" Target="../media/image129.png"/><Relationship Id="rId2" Type="http://schemas.openxmlformats.org/officeDocument/2006/relationships/image" Target="../media/image124.wmf"/><Relationship Id="rId1" Type="http://schemas.openxmlformats.org/officeDocument/2006/relationships/slideLayout" Target="../slideLayouts/slideLayout2.xml"/><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slides/_rels/slide39.x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slideLayout" Target="../slideLayouts/slideLayout2.xml"/><Relationship Id="rId4" Type="http://schemas.openxmlformats.org/officeDocument/2006/relationships/image" Target="../media/image133.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wmf"/></Relationships>
</file>

<file path=ppt/slides/_rels/slide4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wmf"/><Relationship Id="rId4" Type="http://schemas.openxmlformats.org/officeDocument/2006/relationships/image" Target="../media/image144.wmf"/></Relationships>
</file>

<file path=ppt/slides/_rels/slide4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slideLayout" Target="../slideLayouts/slideLayout2.xml"/><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9" Type="http://schemas.openxmlformats.org/officeDocument/2006/relationships/image" Target="../media/image156.wmf"/></Relationships>
</file>

<file path=ppt/slides/_rels/slide47.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image" Target="../media/image158.wmf"/><Relationship Id="rId7" Type="http://schemas.openxmlformats.org/officeDocument/2006/relationships/image" Target="../media/image119.wmf"/><Relationship Id="rId2" Type="http://schemas.openxmlformats.org/officeDocument/2006/relationships/image" Target="../media/image157.wmf"/><Relationship Id="rId1" Type="http://schemas.openxmlformats.org/officeDocument/2006/relationships/slideLayout" Target="../slideLayouts/slideLayout2.xml"/><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slides/_rels/slide48.xml.rels><?xml version="1.0" encoding="UTF-8" standalone="yes"?>
<Relationships xmlns="http://schemas.openxmlformats.org/package/2006/relationships"><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slideLayout" Target="../slideLayouts/slideLayout2.xml"/><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slides/_rels/slide49.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slideLayout" Target="../slideLayouts/slideLayout2.xml"/><Relationship Id="rId6" Type="http://schemas.openxmlformats.org/officeDocument/2006/relationships/image" Target="../media/image173.wmf"/><Relationship Id="rId11" Type="http://schemas.openxmlformats.org/officeDocument/2006/relationships/image" Target="../media/image178.wmf"/><Relationship Id="rId5" Type="http://schemas.openxmlformats.org/officeDocument/2006/relationships/image" Target="../media/image172.wmf"/><Relationship Id="rId10" Type="http://schemas.openxmlformats.org/officeDocument/2006/relationships/image" Target="../media/image177.wmf"/><Relationship Id="rId4" Type="http://schemas.openxmlformats.org/officeDocument/2006/relationships/image" Target="../media/image171.wmf"/><Relationship Id="rId9" Type="http://schemas.openxmlformats.org/officeDocument/2006/relationships/image" Target="../media/image176.w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slideLayout" Target="../slideLayouts/slideLayout2.xml"/><Relationship Id="rId5" Type="http://schemas.openxmlformats.org/officeDocument/2006/relationships/image" Target="../media/image182.png"/><Relationship Id="rId4" Type="http://schemas.openxmlformats.org/officeDocument/2006/relationships/image" Target="../media/image181.wmf"/></Relationships>
</file>

<file path=ppt/slides/_rels/slide51.x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52.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slideLayout" Target="../slideLayouts/slideLayout2.xml"/><Relationship Id="rId6" Type="http://schemas.openxmlformats.org/officeDocument/2006/relationships/image" Target="../media/image190.wmf"/><Relationship Id="rId5" Type="http://schemas.openxmlformats.org/officeDocument/2006/relationships/image" Target="../media/image189.wmf"/><Relationship Id="rId10" Type="http://schemas.openxmlformats.org/officeDocument/2006/relationships/image" Target="../media/image194.png"/><Relationship Id="rId4" Type="http://schemas.openxmlformats.org/officeDocument/2006/relationships/image" Target="../media/image188.wmf"/><Relationship Id="rId9" Type="http://schemas.openxmlformats.org/officeDocument/2006/relationships/image" Target="../media/image193.wmf"/></Relationships>
</file>

<file path=ppt/slides/_rels/slide53.x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slideLayout" Target="../slideLayouts/slideLayout2.xml"/><Relationship Id="rId4" Type="http://schemas.openxmlformats.org/officeDocument/2006/relationships/image" Target="../media/image197.png"/></Relationships>
</file>

<file path=ppt/slides/_rels/slide54.xml.rels><?xml version="1.0" encoding="UTF-8" standalone="yes"?>
<Relationships xmlns="http://schemas.openxmlformats.org/package/2006/relationships"><Relationship Id="rId3" Type="http://schemas.openxmlformats.org/officeDocument/2006/relationships/image" Target="../media/image199.wmf"/><Relationship Id="rId7" Type="http://schemas.openxmlformats.org/officeDocument/2006/relationships/image" Target="../media/image203.png"/><Relationship Id="rId2" Type="http://schemas.openxmlformats.org/officeDocument/2006/relationships/image" Target="../media/image198.wmf"/><Relationship Id="rId1" Type="http://schemas.openxmlformats.org/officeDocument/2006/relationships/slideLayout" Target="../slideLayouts/slideLayout2.xml"/><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s>
</file>

<file path=ppt/slides/_rels/slide55.x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slideLayout" Target="../slideLayouts/slideLayout2.xml"/><Relationship Id="rId6" Type="http://schemas.openxmlformats.org/officeDocument/2006/relationships/image" Target="../media/image206.wmf"/><Relationship Id="rId5" Type="http://schemas.openxmlformats.org/officeDocument/2006/relationships/image" Target="../media/image201.wmf"/><Relationship Id="rId4" Type="http://schemas.openxmlformats.org/officeDocument/2006/relationships/image" Target="../media/image200.wmf"/></Relationships>
</file>

<file path=ppt/slides/_rels/slide56.x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slideLayout" Target="../slideLayouts/slideLayout2.xml"/><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slides/_rels/slide57.x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slideLayout" Target="../slideLayouts/slideLayout2.xml"/><Relationship Id="rId4" Type="http://schemas.openxmlformats.org/officeDocument/2006/relationships/image" Target="../media/image214.wmf"/></Relationships>
</file>

<file path=ppt/slides/_rels/slide58.x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image" Target="../media/image226.wmf"/><Relationship Id="rId3" Type="http://schemas.openxmlformats.org/officeDocument/2006/relationships/image" Target="../media/image216.wmf"/><Relationship Id="rId7" Type="http://schemas.openxmlformats.org/officeDocument/2006/relationships/image" Target="../media/image220.wmf"/><Relationship Id="rId12" Type="http://schemas.openxmlformats.org/officeDocument/2006/relationships/image" Target="../media/image225.wmf"/><Relationship Id="rId2" Type="http://schemas.openxmlformats.org/officeDocument/2006/relationships/image" Target="../media/image215.wmf"/><Relationship Id="rId1" Type="http://schemas.openxmlformats.org/officeDocument/2006/relationships/slideLayout" Target="../slideLayouts/slideLayout2.xml"/><Relationship Id="rId6" Type="http://schemas.openxmlformats.org/officeDocument/2006/relationships/image" Target="../media/image219.wmf"/><Relationship Id="rId11" Type="http://schemas.openxmlformats.org/officeDocument/2006/relationships/image" Target="../media/image224.wmf"/><Relationship Id="rId5" Type="http://schemas.openxmlformats.org/officeDocument/2006/relationships/image" Target="../media/image218.wmf"/><Relationship Id="rId15" Type="http://schemas.openxmlformats.org/officeDocument/2006/relationships/image" Target="../media/image228.wmf"/><Relationship Id="rId10" Type="http://schemas.openxmlformats.org/officeDocument/2006/relationships/image" Target="../media/image223.wmf"/><Relationship Id="rId4" Type="http://schemas.openxmlformats.org/officeDocument/2006/relationships/image" Target="../media/image217.wmf"/><Relationship Id="rId9" Type="http://schemas.openxmlformats.org/officeDocument/2006/relationships/image" Target="../media/image222.wmf"/><Relationship Id="rId14" Type="http://schemas.openxmlformats.org/officeDocument/2006/relationships/image" Target="../media/image227.wmf"/></Relationships>
</file>

<file path=ppt/slides/_rels/slide59.x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png"/><Relationship Id="rId7" Type="http://schemas.openxmlformats.org/officeDocument/2006/relationships/image" Target="../media/image19.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png"/><Relationship Id="rId10" Type="http://schemas.openxmlformats.org/officeDocument/2006/relationships/image" Target="../media/image22.wmf"/><Relationship Id="rId4" Type="http://schemas.openxmlformats.org/officeDocument/2006/relationships/image" Target="../media/image16.png"/><Relationship Id="rId9" Type="http://schemas.openxmlformats.org/officeDocument/2006/relationships/image" Target="../media/image21.wmf"/></Relationships>
</file>

<file path=ppt/slides/_rels/slide60.x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png"/><Relationship Id="rId1" Type="http://schemas.openxmlformats.org/officeDocument/2006/relationships/slideLayout" Target="../slideLayouts/slideLayout2.xml"/><Relationship Id="rId4" Type="http://schemas.openxmlformats.org/officeDocument/2006/relationships/image" Target="../media/image230.wmf"/></Relationships>
</file>

<file path=ppt/slides/_rels/slide61.x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slideLayout" Target="../slideLayouts/slideLayout2.xml"/><Relationship Id="rId4" Type="http://schemas.openxmlformats.org/officeDocument/2006/relationships/image" Target="../media/image236.wmf"/></Relationships>
</file>

<file path=ppt/slides/_rels/slide62.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2" Type="http://schemas.openxmlformats.org/officeDocument/2006/relationships/image" Target="../media/image237.wmf"/><Relationship Id="rId1" Type="http://schemas.openxmlformats.org/officeDocument/2006/relationships/slideLayout" Target="../slideLayouts/slideLayout2.xml"/><Relationship Id="rId6" Type="http://schemas.openxmlformats.org/officeDocument/2006/relationships/image" Target="../media/image241.wmf"/><Relationship Id="rId5" Type="http://schemas.openxmlformats.org/officeDocument/2006/relationships/image" Target="../media/image240.wmf"/><Relationship Id="rId10" Type="http://schemas.openxmlformats.org/officeDocument/2006/relationships/image" Target="../media/image245.png"/><Relationship Id="rId4" Type="http://schemas.openxmlformats.org/officeDocument/2006/relationships/image" Target="../media/image239.wmf"/><Relationship Id="rId9" Type="http://schemas.openxmlformats.org/officeDocument/2006/relationships/image" Target="../media/image244.wmf"/></Relationships>
</file>

<file path=ppt/slides/_rels/slide63.x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slideLayout" Target="../slideLayouts/slideLayout2.xml"/><Relationship Id="rId5" Type="http://schemas.openxmlformats.org/officeDocument/2006/relationships/image" Target="../media/image249.wmf"/><Relationship Id="rId4" Type="http://schemas.openxmlformats.org/officeDocument/2006/relationships/image" Target="../media/image248.wmf"/></Relationships>
</file>

<file path=ppt/slides/_rels/slide64.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image" Target="../media/image260.wmf"/><Relationship Id="rId3" Type="http://schemas.openxmlformats.org/officeDocument/2006/relationships/image" Target="../media/image251.wmf"/><Relationship Id="rId7" Type="http://schemas.openxmlformats.org/officeDocument/2006/relationships/image" Target="../media/image255.wmf"/><Relationship Id="rId12" Type="http://schemas.openxmlformats.org/officeDocument/2006/relationships/image" Target="../media/image259.wmf"/><Relationship Id="rId2" Type="http://schemas.openxmlformats.org/officeDocument/2006/relationships/image" Target="../media/image250.wmf"/><Relationship Id="rId1" Type="http://schemas.openxmlformats.org/officeDocument/2006/relationships/slideLayout" Target="../slideLayouts/slideLayout2.xml"/><Relationship Id="rId6" Type="http://schemas.openxmlformats.org/officeDocument/2006/relationships/image" Target="../media/image254.wmf"/><Relationship Id="rId11" Type="http://schemas.openxmlformats.org/officeDocument/2006/relationships/image" Target="../media/image246.wmf"/><Relationship Id="rId5" Type="http://schemas.openxmlformats.org/officeDocument/2006/relationships/image" Target="../media/image253.wmf"/><Relationship Id="rId10" Type="http://schemas.openxmlformats.org/officeDocument/2006/relationships/image" Target="../media/image258.wmf"/><Relationship Id="rId4" Type="http://schemas.openxmlformats.org/officeDocument/2006/relationships/image" Target="../media/image252.wmf"/><Relationship Id="rId9" Type="http://schemas.openxmlformats.org/officeDocument/2006/relationships/image" Target="../media/image257.wmf"/></Relationships>
</file>

<file path=ppt/slides/_rels/slide65.x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61.wmf"/><Relationship Id="rId1" Type="http://schemas.openxmlformats.org/officeDocument/2006/relationships/slideLayout" Target="../slideLayouts/slideLayout2.xml"/><Relationship Id="rId4" Type="http://schemas.openxmlformats.org/officeDocument/2006/relationships/image" Target="../media/image262.wmf"/></Relationships>
</file>

<file path=ppt/slides/_rels/slide66.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slideLayout" Target="../slideLayouts/slideLayout2.xml"/><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slides/_rels/slide6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slides/_rels/slide70.x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image" Target="../media/image275.wmf"/><Relationship Id="rId7" Type="http://schemas.openxmlformats.org/officeDocument/2006/relationships/image" Target="../media/image279.wmf"/><Relationship Id="rId2" Type="http://schemas.openxmlformats.org/officeDocument/2006/relationships/image" Target="../media/image274.wmf"/><Relationship Id="rId1" Type="http://schemas.openxmlformats.org/officeDocument/2006/relationships/slideLayout" Target="../slideLayouts/slideLayout2.xml"/><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76.wmf"/></Relationships>
</file>

<file path=ppt/slides/_rels/slide71.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7.wmf"/><Relationship Id="rId1" Type="http://schemas.openxmlformats.org/officeDocument/2006/relationships/slideLayout" Target="../slideLayouts/slideLayout2.xml"/><Relationship Id="rId4" Type="http://schemas.openxmlformats.org/officeDocument/2006/relationships/image" Target="../media/image281.wmf"/></Relationships>
</file>

<file path=ppt/slides/_rels/slide73.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161.wmf"/><Relationship Id="rId1" Type="http://schemas.openxmlformats.org/officeDocument/2006/relationships/slideLayout" Target="../slideLayouts/slideLayout2.xml"/><Relationship Id="rId4" Type="http://schemas.openxmlformats.org/officeDocument/2006/relationships/image" Target="../media/image285.wmf"/></Relationships>
</file>

<file path=ppt/slides/_rels/slide75.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image" Target="../media/image260.wmf"/><Relationship Id="rId7" Type="http://schemas.openxmlformats.org/officeDocument/2006/relationships/image" Target="../media/image290.wmf"/><Relationship Id="rId2" Type="http://schemas.openxmlformats.org/officeDocument/2006/relationships/image" Target="../media/image286.wmf"/><Relationship Id="rId1" Type="http://schemas.openxmlformats.org/officeDocument/2006/relationships/slideLayout" Target="../slideLayouts/slideLayout2.xml"/><Relationship Id="rId6" Type="http://schemas.openxmlformats.org/officeDocument/2006/relationships/image" Target="../media/image289.png"/><Relationship Id="rId5" Type="http://schemas.openxmlformats.org/officeDocument/2006/relationships/image" Target="../media/image288.wmf"/><Relationship Id="rId4" Type="http://schemas.openxmlformats.org/officeDocument/2006/relationships/image" Target="../media/image287.wmf"/></Relationships>
</file>

<file path=ppt/slides/_rels/slide76.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260.wmf"/><Relationship Id="rId7" Type="http://schemas.openxmlformats.org/officeDocument/2006/relationships/image" Target="../media/image295.wmf"/><Relationship Id="rId2" Type="http://schemas.openxmlformats.org/officeDocument/2006/relationships/image" Target="../media/image290.wmf"/><Relationship Id="rId1" Type="http://schemas.openxmlformats.org/officeDocument/2006/relationships/slideLayout" Target="../slideLayouts/slideLayout2.xml"/><Relationship Id="rId6" Type="http://schemas.openxmlformats.org/officeDocument/2006/relationships/image" Target="../media/image294.wmf"/><Relationship Id="rId11" Type="http://schemas.openxmlformats.org/officeDocument/2006/relationships/image" Target="../media/image298.wmf"/><Relationship Id="rId5" Type="http://schemas.openxmlformats.org/officeDocument/2006/relationships/image" Target="../media/image293.wmf"/><Relationship Id="rId10" Type="http://schemas.openxmlformats.org/officeDocument/2006/relationships/image" Target="../media/image297.wmf"/><Relationship Id="rId4" Type="http://schemas.openxmlformats.org/officeDocument/2006/relationships/image" Target="../media/image292.wmf"/><Relationship Id="rId9" Type="http://schemas.openxmlformats.org/officeDocument/2006/relationships/image" Target="../media/image296.wmf"/></Relationships>
</file>

<file path=ppt/slides/_rels/slide77.x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image" Target="../media/image299.wmf"/><Relationship Id="rId7" Type="http://schemas.openxmlformats.org/officeDocument/2006/relationships/image" Target="../media/image301.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8.wmf"/><Relationship Id="rId11" Type="http://schemas.openxmlformats.org/officeDocument/2006/relationships/image" Target="../media/image304.wmf"/><Relationship Id="rId5" Type="http://schemas.openxmlformats.org/officeDocument/2006/relationships/image" Target="../media/image290.wmf"/><Relationship Id="rId10" Type="http://schemas.openxmlformats.org/officeDocument/2006/relationships/image" Target="../media/image293.wmf"/><Relationship Id="rId4" Type="http://schemas.openxmlformats.org/officeDocument/2006/relationships/image" Target="../media/image300.png"/><Relationship Id="rId9" Type="http://schemas.openxmlformats.org/officeDocument/2006/relationships/image" Target="../media/image303.wmf"/></Relationships>
</file>

<file path=ppt/slides/_rels/slide78.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image" Target="../media/image310.wmf"/><Relationship Id="rId3" Type="http://schemas.openxmlformats.org/officeDocument/2006/relationships/image" Target="../media/image302.wmf"/><Relationship Id="rId7" Type="http://schemas.openxmlformats.org/officeDocument/2006/relationships/image" Target="../media/image301.wmf"/><Relationship Id="rId12" Type="http://schemas.openxmlformats.org/officeDocument/2006/relationships/image" Target="../media/image309.wmf"/><Relationship Id="rId17" Type="http://schemas.openxmlformats.org/officeDocument/2006/relationships/image" Target="../media/image314.wmf"/><Relationship Id="rId2" Type="http://schemas.openxmlformats.org/officeDocument/2006/relationships/image" Target="../media/image304.wmf"/><Relationship Id="rId16" Type="http://schemas.openxmlformats.org/officeDocument/2006/relationships/image" Target="../media/image313.wmf"/><Relationship Id="rId1" Type="http://schemas.openxmlformats.org/officeDocument/2006/relationships/slideLayout" Target="../slideLayouts/slideLayout2.xml"/><Relationship Id="rId6" Type="http://schemas.openxmlformats.org/officeDocument/2006/relationships/image" Target="../media/image290.wmf"/><Relationship Id="rId11" Type="http://schemas.openxmlformats.org/officeDocument/2006/relationships/image" Target="../media/image308.wmf"/><Relationship Id="rId5" Type="http://schemas.openxmlformats.org/officeDocument/2006/relationships/image" Target="../media/image305.wmf"/><Relationship Id="rId15" Type="http://schemas.openxmlformats.org/officeDocument/2006/relationships/image" Target="../media/image312.wmf"/><Relationship Id="rId10" Type="http://schemas.openxmlformats.org/officeDocument/2006/relationships/image" Target="../media/image307.wmf"/><Relationship Id="rId4" Type="http://schemas.openxmlformats.org/officeDocument/2006/relationships/image" Target="../media/image303.wmf"/><Relationship Id="rId9" Type="http://schemas.openxmlformats.org/officeDocument/2006/relationships/image" Target="../media/image306.wmf"/><Relationship Id="rId14" Type="http://schemas.openxmlformats.org/officeDocument/2006/relationships/image" Target="../media/image311.wmf"/></Relationships>
</file>

<file path=ppt/slides/_rels/slide79.x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image" Target="../media/image298.wmf"/><Relationship Id="rId7" Type="http://schemas.openxmlformats.org/officeDocument/2006/relationships/image" Target="../media/image317.wmf"/><Relationship Id="rId2" Type="http://schemas.openxmlformats.org/officeDocument/2006/relationships/image" Target="../media/image315.wmf"/><Relationship Id="rId1" Type="http://schemas.openxmlformats.org/officeDocument/2006/relationships/slideLayout" Target="../slideLayouts/slideLayout2.xml"/><Relationship Id="rId6" Type="http://schemas.openxmlformats.org/officeDocument/2006/relationships/image" Target="../media/image316.wmf"/><Relationship Id="rId5" Type="http://schemas.openxmlformats.org/officeDocument/2006/relationships/image" Target="../media/image301.wmf"/><Relationship Id="rId10" Type="http://schemas.openxmlformats.org/officeDocument/2006/relationships/image" Target="../media/image319.png"/><Relationship Id="rId4" Type="http://schemas.openxmlformats.org/officeDocument/2006/relationships/image" Target="../media/image299.wmf"/><Relationship Id="rId9" Type="http://schemas.openxmlformats.org/officeDocument/2006/relationships/image" Target="../media/image293.wmf"/></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slides/_rels/slide80.x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image" Target="../media/image302.wmf"/><Relationship Id="rId7" Type="http://schemas.openxmlformats.org/officeDocument/2006/relationships/image" Target="../media/image299.wmf"/><Relationship Id="rId2" Type="http://schemas.openxmlformats.org/officeDocument/2006/relationships/image" Target="../media/image161.wmf"/><Relationship Id="rId1" Type="http://schemas.openxmlformats.org/officeDocument/2006/relationships/slideLayout" Target="../slideLayouts/slideLayout2.xml"/><Relationship Id="rId6" Type="http://schemas.openxmlformats.org/officeDocument/2006/relationships/image" Target="../media/image293.wmf"/><Relationship Id="rId11" Type="http://schemas.openxmlformats.org/officeDocument/2006/relationships/image" Target="../media/image323.wmf"/><Relationship Id="rId5" Type="http://schemas.openxmlformats.org/officeDocument/2006/relationships/image" Target="../media/image320.wmf"/><Relationship Id="rId10" Type="http://schemas.openxmlformats.org/officeDocument/2006/relationships/image" Target="../media/image322.wmf"/><Relationship Id="rId4" Type="http://schemas.openxmlformats.org/officeDocument/2006/relationships/image" Target="../media/image303.wmf"/><Relationship Id="rId9" Type="http://schemas.openxmlformats.org/officeDocument/2006/relationships/image" Target="../media/image321.wmf"/></Relationships>
</file>

<file path=ppt/slides/_rels/slide81.xml.rels><?xml version="1.0" encoding="UTF-8" standalone="yes"?>
<Relationships xmlns="http://schemas.openxmlformats.org/package/2006/relationships"><Relationship Id="rId8" Type="http://schemas.openxmlformats.org/officeDocument/2006/relationships/image" Target="../media/image330.wmf"/><Relationship Id="rId3" Type="http://schemas.openxmlformats.org/officeDocument/2006/relationships/image" Target="../media/image325.wmf"/><Relationship Id="rId7" Type="http://schemas.openxmlformats.org/officeDocument/2006/relationships/image" Target="../media/image329.wmf"/><Relationship Id="rId2" Type="http://schemas.openxmlformats.org/officeDocument/2006/relationships/image" Target="../media/image324.wmf"/><Relationship Id="rId1" Type="http://schemas.openxmlformats.org/officeDocument/2006/relationships/slideLayout" Target="../slideLayouts/slideLayout2.xml"/><Relationship Id="rId6" Type="http://schemas.openxmlformats.org/officeDocument/2006/relationships/image" Target="../media/image328.wmf"/><Relationship Id="rId5" Type="http://schemas.openxmlformats.org/officeDocument/2006/relationships/image" Target="../media/image327.wmf"/><Relationship Id="rId10" Type="http://schemas.openxmlformats.org/officeDocument/2006/relationships/image" Target="../media/image332.png"/><Relationship Id="rId4" Type="http://schemas.openxmlformats.org/officeDocument/2006/relationships/image" Target="../media/image326.wmf"/><Relationship Id="rId9" Type="http://schemas.openxmlformats.org/officeDocument/2006/relationships/image" Target="../media/image331.wmf"/></Relationships>
</file>

<file path=ppt/slides/_rels/slide82.xml.rels><?xml version="1.0" encoding="UTF-8" standalone="yes"?>
<Relationships xmlns="http://schemas.openxmlformats.org/package/2006/relationships"><Relationship Id="rId8" Type="http://schemas.openxmlformats.org/officeDocument/2006/relationships/image" Target="../media/image338.wmf"/><Relationship Id="rId3" Type="http://schemas.openxmlformats.org/officeDocument/2006/relationships/image" Target="../media/image334.wmf"/><Relationship Id="rId7" Type="http://schemas.openxmlformats.org/officeDocument/2006/relationships/image" Target="../media/image321.wmf"/><Relationship Id="rId2" Type="http://schemas.openxmlformats.org/officeDocument/2006/relationships/image" Target="../media/image333.wmf"/><Relationship Id="rId1" Type="http://schemas.openxmlformats.org/officeDocument/2006/relationships/slideLayout" Target="../slideLayouts/slideLayout2.xml"/><Relationship Id="rId6" Type="http://schemas.openxmlformats.org/officeDocument/2006/relationships/image" Target="../media/image337.wmf"/><Relationship Id="rId11" Type="http://schemas.openxmlformats.org/officeDocument/2006/relationships/image" Target="../media/image341.png"/><Relationship Id="rId5" Type="http://schemas.openxmlformats.org/officeDocument/2006/relationships/image" Target="../media/image336.wmf"/><Relationship Id="rId10" Type="http://schemas.openxmlformats.org/officeDocument/2006/relationships/image" Target="../media/image340.png"/><Relationship Id="rId4" Type="http://schemas.openxmlformats.org/officeDocument/2006/relationships/image" Target="../media/image335.wmf"/><Relationship Id="rId9" Type="http://schemas.openxmlformats.org/officeDocument/2006/relationships/image" Target="../media/image339.wmf"/></Relationships>
</file>

<file path=ppt/slides/_rels/slide83.x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42.wmf"/><Relationship Id="rId1" Type="http://schemas.openxmlformats.org/officeDocument/2006/relationships/slideLayout" Target="../slideLayouts/slideLayout2.xml"/><Relationship Id="rId4" Type="http://schemas.openxmlformats.org/officeDocument/2006/relationships/image" Target="../media/image343.png"/></Relationships>
</file>

<file path=ppt/slides/_rels/slide84.xml.rels><?xml version="1.0" encoding="UTF-8" standalone="yes"?>
<Relationships xmlns="http://schemas.openxmlformats.org/package/2006/relationships"><Relationship Id="rId8" Type="http://schemas.openxmlformats.org/officeDocument/2006/relationships/image" Target="../media/image350.wmf"/><Relationship Id="rId3" Type="http://schemas.openxmlformats.org/officeDocument/2006/relationships/image" Target="../media/image345.wmf"/><Relationship Id="rId7" Type="http://schemas.openxmlformats.org/officeDocument/2006/relationships/image" Target="../media/image349.wmf"/><Relationship Id="rId2" Type="http://schemas.openxmlformats.org/officeDocument/2006/relationships/image" Target="../media/image344.wmf"/><Relationship Id="rId1" Type="http://schemas.openxmlformats.org/officeDocument/2006/relationships/slideLayout" Target="../slideLayouts/slideLayout2.xml"/><Relationship Id="rId6" Type="http://schemas.openxmlformats.org/officeDocument/2006/relationships/image" Target="../media/image348.wmf"/><Relationship Id="rId5" Type="http://schemas.openxmlformats.org/officeDocument/2006/relationships/image" Target="../media/image347.wmf"/><Relationship Id="rId10" Type="http://schemas.openxmlformats.org/officeDocument/2006/relationships/image" Target="../media/image352.wmf"/><Relationship Id="rId4" Type="http://schemas.openxmlformats.org/officeDocument/2006/relationships/image" Target="../media/image346.wmf"/><Relationship Id="rId9" Type="http://schemas.openxmlformats.org/officeDocument/2006/relationships/image" Target="../media/image351.wmf"/></Relationships>
</file>

<file path=ppt/slides/_rels/slide85.x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slideLayout" Target="../slideLayouts/slideLayout2.xml"/><Relationship Id="rId5" Type="http://schemas.openxmlformats.org/officeDocument/2006/relationships/image" Target="../media/image356.png"/><Relationship Id="rId4" Type="http://schemas.openxmlformats.org/officeDocument/2006/relationships/image" Target="../media/image355.wmf"/></Relationships>
</file>

<file path=ppt/slides/_rels/slide86.xml.rels><?xml version="1.0" encoding="UTF-8" standalone="yes"?>
<Relationships xmlns="http://schemas.openxmlformats.org/package/2006/relationships"><Relationship Id="rId8" Type="http://schemas.openxmlformats.org/officeDocument/2006/relationships/image" Target="../media/image362.wmf"/><Relationship Id="rId13" Type="http://schemas.openxmlformats.org/officeDocument/2006/relationships/image" Target="../media/image367.png"/><Relationship Id="rId3" Type="http://schemas.openxmlformats.org/officeDocument/2006/relationships/image" Target="../media/image358.wmf"/><Relationship Id="rId7" Type="http://schemas.openxmlformats.org/officeDocument/2006/relationships/image" Target="../media/image361.wmf"/><Relationship Id="rId12" Type="http://schemas.openxmlformats.org/officeDocument/2006/relationships/image" Target="../media/image366.png"/><Relationship Id="rId2" Type="http://schemas.openxmlformats.org/officeDocument/2006/relationships/image" Target="../media/image357.wmf"/><Relationship Id="rId1" Type="http://schemas.openxmlformats.org/officeDocument/2006/relationships/slideLayout" Target="../slideLayouts/slideLayout2.xml"/><Relationship Id="rId6" Type="http://schemas.openxmlformats.org/officeDocument/2006/relationships/image" Target="../media/image334.wmf"/><Relationship Id="rId11" Type="http://schemas.openxmlformats.org/officeDocument/2006/relationships/image" Target="../media/image365.wmf"/><Relationship Id="rId5" Type="http://schemas.openxmlformats.org/officeDocument/2006/relationships/image" Target="../media/image360.wmf"/><Relationship Id="rId10" Type="http://schemas.openxmlformats.org/officeDocument/2006/relationships/image" Target="../media/image364.wmf"/><Relationship Id="rId4" Type="http://schemas.openxmlformats.org/officeDocument/2006/relationships/image" Target="../media/image359.wmf"/><Relationship Id="rId9" Type="http://schemas.openxmlformats.org/officeDocument/2006/relationships/image" Target="../media/image363.wmf"/></Relationships>
</file>

<file path=ppt/slides/_rels/slide87.x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slideLayout" Target="../slideLayouts/slideLayout2.xml"/><Relationship Id="rId5" Type="http://schemas.openxmlformats.org/officeDocument/2006/relationships/image" Target="../media/image321.wmf"/><Relationship Id="rId4" Type="http://schemas.openxmlformats.org/officeDocument/2006/relationships/image" Target="../media/image370.wmf"/></Relationships>
</file>

<file path=ppt/slides/_rels/slide88.x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slideLayout" Target="../slideLayouts/slideLayout2.xml"/><Relationship Id="rId5" Type="http://schemas.openxmlformats.org/officeDocument/2006/relationships/image" Target="../media/image374.png"/><Relationship Id="rId4" Type="http://schemas.openxmlformats.org/officeDocument/2006/relationships/image" Target="../media/image373.wmf"/></Relationships>
</file>

<file path=ppt/slides/_rels/slide89.xml.rels><?xml version="1.0" encoding="UTF-8" standalone="yes"?>
<Relationships xmlns="http://schemas.openxmlformats.org/package/2006/relationships"><Relationship Id="rId8" Type="http://schemas.openxmlformats.org/officeDocument/2006/relationships/image" Target="../media/image380.wmf"/><Relationship Id="rId13" Type="http://schemas.openxmlformats.org/officeDocument/2006/relationships/image" Target="../media/image384.wmf"/><Relationship Id="rId3" Type="http://schemas.openxmlformats.org/officeDocument/2006/relationships/image" Target="../media/image375.wmf"/><Relationship Id="rId7" Type="http://schemas.openxmlformats.org/officeDocument/2006/relationships/image" Target="../media/image379.wmf"/><Relationship Id="rId12" Type="http://schemas.openxmlformats.org/officeDocument/2006/relationships/image" Target="../media/image383.wmf"/><Relationship Id="rId2" Type="http://schemas.openxmlformats.org/officeDocument/2006/relationships/image" Target="../media/image294.wmf"/><Relationship Id="rId1" Type="http://schemas.openxmlformats.org/officeDocument/2006/relationships/slideLayout" Target="../slideLayouts/slideLayout2.xml"/><Relationship Id="rId6" Type="http://schemas.openxmlformats.org/officeDocument/2006/relationships/image" Target="../media/image378.wmf"/><Relationship Id="rId11" Type="http://schemas.openxmlformats.org/officeDocument/2006/relationships/image" Target="../media/image373.wmf"/><Relationship Id="rId5" Type="http://schemas.openxmlformats.org/officeDocument/2006/relationships/image" Target="../media/image377.wmf"/><Relationship Id="rId15" Type="http://schemas.openxmlformats.org/officeDocument/2006/relationships/image" Target="../media/image321.wmf"/><Relationship Id="rId10" Type="http://schemas.openxmlformats.org/officeDocument/2006/relationships/image" Target="../media/image382.wmf"/><Relationship Id="rId4" Type="http://schemas.openxmlformats.org/officeDocument/2006/relationships/image" Target="../media/image376.wmf"/><Relationship Id="rId9" Type="http://schemas.openxmlformats.org/officeDocument/2006/relationships/image" Target="../media/image381.wmf"/><Relationship Id="rId14" Type="http://schemas.openxmlformats.org/officeDocument/2006/relationships/image" Target="../media/image385.wmf"/></Relationships>
</file>

<file path=ppt/slides/_rels/slide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 Id="rId5" Type="http://schemas.openxmlformats.org/officeDocument/2006/relationships/image" Target="../media/image38.wmf"/><Relationship Id="rId4" Type="http://schemas.openxmlformats.org/officeDocument/2006/relationships/image" Target="../media/image29.wmf"/></Relationships>
</file>

<file path=ppt/slides/_rels/slide90.xml.rels><?xml version="1.0" encoding="UTF-8" standalone="yes"?>
<Relationships xmlns="http://schemas.openxmlformats.org/package/2006/relationships"><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slideLayout" Target="../slideLayouts/slideLayout2.xml"/><Relationship Id="rId4" Type="http://schemas.openxmlformats.org/officeDocument/2006/relationships/image" Target="../media/image388.wmf"/></Relationships>
</file>

<file path=ppt/slides/_rels/slide91.x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image" Target="../media/image397.wmf"/><Relationship Id="rId3" Type="http://schemas.openxmlformats.org/officeDocument/2006/relationships/image" Target="../media/image389.wmf"/><Relationship Id="rId7" Type="http://schemas.openxmlformats.org/officeDocument/2006/relationships/image" Target="../media/image393.wmf"/><Relationship Id="rId12" Type="http://schemas.openxmlformats.org/officeDocument/2006/relationships/image" Target="../media/image396.wmf"/><Relationship Id="rId2" Type="http://schemas.openxmlformats.org/officeDocument/2006/relationships/image" Target="../media/image373.wmf"/><Relationship Id="rId1" Type="http://schemas.openxmlformats.org/officeDocument/2006/relationships/slideLayout" Target="../slideLayouts/slideLayout2.xml"/><Relationship Id="rId6" Type="http://schemas.openxmlformats.org/officeDocument/2006/relationships/image" Target="../media/image392.wmf"/><Relationship Id="rId11" Type="http://schemas.openxmlformats.org/officeDocument/2006/relationships/image" Target="../media/image395.wmf"/><Relationship Id="rId5" Type="http://schemas.openxmlformats.org/officeDocument/2006/relationships/image" Target="../media/image391.wmf"/><Relationship Id="rId10" Type="http://schemas.openxmlformats.org/officeDocument/2006/relationships/image" Target="../media/image394.wmf"/><Relationship Id="rId4" Type="http://schemas.openxmlformats.org/officeDocument/2006/relationships/image" Target="../media/image390.wmf"/><Relationship Id="rId9" Type="http://schemas.openxmlformats.org/officeDocument/2006/relationships/image" Target="../media/image386.wmf"/><Relationship Id="rId14" Type="http://schemas.openxmlformats.org/officeDocument/2006/relationships/image" Target="../media/image398.wmf"/></Relationships>
</file>

<file path=ppt/slides/_rels/slide92.xml.rels><?xml version="1.0" encoding="UTF-8" standalone="yes"?>
<Relationships xmlns="http://schemas.openxmlformats.org/package/2006/relationships"><Relationship Id="rId3" Type="http://schemas.openxmlformats.org/officeDocument/2006/relationships/image" Target="../media/image400.wmf"/><Relationship Id="rId2" Type="http://schemas.openxmlformats.org/officeDocument/2006/relationships/image" Target="../media/image399.wmf"/><Relationship Id="rId1" Type="http://schemas.openxmlformats.org/officeDocument/2006/relationships/slideLayout" Target="../slideLayouts/slideLayout2.xml"/><Relationship Id="rId6" Type="http://schemas.openxmlformats.org/officeDocument/2006/relationships/image" Target="../media/image403.png"/><Relationship Id="rId5" Type="http://schemas.openxmlformats.org/officeDocument/2006/relationships/image" Target="../media/image402.wmf"/><Relationship Id="rId4" Type="http://schemas.openxmlformats.org/officeDocument/2006/relationships/image" Target="../media/image401.wmf"/></Relationships>
</file>

<file path=ppt/slides/_rels/slide93.xml.rels><?xml version="1.0" encoding="UTF-8" standalone="yes"?>
<Relationships xmlns="http://schemas.openxmlformats.org/package/2006/relationships"><Relationship Id="rId8" Type="http://schemas.openxmlformats.org/officeDocument/2006/relationships/image" Target="../media/image410.wmf"/><Relationship Id="rId3" Type="http://schemas.openxmlformats.org/officeDocument/2006/relationships/image" Target="../media/image405.wmf"/><Relationship Id="rId7" Type="http://schemas.openxmlformats.org/officeDocument/2006/relationships/image" Target="../media/image409.wmf"/><Relationship Id="rId2" Type="http://schemas.openxmlformats.org/officeDocument/2006/relationships/image" Target="../media/image404.wmf"/><Relationship Id="rId1" Type="http://schemas.openxmlformats.org/officeDocument/2006/relationships/slideLayout" Target="../slideLayouts/slideLayout2.xml"/><Relationship Id="rId6" Type="http://schemas.openxmlformats.org/officeDocument/2006/relationships/image" Target="../media/image408.wmf"/><Relationship Id="rId5" Type="http://schemas.openxmlformats.org/officeDocument/2006/relationships/image" Target="../media/image407.wmf"/><Relationship Id="rId4" Type="http://schemas.openxmlformats.org/officeDocument/2006/relationships/image" Target="../media/image406.wmf"/><Relationship Id="rId9" Type="http://schemas.openxmlformats.org/officeDocument/2006/relationships/image" Target="../media/image411.wmf"/></Relationships>
</file>

<file path=ppt/slides/_rels/slide94.xml.rels><?xml version="1.0" encoding="UTF-8" standalone="yes"?>
<Relationships xmlns="http://schemas.openxmlformats.org/package/2006/relationships"><Relationship Id="rId3" Type="http://schemas.openxmlformats.org/officeDocument/2006/relationships/image" Target="../media/image413.wmf"/><Relationship Id="rId2" Type="http://schemas.openxmlformats.org/officeDocument/2006/relationships/image" Target="../media/image412.wmf"/><Relationship Id="rId1" Type="http://schemas.openxmlformats.org/officeDocument/2006/relationships/slideLayout" Target="../slideLayouts/slideLayout2.xml"/><Relationship Id="rId5" Type="http://schemas.openxmlformats.org/officeDocument/2006/relationships/image" Target="../media/image415.png"/><Relationship Id="rId4" Type="http://schemas.openxmlformats.org/officeDocument/2006/relationships/image" Target="../media/image4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1556792"/>
            <a:ext cx="7772400" cy="792088"/>
          </a:xfrm>
        </p:spPr>
        <p:txBody>
          <a:bodyPr>
            <a:normAutofit fontScale="90000"/>
          </a:bodyPr>
          <a:lstStyle/>
          <a:p>
            <a:r>
              <a:rPr lang="zh-CN" altLang="zh-CN" b="1" dirty="0">
                <a:solidFill>
                  <a:srgbClr val="C00000"/>
                </a:solidFill>
              </a:rPr>
              <a:t>第</a:t>
            </a:r>
            <a:r>
              <a:rPr lang="en-US" altLang="zh-CN" b="1" dirty="0">
                <a:solidFill>
                  <a:srgbClr val="C00000"/>
                </a:solidFill>
              </a:rPr>
              <a:t>6</a:t>
            </a:r>
            <a:r>
              <a:rPr lang="zh-CN" altLang="zh-CN" b="1" dirty="0">
                <a:solidFill>
                  <a:srgbClr val="C00000"/>
                </a:solidFill>
              </a:rPr>
              <a:t>章</a:t>
            </a:r>
            <a:r>
              <a:rPr lang="en-US" altLang="zh-CN" b="1" dirty="0">
                <a:solidFill>
                  <a:srgbClr val="C00000"/>
                </a:solidFill>
              </a:rPr>
              <a:t>  </a:t>
            </a:r>
            <a:r>
              <a:rPr lang="zh-CN" altLang="zh-CN" b="1" dirty="0">
                <a:solidFill>
                  <a:srgbClr val="C00000"/>
                </a:solidFill>
              </a:rPr>
              <a:t>控制系统</a:t>
            </a:r>
            <a:r>
              <a:rPr lang="en-US" altLang="zh-CN" b="1" dirty="0">
                <a:solidFill>
                  <a:srgbClr val="C00000"/>
                </a:solidFill>
              </a:rPr>
              <a:t>Simulink</a:t>
            </a:r>
            <a:r>
              <a:rPr lang="zh-CN" altLang="zh-CN" b="1" dirty="0">
                <a:solidFill>
                  <a:srgbClr val="C00000"/>
                </a:solidFill>
              </a:rPr>
              <a:t>仿真</a:t>
            </a:r>
            <a:br>
              <a:rPr lang="zh-CN" altLang="zh-CN" b="1" dirty="0">
                <a:solidFill>
                  <a:srgbClr val="C00000"/>
                </a:solidFill>
              </a:rPr>
            </a:br>
            <a:endParaRPr lang="zh-CN" altLang="en-US" dirty="0">
              <a:solidFill>
                <a:srgbClr val="C00000"/>
              </a:solidFill>
            </a:endParaRPr>
          </a:p>
        </p:txBody>
      </p:sp>
      <p:sp>
        <p:nvSpPr>
          <p:cNvPr id="3" name="副标题 2"/>
          <p:cNvSpPr>
            <a:spLocks noGrp="1"/>
          </p:cNvSpPr>
          <p:nvPr>
            <p:ph type="subTitle" idx="1"/>
          </p:nvPr>
        </p:nvSpPr>
        <p:spPr>
          <a:xfrm>
            <a:off x="683568" y="2780928"/>
            <a:ext cx="7448872" cy="3672408"/>
          </a:xfrm>
        </p:spPr>
        <p:txBody>
          <a:bodyPr>
            <a:normAutofit fontScale="70000" lnSpcReduction="20000"/>
          </a:bodyPr>
          <a:lstStyle/>
          <a:p>
            <a:pPr algn="l"/>
            <a:r>
              <a:rPr lang="zh-CN" altLang="zh-CN" dirty="0">
                <a:solidFill>
                  <a:schemeClr val="tx1"/>
                </a:solidFill>
              </a:rPr>
              <a:t>控制系统</a:t>
            </a:r>
            <a:r>
              <a:rPr lang="en-US" altLang="zh-CN" dirty="0">
                <a:solidFill>
                  <a:schemeClr val="tx1"/>
                </a:solidFill>
              </a:rPr>
              <a:t>Simulink</a:t>
            </a:r>
            <a:r>
              <a:rPr lang="zh-CN" altLang="zh-CN" dirty="0">
                <a:solidFill>
                  <a:schemeClr val="tx1"/>
                </a:solidFill>
              </a:rPr>
              <a:t>仿真主要内容包括控制系统的数学模型、控制系统的基本原理和分析方法、控制系统计算机仿真算法分析、控制系统数字仿真的实现、控制系统计算机仿真工具等，良好的控制系统对控制器要求较低，系统的复杂度是影响系统稳定性因素之一，因此对于</a:t>
            </a:r>
            <a:r>
              <a:rPr lang="en-US" altLang="zh-CN" dirty="0">
                <a:solidFill>
                  <a:schemeClr val="tx1"/>
                </a:solidFill>
              </a:rPr>
              <a:t>Simulink</a:t>
            </a:r>
            <a:r>
              <a:rPr lang="zh-CN" altLang="zh-CN" dirty="0">
                <a:solidFill>
                  <a:schemeClr val="tx1"/>
                </a:solidFill>
              </a:rPr>
              <a:t>系统仿真，有必要对控制系统进行熟知和掌握其稳定性判据。</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）熟练掌握</a:t>
            </a:r>
            <a:r>
              <a:rPr lang="en-US" altLang="zh-CN" dirty="0">
                <a:solidFill>
                  <a:schemeClr val="tx1"/>
                </a:solidFill>
              </a:rPr>
              <a:t>MATLAB</a:t>
            </a:r>
            <a:r>
              <a:rPr lang="zh-CN" altLang="zh-CN" dirty="0">
                <a:solidFill>
                  <a:schemeClr val="tx1"/>
                </a:solidFill>
              </a:rPr>
              <a:t>控制系统的频率域分析；</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）熟练掌握</a:t>
            </a:r>
            <a:r>
              <a:rPr lang="en-US" altLang="zh-CN" dirty="0">
                <a:solidFill>
                  <a:schemeClr val="tx1"/>
                </a:solidFill>
              </a:rPr>
              <a:t>MATLAB</a:t>
            </a:r>
            <a:r>
              <a:rPr lang="zh-CN" altLang="zh-CN" dirty="0">
                <a:solidFill>
                  <a:schemeClr val="tx1"/>
                </a:solidFill>
              </a:rPr>
              <a:t>幅相频率分析；</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）熟练掌握</a:t>
            </a:r>
            <a:r>
              <a:rPr lang="en-US" altLang="zh-CN" dirty="0">
                <a:solidFill>
                  <a:schemeClr val="tx1"/>
                </a:solidFill>
              </a:rPr>
              <a:t>MATLAB</a:t>
            </a:r>
            <a:r>
              <a:rPr lang="zh-CN" altLang="zh-CN" dirty="0">
                <a:solidFill>
                  <a:schemeClr val="tx1"/>
                </a:solidFill>
              </a:rPr>
              <a:t>对数频率特性分析；</a:t>
            </a:r>
          </a:p>
          <a:p>
            <a:pPr algn="l"/>
            <a:r>
              <a:rPr lang="zh-CN" altLang="zh-CN" dirty="0">
                <a:solidFill>
                  <a:schemeClr val="tx1"/>
                </a:solidFill>
              </a:rPr>
              <a:t>（</a:t>
            </a:r>
            <a:r>
              <a:rPr lang="en-US" altLang="zh-CN" dirty="0">
                <a:solidFill>
                  <a:schemeClr val="tx1"/>
                </a:solidFill>
              </a:rPr>
              <a:t>4</a:t>
            </a:r>
            <a:r>
              <a:rPr lang="zh-CN" altLang="zh-CN" dirty="0">
                <a:solidFill>
                  <a:schemeClr val="tx1"/>
                </a:solidFill>
              </a:rPr>
              <a:t>）熟练掌握使用</a:t>
            </a:r>
            <a:r>
              <a:rPr lang="en-US" altLang="zh-CN" dirty="0">
                <a:solidFill>
                  <a:schemeClr val="tx1"/>
                </a:solidFill>
              </a:rPr>
              <a:t>MATLAB</a:t>
            </a:r>
            <a:r>
              <a:rPr lang="zh-CN" altLang="zh-CN" dirty="0">
                <a:solidFill>
                  <a:schemeClr val="tx1"/>
                </a:solidFill>
              </a:rPr>
              <a:t>工具解决开环系统的</a:t>
            </a:r>
            <a:r>
              <a:rPr lang="en-US" altLang="zh-CN" dirty="0">
                <a:solidFill>
                  <a:schemeClr val="tx1"/>
                </a:solidFill>
              </a:rPr>
              <a:t>Bode</a:t>
            </a:r>
            <a:r>
              <a:rPr lang="zh-CN" altLang="zh-CN" dirty="0">
                <a:solidFill>
                  <a:schemeClr val="tx1"/>
                </a:solidFill>
              </a:rPr>
              <a:t>图、奈奎斯特频率稳定判据分析、稳定裕度分析等。</a:t>
            </a:r>
          </a:p>
          <a:p>
            <a:endParaRPr lang="zh-CN" altLang="en-US" dirty="0"/>
          </a:p>
        </p:txBody>
      </p:sp>
    </p:spTree>
    <p:extLst>
      <p:ext uri="{BB962C8B-B14F-4D97-AF65-F5344CB8AC3E}">
        <p14:creationId xmlns:p14="http://schemas.microsoft.com/office/powerpoint/2010/main" val="88211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5658" y="918012"/>
            <a:ext cx="3267241" cy="369332"/>
          </a:xfrm>
          <a:prstGeom prst="rect">
            <a:avLst/>
          </a:prstGeom>
        </p:spPr>
        <p:txBody>
          <a:bodyPr wrap="none">
            <a:spAutoFit/>
          </a:bodyPr>
          <a:lstStyle/>
          <a:p>
            <a:r>
              <a:rPr lang="en-US" altLang="zh-CN" b="1" dirty="0"/>
              <a:t>6.1.3 </a:t>
            </a:r>
            <a:r>
              <a:rPr lang="zh-CN" altLang="zh-CN" b="1" dirty="0"/>
              <a:t>频率特性的图形表示方法</a:t>
            </a:r>
          </a:p>
        </p:txBody>
      </p:sp>
      <p:sp>
        <p:nvSpPr>
          <p:cNvPr id="6" name="矩形 5"/>
          <p:cNvSpPr/>
          <p:nvPr/>
        </p:nvSpPr>
        <p:spPr>
          <a:xfrm>
            <a:off x="450206" y="1412776"/>
            <a:ext cx="8010226" cy="1938992"/>
          </a:xfrm>
          <a:prstGeom prst="rect">
            <a:avLst/>
          </a:prstGeom>
        </p:spPr>
        <p:txBody>
          <a:bodyPr wrap="square">
            <a:spAutoFit/>
          </a:bodyPr>
          <a:lstStyle/>
          <a:p>
            <a:pPr algn="l"/>
            <a:r>
              <a:rPr lang="en-US" altLang="zh-CN" b="0" dirty="0" smtClean="0">
                <a:solidFill>
                  <a:schemeClr val="tx1"/>
                </a:solidFill>
                <a:latin typeface="+mj-ea"/>
                <a:ea typeface="+mj-ea"/>
              </a:rPr>
              <a:t>    </a:t>
            </a:r>
            <a:r>
              <a:rPr lang="zh-CN" altLang="zh-CN" b="0" dirty="0" smtClean="0">
                <a:solidFill>
                  <a:schemeClr val="tx1"/>
                </a:solidFill>
                <a:latin typeface="+mj-ea"/>
                <a:ea typeface="+mj-ea"/>
              </a:rPr>
              <a:t>用</a:t>
            </a:r>
            <a:r>
              <a:rPr lang="zh-CN" altLang="zh-CN" b="0" dirty="0">
                <a:solidFill>
                  <a:schemeClr val="tx1"/>
                </a:solidFill>
                <a:latin typeface="+mj-ea"/>
                <a:ea typeface="+mj-ea"/>
              </a:rPr>
              <a:t>频率法分析、设计控制系统时，常常不是从频率特性的函数表达式出发，而是将频率特性绘制成一些曲线，借助于这些曲线对系统进行图解分析。因此必须熟悉频率特性的各种图形表示方法和图解运算过程。这里以图</a:t>
            </a:r>
            <a:r>
              <a:rPr lang="en-US" altLang="zh-CN" b="0" dirty="0">
                <a:solidFill>
                  <a:schemeClr val="tx1"/>
                </a:solidFill>
                <a:latin typeface="+mj-ea"/>
                <a:ea typeface="+mj-ea"/>
              </a:rPr>
              <a:t>6-1</a:t>
            </a:r>
            <a:r>
              <a:rPr lang="zh-CN" altLang="zh-CN" b="0" dirty="0">
                <a:solidFill>
                  <a:schemeClr val="tx1"/>
                </a:solidFill>
                <a:latin typeface="+mj-ea"/>
                <a:ea typeface="+mj-ea"/>
              </a:rPr>
              <a:t>所示的</a:t>
            </a:r>
            <a:r>
              <a:rPr lang="en-US" altLang="zh-CN" b="0" dirty="0">
                <a:solidFill>
                  <a:schemeClr val="tx1"/>
                </a:solidFill>
                <a:latin typeface="+mj-ea"/>
                <a:ea typeface="+mj-ea"/>
              </a:rPr>
              <a:t>RC</a:t>
            </a:r>
            <a:r>
              <a:rPr lang="zh-CN" altLang="zh-CN" b="0" dirty="0">
                <a:solidFill>
                  <a:schemeClr val="tx1"/>
                </a:solidFill>
                <a:latin typeface="+mj-ea"/>
                <a:ea typeface="+mj-ea"/>
              </a:rPr>
              <a:t>电路为例，介绍控制工程中常见的四种频率特性图示法，见表</a:t>
            </a:r>
            <a:r>
              <a:rPr lang="en-US" altLang="zh-CN" b="0" dirty="0">
                <a:solidFill>
                  <a:schemeClr val="tx1"/>
                </a:solidFill>
                <a:latin typeface="+mj-ea"/>
                <a:ea typeface="+mj-ea"/>
              </a:rPr>
              <a:t>6-1</a:t>
            </a:r>
            <a:r>
              <a:rPr lang="zh-CN" altLang="zh-CN" b="0" dirty="0">
                <a:solidFill>
                  <a:schemeClr val="tx1"/>
                </a:solidFill>
                <a:latin typeface="+mj-ea"/>
                <a:ea typeface="+mj-ea"/>
              </a:rPr>
              <a:t>，其中第</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种图示方法在实际中应用最为广泛。</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56992"/>
            <a:ext cx="8028880" cy="2468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002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061" y="908720"/>
            <a:ext cx="2952328" cy="432048"/>
          </a:xfrm>
        </p:spPr>
        <p:txBody>
          <a:bodyPr>
            <a:normAutofit/>
          </a:bodyPr>
          <a:lstStyle/>
          <a:p>
            <a:r>
              <a:rPr lang="zh-CN" altLang="zh-CN" sz="2000" b="1" dirty="0">
                <a:solidFill>
                  <a:srgbClr val="C00000"/>
                </a:solidFill>
                <a:latin typeface="+mj-ea"/>
              </a:rPr>
              <a:t>（</a:t>
            </a:r>
            <a:r>
              <a:rPr lang="en-US" altLang="zh-CN" sz="2000" b="1" dirty="0">
                <a:solidFill>
                  <a:srgbClr val="C00000"/>
                </a:solidFill>
                <a:latin typeface="+mj-ea"/>
              </a:rPr>
              <a:t>1</a:t>
            </a:r>
            <a:r>
              <a:rPr lang="zh-CN" altLang="zh-CN" sz="2000" b="1" dirty="0">
                <a:solidFill>
                  <a:srgbClr val="C00000"/>
                </a:solidFill>
                <a:latin typeface="+mj-ea"/>
              </a:rPr>
              <a:t>）频率特性</a:t>
            </a:r>
            <a:r>
              <a:rPr lang="zh-CN" altLang="zh-CN" sz="2000" b="1" dirty="0" smtClean="0">
                <a:solidFill>
                  <a:srgbClr val="C00000"/>
                </a:solidFill>
                <a:latin typeface="+mj-ea"/>
              </a:rPr>
              <a:t>曲线</a:t>
            </a:r>
            <a:endParaRPr lang="zh-CN" altLang="en-US" sz="2000" b="1" dirty="0">
              <a:solidFill>
                <a:srgbClr val="C00000"/>
              </a:solidFill>
              <a:latin typeface="+mj-ea"/>
            </a:endParaRPr>
          </a:p>
        </p:txBody>
      </p:sp>
      <p:sp>
        <p:nvSpPr>
          <p:cNvPr id="3" name="矩形 2"/>
          <p:cNvSpPr/>
          <p:nvPr/>
        </p:nvSpPr>
        <p:spPr>
          <a:xfrm>
            <a:off x="134481" y="1484784"/>
            <a:ext cx="8928992" cy="400110"/>
          </a:xfrm>
          <a:prstGeom prst="rect">
            <a:avLst/>
          </a:prstGeom>
        </p:spPr>
        <p:txBody>
          <a:bodyPr wrap="square">
            <a:spAutoFit/>
          </a:bodyPr>
          <a:lstStyle/>
          <a:p>
            <a:r>
              <a:rPr lang="en-US" altLang="zh-CN" b="0" dirty="0" smtClean="0">
                <a:solidFill>
                  <a:schemeClr val="tx1"/>
                </a:solidFill>
                <a:latin typeface="+mn-ea"/>
                <a:ea typeface="+mn-ea"/>
              </a:rPr>
              <a:t>  </a:t>
            </a:r>
            <a:r>
              <a:rPr lang="zh-CN" altLang="zh-CN" b="0" dirty="0" smtClean="0">
                <a:solidFill>
                  <a:schemeClr val="tx1"/>
                </a:solidFill>
                <a:latin typeface="+mn-ea"/>
                <a:ea typeface="+mn-ea"/>
              </a:rPr>
              <a:t>频率特性</a:t>
            </a:r>
            <a:r>
              <a:rPr lang="zh-CN" altLang="zh-CN" b="0" dirty="0">
                <a:solidFill>
                  <a:schemeClr val="tx1"/>
                </a:solidFill>
                <a:latin typeface="+mn-ea"/>
                <a:ea typeface="+mn-ea"/>
              </a:rPr>
              <a:t>曲线包括幅频特性曲线和相频特性曲线。幅频特性是频率特性幅值</a:t>
            </a:r>
            <a:endParaRPr lang="zh-CN" altLang="en-US" b="0" dirty="0">
              <a:solidFill>
                <a:schemeClr val="tx1"/>
              </a:solidFill>
              <a:latin typeface="+mn-ea"/>
              <a:ea typeface="+mn-ea"/>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060848"/>
            <a:ext cx="72925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26207" y="2020778"/>
            <a:ext cx="441146" cy="400110"/>
          </a:xfrm>
          <a:prstGeom prst="rect">
            <a:avLst/>
          </a:prstGeom>
        </p:spPr>
        <p:txBody>
          <a:bodyPr wrap="none">
            <a:spAutoFit/>
          </a:bodyPr>
          <a:lstStyle/>
          <a:p>
            <a:r>
              <a:rPr lang="zh-CN" altLang="zh-CN" b="0" dirty="0">
                <a:solidFill>
                  <a:schemeClr val="tx1"/>
                </a:solidFill>
                <a:latin typeface="+mj-ea"/>
                <a:ea typeface="+mj-ea"/>
              </a:rPr>
              <a:t>随</a:t>
            </a:r>
            <a:endParaRPr lang="zh-CN" altLang="en-US" b="0" dirty="0">
              <a:solidFill>
                <a:schemeClr val="tx1"/>
              </a:solidFill>
              <a:latin typeface="+mj-ea"/>
              <a:ea typeface="+mj-ea"/>
            </a:endParaRPr>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071574"/>
            <a:ext cx="385449" cy="34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564522" y="2040813"/>
            <a:ext cx="4896544" cy="400110"/>
          </a:xfrm>
          <a:prstGeom prst="rect">
            <a:avLst/>
          </a:prstGeom>
        </p:spPr>
        <p:txBody>
          <a:bodyPr wrap="square">
            <a:spAutoFit/>
          </a:bodyPr>
          <a:lstStyle/>
          <a:p>
            <a:r>
              <a:rPr lang="zh-CN" altLang="zh-CN" b="0" dirty="0">
                <a:solidFill>
                  <a:schemeClr val="tx1"/>
                </a:solidFill>
                <a:latin typeface="+mj-ea"/>
                <a:ea typeface="+mj-ea"/>
              </a:rPr>
              <a:t>的变化规律；相频特性描述频率特性相角</a:t>
            </a:r>
            <a:endParaRPr lang="zh-CN" altLang="en-US" b="0" dirty="0">
              <a:solidFill>
                <a:schemeClr val="tx1"/>
              </a:solidFill>
              <a:latin typeface="+mj-ea"/>
              <a:ea typeface="+mj-ea"/>
            </a:endParaRPr>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140636"/>
            <a:ext cx="864096" cy="30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164288" y="2081063"/>
            <a:ext cx="441146" cy="400110"/>
          </a:xfrm>
          <a:prstGeom prst="rect">
            <a:avLst/>
          </a:prstGeom>
        </p:spPr>
        <p:txBody>
          <a:bodyPr wrap="none">
            <a:spAutoFit/>
          </a:bodyPr>
          <a:lstStyle/>
          <a:p>
            <a:r>
              <a:rPr lang="zh-CN" altLang="zh-CN" b="0" dirty="0">
                <a:solidFill>
                  <a:schemeClr val="tx1"/>
                </a:solidFill>
                <a:latin typeface="+mj-ea"/>
                <a:ea typeface="+mj-ea"/>
              </a:rPr>
              <a:t>随</a:t>
            </a:r>
            <a:endParaRPr lang="zh-CN" altLang="en-US" b="0" dirty="0">
              <a:solidFill>
                <a:schemeClr val="tx1"/>
              </a:solidFill>
              <a:latin typeface="+mj-ea"/>
              <a:ea typeface="+mj-ea"/>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9707" y="2140636"/>
            <a:ext cx="385449" cy="34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2392" y="2481173"/>
            <a:ext cx="1723549" cy="400110"/>
          </a:xfrm>
          <a:prstGeom prst="rect">
            <a:avLst/>
          </a:prstGeom>
        </p:spPr>
        <p:txBody>
          <a:bodyPr wrap="none">
            <a:spAutoFit/>
          </a:bodyPr>
          <a:lstStyle/>
          <a:p>
            <a:r>
              <a:rPr lang="zh-CN" altLang="en-US" b="0" dirty="0">
                <a:solidFill>
                  <a:schemeClr val="tx1"/>
                </a:solidFill>
                <a:latin typeface="+mj-ea"/>
                <a:ea typeface="+mj-ea"/>
              </a:rPr>
              <a:t>的变化规律；</a:t>
            </a:r>
          </a:p>
        </p:txBody>
      </p:sp>
      <p:sp>
        <p:nvSpPr>
          <p:cNvPr id="8" name="矩形 7"/>
          <p:cNvSpPr/>
          <p:nvPr/>
        </p:nvSpPr>
        <p:spPr>
          <a:xfrm>
            <a:off x="467544" y="2991014"/>
            <a:ext cx="3632726" cy="400110"/>
          </a:xfrm>
          <a:prstGeom prst="rect">
            <a:avLst/>
          </a:prstGeom>
        </p:spPr>
        <p:txBody>
          <a:bodyPr wrap="none">
            <a:spAutoFit/>
          </a:bodyPr>
          <a:lstStyle/>
          <a:p>
            <a:r>
              <a:rPr lang="zh-CN" altLang="zh-CN" b="0" dirty="0" smtClean="0">
                <a:solidFill>
                  <a:schemeClr val="tx1"/>
                </a:solidFill>
                <a:latin typeface="+mj-ea"/>
                <a:ea typeface="+mj-ea"/>
              </a:rPr>
              <a:t>电路</a:t>
            </a:r>
            <a:r>
              <a:rPr lang="zh-CN" altLang="zh-CN" b="0" dirty="0">
                <a:solidFill>
                  <a:schemeClr val="tx1"/>
                </a:solidFill>
                <a:latin typeface="+mj-ea"/>
                <a:ea typeface="+mj-ea"/>
              </a:rPr>
              <a:t>的频率特性如图</a:t>
            </a:r>
            <a:r>
              <a:rPr lang="en-US" altLang="zh-CN" b="0" dirty="0">
                <a:solidFill>
                  <a:schemeClr val="tx1"/>
                </a:solidFill>
                <a:latin typeface="+mj-ea"/>
                <a:ea typeface="+mj-ea"/>
              </a:rPr>
              <a:t>6-3</a:t>
            </a:r>
            <a:r>
              <a:rPr lang="zh-CN" altLang="zh-CN" b="0" dirty="0">
                <a:solidFill>
                  <a:schemeClr val="tx1"/>
                </a:solidFill>
                <a:latin typeface="+mj-ea"/>
                <a:ea typeface="+mj-ea"/>
              </a:rPr>
              <a:t>所示。</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038" y="3861048"/>
            <a:ext cx="5548313" cy="124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16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80728"/>
            <a:ext cx="8229600" cy="537728"/>
          </a:xfrm>
        </p:spPr>
        <p:txBody>
          <a:bodyPr>
            <a:normAutofit fontScale="90000"/>
          </a:bodyPr>
          <a:lstStyle/>
          <a:p>
            <a:pPr algn="l"/>
            <a:r>
              <a:rPr lang="zh-CN" altLang="zh-CN" sz="2000" dirty="0"/>
              <a:t>（</a:t>
            </a:r>
            <a:r>
              <a:rPr lang="en-US" altLang="zh-CN" sz="2000" dirty="0"/>
              <a:t>2</a:t>
            </a:r>
            <a:r>
              <a:rPr lang="zh-CN" altLang="zh-CN" sz="2000" dirty="0"/>
              <a:t>）幅相频率特性曲线</a:t>
            </a:r>
            <a:br>
              <a:rPr lang="zh-CN" altLang="zh-CN" sz="2000" dirty="0"/>
            </a:br>
            <a:endParaRPr lang="zh-CN" altLang="en-US" sz="2000" dirty="0"/>
          </a:p>
        </p:txBody>
      </p:sp>
      <p:sp>
        <p:nvSpPr>
          <p:cNvPr id="3" name="矩形 2"/>
          <p:cNvSpPr/>
          <p:nvPr/>
        </p:nvSpPr>
        <p:spPr>
          <a:xfrm>
            <a:off x="179512" y="1411277"/>
            <a:ext cx="8280919" cy="707886"/>
          </a:xfrm>
          <a:prstGeom prst="rect">
            <a:avLst/>
          </a:prstGeom>
        </p:spPr>
        <p:txBody>
          <a:bodyPr wrap="square">
            <a:spAutoFit/>
          </a:bodyPr>
          <a:lstStyle/>
          <a:p>
            <a:pPr algn="l"/>
            <a:r>
              <a:rPr lang="en-US" altLang="zh-CN" b="0" dirty="0" smtClean="0">
                <a:solidFill>
                  <a:schemeClr val="tx1"/>
                </a:solidFill>
                <a:latin typeface="+mj-ea"/>
                <a:ea typeface="+mj-ea"/>
              </a:rPr>
              <a:t>    </a:t>
            </a:r>
            <a:r>
              <a:rPr lang="zh-CN" altLang="zh-CN" b="0" dirty="0" smtClean="0">
                <a:solidFill>
                  <a:schemeClr val="tx1"/>
                </a:solidFill>
                <a:latin typeface="+mj-ea"/>
                <a:ea typeface="+mj-ea"/>
              </a:rPr>
              <a:t>幅</a:t>
            </a:r>
            <a:r>
              <a:rPr lang="zh-CN" altLang="zh-CN" b="0" dirty="0">
                <a:solidFill>
                  <a:schemeClr val="tx1"/>
                </a:solidFill>
                <a:latin typeface="+mj-ea"/>
                <a:ea typeface="+mj-ea"/>
              </a:rPr>
              <a:t>相频率特性曲线又称奈奎斯特</a:t>
            </a:r>
            <a:r>
              <a:rPr lang="en-US" altLang="zh-CN" b="0" dirty="0">
                <a:solidFill>
                  <a:schemeClr val="tx1"/>
                </a:solidFill>
                <a:latin typeface="+mj-ea"/>
                <a:ea typeface="+mj-ea"/>
              </a:rPr>
              <a:t>(Nyquist)</a:t>
            </a:r>
            <a:r>
              <a:rPr lang="zh-CN" altLang="zh-CN" b="0" dirty="0">
                <a:solidFill>
                  <a:schemeClr val="tx1"/>
                </a:solidFill>
                <a:latin typeface="+mj-ea"/>
                <a:ea typeface="+mj-ea"/>
              </a:rPr>
              <a:t>曲线，在复平面上以极坐标的形式表示。设系统的频率特性为：</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4337" y="2204864"/>
            <a:ext cx="2666081" cy="45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bwMode="auto">
          <a:xfrm>
            <a:off x="-106270" y="3322002"/>
            <a:ext cx="3742165"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r>
              <a:rPr lang="zh-CN" altLang="zh-CN" sz="2000" b="0" kern="0" smtClean="0"/>
              <a:t>（</a:t>
            </a:r>
            <a:r>
              <a:rPr lang="en-US" altLang="zh-CN" sz="2000" b="0" kern="0" smtClean="0"/>
              <a:t>3</a:t>
            </a:r>
            <a:r>
              <a:rPr lang="zh-CN" altLang="zh-CN" sz="2000" b="0" kern="0" smtClean="0"/>
              <a:t>）对数</a:t>
            </a:r>
            <a:r>
              <a:rPr lang="zh-CN" altLang="zh-CN" sz="2000" b="0" kern="0" smtClean="0">
                <a:latin typeface="+mj-ea"/>
              </a:rPr>
              <a:t>频率特性</a:t>
            </a:r>
            <a:r>
              <a:rPr lang="zh-CN" altLang="zh-CN" sz="2000" b="0" kern="0" smtClean="0"/>
              <a:t>曲线 </a:t>
            </a:r>
            <a:br>
              <a:rPr lang="zh-CN" altLang="zh-CN" sz="2000" b="0" kern="0" smtClean="0"/>
            </a:br>
            <a:endParaRPr lang="zh-CN" altLang="en-US" sz="2000" b="0" kern="0" dirty="0"/>
          </a:p>
        </p:txBody>
      </p:sp>
      <p:sp>
        <p:nvSpPr>
          <p:cNvPr id="8" name="矩形 7"/>
          <p:cNvSpPr/>
          <p:nvPr/>
        </p:nvSpPr>
        <p:spPr>
          <a:xfrm>
            <a:off x="646448" y="4149080"/>
            <a:ext cx="7560840" cy="1323439"/>
          </a:xfrm>
          <a:prstGeom prst="rect">
            <a:avLst/>
          </a:prstGeom>
        </p:spPr>
        <p:txBody>
          <a:bodyPr wrap="square">
            <a:spAutoFit/>
          </a:bodyPr>
          <a:lstStyle/>
          <a:p>
            <a:pPr algn="l"/>
            <a:r>
              <a:rPr lang="zh-CN" altLang="zh-CN" b="0" dirty="0">
                <a:solidFill>
                  <a:schemeClr val="tx1"/>
                </a:solidFill>
                <a:latin typeface="+mj-ea"/>
                <a:ea typeface="+mj-ea"/>
              </a:rPr>
              <a:t>对数频率特性曲线又叫伯德</a:t>
            </a:r>
            <a:r>
              <a:rPr lang="en-US" altLang="zh-CN" b="0" dirty="0">
                <a:solidFill>
                  <a:schemeClr val="tx1"/>
                </a:solidFill>
                <a:latin typeface="+mj-ea"/>
                <a:ea typeface="+mj-ea"/>
              </a:rPr>
              <a:t>(Bode)</a:t>
            </a:r>
            <a:r>
              <a:rPr lang="zh-CN" altLang="zh-CN" b="0" dirty="0">
                <a:solidFill>
                  <a:schemeClr val="tx1"/>
                </a:solidFill>
                <a:latin typeface="+mj-ea"/>
                <a:ea typeface="+mj-ea"/>
              </a:rPr>
              <a:t>曲线。它由对数幅频特性和对数相频特性两条曲线所组成，是频率法中应用最广泛的一组图线。伯德图是在半对数坐标纸上绘制出来的。横坐标采用对数刻度，纵坐标采用线性的均匀刻度。</a:t>
            </a:r>
          </a:p>
        </p:txBody>
      </p:sp>
    </p:spTree>
    <p:extLst>
      <p:ext uri="{BB962C8B-B14F-4D97-AF65-F5344CB8AC3E}">
        <p14:creationId xmlns:p14="http://schemas.microsoft.com/office/powerpoint/2010/main" val="60063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28800"/>
            <a:ext cx="8229600" cy="4065315"/>
          </a:xfrm>
        </p:spPr>
        <p:txBody>
          <a:bodyPr>
            <a:normAutofit fontScale="47500" lnSpcReduction="20000"/>
          </a:bodyPr>
          <a:lstStyle/>
          <a:p>
            <a:r>
              <a:rPr lang="zh-CN" altLang="zh-CN" dirty="0"/>
              <a:t>采用对数坐标图的优点较多，主要表现在：</a:t>
            </a:r>
          </a:p>
          <a:p>
            <a:r>
              <a:rPr lang="en-US" altLang="zh-CN" dirty="0"/>
              <a:t>1</a:t>
            </a:r>
            <a:r>
              <a:rPr lang="zh-CN" altLang="zh-CN" dirty="0"/>
              <a:t>）由于横坐标采用对数刻度，将低频段相对展宽了</a:t>
            </a:r>
            <a:r>
              <a:rPr lang="en-US" altLang="zh-CN" dirty="0"/>
              <a:t>(</a:t>
            </a:r>
            <a:r>
              <a:rPr lang="zh-CN" altLang="zh-CN" dirty="0"/>
              <a:t>低频段频率特性的形状对于控制系统性能的研究具有较重要的意义</a:t>
            </a:r>
            <a:r>
              <a:rPr lang="en-US" altLang="zh-CN" dirty="0"/>
              <a:t>)</a:t>
            </a:r>
            <a:r>
              <a:rPr lang="zh-CN" altLang="zh-CN" dirty="0"/>
              <a:t>，而将高频段相对压缩了。可以在较宽的频段范围中研究系统的频率特性。</a:t>
            </a:r>
          </a:p>
          <a:p>
            <a:r>
              <a:rPr lang="en-US" altLang="zh-CN" dirty="0"/>
              <a:t>2</a:t>
            </a:r>
            <a:r>
              <a:rPr lang="zh-CN" altLang="zh-CN" dirty="0"/>
              <a:t>）由于对数可将乘除运算变成加减运算。当绘制由多个环节串联而成的系统的对数坐标图时，只要将各环节对数坐标图的纵坐标相加、减即可，从而简化了画图的过程。</a:t>
            </a:r>
          </a:p>
          <a:p>
            <a:r>
              <a:rPr lang="en-US" altLang="zh-CN" dirty="0"/>
              <a:t>3</a:t>
            </a:r>
            <a:r>
              <a:rPr lang="zh-CN" altLang="zh-CN" dirty="0"/>
              <a:t>）在对数坐标图上，所有典型环节的对数幅频特性乃至系统的对数幅频特性均可用分段直线近似表示。这种近似具有相当的精确度。若对分段直线进行修正，即可得到精确的特性曲线。</a:t>
            </a:r>
          </a:p>
          <a:p>
            <a:r>
              <a:rPr lang="en-US" altLang="zh-CN" dirty="0"/>
              <a:t>4</a:t>
            </a:r>
            <a:r>
              <a:rPr lang="zh-CN" altLang="zh-CN" dirty="0"/>
              <a:t>）若将实验所得的频率特性数据整理并用分段直线画出对数频率特性，很容易写出实验对象的频率特性表达式或传递函数。</a:t>
            </a:r>
          </a:p>
          <a:p>
            <a:r>
              <a:rPr lang="zh-CN" altLang="zh-CN" dirty="0"/>
              <a:t>（</a:t>
            </a:r>
            <a:r>
              <a:rPr lang="en-US" altLang="zh-CN" dirty="0"/>
              <a:t>4</a:t>
            </a:r>
            <a:r>
              <a:rPr lang="zh-CN" altLang="zh-CN" dirty="0"/>
              <a:t>）对数幅相特性曲线</a:t>
            </a:r>
          </a:p>
          <a:p>
            <a:r>
              <a:rPr lang="zh-CN" altLang="zh-CN" dirty="0"/>
              <a:t>对数幅相特性曲线又称尼柯尔斯</a:t>
            </a:r>
            <a:r>
              <a:rPr lang="en-US" altLang="zh-CN" dirty="0"/>
              <a:t>(Nichols)</a:t>
            </a:r>
            <a:r>
              <a:rPr lang="zh-CN" altLang="zh-CN" dirty="0"/>
              <a:t>曲线。绘有这一特性曲线的图形称为对数幅相图或尼柯尔斯图。</a:t>
            </a:r>
          </a:p>
          <a:p>
            <a:r>
              <a:rPr lang="zh-CN" altLang="zh-CN" dirty="0"/>
              <a:t>对数幅相特性是由对数幅频特性和对数相频特性合并而成的曲线。对数幅相坐标的横轴为相角</a:t>
            </a:r>
            <a:r>
              <a:rPr lang="en-US" altLang="zh-CN" dirty="0"/>
              <a:t> </a:t>
            </a:r>
            <a:r>
              <a:rPr lang="zh-CN" altLang="zh-CN" dirty="0"/>
              <a:t>，纵轴为对数幅频值</a:t>
            </a:r>
            <a:r>
              <a:rPr lang="en-US" altLang="zh-CN" dirty="0"/>
              <a:t> </a:t>
            </a:r>
            <a:r>
              <a:rPr lang="zh-CN" altLang="zh-CN" dirty="0"/>
              <a:t>，单位是</a:t>
            </a:r>
            <a:r>
              <a:rPr lang="en-US" altLang="zh-CN" dirty="0"/>
              <a:t>dB</a:t>
            </a:r>
            <a:r>
              <a:rPr lang="zh-CN" altLang="zh-CN" dirty="0"/>
              <a:t>。横坐标和纵坐标均是线性刻度。</a:t>
            </a:r>
          </a:p>
          <a:p>
            <a:endParaRPr lang="zh-CN" altLang="en-US" dirty="0"/>
          </a:p>
        </p:txBody>
      </p:sp>
    </p:spTree>
    <p:extLst>
      <p:ext uri="{BB962C8B-B14F-4D97-AF65-F5344CB8AC3E}">
        <p14:creationId xmlns:p14="http://schemas.microsoft.com/office/powerpoint/2010/main" val="304268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normAutofit/>
          </a:bodyPr>
          <a:lstStyle/>
          <a:p>
            <a:r>
              <a:rPr lang="zh-CN" altLang="zh-CN" sz="2000" dirty="0"/>
              <a:t>绘制图</a:t>
            </a:r>
            <a:r>
              <a:rPr lang="en-US" altLang="zh-CN" sz="2000" dirty="0"/>
              <a:t>6-1</a:t>
            </a:r>
            <a:r>
              <a:rPr lang="zh-CN" altLang="zh-CN" sz="2000" dirty="0"/>
              <a:t>所示电路的对数幅相特性图，编程如下：</a:t>
            </a:r>
          </a:p>
          <a:p>
            <a:r>
              <a:rPr lang="en-US" altLang="zh-CN" sz="2000" dirty="0" err="1"/>
              <a:t>clc,clear,close</a:t>
            </a:r>
            <a:r>
              <a:rPr lang="en-US" altLang="zh-CN" sz="2000" dirty="0"/>
              <a:t> all</a:t>
            </a:r>
            <a:endParaRPr lang="zh-CN" altLang="zh-CN" sz="2000" dirty="0"/>
          </a:p>
          <a:p>
            <a:r>
              <a:rPr lang="en-US" altLang="zh-CN" sz="2000" dirty="0"/>
              <a:t>g=</a:t>
            </a:r>
            <a:r>
              <a:rPr lang="en-US" altLang="zh-CN" sz="2000" dirty="0" err="1"/>
              <a:t>tf</a:t>
            </a:r>
            <a:r>
              <a:rPr lang="en-US" altLang="zh-CN" sz="2000" dirty="0"/>
              <a:t>(1,[1 1]); </a:t>
            </a:r>
            <a:endParaRPr lang="zh-CN" altLang="zh-CN" sz="2000" dirty="0"/>
          </a:p>
          <a:p>
            <a:r>
              <a:rPr lang="en-US" altLang="zh-CN" sz="2000" dirty="0" err="1"/>
              <a:t>nichols</a:t>
            </a:r>
            <a:r>
              <a:rPr lang="en-US" altLang="zh-CN" sz="2000" dirty="0"/>
              <a:t>(g);</a:t>
            </a:r>
            <a:endParaRPr lang="zh-CN" altLang="zh-CN" sz="2000" dirty="0"/>
          </a:p>
          <a:p>
            <a:r>
              <a:rPr lang="en-US" altLang="zh-CN" sz="2000" dirty="0"/>
              <a:t>grid on</a:t>
            </a:r>
            <a:endParaRPr lang="zh-CN" altLang="zh-CN" sz="2000" dirty="0"/>
          </a:p>
          <a:p>
            <a:r>
              <a:rPr lang="en-US" altLang="zh-CN" sz="2000" dirty="0"/>
              <a:t>axis([-135,0,-40,10])</a:t>
            </a:r>
            <a:endParaRPr lang="zh-CN" altLang="zh-CN" sz="2000" dirty="0"/>
          </a:p>
          <a:p>
            <a:r>
              <a:rPr lang="zh-CN" altLang="zh-CN" sz="2000" dirty="0"/>
              <a:t>运行程序输出图形如图</a:t>
            </a:r>
            <a:r>
              <a:rPr lang="en-US" altLang="zh-CN" sz="2000" dirty="0"/>
              <a:t>6-7</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6071" t="6667" r="7262"/>
          <a:stretch>
            <a:fillRect/>
          </a:stretch>
        </p:blipFill>
        <p:spPr bwMode="auto">
          <a:xfrm>
            <a:off x="4427984" y="3291475"/>
            <a:ext cx="3589020" cy="2895600"/>
          </a:xfrm>
          <a:prstGeom prst="rect">
            <a:avLst/>
          </a:prstGeom>
          <a:noFill/>
          <a:ln>
            <a:noFill/>
          </a:ln>
        </p:spPr>
      </p:pic>
    </p:spTree>
    <p:extLst>
      <p:ext uri="{BB962C8B-B14F-4D97-AF65-F5344CB8AC3E}">
        <p14:creationId xmlns:p14="http://schemas.microsoft.com/office/powerpoint/2010/main" val="5527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908720"/>
            <a:ext cx="5256584" cy="1143000"/>
          </a:xfrm>
        </p:spPr>
        <p:txBody>
          <a:bodyPr>
            <a:normAutofit/>
          </a:bodyPr>
          <a:lstStyle/>
          <a:p>
            <a:r>
              <a:rPr lang="en-US" altLang="zh-CN" sz="2200" b="1" dirty="0">
                <a:solidFill>
                  <a:srgbClr val="C00000"/>
                </a:solidFill>
              </a:rPr>
              <a:t>6.2  </a:t>
            </a:r>
            <a:r>
              <a:rPr lang="zh-CN" altLang="zh-CN" sz="2200" b="1" dirty="0">
                <a:solidFill>
                  <a:srgbClr val="C00000"/>
                </a:solidFill>
              </a:rPr>
              <a:t>幅相频率特性（</a:t>
            </a:r>
            <a:r>
              <a:rPr lang="en-US" altLang="zh-CN" sz="2200" b="1" dirty="0">
                <a:solidFill>
                  <a:srgbClr val="C00000"/>
                </a:solidFill>
              </a:rPr>
              <a:t>Nyquist</a:t>
            </a:r>
            <a:r>
              <a:rPr lang="zh-CN" altLang="zh-CN" sz="2200" b="1" dirty="0">
                <a:solidFill>
                  <a:srgbClr val="C00000"/>
                </a:solidFill>
              </a:rPr>
              <a:t>图）</a:t>
            </a:r>
            <a:r>
              <a:rPr lang="zh-CN" altLang="zh-CN" b="1" dirty="0">
                <a:solidFill>
                  <a:srgbClr val="C00000"/>
                </a:solidFill>
              </a:rPr>
              <a:t/>
            </a:r>
            <a:br>
              <a:rPr lang="zh-CN" altLang="zh-CN" b="1" dirty="0">
                <a:solidFill>
                  <a:srgbClr val="C00000"/>
                </a:solidFill>
              </a:rPr>
            </a:br>
            <a:endParaRPr lang="zh-CN" altLang="en-US" dirty="0">
              <a:solidFill>
                <a:srgbClr val="C00000"/>
              </a:solidFill>
            </a:endParaRPr>
          </a:p>
        </p:txBody>
      </p:sp>
      <p:sp>
        <p:nvSpPr>
          <p:cNvPr id="4" name="矩形 3"/>
          <p:cNvSpPr/>
          <p:nvPr/>
        </p:nvSpPr>
        <p:spPr>
          <a:xfrm>
            <a:off x="611560" y="2780928"/>
            <a:ext cx="1693092" cy="369332"/>
          </a:xfrm>
          <a:prstGeom prst="rect">
            <a:avLst/>
          </a:prstGeom>
        </p:spPr>
        <p:txBody>
          <a:bodyPr wrap="none">
            <a:spAutoFit/>
          </a:bodyPr>
          <a:lstStyle/>
          <a:p>
            <a:r>
              <a:rPr lang="en-US" altLang="zh-CN" b="1" dirty="0"/>
              <a:t>6.2.1  </a:t>
            </a:r>
            <a:r>
              <a:rPr lang="zh-CN" altLang="zh-CN" b="1" dirty="0"/>
              <a:t>比例环节</a:t>
            </a:r>
          </a:p>
        </p:txBody>
      </p:sp>
      <p:sp>
        <p:nvSpPr>
          <p:cNvPr id="5" name="矩形 4"/>
          <p:cNvSpPr/>
          <p:nvPr/>
        </p:nvSpPr>
        <p:spPr>
          <a:xfrm>
            <a:off x="395536" y="1628800"/>
            <a:ext cx="8136904" cy="1015663"/>
          </a:xfrm>
          <a:prstGeom prst="rect">
            <a:avLst/>
          </a:prstGeom>
        </p:spPr>
        <p:txBody>
          <a:bodyPr wrap="square">
            <a:spAutoFit/>
          </a:bodyPr>
          <a:lstStyle/>
          <a:p>
            <a:pPr algn="l"/>
            <a:r>
              <a:rPr lang="en-US" altLang="zh-CN" b="0" dirty="0" smtClean="0">
                <a:solidFill>
                  <a:schemeClr val="tx1"/>
                </a:solidFill>
                <a:latin typeface="+mj-ea"/>
                <a:ea typeface="+mj-ea"/>
              </a:rPr>
              <a:t>    </a:t>
            </a:r>
            <a:r>
              <a:rPr lang="zh-CN" altLang="zh-CN" b="0" dirty="0" smtClean="0">
                <a:solidFill>
                  <a:schemeClr val="tx1"/>
                </a:solidFill>
                <a:latin typeface="+mj-ea"/>
                <a:ea typeface="+mj-ea"/>
              </a:rPr>
              <a:t>开环系统</a:t>
            </a:r>
            <a:r>
              <a:rPr lang="zh-CN" altLang="zh-CN" b="0" dirty="0">
                <a:solidFill>
                  <a:schemeClr val="tx1"/>
                </a:solidFill>
                <a:latin typeface="+mj-ea"/>
                <a:ea typeface="+mj-ea"/>
              </a:rPr>
              <a:t>的幅相特性曲线是系统频域分析的依据，掌握典型环节的幅相特性是绘制开环系统幅相特性曲线的基础。</a:t>
            </a:r>
          </a:p>
          <a:p>
            <a:pPr algn="l"/>
            <a:r>
              <a:rPr lang="en-US" altLang="zh-CN" b="0" dirty="0" smtClean="0">
                <a:solidFill>
                  <a:schemeClr val="tx1"/>
                </a:solidFill>
                <a:latin typeface="+mj-ea"/>
                <a:ea typeface="+mj-ea"/>
              </a:rPr>
              <a:t>    </a:t>
            </a:r>
            <a:r>
              <a:rPr lang="zh-CN" altLang="zh-CN" b="0" dirty="0" smtClean="0">
                <a:solidFill>
                  <a:schemeClr val="tx1"/>
                </a:solidFill>
                <a:latin typeface="+mj-ea"/>
                <a:ea typeface="+mj-ea"/>
              </a:rPr>
              <a:t>在</a:t>
            </a:r>
            <a:r>
              <a:rPr lang="zh-CN" altLang="zh-CN" b="0" dirty="0">
                <a:solidFill>
                  <a:schemeClr val="tx1"/>
                </a:solidFill>
                <a:latin typeface="+mj-ea"/>
                <a:ea typeface="+mj-ea"/>
              </a:rPr>
              <a:t>典型环节或开环系统的传递函数中，令</a:t>
            </a:r>
            <a:endParaRPr lang="zh-CN" altLang="en-US" b="0" dirty="0">
              <a:solidFill>
                <a:schemeClr val="tx1"/>
              </a:solidFill>
              <a:latin typeface="+mj-ea"/>
              <a:ea typeface="+mj-ea"/>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2343034"/>
            <a:ext cx="720080" cy="30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83568" y="3284984"/>
            <a:ext cx="3005951" cy="400110"/>
          </a:xfrm>
          <a:prstGeom prst="rect">
            <a:avLst/>
          </a:prstGeom>
        </p:spPr>
        <p:txBody>
          <a:bodyPr wrap="none">
            <a:spAutoFit/>
          </a:bodyPr>
          <a:lstStyle/>
          <a:p>
            <a:r>
              <a:rPr lang="zh-CN" altLang="zh-CN" b="0" dirty="0">
                <a:solidFill>
                  <a:schemeClr val="tx1"/>
                </a:solidFill>
                <a:latin typeface="+mj-ea"/>
                <a:ea typeface="+mj-ea"/>
              </a:rPr>
              <a:t>比例环节的传递函数为：</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8284" y="3861048"/>
            <a:ext cx="1072736"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78269" y="4365104"/>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508" y="4941168"/>
            <a:ext cx="103248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8098" y="4908294"/>
            <a:ext cx="1131892" cy="339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361" y="5383005"/>
            <a:ext cx="2221473" cy="76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81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7793" y="1340768"/>
            <a:ext cx="2749471" cy="400110"/>
          </a:xfrm>
          <a:prstGeom prst="rect">
            <a:avLst/>
          </a:prstGeom>
        </p:spPr>
        <p:txBody>
          <a:bodyPr wrap="none">
            <a:spAutoFit/>
          </a:bodyPr>
          <a:lstStyle/>
          <a:p>
            <a:r>
              <a:rPr lang="zh-CN" altLang="zh-CN" b="0" dirty="0">
                <a:solidFill>
                  <a:schemeClr val="tx1"/>
                </a:solidFill>
                <a:latin typeface="+mj-ea"/>
                <a:ea typeface="+mj-ea"/>
              </a:rPr>
              <a:t>比例环节的幅相特性是</a:t>
            </a:r>
            <a:endParaRPr lang="zh-CN" altLang="en-US" b="0" dirty="0">
              <a:solidFill>
                <a:schemeClr val="tx1"/>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7140" y="1385862"/>
            <a:ext cx="309921" cy="309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447061" y="1377085"/>
            <a:ext cx="3005951" cy="400110"/>
          </a:xfrm>
          <a:prstGeom prst="rect">
            <a:avLst/>
          </a:prstGeom>
        </p:spPr>
        <p:txBody>
          <a:bodyPr wrap="none">
            <a:spAutoFit/>
          </a:bodyPr>
          <a:lstStyle/>
          <a:p>
            <a:r>
              <a:rPr lang="zh-CN" altLang="zh-CN" b="0" dirty="0">
                <a:solidFill>
                  <a:schemeClr val="tx1"/>
                </a:solidFill>
                <a:latin typeface="+mj-ea"/>
                <a:ea typeface="+mj-ea"/>
              </a:rPr>
              <a:t>平面实轴上的一个点，令</a:t>
            </a:r>
            <a:endParaRPr lang="zh-CN" altLang="en-US" b="0" dirty="0">
              <a:solidFill>
                <a:schemeClr val="tx1"/>
              </a:solidFill>
              <a:latin typeface="+mj-ea"/>
              <a:ea typeface="+mj-ea"/>
            </a:endParaRP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7881" y="1446306"/>
            <a:ext cx="576064" cy="24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7033945" y="1341321"/>
            <a:ext cx="1467068" cy="400110"/>
          </a:xfrm>
          <a:prstGeom prst="rect">
            <a:avLst/>
          </a:prstGeom>
        </p:spPr>
        <p:txBody>
          <a:bodyPr wrap="none">
            <a:spAutoFit/>
          </a:bodyPr>
          <a:lstStyle/>
          <a:p>
            <a:r>
              <a:rPr lang="zh-CN" altLang="zh-CN" b="0" dirty="0">
                <a:solidFill>
                  <a:schemeClr val="tx1"/>
                </a:solidFill>
                <a:latin typeface="+mj-ea"/>
                <a:ea typeface="+mj-ea"/>
              </a:rPr>
              <a:t>程序如下：</a:t>
            </a:r>
            <a:endParaRPr lang="zh-CN" altLang="en-US" b="0" dirty="0">
              <a:solidFill>
                <a:schemeClr val="tx1"/>
              </a:solidFill>
              <a:latin typeface="+mj-ea"/>
              <a:ea typeface="+mj-ea"/>
            </a:endParaRPr>
          </a:p>
        </p:txBody>
      </p:sp>
      <p:sp>
        <p:nvSpPr>
          <p:cNvPr id="14" name="矩形 13"/>
          <p:cNvSpPr/>
          <p:nvPr/>
        </p:nvSpPr>
        <p:spPr>
          <a:xfrm>
            <a:off x="447793" y="1798605"/>
            <a:ext cx="4572000" cy="1631216"/>
          </a:xfrm>
          <a:prstGeom prst="rect">
            <a:avLst/>
          </a:prstGeom>
        </p:spPr>
        <p:txBody>
          <a:bodyPr>
            <a:spAutoFit/>
          </a:bodyPr>
          <a:lstStyle/>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g=</a:t>
            </a:r>
            <a:r>
              <a:rPr lang="en-US" altLang="zh-CN" b="0" dirty="0" err="1">
                <a:solidFill>
                  <a:schemeClr val="tx1"/>
                </a:solidFill>
                <a:latin typeface="+mj-ea"/>
                <a:ea typeface="+mj-ea"/>
              </a:rPr>
              <a:t>tf</a:t>
            </a:r>
            <a:r>
              <a:rPr lang="en-US" altLang="zh-CN" b="0" dirty="0">
                <a:solidFill>
                  <a:schemeClr val="tx1"/>
                </a:solidFill>
                <a:latin typeface="+mj-ea"/>
                <a:ea typeface="+mj-ea"/>
              </a:rPr>
              <a:t>(10,[1]);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nichols</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运行程序输出如图</a:t>
            </a:r>
            <a:r>
              <a:rPr lang="en-US" altLang="zh-CN" b="0" dirty="0">
                <a:solidFill>
                  <a:schemeClr val="tx1"/>
                </a:solidFill>
                <a:latin typeface="+mj-ea"/>
                <a:ea typeface="+mj-ea"/>
              </a:rPr>
              <a:t>6-8</a:t>
            </a:r>
            <a:r>
              <a:rPr lang="zh-CN" altLang="zh-CN" b="0" dirty="0">
                <a:solidFill>
                  <a:schemeClr val="tx1"/>
                </a:solidFill>
                <a:latin typeface="+mj-ea"/>
                <a:ea typeface="+mj-ea"/>
              </a:rPr>
              <a:t>所示。</a:t>
            </a:r>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067" y="3645024"/>
            <a:ext cx="4656137"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716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1560" y="1124744"/>
            <a:ext cx="6408712" cy="400110"/>
          </a:xfrm>
          <a:prstGeom prst="rect">
            <a:avLst/>
          </a:prstGeom>
        </p:spPr>
        <p:txBody>
          <a:bodyPr wrap="square">
            <a:spAutoFit/>
          </a:bodyPr>
          <a:lstStyle/>
          <a:p>
            <a:pPr algn="l"/>
            <a:r>
              <a:rPr lang="zh-CN" altLang="zh-CN" b="0" dirty="0">
                <a:solidFill>
                  <a:schemeClr val="tx1"/>
                </a:solidFill>
                <a:latin typeface="+mn-ea"/>
                <a:ea typeface="+mn-ea"/>
              </a:rPr>
              <a:t>表明比例环节稳态正弦响应的振幅是输入信号的</a:t>
            </a:r>
            <a:endParaRPr lang="zh-CN" altLang="en-US" b="0" dirty="0">
              <a:solidFill>
                <a:schemeClr val="tx1"/>
              </a:solidFill>
              <a:latin typeface="+mn-ea"/>
              <a:ea typeface="+mn-ea"/>
            </a:endParaRP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0174" y="1196752"/>
            <a:ext cx="28803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83568" y="1484784"/>
            <a:ext cx="8136904" cy="707886"/>
          </a:xfrm>
          <a:prstGeom prst="rect">
            <a:avLst/>
          </a:prstGeom>
        </p:spPr>
        <p:txBody>
          <a:bodyPr wrap="square">
            <a:spAutoFit/>
          </a:bodyPr>
          <a:lstStyle/>
          <a:p>
            <a:pPr algn="l"/>
            <a:r>
              <a:rPr lang="zh-CN" altLang="zh-CN" b="0" dirty="0">
                <a:solidFill>
                  <a:schemeClr val="tx1"/>
                </a:solidFill>
                <a:latin typeface="+mj-ea"/>
                <a:ea typeface="+mj-ea"/>
              </a:rPr>
              <a:t>倍，且响应与输入同相位。</a:t>
            </a:r>
          </a:p>
          <a:p>
            <a:pPr algn="l"/>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中比例环节的使用如图</a:t>
            </a:r>
            <a:r>
              <a:rPr lang="en-US" altLang="zh-CN" b="0" dirty="0">
                <a:solidFill>
                  <a:schemeClr val="tx1"/>
                </a:solidFill>
                <a:latin typeface="+mj-ea"/>
                <a:ea typeface="+mj-ea"/>
              </a:rPr>
              <a:t>6-9</a:t>
            </a:r>
            <a:r>
              <a:rPr lang="zh-CN" altLang="zh-CN" b="0" dirty="0">
                <a:solidFill>
                  <a:schemeClr val="tx1"/>
                </a:solidFill>
                <a:latin typeface="+mj-ea"/>
                <a:ea typeface="+mj-ea"/>
              </a:rPr>
              <a:t>所示。</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14" y="2721644"/>
            <a:ext cx="3162300" cy="982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899592" y="3933056"/>
            <a:ext cx="4031873" cy="400110"/>
          </a:xfrm>
          <a:prstGeom prst="rect">
            <a:avLst/>
          </a:prstGeom>
        </p:spPr>
        <p:txBody>
          <a:bodyPr wrap="none">
            <a:spAutoFit/>
          </a:bodyPr>
          <a:lstStyle/>
          <a:p>
            <a:pPr algn="l"/>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6-10</a:t>
            </a:r>
            <a:r>
              <a:rPr lang="zh-CN" altLang="zh-CN" b="0" dirty="0">
                <a:solidFill>
                  <a:schemeClr val="tx1"/>
                </a:solidFill>
                <a:latin typeface="+mj-ea"/>
                <a:ea typeface="+mj-ea"/>
              </a:rPr>
              <a:t>所示。</a:t>
            </a:r>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676" y="4461291"/>
            <a:ext cx="3338513" cy="211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69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528" y="1124744"/>
            <a:ext cx="1991251" cy="400110"/>
          </a:xfrm>
          <a:prstGeom prst="rect">
            <a:avLst/>
          </a:prstGeom>
        </p:spPr>
        <p:txBody>
          <a:bodyPr wrap="none">
            <a:spAutoFit/>
          </a:bodyPr>
          <a:lstStyle/>
          <a:p>
            <a:r>
              <a:rPr lang="en-US" altLang="zh-CN" dirty="0"/>
              <a:t>6.2.2  </a:t>
            </a:r>
            <a:r>
              <a:rPr lang="zh-CN" altLang="zh-CN" dirty="0"/>
              <a:t>微分环节 </a:t>
            </a:r>
          </a:p>
        </p:txBody>
      </p:sp>
      <p:sp>
        <p:nvSpPr>
          <p:cNvPr id="13" name="矩形 12"/>
          <p:cNvSpPr/>
          <p:nvPr/>
        </p:nvSpPr>
        <p:spPr>
          <a:xfrm>
            <a:off x="467544" y="1562730"/>
            <a:ext cx="3005951" cy="400110"/>
          </a:xfrm>
          <a:prstGeom prst="rect">
            <a:avLst/>
          </a:prstGeom>
        </p:spPr>
        <p:txBody>
          <a:bodyPr wrap="none">
            <a:spAutoFit/>
          </a:bodyPr>
          <a:lstStyle/>
          <a:p>
            <a:r>
              <a:rPr lang="zh-CN" altLang="zh-CN" b="0" dirty="0">
                <a:solidFill>
                  <a:schemeClr val="tx1"/>
                </a:solidFill>
                <a:latin typeface="+mj-ea"/>
                <a:ea typeface="+mj-ea"/>
              </a:rPr>
              <a:t>微分环节的传递函数为：</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4863"/>
            <a:ext cx="1061735" cy="39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75747" y="2708920"/>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270" y="3356992"/>
            <a:ext cx="2922325"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5776" y="3933056"/>
            <a:ext cx="1296144" cy="75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378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95536" y="1268760"/>
            <a:ext cx="2236510" cy="400110"/>
          </a:xfrm>
          <a:prstGeom prst="rect">
            <a:avLst/>
          </a:prstGeom>
        </p:spPr>
        <p:txBody>
          <a:bodyPr wrap="none">
            <a:spAutoFit/>
          </a:bodyPr>
          <a:lstStyle/>
          <a:p>
            <a:r>
              <a:rPr lang="zh-CN" altLang="zh-CN" b="0" dirty="0">
                <a:solidFill>
                  <a:schemeClr val="tx1"/>
                </a:solidFill>
                <a:latin typeface="+mj-ea"/>
                <a:ea typeface="+mj-ea"/>
              </a:rPr>
              <a:t>微分环节的幅值与</a:t>
            </a:r>
            <a:endParaRPr lang="zh-CN" altLang="en-US" b="0" dirty="0">
              <a:solidFill>
                <a:schemeClr val="tx1"/>
              </a:solidFill>
              <a:latin typeface="+mj-ea"/>
              <a:ea typeface="+mj-ea"/>
            </a:endParaRPr>
          </a:p>
        </p:txBody>
      </p:sp>
      <p:pic>
        <p:nvPicPr>
          <p:cNvPr id="513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5799" y="1356441"/>
            <a:ext cx="291546" cy="26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2877345" y="1286974"/>
            <a:ext cx="2236510" cy="400110"/>
          </a:xfrm>
          <a:prstGeom prst="rect">
            <a:avLst/>
          </a:prstGeom>
        </p:spPr>
        <p:txBody>
          <a:bodyPr wrap="none">
            <a:spAutoFit/>
          </a:bodyPr>
          <a:lstStyle/>
          <a:p>
            <a:r>
              <a:rPr lang="zh-CN" altLang="zh-CN" b="0" dirty="0">
                <a:solidFill>
                  <a:schemeClr val="tx1"/>
                </a:solidFill>
                <a:latin typeface="+mj-ea"/>
                <a:ea typeface="+mj-ea"/>
              </a:rPr>
              <a:t>成正比，相角恒为</a:t>
            </a:r>
            <a:endParaRPr lang="zh-CN" altLang="en-US" b="0" dirty="0">
              <a:solidFill>
                <a:schemeClr val="tx1"/>
              </a:solidFill>
              <a:latin typeface="+mj-ea"/>
              <a:ea typeface="+mj-ea"/>
            </a:endParaRPr>
          </a:p>
        </p:txBody>
      </p:sp>
      <p:pic>
        <p:nvPicPr>
          <p:cNvPr id="513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0401" y="1379192"/>
            <a:ext cx="394250" cy="27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5444651" y="1268760"/>
            <a:ext cx="697627"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5139"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2278" y="1338700"/>
            <a:ext cx="1243268" cy="29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7385546" y="1278197"/>
            <a:ext cx="1723549" cy="400110"/>
          </a:xfrm>
          <a:prstGeom prst="rect">
            <a:avLst/>
          </a:prstGeom>
        </p:spPr>
        <p:txBody>
          <a:bodyPr wrap="none">
            <a:spAutoFit/>
          </a:bodyPr>
          <a:lstStyle/>
          <a:p>
            <a:r>
              <a:rPr lang="zh-CN" altLang="zh-CN" b="0" dirty="0">
                <a:solidFill>
                  <a:schemeClr val="tx1"/>
                </a:solidFill>
                <a:latin typeface="+mj-ea"/>
                <a:ea typeface="+mj-ea"/>
              </a:rPr>
              <a:t>时，幅相特性</a:t>
            </a:r>
            <a:endParaRPr lang="zh-CN" altLang="en-US" b="0" dirty="0">
              <a:solidFill>
                <a:schemeClr val="tx1"/>
              </a:solidFill>
              <a:latin typeface="+mj-ea"/>
              <a:ea typeface="+mj-ea"/>
            </a:endParaRPr>
          </a:p>
        </p:txBody>
      </p:sp>
      <p:sp>
        <p:nvSpPr>
          <p:cNvPr id="26" name="矩形 25"/>
          <p:cNvSpPr/>
          <p:nvPr/>
        </p:nvSpPr>
        <p:spPr>
          <a:xfrm>
            <a:off x="448158" y="1844824"/>
            <a:ext cx="441146" cy="400110"/>
          </a:xfrm>
          <a:prstGeom prst="rect">
            <a:avLst/>
          </a:prstGeom>
        </p:spPr>
        <p:txBody>
          <a:bodyPr wrap="none">
            <a:spAutoFit/>
          </a:bodyPr>
          <a:lstStyle/>
          <a:p>
            <a:r>
              <a:rPr lang="zh-CN" altLang="zh-CN" b="0" dirty="0">
                <a:solidFill>
                  <a:schemeClr val="tx1"/>
                </a:solidFill>
                <a:latin typeface="+mj-ea"/>
                <a:ea typeface="+mj-ea"/>
              </a:rPr>
              <a:t>从</a:t>
            </a:r>
            <a:endParaRPr lang="zh-CN" altLang="en-US" b="0" dirty="0">
              <a:solidFill>
                <a:schemeClr val="tx1"/>
              </a:solidFill>
              <a:latin typeface="+mj-ea"/>
              <a:ea typeface="+mj-ea"/>
            </a:endParaRPr>
          </a:p>
        </p:txBody>
      </p:sp>
      <p:pic>
        <p:nvPicPr>
          <p:cNvPr id="5140" name="Picture 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304" y="1936138"/>
            <a:ext cx="298320" cy="29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1163283" y="1885243"/>
            <a:ext cx="4031873" cy="400110"/>
          </a:xfrm>
          <a:prstGeom prst="rect">
            <a:avLst/>
          </a:prstGeom>
        </p:spPr>
        <p:txBody>
          <a:bodyPr wrap="none">
            <a:spAutoFit/>
          </a:bodyPr>
          <a:lstStyle/>
          <a:p>
            <a:r>
              <a:rPr lang="zh-CN" altLang="zh-CN" b="0" dirty="0">
                <a:solidFill>
                  <a:schemeClr val="tx1"/>
                </a:solidFill>
                <a:latin typeface="+mj-ea"/>
                <a:ea typeface="+mj-ea"/>
              </a:rPr>
              <a:t>平面的原点起始，一直沿虚轴趋于</a:t>
            </a:r>
            <a:endParaRPr lang="zh-CN" altLang="en-US" b="0" dirty="0">
              <a:solidFill>
                <a:schemeClr val="tx1"/>
              </a:solidFill>
              <a:latin typeface="+mj-ea"/>
              <a:ea typeface="+mj-ea"/>
            </a:endParaRPr>
          </a:p>
        </p:txBody>
      </p:sp>
      <p:pic>
        <p:nvPicPr>
          <p:cNvPr id="5141"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13855" y="1917330"/>
            <a:ext cx="598308" cy="33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5712163" y="1899222"/>
            <a:ext cx="1980029" cy="400110"/>
          </a:xfrm>
          <a:prstGeom prst="rect">
            <a:avLst/>
          </a:prstGeom>
        </p:spPr>
        <p:txBody>
          <a:bodyPr wrap="none">
            <a:spAutoFit/>
          </a:bodyPr>
          <a:lstStyle/>
          <a:p>
            <a:r>
              <a:rPr lang="zh-CN" altLang="zh-CN" b="0" dirty="0">
                <a:solidFill>
                  <a:schemeClr val="tx1"/>
                </a:solidFill>
                <a:latin typeface="+mj-ea"/>
                <a:ea typeface="+mj-ea"/>
              </a:rPr>
              <a:t>处，程序如下：</a:t>
            </a:r>
            <a:endParaRPr lang="zh-CN" altLang="en-US" b="0" dirty="0">
              <a:solidFill>
                <a:schemeClr val="tx1"/>
              </a:solidFill>
              <a:latin typeface="+mj-ea"/>
              <a:ea typeface="+mj-ea"/>
            </a:endParaRPr>
          </a:p>
        </p:txBody>
      </p:sp>
      <p:sp>
        <p:nvSpPr>
          <p:cNvPr id="29" name="矩形 28"/>
          <p:cNvSpPr/>
          <p:nvPr/>
        </p:nvSpPr>
        <p:spPr>
          <a:xfrm>
            <a:off x="538001" y="2318814"/>
            <a:ext cx="4572000" cy="1631216"/>
          </a:xfrm>
          <a:prstGeom prst="rect">
            <a:avLst/>
          </a:prstGeom>
        </p:spPr>
        <p:txBody>
          <a:bodyPr>
            <a:spAutoFit/>
          </a:bodyPr>
          <a:lstStyle/>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g=</a:t>
            </a:r>
            <a:r>
              <a:rPr lang="en-US" altLang="zh-CN" b="0" dirty="0" err="1">
                <a:solidFill>
                  <a:schemeClr val="tx1"/>
                </a:solidFill>
                <a:latin typeface="+mj-ea"/>
                <a:ea typeface="+mj-ea"/>
              </a:rPr>
              <a:t>tf</a:t>
            </a:r>
            <a:r>
              <a:rPr lang="en-US" altLang="zh-CN" b="0" dirty="0">
                <a:solidFill>
                  <a:schemeClr val="tx1"/>
                </a:solidFill>
                <a:latin typeface="+mj-ea"/>
                <a:ea typeface="+mj-ea"/>
              </a:rPr>
              <a:t>([1,0],[1]);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nichols</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运行程序输出如图</a:t>
            </a:r>
            <a:r>
              <a:rPr lang="en-US" altLang="zh-CN" b="0" dirty="0">
                <a:solidFill>
                  <a:schemeClr val="tx1"/>
                </a:solidFill>
                <a:latin typeface="+mj-ea"/>
                <a:ea typeface="+mj-ea"/>
              </a:rPr>
              <a:t>6-9</a:t>
            </a:r>
            <a:r>
              <a:rPr lang="zh-CN" altLang="zh-CN" b="0" dirty="0">
                <a:solidFill>
                  <a:schemeClr val="tx1"/>
                </a:solidFill>
                <a:latin typeface="+mj-ea"/>
                <a:ea typeface="+mj-ea"/>
              </a:rPr>
              <a:t>曲线①所示。</a:t>
            </a:r>
          </a:p>
        </p:txBody>
      </p:sp>
      <p:pic>
        <p:nvPicPr>
          <p:cNvPr id="5142"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5572" y="3950030"/>
            <a:ext cx="4629974" cy="2501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78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1403648" y="1844824"/>
            <a:ext cx="4272323" cy="5016758"/>
          </a:xfrm>
          <a:prstGeom prst="rect">
            <a:avLst/>
          </a:prstGeom>
        </p:spPr>
        <p:txBody>
          <a:bodyPr wrap="none">
            <a:spAutoFit/>
          </a:bodyPr>
          <a:lstStyle/>
          <a:p>
            <a:pPr algn="l"/>
            <a:r>
              <a:rPr lang="en-US" altLang="zh-CN" dirty="0"/>
              <a:t>6.1  </a:t>
            </a:r>
            <a:r>
              <a:rPr lang="zh-CN" altLang="zh-CN" dirty="0"/>
              <a:t>控制系统</a:t>
            </a:r>
            <a:r>
              <a:rPr lang="zh-CN" altLang="zh-CN" dirty="0" smtClean="0"/>
              <a:t>频域分析</a:t>
            </a:r>
            <a:endParaRPr lang="en-US" altLang="zh-CN" dirty="0" smtClean="0"/>
          </a:p>
          <a:p>
            <a:pPr algn="l"/>
            <a:endParaRPr lang="en-US" altLang="zh-CN" dirty="0"/>
          </a:p>
          <a:p>
            <a:pPr algn="l"/>
            <a:r>
              <a:rPr lang="en-US" altLang="zh-CN" dirty="0"/>
              <a:t>6.2  </a:t>
            </a:r>
            <a:r>
              <a:rPr lang="zh-CN" altLang="zh-CN" dirty="0"/>
              <a:t>幅相频率特性（</a:t>
            </a:r>
            <a:r>
              <a:rPr lang="en-US" altLang="zh-CN" dirty="0"/>
              <a:t>Nyquist</a:t>
            </a:r>
            <a:r>
              <a:rPr lang="zh-CN" altLang="zh-CN" dirty="0"/>
              <a:t>图）</a:t>
            </a:r>
          </a:p>
          <a:p>
            <a:pPr algn="l"/>
            <a:endParaRPr lang="en-US" altLang="zh-CN" dirty="0" smtClean="0"/>
          </a:p>
          <a:p>
            <a:pPr algn="l"/>
            <a:r>
              <a:rPr lang="en-US" altLang="zh-CN" dirty="0"/>
              <a:t>6.3  </a:t>
            </a:r>
            <a:r>
              <a:rPr lang="zh-CN" altLang="zh-CN" dirty="0"/>
              <a:t>对数频率特性（</a:t>
            </a:r>
            <a:r>
              <a:rPr lang="en-US" altLang="zh-CN" dirty="0"/>
              <a:t>Bode</a:t>
            </a:r>
            <a:r>
              <a:rPr lang="zh-CN" altLang="zh-CN" dirty="0"/>
              <a:t>图）</a:t>
            </a:r>
          </a:p>
          <a:p>
            <a:pPr algn="l"/>
            <a:endParaRPr lang="en-US" altLang="zh-CN" dirty="0" smtClean="0"/>
          </a:p>
          <a:p>
            <a:pPr algn="l"/>
            <a:r>
              <a:rPr lang="en-US" altLang="zh-CN" dirty="0"/>
              <a:t>6.4  </a:t>
            </a:r>
            <a:r>
              <a:rPr lang="zh-CN" altLang="zh-CN" dirty="0"/>
              <a:t>开环系统的</a:t>
            </a:r>
            <a:r>
              <a:rPr lang="en-US" altLang="zh-CN" dirty="0"/>
              <a:t>Bode</a:t>
            </a:r>
            <a:r>
              <a:rPr lang="zh-CN" altLang="zh-CN" dirty="0"/>
              <a:t>图</a:t>
            </a:r>
          </a:p>
          <a:p>
            <a:pPr algn="l"/>
            <a:endParaRPr lang="en-US" altLang="zh-CN" dirty="0" smtClean="0"/>
          </a:p>
          <a:p>
            <a:pPr algn="l"/>
            <a:r>
              <a:rPr lang="en-US" altLang="zh-CN" dirty="0"/>
              <a:t>6.5  </a:t>
            </a:r>
            <a:r>
              <a:rPr lang="zh-CN" altLang="zh-CN" dirty="0"/>
              <a:t>最小相角系统和非最小相角系统</a:t>
            </a:r>
          </a:p>
          <a:p>
            <a:pPr algn="l"/>
            <a:endParaRPr lang="en-US" altLang="zh-CN" dirty="0" smtClean="0"/>
          </a:p>
          <a:p>
            <a:pPr algn="l"/>
            <a:r>
              <a:rPr lang="en-US" altLang="zh-CN" dirty="0"/>
              <a:t>6.6  </a:t>
            </a:r>
            <a:r>
              <a:rPr lang="zh-CN" altLang="zh-CN" dirty="0"/>
              <a:t>奈奎斯特频域稳定判据</a:t>
            </a:r>
          </a:p>
          <a:p>
            <a:pPr algn="l"/>
            <a:endParaRPr lang="en-US" altLang="zh-CN" dirty="0" smtClean="0"/>
          </a:p>
          <a:p>
            <a:pPr algn="l"/>
            <a:r>
              <a:rPr lang="en-US" altLang="zh-CN" dirty="0"/>
              <a:t>6.7  </a:t>
            </a:r>
            <a:r>
              <a:rPr lang="zh-CN" altLang="zh-CN" dirty="0"/>
              <a:t>频域对数稳定判据</a:t>
            </a:r>
          </a:p>
          <a:p>
            <a:pPr algn="l"/>
            <a:endParaRPr lang="en-US" altLang="zh-CN" dirty="0" smtClean="0"/>
          </a:p>
          <a:p>
            <a:pPr algn="l"/>
            <a:r>
              <a:rPr lang="en-US" altLang="zh-CN" dirty="0"/>
              <a:t>6.8  </a:t>
            </a:r>
            <a:r>
              <a:rPr lang="zh-CN" altLang="zh-CN" dirty="0"/>
              <a:t>稳定裕度</a:t>
            </a:r>
          </a:p>
          <a:p>
            <a:pPr algn="l"/>
            <a:endParaRPr lang="zh-CN" altLang="zh-CN" dirty="0"/>
          </a:p>
        </p:txBody>
      </p:sp>
    </p:spTree>
    <p:extLst>
      <p:ext uri="{BB962C8B-B14F-4D97-AF65-F5344CB8AC3E}">
        <p14:creationId xmlns:p14="http://schemas.microsoft.com/office/powerpoint/2010/main" val="176598264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5472608" cy="400110"/>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中微分环节的使用如如图</a:t>
            </a:r>
            <a:r>
              <a:rPr lang="en-US" altLang="zh-CN" b="0" dirty="0">
                <a:solidFill>
                  <a:schemeClr val="tx1"/>
                </a:solidFill>
                <a:latin typeface="+mj-ea"/>
                <a:ea typeface="+mj-ea"/>
              </a:rPr>
              <a:t>6-12</a:t>
            </a:r>
            <a:r>
              <a:rPr lang="zh-CN" altLang="zh-CN" b="0" dirty="0">
                <a:solidFill>
                  <a:schemeClr val="tx1"/>
                </a:solidFill>
                <a:latin typeface="+mj-ea"/>
                <a:ea typeface="+mj-ea"/>
              </a:rPr>
              <a:t>所示。</a:t>
            </a:r>
          </a:p>
        </p:txBody>
      </p:sp>
      <p:pic>
        <p:nvPicPr>
          <p:cNvPr id="3" name="图片 2"/>
          <p:cNvPicPr/>
          <p:nvPr/>
        </p:nvPicPr>
        <p:blipFill>
          <a:blip r:embed="rId2">
            <a:extLst>
              <a:ext uri="{28A0092B-C50C-407E-A947-70E740481C1C}">
                <a14:useLocalDpi xmlns:a14="http://schemas.microsoft.com/office/drawing/2010/main" val="0"/>
              </a:ext>
            </a:extLst>
          </a:blip>
          <a:srcRect l="10001" t="45934" r="3529" b="19139"/>
          <a:stretch>
            <a:fillRect/>
          </a:stretch>
        </p:blipFill>
        <p:spPr bwMode="auto">
          <a:xfrm>
            <a:off x="2892639" y="1830277"/>
            <a:ext cx="2796540" cy="693420"/>
          </a:xfrm>
          <a:prstGeom prst="rect">
            <a:avLst/>
          </a:prstGeom>
          <a:noFill/>
          <a:ln>
            <a:noFill/>
          </a:ln>
        </p:spPr>
      </p:pic>
      <p:sp>
        <p:nvSpPr>
          <p:cNvPr id="4" name="矩形 3"/>
          <p:cNvSpPr/>
          <p:nvPr/>
        </p:nvSpPr>
        <p:spPr>
          <a:xfrm>
            <a:off x="506454" y="2820058"/>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6-13</a:t>
            </a:r>
            <a:r>
              <a:rPr lang="zh-CN" altLang="zh-CN" b="0" dirty="0">
                <a:solidFill>
                  <a:schemeClr val="tx1"/>
                </a:solidFill>
                <a:latin typeface="+mj-ea"/>
                <a:ea typeface="+mj-ea"/>
              </a:rPr>
              <a:t>所示。</a:t>
            </a: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573016"/>
            <a:ext cx="2773363"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82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1920719" cy="400110"/>
          </a:xfrm>
          <a:prstGeom prst="rect">
            <a:avLst/>
          </a:prstGeom>
        </p:spPr>
        <p:txBody>
          <a:bodyPr wrap="none">
            <a:spAutoFit/>
          </a:bodyPr>
          <a:lstStyle/>
          <a:p>
            <a:r>
              <a:rPr lang="en-US" altLang="zh-CN" dirty="0"/>
              <a:t>6.2.3  </a:t>
            </a:r>
            <a:r>
              <a:rPr lang="zh-CN" altLang="zh-CN" dirty="0"/>
              <a:t>积分环节</a:t>
            </a:r>
          </a:p>
        </p:txBody>
      </p:sp>
      <p:sp>
        <p:nvSpPr>
          <p:cNvPr id="3" name="矩形 2"/>
          <p:cNvSpPr/>
          <p:nvPr/>
        </p:nvSpPr>
        <p:spPr>
          <a:xfrm>
            <a:off x="395536" y="1700808"/>
            <a:ext cx="3005951" cy="400110"/>
          </a:xfrm>
          <a:prstGeom prst="rect">
            <a:avLst/>
          </a:prstGeom>
        </p:spPr>
        <p:txBody>
          <a:bodyPr wrap="none">
            <a:spAutoFit/>
          </a:bodyPr>
          <a:lstStyle/>
          <a:p>
            <a:r>
              <a:rPr lang="zh-CN" altLang="zh-CN" b="0" dirty="0">
                <a:solidFill>
                  <a:schemeClr val="tx1"/>
                </a:solidFill>
                <a:latin typeface="+mj-ea"/>
                <a:ea typeface="+mj-ea"/>
              </a:rPr>
              <a:t>积分环节的传递函数为：</a:t>
            </a:r>
          </a:p>
        </p:txBody>
      </p:sp>
      <p:pic>
        <p:nvPicPr>
          <p:cNvPr id="716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564904"/>
            <a:ext cx="1109273" cy="76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9552" y="3429000"/>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401" y="3829110"/>
            <a:ext cx="2908409" cy="74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3744" y="4797152"/>
            <a:ext cx="1750721" cy="131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821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268760"/>
            <a:ext cx="2236510" cy="400110"/>
          </a:xfrm>
          <a:prstGeom prst="rect">
            <a:avLst/>
          </a:prstGeom>
        </p:spPr>
        <p:txBody>
          <a:bodyPr wrap="none">
            <a:spAutoFit/>
          </a:bodyPr>
          <a:lstStyle/>
          <a:p>
            <a:r>
              <a:rPr lang="zh-CN" altLang="zh-CN" b="0" dirty="0">
                <a:solidFill>
                  <a:schemeClr val="tx1"/>
                </a:solidFill>
                <a:latin typeface="+mn-ea"/>
                <a:ea typeface="+mn-ea"/>
              </a:rPr>
              <a:t>积分环节的幅值与</a:t>
            </a:r>
            <a:endParaRPr lang="zh-CN" altLang="en-US" b="0" dirty="0">
              <a:solidFill>
                <a:schemeClr val="tx1"/>
              </a:solidFill>
              <a:latin typeface="+mn-ea"/>
              <a:ea typeface="+mn-ea"/>
            </a:endParaRPr>
          </a:p>
        </p:txBody>
      </p:sp>
      <p:pic>
        <p:nvPicPr>
          <p:cNvPr id="614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1628" y="1423772"/>
            <a:ext cx="228868" cy="20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826376" y="1268760"/>
            <a:ext cx="2364751" cy="400110"/>
          </a:xfrm>
          <a:prstGeom prst="rect">
            <a:avLst/>
          </a:prstGeom>
        </p:spPr>
        <p:txBody>
          <a:bodyPr wrap="none">
            <a:spAutoFit/>
          </a:bodyPr>
          <a:lstStyle/>
          <a:p>
            <a:r>
              <a:rPr lang="zh-CN" altLang="zh-CN" b="0" dirty="0">
                <a:solidFill>
                  <a:schemeClr val="tx1"/>
                </a:solidFill>
                <a:latin typeface="+mj-ea"/>
                <a:ea typeface="+mj-ea"/>
              </a:rPr>
              <a:t>成反比，相角恒</a:t>
            </a:r>
            <a:r>
              <a:rPr lang="zh-CN" altLang="zh-CN" b="0" dirty="0" smtClean="0">
                <a:solidFill>
                  <a:schemeClr val="tx1"/>
                </a:solidFill>
                <a:latin typeface="+mj-ea"/>
                <a:ea typeface="+mj-ea"/>
              </a:rPr>
              <a:t>为</a:t>
            </a:r>
            <a:r>
              <a:rPr lang="en-US" altLang="zh-CN" b="0" dirty="0" smtClean="0">
                <a:solidFill>
                  <a:schemeClr val="tx1"/>
                </a:solidFill>
                <a:latin typeface="+mj-ea"/>
                <a:ea typeface="+mj-ea"/>
              </a:rPr>
              <a:t>-</a:t>
            </a:r>
            <a:endParaRPr lang="zh-CN" altLang="en-US" b="0" dirty="0">
              <a:solidFill>
                <a:schemeClr val="tx1"/>
              </a:solidFill>
              <a:latin typeface="+mj-ea"/>
              <a:ea typeface="+mj-ea"/>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0092" y="1297034"/>
            <a:ext cx="529282" cy="37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689373" y="1228690"/>
            <a:ext cx="697627"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3207" y="1297034"/>
            <a:ext cx="1092353"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01454" y="1844824"/>
            <a:ext cx="2492990" cy="400110"/>
          </a:xfrm>
          <a:prstGeom prst="rect">
            <a:avLst/>
          </a:prstGeom>
        </p:spPr>
        <p:txBody>
          <a:bodyPr wrap="none">
            <a:spAutoFit/>
          </a:bodyPr>
          <a:lstStyle/>
          <a:p>
            <a:r>
              <a:rPr lang="zh-CN" altLang="zh-CN" b="0" dirty="0">
                <a:solidFill>
                  <a:schemeClr val="tx1"/>
                </a:solidFill>
                <a:latin typeface="+mj-ea"/>
                <a:ea typeface="+mj-ea"/>
              </a:rPr>
              <a:t>时，幅相特性从虚轴</a:t>
            </a:r>
            <a:endParaRPr lang="zh-CN" altLang="en-US" b="0" dirty="0">
              <a:solidFill>
                <a:schemeClr val="tx1"/>
              </a:solidFill>
              <a:latin typeface="+mj-ea"/>
              <a:ea typeface="+mj-ea"/>
            </a:endParaRPr>
          </a:p>
        </p:txBody>
      </p:sp>
      <p:pic>
        <p:nvPicPr>
          <p:cNvPr id="614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643" y="1857249"/>
            <a:ext cx="576064" cy="32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752186" y="1822118"/>
            <a:ext cx="5212302" cy="400110"/>
          </a:xfrm>
          <a:prstGeom prst="rect">
            <a:avLst/>
          </a:prstGeom>
        </p:spPr>
        <p:txBody>
          <a:bodyPr wrap="square">
            <a:spAutoFit/>
          </a:bodyPr>
          <a:lstStyle/>
          <a:p>
            <a:pPr algn="l"/>
            <a:r>
              <a:rPr lang="zh-CN" altLang="zh-CN" b="0" dirty="0">
                <a:solidFill>
                  <a:schemeClr val="tx1"/>
                </a:solidFill>
                <a:latin typeface="+mj-ea"/>
                <a:ea typeface="+mj-ea"/>
              </a:rPr>
              <a:t>处出发</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7" name="矩形 6"/>
          <p:cNvSpPr/>
          <p:nvPr/>
        </p:nvSpPr>
        <p:spPr>
          <a:xfrm>
            <a:off x="707986" y="2348880"/>
            <a:ext cx="4801314" cy="400110"/>
          </a:xfrm>
          <a:prstGeom prst="rect">
            <a:avLst/>
          </a:prstGeom>
        </p:spPr>
        <p:txBody>
          <a:bodyPr wrap="none">
            <a:spAutoFit/>
          </a:bodyPr>
          <a:lstStyle/>
          <a:p>
            <a:r>
              <a:rPr lang="zh-CN" altLang="zh-CN" b="0" dirty="0">
                <a:solidFill>
                  <a:schemeClr val="tx1"/>
                </a:solidFill>
                <a:latin typeface="+mj-ea"/>
                <a:ea typeface="+mj-ea"/>
              </a:rPr>
              <a:t>沿负虚轴逐渐趋于坐标原点，程序如下：</a:t>
            </a:r>
            <a:endParaRPr lang="zh-CN" altLang="en-US" b="0" dirty="0">
              <a:solidFill>
                <a:schemeClr val="tx1"/>
              </a:solidFill>
              <a:latin typeface="+mj-ea"/>
              <a:ea typeface="+mj-ea"/>
            </a:endParaRPr>
          </a:p>
        </p:txBody>
      </p:sp>
      <p:sp>
        <p:nvSpPr>
          <p:cNvPr id="8" name="矩形 7"/>
          <p:cNvSpPr/>
          <p:nvPr/>
        </p:nvSpPr>
        <p:spPr>
          <a:xfrm>
            <a:off x="852733" y="2924944"/>
            <a:ext cx="4572000" cy="1323439"/>
          </a:xfrm>
          <a:prstGeom prst="rect">
            <a:avLst/>
          </a:prstGeom>
        </p:spPr>
        <p:txBody>
          <a:bodyPr>
            <a:spAutoFit/>
          </a:bodyPr>
          <a:lstStyle/>
          <a:p>
            <a:pPr algn="l"/>
            <a:r>
              <a:rPr lang="en-US" altLang="zh-CN" b="0" dirty="0">
                <a:solidFill>
                  <a:schemeClr val="tx1"/>
                </a:solidFill>
                <a:latin typeface="+mj-ea"/>
                <a:ea typeface="+mj-ea"/>
              </a:rPr>
              <a:t>g=</a:t>
            </a:r>
            <a:r>
              <a:rPr lang="en-US" altLang="zh-CN" b="0" dirty="0" err="1">
                <a:solidFill>
                  <a:schemeClr val="tx1"/>
                </a:solidFill>
                <a:latin typeface="+mj-ea"/>
                <a:ea typeface="+mj-ea"/>
              </a:rPr>
              <a:t>tf</a:t>
            </a:r>
            <a:r>
              <a:rPr lang="en-US" altLang="zh-CN" b="0" dirty="0">
                <a:solidFill>
                  <a:schemeClr val="tx1"/>
                </a:solidFill>
                <a:latin typeface="+mj-ea"/>
                <a:ea typeface="+mj-ea"/>
              </a:rPr>
              <a:t>([0,1],[1,0]);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nichols</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运行程序输出如图</a:t>
            </a:r>
            <a:r>
              <a:rPr lang="en-US" altLang="zh-CN" b="0" dirty="0">
                <a:solidFill>
                  <a:schemeClr val="tx1"/>
                </a:solidFill>
                <a:latin typeface="+mj-ea"/>
                <a:ea typeface="+mj-ea"/>
              </a:rPr>
              <a:t>6-14</a:t>
            </a:r>
            <a:r>
              <a:rPr lang="zh-CN" altLang="zh-CN" b="0" dirty="0">
                <a:solidFill>
                  <a:schemeClr val="tx1"/>
                </a:solidFill>
                <a:latin typeface="+mj-ea"/>
                <a:ea typeface="+mj-ea"/>
              </a:rPr>
              <a:t>曲线②所示。</a:t>
            </a:r>
          </a:p>
        </p:txBody>
      </p:sp>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4570" y="3933056"/>
            <a:ext cx="4179918" cy="2274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821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528" y="1052736"/>
            <a:ext cx="6408712"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中积分环节的使用如如图</a:t>
            </a:r>
            <a:r>
              <a:rPr lang="en-US" altLang="zh-CN" b="0" dirty="0">
                <a:solidFill>
                  <a:schemeClr val="tx1"/>
                </a:solidFill>
                <a:latin typeface="+mj-ea"/>
                <a:ea typeface="+mj-ea"/>
              </a:rPr>
              <a:t>6-15</a:t>
            </a:r>
            <a:r>
              <a:rPr lang="zh-CN" altLang="zh-CN" b="0" dirty="0">
                <a:solidFill>
                  <a:schemeClr val="tx1"/>
                </a:solidFill>
                <a:latin typeface="+mj-ea"/>
                <a:ea typeface="+mj-ea"/>
              </a:rPr>
              <a:t>所示。</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515" y="1452846"/>
            <a:ext cx="4122737" cy="119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899592" y="2708920"/>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6-10</a:t>
            </a:r>
            <a:r>
              <a:rPr lang="zh-CN" altLang="zh-CN" b="0" dirty="0">
                <a:solidFill>
                  <a:schemeClr val="tx1"/>
                </a:solidFill>
                <a:latin typeface="+mj-ea"/>
                <a:ea typeface="+mj-ea"/>
              </a:rPr>
              <a:t>所示。</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528" y="3356992"/>
            <a:ext cx="2720975"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783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11560" y="1124744"/>
            <a:ext cx="1920719" cy="400110"/>
          </a:xfrm>
          <a:prstGeom prst="rect">
            <a:avLst/>
          </a:prstGeom>
        </p:spPr>
        <p:txBody>
          <a:bodyPr wrap="none">
            <a:spAutoFit/>
          </a:bodyPr>
          <a:lstStyle/>
          <a:p>
            <a:r>
              <a:rPr lang="en-US" altLang="zh-CN" dirty="0"/>
              <a:t>6.2.4  </a:t>
            </a:r>
            <a:r>
              <a:rPr lang="zh-CN" altLang="zh-CN" dirty="0"/>
              <a:t>惯性环节</a:t>
            </a:r>
          </a:p>
        </p:txBody>
      </p:sp>
      <p:sp>
        <p:nvSpPr>
          <p:cNvPr id="13" name="矩形 12"/>
          <p:cNvSpPr/>
          <p:nvPr/>
        </p:nvSpPr>
        <p:spPr>
          <a:xfrm>
            <a:off x="611560" y="1700808"/>
            <a:ext cx="3005951" cy="400110"/>
          </a:xfrm>
          <a:prstGeom prst="rect">
            <a:avLst/>
          </a:prstGeom>
        </p:spPr>
        <p:txBody>
          <a:bodyPr wrap="none">
            <a:spAutoFit/>
          </a:bodyPr>
          <a:lstStyle/>
          <a:p>
            <a:r>
              <a:rPr lang="zh-CN" altLang="zh-CN" b="0" dirty="0">
                <a:solidFill>
                  <a:schemeClr val="tx1"/>
                </a:solidFill>
                <a:latin typeface="+mj-ea"/>
                <a:ea typeface="+mj-ea"/>
              </a:rPr>
              <a:t>惯性环节的传递函数为：</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2504728"/>
            <a:ext cx="1296144" cy="60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755576" y="3229498"/>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981" y="4149080"/>
            <a:ext cx="2682875" cy="121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78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6552728" cy="400110"/>
          </a:xfrm>
          <a:prstGeom prst="rect">
            <a:avLst/>
          </a:prstGeom>
        </p:spPr>
        <p:txBody>
          <a:bodyPr wrap="square">
            <a:spAutoFit/>
          </a:bodyPr>
          <a:lstStyle/>
          <a:p>
            <a:r>
              <a:rPr lang="zh-CN" altLang="zh-CN" b="0" dirty="0">
                <a:solidFill>
                  <a:schemeClr val="tx1"/>
                </a:solidFill>
                <a:latin typeface="+mj-ea"/>
                <a:ea typeface="+mj-ea"/>
              </a:rPr>
              <a:t>惯性环节的极点分布和幅相特性曲线如图</a:t>
            </a:r>
            <a:r>
              <a:rPr lang="en-US" altLang="zh-CN" b="0" dirty="0">
                <a:solidFill>
                  <a:schemeClr val="tx1"/>
                </a:solidFill>
                <a:latin typeface="+mj-ea"/>
                <a:ea typeface="+mj-ea"/>
              </a:rPr>
              <a:t>6-17</a:t>
            </a:r>
            <a:r>
              <a:rPr lang="zh-CN" altLang="zh-CN" b="0" dirty="0">
                <a:solidFill>
                  <a:schemeClr val="tx1"/>
                </a:solidFill>
                <a:latin typeface="+mj-ea"/>
                <a:ea typeface="+mj-ea"/>
              </a:rPr>
              <a:t>所示。</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647867"/>
            <a:ext cx="3733800" cy="206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67544" y="4149080"/>
            <a:ext cx="4572000" cy="1938992"/>
          </a:xfrm>
          <a:prstGeom prst="rect">
            <a:avLst/>
          </a:prstGeom>
        </p:spPr>
        <p:txBody>
          <a:bodyPr>
            <a:spAutoFit/>
          </a:bodyPr>
          <a:lstStyle/>
          <a:p>
            <a:pPr algn="l"/>
            <a:r>
              <a:rPr lang="en-US" altLang="zh-CN" b="0" dirty="0">
                <a:solidFill>
                  <a:schemeClr val="tx1"/>
                </a:solidFill>
                <a:latin typeface="+mj-ea"/>
                <a:ea typeface="+mj-ea"/>
              </a:rPr>
              <a:t>MATLAB</a:t>
            </a:r>
            <a:r>
              <a:rPr lang="zh-CN" altLang="zh-CN" b="0" dirty="0">
                <a:solidFill>
                  <a:schemeClr val="tx1"/>
                </a:solidFill>
                <a:latin typeface="+mj-ea"/>
                <a:ea typeface="+mj-ea"/>
              </a:rPr>
              <a:t>程序仿真如下：</a:t>
            </a:r>
          </a:p>
          <a:p>
            <a:pPr algn="l"/>
            <a:r>
              <a:rPr lang="en-US" altLang="zh-CN" b="0" dirty="0">
                <a:solidFill>
                  <a:schemeClr val="tx1"/>
                </a:solidFill>
                <a:latin typeface="+mj-ea"/>
                <a:ea typeface="+mj-ea"/>
              </a:rPr>
              <a:t>g=</a:t>
            </a:r>
            <a:r>
              <a:rPr lang="en-US" altLang="zh-CN" b="0" dirty="0" err="1">
                <a:solidFill>
                  <a:schemeClr val="tx1"/>
                </a:solidFill>
                <a:latin typeface="+mj-ea"/>
                <a:ea typeface="+mj-ea"/>
              </a:rPr>
              <a:t>tf</a:t>
            </a:r>
            <a:r>
              <a:rPr lang="en-US" altLang="zh-CN" b="0" dirty="0">
                <a:solidFill>
                  <a:schemeClr val="tx1"/>
                </a:solidFill>
                <a:latin typeface="+mj-ea"/>
                <a:ea typeface="+mj-ea"/>
              </a:rPr>
              <a:t>(1,[1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nyquist</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axis('square');</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a:t>
            </a:r>
            <a:endParaRPr lang="zh-CN" altLang="zh-CN" b="0" dirty="0">
              <a:solidFill>
                <a:schemeClr val="tx1"/>
              </a:solidFill>
              <a:latin typeface="+mj-ea"/>
              <a:ea typeface="+mj-ea"/>
            </a:endParaRPr>
          </a:p>
          <a:p>
            <a:pPr algn="l"/>
            <a:r>
              <a:rPr lang="zh-CN" altLang="zh-CN" b="0" dirty="0" smtClean="0">
                <a:solidFill>
                  <a:schemeClr val="tx1"/>
                </a:solidFill>
                <a:latin typeface="+mj-ea"/>
                <a:ea typeface="+mj-ea"/>
              </a:rPr>
              <a:t>运行</a:t>
            </a:r>
            <a:r>
              <a:rPr lang="zh-CN" altLang="zh-CN" b="0" dirty="0">
                <a:solidFill>
                  <a:schemeClr val="tx1"/>
                </a:solidFill>
                <a:latin typeface="+mj-ea"/>
                <a:ea typeface="+mj-ea"/>
              </a:rPr>
              <a:t>程序输出图形如图</a:t>
            </a:r>
            <a:r>
              <a:rPr lang="en-US" altLang="zh-CN" b="0" dirty="0">
                <a:solidFill>
                  <a:schemeClr val="tx1"/>
                </a:solidFill>
                <a:latin typeface="+mj-ea"/>
                <a:ea typeface="+mj-ea"/>
              </a:rPr>
              <a:t>6-12</a:t>
            </a:r>
            <a:r>
              <a:rPr lang="zh-CN" altLang="zh-CN" b="0" dirty="0">
                <a:solidFill>
                  <a:schemeClr val="tx1"/>
                </a:solidFill>
                <a:latin typeface="+mj-ea"/>
                <a:ea typeface="+mj-ea"/>
              </a:rPr>
              <a:t>所示。</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85587"/>
            <a:ext cx="4254356" cy="233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66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2946640" cy="400110"/>
          </a:xfrm>
          <a:prstGeom prst="rect">
            <a:avLst/>
          </a:prstGeom>
        </p:spPr>
        <p:txBody>
          <a:bodyPr wrap="none">
            <a:spAutoFit/>
          </a:bodyPr>
          <a:lstStyle/>
          <a:p>
            <a:r>
              <a:rPr lang="en-US" altLang="zh-CN" dirty="0"/>
              <a:t>6.2.5  </a:t>
            </a:r>
            <a:r>
              <a:rPr lang="zh-CN" altLang="zh-CN" dirty="0"/>
              <a:t>一阶复合微分环节</a:t>
            </a:r>
          </a:p>
        </p:txBody>
      </p:sp>
      <p:sp>
        <p:nvSpPr>
          <p:cNvPr id="3" name="矩形 2"/>
          <p:cNvSpPr/>
          <p:nvPr/>
        </p:nvSpPr>
        <p:spPr>
          <a:xfrm>
            <a:off x="532215" y="1700808"/>
            <a:ext cx="4031873" cy="400110"/>
          </a:xfrm>
          <a:prstGeom prst="rect">
            <a:avLst/>
          </a:prstGeom>
        </p:spPr>
        <p:txBody>
          <a:bodyPr wrap="none">
            <a:spAutoFit/>
          </a:bodyPr>
          <a:lstStyle/>
          <a:p>
            <a:pPr algn="l"/>
            <a:r>
              <a:rPr lang="zh-CN" altLang="zh-CN" b="0" dirty="0">
                <a:solidFill>
                  <a:schemeClr val="tx1"/>
                </a:solidFill>
                <a:latin typeface="+mj-ea"/>
                <a:ea typeface="+mj-ea"/>
              </a:rPr>
              <a:t>一阶复合微分环节的传递函数为：</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415468"/>
            <a:ext cx="1396173"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83568" y="3028890"/>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717032"/>
            <a:ext cx="3067376" cy="1168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661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7416824" cy="400110"/>
          </a:xfrm>
          <a:prstGeom prst="rect">
            <a:avLst/>
          </a:prstGeom>
        </p:spPr>
        <p:txBody>
          <a:bodyPr wrap="square">
            <a:spAutoFit/>
          </a:bodyPr>
          <a:lstStyle/>
          <a:p>
            <a:pPr algn="l"/>
            <a:r>
              <a:rPr lang="zh-CN" altLang="zh-CN" b="0" dirty="0">
                <a:solidFill>
                  <a:schemeClr val="tx1"/>
                </a:solidFill>
                <a:latin typeface="+mj-ea"/>
                <a:ea typeface="+mj-ea"/>
              </a:rPr>
              <a:t>一阶复合微分环节幅相特性的实部为常数</a:t>
            </a:r>
            <a:r>
              <a:rPr lang="en-US" altLang="zh-CN" b="0" dirty="0">
                <a:solidFill>
                  <a:schemeClr val="tx1"/>
                </a:solidFill>
                <a:latin typeface="+mj-ea"/>
                <a:ea typeface="+mj-ea"/>
              </a:rPr>
              <a:t>1</a:t>
            </a:r>
            <a:r>
              <a:rPr lang="zh-CN" altLang="zh-CN" b="0" dirty="0">
                <a:solidFill>
                  <a:schemeClr val="tx1"/>
                </a:solidFill>
                <a:latin typeface="+mj-ea"/>
                <a:ea typeface="+mj-ea"/>
              </a:rPr>
              <a:t>，虚部与</a:t>
            </a:r>
            <a:endParaRPr lang="zh-CN" altLang="en-US" b="0" dirty="0">
              <a:solidFill>
                <a:schemeClr val="tx1"/>
              </a:solidFill>
              <a:latin typeface="+mj-ea"/>
              <a:ea typeface="+mj-ea"/>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1028288"/>
            <a:ext cx="393544" cy="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3528" y="1484784"/>
            <a:ext cx="3775393" cy="400110"/>
          </a:xfrm>
          <a:prstGeom prst="rect">
            <a:avLst/>
          </a:prstGeom>
        </p:spPr>
        <p:txBody>
          <a:bodyPr wrap="none">
            <a:spAutoFit/>
          </a:bodyPr>
          <a:lstStyle/>
          <a:p>
            <a:r>
              <a:rPr lang="zh-CN" altLang="zh-CN" b="0" dirty="0">
                <a:solidFill>
                  <a:schemeClr val="tx1"/>
                </a:solidFill>
                <a:latin typeface="+mj-ea"/>
                <a:ea typeface="+mj-ea"/>
              </a:rPr>
              <a:t>成正比，如图</a:t>
            </a:r>
            <a:r>
              <a:rPr lang="en-US" altLang="zh-CN" b="0" dirty="0">
                <a:solidFill>
                  <a:schemeClr val="tx1"/>
                </a:solidFill>
                <a:latin typeface="+mj-ea"/>
                <a:ea typeface="+mj-ea"/>
              </a:rPr>
              <a:t>5-26</a:t>
            </a:r>
            <a:r>
              <a:rPr lang="zh-CN" altLang="zh-CN" b="0" dirty="0">
                <a:solidFill>
                  <a:schemeClr val="tx1"/>
                </a:solidFill>
                <a:latin typeface="+mj-ea"/>
                <a:ea typeface="+mj-ea"/>
              </a:rPr>
              <a:t>曲线①所示。</a:t>
            </a:r>
            <a:endParaRPr lang="zh-CN" altLang="en-US" b="0" dirty="0">
              <a:solidFill>
                <a:schemeClr val="tx1"/>
              </a:solidFill>
              <a:latin typeface="+mj-ea"/>
              <a:ea typeface="+mj-ea"/>
            </a:endParaRPr>
          </a:p>
        </p:txBody>
      </p:sp>
      <p:sp>
        <p:nvSpPr>
          <p:cNvPr id="4" name="矩形 3"/>
          <p:cNvSpPr/>
          <p:nvPr/>
        </p:nvSpPr>
        <p:spPr>
          <a:xfrm>
            <a:off x="3959932" y="1494668"/>
            <a:ext cx="4801314" cy="400110"/>
          </a:xfrm>
          <a:prstGeom prst="rect">
            <a:avLst/>
          </a:prstGeom>
        </p:spPr>
        <p:txBody>
          <a:bodyPr wrap="none">
            <a:spAutoFit/>
          </a:bodyPr>
          <a:lstStyle/>
          <a:p>
            <a:r>
              <a:rPr lang="zh-CN" altLang="zh-CN" b="0" dirty="0">
                <a:solidFill>
                  <a:schemeClr val="tx1"/>
                </a:solidFill>
                <a:latin typeface="+mj-ea"/>
                <a:ea typeface="+mj-ea"/>
              </a:rPr>
              <a:t>不稳定一阶复合微分环节的传递函数为：</a:t>
            </a: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4407" y="2205102"/>
            <a:ext cx="1251050" cy="31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83568" y="2519072"/>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2225" y="3199296"/>
            <a:ext cx="2032268"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1555" y="3717032"/>
            <a:ext cx="2248272" cy="74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661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052736"/>
            <a:ext cx="4572000" cy="4093428"/>
          </a:xfrm>
          <a:prstGeom prst="rect">
            <a:avLst/>
          </a:prstGeom>
        </p:spPr>
        <p:txBody>
          <a:bodyPr>
            <a:spAutoFit/>
          </a:bodyPr>
          <a:lstStyle/>
          <a:p>
            <a:pPr algn="l"/>
            <a:r>
              <a:rPr lang="zh-CN" altLang="zh-CN" b="0" dirty="0">
                <a:solidFill>
                  <a:schemeClr val="tx1"/>
                </a:solidFill>
                <a:latin typeface="+mj-ea"/>
                <a:ea typeface="+mj-ea"/>
              </a:rPr>
              <a:t>一阶复合微分环节的奈奎斯特曲线图编程如下：</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g=</a:t>
            </a:r>
            <a:r>
              <a:rPr lang="en-US" altLang="zh-CN" b="0" dirty="0" err="1">
                <a:solidFill>
                  <a:schemeClr val="tx1"/>
                </a:solidFill>
                <a:latin typeface="+mj-ea"/>
                <a:ea typeface="+mj-ea"/>
              </a:rPr>
              <a:t>tf</a:t>
            </a:r>
            <a:r>
              <a:rPr lang="en-US" altLang="zh-CN" b="0" dirty="0">
                <a:solidFill>
                  <a:schemeClr val="tx1"/>
                </a:solidFill>
                <a:latin typeface="+mj-ea"/>
                <a:ea typeface="+mj-ea"/>
              </a:rPr>
              <a:t>([1,1],[0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nyquist</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nichols</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  </a:t>
            </a:r>
            <a:endParaRPr lang="zh-CN" altLang="zh-CN" b="0" dirty="0">
              <a:solidFill>
                <a:schemeClr val="tx1"/>
              </a:solidFill>
              <a:latin typeface="+mj-ea"/>
              <a:ea typeface="+mj-ea"/>
            </a:endParaRPr>
          </a:p>
          <a:p>
            <a:pPr algn="l"/>
            <a:r>
              <a:rPr lang="en-US" altLang="zh-CN" b="0" dirty="0">
                <a:solidFill>
                  <a:schemeClr val="tx1"/>
                </a:solidFill>
                <a:latin typeface="+mj-ea"/>
                <a:ea typeface="+mj-ea"/>
              </a:rPr>
              <a:t>hold on</a:t>
            </a:r>
            <a:endParaRPr lang="zh-CN" altLang="zh-CN" b="0" dirty="0">
              <a:solidFill>
                <a:schemeClr val="tx1"/>
              </a:solidFill>
              <a:latin typeface="+mj-ea"/>
              <a:ea typeface="+mj-ea"/>
            </a:endParaRPr>
          </a:p>
          <a:p>
            <a:pPr algn="l"/>
            <a:r>
              <a:rPr lang="en-US" altLang="zh-CN" b="0" dirty="0">
                <a:solidFill>
                  <a:schemeClr val="tx1"/>
                </a:solidFill>
                <a:latin typeface="+mj-ea"/>
                <a:ea typeface="+mj-ea"/>
              </a:rPr>
              <a:t>g=</a:t>
            </a:r>
            <a:r>
              <a:rPr lang="en-US" altLang="zh-CN" b="0" dirty="0" err="1">
                <a:solidFill>
                  <a:schemeClr val="tx1"/>
                </a:solidFill>
                <a:latin typeface="+mj-ea"/>
                <a:ea typeface="+mj-ea"/>
              </a:rPr>
              <a:t>tf</a:t>
            </a:r>
            <a:r>
              <a:rPr lang="en-US" altLang="zh-CN" b="0" dirty="0">
                <a:solidFill>
                  <a:schemeClr val="tx1"/>
                </a:solidFill>
                <a:latin typeface="+mj-ea"/>
                <a:ea typeface="+mj-ea"/>
              </a:rPr>
              <a:t>([1,-1],[0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nyquist</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nichols</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axis('square');</a:t>
            </a:r>
            <a:endParaRPr lang="zh-CN" altLang="zh-CN" b="0" dirty="0">
              <a:solidFill>
                <a:schemeClr val="tx1"/>
              </a:solidFill>
              <a:latin typeface="+mj-ea"/>
              <a:ea typeface="+mj-ea"/>
            </a:endParaRPr>
          </a:p>
          <a:p>
            <a:pPr algn="l"/>
            <a:r>
              <a:rPr lang="zh-CN" altLang="zh-CN" b="0" dirty="0" smtClean="0">
                <a:solidFill>
                  <a:schemeClr val="tx1"/>
                </a:solidFill>
                <a:latin typeface="+mj-ea"/>
                <a:ea typeface="+mj-ea"/>
              </a:rPr>
              <a:t>运行</a:t>
            </a:r>
            <a:r>
              <a:rPr lang="zh-CN" altLang="zh-CN" b="0" dirty="0">
                <a:solidFill>
                  <a:schemeClr val="tx1"/>
                </a:solidFill>
                <a:latin typeface="+mj-ea"/>
                <a:ea typeface="+mj-ea"/>
              </a:rPr>
              <a:t>程序输出图形如图</a:t>
            </a:r>
            <a:r>
              <a:rPr lang="en-US" altLang="zh-CN" b="0" dirty="0">
                <a:solidFill>
                  <a:schemeClr val="tx1"/>
                </a:solidFill>
                <a:latin typeface="+mj-ea"/>
                <a:ea typeface="+mj-ea"/>
              </a:rPr>
              <a:t>6-25</a:t>
            </a:r>
            <a:r>
              <a:rPr lang="zh-CN" altLang="zh-CN" b="0" dirty="0">
                <a:solidFill>
                  <a:schemeClr val="tx1"/>
                </a:solidFill>
                <a:latin typeface="+mj-ea"/>
                <a:ea typeface="+mj-ea"/>
              </a:rPr>
              <a:t>所示。</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767302"/>
            <a:ext cx="540918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66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980728"/>
            <a:ext cx="2157963" cy="369332"/>
          </a:xfrm>
          <a:prstGeom prst="rect">
            <a:avLst/>
          </a:prstGeom>
        </p:spPr>
        <p:txBody>
          <a:bodyPr wrap="none">
            <a:spAutoFit/>
          </a:bodyPr>
          <a:lstStyle/>
          <a:p>
            <a:r>
              <a:rPr lang="en-US" altLang="zh-CN" b="1" dirty="0"/>
              <a:t>6.2.6  </a:t>
            </a:r>
            <a:r>
              <a:rPr lang="zh-CN" altLang="zh-CN" b="1" dirty="0"/>
              <a:t>二阶振荡环节</a:t>
            </a:r>
          </a:p>
        </p:txBody>
      </p:sp>
      <p:sp>
        <p:nvSpPr>
          <p:cNvPr id="2" name="矩形 1"/>
          <p:cNvSpPr/>
          <p:nvPr/>
        </p:nvSpPr>
        <p:spPr>
          <a:xfrm>
            <a:off x="319268" y="1556792"/>
            <a:ext cx="3518912" cy="400110"/>
          </a:xfrm>
          <a:prstGeom prst="rect">
            <a:avLst/>
          </a:prstGeom>
        </p:spPr>
        <p:txBody>
          <a:bodyPr wrap="none">
            <a:spAutoFit/>
          </a:bodyPr>
          <a:lstStyle/>
          <a:p>
            <a:r>
              <a:rPr lang="zh-CN" altLang="zh-CN" b="0" dirty="0">
                <a:solidFill>
                  <a:schemeClr val="tx1"/>
                </a:solidFill>
                <a:latin typeface="+mj-ea"/>
                <a:ea typeface="+mj-ea"/>
              </a:rPr>
              <a:t>二阶振荡环节的传递函数为：</a:t>
            </a: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673" y="1966638"/>
            <a:ext cx="5553013" cy="74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9552" y="2820058"/>
            <a:ext cx="2492990" cy="400110"/>
          </a:xfrm>
          <a:prstGeom prst="rect">
            <a:avLst/>
          </a:prstGeom>
        </p:spPr>
        <p:txBody>
          <a:bodyPr wrap="none">
            <a:spAutoFit/>
          </a:bodyPr>
          <a:lstStyle/>
          <a:p>
            <a:r>
              <a:rPr lang="zh-CN" altLang="zh-CN" b="0" dirty="0">
                <a:solidFill>
                  <a:schemeClr val="tx1"/>
                </a:solidFill>
                <a:latin typeface="+mj-ea"/>
                <a:ea typeface="+mj-ea"/>
              </a:rPr>
              <a:t>相应的频率特性为：</a:t>
            </a:r>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259" y="3360440"/>
            <a:ext cx="2444857" cy="94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47" y="4368728"/>
            <a:ext cx="2566257" cy="221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44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836712"/>
            <a:ext cx="8229600" cy="1143000"/>
          </a:xfrm>
        </p:spPr>
        <p:txBody>
          <a:bodyPr>
            <a:normAutofit fontScale="90000"/>
          </a:bodyPr>
          <a:lstStyle/>
          <a:p>
            <a:r>
              <a:rPr lang="en-US" altLang="zh-CN" b="1" dirty="0">
                <a:solidFill>
                  <a:srgbClr val="C00000"/>
                </a:solidFill>
              </a:rPr>
              <a:t>6.1  </a:t>
            </a:r>
            <a:r>
              <a:rPr lang="zh-CN" altLang="zh-CN" b="1" dirty="0">
                <a:solidFill>
                  <a:srgbClr val="C00000"/>
                </a:solidFill>
              </a:rPr>
              <a:t>控制系统频域分析</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fontScale="62500" lnSpcReduction="20000"/>
          </a:bodyPr>
          <a:lstStyle/>
          <a:p>
            <a:r>
              <a:rPr lang="zh-CN" altLang="zh-CN" dirty="0"/>
              <a:t>时域分析法具有直观、准确的优点。如果描述系统的微分方程是一阶或二阶的，求解后可利用时域指标直接评估系统的性能。然而实际系统往往都是高阶的，要建立和求解高阶系统的微分方程比较困难。而且按照给定时域指标设计高阶系统也不是容易实现的事。</a:t>
            </a:r>
          </a:p>
          <a:p>
            <a:r>
              <a:rPr lang="zh-CN" altLang="zh-CN" dirty="0"/>
              <a:t>频域法是基于频率特性或频率响应对系统进行分析和设计的一种图解方法，故又称为频率响应法，频率法的优点较多，具体如下：</a:t>
            </a:r>
          </a:p>
          <a:p>
            <a:r>
              <a:rPr lang="zh-CN" altLang="zh-CN" dirty="0"/>
              <a:t>首先，只要求出系统的开环频率特性，就可以判断闭环系统是否稳定。</a:t>
            </a:r>
          </a:p>
          <a:p>
            <a:r>
              <a:rPr lang="zh-CN" altLang="zh-CN" dirty="0"/>
              <a:t>其次，由系统的频率特性所确定的频域指标与系统的时域指标之间存在着一定的对应关系，而系统的频率特性又很容易和它的结构、参数联系起来。因而可以根据频率特性曲线的形状去选择系统的结构和参数，使之满足时域指标的要求。</a:t>
            </a:r>
          </a:p>
          <a:p>
            <a:r>
              <a:rPr lang="zh-CN" altLang="zh-CN" dirty="0"/>
              <a:t>此外，频率特性不但可由微分方程或传递函数求得，而且还可以用实验方法求得。这对于某些难以用机理分析方法建立微分方程或传递函数的元件</a:t>
            </a:r>
            <a:r>
              <a:rPr lang="en-US" altLang="zh-CN" dirty="0"/>
              <a:t>(</a:t>
            </a:r>
            <a:r>
              <a:rPr lang="zh-CN" altLang="zh-CN" dirty="0"/>
              <a:t>或系统</a:t>
            </a:r>
            <a:r>
              <a:rPr lang="en-US" altLang="zh-CN" dirty="0"/>
              <a:t>)</a:t>
            </a:r>
            <a:r>
              <a:rPr lang="zh-CN" altLang="zh-CN" dirty="0"/>
              <a:t>来说，具有重要的意义。因此，频率法得到了广泛的应用，它也是经典控制理论中的重点内容。</a:t>
            </a:r>
          </a:p>
          <a:p>
            <a:endParaRPr lang="zh-CN" altLang="en-US" dirty="0"/>
          </a:p>
        </p:txBody>
      </p:sp>
    </p:spTree>
    <p:extLst>
      <p:ext uri="{BB962C8B-B14F-4D97-AF65-F5344CB8AC3E}">
        <p14:creationId xmlns:p14="http://schemas.microsoft.com/office/powerpoint/2010/main" val="2193526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268760"/>
            <a:ext cx="441146" cy="400110"/>
          </a:xfrm>
          <a:prstGeom prst="rect">
            <a:avLst/>
          </a:prstGeom>
        </p:spPr>
        <p:txBody>
          <a:bodyPr wrap="none">
            <a:spAutoFit/>
          </a:bodyPr>
          <a:lstStyle/>
          <a:p>
            <a:r>
              <a:rPr lang="zh-CN" altLang="zh-CN" b="0" dirty="0">
                <a:solidFill>
                  <a:schemeClr val="tx1"/>
                </a:solidFill>
                <a:latin typeface="+mn-ea"/>
                <a:ea typeface="+mn-ea"/>
              </a:rPr>
              <a:t>当</a:t>
            </a:r>
            <a:endParaRPr lang="zh-CN" altLang="en-US" b="0" dirty="0">
              <a:solidFill>
                <a:schemeClr val="tx1"/>
              </a:solidFill>
              <a:latin typeface="+mn-ea"/>
              <a:ea typeface="+mn-ea"/>
            </a:endParaRPr>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585" y="1344076"/>
            <a:ext cx="749977" cy="3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979712" y="1269313"/>
            <a:ext cx="697627"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9933" y="1314859"/>
            <a:ext cx="1371473" cy="354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899592" y="1795079"/>
            <a:ext cx="441146" cy="400110"/>
          </a:xfrm>
          <a:prstGeom prst="rect">
            <a:avLst/>
          </a:prstGeom>
        </p:spPr>
        <p:txBody>
          <a:bodyPr wrap="none">
            <a:spAutoFit/>
          </a:bodyPr>
          <a:lstStyle/>
          <a:p>
            <a:r>
              <a:rPr lang="zh-CN" altLang="zh-CN" b="0" dirty="0">
                <a:solidFill>
                  <a:schemeClr val="tx1"/>
                </a:solidFill>
                <a:latin typeface="+mn-ea"/>
                <a:ea typeface="+mn-ea"/>
              </a:rPr>
              <a:t>当</a:t>
            </a:r>
            <a:endParaRPr lang="zh-CN" altLang="en-US" b="0" dirty="0">
              <a:solidFill>
                <a:schemeClr val="tx1"/>
              </a:solidFill>
              <a:latin typeface="+mn-ea"/>
              <a:ea typeface="+mn-ea"/>
            </a:endParaRPr>
          </a:p>
        </p:txBody>
      </p:sp>
      <p:sp>
        <p:nvSpPr>
          <p:cNvPr id="11" name="矩形 10"/>
          <p:cNvSpPr/>
          <p:nvPr/>
        </p:nvSpPr>
        <p:spPr>
          <a:xfrm>
            <a:off x="1979712" y="1797433"/>
            <a:ext cx="697627"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4978" y="1808386"/>
            <a:ext cx="827584" cy="41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9628" y="1808386"/>
            <a:ext cx="2309225" cy="4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899592" y="2343864"/>
            <a:ext cx="441146" cy="400110"/>
          </a:xfrm>
          <a:prstGeom prst="rect">
            <a:avLst/>
          </a:prstGeom>
        </p:spPr>
        <p:txBody>
          <a:bodyPr wrap="none">
            <a:spAutoFit/>
          </a:bodyPr>
          <a:lstStyle/>
          <a:p>
            <a:r>
              <a:rPr lang="zh-CN" altLang="zh-CN" b="0" dirty="0">
                <a:solidFill>
                  <a:schemeClr val="tx1"/>
                </a:solidFill>
                <a:latin typeface="+mn-ea"/>
                <a:ea typeface="+mn-ea"/>
              </a:rPr>
              <a:t>当</a:t>
            </a:r>
            <a:endParaRPr lang="zh-CN" altLang="en-US" b="0" dirty="0">
              <a:solidFill>
                <a:schemeClr val="tx1"/>
              </a:solidFill>
              <a:latin typeface="+mn-ea"/>
              <a:ea typeface="+mn-ea"/>
            </a:endParaRPr>
          </a:p>
        </p:txBody>
      </p:sp>
      <p:pic>
        <p:nvPicPr>
          <p:cNvPr id="174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0738" y="2439356"/>
            <a:ext cx="749978" cy="23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2090814" y="2333162"/>
            <a:ext cx="697627"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pic>
        <p:nvPicPr>
          <p:cNvPr id="1741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609" y="2326484"/>
            <a:ext cx="1951392" cy="37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71600" y="2924944"/>
            <a:ext cx="4031873" cy="400110"/>
          </a:xfrm>
          <a:prstGeom prst="rect">
            <a:avLst/>
          </a:prstGeom>
        </p:spPr>
        <p:txBody>
          <a:bodyPr wrap="none">
            <a:spAutoFit/>
          </a:bodyPr>
          <a:lstStyle/>
          <a:p>
            <a:r>
              <a:rPr lang="zh-CN" altLang="zh-CN" b="0" dirty="0">
                <a:solidFill>
                  <a:schemeClr val="tx1"/>
                </a:solidFill>
                <a:latin typeface="+mj-ea"/>
                <a:ea typeface="+mj-ea"/>
              </a:rPr>
              <a:t>分析二阶振荡环节极点分布以及当</a:t>
            </a:r>
            <a:endParaRPr lang="zh-CN" altLang="en-US" b="0" dirty="0">
              <a:solidFill>
                <a:schemeClr val="tx1"/>
              </a:solidFill>
              <a:latin typeface="+mj-ea"/>
              <a:ea typeface="+mj-ea"/>
            </a:endParaRPr>
          </a:p>
        </p:txBody>
      </p:sp>
      <p:pic>
        <p:nvPicPr>
          <p:cNvPr id="1741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03471" y="2959515"/>
            <a:ext cx="1944791" cy="33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948262" y="2896952"/>
            <a:ext cx="1723549" cy="400110"/>
          </a:xfrm>
          <a:prstGeom prst="rect">
            <a:avLst/>
          </a:prstGeom>
        </p:spPr>
        <p:txBody>
          <a:bodyPr wrap="none">
            <a:spAutoFit/>
          </a:bodyPr>
          <a:lstStyle/>
          <a:p>
            <a:r>
              <a:rPr lang="zh-CN" altLang="zh-CN" b="0" dirty="0">
                <a:solidFill>
                  <a:schemeClr val="tx1"/>
                </a:solidFill>
                <a:latin typeface="+mj-ea"/>
                <a:ea typeface="+mj-ea"/>
              </a:rPr>
              <a:t>变化时，向量</a:t>
            </a:r>
            <a:endParaRPr lang="zh-CN" altLang="en-US" b="0" dirty="0">
              <a:solidFill>
                <a:schemeClr val="tx1"/>
              </a:solidFill>
              <a:latin typeface="+mj-ea"/>
              <a:ea typeface="+mj-ea"/>
            </a:endParaRPr>
          </a:p>
        </p:txBody>
      </p:sp>
      <p:pic>
        <p:nvPicPr>
          <p:cNvPr id="1741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642" y="3429000"/>
            <a:ext cx="650536"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07122" y="3429000"/>
            <a:ext cx="683568" cy="42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096494" y="3429000"/>
            <a:ext cx="4031873" cy="400110"/>
          </a:xfrm>
          <a:prstGeom prst="rect">
            <a:avLst/>
          </a:prstGeom>
        </p:spPr>
        <p:txBody>
          <a:bodyPr wrap="none">
            <a:spAutoFit/>
          </a:bodyPr>
          <a:lstStyle/>
          <a:p>
            <a:r>
              <a:rPr lang="zh-CN" altLang="zh-CN" b="0" dirty="0">
                <a:solidFill>
                  <a:schemeClr val="tx1"/>
                </a:solidFill>
                <a:latin typeface="+mj-ea"/>
                <a:ea typeface="+mj-ea"/>
              </a:rPr>
              <a:t>的模和相角的变化规律，可以绘出</a:t>
            </a:r>
            <a:endParaRPr lang="zh-CN" altLang="en-US" b="0" dirty="0">
              <a:solidFill>
                <a:schemeClr val="tx1"/>
              </a:solidFill>
              <a:latin typeface="+mj-ea"/>
              <a:ea typeface="+mj-ea"/>
            </a:endParaRPr>
          </a:p>
        </p:txBody>
      </p:sp>
      <p:pic>
        <p:nvPicPr>
          <p:cNvPr id="17419"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68612" y="3504720"/>
            <a:ext cx="680464" cy="30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6749076" y="3441551"/>
            <a:ext cx="1723549" cy="400110"/>
          </a:xfrm>
          <a:prstGeom prst="rect">
            <a:avLst/>
          </a:prstGeom>
        </p:spPr>
        <p:txBody>
          <a:bodyPr wrap="none">
            <a:spAutoFit/>
          </a:bodyPr>
          <a:lstStyle/>
          <a:p>
            <a:r>
              <a:rPr lang="zh-CN" altLang="zh-CN" b="0" dirty="0">
                <a:solidFill>
                  <a:schemeClr val="tx1"/>
                </a:solidFill>
                <a:latin typeface="+mj-ea"/>
                <a:ea typeface="+mj-ea"/>
              </a:rPr>
              <a:t>的幅相曲线。</a:t>
            </a:r>
            <a:endParaRPr lang="zh-CN" altLang="en-US" b="0" dirty="0">
              <a:solidFill>
                <a:schemeClr val="tx1"/>
              </a:solidFill>
              <a:latin typeface="+mj-ea"/>
              <a:ea typeface="+mj-ea"/>
            </a:endParaRPr>
          </a:p>
        </p:txBody>
      </p:sp>
      <p:sp>
        <p:nvSpPr>
          <p:cNvPr id="15" name="矩形 14"/>
          <p:cNvSpPr/>
          <p:nvPr/>
        </p:nvSpPr>
        <p:spPr>
          <a:xfrm>
            <a:off x="470642" y="4005064"/>
            <a:ext cx="3775393" cy="400110"/>
          </a:xfrm>
          <a:prstGeom prst="rect">
            <a:avLst/>
          </a:prstGeom>
        </p:spPr>
        <p:txBody>
          <a:bodyPr wrap="none">
            <a:spAutoFit/>
          </a:bodyPr>
          <a:lstStyle/>
          <a:p>
            <a:r>
              <a:rPr lang="zh-CN" altLang="zh-CN" b="0" dirty="0">
                <a:solidFill>
                  <a:schemeClr val="tx1"/>
                </a:solidFill>
                <a:latin typeface="+mj-ea"/>
                <a:ea typeface="+mj-ea"/>
              </a:rPr>
              <a:t>二阶振荡环节幅相特性的形状与</a:t>
            </a:r>
            <a:endParaRPr lang="zh-CN" altLang="en-US" b="0" dirty="0">
              <a:solidFill>
                <a:schemeClr val="tx1"/>
              </a:solidFill>
              <a:latin typeface="+mj-ea"/>
              <a:ea typeface="+mj-ea"/>
            </a:endParaRPr>
          </a:p>
        </p:txBody>
      </p:sp>
      <p:pic>
        <p:nvPicPr>
          <p:cNvPr id="17420"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83580" y="4077073"/>
            <a:ext cx="206956" cy="32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390536" y="4041069"/>
            <a:ext cx="1467068" cy="400110"/>
          </a:xfrm>
          <a:prstGeom prst="rect">
            <a:avLst/>
          </a:prstGeom>
        </p:spPr>
        <p:txBody>
          <a:bodyPr wrap="none">
            <a:spAutoFit/>
          </a:bodyPr>
          <a:lstStyle/>
          <a:p>
            <a:r>
              <a:rPr lang="zh-CN" altLang="zh-CN" b="0" dirty="0">
                <a:solidFill>
                  <a:schemeClr val="tx1"/>
                </a:solidFill>
                <a:latin typeface="+mj-ea"/>
                <a:ea typeface="+mj-ea"/>
              </a:rPr>
              <a:t>值有关，当</a:t>
            </a:r>
            <a:endParaRPr lang="zh-CN" altLang="en-US" b="0" dirty="0">
              <a:solidFill>
                <a:schemeClr val="tx1"/>
              </a:solidFill>
              <a:latin typeface="+mj-ea"/>
              <a:ea typeface="+mj-ea"/>
            </a:endParaRPr>
          </a:p>
        </p:txBody>
      </p:sp>
      <p:pic>
        <p:nvPicPr>
          <p:cNvPr id="17421"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42601" y="4077073"/>
            <a:ext cx="251520" cy="39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5269180" y="4077073"/>
            <a:ext cx="4572000" cy="400110"/>
          </a:xfrm>
          <a:prstGeom prst="rect">
            <a:avLst/>
          </a:prstGeom>
        </p:spPr>
        <p:txBody>
          <a:bodyPr>
            <a:spAutoFit/>
          </a:bodyPr>
          <a:lstStyle/>
          <a:p>
            <a:r>
              <a:rPr lang="zh-CN" altLang="zh-CN" b="0" dirty="0">
                <a:solidFill>
                  <a:schemeClr val="tx1"/>
                </a:solidFill>
                <a:latin typeface="+mj-ea"/>
                <a:ea typeface="+mj-ea"/>
              </a:rPr>
              <a:t>值分别取</a:t>
            </a:r>
            <a:r>
              <a:rPr lang="en-US" altLang="zh-CN" b="0" dirty="0">
                <a:solidFill>
                  <a:schemeClr val="tx1"/>
                </a:solidFill>
                <a:latin typeface="+mj-ea"/>
                <a:ea typeface="+mj-ea"/>
              </a:rPr>
              <a:t>0.4</a:t>
            </a:r>
            <a:r>
              <a:rPr lang="zh-CN" altLang="zh-CN" b="0" dirty="0">
                <a:solidFill>
                  <a:schemeClr val="tx1"/>
                </a:solidFill>
                <a:latin typeface="+mj-ea"/>
                <a:ea typeface="+mj-ea"/>
              </a:rPr>
              <a:t>、</a:t>
            </a:r>
            <a:r>
              <a:rPr lang="en-US" altLang="zh-CN" b="0" dirty="0">
                <a:solidFill>
                  <a:schemeClr val="tx1"/>
                </a:solidFill>
                <a:latin typeface="+mj-ea"/>
                <a:ea typeface="+mj-ea"/>
              </a:rPr>
              <a:t>0.6</a:t>
            </a:r>
            <a:r>
              <a:rPr lang="zh-CN" altLang="zh-CN" b="0" dirty="0">
                <a:solidFill>
                  <a:schemeClr val="tx1"/>
                </a:solidFill>
                <a:latin typeface="+mj-ea"/>
                <a:ea typeface="+mj-ea"/>
              </a:rPr>
              <a:t>和</a:t>
            </a:r>
            <a:r>
              <a:rPr lang="en-US" altLang="zh-CN" b="0" dirty="0">
                <a:solidFill>
                  <a:schemeClr val="tx1"/>
                </a:solidFill>
                <a:latin typeface="+mj-ea"/>
                <a:ea typeface="+mj-ea"/>
              </a:rPr>
              <a:t>0.8</a:t>
            </a:r>
            <a:r>
              <a:rPr lang="zh-CN" altLang="zh-CN" b="0" dirty="0">
                <a:solidFill>
                  <a:schemeClr val="tx1"/>
                </a:solidFill>
                <a:latin typeface="+mj-ea"/>
                <a:ea typeface="+mj-ea"/>
              </a:rPr>
              <a:t>时</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19" name="矩形 18"/>
          <p:cNvSpPr/>
          <p:nvPr/>
        </p:nvSpPr>
        <p:spPr>
          <a:xfrm>
            <a:off x="487714" y="4581128"/>
            <a:ext cx="3005951" cy="400110"/>
          </a:xfrm>
          <a:prstGeom prst="rect">
            <a:avLst/>
          </a:prstGeom>
        </p:spPr>
        <p:txBody>
          <a:bodyPr wrap="none">
            <a:spAutoFit/>
          </a:bodyPr>
          <a:lstStyle/>
          <a:p>
            <a:r>
              <a:rPr lang="zh-CN" altLang="zh-CN" b="0" dirty="0">
                <a:solidFill>
                  <a:schemeClr val="tx1"/>
                </a:solidFill>
                <a:latin typeface="+mj-ea"/>
                <a:ea typeface="+mj-ea"/>
              </a:rPr>
              <a:t>幅相曲线如图</a:t>
            </a:r>
            <a:r>
              <a:rPr lang="en-US" altLang="zh-CN" b="0" dirty="0">
                <a:solidFill>
                  <a:schemeClr val="tx1"/>
                </a:solidFill>
                <a:latin typeface="+mj-ea"/>
                <a:ea typeface="+mj-ea"/>
              </a:rPr>
              <a:t>6-28</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17422"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4240" y="4585793"/>
            <a:ext cx="3436937"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687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4572000" cy="4093428"/>
          </a:xfrm>
          <a:prstGeom prst="rect">
            <a:avLst/>
          </a:prstGeom>
        </p:spPr>
        <p:txBody>
          <a:bodyPr>
            <a:spAutoFit/>
          </a:bodyPr>
          <a:lstStyle/>
          <a:p>
            <a:pPr algn="l"/>
            <a:r>
              <a:rPr lang="zh-CN" altLang="zh-CN" b="0" dirty="0" smtClean="0">
                <a:solidFill>
                  <a:schemeClr val="tx1"/>
                </a:solidFill>
                <a:latin typeface="+mj-ea"/>
                <a:ea typeface="+mj-ea"/>
              </a:rPr>
              <a:t>编写</a:t>
            </a:r>
            <a:r>
              <a:rPr lang="zh-CN" altLang="zh-CN" b="0" dirty="0">
                <a:solidFill>
                  <a:schemeClr val="tx1"/>
                </a:solidFill>
                <a:latin typeface="+mj-ea"/>
                <a:ea typeface="+mj-ea"/>
              </a:rPr>
              <a:t>相应的程序如下：</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ks</a:t>
            </a:r>
            <a:r>
              <a:rPr lang="en-US" altLang="zh-CN" b="0" dirty="0">
                <a:solidFill>
                  <a:schemeClr val="tx1"/>
                </a:solidFill>
                <a:latin typeface="+mj-ea"/>
                <a:ea typeface="+mj-ea"/>
              </a:rPr>
              <a:t>=[0.4 0.6 0.8];</a:t>
            </a:r>
            <a:endParaRPr lang="zh-CN" altLang="zh-CN" b="0" dirty="0">
              <a:solidFill>
                <a:schemeClr val="tx1"/>
              </a:solidFill>
              <a:latin typeface="+mj-ea"/>
              <a:ea typeface="+mj-ea"/>
            </a:endParaRPr>
          </a:p>
          <a:p>
            <a:pPr algn="l"/>
            <a:r>
              <a:rPr lang="en-US" altLang="zh-CN" b="0" dirty="0">
                <a:solidFill>
                  <a:schemeClr val="tx1"/>
                </a:solidFill>
                <a:latin typeface="+mj-ea"/>
                <a:ea typeface="+mj-ea"/>
              </a:rPr>
              <a:t>om=10;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for </a:t>
            </a:r>
            <a:r>
              <a:rPr lang="en-US" altLang="zh-CN" b="0" dirty="0" err="1">
                <a:solidFill>
                  <a:schemeClr val="tx1"/>
                </a:solidFill>
                <a:latin typeface="+mj-ea"/>
                <a:ea typeface="+mj-ea"/>
              </a:rPr>
              <a:t>i</a:t>
            </a:r>
            <a:r>
              <a:rPr lang="en-US" altLang="zh-CN" b="0" dirty="0">
                <a:solidFill>
                  <a:schemeClr val="tx1"/>
                </a:solidFill>
                <a:latin typeface="+mj-ea"/>
                <a:ea typeface="+mj-ea"/>
              </a:rPr>
              <a:t>=1:3</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num</a:t>
            </a:r>
            <a:r>
              <a:rPr lang="en-US" altLang="zh-CN" b="0" dirty="0">
                <a:solidFill>
                  <a:schemeClr val="tx1"/>
                </a:solidFill>
                <a:latin typeface="+mj-ea"/>
                <a:ea typeface="+mj-ea"/>
              </a:rPr>
              <a:t>=om*om;</a:t>
            </a:r>
            <a:endParaRPr lang="zh-CN" altLang="zh-CN" b="0" dirty="0">
              <a:solidFill>
                <a:schemeClr val="tx1"/>
              </a:solidFill>
              <a:latin typeface="+mj-ea"/>
              <a:ea typeface="+mj-ea"/>
            </a:endParaRPr>
          </a:p>
          <a:p>
            <a:pPr algn="l"/>
            <a:r>
              <a:rPr lang="en-US" altLang="zh-CN" b="0" dirty="0">
                <a:solidFill>
                  <a:schemeClr val="tx1"/>
                </a:solidFill>
                <a:latin typeface="+mj-ea"/>
                <a:ea typeface="+mj-ea"/>
              </a:rPr>
              <a:t>  den=[1 2*</a:t>
            </a:r>
            <a:r>
              <a:rPr lang="en-US" altLang="zh-CN" b="0" dirty="0" err="1">
                <a:solidFill>
                  <a:schemeClr val="tx1"/>
                </a:solidFill>
                <a:latin typeface="+mj-ea"/>
                <a:ea typeface="+mj-ea"/>
              </a:rPr>
              <a:t>ks</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)*om om*om];</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nyquist</a:t>
            </a:r>
            <a:r>
              <a:rPr lang="en-US" altLang="zh-CN" b="0" dirty="0">
                <a:solidFill>
                  <a:schemeClr val="tx1"/>
                </a:solidFill>
                <a:latin typeface="+mj-ea"/>
                <a:ea typeface="+mj-ea"/>
              </a:rPr>
              <a:t>(</a:t>
            </a:r>
            <a:r>
              <a:rPr lang="en-US" altLang="zh-CN" b="0" dirty="0" err="1">
                <a:solidFill>
                  <a:schemeClr val="tx1"/>
                </a:solidFill>
                <a:latin typeface="+mj-ea"/>
                <a:ea typeface="+mj-ea"/>
              </a:rPr>
              <a:t>num,den</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axis('square');</a:t>
            </a:r>
            <a:endParaRPr lang="zh-CN" altLang="zh-CN" b="0" dirty="0">
              <a:solidFill>
                <a:schemeClr val="tx1"/>
              </a:solidFill>
              <a:latin typeface="+mj-ea"/>
              <a:ea typeface="+mj-ea"/>
            </a:endParaRPr>
          </a:p>
          <a:p>
            <a:pPr algn="l"/>
            <a:r>
              <a:rPr lang="en-US" altLang="zh-CN" b="0" dirty="0">
                <a:solidFill>
                  <a:schemeClr val="tx1"/>
                </a:solidFill>
                <a:latin typeface="+mj-ea"/>
                <a:ea typeface="+mj-ea"/>
              </a:rPr>
              <a:t>  hold on;</a:t>
            </a:r>
            <a:endParaRPr lang="zh-CN" altLang="zh-CN" b="0" dirty="0">
              <a:solidFill>
                <a:schemeClr val="tx1"/>
              </a:solidFill>
              <a:latin typeface="+mj-ea"/>
              <a:ea typeface="+mj-ea"/>
            </a:endParaRPr>
          </a:p>
          <a:p>
            <a:pPr algn="l"/>
            <a:r>
              <a:rPr lang="en-US" altLang="zh-CN" b="0" dirty="0">
                <a:solidFill>
                  <a:schemeClr val="tx1"/>
                </a:solidFill>
                <a:latin typeface="+mj-ea"/>
                <a:ea typeface="+mj-ea"/>
              </a:rPr>
              <a:t>  grid on</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a:p>
            <a:pPr algn="l"/>
            <a:r>
              <a:rPr lang="zh-CN" altLang="zh-CN" b="0" dirty="0" smtClean="0">
                <a:solidFill>
                  <a:schemeClr val="tx1"/>
                </a:solidFill>
                <a:latin typeface="+mj-ea"/>
                <a:ea typeface="+mj-ea"/>
              </a:rPr>
              <a:t>运行</a:t>
            </a:r>
            <a:r>
              <a:rPr lang="zh-CN" altLang="zh-CN" b="0" dirty="0">
                <a:solidFill>
                  <a:schemeClr val="tx1"/>
                </a:solidFill>
                <a:latin typeface="+mj-ea"/>
                <a:ea typeface="+mj-ea"/>
              </a:rPr>
              <a:t>程序输出图形如图</a:t>
            </a:r>
            <a:r>
              <a:rPr lang="en-US" altLang="zh-CN" b="0" dirty="0">
                <a:solidFill>
                  <a:schemeClr val="tx1"/>
                </a:solidFill>
                <a:latin typeface="+mj-ea"/>
                <a:ea typeface="+mj-ea"/>
              </a:rPr>
              <a:t>6-29</a:t>
            </a:r>
            <a:r>
              <a:rPr lang="zh-CN" altLang="zh-CN" b="0" dirty="0">
                <a:solidFill>
                  <a:schemeClr val="tx1"/>
                </a:solidFill>
                <a:latin typeface="+mj-ea"/>
                <a:ea typeface="+mj-ea"/>
              </a:rPr>
              <a:t>所示。</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124744"/>
            <a:ext cx="4160837" cy="334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40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1866216"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）谐振频率</a:t>
            </a:r>
            <a:endParaRPr lang="zh-CN" altLang="en-US" b="0" dirty="0">
              <a:solidFill>
                <a:schemeClr val="tx1"/>
              </a:solidFill>
              <a:latin typeface="+mj-ea"/>
              <a:ea typeface="+mj-ea"/>
            </a:endParaRP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114835"/>
            <a:ext cx="395536" cy="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55776" y="1138739"/>
            <a:ext cx="1467068" cy="400110"/>
          </a:xfrm>
          <a:prstGeom prst="rect">
            <a:avLst/>
          </a:prstGeom>
        </p:spPr>
        <p:txBody>
          <a:bodyPr wrap="none">
            <a:spAutoFit/>
          </a:bodyPr>
          <a:lstStyle/>
          <a:p>
            <a:r>
              <a:rPr lang="zh-CN" altLang="zh-CN" b="0" dirty="0">
                <a:solidFill>
                  <a:schemeClr val="tx1"/>
                </a:solidFill>
                <a:latin typeface="+mj-ea"/>
                <a:ea typeface="+mj-ea"/>
              </a:rPr>
              <a:t>和谐振峰值</a:t>
            </a:r>
            <a:endParaRPr lang="zh-CN" altLang="en-US" b="0" dirty="0">
              <a:solidFill>
                <a:schemeClr val="tx1"/>
              </a:solidFill>
              <a:latin typeface="+mj-ea"/>
              <a:ea typeface="+mj-ea"/>
            </a:endParaRPr>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7431" y="1196753"/>
            <a:ext cx="386867" cy="32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5576" y="1700808"/>
            <a:ext cx="2236510" cy="400110"/>
          </a:xfrm>
          <a:prstGeom prst="rect">
            <a:avLst/>
          </a:prstGeom>
        </p:spPr>
        <p:txBody>
          <a:bodyPr wrap="none">
            <a:spAutoFit/>
          </a:bodyPr>
          <a:lstStyle/>
          <a:p>
            <a:r>
              <a:rPr lang="zh-CN" altLang="zh-CN" b="0" dirty="0">
                <a:solidFill>
                  <a:schemeClr val="tx1"/>
                </a:solidFill>
                <a:latin typeface="+mj-ea"/>
                <a:ea typeface="+mj-ea"/>
              </a:rPr>
              <a:t>由图</a:t>
            </a:r>
            <a:r>
              <a:rPr lang="en-US" altLang="zh-CN" b="0" dirty="0">
                <a:solidFill>
                  <a:schemeClr val="tx1"/>
                </a:solidFill>
                <a:latin typeface="+mj-ea"/>
                <a:ea typeface="+mj-ea"/>
              </a:rPr>
              <a:t>5-28</a:t>
            </a:r>
            <a:r>
              <a:rPr lang="zh-CN" altLang="zh-CN" b="0" dirty="0">
                <a:solidFill>
                  <a:schemeClr val="tx1"/>
                </a:solidFill>
                <a:latin typeface="+mj-ea"/>
                <a:ea typeface="+mj-ea"/>
              </a:rPr>
              <a:t>可看出，</a:t>
            </a:r>
            <a:endParaRPr lang="zh-CN" altLang="en-US" b="0" dirty="0">
              <a:solidFill>
                <a:schemeClr val="tx1"/>
              </a:solidFill>
              <a:latin typeface="+mj-ea"/>
              <a:ea typeface="+mj-ea"/>
            </a:endParaRPr>
          </a:p>
        </p:txBody>
      </p:sp>
      <p:sp>
        <p:nvSpPr>
          <p:cNvPr id="7" name="矩形 6"/>
          <p:cNvSpPr/>
          <p:nvPr/>
        </p:nvSpPr>
        <p:spPr>
          <a:xfrm>
            <a:off x="3161069" y="1701361"/>
            <a:ext cx="1723549" cy="400110"/>
          </a:xfrm>
          <a:prstGeom prst="rect">
            <a:avLst/>
          </a:prstGeom>
        </p:spPr>
        <p:txBody>
          <a:bodyPr wrap="none">
            <a:spAutoFit/>
          </a:bodyPr>
          <a:lstStyle/>
          <a:p>
            <a:r>
              <a:rPr lang="zh-CN" altLang="zh-CN" b="0" dirty="0">
                <a:solidFill>
                  <a:schemeClr val="tx1"/>
                </a:solidFill>
                <a:latin typeface="+mj-ea"/>
                <a:ea typeface="+mj-ea"/>
              </a:rPr>
              <a:t>值较小时，随</a:t>
            </a:r>
            <a:endParaRPr lang="zh-CN" altLang="en-US" b="0" dirty="0">
              <a:solidFill>
                <a:schemeClr val="tx1"/>
              </a:solidFill>
              <a:latin typeface="+mj-ea"/>
              <a:ea typeface="+mj-ea"/>
            </a:endParaRPr>
          </a:p>
        </p:txBody>
      </p:sp>
      <p:pic>
        <p:nvPicPr>
          <p:cNvPr id="1843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5782" y="1644961"/>
            <a:ext cx="323528" cy="51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8024" y="1740823"/>
            <a:ext cx="1394132"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182156" y="1700808"/>
            <a:ext cx="954107" cy="400110"/>
          </a:xfrm>
          <a:prstGeom prst="rect">
            <a:avLst/>
          </a:prstGeom>
        </p:spPr>
        <p:txBody>
          <a:bodyPr wrap="none">
            <a:spAutoFit/>
          </a:bodyPr>
          <a:lstStyle/>
          <a:p>
            <a:r>
              <a:rPr lang="zh-CN" altLang="zh-CN" b="0" dirty="0">
                <a:solidFill>
                  <a:schemeClr val="tx1"/>
                </a:solidFill>
                <a:latin typeface="+mj-ea"/>
                <a:ea typeface="+mj-ea"/>
              </a:rPr>
              <a:t>变化，</a:t>
            </a:r>
            <a:endParaRPr lang="zh-CN" altLang="en-US" b="0" dirty="0">
              <a:solidFill>
                <a:schemeClr val="tx1"/>
              </a:solidFill>
              <a:latin typeface="+mj-ea"/>
              <a:ea typeface="+mj-ea"/>
            </a:endParaRPr>
          </a:p>
        </p:txBody>
      </p:sp>
      <p:pic>
        <p:nvPicPr>
          <p:cNvPr id="1844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0482" y="1739691"/>
            <a:ext cx="693845" cy="31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596336" y="1652774"/>
            <a:ext cx="954107" cy="400110"/>
          </a:xfrm>
          <a:prstGeom prst="rect">
            <a:avLst/>
          </a:prstGeom>
        </p:spPr>
        <p:txBody>
          <a:bodyPr wrap="none">
            <a:spAutoFit/>
          </a:bodyPr>
          <a:lstStyle/>
          <a:p>
            <a:r>
              <a:rPr lang="zh-CN" altLang="zh-CN" b="0" dirty="0">
                <a:solidFill>
                  <a:schemeClr val="tx1"/>
                </a:solidFill>
                <a:latin typeface="+mj-ea"/>
                <a:ea typeface="+mj-ea"/>
              </a:rPr>
              <a:t>的幅值</a:t>
            </a:r>
            <a:endParaRPr lang="zh-CN" altLang="en-US" b="0" dirty="0">
              <a:solidFill>
                <a:schemeClr val="tx1"/>
              </a:solidFill>
              <a:latin typeface="+mj-ea"/>
              <a:ea typeface="+mj-ea"/>
            </a:endParaRPr>
          </a:p>
        </p:txBody>
      </p:sp>
      <p:pic>
        <p:nvPicPr>
          <p:cNvPr id="1844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07440" y="1686501"/>
            <a:ext cx="578310"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95288" y="2348880"/>
            <a:ext cx="3518912" cy="400110"/>
          </a:xfrm>
          <a:prstGeom prst="rect">
            <a:avLst/>
          </a:prstGeom>
        </p:spPr>
        <p:txBody>
          <a:bodyPr wrap="none">
            <a:spAutoFit/>
          </a:bodyPr>
          <a:lstStyle/>
          <a:p>
            <a:r>
              <a:rPr lang="zh-CN" altLang="zh-CN" b="0" dirty="0">
                <a:solidFill>
                  <a:schemeClr val="tx1"/>
                </a:solidFill>
                <a:latin typeface="+mj-ea"/>
                <a:ea typeface="+mj-ea"/>
              </a:rPr>
              <a:t>先增加然后再逐渐衰减</a:t>
            </a:r>
            <a:r>
              <a:rPr lang="zh-CN" altLang="zh-CN" b="0" dirty="0" smtClean="0">
                <a:solidFill>
                  <a:schemeClr val="tx1"/>
                </a:solidFill>
                <a:latin typeface="+mj-ea"/>
                <a:ea typeface="+mj-ea"/>
              </a:rPr>
              <a:t>直至</a:t>
            </a:r>
            <a:r>
              <a:rPr lang="en-US" altLang="zh-CN" b="0" dirty="0" smtClean="0">
                <a:solidFill>
                  <a:schemeClr val="tx1"/>
                </a:solidFill>
                <a:latin typeface="+mj-ea"/>
                <a:ea typeface="+mj-ea"/>
              </a:rPr>
              <a:t>0.</a:t>
            </a:r>
            <a:endParaRPr lang="zh-CN" altLang="en-US" b="0" dirty="0">
              <a:solidFill>
                <a:schemeClr val="tx1"/>
              </a:solidFill>
              <a:latin typeface="+mj-ea"/>
              <a:ea typeface="+mj-ea"/>
            </a:endParaRPr>
          </a:p>
        </p:txBody>
      </p:sp>
      <p:pic>
        <p:nvPicPr>
          <p:cNvPr id="18446"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6263" y="2414018"/>
            <a:ext cx="582336" cy="33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848565" y="2381449"/>
            <a:ext cx="5963834" cy="400110"/>
          </a:xfrm>
          <a:prstGeom prst="rect">
            <a:avLst/>
          </a:prstGeom>
        </p:spPr>
        <p:txBody>
          <a:bodyPr wrap="square">
            <a:spAutoFit/>
          </a:bodyPr>
          <a:lstStyle/>
          <a:p>
            <a:r>
              <a:rPr lang="zh-CN" altLang="zh-CN" b="0" dirty="0">
                <a:solidFill>
                  <a:schemeClr val="tx1"/>
                </a:solidFill>
                <a:latin typeface="+mj-ea"/>
                <a:ea typeface="+mj-ea"/>
              </a:rPr>
              <a:t>达到极大值时对应的幅值称为谐振峰值</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14" name="矩形 13"/>
          <p:cNvSpPr/>
          <p:nvPr/>
        </p:nvSpPr>
        <p:spPr>
          <a:xfrm>
            <a:off x="323528" y="2924944"/>
            <a:ext cx="697627" cy="400110"/>
          </a:xfrm>
          <a:prstGeom prst="rect">
            <a:avLst/>
          </a:prstGeom>
        </p:spPr>
        <p:txBody>
          <a:bodyPr wrap="none">
            <a:spAutoFit/>
          </a:bodyPr>
          <a:lstStyle/>
          <a:p>
            <a:r>
              <a:rPr lang="zh-CN" altLang="zh-CN" b="0" dirty="0">
                <a:solidFill>
                  <a:schemeClr val="tx1"/>
                </a:solidFill>
                <a:latin typeface="+mj-ea"/>
                <a:ea typeface="+mj-ea"/>
              </a:rPr>
              <a:t>记为</a:t>
            </a:r>
            <a:endParaRPr lang="zh-CN" altLang="en-US" b="0" dirty="0">
              <a:solidFill>
                <a:schemeClr val="tx1"/>
              </a:solidFill>
              <a:latin typeface="+mj-ea"/>
              <a:ea typeface="+mj-ea"/>
            </a:endParaRPr>
          </a:p>
        </p:txBody>
      </p:sp>
      <p:pic>
        <p:nvPicPr>
          <p:cNvPr id="18447"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641" y="2980373"/>
            <a:ext cx="341057" cy="28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401613" y="2971596"/>
            <a:ext cx="3775393" cy="400110"/>
          </a:xfrm>
          <a:prstGeom prst="rect">
            <a:avLst/>
          </a:prstGeom>
        </p:spPr>
        <p:txBody>
          <a:bodyPr wrap="none">
            <a:spAutoFit/>
          </a:bodyPr>
          <a:lstStyle/>
          <a:p>
            <a:r>
              <a:rPr lang="zh-CN" altLang="zh-CN" b="0" dirty="0">
                <a:solidFill>
                  <a:schemeClr val="tx1"/>
                </a:solidFill>
                <a:latin typeface="+mj-ea"/>
                <a:ea typeface="+mj-ea"/>
              </a:rPr>
              <a:t>对应的频率称为谐振频率，记为</a:t>
            </a:r>
            <a:endParaRPr lang="zh-CN" altLang="en-US" b="0" dirty="0">
              <a:solidFill>
                <a:schemeClr val="tx1"/>
              </a:solidFill>
              <a:latin typeface="+mj-ea"/>
              <a:ea typeface="+mj-ea"/>
            </a:endParaRPr>
          </a:p>
        </p:txBody>
      </p:sp>
      <p:pic>
        <p:nvPicPr>
          <p:cNvPr id="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9554" y="2952788"/>
            <a:ext cx="395536" cy="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580112" y="3028890"/>
            <a:ext cx="441146" cy="400110"/>
          </a:xfrm>
          <a:prstGeom prst="rect">
            <a:avLst/>
          </a:prstGeom>
        </p:spPr>
        <p:txBody>
          <a:bodyPr wrap="none">
            <a:spAutoFit/>
          </a:bodyPr>
          <a:lstStyle/>
          <a:p>
            <a:r>
              <a:rPr lang="zh-CN" altLang="zh-CN" dirty="0">
                <a:solidFill>
                  <a:schemeClr val="tx1"/>
                </a:solidFill>
              </a:rPr>
              <a:t>。</a:t>
            </a:r>
            <a:endParaRPr lang="zh-CN" altLang="en-US" dirty="0">
              <a:solidFill>
                <a:schemeClr val="tx1"/>
              </a:solidFill>
            </a:endParaRPr>
          </a:p>
        </p:txBody>
      </p:sp>
      <p:sp>
        <p:nvSpPr>
          <p:cNvPr id="20" name="矩形 19"/>
          <p:cNvSpPr/>
          <p:nvPr/>
        </p:nvSpPr>
        <p:spPr>
          <a:xfrm>
            <a:off x="266581" y="3645024"/>
            <a:ext cx="4572000" cy="2862322"/>
          </a:xfrm>
          <a:prstGeom prst="rect">
            <a:avLst/>
          </a:prstGeom>
        </p:spPr>
        <p:txBody>
          <a:bodyPr>
            <a:spAutoFit/>
          </a:bodyPr>
          <a:lstStyle/>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ks</a:t>
            </a:r>
            <a:r>
              <a:rPr lang="en-US" altLang="zh-CN" b="0" dirty="0">
                <a:solidFill>
                  <a:schemeClr val="tx1"/>
                </a:solidFill>
                <a:latin typeface="+mj-ea"/>
                <a:ea typeface="+mj-ea"/>
              </a:rPr>
              <a:t>=0.04:0.01:0.707;  </a:t>
            </a:r>
            <a:endParaRPr lang="zh-CN" altLang="zh-CN" b="0" dirty="0">
              <a:solidFill>
                <a:schemeClr val="tx1"/>
              </a:solidFill>
              <a:latin typeface="+mj-ea"/>
              <a:ea typeface="+mj-ea"/>
            </a:endParaRPr>
          </a:p>
          <a:p>
            <a:pPr algn="l"/>
            <a:r>
              <a:rPr lang="en-US" altLang="zh-CN" b="0" dirty="0">
                <a:solidFill>
                  <a:schemeClr val="tx1"/>
                </a:solidFill>
                <a:latin typeface="+mj-ea"/>
                <a:ea typeface="+mj-ea"/>
              </a:rPr>
              <a:t>for </a:t>
            </a:r>
            <a:r>
              <a:rPr lang="en-US" altLang="zh-CN" b="0" dirty="0" err="1">
                <a:solidFill>
                  <a:schemeClr val="tx1"/>
                </a:solidFill>
                <a:latin typeface="+mj-ea"/>
                <a:ea typeface="+mj-ea"/>
              </a:rPr>
              <a:t>i</a:t>
            </a:r>
            <a:r>
              <a:rPr lang="en-US" altLang="zh-CN" b="0" dirty="0">
                <a:solidFill>
                  <a:schemeClr val="tx1"/>
                </a:solidFill>
                <a:latin typeface="+mj-ea"/>
                <a:ea typeface="+mj-ea"/>
              </a:rPr>
              <a:t>=1:length(</a:t>
            </a:r>
            <a:r>
              <a:rPr lang="en-US" altLang="zh-CN" b="0" dirty="0" err="1">
                <a:solidFill>
                  <a:schemeClr val="tx1"/>
                </a:solidFill>
                <a:latin typeface="+mj-ea"/>
                <a:ea typeface="+mj-ea"/>
              </a:rPr>
              <a:t>ks</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Mr</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)=1/(2*</a:t>
            </a:r>
            <a:r>
              <a:rPr lang="en-US" altLang="zh-CN" b="0" dirty="0" err="1">
                <a:solidFill>
                  <a:schemeClr val="tx1"/>
                </a:solidFill>
                <a:latin typeface="+mj-ea"/>
                <a:ea typeface="+mj-ea"/>
              </a:rPr>
              <a:t>ks</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a:t>
            </a:r>
            <a:r>
              <a:rPr lang="en-US" altLang="zh-CN" b="0" dirty="0" err="1">
                <a:solidFill>
                  <a:schemeClr val="tx1"/>
                </a:solidFill>
                <a:latin typeface="+mj-ea"/>
                <a:ea typeface="+mj-ea"/>
              </a:rPr>
              <a:t>sqrt</a:t>
            </a:r>
            <a:r>
              <a:rPr lang="en-US" altLang="zh-CN" b="0" dirty="0">
                <a:solidFill>
                  <a:schemeClr val="tx1"/>
                </a:solidFill>
                <a:latin typeface="+mj-ea"/>
                <a:ea typeface="+mj-ea"/>
              </a:rPr>
              <a:t>(1-ks(</a:t>
            </a:r>
            <a:r>
              <a:rPr lang="en-US" altLang="zh-CN" b="0" dirty="0" err="1">
                <a:solidFill>
                  <a:schemeClr val="tx1"/>
                </a:solidFill>
                <a:latin typeface="+mj-ea"/>
                <a:ea typeface="+mj-ea"/>
              </a:rPr>
              <a:t>i</a:t>
            </a:r>
            <a:r>
              <a:rPr lang="en-US" altLang="zh-CN" b="0" dirty="0">
                <a:solidFill>
                  <a:schemeClr val="tx1"/>
                </a:solidFill>
                <a:latin typeface="+mj-ea"/>
                <a:ea typeface="+mj-ea"/>
              </a:rPr>
              <a:t>)*</a:t>
            </a:r>
            <a:r>
              <a:rPr lang="en-US" altLang="zh-CN" b="0" dirty="0" err="1">
                <a:solidFill>
                  <a:schemeClr val="tx1"/>
                </a:solidFill>
                <a:latin typeface="+mj-ea"/>
                <a:ea typeface="+mj-ea"/>
              </a:rPr>
              <a:t>ks</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plot(ks,</a:t>
            </a:r>
            <a:r>
              <a:rPr lang="en-US" altLang="zh-CN" b="0" dirty="0" err="1">
                <a:solidFill>
                  <a:schemeClr val="tx1"/>
                </a:solidFill>
                <a:latin typeface="+mj-ea"/>
                <a:ea typeface="+mj-ea"/>
              </a:rPr>
              <a:t>Mr</a:t>
            </a:r>
            <a:r>
              <a:rPr lang="en-US" altLang="zh-CN" b="0" dirty="0">
                <a:solidFill>
                  <a:schemeClr val="tx1"/>
                </a:solidFill>
                <a:latin typeface="+mj-ea"/>
                <a:ea typeface="+mj-ea"/>
              </a:rPr>
              <a:t>,'b-');grid;</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zh-CN" altLang="zh-CN" b="0" dirty="0">
                <a:solidFill>
                  <a:schemeClr val="tx1"/>
                </a:solidFill>
                <a:latin typeface="+mj-ea"/>
                <a:ea typeface="+mj-ea"/>
              </a:rPr>
              <a:t>阻尼比</a:t>
            </a:r>
            <a:r>
              <a:rPr lang="en-US" altLang="zh-CN" b="0" dirty="0">
                <a:solidFill>
                  <a:schemeClr val="tx1"/>
                </a:solidFill>
                <a:latin typeface="+mj-ea"/>
                <a:ea typeface="+mj-ea"/>
              </a:rPr>
              <a:t>'),</a:t>
            </a:r>
            <a:r>
              <a:rPr lang="en-US" altLang="zh-CN" b="0" dirty="0" err="1">
                <a:solidFill>
                  <a:schemeClr val="tx1"/>
                </a:solidFill>
                <a:latin typeface="+mj-ea"/>
                <a:ea typeface="+mj-ea"/>
              </a:rPr>
              <a:t>ylabel</a:t>
            </a:r>
            <a:r>
              <a:rPr lang="en-US" altLang="zh-CN" b="0" dirty="0">
                <a:solidFill>
                  <a:schemeClr val="tx1"/>
                </a:solidFill>
                <a:latin typeface="+mj-ea"/>
                <a:ea typeface="+mj-ea"/>
              </a:rPr>
              <a:t>('</a:t>
            </a:r>
            <a:r>
              <a:rPr lang="en-US" altLang="zh-CN" b="0" dirty="0" err="1">
                <a:solidFill>
                  <a:schemeClr val="tx1"/>
                </a:solidFill>
                <a:latin typeface="+mj-ea"/>
                <a:ea typeface="+mj-ea"/>
              </a:rPr>
              <a:t>Mr</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zh-CN" altLang="zh-CN" b="0" dirty="0" smtClean="0">
                <a:solidFill>
                  <a:schemeClr val="tx1"/>
                </a:solidFill>
                <a:latin typeface="+mj-ea"/>
                <a:ea typeface="+mj-ea"/>
              </a:rPr>
              <a:t>运行</a:t>
            </a:r>
            <a:r>
              <a:rPr lang="zh-CN" altLang="zh-CN" b="0" dirty="0">
                <a:solidFill>
                  <a:schemeClr val="tx1"/>
                </a:solidFill>
                <a:latin typeface="+mj-ea"/>
                <a:ea typeface="+mj-ea"/>
              </a:rPr>
              <a:t>程序输出图形如图</a:t>
            </a:r>
            <a:r>
              <a:rPr lang="en-US" altLang="zh-CN" b="0" dirty="0">
                <a:solidFill>
                  <a:schemeClr val="tx1"/>
                </a:solidFill>
                <a:latin typeface="+mj-ea"/>
                <a:ea typeface="+mj-ea"/>
              </a:rPr>
              <a:t>6-30</a:t>
            </a:r>
            <a:r>
              <a:rPr lang="zh-CN" altLang="zh-CN" b="0" dirty="0">
                <a:solidFill>
                  <a:schemeClr val="tx1"/>
                </a:solidFill>
                <a:latin typeface="+mj-ea"/>
                <a:ea typeface="+mj-ea"/>
              </a:rPr>
              <a:t>所示。</a:t>
            </a:r>
          </a:p>
        </p:txBody>
      </p:sp>
      <p:sp>
        <p:nvSpPr>
          <p:cNvPr id="21" name="矩形 20"/>
          <p:cNvSpPr/>
          <p:nvPr/>
        </p:nvSpPr>
        <p:spPr>
          <a:xfrm>
            <a:off x="415861" y="3324501"/>
            <a:ext cx="1210588" cy="400110"/>
          </a:xfrm>
          <a:prstGeom prst="rect">
            <a:avLst/>
          </a:prstGeom>
        </p:spPr>
        <p:txBody>
          <a:bodyPr wrap="none">
            <a:spAutoFit/>
          </a:bodyPr>
          <a:lstStyle/>
          <a:p>
            <a:r>
              <a:rPr lang="zh-CN" altLang="zh-CN" b="0" dirty="0">
                <a:solidFill>
                  <a:schemeClr val="tx1"/>
                </a:solidFill>
                <a:latin typeface="+mj-ea"/>
                <a:ea typeface="+mj-ea"/>
              </a:rPr>
              <a:t>编程求解</a:t>
            </a:r>
            <a:endParaRPr lang="zh-CN" altLang="en-US" b="0" dirty="0">
              <a:solidFill>
                <a:schemeClr val="tx1"/>
              </a:solidFill>
              <a:latin typeface="+mj-ea"/>
              <a:ea typeface="+mj-ea"/>
            </a:endParaRPr>
          </a:p>
        </p:txBody>
      </p:sp>
      <p:pic>
        <p:nvPicPr>
          <p:cNvPr id="18453" name="Picture 2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16215" y="3376802"/>
            <a:ext cx="415861" cy="33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1873831" y="3344474"/>
            <a:ext cx="441146" cy="400110"/>
          </a:xfrm>
          <a:prstGeom prst="rect">
            <a:avLst/>
          </a:prstGeom>
        </p:spPr>
        <p:txBody>
          <a:bodyPr wrap="none">
            <a:spAutoFit/>
          </a:bodyPr>
          <a:lstStyle/>
          <a:p>
            <a:r>
              <a:rPr lang="zh-CN" altLang="en-US" b="0" dirty="0">
                <a:solidFill>
                  <a:schemeClr val="tx1"/>
                </a:solidFill>
                <a:latin typeface="+mj-ea"/>
                <a:ea typeface="+mj-ea"/>
              </a:rPr>
              <a:t>与</a:t>
            </a:r>
          </a:p>
        </p:txBody>
      </p:sp>
      <p:pic>
        <p:nvPicPr>
          <p:cNvPr id="18454"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88205" y="3376802"/>
            <a:ext cx="266581" cy="42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2491975" y="3353251"/>
            <a:ext cx="1723549" cy="400110"/>
          </a:xfrm>
          <a:prstGeom prst="rect">
            <a:avLst/>
          </a:prstGeom>
        </p:spPr>
        <p:txBody>
          <a:bodyPr wrap="none">
            <a:spAutoFit/>
          </a:bodyPr>
          <a:lstStyle/>
          <a:p>
            <a:r>
              <a:rPr lang="zh-CN" altLang="zh-CN" b="0" dirty="0">
                <a:solidFill>
                  <a:schemeClr val="tx1"/>
                </a:solidFill>
                <a:latin typeface="+mj-ea"/>
                <a:ea typeface="+mj-ea"/>
              </a:rPr>
              <a:t>的关系如下：</a:t>
            </a:r>
            <a:endParaRPr lang="zh-CN" altLang="en-US" b="0" dirty="0">
              <a:solidFill>
                <a:schemeClr val="tx1"/>
              </a:solidFill>
              <a:latin typeface="+mj-ea"/>
              <a:ea typeface="+mj-ea"/>
            </a:endParaRPr>
          </a:p>
        </p:txBody>
      </p:sp>
      <p:pic>
        <p:nvPicPr>
          <p:cNvPr id="18455"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723" y="3789264"/>
            <a:ext cx="2767403" cy="245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943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6552728"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中二阶振荡环节的使用如图</a:t>
            </a:r>
            <a:r>
              <a:rPr lang="en-US" altLang="zh-CN" b="0" dirty="0">
                <a:solidFill>
                  <a:schemeClr val="tx1"/>
                </a:solidFill>
                <a:latin typeface="+mj-ea"/>
                <a:ea typeface="+mj-ea"/>
              </a:rPr>
              <a:t>6-31</a:t>
            </a:r>
            <a:r>
              <a:rPr lang="zh-CN" altLang="zh-CN" b="0" dirty="0">
                <a:solidFill>
                  <a:schemeClr val="tx1"/>
                </a:solidFill>
                <a:latin typeface="+mj-ea"/>
                <a:ea typeface="+mj-ea"/>
              </a:rPr>
              <a:t>所示。</a:t>
            </a:r>
          </a:p>
        </p:txBody>
      </p:sp>
      <p:pic>
        <p:nvPicPr>
          <p:cNvPr id="3" name="图片 2"/>
          <p:cNvPicPr/>
          <p:nvPr/>
        </p:nvPicPr>
        <p:blipFill>
          <a:blip r:embed="rId2">
            <a:extLst>
              <a:ext uri="{28A0092B-C50C-407E-A947-70E740481C1C}">
                <a14:useLocalDpi xmlns:a14="http://schemas.microsoft.com/office/drawing/2010/main" val="0"/>
              </a:ext>
            </a:extLst>
          </a:blip>
          <a:srcRect l="11169" t="41463" r="4935" b="14146"/>
          <a:stretch>
            <a:fillRect/>
          </a:stretch>
        </p:blipFill>
        <p:spPr bwMode="auto">
          <a:xfrm>
            <a:off x="1043608" y="1772816"/>
            <a:ext cx="3078480" cy="868680"/>
          </a:xfrm>
          <a:prstGeom prst="rect">
            <a:avLst/>
          </a:prstGeom>
          <a:noFill/>
          <a:ln>
            <a:noFill/>
          </a:ln>
        </p:spPr>
      </p:pic>
      <p:sp>
        <p:nvSpPr>
          <p:cNvPr id="4" name="矩形 3"/>
          <p:cNvSpPr/>
          <p:nvPr/>
        </p:nvSpPr>
        <p:spPr>
          <a:xfrm>
            <a:off x="1007705" y="3028890"/>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6-32</a:t>
            </a:r>
            <a:r>
              <a:rPr lang="zh-CN" altLang="zh-CN" b="0" dirty="0">
                <a:solidFill>
                  <a:schemeClr val="tx1"/>
                </a:solidFill>
                <a:latin typeface="+mj-ea"/>
                <a:ea typeface="+mj-ea"/>
              </a:rPr>
              <a:t>所示。</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16" y="3789040"/>
            <a:ext cx="4160837"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943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4572000" cy="707886"/>
          </a:xfrm>
          <a:prstGeom prst="rect">
            <a:avLst/>
          </a:prstGeom>
        </p:spPr>
        <p:txBody>
          <a:bodyPr>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）不稳定二阶振荡环节的幅相特性</a:t>
            </a:r>
          </a:p>
          <a:p>
            <a:r>
              <a:rPr lang="zh-CN" altLang="zh-CN" b="0" dirty="0">
                <a:solidFill>
                  <a:schemeClr val="tx1"/>
                </a:solidFill>
                <a:latin typeface="+mj-ea"/>
                <a:ea typeface="+mj-ea"/>
              </a:rPr>
              <a:t>不稳定二阶振荡环节的传递函数为</a:t>
            </a:r>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988840"/>
            <a:ext cx="2545980" cy="77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73673" y="2766278"/>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174096"/>
            <a:ext cx="3528392" cy="3309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94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340768"/>
            <a:ext cx="3518912" cy="400110"/>
          </a:xfrm>
          <a:prstGeom prst="rect">
            <a:avLst/>
          </a:prstGeom>
        </p:spPr>
        <p:txBody>
          <a:bodyPr wrap="none">
            <a:spAutoFit/>
          </a:bodyPr>
          <a:lstStyle/>
          <a:p>
            <a:r>
              <a:rPr lang="zh-CN" altLang="zh-CN" b="0" dirty="0">
                <a:solidFill>
                  <a:schemeClr val="tx1"/>
                </a:solidFill>
                <a:latin typeface="+mj-ea"/>
                <a:ea typeface="+mj-ea"/>
              </a:rPr>
              <a:t>不稳定二阶振荡环节的相角从</a:t>
            </a:r>
            <a:endParaRPr lang="zh-CN" altLang="en-US" b="0" dirty="0">
              <a:solidFill>
                <a:schemeClr val="tx1"/>
              </a:solidFill>
              <a:latin typeface="+mj-ea"/>
              <a:ea typeface="+mj-ea"/>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1412776"/>
            <a:ext cx="587008" cy="27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82944" y="1351974"/>
            <a:ext cx="1467068" cy="400110"/>
          </a:xfrm>
          <a:prstGeom prst="rect">
            <a:avLst/>
          </a:prstGeom>
        </p:spPr>
        <p:txBody>
          <a:bodyPr wrap="none">
            <a:spAutoFit/>
          </a:bodyPr>
          <a:lstStyle/>
          <a:p>
            <a:r>
              <a:rPr lang="zh-CN" altLang="zh-CN" b="0" dirty="0">
                <a:solidFill>
                  <a:schemeClr val="tx1"/>
                </a:solidFill>
                <a:latin typeface="+mj-ea"/>
                <a:ea typeface="+mj-ea"/>
              </a:rPr>
              <a:t>连续变化到</a:t>
            </a:r>
            <a:endParaRPr lang="zh-CN" altLang="en-US" b="0" dirty="0">
              <a:solidFill>
                <a:schemeClr val="tx1"/>
              </a:solidFill>
              <a:latin typeface="+mj-ea"/>
              <a:ea typeface="+mj-ea"/>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1374495"/>
            <a:ext cx="68834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64704" y="1752084"/>
            <a:ext cx="6462464" cy="400110"/>
          </a:xfrm>
          <a:prstGeom prst="rect">
            <a:avLst/>
          </a:prstGeom>
        </p:spPr>
        <p:txBody>
          <a:bodyPr wrap="square">
            <a:spAutoFit/>
          </a:bodyPr>
          <a:lstStyle/>
          <a:p>
            <a:r>
              <a:rPr lang="zh-CN" altLang="zh-CN" b="0" dirty="0">
                <a:solidFill>
                  <a:schemeClr val="tx1"/>
                </a:solidFill>
                <a:latin typeface="+mj-ea"/>
                <a:ea typeface="+mj-ea"/>
              </a:rPr>
              <a:t>不稳定振荡环节的极点分布与幅相曲线如图</a:t>
            </a:r>
            <a:r>
              <a:rPr lang="en-US" altLang="zh-CN" b="0" dirty="0">
                <a:solidFill>
                  <a:schemeClr val="tx1"/>
                </a:solidFill>
                <a:latin typeface="+mj-ea"/>
                <a:ea typeface="+mj-ea"/>
              </a:rPr>
              <a:t>6-33</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276872"/>
            <a:ext cx="3292475" cy="176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99592" y="4293096"/>
            <a:ext cx="6552728"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中不稳定二阶振荡环节的使用如图</a:t>
            </a:r>
            <a:r>
              <a:rPr lang="en-US" altLang="zh-CN" b="0" dirty="0">
                <a:solidFill>
                  <a:schemeClr val="tx1"/>
                </a:solidFill>
                <a:latin typeface="+mj-ea"/>
                <a:ea typeface="+mj-ea"/>
              </a:rPr>
              <a:t>6-34</a:t>
            </a:r>
            <a:r>
              <a:rPr lang="zh-CN" altLang="zh-CN" b="0" dirty="0">
                <a:solidFill>
                  <a:schemeClr val="tx1"/>
                </a:solidFill>
                <a:latin typeface="+mj-ea"/>
                <a:ea typeface="+mj-ea"/>
              </a:rPr>
              <a:t>所示。</a:t>
            </a:r>
          </a:p>
        </p:txBody>
      </p:sp>
      <p:pic>
        <p:nvPicPr>
          <p:cNvPr id="9" name="图片 8"/>
          <p:cNvPicPr/>
          <p:nvPr/>
        </p:nvPicPr>
        <p:blipFill>
          <a:blip r:embed="rId5">
            <a:extLst>
              <a:ext uri="{28A0092B-C50C-407E-A947-70E740481C1C}">
                <a14:useLocalDpi xmlns:a14="http://schemas.microsoft.com/office/drawing/2010/main" val="0"/>
              </a:ext>
            </a:extLst>
          </a:blip>
          <a:srcRect l="11781" t="39999" r="5173" b="13513"/>
          <a:stretch>
            <a:fillRect/>
          </a:stretch>
        </p:blipFill>
        <p:spPr bwMode="auto">
          <a:xfrm>
            <a:off x="2565658" y="5157192"/>
            <a:ext cx="2750820" cy="822960"/>
          </a:xfrm>
          <a:prstGeom prst="rect">
            <a:avLst/>
          </a:prstGeom>
          <a:noFill/>
          <a:ln>
            <a:noFill/>
          </a:ln>
        </p:spPr>
      </p:pic>
    </p:spTree>
    <p:extLst>
      <p:ext uri="{BB962C8B-B14F-4D97-AF65-F5344CB8AC3E}">
        <p14:creationId xmlns:p14="http://schemas.microsoft.com/office/powerpoint/2010/main" val="3528943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6" y="1556792"/>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6-35</a:t>
            </a:r>
            <a:r>
              <a:rPr lang="zh-CN" altLang="zh-CN" b="0" dirty="0">
                <a:solidFill>
                  <a:schemeClr val="tx1"/>
                </a:solidFill>
                <a:latin typeface="+mj-ea"/>
                <a:ea typeface="+mj-ea"/>
              </a:rPr>
              <a:t>所示。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06788"/>
            <a:ext cx="3505200" cy="170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44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2635657"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）由幅相曲线确定</a:t>
            </a:r>
            <a:endParaRPr lang="zh-CN" altLang="en-US" b="0" dirty="0">
              <a:solidFill>
                <a:schemeClr val="tx1"/>
              </a:solidFill>
              <a:latin typeface="+mj-ea"/>
              <a:ea typeface="+mj-ea"/>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6754" y="1124745"/>
            <a:ext cx="529930" cy="33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95536" y="1556792"/>
            <a:ext cx="8136904" cy="707886"/>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6-2</a:t>
            </a:r>
            <a:r>
              <a:rPr lang="zh-CN" altLang="zh-CN" b="0" dirty="0">
                <a:solidFill>
                  <a:schemeClr val="tx1"/>
                </a:solidFill>
                <a:latin typeface="+mj-ea"/>
                <a:ea typeface="+mj-ea"/>
              </a:rPr>
              <a:t>】由实验得到某环节的幅相特性曲线如图</a:t>
            </a:r>
            <a:r>
              <a:rPr lang="en-US" altLang="zh-CN" b="0" dirty="0">
                <a:solidFill>
                  <a:schemeClr val="tx1"/>
                </a:solidFill>
                <a:latin typeface="+mj-ea"/>
                <a:ea typeface="+mj-ea"/>
              </a:rPr>
              <a:t>6-36</a:t>
            </a:r>
            <a:r>
              <a:rPr lang="zh-CN" altLang="zh-CN" b="0" dirty="0">
                <a:solidFill>
                  <a:schemeClr val="tx1"/>
                </a:solidFill>
                <a:latin typeface="+mj-ea"/>
                <a:ea typeface="+mj-ea"/>
              </a:rPr>
              <a:t>所示，试确定环节的传递函数</a:t>
            </a:r>
            <a:endParaRPr lang="zh-CN" altLang="en-US" b="0" dirty="0">
              <a:solidFill>
                <a:schemeClr val="tx1"/>
              </a:solidFill>
              <a:latin typeface="+mj-ea"/>
              <a:ea typeface="+mj-ea"/>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1946585"/>
            <a:ext cx="504056" cy="31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487622" y="1905577"/>
            <a:ext cx="3005951" cy="400110"/>
          </a:xfrm>
          <a:prstGeom prst="rect">
            <a:avLst/>
          </a:prstGeom>
        </p:spPr>
        <p:txBody>
          <a:bodyPr wrap="none">
            <a:spAutoFit/>
          </a:bodyPr>
          <a:lstStyle/>
          <a:p>
            <a:r>
              <a:rPr lang="zh-CN" altLang="zh-CN" b="0" dirty="0">
                <a:solidFill>
                  <a:schemeClr val="tx1"/>
                </a:solidFill>
                <a:latin typeface="+mj-ea"/>
                <a:ea typeface="+mj-ea"/>
              </a:rPr>
              <a:t>，并对该系统进行仿真。</a:t>
            </a:r>
            <a:endParaRPr lang="zh-CN" altLang="en-US" b="0" dirty="0">
              <a:solidFill>
                <a:schemeClr val="tx1"/>
              </a:solidFill>
              <a:latin typeface="+mj-ea"/>
              <a:ea typeface="+mj-ea"/>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06240"/>
            <a:ext cx="2043113" cy="183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95536" y="3024608"/>
            <a:ext cx="4031873" cy="400110"/>
          </a:xfrm>
          <a:prstGeom prst="rect">
            <a:avLst/>
          </a:prstGeom>
        </p:spPr>
        <p:txBody>
          <a:bodyPr wrap="none">
            <a:spAutoFit/>
          </a:bodyPr>
          <a:lstStyle/>
          <a:p>
            <a:r>
              <a:rPr lang="zh-CN" altLang="zh-CN" b="0" dirty="0">
                <a:solidFill>
                  <a:schemeClr val="tx1"/>
                </a:solidFill>
                <a:latin typeface="+mj-ea"/>
                <a:ea typeface="+mj-ea"/>
              </a:rPr>
              <a:t>根据幅相特性曲线的形状可以确定</a:t>
            </a:r>
            <a:endParaRPr lang="zh-CN" altLang="en-US" b="0" dirty="0">
              <a:solidFill>
                <a:schemeClr val="tx1"/>
              </a:solidFill>
              <a:latin typeface="+mj-ea"/>
              <a:ea typeface="+mj-ea"/>
            </a:endParaRPr>
          </a:p>
        </p:txBody>
      </p:sp>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3091685"/>
            <a:ext cx="527731" cy="33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883707" y="3058147"/>
            <a:ext cx="1210588" cy="400110"/>
          </a:xfrm>
          <a:prstGeom prst="rect">
            <a:avLst/>
          </a:prstGeom>
        </p:spPr>
        <p:txBody>
          <a:bodyPr wrap="none">
            <a:spAutoFit/>
          </a:bodyPr>
          <a:lstStyle/>
          <a:p>
            <a:r>
              <a:rPr lang="zh-CN" altLang="zh-CN" b="0" dirty="0">
                <a:solidFill>
                  <a:schemeClr val="tx1"/>
                </a:solidFill>
                <a:latin typeface="+mj-ea"/>
                <a:ea typeface="+mj-ea"/>
              </a:rPr>
              <a:t>的形式：</a:t>
            </a:r>
            <a:endParaRPr lang="zh-CN" altLang="en-US" b="0" dirty="0">
              <a:solidFill>
                <a:schemeClr val="tx1"/>
              </a:solidFill>
              <a:latin typeface="+mj-ea"/>
              <a:ea typeface="+mj-ea"/>
            </a:endParaRPr>
          </a:p>
        </p:txBody>
      </p:sp>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2167" y="3590292"/>
            <a:ext cx="2309971" cy="70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52152" y="4365104"/>
            <a:ext cx="1980029" cy="400110"/>
          </a:xfrm>
          <a:prstGeom prst="rect">
            <a:avLst/>
          </a:prstGeom>
        </p:spPr>
        <p:txBody>
          <a:bodyPr wrap="none">
            <a:spAutoFit/>
          </a:bodyPr>
          <a:lstStyle/>
          <a:p>
            <a:r>
              <a:rPr lang="zh-CN" altLang="zh-CN" b="0" dirty="0">
                <a:solidFill>
                  <a:schemeClr val="tx1"/>
                </a:solidFill>
                <a:latin typeface="+mj-ea"/>
                <a:ea typeface="+mj-ea"/>
              </a:rPr>
              <a:t>其频率特性为：</a:t>
            </a:r>
          </a:p>
        </p:txBody>
      </p:sp>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1675" y="5013176"/>
            <a:ext cx="2198184" cy="87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9021" y="4763997"/>
            <a:ext cx="2237587" cy="133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448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268760"/>
            <a:ext cx="1467068" cy="400110"/>
          </a:xfrm>
          <a:prstGeom prst="rect">
            <a:avLst/>
          </a:prstGeom>
        </p:spPr>
        <p:txBody>
          <a:bodyPr wrap="none">
            <a:spAutoFit/>
          </a:bodyPr>
          <a:lstStyle/>
          <a:p>
            <a:r>
              <a:rPr lang="zh-CN" altLang="zh-CN" b="0" dirty="0">
                <a:solidFill>
                  <a:schemeClr val="tx1"/>
                </a:solidFill>
                <a:latin typeface="+mj-ea"/>
                <a:ea typeface="+mj-ea"/>
              </a:rPr>
              <a:t>将图中条件</a:t>
            </a:r>
            <a:endParaRPr lang="zh-CN" altLang="en-US" b="0" dirty="0">
              <a:solidFill>
                <a:schemeClr val="tx1"/>
              </a:solidFill>
              <a:latin typeface="+mj-ea"/>
              <a:ea typeface="+mj-ea"/>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9520" y="1340768"/>
            <a:ext cx="870360" cy="309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69880" y="1278644"/>
            <a:ext cx="2236510" cy="400110"/>
          </a:xfrm>
          <a:prstGeom prst="rect">
            <a:avLst/>
          </a:prstGeom>
        </p:spPr>
        <p:txBody>
          <a:bodyPr wrap="none">
            <a:spAutoFit/>
          </a:bodyPr>
          <a:lstStyle/>
          <a:p>
            <a:r>
              <a:rPr lang="zh-CN" altLang="zh-CN" b="0" dirty="0">
                <a:solidFill>
                  <a:schemeClr val="tx1"/>
                </a:solidFill>
                <a:latin typeface="+mj-ea"/>
                <a:ea typeface="+mj-ea"/>
              </a:rPr>
              <a:t>代入式（</a:t>
            </a:r>
            <a:r>
              <a:rPr lang="en-US" altLang="zh-CN" b="0" dirty="0">
                <a:solidFill>
                  <a:schemeClr val="tx1"/>
                </a:solidFill>
                <a:latin typeface="+mj-ea"/>
                <a:ea typeface="+mj-ea"/>
              </a:rPr>
              <a:t>6-45</a:t>
            </a:r>
            <a:r>
              <a:rPr lang="zh-CN" altLang="zh-CN" b="0" dirty="0">
                <a:solidFill>
                  <a:schemeClr val="tx1"/>
                </a:solidFill>
                <a:latin typeface="+mj-ea"/>
                <a:ea typeface="+mj-ea"/>
              </a:rPr>
              <a:t>）得</a:t>
            </a:r>
            <a:endParaRPr lang="zh-CN" altLang="en-US" b="0" dirty="0">
              <a:solidFill>
                <a:schemeClr val="tx1"/>
              </a:solidFill>
              <a:latin typeface="+mj-ea"/>
              <a:ea typeface="+mj-ea"/>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5619" y="1354726"/>
            <a:ext cx="683568" cy="29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796136" y="1302687"/>
            <a:ext cx="441146" cy="400110"/>
          </a:xfrm>
          <a:prstGeom prst="rect">
            <a:avLst/>
          </a:prstGeom>
        </p:spPr>
        <p:txBody>
          <a:bodyPr wrap="none">
            <a:spAutoFit/>
          </a:bodyPr>
          <a:lstStyle/>
          <a:p>
            <a:r>
              <a:rPr lang="zh-CN" altLang="zh-CN" b="0" dirty="0">
                <a:solidFill>
                  <a:schemeClr val="tx1"/>
                </a:solidFill>
                <a:latin typeface="+mj-ea"/>
                <a:ea typeface="+mj-ea"/>
              </a:rPr>
              <a:t>将</a:t>
            </a:r>
            <a:endParaRPr lang="zh-CN" altLang="en-US" b="0" dirty="0">
              <a:solidFill>
                <a:schemeClr val="tx1"/>
              </a:solidFill>
              <a:latin typeface="+mj-ea"/>
              <a:ea typeface="+mj-ea"/>
            </a:endParaRPr>
          </a:p>
        </p:txBody>
      </p:sp>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1326124"/>
            <a:ext cx="1115616" cy="33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55885" y="1844824"/>
            <a:ext cx="2236510" cy="400110"/>
          </a:xfrm>
          <a:prstGeom prst="rect">
            <a:avLst/>
          </a:prstGeom>
        </p:spPr>
        <p:txBody>
          <a:bodyPr wrap="none">
            <a:spAutoFit/>
          </a:bodyPr>
          <a:lstStyle/>
          <a:p>
            <a:r>
              <a:rPr lang="zh-CN" altLang="zh-CN" b="0" dirty="0">
                <a:solidFill>
                  <a:schemeClr val="tx1"/>
                </a:solidFill>
                <a:latin typeface="+mj-ea"/>
                <a:ea typeface="+mj-ea"/>
              </a:rPr>
              <a:t>代入式（</a:t>
            </a:r>
            <a:r>
              <a:rPr lang="en-US" altLang="zh-CN" b="0" dirty="0">
                <a:solidFill>
                  <a:schemeClr val="tx1"/>
                </a:solidFill>
                <a:latin typeface="+mj-ea"/>
                <a:ea typeface="+mj-ea"/>
              </a:rPr>
              <a:t>6-46</a:t>
            </a:r>
            <a:r>
              <a:rPr lang="zh-CN" altLang="zh-CN" b="0" dirty="0">
                <a:solidFill>
                  <a:schemeClr val="tx1"/>
                </a:solidFill>
                <a:latin typeface="+mj-ea"/>
                <a:ea typeface="+mj-ea"/>
              </a:rPr>
              <a:t>）得</a:t>
            </a:r>
            <a:endParaRPr lang="zh-CN" altLang="en-US" b="0" dirty="0">
              <a:solidFill>
                <a:schemeClr val="tx1"/>
              </a:solidFill>
              <a:latin typeface="+mj-ea"/>
              <a:ea typeface="+mj-ea"/>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9880" y="1890856"/>
            <a:ext cx="683568" cy="354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63888" y="1844824"/>
            <a:ext cx="1210588" cy="400110"/>
          </a:xfrm>
          <a:prstGeom prst="rect">
            <a:avLst/>
          </a:prstGeom>
        </p:spPr>
        <p:txBody>
          <a:bodyPr wrap="none">
            <a:spAutoFit/>
          </a:bodyPr>
          <a:lstStyle/>
          <a:p>
            <a:r>
              <a:rPr lang="zh-CN" altLang="zh-CN" b="0" dirty="0">
                <a:solidFill>
                  <a:schemeClr val="tx1"/>
                </a:solidFill>
                <a:latin typeface="+mj-ea"/>
                <a:ea typeface="+mj-ea"/>
              </a:rPr>
              <a:t>从而有，</a:t>
            </a: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7722" y="2492896"/>
            <a:ext cx="3111841" cy="72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67544" y="3216350"/>
            <a:ext cx="7920880" cy="400110"/>
          </a:xfrm>
          <a:prstGeom prst="rect">
            <a:avLst/>
          </a:prstGeom>
        </p:spPr>
        <p:txBody>
          <a:bodyPr wrap="square">
            <a:spAutoFit/>
          </a:bodyPr>
          <a:lstStyle/>
          <a:p>
            <a:pPr algn="l"/>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中稳定二阶振荡环节的使用如图</a:t>
            </a:r>
            <a:r>
              <a:rPr lang="en-US" altLang="zh-CN" b="0" dirty="0">
                <a:solidFill>
                  <a:schemeClr val="tx1"/>
                </a:solidFill>
                <a:latin typeface="+mj-ea"/>
                <a:ea typeface="+mj-ea"/>
              </a:rPr>
              <a:t>6-37</a:t>
            </a:r>
            <a:r>
              <a:rPr lang="zh-CN" altLang="zh-CN" b="0" dirty="0">
                <a:solidFill>
                  <a:schemeClr val="tx1"/>
                </a:solidFill>
                <a:latin typeface="+mj-ea"/>
                <a:ea typeface="+mj-ea"/>
              </a:rPr>
              <a:t>所示。</a:t>
            </a:r>
          </a:p>
        </p:txBody>
      </p:sp>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664" y="3646886"/>
            <a:ext cx="2954332" cy="108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55885" y="5301208"/>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6-38</a:t>
            </a:r>
            <a:r>
              <a:rPr lang="zh-CN" altLang="zh-CN" b="0" dirty="0">
                <a:solidFill>
                  <a:schemeClr val="tx1"/>
                </a:solidFill>
                <a:latin typeface="+mj-ea"/>
                <a:ea typeface="+mj-ea"/>
              </a:rPr>
              <a:t>所示。</a:t>
            </a:r>
          </a:p>
        </p:txBody>
      </p:sp>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9027" y="4867086"/>
            <a:ext cx="3268663"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448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040" y="980728"/>
            <a:ext cx="2946640" cy="400110"/>
          </a:xfrm>
          <a:prstGeom prst="rect">
            <a:avLst/>
          </a:prstGeom>
        </p:spPr>
        <p:txBody>
          <a:bodyPr wrap="none">
            <a:spAutoFit/>
          </a:bodyPr>
          <a:lstStyle/>
          <a:p>
            <a:r>
              <a:rPr lang="en-US" altLang="zh-CN" dirty="0"/>
              <a:t>6.2.7  </a:t>
            </a:r>
            <a:r>
              <a:rPr lang="zh-CN" altLang="zh-CN" dirty="0"/>
              <a:t>二阶复合微分环节</a:t>
            </a:r>
          </a:p>
        </p:txBody>
      </p:sp>
      <p:sp>
        <p:nvSpPr>
          <p:cNvPr id="3" name="矩形 2"/>
          <p:cNvSpPr/>
          <p:nvPr/>
        </p:nvSpPr>
        <p:spPr>
          <a:xfrm>
            <a:off x="251520" y="1380838"/>
            <a:ext cx="4687502"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）二阶复合微分环节的传递函数为：</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916832"/>
            <a:ext cx="4062549" cy="74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9552" y="2661050"/>
            <a:ext cx="1723549" cy="400110"/>
          </a:xfrm>
          <a:prstGeom prst="rect">
            <a:avLst/>
          </a:prstGeom>
        </p:spPr>
        <p:txBody>
          <a:bodyPr wrap="none">
            <a:spAutoFit/>
          </a:bodyPr>
          <a:lstStyle/>
          <a:p>
            <a:r>
              <a:rPr lang="zh-CN" altLang="zh-CN" b="0" dirty="0">
                <a:solidFill>
                  <a:schemeClr val="tx1"/>
                </a:solidFill>
                <a:latin typeface="+mj-ea"/>
                <a:ea typeface="+mj-ea"/>
              </a:rPr>
              <a:t>频率特性为：</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2621" y="3069882"/>
            <a:ext cx="2812117" cy="79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643" y="4221088"/>
            <a:ext cx="3095403" cy="228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394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40010"/>
            <a:ext cx="8229600" cy="1143000"/>
          </a:xfrm>
        </p:spPr>
        <p:txBody>
          <a:bodyPr>
            <a:normAutofit fontScale="90000"/>
          </a:bodyPr>
          <a:lstStyle/>
          <a:p>
            <a:r>
              <a:rPr lang="en-US" altLang="zh-CN" b="1" dirty="0">
                <a:solidFill>
                  <a:srgbClr val="C00000"/>
                </a:solidFill>
              </a:rPr>
              <a:t>6.1.1 </a:t>
            </a:r>
            <a:r>
              <a:rPr lang="zh-CN" altLang="zh-CN" b="1" dirty="0">
                <a:solidFill>
                  <a:srgbClr val="C00000"/>
                </a:solidFill>
              </a:rPr>
              <a:t>频率特性的定义</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484784"/>
            <a:ext cx="8229600" cy="4641379"/>
          </a:xfrm>
        </p:spPr>
        <p:txBody>
          <a:bodyPr>
            <a:normAutofit/>
          </a:bodyPr>
          <a:lstStyle/>
          <a:p>
            <a:r>
              <a:rPr lang="zh-CN" altLang="zh-CN" sz="1800" dirty="0" smtClean="0"/>
              <a:t>关于频率特性</a:t>
            </a:r>
            <a:r>
              <a:rPr lang="zh-CN" altLang="zh-CN" sz="1800" dirty="0"/>
              <a:t>，首先看如图</a:t>
            </a:r>
            <a:r>
              <a:rPr lang="en-US" altLang="zh-CN" sz="1800" dirty="0"/>
              <a:t>6-1</a:t>
            </a:r>
            <a:r>
              <a:rPr lang="zh-CN" altLang="zh-CN" sz="1800" dirty="0"/>
              <a:t>所示的</a:t>
            </a:r>
            <a:r>
              <a:rPr lang="en-US" altLang="zh-CN" sz="1800" dirty="0"/>
              <a:t>R</a:t>
            </a:r>
            <a:r>
              <a:rPr lang="zh-CN" altLang="zh-CN" sz="1800" dirty="0"/>
              <a:t>－</a:t>
            </a:r>
            <a:r>
              <a:rPr lang="en-US" altLang="zh-CN" sz="1800" dirty="0"/>
              <a:t>C</a:t>
            </a:r>
            <a:r>
              <a:rPr lang="zh-CN" altLang="zh-CN" sz="1800" dirty="0"/>
              <a:t>电路</a:t>
            </a:r>
            <a:r>
              <a:rPr lang="zh-CN" altLang="zh-CN" sz="1800" dirty="0" smtClean="0"/>
              <a:t>。</a:t>
            </a:r>
            <a:endParaRPr lang="en-US" altLang="zh-CN" sz="1800" dirty="0" smtClean="0"/>
          </a:p>
          <a:p>
            <a:endParaRPr lang="zh-CN" altLang="zh-CN" sz="1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472"/>
          <a:stretch/>
        </p:blipFill>
        <p:spPr bwMode="auto">
          <a:xfrm>
            <a:off x="1387217" y="1983009"/>
            <a:ext cx="5321087" cy="1152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83568" y="3228945"/>
            <a:ext cx="3438762" cy="369332"/>
          </a:xfrm>
          <a:prstGeom prst="rect">
            <a:avLst/>
          </a:prstGeom>
        </p:spPr>
        <p:txBody>
          <a:bodyPr wrap="none">
            <a:spAutoFit/>
          </a:bodyPr>
          <a:lstStyle/>
          <a:p>
            <a:r>
              <a:rPr lang="zh-CN" altLang="en-US" sz="1800" b="0" dirty="0">
                <a:solidFill>
                  <a:schemeClr val="tx1"/>
                </a:solidFill>
                <a:latin typeface="+mn-lt"/>
                <a:ea typeface="+mn-ea"/>
              </a:rPr>
              <a:t>设电路的输入、输出电压分别为</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330" y="3281458"/>
            <a:ext cx="1166167" cy="32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364088" y="3245330"/>
            <a:ext cx="2492990" cy="400110"/>
          </a:xfrm>
          <a:prstGeom prst="rect">
            <a:avLst/>
          </a:prstGeom>
        </p:spPr>
        <p:txBody>
          <a:bodyPr wrap="none">
            <a:spAutoFit/>
          </a:bodyPr>
          <a:lstStyle/>
          <a:p>
            <a:r>
              <a:rPr lang="zh-CN" altLang="zh-CN" b="0" dirty="0">
                <a:solidFill>
                  <a:schemeClr val="tx1"/>
                </a:solidFill>
                <a:latin typeface="+mn-ea"/>
                <a:ea typeface="+mn-ea"/>
              </a:rPr>
              <a:t>电路的传递函数为：</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172" y="3789040"/>
            <a:ext cx="1638300"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894371" y="4509120"/>
            <a:ext cx="3005951" cy="400110"/>
          </a:xfrm>
          <a:prstGeom prst="rect">
            <a:avLst/>
          </a:prstGeom>
        </p:spPr>
        <p:txBody>
          <a:bodyPr wrap="none">
            <a:spAutoFit/>
          </a:bodyPr>
          <a:lstStyle/>
          <a:p>
            <a:r>
              <a:rPr lang="zh-CN" altLang="zh-CN" b="0" dirty="0">
                <a:solidFill>
                  <a:schemeClr val="tx1"/>
                </a:solidFill>
                <a:latin typeface="+mn-ea"/>
                <a:ea typeface="+mn-ea"/>
              </a:rPr>
              <a:t>若给电路输入一个振幅为</a:t>
            </a:r>
            <a:endParaRPr lang="zh-CN" altLang="en-US" b="0" dirty="0">
              <a:solidFill>
                <a:schemeClr val="tx1"/>
              </a:solidFill>
              <a:latin typeface="+mn-ea"/>
              <a:ea typeface="+mn-ea"/>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322" y="4509120"/>
            <a:ext cx="516221" cy="45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4450012" y="4521947"/>
            <a:ext cx="954107" cy="400110"/>
          </a:xfrm>
          <a:prstGeom prst="rect">
            <a:avLst/>
          </a:prstGeom>
        </p:spPr>
        <p:txBody>
          <a:bodyPr wrap="none">
            <a:spAutoFit/>
          </a:bodyPr>
          <a:lstStyle/>
          <a:p>
            <a:r>
              <a:rPr lang="zh-CN" altLang="zh-CN" b="0" dirty="0">
                <a:solidFill>
                  <a:schemeClr val="tx1"/>
                </a:solidFill>
                <a:latin typeface="+mn-ea"/>
                <a:ea typeface="+mn-ea"/>
              </a:rPr>
              <a:t>频率为</a:t>
            </a:r>
            <a:endParaRPr lang="zh-CN" altLang="en-US" b="0" dirty="0">
              <a:solidFill>
                <a:schemeClr val="tx1"/>
              </a:solidFill>
              <a:latin typeface="+mn-ea"/>
              <a:ea typeface="+mn-ea"/>
            </a:endParaRPr>
          </a:p>
        </p:txBody>
      </p:sp>
      <p:pic>
        <p:nvPicPr>
          <p:cNvPr id="1035" name="Picture 11"/>
          <p:cNvPicPr>
            <a:picLocks noChangeAspect="1" noChangeArrowheads="1"/>
          </p:cNvPicPr>
          <p:nvPr/>
        </p:nvPicPr>
        <p:blipFill rotWithShape="1">
          <a:blip r:embed="rId6">
            <a:extLst>
              <a:ext uri="{28A0092B-C50C-407E-A947-70E740481C1C}">
                <a14:useLocalDpi xmlns:a14="http://schemas.microsoft.com/office/drawing/2010/main" val="0"/>
              </a:ext>
            </a:extLst>
          </a:blip>
          <a:srcRect l="21754" t="20050" r="15911" b="-2"/>
          <a:stretch/>
        </p:blipFill>
        <p:spPr bwMode="auto">
          <a:xfrm>
            <a:off x="5387414" y="4626866"/>
            <a:ext cx="289249" cy="370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13"/>
          <p:cNvSpPr/>
          <p:nvPr/>
        </p:nvSpPr>
        <p:spPr>
          <a:xfrm>
            <a:off x="5796136" y="4521947"/>
            <a:ext cx="2236510" cy="400110"/>
          </a:xfrm>
          <a:prstGeom prst="rect">
            <a:avLst/>
          </a:prstGeom>
        </p:spPr>
        <p:txBody>
          <a:bodyPr wrap="none">
            <a:spAutoFit/>
          </a:bodyPr>
          <a:lstStyle/>
          <a:p>
            <a:r>
              <a:rPr lang="zh-CN" altLang="zh-CN" b="0" dirty="0">
                <a:solidFill>
                  <a:schemeClr val="tx1"/>
                </a:solidFill>
                <a:latin typeface="+mn-ea"/>
                <a:ea typeface="+mn-ea"/>
              </a:rPr>
              <a:t>的正弦信号，即：</a:t>
            </a:r>
          </a:p>
        </p:txBody>
      </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967" y="5301208"/>
            <a:ext cx="2851152"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521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7776864" cy="400110"/>
          </a:xfrm>
          <a:prstGeom prst="rect">
            <a:avLst/>
          </a:prstGeom>
        </p:spPr>
        <p:txBody>
          <a:bodyPr wrap="square">
            <a:spAutoFit/>
          </a:bodyPr>
          <a:lstStyle/>
          <a:p>
            <a:r>
              <a:rPr lang="zh-CN" altLang="zh-CN" b="0" dirty="0">
                <a:solidFill>
                  <a:schemeClr val="tx1"/>
                </a:solidFill>
                <a:latin typeface="+mj-ea"/>
                <a:ea typeface="+mj-ea"/>
              </a:rPr>
              <a:t>二阶复合微分环节的零点分布以及幅相特性曲线如图</a:t>
            </a:r>
            <a:r>
              <a:rPr lang="en-US" altLang="zh-CN" b="0" dirty="0">
                <a:solidFill>
                  <a:schemeClr val="tx1"/>
                </a:solidFill>
                <a:latin typeface="+mj-ea"/>
                <a:ea typeface="+mj-ea"/>
              </a:rPr>
              <a:t>6-39</a:t>
            </a:r>
            <a:r>
              <a:rPr lang="zh-CN" altLang="zh-CN" b="0" dirty="0">
                <a:solidFill>
                  <a:schemeClr val="tx1"/>
                </a:solidFill>
                <a:latin typeface="+mj-ea"/>
                <a:ea typeface="+mj-ea"/>
              </a:rPr>
              <a:t>所示。</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99905"/>
            <a:ext cx="3816424" cy="1821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611560" y="3573016"/>
            <a:ext cx="6174432"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中二阶复合微分环节的使用如图</a:t>
            </a:r>
            <a:r>
              <a:rPr lang="en-US" altLang="zh-CN" b="0" dirty="0">
                <a:solidFill>
                  <a:schemeClr val="tx1"/>
                </a:solidFill>
                <a:latin typeface="+mj-ea"/>
                <a:ea typeface="+mj-ea"/>
              </a:rPr>
              <a:t>6-40</a:t>
            </a:r>
            <a:r>
              <a:rPr lang="zh-CN" altLang="zh-CN" b="0" dirty="0">
                <a:solidFill>
                  <a:schemeClr val="tx1"/>
                </a:solidFill>
                <a:latin typeface="+mj-ea"/>
                <a:ea typeface="+mj-ea"/>
              </a:rPr>
              <a:t>所示。</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293096"/>
            <a:ext cx="3528392" cy="179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941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6-41</a:t>
            </a:r>
            <a:r>
              <a:rPr lang="zh-CN" altLang="zh-CN" b="0" dirty="0">
                <a:solidFill>
                  <a:schemeClr val="tx1"/>
                </a:solidFill>
                <a:latin typeface="+mj-ea"/>
                <a:ea typeface="+mj-ea"/>
              </a:rPr>
              <a:t>所示。</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916" y="1556792"/>
            <a:ext cx="4206970" cy="220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3464" y="4005064"/>
            <a:ext cx="5886688"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）不稳定二阶复合微分环节的频率特性为：</a:t>
            </a:r>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5224830"/>
            <a:ext cx="2673280" cy="7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3253" y="4627738"/>
            <a:ext cx="2664296" cy="196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170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4801314" cy="400110"/>
          </a:xfrm>
          <a:prstGeom prst="rect">
            <a:avLst/>
          </a:prstGeom>
        </p:spPr>
        <p:txBody>
          <a:bodyPr wrap="none">
            <a:spAutoFit/>
          </a:bodyPr>
          <a:lstStyle/>
          <a:p>
            <a:r>
              <a:rPr lang="zh-CN" altLang="zh-CN" b="0" dirty="0">
                <a:solidFill>
                  <a:schemeClr val="tx1"/>
                </a:solidFill>
                <a:latin typeface="+mj-ea"/>
                <a:ea typeface="+mj-ea"/>
              </a:rPr>
              <a:t>零点分布及幅相特性曲线如图</a:t>
            </a:r>
            <a:r>
              <a:rPr lang="en-US" altLang="zh-CN" b="0" dirty="0">
                <a:solidFill>
                  <a:schemeClr val="tx1"/>
                </a:solidFill>
                <a:latin typeface="+mj-ea"/>
                <a:ea typeface="+mj-ea"/>
              </a:rPr>
              <a:t>6-42</a:t>
            </a:r>
            <a:r>
              <a:rPr lang="zh-CN" altLang="zh-CN" b="0" dirty="0">
                <a:solidFill>
                  <a:schemeClr val="tx1"/>
                </a:solidFill>
                <a:latin typeface="+mj-ea"/>
                <a:ea typeface="+mj-ea"/>
              </a:rPr>
              <a:t>所示。</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3289146" cy="1802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51520" y="3645024"/>
            <a:ext cx="7128792"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中不稳定的二阶复合微分环节的使用如图</a:t>
            </a:r>
            <a:r>
              <a:rPr lang="en-US" altLang="zh-CN" b="0" dirty="0">
                <a:solidFill>
                  <a:schemeClr val="tx1"/>
                </a:solidFill>
                <a:latin typeface="+mj-ea"/>
                <a:ea typeface="+mj-ea"/>
              </a:rPr>
              <a:t>6-43</a:t>
            </a:r>
            <a:r>
              <a:rPr lang="zh-CN" altLang="zh-CN" b="0" dirty="0">
                <a:solidFill>
                  <a:schemeClr val="tx1"/>
                </a:solidFill>
                <a:latin typeface="+mj-ea"/>
                <a:ea typeface="+mj-ea"/>
              </a:rPr>
              <a:t>所示。</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7" y="4489921"/>
            <a:ext cx="3708853" cy="181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70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866" y="1052736"/>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6-44</a:t>
            </a:r>
            <a:r>
              <a:rPr lang="zh-CN" altLang="zh-CN" b="0" dirty="0">
                <a:solidFill>
                  <a:schemeClr val="tx1"/>
                </a:solidFill>
                <a:latin typeface="+mj-ea"/>
                <a:ea typeface="+mj-ea"/>
              </a:rPr>
              <a:t>所示。</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490333" cy="2404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70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1920719" cy="400110"/>
          </a:xfrm>
          <a:prstGeom prst="rect">
            <a:avLst/>
          </a:prstGeom>
        </p:spPr>
        <p:txBody>
          <a:bodyPr wrap="none">
            <a:spAutoFit/>
          </a:bodyPr>
          <a:lstStyle/>
          <a:p>
            <a:r>
              <a:rPr lang="en-US" altLang="zh-CN" dirty="0"/>
              <a:t>6.2.8  </a:t>
            </a:r>
            <a:r>
              <a:rPr lang="zh-CN" altLang="zh-CN" dirty="0"/>
              <a:t>延迟环节</a:t>
            </a:r>
          </a:p>
        </p:txBody>
      </p:sp>
      <p:sp>
        <p:nvSpPr>
          <p:cNvPr id="3" name="矩形 2"/>
          <p:cNvSpPr/>
          <p:nvPr/>
        </p:nvSpPr>
        <p:spPr>
          <a:xfrm>
            <a:off x="467544" y="1556792"/>
            <a:ext cx="3005951" cy="400110"/>
          </a:xfrm>
          <a:prstGeom prst="rect">
            <a:avLst/>
          </a:prstGeom>
        </p:spPr>
        <p:txBody>
          <a:bodyPr wrap="none">
            <a:spAutoFit/>
          </a:bodyPr>
          <a:lstStyle/>
          <a:p>
            <a:r>
              <a:rPr lang="zh-CN" altLang="zh-CN" b="0" dirty="0">
                <a:solidFill>
                  <a:schemeClr val="tx1"/>
                </a:solidFill>
                <a:latin typeface="+mj-ea"/>
                <a:ea typeface="+mj-ea"/>
              </a:rPr>
              <a:t>延迟环节的传递函数为：</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204864"/>
            <a:ext cx="1154075" cy="3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03254" y="2586257"/>
            <a:ext cx="1723549" cy="400110"/>
          </a:xfrm>
          <a:prstGeom prst="rect">
            <a:avLst/>
          </a:prstGeom>
        </p:spPr>
        <p:txBody>
          <a:bodyPr wrap="none">
            <a:spAutoFit/>
          </a:bodyPr>
          <a:lstStyle/>
          <a:p>
            <a:r>
              <a:rPr lang="zh-CN" altLang="zh-CN" b="0" dirty="0">
                <a:solidFill>
                  <a:schemeClr val="tx1"/>
                </a:solidFill>
                <a:latin typeface="+mj-ea"/>
                <a:ea typeface="+mj-ea"/>
              </a:rPr>
              <a:t>频率特性为：</a:t>
            </a:r>
          </a:p>
        </p:txBody>
      </p:sp>
      <p:pic>
        <p:nvPicPr>
          <p:cNvPr id="10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992" y="3284984"/>
            <a:ext cx="17970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7004" y="3056384"/>
            <a:ext cx="1475217" cy="8046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621712" y="4293096"/>
            <a:ext cx="6758600" cy="400110"/>
          </a:xfrm>
          <a:prstGeom prst="rect">
            <a:avLst/>
          </a:prstGeom>
        </p:spPr>
        <p:txBody>
          <a:bodyPr wrap="square">
            <a:spAutoFit/>
          </a:bodyPr>
          <a:lstStyle/>
          <a:p>
            <a:r>
              <a:rPr lang="zh-CN" altLang="zh-CN" b="0" dirty="0">
                <a:solidFill>
                  <a:schemeClr val="tx1"/>
                </a:solidFill>
                <a:latin typeface="+mj-ea"/>
                <a:ea typeface="+mj-ea"/>
              </a:rPr>
              <a:t>其幅相特性曲线是圆心在原点的单位圆，如图</a:t>
            </a:r>
            <a:r>
              <a:rPr lang="en-US" altLang="zh-CN" b="0" dirty="0">
                <a:solidFill>
                  <a:schemeClr val="tx1"/>
                </a:solidFill>
                <a:latin typeface="+mj-ea"/>
                <a:ea typeface="+mj-ea"/>
              </a:rPr>
              <a:t>6-45</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10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4869160"/>
            <a:ext cx="395536" cy="35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069721" y="4823384"/>
            <a:ext cx="3518912" cy="400110"/>
          </a:xfrm>
          <a:prstGeom prst="rect">
            <a:avLst/>
          </a:prstGeom>
        </p:spPr>
        <p:txBody>
          <a:bodyPr wrap="none">
            <a:spAutoFit/>
          </a:bodyPr>
          <a:lstStyle/>
          <a:p>
            <a:r>
              <a:rPr lang="zh-CN" altLang="zh-CN" b="0" dirty="0">
                <a:solidFill>
                  <a:schemeClr val="tx1"/>
                </a:solidFill>
                <a:latin typeface="+mj-ea"/>
                <a:ea typeface="+mj-ea"/>
              </a:rPr>
              <a:t>值越大，其相角迟后量越大。</a:t>
            </a:r>
          </a:p>
        </p:txBody>
      </p:sp>
      <p:pic>
        <p:nvPicPr>
          <p:cNvPr id="1024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4392613"/>
            <a:ext cx="1852613"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28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5760640"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中延迟环节的使用如如图</a:t>
            </a:r>
            <a:r>
              <a:rPr lang="en-US" altLang="zh-CN" b="0" dirty="0">
                <a:solidFill>
                  <a:schemeClr val="tx1"/>
                </a:solidFill>
                <a:latin typeface="+mj-ea"/>
                <a:ea typeface="+mj-ea"/>
              </a:rPr>
              <a:t>6-46</a:t>
            </a:r>
            <a:r>
              <a:rPr lang="zh-CN" altLang="zh-CN" b="0" dirty="0">
                <a:solidFill>
                  <a:schemeClr val="tx1"/>
                </a:solidFill>
                <a:latin typeface="+mj-ea"/>
                <a:ea typeface="+mj-ea"/>
              </a:rPr>
              <a:t>所示。</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546721" y="1707321"/>
            <a:ext cx="3170237" cy="115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40126" y="3228392"/>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6-47</a:t>
            </a:r>
            <a:r>
              <a:rPr lang="zh-CN" altLang="zh-CN" b="0" dirty="0">
                <a:solidFill>
                  <a:schemeClr val="tx1"/>
                </a:solidFill>
                <a:latin typeface="+mj-ea"/>
                <a:ea typeface="+mj-ea"/>
              </a:rPr>
              <a:t>所示。</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149080"/>
            <a:ext cx="3292475" cy="170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70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3716082" cy="400110"/>
          </a:xfrm>
          <a:prstGeom prst="rect">
            <a:avLst/>
          </a:prstGeom>
        </p:spPr>
        <p:txBody>
          <a:bodyPr wrap="none">
            <a:spAutoFit/>
          </a:bodyPr>
          <a:lstStyle/>
          <a:p>
            <a:r>
              <a:rPr lang="en-US" altLang="zh-CN" dirty="0"/>
              <a:t>6.2.9  </a:t>
            </a:r>
            <a:r>
              <a:rPr lang="zh-CN" altLang="zh-CN" dirty="0"/>
              <a:t>开环系统的幅相特性曲线</a:t>
            </a:r>
          </a:p>
        </p:txBody>
      </p:sp>
      <p:sp>
        <p:nvSpPr>
          <p:cNvPr id="3" name="矩形 2"/>
          <p:cNvSpPr/>
          <p:nvPr/>
        </p:nvSpPr>
        <p:spPr>
          <a:xfrm>
            <a:off x="323528" y="1484784"/>
            <a:ext cx="2749471" cy="400110"/>
          </a:xfrm>
          <a:prstGeom prst="rect">
            <a:avLst/>
          </a:prstGeom>
        </p:spPr>
        <p:txBody>
          <a:bodyPr wrap="none">
            <a:spAutoFit/>
          </a:bodyPr>
          <a:lstStyle/>
          <a:p>
            <a:r>
              <a:rPr lang="zh-CN" altLang="zh-CN" b="0" dirty="0">
                <a:solidFill>
                  <a:schemeClr val="tx1"/>
                </a:solidFill>
                <a:latin typeface="+mj-ea"/>
                <a:ea typeface="+mj-ea"/>
              </a:rPr>
              <a:t>如果已知开环频率特性</a:t>
            </a:r>
            <a:endParaRPr lang="zh-CN" altLang="en-US" b="0" dirty="0">
              <a:solidFill>
                <a:schemeClr val="tx1"/>
              </a:solidFill>
              <a:latin typeface="+mj-ea"/>
              <a:ea typeface="+mj-ea"/>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1576339"/>
            <a:ext cx="683568" cy="30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5336" y="1484784"/>
            <a:ext cx="954107" cy="400110"/>
          </a:xfrm>
          <a:prstGeom prst="rect">
            <a:avLst/>
          </a:prstGeom>
        </p:spPr>
        <p:txBody>
          <a:bodyPr wrap="none">
            <a:spAutoFit/>
          </a:bodyPr>
          <a:lstStyle/>
          <a:p>
            <a:r>
              <a:rPr lang="zh-CN" altLang="zh-CN" b="0" dirty="0">
                <a:solidFill>
                  <a:schemeClr val="tx1"/>
                </a:solidFill>
                <a:latin typeface="+mj-ea"/>
                <a:ea typeface="+mj-ea"/>
              </a:rPr>
              <a:t>，可令</a:t>
            </a:r>
            <a:endParaRPr lang="zh-CN" altLang="en-US" b="0" dirty="0">
              <a:solidFill>
                <a:schemeClr val="tx1"/>
              </a:solidFill>
              <a:latin typeface="+mj-ea"/>
              <a:ea typeface="+mj-ea"/>
            </a:endParaRP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1521195"/>
            <a:ext cx="467544" cy="41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88024" y="1521195"/>
            <a:ext cx="2492990" cy="400110"/>
          </a:xfrm>
          <a:prstGeom prst="rect">
            <a:avLst/>
          </a:prstGeom>
        </p:spPr>
        <p:txBody>
          <a:bodyPr wrap="none">
            <a:spAutoFit/>
          </a:bodyPr>
          <a:lstStyle/>
          <a:p>
            <a:r>
              <a:rPr lang="zh-CN" altLang="zh-CN" b="0" dirty="0">
                <a:solidFill>
                  <a:schemeClr val="tx1"/>
                </a:solidFill>
                <a:latin typeface="+mj-ea"/>
                <a:ea typeface="+mj-ea"/>
              </a:rPr>
              <a:t>由小到大取值，算出</a:t>
            </a:r>
            <a:endParaRPr lang="zh-CN" altLang="en-US" b="0" dirty="0">
              <a:solidFill>
                <a:schemeClr val="tx1"/>
              </a:solidFill>
              <a:latin typeface="+mj-ea"/>
              <a:ea typeface="+mj-ea"/>
            </a:endParaRPr>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1576339"/>
            <a:ext cx="611560" cy="35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800290" y="1576892"/>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1229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8677" y="1559635"/>
            <a:ext cx="755576" cy="43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23528" y="2060848"/>
            <a:ext cx="1467068" cy="400110"/>
          </a:xfrm>
          <a:prstGeom prst="rect">
            <a:avLst/>
          </a:prstGeom>
        </p:spPr>
        <p:txBody>
          <a:bodyPr wrap="none">
            <a:spAutoFit/>
          </a:bodyPr>
          <a:lstStyle/>
          <a:p>
            <a:r>
              <a:rPr lang="zh-CN" altLang="zh-CN" b="0" dirty="0">
                <a:solidFill>
                  <a:schemeClr val="tx1"/>
                </a:solidFill>
                <a:latin typeface="+mj-ea"/>
                <a:ea typeface="+mj-ea"/>
              </a:rPr>
              <a:t>相应值，在</a:t>
            </a:r>
            <a:endParaRPr lang="zh-CN" altLang="en-US" b="0" dirty="0">
              <a:solidFill>
                <a:schemeClr val="tx1"/>
              </a:solidFill>
              <a:latin typeface="+mj-ea"/>
              <a:ea typeface="+mj-ea"/>
            </a:endParaRPr>
          </a:p>
        </p:txBody>
      </p:sp>
      <p:pic>
        <p:nvPicPr>
          <p:cNvPr id="1229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8374" y="2112501"/>
            <a:ext cx="348457" cy="34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864108" y="2062416"/>
            <a:ext cx="6062839" cy="400110"/>
          </a:xfrm>
          <a:prstGeom prst="rect">
            <a:avLst/>
          </a:prstGeom>
        </p:spPr>
        <p:txBody>
          <a:bodyPr wrap="square">
            <a:spAutoFit/>
          </a:bodyPr>
          <a:lstStyle/>
          <a:p>
            <a:r>
              <a:rPr lang="zh-CN" altLang="zh-CN" b="0" dirty="0">
                <a:solidFill>
                  <a:schemeClr val="tx1"/>
                </a:solidFill>
                <a:latin typeface="+mj-ea"/>
                <a:ea typeface="+mj-ea"/>
              </a:rPr>
              <a:t>平面描点绘图可以得到准确的开环系统幅相特性。</a:t>
            </a:r>
            <a:endParaRPr lang="zh-CN" altLang="en-US" b="0" dirty="0">
              <a:solidFill>
                <a:schemeClr val="tx1"/>
              </a:solidFill>
              <a:latin typeface="+mj-ea"/>
              <a:ea typeface="+mj-ea"/>
            </a:endParaRPr>
          </a:p>
        </p:txBody>
      </p:sp>
      <p:sp>
        <p:nvSpPr>
          <p:cNvPr id="9" name="矩形 8"/>
          <p:cNvSpPr/>
          <p:nvPr/>
        </p:nvSpPr>
        <p:spPr>
          <a:xfrm>
            <a:off x="467544" y="2564904"/>
            <a:ext cx="6912768" cy="400110"/>
          </a:xfrm>
          <a:prstGeom prst="rect">
            <a:avLst/>
          </a:prstGeom>
        </p:spPr>
        <p:txBody>
          <a:bodyPr wrap="square">
            <a:spAutoFit/>
          </a:bodyPr>
          <a:lstStyle/>
          <a:p>
            <a:pPr algn="l"/>
            <a:r>
              <a:rPr lang="zh-CN" altLang="zh-CN" b="0" dirty="0">
                <a:solidFill>
                  <a:schemeClr val="tx1"/>
                </a:solidFill>
                <a:latin typeface="+mj-ea"/>
                <a:ea typeface="+mj-ea"/>
              </a:rPr>
              <a:t>平面描点绘图可以得到准确的开环系统幅相特性。</a:t>
            </a:r>
            <a:endParaRPr lang="zh-CN" altLang="en-US" b="0" dirty="0">
              <a:solidFill>
                <a:schemeClr val="tx1"/>
              </a:solidFill>
              <a:latin typeface="+mj-ea"/>
              <a:ea typeface="+mj-ea"/>
            </a:endParaRPr>
          </a:p>
        </p:txBody>
      </p:sp>
      <p:sp>
        <p:nvSpPr>
          <p:cNvPr id="10" name="矩形 9"/>
          <p:cNvSpPr/>
          <p:nvPr/>
        </p:nvSpPr>
        <p:spPr>
          <a:xfrm>
            <a:off x="6046033" y="2564904"/>
            <a:ext cx="2236510" cy="400110"/>
          </a:xfrm>
          <a:prstGeom prst="rect">
            <a:avLst/>
          </a:prstGeom>
        </p:spPr>
        <p:txBody>
          <a:bodyPr wrap="none">
            <a:spAutoFit/>
          </a:bodyPr>
          <a:lstStyle/>
          <a:p>
            <a:r>
              <a:rPr lang="zh-CN" altLang="zh-CN" b="0" dirty="0">
                <a:solidFill>
                  <a:schemeClr val="tx1"/>
                </a:solidFill>
                <a:latin typeface="+mj-ea"/>
                <a:ea typeface="+mj-ea"/>
              </a:rPr>
              <a:t>可以将开环系统在</a:t>
            </a:r>
            <a:endParaRPr lang="zh-CN" altLang="en-US" b="0" dirty="0">
              <a:solidFill>
                <a:schemeClr val="tx1"/>
              </a:solidFill>
              <a:latin typeface="+mj-ea"/>
              <a:ea typeface="+mj-ea"/>
            </a:endParaRPr>
          </a:p>
        </p:txBody>
      </p:sp>
      <p:pic>
        <p:nvPicPr>
          <p:cNvPr id="1229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20779" y="2644384"/>
            <a:ext cx="323528" cy="36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67544" y="3028890"/>
            <a:ext cx="3775393" cy="400110"/>
          </a:xfrm>
          <a:prstGeom prst="rect">
            <a:avLst/>
          </a:prstGeom>
        </p:spPr>
        <p:txBody>
          <a:bodyPr wrap="none">
            <a:spAutoFit/>
          </a:bodyPr>
          <a:lstStyle/>
          <a:p>
            <a:r>
              <a:rPr lang="zh-CN" altLang="zh-CN" b="0" dirty="0">
                <a:solidFill>
                  <a:schemeClr val="tx1"/>
                </a:solidFill>
                <a:latin typeface="+mj-ea"/>
                <a:ea typeface="+mj-ea"/>
              </a:rPr>
              <a:t>平面的零极点分布图画出来，令</a:t>
            </a:r>
            <a:endParaRPr lang="zh-CN" altLang="en-US" b="0" dirty="0">
              <a:solidFill>
                <a:schemeClr val="tx1"/>
              </a:solidFill>
              <a:latin typeface="+mj-ea"/>
              <a:ea typeface="+mj-ea"/>
            </a:endParaRPr>
          </a:p>
        </p:txBody>
      </p:sp>
      <p:pic>
        <p:nvPicPr>
          <p:cNvPr id="1229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12389" y="3086456"/>
            <a:ext cx="827584" cy="34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811732" y="2996952"/>
            <a:ext cx="1980030" cy="400110"/>
          </a:xfrm>
          <a:prstGeom prst="rect">
            <a:avLst/>
          </a:prstGeom>
        </p:spPr>
        <p:txBody>
          <a:bodyPr wrap="none">
            <a:spAutoFit/>
          </a:bodyPr>
          <a:lstStyle/>
          <a:p>
            <a:r>
              <a:rPr lang="zh-CN" altLang="zh-CN" b="0" dirty="0">
                <a:solidFill>
                  <a:schemeClr val="tx1"/>
                </a:solidFill>
                <a:latin typeface="+mj-ea"/>
                <a:ea typeface="+mj-ea"/>
              </a:rPr>
              <a:t>沿虚轴变化</a:t>
            </a:r>
            <a:r>
              <a:rPr lang="zh-CN" altLang="zh-CN" b="0" dirty="0" smtClean="0">
                <a:solidFill>
                  <a:schemeClr val="tx1"/>
                </a:solidFill>
                <a:latin typeface="+mj-ea"/>
                <a:ea typeface="+mj-ea"/>
              </a:rPr>
              <a:t>，</a:t>
            </a:r>
            <a:r>
              <a:rPr lang="zh-CN" altLang="en-US" b="0" dirty="0">
                <a:solidFill>
                  <a:schemeClr val="tx1"/>
                </a:solidFill>
                <a:latin typeface="+mj-ea"/>
                <a:ea typeface="+mj-ea"/>
              </a:rPr>
              <a:t>当</a:t>
            </a:r>
          </a:p>
        </p:txBody>
      </p:sp>
      <p:pic>
        <p:nvPicPr>
          <p:cNvPr id="1229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68520" y="3082964"/>
            <a:ext cx="1223583" cy="291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016806" y="3028890"/>
            <a:ext cx="697627"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sp>
        <p:nvSpPr>
          <p:cNvPr id="14" name="矩形 13"/>
          <p:cNvSpPr/>
          <p:nvPr/>
        </p:nvSpPr>
        <p:spPr>
          <a:xfrm>
            <a:off x="580008" y="3501008"/>
            <a:ext cx="2236510" cy="400110"/>
          </a:xfrm>
          <a:prstGeom prst="rect">
            <a:avLst/>
          </a:prstGeom>
        </p:spPr>
        <p:txBody>
          <a:bodyPr wrap="none">
            <a:spAutoFit/>
          </a:bodyPr>
          <a:lstStyle/>
          <a:p>
            <a:r>
              <a:rPr lang="zh-CN" altLang="zh-CN" b="0" dirty="0">
                <a:solidFill>
                  <a:schemeClr val="tx1"/>
                </a:solidFill>
                <a:latin typeface="+mj-ea"/>
                <a:ea typeface="+mj-ea"/>
              </a:rPr>
              <a:t>分析各零极点指向</a:t>
            </a:r>
            <a:endParaRPr lang="zh-CN" altLang="en-US" b="0" dirty="0">
              <a:solidFill>
                <a:schemeClr val="tx1"/>
              </a:solidFill>
              <a:latin typeface="+mj-ea"/>
              <a:ea typeface="+mj-ea"/>
            </a:endParaRPr>
          </a:p>
        </p:txBody>
      </p:sp>
      <p:pic>
        <p:nvPicPr>
          <p:cNvPr id="2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1800" y="3558073"/>
            <a:ext cx="827584" cy="34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563888" y="3460938"/>
            <a:ext cx="4572000" cy="400110"/>
          </a:xfrm>
          <a:prstGeom prst="rect">
            <a:avLst/>
          </a:prstGeom>
        </p:spPr>
        <p:txBody>
          <a:bodyPr>
            <a:spAutoFit/>
          </a:bodyPr>
          <a:lstStyle/>
          <a:p>
            <a:r>
              <a:rPr lang="zh-CN" altLang="zh-CN" b="0" dirty="0">
                <a:solidFill>
                  <a:schemeClr val="tx1"/>
                </a:solidFill>
                <a:latin typeface="+mj-ea"/>
                <a:ea typeface="+mj-ea"/>
              </a:rPr>
              <a:t>的复向量的变化趋势，就可以概略画</a:t>
            </a:r>
            <a:r>
              <a:rPr lang="zh-CN" altLang="zh-CN" b="0" dirty="0" smtClean="0">
                <a:solidFill>
                  <a:schemeClr val="tx1"/>
                </a:solidFill>
                <a:latin typeface="+mj-ea"/>
                <a:ea typeface="+mj-ea"/>
              </a:rPr>
              <a:t>出</a:t>
            </a:r>
            <a:endParaRPr lang="zh-CN" altLang="en-US" b="0" dirty="0">
              <a:solidFill>
                <a:schemeClr val="tx1"/>
              </a:solidFill>
              <a:latin typeface="+mj-ea"/>
              <a:ea typeface="+mj-ea"/>
            </a:endParaRPr>
          </a:p>
        </p:txBody>
      </p:sp>
      <p:sp>
        <p:nvSpPr>
          <p:cNvPr id="16" name="矩形 15"/>
          <p:cNvSpPr/>
          <p:nvPr/>
        </p:nvSpPr>
        <p:spPr>
          <a:xfrm>
            <a:off x="692602" y="4005064"/>
            <a:ext cx="2492990" cy="400110"/>
          </a:xfrm>
          <a:prstGeom prst="rect">
            <a:avLst/>
          </a:prstGeom>
        </p:spPr>
        <p:txBody>
          <a:bodyPr wrap="none">
            <a:spAutoFit/>
          </a:bodyPr>
          <a:lstStyle/>
          <a:p>
            <a:r>
              <a:rPr lang="zh-CN" altLang="zh-CN" b="0" dirty="0">
                <a:solidFill>
                  <a:schemeClr val="tx1"/>
                </a:solidFill>
                <a:latin typeface="+mj-ea"/>
                <a:ea typeface="+mj-ea"/>
              </a:rPr>
              <a:t>开环系统的幅相特性</a:t>
            </a:r>
            <a:endParaRPr lang="zh-CN" altLang="en-US" b="0" dirty="0">
              <a:solidFill>
                <a:schemeClr val="tx1"/>
              </a:solidFill>
              <a:latin typeface="+mj-ea"/>
              <a:ea typeface="+mj-ea"/>
            </a:endParaRPr>
          </a:p>
        </p:txBody>
      </p:sp>
      <p:sp>
        <p:nvSpPr>
          <p:cNvPr id="17" name="矩形 16"/>
          <p:cNvSpPr/>
          <p:nvPr/>
        </p:nvSpPr>
        <p:spPr>
          <a:xfrm>
            <a:off x="3049875" y="4005064"/>
            <a:ext cx="4572000" cy="400110"/>
          </a:xfrm>
          <a:prstGeom prst="rect">
            <a:avLst/>
          </a:prstGeom>
        </p:spPr>
        <p:txBody>
          <a:bodyPr>
            <a:spAutoFit/>
          </a:bodyPr>
          <a:lstStyle/>
          <a:p>
            <a:r>
              <a:rPr lang="zh-CN" altLang="zh-CN" b="0" dirty="0">
                <a:solidFill>
                  <a:schemeClr val="tx1"/>
                </a:solidFill>
                <a:latin typeface="+mj-ea"/>
                <a:ea typeface="+mj-ea"/>
              </a:rPr>
              <a:t>曲线。概略绘制的开环幅相曲线应</a:t>
            </a:r>
            <a:r>
              <a:rPr lang="zh-CN" altLang="zh-CN" b="0" dirty="0" smtClean="0">
                <a:solidFill>
                  <a:schemeClr val="tx1"/>
                </a:solidFill>
                <a:latin typeface="+mj-ea"/>
                <a:ea typeface="+mj-ea"/>
              </a:rPr>
              <a:t>反映</a:t>
            </a:r>
            <a:endParaRPr lang="zh-CN" altLang="zh-CN" b="0" dirty="0">
              <a:solidFill>
                <a:schemeClr val="tx1"/>
              </a:solidFill>
              <a:latin typeface="+mj-ea"/>
              <a:ea typeface="+mj-ea"/>
            </a:endParaRPr>
          </a:p>
        </p:txBody>
      </p:sp>
      <p:sp>
        <p:nvSpPr>
          <p:cNvPr id="18" name="矩形 17"/>
          <p:cNvSpPr/>
          <p:nvPr/>
        </p:nvSpPr>
        <p:spPr>
          <a:xfrm>
            <a:off x="678809" y="4571595"/>
            <a:ext cx="3775393" cy="400110"/>
          </a:xfrm>
          <a:prstGeom prst="rect">
            <a:avLst/>
          </a:prstGeom>
        </p:spPr>
        <p:txBody>
          <a:bodyPr wrap="none">
            <a:spAutoFit/>
          </a:bodyPr>
          <a:lstStyle/>
          <a:p>
            <a:r>
              <a:rPr lang="zh-CN" altLang="zh-CN" b="0" dirty="0">
                <a:solidFill>
                  <a:schemeClr val="tx1"/>
                </a:solidFill>
                <a:latin typeface="+mj-ea"/>
                <a:ea typeface="+mj-ea"/>
              </a:rPr>
              <a:t>开环频率特性的三个重要因素：</a:t>
            </a:r>
            <a:endParaRPr lang="zh-CN" altLang="en-US" b="0" dirty="0">
              <a:solidFill>
                <a:schemeClr val="tx1"/>
              </a:solidFill>
              <a:latin typeface="+mj-ea"/>
              <a:ea typeface="+mj-ea"/>
            </a:endParaRPr>
          </a:p>
        </p:txBody>
      </p:sp>
      <p:sp>
        <p:nvSpPr>
          <p:cNvPr id="19" name="矩形 18"/>
          <p:cNvSpPr/>
          <p:nvPr/>
        </p:nvSpPr>
        <p:spPr>
          <a:xfrm>
            <a:off x="580008" y="5229200"/>
            <a:ext cx="3148618"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）开环幅相曲线的起点</a:t>
            </a:r>
            <a:endParaRPr lang="zh-CN" altLang="en-US" b="0" dirty="0">
              <a:solidFill>
                <a:schemeClr val="tx1"/>
              </a:solidFill>
              <a:latin typeface="+mj-ea"/>
              <a:ea typeface="+mj-ea"/>
            </a:endParaRPr>
          </a:p>
        </p:txBody>
      </p:sp>
      <p:sp>
        <p:nvSpPr>
          <p:cNvPr id="20" name="矩形 19"/>
          <p:cNvSpPr/>
          <p:nvPr/>
        </p:nvSpPr>
        <p:spPr>
          <a:xfrm>
            <a:off x="3947249" y="5229200"/>
            <a:ext cx="4174540"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）开环幅相曲线与实轴的交点；</a:t>
            </a:r>
          </a:p>
        </p:txBody>
      </p:sp>
      <p:sp>
        <p:nvSpPr>
          <p:cNvPr id="21" name="矩形 20"/>
          <p:cNvSpPr/>
          <p:nvPr/>
        </p:nvSpPr>
        <p:spPr>
          <a:xfrm>
            <a:off x="763874" y="5805264"/>
            <a:ext cx="5896357" cy="400110"/>
          </a:xfrm>
          <a:prstGeom prst="rect">
            <a:avLst/>
          </a:prstGeom>
        </p:spPr>
        <p:txBody>
          <a:bodyPr wrap="square">
            <a:spAutoFit/>
          </a:bodyPr>
          <a:lstStyle/>
          <a:p>
            <a:r>
              <a:rPr lang="zh-CN" altLang="zh-CN" b="0" dirty="0">
                <a:solidFill>
                  <a:schemeClr val="tx1"/>
                </a:solidFill>
                <a:latin typeface="+mn-ea"/>
                <a:ea typeface="+mn-ea"/>
              </a:rPr>
              <a:t>（</a:t>
            </a:r>
            <a:r>
              <a:rPr lang="en-US" altLang="zh-CN" b="0" dirty="0">
                <a:solidFill>
                  <a:schemeClr val="tx1"/>
                </a:solidFill>
                <a:latin typeface="+mn-ea"/>
                <a:ea typeface="+mn-ea"/>
              </a:rPr>
              <a:t>3</a:t>
            </a:r>
            <a:r>
              <a:rPr lang="zh-CN" altLang="zh-CN" b="0" dirty="0">
                <a:solidFill>
                  <a:schemeClr val="tx1"/>
                </a:solidFill>
                <a:latin typeface="+mn-ea"/>
                <a:ea typeface="+mn-ea"/>
              </a:rPr>
              <a:t>）开环幅相曲线的变化范围（象限、单调性）。</a:t>
            </a:r>
          </a:p>
        </p:txBody>
      </p:sp>
    </p:spTree>
    <p:extLst>
      <p:ext uri="{BB962C8B-B14F-4D97-AF65-F5344CB8AC3E}">
        <p14:creationId xmlns:p14="http://schemas.microsoft.com/office/powerpoint/2010/main" val="839265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5688632" cy="400110"/>
          </a:xfrm>
          <a:prstGeom prst="rect">
            <a:avLst/>
          </a:prstGeom>
        </p:spPr>
        <p:txBody>
          <a:bodyPr wrap="square">
            <a:spAutoFit/>
          </a:bodyPr>
          <a:lstStyle/>
          <a:p>
            <a:r>
              <a:rPr lang="zh-CN" altLang="zh-CN" b="0" dirty="0">
                <a:solidFill>
                  <a:schemeClr val="tx1"/>
                </a:solidFill>
                <a:latin typeface="+mj-ea"/>
                <a:ea typeface="+mj-ea"/>
              </a:rPr>
              <a:t>【例</a:t>
            </a:r>
            <a:r>
              <a:rPr lang="en-US" altLang="zh-CN" b="0" dirty="0">
                <a:solidFill>
                  <a:schemeClr val="tx1"/>
                </a:solidFill>
                <a:latin typeface="+mj-ea"/>
                <a:ea typeface="+mj-ea"/>
              </a:rPr>
              <a:t>6-3</a:t>
            </a:r>
            <a:r>
              <a:rPr lang="zh-CN" altLang="zh-CN" b="0" dirty="0">
                <a:solidFill>
                  <a:schemeClr val="tx1"/>
                </a:solidFill>
                <a:latin typeface="+mj-ea"/>
                <a:ea typeface="+mj-ea"/>
              </a:rPr>
              <a:t>】单位反馈系统的开环传递函数</a:t>
            </a:r>
            <a:endParaRPr lang="zh-CN" altLang="en-US" b="0" dirty="0">
              <a:solidFill>
                <a:schemeClr val="tx1"/>
              </a:solidFill>
              <a:latin typeface="+mj-ea"/>
              <a:ea typeface="+mj-ea"/>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2608" y="1138918"/>
            <a:ext cx="611560" cy="38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20071" y="1139471"/>
            <a:ext cx="697627" cy="400110"/>
          </a:xfrm>
          <a:prstGeom prst="rect">
            <a:avLst/>
          </a:prstGeom>
        </p:spPr>
        <p:txBody>
          <a:bodyPr wrap="none">
            <a:spAutoFit/>
          </a:bodyPr>
          <a:lstStyle/>
          <a:p>
            <a:r>
              <a:rPr lang="zh-CN" altLang="zh-CN" b="0" dirty="0">
                <a:solidFill>
                  <a:schemeClr val="tx1"/>
                </a:solidFill>
                <a:latin typeface="+mj-ea"/>
                <a:ea typeface="+mj-ea"/>
              </a:rPr>
              <a:t>为：</a:t>
            </a:r>
            <a:endParaRPr lang="zh-CN" altLang="en-US" b="0" dirty="0">
              <a:solidFill>
                <a:schemeClr val="tx1"/>
              </a:solidFill>
              <a:latin typeface="+mj-ea"/>
              <a:ea typeface="+mj-ea"/>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870" y="1700808"/>
            <a:ext cx="395634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43608" y="2828835"/>
            <a:ext cx="3005951" cy="400110"/>
          </a:xfrm>
          <a:prstGeom prst="rect">
            <a:avLst/>
          </a:prstGeom>
        </p:spPr>
        <p:txBody>
          <a:bodyPr wrap="none">
            <a:spAutoFit/>
          </a:bodyPr>
          <a:lstStyle/>
          <a:p>
            <a:r>
              <a:rPr lang="zh-CN" altLang="zh-CN" b="0" dirty="0">
                <a:solidFill>
                  <a:schemeClr val="tx1"/>
                </a:solidFill>
                <a:latin typeface="+mj-ea"/>
                <a:ea typeface="+mj-ea"/>
              </a:rPr>
              <a:t>分别概略绘出当系统型别</a:t>
            </a:r>
            <a:endParaRPr lang="zh-CN" altLang="en-US" b="0" dirty="0">
              <a:solidFill>
                <a:schemeClr val="tx1"/>
              </a:solidFill>
              <a:latin typeface="+mj-ea"/>
              <a:ea typeface="+mj-ea"/>
            </a:endParaRPr>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5450" y="2875005"/>
            <a:ext cx="1475656" cy="35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50092" y="2851920"/>
            <a:ext cx="2492990" cy="400110"/>
          </a:xfrm>
          <a:prstGeom prst="rect">
            <a:avLst/>
          </a:prstGeom>
        </p:spPr>
        <p:txBody>
          <a:bodyPr wrap="none">
            <a:spAutoFit/>
          </a:bodyPr>
          <a:lstStyle/>
          <a:p>
            <a:r>
              <a:rPr lang="zh-CN" altLang="zh-CN" b="0" dirty="0">
                <a:solidFill>
                  <a:schemeClr val="tx1"/>
                </a:solidFill>
                <a:latin typeface="+mj-ea"/>
                <a:ea typeface="+mj-ea"/>
              </a:rPr>
              <a:t>时的开环幅相特性。</a:t>
            </a:r>
            <a:endParaRPr lang="zh-CN" altLang="en-US" b="0" dirty="0">
              <a:solidFill>
                <a:schemeClr val="tx1"/>
              </a:solidFill>
              <a:latin typeface="+mj-ea"/>
              <a:ea typeface="+mj-ea"/>
            </a:endParaRPr>
          </a:p>
        </p:txBody>
      </p:sp>
      <p:sp>
        <p:nvSpPr>
          <p:cNvPr id="6" name="矩形 5"/>
          <p:cNvSpPr/>
          <p:nvPr/>
        </p:nvSpPr>
        <p:spPr>
          <a:xfrm>
            <a:off x="7740352" y="2881088"/>
            <a:ext cx="697627" cy="400110"/>
          </a:xfrm>
          <a:prstGeom prst="rect">
            <a:avLst/>
          </a:prstGeom>
        </p:spPr>
        <p:txBody>
          <a:bodyPr wrap="none">
            <a:spAutoFit/>
          </a:bodyPr>
          <a:lstStyle/>
          <a:p>
            <a:r>
              <a:rPr lang="zh-CN" altLang="zh-CN" b="0" dirty="0">
                <a:solidFill>
                  <a:schemeClr val="tx1"/>
                </a:solidFill>
                <a:latin typeface="+mj-ea"/>
                <a:ea typeface="+mj-ea"/>
              </a:rPr>
              <a:t>讨论</a:t>
            </a:r>
            <a:endParaRPr lang="zh-CN" altLang="en-US" b="0" dirty="0">
              <a:solidFill>
                <a:schemeClr val="tx1"/>
              </a:solidFill>
              <a:latin typeface="+mj-ea"/>
              <a:ea typeface="+mj-ea"/>
            </a:endParaRPr>
          </a:p>
        </p:txBody>
      </p:sp>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4929" y="2902384"/>
            <a:ext cx="611560" cy="3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5536" y="3252030"/>
            <a:ext cx="1723549" cy="400110"/>
          </a:xfrm>
          <a:prstGeom prst="rect">
            <a:avLst/>
          </a:prstGeom>
        </p:spPr>
        <p:txBody>
          <a:bodyPr wrap="none">
            <a:spAutoFit/>
          </a:bodyPr>
          <a:lstStyle/>
          <a:p>
            <a:r>
              <a:rPr lang="zh-CN" altLang="zh-CN" b="0" dirty="0">
                <a:solidFill>
                  <a:schemeClr val="tx1"/>
                </a:solidFill>
                <a:latin typeface="+mj-ea"/>
                <a:ea typeface="+mj-ea"/>
              </a:rPr>
              <a:t>时的情形。在</a:t>
            </a:r>
            <a:endParaRPr lang="zh-CN" altLang="en-US" b="0" dirty="0">
              <a:solidFill>
                <a:schemeClr val="tx1"/>
              </a:solidFill>
              <a:latin typeface="+mj-ea"/>
              <a:ea typeface="+mj-ea"/>
            </a:endParaRPr>
          </a:p>
        </p:txBody>
      </p:sp>
      <p:pic>
        <p:nvPicPr>
          <p:cNvPr id="133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7321" y="3312849"/>
            <a:ext cx="323528" cy="36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280849" y="3293464"/>
            <a:ext cx="1467068" cy="400110"/>
          </a:xfrm>
          <a:prstGeom prst="rect">
            <a:avLst/>
          </a:prstGeom>
        </p:spPr>
        <p:txBody>
          <a:bodyPr wrap="none">
            <a:spAutoFit/>
          </a:bodyPr>
          <a:lstStyle/>
          <a:p>
            <a:r>
              <a:rPr lang="zh-CN" altLang="zh-CN" b="0" dirty="0">
                <a:solidFill>
                  <a:schemeClr val="tx1"/>
                </a:solidFill>
                <a:latin typeface="+mj-ea"/>
                <a:ea typeface="+mj-ea"/>
              </a:rPr>
              <a:t>平面中画出</a:t>
            </a:r>
            <a:endParaRPr lang="zh-CN" altLang="en-US" b="0" dirty="0">
              <a:solidFill>
                <a:schemeClr val="tx1"/>
              </a:solidFill>
              <a:latin typeface="+mj-ea"/>
              <a:ea typeface="+mj-ea"/>
            </a:endParaRPr>
          </a:p>
        </p:txBody>
      </p:sp>
      <p:pic>
        <p:nvPicPr>
          <p:cNvPr id="133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3268" y="3333696"/>
            <a:ext cx="539552" cy="34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140264" y="3245367"/>
            <a:ext cx="4572000" cy="400110"/>
          </a:xfrm>
          <a:prstGeom prst="rect">
            <a:avLst/>
          </a:prstGeom>
        </p:spPr>
        <p:txBody>
          <a:bodyPr>
            <a:spAutoFit/>
          </a:bodyPr>
          <a:lstStyle/>
          <a:p>
            <a:r>
              <a:rPr lang="zh-CN" altLang="zh-CN" b="0" dirty="0">
                <a:solidFill>
                  <a:schemeClr val="tx1"/>
                </a:solidFill>
                <a:latin typeface="+mj-ea"/>
                <a:ea typeface="+mj-ea"/>
              </a:rPr>
              <a:t>的零极点分布图，如图</a:t>
            </a:r>
            <a:r>
              <a:rPr lang="en-US" altLang="zh-CN" b="0" dirty="0">
                <a:solidFill>
                  <a:schemeClr val="tx1"/>
                </a:solidFill>
                <a:latin typeface="+mj-ea"/>
                <a:ea typeface="+mj-ea"/>
              </a:rPr>
              <a:t>6-48</a:t>
            </a:r>
            <a:r>
              <a:rPr lang="zh-CN" altLang="zh-CN" b="0" dirty="0">
                <a:solidFill>
                  <a:schemeClr val="tx1"/>
                </a:solidFill>
                <a:latin typeface="+mj-ea"/>
                <a:ea typeface="+mj-ea"/>
              </a:rPr>
              <a:t>所示。</a:t>
            </a:r>
            <a:r>
              <a:rPr lang="zh-CN" altLang="zh-CN" b="0" dirty="0" smtClean="0">
                <a:solidFill>
                  <a:schemeClr val="tx1"/>
                </a:solidFill>
                <a:latin typeface="+mj-ea"/>
                <a:ea typeface="+mj-ea"/>
              </a:rPr>
              <a:t>系统</a:t>
            </a:r>
            <a:endParaRPr lang="zh-CN" altLang="zh-CN" b="0" dirty="0">
              <a:solidFill>
                <a:schemeClr val="tx1"/>
              </a:solidFill>
              <a:latin typeface="+mj-ea"/>
              <a:ea typeface="+mj-ea"/>
            </a:endParaRPr>
          </a:p>
        </p:txBody>
      </p:sp>
      <p:sp>
        <p:nvSpPr>
          <p:cNvPr id="10" name="矩形 9"/>
          <p:cNvSpPr/>
          <p:nvPr/>
        </p:nvSpPr>
        <p:spPr>
          <a:xfrm>
            <a:off x="467544" y="3789040"/>
            <a:ext cx="2236510" cy="400110"/>
          </a:xfrm>
          <a:prstGeom prst="rect">
            <a:avLst/>
          </a:prstGeom>
        </p:spPr>
        <p:txBody>
          <a:bodyPr wrap="none">
            <a:spAutoFit/>
          </a:bodyPr>
          <a:lstStyle/>
          <a:p>
            <a:r>
              <a:rPr lang="zh-CN" altLang="zh-CN" b="0" dirty="0">
                <a:solidFill>
                  <a:schemeClr val="tx1"/>
                </a:solidFill>
                <a:latin typeface="+mj-ea"/>
                <a:ea typeface="+mj-ea"/>
              </a:rPr>
              <a:t>开环频率特性为：</a:t>
            </a:r>
          </a:p>
        </p:txBody>
      </p:sp>
      <p:pic>
        <p:nvPicPr>
          <p:cNvPr id="1332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5799" y="4437112"/>
            <a:ext cx="5694502" cy="99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265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5616624"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a:t>
            </a:r>
            <a:r>
              <a:rPr lang="zh-CN" altLang="zh-CN" b="0" dirty="0">
                <a:solidFill>
                  <a:schemeClr val="tx1"/>
                </a:solidFill>
                <a:latin typeface="+mj-ea"/>
                <a:ea typeface="+mj-ea"/>
              </a:rPr>
              <a:t>平面原点存在开环极点的情况下，为避免</a:t>
            </a:r>
            <a:endParaRPr lang="zh-CN" altLang="en-US" b="0" dirty="0">
              <a:solidFill>
                <a:schemeClr val="tx1"/>
              </a:solidFill>
              <a:latin typeface="+mj-ea"/>
              <a:ea typeface="+mj-ea"/>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348" y="1116136"/>
            <a:ext cx="611560" cy="27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029908" y="1053289"/>
            <a:ext cx="441146"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165530"/>
            <a:ext cx="611560" cy="27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22826" y="1488807"/>
            <a:ext cx="2492990" cy="400110"/>
          </a:xfrm>
          <a:prstGeom prst="rect">
            <a:avLst/>
          </a:prstGeom>
        </p:spPr>
        <p:txBody>
          <a:bodyPr wrap="none">
            <a:spAutoFit/>
          </a:bodyPr>
          <a:lstStyle/>
          <a:p>
            <a:r>
              <a:rPr lang="zh-CN" altLang="zh-CN" b="0" dirty="0">
                <a:solidFill>
                  <a:schemeClr val="tx1"/>
                </a:solidFill>
                <a:latin typeface="+mj-ea"/>
                <a:ea typeface="+mj-ea"/>
              </a:rPr>
              <a:t>相角不确定，我们取</a:t>
            </a:r>
            <a:endParaRPr lang="zh-CN" altLang="en-US" b="0" dirty="0">
              <a:solidFill>
                <a:schemeClr val="tx1"/>
              </a:solidFill>
              <a:latin typeface="+mj-ea"/>
              <a:ea typeface="+mj-ea"/>
            </a:endParaRPr>
          </a:p>
        </p:txBody>
      </p:sp>
      <p:pic>
        <p:nvPicPr>
          <p:cNvPr id="143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1488807"/>
            <a:ext cx="1483768"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171853" y="1556792"/>
            <a:ext cx="2492990" cy="400110"/>
          </a:xfrm>
          <a:prstGeom prst="rect">
            <a:avLst/>
          </a:prstGeom>
        </p:spPr>
        <p:txBody>
          <a:bodyPr wrap="none">
            <a:spAutoFit/>
          </a:bodyPr>
          <a:lstStyle/>
          <a:p>
            <a:r>
              <a:rPr lang="zh-CN" altLang="zh-CN" b="0" dirty="0">
                <a:solidFill>
                  <a:schemeClr val="tx1"/>
                </a:solidFill>
                <a:latin typeface="+mj-ea"/>
                <a:ea typeface="+mj-ea"/>
              </a:rPr>
              <a:t>作为起点进行讨论</a:t>
            </a:r>
            <a:r>
              <a:rPr lang="en-US" altLang="zh-CN" b="0" dirty="0">
                <a:solidFill>
                  <a:schemeClr val="tx1"/>
                </a:solidFill>
                <a:latin typeface="+mj-ea"/>
                <a:ea typeface="+mj-ea"/>
              </a:rPr>
              <a:t> (</a:t>
            </a:r>
            <a:endParaRPr lang="zh-CN" altLang="en-US" b="0" dirty="0">
              <a:solidFill>
                <a:schemeClr val="tx1"/>
              </a:solidFill>
              <a:latin typeface="+mj-ea"/>
              <a:ea typeface="+mj-ea"/>
            </a:endParaRPr>
          </a:p>
        </p:txBody>
      </p:sp>
      <p:pic>
        <p:nvPicPr>
          <p:cNvPr id="143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1583436"/>
            <a:ext cx="323528" cy="34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763187" y="1583436"/>
            <a:ext cx="441146" cy="400110"/>
          </a:xfrm>
          <a:prstGeom prst="rect">
            <a:avLst/>
          </a:prstGeom>
        </p:spPr>
        <p:txBody>
          <a:bodyPr wrap="none">
            <a:spAutoFit/>
          </a:bodyPr>
          <a:lstStyle/>
          <a:p>
            <a:r>
              <a:rPr lang="zh-CN" altLang="zh-CN" b="0" dirty="0">
                <a:solidFill>
                  <a:schemeClr val="tx1"/>
                </a:solidFill>
                <a:latin typeface="+mj-ea"/>
                <a:ea typeface="+mj-ea"/>
              </a:rPr>
              <a:t>到</a:t>
            </a:r>
            <a:endParaRPr lang="zh-CN" altLang="en-US" b="0" dirty="0">
              <a:solidFill>
                <a:schemeClr val="tx1"/>
              </a:solidFill>
              <a:latin typeface="+mj-ea"/>
              <a:ea typeface="+mj-ea"/>
            </a:endParaRPr>
          </a:p>
        </p:txBody>
      </p:sp>
      <p:pic>
        <p:nvPicPr>
          <p:cNvPr id="1434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4577" y="1703136"/>
            <a:ext cx="168872" cy="22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8447" y="1983546"/>
            <a:ext cx="3647153" cy="400110"/>
          </a:xfrm>
          <a:prstGeom prst="rect">
            <a:avLst/>
          </a:prstGeom>
        </p:spPr>
        <p:txBody>
          <a:bodyPr wrap="none">
            <a:spAutoFit/>
          </a:bodyPr>
          <a:lstStyle/>
          <a:p>
            <a:r>
              <a:rPr lang="zh-CN" altLang="zh-CN" b="0" dirty="0">
                <a:solidFill>
                  <a:schemeClr val="tx1"/>
                </a:solidFill>
                <a:latin typeface="+mj-ea"/>
                <a:ea typeface="+mj-ea"/>
              </a:rPr>
              <a:t>距离无限小，如图</a:t>
            </a:r>
            <a:r>
              <a:rPr lang="en-US" altLang="zh-CN" b="0" dirty="0">
                <a:solidFill>
                  <a:schemeClr val="tx1"/>
                </a:solidFill>
                <a:latin typeface="+mj-ea"/>
                <a:ea typeface="+mj-ea"/>
              </a:rPr>
              <a:t>6-48</a:t>
            </a:r>
            <a:r>
              <a:rPr lang="zh-CN" altLang="zh-CN" b="0" dirty="0">
                <a:solidFill>
                  <a:schemeClr val="tx1"/>
                </a:solidFill>
                <a:latin typeface="+mj-ea"/>
                <a:ea typeface="+mj-ea"/>
              </a:rPr>
              <a:t>所示</a:t>
            </a:r>
            <a:r>
              <a:rPr lang="en-US" altLang="zh-CN" b="0" dirty="0">
                <a:solidFill>
                  <a:schemeClr val="tx1"/>
                </a:solidFill>
                <a:latin typeface="+mj-ea"/>
                <a:ea typeface="+mj-ea"/>
              </a:rPr>
              <a:t>)</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1434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31544" y="2852936"/>
            <a:ext cx="3564280" cy="202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265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811953"/>
            <a:ext cx="1152127" cy="707886"/>
          </a:xfrm>
          <a:prstGeom prst="rect">
            <a:avLst/>
          </a:prstGeom>
        </p:spPr>
        <p:txBody>
          <a:bodyPr wrap="square">
            <a:spAutoFit/>
          </a:bodyPr>
          <a:lstStyle/>
          <a:p>
            <a:pPr algn="l"/>
            <a:r>
              <a:rPr lang="en-US" altLang="zh-CN" b="0" dirty="0">
                <a:solidFill>
                  <a:schemeClr val="tx1"/>
                </a:solidFill>
                <a:latin typeface="+mj-ea"/>
                <a:ea typeface="+mj-ea"/>
              </a:rPr>
              <a:t>	</a:t>
            </a:r>
            <a:r>
              <a:rPr lang="zh-CN" altLang="zh-CN" b="0" dirty="0">
                <a:solidFill>
                  <a:schemeClr val="tx1"/>
                </a:solidFill>
                <a:latin typeface="+mj-ea"/>
                <a:ea typeface="+mj-ea"/>
              </a:rPr>
              <a:t>从而有</a:t>
            </a: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844824"/>
            <a:ext cx="3349413" cy="99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8446" y="3028890"/>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194" y="3066284"/>
            <a:ext cx="458446" cy="4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11066" y="3025403"/>
            <a:ext cx="441146" cy="400110"/>
          </a:xfrm>
          <a:prstGeom prst="rect">
            <a:avLst/>
          </a:prstGeom>
        </p:spPr>
        <p:txBody>
          <a:bodyPr wrap="none">
            <a:spAutoFit/>
          </a:bodyPr>
          <a:lstStyle/>
          <a:p>
            <a:r>
              <a:rPr lang="zh-CN" altLang="zh-CN" b="0" dirty="0">
                <a:solidFill>
                  <a:schemeClr val="tx1"/>
                </a:solidFill>
                <a:latin typeface="+mj-ea"/>
                <a:ea typeface="+mj-ea"/>
              </a:rPr>
              <a:t>由</a:t>
            </a:r>
            <a:endParaRPr lang="zh-CN" altLang="en-US" b="0" dirty="0">
              <a:solidFill>
                <a:schemeClr val="tx1"/>
              </a:solidFill>
              <a:latin typeface="+mj-ea"/>
              <a:ea typeface="+mj-ea"/>
            </a:endParaRPr>
          </a:p>
        </p:txBody>
      </p:sp>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0178" y="2988652"/>
            <a:ext cx="458446" cy="49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959760" y="3079995"/>
            <a:ext cx="1723549" cy="400110"/>
          </a:xfrm>
          <a:prstGeom prst="rect">
            <a:avLst/>
          </a:prstGeom>
        </p:spPr>
        <p:txBody>
          <a:bodyPr wrap="none">
            <a:spAutoFit/>
          </a:bodyPr>
          <a:lstStyle/>
          <a:p>
            <a:r>
              <a:rPr lang="zh-CN" altLang="zh-CN" b="0" dirty="0">
                <a:solidFill>
                  <a:schemeClr val="tx1"/>
                </a:solidFill>
                <a:latin typeface="+mj-ea"/>
                <a:ea typeface="+mj-ea"/>
              </a:rPr>
              <a:t>逐渐增加时，</a:t>
            </a:r>
            <a:endParaRPr lang="zh-CN" altLang="en-US" b="0" dirty="0">
              <a:solidFill>
                <a:schemeClr val="tx1"/>
              </a:solidFill>
              <a:latin typeface="+mj-ea"/>
              <a:ea typeface="+mj-ea"/>
            </a:endParaRPr>
          </a:p>
        </p:txBody>
      </p:sp>
      <p:pic>
        <p:nvPicPr>
          <p:cNvPr id="153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72" y="2865652"/>
            <a:ext cx="3072976" cy="81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58446" y="3619171"/>
            <a:ext cx="3518912" cy="400110"/>
          </a:xfrm>
          <a:prstGeom prst="rect">
            <a:avLst/>
          </a:prstGeom>
        </p:spPr>
        <p:txBody>
          <a:bodyPr wrap="none">
            <a:spAutoFit/>
          </a:bodyPr>
          <a:lstStyle/>
          <a:p>
            <a:r>
              <a:rPr lang="zh-CN" altLang="zh-CN" b="0" dirty="0">
                <a:solidFill>
                  <a:schemeClr val="tx1"/>
                </a:solidFill>
                <a:latin typeface="+mj-ea"/>
                <a:ea typeface="+mj-ea"/>
              </a:rPr>
              <a:t>三个矢量的幅值连续增加；除</a:t>
            </a:r>
            <a:endParaRPr lang="zh-CN" altLang="en-US" b="0" dirty="0">
              <a:solidFill>
                <a:schemeClr val="tx1"/>
              </a:solidFill>
              <a:latin typeface="+mj-ea"/>
              <a:ea typeface="+mj-ea"/>
            </a:endParaRPr>
          </a:p>
        </p:txBody>
      </p:sp>
      <p:pic>
        <p:nvPicPr>
          <p:cNvPr id="1536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4806" y="3619171"/>
            <a:ext cx="999417" cy="4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930172" y="3630250"/>
            <a:ext cx="697627" cy="400110"/>
          </a:xfrm>
          <a:prstGeom prst="rect">
            <a:avLst/>
          </a:prstGeom>
        </p:spPr>
        <p:txBody>
          <a:bodyPr wrap="none">
            <a:spAutoFit/>
          </a:bodyPr>
          <a:lstStyle/>
          <a:p>
            <a:r>
              <a:rPr lang="zh-CN" altLang="zh-CN" b="0" dirty="0">
                <a:solidFill>
                  <a:schemeClr val="tx1"/>
                </a:solidFill>
                <a:latin typeface="+mj-ea"/>
                <a:ea typeface="+mj-ea"/>
              </a:rPr>
              <a:t>外，</a:t>
            </a:r>
            <a:endParaRPr lang="zh-CN" altLang="en-US" b="0" dirty="0">
              <a:solidFill>
                <a:schemeClr val="tx1"/>
              </a:solidFill>
              <a:latin typeface="+mj-ea"/>
              <a:ea typeface="+mj-ea"/>
            </a:endParaRPr>
          </a:p>
        </p:txBody>
      </p:sp>
      <p:pic>
        <p:nvPicPr>
          <p:cNvPr id="1536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6096" y="3677605"/>
            <a:ext cx="781226"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217322" y="3688556"/>
            <a:ext cx="697627" cy="400110"/>
          </a:xfrm>
          <a:prstGeom prst="rect">
            <a:avLst/>
          </a:prstGeom>
        </p:spPr>
        <p:txBody>
          <a:bodyPr wrap="none">
            <a:spAutoFit/>
          </a:bodyPr>
          <a:lstStyle/>
          <a:p>
            <a:r>
              <a:rPr lang="zh-CN" altLang="zh-CN" b="0" dirty="0">
                <a:solidFill>
                  <a:schemeClr val="tx1"/>
                </a:solidFill>
                <a:latin typeface="+mj-ea"/>
                <a:ea typeface="+mj-ea"/>
              </a:rPr>
              <a:t>均由</a:t>
            </a:r>
            <a:endParaRPr lang="zh-CN" altLang="en-US" b="0" dirty="0">
              <a:solidFill>
                <a:schemeClr val="tx1"/>
              </a:solidFill>
              <a:latin typeface="+mj-ea"/>
              <a:ea typeface="+mj-ea"/>
            </a:endParaRPr>
          </a:p>
        </p:txBody>
      </p:sp>
      <p:pic>
        <p:nvPicPr>
          <p:cNvPr id="1536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53185" y="3694383"/>
            <a:ext cx="323528" cy="43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85024" y="4119695"/>
            <a:ext cx="2749471" cy="400110"/>
          </a:xfrm>
          <a:prstGeom prst="rect">
            <a:avLst/>
          </a:prstGeom>
        </p:spPr>
        <p:txBody>
          <a:bodyPr wrap="none">
            <a:spAutoFit/>
          </a:bodyPr>
          <a:lstStyle/>
          <a:p>
            <a:r>
              <a:rPr lang="zh-CN" altLang="zh-CN" b="0" dirty="0">
                <a:solidFill>
                  <a:schemeClr val="tx1"/>
                </a:solidFill>
                <a:latin typeface="+mj-ea"/>
                <a:ea typeface="+mj-ea"/>
              </a:rPr>
              <a:t>连续增加，分别趋向于</a:t>
            </a:r>
            <a:endParaRPr lang="zh-CN" altLang="en-US" b="0" dirty="0">
              <a:solidFill>
                <a:schemeClr val="tx1"/>
              </a:solidFill>
              <a:latin typeface="+mj-ea"/>
              <a:ea typeface="+mj-ea"/>
            </a:endParaRPr>
          </a:p>
        </p:txBody>
      </p:sp>
      <p:pic>
        <p:nvPicPr>
          <p:cNvPr id="1536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5856" y="4079075"/>
            <a:ext cx="585024" cy="48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860880" y="4146910"/>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15370"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87218" y="4187149"/>
            <a:ext cx="1367876"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627799" y="4128384"/>
            <a:ext cx="697627"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pic>
        <p:nvPicPr>
          <p:cNvPr id="15371"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1700" y="4653136"/>
            <a:ext cx="3457285" cy="189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26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5536" y="1266664"/>
            <a:ext cx="5472608" cy="400110"/>
          </a:xfrm>
          <a:prstGeom prst="rect">
            <a:avLst/>
          </a:prstGeom>
        </p:spPr>
        <p:txBody>
          <a:bodyPr wrap="square">
            <a:spAutoFit/>
          </a:bodyPr>
          <a:lstStyle/>
          <a:p>
            <a:r>
              <a:rPr lang="zh-CN" altLang="zh-CN" b="0" dirty="0">
                <a:solidFill>
                  <a:schemeClr val="tx1"/>
                </a:solidFill>
                <a:latin typeface="+mj-ea"/>
                <a:ea typeface="+mj-ea"/>
              </a:rPr>
              <a:t>当初始条件为</a:t>
            </a:r>
            <a:r>
              <a:rPr lang="en-US" altLang="zh-CN" b="0" dirty="0">
                <a:solidFill>
                  <a:schemeClr val="tx1"/>
                </a:solidFill>
                <a:latin typeface="+mj-ea"/>
                <a:ea typeface="+mj-ea"/>
              </a:rPr>
              <a:t>0</a:t>
            </a:r>
            <a:r>
              <a:rPr lang="zh-CN" altLang="zh-CN" b="0" dirty="0">
                <a:solidFill>
                  <a:schemeClr val="tx1"/>
                </a:solidFill>
                <a:latin typeface="+mj-ea"/>
                <a:ea typeface="+mj-ea"/>
              </a:rPr>
              <a:t>时，输出电压的拉氏变换为：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382159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509222" y="2924944"/>
            <a:ext cx="5358922" cy="400110"/>
          </a:xfrm>
          <a:prstGeom prst="rect">
            <a:avLst/>
          </a:prstGeom>
        </p:spPr>
        <p:txBody>
          <a:bodyPr wrap="square">
            <a:spAutoFit/>
          </a:bodyPr>
          <a:lstStyle/>
          <a:p>
            <a:r>
              <a:rPr lang="zh-CN" altLang="zh-CN" b="0" dirty="0">
                <a:solidFill>
                  <a:schemeClr val="tx1"/>
                </a:solidFill>
                <a:latin typeface="+mn-ea"/>
                <a:ea typeface="+mn-ea"/>
              </a:rPr>
              <a:t>对上式取拉氏反变换，得出输出时域解为：</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639" y="3573016"/>
            <a:ext cx="4480971"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845840" y="4509120"/>
            <a:ext cx="5958408" cy="707886"/>
          </a:xfrm>
          <a:prstGeom prst="rect">
            <a:avLst/>
          </a:prstGeom>
        </p:spPr>
        <p:txBody>
          <a:bodyPr wrap="square">
            <a:spAutoFit/>
          </a:bodyPr>
          <a:lstStyle/>
          <a:p>
            <a:pPr algn="l"/>
            <a:r>
              <a:rPr lang="zh-CN" altLang="zh-CN" b="0" dirty="0">
                <a:solidFill>
                  <a:schemeClr val="tx1"/>
                </a:solidFill>
                <a:latin typeface="+mn-ea"/>
                <a:ea typeface="+mn-ea"/>
              </a:rPr>
              <a:t>上式右端第一项是瞬态分量，第二项是稳态</a:t>
            </a:r>
            <a:r>
              <a:rPr lang="zh-CN" altLang="zh-CN" b="0" dirty="0" smtClean="0">
                <a:solidFill>
                  <a:schemeClr val="tx1"/>
                </a:solidFill>
                <a:latin typeface="+mn-ea"/>
                <a:ea typeface="+mn-ea"/>
              </a:rPr>
              <a:t>分量。</a:t>
            </a:r>
            <a:endParaRPr lang="en-US" altLang="zh-CN" b="0" dirty="0" smtClean="0">
              <a:solidFill>
                <a:schemeClr val="tx1"/>
              </a:solidFill>
              <a:latin typeface="+mn-ea"/>
              <a:ea typeface="+mn-ea"/>
            </a:endParaRPr>
          </a:p>
          <a:p>
            <a:pPr algn="l"/>
            <a:r>
              <a:rPr lang="zh-CN" altLang="en-US" b="0" dirty="0">
                <a:solidFill>
                  <a:schemeClr val="tx1"/>
                </a:solidFill>
                <a:latin typeface="+mn-ea"/>
                <a:ea typeface="+mn-ea"/>
              </a:rPr>
              <a:t>当       时，电路稳态输出为：</a:t>
            </a:r>
            <a:endParaRPr lang="zh-CN" altLang="zh-CN" b="0" dirty="0">
              <a:solidFill>
                <a:schemeClr val="tx1"/>
              </a:solidFill>
              <a:latin typeface="+mn-ea"/>
              <a:ea typeface="+mn-ea"/>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717" y="4846930"/>
            <a:ext cx="746090" cy="40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632" y="5398828"/>
            <a:ext cx="4728823" cy="669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367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1877437" cy="400110"/>
          </a:xfrm>
          <a:prstGeom prst="rect">
            <a:avLst/>
          </a:prstGeom>
        </p:spPr>
        <p:txBody>
          <a:bodyPr wrap="none">
            <a:spAutoFit/>
          </a:bodyPr>
          <a:lstStyle/>
          <a:p>
            <a:r>
              <a:rPr lang="en-US" altLang="zh-CN" b="0" dirty="0">
                <a:solidFill>
                  <a:schemeClr val="tx1"/>
                </a:solidFill>
                <a:latin typeface="+mj-ea"/>
                <a:ea typeface="+mj-ea"/>
              </a:rPr>
              <a:t>	</a:t>
            </a:r>
            <a:r>
              <a:rPr lang="zh-CN" altLang="zh-CN" b="0" dirty="0">
                <a:solidFill>
                  <a:schemeClr val="tx1"/>
                </a:solidFill>
                <a:latin typeface="+mj-ea"/>
                <a:ea typeface="+mj-ea"/>
              </a:rPr>
              <a:t>从而有</a:t>
            </a: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062" y="1556792"/>
            <a:ext cx="3046292" cy="84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35062" y="2492896"/>
            <a:ext cx="2236510" cy="400110"/>
          </a:xfrm>
          <a:prstGeom prst="rect">
            <a:avLst/>
          </a:prstGeom>
        </p:spPr>
        <p:txBody>
          <a:bodyPr wrap="none">
            <a:spAutoFit/>
          </a:bodyPr>
          <a:lstStyle/>
          <a:p>
            <a:r>
              <a:rPr lang="zh-CN" altLang="zh-CN" b="0" dirty="0">
                <a:solidFill>
                  <a:schemeClr val="tx1"/>
                </a:solidFill>
                <a:latin typeface="+mj-ea"/>
                <a:ea typeface="+mj-ea"/>
              </a:rPr>
              <a:t>由此可以概略绘出</a:t>
            </a:r>
            <a:endParaRPr lang="zh-CN" altLang="en-US" b="0" dirty="0">
              <a:solidFill>
                <a:schemeClr val="tx1"/>
              </a:solidFill>
              <a:latin typeface="+mj-ea"/>
              <a:ea typeface="+mj-ea"/>
            </a:endParaRPr>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2538274"/>
            <a:ext cx="827584" cy="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440" y="2492896"/>
            <a:ext cx="3262432" cy="400110"/>
          </a:xfrm>
          <a:prstGeom prst="rect">
            <a:avLst/>
          </a:prstGeom>
        </p:spPr>
        <p:txBody>
          <a:bodyPr wrap="none">
            <a:spAutoFit/>
          </a:bodyPr>
          <a:lstStyle/>
          <a:p>
            <a:r>
              <a:rPr lang="zh-CN" altLang="zh-CN" b="0" dirty="0">
                <a:solidFill>
                  <a:schemeClr val="tx1"/>
                </a:solidFill>
                <a:latin typeface="+mj-ea"/>
                <a:ea typeface="+mj-ea"/>
              </a:rPr>
              <a:t>的幅相曲线如图</a:t>
            </a:r>
            <a:r>
              <a:rPr lang="en-US" altLang="zh-CN" b="0" dirty="0">
                <a:solidFill>
                  <a:schemeClr val="tx1"/>
                </a:solidFill>
                <a:latin typeface="+mj-ea"/>
                <a:ea typeface="+mj-ea"/>
              </a:rPr>
              <a:t>6-49</a:t>
            </a:r>
            <a:r>
              <a:rPr lang="zh-CN" altLang="zh-CN" b="0" dirty="0">
                <a:solidFill>
                  <a:schemeClr val="tx1"/>
                </a:solidFill>
                <a:latin typeface="+mj-ea"/>
                <a:ea typeface="+mj-ea"/>
              </a:rPr>
              <a:t>中曲线</a:t>
            </a:r>
            <a:endParaRPr lang="zh-CN" altLang="en-US" b="0" dirty="0">
              <a:solidFill>
                <a:schemeClr val="tx1"/>
              </a:solidFill>
              <a:latin typeface="+mj-ea"/>
              <a:ea typeface="+mj-ea"/>
            </a:endParaRPr>
          </a:p>
        </p:txBody>
      </p:sp>
      <p:pic>
        <p:nvPicPr>
          <p:cNvPr id="1638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3701" y="2539133"/>
            <a:ext cx="323528" cy="37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627229" y="2538274"/>
            <a:ext cx="954107" cy="400110"/>
          </a:xfrm>
          <a:prstGeom prst="rect">
            <a:avLst/>
          </a:prstGeom>
        </p:spPr>
        <p:txBody>
          <a:bodyPr wrap="none">
            <a:spAutoFit/>
          </a:bodyPr>
          <a:lstStyle/>
          <a:p>
            <a:r>
              <a:rPr lang="zh-CN" altLang="zh-CN" b="0" dirty="0">
                <a:solidFill>
                  <a:schemeClr val="tx1"/>
                </a:solidFill>
                <a:latin typeface="+mn-ea"/>
                <a:ea typeface="+mn-ea"/>
              </a:rPr>
              <a:t>所示。</a:t>
            </a:r>
            <a:endParaRPr lang="zh-CN" altLang="en-US" b="0" dirty="0">
              <a:solidFill>
                <a:schemeClr val="tx1"/>
              </a:solidFill>
              <a:latin typeface="+mn-ea"/>
              <a:ea typeface="+mn-ea"/>
            </a:endParaRPr>
          </a:p>
        </p:txBody>
      </p:sp>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9510" y="3460440"/>
            <a:ext cx="474027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4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1467068" cy="400110"/>
          </a:xfrm>
          <a:prstGeom prst="rect">
            <a:avLst/>
          </a:prstGeom>
        </p:spPr>
        <p:txBody>
          <a:bodyPr wrap="none">
            <a:spAutoFit/>
          </a:bodyPr>
          <a:lstStyle/>
          <a:p>
            <a:r>
              <a:rPr lang="zh-CN" altLang="zh-CN" b="0" dirty="0">
                <a:solidFill>
                  <a:schemeClr val="tx1"/>
                </a:solidFill>
                <a:latin typeface="+mj-ea"/>
                <a:ea typeface="+mj-ea"/>
              </a:rPr>
              <a:t>同理，讨论</a:t>
            </a:r>
            <a:endParaRPr lang="zh-CN" altLang="en-US" b="0" dirty="0">
              <a:solidFill>
                <a:schemeClr val="tx1"/>
              </a:solidFill>
              <a:latin typeface="+mj-ea"/>
              <a:ea typeface="+mj-ea"/>
            </a:endParaRPr>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48182"/>
            <a:ext cx="1228268"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872078" y="976683"/>
            <a:ext cx="6164418" cy="400110"/>
          </a:xfrm>
          <a:prstGeom prst="rect">
            <a:avLst/>
          </a:prstGeom>
        </p:spPr>
        <p:txBody>
          <a:bodyPr wrap="square">
            <a:spAutoFit/>
          </a:bodyPr>
          <a:lstStyle/>
          <a:p>
            <a:r>
              <a:rPr lang="zh-CN" altLang="zh-CN" b="0" dirty="0">
                <a:solidFill>
                  <a:schemeClr val="tx1"/>
                </a:solidFill>
                <a:latin typeface="+mj-ea"/>
                <a:ea typeface="+mj-ea"/>
              </a:rPr>
              <a:t>时的情况，可以列出表</a:t>
            </a:r>
            <a:r>
              <a:rPr lang="en-US" altLang="zh-CN" b="0" dirty="0">
                <a:solidFill>
                  <a:schemeClr val="tx1"/>
                </a:solidFill>
                <a:latin typeface="+mj-ea"/>
                <a:ea typeface="+mj-ea"/>
              </a:rPr>
              <a:t>6-2</a:t>
            </a:r>
            <a:r>
              <a:rPr lang="zh-CN" altLang="zh-CN" b="0" dirty="0">
                <a:solidFill>
                  <a:schemeClr val="tx1"/>
                </a:solidFill>
                <a:latin typeface="+mj-ea"/>
                <a:ea typeface="+mj-ea"/>
              </a:rPr>
              <a:t>，相应概略绘出幅相</a:t>
            </a:r>
            <a:r>
              <a:rPr lang="zh-CN" altLang="zh-CN" b="0" dirty="0" smtClean="0">
                <a:solidFill>
                  <a:schemeClr val="tx1"/>
                </a:solidFill>
                <a:latin typeface="+mj-ea"/>
                <a:ea typeface="+mj-ea"/>
              </a:rPr>
              <a:t>曲线</a:t>
            </a:r>
            <a:endParaRPr lang="zh-CN" altLang="en-US" b="0" dirty="0">
              <a:solidFill>
                <a:schemeClr val="tx1"/>
              </a:solidFill>
              <a:latin typeface="+mj-ea"/>
              <a:ea typeface="+mj-ea"/>
            </a:endParaRPr>
          </a:p>
        </p:txBody>
      </p:sp>
      <p:sp>
        <p:nvSpPr>
          <p:cNvPr id="4" name="矩形 3"/>
          <p:cNvSpPr/>
          <p:nvPr/>
        </p:nvSpPr>
        <p:spPr>
          <a:xfrm>
            <a:off x="251520" y="1457123"/>
            <a:ext cx="1980030" cy="400110"/>
          </a:xfrm>
          <a:prstGeom prst="rect">
            <a:avLst/>
          </a:prstGeom>
        </p:spPr>
        <p:txBody>
          <a:bodyPr wrap="none">
            <a:spAutoFit/>
          </a:bodyPr>
          <a:lstStyle/>
          <a:p>
            <a:r>
              <a:rPr lang="zh-CN" altLang="zh-CN" b="0" dirty="0">
                <a:solidFill>
                  <a:schemeClr val="tx1"/>
                </a:solidFill>
                <a:latin typeface="+mj-ea"/>
                <a:ea typeface="+mj-ea"/>
              </a:rPr>
              <a:t>分别如</a:t>
            </a:r>
            <a:r>
              <a:rPr lang="zh-CN" altLang="zh-CN" b="0" dirty="0" smtClean="0">
                <a:solidFill>
                  <a:schemeClr val="tx1"/>
                </a:solidFill>
                <a:latin typeface="+mj-ea"/>
                <a:ea typeface="+mj-ea"/>
              </a:rPr>
              <a:t>图</a:t>
            </a:r>
            <a:r>
              <a:rPr lang="en-US" altLang="zh-CN" b="0" dirty="0">
                <a:solidFill>
                  <a:schemeClr val="tx1"/>
                </a:solidFill>
                <a:latin typeface="+mj-ea"/>
                <a:ea typeface="+mj-ea"/>
              </a:rPr>
              <a:t>6-49</a:t>
            </a:r>
            <a:r>
              <a:rPr lang="zh-CN" altLang="zh-CN" b="0" dirty="0">
                <a:solidFill>
                  <a:schemeClr val="tx1"/>
                </a:solidFill>
                <a:latin typeface="+mj-ea"/>
                <a:ea typeface="+mj-ea"/>
              </a:rPr>
              <a:t>中</a:t>
            </a:r>
            <a:endParaRPr lang="zh-CN" altLang="en-US" b="0" dirty="0">
              <a:solidFill>
                <a:schemeClr val="tx1"/>
              </a:solidFill>
              <a:latin typeface="+mj-ea"/>
              <a:ea typeface="+mj-ea"/>
            </a:endParaRPr>
          </a:p>
        </p:txBody>
      </p:sp>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3500" y="1491504"/>
            <a:ext cx="1348880"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617892" y="1496611"/>
            <a:ext cx="954107" cy="400110"/>
          </a:xfrm>
          <a:prstGeom prst="rect">
            <a:avLst/>
          </a:prstGeom>
        </p:spPr>
        <p:txBody>
          <a:bodyPr wrap="none">
            <a:spAutoFit/>
          </a:bodyPr>
          <a:lstStyle/>
          <a:p>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295455"/>
            <a:ext cx="4267200"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75048" y="5589240"/>
            <a:ext cx="8568952" cy="400110"/>
          </a:xfrm>
          <a:prstGeom prst="rect">
            <a:avLst/>
          </a:prstGeom>
        </p:spPr>
        <p:txBody>
          <a:bodyPr wrap="square">
            <a:spAutoFit/>
          </a:bodyPr>
          <a:lstStyle/>
          <a:p>
            <a:r>
              <a:rPr lang="zh-CN" altLang="en-US" b="0" dirty="0">
                <a:solidFill>
                  <a:schemeClr val="tx1"/>
                </a:solidFill>
                <a:latin typeface="+mj-ea"/>
                <a:ea typeface="+mj-ea"/>
              </a:rPr>
              <a:t>当系统在右半</a:t>
            </a:r>
            <a:r>
              <a:rPr lang="en-US" altLang="zh-CN" b="0" dirty="0">
                <a:solidFill>
                  <a:schemeClr val="tx1"/>
                </a:solidFill>
                <a:latin typeface="+mj-ea"/>
                <a:ea typeface="+mj-ea"/>
              </a:rPr>
              <a:t>s</a:t>
            </a:r>
            <a:r>
              <a:rPr lang="zh-CN" altLang="en-US" b="0" dirty="0">
                <a:solidFill>
                  <a:schemeClr val="tx1"/>
                </a:solidFill>
                <a:latin typeface="+mj-ea"/>
                <a:ea typeface="+mj-ea"/>
              </a:rPr>
              <a:t>平面不存在零、极点时，系统开环传递函数一般可写为</a:t>
            </a:r>
          </a:p>
        </p:txBody>
      </p:sp>
    </p:spTree>
    <p:extLst>
      <p:ext uri="{BB962C8B-B14F-4D97-AF65-F5344CB8AC3E}">
        <p14:creationId xmlns:p14="http://schemas.microsoft.com/office/powerpoint/2010/main" val="1996901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988840"/>
            <a:ext cx="2492990" cy="400110"/>
          </a:xfrm>
          <a:prstGeom prst="rect">
            <a:avLst/>
          </a:prstGeom>
        </p:spPr>
        <p:txBody>
          <a:bodyPr wrap="none">
            <a:spAutoFit/>
          </a:bodyPr>
          <a:lstStyle/>
          <a:p>
            <a:r>
              <a:rPr lang="zh-CN" altLang="en-US" b="0" dirty="0">
                <a:solidFill>
                  <a:schemeClr val="tx1"/>
                </a:solidFill>
                <a:latin typeface="+mj-ea"/>
                <a:ea typeface="+mj-ea"/>
              </a:rPr>
              <a:t>开环幅相曲线的起点</a:t>
            </a:r>
          </a:p>
        </p:txBody>
      </p:sp>
      <p:pic>
        <p:nvPicPr>
          <p:cNvPr id="1843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4550" y="2063482"/>
            <a:ext cx="819378" cy="38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7" y="1196752"/>
            <a:ext cx="492348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90793" y="2636912"/>
            <a:ext cx="2507417" cy="400110"/>
          </a:xfrm>
          <a:prstGeom prst="rect">
            <a:avLst/>
          </a:prstGeom>
        </p:spPr>
        <p:txBody>
          <a:bodyPr wrap="none">
            <a:spAutoFit/>
          </a:bodyPr>
          <a:lstStyle/>
          <a:p>
            <a:r>
              <a:rPr lang="zh-CN" altLang="zh-CN" b="0" kern="100" dirty="0">
                <a:solidFill>
                  <a:schemeClr val="tx1"/>
                </a:solidFill>
                <a:ea typeface="宋体"/>
                <a:cs typeface="Times New Roman"/>
              </a:rPr>
              <a:t>开环幅相曲线的起点</a:t>
            </a:r>
            <a:endParaRPr lang="zh-CN" altLang="en-US" b="0" dirty="0">
              <a:solidFill>
                <a:schemeClr val="tx1"/>
              </a:solidFill>
            </a:endParaRPr>
          </a:p>
        </p:txBody>
      </p:sp>
      <p:pic>
        <p:nvPicPr>
          <p:cNvPr id="18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5837" y="2658805"/>
            <a:ext cx="805702" cy="3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211960" y="2659358"/>
            <a:ext cx="958917" cy="400110"/>
          </a:xfrm>
          <a:prstGeom prst="rect">
            <a:avLst/>
          </a:prstGeom>
        </p:spPr>
        <p:txBody>
          <a:bodyPr wrap="none">
            <a:spAutoFit/>
          </a:bodyPr>
          <a:lstStyle/>
          <a:p>
            <a:r>
              <a:rPr lang="zh-CN" altLang="zh-CN" b="0" kern="100" dirty="0">
                <a:solidFill>
                  <a:schemeClr val="tx1"/>
                </a:solidFill>
                <a:ea typeface="宋体"/>
                <a:cs typeface="Times New Roman"/>
              </a:rPr>
              <a:t>完全由</a:t>
            </a:r>
            <a:endParaRPr lang="zh-CN" altLang="en-US" b="0" dirty="0">
              <a:solidFill>
                <a:schemeClr val="tx1"/>
              </a:solidFill>
            </a:endParaRPr>
          </a:p>
        </p:txBody>
      </p:sp>
      <p:pic>
        <p:nvPicPr>
          <p:cNvPr id="1843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20" y="2687857"/>
            <a:ext cx="467544" cy="46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7049" y="2740571"/>
            <a:ext cx="395536" cy="4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002585" y="2740571"/>
            <a:ext cx="1723549" cy="400110"/>
          </a:xfrm>
          <a:prstGeom prst="rect">
            <a:avLst/>
          </a:prstGeom>
        </p:spPr>
        <p:txBody>
          <a:bodyPr wrap="none">
            <a:spAutoFit/>
          </a:bodyPr>
          <a:lstStyle/>
          <a:p>
            <a:r>
              <a:rPr lang="zh-CN" altLang="zh-CN" b="0" dirty="0">
                <a:solidFill>
                  <a:schemeClr val="tx1"/>
                </a:solidFill>
                <a:latin typeface="+mj-ea"/>
                <a:ea typeface="+mj-ea"/>
              </a:rPr>
              <a:t>确定，而终点</a:t>
            </a:r>
            <a:endParaRPr lang="zh-CN" altLang="en-US" b="0" dirty="0">
              <a:solidFill>
                <a:schemeClr val="tx1"/>
              </a:solidFill>
              <a:latin typeface="+mj-ea"/>
              <a:ea typeface="+mj-ea"/>
            </a:endParaRPr>
          </a:p>
        </p:txBody>
      </p:sp>
      <p:pic>
        <p:nvPicPr>
          <p:cNvPr id="1844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8344" y="2829706"/>
            <a:ext cx="790793" cy="36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2091" y="3210837"/>
            <a:ext cx="697627" cy="400110"/>
          </a:xfrm>
          <a:prstGeom prst="rect">
            <a:avLst/>
          </a:prstGeom>
        </p:spPr>
        <p:txBody>
          <a:bodyPr wrap="none">
            <a:spAutoFit/>
          </a:bodyPr>
          <a:lstStyle/>
          <a:p>
            <a:r>
              <a:rPr lang="zh-CN" altLang="zh-CN" b="0" dirty="0">
                <a:solidFill>
                  <a:schemeClr val="tx1"/>
                </a:solidFill>
                <a:latin typeface="+mj-ea"/>
                <a:ea typeface="+mj-ea"/>
              </a:rPr>
              <a:t>则由</a:t>
            </a:r>
            <a:endParaRPr lang="zh-CN" altLang="en-US" b="0" dirty="0">
              <a:solidFill>
                <a:schemeClr val="tx1"/>
              </a:solidFill>
              <a:latin typeface="+mj-ea"/>
              <a:ea typeface="+mj-ea"/>
            </a:endParaRPr>
          </a:p>
        </p:txBody>
      </p:sp>
      <p:pic>
        <p:nvPicPr>
          <p:cNvPr id="18441"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03648" y="3350299"/>
            <a:ext cx="727390"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110957" y="3280568"/>
            <a:ext cx="1210588" cy="400110"/>
          </a:xfrm>
          <a:prstGeom prst="rect">
            <a:avLst/>
          </a:prstGeom>
        </p:spPr>
        <p:txBody>
          <a:bodyPr wrap="none">
            <a:spAutoFit/>
          </a:bodyPr>
          <a:lstStyle/>
          <a:p>
            <a:r>
              <a:rPr lang="zh-CN" altLang="zh-CN" b="0" dirty="0">
                <a:solidFill>
                  <a:schemeClr val="tx1"/>
                </a:solidFill>
                <a:latin typeface="+mj-ea"/>
                <a:ea typeface="+mj-ea"/>
              </a:rPr>
              <a:t>来确定。</a:t>
            </a:r>
            <a:endParaRPr lang="zh-CN" altLang="en-US" b="0" dirty="0">
              <a:solidFill>
                <a:schemeClr val="tx1"/>
              </a:solidFill>
              <a:latin typeface="+mj-ea"/>
              <a:ea typeface="+mj-ea"/>
            </a:endParaRPr>
          </a:p>
        </p:txBody>
      </p:sp>
      <p:pic>
        <p:nvPicPr>
          <p:cNvPr id="18442"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3648" y="3933056"/>
            <a:ext cx="3146686" cy="76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32040" y="4113076"/>
            <a:ext cx="2832648"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818549" y="4697760"/>
            <a:ext cx="4986267" cy="400110"/>
          </a:xfrm>
          <a:prstGeom prst="rect">
            <a:avLst/>
          </a:prstGeom>
        </p:spPr>
        <p:txBody>
          <a:bodyPr wrap="squar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中开环系统仿真如图</a:t>
            </a:r>
            <a:r>
              <a:rPr lang="en-US" altLang="zh-CN" b="0" dirty="0">
                <a:solidFill>
                  <a:schemeClr val="tx1"/>
                </a:solidFill>
                <a:latin typeface="+mj-ea"/>
                <a:ea typeface="+mj-ea"/>
              </a:rPr>
              <a:t>6-50</a:t>
            </a:r>
            <a:r>
              <a:rPr lang="zh-CN" altLang="zh-CN" b="0" dirty="0">
                <a:solidFill>
                  <a:schemeClr val="tx1"/>
                </a:solidFill>
                <a:latin typeface="+mj-ea"/>
                <a:ea typeface="+mj-ea"/>
              </a:rPr>
              <a:t>所示。</a:t>
            </a:r>
          </a:p>
        </p:txBody>
      </p:sp>
      <p:pic>
        <p:nvPicPr>
          <p:cNvPr id="1844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2820" y="5097870"/>
            <a:ext cx="4922837" cy="143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6901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836712"/>
            <a:ext cx="8229600" cy="1143000"/>
          </a:xfrm>
        </p:spPr>
        <p:txBody>
          <a:bodyPr>
            <a:normAutofit fontScale="90000"/>
          </a:bodyPr>
          <a:lstStyle/>
          <a:p>
            <a:r>
              <a:rPr lang="en-US" altLang="zh-CN" b="1" dirty="0">
                <a:solidFill>
                  <a:srgbClr val="C00000"/>
                </a:solidFill>
              </a:rPr>
              <a:t>6.3  </a:t>
            </a:r>
            <a:r>
              <a:rPr lang="zh-CN" altLang="zh-CN" b="1" dirty="0">
                <a:solidFill>
                  <a:srgbClr val="C00000"/>
                </a:solidFill>
              </a:rPr>
              <a:t>对数频率特性（</a:t>
            </a:r>
            <a:r>
              <a:rPr lang="en-US" altLang="zh-CN" b="1" dirty="0">
                <a:solidFill>
                  <a:srgbClr val="C00000"/>
                </a:solidFill>
              </a:rPr>
              <a:t>Bode</a:t>
            </a:r>
            <a:r>
              <a:rPr lang="zh-CN" altLang="zh-CN" b="1" dirty="0">
                <a:solidFill>
                  <a:srgbClr val="C00000"/>
                </a:solidFill>
              </a:rPr>
              <a:t>图）</a:t>
            </a:r>
            <a:br>
              <a:rPr lang="zh-CN" altLang="zh-CN" b="1" dirty="0">
                <a:solidFill>
                  <a:srgbClr val="C00000"/>
                </a:solidFill>
              </a:rPr>
            </a:br>
            <a:endParaRPr lang="zh-CN" altLang="en-US" dirty="0">
              <a:solidFill>
                <a:srgbClr val="C00000"/>
              </a:solidFill>
            </a:endParaRPr>
          </a:p>
        </p:txBody>
      </p:sp>
      <p:sp>
        <p:nvSpPr>
          <p:cNvPr id="3" name="矩形 2"/>
          <p:cNvSpPr/>
          <p:nvPr/>
        </p:nvSpPr>
        <p:spPr>
          <a:xfrm>
            <a:off x="323528" y="1628800"/>
            <a:ext cx="1920719" cy="400110"/>
          </a:xfrm>
          <a:prstGeom prst="rect">
            <a:avLst/>
          </a:prstGeom>
        </p:spPr>
        <p:txBody>
          <a:bodyPr wrap="none">
            <a:spAutoFit/>
          </a:bodyPr>
          <a:lstStyle/>
          <a:p>
            <a:r>
              <a:rPr lang="en-US" altLang="zh-CN" dirty="0"/>
              <a:t>6.3.1  </a:t>
            </a:r>
            <a:r>
              <a:rPr lang="zh-CN" altLang="zh-CN" dirty="0"/>
              <a:t>比例环节</a:t>
            </a:r>
          </a:p>
        </p:txBody>
      </p:sp>
      <p:sp>
        <p:nvSpPr>
          <p:cNvPr id="4" name="矩形 3"/>
          <p:cNvSpPr/>
          <p:nvPr/>
        </p:nvSpPr>
        <p:spPr>
          <a:xfrm>
            <a:off x="323528" y="2138332"/>
            <a:ext cx="2492990" cy="400110"/>
          </a:xfrm>
          <a:prstGeom prst="rect">
            <a:avLst/>
          </a:prstGeom>
        </p:spPr>
        <p:txBody>
          <a:bodyPr wrap="none">
            <a:spAutoFit/>
          </a:bodyPr>
          <a:lstStyle/>
          <a:p>
            <a:r>
              <a:rPr lang="zh-CN" altLang="zh-CN" b="0" dirty="0">
                <a:solidFill>
                  <a:schemeClr val="tx1"/>
                </a:solidFill>
                <a:latin typeface="+mj-ea"/>
                <a:ea typeface="+mj-ea"/>
              </a:rPr>
              <a:t>比例环节频率特性为</a:t>
            </a:r>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763" y="2708920"/>
            <a:ext cx="1192444"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38206" y="3284984"/>
            <a:ext cx="8022225" cy="400110"/>
          </a:xfrm>
          <a:prstGeom prst="rect">
            <a:avLst/>
          </a:prstGeom>
        </p:spPr>
        <p:txBody>
          <a:bodyPr wrap="square">
            <a:spAutoFit/>
          </a:bodyPr>
          <a:lstStyle/>
          <a:p>
            <a:r>
              <a:rPr lang="zh-CN" altLang="zh-CN" b="0" dirty="0">
                <a:solidFill>
                  <a:schemeClr val="tx1"/>
                </a:solidFill>
                <a:latin typeface="+mj-ea"/>
                <a:ea typeface="+mj-ea"/>
              </a:rPr>
              <a:t>显然，它与频率无关，其对数幅频特性和对数相频特性分别为：</a:t>
            </a:r>
          </a:p>
        </p:txBody>
      </p:sp>
      <p:pic>
        <p:nvPicPr>
          <p:cNvPr id="204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874" y="3861048"/>
            <a:ext cx="1606410" cy="76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64513" y="5013176"/>
            <a:ext cx="3005951" cy="400110"/>
          </a:xfrm>
          <a:prstGeom prst="rect">
            <a:avLst/>
          </a:prstGeom>
        </p:spPr>
        <p:txBody>
          <a:bodyPr wrap="none">
            <a:spAutoFit/>
          </a:bodyPr>
          <a:lstStyle/>
          <a:p>
            <a:r>
              <a:rPr lang="zh-CN" altLang="zh-CN" b="0" dirty="0">
                <a:solidFill>
                  <a:schemeClr val="tx1"/>
                </a:solidFill>
                <a:latin typeface="+mj-ea"/>
                <a:ea typeface="+mj-ea"/>
              </a:rPr>
              <a:t>其</a:t>
            </a:r>
            <a:r>
              <a:rPr lang="en-US" altLang="zh-CN" b="0" dirty="0">
                <a:solidFill>
                  <a:schemeClr val="tx1"/>
                </a:solidFill>
                <a:latin typeface="+mj-ea"/>
                <a:ea typeface="+mj-ea"/>
              </a:rPr>
              <a:t>Bode</a:t>
            </a:r>
            <a:r>
              <a:rPr lang="zh-CN" altLang="zh-CN" b="0" dirty="0">
                <a:solidFill>
                  <a:schemeClr val="tx1"/>
                </a:solidFill>
                <a:latin typeface="+mj-ea"/>
                <a:ea typeface="+mj-ea"/>
              </a:rPr>
              <a:t>图如图</a:t>
            </a:r>
            <a:r>
              <a:rPr lang="en-US" altLang="zh-CN" b="0" dirty="0">
                <a:solidFill>
                  <a:schemeClr val="tx1"/>
                </a:solidFill>
                <a:latin typeface="+mj-ea"/>
                <a:ea typeface="+mj-ea"/>
              </a:rPr>
              <a:t>6-56</a:t>
            </a:r>
            <a:r>
              <a:rPr lang="zh-CN" altLang="zh-CN" b="0" dirty="0">
                <a:solidFill>
                  <a:schemeClr val="tx1"/>
                </a:solidFill>
                <a:latin typeface="+mj-ea"/>
                <a:ea typeface="+mj-ea"/>
              </a:rPr>
              <a:t>所示。</a:t>
            </a:r>
          </a:p>
        </p:txBody>
      </p:sp>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2670" y="4229773"/>
            <a:ext cx="2195513" cy="196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969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80728"/>
            <a:ext cx="1920719" cy="400110"/>
          </a:xfrm>
          <a:prstGeom prst="rect">
            <a:avLst/>
          </a:prstGeom>
        </p:spPr>
        <p:txBody>
          <a:bodyPr wrap="none">
            <a:spAutoFit/>
          </a:bodyPr>
          <a:lstStyle/>
          <a:p>
            <a:r>
              <a:rPr lang="en-US" altLang="zh-CN" dirty="0"/>
              <a:t>6.3.2  </a:t>
            </a:r>
            <a:r>
              <a:rPr lang="zh-CN" altLang="zh-CN" dirty="0"/>
              <a:t>微分环节</a:t>
            </a:r>
            <a:endParaRPr lang="zh-CN" altLang="en-US"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996150"/>
            <a:ext cx="467544" cy="3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5536" y="1484784"/>
            <a:ext cx="1210588" cy="400110"/>
          </a:xfrm>
          <a:prstGeom prst="rect">
            <a:avLst/>
          </a:prstGeom>
        </p:spPr>
        <p:txBody>
          <a:bodyPr wrap="none">
            <a:spAutoFit/>
          </a:bodyPr>
          <a:lstStyle/>
          <a:p>
            <a:r>
              <a:rPr lang="zh-CN" altLang="zh-CN" b="0" dirty="0">
                <a:solidFill>
                  <a:schemeClr val="tx1"/>
                </a:solidFill>
                <a:latin typeface="+mj-ea"/>
                <a:ea typeface="+mj-ea"/>
              </a:rPr>
              <a:t>微分环节</a:t>
            </a:r>
            <a:endParaRPr lang="zh-CN" altLang="en-US" b="0" dirty="0">
              <a:solidFill>
                <a:schemeClr val="tx1"/>
              </a:solidFill>
              <a:latin typeface="+mj-ea"/>
              <a:ea typeface="+mj-ea"/>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142" y="1500206"/>
            <a:ext cx="467544" cy="3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963686" y="1500206"/>
            <a:ext cx="4544834" cy="400110"/>
          </a:xfrm>
          <a:prstGeom prst="rect">
            <a:avLst/>
          </a:prstGeom>
        </p:spPr>
        <p:txBody>
          <a:bodyPr wrap="none">
            <a:spAutoFit/>
          </a:bodyPr>
          <a:lstStyle/>
          <a:p>
            <a:r>
              <a:rPr lang="zh-CN" altLang="zh-CN" b="0" dirty="0">
                <a:solidFill>
                  <a:schemeClr val="tx1"/>
                </a:solidFill>
                <a:latin typeface="+mj-ea"/>
                <a:ea typeface="+mj-ea"/>
              </a:rPr>
              <a:t>的对数幅频特性与对数相频特性分别为</a:t>
            </a:r>
            <a:endParaRPr lang="zh-CN" altLang="en-US" b="0" dirty="0">
              <a:solidFill>
                <a:schemeClr val="tx1"/>
              </a:solidFill>
              <a:latin typeface="+mj-ea"/>
              <a:ea typeface="+mj-ea"/>
            </a:endParaRPr>
          </a:p>
        </p:txBody>
      </p:sp>
      <p:pic>
        <p:nvPicPr>
          <p:cNvPr id="215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1911674"/>
            <a:ext cx="1714098"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16109" y="2828835"/>
            <a:ext cx="1980029" cy="400110"/>
          </a:xfrm>
          <a:prstGeom prst="rect">
            <a:avLst/>
          </a:prstGeom>
        </p:spPr>
        <p:txBody>
          <a:bodyPr wrap="none">
            <a:spAutoFit/>
          </a:bodyPr>
          <a:lstStyle/>
          <a:p>
            <a:r>
              <a:rPr lang="zh-CN" altLang="zh-CN" b="0" dirty="0">
                <a:solidFill>
                  <a:schemeClr val="tx1"/>
                </a:solidFill>
                <a:latin typeface="+mj-ea"/>
                <a:ea typeface="+mj-ea"/>
              </a:rPr>
              <a:t>对数幅频曲线在</a:t>
            </a:r>
            <a:endParaRPr lang="zh-CN" altLang="en-US" b="0" dirty="0">
              <a:solidFill>
                <a:schemeClr val="tx1"/>
              </a:solidFill>
              <a:latin typeface="+mj-ea"/>
              <a:ea typeface="+mj-ea"/>
            </a:endParaRPr>
          </a:p>
        </p:txBody>
      </p:sp>
      <p:pic>
        <p:nvPicPr>
          <p:cNvPr id="2151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8229" y="2881559"/>
            <a:ext cx="616109" cy="29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203848" y="2838225"/>
            <a:ext cx="2621230" cy="400110"/>
          </a:xfrm>
          <a:prstGeom prst="rect">
            <a:avLst/>
          </a:prstGeom>
        </p:spPr>
        <p:txBody>
          <a:bodyPr wrap="none">
            <a:spAutoFit/>
          </a:bodyPr>
          <a:lstStyle/>
          <a:p>
            <a:r>
              <a:rPr lang="zh-CN" altLang="zh-CN" b="0" dirty="0">
                <a:solidFill>
                  <a:schemeClr val="tx1"/>
                </a:solidFill>
                <a:latin typeface="+mj-ea"/>
                <a:ea typeface="+mj-ea"/>
              </a:rPr>
              <a:t>处</a:t>
            </a:r>
            <a:r>
              <a:rPr lang="zh-CN" altLang="zh-CN" b="0" dirty="0" smtClean="0">
                <a:solidFill>
                  <a:schemeClr val="tx1"/>
                </a:solidFill>
                <a:latin typeface="+mj-ea"/>
                <a:ea typeface="+mj-ea"/>
              </a:rPr>
              <a:t>通过</a:t>
            </a:r>
            <a:r>
              <a:rPr lang="en-US" altLang="zh-CN" b="0" dirty="0" smtClean="0">
                <a:solidFill>
                  <a:schemeClr val="tx1"/>
                </a:solidFill>
                <a:latin typeface="+mj-ea"/>
                <a:ea typeface="+mj-ea"/>
              </a:rPr>
              <a:t>0db</a:t>
            </a:r>
            <a:r>
              <a:rPr lang="zh-CN" altLang="en-US" b="0" dirty="0">
                <a:solidFill>
                  <a:schemeClr val="tx1"/>
                </a:solidFill>
                <a:latin typeface="+mj-ea"/>
                <a:ea typeface="+mj-ea"/>
              </a:rPr>
              <a:t>线，斜率为</a:t>
            </a:r>
          </a:p>
        </p:txBody>
      </p:sp>
      <p:pic>
        <p:nvPicPr>
          <p:cNvPr id="2151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2980277"/>
            <a:ext cx="1023636"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747764" y="2910546"/>
            <a:ext cx="2236510" cy="400110"/>
          </a:xfrm>
          <a:prstGeom prst="rect">
            <a:avLst/>
          </a:prstGeom>
        </p:spPr>
        <p:txBody>
          <a:bodyPr wrap="none">
            <a:spAutoFit/>
          </a:bodyPr>
          <a:lstStyle/>
          <a:p>
            <a:r>
              <a:rPr lang="zh-CN" altLang="zh-CN" b="0" dirty="0">
                <a:solidFill>
                  <a:schemeClr val="tx1"/>
                </a:solidFill>
                <a:latin typeface="+mj-ea"/>
                <a:ea typeface="+mj-ea"/>
              </a:rPr>
              <a:t>；对数相频特性为</a:t>
            </a:r>
            <a:endParaRPr lang="zh-CN" altLang="en-US" b="0" dirty="0">
              <a:solidFill>
                <a:schemeClr val="tx1"/>
              </a:solidFill>
              <a:latin typeface="+mj-ea"/>
              <a:ea typeface="+mj-ea"/>
            </a:endParaRPr>
          </a:p>
        </p:txBody>
      </p:sp>
      <p:pic>
        <p:nvPicPr>
          <p:cNvPr id="2151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485" y="3240925"/>
            <a:ext cx="616109" cy="35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884505" y="3217962"/>
            <a:ext cx="4031873" cy="400110"/>
          </a:xfrm>
          <a:prstGeom prst="rect">
            <a:avLst/>
          </a:prstGeom>
        </p:spPr>
        <p:txBody>
          <a:bodyPr wrap="none">
            <a:spAutoFit/>
          </a:bodyPr>
          <a:lstStyle/>
          <a:p>
            <a:r>
              <a:rPr lang="zh-CN" altLang="zh-CN" b="0" dirty="0">
                <a:solidFill>
                  <a:schemeClr val="tx1"/>
                </a:solidFill>
                <a:latin typeface="+mj-ea"/>
                <a:ea typeface="+mj-ea"/>
              </a:rPr>
              <a:t>直线。特性曲线如图</a:t>
            </a:r>
            <a:r>
              <a:rPr lang="en-US" altLang="zh-CN" b="0" dirty="0">
                <a:solidFill>
                  <a:schemeClr val="tx1"/>
                </a:solidFill>
                <a:latin typeface="+mj-ea"/>
                <a:ea typeface="+mj-ea"/>
              </a:rPr>
              <a:t>6-57</a:t>
            </a:r>
            <a:r>
              <a:rPr lang="zh-CN" altLang="zh-CN" b="0" dirty="0">
                <a:solidFill>
                  <a:schemeClr val="tx1"/>
                </a:solidFill>
                <a:latin typeface="+mj-ea"/>
                <a:ea typeface="+mj-ea"/>
              </a:rPr>
              <a:t>①所示。</a:t>
            </a:r>
          </a:p>
        </p:txBody>
      </p:sp>
      <p:pic>
        <p:nvPicPr>
          <p:cNvPr id="2151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0253" y="3933056"/>
            <a:ext cx="4084637"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368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1920719" cy="400110"/>
          </a:xfrm>
          <a:prstGeom prst="rect">
            <a:avLst/>
          </a:prstGeom>
        </p:spPr>
        <p:txBody>
          <a:bodyPr wrap="none">
            <a:spAutoFit/>
          </a:bodyPr>
          <a:lstStyle/>
          <a:p>
            <a:r>
              <a:rPr lang="en-US" altLang="zh-CN" dirty="0"/>
              <a:t>6.3.3  </a:t>
            </a:r>
            <a:r>
              <a:rPr lang="zh-CN" altLang="zh-CN" dirty="0"/>
              <a:t>积分环节</a:t>
            </a:r>
            <a:endParaRPr lang="zh-CN" altLang="en-US" dirty="0"/>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3436" y="1099781"/>
            <a:ext cx="539552" cy="35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1560" y="1628800"/>
            <a:ext cx="1210588" cy="400110"/>
          </a:xfrm>
          <a:prstGeom prst="rect">
            <a:avLst/>
          </a:prstGeom>
        </p:spPr>
        <p:txBody>
          <a:bodyPr wrap="none">
            <a:spAutoFit/>
          </a:bodyPr>
          <a:lstStyle/>
          <a:p>
            <a:r>
              <a:rPr lang="zh-CN" altLang="zh-CN" b="0" dirty="0">
                <a:solidFill>
                  <a:schemeClr val="tx1"/>
                </a:solidFill>
                <a:latin typeface="+mn-ea"/>
                <a:ea typeface="+mn-ea"/>
              </a:rPr>
              <a:t>积分环节</a:t>
            </a:r>
            <a:endParaRPr lang="zh-CN" altLang="en-US" b="0" dirty="0">
              <a:solidFill>
                <a:schemeClr val="tx1"/>
              </a:solidFill>
              <a:latin typeface="+mn-ea"/>
              <a:ea typeface="+mn-ea"/>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3660" y="1677347"/>
            <a:ext cx="539552" cy="35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313212" y="1628800"/>
            <a:ext cx="4801314" cy="400110"/>
          </a:xfrm>
          <a:prstGeom prst="rect">
            <a:avLst/>
          </a:prstGeom>
        </p:spPr>
        <p:txBody>
          <a:bodyPr wrap="none">
            <a:spAutoFit/>
          </a:bodyPr>
          <a:lstStyle/>
          <a:p>
            <a:r>
              <a:rPr lang="zh-CN" altLang="zh-CN" b="0" dirty="0">
                <a:solidFill>
                  <a:schemeClr val="tx1"/>
                </a:solidFill>
                <a:latin typeface="+mj-ea"/>
                <a:ea typeface="+mj-ea"/>
              </a:rPr>
              <a:t>的对数幅频特性与对数相频特性分别为：</a:t>
            </a:r>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533" y="2276872"/>
            <a:ext cx="2013067" cy="90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7097" y="3467443"/>
            <a:ext cx="3005951" cy="400110"/>
          </a:xfrm>
          <a:prstGeom prst="rect">
            <a:avLst/>
          </a:prstGeom>
        </p:spPr>
        <p:txBody>
          <a:bodyPr wrap="none">
            <a:spAutoFit/>
          </a:bodyPr>
          <a:lstStyle/>
          <a:p>
            <a:r>
              <a:rPr lang="zh-CN" altLang="zh-CN" b="0" dirty="0">
                <a:solidFill>
                  <a:schemeClr val="tx1"/>
                </a:solidFill>
                <a:latin typeface="+mj-ea"/>
                <a:ea typeface="+mj-ea"/>
              </a:rPr>
              <a:t>积分环节对数幅频曲线在</a:t>
            </a:r>
            <a:endParaRPr lang="zh-CN" altLang="en-US" b="0" dirty="0">
              <a:solidFill>
                <a:schemeClr val="tx1"/>
              </a:solidFill>
              <a:latin typeface="+mj-ea"/>
              <a:ea typeface="+mj-ea"/>
            </a:endParaRPr>
          </a:p>
        </p:txBody>
      </p:sp>
      <p:pic>
        <p:nvPicPr>
          <p:cNvPr id="225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7668" y="3467443"/>
            <a:ext cx="810236" cy="38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596055" y="3529872"/>
            <a:ext cx="2621230" cy="400110"/>
          </a:xfrm>
          <a:prstGeom prst="rect">
            <a:avLst/>
          </a:prstGeom>
        </p:spPr>
        <p:txBody>
          <a:bodyPr wrap="none">
            <a:spAutoFit/>
          </a:bodyPr>
          <a:lstStyle/>
          <a:p>
            <a:r>
              <a:rPr lang="zh-CN" altLang="zh-CN" b="0" dirty="0">
                <a:solidFill>
                  <a:schemeClr val="tx1"/>
                </a:solidFill>
                <a:latin typeface="+mj-ea"/>
                <a:ea typeface="+mj-ea"/>
              </a:rPr>
              <a:t>处</a:t>
            </a:r>
            <a:r>
              <a:rPr lang="zh-CN" altLang="zh-CN" b="0" dirty="0" smtClean="0">
                <a:solidFill>
                  <a:schemeClr val="tx1"/>
                </a:solidFill>
                <a:latin typeface="+mj-ea"/>
                <a:ea typeface="+mj-ea"/>
              </a:rPr>
              <a:t>通过</a:t>
            </a:r>
            <a:r>
              <a:rPr lang="en-US" altLang="zh-CN" b="0" dirty="0" smtClean="0">
                <a:solidFill>
                  <a:schemeClr val="tx1"/>
                </a:solidFill>
                <a:latin typeface="+mj-ea"/>
                <a:ea typeface="+mj-ea"/>
              </a:rPr>
              <a:t>0db</a:t>
            </a:r>
            <a:r>
              <a:rPr lang="zh-CN" altLang="en-US" b="0" dirty="0">
                <a:solidFill>
                  <a:schemeClr val="tx1"/>
                </a:solidFill>
                <a:latin typeface="+mj-ea"/>
                <a:ea typeface="+mj-ea"/>
              </a:rPr>
              <a:t>线，斜率为</a:t>
            </a:r>
          </a:p>
        </p:txBody>
      </p:sp>
      <p:pic>
        <p:nvPicPr>
          <p:cNvPr id="11"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6048" y="3591981"/>
            <a:ext cx="1023636"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087955" y="3567502"/>
            <a:ext cx="2236510" cy="400110"/>
          </a:xfrm>
          <a:prstGeom prst="rect">
            <a:avLst/>
          </a:prstGeom>
        </p:spPr>
        <p:txBody>
          <a:bodyPr wrap="none">
            <a:spAutoFit/>
          </a:bodyPr>
          <a:lstStyle/>
          <a:p>
            <a:r>
              <a:rPr lang="zh-CN" altLang="zh-CN" b="0" dirty="0">
                <a:solidFill>
                  <a:schemeClr val="tx1"/>
                </a:solidFill>
                <a:latin typeface="+mj-ea"/>
                <a:ea typeface="+mj-ea"/>
              </a:rPr>
              <a:t>；对数相频特性为</a:t>
            </a:r>
            <a:endParaRPr lang="zh-CN" altLang="en-US" b="0" dirty="0">
              <a:solidFill>
                <a:schemeClr val="tx1"/>
              </a:solidFill>
              <a:latin typeface="+mj-ea"/>
              <a:ea typeface="+mj-ea"/>
            </a:endParaRPr>
          </a:p>
        </p:txBody>
      </p:sp>
      <p:sp>
        <p:nvSpPr>
          <p:cNvPr id="14" name="矩形 13"/>
          <p:cNvSpPr/>
          <p:nvPr/>
        </p:nvSpPr>
        <p:spPr>
          <a:xfrm>
            <a:off x="753813" y="3944864"/>
            <a:ext cx="4160113" cy="400110"/>
          </a:xfrm>
          <a:prstGeom prst="rect">
            <a:avLst/>
          </a:prstGeom>
        </p:spPr>
        <p:txBody>
          <a:bodyPr wrap="none">
            <a:spAutoFit/>
          </a:bodyPr>
          <a:lstStyle/>
          <a:p>
            <a:r>
              <a:rPr lang="zh-CN" altLang="zh-CN" b="0" dirty="0">
                <a:solidFill>
                  <a:schemeClr val="tx1"/>
                </a:solidFill>
                <a:latin typeface="+mj-ea"/>
                <a:ea typeface="+mj-ea"/>
              </a:rPr>
              <a:t>直线。特性曲线如图</a:t>
            </a:r>
            <a:r>
              <a:rPr lang="en-US" altLang="zh-CN" b="0" dirty="0" smtClean="0">
                <a:solidFill>
                  <a:schemeClr val="tx1"/>
                </a:solidFill>
                <a:latin typeface="+mj-ea"/>
                <a:ea typeface="+mj-ea"/>
              </a:rPr>
              <a:t>6-57(2)</a:t>
            </a:r>
            <a:r>
              <a:rPr lang="zh-CN" altLang="zh-CN" b="0" dirty="0" smtClean="0">
                <a:solidFill>
                  <a:schemeClr val="tx1"/>
                </a:solidFill>
                <a:latin typeface="+mj-ea"/>
                <a:ea typeface="+mj-ea"/>
              </a:rPr>
              <a:t>所</a:t>
            </a:r>
            <a:r>
              <a:rPr lang="zh-CN" altLang="zh-CN" b="0" dirty="0">
                <a:solidFill>
                  <a:schemeClr val="tx1"/>
                </a:solidFill>
                <a:latin typeface="+mj-ea"/>
                <a:ea typeface="+mj-ea"/>
              </a:rPr>
              <a:t>示。</a:t>
            </a:r>
          </a:p>
        </p:txBody>
      </p:sp>
      <p:pic>
        <p:nvPicPr>
          <p:cNvPr id="225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440" y="3967612"/>
            <a:ext cx="703493"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34670" y="4581128"/>
            <a:ext cx="7871540" cy="400110"/>
          </a:xfrm>
          <a:prstGeom prst="rect">
            <a:avLst/>
          </a:prstGeom>
        </p:spPr>
        <p:txBody>
          <a:bodyPr wrap="square">
            <a:spAutoFit/>
          </a:bodyPr>
          <a:lstStyle/>
          <a:p>
            <a:r>
              <a:rPr lang="zh-CN" altLang="zh-CN" b="0" dirty="0">
                <a:solidFill>
                  <a:schemeClr val="tx1"/>
                </a:solidFill>
                <a:latin typeface="+mj-ea"/>
                <a:ea typeface="+mj-ea"/>
              </a:rPr>
              <a:t>积分环节与微分环节成倒数关系，所以其</a:t>
            </a:r>
            <a:r>
              <a:rPr lang="en-US" altLang="zh-CN" b="0" dirty="0">
                <a:solidFill>
                  <a:schemeClr val="tx1"/>
                </a:solidFill>
                <a:latin typeface="+mj-ea"/>
                <a:ea typeface="+mj-ea"/>
              </a:rPr>
              <a:t>Bode</a:t>
            </a:r>
            <a:r>
              <a:rPr lang="zh-CN" altLang="zh-CN" b="0" dirty="0">
                <a:solidFill>
                  <a:schemeClr val="tx1"/>
                </a:solidFill>
                <a:latin typeface="+mj-ea"/>
                <a:ea typeface="+mj-ea"/>
              </a:rPr>
              <a:t>图关于频率轴对称。</a:t>
            </a:r>
          </a:p>
        </p:txBody>
      </p:sp>
    </p:spTree>
    <p:extLst>
      <p:ext uri="{BB962C8B-B14F-4D97-AF65-F5344CB8AC3E}">
        <p14:creationId xmlns:p14="http://schemas.microsoft.com/office/powerpoint/2010/main" val="53430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1920719" cy="400110"/>
          </a:xfrm>
          <a:prstGeom prst="rect">
            <a:avLst/>
          </a:prstGeom>
        </p:spPr>
        <p:txBody>
          <a:bodyPr wrap="none">
            <a:spAutoFit/>
          </a:bodyPr>
          <a:lstStyle/>
          <a:p>
            <a:r>
              <a:rPr lang="en-US" altLang="zh-CN" dirty="0"/>
              <a:t>6.3.4  </a:t>
            </a:r>
            <a:r>
              <a:rPr lang="zh-CN" altLang="zh-CN" dirty="0"/>
              <a:t>惯性环节</a:t>
            </a:r>
            <a:endParaRPr lang="zh-CN" altLang="en-US" dirty="0"/>
          </a:p>
        </p:txBody>
      </p:sp>
      <p:sp>
        <p:nvSpPr>
          <p:cNvPr id="3" name="矩形 2"/>
          <p:cNvSpPr/>
          <p:nvPr/>
        </p:nvSpPr>
        <p:spPr>
          <a:xfrm>
            <a:off x="467544" y="1700808"/>
            <a:ext cx="1210588" cy="400110"/>
          </a:xfrm>
          <a:prstGeom prst="rect">
            <a:avLst/>
          </a:prstGeom>
        </p:spPr>
        <p:txBody>
          <a:bodyPr wrap="none">
            <a:spAutoFit/>
          </a:bodyPr>
          <a:lstStyle/>
          <a:p>
            <a:r>
              <a:rPr lang="zh-CN" altLang="zh-CN" b="0" dirty="0">
                <a:solidFill>
                  <a:schemeClr val="tx1"/>
                </a:solidFill>
                <a:latin typeface="+mj-ea"/>
                <a:ea typeface="+mj-ea"/>
              </a:rPr>
              <a:t>惯性环节</a:t>
            </a:r>
            <a:endParaRPr lang="zh-CN" altLang="en-US" b="0" dirty="0">
              <a:solidFill>
                <a:schemeClr val="tx1"/>
              </a:solidFill>
              <a:latin typeface="+mj-ea"/>
              <a:ea typeface="+mj-ea"/>
            </a:endParaRPr>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8132" y="1765802"/>
            <a:ext cx="1072838" cy="33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781396" y="1766355"/>
            <a:ext cx="4544834" cy="400110"/>
          </a:xfrm>
          <a:prstGeom prst="rect">
            <a:avLst/>
          </a:prstGeom>
        </p:spPr>
        <p:txBody>
          <a:bodyPr wrap="none">
            <a:spAutoFit/>
          </a:bodyPr>
          <a:lstStyle/>
          <a:p>
            <a:r>
              <a:rPr lang="zh-CN" altLang="zh-CN" b="0" dirty="0">
                <a:solidFill>
                  <a:schemeClr val="tx1"/>
                </a:solidFill>
                <a:latin typeface="+mj-ea"/>
                <a:ea typeface="+mj-ea"/>
              </a:rPr>
              <a:t>的对数幅频与对数相频特性表达式为：</a:t>
            </a:r>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01" y="2166465"/>
            <a:ext cx="2653462" cy="90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36" y="2291893"/>
            <a:ext cx="2204043" cy="8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3528" y="3356992"/>
            <a:ext cx="2946640" cy="400110"/>
          </a:xfrm>
          <a:prstGeom prst="rect">
            <a:avLst/>
          </a:prstGeom>
        </p:spPr>
        <p:txBody>
          <a:bodyPr wrap="none">
            <a:spAutoFit/>
          </a:bodyPr>
          <a:lstStyle/>
          <a:p>
            <a:r>
              <a:rPr lang="en-US" altLang="zh-CN" dirty="0" smtClean="0"/>
              <a:t>6.3.5  </a:t>
            </a:r>
            <a:r>
              <a:rPr lang="zh-CN" altLang="zh-CN" dirty="0"/>
              <a:t>一阶复合微分环节</a:t>
            </a:r>
            <a:endParaRPr lang="zh-CN" altLang="en-US" dirty="0"/>
          </a:p>
        </p:txBody>
      </p:sp>
      <p:sp>
        <p:nvSpPr>
          <p:cNvPr id="6" name="矩形 5"/>
          <p:cNvSpPr/>
          <p:nvPr/>
        </p:nvSpPr>
        <p:spPr>
          <a:xfrm>
            <a:off x="718862" y="3933056"/>
            <a:ext cx="7957593" cy="400110"/>
          </a:xfrm>
          <a:prstGeom prst="rect">
            <a:avLst/>
          </a:prstGeom>
        </p:spPr>
        <p:txBody>
          <a:bodyPr wrap="square">
            <a:spAutoFit/>
          </a:bodyPr>
          <a:lstStyle/>
          <a:p>
            <a:pPr algn="l"/>
            <a:r>
              <a:rPr lang="zh-CN" altLang="zh-CN" b="0" dirty="0">
                <a:solidFill>
                  <a:schemeClr val="tx1"/>
                </a:solidFill>
                <a:latin typeface="+mj-ea"/>
                <a:ea typeface="+mj-ea"/>
              </a:rPr>
              <a:t>一阶复合微分环节的对数幅频与对数相频特性表达式为：</a:t>
            </a:r>
          </a:p>
        </p:txBody>
      </p:sp>
      <p:pic>
        <p:nvPicPr>
          <p:cNvPr id="2355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056" y="4725144"/>
            <a:ext cx="2708930" cy="9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87010" y="5013176"/>
            <a:ext cx="1683572"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0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745" y="1124744"/>
            <a:ext cx="2621231" cy="400110"/>
          </a:xfrm>
          <a:prstGeom prst="rect">
            <a:avLst/>
          </a:prstGeom>
        </p:spPr>
        <p:txBody>
          <a:bodyPr wrap="none">
            <a:spAutoFit/>
          </a:bodyPr>
          <a:lstStyle/>
          <a:p>
            <a:r>
              <a:rPr lang="en-US" altLang="zh-CN" b="0" dirty="0">
                <a:solidFill>
                  <a:schemeClr val="tx1"/>
                </a:solidFill>
                <a:latin typeface="+mj-ea"/>
                <a:ea typeface="+mj-ea"/>
              </a:rPr>
              <a:t>6.3.6  </a:t>
            </a:r>
            <a:r>
              <a:rPr lang="zh-CN" altLang="zh-CN" b="0" dirty="0">
                <a:solidFill>
                  <a:schemeClr val="tx1"/>
                </a:solidFill>
                <a:latin typeface="+mj-ea"/>
                <a:ea typeface="+mj-ea"/>
              </a:rPr>
              <a:t>二阶振荡环节</a:t>
            </a:r>
            <a:endParaRPr lang="zh-CN" altLang="en-US" b="0" dirty="0">
              <a:solidFill>
                <a:schemeClr val="tx1"/>
              </a:solidFill>
              <a:latin typeface="+mj-ea"/>
              <a:ea typeface="+mj-ea"/>
            </a:endParaRPr>
          </a:p>
        </p:txBody>
      </p:sp>
      <p:sp>
        <p:nvSpPr>
          <p:cNvPr id="3" name="矩形 2"/>
          <p:cNvSpPr/>
          <p:nvPr/>
        </p:nvSpPr>
        <p:spPr>
          <a:xfrm>
            <a:off x="251520" y="1772816"/>
            <a:ext cx="2749471" cy="400110"/>
          </a:xfrm>
          <a:prstGeom prst="rect">
            <a:avLst/>
          </a:prstGeom>
        </p:spPr>
        <p:txBody>
          <a:bodyPr wrap="none">
            <a:spAutoFit/>
          </a:bodyPr>
          <a:lstStyle/>
          <a:p>
            <a:r>
              <a:rPr lang="zh-CN" altLang="zh-CN" b="0" dirty="0">
                <a:solidFill>
                  <a:schemeClr val="tx1"/>
                </a:solidFill>
                <a:latin typeface="+mj-ea"/>
                <a:ea typeface="+mj-ea"/>
              </a:rPr>
              <a:t>振荡环节的频率特性：</a:t>
            </a:r>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48880"/>
            <a:ext cx="3075354"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345" y="3629055"/>
            <a:ext cx="1980029" cy="400110"/>
          </a:xfrm>
          <a:prstGeom prst="rect">
            <a:avLst/>
          </a:prstGeom>
        </p:spPr>
        <p:txBody>
          <a:bodyPr wrap="none">
            <a:spAutoFit/>
          </a:bodyPr>
          <a:lstStyle/>
          <a:p>
            <a:r>
              <a:rPr lang="zh-CN" altLang="zh-CN" b="0" dirty="0">
                <a:solidFill>
                  <a:schemeClr val="tx1"/>
                </a:solidFill>
                <a:latin typeface="+mj-ea"/>
                <a:ea typeface="+mj-ea"/>
              </a:rPr>
              <a:t>对数幅频特性：</a:t>
            </a:r>
          </a:p>
        </p:txBody>
      </p:sp>
      <p:pic>
        <p:nvPicPr>
          <p:cNvPr id="245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824" y="4365104"/>
            <a:ext cx="4734304"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32944" y="1124744"/>
            <a:ext cx="1980029" cy="400110"/>
          </a:xfrm>
          <a:prstGeom prst="rect">
            <a:avLst/>
          </a:prstGeom>
        </p:spPr>
        <p:txBody>
          <a:bodyPr wrap="none">
            <a:spAutoFit/>
          </a:bodyPr>
          <a:lstStyle/>
          <a:p>
            <a:r>
              <a:rPr lang="zh-CN" altLang="zh-CN" b="0" dirty="0">
                <a:solidFill>
                  <a:schemeClr val="tx1"/>
                </a:solidFill>
                <a:latin typeface="+mj-ea"/>
                <a:ea typeface="+mj-ea"/>
              </a:rPr>
              <a:t>对数相频特性：</a:t>
            </a:r>
          </a:p>
        </p:txBody>
      </p:sp>
      <p:pic>
        <p:nvPicPr>
          <p:cNvPr id="245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5" y="2002532"/>
            <a:ext cx="3465749" cy="87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04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96752"/>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059369"/>
            <a:ext cx="827584" cy="6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015208" y="1187975"/>
            <a:ext cx="2236510" cy="400110"/>
          </a:xfrm>
          <a:prstGeom prst="rect">
            <a:avLst/>
          </a:prstGeom>
        </p:spPr>
        <p:txBody>
          <a:bodyPr wrap="none">
            <a:spAutoFit/>
          </a:bodyPr>
          <a:lstStyle/>
          <a:p>
            <a:r>
              <a:rPr lang="zh-CN" altLang="zh-CN" b="0" dirty="0">
                <a:solidFill>
                  <a:schemeClr val="tx1"/>
                </a:solidFill>
                <a:latin typeface="+mj-ea"/>
                <a:ea typeface="+mj-ea"/>
              </a:rPr>
              <a:t>时，略去式（</a:t>
            </a:r>
            <a:r>
              <a:rPr lang="en-US" altLang="zh-CN" b="0" dirty="0">
                <a:solidFill>
                  <a:schemeClr val="tx1"/>
                </a:solidFill>
                <a:latin typeface="+mj-ea"/>
                <a:ea typeface="+mj-ea"/>
              </a:rPr>
              <a:t>6-48</a:t>
            </a:r>
            <a:endParaRPr lang="zh-CN" altLang="en-US" b="0" dirty="0">
              <a:solidFill>
                <a:schemeClr val="tx1"/>
              </a:solidFill>
              <a:latin typeface="+mj-ea"/>
              <a:ea typeface="+mj-ea"/>
            </a:endParaRPr>
          </a:p>
        </p:txBody>
      </p:sp>
      <p:pic>
        <p:nvPicPr>
          <p:cNvPr id="2560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250479"/>
            <a:ext cx="323528" cy="33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427984" y="1251032"/>
            <a:ext cx="954107" cy="400110"/>
          </a:xfrm>
          <a:prstGeom prst="rect">
            <a:avLst/>
          </a:prstGeom>
        </p:spPr>
        <p:txBody>
          <a:bodyPr wrap="none">
            <a:spAutoFit/>
          </a:bodyPr>
          <a:lstStyle/>
          <a:p>
            <a:r>
              <a:rPr lang="zh-CN" altLang="zh-CN" b="0" dirty="0">
                <a:solidFill>
                  <a:schemeClr val="tx1"/>
                </a:solidFill>
                <a:latin typeface="+mj-ea"/>
                <a:ea typeface="+mj-ea"/>
              </a:rPr>
              <a:t>）中的</a:t>
            </a:r>
            <a:endParaRPr lang="zh-CN" altLang="en-US" b="0" dirty="0">
              <a:solidFill>
                <a:schemeClr val="tx1"/>
              </a:solidFill>
              <a:latin typeface="+mj-ea"/>
              <a:ea typeface="+mj-ea"/>
            </a:endParaRPr>
          </a:p>
        </p:txBody>
      </p:sp>
      <p:pic>
        <p:nvPicPr>
          <p:cNvPr id="2560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1187975"/>
            <a:ext cx="611560" cy="65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903640" y="1317777"/>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25608"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9775" y="1196752"/>
            <a:ext cx="683568" cy="68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013343" y="1362679"/>
            <a:ext cx="1210588" cy="400110"/>
          </a:xfrm>
          <a:prstGeom prst="rect">
            <a:avLst/>
          </a:prstGeom>
        </p:spPr>
        <p:txBody>
          <a:bodyPr wrap="none">
            <a:spAutoFit/>
          </a:bodyPr>
          <a:lstStyle/>
          <a:p>
            <a:r>
              <a:rPr lang="zh-CN" altLang="zh-CN" b="0" dirty="0">
                <a:solidFill>
                  <a:schemeClr val="tx1"/>
                </a:solidFill>
                <a:latin typeface="+mj-ea"/>
                <a:ea typeface="+mj-ea"/>
              </a:rPr>
              <a:t>项，则有</a:t>
            </a:r>
          </a:p>
        </p:txBody>
      </p:sp>
      <p:pic>
        <p:nvPicPr>
          <p:cNvPr id="2560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4154" y="1888028"/>
            <a:ext cx="221088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99343" y="2276872"/>
            <a:ext cx="697627" cy="400110"/>
          </a:xfrm>
          <a:prstGeom prst="rect">
            <a:avLst/>
          </a:prstGeom>
        </p:spPr>
        <p:txBody>
          <a:bodyPr wrap="none">
            <a:spAutoFit/>
          </a:bodyPr>
          <a:lstStyle/>
          <a:p>
            <a:r>
              <a:rPr lang="zh-CN" altLang="zh-CN" b="0" dirty="0">
                <a:solidFill>
                  <a:schemeClr val="tx1"/>
                </a:solidFill>
                <a:latin typeface="+mj-ea"/>
                <a:ea typeface="+mj-ea"/>
              </a:rPr>
              <a:t>表明</a:t>
            </a:r>
            <a:endParaRPr lang="zh-CN" altLang="en-US" b="0" dirty="0">
              <a:solidFill>
                <a:schemeClr val="tx1"/>
              </a:solidFill>
              <a:latin typeface="+mj-ea"/>
              <a:ea typeface="+mj-ea"/>
            </a:endParaRPr>
          </a:p>
        </p:txBody>
      </p:sp>
      <p:pic>
        <p:nvPicPr>
          <p:cNvPr id="25610"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8730" y="2335884"/>
            <a:ext cx="699343" cy="40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968073" y="2335884"/>
            <a:ext cx="2749471" cy="400110"/>
          </a:xfrm>
          <a:prstGeom prst="rect">
            <a:avLst/>
          </a:prstGeom>
        </p:spPr>
        <p:txBody>
          <a:bodyPr wrap="none">
            <a:spAutoFit/>
          </a:bodyPr>
          <a:lstStyle/>
          <a:p>
            <a:r>
              <a:rPr lang="zh-CN" altLang="zh-CN" b="0" dirty="0">
                <a:solidFill>
                  <a:schemeClr val="tx1"/>
                </a:solidFill>
                <a:latin typeface="+mj-ea"/>
                <a:ea typeface="+mj-ea"/>
              </a:rPr>
              <a:t>的低频段渐近线是一条</a:t>
            </a:r>
            <a:endParaRPr lang="zh-CN" altLang="en-US" b="0" dirty="0">
              <a:solidFill>
                <a:schemeClr val="tx1"/>
              </a:solidFill>
              <a:latin typeface="+mj-ea"/>
              <a:ea typeface="+mj-ea"/>
            </a:endParaRPr>
          </a:p>
        </p:txBody>
      </p:sp>
      <p:pic>
        <p:nvPicPr>
          <p:cNvPr id="25611"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9257" y="2368537"/>
            <a:ext cx="611560"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211751" y="2368537"/>
            <a:ext cx="1210588" cy="400110"/>
          </a:xfrm>
          <a:prstGeom prst="rect">
            <a:avLst/>
          </a:prstGeom>
        </p:spPr>
        <p:txBody>
          <a:bodyPr wrap="none">
            <a:spAutoFit/>
          </a:bodyPr>
          <a:lstStyle/>
          <a:p>
            <a:r>
              <a:rPr lang="zh-CN" altLang="zh-CN" b="0" dirty="0">
                <a:solidFill>
                  <a:schemeClr val="tx1"/>
                </a:solidFill>
                <a:latin typeface="+mj-ea"/>
                <a:ea typeface="+mj-ea"/>
              </a:rPr>
              <a:t>水平线。</a:t>
            </a:r>
            <a:endParaRPr lang="zh-CN" altLang="en-US" b="0" dirty="0">
              <a:solidFill>
                <a:schemeClr val="tx1"/>
              </a:solidFill>
              <a:latin typeface="+mj-ea"/>
              <a:ea typeface="+mj-ea"/>
            </a:endParaRPr>
          </a:p>
        </p:txBody>
      </p:sp>
      <p:sp>
        <p:nvSpPr>
          <p:cNvPr id="21" name="矩形 20"/>
          <p:cNvSpPr/>
          <p:nvPr/>
        </p:nvSpPr>
        <p:spPr>
          <a:xfrm>
            <a:off x="827584" y="2924944"/>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25612"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57776" y="2801059"/>
            <a:ext cx="827584" cy="64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079328" y="2924944"/>
            <a:ext cx="2108270" cy="400110"/>
          </a:xfrm>
          <a:prstGeom prst="rect">
            <a:avLst/>
          </a:prstGeom>
        </p:spPr>
        <p:txBody>
          <a:bodyPr wrap="none">
            <a:spAutoFit/>
          </a:bodyPr>
          <a:lstStyle/>
          <a:p>
            <a:r>
              <a:rPr lang="zh-CN" altLang="zh-CN" b="0" dirty="0">
                <a:solidFill>
                  <a:schemeClr val="tx1"/>
                </a:solidFill>
                <a:latin typeface="+mj-ea"/>
                <a:ea typeface="+mj-ea"/>
              </a:rPr>
              <a:t>时，略去式</a:t>
            </a:r>
            <a:r>
              <a:rPr lang="en-US" altLang="zh-CN" b="0" dirty="0">
                <a:solidFill>
                  <a:schemeClr val="tx1"/>
                </a:solidFill>
                <a:latin typeface="+mj-ea"/>
                <a:ea typeface="+mj-ea"/>
              </a:rPr>
              <a:t>(6-48</a:t>
            </a:r>
            <a:endParaRPr lang="zh-CN" altLang="en-US" b="0" dirty="0">
              <a:solidFill>
                <a:schemeClr val="tx1"/>
              </a:solidFill>
              <a:latin typeface="+mj-ea"/>
              <a:ea typeface="+mj-ea"/>
            </a:endParaRPr>
          </a:p>
        </p:txBody>
      </p:sp>
      <p:sp>
        <p:nvSpPr>
          <p:cNvPr id="14" name="矩形 13"/>
          <p:cNvSpPr/>
          <p:nvPr/>
        </p:nvSpPr>
        <p:spPr>
          <a:xfrm>
            <a:off x="4050476" y="2944158"/>
            <a:ext cx="1338828" cy="400110"/>
          </a:xfrm>
          <a:prstGeom prst="rect">
            <a:avLst/>
          </a:prstGeom>
        </p:spPr>
        <p:txBody>
          <a:bodyPr wrap="none">
            <a:spAutoFit/>
          </a:bodyPr>
          <a:lstStyle/>
          <a:p>
            <a:r>
              <a:rPr lang="en-US" altLang="zh-CN" b="0" dirty="0">
                <a:solidFill>
                  <a:schemeClr val="tx1"/>
                </a:solidFill>
                <a:latin typeface="+mj-ea"/>
                <a:ea typeface="+mj-ea"/>
              </a:rPr>
              <a:t>a)</a:t>
            </a:r>
            <a:r>
              <a:rPr lang="zh-CN" altLang="zh-CN" b="0" dirty="0">
                <a:solidFill>
                  <a:schemeClr val="tx1"/>
                </a:solidFill>
                <a:latin typeface="+mj-ea"/>
                <a:ea typeface="+mj-ea"/>
              </a:rPr>
              <a:t>中的</a:t>
            </a:r>
            <a:r>
              <a:rPr lang="en-US" altLang="zh-CN" b="0" dirty="0">
                <a:solidFill>
                  <a:schemeClr val="tx1"/>
                </a:solidFill>
                <a:latin typeface="+mj-ea"/>
                <a:ea typeface="+mj-ea"/>
              </a:rPr>
              <a:t>1</a:t>
            </a:r>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2561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92080" y="2797813"/>
            <a:ext cx="827584" cy="82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012160" y="3028337"/>
            <a:ext cx="1467068" cy="400110"/>
          </a:xfrm>
          <a:prstGeom prst="rect">
            <a:avLst/>
          </a:prstGeom>
        </p:spPr>
        <p:txBody>
          <a:bodyPr wrap="none">
            <a:spAutoFit/>
          </a:bodyPr>
          <a:lstStyle/>
          <a:p>
            <a:r>
              <a:rPr lang="zh-CN" altLang="zh-CN" b="0" dirty="0">
                <a:solidFill>
                  <a:schemeClr val="tx1"/>
                </a:solidFill>
                <a:latin typeface="+mj-ea"/>
                <a:ea typeface="+mj-ea"/>
              </a:rPr>
              <a:t>项，则有：</a:t>
            </a:r>
            <a:endParaRPr lang="zh-CN" altLang="en-US" b="0" dirty="0">
              <a:solidFill>
                <a:schemeClr val="tx1"/>
              </a:solidFill>
              <a:latin typeface="+mj-ea"/>
              <a:ea typeface="+mj-ea"/>
            </a:endParaRPr>
          </a:p>
        </p:txBody>
      </p:sp>
      <p:pic>
        <p:nvPicPr>
          <p:cNvPr id="2561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33316" y="3629055"/>
            <a:ext cx="3228369"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908962" y="4437112"/>
            <a:ext cx="697627" cy="400110"/>
          </a:xfrm>
          <a:prstGeom prst="rect">
            <a:avLst/>
          </a:prstGeom>
        </p:spPr>
        <p:txBody>
          <a:bodyPr wrap="none">
            <a:spAutoFit/>
          </a:bodyPr>
          <a:lstStyle/>
          <a:p>
            <a:r>
              <a:rPr lang="zh-CN" altLang="zh-CN" b="0" dirty="0">
                <a:solidFill>
                  <a:schemeClr val="tx1"/>
                </a:solidFill>
                <a:latin typeface="+mj-ea"/>
                <a:ea typeface="+mj-ea"/>
              </a:rPr>
              <a:t>表明</a:t>
            </a:r>
            <a:endParaRPr lang="zh-CN" altLang="en-US" b="0" dirty="0">
              <a:solidFill>
                <a:schemeClr val="tx1"/>
              </a:solidFill>
              <a:latin typeface="+mj-ea"/>
              <a:ea typeface="+mj-ea"/>
            </a:endParaRPr>
          </a:p>
        </p:txBody>
      </p:sp>
      <p:pic>
        <p:nvPicPr>
          <p:cNvPr id="2561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5656" y="4460844"/>
            <a:ext cx="828676"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2304332" y="4499125"/>
            <a:ext cx="3518912" cy="400110"/>
          </a:xfrm>
          <a:prstGeom prst="rect">
            <a:avLst/>
          </a:prstGeom>
        </p:spPr>
        <p:txBody>
          <a:bodyPr wrap="none">
            <a:spAutoFit/>
          </a:bodyPr>
          <a:lstStyle/>
          <a:p>
            <a:r>
              <a:rPr lang="zh-CN" altLang="zh-CN" b="0" dirty="0">
                <a:solidFill>
                  <a:schemeClr val="tx1"/>
                </a:solidFill>
                <a:latin typeface="+mj-ea"/>
                <a:ea typeface="+mj-ea"/>
              </a:rPr>
              <a:t>的高频段渐近线是一条斜率为</a:t>
            </a:r>
            <a:endParaRPr lang="zh-CN" altLang="en-US" b="0" dirty="0">
              <a:solidFill>
                <a:schemeClr val="tx1"/>
              </a:solidFill>
              <a:latin typeface="+mj-ea"/>
              <a:ea typeface="+mj-ea"/>
            </a:endParaRPr>
          </a:p>
        </p:txBody>
      </p:sp>
      <p:pic>
        <p:nvPicPr>
          <p:cNvPr id="25616" name="Picture 1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05872" y="4532852"/>
            <a:ext cx="1539291"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7245163" y="4532852"/>
            <a:ext cx="1210588" cy="400110"/>
          </a:xfrm>
          <a:prstGeom prst="rect">
            <a:avLst/>
          </a:prstGeom>
        </p:spPr>
        <p:txBody>
          <a:bodyPr wrap="none">
            <a:spAutoFit/>
          </a:bodyPr>
          <a:lstStyle/>
          <a:p>
            <a:r>
              <a:rPr lang="zh-CN" altLang="zh-CN" b="0" dirty="0">
                <a:solidFill>
                  <a:schemeClr val="tx1"/>
                </a:solidFill>
                <a:latin typeface="+mj-ea"/>
                <a:ea typeface="+mj-ea"/>
              </a:rPr>
              <a:t>的直线。</a:t>
            </a:r>
            <a:endParaRPr lang="zh-CN" altLang="en-US" b="0" dirty="0">
              <a:solidFill>
                <a:schemeClr val="tx1"/>
              </a:solidFill>
              <a:latin typeface="+mj-ea"/>
              <a:ea typeface="+mj-ea"/>
            </a:endParaRPr>
          </a:p>
        </p:txBody>
      </p:sp>
      <p:sp>
        <p:nvSpPr>
          <p:cNvPr id="19" name="矩形 18"/>
          <p:cNvSpPr/>
          <p:nvPr/>
        </p:nvSpPr>
        <p:spPr>
          <a:xfrm>
            <a:off x="679406" y="4937516"/>
            <a:ext cx="1210588" cy="400110"/>
          </a:xfrm>
          <a:prstGeom prst="rect">
            <a:avLst/>
          </a:prstGeom>
        </p:spPr>
        <p:txBody>
          <a:bodyPr wrap="none">
            <a:spAutoFit/>
          </a:bodyPr>
          <a:lstStyle/>
          <a:p>
            <a:r>
              <a:rPr lang="zh-CN" altLang="zh-CN" b="0" dirty="0">
                <a:solidFill>
                  <a:schemeClr val="tx1"/>
                </a:solidFill>
                <a:latin typeface="+mj-ea"/>
                <a:ea typeface="+mj-ea"/>
              </a:rPr>
              <a:t>显然，当</a:t>
            </a:r>
            <a:endParaRPr lang="zh-CN" altLang="en-US" b="0" dirty="0">
              <a:solidFill>
                <a:schemeClr val="tx1"/>
              </a:solidFill>
              <a:latin typeface="+mj-ea"/>
              <a:ea typeface="+mj-ea"/>
            </a:endParaRPr>
          </a:p>
        </p:txBody>
      </p:sp>
      <p:pic>
        <p:nvPicPr>
          <p:cNvPr id="25617" name="Picture 1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45109" y="4937516"/>
            <a:ext cx="1118446"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2863555" y="4942070"/>
            <a:ext cx="697627" cy="400110"/>
          </a:xfrm>
          <a:prstGeom prst="rect">
            <a:avLst/>
          </a:prstGeom>
        </p:spPr>
        <p:txBody>
          <a:bodyPr wrap="none">
            <a:spAutoFit/>
          </a:bodyPr>
          <a:lstStyle/>
          <a:p>
            <a:r>
              <a:rPr lang="zh-CN" altLang="zh-CN" b="0" dirty="0">
                <a:solidFill>
                  <a:schemeClr val="tx1"/>
                </a:solidFill>
                <a:latin typeface="+mj-ea"/>
                <a:ea typeface="+mj-ea"/>
              </a:rPr>
              <a:t>，即</a:t>
            </a:r>
            <a:endParaRPr lang="zh-CN" altLang="en-US" b="0" dirty="0">
              <a:solidFill>
                <a:schemeClr val="tx1"/>
              </a:solidFill>
              <a:latin typeface="+mj-ea"/>
              <a:ea typeface="+mj-ea"/>
            </a:endParaRPr>
          </a:p>
        </p:txBody>
      </p:sp>
      <p:pic>
        <p:nvPicPr>
          <p:cNvPr id="25618" name="Picture 1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52301" y="4939615"/>
            <a:ext cx="849415" cy="40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4301716" y="4899235"/>
            <a:ext cx="4572000" cy="400110"/>
          </a:xfrm>
          <a:prstGeom prst="rect">
            <a:avLst/>
          </a:prstGeom>
        </p:spPr>
        <p:txBody>
          <a:bodyPr>
            <a:spAutoFit/>
          </a:bodyPr>
          <a:lstStyle/>
          <a:p>
            <a:pPr algn="l"/>
            <a:r>
              <a:rPr lang="zh-CN" altLang="zh-CN" b="0" dirty="0">
                <a:solidFill>
                  <a:schemeClr val="tx1"/>
                </a:solidFill>
                <a:latin typeface="+mj-ea"/>
                <a:ea typeface="+mj-ea"/>
              </a:rPr>
              <a:t>是两条渐近线的相交点，所以</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23" name="矩形 22"/>
          <p:cNvSpPr/>
          <p:nvPr/>
        </p:nvSpPr>
        <p:spPr>
          <a:xfrm>
            <a:off x="611560" y="5344634"/>
            <a:ext cx="2492990" cy="400110"/>
          </a:xfrm>
          <a:prstGeom prst="rect">
            <a:avLst/>
          </a:prstGeom>
        </p:spPr>
        <p:txBody>
          <a:bodyPr wrap="none">
            <a:spAutoFit/>
          </a:bodyPr>
          <a:lstStyle/>
          <a:p>
            <a:r>
              <a:rPr lang="zh-CN" altLang="zh-CN" b="0" dirty="0">
                <a:solidFill>
                  <a:schemeClr val="tx1"/>
                </a:solidFill>
                <a:latin typeface="+mj-ea"/>
                <a:ea typeface="+mj-ea"/>
              </a:rPr>
              <a:t>振荡环节的自然频率</a:t>
            </a:r>
            <a:endParaRPr lang="zh-CN" altLang="en-US" b="0" dirty="0">
              <a:solidFill>
                <a:schemeClr val="tx1"/>
              </a:solidFill>
              <a:latin typeface="+mj-ea"/>
              <a:ea typeface="+mj-ea"/>
            </a:endParaRPr>
          </a:p>
        </p:txBody>
      </p:sp>
      <p:pic>
        <p:nvPicPr>
          <p:cNvPr id="25619" name="Picture 1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14600" y="5337311"/>
            <a:ext cx="395536" cy="43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3396744" y="5359084"/>
            <a:ext cx="2236510" cy="400110"/>
          </a:xfrm>
          <a:prstGeom prst="rect">
            <a:avLst/>
          </a:prstGeom>
        </p:spPr>
        <p:txBody>
          <a:bodyPr wrap="none">
            <a:spAutoFit/>
          </a:bodyPr>
          <a:lstStyle/>
          <a:p>
            <a:r>
              <a:rPr lang="zh-CN" altLang="zh-CN" b="0" dirty="0">
                <a:solidFill>
                  <a:schemeClr val="tx1"/>
                </a:solidFill>
                <a:latin typeface="+mj-ea"/>
                <a:ea typeface="+mj-ea"/>
              </a:rPr>
              <a:t>就是其转折频率。</a:t>
            </a:r>
          </a:p>
        </p:txBody>
      </p:sp>
    </p:spTree>
    <p:extLst>
      <p:ext uri="{BB962C8B-B14F-4D97-AF65-F5344CB8AC3E}">
        <p14:creationId xmlns:p14="http://schemas.microsoft.com/office/powerpoint/2010/main" val="534304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3775393" cy="400110"/>
          </a:xfrm>
          <a:prstGeom prst="rect">
            <a:avLst/>
          </a:prstGeom>
        </p:spPr>
        <p:txBody>
          <a:bodyPr wrap="none">
            <a:spAutoFit/>
          </a:bodyPr>
          <a:lstStyle/>
          <a:p>
            <a:r>
              <a:rPr lang="zh-CN" altLang="zh-CN" b="0" dirty="0">
                <a:solidFill>
                  <a:schemeClr val="tx1"/>
                </a:solidFill>
                <a:latin typeface="+mj-ea"/>
                <a:ea typeface="+mj-ea"/>
              </a:rPr>
              <a:t>振荡环节的对数幅频特性不仅与</a:t>
            </a:r>
            <a:endParaRPr lang="zh-CN" altLang="en-US" b="0" dirty="0">
              <a:solidFill>
                <a:schemeClr val="tx1"/>
              </a:solidFill>
              <a:latin typeface="+mj-ea"/>
              <a:ea typeface="+mj-ea"/>
            </a:endParaRPr>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1034127"/>
            <a:ext cx="611560" cy="34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463480" y="1034127"/>
            <a:ext cx="2492990" cy="400110"/>
          </a:xfrm>
          <a:prstGeom prst="rect">
            <a:avLst/>
          </a:prstGeom>
        </p:spPr>
        <p:txBody>
          <a:bodyPr wrap="none">
            <a:spAutoFit/>
          </a:bodyPr>
          <a:lstStyle/>
          <a:p>
            <a:r>
              <a:rPr lang="zh-CN" altLang="zh-CN" b="0" dirty="0">
                <a:solidFill>
                  <a:schemeClr val="tx1"/>
                </a:solidFill>
                <a:latin typeface="+mj-ea"/>
                <a:ea typeface="+mj-ea"/>
              </a:rPr>
              <a:t>有关，而且与阻尼比</a:t>
            </a:r>
            <a:endParaRPr lang="zh-CN" altLang="en-US" b="0" dirty="0">
              <a:solidFill>
                <a:schemeClr val="tx1"/>
              </a:solidFill>
              <a:latin typeface="+mj-ea"/>
              <a:ea typeface="+mj-ea"/>
            </a:endParaRPr>
          </a:p>
        </p:txBody>
      </p:sp>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6494" y="1045950"/>
            <a:ext cx="269347" cy="42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1520" y="1434790"/>
            <a:ext cx="3005951" cy="400110"/>
          </a:xfrm>
          <a:prstGeom prst="rect">
            <a:avLst/>
          </a:prstGeom>
        </p:spPr>
        <p:txBody>
          <a:bodyPr wrap="none">
            <a:spAutoFit/>
          </a:bodyPr>
          <a:lstStyle/>
          <a:p>
            <a:r>
              <a:rPr lang="zh-CN" altLang="zh-CN" b="0" dirty="0">
                <a:solidFill>
                  <a:schemeClr val="tx1"/>
                </a:solidFill>
                <a:latin typeface="+mj-ea"/>
                <a:ea typeface="+mj-ea"/>
              </a:rPr>
              <a:t>有关，因此在转折频率附</a:t>
            </a:r>
            <a:endParaRPr lang="zh-CN" altLang="en-US" b="0" dirty="0">
              <a:solidFill>
                <a:schemeClr val="tx1"/>
              </a:solidFill>
              <a:latin typeface="+mj-ea"/>
              <a:ea typeface="+mj-ea"/>
            </a:endParaRPr>
          </a:p>
        </p:txBody>
      </p:sp>
      <p:sp>
        <p:nvSpPr>
          <p:cNvPr id="5" name="矩形 4"/>
          <p:cNvSpPr/>
          <p:nvPr/>
        </p:nvSpPr>
        <p:spPr>
          <a:xfrm>
            <a:off x="3131840" y="1463335"/>
            <a:ext cx="4544834" cy="400110"/>
          </a:xfrm>
          <a:prstGeom prst="rect">
            <a:avLst/>
          </a:prstGeom>
        </p:spPr>
        <p:txBody>
          <a:bodyPr wrap="none">
            <a:spAutoFit/>
          </a:bodyPr>
          <a:lstStyle/>
          <a:p>
            <a:r>
              <a:rPr lang="zh-CN" altLang="zh-CN" b="0" dirty="0">
                <a:solidFill>
                  <a:schemeClr val="tx1"/>
                </a:solidFill>
                <a:latin typeface="+mj-ea"/>
                <a:ea typeface="+mj-ea"/>
              </a:rPr>
              <a:t>近一般不能简单地用渐近线近似代替，</a:t>
            </a:r>
            <a:endParaRPr lang="zh-CN" altLang="en-US" b="0" dirty="0">
              <a:solidFill>
                <a:schemeClr val="tx1"/>
              </a:solidFill>
              <a:latin typeface="+mj-ea"/>
              <a:ea typeface="+mj-ea"/>
            </a:endParaRPr>
          </a:p>
        </p:txBody>
      </p:sp>
      <p:sp>
        <p:nvSpPr>
          <p:cNvPr id="6" name="矩形 5"/>
          <p:cNvSpPr/>
          <p:nvPr/>
        </p:nvSpPr>
        <p:spPr>
          <a:xfrm>
            <a:off x="219563" y="1916832"/>
            <a:ext cx="3631951" cy="400110"/>
          </a:xfrm>
          <a:prstGeom prst="rect">
            <a:avLst/>
          </a:prstGeom>
        </p:spPr>
        <p:txBody>
          <a:bodyPr wrap="square">
            <a:spAutoFit/>
          </a:bodyPr>
          <a:lstStyle/>
          <a:p>
            <a:r>
              <a:rPr lang="zh-CN" altLang="zh-CN" b="0" dirty="0">
                <a:solidFill>
                  <a:schemeClr val="tx1"/>
                </a:solidFill>
                <a:latin typeface="+mj-ea"/>
                <a:ea typeface="+mj-ea"/>
              </a:rPr>
              <a:t>否则可能引起较大的误差，当</a:t>
            </a:r>
            <a:endParaRPr lang="zh-CN" altLang="en-US" b="0" dirty="0">
              <a:solidFill>
                <a:schemeClr val="tx1"/>
              </a:solidFill>
              <a:latin typeface="+mj-ea"/>
              <a:ea typeface="+mj-ea"/>
            </a:endParaRPr>
          </a:p>
        </p:txBody>
      </p:sp>
      <p:pic>
        <p:nvPicPr>
          <p:cNvPr id="266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784" y="1919782"/>
            <a:ext cx="232048" cy="36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856832" y="1903667"/>
            <a:ext cx="4572000" cy="400110"/>
          </a:xfrm>
          <a:prstGeom prst="rect">
            <a:avLst/>
          </a:prstGeom>
        </p:spPr>
        <p:txBody>
          <a:bodyPr>
            <a:spAutoFit/>
          </a:bodyPr>
          <a:lstStyle/>
          <a:p>
            <a:r>
              <a:rPr lang="zh-CN" altLang="zh-CN" b="0" dirty="0">
                <a:solidFill>
                  <a:schemeClr val="tx1"/>
                </a:solidFill>
                <a:latin typeface="+mj-ea"/>
                <a:ea typeface="+mj-ea"/>
              </a:rPr>
              <a:t>取不同值时对数幅频特性的准确曲线</a:t>
            </a:r>
            <a:r>
              <a:rPr lang="zh-CN" altLang="zh-CN" b="0" dirty="0" smtClean="0">
                <a:solidFill>
                  <a:schemeClr val="tx1"/>
                </a:solidFill>
                <a:latin typeface="+mj-ea"/>
                <a:ea typeface="+mj-ea"/>
              </a:rPr>
              <a:t>和</a:t>
            </a:r>
            <a:endParaRPr lang="zh-CN" altLang="zh-CN" b="0" dirty="0">
              <a:solidFill>
                <a:schemeClr val="tx1"/>
              </a:solidFill>
              <a:latin typeface="+mj-ea"/>
              <a:ea typeface="+mj-ea"/>
            </a:endParaRPr>
          </a:p>
        </p:txBody>
      </p:sp>
      <p:sp>
        <p:nvSpPr>
          <p:cNvPr id="8" name="矩形 7"/>
          <p:cNvSpPr/>
          <p:nvPr/>
        </p:nvSpPr>
        <p:spPr>
          <a:xfrm>
            <a:off x="323528" y="2420888"/>
            <a:ext cx="2492990" cy="400110"/>
          </a:xfrm>
          <a:prstGeom prst="rect">
            <a:avLst/>
          </a:prstGeom>
        </p:spPr>
        <p:txBody>
          <a:bodyPr wrap="none">
            <a:spAutoFit/>
          </a:bodyPr>
          <a:lstStyle/>
          <a:p>
            <a:r>
              <a:rPr lang="zh-CN" altLang="zh-CN" b="0" dirty="0">
                <a:solidFill>
                  <a:schemeClr val="tx1"/>
                </a:solidFill>
                <a:latin typeface="+mn-ea"/>
                <a:ea typeface="+mn-ea"/>
              </a:rPr>
              <a:t>渐近线，编程如下：</a:t>
            </a:r>
          </a:p>
        </p:txBody>
      </p:sp>
      <p:sp>
        <p:nvSpPr>
          <p:cNvPr id="9" name="矩形 8"/>
          <p:cNvSpPr/>
          <p:nvPr/>
        </p:nvSpPr>
        <p:spPr>
          <a:xfrm>
            <a:off x="329106" y="3068960"/>
            <a:ext cx="4572000" cy="3477875"/>
          </a:xfrm>
          <a:prstGeom prst="rect">
            <a:avLst/>
          </a:prstGeom>
        </p:spPr>
        <p:txBody>
          <a:bodyPr>
            <a:spAutoFit/>
          </a:bodyPr>
          <a:lstStyle/>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ks</a:t>
            </a:r>
            <a:r>
              <a:rPr lang="en-US" altLang="zh-CN" b="0" dirty="0">
                <a:solidFill>
                  <a:schemeClr val="tx1"/>
                </a:solidFill>
                <a:latin typeface="+mj-ea"/>
                <a:ea typeface="+mj-ea"/>
              </a:rPr>
              <a:t>=[0.1 0.2 0.3 0.5 0.7 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om=10;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for </a:t>
            </a:r>
            <a:r>
              <a:rPr lang="en-US" altLang="zh-CN" b="0" dirty="0" err="1">
                <a:solidFill>
                  <a:schemeClr val="tx1"/>
                </a:solidFill>
                <a:latin typeface="+mj-ea"/>
                <a:ea typeface="+mj-ea"/>
              </a:rPr>
              <a:t>i</a:t>
            </a:r>
            <a:r>
              <a:rPr lang="en-US" altLang="zh-CN" b="0" dirty="0">
                <a:solidFill>
                  <a:schemeClr val="tx1"/>
                </a:solidFill>
                <a:latin typeface="+mj-ea"/>
                <a:ea typeface="+mj-ea"/>
              </a:rPr>
              <a:t>=1:length(</a:t>
            </a:r>
            <a:r>
              <a:rPr lang="en-US" altLang="zh-CN" b="0" dirty="0" err="1">
                <a:solidFill>
                  <a:schemeClr val="tx1"/>
                </a:solidFill>
                <a:latin typeface="+mj-ea"/>
                <a:ea typeface="+mj-ea"/>
              </a:rPr>
              <a:t>ks</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num</a:t>
            </a:r>
            <a:r>
              <a:rPr lang="en-US" altLang="zh-CN" b="0" dirty="0">
                <a:solidFill>
                  <a:schemeClr val="tx1"/>
                </a:solidFill>
                <a:latin typeface="+mj-ea"/>
                <a:ea typeface="+mj-ea"/>
              </a:rPr>
              <a:t>=om*om;</a:t>
            </a:r>
            <a:endParaRPr lang="zh-CN" altLang="zh-CN" b="0" dirty="0">
              <a:solidFill>
                <a:schemeClr val="tx1"/>
              </a:solidFill>
              <a:latin typeface="+mj-ea"/>
              <a:ea typeface="+mj-ea"/>
            </a:endParaRPr>
          </a:p>
          <a:p>
            <a:pPr algn="l"/>
            <a:r>
              <a:rPr lang="en-US" altLang="zh-CN" b="0" dirty="0">
                <a:solidFill>
                  <a:schemeClr val="tx1"/>
                </a:solidFill>
                <a:latin typeface="+mj-ea"/>
                <a:ea typeface="+mj-ea"/>
              </a:rPr>
              <a:t>    den=[1 2*</a:t>
            </a:r>
            <a:r>
              <a:rPr lang="en-US" altLang="zh-CN" b="0" dirty="0" err="1">
                <a:solidFill>
                  <a:schemeClr val="tx1"/>
                </a:solidFill>
                <a:latin typeface="+mj-ea"/>
                <a:ea typeface="+mj-ea"/>
              </a:rPr>
              <a:t>ks</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)*om om*om];         </a:t>
            </a:r>
            <a:endParaRPr lang="zh-CN" altLang="zh-CN" b="0" dirty="0">
              <a:solidFill>
                <a:schemeClr val="tx1"/>
              </a:solidFill>
              <a:latin typeface="+mj-ea"/>
              <a:ea typeface="+mj-ea"/>
            </a:endParaRPr>
          </a:p>
          <a:p>
            <a:pPr algn="l"/>
            <a:r>
              <a:rPr lang="en-US" altLang="zh-CN" b="0" dirty="0">
                <a:solidFill>
                  <a:schemeClr val="tx1"/>
                </a:solidFill>
                <a:latin typeface="+mj-ea"/>
                <a:ea typeface="+mj-ea"/>
              </a:rPr>
              <a:t>    bode(</a:t>
            </a:r>
            <a:r>
              <a:rPr lang="en-US" altLang="zh-CN" b="0" dirty="0" err="1">
                <a:solidFill>
                  <a:schemeClr val="tx1"/>
                </a:solidFill>
                <a:latin typeface="+mj-ea"/>
                <a:ea typeface="+mj-ea"/>
              </a:rPr>
              <a:t>num,den</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hold on;      </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运行程序输出图形如图</a:t>
            </a:r>
            <a:r>
              <a:rPr lang="en-US" altLang="zh-CN" b="0" dirty="0">
                <a:solidFill>
                  <a:schemeClr val="tx1"/>
                </a:solidFill>
                <a:latin typeface="+mj-ea"/>
                <a:ea typeface="+mj-ea"/>
              </a:rPr>
              <a:t>6-60</a:t>
            </a:r>
            <a:r>
              <a:rPr lang="zh-CN" altLang="zh-CN" b="0" dirty="0">
                <a:solidFill>
                  <a:schemeClr val="tx1"/>
                </a:solidFill>
                <a:latin typeface="+mj-ea"/>
                <a:ea typeface="+mj-ea"/>
              </a:rPr>
              <a:t>所示。</a:t>
            </a:r>
          </a:p>
        </p:txBody>
      </p:sp>
      <p:pic>
        <p:nvPicPr>
          <p:cNvPr id="266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924944"/>
            <a:ext cx="3040063" cy="317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3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4770" y="1458553"/>
            <a:ext cx="954107" cy="400110"/>
          </a:xfrm>
          <a:prstGeom prst="rect">
            <a:avLst/>
          </a:prstGeom>
        </p:spPr>
        <p:txBody>
          <a:bodyPr wrap="none">
            <a:spAutoFit/>
          </a:bodyPr>
          <a:lstStyle/>
          <a:p>
            <a:r>
              <a:rPr lang="zh-CN" altLang="zh-CN" b="0" dirty="0">
                <a:solidFill>
                  <a:schemeClr val="tx1"/>
                </a:solidFill>
                <a:latin typeface="+mj-ea"/>
                <a:ea typeface="+mj-ea"/>
              </a:rPr>
              <a:t>式</a:t>
            </a:r>
            <a:r>
              <a:rPr lang="zh-CN" altLang="zh-CN" b="0" dirty="0" smtClean="0">
                <a:solidFill>
                  <a:schemeClr val="tx1"/>
                </a:solidFill>
                <a:latin typeface="+mj-ea"/>
                <a:ea typeface="+mj-ea"/>
              </a:rPr>
              <a:t>中，</a:t>
            </a:r>
            <a:endParaRPr lang="zh-CN" altLang="en-US" b="0" dirty="0">
              <a:solidFill>
                <a:schemeClr val="tx1"/>
              </a:solidFill>
              <a:latin typeface="+mj-ea"/>
              <a:ea typeface="+mj-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866" y="1458553"/>
            <a:ext cx="11049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853002" y="1506148"/>
            <a:ext cx="2492990" cy="400110"/>
          </a:xfrm>
          <a:prstGeom prst="rect">
            <a:avLst/>
          </a:prstGeom>
        </p:spPr>
        <p:txBody>
          <a:bodyPr wrap="none">
            <a:spAutoFit/>
          </a:bodyPr>
          <a:lstStyle/>
          <a:p>
            <a:r>
              <a:rPr lang="zh-CN" altLang="zh-CN" b="0" dirty="0">
                <a:solidFill>
                  <a:schemeClr val="tx1"/>
                </a:solidFill>
                <a:latin typeface="+mj-ea"/>
                <a:ea typeface="+mj-ea"/>
              </a:rPr>
              <a:t>为输出电压的振幅；</a:t>
            </a:r>
            <a:endParaRPr lang="zh-CN" altLang="en-US" b="0" dirty="0">
              <a:solidFill>
                <a:schemeClr val="tx1"/>
              </a:solidFill>
              <a:latin typeface="+mj-ea"/>
              <a:ea typeface="+mj-ea"/>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40" y="2106625"/>
            <a:ext cx="210066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853001" y="2101397"/>
            <a:ext cx="1980029" cy="400110"/>
          </a:xfrm>
          <a:prstGeom prst="rect">
            <a:avLst/>
          </a:prstGeom>
        </p:spPr>
        <p:txBody>
          <a:bodyPr wrap="none">
            <a:spAutoFit/>
          </a:bodyPr>
          <a:lstStyle/>
          <a:p>
            <a:r>
              <a:rPr lang="zh-CN" altLang="zh-CN" b="0" dirty="0">
                <a:solidFill>
                  <a:schemeClr val="tx1"/>
                </a:solidFill>
                <a:latin typeface="+mj-ea"/>
                <a:ea typeface="+mj-ea"/>
              </a:rPr>
              <a:t>之间的相位差。</a:t>
            </a:r>
            <a:endParaRPr lang="zh-CN" altLang="en-US" b="0" dirty="0">
              <a:solidFill>
                <a:schemeClr val="tx1"/>
              </a:solidFill>
              <a:latin typeface="+mj-ea"/>
              <a:ea typeface="+mj-ea"/>
            </a:endParaRPr>
          </a:p>
        </p:txBody>
      </p:sp>
      <p:sp>
        <p:nvSpPr>
          <p:cNvPr id="5" name="矩形 4"/>
          <p:cNvSpPr/>
          <p:nvPr/>
        </p:nvSpPr>
        <p:spPr>
          <a:xfrm>
            <a:off x="736296" y="2884496"/>
            <a:ext cx="4288353" cy="400110"/>
          </a:xfrm>
          <a:prstGeom prst="rect">
            <a:avLst/>
          </a:prstGeom>
        </p:spPr>
        <p:txBody>
          <a:bodyPr wrap="none">
            <a:spAutoFit/>
          </a:bodyPr>
          <a:lstStyle/>
          <a:p>
            <a:r>
              <a:rPr lang="zh-CN" altLang="zh-CN" b="0" dirty="0" smtClean="0">
                <a:solidFill>
                  <a:schemeClr val="tx1"/>
                </a:solidFill>
                <a:latin typeface="+mj-ea"/>
                <a:ea typeface="+mj-ea"/>
              </a:rPr>
              <a:t>一般</a:t>
            </a:r>
            <a:r>
              <a:rPr lang="zh-CN" altLang="zh-CN" b="0" dirty="0">
                <a:solidFill>
                  <a:schemeClr val="tx1"/>
                </a:solidFill>
                <a:latin typeface="+mj-ea"/>
                <a:ea typeface="+mj-ea"/>
              </a:rPr>
              <a:t>线性系统</a:t>
            </a:r>
            <a:r>
              <a:rPr lang="en-US" altLang="zh-CN" b="0" dirty="0">
                <a:solidFill>
                  <a:schemeClr val="tx1"/>
                </a:solidFill>
                <a:latin typeface="+mj-ea"/>
                <a:ea typeface="+mj-ea"/>
              </a:rPr>
              <a:t>(</a:t>
            </a:r>
            <a:r>
              <a:rPr lang="zh-CN" altLang="zh-CN" b="0" dirty="0">
                <a:solidFill>
                  <a:schemeClr val="tx1"/>
                </a:solidFill>
                <a:latin typeface="+mj-ea"/>
                <a:ea typeface="+mj-ea"/>
              </a:rPr>
              <a:t>或元件</a:t>
            </a:r>
            <a:r>
              <a:rPr lang="en-US" altLang="zh-CN" b="0" dirty="0">
                <a:solidFill>
                  <a:schemeClr val="tx1"/>
                </a:solidFill>
                <a:latin typeface="+mj-ea"/>
                <a:ea typeface="+mj-ea"/>
              </a:rPr>
              <a:t>)</a:t>
            </a:r>
            <a:r>
              <a:rPr lang="zh-CN" altLang="zh-CN" b="0" dirty="0">
                <a:solidFill>
                  <a:schemeClr val="tx1"/>
                </a:solidFill>
                <a:latin typeface="+mj-ea"/>
                <a:ea typeface="+mj-ea"/>
              </a:rPr>
              <a:t>输人正弦信号</a:t>
            </a:r>
            <a:endParaRPr lang="zh-CN" altLang="en-US" b="0" dirty="0">
              <a:solidFill>
                <a:schemeClr val="tx1"/>
              </a:solidFill>
              <a:latin typeface="+mj-ea"/>
              <a:ea typeface="+mj-ea"/>
            </a:endParaRPr>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532" b="5147"/>
          <a:stretch/>
        </p:blipFill>
        <p:spPr bwMode="auto">
          <a:xfrm>
            <a:off x="4890153" y="2946801"/>
            <a:ext cx="1378652" cy="32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60714" y="3402769"/>
            <a:ext cx="5935361" cy="400110"/>
          </a:xfrm>
          <a:prstGeom prst="rect">
            <a:avLst/>
          </a:prstGeom>
        </p:spPr>
        <p:txBody>
          <a:bodyPr wrap="square">
            <a:spAutoFit/>
          </a:bodyPr>
          <a:lstStyle/>
          <a:p>
            <a:r>
              <a:rPr lang="zh-CN" altLang="zh-CN" b="0" dirty="0">
                <a:solidFill>
                  <a:schemeClr val="tx1"/>
                </a:solidFill>
                <a:latin typeface="+mj-ea"/>
                <a:ea typeface="+mj-ea"/>
              </a:rPr>
              <a:t>的情况下，系统的稳态输出（即频率响应）</a:t>
            </a:r>
            <a:endParaRPr lang="zh-CN" altLang="en-US" b="0" dirty="0">
              <a:solidFill>
                <a:schemeClr val="tx1"/>
              </a:solidFill>
              <a:latin typeface="+mj-ea"/>
              <a:ea typeface="+mj-ea"/>
            </a:endParaRP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2461" y="3402769"/>
            <a:ext cx="2054058" cy="475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36296" y="3891985"/>
            <a:ext cx="7056784" cy="400110"/>
          </a:xfrm>
          <a:prstGeom prst="rect">
            <a:avLst/>
          </a:prstGeom>
        </p:spPr>
        <p:txBody>
          <a:bodyPr wrap="square">
            <a:spAutoFit/>
          </a:bodyPr>
          <a:lstStyle/>
          <a:p>
            <a:pPr algn="l"/>
            <a:r>
              <a:rPr lang="zh-CN" altLang="zh-CN" b="0" dirty="0">
                <a:solidFill>
                  <a:schemeClr val="tx1"/>
                </a:solidFill>
                <a:latin typeface="+mj-ea"/>
                <a:ea typeface="+mj-ea"/>
              </a:rPr>
              <a:t>也一定是同频率的正弦信号，只是幅值和相角</a:t>
            </a:r>
            <a:r>
              <a:rPr lang="zh-CN" altLang="zh-CN" b="0" dirty="0" smtClean="0">
                <a:solidFill>
                  <a:schemeClr val="tx1"/>
                </a:solidFill>
                <a:latin typeface="+mj-ea"/>
                <a:ea typeface="+mj-ea"/>
              </a:rPr>
              <a:t>不一样</a:t>
            </a:r>
            <a:r>
              <a:rPr lang="zh-CN" altLang="zh-CN" b="0" dirty="0">
                <a:solidFill>
                  <a:schemeClr val="tx1"/>
                </a:solidFill>
                <a:latin typeface="+mj-ea"/>
                <a:ea typeface="+mj-ea"/>
              </a:rPr>
              <a:t>。</a:t>
            </a:r>
          </a:p>
        </p:txBody>
      </p:sp>
      <p:sp>
        <p:nvSpPr>
          <p:cNvPr id="8" name="矩形 7"/>
          <p:cNvSpPr/>
          <p:nvPr/>
        </p:nvSpPr>
        <p:spPr>
          <a:xfrm>
            <a:off x="836778" y="4482889"/>
            <a:ext cx="4288353" cy="400110"/>
          </a:xfrm>
          <a:prstGeom prst="rect">
            <a:avLst/>
          </a:prstGeom>
        </p:spPr>
        <p:txBody>
          <a:bodyPr wrap="none">
            <a:spAutoFit/>
          </a:bodyPr>
          <a:lstStyle/>
          <a:p>
            <a:r>
              <a:rPr lang="zh-CN" altLang="zh-CN" b="0" dirty="0">
                <a:solidFill>
                  <a:schemeClr val="tx1"/>
                </a:solidFill>
                <a:latin typeface="+mj-ea"/>
                <a:ea typeface="+mj-ea"/>
              </a:rPr>
              <a:t>如果对输出、输入正弦信号的幅值比</a:t>
            </a:r>
            <a:endParaRPr lang="zh-CN" altLang="en-US" b="0" dirty="0">
              <a:solidFill>
                <a:schemeClr val="tx1"/>
              </a:solidFill>
              <a:latin typeface="+mj-ea"/>
              <a:ea typeface="+mj-ea"/>
            </a:endParaRPr>
          </a:p>
        </p:txBody>
      </p:sp>
      <p:pic>
        <p:nvPicPr>
          <p:cNvPr id="307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4649" y="4529338"/>
            <a:ext cx="853363" cy="30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805330" y="4436439"/>
            <a:ext cx="1210588" cy="400110"/>
          </a:xfrm>
          <a:prstGeom prst="rect">
            <a:avLst/>
          </a:prstGeom>
        </p:spPr>
        <p:txBody>
          <a:bodyPr wrap="none">
            <a:spAutoFit/>
          </a:bodyPr>
          <a:lstStyle/>
          <a:p>
            <a:r>
              <a:rPr lang="zh-CN" altLang="zh-CN" b="0" dirty="0">
                <a:solidFill>
                  <a:schemeClr val="tx1"/>
                </a:solidFill>
                <a:latin typeface="+mj-ea"/>
                <a:ea typeface="+mj-ea"/>
              </a:rPr>
              <a:t>和相角差</a:t>
            </a:r>
            <a:endParaRPr lang="zh-CN" altLang="en-US" b="0" dirty="0">
              <a:solidFill>
                <a:schemeClr val="tx1"/>
              </a:solidFill>
              <a:latin typeface="+mj-ea"/>
              <a:ea typeface="+mj-ea"/>
            </a:endParaRPr>
          </a:p>
        </p:txBody>
      </p:sp>
      <p:pic>
        <p:nvPicPr>
          <p:cNvPr id="308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5788" y="4459302"/>
            <a:ext cx="297838" cy="37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82417" y="4886088"/>
            <a:ext cx="7084162" cy="1323439"/>
          </a:xfrm>
          <a:prstGeom prst="rect">
            <a:avLst/>
          </a:prstGeom>
        </p:spPr>
        <p:txBody>
          <a:bodyPr wrap="square">
            <a:spAutoFit/>
          </a:bodyPr>
          <a:lstStyle/>
          <a:p>
            <a:pPr algn="l"/>
            <a:r>
              <a:rPr lang="zh-CN" altLang="zh-CN" b="0" dirty="0">
                <a:solidFill>
                  <a:schemeClr val="tx1"/>
                </a:solidFill>
                <a:latin typeface="+mj-ea"/>
                <a:ea typeface="+mj-ea"/>
              </a:rPr>
              <a:t>作进一步的研究，则不难发现，在系统结构参数给定的情况</a:t>
            </a:r>
            <a:r>
              <a:rPr lang="zh-CN" altLang="zh-CN" b="0" dirty="0" smtClean="0">
                <a:solidFill>
                  <a:schemeClr val="tx1"/>
                </a:solidFill>
                <a:latin typeface="+mj-ea"/>
                <a:ea typeface="+mj-ea"/>
              </a:rPr>
              <a:t>下</a:t>
            </a:r>
            <a:r>
              <a:rPr lang="en-US" altLang="zh-CN" b="0" dirty="0" smtClean="0">
                <a:solidFill>
                  <a:schemeClr val="tx1"/>
                </a:solidFill>
                <a:latin typeface="+mj-ea"/>
                <a:ea typeface="+mj-ea"/>
              </a:rPr>
              <a:t> </a:t>
            </a:r>
          </a:p>
          <a:p>
            <a:pPr algn="l"/>
            <a:r>
              <a:rPr lang="en-US" altLang="zh-CN" b="0" dirty="0" smtClean="0">
                <a:solidFill>
                  <a:schemeClr val="tx1"/>
                </a:solidFill>
                <a:latin typeface="+mj-ea"/>
                <a:ea typeface="+mj-ea"/>
              </a:rPr>
              <a:t>A</a:t>
            </a:r>
            <a:r>
              <a:rPr lang="zh-CN" altLang="en-US" b="0" dirty="0" smtClean="0">
                <a:solidFill>
                  <a:schemeClr val="tx1"/>
                </a:solidFill>
                <a:latin typeface="+mj-ea"/>
                <a:ea typeface="+mj-ea"/>
              </a:rPr>
              <a:t>和   </a:t>
            </a:r>
            <a:r>
              <a:rPr lang="zh-CN" altLang="zh-CN" b="0" dirty="0" smtClean="0">
                <a:solidFill>
                  <a:schemeClr val="tx1"/>
                </a:solidFill>
                <a:latin typeface="+mn-ea"/>
                <a:ea typeface="+mn-ea"/>
              </a:rPr>
              <a:t>仅仅是</a:t>
            </a:r>
            <a:r>
              <a:rPr lang="en-US" altLang="zh-CN" b="0" dirty="0" smtClean="0">
                <a:solidFill>
                  <a:schemeClr val="tx1"/>
                </a:solidFill>
                <a:latin typeface="+mn-ea"/>
                <a:ea typeface="+mn-ea"/>
              </a:rPr>
              <a:t>   </a:t>
            </a:r>
            <a:r>
              <a:rPr lang="zh-CN" altLang="zh-CN" b="0" dirty="0" smtClean="0">
                <a:solidFill>
                  <a:schemeClr val="tx1"/>
                </a:solidFill>
                <a:latin typeface="+mn-ea"/>
                <a:ea typeface="+mn-ea"/>
              </a:rPr>
              <a:t>的</a:t>
            </a:r>
            <a:r>
              <a:rPr lang="zh-CN" altLang="zh-CN" b="0" dirty="0">
                <a:solidFill>
                  <a:schemeClr val="tx1"/>
                </a:solidFill>
                <a:latin typeface="+mn-ea"/>
                <a:ea typeface="+mn-ea"/>
              </a:rPr>
              <a:t>函数，它们反映出线性系统在不同频率下的特性，分别称为幅频特性和相频特性，分别</a:t>
            </a:r>
            <a:r>
              <a:rPr lang="zh-CN" altLang="zh-CN" b="0" dirty="0" smtClean="0">
                <a:solidFill>
                  <a:schemeClr val="tx1"/>
                </a:solidFill>
                <a:latin typeface="+mn-ea"/>
                <a:ea typeface="+mn-ea"/>
              </a:rPr>
              <a:t>以</a:t>
            </a:r>
            <a:r>
              <a:rPr lang="en-US" altLang="zh-CN" b="0" dirty="0" smtClean="0">
                <a:solidFill>
                  <a:schemeClr val="tx1"/>
                </a:solidFill>
                <a:latin typeface="+mn-ea"/>
                <a:ea typeface="+mn-ea"/>
              </a:rPr>
              <a:t>     </a:t>
            </a:r>
            <a:r>
              <a:rPr lang="zh-CN" altLang="en-US" b="0" dirty="0" smtClean="0">
                <a:solidFill>
                  <a:schemeClr val="tx1"/>
                </a:solidFill>
                <a:latin typeface="+mn-ea"/>
                <a:ea typeface="+mn-ea"/>
              </a:rPr>
              <a:t>和 </a:t>
            </a:r>
            <a:endParaRPr lang="en-US" altLang="zh-CN" b="0" dirty="0" smtClean="0">
              <a:solidFill>
                <a:schemeClr val="tx1"/>
              </a:solidFill>
              <a:latin typeface="+mn-ea"/>
              <a:ea typeface="+mn-ea"/>
            </a:endParaRPr>
          </a:p>
          <a:p>
            <a:pPr algn="l"/>
            <a:r>
              <a:rPr lang="zh-CN" altLang="en-US" b="0" dirty="0">
                <a:solidFill>
                  <a:schemeClr val="tx1"/>
                </a:solidFill>
                <a:latin typeface="+mn-ea"/>
                <a:ea typeface="+mn-ea"/>
              </a:rPr>
              <a:t>表示。</a:t>
            </a:r>
          </a:p>
        </p:txBody>
      </p:sp>
      <p:pic>
        <p:nvPicPr>
          <p:cNvPr id="30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34589" y="5200582"/>
            <a:ext cx="294275" cy="36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3413" y="5236791"/>
            <a:ext cx="399588" cy="36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96075" y="5569272"/>
            <a:ext cx="572199" cy="32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73854" y="5475889"/>
            <a:ext cx="692725" cy="39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358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428206"/>
            <a:ext cx="3902075" cy="2674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1124744"/>
            <a:ext cx="2236510" cy="400110"/>
          </a:xfrm>
          <a:prstGeom prst="rect">
            <a:avLst/>
          </a:prstGeom>
        </p:spPr>
        <p:txBody>
          <a:bodyPr wrap="none">
            <a:spAutoFit/>
          </a:bodyPr>
          <a:lstStyle/>
          <a:p>
            <a:r>
              <a:rPr lang="zh-CN" altLang="zh-CN" b="0" dirty="0">
                <a:solidFill>
                  <a:schemeClr val="tx1"/>
                </a:solidFill>
                <a:latin typeface="+mj-ea"/>
                <a:ea typeface="+mj-ea"/>
              </a:rPr>
              <a:t>由图</a:t>
            </a:r>
            <a:r>
              <a:rPr lang="en-US" altLang="zh-CN" b="0" dirty="0">
                <a:solidFill>
                  <a:schemeClr val="tx1"/>
                </a:solidFill>
                <a:latin typeface="+mj-ea"/>
                <a:ea typeface="+mj-ea"/>
              </a:rPr>
              <a:t>6-60</a:t>
            </a:r>
            <a:r>
              <a:rPr lang="zh-CN" altLang="zh-CN" b="0" dirty="0">
                <a:solidFill>
                  <a:schemeClr val="tx1"/>
                </a:solidFill>
                <a:latin typeface="+mj-ea"/>
                <a:ea typeface="+mj-ea"/>
              </a:rPr>
              <a:t>可见，在</a:t>
            </a:r>
            <a:endParaRPr lang="zh-CN" altLang="en-US" b="0" dirty="0">
              <a:solidFill>
                <a:schemeClr val="tx1"/>
              </a:solidFill>
              <a:latin typeface="+mj-ea"/>
              <a:ea typeface="+mj-ea"/>
            </a:endParaRPr>
          </a:p>
        </p:txBody>
      </p:sp>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1945" y="1189641"/>
            <a:ext cx="827584" cy="27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03848" y="1124744"/>
            <a:ext cx="3005951" cy="400110"/>
          </a:xfrm>
          <a:prstGeom prst="rect">
            <a:avLst/>
          </a:prstGeom>
        </p:spPr>
        <p:txBody>
          <a:bodyPr wrap="none">
            <a:spAutoFit/>
          </a:bodyPr>
          <a:lstStyle/>
          <a:p>
            <a:r>
              <a:rPr lang="zh-CN" altLang="zh-CN" b="0" dirty="0">
                <a:solidFill>
                  <a:schemeClr val="tx1"/>
                </a:solidFill>
                <a:latin typeface="+mj-ea"/>
                <a:ea typeface="+mj-ea"/>
              </a:rPr>
              <a:t>时，曲线出现谐振峰值，</a:t>
            </a:r>
            <a:endParaRPr lang="zh-CN" altLang="en-US" b="0" dirty="0">
              <a:solidFill>
                <a:schemeClr val="tx1"/>
              </a:solidFill>
              <a:latin typeface="+mj-ea"/>
              <a:ea typeface="+mj-ea"/>
            </a:endParaRPr>
          </a:p>
        </p:txBody>
      </p:sp>
      <p:pic>
        <p:nvPicPr>
          <p:cNvPr id="276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271" y="1124744"/>
            <a:ext cx="323528" cy="51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209799" y="1189641"/>
            <a:ext cx="2749471" cy="400110"/>
          </a:xfrm>
          <a:prstGeom prst="rect">
            <a:avLst/>
          </a:prstGeom>
        </p:spPr>
        <p:txBody>
          <a:bodyPr wrap="none">
            <a:spAutoFit/>
          </a:bodyPr>
          <a:lstStyle/>
          <a:p>
            <a:r>
              <a:rPr lang="zh-CN" altLang="zh-CN" b="0" dirty="0">
                <a:solidFill>
                  <a:schemeClr val="tx1"/>
                </a:solidFill>
                <a:latin typeface="+mj-ea"/>
                <a:ea typeface="+mj-ea"/>
              </a:rPr>
              <a:t>值越小，谐振峰值越</a:t>
            </a:r>
            <a:r>
              <a:rPr lang="zh-CN" altLang="zh-CN" b="0" dirty="0" smtClean="0">
                <a:solidFill>
                  <a:schemeClr val="tx1"/>
                </a:solidFill>
                <a:latin typeface="+mj-ea"/>
                <a:ea typeface="+mj-ea"/>
              </a:rPr>
              <a:t>大</a:t>
            </a:r>
            <a:endParaRPr lang="zh-CN" altLang="en-US" b="0" dirty="0">
              <a:solidFill>
                <a:schemeClr val="tx1"/>
              </a:solidFill>
              <a:latin typeface="+mj-ea"/>
              <a:ea typeface="+mj-ea"/>
            </a:endParaRPr>
          </a:p>
        </p:txBody>
      </p:sp>
      <p:sp>
        <p:nvSpPr>
          <p:cNvPr id="7" name="矩形 6"/>
          <p:cNvSpPr/>
          <p:nvPr/>
        </p:nvSpPr>
        <p:spPr>
          <a:xfrm>
            <a:off x="107504" y="1618925"/>
            <a:ext cx="3518912" cy="400110"/>
          </a:xfrm>
          <a:prstGeom prst="rect">
            <a:avLst/>
          </a:prstGeom>
        </p:spPr>
        <p:txBody>
          <a:bodyPr wrap="none">
            <a:spAutoFit/>
          </a:bodyPr>
          <a:lstStyle/>
          <a:p>
            <a:r>
              <a:rPr lang="zh-CN" altLang="zh-CN" b="0" dirty="0" smtClean="0">
                <a:solidFill>
                  <a:schemeClr val="tx1"/>
                </a:solidFill>
                <a:latin typeface="+mj-ea"/>
                <a:ea typeface="+mj-ea"/>
              </a:rPr>
              <a:t>它与</a:t>
            </a:r>
            <a:r>
              <a:rPr lang="zh-CN" altLang="en-US" b="0" dirty="0" smtClean="0">
                <a:solidFill>
                  <a:schemeClr val="tx1"/>
                </a:solidFill>
                <a:latin typeface="+mj-ea"/>
                <a:ea typeface="+mj-ea"/>
              </a:rPr>
              <a:t>渐近线之间的误差越大。</a:t>
            </a:r>
            <a:endParaRPr lang="zh-CN" altLang="en-US" b="0" dirty="0">
              <a:solidFill>
                <a:schemeClr val="tx1"/>
              </a:solidFill>
              <a:latin typeface="+mj-ea"/>
              <a:ea typeface="+mj-ea"/>
            </a:endParaRPr>
          </a:p>
        </p:txBody>
      </p:sp>
      <p:sp>
        <p:nvSpPr>
          <p:cNvPr id="8" name="矩形 7"/>
          <p:cNvSpPr/>
          <p:nvPr/>
        </p:nvSpPr>
        <p:spPr>
          <a:xfrm>
            <a:off x="179512" y="2052312"/>
            <a:ext cx="6984776" cy="400110"/>
          </a:xfrm>
          <a:prstGeom prst="rect">
            <a:avLst/>
          </a:prstGeom>
        </p:spPr>
        <p:txBody>
          <a:bodyPr wrap="square">
            <a:spAutoFit/>
          </a:bodyPr>
          <a:lstStyle/>
          <a:p>
            <a:pPr algn="l"/>
            <a:r>
              <a:rPr lang="zh-CN" altLang="zh-CN" b="0" dirty="0">
                <a:solidFill>
                  <a:schemeClr val="tx1"/>
                </a:solidFill>
                <a:latin typeface="+mj-ea"/>
                <a:ea typeface="+mj-ea"/>
              </a:rPr>
              <a:t>必要时，可以用误差修正曲线进行修正，编程如下：</a:t>
            </a:r>
          </a:p>
        </p:txBody>
      </p:sp>
      <p:sp>
        <p:nvSpPr>
          <p:cNvPr id="9" name="矩形 8"/>
          <p:cNvSpPr/>
          <p:nvPr/>
        </p:nvSpPr>
        <p:spPr>
          <a:xfrm>
            <a:off x="134823" y="2708920"/>
            <a:ext cx="4572000" cy="3970318"/>
          </a:xfrm>
          <a:prstGeom prst="rect">
            <a:avLst/>
          </a:prstGeom>
        </p:spPr>
        <p:txBody>
          <a:bodyPr>
            <a:spAutoFit/>
          </a:bodyPr>
          <a:lstStyle/>
          <a:p>
            <a:pPr algn="l"/>
            <a:r>
              <a:rPr lang="en-US" altLang="zh-CN" sz="1400" b="0" dirty="0" err="1">
                <a:solidFill>
                  <a:schemeClr val="tx1"/>
                </a:solidFill>
                <a:latin typeface="+mj-ea"/>
                <a:ea typeface="+mj-ea"/>
              </a:rPr>
              <a:t>clc,clear,close</a:t>
            </a:r>
            <a:r>
              <a:rPr lang="en-US" altLang="zh-CN" sz="1400" b="0" dirty="0">
                <a:solidFill>
                  <a:schemeClr val="tx1"/>
                </a:solidFill>
                <a:latin typeface="+mj-ea"/>
                <a:ea typeface="+mj-ea"/>
              </a:rPr>
              <a:t> all</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ks</a:t>
            </a:r>
            <a:r>
              <a:rPr lang="en-US" altLang="zh-CN" sz="1400" b="0" dirty="0">
                <a:solidFill>
                  <a:schemeClr val="tx1"/>
                </a:solidFill>
                <a:latin typeface="+mj-ea"/>
                <a:ea typeface="+mj-ea"/>
              </a:rPr>
              <a:t>=[0.05 0.1 0.15 0.2 0.25 0.3 0.4 0.5 0.6 0.8 1.0];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wwn</a:t>
            </a:r>
            <a:r>
              <a:rPr lang="en-US" altLang="zh-CN" sz="1400" b="0" dirty="0">
                <a:solidFill>
                  <a:schemeClr val="tx1"/>
                </a:solidFill>
                <a:latin typeface="+mj-ea"/>
                <a:ea typeface="+mj-ea"/>
              </a:rPr>
              <a:t>=0.1:0.01:10;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for </a:t>
            </a:r>
            <a:r>
              <a:rPr lang="en-US" altLang="zh-CN" sz="1400" b="0" dirty="0" err="1">
                <a:solidFill>
                  <a:schemeClr val="tx1"/>
                </a:solidFill>
                <a:latin typeface="+mj-ea"/>
                <a:ea typeface="+mj-ea"/>
              </a:rPr>
              <a:t>i</a:t>
            </a:r>
            <a:r>
              <a:rPr lang="en-US" altLang="zh-CN" sz="1400" b="0" dirty="0">
                <a:solidFill>
                  <a:schemeClr val="tx1"/>
                </a:solidFill>
                <a:latin typeface="+mj-ea"/>
                <a:ea typeface="+mj-ea"/>
              </a:rPr>
              <a:t>=1:length(</a:t>
            </a:r>
            <a:r>
              <a:rPr lang="en-US" altLang="zh-CN" sz="1400" b="0" dirty="0" err="1">
                <a:solidFill>
                  <a:schemeClr val="tx1"/>
                </a:solidFill>
                <a:latin typeface="+mj-ea"/>
                <a:ea typeface="+mj-ea"/>
              </a:rPr>
              <a:t>ks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for k=1:length(</a:t>
            </a:r>
            <a:r>
              <a:rPr lang="en-US" altLang="zh-CN" sz="1400" b="0" dirty="0" err="1">
                <a:solidFill>
                  <a:schemeClr val="tx1"/>
                </a:solidFill>
                <a:latin typeface="+mj-ea"/>
                <a:ea typeface="+mj-ea"/>
              </a:rPr>
              <a:t>wwn</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Lw</a:t>
            </a:r>
            <a:r>
              <a:rPr lang="en-US" altLang="zh-CN" sz="1400" b="0" dirty="0">
                <a:solidFill>
                  <a:schemeClr val="tx1"/>
                </a:solidFill>
                <a:latin typeface="+mj-ea"/>
                <a:ea typeface="+mj-ea"/>
              </a:rPr>
              <a:t>=-20*log10(</a:t>
            </a:r>
            <a:r>
              <a:rPr lang="en-US" altLang="zh-CN" sz="1400" b="0" dirty="0" err="1">
                <a:solidFill>
                  <a:schemeClr val="tx1"/>
                </a:solidFill>
                <a:latin typeface="+mj-ea"/>
                <a:ea typeface="+mj-ea"/>
              </a:rPr>
              <a:t>sqrt</a:t>
            </a:r>
            <a:r>
              <a:rPr lang="en-US" altLang="zh-CN" sz="1400" b="0" dirty="0">
                <a:solidFill>
                  <a:schemeClr val="tx1"/>
                </a:solidFill>
                <a:latin typeface="+mj-ea"/>
                <a:ea typeface="+mj-ea"/>
              </a:rPr>
              <a:t>((1-wwn(k)^2)^2+(2*</a:t>
            </a:r>
            <a:r>
              <a:rPr lang="en-US" altLang="zh-CN" sz="1400" b="0" dirty="0" err="1">
                <a:solidFill>
                  <a:schemeClr val="tx1"/>
                </a:solidFill>
                <a:latin typeface="+mj-ea"/>
                <a:ea typeface="+mj-ea"/>
              </a:rPr>
              <a:t>ks</a:t>
            </a:r>
            <a:r>
              <a:rPr lang="en-US" altLang="zh-CN" sz="1400" b="0" dirty="0">
                <a:solidFill>
                  <a:schemeClr val="tx1"/>
                </a:solidFill>
                <a:latin typeface="+mj-ea"/>
                <a:ea typeface="+mj-ea"/>
              </a:rPr>
              <a:t>(</a:t>
            </a:r>
            <a:r>
              <a:rPr lang="en-US" altLang="zh-CN" sz="1400" b="0" dirty="0" err="1">
                <a:solidFill>
                  <a:schemeClr val="tx1"/>
                </a:solidFill>
                <a:latin typeface="+mj-ea"/>
                <a:ea typeface="+mj-ea"/>
              </a:rPr>
              <a:t>i</a:t>
            </a:r>
            <a:r>
              <a:rPr lang="en-US" altLang="zh-CN" sz="1400" b="0" dirty="0">
                <a:solidFill>
                  <a:schemeClr val="tx1"/>
                </a:solidFill>
                <a:latin typeface="+mj-ea"/>
                <a:ea typeface="+mj-ea"/>
              </a:rPr>
              <a:t>)*</a:t>
            </a:r>
            <a:r>
              <a:rPr lang="en-US" altLang="zh-CN" sz="1400" b="0" dirty="0" err="1">
                <a:solidFill>
                  <a:schemeClr val="tx1"/>
                </a:solidFill>
                <a:latin typeface="+mj-ea"/>
                <a:ea typeface="+mj-ea"/>
              </a:rPr>
              <a:t>wwn</a:t>
            </a:r>
            <a:r>
              <a:rPr lang="en-US" altLang="zh-CN" sz="1400" b="0" dirty="0">
                <a:solidFill>
                  <a:schemeClr val="tx1"/>
                </a:solidFill>
                <a:latin typeface="+mj-ea"/>
                <a:ea typeface="+mj-ea"/>
              </a:rPr>
              <a:t>(k))^2));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if </a:t>
            </a:r>
            <a:r>
              <a:rPr lang="en-US" altLang="zh-CN" sz="1400" b="0" dirty="0" err="1">
                <a:solidFill>
                  <a:schemeClr val="tx1"/>
                </a:solidFill>
                <a:latin typeface="+mj-ea"/>
                <a:ea typeface="+mj-ea"/>
              </a:rPr>
              <a:t>wwn</a:t>
            </a:r>
            <a:r>
              <a:rPr lang="en-US" altLang="zh-CN" sz="1400" b="0" dirty="0">
                <a:solidFill>
                  <a:schemeClr val="tx1"/>
                </a:solidFill>
                <a:latin typeface="+mj-ea"/>
                <a:ea typeface="+mj-ea"/>
              </a:rPr>
              <a:t>(k)&lt;=1 Lw1=0;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else Lw1=-40*log10(</a:t>
            </a:r>
            <a:r>
              <a:rPr lang="en-US" altLang="zh-CN" sz="1400" b="0" dirty="0" err="1">
                <a:solidFill>
                  <a:schemeClr val="tx1"/>
                </a:solidFill>
                <a:latin typeface="+mj-ea"/>
                <a:ea typeface="+mj-ea"/>
              </a:rPr>
              <a:t>wwn</a:t>
            </a:r>
            <a:r>
              <a:rPr lang="en-US" altLang="zh-CN" sz="1400" b="0" dirty="0">
                <a:solidFill>
                  <a:schemeClr val="tx1"/>
                </a:solidFill>
                <a:latin typeface="+mj-ea"/>
                <a:ea typeface="+mj-ea"/>
              </a:rPr>
              <a:t>(k));</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m(k)=Lw-Lw1;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ab=</a:t>
            </a:r>
            <a:r>
              <a:rPr lang="en-US" altLang="zh-CN" sz="1400" b="0" dirty="0" err="1">
                <a:solidFill>
                  <a:schemeClr val="tx1"/>
                </a:solidFill>
                <a:latin typeface="+mj-ea"/>
                <a:ea typeface="+mj-ea"/>
              </a:rPr>
              <a:t>semilogx</a:t>
            </a:r>
            <a:r>
              <a:rPr lang="en-US" altLang="zh-CN" sz="1400" b="0" dirty="0">
                <a:solidFill>
                  <a:schemeClr val="tx1"/>
                </a:solidFill>
                <a:latin typeface="+mj-ea"/>
                <a:ea typeface="+mj-ea"/>
              </a:rPr>
              <a:t>(</a:t>
            </a:r>
            <a:r>
              <a:rPr lang="en-US" altLang="zh-CN" sz="1400" b="0" dirty="0" err="1">
                <a:solidFill>
                  <a:schemeClr val="tx1"/>
                </a:solidFill>
                <a:latin typeface="+mj-ea"/>
                <a:ea typeface="+mj-ea"/>
              </a:rPr>
              <a:t>wwn,m,'b</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set(ab,'linewidth',1.5);hold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a:t>
            </a:r>
            <a:endParaRPr lang="zh-CN" altLang="zh-CN" sz="1400" b="0" dirty="0">
              <a:solidFill>
                <a:schemeClr val="tx1"/>
              </a:solidFill>
              <a:latin typeface="+mj-ea"/>
              <a:ea typeface="+mj-ea"/>
            </a:endParaRPr>
          </a:p>
          <a:p>
            <a:pPr algn="l"/>
            <a:r>
              <a:rPr lang="zh-CN" altLang="zh-CN" sz="1400" b="0" dirty="0">
                <a:solidFill>
                  <a:schemeClr val="tx1"/>
                </a:solidFill>
                <a:latin typeface="+mj-ea"/>
                <a:ea typeface="+mj-ea"/>
              </a:rPr>
              <a:t>运行程序输出图形如图</a:t>
            </a:r>
            <a:r>
              <a:rPr lang="en-US" altLang="zh-CN" sz="1400" b="0" dirty="0">
                <a:solidFill>
                  <a:schemeClr val="tx1"/>
                </a:solidFill>
                <a:latin typeface="+mj-ea"/>
                <a:ea typeface="+mj-ea"/>
              </a:rPr>
              <a:t>6-61</a:t>
            </a:r>
            <a:r>
              <a:rPr lang="zh-CN" altLang="zh-CN" sz="1400" b="0" dirty="0">
                <a:solidFill>
                  <a:schemeClr val="tx1"/>
                </a:solidFill>
                <a:latin typeface="+mj-ea"/>
                <a:ea typeface="+mj-ea"/>
              </a:rPr>
              <a:t>所示。</a:t>
            </a:r>
          </a:p>
        </p:txBody>
      </p:sp>
    </p:spTree>
    <p:extLst>
      <p:ext uri="{BB962C8B-B14F-4D97-AF65-F5344CB8AC3E}">
        <p14:creationId xmlns:p14="http://schemas.microsoft.com/office/powerpoint/2010/main" val="331446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498" y="980728"/>
            <a:ext cx="2946640" cy="400110"/>
          </a:xfrm>
          <a:prstGeom prst="rect">
            <a:avLst/>
          </a:prstGeom>
        </p:spPr>
        <p:txBody>
          <a:bodyPr wrap="none">
            <a:spAutoFit/>
          </a:bodyPr>
          <a:lstStyle/>
          <a:p>
            <a:r>
              <a:rPr lang="en-US" altLang="zh-CN" dirty="0"/>
              <a:t>6.3.7  </a:t>
            </a:r>
            <a:r>
              <a:rPr lang="zh-CN" altLang="zh-CN" dirty="0"/>
              <a:t>二阶复合微分环节</a:t>
            </a:r>
            <a:endParaRPr lang="zh-CN" altLang="en-US" dirty="0"/>
          </a:p>
        </p:txBody>
      </p:sp>
      <p:sp>
        <p:nvSpPr>
          <p:cNvPr id="5" name="矩形 4"/>
          <p:cNvSpPr/>
          <p:nvPr/>
        </p:nvSpPr>
        <p:spPr>
          <a:xfrm>
            <a:off x="251520" y="1390722"/>
            <a:ext cx="3775393" cy="400110"/>
          </a:xfrm>
          <a:prstGeom prst="rect">
            <a:avLst/>
          </a:prstGeom>
        </p:spPr>
        <p:txBody>
          <a:bodyPr wrap="none">
            <a:spAutoFit/>
          </a:bodyPr>
          <a:lstStyle/>
          <a:p>
            <a:r>
              <a:rPr lang="zh-CN" altLang="zh-CN" b="0" dirty="0">
                <a:solidFill>
                  <a:schemeClr val="tx1"/>
                </a:solidFill>
                <a:latin typeface="+mj-ea"/>
                <a:ea typeface="+mj-ea"/>
              </a:rPr>
              <a:t>二阶复合微分环节的频率特性：</a:t>
            </a:r>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916832"/>
            <a:ext cx="2997138"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5536" y="2619412"/>
            <a:ext cx="1980029" cy="400110"/>
          </a:xfrm>
          <a:prstGeom prst="rect">
            <a:avLst/>
          </a:prstGeom>
        </p:spPr>
        <p:txBody>
          <a:bodyPr wrap="none">
            <a:spAutoFit/>
          </a:bodyPr>
          <a:lstStyle/>
          <a:p>
            <a:r>
              <a:rPr lang="zh-CN" altLang="zh-CN" b="0" dirty="0">
                <a:solidFill>
                  <a:schemeClr val="tx1"/>
                </a:solidFill>
                <a:latin typeface="+mj-ea"/>
                <a:ea typeface="+mj-ea"/>
              </a:rPr>
              <a:t>对数幅频特性：</a:t>
            </a:r>
          </a:p>
        </p:txBody>
      </p:sp>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836" y="3212976"/>
            <a:ext cx="3695906"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39552" y="4293096"/>
            <a:ext cx="1980029" cy="400110"/>
          </a:xfrm>
          <a:prstGeom prst="rect">
            <a:avLst/>
          </a:prstGeom>
        </p:spPr>
        <p:txBody>
          <a:bodyPr wrap="none">
            <a:spAutoFit/>
          </a:bodyPr>
          <a:lstStyle/>
          <a:p>
            <a:r>
              <a:rPr lang="zh-CN" altLang="zh-CN" b="0" dirty="0">
                <a:solidFill>
                  <a:schemeClr val="tx1"/>
                </a:solidFill>
                <a:latin typeface="+mj-ea"/>
                <a:ea typeface="+mj-ea"/>
              </a:rPr>
              <a:t>对数相频特性：</a:t>
            </a:r>
          </a:p>
        </p:txBody>
      </p:sp>
      <p:pic>
        <p:nvPicPr>
          <p:cNvPr id="286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286" y="5013176"/>
            <a:ext cx="3040976" cy="8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73630" y="5852641"/>
            <a:ext cx="7955152" cy="707886"/>
          </a:xfrm>
          <a:prstGeom prst="rect">
            <a:avLst/>
          </a:prstGeom>
        </p:spPr>
        <p:txBody>
          <a:bodyPr wrap="square">
            <a:spAutoFit/>
          </a:bodyPr>
          <a:lstStyle/>
          <a:p>
            <a:pPr algn="l"/>
            <a:r>
              <a:rPr lang="zh-CN" altLang="zh-CN" b="0" dirty="0">
                <a:solidFill>
                  <a:schemeClr val="tx1"/>
                </a:solidFill>
                <a:latin typeface="+mj-ea"/>
                <a:ea typeface="+mj-ea"/>
              </a:rPr>
              <a:t>二阶复合微分环节与振荡环节成倒数关系，其</a:t>
            </a:r>
            <a:r>
              <a:rPr lang="en-US" altLang="zh-CN" b="0" dirty="0">
                <a:solidFill>
                  <a:schemeClr val="tx1"/>
                </a:solidFill>
                <a:latin typeface="+mj-ea"/>
                <a:ea typeface="+mj-ea"/>
              </a:rPr>
              <a:t>Bode</a:t>
            </a:r>
            <a:r>
              <a:rPr lang="zh-CN" altLang="zh-CN" b="0" dirty="0">
                <a:solidFill>
                  <a:schemeClr val="tx1"/>
                </a:solidFill>
                <a:latin typeface="+mj-ea"/>
                <a:ea typeface="+mj-ea"/>
              </a:rPr>
              <a:t>图与振荡环节</a:t>
            </a:r>
            <a:r>
              <a:rPr lang="en-US" altLang="zh-CN" b="0" dirty="0">
                <a:solidFill>
                  <a:schemeClr val="tx1"/>
                </a:solidFill>
                <a:latin typeface="+mj-ea"/>
                <a:ea typeface="+mj-ea"/>
              </a:rPr>
              <a:t>Bode</a:t>
            </a:r>
            <a:r>
              <a:rPr lang="zh-CN" altLang="zh-CN" b="0" dirty="0">
                <a:solidFill>
                  <a:schemeClr val="tx1"/>
                </a:solidFill>
                <a:latin typeface="+mj-ea"/>
                <a:ea typeface="+mj-ea"/>
              </a:rPr>
              <a:t>图关于频率轴对称。</a:t>
            </a:r>
          </a:p>
        </p:txBody>
      </p:sp>
    </p:spTree>
    <p:extLst>
      <p:ext uri="{BB962C8B-B14F-4D97-AF65-F5344CB8AC3E}">
        <p14:creationId xmlns:p14="http://schemas.microsoft.com/office/powerpoint/2010/main" val="27623712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1920719" cy="400110"/>
          </a:xfrm>
          <a:prstGeom prst="rect">
            <a:avLst/>
          </a:prstGeom>
        </p:spPr>
        <p:txBody>
          <a:bodyPr wrap="none">
            <a:spAutoFit/>
          </a:bodyPr>
          <a:lstStyle/>
          <a:p>
            <a:r>
              <a:rPr lang="en-US" altLang="zh-CN" dirty="0"/>
              <a:t>6.3.8  </a:t>
            </a:r>
            <a:r>
              <a:rPr lang="zh-CN" altLang="zh-CN" dirty="0"/>
              <a:t>延迟环节</a:t>
            </a:r>
          </a:p>
        </p:txBody>
      </p:sp>
      <p:sp>
        <p:nvSpPr>
          <p:cNvPr id="3" name="矩形 2"/>
          <p:cNvSpPr/>
          <p:nvPr/>
        </p:nvSpPr>
        <p:spPr>
          <a:xfrm>
            <a:off x="251520" y="1484784"/>
            <a:ext cx="2749471" cy="400110"/>
          </a:xfrm>
          <a:prstGeom prst="rect">
            <a:avLst/>
          </a:prstGeom>
        </p:spPr>
        <p:txBody>
          <a:bodyPr wrap="none">
            <a:spAutoFit/>
          </a:bodyPr>
          <a:lstStyle/>
          <a:p>
            <a:r>
              <a:rPr lang="zh-CN" altLang="zh-CN" b="0" dirty="0">
                <a:solidFill>
                  <a:schemeClr val="tx1"/>
                </a:solidFill>
                <a:latin typeface="+mj-ea"/>
                <a:ea typeface="+mj-ea"/>
              </a:rPr>
              <a:t>延迟环节的频率特性：</a:t>
            </a: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90" y="2060848"/>
            <a:ext cx="3063082"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68690" y="2636912"/>
            <a:ext cx="954107" cy="400110"/>
          </a:xfrm>
          <a:prstGeom prst="rect">
            <a:avLst/>
          </a:prstGeom>
        </p:spPr>
        <p:txBody>
          <a:bodyPr wrap="none">
            <a:spAutoFit/>
          </a:bodyPr>
          <a:lstStyle/>
          <a:p>
            <a:r>
              <a:rPr lang="zh-CN" altLang="zh-CN" b="0" dirty="0">
                <a:solidFill>
                  <a:schemeClr val="tx1"/>
                </a:solidFill>
                <a:latin typeface="+mj-ea"/>
                <a:ea typeface="+mj-ea"/>
              </a:rPr>
              <a:t>式中，</a:t>
            </a:r>
            <a:endParaRPr lang="zh-CN" altLang="en-US" b="0" dirty="0">
              <a:solidFill>
                <a:schemeClr val="tx1"/>
              </a:solidFill>
              <a:latin typeface="+mj-ea"/>
              <a:ea typeface="+mj-ea"/>
            </a:endParaRP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547" y="2693412"/>
            <a:ext cx="2285092"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68690" y="3140968"/>
            <a:ext cx="954107" cy="400110"/>
          </a:xfrm>
          <a:prstGeom prst="rect">
            <a:avLst/>
          </a:prstGeom>
        </p:spPr>
        <p:txBody>
          <a:bodyPr wrap="none">
            <a:spAutoFit/>
          </a:bodyPr>
          <a:lstStyle/>
          <a:p>
            <a:r>
              <a:rPr lang="zh-CN" altLang="zh-CN" b="0" dirty="0">
                <a:solidFill>
                  <a:schemeClr val="tx1"/>
                </a:solidFill>
                <a:latin typeface="+mj-ea"/>
                <a:ea typeface="+mj-ea"/>
              </a:rPr>
              <a:t>因此，</a:t>
            </a:r>
          </a:p>
        </p:txBody>
      </p:sp>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7547" y="3212976"/>
            <a:ext cx="2458718"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2797" y="3789040"/>
            <a:ext cx="1811354"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14489" y="4509120"/>
            <a:ext cx="4544834" cy="400110"/>
          </a:xfrm>
          <a:prstGeom prst="rect">
            <a:avLst/>
          </a:prstGeom>
        </p:spPr>
        <p:txBody>
          <a:bodyPr wrap="none">
            <a:spAutoFit/>
          </a:bodyPr>
          <a:lstStyle/>
          <a:p>
            <a:r>
              <a:rPr lang="zh-CN" altLang="zh-CN" b="0" dirty="0">
                <a:solidFill>
                  <a:schemeClr val="tx1"/>
                </a:solidFill>
                <a:latin typeface="+mj-ea"/>
                <a:ea typeface="+mj-ea"/>
              </a:rPr>
              <a:t>上式表明，延迟环节的对数幅频特性与</a:t>
            </a:r>
            <a:endParaRPr lang="zh-CN" altLang="en-US" b="0" dirty="0">
              <a:solidFill>
                <a:schemeClr val="tx1"/>
              </a:solidFill>
              <a:latin typeface="+mj-ea"/>
              <a:ea typeface="+mj-ea"/>
            </a:endParaRPr>
          </a:p>
        </p:txBody>
      </p:sp>
      <p:pic>
        <p:nvPicPr>
          <p:cNvPr id="2970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6016" y="4567322"/>
            <a:ext cx="467544" cy="2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10741" y="4491012"/>
            <a:ext cx="3262432" cy="400110"/>
          </a:xfrm>
          <a:prstGeom prst="rect">
            <a:avLst/>
          </a:prstGeom>
        </p:spPr>
        <p:txBody>
          <a:bodyPr wrap="none">
            <a:spAutoFit/>
          </a:bodyPr>
          <a:lstStyle/>
          <a:p>
            <a:r>
              <a:rPr lang="zh-CN" altLang="zh-CN" b="0" dirty="0">
                <a:solidFill>
                  <a:schemeClr val="tx1"/>
                </a:solidFill>
                <a:latin typeface="+mj-ea"/>
                <a:ea typeface="+mj-ea"/>
              </a:rPr>
              <a:t>线重合，对数相频特性值与</a:t>
            </a:r>
            <a:endParaRPr lang="zh-CN" altLang="en-US" b="0" dirty="0">
              <a:solidFill>
                <a:schemeClr val="tx1"/>
              </a:solidFill>
              <a:latin typeface="+mj-ea"/>
              <a:ea typeface="+mj-ea"/>
            </a:endParaRPr>
          </a:p>
        </p:txBody>
      </p:sp>
      <p:pic>
        <p:nvPicPr>
          <p:cNvPr id="29706"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6416" y="4536788"/>
            <a:ext cx="395536" cy="35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06337" y="4982492"/>
            <a:ext cx="1467068" cy="400110"/>
          </a:xfrm>
          <a:prstGeom prst="rect">
            <a:avLst/>
          </a:prstGeom>
        </p:spPr>
        <p:txBody>
          <a:bodyPr wrap="none">
            <a:spAutoFit/>
          </a:bodyPr>
          <a:lstStyle/>
          <a:p>
            <a:r>
              <a:rPr lang="zh-CN" altLang="zh-CN" b="0" dirty="0">
                <a:solidFill>
                  <a:schemeClr val="tx1"/>
                </a:solidFill>
                <a:latin typeface="+mj-ea"/>
                <a:ea typeface="+mj-ea"/>
              </a:rPr>
              <a:t>成正比，当</a:t>
            </a:r>
            <a:endParaRPr lang="zh-CN" altLang="en-US" b="0" dirty="0">
              <a:solidFill>
                <a:schemeClr val="tx1"/>
              </a:solidFill>
              <a:latin typeface="+mj-ea"/>
              <a:ea typeface="+mj-ea"/>
            </a:endParaRPr>
          </a:p>
        </p:txBody>
      </p:sp>
      <p:pic>
        <p:nvPicPr>
          <p:cNvPr id="29707"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3688" y="5093658"/>
            <a:ext cx="915299"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647965" y="4983045"/>
            <a:ext cx="2236510" cy="400110"/>
          </a:xfrm>
          <a:prstGeom prst="rect">
            <a:avLst/>
          </a:prstGeom>
        </p:spPr>
        <p:txBody>
          <a:bodyPr wrap="none">
            <a:spAutoFit/>
          </a:bodyPr>
          <a:lstStyle/>
          <a:p>
            <a:r>
              <a:rPr lang="zh-CN" altLang="zh-CN" b="0" dirty="0">
                <a:solidFill>
                  <a:schemeClr val="tx1"/>
                </a:solidFill>
                <a:latin typeface="+mj-ea"/>
                <a:ea typeface="+mj-ea"/>
              </a:rPr>
              <a:t>时，相角迟后量也</a:t>
            </a:r>
            <a:endParaRPr lang="zh-CN" altLang="en-US" b="0" dirty="0">
              <a:solidFill>
                <a:schemeClr val="tx1"/>
              </a:solidFill>
              <a:latin typeface="+mj-ea"/>
              <a:ea typeface="+mj-ea"/>
            </a:endParaRPr>
          </a:p>
        </p:txBody>
      </p:sp>
      <p:pic>
        <p:nvPicPr>
          <p:cNvPr id="2970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40255" y="5066219"/>
            <a:ext cx="669806"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5510061" y="4982492"/>
            <a:ext cx="2492990" cy="400110"/>
          </a:xfrm>
          <a:prstGeom prst="rect">
            <a:avLst/>
          </a:prstGeom>
        </p:spPr>
        <p:txBody>
          <a:bodyPr wrap="none">
            <a:spAutoFit/>
          </a:bodyPr>
          <a:lstStyle/>
          <a:p>
            <a:r>
              <a:rPr lang="zh-CN" altLang="zh-CN" b="0" dirty="0">
                <a:solidFill>
                  <a:schemeClr val="tx1"/>
                </a:solidFill>
                <a:latin typeface="+mj-ea"/>
                <a:ea typeface="+mj-ea"/>
              </a:rPr>
              <a:t>。延迟环节的</a:t>
            </a:r>
            <a:r>
              <a:rPr lang="en-US" altLang="zh-CN" b="0" dirty="0">
                <a:solidFill>
                  <a:schemeClr val="tx1"/>
                </a:solidFill>
                <a:latin typeface="+mj-ea"/>
                <a:ea typeface="+mj-ea"/>
              </a:rPr>
              <a:t>Bode</a:t>
            </a:r>
            <a:r>
              <a:rPr lang="zh-CN" altLang="zh-CN" b="0" dirty="0" smtClean="0">
                <a:solidFill>
                  <a:schemeClr val="tx1"/>
                </a:solidFill>
                <a:latin typeface="+mj-ea"/>
                <a:ea typeface="+mj-ea"/>
              </a:rPr>
              <a:t>图</a:t>
            </a:r>
            <a:endParaRPr lang="zh-CN" altLang="en-US" b="0" dirty="0">
              <a:solidFill>
                <a:schemeClr val="tx1"/>
              </a:solidFill>
              <a:latin typeface="+mj-ea"/>
              <a:ea typeface="+mj-ea"/>
            </a:endParaRPr>
          </a:p>
        </p:txBody>
      </p:sp>
      <p:sp>
        <p:nvSpPr>
          <p:cNvPr id="13" name="矩形 12"/>
          <p:cNvSpPr/>
          <p:nvPr/>
        </p:nvSpPr>
        <p:spPr>
          <a:xfrm>
            <a:off x="487305" y="5589240"/>
            <a:ext cx="1980029" cy="400110"/>
          </a:xfrm>
          <a:prstGeom prst="rect">
            <a:avLst/>
          </a:prstGeom>
        </p:spPr>
        <p:txBody>
          <a:bodyPr wrap="none">
            <a:spAutoFit/>
          </a:bodyPr>
          <a:lstStyle/>
          <a:p>
            <a:r>
              <a:rPr lang="zh-CN" altLang="zh-CN" b="0" dirty="0">
                <a:solidFill>
                  <a:schemeClr val="tx1"/>
                </a:solidFill>
                <a:latin typeface="+mj-ea"/>
                <a:ea typeface="+mj-ea"/>
              </a:rPr>
              <a:t>如图</a:t>
            </a:r>
            <a:r>
              <a:rPr lang="en-US" altLang="zh-CN" b="0" dirty="0">
                <a:solidFill>
                  <a:schemeClr val="tx1"/>
                </a:solidFill>
                <a:latin typeface="+mj-ea"/>
                <a:ea typeface="+mj-ea"/>
              </a:rPr>
              <a:t>6-62</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29709"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3021" y="2793631"/>
            <a:ext cx="4221163" cy="147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38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2863284" cy="400110"/>
          </a:xfrm>
          <a:prstGeom prst="rect">
            <a:avLst/>
          </a:prstGeom>
        </p:spPr>
        <p:txBody>
          <a:bodyPr wrap="none">
            <a:spAutoFit/>
          </a:bodyPr>
          <a:lstStyle/>
          <a:p>
            <a:r>
              <a:rPr lang="en-US" altLang="zh-CN" dirty="0"/>
              <a:t>6.4  </a:t>
            </a:r>
            <a:r>
              <a:rPr lang="zh-CN" altLang="zh-CN" dirty="0"/>
              <a:t>开环系统的</a:t>
            </a:r>
            <a:r>
              <a:rPr lang="en-US" altLang="zh-CN" dirty="0"/>
              <a:t>Bode</a:t>
            </a:r>
            <a:r>
              <a:rPr lang="zh-CN" altLang="zh-CN" dirty="0"/>
              <a:t>图</a:t>
            </a:r>
          </a:p>
        </p:txBody>
      </p:sp>
      <p:sp>
        <p:nvSpPr>
          <p:cNvPr id="3" name="矩形 2"/>
          <p:cNvSpPr/>
          <p:nvPr/>
        </p:nvSpPr>
        <p:spPr>
          <a:xfrm>
            <a:off x="323528" y="1452846"/>
            <a:ext cx="1723549" cy="400110"/>
          </a:xfrm>
          <a:prstGeom prst="rect">
            <a:avLst/>
          </a:prstGeom>
        </p:spPr>
        <p:txBody>
          <a:bodyPr wrap="none">
            <a:spAutoFit/>
          </a:bodyPr>
          <a:lstStyle/>
          <a:p>
            <a:r>
              <a:rPr lang="zh-CN" altLang="zh-CN" b="0" dirty="0">
                <a:solidFill>
                  <a:schemeClr val="tx1"/>
                </a:solidFill>
                <a:latin typeface="+mj-ea"/>
                <a:ea typeface="+mj-ea"/>
              </a:rPr>
              <a:t>设开环系统由</a:t>
            </a:r>
            <a:endParaRPr lang="zh-CN" altLang="en-US" b="0" dirty="0">
              <a:solidFill>
                <a:schemeClr val="tx1"/>
              </a:solidFill>
              <a:latin typeface="+mj-ea"/>
              <a:ea typeface="+mj-ea"/>
            </a:endParaRPr>
          </a:p>
        </p:txBody>
      </p:sp>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313" y="1515350"/>
            <a:ext cx="323528" cy="33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208841" y="1484950"/>
            <a:ext cx="4288353" cy="400110"/>
          </a:xfrm>
          <a:prstGeom prst="rect">
            <a:avLst/>
          </a:prstGeom>
        </p:spPr>
        <p:txBody>
          <a:bodyPr wrap="none">
            <a:spAutoFit/>
          </a:bodyPr>
          <a:lstStyle/>
          <a:p>
            <a:r>
              <a:rPr lang="zh-CN" altLang="zh-CN" b="0" dirty="0">
                <a:solidFill>
                  <a:schemeClr val="tx1"/>
                </a:solidFill>
                <a:latin typeface="+mj-ea"/>
                <a:ea typeface="+mj-ea"/>
              </a:rPr>
              <a:t>个环节串联组成，系统频率特性为：</a:t>
            </a:r>
          </a:p>
        </p:txBody>
      </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060848"/>
            <a:ext cx="4835664"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5536" y="3501008"/>
            <a:ext cx="1980029" cy="400110"/>
          </a:xfrm>
          <a:prstGeom prst="rect">
            <a:avLst/>
          </a:prstGeom>
        </p:spPr>
        <p:txBody>
          <a:bodyPr wrap="none">
            <a:spAutoFit/>
          </a:bodyPr>
          <a:lstStyle/>
          <a:p>
            <a:r>
              <a:rPr lang="zh-CN" altLang="zh-CN" b="0" dirty="0">
                <a:solidFill>
                  <a:schemeClr val="tx1"/>
                </a:solidFill>
                <a:latin typeface="+mj-ea"/>
                <a:ea typeface="+mj-ea"/>
              </a:rPr>
              <a:t>取对数后，有：</a:t>
            </a:r>
          </a:p>
        </p:txBody>
      </p:sp>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4149080"/>
            <a:ext cx="545110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4941168"/>
            <a:ext cx="4386045"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38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980728"/>
            <a:ext cx="5760640" cy="400110"/>
          </a:xfrm>
          <a:prstGeom prst="rect">
            <a:avLst/>
          </a:prstGeom>
        </p:spPr>
        <p:txBody>
          <a:bodyPr wrap="square">
            <a:spAutoFit/>
          </a:bodyPr>
          <a:lstStyle/>
          <a:p>
            <a:pPr algn="l"/>
            <a:r>
              <a:rPr lang="zh-CN" altLang="zh-CN" b="0" dirty="0">
                <a:solidFill>
                  <a:schemeClr val="tx1"/>
                </a:solidFill>
                <a:latin typeface="+mj-ea"/>
                <a:ea typeface="+mj-ea"/>
              </a:rPr>
              <a:t>绘制开环系统的</a:t>
            </a:r>
            <a:r>
              <a:rPr lang="en-US" altLang="zh-CN" b="0" dirty="0">
                <a:solidFill>
                  <a:schemeClr val="tx1"/>
                </a:solidFill>
                <a:latin typeface="+mj-ea"/>
                <a:ea typeface="+mj-ea"/>
              </a:rPr>
              <a:t>Bode</a:t>
            </a:r>
            <a:r>
              <a:rPr lang="zh-CN" altLang="zh-CN" b="0" dirty="0">
                <a:solidFill>
                  <a:schemeClr val="tx1"/>
                </a:solidFill>
                <a:latin typeface="+mj-ea"/>
                <a:ea typeface="+mj-ea"/>
              </a:rPr>
              <a:t>图，具体步骤如下：</a:t>
            </a:r>
          </a:p>
        </p:txBody>
      </p:sp>
      <p:sp>
        <p:nvSpPr>
          <p:cNvPr id="5" name="矩形 4"/>
          <p:cNvSpPr/>
          <p:nvPr/>
        </p:nvSpPr>
        <p:spPr>
          <a:xfrm>
            <a:off x="405979" y="1484784"/>
            <a:ext cx="7667736"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）将开环传递函数写成尾</a:t>
            </a:r>
            <a:r>
              <a:rPr lang="en-US" altLang="zh-CN" b="0" dirty="0">
                <a:solidFill>
                  <a:schemeClr val="tx1"/>
                </a:solidFill>
                <a:latin typeface="+mj-ea"/>
                <a:ea typeface="+mj-ea"/>
              </a:rPr>
              <a:t>1</a:t>
            </a:r>
            <a:r>
              <a:rPr lang="zh-CN" altLang="zh-CN" b="0" dirty="0">
                <a:solidFill>
                  <a:schemeClr val="tx1"/>
                </a:solidFill>
                <a:latin typeface="+mj-ea"/>
                <a:ea typeface="+mj-ea"/>
              </a:rPr>
              <a:t>标准形式，确定系统开环增益</a:t>
            </a:r>
            <a:endParaRPr lang="zh-CN" altLang="en-US" b="0" dirty="0">
              <a:solidFill>
                <a:schemeClr val="tx1"/>
              </a:solidFill>
              <a:latin typeface="+mj-ea"/>
              <a:ea typeface="+mj-ea"/>
            </a:endParaRPr>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1540823"/>
            <a:ext cx="28803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82369" y="1885447"/>
            <a:ext cx="2749471" cy="400110"/>
          </a:xfrm>
          <a:prstGeom prst="rect">
            <a:avLst/>
          </a:prstGeom>
        </p:spPr>
        <p:txBody>
          <a:bodyPr wrap="none">
            <a:spAutoFit/>
          </a:bodyPr>
          <a:lstStyle/>
          <a:p>
            <a:r>
              <a:rPr lang="zh-CN" altLang="zh-CN" b="0" dirty="0">
                <a:solidFill>
                  <a:schemeClr val="tx1"/>
                </a:solidFill>
                <a:latin typeface="+mj-ea"/>
                <a:ea typeface="+mj-ea"/>
              </a:rPr>
              <a:t>，把各典型环节的转折</a:t>
            </a:r>
            <a:endParaRPr lang="zh-CN" altLang="en-US" b="0" dirty="0">
              <a:solidFill>
                <a:schemeClr val="tx1"/>
              </a:solidFill>
              <a:latin typeface="+mj-ea"/>
              <a:ea typeface="+mj-ea"/>
            </a:endParaRPr>
          </a:p>
        </p:txBody>
      </p:sp>
      <p:sp>
        <p:nvSpPr>
          <p:cNvPr id="7" name="矩形 6"/>
          <p:cNvSpPr/>
          <p:nvPr/>
        </p:nvSpPr>
        <p:spPr>
          <a:xfrm>
            <a:off x="2896107" y="1885447"/>
            <a:ext cx="4031873" cy="400110"/>
          </a:xfrm>
          <a:prstGeom prst="rect">
            <a:avLst/>
          </a:prstGeom>
        </p:spPr>
        <p:txBody>
          <a:bodyPr wrap="none">
            <a:spAutoFit/>
          </a:bodyPr>
          <a:lstStyle/>
          <a:p>
            <a:r>
              <a:rPr lang="zh-CN" altLang="zh-CN" b="0" dirty="0">
                <a:solidFill>
                  <a:schemeClr val="tx1"/>
                </a:solidFill>
                <a:latin typeface="+mj-ea"/>
                <a:ea typeface="+mj-ea"/>
              </a:rPr>
              <a:t>频率由小到大依次标在频率轴上。</a:t>
            </a:r>
          </a:p>
        </p:txBody>
      </p:sp>
      <p:sp>
        <p:nvSpPr>
          <p:cNvPr id="8" name="矩形 7"/>
          <p:cNvSpPr/>
          <p:nvPr/>
        </p:nvSpPr>
        <p:spPr>
          <a:xfrm>
            <a:off x="338420" y="2363126"/>
            <a:ext cx="6753860" cy="707886"/>
          </a:xfrm>
          <a:prstGeom prst="rect">
            <a:avLst/>
          </a:prstGeom>
        </p:spPr>
        <p:txBody>
          <a:bodyPr wrap="square">
            <a:spAutoFit/>
          </a:bodyPr>
          <a:lstStyle/>
          <a:p>
            <a:pPr algn="l"/>
            <a:r>
              <a:rPr lang="zh-CN" altLang="en-US" b="0" dirty="0" smtClean="0">
                <a:solidFill>
                  <a:schemeClr val="tx1"/>
                </a:solidFill>
                <a:latin typeface="+mj-ea"/>
                <a:ea typeface="+mj-ea"/>
              </a:rPr>
              <a:t>（</a:t>
            </a:r>
            <a:r>
              <a:rPr lang="en-US" altLang="zh-CN" b="0" dirty="0" smtClean="0">
                <a:solidFill>
                  <a:schemeClr val="tx1"/>
                </a:solidFill>
                <a:latin typeface="+mj-ea"/>
                <a:ea typeface="+mj-ea"/>
              </a:rPr>
              <a:t>2</a:t>
            </a:r>
            <a:r>
              <a:rPr lang="zh-CN" altLang="zh-CN" b="0" dirty="0">
                <a:solidFill>
                  <a:schemeClr val="tx1"/>
                </a:solidFill>
                <a:latin typeface="+mj-ea"/>
                <a:ea typeface="+mj-ea"/>
              </a:rPr>
              <a:t>）绘制开环对数幅频特性的渐近线。由于系统低频段渐近线的频率特性为</a:t>
            </a:r>
            <a:endParaRPr lang="zh-CN" altLang="en-US" b="0" dirty="0">
              <a:solidFill>
                <a:schemeClr val="tx1"/>
              </a:solidFill>
              <a:latin typeface="+mj-ea"/>
              <a:ea typeface="+mj-ea"/>
            </a:endParaRP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311" y="2747345"/>
            <a:ext cx="899592" cy="34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345903" y="2708920"/>
            <a:ext cx="3518912" cy="400110"/>
          </a:xfrm>
          <a:prstGeom prst="rect">
            <a:avLst/>
          </a:prstGeom>
        </p:spPr>
        <p:txBody>
          <a:bodyPr wrap="none">
            <a:spAutoFit/>
          </a:bodyPr>
          <a:lstStyle/>
          <a:p>
            <a:r>
              <a:rPr lang="zh-CN" altLang="zh-CN" b="0" dirty="0">
                <a:solidFill>
                  <a:schemeClr val="tx1"/>
                </a:solidFill>
                <a:latin typeface="+mj-ea"/>
                <a:ea typeface="+mj-ea"/>
              </a:rPr>
              <a:t>因此，低频段渐近线为过点（</a:t>
            </a:r>
            <a:endParaRPr lang="zh-CN" altLang="en-US" b="0" dirty="0">
              <a:solidFill>
                <a:schemeClr val="tx1"/>
              </a:solidFill>
              <a:latin typeface="+mj-ea"/>
              <a:ea typeface="+mj-ea"/>
            </a:endParaRPr>
          </a:p>
        </p:txBody>
      </p:sp>
      <p:pic>
        <p:nvPicPr>
          <p:cNvPr id="317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0496" y="2780928"/>
            <a:ext cx="971600" cy="31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671742" y="2717069"/>
            <a:ext cx="1467068" cy="400110"/>
          </a:xfrm>
          <a:prstGeom prst="rect">
            <a:avLst/>
          </a:prstGeom>
        </p:spPr>
        <p:txBody>
          <a:bodyPr wrap="none">
            <a:spAutoFit/>
          </a:bodyPr>
          <a:lstStyle/>
          <a:p>
            <a:r>
              <a:rPr lang="zh-CN" altLang="zh-CN" b="0" dirty="0">
                <a:solidFill>
                  <a:schemeClr val="tx1"/>
                </a:solidFill>
                <a:latin typeface="+mj-ea"/>
                <a:ea typeface="+mj-ea"/>
              </a:rPr>
              <a:t>）、斜率为</a:t>
            </a:r>
            <a:endParaRPr lang="zh-CN" altLang="en-US" b="0" dirty="0">
              <a:solidFill>
                <a:schemeClr val="tx1"/>
              </a:solidFill>
              <a:latin typeface="+mj-ea"/>
              <a:ea typeface="+mj-ea"/>
            </a:endParaRPr>
          </a:p>
        </p:txBody>
      </p:sp>
      <p:pic>
        <p:nvPicPr>
          <p:cNvPr id="317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420" y="3117179"/>
            <a:ext cx="1639087"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978724" y="3082722"/>
            <a:ext cx="1210588" cy="400110"/>
          </a:xfrm>
          <a:prstGeom prst="rect">
            <a:avLst/>
          </a:prstGeom>
        </p:spPr>
        <p:txBody>
          <a:bodyPr wrap="none">
            <a:spAutoFit/>
          </a:bodyPr>
          <a:lstStyle/>
          <a:p>
            <a:r>
              <a:rPr lang="zh-CN" altLang="zh-CN" b="0" dirty="0">
                <a:solidFill>
                  <a:schemeClr val="tx1"/>
                </a:solidFill>
                <a:latin typeface="+mj-ea"/>
                <a:ea typeface="+mj-ea"/>
              </a:rPr>
              <a:t>的直线（</a:t>
            </a:r>
            <a:endParaRPr lang="zh-CN" altLang="en-US" b="0" dirty="0">
              <a:solidFill>
                <a:schemeClr val="tx1"/>
              </a:solidFill>
              <a:latin typeface="+mj-ea"/>
              <a:ea typeface="+mj-ea"/>
            </a:endParaRPr>
          </a:p>
        </p:txBody>
      </p:sp>
      <p:pic>
        <p:nvPicPr>
          <p:cNvPr id="317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98127" y="3117179"/>
            <a:ext cx="382369" cy="40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325619" y="3091499"/>
            <a:ext cx="2236510" cy="400110"/>
          </a:xfrm>
          <a:prstGeom prst="rect">
            <a:avLst/>
          </a:prstGeom>
        </p:spPr>
        <p:txBody>
          <a:bodyPr wrap="none">
            <a:spAutoFit/>
          </a:bodyPr>
          <a:lstStyle/>
          <a:p>
            <a:r>
              <a:rPr lang="zh-CN" altLang="zh-CN" b="0" dirty="0">
                <a:solidFill>
                  <a:schemeClr val="tx1"/>
                </a:solidFill>
                <a:latin typeface="+mj-ea"/>
                <a:ea typeface="+mj-ea"/>
              </a:rPr>
              <a:t>为积分环节数）。</a:t>
            </a:r>
          </a:p>
        </p:txBody>
      </p:sp>
      <p:sp>
        <p:nvSpPr>
          <p:cNvPr id="13" name="矩形 12"/>
          <p:cNvSpPr/>
          <p:nvPr/>
        </p:nvSpPr>
        <p:spPr>
          <a:xfrm>
            <a:off x="533358" y="3508183"/>
            <a:ext cx="8605451"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）随后沿频率增大的方向每遇到一个转折频率就改变一次斜率，其规律是遇到惯性环</a:t>
            </a:r>
            <a:endParaRPr lang="zh-CN" altLang="en-US" b="0" dirty="0">
              <a:solidFill>
                <a:schemeClr val="tx1"/>
              </a:solidFill>
              <a:latin typeface="+mj-ea"/>
              <a:ea typeface="+mj-ea"/>
            </a:endParaRPr>
          </a:p>
        </p:txBody>
      </p:sp>
      <p:sp>
        <p:nvSpPr>
          <p:cNvPr id="14" name="矩形 13"/>
          <p:cNvSpPr/>
          <p:nvPr/>
        </p:nvSpPr>
        <p:spPr>
          <a:xfrm>
            <a:off x="1995154" y="3805881"/>
            <a:ext cx="3775393" cy="400110"/>
          </a:xfrm>
          <a:prstGeom prst="rect">
            <a:avLst/>
          </a:prstGeom>
        </p:spPr>
        <p:txBody>
          <a:bodyPr wrap="none">
            <a:spAutoFit/>
          </a:bodyPr>
          <a:lstStyle/>
          <a:p>
            <a:r>
              <a:rPr lang="zh-CN" altLang="zh-CN" b="0" dirty="0">
                <a:solidFill>
                  <a:schemeClr val="tx1"/>
                </a:solidFill>
                <a:latin typeface="+mj-ea"/>
                <a:ea typeface="+mj-ea"/>
              </a:rPr>
              <a:t>节的转折频率，则斜率变化量为</a:t>
            </a:r>
            <a:endParaRPr lang="zh-CN" altLang="en-US" b="0" dirty="0">
              <a:solidFill>
                <a:schemeClr val="tx1"/>
              </a:solidFill>
              <a:latin typeface="+mj-ea"/>
              <a:ea typeface="+mj-ea"/>
            </a:endParaRPr>
          </a:p>
        </p:txBody>
      </p:sp>
      <p:pic>
        <p:nvPicPr>
          <p:cNvPr id="3175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77183" y="3899133"/>
            <a:ext cx="1206090"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533358" y="4251793"/>
            <a:ext cx="5746870" cy="400110"/>
          </a:xfrm>
          <a:prstGeom prst="rect">
            <a:avLst/>
          </a:prstGeom>
        </p:spPr>
        <p:txBody>
          <a:bodyPr wrap="square">
            <a:spAutoFit/>
          </a:bodyPr>
          <a:lstStyle/>
          <a:p>
            <a:r>
              <a:rPr lang="zh-CN" altLang="zh-CN" b="0" dirty="0" smtClean="0">
                <a:solidFill>
                  <a:schemeClr val="tx1"/>
                </a:solidFill>
                <a:latin typeface="+mj-ea"/>
                <a:ea typeface="+mj-ea"/>
              </a:rPr>
              <a:t>遇到</a:t>
            </a:r>
            <a:r>
              <a:rPr lang="zh-CN" altLang="zh-CN" b="0" dirty="0">
                <a:solidFill>
                  <a:schemeClr val="tx1"/>
                </a:solidFill>
                <a:latin typeface="+mj-ea"/>
                <a:ea typeface="+mj-ea"/>
              </a:rPr>
              <a:t>一阶微分环节的转折频率，斜率变化量为</a:t>
            </a:r>
            <a:endParaRPr lang="zh-CN" altLang="en-US" b="0" dirty="0">
              <a:solidFill>
                <a:schemeClr val="tx1"/>
              </a:solidFill>
              <a:latin typeface="+mj-ea"/>
              <a:ea typeface="+mj-ea"/>
            </a:endParaRPr>
          </a:p>
        </p:txBody>
      </p:sp>
      <p:pic>
        <p:nvPicPr>
          <p:cNvPr id="3175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45422" y="4321524"/>
            <a:ext cx="1206090"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712126" y="4725144"/>
            <a:ext cx="5804089" cy="400110"/>
          </a:xfrm>
          <a:prstGeom prst="rect">
            <a:avLst/>
          </a:prstGeom>
        </p:spPr>
        <p:txBody>
          <a:bodyPr wrap="square">
            <a:spAutoFit/>
          </a:bodyPr>
          <a:lstStyle/>
          <a:p>
            <a:pPr algn="l"/>
            <a:r>
              <a:rPr lang="zh-CN" altLang="zh-CN" b="0" dirty="0" smtClean="0">
                <a:solidFill>
                  <a:schemeClr val="tx1"/>
                </a:solidFill>
                <a:latin typeface="+mj-ea"/>
                <a:ea typeface="+mj-ea"/>
              </a:rPr>
              <a:t>遇到</a:t>
            </a:r>
            <a:r>
              <a:rPr lang="zh-CN" altLang="zh-CN" b="0" dirty="0">
                <a:solidFill>
                  <a:schemeClr val="tx1"/>
                </a:solidFill>
                <a:latin typeface="+mj-ea"/>
                <a:ea typeface="+mj-ea"/>
              </a:rPr>
              <a:t>振荡环节的转折频率，斜率变化量为</a:t>
            </a:r>
            <a:endParaRPr lang="zh-CN" altLang="en-US" b="0" dirty="0">
              <a:solidFill>
                <a:schemeClr val="tx1"/>
              </a:solidFill>
              <a:latin typeface="+mj-ea"/>
              <a:ea typeface="+mj-ea"/>
            </a:endParaRPr>
          </a:p>
        </p:txBody>
      </p:sp>
      <p:pic>
        <p:nvPicPr>
          <p:cNvPr id="3175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56515" y="4758871"/>
            <a:ext cx="1539291"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895806" y="4758871"/>
            <a:ext cx="2236510" cy="400110"/>
          </a:xfrm>
          <a:prstGeom prst="rect">
            <a:avLst/>
          </a:prstGeom>
        </p:spPr>
        <p:txBody>
          <a:bodyPr wrap="none">
            <a:spAutoFit/>
          </a:bodyPr>
          <a:lstStyle/>
          <a:p>
            <a:r>
              <a:rPr lang="zh-CN" altLang="zh-CN" b="0" dirty="0">
                <a:solidFill>
                  <a:schemeClr val="tx1"/>
                </a:solidFill>
                <a:latin typeface="+mj-ea"/>
                <a:ea typeface="+mj-ea"/>
              </a:rPr>
              <a:t>等。渐近线最后一</a:t>
            </a:r>
            <a:endParaRPr lang="zh-CN" altLang="en-US" b="0" dirty="0">
              <a:solidFill>
                <a:schemeClr val="tx1"/>
              </a:solidFill>
              <a:latin typeface="+mj-ea"/>
              <a:ea typeface="+mj-ea"/>
            </a:endParaRPr>
          </a:p>
        </p:txBody>
      </p:sp>
      <p:sp>
        <p:nvSpPr>
          <p:cNvPr id="18" name="矩形 17"/>
          <p:cNvSpPr/>
          <p:nvPr/>
        </p:nvSpPr>
        <p:spPr>
          <a:xfrm>
            <a:off x="576148" y="5158981"/>
            <a:ext cx="2749471" cy="400110"/>
          </a:xfrm>
          <a:prstGeom prst="rect">
            <a:avLst/>
          </a:prstGeom>
        </p:spPr>
        <p:txBody>
          <a:bodyPr wrap="none">
            <a:spAutoFit/>
          </a:bodyPr>
          <a:lstStyle/>
          <a:p>
            <a:r>
              <a:rPr lang="zh-CN" altLang="zh-CN" b="0" dirty="0">
                <a:solidFill>
                  <a:schemeClr val="tx1"/>
                </a:solidFill>
                <a:latin typeface="+mj-ea"/>
                <a:ea typeface="+mj-ea"/>
              </a:rPr>
              <a:t>段（高频段）的斜率为</a:t>
            </a:r>
            <a:endParaRPr lang="zh-CN" altLang="en-US" b="0" dirty="0">
              <a:solidFill>
                <a:schemeClr val="tx1"/>
              </a:solidFill>
              <a:latin typeface="+mj-ea"/>
              <a:ea typeface="+mj-ea"/>
            </a:endParaRPr>
          </a:p>
        </p:txBody>
      </p:sp>
      <p:pic>
        <p:nvPicPr>
          <p:cNvPr id="3175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00867" y="5281171"/>
            <a:ext cx="2162206" cy="35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5311960" y="5179313"/>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3175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56180" y="5268576"/>
            <a:ext cx="251520" cy="26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99864" y="5218969"/>
            <a:ext cx="467544" cy="36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6856676" y="5179313"/>
            <a:ext cx="954107" cy="400110"/>
          </a:xfrm>
          <a:prstGeom prst="rect">
            <a:avLst/>
          </a:prstGeom>
        </p:spPr>
        <p:txBody>
          <a:bodyPr wrap="none">
            <a:spAutoFit/>
          </a:bodyPr>
          <a:lstStyle/>
          <a:p>
            <a:r>
              <a:rPr lang="zh-CN" altLang="zh-CN" b="0" dirty="0">
                <a:solidFill>
                  <a:schemeClr val="tx1"/>
                </a:solidFill>
                <a:latin typeface="+mj-ea"/>
                <a:ea typeface="+mj-ea"/>
              </a:rPr>
              <a:t>分别为</a:t>
            </a:r>
            <a:endParaRPr lang="zh-CN" altLang="en-US" b="0" dirty="0">
              <a:solidFill>
                <a:schemeClr val="tx1"/>
              </a:solidFill>
              <a:latin typeface="+mj-ea"/>
              <a:ea typeface="+mj-ea"/>
            </a:endParaRPr>
          </a:p>
        </p:txBody>
      </p:sp>
      <p:pic>
        <p:nvPicPr>
          <p:cNvPr id="31757"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98325" y="5281171"/>
            <a:ext cx="550781" cy="34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695918" y="5733256"/>
            <a:ext cx="2492990" cy="400110"/>
          </a:xfrm>
          <a:prstGeom prst="rect">
            <a:avLst/>
          </a:prstGeom>
        </p:spPr>
        <p:txBody>
          <a:bodyPr wrap="none">
            <a:spAutoFit/>
          </a:bodyPr>
          <a:lstStyle/>
          <a:p>
            <a:r>
              <a:rPr lang="zh-CN" altLang="zh-CN" b="0" dirty="0">
                <a:solidFill>
                  <a:schemeClr val="tx1"/>
                </a:solidFill>
                <a:latin typeface="+mj-ea"/>
                <a:ea typeface="+mj-ea"/>
              </a:rPr>
              <a:t>分母、分子的阶数。</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2912404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8064896"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）如果需要，可按照各典型环节的误差曲线对相应段的渐近线进行修正，以得到精确的对数幅频特性曲线。</a:t>
            </a:r>
          </a:p>
        </p:txBody>
      </p:sp>
      <p:sp>
        <p:nvSpPr>
          <p:cNvPr id="3" name="矩形 2"/>
          <p:cNvSpPr/>
          <p:nvPr/>
        </p:nvSpPr>
        <p:spPr>
          <a:xfrm>
            <a:off x="395536" y="1772816"/>
            <a:ext cx="7632848"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）绘制相频特性曲线。分别绘出各典型环节的相频特性曲线，再沿频率增大的方向逐点叠加，最后将相加点连接成曲线。</a:t>
            </a:r>
          </a:p>
        </p:txBody>
      </p:sp>
      <p:sp>
        <p:nvSpPr>
          <p:cNvPr id="4" name="矩形 3"/>
          <p:cNvSpPr/>
          <p:nvPr/>
        </p:nvSpPr>
        <p:spPr>
          <a:xfrm>
            <a:off x="579234" y="2636912"/>
            <a:ext cx="3632726" cy="400110"/>
          </a:xfrm>
          <a:prstGeom prst="rect">
            <a:avLst/>
          </a:prstGeom>
        </p:spPr>
        <p:txBody>
          <a:bodyPr wrap="none">
            <a:spAutoFit/>
          </a:bodyPr>
          <a:lstStyle/>
          <a:p>
            <a:r>
              <a:rPr lang="zh-CN" altLang="zh-CN" b="0" dirty="0">
                <a:solidFill>
                  <a:schemeClr val="tx1"/>
                </a:solidFill>
                <a:latin typeface="+mj-ea"/>
                <a:ea typeface="+mj-ea"/>
              </a:rPr>
              <a:t>【例</a:t>
            </a:r>
            <a:r>
              <a:rPr lang="en-US" altLang="zh-CN" b="0" dirty="0">
                <a:solidFill>
                  <a:schemeClr val="tx1"/>
                </a:solidFill>
                <a:latin typeface="+mj-ea"/>
                <a:ea typeface="+mj-ea"/>
              </a:rPr>
              <a:t>6-5</a:t>
            </a:r>
            <a:r>
              <a:rPr lang="zh-CN" altLang="zh-CN" b="0" dirty="0">
                <a:solidFill>
                  <a:schemeClr val="tx1"/>
                </a:solidFill>
                <a:latin typeface="+mj-ea"/>
                <a:ea typeface="+mj-ea"/>
              </a:rPr>
              <a:t>】已知开环传递函数：</a:t>
            </a:r>
          </a:p>
        </p:txBody>
      </p:sp>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0504" y="3212976"/>
            <a:ext cx="3241008"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94244" y="4005064"/>
            <a:ext cx="3392274" cy="400110"/>
          </a:xfrm>
          <a:prstGeom prst="rect">
            <a:avLst/>
          </a:prstGeom>
        </p:spPr>
        <p:txBody>
          <a:bodyPr wrap="none">
            <a:spAutoFit/>
          </a:bodyPr>
          <a:lstStyle/>
          <a:p>
            <a:r>
              <a:rPr lang="zh-CN" altLang="zh-CN" b="0" dirty="0">
                <a:solidFill>
                  <a:schemeClr val="tx1"/>
                </a:solidFill>
                <a:latin typeface="+mj-ea"/>
                <a:ea typeface="+mj-ea"/>
              </a:rPr>
              <a:t>试绘制开环系统的</a:t>
            </a:r>
            <a:r>
              <a:rPr lang="en-US" altLang="zh-CN" b="0" dirty="0">
                <a:solidFill>
                  <a:schemeClr val="tx1"/>
                </a:solidFill>
                <a:latin typeface="+mj-ea"/>
                <a:ea typeface="+mj-ea"/>
              </a:rPr>
              <a:t>Bode</a:t>
            </a:r>
            <a:r>
              <a:rPr lang="zh-CN" altLang="zh-CN" b="0" dirty="0">
                <a:solidFill>
                  <a:schemeClr val="tx1"/>
                </a:solidFill>
                <a:latin typeface="+mj-ea"/>
                <a:ea typeface="+mj-ea"/>
              </a:rPr>
              <a:t>图。</a:t>
            </a:r>
          </a:p>
        </p:txBody>
      </p:sp>
      <p:sp>
        <p:nvSpPr>
          <p:cNvPr id="6" name="矩形 5"/>
          <p:cNvSpPr/>
          <p:nvPr/>
        </p:nvSpPr>
        <p:spPr>
          <a:xfrm>
            <a:off x="694652" y="4581128"/>
            <a:ext cx="954107" cy="400110"/>
          </a:xfrm>
          <a:prstGeom prst="rect">
            <a:avLst/>
          </a:prstGeom>
        </p:spPr>
        <p:txBody>
          <a:bodyPr wrap="none">
            <a:spAutoFit/>
          </a:bodyPr>
          <a:lstStyle/>
          <a:p>
            <a:r>
              <a:rPr lang="zh-CN" altLang="zh-CN" b="0" dirty="0">
                <a:solidFill>
                  <a:schemeClr val="tx1"/>
                </a:solidFill>
                <a:latin typeface="+mj-ea"/>
                <a:ea typeface="+mj-ea"/>
              </a:rPr>
              <a:t>首先将</a:t>
            </a:r>
            <a:endParaRPr lang="zh-CN" altLang="en-US" b="0" dirty="0">
              <a:solidFill>
                <a:schemeClr val="tx1"/>
              </a:solidFill>
              <a:latin typeface="+mj-ea"/>
              <a:ea typeface="+mj-ea"/>
            </a:endParaRPr>
          </a:p>
        </p:txBody>
      </p:sp>
      <p:pic>
        <p:nvPicPr>
          <p:cNvPr id="327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624840"/>
            <a:ext cx="641237"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178759" y="4624840"/>
            <a:ext cx="2379176" cy="400110"/>
          </a:xfrm>
          <a:prstGeom prst="rect">
            <a:avLst/>
          </a:prstGeom>
        </p:spPr>
        <p:txBody>
          <a:bodyPr wrap="none">
            <a:spAutoFit/>
          </a:bodyPr>
          <a:lstStyle/>
          <a:p>
            <a:r>
              <a:rPr lang="zh-CN" altLang="zh-CN" b="0" dirty="0">
                <a:solidFill>
                  <a:schemeClr val="tx1"/>
                </a:solidFill>
                <a:latin typeface="+mj-ea"/>
                <a:ea typeface="+mj-ea"/>
              </a:rPr>
              <a:t>化为尾</a:t>
            </a:r>
            <a:r>
              <a:rPr lang="en-US" altLang="zh-CN" b="0" dirty="0">
                <a:solidFill>
                  <a:schemeClr val="tx1"/>
                </a:solidFill>
                <a:latin typeface="+mj-ea"/>
                <a:ea typeface="+mj-ea"/>
              </a:rPr>
              <a:t>1</a:t>
            </a:r>
            <a:r>
              <a:rPr lang="zh-CN" altLang="zh-CN" b="0" dirty="0">
                <a:solidFill>
                  <a:schemeClr val="tx1"/>
                </a:solidFill>
                <a:latin typeface="+mj-ea"/>
                <a:ea typeface="+mj-ea"/>
              </a:rPr>
              <a:t>标准形式：</a:t>
            </a:r>
            <a:endParaRPr lang="zh-CN" altLang="en-US" b="0" dirty="0">
              <a:solidFill>
                <a:schemeClr val="tx1"/>
              </a:solidFill>
              <a:latin typeface="+mj-ea"/>
              <a:ea typeface="+mj-ea"/>
            </a:endParaRPr>
          </a:p>
        </p:txBody>
      </p:sp>
      <p:pic>
        <p:nvPicPr>
          <p:cNvPr id="327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5736" y="4981238"/>
            <a:ext cx="3604152" cy="133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678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08720"/>
            <a:ext cx="8712968" cy="400110"/>
          </a:xfrm>
          <a:prstGeom prst="rect">
            <a:avLst/>
          </a:prstGeom>
        </p:spPr>
        <p:txBody>
          <a:bodyPr wrap="square">
            <a:spAutoFit/>
          </a:bodyPr>
          <a:lstStyle/>
          <a:p>
            <a:r>
              <a:rPr lang="zh-CN" altLang="zh-CN" b="0" dirty="0">
                <a:solidFill>
                  <a:schemeClr val="tx1"/>
                </a:solidFill>
                <a:latin typeface="+mj-ea"/>
                <a:ea typeface="+mj-ea"/>
              </a:rPr>
              <a:t>此系统由比例环节、积分环节、惯性环节、一阶微分环节和振荡环节共</a:t>
            </a:r>
            <a:endParaRPr lang="zh-CN" altLang="en-US" b="0" dirty="0">
              <a:solidFill>
                <a:schemeClr val="tx1"/>
              </a:solidFill>
              <a:latin typeface="+mj-ea"/>
              <a:ea typeface="+mj-ea"/>
            </a:endParaRPr>
          </a:p>
        </p:txBody>
      </p:sp>
      <p:pic>
        <p:nvPicPr>
          <p:cNvPr id="337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658" y="1397709"/>
            <a:ext cx="222716" cy="3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30016" y="1341873"/>
            <a:ext cx="1723549" cy="400110"/>
          </a:xfrm>
          <a:prstGeom prst="rect">
            <a:avLst/>
          </a:prstGeom>
        </p:spPr>
        <p:txBody>
          <a:bodyPr wrap="none">
            <a:spAutoFit/>
          </a:bodyPr>
          <a:lstStyle/>
          <a:p>
            <a:r>
              <a:rPr lang="zh-CN" altLang="zh-CN" b="0" dirty="0">
                <a:solidFill>
                  <a:schemeClr val="tx1"/>
                </a:solidFill>
                <a:latin typeface="+mj-ea"/>
                <a:ea typeface="+mj-ea"/>
              </a:rPr>
              <a:t>个环节组成。</a:t>
            </a:r>
          </a:p>
        </p:txBody>
      </p:sp>
      <p:sp>
        <p:nvSpPr>
          <p:cNvPr id="6" name="矩形 5"/>
          <p:cNvSpPr/>
          <p:nvPr/>
        </p:nvSpPr>
        <p:spPr>
          <a:xfrm>
            <a:off x="294674" y="1988840"/>
            <a:ext cx="2621230" cy="400110"/>
          </a:xfrm>
          <a:prstGeom prst="rect">
            <a:avLst/>
          </a:prstGeom>
        </p:spPr>
        <p:txBody>
          <a:bodyPr wrap="none">
            <a:spAutoFit/>
          </a:bodyPr>
          <a:lstStyle/>
          <a:p>
            <a:r>
              <a:rPr lang="zh-CN" altLang="zh-CN" b="0" dirty="0">
                <a:solidFill>
                  <a:schemeClr val="tx1"/>
                </a:solidFill>
                <a:latin typeface="+mj-ea"/>
                <a:ea typeface="+mj-ea"/>
              </a:rPr>
              <a:t>惯性环节转折频率：</a:t>
            </a:r>
            <a:r>
              <a:rPr lang="en-US" altLang="zh-CN" b="0" dirty="0">
                <a:solidFill>
                  <a:schemeClr val="tx1"/>
                </a:solidFill>
                <a:latin typeface="+mj-ea"/>
                <a:ea typeface="+mj-ea"/>
              </a:rPr>
              <a:t> </a:t>
            </a:r>
            <a:endParaRPr lang="zh-CN" altLang="en-US" b="0" dirty="0">
              <a:solidFill>
                <a:schemeClr val="tx1"/>
              </a:solidFill>
              <a:latin typeface="+mj-ea"/>
              <a:ea typeface="+mj-ea"/>
            </a:endParaRPr>
          </a:p>
        </p:txBody>
      </p:sp>
      <p:pic>
        <p:nvPicPr>
          <p:cNvPr id="337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2022567"/>
            <a:ext cx="1464679"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5536" y="2636912"/>
            <a:ext cx="3518912" cy="400110"/>
          </a:xfrm>
          <a:prstGeom prst="rect">
            <a:avLst/>
          </a:prstGeom>
        </p:spPr>
        <p:txBody>
          <a:bodyPr wrap="none">
            <a:spAutoFit/>
          </a:bodyPr>
          <a:lstStyle/>
          <a:p>
            <a:r>
              <a:rPr lang="zh-CN" altLang="zh-CN" b="0" dirty="0">
                <a:solidFill>
                  <a:schemeClr val="tx1"/>
                </a:solidFill>
                <a:latin typeface="+mj-ea"/>
                <a:ea typeface="+mj-ea"/>
              </a:rPr>
              <a:t>一阶复合微分环节转折频率：</a:t>
            </a:r>
            <a:endParaRPr lang="zh-CN" altLang="en-US" b="0" dirty="0">
              <a:solidFill>
                <a:schemeClr val="tx1"/>
              </a:solidFill>
              <a:latin typeface="+mj-ea"/>
              <a:ea typeface="+mj-ea"/>
            </a:endParaRPr>
          </a:p>
        </p:txBody>
      </p:sp>
      <p:pic>
        <p:nvPicPr>
          <p:cNvPr id="3379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3" y="2636913"/>
            <a:ext cx="1618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89804" y="3228945"/>
            <a:ext cx="2621230" cy="400110"/>
          </a:xfrm>
          <a:prstGeom prst="rect">
            <a:avLst/>
          </a:prstGeom>
        </p:spPr>
        <p:txBody>
          <a:bodyPr wrap="none">
            <a:spAutoFit/>
          </a:bodyPr>
          <a:lstStyle/>
          <a:p>
            <a:r>
              <a:rPr lang="zh-CN" altLang="zh-CN" b="0" dirty="0">
                <a:solidFill>
                  <a:schemeClr val="tx1"/>
                </a:solidFill>
                <a:latin typeface="+mj-ea"/>
                <a:ea typeface="+mj-ea"/>
              </a:rPr>
              <a:t>振荡环节转折频率： </a:t>
            </a:r>
            <a:endParaRPr lang="zh-CN" altLang="en-US" b="0" dirty="0">
              <a:solidFill>
                <a:schemeClr val="tx1"/>
              </a:solidFill>
              <a:latin typeface="+mj-ea"/>
              <a:ea typeface="+mj-ea"/>
            </a:endParaRPr>
          </a:p>
        </p:txBody>
      </p:sp>
      <p:pic>
        <p:nvPicPr>
          <p:cNvPr id="337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3447" y="3244665"/>
            <a:ext cx="1483768"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89804" y="3861048"/>
            <a:ext cx="1210588" cy="400110"/>
          </a:xfrm>
          <a:prstGeom prst="rect">
            <a:avLst/>
          </a:prstGeom>
        </p:spPr>
        <p:txBody>
          <a:bodyPr wrap="none">
            <a:spAutoFit/>
          </a:bodyPr>
          <a:lstStyle/>
          <a:p>
            <a:r>
              <a:rPr lang="zh-CN" altLang="zh-CN" b="0" dirty="0">
                <a:solidFill>
                  <a:schemeClr val="tx1"/>
                </a:solidFill>
                <a:latin typeface="+mj-ea"/>
                <a:ea typeface="+mj-ea"/>
              </a:rPr>
              <a:t>开环增益</a:t>
            </a:r>
            <a:endParaRPr lang="zh-CN" altLang="en-US" b="0" dirty="0">
              <a:solidFill>
                <a:schemeClr val="tx1"/>
              </a:solidFill>
              <a:latin typeface="+mj-ea"/>
              <a:ea typeface="+mj-ea"/>
            </a:endParaRPr>
          </a:p>
        </p:txBody>
      </p:sp>
      <p:pic>
        <p:nvPicPr>
          <p:cNvPr id="3380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5289" y="3917548"/>
            <a:ext cx="76813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345633" y="3883821"/>
            <a:ext cx="1467068" cy="400110"/>
          </a:xfrm>
          <a:prstGeom prst="rect">
            <a:avLst/>
          </a:prstGeom>
        </p:spPr>
        <p:txBody>
          <a:bodyPr wrap="none">
            <a:spAutoFit/>
          </a:bodyPr>
          <a:lstStyle/>
          <a:p>
            <a:r>
              <a:rPr lang="zh-CN" altLang="zh-CN" b="0" dirty="0">
                <a:solidFill>
                  <a:schemeClr val="tx1"/>
                </a:solidFill>
                <a:latin typeface="+mj-ea"/>
                <a:ea typeface="+mj-ea"/>
              </a:rPr>
              <a:t>，系统型别</a:t>
            </a:r>
            <a:endParaRPr lang="zh-CN" altLang="en-US" b="0" dirty="0">
              <a:solidFill>
                <a:schemeClr val="tx1"/>
              </a:solidFill>
              <a:latin typeface="+mj-ea"/>
              <a:ea typeface="+mj-ea"/>
            </a:endParaRPr>
          </a:p>
        </p:txBody>
      </p:sp>
      <p:pic>
        <p:nvPicPr>
          <p:cNvPr id="33801"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3" y="3970349"/>
            <a:ext cx="630016" cy="31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336244" y="3872829"/>
            <a:ext cx="1980029" cy="400110"/>
          </a:xfrm>
          <a:prstGeom prst="rect">
            <a:avLst/>
          </a:prstGeom>
        </p:spPr>
        <p:txBody>
          <a:bodyPr wrap="none">
            <a:spAutoFit/>
          </a:bodyPr>
          <a:lstStyle/>
          <a:p>
            <a:r>
              <a:rPr lang="zh-CN" altLang="zh-CN" b="0" dirty="0">
                <a:solidFill>
                  <a:schemeClr val="tx1"/>
                </a:solidFill>
                <a:latin typeface="+mj-ea"/>
                <a:ea typeface="+mj-ea"/>
              </a:rPr>
              <a:t>，低频起始段由</a:t>
            </a:r>
            <a:endParaRPr lang="zh-CN" altLang="en-US" b="0" dirty="0">
              <a:solidFill>
                <a:schemeClr val="tx1"/>
              </a:solidFill>
              <a:latin typeface="+mj-ea"/>
              <a:ea typeface="+mj-ea"/>
            </a:endParaRPr>
          </a:p>
        </p:txBody>
      </p:sp>
      <p:pic>
        <p:nvPicPr>
          <p:cNvPr id="33802"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8184" y="3800214"/>
            <a:ext cx="741374" cy="65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969558" y="3927085"/>
            <a:ext cx="954107" cy="400110"/>
          </a:xfrm>
          <a:prstGeom prst="rect">
            <a:avLst/>
          </a:prstGeom>
        </p:spPr>
        <p:txBody>
          <a:bodyPr wrap="none">
            <a:spAutoFit/>
          </a:bodyPr>
          <a:lstStyle/>
          <a:p>
            <a:r>
              <a:rPr lang="zh-CN" altLang="zh-CN" b="0" dirty="0">
                <a:solidFill>
                  <a:schemeClr val="tx1"/>
                </a:solidFill>
                <a:latin typeface="+mj-ea"/>
                <a:ea typeface="+mj-ea"/>
              </a:rPr>
              <a:t>决定。</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2622678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4572000" cy="3170099"/>
          </a:xfrm>
          <a:prstGeom prst="rect">
            <a:avLst/>
          </a:prstGeom>
        </p:spPr>
        <p:txBody>
          <a:bodyPr>
            <a:spAutoFit/>
          </a:bodyPr>
          <a:lstStyle/>
          <a:p>
            <a:pPr algn="l"/>
            <a:r>
              <a:rPr lang="zh-CN" altLang="zh-CN" b="0" dirty="0">
                <a:solidFill>
                  <a:schemeClr val="tx1"/>
                </a:solidFill>
                <a:latin typeface="+mj-ea"/>
                <a:ea typeface="+mj-ea"/>
              </a:rPr>
              <a:t>绘制</a:t>
            </a:r>
            <a:r>
              <a:rPr lang="en-US" altLang="zh-CN" b="0" dirty="0">
                <a:solidFill>
                  <a:schemeClr val="tx1"/>
                </a:solidFill>
                <a:latin typeface="+mj-ea"/>
                <a:ea typeface="+mj-ea"/>
              </a:rPr>
              <a:t>Bode</a:t>
            </a:r>
            <a:r>
              <a:rPr lang="zh-CN" altLang="zh-CN" b="0" dirty="0">
                <a:solidFill>
                  <a:schemeClr val="tx1"/>
                </a:solidFill>
                <a:latin typeface="+mj-ea"/>
                <a:ea typeface="+mj-ea"/>
              </a:rPr>
              <a:t>图的程序如下：</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num</a:t>
            </a:r>
            <a:r>
              <a:rPr lang="en-US" altLang="zh-CN" b="0" dirty="0">
                <a:solidFill>
                  <a:schemeClr val="tx1"/>
                </a:solidFill>
                <a:latin typeface="+mj-ea"/>
                <a:ea typeface="+mj-ea"/>
              </a:rPr>
              <a:t>=[64,128];</a:t>
            </a:r>
            <a:endParaRPr lang="zh-CN" altLang="zh-CN" b="0" dirty="0">
              <a:solidFill>
                <a:schemeClr val="tx1"/>
              </a:solidFill>
              <a:latin typeface="+mj-ea"/>
              <a:ea typeface="+mj-ea"/>
            </a:endParaRPr>
          </a:p>
          <a:p>
            <a:pPr algn="l"/>
            <a:r>
              <a:rPr lang="en-US" altLang="zh-CN" b="0" dirty="0">
                <a:solidFill>
                  <a:schemeClr val="tx1"/>
                </a:solidFill>
                <a:latin typeface="+mj-ea"/>
                <a:ea typeface="+mj-ea"/>
              </a:rPr>
              <a:t>a1 = conv([1,0], [1,0.5]);</a:t>
            </a:r>
            <a:endParaRPr lang="zh-CN" altLang="zh-CN" b="0" dirty="0">
              <a:solidFill>
                <a:schemeClr val="tx1"/>
              </a:solidFill>
              <a:latin typeface="+mj-ea"/>
              <a:ea typeface="+mj-ea"/>
            </a:endParaRPr>
          </a:p>
          <a:p>
            <a:pPr algn="l"/>
            <a:r>
              <a:rPr lang="en-US" altLang="zh-CN" b="0" dirty="0">
                <a:solidFill>
                  <a:schemeClr val="tx1"/>
                </a:solidFill>
                <a:latin typeface="+mj-ea"/>
                <a:ea typeface="+mj-ea"/>
              </a:rPr>
              <a:t>a2 = conv(a1, [1,3.2,64]);</a:t>
            </a:r>
            <a:endParaRPr lang="zh-CN" altLang="zh-CN" b="0" dirty="0">
              <a:solidFill>
                <a:schemeClr val="tx1"/>
              </a:solidFill>
              <a:latin typeface="+mj-ea"/>
              <a:ea typeface="+mj-ea"/>
            </a:endParaRPr>
          </a:p>
          <a:p>
            <a:pPr algn="l"/>
            <a:r>
              <a:rPr lang="en-US" altLang="zh-CN" b="0" dirty="0">
                <a:solidFill>
                  <a:schemeClr val="tx1"/>
                </a:solidFill>
                <a:latin typeface="+mj-ea"/>
                <a:ea typeface="+mj-ea"/>
              </a:rPr>
              <a:t>den=[a2];         </a:t>
            </a:r>
            <a:endParaRPr lang="zh-CN" altLang="zh-CN" b="0" dirty="0">
              <a:solidFill>
                <a:schemeClr val="tx1"/>
              </a:solidFill>
              <a:latin typeface="+mj-ea"/>
              <a:ea typeface="+mj-ea"/>
            </a:endParaRPr>
          </a:p>
          <a:p>
            <a:pPr algn="l"/>
            <a:r>
              <a:rPr lang="en-US" altLang="zh-CN" b="0" dirty="0">
                <a:solidFill>
                  <a:schemeClr val="tx1"/>
                </a:solidFill>
                <a:latin typeface="+mj-ea"/>
                <a:ea typeface="+mj-ea"/>
              </a:rPr>
              <a:t>bode(</a:t>
            </a:r>
            <a:r>
              <a:rPr lang="en-US" altLang="zh-CN" b="0" dirty="0" err="1">
                <a:solidFill>
                  <a:schemeClr val="tx1"/>
                </a:solidFill>
                <a:latin typeface="+mj-ea"/>
                <a:ea typeface="+mj-ea"/>
              </a:rPr>
              <a:t>num,den</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hold on;      </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运行程序输出图形如图</a:t>
            </a:r>
            <a:r>
              <a:rPr lang="en-US" altLang="zh-CN" b="0" dirty="0">
                <a:solidFill>
                  <a:schemeClr val="tx1"/>
                </a:solidFill>
                <a:latin typeface="+mj-ea"/>
                <a:ea typeface="+mj-ea"/>
              </a:rPr>
              <a:t>6-63</a:t>
            </a:r>
            <a:r>
              <a:rPr lang="zh-CN" altLang="zh-CN" b="0" dirty="0">
                <a:solidFill>
                  <a:schemeClr val="tx1"/>
                </a:solidFill>
                <a:latin typeface="+mj-ea"/>
                <a:ea typeface="+mj-ea"/>
              </a:rPr>
              <a:t>所示。</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908154"/>
            <a:ext cx="4176464" cy="331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678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268760"/>
            <a:ext cx="4586512" cy="400110"/>
          </a:xfrm>
          <a:prstGeom prst="rect">
            <a:avLst/>
          </a:prstGeom>
        </p:spPr>
        <p:txBody>
          <a:bodyPr wrap="non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中搭建系统如图</a:t>
            </a:r>
            <a:r>
              <a:rPr lang="en-US" altLang="zh-CN" b="0" dirty="0">
                <a:solidFill>
                  <a:schemeClr val="tx1"/>
                </a:solidFill>
                <a:latin typeface="+mj-ea"/>
                <a:ea typeface="+mj-ea"/>
              </a:rPr>
              <a:t>6-64</a:t>
            </a:r>
            <a:r>
              <a:rPr lang="zh-CN" altLang="zh-CN" b="0" dirty="0">
                <a:solidFill>
                  <a:schemeClr val="tx1"/>
                </a:solidFill>
                <a:latin typeface="+mj-ea"/>
                <a:ea typeface="+mj-ea"/>
              </a:rPr>
              <a:t>所示。</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980728"/>
            <a:ext cx="4004503"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9512" y="2364849"/>
            <a:ext cx="4031873" cy="400110"/>
          </a:xfrm>
          <a:prstGeom prst="rect">
            <a:avLst/>
          </a:prstGeom>
        </p:spPr>
        <p:txBody>
          <a:bodyPr wrap="none">
            <a:spAutoFit/>
          </a:bodyPr>
          <a:lstStyle/>
          <a:p>
            <a:pPr algn="l"/>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6-65</a:t>
            </a:r>
            <a:r>
              <a:rPr lang="zh-CN" altLang="zh-CN" b="0" dirty="0">
                <a:solidFill>
                  <a:schemeClr val="tx1"/>
                </a:solidFill>
                <a:latin typeface="+mj-ea"/>
                <a:ea typeface="+mj-ea"/>
              </a:rPr>
              <a:t>所示。</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08478"/>
            <a:ext cx="4176464" cy="2918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6785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80728"/>
            <a:ext cx="8229600" cy="648072"/>
          </a:xfrm>
        </p:spPr>
        <p:txBody>
          <a:bodyPr>
            <a:normAutofit fontScale="90000"/>
          </a:bodyPr>
          <a:lstStyle/>
          <a:p>
            <a:pPr algn="l"/>
            <a:r>
              <a:rPr lang="en-US" altLang="zh-CN" sz="2000" b="1" dirty="0">
                <a:solidFill>
                  <a:srgbClr val="C00000"/>
                </a:solidFill>
              </a:rPr>
              <a:t>6.5  </a:t>
            </a:r>
            <a:r>
              <a:rPr lang="zh-CN" altLang="zh-CN" sz="2000" b="1" dirty="0">
                <a:solidFill>
                  <a:srgbClr val="C00000"/>
                </a:solidFill>
              </a:rPr>
              <a:t>最小相角系统和非最小相角系统</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323528" y="1412776"/>
            <a:ext cx="8229600" cy="3273227"/>
          </a:xfrm>
        </p:spPr>
        <p:txBody>
          <a:bodyPr/>
          <a:lstStyle/>
          <a:p>
            <a:r>
              <a:rPr lang="zh-CN" altLang="zh-CN" sz="2000" dirty="0"/>
              <a:t>当系统开环传递函数中没有在右半</a:t>
            </a:r>
            <a:r>
              <a:rPr lang="en-US" altLang="zh-CN" sz="2000" dirty="0"/>
              <a:t>s</a:t>
            </a:r>
            <a:r>
              <a:rPr lang="zh-CN" altLang="zh-CN" sz="2000" dirty="0"/>
              <a:t>平面的极点或零点，且不包含延时环节时，称该系统为最小相角系统，否则称为非最小相角系统。在系统的频率特性中，非最小相角系统相角变化量的绝对值大于最小相角系统相角变化量的绝对值。在系统分析中应当注意区分和正确处理非最小相角系统。</a:t>
            </a:r>
          </a:p>
          <a:p>
            <a:endParaRPr lang="zh-CN" altLang="en-US" sz="2000" dirty="0"/>
          </a:p>
        </p:txBody>
      </p:sp>
      <p:sp>
        <p:nvSpPr>
          <p:cNvPr id="4" name="矩形 3"/>
          <p:cNvSpPr/>
          <p:nvPr/>
        </p:nvSpPr>
        <p:spPr>
          <a:xfrm>
            <a:off x="467544" y="3140968"/>
            <a:ext cx="7848872" cy="707886"/>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6-6</a:t>
            </a:r>
            <a:r>
              <a:rPr lang="zh-CN" altLang="zh-CN" b="0" dirty="0">
                <a:solidFill>
                  <a:schemeClr val="tx1"/>
                </a:solidFill>
                <a:latin typeface="+mj-ea"/>
                <a:ea typeface="+mj-ea"/>
              </a:rPr>
              <a:t>】已知某系统的开环对数频率特性如图</a:t>
            </a:r>
            <a:r>
              <a:rPr lang="en-US" altLang="zh-CN" b="0" dirty="0">
                <a:solidFill>
                  <a:schemeClr val="tx1"/>
                </a:solidFill>
                <a:latin typeface="+mj-ea"/>
                <a:ea typeface="+mj-ea"/>
              </a:rPr>
              <a:t>6-66</a:t>
            </a:r>
            <a:r>
              <a:rPr lang="zh-CN" altLang="zh-CN" b="0" dirty="0">
                <a:solidFill>
                  <a:schemeClr val="tx1"/>
                </a:solidFill>
                <a:latin typeface="+mj-ea"/>
                <a:ea typeface="+mj-ea"/>
              </a:rPr>
              <a:t>所示，试确定其开环传递函数。</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723" y="3645024"/>
            <a:ext cx="3338513" cy="271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01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8280920" cy="1015663"/>
          </a:xfrm>
          <a:prstGeom prst="rect">
            <a:avLst/>
          </a:prstGeom>
        </p:spPr>
        <p:txBody>
          <a:bodyPr wrap="square">
            <a:spAutoFit/>
          </a:bodyPr>
          <a:lstStyle/>
          <a:p>
            <a:pPr algn="l"/>
            <a:r>
              <a:rPr lang="zh-CN" altLang="zh-CN" b="0" dirty="0">
                <a:solidFill>
                  <a:schemeClr val="tx1"/>
                </a:solidFill>
                <a:latin typeface="+mj-ea"/>
                <a:ea typeface="+mj-ea"/>
              </a:rPr>
              <a:t>由于输入、输出信号</a:t>
            </a:r>
            <a:r>
              <a:rPr lang="en-US" altLang="zh-CN" b="0" dirty="0">
                <a:solidFill>
                  <a:schemeClr val="tx1"/>
                </a:solidFill>
                <a:latin typeface="+mj-ea"/>
                <a:ea typeface="+mj-ea"/>
              </a:rPr>
              <a:t>(</a:t>
            </a:r>
            <a:r>
              <a:rPr lang="zh-CN" altLang="zh-CN" b="0" dirty="0">
                <a:solidFill>
                  <a:schemeClr val="tx1"/>
                </a:solidFill>
                <a:latin typeface="+mj-ea"/>
                <a:ea typeface="+mj-ea"/>
              </a:rPr>
              <a:t>稳态时</a:t>
            </a:r>
            <a:r>
              <a:rPr lang="en-US" altLang="zh-CN" b="0" dirty="0">
                <a:solidFill>
                  <a:schemeClr val="tx1"/>
                </a:solidFill>
                <a:latin typeface="+mj-ea"/>
                <a:ea typeface="+mj-ea"/>
              </a:rPr>
              <a:t>)</a:t>
            </a:r>
            <a:r>
              <a:rPr lang="zh-CN" altLang="zh-CN" b="0" dirty="0">
                <a:solidFill>
                  <a:schemeClr val="tx1"/>
                </a:solidFill>
                <a:latin typeface="+mj-ea"/>
                <a:ea typeface="+mj-ea"/>
              </a:rPr>
              <a:t>均为正弦函数，故可用电路理论的符号法将其表示为复数形式，即输入</a:t>
            </a:r>
            <a:r>
              <a:rPr lang="zh-CN" altLang="zh-CN" b="0" dirty="0" smtClean="0">
                <a:solidFill>
                  <a:schemeClr val="tx1"/>
                </a:solidFill>
                <a:latin typeface="+mj-ea"/>
                <a:ea typeface="+mj-ea"/>
              </a:rPr>
              <a:t>为</a:t>
            </a:r>
            <a:r>
              <a:rPr lang="en-US" altLang="zh-CN" b="0" dirty="0" smtClean="0">
                <a:solidFill>
                  <a:schemeClr val="tx1"/>
                </a:solidFill>
                <a:latin typeface="+mj-ea"/>
                <a:ea typeface="+mj-ea"/>
              </a:rPr>
              <a:t>          </a:t>
            </a:r>
            <a:r>
              <a:rPr lang="zh-CN" altLang="en-US" b="0" dirty="0" smtClean="0">
                <a:solidFill>
                  <a:schemeClr val="tx1"/>
                </a:solidFill>
                <a:latin typeface="+mj-ea"/>
                <a:ea typeface="+mj-ea"/>
              </a:rPr>
              <a:t>；</a:t>
            </a:r>
            <a:r>
              <a:rPr lang="zh-CN" altLang="zh-CN" b="0" dirty="0">
                <a:solidFill>
                  <a:schemeClr val="tx1"/>
                </a:solidFill>
                <a:latin typeface="+mj-ea"/>
                <a:ea typeface="+mj-ea"/>
              </a:rPr>
              <a:t>输出</a:t>
            </a:r>
            <a:r>
              <a:rPr lang="zh-CN" altLang="zh-CN" b="0" dirty="0" smtClean="0">
                <a:solidFill>
                  <a:schemeClr val="tx1"/>
                </a:solidFill>
                <a:latin typeface="+mj-ea"/>
                <a:ea typeface="+mj-ea"/>
              </a:rPr>
              <a:t>为</a:t>
            </a:r>
            <a:r>
              <a:rPr lang="en-US" altLang="zh-CN" b="0" dirty="0" smtClean="0">
                <a:solidFill>
                  <a:schemeClr val="tx1"/>
                </a:solidFill>
                <a:latin typeface="+mj-ea"/>
                <a:ea typeface="+mj-ea"/>
              </a:rPr>
              <a:t>         </a:t>
            </a:r>
            <a:r>
              <a:rPr lang="zh-CN" altLang="en-US" b="0" dirty="0" smtClean="0">
                <a:solidFill>
                  <a:schemeClr val="tx1"/>
                </a:solidFill>
                <a:latin typeface="+mj-ea"/>
                <a:ea typeface="+mj-ea"/>
              </a:rPr>
              <a:t>，</a:t>
            </a:r>
            <a:r>
              <a:rPr lang="zh-CN" altLang="zh-CN" b="0" dirty="0">
                <a:solidFill>
                  <a:schemeClr val="tx1"/>
                </a:solidFill>
                <a:latin typeface="+mj-ea"/>
                <a:ea typeface="+mj-ea"/>
              </a:rPr>
              <a:t>。则输出与输入的复数之比为</a:t>
            </a:r>
            <a:r>
              <a:rPr lang="zh-CN" altLang="zh-CN" b="0" dirty="0" smtClean="0">
                <a:solidFill>
                  <a:schemeClr val="tx1"/>
                </a:solidFill>
                <a:latin typeface="+mj-ea"/>
                <a:ea typeface="+mj-ea"/>
              </a:rPr>
              <a:t>：</a:t>
            </a:r>
            <a:endParaRPr lang="zh-CN" altLang="zh-CN" b="0" dirty="0">
              <a:solidFill>
                <a:schemeClr val="tx1"/>
              </a:solidFill>
              <a:latin typeface="+mj-ea"/>
              <a:ea typeface="+mj-ea"/>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441138"/>
            <a:ext cx="55388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1463361"/>
            <a:ext cx="504056" cy="34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2" y="2140407"/>
            <a:ext cx="3931637"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7544" y="3395723"/>
            <a:ext cx="6048672" cy="400110"/>
          </a:xfrm>
          <a:prstGeom prst="rect">
            <a:avLst/>
          </a:prstGeom>
        </p:spPr>
        <p:txBody>
          <a:bodyPr wrap="square">
            <a:spAutoFit/>
          </a:bodyPr>
          <a:lstStyle/>
          <a:p>
            <a:r>
              <a:rPr lang="zh-CN" altLang="zh-CN" b="0" dirty="0">
                <a:solidFill>
                  <a:schemeClr val="tx1"/>
                </a:solidFill>
                <a:latin typeface="+mj-ea"/>
                <a:ea typeface="+mj-ea"/>
              </a:rPr>
              <a:t>这正是系统</a:t>
            </a:r>
            <a:r>
              <a:rPr lang="en-US" altLang="zh-CN" b="0" dirty="0">
                <a:solidFill>
                  <a:schemeClr val="tx1"/>
                </a:solidFill>
                <a:latin typeface="+mj-ea"/>
                <a:ea typeface="+mj-ea"/>
              </a:rPr>
              <a:t>(</a:t>
            </a:r>
            <a:r>
              <a:rPr lang="zh-CN" altLang="zh-CN" b="0" dirty="0">
                <a:solidFill>
                  <a:schemeClr val="tx1"/>
                </a:solidFill>
                <a:latin typeface="+mj-ea"/>
                <a:ea typeface="+mj-ea"/>
              </a:rPr>
              <a:t>或元件</a:t>
            </a:r>
            <a:r>
              <a:rPr lang="en-US" altLang="zh-CN" b="0" dirty="0">
                <a:solidFill>
                  <a:schemeClr val="tx1"/>
                </a:solidFill>
                <a:latin typeface="+mj-ea"/>
                <a:ea typeface="+mj-ea"/>
              </a:rPr>
              <a:t>)</a:t>
            </a:r>
            <a:r>
              <a:rPr lang="zh-CN" altLang="zh-CN" b="0" dirty="0">
                <a:solidFill>
                  <a:schemeClr val="tx1"/>
                </a:solidFill>
                <a:latin typeface="+mj-ea"/>
                <a:ea typeface="+mj-ea"/>
              </a:rPr>
              <a:t>的幅频特性和相频特性。</a:t>
            </a:r>
            <a:endParaRPr lang="zh-CN" altLang="en-US" b="0" dirty="0">
              <a:solidFill>
                <a:schemeClr val="tx1"/>
              </a:solidFill>
              <a:latin typeface="+mj-ea"/>
              <a:ea typeface="+mj-ea"/>
            </a:endParaRPr>
          </a:p>
        </p:txBody>
      </p:sp>
      <p:sp>
        <p:nvSpPr>
          <p:cNvPr id="4" name="矩形 3"/>
          <p:cNvSpPr/>
          <p:nvPr/>
        </p:nvSpPr>
        <p:spPr>
          <a:xfrm>
            <a:off x="827584" y="4005064"/>
            <a:ext cx="1980029" cy="400110"/>
          </a:xfrm>
          <a:prstGeom prst="rect">
            <a:avLst/>
          </a:prstGeom>
        </p:spPr>
        <p:txBody>
          <a:bodyPr wrap="none">
            <a:spAutoFit/>
          </a:bodyPr>
          <a:lstStyle/>
          <a:p>
            <a:r>
              <a:rPr lang="zh-CN" altLang="zh-CN" b="0" dirty="0">
                <a:solidFill>
                  <a:schemeClr val="tx1"/>
                </a:solidFill>
                <a:latin typeface="+mn-ea"/>
                <a:ea typeface="+mn-ea"/>
              </a:rPr>
              <a:t>通常将</a:t>
            </a:r>
            <a:r>
              <a:rPr lang="zh-CN" altLang="zh-CN" b="0" dirty="0" smtClean="0">
                <a:solidFill>
                  <a:schemeClr val="tx1"/>
                </a:solidFill>
                <a:latin typeface="+mn-ea"/>
                <a:ea typeface="+mn-ea"/>
              </a:rPr>
              <a:t>幅频特性</a:t>
            </a:r>
            <a:endParaRPr lang="zh-CN" altLang="en-US" b="0" dirty="0">
              <a:solidFill>
                <a:schemeClr val="tx1"/>
              </a:solidFill>
              <a:latin typeface="+mn-ea"/>
              <a:ea typeface="+mn-ea"/>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9792" y="4051844"/>
            <a:ext cx="612259" cy="35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12051" y="4005064"/>
            <a:ext cx="1467068" cy="400110"/>
          </a:xfrm>
          <a:prstGeom prst="rect">
            <a:avLst/>
          </a:prstGeom>
        </p:spPr>
        <p:txBody>
          <a:bodyPr wrap="none">
            <a:spAutoFit/>
          </a:bodyPr>
          <a:lstStyle/>
          <a:p>
            <a:r>
              <a:rPr lang="zh-CN" altLang="zh-CN" b="0" dirty="0">
                <a:solidFill>
                  <a:schemeClr val="tx1"/>
                </a:solidFill>
                <a:latin typeface="+mj-ea"/>
                <a:ea typeface="+mj-ea"/>
              </a:rPr>
              <a:t>和相频特性</a:t>
            </a:r>
            <a:endParaRPr lang="zh-CN" altLang="en-US" b="0" dirty="0">
              <a:solidFill>
                <a:schemeClr val="tx1"/>
              </a:solidFill>
              <a:latin typeface="+mj-ea"/>
              <a:ea typeface="+mj-ea"/>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3357" y="4051845"/>
            <a:ext cx="625961" cy="36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382321" y="4051845"/>
            <a:ext cx="3754682" cy="400110"/>
          </a:xfrm>
          <a:prstGeom prst="rect">
            <a:avLst/>
          </a:prstGeom>
        </p:spPr>
        <p:txBody>
          <a:bodyPr wrap="square">
            <a:spAutoFit/>
          </a:bodyPr>
          <a:lstStyle/>
          <a:p>
            <a:r>
              <a:rPr lang="zh-CN" altLang="zh-CN" b="0" dirty="0">
                <a:solidFill>
                  <a:schemeClr val="tx1"/>
                </a:solidFill>
                <a:latin typeface="+mj-ea"/>
                <a:ea typeface="+mj-ea"/>
              </a:rPr>
              <a:t>统称为系统</a:t>
            </a:r>
            <a:r>
              <a:rPr lang="en-US" altLang="zh-CN" b="0" dirty="0">
                <a:solidFill>
                  <a:schemeClr val="tx1"/>
                </a:solidFill>
                <a:latin typeface="+mj-ea"/>
                <a:ea typeface="+mj-ea"/>
              </a:rPr>
              <a:t>(</a:t>
            </a:r>
            <a:r>
              <a:rPr lang="zh-CN" altLang="zh-CN" b="0" dirty="0">
                <a:solidFill>
                  <a:schemeClr val="tx1"/>
                </a:solidFill>
                <a:latin typeface="+mj-ea"/>
                <a:ea typeface="+mj-ea"/>
              </a:rPr>
              <a:t>或元件</a:t>
            </a:r>
            <a:r>
              <a:rPr lang="en-US" altLang="zh-CN" b="0" dirty="0">
                <a:solidFill>
                  <a:schemeClr val="tx1"/>
                </a:solidFill>
                <a:latin typeface="+mj-ea"/>
                <a:ea typeface="+mj-ea"/>
              </a:rPr>
              <a:t>)</a:t>
            </a:r>
            <a:r>
              <a:rPr lang="zh-CN" altLang="zh-CN" b="0" dirty="0">
                <a:solidFill>
                  <a:schemeClr val="tx1"/>
                </a:solidFill>
                <a:latin typeface="+mj-ea"/>
                <a:ea typeface="+mj-ea"/>
              </a:rPr>
              <a:t>的频率特性。</a:t>
            </a:r>
          </a:p>
        </p:txBody>
      </p:sp>
    </p:spTree>
    <p:extLst>
      <p:ext uri="{BB962C8B-B14F-4D97-AF65-F5344CB8AC3E}">
        <p14:creationId xmlns:p14="http://schemas.microsoft.com/office/powerpoint/2010/main" val="1606319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734" y="1013170"/>
            <a:ext cx="7386602" cy="400110"/>
          </a:xfrm>
          <a:prstGeom prst="rect">
            <a:avLst/>
          </a:prstGeom>
        </p:spPr>
        <p:txBody>
          <a:bodyPr wrap="square">
            <a:spAutoFit/>
          </a:bodyPr>
          <a:lstStyle/>
          <a:p>
            <a:r>
              <a:rPr lang="zh-CN" altLang="zh-CN" b="0" dirty="0">
                <a:solidFill>
                  <a:schemeClr val="tx1"/>
                </a:solidFill>
                <a:latin typeface="+mj-ea"/>
                <a:ea typeface="+mj-ea"/>
              </a:rPr>
              <a:t>根据对数幅频特性曲线，可以写出开环传递函数的表达形式如下：</a:t>
            </a:r>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442083"/>
            <a:ext cx="1716152" cy="1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1520" y="2828835"/>
            <a:ext cx="3775393" cy="400110"/>
          </a:xfrm>
          <a:prstGeom prst="rect">
            <a:avLst/>
          </a:prstGeom>
        </p:spPr>
        <p:txBody>
          <a:bodyPr wrap="none">
            <a:spAutoFit/>
          </a:bodyPr>
          <a:lstStyle/>
          <a:p>
            <a:r>
              <a:rPr lang="zh-CN" altLang="zh-CN" b="0" dirty="0">
                <a:solidFill>
                  <a:schemeClr val="tx1"/>
                </a:solidFill>
                <a:latin typeface="+mj-ea"/>
                <a:ea typeface="+mj-ea"/>
              </a:rPr>
              <a:t>根据对数频率特性的坐标特点有</a:t>
            </a:r>
            <a:endParaRPr lang="zh-CN" altLang="en-US" b="0" dirty="0">
              <a:solidFill>
                <a:schemeClr val="tx1"/>
              </a:solidFill>
              <a:latin typeface="+mj-ea"/>
              <a:ea typeface="+mj-ea"/>
            </a:endParaRPr>
          </a:p>
        </p:txBody>
      </p:sp>
      <p:pic>
        <p:nvPicPr>
          <p:cNvPr id="378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2653" y="2655308"/>
            <a:ext cx="1043608" cy="728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053279" y="2819729"/>
            <a:ext cx="2492990" cy="400110"/>
          </a:xfrm>
          <a:prstGeom prst="rect">
            <a:avLst/>
          </a:prstGeom>
        </p:spPr>
        <p:txBody>
          <a:bodyPr wrap="none">
            <a:spAutoFit/>
          </a:bodyPr>
          <a:lstStyle/>
          <a:p>
            <a:r>
              <a:rPr lang="zh-CN" altLang="zh-CN" b="0" dirty="0">
                <a:solidFill>
                  <a:schemeClr val="tx1"/>
                </a:solidFill>
                <a:latin typeface="+mj-ea"/>
                <a:ea typeface="+mj-ea"/>
              </a:rPr>
              <a:t>，可以确定开环增益</a:t>
            </a:r>
            <a:endParaRPr lang="zh-CN" altLang="en-US" b="0" dirty="0">
              <a:solidFill>
                <a:schemeClr val="tx1"/>
              </a:solidFill>
              <a:latin typeface="+mj-ea"/>
              <a:ea typeface="+mj-ea"/>
            </a:endParaRPr>
          </a:p>
        </p:txBody>
      </p:sp>
      <p:pic>
        <p:nvPicPr>
          <p:cNvPr id="378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9007" y="2729775"/>
            <a:ext cx="1547664" cy="65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3528" y="3419116"/>
            <a:ext cx="3262432" cy="400110"/>
          </a:xfrm>
          <a:prstGeom prst="rect">
            <a:avLst/>
          </a:prstGeom>
        </p:spPr>
        <p:txBody>
          <a:bodyPr wrap="none">
            <a:spAutoFit/>
          </a:bodyPr>
          <a:lstStyle/>
          <a:p>
            <a:r>
              <a:rPr lang="zh-CN" altLang="zh-CN" b="0" dirty="0">
                <a:solidFill>
                  <a:schemeClr val="tx1"/>
                </a:solidFill>
                <a:latin typeface="+mj-ea"/>
                <a:ea typeface="+mj-ea"/>
              </a:rPr>
              <a:t>根据相频特性的变化趋势（</a:t>
            </a:r>
            <a:endParaRPr lang="zh-CN" altLang="en-US" b="0" dirty="0">
              <a:solidFill>
                <a:schemeClr val="tx1"/>
              </a:solidFill>
              <a:latin typeface="+mj-ea"/>
              <a:ea typeface="+mj-ea"/>
            </a:endParaRPr>
          </a:p>
        </p:txBody>
      </p:sp>
      <p:pic>
        <p:nvPicPr>
          <p:cNvPr id="3789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72" y="3436023"/>
            <a:ext cx="827584" cy="32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9952" y="3497557"/>
            <a:ext cx="467544" cy="32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1008" y="3455709"/>
            <a:ext cx="683568" cy="32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224576" y="3455709"/>
            <a:ext cx="2749471" cy="400110"/>
          </a:xfrm>
          <a:prstGeom prst="rect">
            <a:avLst/>
          </a:prstGeom>
        </p:spPr>
        <p:txBody>
          <a:bodyPr wrap="none">
            <a:spAutoFit/>
          </a:bodyPr>
          <a:lstStyle/>
          <a:p>
            <a:r>
              <a:rPr lang="zh-CN" altLang="zh-CN" b="0" dirty="0">
                <a:solidFill>
                  <a:schemeClr val="tx1"/>
                </a:solidFill>
                <a:latin typeface="+mj-ea"/>
                <a:ea typeface="+mj-ea"/>
              </a:rPr>
              <a:t>），可以判定该系统</a:t>
            </a:r>
            <a:r>
              <a:rPr lang="zh-CN" altLang="zh-CN" b="0" dirty="0" smtClean="0">
                <a:solidFill>
                  <a:schemeClr val="tx1"/>
                </a:solidFill>
                <a:latin typeface="+mj-ea"/>
                <a:ea typeface="+mj-ea"/>
              </a:rPr>
              <a:t>为</a:t>
            </a:r>
            <a:endParaRPr lang="zh-CN" altLang="en-US" b="0" dirty="0">
              <a:solidFill>
                <a:schemeClr val="tx1"/>
              </a:solidFill>
              <a:latin typeface="+mj-ea"/>
              <a:ea typeface="+mj-ea"/>
            </a:endParaRPr>
          </a:p>
        </p:txBody>
      </p:sp>
      <p:sp>
        <p:nvSpPr>
          <p:cNvPr id="7" name="矩形 6"/>
          <p:cNvSpPr/>
          <p:nvPr/>
        </p:nvSpPr>
        <p:spPr>
          <a:xfrm>
            <a:off x="357401" y="3855819"/>
            <a:ext cx="2236510" cy="400110"/>
          </a:xfrm>
          <a:prstGeom prst="rect">
            <a:avLst/>
          </a:prstGeom>
        </p:spPr>
        <p:txBody>
          <a:bodyPr wrap="none">
            <a:spAutoFit/>
          </a:bodyPr>
          <a:lstStyle/>
          <a:p>
            <a:r>
              <a:rPr lang="zh-CN" altLang="zh-CN" b="0" dirty="0">
                <a:solidFill>
                  <a:schemeClr val="tx1"/>
                </a:solidFill>
                <a:latin typeface="+mj-ea"/>
                <a:ea typeface="+mj-ea"/>
              </a:rPr>
              <a:t>非最小相角系统。</a:t>
            </a:r>
            <a:endParaRPr lang="zh-CN" altLang="en-US" b="0" dirty="0">
              <a:solidFill>
                <a:schemeClr val="tx1"/>
              </a:solidFill>
              <a:latin typeface="+mj-ea"/>
              <a:ea typeface="+mj-ea"/>
            </a:endParaRPr>
          </a:p>
        </p:txBody>
      </p:sp>
      <p:pic>
        <p:nvPicPr>
          <p:cNvPr id="3789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4260" y="4509120"/>
            <a:ext cx="611560" cy="38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94260" y="4509120"/>
            <a:ext cx="8254203" cy="707886"/>
          </a:xfrm>
          <a:prstGeom prst="rect">
            <a:avLst/>
          </a:prstGeom>
        </p:spPr>
        <p:txBody>
          <a:bodyPr wrap="square">
            <a:spAutoFit/>
          </a:bodyPr>
          <a:lstStyle/>
          <a:p>
            <a:pPr algn="l"/>
            <a:r>
              <a:rPr lang="en-US" altLang="zh-CN" b="0" dirty="0" smtClean="0">
                <a:solidFill>
                  <a:schemeClr val="tx1"/>
                </a:solidFill>
                <a:latin typeface="+mj-ea"/>
                <a:ea typeface="+mj-ea"/>
              </a:rPr>
              <a:t>     </a:t>
            </a:r>
            <a:r>
              <a:rPr lang="zh-CN" altLang="zh-CN" b="0" dirty="0" smtClean="0">
                <a:solidFill>
                  <a:schemeClr val="tx1"/>
                </a:solidFill>
                <a:latin typeface="+mj-ea"/>
                <a:ea typeface="+mj-ea"/>
              </a:rPr>
              <a:t>中</a:t>
            </a:r>
            <a:r>
              <a:rPr lang="zh-CN" altLang="zh-CN" b="0" dirty="0">
                <a:solidFill>
                  <a:schemeClr val="tx1"/>
                </a:solidFill>
                <a:latin typeface="+mj-ea"/>
                <a:ea typeface="+mj-ea"/>
              </a:rPr>
              <a:t>一阶复合微分环节和惯性环节至少有一个是“非最小相角”的。将系统可能的开环零点极点分布画出来，列在表</a:t>
            </a:r>
            <a:r>
              <a:rPr lang="en-US" altLang="zh-CN" b="0" dirty="0">
                <a:solidFill>
                  <a:schemeClr val="tx1"/>
                </a:solidFill>
                <a:latin typeface="+mj-ea"/>
                <a:ea typeface="+mj-ea"/>
              </a:rPr>
              <a:t>6-3</a:t>
            </a:r>
            <a:r>
              <a:rPr lang="zh-CN" altLang="zh-CN" b="0" dirty="0">
                <a:solidFill>
                  <a:schemeClr val="tx1"/>
                </a:solidFill>
                <a:latin typeface="+mj-ea"/>
                <a:ea typeface="+mj-ea"/>
              </a:rPr>
              <a:t>中。</a:t>
            </a:r>
          </a:p>
        </p:txBody>
      </p:sp>
    </p:spTree>
    <p:extLst>
      <p:ext uri="{BB962C8B-B14F-4D97-AF65-F5344CB8AC3E}">
        <p14:creationId xmlns:p14="http://schemas.microsoft.com/office/powerpoint/2010/main" val="38334079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5791200" cy="405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476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8352928" cy="707886"/>
          </a:xfrm>
          <a:prstGeom prst="rect">
            <a:avLst/>
          </a:prstGeom>
        </p:spPr>
        <p:txBody>
          <a:bodyPr wrap="square">
            <a:spAutoFit/>
          </a:bodyPr>
          <a:lstStyle/>
          <a:p>
            <a:pPr algn="l"/>
            <a:r>
              <a:rPr lang="zh-CN" altLang="zh-CN" b="0" dirty="0">
                <a:solidFill>
                  <a:schemeClr val="tx1"/>
                </a:solidFill>
                <a:latin typeface="+mj-ea"/>
                <a:ea typeface="+mj-ea"/>
              </a:rPr>
              <a:t>分析相角的变化趋势，可见，只有当惯性环节极点在右半</a:t>
            </a:r>
            <a:r>
              <a:rPr lang="en-US" altLang="zh-CN" b="0" dirty="0">
                <a:solidFill>
                  <a:schemeClr val="tx1"/>
                </a:solidFill>
                <a:latin typeface="+mj-ea"/>
                <a:ea typeface="+mj-ea"/>
              </a:rPr>
              <a:t>s</a:t>
            </a:r>
            <a:r>
              <a:rPr lang="zh-CN" altLang="zh-CN" b="0" dirty="0">
                <a:solidFill>
                  <a:schemeClr val="tx1"/>
                </a:solidFill>
                <a:latin typeface="+mj-ea"/>
                <a:ea typeface="+mj-ea"/>
              </a:rPr>
              <a:t>平面，一阶复合微分环节零点在左半</a:t>
            </a:r>
            <a:r>
              <a:rPr lang="en-US" altLang="zh-CN" b="0" dirty="0">
                <a:solidFill>
                  <a:schemeClr val="tx1"/>
                </a:solidFill>
                <a:latin typeface="+mj-ea"/>
                <a:ea typeface="+mj-ea"/>
              </a:rPr>
              <a:t>s</a:t>
            </a:r>
            <a:r>
              <a:rPr lang="zh-CN" altLang="zh-CN" b="0" dirty="0">
                <a:solidFill>
                  <a:schemeClr val="tx1"/>
                </a:solidFill>
                <a:latin typeface="+mj-ea"/>
                <a:ea typeface="+mj-ea"/>
              </a:rPr>
              <a:t>平面时，相角才符合从</a:t>
            </a:r>
            <a:endParaRPr lang="zh-CN" altLang="en-US" b="0" dirty="0">
              <a:solidFill>
                <a:schemeClr val="tx1"/>
              </a:solidFill>
              <a:latin typeface="+mj-ea"/>
              <a:ea typeface="+mj-ea"/>
            </a:endParaRPr>
          </a:p>
        </p:txBody>
      </p:sp>
      <p:pic>
        <p:nvPicPr>
          <p:cNvPr id="399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756" y="1435821"/>
            <a:ext cx="825940" cy="3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407696" y="1372706"/>
            <a:ext cx="441146" cy="400110"/>
          </a:xfrm>
          <a:prstGeom prst="rect">
            <a:avLst/>
          </a:prstGeom>
        </p:spPr>
        <p:txBody>
          <a:bodyPr wrap="none">
            <a:spAutoFit/>
          </a:bodyPr>
          <a:lstStyle/>
          <a:p>
            <a:r>
              <a:rPr lang="zh-CN" altLang="zh-CN" b="0" dirty="0">
                <a:solidFill>
                  <a:schemeClr val="tx1"/>
                </a:solidFill>
                <a:latin typeface="+mj-ea"/>
                <a:ea typeface="+mj-ea"/>
              </a:rPr>
              <a:t>到</a:t>
            </a:r>
            <a:endParaRPr lang="zh-CN" altLang="en-US" b="0" dirty="0">
              <a:solidFill>
                <a:schemeClr val="tx1"/>
              </a:solidFill>
              <a:latin typeface="+mj-ea"/>
              <a:ea typeface="+mj-ea"/>
            </a:endParaRPr>
          </a:p>
        </p:txBody>
      </p:sp>
      <p:pic>
        <p:nvPicPr>
          <p:cNvPr id="399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8842" y="1435822"/>
            <a:ext cx="625103" cy="29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84380" y="1844824"/>
            <a:ext cx="7816012" cy="400110"/>
          </a:xfrm>
          <a:prstGeom prst="rect">
            <a:avLst/>
          </a:prstGeom>
        </p:spPr>
        <p:txBody>
          <a:bodyPr wrap="square">
            <a:spAutoFit/>
          </a:bodyPr>
          <a:lstStyle/>
          <a:p>
            <a:pPr algn="l"/>
            <a:r>
              <a:rPr lang="zh-CN" altLang="zh-CN" b="0" dirty="0">
                <a:solidFill>
                  <a:schemeClr val="tx1"/>
                </a:solidFill>
                <a:latin typeface="+mj-ea"/>
                <a:ea typeface="+mj-ea"/>
              </a:rPr>
              <a:t>的变化规律。因此可以确定系统的开环传递函数为：</a:t>
            </a:r>
          </a:p>
        </p:txBody>
      </p:sp>
      <p:pic>
        <p:nvPicPr>
          <p:cNvPr id="399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3138" y="2244934"/>
            <a:ext cx="2016224" cy="119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1520" y="3475167"/>
            <a:ext cx="8424936" cy="1631216"/>
          </a:xfrm>
          <a:prstGeom prst="rect">
            <a:avLst/>
          </a:prstGeom>
        </p:spPr>
        <p:txBody>
          <a:bodyPr wrap="square">
            <a:spAutoFit/>
          </a:bodyPr>
          <a:lstStyle/>
          <a:p>
            <a:pPr algn="l"/>
            <a:r>
              <a:rPr lang="zh-CN" altLang="zh-CN" b="0" dirty="0">
                <a:solidFill>
                  <a:schemeClr val="tx1"/>
                </a:solidFill>
                <a:latin typeface="+mj-ea"/>
                <a:ea typeface="+mj-ea"/>
              </a:rPr>
              <a:t>对于最小相角系统，对数幅频特性与对数相频特性之间存在惟一确定的对应关系，根据对数幅频特性就完全可以确定相应的对数相频特性和传递函数，反之亦然。由于对数幅频特性容易绘制，所以在分析最小相角系统时，通常只画其对数幅频特性，对数相频特性则只需概略画出，或者不画。</a:t>
            </a:r>
          </a:p>
          <a:p>
            <a:pPr algn="l"/>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中搭建最小相角系统如图</a:t>
            </a:r>
            <a:r>
              <a:rPr lang="en-US" altLang="zh-CN" b="0" dirty="0">
                <a:solidFill>
                  <a:schemeClr val="tx1"/>
                </a:solidFill>
                <a:latin typeface="+mj-ea"/>
                <a:ea typeface="+mj-ea"/>
              </a:rPr>
              <a:t>6-67</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6704761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5124569"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5536" y="3228945"/>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6-68</a:t>
            </a:r>
            <a:r>
              <a:rPr lang="zh-CN" altLang="zh-CN" b="0" dirty="0">
                <a:solidFill>
                  <a:schemeClr val="tx1"/>
                </a:solidFill>
                <a:latin typeface="+mj-ea"/>
                <a:ea typeface="+mj-ea"/>
              </a:rPr>
              <a:t>所示。</a:t>
            </a: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51" y="3861048"/>
            <a:ext cx="4392488" cy="233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4761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3246402" cy="400110"/>
          </a:xfrm>
          <a:prstGeom prst="rect">
            <a:avLst/>
          </a:prstGeom>
        </p:spPr>
        <p:txBody>
          <a:bodyPr wrap="none">
            <a:spAutoFit/>
          </a:bodyPr>
          <a:lstStyle/>
          <a:p>
            <a:r>
              <a:rPr lang="en-US" altLang="zh-CN" dirty="0"/>
              <a:t>6.6  </a:t>
            </a:r>
            <a:r>
              <a:rPr lang="zh-CN" altLang="zh-CN" dirty="0"/>
              <a:t>奈奎斯特频域稳定判据</a:t>
            </a:r>
          </a:p>
        </p:txBody>
      </p:sp>
      <p:sp>
        <p:nvSpPr>
          <p:cNvPr id="5" name="矩形 4"/>
          <p:cNvSpPr/>
          <p:nvPr/>
        </p:nvSpPr>
        <p:spPr>
          <a:xfrm>
            <a:off x="251520" y="1380838"/>
            <a:ext cx="8064896" cy="707886"/>
          </a:xfrm>
          <a:prstGeom prst="rect">
            <a:avLst/>
          </a:prstGeom>
        </p:spPr>
        <p:txBody>
          <a:bodyPr wrap="square">
            <a:spAutoFit/>
          </a:bodyPr>
          <a:lstStyle/>
          <a:p>
            <a:pPr algn="l"/>
            <a:r>
              <a:rPr lang="zh-CN" altLang="zh-CN" b="0" dirty="0">
                <a:solidFill>
                  <a:schemeClr val="tx1"/>
                </a:solidFill>
                <a:latin typeface="+mj-ea"/>
                <a:ea typeface="+mj-ea"/>
              </a:rPr>
              <a:t>闭环控制系统稳定的充要条件是：闭环特征方程的根均具有负的实部，或者说，全部闭环极点都位于左半</a:t>
            </a:r>
            <a:endParaRPr lang="zh-CN" altLang="en-US" b="0" dirty="0">
              <a:solidFill>
                <a:schemeClr val="tx1"/>
              </a:solidFill>
              <a:latin typeface="+mj-ea"/>
              <a:ea typeface="+mj-ea"/>
            </a:endParaRPr>
          </a:p>
        </p:txBody>
      </p:sp>
      <p:pic>
        <p:nvPicPr>
          <p:cNvPr id="4198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566" y="1741595"/>
            <a:ext cx="310803" cy="34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83968" y="1700808"/>
            <a:ext cx="954107" cy="400110"/>
          </a:xfrm>
          <a:prstGeom prst="rect">
            <a:avLst/>
          </a:prstGeom>
        </p:spPr>
        <p:txBody>
          <a:bodyPr wrap="none">
            <a:spAutoFit/>
          </a:bodyPr>
          <a:lstStyle/>
          <a:p>
            <a:r>
              <a:rPr lang="zh-CN" altLang="zh-CN" b="0" dirty="0">
                <a:solidFill>
                  <a:schemeClr val="tx1"/>
                </a:solidFill>
                <a:latin typeface="+mj-ea"/>
                <a:ea typeface="+mj-ea"/>
              </a:rPr>
              <a:t>平面。</a:t>
            </a:r>
            <a:endParaRPr lang="zh-CN" altLang="en-US" b="0" dirty="0">
              <a:solidFill>
                <a:schemeClr val="tx1"/>
              </a:solidFill>
              <a:latin typeface="+mj-ea"/>
              <a:ea typeface="+mj-ea"/>
            </a:endParaRPr>
          </a:p>
        </p:txBody>
      </p:sp>
      <p:sp>
        <p:nvSpPr>
          <p:cNvPr id="7" name="矩形 6"/>
          <p:cNvSpPr/>
          <p:nvPr/>
        </p:nvSpPr>
        <p:spPr>
          <a:xfrm>
            <a:off x="179512" y="2013808"/>
            <a:ext cx="8496944" cy="1631216"/>
          </a:xfrm>
          <a:prstGeom prst="rect">
            <a:avLst/>
          </a:prstGeom>
        </p:spPr>
        <p:txBody>
          <a:bodyPr wrap="square">
            <a:spAutoFit/>
          </a:bodyPr>
          <a:lstStyle/>
          <a:p>
            <a:pPr algn="l"/>
            <a:r>
              <a:rPr lang="zh-CN" altLang="zh-CN" b="0" dirty="0">
                <a:solidFill>
                  <a:schemeClr val="tx1"/>
                </a:solidFill>
                <a:latin typeface="+mj-ea"/>
                <a:ea typeface="+mj-ea"/>
              </a:rPr>
              <a:t>频域稳定判据是奈奎斯特于</a:t>
            </a:r>
            <a:r>
              <a:rPr lang="en-US" altLang="zh-CN" b="0" dirty="0">
                <a:solidFill>
                  <a:schemeClr val="tx1"/>
                </a:solidFill>
                <a:latin typeface="+mj-ea"/>
                <a:ea typeface="+mj-ea"/>
              </a:rPr>
              <a:t>1932</a:t>
            </a:r>
            <a:r>
              <a:rPr lang="zh-CN" altLang="zh-CN" b="0" dirty="0">
                <a:solidFill>
                  <a:schemeClr val="tx1"/>
                </a:solidFill>
                <a:latin typeface="+mj-ea"/>
                <a:ea typeface="+mj-ea"/>
              </a:rPr>
              <a:t>年提出的，它是频率分析法的重要内容。利用奈奎斯特稳定判据，不但可以判断系统是否稳定（绝对稳定性），也可以确定系统的稳定程度（相对稳定性），还可以用于分析系统的动态性能以及指出改善系统性能指标的途径。因此，奈奎斯特稳定判据是一种重要而实用的稳定性判据，工程上应用十分广泛。</a:t>
            </a:r>
          </a:p>
        </p:txBody>
      </p:sp>
      <p:sp>
        <p:nvSpPr>
          <p:cNvPr id="8" name="矩形 7"/>
          <p:cNvSpPr/>
          <p:nvPr/>
        </p:nvSpPr>
        <p:spPr>
          <a:xfrm>
            <a:off x="432048" y="3717032"/>
            <a:ext cx="4572000" cy="707886"/>
          </a:xfrm>
          <a:prstGeom prst="rect">
            <a:avLst/>
          </a:prstGeom>
        </p:spPr>
        <p:txBody>
          <a:bodyPr>
            <a:spAutoFit/>
          </a:bodyPr>
          <a:lstStyle/>
          <a:p>
            <a:pPr algn="l"/>
            <a:r>
              <a:rPr lang="en-US" altLang="zh-CN" b="0" dirty="0">
                <a:solidFill>
                  <a:schemeClr val="tx1"/>
                </a:solidFill>
                <a:latin typeface="+mj-ea"/>
                <a:ea typeface="+mj-ea"/>
              </a:rPr>
              <a:t>1.</a:t>
            </a:r>
            <a:r>
              <a:rPr lang="zh-CN" altLang="zh-CN" b="0" dirty="0">
                <a:solidFill>
                  <a:schemeClr val="tx1"/>
                </a:solidFill>
                <a:latin typeface="+mj-ea"/>
                <a:ea typeface="+mj-ea"/>
              </a:rPr>
              <a:t>辅助函数</a:t>
            </a:r>
          </a:p>
          <a:p>
            <a:pPr algn="l"/>
            <a:r>
              <a:rPr lang="zh-CN" altLang="zh-CN" b="0" dirty="0">
                <a:solidFill>
                  <a:schemeClr val="tx1"/>
                </a:solidFill>
                <a:latin typeface="+mj-ea"/>
                <a:ea typeface="+mj-ea"/>
              </a:rPr>
              <a:t>对于开环传递函数为</a:t>
            </a:r>
          </a:p>
        </p:txBody>
      </p:sp>
      <p:pic>
        <p:nvPicPr>
          <p:cNvPr id="419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08" y="4581128"/>
            <a:ext cx="2700356" cy="69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97448" y="5517232"/>
            <a:ext cx="3005951" cy="400110"/>
          </a:xfrm>
          <a:prstGeom prst="rect">
            <a:avLst/>
          </a:prstGeom>
        </p:spPr>
        <p:txBody>
          <a:bodyPr wrap="none">
            <a:spAutoFit/>
          </a:bodyPr>
          <a:lstStyle/>
          <a:p>
            <a:r>
              <a:rPr lang="zh-CN" altLang="zh-CN" b="0" dirty="0">
                <a:solidFill>
                  <a:schemeClr val="tx1"/>
                </a:solidFill>
                <a:latin typeface="+mj-ea"/>
                <a:ea typeface="+mj-ea"/>
              </a:rPr>
              <a:t>相应的闭环传递函数为：</a:t>
            </a:r>
          </a:p>
        </p:txBody>
      </p:sp>
      <p:pic>
        <p:nvPicPr>
          <p:cNvPr id="419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5492547"/>
            <a:ext cx="3772945" cy="88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4761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24744"/>
            <a:ext cx="3775393" cy="400110"/>
          </a:xfrm>
          <a:prstGeom prst="rect">
            <a:avLst/>
          </a:prstGeom>
        </p:spPr>
        <p:txBody>
          <a:bodyPr wrap="none">
            <a:spAutoFit/>
          </a:bodyPr>
          <a:lstStyle/>
          <a:p>
            <a:r>
              <a:rPr lang="zh-CN" altLang="zh-CN" b="0" dirty="0">
                <a:solidFill>
                  <a:schemeClr val="tx1"/>
                </a:solidFill>
                <a:latin typeface="+mj-ea"/>
                <a:ea typeface="+mj-ea"/>
              </a:rPr>
              <a:t>现以两者之比定义为辅助函数：</a:t>
            </a:r>
          </a:p>
        </p:txBody>
      </p:sp>
      <p:pic>
        <p:nvPicPr>
          <p:cNvPr id="430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922" y="1049572"/>
            <a:ext cx="2477044" cy="55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1520" y="1700808"/>
            <a:ext cx="2236510" cy="400110"/>
          </a:xfrm>
          <a:prstGeom prst="rect">
            <a:avLst/>
          </a:prstGeom>
        </p:spPr>
        <p:txBody>
          <a:bodyPr wrap="none">
            <a:spAutoFit/>
          </a:bodyPr>
          <a:lstStyle/>
          <a:p>
            <a:r>
              <a:rPr lang="zh-CN" altLang="zh-CN" b="0" dirty="0">
                <a:solidFill>
                  <a:schemeClr val="tx1"/>
                </a:solidFill>
                <a:latin typeface="+mj-ea"/>
                <a:ea typeface="+mj-ea"/>
              </a:rPr>
              <a:t>实际系统传递函数</a:t>
            </a:r>
            <a:endParaRPr lang="zh-CN" altLang="en-US" b="0" dirty="0">
              <a:solidFill>
                <a:schemeClr val="tx1"/>
              </a:solidFill>
              <a:latin typeface="+mj-ea"/>
              <a:ea typeface="+mj-ea"/>
            </a:endParaRPr>
          </a:p>
        </p:txBody>
      </p:sp>
      <p:pic>
        <p:nvPicPr>
          <p:cNvPr id="430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8030" y="1783796"/>
            <a:ext cx="554509" cy="34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009882" y="1726239"/>
            <a:ext cx="1210588" cy="400110"/>
          </a:xfrm>
          <a:prstGeom prst="rect">
            <a:avLst/>
          </a:prstGeom>
        </p:spPr>
        <p:txBody>
          <a:bodyPr wrap="none">
            <a:spAutoFit/>
          </a:bodyPr>
          <a:lstStyle/>
          <a:p>
            <a:r>
              <a:rPr lang="zh-CN" altLang="zh-CN" b="0" dirty="0">
                <a:solidFill>
                  <a:schemeClr val="tx1"/>
                </a:solidFill>
                <a:latin typeface="+mj-ea"/>
                <a:ea typeface="+mj-ea"/>
              </a:rPr>
              <a:t>分母阶数</a:t>
            </a:r>
            <a:endParaRPr lang="zh-CN" altLang="en-US" b="0" dirty="0">
              <a:solidFill>
                <a:schemeClr val="tx1"/>
              </a:solidFill>
              <a:latin typeface="+mj-ea"/>
              <a:ea typeface="+mj-ea"/>
            </a:endParaRPr>
          </a:p>
        </p:txBody>
      </p:sp>
      <p:pic>
        <p:nvPicPr>
          <p:cNvPr id="430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204" y="1821335"/>
            <a:ext cx="273825" cy="28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461013" y="1787935"/>
            <a:ext cx="3005951" cy="400110"/>
          </a:xfrm>
          <a:prstGeom prst="rect">
            <a:avLst/>
          </a:prstGeom>
        </p:spPr>
        <p:txBody>
          <a:bodyPr wrap="none">
            <a:spAutoFit/>
          </a:bodyPr>
          <a:lstStyle/>
          <a:p>
            <a:r>
              <a:rPr lang="zh-CN" altLang="zh-CN" b="0" dirty="0">
                <a:solidFill>
                  <a:schemeClr val="tx1"/>
                </a:solidFill>
                <a:latin typeface="+mj-ea"/>
                <a:ea typeface="+mj-ea"/>
              </a:rPr>
              <a:t>总是大于或等于分子阶数</a:t>
            </a:r>
            <a:endParaRPr lang="zh-CN" altLang="en-US" b="0" dirty="0">
              <a:solidFill>
                <a:schemeClr val="tx1"/>
              </a:solidFill>
              <a:latin typeface="+mj-ea"/>
              <a:ea typeface="+mj-ea"/>
            </a:endParaRPr>
          </a:p>
        </p:txBody>
      </p:sp>
      <p:pic>
        <p:nvPicPr>
          <p:cNvPr id="4301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8304" y="1820765"/>
            <a:ext cx="483669" cy="37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1520" y="2198906"/>
            <a:ext cx="7704856" cy="400110"/>
          </a:xfrm>
          <a:prstGeom prst="rect">
            <a:avLst/>
          </a:prstGeom>
        </p:spPr>
        <p:txBody>
          <a:bodyPr wrap="square">
            <a:spAutoFit/>
          </a:bodyPr>
          <a:lstStyle/>
          <a:p>
            <a:pPr algn="l"/>
            <a:r>
              <a:rPr lang="zh-CN" altLang="zh-CN" b="0" dirty="0">
                <a:solidFill>
                  <a:schemeClr val="tx1"/>
                </a:solidFill>
                <a:latin typeface="+mj-ea"/>
                <a:ea typeface="+mj-ea"/>
              </a:rPr>
              <a:t>因此辅助函数的分子分母同阶，即其零点数与极点数相等。设</a:t>
            </a:r>
            <a:endParaRPr lang="zh-CN" altLang="en-US" b="0" dirty="0">
              <a:solidFill>
                <a:schemeClr val="tx1"/>
              </a:solidFill>
              <a:latin typeface="+mj-ea"/>
              <a:ea typeface="+mj-ea"/>
            </a:endParaRPr>
          </a:p>
        </p:txBody>
      </p:sp>
      <p:pic>
        <p:nvPicPr>
          <p:cNvPr id="430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813382"/>
            <a:ext cx="5047176"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11811" y="3228945"/>
            <a:ext cx="3775393" cy="400110"/>
          </a:xfrm>
          <a:prstGeom prst="rect">
            <a:avLst/>
          </a:prstGeom>
        </p:spPr>
        <p:txBody>
          <a:bodyPr wrap="none">
            <a:spAutoFit/>
          </a:bodyPr>
          <a:lstStyle/>
          <a:p>
            <a:r>
              <a:rPr lang="zh-CN" altLang="zh-CN" b="0" dirty="0">
                <a:solidFill>
                  <a:schemeClr val="tx1"/>
                </a:solidFill>
                <a:latin typeface="+mj-ea"/>
                <a:ea typeface="+mj-ea"/>
              </a:rPr>
              <a:t>分别为其零、极点，则辅助函数</a:t>
            </a:r>
            <a:endParaRPr lang="zh-CN" altLang="en-US" b="0" dirty="0">
              <a:solidFill>
                <a:schemeClr val="tx1"/>
              </a:solidFill>
              <a:latin typeface="+mj-ea"/>
              <a:ea typeface="+mj-ea"/>
            </a:endParaRPr>
          </a:p>
        </p:txBody>
      </p:sp>
      <p:pic>
        <p:nvPicPr>
          <p:cNvPr id="4301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3762" y="3273905"/>
            <a:ext cx="504056" cy="31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637170" y="3228945"/>
            <a:ext cx="1467068" cy="400110"/>
          </a:xfrm>
          <a:prstGeom prst="rect">
            <a:avLst/>
          </a:prstGeom>
        </p:spPr>
        <p:txBody>
          <a:bodyPr wrap="none">
            <a:spAutoFit/>
          </a:bodyPr>
          <a:lstStyle/>
          <a:p>
            <a:r>
              <a:rPr lang="zh-CN" altLang="zh-CN" b="0" dirty="0">
                <a:solidFill>
                  <a:schemeClr val="tx1"/>
                </a:solidFill>
                <a:latin typeface="+mj-ea"/>
                <a:ea typeface="+mj-ea"/>
              </a:rPr>
              <a:t>可表示为：</a:t>
            </a:r>
            <a:endParaRPr lang="zh-CN" altLang="en-US" b="0" dirty="0">
              <a:solidFill>
                <a:schemeClr val="tx1"/>
              </a:solidFill>
              <a:latin typeface="+mj-ea"/>
              <a:ea typeface="+mj-ea"/>
            </a:endParaRPr>
          </a:p>
        </p:txBody>
      </p:sp>
      <p:pic>
        <p:nvPicPr>
          <p:cNvPr id="4301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3789040"/>
            <a:ext cx="3589407" cy="73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41426" y="4725144"/>
            <a:ext cx="3005951" cy="400110"/>
          </a:xfrm>
          <a:prstGeom prst="rect">
            <a:avLst/>
          </a:prstGeom>
        </p:spPr>
        <p:txBody>
          <a:bodyPr wrap="none">
            <a:spAutoFit/>
          </a:bodyPr>
          <a:lstStyle/>
          <a:p>
            <a:r>
              <a:rPr lang="zh-CN" altLang="zh-CN" b="0" dirty="0">
                <a:solidFill>
                  <a:schemeClr val="tx1"/>
                </a:solidFill>
                <a:latin typeface="+mj-ea"/>
                <a:ea typeface="+mj-ea"/>
              </a:rPr>
              <a:t>综上所述可知，辅助函数</a:t>
            </a:r>
            <a:endParaRPr lang="zh-CN" altLang="en-US" b="0" dirty="0">
              <a:solidFill>
                <a:schemeClr val="tx1"/>
              </a:solidFill>
              <a:latin typeface="+mj-ea"/>
              <a:ea typeface="+mj-ea"/>
            </a:endParaRPr>
          </a:p>
        </p:txBody>
      </p:sp>
      <p:pic>
        <p:nvPicPr>
          <p:cNvPr id="43017"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70651" y="4776403"/>
            <a:ext cx="504017" cy="31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819060" y="4731430"/>
            <a:ext cx="1980029" cy="400110"/>
          </a:xfrm>
          <a:prstGeom prst="rect">
            <a:avLst/>
          </a:prstGeom>
        </p:spPr>
        <p:txBody>
          <a:bodyPr wrap="none">
            <a:spAutoFit/>
          </a:bodyPr>
          <a:lstStyle/>
          <a:p>
            <a:r>
              <a:rPr lang="zh-CN" altLang="zh-CN" b="0" dirty="0">
                <a:solidFill>
                  <a:schemeClr val="tx1"/>
                </a:solidFill>
                <a:latin typeface="+mj-ea"/>
                <a:ea typeface="+mj-ea"/>
              </a:rPr>
              <a:t>具有以下特点：</a:t>
            </a:r>
          </a:p>
        </p:txBody>
      </p:sp>
      <p:sp>
        <p:nvSpPr>
          <p:cNvPr id="11" name="矩形 10"/>
          <p:cNvSpPr/>
          <p:nvPr/>
        </p:nvSpPr>
        <p:spPr>
          <a:xfrm>
            <a:off x="441426" y="5229200"/>
            <a:ext cx="1866216"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）辅助函数</a:t>
            </a:r>
            <a:endParaRPr lang="zh-CN" altLang="en-US" b="0" dirty="0">
              <a:solidFill>
                <a:schemeClr val="tx1"/>
              </a:solidFill>
              <a:latin typeface="+mj-ea"/>
              <a:ea typeface="+mj-ea"/>
            </a:endParaRPr>
          </a:p>
        </p:txBody>
      </p:sp>
      <p:pic>
        <p:nvPicPr>
          <p:cNvPr id="43018"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28731" y="5293457"/>
            <a:ext cx="627480" cy="3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765284" y="5261138"/>
            <a:ext cx="5983180" cy="400110"/>
          </a:xfrm>
          <a:prstGeom prst="rect">
            <a:avLst/>
          </a:prstGeom>
        </p:spPr>
        <p:txBody>
          <a:bodyPr wrap="square">
            <a:spAutoFit/>
          </a:bodyPr>
          <a:lstStyle/>
          <a:p>
            <a:pPr algn="l"/>
            <a:r>
              <a:rPr lang="zh-CN" altLang="zh-CN" b="0" dirty="0">
                <a:solidFill>
                  <a:schemeClr val="tx1"/>
                </a:solidFill>
                <a:latin typeface="+mj-ea"/>
                <a:ea typeface="+mj-ea"/>
              </a:rPr>
              <a:t>是闭环特征多项式与开环特征多项式之比，其零</a:t>
            </a:r>
            <a:r>
              <a:rPr lang="zh-CN" altLang="zh-CN" b="0" dirty="0" smtClean="0">
                <a:solidFill>
                  <a:schemeClr val="tx1"/>
                </a:solidFill>
                <a:latin typeface="+mj-ea"/>
                <a:ea typeface="+mj-ea"/>
              </a:rPr>
              <a:t>点</a:t>
            </a:r>
            <a:endParaRPr lang="zh-CN" altLang="zh-CN" b="0" dirty="0">
              <a:solidFill>
                <a:schemeClr val="tx1"/>
              </a:solidFill>
              <a:latin typeface="+mj-ea"/>
              <a:ea typeface="+mj-ea"/>
            </a:endParaRPr>
          </a:p>
        </p:txBody>
      </p:sp>
      <p:sp>
        <p:nvSpPr>
          <p:cNvPr id="13" name="矩形 12"/>
          <p:cNvSpPr/>
          <p:nvPr/>
        </p:nvSpPr>
        <p:spPr>
          <a:xfrm>
            <a:off x="621107" y="5733256"/>
            <a:ext cx="4288353" cy="400110"/>
          </a:xfrm>
          <a:prstGeom prst="rect">
            <a:avLst/>
          </a:prstGeom>
        </p:spPr>
        <p:txBody>
          <a:bodyPr wrap="none">
            <a:spAutoFit/>
          </a:bodyPr>
          <a:lstStyle/>
          <a:p>
            <a:pPr algn="l"/>
            <a:r>
              <a:rPr lang="zh-CN" altLang="zh-CN" b="0" dirty="0">
                <a:solidFill>
                  <a:schemeClr val="tx1"/>
                </a:solidFill>
                <a:latin typeface="+mj-ea"/>
                <a:ea typeface="+mj-ea"/>
              </a:rPr>
              <a:t>和极点分别为闭环极点和开环极点。</a:t>
            </a:r>
          </a:p>
        </p:txBody>
      </p:sp>
    </p:spTree>
    <p:extLst>
      <p:ext uri="{BB962C8B-B14F-4D97-AF65-F5344CB8AC3E}">
        <p14:creationId xmlns:p14="http://schemas.microsoft.com/office/powerpoint/2010/main" val="36704761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840294"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3"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066704"/>
            <a:ext cx="627480" cy="3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08031" y="1052736"/>
            <a:ext cx="4160113" cy="400110"/>
          </a:xfrm>
          <a:prstGeom prst="rect">
            <a:avLst/>
          </a:prstGeom>
        </p:spPr>
        <p:txBody>
          <a:bodyPr wrap="none">
            <a:spAutoFit/>
          </a:bodyPr>
          <a:lstStyle/>
          <a:p>
            <a:r>
              <a:rPr lang="zh-CN" altLang="zh-CN" b="0" dirty="0">
                <a:solidFill>
                  <a:schemeClr val="tx1"/>
                </a:solidFill>
                <a:latin typeface="+mj-ea"/>
                <a:ea typeface="+mj-ea"/>
              </a:rPr>
              <a:t>的零点、极点的个数相同，均</a:t>
            </a:r>
            <a:r>
              <a:rPr lang="zh-CN" altLang="zh-CN" b="0" dirty="0" smtClean="0">
                <a:solidFill>
                  <a:schemeClr val="tx1"/>
                </a:solidFill>
                <a:latin typeface="+mj-ea"/>
                <a:ea typeface="+mj-ea"/>
              </a:rPr>
              <a:t>为</a:t>
            </a:r>
            <a:r>
              <a:rPr lang="en-US" altLang="zh-CN" b="0" dirty="0" smtClean="0">
                <a:solidFill>
                  <a:schemeClr val="tx1"/>
                </a:solidFill>
                <a:latin typeface="+mj-ea"/>
                <a:ea typeface="+mj-ea"/>
              </a:rPr>
              <a:t>n</a:t>
            </a:r>
            <a:r>
              <a:rPr lang="zh-CN" altLang="en-US" b="0" dirty="0" smtClean="0">
                <a:solidFill>
                  <a:schemeClr val="tx1"/>
                </a:solidFill>
                <a:latin typeface="+mj-ea"/>
                <a:ea typeface="+mj-ea"/>
              </a:rPr>
              <a:t>个</a:t>
            </a:r>
            <a:endParaRPr lang="zh-CN" altLang="en-US" b="0" dirty="0">
              <a:solidFill>
                <a:schemeClr val="tx1"/>
              </a:solidFill>
              <a:latin typeface="+mj-ea"/>
              <a:ea typeface="+mj-ea"/>
            </a:endParaRPr>
          </a:p>
        </p:txBody>
      </p:sp>
      <p:sp>
        <p:nvSpPr>
          <p:cNvPr id="5" name="矩形 4"/>
          <p:cNvSpPr/>
          <p:nvPr/>
        </p:nvSpPr>
        <p:spPr>
          <a:xfrm>
            <a:off x="358076" y="1624743"/>
            <a:ext cx="840294"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6" name="矩形 5"/>
          <p:cNvSpPr/>
          <p:nvPr/>
        </p:nvSpPr>
        <p:spPr>
          <a:xfrm>
            <a:off x="1687747" y="1625296"/>
            <a:ext cx="1980029" cy="400110"/>
          </a:xfrm>
          <a:prstGeom prst="rect">
            <a:avLst/>
          </a:prstGeom>
        </p:spPr>
        <p:txBody>
          <a:bodyPr wrap="none">
            <a:spAutoFit/>
          </a:bodyPr>
          <a:lstStyle/>
          <a:p>
            <a:r>
              <a:rPr lang="zh-CN" altLang="zh-CN" b="0" dirty="0">
                <a:solidFill>
                  <a:schemeClr val="tx1"/>
                </a:solidFill>
                <a:latin typeface="+mj-ea"/>
                <a:ea typeface="+mj-ea"/>
              </a:rPr>
              <a:t>与开环传递函数</a:t>
            </a:r>
            <a:endParaRPr lang="zh-CN" altLang="en-US" b="0" dirty="0">
              <a:solidFill>
                <a:schemeClr val="tx1"/>
              </a:solidFill>
              <a:latin typeface="+mj-ea"/>
              <a:ea typeface="+mj-ea"/>
            </a:endParaRPr>
          </a:p>
        </p:txBody>
      </p:sp>
      <p:pic>
        <p:nvPicPr>
          <p:cNvPr id="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508" y="1648975"/>
            <a:ext cx="627480" cy="3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7776" y="1654170"/>
            <a:ext cx="609828" cy="37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277604" y="1664054"/>
            <a:ext cx="2122696" cy="400110"/>
          </a:xfrm>
          <a:prstGeom prst="rect">
            <a:avLst/>
          </a:prstGeom>
        </p:spPr>
        <p:txBody>
          <a:bodyPr wrap="none">
            <a:spAutoFit/>
          </a:bodyPr>
          <a:lstStyle/>
          <a:p>
            <a:r>
              <a:rPr lang="zh-CN" altLang="zh-CN" b="0" dirty="0">
                <a:solidFill>
                  <a:schemeClr val="tx1"/>
                </a:solidFill>
                <a:latin typeface="+mj-ea"/>
                <a:ea typeface="+mj-ea"/>
              </a:rPr>
              <a:t>之间只差常量</a:t>
            </a:r>
            <a:r>
              <a:rPr lang="en-US" altLang="zh-CN" b="0" dirty="0">
                <a:solidFill>
                  <a:schemeClr val="tx1"/>
                </a:solidFill>
                <a:latin typeface="+mj-ea"/>
                <a:ea typeface="+mj-ea"/>
              </a:rPr>
              <a:t>1</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440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2234478"/>
            <a:ext cx="1732693"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416261" y="2185631"/>
            <a:ext cx="1980029" cy="400110"/>
          </a:xfrm>
          <a:prstGeom prst="rect">
            <a:avLst/>
          </a:prstGeom>
        </p:spPr>
        <p:txBody>
          <a:bodyPr wrap="none">
            <a:spAutoFit/>
          </a:bodyPr>
          <a:lstStyle/>
          <a:p>
            <a:r>
              <a:rPr lang="zh-CN" altLang="zh-CN" b="0" dirty="0">
                <a:solidFill>
                  <a:schemeClr val="tx1"/>
                </a:solidFill>
                <a:latin typeface="+mj-ea"/>
                <a:ea typeface="+mj-ea"/>
              </a:rPr>
              <a:t>的几何意义为：</a:t>
            </a:r>
            <a:endParaRPr lang="zh-CN" altLang="en-US" b="0" dirty="0">
              <a:solidFill>
                <a:schemeClr val="tx1"/>
              </a:solidFill>
              <a:latin typeface="+mj-ea"/>
              <a:ea typeface="+mj-ea"/>
            </a:endParaRPr>
          </a:p>
        </p:txBody>
      </p:sp>
      <p:pic>
        <p:nvPicPr>
          <p:cNvPr id="4403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7252" y="2229421"/>
            <a:ext cx="358076" cy="35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493408" y="2235031"/>
            <a:ext cx="2749471" cy="400110"/>
          </a:xfrm>
          <a:prstGeom prst="rect">
            <a:avLst/>
          </a:prstGeom>
        </p:spPr>
        <p:txBody>
          <a:bodyPr wrap="none">
            <a:spAutoFit/>
          </a:bodyPr>
          <a:lstStyle/>
          <a:p>
            <a:r>
              <a:rPr lang="zh-CN" altLang="zh-CN" b="0" dirty="0">
                <a:solidFill>
                  <a:schemeClr val="tx1"/>
                </a:solidFill>
                <a:latin typeface="+mj-ea"/>
                <a:ea typeface="+mj-ea"/>
              </a:rPr>
              <a:t>平面上的坐标原点就是</a:t>
            </a:r>
            <a:endParaRPr lang="zh-CN" altLang="en-US" b="0" dirty="0">
              <a:solidFill>
                <a:schemeClr val="tx1"/>
              </a:solidFill>
              <a:latin typeface="+mj-ea"/>
              <a:ea typeface="+mj-ea"/>
            </a:endParaRPr>
          </a:p>
        </p:txBody>
      </p:sp>
      <p:pic>
        <p:nvPicPr>
          <p:cNvPr id="4403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45092" y="2276872"/>
            <a:ext cx="369240" cy="36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23814" y="2673017"/>
            <a:ext cx="1467068" cy="400110"/>
          </a:xfrm>
          <a:prstGeom prst="rect">
            <a:avLst/>
          </a:prstGeom>
        </p:spPr>
        <p:txBody>
          <a:bodyPr wrap="none">
            <a:spAutoFit/>
          </a:bodyPr>
          <a:lstStyle/>
          <a:p>
            <a:r>
              <a:rPr lang="zh-CN" altLang="zh-CN" b="0" dirty="0">
                <a:solidFill>
                  <a:schemeClr val="tx1"/>
                </a:solidFill>
                <a:latin typeface="+mj-ea"/>
                <a:ea typeface="+mj-ea"/>
              </a:rPr>
              <a:t>平面上的（</a:t>
            </a:r>
            <a:endParaRPr lang="zh-CN" altLang="en-US" b="0" dirty="0">
              <a:solidFill>
                <a:schemeClr val="tx1"/>
              </a:solidFill>
              <a:latin typeface="+mj-ea"/>
              <a:ea typeface="+mj-ea"/>
            </a:endParaRPr>
          </a:p>
        </p:txBody>
      </p:sp>
      <p:pic>
        <p:nvPicPr>
          <p:cNvPr id="4403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60612" y="2704306"/>
            <a:ext cx="801638" cy="33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725773" y="2673017"/>
            <a:ext cx="2749471" cy="400110"/>
          </a:xfrm>
          <a:prstGeom prst="rect">
            <a:avLst/>
          </a:prstGeom>
        </p:spPr>
        <p:txBody>
          <a:bodyPr wrap="none">
            <a:spAutoFit/>
          </a:bodyPr>
          <a:lstStyle/>
          <a:p>
            <a:r>
              <a:rPr lang="zh-CN" altLang="zh-CN" b="0" dirty="0">
                <a:solidFill>
                  <a:schemeClr val="tx1"/>
                </a:solidFill>
                <a:latin typeface="+mj-ea"/>
                <a:ea typeface="+mj-ea"/>
              </a:rPr>
              <a:t>）点，如图</a:t>
            </a:r>
            <a:r>
              <a:rPr lang="en-US" altLang="zh-CN" b="0" dirty="0">
                <a:solidFill>
                  <a:schemeClr val="tx1"/>
                </a:solidFill>
                <a:latin typeface="+mj-ea"/>
                <a:ea typeface="+mj-ea"/>
              </a:rPr>
              <a:t>5-33</a:t>
            </a:r>
            <a:r>
              <a:rPr lang="zh-CN" altLang="zh-CN" b="0" dirty="0">
                <a:solidFill>
                  <a:schemeClr val="tx1"/>
                </a:solidFill>
                <a:latin typeface="+mj-ea"/>
                <a:ea typeface="+mj-ea"/>
              </a:rPr>
              <a:t>所示。</a:t>
            </a:r>
          </a:p>
        </p:txBody>
      </p:sp>
      <p:sp>
        <p:nvSpPr>
          <p:cNvPr id="13" name="矩形 12"/>
          <p:cNvSpPr/>
          <p:nvPr/>
        </p:nvSpPr>
        <p:spPr>
          <a:xfrm>
            <a:off x="267640" y="3228945"/>
            <a:ext cx="1609735" cy="400110"/>
          </a:xfrm>
          <a:prstGeom prst="rect">
            <a:avLst/>
          </a:prstGeom>
        </p:spPr>
        <p:txBody>
          <a:bodyPr wrap="none">
            <a:spAutoFit/>
          </a:bodyPr>
          <a:lstStyle/>
          <a:p>
            <a:r>
              <a:rPr lang="en-US" altLang="zh-CN" b="0" dirty="0">
                <a:solidFill>
                  <a:schemeClr val="tx1"/>
                </a:solidFill>
                <a:latin typeface="+mj-ea"/>
                <a:ea typeface="+mj-ea"/>
              </a:rPr>
              <a:t>2</a:t>
            </a:r>
            <a:r>
              <a:rPr lang="zh-CN" altLang="zh-CN" b="0" dirty="0">
                <a:solidFill>
                  <a:schemeClr val="tx1"/>
                </a:solidFill>
                <a:latin typeface="+mj-ea"/>
                <a:ea typeface="+mj-ea"/>
              </a:rPr>
              <a:t>．幅角定理</a:t>
            </a:r>
          </a:p>
        </p:txBody>
      </p:sp>
      <p:sp>
        <p:nvSpPr>
          <p:cNvPr id="14" name="矩形 13"/>
          <p:cNvSpPr/>
          <p:nvPr/>
        </p:nvSpPr>
        <p:spPr>
          <a:xfrm>
            <a:off x="558528" y="3789040"/>
            <a:ext cx="1210588" cy="400110"/>
          </a:xfrm>
          <a:prstGeom prst="rect">
            <a:avLst/>
          </a:prstGeom>
        </p:spPr>
        <p:txBody>
          <a:bodyPr wrap="none">
            <a:spAutoFit/>
          </a:bodyPr>
          <a:lstStyle/>
          <a:p>
            <a:r>
              <a:rPr lang="zh-CN" altLang="zh-CN" b="0" dirty="0">
                <a:solidFill>
                  <a:schemeClr val="tx1"/>
                </a:solidFill>
                <a:latin typeface="+mj-ea"/>
                <a:ea typeface="+mj-ea"/>
              </a:rPr>
              <a:t>辅助函数</a:t>
            </a:r>
            <a:endParaRPr lang="zh-CN" altLang="en-US" b="0" dirty="0">
              <a:solidFill>
                <a:schemeClr val="tx1"/>
              </a:solidFill>
              <a:latin typeface="+mj-ea"/>
              <a:ea typeface="+mj-ea"/>
            </a:endParaRPr>
          </a:p>
        </p:txBody>
      </p:sp>
      <p:pic>
        <p:nvPicPr>
          <p:cNvPr id="2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872" y="3812719"/>
            <a:ext cx="627480" cy="3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269205" y="3812719"/>
            <a:ext cx="1210588" cy="400110"/>
          </a:xfrm>
          <a:prstGeom prst="rect">
            <a:avLst/>
          </a:prstGeom>
        </p:spPr>
        <p:txBody>
          <a:bodyPr wrap="none">
            <a:spAutoFit/>
          </a:bodyPr>
          <a:lstStyle/>
          <a:p>
            <a:r>
              <a:rPr lang="zh-CN" altLang="zh-CN" b="0" dirty="0">
                <a:solidFill>
                  <a:schemeClr val="tx1"/>
                </a:solidFill>
                <a:latin typeface="+mj-ea"/>
                <a:ea typeface="+mj-ea"/>
              </a:rPr>
              <a:t>是复变量</a:t>
            </a:r>
            <a:endParaRPr lang="zh-CN" altLang="en-US" b="0" dirty="0">
              <a:solidFill>
                <a:schemeClr val="tx1"/>
              </a:solidFill>
              <a:latin typeface="+mj-ea"/>
              <a:ea typeface="+mj-ea"/>
            </a:endParaRPr>
          </a:p>
        </p:txBody>
      </p:sp>
      <p:pic>
        <p:nvPicPr>
          <p:cNvPr id="4403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9603" y="3812719"/>
            <a:ext cx="338173" cy="40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3419872" y="3820978"/>
            <a:ext cx="5446406" cy="400110"/>
          </a:xfrm>
          <a:prstGeom prst="rect">
            <a:avLst/>
          </a:prstGeom>
        </p:spPr>
        <p:txBody>
          <a:bodyPr wrap="square">
            <a:spAutoFit/>
          </a:bodyPr>
          <a:lstStyle/>
          <a:p>
            <a:r>
              <a:rPr lang="zh-CN" altLang="zh-CN" b="0" dirty="0">
                <a:solidFill>
                  <a:schemeClr val="tx1"/>
                </a:solidFill>
                <a:latin typeface="+mj-ea"/>
                <a:ea typeface="+mj-ea"/>
              </a:rPr>
              <a:t>的单值有理复变函数。由复变函数理论可知，</a:t>
            </a:r>
            <a:endParaRPr lang="zh-CN" altLang="en-US" b="0" dirty="0">
              <a:solidFill>
                <a:schemeClr val="tx1"/>
              </a:solidFill>
              <a:latin typeface="+mj-ea"/>
              <a:ea typeface="+mj-ea"/>
            </a:endParaRPr>
          </a:p>
        </p:txBody>
      </p:sp>
      <p:sp>
        <p:nvSpPr>
          <p:cNvPr id="19" name="矩形 18"/>
          <p:cNvSpPr/>
          <p:nvPr/>
        </p:nvSpPr>
        <p:spPr>
          <a:xfrm>
            <a:off x="558528" y="4293096"/>
            <a:ext cx="1210588" cy="400110"/>
          </a:xfrm>
          <a:prstGeom prst="rect">
            <a:avLst/>
          </a:prstGeom>
        </p:spPr>
        <p:txBody>
          <a:bodyPr wrap="none">
            <a:spAutoFit/>
          </a:bodyPr>
          <a:lstStyle/>
          <a:p>
            <a:r>
              <a:rPr lang="zh-CN" altLang="zh-CN" b="0" dirty="0">
                <a:solidFill>
                  <a:schemeClr val="tx1"/>
                </a:solidFill>
                <a:latin typeface="+mj-ea"/>
                <a:ea typeface="+mj-ea"/>
              </a:rPr>
              <a:t>如果函数</a:t>
            </a:r>
            <a:endParaRPr lang="zh-CN" altLang="en-US" b="0" dirty="0">
              <a:solidFill>
                <a:schemeClr val="tx1"/>
              </a:solidFill>
              <a:latin typeface="+mj-ea"/>
              <a:ea typeface="+mj-ea"/>
            </a:endParaRPr>
          </a:p>
        </p:txBody>
      </p:sp>
      <p:pic>
        <p:nvPicPr>
          <p:cNvPr id="4404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9988" y="4357648"/>
            <a:ext cx="545282" cy="33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2245270" y="4325372"/>
            <a:ext cx="441146" cy="400110"/>
          </a:xfrm>
          <a:prstGeom prst="rect">
            <a:avLst/>
          </a:prstGeom>
        </p:spPr>
        <p:txBody>
          <a:bodyPr wrap="none">
            <a:spAutoFit/>
          </a:bodyPr>
          <a:lstStyle/>
          <a:p>
            <a:r>
              <a:rPr lang="zh-CN" altLang="zh-CN" b="0" dirty="0">
                <a:solidFill>
                  <a:schemeClr val="tx1"/>
                </a:solidFill>
                <a:latin typeface="+mj-ea"/>
                <a:ea typeface="+mj-ea"/>
              </a:rPr>
              <a:t>在</a:t>
            </a:r>
            <a:endParaRPr lang="zh-CN" altLang="en-US" b="0" dirty="0">
              <a:solidFill>
                <a:schemeClr val="tx1"/>
              </a:solidFill>
              <a:latin typeface="+mj-ea"/>
              <a:ea typeface="+mj-ea"/>
            </a:endParaRPr>
          </a:p>
        </p:txBody>
      </p:sp>
      <p:pic>
        <p:nvPicPr>
          <p:cNvPr id="30"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3163" y="4320743"/>
            <a:ext cx="338173" cy="40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2925538" y="4339263"/>
            <a:ext cx="5787150" cy="400110"/>
          </a:xfrm>
          <a:prstGeom prst="rect">
            <a:avLst/>
          </a:prstGeom>
        </p:spPr>
        <p:txBody>
          <a:bodyPr wrap="square">
            <a:spAutoFit/>
          </a:bodyPr>
          <a:lstStyle/>
          <a:p>
            <a:r>
              <a:rPr lang="zh-CN" altLang="zh-CN" b="0" dirty="0">
                <a:solidFill>
                  <a:schemeClr val="tx1"/>
                </a:solidFill>
                <a:latin typeface="+mn-ea"/>
                <a:ea typeface="+mn-ea"/>
              </a:rPr>
              <a:t>平面上指定域内是非奇异的，那么对于此区域内</a:t>
            </a:r>
            <a:r>
              <a:rPr lang="zh-CN" altLang="zh-CN" b="0" dirty="0" smtClean="0">
                <a:solidFill>
                  <a:schemeClr val="tx1"/>
                </a:solidFill>
                <a:latin typeface="+mn-ea"/>
                <a:ea typeface="+mn-ea"/>
              </a:rPr>
              <a:t>的</a:t>
            </a:r>
            <a:endParaRPr lang="zh-CN" altLang="en-US" b="0" dirty="0">
              <a:solidFill>
                <a:schemeClr val="tx1"/>
              </a:solidFill>
              <a:latin typeface="+mn-ea"/>
              <a:ea typeface="+mn-ea"/>
            </a:endParaRPr>
          </a:p>
        </p:txBody>
      </p:sp>
      <p:sp>
        <p:nvSpPr>
          <p:cNvPr id="23" name="矩形 22"/>
          <p:cNvSpPr/>
          <p:nvPr/>
        </p:nvSpPr>
        <p:spPr>
          <a:xfrm>
            <a:off x="623814" y="4869160"/>
            <a:ext cx="954107" cy="400110"/>
          </a:xfrm>
          <a:prstGeom prst="rect">
            <a:avLst/>
          </a:prstGeom>
        </p:spPr>
        <p:txBody>
          <a:bodyPr wrap="none">
            <a:spAutoFit/>
          </a:bodyPr>
          <a:lstStyle/>
          <a:p>
            <a:r>
              <a:rPr lang="zh-CN" altLang="zh-CN" b="0" dirty="0">
                <a:solidFill>
                  <a:schemeClr val="tx1"/>
                </a:solidFill>
                <a:latin typeface="+mj-ea"/>
                <a:ea typeface="+mj-ea"/>
              </a:rPr>
              <a:t>任一点</a:t>
            </a:r>
            <a:endParaRPr lang="zh-CN" altLang="en-US" b="0" dirty="0">
              <a:solidFill>
                <a:schemeClr val="tx1"/>
              </a:solidFill>
              <a:latin typeface="+mj-ea"/>
              <a:ea typeface="+mj-ea"/>
            </a:endParaRPr>
          </a:p>
        </p:txBody>
      </p:sp>
      <p:pic>
        <p:nvPicPr>
          <p:cNvPr id="44044"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1136" y="4946885"/>
            <a:ext cx="257980" cy="32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1691680" y="4910999"/>
            <a:ext cx="1467068" cy="400110"/>
          </a:xfrm>
          <a:prstGeom prst="rect">
            <a:avLst/>
          </a:prstGeom>
        </p:spPr>
        <p:txBody>
          <a:bodyPr wrap="none">
            <a:spAutoFit/>
          </a:bodyPr>
          <a:lstStyle/>
          <a:p>
            <a:r>
              <a:rPr lang="zh-CN" altLang="zh-CN" b="0" dirty="0">
                <a:solidFill>
                  <a:schemeClr val="tx1"/>
                </a:solidFill>
                <a:latin typeface="+mj-ea"/>
                <a:ea typeface="+mj-ea"/>
              </a:rPr>
              <a:t>，都可通过</a:t>
            </a:r>
            <a:endParaRPr lang="zh-CN" altLang="en-US" b="0" dirty="0">
              <a:solidFill>
                <a:schemeClr val="tx1"/>
              </a:solidFill>
              <a:latin typeface="+mj-ea"/>
              <a:ea typeface="+mj-ea"/>
            </a:endParaRPr>
          </a:p>
        </p:txBody>
      </p:sp>
      <p:pic>
        <p:nvPicPr>
          <p:cNvPr id="44045"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6715" y="4941168"/>
            <a:ext cx="611061" cy="37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3667776" y="4869160"/>
            <a:ext cx="1723549" cy="400110"/>
          </a:xfrm>
          <a:prstGeom prst="rect">
            <a:avLst/>
          </a:prstGeom>
        </p:spPr>
        <p:txBody>
          <a:bodyPr wrap="none">
            <a:spAutoFit/>
          </a:bodyPr>
          <a:lstStyle/>
          <a:p>
            <a:r>
              <a:rPr lang="zh-CN" altLang="zh-CN" b="0" dirty="0">
                <a:solidFill>
                  <a:schemeClr val="tx1"/>
                </a:solidFill>
                <a:latin typeface="+mj-ea"/>
                <a:ea typeface="+mj-ea"/>
              </a:rPr>
              <a:t>的映射关系在</a:t>
            </a:r>
            <a:endParaRPr lang="zh-CN" altLang="en-US" b="0" dirty="0">
              <a:solidFill>
                <a:schemeClr val="tx1"/>
              </a:solidFill>
              <a:latin typeface="+mj-ea"/>
              <a:ea typeface="+mj-ea"/>
            </a:endParaRPr>
          </a:p>
        </p:txBody>
      </p:sp>
      <p:pic>
        <p:nvPicPr>
          <p:cNvPr id="4404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8952" y="4910999"/>
            <a:ext cx="639798" cy="39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25"/>
          <p:cNvSpPr/>
          <p:nvPr/>
        </p:nvSpPr>
        <p:spPr>
          <a:xfrm>
            <a:off x="683568" y="5445224"/>
            <a:ext cx="3005951" cy="400110"/>
          </a:xfrm>
          <a:prstGeom prst="rect">
            <a:avLst/>
          </a:prstGeom>
        </p:spPr>
        <p:txBody>
          <a:bodyPr wrap="none">
            <a:spAutoFit/>
          </a:bodyPr>
          <a:lstStyle/>
          <a:p>
            <a:r>
              <a:rPr lang="zh-CN" altLang="zh-CN" b="0" dirty="0">
                <a:solidFill>
                  <a:schemeClr val="tx1"/>
                </a:solidFill>
                <a:latin typeface="+mj-ea"/>
                <a:ea typeface="+mj-ea"/>
              </a:rPr>
              <a:t>平面上找到一个相应的点</a:t>
            </a:r>
            <a:endParaRPr lang="zh-CN" altLang="en-US" b="0" dirty="0">
              <a:solidFill>
                <a:schemeClr val="tx1"/>
              </a:solidFill>
              <a:latin typeface="+mj-ea"/>
              <a:ea typeface="+mj-ea"/>
            </a:endParaRPr>
          </a:p>
        </p:txBody>
      </p:sp>
      <p:pic>
        <p:nvPicPr>
          <p:cNvPr id="44047" name="Picture 1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74452" y="5447096"/>
            <a:ext cx="398238" cy="39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3936787" y="5447096"/>
            <a:ext cx="954107" cy="400110"/>
          </a:xfrm>
          <a:prstGeom prst="rect">
            <a:avLst/>
          </a:prstGeom>
        </p:spPr>
        <p:txBody>
          <a:bodyPr wrap="none">
            <a:spAutoFit/>
          </a:bodyPr>
          <a:lstStyle/>
          <a:p>
            <a:r>
              <a:rPr lang="zh-CN" altLang="zh-CN" b="0" dirty="0">
                <a:solidFill>
                  <a:schemeClr val="tx1"/>
                </a:solidFill>
                <a:latin typeface="+mj-ea"/>
                <a:ea typeface="+mj-ea"/>
              </a:rPr>
              <a:t>；对于</a:t>
            </a:r>
            <a:endParaRPr lang="zh-CN" altLang="en-US" b="0" dirty="0">
              <a:solidFill>
                <a:schemeClr val="tx1"/>
              </a:solidFill>
              <a:latin typeface="+mj-ea"/>
              <a:ea typeface="+mj-ea"/>
            </a:endParaRPr>
          </a:p>
        </p:txBody>
      </p:sp>
      <p:pic>
        <p:nvPicPr>
          <p:cNvPr id="44048"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6990" y="5517232"/>
            <a:ext cx="327808" cy="39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5054798" y="5488687"/>
            <a:ext cx="3005951" cy="400110"/>
          </a:xfrm>
          <a:prstGeom prst="rect">
            <a:avLst/>
          </a:prstGeom>
        </p:spPr>
        <p:txBody>
          <a:bodyPr wrap="none">
            <a:spAutoFit/>
          </a:bodyPr>
          <a:lstStyle/>
          <a:p>
            <a:r>
              <a:rPr lang="zh-CN" altLang="zh-CN" b="0" dirty="0">
                <a:solidFill>
                  <a:schemeClr val="tx1"/>
                </a:solidFill>
                <a:latin typeface="+mj-ea"/>
                <a:ea typeface="+mj-ea"/>
              </a:rPr>
              <a:t>平面上的任意一条不通过</a:t>
            </a:r>
            <a:endParaRPr lang="zh-CN" altLang="en-US" b="0" dirty="0">
              <a:solidFill>
                <a:schemeClr val="tx1"/>
              </a:solidFill>
              <a:latin typeface="+mj-ea"/>
              <a:ea typeface="+mj-ea"/>
            </a:endParaRPr>
          </a:p>
        </p:txBody>
      </p:sp>
      <p:pic>
        <p:nvPicPr>
          <p:cNvPr id="44049"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958" y="5914052"/>
            <a:ext cx="647200" cy="39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1311680" y="5932160"/>
            <a:ext cx="2749471" cy="400110"/>
          </a:xfrm>
          <a:prstGeom prst="rect">
            <a:avLst/>
          </a:prstGeom>
        </p:spPr>
        <p:txBody>
          <a:bodyPr wrap="none">
            <a:spAutoFit/>
          </a:bodyPr>
          <a:lstStyle/>
          <a:p>
            <a:r>
              <a:rPr lang="zh-CN" altLang="zh-CN" b="0" dirty="0">
                <a:solidFill>
                  <a:schemeClr val="tx1"/>
                </a:solidFill>
                <a:latin typeface="+mj-ea"/>
                <a:ea typeface="+mj-ea"/>
              </a:rPr>
              <a:t>任何奇异点的封闭曲线</a:t>
            </a:r>
            <a:endParaRPr lang="zh-CN" altLang="en-US" b="0" dirty="0">
              <a:solidFill>
                <a:schemeClr val="tx1"/>
              </a:solidFill>
              <a:latin typeface="+mj-ea"/>
              <a:ea typeface="+mj-ea"/>
            </a:endParaRPr>
          </a:p>
        </p:txBody>
      </p:sp>
      <p:pic>
        <p:nvPicPr>
          <p:cNvPr id="44050"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42381" y="5965701"/>
            <a:ext cx="383902" cy="41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2" name="矩形 44031"/>
          <p:cNvSpPr/>
          <p:nvPr/>
        </p:nvSpPr>
        <p:spPr>
          <a:xfrm>
            <a:off x="4284115" y="5984393"/>
            <a:ext cx="2749471" cy="400110"/>
          </a:xfrm>
          <a:prstGeom prst="rect">
            <a:avLst/>
          </a:prstGeom>
        </p:spPr>
        <p:txBody>
          <a:bodyPr wrap="none">
            <a:spAutoFit/>
          </a:bodyPr>
          <a:lstStyle/>
          <a:p>
            <a:r>
              <a:rPr lang="zh-CN" altLang="zh-CN" b="0" dirty="0">
                <a:solidFill>
                  <a:schemeClr val="tx1"/>
                </a:solidFill>
                <a:latin typeface="+mj-ea"/>
                <a:ea typeface="+mj-ea"/>
              </a:rPr>
              <a:t>，也可通过映射关系在</a:t>
            </a:r>
            <a:endParaRPr lang="zh-CN" altLang="en-US" b="0" dirty="0">
              <a:solidFill>
                <a:schemeClr val="tx1"/>
              </a:solidFill>
              <a:latin typeface="+mj-ea"/>
              <a:ea typeface="+mj-ea"/>
            </a:endParaRPr>
          </a:p>
        </p:txBody>
      </p:sp>
      <p:pic>
        <p:nvPicPr>
          <p:cNvPr id="48"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3271" y="6036523"/>
            <a:ext cx="611061" cy="37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3375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5256584" cy="400110"/>
          </a:xfrm>
          <a:prstGeom prst="rect">
            <a:avLst/>
          </a:prstGeom>
        </p:spPr>
        <p:txBody>
          <a:bodyPr wrap="square">
            <a:spAutoFit/>
          </a:bodyPr>
          <a:lstStyle/>
          <a:p>
            <a:pPr algn="l"/>
            <a:r>
              <a:rPr lang="zh-CN" altLang="zh-CN" b="0" dirty="0" smtClean="0">
                <a:solidFill>
                  <a:schemeClr val="tx1"/>
                </a:solidFill>
                <a:latin typeface="+mj-ea"/>
                <a:ea typeface="+mj-ea"/>
              </a:rPr>
              <a:t>平面找到</a:t>
            </a:r>
            <a:r>
              <a:rPr lang="zh-CN" altLang="zh-CN" b="0" dirty="0">
                <a:solidFill>
                  <a:schemeClr val="tx1"/>
                </a:solidFill>
                <a:latin typeface="+mj-ea"/>
                <a:ea typeface="+mj-ea"/>
              </a:rPr>
              <a:t>一条与它相对应的封闭曲线</a:t>
            </a:r>
          </a:p>
        </p:txBody>
      </p:sp>
      <p:pic>
        <p:nvPicPr>
          <p:cNvPr id="450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1062792"/>
            <a:ext cx="390054" cy="3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89444" y="1124744"/>
            <a:ext cx="2236510" cy="400110"/>
          </a:xfrm>
          <a:prstGeom prst="rect">
            <a:avLst/>
          </a:prstGeom>
        </p:spPr>
        <p:txBody>
          <a:bodyPr wrap="none">
            <a:spAutoFit/>
          </a:bodyPr>
          <a:lstStyle/>
          <a:p>
            <a:r>
              <a:rPr lang="zh-CN" altLang="zh-CN" b="0" dirty="0">
                <a:solidFill>
                  <a:schemeClr val="tx1"/>
                </a:solidFill>
                <a:latin typeface="+mj-ea"/>
                <a:ea typeface="+mj-ea"/>
              </a:rPr>
              <a:t>，如图</a:t>
            </a:r>
            <a:r>
              <a:rPr lang="en-US" altLang="zh-CN" b="0" dirty="0">
                <a:solidFill>
                  <a:schemeClr val="tx1"/>
                </a:solidFill>
                <a:latin typeface="+mj-ea"/>
                <a:ea typeface="+mj-ea"/>
              </a:rPr>
              <a:t>6-38</a:t>
            </a:r>
            <a:r>
              <a:rPr lang="zh-CN" altLang="zh-CN" b="0" dirty="0">
                <a:solidFill>
                  <a:schemeClr val="tx1"/>
                </a:solidFill>
                <a:latin typeface="+mj-ea"/>
                <a:ea typeface="+mj-ea"/>
              </a:rPr>
              <a:t>所示。</a:t>
            </a:r>
          </a:p>
        </p:txBody>
      </p:sp>
      <p:pic>
        <p:nvPicPr>
          <p:cNvPr id="4505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8359"/>
          <a:stretch/>
        </p:blipFill>
        <p:spPr bwMode="auto">
          <a:xfrm>
            <a:off x="1218036" y="1524854"/>
            <a:ext cx="5167313" cy="251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flipH="1">
            <a:off x="827583" y="4437112"/>
            <a:ext cx="4824536" cy="400110"/>
          </a:xfrm>
          <a:prstGeom prst="rect">
            <a:avLst/>
          </a:prstGeom>
        </p:spPr>
        <p:txBody>
          <a:bodyPr wrap="square">
            <a:spAutoFit/>
          </a:bodyPr>
          <a:lstStyle/>
          <a:p>
            <a:pPr algn="l"/>
            <a:r>
              <a:rPr lang="zh-CN" altLang="zh-CN" b="0" dirty="0" smtClean="0">
                <a:solidFill>
                  <a:schemeClr val="tx1"/>
                </a:solidFill>
                <a:latin typeface="+mj-ea"/>
                <a:ea typeface="+mj-ea"/>
              </a:rPr>
              <a:t>设</a:t>
            </a:r>
            <a:r>
              <a:rPr lang="en-US" altLang="zh-CN" b="0" dirty="0" smtClean="0">
                <a:solidFill>
                  <a:schemeClr val="tx1"/>
                </a:solidFill>
                <a:latin typeface="+mj-ea"/>
                <a:ea typeface="+mj-ea"/>
              </a:rPr>
              <a:t>S</a:t>
            </a:r>
            <a:r>
              <a:rPr lang="zh-CN" altLang="zh-CN" b="0" dirty="0">
                <a:solidFill>
                  <a:schemeClr val="tx1"/>
                </a:solidFill>
                <a:latin typeface="+mj-ea"/>
                <a:ea typeface="+mj-ea"/>
              </a:rPr>
              <a:t>平面上不通过</a:t>
            </a:r>
            <a:endParaRPr lang="zh-CN" altLang="en-US" b="0" dirty="0">
              <a:solidFill>
                <a:schemeClr val="tx1"/>
              </a:solidFill>
              <a:latin typeface="+mj-ea"/>
              <a:ea typeface="+mj-ea"/>
            </a:endParaRPr>
          </a:p>
        </p:txBody>
      </p:sp>
      <p:pic>
        <p:nvPicPr>
          <p:cNvPr id="7"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9952" y="4443500"/>
            <a:ext cx="639798" cy="39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559750" y="4365104"/>
            <a:ext cx="3262432" cy="400110"/>
          </a:xfrm>
          <a:prstGeom prst="rect">
            <a:avLst/>
          </a:prstGeom>
        </p:spPr>
        <p:txBody>
          <a:bodyPr wrap="none">
            <a:spAutoFit/>
          </a:bodyPr>
          <a:lstStyle/>
          <a:p>
            <a:r>
              <a:rPr lang="zh-CN" altLang="zh-CN" b="0" dirty="0">
                <a:solidFill>
                  <a:schemeClr val="tx1"/>
                </a:solidFill>
                <a:latin typeface="+mj-ea"/>
                <a:ea typeface="+mj-ea"/>
              </a:rPr>
              <a:t>任何奇异点的某条封闭曲线</a:t>
            </a:r>
            <a:endParaRPr lang="zh-CN" altLang="en-US" b="0" dirty="0">
              <a:solidFill>
                <a:schemeClr val="tx1"/>
              </a:solidFill>
              <a:latin typeface="+mj-ea"/>
              <a:ea typeface="+mj-ea"/>
            </a:endParaRPr>
          </a:p>
        </p:txBody>
      </p:sp>
      <p:pic>
        <p:nvPicPr>
          <p:cNvPr id="4506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6744" y="4365104"/>
            <a:ext cx="323528" cy="35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998469" y="4413232"/>
            <a:ext cx="1467068" cy="400110"/>
          </a:xfrm>
          <a:prstGeom prst="rect">
            <a:avLst/>
          </a:prstGeom>
        </p:spPr>
        <p:txBody>
          <a:bodyPr wrap="none">
            <a:spAutoFit/>
          </a:bodyPr>
          <a:lstStyle/>
          <a:p>
            <a:r>
              <a:rPr lang="zh-CN" altLang="zh-CN" b="0" dirty="0">
                <a:solidFill>
                  <a:schemeClr val="tx1"/>
                </a:solidFill>
                <a:latin typeface="+mj-ea"/>
                <a:ea typeface="+mj-ea"/>
              </a:rPr>
              <a:t>，它包围了</a:t>
            </a:r>
            <a:endParaRPr lang="zh-CN" altLang="en-US" b="0" dirty="0">
              <a:solidFill>
                <a:schemeClr val="tx1"/>
              </a:solidFill>
              <a:latin typeface="+mj-ea"/>
              <a:ea typeface="+mj-ea"/>
            </a:endParaRPr>
          </a:p>
        </p:txBody>
      </p:sp>
      <p:pic>
        <p:nvPicPr>
          <p:cNvPr id="4506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60" y="4967943"/>
            <a:ext cx="585065"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196625" y="4869160"/>
            <a:ext cx="441146" cy="400110"/>
          </a:xfrm>
          <a:prstGeom prst="rect">
            <a:avLst/>
          </a:prstGeom>
        </p:spPr>
        <p:txBody>
          <a:bodyPr wrap="none">
            <a:spAutoFit/>
          </a:bodyPr>
          <a:lstStyle/>
          <a:p>
            <a:r>
              <a:rPr lang="zh-CN" altLang="zh-CN" b="0" dirty="0">
                <a:solidFill>
                  <a:schemeClr val="tx1"/>
                </a:solidFill>
                <a:latin typeface="+mj-ea"/>
                <a:ea typeface="+mj-ea"/>
              </a:rPr>
              <a:t>在</a:t>
            </a:r>
            <a:endParaRPr lang="zh-CN" altLang="en-US" b="0" dirty="0">
              <a:solidFill>
                <a:schemeClr val="tx1"/>
              </a:solidFill>
              <a:latin typeface="+mj-ea"/>
              <a:ea typeface="+mj-ea"/>
            </a:endParaRPr>
          </a:p>
        </p:txBody>
      </p:sp>
      <p:pic>
        <p:nvPicPr>
          <p:cNvPr id="4506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47664" y="4907213"/>
            <a:ext cx="303262" cy="35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850926" y="4907213"/>
            <a:ext cx="1210588" cy="400110"/>
          </a:xfrm>
          <a:prstGeom prst="rect">
            <a:avLst/>
          </a:prstGeom>
        </p:spPr>
        <p:txBody>
          <a:bodyPr wrap="none">
            <a:spAutoFit/>
          </a:bodyPr>
          <a:lstStyle/>
          <a:p>
            <a:r>
              <a:rPr lang="zh-CN" altLang="zh-CN" b="0" dirty="0">
                <a:solidFill>
                  <a:schemeClr val="tx1"/>
                </a:solidFill>
                <a:latin typeface="+mj-ea"/>
                <a:ea typeface="+mj-ea"/>
              </a:rPr>
              <a:t>平面上的</a:t>
            </a:r>
            <a:endParaRPr lang="zh-CN" altLang="en-US" b="0" dirty="0">
              <a:solidFill>
                <a:schemeClr val="tx1"/>
              </a:solidFill>
              <a:latin typeface="+mj-ea"/>
              <a:ea typeface="+mj-ea"/>
            </a:endParaRPr>
          </a:p>
        </p:txBody>
      </p:sp>
      <p:pic>
        <p:nvPicPr>
          <p:cNvPr id="45063"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9714" y="4926355"/>
            <a:ext cx="310137" cy="36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196399" y="4941168"/>
            <a:ext cx="1210588" cy="400110"/>
          </a:xfrm>
          <a:prstGeom prst="rect">
            <a:avLst/>
          </a:prstGeom>
        </p:spPr>
        <p:txBody>
          <a:bodyPr wrap="none">
            <a:spAutoFit/>
          </a:bodyPr>
          <a:lstStyle/>
          <a:p>
            <a:r>
              <a:rPr lang="zh-CN" altLang="zh-CN" b="0" dirty="0">
                <a:solidFill>
                  <a:schemeClr val="tx1"/>
                </a:solidFill>
                <a:latin typeface="+mj-ea"/>
                <a:ea typeface="+mj-ea"/>
              </a:rPr>
              <a:t>个零点和</a:t>
            </a:r>
            <a:endParaRPr lang="zh-CN" altLang="en-US" b="0" dirty="0">
              <a:solidFill>
                <a:schemeClr val="tx1"/>
              </a:solidFill>
              <a:latin typeface="+mj-ea"/>
              <a:ea typeface="+mj-ea"/>
            </a:endParaRPr>
          </a:p>
        </p:txBody>
      </p:sp>
      <p:pic>
        <p:nvPicPr>
          <p:cNvPr id="45064"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05300" y="4995112"/>
            <a:ext cx="296714" cy="34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562872" y="4968140"/>
            <a:ext cx="1467068" cy="400110"/>
          </a:xfrm>
          <a:prstGeom prst="rect">
            <a:avLst/>
          </a:prstGeom>
        </p:spPr>
        <p:txBody>
          <a:bodyPr wrap="none">
            <a:spAutoFit/>
          </a:bodyPr>
          <a:lstStyle/>
          <a:p>
            <a:r>
              <a:rPr lang="zh-CN" altLang="zh-CN" b="0" dirty="0">
                <a:solidFill>
                  <a:schemeClr val="tx1"/>
                </a:solidFill>
                <a:latin typeface="+mj-ea"/>
                <a:ea typeface="+mj-ea"/>
              </a:rPr>
              <a:t>个极点。当</a:t>
            </a:r>
            <a:endParaRPr lang="zh-CN" altLang="en-US" b="0" dirty="0">
              <a:solidFill>
                <a:schemeClr val="tx1"/>
              </a:solidFill>
              <a:latin typeface="+mj-ea"/>
              <a:ea typeface="+mj-ea"/>
            </a:endParaRPr>
          </a:p>
        </p:txBody>
      </p:sp>
      <p:pic>
        <p:nvPicPr>
          <p:cNvPr id="45065"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8176" y="5040984"/>
            <a:ext cx="323528" cy="37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126083" y="5028234"/>
            <a:ext cx="3005951" cy="400110"/>
          </a:xfrm>
          <a:prstGeom prst="rect">
            <a:avLst/>
          </a:prstGeom>
        </p:spPr>
        <p:txBody>
          <a:bodyPr wrap="none">
            <a:spAutoFit/>
          </a:bodyPr>
          <a:lstStyle/>
          <a:p>
            <a:r>
              <a:rPr lang="zh-CN" altLang="zh-CN" b="0" dirty="0">
                <a:solidFill>
                  <a:schemeClr val="tx1"/>
                </a:solidFill>
                <a:latin typeface="+mj-ea"/>
                <a:ea typeface="+mj-ea"/>
              </a:rPr>
              <a:t>以顺时针方向沿封闭曲线</a:t>
            </a:r>
            <a:endParaRPr lang="zh-CN" altLang="en-US" b="0" dirty="0">
              <a:solidFill>
                <a:schemeClr val="tx1"/>
              </a:solidFill>
              <a:latin typeface="+mj-ea"/>
              <a:ea typeface="+mj-ea"/>
            </a:endParaRPr>
          </a:p>
        </p:txBody>
      </p:sp>
      <p:pic>
        <p:nvPicPr>
          <p:cNvPr id="21"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564" y="5437527"/>
            <a:ext cx="323528" cy="35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904092" y="5437527"/>
            <a:ext cx="2236510" cy="400110"/>
          </a:xfrm>
          <a:prstGeom prst="rect">
            <a:avLst/>
          </a:prstGeom>
        </p:spPr>
        <p:txBody>
          <a:bodyPr wrap="none">
            <a:spAutoFit/>
          </a:bodyPr>
          <a:lstStyle/>
          <a:p>
            <a:r>
              <a:rPr lang="zh-CN" altLang="zh-CN" b="0" dirty="0">
                <a:solidFill>
                  <a:schemeClr val="tx1"/>
                </a:solidFill>
                <a:latin typeface="+mj-ea"/>
                <a:ea typeface="+mj-ea"/>
              </a:rPr>
              <a:t>移动一周时，则在</a:t>
            </a:r>
            <a:endParaRPr lang="zh-CN" altLang="en-US" b="0" dirty="0">
              <a:solidFill>
                <a:schemeClr val="tx1"/>
              </a:solidFill>
              <a:latin typeface="+mj-ea"/>
              <a:ea typeface="+mj-ea"/>
            </a:endParaRPr>
          </a:p>
        </p:txBody>
      </p:sp>
      <p:pic>
        <p:nvPicPr>
          <p:cNvPr id="4506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1514" y="5510771"/>
            <a:ext cx="326866" cy="3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366119" y="5517232"/>
            <a:ext cx="4572000" cy="400110"/>
          </a:xfrm>
          <a:prstGeom prst="rect">
            <a:avLst/>
          </a:prstGeom>
        </p:spPr>
        <p:txBody>
          <a:bodyPr>
            <a:spAutoFit/>
          </a:bodyPr>
          <a:lstStyle/>
          <a:p>
            <a:pPr algn="l"/>
            <a:r>
              <a:rPr lang="zh-CN" altLang="zh-CN" b="0" dirty="0">
                <a:solidFill>
                  <a:schemeClr val="tx1"/>
                </a:solidFill>
                <a:latin typeface="+mj-ea"/>
                <a:ea typeface="+mj-ea"/>
              </a:rPr>
              <a:t>平面上相对应</a:t>
            </a:r>
            <a:r>
              <a:rPr lang="zh-CN" altLang="zh-CN" b="0" dirty="0" smtClean="0">
                <a:solidFill>
                  <a:schemeClr val="tx1"/>
                </a:solidFill>
                <a:latin typeface="+mj-ea"/>
                <a:ea typeface="+mj-ea"/>
              </a:rPr>
              <a:t>于封闭</a:t>
            </a:r>
            <a:r>
              <a:rPr lang="zh-CN" altLang="zh-CN" b="0" dirty="0">
                <a:solidFill>
                  <a:schemeClr val="tx1"/>
                </a:solidFill>
                <a:latin typeface="+mj-ea"/>
                <a:ea typeface="+mj-ea"/>
              </a:rPr>
              <a:t>曲线</a:t>
            </a:r>
            <a:endParaRPr lang="zh-CN" altLang="en-US" b="0" dirty="0">
              <a:solidFill>
                <a:schemeClr val="tx1"/>
              </a:solidFill>
              <a:latin typeface="+mj-ea"/>
              <a:ea typeface="+mj-ea"/>
            </a:endParaRPr>
          </a:p>
        </p:txBody>
      </p:sp>
      <p:pic>
        <p:nvPicPr>
          <p:cNvPr id="45067"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6992" y="5594283"/>
            <a:ext cx="296714" cy="32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444208" y="5517232"/>
            <a:ext cx="697627" cy="400110"/>
          </a:xfrm>
          <a:prstGeom prst="rect">
            <a:avLst/>
          </a:prstGeom>
        </p:spPr>
        <p:txBody>
          <a:bodyPr wrap="none">
            <a:spAutoFit/>
          </a:bodyPr>
          <a:lstStyle/>
          <a:p>
            <a:r>
              <a:rPr lang="zh-CN" altLang="zh-CN" b="0" dirty="0">
                <a:solidFill>
                  <a:schemeClr val="tx1"/>
                </a:solidFill>
                <a:latin typeface="+mj-ea"/>
                <a:ea typeface="+mj-ea"/>
              </a:rPr>
              <a:t>的像</a:t>
            </a:r>
            <a:endParaRPr lang="zh-CN" altLang="en-US" b="0" dirty="0">
              <a:solidFill>
                <a:schemeClr val="tx1"/>
              </a:solidFill>
              <a:latin typeface="+mj-ea"/>
              <a:ea typeface="+mj-ea"/>
            </a:endParaRPr>
          </a:p>
        </p:txBody>
      </p:sp>
      <p:pic>
        <p:nvPicPr>
          <p:cNvPr id="4506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1319" y="5552345"/>
            <a:ext cx="364997" cy="36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39552" y="5877272"/>
            <a:ext cx="3775393" cy="400110"/>
          </a:xfrm>
          <a:prstGeom prst="rect">
            <a:avLst/>
          </a:prstGeom>
        </p:spPr>
        <p:txBody>
          <a:bodyPr wrap="none">
            <a:spAutoFit/>
          </a:bodyPr>
          <a:lstStyle/>
          <a:p>
            <a:r>
              <a:rPr lang="zh-CN" altLang="zh-CN" b="0" dirty="0">
                <a:solidFill>
                  <a:schemeClr val="tx1"/>
                </a:solidFill>
                <a:latin typeface="+mj-ea"/>
                <a:ea typeface="+mj-ea"/>
              </a:rPr>
              <a:t>将以顺时针的方向围绕原点旋转</a:t>
            </a:r>
            <a:endParaRPr lang="zh-CN" altLang="en-US" b="0" dirty="0">
              <a:solidFill>
                <a:schemeClr val="tx1"/>
              </a:solidFill>
              <a:latin typeface="+mj-ea"/>
              <a:ea typeface="+mj-ea"/>
            </a:endParaRPr>
          </a:p>
        </p:txBody>
      </p:sp>
      <p:pic>
        <p:nvPicPr>
          <p:cNvPr id="45069"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96978" y="5884978"/>
            <a:ext cx="365894" cy="42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562872" y="5917971"/>
            <a:ext cx="697627" cy="400110"/>
          </a:xfrm>
          <a:prstGeom prst="rect">
            <a:avLst/>
          </a:prstGeom>
        </p:spPr>
        <p:txBody>
          <a:bodyPr wrap="none">
            <a:spAutoFit/>
          </a:bodyPr>
          <a:lstStyle/>
          <a:p>
            <a:r>
              <a:rPr lang="zh-CN" altLang="zh-CN" b="0" dirty="0">
                <a:solidFill>
                  <a:schemeClr val="tx1"/>
                </a:solidFill>
                <a:latin typeface="+mj-ea"/>
                <a:ea typeface="+mj-ea"/>
              </a:rPr>
              <a:t>圈。</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39233758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291106"/>
            <a:ext cx="324948" cy="3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20484" y="1270102"/>
            <a:ext cx="441146" cy="400110"/>
          </a:xfrm>
          <a:prstGeom prst="rect">
            <a:avLst/>
          </a:prstGeom>
        </p:spPr>
        <p:txBody>
          <a:bodyPr wrap="none">
            <a:spAutoFit/>
          </a:bodyPr>
          <a:lstStyle/>
          <a:p>
            <a:r>
              <a:rPr lang="zh-CN" altLang="zh-CN" b="0" dirty="0">
                <a:solidFill>
                  <a:schemeClr val="tx1"/>
                </a:solidFill>
                <a:latin typeface="+mj-ea"/>
                <a:ea typeface="+mj-ea"/>
              </a:rPr>
              <a:t>与</a:t>
            </a:r>
            <a:endParaRPr lang="zh-CN" altLang="en-US" b="0" dirty="0">
              <a:solidFill>
                <a:schemeClr val="tx1"/>
              </a:solidFill>
              <a:latin typeface="+mj-ea"/>
              <a:ea typeface="+mj-ea"/>
            </a:endParaRPr>
          </a:p>
        </p:txBody>
      </p:sp>
      <p:pic>
        <p:nvPicPr>
          <p:cNvPr id="460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78" y="1291106"/>
            <a:ext cx="277664" cy="32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6649" y="1288443"/>
            <a:ext cx="279946" cy="32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97143" y="1291106"/>
            <a:ext cx="1467068" cy="400110"/>
          </a:xfrm>
          <a:prstGeom prst="rect">
            <a:avLst/>
          </a:prstGeom>
        </p:spPr>
        <p:txBody>
          <a:bodyPr wrap="none">
            <a:spAutoFit/>
          </a:bodyPr>
          <a:lstStyle/>
          <a:p>
            <a:r>
              <a:rPr lang="zh-CN" altLang="zh-CN" b="0" dirty="0">
                <a:solidFill>
                  <a:schemeClr val="tx1"/>
                </a:solidFill>
                <a:latin typeface="+mj-ea"/>
                <a:ea typeface="+mj-ea"/>
              </a:rPr>
              <a:t>的关系为：</a:t>
            </a:r>
          </a:p>
        </p:txBody>
      </p:sp>
      <p:pic>
        <p:nvPicPr>
          <p:cNvPr id="4608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909" y="1733998"/>
            <a:ext cx="1351480" cy="36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8820" y="2348880"/>
            <a:ext cx="2635657" cy="400110"/>
          </a:xfrm>
          <a:prstGeom prst="rect">
            <a:avLst/>
          </a:prstGeom>
        </p:spPr>
        <p:txBody>
          <a:bodyPr wrap="none">
            <a:spAutoFit/>
          </a:bodyPr>
          <a:lstStyle/>
          <a:p>
            <a:r>
              <a:rPr lang="en-US" altLang="zh-CN" b="0" dirty="0">
                <a:solidFill>
                  <a:schemeClr val="tx1"/>
                </a:solidFill>
                <a:latin typeface="+mj-ea"/>
                <a:ea typeface="+mj-ea"/>
              </a:rPr>
              <a:t>3</a:t>
            </a:r>
            <a:r>
              <a:rPr lang="zh-CN" altLang="zh-CN" b="0" dirty="0">
                <a:solidFill>
                  <a:schemeClr val="tx1"/>
                </a:solidFill>
                <a:latin typeface="+mj-ea"/>
                <a:ea typeface="+mj-ea"/>
              </a:rPr>
              <a:t>．奈奎斯特稳定判据</a:t>
            </a:r>
          </a:p>
        </p:txBody>
      </p:sp>
      <p:sp>
        <p:nvSpPr>
          <p:cNvPr id="5" name="矩形 4"/>
          <p:cNvSpPr/>
          <p:nvPr/>
        </p:nvSpPr>
        <p:spPr>
          <a:xfrm>
            <a:off x="294167" y="2828835"/>
            <a:ext cx="2236510" cy="400110"/>
          </a:xfrm>
          <a:prstGeom prst="rect">
            <a:avLst/>
          </a:prstGeom>
        </p:spPr>
        <p:txBody>
          <a:bodyPr wrap="none">
            <a:spAutoFit/>
          </a:bodyPr>
          <a:lstStyle/>
          <a:p>
            <a:r>
              <a:rPr lang="zh-CN" altLang="zh-CN" b="0" dirty="0">
                <a:solidFill>
                  <a:schemeClr val="tx1"/>
                </a:solidFill>
                <a:latin typeface="+mj-ea"/>
                <a:ea typeface="+mj-ea"/>
              </a:rPr>
              <a:t>为了确定辅助函数</a:t>
            </a:r>
            <a:endParaRPr lang="zh-CN" altLang="en-US" b="0" dirty="0">
              <a:solidFill>
                <a:schemeClr val="tx1"/>
              </a:solidFill>
              <a:latin typeface="+mj-ea"/>
              <a:ea typeface="+mj-ea"/>
            </a:endParaRPr>
          </a:p>
        </p:txBody>
      </p:sp>
      <p:pic>
        <p:nvPicPr>
          <p:cNvPr id="4608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1760" y="2885755"/>
            <a:ext cx="557684" cy="34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987824" y="2780928"/>
            <a:ext cx="1210588" cy="400110"/>
          </a:xfrm>
          <a:prstGeom prst="rect">
            <a:avLst/>
          </a:prstGeom>
        </p:spPr>
        <p:txBody>
          <a:bodyPr wrap="none">
            <a:spAutoFit/>
          </a:bodyPr>
          <a:lstStyle/>
          <a:p>
            <a:r>
              <a:rPr lang="zh-CN" altLang="zh-CN" b="0" dirty="0">
                <a:solidFill>
                  <a:schemeClr val="tx1"/>
                </a:solidFill>
                <a:latin typeface="+mj-ea"/>
                <a:ea typeface="+mj-ea"/>
              </a:rPr>
              <a:t>位于右半</a:t>
            </a:r>
            <a:endParaRPr lang="zh-CN" altLang="en-US" b="0" dirty="0">
              <a:solidFill>
                <a:schemeClr val="tx1"/>
              </a:solidFill>
              <a:latin typeface="+mj-ea"/>
              <a:ea typeface="+mj-ea"/>
            </a:endParaRPr>
          </a:p>
        </p:txBody>
      </p:sp>
      <p:pic>
        <p:nvPicPr>
          <p:cNvPr id="4608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944" y="2780928"/>
            <a:ext cx="395536" cy="45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11960" y="2812866"/>
            <a:ext cx="4572000" cy="400110"/>
          </a:xfrm>
          <a:prstGeom prst="rect">
            <a:avLst/>
          </a:prstGeom>
        </p:spPr>
        <p:txBody>
          <a:bodyPr>
            <a:spAutoFit/>
          </a:bodyPr>
          <a:lstStyle/>
          <a:p>
            <a:r>
              <a:rPr lang="zh-CN" altLang="zh-CN" b="0" dirty="0">
                <a:solidFill>
                  <a:schemeClr val="tx1"/>
                </a:solidFill>
                <a:latin typeface="+mj-ea"/>
                <a:ea typeface="+mj-ea"/>
              </a:rPr>
              <a:t>平面内的所有零点、极点数，现将</a:t>
            </a:r>
            <a:r>
              <a:rPr lang="zh-CN" altLang="zh-CN" b="0" dirty="0" smtClean="0">
                <a:solidFill>
                  <a:schemeClr val="tx1"/>
                </a:solidFill>
                <a:latin typeface="+mj-ea"/>
                <a:ea typeface="+mj-ea"/>
              </a:rPr>
              <a:t>封闭</a:t>
            </a:r>
            <a:endParaRPr lang="zh-CN" altLang="en-US" b="0" dirty="0">
              <a:solidFill>
                <a:schemeClr val="tx1"/>
              </a:solidFill>
              <a:latin typeface="+mj-ea"/>
              <a:ea typeface="+mj-ea"/>
            </a:endParaRPr>
          </a:p>
        </p:txBody>
      </p:sp>
      <p:sp>
        <p:nvSpPr>
          <p:cNvPr id="8" name="矩形 7"/>
          <p:cNvSpPr/>
          <p:nvPr/>
        </p:nvSpPr>
        <p:spPr>
          <a:xfrm>
            <a:off x="371670" y="3284984"/>
            <a:ext cx="697627" cy="400110"/>
          </a:xfrm>
          <a:prstGeom prst="rect">
            <a:avLst/>
          </a:prstGeom>
        </p:spPr>
        <p:txBody>
          <a:bodyPr wrap="none">
            <a:spAutoFit/>
          </a:bodyPr>
          <a:lstStyle/>
          <a:p>
            <a:r>
              <a:rPr lang="zh-CN" altLang="zh-CN" b="0" dirty="0">
                <a:solidFill>
                  <a:schemeClr val="tx1"/>
                </a:solidFill>
                <a:latin typeface="+mj-ea"/>
                <a:ea typeface="+mj-ea"/>
              </a:rPr>
              <a:t>曲线</a:t>
            </a:r>
            <a:endParaRPr lang="zh-CN" altLang="en-US" b="0" dirty="0">
              <a:solidFill>
                <a:schemeClr val="tx1"/>
              </a:solidFill>
              <a:latin typeface="+mj-ea"/>
              <a:ea typeface="+mj-ea"/>
            </a:endParaRPr>
          </a:p>
        </p:txBody>
      </p:sp>
      <p:pic>
        <p:nvPicPr>
          <p:cNvPr id="4608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7960" y="3350728"/>
            <a:ext cx="246236" cy="26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87624" y="3316922"/>
            <a:ext cx="4174540" cy="400110"/>
          </a:xfrm>
          <a:prstGeom prst="rect">
            <a:avLst/>
          </a:prstGeom>
        </p:spPr>
        <p:txBody>
          <a:bodyPr wrap="none">
            <a:spAutoFit/>
          </a:bodyPr>
          <a:lstStyle/>
          <a:p>
            <a:r>
              <a:rPr lang="zh-CN" altLang="zh-CN" b="0" dirty="0">
                <a:solidFill>
                  <a:schemeClr val="tx1"/>
                </a:solidFill>
                <a:latin typeface="+mj-ea"/>
                <a:ea typeface="+mj-ea"/>
              </a:rPr>
              <a:t>扩展为整个右半</a:t>
            </a:r>
            <a:r>
              <a:rPr lang="en-US" altLang="zh-CN" b="0" dirty="0">
                <a:solidFill>
                  <a:schemeClr val="tx1"/>
                </a:solidFill>
                <a:latin typeface="+mj-ea"/>
                <a:ea typeface="+mj-ea"/>
              </a:rPr>
              <a:t>s</a:t>
            </a:r>
            <a:r>
              <a:rPr lang="zh-CN" altLang="zh-CN" b="0" dirty="0">
                <a:solidFill>
                  <a:schemeClr val="tx1"/>
                </a:solidFill>
                <a:latin typeface="+mj-ea"/>
                <a:ea typeface="+mj-ea"/>
              </a:rPr>
              <a:t>平面。为此，设计</a:t>
            </a:r>
            <a:endParaRPr lang="zh-CN" altLang="en-US" b="0" dirty="0">
              <a:solidFill>
                <a:schemeClr val="tx1"/>
              </a:solidFill>
              <a:latin typeface="+mj-ea"/>
              <a:ea typeface="+mj-ea"/>
            </a:endParaRPr>
          </a:p>
        </p:txBody>
      </p:sp>
      <p:pic>
        <p:nvPicPr>
          <p:cNvPr id="4608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37034" y="3412084"/>
            <a:ext cx="250259" cy="27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364088" y="3356992"/>
            <a:ext cx="2892137" cy="400110"/>
          </a:xfrm>
          <a:prstGeom prst="rect">
            <a:avLst/>
          </a:prstGeom>
        </p:spPr>
        <p:txBody>
          <a:bodyPr wrap="none">
            <a:spAutoFit/>
          </a:bodyPr>
          <a:lstStyle/>
          <a:p>
            <a:r>
              <a:rPr lang="zh-CN" altLang="zh-CN" b="0" dirty="0">
                <a:solidFill>
                  <a:schemeClr val="tx1"/>
                </a:solidFill>
                <a:latin typeface="+mj-ea"/>
                <a:ea typeface="+mj-ea"/>
              </a:rPr>
              <a:t>曲线由以下</a:t>
            </a:r>
            <a:r>
              <a:rPr lang="en-US" altLang="zh-CN" b="0" dirty="0">
                <a:solidFill>
                  <a:schemeClr val="tx1"/>
                </a:solidFill>
                <a:latin typeface="+mj-ea"/>
                <a:ea typeface="+mj-ea"/>
              </a:rPr>
              <a:t>3</a:t>
            </a:r>
            <a:r>
              <a:rPr lang="zh-CN" altLang="zh-CN" b="0" dirty="0">
                <a:solidFill>
                  <a:schemeClr val="tx1"/>
                </a:solidFill>
                <a:latin typeface="+mj-ea"/>
                <a:ea typeface="+mj-ea"/>
              </a:rPr>
              <a:t>段所组成：</a:t>
            </a:r>
          </a:p>
        </p:txBody>
      </p:sp>
      <p:sp>
        <p:nvSpPr>
          <p:cNvPr id="11" name="矩形 10"/>
          <p:cNvSpPr/>
          <p:nvPr/>
        </p:nvSpPr>
        <p:spPr>
          <a:xfrm>
            <a:off x="449328" y="3861048"/>
            <a:ext cx="1609735"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）正虚轴</a:t>
            </a:r>
            <a:endParaRPr lang="zh-CN" altLang="en-US" b="0" dirty="0">
              <a:solidFill>
                <a:schemeClr val="tx1"/>
              </a:solidFill>
              <a:latin typeface="+mj-ea"/>
              <a:ea typeface="+mj-ea"/>
            </a:endParaRPr>
          </a:p>
        </p:txBody>
      </p:sp>
      <p:pic>
        <p:nvPicPr>
          <p:cNvPr id="46090"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12391" y="3911511"/>
            <a:ext cx="812085" cy="34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824477" y="3911511"/>
            <a:ext cx="954107" cy="400110"/>
          </a:xfrm>
          <a:prstGeom prst="rect">
            <a:avLst/>
          </a:prstGeom>
        </p:spPr>
        <p:txBody>
          <a:bodyPr wrap="none">
            <a:spAutoFit/>
          </a:bodyPr>
          <a:lstStyle/>
          <a:p>
            <a:r>
              <a:rPr lang="zh-CN" altLang="zh-CN" b="0" dirty="0">
                <a:solidFill>
                  <a:schemeClr val="tx1"/>
                </a:solidFill>
                <a:latin typeface="+mj-ea"/>
                <a:ea typeface="+mj-ea"/>
              </a:rPr>
              <a:t>：频率</a:t>
            </a:r>
            <a:endParaRPr lang="zh-CN" altLang="en-US" b="0" dirty="0">
              <a:solidFill>
                <a:schemeClr val="tx1"/>
              </a:solidFill>
              <a:latin typeface="+mj-ea"/>
              <a:ea typeface="+mj-ea"/>
            </a:endParaRPr>
          </a:p>
        </p:txBody>
      </p:sp>
      <p:pic>
        <p:nvPicPr>
          <p:cNvPr id="46091"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16076" y="3963228"/>
            <a:ext cx="325016" cy="29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910281" y="3886280"/>
            <a:ext cx="441146" cy="400110"/>
          </a:xfrm>
          <a:prstGeom prst="rect">
            <a:avLst/>
          </a:prstGeom>
        </p:spPr>
        <p:txBody>
          <a:bodyPr wrap="none">
            <a:spAutoFit/>
          </a:bodyPr>
          <a:lstStyle/>
          <a:p>
            <a:r>
              <a:rPr lang="zh-CN" altLang="zh-CN" b="0" dirty="0">
                <a:solidFill>
                  <a:schemeClr val="tx1"/>
                </a:solidFill>
                <a:latin typeface="+mj-ea"/>
                <a:ea typeface="+mj-ea"/>
              </a:rPr>
              <a:t>由</a:t>
            </a:r>
            <a:endParaRPr lang="zh-CN" altLang="en-US" b="0" dirty="0">
              <a:solidFill>
                <a:schemeClr val="tx1"/>
              </a:solidFill>
              <a:latin typeface="+mj-ea"/>
              <a:ea typeface="+mj-ea"/>
            </a:endParaRPr>
          </a:p>
        </p:txBody>
      </p:sp>
      <p:sp>
        <p:nvSpPr>
          <p:cNvPr id="14" name="矩形 13"/>
          <p:cNvSpPr/>
          <p:nvPr/>
        </p:nvSpPr>
        <p:spPr>
          <a:xfrm>
            <a:off x="4241372" y="3861049"/>
            <a:ext cx="840294" cy="400110"/>
          </a:xfrm>
          <a:prstGeom prst="rect">
            <a:avLst/>
          </a:prstGeom>
        </p:spPr>
        <p:txBody>
          <a:bodyPr wrap="none">
            <a:spAutoFit/>
          </a:bodyPr>
          <a:lstStyle/>
          <a:p>
            <a:r>
              <a:rPr lang="en-US" altLang="zh-CN" b="0" dirty="0">
                <a:solidFill>
                  <a:schemeClr val="tx1"/>
                </a:solidFill>
                <a:latin typeface="+mj-ea"/>
                <a:ea typeface="+mj-ea"/>
              </a:rPr>
              <a:t>0</a:t>
            </a:r>
            <a:r>
              <a:rPr lang="zh-CN" altLang="zh-CN" b="0" dirty="0">
                <a:solidFill>
                  <a:schemeClr val="tx1"/>
                </a:solidFill>
                <a:latin typeface="+mj-ea"/>
                <a:ea typeface="+mj-ea"/>
              </a:rPr>
              <a:t>变到</a:t>
            </a:r>
            <a:endParaRPr lang="zh-CN" altLang="en-US" b="0" dirty="0">
              <a:solidFill>
                <a:schemeClr val="tx1"/>
              </a:solidFill>
              <a:latin typeface="+mj-ea"/>
              <a:ea typeface="+mj-ea"/>
            </a:endParaRPr>
          </a:p>
        </p:txBody>
      </p:sp>
      <p:pic>
        <p:nvPicPr>
          <p:cNvPr id="46092"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02111" y="3979683"/>
            <a:ext cx="316518" cy="26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67544" y="4437112"/>
            <a:ext cx="3405098"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）半径为无限大的右半圆</a:t>
            </a:r>
            <a:endParaRPr lang="zh-CN" altLang="en-US" b="0" dirty="0">
              <a:solidFill>
                <a:schemeClr val="tx1"/>
              </a:solidFill>
              <a:latin typeface="+mj-ea"/>
              <a:ea typeface="+mj-ea"/>
            </a:endParaRPr>
          </a:p>
        </p:txBody>
      </p:sp>
      <p:pic>
        <p:nvPicPr>
          <p:cNvPr id="46093"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22701" y="4453160"/>
            <a:ext cx="938818" cy="38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4"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00739" y="4504676"/>
            <a:ext cx="919262" cy="33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5" name="Picture 1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24128" y="4524757"/>
            <a:ext cx="249561" cy="34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5973689" y="4499395"/>
            <a:ext cx="441146" cy="400110"/>
          </a:xfrm>
          <a:prstGeom prst="rect">
            <a:avLst/>
          </a:prstGeom>
        </p:spPr>
        <p:txBody>
          <a:bodyPr wrap="none">
            <a:spAutoFit/>
          </a:bodyPr>
          <a:lstStyle/>
          <a:p>
            <a:r>
              <a:rPr lang="zh-CN" altLang="zh-CN" b="0" dirty="0">
                <a:solidFill>
                  <a:schemeClr val="tx1"/>
                </a:solidFill>
                <a:latin typeface="+mj-ea"/>
                <a:ea typeface="+mj-ea"/>
              </a:rPr>
              <a:t>由</a:t>
            </a:r>
            <a:endParaRPr lang="zh-CN" altLang="en-US" b="0" dirty="0">
              <a:solidFill>
                <a:schemeClr val="tx1"/>
              </a:solidFill>
              <a:latin typeface="+mj-ea"/>
              <a:ea typeface="+mj-ea"/>
            </a:endParaRPr>
          </a:p>
        </p:txBody>
      </p:sp>
      <p:pic>
        <p:nvPicPr>
          <p:cNvPr id="46096" name="Picture 1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32166" y="4524757"/>
            <a:ext cx="477990"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6732240" y="4516621"/>
            <a:ext cx="954107" cy="400110"/>
          </a:xfrm>
          <a:prstGeom prst="rect">
            <a:avLst/>
          </a:prstGeom>
        </p:spPr>
        <p:txBody>
          <a:bodyPr wrap="none">
            <a:spAutoFit/>
          </a:bodyPr>
          <a:lstStyle/>
          <a:p>
            <a:r>
              <a:rPr lang="zh-CN" altLang="zh-CN" b="0" dirty="0">
                <a:solidFill>
                  <a:schemeClr val="tx1"/>
                </a:solidFill>
                <a:latin typeface="+mj-ea"/>
                <a:ea typeface="+mj-ea"/>
              </a:rPr>
              <a:t>变化到</a:t>
            </a:r>
            <a:endParaRPr lang="zh-CN" altLang="en-US" b="0" dirty="0">
              <a:solidFill>
                <a:schemeClr val="tx1"/>
              </a:solidFill>
              <a:latin typeface="+mj-ea"/>
              <a:ea typeface="+mj-ea"/>
            </a:endParaRPr>
          </a:p>
        </p:txBody>
      </p:sp>
      <p:pic>
        <p:nvPicPr>
          <p:cNvPr id="46097" name="Picture 1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31256" y="4524757"/>
            <a:ext cx="821929" cy="4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95536" y="4961407"/>
            <a:ext cx="1609735"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）负虚轴</a:t>
            </a:r>
            <a:endParaRPr lang="zh-CN" altLang="en-US" b="0" dirty="0">
              <a:solidFill>
                <a:schemeClr val="tx1"/>
              </a:solidFill>
              <a:latin typeface="+mj-ea"/>
              <a:ea typeface="+mj-ea"/>
            </a:endParaRPr>
          </a:p>
        </p:txBody>
      </p:sp>
      <p:pic>
        <p:nvPicPr>
          <p:cNvPr id="46098"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31890" y="5012841"/>
            <a:ext cx="809827" cy="34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2756591" y="4961407"/>
            <a:ext cx="697627" cy="400110"/>
          </a:xfrm>
          <a:prstGeom prst="rect">
            <a:avLst/>
          </a:prstGeom>
        </p:spPr>
        <p:txBody>
          <a:bodyPr wrap="none">
            <a:spAutoFit/>
          </a:bodyPr>
          <a:lstStyle/>
          <a:p>
            <a:r>
              <a:rPr lang="zh-CN" altLang="zh-CN" b="0" dirty="0">
                <a:solidFill>
                  <a:schemeClr val="tx1"/>
                </a:solidFill>
                <a:latin typeface="+mj-ea"/>
                <a:ea typeface="+mj-ea"/>
              </a:rPr>
              <a:t>频率</a:t>
            </a:r>
            <a:endParaRPr lang="zh-CN" altLang="en-US" b="0" dirty="0">
              <a:solidFill>
                <a:schemeClr val="tx1"/>
              </a:solidFill>
              <a:latin typeface="+mj-ea"/>
              <a:ea typeface="+mj-ea"/>
            </a:endParaRPr>
          </a:p>
        </p:txBody>
      </p:sp>
      <p:pic>
        <p:nvPicPr>
          <p:cNvPr id="46099"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1357" y="5022020"/>
            <a:ext cx="391344" cy="35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3689708" y="4941168"/>
            <a:ext cx="441146" cy="400110"/>
          </a:xfrm>
          <a:prstGeom prst="rect">
            <a:avLst/>
          </a:prstGeom>
        </p:spPr>
        <p:txBody>
          <a:bodyPr wrap="none">
            <a:spAutoFit/>
          </a:bodyPr>
          <a:lstStyle/>
          <a:p>
            <a:r>
              <a:rPr lang="zh-CN" altLang="zh-CN" b="0" dirty="0">
                <a:solidFill>
                  <a:schemeClr val="tx1"/>
                </a:solidFill>
                <a:latin typeface="+mj-ea"/>
                <a:ea typeface="+mj-ea"/>
              </a:rPr>
              <a:t>由</a:t>
            </a:r>
            <a:endParaRPr lang="zh-CN" altLang="en-US" b="0" dirty="0">
              <a:solidFill>
                <a:schemeClr val="tx1"/>
              </a:solidFill>
              <a:latin typeface="+mj-ea"/>
              <a:ea typeface="+mj-ea"/>
            </a:endParaRPr>
          </a:p>
        </p:txBody>
      </p:sp>
      <p:pic>
        <p:nvPicPr>
          <p:cNvPr id="46100" name="Picture 2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03763" y="5070324"/>
            <a:ext cx="502477" cy="2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591563" y="5022573"/>
            <a:ext cx="1353255" cy="400110"/>
          </a:xfrm>
          <a:prstGeom prst="rect">
            <a:avLst/>
          </a:prstGeom>
        </p:spPr>
        <p:txBody>
          <a:bodyPr wrap="none">
            <a:spAutoFit/>
          </a:bodyPr>
          <a:lstStyle/>
          <a:p>
            <a:r>
              <a:rPr lang="zh-CN" altLang="zh-CN" b="0" dirty="0">
                <a:solidFill>
                  <a:schemeClr val="tx1"/>
                </a:solidFill>
                <a:latin typeface="+mj-ea"/>
                <a:ea typeface="+mj-ea"/>
              </a:rPr>
              <a:t>变化到</a:t>
            </a:r>
            <a:r>
              <a:rPr lang="en-US" altLang="zh-CN" b="0" dirty="0">
                <a:solidFill>
                  <a:schemeClr val="tx1"/>
                </a:solidFill>
                <a:latin typeface="+mj-ea"/>
                <a:ea typeface="+mj-ea"/>
              </a:rPr>
              <a:t>0</a:t>
            </a:r>
            <a:r>
              <a:rPr lang="zh-CN" altLang="zh-CN" b="0" dirty="0">
                <a:solidFill>
                  <a:schemeClr val="tx1"/>
                </a:solidFill>
                <a:latin typeface="+mj-ea"/>
                <a:ea typeface="+mj-ea"/>
              </a:rPr>
              <a:t>。</a:t>
            </a:r>
          </a:p>
        </p:txBody>
      </p:sp>
      <p:sp>
        <p:nvSpPr>
          <p:cNvPr id="21" name="矩形 20"/>
          <p:cNvSpPr/>
          <p:nvPr/>
        </p:nvSpPr>
        <p:spPr>
          <a:xfrm>
            <a:off x="541090" y="5661248"/>
            <a:ext cx="3148618" cy="400110"/>
          </a:xfrm>
          <a:prstGeom prst="rect">
            <a:avLst/>
          </a:prstGeom>
        </p:spPr>
        <p:txBody>
          <a:bodyPr wrap="none">
            <a:spAutoFit/>
          </a:bodyPr>
          <a:lstStyle/>
          <a:p>
            <a:r>
              <a:rPr lang="zh-CN" altLang="zh-CN" b="0" dirty="0">
                <a:solidFill>
                  <a:schemeClr val="tx1"/>
                </a:solidFill>
                <a:latin typeface="+mj-ea"/>
                <a:ea typeface="+mj-ea"/>
              </a:rPr>
              <a:t>这样，</a:t>
            </a:r>
            <a:r>
              <a:rPr lang="en-US" altLang="zh-CN" b="0" dirty="0">
                <a:solidFill>
                  <a:schemeClr val="tx1"/>
                </a:solidFill>
                <a:latin typeface="+mj-ea"/>
                <a:ea typeface="+mj-ea"/>
              </a:rPr>
              <a:t>3</a:t>
            </a:r>
            <a:r>
              <a:rPr lang="zh-CN" altLang="zh-CN" b="0" dirty="0">
                <a:solidFill>
                  <a:schemeClr val="tx1"/>
                </a:solidFill>
                <a:latin typeface="+mj-ea"/>
                <a:ea typeface="+mj-ea"/>
              </a:rPr>
              <a:t>段组成的封闭曲线</a:t>
            </a:r>
            <a:endParaRPr lang="zh-CN" altLang="en-US" b="0" dirty="0">
              <a:solidFill>
                <a:schemeClr val="tx1"/>
              </a:solidFill>
              <a:latin typeface="+mj-ea"/>
              <a:ea typeface="+mj-ea"/>
            </a:endParaRPr>
          </a:p>
        </p:txBody>
      </p:sp>
      <p:pic>
        <p:nvPicPr>
          <p:cNvPr id="46101" name="Picture 2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69422" y="5661248"/>
            <a:ext cx="371670" cy="40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（称为奈奎斯特路径）就包含了整个右半</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6102" name="Picture 2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57200"/>
            <a:ext cx="122238" cy="13652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4"/>
          <p:cNvSpPr>
            <a:spLocks noChangeArrowheads="1"/>
          </p:cNvSpPr>
          <p:nvPr/>
        </p:nvSpPr>
        <p:spPr bwMode="auto">
          <a:xfrm>
            <a:off x="0" y="59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平面。</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 name="矩形 23"/>
          <p:cNvSpPr/>
          <p:nvPr/>
        </p:nvSpPr>
        <p:spPr>
          <a:xfrm>
            <a:off x="3707904" y="5693186"/>
            <a:ext cx="4842868" cy="400110"/>
          </a:xfrm>
          <a:prstGeom prst="rect">
            <a:avLst/>
          </a:prstGeom>
        </p:spPr>
        <p:txBody>
          <a:bodyPr wrap="square">
            <a:spAutoFit/>
          </a:bodyPr>
          <a:lstStyle/>
          <a:p>
            <a:r>
              <a:rPr lang="zh-CN" altLang="zh-CN" b="0" dirty="0">
                <a:solidFill>
                  <a:schemeClr val="tx1"/>
                </a:solidFill>
                <a:latin typeface="+mj-ea"/>
                <a:ea typeface="+mj-ea"/>
              </a:rPr>
              <a:t>（称为奈奎斯特路径）就包含了整个右</a:t>
            </a:r>
            <a:r>
              <a:rPr lang="zh-CN" altLang="zh-CN" b="0" dirty="0" smtClean="0">
                <a:solidFill>
                  <a:schemeClr val="tx1"/>
                </a:solidFill>
                <a:latin typeface="+mj-ea"/>
                <a:ea typeface="+mj-ea"/>
              </a:rPr>
              <a:t>半</a:t>
            </a:r>
            <a:endParaRPr lang="zh-CN" altLang="en-US" b="0" dirty="0">
              <a:solidFill>
                <a:schemeClr val="tx1"/>
              </a:solidFill>
              <a:latin typeface="+mj-ea"/>
              <a:ea typeface="+mj-ea"/>
            </a:endParaRPr>
          </a:p>
        </p:txBody>
      </p:sp>
      <p:sp>
        <p:nvSpPr>
          <p:cNvPr id="25" name="矩形 24"/>
          <p:cNvSpPr/>
          <p:nvPr/>
        </p:nvSpPr>
        <p:spPr>
          <a:xfrm>
            <a:off x="570521" y="6094491"/>
            <a:ext cx="1082348" cy="400110"/>
          </a:xfrm>
          <a:prstGeom prst="rect">
            <a:avLst/>
          </a:prstGeom>
        </p:spPr>
        <p:txBody>
          <a:bodyPr wrap="none">
            <a:spAutoFit/>
          </a:bodyPr>
          <a:lstStyle/>
          <a:p>
            <a:r>
              <a:rPr lang="en-US" altLang="zh-CN" b="0" dirty="0" smtClean="0">
                <a:solidFill>
                  <a:schemeClr val="tx1"/>
                </a:solidFill>
                <a:latin typeface="+mj-ea"/>
                <a:ea typeface="+mj-ea"/>
              </a:rPr>
              <a:t>S</a:t>
            </a:r>
            <a:r>
              <a:rPr lang="zh-CN" altLang="zh-CN" b="0" dirty="0" smtClean="0">
                <a:solidFill>
                  <a:schemeClr val="tx1"/>
                </a:solidFill>
                <a:latin typeface="+mj-ea"/>
                <a:ea typeface="+mj-ea"/>
              </a:rPr>
              <a:t>平面</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3923375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441146" cy="400110"/>
          </a:xfrm>
          <a:prstGeom prst="rect">
            <a:avLst/>
          </a:prstGeom>
        </p:spPr>
        <p:txBody>
          <a:bodyPr wrap="none">
            <a:spAutoFit/>
          </a:bodyPr>
          <a:lstStyle/>
          <a:p>
            <a:r>
              <a:rPr lang="zh-CN" altLang="zh-CN" b="0" dirty="0">
                <a:solidFill>
                  <a:schemeClr val="tx1"/>
                </a:solidFill>
                <a:latin typeface="+mj-ea"/>
                <a:ea typeface="+mj-ea"/>
              </a:rPr>
              <a:t>在</a:t>
            </a:r>
            <a:endParaRPr lang="zh-CN" altLang="en-US" b="0" dirty="0">
              <a:solidFill>
                <a:schemeClr val="tx1"/>
              </a:solidFill>
              <a:latin typeface="+mj-ea"/>
              <a:ea typeface="+mj-ea"/>
            </a:endParaRPr>
          </a:p>
        </p:txBody>
      </p:sp>
      <p:pic>
        <p:nvPicPr>
          <p:cNvPr id="471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70" y="1177390"/>
            <a:ext cx="360462" cy="3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17600" y="1177390"/>
            <a:ext cx="1723549" cy="400110"/>
          </a:xfrm>
          <a:prstGeom prst="rect">
            <a:avLst/>
          </a:prstGeom>
        </p:spPr>
        <p:txBody>
          <a:bodyPr wrap="none">
            <a:spAutoFit/>
          </a:bodyPr>
          <a:lstStyle/>
          <a:p>
            <a:r>
              <a:rPr lang="zh-CN" altLang="zh-CN" b="0" dirty="0">
                <a:solidFill>
                  <a:schemeClr val="tx1"/>
                </a:solidFill>
                <a:latin typeface="+mj-ea"/>
                <a:ea typeface="+mj-ea"/>
              </a:rPr>
              <a:t>平面上绘制与</a:t>
            </a:r>
            <a:endParaRPr lang="zh-CN" altLang="en-US" b="0" dirty="0">
              <a:solidFill>
                <a:schemeClr val="tx1"/>
              </a:solidFill>
              <a:latin typeface="+mj-ea"/>
              <a:ea typeface="+mj-ea"/>
            </a:endParaRPr>
          </a:p>
        </p:txBody>
      </p:sp>
      <p:pic>
        <p:nvPicPr>
          <p:cNvPr id="471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5389" y="1263467"/>
            <a:ext cx="251520" cy="27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966909" y="1156682"/>
            <a:ext cx="1467068" cy="400110"/>
          </a:xfrm>
          <a:prstGeom prst="rect">
            <a:avLst/>
          </a:prstGeom>
        </p:spPr>
        <p:txBody>
          <a:bodyPr wrap="none">
            <a:spAutoFit/>
          </a:bodyPr>
          <a:lstStyle/>
          <a:p>
            <a:r>
              <a:rPr lang="zh-CN" altLang="zh-CN" b="0" dirty="0">
                <a:solidFill>
                  <a:schemeClr val="tx1"/>
                </a:solidFill>
                <a:latin typeface="+mj-ea"/>
                <a:ea typeface="+mj-ea"/>
              </a:rPr>
              <a:t>相对应的像</a:t>
            </a:r>
            <a:endParaRPr lang="zh-CN" altLang="en-US" b="0" dirty="0">
              <a:solidFill>
                <a:schemeClr val="tx1"/>
              </a:solidFill>
              <a:latin typeface="+mj-ea"/>
              <a:ea typeface="+mj-ea"/>
            </a:endParaRPr>
          </a:p>
        </p:txBody>
      </p:sp>
      <p:pic>
        <p:nvPicPr>
          <p:cNvPr id="471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1222956"/>
            <a:ext cx="301898" cy="30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00240" y="1177390"/>
            <a:ext cx="441146" cy="400110"/>
          </a:xfrm>
          <a:prstGeom prst="rect">
            <a:avLst/>
          </a:prstGeom>
        </p:spPr>
        <p:txBody>
          <a:bodyPr wrap="none">
            <a:spAutoFit/>
          </a:bodyPr>
          <a:lstStyle/>
          <a:p>
            <a:r>
              <a:rPr lang="zh-CN" altLang="zh-CN" b="0" dirty="0" smtClean="0">
                <a:solidFill>
                  <a:schemeClr val="tx1"/>
                </a:solidFill>
                <a:latin typeface="+mj-ea"/>
                <a:ea typeface="+mj-ea"/>
              </a:rPr>
              <a:t>当</a:t>
            </a:r>
            <a:endParaRPr lang="zh-CN" altLang="en-US" b="0" dirty="0">
              <a:solidFill>
                <a:schemeClr val="tx1"/>
              </a:solidFill>
              <a:latin typeface="+mj-ea"/>
              <a:ea typeface="+mj-ea"/>
            </a:endParaRPr>
          </a:p>
        </p:txBody>
      </p:sp>
      <p:pic>
        <p:nvPicPr>
          <p:cNvPr id="4710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056" y="1195715"/>
            <a:ext cx="353993" cy="4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220072" y="1205492"/>
            <a:ext cx="4031873" cy="400110"/>
          </a:xfrm>
          <a:prstGeom prst="rect">
            <a:avLst/>
          </a:prstGeom>
        </p:spPr>
        <p:txBody>
          <a:bodyPr wrap="none">
            <a:spAutoFit/>
          </a:bodyPr>
          <a:lstStyle/>
          <a:p>
            <a:r>
              <a:rPr lang="zh-CN" altLang="zh-CN" b="0" dirty="0">
                <a:solidFill>
                  <a:schemeClr val="tx1"/>
                </a:solidFill>
                <a:latin typeface="+mj-ea"/>
                <a:ea typeface="+mj-ea"/>
              </a:rPr>
              <a:t>沿虚轴变化时，由式（</a:t>
            </a:r>
            <a:r>
              <a:rPr lang="en-US" altLang="zh-CN" b="0" dirty="0">
                <a:solidFill>
                  <a:schemeClr val="tx1"/>
                </a:solidFill>
                <a:latin typeface="+mj-ea"/>
                <a:ea typeface="+mj-ea"/>
              </a:rPr>
              <a:t>6-53</a:t>
            </a:r>
            <a:r>
              <a:rPr lang="zh-CN" altLang="zh-CN" b="0" dirty="0">
                <a:solidFill>
                  <a:schemeClr val="tx1"/>
                </a:solidFill>
                <a:latin typeface="+mj-ea"/>
                <a:ea typeface="+mj-ea"/>
              </a:rPr>
              <a:t>）则有</a:t>
            </a:r>
          </a:p>
        </p:txBody>
      </p:sp>
      <p:pic>
        <p:nvPicPr>
          <p:cNvPr id="4711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1383" y="1844824"/>
            <a:ext cx="2263380" cy="37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67544" y="2222054"/>
            <a:ext cx="954107" cy="400110"/>
          </a:xfrm>
          <a:prstGeom prst="rect">
            <a:avLst/>
          </a:prstGeom>
        </p:spPr>
        <p:txBody>
          <a:bodyPr wrap="none">
            <a:spAutoFit/>
          </a:bodyPr>
          <a:lstStyle/>
          <a:p>
            <a:r>
              <a:rPr lang="zh-CN" altLang="zh-CN" b="0" dirty="0">
                <a:solidFill>
                  <a:schemeClr val="tx1"/>
                </a:solidFill>
                <a:latin typeface="+mn-ea"/>
                <a:ea typeface="+mn-ea"/>
              </a:rPr>
              <a:t>式中，</a:t>
            </a:r>
            <a:endParaRPr lang="zh-CN" altLang="en-US" b="0" dirty="0">
              <a:solidFill>
                <a:schemeClr val="tx1"/>
              </a:solidFill>
              <a:latin typeface="+mn-ea"/>
              <a:ea typeface="+mn-ea"/>
            </a:endParaRPr>
          </a:p>
        </p:txBody>
      </p:sp>
      <p:pic>
        <p:nvPicPr>
          <p:cNvPr id="4711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0562" y="2260999"/>
            <a:ext cx="748476"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919423" y="2261552"/>
            <a:ext cx="3005951" cy="400110"/>
          </a:xfrm>
          <a:prstGeom prst="rect">
            <a:avLst/>
          </a:prstGeom>
        </p:spPr>
        <p:txBody>
          <a:bodyPr wrap="none">
            <a:spAutoFit/>
          </a:bodyPr>
          <a:lstStyle/>
          <a:p>
            <a:r>
              <a:rPr lang="zh-CN" altLang="zh-CN" b="0" dirty="0">
                <a:solidFill>
                  <a:schemeClr val="tx1"/>
                </a:solidFill>
                <a:latin typeface="+mj-ea"/>
                <a:ea typeface="+mj-ea"/>
              </a:rPr>
              <a:t>为系统的开环频率特性。</a:t>
            </a:r>
          </a:p>
        </p:txBody>
      </p:sp>
      <p:sp>
        <p:nvSpPr>
          <p:cNvPr id="9" name="矩形 8"/>
          <p:cNvSpPr/>
          <p:nvPr/>
        </p:nvSpPr>
        <p:spPr>
          <a:xfrm>
            <a:off x="283646" y="3020113"/>
            <a:ext cx="4288353" cy="400110"/>
          </a:xfrm>
          <a:prstGeom prst="rect">
            <a:avLst/>
          </a:prstGeom>
        </p:spPr>
        <p:txBody>
          <a:bodyPr wrap="none">
            <a:spAutoFit/>
          </a:bodyPr>
          <a:lstStyle/>
          <a:p>
            <a:r>
              <a:rPr lang="zh-CN" altLang="zh-CN" b="0" dirty="0">
                <a:solidFill>
                  <a:schemeClr val="tx1"/>
                </a:solidFill>
                <a:latin typeface="+mj-ea"/>
                <a:ea typeface="+mj-ea"/>
              </a:rPr>
              <a:t>图</a:t>
            </a:r>
            <a:r>
              <a:rPr lang="en-US" altLang="zh-CN" b="0" dirty="0">
                <a:solidFill>
                  <a:schemeClr val="tx1"/>
                </a:solidFill>
                <a:latin typeface="+mj-ea"/>
                <a:ea typeface="+mj-ea"/>
              </a:rPr>
              <a:t>6-70</a:t>
            </a:r>
            <a:r>
              <a:rPr lang="zh-CN" altLang="zh-CN" b="0" dirty="0">
                <a:solidFill>
                  <a:schemeClr val="tx1"/>
                </a:solidFill>
                <a:latin typeface="+mj-ea"/>
                <a:ea typeface="+mj-ea"/>
              </a:rPr>
              <a:t>绘出了系统开环频率特性曲线</a:t>
            </a:r>
            <a:endParaRPr lang="zh-CN" altLang="en-US" b="0" dirty="0">
              <a:solidFill>
                <a:schemeClr val="tx1"/>
              </a:solidFill>
              <a:latin typeface="+mj-ea"/>
              <a:ea typeface="+mj-ea"/>
            </a:endParaRPr>
          </a:p>
        </p:txBody>
      </p:sp>
      <p:pic>
        <p:nvPicPr>
          <p:cNvPr id="4711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16681" y="3063859"/>
            <a:ext cx="703391" cy="31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52534" y="3475167"/>
            <a:ext cx="5310336" cy="400110"/>
          </a:xfrm>
          <a:prstGeom prst="rect">
            <a:avLst/>
          </a:prstGeom>
        </p:spPr>
        <p:txBody>
          <a:bodyPr wrap="square">
            <a:spAutoFit/>
          </a:bodyPr>
          <a:lstStyle/>
          <a:p>
            <a:pPr algn="l"/>
            <a:r>
              <a:rPr lang="zh-CN" altLang="zh-CN" b="0" dirty="0" smtClean="0">
                <a:solidFill>
                  <a:schemeClr val="tx1"/>
                </a:solidFill>
                <a:latin typeface="+mj-ea"/>
                <a:ea typeface="+mj-ea"/>
              </a:rPr>
              <a:t>将</a:t>
            </a:r>
            <a:r>
              <a:rPr lang="zh-CN" altLang="zh-CN" b="0" dirty="0">
                <a:solidFill>
                  <a:schemeClr val="tx1"/>
                </a:solidFill>
                <a:latin typeface="+mj-ea"/>
                <a:ea typeface="+mj-ea"/>
              </a:rPr>
              <a:t>曲线右移一个单位，并取镜像，则成为</a:t>
            </a:r>
            <a:endParaRPr lang="zh-CN" altLang="en-US" b="0" dirty="0">
              <a:solidFill>
                <a:schemeClr val="tx1"/>
              </a:solidFill>
              <a:latin typeface="+mj-ea"/>
              <a:ea typeface="+mj-ea"/>
            </a:endParaRPr>
          </a:p>
        </p:txBody>
      </p:sp>
      <p:pic>
        <p:nvPicPr>
          <p:cNvPr id="4711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76056" y="3534694"/>
            <a:ext cx="340583" cy="34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383029" y="3504930"/>
            <a:ext cx="2236510" cy="400110"/>
          </a:xfrm>
          <a:prstGeom prst="rect">
            <a:avLst/>
          </a:prstGeom>
        </p:spPr>
        <p:txBody>
          <a:bodyPr wrap="none">
            <a:spAutoFit/>
          </a:bodyPr>
          <a:lstStyle/>
          <a:p>
            <a:r>
              <a:rPr lang="zh-CN" altLang="zh-CN" b="0" dirty="0">
                <a:solidFill>
                  <a:schemeClr val="tx1"/>
                </a:solidFill>
                <a:latin typeface="+mj-ea"/>
                <a:ea typeface="+mj-ea"/>
              </a:rPr>
              <a:t>平面上的封闭曲线</a:t>
            </a:r>
            <a:endParaRPr lang="zh-CN" altLang="en-US" b="0" dirty="0">
              <a:solidFill>
                <a:schemeClr val="tx1"/>
              </a:solidFill>
              <a:latin typeface="+mj-ea"/>
              <a:ea typeface="+mj-ea"/>
            </a:endParaRPr>
          </a:p>
        </p:txBody>
      </p:sp>
      <p:pic>
        <p:nvPicPr>
          <p:cNvPr id="4711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562905"/>
            <a:ext cx="332656"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50505" y="4005064"/>
            <a:ext cx="4932523" cy="400110"/>
          </a:xfrm>
          <a:prstGeom prst="rect">
            <a:avLst/>
          </a:prstGeom>
        </p:spPr>
        <p:txBody>
          <a:bodyPr wrap="square">
            <a:spAutoFit/>
          </a:bodyPr>
          <a:lstStyle/>
          <a:p>
            <a:r>
              <a:rPr lang="zh-CN" altLang="zh-CN" b="0" dirty="0">
                <a:solidFill>
                  <a:schemeClr val="tx1"/>
                </a:solidFill>
                <a:latin typeface="+mj-ea"/>
                <a:ea typeface="+mj-ea"/>
              </a:rPr>
              <a:t>如图</a:t>
            </a:r>
            <a:r>
              <a:rPr lang="en-US" altLang="zh-CN" b="0" dirty="0">
                <a:solidFill>
                  <a:schemeClr val="tx1"/>
                </a:solidFill>
                <a:latin typeface="+mj-ea"/>
                <a:ea typeface="+mj-ea"/>
              </a:rPr>
              <a:t>6-71</a:t>
            </a:r>
            <a:r>
              <a:rPr lang="zh-CN" altLang="zh-CN" b="0" dirty="0">
                <a:solidFill>
                  <a:schemeClr val="tx1"/>
                </a:solidFill>
                <a:latin typeface="+mj-ea"/>
                <a:ea typeface="+mj-ea"/>
              </a:rPr>
              <a:t>所示。图</a:t>
            </a:r>
            <a:r>
              <a:rPr lang="en-US" altLang="zh-CN" b="0" dirty="0">
                <a:solidFill>
                  <a:schemeClr val="tx1"/>
                </a:solidFill>
                <a:latin typeface="+mj-ea"/>
                <a:ea typeface="+mj-ea"/>
              </a:rPr>
              <a:t>6-71</a:t>
            </a:r>
            <a:r>
              <a:rPr lang="zh-CN" altLang="zh-CN" b="0" dirty="0">
                <a:solidFill>
                  <a:schemeClr val="tx1"/>
                </a:solidFill>
                <a:latin typeface="+mj-ea"/>
                <a:ea typeface="+mj-ea"/>
              </a:rPr>
              <a:t>中用虚线表示镜像。</a:t>
            </a:r>
          </a:p>
        </p:txBody>
      </p:sp>
      <p:pic>
        <p:nvPicPr>
          <p:cNvPr id="4711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8945" y="4502932"/>
            <a:ext cx="3690063" cy="2082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02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3552576" cy="369332"/>
          </a:xfrm>
          <a:prstGeom prst="rect">
            <a:avLst/>
          </a:prstGeom>
        </p:spPr>
        <p:txBody>
          <a:bodyPr wrap="none">
            <a:spAutoFit/>
          </a:bodyPr>
          <a:lstStyle/>
          <a:p>
            <a:r>
              <a:rPr lang="en-US" altLang="zh-CN" b="1" dirty="0"/>
              <a:t>6.1.2 </a:t>
            </a:r>
            <a:r>
              <a:rPr lang="zh-CN" altLang="zh-CN" b="1" dirty="0"/>
              <a:t>频率特性和传递函数的关系 </a:t>
            </a:r>
          </a:p>
        </p:txBody>
      </p:sp>
      <p:sp>
        <p:nvSpPr>
          <p:cNvPr id="3" name="矩形 2"/>
          <p:cNvSpPr/>
          <p:nvPr/>
        </p:nvSpPr>
        <p:spPr>
          <a:xfrm>
            <a:off x="107504" y="1628800"/>
            <a:ext cx="4288353" cy="400110"/>
          </a:xfrm>
          <a:prstGeom prst="rect">
            <a:avLst/>
          </a:prstGeom>
        </p:spPr>
        <p:txBody>
          <a:bodyPr wrap="none">
            <a:spAutoFit/>
          </a:bodyPr>
          <a:lstStyle/>
          <a:p>
            <a:r>
              <a:rPr lang="zh-CN" altLang="zh-CN" b="0" dirty="0">
                <a:solidFill>
                  <a:schemeClr val="tx1"/>
                </a:solidFill>
                <a:latin typeface="+mj-ea"/>
                <a:ea typeface="+mj-ea"/>
              </a:rPr>
              <a:t>设系统的输入信号、输出信号分别为</a:t>
            </a:r>
            <a:endParaRPr lang="zh-CN" altLang="en-US" b="0" dirty="0">
              <a:solidFill>
                <a:schemeClr val="tx1"/>
              </a:solidFill>
              <a:latin typeface="+mj-ea"/>
              <a:ea typeface="+mj-ea"/>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1660020"/>
            <a:ext cx="504056" cy="36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1584" y="1641437"/>
            <a:ext cx="541279" cy="38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422863" y="1644410"/>
            <a:ext cx="2236510" cy="400110"/>
          </a:xfrm>
          <a:prstGeom prst="rect">
            <a:avLst/>
          </a:prstGeom>
        </p:spPr>
        <p:txBody>
          <a:bodyPr wrap="none">
            <a:spAutoFit/>
          </a:bodyPr>
          <a:lstStyle/>
          <a:p>
            <a:r>
              <a:rPr lang="zh-CN" altLang="zh-CN" b="0" dirty="0">
                <a:solidFill>
                  <a:schemeClr val="tx1"/>
                </a:solidFill>
                <a:latin typeface="+mj-ea"/>
                <a:ea typeface="+mj-ea"/>
              </a:rPr>
              <a:t>其拉氏变换分别为</a:t>
            </a:r>
            <a:endParaRPr lang="zh-CN" altLang="en-US" b="0" dirty="0">
              <a:solidFill>
                <a:schemeClr val="tx1"/>
              </a:solidFill>
              <a:latin typeface="+mj-ea"/>
              <a:ea typeface="+mj-ea"/>
            </a:endParaRPr>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9372" y="1675630"/>
            <a:ext cx="639221" cy="36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8593" y="1680072"/>
            <a:ext cx="539552" cy="3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8352" y="2132856"/>
            <a:ext cx="3518912" cy="400110"/>
          </a:xfrm>
          <a:prstGeom prst="rect">
            <a:avLst/>
          </a:prstGeom>
        </p:spPr>
        <p:txBody>
          <a:bodyPr wrap="none">
            <a:spAutoFit/>
          </a:bodyPr>
          <a:lstStyle/>
          <a:p>
            <a:r>
              <a:rPr lang="zh-CN" altLang="zh-CN" b="0" dirty="0">
                <a:solidFill>
                  <a:schemeClr val="tx1"/>
                </a:solidFill>
                <a:latin typeface="+mj-ea"/>
                <a:ea typeface="+mj-ea"/>
              </a:rPr>
              <a:t>系统的传递函数可以表示为：</a:t>
            </a:r>
          </a:p>
        </p:txBody>
      </p:sp>
      <p:pic>
        <p:nvPicPr>
          <p:cNvPr id="512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5736" y="2609473"/>
            <a:ext cx="3721872" cy="6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777" y="3715245"/>
            <a:ext cx="1467068" cy="400110"/>
          </a:xfrm>
          <a:prstGeom prst="rect">
            <a:avLst/>
          </a:prstGeom>
        </p:spPr>
        <p:txBody>
          <a:bodyPr wrap="none">
            <a:spAutoFit/>
          </a:bodyPr>
          <a:lstStyle/>
          <a:p>
            <a:r>
              <a:rPr lang="zh-CN" altLang="zh-CN" b="0" dirty="0">
                <a:solidFill>
                  <a:schemeClr val="tx1"/>
                </a:solidFill>
                <a:latin typeface="+mj-ea"/>
                <a:ea typeface="+mj-ea"/>
              </a:rPr>
              <a:t>在正弦信号</a:t>
            </a:r>
            <a:endParaRPr lang="zh-CN" altLang="en-US" b="0" dirty="0">
              <a:solidFill>
                <a:schemeClr val="tx1"/>
              </a:solidFill>
              <a:latin typeface="+mj-ea"/>
              <a:ea typeface="+mj-ea"/>
            </a:endParaRPr>
          </a:p>
        </p:txBody>
      </p:sp>
      <p:pic>
        <p:nvPicPr>
          <p:cNvPr id="51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2236" y="3763282"/>
            <a:ext cx="1366999" cy="30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026428" y="3715245"/>
            <a:ext cx="4425892" cy="400110"/>
          </a:xfrm>
          <a:prstGeom prst="rect">
            <a:avLst/>
          </a:prstGeom>
        </p:spPr>
        <p:txBody>
          <a:bodyPr wrap="square">
            <a:spAutoFit/>
          </a:bodyPr>
          <a:lstStyle/>
          <a:p>
            <a:r>
              <a:rPr lang="zh-CN" altLang="zh-CN" b="0" dirty="0">
                <a:solidFill>
                  <a:schemeClr val="tx1"/>
                </a:solidFill>
                <a:latin typeface="+mj-ea"/>
                <a:ea typeface="+mj-ea"/>
              </a:rPr>
              <a:t>作用</a:t>
            </a:r>
            <a:r>
              <a:rPr lang="zh-CN" altLang="zh-CN" b="0" dirty="0" smtClean="0">
                <a:solidFill>
                  <a:schemeClr val="tx1"/>
                </a:solidFill>
                <a:latin typeface="+mj-ea"/>
                <a:ea typeface="+mj-ea"/>
              </a:rPr>
              <a:t>下</a:t>
            </a:r>
            <a:r>
              <a:rPr lang="zh-CN" altLang="en-US" b="0" dirty="0" smtClean="0">
                <a:solidFill>
                  <a:schemeClr val="tx1"/>
                </a:solidFill>
                <a:latin typeface="+mj-ea"/>
                <a:ea typeface="+mj-ea"/>
              </a:rPr>
              <a:t>，</a:t>
            </a:r>
            <a:r>
              <a:rPr lang="zh-CN" altLang="zh-CN" b="0" dirty="0" smtClean="0">
                <a:solidFill>
                  <a:schemeClr val="tx1"/>
                </a:solidFill>
                <a:latin typeface="+mj-ea"/>
                <a:ea typeface="+mj-ea"/>
              </a:rPr>
              <a:t>可</a:t>
            </a:r>
            <a:r>
              <a:rPr lang="zh-CN" altLang="zh-CN" b="0" dirty="0">
                <a:solidFill>
                  <a:schemeClr val="tx1"/>
                </a:solidFill>
                <a:latin typeface="+mj-ea"/>
                <a:ea typeface="+mj-ea"/>
              </a:rPr>
              <a:t>得输出信号的拉氏变换为：</a:t>
            </a:r>
          </a:p>
        </p:txBody>
      </p:sp>
      <p:pic>
        <p:nvPicPr>
          <p:cNvPr id="512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9592" y="4437112"/>
            <a:ext cx="5357389"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25482" y="5373216"/>
            <a:ext cx="4831499"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3198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2492990" cy="400110"/>
          </a:xfrm>
          <a:prstGeom prst="rect">
            <a:avLst/>
          </a:prstGeom>
        </p:spPr>
        <p:txBody>
          <a:bodyPr wrap="none">
            <a:spAutoFit/>
          </a:bodyPr>
          <a:lstStyle/>
          <a:p>
            <a:r>
              <a:rPr lang="zh-CN" altLang="zh-CN" b="0" dirty="0">
                <a:solidFill>
                  <a:schemeClr val="tx1"/>
                </a:solidFill>
                <a:latin typeface="+mj-ea"/>
                <a:ea typeface="+mj-ea"/>
              </a:rPr>
              <a:t>对于包含了整个右半</a:t>
            </a:r>
            <a:endParaRPr lang="zh-CN" altLang="en-US" b="0" dirty="0">
              <a:solidFill>
                <a:schemeClr val="tx1"/>
              </a:solidFill>
              <a:latin typeface="+mj-ea"/>
              <a:ea typeface="+mj-ea"/>
            </a:endParaRPr>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0758" y="1179182"/>
            <a:ext cx="251520" cy="29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15503" y="1125297"/>
            <a:ext cx="4544834" cy="400110"/>
          </a:xfrm>
          <a:prstGeom prst="rect">
            <a:avLst/>
          </a:prstGeom>
        </p:spPr>
        <p:txBody>
          <a:bodyPr wrap="none">
            <a:spAutoFit/>
          </a:bodyPr>
          <a:lstStyle/>
          <a:p>
            <a:r>
              <a:rPr lang="zh-CN" altLang="zh-CN" b="0" dirty="0">
                <a:solidFill>
                  <a:schemeClr val="tx1"/>
                </a:solidFill>
                <a:latin typeface="+mj-ea"/>
                <a:ea typeface="+mj-ea"/>
              </a:rPr>
              <a:t>平面的奈氏路径来说，式（</a:t>
            </a:r>
            <a:r>
              <a:rPr lang="en-US" altLang="zh-CN" b="0" dirty="0">
                <a:solidFill>
                  <a:schemeClr val="tx1"/>
                </a:solidFill>
                <a:latin typeface="+mj-ea"/>
                <a:ea typeface="+mj-ea"/>
              </a:rPr>
              <a:t>6-55</a:t>
            </a:r>
            <a:r>
              <a:rPr lang="zh-CN" altLang="zh-CN" b="0" dirty="0">
                <a:solidFill>
                  <a:schemeClr val="tx1"/>
                </a:solidFill>
                <a:latin typeface="+mj-ea"/>
                <a:ea typeface="+mj-ea"/>
              </a:rPr>
              <a:t>）中的</a:t>
            </a:r>
            <a:endParaRPr lang="zh-CN" altLang="en-US" b="0" dirty="0">
              <a:solidFill>
                <a:schemeClr val="tx1"/>
              </a:solidFill>
              <a:latin typeface="+mj-ea"/>
              <a:ea typeface="+mj-ea"/>
            </a:endParaRPr>
          </a:p>
        </p:txBody>
      </p:sp>
      <p:pic>
        <p:nvPicPr>
          <p:cNvPr id="481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4214" y="1162010"/>
            <a:ext cx="280015" cy="32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624229" y="1189066"/>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481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1018" y="1166621"/>
            <a:ext cx="330170" cy="38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06084" y="1589176"/>
            <a:ext cx="2236510" cy="400110"/>
          </a:xfrm>
          <a:prstGeom prst="rect">
            <a:avLst/>
          </a:prstGeom>
        </p:spPr>
        <p:txBody>
          <a:bodyPr wrap="none">
            <a:spAutoFit/>
          </a:bodyPr>
          <a:lstStyle/>
          <a:p>
            <a:r>
              <a:rPr lang="zh-CN" altLang="zh-CN" b="0" dirty="0">
                <a:solidFill>
                  <a:schemeClr val="tx1"/>
                </a:solidFill>
                <a:latin typeface="+mj-ea"/>
                <a:ea typeface="+mj-ea"/>
              </a:rPr>
              <a:t>分别为闭环传递函</a:t>
            </a:r>
            <a:endParaRPr lang="zh-CN" altLang="en-US" b="0" dirty="0">
              <a:solidFill>
                <a:schemeClr val="tx1"/>
              </a:solidFill>
              <a:latin typeface="+mj-ea"/>
              <a:ea typeface="+mj-ea"/>
            </a:endParaRPr>
          </a:p>
        </p:txBody>
      </p:sp>
      <p:sp>
        <p:nvSpPr>
          <p:cNvPr id="6" name="矩形 5"/>
          <p:cNvSpPr/>
          <p:nvPr/>
        </p:nvSpPr>
        <p:spPr>
          <a:xfrm>
            <a:off x="2339752" y="1588730"/>
            <a:ext cx="3005951" cy="400110"/>
          </a:xfrm>
          <a:prstGeom prst="rect">
            <a:avLst/>
          </a:prstGeom>
        </p:spPr>
        <p:txBody>
          <a:bodyPr wrap="none">
            <a:spAutoFit/>
          </a:bodyPr>
          <a:lstStyle/>
          <a:p>
            <a:r>
              <a:rPr lang="zh-CN" altLang="zh-CN" b="0" dirty="0">
                <a:solidFill>
                  <a:schemeClr val="tx1"/>
                </a:solidFill>
                <a:latin typeface="+mj-ea"/>
                <a:ea typeface="+mj-ea"/>
              </a:rPr>
              <a:t>数和开环传递函数在右半</a:t>
            </a:r>
            <a:endParaRPr lang="zh-CN" altLang="en-US" b="0" dirty="0">
              <a:solidFill>
                <a:schemeClr val="tx1"/>
              </a:solidFill>
              <a:latin typeface="+mj-ea"/>
              <a:ea typeface="+mj-ea"/>
            </a:endParaRPr>
          </a:p>
        </p:txBody>
      </p:sp>
      <p:pic>
        <p:nvPicPr>
          <p:cNvPr id="4813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966" y="1614693"/>
            <a:ext cx="339144" cy="392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530110" y="1624577"/>
            <a:ext cx="2492990" cy="400110"/>
          </a:xfrm>
          <a:prstGeom prst="rect">
            <a:avLst/>
          </a:prstGeom>
        </p:spPr>
        <p:txBody>
          <a:bodyPr wrap="none">
            <a:spAutoFit/>
          </a:bodyPr>
          <a:lstStyle/>
          <a:p>
            <a:r>
              <a:rPr lang="zh-CN" altLang="zh-CN" b="0" dirty="0">
                <a:solidFill>
                  <a:schemeClr val="tx1"/>
                </a:solidFill>
                <a:latin typeface="+mj-ea"/>
                <a:ea typeface="+mj-ea"/>
              </a:rPr>
              <a:t>平面上的极点数，而</a:t>
            </a:r>
            <a:endParaRPr lang="zh-CN" altLang="en-US" b="0" dirty="0">
              <a:solidFill>
                <a:schemeClr val="tx1"/>
              </a:solidFill>
              <a:latin typeface="+mj-ea"/>
              <a:ea typeface="+mj-ea"/>
            </a:endParaRPr>
          </a:p>
        </p:txBody>
      </p:sp>
      <p:pic>
        <p:nvPicPr>
          <p:cNvPr id="4813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757" y="1693348"/>
            <a:ext cx="299427" cy="34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67544" y="2043233"/>
            <a:ext cx="697627" cy="400110"/>
          </a:xfrm>
          <a:prstGeom prst="rect">
            <a:avLst/>
          </a:prstGeom>
        </p:spPr>
        <p:txBody>
          <a:bodyPr wrap="none">
            <a:spAutoFit/>
          </a:bodyPr>
          <a:lstStyle/>
          <a:p>
            <a:r>
              <a:rPr lang="zh-CN" altLang="zh-CN" b="0" dirty="0">
                <a:solidFill>
                  <a:schemeClr val="tx1"/>
                </a:solidFill>
                <a:latin typeface="+mj-ea"/>
                <a:ea typeface="+mj-ea"/>
              </a:rPr>
              <a:t>则是</a:t>
            </a:r>
            <a:endParaRPr lang="zh-CN" altLang="en-US" b="0" dirty="0">
              <a:solidFill>
                <a:schemeClr val="tx1"/>
              </a:solidFill>
              <a:latin typeface="+mj-ea"/>
              <a:ea typeface="+mj-ea"/>
            </a:endParaRPr>
          </a:p>
        </p:txBody>
      </p:sp>
      <p:pic>
        <p:nvPicPr>
          <p:cNvPr id="4813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8023" y="2031989"/>
            <a:ext cx="387226" cy="38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368201" y="2043786"/>
            <a:ext cx="954107" cy="400110"/>
          </a:xfrm>
          <a:prstGeom prst="rect">
            <a:avLst/>
          </a:prstGeom>
        </p:spPr>
        <p:txBody>
          <a:bodyPr wrap="none">
            <a:spAutoFit/>
          </a:bodyPr>
          <a:lstStyle/>
          <a:p>
            <a:r>
              <a:rPr lang="zh-CN" altLang="zh-CN" b="0" dirty="0">
                <a:solidFill>
                  <a:schemeClr val="tx1"/>
                </a:solidFill>
                <a:latin typeface="+mj-ea"/>
                <a:ea typeface="+mj-ea"/>
              </a:rPr>
              <a:t>平面上</a:t>
            </a:r>
            <a:endParaRPr lang="zh-CN" altLang="en-US" b="0" dirty="0">
              <a:solidFill>
                <a:schemeClr val="tx1"/>
              </a:solidFill>
              <a:latin typeface="+mj-ea"/>
              <a:ea typeface="+mj-ea"/>
            </a:endParaRPr>
          </a:p>
        </p:txBody>
      </p:sp>
      <p:pic>
        <p:nvPicPr>
          <p:cNvPr id="4813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35512" y="2112133"/>
            <a:ext cx="307082" cy="3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467991" y="2112686"/>
            <a:ext cx="2749471" cy="400110"/>
          </a:xfrm>
          <a:prstGeom prst="rect">
            <a:avLst/>
          </a:prstGeom>
        </p:spPr>
        <p:txBody>
          <a:bodyPr wrap="none">
            <a:spAutoFit/>
          </a:bodyPr>
          <a:lstStyle/>
          <a:p>
            <a:r>
              <a:rPr lang="zh-CN" altLang="zh-CN" b="0" dirty="0">
                <a:solidFill>
                  <a:schemeClr val="tx1"/>
                </a:solidFill>
                <a:latin typeface="+mj-ea"/>
                <a:ea typeface="+mj-ea"/>
              </a:rPr>
              <a:t>曲线顺时针包围原点的</a:t>
            </a:r>
            <a:endParaRPr lang="zh-CN" altLang="en-US" b="0" dirty="0">
              <a:solidFill>
                <a:schemeClr val="tx1"/>
              </a:solidFill>
              <a:latin typeface="+mj-ea"/>
              <a:ea typeface="+mj-ea"/>
            </a:endParaRPr>
          </a:p>
        </p:txBody>
      </p:sp>
      <p:sp>
        <p:nvSpPr>
          <p:cNvPr id="11" name="矩形 10"/>
          <p:cNvSpPr/>
          <p:nvPr/>
        </p:nvSpPr>
        <p:spPr>
          <a:xfrm>
            <a:off x="5053056" y="2113239"/>
            <a:ext cx="1723549" cy="400110"/>
          </a:xfrm>
          <a:prstGeom prst="rect">
            <a:avLst/>
          </a:prstGeom>
        </p:spPr>
        <p:txBody>
          <a:bodyPr wrap="none">
            <a:spAutoFit/>
          </a:bodyPr>
          <a:lstStyle/>
          <a:p>
            <a:r>
              <a:rPr lang="zh-CN" altLang="zh-CN" b="0" dirty="0">
                <a:solidFill>
                  <a:schemeClr val="tx1"/>
                </a:solidFill>
                <a:latin typeface="+mj-ea"/>
                <a:ea typeface="+mj-ea"/>
              </a:rPr>
              <a:t>圈数，也就是</a:t>
            </a:r>
            <a:endParaRPr lang="zh-CN" altLang="en-US" b="0" dirty="0">
              <a:solidFill>
                <a:schemeClr val="tx1"/>
              </a:solidFill>
              <a:latin typeface="+mj-ea"/>
              <a:ea typeface="+mj-ea"/>
            </a:endParaRPr>
          </a:p>
        </p:txBody>
      </p:sp>
      <p:pic>
        <p:nvPicPr>
          <p:cNvPr id="4813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96585" y="213272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36711" y="2458512"/>
            <a:ext cx="6259873" cy="400110"/>
          </a:xfrm>
          <a:prstGeom prst="rect">
            <a:avLst/>
          </a:prstGeom>
        </p:spPr>
        <p:txBody>
          <a:bodyPr wrap="square">
            <a:spAutoFit/>
          </a:bodyPr>
          <a:lstStyle/>
          <a:p>
            <a:r>
              <a:rPr lang="zh-CN" altLang="zh-CN" b="0" dirty="0">
                <a:solidFill>
                  <a:schemeClr val="tx1"/>
                </a:solidFill>
                <a:latin typeface="+mj-ea"/>
                <a:ea typeface="+mj-ea"/>
              </a:rPr>
              <a:t>平面上系统开环幅相特性曲线及其镜像顺时针包围（</a:t>
            </a:r>
            <a:endParaRPr lang="zh-CN" altLang="en-US" b="0" dirty="0">
              <a:solidFill>
                <a:schemeClr val="tx1"/>
              </a:solidFill>
              <a:latin typeface="+mj-ea"/>
              <a:ea typeface="+mj-ea"/>
            </a:endParaRPr>
          </a:p>
        </p:txBody>
      </p:sp>
      <p:pic>
        <p:nvPicPr>
          <p:cNvPr id="4813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29145" y="2492761"/>
            <a:ext cx="894919" cy="3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7164288" y="2469459"/>
            <a:ext cx="1723549" cy="400110"/>
          </a:xfrm>
          <a:prstGeom prst="rect">
            <a:avLst/>
          </a:prstGeom>
        </p:spPr>
        <p:txBody>
          <a:bodyPr wrap="none">
            <a:spAutoFit/>
          </a:bodyPr>
          <a:lstStyle/>
          <a:p>
            <a:r>
              <a:rPr lang="zh-CN" altLang="zh-CN" b="0" dirty="0">
                <a:solidFill>
                  <a:schemeClr val="tx1"/>
                </a:solidFill>
                <a:latin typeface="+mj-ea"/>
                <a:ea typeface="+mj-ea"/>
              </a:rPr>
              <a:t>）点的圈数。</a:t>
            </a:r>
            <a:endParaRPr lang="zh-CN" altLang="en-US" b="0" dirty="0">
              <a:solidFill>
                <a:schemeClr val="tx1"/>
              </a:solidFill>
              <a:latin typeface="+mj-ea"/>
              <a:ea typeface="+mj-ea"/>
            </a:endParaRPr>
          </a:p>
        </p:txBody>
      </p:sp>
      <p:sp>
        <p:nvSpPr>
          <p:cNvPr id="14" name="矩形 13"/>
          <p:cNvSpPr/>
          <p:nvPr/>
        </p:nvSpPr>
        <p:spPr>
          <a:xfrm>
            <a:off x="578280" y="2887677"/>
            <a:ext cx="7444820" cy="707886"/>
          </a:xfrm>
          <a:prstGeom prst="rect">
            <a:avLst/>
          </a:prstGeom>
        </p:spPr>
        <p:txBody>
          <a:bodyPr wrap="square">
            <a:spAutoFit/>
          </a:bodyPr>
          <a:lstStyle/>
          <a:p>
            <a:pPr algn="l"/>
            <a:r>
              <a:rPr lang="zh-CN" altLang="zh-CN" b="0" dirty="0">
                <a:solidFill>
                  <a:schemeClr val="tx1"/>
                </a:solidFill>
                <a:latin typeface="+mj-ea"/>
                <a:ea typeface="+mj-ea"/>
              </a:rPr>
              <a:t>在实际系统分析过程中，一般只绘制开环幅相特性曲线不绘制其镜像曲线，考虑到角度定义的方向性，有</a:t>
            </a:r>
          </a:p>
        </p:txBody>
      </p:sp>
      <p:pic>
        <p:nvPicPr>
          <p:cNvPr id="48139"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66647" y="3644777"/>
            <a:ext cx="1227942" cy="36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518160" y="4077072"/>
            <a:ext cx="1980029" cy="400110"/>
          </a:xfrm>
          <a:prstGeom prst="rect">
            <a:avLst/>
          </a:prstGeom>
        </p:spPr>
        <p:txBody>
          <a:bodyPr wrap="none">
            <a:spAutoFit/>
          </a:bodyPr>
          <a:lstStyle/>
          <a:p>
            <a:r>
              <a:rPr lang="zh-CN" altLang="zh-CN" b="0" dirty="0">
                <a:solidFill>
                  <a:schemeClr val="tx1"/>
                </a:solidFill>
                <a:latin typeface="+mj-ea"/>
                <a:ea typeface="+mj-ea"/>
              </a:rPr>
              <a:t>可得奈氏判据：</a:t>
            </a:r>
          </a:p>
        </p:txBody>
      </p:sp>
      <p:pic>
        <p:nvPicPr>
          <p:cNvPr id="48140"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30616" y="4793262"/>
            <a:ext cx="1347746" cy="314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027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3889206" cy="400110"/>
          </a:xfrm>
          <a:prstGeom prst="rect">
            <a:avLst/>
          </a:prstGeom>
        </p:spPr>
        <p:txBody>
          <a:bodyPr wrap="none">
            <a:spAutoFit/>
          </a:bodyPr>
          <a:lstStyle/>
          <a:p>
            <a:r>
              <a:rPr lang="zh-CN" altLang="zh-CN" b="0" dirty="0">
                <a:solidFill>
                  <a:schemeClr val="tx1"/>
                </a:solidFill>
                <a:latin typeface="+mj-ea"/>
                <a:ea typeface="+mj-ea"/>
              </a:rPr>
              <a:t>【例</a:t>
            </a:r>
            <a:r>
              <a:rPr lang="en-US" altLang="zh-CN" b="0" dirty="0">
                <a:solidFill>
                  <a:schemeClr val="tx1"/>
                </a:solidFill>
                <a:latin typeface="+mj-ea"/>
                <a:ea typeface="+mj-ea"/>
              </a:rPr>
              <a:t>6-7</a:t>
            </a:r>
            <a:r>
              <a:rPr lang="zh-CN" altLang="zh-CN" b="0" dirty="0">
                <a:solidFill>
                  <a:schemeClr val="tx1"/>
                </a:solidFill>
                <a:latin typeface="+mj-ea"/>
                <a:ea typeface="+mj-ea"/>
              </a:rPr>
              <a:t>】设系统开环传递函数为</a:t>
            </a:r>
          </a:p>
        </p:txBody>
      </p:sp>
      <p:pic>
        <p:nvPicPr>
          <p:cNvPr id="491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1" y="1632156"/>
            <a:ext cx="2761491" cy="71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3528" y="2530591"/>
            <a:ext cx="5670376" cy="707886"/>
          </a:xfrm>
          <a:prstGeom prst="rect">
            <a:avLst/>
          </a:prstGeom>
        </p:spPr>
        <p:txBody>
          <a:bodyPr wrap="square">
            <a:spAutoFit/>
          </a:bodyPr>
          <a:lstStyle/>
          <a:p>
            <a:pPr algn="l"/>
            <a:r>
              <a:rPr lang="zh-CN" altLang="zh-CN" b="0" dirty="0">
                <a:solidFill>
                  <a:schemeClr val="tx1"/>
                </a:solidFill>
                <a:latin typeface="+mj-ea"/>
                <a:ea typeface="+mj-ea"/>
              </a:rPr>
              <a:t>试用奈氏判据判定闭环系统的稳定性。</a:t>
            </a:r>
          </a:p>
          <a:p>
            <a:pPr algn="l"/>
            <a:r>
              <a:rPr lang="zh-CN" altLang="zh-CN" b="0" dirty="0">
                <a:solidFill>
                  <a:schemeClr val="tx1"/>
                </a:solidFill>
                <a:latin typeface="+mj-ea"/>
                <a:ea typeface="+mj-ea"/>
              </a:rPr>
              <a:t>绘出系统的开环幅相特性曲线如图</a:t>
            </a:r>
            <a:r>
              <a:rPr lang="en-US" altLang="zh-CN" b="0" dirty="0">
                <a:solidFill>
                  <a:schemeClr val="tx1"/>
                </a:solidFill>
                <a:latin typeface="+mj-ea"/>
                <a:ea typeface="+mj-ea"/>
              </a:rPr>
              <a:t>6-72</a:t>
            </a:r>
            <a:r>
              <a:rPr lang="zh-CN" altLang="zh-CN" b="0" dirty="0">
                <a:solidFill>
                  <a:schemeClr val="tx1"/>
                </a:solidFill>
                <a:latin typeface="+mj-ea"/>
                <a:ea typeface="+mj-ea"/>
              </a:rPr>
              <a:t>所示。当</a:t>
            </a:r>
            <a:endParaRPr lang="zh-CN" altLang="en-US" b="0" dirty="0">
              <a:solidFill>
                <a:schemeClr val="tx1"/>
              </a:solidFill>
              <a:latin typeface="+mj-ea"/>
              <a:ea typeface="+mj-ea"/>
            </a:endParaRPr>
          </a:p>
        </p:txBody>
      </p:sp>
      <p:pic>
        <p:nvPicPr>
          <p:cNvPr id="491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2905821"/>
            <a:ext cx="760356"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394529" y="2884874"/>
            <a:ext cx="2749471" cy="400110"/>
          </a:xfrm>
          <a:prstGeom prst="rect">
            <a:avLst/>
          </a:prstGeom>
        </p:spPr>
        <p:txBody>
          <a:bodyPr wrap="none">
            <a:spAutoFit/>
          </a:bodyPr>
          <a:lstStyle/>
          <a:p>
            <a:r>
              <a:rPr lang="zh-CN" altLang="zh-CN" b="0" dirty="0">
                <a:solidFill>
                  <a:schemeClr val="tx1"/>
                </a:solidFill>
                <a:latin typeface="+mj-ea"/>
                <a:ea typeface="+mj-ea"/>
              </a:rPr>
              <a:t>时，曲线起点在实轴上</a:t>
            </a:r>
            <a:endParaRPr lang="zh-CN" altLang="en-US" b="0" dirty="0">
              <a:solidFill>
                <a:schemeClr val="tx1"/>
              </a:solidFill>
              <a:latin typeface="+mj-ea"/>
              <a:ea typeface="+mj-ea"/>
            </a:endParaRPr>
          </a:p>
        </p:txBody>
      </p:sp>
      <p:pic>
        <p:nvPicPr>
          <p:cNvPr id="49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5" y="3260815"/>
            <a:ext cx="1224136" cy="34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619671" y="3238477"/>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4915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712" y="3314268"/>
            <a:ext cx="953852" cy="31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832891" y="3256262"/>
            <a:ext cx="2492990" cy="400110"/>
          </a:xfrm>
          <a:prstGeom prst="rect">
            <a:avLst/>
          </a:prstGeom>
        </p:spPr>
        <p:txBody>
          <a:bodyPr wrap="none">
            <a:spAutoFit/>
          </a:bodyPr>
          <a:lstStyle/>
          <a:p>
            <a:r>
              <a:rPr lang="zh-CN" altLang="zh-CN" b="0" dirty="0">
                <a:solidFill>
                  <a:schemeClr val="tx1"/>
                </a:solidFill>
                <a:latin typeface="+mj-ea"/>
                <a:ea typeface="+mj-ea"/>
              </a:rPr>
              <a:t>时，终点在原点。当</a:t>
            </a:r>
            <a:endParaRPr lang="zh-CN" altLang="en-US" b="0" dirty="0">
              <a:solidFill>
                <a:schemeClr val="tx1"/>
              </a:solidFill>
              <a:latin typeface="+mj-ea"/>
              <a:ea typeface="+mj-ea"/>
            </a:endParaRPr>
          </a:p>
        </p:txBody>
      </p:sp>
      <p:pic>
        <p:nvPicPr>
          <p:cNvPr id="4915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3860" y="3246703"/>
            <a:ext cx="950446"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084168" y="3247310"/>
            <a:ext cx="2749471" cy="400110"/>
          </a:xfrm>
          <a:prstGeom prst="rect">
            <a:avLst/>
          </a:prstGeom>
        </p:spPr>
        <p:txBody>
          <a:bodyPr wrap="none">
            <a:spAutoFit/>
          </a:bodyPr>
          <a:lstStyle/>
          <a:p>
            <a:r>
              <a:rPr lang="zh-CN" altLang="zh-CN" b="0" dirty="0">
                <a:solidFill>
                  <a:schemeClr val="tx1"/>
                </a:solidFill>
                <a:latin typeface="+mj-ea"/>
                <a:ea typeface="+mj-ea"/>
              </a:rPr>
              <a:t>时曲线和负虚轴相交</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8" name="矩形 7"/>
          <p:cNvSpPr/>
          <p:nvPr/>
        </p:nvSpPr>
        <p:spPr>
          <a:xfrm>
            <a:off x="422311" y="3656372"/>
            <a:ext cx="954107" cy="400110"/>
          </a:xfrm>
          <a:prstGeom prst="rect">
            <a:avLst/>
          </a:prstGeom>
        </p:spPr>
        <p:txBody>
          <a:bodyPr wrap="none">
            <a:spAutoFit/>
          </a:bodyPr>
          <a:lstStyle/>
          <a:p>
            <a:r>
              <a:rPr lang="zh-CN" altLang="zh-CN" b="0" dirty="0">
                <a:solidFill>
                  <a:schemeClr val="tx1"/>
                </a:solidFill>
                <a:latin typeface="+mj-ea"/>
                <a:ea typeface="+mj-ea"/>
              </a:rPr>
              <a:t>交点为</a:t>
            </a:r>
            <a:endParaRPr lang="zh-CN" altLang="en-US" b="0" dirty="0">
              <a:solidFill>
                <a:schemeClr val="tx1"/>
              </a:solidFill>
              <a:latin typeface="+mj-ea"/>
              <a:ea typeface="+mj-ea"/>
            </a:endParaRPr>
          </a:p>
        </p:txBody>
      </p:sp>
      <p:pic>
        <p:nvPicPr>
          <p:cNvPr id="4915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3518" y="3725448"/>
            <a:ext cx="942218" cy="3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236065" y="3702225"/>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4916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27784" y="3695899"/>
            <a:ext cx="816799" cy="38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443366" y="3725448"/>
            <a:ext cx="3775393" cy="400110"/>
          </a:xfrm>
          <a:prstGeom prst="rect">
            <a:avLst/>
          </a:prstGeom>
        </p:spPr>
        <p:txBody>
          <a:bodyPr wrap="none">
            <a:spAutoFit/>
          </a:bodyPr>
          <a:lstStyle/>
          <a:p>
            <a:r>
              <a:rPr lang="zh-CN" altLang="zh-CN" b="0" dirty="0">
                <a:solidFill>
                  <a:schemeClr val="tx1"/>
                </a:solidFill>
                <a:latin typeface="+mn-ea"/>
                <a:ea typeface="+mn-ea"/>
              </a:rPr>
              <a:t>时，曲线和负实轴相交，交点为</a:t>
            </a:r>
            <a:endParaRPr lang="zh-CN" altLang="en-US" b="0" dirty="0">
              <a:solidFill>
                <a:schemeClr val="tx1"/>
              </a:solidFill>
              <a:latin typeface="+mn-ea"/>
              <a:ea typeface="+mn-ea"/>
            </a:endParaRPr>
          </a:p>
        </p:txBody>
      </p:sp>
      <p:pic>
        <p:nvPicPr>
          <p:cNvPr id="4916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27933" y="3759175"/>
            <a:ext cx="665312"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23528" y="4153045"/>
            <a:ext cx="2749471" cy="400110"/>
          </a:xfrm>
          <a:prstGeom prst="rect">
            <a:avLst/>
          </a:prstGeom>
        </p:spPr>
        <p:txBody>
          <a:bodyPr wrap="none">
            <a:spAutoFit/>
          </a:bodyPr>
          <a:lstStyle/>
          <a:p>
            <a:r>
              <a:rPr lang="zh-CN" altLang="zh-CN" b="0" dirty="0">
                <a:solidFill>
                  <a:schemeClr val="tx1"/>
                </a:solidFill>
                <a:latin typeface="+mj-ea"/>
                <a:ea typeface="+mj-ea"/>
              </a:rPr>
              <a:t>见图</a:t>
            </a:r>
            <a:r>
              <a:rPr lang="en-US" altLang="zh-CN" b="0" dirty="0">
                <a:solidFill>
                  <a:schemeClr val="tx1"/>
                </a:solidFill>
                <a:latin typeface="+mj-ea"/>
                <a:ea typeface="+mj-ea"/>
              </a:rPr>
              <a:t>6-72</a:t>
            </a:r>
            <a:r>
              <a:rPr lang="zh-CN" altLang="zh-CN" b="0" dirty="0">
                <a:solidFill>
                  <a:schemeClr val="tx1"/>
                </a:solidFill>
                <a:latin typeface="+mj-ea"/>
                <a:ea typeface="+mj-ea"/>
              </a:rPr>
              <a:t>中实线部分。</a:t>
            </a:r>
          </a:p>
        </p:txBody>
      </p:sp>
      <p:pic>
        <p:nvPicPr>
          <p:cNvPr id="4916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3564" y="4091831"/>
            <a:ext cx="2470601" cy="2227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3980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954107" cy="400110"/>
          </a:xfrm>
          <a:prstGeom prst="rect">
            <a:avLst/>
          </a:prstGeom>
        </p:spPr>
        <p:txBody>
          <a:bodyPr wrap="none">
            <a:spAutoFit/>
          </a:bodyPr>
          <a:lstStyle/>
          <a:p>
            <a:r>
              <a:rPr lang="zh-CN" altLang="zh-CN" b="0" dirty="0">
                <a:solidFill>
                  <a:schemeClr val="tx1"/>
                </a:solidFill>
                <a:latin typeface="+mj-ea"/>
                <a:ea typeface="+mj-ea"/>
              </a:rPr>
              <a:t>在右半</a:t>
            </a:r>
            <a:endParaRPr lang="zh-CN" altLang="en-US" b="0" dirty="0">
              <a:solidFill>
                <a:schemeClr val="tx1"/>
              </a:solidFill>
              <a:latin typeface="+mj-ea"/>
              <a:ea typeface="+mj-ea"/>
            </a:endParaRPr>
          </a:p>
        </p:txBody>
      </p:sp>
      <p:pic>
        <p:nvPicPr>
          <p:cNvPr id="501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920" y="1124744"/>
            <a:ext cx="307380" cy="3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353265" y="1124744"/>
            <a:ext cx="3518912" cy="400110"/>
          </a:xfrm>
          <a:prstGeom prst="rect">
            <a:avLst/>
          </a:prstGeom>
        </p:spPr>
        <p:txBody>
          <a:bodyPr wrap="none">
            <a:spAutoFit/>
          </a:bodyPr>
          <a:lstStyle/>
          <a:p>
            <a:r>
              <a:rPr lang="zh-CN" altLang="zh-CN" b="0" dirty="0">
                <a:solidFill>
                  <a:schemeClr val="tx1"/>
                </a:solidFill>
                <a:latin typeface="+mj-ea"/>
                <a:ea typeface="+mj-ea"/>
              </a:rPr>
              <a:t>平面上，系统的开环极点数为</a:t>
            </a:r>
            <a:endParaRPr lang="zh-CN" altLang="en-US" b="0" dirty="0">
              <a:solidFill>
                <a:schemeClr val="tx1"/>
              </a:solidFill>
              <a:latin typeface="+mj-ea"/>
              <a:ea typeface="+mj-ea"/>
            </a:endParaRPr>
          </a:p>
        </p:txBody>
      </p:sp>
      <p:pic>
        <p:nvPicPr>
          <p:cNvPr id="50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962" y="1147914"/>
            <a:ext cx="272430" cy="38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000684" y="1138560"/>
            <a:ext cx="1980029" cy="400110"/>
          </a:xfrm>
          <a:prstGeom prst="rect">
            <a:avLst/>
          </a:prstGeom>
        </p:spPr>
        <p:txBody>
          <a:bodyPr wrap="none">
            <a:spAutoFit/>
          </a:bodyPr>
          <a:lstStyle/>
          <a:p>
            <a:r>
              <a:rPr lang="zh-CN" altLang="zh-CN" b="0" dirty="0">
                <a:solidFill>
                  <a:schemeClr val="tx1"/>
                </a:solidFill>
                <a:latin typeface="+mj-ea"/>
                <a:ea typeface="+mj-ea"/>
              </a:rPr>
              <a:t>。开环频率特性</a:t>
            </a:r>
            <a:endParaRPr lang="zh-CN" altLang="en-US" b="0" dirty="0">
              <a:solidFill>
                <a:schemeClr val="tx1"/>
              </a:solidFill>
              <a:latin typeface="+mj-ea"/>
              <a:ea typeface="+mj-ea"/>
            </a:endParaRPr>
          </a:p>
        </p:txBody>
      </p:sp>
      <p:pic>
        <p:nvPicPr>
          <p:cNvPr id="501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542" y="1223578"/>
            <a:ext cx="759639" cy="3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728181" y="1192331"/>
            <a:ext cx="697627" cy="400110"/>
          </a:xfrm>
          <a:prstGeom prst="rect">
            <a:avLst/>
          </a:prstGeom>
        </p:spPr>
        <p:txBody>
          <a:bodyPr wrap="none">
            <a:spAutoFit/>
          </a:bodyPr>
          <a:lstStyle/>
          <a:p>
            <a:r>
              <a:rPr lang="zh-CN" altLang="zh-CN" b="0" dirty="0">
                <a:solidFill>
                  <a:schemeClr val="tx1"/>
                </a:solidFill>
                <a:latin typeface="+mj-ea"/>
                <a:ea typeface="+mj-ea"/>
              </a:rPr>
              <a:t>随着</a:t>
            </a:r>
            <a:endParaRPr lang="zh-CN" altLang="en-US" b="0" dirty="0">
              <a:solidFill>
                <a:schemeClr val="tx1"/>
              </a:solidFill>
              <a:latin typeface="+mj-ea"/>
              <a:ea typeface="+mj-ea"/>
            </a:endParaRPr>
          </a:p>
        </p:txBody>
      </p:sp>
      <p:pic>
        <p:nvPicPr>
          <p:cNvPr id="5018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8968" y="1273655"/>
            <a:ext cx="313680" cy="28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1520" y="1592441"/>
            <a:ext cx="441146" cy="400110"/>
          </a:xfrm>
          <a:prstGeom prst="rect">
            <a:avLst/>
          </a:prstGeom>
        </p:spPr>
        <p:txBody>
          <a:bodyPr wrap="none">
            <a:spAutoFit/>
          </a:bodyPr>
          <a:lstStyle/>
          <a:p>
            <a:r>
              <a:rPr lang="zh-CN" altLang="zh-CN" b="0" dirty="0">
                <a:solidFill>
                  <a:schemeClr val="tx1"/>
                </a:solidFill>
                <a:latin typeface="+mj-ea"/>
                <a:ea typeface="+mj-ea"/>
              </a:rPr>
              <a:t>从</a:t>
            </a:r>
            <a:endParaRPr lang="zh-CN" altLang="en-US" b="0" dirty="0">
              <a:solidFill>
                <a:schemeClr val="tx1"/>
              </a:solidFill>
              <a:latin typeface="+mj-ea"/>
              <a:ea typeface="+mj-ea"/>
            </a:endParaRPr>
          </a:p>
        </p:txBody>
      </p:sp>
      <p:pic>
        <p:nvPicPr>
          <p:cNvPr id="5018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92" y="1584319"/>
            <a:ext cx="315962" cy="44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76211" y="1627109"/>
            <a:ext cx="954107" cy="400110"/>
          </a:xfrm>
          <a:prstGeom prst="rect">
            <a:avLst/>
          </a:prstGeom>
        </p:spPr>
        <p:txBody>
          <a:bodyPr wrap="none">
            <a:spAutoFit/>
          </a:bodyPr>
          <a:lstStyle/>
          <a:p>
            <a:r>
              <a:rPr lang="zh-CN" altLang="zh-CN" b="0" dirty="0">
                <a:solidFill>
                  <a:schemeClr val="tx1"/>
                </a:solidFill>
                <a:latin typeface="+mj-ea"/>
                <a:ea typeface="+mj-ea"/>
              </a:rPr>
              <a:t>变化到</a:t>
            </a:r>
            <a:endParaRPr lang="zh-CN" altLang="en-US" b="0" dirty="0">
              <a:solidFill>
                <a:schemeClr val="tx1"/>
              </a:solidFill>
              <a:latin typeface="+mj-ea"/>
              <a:ea typeface="+mj-ea"/>
            </a:endParaRPr>
          </a:p>
        </p:txBody>
      </p:sp>
      <p:pic>
        <p:nvPicPr>
          <p:cNvPr id="5018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3688" y="1686190"/>
            <a:ext cx="640308" cy="32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258921" y="1686743"/>
            <a:ext cx="2749471" cy="400110"/>
          </a:xfrm>
          <a:prstGeom prst="rect">
            <a:avLst/>
          </a:prstGeom>
        </p:spPr>
        <p:txBody>
          <a:bodyPr wrap="none">
            <a:spAutoFit/>
          </a:bodyPr>
          <a:lstStyle/>
          <a:p>
            <a:r>
              <a:rPr lang="zh-CN" altLang="zh-CN" b="0" dirty="0">
                <a:solidFill>
                  <a:schemeClr val="tx1"/>
                </a:solidFill>
                <a:latin typeface="+mj-ea"/>
                <a:ea typeface="+mj-ea"/>
              </a:rPr>
              <a:t>时，顺时针方向围绕（</a:t>
            </a:r>
            <a:endParaRPr lang="zh-CN" altLang="en-US" b="0" dirty="0">
              <a:solidFill>
                <a:schemeClr val="tx1"/>
              </a:solidFill>
              <a:latin typeface="+mj-ea"/>
              <a:ea typeface="+mj-ea"/>
            </a:endParaRPr>
          </a:p>
        </p:txBody>
      </p:sp>
      <p:pic>
        <p:nvPicPr>
          <p:cNvPr id="5018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78059" y="1772685"/>
            <a:ext cx="746150" cy="31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508104" y="1772816"/>
            <a:ext cx="1723549" cy="400110"/>
          </a:xfrm>
          <a:prstGeom prst="rect">
            <a:avLst/>
          </a:prstGeom>
        </p:spPr>
        <p:txBody>
          <a:bodyPr wrap="none">
            <a:spAutoFit/>
          </a:bodyPr>
          <a:lstStyle/>
          <a:p>
            <a:r>
              <a:rPr lang="zh-CN" altLang="zh-CN" b="0" dirty="0">
                <a:solidFill>
                  <a:schemeClr val="tx1"/>
                </a:solidFill>
                <a:latin typeface="+mj-ea"/>
                <a:ea typeface="+mj-ea"/>
              </a:rPr>
              <a:t>）点一圈，即</a:t>
            </a:r>
            <a:endParaRPr lang="zh-CN" altLang="en-US" b="0" dirty="0">
              <a:solidFill>
                <a:schemeClr val="tx1"/>
              </a:solidFill>
              <a:latin typeface="+mj-ea"/>
              <a:ea typeface="+mj-ea"/>
            </a:endParaRPr>
          </a:p>
        </p:txBody>
      </p:sp>
      <p:pic>
        <p:nvPicPr>
          <p:cNvPr id="5018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1866630"/>
            <a:ext cx="719336" cy="26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94068" y="2192140"/>
            <a:ext cx="4544834" cy="400110"/>
          </a:xfrm>
          <a:prstGeom prst="rect">
            <a:avLst/>
          </a:prstGeom>
        </p:spPr>
        <p:txBody>
          <a:bodyPr wrap="none">
            <a:spAutoFit/>
          </a:bodyPr>
          <a:lstStyle/>
          <a:p>
            <a:r>
              <a:rPr lang="zh-CN" altLang="zh-CN" b="0" dirty="0">
                <a:solidFill>
                  <a:schemeClr val="tx1"/>
                </a:solidFill>
                <a:latin typeface="+mj-ea"/>
                <a:ea typeface="+mj-ea"/>
              </a:rPr>
              <a:t>。用式（</a:t>
            </a:r>
            <a:r>
              <a:rPr lang="en-US" altLang="zh-CN" b="0" dirty="0">
                <a:solidFill>
                  <a:schemeClr val="tx1"/>
                </a:solidFill>
                <a:latin typeface="+mj-ea"/>
                <a:ea typeface="+mj-ea"/>
              </a:rPr>
              <a:t>6-58</a:t>
            </a:r>
            <a:r>
              <a:rPr lang="zh-CN" altLang="zh-CN" b="0" dirty="0">
                <a:solidFill>
                  <a:schemeClr val="tx1"/>
                </a:solidFill>
                <a:latin typeface="+mj-ea"/>
                <a:ea typeface="+mj-ea"/>
              </a:rPr>
              <a:t>）可求得闭环系统在右半</a:t>
            </a:r>
            <a:endParaRPr lang="zh-CN" altLang="en-US" b="0" dirty="0">
              <a:solidFill>
                <a:schemeClr val="tx1"/>
              </a:solidFill>
              <a:latin typeface="+mj-ea"/>
              <a:ea typeface="+mj-ea"/>
            </a:endParaRPr>
          </a:p>
        </p:txBody>
      </p:sp>
      <p:sp>
        <p:nvSpPr>
          <p:cNvPr id="11" name="矩形 10"/>
          <p:cNvSpPr/>
          <p:nvPr/>
        </p:nvSpPr>
        <p:spPr>
          <a:xfrm>
            <a:off x="5025053" y="2202024"/>
            <a:ext cx="2236510" cy="400110"/>
          </a:xfrm>
          <a:prstGeom prst="rect">
            <a:avLst/>
          </a:prstGeom>
        </p:spPr>
        <p:txBody>
          <a:bodyPr wrap="none">
            <a:spAutoFit/>
          </a:bodyPr>
          <a:lstStyle/>
          <a:p>
            <a:r>
              <a:rPr lang="zh-CN" altLang="zh-CN" b="0" dirty="0">
                <a:solidFill>
                  <a:schemeClr val="tx1"/>
                </a:solidFill>
                <a:latin typeface="+mj-ea"/>
                <a:ea typeface="+mj-ea"/>
              </a:rPr>
              <a:t>平面的极点数为：</a:t>
            </a:r>
          </a:p>
        </p:txBody>
      </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059" y="2246220"/>
            <a:ext cx="307380" cy="3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67916" y="2780928"/>
            <a:ext cx="3147523" cy="34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04697" y="3291081"/>
            <a:ext cx="4572000" cy="707886"/>
          </a:xfrm>
          <a:prstGeom prst="rect">
            <a:avLst/>
          </a:prstGeom>
        </p:spPr>
        <p:txBody>
          <a:bodyPr>
            <a:spAutoFit/>
          </a:bodyPr>
          <a:lstStyle/>
          <a:p>
            <a:pPr algn="l"/>
            <a:r>
              <a:rPr lang="zh-CN" altLang="zh-CN" b="0" dirty="0">
                <a:solidFill>
                  <a:schemeClr val="tx1"/>
                </a:solidFill>
                <a:latin typeface="+mj-ea"/>
                <a:ea typeface="+mj-ea"/>
              </a:rPr>
              <a:t>所以闭环系统不稳定。</a:t>
            </a:r>
          </a:p>
          <a:p>
            <a:pPr algn="l"/>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中搭建该系统如图</a:t>
            </a:r>
            <a:r>
              <a:rPr lang="en-US" altLang="zh-CN" b="0" dirty="0">
                <a:solidFill>
                  <a:schemeClr val="tx1"/>
                </a:solidFill>
                <a:latin typeface="+mj-ea"/>
                <a:ea typeface="+mj-ea"/>
              </a:rPr>
              <a:t>6-73</a:t>
            </a:r>
            <a:r>
              <a:rPr lang="zh-CN" altLang="zh-CN" b="0" dirty="0">
                <a:solidFill>
                  <a:schemeClr val="tx1"/>
                </a:solidFill>
                <a:latin typeface="+mj-ea"/>
                <a:ea typeface="+mj-ea"/>
              </a:rPr>
              <a:t>所示。</a:t>
            </a:r>
          </a:p>
        </p:txBody>
      </p:sp>
      <p:pic>
        <p:nvPicPr>
          <p:cNvPr id="5018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6697" y="3125862"/>
            <a:ext cx="3513137" cy="127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272445" y="4725144"/>
            <a:ext cx="377539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6-74</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50188"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5645" y="4548066"/>
            <a:ext cx="3840163"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845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2733441" cy="400110"/>
          </a:xfrm>
          <a:prstGeom prst="rect">
            <a:avLst/>
          </a:prstGeom>
        </p:spPr>
        <p:txBody>
          <a:bodyPr wrap="none">
            <a:spAutoFit/>
          </a:bodyPr>
          <a:lstStyle/>
          <a:p>
            <a:r>
              <a:rPr lang="en-US" altLang="zh-CN" dirty="0"/>
              <a:t>6.7  </a:t>
            </a:r>
            <a:r>
              <a:rPr lang="zh-CN" altLang="zh-CN" dirty="0"/>
              <a:t>频域对数稳定判据</a:t>
            </a:r>
          </a:p>
        </p:txBody>
      </p:sp>
      <p:sp>
        <p:nvSpPr>
          <p:cNvPr id="3" name="矩形 2"/>
          <p:cNvSpPr/>
          <p:nvPr/>
        </p:nvSpPr>
        <p:spPr>
          <a:xfrm>
            <a:off x="251520" y="1467730"/>
            <a:ext cx="8352928" cy="1015663"/>
          </a:xfrm>
          <a:prstGeom prst="rect">
            <a:avLst/>
          </a:prstGeom>
        </p:spPr>
        <p:txBody>
          <a:bodyPr wrap="square">
            <a:spAutoFit/>
          </a:bodyPr>
          <a:lstStyle/>
          <a:p>
            <a:pPr algn="l"/>
            <a:r>
              <a:rPr lang="zh-CN" altLang="zh-CN" b="0" dirty="0">
                <a:solidFill>
                  <a:schemeClr val="tx1"/>
                </a:solidFill>
                <a:latin typeface="+mj-ea"/>
                <a:ea typeface="+mj-ea"/>
              </a:rPr>
              <a:t>实际上，系统的频域分析设计通常是在</a:t>
            </a:r>
            <a:r>
              <a:rPr lang="en-US" altLang="zh-CN" b="0" dirty="0">
                <a:solidFill>
                  <a:schemeClr val="tx1"/>
                </a:solidFill>
                <a:latin typeface="+mj-ea"/>
                <a:ea typeface="+mj-ea"/>
              </a:rPr>
              <a:t>Bode</a:t>
            </a:r>
            <a:r>
              <a:rPr lang="zh-CN" altLang="zh-CN" b="0" dirty="0">
                <a:solidFill>
                  <a:schemeClr val="tx1"/>
                </a:solidFill>
                <a:latin typeface="+mj-ea"/>
                <a:ea typeface="+mj-ea"/>
              </a:rPr>
              <a:t>图上进行的。将奈奎斯特稳定判据引申到</a:t>
            </a:r>
            <a:r>
              <a:rPr lang="en-US" altLang="zh-CN" b="0" dirty="0">
                <a:solidFill>
                  <a:schemeClr val="tx1"/>
                </a:solidFill>
                <a:latin typeface="+mj-ea"/>
                <a:ea typeface="+mj-ea"/>
              </a:rPr>
              <a:t>Bode</a:t>
            </a:r>
            <a:r>
              <a:rPr lang="zh-CN" altLang="zh-CN" b="0" dirty="0">
                <a:solidFill>
                  <a:schemeClr val="tx1"/>
                </a:solidFill>
                <a:latin typeface="+mj-ea"/>
                <a:ea typeface="+mj-ea"/>
              </a:rPr>
              <a:t>图上，以</a:t>
            </a:r>
            <a:r>
              <a:rPr lang="en-US" altLang="zh-CN" b="0" dirty="0">
                <a:solidFill>
                  <a:schemeClr val="tx1"/>
                </a:solidFill>
                <a:latin typeface="+mj-ea"/>
                <a:ea typeface="+mj-ea"/>
              </a:rPr>
              <a:t>Bode</a:t>
            </a:r>
            <a:r>
              <a:rPr lang="zh-CN" altLang="zh-CN" b="0" dirty="0">
                <a:solidFill>
                  <a:schemeClr val="tx1"/>
                </a:solidFill>
                <a:latin typeface="+mj-ea"/>
                <a:ea typeface="+mj-ea"/>
              </a:rPr>
              <a:t>图的形式表现出来，就成为对数稳定判据。在</a:t>
            </a:r>
            <a:r>
              <a:rPr lang="en-US" altLang="zh-CN" b="0" dirty="0">
                <a:solidFill>
                  <a:schemeClr val="tx1"/>
                </a:solidFill>
                <a:latin typeface="+mj-ea"/>
                <a:ea typeface="+mj-ea"/>
              </a:rPr>
              <a:t>Bode</a:t>
            </a:r>
            <a:r>
              <a:rPr lang="zh-CN" altLang="zh-CN" b="0" dirty="0">
                <a:solidFill>
                  <a:schemeClr val="tx1"/>
                </a:solidFill>
                <a:latin typeface="+mj-ea"/>
                <a:ea typeface="+mj-ea"/>
              </a:rPr>
              <a:t>图上运用奈奎斯特判据的关键在于如何确定</a:t>
            </a:r>
            <a:endParaRPr lang="zh-CN" altLang="en-US" b="0" dirty="0">
              <a:solidFill>
                <a:schemeClr val="tx1"/>
              </a:solidFill>
              <a:latin typeface="+mj-ea"/>
              <a:ea typeface="+mj-ea"/>
            </a:endParaRPr>
          </a:p>
        </p:txBody>
      </p:sp>
      <p:pic>
        <p:nvPicPr>
          <p:cNvPr id="512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195063"/>
            <a:ext cx="648742" cy="28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588894" y="2139173"/>
            <a:ext cx="954107" cy="400110"/>
          </a:xfrm>
          <a:prstGeom prst="rect">
            <a:avLst/>
          </a:prstGeom>
        </p:spPr>
        <p:txBody>
          <a:bodyPr wrap="none">
            <a:spAutoFit/>
          </a:bodyPr>
          <a:lstStyle/>
          <a:p>
            <a:r>
              <a:rPr lang="zh-CN" altLang="zh-CN" b="0" dirty="0">
                <a:solidFill>
                  <a:schemeClr val="tx1"/>
                </a:solidFill>
                <a:latin typeface="+mj-ea"/>
                <a:ea typeface="+mj-ea"/>
              </a:rPr>
              <a:t>包围（</a:t>
            </a:r>
            <a:endParaRPr lang="zh-CN" altLang="en-US" b="0" dirty="0">
              <a:solidFill>
                <a:schemeClr val="tx1"/>
              </a:solidFill>
              <a:latin typeface="+mj-ea"/>
              <a:ea typeface="+mj-ea"/>
            </a:endParaRPr>
          </a:p>
        </p:txBody>
      </p:sp>
      <p:pic>
        <p:nvPicPr>
          <p:cNvPr id="512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2198181"/>
            <a:ext cx="813799" cy="342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163302" y="2149057"/>
            <a:ext cx="441146" cy="400110"/>
          </a:xfrm>
          <a:prstGeom prst="rect">
            <a:avLst/>
          </a:prstGeom>
        </p:spPr>
        <p:txBody>
          <a:bodyPr wrap="none">
            <a:spAutoFit/>
          </a:bodyPr>
          <a:lstStyle/>
          <a:p>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8" name="矩形 7"/>
          <p:cNvSpPr/>
          <p:nvPr/>
        </p:nvSpPr>
        <p:spPr>
          <a:xfrm>
            <a:off x="259407" y="2483946"/>
            <a:ext cx="1082348" cy="400110"/>
          </a:xfrm>
          <a:prstGeom prst="rect">
            <a:avLst/>
          </a:prstGeom>
        </p:spPr>
        <p:txBody>
          <a:bodyPr wrap="none">
            <a:spAutoFit/>
          </a:bodyPr>
          <a:lstStyle/>
          <a:p>
            <a:r>
              <a:rPr lang="zh-CN" altLang="zh-CN" b="0" dirty="0">
                <a:solidFill>
                  <a:schemeClr val="tx1"/>
                </a:solidFill>
                <a:latin typeface="+mj-ea"/>
                <a:ea typeface="+mj-ea"/>
              </a:rPr>
              <a:t>的</a:t>
            </a:r>
            <a:r>
              <a:rPr lang="zh-CN" altLang="zh-CN" b="0" dirty="0" smtClean="0">
                <a:solidFill>
                  <a:schemeClr val="tx1"/>
                </a:solidFill>
                <a:latin typeface="+mj-ea"/>
                <a:ea typeface="+mj-ea"/>
              </a:rPr>
              <a:t>圈数</a:t>
            </a:r>
            <a:r>
              <a:rPr lang="en-US" altLang="zh-CN" b="0" dirty="0" smtClean="0">
                <a:solidFill>
                  <a:schemeClr val="tx1"/>
                </a:solidFill>
                <a:latin typeface="+mj-ea"/>
                <a:ea typeface="+mj-ea"/>
              </a:rPr>
              <a:t>N</a:t>
            </a:r>
            <a:endParaRPr lang="zh-CN" altLang="en-US" b="0" dirty="0">
              <a:solidFill>
                <a:schemeClr val="tx1"/>
              </a:solidFill>
              <a:latin typeface="+mj-ea"/>
              <a:ea typeface="+mj-ea"/>
            </a:endParaRPr>
          </a:p>
        </p:txBody>
      </p:sp>
      <p:sp>
        <p:nvSpPr>
          <p:cNvPr id="9" name="矩形 8"/>
          <p:cNvSpPr/>
          <p:nvPr/>
        </p:nvSpPr>
        <p:spPr>
          <a:xfrm>
            <a:off x="277686" y="2884056"/>
            <a:ext cx="8686802" cy="400110"/>
          </a:xfrm>
          <a:prstGeom prst="rect">
            <a:avLst/>
          </a:prstGeom>
        </p:spPr>
        <p:txBody>
          <a:bodyPr wrap="square">
            <a:spAutoFit/>
          </a:bodyPr>
          <a:lstStyle/>
          <a:p>
            <a:pPr algn="l"/>
            <a:r>
              <a:rPr lang="zh-CN" altLang="zh-CN" b="0" dirty="0">
                <a:solidFill>
                  <a:schemeClr val="tx1"/>
                </a:solidFill>
                <a:latin typeface="+mj-ea"/>
                <a:ea typeface="+mj-ea"/>
              </a:rPr>
              <a:t>系统开环频率特性的奈氏图与</a:t>
            </a:r>
            <a:r>
              <a:rPr lang="en-US" altLang="zh-CN" b="0" dirty="0">
                <a:solidFill>
                  <a:schemeClr val="tx1"/>
                </a:solidFill>
                <a:latin typeface="+mj-ea"/>
                <a:ea typeface="+mj-ea"/>
              </a:rPr>
              <a:t>Bode</a:t>
            </a:r>
            <a:r>
              <a:rPr lang="zh-CN" altLang="zh-CN" b="0" dirty="0">
                <a:solidFill>
                  <a:schemeClr val="tx1"/>
                </a:solidFill>
                <a:latin typeface="+mj-ea"/>
                <a:ea typeface="+mj-ea"/>
              </a:rPr>
              <a:t>图存在一定的对应关系，如图</a:t>
            </a:r>
            <a:r>
              <a:rPr lang="en-US" altLang="zh-CN" b="0" dirty="0">
                <a:solidFill>
                  <a:schemeClr val="tx1"/>
                </a:solidFill>
                <a:latin typeface="+mj-ea"/>
                <a:ea typeface="+mj-ea"/>
              </a:rPr>
              <a:t>6-79</a:t>
            </a:r>
            <a:r>
              <a:rPr lang="zh-CN" altLang="zh-CN" b="0" dirty="0">
                <a:solidFill>
                  <a:schemeClr val="tx1"/>
                </a:solidFill>
                <a:latin typeface="+mj-ea"/>
                <a:ea typeface="+mj-ea"/>
              </a:rPr>
              <a:t>所示。</a:t>
            </a:r>
          </a:p>
        </p:txBody>
      </p:sp>
      <p:pic>
        <p:nvPicPr>
          <p:cNvPr id="512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105" y="3717032"/>
            <a:ext cx="413067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8450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6" y="1124744"/>
            <a:ext cx="1866217" cy="400110"/>
          </a:xfrm>
          <a:prstGeom prst="rect">
            <a:avLst/>
          </a:prstGeom>
        </p:spPr>
        <p:txBody>
          <a:bodyPr wrap="none">
            <a:spAutoFit/>
          </a:bodyPr>
          <a:lstStyle/>
          <a:p>
            <a:r>
              <a:rPr lang="zh-CN" altLang="en-US" b="0" dirty="0" smtClean="0">
                <a:solidFill>
                  <a:schemeClr val="tx1"/>
                </a:solidFill>
                <a:latin typeface="+mj-ea"/>
                <a:ea typeface="+mj-ea"/>
              </a:rPr>
              <a:t>（</a:t>
            </a:r>
            <a:r>
              <a:rPr lang="en-US" altLang="zh-CN" b="0" dirty="0" smtClean="0">
                <a:solidFill>
                  <a:schemeClr val="tx1"/>
                </a:solidFill>
                <a:latin typeface="+mj-ea"/>
                <a:ea typeface="+mj-ea"/>
              </a:rPr>
              <a:t>1</a:t>
            </a:r>
            <a:r>
              <a:rPr lang="zh-CN" altLang="en-US" b="0" dirty="0" smtClean="0">
                <a:solidFill>
                  <a:schemeClr val="tx1"/>
                </a:solidFill>
                <a:latin typeface="+mj-ea"/>
                <a:ea typeface="+mj-ea"/>
              </a:rPr>
              <a:t>）</a:t>
            </a:r>
            <a:r>
              <a:rPr lang="zh-CN" altLang="zh-CN" b="0" dirty="0" smtClean="0">
                <a:solidFill>
                  <a:schemeClr val="tx1"/>
                </a:solidFill>
                <a:latin typeface="+mj-ea"/>
                <a:ea typeface="+mj-ea"/>
              </a:rPr>
              <a:t>奈</a:t>
            </a:r>
            <a:r>
              <a:rPr lang="zh-CN" altLang="zh-CN" b="0" dirty="0">
                <a:solidFill>
                  <a:schemeClr val="tx1"/>
                </a:solidFill>
                <a:latin typeface="+mj-ea"/>
                <a:ea typeface="+mj-ea"/>
              </a:rPr>
              <a:t>氏图上</a:t>
            </a:r>
            <a:endParaRPr lang="zh-CN" altLang="en-US" b="0" dirty="0">
              <a:solidFill>
                <a:schemeClr val="tx1"/>
              </a:solidFill>
              <a:latin typeface="+mj-ea"/>
              <a:ea typeface="+mj-ea"/>
            </a:endParaRPr>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2757" y="1124744"/>
            <a:ext cx="1133059"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80737" y="1129851"/>
            <a:ext cx="2749471" cy="400110"/>
          </a:xfrm>
          <a:prstGeom prst="rect">
            <a:avLst/>
          </a:prstGeom>
        </p:spPr>
        <p:txBody>
          <a:bodyPr wrap="none">
            <a:spAutoFit/>
          </a:bodyPr>
          <a:lstStyle/>
          <a:p>
            <a:r>
              <a:rPr lang="zh-CN" altLang="zh-CN" b="0" dirty="0">
                <a:solidFill>
                  <a:schemeClr val="tx1"/>
                </a:solidFill>
                <a:latin typeface="+mj-ea"/>
                <a:ea typeface="+mj-ea"/>
              </a:rPr>
              <a:t>的单位圆与</a:t>
            </a:r>
            <a:r>
              <a:rPr lang="en-US" altLang="zh-CN" b="0" dirty="0">
                <a:solidFill>
                  <a:schemeClr val="tx1"/>
                </a:solidFill>
                <a:latin typeface="+mj-ea"/>
                <a:ea typeface="+mj-ea"/>
              </a:rPr>
              <a:t>Bode</a:t>
            </a:r>
            <a:r>
              <a:rPr lang="zh-CN" altLang="zh-CN" b="0" dirty="0">
                <a:solidFill>
                  <a:schemeClr val="tx1"/>
                </a:solidFill>
                <a:latin typeface="+mj-ea"/>
                <a:ea typeface="+mj-ea"/>
              </a:rPr>
              <a:t>图上的</a:t>
            </a:r>
            <a:endParaRPr lang="zh-CN" altLang="en-US" b="0" dirty="0">
              <a:solidFill>
                <a:schemeClr val="tx1"/>
              </a:solidFill>
              <a:latin typeface="+mj-ea"/>
              <a:ea typeface="+mj-ea"/>
            </a:endParaRPr>
          </a:p>
        </p:txBody>
      </p:sp>
      <p:pic>
        <p:nvPicPr>
          <p:cNvPr id="522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216325"/>
            <a:ext cx="514350" cy="31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156176" y="1172811"/>
            <a:ext cx="1467068" cy="400110"/>
          </a:xfrm>
          <a:prstGeom prst="rect">
            <a:avLst/>
          </a:prstGeom>
        </p:spPr>
        <p:txBody>
          <a:bodyPr wrap="none">
            <a:spAutoFit/>
          </a:bodyPr>
          <a:lstStyle/>
          <a:p>
            <a:r>
              <a:rPr lang="zh-CN" altLang="zh-CN" b="0" dirty="0">
                <a:solidFill>
                  <a:schemeClr val="tx1"/>
                </a:solidFill>
                <a:latin typeface="+mj-ea"/>
                <a:ea typeface="+mj-ea"/>
              </a:rPr>
              <a:t>线相对应</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5" name="矩形 4"/>
          <p:cNvSpPr/>
          <p:nvPr/>
        </p:nvSpPr>
        <p:spPr>
          <a:xfrm>
            <a:off x="323528" y="1572921"/>
            <a:ext cx="2236510" cy="400110"/>
          </a:xfrm>
          <a:prstGeom prst="rect">
            <a:avLst/>
          </a:prstGeom>
        </p:spPr>
        <p:txBody>
          <a:bodyPr wrap="none">
            <a:spAutoFit/>
          </a:bodyPr>
          <a:lstStyle/>
          <a:p>
            <a:r>
              <a:rPr lang="zh-CN" altLang="zh-CN" b="0" dirty="0">
                <a:solidFill>
                  <a:schemeClr val="tx1"/>
                </a:solidFill>
                <a:latin typeface="+mj-ea"/>
                <a:ea typeface="+mj-ea"/>
              </a:rPr>
              <a:t>单位圆外部对应于</a:t>
            </a:r>
            <a:endParaRPr lang="zh-CN" altLang="en-US" b="0" dirty="0">
              <a:solidFill>
                <a:schemeClr val="tx1"/>
              </a:solidFill>
              <a:latin typeface="+mj-ea"/>
              <a:ea typeface="+mj-ea"/>
            </a:endParaRPr>
          </a:p>
        </p:txBody>
      </p:sp>
      <p:pic>
        <p:nvPicPr>
          <p:cNvPr id="522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1628800"/>
            <a:ext cx="1163409"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674697" y="1556792"/>
            <a:ext cx="2492990" cy="400110"/>
          </a:xfrm>
          <a:prstGeom prst="rect">
            <a:avLst/>
          </a:prstGeom>
        </p:spPr>
        <p:txBody>
          <a:bodyPr wrap="none">
            <a:spAutoFit/>
          </a:bodyPr>
          <a:lstStyle/>
          <a:p>
            <a:r>
              <a:rPr lang="zh-CN" altLang="zh-CN" b="0" dirty="0">
                <a:solidFill>
                  <a:schemeClr val="tx1"/>
                </a:solidFill>
                <a:latin typeface="+mj-ea"/>
                <a:ea typeface="+mj-ea"/>
              </a:rPr>
              <a:t>，单位圆内部对应于</a:t>
            </a:r>
            <a:endParaRPr lang="zh-CN" altLang="en-US" b="0" dirty="0">
              <a:solidFill>
                <a:schemeClr val="tx1"/>
              </a:solidFill>
              <a:latin typeface="+mj-ea"/>
              <a:ea typeface="+mj-ea"/>
            </a:endParaRPr>
          </a:p>
        </p:txBody>
      </p:sp>
      <p:pic>
        <p:nvPicPr>
          <p:cNvPr id="522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1624540"/>
            <a:ext cx="1175657" cy="40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52536" y="2204864"/>
            <a:ext cx="5094312"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）奈氏图上的负实轴对应于</a:t>
            </a:r>
            <a:r>
              <a:rPr lang="en-US" altLang="zh-CN" b="0" dirty="0">
                <a:solidFill>
                  <a:schemeClr val="tx1"/>
                </a:solidFill>
                <a:latin typeface="+mj-ea"/>
                <a:ea typeface="+mj-ea"/>
              </a:rPr>
              <a:t>Bode</a:t>
            </a:r>
            <a:r>
              <a:rPr lang="zh-CN" altLang="zh-CN" b="0" dirty="0">
                <a:solidFill>
                  <a:schemeClr val="tx1"/>
                </a:solidFill>
                <a:latin typeface="+mj-ea"/>
                <a:ea typeface="+mj-ea"/>
              </a:rPr>
              <a:t>图上</a:t>
            </a:r>
            <a:endParaRPr lang="zh-CN" altLang="en-US" b="0" dirty="0">
              <a:solidFill>
                <a:schemeClr val="tx1"/>
              </a:solidFill>
              <a:latin typeface="+mj-ea"/>
              <a:ea typeface="+mj-ea"/>
            </a:endParaRPr>
          </a:p>
        </p:txBody>
      </p:sp>
      <p:pic>
        <p:nvPicPr>
          <p:cNvPr id="522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9909" y="2238591"/>
            <a:ext cx="1284422"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323182" y="2204864"/>
            <a:ext cx="697627" cy="400110"/>
          </a:xfrm>
          <a:prstGeom prst="rect">
            <a:avLst/>
          </a:prstGeom>
        </p:spPr>
        <p:txBody>
          <a:bodyPr wrap="none">
            <a:spAutoFit/>
          </a:bodyPr>
          <a:lstStyle/>
          <a:p>
            <a:r>
              <a:rPr lang="zh-CN" altLang="zh-CN" b="0" dirty="0">
                <a:solidFill>
                  <a:schemeClr val="tx1"/>
                </a:solidFill>
                <a:latin typeface="+mj-ea"/>
                <a:ea typeface="+mj-ea"/>
              </a:rPr>
              <a:t>线。</a:t>
            </a:r>
          </a:p>
        </p:txBody>
      </p:sp>
      <p:sp>
        <p:nvSpPr>
          <p:cNvPr id="9" name="矩形 8"/>
          <p:cNvSpPr/>
          <p:nvPr/>
        </p:nvSpPr>
        <p:spPr>
          <a:xfrm>
            <a:off x="274038" y="2638251"/>
            <a:ext cx="5456170" cy="400110"/>
          </a:xfrm>
          <a:prstGeom prst="rect">
            <a:avLst/>
          </a:prstGeom>
        </p:spPr>
        <p:txBody>
          <a:bodyPr wrap="square">
            <a:spAutoFit/>
          </a:bodyPr>
          <a:lstStyle/>
          <a:p>
            <a:r>
              <a:rPr lang="zh-CN" altLang="zh-CN" b="0" dirty="0">
                <a:solidFill>
                  <a:schemeClr val="tx1"/>
                </a:solidFill>
                <a:latin typeface="+mj-ea"/>
                <a:ea typeface="+mj-ea"/>
              </a:rPr>
              <a:t>【例</a:t>
            </a:r>
            <a:r>
              <a:rPr lang="en-US" altLang="zh-CN" b="0" dirty="0">
                <a:solidFill>
                  <a:schemeClr val="tx1"/>
                </a:solidFill>
                <a:latin typeface="+mj-ea"/>
                <a:ea typeface="+mj-ea"/>
              </a:rPr>
              <a:t>6-9</a:t>
            </a:r>
            <a:r>
              <a:rPr lang="zh-CN" altLang="zh-CN" b="0" dirty="0">
                <a:solidFill>
                  <a:schemeClr val="tx1"/>
                </a:solidFill>
                <a:latin typeface="+mj-ea"/>
                <a:ea typeface="+mj-ea"/>
              </a:rPr>
              <a:t>】单位反馈系统的开环传递函数为</a:t>
            </a:r>
          </a:p>
        </p:txBody>
      </p:sp>
      <p:pic>
        <p:nvPicPr>
          <p:cNvPr id="522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0707" y="3284984"/>
            <a:ext cx="2167979" cy="92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08249" y="4437112"/>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522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82863" y="4485869"/>
            <a:ext cx="931857" cy="32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114720" y="4455220"/>
            <a:ext cx="3518912" cy="400110"/>
          </a:xfrm>
          <a:prstGeom prst="rect">
            <a:avLst/>
          </a:prstGeom>
        </p:spPr>
        <p:txBody>
          <a:bodyPr wrap="none">
            <a:spAutoFit/>
          </a:bodyPr>
          <a:lstStyle/>
          <a:p>
            <a:r>
              <a:rPr lang="zh-CN" altLang="zh-CN" b="0" dirty="0">
                <a:solidFill>
                  <a:schemeClr val="tx1"/>
                </a:solidFill>
                <a:latin typeface="+mj-ea"/>
                <a:ea typeface="+mj-ea"/>
              </a:rPr>
              <a:t>时，判断闭环系统的稳定性。</a:t>
            </a:r>
          </a:p>
        </p:txBody>
      </p:sp>
      <p:sp>
        <p:nvSpPr>
          <p:cNvPr id="12" name="矩形 11"/>
          <p:cNvSpPr/>
          <p:nvPr/>
        </p:nvSpPr>
        <p:spPr>
          <a:xfrm>
            <a:off x="708249" y="5013176"/>
            <a:ext cx="1210588" cy="400110"/>
          </a:xfrm>
          <a:prstGeom prst="rect">
            <a:avLst/>
          </a:prstGeom>
        </p:spPr>
        <p:txBody>
          <a:bodyPr wrap="none">
            <a:spAutoFit/>
          </a:bodyPr>
          <a:lstStyle/>
          <a:p>
            <a:r>
              <a:rPr lang="zh-CN" altLang="zh-CN" b="0" dirty="0">
                <a:solidFill>
                  <a:schemeClr val="tx1"/>
                </a:solidFill>
                <a:latin typeface="+mj-ea"/>
                <a:ea typeface="+mj-ea"/>
              </a:rPr>
              <a:t>首先计算</a:t>
            </a:r>
            <a:endParaRPr lang="zh-CN" altLang="en-US" b="0" dirty="0">
              <a:solidFill>
                <a:schemeClr val="tx1"/>
              </a:solidFill>
              <a:latin typeface="+mj-ea"/>
              <a:ea typeface="+mj-ea"/>
            </a:endParaRPr>
          </a:p>
        </p:txBody>
      </p:sp>
      <p:pic>
        <p:nvPicPr>
          <p:cNvPr id="522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61931" y="5039435"/>
            <a:ext cx="776970" cy="34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642860" y="5021953"/>
            <a:ext cx="2749471" cy="400110"/>
          </a:xfrm>
          <a:prstGeom prst="rect">
            <a:avLst/>
          </a:prstGeom>
        </p:spPr>
        <p:txBody>
          <a:bodyPr wrap="none">
            <a:spAutoFit/>
          </a:bodyPr>
          <a:lstStyle/>
          <a:p>
            <a:r>
              <a:rPr lang="zh-CN" altLang="zh-CN" b="0" dirty="0">
                <a:solidFill>
                  <a:schemeClr val="tx1"/>
                </a:solidFill>
                <a:latin typeface="+mj-ea"/>
                <a:ea typeface="+mj-ea"/>
              </a:rPr>
              <a:t>曲线与实轴交点坐标：</a:t>
            </a:r>
          </a:p>
        </p:txBody>
      </p:sp>
      <p:pic>
        <p:nvPicPr>
          <p:cNvPr id="5223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4738" y="5589239"/>
            <a:ext cx="5235990" cy="86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845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441146" cy="400110"/>
          </a:xfrm>
          <a:prstGeom prst="rect">
            <a:avLst/>
          </a:prstGeom>
        </p:spPr>
        <p:txBody>
          <a:bodyPr wrap="none">
            <a:spAutoFit/>
          </a:bodyPr>
          <a:lstStyle/>
          <a:p>
            <a:r>
              <a:rPr lang="zh-CN" altLang="zh-CN" b="0" dirty="0">
                <a:solidFill>
                  <a:schemeClr val="tx1"/>
                </a:solidFill>
                <a:latin typeface="+mj-ea"/>
                <a:ea typeface="+mj-ea"/>
              </a:rPr>
              <a:t>令</a:t>
            </a:r>
            <a:endParaRPr lang="zh-CN" altLang="en-US" b="0" dirty="0">
              <a:solidFill>
                <a:schemeClr val="tx1"/>
              </a:solidFill>
              <a:latin typeface="+mj-ea"/>
              <a:ea typeface="+mj-ea"/>
            </a:endParaRPr>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17456"/>
            <a:ext cx="1902660" cy="41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86228" y="1196752"/>
            <a:ext cx="954107" cy="400110"/>
          </a:xfrm>
          <a:prstGeom prst="rect">
            <a:avLst/>
          </a:prstGeom>
        </p:spPr>
        <p:txBody>
          <a:bodyPr wrap="none">
            <a:spAutoFit/>
          </a:bodyPr>
          <a:lstStyle/>
          <a:p>
            <a:r>
              <a:rPr lang="zh-CN" altLang="zh-CN" b="0" dirty="0">
                <a:solidFill>
                  <a:schemeClr val="tx1"/>
                </a:solidFill>
                <a:latin typeface="+mj-ea"/>
                <a:ea typeface="+mj-ea"/>
              </a:rPr>
              <a:t>，解出</a:t>
            </a:r>
            <a:endParaRPr lang="zh-CN" altLang="en-US" b="0" dirty="0">
              <a:solidFill>
                <a:schemeClr val="tx1"/>
              </a:solidFill>
              <a:latin typeface="+mj-ea"/>
              <a:ea typeface="+mj-ea"/>
            </a:endParaRPr>
          </a:p>
        </p:txBody>
      </p:sp>
      <p:pic>
        <p:nvPicPr>
          <p:cNvPr id="532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0335" y="1169165"/>
            <a:ext cx="1034430" cy="42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72000" y="1217456"/>
            <a:ext cx="2492990" cy="400110"/>
          </a:xfrm>
          <a:prstGeom prst="rect">
            <a:avLst/>
          </a:prstGeom>
        </p:spPr>
        <p:txBody>
          <a:bodyPr wrap="none">
            <a:spAutoFit/>
          </a:bodyPr>
          <a:lstStyle/>
          <a:p>
            <a:r>
              <a:rPr lang="zh-CN" altLang="zh-CN" b="0" dirty="0">
                <a:solidFill>
                  <a:schemeClr val="tx1"/>
                </a:solidFill>
                <a:latin typeface="+mj-ea"/>
                <a:ea typeface="+mj-ea"/>
              </a:rPr>
              <a:t>。计算相应实部的值</a:t>
            </a:r>
            <a:endParaRPr lang="zh-CN" altLang="en-US" b="0" dirty="0">
              <a:solidFill>
                <a:schemeClr val="tx1"/>
              </a:solidFill>
              <a:latin typeface="+mj-ea"/>
              <a:ea typeface="+mj-ea"/>
            </a:endParaRPr>
          </a:p>
        </p:txBody>
      </p:sp>
      <p:pic>
        <p:nvPicPr>
          <p:cNvPr id="532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1289464"/>
            <a:ext cx="2290802" cy="33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89856" y="1772816"/>
            <a:ext cx="8602624" cy="400110"/>
          </a:xfrm>
          <a:prstGeom prst="rect">
            <a:avLst/>
          </a:prstGeom>
        </p:spPr>
        <p:txBody>
          <a:bodyPr wrap="square">
            <a:spAutoFit/>
          </a:bodyPr>
          <a:lstStyle/>
          <a:p>
            <a:r>
              <a:rPr lang="zh-CN" altLang="zh-CN" b="0" dirty="0">
                <a:solidFill>
                  <a:schemeClr val="tx1"/>
                </a:solidFill>
                <a:latin typeface="+mj-ea"/>
                <a:ea typeface="+mj-ea"/>
              </a:rPr>
              <a:t>由此可画出开环幅相特性和开环对数频率特性分别如图</a:t>
            </a:r>
            <a:r>
              <a:rPr lang="en-US" altLang="zh-CN" b="0" dirty="0">
                <a:solidFill>
                  <a:schemeClr val="tx1"/>
                </a:solidFill>
                <a:latin typeface="+mj-ea"/>
                <a:ea typeface="+mj-ea"/>
              </a:rPr>
              <a:t>6-80</a:t>
            </a:r>
            <a:r>
              <a:rPr lang="zh-CN" altLang="zh-CN" b="0" dirty="0" smtClean="0">
                <a:solidFill>
                  <a:schemeClr val="tx1"/>
                </a:solidFill>
                <a:latin typeface="+mj-ea"/>
                <a:ea typeface="+mj-ea"/>
              </a:rPr>
              <a:t>（</a:t>
            </a:r>
            <a:r>
              <a:rPr lang="en-US" altLang="zh-CN" b="0" dirty="0" smtClean="0">
                <a:solidFill>
                  <a:schemeClr val="tx1"/>
                </a:solidFill>
                <a:latin typeface="+mj-ea"/>
                <a:ea typeface="+mj-ea"/>
              </a:rPr>
              <a:t>b</a:t>
            </a:r>
            <a:r>
              <a:rPr lang="zh-CN" altLang="en-US" b="0" dirty="0" smtClean="0">
                <a:solidFill>
                  <a:schemeClr val="tx1"/>
                </a:solidFill>
                <a:latin typeface="+mj-ea"/>
                <a:ea typeface="+mj-ea"/>
              </a:rPr>
              <a:t>）和（</a:t>
            </a:r>
            <a:r>
              <a:rPr lang="en-US" altLang="zh-CN" b="0" dirty="0" smtClean="0">
                <a:solidFill>
                  <a:schemeClr val="tx1"/>
                </a:solidFill>
                <a:latin typeface="+mj-ea"/>
                <a:ea typeface="+mj-ea"/>
              </a:rPr>
              <a:t>c</a:t>
            </a:r>
            <a:r>
              <a:rPr lang="zh-CN" altLang="en-US" b="0" dirty="0" smtClean="0">
                <a:solidFill>
                  <a:schemeClr val="tx1"/>
                </a:solidFill>
                <a:latin typeface="+mj-ea"/>
                <a:ea typeface="+mj-ea"/>
              </a:rPr>
              <a:t>）</a:t>
            </a:r>
            <a:endParaRPr lang="zh-CN" altLang="en-US" b="0" dirty="0">
              <a:solidFill>
                <a:schemeClr val="tx1"/>
              </a:solidFill>
              <a:latin typeface="+mj-ea"/>
              <a:ea typeface="+mj-ea"/>
            </a:endParaRPr>
          </a:p>
        </p:txBody>
      </p:sp>
      <p:pic>
        <p:nvPicPr>
          <p:cNvPr id="532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2215996"/>
            <a:ext cx="4525963" cy="435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5394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2238112" cy="400110"/>
          </a:xfrm>
          <a:prstGeom prst="rect">
            <a:avLst/>
          </a:prstGeom>
        </p:spPr>
        <p:txBody>
          <a:bodyPr wrap="none">
            <a:spAutoFit/>
          </a:bodyPr>
          <a:lstStyle/>
          <a:p>
            <a:r>
              <a:rPr lang="zh-CN" altLang="zh-CN" b="0" dirty="0">
                <a:solidFill>
                  <a:schemeClr val="tx1"/>
                </a:solidFill>
                <a:latin typeface="+mj-ea"/>
                <a:ea typeface="+mj-ea"/>
              </a:rPr>
              <a:t>系统是Ⅱ型的。在</a:t>
            </a:r>
            <a:endParaRPr lang="zh-CN" altLang="en-US" b="0" dirty="0">
              <a:solidFill>
                <a:schemeClr val="tx1"/>
              </a:solidFill>
              <a:latin typeface="+mj-ea"/>
              <a:ea typeface="+mj-ea"/>
            </a:endParaRPr>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077756"/>
            <a:ext cx="642392" cy="29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1007520"/>
            <a:ext cx="653306" cy="37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07864" y="1024128"/>
            <a:ext cx="954107" cy="400110"/>
          </a:xfrm>
          <a:prstGeom prst="rect">
            <a:avLst/>
          </a:prstGeom>
        </p:spPr>
        <p:txBody>
          <a:bodyPr wrap="none">
            <a:spAutoFit/>
          </a:bodyPr>
          <a:lstStyle/>
          <a:p>
            <a:r>
              <a:rPr lang="zh-CN" altLang="zh-CN" b="0" dirty="0">
                <a:solidFill>
                  <a:schemeClr val="tx1"/>
                </a:solidFill>
                <a:latin typeface="+mj-ea"/>
                <a:ea typeface="+mj-ea"/>
              </a:rPr>
              <a:t>上补上</a:t>
            </a:r>
            <a:endParaRPr lang="zh-CN" altLang="en-US" b="0" dirty="0">
              <a:solidFill>
                <a:schemeClr val="tx1"/>
              </a:solidFill>
              <a:latin typeface="+mj-ea"/>
              <a:ea typeface="+mj-ea"/>
            </a:endParaRPr>
          </a:p>
        </p:txBody>
      </p:sp>
      <p:pic>
        <p:nvPicPr>
          <p:cNvPr id="542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041298"/>
            <a:ext cx="548655" cy="36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67118" y="1077756"/>
            <a:ext cx="4544835" cy="400110"/>
          </a:xfrm>
          <a:prstGeom prst="rect">
            <a:avLst/>
          </a:prstGeom>
        </p:spPr>
        <p:txBody>
          <a:bodyPr wrap="none">
            <a:spAutoFit/>
          </a:bodyPr>
          <a:lstStyle/>
          <a:p>
            <a:r>
              <a:rPr lang="zh-CN" altLang="zh-CN" b="0" dirty="0">
                <a:solidFill>
                  <a:schemeClr val="tx1"/>
                </a:solidFill>
                <a:latin typeface="+mj-ea"/>
                <a:ea typeface="+mj-ea"/>
              </a:rPr>
              <a:t>大圆弧（如图</a:t>
            </a:r>
            <a:r>
              <a:rPr lang="en-US" altLang="zh-CN" b="0" dirty="0">
                <a:solidFill>
                  <a:schemeClr val="tx1"/>
                </a:solidFill>
                <a:latin typeface="+mj-ea"/>
                <a:ea typeface="+mj-ea"/>
              </a:rPr>
              <a:t>6-80(b)(c)</a:t>
            </a:r>
            <a:r>
              <a:rPr lang="zh-CN" altLang="zh-CN" b="0" dirty="0">
                <a:solidFill>
                  <a:schemeClr val="tx1"/>
                </a:solidFill>
                <a:latin typeface="+mj-ea"/>
                <a:ea typeface="+mj-ea"/>
              </a:rPr>
              <a:t>中虚线所示</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5" name="矩形 4"/>
          <p:cNvSpPr/>
          <p:nvPr/>
        </p:nvSpPr>
        <p:spPr>
          <a:xfrm>
            <a:off x="150929" y="1478419"/>
            <a:ext cx="2749471" cy="400110"/>
          </a:xfrm>
          <a:prstGeom prst="rect">
            <a:avLst/>
          </a:prstGeom>
        </p:spPr>
        <p:txBody>
          <a:bodyPr wrap="none">
            <a:spAutoFit/>
          </a:bodyPr>
          <a:lstStyle/>
          <a:p>
            <a:r>
              <a:rPr lang="zh-CN" altLang="zh-CN" b="0" dirty="0">
                <a:solidFill>
                  <a:schemeClr val="tx1"/>
                </a:solidFill>
                <a:latin typeface="+mj-ea"/>
                <a:ea typeface="+mj-ea"/>
              </a:rPr>
              <a:t>应用对数稳定判据，在</a:t>
            </a:r>
            <a:endParaRPr lang="zh-CN" altLang="en-US" b="0" dirty="0">
              <a:solidFill>
                <a:schemeClr val="tx1"/>
              </a:solidFill>
              <a:latin typeface="+mj-ea"/>
              <a:ea typeface="+mj-ea"/>
            </a:endParaRPr>
          </a:p>
        </p:txBody>
      </p:sp>
      <p:pic>
        <p:nvPicPr>
          <p:cNvPr id="542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9182" y="1529899"/>
            <a:ext cx="1002311" cy="3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851493" y="1478419"/>
            <a:ext cx="1723549" cy="400110"/>
          </a:xfrm>
          <a:prstGeom prst="rect">
            <a:avLst/>
          </a:prstGeom>
        </p:spPr>
        <p:txBody>
          <a:bodyPr wrap="none">
            <a:spAutoFit/>
          </a:bodyPr>
          <a:lstStyle/>
          <a:p>
            <a:r>
              <a:rPr lang="zh-CN" altLang="zh-CN" b="0" dirty="0">
                <a:solidFill>
                  <a:schemeClr val="tx1"/>
                </a:solidFill>
                <a:latin typeface="+mj-ea"/>
                <a:ea typeface="+mj-ea"/>
              </a:rPr>
              <a:t>的频段范围</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pic>
        <p:nvPicPr>
          <p:cNvPr id="542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49282" y="1519351"/>
            <a:ext cx="251520" cy="3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678806" y="1529899"/>
            <a:ext cx="441146" cy="400110"/>
          </a:xfrm>
          <a:prstGeom prst="rect">
            <a:avLst/>
          </a:prstGeom>
        </p:spPr>
        <p:txBody>
          <a:bodyPr wrap="none">
            <a:spAutoFit/>
          </a:bodyPr>
          <a:lstStyle/>
          <a:p>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542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9241" y="1571377"/>
            <a:ext cx="312936" cy="36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412177" y="1553027"/>
            <a:ext cx="954107" cy="400110"/>
          </a:xfrm>
          <a:prstGeom prst="rect">
            <a:avLst/>
          </a:prstGeom>
        </p:spPr>
        <p:txBody>
          <a:bodyPr wrap="none">
            <a:spAutoFit/>
          </a:bodyPr>
          <a:lstStyle/>
          <a:p>
            <a:r>
              <a:rPr lang="zh-CN" altLang="zh-CN" b="0" dirty="0">
                <a:solidFill>
                  <a:schemeClr val="tx1"/>
                </a:solidFill>
                <a:latin typeface="+mj-ea"/>
                <a:ea typeface="+mj-ea"/>
              </a:rPr>
              <a:t>）内，</a:t>
            </a:r>
            <a:endParaRPr lang="zh-CN" altLang="en-US" b="0" dirty="0">
              <a:solidFill>
                <a:schemeClr val="tx1"/>
              </a:solidFill>
              <a:latin typeface="+mj-ea"/>
              <a:ea typeface="+mj-ea"/>
            </a:endParaRPr>
          </a:p>
        </p:txBody>
      </p:sp>
      <p:pic>
        <p:nvPicPr>
          <p:cNvPr id="5428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39535" y="1614155"/>
            <a:ext cx="671190" cy="31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810725" y="1572027"/>
            <a:ext cx="441146" cy="400110"/>
          </a:xfrm>
          <a:prstGeom prst="rect">
            <a:avLst/>
          </a:prstGeom>
        </p:spPr>
        <p:txBody>
          <a:bodyPr wrap="none">
            <a:spAutoFit/>
          </a:bodyPr>
          <a:lstStyle/>
          <a:p>
            <a:r>
              <a:rPr lang="zh-CN" altLang="zh-CN" b="0" dirty="0">
                <a:solidFill>
                  <a:schemeClr val="tx1"/>
                </a:solidFill>
                <a:latin typeface="+mj-ea"/>
                <a:ea typeface="+mj-ea"/>
              </a:rPr>
              <a:t>在</a:t>
            </a:r>
            <a:endParaRPr lang="zh-CN" altLang="en-US" b="0" dirty="0">
              <a:solidFill>
                <a:schemeClr val="tx1"/>
              </a:solidFill>
              <a:latin typeface="+mj-ea"/>
              <a:ea typeface="+mj-ea"/>
            </a:endParaRPr>
          </a:p>
        </p:txBody>
      </p:sp>
      <p:pic>
        <p:nvPicPr>
          <p:cNvPr id="5428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44163" y="1605628"/>
            <a:ext cx="749042" cy="33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79512" y="1972137"/>
            <a:ext cx="2236510" cy="400110"/>
          </a:xfrm>
          <a:prstGeom prst="rect">
            <a:avLst/>
          </a:prstGeom>
        </p:spPr>
        <p:txBody>
          <a:bodyPr wrap="none">
            <a:spAutoFit/>
          </a:bodyPr>
          <a:lstStyle/>
          <a:p>
            <a:r>
              <a:rPr lang="zh-CN" altLang="zh-CN" b="0" dirty="0">
                <a:solidFill>
                  <a:schemeClr val="tx1"/>
                </a:solidFill>
                <a:latin typeface="+mj-ea"/>
                <a:ea typeface="+mj-ea"/>
              </a:rPr>
              <a:t>处有负、正穿越各</a:t>
            </a:r>
            <a:endParaRPr lang="zh-CN" altLang="en-US" b="0" dirty="0">
              <a:solidFill>
                <a:schemeClr val="tx1"/>
              </a:solidFill>
              <a:latin typeface="+mj-ea"/>
              <a:ea typeface="+mj-ea"/>
            </a:endParaRPr>
          </a:p>
        </p:txBody>
      </p:sp>
      <p:pic>
        <p:nvPicPr>
          <p:cNvPr id="54282"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78330" y="1976149"/>
            <a:ext cx="419398" cy="39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830994" y="1976702"/>
            <a:ext cx="1210588" cy="400110"/>
          </a:xfrm>
          <a:prstGeom prst="rect">
            <a:avLst/>
          </a:prstGeom>
        </p:spPr>
        <p:txBody>
          <a:bodyPr wrap="none">
            <a:spAutoFit/>
          </a:bodyPr>
          <a:lstStyle/>
          <a:p>
            <a:r>
              <a:rPr lang="zh-CN" altLang="zh-CN" b="0" dirty="0">
                <a:solidFill>
                  <a:schemeClr val="tx1"/>
                </a:solidFill>
                <a:latin typeface="+mj-ea"/>
                <a:ea typeface="+mj-ea"/>
              </a:rPr>
              <a:t>次，所以</a:t>
            </a:r>
          </a:p>
        </p:txBody>
      </p:sp>
      <p:pic>
        <p:nvPicPr>
          <p:cNvPr id="54283"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82595" y="2385864"/>
            <a:ext cx="3135484" cy="71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14974" y="3356992"/>
            <a:ext cx="3005951" cy="400110"/>
          </a:xfrm>
          <a:prstGeom prst="rect">
            <a:avLst/>
          </a:prstGeom>
        </p:spPr>
        <p:txBody>
          <a:bodyPr wrap="none">
            <a:spAutoFit/>
          </a:bodyPr>
          <a:lstStyle/>
          <a:p>
            <a:r>
              <a:rPr lang="zh-CN" altLang="zh-CN" b="0" dirty="0">
                <a:solidFill>
                  <a:schemeClr val="tx1"/>
                </a:solidFill>
                <a:latin typeface="+mj-ea"/>
                <a:ea typeface="+mj-ea"/>
              </a:rPr>
              <a:t>可知闭环系统是稳定的。</a:t>
            </a:r>
          </a:p>
        </p:txBody>
      </p:sp>
      <p:sp>
        <p:nvSpPr>
          <p:cNvPr id="13" name="矩形 12"/>
          <p:cNvSpPr/>
          <p:nvPr/>
        </p:nvSpPr>
        <p:spPr>
          <a:xfrm>
            <a:off x="3224213" y="3356439"/>
            <a:ext cx="4586512" cy="400110"/>
          </a:xfrm>
          <a:prstGeom prst="rect">
            <a:avLst/>
          </a:prstGeom>
        </p:spPr>
        <p:txBody>
          <a:bodyPr wrap="non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中搭建系统如图</a:t>
            </a:r>
            <a:r>
              <a:rPr lang="en-US" altLang="zh-CN" b="0" dirty="0">
                <a:solidFill>
                  <a:schemeClr val="tx1"/>
                </a:solidFill>
                <a:latin typeface="+mj-ea"/>
                <a:ea typeface="+mj-ea"/>
              </a:rPr>
              <a:t>6-81</a:t>
            </a:r>
            <a:r>
              <a:rPr lang="zh-CN" altLang="zh-CN" b="0" dirty="0">
                <a:solidFill>
                  <a:schemeClr val="tx1"/>
                </a:solidFill>
                <a:latin typeface="+mj-ea"/>
                <a:ea typeface="+mj-ea"/>
              </a:rPr>
              <a:t>所示。</a:t>
            </a:r>
          </a:p>
        </p:txBody>
      </p:sp>
      <p:pic>
        <p:nvPicPr>
          <p:cNvPr id="5428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963" y="3906719"/>
            <a:ext cx="4503737" cy="10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13"/>
          <p:cNvSpPr/>
          <p:nvPr/>
        </p:nvSpPr>
        <p:spPr>
          <a:xfrm>
            <a:off x="362393" y="5085184"/>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6-82</a:t>
            </a:r>
            <a:r>
              <a:rPr lang="zh-CN" altLang="zh-CN" b="0" dirty="0">
                <a:solidFill>
                  <a:schemeClr val="tx1"/>
                </a:solidFill>
                <a:latin typeface="+mj-ea"/>
                <a:ea typeface="+mj-ea"/>
              </a:rPr>
              <a:t>所示。</a:t>
            </a:r>
          </a:p>
        </p:txBody>
      </p:sp>
      <p:pic>
        <p:nvPicPr>
          <p:cNvPr id="54285"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7911" y="4661506"/>
            <a:ext cx="3062660" cy="1647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539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1707519" cy="400110"/>
          </a:xfrm>
          <a:prstGeom prst="rect">
            <a:avLst/>
          </a:prstGeom>
        </p:spPr>
        <p:txBody>
          <a:bodyPr wrap="none">
            <a:spAutoFit/>
          </a:bodyPr>
          <a:lstStyle/>
          <a:p>
            <a:r>
              <a:rPr lang="en-US" altLang="zh-CN" dirty="0"/>
              <a:t>6.8  </a:t>
            </a:r>
            <a:r>
              <a:rPr lang="zh-CN" altLang="zh-CN" dirty="0"/>
              <a:t>稳定裕度</a:t>
            </a:r>
          </a:p>
        </p:txBody>
      </p:sp>
      <p:sp>
        <p:nvSpPr>
          <p:cNvPr id="3" name="矩形 2"/>
          <p:cNvSpPr/>
          <p:nvPr/>
        </p:nvSpPr>
        <p:spPr>
          <a:xfrm>
            <a:off x="143204" y="1628800"/>
            <a:ext cx="2690160" cy="400110"/>
          </a:xfrm>
          <a:prstGeom prst="rect">
            <a:avLst/>
          </a:prstGeom>
        </p:spPr>
        <p:txBody>
          <a:bodyPr wrap="none">
            <a:spAutoFit/>
          </a:bodyPr>
          <a:lstStyle/>
          <a:p>
            <a:r>
              <a:rPr lang="en-US" altLang="zh-CN" dirty="0"/>
              <a:t>6.8.1  </a:t>
            </a:r>
            <a:r>
              <a:rPr lang="zh-CN" altLang="zh-CN" dirty="0"/>
              <a:t>稳定裕度的定义</a:t>
            </a:r>
          </a:p>
        </p:txBody>
      </p:sp>
      <p:sp>
        <p:nvSpPr>
          <p:cNvPr id="4" name="矩形 3"/>
          <p:cNvSpPr/>
          <p:nvPr/>
        </p:nvSpPr>
        <p:spPr>
          <a:xfrm>
            <a:off x="143204" y="2204864"/>
            <a:ext cx="8749276" cy="1938992"/>
          </a:xfrm>
          <a:prstGeom prst="rect">
            <a:avLst/>
          </a:prstGeom>
        </p:spPr>
        <p:txBody>
          <a:bodyPr wrap="square">
            <a:spAutoFit/>
          </a:bodyPr>
          <a:lstStyle/>
          <a:p>
            <a:pPr algn="l"/>
            <a:r>
              <a:rPr lang="zh-CN" altLang="zh-CN" b="0" dirty="0">
                <a:solidFill>
                  <a:schemeClr val="tx1"/>
                </a:solidFill>
                <a:latin typeface="+mj-ea"/>
                <a:ea typeface="+mj-ea"/>
              </a:rPr>
              <a:t>控制系统稳定与否是绝对稳定性的概念。而对一个稳定的系统而言，还有一个稳定的程度，即相对稳定性的概念。相对稳定性与系统的动态性能指标有着密切的关系。在设计一个控制系统时，不仅要求它必须是绝对稳定的，而且还应保证系统具有一定的稳定程度。只有这样，才能不致因系统参数变化而导致系统性能变差甚至不稳定。</a:t>
            </a:r>
          </a:p>
          <a:p>
            <a:pPr algn="l"/>
            <a:r>
              <a:rPr lang="zh-CN" altLang="zh-CN" b="0" dirty="0">
                <a:solidFill>
                  <a:schemeClr val="tx1"/>
                </a:solidFill>
                <a:latin typeface="+mj-ea"/>
                <a:ea typeface="+mj-ea"/>
              </a:rPr>
              <a:t>对于一个最小相角系统而言，</a:t>
            </a:r>
            <a:endParaRPr lang="zh-CN" altLang="en-US" b="0" dirty="0">
              <a:solidFill>
                <a:schemeClr val="tx1"/>
              </a:solidFill>
              <a:latin typeface="+mj-ea"/>
              <a:ea typeface="+mj-ea"/>
            </a:endParaRPr>
          </a:p>
        </p:txBody>
      </p:sp>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3923" y="3823032"/>
            <a:ext cx="725341" cy="32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139264" y="3743746"/>
            <a:ext cx="1723549" cy="400110"/>
          </a:xfrm>
          <a:prstGeom prst="rect">
            <a:avLst/>
          </a:prstGeom>
        </p:spPr>
        <p:txBody>
          <a:bodyPr wrap="none">
            <a:spAutoFit/>
          </a:bodyPr>
          <a:lstStyle/>
          <a:p>
            <a:r>
              <a:rPr lang="zh-CN" altLang="zh-CN" b="0" dirty="0">
                <a:solidFill>
                  <a:schemeClr val="tx1"/>
                </a:solidFill>
                <a:latin typeface="+mj-ea"/>
                <a:ea typeface="+mj-ea"/>
              </a:rPr>
              <a:t>曲线越靠近（</a:t>
            </a:r>
            <a:endParaRPr lang="zh-CN" altLang="en-US" b="0" dirty="0">
              <a:solidFill>
                <a:schemeClr val="tx1"/>
              </a:solidFill>
              <a:latin typeface="+mj-ea"/>
              <a:ea typeface="+mj-ea"/>
            </a:endParaRPr>
          </a:p>
        </p:txBody>
      </p:sp>
      <p:pic>
        <p:nvPicPr>
          <p:cNvPr id="552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3850765"/>
            <a:ext cx="663392" cy="2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372200" y="3783388"/>
            <a:ext cx="2492990" cy="400110"/>
          </a:xfrm>
          <a:prstGeom prst="rect">
            <a:avLst/>
          </a:prstGeom>
        </p:spPr>
        <p:txBody>
          <a:bodyPr wrap="none">
            <a:spAutoFit/>
          </a:bodyPr>
          <a:lstStyle/>
          <a:p>
            <a:r>
              <a:rPr lang="zh-CN" altLang="zh-CN" b="0" dirty="0">
                <a:solidFill>
                  <a:schemeClr val="tx1"/>
                </a:solidFill>
                <a:latin typeface="+mj-ea"/>
                <a:ea typeface="+mj-ea"/>
              </a:rPr>
              <a:t>）点，系统</a:t>
            </a:r>
            <a:r>
              <a:rPr lang="zh-CN" altLang="zh-CN" b="0" dirty="0" smtClean="0">
                <a:solidFill>
                  <a:schemeClr val="tx1"/>
                </a:solidFill>
                <a:latin typeface="+mj-ea"/>
                <a:ea typeface="+mj-ea"/>
              </a:rPr>
              <a:t>阶跃响应</a:t>
            </a:r>
            <a:endParaRPr lang="zh-CN" altLang="en-US" b="0" dirty="0">
              <a:solidFill>
                <a:schemeClr val="tx1"/>
              </a:solidFill>
              <a:latin typeface="+mj-ea"/>
              <a:ea typeface="+mj-ea"/>
            </a:endParaRPr>
          </a:p>
        </p:txBody>
      </p:sp>
      <p:sp>
        <p:nvSpPr>
          <p:cNvPr id="7" name="矩形 6"/>
          <p:cNvSpPr/>
          <p:nvPr/>
        </p:nvSpPr>
        <p:spPr>
          <a:xfrm>
            <a:off x="179512" y="4221088"/>
            <a:ext cx="1210588" cy="400110"/>
          </a:xfrm>
          <a:prstGeom prst="rect">
            <a:avLst/>
          </a:prstGeom>
        </p:spPr>
        <p:txBody>
          <a:bodyPr wrap="none">
            <a:spAutoFit/>
          </a:bodyPr>
          <a:lstStyle/>
          <a:p>
            <a:r>
              <a:rPr lang="zh-CN" altLang="zh-CN" b="0" dirty="0">
                <a:solidFill>
                  <a:schemeClr val="tx1"/>
                </a:solidFill>
                <a:latin typeface="+mj-ea"/>
                <a:ea typeface="+mj-ea"/>
              </a:rPr>
              <a:t>的振荡就</a:t>
            </a:r>
            <a:endParaRPr lang="zh-CN" altLang="en-US" b="0" dirty="0">
              <a:solidFill>
                <a:schemeClr val="tx1"/>
              </a:solidFill>
              <a:latin typeface="+mj-ea"/>
              <a:ea typeface="+mj-ea"/>
            </a:endParaRPr>
          </a:p>
        </p:txBody>
      </p:sp>
      <p:sp>
        <p:nvSpPr>
          <p:cNvPr id="8" name="矩形 7"/>
          <p:cNvSpPr/>
          <p:nvPr/>
        </p:nvSpPr>
        <p:spPr>
          <a:xfrm>
            <a:off x="1290812" y="4267255"/>
            <a:ext cx="6017492" cy="400110"/>
          </a:xfrm>
          <a:prstGeom prst="rect">
            <a:avLst/>
          </a:prstGeom>
        </p:spPr>
        <p:txBody>
          <a:bodyPr wrap="square">
            <a:spAutoFit/>
          </a:bodyPr>
          <a:lstStyle/>
          <a:p>
            <a:pPr algn="l"/>
            <a:r>
              <a:rPr lang="zh-CN" altLang="zh-CN" b="0" dirty="0">
                <a:solidFill>
                  <a:schemeClr val="tx1"/>
                </a:solidFill>
                <a:latin typeface="+mj-ea"/>
                <a:ea typeface="+mj-ea"/>
              </a:rPr>
              <a:t>越强烈，系统的相对稳定性就越差。因此，可用</a:t>
            </a:r>
            <a:endParaRPr lang="zh-CN" altLang="en-US" b="0" dirty="0">
              <a:solidFill>
                <a:schemeClr val="tx1"/>
              </a:solidFill>
              <a:latin typeface="+mj-ea"/>
              <a:ea typeface="+mj-ea"/>
            </a:endParaRPr>
          </a:p>
        </p:txBody>
      </p:sp>
      <p:pic>
        <p:nvPicPr>
          <p:cNvPr id="553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248" y="4371201"/>
            <a:ext cx="79637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681892" y="4315150"/>
            <a:ext cx="1210588" cy="400110"/>
          </a:xfrm>
          <a:prstGeom prst="rect">
            <a:avLst/>
          </a:prstGeom>
        </p:spPr>
        <p:txBody>
          <a:bodyPr wrap="none">
            <a:spAutoFit/>
          </a:bodyPr>
          <a:lstStyle/>
          <a:p>
            <a:pPr algn="l"/>
            <a:r>
              <a:rPr lang="zh-CN" altLang="zh-CN" b="0" dirty="0">
                <a:solidFill>
                  <a:schemeClr val="tx1"/>
                </a:solidFill>
                <a:latin typeface="+mj-ea"/>
                <a:ea typeface="+mj-ea"/>
              </a:rPr>
              <a:t>曲线对（</a:t>
            </a:r>
            <a:endParaRPr lang="zh-CN" altLang="en-US" b="0" dirty="0">
              <a:solidFill>
                <a:schemeClr val="tx1"/>
              </a:solidFill>
              <a:latin typeface="+mj-ea"/>
              <a:ea typeface="+mj-ea"/>
            </a:endParaRPr>
          </a:p>
        </p:txBody>
      </p:sp>
      <p:pic>
        <p:nvPicPr>
          <p:cNvPr id="553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644" y="4749051"/>
            <a:ext cx="771619" cy="32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827584" y="4705376"/>
            <a:ext cx="2236510" cy="400110"/>
          </a:xfrm>
          <a:prstGeom prst="rect">
            <a:avLst/>
          </a:prstGeom>
        </p:spPr>
        <p:txBody>
          <a:bodyPr wrap="none">
            <a:spAutoFit/>
          </a:bodyPr>
          <a:lstStyle/>
          <a:p>
            <a:r>
              <a:rPr lang="zh-CN" altLang="zh-CN" b="0" dirty="0">
                <a:solidFill>
                  <a:schemeClr val="tx1"/>
                </a:solidFill>
                <a:latin typeface="+mj-ea"/>
                <a:ea typeface="+mj-ea"/>
              </a:rPr>
              <a:t>）点的接近程度来</a:t>
            </a:r>
            <a:endParaRPr lang="zh-CN" altLang="en-US" b="0" dirty="0">
              <a:solidFill>
                <a:schemeClr val="tx1"/>
              </a:solidFill>
              <a:latin typeface="+mj-ea"/>
              <a:ea typeface="+mj-ea"/>
            </a:endParaRPr>
          </a:p>
        </p:txBody>
      </p:sp>
      <p:sp>
        <p:nvSpPr>
          <p:cNvPr id="11" name="矩形 10"/>
          <p:cNvSpPr/>
          <p:nvPr/>
        </p:nvSpPr>
        <p:spPr>
          <a:xfrm>
            <a:off x="2843808" y="4739167"/>
            <a:ext cx="3775393" cy="400110"/>
          </a:xfrm>
          <a:prstGeom prst="rect">
            <a:avLst/>
          </a:prstGeom>
        </p:spPr>
        <p:txBody>
          <a:bodyPr wrap="none">
            <a:spAutoFit/>
          </a:bodyPr>
          <a:lstStyle/>
          <a:p>
            <a:r>
              <a:rPr lang="zh-CN" altLang="zh-CN" b="0" dirty="0">
                <a:solidFill>
                  <a:schemeClr val="tx1"/>
                </a:solidFill>
                <a:latin typeface="+mj-ea"/>
                <a:ea typeface="+mj-ea"/>
              </a:rPr>
              <a:t>表示系统的相对稳定性。通常，</a:t>
            </a:r>
            <a:endParaRPr lang="zh-CN" altLang="en-US" b="0" dirty="0">
              <a:solidFill>
                <a:schemeClr val="tx1"/>
              </a:solidFill>
              <a:latin typeface="+mj-ea"/>
              <a:ea typeface="+mj-ea"/>
            </a:endParaRPr>
          </a:p>
        </p:txBody>
      </p:sp>
      <p:sp>
        <p:nvSpPr>
          <p:cNvPr id="12" name="矩形 11"/>
          <p:cNvSpPr/>
          <p:nvPr/>
        </p:nvSpPr>
        <p:spPr>
          <a:xfrm>
            <a:off x="251520" y="5139277"/>
            <a:ext cx="5688632" cy="400110"/>
          </a:xfrm>
          <a:prstGeom prst="rect">
            <a:avLst/>
          </a:prstGeom>
        </p:spPr>
        <p:txBody>
          <a:bodyPr wrap="square">
            <a:spAutoFit/>
          </a:bodyPr>
          <a:lstStyle/>
          <a:p>
            <a:r>
              <a:rPr lang="zh-CN" altLang="zh-CN" b="0" dirty="0">
                <a:solidFill>
                  <a:schemeClr val="tx1"/>
                </a:solidFill>
                <a:latin typeface="+mj-ea"/>
                <a:ea typeface="+mj-ea"/>
              </a:rPr>
              <a:t>这种接近程度是以相角裕度和幅值裕度来表示的。</a:t>
            </a:r>
            <a:endParaRPr lang="zh-CN" altLang="en-US" b="0" dirty="0">
              <a:solidFill>
                <a:schemeClr val="tx1"/>
              </a:solidFill>
              <a:latin typeface="+mj-ea"/>
              <a:ea typeface="+mj-ea"/>
            </a:endParaRPr>
          </a:p>
        </p:txBody>
      </p:sp>
      <p:sp>
        <p:nvSpPr>
          <p:cNvPr id="13" name="矩形 12"/>
          <p:cNvSpPr/>
          <p:nvPr/>
        </p:nvSpPr>
        <p:spPr>
          <a:xfrm>
            <a:off x="347406" y="5661248"/>
            <a:ext cx="1467069" cy="400110"/>
          </a:xfrm>
          <a:prstGeom prst="rect">
            <a:avLst/>
          </a:prstGeom>
        </p:spPr>
        <p:txBody>
          <a:bodyPr wrap="none">
            <a:spAutoFit/>
          </a:bodyPr>
          <a:lstStyle/>
          <a:p>
            <a:r>
              <a:rPr lang="en-US" altLang="zh-CN" b="0" dirty="0">
                <a:solidFill>
                  <a:schemeClr val="tx1"/>
                </a:solidFill>
                <a:latin typeface="+mj-ea"/>
                <a:ea typeface="+mj-ea"/>
              </a:rPr>
              <a:t>1.</a:t>
            </a:r>
            <a:r>
              <a:rPr lang="zh-CN" altLang="zh-CN" b="0" dirty="0">
                <a:solidFill>
                  <a:schemeClr val="tx1"/>
                </a:solidFill>
                <a:latin typeface="+mj-ea"/>
                <a:ea typeface="+mj-ea"/>
              </a:rPr>
              <a:t>相角裕度</a:t>
            </a:r>
          </a:p>
        </p:txBody>
      </p:sp>
    </p:spTree>
    <p:extLst>
      <p:ext uri="{BB962C8B-B14F-4D97-AF65-F5344CB8AC3E}">
        <p14:creationId xmlns:p14="http://schemas.microsoft.com/office/powerpoint/2010/main" val="35818450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3262432" cy="400110"/>
          </a:xfrm>
          <a:prstGeom prst="rect">
            <a:avLst/>
          </a:prstGeom>
        </p:spPr>
        <p:txBody>
          <a:bodyPr wrap="none">
            <a:spAutoFit/>
          </a:bodyPr>
          <a:lstStyle/>
          <a:p>
            <a:r>
              <a:rPr lang="zh-CN" altLang="zh-CN" b="0" dirty="0">
                <a:solidFill>
                  <a:schemeClr val="tx1"/>
                </a:solidFill>
                <a:latin typeface="+mj-ea"/>
                <a:ea typeface="+mj-ea"/>
              </a:rPr>
              <a:t>相角裕度是指幅相频率特性</a:t>
            </a:r>
            <a:endParaRPr lang="zh-CN" altLang="en-US" b="0" dirty="0">
              <a:solidFill>
                <a:schemeClr val="tx1"/>
              </a:solidFill>
              <a:latin typeface="+mj-ea"/>
              <a:ea typeface="+mj-ea"/>
            </a:endParaRPr>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124744"/>
            <a:ext cx="905918" cy="40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253782" y="1137148"/>
            <a:ext cx="954107" cy="400110"/>
          </a:xfrm>
          <a:prstGeom prst="rect">
            <a:avLst/>
          </a:prstGeom>
        </p:spPr>
        <p:txBody>
          <a:bodyPr wrap="none">
            <a:spAutoFit/>
          </a:bodyPr>
          <a:lstStyle/>
          <a:p>
            <a:r>
              <a:rPr lang="zh-CN" altLang="zh-CN" b="0" dirty="0">
                <a:solidFill>
                  <a:schemeClr val="tx1"/>
                </a:solidFill>
                <a:latin typeface="+mj-ea"/>
                <a:ea typeface="+mj-ea"/>
              </a:rPr>
              <a:t>的幅值</a:t>
            </a:r>
            <a:endParaRPr lang="zh-CN" altLang="en-US" b="0" dirty="0">
              <a:solidFill>
                <a:schemeClr val="tx1"/>
              </a:solidFill>
              <a:latin typeface="+mj-ea"/>
              <a:ea typeface="+mj-ea"/>
            </a:endParaRPr>
          </a:p>
        </p:txBody>
      </p:sp>
      <p:pic>
        <p:nvPicPr>
          <p:cNvPr id="563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137148"/>
            <a:ext cx="2337678" cy="5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79703" y="1637186"/>
            <a:ext cx="4950296" cy="400110"/>
          </a:xfrm>
          <a:prstGeom prst="rect">
            <a:avLst/>
          </a:prstGeom>
        </p:spPr>
        <p:txBody>
          <a:bodyPr wrap="square">
            <a:spAutoFit/>
          </a:bodyPr>
          <a:lstStyle/>
          <a:p>
            <a:r>
              <a:rPr lang="zh-CN" altLang="zh-CN" b="0" dirty="0">
                <a:solidFill>
                  <a:schemeClr val="tx1"/>
                </a:solidFill>
                <a:latin typeface="+mj-ea"/>
                <a:ea typeface="+mj-ea"/>
              </a:rPr>
              <a:t>时的向量与负实轴的夹角，常用希腊字母</a:t>
            </a:r>
            <a:endParaRPr lang="zh-CN" altLang="en-US" b="0" dirty="0">
              <a:solidFill>
                <a:schemeClr val="tx1"/>
              </a:solidFill>
              <a:latin typeface="+mj-ea"/>
              <a:ea typeface="+mj-ea"/>
            </a:endParaRPr>
          </a:p>
        </p:txBody>
      </p:sp>
      <p:pic>
        <p:nvPicPr>
          <p:cNvPr id="563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8037" y="1645712"/>
            <a:ext cx="279703" cy="39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62796" y="1646265"/>
            <a:ext cx="954107" cy="400110"/>
          </a:xfrm>
          <a:prstGeom prst="rect">
            <a:avLst/>
          </a:prstGeom>
        </p:spPr>
        <p:txBody>
          <a:bodyPr wrap="none">
            <a:spAutoFit/>
          </a:bodyPr>
          <a:lstStyle/>
          <a:p>
            <a:r>
              <a:rPr lang="zh-CN" altLang="zh-CN" b="0" dirty="0">
                <a:solidFill>
                  <a:schemeClr val="tx1"/>
                </a:solidFill>
                <a:latin typeface="+mj-ea"/>
                <a:ea typeface="+mj-ea"/>
              </a:rPr>
              <a:t>表示。</a:t>
            </a:r>
            <a:endParaRPr lang="zh-CN" altLang="en-US" b="0" dirty="0">
              <a:solidFill>
                <a:schemeClr val="tx1"/>
              </a:solidFill>
              <a:latin typeface="+mj-ea"/>
              <a:ea typeface="+mj-ea"/>
            </a:endParaRPr>
          </a:p>
        </p:txBody>
      </p:sp>
      <p:pic>
        <p:nvPicPr>
          <p:cNvPr id="563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204864"/>
            <a:ext cx="5638800" cy="279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432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441146" cy="400110"/>
          </a:xfrm>
          <a:prstGeom prst="rect">
            <a:avLst/>
          </a:prstGeom>
        </p:spPr>
        <p:txBody>
          <a:bodyPr wrap="none">
            <a:spAutoFit/>
          </a:bodyPr>
          <a:lstStyle/>
          <a:p>
            <a:r>
              <a:rPr lang="zh-CN" altLang="zh-CN" b="0" dirty="0">
                <a:solidFill>
                  <a:schemeClr val="tx1"/>
                </a:solidFill>
                <a:latin typeface="+mj-ea"/>
                <a:ea typeface="+mj-ea"/>
              </a:rPr>
              <a:t>在</a:t>
            </a:r>
            <a:endParaRPr lang="zh-CN" altLang="en-US" b="0" dirty="0">
              <a:solidFill>
                <a:schemeClr val="tx1"/>
              </a:solidFill>
              <a:latin typeface="+mj-ea"/>
              <a:ea typeface="+mj-ea"/>
            </a:endParaRPr>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945" y="1231234"/>
            <a:ext cx="333647" cy="33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83568" y="1231234"/>
            <a:ext cx="5670376" cy="400110"/>
          </a:xfrm>
          <a:prstGeom prst="rect">
            <a:avLst/>
          </a:prstGeom>
        </p:spPr>
        <p:txBody>
          <a:bodyPr wrap="square">
            <a:spAutoFit/>
          </a:bodyPr>
          <a:lstStyle/>
          <a:p>
            <a:r>
              <a:rPr lang="zh-CN" altLang="zh-CN" b="0" dirty="0">
                <a:solidFill>
                  <a:schemeClr val="tx1"/>
                </a:solidFill>
                <a:latin typeface="+mj-ea"/>
                <a:ea typeface="+mj-ea"/>
              </a:rPr>
              <a:t>平面上画出以原点为圆心的单位圆，见图</a:t>
            </a:r>
            <a:r>
              <a:rPr lang="en-US" altLang="zh-CN" b="0" dirty="0">
                <a:solidFill>
                  <a:schemeClr val="tx1"/>
                </a:solidFill>
                <a:latin typeface="+mj-ea"/>
                <a:ea typeface="+mj-ea"/>
              </a:rPr>
              <a:t>6-83</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573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285839"/>
            <a:ext cx="718927" cy="319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3528" y="1700808"/>
            <a:ext cx="4031873" cy="400110"/>
          </a:xfrm>
          <a:prstGeom prst="rect">
            <a:avLst/>
          </a:prstGeom>
        </p:spPr>
        <p:txBody>
          <a:bodyPr wrap="none">
            <a:spAutoFit/>
          </a:bodyPr>
          <a:lstStyle/>
          <a:p>
            <a:r>
              <a:rPr lang="zh-CN" altLang="zh-CN" b="0" dirty="0">
                <a:solidFill>
                  <a:schemeClr val="tx1"/>
                </a:solidFill>
                <a:latin typeface="+mj-ea"/>
                <a:ea typeface="+mj-ea"/>
              </a:rPr>
              <a:t>曲线与单位圆相交，交点处的频率</a:t>
            </a:r>
            <a:endParaRPr lang="zh-CN" altLang="en-US" b="0" dirty="0">
              <a:solidFill>
                <a:schemeClr val="tx1"/>
              </a:solidFill>
              <a:latin typeface="+mj-ea"/>
              <a:ea typeface="+mj-ea"/>
            </a:endParaRPr>
          </a:p>
        </p:txBody>
      </p:sp>
      <p:pic>
        <p:nvPicPr>
          <p:cNvPr id="573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644955"/>
            <a:ext cx="440730" cy="51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687781" y="1747883"/>
            <a:ext cx="2749471" cy="400110"/>
          </a:xfrm>
          <a:prstGeom prst="rect">
            <a:avLst/>
          </a:prstGeom>
        </p:spPr>
        <p:txBody>
          <a:bodyPr wrap="none">
            <a:spAutoFit/>
          </a:bodyPr>
          <a:lstStyle/>
          <a:p>
            <a:r>
              <a:rPr lang="zh-CN" altLang="zh-CN" b="0" dirty="0">
                <a:solidFill>
                  <a:schemeClr val="tx1"/>
                </a:solidFill>
                <a:latin typeface="+mj-ea"/>
                <a:ea typeface="+mj-ea"/>
              </a:rPr>
              <a:t>称为截止频率，此时有</a:t>
            </a:r>
            <a:endParaRPr lang="zh-CN" altLang="en-US" b="0" dirty="0">
              <a:solidFill>
                <a:schemeClr val="tx1"/>
              </a:solidFill>
              <a:latin typeface="+mj-ea"/>
              <a:ea typeface="+mj-ea"/>
            </a:endParaRPr>
          </a:p>
        </p:txBody>
      </p:sp>
      <p:pic>
        <p:nvPicPr>
          <p:cNvPr id="573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1759928"/>
            <a:ext cx="1152128" cy="41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8336" y="2203239"/>
            <a:ext cx="2236510" cy="400110"/>
          </a:xfrm>
          <a:prstGeom prst="rect">
            <a:avLst/>
          </a:prstGeom>
        </p:spPr>
        <p:txBody>
          <a:bodyPr wrap="none">
            <a:spAutoFit/>
          </a:bodyPr>
          <a:lstStyle/>
          <a:p>
            <a:r>
              <a:rPr lang="zh-CN" altLang="zh-CN" b="0" dirty="0">
                <a:solidFill>
                  <a:schemeClr val="tx1"/>
                </a:solidFill>
                <a:latin typeface="+mj-ea"/>
                <a:ea typeface="+mj-ea"/>
              </a:rPr>
              <a:t>按相角裕度的定义</a:t>
            </a:r>
          </a:p>
        </p:txBody>
      </p:sp>
      <p:pic>
        <p:nvPicPr>
          <p:cNvPr id="573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86611" y="2203239"/>
            <a:ext cx="3941684" cy="472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2093" y="2665413"/>
            <a:ext cx="697627" cy="400110"/>
          </a:xfrm>
          <a:prstGeom prst="rect">
            <a:avLst/>
          </a:prstGeom>
        </p:spPr>
        <p:txBody>
          <a:bodyPr wrap="none">
            <a:spAutoFit/>
          </a:bodyPr>
          <a:lstStyle/>
          <a:p>
            <a:r>
              <a:rPr lang="zh-CN" altLang="zh-CN" b="0" dirty="0">
                <a:solidFill>
                  <a:schemeClr val="tx1"/>
                </a:solidFill>
                <a:latin typeface="+mj-ea"/>
                <a:ea typeface="+mj-ea"/>
              </a:rPr>
              <a:t>由于</a:t>
            </a:r>
            <a:endParaRPr lang="zh-CN" altLang="en-US" b="0" dirty="0">
              <a:solidFill>
                <a:schemeClr val="tx1"/>
              </a:solidFill>
              <a:latin typeface="+mj-ea"/>
              <a:ea typeface="+mj-ea"/>
            </a:endParaRPr>
          </a:p>
        </p:txBody>
      </p:sp>
      <p:pic>
        <p:nvPicPr>
          <p:cNvPr id="5735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3608" y="2691782"/>
            <a:ext cx="4162737" cy="46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112127" y="2726615"/>
            <a:ext cx="4031873" cy="400110"/>
          </a:xfrm>
          <a:prstGeom prst="rect">
            <a:avLst/>
          </a:prstGeom>
        </p:spPr>
        <p:txBody>
          <a:bodyPr wrap="none">
            <a:spAutoFit/>
          </a:bodyPr>
          <a:lstStyle/>
          <a:p>
            <a:r>
              <a:rPr lang="zh-CN" altLang="zh-CN" b="0" dirty="0">
                <a:solidFill>
                  <a:schemeClr val="tx1"/>
                </a:solidFill>
                <a:latin typeface="+mj-ea"/>
                <a:ea typeface="+mj-ea"/>
              </a:rPr>
              <a:t>，故在伯德图中，相角余度表现为</a:t>
            </a:r>
            <a:endParaRPr lang="zh-CN" altLang="en-US" b="0" dirty="0">
              <a:solidFill>
                <a:schemeClr val="tx1"/>
              </a:solidFill>
              <a:latin typeface="+mj-ea"/>
              <a:ea typeface="+mj-ea"/>
            </a:endParaRPr>
          </a:p>
        </p:txBody>
      </p:sp>
      <p:pic>
        <p:nvPicPr>
          <p:cNvPr id="5735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528" y="3197236"/>
            <a:ext cx="1246696" cy="33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570224" y="3163494"/>
            <a:ext cx="1210588" cy="400110"/>
          </a:xfrm>
          <a:prstGeom prst="rect">
            <a:avLst/>
          </a:prstGeom>
        </p:spPr>
        <p:txBody>
          <a:bodyPr wrap="none">
            <a:spAutoFit/>
          </a:bodyPr>
          <a:lstStyle/>
          <a:p>
            <a:r>
              <a:rPr lang="zh-CN" altLang="zh-CN" b="0" dirty="0">
                <a:solidFill>
                  <a:schemeClr val="tx1"/>
                </a:solidFill>
                <a:latin typeface="+mj-ea"/>
                <a:ea typeface="+mj-ea"/>
              </a:rPr>
              <a:t>处的相角</a:t>
            </a:r>
            <a:endParaRPr lang="zh-CN" altLang="en-US" b="0" dirty="0">
              <a:solidFill>
                <a:schemeClr val="tx1"/>
              </a:solidFill>
              <a:latin typeface="+mj-ea"/>
              <a:ea typeface="+mj-ea"/>
            </a:endParaRPr>
          </a:p>
        </p:txBody>
      </p:sp>
      <p:pic>
        <p:nvPicPr>
          <p:cNvPr id="5735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99792" y="3179585"/>
            <a:ext cx="818964" cy="44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518756" y="3238829"/>
            <a:ext cx="441146" cy="400110"/>
          </a:xfrm>
          <a:prstGeom prst="rect">
            <a:avLst/>
          </a:prstGeom>
        </p:spPr>
        <p:txBody>
          <a:bodyPr wrap="none">
            <a:spAutoFit/>
          </a:bodyPr>
          <a:lstStyle/>
          <a:p>
            <a:r>
              <a:rPr lang="zh-CN" altLang="zh-CN" b="0" dirty="0">
                <a:solidFill>
                  <a:schemeClr val="tx1"/>
                </a:solidFill>
                <a:latin typeface="+mj-ea"/>
                <a:ea typeface="+mj-ea"/>
              </a:rPr>
              <a:t>与</a:t>
            </a:r>
            <a:endParaRPr lang="zh-CN" altLang="en-US" b="0" dirty="0">
              <a:solidFill>
                <a:schemeClr val="tx1"/>
              </a:solidFill>
              <a:latin typeface="+mj-ea"/>
              <a:ea typeface="+mj-ea"/>
            </a:endParaRPr>
          </a:p>
        </p:txBody>
      </p:sp>
      <p:pic>
        <p:nvPicPr>
          <p:cNvPr id="5735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80428" y="3241261"/>
            <a:ext cx="663064" cy="31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518248" y="3238829"/>
            <a:ext cx="4446240" cy="400110"/>
          </a:xfrm>
          <a:prstGeom prst="rect">
            <a:avLst/>
          </a:prstGeom>
        </p:spPr>
        <p:txBody>
          <a:bodyPr wrap="square">
            <a:spAutoFit/>
          </a:bodyPr>
          <a:lstStyle/>
          <a:p>
            <a:pPr algn="l"/>
            <a:r>
              <a:rPr lang="zh-CN" altLang="zh-CN" b="0" dirty="0">
                <a:solidFill>
                  <a:schemeClr val="tx1"/>
                </a:solidFill>
                <a:latin typeface="+mj-ea"/>
                <a:ea typeface="+mj-ea"/>
              </a:rPr>
              <a:t>水平线之间的角度差，如图</a:t>
            </a:r>
            <a:r>
              <a:rPr lang="en-US" altLang="zh-CN" b="0" dirty="0">
                <a:solidFill>
                  <a:schemeClr val="tx1"/>
                </a:solidFill>
                <a:latin typeface="+mj-ea"/>
                <a:ea typeface="+mj-ea"/>
              </a:rPr>
              <a:t>6-83</a:t>
            </a:r>
            <a:r>
              <a:rPr lang="zh-CN" altLang="zh-CN" b="0" dirty="0">
                <a:solidFill>
                  <a:schemeClr val="tx1"/>
                </a:solidFill>
                <a:latin typeface="+mj-ea"/>
                <a:ea typeface="+mj-ea"/>
              </a:rPr>
              <a:t>所示</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12" name="矩形 11"/>
          <p:cNvSpPr/>
          <p:nvPr/>
        </p:nvSpPr>
        <p:spPr>
          <a:xfrm>
            <a:off x="251520" y="3638939"/>
            <a:ext cx="1723549" cy="400110"/>
          </a:xfrm>
          <a:prstGeom prst="rect">
            <a:avLst/>
          </a:prstGeom>
        </p:spPr>
        <p:txBody>
          <a:bodyPr wrap="none">
            <a:spAutoFit/>
          </a:bodyPr>
          <a:lstStyle/>
          <a:p>
            <a:r>
              <a:rPr lang="zh-CN" altLang="zh-CN" b="0" dirty="0">
                <a:solidFill>
                  <a:schemeClr val="tx1"/>
                </a:solidFill>
                <a:latin typeface="+mj-ea"/>
                <a:ea typeface="+mj-ea"/>
              </a:rPr>
              <a:t>上述两图中的</a:t>
            </a:r>
            <a:endParaRPr lang="zh-CN" altLang="en-US" b="0" dirty="0">
              <a:solidFill>
                <a:schemeClr val="tx1"/>
              </a:solidFill>
              <a:latin typeface="+mj-ea"/>
              <a:ea typeface="+mj-ea"/>
            </a:endParaRPr>
          </a:p>
        </p:txBody>
      </p:sp>
      <p:pic>
        <p:nvPicPr>
          <p:cNvPr id="5735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49309" y="3686921"/>
            <a:ext cx="251520" cy="3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114013" y="3686921"/>
            <a:ext cx="1467068" cy="400110"/>
          </a:xfrm>
          <a:prstGeom prst="rect">
            <a:avLst/>
          </a:prstGeom>
        </p:spPr>
        <p:txBody>
          <a:bodyPr wrap="none">
            <a:spAutoFit/>
          </a:bodyPr>
          <a:lstStyle/>
          <a:p>
            <a:r>
              <a:rPr lang="zh-CN" altLang="zh-CN" b="0" dirty="0">
                <a:solidFill>
                  <a:schemeClr val="tx1"/>
                </a:solidFill>
                <a:latin typeface="+mj-ea"/>
                <a:ea typeface="+mj-ea"/>
              </a:rPr>
              <a:t>均为正值。</a:t>
            </a:r>
            <a:endParaRPr lang="zh-CN" altLang="en-US" b="0" dirty="0">
              <a:solidFill>
                <a:schemeClr val="tx1"/>
              </a:solidFill>
              <a:latin typeface="+mj-ea"/>
              <a:ea typeface="+mj-ea"/>
            </a:endParaRPr>
          </a:p>
        </p:txBody>
      </p:sp>
      <p:sp>
        <p:nvSpPr>
          <p:cNvPr id="14" name="矩形 13"/>
          <p:cNvSpPr/>
          <p:nvPr/>
        </p:nvSpPr>
        <p:spPr>
          <a:xfrm>
            <a:off x="379759" y="4149080"/>
            <a:ext cx="1467069" cy="400110"/>
          </a:xfrm>
          <a:prstGeom prst="rect">
            <a:avLst/>
          </a:prstGeom>
        </p:spPr>
        <p:txBody>
          <a:bodyPr wrap="none">
            <a:spAutoFit/>
          </a:bodyPr>
          <a:lstStyle/>
          <a:p>
            <a:r>
              <a:rPr lang="en-US" altLang="zh-CN" b="0" dirty="0">
                <a:solidFill>
                  <a:schemeClr val="tx1"/>
                </a:solidFill>
                <a:latin typeface="+mn-ea"/>
                <a:ea typeface="+mn-ea"/>
              </a:rPr>
              <a:t>2.</a:t>
            </a:r>
            <a:r>
              <a:rPr lang="zh-CN" altLang="zh-CN" b="0" dirty="0">
                <a:solidFill>
                  <a:schemeClr val="tx1"/>
                </a:solidFill>
                <a:latin typeface="+mn-ea"/>
                <a:ea typeface="+mn-ea"/>
              </a:rPr>
              <a:t>幅值裕度</a:t>
            </a:r>
          </a:p>
        </p:txBody>
      </p:sp>
      <p:pic>
        <p:nvPicPr>
          <p:cNvPr id="5735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8164" y="4817718"/>
            <a:ext cx="817569" cy="36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405733" y="4799345"/>
            <a:ext cx="3262432" cy="400110"/>
          </a:xfrm>
          <a:prstGeom prst="rect">
            <a:avLst/>
          </a:prstGeom>
        </p:spPr>
        <p:txBody>
          <a:bodyPr wrap="none">
            <a:spAutoFit/>
          </a:bodyPr>
          <a:lstStyle/>
          <a:p>
            <a:r>
              <a:rPr lang="zh-CN" altLang="zh-CN" b="0" dirty="0">
                <a:solidFill>
                  <a:schemeClr val="tx1"/>
                </a:solidFill>
                <a:latin typeface="+mj-ea"/>
                <a:ea typeface="+mj-ea"/>
              </a:rPr>
              <a:t>曲线与负实轴交点处的频率</a:t>
            </a:r>
            <a:endParaRPr lang="zh-CN" altLang="en-US" b="0" dirty="0">
              <a:solidFill>
                <a:schemeClr val="tx1"/>
              </a:solidFill>
              <a:latin typeface="+mj-ea"/>
              <a:ea typeface="+mj-ea"/>
            </a:endParaRPr>
          </a:p>
        </p:txBody>
      </p:sp>
      <p:pic>
        <p:nvPicPr>
          <p:cNvPr id="57357"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43492" y="4817718"/>
            <a:ext cx="359172" cy="44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3791" y="5289389"/>
            <a:ext cx="6014503" cy="400110"/>
          </a:xfrm>
          <a:prstGeom prst="rect">
            <a:avLst/>
          </a:prstGeom>
        </p:spPr>
        <p:txBody>
          <a:bodyPr wrap="square">
            <a:spAutoFit/>
          </a:bodyPr>
          <a:lstStyle/>
          <a:p>
            <a:r>
              <a:rPr lang="zh-CN" altLang="zh-CN" b="0" dirty="0">
                <a:solidFill>
                  <a:schemeClr val="tx1"/>
                </a:solidFill>
                <a:latin typeface="+mj-ea"/>
                <a:ea typeface="+mj-ea"/>
              </a:rPr>
              <a:t>称为相角交界频率，此时幅相特性曲线的幅值为</a:t>
            </a:r>
            <a:endParaRPr lang="zh-CN" altLang="en-US" b="0" dirty="0">
              <a:solidFill>
                <a:schemeClr val="tx1"/>
              </a:solidFill>
              <a:latin typeface="+mj-ea"/>
              <a:ea typeface="+mj-ea"/>
            </a:endParaRPr>
          </a:p>
        </p:txBody>
      </p:sp>
      <p:pic>
        <p:nvPicPr>
          <p:cNvPr id="57358"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86440" y="5266683"/>
            <a:ext cx="790143" cy="46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60049" y="5877272"/>
            <a:ext cx="3775393" cy="400110"/>
          </a:xfrm>
          <a:prstGeom prst="rect">
            <a:avLst/>
          </a:prstGeom>
        </p:spPr>
        <p:txBody>
          <a:bodyPr wrap="none">
            <a:spAutoFit/>
          </a:bodyPr>
          <a:lstStyle/>
          <a:p>
            <a:r>
              <a:rPr lang="zh-CN" altLang="zh-CN" b="0" dirty="0">
                <a:solidFill>
                  <a:schemeClr val="tx1"/>
                </a:solidFill>
                <a:latin typeface="+mj-ea"/>
                <a:ea typeface="+mj-ea"/>
              </a:rPr>
              <a:t>如图</a:t>
            </a:r>
            <a:r>
              <a:rPr lang="en-US" altLang="zh-CN" b="0" dirty="0">
                <a:solidFill>
                  <a:schemeClr val="tx1"/>
                </a:solidFill>
                <a:latin typeface="+mj-ea"/>
                <a:ea typeface="+mj-ea"/>
              </a:rPr>
              <a:t>6-84</a:t>
            </a:r>
            <a:r>
              <a:rPr lang="zh-CN" altLang="zh-CN" b="0" dirty="0">
                <a:solidFill>
                  <a:schemeClr val="tx1"/>
                </a:solidFill>
                <a:latin typeface="+mj-ea"/>
                <a:ea typeface="+mj-ea"/>
              </a:rPr>
              <a:t>所示。幅值裕度是指（</a:t>
            </a:r>
            <a:endParaRPr lang="zh-CN" altLang="en-US" b="0" dirty="0">
              <a:solidFill>
                <a:schemeClr val="tx1"/>
              </a:solidFill>
              <a:latin typeface="+mj-ea"/>
              <a:ea typeface="+mj-ea"/>
            </a:endParaRPr>
          </a:p>
        </p:txBody>
      </p:sp>
      <p:pic>
        <p:nvPicPr>
          <p:cNvPr id="57359" name="Picture 1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38456" y="5949050"/>
            <a:ext cx="684622" cy="28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4572000" y="5877272"/>
            <a:ext cx="1866216" cy="400110"/>
          </a:xfrm>
          <a:prstGeom prst="rect">
            <a:avLst/>
          </a:prstGeom>
        </p:spPr>
        <p:txBody>
          <a:bodyPr wrap="none">
            <a:spAutoFit/>
          </a:bodyPr>
          <a:lstStyle/>
          <a:p>
            <a:r>
              <a:rPr lang="zh-CN" altLang="zh-CN" b="0" dirty="0">
                <a:solidFill>
                  <a:schemeClr val="tx1"/>
                </a:solidFill>
                <a:latin typeface="+mj-ea"/>
                <a:ea typeface="+mj-ea"/>
              </a:rPr>
              <a:t>）点的幅值</a:t>
            </a:r>
            <a:r>
              <a:rPr lang="en-US" altLang="zh-CN" b="0" dirty="0">
                <a:solidFill>
                  <a:schemeClr val="tx1"/>
                </a:solidFill>
                <a:latin typeface="+mj-ea"/>
                <a:ea typeface="+mj-ea"/>
              </a:rPr>
              <a:t>1</a:t>
            </a:r>
            <a:r>
              <a:rPr lang="zh-CN" altLang="zh-CN" b="0" dirty="0">
                <a:solidFill>
                  <a:schemeClr val="tx1"/>
                </a:solidFill>
                <a:latin typeface="+mj-ea"/>
                <a:ea typeface="+mj-ea"/>
              </a:rPr>
              <a:t>与</a:t>
            </a:r>
            <a:endParaRPr lang="zh-CN" altLang="en-US" b="0" dirty="0">
              <a:solidFill>
                <a:schemeClr val="tx1"/>
              </a:solidFill>
              <a:latin typeface="+mj-ea"/>
              <a:ea typeface="+mj-ea"/>
            </a:endParaRPr>
          </a:p>
        </p:txBody>
      </p:sp>
      <p:pic>
        <p:nvPicPr>
          <p:cNvPr id="34"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66678" y="5877272"/>
            <a:ext cx="790143" cy="46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43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3518912" cy="400110"/>
          </a:xfrm>
          <a:prstGeom prst="rect">
            <a:avLst/>
          </a:prstGeom>
        </p:spPr>
        <p:txBody>
          <a:bodyPr wrap="none">
            <a:spAutoFit/>
          </a:bodyPr>
          <a:lstStyle/>
          <a:p>
            <a:r>
              <a:rPr lang="zh-CN" altLang="zh-CN" b="0" dirty="0">
                <a:solidFill>
                  <a:schemeClr val="tx1"/>
                </a:solidFill>
                <a:latin typeface="+mj-ea"/>
                <a:ea typeface="+mj-ea"/>
              </a:rPr>
              <a:t>求拉氏反变换，可得输出为：</a:t>
            </a:r>
            <a:endParaRPr lang="zh-CN" altLang="en-US" b="0" dirty="0">
              <a:solidFill>
                <a:schemeClr val="tx1"/>
              </a:solidFill>
              <a:latin typeface="+mj-ea"/>
              <a:ea typeface="+mj-ea"/>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700808"/>
            <a:ext cx="771630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5136" y="2492896"/>
            <a:ext cx="2236510" cy="400110"/>
          </a:xfrm>
          <a:prstGeom prst="rect">
            <a:avLst/>
          </a:prstGeom>
        </p:spPr>
        <p:txBody>
          <a:bodyPr wrap="none">
            <a:spAutoFit/>
          </a:bodyPr>
          <a:lstStyle/>
          <a:p>
            <a:r>
              <a:rPr lang="zh-CN" altLang="zh-CN" b="0" dirty="0">
                <a:solidFill>
                  <a:schemeClr val="tx1"/>
                </a:solidFill>
                <a:latin typeface="+mj-ea"/>
                <a:ea typeface="+mj-ea"/>
              </a:rPr>
              <a:t>假设系统稳定，当</a:t>
            </a:r>
            <a:endParaRPr lang="zh-CN" altLang="en-US" b="0" dirty="0">
              <a:solidFill>
                <a:schemeClr val="tx1"/>
              </a:solidFill>
              <a:latin typeface="+mj-ea"/>
              <a:ea typeface="+mj-ea"/>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9090" y="2554696"/>
            <a:ext cx="792088" cy="276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025" y="3015433"/>
            <a:ext cx="576064" cy="41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12572" y="3028890"/>
            <a:ext cx="1980029" cy="400110"/>
          </a:xfrm>
          <a:prstGeom prst="rect">
            <a:avLst/>
          </a:prstGeom>
        </p:spPr>
        <p:txBody>
          <a:bodyPr wrap="none">
            <a:spAutoFit/>
          </a:bodyPr>
          <a:lstStyle/>
          <a:p>
            <a:r>
              <a:rPr lang="zh-CN" altLang="zh-CN" b="0" dirty="0">
                <a:solidFill>
                  <a:schemeClr val="tx1"/>
                </a:solidFill>
                <a:latin typeface="+mj-ea"/>
                <a:ea typeface="+mj-ea"/>
              </a:rPr>
              <a:t>的稳态分量为：</a:t>
            </a:r>
            <a:endParaRPr lang="zh-CN" altLang="en-US" b="0" dirty="0">
              <a:solidFill>
                <a:schemeClr val="tx1"/>
              </a:solidFill>
              <a:latin typeface="+mj-ea"/>
              <a:ea typeface="+mj-ea"/>
            </a:endParaRPr>
          </a:p>
        </p:txBody>
      </p:sp>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3808" y="3032362"/>
            <a:ext cx="3284305" cy="44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3198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052736"/>
            <a:ext cx="1467068" cy="400110"/>
          </a:xfrm>
          <a:prstGeom prst="rect">
            <a:avLst/>
          </a:prstGeom>
        </p:spPr>
        <p:txBody>
          <a:bodyPr wrap="none">
            <a:spAutoFit/>
          </a:bodyPr>
          <a:lstStyle/>
          <a:p>
            <a:r>
              <a:rPr lang="zh-CN" altLang="zh-CN" b="0" dirty="0">
                <a:solidFill>
                  <a:schemeClr val="tx1"/>
                </a:solidFill>
                <a:latin typeface="+mj-ea"/>
                <a:ea typeface="+mj-ea"/>
              </a:rPr>
              <a:t>之比，常用</a:t>
            </a:r>
            <a:endParaRPr lang="zh-CN" altLang="en-US" b="0" dirty="0">
              <a:solidFill>
                <a:schemeClr val="tx1"/>
              </a:solidFill>
              <a:latin typeface="+mj-ea"/>
              <a:ea typeface="+mj-ea"/>
            </a:endParaRPr>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202" y="1052736"/>
            <a:ext cx="325234" cy="45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303240" y="1052736"/>
            <a:ext cx="1467068" cy="400110"/>
          </a:xfrm>
          <a:prstGeom prst="rect">
            <a:avLst/>
          </a:prstGeom>
        </p:spPr>
        <p:txBody>
          <a:bodyPr wrap="none">
            <a:spAutoFit/>
          </a:bodyPr>
          <a:lstStyle/>
          <a:p>
            <a:r>
              <a:rPr lang="zh-CN" altLang="zh-CN" b="0" dirty="0">
                <a:solidFill>
                  <a:schemeClr val="tx1"/>
                </a:solidFill>
                <a:latin typeface="+mj-ea"/>
                <a:ea typeface="+mj-ea"/>
              </a:rPr>
              <a:t>表示，即：</a:t>
            </a:r>
          </a:p>
        </p:txBody>
      </p:sp>
      <p:pic>
        <p:nvPicPr>
          <p:cNvPr id="583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404" y="1844824"/>
            <a:ext cx="1184451" cy="74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7544" y="2820058"/>
            <a:ext cx="2236510" cy="400110"/>
          </a:xfrm>
          <a:prstGeom prst="rect">
            <a:avLst/>
          </a:prstGeom>
        </p:spPr>
        <p:txBody>
          <a:bodyPr wrap="none">
            <a:spAutoFit/>
          </a:bodyPr>
          <a:lstStyle/>
          <a:p>
            <a:r>
              <a:rPr lang="zh-CN" altLang="zh-CN" b="0" dirty="0">
                <a:solidFill>
                  <a:schemeClr val="tx1"/>
                </a:solidFill>
                <a:latin typeface="+mj-ea"/>
                <a:ea typeface="+mj-ea"/>
              </a:rPr>
              <a:t>在对数坐标图上，</a:t>
            </a:r>
          </a:p>
        </p:txBody>
      </p:sp>
      <p:pic>
        <p:nvPicPr>
          <p:cNvPr id="583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3629" y="2924944"/>
            <a:ext cx="3080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4320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2690160" cy="400110"/>
          </a:xfrm>
          <a:prstGeom prst="rect">
            <a:avLst/>
          </a:prstGeom>
        </p:spPr>
        <p:txBody>
          <a:bodyPr wrap="none">
            <a:spAutoFit/>
          </a:bodyPr>
          <a:lstStyle/>
          <a:p>
            <a:r>
              <a:rPr lang="en-US" altLang="zh-CN" dirty="0"/>
              <a:t>6.8.2  </a:t>
            </a:r>
            <a:r>
              <a:rPr lang="zh-CN" altLang="zh-CN" dirty="0"/>
              <a:t>稳定裕度的计算</a:t>
            </a:r>
          </a:p>
        </p:txBody>
      </p:sp>
      <p:sp>
        <p:nvSpPr>
          <p:cNvPr id="3" name="矩形 2"/>
          <p:cNvSpPr/>
          <p:nvPr/>
        </p:nvSpPr>
        <p:spPr>
          <a:xfrm>
            <a:off x="294674" y="1700808"/>
            <a:ext cx="3903633" cy="400110"/>
          </a:xfrm>
          <a:prstGeom prst="rect">
            <a:avLst/>
          </a:prstGeom>
        </p:spPr>
        <p:txBody>
          <a:bodyPr wrap="none">
            <a:spAutoFit/>
          </a:bodyPr>
          <a:lstStyle/>
          <a:p>
            <a:r>
              <a:rPr lang="zh-CN" altLang="zh-CN" b="0" dirty="0">
                <a:solidFill>
                  <a:schemeClr val="tx1"/>
                </a:solidFill>
                <a:latin typeface="+mj-ea"/>
                <a:ea typeface="+mj-ea"/>
              </a:rPr>
              <a:t>根据式（</a:t>
            </a:r>
            <a:r>
              <a:rPr lang="en-US" altLang="zh-CN" b="0" dirty="0">
                <a:solidFill>
                  <a:schemeClr val="tx1"/>
                </a:solidFill>
                <a:latin typeface="+mj-ea"/>
                <a:ea typeface="+mj-ea"/>
              </a:rPr>
              <a:t>6-59</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要计算相角裕度</a:t>
            </a:r>
            <a:endParaRPr lang="zh-CN" altLang="en-US" b="0" dirty="0">
              <a:solidFill>
                <a:schemeClr val="tx1"/>
              </a:solidFill>
              <a:latin typeface="+mj-ea"/>
              <a:ea typeface="+mj-ea"/>
            </a:endParaRPr>
          </a:p>
        </p:txBody>
      </p:sp>
      <p:pic>
        <p:nvPicPr>
          <p:cNvPr id="593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2630" y="1707557"/>
            <a:ext cx="327042" cy="4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09672" y="1765306"/>
            <a:ext cx="2749471" cy="400110"/>
          </a:xfrm>
          <a:prstGeom prst="rect">
            <a:avLst/>
          </a:prstGeom>
        </p:spPr>
        <p:txBody>
          <a:bodyPr wrap="none">
            <a:spAutoFit/>
          </a:bodyPr>
          <a:lstStyle/>
          <a:p>
            <a:r>
              <a:rPr lang="zh-CN" altLang="zh-CN" b="0" dirty="0">
                <a:solidFill>
                  <a:schemeClr val="tx1"/>
                </a:solidFill>
                <a:latin typeface="+mj-ea"/>
                <a:ea typeface="+mj-ea"/>
              </a:rPr>
              <a:t>，首先要知道截止频率</a:t>
            </a:r>
            <a:endParaRPr lang="zh-CN" altLang="en-US" b="0" dirty="0">
              <a:solidFill>
                <a:schemeClr val="tx1"/>
              </a:solidFill>
              <a:latin typeface="+mj-ea"/>
              <a:ea typeface="+mj-ea"/>
            </a:endParaRPr>
          </a:p>
        </p:txBody>
      </p:sp>
      <p:pic>
        <p:nvPicPr>
          <p:cNvPr id="593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1811428"/>
            <a:ext cx="359916" cy="41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24204" y="1820356"/>
            <a:ext cx="697627" cy="400110"/>
          </a:xfrm>
          <a:prstGeom prst="rect">
            <a:avLst/>
          </a:prstGeom>
        </p:spPr>
        <p:txBody>
          <a:bodyPr wrap="none">
            <a:spAutoFit/>
          </a:bodyPr>
          <a:lstStyle/>
          <a:p>
            <a:r>
              <a:rPr lang="zh-CN" altLang="zh-CN" b="0" dirty="0">
                <a:solidFill>
                  <a:schemeClr val="tx1"/>
                </a:solidFill>
                <a:latin typeface="+mj-ea"/>
                <a:ea typeface="+mj-ea"/>
              </a:rPr>
              <a:t>。求</a:t>
            </a:r>
            <a:endParaRPr lang="zh-CN" altLang="en-US" b="0" dirty="0">
              <a:solidFill>
                <a:schemeClr val="tx1"/>
              </a:solidFill>
              <a:latin typeface="+mj-ea"/>
              <a:ea typeface="+mj-ea"/>
            </a:endParaRPr>
          </a:p>
        </p:txBody>
      </p:sp>
      <p:pic>
        <p:nvPicPr>
          <p:cNvPr id="593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0392" y="1765306"/>
            <a:ext cx="413122" cy="47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2113" y="2282937"/>
            <a:ext cx="2492990" cy="400110"/>
          </a:xfrm>
          <a:prstGeom prst="rect">
            <a:avLst/>
          </a:prstGeom>
        </p:spPr>
        <p:txBody>
          <a:bodyPr wrap="none">
            <a:spAutoFit/>
          </a:bodyPr>
          <a:lstStyle/>
          <a:p>
            <a:r>
              <a:rPr lang="zh-CN" altLang="zh-CN" b="0" dirty="0">
                <a:solidFill>
                  <a:schemeClr val="tx1"/>
                </a:solidFill>
                <a:latin typeface="+mj-ea"/>
                <a:ea typeface="+mj-ea"/>
              </a:rPr>
              <a:t>较方便的方法是先由</a:t>
            </a:r>
            <a:endParaRPr lang="zh-CN" altLang="en-US" b="0" dirty="0">
              <a:solidFill>
                <a:schemeClr val="tx1"/>
              </a:solidFill>
              <a:latin typeface="+mj-ea"/>
              <a:ea typeface="+mj-ea"/>
            </a:endParaRPr>
          </a:p>
        </p:txBody>
      </p:sp>
      <p:pic>
        <p:nvPicPr>
          <p:cNvPr id="593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3808" y="2360466"/>
            <a:ext cx="624756" cy="38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64507" y="2360466"/>
            <a:ext cx="697627" cy="400110"/>
          </a:xfrm>
          <a:prstGeom prst="rect">
            <a:avLst/>
          </a:prstGeom>
        </p:spPr>
        <p:txBody>
          <a:bodyPr wrap="none">
            <a:spAutoFit/>
          </a:bodyPr>
          <a:lstStyle/>
          <a:p>
            <a:r>
              <a:rPr lang="zh-CN" altLang="zh-CN" b="0" dirty="0">
                <a:solidFill>
                  <a:schemeClr val="tx1"/>
                </a:solidFill>
                <a:latin typeface="+mj-ea"/>
                <a:ea typeface="+mj-ea"/>
              </a:rPr>
              <a:t>绘制</a:t>
            </a:r>
            <a:endParaRPr lang="zh-CN" altLang="en-US" b="0" dirty="0">
              <a:solidFill>
                <a:schemeClr val="tx1"/>
              </a:solidFill>
              <a:latin typeface="+mj-ea"/>
              <a:ea typeface="+mj-ea"/>
            </a:endParaRPr>
          </a:p>
        </p:txBody>
      </p:sp>
      <p:pic>
        <p:nvPicPr>
          <p:cNvPr id="5939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8187" y="2358686"/>
            <a:ext cx="675928" cy="38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673819" y="2351753"/>
            <a:ext cx="1210588" cy="400110"/>
          </a:xfrm>
          <a:prstGeom prst="rect">
            <a:avLst/>
          </a:prstGeom>
        </p:spPr>
        <p:txBody>
          <a:bodyPr wrap="none">
            <a:spAutoFit/>
          </a:bodyPr>
          <a:lstStyle/>
          <a:p>
            <a:r>
              <a:rPr lang="zh-CN" altLang="zh-CN" b="0" dirty="0">
                <a:solidFill>
                  <a:schemeClr val="tx1"/>
                </a:solidFill>
                <a:latin typeface="+mj-ea"/>
                <a:ea typeface="+mj-ea"/>
              </a:rPr>
              <a:t>曲线，由</a:t>
            </a:r>
            <a:endParaRPr lang="zh-CN" altLang="en-US" b="0" dirty="0">
              <a:solidFill>
                <a:schemeClr val="tx1"/>
              </a:solidFill>
              <a:latin typeface="+mj-ea"/>
              <a:ea typeface="+mj-ea"/>
            </a:endParaRPr>
          </a:p>
        </p:txBody>
      </p:sp>
      <p:pic>
        <p:nvPicPr>
          <p:cNvPr id="5939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96136" y="2390063"/>
            <a:ext cx="651427" cy="37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447563" y="2399947"/>
            <a:ext cx="441146" cy="400110"/>
          </a:xfrm>
          <a:prstGeom prst="rect">
            <a:avLst/>
          </a:prstGeom>
        </p:spPr>
        <p:txBody>
          <a:bodyPr wrap="none">
            <a:spAutoFit/>
          </a:bodyPr>
          <a:lstStyle/>
          <a:p>
            <a:r>
              <a:rPr lang="zh-CN" altLang="zh-CN" b="0" dirty="0">
                <a:solidFill>
                  <a:schemeClr val="tx1"/>
                </a:solidFill>
                <a:latin typeface="+mj-ea"/>
                <a:ea typeface="+mj-ea"/>
              </a:rPr>
              <a:t>与</a:t>
            </a:r>
            <a:endParaRPr lang="zh-CN" altLang="en-US" b="0" dirty="0">
              <a:solidFill>
                <a:schemeClr val="tx1"/>
              </a:solidFill>
              <a:latin typeface="+mj-ea"/>
              <a:ea typeface="+mj-ea"/>
            </a:endParaRPr>
          </a:p>
        </p:txBody>
      </p:sp>
      <p:pic>
        <p:nvPicPr>
          <p:cNvPr id="5940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67041" y="2400441"/>
            <a:ext cx="594494"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22113" y="2828835"/>
            <a:ext cx="1723549" cy="400110"/>
          </a:xfrm>
          <a:prstGeom prst="rect">
            <a:avLst/>
          </a:prstGeom>
        </p:spPr>
        <p:txBody>
          <a:bodyPr wrap="none">
            <a:spAutoFit/>
          </a:bodyPr>
          <a:lstStyle/>
          <a:p>
            <a:r>
              <a:rPr lang="zh-CN" altLang="zh-CN" b="0" dirty="0">
                <a:solidFill>
                  <a:schemeClr val="tx1"/>
                </a:solidFill>
                <a:latin typeface="+mj-ea"/>
                <a:ea typeface="+mj-ea"/>
              </a:rPr>
              <a:t>线的交点确定</a:t>
            </a:r>
            <a:endParaRPr lang="zh-CN" altLang="en-US" b="0" dirty="0">
              <a:solidFill>
                <a:schemeClr val="tx1"/>
              </a:solidFill>
              <a:latin typeface="+mj-ea"/>
              <a:ea typeface="+mj-ea"/>
            </a:endParaRPr>
          </a:p>
        </p:txBody>
      </p:sp>
      <p:pic>
        <p:nvPicPr>
          <p:cNvPr id="5940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106" y="2800057"/>
            <a:ext cx="482496" cy="56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474492" y="2880160"/>
            <a:ext cx="1980029" cy="400110"/>
          </a:xfrm>
          <a:prstGeom prst="rect">
            <a:avLst/>
          </a:prstGeom>
        </p:spPr>
        <p:txBody>
          <a:bodyPr wrap="none">
            <a:spAutoFit/>
          </a:bodyPr>
          <a:lstStyle/>
          <a:p>
            <a:r>
              <a:rPr lang="zh-CN" altLang="zh-CN" b="0" dirty="0">
                <a:solidFill>
                  <a:schemeClr val="tx1"/>
                </a:solidFill>
                <a:latin typeface="+mj-ea"/>
                <a:ea typeface="+mj-ea"/>
              </a:rPr>
              <a:t>。而求幅值裕度</a:t>
            </a:r>
            <a:endParaRPr lang="zh-CN" altLang="en-US" b="0" dirty="0">
              <a:solidFill>
                <a:schemeClr val="tx1"/>
              </a:solidFill>
              <a:latin typeface="+mj-ea"/>
              <a:ea typeface="+mj-ea"/>
            </a:endParaRPr>
          </a:p>
        </p:txBody>
      </p:sp>
      <p:pic>
        <p:nvPicPr>
          <p:cNvPr id="5940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46151" y="2846646"/>
            <a:ext cx="353938" cy="4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700089" y="2923941"/>
            <a:ext cx="3005951" cy="400110"/>
          </a:xfrm>
          <a:prstGeom prst="rect">
            <a:avLst/>
          </a:prstGeom>
        </p:spPr>
        <p:txBody>
          <a:bodyPr wrap="none">
            <a:spAutoFit/>
          </a:bodyPr>
          <a:lstStyle/>
          <a:p>
            <a:r>
              <a:rPr lang="zh-CN" altLang="zh-CN" b="0" dirty="0">
                <a:solidFill>
                  <a:schemeClr val="tx1"/>
                </a:solidFill>
                <a:latin typeface="+mj-ea"/>
                <a:ea typeface="+mj-ea"/>
              </a:rPr>
              <a:t>首先要知道相角交界频率</a:t>
            </a:r>
            <a:endParaRPr lang="zh-CN" altLang="en-US" b="0" dirty="0">
              <a:solidFill>
                <a:schemeClr val="tx1"/>
              </a:solidFill>
              <a:latin typeface="+mj-ea"/>
              <a:ea typeface="+mj-ea"/>
            </a:endParaRPr>
          </a:p>
        </p:txBody>
      </p:sp>
      <p:pic>
        <p:nvPicPr>
          <p:cNvPr id="5940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67363" y="2880160"/>
            <a:ext cx="411308" cy="51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22113" y="3342159"/>
            <a:ext cx="5462294" cy="400110"/>
          </a:xfrm>
          <a:prstGeom prst="rect">
            <a:avLst/>
          </a:prstGeom>
        </p:spPr>
        <p:txBody>
          <a:bodyPr wrap="square">
            <a:spAutoFit/>
          </a:bodyPr>
          <a:lstStyle/>
          <a:p>
            <a:r>
              <a:rPr lang="zh-CN" altLang="zh-CN" b="0" dirty="0">
                <a:solidFill>
                  <a:schemeClr val="tx1"/>
                </a:solidFill>
                <a:latin typeface="+mj-ea"/>
                <a:ea typeface="+mj-ea"/>
              </a:rPr>
              <a:t>，对于阶数不太高的系统，直接解三角方程</a:t>
            </a:r>
            <a:endParaRPr lang="zh-CN" altLang="en-US" b="0" dirty="0">
              <a:solidFill>
                <a:schemeClr val="tx1"/>
              </a:solidFill>
              <a:latin typeface="+mj-ea"/>
              <a:ea typeface="+mj-ea"/>
            </a:endParaRPr>
          </a:p>
        </p:txBody>
      </p:sp>
      <p:pic>
        <p:nvPicPr>
          <p:cNvPr id="5940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79419" y="3316520"/>
            <a:ext cx="2175343" cy="47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7958139" y="3365750"/>
            <a:ext cx="697627" cy="400110"/>
          </a:xfrm>
          <a:prstGeom prst="rect">
            <a:avLst/>
          </a:prstGeom>
        </p:spPr>
        <p:txBody>
          <a:bodyPr wrap="none">
            <a:spAutoFit/>
          </a:bodyPr>
          <a:lstStyle/>
          <a:p>
            <a:r>
              <a:rPr lang="zh-CN" altLang="zh-CN" b="0" dirty="0">
                <a:solidFill>
                  <a:schemeClr val="tx1"/>
                </a:solidFill>
                <a:latin typeface="+mj-ea"/>
                <a:ea typeface="+mj-ea"/>
              </a:rPr>
              <a:t>是求</a:t>
            </a:r>
            <a:endParaRPr lang="zh-CN" altLang="en-US" b="0" dirty="0">
              <a:solidFill>
                <a:schemeClr val="tx1"/>
              </a:solidFill>
              <a:latin typeface="+mj-ea"/>
              <a:ea typeface="+mj-ea"/>
            </a:endParaRPr>
          </a:p>
        </p:txBody>
      </p:sp>
      <p:pic>
        <p:nvPicPr>
          <p:cNvPr id="59405"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13514" y="3342159"/>
            <a:ext cx="417057" cy="52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94674" y="3863480"/>
            <a:ext cx="3005951" cy="400110"/>
          </a:xfrm>
          <a:prstGeom prst="rect">
            <a:avLst/>
          </a:prstGeom>
        </p:spPr>
        <p:txBody>
          <a:bodyPr wrap="none">
            <a:spAutoFit/>
          </a:bodyPr>
          <a:lstStyle/>
          <a:p>
            <a:r>
              <a:rPr lang="zh-CN" altLang="zh-CN" b="0" dirty="0">
                <a:solidFill>
                  <a:schemeClr val="tx1"/>
                </a:solidFill>
                <a:latin typeface="+mj-ea"/>
                <a:ea typeface="+mj-ea"/>
              </a:rPr>
              <a:t>较方便的方法。通常是将</a:t>
            </a:r>
            <a:endParaRPr lang="zh-CN" altLang="en-US" b="0" dirty="0">
              <a:solidFill>
                <a:schemeClr val="tx1"/>
              </a:solidFill>
              <a:latin typeface="+mj-ea"/>
              <a:ea typeface="+mj-ea"/>
            </a:endParaRPr>
          </a:p>
        </p:txBody>
      </p:sp>
      <p:pic>
        <p:nvPicPr>
          <p:cNvPr id="59406" name="Picture 1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72951" y="3933056"/>
            <a:ext cx="876868" cy="38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058887" y="3933056"/>
            <a:ext cx="4288353" cy="400110"/>
          </a:xfrm>
          <a:prstGeom prst="rect">
            <a:avLst/>
          </a:prstGeom>
        </p:spPr>
        <p:txBody>
          <a:bodyPr wrap="none">
            <a:spAutoFit/>
          </a:bodyPr>
          <a:lstStyle/>
          <a:p>
            <a:r>
              <a:rPr lang="zh-CN" altLang="zh-CN" b="0" dirty="0">
                <a:solidFill>
                  <a:schemeClr val="tx1"/>
                </a:solidFill>
                <a:latin typeface="+mj-ea"/>
                <a:ea typeface="+mj-ea"/>
              </a:rPr>
              <a:t>写成虚部和实部，令虚部为零而解得</a:t>
            </a:r>
            <a:endParaRPr lang="zh-CN" altLang="en-US" b="0" dirty="0">
              <a:solidFill>
                <a:schemeClr val="tx1"/>
              </a:solidFill>
              <a:latin typeface="+mj-ea"/>
              <a:ea typeface="+mj-ea"/>
            </a:endParaRPr>
          </a:p>
        </p:txBody>
      </p:sp>
      <p:pic>
        <p:nvPicPr>
          <p:cNvPr id="59407" name="Picture 1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21831" y="3875064"/>
            <a:ext cx="412874" cy="5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8" y="4653136"/>
            <a:ext cx="6209282" cy="400110"/>
          </a:xfrm>
          <a:prstGeom prst="rect">
            <a:avLst/>
          </a:prstGeom>
        </p:spPr>
        <p:txBody>
          <a:bodyPr wrap="square">
            <a:spAutoFit/>
          </a:bodyPr>
          <a:lstStyle/>
          <a:p>
            <a:r>
              <a:rPr lang="zh-CN" altLang="zh-CN" b="0" dirty="0">
                <a:solidFill>
                  <a:schemeClr val="tx1"/>
                </a:solidFill>
                <a:latin typeface="+mj-ea"/>
                <a:ea typeface="+mj-ea"/>
              </a:rPr>
              <a:t>【例</a:t>
            </a:r>
            <a:r>
              <a:rPr lang="en-US" altLang="zh-CN" b="0" dirty="0">
                <a:solidFill>
                  <a:schemeClr val="tx1"/>
                </a:solidFill>
                <a:latin typeface="+mj-ea"/>
                <a:ea typeface="+mj-ea"/>
              </a:rPr>
              <a:t>6-10</a:t>
            </a:r>
            <a:r>
              <a:rPr lang="zh-CN" altLang="zh-CN" b="0" dirty="0">
                <a:solidFill>
                  <a:schemeClr val="tx1"/>
                </a:solidFill>
                <a:latin typeface="+mj-ea"/>
                <a:ea typeface="+mj-ea"/>
              </a:rPr>
              <a:t>】某单位反馈系统的开环传递函数为</a:t>
            </a:r>
          </a:p>
        </p:txBody>
      </p:sp>
      <p:pic>
        <p:nvPicPr>
          <p:cNvPr id="59408" name="Picture 1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58457" y="5157192"/>
            <a:ext cx="2819705" cy="90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2511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697627" cy="400110"/>
          </a:xfrm>
          <a:prstGeom prst="rect">
            <a:avLst/>
          </a:prstGeom>
        </p:spPr>
        <p:txBody>
          <a:bodyPr wrap="none">
            <a:spAutoFit/>
          </a:bodyPr>
          <a:lstStyle/>
          <a:p>
            <a:r>
              <a:rPr lang="zh-CN" altLang="zh-CN" b="0" dirty="0">
                <a:solidFill>
                  <a:schemeClr val="tx1"/>
                </a:solidFill>
                <a:latin typeface="+mj-ea"/>
                <a:ea typeface="+mj-ea"/>
              </a:rPr>
              <a:t>试求</a:t>
            </a:r>
            <a:endParaRPr lang="zh-CN" altLang="en-US" b="0" dirty="0">
              <a:solidFill>
                <a:schemeClr val="tx1"/>
              </a:solidFill>
              <a:latin typeface="+mj-ea"/>
              <a:ea typeface="+mj-ea"/>
            </a:endParaRPr>
          </a:p>
        </p:txBody>
      </p:sp>
      <p:pic>
        <p:nvPicPr>
          <p:cNvPr id="604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054" y="1101277"/>
            <a:ext cx="956193" cy="3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036247" y="1101830"/>
            <a:ext cx="3775393" cy="400110"/>
          </a:xfrm>
          <a:prstGeom prst="rect">
            <a:avLst/>
          </a:prstGeom>
        </p:spPr>
        <p:txBody>
          <a:bodyPr wrap="none">
            <a:spAutoFit/>
          </a:bodyPr>
          <a:lstStyle/>
          <a:p>
            <a:r>
              <a:rPr lang="zh-CN" altLang="zh-CN" b="0" dirty="0">
                <a:solidFill>
                  <a:schemeClr val="tx1"/>
                </a:solidFill>
                <a:latin typeface="+mj-ea"/>
                <a:ea typeface="+mj-ea"/>
              </a:rPr>
              <a:t>时系统的相角裕度和幅值裕度。</a:t>
            </a:r>
          </a:p>
        </p:txBody>
      </p:sp>
      <p:sp>
        <p:nvSpPr>
          <p:cNvPr id="4" name="矩形 3"/>
          <p:cNvSpPr/>
          <p:nvPr/>
        </p:nvSpPr>
        <p:spPr>
          <a:xfrm>
            <a:off x="5580112" y="1101830"/>
            <a:ext cx="3262432" cy="400110"/>
          </a:xfrm>
          <a:prstGeom prst="rect">
            <a:avLst/>
          </a:prstGeom>
        </p:spPr>
        <p:txBody>
          <a:bodyPr wrap="none">
            <a:spAutoFit/>
          </a:bodyPr>
          <a:lstStyle/>
          <a:p>
            <a:r>
              <a:rPr lang="zh-CN" altLang="zh-CN" b="0" dirty="0">
                <a:solidFill>
                  <a:schemeClr val="tx1"/>
                </a:solidFill>
                <a:latin typeface="+mj-ea"/>
                <a:ea typeface="+mj-ea"/>
              </a:rPr>
              <a:t>将该开环传递函数变换为：</a:t>
            </a:r>
          </a:p>
        </p:txBody>
      </p:sp>
      <p:pic>
        <p:nvPicPr>
          <p:cNvPr id="604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772816"/>
            <a:ext cx="4363685"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9552" y="3140968"/>
            <a:ext cx="1723549" cy="400110"/>
          </a:xfrm>
          <a:prstGeom prst="rect">
            <a:avLst/>
          </a:prstGeom>
        </p:spPr>
        <p:txBody>
          <a:bodyPr wrap="none">
            <a:spAutoFit/>
          </a:bodyPr>
          <a:lstStyle/>
          <a:p>
            <a:r>
              <a:rPr lang="zh-CN" altLang="zh-CN" b="0" dirty="0">
                <a:solidFill>
                  <a:schemeClr val="tx1"/>
                </a:solidFill>
                <a:latin typeface="+mj-ea"/>
                <a:ea typeface="+mj-ea"/>
              </a:rPr>
              <a:t>绘制开环增益</a:t>
            </a:r>
            <a:endParaRPr lang="zh-CN" altLang="en-US" b="0" dirty="0">
              <a:solidFill>
                <a:schemeClr val="tx1"/>
              </a:solidFill>
              <a:latin typeface="+mj-ea"/>
              <a:ea typeface="+mj-ea"/>
            </a:endParaRPr>
          </a:p>
        </p:txBody>
      </p:sp>
      <p:pic>
        <p:nvPicPr>
          <p:cNvPr id="604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3728" y="3164000"/>
            <a:ext cx="1487363" cy="37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611091" y="3164000"/>
            <a:ext cx="697627" cy="400110"/>
          </a:xfrm>
          <a:prstGeom prst="rect">
            <a:avLst/>
          </a:prstGeom>
        </p:spPr>
        <p:txBody>
          <a:bodyPr wrap="none">
            <a:spAutoFit/>
          </a:bodyPr>
          <a:lstStyle/>
          <a:p>
            <a:r>
              <a:rPr lang="zh-CN" altLang="zh-CN" b="0" dirty="0">
                <a:solidFill>
                  <a:schemeClr val="tx1"/>
                </a:solidFill>
                <a:latin typeface="+mj-ea"/>
                <a:ea typeface="+mj-ea"/>
              </a:rPr>
              <a:t>时的</a:t>
            </a:r>
            <a:endParaRPr lang="zh-CN" altLang="en-US" b="0" dirty="0">
              <a:solidFill>
                <a:schemeClr val="tx1"/>
              </a:solidFill>
              <a:latin typeface="+mj-ea"/>
              <a:ea typeface="+mj-ea"/>
            </a:endParaRPr>
          </a:p>
        </p:txBody>
      </p:sp>
      <p:pic>
        <p:nvPicPr>
          <p:cNvPr id="604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960" y="3187915"/>
            <a:ext cx="658341" cy="37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16016" y="3172906"/>
            <a:ext cx="2236510" cy="400110"/>
          </a:xfrm>
          <a:prstGeom prst="rect">
            <a:avLst/>
          </a:prstGeom>
        </p:spPr>
        <p:txBody>
          <a:bodyPr wrap="none">
            <a:spAutoFit/>
          </a:bodyPr>
          <a:lstStyle/>
          <a:p>
            <a:r>
              <a:rPr lang="zh-CN" altLang="zh-CN" b="0" dirty="0">
                <a:solidFill>
                  <a:schemeClr val="tx1"/>
                </a:solidFill>
                <a:latin typeface="+mj-ea"/>
                <a:ea typeface="+mj-ea"/>
              </a:rPr>
              <a:t>曲线，程序如下：</a:t>
            </a:r>
            <a:endParaRPr lang="zh-CN" altLang="en-US" b="0" dirty="0">
              <a:solidFill>
                <a:schemeClr val="tx1"/>
              </a:solidFill>
              <a:latin typeface="+mj-ea"/>
              <a:ea typeface="+mj-ea"/>
            </a:endParaRPr>
          </a:p>
        </p:txBody>
      </p:sp>
      <p:sp>
        <p:nvSpPr>
          <p:cNvPr id="8" name="矩形 7"/>
          <p:cNvSpPr/>
          <p:nvPr/>
        </p:nvSpPr>
        <p:spPr>
          <a:xfrm>
            <a:off x="539552" y="3717032"/>
            <a:ext cx="4572000" cy="1938992"/>
          </a:xfrm>
          <a:prstGeom prst="rect">
            <a:avLst/>
          </a:prstGeom>
        </p:spPr>
        <p:txBody>
          <a:bodyPr>
            <a:spAutoFit/>
          </a:bodyPr>
          <a:lstStyle/>
          <a:p>
            <a:pPr algn="l"/>
            <a:r>
              <a:rPr lang="en-US" altLang="zh-CN" b="0" dirty="0">
                <a:solidFill>
                  <a:schemeClr val="tx1"/>
                </a:solidFill>
                <a:latin typeface="+mj-ea"/>
                <a:ea typeface="+mj-ea"/>
              </a:rPr>
              <a:t>k=2;zero=[];</a:t>
            </a:r>
            <a:endParaRPr lang="zh-CN" altLang="zh-CN" b="0" dirty="0">
              <a:solidFill>
                <a:schemeClr val="tx1"/>
              </a:solidFill>
              <a:latin typeface="+mj-ea"/>
              <a:ea typeface="+mj-ea"/>
            </a:endParaRPr>
          </a:p>
          <a:p>
            <a:pPr algn="l"/>
            <a:r>
              <a:rPr lang="en-US" altLang="zh-CN" b="0" dirty="0">
                <a:solidFill>
                  <a:schemeClr val="tx1"/>
                </a:solidFill>
                <a:latin typeface="+mj-ea"/>
                <a:ea typeface="+mj-ea"/>
              </a:rPr>
              <a:t>pole=[0 -1 -5];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g=</a:t>
            </a:r>
            <a:r>
              <a:rPr lang="en-US" altLang="zh-CN" b="0" dirty="0" err="1">
                <a:solidFill>
                  <a:schemeClr val="tx1"/>
                </a:solidFill>
                <a:latin typeface="+mj-ea"/>
                <a:ea typeface="+mj-ea"/>
              </a:rPr>
              <a:t>zpk</a:t>
            </a:r>
            <a:r>
              <a:rPr lang="en-US" altLang="zh-CN" b="0" dirty="0">
                <a:solidFill>
                  <a:schemeClr val="tx1"/>
                </a:solidFill>
                <a:latin typeface="+mj-ea"/>
                <a:ea typeface="+mj-ea"/>
              </a:rPr>
              <a:t>(</a:t>
            </a:r>
            <a:r>
              <a:rPr lang="en-US" altLang="zh-CN" b="0" dirty="0" err="1">
                <a:solidFill>
                  <a:schemeClr val="tx1"/>
                </a:solidFill>
                <a:latin typeface="+mj-ea"/>
                <a:ea typeface="+mj-ea"/>
              </a:rPr>
              <a:t>zero,pole,k</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bode(g);</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运行程序输出图形如图</a:t>
            </a:r>
            <a:r>
              <a:rPr lang="en-US" altLang="zh-CN" b="0" dirty="0">
                <a:solidFill>
                  <a:schemeClr val="tx1"/>
                </a:solidFill>
                <a:latin typeface="+mj-ea"/>
                <a:ea typeface="+mj-ea"/>
              </a:rPr>
              <a:t>6-85</a:t>
            </a:r>
            <a:r>
              <a:rPr lang="zh-CN" altLang="zh-CN" b="0" dirty="0">
                <a:solidFill>
                  <a:schemeClr val="tx1"/>
                </a:solidFill>
                <a:latin typeface="+mj-ea"/>
                <a:ea typeface="+mj-ea"/>
              </a:rPr>
              <a:t>所示。</a:t>
            </a:r>
          </a:p>
        </p:txBody>
      </p:sp>
      <p:pic>
        <p:nvPicPr>
          <p:cNvPr id="604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5096" y="3534308"/>
            <a:ext cx="2592464" cy="298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6085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441146" cy="400110"/>
          </a:xfrm>
          <a:prstGeom prst="rect">
            <a:avLst/>
          </a:prstGeom>
        </p:spPr>
        <p:txBody>
          <a:bodyPr wrap="none">
            <a:spAutoFit/>
          </a:bodyPr>
          <a:lstStyle/>
          <a:p>
            <a:r>
              <a:rPr lang="zh-CN" altLang="zh-CN" b="0" dirty="0">
                <a:solidFill>
                  <a:schemeClr val="tx1"/>
                </a:solidFill>
                <a:latin typeface="+mj-ea"/>
                <a:ea typeface="+mj-ea"/>
              </a:rPr>
              <a:t>当</a:t>
            </a:r>
            <a:endParaRPr lang="zh-CN" altLang="en-US" b="0" dirty="0">
              <a:solidFill>
                <a:schemeClr val="tx1"/>
              </a:solidFill>
              <a:latin typeface="+mj-ea"/>
              <a:ea typeface="+mj-ea"/>
            </a:endParaRPr>
          </a:p>
        </p:txBody>
      </p:sp>
      <p:pic>
        <p:nvPicPr>
          <p:cNvPr id="614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556" y="1255475"/>
            <a:ext cx="646088" cy="28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440644" y="1156682"/>
            <a:ext cx="697627" cy="400110"/>
          </a:xfrm>
          <a:prstGeom prst="rect">
            <a:avLst/>
          </a:prstGeom>
        </p:spPr>
        <p:txBody>
          <a:bodyPr wrap="none">
            <a:spAutoFit/>
          </a:bodyPr>
          <a:lstStyle/>
          <a:p>
            <a:r>
              <a:rPr lang="zh-CN" altLang="zh-CN" b="0" dirty="0">
                <a:solidFill>
                  <a:schemeClr val="tx1"/>
                </a:solidFill>
                <a:latin typeface="+mj-ea"/>
                <a:ea typeface="+mj-ea"/>
              </a:rPr>
              <a:t>时，</a:t>
            </a:r>
            <a:endParaRPr lang="zh-CN" altLang="en-US" b="0" dirty="0">
              <a:solidFill>
                <a:schemeClr val="tx1"/>
              </a:solidFill>
              <a:latin typeface="+mj-ea"/>
              <a:ea typeface="+mj-ea"/>
            </a:endParaRPr>
          </a:p>
        </p:txBody>
      </p:sp>
      <p:pic>
        <p:nvPicPr>
          <p:cNvPr id="614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690" y="1700808"/>
            <a:ext cx="3902331" cy="154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09255" y="3437777"/>
            <a:ext cx="954107" cy="400110"/>
          </a:xfrm>
          <a:prstGeom prst="rect">
            <a:avLst/>
          </a:prstGeom>
        </p:spPr>
        <p:txBody>
          <a:bodyPr wrap="none">
            <a:spAutoFit/>
          </a:bodyPr>
          <a:lstStyle/>
          <a:p>
            <a:r>
              <a:rPr lang="zh-CN" altLang="zh-CN" b="0" dirty="0">
                <a:solidFill>
                  <a:schemeClr val="tx1"/>
                </a:solidFill>
                <a:latin typeface="+mj-ea"/>
                <a:ea typeface="+mj-ea"/>
              </a:rPr>
              <a:t>所以，</a:t>
            </a:r>
            <a:endParaRPr lang="zh-CN" altLang="en-US" b="0" dirty="0">
              <a:solidFill>
                <a:schemeClr val="tx1"/>
              </a:solidFill>
              <a:latin typeface="+mj-ea"/>
              <a:ea typeface="+mj-ea"/>
            </a:endParaRPr>
          </a:p>
        </p:txBody>
      </p:sp>
      <p:pic>
        <p:nvPicPr>
          <p:cNvPr id="614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0644" y="3437777"/>
            <a:ext cx="989061" cy="4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3848" y="3437777"/>
            <a:ext cx="5070856" cy="51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9552" y="3960198"/>
            <a:ext cx="697627" cy="400110"/>
          </a:xfrm>
          <a:prstGeom prst="rect">
            <a:avLst/>
          </a:prstGeom>
        </p:spPr>
        <p:txBody>
          <a:bodyPr wrap="none">
            <a:spAutoFit/>
          </a:bodyPr>
          <a:lstStyle/>
          <a:p>
            <a:r>
              <a:rPr lang="zh-CN" altLang="zh-CN" b="0" dirty="0">
                <a:solidFill>
                  <a:schemeClr val="tx1"/>
                </a:solidFill>
                <a:latin typeface="+mj-ea"/>
                <a:ea typeface="+mj-ea"/>
              </a:rPr>
              <a:t>又由</a:t>
            </a:r>
            <a:endParaRPr lang="zh-CN" altLang="en-US" b="0" dirty="0">
              <a:solidFill>
                <a:schemeClr val="tx1"/>
              </a:solidFill>
              <a:latin typeface="+mj-ea"/>
              <a:ea typeface="+mj-ea"/>
            </a:endParaRPr>
          </a:p>
        </p:txBody>
      </p:sp>
      <p:pic>
        <p:nvPicPr>
          <p:cNvPr id="614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3505" y="3971020"/>
            <a:ext cx="7175031" cy="49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7535" y="4661211"/>
            <a:ext cx="3234585" cy="43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7544" y="5157192"/>
            <a:ext cx="2492990" cy="400110"/>
          </a:xfrm>
          <a:prstGeom prst="rect">
            <a:avLst/>
          </a:prstGeom>
        </p:spPr>
        <p:txBody>
          <a:bodyPr wrap="none">
            <a:spAutoFit/>
          </a:bodyPr>
          <a:lstStyle/>
          <a:p>
            <a:r>
              <a:rPr lang="zh-CN" altLang="zh-CN" b="0" dirty="0">
                <a:solidFill>
                  <a:schemeClr val="tx1"/>
                </a:solidFill>
                <a:latin typeface="+mj-ea"/>
                <a:ea typeface="+mj-ea"/>
              </a:rPr>
              <a:t>等式两边取正切，得</a:t>
            </a:r>
            <a:endParaRPr lang="zh-CN" altLang="en-US" b="0" dirty="0">
              <a:solidFill>
                <a:schemeClr val="tx1"/>
              </a:solidFill>
              <a:latin typeface="+mj-ea"/>
              <a:ea typeface="+mj-ea"/>
            </a:endParaRPr>
          </a:p>
        </p:txBody>
      </p:sp>
      <p:pic>
        <p:nvPicPr>
          <p:cNvPr id="6144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60534" y="5158668"/>
            <a:ext cx="1538351"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23301" y="5157192"/>
            <a:ext cx="697627" cy="400110"/>
          </a:xfrm>
          <a:prstGeom prst="rect">
            <a:avLst/>
          </a:prstGeom>
        </p:spPr>
        <p:txBody>
          <a:bodyPr wrap="none">
            <a:spAutoFit/>
          </a:bodyPr>
          <a:lstStyle/>
          <a:p>
            <a:r>
              <a:rPr lang="zh-CN" altLang="zh-CN" b="0" dirty="0">
                <a:solidFill>
                  <a:schemeClr val="tx1"/>
                </a:solidFill>
                <a:latin typeface="+mj-ea"/>
                <a:ea typeface="+mj-ea"/>
              </a:rPr>
              <a:t>，即</a:t>
            </a:r>
            <a:endParaRPr lang="zh-CN" altLang="en-US" b="0" dirty="0">
              <a:solidFill>
                <a:schemeClr val="tx1"/>
              </a:solidFill>
              <a:latin typeface="+mj-ea"/>
              <a:ea typeface="+mj-ea"/>
            </a:endParaRPr>
          </a:p>
        </p:txBody>
      </p:sp>
      <p:pic>
        <p:nvPicPr>
          <p:cNvPr id="6144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0096" y="5080630"/>
            <a:ext cx="1906688"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096784" y="5085184"/>
            <a:ext cx="954107" cy="400110"/>
          </a:xfrm>
          <a:prstGeom prst="rect">
            <a:avLst/>
          </a:prstGeom>
        </p:spPr>
        <p:txBody>
          <a:bodyPr wrap="none">
            <a:spAutoFit/>
          </a:bodyPr>
          <a:lstStyle/>
          <a:p>
            <a:r>
              <a:rPr lang="zh-CN" altLang="zh-CN" b="0" dirty="0">
                <a:solidFill>
                  <a:schemeClr val="tx1"/>
                </a:solidFill>
                <a:latin typeface="+mj-ea"/>
                <a:ea typeface="+mj-ea"/>
              </a:rPr>
              <a:t>因此，</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19246085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052736"/>
            <a:ext cx="5556349" cy="1196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0607" y="2348880"/>
            <a:ext cx="3518912" cy="400110"/>
          </a:xfrm>
          <a:prstGeom prst="rect">
            <a:avLst/>
          </a:prstGeom>
        </p:spPr>
        <p:txBody>
          <a:bodyPr wrap="none">
            <a:spAutoFit/>
          </a:bodyPr>
          <a:lstStyle/>
          <a:p>
            <a:r>
              <a:rPr lang="zh-CN" altLang="zh-CN" b="0" dirty="0">
                <a:solidFill>
                  <a:schemeClr val="tx1"/>
                </a:solidFill>
                <a:latin typeface="+mj-ea"/>
                <a:ea typeface="+mj-ea"/>
              </a:rPr>
              <a:t>在实际工程设计中，只要绘出</a:t>
            </a:r>
            <a:endParaRPr lang="zh-CN" altLang="en-US" b="0" dirty="0">
              <a:solidFill>
                <a:schemeClr val="tx1"/>
              </a:solidFill>
              <a:latin typeface="+mj-ea"/>
              <a:ea typeface="+mj-ea"/>
            </a:endParaRPr>
          </a:p>
        </p:txBody>
      </p:sp>
      <p:pic>
        <p:nvPicPr>
          <p:cNvPr id="624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2420888"/>
            <a:ext cx="574178" cy="32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3528" y="2834588"/>
            <a:ext cx="5670376" cy="400110"/>
          </a:xfrm>
          <a:prstGeom prst="rect">
            <a:avLst/>
          </a:prstGeom>
        </p:spPr>
        <p:txBody>
          <a:bodyPr wrap="square">
            <a:spAutoFit/>
          </a:bodyPr>
          <a:lstStyle/>
          <a:p>
            <a:r>
              <a:rPr lang="zh-CN" altLang="zh-CN" b="0" dirty="0">
                <a:solidFill>
                  <a:schemeClr val="tx1"/>
                </a:solidFill>
                <a:latin typeface="+mj-ea"/>
                <a:ea typeface="+mj-ea"/>
              </a:rPr>
              <a:t>曲线，直接在图上读数即可，不需太多计算。</a:t>
            </a:r>
            <a:endParaRPr lang="zh-CN" altLang="en-US" b="0" dirty="0">
              <a:solidFill>
                <a:schemeClr val="tx1"/>
              </a:solidFill>
              <a:latin typeface="+mj-ea"/>
              <a:ea typeface="+mj-ea"/>
            </a:endParaRPr>
          </a:p>
        </p:txBody>
      </p:sp>
      <p:sp>
        <p:nvSpPr>
          <p:cNvPr id="4" name="矩形 3"/>
          <p:cNvSpPr/>
          <p:nvPr/>
        </p:nvSpPr>
        <p:spPr>
          <a:xfrm>
            <a:off x="600607" y="3356992"/>
            <a:ext cx="4842993" cy="400110"/>
          </a:xfrm>
          <a:prstGeom prst="rect">
            <a:avLst/>
          </a:prstGeom>
        </p:spPr>
        <p:txBody>
          <a:bodyPr wrap="none">
            <a:spAutoFit/>
          </a:bodyPr>
          <a:lstStyle/>
          <a:p>
            <a:r>
              <a:rPr lang="zh-CN" altLang="zh-CN" b="0" dirty="0">
                <a:solidFill>
                  <a:schemeClr val="tx1"/>
                </a:solidFill>
                <a:latin typeface="+mj-ea"/>
                <a:ea typeface="+mj-ea"/>
              </a:rPr>
              <a:t>在</a:t>
            </a:r>
            <a:r>
              <a:rPr lang="en-US" altLang="zh-CN" b="0" dirty="0">
                <a:solidFill>
                  <a:schemeClr val="tx1"/>
                </a:solidFill>
                <a:latin typeface="+mj-ea"/>
                <a:ea typeface="+mj-ea"/>
              </a:rPr>
              <a:t>Simulink</a:t>
            </a:r>
            <a:r>
              <a:rPr lang="zh-CN" altLang="zh-CN" b="0" dirty="0">
                <a:solidFill>
                  <a:schemeClr val="tx1"/>
                </a:solidFill>
                <a:latin typeface="+mj-ea"/>
                <a:ea typeface="+mj-ea"/>
              </a:rPr>
              <a:t>中搭建该系统如图</a:t>
            </a:r>
            <a:r>
              <a:rPr lang="en-US" altLang="zh-CN" b="0" dirty="0">
                <a:solidFill>
                  <a:schemeClr val="tx1"/>
                </a:solidFill>
                <a:latin typeface="+mj-ea"/>
                <a:ea typeface="+mj-ea"/>
              </a:rPr>
              <a:t>6-86</a:t>
            </a:r>
            <a:r>
              <a:rPr lang="zh-CN" altLang="zh-CN" b="0" dirty="0">
                <a:solidFill>
                  <a:schemeClr val="tx1"/>
                </a:solidFill>
                <a:latin typeface="+mj-ea"/>
                <a:ea typeface="+mj-ea"/>
              </a:rPr>
              <a:t>所示。</a:t>
            </a:r>
          </a:p>
        </p:txBody>
      </p:sp>
      <p:pic>
        <p:nvPicPr>
          <p:cNvPr id="6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77072"/>
            <a:ext cx="4572000" cy="101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27584" y="5445224"/>
            <a:ext cx="4031873" cy="400110"/>
          </a:xfrm>
          <a:prstGeom prst="rect">
            <a:avLst/>
          </a:prstGeom>
        </p:spPr>
        <p:txBody>
          <a:bodyPr wrap="none">
            <a:spAutoFit/>
          </a:bodyPr>
          <a:lstStyle/>
          <a:p>
            <a:r>
              <a:rPr lang="zh-CN" altLang="zh-CN" b="0" dirty="0">
                <a:solidFill>
                  <a:schemeClr val="tx1"/>
                </a:solidFill>
                <a:latin typeface="+mj-ea"/>
                <a:ea typeface="+mj-ea"/>
              </a:rPr>
              <a:t>运行仿真输出图形如图</a:t>
            </a:r>
            <a:r>
              <a:rPr lang="en-US" altLang="zh-CN" b="0" dirty="0">
                <a:solidFill>
                  <a:schemeClr val="tx1"/>
                </a:solidFill>
                <a:latin typeface="+mj-ea"/>
                <a:ea typeface="+mj-ea"/>
              </a:rPr>
              <a:t>6-87</a:t>
            </a:r>
            <a:r>
              <a:rPr lang="zh-CN" altLang="zh-CN" b="0" dirty="0">
                <a:solidFill>
                  <a:schemeClr val="tx1"/>
                </a:solidFill>
                <a:latin typeface="+mj-ea"/>
                <a:ea typeface="+mj-ea"/>
              </a:rPr>
              <a:t>所示。</a:t>
            </a:r>
          </a:p>
        </p:txBody>
      </p:sp>
      <p:pic>
        <p:nvPicPr>
          <p:cNvPr id="624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582" y="4688311"/>
            <a:ext cx="3216424" cy="1582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608579"/>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3391</TotalTime>
  <Words>5610</Words>
  <Application>Microsoft Office PowerPoint</Application>
  <PresentationFormat>全屏显示(4:3)</PresentationFormat>
  <Paragraphs>737</Paragraphs>
  <Slides>94</Slides>
  <Notes>1</Notes>
  <HiddenSlides>0</HiddenSlides>
  <MMClips>0</MMClips>
  <ScaleCrop>false</ScaleCrop>
  <HeadingPairs>
    <vt:vector size="4" baseType="variant">
      <vt:variant>
        <vt:lpstr>主题</vt:lpstr>
      </vt:variant>
      <vt:variant>
        <vt:i4>2</vt:i4>
      </vt:variant>
      <vt:variant>
        <vt:lpstr>幻灯片标题</vt:lpstr>
      </vt:variant>
      <vt:variant>
        <vt:i4>94</vt:i4>
      </vt:variant>
    </vt:vector>
  </HeadingPairs>
  <TitlesOfParts>
    <vt:vector size="96" baseType="lpstr">
      <vt:lpstr>模板 - 副本</vt:lpstr>
      <vt:lpstr>默认设计模板</vt:lpstr>
      <vt:lpstr>第6章  控制系统Simulink仿真 </vt:lpstr>
      <vt:lpstr>目录</vt:lpstr>
      <vt:lpstr>6.1  控制系统频域分析 </vt:lpstr>
      <vt:lpstr>6.1.1 频率特性的定义 </vt:lpstr>
      <vt:lpstr>PowerPoint 演示文稿</vt:lpstr>
      <vt:lpstr>PowerPoint 演示文稿</vt:lpstr>
      <vt:lpstr>PowerPoint 演示文稿</vt:lpstr>
      <vt:lpstr>PowerPoint 演示文稿</vt:lpstr>
      <vt:lpstr>PowerPoint 演示文稿</vt:lpstr>
      <vt:lpstr>PowerPoint 演示文稿</vt:lpstr>
      <vt:lpstr>（1）频率特性曲线</vt:lpstr>
      <vt:lpstr>（2）幅相频率特性曲线 </vt:lpstr>
      <vt:lpstr>PowerPoint 演示文稿</vt:lpstr>
      <vt:lpstr>PowerPoint 演示文稿</vt:lpstr>
      <vt:lpstr>6.2  幅相频率特性（Nyquist图）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对数频率特性（Bode图）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  最小相角系统和非最小相角系统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46</cp:revision>
  <cp:lastPrinted>1601-01-01T00:00:00Z</cp:lastPrinted>
  <dcterms:created xsi:type="dcterms:W3CDTF">2017-03-29T11:46:04Z</dcterms:created>
  <dcterms:modified xsi:type="dcterms:W3CDTF">2017-05-03T01:35:54Z</dcterms:modified>
</cp:coreProperties>
</file>