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55" r:id="rId2"/>
  </p:sldMasterIdLst>
  <p:notesMasterIdLst>
    <p:notesMasterId r:id="rId32"/>
  </p:notesMasterIdLst>
  <p:handoutMasterIdLst>
    <p:handoutMasterId r:id="rId33"/>
  </p:handoutMasterIdLst>
  <p:sldIdLst>
    <p:sldId id="704" r:id="rId3"/>
    <p:sldId id="755" r:id="rId4"/>
    <p:sldId id="705" r:id="rId5"/>
    <p:sldId id="706" r:id="rId6"/>
    <p:sldId id="734" r:id="rId7"/>
    <p:sldId id="735" r:id="rId8"/>
    <p:sldId id="736" r:id="rId9"/>
    <p:sldId id="737" r:id="rId10"/>
    <p:sldId id="738" r:id="rId11"/>
    <p:sldId id="739" r:id="rId12"/>
    <p:sldId id="707" r:id="rId13"/>
    <p:sldId id="708" r:id="rId14"/>
    <p:sldId id="709" r:id="rId15"/>
    <p:sldId id="740" r:id="rId16"/>
    <p:sldId id="741" r:id="rId17"/>
    <p:sldId id="742" r:id="rId18"/>
    <p:sldId id="743" r:id="rId19"/>
    <p:sldId id="744" r:id="rId20"/>
    <p:sldId id="745" r:id="rId21"/>
    <p:sldId id="746" r:id="rId22"/>
    <p:sldId id="747" r:id="rId23"/>
    <p:sldId id="710" r:id="rId24"/>
    <p:sldId id="748" r:id="rId25"/>
    <p:sldId id="749" r:id="rId26"/>
    <p:sldId id="750" r:id="rId27"/>
    <p:sldId id="751" r:id="rId28"/>
    <p:sldId id="752" r:id="rId29"/>
    <p:sldId id="753" r:id="rId30"/>
    <p:sldId id="754" r:id="rId3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rgbClr val="A50021"/>
        </a:solidFill>
        <a:latin typeface="Arial" pitchFamily="34" charset="0"/>
        <a:ea typeface="华文行楷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rgbClr val="A50021"/>
        </a:solidFill>
        <a:latin typeface="Arial" pitchFamily="34" charset="0"/>
        <a:ea typeface="华文行楷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rgbClr val="A50021"/>
        </a:solidFill>
        <a:latin typeface="Arial" pitchFamily="34" charset="0"/>
        <a:ea typeface="华文行楷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rgbClr val="A50021"/>
        </a:solidFill>
        <a:latin typeface="Arial" pitchFamily="34" charset="0"/>
        <a:ea typeface="华文行楷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rgbClr val="A50021"/>
        </a:solidFill>
        <a:latin typeface="Arial" pitchFamily="34" charset="0"/>
        <a:ea typeface="华文行楷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rgbClr val="A50021"/>
        </a:solidFill>
        <a:latin typeface="Arial" pitchFamily="34" charset="0"/>
        <a:ea typeface="华文行楷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rgbClr val="A50021"/>
        </a:solidFill>
        <a:latin typeface="Arial" pitchFamily="34" charset="0"/>
        <a:ea typeface="华文行楷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rgbClr val="A50021"/>
        </a:solidFill>
        <a:latin typeface="Arial" pitchFamily="34" charset="0"/>
        <a:ea typeface="华文行楷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rgbClr val="A50021"/>
        </a:solidFill>
        <a:latin typeface="Arial" pitchFamily="34" charset="0"/>
        <a:ea typeface="华文行楷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CCCC"/>
    <a:srgbClr val="B1EDE6"/>
    <a:srgbClr val="AFCCEF"/>
    <a:srgbClr val="99FF66"/>
    <a:srgbClr val="00CC00"/>
    <a:srgbClr val="FF0066"/>
    <a:srgbClr val="FF3399"/>
    <a:srgbClr val="FF505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7" autoAdjust="0"/>
    <p:restoredTop sz="94646" autoAdjust="0"/>
  </p:normalViewPr>
  <p:slideViewPr>
    <p:cSldViewPr>
      <p:cViewPr varScale="1">
        <p:scale>
          <a:sx n="82" d="100"/>
          <a:sy n="82" d="100"/>
        </p:scale>
        <p:origin x="-1310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F7FF9B83-9A4D-44A7-8F28-712E750D4B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473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6B33721C-8ADD-47CA-9E61-B7B55339E6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26970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9525" y="0"/>
            <a:ext cx="91630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3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936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C41BA-A494-485F-A24E-0AE8B91AC6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E5F6D-48AD-43D4-AB21-A8F7D3022E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7F915-A705-4D92-AAA4-8D2D0CB02B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FECB3-1A9D-41AC-B48A-0DC6552C12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25C76-E0AE-44D3-ACD6-0D0AC95574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9525" y="0"/>
            <a:ext cx="91630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15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915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C0B4B-8ED2-4149-B191-4DD283D773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BD902-1DBC-4AF6-B555-0E85D57F18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607E0-D51A-4988-949B-7755AF036A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8C287-DF18-4256-8500-A0BA5630B0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25BFF-E3F0-41D9-9DE7-5E36E98262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C1C28-6620-4945-88A2-69447EF047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29E90-9352-4721-B8CB-0B90563161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E505F-DA8B-41F3-A005-BD9B28F6B1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22B70-2CF6-4C07-8C3F-7719BA6FD3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ED2EC-C9D0-4C40-ADDF-87E4807242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481DA-2584-4587-978E-85B17D2918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6CE9B-3A8D-4426-A4C8-00CFD96484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D5050-D564-4590-B560-4873B8610D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B9CA4-ACDB-4B0A-AA5F-BB3D239E4D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BAE82-6712-440B-9996-F13392A7EF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16C77-13A8-4249-A1FA-9C5DCC25E2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E3D5A-A3AF-4815-A328-0FDB545CB9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FCF44-B0D9-42B0-A5D6-93E8ED73DE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60774-4211-4E7D-9F51-C2322D3184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6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6457950"/>
            <a:ext cx="9163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9258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25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25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7A373FA3-353A-4230-BAE5-F4D5EEC912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2" name="Picture 8" descr="d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-9525" y="212725"/>
            <a:ext cx="91630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  <p:sldLayoutId id="2147484057" r:id="rId12"/>
    <p:sldLayoutId id="2147484058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6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457950"/>
            <a:ext cx="9163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9053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053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053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E44CB15B-AEE7-4288-980E-D716BCF38E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6" name="Picture 8" descr="d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-9525" y="212725"/>
            <a:ext cx="91630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22.pn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1.png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7.png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628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CN" altLang="zh-CN" b="1" dirty="0">
                <a:solidFill>
                  <a:srgbClr val="C00000"/>
                </a:solidFill>
              </a:rPr>
              <a:t>第</a:t>
            </a:r>
            <a:r>
              <a:rPr lang="en-US" altLang="zh-CN" b="1" dirty="0">
                <a:solidFill>
                  <a:srgbClr val="C00000"/>
                </a:solidFill>
              </a:rPr>
              <a:t>7</a:t>
            </a:r>
            <a:r>
              <a:rPr lang="zh-CN" altLang="zh-CN" b="1" dirty="0">
                <a:solidFill>
                  <a:srgbClr val="C00000"/>
                </a:solidFill>
              </a:rPr>
              <a:t>章</a:t>
            </a:r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zh-CN" b="1" dirty="0">
                <a:solidFill>
                  <a:srgbClr val="C00000"/>
                </a:solidFill>
              </a:rPr>
              <a:t>基于</a:t>
            </a:r>
            <a:r>
              <a:rPr lang="en-US" altLang="zh-CN" b="1" dirty="0">
                <a:solidFill>
                  <a:srgbClr val="C00000"/>
                </a:solidFill>
              </a:rPr>
              <a:t>PID</a:t>
            </a:r>
            <a:r>
              <a:rPr lang="zh-CN" altLang="zh-CN" b="1" dirty="0">
                <a:solidFill>
                  <a:srgbClr val="C00000"/>
                </a:solidFill>
              </a:rPr>
              <a:t>的</a:t>
            </a:r>
            <a:r>
              <a:rPr lang="en-US" altLang="zh-CN" b="1" dirty="0">
                <a:solidFill>
                  <a:srgbClr val="C00000"/>
                </a:solidFill>
              </a:rPr>
              <a:t>Simulink</a:t>
            </a:r>
            <a:r>
              <a:rPr lang="zh-CN" altLang="zh-CN" b="1" dirty="0">
                <a:solidFill>
                  <a:srgbClr val="C00000"/>
                </a:solidFill>
              </a:rPr>
              <a:t>控制系统仿真</a:t>
            </a:r>
            <a:br>
              <a:rPr lang="zh-CN" altLang="zh-CN" b="1" dirty="0">
                <a:solidFill>
                  <a:srgbClr val="C00000"/>
                </a:solidFill>
              </a:rPr>
            </a:b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616" y="3068960"/>
            <a:ext cx="6872808" cy="3073896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        </a:t>
            </a:r>
            <a:r>
              <a:rPr lang="zh-CN" altLang="zh-CN" dirty="0" smtClean="0">
                <a:solidFill>
                  <a:schemeClr val="tx1"/>
                </a:solidFill>
              </a:rPr>
              <a:t>在</a:t>
            </a:r>
            <a:r>
              <a:rPr lang="zh-CN" altLang="zh-CN" dirty="0">
                <a:solidFill>
                  <a:schemeClr val="tx1"/>
                </a:solidFill>
              </a:rPr>
              <a:t>工程实际中，应用最为广泛的调节器控制规律为比例、积分、微分控制，简称</a:t>
            </a:r>
            <a:r>
              <a:rPr lang="en-US" altLang="zh-CN" dirty="0">
                <a:solidFill>
                  <a:schemeClr val="tx1"/>
                </a:solidFill>
              </a:rPr>
              <a:t>PID</a:t>
            </a:r>
            <a:r>
              <a:rPr lang="zh-CN" altLang="zh-CN" dirty="0">
                <a:solidFill>
                  <a:schemeClr val="tx1"/>
                </a:solidFill>
              </a:rPr>
              <a:t>控制，又称</a:t>
            </a:r>
            <a:r>
              <a:rPr lang="en-US" altLang="zh-CN" dirty="0">
                <a:solidFill>
                  <a:schemeClr val="tx1"/>
                </a:solidFill>
              </a:rPr>
              <a:t>PID</a:t>
            </a:r>
            <a:r>
              <a:rPr lang="zh-CN" altLang="zh-CN" dirty="0">
                <a:solidFill>
                  <a:schemeClr val="tx1"/>
                </a:solidFill>
              </a:rPr>
              <a:t>调节。</a:t>
            </a:r>
            <a:r>
              <a:rPr lang="en-US" altLang="zh-CN" dirty="0">
                <a:solidFill>
                  <a:schemeClr val="tx1"/>
                </a:solidFill>
              </a:rPr>
              <a:t>PID</a:t>
            </a:r>
            <a:r>
              <a:rPr lang="zh-CN" altLang="zh-CN" dirty="0">
                <a:solidFill>
                  <a:schemeClr val="tx1"/>
                </a:solidFill>
              </a:rPr>
              <a:t>控制器问世至今已有近</a:t>
            </a:r>
            <a:r>
              <a:rPr lang="en-US" altLang="zh-CN" dirty="0">
                <a:solidFill>
                  <a:schemeClr val="tx1"/>
                </a:solidFill>
              </a:rPr>
              <a:t>70</a:t>
            </a:r>
            <a:r>
              <a:rPr lang="zh-CN" altLang="zh-CN" dirty="0">
                <a:solidFill>
                  <a:schemeClr val="tx1"/>
                </a:solidFill>
              </a:rPr>
              <a:t>年历史，它以其结构简单、稳定性好、工作可靠、调整方便而成为工业控制的主要技术之一。控制系统</a:t>
            </a:r>
            <a:r>
              <a:rPr lang="en-US" altLang="zh-CN" dirty="0">
                <a:solidFill>
                  <a:schemeClr val="tx1"/>
                </a:solidFill>
              </a:rPr>
              <a:t>Simulink</a:t>
            </a:r>
            <a:r>
              <a:rPr lang="zh-CN" altLang="zh-CN" dirty="0">
                <a:solidFill>
                  <a:schemeClr val="tx1"/>
                </a:solidFill>
              </a:rPr>
              <a:t>仿真主要内容包括控制系统的数学模型、控制系统的基本原理和分析方法，良好的控制系统对控制器要求较低，系统的复杂度是影响系统稳定性因素之一，基于</a:t>
            </a:r>
            <a:r>
              <a:rPr lang="en-US" altLang="zh-CN" dirty="0">
                <a:solidFill>
                  <a:schemeClr val="tx1"/>
                </a:solidFill>
              </a:rPr>
              <a:t>PID</a:t>
            </a:r>
            <a:r>
              <a:rPr lang="zh-CN" altLang="zh-CN" dirty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Simulink</a:t>
            </a:r>
            <a:r>
              <a:rPr lang="zh-CN" altLang="zh-CN" dirty="0">
                <a:solidFill>
                  <a:schemeClr val="tx1"/>
                </a:solidFill>
              </a:rPr>
              <a:t>系统仿真广泛应用在工业控制中。</a:t>
            </a:r>
          </a:p>
          <a:p>
            <a:pPr algn="l"/>
            <a:r>
              <a:rPr lang="zh-CN" altLang="zh-CN" dirty="0">
                <a:solidFill>
                  <a:schemeClr val="tx1"/>
                </a:solidFill>
              </a:rPr>
              <a:t>学习目标：</a:t>
            </a:r>
          </a:p>
          <a:p>
            <a:pPr algn="l"/>
            <a:r>
              <a:rPr lang="zh-CN" altLang="zh-CN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zh-CN" dirty="0">
                <a:solidFill>
                  <a:schemeClr val="tx1"/>
                </a:solidFill>
              </a:rPr>
              <a:t>）熟练掌握</a:t>
            </a:r>
            <a:r>
              <a:rPr lang="en-US" altLang="zh-CN" dirty="0">
                <a:solidFill>
                  <a:schemeClr val="tx1"/>
                </a:solidFill>
              </a:rPr>
              <a:t>MATLAB PID</a:t>
            </a:r>
            <a:r>
              <a:rPr lang="zh-CN" altLang="zh-CN" dirty="0">
                <a:solidFill>
                  <a:schemeClr val="tx1"/>
                </a:solidFill>
              </a:rPr>
              <a:t>控制方法等；</a:t>
            </a:r>
          </a:p>
          <a:p>
            <a:pPr algn="l"/>
            <a:r>
              <a:rPr lang="zh-CN" altLang="zh-CN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zh-CN" dirty="0">
                <a:solidFill>
                  <a:schemeClr val="tx1"/>
                </a:solidFill>
              </a:rPr>
              <a:t>）熟练运用</a:t>
            </a:r>
            <a:r>
              <a:rPr lang="en-US" altLang="zh-CN" dirty="0">
                <a:solidFill>
                  <a:schemeClr val="tx1"/>
                </a:solidFill>
              </a:rPr>
              <a:t>MATLAB</a:t>
            </a:r>
            <a:r>
              <a:rPr lang="zh-CN" altLang="zh-CN" dirty="0">
                <a:solidFill>
                  <a:schemeClr val="tx1"/>
                </a:solidFill>
              </a:rPr>
              <a:t>控制系统设计等；</a:t>
            </a:r>
          </a:p>
          <a:p>
            <a:pPr algn="l"/>
            <a:r>
              <a:rPr lang="zh-CN" altLang="zh-CN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zh-CN" dirty="0">
                <a:solidFill>
                  <a:schemeClr val="tx1"/>
                </a:solidFill>
              </a:rPr>
              <a:t>）熟练掌握使用</a:t>
            </a:r>
            <a:r>
              <a:rPr lang="en-US" altLang="zh-CN" dirty="0">
                <a:solidFill>
                  <a:schemeClr val="tx1"/>
                </a:solidFill>
              </a:rPr>
              <a:t>MATLAB</a:t>
            </a:r>
            <a:r>
              <a:rPr lang="zh-CN" altLang="zh-CN" dirty="0">
                <a:solidFill>
                  <a:schemeClr val="tx1"/>
                </a:solidFill>
              </a:rPr>
              <a:t>工具解决工程实际问题等。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172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268760"/>
            <a:ext cx="21515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PID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控制参数为：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75620"/>
            <a:ext cx="683568" cy="39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301416"/>
            <a:ext cx="843191" cy="3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023" y="1301416"/>
            <a:ext cx="899592" cy="421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07953" y="1723374"/>
            <a:ext cx="4402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对其进行仿真输出图形如图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7-6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所示。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34616"/>
            <a:ext cx="284956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0830" y="2418002"/>
            <a:ext cx="91496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0" dirty="0" smtClean="0">
                <a:solidFill>
                  <a:schemeClr val="tx1"/>
                </a:solidFill>
                <a:latin typeface="+mj-ea"/>
                <a:ea typeface="+mj-ea"/>
              </a:rPr>
              <a:t>（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）考虑到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PID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控制器为比例、积分、微分控制器，在此搭建用户自己的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PID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控制器，采用比例、积分、微分控制器组合控制输出，搭建如图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7-7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所示。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81" y="3125888"/>
            <a:ext cx="5904656" cy="199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501626" y="5517232"/>
            <a:ext cx="33762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相应的控制输出如图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7-8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所示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797152"/>
            <a:ext cx="2209875" cy="1676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3144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052736"/>
            <a:ext cx="41024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7.3  </a:t>
            </a:r>
            <a:r>
              <a:rPr lang="zh-CN" altLang="zh-CN" dirty="0"/>
              <a:t>基于</a:t>
            </a:r>
            <a:r>
              <a:rPr lang="en-US" altLang="zh-CN" dirty="0"/>
              <a:t>S</a:t>
            </a:r>
            <a:r>
              <a:rPr lang="zh-CN" altLang="zh-CN" dirty="0"/>
              <a:t>函数的</a:t>
            </a:r>
            <a:r>
              <a:rPr lang="en-US" altLang="zh-CN" dirty="0"/>
              <a:t>PID</a:t>
            </a:r>
            <a:r>
              <a:rPr lang="zh-CN" altLang="zh-CN" dirty="0"/>
              <a:t>控制系统仿真</a:t>
            </a:r>
          </a:p>
        </p:txBody>
      </p:sp>
      <p:sp>
        <p:nvSpPr>
          <p:cNvPr id="3" name="矩形 2"/>
          <p:cNvSpPr/>
          <p:nvPr/>
        </p:nvSpPr>
        <p:spPr>
          <a:xfrm>
            <a:off x="244623" y="1628800"/>
            <a:ext cx="46875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（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）考虑一电动机被控对象传递函数：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32856"/>
            <a:ext cx="2084982" cy="5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60124" y="2780928"/>
            <a:ext cx="76682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采用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MATLAB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脚本文件，利用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ode45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的方法求解该连续对象方程，输入指令方程为一正弦函数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134871"/>
            <a:ext cx="2038212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67544" y="3552911"/>
            <a:ext cx="7344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采用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PID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控制方法设计控制器，其中采用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PID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参数为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552911"/>
            <a:ext cx="971600" cy="456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604930"/>
            <a:ext cx="944216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305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266" y="908720"/>
            <a:ext cx="4572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zh-CN" sz="1600" b="0" dirty="0">
                <a:solidFill>
                  <a:schemeClr val="tx1"/>
                </a:solidFill>
                <a:latin typeface="+mj-ea"/>
                <a:ea typeface="+mj-ea"/>
              </a:rPr>
              <a:t>编写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MATLAB PID</a:t>
            </a:r>
            <a:r>
              <a:rPr lang="zh-CN" altLang="zh-CN" sz="1600" b="0" dirty="0">
                <a:solidFill>
                  <a:schemeClr val="tx1"/>
                </a:solidFill>
                <a:latin typeface="+mj-ea"/>
                <a:ea typeface="+mj-ea"/>
              </a:rPr>
              <a:t>控制程序如下：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clear all;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close all;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 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ts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=0.001;  %Sampling time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xk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=zeros(2,1);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e_1=0;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u_1=0;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 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for k=1:1:2000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time(k) = k*</a:t>
            </a:r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ts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 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yd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(k)=0.50*sin(1*2*pi*k*</a:t>
            </a:r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ts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);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  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para=u_1;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tSpan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=[0 </a:t>
            </a:r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ts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];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tt,xx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]=ode45('ysw13_3plant',tSpan,xk,[],para);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xk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 = xx(length(xx),:);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y(k)=</a:t>
            </a:r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xk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(1); 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97558" y="692696"/>
            <a:ext cx="4572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</a:rPr>
              <a:t>e(k)=</a:t>
            </a:r>
            <a:r>
              <a:rPr lang="en-US" altLang="zh-CN" sz="1600" b="0" dirty="0" err="1">
                <a:solidFill>
                  <a:schemeClr val="tx1"/>
                </a:solidFill>
                <a:latin typeface="+mn-ea"/>
                <a:ea typeface="+mn-ea"/>
              </a:rPr>
              <a:t>yd</a:t>
            </a:r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</a:rPr>
              <a:t>(k)-y(k);</a:t>
            </a:r>
            <a:endParaRPr lang="zh-CN" altLang="zh-CN" sz="16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</a:rPr>
              <a:t>de(k)=(e(k)-e_1)/</a:t>
            </a:r>
            <a:r>
              <a:rPr lang="en-US" altLang="zh-CN" sz="1600" b="0" dirty="0" err="1">
                <a:solidFill>
                  <a:schemeClr val="tx1"/>
                </a:solidFill>
                <a:latin typeface="+mn-ea"/>
                <a:ea typeface="+mn-ea"/>
              </a:rPr>
              <a:t>ts</a:t>
            </a:r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</a:rPr>
              <a:t>; </a:t>
            </a:r>
            <a:endParaRPr lang="zh-CN" altLang="zh-CN" sz="16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</a:rPr>
              <a:t> </a:t>
            </a:r>
            <a:endParaRPr lang="zh-CN" altLang="zh-CN" sz="16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</a:rPr>
              <a:t>u(k)=20.0*e(k)+0.50*de(k);</a:t>
            </a:r>
            <a:endParaRPr lang="zh-CN" altLang="zh-CN" sz="16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</a:rPr>
              <a:t>%Control limit</a:t>
            </a:r>
            <a:endParaRPr lang="zh-CN" altLang="zh-CN" sz="16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</a:rPr>
              <a:t>if u(k)&gt;10.0</a:t>
            </a:r>
            <a:endParaRPr lang="zh-CN" altLang="zh-CN" sz="16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</a:rPr>
              <a:t>   u(k)=10.0;</a:t>
            </a:r>
            <a:endParaRPr lang="zh-CN" altLang="zh-CN" sz="16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</a:rPr>
              <a:t>end</a:t>
            </a:r>
            <a:endParaRPr lang="zh-CN" altLang="zh-CN" sz="16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</a:rPr>
              <a:t>if u(k)&lt;-10.0</a:t>
            </a:r>
            <a:endParaRPr lang="zh-CN" altLang="zh-CN" sz="16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</a:rPr>
              <a:t>   u(k)=-10.0;</a:t>
            </a:r>
            <a:endParaRPr lang="zh-CN" altLang="zh-CN" sz="16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</a:rPr>
              <a:t>end</a:t>
            </a:r>
            <a:endParaRPr lang="zh-CN" altLang="zh-CN" sz="16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</a:rPr>
              <a:t> </a:t>
            </a:r>
            <a:endParaRPr lang="zh-CN" altLang="zh-CN" sz="16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</a:rPr>
              <a:t>u_1=u(k);</a:t>
            </a:r>
            <a:endParaRPr lang="zh-CN" altLang="zh-CN" sz="16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</a:rPr>
              <a:t>e_1=e(k);</a:t>
            </a:r>
            <a:endParaRPr lang="zh-CN" altLang="zh-CN" sz="16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</a:rPr>
              <a:t>end</a:t>
            </a:r>
            <a:endParaRPr lang="zh-CN" altLang="zh-CN" sz="16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</a:rPr>
              <a:t>figure(1);</a:t>
            </a:r>
            <a:endParaRPr lang="zh-CN" altLang="zh-CN" sz="16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</a:rPr>
              <a:t>plot(time,yd,'r',time,y,'k:','linewidth',2);</a:t>
            </a:r>
            <a:endParaRPr lang="zh-CN" altLang="zh-CN" sz="16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1600" b="0" dirty="0" err="1">
                <a:solidFill>
                  <a:schemeClr val="tx1"/>
                </a:solidFill>
                <a:latin typeface="+mn-ea"/>
                <a:ea typeface="+mn-ea"/>
              </a:rPr>
              <a:t>xlabel</a:t>
            </a:r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</a:rPr>
              <a:t>('time(s)');</a:t>
            </a:r>
            <a:r>
              <a:rPr lang="en-US" altLang="zh-CN" sz="1600" b="0" dirty="0" err="1">
                <a:solidFill>
                  <a:schemeClr val="tx1"/>
                </a:solidFill>
                <a:latin typeface="+mn-ea"/>
                <a:ea typeface="+mn-ea"/>
              </a:rPr>
              <a:t>ylabel</a:t>
            </a:r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</a:rPr>
              <a:t>('</a:t>
            </a:r>
            <a:r>
              <a:rPr lang="en-US" altLang="zh-CN" sz="1600" b="0" dirty="0" err="1">
                <a:solidFill>
                  <a:schemeClr val="tx1"/>
                </a:solidFill>
                <a:latin typeface="+mn-ea"/>
                <a:ea typeface="+mn-ea"/>
              </a:rPr>
              <a:t>yd,y</a:t>
            </a:r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</a:rPr>
              <a:t>');</a:t>
            </a:r>
            <a:endParaRPr lang="zh-CN" altLang="zh-CN" sz="16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</a:rPr>
              <a:t>legend('</a:t>
            </a:r>
            <a:r>
              <a:rPr lang="zh-CN" altLang="zh-CN" sz="1600" b="0" dirty="0">
                <a:solidFill>
                  <a:schemeClr val="tx1"/>
                </a:solidFill>
                <a:latin typeface="+mn-ea"/>
                <a:ea typeface="+mn-ea"/>
              </a:rPr>
              <a:t>实际信号</a:t>
            </a:r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</a:rPr>
              <a:t>','</a:t>
            </a:r>
            <a:r>
              <a:rPr lang="zh-CN" altLang="zh-CN" sz="1600" b="0" dirty="0">
                <a:solidFill>
                  <a:schemeClr val="tx1"/>
                </a:solidFill>
                <a:latin typeface="+mn-ea"/>
                <a:ea typeface="+mn-ea"/>
              </a:rPr>
              <a:t>仿真结果</a:t>
            </a:r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</a:rPr>
              <a:t>'); </a:t>
            </a:r>
            <a:endParaRPr lang="zh-CN" altLang="zh-CN" sz="16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</a:rPr>
              <a:t>figure(2</a:t>
            </a:r>
            <a:r>
              <a:rPr lang="en-US" altLang="zh-CN" sz="1600" b="0" dirty="0" smtClean="0">
                <a:solidFill>
                  <a:schemeClr val="tx1"/>
                </a:solidFill>
                <a:latin typeface="+mn-ea"/>
                <a:ea typeface="+mn-ea"/>
              </a:rPr>
              <a:t>);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plot(time,yd-y,'r','linewidth',2);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xlabel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('time(s)'),</a:t>
            </a:r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ylabel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('</a:t>
            </a:r>
            <a:r>
              <a:rPr lang="zh-CN" altLang="zh-CN" sz="1600" b="0" dirty="0">
                <a:solidFill>
                  <a:schemeClr val="tx1"/>
                </a:solidFill>
                <a:latin typeface="+mj-ea"/>
                <a:ea typeface="+mj-ea"/>
              </a:rPr>
              <a:t>误差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');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title('</a:t>
            </a:r>
            <a:r>
              <a:rPr lang="zh-CN" altLang="zh-CN" sz="1600" b="0" dirty="0">
                <a:solidFill>
                  <a:schemeClr val="tx1"/>
                </a:solidFill>
                <a:latin typeface="+mj-ea"/>
                <a:ea typeface="+mj-ea"/>
              </a:rPr>
              <a:t>误差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')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zh-CN" altLang="zh-CN" sz="1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0374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520" y="1052736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控制对象：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function </a:t>
            </a:r>
            <a:r>
              <a:rPr lang="en-US" altLang="zh-CN" b="0" dirty="0" err="1">
                <a:solidFill>
                  <a:schemeClr val="tx1"/>
                </a:solidFill>
                <a:latin typeface="+mj-ea"/>
                <a:ea typeface="+mj-ea"/>
              </a:rPr>
              <a:t>dy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 = </a:t>
            </a:r>
            <a:r>
              <a:rPr lang="en-US" altLang="zh-CN" b="0" dirty="0" err="1">
                <a:solidFill>
                  <a:schemeClr val="tx1"/>
                </a:solidFill>
                <a:latin typeface="+mj-ea"/>
                <a:ea typeface="+mj-ea"/>
              </a:rPr>
              <a:t>PlantModel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zh-CN" b="0" dirty="0" err="1">
                <a:solidFill>
                  <a:schemeClr val="tx1"/>
                </a:solidFill>
                <a:latin typeface="+mj-ea"/>
                <a:ea typeface="+mj-ea"/>
              </a:rPr>
              <a:t>t,y,flag,para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u=para;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J=0.0067;B=0.1;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 err="1">
                <a:solidFill>
                  <a:schemeClr val="tx1"/>
                </a:solidFill>
                <a:latin typeface="+mj-ea"/>
                <a:ea typeface="+mj-ea"/>
              </a:rPr>
              <a:t>dy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=zeros(2,1);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 err="1">
                <a:solidFill>
                  <a:schemeClr val="tx1"/>
                </a:solidFill>
                <a:latin typeface="+mj-ea"/>
                <a:ea typeface="+mj-ea"/>
              </a:rPr>
              <a:t>dy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(1) = y(2);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 err="1">
                <a:solidFill>
                  <a:schemeClr val="tx1"/>
                </a:solidFill>
                <a:latin typeface="+mj-ea"/>
                <a:ea typeface="+mj-ea"/>
              </a:rPr>
              <a:t>dy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(2) = -(B/J)*y(2) + (1/J)*u;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zh-CN" altLang="zh-CN" b="0" dirty="0" smtClean="0">
                <a:solidFill>
                  <a:schemeClr val="tx1"/>
                </a:solidFill>
                <a:latin typeface="+mj-ea"/>
                <a:ea typeface="+mj-ea"/>
              </a:rPr>
              <a:t>运行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仿真程序输出结果如图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7-9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和图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7-10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所示。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3" y="1018254"/>
            <a:ext cx="5303837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043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980" y="1052736"/>
            <a:ext cx="44310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（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）考虑被控对象为三阶传递函数：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089" y="1556792"/>
            <a:ext cx="2605823" cy="56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539552" y="2148955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采用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Simulink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模块与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Interpreted MATLAB </a:t>
            </a:r>
            <a:r>
              <a:rPr lang="en-US" altLang="zh-CN" b="0" dirty="0" err="1">
                <a:solidFill>
                  <a:schemeClr val="tx1"/>
                </a:solidFill>
                <a:latin typeface="+mj-ea"/>
                <a:ea typeface="+mj-ea"/>
              </a:rPr>
              <a:t>Fcn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函数相结合的形式，利用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ode45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的方法求解。</a:t>
            </a:r>
          </a:p>
        </p:txBody>
      </p:sp>
      <p:sp>
        <p:nvSpPr>
          <p:cNvPr id="4" name="矩形 3"/>
          <p:cNvSpPr/>
          <p:nvPr/>
        </p:nvSpPr>
        <p:spPr>
          <a:xfrm>
            <a:off x="596550" y="2856841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输入指令方程为一正弦函数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47" y="2911202"/>
            <a:ext cx="1773482" cy="3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51520" y="3229376"/>
            <a:ext cx="6534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采用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PID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控制方法设计控制器，其中采用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PID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参数为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261616"/>
            <a:ext cx="827584" cy="388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413" y="3263432"/>
            <a:ext cx="899592" cy="35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3221231"/>
            <a:ext cx="971600" cy="4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96550" y="3717032"/>
            <a:ext cx="47021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搭建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PID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控制仿真模型，如图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7-11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所示。</a:t>
            </a:r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221087"/>
            <a:ext cx="4734967" cy="2254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742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052736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zh-CN" sz="1600" b="0" dirty="0">
                <a:solidFill>
                  <a:schemeClr val="tx1"/>
                </a:solidFill>
                <a:latin typeface="+mj-ea"/>
                <a:ea typeface="+mj-ea"/>
              </a:rPr>
              <a:t>其中控制器程序如下：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function [u]=</a:t>
            </a:r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pidsimf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(u1,u2)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persistent </a:t>
            </a:r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pidmat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errori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 error_1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t=u1;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if t==0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   </a:t>
            </a:r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errori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=0;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   error_1=0;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end   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kp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=2.5;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ki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=0.020;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kd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=0.50;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error=u2;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errord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=error-error_1;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errori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=</a:t>
            </a:r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errori+error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u=</a:t>
            </a:r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kp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*</a:t>
            </a:r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error+kd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*</a:t>
            </a:r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errord+ki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*</a:t>
            </a:r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errori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error_1=error;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	</a:t>
            </a:r>
            <a:r>
              <a:rPr lang="zh-CN" altLang="zh-CN" sz="1600" b="0" dirty="0">
                <a:solidFill>
                  <a:schemeClr val="tx1"/>
                </a:solidFill>
                <a:latin typeface="+mj-ea"/>
                <a:ea typeface="+mj-ea"/>
              </a:rPr>
              <a:t>运行仿真程序，仿真数据自动保存到工作区中，采用如下画图程序进行数据显示。</a:t>
            </a:r>
          </a:p>
        </p:txBody>
      </p:sp>
    </p:spTree>
    <p:extLst>
      <p:ext uri="{BB962C8B-B14F-4D97-AF65-F5344CB8AC3E}">
        <p14:creationId xmlns:p14="http://schemas.microsoft.com/office/powerpoint/2010/main" val="346742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196752"/>
            <a:ext cx="4572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close all;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figure(1);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plot(</a:t>
            </a:r>
            <a:r>
              <a:rPr lang="en-US" altLang="zh-CN" b="0" dirty="0" err="1">
                <a:solidFill>
                  <a:schemeClr val="tx1"/>
                </a:solidFill>
                <a:latin typeface="+mj-ea"/>
                <a:ea typeface="+mj-ea"/>
              </a:rPr>
              <a:t>t,y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(:,1),'r',</a:t>
            </a:r>
            <a:r>
              <a:rPr lang="en-US" altLang="zh-CN" b="0" dirty="0" err="1">
                <a:solidFill>
                  <a:schemeClr val="tx1"/>
                </a:solidFill>
                <a:latin typeface="+mj-ea"/>
                <a:ea typeface="+mj-ea"/>
              </a:rPr>
              <a:t>t,y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(:,2),'k:','linewidth',2);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 err="1">
                <a:solidFill>
                  <a:schemeClr val="tx1"/>
                </a:solidFill>
                <a:latin typeface="+mj-ea"/>
                <a:ea typeface="+mj-ea"/>
              </a:rPr>
              <a:t>xlabel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('time(s)');</a:t>
            </a:r>
            <a:r>
              <a:rPr lang="en-US" altLang="zh-CN" b="0" dirty="0" err="1">
                <a:solidFill>
                  <a:schemeClr val="tx1"/>
                </a:solidFill>
                <a:latin typeface="+mj-ea"/>
                <a:ea typeface="+mj-ea"/>
              </a:rPr>
              <a:t>ylabel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('</a:t>
            </a:r>
            <a:r>
              <a:rPr lang="en-US" altLang="zh-CN" b="0" dirty="0" err="1">
                <a:solidFill>
                  <a:schemeClr val="tx1"/>
                </a:solidFill>
                <a:latin typeface="+mj-ea"/>
                <a:ea typeface="+mj-ea"/>
              </a:rPr>
              <a:t>yd,y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');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legend('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实际信号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','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仿真结果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');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figure(2);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plot(</a:t>
            </a:r>
            <a:r>
              <a:rPr lang="en-US" altLang="zh-CN" b="0" dirty="0" err="1">
                <a:solidFill>
                  <a:schemeClr val="tx1"/>
                </a:solidFill>
                <a:latin typeface="+mj-ea"/>
                <a:ea typeface="+mj-ea"/>
              </a:rPr>
              <a:t>t,y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(:,1)-y(:,2),'r','linewidth',2);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 err="1">
                <a:solidFill>
                  <a:schemeClr val="tx1"/>
                </a:solidFill>
                <a:latin typeface="+mj-ea"/>
                <a:ea typeface="+mj-ea"/>
              </a:rPr>
              <a:t>xlabel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('time(s)'),</a:t>
            </a:r>
            <a:r>
              <a:rPr lang="en-US" altLang="zh-CN" b="0" dirty="0" err="1">
                <a:solidFill>
                  <a:schemeClr val="tx1"/>
                </a:solidFill>
                <a:latin typeface="+mj-ea"/>
                <a:ea typeface="+mj-ea"/>
              </a:rPr>
              <a:t>ylabel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('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误差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');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title('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误差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')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	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运行画图程序输出图形如图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7-12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和图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7-13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所示。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659" y="2924944"/>
            <a:ext cx="4671641" cy="2033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742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1052736"/>
            <a:ext cx="44310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（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）考虑被控对象为三阶传递函数：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115" y="1452846"/>
            <a:ext cx="2537363" cy="5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67544" y="2132856"/>
            <a:ext cx="65527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采用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Simulink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模块与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S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函数的方法进行对象建模求解。</a:t>
            </a:r>
          </a:p>
          <a:p>
            <a:pPr algn="l"/>
            <a:r>
              <a:rPr lang="zh-CN" altLang="zh-CN" b="0" dirty="0" smtClean="0">
                <a:solidFill>
                  <a:schemeClr val="tx1"/>
                </a:solidFill>
                <a:latin typeface="+mj-ea"/>
                <a:ea typeface="+mj-ea"/>
              </a:rPr>
              <a:t>输入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指令方程为一正弦函数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450073"/>
            <a:ext cx="1740301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91276" y="2860023"/>
            <a:ext cx="60249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采用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PID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控制方法设计控制器，其中采用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PID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参数为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517" y="2920251"/>
            <a:ext cx="827584" cy="37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884142"/>
            <a:ext cx="899592" cy="408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64" y="2892788"/>
            <a:ext cx="1043608" cy="391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95941" y="3292789"/>
            <a:ext cx="4716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搭建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PID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控制仿真模型，如图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7-14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所示。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933056"/>
            <a:ext cx="5006975" cy="172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742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760050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PID</a:t>
            </a:r>
            <a:r>
              <a:rPr lang="zh-CN" altLang="zh-CN" sz="1800" b="0" dirty="0">
                <a:solidFill>
                  <a:schemeClr val="tx1"/>
                </a:solidFill>
                <a:latin typeface="+mj-ea"/>
                <a:ea typeface="+mj-ea"/>
              </a:rPr>
              <a:t>控制器的</a:t>
            </a:r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S</a:t>
            </a:r>
            <a:r>
              <a:rPr lang="zh-CN" altLang="zh-CN" sz="1800" b="0" dirty="0">
                <a:solidFill>
                  <a:schemeClr val="tx1"/>
                </a:solidFill>
                <a:latin typeface="+mj-ea"/>
                <a:ea typeface="+mj-ea"/>
              </a:rPr>
              <a:t>函数如下：</a:t>
            </a: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function [sys,x0,str,ts]=</a:t>
            </a:r>
            <a:r>
              <a:rPr lang="en-US" altLang="zh-CN" sz="1800" b="0" dirty="0" err="1">
                <a:solidFill>
                  <a:schemeClr val="tx1"/>
                </a:solidFill>
                <a:latin typeface="+mj-ea"/>
                <a:ea typeface="+mj-ea"/>
              </a:rPr>
              <a:t>exp_pidf</a:t>
            </a:r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zh-CN" sz="1800" b="0" dirty="0" err="1">
                <a:solidFill>
                  <a:schemeClr val="tx1"/>
                </a:solidFill>
                <a:latin typeface="+mj-ea"/>
                <a:ea typeface="+mj-ea"/>
              </a:rPr>
              <a:t>t,x,u,flag</a:t>
            </a:r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switch flag,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case 0           % initializations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   [sys,x0,str,ts] = </a:t>
            </a:r>
            <a:r>
              <a:rPr lang="en-US" altLang="zh-CN" sz="1800" b="0" dirty="0" err="1">
                <a:solidFill>
                  <a:schemeClr val="tx1"/>
                </a:solidFill>
                <a:latin typeface="+mj-ea"/>
                <a:ea typeface="+mj-ea"/>
              </a:rPr>
              <a:t>mdlInitializeSizes</a:t>
            </a:r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;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case 2           % discrete states updates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   sys = </a:t>
            </a:r>
            <a:r>
              <a:rPr lang="en-US" altLang="zh-CN" sz="1800" b="0" dirty="0" err="1">
                <a:solidFill>
                  <a:schemeClr val="tx1"/>
                </a:solidFill>
                <a:latin typeface="+mj-ea"/>
                <a:ea typeface="+mj-ea"/>
              </a:rPr>
              <a:t>mdlUpdates</a:t>
            </a:r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zh-CN" sz="1800" b="0" dirty="0" err="1">
                <a:solidFill>
                  <a:schemeClr val="tx1"/>
                </a:solidFill>
                <a:latin typeface="+mj-ea"/>
                <a:ea typeface="+mj-ea"/>
              </a:rPr>
              <a:t>x,u</a:t>
            </a:r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);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case 3           % computation of control signal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%    sys = </a:t>
            </a:r>
            <a:r>
              <a:rPr lang="en-US" altLang="zh-CN" sz="1800" b="0" dirty="0" err="1">
                <a:solidFill>
                  <a:schemeClr val="tx1"/>
                </a:solidFill>
                <a:latin typeface="+mj-ea"/>
                <a:ea typeface="+mj-ea"/>
              </a:rPr>
              <a:t>mdlOutputs</a:t>
            </a:r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zh-CN" sz="1800" b="0" dirty="0" err="1">
                <a:solidFill>
                  <a:schemeClr val="tx1"/>
                </a:solidFill>
                <a:latin typeface="+mj-ea"/>
                <a:ea typeface="+mj-ea"/>
              </a:rPr>
              <a:t>t,x,u,kp,ki,kd,MTab</a:t>
            </a:r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);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   sys=</a:t>
            </a:r>
            <a:r>
              <a:rPr lang="en-US" altLang="zh-CN" sz="1800" b="0" dirty="0" err="1">
                <a:solidFill>
                  <a:schemeClr val="tx1"/>
                </a:solidFill>
                <a:latin typeface="+mj-ea"/>
                <a:ea typeface="+mj-ea"/>
              </a:rPr>
              <a:t>mdlOutputs</a:t>
            </a:r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zh-CN" sz="1800" b="0" dirty="0" err="1">
                <a:solidFill>
                  <a:schemeClr val="tx1"/>
                </a:solidFill>
                <a:latin typeface="+mj-ea"/>
                <a:ea typeface="+mj-ea"/>
              </a:rPr>
              <a:t>t,x,u</a:t>
            </a:r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);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case {1, 4, 9}   % unused flag values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   sys = [];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otherwise        % error handling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   error(['Unhandled flag = ',num2str(flag)]);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end;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6742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1124744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function [sys,x0,str,ts] = </a:t>
            </a:r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mdlInitializeSizes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sizes = </a:t>
            </a:r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simsizes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;        % read default control variables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sizes.NumContStates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 = 0; % no continuous states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sizes.NumDiscStates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 = 3; % 3 states and assume they are the P/I/D components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sizes.NumOutputs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 = 1;    % 2 output variables: control u(t) and state x(3)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sizes.NumInputs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 = 2;     % 4 input signals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sizes.DirFeedthrough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 = 1;% input reflected directly in output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sizes.NumSampleTimes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 = 1;% single sampling period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sys = </a:t>
            </a:r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simsizes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(sizes);   % 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x0 = [0; 0; 0];          % zero initial states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str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 = []; 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ts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 = [-1 0];             % sampling period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% when flag=2, updates the discrete </a:t>
            </a:r>
            <a:r>
              <a:rPr lang="en-US" altLang="zh-CN" sz="1600" b="0" dirty="0" smtClean="0">
                <a:solidFill>
                  <a:schemeClr val="tx1"/>
                </a:solidFill>
                <a:latin typeface="+mj-ea"/>
                <a:ea typeface="+mj-ea"/>
              </a:rPr>
              <a:t>states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6742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95289" y="981075"/>
            <a:ext cx="7891487" cy="590537"/>
          </a:xfrm>
        </p:spPr>
        <p:txBody>
          <a:bodyPr/>
          <a:lstStyle/>
          <a:p>
            <a:pPr algn="l" eaLnBrk="1" hangingPunct="1"/>
            <a:r>
              <a:rPr lang="zh-CN" altLang="en-US" sz="400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357158" y="1571612"/>
            <a:ext cx="771530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>
            <a:off x="357158" y="1643050"/>
            <a:ext cx="771530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9FF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矩形 1"/>
          <p:cNvSpPr/>
          <p:nvPr/>
        </p:nvSpPr>
        <p:spPr>
          <a:xfrm>
            <a:off x="1745879" y="1916832"/>
            <a:ext cx="4187365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/>
              <a:t>7.1  PID</a:t>
            </a:r>
            <a:r>
              <a:rPr lang="zh-CN" altLang="zh-CN" dirty="0" smtClean="0"/>
              <a:t>控制原理</a:t>
            </a:r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7.2  </a:t>
            </a:r>
            <a:r>
              <a:rPr lang="zh-CN" altLang="zh-CN" dirty="0"/>
              <a:t>基于</a:t>
            </a:r>
            <a:r>
              <a:rPr lang="en-US" altLang="zh-CN" dirty="0"/>
              <a:t>PID</a:t>
            </a:r>
            <a:r>
              <a:rPr lang="zh-CN" altLang="zh-CN" dirty="0"/>
              <a:t>的控制仿真</a:t>
            </a:r>
          </a:p>
          <a:p>
            <a:pPr algn="l"/>
            <a:endParaRPr lang="en-US" altLang="zh-CN" dirty="0" smtClean="0"/>
          </a:p>
          <a:p>
            <a:pPr algn="l"/>
            <a:r>
              <a:rPr lang="en-US" altLang="zh-CN" dirty="0"/>
              <a:t>7.3  </a:t>
            </a:r>
            <a:r>
              <a:rPr lang="zh-CN" altLang="zh-CN" dirty="0"/>
              <a:t>基于</a:t>
            </a:r>
            <a:r>
              <a:rPr lang="en-US" altLang="zh-CN" dirty="0"/>
              <a:t>S</a:t>
            </a:r>
            <a:r>
              <a:rPr lang="zh-CN" altLang="zh-CN" dirty="0"/>
              <a:t>函数的</a:t>
            </a:r>
            <a:r>
              <a:rPr lang="en-US" altLang="zh-CN" dirty="0"/>
              <a:t>PID</a:t>
            </a:r>
            <a:r>
              <a:rPr lang="zh-CN" altLang="zh-CN" dirty="0"/>
              <a:t>控制系统仿真</a:t>
            </a:r>
          </a:p>
          <a:p>
            <a:pPr algn="l"/>
            <a:endParaRPr lang="en-US" altLang="zh-CN" dirty="0" smtClean="0"/>
          </a:p>
          <a:p>
            <a:pPr algn="l"/>
            <a:r>
              <a:rPr lang="en-US" altLang="zh-CN" dirty="0"/>
              <a:t>7.4  </a:t>
            </a:r>
            <a:r>
              <a:rPr lang="zh-CN" altLang="zh-CN" dirty="0"/>
              <a:t>基于</a:t>
            </a:r>
            <a:r>
              <a:rPr lang="en-US" altLang="zh-CN" dirty="0"/>
              <a:t>PID</a:t>
            </a:r>
            <a:r>
              <a:rPr lang="zh-CN" altLang="zh-CN" dirty="0"/>
              <a:t>的倒立摆小车控制仿真</a:t>
            </a:r>
          </a:p>
          <a:p>
            <a:pPr algn="l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06207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052736"/>
            <a:ext cx="45720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function sys = </a:t>
            </a:r>
            <a:r>
              <a:rPr lang="en-US" altLang="zh-CN" b="0" dirty="0" err="1">
                <a:solidFill>
                  <a:schemeClr val="tx1"/>
                </a:solidFill>
                <a:latin typeface="+mj-ea"/>
                <a:ea typeface="+mj-ea"/>
              </a:rPr>
              <a:t>mdlUpdates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zh-CN" b="0" dirty="0" err="1">
                <a:solidFill>
                  <a:schemeClr val="tx1"/>
                </a:solidFill>
                <a:latin typeface="+mj-ea"/>
                <a:ea typeface="+mj-ea"/>
              </a:rPr>
              <a:t>x,u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T=0.001;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sys=[ u(1); 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      x(2)+u(1)*T;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      (u(1)-u(2))/T];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% when flag=3, </a:t>
            </a:r>
            <a:r>
              <a:rPr lang="en-US" altLang="zh-CN" b="0" dirty="0" err="1">
                <a:solidFill>
                  <a:schemeClr val="tx1"/>
                </a:solidFill>
                <a:latin typeface="+mj-ea"/>
                <a:ea typeface="+mj-ea"/>
              </a:rPr>
              <a:t>computates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 the output signals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function sys = </a:t>
            </a:r>
            <a:r>
              <a:rPr lang="en-US" altLang="zh-CN" b="0" dirty="0" err="1">
                <a:solidFill>
                  <a:schemeClr val="tx1"/>
                </a:solidFill>
                <a:latin typeface="+mj-ea"/>
                <a:ea typeface="+mj-ea"/>
              </a:rPr>
              <a:t>mdlOutputs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zh-CN" b="0" dirty="0" err="1">
                <a:solidFill>
                  <a:schemeClr val="tx1"/>
                </a:solidFill>
                <a:latin typeface="+mj-ea"/>
                <a:ea typeface="+mj-ea"/>
              </a:rPr>
              <a:t>t,x,u,kp,ki,kd,MTab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 err="1">
                <a:solidFill>
                  <a:schemeClr val="tx1"/>
                </a:solidFill>
                <a:latin typeface="+mj-ea"/>
                <a:ea typeface="+mj-ea"/>
              </a:rPr>
              <a:t>kp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=1.5;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 err="1">
                <a:solidFill>
                  <a:schemeClr val="tx1"/>
                </a:solidFill>
                <a:latin typeface="+mj-ea"/>
                <a:ea typeface="+mj-ea"/>
              </a:rPr>
              <a:t>ki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=2.0;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 err="1">
                <a:solidFill>
                  <a:schemeClr val="tx1"/>
                </a:solidFill>
                <a:latin typeface="+mj-ea"/>
                <a:ea typeface="+mj-ea"/>
              </a:rPr>
              <a:t>kd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=0.05;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%sys=[</a:t>
            </a:r>
            <a:r>
              <a:rPr lang="en-US" altLang="zh-CN" b="0" dirty="0" err="1">
                <a:solidFill>
                  <a:schemeClr val="tx1"/>
                </a:solidFill>
                <a:latin typeface="+mj-ea"/>
                <a:ea typeface="+mj-ea"/>
              </a:rPr>
              <a:t>kp,ki,kd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]*x;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sys=</a:t>
            </a:r>
            <a:r>
              <a:rPr lang="en-US" altLang="zh-CN" b="0" dirty="0" err="1">
                <a:solidFill>
                  <a:schemeClr val="tx1"/>
                </a:solidFill>
                <a:latin typeface="+mj-ea"/>
                <a:ea typeface="+mj-ea"/>
              </a:rPr>
              <a:t>kp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*x(1)+</a:t>
            </a:r>
            <a:r>
              <a:rPr lang="en-US" altLang="zh-CN" b="0" dirty="0" err="1">
                <a:solidFill>
                  <a:schemeClr val="tx1"/>
                </a:solidFill>
                <a:latin typeface="+mj-ea"/>
                <a:ea typeface="+mj-ea"/>
              </a:rPr>
              <a:t>ki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*x(2)+</a:t>
            </a:r>
            <a:r>
              <a:rPr lang="en-US" altLang="zh-CN" b="0" dirty="0" err="1">
                <a:solidFill>
                  <a:schemeClr val="tx1"/>
                </a:solidFill>
                <a:latin typeface="+mj-ea"/>
                <a:ea typeface="+mj-ea"/>
              </a:rPr>
              <a:t>kd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*x(3);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zh-CN" altLang="zh-CN" b="0" dirty="0" smtClean="0">
                <a:solidFill>
                  <a:schemeClr val="tx1"/>
                </a:solidFill>
                <a:latin typeface="+mj-ea"/>
                <a:ea typeface="+mj-ea"/>
              </a:rPr>
              <a:t>运行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仿真程序，仿真数据自动保存到工作区中，采用如下画图程序进行数据显示。</a:t>
            </a:r>
          </a:p>
        </p:txBody>
      </p:sp>
    </p:spTree>
    <p:extLst>
      <p:ext uri="{BB962C8B-B14F-4D97-AF65-F5344CB8AC3E}">
        <p14:creationId xmlns:p14="http://schemas.microsoft.com/office/powerpoint/2010/main" val="346742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836712"/>
            <a:ext cx="4572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close all;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figure(1);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plot(</a:t>
            </a:r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t,y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(:,1),'r',</a:t>
            </a:r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t,y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(:,2),'k:','linewidth',2);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xlabel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('time(s)');</a:t>
            </a:r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ylabel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('</a:t>
            </a:r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yd,y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');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legend('</a:t>
            </a:r>
            <a:r>
              <a:rPr lang="zh-CN" altLang="zh-CN" sz="1600" b="0" dirty="0">
                <a:solidFill>
                  <a:schemeClr val="tx1"/>
                </a:solidFill>
                <a:latin typeface="+mj-ea"/>
                <a:ea typeface="+mj-ea"/>
              </a:rPr>
              <a:t>实际信号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','</a:t>
            </a:r>
            <a:r>
              <a:rPr lang="zh-CN" altLang="zh-CN" sz="1600" b="0" dirty="0">
                <a:solidFill>
                  <a:schemeClr val="tx1"/>
                </a:solidFill>
                <a:latin typeface="+mj-ea"/>
                <a:ea typeface="+mj-ea"/>
              </a:rPr>
              <a:t>仿真结果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');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figure(2);	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plot(</a:t>
            </a:r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t,y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(:,1)-y(:,2),'r','linewidth',2);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xlabel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('time(s)'),</a:t>
            </a:r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ylabel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('</a:t>
            </a:r>
            <a:r>
              <a:rPr lang="zh-CN" altLang="zh-CN" sz="1600" b="0" dirty="0">
                <a:solidFill>
                  <a:schemeClr val="tx1"/>
                </a:solidFill>
                <a:latin typeface="+mj-ea"/>
                <a:ea typeface="+mj-ea"/>
              </a:rPr>
              <a:t>误差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');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title('</a:t>
            </a:r>
            <a:r>
              <a:rPr lang="zh-CN" altLang="zh-CN" sz="1600" b="0" dirty="0">
                <a:solidFill>
                  <a:schemeClr val="tx1"/>
                </a:solidFill>
                <a:latin typeface="+mj-ea"/>
                <a:ea typeface="+mj-ea"/>
              </a:rPr>
              <a:t>误差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')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zh-CN" altLang="zh-CN" sz="1600" b="0" dirty="0">
                <a:solidFill>
                  <a:schemeClr val="tx1"/>
                </a:solidFill>
                <a:latin typeface="+mj-ea"/>
                <a:ea typeface="+mj-ea"/>
              </a:rPr>
              <a:t>运行画图程序输出图形如图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7-15</a:t>
            </a:r>
            <a:r>
              <a:rPr lang="zh-CN" altLang="zh-CN" sz="1600" b="0" dirty="0">
                <a:solidFill>
                  <a:schemeClr val="tx1"/>
                </a:solidFill>
                <a:latin typeface="+mj-ea"/>
                <a:ea typeface="+mj-ea"/>
              </a:rPr>
              <a:t>和图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7-16</a:t>
            </a:r>
            <a:r>
              <a:rPr lang="zh-CN" altLang="zh-CN" sz="1600" b="0" dirty="0">
                <a:solidFill>
                  <a:schemeClr val="tx1"/>
                </a:solidFill>
                <a:latin typeface="+mj-ea"/>
                <a:ea typeface="+mj-ea"/>
              </a:rPr>
              <a:t>所示。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872812"/>
            <a:ext cx="5402263" cy="231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742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908720"/>
            <a:ext cx="4187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7.4  </a:t>
            </a:r>
            <a:r>
              <a:rPr lang="zh-CN" altLang="zh-CN" dirty="0"/>
              <a:t>基于</a:t>
            </a:r>
            <a:r>
              <a:rPr lang="en-US" altLang="zh-CN" dirty="0"/>
              <a:t>PID</a:t>
            </a:r>
            <a:r>
              <a:rPr lang="zh-CN" altLang="zh-CN" dirty="0"/>
              <a:t>的倒立摆小车控制仿真</a:t>
            </a:r>
          </a:p>
        </p:txBody>
      </p:sp>
      <p:sp>
        <p:nvSpPr>
          <p:cNvPr id="5" name="矩形 4"/>
          <p:cNvSpPr/>
          <p:nvPr/>
        </p:nvSpPr>
        <p:spPr>
          <a:xfrm>
            <a:off x="179512" y="1308830"/>
            <a:ext cx="6048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直线式一级倒立摆系统其基本结构图如图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7-17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所示。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693524"/>
            <a:ext cx="2857500" cy="211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23528" y="4365104"/>
            <a:ext cx="77768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在直线式倒立摆中，小车只有水平方向的直线运动，模型的非线性因素比较少，有利于倒立摆的控制；而在直线式倒立摆中，旋臂处在绕轴转动的状态，同时具有水平和垂直两个方向的运动，模型中非线性因素较多，对倒立摆的控制算法较高。</a:t>
            </a:r>
          </a:p>
        </p:txBody>
      </p:sp>
    </p:spTree>
    <p:extLst>
      <p:ext uri="{BB962C8B-B14F-4D97-AF65-F5344CB8AC3E}">
        <p14:creationId xmlns:p14="http://schemas.microsoft.com/office/powerpoint/2010/main" val="3403509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1124744"/>
            <a:ext cx="89289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倒立摆系统的控制问题一直是控制研究中的一个经典的问题，控制的目标是通过在小车底座施加一个力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522279"/>
            <a:ext cx="253529" cy="306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51520" y="1916832"/>
            <a:ext cx="85689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（控制量），是小车停留在预定的位置，及不超过已预先设定义好的</a:t>
            </a:r>
            <a:r>
              <a:rPr lang="zh-CN" altLang="zh-CN" b="0" dirty="0" smtClean="0">
                <a:solidFill>
                  <a:schemeClr val="tx1"/>
                </a:solidFill>
                <a:latin typeface="+mj-ea"/>
                <a:ea typeface="+mj-ea"/>
              </a:rPr>
              <a:t>垂直偏离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角度范围。首先确定一个倒立摆系统，如系统的参数如表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7-1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所示。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23" y="2624718"/>
            <a:ext cx="4308899" cy="1499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51520" y="4293096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由倒立摆的平衡控制方程有，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60" y="4869160"/>
            <a:ext cx="4248741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733256"/>
            <a:ext cx="4748203" cy="764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049053" y="4493151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式中，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354733"/>
            <a:ext cx="1305144" cy="740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97" y="5193196"/>
            <a:ext cx="1007453" cy="857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729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1124744"/>
            <a:ext cx="7776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利用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PID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对系统进行控制，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PID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控制主要计算其中的反馈系数，反馈系数利用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place()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来进行求解，利用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478687"/>
            <a:ext cx="353144" cy="371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07504" y="1844824"/>
            <a:ext cx="74888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进行极点配置，计算反馈系数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K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，进行控制系统的仿真。</a:t>
            </a:r>
          </a:p>
        </p:txBody>
      </p:sp>
    </p:spTree>
    <p:extLst>
      <p:ext uri="{BB962C8B-B14F-4D97-AF65-F5344CB8AC3E}">
        <p14:creationId xmlns:p14="http://schemas.microsoft.com/office/powerpoint/2010/main" val="4285729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7078" y="1052736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zh-CN" sz="1400" b="0" dirty="0">
                <a:solidFill>
                  <a:schemeClr val="tx1"/>
                </a:solidFill>
                <a:latin typeface="+mj-ea"/>
                <a:ea typeface="+mj-ea"/>
              </a:rPr>
              <a:t>其</a:t>
            </a:r>
            <a:r>
              <a:rPr lang="en-US" altLang="zh-CN" sz="1400" b="0" dirty="0">
                <a:solidFill>
                  <a:schemeClr val="tx1"/>
                </a:solidFill>
                <a:latin typeface="+mj-ea"/>
                <a:ea typeface="+mj-ea"/>
              </a:rPr>
              <a:t>MATLAB</a:t>
            </a:r>
            <a:r>
              <a:rPr lang="zh-CN" altLang="zh-CN" sz="1400" b="0" dirty="0">
                <a:solidFill>
                  <a:schemeClr val="tx1"/>
                </a:solidFill>
                <a:latin typeface="+mj-ea"/>
                <a:ea typeface="+mj-ea"/>
              </a:rPr>
              <a:t>程序如下：</a:t>
            </a:r>
          </a:p>
          <a:p>
            <a:pPr algn="l"/>
            <a:r>
              <a:rPr lang="en-US" altLang="zh-CN" sz="1400" b="0" dirty="0">
                <a:solidFill>
                  <a:schemeClr val="tx1"/>
                </a:solidFill>
                <a:latin typeface="+mj-ea"/>
                <a:ea typeface="+mj-ea"/>
              </a:rPr>
              <a:t>%PID </a:t>
            </a:r>
            <a:r>
              <a:rPr lang="zh-CN" altLang="zh-CN" sz="1400" b="0" dirty="0">
                <a:solidFill>
                  <a:schemeClr val="tx1"/>
                </a:solidFill>
                <a:latin typeface="+mj-ea"/>
                <a:ea typeface="+mj-ea"/>
              </a:rPr>
              <a:t>控制器</a:t>
            </a:r>
          </a:p>
          <a:p>
            <a:pPr algn="l"/>
            <a:r>
              <a:rPr lang="en-US" altLang="zh-CN" sz="1400" b="0" dirty="0" err="1">
                <a:solidFill>
                  <a:schemeClr val="tx1"/>
                </a:solidFill>
                <a:latin typeface="+mj-ea"/>
                <a:ea typeface="+mj-ea"/>
              </a:rPr>
              <a:t>clc</a:t>
            </a:r>
            <a:r>
              <a:rPr lang="en-US" altLang="zh-CN" sz="1400" b="0" dirty="0">
                <a:solidFill>
                  <a:schemeClr val="tx1"/>
                </a:solidFill>
                <a:latin typeface="+mj-ea"/>
                <a:ea typeface="+mj-ea"/>
              </a:rPr>
              <a:t> % </a:t>
            </a:r>
            <a:r>
              <a:rPr lang="zh-CN" altLang="zh-CN" sz="1400" b="0" dirty="0">
                <a:solidFill>
                  <a:schemeClr val="tx1"/>
                </a:solidFill>
                <a:latin typeface="+mj-ea"/>
                <a:ea typeface="+mj-ea"/>
              </a:rPr>
              <a:t>清屏</a:t>
            </a:r>
          </a:p>
          <a:p>
            <a:pPr algn="l"/>
            <a:r>
              <a:rPr lang="en-US" altLang="zh-CN" sz="1400" b="0" dirty="0">
                <a:solidFill>
                  <a:schemeClr val="tx1"/>
                </a:solidFill>
                <a:latin typeface="+mj-ea"/>
                <a:ea typeface="+mj-ea"/>
              </a:rPr>
              <a:t>clear all; % </a:t>
            </a:r>
            <a:r>
              <a:rPr lang="zh-CN" altLang="zh-CN" sz="1400" b="0" dirty="0">
                <a:solidFill>
                  <a:schemeClr val="tx1"/>
                </a:solidFill>
                <a:latin typeface="+mj-ea"/>
                <a:ea typeface="+mj-ea"/>
              </a:rPr>
              <a:t>删除</a:t>
            </a:r>
            <a:r>
              <a:rPr lang="en-US" altLang="zh-CN" sz="1400" b="0" dirty="0">
                <a:solidFill>
                  <a:schemeClr val="tx1"/>
                </a:solidFill>
                <a:latin typeface="+mj-ea"/>
                <a:ea typeface="+mj-ea"/>
              </a:rPr>
              <a:t>workplace</a:t>
            </a:r>
            <a:r>
              <a:rPr lang="zh-CN" altLang="zh-CN" sz="1400" b="0" dirty="0">
                <a:solidFill>
                  <a:schemeClr val="tx1"/>
                </a:solidFill>
                <a:latin typeface="+mj-ea"/>
                <a:ea typeface="+mj-ea"/>
              </a:rPr>
              <a:t>变量</a:t>
            </a:r>
          </a:p>
          <a:p>
            <a:pPr algn="l"/>
            <a:r>
              <a:rPr lang="en-US" altLang="zh-CN" sz="1400" b="0" dirty="0">
                <a:solidFill>
                  <a:schemeClr val="tx1"/>
                </a:solidFill>
                <a:latin typeface="+mj-ea"/>
                <a:ea typeface="+mj-ea"/>
              </a:rPr>
              <a:t>close all; % </a:t>
            </a:r>
            <a:r>
              <a:rPr lang="zh-CN" altLang="zh-CN" sz="1400" b="0" dirty="0">
                <a:solidFill>
                  <a:schemeClr val="tx1"/>
                </a:solidFill>
                <a:latin typeface="+mj-ea"/>
                <a:ea typeface="+mj-ea"/>
              </a:rPr>
              <a:t>关掉显示图形窗口</a:t>
            </a:r>
          </a:p>
          <a:p>
            <a:pPr algn="l"/>
            <a:r>
              <a:rPr lang="en-US" altLang="zh-CN" sz="1400" b="0" dirty="0">
                <a:solidFill>
                  <a:schemeClr val="tx1"/>
                </a:solidFill>
                <a:latin typeface="+mj-ea"/>
                <a:ea typeface="+mj-ea"/>
              </a:rPr>
              <a:t>M=0.5;m=0.5;b=0.1;I=0.006;l=0.3;g=9.8;</a:t>
            </a:r>
            <a:endParaRPr lang="zh-CN" altLang="zh-CN" sz="14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400" b="0" dirty="0">
                <a:solidFill>
                  <a:schemeClr val="tx1"/>
                </a:solidFill>
                <a:latin typeface="+mj-ea"/>
                <a:ea typeface="+mj-ea"/>
              </a:rPr>
              <a:t>a=(</a:t>
            </a:r>
            <a:r>
              <a:rPr lang="en-US" altLang="zh-CN" sz="1400" b="0" dirty="0" err="1">
                <a:solidFill>
                  <a:schemeClr val="tx1"/>
                </a:solidFill>
                <a:latin typeface="+mj-ea"/>
                <a:ea typeface="+mj-ea"/>
              </a:rPr>
              <a:t>M+m</a:t>
            </a:r>
            <a:r>
              <a:rPr lang="en-US" altLang="zh-CN" sz="1400" b="0" dirty="0">
                <a:solidFill>
                  <a:schemeClr val="tx1"/>
                </a:solidFill>
                <a:latin typeface="+mj-ea"/>
                <a:ea typeface="+mj-ea"/>
              </a:rPr>
              <a:t>)*m*g*l/((</a:t>
            </a:r>
            <a:r>
              <a:rPr lang="en-US" altLang="zh-CN" sz="1400" b="0" dirty="0" err="1">
                <a:solidFill>
                  <a:schemeClr val="tx1"/>
                </a:solidFill>
                <a:latin typeface="+mj-ea"/>
                <a:ea typeface="+mj-ea"/>
              </a:rPr>
              <a:t>M+m</a:t>
            </a:r>
            <a:r>
              <a:rPr lang="en-US" altLang="zh-CN" sz="1400" b="0" dirty="0">
                <a:solidFill>
                  <a:schemeClr val="tx1"/>
                </a:solidFill>
                <a:latin typeface="+mj-ea"/>
                <a:ea typeface="+mj-ea"/>
              </a:rPr>
              <a:t>)*I+M*m*l^2);b=-m*l/(((</a:t>
            </a:r>
            <a:r>
              <a:rPr lang="en-US" altLang="zh-CN" sz="1400" b="0" dirty="0" err="1">
                <a:solidFill>
                  <a:schemeClr val="tx1"/>
                </a:solidFill>
                <a:latin typeface="+mj-ea"/>
                <a:ea typeface="+mj-ea"/>
              </a:rPr>
              <a:t>M+m</a:t>
            </a:r>
            <a:r>
              <a:rPr lang="en-US" altLang="zh-CN" sz="1400" b="0" dirty="0">
                <a:solidFill>
                  <a:schemeClr val="tx1"/>
                </a:solidFill>
                <a:latin typeface="+mj-ea"/>
                <a:ea typeface="+mj-ea"/>
              </a:rPr>
              <a:t>)*I+M*m*l^2));</a:t>
            </a:r>
            <a:endParaRPr lang="zh-CN" altLang="zh-CN" sz="14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400" b="0" dirty="0">
                <a:solidFill>
                  <a:schemeClr val="tx1"/>
                </a:solidFill>
                <a:latin typeface="+mj-ea"/>
                <a:ea typeface="+mj-ea"/>
              </a:rPr>
              <a:t>c=-m^2*l^2*g/((</a:t>
            </a:r>
            <a:r>
              <a:rPr lang="en-US" altLang="zh-CN" sz="1400" b="0" dirty="0" err="1">
                <a:solidFill>
                  <a:schemeClr val="tx1"/>
                </a:solidFill>
                <a:latin typeface="+mj-ea"/>
                <a:ea typeface="+mj-ea"/>
              </a:rPr>
              <a:t>M+m</a:t>
            </a:r>
            <a:r>
              <a:rPr lang="en-US" altLang="zh-CN" sz="1400" b="0" dirty="0">
                <a:solidFill>
                  <a:schemeClr val="tx1"/>
                </a:solidFill>
                <a:latin typeface="+mj-ea"/>
                <a:ea typeface="+mj-ea"/>
              </a:rPr>
              <a:t>)*I+M*m*l^2);d=(</a:t>
            </a:r>
            <a:r>
              <a:rPr lang="en-US" altLang="zh-CN" sz="1400" b="0" dirty="0" err="1">
                <a:solidFill>
                  <a:schemeClr val="tx1"/>
                </a:solidFill>
                <a:latin typeface="+mj-ea"/>
                <a:ea typeface="+mj-ea"/>
              </a:rPr>
              <a:t>I+m</a:t>
            </a:r>
            <a:r>
              <a:rPr lang="en-US" altLang="zh-CN" sz="1400" b="0" dirty="0">
                <a:solidFill>
                  <a:schemeClr val="tx1"/>
                </a:solidFill>
                <a:latin typeface="+mj-ea"/>
                <a:ea typeface="+mj-ea"/>
              </a:rPr>
              <a:t>*l^2)/((</a:t>
            </a:r>
            <a:r>
              <a:rPr lang="en-US" altLang="zh-CN" sz="1400" b="0" dirty="0" err="1">
                <a:solidFill>
                  <a:schemeClr val="tx1"/>
                </a:solidFill>
                <a:latin typeface="+mj-ea"/>
                <a:ea typeface="+mj-ea"/>
              </a:rPr>
              <a:t>M+m</a:t>
            </a:r>
            <a:r>
              <a:rPr lang="en-US" altLang="zh-CN" sz="1400" b="0" dirty="0">
                <a:solidFill>
                  <a:schemeClr val="tx1"/>
                </a:solidFill>
                <a:latin typeface="+mj-ea"/>
                <a:ea typeface="+mj-ea"/>
              </a:rPr>
              <a:t>)*I+M*m*l^2);</a:t>
            </a:r>
            <a:endParaRPr lang="zh-CN" altLang="zh-CN" sz="14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400" b="0" dirty="0">
                <a:solidFill>
                  <a:schemeClr val="tx1"/>
                </a:solidFill>
                <a:latin typeface="+mj-ea"/>
                <a:ea typeface="+mj-ea"/>
              </a:rPr>
              <a:t>A=[           0                   1 0             0;...</a:t>
            </a:r>
            <a:endParaRPr lang="zh-CN" altLang="zh-CN" sz="14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400" b="0" dirty="0">
                <a:solidFill>
                  <a:schemeClr val="tx1"/>
                </a:solidFill>
                <a:latin typeface="+mj-ea"/>
                <a:ea typeface="+mj-ea"/>
              </a:rPr>
              <a:t>    (</a:t>
            </a:r>
            <a:r>
              <a:rPr lang="en-US" altLang="zh-CN" sz="1400" b="0" dirty="0" err="1">
                <a:solidFill>
                  <a:schemeClr val="tx1"/>
                </a:solidFill>
                <a:latin typeface="+mj-ea"/>
                <a:ea typeface="+mj-ea"/>
              </a:rPr>
              <a:t>M+m</a:t>
            </a:r>
            <a:r>
              <a:rPr lang="en-US" altLang="zh-CN" sz="1400" b="0" dirty="0">
                <a:solidFill>
                  <a:schemeClr val="tx1"/>
                </a:solidFill>
                <a:latin typeface="+mj-ea"/>
                <a:ea typeface="+mj-ea"/>
              </a:rPr>
              <a:t>)*m*g*l/((</a:t>
            </a:r>
            <a:r>
              <a:rPr lang="en-US" altLang="zh-CN" sz="1400" b="0" dirty="0" err="1">
                <a:solidFill>
                  <a:schemeClr val="tx1"/>
                </a:solidFill>
                <a:latin typeface="+mj-ea"/>
                <a:ea typeface="+mj-ea"/>
              </a:rPr>
              <a:t>M+m</a:t>
            </a:r>
            <a:r>
              <a:rPr lang="en-US" altLang="zh-CN" sz="1400" b="0" dirty="0">
                <a:solidFill>
                  <a:schemeClr val="tx1"/>
                </a:solidFill>
                <a:latin typeface="+mj-ea"/>
                <a:ea typeface="+mj-ea"/>
              </a:rPr>
              <a:t>)*I+M*m*l^2) 0 0 m*l*b/((</a:t>
            </a:r>
            <a:r>
              <a:rPr lang="en-US" altLang="zh-CN" sz="1400" b="0" dirty="0" err="1">
                <a:solidFill>
                  <a:schemeClr val="tx1"/>
                </a:solidFill>
                <a:latin typeface="+mj-ea"/>
                <a:ea typeface="+mj-ea"/>
              </a:rPr>
              <a:t>M+m</a:t>
            </a:r>
            <a:r>
              <a:rPr lang="en-US" altLang="zh-CN" sz="1400" b="0" dirty="0">
                <a:solidFill>
                  <a:schemeClr val="tx1"/>
                </a:solidFill>
                <a:latin typeface="+mj-ea"/>
                <a:ea typeface="+mj-ea"/>
              </a:rPr>
              <a:t>)*I+M*m*l^2);...</a:t>
            </a:r>
            <a:endParaRPr lang="zh-CN" altLang="zh-CN" sz="14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400" b="0" dirty="0">
                <a:solidFill>
                  <a:schemeClr val="tx1"/>
                </a:solidFill>
                <a:latin typeface="+mj-ea"/>
                <a:ea typeface="+mj-ea"/>
              </a:rPr>
              <a:t>              0                   0 0             1;...</a:t>
            </a:r>
            <a:endParaRPr lang="zh-CN" altLang="zh-CN" sz="14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400" b="0" dirty="0">
                <a:solidFill>
                  <a:schemeClr val="tx1"/>
                </a:solidFill>
                <a:latin typeface="+mj-ea"/>
                <a:ea typeface="+mj-ea"/>
              </a:rPr>
              <a:t>     -m^2*l^2*g/((</a:t>
            </a:r>
            <a:r>
              <a:rPr lang="en-US" altLang="zh-CN" sz="1400" b="0" dirty="0" err="1">
                <a:solidFill>
                  <a:schemeClr val="tx1"/>
                </a:solidFill>
                <a:latin typeface="+mj-ea"/>
                <a:ea typeface="+mj-ea"/>
              </a:rPr>
              <a:t>M+m</a:t>
            </a:r>
            <a:r>
              <a:rPr lang="en-US" altLang="zh-CN" sz="1400" b="0" dirty="0">
                <a:solidFill>
                  <a:schemeClr val="tx1"/>
                </a:solidFill>
                <a:latin typeface="+mj-ea"/>
                <a:ea typeface="+mj-ea"/>
              </a:rPr>
              <a:t>)*I+M*m*l^2) 0 0 -(</a:t>
            </a:r>
            <a:r>
              <a:rPr lang="en-US" altLang="zh-CN" sz="1400" b="0" dirty="0" err="1">
                <a:solidFill>
                  <a:schemeClr val="tx1"/>
                </a:solidFill>
                <a:latin typeface="+mj-ea"/>
                <a:ea typeface="+mj-ea"/>
              </a:rPr>
              <a:t>I+m</a:t>
            </a:r>
            <a:r>
              <a:rPr lang="en-US" altLang="zh-CN" sz="1400" b="0" dirty="0">
                <a:solidFill>
                  <a:schemeClr val="tx1"/>
                </a:solidFill>
                <a:latin typeface="+mj-ea"/>
                <a:ea typeface="+mj-ea"/>
              </a:rPr>
              <a:t>*l^2)*b/((</a:t>
            </a:r>
            <a:r>
              <a:rPr lang="en-US" altLang="zh-CN" sz="1400" b="0" dirty="0" err="1">
                <a:solidFill>
                  <a:schemeClr val="tx1"/>
                </a:solidFill>
                <a:latin typeface="+mj-ea"/>
                <a:ea typeface="+mj-ea"/>
              </a:rPr>
              <a:t>M+m</a:t>
            </a:r>
            <a:r>
              <a:rPr lang="en-US" altLang="zh-CN" sz="1400" b="0" dirty="0">
                <a:solidFill>
                  <a:schemeClr val="tx1"/>
                </a:solidFill>
                <a:latin typeface="+mj-ea"/>
                <a:ea typeface="+mj-ea"/>
              </a:rPr>
              <a:t>)*I+M*m*l^2)];</a:t>
            </a:r>
            <a:endParaRPr lang="zh-CN" altLang="zh-CN" sz="14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400" b="0" dirty="0">
                <a:solidFill>
                  <a:schemeClr val="tx1"/>
                </a:solidFill>
                <a:latin typeface="+mj-ea"/>
                <a:ea typeface="+mj-ea"/>
              </a:rPr>
              <a:t>B=[0;-m*l/(((</a:t>
            </a:r>
            <a:r>
              <a:rPr lang="en-US" altLang="zh-CN" sz="1400" b="0" dirty="0" err="1">
                <a:solidFill>
                  <a:schemeClr val="tx1"/>
                </a:solidFill>
                <a:latin typeface="+mj-ea"/>
                <a:ea typeface="+mj-ea"/>
              </a:rPr>
              <a:t>M+m</a:t>
            </a:r>
            <a:r>
              <a:rPr lang="en-US" altLang="zh-CN" sz="1400" b="0" dirty="0">
                <a:solidFill>
                  <a:schemeClr val="tx1"/>
                </a:solidFill>
                <a:latin typeface="+mj-ea"/>
                <a:ea typeface="+mj-ea"/>
              </a:rPr>
              <a:t>)*I+M*m*l^2));0;(</a:t>
            </a:r>
            <a:r>
              <a:rPr lang="en-US" altLang="zh-CN" sz="1400" b="0" dirty="0" err="1">
                <a:solidFill>
                  <a:schemeClr val="tx1"/>
                </a:solidFill>
                <a:latin typeface="+mj-ea"/>
                <a:ea typeface="+mj-ea"/>
              </a:rPr>
              <a:t>I+m</a:t>
            </a:r>
            <a:r>
              <a:rPr lang="en-US" altLang="zh-CN" sz="1400" b="0" dirty="0">
                <a:solidFill>
                  <a:schemeClr val="tx1"/>
                </a:solidFill>
                <a:latin typeface="+mj-ea"/>
                <a:ea typeface="+mj-ea"/>
              </a:rPr>
              <a:t>*l^2)/((</a:t>
            </a:r>
            <a:r>
              <a:rPr lang="en-US" altLang="zh-CN" sz="1400" b="0" dirty="0" err="1">
                <a:solidFill>
                  <a:schemeClr val="tx1"/>
                </a:solidFill>
                <a:latin typeface="+mj-ea"/>
                <a:ea typeface="+mj-ea"/>
              </a:rPr>
              <a:t>M+m</a:t>
            </a:r>
            <a:r>
              <a:rPr lang="en-US" altLang="zh-CN" sz="1400" b="0" dirty="0">
                <a:solidFill>
                  <a:schemeClr val="tx1"/>
                </a:solidFill>
                <a:latin typeface="+mj-ea"/>
                <a:ea typeface="+mj-ea"/>
              </a:rPr>
              <a:t>)*I+M*m*l^2)];</a:t>
            </a:r>
            <a:endParaRPr lang="zh-CN" altLang="zh-CN" sz="14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400" b="0" dirty="0">
                <a:solidFill>
                  <a:schemeClr val="tx1"/>
                </a:solidFill>
                <a:latin typeface="+mj-ea"/>
                <a:ea typeface="+mj-ea"/>
              </a:rPr>
              <a:t>C=[1 0 0 0;0 1 0 0;0 0 1 0;0 0 0 1];</a:t>
            </a:r>
            <a:endParaRPr lang="zh-CN" altLang="zh-CN" sz="14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400" b="0" dirty="0">
                <a:solidFill>
                  <a:schemeClr val="tx1"/>
                </a:solidFill>
                <a:latin typeface="+mj-ea"/>
                <a:ea typeface="+mj-ea"/>
              </a:rPr>
              <a:t>D=[0;0;0;0];</a:t>
            </a:r>
            <a:endParaRPr lang="zh-CN" altLang="zh-CN" sz="14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85729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1196752"/>
            <a:ext cx="4572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p2=</a:t>
            </a:r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eig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(A)';             % A</a:t>
            </a:r>
            <a:r>
              <a:rPr lang="zh-CN" altLang="zh-CN" sz="1600" b="0" dirty="0">
                <a:solidFill>
                  <a:schemeClr val="tx1"/>
                </a:solidFill>
                <a:latin typeface="+mj-ea"/>
                <a:ea typeface="+mj-ea"/>
              </a:rPr>
              <a:t>特征值求解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p=[-10,-7,-1.901,-1.9]; % </a:t>
            </a:r>
            <a:r>
              <a:rPr lang="zh-CN" altLang="zh-CN" sz="1600" b="0" dirty="0">
                <a:solidFill>
                  <a:schemeClr val="tx1"/>
                </a:solidFill>
                <a:latin typeface="+mj-ea"/>
                <a:ea typeface="+mj-ea"/>
              </a:rPr>
              <a:t>极点配置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K=place(</a:t>
            </a:r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A,B,p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)          % </a:t>
            </a:r>
            <a:r>
              <a:rPr lang="zh-CN" altLang="zh-CN" sz="1600" b="0" dirty="0">
                <a:solidFill>
                  <a:schemeClr val="tx1"/>
                </a:solidFill>
                <a:latin typeface="+mj-ea"/>
                <a:ea typeface="+mj-ea"/>
              </a:rPr>
              <a:t>状态反馈矩阵</a:t>
            </a:r>
          </a:p>
          <a:p>
            <a:pPr algn="l"/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eig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(A-B*K)'  % </a:t>
            </a:r>
            <a:r>
              <a:rPr lang="zh-CN" altLang="zh-CN" sz="1600" b="0" dirty="0">
                <a:solidFill>
                  <a:schemeClr val="tx1"/>
                </a:solidFill>
                <a:latin typeface="+mj-ea"/>
                <a:ea typeface="+mj-ea"/>
              </a:rPr>
              <a:t>极点逆向求解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%%</a:t>
            </a:r>
            <a:r>
              <a:rPr lang="zh-CN" altLang="zh-CN" sz="1600" b="0" dirty="0">
                <a:solidFill>
                  <a:schemeClr val="tx1"/>
                </a:solidFill>
                <a:latin typeface="+mj-ea"/>
                <a:ea typeface="+mj-ea"/>
              </a:rPr>
              <a:t>仿真结果验证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x,y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]=sim('</a:t>
            </a:r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pedulumpid.mdl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');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subplot(121),plot(y(:,1),'linewidht',3);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grid </a:t>
            </a:r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on,title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('</a:t>
            </a:r>
            <a:r>
              <a:rPr lang="zh-CN" altLang="zh-CN" sz="1600" b="0" dirty="0">
                <a:solidFill>
                  <a:schemeClr val="tx1"/>
                </a:solidFill>
                <a:latin typeface="+mj-ea"/>
                <a:ea typeface="+mj-ea"/>
              </a:rPr>
              <a:t>倾角控制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')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subplot(122),plot(y(:,3),'linewidht',3);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grid </a:t>
            </a:r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on,title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('</a:t>
            </a:r>
            <a:r>
              <a:rPr lang="zh-CN" altLang="zh-CN" sz="1600" b="0" dirty="0">
                <a:solidFill>
                  <a:schemeClr val="tx1"/>
                </a:solidFill>
                <a:latin typeface="+mj-ea"/>
                <a:ea typeface="+mj-ea"/>
              </a:rPr>
              <a:t>位移控制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')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zh-CN" altLang="zh-CN" sz="1600" b="0" dirty="0">
                <a:solidFill>
                  <a:schemeClr val="tx1"/>
                </a:solidFill>
                <a:latin typeface="+mj-ea"/>
                <a:ea typeface="+mj-ea"/>
              </a:rPr>
              <a:t>运行结果如图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7-18</a:t>
            </a:r>
            <a:r>
              <a:rPr lang="zh-CN" altLang="zh-CN" sz="1600" b="0" dirty="0">
                <a:solidFill>
                  <a:schemeClr val="tx1"/>
                </a:solidFill>
                <a:latin typeface="+mj-ea"/>
                <a:ea typeface="+mj-ea"/>
              </a:rPr>
              <a:t>所示。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20846"/>
            <a:ext cx="5303837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729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980728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应用牛顿－欧拉方程对系统进行线性化，可得系统的状态空间表达式为：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1360"/>
            <a:ext cx="6644716" cy="194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987" y="3501008"/>
            <a:ext cx="3294558" cy="1427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83568" y="5301208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式中，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87956" y="5339084"/>
            <a:ext cx="21226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1" dirty="0">
                <a:solidFill>
                  <a:schemeClr val="tx1"/>
                </a:solidFill>
                <a:latin typeface="+mj-ea"/>
                <a:ea typeface="+mj-ea"/>
              </a:rPr>
              <a:t>x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为小车的位移，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890" y="5379757"/>
            <a:ext cx="243019" cy="318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419872" y="5333146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为小车的速度，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095" y="5333146"/>
            <a:ext cx="312812" cy="471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399901" y="5333146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为摆杆的角度，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410" y="5339084"/>
            <a:ext cx="251520" cy="408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690375" y="5804393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为摆杆的角速度，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68986" y="5805264"/>
            <a:ext cx="55593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1" dirty="0">
                <a:solidFill>
                  <a:schemeClr val="tx1"/>
                </a:solidFill>
                <a:latin typeface="+mj-ea"/>
                <a:ea typeface="+mj-ea"/>
              </a:rPr>
              <a:t>u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为输入（采用小车加速度作为系统的输入），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5576" y="6309320"/>
            <a:ext cx="13532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1" dirty="0">
                <a:solidFill>
                  <a:schemeClr val="tx1"/>
                </a:solidFill>
                <a:latin typeface="+mj-ea"/>
                <a:ea typeface="+mj-ea"/>
              </a:rPr>
              <a:t>y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为输出。</a:t>
            </a:r>
          </a:p>
        </p:txBody>
      </p:sp>
    </p:spTree>
    <p:extLst>
      <p:ext uri="{BB962C8B-B14F-4D97-AF65-F5344CB8AC3E}">
        <p14:creationId xmlns:p14="http://schemas.microsoft.com/office/powerpoint/2010/main" val="4285729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258" y="980728"/>
            <a:ext cx="84281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采用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PID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控制，比例积分微分控制对直线一级倒立摆进行控制，通过调整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PID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各参数，得到稳定的系统输出，绘制其仿真图如图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7-19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所示。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5400600" cy="306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95536" y="5397559"/>
            <a:ext cx="6120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b="0" dirty="0" smtClean="0">
                <a:solidFill>
                  <a:schemeClr val="tx1"/>
                </a:solidFill>
                <a:latin typeface="+mj-ea"/>
                <a:ea typeface="+mj-ea"/>
              </a:rPr>
              <a:t>运行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仿真文件输出图形如图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7-20~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图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7-23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4285729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80728"/>
            <a:ext cx="6048672" cy="5060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72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735" y="98072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b="1" dirty="0">
                <a:solidFill>
                  <a:srgbClr val="C00000"/>
                </a:solidFill>
              </a:rPr>
              <a:t>7.1  PID</a:t>
            </a:r>
            <a:r>
              <a:rPr lang="zh-CN" altLang="zh-CN" sz="2000" b="1" dirty="0">
                <a:solidFill>
                  <a:srgbClr val="C00000"/>
                </a:solidFill>
              </a:rPr>
              <a:t>控制原理</a:t>
            </a:r>
            <a:br>
              <a:rPr lang="zh-CN" altLang="zh-CN" sz="2000" b="1" dirty="0">
                <a:solidFill>
                  <a:srgbClr val="C00000"/>
                </a:solidFill>
              </a:rPr>
            </a:b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1700808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在模拟控制系统中，控制器最常用的控制规律是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PID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控制。模拟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PID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控制系统原理框图如图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7-1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所示。系统由模拟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PID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控制器和被控对象组成。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512" y="2408694"/>
            <a:ext cx="5021263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51520" y="4869160"/>
            <a:ext cx="6120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PID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控制器是一种线性控制器，它根据给定值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812633"/>
            <a:ext cx="755576" cy="51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567939" y="4925686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与实际输出值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869160"/>
            <a:ext cx="611560" cy="50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226368" y="5325796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构成控制偏差，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397" y="5375172"/>
            <a:ext cx="2264128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827584" y="5949280"/>
            <a:ext cx="24080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PID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的控制规律为：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460" y="5936530"/>
            <a:ext cx="4401891" cy="660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5654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908720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或可以写成传递函数的形式，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2924212" cy="69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66554" y="270892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式中，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889" y="2606088"/>
            <a:ext cx="467544" cy="60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835696" y="270892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为比例系数，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708920"/>
            <a:ext cx="323528" cy="511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750554" y="2764842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积分时间常数，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815" y="2713251"/>
            <a:ext cx="395536" cy="45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5928351" y="2785789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为微分时间常数。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5928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4558" y="1052736"/>
            <a:ext cx="29049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7.2  </a:t>
            </a:r>
            <a:r>
              <a:rPr lang="zh-CN" altLang="zh-CN" dirty="0"/>
              <a:t>基于</a:t>
            </a:r>
            <a:r>
              <a:rPr lang="en-US" altLang="zh-CN" dirty="0"/>
              <a:t>PID</a:t>
            </a:r>
            <a:r>
              <a:rPr lang="zh-CN" altLang="zh-CN" dirty="0"/>
              <a:t>的控制仿真</a:t>
            </a:r>
          </a:p>
        </p:txBody>
      </p:sp>
      <p:sp>
        <p:nvSpPr>
          <p:cNvPr id="3" name="矩形 2"/>
          <p:cNvSpPr/>
          <p:nvPr/>
        </p:nvSpPr>
        <p:spPr>
          <a:xfrm>
            <a:off x="214558" y="1556792"/>
            <a:ext cx="5869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（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）根据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PID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控制算法，对下列对象进行控制：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132856"/>
            <a:ext cx="1584176" cy="60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83568" y="3010782"/>
            <a:ext cx="21515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PID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控制参数为：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040" y="3017642"/>
            <a:ext cx="683568" cy="39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043438"/>
            <a:ext cx="843191" cy="3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063" y="3043438"/>
            <a:ext cx="899592" cy="421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3144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124744"/>
            <a:ext cx="4572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MATLAB</a:t>
            </a:r>
            <a:r>
              <a:rPr lang="zh-CN" altLang="zh-CN" sz="1600" b="0" dirty="0">
                <a:solidFill>
                  <a:schemeClr val="tx1"/>
                </a:solidFill>
                <a:latin typeface="+mj-ea"/>
                <a:ea typeface="+mj-ea"/>
              </a:rPr>
              <a:t>程序如下：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%</a:t>
            </a:r>
            <a:r>
              <a:rPr lang="zh-CN" altLang="zh-CN" sz="1600" b="0" dirty="0">
                <a:solidFill>
                  <a:schemeClr val="tx1"/>
                </a:solidFill>
                <a:latin typeface="+mj-ea"/>
                <a:ea typeface="+mj-ea"/>
              </a:rPr>
              <a:t>增量式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PID Increment PID Controller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clc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% </a:t>
            </a:r>
            <a:r>
              <a:rPr lang="zh-CN" altLang="zh-CN" sz="1600" b="0" dirty="0">
                <a:solidFill>
                  <a:schemeClr val="tx1"/>
                </a:solidFill>
                <a:latin typeface="+mj-ea"/>
                <a:ea typeface="+mj-ea"/>
              </a:rPr>
              <a:t>清屏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clear all;%</a:t>
            </a:r>
            <a:r>
              <a:rPr lang="zh-CN" altLang="zh-CN" sz="1600" b="0" dirty="0">
                <a:solidFill>
                  <a:schemeClr val="tx1"/>
                </a:solidFill>
                <a:latin typeface="+mj-ea"/>
                <a:ea typeface="+mj-ea"/>
              </a:rPr>
              <a:t>删除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workplace</a:t>
            </a:r>
            <a:r>
              <a:rPr lang="zh-CN" altLang="zh-CN" sz="1600" b="0" dirty="0">
                <a:solidFill>
                  <a:schemeClr val="tx1"/>
                </a:solidFill>
                <a:latin typeface="+mj-ea"/>
                <a:ea typeface="+mj-ea"/>
              </a:rPr>
              <a:t>变量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close all;%</a:t>
            </a:r>
            <a:r>
              <a:rPr lang="zh-CN" altLang="zh-CN" sz="1600" b="0" dirty="0">
                <a:solidFill>
                  <a:schemeClr val="tx1"/>
                </a:solidFill>
                <a:latin typeface="+mj-ea"/>
                <a:ea typeface="+mj-ea"/>
              </a:rPr>
              <a:t>关掉显示图形窗口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 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ts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=0.001; % </a:t>
            </a:r>
            <a:r>
              <a:rPr lang="zh-CN" altLang="zh-CN" sz="1600" b="0" dirty="0">
                <a:solidFill>
                  <a:schemeClr val="tx1"/>
                </a:solidFill>
                <a:latin typeface="+mj-ea"/>
                <a:ea typeface="+mj-ea"/>
              </a:rPr>
              <a:t>采样时间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sys=</a:t>
            </a:r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tf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(400,[1,50,0]); % </a:t>
            </a:r>
            <a:r>
              <a:rPr lang="zh-CN" altLang="zh-CN" sz="1600" b="0" dirty="0">
                <a:solidFill>
                  <a:schemeClr val="tx1"/>
                </a:solidFill>
                <a:latin typeface="+mj-ea"/>
                <a:ea typeface="+mj-ea"/>
              </a:rPr>
              <a:t>传递函数</a:t>
            </a:r>
          </a:p>
          <a:p>
            <a:pPr algn="l"/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dsys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=c2d(sys,</a:t>
            </a:r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ts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,'z');% </a:t>
            </a:r>
            <a:r>
              <a:rPr lang="zh-CN" altLang="zh-CN" sz="1600" b="0" dirty="0">
                <a:solidFill>
                  <a:schemeClr val="tx1"/>
                </a:solidFill>
                <a:latin typeface="+mj-ea"/>
                <a:ea typeface="+mj-ea"/>
              </a:rPr>
              <a:t>连续模型离散化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num,den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]=</a:t>
            </a:r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tfdata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dsys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,'v');% </a:t>
            </a:r>
            <a:r>
              <a:rPr lang="zh-CN" altLang="zh-CN" sz="1600" b="0" dirty="0">
                <a:solidFill>
                  <a:schemeClr val="tx1"/>
                </a:solidFill>
                <a:latin typeface="+mj-ea"/>
                <a:ea typeface="+mj-ea"/>
              </a:rPr>
              <a:t>获得分子分母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%PID</a:t>
            </a:r>
            <a:r>
              <a:rPr lang="zh-CN" altLang="zh-CN" sz="1600" b="0" dirty="0">
                <a:solidFill>
                  <a:schemeClr val="tx1"/>
                </a:solidFill>
                <a:latin typeface="+mj-ea"/>
                <a:ea typeface="+mj-ea"/>
              </a:rPr>
              <a:t>控制量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u_1=0.0;u_2=0.0;u_3=0.0;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y_1=0;y_2=0;y_3=0;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 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x=[0,0,0]';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% </a:t>
            </a:r>
            <a:r>
              <a:rPr lang="zh-CN" altLang="zh-CN" sz="1600" b="0" dirty="0">
                <a:solidFill>
                  <a:schemeClr val="tx1"/>
                </a:solidFill>
                <a:latin typeface="+mj-ea"/>
                <a:ea typeface="+mj-ea"/>
              </a:rPr>
              <a:t>误差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error_1=0;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error_2=0;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for k=1:1:1000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   time(k)=k*</a:t>
            </a:r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ts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4314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124744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yd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(k)=1.0;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   % PID</a:t>
            </a:r>
            <a:r>
              <a:rPr lang="zh-CN" altLang="zh-CN" sz="1600" b="0" dirty="0">
                <a:solidFill>
                  <a:schemeClr val="tx1"/>
                </a:solidFill>
                <a:latin typeface="+mj-ea"/>
                <a:ea typeface="+mj-ea"/>
              </a:rPr>
              <a:t>参数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   </a:t>
            </a:r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kp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=8; %</a:t>
            </a:r>
            <a:r>
              <a:rPr lang="zh-CN" altLang="zh-CN" sz="1600" b="0" dirty="0">
                <a:solidFill>
                  <a:schemeClr val="tx1"/>
                </a:solidFill>
                <a:latin typeface="+mj-ea"/>
                <a:ea typeface="+mj-ea"/>
              </a:rPr>
              <a:t>比例系数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   </a:t>
            </a:r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ki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=0.10;%</a:t>
            </a:r>
            <a:r>
              <a:rPr lang="zh-CN" altLang="zh-CN" sz="1600" b="0" dirty="0">
                <a:solidFill>
                  <a:schemeClr val="tx1"/>
                </a:solidFill>
                <a:latin typeface="+mj-ea"/>
                <a:ea typeface="+mj-ea"/>
              </a:rPr>
              <a:t>积分系数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   </a:t>
            </a:r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kd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=10;%</a:t>
            </a:r>
            <a:r>
              <a:rPr lang="zh-CN" altLang="zh-CN" sz="1600" b="0" dirty="0">
                <a:solidFill>
                  <a:schemeClr val="tx1"/>
                </a:solidFill>
                <a:latin typeface="+mj-ea"/>
                <a:ea typeface="+mj-ea"/>
              </a:rPr>
              <a:t>微分系数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   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   du(k)=</a:t>
            </a:r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kp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*x(1)+</a:t>
            </a:r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kd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*x(2)+</a:t>
            </a:r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ki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*x(3); 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   u(k)=u_1+du(k);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 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   if u(k)&gt;=10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      u(k)=10;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   end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   if u(k)&lt;=-10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      u(k)=-10;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   end   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   y(k)=-den(2)*y_1-den(3)*y_2+num(2)*u_1+num(3)*u_2;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   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   error=</a:t>
            </a:r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yd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(k)-y(k);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   u_3=u_2;u_2=u_1;u_1=u(k);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   y_3=y_2;y_2=y_1;y_1=y(k);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43144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836712"/>
            <a:ext cx="4572000" cy="57554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 x(1)=error-error_1;             %Calculating P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   x(2)=error-2*error_1+error_2;   %Calculating D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   x(3)=error;                     %Calculating I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   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   error_2=error_1;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   error_1=error;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end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figure(1);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plot(time,yd,'r',time,y,'b','linewidth',2);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xlabel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('time(s)');</a:t>
            </a:r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ylabel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('</a:t>
            </a:r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yd,y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');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grid on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title('</a:t>
            </a:r>
            <a:r>
              <a:rPr lang="zh-CN" altLang="zh-CN" sz="1600" b="0" dirty="0">
                <a:solidFill>
                  <a:schemeClr val="tx1"/>
                </a:solidFill>
                <a:latin typeface="+mj-ea"/>
                <a:ea typeface="+mj-ea"/>
              </a:rPr>
              <a:t>增量式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PID</a:t>
            </a:r>
            <a:r>
              <a:rPr lang="zh-CN" altLang="zh-CN" sz="1600" b="0" dirty="0">
                <a:solidFill>
                  <a:schemeClr val="tx1"/>
                </a:solidFill>
                <a:latin typeface="+mj-ea"/>
                <a:ea typeface="+mj-ea"/>
              </a:rPr>
              <a:t>跟踪响应曲线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')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legend('Ideal position </a:t>
            </a:r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signal','Position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 tracking');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figure(2);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plot(time,yd-y,'r','linewidth',2);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xlabel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('time(s)');</a:t>
            </a:r>
            <a:r>
              <a:rPr lang="en-US" altLang="zh-CN" sz="1600" b="0" dirty="0" err="1">
                <a:solidFill>
                  <a:schemeClr val="tx1"/>
                </a:solidFill>
                <a:latin typeface="+mj-ea"/>
                <a:ea typeface="+mj-ea"/>
              </a:rPr>
              <a:t>ylabel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('error');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grid on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title('</a:t>
            </a:r>
            <a:r>
              <a:rPr lang="zh-CN" altLang="zh-CN" sz="1600" b="0" dirty="0">
                <a:solidFill>
                  <a:schemeClr val="tx1"/>
                </a:solidFill>
                <a:latin typeface="+mj-ea"/>
                <a:ea typeface="+mj-ea"/>
              </a:rPr>
              <a:t>增量式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PID</a:t>
            </a:r>
            <a:r>
              <a:rPr lang="zh-CN" altLang="zh-CN" sz="1600" b="0" dirty="0">
                <a:solidFill>
                  <a:schemeClr val="tx1"/>
                </a:solidFill>
                <a:latin typeface="+mj-ea"/>
                <a:ea typeface="+mj-ea"/>
              </a:rPr>
              <a:t>跟踪误差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')</a:t>
            </a:r>
            <a:endParaRPr lang="zh-CN" altLang="zh-CN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zh-CN" altLang="zh-CN" sz="1600" b="0" dirty="0">
                <a:solidFill>
                  <a:schemeClr val="tx1"/>
                </a:solidFill>
                <a:latin typeface="+mj-ea"/>
                <a:ea typeface="+mj-ea"/>
              </a:rPr>
              <a:t>增量式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PID</a:t>
            </a:r>
            <a:r>
              <a:rPr lang="zh-CN" altLang="zh-CN" sz="1600" b="0" dirty="0">
                <a:solidFill>
                  <a:schemeClr val="tx1"/>
                </a:solidFill>
                <a:latin typeface="+mj-ea"/>
                <a:ea typeface="+mj-ea"/>
              </a:rPr>
              <a:t>阶跃跟踪结果如图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7-2~</a:t>
            </a:r>
            <a:r>
              <a:rPr lang="zh-CN" altLang="zh-CN" sz="1600" b="0" dirty="0">
                <a:solidFill>
                  <a:schemeClr val="tx1"/>
                </a:solidFill>
                <a:latin typeface="+mj-ea"/>
                <a:ea typeface="+mj-ea"/>
              </a:rPr>
              <a:t>图</a:t>
            </a:r>
            <a:r>
              <a:rPr lang="en-US" altLang="zh-CN" sz="1600" b="0" dirty="0">
                <a:solidFill>
                  <a:schemeClr val="tx1"/>
                </a:solidFill>
                <a:latin typeface="+mj-ea"/>
                <a:ea typeface="+mj-ea"/>
              </a:rPr>
              <a:t>7-3</a:t>
            </a:r>
            <a:r>
              <a:rPr lang="zh-CN" altLang="zh-CN" sz="1600" b="0" dirty="0">
                <a:solidFill>
                  <a:schemeClr val="tx1"/>
                </a:solidFill>
                <a:latin typeface="+mj-ea"/>
                <a:ea typeface="+mj-ea"/>
              </a:rPr>
              <a:t>所示</a:t>
            </a:r>
            <a:endParaRPr lang="zh-CN" altLang="en-US" sz="16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748" y="1196752"/>
            <a:ext cx="5281613" cy="231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314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196752"/>
            <a:ext cx="83529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（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）采用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MATLAB/Simulink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中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PID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控制器进行模型控制，搭建相应的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PID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控制仿真文件如图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7-4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所示。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04638"/>
            <a:ext cx="4168775" cy="174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67257" y="3657600"/>
            <a:ext cx="4060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PID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控制器参数设置如图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7-5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所示。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743" y="3284984"/>
            <a:ext cx="3705400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3144099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 - 副本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charset="0"/>
            <a:ea typeface="华文行楷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charset="0"/>
            <a:ea typeface="华文行楷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charset="0"/>
            <a:ea typeface="华文行楷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charset="0"/>
            <a:ea typeface="华文行楷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 - 副本</Template>
  <TotalTime>54</TotalTime>
  <Words>1778</Words>
  <Application>Microsoft Office PowerPoint</Application>
  <PresentationFormat>全屏显示(4:3)</PresentationFormat>
  <Paragraphs>284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1" baseType="lpstr">
      <vt:lpstr>模板 - 副本</vt:lpstr>
      <vt:lpstr>默认设计模板</vt:lpstr>
      <vt:lpstr>第7章  基于PID的Simulink控制系统仿真 </vt:lpstr>
      <vt:lpstr>目录</vt:lpstr>
      <vt:lpstr>7.1  PID控制原理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Haiou</dc:creator>
  <cp:lastModifiedBy>asus</cp:lastModifiedBy>
  <cp:revision>8</cp:revision>
  <cp:lastPrinted>1601-01-01T00:00:00Z</cp:lastPrinted>
  <dcterms:created xsi:type="dcterms:W3CDTF">2017-03-29T11:46:04Z</dcterms:created>
  <dcterms:modified xsi:type="dcterms:W3CDTF">2017-05-03T01:34:30Z</dcterms:modified>
</cp:coreProperties>
</file>