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56"/>
  </p:notesMasterIdLst>
  <p:handoutMasterIdLst>
    <p:handoutMasterId r:id="rId57"/>
  </p:handoutMasterIdLst>
  <p:sldIdLst>
    <p:sldId id="704" r:id="rId3"/>
    <p:sldId id="758" r:id="rId4"/>
    <p:sldId id="705" r:id="rId5"/>
    <p:sldId id="749" r:id="rId6"/>
    <p:sldId id="750" r:id="rId7"/>
    <p:sldId id="752" r:id="rId8"/>
    <p:sldId id="753" r:id="rId9"/>
    <p:sldId id="706" r:id="rId10"/>
    <p:sldId id="707" r:id="rId11"/>
    <p:sldId id="708" r:id="rId12"/>
    <p:sldId id="709" r:id="rId13"/>
    <p:sldId id="710" r:id="rId14"/>
    <p:sldId id="711" r:id="rId15"/>
    <p:sldId id="754" r:id="rId16"/>
    <p:sldId id="712" r:id="rId17"/>
    <p:sldId id="713" r:id="rId18"/>
    <p:sldId id="714" r:id="rId19"/>
    <p:sldId id="715" r:id="rId20"/>
    <p:sldId id="716" r:id="rId21"/>
    <p:sldId id="717" r:id="rId22"/>
    <p:sldId id="718" r:id="rId23"/>
    <p:sldId id="719" r:id="rId24"/>
    <p:sldId id="720" r:id="rId25"/>
    <p:sldId id="721" r:id="rId26"/>
    <p:sldId id="722" r:id="rId27"/>
    <p:sldId id="723" r:id="rId28"/>
    <p:sldId id="724" r:id="rId29"/>
    <p:sldId id="725" r:id="rId30"/>
    <p:sldId id="726" r:id="rId31"/>
    <p:sldId id="727" r:id="rId32"/>
    <p:sldId id="728" r:id="rId33"/>
    <p:sldId id="729" r:id="rId34"/>
    <p:sldId id="730" r:id="rId35"/>
    <p:sldId id="731" r:id="rId36"/>
    <p:sldId id="732" r:id="rId37"/>
    <p:sldId id="733" r:id="rId38"/>
    <p:sldId id="734" r:id="rId39"/>
    <p:sldId id="735" r:id="rId40"/>
    <p:sldId id="736" r:id="rId41"/>
    <p:sldId id="737" r:id="rId42"/>
    <p:sldId id="738" r:id="rId43"/>
    <p:sldId id="739" r:id="rId44"/>
    <p:sldId id="740" r:id="rId45"/>
    <p:sldId id="741" r:id="rId46"/>
    <p:sldId id="742" r:id="rId47"/>
    <p:sldId id="755" r:id="rId48"/>
    <p:sldId id="756" r:id="rId49"/>
    <p:sldId id="743" r:id="rId50"/>
    <p:sldId id="744" r:id="rId51"/>
    <p:sldId id="757" r:id="rId52"/>
    <p:sldId id="745" r:id="rId53"/>
    <p:sldId id="746" r:id="rId54"/>
    <p:sldId id="747" r:id="rId55"/>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png"/><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slideLayout" Target="../slideLayouts/slideLayout2.xml"/><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slides/_rels/slide4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image" Target="../media/image40.wmf"/><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45.wmf"/><Relationship Id="rId4" Type="http://schemas.openxmlformats.org/officeDocument/2006/relationships/image" Target="../media/image36.wmf"/><Relationship Id="rId9" Type="http://schemas.openxmlformats.org/officeDocument/2006/relationships/image" Target="../media/image48.wmf"/></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wmf"/><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1.png"/><Relationship Id="rId2" Type="http://schemas.openxmlformats.org/officeDocument/2006/relationships/image" Target="../media/image59.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124744"/>
            <a:ext cx="7772400" cy="1470025"/>
          </a:xfrm>
        </p:spPr>
        <p:txBody>
          <a:bodyPr/>
          <a:lstStyle/>
          <a:p>
            <a:r>
              <a:rPr lang="zh-CN" altLang="zh-CN" dirty="0">
                <a:solidFill>
                  <a:srgbClr val="C00000"/>
                </a:solidFill>
              </a:rPr>
              <a:t>第</a:t>
            </a:r>
            <a:r>
              <a:rPr lang="en-US" altLang="zh-CN" dirty="0">
                <a:solidFill>
                  <a:srgbClr val="C00000"/>
                </a:solidFill>
              </a:rPr>
              <a:t>8</a:t>
            </a:r>
            <a:r>
              <a:rPr lang="zh-CN" altLang="zh-CN" dirty="0">
                <a:solidFill>
                  <a:srgbClr val="C00000"/>
                </a:solidFill>
              </a:rPr>
              <a:t>章</a:t>
            </a:r>
            <a:r>
              <a:rPr lang="en-US" altLang="zh-CN" dirty="0">
                <a:solidFill>
                  <a:srgbClr val="C00000"/>
                </a:solidFill>
              </a:rPr>
              <a:t>  </a:t>
            </a:r>
            <a:r>
              <a:rPr lang="zh-CN" altLang="zh-CN" dirty="0">
                <a:solidFill>
                  <a:srgbClr val="C00000"/>
                </a:solidFill>
              </a:rPr>
              <a:t>模糊逻辑控制仿真</a:t>
            </a:r>
            <a:endParaRPr lang="zh-CN" altLang="en-US" dirty="0">
              <a:solidFill>
                <a:srgbClr val="C00000"/>
              </a:solidFill>
            </a:endParaRPr>
          </a:p>
        </p:txBody>
      </p:sp>
      <p:sp>
        <p:nvSpPr>
          <p:cNvPr id="3" name="副标题 2"/>
          <p:cNvSpPr>
            <a:spLocks noGrp="1"/>
          </p:cNvSpPr>
          <p:nvPr>
            <p:ph type="subTitle" idx="1"/>
          </p:nvPr>
        </p:nvSpPr>
        <p:spPr>
          <a:xfrm>
            <a:off x="827584" y="2708920"/>
            <a:ext cx="7448872" cy="3744416"/>
          </a:xfrm>
        </p:spPr>
        <p:txBody>
          <a:bodyPr>
            <a:normAutofit fontScale="62500" lnSpcReduction="20000"/>
          </a:bodyPr>
          <a:lstStyle/>
          <a:p>
            <a:pPr algn="l"/>
            <a:r>
              <a:rPr lang="en-US" altLang="zh-CN" dirty="0" smtClean="0">
                <a:solidFill>
                  <a:schemeClr val="tx1"/>
                </a:solidFill>
              </a:rPr>
              <a:t>         </a:t>
            </a:r>
            <a:r>
              <a:rPr lang="zh-CN" altLang="zh-CN" dirty="0" smtClean="0">
                <a:solidFill>
                  <a:schemeClr val="tx1"/>
                </a:solidFill>
              </a:rPr>
              <a:t>模糊逻辑</a:t>
            </a:r>
            <a:r>
              <a:rPr lang="zh-CN" altLang="zh-CN" dirty="0">
                <a:solidFill>
                  <a:schemeClr val="tx1"/>
                </a:solidFill>
              </a:rPr>
              <a:t>指模仿人脑的不确定性概念判断、推理思维方式，对于模型未知或不能确定的描述系统，以及强非线性、大滞后的控制对象，应用模糊集合和模糊规则进行推理，表达过渡性界限或定性知识经验，模拟人脑方式，实行模糊综合判断，推理解决常规方法难于对付的规则型模糊信息问题。模糊逻辑善于表达界限不清晰的定性知识与经验，它借助于隶属度函数概念，区分模糊集合，处理模糊关系，模拟人脑实施规则型推理，解决因“排中律”的逻辑破缺产生的种种不确定问题。</a:t>
            </a: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）学习和掌握模糊逻辑控制基本概念；</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）学习和掌握模糊逻辑控制仿真操作；</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）掌握模糊逻辑与</a:t>
            </a:r>
            <a:r>
              <a:rPr lang="en-US" altLang="zh-CN" dirty="0">
                <a:solidFill>
                  <a:schemeClr val="tx1"/>
                </a:solidFill>
              </a:rPr>
              <a:t>PID</a:t>
            </a:r>
            <a:r>
              <a:rPr lang="zh-CN" altLang="zh-CN" dirty="0">
                <a:solidFill>
                  <a:schemeClr val="tx1"/>
                </a:solidFill>
              </a:rPr>
              <a:t>控制仿真等。</a:t>
            </a:r>
          </a:p>
          <a:p>
            <a:endParaRPr lang="zh-CN" altLang="en-US" dirty="0"/>
          </a:p>
        </p:txBody>
      </p:sp>
    </p:spTree>
    <p:extLst>
      <p:ext uri="{BB962C8B-B14F-4D97-AF65-F5344CB8AC3E}">
        <p14:creationId xmlns:p14="http://schemas.microsoft.com/office/powerpoint/2010/main" val="353244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40768"/>
            <a:ext cx="8229600" cy="1143000"/>
          </a:xfrm>
        </p:spPr>
        <p:txBody>
          <a:bodyPr>
            <a:normAutofit/>
          </a:bodyPr>
          <a:lstStyle/>
          <a:p>
            <a:pPr algn="l"/>
            <a:r>
              <a:rPr lang="en-US" altLang="zh-CN" sz="2000" b="1" dirty="0">
                <a:solidFill>
                  <a:srgbClr val="C00000"/>
                </a:solidFill>
              </a:rPr>
              <a:t>8.2  </a:t>
            </a:r>
            <a:r>
              <a:rPr lang="zh-CN" altLang="zh-CN" sz="2000" b="1" dirty="0">
                <a:solidFill>
                  <a:srgbClr val="C00000"/>
                </a:solidFill>
              </a:rPr>
              <a:t>模糊逻辑控制箱图形界面</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179512" y="2636912"/>
            <a:ext cx="8229600" cy="3705275"/>
          </a:xfrm>
        </p:spPr>
        <p:txBody>
          <a:bodyPr/>
          <a:lstStyle/>
          <a:p>
            <a:pPr marL="0" indent="0">
              <a:buNone/>
            </a:pPr>
            <a:r>
              <a:rPr lang="zh-CN" altLang="zh-CN" sz="2000" dirty="0"/>
              <a:t>模糊逻辑控制器界面包括模糊准则设计、模糊编辑器设置、模糊系统属性设置、规则观察器和模糊推理函数的设定等，用户需要逐一对该模糊准则进行分析，才能很好的设计出较好的模糊控制器出来。</a:t>
            </a:r>
          </a:p>
          <a:p>
            <a:endParaRPr lang="zh-CN" altLang="en-US" sz="2000" dirty="0"/>
          </a:p>
        </p:txBody>
      </p:sp>
    </p:spTree>
    <p:extLst>
      <p:ext uri="{BB962C8B-B14F-4D97-AF65-F5344CB8AC3E}">
        <p14:creationId xmlns:p14="http://schemas.microsoft.com/office/powerpoint/2010/main" val="159072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a:bodyPr>
          <a:lstStyle/>
          <a:p>
            <a:pPr algn="l"/>
            <a:r>
              <a:rPr lang="en-US" altLang="zh-CN" sz="2000" b="1" dirty="0">
                <a:solidFill>
                  <a:srgbClr val="C00000"/>
                </a:solidFill>
              </a:rPr>
              <a:t>8.2.1  </a:t>
            </a:r>
            <a:r>
              <a:rPr lang="zh-CN" altLang="zh-CN" sz="2000" b="1" dirty="0">
                <a:solidFill>
                  <a:srgbClr val="C00000"/>
                </a:solidFill>
              </a:rPr>
              <a:t>基本</a:t>
            </a:r>
            <a:r>
              <a:rPr lang="en-US" altLang="zh-CN" sz="2000" b="1" dirty="0">
                <a:solidFill>
                  <a:srgbClr val="C00000"/>
                </a:solidFill>
              </a:rPr>
              <a:t>FIS</a:t>
            </a:r>
            <a:r>
              <a:rPr lang="zh-CN" altLang="zh-CN" sz="2000" b="1" dirty="0">
                <a:solidFill>
                  <a:srgbClr val="C00000"/>
                </a:solidFill>
              </a:rPr>
              <a:t>编辑器</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457200" y="1628800"/>
            <a:ext cx="8229600" cy="4497363"/>
          </a:xfrm>
        </p:spPr>
        <p:txBody>
          <a:bodyPr/>
          <a:lstStyle/>
          <a:p>
            <a:r>
              <a:rPr lang="zh-CN" altLang="zh-CN" sz="2000" dirty="0">
                <a:latin typeface="+mj-ea"/>
                <a:ea typeface="+mj-ea"/>
              </a:rPr>
              <a:t>函数</a:t>
            </a:r>
            <a:r>
              <a:rPr lang="en-US" altLang="zh-CN" sz="2000" dirty="0">
                <a:latin typeface="+mj-ea"/>
                <a:ea typeface="+mj-ea"/>
              </a:rPr>
              <a:t>  fuzzy</a:t>
            </a:r>
            <a:endParaRPr lang="zh-CN" altLang="zh-CN" sz="2000" dirty="0">
              <a:latin typeface="+mj-ea"/>
              <a:ea typeface="+mj-ea"/>
            </a:endParaRPr>
          </a:p>
          <a:p>
            <a:r>
              <a:rPr lang="zh-CN" altLang="zh-CN" sz="2000" dirty="0">
                <a:latin typeface="+mj-ea"/>
                <a:ea typeface="+mj-ea"/>
              </a:rPr>
              <a:t>格式 </a:t>
            </a:r>
            <a:r>
              <a:rPr lang="en-US" altLang="zh-CN" sz="2000" dirty="0">
                <a:latin typeface="+mj-ea"/>
                <a:ea typeface="+mj-ea"/>
              </a:rPr>
              <a:t> fuzzy     %</a:t>
            </a:r>
            <a:r>
              <a:rPr lang="zh-CN" altLang="zh-CN" sz="2000" dirty="0">
                <a:latin typeface="+mj-ea"/>
                <a:ea typeface="+mj-ea"/>
              </a:rPr>
              <a:t>弹出未定义的基本</a:t>
            </a:r>
            <a:r>
              <a:rPr lang="en-US" altLang="zh-CN" sz="2000" dirty="0">
                <a:latin typeface="+mj-ea"/>
                <a:ea typeface="+mj-ea"/>
              </a:rPr>
              <a:t>FIS</a:t>
            </a:r>
            <a:r>
              <a:rPr lang="zh-CN" altLang="zh-CN" sz="2000" dirty="0">
                <a:latin typeface="+mj-ea"/>
                <a:ea typeface="+mj-ea"/>
              </a:rPr>
              <a:t>编辑器</a:t>
            </a:r>
          </a:p>
          <a:p>
            <a:r>
              <a:rPr lang="zh-CN" altLang="zh-CN" sz="2000" dirty="0">
                <a:latin typeface="+mj-ea"/>
                <a:ea typeface="+mj-ea"/>
              </a:rPr>
              <a:t>在</a:t>
            </a:r>
            <a:r>
              <a:rPr lang="en-US" altLang="zh-CN" sz="2000" dirty="0">
                <a:latin typeface="+mj-ea"/>
                <a:ea typeface="+mj-ea"/>
              </a:rPr>
              <a:t>MATLAB</a:t>
            </a:r>
            <a:r>
              <a:rPr lang="zh-CN" altLang="zh-CN" sz="2000" dirty="0">
                <a:latin typeface="+mj-ea"/>
                <a:ea typeface="+mj-ea"/>
              </a:rPr>
              <a:t>命令窗口输入：</a:t>
            </a:r>
          </a:p>
          <a:p>
            <a:r>
              <a:rPr lang="en-US" altLang="zh-CN" sz="2000" dirty="0">
                <a:latin typeface="+mj-ea"/>
                <a:ea typeface="+mj-ea"/>
              </a:rPr>
              <a:t>fuzzy('tipper')    %</a:t>
            </a:r>
            <a:r>
              <a:rPr lang="zh-CN" altLang="zh-CN" sz="2000" dirty="0">
                <a:latin typeface="+mj-ea"/>
                <a:ea typeface="+mj-ea"/>
              </a:rPr>
              <a:t>使用</a:t>
            </a:r>
            <a:r>
              <a:rPr lang="en-US" altLang="zh-CN" sz="2000" dirty="0">
                <a:latin typeface="+mj-ea"/>
                <a:ea typeface="+mj-ea"/>
              </a:rPr>
              <a:t>fuzzy('tipper')</a:t>
            </a:r>
            <a:r>
              <a:rPr lang="zh-CN" altLang="zh-CN" sz="2000" dirty="0">
                <a:latin typeface="+mj-ea"/>
                <a:ea typeface="+mj-ea"/>
              </a:rPr>
              <a:t>，弹出下图</a:t>
            </a:r>
            <a:r>
              <a:rPr lang="en-US" altLang="zh-CN" sz="2000" dirty="0">
                <a:latin typeface="+mj-ea"/>
                <a:ea typeface="+mj-ea"/>
              </a:rPr>
              <a:t>FIS</a:t>
            </a:r>
            <a:r>
              <a:rPr lang="zh-CN" altLang="zh-CN" sz="2000" dirty="0">
                <a:latin typeface="+mj-ea"/>
                <a:ea typeface="+mj-ea"/>
              </a:rPr>
              <a:t>编辑器。</a:t>
            </a:r>
          </a:p>
          <a:p>
            <a:r>
              <a:rPr lang="zh-CN" altLang="zh-CN" sz="2000" dirty="0">
                <a:latin typeface="+mj-ea"/>
                <a:ea typeface="+mj-ea"/>
              </a:rPr>
              <a:t>运行程序输出图形如图</a:t>
            </a:r>
            <a:r>
              <a:rPr lang="en-US" altLang="zh-CN" sz="2000" dirty="0">
                <a:latin typeface="+mj-ea"/>
                <a:ea typeface="+mj-ea"/>
              </a:rPr>
              <a:t>8-5</a:t>
            </a:r>
            <a:r>
              <a:rPr lang="zh-CN" altLang="zh-CN" sz="2000" dirty="0">
                <a:latin typeface="+mj-ea"/>
                <a:ea typeface="+mj-ea"/>
              </a:rPr>
              <a:t>所示。</a:t>
            </a:r>
          </a:p>
          <a:p>
            <a:endParaRPr lang="zh-CN" altLang="en-US" dirty="0">
              <a:latin typeface="+mj-ea"/>
              <a:ea typeface="+mj-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284984"/>
            <a:ext cx="3719513" cy="322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21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pPr marL="0" indent="0">
              <a:buNone/>
            </a:pPr>
            <a:r>
              <a:rPr lang="zh-CN" altLang="zh-CN" sz="2000" dirty="0"/>
              <a:t>编辑器是任意模糊推理系统的高层显示，它允许你调用各种其它的编辑器来对其操作。此界面允许你方便地访问所有其它的编辑器，并以最灵活的方式与模糊系统进行交互。</a:t>
            </a:r>
          </a:p>
          <a:p>
            <a:pPr marL="0" indent="0">
              <a:buNone/>
            </a:pPr>
            <a:r>
              <a:rPr lang="zh-CN" altLang="zh-CN" sz="2000" dirty="0"/>
              <a:t>如图</a:t>
            </a:r>
            <a:r>
              <a:rPr lang="en-US" altLang="zh-CN" sz="2000" dirty="0"/>
              <a:t>8-5</a:t>
            </a:r>
            <a:r>
              <a:rPr lang="zh-CN" altLang="zh-CN" sz="2000" dirty="0"/>
              <a:t>所示，方框图：窗口上方的方框图显示了输入、输出和它们中间的模糊规则处理器。单击任意一个变量框，使选中的方框成为当前变量，此时它变成红色高亮方框。双击任意一个变量，弹出隶属度函数编辑器，双击模糊规则编辑器，弹出规则编辑器。</a:t>
            </a:r>
          </a:p>
          <a:p>
            <a:pPr marL="0" indent="0">
              <a:buNone/>
            </a:pPr>
            <a:r>
              <a:rPr lang="zh-CN" altLang="zh-CN" sz="2000" dirty="0"/>
              <a:t>菜单项：</a:t>
            </a:r>
            <a:r>
              <a:rPr lang="en-US" altLang="zh-CN" sz="2000" dirty="0"/>
              <a:t>FIS</a:t>
            </a:r>
            <a:r>
              <a:rPr lang="zh-CN" altLang="zh-CN" sz="2000" dirty="0"/>
              <a:t>编辑器的菜单棒允许你打开相应的工具，打开并保存系统。</a:t>
            </a:r>
          </a:p>
          <a:p>
            <a:endParaRPr lang="zh-CN" altLang="en-US" sz="2000" dirty="0"/>
          </a:p>
        </p:txBody>
      </p:sp>
    </p:spTree>
    <p:extLst>
      <p:ext uri="{BB962C8B-B14F-4D97-AF65-F5344CB8AC3E}">
        <p14:creationId xmlns:p14="http://schemas.microsoft.com/office/powerpoint/2010/main" val="23676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980728"/>
            <a:ext cx="4572000" cy="5262979"/>
          </a:xfrm>
          <a:prstGeom prst="rect">
            <a:avLst/>
          </a:prstGeom>
        </p:spPr>
        <p:txBody>
          <a:bodyPr>
            <a:spAutoFit/>
          </a:bodyPr>
          <a:lstStyle/>
          <a:p>
            <a:pPr algn="l"/>
            <a:r>
              <a:rPr lang="en-US" altLang="zh-CN" sz="1600" b="0" dirty="0">
                <a:solidFill>
                  <a:schemeClr val="tx1"/>
                </a:solidFill>
                <a:latin typeface="+mj-ea"/>
                <a:ea typeface="+mj-ea"/>
              </a:rPr>
              <a:t>File</a:t>
            </a:r>
            <a:r>
              <a:rPr lang="zh-CN" altLang="zh-CN" sz="1600" b="0" dirty="0">
                <a:solidFill>
                  <a:schemeClr val="tx1"/>
                </a:solidFill>
                <a:latin typeface="+mj-ea"/>
                <a:ea typeface="+mj-ea"/>
              </a:rPr>
              <a:t>菜单包括：</a:t>
            </a:r>
          </a:p>
          <a:p>
            <a:pPr algn="l"/>
            <a:r>
              <a:rPr lang="en-US" altLang="zh-CN" sz="1600" b="0" dirty="0">
                <a:solidFill>
                  <a:schemeClr val="tx1"/>
                </a:solidFill>
                <a:latin typeface="+mj-ea"/>
                <a:ea typeface="+mj-ea"/>
              </a:rPr>
              <a:t>New </a:t>
            </a:r>
            <a:r>
              <a:rPr lang="en-US" altLang="zh-CN" sz="1600" b="0" dirty="0" err="1">
                <a:solidFill>
                  <a:schemeClr val="tx1"/>
                </a:solidFill>
                <a:latin typeface="+mj-ea"/>
                <a:ea typeface="+mj-ea"/>
              </a:rPr>
              <a:t>mamdani</a:t>
            </a:r>
            <a:r>
              <a:rPr lang="en-US" altLang="zh-CN" sz="1600" b="0" dirty="0">
                <a:solidFill>
                  <a:schemeClr val="tx1"/>
                </a:solidFill>
                <a:latin typeface="+mj-ea"/>
                <a:ea typeface="+mj-ea"/>
              </a:rPr>
              <a:t> FIS …   </a:t>
            </a:r>
            <a:r>
              <a:rPr lang="zh-CN" altLang="zh-CN" sz="1600" b="0" dirty="0">
                <a:solidFill>
                  <a:schemeClr val="tx1"/>
                </a:solidFill>
                <a:latin typeface="+mj-ea"/>
                <a:ea typeface="+mj-ea"/>
              </a:rPr>
              <a:t>打开新</a:t>
            </a:r>
            <a:r>
              <a:rPr lang="en-US" altLang="zh-CN" sz="1600" b="0" dirty="0" err="1">
                <a:solidFill>
                  <a:schemeClr val="tx1"/>
                </a:solidFill>
                <a:latin typeface="+mj-ea"/>
                <a:ea typeface="+mj-ea"/>
              </a:rPr>
              <a:t>mamdani</a:t>
            </a:r>
            <a:r>
              <a:rPr lang="zh-CN" altLang="zh-CN" sz="1600" b="0" dirty="0">
                <a:solidFill>
                  <a:schemeClr val="tx1"/>
                </a:solidFill>
                <a:latin typeface="+mj-ea"/>
                <a:ea typeface="+mj-ea"/>
              </a:rPr>
              <a:t>型系统；</a:t>
            </a:r>
          </a:p>
          <a:p>
            <a:pPr algn="l"/>
            <a:r>
              <a:rPr lang="en-US" altLang="zh-CN" sz="1600" b="0" dirty="0">
                <a:solidFill>
                  <a:schemeClr val="tx1"/>
                </a:solidFill>
                <a:latin typeface="+mj-ea"/>
                <a:ea typeface="+mj-ea"/>
              </a:rPr>
              <a:t>New </a:t>
            </a:r>
            <a:r>
              <a:rPr lang="en-US" altLang="zh-CN" sz="1600" b="0" dirty="0" err="1">
                <a:solidFill>
                  <a:schemeClr val="tx1"/>
                </a:solidFill>
                <a:latin typeface="+mj-ea"/>
                <a:ea typeface="+mj-ea"/>
              </a:rPr>
              <a:t>Sugeno</a:t>
            </a:r>
            <a:r>
              <a:rPr lang="en-US" altLang="zh-CN" sz="1600" b="0" dirty="0">
                <a:solidFill>
                  <a:schemeClr val="tx1"/>
                </a:solidFill>
                <a:latin typeface="+mj-ea"/>
                <a:ea typeface="+mj-ea"/>
              </a:rPr>
              <a:t> FIS …    </a:t>
            </a:r>
            <a:r>
              <a:rPr lang="zh-CN" altLang="zh-CN" sz="1600" b="0" dirty="0">
                <a:solidFill>
                  <a:schemeClr val="tx1"/>
                </a:solidFill>
                <a:latin typeface="+mj-ea"/>
                <a:ea typeface="+mj-ea"/>
              </a:rPr>
              <a:t>打开新</a:t>
            </a:r>
            <a:r>
              <a:rPr lang="en-US" altLang="zh-CN" sz="1600" b="0" dirty="0" err="1">
                <a:solidFill>
                  <a:schemeClr val="tx1"/>
                </a:solidFill>
                <a:latin typeface="+mj-ea"/>
                <a:ea typeface="+mj-ea"/>
              </a:rPr>
              <a:t>Sugeno</a:t>
            </a:r>
            <a:r>
              <a:rPr lang="zh-CN" altLang="zh-CN" sz="1600" b="0" dirty="0">
                <a:solidFill>
                  <a:schemeClr val="tx1"/>
                </a:solidFill>
                <a:latin typeface="+mj-ea"/>
                <a:ea typeface="+mj-ea"/>
              </a:rPr>
              <a:t>型系统；</a:t>
            </a:r>
          </a:p>
          <a:p>
            <a:pPr algn="l"/>
            <a:r>
              <a:rPr lang="en-US" altLang="zh-CN" sz="1600" b="0" dirty="0">
                <a:solidFill>
                  <a:schemeClr val="tx1"/>
                </a:solidFill>
                <a:latin typeface="+mj-ea"/>
                <a:ea typeface="+mj-ea"/>
              </a:rPr>
              <a:t>Open from disk …     </a:t>
            </a:r>
            <a:r>
              <a:rPr lang="zh-CN" altLang="zh-CN" sz="1600" b="0" dirty="0">
                <a:solidFill>
                  <a:schemeClr val="tx1"/>
                </a:solidFill>
                <a:latin typeface="+mj-ea"/>
                <a:ea typeface="+mj-ea"/>
              </a:rPr>
              <a:t>从磁盘上打开指定的</a:t>
            </a:r>
            <a:r>
              <a:rPr lang="en-US" altLang="zh-CN" sz="1600" b="0" dirty="0">
                <a:solidFill>
                  <a:schemeClr val="tx1"/>
                </a:solidFill>
                <a:latin typeface="+mj-ea"/>
                <a:ea typeface="+mj-ea"/>
              </a:rPr>
              <a:t>.</a:t>
            </a:r>
            <a:r>
              <a:rPr lang="en-US" altLang="zh-CN" sz="1600" b="0" dirty="0" err="1">
                <a:solidFill>
                  <a:schemeClr val="tx1"/>
                </a:solidFill>
                <a:latin typeface="+mj-ea"/>
                <a:ea typeface="+mj-ea"/>
              </a:rPr>
              <a:t>fis</a:t>
            </a:r>
            <a:r>
              <a:rPr lang="zh-CN" altLang="zh-CN" sz="1600" b="0" dirty="0">
                <a:solidFill>
                  <a:schemeClr val="tx1"/>
                </a:solidFill>
                <a:latin typeface="+mj-ea"/>
                <a:ea typeface="+mj-ea"/>
              </a:rPr>
              <a:t>文件系统；</a:t>
            </a:r>
          </a:p>
          <a:p>
            <a:pPr algn="l"/>
            <a:r>
              <a:rPr lang="en-US" altLang="zh-CN" sz="1600" b="0" dirty="0">
                <a:solidFill>
                  <a:schemeClr val="tx1"/>
                </a:solidFill>
                <a:latin typeface="+mj-ea"/>
                <a:ea typeface="+mj-ea"/>
              </a:rPr>
              <a:t>Save to disk          </a:t>
            </a:r>
            <a:r>
              <a:rPr lang="zh-CN" altLang="zh-CN" sz="1600" b="0" dirty="0">
                <a:solidFill>
                  <a:schemeClr val="tx1"/>
                </a:solidFill>
                <a:latin typeface="+mj-ea"/>
                <a:ea typeface="+mj-ea"/>
              </a:rPr>
              <a:t>保存当前系统到磁盘上的一个</a:t>
            </a:r>
            <a:r>
              <a:rPr lang="en-US" altLang="zh-CN" sz="1600" b="0" dirty="0">
                <a:solidFill>
                  <a:schemeClr val="tx1"/>
                </a:solidFill>
                <a:latin typeface="+mj-ea"/>
                <a:ea typeface="+mj-ea"/>
              </a:rPr>
              <a:t>.</a:t>
            </a:r>
            <a:r>
              <a:rPr lang="en-US" altLang="zh-CN" sz="1600" b="0" dirty="0" err="1">
                <a:solidFill>
                  <a:schemeClr val="tx1"/>
                </a:solidFill>
                <a:latin typeface="+mj-ea"/>
                <a:ea typeface="+mj-ea"/>
              </a:rPr>
              <a:t>fis</a:t>
            </a:r>
            <a:r>
              <a:rPr lang="zh-CN" altLang="zh-CN" sz="1600" b="0" dirty="0">
                <a:solidFill>
                  <a:schemeClr val="tx1"/>
                </a:solidFill>
                <a:latin typeface="+mj-ea"/>
                <a:ea typeface="+mj-ea"/>
              </a:rPr>
              <a:t>文件上；</a:t>
            </a:r>
          </a:p>
          <a:p>
            <a:pPr algn="l"/>
            <a:r>
              <a:rPr lang="en-US" altLang="zh-CN" sz="1600" b="0" dirty="0">
                <a:solidFill>
                  <a:schemeClr val="tx1"/>
                </a:solidFill>
                <a:latin typeface="+mj-ea"/>
                <a:ea typeface="+mj-ea"/>
              </a:rPr>
              <a:t>Save to disk as …     </a:t>
            </a:r>
            <a:r>
              <a:rPr lang="zh-CN" altLang="zh-CN" sz="1600" b="0" dirty="0">
                <a:solidFill>
                  <a:schemeClr val="tx1"/>
                </a:solidFill>
                <a:latin typeface="+mj-ea"/>
                <a:ea typeface="+mj-ea"/>
              </a:rPr>
              <a:t>重命名方式保存当前系统到磁盘上；</a:t>
            </a:r>
          </a:p>
          <a:p>
            <a:pPr algn="l"/>
            <a:r>
              <a:rPr lang="en-US" altLang="zh-CN" sz="1600" b="0" dirty="0">
                <a:solidFill>
                  <a:schemeClr val="tx1"/>
                </a:solidFill>
                <a:latin typeface="+mj-ea"/>
                <a:ea typeface="+mj-ea"/>
              </a:rPr>
              <a:t>Open from workspace … </a:t>
            </a:r>
            <a:r>
              <a:rPr lang="zh-CN" altLang="zh-CN" sz="1600" b="0" dirty="0">
                <a:solidFill>
                  <a:schemeClr val="tx1"/>
                </a:solidFill>
                <a:latin typeface="+mj-ea"/>
                <a:ea typeface="+mj-ea"/>
              </a:rPr>
              <a:t>从工作空间中指定的</a:t>
            </a:r>
            <a:r>
              <a:rPr lang="en-US" altLang="zh-CN" sz="1600" b="0" dirty="0">
                <a:solidFill>
                  <a:schemeClr val="tx1"/>
                </a:solidFill>
                <a:latin typeface="+mj-ea"/>
                <a:ea typeface="+mj-ea"/>
              </a:rPr>
              <a:t>FIS</a:t>
            </a:r>
            <a:r>
              <a:rPr lang="zh-CN" altLang="zh-CN" sz="1600" b="0" dirty="0">
                <a:solidFill>
                  <a:schemeClr val="tx1"/>
                </a:solidFill>
                <a:latin typeface="+mj-ea"/>
                <a:ea typeface="+mj-ea"/>
              </a:rPr>
              <a:t>结构变量装入一个系统；</a:t>
            </a:r>
          </a:p>
          <a:p>
            <a:pPr algn="l"/>
            <a:r>
              <a:rPr lang="en-US" altLang="zh-CN" sz="1600" b="0" dirty="0">
                <a:solidFill>
                  <a:schemeClr val="tx1"/>
                </a:solidFill>
                <a:latin typeface="+mj-ea"/>
                <a:ea typeface="+mj-ea"/>
              </a:rPr>
              <a:t>Save to workspace …    </a:t>
            </a:r>
            <a:r>
              <a:rPr lang="zh-CN" altLang="zh-CN" sz="1600" b="0" dirty="0">
                <a:solidFill>
                  <a:schemeClr val="tx1"/>
                </a:solidFill>
                <a:latin typeface="+mj-ea"/>
                <a:ea typeface="+mj-ea"/>
              </a:rPr>
              <a:t>保存系统到工作空间中当前命名的</a:t>
            </a:r>
            <a:r>
              <a:rPr lang="en-US" altLang="zh-CN" sz="1600" b="0" dirty="0">
                <a:solidFill>
                  <a:schemeClr val="tx1"/>
                </a:solidFill>
                <a:latin typeface="+mj-ea"/>
                <a:ea typeface="+mj-ea"/>
              </a:rPr>
              <a:t>FIS</a:t>
            </a:r>
            <a:r>
              <a:rPr lang="zh-CN" altLang="zh-CN" sz="1600" b="0" dirty="0">
                <a:solidFill>
                  <a:schemeClr val="tx1"/>
                </a:solidFill>
                <a:latin typeface="+mj-ea"/>
                <a:ea typeface="+mj-ea"/>
              </a:rPr>
              <a:t>结构变量中；</a:t>
            </a:r>
          </a:p>
          <a:p>
            <a:pPr algn="l"/>
            <a:r>
              <a:rPr lang="en-US" altLang="zh-CN" sz="1600" b="0" dirty="0">
                <a:solidFill>
                  <a:schemeClr val="tx1"/>
                </a:solidFill>
                <a:latin typeface="+mj-ea"/>
                <a:ea typeface="+mj-ea"/>
              </a:rPr>
              <a:t>Save to workspace as …  </a:t>
            </a:r>
            <a:r>
              <a:rPr lang="zh-CN" altLang="zh-CN" sz="1600" b="0" dirty="0">
                <a:solidFill>
                  <a:schemeClr val="tx1"/>
                </a:solidFill>
                <a:latin typeface="+mj-ea"/>
                <a:ea typeface="+mj-ea"/>
              </a:rPr>
              <a:t>保存系统到工作空间中指定的</a:t>
            </a:r>
            <a:r>
              <a:rPr lang="en-US" altLang="zh-CN" sz="1600" b="0" dirty="0">
                <a:solidFill>
                  <a:schemeClr val="tx1"/>
                </a:solidFill>
                <a:latin typeface="+mj-ea"/>
                <a:ea typeface="+mj-ea"/>
              </a:rPr>
              <a:t>FIS</a:t>
            </a:r>
            <a:r>
              <a:rPr lang="zh-CN" altLang="zh-CN" sz="1600" b="0" dirty="0">
                <a:solidFill>
                  <a:schemeClr val="tx1"/>
                </a:solidFill>
                <a:latin typeface="+mj-ea"/>
                <a:ea typeface="+mj-ea"/>
              </a:rPr>
              <a:t>结构变量中；</a:t>
            </a:r>
          </a:p>
          <a:p>
            <a:pPr algn="l"/>
            <a:r>
              <a:rPr lang="en-US" altLang="zh-CN" sz="1600" b="0" dirty="0">
                <a:solidFill>
                  <a:schemeClr val="tx1"/>
                </a:solidFill>
                <a:latin typeface="+mj-ea"/>
                <a:ea typeface="+mj-ea"/>
              </a:rPr>
              <a:t>Close windows         </a:t>
            </a:r>
            <a:r>
              <a:rPr lang="zh-CN" altLang="zh-CN" sz="1600" b="0" dirty="0">
                <a:solidFill>
                  <a:schemeClr val="tx1"/>
                </a:solidFill>
                <a:latin typeface="+mj-ea"/>
                <a:ea typeface="+mj-ea"/>
              </a:rPr>
              <a:t>关闭</a:t>
            </a:r>
            <a:r>
              <a:rPr lang="en-US" altLang="zh-CN" sz="1600" b="0" dirty="0">
                <a:solidFill>
                  <a:schemeClr val="tx1"/>
                </a:solidFill>
                <a:latin typeface="+mj-ea"/>
                <a:ea typeface="+mj-ea"/>
              </a:rPr>
              <a:t>GUI</a:t>
            </a:r>
            <a:r>
              <a:rPr lang="zh-CN" altLang="zh-CN" sz="1600" b="0" dirty="0">
                <a:solidFill>
                  <a:schemeClr val="tx1"/>
                </a:solidFill>
                <a:latin typeface="+mj-ea"/>
                <a:ea typeface="+mj-ea"/>
              </a:rPr>
              <a:t>；</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Edit</a:t>
            </a:r>
            <a:r>
              <a:rPr lang="zh-CN" altLang="zh-CN" sz="1600" b="0" dirty="0">
                <a:solidFill>
                  <a:schemeClr val="tx1"/>
                </a:solidFill>
                <a:latin typeface="+mj-ea"/>
                <a:ea typeface="+mj-ea"/>
              </a:rPr>
              <a:t>菜单包括：</a:t>
            </a:r>
          </a:p>
          <a:p>
            <a:pPr algn="l"/>
            <a:r>
              <a:rPr lang="en-US" altLang="zh-CN" sz="1600" b="0" dirty="0">
                <a:solidFill>
                  <a:schemeClr val="tx1"/>
                </a:solidFill>
                <a:latin typeface="+mj-ea"/>
                <a:ea typeface="+mj-ea"/>
              </a:rPr>
              <a:t>Add input    </a:t>
            </a:r>
            <a:r>
              <a:rPr lang="zh-CN" altLang="zh-CN" sz="1600" b="0" dirty="0">
                <a:solidFill>
                  <a:schemeClr val="tx1"/>
                </a:solidFill>
                <a:latin typeface="+mj-ea"/>
                <a:ea typeface="+mj-ea"/>
              </a:rPr>
              <a:t>增加另一个输入到当前系统中；</a:t>
            </a:r>
          </a:p>
          <a:p>
            <a:pPr algn="l"/>
            <a:r>
              <a:rPr lang="en-US" altLang="zh-CN" sz="1600" b="0" dirty="0">
                <a:solidFill>
                  <a:schemeClr val="tx1"/>
                </a:solidFill>
                <a:latin typeface="+mj-ea"/>
                <a:ea typeface="+mj-ea"/>
              </a:rPr>
              <a:t>Add output   </a:t>
            </a:r>
            <a:r>
              <a:rPr lang="zh-CN" altLang="zh-CN" sz="1600" b="0" dirty="0">
                <a:solidFill>
                  <a:schemeClr val="tx1"/>
                </a:solidFill>
                <a:latin typeface="+mj-ea"/>
                <a:ea typeface="+mj-ea"/>
              </a:rPr>
              <a:t>增加另一个输出到当前系统中；</a:t>
            </a:r>
          </a:p>
          <a:p>
            <a:pPr algn="l"/>
            <a:r>
              <a:rPr lang="en-US" altLang="zh-CN" sz="1600" b="0" dirty="0">
                <a:solidFill>
                  <a:schemeClr val="tx1"/>
                </a:solidFill>
                <a:latin typeface="+mj-ea"/>
                <a:ea typeface="+mj-ea"/>
              </a:rPr>
              <a:t>Remove variable    </a:t>
            </a:r>
            <a:r>
              <a:rPr lang="zh-CN" altLang="zh-CN" sz="1600" b="0" dirty="0">
                <a:solidFill>
                  <a:schemeClr val="tx1"/>
                </a:solidFill>
                <a:latin typeface="+mj-ea"/>
                <a:ea typeface="+mj-ea"/>
              </a:rPr>
              <a:t>删除一个所选的变量；</a:t>
            </a:r>
          </a:p>
          <a:p>
            <a:pPr algn="l"/>
            <a:r>
              <a:rPr lang="en-US" altLang="zh-CN" sz="1600" b="0" dirty="0">
                <a:solidFill>
                  <a:schemeClr val="tx1"/>
                </a:solidFill>
                <a:latin typeface="+mj-ea"/>
                <a:ea typeface="+mj-ea"/>
              </a:rPr>
              <a:t>Undo             </a:t>
            </a:r>
            <a:r>
              <a:rPr lang="zh-CN" altLang="zh-CN" sz="1600" b="0" dirty="0">
                <a:solidFill>
                  <a:schemeClr val="tx1"/>
                </a:solidFill>
                <a:latin typeface="+mj-ea"/>
                <a:ea typeface="+mj-ea"/>
              </a:rPr>
              <a:t>恢复当前最近的改变；</a:t>
            </a:r>
          </a:p>
        </p:txBody>
      </p:sp>
    </p:spTree>
    <p:extLst>
      <p:ext uri="{BB962C8B-B14F-4D97-AF65-F5344CB8AC3E}">
        <p14:creationId xmlns:p14="http://schemas.microsoft.com/office/powerpoint/2010/main" val="312869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836712"/>
            <a:ext cx="8784976" cy="4278094"/>
          </a:xfrm>
          <a:prstGeom prst="rect">
            <a:avLst/>
          </a:prstGeom>
        </p:spPr>
        <p:txBody>
          <a:bodyPr wrap="square">
            <a:spAutoFit/>
          </a:bodyPr>
          <a:lstStyle/>
          <a:p>
            <a:pPr algn="l"/>
            <a:r>
              <a:rPr lang="en-US" altLang="zh-CN" sz="1600" b="0" dirty="0">
                <a:solidFill>
                  <a:schemeClr val="tx1"/>
                </a:solidFill>
                <a:latin typeface="+mj-ea"/>
                <a:ea typeface="+mj-ea"/>
              </a:rPr>
              <a:t>View             </a:t>
            </a:r>
            <a:r>
              <a:rPr lang="zh-CN" altLang="zh-CN" sz="1600" b="0" dirty="0">
                <a:solidFill>
                  <a:schemeClr val="tx1"/>
                </a:solidFill>
                <a:latin typeface="+mj-ea"/>
                <a:ea typeface="+mj-ea"/>
              </a:rPr>
              <a:t>菜单包括：</a:t>
            </a:r>
          </a:p>
          <a:p>
            <a:pPr algn="l"/>
            <a:r>
              <a:rPr lang="en-US" altLang="zh-CN" sz="1600" b="0" dirty="0">
                <a:solidFill>
                  <a:schemeClr val="tx1"/>
                </a:solidFill>
                <a:latin typeface="+mj-ea"/>
                <a:ea typeface="+mj-ea"/>
              </a:rPr>
              <a:t>Edit MFs …       </a:t>
            </a:r>
            <a:r>
              <a:rPr lang="zh-CN" altLang="zh-CN" sz="1600" b="0" dirty="0">
                <a:solidFill>
                  <a:schemeClr val="tx1"/>
                </a:solidFill>
                <a:latin typeface="+mj-ea"/>
                <a:ea typeface="+mj-ea"/>
              </a:rPr>
              <a:t>调用隶属度函数编辑器；</a:t>
            </a:r>
          </a:p>
          <a:p>
            <a:pPr algn="l"/>
            <a:r>
              <a:rPr lang="en-US" altLang="zh-CN" sz="1600" b="0" dirty="0">
                <a:solidFill>
                  <a:schemeClr val="tx1"/>
                </a:solidFill>
                <a:latin typeface="+mj-ea"/>
                <a:ea typeface="+mj-ea"/>
              </a:rPr>
              <a:t>Edit rules …       </a:t>
            </a:r>
            <a:r>
              <a:rPr lang="zh-CN" altLang="zh-CN" sz="1600" b="0" dirty="0">
                <a:solidFill>
                  <a:schemeClr val="tx1"/>
                </a:solidFill>
                <a:latin typeface="+mj-ea"/>
                <a:ea typeface="+mj-ea"/>
              </a:rPr>
              <a:t>调用规则编辑器；</a:t>
            </a:r>
          </a:p>
          <a:p>
            <a:pPr algn="l"/>
            <a:r>
              <a:rPr lang="en-US" altLang="zh-CN" sz="1600" b="0" dirty="0">
                <a:solidFill>
                  <a:schemeClr val="tx1"/>
                </a:solidFill>
                <a:latin typeface="+mj-ea"/>
                <a:ea typeface="+mj-ea"/>
              </a:rPr>
              <a:t>Edit </a:t>
            </a:r>
            <a:r>
              <a:rPr lang="en-US" altLang="zh-CN" sz="1600" b="0" dirty="0" err="1">
                <a:solidFill>
                  <a:schemeClr val="tx1"/>
                </a:solidFill>
                <a:latin typeface="+mj-ea"/>
                <a:ea typeface="+mj-ea"/>
              </a:rPr>
              <a:t>anfis</a:t>
            </a:r>
            <a:r>
              <a:rPr lang="en-US" altLang="zh-CN" sz="1600" b="0" dirty="0">
                <a:solidFill>
                  <a:schemeClr val="tx1"/>
                </a:solidFill>
                <a:latin typeface="+mj-ea"/>
                <a:ea typeface="+mj-ea"/>
              </a:rPr>
              <a:t> …       </a:t>
            </a:r>
            <a:r>
              <a:rPr lang="zh-CN" altLang="zh-CN" sz="1600" b="0" dirty="0">
                <a:solidFill>
                  <a:schemeClr val="tx1"/>
                </a:solidFill>
                <a:latin typeface="+mj-ea"/>
                <a:ea typeface="+mj-ea"/>
              </a:rPr>
              <a:t>只对单输出</a:t>
            </a:r>
            <a:r>
              <a:rPr lang="en-US" altLang="zh-CN" sz="1600" b="0" dirty="0" err="1">
                <a:solidFill>
                  <a:schemeClr val="tx1"/>
                </a:solidFill>
                <a:latin typeface="+mj-ea"/>
                <a:ea typeface="+mj-ea"/>
              </a:rPr>
              <a:t>Sugeno</a:t>
            </a:r>
            <a:r>
              <a:rPr lang="zh-CN" altLang="zh-CN" sz="1600" b="0" dirty="0">
                <a:solidFill>
                  <a:schemeClr val="tx1"/>
                </a:solidFill>
                <a:latin typeface="+mj-ea"/>
                <a:ea typeface="+mj-ea"/>
              </a:rPr>
              <a:t>型系统调用编辑器；</a:t>
            </a:r>
          </a:p>
          <a:p>
            <a:pPr algn="l"/>
            <a:r>
              <a:rPr lang="en-US" altLang="zh-CN" sz="1600" b="0" dirty="0">
                <a:solidFill>
                  <a:schemeClr val="tx1"/>
                </a:solidFill>
                <a:latin typeface="+mj-ea"/>
                <a:ea typeface="+mj-ea"/>
              </a:rPr>
              <a:t>View rules …      </a:t>
            </a:r>
            <a:r>
              <a:rPr lang="zh-CN" altLang="zh-CN" sz="1600" b="0" dirty="0">
                <a:solidFill>
                  <a:schemeClr val="tx1"/>
                </a:solidFill>
                <a:latin typeface="+mj-ea"/>
                <a:ea typeface="+mj-ea"/>
              </a:rPr>
              <a:t>调用规则观察器；</a:t>
            </a:r>
          </a:p>
          <a:p>
            <a:pPr algn="l"/>
            <a:r>
              <a:rPr lang="en-US" altLang="zh-CN" sz="1600" b="0" dirty="0">
                <a:solidFill>
                  <a:schemeClr val="tx1"/>
                </a:solidFill>
                <a:latin typeface="+mj-ea"/>
                <a:ea typeface="+mj-ea"/>
              </a:rPr>
              <a:t>View surface …    </a:t>
            </a:r>
            <a:r>
              <a:rPr lang="zh-CN" altLang="zh-CN" sz="1600" b="0" dirty="0">
                <a:solidFill>
                  <a:schemeClr val="tx1"/>
                </a:solidFill>
                <a:latin typeface="+mj-ea"/>
                <a:ea typeface="+mj-ea"/>
              </a:rPr>
              <a:t>调用曲面观察器。</a:t>
            </a:r>
          </a:p>
          <a:p>
            <a:pPr algn="l"/>
            <a:r>
              <a:rPr lang="zh-CN" altLang="zh-CN" sz="1600" b="0" dirty="0">
                <a:solidFill>
                  <a:schemeClr val="tx1"/>
                </a:solidFill>
                <a:latin typeface="+mj-ea"/>
                <a:ea typeface="+mj-ea"/>
              </a:rPr>
              <a:t>弹出式菜单：用五个弹出式菜单来改变模糊蕴含过程中五个基本步骤的功能：</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And method</a:t>
            </a:r>
            <a:r>
              <a:rPr lang="zh-CN" altLang="zh-CN" sz="1600" b="0" dirty="0">
                <a:solidFill>
                  <a:schemeClr val="tx1"/>
                </a:solidFill>
                <a:latin typeface="+mj-ea"/>
                <a:ea typeface="+mj-ea"/>
              </a:rPr>
              <a:t>：为一个定制操作选择</a:t>
            </a:r>
            <a:r>
              <a:rPr lang="en-US" altLang="zh-CN" sz="1600" b="0" dirty="0">
                <a:solidFill>
                  <a:schemeClr val="tx1"/>
                </a:solidFill>
                <a:latin typeface="+mj-ea"/>
                <a:ea typeface="+mj-ea"/>
              </a:rPr>
              <a:t>min</a:t>
            </a:r>
            <a:r>
              <a:rPr lang="zh-CN" altLang="zh-CN" sz="1600" b="0" dirty="0">
                <a:solidFill>
                  <a:schemeClr val="tx1"/>
                </a:solidFill>
                <a:latin typeface="+mj-ea"/>
                <a:ea typeface="+mj-ea"/>
              </a:rPr>
              <a:t>、</a:t>
            </a:r>
            <a:r>
              <a:rPr lang="en-US" altLang="zh-CN" sz="1600" b="0" dirty="0">
                <a:solidFill>
                  <a:schemeClr val="tx1"/>
                </a:solidFill>
                <a:latin typeface="+mj-ea"/>
                <a:ea typeface="+mj-ea"/>
              </a:rPr>
              <a:t>prod</a:t>
            </a:r>
            <a:r>
              <a:rPr lang="zh-CN" altLang="zh-CN" sz="1600" b="0" dirty="0">
                <a:solidFill>
                  <a:schemeClr val="tx1"/>
                </a:solidFill>
                <a:latin typeface="+mj-ea"/>
                <a:ea typeface="+mj-ea"/>
              </a:rPr>
              <a:t>或</a:t>
            </a:r>
            <a:r>
              <a:rPr lang="en-US" altLang="zh-CN" sz="1600" b="0" dirty="0">
                <a:solidFill>
                  <a:schemeClr val="tx1"/>
                </a:solidFill>
                <a:latin typeface="+mj-ea"/>
                <a:ea typeface="+mj-ea"/>
              </a:rPr>
              <a:t>Custom</a:t>
            </a:r>
            <a:r>
              <a:rPr lang="zh-CN" altLang="zh-CN" sz="1600" b="0" dirty="0">
                <a:solidFill>
                  <a:schemeClr val="tx1"/>
                </a:solidFill>
                <a:latin typeface="+mj-ea"/>
                <a:ea typeface="+mj-ea"/>
              </a:rPr>
              <a:t>；</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Or method</a:t>
            </a:r>
            <a:r>
              <a:rPr lang="zh-CN" altLang="zh-CN" sz="1600" b="0" dirty="0">
                <a:solidFill>
                  <a:schemeClr val="tx1"/>
                </a:solidFill>
                <a:latin typeface="+mj-ea"/>
                <a:ea typeface="+mj-ea"/>
              </a:rPr>
              <a:t>：为一个定制操作选择</a:t>
            </a:r>
            <a:r>
              <a:rPr lang="en-US" altLang="zh-CN" sz="1600" b="0" dirty="0">
                <a:solidFill>
                  <a:schemeClr val="tx1"/>
                </a:solidFill>
                <a:latin typeface="+mj-ea"/>
                <a:ea typeface="+mj-ea"/>
              </a:rPr>
              <a:t>max</a:t>
            </a:r>
            <a:r>
              <a:rPr lang="zh-CN" altLang="zh-CN" sz="1600" b="0" dirty="0">
                <a:solidFill>
                  <a:schemeClr val="tx1"/>
                </a:solidFill>
                <a:latin typeface="+mj-ea"/>
                <a:ea typeface="+mj-ea"/>
              </a:rPr>
              <a:t>、</a:t>
            </a:r>
            <a:r>
              <a:rPr lang="en-US" altLang="zh-CN" sz="1600" b="0" dirty="0" err="1">
                <a:solidFill>
                  <a:schemeClr val="tx1"/>
                </a:solidFill>
                <a:latin typeface="+mj-ea"/>
                <a:ea typeface="+mj-ea"/>
              </a:rPr>
              <a:t>probor</a:t>
            </a:r>
            <a:r>
              <a:rPr lang="zh-CN" altLang="zh-CN" sz="1600" b="0" dirty="0">
                <a:solidFill>
                  <a:schemeClr val="tx1"/>
                </a:solidFill>
                <a:latin typeface="+mj-ea"/>
                <a:ea typeface="+mj-ea"/>
              </a:rPr>
              <a:t>（概率）或</a:t>
            </a:r>
            <a:r>
              <a:rPr lang="en-US" altLang="zh-CN" sz="1600" b="0" dirty="0">
                <a:solidFill>
                  <a:schemeClr val="tx1"/>
                </a:solidFill>
                <a:latin typeface="+mj-ea"/>
                <a:ea typeface="+mj-ea"/>
              </a:rPr>
              <a:t>Custom</a:t>
            </a:r>
            <a:r>
              <a:rPr lang="zh-CN" altLang="zh-CN" sz="1600" b="0" dirty="0">
                <a:solidFill>
                  <a:schemeClr val="tx1"/>
                </a:solidFill>
                <a:latin typeface="+mj-ea"/>
                <a:ea typeface="+mj-ea"/>
              </a:rPr>
              <a:t>；</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Implication method</a:t>
            </a:r>
            <a:r>
              <a:rPr lang="zh-CN" altLang="zh-CN" sz="1600" b="0" dirty="0">
                <a:solidFill>
                  <a:schemeClr val="tx1"/>
                </a:solidFill>
                <a:latin typeface="+mj-ea"/>
                <a:ea typeface="+mj-ea"/>
              </a:rPr>
              <a:t>：为一个定制操作选择</a:t>
            </a:r>
            <a:r>
              <a:rPr lang="en-US" altLang="zh-CN" sz="1600" b="0" dirty="0">
                <a:solidFill>
                  <a:schemeClr val="tx1"/>
                </a:solidFill>
                <a:latin typeface="+mj-ea"/>
                <a:ea typeface="+mj-ea"/>
              </a:rPr>
              <a:t>min</a:t>
            </a:r>
            <a:r>
              <a:rPr lang="zh-CN" altLang="zh-CN" sz="1600" b="0" dirty="0">
                <a:solidFill>
                  <a:schemeClr val="tx1"/>
                </a:solidFill>
                <a:latin typeface="+mj-ea"/>
                <a:ea typeface="+mj-ea"/>
              </a:rPr>
              <a:t>、</a:t>
            </a:r>
            <a:r>
              <a:rPr lang="en-US" altLang="zh-CN" sz="1600" b="0" dirty="0">
                <a:solidFill>
                  <a:schemeClr val="tx1"/>
                </a:solidFill>
                <a:latin typeface="+mj-ea"/>
                <a:ea typeface="+mj-ea"/>
              </a:rPr>
              <a:t>prod</a:t>
            </a:r>
            <a:r>
              <a:rPr lang="zh-CN" altLang="zh-CN" sz="1600" b="0" dirty="0">
                <a:solidFill>
                  <a:schemeClr val="tx1"/>
                </a:solidFill>
                <a:latin typeface="+mj-ea"/>
                <a:ea typeface="+mj-ea"/>
              </a:rPr>
              <a:t>或</a:t>
            </a:r>
            <a:r>
              <a:rPr lang="en-US" altLang="zh-CN" sz="1600" b="0" dirty="0">
                <a:solidFill>
                  <a:schemeClr val="tx1"/>
                </a:solidFill>
                <a:latin typeface="+mj-ea"/>
                <a:ea typeface="+mj-ea"/>
              </a:rPr>
              <a:t>Custom</a:t>
            </a:r>
            <a:r>
              <a:rPr lang="zh-CN" altLang="zh-CN" sz="1600" b="0" dirty="0">
                <a:solidFill>
                  <a:schemeClr val="tx1"/>
                </a:solidFill>
                <a:latin typeface="+mj-ea"/>
                <a:ea typeface="+mj-ea"/>
              </a:rPr>
              <a:t>；此项对</a:t>
            </a:r>
            <a:r>
              <a:rPr lang="en-US" altLang="zh-CN" sz="1600" b="0" dirty="0" err="1">
                <a:solidFill>
                  <a:schemeClr val="tx1"/>
                </a:solidFill>
                <a:latin typeface="+mj-ea"/>
                <a:ea typeface="+mj-ea"/>
              </a:rPr>
              <a:t>Sugeno</a:t>
            </a:r>
            <a:r>
              <a:rPr lang="zh-CN" altLang="zh-CN" sz="1600" b="0" dirty="0">
                <a:solidFill>
                  <a:schemeClr val="tx1"/>
                </a:solidFill>
                <a:latin typeface="+mj-ea"/>
                <a:ea typeface="+mj-ea"/>
              </a:rPr>
              <a:t>型模糊系统不可用。</a:t>
            </a:r>
          </a:p>
          <a:p>
            <a:pPr algn="l"/>
            <a:r>
              <a:rPr lang="zh-CN" altLang="zh-CN" sz="1600" b="0" dirty="0">
                <a:solidFill>
                  <a:schemeClr val="tx1"/>
                </a:solidFill>
                <a:latin typeface="+mj-ea"/>
                <a:ea typeface="+mj-ea"/>
              </a:rPr>
              <a:t>·</a:t>
            </a:r>
            <a:r>
              <a:rPr lang="en-US" altLang="zh-CN" sz="1600" b="0" dirty="0">
                <a:solidFill>
                  <a:schemeClr val="tx1"/>
                </a:solidFill>
                <a:latin typeface="+mj-ea"/>
                <a:ea typeface="+mj-ea"/>
              </a:rPr>
              <a:t>Aggregation method</a:t>
            </a:r>
            <a:r>
              <a:rPr lang="zh-CN" altLang="zh-CN" sz="1600" b="0" dirty="0">
                <a:solidFill>
                  <a:schemeClr val="tx1"/>
                </a:solidFill>
                <a:latin typeface="+mj-ea"/>
                <a:ea typeface="+mj-ea"/>
              </a:rPr>
              <a:t>：为一个定制操作选择</a:t>
            </a:r>
            <a:r>
              <a:rPr lang="en-US" altLang="zh-CN" sz="1600" b="0" dirty="0">
                <a:solidFill>
                  <a:schemeClr val="tx1"/>
                </a:solidFill>
                <a:latin typeface="+mj-ea"/>
                <a:ea typeface="+mj-ea"/>
              </a:rPr>
              <a:t>max</a:t>
            </a:r>
            <a:r>
              <a:rPr lang="zh-CN" altLang="zh-CN" sz="1600" b="0" dirty="0">
                <a:solidFill>
                  <a:schemeClr val="tx1"/>
                </a:solidFill>
                <a:latin typeface="+mj-ea"/>
                <a:ea typeface="+mj-ea"/>
              </a:rPr>
              <a:t>、</a:t>
            </a:r>
            <a:r>
              <a:rPr lang="en-US" altLang="zh-CN" sz="1600" b="0" dirty="0">
                <a:solidFill>
                  <a:schemeClr val="tx1"/>
                </a:solidFill>
                <a:latin typeface="+mj-ea"/>
                <a:ea typeface="+mj-ea"/>
              </a:rPr>
              <a:t>sum</a:t>
            </a:r>
            <a:r>
              <a:rPr lang="zh-CN" altLang="zh-CN" sz="1600" b="0" dirty="0">
                <a:solidFill>
                  <a:schemeClr val="tx1"/>
                </a:solidFill>
                <a:latin typeface="+mj-ea"/>
                <a:ea typeface="+mj-ea"/>
              </a:rPr>
              <a:t>、</a:t>
            </a:r>
            <a:r>
              <a:rPr lang="en-US" altLang="zh-CN" sz="1600" b="0" dirty="0" err="1">
                <a:solidFill>
                  <a:schemeClr val="tx1"/>
                </a:solidFill>
                <a:latin typeface="+mj-ea"/>
                <a:ea typeface="+mj-ea"/>
              </a:rPr>
              <a:t>probor</a:t>
            </a:r>
            <a:r>
              <a:rPr lang="zh-CN" altLang="zh-CN" sz="1600" b="0" dirty="0">
                <a:solidFill>
                  <a:schemeClr val="tx1"/>
                </a:solidFill>
                <a:latin typeface="+mj-ea"/>
                <a:ea typeface="+mj-ea"/>
              </a:rPr>
              <a:t>或</a:t>
            </a:r>
            <a:r>
              <a:rPr lang="en-US" altLang="zh-CN" sz="1600" b="0" dirty="0">
                <a:solidFill>
                  <a:schemeClr val="tx1"/>
                </a:solidFill>
                <a:latin typeface="+mj-ea"/>
                <a:ea typeface="+mj-ea"/>
              </a:rPr>
              <a:t>Custom</a:t>
            </a:r>
            <a:r>
              <a:rPr lang="zh-CN" altLang="zh-CN" sz="1600" b="0" dirty="0">
                <a:solidFill>
                  <a:schemeClr val="tx1"/>
                </a:solidFill>
                <a:latin typeface="+mj-ea"/>
                <a:ea typeface="+mj-ea"/>
              </a:rPr>
              <a:t>。此项对</a:t>
            </a:r>
            <a:r>
              <a:rPr lang="en-US" altLang="zh-CN" sz="1600" b="0" dirty="0" err="1">
                <a:solidFill>
                  <a:schemeClr val="tx1"/>
                </a:solidFill>
                <a:latin typeface="+mj-ea"/>
                <a:ea typeface="+mj-ea"/>
              </a:rPr>
              <a:t>Sugeno</a:t>
            </a:r>
            <a:r>
              <a:rPr lang="zh-CN" altLang="zh-CN" sz="1600" b="0" dirty="0">
                <a:solidFill>
                  <a:schemeClr val="tx1"/>
                </a:solidFill>
                <a:latin typeface="+mj-ea"/>
                <a:ea typeface="+mj-ea"/>
              </a:rPr>
              <a:t>型模糊系统不可用。</a:t>
            </a:r>
          </a:p>
          <a:p>
            <a:pPr algn="l"/>
            <a:r>
              <a:rPr lang="zh-CN" altLang="zh-CN" sz="1600" b="0" dirty="0">
                <a:solidFill>
                  <a:schemeClr val="tx1"/>
                </a:solidFill>
                <a:latin typeface="+mj-ea"/>
                <a:ea typeface="+mj-ea"/>
              </a:rPr>
              <a:t>·</a:t>
            </a:r>
            <a:r>
              <a:rPr lang="en-US" altLang="zh-CN" sz="1600" b="0" dirty="0" err="1">
                <a:solidFill>
                  <a:schemeClr val="tx1"/>
                </a:solidFill>
                <a:latin typeface="+mj-ea"/>
                <a:ea typeface="+mj-ea"/>
              </a:rPr>
              <a:t>Defuzzification</a:t>
            </a:r>
            <a:r>
              <a:rPr lang="en-US" altLang="zh-CN" sz="1600" b="0" dirty="0">
                <a:solidFill>
                  <a:schemeClr val="tx1"/>
                </a:solidFill>
                <a:latin typeface="+mj-ea"/>
                <a:ea typeface="+mj-ea"/>
              </a:rPr>
              <a:t> method</a:t>
            </a:r>
            <a:r>
              <a:rPr lang="zh-CN" altLang="zh-CN" sz="1600" b="0" dirty="0">
                <a:solidFill>
                  <a:schemeClr val="tx1"/>
                </a:solidFill>
                <a:latin typeface="+mj-ea"/>
                <a:ea typeface="+mj-ea"/>
              </a:rPr>
              <a:t>：对</a:t>
            </a:r>
            <a:r>
              <a:rPr lang="en-US" altLang="zh-CN" sz="1600" b="0" dirty="0" err="1">
                <a:solidFill>
                  <a:schemeClr val="tx1"/>
                </a:solidFill>
                <a:latin typeface="+mj-ea"/>
                <a:ea typeface="+mj-ea"/>
              </a:rPr>
              <a:t>Mamdani</a:t>
            </a:r>
            <a:r>
              <a:rPr lang="zh-CN" altLang="zh-CN" sz="1600" b="0" dirty="0">
                <a:solidFill>
                  <a:schemeClr val="tx1"/>
                </a:solidFill>
                <a:latin typeface="+mj-ea"/>
                <a:ea typeface="+mj-ea"/>
              </a:rPr>
              <a:t>型推理，为一个定制操作选择</a:t>
            </a:r>
            <a:r>
              <a:rPr lang="en-US" altLang="zh-CN" sz="1600" b="0" dirty="0">
                <a:solidFill>
                  <a:schemeClr val="tx1"/>
                </a:solidFill>
                <a:latin typeface="+mj-ea"/>
                <a:ea typeface="+mj-ea"/>
              </a:rPr>
              <a:t>centroid</a:t>
            </a:r>
            <a:r>
              <a:rPr lang="zh-CN" altLang="zh-CN" sz="1600" b="0" dirty="0">
                <a:solidFill>
                  <a:schemeClr val="tx1"/>
                </a:solidFill>
                <a:latin typeface="+mj-ea"/>
                <a:ea typeface="+mj-ea"/>
              </a:rPr>
              <a:t>（面积中心法）、</a:t>
            </a:r>
            <a:r>
              <a:rPr lang="en-US" altLang="zh-CN" sz="1600" b="0" dirty="0">
                <a:solidFill>
                  <a:schemeClr val="tx1"/>
                </a:solidFill>
                <a:latin typeface="+mj-ea"/>
                <a:ea typeface="+mj-ea"/>
              </a:rPr>
              <a:t>bisector</a:t>
            </a:r>
            <a:r>
              <a:rPr lang="zh-CN" altLang="zh-CN" sz="1600" b="0" dirty="0">
                <a:solidFill>
                  <a:schemeClr val="tx1"/>
                </a:solidFill>
                <a:latin typeface="+mj-ea"/>
                <a:ea typeface="+mj-ea"/>
              </a:rPr>
              <a:t>（面积平分法）、</a:t>
            </a:r>
            <a:r>
              <a:rPr lang="en-US" altLang="zh-CN" sz="1600" b="0" dirty="0">
                <a:solidFill>
                  <a:schemeClr val="tx1"/>
                </a:solidFill>
                <a:latin typeface="+mj-ea"/>
                <a:ea typeface="+mj-ea"/>
              </a:rPr>
              <a:t>mom</a:t>
            </a:r>
            <a:r>
              <a:rPr lang="zh-CN" altLang="zh-CN" sz="1600" b="0" dirty="0">
                <a:solidFill>
                  <a:schemeClr val="tx1"/>
                </a:solidFill>
                <a:latin typeface="+mj-ea"/>
                <a:ea typeface="+mj-ea"/>
              </a:rPr>
              <a:t>（平均最大隶属度法）、</a:t>
            </a:r>
            <a:r>
              <a:rPr lang="en-US" altLang="zh-CN" sz="1600" b="0" dirty="0" err="1">
                <a:solidFill>
                  <a:schemeClr val="tx1"/>
                </a:solidFill>
                <a:latin typeface="+mj-ea"/>
                <a:ea typeface="+mj-ea"/>
              </a:rPr>
              <a:t>som</a:t>
            </a:r>
            <a:r>
              <a:rPr lang="zh-CN" altLang="zh-CN" sz="1600" b="0" dirty="0">
                <a:solidFill>
                  <a:schemeClr val="tx1"/>
                </a:solidFill>
                <a:latin typeface="+mj-ea"/>
                <a:ea typeface="+mj-ea"/>
              </a:rPr>
              <a:t>（最大隶属度最小值法）、</a:t>
            </a:r>
            <a:r>
              <a:rPr lang="en-US" altLang="zh-CN" sz="1600" b="0" dirty="0" err="1">
                <a:solidFill>
                  <a:schemeClr val="tx1"/>
                </a:solidFill>
                <a:latin typeface="+mj-ea"/>
                <a:ea typeface="+mj-ea"/>
              </a:rPr>
              <a:t>lom</a:t>
            </a:r>
            <a:r>
              <a:rPr lang="zh-CN" altLang="zh-CN" sz="1600" b="0" dirty="0">
                <a:solidFill>
                  <a:schemeClr val="tx1"/>
                </a:solidFill>
                <a:latin typeface="+mj-ea"/>
                <a:ea typeface="+mj-ea"/>
              </a:rPr>
              <a:t>（最大隶属度最大值法）或</a:t>
            </a:r>
            <a:r>
              <a:rPr lang="en-US" altLang="zh-CN" sz="1600" b="0" dirty="0">
                <a:solidFill>
                  <a:schemeClr val="tx1"/>
                </a:solidFill>
                <a:latin typeface="+mj-ea"/>
                <a:ea typeface="+mj-ea"/>
              </a:rPr>
              <a:t>Custom</a:t>
            </a:r>
            <a:r>
              <a:rPr lang="zh-CN" altLang="zh-CN" sz="1600" b="0" dirty="0">
                <a:solidFill>
                  <a:schemeClr val="tx1"/>
                </a:solidFill>
                <a:latin typeface="+mj-ea"/>
                <a:ea typeface="+mj-ea"/>
              </a:rPr>
              <a:t>。对</a:t>
            </a:r>
            <a:r>
              <a:rPr lang="en-US" altLang="zh-CN" sz="1600" b="0" dirty="0" err="1">
                <a:solidFill>
                  <a:schemeClr val="tx1"/>
                </a:solidFill>
                <a:latin typeface="+mj-ea"/>
                <a:ea typeface="+mj-ea"/>
              </a:rPr>
              <a:t>Sugeno</a:t>
            </a:r>
            <a:r>
              <a:rPr lang="zh-CN" altLang="zh-CN" sz="1600" b="0" dirty="0">
                <a:solidFill>
                  <a:schemeClr val="tx1"/>
                </a:solidFill>
                <a:latin typeface="+mj-ea"/>
                <a:ea typeface="+mj-ea"/>
              </a:rPr>
              <a:t>型推理，在</a:t>
            </a:r>
            <a:r>
              <a:rPr lang="en-US" altLang="zh-CN" sz="1600" b="0" dirty="0" err="1">
                <a:solidFill>
                  <a:schemeClr val="tx1"/>
                </a:solidFill>
                <a:latin typeface="+mj-ea"/>
                <a:ea typeface="+mj-ea"/>
              </a:rPr>
              <a:t>wtaver</a:t>
            </a:r>
            <a:r>
              <a:rPr lang="zh-CN" altLang="zh-CN" sz="1600" b="0" dirty="0">
                <a:solidFill>
                  <a:schemeClr val="tx1"/>
                </a:solidFill>
                <a:latin typeface="+mj-ea"/>
                <a:ea typeface="+mj-ea"/>
              </a:rPr>
              <a:t>（加权平均）或</a:t>
            </a:r>
            <a:r>
              <a:rPr lang="en-US" altLang="zh-CN" sz="1600" b="0" dirty="0" err="1">
                <a:solidFill>
                  <a:schemeClr val="tx1"/>
                </a:solidFill>
                <a:latin typeface="+mj-ea"/>
                <a:ea typeface="+mj-ea"/>
              </a:rPr>
              <a:t>wtsum</a:t>
            </a:r>
            <a:r>
              <a:rPr lang="zh-CN" altLang="zh-CN" sz="1600" b="0" dirty="0">
                <a:solidFill>
                  <a:schemeClr val="tx1"/>
                </a:solidFill>
                <a:latin typeface="+mj-ea"/>
                <a:ea typeface="+mj-ea"/>
              </a:rPr>
              <a:t>（加权和）之间选择。</a:t>
            </a:r>
          </a:p>
        </p:txBody>
      </p:sp>
    </p:spTree>
    <p:extLst>
      <p:ext uri="{BB962C8B-B14F-4D97-AF65-F5344CB8AC3E}">
        <p14:creationId xmlns:p14="http://schemas.microsoft.com/office/powerpoint/2010/main" val="251576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8229600" cy="1143000"/>
          </a:xfrm>
        </p:spPr>
        <p:txBody>
          <a:bodyPr>
            <a:normAutofit/>
          </a:bodyPr>
          <a:lstStyle/>
          <a:p>
            <a:pPr algn="l"/>
            <a:r>
              <a:rPr lang="en-US" altLang="zh-CN" sz="2000" b="1" dirty="0">
                <a:solidFill>
                  <a:srgbClr val="C00000"/>
                </a:solidFill>
              </a:rPr>
              <a:t>8.2.2  </a:t>
            </a:r>
            <a:r>
              <a:rPr lang="zh-CN" altLang="zh-CN" sz="2000" b="1" dirty="0">
                <a:solidFill>
                  <a:srgbClr val="C00000"/>
                </a:solidFill>
              </a:rPr>
              <a:t>隶属函数编辑器</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96391" y="1268760"/>
            <a:ext cx="8229600" cy="3993307"/>
          </a:xfrm>
        </p:spPr>
        <p:txBody>
          <a:bodyPr>
            <a:normAutofit/>
          </a:bodyPr>
          <a:lstStyle/>
          <a:p>
            <a:r>
              <a:rPr lang="zh-CN" altLang="zh-CN" sz="2000" dirty="0">
                <a:latin typeface="+mj-ea"/>
                <a:ea typeface="+mj-ea"/>
              </a:rPr>
              <a:t>函数  </a:t>
            </a:r>
            <a:r>
              <a:rPr lang="en-US" altLang="zh-CN" sz="2000" dirty="0" err="1">
                <a:latin typeface="+mj-ea"/>
                <a:ea typeface="+mj-ea"/>
              </a:rPr>
              <a:t>mfedit</a:t>
            </a:r>
            <a:endParaRPr lang="zh-CN" altLang="zh-CN" sz="2000" dirty="0">
              <a:latin typeface="+mj-ea"/>
              <a:ea typeface="+mj-ea"/>
            </a:endParaRPr>
          </a:p>
          <a:p>
            <a:r>
              <a:rPr lang="zh-CN" altLang="zh-CN" sz="2000" dirty="0">
                <a:latin typeface="+mj-ea"/>
                <a:ea typeface="+mj-ea"/>
              </a:rPr>
              <a:t>格式</a:t>
            </a:r>
            <a:r>
              <a:rPr lang="en-US" altLang="zh-CN" sz="2000" dirty="0">
                <a:latin typeface="+mj-ea"/>
                <a:ea typeface="+mj-ea"/>
              </a:rPr>
              <a:t>  </a:t>
            </a:r>
            <a:r>
              <a:rPr lang="en-US" altLang="zh-CN" sz="2000" dirty="0" err="1">
                <a:latin typeface="+mj-ea"/>
                <a:ea typeface="+mj-ea"/>
              </a:rPr>
              <a:t>mfedit</a:t>
            </a:r>
            <a:r>
              <a:rPr lang="en-US" altLang="zh-CN" sz="2000" dirty="0">
                <a:latin typeface="+mj-ea"/>
                <a:ea typeface="+mj-ea"/>
              </a:rPr>
              <a:t>('a')</a:t>
            </a:r>
            <a:endParaRPr lang="zh-CN" altLang="zh-CN" sz="2000" dirty="0">
              <a:latin typeface="+mj-ea"/>
              <a:ea typeface="+mj-ea"/>
            </a:endParaRPr>
          </a:p>
          <a:p>
            <a:r>
              <a:rPr lang="en-US" altLang="zh-CN" sz="2000" dirty="0">
                <a:latin typeface="+mj-ea"/>
                <a:ea typeface="+mj-ea"/>
              </a:rPr>
              <a:t>      </a:t>
            </a:r>
            <a:r>
              <a:rPr lang="en-US" altLang="zh-CN" sz="2000" dirty="0" err="1">
                <a:latin typeface="+mj-ea"/>
                <a:ea typeface="+mj-ea"/>
              </a:rPr>
              <a:t>mfedit</a:t>
            </a:r>
            <a:r>
              <a:rPr lang="en-US" altLang="zh-CN" sz="2000" dirty="0">
                <a:latin typeface="+mj-ea"/>
                <a:ea typeface="+mj-ea"/>
              </a:rPr>
              <a:t>(a)</a:t>
            </a:r>
            <a:endParaRPr lang="zh-CN" altLang="zh-CN" sz="2000" dirty="0">
              <a:latin typeface="+mj-ea"/>
              <a:ea typeface="+mj-ea"/>
            </a:endParaRPr>
          </a:p>
          <a:p>
            <a:r>
              <a:rPr lang="zh-CN" altLang="zh-CN" sz="2000" dirty="0">
                <a:latin typeface="+mj-ea"/>
                <a:ea typeface="+mj-ea"/>
              </a:rPr>
              <a:t>说明</a:t>
            </a:r>
            <a:r>
              <a:rPr lang="en-US" altLang="zh-CN" sz="2000" dirty="0">
                <a:latin typeface="+mj-ea"/>
                <a:ea typeface="+mj-ea"/>
              </a:rPr>
              <a:t>  </a:t>
            </a:r>
            <a:r>
              <a:rPr lang="en-US" altLang="zh-CN" sz="2000" dirty="0" err="1">
                <a:latin typeface="+mj-ea"/>
                <a:ea typeface="+mj-ea"/>
              </a:rPr>
              <a:t>mfedit</a:t>
            </a:r>
            <a:r>
              <a:rPr lang="en-US" altLang="zh-CN" sz="2000" dirty="0">
                <a:latin typeface="+mj-ea"/>
                <a:ea typeface="+mj-ea"/>
              </a:rPr>
              <a:t>('a')</a:t>
            </a:r>
            <a:r>
              <a:rPr lang="zh-CN" altLang="zh-CN" sz="2000" dirty="0">
                <a:latin typeface="+mj-ea"/>
                <a:ea typeface="+mj-ea"/>
              </a:rPr>
              <a:t>生成一个隶属函数编辑器，他允许你检查和修改存储在文件</a:t>
            </a:r>
            <a:r>
              <a:rPr lang="en-US" altLang="zh-CN" sz="2000" dirty="0" err="1">
                <a:latin typeface="+mj-ea"/>
                <a:ea typeface="+mj-ea"/>
              </a:rPr>
              <a:t>a.fis</a:t>
            </a:r>
            <a:r>
              <a:rPr lang="zh-CN" altLang="zh-CN" sz="2000" dirty="0">
                <a:latin typeface="+mj-ea"/>
                <a:ea typeface="+mj-ea"/>
              </a:rPr>
              <a:t>中</a:t>
            </a:r>
            <a:r>
              <a:rPr lang="en-US" altLang="zh-CN" sz="2000" dirty="0">
                <a:latin typeface="+mj-ea"/>
                <a:ea typeface="+mj-ea"/>
              </a:rPr>
              <a:t>FIS</a:t>
            </a:r>
            <a:r>
              <a:rPr lang="zh-CN" altLang="zh-CN" sz="2000" dirty="0">
                <a:latin typeface="+mj-ea"/>
                <a:ea typeface="+mj-ea"/>
              </a:rPr>
              <a:t>结构的所有隶属函数。在</a:t>
            </a:r>
            <a:r>
              <a:rPr lang="en-US" altLang="zh-CN" sz="2000" dirty="0">
                <a:latin typeface="+mj-ea"/>
                <a:ea typeface="+mj-ea"/>
              </a:rPr>
              <a:t>MATLAB</a:t>
            </a:r>
            <a:r>
              <a:rPr lang="zh-CN" altLang="zh-CN" sz="2000" dirty="0">
                <a:latin typeface="+mj-ea"/>
                <a:ea typeface="+mj-ea"/>
              </a:rPr>
              <a:t>命令窗口输入：</a:t>
            </a:r>
          </a:p>
          <a:p>
            <a:r>
              <a:rPr lang="en-US" altLang="zh-CN" sz="2000" dirty="0" err="1">
                <a:latin typeface="+mj-ea"/>
                <a:ea typeface="+mj-ea"/>
              </a:rPr>
              <a:t>mfedit</a:t>
            </a:r>
            <a:r>
              <a:rPr lang="en-US" altLang="zh-CN" sz="2000" dirty="0">
                <a:latin typeface="+mj-ea"/>
                <a:ea typeface="+mj-ea"/>
              </a:rPr>
              <a:t>('tank')</a:t>
            </a:r>
            <a:endParaRPr lang="zh-CN" altLang="zh-CN" sz="2000" dirty="0">
              <a:latin typeface="+mj-ea"/>
              <a:ea typeface="+mj-ea"/>
            </a:endParaRPr>
          </a:p>
          <a:p>
            <a:r>
              <a:rPr lang="zh-CN" altLang="zh-CN" sz="2000" dirty="0">
                <a:latin typeface="+mj-ea"/>
                <a:ea typeface="+mj-ea"/>
              </a:rPr>
              <a:t>运行程序产生如图</a:t>
            </a:r>
            <a:r>
              <a:rPr lang="en-US" altLang="zh-CN" sz="2000" dirty="0">
                <a:latin typeface="+mj-ea"/>
                <a:ea typeface="+mj-ea"/>
              </a:rPr>
              <a:t>8-6</a:t>
            </a:r>
            <a:r>
              <a:rPr lang="zh-CN" altLang="zh-CN" sz="2000" dirty="0">
                <a:latin typeface="+mj-ea"/>
                <a:ea typeface="+mj-ea"/>
              </a:rPr>
              <a:t>所示工具箱图。</a:t>
            </a:r>
          </a:p>
          <a:p>
            <a:endParaRPr lang="zh-CN" altLang="en-US" sz="2000" dirty="0">
              <a:latin typeface="+mj-ea"/>
              <a:ea typeface="+mj-e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3068960"/>
            <a:ext cx="3902075" cy="345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22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425355"/>
          </a:xfrm>
        </p:spPr>
        <p:txBody>
          <a:bodyPr>
            <a:normAutofit fontScale="47500" lnSpcReduction="20000"/>
          </a:bodyPr>
          <a:lstStyle/>
          <a:p>
            <a:r>
              <a:rPr lang="en-US" altLang="zh-CN" dirty="0" err="1"/>
              <a:t>mfedit</a:t>
            </a:r>
            <a:r>
              <a:rPr lang="en-US" altLang="zh-CN" dirty="0"/>
              <a:t>('tank')</a:t>
            </a:r>
            <a:r>
              <a:rPr lang="zh-CN" altLang="zh-CN" dirty="0"/>
              <a:t>以这种方式打开隶属函数编辑器并装入</a:t>
            </a:r>
            <a:r>
              <a:rPr lang="en-US" altLang="zh-CN" dirty="0" err="1"/>
              <a:t>tank.fis</a:t>
            </a:r>
            <a:r>
              <a:rPr lang="zh-CN" altLang="zh-CN" dirty="0"/>
              <a:t>中存储的所有隶属函数。</a:t>
            </a:r>
          </a:p>
          <a:p>
            <a:r>
              <a:rPr lang="en-US" altLang="zh-CN" dirty="0" err="1"/>
              <a:t>mfedit</a:t>
            </a:r>
            <a:r>
              <a:rPr lang="en-US" altLang="zh-CN" dirty="0"/>
              <a:t>(a)</a:t>
            </a:r>
            <a:r>
              <a:rPr lang="zh-CN" altLang="zh-CN" dirty="0"/>
              <a:t>对于</a:t>
            </a:r>
            <a:r>
              <a:rPr lang="en-US" altLang="zh-CN" dirty="0"/>
              <a:t>FIS</a:t>
            </a:r>
            <a:r>
              <a:rPr lang="zh-CN" altLang="zh-CN" dirty="0"/>
              <a:t>结构操作一个</a:t>
            </a:r>
            <a:r>
              <a:rPr lang="en-US" altLang="zh-CN" dirty="0"/>
              <a:t>MATLAB</a:t>
            </a:r>
            <a:r>
              <a:rPr lang="zh-CN" altLang="zh-CN" dirty="0"/>
              <a:t>工作空间变量</a:t>
            </a:r>
            <a:r>
              <a:rPr lang="en-US" altLang="zh-CN" dirty="0"/>
              <a:t>a</a:t>
            </a:r>
            <a:r>
              <a:rPr lang="zh-CN" altLang="zh-CN" dirty="0"/>
              <a:t>。</a:t>
            </a:r>
            <a:r>
              <a:rPr lang="en-US" altLang="zh-CN" dirty="0" err="1"/>
              <a:t>Mfedit</a:t>
            </a:r>
            <a:r>
              <a:rPr lang="zh-CN" altLang="zh-CN" dirty="0"/>
              <a:t>可单独弹出没有装入</a:t>
            </a:r>
            <a:r>
              <a:rPr lang="en-US" altLang="zh-CN" dirty="0"/>
              <a:t>FIS</a:t>
            </a:r>
            <a:r>
              <a:rPr lang="zh-CN" altLang="zh-CN" dirty="0"/>
              <a:t>的隶属函数编辑器。</a:t>
            </a:r>
          </a:p>
          <a:p>
            <a:r>
              <a:rPr lang="zh-CN" altLang="zh-CN" dirty="0"/>
              <a:t>菜单项：在</a:t>
            </a:r>
            <a:r>
              <a:rPr lang="en-US" altLang="zh-CN" dirty="0"/>
              <a:t>ANFIS</a:t>
            </a:r>
            <a:r>
              <a:rPr lang="zh-CN" altLang="zh-CN" dirty="0"/>
              <a:t>编辑器</a:t>
            </a:r>
            <a:r>
              <a:rPr lang="en-US" altLang="zh-CN" dirty="0"/>
              <a:t>GUI</a:t>
            </a:r>
            <a:r>
              <a:rPr lang="zh-CN" altLang="zh-CN" dirty="0"/>
              <a:t>上，有一个菜单棒允许你打开相关的</a:t>
            </a:r>
            <a:r>
              <a:rPr lang="en-US" altLang="zh-CN" dirty="0"/>
              <a:t>GUI</a:t>
            </a:r>
            <a:r>
              <a:rPr lang="zh-CN" altLang="zh-CN" dirty="0"/>
              <a:t>工具、打开和保存系统等。</a:t>
            </a:r>
            <a:r>
              <a:rPr lang="en-US" altLang="zh-CN" dirty="0"/>
              <a:t>File</a:t>
            </a:r>
            <a:r>
              <a:rPr lang="zh-CN" altLang="zh-CN" dirty="0"/>
              <a:t>菜单与</a:t>
            </a:r>
            <a:r>
              <a:rPr lang="en-US" altLang="zh-CN" dirty="0"/>
              <a:t>FIS</a:t>
            </a:r>
            <a:r>
              <a:rPr lang="zh-CN" altLang="zh-CN" dirty="0"/>
              <a:t>编辑器上的</a:t>
            </a:r>
            <a:r>
              <a:rPr lang="en-US" altLang="zh-CN" dirty="0"/>
              <a:t>File</a:t>
            </a:r>
            <a:r>
              <a:rPr lang="zh-CN" altLang="zh-CN" dirty="0"/>
              <a:t>菜单功能相同。</a:t>
            </a:r>
          </a:p>
          <a:p>
            <a:r>
              <a:rPr lang="zh-CN" altLang="zh-CN" dirty="0"/>
              <a:t>·</a:t>
            </a:r>
            <a:r>
              <a:rPr lang="en-US" altLang="zh-CN" dirty="0"/>
              <a:t>Edit</a:t>
            </a:r>
            <a:r>
              <a:rPr lang="zh-CN" altLang="zh-CN" dirty="0"/>
              <a:t>菜单项包括：</a:t>
            </a:r>
          </a:p>
          <a:p>
            <a:r>
              <a:rPr lang="en-US" altLang="zh-CN" dirty="0"/>
              <a:t>Add MF…   </a:t>
            </a:r>
            <a:r>
              <a:rPr lang="zh-CN" altLang="zh-CN" dirty="0"/>
              <a:t>为当前语言变量增加隶属度函数；</a:t>
            </a:r>
          </a:p>
          <a:p>
            <a:r>
              <a:rPr lang="en-US" altLang="zh-CN" dirty="0"/>
              <a:t>Add custom MF…   </a:t>
            </a:r>
            <a:r>
              <a:rPr lang="zh-CN" altLang="zh-CN" dirty="0"/>
              <a:t>为当前语言变量增加定制的隶属度函数；</a:t>
            </a:r>
          </a:p>
          <a:p>
            <a:r>
              <a:rPr lang="en-US" altLang="zh-CN" dirty="0"/>
              <a:t>Remove current MF   </a:t>
            </a:r>
            <a:r>
              <a:rPr lang="zh-CN" altLang="zh-CN" dirty="0"/>
              <a:t>删除当前的隶属度函数；</a:t>
            </a:r>
          </a:p>
          <a:p>
            <a:r>
              <a:rPr lang="en-US" altLang="zh-CN" dirty="0"/>
              <a:t>Remove all MFS   </a:t>
            </a:r>
            <a:r>
              <a:rPr lang="zh-CN" altLang="zh-CN" dirty="0"/>
              <a:t>删除当前语言变量的所有隶属度函数；</a:t>
            </a:r>
          </a:p>
          <a:p>
            <a:r>
              <a:rPr lang="en-US" altLang="zh-CN" dirty="0"/>
              <a:t>Undo   </a:t>
            </a:r>
            <a:r>
              <a:rPr lang="zh-CN" altLang="zh-CN" dirty="0"/>
              <a:t>恢复当前最近的改变。</a:t>
            </a:r>
          </a:p>
          <a:p>
            <a:r>
              <a:rPr lang="zh-CN" altLang="zh-CN" dirty="0"/>
              <a:t>·</a:t>
            </a:r>
            <a:r>
              <a:rPr lang="en-US" altLang="zh-CN" dirty="0"/>
              <a:t>View</a:t>
            </a:r>
            <a:r>
              <a:rPr lang="zh-CN" altLang="zh-CN" dirty="0"/>
              <a:t>菜单项包括：</a:t>
            </a:r>
          </a:p>
          <a:p>
            <a:r>
              <a:rPr lang="en-US" altLang="zh-CN" dirty="0"/>
              <a:t>Edit FIS properties…   </a:t>
            </a:r>
            <a:r>
              <a:rPr lang="zh-CN" altLang="zh-CN" dirty="0"/>
              <a:t>调用</a:t>
            </a:r>
            <a:r>
              <a:rPr lang="en-US" altLang="zh-CN" dirty="0"/>
              <a:t>FIS</a:t>
            </a:r>
            <a:r>
              <a:rPr lang="zh-CN" altLang="zh-CN" dirty="0"/>
              <a:t>编辑器；</a:t>
            </a:r>
          </a:p>
          <a:p>
            <a:r>
              <a:rPr lang="en-US" altLang="zh-CN" dirty="0"/>
              <a:t>Edit rules…   </a:t>
            </a:r>
            <a:r>
              <a:rPr lang="zh-CN" altLang="zh-CN" dirty="0"/>
              <a:t>调用规则编辑器；</a:t>
            </a:r>
          </a:p>
          <a:p>
            <a:r>
              <a:rPr lang="en-US" altLang="zh-CN" dirty="0"/>
              <a:t>View rules…   </a:t>
            </a:r>
            <a:r>
              <a:rPr lang="zh-CN" altLang="zh-CN" dirty="0"/>
              <a:t>调用规则观察器；</a:t>
            </a:r>
          </a:p>
          <a:p>
            <a:r>
              <a:rPr lang="en-US" altLang="zh-CN" dirty="0"/>
              <a:t>View surface…   </a:t>
            </a:r>
            <a:r>
              <a:rPr lang="zh-CN" altLang="zh-CN" dirty="0"/>
              <a:t>调用曲面观察器。</a:t>
            </a:r>
          </a:p>
          <a:p>
            <a:endParaRPr lang="zh-CN" altLang="en-US" dirty="0"/>
          </a:p>
        </p:txBody>
      </p:sp>
    </p:spTree>
    <p:extLst>
      <p:ext uri="{BB962C8B-B14F-4D97-AF65-F5344CB8AC3E}">
        <p14:creationId xmlns:p14="http://schemas.microsoft.com/office/powerpoint/2010/main" val="523947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20688"/>
            <a:ext cx="8229600" cy="1143000"/>
          </a:xfrm>
        </p:spPr>
        <p:txBody>
          <a:bodyPr>
            <a:normAutofit/>
          </a:bodyPr>
          <a:lstStyle/>
          <a:p>
            <a:pPr algn="l"/>
            <a:r>
              <a:rPr lang="en-US" altLang="zh-CN" sz="2000" b="1" dirty="0">
                <a:solidFill>
                  <a:srgbClr val="C00000"/>
                </a:solidFill>
              </a:rPr>
              <a:t>8.2.3  </a:t>
            </a:r>
            <a:r>
              <a:rPr lang="zh-CN" altLang="zh-CN" sz="2000" b="1" dirty="0">
                <a:solidFill>
                  <a:srgbClr val="C00000"/>
                </a:solidFill>
              </a:rPr>
              <a:t>绘制</a:t>
            </a:r>
            <a:r>
              <a:rPr lang="en-US" altLang="zh-CN" sz="2000" b="1" dirty="0">
                <a:solidFill>
                  <a:srgbClr val="C00000"/>
                </a:solidFill>
              </a:rPr>
              <a:t>FIS</a:t>
            </a:r>
            <a:r>
              <a:rPr lang="zh-CN" altLang="zh-CN" sz="2000" b="1" dirty="0">
                <a:solidFill>
                  <a:srgbClr val="C00000"/>
                </a:solidFill>
              </a:rPr>
              <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107504" y="1268760"/>
            <a:ext cx="8229600" cy="4525963"/>
          </a:xfrm>
        </p:spPr>
        <p:txBody>
          <a:bodyPr>
            <a:normAutofit/>
          </a:bodyPr>
          <a:lstStyle/>
          <a:p>
            <a:pPr marL="0" indent="0">
              <a:buNone/>
            </a:pPr>
            <a:r>
              <a:rPr lang="zh-CN" altLang="zh-CN" sz="2000" dirty="0"/>
              <a:t>函数  </a:t>
            </a:r>
            <a:r>
              <a:rPr lang="en-US" altLang="zh-CN" sz="2000" b="1" dirty="0" err="1"/>
              <a:t>plotfis</a:t>
            </a:r>
            <a:endParaRPr lang="zh-CN" altLang="zh-CN" sz="2000" dirty="0"/>
          </a:p>
          <a:p>
            <a:pPr marL="0" indent="0">
              <a:buNone/>
            </a:pPr>
            <a:r>
              <a:rPr lang="zh-CN" altLang="zh-CN" sz="2000" dirty="0"/>
              <a:t>格式 </a:t>
            </a:r>
            <a:r>
              <a:rPr lang="en-US" altLang="zh-CN" sz="2000" dirty="0"/>
              <a:t> </a:t>
            </a:r>
            <a:r>
              <a:rPr lang="en-US" altLang="zh-CN" sz="2000" dirty="0" err="1"/>
              <a:t>plotfis</a:t>
            </a:r>
            <a:r>
              <a:rPr lang="en-US" altLang="zh-CN" sz="2000" dirty="0"/>
              <a:t>(</a:t>
            </a:r>
            <a:r>
              <a:rPr lang="en-US" altLang="zh-CN" sz="2000" dirty="0" err="1"/>
              <a:t>fismat</a:t>
            </a:r>
            <a:r>
              <a:rPr lang="en-US" altLang="zh-CN" sz="2000" dirty="0"/>
              <a:t>)</a:t>
            </a:r>
            <a:endParaRPr lang="zh-CN" altLang="zh-CN" sz="2000" dirty="0"/>
          </a:p>
          <a:p>
            <a:pPr marL="0" indent="0">
              <a:buNone/>
            </a:pPr>
            <a:r>
              <a:rPr lang="zh-CN" altLang="zh-CN" sz="2000" dirty="0"/>
              <a:t>说明</a:t>
            </a:r>
            <a:r>
              <a:rPr lang="en-US" altLang="zh-CN" sz="2000" dirty="0"/>
              <a:t>  </a:t>
            </a:r>
            <a:r>
              <a:rPr lang="zh-CN" altLang="zh-CN" sz="2000" dirty="0"/>
              <a:t>此函数显示由</a:t>
            </a:r>
            <a:r>
              <a:rPr lang="en-US" altLang="zh-CN" sz="2000" dirty="0" err="1"/>
              <a:t>fismat</a:t>
            </a:r>
            <a:r>
              <a:rPr lang="zh-CN" altLang="zh-CN" sz="2000" dirty="0"/>
              <a:t>指定的一个</a:t>
            </a:r>
            <a:r>
              <a:rPr lang="en-US" altLang="zh-CN" sz="2000" dirty="0"/>
              <a:t>FIS</a:t>
            </a:r>
            <a:r>
              <a:rPr lang="zh-CN" altLang="zh-CN" sz="2000" dirty="0"/>
              <a:t>的高层方框图，输入和它们的隶属函数出现在结构特征图的左边，同时输出和它们的隶属函数出现在结构特征图的右边。</a:t>
            </a:r>
          </a:p>
          <a:p>
            <a:pPr marL="0" indent="0">
              <a:buNone/>
            </a:pPr>
            <a:r>
              <a:rPr lang="zh-CN" altLang="zh-CN" sz="2000" dirty="0"/>
              <a:t>绘制</a:t>
            </a:r>
            <a:r>
              <a:rPr lang="en-US" altLang="zh-CN" sz="2000" dirty="0"/>
              <a:t>FIS</a:t>
            </a:r>
            <a:r>
              <a:rPr lang="zh-CN" altLang="zh-CN" sz="2000" dirty="0"/>
              <a:t>，程序如下：</a:t>
            </a:r>
          </a:p>
          <a:p>
            <a:pPr marL="0" indent="0">
              <a:buNone/>
            </a:pPr>
            <a:r>
              <a:rPr lang="en-US" altLang="zh-CN" sz="2000" dirty="0" err="1"/>
              <a:t>clc,clear,close</a:t>
            </a:r>
            <a:r>
              <a:rPr lang="en-US" altLang="zh-CN" sz="2000" dirty="0"/>
              <a:t> all</a:t>
            </a:r>
            <a:endParaRPr lang="zh-CN" altLang="zh-CN" sz="2000" dirty="0"/>
          </a:p>
          <a:p>
            <a:pPr marL="0" indent="0">
              <a:buNone/>
            </a:pPr>
            <a:r>
              <a:rPr lang="en-US" altLang="zh-CN" sz="2000" dirty="0"/>
              <a:t>a = </a:t>
            </a:r>
            <a:r>
              <a:rPr lang="en-US" altLang="zh-CN" sz="2000" dirty="0" err="1"/>
              <a:t>readfis</a:t>
            </a:r>
            <a:r>
              <a:rPr lang="en-US" altLang="zh-CN" sz="2000" dirty="0"/>
              <a:t>('tipper');</a:t>
            </a:r>
            <a:endParaRPr lang="zh-CN" altLang="zh-CN" sz="2000" dirty="0"/>
          </a:p>
          <a:p>
            <a:pPr marL="0" indent="0">
              <a:buNone/>
            </a:pPr>
            <a:r>
              <a:rPr lang="en-US" altLang="zh-CN" sz="2000" dirty="0" err="1"/>
              <a:t>plotfis</a:t>
            </a:r>
            <a:r>
              <a:rPr lang="en-US" altLang="zh-CN" sz="2000" dirty="0"/>
              <a:t>(a)</a:t>
            </a:r>
            <a:endParaRPr lang="zh-CN" altLang="zh-CN" sz="2000" dirty="0"/>
          </a:p>
          <a:p>
            <a:pPr marL="0" indent="0">
              <a:buNone/>
            </a:pPr>
            <a:r>
              <a:rPr lang="zh-CN" altLang="zh-CN" sz="2000" dirty="0"/>
              <a:t>运行程序输出图形如图</a:t>
            </a:r>
            <a:r>
              <a:rPr lang="en-US" altLang="zh-CN" sz="2000" dirty="0"/>
              <a:t>8-7</a:t>
            </a:r>
            <a:r>
              <a:rPr lang="zh-CN" altLang="zh-CN" sz="2000" dirty="0"/>
              <a:t>所示。</a:t>
            </a:r>
          </a:p>
          <a:p>
            <a:endParaRPr lang="zh-CN"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924943"/>
            <a:ext cx="3643313" cy="332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7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08720"/>
            <a:ext cx="8229600" cy="1143000"/>
          </a:xfrm>
        </p:spPr>
        <p:txBody>
          <a:bodyPr>
            <a:normAutofit fontScale="90000"/>
          </a:bodyPr>
          <a:lstStyle/>
          <a:p>
            <a:r>
              <a:rPr lang="en-US" altLang="zh-CN" b="1" dirty="0">
                <a:solidFill>
                  <a:srgbClr val="C00000"/>
                </a:solidFill>
              </a:rPr>
              <a:t>8.2.4  </a:t>
            </a:r>
            <a:r>
              <a:rPr lang="zh-CN" altLang="zh-CN" b="1" dirty="0">
                <a:solidFill>
                  <a:srgbClr val="C00000"/>
                </a:solidFill>
              </a:rPr>
              <a:t>设置模糊系统属性</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600200"/>
            <a:ext cx="8229600" cy="4997152"/>
          </a:xfrm>
        </p:spPr>
        <p:txBody>
          <a:bodyPr>
            <a:normAutofit fontScale="47500" lnSpcReduction="20000"/>
          </a:bodyPr>
          <a:lstStyle/>
          <a:p>
            <a:pPr marL="0" indent="0">
              <a:buNone/>
            </a:pPr>
            <a:r>
              <a:rPr lang="zh-CN" altLang="zh-CN" dirty="0"/>
              <a:t>函数  </a:t>
            </a:r>
            <a:r>
              <a:rPr lang="en-US" altLang="zh-CN" dirty="0" err="1"/>
              <a:t>setfis</a:t>
            </a:r>
            <a:endParaRPr lang="zh-CN" altLang="zh-CN" dirty="0"/>
          </a:p>
          <a:p>
            <a:pPr marL="0" indent="0">
              <a:buNone/>
            </a:pPr>
            <a:r>
              <a:rPr lang="zh-CN" altLang="zh-CN" dirty="0"/>
              <a:t>格式  </a:t>
            </a:r>
            <a:r>
              <a:rPr lang="en-US" altLang="zh-CN" dirty="0"/>
              <a:t>a = </a:t>
            </a:r>
            <a:r>
              <a:rPr lang="en-US" altLang="zh-CN" dirty="0" err="1"/>
              <a:t>setfis</a:t>
            </a:r>
            <a:r>
              <a:rPr lang="en-US" altLang="zh-CN" dirty="0"/>
              <a:t>(a,'</a:t>
            </a:r>
            <a:r>
              <a:rPr lang="en-US" altLang="zh-CN" dirty="0" err="1"/>
              <a:t>fispropname</a:t>
            </a:r>
            <a:r>
              <a:rPr lang="en-US" altLang="zh-CN" dirty="0"/>
              <a:t>','</a:t>
            </a:r>
            <a:r>
              <a:rPr lang="en-US" altLang="zh-CN" dirty="0" err="1"/>
              <a:t>newfisprop</a:t>
            </a:r>
            <a:r>
              <a:rPr lang="en-US" altLang="zh-CN" dirty="0"/>
              <a:t>')</a:t>
            </a:r>
            <a:endParaRPr lang="zh-CN" altLang="zh-CN" dirty="0"/>
          </a:p>
          <a:p>
            <a:pPr marL="0" indent="0">
              <a:buNone/>
            </a:pPr>
            <a:r>
              <a:rPr lang="en-US" altLang="zh-CN" dirty="0"/>
              <a:t>      a = </a:t>
            </a:r>
            <a:r>
              <a:rPr lang="en-US" altLang="zh-CN" dirty="0" err="1"/>
              <a:t>setfis</a:t>
            </a:r>
            <a:r>
              <a:rPr lang="en-US" altLang="zh-CN" dirty="0"/>
              <a:t>(a,'</a:t>
            </a:r>
            <a:r>
              <a:rPr lang="en-US" altLang="zh-CN" dirty="0" err="1"/>
              <a:t>vartype</a:t>
            </a:r>
            <a:r>
              <a:rPr lang="en-US" altLang="zh-CN" dirty="0"/>
              <a:t>',</a:t>
            </a:r>
            <a:r>
              <a:rPr lang="en-US" altLang="zh-CN" dirty="0" err="1"/>
              <a:t>varindex</a:t>
            </a:r>
            <a:r>
              <a:rPr lang="en-US" altLang="zh-CN" dirty="0"/>
              <a:t>,'</a:t>
            </a:r>
            <a:r>
              <a:rPr lang="en-US" altLang="zh-CN" dirty="0" err="1"/>
              <a:t>varpropname</a:t>
            </a:r>
            <a:r>
              <a:rPr lang="en-US" altLang="zh-CN" dirty="0"/>
              <a:t>','</a:t>
            </a:r>
            <a:r>
              <a:rPr lang="en-US" altLang="zh-CN" dirty="0" err="1"/>
              <a:t>newvarprop</a:t>
            </a:r>
            <a:r>
              <a:rPr lang="en-US" altLang="zh-CN" dirty="0"/>
              <a:t>')</a:t>
            </a:r>
            <a:endParaRPr lang="zh-CN" altLang="zh-CN" dirty="0"/>
          </a:p>
          <a:p>
            <a:pPr marL="0" indent="0">
              <a:buNone/>
            </a:pPr>
            <a:r>
              <a:rPr lang="en-US" altLang="zh-CN" dirty="0"/>
              <a:t>      a = </a:t>
            </a:r>
            <a:r>
              <a:rPr lang="en-US" altLang="zh-CN" dirty="0" err="1"/>
              <a:t>setfis</a:t>
            </a:r>
            <a:r>
              <a:rPr lang="en-US" altLang="zh-CN" dirty="0"/>
              <a:t>(a,'</a:t>
            </a:r>
            <a:r>
              <a:rPr lang="en-US" altLang="zh-CN" dirty="0" err="1"/>
              <a:t>vartype</a:t>
            </a:r>
            <a:r>
              <a:rPr lang="en-US" altLang="zh-CN" dirty="0"/>
              <a:t>',</a:t>
            </a:r>
            <a:r>
              <a:rPr lang="en-US" altLang="zh-CN" dirty="0" err="1"/>
              <a:t>varindex</a:t>
            </a:r>
            <a:r>
              <a:rPr lang="en-US" altLang="zh-CN" dirty="0"/>
              <a:t>,'mf',</a:t>
            </a:r>
            <a:r>
              <a:rPr lang="en-US" altLang="zh-CN" dirty="0" err="1"/>
              <a:t>mfindex</a:t>
            </a:r>
            <a:r>
              <a:rPr lang="en-US" altLang="zh-CN" dirty="0"/>
              <a:t>, '</a:t>
            </a:r>
            <a:r>
              <a:rPr lang="en-US" altLang="zh-CN" dirty="0" err="1"/>
              <a:t>mfpropname</a:t>
            </a:r>
            <a:r>
              <a:rPr lang="en-US" altLang="zh-CN" dirty="0"/>
              <a:t>','</a:t>
            </a:r>
            <a:r>
              <a:rPr lang="en-US" altLang="zh-CN" dirty="0" err="1"/>
              <a:t>newmfprop</a:t>
            </a:r>
            <a:r>
              <a:rPr lang="en-US" altLang="zh-CN" dirty="0"/>
              <a:t>'); </a:t>
            </a:r>
            <a:endParaRPr lang="zh-CN" altLang="zh-CN" dirty="0"/>
          </a:p>
          <a:p>
            <a:pPr marL="0" indent="0">
              <a:buNone/>
            </a:pPr>
            <a:r>
              <a:rPr lang="zh-CN" altLang="zh-CN" dirty="0"/>
              <a:t>说明</a:t>
            </a:r>
            <a:r>
              <a:rPr lang="en-US" altLang="zh-CN" dirty="0"/>
              <a:t>  </a:t>
            </a:r>
            <a:r>
              <a:rPr lang="zh-CN" altLang="zh-CN" dirty="0"/>
              <a:t>可以使用三个、五个或七个输入变量调用</a:t>
            </a:r>
            <a:r>
              <a:rPr lang="en-US" altLang="zh-CN" dirty="0" err="1"/>
              <a:t>setfis</a:t>
            </a:r>
            <a:r>
              <a:rPr lang="zh-CN" altLang="zh-CN" dirty="0"/>
              <a:t>命令，使用几个输入变量取决于是否设置整个结构的一个属性，是否设置属于该结构的一个特定变量，还是是否设置属于这些变量之一的一个特定隶属函数。</a:t>
            </a:r>
          </a:p>
          <a:p>
            <a:pPr marL="0" indent="0">
              <a:buNone/>
            </a:pPr>
            <a:r>
              <a:rPr lang="zh-CN" altLang="zh-CN" dirty="0"/>
              <a:t>这些变量是：</a:t>
            </a:r>
          </a:p>
          <a:p>
            <a:pPr marL="0" indent="0">
              <a:buNone/>
            </a:pPr>
            <a:r>
              <a:rPr lang="en-US" altLang="zh-CN" dirty="0"/>
              <a:t>a</a:t>
            </a:r>
            <a:r>
              <a:rPr lang="zh-CN" altLang="zh-CN" dirty="0"/>
              <a:t>：工作空间中</a:t>
            </a:r>
            <a:r>
              <a:rPr lang="en-US" altLang="zh-CN" dirty="0"/>
              <a:t>FIS</a:t>
            </a:r>
            <a:r>
              <a:rPr lang="zh-CN" altLang="zh-CN" dirty="0"/>
              <a:t>的一个变量名称，</a:t>
            </a:r>
          </a:p>
          <a:p>
            <a:pPr marL="0" indent="0">
              <a:buNone/>
            </a:pPr>
            <a:r>
              <a:rPr lang="en-US" altLang="zh-CN" dirty="0" err="1"/>
              <a:t>vartype</a:t>
            </a:r>
            <a:r>
              <a:rPr lang="zh-CN" altLang="zh-CN" dirty="0"/>
              <a:t>：表示变量类型的一个字符串：</a:t>
            </a:r>
            <a:r>
              <a:rPr lang="en-US" altLang="zh-CN" dirty="0"/>
              <a:t>input</a:t>
            </a:r>
            <a:r>
              <a:rPr lang="zh-CN" altLang="zh-CN" dirty="0"/>
              <a:t>或</a:t>
            </a:r>
            <a:r>
              <a:rPr lang="en-US" altLang="zh-CN" dirty="0"/>
              <a:t>output</a:t>
            </a:r>
            <a:r>
              <a:rPr lang="zh-CN" altLang="zh-CN" dirty="0"/>
              <a:t>；</a:t>
            </a:r>
          </a:p>
          <a:p>
            <a:pPr marL="0" indent="0">
              <a:buNone/>
            </a:pPr>
            <a:r>
              <a:rPr lang="en-US" altLang="zh-CN" dirty="0" err="1"/>
              <a:t>varindex</a:t>
            </a:r>
            <a:r>
              <a:rPr lang="zh-CN" altLang="zh-CN" dirty="0"/>
              <a:t>：输入或输出变量的索引；</a:t>
            </a:r>
          </a:p>
          <a:p>
            <a:pPr marL="0" indent="0">
              <a:buNone/>
            </a:pPr>
            <a:r>
              <a:rPr lang="en-US" altLang="zh-CN" dirty="0"/>
              <a:t>mf</a:t>
            </a:r>
            <a:r>
              <a:rPr lang="zh-CN" altLang="zh-CN" dirty="0"/>
              <a:t>：调用</a:t>
            </a:r>
            <a:r>
              <a:rPr lang="en-US" altLang="zh-CN" dirty="0" err="1"/>
              <a:t>setfis</a:t>
            </a:r>
            <a:r>
              <a:rPr lang="zh-CN" altLang="zh-CN" dirty="0"/>
              <a:t>时，七个变量中的第四个变量所用的字符串，用语指明此变量是一个隶属函数；</a:t>
            </a:r>
          </a:p>
          <a:p>
            <a:pPr marL="0" indent="0">
              <a:buNone/>
            </a:pPr>
            <a:r>
              <a:rPr lang="en-US" altLang="zh-CN" dirty="0" err="1"/>
              <a:t>mfindex</a:t>
            </a:r>
            <a:r>
              <a:rPr lang="zh-CN" altLang="zh-CN" dirty="0"/>
              <a:t>：属于所选变量的隶属函数的索引；</a:t>
            </a:r>
          </a:p>
          <a:p>
            <a:pPr marL="0" indent="0">
              <a:buNone/>
            </a:pPr>
            <a:r>
              <a:rPr lang="en-US" altLang="zh-CN" dirty="0" err="1"/>
              <a:t>fispropname</a:t>
            </a:r>
            <a:r>
              <a:rPr lang="zh-CN" altLang="zh-CN" dirty="0"/>
              <a:t>：表示你要设置</a:t>
            </a:r>
            <a:r>
              <a:rPr lang="en-US" altLang="zh-CN" dirty="0"/>
              <a:t>FIS</a:t>
            </a:r>
            <a:r>
              <a:rPr lang="zh-CN" altLang="zh-CN" dirty="0"/>
              <a:t>域属性的一个字符串：</a:t>
            </a:r>
            <a:r>
              <a:rPr lang="en-US" altLang="zh-CN" dirty="0" err="1"/>
              <a:t>name,type,andmethod</a:t>
            </a:r>
            <a:r>
              <a:rPr lang="en-US" altLang="zh-CN" dirty="0"/>
              <a:t>, </a:t>
            </a:r>
            <a:r>
              <a:rPr lang="en-US" altLang="zh-CN" dirty="0" err="1"/>
              <a:t>ormethod</a:t>
            </a:r>
            <a:r>
              <a:rPr lang="en-US" altLang="zh-CN" dirty="0"/>
              <a:t>, </a:t>
            </a:r>
            <a:r>
              <a:rPr lang="en-US" altLang="zh-CN" dirty="0" err="1"/>
              <a:t>impmethod,aggmethod,defuzzmethod</a:t>
            </a:r>
            <a:r>
              <a:rPr lang="zh-CN" altLang="zh-CN" dirty="0"/>
              <a:t>；</a:t>
            </a:r>
          </a:p>
          <a:p>
            <a:pPr marL="0" indent="0">
              <a:buNone/>
            </a:pPr>
            <a:r>
              <a:rPr lang="en-US" altLang="zh-CN" dirty="0" err="1"/>
              <a:t>newfisprop</a:t>
            </a:r>
            <a:r>
              <a:rPr lang="zh-CN" altLang="zh-CN" dirty="0"/>
              <a:t>：你要设置的</a:t>
            </a:r>
            <a:r>
              <a:rPr lang="en-US" altLang="zh-CN" dirty="0"/>
              <a:t>FIS</a:t>
            </a:r>
            <a:r>
              <a:rPr lang="zh-CN" altLang="zh-CN" dirty="0"/>
              <a:t>的属性或方法名称的一个字符串；</a:t>
            </a:r>
          </a:p>
          <a:p>
            <a:pPr marL="0" indent="0">
              <a:buNone/>
            </a:pPr>
            <a:r>
              <a:rPr lang="en-US" altLang="zh-CN" dirty="0" err="1"/>
              <a:t>varpropname</a:t>
            </a:r>
            <a:r>
              <a:rPr lang="zh-CN" altLang="zh-CN" dirty="0"/>
              <a:t>：你要设置的变量域名称的一个字符串：</a:t>
            </a:r>
            <a:r>
              <a:rPr lang="en-US" altLang="zh-CN" dirty="0"/>
              <a:t>name</a:t>
            </a:r>
            <a:r>
              <a:rPr lang="zh-CN" altLang="zh-CN" dirty="0"/>
              <a:t>或</a:t>
            </a:r>
            <a:r>
              <a:rPr lang="en-US" altLang="zh-CN" dirty="0"/>
              <a:t>range</a:t>
            </a:r>
            <a:r>
              <a:rPr lang="zh-CN" altLang="zh-CN" dirty="0"/>
              <a:t>；</a:t>
            </a:r>
          </a:p>
          <a:p>
            <a:pPr marL="0" indent="0">
              <a:buNone/>
            </a:pPr>
            <a:r>
              <a:rPr lang="en-US" altLang="zh-CN" dirty="0" err="1"/>
              <a:t>newvarprop</a:t>
            </a:r>
            <a:r>
              <a:rPr lang="zh-CN" altLang="zh-CN" dirty="0"/>
              <a:t>：你要设置的变量名称的一个字符串（对</a:t>
            </a:r>
            <a:r>
              <a:rPr lang="en-US" altLang="zh-CN" dirty="0"/>
              <a:t>name</a:t>
            </a:r>
            <a:r>
              <a:rPr lang="zh-CN" altLang="zh-CN" dirty="0"/>
              <a:t>），或变量范围的一个数组（对</a:t>
            </a:r>
            <a:r>
              <a:rPr lang="en-US" altLang="zh-CN" dirty="0"/>
              <a:t>range</a:t>
            </a:r>
            <a:r>
              <a:rPr lang="zh-CN" altLang="zh-CN" dirty="0"/>
              <a:t>），</a:t>
            </a:r>
            <a:r>
              <a:rPr lang="en-US" altLang="zh-CN" dirty="0" err="1"/>
              <a:t>mfpropname</a:t>
            </a:r>
            <a:r>
              <a:rPr lang="zh-CN" altLang="zh-CN" dirty="0"/>
              <a:t>—你要设置的隶属函数名称的一个字符串：</a:t>
            </a:r>
            <a:r>
              <a:rPr lang="en-US" altLang="zh-CN" dirty="0" err="1"/>
              <a:t>name,type</a:t>
            </a:r>
            <a:r>
              <a:rPr lang="zh-CN" altLang="zh-CN" dirty="0"/>
              <a:t>或</a:t>
            </a:r>
            <a:r>
              <a:rPr lang="en-US" altLang="zh-CN" dirty="0" err="1"/>
              <a:t>params</a:t>
            </a:r>
            <a:r>
              <a:rPr lang="zh-CN" altLang="zh-CN" dirty="0"/>
              <a:t>；</a:t>
            </a:r>
          </a:p>
          <a:p>
            <a:pPr marL="0" indent="0">
              <a:buNone/>
            </a:pPr>
            <a:r>
              <a:rPr lang="en-US" altLang="zh-CN" dirty="0" err="1"/>
              <a:t>newmfprop</a:t>
            </a:r>
            <a:r>
              <a:rPr lang="zh-CN" altLang="zh-CN" dirty="0"/>
              <a:t>：你要设置的隶属函数名称或类型域的一个字符串（对</a:t>
            </a:r>
            <a:r>
              <a:rPr lang="en-US" altLang="zh-CN" dirty="0"/>
              <a:t>name</a:t>
            </a:r>
            <a:r>
              <a:rPr lang="zh-CN" altLang="zh-CN" dirty="0"/>
              <a:t>或</a:t>
            </a:r>
            <a:r>
              <a:rPr lang="en-US" altLang="zh-CN" dirty="0"/>
              <a:t>type</a:t>
            </a:r>
            <a:r>
              <a:rPr lang="zh-CN" altLang="zh-CN" dirty="0"/>
              <a:t>）或者是参数范围的一个数组（对</a:t>
            </a:r>
            <a:r>
              <a:rPr lang="en-US" altLang="zh-CN" dirty="0" err="1"/>
              <a:t>params</a:t>
            </a:r>
            <a:r>
              <a:rPr lang="zh-CN" altLang="zh-CN" dirty="0"/>
              <a:t>）。</a:t>
            </a:r>
          </a:p>
          <a:p>
            <a:pPr marL="0" indent="0">
              <a:buNone/>
            </a:pPr>
            <a:endParaRPr lang="zh-CN" altLang="en-US" dirty="0"/>
          </a:p>
        </p:txBody>
      </p:sp>
    </p:spTree>
    <p:extLst>
      <p:ext uri="{BB962C8B-B14F-4D97-AF65-F5344CB8AC3E}">
        <p14:creationId xmlns:p14="http://schemas.microsoft.com/office/powerpoint/2010/main" val="281849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normAutofit fontScale="47500" lnSpcReduction="20000"/>
          </a:bodyPr>
          <a:lstStyle/>
          <a:p>
            <a:pPr marL="0" indent="0">
              <a:buNone/>
            </a:pPr>
            <a:r>
              <a:rPr lang="zh-CN" altLang="zh-CN" dirty="0"/>
              <a:t>使用三个变量调用，编程如下：</a:t>
            </a:r>
          </a:p>
          <a:p>
            <a:pPr marL="0" indent="0">
              <a:buNone/>
            </a:pPr>
            <a:r>
              <a:rPr lang="en-US" altLang="zh-CN" dirty="0"/>
              <a:t>a = </a:t>
            </a:r>
            <a:r>
              <a:rPr lang="en-US" altLang="zh-CN" dirty="0" err="1"/>
              <a:t>readfis</a:t>
            </a:r>
            <a:r>
              <a:rPr lang="en-US" altLang="zh-CN" dirty="0"/>
              <a:t>('tipper');</a:t>
            </a:r>
            <a:endParaRPr lang="zh-CN" altLang="zh-CN" dirty="0"/>
          </a:p>
          <a:p>
            <a:pPr marL="0" indent="0">
              <a:buNone/>
            </a:pPr>
            <a:r>
              <a:rPr lang="en-US" altLang="zh-CN" dirty="0"/>
              <a:t>a2 = </a:t>
            </a:r>
            <a:r>
              <a:rPr lang="en-US" altLang="zh-CN" dirty="0" err="1"/>
              <a:t>setfis</a:t>
            </a:r>
            <a:r>
              <a:rPr lang="en-US" altLang="zh-CN" dirty="0"/>
              <a:t>(a, 'name', 'eating');</a:t>
            </a:r>
            <a:endParaRPr lang="zh-CN" altLang="zh-CN" dirty="0"/>
          </a:p>
          <a:p>
            <a:pPr marL="0" indent="0">
              <a:buNone/>
            </a:pPr>
            <a:r>
              <a:rPr lang="en-US" altLang="zh-CN" dirty="0" err="1"/>
              <a:t>getfis</a:t>
            </a:r>
            <a:r>
              <a:rPr lang="en-US" altLang="zh-CN" dirty="0"/>
              <a:t>(a2, 'name');</a:t>
            </a:r>
            <a:endParaRPr lang="zh-CN" altLang="zh-CN" dirty="0"/>
          </a:p>
          <a:p>
            <a:pPr marL="0" indent="0">
              <a:buNone/>
            </a:pPr>
            <a:r>
              <a:rPr lang="zh-CN" altLang="zh-CN" dirty="0"/>
              <a:t>运行程序输出结果如下：</a:t>
            </a:r>
          </a:p>
          <a:p>
            <a:pPr marL="0" indent="0">
              <a:buNone/>
            </a:pPr>
            <a:r>
              <a:rPr lang="en-US" altLang="zh-CN" dirty="0"/>
              <a:t>out =</a:t>
            </a:r>
            <a:endParaRPr lang="zh-CN" altLang="zh-CN" dirty="0"/>
          </a:p>
          <a:p>
            <a:pPr marL="0" indent="0">
              <a:buNone/>
            </a:pPr>
            <a:r>
              <a:rPr lang="en-US" altLang="zh-CN" dirty="0"/>
              <a:t>eating</a:t>
            </a:r>
            <a:endParaRPr lang="zh-CN" altLang="zh-CN" dirty="0"/>
          </a:p>
          <a:p>
            <a:pPr marL="0" indent="0">
              <a:buNone/>
            </a:pPr>
            <a:r>
              <a:rPr lang="zh-CN" altLang="zh-CN" dirty="0"/>
              <a:t>如果使用五个变量，</a:t>
            </a:r>
            <a:r>
              <a:rPr lang="en-US" altLang="zh-CN" dirty="0" err="1"/>
              <a:t>setfis</a:t>
            </a:r>
            <a:r>
              <a:rPr lang="zh-CN" altLang="zh-CN" dirty="0"/>
              <a:t>将更新两个变量属性，程序如下：</a:t>
            </a:r>
          </a:p>
          <a:p>
            <a:pPr marL="0" indent="0">
              <a:buNone/>
            </a:pPr>
            <a:r>
              <a:rPr lang="en-US" altLang="zh-CN" dirty="0"/>
              <a:t>a2 = </a:t>
            </a:r>
            <a:r>
              <a:rPr lang="en-US" altLang="zh-CN" dirty="0" err="1"/>
              <a:t>setfis</a:t>
            </a:r>
            <a:r>
              <a:rPr lang="en-US" altLang="zh-CN" dirty="0"/>
              <a:t>(a,'input',1,'name','help');</a:t>
            </a:r>
            <a:endParaRPr lang="zh-CN" altLang="zh-CN" dirty="0"/>
          </a:p>
          <a:p>
            <a:pPr marL="0" indent="0">
              <a:buNone/>
            </a:pPr>
            <a:r>
              <a:rPr lang="en-US" altLang="zh-CN" dirty="0" err="1"/>
              <a:t>getfis</a:t>
            </a:r>
            <a:r>
              <a:rPr lang="en-US" altLang="zh-CN" dirty="0"/>
              <a:t>(a2,'input',1,'name')</a:t>
            </a:r>
            <a:endParaRPr lang="zh-CN" altLang="zh-CN" dirty="0"/>
          </a:p>
          <a:p>
            <a:pPr marL="0" indent="0">
              <a:buNone/>
            </a:pPr>
            <a:r>
              <a:rPr lang="zh-CN" altLang="zh-CN" dirty="0"/>
              <a:t>运行程序输出结果如下：</a:t>
            </a:r>
          </a:p>
          <a:p>
            <a:pPr marL="0" indent="0">
              <a:buNone/>
            </a:pPr>
            <a:r>
              <a:rPr lang="en-US" altLang="zh-CN" dirty="0" err="1"/>
              <a:t>ans</a:t>
            </a:r>
            <a:r>
              <a:rPr lang="en-US" altLang="zh-CN" dirty="0"/>
              <a:t> =</a:t>
            </a:r>
            <a:endParaRPr lang="zh-CN" altLang="zh-CN" dirty="0"/>
          </a:p>
          <a:p>
            <a:pPr marL="0" indent="0">
              <a:buNone/>
            </a:pPr>
            <a:r>
              <a:rPr lang="en-US" altLang="zh-CN" dirty="0"/>
              <a:t>    help</a:t>
            </a:r>
            <a:endParaRPr lang="zh-CN" altLang="zh-CN" dirty="0"/>
          </a:p>
          <a:p>
            <a:pPr marL="0" indent="0">
              <a:buNone/>
            </a:pPr>
            <a:r>
              <a:rPr lang="zh-CN" altLang="zh-CN" dirty="0"/>
              <a:t>如果使用七个变量，</a:t>
            </a:r>
            <a:r>
              <a:rPr lang="en-US" altLang="zh-CN" dirty="0" err="1"/>
              <a:t>setfis</a:t>
            </a:r>
            <a:r>
              <a:rPr lang="zh-CN" altLang="zh-CN" dirty="0"/>
              <a:t>将更新七个隶属函数的任意属性，程序如下：</a:t>
            </a:r>
          </a:p>
          <a:p>
            <a:pPr marL="0" indent="0">
              <a:buNone/>
            </a:pPr>
            <a:r>
              <a:rPr lang="en-US" altLang="zh-CN" dirty="0"/>
              <a:t>a2 = </a:t>
            </a:r>
            <a:r>
              <a:rPr lang="en-US" altLang="zh-CN" dirty="0" err="1"/>
              <a:t>setfis</a:t>
            </a:r>
            <a:r>
              <a:rPr lang="en-US" altLang="zh-CN" dirty="0"/>
              <a:t>(a,'input',1,'mf',2,'name','wretched');</a:t>
            </a:r>
            <a:endParaRPr lang="zh-CN" altLang="zh-CN" dirty="0"/>
          </a:p>
          <a:p>
            <a:pPr marL="0" indent="0">
              <a:buNone/>
            </a:pPr>
            <a:r>
              <a:rPr lang="en-US" altLang="zh-CN" dirty="0" err="1"/>
              <a:t>getfis</a:t>
            </a:r>
            <a:r>
              <a:rPr lang="en-US" altLang="zh-CN" dirty="0"/>
              <a:t>(a2,'input',1,'mf',2,'name')</a:t>
            </a:r>
            <a:endParaRPr lang="zh-CN" altLang="zh-CN" dirty="0"/>
          </a:p>
          <a:p>
            <a:pPr marL="0" indent="0">
              <a:buNone/>
            </a:pPr>
            <a:r>
              <a:rPr lang="zh-CN" altLang="zh-CN" dirty="0"/>
              <a:t>运行程序输出结果如下：</a:t>
            </a:r>
          </a:p>
          <a:p>
            <a:pPr marL="0" indent="0">
              <a:buNone/>
            </a:pPr>
            <a:r>
              <a:rPr lang="en-US" altLang="zh-CN" dirty="0" err="1"/>
              <a:t>ans</a:t>
            </a:r>
            <a:r>
              <a:rPr lang="en-US" altLang="zh-CN" dirty="0"/>
              <a:t> =</a:t>
            </a:r>
            <a:endParaRPr lang="zh-CN" altLang="zh-CN" dirty="0"/>
          </a:p>
          <a:p>
            <a:pPr marL="0" indent="0">
              <a:buNone/>
            </a:pPr>
            <a:r>
              <a:rPr lang="en-US" altLang="zh-CN" dirty="0"/>
              <a:t>wretched</a:t>
            </a:r>
            <a:endParaRPr lang="zh-CN" altLang="zh-CN" dirty="0"/>
          </a:p>
          <a:p>
            <a:pPr marL="0" indent="0">
              <a:buNone/>
            </a:pPr>
            <a:endParaRPr lang="zh-CN" altLang="en-US" dirty="0"/>
          </a:p>
        </p:txBody>
      </p:sp>
    </p:spTree>
    <p:extLst>
      <p:ext uri="{BB962C8B-B14F-4D97-AF65-F5344CB8AC3E}">
        <p14:creationId xmlns:p14="http://schemas.microsoft.com/office/powerpoint/2010/main" val="158940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1484550" y="1988840"/>
            <a:ext cx="3674404" cy="2554545"/>
          </a:xfrm>
          <a:prstGeom prst="rect">
            <a:avLst/>
          </a:prstGeom>
        </p:spPr>
        <p:txBody>
          <a:bodyPr wrap="none">
            <a:spAutoFit/>
          </a:bodyPr>
          <a:lstStyle/>
          <a:p>
            <a:pPr algn="l"/>
            <a:r>
              <a:rPr lang="en-US" altLang="zh-CN" dirty="0"/>
              <a:t>8.1  </a:t>
            </a:r>
            <a:r>
              <a:rPr lang="zh-CN" altLang="zh-CN" dirty="0"/>
              <a:t>模糊逻辑</a:t>
            </a:r>
            <a:r>
              <a:rPr lang="zh-CN" altLang="zh-CN" dirty="0" smtClean="0"/>
              <a:t>概</a:t>
            </a:r>
            <a:endParaRPr lang="en-US" altLang="zh-CN" dirty="0" smtClean="0"/>
          </a:p>
          <a:p>
            <a:pPr algn="l"/>
            <a:endParaRPr lang="en-US" altLang="zh-CN" dirty="0"/>
          </a:p>
          <a:p>
            <a:pPr algn="l"/>
            <a:r>
              <a:rPr lang="en-US" altLang="zh-CN" dirty="0"/>
              <a:t>8.2  </a:t>
            </a:r>
            <a:r>
              <a:rPr lang="zh-CN" altLang="zh-CN" dirty="0"/>
              <a:t>模糊逻辑控制箱图形界面</a:t>
            </a:r>
          </a:p>
          <a:p>
            <a:pPr algn="l"/>
            <a:endParaRPr lang="en-US" altLang="zh-CN" dirty="0" smtClean="0"/>
          </a:p>
          <a:p>
            <a:pPr algn="l"/>
            <a:r>
              <a:rPr lang="en-US" altLang="zh-CN" dirty="0"/>
              <a:t>8.3  </a:t>
            </a:r>
            <a:r>
              <a:rPr lang="zh-CN" altLang="zh-CN" dirty="0"/>
              <a:t>模糊聚类分析</a:t>
            </a:r>
          </a:p>
          <a:p>
            <a:pPr algn="l"/>
            <a:endParaRPr lang="en-US" altLang="zh-CN" dirty="0" smtClean="0"/>
          </a:p>
          <a:p>
            <a:pPr algn="l"/>
            <a:r>
              <a:rPr lang="en-US" altLang="zh-CN" dirty="0"/>
              <a:t>8.4  </a:t>
            </a:r>
            <a:r>
              <a:rPr lang="zh-CN" altLang="zh-CN" dirty="0"/>
              <a:t>模糊与</a:t>
            </a:r>
            <a:r>
              <a:rPr lang="en-US" altLang="zh-CN" dirty="0"/>
              <a:t>PID</a:t>
            </a:r>
            <a:r>
              <a:rPr lang="zh-CN" altLang="zh-CN" dirty="0"/>
              <a:t>控制器仿真设计</a:t>
            </a:r>
          </a:p>
          <a:p>
            <a:pPr algn="l"/>
            <a:endParaRPr lang="zh-CN" altLang="zh-CN" dirty="0"/>
          </a:p>
        </p:txBody>
      </p:sp>
    </p:spTree>
    <p:extLst>
      <p:ext uri="{BB962C8B-B14F-4D97-AF65-F5344CB8AC3E}">
        <p14:creationId xmlns:p14="http://schemas.microsoft.com/office/powerpoint/2010/main" val="37943399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548680"/>
            <a:ext cx="8229600" cy="1143000"/>
          </a:xfrm>
        </p:spPr>
        <p:txBody>
          <a:bodyPr>
            <a:normAutofit/>
          </a:bodyPr>
          <a:lstStyle/>
          <a:p>
            <a:pPr algn="l"/>
            <a:r>
              <a:rPr lang="en-US" altLang="zh-CN" sz="2000" b="1" dirty="0">
                <a:solidFill>
                  <a:srgbClr val="C00000"/>
                </a:solidFill>
              </a:rPr>
              <a:t>8.2.5</a:t>
            </a:r>
            <a:r>
              <a:rPr lang="zh-CN" altLang="zh-CN" sz="2000" b="1" dirty="0">
                <a:solidFill>
                  <a:srgbClr val="C00000"/>
                </a:solidFill>
              </a:rPr>
              <a:t>编辑</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251520" y="1124744"/>
            <a:ext cx="8229600" cy="5256584"/>
          </a:xfrm>
        </p:spPr>
        <p:txBody>
          <a:bodyPr>
            <a:normAutofit/>
          </a:bodyPr>
          <a:lstStyle/>
          <a:p>
            <a:pPr marL="0" indent="0">
              <a:buNone/>
            </a:pPr>
            <a:r>
              <a:rPr lang="zh-CN" altLang="zh-CN" sz="1800" dirty="0"/>
              <a:t>函数 </a:t>
            </a:r>
            <a:r>
              <a:rPr lang="zh-CN" altLang="zh-CN" sz="1800" b="1" dirty="0"/>
              <a:t> </a:t>
            </a:r>
            <a:r>
              <a:rPr lang="en-US" altLang="zh-CN" sz="1800" b="1" dirty="0" err="1"/>
              <a:t>ruleedit</a:t>
            </a:r>
            <a:endParaRPr lang="zh-CN" altLang="zh-CN" sz="1800" dirty="0"/>
          </a:p>
          <a:p>
            <a:pPr marL="0" indent="0">
              <a:buNone/>
            </a:pPr>
            <a:r>
              <a:rPr lang="zh-CN" altLang="zh-CN" sz="1800" dirty="0"/>
              <a:t>格式  </a:t>
            </a:r>
            <a:r>
              <a:rPr lang="en-US" altLang="zh-CN" sz="1800" dirty="0" err="1"/>
              <a:t>ruleedit</a:t>
            </a:r>
            <a:r>
              <a:rPr lang="en-US" altLang="zh-CN" sz="1800" dirty="0"/>
              <a:t>('a')</a:t>
            </a:r>
            <a:endParaRPr lang="zh-CN" altLang="zh-CN" sz="1800" dirty="0"/>
          </a:p>
          <a:p>
            <a:pPr marL="0" indent="0">
              <a:buNone/>
            </a:pPr>
            <a:r>
              <a:rPr lang="en-US" altLang="zh-CN" sz="1800" dirty="0"/>
              <a:t>      </a:t>
            </a:r>
            <a:r>
              <a:rPr lang="en-US" altLang="zh-CN" sz="1800" dirty="0" err="1"/>
              <a:t>ruleedit</a:t>
            </a:r>
            <a:r>
              <a:rPr lang="en-US" altLang="zh-CN" sz="1800" dirty="0"/>
              <a:t>(a)</a:t>
            </a:r>
            <a:endParaRPr lang="zh-CN" altLang="zh-CN" sz="1800" dirty="0"/>
          </a:p>
          <a:p>
            <a:pPr marL="0" indent="0">
              <a:buNone/>
            </a:pPr>
            <a:r>
              <a:rPr lang="zh-CN" altLang="zh-CN" sz="1800" dirty="0"/>
              <a:t>说明  当使用</a:t>
            </a:r>
            <a:r>
              <a:rPr lang="en-US" altLang="zh-CN" sz="1800" dirty="0" err="1"/>
              <a:t>ruleedit</a:t>
            </a:r>
            <a:r>
              <a:rPr lang="en-US" altLang="zh-CN" sz="1800" dirty="0"/>
              <a:t>('a')</a:t>
            </a:r>
            <a:r>
              <a:rPr lang="zh-CN" altLang="zh-CN" sz="1800" dirty="0"/>
              <a:t>调用规则编辑器时，可用于修改存储在文件</a:t>
            </a:r>
            <a:r>
              <a:rPr lang="en-US" altLang="zh-CN" sz="1800" dirty="0" err="1"/>
              <a:t>a.fis</a:t>
            </a:r>
            <a:r>
              <a:rPr lang="zh-CN" altLang="zh-CN" sz="1800" dirty="0"/>
              <a:t>中的一个</a:t>
            </a:r>
            <a:r>
              <a:rPr lang="en-US" altLang="zh-CN" sz="1800" dirty="0"/>
              <a:t>FIS</a:t>
            </a:r>
            <a:r>
              <a:rPr lang="zh-CN" altLang="zh-CN" sz="1800" dirty="0"/>
              <a:t>结构的规则。它也可用于检查模糊推理系统使用的规则。为使用编辑器创建规则，你必须首先用</a:t>
            </a:r>
            <a:r>
              <a:rPr lang="en-US" altLang="zh-CN" sz="1800" dirty="0"/>
              <a:t>FIS</a:t>
            </a:r>
            <a:r>
              <a:rPr lang="zh-CN" altLang="zh-CN" sz="1800" dirty="0"/>
              <a:t>编辑器定义要使用的所有输入输出变量，你可以使用列表框和检查框选择输入、输出变量，连接操作和权重来创建新规则。</a:t>
            </a:r>
          </a:p>
          <a:p>
            <a:pPr marL="0" indent="0">
              <a:buNone/>
            </a:pPr>
            <a:r>
              <a:rPr lang="zh-CN" altLang="zh-CN" sz="1800" dirty="0"/>
              <a:t>如图</a:t>
            </a:r>
            <a:r>
              <a:rPr lang="en-US" altLang="zh-CN" sz="1800" dirty="0"/>
              <a:t>8-8</a:t>
            </a:r>
            <a:r>
              <a:rPr lang="zh-CN" altLang="zh-CN" sz="1800" dirty="0"/>
              <a:t>所示，用</a:t>
            </a:r>
            <a:r>
              <a:rPr lang="en-US" altLang="zh-CN" sz="1800" dirty="0" err="1"/>
              <a:t>ruleedit</a:t>
            </a:r>
            <a:r>
              <a:rPr lang="en-US" altLang="zh-CN" sz="1800" dirty="0"/>
              <a:t>('tank')</a:t>
            </a:r>
            <a:r>
              <a:rPr lang="zh-CN" altLang="zh-CN" sz="1800" dirty="0"/>
              <a:t>打开规则编辑器并装入</a:t>
            </a:r>
            <a:r>
              <a:rPr lang="en-US" altLang="zh-CN" sz="1800" dirty="0" err="1"/>
              <a:t>tank.fis</a:t>
            </a:r>
            <a:r>
              <a:rPr lang="zh-CN" altLang="zh-CN" sz="1800" dirty="0"/>
              <a:t>中存储的所有规则。</a:t>
            </a:r>
          </a:p>
          <a:p>
            <a:pPr marL="0" indent="0">
              <a:buNone/>
            </a:pP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495" y="3573016"/>
            <a:ext cx="3384376" cy="2982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94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normAutofit fontScale="55000" lnSpcReduction="20000"/>
          </a:bodyPr>
          <a:lstStyle/>
          <a:p>
            <a:pPr marL="0" indent="0">
              <a:buNone/>
            </a:pPr>
            <a:r>
              <a:rPr lang="zh-CN" altLang="zh-CN" dirty="0"/>
              <a:t>菜单项：在规则编辑器</a:t>
            </a:r>
            <a:r>
              <a:rPr lang="en-US" altLang="zh-CN" dirty="0"/>
              <a:t>GUI</a:t>
            </a:r>
            <a:r>
              <a:rPr lang="zh-CN" altLang="zh-CN" dirty="0"/>
              <a:t>上，有一个菜单棒允许你打开相关的</a:t>
            </a:r>
            <a:r>
              <a:rPr lang="en-US" altLang="zh-CN" dirty="0"/>
              <a:t>GUI</a:t>
            </a:r>
            <a:r>
              <a:rPr lang="zh-CN" altLang="zh-CN" dirty="0"/>
              <a:t>工具、打开和保存系统等。</a:t>
            </a:r>
            <a:r>
              <a:rPr lang="en-US" altLang="zh-CN" dirty="0"/>
              <a:t>File</a:t>
            </a:r>
            <a:r>
              <a:rPr lang="zh-CN" altLang="zh-CN" dirty="0"/>
              <a:t>菜单与</a:t>
            </a:r>
            <a:r>
              <a:rPr lang="en-US" altLang="zh-CN" dirty="0"/>
              <a:t>FIS</a:t>
            </a:r>
            <a:r>
              <a:rPr lang="zh-CN" altLang="zh-CN" dirty="0"/>
              <a:t>编辑器上的</a:t>
            </a:r>
            <a:r>
              <a:rPr lang="en-US" altLang="zh-CN" dirty="0"/>
              <a:t>File</a:t>
            </a:r>
            <a:r>
              <a:rPr lang="zh-CN" altLang="zh-CN" dirty="0"/>
              <a:t>菜单功能相同。</a:t>
            </a:r>
          </a:p>
          <a:p>
            <a:pPr marL="0" indent="0">
              <a:buNone/>
            </a:pPr>
            <a:r>
              <a:rPr lang="zh-CN" altLang="zh-CN" dirty="0"/>
              <a:t>·</a:t>
            </a:r>
            <a:r>
              <a:rPr lang="en-US" altLang="zh-CN" dirty="0"/>
              <a:t>Edit</a:t>
            </a:r>
            <a:r>
              <a:rPr lang="zh-CN" altLang="zh-CN" dirty="0"/>
              <a:t>菜单项包括：</a:t>
            </a:r>
          </a:p>
          <a:p>
            <a:pPr marL="0" indent="0">
              <a:buNone/>
            </a:pPr>
            <a:r>
              <a:rPr lang="en-US" altLang="zh-CN" dirty="0"/>
              <a:t>Undo  </a:t>
            </a:r>
            <a:r>
              <a:rPr lang="zh-CN" altLang="zh-CN" dirty="0"/>
              <a:t>用于恢复最近的改变；</a:t>
            </a:r>
          </a:p>
          <a:p>
            <a:pPr marL="0" indent="0">
              <a:buNone/>
            </a:pPr>
            <a:r>
              <a:rPr lang="zh-CN" altLang="zh-CN" dirty="0"/>
              <a:t>·</a:t>
            </a:r>
            <a:r>
              <a:rPr lang="en-US" altLang="zh-CN" dirty="0"/>
              <a:t>View</a:t>
            </a:r>
            <a:r>
              <a:rPr lang="zh-CN" altLang="zh-CN" dirty="0"/>
              <a:t>菜单项包括：</a:t>
            </a:r>
          </a:p>
          <a:p>
            <a:pPr marL="0" indent="0">
              <a:buNone/>
            </a:pPr>
            <a:r>
              <a:rPr lang="en-US" altLang="zh-CN" dirty="0"/>
              <a:t>Edit FIS properties…    </a:t>
            </a:r>
            <a:r>
              <a:rPr lang="zh-CN" altLang="zh-CN" dirty="0"/>
              <a:t>调用</a:t>
            </a:r>
            <a:r>
              <a:rPr lang="en-US" altLang="zh-CN" dirty="0"/>
              <a:t>FIS</a:t>
            </a:r>
            <a:r>
              <a:rPr lang="zh-CN" altLang="zh-CN" dirty="0"/>
              <a:t>编辑器；</a:t>
            </a:r>
          </a:p>
          <a:p>
            <a:pPr marL="0" indent="0">
              <a:buNone/>
            </a:pPr>
            <a:r>
              <a:rPr lang="en-US" altLang="zh-CN" dirty="0"/>
              <a:t>Edit membership functions…   </a:t>
            </a:r>
            <a:r>
              <a:rPr lang="zh-CN" altLang="zh-CN" dirty="0"/>
              <a:t>调用隶属度函数编辑器；</a:t>
            </a:r>
          </a:p>
          <a:p>
            <a:pPr marL="0" indent="0">
              <a:buNone/>
            </a:pPr>
            <a:r>
              <a:rPr lang="en-US" altLang="zh-CN" dirty="0"/>
              <a:t>Edit rules…    </a:t>
            </a:r>
            <a:r>
              <a:rPr lang="zh-CN" altLang="zh-CN" dirty="0"/>
              <a:t>调用规则编辑器；</a:t>
            </a:r>
          </a:p>
          <a:p>
            <a:pPr marL="0" indent="0">
              <a:buNone/>
            </a:pPr>
            <a:r>
              <a:rPr lang="en-US" altLang="zh-CN" dirty="0"/>
              <a:t>View surface…   </a:t>
            </a:r>
            <a:r>
              <a:rPr lang="zh-CN" altLang="zh-CN" dirty="0"/>
              <a:t>调用曲面观察器。</a:t>
            </a:r>
          </a:p>
          <a:p>
            <a:pPr marL="0" indent="0">
              <a:buNone/>
            </a:pPr>
            <a:r>
              <a:rPr lang="zh-CN" altLang="zh-CN" dirty="0"/>
              <a:t>·</a:t>
            </a:r>
            <a:r>
              <a:rPr lang="en-US" altLang="zh-CN" dirty="0"/>
              <a:t>Options </a:t>
            </a:r>
            <a:r>
              <a:rPr lang="zh-CN" altLang="zh-CN" dirty="0"/>
              <a:t>菜单项包括：</a:t>
            </a:r>
          </a:p>
          <a:p>
            <a:pPr marL="0" indent="0">
              <a:buNone/>
            </a:pPr>
            <a:r>
              <a:rPr lang="en-US" altLang="zh-CN" dirty="0"/>
              <a:t>Language   </a:t>
            </a:r>
            <a:r>
              <a:rPr lang="zh-CN" altLang="zh-CN" dirty="0"/>
              <a:t>用于选择语言：</a:t>
            </a:r>
            <a:r>
              <a:rPr lang="en-US" altLang="zh-CN" dirty="0"/>
              <a:t>English</a:t>
            </a:r>
            <a:r>
              <a:rPr lang="zh-CN" altLang="zh-CN" dirty="0"/>
              <a:t>、</a:t>
            </a:r>
            <a:r>
              <a:rPr lang="en-US" altLang="zh-CN" dirty="0"/>
              <a:t>Deutsch</a:t>
            </a:r>
            <a:r>
              <a:rPr lang="zh-CN" altLang="zh-CN" dirty="0"/>
              <a:t>和</a:t>
            </a:r>
            <a:r>
              <a:rPr lang="en-US" altLang="zh-CN" dirty="0" err="1"/>
              <a:t>Francais</a:t>
            </a:r>
            <a:r>
              <a:rPr lang="zh-CN" altLang="zh-CN" dirty="0"/>
              <a:t>；</a:t>
            </a:r>
          </a:p>
          <a:p>
            <a:pPr marL="0" indent="0">
              <a:buNone/>
            </a:pPr>
            <a:r>
              <a:rPr lang="en-US" altLang="zh-CN" dirty="0"/>
              <a:t>Format     </a:t>
            </a:r>
            <a:r>
              <a:rPr lang="zh-CN" altLang="zh-CN" dirty="0"/>
              <a:t>用于选择格式</a:t>
            </a:r>
          </a:p>
          <a:p>
            <a:pPr marL="0" indent="0">
              <a:buNone/>
            </a:pPr>
            <a:r>
              <a:rPr lang="zh-CN" altLang="zh-CN" dirty="0"/>
              <a:t>·</a:t>
            </a:r>
            <a:r>
              <a:rPr lang="en-US" altLang="zh-CN" dirty="0"/>
              <a:t>Verbose    </a:t>
            </a:r>
            <a:r>
              <a:rPr lang="zh-CN" altLang="zh-CN" dirty="0"/>
              <a:t>使用单词“</a:t>
            </a:r>
            <a:r>
              <a:rPr lang="en-US" altLang="zh-CN" dirty="0"/>
              <a:t>if</a:t>
            </a:r>
            <a:r>
              <a:rPr lang="zh-CN" altLang="zh-CN" dirty="0"/>
              <a:t>”、“</a:t>
            </a:r>
            <a:r>
              <a:rPr lang="en-US" altLang="zh-CN" dirty="0"/>
              <a:t>then</a:t>
            </a:r>
            <a:r>
              <a:rPr lang="zh-CN" altLang="zh-CN" dirty="0"/>
              <a:t>”、“</a:t>
            </a:r>
            <a:r>
              <a:rPr lang="en-US" altLang="zh-CN" dirty="0"/>
              <a:t>AND</a:t>
            </a:r>
            <a:r>
              <a:rPr lang="zh-CN" altLang="zh-CN" dirty="0"/>
              <a:t>”、“</a:t>
            </a:r>
            <a:r>
              <a:rPr lang="en-US" altLang="zh-CN" dirty="0"/>
              <a:t>OR</a:t>
            </a:r>
            <a:r>
              <a:rPr lang="zh-CN" altLang="zh-CN" dirty="0"/>
              <a:t>”等创建实际语句。</a:t>
            </a:r>
          </a:p>
          <a:p>
            <a:pPr marL="0" indent="0">
              <a:buNone/>
            </a:pPr>
            <a:r>
              <a:rPr lang="zh-CN" altLang="zh-CN" dirty="0"/>
              <a:t>·</a:t>
            </a:r>
            <a:r>
              <a:rPr lang="en-US" altLang="zh-CN" dirty="0"/>
              <a:t>Symbolic   </a:t>
            </a:r>
            <a:r>
              <a:rPr lang="zh-CN" altLang="zh-CN" dirty="0"/>
              <a:t>用某些符号代替</a:t>
            </a:r>
            <a:r>
              <a:rPr lang="en-US" altLang="zh-CN" dirty="0"/>
              <a:t>Verbose</a:t>
            </a:r>
            <a:r>
              <a:rPr lang="zh-CN" altLang="zh-CN" dirty="0"/>
              <a:t>模式中使用的单词。例如：“</a:t>
            </a:r>
            <a:r>
              <a:rPr lang="en-US" altLang="zh-CN" dirty="0"/>
              <a:t>if A AND</a:t>
            </a:r>
            <a:endParaRPr lang="zh-CN" altLang="zh-CN" dirty="0"/>
          </a:p>
          <a:p>
            <a:pPr marL="0" indent="0">
              <a:buNone/>
            </a:pPr>
            <a:r>
              <a:rPr lang="en-US" altLang="zh-CN" dirty="0"/>
              <a:t>B then C</a:t>
            </a:r>
            <a:r>
              <a:rPr lang="zh-CN" altLang="zh-CN" dirty="0"/>
              <a:t>”成为“</a:t>
            </a:r>
            <a:r>
              <a:rPr lang="en-US" altLang="zh-CN" dirty="0"/>
              <a:t>A&amp;B=&gt;C</a:t>
            </a:r>
            <a:r>
              <a:rPr lang="zh-CN" altLang="zh-CN" dirty="0"/>
              <a:t>”。</a:t>
            </a:r>
          </a:p>
          <a:p>
            <a:pPr marL="0" indent="0">
              <a:buNone/>
            </a:pPr>
            <a:r>
              <a:rPr lang="zh-CN" altLang="zh-CN" dirty="0"/>
              <a:t>·</a:t>
            </a:r>
            <a:r>
              <a:rPr lang="en-US" altLang="zh-CN" dirty="0"/>
              <a:t>indexed    </a:t>
            </a:r>
            <a:r>
              <a:rPr lang="zh-CN" altLang="zh-CN" dirty="0"/>
              <a:t>表示规则如何在</a:t>
            </a:r>
            <a:r>
              <a:rPr lang="en-US" altLang="zh-CN" dirty="0"/>
              <a:t>FIS</a:t>
            </a:r>
            <a:r>
              <a:rPr lang="zh-CN" altLang="zh-CN" dirty="0"/>
              <a:t>结构中存储。</a:t>
            </a:r>
          </a:p>
          <a:p>
            <a:pPr marL="0" indent="0">
              <a:buNone/>
            </a:pPr>
            <a:endParaRPr lang="zh-CN" altLang="en-US" dirty="0"/>
          </a:p>
        </p:txBody>
      </p:sp>
    </p:spTree>
    <p:extLst>
      <p:ext uri="{BB962C8B-B14F-4D97-AF65-F5344CB8AC3E}">
        <p14:creationId xmlns:p14="http://schemas.microsoft.com/office/powerpoint/2010/main" val="319430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normAutofit/>
          </a:bodyPr>
          <a:lstStyle/>
          <a:p>
            <a:pPr algn="l"/>
            <a:r>
              <a:rPr lang="en-US" altLang="zh-CN" sz="2000" b="1" dirty="0">
                <a:solidFill>
                  <a:srgbClr val="C00000"/>
                </a:solidFill>
              </a:rPr>
              <a:t>8.2.6  </a:t>
            </a:r>
            <a:r>
              <a:rPr lang="zh-CN" altLang="zh-CN" sz="2000" b="1" dirty="0">
                <a:solidFill>
                  <a:srgbClr val="C00000"/>
                </a:solidFill>
              </a:rPr>
              <a:t>规则观察器和模糊推理框图</a:t>
            </a:r>
          </a:p>
        </p:txBody>
      </p:sp>
      <p:sp>
        <p:nvSpPr>
          <p:cNvPr id="3" name="内容占位符 2"/>
          <p:cNvSpPr>
            <a:spLocks noGrp="1"/>
          </p:cNvSpPr>
          <p:nvPr>
            <p:ph idx="1"/>
          </p:nvPr>
        </p:nvSpPr>
        <p:spPr/>
        <p:txBody>
          <a:bodyPr/>
          <a:lstStyle/>
          <a:p>
            <a:pPr marL="0" indent="0">
              <a:buNone/>
            </a:pPr>
            <a:r>
              <a:rPr lang="zh-CN" altLang="zh-CN" sz="1600" dirty="0"/>
              <a:t>函数 </a:t>
            </a:r>
            <a:r>
              <a:rPr lang="zh-CN" altLang="zh-CN" sz="1600" b="1" dirty="0"/>
              <a:t> </a:t>
            </a:r>
            <a:r>
              <a:rPr lang="en-US" altLang="zh-CN" sz="1600" b="1" dirty="0" err="1"/>
              <a:t>ruleview</a:t>
            </a:r>
            <a:endParaRPr lang="zh-CN" altLang="zh-CN" sz="1600" dirty="0"/>
          </a:p>
          <a:p>
            <a:pPr marL="0" indent="0">
              <a:buNone/>
            </a:pPr>
            <a:r>
              <a:rPr lang="zh-CN" altLang="zh-CN" sz="1600" dirty="0"/>
              <a:t>格式  </a:t>
            </a:r>
            <a:r>
              <a:rPr lang="en-US" altLang="zh-CN" sz="1600" dirty="0" err="1"/>
              <a:t>ruleview</a:t>
            </a:r>
            <a:r>
              <a:rPr lang="en-US" altLang="zh-CN" sz="1600" dirty="0"/>
              <a:t>('a')</a:t>
            </a:r>
            <a:endParaRPr lang="zh-CN" altLang="zh-CN" sz="1600" dirty="0"/>
          </a:p>
          <a:p>
            <a:pPr marL="0" indent="0">
              <a:buNone/>
            </a:pPr>
            <a:r>
              <a:rPr lang="zh-CN" altLang="zh-CN" sz="1600" dirty="0"/>
              <a:t>说明  使用</a:t>
            </a:r>
            <a:r>
              <a:rPr lang="en-US" altLang="zh-CN" sz="1600" dirty="0" err="1"/>
              <a:t>ruleview</a:t>
            </a:r>
            <a:r>
              <a:rPr lang="en-US" altLang="zh-CN" sz="1600" dirty="0"/>
              <a:t>('a') </a:t>
            </a:r>
            <a:r>
              <a:rPr lang="zh-CN" altLang="zh-CN" sz="1600" dirty="0"/>
              <a:t>调用规则观察器时，将绘制在存储文件</a:t>
            </a:r>
            <a:r>
              <a:rPr lang="en-US" altLang="zh-CN" sz="1600" dirty="0" err="1"/>
              <a:t>a.fis</a:t>
            </a:r>
            <a:r>
              <a:rPr lang="zh-CN" altLang="zh-CN" sz="1600" dirty="0"/>
              <a:t>中的一个</a:t>
            </a:r>
            <a:r>
              <a:rPr lang="en-US" altLang="zh-CN" sz="1600" dirty="0"/>
              <a:t>FIS</a:t>
            </a:r>
            <a:r>
              <a:rPr lang="zh-CN" altLang="zh-CN" sz="1600" dirty="0"/>
              <a:t>的模糊推理框图。它用于观察从开始到结束整个蕴含过程。你可以移动对应输入的指示线，然后观察系统重新调节并计算新的输出。</a:t>
            </a:r>
          </a:p>
          <a:p>
            <a:pPr marL="0" indent="0">
              <a:buNone/>
            </a:pPr>
            <a:r>
              <a:rPr lang="zh-CN" altLang="zh-CN" sz="1600" dirty="0"/>
              <a:t>如图</a:t>
            </a:r>
            <a:r>
              <a:rPr lang="en-US" altLang="zh-CN" sz="1600" dirty="0"/>
              <a:t>8-9</a:t>
            </a:r>
            <a:r>
              <a:rPr lang="zh-CN" altLang="zh-CN" sz="1600" dirty="0"/>
              <a:t>：</a:t>
            </a:r>
            <a:r>
              <a:rPr lang="en-US" altLang="zh-CN" sz="1600" dirty="0" err="1"/>
              <a:t>ruleview</a:t>
            </a:r>
            <a:r>
              <a:rPr lang="en-US" altLang="zh-CN" sz="1600" dirty="0"/>
              <a:t>('tank' )</a:t>
            </a:r>
            <a:r>
              <a:rPr lang="zh-CN" altLang="zh-CN" sz="1600" dirty="0"/>
              <a:t>。</a:t>
            </a:r>
          </a:p>
          <a:p>
            <a:pPr marL="0" indent="0">
              <a:buNone/>
            </a:pP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068960"/>
            <a:ext cx="3787775" cy="332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047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pPr marL="0" indent="0">
              <a:buNone/>
            </a:pPr>
            <a:r>
              <a:rPr lang="zh-CN" altLang="zh-CN" sz="2000" dirty="0"/>
              <a:t>菜单项：在规则编辑器</a:t>
            </a:r>
            <a:r>
              <a:rPr lang="en-US" altLang="zh-CN" sz="2000" dirty="0"/>
              <a:t>GUI</a:t>
            </a:r>
            <a:r>
              <a:rPr lang="zh-CN" altLang="zh-CN" sz="2000" dirty="0"/>
              <a:t>上，有一个菜单棒允许你打开相关的</a:t>
            </a:r>
            <a:r>
              <a:rPr lang="en-US" altLang="zh-CN" sz="2000" dirty="0"/>
              <a:t>GUI</a:t>
            </a:r>
            <a:r>
              <a:rPr lang="zh-CN" altLang="zh-CN" sz="2000" dirty="0"/>
              <a:t>工具、打开和保存系统，等等。</a:t>
            </a:r>
            <a:r>
              <a:rPr lang="en-US" altLang="zh-CN" sz="2000" dirty="0"/>
              <a:t>File</a:t>
            </a:r>
            <a:r>
              <a:rPr lang="zh-CN" altLang="zh-CN" sz="2000" dirty="0"/>
              <a:t>菜单与</a:t>
            </a:r>
            <a:r>
              <a:rPr lang="en-US" altLang="zh-CN" sz="2000" dirty="0"/>
              <a:t>FIS</a:t>
            </a:r>
            <a:r>
              <a:rPr lang="zh-CN" altLang="zh-CN" sz="2000" dirty="0"/>
              <a:t>编辑器上的</a:t>
            </a:r>
            <a:r>
              <a:rPr lang="en-US" altLang="zh-CN" sz="2000" dirty="0"/>
              <a:t>File</a:t>
            </a:r>
            <a:r>
              <a:rPr lang="zh-CN" altLang="zh-CN" sz="2000" dirty="0"/>
              <a:t>菜单功能相同。</a:t>
            </a:r>
          </a:p>
          <a:p>
            <a:pPr marL="0" indent="0">
              <a:buNone/>
            </a:pPr>
            <a:r>
              <a:rPr lang="zh-CN" altLang="zh-CN" sz="2000" dirty="0"/>
              <a:t>·</a:t>
            </a:r>
            <a:r>
              <a:rPr lang="en-US" altLang="zh-CN" sz="2000" dirty="0"/>
              <a:t>View</a:t>
            </a:r>
            <a:r>
              <a:rPr lang="zh-CN" altLang="zh-CN" sz="2000" dirty="0"/>
              <a:t>菜单项包括：</a:t>
            </a:r>
          </a:p>
          <a:p>
            <a:pPr marL="0" indent="0">
              <a:buNone/>
            </a:pPr>
            <a:r>
              <a:rPr lang="en-US" altLang="zh-CN" sz="2000" dirty="0"/>
              <a:t>Edit FIS properties…    </a:t>
            </a:r>
            <a:r>
              <a:rPr lang="zh-CN" altLang="zh-CN" sz="2000" dirty="0"/>
              <a:t>调用</a:t>
            </a:r>
            <a:r>
              <a:rPr lang="en-US" altLang="zh-CN" sz="2000" dirty="0"/>
              <a:t>FIS</a:t>
            </a:r>
            <a:r>
              <a:rPr lang="zh-CN" altLang="zh-CN" sz="2000" dirty="0"/>
              <a:t>编辑器；</a:t>
            </a:r>
          </a:p>
          <a:p>
            <a:pPr marL="0" indent="0">
              <a:buNone/>
            </a:pPr>
            <a:r>
              <a:rPr lang="en-US" altLang="zh-CN" sz="2000" dirty="0"/>
              <a:t>Edit membership functions…   </a:t>
            </a:r>
            <a:r>
              <a:rPr lang="zh-CN" altLang="zh-CN" sz="2000" dirty="0"/>
              <a:t>调用隶属度函数编辑器；</a:t>
            </a:r>
          </a:p>
          <a:p>
            <a:pPr marL="0" indent="0">
              <a:buNone/>
            </a:pPr>
            <a:r>
              <a:rPr lang="en-US" altLang="zh-CN" sz="2000" dirty="0"/>
              <a:t>Edit rules…    </a:t>
            </a:r>
            <a:r>
              <a:rPr lang="zh-CN" altLang="zh-CN" sz="2000" dirty="0"/>
              <a:t>调用规则编辑器；</a:t>
            </a:r>
          </a:p>
          <a:p>
            <a:pPr marL="0" indent="0">
              <a:buNone/>
            </a:pPr>
            <a:r>
              <a:rPr lang="en-US" altLang="zh-CN" sz="2000" dirty="0"/>
              <a:t>View surface…   </a:t>
            </a:r>
            <a:r>
              <a:rPr lang="zh-CN" altLang="zh-CN" sz="2000" dirty="0"/>
              <a:t>调用曲面观察器。</a:t>
            </a:r>
          </a:p>
          <a:p>
            <a:pPr marL="0" indent="0">
              <a:buNone/>
            </a:pPr>
            <a:r>
              <a:rPr lang="zh-CN" altLang="zh-CN" sz="2000" dirty="0"/>
              <a:t>·</a:t>
            </a:r>
            <a:r>
              <a:rPr lang="en-US" altLang="zh-CN" sz="2000" dirty="0"/>
              <a:t>Options </a:t>
            </a:r>
            <a:r>
              <a:rPr lang="zh-CN" altLang="zh-CN" sz="2000" dirty="0"/>
              <a:t>菜单项包括：</a:t>
            </a:r>
          </a:p>
          <a:p>
            <a:pPr marL="0" indent="0">
              <a:buNone/>
            </a:pPr>
            <a:r>
              <a:rPr lang="en-US" altLang="zh-CN" sz="2000" dirty="0"/>
              <a:t>Rules display format   </a:t>
            </a:r>
            <a:r>
              <a:rPr lang="zh-CN" altLang="zh-CN" sz="2000" dirty="0"/>
              <a:t>用于选择显示规则的格式。如果单击模糊推理方框图左边的规则序号，与该序号相关的规则出现在规则观察器底部的状态棒中。</a:t>
            </a:r>
          </a:p>
          <a:p>
            <a:pPr marL="0" indent="0">
              <a:buNone/>
            </a:pPr>
            <a:endParaRPr lang="zh-CN" altLang="en-US" sz="2000" dirty="0"/>
          </a:p>
        </p:txBody>
      </p:sp>
    </p:spTree>
    <p:extLst>
      <p:ext uri="{BB962C8B-B14F-4D97-AF65-F5344CB8AC3E}">
        <p14:creationId xmlns:p14="http://schemas.microsoft.com/office/powerpoint/2010/main" val="122185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1143000"/>
          </a:xfrm>
        </p:spPr>
        <p:txBody>
          <a:bodyPr>
            <a:normAutofit/>
          </a:bodyPr>
          <a:lstStyle/>
          <a:p>
            <a:pPr algn="l"/>
            <a:r>
              <a:rPr lang="en-US" altLang="zh-CN" sz="2000" b="1" dirty="0">
                <a:solidFill>
                  <a:srgbClr val="C00000"/>
                </a:solidFill>
              </a:rPr>
              <a:t>8.3  </a:t>
            </a:r>
            <a:r>
              <a:rPr lang="zh-CN" altLang="zh-CN" sz="2000" b="1" dirty="0">
                <a:solidFill>
                  <a:srgbClr val="C00000"/>
                </a:solidFill>
              </a:rPr>
              <a:t>模糊聚类分析</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395536" y="1988840"/>
            <a:ext cx="8229600" cy="3993307"/>
          </a:xfrm>
        </p:spPr>
        <p:txBody>
          <a:bodyPr/>
          <a:lstStyle/>
          <a:p>
            <a:pPr marL="0" indent="0">
              <a:buNone/>
            </a:pPr>
            <a:r>
              <a:rPr lang="en-US" altLang="zh-CN" sz="2000" dirty="0"/>
              <a:t>FIS</a:t>
            </a:r>
            <a:r>
              <a:rPr lang="zh-CN" altLang="zh-CN" sz="2000" dirty="0"/>
              <a:t>推理结构根据用户自己选定的隶属度函数进行相关设计，</a:t>
            </a:r>
            <a:r>
              <a:rPr lang="en-US" altLang="zh-CN" sz="2000" dirty="0"/>
              <a:t>MATLAB</a:t>
            </a:r>
            <a:r>
              <a:rPr lang="zh-CN" altLang="zh-CN" sz="2000" dirty="0"/>
              <a:t>工具箱提供了大量的函数供用户产生相应的</a:t>
            </a:r>
            <a:r>
              <a:rPr lang="en-US" altLang="zh-CN" sz="2000" dirty="0"/>
              <a:t>FIS</a:t>
            </a:r>
            <a:r>
              <a:rPr lang="zh-CN" altLang="zh-CN" sz="2000" dirty="0"/>
              <a:t>结构，用户可以根据</a:t>
            </a:r>
            <a:r>
              <a:rPr lang="en-US" altLang="zh-CN" sz="2000" dirty="0"/>
              <a:t>MATLAB</a:t>
            </a:r>
            <a:r>
              <a:rPr lang="zh-CN" altLang="zh-CN" sz="2000" dirty="0"/>
              <a:t>工具箱实现数据的聚类操作。</a:t>
            </a:r>
          </a:p>
          <a:p>
            <a:endParaRPr lang="zh-CN" altLang="en-US" sz="2000" dirty="0"/>
          </a:p>
        </p:txBody>
      </p:sp>
    </p:spTree>
    <p:extLst>
      <p:ext uri="{BB962C8B-B14F-4D97-AF65-F5344CB8AC3E}">
        <p14:creationId xmlns:p14="http://schemas.microsoft.com/office/powerpoint/2010/main" val="26442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a:bodyPr>
          <a:lstStyle/>
          <a:p>
            <a:pPr algn="l"/>
            <a:r>
              <a:rPr lang="en-US" altLang="zh-CN" sz="2000" b="1" dirty="0">
                <a:solidFill>
                  <a:srgbClr val="C00000"/>
                </a:solidFill>
              </a:rPr>
              <a:t>8.3.1  FIS</a:t>
            </a:r>
            <a:r>
              <a:rPr lang="zh-CN" altLang="zh-CN" sz="2000" b="1" dirty="0">
                <a:solidFill>
                  <a:srgbClr val="C00000"/>
                </a:solidFill>
              </a:rPr>
              <a:t>曲面</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457200" y="1600200"/>
            <a:ext cx="8507288" cy="4525963"/>
          </a:xfrm>
        </p:spPr>
        <p:txBody>
          <a:bodyPr>
            <a:normAutofit fontScale="62500" lnSpcReduction="20000"/>
          </a:bodyPr>
          <a:lstStyle/>
          <a:p>
            <a:pPr marL="0" indent="0">
              <a:buNone/>
            </a:pPr>
            <a:r>
              <a:rPr lang="zh-CN" altLang="zh-CN" dirty="0">
                <a:latin typeface="+mj-ea"/>
                <a:ea typeface="+mj-ea"/>
              </a:rPr>
              <a:t>函数</a:t>
            </a:r>
            <a:r>
              <a:rPr lang="en-US" altLang="zh-CN" dirty="0">
                <a:latin typeface="+mj-ea"/>
                <a:ea typeface="+mj-ea"/>
              </a:rPr>
              <a:t>  </a:t>
            </a:r>
            <a:r>
              <a:rPr lang="en-US" altLang="zh-CN" dirty="0" err="1">
                <a:latin typeface="+mj-ea"/>
                <a:ea typeface="+mj-ea"/>
              </a:rPr>
              <a:t>gensurf</a:t>
            </a:r>
            <a:endParaRPr lang="zh-CN" altLang="zh-CN" dirty="0">
              <a:latin typeface="+mj-ea"/>
              <a:ea typeface="+mj-ea"/>
            </a:endParaRPr>
          </a:p>
          <a:p>
            <a:pPr marL="0" indent="0">
              <a:buNone/>
            </a:pPr>
            <a:r>
              <a:rPr lang="zh-CN" altLang="zh-CN" dirty="0">
                <a:latin typeface="+mj-ea"/>
                <a:ea typeface="+mj-ea"/>
              </a:rPr>
              <a:t>格式</a:t>
            </a:r>
            <a:r>
              <a:rPr lang="en-US" altLang="zh-CN" dirty="0">
                <a:latin typeface="+mj-ea"/>
                <a:ea typeface="+mj-ea"/>
              </a:rPr>
              <a:t>  </a:t>
            </a:r>
            <a:r>
              <a:rPr lang="en-US" altLang="zh-CN" dirty="0" err="1">
                <a:latin typeface="+mj-ea"/>
                <a:ea typeface="+mj-ea"/>
              </a:rPr>
              <a:t>gensurf</a:t>
            </a:r>
            <a:r>
              <a:rPr lang="en-US" altLang="zh-CN" dirty="0">
                <a:latin typeface="+mj-ea"/>
                <a:ea typeface="+mj-ea"/>
              </a:rPr>
              <a:t>(</a:t>
            </a:r>
            <a:r>
              <a:rPr lang="en-US" altLang="zh-CN" dirty="0" err="1">
                <a:latin typeface="+mj-ea"/>
                <a:ea typeface="+mj-ea"/>
              </a:rPr>
              <a:t>fis</a:t>
            </a:r>
            <a:r>
              <a:rPr lang="en-US" altLang="zh-CN" dirty="0">
                <a:latin typeface="+mj-ea"/>
                <a:ea typeface="+mj-ea"/>
              </a:rPr>
              <a:t>)   %</a:t>
            </a:r>
            <a:r>
              <a:rPr lang="zh-CN" altLang="zh-CN" dirty="0">
                <a:latin typeface="+mj-ea"/>
                <a:ea typeface="+mj-ea"/>
              </a:rPr>
              <a:t>使用前两个输入和第一个输出来生成给定模糊推理系统</a:t>
            </a:r>
            <a:r>
              <a:rPr lang="en-US" altLang="zh-CN" dirty="0">
                <a:latin typeface="+mj-ea"/>
                <a:ea typeface="+mj-ea"/>
              </a:rPr>
              <a:t>(</a:t>
            </a:r>
            <a:r>
              <a:rPr lang="en-US" altLang="zh-CN" dirty="0" err="1">
                <a:latin typeface="+mj-ea"/>
                <a:ea typeface="+mj-ea"/>
              </a:rPr>
              <a:t>fis</a:t>
            </a:r>
            <a:r>
              <a:rPr lang="en-US" altLang="zh-CN" dirty="0">
                <a:latin typeface="+mj-ea"/>
                <a:ea typeface="+mj-ea"/>
              </a:rPr>
              <a:t>)</a:t>
            </a:r>
            <a:r>
              <a:rPr lang="zh-CN" altLang="zh-CN" dirty="0">
                <a:latin typeface="+mj-ea"/>
                <a:ea typeface="+mj-ea"/>
              </a:rPr>
              <a:t>的输出曲面</a:t>
            </a:r>
          </a:p>
          <a:p>
            <a:pPr marL="0" indent="0">
              <a:buNone/>
            </a:pPr>
            <a:r>
              <a:rPr lang="en-US" altLang="zh-CN" dirty="0">
                <a:latin typeface="+mj-ea"/>
                <a:ea typeface="+mj-ea"/>
              </a:rPr>
              <a:t>      </a:t>
            </a:r>
            <a:r>
              <a:rPr lang="en-US" altLang="zh-CN" dirty="0" err="1">
                <a:latin typeface="+mj-ea"/>
                <a:ea typeface="+mj-ea"/>
              </a:rPr>
              <a:t>gensurf</a:t>
            </a:r>
            <a:r>
              <a:rPr lang="en-US" altLang="zh-CN" dirty="0">
                <a:latin typeface="+mj-ea"/>
                <a:ea typeface="+mj-ea"/>
              </a:rPr>
              <a:t>(</a:t>
            </a:r>
            <a:r>
              <a:rPr lang="en-US" altLang="zh-CN" dirty="0" err="1">
                <a:latin typeface="+mj-ea"/>
                <a:ea typeface="+mj-ea"/>
              </a:rPr>
              <a:t>fis,inputs,output</a:t>
            </a:r>
            <a:r>
              <a:rPr lang="en-US" altLang="zh-CN" dirty="0">
                <a:latin typeface="+mj-ea"/>
                <a:ea typeface="+mj-ea"/>
              </a:rPr>
              <a:t>)   %</a:t>
            </a:r>
            <a:r>
              <a:rPr lang="zh-CN" altLang="zh-CN" dirty="0">
                <a:latin typeface="+mj-ea"/>
                <a:ea typeface="+mj-ea"/>
              </a:rPr>
              <a:t>使用分别由向量</a:t>
            </a:r>
            <a:r>
              <a:rPr lang="en-US" altLang="zh-CN" dirty="0">
                <a:latin typeface="+mj-ea"/>
                <a:ea typeface="+mj-ea"/>
              </a:rPr>
              <a:t>input</a:t>
            </a:r>
            <a:r>
              <a:rPr lang="zh-CN" altLang="zh-CN" dirty="0">
                <a:latin typeface="+mj-ea"/>
                <a:ea typeface="+mj-ea"/>
              </a:rPr>
              <a:t>和标量</a:t>
            </a:r>
            <a:r>
              <a:rPr lang="en-US" altLang="zh-CN" dirty="0">
                <a:latin typeface="+mj-ea"/>
                <a:ea typeface="+mj-ea"/>
              </a:rPr>
              <a:t>output</a:t>
            </a:r>
            <a:r>
              <a:rPr lang="zh-CN" altLang="zh-CN" dirty="0">
                <a:latin typeface="+mj-ea"/>
                <a:ea typeface="+mj-ea"/>
              </a:rPr>
              <a:t>给定的输入（一个或两个）和输出（只允许一个）来生成一个图形。</a:t>
            </a:r>
          </a:p>
          <a:p>
            <a:pPr marL="0" indent="0">
              <a:buNone/>
            </a:pPr>
            <a:r>
              <a:rPr lang="en-US" altLang="zh-CN" dirty="0">
                <a:latin typeface="+mj-ea"/>
                <a:ea typeface="+mj-ea"/>
              </a:rPr>
              <a:t>      </a:t>
            </a:r>
            <a:r>
              <a:rPr lang="en-US" altLang="zh-CN" dirty="0" err="1">
                <a:latin typeface="+mj-ea"/>
                <a:ea typeface="+mj-ea"/>
              </a:rPr>
              <a:t>gensurf</a:t>
            </a:r>
            <a:r>
              <a:rPr lang="en-US" altLang="zh-CN" dirty="0">
                <a:latin typeface="+mj-ea"/>
                <a:ea typeface="+mj-ea"/>
              </a:rPr>
              <a:t>(</a:t>
            </a:r>
            <a:r>
              <a:rPr lang="en-US" altLang="zh-CN" dirty="0" err="1">
                <a:latin typeface="+mj-ea"/>
                <a:ea typeface="+mj-ea"/>
              </a:rPr>
              <a:t>fis,inputs,output,grids</a:t>
            </a:r>
            <a:r>
              <a:rPr lang="en-US" altLang="zh-CN" dirty="0">
                <a:latin typeface="+mj-ea"/>
                <a:ea typeface="+mj-ea"/>
              </a:rPr>
              <a:t>)   %</a:t>
            </a:r>
            <a:r>
              <a:rPr lang="zh-CN" altLang="zh-CN" dirty="0">
                <a:latin typeface="+mj-ea"/>
                <a:ea typeface="+mj-ea"/>
              </a:rPr>
              <a:t>指定</a:t>
            </a:r>
            <a:r>
              <a:rPr lang="en-US" altLang="zh-CN" dirty="0">
                <a:latin typeface="+mj-ea"/>
                <a:ea typeface="+mj-ea"/>
              </a:rPr>
              <a:t>X</a:t>
            </a:r>
            <a:r>
              <a:rPr lang="zh-CN" altLang="zh-CN" dirty="0">
                <a:latin typeface="+mj-ea"/>
                <a:ea typeface="+mj-ea"/>
              </a:rPr>
              <a:t>（第一、水平）和</a:t>
            </a:r>
            <a:r>
              <a:rPr lang="en-US" altLang="zh-CN" dirty="0">
                <a:latin typeface="+mj-ea"/>
                <a:ea typeface="+mj-ea"/>
              </a:rPr>
              <a:t>Y</a:t>
            </a:r>
            <a:r>
              <a:rPr lang="zh-CN" altLang="zh-CN" dirty="0">
                <a:latin typeface="+mj-ea"/>
                <a:ea typeface="+mj-ea"/>
              </a:rPr>
              <a:t>（第二、垂直）方向的网格数。如果是二元向量，</a:t>
            </a:r>
            <a:r>
              <a:rPr lang="en-US" altLang="zh-CN" dirty="0">
                <a:latin typeface="+mj-ea"/>
                <a:ea typeface="+mj-ea"/>
              </a:rPr>
              <a:t>X</a:t>
            </a:r>
            <a:r>
              <a:rPr lang="zh-CN" altLang="zh-CN" dirty="0">
                <a:latin typeface="+mj-ea"/>
                <a:ea typeface="+mj-ea"/>
              </a:rPr>
              <a:t>和</a:t>
            </a:r>
            <a:r>
              <a:rPr lang="en-US" altLang="zh-CN" dirty="0">
                <a:latin typeface="+mj-ea"/>
                <a:ea typeface="+mj-ea"/>
              </a:rPr>
              <a:t>Y</a:t>
            </a:r>
            <a:r>
              <a:rPr lang="zh-CN" altLang="zh-CN" dirty="0">
                <a:latin typeface="+mj-ea"/>
                <a:ea typeface="+mj-ea"/>
              </a:rPr>
              <a:t>方向上的网格可以独立设置。</a:t>
            </a:r>
          </a:p>
          <a:p>
            <a:pPr marL="0" indent="0">
              <a:buNone/>
            </a:pPr>
            <a:r>
              <a:rPr lang="en-US" altLang="zh-CN" dirty="0">
                <a:latin typeface="+mj-ea"/>
                <a:ea typeface="+mj-ea"/>
              </a:rPr>
              <a:t>      </a:t>
            </a:r>
            <a:r>
              <a:rPr lang="en-US" altLang="zh-CN" dirty="0" err="1">
                <a:latin typeface="+mj-ea"/>
                <a:ea typeface="+mj-ea"/>
              </a:rPr>
              <a:t>gensurf</a:t>
            </a:r>
            <a:r>
              <a:rPr lang="en-US" altLang="zh-CN" dirty="0">
                <a:latin typeface="+mj-ea"/>
                <a:ea typeface="+mj-ea"/>
              </a:rPr>
              <a:t>(</a:t>
            </a:r>
            <a:r>
              <a:rPr lang="en-US" altLang="zh-CN" dirty="0" err="1">
                <a:latin typeface="+mj-ea"/>
                <a:ea typeface="+mj-ea"/>
              </a:rPr>
              <a:t>fis,inputs,output,grids,refinput</a:t>
            </a:r>
            <a:r>
              <a:rPr lang="en-US" altLang="zh-CN" dirty="0">
                <a:latin typeface="+mj-ea"/>
                <a:ea typeface="+mj-ea"/>
              </a:rPr>
              <a:t>)   %</a:t>
            </a:r>
            <a:r>
              <a:rPr lang="zh-CN" altLang="zh-CN" dirty="0">
                <a:latin typeface="+mj-ea"/>
                <a:ea typeface="+mj-ea"/>
              </a:rPr>
              <a:t>用于多于两个的输入，</a:t>
            </a:r>
            <a:r>
              <a:rPr lang="en-US" altLang="zh-CN" dirty="0" err="1">
                <a:latin typeface="+mj-ea"/>
                <a:ea typeface="+mj-ea"/>
              </a:rPr>
              <a:t>refinput</a:t>
            </a:r>
            <a:r>
              <a:rPr lang="zh-CN" altLang="zh-CN" dirty="0">
                <a:latin typeface="+mj-ea"/>
                <a:ea typeface="+mj-ea"/>
              </a:rPr>
              <a:t>向量的长度与输入相同：</a:t>
            </a:r>
          </a:p>
          <a:p>
            <a:pPr marL="0" indent="0">
              <a:buNone/>
            </a:pPr>
            <a:r>
              <a:rPr lang="zh-CN" altLang="zh-CN" dirty="0">
                <a:latin typeface="+mj-ea"/>
                <a:ea typeface="+mj-ea"/>
              </a:rPr>
              <a:t>·将对应于要显示的输入的</a:t>
            </a:r>
            <a:r>
              <a:rPr lang="en-US" altLang="zh-CN" dirty="0" err="1">
                <a:latin typeface="+mj-ea"/>
                <a:ea typeface="+mj-ea"/>
              </a:rPr>
              <a:t>refinput</a:t>
            </a:r>
            <a:r>
              <a:rPr lang="zh-CN" altLang="zh-CN" dirty="0">
                <a:latin typeface="+mj-ea"/>
                <a:ea typeface="+mj-ea"/>
              </a:rPr>
              <a:t>项，设置为</a:t>
            </a:r>
            <a:r>
              <a:rPr lang="en-US" altLang="zh-CN" dirty="0" err="1">
                <a:latin typeface="+mj-ea"/>
                <a:ea typeface="+mj-ea"/>
              </a:rPr>
              <a:t>NaN</a:t>
            </a:r>
            <a:r>
              <a:rPr lang="en-US" altLang="zh-CN" dirty="0">
                <a:latin typeface="+mj-ea"/>
                <a:ea typeface="+mj-ea"/>
              </a:rPr>
              <a:t>;</a:t>
            </a:r>
            <a:endParaRPr lang="zh-CN" altLang="zh-CN" dirty="0">
              <a:latin typeface="+mj-ea"/>
              <a:ea typeface="+mj-ea"/>
            </a:endParaRPr>
          </a:p>
          <a:p>
            <a:pPr marL="0" indent="0">
              <a:buNone/>
            </a:pPr>
            <a:r>
              <a:rPr lang="zh-CN" altLang="zh-CN" dirty="0">
                <a:latin typeface="+mj-ea"/>
                <a:ea typeface="+mj-ea"/>
              </a:rPr>
              <a:t>·对其它输入的固定值设置为双精度实标量。</a:t>
            </a:r>
          </a:p>
          <a:p>
            <a:pPr marL="0" indent="0">
              <a:buNone/>
            </a:pPr>
            <a:r>
              <a:rPr lang="en-US" altLang="zh-CN" dirty="0">
                <a:latin typeface="+mj-ea"/>
                <a:ea typeface="+mj-ea"/>
              </a:rPr>
              <a:t>     </a:t>
            </a:r>
            <a:r>
              <a:rPr lang="de-DE" altLang="zh-CN" dirty="0">
                <a:latin typeface="+mj-ea"/>
                <a:ea typeface="+mj-ea"/>
              </a:rPr>
              <a:t>[x,y,z]=gensurf(</a:t>
            </a:r>
            <a:r>
              <a:rPr lang="zh-CN" altLang="zh-CN" dirty="0">
                <a:latin typeface="+mj-ea"/>
                <a:ea typeface="+mj-ea"/>
              </a:rPr>
              <a:t>…</a:t>
            </a:r>
            <a:r>
              <a:rPr lang="de-DE" altLang="zh-CN" dirty="0">
                <a:latin typeface="+mj-ea"/>
                <a:ea typeface="+mj-ea"/>
              </a:rPr>
              <a:t>)   </a:t>
            </a:r>
            <a:r>
              <a:rPr lang="en-US" altLang="zh-CN" dirty="0">
                <a:latin typeface="+mj-ea"/>
                <a:ea typeface="+mj-ea"/>
              </a:rPr>
              <a:t>%</a:t>
            </a:r>
            <a:r>
              <a:rPr lang="zh-CN" altLang="zh-CN" dirty="0">
                <a:latin typeface="+mj-ea"/>
                <a:ea typeface="+mj-ea"/>
              </a:rPr>
              <a:t>返回定义输出曲面的变量并且删除自动绘图。</a:t>
            </a:r>
          </a:p>
          <a:p>
            <a:pPr marL="0" indent="0">
              <a:buNone/>
            </a:pPr>
            <a:endParaRPr lang="zh-CN" altLang="en-US" dirty="0">
              <a:latin typeface="+mj-ea"/>
              <a:ea typeface="+mj-ea"/>
            </a:endParaRPr>
          </a:p>
        </p:txBody>
      </p:sp>
    </p:spTree>
    <p:extLst>
      <p:ext uri="{BB962C8B-B14F-4D97-AF65-F5344CB8AC3E}">
        <p14:creationId xmlns:p14="http://schemas.microsoft.com/office/powerpoint/2010/main" val="1219981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484784"/>
            <a:ext cx="8229600" cy="4713387"/>
          </a:xfrm>
        </p:spPr>
        <p:txBody>
          <a:bodyPr>
            <a:normAutofit/>
          </a:bodyPr>
          <a:lstStyle/>
          <a:p>
            <a:pPr marL="0" indent="0">
              <a:buNone/>
            </a:pPr>
            <a:r>
              <a:rPr lang="zh-CN" altLang="zh-CN" sz="2000" dirty="0">
                <a:latin typeface="+mj-ea"/>
                <a:ea typeface="+mj-ea"/>
              </a:rPr>
              <a:t>产生</a:t>
            </a:r>
            <a:r>
              <a:rPr lang="en-US" altLang="zh-CN" sz="2000" dirty="0">
                <a:latin typeface="+mj-ea"/>
                <a:ea typeface="+mj-ea"/>
              </a:rPr>
              <a:t>FIS</a:t>
            </a:r>
            <a:r>
              <a:rPr lang="zh-CN" altLang="zh-CN" sz="2000" dirty="0">
                <a:latin typeface="+mj-ea"/>
                <a:ea typeface="+mj-ea"/>
              </a:rPr>
              <a:t>输出曲面，调用</a:t>
            </a:r>
            <a:r>
              <a:rPr lang="en-US" altLang="zh-CN" sz="2000" dirty="0">
                <a:latin typeface="+mj-ea"/>
                <a:ea typeface="+mj-ea"/>
              </a:rPr>
              <a:t>MATLAB</a:t>
            </a:r>
            <a:r>
              <a:rPr lang="zh-CN" altLang="zh-CN" sz="2000" dirty="0">
                <a:latin typeface="+mj-ea"/>
                <a:ea typeface="+mj-ea"/>
              </a:rPr>
              <a:t>自带文件，编程如下：</a:t>
            </a:r>
          </a:p>
          <a:p>
            <a:pPr marL="0" indent="0">
              <a:buNone/>
            </a:pPr>
            <a:r>
              <a:rPr lang="en-US" altLang="zh-CN" sz="2000" dirty="0" err="1">
                <a:latin typeface="+mj-ea"/>
                <a:ea typeface="+mj-ea"/>
              </a:rPr>
              <a:t>clc,clear,close</a:t>
            </a:r>
            <a:r>
              <a:rPr lang="en-US" altLang="zh-CN" sz="2000" dirty="0">
                <a:latin typeface="+mj-ea"/>
                <a:ea typeface="+mj-ea"/>
              </a:rPr>
              <a:t> all</a:t>
            </a:r>
            <a:endParaRPr lang="zh-CN" altLang="zh-CN" sz="2000" dirty="0">
              <a:latin typeface="+mj-ea"/>
              <a:ea typeface="+mj-ea"/>
            </a:endParaRPr>
          </a:p>
          <a:p>
            <a:pPr marL="0" indent="0">
              <a:buNone/>
            </a:pPr>
            <a:r>
              <a:rPr lang="en-US" altLang="zh-CN" sz="2000" dirty="0">
                <a:latin typeface="+mj-ea"/>
                <a:ea typeface="+mj-ea"/>
              </a:rPr>
              <a:t>a = </a:t>
            </a:r>
            <a:r>
              <a:rPr lang="en-US" altLang="zh-CN" sz="2000" dirty="0" err="1">
                <a:latin typeface="+mj-ea"/>
                <a:ea typeface="+mj-ea"/>
              </a:rPr>
              <a:t>readfis</a:t>
            </a:r>
            <a:r>
              <a:rPr lang="en-US" altLang="zh-CN" sz="2000" dirty="0">
                <a:latin typeface="+mj-ea"/>
                <a:ea typeface="+mj-ea"/>
              </a:rPr>
              <a:t>('tipper');</a:t>
            </a:r>
            <a:endParaRPr lang="zh-CN" altLang="zh-CN" sz="2000" dirty="0">
              <a:latin typeface="+mj-ea"/>
              <a:ea typeface="+mj-ea"/>
            </a:endParaRPr>
          </a:p>
          <a:p>
            <a:pPr marL="0" indent="0">
              <a:buNone/>
            </a:pPr>
            <a:r>
              <a:rPr lang="en-US" altLang="zh-CN" sz="2000" dirty="0" err="1">
                <a:latin typeface="+mj-ea"/>
                <a:ea typeface="+mj-ea"/>
              </a:rPr>
              <a:t>gensurf</a:t>
            </a:r>
            <a:r>
              <a:rPr lang="en-US" altLang="zh-CN" sz="2000" dirty="0">
                <a:latin typeface="+mj-ea"/>
                <a:ea typeface="+mj-ea"/>
              </a:rPr>
              <a:t>(a) </a:t>
            </a:r>
            <a:endParaRPr lang="zh-CN" altLang="zh-CN" sz="2000" dirty="0">
              <a:latin typeface="+mj-ea"/>
              <a:ea typeface="+mj-ea"/>
            </a:endParaRPr>
          </a:p>
          <a:p>
            <a:pPr marL="0" indent="0">
              <a:buNone/>
            </a:pPr>
            <a:r>
              <a:rPr lang="en-US" altLang="zh-CN" sz="2000" dirty="0">
                <a:latin typeface="+mj-ea"/>
                <a:ea typeface="+mj-ea"/>
              </a:rPr>
              <a:t>axis tight</a:t>
            </a:r>
            <a:endParaRPr lang="zh-CN" altLang="zh-CN" sz="2000" dirty="0">
              <a:latin typeface="+mj-ea"/>
              <a:ea typeface="+mj-ea"/>
            </a:endParaRPr>
          </a:p>
          <a:p>
            <a:pPr marL="0" indent="0">
              <a:buNone/>
            </a:pPr>
            <a:r>
              <a:rPr lang="en-US" altLang="zh-CN" sz="2000" dirty="0">
                <a:latin typeface="+mj-ea"/>
                <a:ea typeface="+mj-ea"/>
              </a:rPr>
              <a:t>grid on</a:t>
            </a:r>
            <a:endParaRPr lang="zh-CN" altLang="zh-CN" sz="2000" dirty="0">
              <a:latin typeface="+mj-ea"/>
              <a:ea typeface="+mj-ea"/>
            </a:endParaRPr>
          </a:p>
          <a:p>
            <a:pPr marL="0" indent="0">
              <a:buNone/>
            </a:pPr>
            <a:r>
              <a:rPr lang="en-US" altLang="zh-CN" sz="2000" dirty="0">
                <a:latin typeface="+mj-ea"/>
                <a:ea typeface="+mj-ea"/>
              </a:rPr>
              <a:t>box on</a:t>
            </a:r>
            <a:endParaRPr lang="zh-CN" altLang="zh-CN" sz="2000" dirty="0">
              <a:latin typeface="+mj-ea"/>
              <a:ea typeface="+mj-ea"/>
            </a:endParaRPr>
          </a:p>
          <a:p>
            <a:pPr marL="0" indent="0">
              <a:buNone/>
            </a:pPr>
            <a:r>
              <a:rPr lang="zh-CN" altLang="zh-CN" sz="2000" dirty="0">
                <a:latin typeface="+mj-ea"/>
                <a:ea typeface="+mj-ea"/>
              </a:rPr>
              <a:t>运行程序输出图形如图</a:t>
            </a:r>
            <a:r>
              <a:rPr lang="en-US" altLang="zh-CN" sz="2000" dirty="0">
                <a:latin typeface="+mj-ea"/>
                <a:ea typeface="+mj-ea"/>
              </a:rPr>
              <a:t>8-10</a:t>
            </a:r>
            <a:r>
              <a:rPr lang="zh-CN" altLang="zh-CN" sz="2000" dirty="0">
                <a:latin typeface="+mj-ea"/>
                <a:ea typeface="+mj-ea"/>
              </a:rPr>
              <a:t>所示。</a:t>
            </a:r>
          </a:p>
          <a:p>
            <a:pPr marL="0" indent="0">
              <a:buNone/>
            </a:pPr>
            <a:endParaRPr lang="zh-CN" altLang="en-US" sz="2000" dirty="0">
              <a:latin typeface="+mj-ea"/>
              <a:ea typeface="+mj-ea"/>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204864"/>
            <a:ext cx="3284537" cy="261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111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229600" cy="1143000"/>
          </a:xfrm>
        </p:spPr>
        <p:txBody>
          <a:bodyPr/>
          <a:lstStyle/>
          <a:p>
            <a:pPr algn="l"/>
            <a:r>
              <a:rPr lang="en-US" altLang="zh-CN" sz="2000" b="1" dirty="0">
                <a:solidFill>
                  <a:srgbClr val="C00000"/>
                </a:solidFill>
              </a:rPr>
              <a:t>8.3.2  FIS</a:t>
            </a:r>
            <a:r>
              <a:rPr lang="zh-CN" altLang="zh-CN" sz="2000" b="1" dirty="0">
                <a:solidFill>
                  <a:srgbClr val="C00000"/>
                </a:solidFill>
              </a:rPr>
              <a:t>结构</a:t>
            </a:r>
          </a:p>
        </p:txBody>
      </p:sp>
      <p:sp>
        <p:nvSpPr>
          <p:cNvPr id="3" name="内容占位符 2"/>
          <p:cNvSpPr>
            <a:spLocks noGrp="1"/>
          </p:cNvSpPr>
          <p:nvPr>
            <p:ph idx="1"/>
          </p:nvPr>
        </p:nvSpPr>
        <p:spPr/>
        <p:txBody>
          <a:bodyPr>
            <a:normAutofit/>
          </a:bodyPr>
          <a:lstStyle/>
          <a:p>
            <a:pPr marL="0" indent="0">
              <a:buNone/>
            </a:pPr>
            <a:r>
              <a:rPr lang="zh-CN" altLang="zh-CN" sz="2000" dirty="0">
                <a:latin typeface="+mj-ea"/>
                <a:ea typeface="+mj-ea"/>
              </a:rPr>
              <a:t>函数</a:t>
            </a:r>
            <a:r>
              <a:rPr lang="en-US" altLang="zh-CN" sz="2000" dirty="0">
                <a:latin typeface="+mj-ea"/>
                <a:ea typeface="+mj-ea"/>
              </a:rPr>
              <a:t>  genfis1</a:t>
            </a:r>
            <a:endParaRPr lang="zh-CN" altLang="zh-CN" sz="2000" dirty="0">
              <a:latin typeface="+mj-ea"/>
              <a:ea typeface="+mj-ea"/>
            </a:endParaRPr>
          </a:p>
          <a:p>
            <a:pPr marL="0" indent="0">
              <a:buNone/>
            </a:pPr>
            <a:r>
              <a:rPr lang="zh-CN" altLang="zh-CN" sz="2000" dirty="0">
                <a:latin typeface="+mj-ea"/>
                <a:ea typeface="+mj-ea"/>
              </a:rPr>
              <a:t>格式 </a:t>
            </a:r>
            <a:r>
              <a:rPr lang="en-US" altLang="zh-CN" sz="2000" dirty="0">
                <a:latin typeface="+mj-ea"/>
                <a:ea typeface="+mj-ea"/>
              </a:rPr>
              <a:t> </a:t>
            </a:r>
            <a:r>
              <a:rPr lang="en-US" altLang="zh-CN" sz="2000" dirty="0" err="1">
                <a:latin typeface="+mj-ea"/>
                <a:ea typeface="+mj-ea"/>
              </a:rPr>
              <a:t>fismat</a:t>
            </a:r>
            <a:r>
              <a:rPr lang="en-US" altLang="zh-CN" sz="2000" dirty="0">
                <a:latin typeface="+mj-ea"/>
                <a:ea typeface="+mj-ea"/>
              </a:rPr>
              <a:t> = genfis1(data)</a:t>
            </a:r>
            <a:endParaRPr lang="zh-CN" altLang="zh-CN" sz="2000" dirty="0">
              <a:latin typeface="+mj-ea"/>
              <a:ea typeface="+mj-ea"/>
            </a:endParaRPr>
          </a:p>
          <a:p>
            <a:pPr marL="0" indent="0">
              <a:buNone/>
            </a:pPr>
            <a:r>
              <a:rPr lang="en-US" altLang="zh-CN" sz="2000" dirty="0">
                <a:latin typeface="+mj-ea"/>
                <a:ea typeface="+mj-ea"/>
              </a:rPr>
              <a:t>      </a:t>
            </a:r>
            <a:r>
              <a:rPr lang="en-US" altLang="zh-CN" sz="2000" dirty="0" err="1">
                <a:latin typeface="+mj-ea"/>
                <a:ea typeface="+mj-ea"/>
              </a:rPr>
              <a:t>fismat</a:t>
            </a:r>
            <a:r>
              <a:rPr lang="en-US" altLang="zh-CN" sz="2000" dirty="0">
                <a:latin typeface="+mj-ea"/>
                <a:ea typeface="+mj-ea"/>
              </a:rPr>
              <a:t> = genfis1(</a:t>
            </a:r>
            <a:r>
              <a:rPr lang="en-US" altLang="zh-CN" sz="2000" dirty="0" err="1">
                <a:latin typeface="+mj-ea"/>
                <a:ea typeface="+mj-ea"/>
              </a:rPr>
              <a:t>data,numMFs,inmftype</a:t>
            </a:r>
            <a:r>
              <a:rPr lang="en-US" altLang="zh-CN" sz="2000" dirty="0">
                <a:latin typeface="+mj-ea"/>
                <a:ea typeface="+mj-ea"/>
              </a:rPr>
              <a:t>, </a:t>
            </a:r>
            <a:r>
              <a:rPr lang="en-US" altLang="zh-CN" sz="2000" dirty="0" err="1">
                <a:latin typeface="+mj-ea"/>
                <a:ea typeface="+mj-ea"/>
              </a:rPr>
              <a:t>outmftype</a:t>
            </a:r>
            <a:r>
              <a:rPr lang="en-US" altLang="zh-CN" sz="2000" dirty="0">
                <a:latin typeface="+mj-ea"/>
                <a:ea typeface="+mj-ea"/>
              </a:rPr>
              <a:t>)</a:t>
            </a:r>
            <a:endParaRPr lang="zh-CN" altLang="zh-CN" sz="2000" dirty="0">
              <a:latin typeface="+mj-ea"/>
              <a:ea typeface="+mj-ea"/>
            </a:endParaRPr>
          </a:p>
          <a:p>
            <a:pPr marL="0" indent="0">
              <a:buNone/>
            </a:pPr>
            <a:r>
              <a:rPr lang="zh-CN" altLang="zh-CN" sz="2000" dirty="0">
                <a:latin typeface="+mj-ea"/>
                <a:ea typeface="+mj-ea"/>
              </a:rPr>
              <a:t>说明</a:t>
            </a:r>
            <a:r>
              <a:rPr lang="en-US" altLang="zh-CN" sz="2000" dirty="0">
                <a:latin typeface="+mj-ea"/>
                <a:ea typeface="+mj-ea"/>
              </a:rPr>
              <a:t>  genfis1</a:t>
            </a:r>
            <a:r>
              <a:rPr lang="zh-CN" altLang="zh-CN" sz="2000" dirty="0">
                <a:latin typeface="+mj-ea"/>
                <a:ea typeface="+mj-ea"/>
              </a:rPr>
              <a:t>为</a:t>
            </a:r>
            <a:r>
              <a:rPr lang="en-US" altLang="zh-CN" sz="2000" dirty="0" err="1">
                <a:latin typeface="+mj-ea"/>
                <a:ea typeface="+mj-ea"/>
              </a:rPr>
              <a:t>anfis</a:t>
            </a:r>
            <a:r>
              <a:rPr lang="zh-CN" altLang="zh-CN" sz="2000" dirty="0">
                <a:latin typeface="+mj-ea"/>
                <a:ea typeface="+mj-ea"/>
              </a:rPr>
              <a:t>训练生成一个</a:t>
            </a:r>
            <a:r>
              <a:rPr lang="en-US" altLang="zh-CN" sz="2000" dirty="0" err="1">
                <a:latin typeface="+mj-ea"/>
                <a:ea typeface="+mj-ea"/>
              </a:rPr>
              <a:t>Sugeno</a:t>
            </a:r>
            <a:r>
              <a:rPr lang="zh-CN" altLang="zh-CN" sz="2000" dirty="0">
                <a:latin typeface="+mj-ea"/>
                <a:ea typeface="+mj-ea"/>
              </a:rPr>
              <a:t>型作为初始条件的</a:t>
            </a:r>
            <a:r>
              <a:rPr lang="en-US" altLang="zh-CN" sz="2000" dirty="0">
                <a:latin typeface="+mj-ea"/>
                <a:ea typeface="+mj-ea"/>
              </a:rPr>
              <a:t>FIS</a:t>
            </a:r>
            <a:r>
              <a:rPr lang="zh-CN" altLang="zh-CN" sz="2000" dirty="0">
                <a:latin typeface="+mj-ea"/>
                <a:ea typeface="+mj-ea"/>
              </a:rPr>
              <a:t>结构（初始隶属函数）。</a:t>
            </a:r>
            <a:r>
              <a:rPr lang="en-US" altLang="zh-CN" sz="2000" dirty="0">
                <a:latin typeface="+mj-ea"/>
                <a:ea typeface="+mj-ea"/>
              </a:rPr>
              <a:t>genfis1(</a:t>
            </a:r>
            <a:r>
              <a:rPr lang="en-US" altLang="zh-CN" sz="2000" dirty="0" err="1">
                <a:latin typeface="+mj-ea"/>
                <a:ea typeface="+mj-ea"/>
              </a:rPr>
              <a:t>data,numMFs,inmftype</a:t>
            </a:r>
            <a:r>
              <a:rPr lang="en-US" altLang="zh-CN" sz="2000" dirty="0">
                <a:latin typeface="+mj-ea"/>
                <a:ea typeface="+mj-ea"/>
              </a:rPr>
              <a:t>, </a:t>
            </a:r>
            <a:r>
              <a:rPr lang="en-US" altLang="zh-CN" sz="2000" dirty="0" err="1">
                <a:latin typeface="+mj-ea"/>
                <a:ea typeface="+mj-ea"/>
              </a:rPr>
              <a:t>outmftype</a:t>
            </a:r>
            <a:r>
              <a:rPr lang="en-US" altLang="zh-CN" sz="2000" dirty="0">
                <a:latin typeface="+mj-ea"/>
                <a:ea typeface="+mj-ea"/>
              </a:rPr>
              <a:t>)</a:t>
            </a:r>
            <a:r>
              <a:rPr lang="zh-CN" altLang="zh-CN" sz="2000" dirty="0">
                <a:latin typeface="+mj-ea"/>
                <a:ea typeface="+mj-ea"/>
              </a:rPr>
              <a:t>使用对数据的网格分割方法，从训练数据集生成一个</a:t>
            </a:r>
            <a:r>
              <a:rPr lang="en-US" altLang="zh-CN" sz="2000" dirty="0">
                <a:latin typeface="+mj-ea"/>
                <a:ea typeface="+mj-ea"/>
              </a:rPr>
              <a:t>FIS</a:t>
            </a:r>
            <a:r>
              <a:rPr lang="zh-CN" altLang="zh-CN" sz="2000" dirty="0">
                <a:latin typeface="+mj-ea"/>
                <a:ea typeface="+mj-ea"/>
              </a:rPr>
              <a:t>结构。</a:t>
            </a:r>
          </a:p>
          <a:p>
            <a:pPr marL="0" indent="0">
              <a:buNone/>
            </a:pPr>
            <a:r>
              <a:rPr lang="en-US" altLang="zh-CN" sz="2000" dirty="0">
                <a:latin typeface="+mj-ea"/>
                <a:ea typeface="+mj-ea"/>
              </a:rPr>
              <a:t>Data</a:t>
            </a:r>
            <a:r>
              <a:rPr lang="zh-CN" altLang="zh-CN" sz="2000" dirty="0">
                <a:latin typeface="+mj-ea"/>
                <a:ea typeface="+mj-ea"/>
              </a:rPr>
              <a:t>是训练数据矩阵，除最后一列表示单一输出数据外，它的其它各列表示输入数据。</a:t>
            </a:r>
            <a:r>
              <a:rPr lang="en-US" altLang="zh-CN" sz="2000" dirty="0" err="1">
                <a:latin typeface="+mj-ea"/>
                <a:ea typeface="+mj-ea"/>
              </a:rPr>
              <a:t>NumMFs</a:t>
            </a:r>
            <a:r>
              <a:rPr lang="zh-CN" altLang="zh-CN" sz="2000" dirty="0">
                <a:latin typeface="+mj-ea"/>
                <a:ea typeface="+mj-ea"/>
              </a:rPr>
              <a:t>是一个向量，它的坐标指定与每一输入相关的隶属函数的数量。如果你想使用每个输入相关的相同数量的隶属函数，那么只须使</a:t>
            </a:r>
            <a:r>
              <a:rPr lang="en-US" altLang="zh-CN" sz="2000" dirty="0" err="1">
                <a:latin typeface="+mj-ea"/>
                <a:ea typeface="+mj-ea"/>
              </a:rPr>
              <a:t>numMFs</a:t>
            </a:r>
            <a:r>
              <a:rPr lang="zh-CN" altLang="zh-CN" sz="2000" dirty="0">
                <a:latin typeface="+mj-ea"/>
                <a:ea typeface="+mj-ea"/>
              </a:rPr>
              <a:t>成为一个数就足够了。</a:t>
            </a:r>
            <a:r>
              <a:rPr lang="en-US" altLang="zh-CN" sz="2000" dirty="0" err="1">
                <a:latin typeface="+mj-ea"/>
                <a:ea typeface="+mj-ea"/>
              </a:rPr>
              <a:t>Inmftype</a:t>
            </a:r>
            <a:r>
              <a:rPr lang="zh-CN" altLang="zh-CN" sz="2000" dirty="0">
                <a:latin typeface="+mj-ea"/>
                <a:ea typeface="+mj-ea"/>
              </a:rPr>
              <a:t>是一个字符串数组，它的每行指定与每个输入相关的隶属函数类型。</a:t>
            </a:r>
            <a:r>
              <a:rPr lang="en-US" altLang="zh-CN" sz="2000" dirty="0" err="1">
                <a:latin typeface="+mj-ea"/>
                <a:ea typeface="+mj-ea"/>
              </a:rPr>
              <a:t>outmftype</a:t>
            </a:r>
            <a:r>
              <a:rPr lang="zh-CN" altLang="zh-CN" sz="2000" dirty="0">
                <a:latin typeface="+mj-ea"/>
                <a:ea typeface="+mj-ea"/>
              </a:rPr>
              <a:t>是一个字符串数组，它的指定与每个输出相关的隶属函数类型</a:t>
            </a:r>
          </a:p>
          <a:p>
            <a:pPr marL="0" indent="0">
              <a:buNone/>
            </a:pPr>
            <a:endParaRPr lang="zh-CN" altLang="en-US" sz="2000" dirty="0">
              <a:latin typeface="+mj-ea"/>
              <a:ea typeface="+mj-ea"/>
            </a:endParaRPr>
          </a:p>
        </p:txBody>
      </p:sp>
    </p:spTree>
    <p:extLst>
      <p:ext uri="{BB962C8B-B14F-4D97-AF65-F5344CB8AC3E}">
        <p14:creationId xmlns:p14="http://schemas.microsoft.com/office/powerpoint/2010/main" val="3737803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fontScale="55000" lnSpcReduction="20000"/>
          </a:bodyPr>
          <a:lstStyle/>
          <a:p>
            <a:pPr marL="0" indent="0">
              <a:buNone/>
            </a:pPr>
            <a:r>
              <a:rPr lang="zh-CN" altLang="zh-CN" dirty="0">
                <a:latin typeface="+mn-ea"/>
              </a:rPr>
              <a:t>不使用数据聚类的方法，直接从数据生成</a:t>
            </a:r>
            <a:r>
              <a:rPr lang="en-US" altLang="zh-CN" dirty="0">
                <a:latin typeface="+mn-ea"/>
              </a:rPr>
              <a:t>FIS</a:t>
            </a:r>
            <a:r>
              <a:rPr lang="zh-CN" altLang="zh-CN" dirty="0">
                <a:latin typeface="+mn-ea"/>
              </a:rPr>
              <a:t>结构，编程如下：</a:t>
            </a:r>
          </a:p>
          <a:p>
            <a:pPr marL="0" indent="0">
              <a:buNone/>
            </a:pPr>
            <a:r>
              <a:rPr lang="en-US" altLang="zh-CN" dirty="0" err="1">
                <a:latin typeface="+mn-ea"/>
              </a:rPr>
              <a:t>clc,clear,close</a:t>
            </a:r>
            <a:r>
              <a:rPr lang="en-US" altLang="zh-CN" dirty="0">
                <a:latin typeface="+mn-ea"/>
              </a:rPr>
              <a:t> all</a:t>
            </a:r>
            <a:endParaRPr lang="zh-CN" altLang="zh-CN" dirty="0">
              <a:latin typeface="+mn-ea"/>
            </a:endParaRPr>
          </a:p>
          <a:p>
            <a:pPr marL="0" indent="0">
              <a:buNone/>
            </a:pPr>
            <a:r>
              <a:rPr lang="en-US" altLang="zh-CN" dirty="0">
                <a:latin typeface="+mn-ea"/>
              </a:rPr>
              <a:t>data = [rand(10,1) 10*rand(10,1)-5 rand(10,1)];</a:t>
            </a:r>
            <a:endParaRPr lang="zh-CN" altLang="zh-CN" dirty="0">
              <a:latin typeface="+mn-ea"/>
            </a:endParaRPr>
          </a:p>
          <a:p>
            <a:pPr marL="0" indent="0">
              <a:buNone/>
            </a:pPr>
            <a:r>
              <a:rPr lang="de-DE" altLang="zh-CN" dirty="0">
                <a:latin typeface="+mn-ea"/>
              </a:rPr>
              <a:t>numMFs = [3 7];</a:t>
            </a:r>
            <a:endParaRPr lang="zh-CN" altLang="zh-CN" dirty="0">
              <a:latin typeface="+mn-ea"/>
            </a:endParaRPr>
          </a:p>
          <a:p>
            <a:pPr marL="0" indent="0">
              <a:buNone/>
            </a:pPr>
            <a:r>
              <a:rPr lang="de-DE" altLang="zh-CN" dirty="0">
                <a:latin typeface="+mn-ea"/>
              </a:rPr>
              <a:t>mfType = str2mat('pimf','trimf');</a:t>
            </a:r>
            <a:endParaRPr lang="zh-CN" altLang="zh-CN" dirty="0">
              <a:latin typeface="+mn-ea"/>
            </a:endParaRPr>
          </a:p>
          <a:p>
            <a:pPr marL="0" indent="0">
              <a:buNone/>
            </a:pPr>
            <a:r>
              <a:rPr lang="en-US" altLang="zh-CN" dirty="0" err="1">
                <a:latin typeface="+mn-ea"/>
              </a:rPr>
              <a:t>fismat</a:t>
            </a:r>
            <a:r>
              <a:rPr lang="en-US" altLang="zh-CN" dirty="0">
                <a:latin typeface="+mn-ea"/>
              </a:rPr>
              <a:t> = genfis1(</a:t>
            </a:r>
            <a:r>
              <a:rPr lang="en-US" altLang="zh-CN" dirty="0" err="1">
                <a:latin typeface="+mn-ea"/>
              </a:rPr>
              <a:t>data,numMFs,mfType</a:t>
            </a:r>
            <a:r>
              <a:rPr lang="en-US" altLang="zh-CN" dirty="0">
                <a:latin typeface="+mn-ea"/>
              </a:rPr>
              <a:t>);</a:t>
            </a:r>
            <a:endParaRPr lang="zh-CN" altLang="zh-CN" dirty="0">
              <a:latin typeface="+mn-ea"/>
            </a:endParaRPr>
          </a:p>
          <a:p>
            <a:pPr marL="0" indent="0">
              <a:buNone/>
            </a:pPr>
            <a:r>
              <a:rPr lang="en-US" altLang="zh-CN" dirty="0">
                <a:latin typeface="+mn-ea"/>
              </a:rPr>
              <a:t>[</a:t>
            </a:r>
            <a:r>
              <a:rPr lang="en-US" altLang="zh-CN" dirty="0" err="1">
                <a:latin typeface="+mn-ea"/>
              </a:rPr>
              <a:t>x,mf</a:t>
            </a:r>
            <a:r>
              <a:rPr lang="en-US" altLang="zh-CN" dirty="0">
                <a:latin typeface="+mn-ea"/>
              </a:rPr>
              <a:t>] = </a:t>
            </a:r>
            <a:r>
              <a:rPr lang="en-US" altLang="zh-CN" dirty="0" err="1">
                <a:latin typeface="+mn-ea"/>
              </a:rPr>
              <a:t>plotmf</a:t>
            </a:r>
            <a:r>
              <a:rPr lang="en-US" altLang="zh-CN" dirty="0">
                <a:latin typeface="+mn-ea"/>
              </a:rPr>
              <a:t>(fismat,'input',1);</a:t>
            </a:r>
            <a:endParaRPr lang="zh-CN" altLang="zh-CN" dirty="0">
              <a:latin typeface="+mn-ea"/>
            </a:endParaRPr>
          </a:p>
          <a:p>
            <a:pPr marL="0" indent="0">
              <a:buNone/>
            </a:pPr>
            <a:r>
              <a:rPr lang="en-US" altLang="zh-CN" dirty="0">
                <a:latin typeface="+mn-ea"/>
              </a:rPr>
              <a:t>subplot(2,1,1), </a:t>
            </a:r>
            <a:endParaRPr lang="zh-CN" altLang="zh-CN" dirty="0">
              <a:latin typeface="+mn-ea"/>
            </a:endParaRPr>
          </a:p>
          <a:p>
            <a:pPr marL="0" indent="0">
              <a:buNone/>
            </a:pPr>
            <a:r>
              <a:rPr lang="en-US" altLang="zh-CN" dirty="0">
                <a:latin typeface="+mn-ea"/>
              </a:rPr>
              <a:t>plot(</a:t>
            </a:r>
            <a:r>
              <a:rPr lang="en-US" altLang="zh-CN" dirty="0" err="1">
                <a:latin typeface="+mn-ea"/>
              </a:rPr>
              <a:t>x,mf</a:t>
            </a:r>
            <a:r>
              <a:rPr lang="en-US" altLang="zh-CN" dirty="0">
                <a:latin typeface="+mn-ea"/>
              </a:rPr>
              <a:t>);</a:t>
            </a:r>
            <a:endParaRPr lang="zh-CN" altLang="zh-CN" dirty="0">
              <a:latin typeface="+mn-ea"/>
            </a:endParaRPr>
          </a:p>
          <a:p>
            <a:pPr marL="0" indent="0">
              <a:buNone/>
            </a:pPr>
            <a:r>
              <a:rPr lang="en-US" altLang="zh-CN" dirty="0">
                <a:latin typeface="+mn-ea"/>
              </a:rPr>
              <a:t>grid on</a:t>
            </a:r>
            <a:endParaRPr lang="zh-CN" altLang="zh-CN" dirty="0">
              <a:latin typeface="+mn-ea"/>
            </a:endParaRPr>
          </a:p>
          <a:p>
            <a:pPr marL="0" indent="0">
              <a:buNone/>
            </a:pPr>
            <a:r>
              <a:rPr lang="en-US" altLang="zh-CN" dirty="0" err="1">
                <a:latin typeface="+mn-ea"/>
              </a:rPr>
              <a:t>xlabel</a:t>
            </a:r>
            <a:r>
              <a:rPr lang="en-US" altLang="zh-CN" dirty="0">
                <a:latin typeface="+mn-ea"/>
              </a:rPr>
              <a:t>('input 1 (</a:t>
            </a:r>
            <a:r>
              <a:rPr lang="en-US" altLang="zh-CN" dirty="0" err="1">
                <a:latin typeface="+mn-ea"/>
              </a:rPr>
              <a:t>pimf</a:t>
            </a:r>
            <a:r>
              <a:rPr lang="en-US" altLang="zh-CN" dirty="0">
                <a:latin typeface="+mn-ea"/>
              </a:rPr>
              <a:t>)');</a:t>
            </a:r>
            <a:endParaRPr lang="zh-CN" altLang="zh-CN" dirty="0">
              <a:latin typeface="+mn-ea"/>
            </a:endParaRPr>
          </a:p>
          <a:p>
            <a:pPr marL="0" indent="0">
              <a:buNone/>
            </a:pPr>
            <a:r>
              <a:rPr lang="en-US" altLang="zh-CN" dirty="0">
                <a:latin typeface="+mn-ea"/>
              </a:rPr>
              <a:t>[</a:t>
            </a:r>
            <a:r>
              <a:rPr lang="en-US" altLang="zh-CN" dirty="0" err="1">
                <a:latin typeface="+mn-ea"/>
              </a:rPr>
              <a:t>x,mf</a:t>
            </a:r>
            <a:r>
              <a:rPr lang="en-US" altLang="zh-CN" dirty="0">
                <a:latin typeface="+mn-ea"/>
              </a:rPr>
              <a:t>] = </a:t>
            </a:r>
            <a:r>
              <a:rPr lang="en-US" altLang="zh-CN" dirty="0" err="1">
                <a:latin typeface="+mn-ea"/>
              </a:rPr>
              <a:t>plotmf</a:t>
            </a:r>
            <a:r>
              <a:rPr lang="en-US" altLang="zh-CN" dirty="0">
                <a:latin typeface="+mn-ea"/>
              </a:rPr>
              <a:t>(fismat,'input',2);</a:t>
            </a:r>
            <a:endParaRPr lang="zh-CN" altLang="zh-CN" dirty="0">
              <a:latin typeface="+mn-ea"/>
            </a:endParaRPr>
          </a:p>
          <a:p>
            <a:pPr marL="0" indent="0">
              <a:buNone/>
            </a:pPr>
            <a:r>
              <a:rPr lang="en-US" altLang="zh-CN" dirty="0">
                <a:latin typeface="+mn-ea"/>
              </a:rPr>
              <a:t>subplot(2,1,2), </a:t>
            </a:r>
            <a:endParaRPr lang="zh-CN" altLang="zh-CN" dirty="0">
              <a:latin typeface="+mn-ea"/>
            </a:endParaRPr>
          </a:p>
          <a:p>
            <a:pPr marL="0" indent="0">
              <a:buNone/>
            </a:pPr>
            <a:r>
              <a:rPr lang="en-US" altLang="zh-CN" dirty="0">
                <a:latin typeface="+mn-ea"/>
              </a:rPr>
              <a:t>plot(</a:t>
            </a:r>
            <a:r>
              <a:rPr lang="en-US" altLang="zh-CN" dirty="0" err="1">
                <a:latin typeface="+mn-ea"/>
              </a:rPr>
              <a:t>x,mf</a:t>
            </a:r>
            <a:r>
              <a:rPr lang="en-US" altLang="zh-CN" dirty="0">
                <a:latin typeface="+mn-ea"/>
              </a:rPr>
              <a:t>);</a:t>
            </a:r>
            <a:endParaRPr lang="zh-CN" altLang="zh-CN" dirty="0">
              <a:latin typeface="+mn-ea"/>
            </a:endParaRPr>
          </a:p>
          <a:p>
            <a:pPr marL="0" indent="0">
              <a:buNone/>
            </a:pPr>
            <a:r>
              <a:rPr lang="en-US" altLang="zh-CN" dirty="0" err="1">
                <a:latin typeface="+mn-ea"/>
              </a:rPr>
              <a:t>xlabel</a:t>
            </a:r>
            <a:r>
              <a:rPr lang="en-US" altLang="zh-CN" dirty="0">
                <a:latin typeface="+mn-ea"/>
              </a:rPr>
              <a:t>('input 2 (</a:t>
            </a:r>
            <a:r>
              <a:rPr lang="en-US" altLang="zh-CN" dirty="0" err="1">
                <a:latin typeface="+mn-ea"/>
              </a:rPr>
              <a:t>trimf</a:t>
            </a:r>
            <a:r>
              <a:rPr lang="en-US" altLang="zh-CN" dirty="0">
                <a:latin typeface="+mn-ea"/>
              </a:rPr>
              <a:t>)');</a:t>
            </a:r>
            <a:endParaRPr lang="zh-CN" altLang="zh-CN" dirty="0">
              <a:latin typeface="+mn-ea"/>
            </a:endParaRPr>
          </a:p>
          <a:p>
            <a:pPr marL="0" indent="0">
              <a:buNone/>
            </a:pPr>
            <a:r>
              <a:rPr lang="en-US" altLang="zh-CN" dirty="0">
                <a:latin typeface="+mn-ea"/>
              </a:rPr>
              <a:t>grid on</a:t>
            </a:r>
            <a:endParaRPr lang="zh-CN" altLang="zh-CN" dirty="0">
              <a:latin typeface="+mn-ea"/>
            </a:endParaRPr>
          </a:p>
          <a:p>
            <a:pPr marL="0" indent="0">
              <a:buNone/>
            </a:pPr>
            <a:r>
              <a:rPr lang="en-US" altLang="zh-CN" dirty="0">
                <a:latin typeface="+mn-ea"/>
              </a:rPr>
              <a:t>axis tight</a:t>
            </a:r>
            <a:endParaRPr lang="zh-CN" altLang="zh-CN" dirty="0">
              <a:latin typeface="+mn-ea"/>
            </a:endParaRPr>
          </a:p>
          <a:p>
            <a:pPr marL="0" indent="0">
              <a:buNone/>
            </a:pPr>
            <a:r>
              <a:rPr lang="zh-CN" altLang="zh-CN" dirty="0">
                <a:latin typeface="+mn-ea"/>
              </a:rPr>
              <a:t>运行程序输出图形如图</a:t>
            </a:r>
            <a:r>
              <a:rPr lang="en-US" altLang="zh-CN" dirty="0">
                <a:latin typeface="+mn-ea"/>
              </a:rPr>
              <a:t>8-11</a:t>
            </a:r>
            <a:r>
              <a:rPr lang="zh-CN" altLang="zh-CN" dirty="0">
                <a:latin typeface="+mn-ea"/>
              </a:rPr>
              <a:t>所示。</a:t>
            </a:r>
          </a:p>
          <a:p>
            <a:pPr marL="0" indent="0">
              <a:buNone/>
            </a:pPr>
            <a:endParaRPr lang="zh-CN" altLang="en-US" dirty="0">
              <a:latin typeface="+mn-ea"/>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6" y="2276872"/>
            <a:ext cx="3529013" cy="2849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4717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8229600" cy="1143000"/>
          </a:xfrm>
        </p:spPr>
        <p:txBody>
          <a:bodyPr>
            <a:normAutofit/>
          </a:bodyPr>
          <a:lstStyle/>
          <a:p>
            <a:pPr algn="l"/>
            <a:r>
              <a:rPr lang="en-US" altLang="zh-CN" sz="2000" b="1" dirty="0">
                <a:solidFill>
                  <a:srgbClr val="C00000"/>
                </a:solidFill>
              </a:rPr>
              <a:t>8.3.3  </a:t>
            </a:r>
            <a:r>
              <a:rPr lang="zh-CN" altLang="zh-CN" sz="2000" b="1" dirty="0">
                <a:solidFill>
                  <a:srgbClr val="C00000"/>
                </a:solidFill>
              </a:rPr>
              <a:t>模糊均值聚类</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p:txBody>
          <a:bodyPr>
            <a:noAutofit/>
          </a:bodyPr>
          <a:lstStyle/>
          <a:p>
            <a:pPr marL="0" indent="0">
              <a:buNone/>
            </a:pPr>
            <a:r>
              <a:rPr lang="zh-CN" altLang="zh-CN" sz="1600" dirty="0">
                <a:latin typeface="+mj-ea"/>
                <a:ea typeface="+mj-ea"/>
              </a:rPr>
              <a:t>函数  </a:t>
            </a:r>
            <a:r>
              <a:rPr lang="en-US" altLang="zh-CN" sz="1600" dirty="0" err="1">
                <a:latin typeface="+mj-ea"/>
                <a:ea typeface="+mj-ea"/>
              </a:rPr>
              <a:t>fcm</a:t>
            </a:r>
            <a:endParaRPr lang="zh-CN" altLang="zh-CN" sz="1600" dirty="0">
              <a:latin typeface="+mj-ea"/>
              <a:ea typeface="+mj-ea"/>
            </a:endParaRPr>
          </a:p>
          <a:p>
            <a:pPr marL="0" indent="0">
              <a:buNone/>
            </a:pPr>
            <a:r>
              <a:rPr lang="zh-CN" altLang="zh-CN" sz="1600" dirty="0">
                <a:latin typeface="+mj-ea"/>
                <a:ea typeface="+mj-ea"/>
              </a:rPr>
              <a:t>格式  </a:t>
            </a:r>
            <a:r>
              <a:rPr lang="en-US" altLang="zh-CN" sz="1600" dirty="0">
                <a:latin typeface="+mj-ea"/>
                <a:ea typeface="+mj-ea"/>
              </a:rPr>
              <a:t>[</a:t>
            </a:r>
            <a:r>
              <a:rPr lang="en-US" altLang="zh-CN" sz="1600" dirty="0" err="1">
                <a:latin typeface="+mj-ea"/>
                <a:ea typeface="+mj-ea"/>
              </a:rPr>
              <a:t>center,U,obj_fcn</a:t>
            </a:r>
            <a:r>
              <a:rPr lang="en-US" altLang="zh-CN" sz="1600" dirty="0">
                <a:latin typeface="+mj-ea"/>
                <a:ea typeface="+mj-ea"/>
              </a:rPr>
              <a:t>] = </a:t>
            </a:r>
            <a:r>
              <a:rPr lang="en-US" altLang="zh-CN" sz="1600" dirty="0" err="1">
                <a:latin typeface="+mj-ea"/>
                <a:ea typeface="+mj-ea"/>
              </a:rPr>
              <a:t>fcm</a:t>
            </a:r>
            <a:r>
              <a:rPr lang="en-US" altLang="zh-CN" sz="1600" dirty="0">
                <a:latin typeface="+mj-ea"/>
                <a:ea typeface="+mj-ea"/>
              </a:rPr>
              <a:t>(</a:t>
            </a:r>
            <a:r>
              <a:rPr lang="en-US" altLang="zh-CN" sz="1600" dirty="0" err="1">
                <a:latin typeface="+mj-ea"/>
                <a:ea typeface="+mj-ea"/>
              </a:rPr>
              <a:t>data,cluster_n</a:t>
            </a:r>
            <a:r>
              <a:rPr lang="en-US" altLang="zh-CN" sz="1600" dirty="0">
                <a:latin typeface="+mj-ea"/>
                <a:ea typeface="+mj-ea"/>
              </a:rPr>
              <a:t>) </a:t>
            </a:r>
            <a:endParaRPr lang="zh-CN" altLang="zh-CN" sz="1600" dirty="0">
              <a:latin typeface="+mj-ea"/>
              <a:ea typeface="+mj-ea"/>
            </a:endParaRPr>
          </a:p>
          <a:p>
            <a:pPr marL="0" indent="0">
              <a:buNone/>
            </a:pPr>
            <a:r>
              <a:rPr lang="zh-CN" altLang="zh-CN" sz="1600" dirty="0">
                <a:latin typeface="+mj-ea"/>
                <a:ea typeface="+mj-ea"/>
              </a:rPr>
              <a:t>说明</a:t>
            </a:r>
            <a:r>
              <a:rPr lang="en-US" altLang="zh-CN" sz="1600" dirty="0">
                <a:latin typeface="+mj-ea"/>
                <a:ea typeface="+mj-ea"/>
              </a:rPr>
              <a:t>  </a:t>
            </a:r>
            <a:r>
              <a:rPr lang="zh-CN" altLang="zh-CN" sz="1600" dirty="0">
                <a:latin typeface="+mj-ea"/>
                <a:ea typeface="+mj-ea"/>
              </a:rPr>
              <a:t>对给定的数据集应用模糊</a:t>
            </a:r>
            <a:r>
              <a:rPr lang="en-US" altLang="zh-CN" sz="1600" dirty="0">
                <a:latin typeface="+mj-ea"/>
                <a:ea typeface="+mj-ea"/>
              </a:rPr>
              <a:t>c</a:t>
            </a:r>
            <a:r>
              <a:rPr lang="zh-CN" altLang="zh-CN" sz="1600" dirty="0">
                <a:latin typeface="+mj-ea"/>
                <a:ea typeface="+mj-ea"/>
              </a:rPr>
              <a:t>均值聚类方法进行聚类</a:t>
            </a:r>
          </a:p>
          <a:p>
            <a:pPr marL="0" indent="0">
              <a:buNone/>
            </a:pPr>
            <a:r>
              <a:rPr lang="en-US" altLang="zh-CN" sz="1600" dirty="0">
                <a:latin typeface="+mj-ea"/>
                <a:ea typeface="+mj-ea"/>
              </a:rPr>
              <a:t>data</a:t>
            </a:r>
            <a:r>
              <a:rPr lang="zh-CN" altLang="zh-CN" sz="1600" dirty="0">
                <a:latin typeface="+mj-ea"/>
                <a:ea typeface="+mj-ea"/>
              </a:rPr>
              <a:t>：要聚类的数据集，每行是一个采样数据点；</a:t>
            </a:r>
          </a:p>
          <a:p>
            <a:pPr marL="0" indent="0">
              <a:buNone/>
            </a:pPr>
            <a:r>
              <a:rPr lang="en-US" altLang="zh-CN" sz="1600" dirty="0" err="1">
                <a:latin typeface="+mj-ea"/>
                <a:ea typeface="+mj-ea"/>
              </a:rPr>
              <a:t>cluster_n</a:t>
            </a:r>
            <a:r>
              <a:rPr lang="zh-CN" altLang="zh-CN" sz="1600" dirty="0">
                <a:latin typeface="+mj-ea"/>
                <a:ea typeface="+mj-ea"/>
              </a:rPr>
              <a:t>：聚类中心的个数（大于</a:t>
            </a:r>
            <a:r>
              <a:rPr lang="en-US" altLang="zh-CN" sz="1600" dirty="0">
                <a:latin typeface="+mj-ea"/>
                <a:ea typeface="+mj-ea"/>
              </a:rPr>
              <a:t>1</a:t>
            </a:r>
            <a:r>
              <a:rPr lang="zh-CN" altLang="zh-CN" sz="1600" dirty="0">
                <a:latin typeface="+mj-ea"/>
                <a:ea typeface="+mj-ea"/>
              </a:rPr>
              <a:t>）</a:t>
            </a:r>
          </a:p>
          <a:p>
            <a:pPr marL="0" indent="0">
              <a:buNone/>
            </a:pPr>
            <a:r>
              <a:rPr lang="en-US" altLang="zh-CN" sz="1600" dirty="0">
                <a:latin typeface="+mj-ea"/>
                <a:ea typeface="+mj-ea"/>
              </a:rPr>
              <a:t>center</a:t>
            </a:r>
            <a:r>
              <a:rPr lang="zh-CN" altLang="zh-CN" sz="1600" dirty="0">
                <a:latin typeface="+mj-ea"/>
                <a:ea typeface="+mj-ea"/>
              </a:rPr>
              <a:t>：迭代后得到的聚类中心的矩阵，这里每行给出聚类中心的坐标；</a:t>
            </a:r>
          </a:p>
          <a:p>
            <a:pPr marL="0" indent="0">
              <a:buNone/>
            </a:pPr>
            <a:r>
              <a:rPr lang="en-US" altLang="zh-CN" sz="1600" dirty="0">
                <a:latin typeface="+mj-ea"/>
                <a:ea typeface="+mj-ea"/>
              </a:rPr>
              <a:t>U</a:t>
            </a:r>
            <a:r>
              <a:rPr lang="zh-CN" altLang="zh-CN" sz="1600" dirty="0">
                <a:latin typeface="+mj-ea"/>
                <a:ea typeface="+mj-ea"/>
              </a:rPr>
              <a:t>：得到的所有点对聚类中心的模糊分类矩阵或隶属度函数矩阵；</a:t>
            </a:r>
          </a:p>
          <a:p>
            <a:pPr marL="0" indent="0">
              <a:buNone/>
            </a:pPr>
            <a:r>
              <a:rPr lang="en-US" altLang="zh-CN" sz="1600" dirty="0" err="1">
                <a:latin typeface="+mj-ea"/>
                <a:ea typeface="+mj-ea"/>
              </a:rPr>
              <a:t>Obj_fcn</a:t>
            </a:r>
            <a:r>
              <a:rPr lang="zh-CN" altLang="zh-CN" sz="1600" dirty="0">
                <a:latin typeface="+mj-ea"/>
                <a:ea typeface="+mj-ea"/>
              </a:rPr>
              <a:t>：迭代过程中，目标函数的值；</a:t>
            </a:r>
          </a:p>
          <a:p>
            <a:pPr marL="0" indent="0">
              <a:buNone/>
            </a:pPr>
            <a:r>
              <a:rPr lang="en-US" altLang="zh-CN" sz="1600" dirty="0" err="1">
                <a:latin typeface="+mj-ea"/>
                <a:ea typeface="+mj-ea"/>
              </a:rPr>
              <a:t>fcm</a:t>
            </a:r>
            <a:r>
              <a:rPr lang="en-US" altLang="zh-CN" sz="1600" dirty="0">
                <a:latin typeface="+mj-ea"/>
                <a:ea typeface="+mj-ea"/>
              </a:rPr>
              <a:t>(</a:t>
            </a:r>
            <a:r>
              <a:rPr lang="en-US" altLang="zh-CN" sz="1600" dirty="0" err="1">
                <a:latin typeface="+mj-ea"/>
                <a:ea typeface="+mj-ea"/>
              </a:rPr>
              <a:t>data,cluster_n,options</a:t>
            </a:r>
            <a:r>
              <a:rPr lang="en-US" altLang="zh-CN" sz="1600" dirty="0">
                <a:latin typeface="+mj-ea"/>
                <a:ea typeface="+mj-ea"/>
              </a:rPr>
              <a:t>)</a:t>
            </a:r>
            <a:r>
              <a:rPr lang="zh-CN" altLang="zh-CN" sz="1600" dirty="0">
                <a:latin typeface="+mj-ea"/>
                <a:ea typeface="+mj-ea"/>
              </a:rPr>
              <a:t>使用可选的变量</a:t>
            </a:r>
            <a:r>
              <a:rPr lang="en-US" altLang="zh-CN" sz="1600" dirty="0">
                <a:latin typeface="+mj-ea"/>
                <a:ea typeface="+mj-ea"/>
              </a:rPr>
              <a:t>options</a:t>
            </a:r>
            <a:r>
              <a:rPr lang="zh-CN" altLang="zh-CN" sz="1600" dirty="0">
                <a:latin typeface="+mj-ea"/>
                <a:ea typeface="+mj-ea"/>
              </a:rPr>
              <a:t>控制聚类参数。包括停止准则，和</a:t>
            </a:r>
            <a:r>
              <a:rPr lang="en-US" altLang="zh-CN" sz="1600" dirty="0">
                <a:latin typeface="+mj-ea"/>
                <a:ea typeface="+mj-ea"/>
              </a:rPr>
              <a:t>/</a:t>
            </a:r>
            <a:r>
              <a:rPr lang="zh-CN" altLang="zh-CN" sz="1600" dirty="0">
                <a:latin typeface="+mj-ea"/>
                <a:ea typeface="+mj-ea"/>
              </a:rPr>
              <a:t>或设置迭代信息显示：</a:t>
            </a:r>
          </a:p>
          <a:p>
            <a:pPr marL="0" indent="0">
              <a:buNone/>
            </a:pPr>
            <a:r>
              <a:rPr lang="en-US" altLang="zh-CN" sz="1600" dirty="0">
                <a:latin typeface="+mj-ea"/>
                <a:ea typeface="+mj-ea"/>
              </a:rPr>
              <a:t>options(1)</a:t>
            </a:r>
            <a:r>
              <a:rPr lang="zh-CN" altLang="zh-CN" sz="1600" dirty="0">
                <a:latin typeface="+mj-ea"/>
                <a:ea typeface="+mj-ea"/>
              </a:rPr>
              <a:t>：分类矩阵</a:t>
            </a:r>
            <a:r>
              <a:rPr lang="en-US" altLang="zh-CN" sz="1600" dirty="0">
                <a:latin typeface="+mj-ea"/>
                <a:ea typeface="+mj-ea"/>
              </a:rPr>
              <a:t>U</a:t>
            </a:r>
            <a:r>
              <a:rPr lang="zh-CN" altLang="zh-CN" sz="1600" dirty="0">
                <a:latin typeface="+mj-ea"/>
                <a:ea typeface="+mj-ea"/>
              </a:rPr>
              <a:t>的指数，缺省值是</a:t>
            </a:r>
            <a:r>
              <a:rPr lang="en-US" altLang="zh-CN" sz="1600" dirty="0">
                <a:latin typeface="+mj-ea"/>
                <a:ea typeface="+mj-ea"/>
              </a:rPr>
              <a:t>2.0</a:t>
            </a:r>
            <a:r>
              <a:rPr lang="zh-CN" altLang="zh-CN" sz="1600" dirty="0">
                <a:latin typeface="+mj-ea"/>
                <a:ea typeface="+mj-ea"/>
              </a:rPr>
              <a:t>；</a:t>
            </a:r>
          </a:p>
          <a:p>
            <a:pPr marL="0" indent="0">
              <a:buNone/>
            </a:pPr>
            <a:r>
              <a:rPr lang="en-US" altLang="zh-CN" sz="1600" dirty="0">
                <a:latin typeface="+mj-ea"/>
                <a:ea typeface="+mj-ea"/>
              </a:rPr>
              <a:t>options(2)</a:t>
            </a:r>
            <a:r>
              <a:rPr lang="zh-CN" altLang="zh-CN" sz="1600" dirty="0">
                <a:latin typeface="+mj-ea"/>
                <a:ea typeface="+mj-ea"/>
              </a:rPr>
              <a:t>：最大迭代次数，缺省值是</a:t>
            </a:r>
            <a:r>
              <a:rPr lang="en-US" altLang="zh-CN" sz="1600" dirty="0">
                <a:latin typeface="+mj-ea"/>
                <a:ea typeface="+mj-ea"/>
              </a:rPr>
              <a:t>100</a:t>
            </a:r>
            <a:r>
              <a:rPr lang="zh-CN" altLang="zh-CN" sz="1600" dirty="0">
                <a:latin typeface="+mj-ea"/>
                <a:ea typeface="+mj-ea"/>
              </a:rPr>
              <a:t>；</a:t>
            </a:r>
          </a:p>
          <a:p>
            <a:pPr marL="0" indent="0">
              <a:buNone/>
            </a:pPr>
            <a:r>
              <a:rPr lang="en-US" altLang="zh-CN" sz="1600" dirty="0">
                <a:latin typeface="+mj-ea"/>
                <a:ea typeface="+mj-ea"/>
              </a:rPr>
              <a:t>options(3)</a:t>
            </a:r>
            <a:r>
              <a:rPr lang="zh-CN" altLang="zh-CN" sz="1600" dirty="0">
                <a:latin typeface="+mj-ea"/>
                <a:ea typeface="+mj-ea"/>
              </a:rPr>
              <a:t>：最小改进量，即迭代停止的误差准则，缺省值是</a:t>
            </a:r>
            <a:r>
              <a:rPr lang="en-US" altLang="zh-CN" sz="1600" dirty="0">
                <a:latin typeface="+mj-ea"/>
                <a:ea typeface="+mj-ea"/>
              </a:rPr>
              <a:t>1e-5</a:t>
            </a:r>
            <a:r>
              <a:rPr lang="zh-CN" altLang="zh-CN" sz="1600" dirty="0">
                <a:latin typeface="+mj-ea"/>
                <a:ea typeface="+mj-ea"/>
              </a:rPr>
              <a:t>；</a:t>
            </a:r>
          </a:p>
          <a:p>
            <a:pPr marL="0" indent="0">
              <a:buNone/>
            </a:pPr>
            <a:r>
              <a:rPr lang="en-US" altLang="zh-CN" sz="1600" dirty="0">
                <a:latin typeface="+mj-ea"/>
                <a:ea typeface="+mj-ea"/>
              </a:rPr>
              <a:t>option(4)</a:t>
            </a:r>
            <a:r>
              <a:rPr lang="zh-CN" altLang="zh-CN" sz="1600" dirty="0">
                <a:latin typeface="+mj-ea"/>
                <a:ea typeface="+mj-ea"/>
              </a:rPr>
              <a:t>：迭代过程中显示信息，缺省值是</a:t>
            </a:r>
            <a:r>
              <a:rPr lang="en-US" altLang="zh-CN" sz="1600" dirty="0">
                <a:latin typeface="+mj-ea"/>
                <a:ea typeface="+mj-ea"/>
              </a:rPr>
              <a:t>1</a:t>
            </a:r>
            <a:r>
              <a:rPr lang="zh-CN" altLang="zh-CN" sz="1600" dirty="0">
                <a:latin typeface="+mj-ea"/>
                <a:ea typeface="+mj-ea"/>
              </a:rPr>
              <a:t>。</a:t>
            </a:r>
          </a:p>
          <a:p>
            <a:pPr marL="0" indent="0">
              <a:buNone/>
            </a:pPr>
            <a:r>
              <a:rPr lang="zh-CN" altLang="zh-CN" sz="1600" dirty="0">
                <a:latin typeface="+mj-ea"/>
                <a:ea typeface="+mj-ea"/>
              </a:rPr>
              <a:t>如果任意一项为</a:t>
            </a:r>
            <a:r>
              <a:rPr lang="en-US" altLang="zh-CN" sz="1600" dirty="0" err="1">
                <a:latin typeface="+mj-ea"/>
                <a:ea typeface="+mj-ea"/>
              </a:rPr>
              <a:t>NaN</a:t>
            </a:r>
            <a:r>
              <a:rPr lang="zh-CN" altLang="zh-CN" sz="1600" dirty="0">
                <a:latin typeface="+mj-ea"/>
                <a:ea typeface="+mj-ea"/>
              </a:rPr>
              <a:t>，这些选项就使用缺省值；当达到最大迭代次数时，或目标函数两次连续迭代的改进量小于指定的最小改进量，即满足停止误差准则时，聚类过程结束。</a:t>
            </a:r>
          </a:p>
          <a:p>
            <a:pPr marL="0" indent="0">
              <a:buNone/>
            </a:pPr>
            <a:endParaRPr lang="zh-CN" altLang="en-US" sz="1600" dirty="0">
              <a:latin typeface="+mj-ea"/>
              <a:ea typeface="+mj-ea"/>
            </a:endParaRPr>
          </a:p>
        </p:txBody>
      </p:sp>
    </p:spTree>
    <p:extLst>
      <p:ext uri="{BB962C8B-B14F-4D97-AF65-F5344CB8AC3E}">
        <p14:creationId xmlns:p14="http://schemas.microsoft.com/office/powerpoint/2010/main" val="121934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8720"/>
            <a:ext cx="8229600" cy="1143000"/>
          </a:xfrm>
        </p:spPr>
        <p:txBody>
          <a:bodyPr>
            <a:normAutofit fontScale="90000"/>
          </a:bodyPr>
          <a:lstStyle/>
          <a:p>
            <a:r>
              <a:rPr lang="en-US" altLang="zh-CN" b="1" dirty="0">
                <a:solidFill>
                  <a:srgbClr val="C00000"/>
                </a:solidFill>
              </a:rPr>
              <a:t>8.1  </a:t>
            </a:r>
            <a:r>
              <a:rPr lang="zh-CN" altLang="zh-CN" b="1" dirty="0">
                <a:solidFill>
                  <a:srgbClr val="C00000"/>
                </a:solidFill>
              </a:rPr>
              <a:t>模糊逻辑概</a:t>
            </a:r>
            <a:br>
              <a:rPr lang="zh-CN" altLang="zh-CN" b="1" dirty="0">
                <a:solidFill>
                  <a:srgbClr val="C00000"/>
                </a:solidFill>
              </a:rPr>
            </a:br>
            <a:endParaRPr lang="zh-CN" altLang="en-US" dirty="0">
              <a:solidFill>
                <a:srgbClr val="C00000"/>
              </a:solidFill>
            </a:endParaRPr>
          </a:p>
        </p:txBody>
      </p:sp>
      <p:sp>
        <p:nvSpPr>
          <p:cNvPr id="4" name="矩形 3"/>
          <p:cNvSpPr/>
          <p:nvPr/>
        </p:nvSpPr>
        <p:spPr>
          <a:xfrm>
            <a:off x="179512" y="1484784"/>
            <a:ext cx="8784976" cy="4801314"/>
          </a:xfrm>
          <a:prstGeom prst="rect">
            <a:avLst/>
          </a:prstGeom>
        </p:spPr>
        <p:txBody>
          <a:bodyPr wrap="square">
            <a:spAutoFit/>
          </a:bodyPr>
          <a:lstStyle/>
          <a:p>
            <a:pPr algn="l"/>
            <a:r>
              <a:rPr lang="en-US" altLang="zh-CN" sz="1800" b="0" dirty="0" smtClean="0">
                <a:solidFill>
                  <a:schemeClr val="tx1"/>
                </a:solidFill>
                <a:latin typeface="+mj-ea"/>
                <a:ea typeface="+mj-ea"/>
              </a:rPr>
              <a:t>    </a:t>
            </a:r>
            <a:r>
              <a:rPr lang="zh-CN" altLang="zh-CN" sz="1800" b="0" dirty="0" smtClean="0">
                <a:solidFill>
                  <a:schemeClr val="tx1"/>
                </a:solidFill>
                <a:latin typeface="+mj-ea"/>
                <a:ea typeface="+mj-ea"/>
              </a:rPr>
              <a:t>模糊逻辑</a:t>
            </a:r>
            <a:r>
              <a:rPr lang="zh-CN" altLang="zh-CN" sz="1800" b="0" dirty="0">
                <a:solidFill>
                  <a:schemeClr val="tx1"/>
                </a:solidFill>
                <a:latin typeface="+mj-ea"/>
                <a:ea typeface="+mj-ea"/>
              </a:rPr>
              <a:t>是二元逻辑的重言式：在多值逻辑中，给定一个</a:t>
            </a:r>
            <a:r>
              <a:rPr lang="en-US" altLang="zh-CN" sz="1800" b="0" dirty="0">
                <a:solidFill>
                  <a:schemeClr val="tx1"/>
                </a:solidFill>
                <a:latin typeface="+mj-ea"/>
                <a:ea typeface="+mj-ea"/>
              </a:rPr>
              <a:t>MV-</a:t>
            </a:r>
            <a:r>
              <a:rPr lang="zh-CN" altLang="zh-CN" sz="1800" b="0" dirty="0">
                <a:solidFill>
                  <a:schemeClr val="tx1"/>
                </a:solidFill>
                <a:latin typeface="+mj-ea"/>
                <a:ea typeface="+mj-ea"/>
              </a:rPr>
              <a:t>代数</a:t>
            </a:r>
            <a:r>
              <a:rPr lang="en-US" altLang="zh-CN" sz="1800" b="0" dirty="0">
                <a:solidFill>
                  <a:schemeClr val="tx1"/>
                </a:solidFill>
                <a:latin typeface="+mj-ea"/>
                <a:ea typeface="+mj-ea"/>
              </a:rPr>
              <a:t>A</a:t>
            </a:r>
            <a:r>
              <a:rPr lang="zh-CN" altLang="zh-CN" sz="1800" b="0" dirty="0">
                <a:solidFill>
                  <a:schemeClr val="tx1"/>
                </a:solidFill>
                <a:latin typeface="+mj-ea"/>
                <a:ea typeface="+mj-ea"/>
              </a:rPr>
              <a:t>，一个</a:t>
            </a:r>
            <a:r>
              <a:rPr lang="en-US" altLang="zh-CN" sz="1800" b="0" dirty="0">
                <a:solidFill>
                  <a:schemeClr val="tx1"/>
                </a:solidFill>
                <a:latin typeface="+mj-ea"/>
                <a:ea typeface="+mj-ea"/>
              </a:rPr>
              <a:t>A-</a:t>
            </a:r>
            <a:r>
              <a:rPr lang="zh-CN" altLang="zh-CN" sz="1800" b="0" dirty="0">
                <a:solidFill>
                  <a:schemeClr val="tx1"/>
                </a:solidFill>
                <a:latin typeface="+mj-ea"/>
                <a:ea typeface="+mj-ea"/>
              </a:rPr>
              <a:t>求值就是从命题演算中公式的集合到</a:t>
            </a:r>
            <a:r>
              <a:rPr lang="en-US" altLang="zh-CN" sz="1800" b="0" dirty="0">
                <a:solidFill>
                  <a:schemeClr val="tx1"/>
                </a:solidFill>
                <a:latin typeface="+mj-ea"/>
                <a:ea typeface="+mj-ea"/>
              </a:rPr>
              <a:t>MV-</a:t>
            </a:r>
            <a:r>
              <a:rPr lang="zh-CN" altLang="zh-CN" sz="1800" b="0" dirty="0">
                <a:solidFill>
                  <a:schemeClr val="tx1"/>
                </a:solidFill>
                <a:latin typeface="+mj-ea"/>
                <a:ea typeface="+mj-ea"/>
              </a:rPr>
              <a:t>代数的函数。如果对于所有</a:t>
            </a:r>
            <a:r>
              <a:rPr lang="en-US" altLang="zh-CN" sz="1800" b="0" dirty="0">
                <a:solidFill>
                  <a:schemeClr val="tx1"/>
                </a:solidFill>
                <a:latin typeface="+mj-ea"/>
                <a:ea typeface="+mj-ea"/>
              </a:rPr>
              <a:t>A-</a:t>
            </a:r>
            <a:r>
              <a:rPr lang="zh-CN" altLang="zh-CN" sz="1800" b="0" dirty="0">
                <a:solidFill>
                  <a:schemeClr val="tx1"/>
                </a:solidFill>
                <a:latin typeface="+mj-ea"/>
                <a:ea typeface="+mj-ea"/>
              </a:rPr>
              <a:t>求值这个函数把一个公式映射到</a:t>
            </a:r>
            <a:r>
              <a:rPr lang="en-US" altLang="zh-CN" sz="1800" b="0" dirty="0">
                <a:solidFill>
                  <a:schemeClr val="tx1"/>
                </a:solidFill>
                <a:latin typeface="+mj-ea"/>
                <a:ea typeface="+mj-ea"/>
              </a:rPr>
              <a:t>1</a:t>
            </a:r>
            <a:r>
              <a:rPr lang="zh-CN" altLang="zh-CN" sz="1800" b="0" dirty="0">
                <a:solidFill>
                  <a:schemeClr val="tx1"/>
                </a:solidFill>
                <a:latin typeface="+mj-ea"/>
                <a:ea typeface="+mj-ea"/>
              </a:rPr>
              <a:t>（或</a:t>
            </a:r>
            <a:r>
              <a:rPr lang="en-US" altLang="zh-CN" sz="1800" b="0" dirty="0">
                <a:solidFill>
                  <a:schemeClr val="tx1"/>
                </a:solidFill>
                <a:latin typeface="+mj-ea"/>
                <a:ea typeface="+mj-ea"/>
              </a:rPr>
              <a:t>0</a:t>
            </a:r>
            <a:r>
              <a:rPr lang="zh-CN" altLang="zh-CN" sz="1800" b="0" dirty="0">
                <a:solidFill>
                  <a:schemeClr val="tx1"/>
                </a:solidFill>
                <a:latin typeface="+mj-ea"/>
                <a:ea typeface="+mj-ea"/>
              </a:rPr>
              <a:t>），则这个公式是一个</a:t>
            </a:r>
            <a:r>
              <a:rPr lang="en-US" altLang="zh-CN" sz="1800" b="0" dirty="0">
                <a:solidFill>
                  <a:schemeClr val="tx1"/>
                </a:solidFill>
                <a:latin typeface="+mj-ea"/>
                <a:ea typeface="+mj-ea"/>
              </a:rPr>
              <a:t>A-</a:t>
            </a:r>
            <a:r>
              <a:rPr lang="zh-CN" altLang="zh-CN" sz="1800" b="0" dirty="0">
                <a:solidFill>
                  <a:schemeClr val="tx1"/>
                </a:solidFill>
                <a:latin typeface="+mj-ea"/>
                <a:ea typeface="+mj-ea"/>
              </a:rPr>
              <a:t>重言式。因此对于无穷值逻辑（比如模糊逻辑、武卡谢维奇逻辑），我们设</a:t>
            </a:r>
            <a:r>
              <a:rPr lang="en-US" altLang="zh-CN" sz="1800" b="0" dirty="0">
                <a:solidFill>
                  <a:schemeClr val="tx1"/>
                </a:solidFill>
                <a:latin typeface="+mj-ea"/>
                <a:ea typeface="+mj-ea"/>
              </a:rPr>
              <a:t>[0, 1]</a:t>
            </a:r>
            <a:r>
              <a:rPr lang="zh-CN" altLang="zh-CN" sz="1800" b="0" dirty="0">
                <a:solidFill>
                  <a:schemeClr val="tx1"/>
                </a:solidFill>
                <a:latin typeface="+mj-ea"/>
                <a:ea typeface="+mj-ea"/>
              </a:rPr>
              <a:t>是</a:t>
            </a:r>
            <a:r>
              <a:rPr lang="en-US" altLang="zh-CN" sz="1800" b="0" dirty="0">
                <a:solidFill>
                  <a:schemeClr val="tx1"/>
                </a:solidFill>
                <a:latin typeface="+mj-ea"/>
                <a:ea typeface="+mj-ea"/>
              </a:rPr>
              <a:t>A</a:t>
            </a:r>
            <a:r>
              <a:rPr lang="zh-CN" altLang="zh-CN" sz="1800" b="0" dirty="0">
                <a:solidFill>
                  <a:schemeClr val="tx1"/>
                </a:solidFill>
                <a:latin typeface="+mj-ea"/>
                <a:ea typeface="+mj-ea"/>
              </a:rPr>
              <a:t>的下层集合来获得</a:t>
            </a:r>
            <a:r>
              <a:rPr lang="en-US" altLang="zh-CN" sz="1800" b="0" dirty="0">
                <a:solidFill>
                  <a:schemeClr val="tx1"/>
                </a:solidFill>
                <a:latin typeface="+mj-ea"/>
                <a:ea typeface="+mj-ea"/>
              </a:rPr>
              <a:t>[0, 1]-</a:t>
            </a:r>
            <a:r>
              <a:rPr lang="zh-CN" altLang="zh-CN" sz="1800" b="0" dirty="0">
                <a:solidFill>
                  <a:schemeClr val="tx1"/>
                </a:solidFill>
                <a:latin typeface="+mj-ea"/>
                <a:ea typeface="+mj-ea"/>
              </a:rPr>
              <a:t>求值和</a:t>
            </a:r>
            <a:r>
              <a:rPr lang="en-US" altLang="zh-CN" sz="1800" b="0" dirty="0">
                <a:solidFill>
                  <a:schemeClr val="tx1"/>
                </a:solidFill>
                <a:latin typeface="+mj-ea"/>
                <a:ea typeface="+mj-ea"/>
              </a:rPr>
              <a:t>[0, 1]-</a:t>
            </a:r>
            <a:r>
              <a:rPr lang="zh-CN" altLang="zh-CN" sz="1800" b="0" dirty="0">
                <a:solidFill>
                  <a:schemeClr val="tx1"/>
                </a:solidFill>
                <a:latin typeface="+mj-ea"/>
                <a:ea typeface="+mj-ea"/>
              </a:rPr>
              <a:t>重言式（经常就叫做求值和重言式）。</a:t>
            </a:r>
          </a:p>
          <a:p>
            <a:pPr algn="l"/>
            <a:r>
              <a:rPr lang="en-US" altLang="zh-CN" sz="1800" b="0" dirty="0" smtClean="0">
                <a:solidFill>
                  <a:schemeClr val="tx1"/>
                </a:solidFill>
                <a:latin typeface="+mj-ea"/>
                <a:ea typeface="+mj-ea"/>
              </a:rPr>
              <a:t>    Chang</a:t>
            </a:r>
            <a:r>
              <a:rPr lang="zh-CN" altLang="zh-CN" sz="1800" b="0" dirty="0">
                <a:solidFill>
                  <a:schemeClr val="tx1"/>
                </a:solidFill>
                <a:latin typeface="+mj-ea"/>
                <a:ea typeface="+mj-ea"/>
              </a:rPr>
              <a:t>发明</a:t>
            </a:r>
            <a:r>
              <a:rPr lang="en-US" altLang="zh-CN" sz="1800" b="0" dirty="0">
                <a:solidFill>
                  <a:schemeClr val="tx1"/>
                </a:solidFill>
                <a:latin typeface="+mj-ea"/>
                <a:ea typeface="+mj-ea"/>
              </a:rPr>
              <a:t>MV-</a:t>
            </a:r>
            <a:r>
              <a:rPr lang="zh-CN" altLang="zh-CN" sz="1800" b="0" dirty="0">
                <a:solidFill>
                  <a:schemeClr val="tx1"/>
                </a:solidFill>
                <a:latin typeface="+mj-ea"/>
                <a:ea typeface="+mj-ea"/>
              </a:rPr>
              <a:t>代数来研究波兰数学家扬·武卡谢维奇在</a:t>
            </a:r>
            <a:r>
              <a:rPr lang="en-US" altLang="zh-CN" sz="1800" b="0" dirty="0">
                <a:solidFill>
                  <a:schemeClr val="tx1"/>
                </a:solidFill>
                <a:latin typeface="+mj-ea"/>
                <a:ea typeface="+mj-ea"/>
              </a:rPr>
              <a:t>1920</a:t>
            </a:r>
            <a:r>
              <a:rPr lang="zh-CN" altLang="zh-CN" sz="1800" b="0" dirty="0">
                <a:solidFill>
                  <a:schemeClr val="tx1"/>
                </a:solidFill>
                <a:latin typeface="+mj-ea"/>
                <a:ea typeface="+mj-ea"/>
              </a:rPr>
              <a:t>年介入的多值逻辑。</a:t>
            </a:r>
            <a:r>
              <a:rPr lang="en-US" altLang="zh-CN" sz="1800" b="0" dirty="0">
                <a:solidFill>
                  <a:schemeClr val="tx1"/>
                </a:solidFill>
                <a:latin typeface="+mj-ea"/>
                <a:ea typeface="+mj-ea"/>
              </a:rPr>
              <a:t>Chang</a:t>
            </a:r>
            <a:r>
              <a:rPr lang="zh-CN" altLang="zh-CN" sz="1800" b="0" dirty="0">
                <a:solidFill>
                  <a:schemeClr val="tx1"/>
                </a:solidFill>
                <a:latin typeface="+mj-ea"/>
                <a:ea typeface="+mj-ea"/>
              </a:rPr>
              <a:t>的完备定理</a:t>
            </a:r>
            <a:r>
              <a:rPr lang="en-US" altLang="zh-CN" sz="1800" b="0" dirty="0">
                <a:solidFill>
                  <a:schemeClr val="tx1"/>
                </a:solidFill>
                <a:latin typeface="+mj-ea"/>
                <a:ea typeface="+mj-ea"/>
              </a:rPr>
              <a:t>(1958, 1959)</a:t>
            </a:r>
            <a:r>
              <a:rPr lang="zh-CN" altLang="zh-CN" sz="1800" b="0" dirty="0">
                <a:solidFill>
                  <a:schemeClr val="tx1"/>
                </a:solidFill>
                <a:latin typeface="+mj-ea"/>
                <a:ea typeface="+mj-ea"/>
              </a:rPr>
              <a:t>声称任何在</a:t>
            </a:r>
            <a:r>
              <a:rPr lang="en-US" altLang="zh-CN" sz="1800" b="0" dirty="0">
                <a:solidFill>
                  <a:schemeClr val="tx1"/>
                </a:solidFill>
                <a:latin typeface="+mj-ea"/>
                <a:ea typeface="+mj-ea"/>
              </a:rPr>
              <a:t>[0, 1]</a:t>
            </a:r>
            <a:r>
              <a:rPr lang="zh-CN" altLang="zh-CN" sz="1800" b="0" dirty="0">
                <a:solidFill>
                  <a:schemeClr val="tx1"/>
                </a:solidFill>
                <a:latin typeface="+mj-ea"/>
                <a:ea typeface="+mj-ea"/>
              </a:rPr>
              <a:t>区间成立的</a:t>
            </a:r>
            <a:r>
              <a:rPr lang="en-US" altLang="zh-CN" sz="1800" b="0" dirty="0">
                <a:solidFill>
                  <a:schemeClr val="tx1"/>
                </a:solidFill>
                <a:latin typeface="+mj-ea"/>
                <a:ea typeface="+mj-ea"/>
              </a:rPr>
              <a:t>MV-</a:t>
            </a:r>
            <a:r>
              <a:rPr lang="zh-CN" altLang="zh-CN" sz="1800" b="0" dirty="0">
                <a:solidFill>
                  <a:schemeClr val="tx1"/>
                </a:solidFill>
                <a:latin typeface="+mj-ea"/>
                <a:ea typeface="+mj-ea"/>
              </a:rPr>
              <a:t>代数等式也在所有</a:t>
            </a:r>
            <a:r>
              <a:rPr lang="en-US" altLang="zh-CN" sz="1800" b="0" dirty="0">
                <a:solidFill>
                  <a:schemeClr val="tx1"/>
                </a:solidFill>
                <a:latin typeface="+mj-ea"/>
                <a:ea typeface="+mj-ea"/>
              </a:rPr>
              <a:t>MV-</a:t>
            </a:r>
            <a:r>
              <a:rPr lang="zh-CN" altLang="zh-CN" sz="1800" b="0" dirty="0">
                <a:solidFill>
                  <a:schemeClr val="tx1"/>
                </a:solidFill>
                <a:latin typeface="+mj-ea"/>
                <a:ea typeface="+mj-ea"/>
              </a:rPr>
              <a:t>代数中成立。通过这个定理，证明了无穷值的武卡谢维奇逻辑可以被</a:t>
            </a:r>
            <a:r>
              <a:rPr lang="en-US" altLang="zh-CN" sz="1800" b="0" dirty="0">
                <a:solidFill>
                  <a:schemeClr val="tx1"/>
                </a:solidFill>
                <a:latin typeface="+mj-ea"/>
                <a:ea typeface="+mj-ea"/>
              </a:rPr>
              <a:t>MV-</a:t>
            </a:r>
            <a:r>
              <a:rPr lang="zh-CN" altLang="zh-CN" sz="1800" b="0" dirty="0">
                <a:solidFill>
                  <a:schemeClr val="tx1"/>
                </a:solidFill>
                <a:latin typeface="+mj-ea"/>
                <a:ea typeface="+mj-ea"/>
              </a:rPr>
              <a:t>代数所刻画。后来同样适用于模糊逻辑。这类似于在</a:t>
            </a:r>
            <a:r>
              <a:rPr lang="en-US" altLang="zh-CN" sz="1800" b="0" dirty="0">
                <a:solidFill>
                  <a:schemeClr val="tx1"/>
                </a:solidFill>
                <a:latin typeface="+mj-ea"/>
                <a:ea typeface="+mj-ea"/>
              </a:rPr>
              <a:t>{0,1}</a:t>
            </a:r>
            <a:r>
              <a:rPr lang="zh-CN" altLang="zh-CN" sz="1800" b="0" dirty="0">
                <a:solidFill>
                  <a:schemeClr val="tx1"/>
                </a:solidFill>
                <a:latin typeface="+mj-ea"/>
                <a:ea typeface="+mj-ea"/>
              </a:rPr>
              <a:t>成立的布尔代数等式在任何布尔代数中也成立，布尔代数因此刻画了标准二值逻辑。</a:t>
            </a:r>
          </a:p>
          <a:p>
            <a:pPr algn="l"/>
            <a:r>
              <a:rPr lang="en-US" altLang="zh-CN" sz="1800" b="0" dirty="0" smtClean="0">
                <a:solidFill>
                  <a:schemeClr val="tx1"/>
                </a:solidFill>
                <a:latin typeface="+mj-ea"/>
                <a:ea typeface="+mj-ea"/>
              </a:rPr>
              <a:t>    </a:t>
            </a:r>
            <a:r>
              <a:rPr lang="zh-CN" altLang="zh-CN" sz="1800" b="0" dirty="0" smtClean="0">
                <a:solidFill>
                  <a:schemeClr val="tx1"/>
                </a:solidFill>
                <a:latin typeface="+mj-ea"/>
                <a:ea typeface="+mj-ea"/>
              </a:rPr>
              <a:t>模糊逻辑</a:t>
            </a:r>
            <a:r>
              <a:rPr lang="zh-CN" altLang="zh-CN" sz="1800" b="0" dirty="0">
                <a:solidFill>
                  <a:schemeClr val="tx1"/>
                </a:solidFill>
                <a:latin typeface="+mj-ea"/>
                <a:ea typeface="+mj-ea"/>
              </a:rPr>
              <a:t>可以用于控制家用电器比如洗衣机</a:t>
            </a:r>
            <a:r>
              <a:rPr lang="en-US" altLang="zh-CN" sz="1800" b="0" dirty="0">
                <a:solidFill>
                  <a:schemeClr val="tx1"/>
                </a:solidFill>
                <a:latin typeface="+mj-ea"/>
                <a:ea typeface="+mj-ea"/>
              </a:rPr>
              <a:t>(</a:t>
            </a:r>
            <a:r>
              <a:rPr lang="zh-CN" altLang="zh-CN" sz="1800" b="0" dirty="0">
                <a:solidFill>
                  <a:schemeClr val="tx1"/>
                </a:solidFill>
                <a:latin typeface="+mj-ea"/>
                <a:ea typeface="+mj-ea"/>
              </a:rPr>
              <a:t>它感知装载量和清洁剂浓度并据此调整它们的洗涤周期</a:t>
            </a:r>
            <a:r>
              <a:rPr lang="en-US" altLang="zh-CN" sz="1800" b="0" dirty="0">
                <a:solidFill>
                  <a:schemeClr val="tx1"/>
                </a:solidFill>
                <a:latin typeface="+mj-ea"/>
                <a:ea typeface="+mj-ea"/>
              </a:rPr>
              <a:t>)</a:t>
            </a:r>
            <a:r>
              <a:rPr lang="zh-CN" altLang="zh-CN" sz="1800" b="0" dirty="0">
                <a:solidFill>
                  <a:schemeClr val="tx1"/>
                </a:solidFill>
                <a:latin typeface="+mj-ea"/>
                <a:ea typeface="+mj-ea"/>
              </a:rPr>
              <a:t>和空调。模糊逻辑基本的应用可以特征化为连续变量的子范围</a:t>
            </a:r>
            <a:r>
              <a:rPr lang="en-US" altLang="zh-CN" sz="1800" b="0" dirty="0">
                <a:solidFill>
                  <a:schemeClr val="tx1"/>
                </a:solidFill>
                <a:latin typeface="+mj-ea"/>
                <a:ea typeface="+mj-ea"/>
              </a:rPr>
              <a:t>(subranges)</a:t>
            </a:r>
            <a:r>
              <a:rPr lang="zh-CN" altLang="zh-CN" sz="1800" b="0" dirty="0">
                <a:solidFill>
                  <a:schemeClr val="tx1"/>
                </a:solidFill>
                <a:latin typeface="+mj-ea"/>
                <a:ea typeface="+mj-ea"/>
              </a:rPr>
              <a:t>，形状常常是高斯型或三角形。</a:t>
            </a:r>
          </a:p>
          <a:p>
            <a:pPr algn="l"/>
            <a:r>
              <a:rPr lang="en-US" altLang="zh-CN" sz="1800" b="0" dirty="0" smtClean="0">
                <a:solidFill>
                  <a:schemeClr val="tx1"/>
                </a:solidFill>
                <a:latin typeface="+mj-ea"/>
                <a:ea typeface="+mj-ea"/>
              </a:rPr>
              <a:t>    </a:t>
            </a:r>
            <a:r>
              <a:rPr lang="zh-CN" altLang="zh-CN" sz="1800" b="0" dirty="0" smtClean="0">
                <a:solidFill>
                  <a:schemeClr val="tx1"/>
                </a:solidFill>
                <a:latin typeface="+mj-ea"/>
                <a:ea typeface="+mj-ea"/>
              </a:rPr>
              <a:t>例如</a:t>
            </a:r>
            <a:r>
              <a:rPr lang="zh-CN" altLang="zh-CN" sz="1800" b="0" dirty="0">
                <a:solidFill>
                  <a:schemeClr val="tx1"/>
                </a:solidFill>
                <a:latin typeface="+mj-ea"/>
                <a:ea typeface="+mj-ea"/>
              </a:rPr>
              <a:t>，防锁刹车的温度测量可以有正确控制刹车所需要的定义特定温度范围的多个独立的成员关系函数（归属函数</a:t>
            </a:r>
            <a:r>
              <a:rPr lang="en-US" altLang="zh-CN" sz="1800" b="0" dirty="0">
                <a:solidFill>
                  <a:schemeClr val="tx1"/>
                </a:solidFill>
                <a:latin typeface="+mj-ea"/>
                <a:ea typeface="+mj-ea"/>
              </a:rPr>
              <a:t>/Membership function</a:t>
            </a:r>
            <a:r>
              <a:rPr lang="zh-CN" altLang="zh-CN" sz="1800" b="0" dirty="0">
                <a:solidFill>
                  <a:schemeClr val="tx1"/>
                </a:solidFill>
                <a:latin typeface="+mj-ea"/>
                <a:ea typeface="+mj-ea"/>
              </a:rPr>
              <a:t>）。每个函数映射相同的温度到在</a:t>
            </a:r>
            <a:r>
              <a:rPr lang="en-US" altLang="zh-CN" sz="1800" b="0" dirty="0">
                <a:solidFill>
                  <a:schemeClr val="tx1"/>
                </a:solidFill>
                <a:latin typeface="+mj-ea"/>
                <a:ea typeface="+mj-ea"/>
              </a:rPr>
              <a:t>0</a:t>
            </a:r>
            <a:r>
              <a:rPr lang="zh-CN" altLang="zh-CN" sz="1800" b="0" dirty="0">
                <a:solidFill>
                  <a:schemeClr val="tx1"/>
                </a:solidFill>
                <a:latin typeface="+mj-ea"/>
                <a:ea typeface="+mj-ea"/>
              </a:rPr>
              <a:t>至</a:t>
            </a:r>
            <a:r>
              <a:rPr lang="en-US" altLang="zh-CN" sz="1800" b="0" dirty="0">
                <a:solidFill>
                  <a:schemeClr val="tx1"/>
                </a:solidFill>
                <a:latin typeface="+mj-ea"/>
                <a:ea typeface="+mj-ea"/>
              </a:rPr>
              <a:t>1</a:t>
            </a:r>
            <a:r>
              <a:rPr lang="zh-CN" altLang="zh-CN" sz="1800" b="0" dirty="0">
                <a:solidFill>
                  <a:schemeClr val="tx1"/>
                </a:solidFill>
                <a:latin typeface="+mj-ea"/>
                <a:ea typeface="+mj-ea"/>
              </a:rPr>
              <a:t>范围内的一个真值且为非凹函数</a:t>
            </a:r>
            <a:r>
              <a:rPr lang="en-US" altLang="zh-CN" sz="1800" b="0" dirty="0">
                <a:solidFill>
                  <a:schemeClr val="tx1"/>
                </a:solidFill>
                <a:latin typeface="+mj-ea"/>
                <a:ea typeface="+mj-ea"/>
              </a:rPr>
              <a:t>(non-concave functions)</a:t>
            </a:r>
            <a:r>
              <a:rPr lang="zh-CN" altLang="zh-CN" sz="1800" b="0" dirty="0">
                <a:solidFill>
                  <a:schemeClr val="tx1"/>
                </a:solidFill>
                <a:latin typeface="+mj-ea"/>
                <a:ea typeface="+mj-ea"/>
              </a:rPr>
              <a:t>（否则可能在某部分温度越高却被归类为越冷）。接着这些真值可以用于确定应当怎样控制刹车。</a:t>
            </a:r>
          </a:p>
        </p:txBody>
      </p:sp>
    </p:spTree>
    <p:extLst>
      <p:ext uri="{BB962C8B-B14F-4D97-AF65-F5344CB8AC3E}">
        <p14:creationId xmlns:p14="http://schemas.microsoft.com/office/powerpoint/2010/main" val="3122763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238" y="980728"/>
            <a:ext cx="8229600" cy="4785395"/>
          </a:xfrm>
        </p:spPr>
        <p:txBody>
          <a:bodyPr>
            <a:normAutofit fontScale="62500" lnSpcReduction="20000"/>
          </a:bodyPr>
          <a:lstStyle/>
          <a:p>
            <a:pPr marL="0" indent="0">
              <a:buNone/>
            </a:pPr>
            <a:r>
              <a:rPr lang="zh-CN" altLang="zh-CN" dirty="0">
                <a:latin typeface="+mj-ea"/>
                <a:ea typeface="+mj-ea"/>
              </a:rPr>
              <a:t>产生随机数据，进行均值聚类分析，编程如下：</a:t>
            </a:r>
          </a:p>
          <a:p>
            <a:pPr marL="0" indent="0">
              <a:buNone/>
            </a:pPr>
            <a:r>
              <a:rPr lang="en-US" altLang="zh-CN" dirty="0" err="1">
                <a:latin typeface="+mj-ea"/>
                <a:ea typeface="+mj-ea"/>
              </a:rPr>
              <a:t>clc,clear,close</a:t>
            </a:r>
            <a:r>
              <a:rPr lang="en-US" altLang="zh-CN" dirty="0">
                <a:latin typeface="+mj-ea"/>
                <a:ea typeface="+mj-ea"/>
              </a:rPr>
              <a:t> all</a:t>
            </a:r>
            <a:endParaRPr lang="zh-CN" altLang="zh-CN" dirty="0">
              <a:latin typeface="+mj-ea"/>
              <a:ea typeface="+mj-ea"/>
            </a:endParaRPr>
          </a:p>
          <a:p>
            <a:pPr marL="0" indent="0">
              <a:buNone/>
            </a:pPr>
            <a:r>
              <a:rPr lang="en-US" altLang="zh-CN" dirty="0">
                <a:latin typeface="+mj-ea"/>
                <a:ea typeface="+mj-ea"/>
              </a:rPr>
              <a:t>data = rand(100, 2);</a:t>
            </a:r>
            <a:endParaRPr lang="zh-CN" altLang="zh-CN" dirty="0">
              <a:latin typeface="+mj-ea"/>
              <a:ea typeface="+mj-ea"/>
            </a:endParaRPr>
          </a:p>
          <a:p>
            <a:pPr marL="0" indent="0">
              <a:buNone/>
            </a:pPr>
            <a:r>
              <a:rPr lang="en-US" altLang="zh-CN" dirty="0">
                <a:latin typeface="+mj-ea"/>
                <a:ea typeface="+mj-ea"/>
              </a:rPr>
              <a:t>[</a:t>
            </a:r>
            <a:r>
              <a:rPr lang="en-US" altLang="zh-CN" dirty="0" err="1">
                <a:latin typeface="+mj-ea"/>
                <a:ea typeface="+mj-ea"/>
              </a:rPr>
              <a:t>center,U,obj_fcn</a:t>
            </a:r>
            <a:r>
              <a:rPr lang="en-US" altLang="zh-CN" dirty="0">
                <a:latin typeface="+mj-ea"/>
                <a:ea typeface="+mj-ea"/>
              </a:rPr>
              <a:t>] = </a:t>
            </a:r>
            <a:r>
              <a:rPr lang="en-US" altLang="zh-CN" dirty="0" err="1">
                <a:latin typeface="+mj-ea"/>
                <a:ea typeface="+mj-ea"/>
              </a:rPr>
              <a:t>fcm</a:t>
            </a:r>
            <a:r>
              <a:rPr lang="en-US" altLang="zh-CN" dirty="0">
                <a:latin typeface="+mj-ea"/>
                <a:ea typeface="+mj-ea"/>
              </a:rPr>
              <a:t>(data, 2);</a:t>
            </a:r>
            <a:endParaRPr lang="zh-CN" altLang="zh-CN" dirty="0">
              <a:latin typeface="+mj-ea"/>
              <a:ea typeface="+mj-ea"/>
            </a:endParaRPr>
          </a:p>
          <a:p>
            <a:pPr marL="0" indent="0">
              <a:buNone/>
            </a:pPr>
            <a:r>
              <a:rPr lang="en-US" altLang="zh-CN" dirty="0">
                <a:latin typeface="+mj-ea"/>
                <a:ea typeface="+mj-ea"/>
              </a:rPr>
              <a:t>plot(data(:,1), data(:,2),'o');</a:t>
            </a:r>
            <a:endParaRPr lang="zh-CN" altLang="zh-CN" dirty="0">
              <a:latin typeface="+mj-ea"/>
              <a:ea typeface="+mj-ea"/>
            </a:endParaRPr>
          </a:p>
          <a:p>
            <a:pPr marL="0" indent="0">
              <a:buNone/>
            </a:pPr>
            <a:r>
              <a:rPr lang="en-US" altLang="zh-CN" dirty="0" err="1">
                <a:latin typeface="+mj-ea"/>
                <a:ea typeface="+mj-ea"/>
              </a:rPr>
              <a:t>maxU</a:t>
            </a:r>
            <a:r>
              <a:rPr lang="en-US" altLang="zh-CN" dirty="0">
                <a:latin typeface="+mj-ea"/>
                <a:ea typeface="+mj-ea"/>
              </a:rPr>
              <a:t> = max(U);</a:t>
            </a:r>
            <a:endParaRPr lang="zh-CN" altLang="zh-CN" dirty="0">
              <a:latin typeface="+mj-ea"/>
              <a:ea typeface="+mj-ea"/>
            </a:endParaRPr>
          </a:p>
          <a:p>
            <a:pPr marL="0" indent="0">
              <a:buNone/>
            </a:pPr>
            <a:r>
              <a:rPr lang="en-US" altLang="zh-CN" dirty="0">
                <a:latin typeface="+mj-ea"/>
                <a:ea typeface="+mj-ea"/>
              </a:rPr>
              <a:t>index1 = find(U(1,:) == </a:t>
            </a:r>
            <a:r>
              <a:rPr lang="en-US" altLang="zh-CN" dirty="0" err="1">
                <a:latin typeface="+mj-ea"/>
                <a:ea typeface="+mj-ea"/>
              </a:rPr>
              <a:t>maxU</a:t>
            </a:r>
            <a:r>
              <a:rPr lang="en-US" altLang="zh-CN" dirty="0">
                <a:latin typeface="+mj-ea"/>
                <a:ea typeface="+mj-ea"/>
              </a:rPr>
              <a:t>);</a:t>
            </a:r>
            <a:endParaRPr lang="zh-CN" altLang="zh-CN" dirty="0">
              <a:latin typeface="+mj-ea"/>
              <a:ea typeface="+mj-ea"/>
            </a:endParaRPr>
          </a:p>
          <a:p>
            <a:pPr marL="0" indent="0">
              <a:buNone/>
            </a:pPr>
            <a:r>
              <a:rPr lang="en-US" altLang="zh-CN" dirty="0">
                <a:latin typeface="+mj-ea"/>
                <a:ea typeface="+mj-ea"/>
              </a:rPr>
              <a:t>index2 = find(U(2, :) == </a:t>
            </a:r>
            <a:r>
              <a:rPr lang="en-US" altLang="zh-CN" dirty="0" err="1">
                <a:latin typeface="+mj-ea"/>
                <a:ea typeface="+mj-ea"/>
              </a:rPr>
              <a:t>maxU</a:t>
            </a:r>
            <a:r>
              <a:rPr lang="en-US" altLang="zh-CN" dirty="0">
                <a:latin typeface="+mj-ea"/>
                <a:ea typeface="+mj-ea"/>
              </a:rPr>
              <a:t>);</a:t>
            </a:r>
            <a:endParaRPr lang="zh-CN" altLang="zh-CN" dirty="0">
              <a:latin typeface="+mj-ea"/>
              <a:ea typeface="+mj-ea"/>
            </a:endParaRPr>
          </a:p>
          <a:p>
            <a:pPr marL="0" indent="0">
              <a:buNone/>
            </a:pPr>
            <a:r>
              <a:rPr lang="en-US" altLang="zh-CN" dirty="0">
                <a:latin typeface="+mj-ea"/>
                <a:ea typeface="+mj-ea"/>
              </a:rPr>
              <a:t>line(data(index1,1), data(index1, 2), '</a:t>
            </a:r>
            <a:r>
              <a:rPr lang="en-US" altLang="zh-CN" dirty="0" err="1">
                <a:latin typeface="+mj-ea"/>
                <a:ea typeface="+mj-ea"/>
              </a:rPr>
              <a:t>linestyle</a:t>
            </a:r>
            <a:r>
              <a:rPr lang="en-US" altLang="zh-CN" dirty="0">
                <a:latin typeface="+mj-ea"/>
                <a:ea typeface="+mj-ea"/>
              </a:rPr>
              <a:t>', 'none', 'marker', '*', 'color', 'g');</a:t>
            </a:r>
            <a:endParaRPr lang="zh-CN" altLang="zh-CN" dirty="0">
              <a:latin typeface="+mj-ea"/>
              <a:ea typeface="+mj-ea"/>
            </a:endParaRPr>
          </a:p>
          <a:p>
            <a:pPr marL="0" indent="0">
              <a:buNone/>
            </a:pPr>
            <a:r>
              <a:rPr lang="en-US" altLang="zh-CN" dirty="0">
                <a:latin typeface="+mj-ea"/>
                <a:ea typeface="+mj-ea"/>
              </a:rPr>
              <a:t>line(data(index2,1), data(index2, 2), '</a:t>
            </a:r>
            <a:r>
              <a:rPr lang="en-US" altLang="zh-CN" dirty="0" err="1">
                <a:latin typeface="+mj-ea"/>
                <a:ea typeface="+mj-ea"/>
              </a:rPr>
              <a:t>linestyle</a:t>
            </a:r>
            <a:r>
              <a:rPr lang="en-US" altLang="zh-CN" dirty="0">
                <a:latin typeface="+mj-ea"/>
                <a:ea typeface="+mj-ea"/>
              </a:rPr>
              <a:t>', 'none', 'marker', '*', 'color', 'r');</a:t>
            </a:r>
            <a:endParaRPr lang="zh-CN" altLang="zh-CN" dirty="0">
              <a:latin typeface="+mj-ea"/>
              <a:ea typeface="+mj-ea"/>
            </a:endParaRPr>
          </a:p>
          <a:p>
            <a:pPr marL="0" indent="0">
              <a:buNone/>
            </a:pPr>
            <a:r>
              <a:rPr lang="en-US" altLang="zh-CN" dirty="0">
                <a:latin typeface="+mj-ea"/>
                <a:ea typeface="+mj-ea"/>
              </a:rPr>
              <a:t>axis tight</a:t>
            </a:r>
            <a:endParaRPr lang="zh-CN" altLang="zh-CN" dirty="0">
              <a:latin typeface="+mj-ea"/>
              <a:ea typeface="+mj-ea"/>
            </a:endParaRPr>
          </a:p>
          <a:p>
            <a:pPr marL="0" indent="0">
              <a:buNone/>
            </a:pPr>
            <a:r>
              <a:rPr lang="en-US" altLang="zh-CN" dirty="0">
                <a:latin typeface="+mj-ea"/>
                <a:ea typeface="+mj-ea"/>
              </a:rPr>
              <a:t>grid on</a:t>
            </a:r>
            <a:endParaRPr lang="zh-CN" altLang="zh-CN" dirty="0">
              <a:latin typeface="+mj-ea"/>
              <a:ea typeface="+mj-ea"/>
            </a:endParaRPr>
          </a:p>
          <a:p>
            <a:pPr marL="0" indent="0">
              <a:buNone/>
            </a:pPr>
            <a:r>
              <a:rPr lang="en-US" altLang="zh-CN" dirty="0">
                <a:latin typeface="+mj-ea"/>
                <a:ea typeface="+mj-ea"/>
              </a:rPr>
              <a:t>box on</a:t>
            </a:r>
            <a:endParaRPr lang="zh-CN" altLang="zh-CN" dirty="0">
              <a:latin typeface="+mj-ea"/>
              <a:ea typeface="+mj-ea"/>
            </a:endParaRPr>
          </a:p>
          <a:p>
            <a:pPr marL="0" indent="0">
              <a:buNone/>
            </a:pPr>
            <a:r>
              <a:rPr lang="zh-CN" altLang="zh-CN" dirty="0">
                <a:latin typeface="+mj-ea"/>
                <a:ea typeface="+mj-ea"/>
              </a:rPr>
              <a:t>运行程序输出图形如图</a:t>
            </a:r>
            <a:r>
              <a:rPr lang="en-US" altLang="zh-CN" dirty="0">
                <a:latin typeface="+mj-ea"/>
                <a:ea typeface="+mj-ea"/>
              </a:rPr>
              <a:t>8-12</a:t>
            </a:r>
            <a:r>
              <a:rPr lang="zh-CN" altLang="zh-CN" dirty="0">
                <a:latin typeface="+mj-ea"/>
                <a:ea typeface="+mj-ea"/>
              </a:rPr>
              <a:t>所示。</a:t>
            </a:r>
          </a:p>
          <a:p>
            <a:pPr marL="0" indent="0">
              <a:buNone/>
            </a:pPr>
            <a:endParaRPr lang="zh-CN" altLang="en-US" dirty="0">
              <a:latin typeface="+mj-ea"/>
              <a:ea typeface="+mj-ea"/>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620688"/>
            <a:ext cx="2903537" cy="245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343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a:bodyPr>
          <a:lstStyle/>
          <a:p>
            <a:pPr algn="l"/>
            <a:r>
              <a:rPr lang="en-US" altLang="zh-CN" sz="2000" b="1" dirty="0">
                <a:solidFill>
                  <a:srgbClr val="C00000"/>
                </a:solidFill>
              </a:rPr>
              <a:t>8.3.4  </a:t>
            </a:r>
            <a:r>
              <a:rPr lang="zh-CN" altLang="zh-CN" sz="2000" b="1" dirty="0">
                <a:solidFill>
                  <a:srgbClr val="C00000"/>
                </a:solidFill>
              </a:rPr>
              <a:t>模糊聚类工具箱</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251520" y="2492896"/>
            <a:ext cx="8229600" cy="4525963"/>
          </a:xfrm>
        </p:spPr>
        <p:txBody>
          <a:bodyPr/>
          <a:lstStyle/>
          <a:p>
            <a:pPr marL="0" indent="0">
              <a:buNone/>
            </a:pPr>
            <a:r>
              <a:rPr lang="zh-CN" altLang="zh-CN" sz="2000" dirty="0" smtClean="0">
                <a:latin typeface="+mj-ea"/>
                <a:ea typeface="+mj-ea"/>
              </a:rPr>
              <a:t>数据</a:t>
            </a:r>
            <a:r>
              <a:rPr lang="zh-CN" altLang="zh-CN" sz="2000" dirty="0">
                <a:latin typeface="+mj-ea"/>
                <a:ea typeface="+mj-ea"/>
              </a:rPr>
              <a:t>聚类形成了许多分类，是系统建模算法的基础之一，并对系统行为产生一种聚类表示。</a:t>
            </a:r>
            <a:r>
              <a:rPr lang="en-US" altLang="zh-CN" sz="2000" dirty="0">
                <a:latin typeface="+mj-ea"/>
                <a:ea typeface="+mj-ea"/>
              </a:rPr>
              <a:t>MATLAB</a:t>
            </a:r>
            <a:r>
              <a:rPr lang="zh-CN" altLang="zh-CN" sz="2000" dirty="0">
                <a:latin typeface="+mj-ea"/>
                <a:ea typeface="+mj-ea"/>
              </a:rPr>
              <a:t>模糊逻辑工具箱装备了一些工具，使用户能够在输入数据中发现聚类，用户可以用聚类信息产生</a:t>
            </a:r>
            <a:r>
              <a:rPr lang="en-US" altLang="zh-CN" sz="2000" dirty="0" err="1">
                <a:latin typeface="+mj-ea"/>
                <a:ea typeface="+mj-ea"/>
              </a:rPr>
              <a:t>Sugneo</a:t>
            </a:r>
            <a:r>
              <a:rPr lang="en-US" altLang="zh-CN" sz="2000" dirty="0">
                <a:latin typeface="+mj-ea"/>
                <a:ea typeface="+mj-ea"/>
              </a:rPr>
              <a:t>-type</a:t>
            </a:r>
            <a:r>
              <a:rPr lang="zh-CN" altLang="zh-CN" sz="2000" dirty="0">
                <a:latin typeface="+mj-ea"/>
                <a:ea typeface="+mj-ea"/>
              </a:rPr>
              <a:t>模糊推理系统，使用最少规则建立最好的数据行为；按照每一个数据聚类的模糊品质联系自动地划分规则。这种类型的</a:t>
            </a:r>
            <a:r>
              <a:rPr lang="en-US" altLang="zh-CN" sz="2000" dirty="0">
                <a:latin typeface="+mj-ea"/>
                <a:ea typeface="+mj-ea"/>
              </a:rPr>
              <a:t>FIS</a:t>
            </a:r>
            <a:r>
              <a:rPr lang="zh-CN" altLang="zh-CN" sz="2000" dirty="0">
                <a:latin typeface="+mj-ea"/>
                <a:ea typeface="+mj-ea"/>
              </a:rPr>
              <a:t>产生器能被命令行函数</a:t>
            </a:r>
            <a:r>
              <a:rPr lang="en-US" altLang="zh-CN" sz="2000" dirty="0">
                <a:latin typeface="+mj-ea"/>
                <a:ea typeface="+mj-ea"/>
              </a:rPr>
              <a:t>genfis2</a:t>
            </a:r>
            <a:r>
              <a:rPr lang="zh-CN" altLang="zh-CN" sz="2000" dirty="0">
                <a:latin typeface="+mj-ea"/>
                <a:ea typeface="+mj-ea"/>
              </a:rPr>
              <a:t>自动地完成。</a:t>
            </a:r>
          </a:p>
          <a:p>
            <a:pPr marL="0" indent="0">
              <a:buNone/>
            </a:pPr>
            <a:endParaRPr lang="zh-CN" altLang="en-US" sz="2000" dirty="0">
              <a:latin typeface="+mj-ea"/>
              <a:ea typeface="+mj-ea"/>
            </a:endParaRPr>
          </a:p>
        </p:txBody>
      </p:sp>
    </p:spTree>
    <p:extLst>
      <p:ext uri="{BB962C8B-B14F-4D97-AF65-F5344CB8AC3E}">
        <p14:creationId xmlns:p14="http://schemas.microsoft.com/office/powerpoint/2010/main" val="4228046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normAutofit fontScale="62500" lnSpcReduction="20000"/>
          </a:bodyPr>
          <a:lstStyle/>
          <a:p>
            <a:pPr marL="0" indent="0">
              <a:buNone/>
            </a:pPr>
            <a:r>
              <a:rPr lang="zh-CN" altLang="zh-CN" dirty="0">
                <a:latin typeface="+mj-ea"/>
                <a:ea typeface="+mj-ea"/>
              </a:rPr>
              <a:t>模糊聚类的相关函数如下：</a:t>
            </a:r>
          </a:p>
          <a:p>
            <a:pPr marL="0" indent="0">
              <a:buNone/>
            </a:pPr>
            <a:r>
              <a:rPr lang="zh-CN" altLang="zh-CN" dirty="0">
                <a:latin typeface="+mj-ea"/>
                <a:ea typeface="+mj-ea"/>
              </a:rPr>
              <a:t>（</a:t>
            </a:r>
            <a:r>
              <a:rPr lang="en-US" altLang="zh-CN" dirty="0">
                <a:latin typeface="+mj-ea"/>
                <a:ea typeface="+mj-ea"/>
              </a:rPr>
              <a:t>1</a:t>
            </a:r>
            <a:r>
              <a:rPr lang="zh-CN" altLang="zh-CN" dirty="0">
                <a:latin typeface="+mj-ea"/>
                <a:ea typeface="+mj-ea"/>
              </a:rPr>
              <a:t>）</a:t>
            </a:r>
            <a:r>
              <a:rPr lang="en-US" altLang="zh-CN" dirty="0" err="1">
                <a:latin typeface="+mj-ea"/>
                <a:ea typeface="+mj-ea"/>
              </a:rPr>
              <a:t>fcm</a:t>
            </a:r>
            <a:endParaRPr lang="zh-CN" altLang="zh-CN" dirty="0">
              <a:latin typeface="+mj-ea"/>
              <a:ea typeface="+mj-ea"/>
            </a:endParaRPr>
          </a:p>
          <a:p>
            <a:pPr marL="0" indent="0">
              <a:buNone/>
            </a:pPr>
            <a:r>
              <a:rPr lang="zh-CN" altLang="zh-CN" dirty="0">
                <a:latin typeface="+mj-ea"/>
                <a:ea typeface="+mj-ea"/>
              </a:rPr>
              <a:t>功能：利用模糊</a:t>
            </a:r>
            <a:r>
              <a:rPr lang="en-US" altLang="zh-CN" dirty="0">
                <a:latin typeface="+mj-ea"/>
                <a:ea typeface="+mj-ea"/>
              </a:rPr>
              <a:t>C</a:t>
            </a:r>
            <a:r>
              <a:rPr lang="zh-CN" altLang="zh-CN" dirty="0">
                <a:latin typeface="+mj-ea"/>
                <a:ea typeface="+mj-ea"/>
              </a:rPr>
              <a:t>均值方法的模糊聚类。</a:t>
            </a:r>
          </a:p>
          <a:p>
            <a:pPr marL="0" indent="0">
              <a:buNone/>
            </a:pPr>
            <a:r>
              <a:rPr lang="zh-CN" altLang="zh-CN" dirty="0">
                <a:latin typeface="+mj-ea"/>
                <a:ea typeface="+mj-ea"/>
              </a:rPr>
              <a:t>格式：</a:t>
            </a:r>
            <a:r>
              <a:rPr lang="en-US" altLang="zh-CN" dirty="0">
                <a:latin typeface="+mj-ea"/>
                <a:ea typeface="+mj-ea"/>
              </a:rPr>
              <a:t>  [</a:t>
            </a:r>
            <a:r>
              <a:rPr lang="en-US" altLang="zh-CN" dirty="0" err="1">
                <a:latin typeface="+mj-ea"/>
                <a:ea typeface="+mj-ea"/>
              </a:rPr>
              <a:t>center,U,obj_fcn</a:t>
            </a:r>
            <a:r>
              <a:rPr lang="en-US" altLang="zh-CN" dirty="0">
                <a:latin typeface="+mj-ea"/>
                <a:ea typeface="+mj-ea"/>
              </a:rPr>
              <a:t>]=</a:t>
            </a:r>
            <a:r>
              <a:rPr lang="en-US" altLang="zh-CN" dirty="0" err="1">
                <a:latin typeface="+mj-ea"/>
                <a:ea typeface="+mj-ea"/>
              </a:rPr>
              <a:t>fcm</a:t>
            </a:r>
            <a:r>
              <a:rPr lang="en-US" altLang="zh-CN" dirty="0">
                <a:latin typeface="+mj-ea"/>
                <a:ea typeface="+mj-ea"/>
              </a:rPr>
              <a:t>(</a:t>
            </a:r>
            <a:r>
              <a:rPr lang="en-US" altLang="zh-CN" dirty="0" err="1">
                <a:latin typeface="+mj-ea"/>
                <a:ea typeface="+mj-ea"/>
              </a:rPr>
              <a:t>data,cluster_n</a:t>
            </a:r>
            <a:r>
              <a:rPr lang="en-US" altLang="zh-CN" dirty="0">
                <a:latin typeface="+mj-ea"/>
                <a:ea typeface="+mj-ea"/>
              </a:rPr>
              <a:t>);</a:t>
            </a:r>
            <a:endParaRPr lang="zh-CN" altLang="zh-CN" dirty="0">
              <a:latin typeface="+mj-ea"/>
              <a:ea typeface="+mj-ea"/>
            </a:endParaRPr>
          </a:p>
          <a:p>
            <a:pPr marL="0" indent="0">
              <a:buNone/>
            </a:pPr>
            <a:r>
              <a:rPr lang="en-US" altLang="zh-CN" dirty="0">
                <a:latin typeface="+mj-ea"/>
                <a:ea typeface="+mj-ea"/>
              </a:rPr>
              <a:t>	</a:t>
            </a:r>
            <a:r>
              <a:rPr lang="en-US" altLang="zh-CN" dirty="0" err="1">
                <a:latin typeface="+mj-ea"/>
                <a:ea typeface="+mj-ea"/>
              </a:rPr>
              <a:t>fcm</a:t>
            </a:r>
            <a:r>
              <a:rPr lang="en-US" altLang="zh-CN" dirty="0">
                <a:latin typeface="+mj-ea"/>
                <a:ea typeface="+mj-ea"/>
              </a:rPr>
              <a:t>(</a:t>
            </a:r>
            <a:r>
              <a:rPr lang="en-US" altLang="zh-CN" dirty="0" err="1">
                <a:latin typeface="+mj-ea"/>
                <a:ea typeface="+mj-ea"/>
              </a:rPr>
              <a:t>data,cluster_n,options</a:t>
            </a:r>
            <a:r>
              <a:rPr lang="en-US" altLang="zh-CN" dirty="0">
                <a:latin typeface="+mj-ea"/>
                <a:ea typeface="+mj-ea"/>
              </a:rPr>
              <a:t>);</a:t>
            </a:r>
            <a:endParaRPr lang="zh-CN" altLang="zh-CN" dirty="0">
              <a:latin typeface="+mj-ea"/>
              <a:ea typeface="+mj-ea"/>
            </a:endParaRPr>
          </a:p>
          <a:p>
            <a:pPr marL="0" indent="0">
              <a:buNone/>
            </a:pPr>
            <a:r>
              <a:rPr lang="zh-CN" altLang="zh-CN" dirty="0">
                <a:latin typeface="+mj-ea"/>
                <a:ea typeface="+mj-ea"/>
              </a:rPr>
              <a:t>（</a:t>
            </a:r>
            <a:r>
              <a:rPr lang="en-US" altLang="zh-CN" dirty="0">
                <a:latin typeface="+mj-ea"/>
                <a:ea typeface="+mj-ea"/>
              </a:rPr>
              <a:t>2</a:t>
            </a:r>
            <a:r>
              <a:rPr lang="zh-CN" altLang="zh-CN" dirty="0">
                <a:latin typeface="+mj-ea"/>
                <a:ea typeface="+mj-ea"/>
              </a:rPr>
              <a:t>）</a:t>
            </a:r>
            <a:r>
              <a:rPr lang="en-US" altLang="zh-CN" dirty="0">
                <a:latin typeface="+mj-ea"/>
                <a:ea typeface="+mj-ea"/>
              </a:rPr>
              <a:t>genfis2</a:t>
            </a:r>
            <a:endParaRPr lang="zh-CN" altLang="zh-CN" dirty="0">
              <a:latin typeface="+mj-ea"/>
              <a:ea typeface="+mj-ea"/>
            </a:endParaRPr>
          </a:p>
          <a:p>
            <a:pPr marL="0" indent="0">
              <a:buNone/>
            </a:pPr>
            <a:r>
              <a:rPr lang="en-US" altLang="zh-CN" dirty="0">
                <a:latin typeface="+mj-ea"/>
                <a:ea typeface="+mj-ea"/>
              </a:rPr>
              <a:t>	</a:t>
            </a:r>
            <a:r>
              <a:rPr lang="zh-CN" altLang="zh-CN" dirty="0">
                <a:latin typeface="+mj-ea"/>
                <a:ea typeface="+mj-ea"/>
              </a:rPr>
              <a:t>功能：用于减聚类方法的模糊推理系统模型。</a:t>
            </a:r>
          </a:p>
          <a:p>
            <a:pPr marL="0" indent="0">
              <a:buNone/>
            </a:pPr>
            <a:r>
              <a:rPr lang="zh-CN" altLang="zh-CN" dirty="0">
                <a:latin typeface="+mj-ea"/>
                <a:ea typeface="+mj-ea"/>
              </a:rPr>
              <a:t>格式：</a:t>
            </a:r>
            <a:r>
              <a:rPr lang="fr-FR" altLang="zh-CN" dirty="0">
                <a:latin typeface="+mj-ea"/>
                <a:ea typeface="+mj-ea"/>
              </a:rPr>
              <a:t>fismat=grnfis2(Xin,Xout,radii)</a:t>
            </a:r>
            <a:endParaRPr lang="zh-CN" altLang="zh-CN" dirty="0">
              <a:latin typeface="+mj-ea"/>
              <a:ea typeface="+mj-ea"/>
            </a:endParaRPr>
          </a:p>
          <a:p>
            <a:pPr marL="0" indent="0">
              <a:buNone/>
            </a:pPr>
            <a:r>
              <a:rPr lang="en-US" altLang="zh-CN" dirty="0" err="1">
                <a:latin typeface="+mj-ea"/>
                <a:ea typeface="+mj-ea"/>
              </a:rPr>
              <a:t>fismat</a:t>
            </a:r>
            <a:r>
              <a:rPr lang="en-US" altLang="zh-CN" dirty="0">
                <a:latin typeface="+mj-ea"/>
                <a:ea typeface="+mj-ea"/>
              </a:rPr>
              <a:t>=grnfis2(</a:t>
            </a:r>
            <a:r>
              <a:rPr lang="en-US" altLang="zh-CN" dirty="0" err="1">
                <a:latin typeface="+mj-ea"/>
                <a:ea typeface="+mj-ea"/>
              </a:rPr>
              <a:t>Xin,Xout,radii,xBounds</a:t>
            </a:r>
            <a:r>
              <a:rPr lang="en-US" altLang="zh-CN" dirty="0">
                <a:latin typeface="+mj-ea"/>
                <a:ea typeface="+mj-ea"/>
              </a:rPr>
              <a:t>)</a:t>
            </a:r>
            <a:endParaRPr lang="zh-CN" altLang="zh-CN" dirty="0">
              <a:latin typeface="+mj-ea"/>
              <a:ea typeface="+mj-ea"/>
            </a:endParaRPr>
          </a:p>
          <a:p>
            <a:pPr marL="0" indent="0">
              <a:buNone/>
            </a:pPr>
            <a:r>
              <a:rPr lang="en-US" altLang="zh-CN" dirty="0" err="1">
                <a:latin typeface="+mj-ea"/>
                <a:ea typeface="+mj-ea"/>
              </a:rPr>
              <a:t>fismat</a:t>
            </a:r>
            <a:r>
              <a:rPr lang="en-US" altLang="zh-CN" dirty="0">
                <a:latin typeface="+mj-ea"/>
                <a:ea typeface="+mj-ea"/>
              </a:rPr>
              <a:t>=grnfis2(</a:t>
            </a:r>
            <a:r>
              <a:rPr lang="en-US" altLang="zh-CN" dirty="0" err="1">
                <a:latin typeface="+mj-ea"/>
                <a:ea typeface="+mj-ea"/>
              </a:rPr>
              <a:t>Xin,Xout,radii,xBounds,options</a:t>
            </a:r>
            <a:r>
              <a:rPr lang="en-US" altLang="zh-CN" dirty="0">
                <a:latin typeface="+mj-ea"/>
                <a:ea typeface="+mj-ea"/>
              </a:rPr>
              <a:t>)</a:t>
            </a:r>
            <a:endParaRPr lang="zh-CN" altLang="zh-CN" dirty="0">
              <a:latin typeface="+mj-ea"/>
              <a:ea typeface="+mj-ea"/>
            </a:endParaRPr>
          </a:p>
          <a:p>
            <a:pPr marL="0" indent="0">
              <a:buNone/>
            </a:pPr>
            <a:r>
              <a:rPr lang="zh-CN" altLang="zh-CN" dirty="0">
                <a:latin typeface="+mj-ea"/>
                <a:ea typeface="+mj-ea"/>
              </a:rPr>
              <a:t>说明：</a:t>
            </a:r>
          </a:p>
          <a:p>
            <a:pPr marL="0" indent="0">
              <a:buNone/>
            </a:pPr>
            <a:r>
              <a:rPr lang="en-US" altLang="zh-CN" dirty="0">
                <a:latin typeface="+mj-ea"/>
                <a:ea typeface="+mj-ea"/>
              </a:rPr>
              <a:t>Xin:</a:t>
            </a:r>
            <a:r>
              <a:rPr lang="zh-CN" altLang="zh-CN" dirty="0">
                <a:latin typeface="+mj-ea"/>
                <a:ea typeface="+mj-ea"/>
              </a:rPr>
              <a:t>为输入数据集；</a:t>
            </a:r>
          </a:p>
          <a:p>
            <a:pPr marL="0" indent="0">
              <a:buNone/>
            </a:pPr>
            <a:r>
              <a:rPr lang="en-US" altLang="zh-CN" dirty="0" err="1">
                <a:latin typeface="+mj-ea"/>
                <a:ea typeface="+mj-ea"/>
              </a:rPr>
              <a:t>Xout</a:t>
            </a:r>
            <a:r>
              <a:rPr lang="en-US" altLang="zh-CN" dirty="0">
                <a:latin typeface="+mj-ea"/>
                <a:ea typeface="+mj-ea"/>
              </a:rPr>
              <a:t>:</a:t>
            </a:r>
            <a:r>
              <a:rPr lang="zh-CN" altLang="zh-CN" dirty="0">
                <a:latin typeface="+mj-ea"/>
                <a:ea typeface="+mj-ea"/>
              </a:rPr>
              <a:t>为输出数据集；</a:t>
            </a:r>
          </a:p>
          <a:p>
            <a:pPr marL="0" indent="0">
              <a:buNone/>
            </a:pPr>
            <a:r>
              <a:rPr lang="en-US" altLang="zh-CN" dirty="0">
                <a:latin typeface="+mj-ea"/>
                <a:ea typeface="+mj-ea"/>
              </a:rPr>
              <a:t>radii:</a:t>
            </a:r>
            <a:r>
              <a:rPr lang="zh-CN" altLang="zh-CN" dirty="0">
                <a:latin typeface="+mj-ea"/>
                <a:ea typeface="+mj-ea"/>
              </a:rPr>
              <a:t>用于假定数据点位于一个单位超立方体内的条件下，指定数据向量的每一维聚类中心影响的范围，每一维取值在</a:t>
            </a:r>
            <a:r>
              <a:rPr lang="en-US" altLang="zh-CN" dirty="0">
                <a:latin typeface="+mj-ea"/>
                <a:ea typeface="+mj-ea"/>
              </a:rPr>
              <a:t>0~1</a:t>
            </a:r>
            <a:r>
              <a:rPr lang="zh-CN" altLang="zh-CN" dirty="0">
                <a:latin typeface="+mj-ea"/>
                <a:ea typeface="+mj-ea"/>
              </a:rPr>
              <a:t>之间；</a:t>
            </a:r>
          </a:p>
          <a:p>
            <a:pPr marL="0" indent="0">
              <a:buNone/>
            </a:pPr>
            <a:r>
              <a:rPr lang="en-US" altLang="zh-CN" dirty="0" err="1">
                <a:latin typeface="+mj-ea"/>
                <a:ea typeface="+mj-ea"/>
              </a:rPr>
              <a:t>xBounds</a:t>
            </a:r>
            <a:r>
              <a:rPr lang="en-US" altLang="zh-CN" dirty="0">
                <a:latin typeface="+mj-ea"/>
                <a:ea typeface="+mj-ea"/>
              </a:rPr>
              <a:t>:</a:t>
            </a:r>
            <a:r>
              <a:rPr lang="zh-CN" altLang="zh-CN" dirty="0">
                <a:latin typeface="+mj-ea"/>
                <a:ea typeface="+mj-ea"/>
              </a:rPr>
              <a:t>为</a:t>
            </a:r>
            <a:r>
              <a:rPr lang="en-US" altLang="zh-CN" dirty="0">
                <a:latin typeface="+mj-ea"/>
                <a:ea typeface="+mj-ea"/>
              </a:rPr>
              <a:t> </a:t>
            </a:r>
            <a:r>
              <a:rPr lang="zh-CN" altLang="zh-CN" dirty="0">
                <a:latin typeface="+mj-ea"/>
                <a:ea typeface="+mj-ea"/>
              </a:rPr>
              <a:t>维的矩阵，其中</a:t>
            </a:r>
            <a:r>
              <a:rPr lang="en-US" altLang="zh-CN" dirty="0">
                <a:latin typeface="+mj-ea"/>
                <a:ea typeface="+mj-ea"/>
              </a:rPr>
              <a:t>N</a:t>
            </a:r>
            <a:r>
              <a:rPr lang="zh-CN" altLang="zh-CN" dirty="0">
                <a:latin typeface="+mj-ea"/>
                <a:ea typeface="+mj-ea"/>
              </a:rPr>
              <a:t>为数据的维数；</a:t>
            </a:r>
          </a:p>
          <a:p>
            <a:pPr marL="0" indent="0">
              <a:buNone/>
            </a:pPr>
            <a:endParaRPr lang="zh-CN" altLang="en-US" dirty="0">
              <a:latin typeface="+mj-ea"/>
              <a:ea typeface="+mj-ea"/>
            </a:endParaRPr>
          </a:p>
        </p:txBody>
      </p:sp>
    </p:spTree>
    <p:extLst>
      <p:ext uri="{BB962C8B-B14F-4D97-AF65-F5344CB8AC3E}">
        <p14:creationId xmlns:p14="http://schemas.microsoft.com/office/powerpoint/2010/main" val="220389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60" y="1052736"/>
            <a:ext cx="8229600" cy="4525963"/>
          </a:xfrm>
        </p:spPr>
        <p:txBody>
          <a:bodyPr>
            <a:normAutofit fontScale="62500" lnSpcReduction="20000"/>
          </a:bodyPr>
          <a:lstStyle/>
          <a:p>
            <a:pPr marL="0" indent="0">
              <a:buNone/>
            </a:pPr>
            <a:r>
              <a:rPr lang="en-US" altLang="zh-CN" dirty="0">
                <a:latin typeface="+mj-ea"/>
                <a:ea typeface="+mj-ea"/>
              </a:rPr>
              <a:t>genfis2</a:t>
            </a:r>
            <a:r>
              <a:rPr lang="zh-CN" altLang="zh-CN" dirty="0">
                <a:latin typeface="+mj-ea"/>
                <a:ea typeface="+mj-ea"/>
              </a:rPr>
              <a:t>函数程序如下：</a:t>
            </a:r>
          </a:p>
          <a:p>
            <a:pPr marL="0" indent="0">
              <a:buNone/>
            </a:pPr>
            <a:r>
              <a:rPr lang="en-US" altLang="zh-CN" dirty="0" err="1">
                <a:latin typeface="+mj-ea"/>
                <a:ea typeface="+mj-ea"/>
              </a:rPr>
              <a:t>tripdata</a:t>
            </a:r>
            <a:endParaRPr lang="zh-CN" altLang="zh-CN" dirty="0">
              <a:latin typeface="+mj-ea"/>
              <a:ea typeface="+mj-ea"/>
            </a:endParaRPr>
          </a:p>
          <a:p>
            <a:pPr marL="0" indent="0">
              <a:buNone/>
            </a:pPr>
            <a:r>
              <a:rPr lang="en-US" altLang="zh-CN" dirty="0">
                <a:latin typeface="+mj-ea"/>
                <a:ea typeface="+mj-ea"/>
              </a:rPr>
              <a:t>subplot(211),plot(</a:t>
            </a:r>
            <a:r>
              <a:rPr lang="en-US" altLang="zh-CN" dirty="0" err="1">
                <a:latin typeface="+mj-ea"/>
                <a:ea typeface="+mj-ea"/>
              </a:rPr>
              <a:t>datin</a:t>
            </a:r>
            <a:r>
              <a:rPr lang="en-US" altLang="zh-CN" dirty="0">
                <a:latin typeface="+mj-ea"/>
                <a:ea typeface="+mj-ea"/>
              </a:rPr>
              <a:t>)</a:t>
            </a:r>
            <a:endParaRPr lang="zh-CN" altLang="zh-CN" dirty="0">
              <a:latin typeface="+mj-ea"/>
              <a:ea typeface="+mj-ea"/>
            </a:endParaRPr>
          </a:p>
          <a:p>
            <a:pPr marL="0" indent="0">
              <a:buNone/>
            </a:pPr>
            <a:r>
              <a:rPr lang="en-US" altLang="zh-CN" dirty="0">
                <a:latin typeface="+mj-ea"/>
                <a:ea typeface="+mj-ea"/>
              </a:rPr>
              <a:t>subplot(212),plot(</a:t>
            </a:r>
            <a:r>
              <a:rPr lang="en-US" altLang="zh-CN" dirty="0" err="1">
                <a:latin typeface="+mj-ea"/>
                <a:ea typeface="+mj-ea"/>
              </a:rPr>
              <a:t>datin</a:t>
            </a:r>
            <a:r>
              <a:rPr lang="en-US" altLang="zh-CN" dirty="0">
                <a:latin typeface="+mj-ea"/>
                <a:ea typeface="+mj-ea"/>
              </a:rPr>
              <a:t>)</a:t>
            </a:r>
            <a:endParaRPr lang="zh-CN" altLang="zh-CN" dirty="0">
              <a:latin typeface="+mj-ea"/>
              <a:ea typeface="+mj-ea"/>
            </a:endParaRPr>
          </a:p>
          <a:p>
            <a:pPr marL="0" indent="0">
              <a:buNone/>
            </a:pPr>
            <a:r>
              <a:rPr lang="en-US" altLang="zh-CN" dirty="0" err="1">
                <a:latin typeface="+mj-ea"/>
                <a:ea typeface="+mj-ea"/>
              </a:rPr>
              <a:t>fismat</a:t>
            </a:r>
            <a:r>
              <a:rPr lang="en-US" altLang="zh-CN" dirty="0">
                <a:latin typeface="+mj-ea"/>
                <a:ea typeface="+mj-ea"/>
              </a:rPr>
              <a:t>=genfis2(datin,datout,0.5);</a:t>
            </a:r>
            <a:endParaRPr lang="zh-CN" altLang="zh-CN" dirty="0">
              <a:latin typeface="+mj-ea"/>
              <a:ea typeface="+mj-ea"/>
            </a:endParaRPr>
          </a:p>
          <a:p>
            <a:pPr marL="0" indent="0">
              <a:buNone/>
            </a:pPr>
            <a:r>
              <a:rPr lang="en-US" altLang="zh-CN" dirty="0" err="1">
                <a:latin typeface="+mj-ea"/>
                <a:ea typeface="+mj-ea"/>
              </a:rPr>
              <a:t>fuzout</a:t>
            </a:r>
            <a:r>
              <a:rPr lang="en-US" altLang="zh-CN" dirty="0">
                <a:latin typeface="+mj-ea"/>
                <a:ea typeface="+mj-ea"/>
              </a:rPr>
              <a:t>=</a:t>
            </a:r>
            <a:r>
              <a:rPr lang="en-US" altLang="zh-CN" dirty="0" err="1">
                <a:latin typeface="+mj-ea"/>
                <a:ea typeface="+mj-ea"/>
              </a:rPr>
              <a:t>evalfis</a:t>
            </a:r>
            <a:r>
              <a:rPr lang="en-US" altLang="zh-CN" dirty="0">
                <a:latin typeface="+mj-ea"/>
                <a:ea typeface="+mj-ea"/>
              </a:rPr>
              <a:t>(</a:t>
            </a:r>
            <a:r>
              <a:rPr lang="en-US" altLang="zh-CN" dirty="0" err="1">
                <a:latin typeface="+mj-ea"/>
                <a:ea typeface="+mj-ea"/>
              </a:rPr>
              <a:t>datin,fismat</a:t>
            </a:r>
            <a:r>
              <a:rPr lang="en-US" altLang="zh-CN" dirty="0">
                <a:latin typeface="+mj-ea"/>
                <a:ea typeface="+mj-ea"/>
              </a:rPr>
              <a:t>);</a:t>
            </a:r>
            <a:endParaRPr lang="zh-CN" altLang="zh-CN" dirty="0">
              <a:latin typeface="+mj-ea"/>
              <a:ea typeface="+mj-ea"/>
            </a:endParaRPr>
          </a:p>
          <a:p>
            <a:pPr marL="0" indent="0">
              <a:buNone/>
            </a:pPr>
            <a:r>
              <a:rPr lang="en-US" altLang="zh-CN" dirty="0" err="1">
                <a:latin typeface="+mj-ea"/>
                <a:ea typeface="+mj-ea"/>
              </a:rPr>
              <a:t>trnRMSE</a:t>
            </a:r>
            <a:r>
              <a:rPr lang="en-US" altLang="zh-CN" dirty="0">
                <a:latin typeface="+mj-ea"/>
                <a:ea typeface="+mj-ea"/>
              </a:rPr>
              <a:t>=norm(</a:t>
            </a:r>
            <a:r>
              <a:rPr lang="en-US" altLang="zh-CN" dirty="0" err="1">
                <a:latin typeface="+mj-ea"/>
                <a:ea typeface="+mj-ea"/>
              </a:rPr>
              <a:t>fuzout-datout</a:t>
            </a:r>
            <a:r>
              <a:rPr lang="en-US" altLang="zh-CN" dirty="0">
                <a:latin typeface="+mj-ea"/>
                <a:ea typeface="+mj-ea"/>
              </a:rPr>
              <a:t>)/</a:t>
            </a:r>
            <a:r>
              <a:rPr lang="en-US" altLang="zh-CN" dirty="0" err="1">
                <a:latin typeface="+mj-ea"/>
                <a:ea typeface="+mj-ea"/>
              </a:rPr>
              <a:t>sqrt</a:t>
            </a:r>
            <a:r>
              <a:rPr lang="en-US" altLang="zh-CN" dirty="0">
                <a:latin typeface="+mj-ea"/>
                <a:ea typeface="+mj-ea"/>
              </a:rPr>
              <a:t>(length(</a:t>
            </a:r>
            <a:r>
              <a:rPr lang="en-US" altLang="zh-CN" dirty="0" err="1">
                <a:latin typeface="+mj-ea"/>
                <a:ea typeface="+mj-ea"/>
              </a:rPr>
              <a:t>fuzout</a:t>
            </a:r>
            <a:r>
              <a:rPr lang="en-US" altLang="zh-CN" dirty="0">
                <a:latin typeface="+mj-ea"/>
                <a:ea typeface="+mj-ea"/>
              </a:rPr>
              <a:t>))</a:t>
            </a:r>
            <a:endParaRPr lang="zh-CN" altLang="zh-CN" dirty="0">
              <a:latin typeface="+mj-ea"/>
              <a:ea typeface="+mj-ea"/>
            </a:endParaRPr>
          </a:p>
          <a:p>
            <a:pPr marL="0" indent="0">
              <a:buNone/>
            </a:pPr>
            <a:r>
              <a:rPr lang="en-US" altLang="zh-CN" dirty="0" err="1">
                <a:latin typeface="+mj-ea"/>
                <a:ea typeface="+mj-ea"/>
              </a:rPr>
              <a:t>trnRMSE</a:t>
            </a:r>
            <a:r>
              <a:rPr lang="en-US" altLang="zh-CN" dirty="0">
                <a:latin typeface="+mj-ea"/>
                <a:ea typeface="+mj-ea"/>
              </a:rPr>
              <a:t> =</a:t>
            </a:r>
            <a:endParaRPr lang="zh-CN" altLang="zh-CN" dirty="0">
              <a:latin typeface="+mj-ea"/>
              <a:ea typeface="+mj-ea"/>
            </a:endParaRPr>
          </a:p>
          <a:p>
            <a:pPr marL="0" indent="0">
              <a:buNone/>
            </a:pPr>
            <a:r>
              <a:rPr lang="en-US" altLang="zh-CN" dirty="0">
                <a:latin typeface="+mj-ea"/>
                <a:ea typeface="+mj-ea"/>
              </a:rPr>
              <a:t>    0.5276</a:t>
            </a:r>
            <a:endParaRPr lang="zh-CN" altLang="zh-CN" dirty="0">
              <a:latin typeface="+mj-ea"/>
              <a:ea typeface="+mj-ea"/>
            </a:endParaRPr>
          </a:p>
          <a:p>
            <a:pPr marL="0" indent="0">
              <a:buNone/>
            </a:pPr>
            <a:r>
              <a:rPr lang="en-US" altLang="zh-CN" dirty="0">
                <a:latin typeface="+mj-ea"/>
                <a:ea typeface="+mj-ea"/>
              </a:rPr>
              <a:t>figure,</a:t>
            </a:r>
            <a:endParaRPr lang="zh-CN" altLang="zh-CN" dirty="0">
              <a:latin typeface="+mj-ea"/>
              <a:ea typeface="+mj-ea"/>
            </a:endParaRPr>
          </a:p>
          <a:p>
            <a:pPr marL="0" indent="0">
              <a:buNone/>
            </a:pPr>
            <a:r>
              <a:rPr lang="en-US" altLang="zh-CN" dirty="0">
                <a:latin typeface="+mj-ea"/>
                <a:ea typeface="+mj-ea"/>
              </a:rPr>
              <a:t>plot(</a:t>
            </a:r>
            <a:r>
              <a:rPr lang="en-US" altLang="zh-CN" dirty="0" err="1">
                <a:latin typeface="+mj-ea"/>
                <a:ea typeface="+mj-ea"/>
              </a:rPr>
              <a:t>datout</a:t>
            </a:r>
            <a:r>
              <a:rPr lang="en-US" altLang="zh-CN" dirty="0">
                <a:latin typeface="+mj-ea"/>
                <a:ea typeface="+mj-ea"/>
              </a:rPr>
              <a:t>,'o')</a:t>
            </a:r>
            <a:endParaRPr lang="zh-CN" altLang="zh-CN" dirty="0">
              <a:latin typeface="+mj-ea"/>
              <a:ea typeface="+mj-ea"/>
            </a:endParaRPr>
          </a:p>
          <a:p>
            <a:pPr marL="0" indent="0">
              <a:buNone/>
            </a:pPr>
            <a:r>
              <a:rPr lang="en-US" altLang="zh-CN" dirty="0">
                <a:latin typeface="+mj-ea"/>
                <a:ea typeface="+mj-ea"/>
              </a:rPr>
              <a:t>hold on</a:t>
            </a:r>
            <a:endParaRPr lang="zh-CN" altLang="zh-CN" dirty="0">
              <a:latin typeface="+mj-ea"/>
              <a:ea typeface="+mj-ea"/>
            </a:endParaRPr>
          </a:p>
          <a:p>
            <a:pPr marL="0" indent="0">
              <a:buNone/>
            </a:pPr>
            <a:r>
              <a:rPr lang="en-US" altLang="zh-CN" dirty="0">
                <a:latin typeface="+mj-ea"/>
                <a:ea typeface="+mj-ea"/>
              </a:rPr>
              <a:t>plot(</a:t>
            </a:r>
            <a:r>
              <a:rPr lang="en-US" altLang="zh-CN" dirty="0" err="1">
                <a:latin typeface="+mj-ea"/>
                <a:ea typeface="+mj-ea"/>
              </a:rPr>
              <a:t>fuzout</a:t>
            </a:r>
            <a:r>
              <a:rPr lang="en-US" altLang="zh-CN" dirty="0">
                <a:latin typeface="+mj-ea"/>
                <a:ea typeface="+mj-ea"/>
              </a:rPr>
              <a:t>)</a:t>
            </a:r>
            <a:endParaRPr lang="zh-CN" altLang="zh-CN" dirty="0">
              <a:latin typeface="+mj-ea"/>
              <a:ea typeface="+mj-ea"/>
            </a:endParaRPr>
          </a:p>
          <a:p>
            <a:pPr marL="0" indent="0">
              <a:buNone/>
            </a:pPr>
            <a:r>
              <a:rPr lang="zh-CN" altLang="zh-CN" dirty="0">
                <a:latin typeface="+mj-ea"/>
                <a:ea typeface="+mj-ea"/>
              </a:rPr>
              <a:t>运行程序得结果图</a:t>
            </a:r>
            <a:r>
              <a:rPr lang="en-US" altLang="zh-CN" dirty="0">
                <a:latin typeface="+mj-ea"/>
                <a:ea typeface="+mj-ea"/>
              </a:rPr>
              <a:t>8-13</a:t>
            </a:r>
            <a:r>
              <a:rPr lang="zh-CN" altLang="zh-CN" dirty="0">
                <a:latin typeface="+mj-ea"/>
                <a:ea typeface="+mj-ea"/>
              </a:rPr>
              <a:t>和图</a:t>
            </a:r>
            <a:r>
              <a:rPr lang="en-US" altLang="zh-CN" dirty="0">
                <a:latin typeface="+mj-ea"/>
                <a:ea typeface="+mj-ea"/>
              </a:rPr>
              <a:t>8-14</a:t>
            </a:r>
            <a:r>
              <a:rPr lang="zh-CN" altLang="zh-CN" dirty="0">
                <a:latin typeface="+mj-ea"/>
                <a:ea typeface="+mj-ea"/>
              </a:rPr>
              <a:t>所示。</a:t>
            </a:r>
          </a:p>
          <a:p>
            <a:pPr marL="0" indent="0">
              <a:buNone/>
            </a:pPr>
            <a:endParaRPr lang="zh-CN" altLang="en-US" dirty="0">
              <a:latin typeface="+mj-ea"/>
              <a:ea typeface="+mj-ea"/>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3645024"/>
            <a:ext cx="4735711" cy="2038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2441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848469"/>
            <a:ext cx="8229600" cy="6009531"/>
          </a:xfrm>
        </p:spPr>
        <p:txBody>
          <a:bodyPr>
            <a:normAutofit/>
          </a:bodyPr>
          <a:lstStyle/>
          <a:p>
            <a:pPr marL="0" indent="0">
              <a:buNone/>
            </a:pPr>
            <a:r>
              <a:rPr lang="zh-CN" altLang="zh-CN" sz="1800" dirty="0">
                <a:latin typeface="+mj-ea"/>
                <a:ea typeface="+mj-ea"/>
              </a:rPr>
              <a:t>（</a:t>
            </a:r>
            <a:r>
              <a:rPr lang="en-US" altLang="zh-CN" sz="1800" dirty="0">
                <a:latin typeface="+mj-ea"/>
                <a:ea typeface="+mj-ea"/>
              </a:rPr>
              <a:t>3</a:t>
            </a:r>
            <a:r>
              <a:rPr lang="zh-CN" altLang="zh-CN" sz="1800" dirty="0">
                <a:latin typeface="+mj-ea"/>
                <a:ea typeface="+mj-ea"/>
              </a:rPr>
              <a:t>）</a:t>
            </a:r>
            <a:r>
              <a:rPr lang="en-US" altLang="zh-CN" sz="1800" dirty="0" err="1">
                <a:latin typeface="+mj-ea"/>
                <a:ea typeface="+mj-ea"/>
              </a:rPr>
              <a:t>subclust</a:t>
            </a:r>
            <a:endParaRPr lang="zh-CN" altLang="zh-CN" sz="1800" dirty="0">
              <a:latin typeface="+mj-ea"/>
              <a:ea typeface="+mj-ea"/>
            </a:endParaRPr>
          </a:p>
          <a:p>
            <a:pPr marL="0" indent="0">
              <a:buNone/>
            </a:pPr>
            <a:r>
              <a:rPr lang="en-US" altLang="zh-CN" sz="1800" dirty="0">
                <a:latin typeface="+mj-ea"/>
                <a:ea typeface="+mj-ea"/>
              </a:rPr>
              <a:t>	</a:t>
            </a:r>
            <a:r>
              <a:rPr lang="zh-CN" altLang="zh-CN" sz="1800" dirty="0">
                <a:latin typeface="+mj-ea"/>
                <a:ea typeface="+mj-ea"/>
              </a:rPr>
              <a:t>功能：数据的模糊减聚类。</a:t>
            </a:r>
          </a:p>
          <a:p>
            <a:pPr marL="0" indent="0">
              <a:buNone/>
            </a:pPr>
            <a:r>
              <a:rPr lang="zh-CN" altLang="zh-CN" sz="1800" dirty="0">
                <a:latin typeface="+mj-ea"/>
                <a:ea typeface="+mj-ea"/>
              </a:rPr>
              <a:t>格式：</a:t>
            </a:r>
            <a:r>
              <a:rPr lang="en-US" altLang="zh-CN" sz="1800" dirty="0">
                <a:latin typeface="+mj-ea"/>
                <a:ea typeface="+mj-ea"/>
              </a:rPr>
              <a:t>[</a:t>
            </a:r>
            <a:r>
              <a:rPr lang="en-US" altLang="zh-CN" sz="1800" dirty="0" err="1">
                <a:latin typeface="+mj-ea"/>
                <a:ea typeface="+mj-ea"/>
              </a:rPr>
              <a:t>c,s</a:t>
            </a:r>
            <a:r>
              <a:rPr lang="en-US" altLang="zh-CN" sz="1800" dirty="0">
                <a:latin typeface="+mj-ea"/>
                <a:ea typeface="+mj-ea"/>
              </a:rPr>
              <a:t>]=</a:t>
            </a:r>
            <a:r>
              <a:rPr lang="en-US" altLang="zh-CN" sz="1800" dirty="0" err="1">
                <a:latin typeface="+mj-ea"/>
                <a:ea typeface="+mj-ea"/>
              </a:rPr>
              <a:t>subclust</a:t>
            </a:r>
            <a:r>
              <a:rPr lang="en-US" altLang="zh-CN" sz="1800" dirty="0">
                <a:latin typeface="+mj-ea"/>
                <a:ea typeface="+mj-ea"/>
              </a:rPr>
              <a:t>(</a:t>
            </a:r>
            <a:r>
              <a:rPr lang="en-US" altLang="zh-CN" sz="1800" dirty="0" err="1">
                <a:latin typeface="+mj-ea"/>
                <a:ea typeface="+mj-ea"/>
              </a:rPr>
              <a:t>X,radii,xBounds,options</a:t>
            </a:r>
            <a:r>
              <a:rPr lang="en-US" altLang="zh-CN" sz="1800" dirty="0">
                <a:latin typeface="+mj-ea"/>
                <a:ea typeface="+mj-ea"/>
              </a:rPr>
              <a:t>)</a:t>
            </a:r>
            <a:endParaRPr lang="zh-CN" altLang="zh-CN" sz="1800" dirty="0">
              <a:latin typeface="+mj-ea"/>
              <a:ea typeface="+mj-ea"/>
            </a:endParaRPr>
          </a:p>
          <a:p>
            <a:pPr marL="0" indent="0">
              <a:buNone/>
            </a:pPr>
            <a:r>
              <a:rPr lang="zh-CN" altLang="zh-CN" sz="1800" dirty="0">
                <a:latin typeface="+mj-ea"/>
                <a:ea typeface="+mj-ea"/>
              </a:rPr>
              <a:t>说明：</a:t>
            </a:r>
          </a:p>
          <a:p>
            <a:pPr marL="0" indent="0">
              <a:buNone/>
            </a:pPr>
            <a:r>
              <a:rPr lang="en-US" altLang="zh-CN" sz="1800" dirty="0">
                <a:latin typeface="+mj-ea"/>
                <a:ea typeface="+mj-ea"/>
              </a:rPr>
              <a:t>X</a:t>
            </a:r>
            <a:r>
              <a:rPr lang="zh-CN" altLang="zh-CN" sz="1800" dirty="0">
                <a:latin typeface="+mj-ea"/>
                <a:ea typeface="+mj-ea"/>
              </a:rPr>
              <a:t>：包括用于聚类的数据，</a:t>
            </a:r>
            <a:r>
              <a:rPr lang="en-US" altLang="zh-CN" sz="1800" dirty="0">
                <a:latin typeface="+mj-ea"/>
                <a:ea typeface="+mj-ea"/>
              </a:rPr>
              <a:t>X</a:t>
            </a:r>
            <a:r>
              <a:rPr lang="zh-CN" altLang="zh-CN" sz="1800" dirty="0">
                <a:latin typeface="+mj-ea"/>
                <a:ea typeface="+mj-ea"/>
              </a:rPr>
              <a:t>的每一行为为一个向量；</a:t>
            </a:r>
          </a:p>
          <a:p>
            <a:pPr marL="0" indent="0">
              <a:buNone/>
            </a:pPr>
            <a:r>
              <a:rPr lang="zh-CN" altLang="zh-CN" sz="1800" dirty="0">
                <a:latin typeface="+mj-ea"/>
                <a:ea typeface="+mj-ea"/>
              </a:rPr>
              <a:t>返回参数</a:t>
            </a:r>
            <a:r>
              <a:rPr lang="en-US" altLang="zh-CN" sz="1800" i="1" dirty="0">
                <a:latin typeface="+mj-ea"/>
                <a:ea typeface="+mj-ea"/>
              </a:rPr>
              <a:t>c</a:t>
            </a:r>
            <a:r>
              <a:rPr lang="zh-CN" altLang="zh-CN" sz="1800" dirty="0">
                <a:latin typeface="+mj-ea"/>
                <a:ea typeface="+mj-ea"/>
              </a:rPr>
              <a:t>为聚类中心向量，向量</a:t>
            </a:r>
            <a:r>
              <a:rPr lang="en-US" altLang="zh-CN" sz="1800" i="1" dirty="0">
                <a:latin typeface="+mj-ea"/>
                <a:ea typeface="+mj-ea"/>
              </a:rPr>
              <a:t>s</a:t>
            </a:r>
            <a:r>
              <a:rPr lang="zh-CN" altLang="zh-CN" sz="1800" dirty="0">
                <a:latin typeface="+mj-ea"/>
                <a:ea typeface="+mj-ea"/>
              </a:rPr>
              <a:t>包含了数据点每一维聚类中心的影响范围。</a:t>
            </a:r>
          </a:p>
          <a:p>
            <a:pPr marL="0" indent="0">
              <a:buNone/>
            </a:pPr>
            <a:r>
              <a:rPr lang="en-US" altLang="zh-CN" sz="1800" dirty="0" err="1">
                <a:latin typeface="+mj-ea"/>
                <a:ea typeface="+mj-ea"/>
              </a:rPr>
              <a:t>Subclust</a:t>
            </a:r>
            <a:r>
              <a:rPr lang="zh-CN" altLang="zh-CN" sz="1800" dirty="0">
                <a:latin typeface="+mj-ea"/>
                <a:ea typeface="+mj-ea"/>
              </a:rPr>
              <a:t>函数示例如下：</a:t>
            </a:r>
          </a:p>
          <a:p>
            <a:pPr marL="0" indent="0">
              <a:buNone/>
            </a:pPr>
            <a:r>
              <a:rPr lang="en-US" altLang="zh-CN" sz="1800" dirty="0">
                <a:latin typeface="+mj-ea"/>
                <a:ea typeface="+mj-ea"/>
              </a:rPr>
              <a:t>[</a:t>
            </a:r>
            <a:r>
              <a:rPr lang="en-US" altLang="zh-CN" sz="1800" dirty="0" err="1">
                <a:latin typeface="+mj-ea"/>
                <a:ea typeface="+mj-ea"/>
              </a:rPr>
              <a:t>c,s</a:t>
            </a:r>
            <a:r>
              <a:rPr lang="en-US" altLang="zh-CN" sz="1800" dirty="0">
                <a:latin typeface="+mj-ea"/>
                <a:ea typeface="+mj-ea"/>
              </a:rPr>
              <a:t>]=</a:t>
            </a:r>
            <a:r>
              <a:rPr lang="en-US" altLang="zh-CN" sz="1800" dirty="0" err="1">
                <a:latin typeface="+mj-ea"/>
                <a:ea typeface="+mj-ea"/>
              </a:rPr>
              <a:t>subclust</a:t>
            </a:r>
            <a:r>
              <a:rPr lang="en-US" altLang="zh-CN" sz="1800" dirty="0">
                <a:latin typeface="+mj-ea"/>
                <a:ea typeface="+mj-ea"/>
              </a:rPr>
              <a:t>(X,0.5);</a:t>
            </a:r>
            <a:endParaRPr lang="zh-CN" altLang="zh-CN" sz="1800" dirty="0">
              <a:latin typeface="+mj-ea"/>
              <a:ea typeface="+mj-ea"/>
            </a:endParaRPr>
          </a:p>
          <a:p>
            <a:pPr marL="0" indent="0">
              <a:buNone/>
            </a:pPr>
            <a:r>
              <a:rPr lang="en-US" altLang="zh-CN" sz="1800" dirty="0">
                <a:latin typeface="+mj-ea"/>
                <a:ea typeface="+mj-ea"/>
              </a:rPr>
              <a:t>[</a:t>
            </a:r>
            <a:r>
              <a:rPr lang="en-US" altLang="zh-CN" sz="1800" dirty="0" err="1">
                <a:latin typeface="+mj-ea"/>
                <a:ea typeface="+mj-ea"/>
              </a:rPr>
              <a:t>c,s</a:t>
            </a:r>
            <a:r>
              <a:rPr lang="en-US" altLang="zh-CN" sz="1800" dirty="0">
                <a:latin typeface="+mj-ea"/>
                <a:ea typeface="+mj-ea"/>
              </a:rPr>
              <a:t>]=</a:t>
            </a:r>
            <a:r>
              <a:rPr lang="en-US" altLang="zh-CN" sz="1800" dirty="0" err="1">
                <a:latin typeface="+mj-ea"/>
                <a:ea typeface="+mj-ea"/>
              </a:rPr>
              <a:t>subclust</a:t>
            </a:r>
            <a:r>
              <a:rPr lang="en-US" altLang="zh-CN" sz="1800" dirty="0">
                <a:latin typeface="+mj-ea"/>
                <a:ea typeface="+mj-ea"/>
              </a:rPr>
              <a:t>(X,[0.5,0.25,0.3],[2.0,0.8,0.7]);</a:t>
            </a:r>
            <a:endParaRPr lang="zh-CN" altLang="zh-CN" sz="1800" dirty="0">
              <a:latin typeface="+mj-ea"/>
              <a:ea typeface="+mj-ea"/>
            </a:endParaRPr>
          </a:p>
          <a:p>
            <a:pPr marL="0" indent="0">
              <a:buNone/>
            </a:pPr>
            <a:r>
              <a:rPr lang="zh-CN" altLang="zh-CN" sz="1800" dirty="0">
                <a:latin typeface="+mj-ea"/>
                <a:ea typeface="+mj-ea"/>
              </a:rPr>
              <a:t>（</a:t>
            </a:r>
            <a:r>
              <a:rPr lang="en-US" altLang="zh-CN" sz="1800" dirty="0">
                <a:latin typeface="+mj-ea"/>
                <a:ea typeface="+mj-ea"/>
              </a:rPr>
              <a:t>4</a:t>
            </a:r>
            <a:r>
              <a:rPr lang="zh-CN" altLang="zh-CN" sz="1800" dirty="0">
                <a:latin typeface="+mj-ea"/>
                <a:ea typeface="+mj-ea"/>
              </a:rPr>
              <a:t>）</a:t>
            </a:r>
            <a:r>
              <a:rPr lang="en-US" altLang="zh-CN" sz="1800" dirty="0" err="1">
                <a:latin typeface="+mj-ea"/>
                <a:ea typeface="+mj-ea"/>
              </a:rPr>
              <a:t>findcluster</a:t>
            </a:r>
            <a:endParaRPr lang="zh-CN" altLang="zh-CN" sz="1800" dirty="0">
              <a:latin typeface="+mj-ea"/>
              <a:ea typeface="+mj-ea"/>
            </a:endParaRPr>
          </a:p>
          <a:p>
            <a:pPr marL="0" indent="0">
              <a:buNone/>
            </a:pPr>
            <a:r>
              <a:rPr lang="zh-CN" altLang="zh-CN" sz="1800" dirty="0" smtClean="0">
                <a:latin typeface="+mj-ea"/>
                <a:ea typeface="+mj-ea"/>
              </a:rPr>
              <a:t>功能</a:t>
            </a:r>
            <a:r>
              <a:rPr lang="zh-CN" altLang="zh-CN" sz="1800" dirty="0">
                <a:latin typeface="+mj-ea"/>
                <a:ea typeface="+mj-ea"/>
              </a:rPr>
              <a:t>：模糊</a:t>
            </a:r>
            <a:r>
              <a:rPr lang="en-US" altLang="zh-CN" sz="1800" dirty="0">
                <a:latin typeface="+mj-ea"/>
                <a:ea typeface="+mj-ea"/>
              </a:rPr>
              <a:t>C</a:t>
            </a:r>
            <a:r>
              <a:rPr lang="zh-CN" altLang="zh-CN" sz="1800" dirty="0">
                <a:latin typeface="+mj-ea"/>
                <a:ea typeface="+mj-ea"/>
              </a:rPr>
              <a:t>均值聚类和子聚类交互聚类的</a:t>
            </a:r>
            <a:r>
              <a:rPr lang="en-US" altLang="zh-CN" sz="1800" dirty="0">
                <a:latin typeface="+mj-ea"/>
                <a:ea typeface="+mj-ea"/>
              </a:rPr>
              <a:t>GUI</a:t>
            </a:r>
            <a:r>
              <a:rPr lang="zh-CN" altLang="zh-CN" sz="1800" dirty="0">
                <a:latin typeface="+mj-ea"/>
                <a:ea typeface="+mj-ea"/>
              </a:rPr>
              <a:t>工具。</a:t>
            </a:r>
          </a:p>
          <a:p>
            <a:pPr marL="0" indent="0">
              <a:buNone/>
            </a:pPr>
            <a:r>
              <a:rPr lang="zh-CN" altLang="zh-CN" sz="1800" dirty="0">
                <a:latin typeface="+mj-ea"/>
                <a:ea typeface="+mj-ea"/>
              </a:rPr>
              <a:t>格式：</a:t>
            </a:r>
            <a:r>
              <a:rPr lang="en-US" altLang="zh-CN" sz="1800" dirty="0" err="1">
                <a:latin typeface="+mj-ea"/>
                <a:ea typeface="+mj-ea"/>
              </a:rPr>
              <a:t>findcluster</a:t>
            </a:r>
            <a:endParaRPr lang="zh-CN" altLang="zh-CN" sz="1800" dirty="0">
              <a:latin typeface="+mj-ea"/>
              <a:ea typeface="+mj-ea"/>
            </a:endParaRPr>
          </a:p>
          <a:p>
            <a:pPr marL="0" indent="0">
              <a:buNone/>
            </a:pPr>
            <a:r>
              <a:rPr lang="zh-CN" altLang="zh-CN" sz="1800" dirty="0">
                <a:latin typeface="+mj-ea"/>
                <a:ea typeface="+mj-ea"/>
              </a:rPr>
              <a:t>程序如下：</a:t>
            </a:r>
          </a:p>
          <a:p>
            <a:pPr marL="0" indent="0">
              <a:buNone/>
            </a:pPr>
            <a:r>
              <a:rPr lang="en-US" altLang="zh-CN" sz="1800" dirty="0" err="1">
                <a:latin typeface="+mj-ea"/>
                <a:ea typeface="+mj-ea"/>
              </a:rPr>
              <a:t>findcluster</a:t>
            </a:r>
            <a:r>
              <a:rPr lang="en-US" altLang="zh-CN" sz="1800" dirty="0">
                <a:latin typeface="+mj-ea"/>
                <a:ea typeface="+mj-ea"/>
              </a:rPr>
              <a:t>('clusterdemo.dat')</a:t>
            </a:r>
            <a:endParaRPr lang="zh-CN" altLang="zh-CN" sz="1800" dirty="0">
              <a:latin typeface="+mj-ea"/>
              <a:ea typeface="+mj-ea"/>
            </a:endParaRPr>
          </a:p>
          <a:p>
            <a:pPr marL="0" indent="0">
              <a:buNone/>
            </a:pPr>
            <a:r>
              <a:rPr lang="zh-CN" altLang="zh-CN" sz="1800" dirty="0">
                <a:latin typeface="+mj-ea"/>
                <a:ea typeface="+mj-ea"/>
              </a:rPr>
              <a:t>运行程序如图</a:t>
            </a:r>
            <a:r>
              <a:rPr lang="en-US" altLang="zh-CN" sz="1800" dirty="0">
                <a:latin typeface="+mj-ea"/>
                <a:ea typeface="+mj-ea"/>
              </a:rPr>
              <a:t>8-15</a:t>
            </a:r>
            <a:r>
              <a:rPr lang="zh-CN" altLang="zh-CN" sz="1800" dirty="0">
                <a:latin typeface="+mj-ea"/>
                <a:ea typeface="+mj-ea"/>
              </a:rPr>
              <a:t>所示。</a:t>
            </a:r>
          </a:p>
          <a:p>
            <a:pPr marL="0" indent="0">
              <a:buNone/>
            </a:pPr>
            <a:endParaRPr lang="zh-CN" altLang="en-US" dirty="0">
              <a:latin typeface="+mj-ea"/>
              <a:ea typeface="+mj-ea"/>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645024"/>
            <a:ext cx="3356906" cy="293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115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36712"/>
            <a:ext cx="8229600" cy="1143000"/>
          </a:xfrm>
        </p:spPr>
        <p:txBody>
          <a:bodyPr>
            <a:normAutofit/>
          </a:bodyPr>
          <a:lstStyle/>
          <a:p>
            <a:pPr algn="l"/>
            <a:r>
              <a:rPr lang="en-US" altLang="zh-CN" sz="2000" b="1" dirty="0">
                <a:solidFill>
                  <a:srgbClr val="C00000"/>
                </a:solidFill>
              </a:rPr>
              <a:t>8.4  </a:t>
            </a:r>
            <a:r>
              <a:rPr lang="zh-CN" altLang="zh-CN" sz="2000" b="1" dirty="0">
                <a:solidFill>
                  <a:srgbClr val="C00000"/>
                </a:solidFill>
              </a:rPr>
              <a:t>模糊与</a:t>
            </a:r>
            <a:r>
              <a:rPr lang="en-US" altLang="zh-CN" sz="2000" b="1" dirty="0">
                <a:solidFill>
                  <a:srgbClr val="C00000"/>
                </a:solidFill>
              </a:rPr>
              <a:t>PID</a:t>
            </a:r>
            <a:r>
              <a:rPr lang="zh-CN" altLang="zh-CN" sz="2000" b="1" dirty="0">
                <a:solidFill>
                  <a:srgbClr val="C00000"/>
                </a:solidFill>
              </a:rPr>
              <a:t>控制器仿真设计</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107504" y="1844824"/>
            <a:ext cx="8229600" cy="4525963"/>
          </a:xfrm>
        </p:spPr>
        <p:txBody>
          <a:bodyPr/>
          <a:lstStyle/>
          <a:p>
            <a:pPr marL="0" indent="0">
              <a:buNone/>
            </a:pPr>
            <a:r>
              <a:rPr lang="zh-CN" altLang="zh-CN" sz="2000" dirty="0"/>
              <a:t>模糊</a:t>
            </a:r>
            <a:r>
              <a:rPr lang="en-US" altLang="zh-CN" sz="2000" dirty="0"/>
              <a:t>PID</a:t>
            </a:r>
            <a:r>
              <a:rPr lang="zh-CN" altLang="zh-CN" sz="2000" dirty="0"/>
              <a:t>控制器由两个部分组成：传统</a:t>
            </a:r>
            <a:r>
              <a:rPr lang="en-US" altLang="zh-CN" sz="2000" dirty="0"/>
              <a:t>PID</a:t>
            </a:r>
            <a:r>
              <a:rPr lang="zh-CN" altLang="zh-CN" sz="2000" dirty="0"/>
              <a:t>控制器、模糊化模块。</a:t>
            </a:r>
            <a:r>
              <a:rPr lang="en-US" altLang="zh-CN" sz="2000" dirty="0"/>
              <a:t>PID</a:t>
            </a:r>
            <a:r>
              <a:rPr lang="zh-CN" altLang="zh-CN" sz="2000" dirty="0"/>
              <a:t>模糊控制重要的任务是找出</a:t>
            </a:r>
            <a:r>
              <a:rPr lang="en-US" altLang="zh-CN" sz="2000" dirty="0"/>
              <a:t>PID</a:t>
            </a:r>
            <a:r>
              <a:rPr lang="zh-CN" altLang="zh-CN" sz="2000" dirty="0"/>
              <a:t>的三个参数与误差</a:t>
            </a:r>
            <a:r>
              <a:rPr lang="en-US" altLang="zh-CN" sz="2000" dirty="0"/>
              <a:t> </a:t>
            </a:r>
            <a:r>
              <a:rPr lang="zh-CN" altLang="zh-CN" sz="2000" dirty="0"/>
              <a:t>和误差变化率</a:t>
            </a:r>
            <a:r>
              <a:rPr lang="en-US" altLang="zh-CN" sz="2000" dirty="0"/>
              <a:t> </a:t>
            </a:r>
            <a:r>
              <a:rPr lang="zh-CN" altLang="zh-CN" sz="2000" dirty="0"/>
              <a:t>之间的模糊关系，在运行中不断检测</a:t>
            </a:r>
            <a:r>
              <a:rPr lang="en-US" altLang="zh-CN" sz="2000" dirty="0"/>
              <a:t> </a:t>
            </a:r>
            <a:r>
              <a:rPr lang="zh-CN" altLang="zh-CN" sz="2000" dirty="0"/>
              <a:t>和</a:t>
            </a:r>
            <a:r>
              <a:rPr lang="en-US" altLang="zh-CN" sz="2000" dirty="0"/>
              <a:t> </a:t>
            </a:r>
            <a:r>
              <a:rPr lang="zh-CN" altLang="zh-CN" sz="2000" dirty="0"/>
              <a:t>，根据确定的模糊控制规则来对三个参数进行在线调整，满足不同</a:t>
            </a:r>
            <a:r>
              <a:rPr lang="en-US" altLang="zh-CN" sz="2000" dirty="0"/>
              <a:t> </a:t>
            </a:r>
            <a:r>
              <a:rPr lang="zh-CN" altLang="zh-CN" sz="2000" dirty="0"/>
              <a:t>和</a:t>
            </a:r>
            <a:r>
              <a:rPr lang="en-US" altLang="zh-CN" sz="2000" dirty="0"/>
              <a:t> </a:t>
            </a:r>
            <a:r>
              <a:rPr lang="zh-CN" altLang="zh-CN" sz="2000" dirty="0"/>
              <a:t>时对三个参数的不同要求。</a:t>
            </a:r>
          </a:p>
          <a:p>
            <a:pPr marL="0" indent="0">
              <a:buNone/>
            </a:pPr>
            <a:endParaRPr lang="zh-CN" altLang="en-US" sz="2000" dirty="0"/>
          </a:p>
        </p:txBody>
      </p:sp>
    </p:spTree>
    <p:extLst>
      <p:ext uri="{BB962C8B-B14F-4D97-AF65-F5344CB8AC3E}">
        <p14:creationId xmlns:p14="http://schemas.microsoft.com/office/powerpoint/2010/main" val="2704247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a:bodyPr>
          <a:lstStyle/>
          <a:p>
            <a:pPr algn="l"/>
            <a:r>
              <a:rPr lang="en-US" altLang="zh-CN" sz="2000" b="1" dirty="0">
                <a:solidFill>
                  <a:srgbClr val="C00000"/>
                </a:solidFill>
              </a:rPr>
              <a:t>8.4.1  </a:t>
            </a:r>
            <a:r>
              <a:rPr lang="zh-CN" altLang="zh-CN" sz="2000" b="1" dirty="0">
                <a:solidFill>
                  <a:srgbClr val="C00000"/>
                </a:solidFill>
              </a:rPr>
              <a:t>模糊逻辑工具箱</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p:txBody>
          <a:bodyPr/>
          <a:lstStyle/>
          <a:p>
            <a:pPr marL="0" indent="0">
              <a:buNone/>
            </a:pPr>
            <a:r>
              <a:rPr lang="zh-CN" altLang="zh-CN" sz="2000" dirty="0"/>
              <a:t>进入</a:t>
            </a:r>
            <a:r>
              <a:rPr lang="en-US" altLang="zh-CN" sz="2000" dirty="0"/>
              <a:t>Simulink Library Browser</a:t>
            </a:r>
            <a:r>
              <a:rPr lang="zh-CN" altLang="zh-CN" sz="2000" dirty="0"/>
              <a:t>（或者直接在命令行窗口输入</a:t>
            </a:r>
            <a:r>
              <a:rPr lang="en-US" altLang="zh-CN" sz="2000" dirty="0" err="1"/>
              <a:t>simulink</a:t>
            </a:r>
            <a:r>
              <a:rPr lang="zh-CN" altLang="zh-CN" sz="2000" dirty="0"/>
              <a:t>），如图</a:t>
            </a:r>
            <a:r>
              <a:rPr lang="en-US" altLang="zh-CN" sz="2000" dirty="0"/>
              <a:t>8-16</a:t>
            </a:r>
            <a:r>
              <a:rPr lang="zh-CN" altLang="zh-CN" sz="2000" dirty="0"/>
              <a:t>所示。</a:t>
            </a:r>
          </a:p>
          <a:p>
            <a:pPr marL="0" indent="0">
              <a:buNone/>
            </a:pPr>
            <a:endParaRPr lang="zh-CN" alt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63" y="2492896"/>
            <a:ext cx="37496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3983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pPr marL="0" indent="0">
              <a:buNone/>
            </a:pPr>
            <a:r>
              <a:rPr lang="zh-CN" altLang="zh-CN" sz="2000" dirty="0"/>
              <a:t>找到</a:t>
            </a:r>
            <a:r>
              <a:rPr lang="en-US" altLang="zh-CN" sz="2000" dirty="0"/>
              <a:t>Simulink Library Browser</a:t>
            </a:r>
            <a:r>
              <a:rPr lang="zh-CN" altLang="zh-CN" sz="2000" dirty="0"/>
              <a:t>中的</a:t>
            </a:r>
            <a:r>
              <a:rPr lang="en-US" altLang="zh-CN" sz="2000" dirty="0"/>
              <a:t>Fuzzy Logic Toolbox</a:t>
            </a:r>
            <a:r>
              <a:rPr lang="zh-CN" altLang="zh-CN" sz="2000" dirty="0"/>
              <a:t>，进入相应的模糊逻辑控制工具箱，如图</a:t>
            </a:r>
            <a:r>
              <a:rPr lang="en-US" altLang="zh-CN" sz="2000" dirty="0"/>
              <a:t>8-17</a:t>
            </a:r>
            <a:r>
              <a:rPr lang="zh-CN" altLang="zh-CN" sz="2000" dirty="0"/>
              <a:t>所示。</a:t>
            </a:r>
          </a:p>
          <a:p>
            <a:pPr marL="0" indent="0">
              <a:buNone/>
            </a:pPr>
            <a:endParaRPr lang="zh-CN" altLang="en-US"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348880"/>
            <a:ext cx="3649663" cy="330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689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lstStyle/>
          <a:p>
            <a:pPr marL="0" indent="0">
              <a:buNone/>
            </a:pPr>
            <a:r>
              <a:rPr lang="zh-CN" altLang="zh-CN" sz="2000" dirty="0">
                <a:latin typeface="+mj-ea"/>
                <a:ea typeface="+mj-ea"/>
              </a:rPr>
              <a:t>主要包括隶属度函数</a:t>
            </a:r>
            <a:r>
              <a:rPr lang="en-US" altLang="zh-CN" sz="2000" dirty="0">
                <a:latin typeface="+mj-ea"/>
                <a:ea typeface="+mj-ea"/>
              </a:rPr>
              <a:t>MF</a:t>
            </a:r>
            <a:r>
              <a:rPr lang="zh-CN" altLang="zh-CN" sz="2000" dirty="0">
                <a:latin typeface="+mj-ea"/>
                <a:ea typeface="+mj-ea"/>
              </a:rPr>
              <a:t>（</a:t>
            </a:r>
            <a:r>
              <a:rPr lang="en-US" altLang="zh-CN" sz="2000" dirty="0">
                <a:latin typeface="+mj-ea"/>
                <a:ea typeface="+mj-ea"/>
              </a:rPr>
              <a:t>Membership Functions</a:t>
            </a:r>
            <a:r>
              <a:rPr lang="zh-CN" altLang="zh-CN" sz="2000" dirty="0">
                <a:latin typeface="+mj-ea"/>
                <a:ea typeface="+mj-ea"/>
              </a:rPr>
              <a:t>）、模糊逻辑控制器</a:t>
            </a:r>
            <a:r>
              <a:rPr lang="en-US" altLang="zh-CN" sz="2000" dirty="0">
                <a:latin typeface="+mj-ea"/>
                <a:ea typeface="+mj-ea"/>
              </a:rPr>
              <a:t>Fuzzy Logic Controller</a:t>
            </a:r>
            <a:r>
              <a:rPr lang="zh-CN" altLang="zh-CN" sz="2000" dirty="0">
                <a:latin typeface="+mj-ea"/>
                <a:ea typeface="+mj-ea"/>
              </a:rPr>
              <a:t>、带控制规则的模糊逻辑控制器</a:t>
            </a:r>
            <a:r>
              <a:rPr lang="en-US" altLang="zh-CN" sz="2000" dirty="0">
                <a:latin typeface="+mj-ea"/>
                <a:ea typeface="+mj-ea"/>
              </a:rPr>
              <a:t>Fuzzy Logic Controller with </a:t>
            </a:r>
            <a:r>
              <a:rPr lang="en-US" altLang="zh-CN" sz="2000" dirty="0" err="1">
                <a:latin typeface="+mj-ea"/>
                <a:ea typeface="+mj-ea"/>
              </a:rPr>
              <a:t>Ruleviewer</a:t>
            </a:r>
            <a:r>
              <a:rPr lang="zh-CN" altLang="zh-CN" sz="2000" dirty="0">
                <a:latin typeface="+mj-ea"/>
                <a:ea typeface="+mj-ea"/>
              </a:rPr>
              <a:t>，采用模糊逻辑控制器</a:t>
            </a:r>
            <a:r>
              <a:rPr lang="en-US" altLang="zh-CN" sz="2000" dirty="0">
                <a:latin typeface="+mj-ea"/>
                <a:ea typeface="+mj-ea"/>
              </a:rPr>
              <a:t>Fuzzy Logic Controller</a:t>
            </a:r>
            <a:r>
              <a:rPr lang="zh-CN" altLang="zh-CN" sz="2000" dirty="0">
                <a:latin typeface="+mj-ea"/>
                <a:ea typeface="+mj-ea"/>
              </a:rPr>
              <a:t>拖放到模型编辑器，进行模糊控制器内部结构查看，如图</a:t>
            </a:r>
            <a:r>
              <a:rPr lang="en-US" altLang="zh-CN" sz="2000" dirty="0">
                <a:latin typeface="+mj-ea"/>
                <a:ea typeface="+mj-ea"/>
              </a:rPr>
              <a:t>8-18</a:t>
            </a:r>
            <a:r>
              <a:rPr lang="zh-CN" altLang="zh-CN" sz="2000" dirty="0">
                <a:latin typeface="+mj-ea"/>
                <a:ea typeface="+mj-ea"/>
              </a:rPr>
              <a:t>所示。</a:t>
            </a:r>
            <a:endParaRPr lang="zh-CN" altLang="en-US" sz="2000" dirty="0">
              <a:latin typeface="+mj-ea"/>
              <a:ea typeface="+mj-ea"/>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4760200"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584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lstStyle/>
          <a:p>
            <a:pPr marL="0" indent="0">
              <a:buNone/>
            </a:pPr>
            <a:r>
              <a:rPr lang="zh-CN" altLang="zh-CN" sz="2000" dirty="0">
                <a:latin typeface="+mj-ea"/>
                <a:ea typeface="+mj-ea"/>
              </a:rPr>
              <a:t>双击带控制规则的模糊逻辑控制器</a:t>
            </a:r>
            <a:r>
              <a:rPr lang="en-US" altLang="zh-CN" sz="2000" dirty="0">
                <a:latin typeface="+mj-ea"/>
                <a:ea typeface="+mj-ea"/>
              </a:rPr>
              <a:t>Fuzzy Logic Controller with </a:t>
            </a:r>
            <a:r>
              <a:rPr lang="en-US" altLang="zh-CN" sz="2000" dirty="0" err="1">
                <a:latin typeface="+mj-ea"/>
                <a:ea typeface="+mj-ea"/>
              </a:rPr>
              <a:t>Ruleviewer</a:t>
            </a:r>
            <a:r>
              <a:rPr lang="zh-CN" altLang="zh-CN" sz="2000" dirty="0">
                <a:latin typeface="+mj-ea"/>
                <a:ea typeface="+mj-ea"/>
              </a:rPr>
              <a:t>的</a:t>
            </a:r>
            <a:r>
              <a:rPr lang="en-US" altLang="zh-CN" sz="2000" dirty="0">
                <a:latin typeface="+mj-ea"/>
                <a:ea typeface="+mj-ea"/>
              </a:rPr>
              <a:t>FIS</a:t>
            </a:r>
            <a:r>
              <a:rPr lang="zh-CN" altLang="zh-CN" sz="2000" dirty="0">
                <a:latin typeface="+mj-ea"/>
                <a:ea typeface="+mj-ea"/>
              </a:rPr>
              <a:t>结构文件，如图</a:t>
            </a:r>
            <a:r>
              <a:rPr lang="en-US" altLang="zh-CN" sz="2000" dirty="0">
                <a:latin typeface="+mj-ea"/>
                <a:ea typeface="+mj-ea"/>
              </a:rPr>
              <a:t>8-19</a:t>
            </a:r>
            <a:r>
              <a:rPr lang="zh-CN" altLang="zh-CN" sz="2000" dirty="0">
                <a:latin typeface="+mj-ea"/>
                <a:ea typeface="+mj-ea"/>
              </a:rPr>
              <a:t>所示。</a:t>
            </a:r>
          </a:p>
          <a:p>
            <a:pPr marL="0" indent="0">
              <a:buNone/>
            </a:pPr>
            <a:endParaRPr lang="zh-CN" altLang="en-US" sz="2000" dirty="0">
              <a:latin typeface="+mj-ea"/>
              <a:ea typeface="+mj-ea"/>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564904"/>
            <a:ext cx="339883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260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80728"/>
            <a:ext cx="2690160" cy="400110"/>
          </a:xfrm>
          <a:prstGeom prst="rect">
            <a:avLst/>
          </a:prstGeom>
        </p:spPr>
        <p:txBody>
          <a:bodyPr wrap="none">
            <a:spAutoFit/>
          </a:bodyPr>
          <a:lstStyle/>
          <a:p>
            <a:r>
              <a:rPr lang="en-US" altLang="zh-CN" dirty="0"/>
              <a:t>8.1.1  </a:t>
            </a:r>
            <a:r>
              <a:rPr lang="zh-CN" altLang="zh-CN" dirty="0"/>
              <a:t>高斯型隶属函数</a:t>
            </a:r>
          </a:p>
        </p:txBody>
      </p:sp>
      <p:sp>
        <p:nvSpPr>
          <p:cNvPr id="6" name="矩形 5"/>
          <p:cNvSpPr/>
          <p:nvPr/>
        </p:nvSpPr>
        <p:spPr>
          <a:xfrm>
            <a:off x="179512" y="1484784"/>
            <a:ext cx="4572000" cy="1015663"/>
          </a:xfrm>
          <a:prstGeom prst="rect">
            <a:avLst/>
          </a:prstGeom>
        </p:spPr>
        <p:txBody>
          <a:bodyPr>
            <a:spAutoFit/>
          </a:bodyPr>
          <a:lstStyle/>
          <a:p>
            <a:pPr algn="l"/>
            <a:r>
              <a:rPr lang="zh-CN" altLang="zh-CN" b="0" dirty="0">
                <a:solidFill>
                  <a:schemeClr val="tx1"/>
                </a:solidFill>
                <a:latin typeface="+mj-ea"/>
                <a:ea typeface="+mj-ea"/>
              </a:rPr>
              <a:t>函数  </a:t>
            </a:r>
            <a:r>
              <a:rPr lang="en-US" altLang="zh-CN" b="0" dirty="0" err="1">
                <a:solidFill>
                  <a:schemeClr val="tx1"/>
                </a:solidFill>
                <a:latin typeface="+mj-ea"/>
                <a:ea typeface="+mj-ea"/>
              </a:rPr>
              <a:t>gaussmf</a:t>
            </a:r>
            <a:endParaRPr lang="zh-CN" altLang="zh-CN" b="0" dirty="0">
              <a:solidFill>
                <a:schemeClr val="tx1"/>
              </a:solidFill>
              <a:latin typeface="+mj-ea"/>
              <a:ea typeface="+mj-ea"/>
            </a:endParaRPr>
          </a:p>
          <a:p>
            <a:pPr algn="l"/>
            <a:r>
              <a:rPr lang="zh-CN" altLang="zh-CN" b="0" dirty="0">
                <a:solidFill>
                  <a:schemeClr val="tx1"/>
                </a:solidFill>
                <a:latin typeface="+mj-ea"/>
                <a:ea typeface="+mj-ea"/>
              </a:rPr>
              <a:t>格式  </a:t>
            </a:r>
            <a:r>
              <a:rPr lang="de-DE" altLang="zh-CN" b="0" dirty="0">
                <a:solidFill>
                  <a:schemeClr val="tx1"/>
                </a:solidFill>
                <a:latin typeface="+mj-ea"/>
                <a:ea typeface="+mj-ea"/>
              </a:rPr>
              <a:t>y=gaussmf(x,[sig c])</a:t>
            </a:r>
            <a:endParaRPr lang="zh-CN" altLang="zh-CN" b="0" dirty="0">
              <a:solidFill>
                <a:schemeClr val="tx1"/>
              </a:solidFill>
              <a:latin typeface="+mj-ea"/>
              <a:ea typeface="+mj-ea"/>
            </a:endParaRPr>
          </a:p>
          <a:p>
            <a:pPr algn="l"/>
            <a:r>
              <a:rPr lang="zh-CN" altLang="zh-CN" b="0" dirty="0">
                <a:solidFill>
                  <a:schemeClr val="tx1"/>
                </a:solidFill>
                <a:latin typeface="+mj-ea"/>
                <a:ea typeface="+mj-ea"/>
              </a:rPr>
              <a:t>说明  高斯隶属函数的数学表达式为：</a:t>
            </a:r>
            <a:endParaRPr lang="zh-CN" altLang="en-US" b="0" dirty="0">
              <a:solidFill>
                <a:schemeClr val="tx1"/>
              </a:solidFill>
              <a:latin typeface="+mj-ea"/>
              <a:ea typeface="+mj-ea"/>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809779"/>
            <a:ext cx="2059699"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451780" y="2084257"/>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544" y="2132856"/>
            <a:ext cx="574831" cy="34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008922" y="2502475"/>
            <a:ext cx="7235486" cy="400110"/>
          </a:xfrm>
          <a:prstGeom prst="rect">
            <a:avLst/>
          </a:prstGeom>
        </p:spPr>
        <p:txBody>
          <a:bodyPr wrap="square">
            <a:spAutoFit/>
          </a:bodyPr>
          <a:lstStyle/>
          <a:p>
            <a:pPr algn="l"/>
            <a:r>
              <a:rPr lang="zh-CN" altLang="zh-CN" b="0" dirty="0">
                <a:solidFill>
                  <a:schemeClr val="tx1"/>
                </a:solidFill>
                <a:latin typeface="+mj-ea"/>
                <a:ea typeface="+mj-ea"/>
              </a:rPr>
              <a:t>为参数，</a:t>
            </a:r>
            <a:r>
              <a:rPr lang="en-US" altLang="zh-CN" b="0" dirty="0">
                <a:solidFill>
                  <a:schemeClr val="tx1"/>
                </a:solidFill>
                <a:latin typeface="+mj-ea"/>
                <a:ea typeface="+mj-ea"/>
              </a:rPr>
              <a:t>x</a:t>
            </a:r>
            <a:r>
              <a:rPr lang="zh-CN" altLang="zh-CN" b="0" dirty="0">
                <a:solidFill>
                  <a:schemeClr val="tx1"/>
                </a:solidFill>
                <a:latin typeface="+mj-ea"/>
                <a:ea typeface="+mj-ea"/>
              </a:rPr>
              <a:t>为自变量，</a:t>
            </a:r>
            <a:r>
              <a:rPr lang="en-US" altLang="zh-CN" b="0" dirty="0">
                <a:solidFill>
                  <a:schemeClr val="tx1"/>
                </a:solidFill>
                <a:latin typeface="+mj-ea"/>
                <a:ea typeface="+mj-ea"/>
              </a:rPr>
              <a:t>sig</a:t>
            </a:r>
            <a:r>
              <a:rPr lang="zh-CN" altLang="zh-CN" b="0" dirty="0">
                <a:solidFill>
                  <a:schemeClr val="tx1"/>
                </a:solidFill>
                <a:latin typeface="+mj-ea"/>
                <a:ea typeface="+mj-ea"/>
              </a:rPr>
              <a:t>为数学表达式中的</a:t>
            </a:r>
            <a:r>
              <a:rPr lang="zh-CN" altLang="zh-CN" b="0" dirty="0" smtClean="0">
                <a:solidFill>
                  <a:schemeClr val="tx1"/>
                </a:solidFill>
                <a:latin typeface="+mj-ea"/>
                <a:ea typeface="+mj-ea"/>
              </a:rPr>
              <a:t>参数</a:t>
            </a:r>
            <a:r>
              <a:rPr lang="en-US" altLang="zh-CN" b="0" dirty="0" smtClean="0">
                <a:solidFill>
                  <a:schemeClr val="tx1"/>
                </a:solidFill>
                <a:latin typeface="+mj-ea"/>
                <a:ea typeface="+mj-ea"/>
              </a:rPr>
              <a:t>   </a:t>
            </a:r>
            <a:r>
              <a:rPr lang="zh-CN" altLang="en-US" b="0" dirty="0" smtClean="0">
                <a:solidFill>
                  <a:schemeClr val="tx1"/>
                </a:solidFill>
                <a:latin typeface="+mj-ea"/>
                <a:ea typeface="+mj-ea"/>
              </a:rPr>
              <a:t>。</a:t>
            </a:r>
            <a:endParaRPr lang="zh-CN" altLang="en-US" b="0" dirty="0">
              <a:solidFill>
                <a:schemeClr val="tx1"/>
              </a:solidFill>
              <a:latin typeface="+mj-ea"/>
              <a:ea typeface="+mj-ea"/>
            </a:endParaRP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3727" y="2569738"/>
            <a:ext cx="332847" cy="33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87423" y="3356992"/>
            <a:ext cx="4572000" cy="2246769"/>
          </a:xfrm>
          <a:prstGeom prst="rect">
            <a:avLst/>
          </a:prstGeom>
        </p:spPr>
        <p:txBody>
          <a:bodyPr>
            <a:spAutoFit/>
          </a:bodyPr>
          <a:lstStyle/>
          <a:p>
            <a:pPr algn="l"/>
            <a:r>
              <a:rPr lang="zh-CN" altLang="zh-CN" b="0" dirty="0">
                <a:solidFill>
                  <a:schemeClr val="tx1"/>
                </a:solidFill>
                <a:latin typeface="+mj-ea"/>
                <a:ea typeface="+mj-ea"/>
              </a:rPr>
              <a:t>创建高斯隶属度函数曲线，编程如下： </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x=0:0.1:10;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y=</a:t>
            </a:r>
            <a:r>
              <a:rPr lang="en-US" altLang="zh-CN" b="0" dirty="0" err="1">
                <a:solidFill>
                  <a:schemeClr val="tx1"/>
                </a:solidFill>
                <a:latin typeface="+mj-ea"/>
                <a:ea typeface="+mj-ea"/>
              </a:rPr>
              <a:t>gaussmf</a:t>
            </a:r>
            <a:r>
              <a:rPr lang="en-US" altLang="zh-CN" b="0" dirty="0">
                <a:solidFill>
                  <a:schemeClr val="tx1"/>
                </a:solidFill>
                <a:latin typeface="+mj-ea"/>
                <a:ea typeface="+mj-ea"/>
              </a:rPr>
              <a:t>(x,[2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a:t>
            </a:r>
            <a:r>
              <a:rPr lang="en-US" altLang="zh-CN" b="0" dirty="0" err="1">
                <a:solidFill>
                  <a:schemeClr val="tx1"/>
                </a:solidFill>
                <a:latin typeface="+mj-ea"/>
                <a:ea typeface="+mj-ea"/>
              </a:rPr>
              <a:t>x,y</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en-US" altLang="zh-CN" b="0" dirty="0" err="1">
                <a:solidFill>
                  <a:schemeClr val="tx1"/>
                </a:solidFill>
                <a:latin typeface="+mj-ea"/>
                <a:ea typeface="+mj-ea"/>
              </a:rPr>
              <a:t>gaussmf</a:t>
            </a:r>
            <a:r>
              <a:rPr lang="en-US" altLang="zh-CN" b="0" dirty="0">
                <a:solidFill>
                  <a:schemeClr val="tx1"/>
                </a:solidFill>
                <a:latin typeface="+mj-ea"/>
                <a:ea typeface="+mj-ea"/>
              </a:rPr>
              <a:t>, P=[2 5]')</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运行程序输出图形如图</a:t>
            </a:r>
            <a:r>
              <a:rPr lang="en-US" altLang="zh-CN" b="0" dirty="0">
                <a:solidFill>
                  <a:schemeClr val="tx1"/>
                </a:solidFill>
                <a:latin typeface="+mj-ea"/>
                <a:ea typeface="+mj-ea"/>
              </a:rPr>
              <a:t>8-1</a:t>
            </a:r>
            <a:r>
              <a:rPr lang="zh-CN" altLang="zh-CN" b="0" dirty="0">
                <a:solidFill>
                  <a:schemeClr val="tx1"/>
                </a:solidFill>
                <a:latin typeface="+mj-ea"/>
                <a:ea typeface="+mj-ea"/>
              </a:rPr>
              <a:t>所示。</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220" y="3501008"/>
            <a:ext cx="276701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503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3752" y="980728"/>
            <a:ext cx="8229600" cy="4525963"/>
          </a:xfrm>
        </p:spPr>
        <p:txBody>
          <a:bodyPr/>
          <a:lstStyle/>
          <a:p>
            <a:pPr marL="0" indent="0">
              <a:buNone/>
            </a:pPr>
            <a:r>
              <a:rPr lang="zh-CN" altLang="zh-CN" sz="2000" dirty="0"/>
              <a:t>双击模糊逻辑控制器，弹出模糊控制器需要输入的</a:t>
            </a:r>
            <a:r>
              <a:rPr lang="en-US" altLang="zh-CN" sz="2000" dirty="0"/>
              <a:t>FIS</a:t>
            </a:r>
            <a:r>
              <a:rPr lang="zh-CN" altLang="zh-CN" sz="2000" dirty="0"/>
              <a:t>结构文件，如图</a:t>
            </a:r>
            <a:r>
              <a:rPr lang="en-US" altLang="zh-CN" sz="2000" dirty="0"/>
              <a:t>8-20</a:t>
            </a:r>
            <a:r>
              <a:rPr lang="zh-CN" altLang="zh-CN" sz="2000" dirty="0"/>
              <a:t>所示。</a:t>
            </a:r>
            <a:endParaRPr lang="zh-CN" altLang="en-US" sz="2000" dirty="0"/>
          </a:p>
        </p:txBody>
      </p:sp>
      <p:sp>
        <p:nvSpPr>
          <p:cNvPr id="5" name="矩形 4"/>
          <p:cNvSpPr/>
          <p:nvPr/>
        </p:nvSpPr>
        <p:spPr>
          <a:xfrm>
            <a:off x="395536" y="4327810"/>
            <a:ext cx="7632848" cy="1015663"/>
          </a:xfrm>
          <a:prstGeom prst="rect">
            <a:avLst/>
          </a:prstGeom>
        </p:spPr>
        <p:txBody>
          <a:bodyPr wrap="square">
            <a:spAutoFit/>
          </a:bodyPr>
          <a:lstStyle/>
          <a:p>
            <a:pPr algn="l"/>
            <a:r>
              <a:rPr lang="zh-CN" altLang="zh-CN" b="0" dirty="0">
                <a:solidFill>
                  <a:schemeClr val="tx1"/>
                </a:solidFill>
                <a:latin typeface="+mn-ea"/>
                <a:ea typeface="+mn-ea"/>
              </a:rPr>
              <a:t>模糊控制器采用的</a:t>
            </a:r>
            <a:r>
              <a:rPr lang="en-US" altLang="zh-CN" b="0" dirty="0">
                <a:solidFill>
                  <a:schemeClr val="tx1"/>
                </a:solidFill>
                <a:latin typeface="+mn-ea"/>
                <a:ea typeface="+mn-ea"/>
              </a:rPr>
              <a:t>FIS</a:t>
            </a:r>
            <a:r>
              <a:rPr lang="zh-CN" altLang="zh-CN" b="0" dirty="0">
                <a:solidFill>
                  <a:schemeClr val="tx1"/>
                </a:solidFill>
                <a:latin typeface="+mn-ea"/>
                <a:ea typeface="+mn-ea"/>
              </a:rPr>
              <a:t>读取文件为</a:t>
            </a:r>
            <a:r>
              <a:rPr lang="en-US" altLang="zh-CN" b="0" dirty="0" err="1">
                <a:solidFill>
                  <a:schemeClr val="tx1"/>
                </a:solidFill>
                <a:latin typeface="+mn-ea"/>
                <a:ea typeface="+mn-ea"/>
              </a:rPr>
              <a:t>readfis</a:t>
            </a:r>
            <a:r>
              <a:rPr lang="en-US" altLang="zh-CN" b="0" dirty="0">
                <a:solidFill>
                  <a:schemeClr val="tx1"/>
                </a:solidFill>
                <a:latin typeface="+mn-ea"/>
                <a:ea typeface="+mn-ea"/>
              </a:rPr>
              <a:t>(‘’)</a:t>
            </a:r>
            <a:r>
              <a:rPr lang="zh-CN" altLang="zh-CN" b="0" dirty="0">
                <a:solidFill>
                  <a:schemeClr val="tx1"/>
                </a:solidFill>
                <a:latin typeface="+mn-ea"/>
                <a:ea typeface="+mn-ea"/>
              </a:rPr>
              <a:t>格式，用户可以很容易的输入自己设定好的模糊准则，通过设置完成后，用户即可使用该模糊控制器进行仿真操作。</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412776"/>
            <a:ext cx="3888432" cy="2072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768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229600" cy="1143000"/>
          </a:xfrm>
        </p:spPr>
        <p:txBody>
          <a:bodyPr>
            <a:normAutofit/>
          </a:bodyPr>
          <a:lstStyle/>
          <a:p>
            <a:pPr algn="l"/>
            <a:r>
              <a:rPr lang="en-US" altLang="zh-CN" sz="2000" b="1" dirty="0">
                <a:solidFill>
                  <a:srgbClr val="C00000"/>
                </a:solidFill>
              </a:rPr>
              <a:t>8.4.2  PID</a:t>
            </a:r>
            <a:r>
              <a:rPr lang="zh-CN" altLang="zh-CN" sz="2000" b="1" dirty="0">
                <a:solidFill>
                  <a:srgbClr val="C00000"/>
                </a:solidFill>
              </a:rPr>
              <a:t>控制</a:t>
            </a:r>
            <a:br>
              <a:rPr lang="zh-CN" altLang="zh-CN" sz="2000" b="1" dirty="0">
                <a:solidFill>
                  <a:srgbClr val="C00000"/>
                </a:solidFill>
              </a:rPr>
            </a:br>
            <a:endParaRPr lang="zh-CN" altLang="en-US" sz="2000" dirty="0">
              <a:solidFill>
                <a:srgbClr val="C00000"/>
              </a:solidFill>
            </a:endParaRPr>
          </a:p>
        </p:txBody>
      </p:sp>
      <p:sp>
        <p:nvSpPr>
          <p:cNvPr id="3" name="内容占位符 2"/>
          <p:cNvSpPr>
            <a:spLocks noGrp="1"/>
          </p:cNvSpPr>
          <p:nvPr>
            <p:ph idx="1"/>
          </p:nvPr>
        </p:nvSpPr>
        <p:spPr>
          <a:xfrm>
            <a:off x="457200" y="1340768"/>
            <a:ext cx="8229600" cy="4785395"/>
          </a:xfrm>
        </p:spPr>
        <p:txBody>
          <a:bodyPr/>
          <a:lstStyle/>
          <a:p>
            <a:pPr marL="0" indent="0">
              <a:buNone/>
            </a:pPr>
            <a:r>
              <a:rPr lang="zh-CN" altLang="zh-CN" sz="1800" dirty="0"/>
              <a:t>在控制系统中，控制器最常用的控制规律是</a:t>
            </a:r>
            <a:r>
              <a:rPr lang="en-US" altLang="zh-CN" sz="1800" dirty="0"/>
              <a:t>PID</a:t>
            </a:r>
            <a:r>
              <a:rPr lang="zh-CN" altLang="zh-CN" sz="1800" dirty="0"/>
              <a:t>控制。模拟</a:t>
            </a:r>
            <a:r>
              <a:rPr lang="en-US" altLang="zh-CN" sz="1800" dirty="0"/>
              <a:t>PID</a:t>
            </a:r>
            <a:r>
              <a:rPr lang="zh-CN" altLang="zh-CN" sz="1800" dirty="0"/>
              <a:t>控制系统原理框图如图</a:t>
            </a:r>
            <a:r>
              <a:rPr lang="en-US" altLang="zh-CN" sz="1800" dirty="0"/>
              <a:t>8-21</a:t>
            </a:r>
            <a:r>
              <a:rPr lang="zh-CN" altLang="zh-CN" sz="1800" dirty="0"/>
              <a:t>所示。系统由模拟</a:t>
            </a:r>
            <a:r>
              <a:rPr lang="en-US" altLang="zh-CN" sz="1800" dirty="0"/>
              <a:t>PID</a:t>
            </a:r>
            <a:r>
              <a:rPr lang="zh-CN" altLang="zh-CN" sz="1800" dirty="0"/>
              <a:t>控制器和被控对象组成。</a:t>
            </a:r>
          </a:p>
          <a:p>
            <a:pPr marL="0" indent="0">
              <a:buNone/>
            </a:pP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7412"/>
          <a:stretch/>
        </p:blipFill>
        <p:spPr bwMode="auto">
          <a:xfrm>
            <a:off x="1298171" y="2143469"/>
            <a:ext cx="5328592" cy="192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359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731" y="1340768"/>
            <a:ext cx="8229600" cy="4525963"/>
          </a:xfrm>
        </p:spPr>
        <p:txBody>
          <a:bodyPr/>
          <a:lstStyle/>
          <a:p>
            <a:pPr marL="0" indent="0">
              <a:buNone/>
            </a:pPr>
            <a:r>
              <a:rPr lang="zh-CN" altLang="zh-CN" sz="2000" dirty="0">
                <a:latin typeface="+mj-ea"/>
                <a:ea typeface="+mj-ea"/>
              </a:rPr>
              <a:t>采用</a:t>
            </a:r>
            <a:r>
              <a:rPr lang="en-US" altLang="zh-CN" sz="2000" dirty="0">
                <a:latin typeface="+mj-ea"/>
                <a:ea typeface="+mj-ea"/>
              </a:rPr>
              <a:t>PID</a:t>
            </a:r>
            <a:r>
              <a:rPr lang="zh-CN" altLang="zh-CN" sz="2000" dirty="0">
                <a:latin typeface="+mj-ea"/>
                <a:ea typeface="+mj-ea"/>
              </a:rPr>
              <a:t>控制器进行阶跃响应控制仿真，搭建仿真框图，如图</a:t>
            </a:r>
            <a:r>
              <a:rPr lang="en-US" altLang="zh-CN" sz="2000" dirty="0">
                <a:latin typeface="+mj-ea"/>
                <a:ea typeface="+mj-ea"/>
              </a:rPr>
              <a:t>8-22</a:t>
            </a:r>
            <a:r>
              <a:rPr lang="zh-CN" altLang="zh-CN" sz="2000" dirty="0">
                <a:latin typeface="+mj-ea"/>
                <a:ea typeface="+mj-ea"/>
              </a:rPr>
              <a:t>所示。</a:t>
            </a:r>
          </a:p>
          <a:p>
            <a:pPr marL="0" indent="0">
              <a:buNone/>
            </a:pPr>
            <a:r>
              <a:rPr lang="zh-CN" altLang="zh-CN" sz="2000" dirty="0">
                <a:latin typeface="+mj-ea"/>
                <a:ea typeface="+mj-ea"/>
              </a:rPr>
              <a:t>运行仿真文件，输出结果如图</a:t>
            </a:r>
            <a:r>
              <a:rPr lang="en-US" altLang="zh-CN" sz="2000" dirty="0">
                <a:latin typeface="+mj-ea"/>
                <a:ea typeface="+mj-ea"/>
              </a:rPr>
              <a:t>8-23</a:t>
            </a:r>
            <a:r>
              <a:rPr lang="zh-CN" altLang="zh-CN" sz="2000" dirty="0">
                <a:latin typeface="+mj-ea"/>
                <a:ea typeface="+mj-ea"/>
              </a:rPr>
              <a:t>所示。</a:t>
            </a:r>
          </a:p>
          <a:p>
            <a:pPr marL="0" indent="0">
              <a:buNone/>
            </a:pPr>
            <a:endParaRPr lang="zh-CN" altLang="en-US" sz="2000" dirty="0">
              <a:latin typeface="+mj-ea"/>
              <a:ea typeface="+mj-ea"/>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53" y="2492896"/>
            <a:ext cx="3817937" cy="131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456" y="4077072"/>
            <a:ext cx="3140075"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01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8720"/>
            <a:ext cx="8229600" cy="1143000"/>
          </a:xfrm>
        </p:spPr>
        <p:txBody>
          <a:bodyPr>
            <a:normAutofit/>
          </a:bodyPr>
          <a:lstStyle/>
          <a:p>
            <a:pPr algn="l"/>
            <a:r>
              <a:rPr lang="en-US" altLang="zh-CN" sz="2000" b="1" dirty="0">
                <a:solidFill>
                  <a:srgbClr val="C00000"/>
                </a:solidFill>
              </a:rPr>
              <a:t>8.4.3  </a:t>
            </a:r>
            <a:r>
              <a:rPr lang="zh-CN" altLang="zh-CN" sz="2000" b="1" dirty="0">
                <a:solidFill>
                  <a:srgbClr val="C00000"/>
                </a:solidFill>
              </a:rPr>
              <a:t>模糊控制器设计</a:t>
            </a:r>
            <a:br>
              <a:rPr lang="zh-CN" altLang="zh-CN" sz="2000" b="1" dirty="0">
                <a:solidFill>
                  <a:srgbClr val="C00000"/>
                </a:solidFill>
              </a:rPr>
            </a:br>
            <a:endParaRPr lang="zh-CN" altLang="en-US" sz="2000" dirty="0">
              <a:solidFill>
                <a:srgbClr val="C00000"/>
              </a:solidFill>
            </a:endParaRPr>
          </a:p>
        </p:txBody>
      </p:sp>
      <p:sp>
        <p:nvSpPr>
          <p:cNvPr id="4" name="矩形 3"/>
          <p:cNvSpPr/>
          <p:nvPr/>
        </p:nvSpPr>
        <p:spPr>
          <a:xfrm>
            <a:off x="395536" y="1700808"/>
            <a:ext cx="8496944" cy="707886"/>
          </a:xfrm>
          <a:prstGeom prst="rect">
            <a:avLst/>
          </a:prstGeom>
        </p:spPr>
        <p:txBody>
          <a:bodyPr wrap="square">
            <a:spAutoFit/>
          </a:bodyPr>
          <a:lstStyle/>
          <a:p>
            <a:pPr algn="l"/>
            <a:r>
              <a:rPr lang="zh-CN" altLang="zh-CN" b="0" dirty="0">
                <a:solidFill>
                  <a:schemeClr val="tx1"/>
                </a:solidFill>
                <a:latin typeface="+mj-ea"/>
                <a:ea typeface="+mj-ea"/>
              </a:rPr>
              <a:t>模糊控制器结构根据给定要求，模糊控制器采用二维模糊控制器，其结构如图</a:t>
            </a:r>
            <a:r>
              <a:rPr lang="en-US" altLang="zh-CN" b="0" dirty="0">
                <a:solidFill>
                  <a:schemeClr val="tx1"/>
                </a:solidFill>
                <a:latin typeface="+mj-ea"/>
                <a:ea typeface="+mj-ea"/>
              </a:rPr>
              <a:t>8-24</a:t>
            </a:r>
            <a:r>
              <a:rPr lang="zh-CN" altLang="zh-CN" b="0" dirty="0">
                <a:solidFill>
                  <a:schemeClr val="tx1"/>
                </a:solidFill>
                <a:latin typeface="+mj-ea"/>
                <a:ea typeface="+mj-ea"/>
              </a:rPr>
              <a:t>所示。</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412" y="3238587"/>
            <a:ext cx="4618037" cy="173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0862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4031873" cy="400110"/>
          </a:xfrm>
          <a:prstGeom prst="rect">
            <a:avLst/>
          </a:prstGeom>
        </p:spPr>
        <p:txBody>
          <a:bodyPr wrap="none">
            <a:spAutoFit/>
          </a:bodyPr>
          <a:lstStyle/>
          <a:p>
            <a:pPr algn="l"/>
            <a:r>
              <a:rPr lang="zh-CN" altLang="zh-CN" b="0" dirty="0">
                <a:solidFill>
                  <a:schemeClr val="tx1"/>
                </a:solidFill>
                <a:latin typeface="+mj-ea"/>
                <a:ea typeface="+mj-ea"/>
              </a:rPr>
              <a:t>如图</a:t>
            </a:r>
            <a:r>
              <a:rPr lang="en-US" altLang="zh-CN" b="0" dirty="0">
                <a:solidFill>
                  <a:schemeClr val="tx1"/>
                </a:solidFill>
                <a:latin typeface="+mj-ea"/>
                <a:ea typeface="+mj-ea"/>
              </a:rPr>
              <a:t>8-24</a:t>
            </a:r>
            <a:r>
              <a:rPr lang="zh-CN" altLang="zh-CN" b="0" dirty="0">
                <a:solidFill>
                  <a:schemeClr val="tx1"/>
                </a:solidFill>
                <a:latin typeface="+mj-ea"/>
                <a:ea typeface="+mj-ea"/>
              </a:rPr>
              <a:t>所示，模糊控制输入偏差</a:t>
            </a:r>
            <a:endParaRPr lang="zh-CN" altLang="en-US" b="0" dirty="0">
              <a:solidFill>
                <a:schemeClr val="tx1"/>
              </a:solidFill>
              <a:latin typeface="+mj-ea"/>
              <a:ea typeface="+mj-ea"/>
            </a:endParaRPr>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4499" y="1180552"/>
            <a:ext cx="233772" cy="26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328271" y="1111044"/>
            <a:ext cx="4288353" cy="400110"/>
          </a:xfrm>
          <a:prstGeom prst="rect">
            <a:avLst/>
          </a:prstGeom>
        </p:spPr>
        <p:txBody>
          <a:bodyPr wrap="none">
            <a:spAutoFit/>
          </a:bodyPr>
          <a:lstStyle/>
          <a:p>
            <a:pPr algn="l"/>
            <a:r>
              <a:rPr lang="zh-CN" altLang="zh-CN" b="0" dirty="0">
                <a:solidFill>
                  <a:schemeClr val="tx1"/>
                </a:solidFill>
                <a:latin typeface="+mj-ea"/>
                <a:ea typeface="+mj-ea"/>
              </a:rPr>
              <a:t>为给定输入信号与反馈信号之差，即</a:t>
            </a:r>
            <a:endParaRPr lang="zh-CN" altLang="en-US" b="0" dirty="0">
              <a:solidFill>
                <a:schemeClr val="tx1"/>
              </a:solidFill>
              <a:latin typeface="+mj-ea"/>
              <a:ea typeface="+mj-ea"/>
            </a:endParaRPr>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550099"/>
            <a:ext cx="1048918" cy="3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27297" y="1484784"/>
            <a:ext cx="954107" cy="400110"/>
          </a:xfrm>
          <a:prstGeom prst="rect">
            <a:avLst/>
          </a:prstGeom>
        </p:spPr>
        <p:txBody>
          <a:bodyPr wrap="none">
            <a:spAutoFit/>
          </a:bodyPr>
          <a:lstStyle/>
          <a:p>
            <a:r>
              <a:rPr lang="zh-CN" altLang="zh-CN" b="0" dirty="0">
                <a:solidFill>
                  <a:schemeClr val="tx1"/>
                </a:solidFill>
                <a:latin typeface="+mj-ea"/>
                <a:ea typeface="+mj-ea"/>
              </a:rPr>
              <a:t>。输入</a:t>
            </a:r>
            <a:endParaRPr lang="zh-CN" altLang="en-US" b="0" dirty="0">
              <a:solidFill>
                <a:schemeClr val="tx1"/>
              </a:solidFill>
              <a:latin typeface="+mj-ea"/>
              <a:ea typeface="+mj-ea"/>
            </a:endParaRPr>
          </a:p>
        </p:txBody>
      </p:sp>
      <p:pic>
        <p:nvPicPr>
          <p:cNvPr id="225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1404" y="1554515"/>
            <a:ext cx="333387"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483768" y="1444714"/>
            <a:ext cx="1980029" cy="400110"/>
          </a:xfrm>
          <a:prstGeom prst="rect">
            <a:avLst/>
          </a:prstGeom>
        </p:spPr>
        <p:txBody>
          <a:bodyPr wrap="none">
            <a:spAutoFit/>
          </a:bodyPr>
          <a:lstStyle/>
          <a:p>
            <a:r>
              <a:rPr lang="zh-CN" altLang="zh-CN" b="0" dirty="0">
                <a:solidFill>
                  <a:schemeClr val="tx1"/>
                </a:solidFill>
                <a:latin typeface="+mj-ea"/>
                <a:ea typeface="+mj-ea"/>
              </a:rPr>
              <a:t>为偏差的变化率</a:t>
            </a:r>
            <a:endParaRPr lang="zh-CN" altLang="en-US" b="0" dirty="0">
              <a:solidFill>
                <a:schemeClr val="tx1"/>
              </a:solidFill>
              <a:latin typeface="+mj-ea"/>
              <a:ea typeface="+mj-ea"/>
            </a:endParaRPr>
          </a:p>
        </p:txBody>
      </p:sp>
      <p:pic>
        <p:nvPicPr>
          <p:cNvPr id="225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7984" y="1424684"/>
            <a:ext cx="806475" cy="63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284459" y="1569313"/>
            <a:ext cx="954107" cy="400110"/>
          </a:xfrm>
          <a:prstGeom prst="rect">
            <a:avLst/>
          </a:prstGeom>
        </p:spPr>
        <p:txBody>
          <a:bodyPr wrap="none">
            <a:spAutoFit/>
          </a:bodyPr>
          <a:lstStyle/>
          <a:p>
            <a:r>
              <a:rPr lang="zh-CN" altLang="zh-CN" b="0" dirty="0">
                <a:solidFill>
                  <a:schemeClr val="tx1"/>
                </a:solidFill>
                <a:latin typeface="+mj-ea"/>
                <a:ea typeface="+mj-ea"/>
              </a:rPr>
              <a:t>。输出</a:t>
            </a:r>
            <a:endParaRPr lang="zh-CN" altLang="en-US" b="0" dirty="0">
              <a:solidFill>
                <a:schemeClr val="tx1"/>
              </a:solidFill>
              <a:latin typeface="+mj-ea"/>
              <a:ea typeface="+mj-ea"/>
            </a:endParaRPr>
          </a:p>
        </p:txBody>
      </p:sp>
      <p:pic>
        <p:nvPicPr>
          <p:cNvPr id="22537"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95016" y="1708775"/>
            <a:ext cx="245495"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404499" y="1569313"/>
            <a:ext cx="1467068" cy="400110"/>
          </a:xfrm>
          <a:prstGeom prst="rect">
            <a:avLst/>
          </a:prstGeom>
        </p:spPr>
        <p:txBody>
          <a:bodyPr wrap="none">
            <a:spAutoFit/>
          </a:bodyPr>
          <a:lstStyle/>
          <a:p>
            <a:r>
              <a:rPr lang="zh-CN" altLang="zh-CN" b="0" dirty="0">
                <a:solidFill>
                  <a:schemeClr val="tx1"/>
                </a:solidFill>
                <a:latin typeface="+mj-ea"/>
                <a:ea typeface="+mj-ea"/>
              </a:rPr>
              <a:t>为控制量。</a:t>
            </a:r>
            <a:endParaRPr lang="zh-CN" altLang="en-US" b="0" dirty="0">
              <a:solidFill>
                <a:schemeClr val="tx1"/>
              </a:solidFill>
              <a:latin typeface="+mj-ea"/>
              <a:ea typeface="+mj-ea"/>
            </a:endParaRPr>
          </a:p>
        </p:txBody>
      </p:sp>
      <p:pic>
        <p:nvPicPr>
          <p:cNvPr id="2253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2142409"/>
            <a:ext cx="1061851" cy="30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1241363" y="2142409"/>
            <a:ext cx="1467068" cy="400110"/>
          </a:xfrm>
          <a:prstGeom prst="rect">
            <a:avLst/>
          </a:prstGeom>
        </p:spPr>
        <p:txBody>
          <a:bodyPr wrap="none">
            <a:spAutoFit/>
          </a:bodyPr>
          <a:lstStyle/>
          <a:p>
            <a:r>
              <a:rPr lang="zh-CN" altLang="zh-CN" b="0" dirty="0">
                <a:solidFill>
                  <a:schemeClr val="tx1"/>
                </a:solidFill>
                <a:latin typeface="+mj-ea"/>
                <a:ea typeface="+mj-ea"/>
              </a:rPr>
              <a:t>分别为偏差</a:t>
            </a:r>
            <a:endParaRPr lang="zh-CN" altLang="en-US" b="0" dirty="0">
              <a:solidFill>
                <a:schemeClr val="tx1"/>
              </a:solidFill>
              <a:latin typeface="+mj-ea"/>
              <a:ea typeface="+mj-ea"/>
            </a:endParaRPr>
          </a:p>
        </p:txBody>
      </p:sp>
      <p:pic>
        <p:nvPicPr>
          <p:cNvPr id="22539"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08431" y="2281871"/>
            <a:ext cx="230340"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938771" y="2142409"/>
            <a:ext cx="1723549" cy="400110"/>
          </a:xfrm>
          <a:prstGeom prst="rect">
            <a:avLst/>
          </a:prstGeom>
        </p:spPr>
        <p:txBody>
          <a:bodyPr wrap="none">
            <a:spAutoFit/>
          </a:bodyPr>
          <a:lstStyle/>
          <a:p>
            <a:r>
              <a:rPr lang="zh-CN" altLang="zh-CN" b="0" dirty="0">
                <a:solidFill>
                  <a:schemeClr val="tx1"/>
                </a:solidFill>
                <a:latin typeface="+mj-ea"/>
                <a:ea typeface="+mj-ea"/>
              </a:rPr>
              <a:t>、偏差变化率</a:t>
            </a:r>
            <a:endParaRPr lang="zh-CN" altLang="en-US" b="0" dirty="0">
              <a:solidFill>
                <a:schemeClr val="tx1"/>
              </a:solidFill>
              <a:latin typeface="+mj-ea"/>
              <a:ea typeface="+mj-ea"/>
            </a:endParaRPr>
          </a:p>
        </p:txBody>
      </p:sp>
      <p:pic>
        <p:nvPicPr>
          <p:cNvPr id="22540"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94499" y="2778651"/>
            <a:ext cx="336417"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941711" y="2142409"/>
            <a:ext cx="1210588" cy="400110"/>
          </a:xfrm>
          <a:prstGeom prst="rect">
            <a:avLst/>
          </a:prstGeom>
        </p:spPr>
        <p:txBody>
          <a:bodyPr wrap="none">
            <a:spAutoFit/>
          </a:bodyPr>
          <a:lstStyle/>
          <a:p>
            <a:r>
              <a:rPr lang="zh-CN" altLang="zh-CN" b="0" dirty="0">
                <a:solidFill>
                  <a:schemeClr val="tx1"/>
                </a:solidFill>
                <a:latin typeface="+mj-ea"/>
                <a:ea typeface="+mj-ea"/>
              </a:rPr>
              <a:t>及控制量</a:t>
            </a:r>
            <a:endParaRPr lang="zh-CN" altLang="en-US" b="0" dirty="0">
              <a:solidFill>
                <a:schemeClr val="tx1"/>
              </a:solidFill>
              <a:latin typeface="+mj-ea"/>
              <a:ea typeface="+mj-ea"/>
            </a:endParaRPr>
          </a:p>
        </p:txBody>
      </p:sp>
      <p:pic>
        <p:nvPicPr>
          <p:cNvPr id="22541"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19367" y="2217450"/>
            <a:ext cx="238398" cy="25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6440511" y="2133689"/>
            <a:ext cx="1723549" cy="400110"/>
          </a:xfrm>
          <a:prstGeom prst="rect">
            <a:avLst/>
          </a:prstGeom>
        </p:spPr>
        <p:txBody>
          <a:bodyPr wrap="none">
            <a:spAutoFit/>
          </a:bodyPr>
          <a:lstStyle/>
          <a:p>
            <a:r>
              <a:rPr lang="zh-CN" altLang="zh-CN" b="0" dirty="0">
                <a:solidFill>
                  <a:schemeClr val="tx1"/>
                </a:solidFill>
                <a:latin typeface="+mj-ea"/>
                <a:ea typeface="+mj-ea"/>
              </a:rPr>
              <a:t>的量化因子。</a:t>
            </a:r>
            <a:endParaRPr lang="zh-CN" altLang="en-US" b="0" dirty="0">
              <a:solidFill>
                <a:schemeClr val="tx1"/>
              </a:solidFill>
              <a:latin typeface="+mj-ea"/>
              <a:ea typeface="+mj-ea"/>
            </a:endParaRPr>
          </a:p>
        </p:txBody>
      </p:sp>
      <p:sp>
        <p:nvSpPr>
          <p:cNvPr id="14" name="矩形 13"/>
          <p:cNvSpPr/>
          <p:nvPr/>
        </p:nvSpPr>
        <p:spPr>
          <a:xfrm>
            <a:off x="312611" y="2708920"/>
            <a:ext cx="3518912" cy="400110"/>
          </a:xfrm>
          <a:prstGeom prst="rect">
            <a:avLst/>
          </a:prstGeom>
        </p:spPr>
        <p:txBody>
          <a:bodyPr wrap="none">
            <a:spAutoFit/>
          </a:bodyPr>
          <a:lstStyle/>
          <a:p>
            <a:r>
              <a:rPr lang="zh-CN" altLang="zh-CN" b="0" dirty="0">
                <a:solidFill>
                  <a:schemeClr val="tx1"/>
                </a:solidFill>
                <a:latin typeface="+mj-ea"/>
                <a:ea typeface="+mj-ea"/>
              </a:rPr>
              <a:t>设二维小模糊推理输入变量为</a:t>
            </a:r>
            <a:endParaRPr lang="zh-CN" altLang="en-US" b="0" dirty="0">
              <a:solidFill>
                <a:schemeClr val="tx1"/>
              </a:solidFill>
              <a:latin typeface="+mj-ea"/>
              <a:ea typeface="+mj-ea"/>
            </a:endParaRPr>
          </a:p>
        </p:txBody>
      </p:sp>
      <p:pic>
        <p:nvPicPr>
          <p:cNvPr id="26"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2344" y="2778651"/>
            <a:ext cx="559041"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69373" y="3284984"/>
            <a:ext cx="1467068" cy="400110"/>
          </a:xfrm>
          <a:prstGeom prst="rect">
            <a:avLst/>
          </a:prstGeom>
        </p:spPr>
        <p:txBody>
          <a:bodyPr wrap="none">
            <a:spAutoFit/>
          </a:bodyPr>
          <a:lstStyle/>
          <a:p>
            <a:r>
              <a:rPr lang="zh-CN" altLang="zh-CN" b="0" dirty="0">
                <a:solidFill>
                  <a:schemeClr val="tx1"/>
                </a:solidFill>
                <a:latin typeface="+mj-ea"/>
                <a:ea typeface="+mj-ea"/>
              </a:rPr>
              <a:t>模糊论域为</a:t>
            </a:r>
            <a:endParaRPr lang="zh-CN" altLang="en-US" b="0" dirty="0">
              <a:solidFill>
                <a:schemeClr val="tx1"/>
              </a:solidFill>
              <a:latin typeface="+mj-ea"/>
              <a:ea typeface="+mj-ea"/>
            </a:endParaRPr>
          </a:p>
        </p:txBody>
      </p:sp>
      <p:pic>
        <p:nvPicPr>
          <p:cNvPr id="22542"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55631" y="3290707"/>
            <a:ext cx="679634" cy="39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67544" y="3712588"/>
            <a:ext cx="2492990" cy="400110"/>
          </a:xfrm>
          <a:prstGeom prst="rect">
            <a:avLst/>
          </a:prstGeom>
        </p:spPr>
        <p:txBody>
          <a:bodyPr wrap="none">
            <a:spAutoFit/>
          </a:bodyPr>
          <a:lstStyle/>
          <a:p>
            <a:r>
              <a:rPr lang="zh-CN" altLang="zh-CN" b="0" dirty="0">
                <a:solidFill>
                  <a:schemeClr val="tx1"/>
                </a:solidFill>
                <a:latin typeface="+mj-ea"/>
                <a:ea typeface="+mj-ea"/>
              </a:rPr>
              <a:t>输出模糊语言变量为</a:t>
            </a:r>
            <a:endParaRPr lang="zh-CN" altLang="en-US" b="0" dirty="0">
              <a:solidFill>
                <a:schemeClr val="tx1"/>
              </a:solidFill>
              <a:latin typeface="+mj-ea"/>
              <a:ea typeface="+mj-ea"/>
            </a:endParaRPr>
          </a:p>
        </p:txBody>
      </p:sp>
      <p:pic>
        <p:nvPicPr>
          <p:cNvPr id="22543"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52198" y="3789040"/>
            <a:ext cx="323658" cy="3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67544" y="4221088"/>
            <a:ext cx="1467068" cy="400110"/>
          </a:xfrm>
          <a:prstGeom prst="rect">
            <a:avLst/>
          </a:prstGeom>
        </p:spPr>
        <p:txBody>
          <a:bodyPr wrap="none">
            <a:spAutoFit/>
          </a:bodyPr>
          <a:lstStyle/>
          <a:p>
            <a:r>
              <a:rPr lang="zh-CN" altLang="zh-CN" b="0" dirty="0">
                <a:solidFill>
                  <a:schemeClr val="tx1"/>
                </a:solidFill>
                <a:latin typeface="+mj-ea"/>
                <a:ea typeface="+mj-ea"/>
              </a:rPr>
              <a:t>模糊论域为</a:t>
            </a:r>
            <a:endParaRPr lang="zh-CN" altLang="en-US" b="0" dirty="0">
              <a:solidFill>
                <a:schemeClr val="tx1"/>
              </a:solidFill>
              <a:latin typeface="+mj-ea"/>
              <a:ea typeface="+mj-ea"/>
            </a:endParaRPr>
          </a:p>
        </p:txBody>
      </p:sp>
      <p:pic>
        <p:nvPicPr>
          <p:cNvPr id="22544"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55630" y="4221088"/>
            <a:ext cx="679635" cy="42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467544" y="5261138"/>
            <a:ext cx="4288353" cy="400110"/>
          </a:xfrm>
          <a:prstGeom prst="rect">
            <a:avLst/>
          </a:prstGeom>
        </p:spPr>
        <p:txBody>
          <a:bodyPr wrap="none">
            <a:spAutoFit/>
          </a:bodyPr>
          <a:lstStyle/>
          <a:p>
            <a:r>
              <a:rPr lang="zh-CN" altLang="zh-CN" b="0" dirty="0">
                <a:solidFill>
                  <a:schemeClr val="tx1"/>
                </a:solidFill>
                <a:latin typeface="+mj-ea"/>
                <a:ea typeface="+mj-ea"/>
              </a:rPr>
              <a:t>在单位阶跃响应下，基本论域设定为</a:t>
            </a:r>
            <a:endParaRPr lang="zh-CN" altLang="en-US" b="0" dirty="0">
              <a:solidFill>
                <a:schemeClr val="tx1"/>
              </a:solidFill>
              <a:latin typeface="+mj-ea"/>
              <a:ea typeface="+mj-ea"/>
            </a:endParaRPr>
          </a:p>
        </p:txBody>
      </p:sp>
      <p:pic>
        <p:nvPicPr>
          <p:cNvPr id="22545" name="Picture 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50521" y="5331556"/>
            <a:ext cx="830491" cy="32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539552" y="4851144"/>
            <a:ext cx="1723549" cy="400110"/>
          </a:xfrm>
          <a:prstGeom prst="rect">
            <a:avLst/>
          </a:prstGeom>
        </p:spPr>
        <p:txBody>
          <a:bodyPr wrap="none">
            <a:spAutoFit/>
          </a:bodyPr>
          <a:lstStyle/>
          <a:p>
            <a:pPr algn="l"/>
            <a:r>
              <a:rPr lang="zh-CN" altLang="zh-CN" b="0" dirty="0">
                <a:solidFill>
                  <a:schemeClr val="tx1"/>
                </a:solidFill>
                <a:latin typeface="+mj-ea"/>
                <a:ea typeface="+mj-ea"/>
              </a:rPr>
              <a:t>实际的偏差为</a:t>
            </a:r>
            <a:endParaRPr lang="zh-CN" altLang="en-US" b="0" dirty="0">
              <a:solidFill>
                <a:schemeClr val="tx1"/>
              </a:solidFill>
              <a:latin typeface="+mj-ea"/>
              <a:ea typeface="+mj-ea"/>
            </a:endParaRPr>
          </a:p>
        </p:txBody>
      </p:sp>
      <p:pic>
        <p:nvPicPr>
          <p:cNvPr id="36"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4247" y="4990606"/>
            <a:ext cx="559041"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67544" y="5877272"/>
            <a:ext cx="1210588" cy="400110"/>
          </a:xfrm>
          <a:prstGeom prst="rect">
            <a:avLst/>
          </a:prstGeom>
        </p:spPr>
        <p:txBody>
          <a:bodyPr wrap="none">
            <a:spAutoFit/>
          </a:bodyPr>
          <a:lstStyle/>
          <a:p>
            <a:r>
              <a:rPr lang="zh-CN" altLang="zh-CN" b="0" dirty="0">
                <a:solidFill>
                  <a:schemeClr val="tx1"/>
                </a:solidFill>
                <a:latin typeface="+mj-ea"/>
                <a:ea typeface="+mj-ea"/>
              </a:rPr>
              <a:t>实际偏差</a:t>
            </a:r>
            <a:endParaRPr lang="zh-CN" altLang="en-US" b="0" dirty="0">
              <a:solidFill>
                <a:schemeClr val="tx1"/>
              </a:solidFill>
              <a:latin typeface="+mj-ea"/>
              <a:ea typeface="+mj-ea"/>
            </a:endParaRPr>
          </a:p>
        </p:txBody>
      </p:sp>
      <p:pic>
        <p:nvPicPr>
          <p:cNvPr id="3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02009" y="6016734"/>
            <a:ext cx="336417"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1907704" y="5909210"/>
            <a:ext cx="1980029" cy="400110"/>
          </a:xfrm>
          <a:prstGeom prst="rect">
            <a:avLst/>
          </a:prstGeom>
        </p:spPr>
        <p:txBody>
          <a:bodyPr wrap="none">
            <a:spAutoFit/>
          </a:bodyPr>
          <a:lstStyle/>
          <a:p>
            <a:r>
              <a:rPr lang="zh-CN" altLang="zh-CN" b="0" dirty="0">
                <a:solidFill>
                  <a:schemeClr val="tx1"/>
                </a:solidFill>
                <a:latin typeface="+mj-ea"/>
                <a:ea typeface="+mj-ea"/>
              </a:rPr>
              <a:t>基本论域设定为</a:t>
            </a:r>
            <a:endParaRPr lang="zh-CN" altLang="en-US" b="0" dirty="0">
              <a:solidFill>
                <a:schemeClr val="tx1"/>
              </a:solidFill>
              <a:latin typeface="+mj-ea"/>
              <a:ea typeface="+mj-ea"/>
            </a:endParaRPr>
          </a:p>
        </p:txBody>
      </p:sp>
      <p:pic>
        <p:nvPicPr>
          <p:cNvPr id="22546" name="Picture 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39721" y="5945853"/>
            <a:ext cx="529097" cy="36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243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1196752"/>
            <a:ext cx="1723549" cy="400110"/>
          </a:xfrm>
          <a:prstGeom prst="rect">
            <a:avLst/>
          </a:prstGeom>
        </p:spPr>
        <p:txBody>
          <a:bodyPr wrap="none">
            <a:spAutoFit/>
          </a:bodyPr>
          <a:lstStyle/>
          <a:p>
            <a:r>
              <a:rPr lang="zh-CN" altLang="zh-CN" b="0" dirty="0">
                <a:solidFill>
                  <a:schemeClr val="tx1"/>
                </a:solidFill>
                <a:latin typeface="+mj-ea"/>
                <a:ea typeface="+mj-ea"/>
              </a:rPr>
              <a:t>实际控制输出</a:t>
            </a:r>
            <a:endParaRPr lang="zh-CN" altLang="en-US" b="0" dirty="0">
              <a:solidFill>
                <a:schemeClr val="tx1"/>
              </a:solidFill>
              <a:latin typeface="+mj-ea"/>
              <a:ea typeface="+mj-ea"/>
            </a:endParaRPr>
          </a:p>
        </p:txBody>
      </p:sp>
      <p:pic>
        <p:nvPicPr>
          <p:cNvPr id="10"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7077" y="1274015"/>
            <a:ext cx="323658" cy="3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370735" y="1235789"/>
            <a:ext cx="1980029" cy="400110"/>
          </a:xfrm>
          <a:prstGeom prst="rect">
            <a:avLst/>
          </a:prstGeom>
        </p:spPr>
        <p:txBody>
          <a:bodyPr wrap="none">
            <a:spAutoFit/>
          </a:bodyPr>
          <a:lstStyle/>
          <a:p>
            <a:r>
              <a:rPr lang="zh-CN" altLang="zh-CN" b="0" dirty="0">
                <a:solidFill>
                  <a:schemeClr val="tx1"/>
                </a:solidFill>
                <a:latin typeface="+mj-ea"/>
                <a:ea typeface="+mj-ea"/>
              </a:rPr>
              <a:t>基本论域设定为</a:t>
            </a:r>
            <a:endParaRPr lang="zh-CN" altLang="en-US" b="0" dirty="0">
              <a:solidFill>
                <a:schemeClr val="tx1"/>
              </a:solidFill>
              <a:latin typeface="+mj-ea"/>
              <a:ea typeface="+mj-ea"/>
            </a:endParaRPr>
          </a:p>
        </p:txBody>
      </p:sp>
      <p:pic>
        <p:nvPicPr>
          <p:cNvPr id="2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4881" y="1252272"/>
            <a:ext cx="617549" cy="38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87675" y="1876762"/>
            <a:ext cx="697627" cy="400110"/>
          </a:xfrm>
          <a:prstGeom prst="rect">
            <a:avLst/>
          </a:prstGeom>
        </p:spPr>
        <p:txBody>
          <a:bodyPr wrap="none">
            <a:spAutoFit/>
          </a:bodyPr>
          <a:lstStyle/>
          <a:p>
            <a:r>
              <a:rPr lang="zh-CN" altLang="zh-CN" b="0" dirty="0">
                <a:solidFill>
                  <a:schemeClr val="tx1"/>
                </a:solidFill>
                <a:latin typeface="+mj-ea"/>
                <a:ea typeface="+mj-ea"/>
              </a:rPr>
              <a:t>偏差</a:t>
            </a:r>
            <a:endParaRPr lang="zh-CN" altLang="en-US" b="0" dirty="0">
              <a:solidFill>
                <a:schemeClr val="tx1"/>
              </a:solidFill>
              <a:latin typeface="+mj-ea"/>
              <a:ea typeface="+mj-ea"/>
            </a:endParaRPr>
          </a:p>
        </p:txBody>
      </p:sp>
      <p:pic>
        <p:nvPicPr>
          <p:cNvPr id="14"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5302" y="1944216"/>
            <a:ext cx="230340"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443431" y="1843100"/>
            <a:ext cx="1467068" cy="400110"/>
          </a:xfrm>
          <a:prstGeom prst="rect">
            <a:avLst/>
          </a:prstGeom>
        </p:spPr>
        <p:txBody>
          <a:bodyPr wrap="none">
            <a:spAutoFit/>
          </a:bodyPr>
          <a:lstStyle/>
          <a:p>
            <a:r>
              <a:rPr lang="zh-CN" altLang="zh-CN" b="0" dirty="0">
                <a:solidFill>
                  <a:schemeClr val="tx1"/>
                </a:solidFill>
                <a:latin typeface="+mj-ea"/>
                <a:ea typeface="+mj-ea"/>
              </a:rPr>
              <a:t>的量化因子</a:t>
            </a:r>
            <a:endParaRPr lang="zh-CN" altLang="en-US" b="0" dirty="0">
              <a:solidFill>
                <a:schemeClr val="tx1"/>
              </a:solidFill>
              <a:latin typeface="+mj-ea"/>
              <a:ea typeface="+mj-ea"/>
            </a:endParaRPr>
          </a:p>
        </p:txBody>
      </p:sp>
      <p:pic>
        <p:nvPicPr>
          <p:cNvPr id="2560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0499" y="1903576"/>
            <a:ext cx="634454" cy="33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87675" y="2420888"/>
            <a:ext cx="1467068" cy="400110"/>
          </a:xfrm>
          <a:prstGeom prst="rect">
            <a:avLst/>
          </a:prstGeom>
        </p:spPr>
        <p:txBody>
          <a:bodyPr wrap="none">
            <a:spAutoFit/>
          </a:bodyPr>
          <a:lstStyle/>
          <a:p>
            <a:r>
              <a:rPr lang="zh-CN" altLang="zh-CN" b="0" dirty="0">
                <a:solidFill>
                  <a:schemeClr val="tx1"/>
                </a:solidFill>
                <a:latin typeface="+mj-ea"/>
                <a:ea typeface="+mj-ea"/>
              </a:rPr>
              <a:t>偏差变化率</a:t>
            </a:r>
            <a:endParaRPr lang="zh-CN" altLang="en-US" b="0" dirty="0">
              <a:solidFill>
                <a:schemeClr val="tx1"/>
              </a:solidFill>
              <a:latin typeface="+mj-ea"/>
              <a:ea typeface="+mj-ea"/>
            </a:endParaRPr>
          </a:p>
        </p:txBody>
      </p:sp>
      <p:pic>
        <p:nvPicPr>
          <p:cNvPr id="1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0295" y="2490619"/>
            <a:ext cx="333387"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2094517" y="2380818"/>
            <a:ext cx="1467068" cy="400110"/>
          </a:xfrm>
          <a:prstGeom prst="rect">
            <a:avLst/>
          </a:prstGeom>
        </p:spPr>
        <p:txBody>
          <a:bodyPr wrap="none">
            <a:spAutoFit/>
          </a:bodyPr>
          <a:lstStyle/>
          <a:p>
            <a:r>
              <a:rPr lang="zh-CN" altLang="zh-CN" b="0" dirty="0">
                <a:solidFill>
                  <a:schemeClr val="tx1"/>
                </a:solidFill>
                <a:latin typeface="+mj-ea"/>
                <a:ea typeface="+mj-ea"/>
              </a:rPr>
              <a:t>的量化因子</a:t>
            </a:r>
            <a:endParaRPr lang="zh-CN" altLang="en-US" b="0" dirty="0">
              <a:solidFill>
                <a:schemeClr val="tx1"/>
              </a:solidFill>
              <a:latin typeface="+mj-ea"/>
              <a:ea typeface="+mj-ea"/>
            </a:endParaRPr>
          </a:p>
        </p:txBody>
      </p:sp>
      <p:pic>
        <p:nvPicPr>
          <p:cNvPr id="25605"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1880" y="2420888"/>
            <a:ext cx="705188" cy="42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611560" y="2863215"/>
            <a:ext cx="954107" cy="400110"/>
          </a:xfrm>
          <a:prstGeom prst="rect">
            <a:avLst/>
          </a:prstGeom>
        </p:spPr>
        <p:txBody>
          <a:bodyPr wrap="none">
            <a:spAutoFit/>
          </a:bodyPr>
          <a:lstStyle/>
          <a:p>
            <a:r>
              <a:rPr lang="zh-CN" altLang="zh-CN" b="0" dirty="0">
                <a:solidFill>
                  <a:schemeClr val="tx1"/>
                </a:solidFill>
                <a:latin typeface="+mj-ea"/>
                <a:ea typeface="+mj-ea"/>
              </a:rPr>
              <a:t>控制量</a:t>
            </a:r>
            <a:endParaRPr lang="zh-CN" altLang="en-US" b="0" dirty="0">
              <a:solidFill>
                <a:schemeClr val="tx1"/>
              </a:solidFill>
              <a:latin typeface="+mj-ea"/>
              <a:ea typeface="+mj-ea"/>
            </a:endParaRPr>
          </a:p>
        </p:txBody>
      </p:sp>
      <p:pic>
        <p:nvPicPr>
          <p:cNvPr id="22"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637" y="2939667"/>
            <a:ext cx="323658" cy="3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1760658" y="2852936"/>
            <a:ext cx="1467068" cy="400110"/>
          </a:xfrm>
          <a:prstGeom prst="rect">
            <a:avLst/>
          </a:prstGeom>
        </p:spPr>
        <p:txBody>
          <a:bodyPr wrap="none">
            <a:spAutoFit/>
          </a:bodyPr>
          <a:lstStyle/>
          <a:p>
            <a:r>
              <a:rPr lang="zh-CN" altLang="zh-CN" b="0" dirty="0">
                <a:solidFill>
                  <a:schemeClr val="tx1"/>
                </a:solidFill>
                <a:latin typeface="+mj-ea"/>
                <a:ea typeface="+mj-ea"/>
              </a:rPr>
              <a:t>的量化因子</a:t>
            </a:r>
            <a:endParaRPr lang="zh-CN" altLang="en-US" b="0" dirty="0">
              <a:solidFill>
                <a:schemeClr val="tx1"/>
              </a:solidFill>
              <a:latin typeface="+mj-ea"/>
              <a:ea typeface="+mj-ea"/>
            </a:endParaRPr>
          </a:p>
        </p:txBody>
      </p:sp>
      <p:pic>
        <p:nvPicPr>
          <p:cNvPr id="25606"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0880" y="2879156"/>
            <a:ext cx="562000" cy="39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611560" y="3625717"/>
            <a:ext cx="1467068" cy="400110"/>
          </a:xfrm>
          <a:prstGeom prst="rect">
            <a:avLst/>
          </a:prstGeom>
        </p:spPr>
        <p:txBody>
          <a:bodyPr wrap="none">
            <a:spAutoFit/>
          </a:bodyPr>
          <a:lstStyle/>
          <a:p>
            <a:r>
              <a:rPr lang="zh-CN" altLang="zh-CN" b="0" dirty="0">
                <a:solidFill>
                  <a:schemeClr val="tx1"/>
                </a:solidFill>
                <a:latin typeface="+mj-ea"/>
                <a:ea typeface="+mj-ea"/>
              </a:rPr>
              <a:t>将模糊变量</a:t>
            </a:r>
            <a:endParaRPr lang="zh-CN" altLang="en-US" b="0" dirty="0">
              <a:solidFill>
                <a:schemeClr val="tx1"/>
              </a:solidFill>
              <a:latin typeface="+mj-ea"/>
              <a:ea typeface="+mj-ea"/>
            </a:endParaRPr>
          </a:p>
        </p:txBody>
      </p:sp>
      <p:pic>
        <p:nvPicPr>
          <p:cNvPr id="25612"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44233" y="3652005"/>
            <a:ext cx="300568" cy="34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1907704" y="3625717"/>
            <a:ext cx="6899199" cy="400110"/>
          </a:xfrm>
          <a:prstGeom prst="rect">
            <a:avLst/>
          </a:prstGeom>
        </p:spPr>
        <p:txBody>
          <a:bodyPr wrap="square">
            <a:spAutoFit/>
          </a:bodyPr>
          <a:lstStyle/>
          <a:p>
            <a:r>
              <a:rPr lang="zh-CN" altLang="zh-CN" b="0" dirty="0">
                <a:solidFill>
                  <a:schemeClr val="tx1"/>
                </a:solidFill>
                <a:latin typeface="+mj-ea"/>
                <a:ea typeface="+mj-ea"/>
              </a:rPr>
              <a:t>设定为</a:t>
            </a:r>
            <a:r>
              <a:rPr lang="en-US" altLang="zh-CN" b="0" dirty="0">
                <a:solidFill>
                  <a:schemeClr val="tx1"/>
                </a:solidFill>
                <a:latin typeface="+mj-ea"/>
                <a:ea typeface="+mj-ea"/>
              </a:rPr>
              <a:t>6</a:t>
            </a:r>
            <a:r>
              <a:rPr lang="zh-CN" altLang="zh-CN" b="0" dirty="0">
                <a:solidFill>
                  <a:schemeClr val="tx1"/>
                </a:solidFill>
                <a:latin typeface="+mj-ea"/>
                <a:ea typeface="+mj-ea"/>
              </a:rPr>
              <a:t>个，即负大</a:t>
            </a:r>
            <a:r>
              <a:rPr lang="en-US" altLang="zh-CN" b="0" dirty="0">
                <a:solidFill>
                  <a:schemeClr val="tx1"/>
                </a:solidFill>
                <a:latin typeface="+mj-ea"/>
                <a:ea typeface="+mj-ea"/>
              </a:rPr>
              <a:t>NB</a:t>
            </a:r>
            <a:r>
              <a:rPr lang="zh-CN" altLang="zh-CN" b="0" dirty="0">
                <a:solidFill>
                  <a:schemeClr val="tx1"/>
                </a:solidFill>
                <a:latin typeface="+mj-ea"/>
                <a:ea typeface="+mj-ea"/>
              </a:rPr>
              <a:t>，负中</a:t>
            </a:r>
            <a:r>
              <a:rPr lang="en-US" altLang="zh-CN" b="0" dirty="0">
                <a:solidFill>
                  <a:schemeClr val="tx1"/>
                </a:solidFill>
                <a:latin typeface="+mj-ea"/>
                <a:ea typeface="+mj-ea"/>
              </a:rPr>
              <a:t>NM</a:t>
            </a:r>
            <a:r>
              <a:rPr lang="zh-CN" altLang="zh-CN" b="0" dirty="0">
                <a:solidFill>
                  <a:schemeClr val="tx1"/>
                </a:solidFill>
                <a:latin typeface="+mj-ea"/>
                <a:ea typeface="+mj-ea"/>
              </a:rPr>
              <a:t>，负小</a:t>
            </a:r>
            <a:r>
              <a:rPr lang="en-US" altLang="zh-CN" b="0" dirty="0">
                <a:solidFill>
                  <a:schemeClr val="tx1"/>
                </a:solidFill>
                <a:latin typeface="+mj-ea"/>
                <a:ea typeface="+mj-ea"/>
              </a:rPr>
              <a:t>NS</a:t>
            </a:r>
            <a:r>
              <a:rPr lang="zh-CN" altLang="zh-CN" b="0" dirty="0">
                <a:solidFill>
                  <a:schemeClr val="tx1"/>
                </a:solidFill>
                <a:latin typeface="+mj-ea"/>
                <a:ea typeface="+mj-ea"/>
              </a:rPr>
              <a:t>，正小</a:t>
            </a:r>
            <a:r>
              <a:rPr lang="en-US" altLang="zh-CN" b="0" dirty="0">
                <a:solidFill>
                  <a:schemeClr val="tx1"/>
                </a:solidFill>
                <a:latin typeface="+mj-ea"/>
                <a:ea typeface="+mj-ea"/>
              </a:rPr>
              <a:t>PS</a:t>
            </a:r>
            <a:r>
              <a:rPr lang="zh-CN" altLang="zh-CN" b="0" dirty="0">
                <a:solidFill>
                  <a:schemeClr val="tx1"/>
                </a:solidFill>
                <a:latin typeface="+mj-ea"/>
                <a:ea typeface="+mj-ea"/>
              </a:rPr>
              <a:t>，</a:t>
            </a:r>
            <a:r>
              <a:rPr lang="zh-CN" altLang="zh-CN" b="0" dirty="0" smtClean="0">
                <a:solidFill>
                  <a:schemeClr val="tx1"/>
                </a:solidFill>
                <a:latin typeface="+mj-ea"/>
                <a:ea typeface="+mj-ea"/>
              </a:rPr>
              <a:t>正中</a:t>
            </a:r>
            <a:endParaRPr lang="zh-CN" altLang="zh-CN" b="0" dirty="0">
              <a:solidFill>
                <a:schemeClr val="tx1"/>
              </a:solidFill>
              <a:latin typeface="+mj-ea"/>
              <a:ea typeface="+mj-ea"/>
            </a:endParaRPr>
          </a:p>
        </p:txBody>
      </p:sp>
      <p:sp>
        <p:nvSpPr>
          <p:cNvPr id="25" name="矩形 24"/>
          <p:cNvSpPr/>
          <p:nvPr/>
        </p:nvSpPr>
        <p:spPr>
          <a:xfrm>
            <a:off x="726175" y="4077072"/>
            <a:ext cx="1723549" cy="400110"/>
          </a:xfrm>
          <a:prstGeom prst="rect">
            <a:avLst/>
          </a:prstGeom>
        </p:spPr>
        <p:txBody>
          <a:bodyPr wrap="none">
            <a:spAutoFit/>
          </a:bodyPr>
          <a:lstStyle/>
          <a:p>
            <a:r>
              <a:rPr lang="en-US" altLang="zh-CN" b="0" dirty="0">
                <a:solidFill>
                  <a:schemeClr val="tx1"/>
                </a:solidFill>
                <a:latin typeface="+mj-ea"/>
                <a:ea typeface="+mj-ea"/>
              </a:rPr>
              <a:t>PM</a:t>
            </a:r>
            <a:r>
              <a:rPr lang="zh-CN" altLang="zh-CN" b="0" dirty="0">
                <a:solidFill>
                  <a:schemeClr val="tx1"/>
                </a:solidFill>
                <a:latin typeface="+mj-ea"/>
                <a:ea typeface="+mj-ea"/>
              </a:rPr>
              <a:t>，正大</a:t>
            </a:r>
            <a:r>
              <a:rPr lang="en-US" altLang="zh-CN" b="0" dirty="0">
                <a:solidFill>
                  <a:schemeClr val="tx1"/>
                </a:solidFill>
                <a:latin typeface="+mj-ea"/>
                <a:ea typeface="+mj-ea"/>
              </a:rPr>
              <a:t>PB</a:t>
            </a:r>
            <a:r>
              <a:rPr lang="zh-CN" altLang="zh-CN" b="0" dirty="0">
                <a:solidFill>
                  <a:schemeClr val="tx1"/>
                </a:solidFill>
                <a:latin typeface="+mj-ea"/>
                <a:ea typeface="+mj-ea"/>
              </a:rPr>
              <a:t>；</a:t>
            </a:r>
          </a:p>
        </p:txBody>
      </p:sp>
      <p:sp>
        <p:nvSpPr>
          <p:cNvPr id="26" name="矩形 25"/>
          <p:cNvSpPr/>
          <p:nvPr/>
        </p:nvSpPr>
        <p:spPr>
          <a:xfrm>
            <a:off x="726175" y="4653136"/>
            <a:ext cx="1467068" cy="400110"/>
          </a:xfrm>
          <a:prstGeom prst="rect">
            <a:avLst/>
          </a:prstGeom>
        </p:spPr>
        <p:txBody>
          <a:bodyPr wrap="none">
            <a:spAutoFit/>
          </a:bodyPr>
          <a:lstStyle/>
          <a:p>
            <a:r>
              <a:rPr lang="zh-CN" altLang="zh-CN" b="0" dirty="0">
                <a:solidFill>
                  <a:schemeClr val="tx1"/>
                </a:solidFill>
                <a:latin typeface="+mj-ea"/>
                <a:ea typeface="+mj-ea"/>
              </a:rPr>
              <a:t>将输出变量</a:t>
            </a:r>
            <a:endParaRPr lang="zh-CN" altLang="en-US" b="0" dirty="0">
              <a:solidFill>
                <a:schemeClr val="tx1"/>
              </a:solidFill>
              <a:latin typeface="+mj-ea"/>
              <a:ea typeface="+mj-ea"/>
            </a:endParaRPr>
          </a:p>
        </p:txBody>
      </p:sp>
      <p:pic>
        <p:nvPicPr>
          <p:cNvPr id="35"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8107" y="4722867"/>
            <a:ext cx="333387" cy="26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2195736" y="4649617"/>
            <a:ext cx="6966520" cy="400110"/>
          </a:xfrm>
          <a:prstGeom prst="rect">
            <a:avLst/>
          </a:prstGeom>
        </p:spPr>
        <p:txBody>
          <a:bodyPr wrap="square">
            <a:spAutoFit/>
          </a:bodyPr>
          <a:lstStyle/>
          <a:p>
            <a:r>
              <a:rPr lang="zh-CN" altLang="zh-CN" b="0" dirty="0">
                <a:solidFill>
                  <a:schemeClr val="tx1"/>
                </a:solidFill>
                <a:latin typeface="+mj-ea"/>
                <a:ea typeface="+mj-ea"/>
              </a:rPr>
              <a:t>设定为</a:t>
            </a:r>
            <a:r>
              <a:rPr lang="en-US" altLang="zh-CN" b="0" dirty="0">
                <a:solidFill>
                  <a:schemeClr val="tx1"/>
                </a:solidFill>
                <a:latin typeface="+mj-ea"/>
                <a:ea typeface="+mj-ea"/>
              </a:rPr>
              <a:t>5</a:t>
            </a:r>
            <a:r>
              <a:rPr lang="zh-CN" altLang="zh-CN" b="0" dirty="0">
                <a:solidFill>
                  <a:schemeClr val="tx1"/>
                </a:solidFill>
                <a:latin typeface="+mj-ea"/>
                <a:ea typeface="+mj-ea"/>
              </a:rPr>
              <a:t>个，即负大</a:t>
            </a:r>
            <a:r>
              <a:rPr lang="en-US" altLang="zh-CN" b="0" dirty="0">
                <a:solidFill>
                  <a:schemeClr val="tx1"/>
                </a:solidFill>
                <a:latin typeface="+mj-ea"/>
                <a:ea typeface="+mj-ea"/>
              </a:rPr>
              <a:t>NB</a:t>
            </a:r>
            <a:r>
              <a:rPr lang="zh-CN" altLang="zh-CN" b="0" dirty="0">
                <a:solidFill>
                  <a:schemeClr val="tx1"/>
                </a:solidFill>
                <a:latin typeface="+mj-ea"/>
                <a:ea typeface="+mj-ea"/>
              </a:rPr>
              <a:t>，负小</a:t>
            </a:r>
            <a:r>
              <a:rPr lang="en-US" altLang="zh-CN" b="0" dirty="0">
                <a:solidFill>
                  <a:schemeClr val="tx1"/>
                </a:solidFill>
                <a:latin typeface="+mj-ea"/>
                <a:ea typeface="+mj-ea"/>
              </a:rPr>
              <a:t>NS</a:t>
            </a:r>
            <a:r>
              <a:rPr lang="zh-CN" altLang="zh-CN" b="0" dirty="0">
                <a:solidFill>
                  <a:schemeClr val="tx1"/>
                </a:solidFill>
                <a:latin typeface="+mj-ea"/>
                <a:ea typeface="+mj-ea"/>
              </a:rPr>
              <a:t>，零，正小</a:t>
            </a:r>
            <a:r>
              <a:rPr lang="en-US" altLang="zh-CN" b="0" dirty="0">
                <a:solidFill>
                  <a:schemeClr val="tx1"/>
                </a:solidFill>
                <a:latin typeface="+mj-ea"/>
                <a:ea typeface="+mj-ea"/>
              </a:rPr>
              <a:t>PS</a:t>
            </a:r>
            <a:r>
              <a:rPr lang="zh-CN" altLang="zh-CN" b="0" dirty="0">
                <a:solidFill>
                  <a:schemeClr val="tx1"/>
                </a:solidFill>
                <a:latin typeface="+mj-ea"/>
                <a:ea typeface="+mj-ea"/>
              </a:rPr>
              <a:t>，正大</a:t>
            </a:r>
            <a:r>
              <a:rPr lang="en-US" altLang="zh-CN" b="0" dirty="0">
                <a:solidFill>
                  <a:schemeClr val="tx1"/>
                </a:solidFill>
                <a:latin typeface="+mj-ea"/>
                <a:ea typeface="+mj-ea"/>
              </a:rPr>
              <a:t>PB</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spTree>
    <p:extLst>
      <p:ext uri="{BB962C8B-B14F-4D97-AF65-F5344CB8AC3E}">
        <p14:creationId xmlns:p14="http://schemas.microsoft.com/office/powerpoint/2010/main" val="1108493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a:bodyPr>
          <a:lstStyle/>
          <a:p>
            <a:pPr marL="0" indent="0">
              <a:buNone/>
            </a:pPr>
            <a:r>
              <a:rPr lang="zh-CN" altLang="zh-CN" sz="1600" dirty="0"/>
              <a:t>在</a:t>
            </a:r>
            <a:r>
              <a:rPr lang="en-US" altLang="zh-CN" sz="1600" dirty="0"/>
              <a:t>MATLAB</a:t>
            </a:r>
            <a:r>
              <a:rPr lang="zh-CN" altLang="zh-CN" sz="1600" dirty="0"/>
              <a:t>命令行窗口输入“</a:t>
            </a:r>
            <a:r>
              <a:rPr lang="en-US" altLang="zh-CN" sz="1600" dirty="0"/>
              <a:t>fuzzy</a:t>
            </a:r>
            <a:r>
              <a:rPr lang="zh-CN" altLang="zh-CN" sz="1600" dirty="0"/>
              <a:t>”启动模糊控制设计工具箱，如图</a:t>
            </a:r>
            <a:r>
              <a:rPr lang="en-US" altLang="zh-CN" sz="1600" dirty="0"/>
              <a:t>8-25</a:t>
            </a:r>
            <a:r>
              <a:rPr lang="zh-CN" altLang="zh-CN" sz="1600" dirty="0"/>
              <a:t>所示。</a:t>
            </a:r>
          </a:p>
          <a:p>
            <a:pPr marL="0" indent="0">
              <a:buNone/>
            </a:pPr>
            <a:r>
              <a:rPr lang="zh-CN" altLang="zh-CN" sz="1600" dirty="0"/>
              <a:t>设置输入变量</a:t>
            </a:r>
            <a:r>
              <a:rPr lang="en-US" altLang="zh-CN" sz="1600" dirty="0"/>
              <a:t> </a:t>
            </a:r>
            <a:r>
              <a:rPr lang="zh-CN" altLang="zh-CN" sz="1600" dirty="0"/>
              <a:t>和</a:t>
            </a:r>
            <a:r>
              <a:rPr lang="en-US" altLang="zh-CN" sz="1600" dirty="0"/>
              <a:t> </a:t>
            </a:r>
            <a:r>
              <a:rPr lang="zh-CN" altLang="zh-CN" sz="1600" dirty="0"/>
              <a:t>的隶属度曲线，如图</a:t>
            </a:r>
            <a:r>
              <a:rPr lang="en-US" altLang="zh-CN" sz="1600" dirty="0"/>
              <a:t>8-26</a:t>
            </a:r>
            <a:r>
              <a:rPr lang="zh-CN" altLang="zh-CN" sz="1600" dirty="0"/>
              <a:t>和图</a:t>
            </a:r>
            <a:r>
              <a:rPr lang="en-US" altLang="zh-CN" sz="1600" dirty="0"/>
              <a:t>8-27</a:t>
            </a:r>
            <a:r>
              <a:rPr lang="zh-CN" altLang="zh-CN" sz="1600" dirty="0"/>
              <a:t>所示</a:t>
            </a:r>
            <a:r>
              <a:rPr lang="zh-CN" altLang="zh-CN" sz="1600" dirty="0" smtClean="0"/>
              <a:t>。</a:t>
            </a:r>
            <a:endParaRPr lang="en-US" altLang="zh-CN" sz="1600" dirty="0" smtClean="0"/>
          </a:p>
          <a:p>
            <a:pPr marL="0" indent="0">
              <a:buNone/>
            </a:pPr>
            <a:r>
              <a:rPr lang="zh-CN" altLang="zh-CN" sz="1600" dirty="0"/>
              <a:t>相应的输出控制量</a:t>
            </a:r>
            <a:r>
              <a:rPr lang="en-US" altLang="zh-CN" sz="1600" dirty="0"/>
              <a:t> </a:t>
            </a:r>
            <a:r>
              <a:rPr lang="zh-CN" altLang="zh-CN" sz="1600" dirty="0"/>
              <a:t>的隶属度曲线，如图</a:t>
            </a:r>
            <a:r>
              <a:rPr lang="en-US" altLang="zh-CN" sz="1600" dirty="0"/>
              <a:t>8-28</a:t>
            </a:r>
            <a:r>
              <a:rPr lang="zh-CN" altLang="zh-CN" sz="1600" dirty="0"/>
              <a:t>所示。</a:t>
            </a:r>
          </a:p>
          <a:p>
            <a:pPr marL="0" indent="0">
              <a:buNone/>
            </a:pPr>
            <a:endParaRPr lang="zh-CN" altLang="zh-CN" sz="1600" dirty="0"/>
          </a:p>
          <a:p>
            <a:pPr marL="0" indent="0">
              <a:buNone/>
            </a:pPr>
            <a:endParaRPr lang="zh-CN" altLang="en-US" sz="1600" dirty="0"/>
          </a:p>
        </p:txBody>
      </p:sp>
      <p:pic>
        <p:nvPicPr>
          <p:cNvPr id="276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48880"/>
            <a:ext cx="3238500" cy="275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1895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52736"/>
            <a:ext cx="5832648" cy="2654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861048"/>
            <a:ext cx="3089473" cy="2653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562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80728"/>
            <a:ext cx="2236510" cy="400110"/>
          </a:xfrm>
          <a:prstGeom prst="rect">
            <a:avLst/>
          </a:prstGeom>
        </p:spPr>
        <p:txBody>
          <a:bodyPr wrap="none">
            <a:spAutoFit/>
          </a:bodyPr>
          <a:lstStyle/>
          <a:p>
            <a:pPr algn="l"/>
            <a:r>
              <a:rPr lang="zh-CN" altLang="zh-CN" b="0" dirty="0" smtClean="0">
                <a:solidFill>
                  <a:schemeClr val="tx1"/>
                </a:solidFill>
                <a:latin typeface="+mj-ea"/>
                <a:ea typeface="+mj-ea"/>
              </a:rPr>
              <a:t>相应</a:t>
            </a:r>
            <a:r>
              <a:rPr lang="zh-CN" altLang="zh-CN" b="0" dirty="0">
                <a:solidFill>
                  <a:schemeClr val="tx1"/>
                </a:solidFill>
                <a:latin typeface="+mj-ea"/>
                <a:ea typeface="+mj-ea"/>
              </a:rPr>
              <a:t>的输出控制量</a:t>
            </a:r>
            <a:endParaRPr lang="zh-CN" altLang="en-US" b="0" dirty="0">
              <a:solidFill>
                <a:schemeClr val="tx1"/>
              </a:solidFill>
              <a:latin typeface="+mj-ea"/>
              <a:ea typeface="+mj-ea"/>
            </a:endParaRPr>
          </a:p>
        </p:txBody>
      </p:sp>
      <p:pic>
        <p:nvPicPr>
          <p:cNvPr id="286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7823" y="1023928"/>
            <a:ext cx="336397" cy="35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83768" y="1024481"/>
            <a:ext cx="3775393" cy="400110"/>
          </a:xfrm>
          <a:prstGeom prst="rect">
            <a:avLst/>
          </a:prstGeom>
        </p:spPr>
        <p:txBody>
          <a:bodyPr wrap="none">
            <a:spAutoFit/>
          </a:bodyPr>
          <a:lstStyle/>
          <a:p>
            <a:r>
              <a:rPr lang="zh-CN" altLang="zh-CN" b="0" dirty="0">
                <a:solidFill>
                  <a:schemeClr val="tx1"/>
                </a:solidFill>
                <a:latin typeface="+mj-ea"/>
                <a:ea typeface="+mj-ea"/>
              </a:rPr>
              <a:t>的隶属度曲线，如图</a:t>
            </a:r>
            <a:r>
              <a:rPr lang="en-US" altLang="zh-CN" b="0" dirty="0">
                <a:solidFill>
                  <a:schemeClr val="tx1"/>
                </a:solidFill>
                <a:latin typeface="+mj-ea"/>
                <a:ea typeface="+mj-ea"/>
              </a:rPr>
              <a:t>8-28</a:t>
            </a:r>
            <a:r>
              <a:rPr lang="zh-CN" altLang="zh-CN" b="0" dirty="0">
                <a:solidFill>
                  <a:schemeClr val="tx1"/>
                </a:solidFill>
                <a:latin typeface="+mj-ea"/>
                <a:ea typeface="+mj-ea"/>
              </a:rPr>
              <a:t>所示。</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424591"/>
            <a:ext cx="3687763" cy="318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184583" y="2204864"/>
            <a:ext cx="4572000" cy="1015663"/>
          </a:xfrm>
          <a:prstGeom prst="rect">
            <a:avLst/>
          </a:prstGeom>
        </p:spPr>
        <p:txBody>
          <a:bodyPr>
            <a:spAutoFit/>
          </a:bodyPr>
          <a:lstStyle/>
          <a:p>
            <a:pPr algn="l"/>
            <a:r>
              <a:rPr lang="zh-CN" altLang="zh-CN" b="0" dirty="0">
                <a:solidFill>
                  <a:schemeClr val="tx1"/>
                </a:solidFill>
                <a:latin typeface="+mj-ea"/>
                <a:ea typeface="+mj-ea"/>
              </a:rPr>
              <a:t>考虑模糊系统设计规则，进而进行模糊规则设计，具体的模糊规则如表</a:t>
            </a:r>
            <a:r>
              <a:rPr lang="en-US" altLang="zh-CN" b="0" dirty="0">
                <a:solidFill>
                  <a:schemeClr val="tx1"/>
                </a:solidFill>
                <a:latin typeface="+mj-ea"/>
                <a:ea typeface="+mj-ea"/>
              </a:rPr>
              <a:t>8-1</a:t>
            </a:r>
            <a:r>
              <a:rPr lang="zh-CN" altLang="zh-CN" b="0" dirty="0">
                <a:solidFill>
                  <a:schemeClr val="tx1"/>
                </a:solidFill>
                <a:latin typeface="+mj-ea"/>
                <a:ea typeface="+mj-ea"/>
              </a:rPr>
              <a:t>所示。</a:t>
            </a:r>
          </a:p>
        </p:txBody>
      </p:sp>
      <p:pic>
        <p:nvPicPr>
          <p:cNvPr id="286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734404"/>
            <a:ext cx="3071813"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673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7560840" cy="707886"/>
          </a:xfrm>
          <a:prstGeom prst="rect">
            <a:avLst/>
          </a:prstGeom>
        </p:spPr>
        <p:txBody>
          <a:bodyPr wrap="square">
            <a:spAutoFit/>
          </a:bodyPr>
          <a:lstStyle/>
          <a:p>
            <a:pPr algn="l"/>
            <a:r>
              <a:rPr lang="zh-CN" altLang="zh-CN" b="0" dirty="0">
                <a:solidFill>
                  <a:schemeClr val="tx1"/>
                </a:solidFill>
                <a:latin typeface="+mj-ea"/>
                <a:ea typeface="+mj-ea"/>
              </a:rPr>
              <a:t>如表</a:t>
            </a:r>
            <a:r>
              <a:rPr lang="en-US" altLang="zh-CN" b="0" dirty="0">
                <a:solidFill>
                  <a:schemeClr val="tx1"/>
                </a:solidFill>
                <a:latin typeface="+mj-ea"/>
                <a:ea typeface="+mj-ea"/>
              </a:rPr>
              <a:t>8-1</a:t>
            </a:r>
            <a:r>
              <a:rPr lang="zh-CN" altLang="zh-CN" b="0" dirty="0">
                <a:solidFill>
                  <a:schemeClr val="tx1"/>
                </a:solidFill>
                <a:latin typeface="+mj-ea"/>
                <a:ea typeface="+mj-ea"/>
              </a:rPr>
              <a:t>所示规则表，</a:t>
            </a:r>
            <a:r>
              <a:rPr lang="en-US" altLang="zh-CN" b="0" dirty="0">
                <a:solidFill>
                  <a:schemeClr val="tx1"/>
                </a:solidFill>
                <a:latin typeface="+mj-ea"/>
                <a:ea typeface="+mj-ea"/>
              </a:rPr>
              <a:t>if e =NB, and </a:t>
            </a:r>
            <a:r>
              <a:rPr lang="en-US" altLang="zh-CN" b="0" dirty="0" err="1">
                <a:solidFill>
                  <a:schemeClr val="tx1"/>
                </a:solidFill>
                <a:latin typeface="+mj-ea"/>
                <a:ea typeface="+mj-ea"/>
              </a:rPr>
              <a:t>ec</a:t>
            </a:r>
            <a:r>
              <a:rPr lang="en-US" altLang="zh-CN" b="0" dirty="0">
                <a:solidFill>
                  <a:schemeClr val="tx1"/>
                </a:solidFill>
                <a:latin typeface="+mj-ea"/>
                <a:ea typeface="+mj-ea"/>
              </a:rPr>
              <a:t>=NB, then DU = NB</a:t>
            </a:r>
            <a:r>
              <a:rPr lang="zh-CN" altLang="zh-CN" b="0" dirty="0">
                <a:solidFill>
                  <a:schemeClr val="tx1"/>
                </a:solidFill>
                <a:latin typeface="+mj-ea"/>
                <a:ea typeface="+mj-ea"/>
              </a:rPr>
              <a:t>，以此类推，采用该规则表进行设计，具体如图</a:t>
            </a:r>
            <a:r>
              <a:rPr lang="en-US" altLang="zh-CN" b="0" dirty="0">
                <a:solidFill>
                  <a:schemeClr val="tx1"/>
                </a:solidFill>
                <a:latin typeface="+mj-ea"/>
                <a:ea typeface="+mj-ea"/>
              </a:rPr>
              <a:t>8-29</a:t>
            </a:r>
            <a:r>
              <a:rPr lang="zh-CN" altLang="zh-CN" b="0" dirty="0">
                <a:solidFill>
                  <a:schemeClr val="tx1"/>
                </a:solidFill>
                <a:latin typeface="+mj-ea"/>
                <a:ea typeface="+mj-ea"/>
              </a:rPr>
              <a:t>所示。</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37" y="2132856"/>
            <a:ext cx="3627437" cy="319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440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80728"/>
            <a:ext cx="2690160" cy="400110"/>
          </a:xfrm>
          <a:prstGeom prst="rect">
            <a:avLst/>
          </a:prstGeom>
        </p:spPr>
        <p:txBody>
          <a:bodyPr wrap="none">
            <a:spAutoFit/>
          </a:bodyPr>
          <a:lstStyle/>
          <a:p>
            <a:r>
              <a:rPr lang="en-US" altLang="zh-CN" dirty="0"/>
              <a:t>8.1.1  </a:t>
            </a:r>
            <a:r>
              <a:rPr lang="zh-CN" altLang="zh-CN" dirty="0"/>
              <a:t>高斯型隶属函数</a:t>
            </a:r>
          </a:p>
        </p:txBody>
      </p:sp>
      <p:sp>
        <p:nvSpPr>
          <p:cNvPr id="6" name="矩形 5"/>
          <p:cNvSpPr/>
          <p:nvPr/>
        </p:nvSpPr>
        <p:spPr>
          <a:xfrm>
            <a:off x="179512" y="1484784"/>
            <a:ext cx="4572000" cy="1015663"/>
          </a:xfrm>
          <a:prstGeom prst="rect">
            <a:avLst/>
          </a:prstGeom>
        </p:spPr>
        <p:txBody>
          <a:bodyPr>
            <a:spAutoFit/>
          </a:bodyPr>
          <a:lstStyle/>
          <a:p>
            <a:pPr algn="l"/>
            <a:r>
              <a:rPr lang="zh-CN" altLang="zh-CN" b="0" dirty="0">
                <a:solidFill>
                  <a:schemeClr val="tx1"/>
                </a:solidFill>
                <a:latin typeface="+mj-ea"/>
                <a:ea typeface="+mj-ea"/>
              </a:rPr>
              <a:t>函数  </a:t>
            </a:r>
            <a:r>
              <a:rPr lang="en-US" altLang="zh-CN" b="0" dirty="0" err="1">
                <a:solidFill>
                  <a:schemeClr val="tx1"/>
                </a:solidFill>
                <a:latin typeface="+mj-ea"/>
                <a:ea typeface="+mj-ea"/>
              </a:rPr>
              <a:t>gaussmf</a:t>
            </a:r>
            <a:endParaRPr lang="zh-CN" altLang="zh-CN" b="0" dirty="0">
              <a:solidFill>
                <a:schemeClr val="tx1"/>
              </a:solidFill>
              <a:latin typeface="+mj-ea"/>
              <a:ea typeface="+mj-ea"/>
            </a:endParaRPr>
          </a:p>
          <a:p>
            <a:pPr algn="l"/>
            <a:r>
              <a:rPr lang="zh-CN" altLang="zh-CN" b="0" dirty="0">
                <a:solidFill>
                  <a:schemeClr val="tx1"/>
                </a:solidFill>
                <a:latin typeface="+mj-ea"/>
                <a:ea typeface="+mj-ea"/>
              </a:rPr>
              <a:t>格式  </a:t>
            </a:r>
            <a:r>
              <a:rPr lang="de-DE" altLang="zh-CN" b="0" dirty="0">
                <a:solidFill>
                  <a:schemeClr val="tx1"/>
                </a:solidFill>
                <a:latin typeface="+mj-ea"/>
                <a:ea typeface="+mj-ea"/>
              </a:rPr>
              <a:t>y=gaussmf(x,[sig c])</a:t>
            </a:r>
            <a:endParaRPr lang="zh-CN" altLang="zh-CN" b="0" dirty="0">
              <a:solidFill>
                <a:schemeClr val="tx1"/>
              </a:solidFill>
              <a:latin typeface="+mj-ea"/>
              <a:ea typeface="+mj-ea"/>
            </a:endParaRPr>
          </a:p>
          <a:p>
            <a:pPr algn="l"/>
            <a:r>
              <a:rPr lang="zh-CN" altLang="zh-CN" b="0" dirty="0">
                <a:solidFill>
                  <a:schemeClr val="tx1"/>
                </a:solidFill>
                <a:latin typeface="+mj-ea"/>
                <a:ea typeface="+mj-ea"/>
              </a:rPr>
              <a:t>说明  高斯隶属函数的数学表达式为：</a:t>
            </a:r>
            <a:endParaRPr lang="zh-CN" altLang="en-US" b="0" dirty="0">
              <a:solidFill>
                <a:schemeClr val="tx1"/>
              </a:solidFill>
              <a:latin typeface="+mj-ea"/>
              <a:ea typeface="+mj-ea"/>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809779"/>
            <a:ext cx="2059699"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451780" y="2084257"/>
            <a:ext cx="954107" cy="400110"/>
          </a:xfrm>
          <a:prstGeom prst="rect">
            <a:avLst/>
          </a:prstGeom>
        </p:spPr>
        <p:txBody>
          <a:bodyPr wrap="none">
            <a:spAutoFit/>
          </a:bodyPr>
          <a:lstStyle/>
          <a:p>
            <a:r>
              <a:rPr lang="zh-CN" altLang="zh-CN" b="0" dirty="0">
                <a:solidFill>
                  <a:schemeClr val="tx1"/>
                </a:solidFill>
                <a:latin typeface="+mj-ea"/>
                <a:ea typeface="+mj-ea"/>
              </a:rPr>
              <a:t>，其中</a:t>
            </a:r>
            <a:endParaRPr lang="zh-CN" altLang="en-US" b="0" dirty="0">
              <a:solidFill>
                <a:schemeClr val="tx1"/>
              </a:solidFill>
              <a:latin typeface="+mj-ea"/>
              <a:ea typeface="+mj-ea"/>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544" y="2132856"/>
            <a:ext cx="574831" cy="34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008922" y="2502475"/>
            <a:ext cx="7235486" cy="400110"/>
          </a:xfrm>
          <a:prstGeom prst="rect">
            <a:avLst/>
          </a:prstGeom>
        </p:spPr>
        <p:txBody>
          <a:bodyPr wrap="square">
            <a:spAutoFit/>
          </a:bodyPr>
          <a:lstStyle/>
          <a:p>
            <a:pPr algn="l"/>
            <a:r>
              <a:rPr lang="zh-CN" altLang="zh-CN" b="0" dirty="0">
                <a:solidFill>
                  <a:schemeClr val="tx1"/>
                </a:solidFill>
                <a:latin typeface="+mj-ea"/>
                <a:ea typeface="+mj-ea"/>
              </a:rPr>
              <a:t>为参数，</a:t>
            </a:r>
            <a:r>
              <a:rPr lang="en-US" altLang="zh-CN" b="0" dirty="0">
                <a:solidFill>
                  <a:schemeClr val="tx1"/>
                </a:solidFill>
                <a:latin typeface="+mj-ea"/>
                <a:ea typeface="+mj-ea"/>
              </a:rPr>
              <a:t>x</a:t>
            </a:r>
            <a:r>
              <a:rPr lang="zh-CN" altLang="zh-CN" b="0" dirty="0">
                <a:solidFill>
                  <a:schemeClr val="tx1"/>
                </a:solidFill>
                <a:latin typeface="+mj-ea"/>
                <a:ea typeface="+mj-ea"/>
              </a:rPr>
              <a:t>为自变量，</a:t>
            </a:r>
            <a:r>
              <a:rPr lang="en-US" altLang="zh-CN" b="0" dirty="0">
                <a:solidFill>
                  <a:schemeClr val="tx1"/>
                </a:solidFill>
                <a:latin typeface="+mj-ea"/>
                <a:ea typeface="+mj-ea"/>
              </a:rPr>
              <a:t>sig</a:t>
            </a:r>
            <a:r>
              <a:rPr lang="zh-CN" altLang="zh-CN" b="0" dirty="0">
                <a:solidFill>
                  <a:schemeClr val="tx1"/>
                </a:solidFill>
                <a:latin typeface="+mj-ea"/>
                <a:ea typeface="+mj-ea"/>
              </a:rPr>
              <a:t>为数学表达式中的</a:t>
            </a:r>
            <a:r>
              <a:rPr lang="zh-CN" altLang="zh-CN" b="0" dirty="0" smtClean="0">
                <a:solidFill>
                  <a:schemeClr val="tx1"/>
                </a:solidFill>
                <a:latin typeface="+mj-ea"/>
                <a:ea typeface="+mj-ea"/>
              </a:rPr>
              <a:t>参数</a:t>
            </a:r>
            <a:r>
              <a:rPr lang="en-US" altLang="zh-CN" b="0" dirty="0" smtClean="0">
                <a:solidFill>
                  <a:schemeClr val="tx1"/>
                </a:solidFill>
                <a:latin typeface="+mj-ea"/>
                <a:ea typeface="+mj-ea"/>
              </a:rPr>
              <a:t>   </a:t>
            </a:r>
            <a:r>
              <a:rPr lang="zh-CN" altLang="en-US" b="0" dirty="0" smtClean="0">
                <a:solidFill>
                  <a:schemeClr val="tx1"/>
                </a:solidFill>
                <a:latin typeface="+mj-ea"/>
                <a:ea typeface="+mj-ea"/>
              </a:rPr>
              <a:t>。</a:t>
            </a:r>
            <a:endParaRPr lang="zh-CN" altLang="en-US" b="0" dirty="0">
              <a:solidFill>
                <a:schemeClr val="tx1"/>
              </a:solidFill>
              <a:latin typeface="+mj-ea"/>
              <a:ea typeface="+mj-ea"/>
            </a:endParaRP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3727" y="2569738"/>
            <a:ext cx="332847" cy="33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87423" y="3356992"/>
            <a:ext cx="4572000" cy="2246769"/>
          </a:xfrm>
          <a:prstGeom prst="rect">
            <a:avLst/>
          </a:prstGeom>
        </p:spPr>
        <p:txBody>
          <a:bodyPr>
            <a:spAutoFit/>
          </a:bodyPr>
          <a:lstStyle/>
          <a:p>
            <a:pPr algn="l"/>
            <a:r>
              <a:rPr lang="zh-CN" altLang="zh-CN" b="0" dirty="0">
                <a:solidFill>
                  <a:schemeClr val="tx1"/>
                </a:solidFill>
                <a:latin typeface="+mj-ea"/>
                <a:ea typeface="+mj-ea"/>
              </a:rPr>
              <a:t>创建高斯隶属度函数曲线，编程如下： </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x=0:0.1:10;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y=</a:t>
            </a:r>
            <a:r>
              <a:rPr lang="en-US" altLang="zh-CN" b="0" dirty="0" err="1">
                <a:solidFill>
                  <a:schemeClr val="tx1"/>
                </a:solidFill>
                <a:latin typeface="+mj-ea"/>
                <a:ea typeface="+mj-ea"/>
              </a:rPr>
              <a:t>gaussmf</a:t>
            </a:r>
            <a:r>
              <a:rPr lang="en-US" altLang="zh-CN" b="0" dirty="0">
                <a:solidFill>
                  <a:schemeClr val="tx1"/>
                </a:solidFill>
                <a:latin typeface="+mj-ea"/>
                <a:ea typeface="+mj-ea"/>
              </a:rPr>
              <a:t>(x,[2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a:t>
            </a:r>
            <a:r>
              <a:rPr lang="en-US" altLang="zh-CN" b="0" dirty="0" err="1">
                <a:solidFill>
                  <a:schemeClr val="tx1"/>
                </a:solidFill>
                <a:latin typeface="+mj-ea"/>
                <a:ea typeface="+mj-ea"/>
              </a:rPr>
              <a:t>x,y</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en-US" altLang="zh-CN" b="0" dirty="0" err="1">
                <a:solidFill>
                  <a:schemeClr val="tx1"/>
                </a:solidFill>
                <a:latin typeface="+mj-ea"/>
                <a:ea typeface="+mj-ea"/>
              </a:rPr>
              <a:t>gaussmf</a:t>
            </a:r>
            <a:r>
              <a:rPr lang="en-US" altLang="zh-CN" b="0" dirty="0">
                <a:solidFill>
                  <a:schemeClr val="tx1"/>
                </a:solidFill>
                <a:latin typeface="+mj-ea"/>
                <a:ea typeface="+mj-ea"/>
              </a:rPr>
              <a:t>, P=[2 5]')</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运行程序输出图形如图</a:t>
            </a:r>
            <a:r>
              <a:rPr lang="en-US" altLang="zh-CN" b="0" dirty="0">
                <a:solidFill>
                  <a:schemeClr val="tx1"/>
                </a:solidFill>
                <a:latin typeface="+mj-ea"/>
                <a:ea typeface="+mj-ea"/>
              </a:rPr>
              <a:t>8-1</a:t>
            </a:r>
            <a:r>
              <a:rPr lang="zh-CN" altLang="zh-CN" b="0" dirty="0">
                <a:solidFill>
                  <a:schemeClr val="tx1"/>
                </a:solidFill>
                <a:latin typeface="+mj-ea"/>
                <a:ea typeface="+mj-ea"/>
              </a:rPr>
              <a:t>所示。</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220" y="3501008"/>
            <a:ext cx="276701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487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052736"/>
            <a:ext cx="8064896" cy="400110"/>
          </a:xfrm>
          <a:prstGeom prst="rect">
            <a:avLst/>
          </a:prstGeom>
        </p:spPr>
        <p:txBody>
          <a:bodyPr wrap="square">
            <a:spAutoFit/>
          </a:bodyPr>
          <a:lstStyle/>
          <a:p>
            <a:r>
              <a:rPr lang="zh-CN" altLang="zh-CN" b="0" dirty="0">
                <a:solidFill>
                  <a:schemeClr val="tx1"/>
                </a:solidFill>
                <a:latin typeface="+mj-ea"/>
                <a:ea typeface="+mj-ea"/>
              </a:rPr>
              <a:t>对设计好的模糊推理器进行输出结果查看，具体如图</a:t>
            </a:r>
            <a:r>
              <a:rPr lang="en-US" altLang="zh-CN" b="0" dirty="0">
                <a:solidFill>
                  <a:schemeClr val="tx1"/>
                </a:solidFill>
                <a:latin typeface="+mj-ea"/>
                <a:ea typeface="+mj-ea"/>
              </a:rPr>
              <a:t>8-30</a:t>
            </a:r>
            <a:r>
              <a:rPr lang="zh-CN" altLang="zh-CN" b="0" dirty="0">
                <a:solidFill>
                  <a:schemeClr val="tx1"/>
                </a:solidFill>
                <a:latin typeface="+mj-ea"/>
                <a:ea typeface="+mj-ea"/>
              </a:rPr>
              <a:t>和图</a:t>
            </a:r>
            <a:r>
              <a:rPr lang="en-US" altLang="zh-CN" b="0" dirty="0">
                <a:solidFill>
                  <a:schemeClr val="tx1"/>
                </a:solidFill>
                <a:latin typeface="+mj-ea"/>
                <a:ea typeface="+mj-ea"/>
              </a:rPr>
              <a:t>8-31</a:t>
            </a:r>
            <a:r>
              <a:rPr lang="zh-CN" altLang="zh-CN" b="0" dirty="0">
                <a:solidFill>
                  <a:schemeClr val="tx1"/>
                </a:solidFill>
                <a:latin typeface="+mj-ea"/>
                <a:ea typeface="+mj-ea"/>
              </a:rPr>
              <a:t>所示。</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80928"/>
            <a:ext cx="5556250" cy="249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91074" y="1556792"/>
            <a:ext cx="5965102" cy="400110"/>
          </a:xfrm>
          <a:prstGeom prst="rect">
            <a:avLst/>
          </a:prstGeom>
        </p:spPr>
        <p:txBody>
          <a:bodyPr wrap="square">
            <a:spAutoFit/>
          </a:bodyPr>
          <a:lstStyle/>
          <a:p>
            <a:pPr algn="l"/>
            <a:r>
              <a:rPr lang="zh-CN" altLang="zh-CN" b="0" dirty="0">
                <a:solidFill>
                  <a:schemeClr val="tx1"/>
                </a:solidFill>
                <a:latin typeface="+mj-ea"/>
                <a:ea typeface="+mj-ea"/>
              </a:rPr>
              <a:t>针对设计好的模糊控制器进行模糊</a:t>
            </a:r>
            <a:r>
              <a:rPr lang="en-US" altLang="zh-CN" b="0" dirty="0">
                <a:solidFill>
                  <a:schemeClr val="tx1"/>
                </a:solidFill>
                <a:latin typeface="+mj-ea"/>
                <a:ea typeface="+mj-ea"/>
              </a:rPr>
              <a:t>PID</a:t>
            </a:r>
            <a:r>
              <a:rPr lang="zh-CN" altLang="zh-CN" b="0" dirty="0">
                <a:solidFill>
                  <a:schemeClr val="tx1"/>
                </a:solidFill>
                <a:latin typeface="+mj-ea"/>
                <a:ea typeface="+mj-ea"/>
              </a:rPr>
              <a:t>控制仿真。</a:t>
            </a:r>
          </a:p>
        </p:txBody>
      </p:sp>
    </p:spTree>
    <p:extLst>
      <p:ext uri="{BB962C8B-B14F-4D97-AF65-F5344CB8AC3E}">
        <p14:creationId xmlns:p14="http://schemas.microsoft.com/office/powerpoint/2010/main" val="2599587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a:bodyPr>
          <a:lstStyle/>
          <a:p>
            <a:pPr algn="l"/>
            <a:r>
              <a:rPr lang="en-US" altLang="zh-CN" sz="2000" b="1" dirty="0">
                <a:solidFill>
                  <a:srgbClr val="C00000"/>
                </a:solidFill>
              </a:rPr>
              <a:t>8.4.4  </a:t>
            </a:r>
            <a:r>
              <a:rPr lang="zh-CN" altLang="zh-CN" sz="2000" b="1" dirty="0">
                <a:solidFill>
                  <a:srgbClr val="C00000"/>
                </a:solidFill>
              </a:rPr>
              <a:t>模糊与</a:t>
            </a:r>
            <a:r>
              <a:rPr lang="en-US" altLang="zh-CN" sz="2000" b="1" dirty="0">
                <a:solidFill>
                  <a:srgbClr val="C00000"/>
                </a:solidFill>
              </a:rPr>
              <a:t>PID</a:t>
            </a:r>
            <a:r>
              <a:rPr lang="zh-CN" altLang="zh-CN" sz="2000" b="1" dirty="0">
                <a:solidFill>
                  <a:srgbClr val="C00000"/>
                </a:solidFill>
              </a:rPr>
              <a:t>控制仿真</a:t>
            </a:r>
            <a:br>
              <a:rPr lang="zh-CN" altLang="zh-CN" sz="2000" b="1" dirty="0">
                <a:solidFill>
                  <a:srgbClr val="C00000"/>
                </a:solidFill>
              </a:rPr>
            </a:br>
            <a:endParaRPr lang="zh-CN" altLang="en-US" sz="2000" b="1" dirty="0">
              <a:solidFill>
                <a:srgbClr val="C00000"/>
              </a:solidFill>
            </a:endParaRPr>
          </a:p>
        </p:txBody>
      </p:sp>
      <p:sp>
        <p:nvSpPr>
          <p:cNvPr id="4" name="矩形 3"/>
          <p:cNvSpPr/>
          <p:nvPr/>
        </p:nvSpPr>
        <p:spPr>
          <a:xfrm>
            <a:off x="179512" y="1484784"/>
            <a:ext cx="8568952" cy="707886"/>
          </a:xfrm>
          <a:prstGeom prst="rect">
            <a:avLst/>
          </a:prstGeom>
        </p:spPr>
        <p:txBody>
          <a:bodyPr wrap="square">
            <a:spAutoFit/>
          </a:bodyPr>
          <a:lstStyle/>
          <a:p>
            <a:pPr algn="l"/>
            <a:r>
              <a:rPr lang="zh-CN" altLang="zh-CN" b="0" dirty="0">
                <a:solidFill>
                  <a:schemeClr val="tx1"/>
                </a:solidFill>
                <a:latin typeface="+mj-ea"/>
                <a:ea typeface="+mj-ea"/>
              </a:rPr>
              <a:t>打开</a:t>
            </a:r>
            <a:r>
              <a:rPr lang="en-US" altLang="zh-CN" b="0" dirty="0">
                <a:solidFill>
                  <a:schemeClr val="tx1"/>
                </a:solidFill>
                <a:latin typeface="+mj-ea"/>
                <a:ea typeface="+mj-ea"/>
              </a:rPr>
              <a:t>Simulink</a:t>
            </a:r>
            <a:r>
              <a:rPr lang="zh-CN" altLang="zh-CN" b="0" dirty="0">
                <a:solidFill>
                  <a:schemeClr val="tx1"/>
                </a:solidFill>
                <a:latin typeface="+mj-ea"/>
                <a:ea typeface="+mj-ea"/>
              </a:rPr>
              <a:t>界面，进行模糊</a:t>
            </a:r>
            <a:r>
              <a:rPr lang="en-US" altLang="zh-CN" b="0" dirty="0">
                <a:solidFill>
                  <a:schemeClr val="tx1"/>
                </a:solidFill>
                <a:latin typeface="+mj-ea"/>
                <a:ea typeface="+mj-ea"/>
              </a:rPr>
              <a:t>PID</a:t>
            </a:r>
            <a:r>
              <a:rPr lang="zh-CN" altLang="zh-CN" b="0" dirty="0">
                <a:solidFill>
                  <a:schemeClr val="tx1"/>
                </a:solidFill>
                <a:latin typeface="+mj-ea"/>
                <a:ea typeface="+mj-ea"/>
              </a:rPr>
              <a:t>的控制仿真，添加模糊逻辑控制器</a:t>
            </a:r>
            <a:r>
              <a:rPr lang="en-US" altLang="zh-CN" b="0" dirty="0">
                <a:solidFill>
                  <a:schemeClr val="tx1"/>
                </a:solidFill>
                <a:latin typeface="+mj-ea"/>
                <a:ea typeface="+mj-ea"/>
              </a:rPr>
              <a:t>Fuzzy Logic Controller</a:t>
            </a:r>
            <a:r>
              <a:rPr lang="zh-CN" altLang="zh-CN" b="0" dirty="0">
                <a:solidFill>
                  <a:schemeClr val="tx1"/>
                </a:solidFill>
                <a:latin typeface="+mj-ea"/>
                <a:ea typeface="+mj-ea"/>
              </a:rPr>
              <a:t>，读入已经写好的</a:t>
            </a:r>
            <a:r>
              <a:rPr lang="en-US" altLang="zh-CN" b="0" dirty="0">
                <a:solidFill>
                  <a:schemeClr val="tx1"/>
                </a:solidFill>
                <a:latin typeface="+mj-ea"/>
                <a:ea typeface="+mj-ea"/>
              </a:rPr>
              <a:t>FIS</a:t>
            </a:r>
            <a:r>
              <a:rPr lang="zh-CN" altLang="zh-CN" b="0" dirty="0">
                <a:solidFill>
                  <a:schemeClr val="tx1"/>
                </a:solidFill>
                <a:latin typeface="+mj-ea"/>
                <a:ea typeface="+mj-ea"/>
              </a:rPr>
              <a:t>文件，具体如图</a:t>
            </a:r>
            <a:r>
              <a:rPr lang="en-US" altLang="zh-CN" b="0" dirty="0">
                <a:solidFill>
                  <a:schemeClr val="tx1"/>
                </a:solidFill>
                <a:latin typeface="+mj-ea"/>
                <a:ea typeface="+mj-ea"/>
              </a:rPr>
              <a:t>8-32</a:t>
            </a:r>
            <a:r>
              <a:rPr lang="zh-CN" altLang="zh-CN" b="0" dirty="0">
                <a:solidFill>
                  <a:schemeClr val="tx1"/>
                </a:solidFill>
                <a:latin typeface="+mj-ea"/>
                <a:ea typeface="+mj-ea"/>
              </a:rPr>
              <a:t>所示。</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899" y="2348880"/>
            <a:ext cx="4000500" cy="2141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77738" y="2348880"/>
            <a:ext cx="4682294" cy="707886"/>
          </a:xfrm>
          <a:prstGeom prst="rect">
            <a:avLst/>
          </a:prstGeom>
        </p:spPr>
        <p:txBody>
          <a:bodyPr wrap="square">
            <a:spAutoFit/>
          </a:bodyPr>
          <a:lstStyle/>
          <a:p>
            <a:pPr algn="l"/>
            <a:r>
              <a:rPr lang="zh-CN" altLang="zh-CN" b="0" dirty="0">
                <a:solidFill>
                  <a:schemeClr val="tx1"/>
                </a:solidFill>
                <a:latin typeface="+mj-ea"/>
                <a:ea typeface="+mj-ea"/>
              </a:rPr>
              <a:t>采用模糊与</a:t>
            </a:r>
            <a:r>
              <a:rPr lang="en-US" altLang="zh-CN" b="0" dirty="0">
                <a:solidFill>
                  <a:schemeClr val="tx1"/>
                </a:solidFill>
                <a:latin typeface="+mj-ea"/>
                <a:ea typeface="+mj-ea"/>
              </a:rPr>
              <a:t>PID</a:t>
            </a:r>
            <a:r>
              <a:rPr lang="zh-CN" altLang="zh-CN" b="0" dirty="0">
                <a:solidFill>
                  <a:schemeClr val="tx1"/>
                </a:solidFill>
                <a:latin typeface="+mj-ea"/>
                <a:ea typeface="+mj-ea"/>
              </a:rPr>
              <a:t>控制器设计，控制器原理图如图</a:t>
            </a:r>
            <a:r>
              <a:rPr lang="en-US" altLang="zh-CN" b="0" dirty="0">
                <a:solidFill>
                  <a:schemeClr val="tx1"/>
                </a:solidFill>
                <a:latin typeface="+mj-ea"/>
                <a:ea typeface="+mj-ea"/>
              </a:rPr>
              <a:t>8-33</a:t>
            </a:r>
            <a:r>
              <a:rPr lang="zh-CN" altLang="zh-CN" b="0" dirty="0">
                <a:solidFill>
                  <a:schemeClr val="tx1"/>
                </a:solidFill>
                <a:latin typeface="+mj-ea"/>
                <a:ea typeface="+mj-ea"/>
              </a:rPr>
              <a:t>所示。</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01008"/>
            <a:ext cx="4678363"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7190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196752"/>
            <a:ext cx="1723549" cy="400110"/>
          </a:xfrm>
          <a:prstGeom prst="rect">
            <a:avLst/>
          </a:prstGeom>
        </p:spPr>
        <p:txBody>
          <a:bodyPr wrap="none">
            <a:spAutoFit/>
          </a:bodyPr>
          <a:lstStyle/>
          <a:p>
            <a:r>
              <a:rPr lang="zh-CN" altLang="zh-CN" b="0" dirty="0">
                <a:solidFill>
                  <a:schemeClr val="tx1"/>
                </a:solidFill>
                <a:latin typeface="+mj-ea"/>
                <a:ea typeface="+mj-ea"/>
              </a:rPr>
              <a:t>如图</a:t>
            </a:r>
            <a:r>
              <a:rPr lang="en-US" altLang="zh-CN" b="0" dirty="0">
                <a:solidFill>
                  <a:schemeClr val="tx1"/>
                </a:solidFill>
                <a:latin typeface="+mj-ea"/>
                <a:ea typeface="+mj-ea"/>
              </a:rPr>
              <a:t>8-33</a:t>
            </a:r>
            <a:r>
              <a:rPr lang="zh-CN" altLang="zh-CN" b="0" dirty="0">
                <a:solidFill>
                  <a:schemeClr val="tx1"/>
                </a:solidFill>
                <a:latin typeface="+mj-ea"/>
                <a:ea typeface="+mj-ea"/>
              </a:rPr>
              <a:t>中，</a:t>
            </a:r>
            <a:endParaRPr lang="zh-CN" altLang="en-US" b="0" dirty="0">
              <a:solidFill>
                <a:schemeClr val="tx1"/>
              </a:solidFill>
              <a:latin typeface="+mj-ea"/>
              <a:ea typeface="+mj-ea"/>
            </a:endParaRPr>
          </a:p>
        </p:txBody>
      </p:sp>
      <p:sp>
        <p:nvSpPr>
          <p:cNvPr id="4" name="矩形 3"/>
          <p:cNvSpPr/>
          <p:nvPr/>
        </p:nvSpPr>
        <p:spPr>
          <a:xfrm>
            <a:off x="1691680" y="1206636"/>
            <a:ext cx="3760966" cy="400110"/>
          </a:xfrm>
          <a:prstGeom prst="rect">
            <a:avLst/>
          </a:prstGeom>
        </p:spPr>
        <p:txBody>
          <a:bodyPr wrap="none">
            <a:spAutoFit/>
          </a:bodyPr>
          <a:lstStyle/>
          <a:p>
            <a:r>
              <a:rPr lang="en-US" altLang="zh-CN" b="0" dirty="0">
                <a:solidFill>
                  <a:schemeClr val="tx1"/>
                </a:solidFill>
                <a:latin typeface="+mj-ea"/>
                <a:ea typeface="+mj-ea"/>
              </a:rPr>
              <a:t>r</a:t>
            </a:r>
            <a:r>
              <a:rPr lang="zh-CN" altLang="zh-CN" b="0" dirty="0">
                <a:solidFill>
                  <a:schemeClr val="tx1"/>
                </a:solidFill>
                <a:latin typeface="+mj-ea"/>
                <a:ea typeface="+mj-ea"/>
              </a:rPr>
              <a:t>为输入，</a:t>
            </a:r>
            <a:r>
              <a:rPr lang="en-US" altLang="zh-CN" b="0" dirty="0">
                <a:solidFill>
                  <a:schemeClr val="tx1"/>
                </a:solidFill>
                <a:latin typeface="+mj-ea"/>
                <a:ea typeface="+mj-ea"/>
              </a:rPr>
              <a:t>y</a:t>
            </a:r>
            <a:r>
              <a:rPr lang="zh-CN" altLang="zh-CN" b="0" dirty="0">
                <a:solidFill>
                  <a:schemeClr val="tx1"/>
                </a:solidFill>
                <a:latin typeface="+mj-ea"/>
                <a:ea typeface="+mj-ea"/>
              </a:rPr>
              <a:t>为输出，控制对象：</a:t>
            </a:r>
            <a:endParaRPr lang="zh-CN" altLang="en-US" b="0" dirty="0">
              <a:solidFill>
                <a:schemeClr val="tx1"/>
              </a:solidFill>
              <a:latin typeface="+mj-ea"/>
              <a:ea typeface="+mj-ea"/>
            </a:endParaRPr>
          </a:p>
        </p:txBody>
      </p:sp>
      <p:pic>
        <p:nvPicPr>
          <p:cNvPr id="327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966175"/>
            <a:ext cx="1050032" cy="640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270307" y="1187975"/>
            <a:ext cx="1980029" cy="400110"/>
          </a:xfrm>
          <a:prstGeom prst="rect">
            <a:avLst/>
          </a:prstGeom>
        </p:spPr>
        <p:txBody>
          <a:bodyPr wrap="none">
            <a:spAutoFit/>
          </a:bodyPr>
          <a:lstStyle/>
          <a:p>
            <a:r>
              <a:rPr lang="zh-CN" altLang="zh-CN" b="0" dirty="0">
                <a:solidFill>
                  <a:schemeClr val="tx1"/>
                </a:solidFill>
                <a:latin typeface="+mj-ea"/>
                <a:ea typeface="+mj-ea"/>
              </a:rPr>
              <a:t>，系统无滞后，</a:t>
            </a:r>
            <a:endParaRPr lang="zh-CN" altLang="en-US" b="0" dirty="0">
              <a:solidFill>
                <a:schemeClr val="tx1"/>
              </a:solidFill>
              <a:latin typeface="+mj-ea"/>
              <a:ea typeface="+mj-ea"/>
            </a:endParaRPr>
          </a:p>
        </p:txBody>
      </p:sp>
      <p:sp>
        <p:nvSpPr>
          <p:cNvPr id="6" name="矩形 5"/>
          <p:cNvSpPr/>
          <p:nvPr/>
        </p:nvSpPr>
        <p:spPr>
          <a:xfrm>
            <a:off x="251520" y="1772816"/>
            <a:ext cx="2180404" cy="400110"/>
          </a:xfrm>
          <a:prstGeom prst="rect">
            <a:avLst/>
          </a:prstGeom>
        </p:spPr>
        <p:txBody>
          <a:bodyPr wrap="none">
            <a:spAutoFit/>
          </a:bodyPr>
          <a:lstStyle/>
          <a:p>
            <a:r>
              <a:rPr lang="zh-CN" altLang="zh-CN" b="0" dirty="0">
                <a:solidFill>
                  <a:schemeClr val="tx1"/>
                </a:solidFill>
                <a:latin typeface="+mj-ea"/>
                <a:ea typeface="+mj-ea"/>
              </a:rPr>
              <a:t>仿真时间取</a:t>
            </a:r>
            <a:r>
              <a:rPr lang="en-US" altLang="zh-CN" b="0" dirty="0">
                <a:solidFill>
                  <a:schemeClr val="tx1"/>
                </a:solidFill>
                <a:latin typeface="+mj-ea"/>
                <a:ea typeface="+mj-ea"/>
              </a:rPr>
              <a:t>15S</a:t>
            </a:r>
            <a:r>
              <a:rPr lang="zh-CN" altLang="zh-CN" b="0" dirty="0">
                <a:solidFill>
                  <a:schemeClr val="tx1"/>
                </a:solidFill>
                <a:latin typeface="+mj-ea"/>
                <a:ea typeface="+mj-ea"/>
              </a:rPr>
              <a:t>，</a:t>
            </a:r>
            <a:endParaRPr lang="zh-CN" altLang="en-US" b="0" dirty="0">
              <a:solidFill>
                <a:schemeClr val="tx1"/>
              </a:solidFill>
              <a:latin typeface="+mj-ea"/>
              <a:ea typeface="+mj-ea"/>
            </a:endParaRP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806121"/>
            <a:ext cx="1246706" cy="33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442442" y="1806121"/>
            <a:ext cx="1467068" cy="400110"/>
          </a:xfrm>
          <a:prstGeom prst="rect">
            <a:avLst/>
          </a:prstGeom>
        </p:spPr>
        <p:txBody>
          <a:bodyPr wrap="none">
            <a:spAutoFit/>
          </a:bodyPr>
          <a:lstStyle/>
          <a:p>
            <a:r>
              <a:rPr lang="zh-CN" altLang="zh-CN" b="0" dirty="0">
                <a:solidFill>
                  <a:schemeClr val="tx1"/>
                </a:solidFill>
                <a:latin typeface="+mj-ea"/>
                <a:ea typeface="+mj-ea"/>
              </a:rPr>
              <a:t>分别为偏差</a:t>
            </a:r>
            <a:endParaRPr lang="zh-CN" altLang="en-US" b="0" dirty="0">
              <a:solidFill>
                <a:schemeClr val="tx1"/>
              </a:solidFill>
              <a:latin typeface="+mj-ea"/>
              <a:ea typeface="+mj-ea"/>
            </a:endParaRPr>
          </a:p>
        </p:txBody>
      </p:sp>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280" y="1906259"/>
            <a:ext cx="208939" cy="23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081891" y="1825335"/>
            <a:ext cx="1467068" cy="400110"/>
          </a:xfrm>
          <a:prstGeom prst="rect">
            <a:avLst/>
          </a:prstGeom>
        </p:spPr>
        <p:txBody>
          <a:bodyPr wrap="none">
            <a:spAutoFit/>
          </a:bodyPr>
          <a:lstStyle/>
          <a:p>
            <a:r>
              <a:rPr lang="zh-CN" altLang="zh-CN" b="0" dirty="0">
                <a:solidFill>
                  <a:schemeClr val="tx1"/>
                </a:solidFill>
                <a:latin typeface="+mj-ea"/>
                <a:ea typeface="+mj-ea"/>
              </a:rPr>
              <a:t>偏差变化率</a:t>
            </a:r>
            <a:endParaRPr lang="zh-CN" altLang="en-US" b="0" dirty="0">
              <a:solidFill>
                <a:schemeClr val="tx1"/>
              </a:solidFill>
              <a:latin typeface="+mj-ea"/>
              <a:ea typeface="+mj-ea"/>
            </a:endParaRPr>
          </a:p>
        </p:txBody>
      </p:sp>
      <p:pic>
        <p:nvPicPr>
          <p:cNvPr id="3277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0505" y="1909314"/>
            <a:ext cx="296937" cy="23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807442" y="1806674"/>
            <a:ext cx="1210588" cy="400110"/>
          </a:xfrm>
          <a:prstGeom prst="rect">
            <a:avLst/>
          </a:prstGeom>
        </p:spPr>
        <p:txBody>
          <a:bodyPr wrap="none">
            <a:spAutoFit/>
          </a:bodyPr>
          <a:lstStyle/>
          <a:p>
            <a:r>
              <a:rPr lang="zh-CN" altLang="zh-CN" b="0" dirty="0">
                <a:solidFill>
                  <a:schemeClr val="tx1"/>
                </a:solidFill>
                <a:latin typeface="+mj-ea"/>
                <a:ea typeface="+mj-ea"/>
              </a:rPr>
              <a:t>及控制量</a:t>
            </a:r>
            <a:endParaRPr lang="zh-CN" altLang="en-US" b="0" dirty="0">
              <a:solidFill>
                <a:schemeClr val="tx1"/>
              </a:solidFill>
              <a:latin typeface="+mj-ea"/>
              <a:ea typeface="+mj-ea"/>
            </a:endParaRPr>
          </a:p>
        </p:txBody>
      </p:sp>
      <p:pic>
        <p:nvPicPr>
          <p:cNvPr id="3277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74095" y="1885136"/>
            <a:ext cx="229046" cy="24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32949" y="2367171"/>
            <a:ext cx="5482476" cy="400110"/>
          </a:xfrm>
          <a:prstGeom prst="rect">
            <a:avLst/>
          </a:prstGeom>
        </p:spPr>
        <p:txBody>
          <a:bodyPr wrap="square">
            <a:spAutoFit/>
          </a:bodyPr>
          <a:lstStyle/>
          <a:p>
            <a:r>
              <a:rPr lang="zh-CN" altLang="zh-CN" b="0" dirty="0">
                <a:solidFill>
                  <a:schemeClr val="tx1"/>
                </a:solidFill>
                <a:latin typeface="+mj-ea"/>
                <a:ea typeface="+mj-ea"/>
              </a:rPr>
              <a:t>的量化因子。由此搭建仿真模型如图</a:t>
            </a:r>
            <a:r>
              <a:rPr lang="en-US" altLang="zh-CN" b="0" dirty="0">
                <a:solidFill>
                  <a:schemeClr val="tx1"/>
                </a:solidFill>
                <a:latin typeface="+mj-ea"/>
                <a:ea typeface="+mj-ea"/>
              </a:rPr>
              <a:t>8-34</a:t>
            </a:r>
            <a:r>
              <a:rPr lang="zh-CN" altLang="zh-CN" b="0" dirty="0">
                <a:solidFill>
                  <a:schemeClr val="tx1"/>
                </a:solidFill>
                <a:latin typeface="+mj-ea"/>
                <a:ea typeface="+mj-ea"/>
              </a:rPr>
              <a:t>所示。</a:t>
            </a:r>
          </a:p>
        </p:txBody>
      </p:sp>
      <p:pic>
        <p:nvPicPr>
          <p:cNvPr id="327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8920" y="2852936"/>
            <a:ext cx="4711269" cy="3299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100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196752"/>
            <a:ext cx="3518912" cy="400110"/>
          </a:xfrm>
          <a:prstGeom prst="rect">
            <a:avLst/>
          </a:prstGeom>
        </p:spPr>
        <p:txBody>
          <a:bodyPr wrap="none">
            <a:spAutoFit/>
          </a:bodyPr>
          <a:lstStyle/>
          <a:p>
            <a:r>
              <a:rPr lang="zh-CN" altLang="zh-CN" b="0" dirty="0">
                <a:solidFill>
                  <a:schemeClr val="tx1"/>
                </a:solidFill>
                <a:latin typeface="+mj-ea"/>
                <a:ea typeface="+mj-ea"/>
              </a:rPr>
              <a:t>得到仿真结果如图</a:t>
            </a:r>
            <a:r>
              <a:rPr lang="en-US" altLang="zh-CN" b="0" dirty="0">
                <a:solidFill>
                  <a:schemeClr val="tx1"/>
                </a:solidFill>
                <a:latin typeface="+mj-ea"/>
                <a:ea typeface="+mj-ea"/>
              </a:rPr>
              <a:t>8-35</a:t>
            </a:r>
            <a:r>
              <a:rPr lang="zh-CN" altLang="zh-CN" b="0" dirty="0">
                <a:solidFill>
                  <a:schemeClr val="tx1"/>
                </a:solidFill>
                <a:latin typeface="+mj-ea"/>
                <a:ea typeface="+mj-ea"/>
              </a:rPr>
              <a:t>所示。</a:t>
            </a:r>
          </a:p>
        </p:txBody>
      </p:sp>
      <p:sp>
        <p:nvSpPr>
          <p:cNvPr id="4" name="矩形 3"/>
          <p:cNvSpPr/>
          <p:nvPr/>
        </p:nvSpPr>
        <p:spPr>
          <a:xfrm>
            <a:off x="539552" y="1620809"/>
            <a:ext cx="7776864" cy="400110"/>
          </a:xfrm>
          <a:prstGeom prst="rect">
            <a:avLst/>
          </a:prstGeom>
        </p:spPr>
        <p:txBody>
          <a:bodyPr wrap="square">
            <a:spAutoFit/>
          </a:bodyPr>
          <a:lstStyle/>
          <a:p>
            <a:pPr algn="l"/>
            <a:r>
              <a:rPr lang="zh-CN" altLang="zh-CN" b="0" dirty="0">
                <a:solidFill>
                  <a:schemeClr val="tx1"/>
                </a:solidFill>
                <a:latin typeface="+mj-ea"/>
                <a:ea typeface="+mj-ea"/>
              </a:rPr>
              <a:t>由此将</a:t>
            </a:r>
            <a:r>
              <a:rPr lang="en-US" altLang="zh-CN" b="0" dirty="0">
                <a:solidFill>
                  <a:schemeClr val="tx1"/>
                </a:solidFill>
                <a:latin typeface="+mj-ea"/>
                <a:ea typeface="+mj-ea"/>
              </a:rPr>
              <a:t>PID</a:t>
            </a:r>
            <a:r>
              <a:rPr lang="zh-CN" altLang="zh-CN" b="0" dirty="0">
                <a:solidFill>
                  <a:schemeClr val="tx1"/>
                </a:solidFill>
                <a:latin typeface="+mj-ea"/>
                <a:ea typeface="+mj-ea"/>
              </a:rPr>
              <a:t>参数输入该系统仿真，得到仿真结果如图</a:t>
            </a:r>
            <a:r>
              <a:rPr lang="en-US" altLang="zh-CN" b="0" dirty="0">
                <a:solidFill>
                  <a:schemeClr val="tx1"/>
                </a:solidFill>
                <a:latin typeface="+mj-ea"/>
                <a:ea typeface="+mj-ea"/>
              </a:rPr>
              <a:t>8-36</a:t>
            </a:r>
            <a:r>
              <a:rPr lang="zh-CN" altLang="zh-CN" b="0" dirty="0">
                <a:solidFill>
                  <a:schemeClr val="tx1"/>
                </a:solidFill>
                <a:latin typeface="+mj-ea"/>
                <a:ea typeface="+mj-ea"/>
              </a:rPr>
              <a:t>所示。</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749" y="2236101"/>
            <a:ext cx="3181069" cy="4116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18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4572000" cy="5632311"/>
          </a:xfrm>
          <a:prstGeom prst="rect">
            <a:avLst/>
          </a:prstGeom>
        </p:spPr>
        <p:txBody>
          <a:bodyPr>
            <a:spAutoFit/>
          </a:bodyPr>
          <a:lstStyle/>
          <a:p>
            <a:pPr algn="l"/>
            <a:r>
              <a:rPr lang="zh-CN" altLang="zh-CN" b="0" dirty="0">
                <a:solidFill>
                  <a:schemeClr val="tx1"/>
                </a:solidFill>
                <a:latin typeface="+mj-ea"/>
                <a:ea typeface="+mj-ea"/>
              </a:rPr>
              <a:t>创建不同高斯型隶属函数曲线，编程如下：</a:t>
            </a:r>
          </a:p>
          <a:p>
            <a:pPr algn="l"/>
            <a:r>
              <a:rPr lang="en-US" altLang="zh-CN" b="0" dirty="0" err="1">
                <a:solidFill>
                  <a:schemeClr val="tx1"/>
                </a:solidFill>
                <a:latin typeface="+mj-ea"/>
                <a:ea typeface="+mj-ea"/>
              </a:rPr>
              <a:t>clc,clear,close</a:t>
            </a:r>
            <a:r>
              <a:rPr lang="en-US" altLang="zh-CN" b="0" dirty="0">
                <a:solidFill>
                  <a:schemeClr val="tx1"/>
                </a:solidFill>
                <a:latin typeface="+mj-ea"/>
                <a:ea typeface="+mj-ea"/>
              </a:rPr>
              <a:t> all</a:t>
            </a:r>
            <a:endParaRPr lang="zh-CN" altLang="zh-CN" b="0" dirty="0">
              <a:solidFill>
                <a:schemeClr val="tx1"/>
              </a:solidFill>
              <a:latin typeface="+mj-ea"/>
              <a:ea typeface="+mj-ea"/>
            </a:endParaRPr>
          </a:p>
          <a:p>
            <a:pPr algn="l"/>
            <a:r>
              <a:rPr lang="en-US" altLang="zh-CN" b="0" dirty="0">
                <a:solidFill>
                  <a:schemeClr val="tx1"/>
                </a:solidFill>
                <a:latin typeface="+mj-ea"/>
                <a:ea typeface="+mj-ea"/>
              </a:rPr>
              <a:t>x=0:0.1:10;</a:t>
            </a:r>
            <a:endParaRPr lang="zh-CN" altLang="zh-CN" b="0" dirty="0">
              <a:solidFill>
                <a:schemeClr val="tx1"/>
              </a:solidFill>
              <a:latin typeface="+mj-ea"/>
              <a:ea typeface="+mj-ea"/>
            </a:endParaRPr>
          </a:p>
          <a:p>
            <a:pPr algn="l"/>
            <a:r>
              <a:rPr lang="en-US" altLang="zh-CN" b="0" dirty="0">
                <a:solidFill>
                  <a:schemeClr val="tx1"/>
                </a:solidFill>
                <a:latin typeface="+mj-ea"/>
                <a:ea typeface="+mj-ea"/>
              </a:rPr>
              <a:t>figure('color',[1,1,1])</a:t>
            </a:r>
            <a:endParaRPr lang="zh-CN" altLang="zh-CN" b="0" dirty="0">
              <a:solidFill>
                <a:schemeClr val="tx1"/>
              </a:solidFill>
              <a:latin typeface="+mj-ea"/>
              <a:ea typeface="+mj-ea"/>
            </a:endParaRPr>
          </a:p>
          <a:p>
            <a:pPr algn="l"/>
            <a:r>
              <a:rPr lang="en-US" altLang="zh-CN" b="0" dirty="0">
                <a:solidFill>
                  <a:schemeClr val="tx1"/>
                </a:solidFill>
                <a:latin typeface="+mj-ea"/>
                <a:ea typeface="+mj-ea"/>
              </a:rPr>
              <a:t>y=</a:t>
            </a:r>
            <a:r>
              <a:rPr lang="en-US" altLang="zh-CN" b="0" dirty="0" err="1">
                <a:solidFill>
                  <a:schemeClr val="tx1"/>
                </a:solidFill>
                <a:latin typeface="+mj-ea"/>
                <a:ea typeface="+mj-ea"/>
              </a:rPr>
              <a:t>gaussmf</a:t>
            </a:r>
            <a:r>
              <a:rPr lang="en-US" altLang="zh-CN" b="0" dirty="0">
                <a:solidFill>
                  <a:schemeClr val="tx1"/>
                </a:solidFill>
                <a:latin typeface="+mj-ea"/>
                <a:ea typeface="+mj-ea"/>
              </a:rPr>
              <a:t>(x,[2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plot(x,y,'m','linewidth',2)</a:t>
            </a:r>
            <a:endParaRPr lang="zh-CN" altLang="zh-CN" b="0" dirty="0">
              <a:solidFill>
                <a:schemeClr val="tx1"/>
              </a:solidFill>
              <a:latin typeface="+mj-ea"/>
              <a:ea typeface="+mj-ea"/>
            </a:endParaRPr>
          </a:p>
          <a:p>
            <a:pPr algn="l"/>
            <a:r>
              <a:rPr lang="en-US" altLang="zh-CN" b="0" dirty="0">
                <a:solidFill>
                  <a:schemeClr val="tx1"/>
                </a:solidFill>
                <a:latin typeface="+mj-ea"/>
                <a:ea typeface="+mj-ea"/>
              </a:rPr>
              <a:t>hold on</a:t>
            </a:r>
            <a:endParaRPr lang="zh-CN" altLang="zh-CN" b="0" dirty="0">
              <a:solidFill>
                <a:schemeClr val="tx1"/>
              </a:solidFill>
              <a:latin typeface="+mj-ea"/>
              <a:ea typeface="+mj-ea"/>
            </a:endParaRPr>
          </a:p>
          <a:p>
            <a:pPr algn="l"/>
            <a:r>
              <a:rPr lang="en-US" altLang="zh-CN" b="0" dirty="0">
                <a:solidFill>
                  <a:schemeClr val="tx1"/>
                </a:solidFill>
                <a:latin typeface="+mj-ea"/>
                <a:ea typeface="+mj-ea"/>
              </a:rPr>
              <a:t>y1=</a:t>
            </a:r>
            <a:r>
              <a:rPr lang="en-US" altLang="zh-CN" b="0" dirty="0" err="1">
                <a:solidFill>
                  <a:schemeClr val="tx1"/>
                </a:solidFill>
                <a:latin typeface="+mj-ea"/>
                <a:ea typeface="+mj-ea"/>
              </a:rPr>
              <a:t>gaussmf</a:t>
            </a:r>
            <a:r>
              <a:rPr lang="en-US" altLang="zh-CN" b="0" dirty="0">
                <a:solidFill>
                  <a:schemeClr val="tx1"/>
                </a:solidFill>
                <a:latin typeface="+mj-ea"/>
                <a:ea typeface="+mj-ea"/>
              </a:rPr>
              <a:t>(x,[1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plot(x,y1,'r','linewidth',2)</a:t>
            </a:r>
            <a:endParaRPr lang="zh-CN" altLang="zh-CN" b="0" dirty="0">
              <a:solidFill>
                <a:schemeClr val="tx1"/>
              </a:solidFill>
              <a:latin typeface="+mj-ea"/>
              <a:ea typeface="+mj-ea"/>
            </a:endParaRPr>
          </a:p>
          <a:p>
            <a:pPr algn="l"/>
            <a:r>
              <a:rPr lang="en-US" altLang="zh-CN" b="0" dirty="0">
                <a:solidFill>
                  <a:schemeClr val="tx1"/>
                </a:solidFill>
                <a:latin typeface="+mj-ea"/>
                <a:ea typeface="+mj-ea"/>
              </a:rPr>
              <a:t>y2=</a:t>
            </a:r>
            <a:r>
              <a:rPr lang="en-US" altLang="zh-CN" b="0" dirty="0" err="1">
                <a:solidFill>
                  <a:schemeClr val="tx1"/>
                </a:solidFill>
                <a:latin typeface="+mj-ea"/>
                <a:ea typeface="+mj-ea"/>
              </a:rPr>
              <a:t>gaussmf</a:t>
            </a:r>
            <a:r>
              <a:rPr lang="en-US" altLang="zh-CN" b="0" dirty="0">
                <a:solidFill>
                  <a:schemeClr val="tx1"/>
                </a:solidFill>
                <a:latin typeface="+mj-ea"/>
                <a:ea typeface="+mj-ea"/>
              </a:rPr>
              <a:t>(x,[1 3]);</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plot(x,y2,'b','linewidth',2)</a:t>
            </a:r>
            <a:endParaRPr lang="zh-CN" altLang="zh-CN" b="0" dirty="0">
              <a:solidFill>
                <a:schemeClr val="tx1"/>
              </a:solidFill>
              <a:latin typeface="+mj-ea"/>
              <a:ea typeface="+mj-ea"/>
            </a:endParaRPr>
          </a:p>
          <a:p>
            <a:pPr algn="l"/>
            <a:r>
              <a:rPr lang="en-US" altLang="zh-CN" b="0" dirty="0">
                <a:solidFill>
                  <a:schemeClr val="tx1"/>
                </a:solidFill>
                <a:latin typeface="+mj-ea"/>
                <a:ea typeface="+mj-ea"/>
              </a:rPr>
              <a:t>y3=</a:t>
            </a:r>
            <a:r>
              <a:rPr lang="en-US" altLang="zh-CN" b="0" dirty="0" err="1">
                <a:solidFill>
                  <a:schemeClr val="tx1"/>
                </a:solidFill>
                <a:latin typeface="+mj-ea"/>
                <a:ea typeface="+mj-ea"/>
              </a:rPr>
              <a:t>gaussmf</a:t>
            </a:r>
            <a:r>
              <a:rPr lang="en-US" altLang="zh-CN" b="0" dirty="0">
                <a:solidFill>
                  <a:schemeClr val="tx1"/>
                </a:solidFill>
                <a:latin typeface="+mj-ea"/>
                <a:ea typeface="+mj-ea"/>
              </a:rPr>
              <a:t>(x,[-1 2]);</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plot(x,y3,'g','linewidth',2)</a:t>
            </a:r>
            <a:endParaRPr lang="zh-CN" altLang="zh-CN" b="0" dirty="0">
              <a:solidFill>
                <a:schemeClr val="tx1"/>
              </a:solidFill>
              <a:latin typeface="+mj-ea"/>
              <a:ea typeface="+mj-ea"/>
            </a:endParaRPr>
          </a:p>
          <a:p>
            <a:pPr algn="l"/>
            <a:r>
              <a:rPr lang="en-US" altLang="zh-CN" b="0" dirty="0">
                <a:solidFill>
                  <a:schemeClr val="tx1"/>
                </a:solidFill>
                <a:latin typeface="+mj-ea"/>
                <a:ea typeface="+mj-ea"/>
              </a:rPr>
              <a:t>y4=</a:t>
            </a:r>
            <a:r>
              <a:rPr lang="en-US" altLang="zh-CN" b="0" dirty="0" err="1">
                <a:solidFill>
                  <a:schemeClr val="tx1"/>
                </a:solidFill>
                <a:latin typeface="+mj-ea"/>
                <a:ea typeface="+mj-ea"/>
              </a:rPr>
              <a:t>gaussmf</a:t>
            </a:r>
            <a:r>
              <a:rPr lang="en-US" altLang="zh-CN" b="0" dirty="0">
                <a:solidFill>
                  <a:schemeClr val="tx1"/>
                </a:solidFill>
                <a:latin typeface="+mj-ea"/>
                <a:ea typeface="+mj-ea"/>
              </a:rPr>
              <a:t>(x,[5 5]);</a:t>
            </a:r>
            <a:endParaRPr lang="zh-CN" altLang="zh-CN" b="0" dirty="0">
              <a:solidFill>
                <a:schemeClr val="tx1"/>
              </a:solidFill>
              <a:latin typeface="+mj-ea"/>
              <a:ea typeface="+mj-ea"/>
            </a:endParaRPr>
          </a:p>
          <a:p>
            <a:pPr algn="l"/>
            <a:r>
              <a:rPr lang="en-US" altLang="zh-CN" b="0" dirty="0">
                <a:solidFill>
                  <a:schemeClr val="tx1"/>
                </a:solidFill>
                <a:latin typeface="+mj-ea"/>
                <a:ea typeface="+mj-ea"/>
              </a:rPr>
              <a:t>plot(x,y4,'k','linewidth',2)</a:t>
            </a:r>
            <a:endParaRPr lang="zh-CN" altLang="zh-CN" b="0" dirty="0">
              <a:solidFill>
                <a:schemeClr val="tx1"/>
              </a:solidFill>
              <a:latin typeface="+mj-ea"/>
              <a:ea typeface="+mj-ea"/>
            </a:endParaRPr>
          </a:p>
          <a:p>
            <a:pPr algn="l"/>
            <a:r>
              <a:rPr lang="en-US" altLang="zh-CN" b="0" dirty="0" err="1">
                <a:solidFill>
                  <a:schemeClr val="tx1"/>
                </a:solidFill>
                <a:latin typeface="+mj-ea"/>
                <a:ea typeface="+mj-ea"/>
              </a:rPr>
              <a:t>xlabel</a:t>
            </a:r>
            <a:r>
              <a:rPr lang="en-US" altLang="zh-CN" b="0" dirty="0">
                <a:solidFill>
                  <a:schemeClr val="tx1"/>
                </a:solidFill>
                <a:latin typeface="+mj-ea"/>
                <a:ea typeface="+mj-ea"/>
              </a:rPr>
              <a:t>('</a:t>
            </a:r>
            <a:r>
              <a:rPr lang="en-US" altLang="zh-CN" b="0" dirty="0" err="1">
                <a:solidFill>
                  <a:schemeClr val="tx1"/>
                </a:solidFill>
                <a:latin typeface="+mj-ea"/>
                <a:ea typeface="+mj-ea"/>
              </a:rPr>
              <a:t>gaussmf</a:t>
            </a:r>
            <a:r>
              <a:rPr lang="en-US" altLang="zh-CN" b="0" dirty="0">
                <a:solidFill>
                  <a:schemeClr val="tx1"/>
                </a:solidFill>
                <a:latin typeface="+mj-ea"/>
                <a:ea typeface="+mj-ea"/>
              </a:rPr>
              <a:t>')</a:t>
            </a:r>
            <a:endParaRPr lang="zh-CN" altLang="zh-CN" b="0" dirty="0">
              <a:solidFill>
                <a:schemeClr val="tx1"/>
              </a:solidFill>
              <a:latin typeface="+mj-ea"/>
              <a:ea typeface="+mj-ea"/>
            </a:endParaRPr>
          </a:p>
          <a:p>
            <a:pPr algn="l"/>
            <a:r>
              <a:rPr lang="zh-CN" altLang="zh-CN" b="0" dirty="0">
                <a:solidFill>
                  <a:schemeClr val="tx1"/>
                </a:solidFill>
                <a:latin typeface="+mj-ea"/>
                <a:ea typeface="+mj-ea"/>
              </a:rPr>
              <a:t>运行程序输出图形如图</a:t>
            </a:r>
            <a:r>
              <a:rPr lang="en-US" altLang="zh-CN" b="0" dirty="0">
                <a:solidFill>
                  <a:schemeClr val="tx1"/>
                </a:solidFill>
                <a:latin typeface="+mj-ea"/>
                <a:ea typeface="+mj-ea"/>
              </a:rPr>
              <a:t>8-2</a:t>
            </a:r>
            <a:r>
              <a:rPr lang="zh-CN" altLang="zh-CN" b="0" dirty="0">
                <a:solidFill>
                  <a:schemeClr val="tx1"/>
                </a:solidFill>
                <a:latin typeface="+mj-ea"/>
                <a:ea typeface="+mj-ea"/>
              </a:rPr>
              <a:t>所示。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45000"/>
            <a:ext cx="3114582" cy="2758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48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86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8.1.2  </a:t>
            </a:r>
            <a:r>
              <a:rPr lang="zh-CN" altLang="zh-CN" b="1" dirty="0">
                <a:solidFill>
                  <a:srgbClr val="C00000"/>
                </a:solidFill>
              </a:rPr>
              <a:t>三角形隶属函数</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251520" y="1772816"/>
            <a:ext cx="8229600" cy="4525963"/>
          </a:xfrm>
        </p:spPr>
        <p:txBody>
          <a:bodyPr>
            <a:normAutofit fontScale="55000" lnSpcReduction="20000"/>
          </a:bodyPr>
          <a:lstStyle/>
          <a:p>
            <a:r>
              <a:rPr lang="zh-CN" altLang="zh-CN" dirty="0"/>
              <a:t>函数  </a:t>
            </a:r>
            <a:r>
              <a:rPr lang="en-US" altLang="zh-CN" dirty="0" err="1"/>
              <a:t>trimf</a:t>
            </a:r>
            <a:endParaRPr lang="zh-CN" altLang="zh-CN" dirty="0"/>
          </a:p>
          <a:p>
            <a:r>
              <a:rPr lang="zh-CN" altLang="zh-CN" dirty="0"/>
              <a:t>格式 </a:t>
            </a:r>
            <a:r>
              <a:rPr lang="en-US" altLang="zh-CN" dirty="0"/>
              <a:t> y = </a:t>
            </a:r>
            <a:r>
              <a:rPr lang="en-US" altLang="zh-CN" dirty="0" err="1"/>
              <a:t>trimf</a:t>
            </a:r>
            <a:r>
              <a:rPr lang="en-US" altLang="zh-CN" dirty="0"/>
              <a:t>(</a:t>
            </a:r>
            <a:r>
              <a:rPr lang="en-US" altLang="zh-CN" dirty="0" err="1"/>
              <a:t>x,params</a:t>
            </a:r>
            <a:r>
              <a:rPr lang="en-US" altLang="zh-CN" dirty="0"/>
              <a:t>)</a:t>
            </a:r>
            <a:endParaRPr lang="zh-CN" altLang="zh-CN" dirty="0"/>
          </a:p>
          <a:p>
            <a:r>
              <a:rPr lang="en-US" altLang="zh-CN" dirty="0"/>
              <a:t>      y = </a:t>
            </a:r>
            <a:r>
              <a:rPr lang="en-US" altLang="zh-CN" dirty="0" err="1"/>
              <a:t>trimf</a:t>
            </a:r>
            <a:r>
              <a:rPr lang="en-US" altLang="zh-CN" dirty="0"/>
              <a:t>(x,[a b c])</a:t>
            </a:r>
            <a:endParaRPr lang="zh-CN" altLang="zh-CN" dirty="0"/>
          </a:p>
          <a:p>
            <a:r>
              <a:rPr lang="zh-CN" altLang="zh-CN" dirty="0"/>
              <a:t>定义域由向量</a:t>
            </a:r>
            <a:r>
              <a:rPr lang="en-US" altLang="zh-CN" dirty="0"/>
              <a:t>x</a:t>
            </a:r>
            <a:r>
              <a:rPr lang="zh-CN" altLang="zh-CN" dirty="0"/>
              <a:t>确定，曲线形状由参数</a:t>
            </a:r>
            <a:r>
              <a:rPr lang="en-US" altLang="zh-CN" dirty="0"/>
              <a:t>a, b, c</a:t>
            </a:r>
            <a:r>
              <a:rPr lang="zh-CN" altLang="zh-CN" dirty="0"/>
              <a:t>确定，参数</a:t>
            </a:r>
            <a:r>
              <a:rPr lang="en-US" altLang="zh-CN" dirty="0"/>
              <a:t>a</a:t>
            </a:r>
            <a:r>
              <a:rPr lang="zh-CN" altLang="zh-CN" dirty="0"/>
              <a:t>和</a:t>
            </a:r>
            <a:r>
              <a:rPr lang="en-US" altLang="zh-CN" dirty="0"/>
              <a:t>c</a:t>
            </a:r>
            <a:r>
              <a:rPr lang="zh-CN" altLang="zh-CN" dirty="0"/>
              <a:t>对应三角形下部的左右两个顶点，参数</a:t>
            </a:r>
            <a:r>
              <a:rPr lang="en-US" altLang="zh-CN" dirty="0"/>
              <a:t>b</a:t>
            </a:r>
            <a:r>
              <a:rPr lang="zh-CN" altLang="zh-CN" dirty="0"/>
              <a:t>对应三角形上部的顶点，这里要求</a:t>
            </a:r>
            <a:r>
              <a:rPr lang="en-US" altLang="zh-CN" dirty="0"/>
              <a:t>a ,</a:t>
            </a:r>
            <a:r>
              <a:rPr lang="zh-CN" altLang="zh-CN" dirty="0"/>
              <a:t>生成的隶属函数总有一个统一的高度，若想有一个高度小于统一高度的三角形隶属函数，则使用</a:t>
            </a:r>
            <a:r>
              <a:rPr lang="en-US" altLang="zh-CN" dirty="0" err="1"/>
              <a:t>trapmf</a:t>
            </a:r>
            <a:r>
              <a:rPr lang="zh-CN" altLang="zh-CN" dirty="0"/>
              <a:t>函数。</a:t>
            </a:r>
          </a:p>
          <a:p>
            <a:r>
              <a:rPr lang="zh-CN" altLang="zh-CN" dirty="0"/>
              <a:t>创建三角形隶属函数曲线，编程如下：</a:t>
            </a:r>
          </a:p>
          <a:p>
            <a:r>
              <a:rPr lang="en-US" altLang="zh-CN" dirty="0" err="1"/>
              <a:t>clc,clear,close</a:t>
            </a:r>
            <a:r>
              <a:rPr lang="en-US" altLang="zh-CN" dirty="0"/>
              <a:t> all</a:t>
            </a:r>
            <a:endParaRPr lang="zh-CN" altLang="zh-CN" dirty="0"/>
          </a:p>
          <a:p>
            <a:r>
              <a:rPr lang="en-US" altLang="zh-CN" dirty="0"/>
              <a:t>x=0:0.1:10;</a:t>
            </a:r>
            <a:endParaRPr lang="zh-CN" altLang="zh-CN" dirty="0"/>
          </a:p>
          <a:p>
            <a:r>
              <a:rPr lang="en-US" altLang="zh-CN" dirty="0"/>
              <a:t>y=</a:t>
            </a:r>
            <a:r>
              <a:rPr lang="en-US" altLang="zh-CN" dirty="0" err="1"/>
              <a:t>trimf</a:t>
            </a:r>
            <a:r>
              <a:rPr lang="en-US" altLang="zh-CN" dirty="0"/>
              <a:t>(x,[3 6 8]);</a:t>
            </a:r>
            <a:endParaRPr lang="zh-CN" altLang="zh-CN" dirty="0"/>
          </a:p>
          <a:p>
            <a:r>
              <a:rPr lang="en-US" altLang="zh-CN" dirty="0"/>
              <a:t>plot(x,y,'linewidth',2)</a:t>
            </a:r>
            <a:endParaRPr lang="zh-CN" altLang="zh-CN" dirty="0"/>
          </a:p>
          <a:p>
            <a:r>
              <a:rPr lang="en-US" altLang="zh-CN" dirty="0" err="1"/>
              <a:t>xlabel</a:t>
            </a:r>
            <a:r>
              <a:rPr lang="en-US" altLang="zh-CN" dirty="0"/>
              <a:t>('</a:t>
            </a:r>
            <a:r>
              <a:rPr lang="en-US" altLang="zh-CN" dirty="0" err="1"/>
              <a:t>trimf</a:t>
            </a:r>
            <a:r>
              <a:rPr lang="en-US" altLang="zh-CN" dirty="0"/>
              <a:t>, P=[3 6 8]')</a:t>
            </a:r>
            <a:endParaRPr lang="zh-CN" altLang="zh-CN" dirty="0"/>
          </a:p>
          <a:p>
            <a:r>
              <a:rPr lang="en-US" altLang="zh-CN" dirty="0"/>
              <a:t>grid on</a:t>
            </a:r>
            <a:endParaRPr lang="zh-CN" altLang="zh-CN" dirty="0"/>
          </a:p>
          <a:p>
            <a:r>
              <a:rPr lang="en-US" altLang="zh-CN" dirty="0"/>
              <a:t>axis tight</a:t>
            </a:r>
            <a:endParaRPr lang="zh-CN" altLang="zh-CN" dirty="0"/>
          </a:p>
          <a:p>
            <a:r>
              <a:rPr lang="zh-CN" altLang="zh-CN" dirty="0"/>
              <a:t>运行程序输出图形如图</a:t>
            </a:r>
            <a:r>
              <a:rPr lang="en-US" altLang="zh-CN" dirty="0"/>
              <a:t>8-3</a:t>
            </a:r>
            <a:r>
              <a:rPr lang="zh-CN" altLang="zh-CN" dirty="0"/>
              <a:t>所示。</a:t>
            </a: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645024"/>
            <a:ext cx="2811463" cy="242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479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fontScale="55000" lnSpcReduction="20000"/>
          </a:bodyPr>
          <a:lstStyle/>
          <a:p>
            <a:r>
              <a:rPr lang="zh-CN" altLang="zh-CN" dirty="0">
                <a:latin typeface="+mj-ea"/>
                <a:ea typeface="+mj-ea"/>
              </a:rPr>
              <a:t>创建不同三角形隶属函数曲线，编程如下：</a:t>
            </a:r>
          </a:p>
          <a:p>
            <a:r>
              <a:rPr lang="en-US" altLang="zh-CN" dirty="0" err="1">
                <a:latin typeface="+mj-ea"/>
                <a:ea typeface="+mj-ea"/>
              </a:rPr>
              <a:t>clc,clear,close</a:t>
            </a:r>
            <a:r>
              <a:rPr lang="en-US" altLang="zh-CN" dirty="0">
                <a:latin typeface="+mj-ea"/>
                <a:ea typeface="+mj-ea"/>
              </a:rPr>
              <a:t> all</a:t>
            </a:r>
            <a:endParaRPr lang="zh-CN" altLang="zh-CN" dirty="0">
              <a:latin typeface="+mj-ea"/>
              <a:ea typeface="+mj-ea"/>
            </a:endParaRPr>
          </a:p>
          <a:p>
            <a:r>
              <a:rPr lang="en-US" altLang="zh-CN" dirty="0">
                <a:latin typeface="+mj-ea"/>
                <a:ea typeface="+mj-ea"/>
              </a:rPr>
              <a:t>x = (0:0.2:10)';</a:t>
            </a:r>
            <a:endParaRPr lang="zh-CN" altLang="zh-CN" dirty="0">
              <a:latin typeface="+mj-ea"/>
              <a:ea typeface="+mj-ea"/>
            </a:endParaRPr>
          </a:p>
          <a:p>
            <a:r>
              <a:rPr lang="en-US" altLang="zh-CN" dirty="0">
                <a:latin typeface="+mj-ea"/>
                <a:ea typeface="+mj-ea"/>
              </a:rPr>
              <a:t>y1 = </a:t>
            </a:r>
            <a:r>
              <a:rPr lang="en-US" altLang="zh-CN" dirty="0" err="1">
                <a:latin typeface="+mj-ea"/>
                <a:ea typeface="+mj-ea"/>
              </a:rPr>
              <a:t>trimf</a:t>
            </a:r>
            <a:r>
              <a:rPr lang="en-US" altLang="zh-CN" dirty="0">
                <a:latin typeface="+mj-ea"/>
                <a:ea typeface="+mj-ea"/>
              </a:rPr>
              <a:t>(x,[3 4 5]);</a:t>
            </a:r>
            <a:endParaRPr lang="zh-CN" altLang="zh-CN" dirty="0">
              <a:latin typeface="+mj-ea"/>
              <a:ea typeface="+mj-ea"/>
            </a:endParaRPr>
          </a:p>
          <a:p>
            <a:r>
              <a:rPr lang="en-US" altLang="zh-CN" dirty="0">
                <a:latin typeface="+mj-ea"/>
                <a:ea typeface="+mj-ea"/>
              </a:rPr>
              <a:t>y2 = </a:t>
            </a:r>
            <a:r>
              <a:rPr lang="en-US" altLang="zh-CN" dirty="0" err="1">
                <a:latin typeface="+mj-ea"/>
                <a:ea typeface="+mj-ea"/>
              </a:rPr>
              <a:t>trimf</a:t>
            </a:r>
            <a:r>
              <a:rPr lang="en-US" altLang="zh-CN" dirty="0">
                <a:latin typeface="+mj-ea"/>
                <a:ea typeface="+mj-ea"/>
              </a:rPr>
              <a:t>(x,[2 4 7 ]);</a:t>
            </a:r>
            <a:endParaRPr lang="zh-CN" altLang="zh-CN" dirty="0">
              <a:latin typeface="+mj-ea"/>
              <a:ea typeface="+mj-ea"/>
            </a:endParaRPr>
          </a:p>
          <a:p>
            <a:r>
              <a:rPr lang="en-US" altLang="zh-CN" dirty="0">
                <a:latin typeface="+mj-ea"/>
                <a:ea typeface="+mj-ea"/>
              </a:rPr>
              <a:t>y3 = </a:t>
            </a:r>
            <a:r>
              <a:rPr lang="en-US" altLang="zh-CN" dirty="0" err="1">
                <a:latin typeface="+mj-ea"/>
                <a:ea typeface="+mj-ea"/>
              </a:rPr>
              <a:t>trimf</a:t>
            </a:r>
            <a:r>
              <a:rPr lang="en-US" altLang="zh-CN" dirty="0">
                <a:latin typeface="+mj-ea"/>
                <a:ea typeface="+mj-ea"/>
              </a:rPr>
              <a:t>(x,[1 4 9]);</a:t>
            </a:r>
            <a:endParaRPr lang="zh-CN" altLang="zh-CN" dirty="0">
              <a:latin typeface="+mj-ea"/>
              <a:ea typeface="+mj-ea"/>
            </a:endParaRPr>
          </a:p>
          <a:p>
            <a:r>
              <a:rPr lang="en-US" altLang="zh-CN" dirty="0">
                <a:latin typeface="+mj-ea"/>
                <a:ea typeface="+mj-ea"/>
              </a:rPr>
              <a:t>subplot(2,1,1),</a:t>
            </a:r>
            <a:endParaRPr lang="zh-CN" altLang="zh-CN" dirty="0">
              <a:latin typeface="+mj-ea"/>
              <a:ea typeface="+mj-ea"/>
            </a:endParaRPr>
          </a:p>
          <a:p>
            <a:r>
              <a:rPr lang="en-US" altLang="zh-CN" dirty="0">
                <a:latin typeface="+mj-ea"/>
                <a:ea typeface="+mj-ea"/>
              </a:rPr>
              <a:t>plot(x,[y1 y2 y3 ]);</a:t>
            </a:r>
            <a:endParaRPr lang="zh-CN" altLang="zh-CN" dirty="0">
              <a:latin typeface="+mj-ea"/>
              <a:ea typeface="+mj-ea"/>
            </a:endParaRPr>
          </a:p>
          <a:p>
            <a:r>
              <a:rPr lang="en-US" altLang="zh-CN" dirty="0">
                <a:latin typeface="+mj-ea"/>
                <a:ea typeface="+mj-ea"/>
              </a:rPr>
              <a:t>grid on</a:t>
            </a:r>
            <a:endParaRPr lang="zh-CN" altLang="zh-CN" dirty="0">
              <a:latin typeface="+mj-ea"/>
              <a:ea typeface="+mj-ea"/>
            </a:endParaRPr>
          </a:p>
          <a:p>
            <a:r>
              <a:rPr lang="en-US" altLang="zh-CN" dirty="0">
                <a:latin typeface="+mj-ea"/>
                <a:ea typeface="+mj-ea"/>
              </a:rPr>
              <a:t>axis tight</a:t>
            </a:r>
            <a:endParaRPr lang="zh-CN" altLang="zh-CN" dirty="0">
              <a:latin typeface="+mj-ea"/>
              <a:ea typeface="+mj-ea"/>
            </a:endParaRPr>
          </a:p>
          <a:p>
            <a:r>
              <a:rPr lang="en-US" altLang="zh-CN" dirty="0">
                <a:latin typeface="+mj-ea"/>
                <a:ea typeface="+mj-ea"/>
              </a:rPr>
              <a:t>y1 = </a:t>
            </a:r>
            <a:r>
              <a:rPr lang="en-US" altLang="zh-CN" dirty="0" err="1">
                <a:latin typeface="+mj-ea"/>
                <a:ea typeface="+mj-ea"/>
              </a:rPr>
              <a:t>trimf</a:t>
            </a:r>
            <a:r>
              <a:rPr lang="en-US" altLang="zh-CN" dirty="0">
                <a:latin typeface="+mj-ea"/>
                <a:ea typeface="+mj-ea"/>
              </a:rPr>
              <a:t>(x,[2 3 5]);</a:t>
            </a:r>
            <a:endParaRPr lang="zh-CN" altLang="zh-CN" dirty="0">
              <a:latin typeface="+mj-ea"/>
              <a:ea typeface="+mj-ea"/>
            </a:endParaRPr>
          </a:p>
          <a:p>
            <a:r>
              <a:rPr lang="en-US" altLang="zh-CN" dirty="0">
                <a:latin typeface="+mj-ea"/>
                <a:ea typeface="+mj-ea"/>
              </a:rPr>
              <a:t>y2 = </a:t>
            </a:r>
            <a:r>
              <a:rPr lang="en-US" altLang="zh-CN" dirty="0" err="1">
                <a:latin typeface="+mj-ea"/>
                <a:ea typeface="+mj-ea"/>
              </a:rPr>
              <a:t>trimf</a:t>
            </a:r>
            <a:r>
              <a:rPr lang="en-US" altLang="zh-CN" dirty="0">
                <a:latin typeface="+mj-ea"/>
                <a:ea typeface="+mj-ea"/>
              </a:rPr>
              <a:t>(x,[3 4 7]);</a:t>
            </a:r>
            <a:endParaRPr lang="zh-CN" altLang="zh-CN" dirty="0">
              <a:latin typeface="+mj-ea"/>
              <a:ea typeface="+mj-ea"/>
            </a:endParaRPr>
          </a:p>
          <a:p>
            <a:r>
              <a:rPr lang="en-US" altLang="zh-CN" dirty="0">
                <a:latin typeface="+mj-ea"/>
                <a:ea typeface="+mj-ea"/>
              </a:rPr>
              <a:t>y3 = </a:t>
            </a:r>
            <a:r>
              <a:rPr lang="en-US" altLang="zh-CN" dirty="0" err="1">
                <a:latin typeface="+mj-ea"/>
                <a:ea typeface="+mj-ea"/>
              </a:rPr>
              <a:t>trimf</a:t>
            </a:r>
            <a:r>
              <a:rPr lang="en-US" altLang="zh-CN" dirty="0">
                <a:latin typeface="+mj-ea"/>
                <a:ea typeface="+mj-ea"/>
              </a:rPr>
              <a:t>(x,[4 5 9]);</a:t>
            </a:r>
            <a:endParaRPr lang="zh-CN" altLang="zh-CN" dirty="0">
              <a:latin typeface="+mj-ea"/>
              <a:ea typeface="+mj-ea"/>
            </a:endParaRPr>
          </a:p>
          <a:p>
            <a:r>
              <a:rPr lang="en-US" altLang="zh-CN" dirty="0">
                <a:latin typeface="+mj-ea"/>
                <a:ea typeface="+mj-ea"/>
              </a:rPr>
              <a:t>subplot(2,1,2),</a:t>
            </a:r>
            <a:endParaRPr lang="zh-CN" altLang="zh-CN" dirty="0">
              <a:latin typeface="+mj-ea"/>
              <a:ea typeface="+mj-ea"/>
            </a:endParaRPr>
          </a:p>
          <a:p>
            <a:r>
              <a:rPr lang="en-US" altLang="zh-CN" dirty="0">
                <a:latin typeface="+mj-ea"/>
                <a:ea typeface="+mj-ea"/>
              </a:rPr>
              <a:t>plot(x,[y1 y2 y3 ]);</a:t>
            </a:r>
            <a:endParaRPr lang="zh-CN" altLang="zh-CN" dirty="0">
              <a:latin typeface="+mj-ea"/>
              <a:ea typeface="+mj-ea"/>
            </a:endParaRPr>
          </a:p>
          <a:p>
            <a:r>
              <a:rPr lang="en-US" altLang="zh-CN" dirty="0">
                <a:latin typeface="+mj-ea"/>
                <a:ea typeface="+mj-ea"/>
              </a:rPr>
              <a:t>grid on</a:t>
            </a:r>
            <a:endParaRPr lang="zh-CN" altLang="zh-CN" dirty="0">
              <a:latin typeface="+mj-ea"/>
              <a:ea typeface="+mj-ea"/>
            </a:endParaRPr>
          </a:p>
          <a:p>
            <a:r>
              <a:rPr lang="en-US" altLang="zh-CN" dirty="0">
                <a:latin typeface="+mj-ea"/>
                <a:ea typeface="+mj-ea"/>
              </a:rPr>
              <a:t>axis tight</a:t>
            </a:r>
            <a:endParaRPr lang="zh-CN" altLang="zh-CN" dirty="0">
              <a:latin typeface="+mj-ea"/>
              <a:ea typeface="+mj-ea"/>
            </a:endParaRPr>
          </a:p>
          <a:p>
            <a:r>
              <a:rPr lang="zh-CN" altLang="zh-CN" dirty="0">
                <a:latin typeface="+mj-ea"/>
                <a:ea typeface="+mj-ea"/>
              </a:rPr>
              <a:t>运行程序输出图形如图</a:t>
            </a:r>
            <a:r>
              <a:rPr lang="en-US" altLang="zh-CN" dirty="0">
                <a:latin typeface="+mj-ea"/>
                <a:ea typeface="+mj-ea"/>
              </a:rPr>
              <a:t>8-4</a:t>
            </a:r>
            <a:r>
              <a:rPr lang="zh-CN" altLang="zh-CN" dirty="0">
                <a:latin typeface="+mj-ea"/>
                <a:ea typeface="+mj-ea"/>
              </a:rPr>
              <a:t>所示。</a:t>
            </a:r>
          </a:p>
          <a:p>
            <a:endParaRPr lang="zh-CN" altLang="en-US" dirty="0">
              <a:latin typeface="+mj-ea"/>
              <a:ea typeface="+mj-e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276872"/>
            <a:ext cx="3186113" cy="2652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7690516"/>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58</TotalTime>
  <Words>4787</Words>
  <Application>Microsoft Office PowerPoint</Application>
  <PresentationFormat>全屏显示(4:3)</PresentationFormat>
  <Paragraphs>418</Paragraphs>
  <Slides>53</Slides>
  <Notes>0</Notes>
  <HiddenSlides>0</HiddenSlides>
  <MMClips>0</MMClips>
  <ScaleCrop>false</ScaleCrop>
  <HeadingPairs>
    <vt:vector size="4" baseType="variant">
      <vt:variant>
        <vt:lpstr>主题</vt:lpstr>
      </vt:variant>
      <vt:variant>
        <vt:i4>2</vt:i4>
      </vt:variant>
      <vt:variant>
        <vt:lpstr>幻灯片标题</vt:lpstr>
      </vt:variant>
      <vt:variant>
        <vt:i4>53</vt:i4>
      </vt:variant>
    </vt:vector>
  </HeadingPairs>
  <TitlesOfParts>
    <vt:vector size="55" baseType="lpstr">
      <vt:lpstr>模板 - 副本</vt:lpstr>
      <vt:lpstr>默认设计模板</vt:lpstr>
      <vt:lpstr>第8章  模糊逻辑控制仿真</vt:lpstr>
      <vt:lpstr>目录</vt:lpstr>
      <vt:lpstr>8.1  模糊逻辑概 </vt:lpstr>
      <vt:lpstr>PowerPoint 演示文稿</vt:lpstr>
      <vt:lpstr>PowerPoint 演示文稿</vt:lpstr>
      <vt:lpstr>PowerPoint 演示文稿</vt:lpstr>
      <vt:lpstr>PowerPoint 演示文稿</vt:lpstr>
      <vt:lpstr>8.1.2  三角形隶属函数 </vt:lpstr>
      <vt:lpstr>PowerPoint 演示文稿</vt:lpstr>
      <vt:lpstr>8.2  模糊逻辑控制箱图形界面 </vt:lpstr>
      <vt:lpstr>8.2.1  基本FIS编辑器 </vt:lpstr>
      <vt:lpstr>PowerPoint 演示文稿</vt:lpstr>
      <vt:lpstr>PowerPoint 演示文稿</vt:lpstr>
      <vt:lpstr>PowerPoint 演示文稿</vt:lpstr>
      <vt:lpstr>8.2.2  隶属函数编辑器 </vt:lpstr>
      <vt:lpstr>PowerPoint 演示文稿</vt:lpstr>
      <vt:lpstr>8.2.3  绘制FIS </vt:lpstr>
      <vt:lpstr>8.2.4  设置模糊系统属性 </vt:lpstr>
      <vt:lpstr>PowerPoint 演示文稿</vt:lpstr>
      <vt:lpstr>8.2.5编辑 </vt:lpstr>
      <vt:lpstr>PowerPoint 演示文稿</vt:lpstr>
      <vt:lpstr>8.2.6  规则观察器和模糊推理框图</vt:lpstr>
      <vt:lpstr>PowerPoint 演示文稿</vt:lpstr>
      <vt:lpstr>8.3  模糊聚类分析 </vt:lpstr>
      <vt:lpstr>8.3.1  FIS曲面 </vt:lpstr>
      <vt:lpstr>PowerPoint 演示文稿</vt:lpstr>
      <vt:lpstr>8.3.2  FIS结构</vt:lpstr>
      <vt:lpstr>PowerPoint 演示文稿</vt:lpstr>
      <vt:lpstr>8.3.3  模糊均值聚类 </vt:lpstr>
      <vt:lpstr>PowerPoint 演示文稿</vt:lpstr>
      <vt:lpstr>8.3.4  模糊聚类工具箱 </vt:lpstr>
      <vt:lpstr>PowerPoint 演示文稿</vt:lpstr>
      <vt:lpstr>PowerPoint 演示文稿</vt:lpstr>
      <vt:lpstr>PowerPoint 演示文稿</vt:lpstr>
      <vt:lpstr>8.4  模糊与PID控制器仿真设计 </vt:lpstr>
      <vt:lpstr>8.4.1  模糊逻辑工具箱 </vt:lpstr>
      <vt:lpstr>PowerPoint 演示文稿</vt:lpstr>
      <vt:lpstr>PowerPoint 演示文稿</vt:lpstr>
      <vt:lpstr>PowerPoint 演示文稿</vt:lpstr>
      <vt:lpstr>PowerPoint 演示文稿</vt:lpstr>
      <vt:lpstr>8.4.2  PID控制 </vt:lpstr>
      <vt:lpstr>PowerPoint 演示文稿</vt:lpstr>
      <vt:lpstr>8.4.3  模糊控制器设计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8.4.4  模糊与PID控制仿真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8</cp:revision>
  <cp:lastPrinted>1601-01-01T00:00:00Z</cp:lastPrinted>
  <dcterms:created xsi:type="dcterms:W3CDTF">2017-03-29T11:46:04Z</dcterms:created>
  <dcterms:modified xsi:type="dcterms:W3CDTF">2017-05-03T01:33:42Z</dcterms:modified>
</cp:coreProperties>
</file>