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64"/>
  </p:notesMasterIdLst>
  <p:handoutMasterIdLst>
    <p:handoutMasterId r:id="rId65"/>
  </p:handoutMasterIdLst>
  <p:sldIdLst>
    <p:sldId id="704" r:id="rId3"/>
    <p:sldId id="788" r:id="rId4"/>
    <p:sldId id="705" r:id="rId5"/>
    <p:sldId id="706" r:id="rId6"/>
    <p:sldId id="763" r:id="rId7"/>
    <p:sldId id="759" r:id="rId8"/>
    <p:sldId id="760" r:id="rId9"/>
    <p:sldId id="709" r:id="rId10"/>
    <p:sldId id="710" r:id="rId11"/>
    <p:sldId id="712" r:id="rId12"/>
    <p:sldId id="711" r:id="rId13"/>
    <p:sldId id="764" r:id="rId14"/>
    <p:sldId id="765" r:id="rId15"/>
    <p:sldId id="714" r:id="rId16"/>
    <p:sldId id="715" r:id="rId17"/>
    <p:sldId id="716" r:id="rId18"/>
    <p:sldId id="717" r:id="rId19"/>
    <p:sldId id="718" r:id="rId20"/>
    <p:sldId id="766" r:id="rId21"/>
    <p:sldId id="721" r:id="rId22"/>
    <p:sldId id="767" r:id="rId23"/>
    <p:sldId id="768" r:id="rId24"/>
    <p:sldId id="722" r:id="rId25"/>
    <p:sldId id="769" r:id="rId26"/>
    <p:sldId id="770" r:id="rId27"/>
    <p:sldId id="723" r:id="rId28"/>
    <p:sldId id="771" r:id="rId29"/>
    <p:sldId id="772" r:id="rId30"/>
    <p:sldId id="773" r:id="rId31"/>
    <p:sldId id="724" r:id="rId32"/>
    <p:sldId id="725" r:id="rId33"/>
    <p:sldId id="726" r:id="rId34"/>
    <p:sldId id="727" r:id="rId35"/>
    <p:sldId id="728" r:id="rId36"/>
    <p:sldId id="734" r:id="rId37"/>
    <p:sldId id="735" r:id="rId38"/>
    <p:sldId id="736" r:id="rId39"/>
    <p:sldId id="737" r:id="rId40"/>
    <p:sldId id="738" r:id="rId41"/>
    <p:sldId id="739" r:id="rId42"/>
    <p:sldId id="740" r:id="rId43"/>
    <p:sldId id="741" r:id="rId44"/>
    <p:sldId id="774" r:id="rId45"/>
    <p:sldId id="775" r:id="rId46"/>
    <p:sldId id="776" r:id="rId47"/>
    <p:sldId id="742" r:id="rId48"/>
    <p:sldId id="777" r:id="rId49"/>
    <p:sldId id="778" r:id="rId50"/>
    <p:sldId id="743" r:id="rId51"/>
    <p:sldId id="744" r:id="rId52"/>
    <p:sldId id="745" r:id="rId53"/>
    <p:sldId id="746" r:id="rId54"/>
    <p:sldId id="781" r:id="rId55"/>
    <p:sldId id="779" r:id="rId56"/>
    <p:sldId id="780" r:id="rId57"/>
    <p:sldId id="747" r:id="rId58"/>
    <p:sldId id="748" r:id="rId59"/>
    <p:sldId id="782" r:id="rId60"/>
    <p:sldId id="783" r:id="rId61"/>
    <p:sldId id="786" r:id="rId62"/>
    <p:sldId id="787" r:id="rId63"/>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 Id="rId9" Type="http://schemas.openxmlformats.org/officeDocument/2006/relationships/image" Target="../media/image45.wmf"/></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wmf"/><Relationship Id="rId7" Type="http://schemas.openxmlformats.org/officeDocument/2006/relationships/image" Target="../media/image50.png"/><Relationship Id="rId2" Type="http://schemas.openxmlformats.org/officeDocument/2006/relationships/image" Target="../media/image46.wmf"/><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image" Target="../media/image34.wmf"/><Relationship Id="rId4" Type="http://schemas.openxmlformats.org/officeDocument/2006/relationships/image" Target="../media/image48.wmf"/><Relationship Id="rId9" Type="http://schemas.openxmlformats.org/officeDocument/2006/relationships/image" Target="../media/image52.wmf"/></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12" Type="http://schemas.openxmlformats.org/officeDocument/2006/relationships/image" Target="../media/image70.wmf"/><Relationship Id="rId2" Type="http://schemas.openxmlformats.org/officeDocument/2006/relationships/image" Target="../media/image60.wmf"/><Relationship Id="rId1" Type="http://schemas.openxmlformats.org/officeDocument/2006/relationships/slideLayout" Target="../slideLayouts/slideLayout2.xml"/><Relationship Id="rId6" Type="http://schemas.openxmlformats.org/officeDocument/2006/relationships/image" Target="../media/image64.wmf"/><Relationship Id="rId11" Type="http://schemas.openxmlformats.org/officeDocument/2006/relationships/image" Target="../media/image69.wmf"/><Relationship Id="rId5" Type="http://schemas.openxmlformats.org/officeDocument/2006/relationships/image" Target="../media/image63.wmf"/><Relationship Id="rId10" Type="http://schemas.openxmlformats.org/officeDocument/2006/relationships/image" Target="../media/image68.wmf"/><Relationship Id="rId4" Type="http://schemas.openxmlformats.org/officeDocument/2006/relationships/image" Target="../media/image62.wmf"/><Relationship Id="rId9" Type="http://schemas.openxmlformats.org/officeDocument/2006/relationships/image" Target="../media/image67.png"/></Relationships>
</file>

<file path=ppt/slides/_rels/slide28.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slideLayout" Target="../slideLayouts/slideLayout2.xml"/><Relationship Id="rId6" Type="http://schemas.openxmlformats.org/officeDocument/2006/relationships/image" Target="../media/image75.wmf"/><Relationship Id="rId5" Type="http://schemas.openxmlformats.org/officeDocument/2006/relationships/image" Target="../media/image74.wmf"/><Relationship Id="rId10" Type="http://schemas.openxmlformats.org/officeDocument/2006/relationships/image" Target="../media/image79.wmf"/><Relationship Id="rId4" Type="http://schemas.openxmlformats.org/officeDocument/2006/relationships/image" Target="../media/image73.wmf"/><Relationship Id="rId9" Type="http://schemas.openxmlformats.org/officeDocument/2006/relationships/image" Target="../media/image78.wmf"/></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wmf"/><Relationship Id="rId1" Type="http://schemas.openxmlformats.org/officeDocument/2006/relationships/slideLayout" Target="../slideLayouts/slideLayout2.xml"/><Relationship Id="rId4" Type="http://schemas.openxmlformats.org/officeDocument/2006/relationships/image" Target="../media/image84.wmf"/></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slideLayout" Target="../slideLayouts/slideLayout2.xml"/><Relationship Id="rId4" Type="http://schemas.openxmlformats.org/officeDocument/2006/relationships/image" Target="../media/image92.wmf"/></Relationships>
</file>

<file path=ppt/slides/_rels/slide3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image" Target="../media/image114.wmf"/><Relationship Id="rId3" Type="http://schemas.openxmlformats.org/officeDocument/2006/relationships/image" Target="../media/image104.wmf"/><Relationship Id="rId7" Type="http://schemas.openxmlformats.org/officeDocument/2006/relationships/image" Target="../media/image108.wmf"/><Relationship Id="rId12" Type="http://schemas.openxmlformats.org/officeDocument/2006/relationships/image" Target="../media/image113.wmf"/><Relationship Id="rId2" Type="http://schemas.openxmlformats.org/officeDocument/2006/relationships/image" Target="../media/image103.wmf"/><Relationship Id="rId1" Type="http://schemas.openxmlformats.org/officeDocument/2006/relationships/slideLayout" Target="../slideLayouts/slideLayout2.xml"/><Relationship Id="rId6" Type="http://schemas.openxmlformats.org/officeDocument/2006/relationships/image" Target="../media/image107.wmf"/><Relationship Id="rId11" Type="http://schemas.openxmlformats.org/officeDocument/2006/relationships/image" Target="../media/image112.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 Id="rId14" Type="http://schemas.openxmlformats.org/officeDocument/2006/relationships/image" Target="../media/image115.png"/></Relationships>
</file>

<file path=ppt/slides/_rels/slide47.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slideLayout" Target="../slideLayouts/slideLayout2.xml"/><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3.wmf"/></Relationships>
</file>

<file path=ppt/slides/_rels/slide48.x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slideLayout" Target="../slideLayouts/slideLayout2.xml"/><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slides/_rels/slide4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slides/_rels/slide53.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slideLayout" Target="../slideLayouts/slideLayout2.xml"/><Relationship Id="rId6" Type="http://schemas.openxmlformats.org/officeDocument/2006/relationships/image" Target="../media/image143.wmf"/><Relationship Id="rId11" Type="http://schemas.openxmlformats.org/officeDocument/2006/relationships/image" Target="../media/image148.wmf"/><Relationship Id="rId5" Type="http://schemas.openxmlformats.org/officeDocument/2006/relationships/image" Target="../media/image142.wmf"/><Relationship Id="rId10" Type="http://schemas.openxmlformats.org/officeDocument/2006/relationships/image" Target="../media/image147.wmf"/><Relationship Id="rId4" Type="http://schemas.openxmlformats.org/officeDocument/2006/relationships/image" Target="../media/image141.wmf"/><Relationship Id="rId9" Type="http://schemas.openxmlformats.org/officeDocument/2006/relationships/image" Target="../media/image146.wmf"/></Relationships>
</file>

<file path=ppt/slides/_rels/slide57.xml.rels><?xml version="1.0" encoding="UTF-8" standalone="yes"?>
<Relationships xmlns="http://schemas.openxmlformats.org/package/2006/relationships"><Relationship Id="rId3" Type="http://schemas.openxmlformats.org/officeDocument/2006/relationships/image" Target="../media/image150.wmf"/><Relationship Id="rId7" Type="http://schemas.openxmlformats.org/officeDocument/2006/relationships/image" Target="../media/image154.wmf"/><Relationship Id="rId2" Type="http://schemas.openxmlformats.org/officeDocument/2006/relationships/image" Target="../media/image149.wmf"/><Relationship Id="rId1" Type="http://schemas.openxmlformats.org/officeDocument/2006/relationships/slideLayout" Target="../slideLayouts/slideLayout2.xml"/><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slides/_rels/slide58.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340768"/>
            <a:ext cx="7772400" cy="1872207"/>
          </a:xfrm>
        </p:spPr>
        <p:txBody>
          <a:bodyPr/>
          <a:lstStyle/>
          <a:p>
            <a:r>
              <a:rPr lang="zh-CN" altLang="zh-CN" b="1" dirty="0">
                <a:solidFill>
                  <a:srgbClr val="C00000"/>
                </a:solidFill>
              </a:rPr>
              <a:t>第</a:t>
            </a:r>
            <a:r>
              <a:rPr lang="en-US" altLang="zh-CN" b="1" dirty="0">
                <a:solidFill>
                  <a:srgbClr val="C00000"/>
                </a:solidFill>
              </a:rPr>
              <a:t>9</a:t>
            </a:r>
            <a:r>
              <a:rPr lang="zh-CN" altLang="zh-CN" b="1" dirty="0">
                <a:solidFill>
                  <a:srgbClr val="C00000"/>
                </a:solidFill>
              </a:rPr>
              <a:t>章</a:t>
            </a:r>
            <a:r>
              <a:rPr lang="en-US" altLang="zh-CN" b="1" dirty="0">
                <a:solidFill>
                  <a:srgbClr val="C00000"/>
                </a:solidFill>
              </a:rPr>
              <a:t>  Simulink</a:t>
            </a:r>
            <a:r>
              <a:rPr lang="zh-CN" altLang="zh-CN" b="1" dirty="0">
                <a:solidFill>
                  <a:srgbClr val="C00000"/>
                </a:solidFill>
              </a:rPr>
              <a:t>在电力系统应用</a:t>
            </a:r>
            <a:br>
              <a:rPr lang="zh-CN" altLang="zh-CN" b="1" dirty="0">
                <a:solidFill>
                  <a:srgbClr val="C00000"/>
                </a:solidFill>
              </a:rPr>
            </a:br>
            <a:endParaRPr lang="zh-CN" altLang="en-US" dirty="0">
              <a:solidFill>
                <a:srgbClr val="C00000"/>
              </a:solidFill>
            </a:endParaRPr>
          </a:p>
        </p:txBody>
      </p:sp>
      <p:sp>
        <p:nvSpPr>
          <p:cNvPr id="3" name="副标题 2"/>
          <p:cNvSpPr>
            <a:spLocks noGrp="1"/>
          </p:cNvSpPr>
          <p:nvPr>
            <p:ph type="subTitle" idx="1"/>
          </p:nvPr>
        </p:nvSpPr>
        <p:spPr>
          <a:xfrm>
            <a:off x="611560" y="2636912"/>
            <a:ext cx="8136904" cy="3456384"/>
          </a:xfrm>
        </p:spPr>
        <p:txBody>
          <a:bodyPr>
            <a:normAutofit fontScale="77500" lnSpcReduction="20000"/>
          </a:bodyPr>
          <a:lstStyle/>
          <a:p>
            <a:pPr algn="l"/>
            <a:r>
              <a:rPr lang="en-US" altLang="zh-CN" dirty="0" smtClean="0">
                <a:solidFill>
                  <a:schemeClr val="tx1"/>
                </a:solidFill>
              </a:rPr>
              <a:t>         </a:t>
            </a:r>
            <a:r>
              <a:rPr lang="zh-CN" altLang="zh-CN" dirty="0" smtClean="0">
                <a:solidFill>
                  <a:schemeClr val="tx1"/>
                </a:solidFill>
              </a:rPr>
              <a:t>在</a:t>
            </a:r>
            <a:r>
              <a:rPr lang="zh-CN" altLang="zh-CN" dirty="0">
                <a:solidFill>
                  <a:schemeClr val="tx1"/>
                </a:solidFill>
              </a:rPr>
              <a:t>工程实际中，电力系统应用较广泛，特别是对于机电一体化控制，高压输电线控制等，</a:t>
            </a:r>
            <a:r>
              <a:rPr lang="en-US" altLang="zh-CN" dirty="0">
                <a:solidFill>
                  <a:schemeClr val="tx1"/>
                </a:solidFill>
              </a:rPr>
              <a:t>Simulink</a:t>
            </a:r>
            <a:r>
              <a:rPr lang="zh-CN" altLang="zh-CN" dirty="0">
                <a:solidFill>
                  <a:schemeClr val="tx1"/>
                </a:solidFill>
              </a:rPr>
              <a:t>提供了电力电子仿真模块组，用户可以根据自己计算参数进行模型搭建。电力系统中较多的为同步电机模块、异步电机模块、直流电机模块等，通过本章学习，引导读者逐步掌握</a:t>
            </a:r>
            <a:r>
              <a:rPr lang="en-US" altLang="zh-CN" dirty="0">
                <a:solidFill>
                  <a:schemeClr val="tx1"/>
                </a:solidFill>
              </a:rPr>
              <a:t>Simulink</a:t>
            </a:r>
            <a:r>
              <a:rPr lang="zh-CN" altLang="zh-CN" dirty="0">
                <a:solidFill>
                  <a:schemeClr val="tx1"/>
                </a:solidFill>
              </a:rPr>
              <a:t>在电力系统应用。</a:t>
            </a:r>
          </a:p>
          <a:p>
            <a:pPr algn="l"/>
            <a:r>
              <a:rPr lang="zh-CN" altLang="zh-CN" dirty="0">
                <a:solidFill>
                  <a:schemeClr val="tx1"/>
                </a:solidFill>
              </a:rPr>
              <a:t>学习目标：</a:t>
            </a:r>
          </a:p>
          <a:p>
            <a:pPr algn="l"/>
            <a:r>
              <a:rPr lang="zh-CN" altLang="zh-CN" dirty="0">
                <a:solidFill>
                  <a:schemeClr val="tx1"/>
                </a:solidFill>
              </a:rPr>
              <a:t>（</a:t>
            </a:r>
            <a:r>
              <a:rPr lang="en-US" altLang="zh-CN" dirty="0">
                <a:solidFill>
                  <a:schemeClr val="tx1"/>
                </a:solidFill>
              </a:rPr>
              <a:t>1</a:t>
            </a:r>
            <a:r>
              <a:rPr lang="zh-CN" altLang="zh-CN" dirty="0">
                <a:solidFill>
                  <a:schemeClr val="tx1"/>
                </a:solidFill>
              </a:rPr>
              <a:t>）熟练掌握</a:t>
            </a:r>
            <a:r>
              <a:rPr lang="en-US" altLang="zh-CN" dirty="0">
                <a:solidFill>
                  <a:schemeClr val="tx1"/>
                </a:solidFill>
              </a:rPr>
              <a:t>MATLAB</a:t>
            </a:r>
            <a:r>
              <a:rPr lang="zh-CN" altLang="zh-CN" dirty="0">
                <a:solidFill>
                  <a:schemeClr val="tx1"/>
                </a:solidFill>
              </a:rPr>
              <a:t>电力系统仿真等；</a:t>
            </a:r>
          </a:p>
          <a:p>
            <a:pPr algn="l"/>
            <a:r>
              <a:rPr lang="zh-CN" altLang="zh-CN" dirty="0">
                <a:solidFill>
                  <a:schemeClr val="tx1"/>
                </a:solidFill>
              </a:rPr>
              <a:t>（</a:t>
            </a:r>
            <a:r>
              <a:rPr lang="en-US" altLang="zh-CN" dirty="0">
                <a:solidFill>
                  <a:schemeClr val="tx1"/>
                </a:solidFill>
              </a:rPr>
              <a:t>2</a:t>
            </a:r>
            <a:r>
              <a:rPr lang="zh-CN" altLang="zh-CN" dirty="0">
                <a:solidFill>
                  <a:schemeClr val="tx1"/>
                </a:solidFill>
              </a:rPr>
              <a:t>）熟练运用</a:t>
            </a:r>
            <a:r>
              <a:rPr lang="en-US" altLang="zh-CN" dirty="0">
                <a:solidFill>
                  <a:schemeClr val="tx1"/>
                </a:solidFill>
              </a:rPr>
              <a:t>MATLAB</a:t>
            </a:r>
            <a:r>
              <a:rPr lang="zh-CN" altLang="zh-CN" dirty="0">
                <a:solidFill>
                  <a:schemeClr val="tx1"/>
                </a:solidFill>
              </a:rPr>
              <a:t>控制系统设计等；</a:t>
            </a:r>
          </a:p>
          <a:p>
            <a:pPr algn="l"/>
            <a:r>
              <a:rPr lang="zh-CN" altLang="zh-CN" dirty="0">
                <a:solidFill>
                  <a:schemeClr val="tx1"/>
                </a:solidFill>
              </a:rPr>
              <a:t>（</a:t>
            </a:r>
            <a:r>
              <a:rPr lang="en-US" altLang="zh-CN" dirty="0">
                <a:solidFill>
                  <a:schemeClr val="tx1"/>
                </a:solidFill>
              </a:rPr>
              <a:t>3</a:t>
            </a:r>
            <a:r>
              <a:rPr lang="zh-CN" altLang="zh-CN" dirty="0">
                <a:solidFill>
                  <a:schemeClr val="tx1"/>
                </a:solidFill>
              </a:rPr>
              <a:t>）熟练掌握使用</a:t>
            </a:r>
            <a:r>
              <a:rPr lang="en-US" altLang="zh-CN" dirty="0">
                <a:solidFill>
                  <a:schemeClr val="tx1"/>
                </a:solidFill>
              </a:rPr>
              <a:t>MATLAB</a:t>
            </a:r>
            <a:r>
              <a:rPr lang="zh-CN" altLang="zh-CN" dirty="0">
                <a:solidFill>
                  <a:schemeClr val="tx1"/>
                </a:solidFill>
              </a:rPr>
              <a:t>进行电机建模等。</a:t>
            </a:r>
          </a:p>
          <a:p>
            <a:endParaRPr lang="zh-CN" altLang="en-US" dirty="0"/>
          </a:p>
        </p:txBody>
      </p:sp>
    </p:spTree>
    <p:extLst>
      <p:ext uri="{BB962C8B-B14F-4D97-AF65-F5344CB8AC3E}">
        <p14:creationId xmlns:p14="http://schemas.microsoft.com/office/powerpoint/2010/main" val="393548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80728"/>
            <a:ext cx="4288353"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）构建的系统仿真如图</a:t>
            </a:r>
            <a:r>
              <a:rPr lang="en-US" altLang="zh-CN" b="0" dirty="0">
                <a:solidFill>
                  <a:schemeClr val="tx1"/>
                </a:solidFill>
                <a:latin typeface="+mj-ea"/>
                <a:ea typeface="+mj-ea"/>
              </a:rPr>
              <a:t>9-5</a:t>
            </a:r>
            <a:r>
              <a:rPr lang="zh-CN" altLang="zh-CN" b="0" dirty="0">
                <a:solidFill>
                  <a:schemeClr val="tx1"/>
                </a:solidFill>
                <a:latin typeface="+mj-ea"/>
                <a:ea typeface="+mj-ea"/>
              </a:rPr>
              <a:t>所示。</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521" y="1764297"/>
            <a:ext cx="6226688"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77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normAutofit/>
          </a:bodyPr>
          <a:lstStyle/>
          <a:p>
            <a:pPr marL="0" indent="0">
              <a:buNone/>
            </a:pPr>
            <a:r>
              <a:rPr lang="zh-CN" altLang="zh-CN" sz="2000" dirty="0">
                <a:latin typeface="+mj-ea"/>
                <a:ea typeface="+mj-ea"/>
              </a:rPr>
              <a:t>其中，示波器</a:t>
            </a:r>
            <a:r>
              <a:rPr lang="en-US" altLang="zh-CN" sz="2000" dirty="0">
                <a:latin typeface="+mj-ea"/>
                <a:ea typeface="+mj-ea"/>
              </a:rPr>
              <a:t>Scope</a:t>
            </a:r>
            <a:r>
              <a:rPr lang="zh-CN" altLang="zh-CN" sz="2000" dirty="0">
                <a:latin typeface="+mj-ea"/>
                <a:ea typeface="+mj-ea"/>
              </a:rPr>
              <a:t>在</a:t>
            </a:r>
            <a:r>
              <a:rPr lang="en-US" altLang="zh-CN" sz="2000" dirty="0">
                <a:latin typeface="+mj-ea"/>
                <a:ea typeface="+mj-ea"/>
              </a:rPr>
              <a:t>Simulink/Sinks</a:t>
            </a:r>
            <a:r>
              <a:rPr lang="zh-CN" altLang="zh-CN" sz="2000" dirty="0">
                <a:latin typeface="+mj-ea"/>
                <a:ea typeface="+mj-ea"/>
              </a:rPr>
              <a:t>路径下；求和模块</a:t>
            </a:r>
            <a:r>
              <a:rPr lang="en-US" altLang="zh-CN" sz="2000" dirty="0">
                <a:latin typeface="+mj-ea"/>
                <a:ea typeface="+mj-ea"/>
              </a:rPr>
              <a:t>Sum</a:t>
            </a:r>
            <a:r>
              <a:rPr lang="zh-CN" altLang="zh-CN" sz="2000" dirty="0">
                <a:latin typeface="+mj-ea"/>
                <a:ea typeface="+mj-ea"/>
              </a:rPr>
              <a:t>在</a:t>
            </a:r>
            <a:r>
              <a:rPr lang="en-US" altLang="zh-CN" sz="2000" dirty="0">
                <a:latin typeface="+mj-ea"/>
                <a:ea typeface="+mj-ea"/>
              </a:rPr>
              <a:t>Simulink/Math Operations</a:t>
            </a:r>
            <a:r>
              <a:rPr lang="zh-CN" altLang="zh-CN" sz="2000" dirty="0">
                <a:latin typeface="+mj-ea"/>
                <a:ea typeface="+mj-ea"/>
              </a:rPr>
              <a:t>路径下；信号终结模块</a:t>
            </a:r>
            <a:r>
              <a:rPr lang="en-US" altLang="zh-CN" sz="2000" dirty="0">
                <a:latin typeface="+mj-ea"/>
                <a:ea typeface="+mj-ea"/>
              </a:rPr>
              <a:t>T1</a:t>
            </a:r>
            <a:r>
              <a:rPr lang="zh-CN" altLang="zh-CN" sz="2000" dirty="0">
                <a:latin typeface="+mj-ea"/>
                <a:ea typeface="+mj-ea"/>
              </a:rPr>
              <a:t>、</a:t>
            </a:r>
            <a:r>
              <a:rPr lang="en-US" altLang="zh-CN" sz="2000" dirty="0">
                <a:latin typeface="+mj-ea"/>
                <a:ea typeface="+mj-ea"/>
              </a:rPr>
              <a:t>T2</a:t>
            </a:r>
            <a:r>
              <a:rPr lang="zh-CN" altLang="zh-CN" sz="2000" dirty="0">
                <a:latin typeface="+mj-ea"/>
                <a:ea typeface="+mj-ea"/>
              </a:rPr>
              <a:t>在</a:t>
            </a:r>
            <a:r>
              <a:rPr lang="en-US" altLang="zh-CN" sz="2000" dirty="0">
                <a:latin typeface="+mj-ea"/>
                <a:ea typeface="+mj-ea"/>
              </a:rPr>
              <a:t>Simulink/Sinks</a:t>
            </a:r>
            <a:r>
              <a:rPr lang="zh-CN" altLang="zh-CN" sz="2000" dirty="0">
                <a:latin typeface="+mj-ea"/>
                <a:ea typeface="+mj-ea"/>
              </a:rPr>
              <a:t>路径下；增益模块</a:t>
            </a:r>
            <a:r>
              <a:rPr lang="en-US" altLang="zh-CN" sz="2000" dirty="0">
                <a:latin typeface="+mj-ea"/>
                <a:ea typeface="+mj-ea"/>
              </a:rPr>
              <a:t>G</a:t>
            </a:r>
            <a:r>
              <a:rPr lang="zh-CN" altLang="zh-CN" sz="2000" dirty="0">
                <a:latin typeface="+mj-ea"/>
                <a:ea typeface="+mj-ea"/>
              </a:rPr>
              <a:t>在</a:t>
            </a:r>
            <a:r>
              <a:rPr lang="en-US" altLang="zh-CN" sz="2000" dirty="0">
                <a:latin typeface="+mj-ea"/>
                <a:ea typeface="+mj-ea"/>
              </a:rPr>
              <a:t>Simulink/Commonly Used Blocks</a:t>
            </a:r>
            <a:r>
              <a:rPr lang="zh-CN" altLang="zh-CN" sz="2000" dirty="0">
                <a:latin typeface="+mj-ea"/>
                <a:ea typeface="+mj-ea"/>
              </a:rPr>
              <a:t>路径下；选择器模块</a:t>
            </a:r>
            <a:r>
              <a:rPr lang="en-US" altLang="zh-CN" sz="2000" dirty="0">
                <a:latin typeface="+mj-ea"/>
                <a:ea typeface="+mj-ea"/>
              </a:rPr>
              <a:t>S1</a:t>
            </a:r>
            <a:r>
              <a:rPr lang="zh-CN" altLang="zh-CN" sz="2000" dirty="0">
                <a:latin typeface="+mj-ea"/>
                <a:ea typeface="+mj-ea"/>
              </a:rPr>
              <a:t>、</a:t>
            </a:r>
            <a:r>
              <a:rPr lang="en-US" altLang="zh-CN" sz="2000" dirty="0">
                <a:latin typeface="+mj-ea"/>
                <a:ea typeface="+mj-ea"/>
              </a:rPr>
              <a:t>S2</a:t>
            </a:r>
            <a:r>
              <a:rPr lang="zh-CN" altLang="zh-CN" sz="2000" dirty="0">
                <a:latin typeface="+mj-ea"/>
                <a:ea typeface="+mj-ea"/>
              </a:rPr>
              <a:t>在</a:t>
            </a:r>
            <a:r>
              <a:rPr lang="en-US" altLang="zh-CN" sz="2000" dirty="0">
                <a:latin typeface="+mj-ea"/>
                <a:ea typeface="+mj-ea"/>
              </a:rPr>
              <a:t>Simulink/Signal Routing</a:t>
            </a:r>
            <a:r>
              <a:rPr lang="zh-CN" altLang="zh-CN" sz="2000" dirty="0">
                <a:latin typeface="+mj-ea"/>
                <a:ea typeface="+mj-ea"/>
              </a:rPr>
              <a:t>路径下；常数模块</a:t>
            </a:r>
            <a:r>
              <a:rPr lang="en-US" altLang="zh-CN" sz="2000" dirty="0">
                <a:latin typeface="+mj-ea"/>
                <a:ea typeface="+mj-ea"/>
              </a:rPr>
              <a:t>Pm</a:t>
            </a:r>
            <a:r>
              <a:rPr lang="zh-CN" altLang="zh-CN" sz="2000" dirty="0">
                <a:latin typeface="+mj-ea"/>
                <a:ea typeface="+mj-ea"/>
              </a:rPr>
              <a:t>、</a:t>
            </a:r>
            <a:r>
              <a:rPr lang="en-US" altLang="zh-CN" sz="2000" dirty="0" err="1">
                <a:latin typeface="+mj-ea"/>
                <a:ea typeface="+mj-ea"/>
              </a:rPr>
              <a:t>VLLrms</a:t>
            </a:r>
            <a:r>
              <a:rPr lang="zh-CN" altLang="zh-CN" sz="2000" dirty="0">
                <a:latin typeface="+mj-ea"/>
                <a:ea typeface="+mj-ea"/>
              </a:rPr>
              <a:t>在</a:t>
            </a:r>
            <a:r>
              <a:rPr lang="en-US" altLang="zh-CN" sz="2000" dirty="0">
                <a:latin typeface="+mj-ea"/>
                <a:ea typeface="+mj-ea"/>
              </a:rPr>
              <a:t>Simulink/Sources</a:t>
            </a:r>
            <a:r>
              <a:rPr lang="zh-CN" altLang="zh-CN" sz="2000" dirty="0">
                <a:latin typeface="+mj-ea"/>
                <a:ea typeface="+mj-ea"/>
              </a:rPr>
              <a:t>路径下；接地模块</a:t>
            </a:r>
            <a:r>
              <a:rPr lang="en-US" altLang="zh-CN" sz="2000" dirty="0">
                <a:latin typeface="+mj-ea"/>
                <a:ea typeface="+mj-ea"/>
              </a:rPr>
              <a:t>Ground</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/Elements</a:t>
            </a:r>
            <a:r>
              <a:rPr lang="zh-CN" altLang="zh-CN" sz="2000" dirty="0">
                <a:latin typeface="+mj-ea"/>
                <a:ea typeface="+mj-ea"/>
              </a:rPr>
              <a:t>路径路径下；</a:t>
            </a:r>
            <a:r>
              <a:rPr lang="en-US" altLang="zh-CN" sz="2000" dirty="0">
                <a:latin typeface="+mj-ea"/>
                <a:ea typeface="+mj-ea"/>
              </a:rPr>
              <a:t>Fourier</a:t>
            </a:r>
            <a:r>
              <a:rPr lang="zh-CN" altLang="zh-CN" sz="2000" dirty="0">
                <a:latin typeface="+mj-ea"/>
                <a:ea typeface="+mj-ea"/>
              </a:rPr>
              <a:t>分析模块</a:t>
            </a:r>
            <a:r>
              <a:rPr lang="en-US" altLang="zh-CN" sz="2000" dirty="0">
                <a:latin typeface="+mj-ea"/>
                <a:ea typeface="+mj-ea"/>
              </a:rPr>
              <a:t>FFT1</a:t>
            </a:r>
            <a:r>
              <a:rPr lang="zh-CN" altLang="zh-CN" sz="2000" dirty="0">
                <a:latin typeface="+mj-ea"/>
                <a:ea typeface="+mj-ea"/>
              </a:rPr>
              <a:t>、</a:t>
            </a:r>
            <a:r>
              <a:rPr lang="en-US" altLang="zh-CN" sz="2000" dirty="0">
                <a:latin typeface="+mj-ea"/>
                <a:ea typeface="+mj-ea"/>
              </a:rPr>
              <a:t>FFT2</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/Extra Library/Measurements</a:t>
            </a:r>
            <a:r>
              <a:rPr lang="zh-CN" altLang="zh-CN" sz="2000" dirty="0">
                <a:latin typeface="+mj-ea"/>
                <a:ea typeface="+mj-ea"/>
              </a:rPr>
              <a:t>路径下；电机测量信号分离器</a:t>
            </a:r>
            <a:r>
              <a:rPr lang="en-US" altLang="zh-CN" sz="2000" dirty="0" err="1">
                <a:latin typeface="+mj-ea"/>
                <a:ea typeface="+mj-ea"/>
              </a:rPr>
              <a:t>Demux</a:t>
            </a:r>
            <a:r>
              <a:rPr lang="zh-CN" altLang="zh-CN" sz="2000" dirty="0">
                <a:latin typeface="+mj-ea"/>
                <a:ea typeface="+mj-ea"/>
              </a:rPr>
              <a:t>在</a:t>
            </a:r>
            <a:r>
              <a:rPr lang="en-US" altLang="zh-CN" sz="2000" dirty="0">
                <a:latin typeface="+mj-ea"/>
                <a:ea typeface="+mj-ea"/>
              </a:rPr>
              <a:t>Simulink/Sources/Bus Selector</a:t>
            </a:r>
            <a:r>
              <a:rPr lang="zh-CN" altLang="zh-CN" sz="2000" dirty="0">
                <a:latin typeface="+mj-ea"/>
                <a:ea typeface="+mj-ea"/>
              </a:rPr>
              <a:t>路径下；三相电压电流测量表</a:t>
            </a:r>
            <a:r>
              <a:rPr lang="en-US" altLang="zh-CN" sz="2000" dirty="0">
                <a:latin typeface="+mj-ea"/>
                <a:ea typeface="+mj-ea"/>
              </a:rPr>
              <a:t>V-I M</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/Measurements</a:t>
            </a:r>
            <a:r>
              <a:rPr lang="zh-CN" altLang="zh-CN" sz="2000" dirty="0">
                <a:latin typeface="+mj-ea"/>
                <a:ea typeface="+mj-ea"/>
              </a:rPr>
              <a:t>路径下；交流电压源</a:t>
            </a:r>
            <a:r>
              <a:rPr lang="en-US" altLang="zh-CN" sz="2000" dirty="0" err="1">
                <a:latin typeface="+mj-ea"/>
                <a:ea typeface="+mj-ea"/>
              </a:rPr>
              <a:t>Va</a:t>
            </a:r>
            <a:r>
              <a:rPr lang="zh-CN" altLang="zh-CN" sz="2000" dirty="0">
                <a:latin typeface="+mj-ea"/>
                <a:ea typeface="+mj-ea"/>
              </a:rPr>
              <a:t>、</a:t>
            </a:r>
            <a:r>
              <a:rPr lang="en-US" altLang="zh-CN" sz="2000" dirty="0" err="1">
                <a:latin typeface="+mj-ea"/>
                <a:ea typeface="+mj-ea"/>
              </a:rPr>
              <a:t>Vb</a:t>
            </a:r>
            <a:r>
              <a:rPr lang="zh-CN" altLang="zh-CN" sz="2000" dirty="0">
                <a:latin typeface="+mj-ea"/>
                <a:ea typeface="+mj-ea"/>
              </a:rPr>
              <a:t>、</a:t>
            </a:r>
            <a:r>
              <a:rPr lang="en-US" altLang="zh-CN" sz="2000" dirty="0" err="1">
                <a:latin typeface="+mj-ea"/>
                <a:ea typeface="+mj-ea"/>
              </a:rPr>
              <a:t>Vc</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/Electrical Sources</a:t>
            </a:r>
            <a:r>
              <a:rPr lang="zh-CN" altLang="zh-CN" sz="2000" dirty="0">
                <a:latin typeface="+mj-ea"/>
                <a:ea typeface="+mj-ea"/>
              </a:rPr>
              <a:t>路径下；简化同步电机</a:t>
            </a:r>
            <a:r>
              <a:rPr lang="en-US" altLang="zh-CN" sz="2000" dirty="0">
                <a:latin typeface="+mj-ea"/>
                <a:ea typeface="+mj-ea"/>
              </a:rPr>
              <a:t>SSM</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/Machines</a:t>
            </a:r>
            <a:r>
              <a:rPr lang="zh-CN" altLang="zh-CN" sz="2000" dirty="0">
                <a:latin typeface="+mj-ea"/>
                <a:ea typeface="+mj-ea"/>
              </a:rPr>
              <a:t>路径下。</a:t>
            </a:r>
            <a:endParaRPr lang="zh-CN" altLang="en-US" sz="2000" dirty="0">
              <a:latin typeface="+mj-ea"/>
              <a:ea typeface="+mj-ea"/>
            </a:endParaRPr>
          </a:p>
        </p:txBody>
      </p:sp>
    </p:spTree>
    <p:extLst>
      <p:ext uri="{BB962C8B-B14F-4D97-AF65-F5344CB8AC3E}">
        <p14:creationId xmlns:p14="http://schemas.microsoft.com/office/powerpoint/2010/main" val="148722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7344816" cy="707886"/>
          </a:xfrm>
          <a:prstGeom prst="rect">
            <a:avLst/>
          </a:prstGeom>
        </p:spPr>
        <p:txBody>
          <a:bodyPr wrap="square">
            <a:spAutoFit/>
          </a:bodyPr>
          <a:lstStyle/>
          <a:p>
            <a:pPr algn="l"/>
            <a:r>
              <a:rPr lang="en-US" altLang="zh-CN" b="0" dirty="0">
                <a:solidFill>
                  <a:schemeClr val="tx1"/>
                </a:solidFill>
                <a:latin typeface="+mj-ea"/>
                <a:ea typeface="+mj-ea"/>
              </a:rPr>
              <a:t>(3) </a:t>
            </a:r>
            <a:r>
              <a:rPr lang="zh-CN" altLang="zh-CN" b="0" dirty="0">
                <a:solidFill>
                  <a:schemeClr val="tx1"/>
                </a:solidFill>
                <a:latin typeface="+mj-ea"/>
                <a:ea typeface="+mj-ea"/>
              </a:rPr>
              <a:t>设置模块参数和仿真参数。双击简化同步电机模块，设置电机参数如图</a:t>
            </a:r>
            <a:r>
              <a:rPr lang="en-US" altLang="zh-CN" b="0" dirty="0">
                <a:solidFill>
                  <a:schemeClr val="tx1"/>
                </a:solidFill>
                <a:latin typeface="+mj-ea"/>
                <a:ea typeface="+mj-ea"/>
              </a:rPr>
              <a:t>9-6</a:t>
            </a:r>
            <a:r>
              <a:rPr lang="zh-CN" altLang="zh-CN" b="0" dirty="0">
                <a:solidFill>
                  <a:schemeClr val="tx1"/>
                </a:solidFill>
                <a:latin typeface="+mj-ea"/>
                <a:ea typeface="+mj-ea"/>
              </a:rPr>
              <a:t>所示。</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98" y="1760622"/>
            <a:ext cx="6458930" cy="2705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23528" y="4725144"/>
            <a:ext cx="8269764" cy="1015663"/>
          </a:xfrm>
          <a:prstGeom prst="rect">
            <a:avLst/>
          </a:prstGeom>
        </p:spPr>
        <p:txBody>
          <a:bodyPr wrap="square">
            <a:spAutoFit/>
          </a:bodyPr>
          <a:lstStyle/>
          <a:p>
            <a:pPr algn="l"/>
            <a:r>
              <a:rPr lang="zh-CN" altLang="zh-CN" b="0" dirty="0">
                <a:solidFill>
                  <a:schemeClr val="tx1"/>
                </a:solidFill>
                <a:latin typeface="+mj-ea"/>
                <a:ea typeface="+mj-ea"/>
              </a:rPr>
              <a:t>在常数模块</a:t>
            </a:r>
            <a:r>
              <a:rPr lang="en-US" altLang="zh-CN" b="0" dirty="0">
                <a:solidFill>
                  <a:schemeClr val="tx1"/>
                </a:solidFill>
                <a:latin typeface="+mj-ea"/>
                <a:ea typeface="+mj-ea"/>
              </a:rPr>
              <a:t>Pm</a:t>
            </a:r>
            <a:r>
              <a:rPr lang="zh-CN" altLang="zh-CN" b="0" dirty="0">
                <a:solidFill>
                  <a:schemeClr val="tx1"/>
                </a:solidFill>
                <a:latin typeface="+mj-ea"/>
                <a:ea typeface="+mj-ea"/>
              </a:rPr>
              <a:t>的对话框中输入</a:t>
            </a:r>
            <a:r>
              <a:rPr lang="en-US" altLang="zh-CN" b="0" dirty="0">
                <a:solidFill>
                  <a:schemeClr val="tx1"/>
                </a:solidFill>
                <a:latin typeface="+mj-ea"/>
                <a:ea typeface="+mj-ea"/>
              </a:rPr>
              <a:t>0.805</a:t>
            </a:r>
            <a:r>
              <a:rPr lang="zh-CN" altLang="zh-CN" b="0" dirty="0">
                <a:solidFill>
                  <a:schemeClr val="tx1"/>
                </a:solidFill>
                <a:latin typeface="+mj-ea"/>
                <a:ea typeface="+mj-ea"/>
              </a:rPr>
              <a:t>，在常数模块</a:t>
            </a:r>
            <a:r>
              <a:rPr lang="en-US" altLang="zh-CN" b="0" dirty="0" err="1">
                <a:solidFill>
                  <a:schemeClr val="tx1"/>
                </a:solidFill>
                <a:latin typeface="+mj-ea"/>
                <a:ea typeface="+mj-ea"/>
              </a:rPr>
              <a:t>VLLrms</a:t>
            </a:r>
            <a:r>
              <a:rPr lang="zh-CN" altLang="zh-CN" b="0" dirty="0">
                <a:solidFill>
                  <a:schemeClr val="tx1"/>
                </a:solidFill>
                <a:latin typeface="+mj-ea"/>
                <a:ea typeface="+mj-ea"/>
              </a:rPr>
              <a:t>的对话框中输入</a:t>
            </a:r>
            <a:r>
              <a:rPr lang="en-US" altLang="zh-CN" b="0" dirty="0">
                <a:solidFill>
                  <a:schemeClr val="tx1"/>
                </a:solidFill>
                <a:latin typeface="+mj-ea"/>
                <a:ea typeface="+mj-ea"/>
              </a:rPr>
              <a:t>1.04(</a:t>
            </a:r>
            <a:r>
              <a:rPr lang="zh-CN" altLang="zh-CN" b="0" dirty="0">
                <a:solidFill>
                  <a:schemeClr val="tx1"/>
                </a:solidFill>
                <a:latin typeface="+mj-ea"/>
                <a:ea typeface="+mj-ea"/>
              </a:rPr>
              <a:t>由</a:t>
            </a:r>
            <a:r>
              <a:rPr lang="en-US" altLang="zh-CN" b="0" dirty="0" err="1">
                <a:solidFill>
                  <a:schemeClr val="tx1"/>
                </a:solidFill>
                <a:latin typeface="+mj-ea"/>
                <a:ea typeface="+mj-ea"/>
              </a:rPr>
              <a:t>Powergui</a:t>
            </a:r>
            <a:r>
              <a:rPr lang="zh-CN" altLang="zh-CN" b="0" dirty="0">
                <a:solidFill>
                  <a:schemeClr val="tx1"/>
                </a:solidFill>
                <a:latin typeface="+mj-ea"/>
                <a:ea typeface="+mj-ea"/>
              </a:rPr>
              <a:t>计算得到的初始参数</a:t>
            </a:r>
            <a:r>
              <a:rPr lang="en-US" altLang="zh-CN" b="0" dirty="0">
                <a:solidFill>
                  <a:schemeClr val="tx1"/>
                </a:solidFill>
                <a:latin typeface="+mj-ea"/>
                <a:ea typeface="+mj-ea"/>
              </a:rPr>
              <a:t>)</a:t>
            </a:r>
            <a:r>
              <a:rPr lang="zh-CN" altLang="zh-CN" b="0" dirty="0">
                <a:solidFill>
                  <a:schemeClr val="tx1"/>
                </a:solidFill>
                <a:latin typeface="+mj-ea"/>
                <a:ea typeface="+mj-ea"/>
              </a:rPr>
              <a:t>。电机测量信号分离器分离第</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9</a:t>
            </a:r>
            <a:r>
              <a:rPr lang="zh-CN" altLang="zh-CN" b="0" dirty="0">
                <a:solidFill>
                  <a:schemeClr val="tx1"/>
                </a:solidFill>
                <a:latin typeface="+mj-ea"/>
                <a:ea typeface="+mj-ea"/>
              </a:rPr>
              <a:t>、</a:t>
            </a:r>
            <a:r>
              <a:rPr lang="en-US" altLang="zh-CN" b="0" dirty="0">
                <a:solidFill>
                  <a:schemeClr val="tx1"/>
                </a:solidFill>
                <a:latin typeface="+mj-ea"/>
                <a:ea typeface="+mj-ea"/>
              </a:rPr>
              <a:t>11</a:t>
            </a:r>
            <a:r>
              <a:rPr lang="zh-CN" altLang="zh-CN" b="0" dirty="0">
                <a:solidFill>
                  <a:schemeClr val="tx1"/>
                </a:solidFill>
                <a:latin typeface="+mj-ea"/>
                <a:ea typeface="+mj-ea"/>
              </a:rPr>
              <a:t>、</a:t>
            </a:r>
            <a:r>
              <a:rPr lang="en-US" altLang="zh-CN" b="0" dirty="0">
                <a:solidFill>
                  <a:schemeClr val="tx1"/>
                </a:solidFill>
                <a:latin typeface="+mj-ea"/>
                <a:ea typeface="+mj-ea"/>
              </a:rPr>
              <a:t>12</a:t>
            </a:r>
            <a:r>
              <a:rPr lang="zh-CN" altLang="zh-CN" b="0" dirty="0">
                <a:solidFill>
                  <a:schemeClr val="tx1"/>
                </a:solidFill>
                <a:latin typeface="+mj-ea"/>
                <a:ea typeface="+mj-ea"/>
              </a:rPr>
              <a:t>路信号。选择器模块均选择</a:t>
            </a:r>
            <a:r>
              <a:rPr lang="en-US" altLang="zh-CN" b="0" dirty="0">
                <a:solidFill>
                  <a:schemeClr val="tx1"/>
                </a:solidFill>
                <a:latin typeface="+mj-ea"/>
                <a:ea typeface="+mj-ea"/>
              </a:rPr>
              <a:t>a</a:t>
            </a:r>
            <a:r>
              <a:rPr lang="zh-CN" altLang="zh-CN" b="0" dirty="0">
                <a:solidFill>
                  <a:schemeClr val="tx1"/>
                </a:solidFill>
                <a:latin typeface="+mj-ea"/>
                <a:ea typeface="+mj-ea"/>
              </a:rPr>
              <a:t>相参数通过。</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64052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96752"/>
            <a:ext cx="7560840" cy="707886"/>
          </a:xfrm>
          <a:prstGeom prst="rect">
            <a:avLst/>
          </a:prstGeom>
        </p:spPr>
        <p:txBody>
          <a:bodyPr wrap="square">
            <a:spAutoFit/>
          </a:bodyPr>
          <a:lstStyle/>
          <a:p>
            <a:pPr algn="l"/>
            <a:r>
              <a:rPr lang="zh-CN" altLang="zh-CN" b="0" dirty="0">
                <a:solidFill>
                  <a:schemeClr val="tx1"/>
                </a:solidFill>
                <a:latin typeface="+mj-ea"/>
                <a:ea typeface="+mj-ea"/>
              </a:rPr>
              <a:t>由于电机模块输出的转速为标幺值，因此使用了一个增益模块将标幺值表示的转速转换为有单位</a:t>
            </a:r>
            <a:r>
              <a:rPr lang="en-US" altLang="zh-CN" b="0" dirty="0">
                <a:solidFill>
                  <a:schemeClr val="tx1"/>
                </a:solidFill>
                <a:latin typeface="+mj-ea"/>
                <a:ea typeface="+mj-ea"/>
              </a:rPr>
              <a:t>r/min</a:t>
            </a:r>
            <a:r>
              <a:rPr lang="zh-CN" altLang="zh-CN" b="0" dirty="0">
                <a:solidFill>
                  <a:schemeClr val="tx1"/>
                </a:solidFill>
                <a:latin typeface="+mj-ea"/>
                <a:ea typeface="+mj-ea"/>
              </a:rPr>
              <a:t>表示的转速，增益系数为</a:t>
            </a:r>
            <a:endParaRPr lang="zh-CN" altLang="en-US" b="0" dirty="0">
              <a:solidFill>
                <a:schemeClr val="tx1"/>
              </a:solidFill>
              <a:latin typeface="+mj-ea"/>
              <a:ea typeface="+mj-ea"/>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2132856"/>
            <a:ext cx="2276152"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1520" y="2996952"/>
            <a:ext cx="7272808" cy="707886"/>
          </a:xfrm>
          <a:prstGeom prst="rect">
            <a:avLst/>
          </a:prstGeom>
        </p:spPr>
        <p:txBody>
          <a:bodyPr wrap="square">
            <a:spAutoFit/>
          </a:bodyPr>
          <a:lstStyle/>
          <a:p>
            <a:pPr algn="l"/>
            <a:r>
              <a:rPr lang="zh-CN" altLang="zh-CN" b="0" dirty="0">
                <a:solidFill>
                  <a:schemeClr val="tx1"/>
                </a:solidFill>
                <a:latin typeface="+mj-ea"/>
                <a:ea typeface="+mj-ea"/>
              </a:rPr>
              <a:t>两个</a:t>
            </a:r>
            <a:r>
              <a:rPr lang="en-US" altLang="zh-CN" b="0" dirty="0">
                <a:solidFill>
                  <a:schemeClr val="tx1"/>
                </a:solidFill>
                <a:latin typeface="+mj-ea"/>
                <a:ea typeface="+mj-ea"/>
              </a:rPr>
              <a:t>Fourier</a:t>
            </a:r>
            <a:r>
              <a:rPr lang="zh-CN" altLang="zh-CN" b="0" dirty="0">
                <a:solidFill>
                  <a:schemeClr val="tx1"/>
                </a:solidFill>
                <a:latin typeface="+mj-ea"/>
                <a:ea typeface="+mj-ea"/>
              </a:rPr>
              <a:t>分析模块均提取</a:t>
            </a:r>
            <a:r>
              <a:rPr lang="en-US" altLang="zh-CN" b="0" dirty="0">
                <a:solidFill>
                  <a:schemeClr val="tx1"/>
                </a:solidFill>
                <a:latin typeface="+mj-ea"/>
                <a:ea typeface="+mj-ea"/>
              </a:rPr>
              <a:t>50 Hz</a:t>
            </a:r>
            <a:r>
              <a:rPr lang="zh-CN" altLang="zh-CN" b="0" dirty="0">
                <a:solidFill>
                  <a:schemeClr val="tx1"/>
                </a:solidFill>
                <a:latin typeface="+mj-ea"/>
                <a:ea typeface="+mj-ea"/>
              </a:rPr>
              <a:t>的基频分量。</a:t>
            </a:r>
          </a:p>
          <a:p>
            <a:pPr algn="l"/>
            <a:r>
              <a:rPr lang="zh-CN" altLang="zh-CN" b="0" dirty="0">
                <a:solidFill>
                  <a:schemeClr val="tx1"/>
                </a:solidFill>
                <a:latin typeface="+mj-ea"/>
                <a:ea typeface="+mj-ea"/>
              </a:rPr>
              <a:t>交流电压源</a:t>
            </a:r>
            <a:endParaRPr lang="zh-CN" altLang="en-US" b="0" dirty="0">
              <a:solidFill>
                <a:schemeClr val="tx1"/>
              </a:solidFill>
              <a:latin typeface="+mj-ea"/>
              <a:ea typeface="+mj-ea"/>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379472"/>
            <a:ext cx="1152128" cy="340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829204" y="3316922"/>
            <a:ext cx="3661579" cy="400110"/>
          </a:xfrm>
          <a:prstGeom prst="rect">
            <a:avLst/>
          </a:prstGeom>
        </p:spPr>
        <p:txBody>
          <a:bodyPr wrap="none">
            <a:spAutoFit/>
          </a:bodyPr>
          <a:lstStyle/>
          <a:p>
            <a:r>
              <a:rPr lang="zh-CN" altLang="zh-CN" b="0" dirty="0">
                <a:solidFill>
                  <a:schemeClr val="tx1"/>
                </a:solidFill>
                <a:latin typeface="+mj-ea"/>
                <a:ea typeface="+mj-ea"/>
              </a:rPr>
              <a:t>为频率是</a:t>
            </a:r>
            <a:r>
              <a:rPr lang="en-US" altLang="zh-CN" b="0" dirty="0">
                <a:solidFill>
                  <a:schemeClr val="tx1"/>
                </a:solidFill>
                <a:latin typeface="+mj-ea"/>
                <a:ea typeface="+mj-ea"/>
              </a:rPr>
              <a:t>50 Hz</a:t>
            </a:r>
            <a:r>
              <a:rPr lang="zh-CN" altLang="zh-CN" b="0" dirty="0">
                <a:solidFill>
                  <a:schemeClr val="tx1"/>
                </a:solidFill>
                <a:latin typeface="+mj-ea"/>
                <a:ea typeface="+mj-ea"/>
              </a:rPr>
              <a:t>、幅值是</a:t>
            </a:r>
            <a:r>
              <a:rPr lang="en-US" altLang="zh-CN" b="0" dirty="0">
                <a:solidFill>
                  <a:schemeClr val="tx1"/>
                </a:solidFill>
                <a:latin typeface="+mj-ea"/>
                <a:ea typeface="+mj-ea"/>
              </a:rPr>
              <a:t>10.5×</a:t>
            </a:r>
            <a:endParaRPr lang="zh-CN" altLang="en-US" b="0" dirty="0">
              <a:solidFill>
                <a:schemeClr val="tx1"/>
              </a:solidFill>
              <a:latin typeface="+mj-ea"/>
              <a:ea typeface="+mj-ea"/>
            </a:endParaRPr>
          </a:p>
        </p:txBody>
      </p:sp>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1" y="3300775"/>
            <a:ext cx="956813" cy="41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1256" y="3720208"/>
            <a:ext cx="8703232" cy="707886"/>
          </a:xfrm>
          <a:prstGeom prst="rect">
            <a:avLst/>
          </a:prstGeom>
        </p:spPr>
        <p:txBody>
          <a:bodyPr wrap="square">
            <a:spAutoFit/>
          </a:bodyPr>
          <a:lstStyle/>
          <a:p>
            <a:pPr algn="l"/>
            <a:r>
              <a:rPr lang="en-US" altLang="zh-CN" b="0" dirty="0">
                <a:solidFill>
                  <a:schemeClr val="tx1"/>
                </a:solidFill>
                <a:latin typeface="+mj-ea"/>
                <a:ea typeface="+mj-ea"/>
              </a:rPr>
              <a:t>kV</a:t>
            </a:r>
            <a:r>
              <a:rPr lang="zh-CN" altLang="zh-CN" b="0" dirty="0">
                <a:solidFill>
                  <a:schemeClr val="tx1"/>
                </a:solidFill>
                <a:latin typeface="+mj-ea"/>
                <a:ea typeface="+mj-ea"/>
              </a:rPr>
              <a:t>、相角相差</a:t>
            </a:r>
            <a:r>
              <a:rPr lang="en-US" altLang="zh-CN" b="0" dirty="0">
                <a:solidFill>
                  <a:schemeClr val="tx1"/>
                </a:solidFill>
                <a:latin typeface="+mj-ea"/>
                <a:ea typeface="+mj-ea"/>
              </a:rPr>
              <a:t>120°</a:t>
            </a:r>
            <a:r>
              <a:rPr lang="zh-CN" altLang="zh-CN" b="0" dirty="0">
                <a:solidFill>
                  <a:schemeClr val="tx1"/>
                </a:solidFill>
                <a:latin typeface="+mj-ea"/>
                <a:ea typeface="+mj-ea"/>
              </a:rPr>
              <a:t>的正序三相电压。三相电压电流测量模块仅用作电路连接，因此内部无需选择任何变量。</a:t>
            </a:r>
          </a:p>
        </p:txBody>
      </p:sp>
      <p:sp>
        <p:nvSpPr>
          <p:cNvPr id="6" name="矩形 5"/>
          <p:cNvSpPr/>
          <p:nvPr/>
        </p:nvSpPr>
        <p:spPr>
          <a:xfrm>
            <a:off x="251520" y="4466237"/>
            <a:ext cx="8712968" cy="1015663"/>
          </a:xfrm>
          <a:prstGeom prst="rect">
            <a:avLst/>
          </a:prstGeom>
        </p:spPr>
        <p:txBody>
          <a:bodyPr wrap="square">
            <a:spAutoFit/>
          </a:bodyPr>
          <a:lstStyle/>
          <a:p>
            <a:pPr algn="l"/>
            <a:r>
              <a:rPr lang="zh-CN" altLang="zh-CN" b="0" dirty="0">
                <a:solidFill>
                  <a:schemeClr val="tx1"/>
                </a:solidFill>
                <a:latin typeface="+mj-ea"/>
                <a:ea typeface="+mj-ea"/>
              </a:rPr>
              <a:t>打开菜单</a:t>
            </a:r>
            <a:r>
              <a:rPr lang="en-US" altLang="zh-CN" b="0" dirty="0">
                <a:solidFill>
                  <a:schemeClr val="tx1"/>
                </a:solidFill>
                <a:latin typeface="+mj-ea"/>
                <a:ea typeface="+mj-ea"/>
              </a:rPr>
              <a:t>[Simulation&gt;Configuration Parameters]</a:t>
            </a:r>
            <a:r>
              <a:rPr lang="zh-CN" altLang="zh-CN" b="0" dirty="0">
                <a:solidFill>
                  <a:schemeClr val="tx1"/>
                </a:solidFill>
                <a:latin typeface="+mj-ea"/>
                <a:ea typeface="+mj-ea"/>
              </a:rPr>
              <a:t>，在图</a:t>
            </a:r>
            <a:r>
              <a:rPr lang="en-US" altLang="zh-CN" b="0" dirty="0">
                <a:solidFill>
                  <a:schemeClr val="tx1"/>
                </a:solidFill>
                <a:latin typeface="+mj-ea"/>
                <a:ea typeface="+mj-ea"/>
              </a:rPr>
              <a:t>9-7</a:t>
            </a:r>
            <a:r>
              <a:rPr lang="zh-CN" altLang="zh-CN" b="0" dirty="0">
                <a:solidFill>
                  <a:schemeClr val="tx1"/>
                </a:solidFill>
                <a:latin typeface="+mj-ea"/>
                <a:ea typeface="+mj-ea"/>
              </a:rPr>
              <a:t>的“算法选择”</a:t>
            </a:r>
            <a:r>
              <a:rPr lang="en-US" altLang="zh-CN" b="0" dirty="0">
                <a:solidFill>
                  <a:schemeClr val="tx1"/>
                </a:solidFill>
                <a:latin typeface="+mj-ea"/>
                <a:ea typeface="+mj-ea"/>
              </a:rPr>
              <a:t>(Solver options)</a:t>
            </a:r>
            <a:r>
              <a:rPr lang="zh-CN" altLang="zh-CN" b="0" dirty="0">
                <a:solidFill>
                  <a:schemeClr val="tx1"/>
                </a:solidFill>
                <a:latin typeface="+mj-ea"/>
                <a:ea typeface="+mj-ea"/>
              </a:rPr>
              <a:t>窗口中选择“变步长”</a:t>
            </a:r>
            <a:r>
              <a:rPr lang="en-US" altLang="zh-CN" b="0" dirty="0">
                <a:solidFill>
                  <a:schemeClr val="tx1"/>
                </a:solidFill>
                <a:latin typeface="+mj-ea"/>
                <a:ea typeface="+mj-ea"/>
              </a:rPr>
              <a:t>(variable-step)</a:t>
            </a:r>
            <a:r>
              <a:rPr lang="zh-CN" altLang="zh-CN" b="0" dirty="0">
                <a:solidFill>
                  <a:schemeClr val="tx1"/>
                </a:solidFill>
                <a:latin typeface="+mj-ea"/>
                <a:ea typeface="+mj-ea"/>
              </a:rPr>
              <a:t>和“刚性积分算法</a:t>
            </a:r>
            <a:r>
              <a:rPr lang="en-US" altLang="zh-CN" b="0" dirty="0">
                <a:solidFill>
                  <a:schemeClr val="tx1"/>
                </a:solidFill>
                <a:latin typeface="+mj-ea"/>
                <a:ea typeface="+mj-ea"/>
              </a:rPr>
              <a:t>(ode15s)”</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64052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3981714" cy="2461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0" y="3926815"/>
            <a:ext cx="2411760" cy="1631216"/>
          </a:xfrm>
          <a:prstGeom prst="rect">
            <a:avLst/>
          </a:prstGeom>
        </p:spPr>
        <p:txBody>
          <a:bodyPr wrap="square">
            <a:spAutoFit/>
          </a:bodyPr>
          <a:lstStyle/>
          <a:p>
            <a:r>
              <a:rPr lang="en-US" altLang="zh-CN" b="0" dirty="0">
                <a:solidFill>
                  <a:schemeClr val="tx1"/>
                </a:solidFill>
                <a:latin typeface="+mj-ea"/>
                <a:ea typeface="+mj-ea"/>
              </a:rPr>
              <a:t>(4) </a:t>
            </a:r>
            <a:r>
              <a:rPr lang="zh-CN" altLang="zh-CN" b="0" dirty="0">
                <a:solidFill>
                  <a:schemeClr val="tx1"/>
                </a:solidFill>
                <a:latin typeface="+mj-ea"/>
                <a:ea typeface="+mj-ea"/>
              </a:rPr>
              <a:t>仿真及结果。开始仿真，观察电机的转速、功率和转子角，波形如图</a:t>
            </a:r>
            <a:r>
              <a:rPr lang="en-US" altLang="zh-CN" b="0" dirty="0">
                <a:solidFill>
                  <a:schemeClr val="tx1"/>
                </a:solidFill>
                <a:latin typeface="+mj-ea"/>
                <a:ea typeface="+mj-ea"/>
              </a:rPr>
              <a:t>9-8</a:t>
            </a:r>
            <a:r>
              <a:rPr lang="zh-CN" altLang="zh-CN" b="0" dirty="0">
                <a:solidFill>
                  <a:schemeClr val="tx1"/>
                </a:solidFill>
                <a:latin typeface="+mj-ea"/>
                <a:ea typeface="+mj-ea"/>
              </a:rPr>
              <a:t>所示。</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926815"/>
            <a:ext cx="3064384" cy="2698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3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145" y="764704"/>
            <a:ext cx="8229600" cy="1143000"/>
          </a:xfrm>
        </p:spPr>
        <p:txBody>
          <a:bodyPr>
            <a:normAutofit/>
          </a:bodyPr>
          <a:lstStyle/>
          <a:p>
            <a:pPr algn="l"/>
            <a:r>
              <a:rPr lang="en-US" altLang="zh-CN" sz="2000" b="1" dirty="0">
                <a:solidFill>
                  <a:srgbClr val="C00000"/>
                </a:solidFill>
              </a:rPr>
              <a:t>9.3  </a:t>
            </a:r>
            <a:r>
              <a:rPr lang="zh-CN" altLang="zh-CN" sz="2000" b="1" dirty="0">
                <a:solidFill>
                  <a:srgbClr val="C00000"/>
                </a:solidFill>
              </a:rPr>
              <a:t>同步电机模块使用</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457200" y="1484784"/>
            <a:ext cx="8229600" cy="4641379"/>
          </a:xfrm>
        </p:spPr>
        <p:txBody>
          <a:bodyPr/>
          <a:lstStyle/>
          <a:p>
            <a:pPr marL="0" indent="0">
              <a:buNone/>
            </a:pPr>
            <a:r>
              <a:rPr lang="en-US" altLang="zh-CN" sz="1800" dirty="0" err="1">
                <a:latin typeface="+mj-ea"/>
                <a:ea typeface="+mj-ea"/>
              </a:rPr>
              <a:t>SimPowerSystems</a:t>
            </a:r>
            <a:r>
              <a:rPr lang="zh-CN" altLang="zh-CN" sz="1800" dirty="0">
                <a:latin typeface="+mj-ea"/>
                <a:ea typeface="+mj-ea"/>
              </a:rPr>
              <a:t>库中提供了三种同步电机模块，用于对三相隐极和凸极同步电机进行动态建模，其图标如图</a:t>
            </a:r>
            <a:r>
              <a:rPr lang="en-US" altLang="zh-CN" sz="1800" dirty="0">
                <a:latin typeface="+mj-ea"/>
                <a:ea typeface="+mj-ea"/>
              </a:rPr>
              <a:t>9-9</a:t>
            </a:r>
            <a:r>
              <a:rPr lang="zh-CN" altLang="zh-CN" sz="1800" dirty="0">
                <a:latin typeface="+mj-ea"/>
                <a:ea typeface="+mj-ea"/>
              </a:rPr>
              <a:t>所示。</a:t>
            </a:r>
          </a:p>
          <a:p>
            <a:pPr marL="0" indent="0">
              <a:buNone/>
            </a:pPr>
            <a:r>
              <a:rPr lang="zh-CN" altLang="zh-CN" sz="1800" dirty="0">
                <a:latin typeface="+mj-ea"/>
                <a:ea typeface="+mj-ea"/>
              </a:rPr>
              <a:t>图</a:t>
            </a:r>
            <a:r>
              <a:rPr lang="en-US" altLang="zh-CN" sz="1800" dirty="0">
                <a:latin typeface="+mj-ea"/>
                <a:ea typeface="+mj-ea"/>
              </a:rPr>
              <a:t>9-9(a)</a:t>
            </a:r>
            <a:r>
              <a:rPr lang="zh-CN" altLang="zh-CN" sz="1800" dirty="0">
                <a:latin typeface="+mj-ea"/>
                <a:ea typeface="+mj-ea"/>
              </a:rPr>
              <a:t>为国际单位制</a:t>
            </a:r>
            <a:r>
              <a:rPr lang="en-US" altLang="zh-CN" sz="1800" dirty="0">
                <a:latin typeface="+mj-ea"/>
                <a:ea typeface="+mj-ea"/>
              </a:rPr>
              <a:t>(SI)</a:t>
            </a:r>
            <a:r>
              <a:rPr lang="zh-CN" altLang="zh-CN" sz="1800" dirty="0">
                <a:latin typeface="+mj-ea"/>
                <a:ea typeface="+mj-ea"/>
              </a:rPr>
              <a:t>下的基本同步电机模块；</a:t>
            </a:r>
          </a:p>
          <a:p>
            <a:pPr marL="0" indent="0">
              <a:buNone/>
            </a:pPr>
            <a:r>
              <a:rPr lang="zh-CN" altLang="zh-CN" sz="1800" dirty="0">
                <a:latin typeface="+mj-ea"/>
                <a:ea typeface="+mj-ea"/>
              </a:rPr>
              <a:t>图</a:t>
            </a:r>
            <a:r>
              <a:rPr lang="en-US" altLang="zh-CN" sz="1800" dirty="0">
                <a:latin typeface="+mj-ea"/>
                <a:ea typeface="+mj-ea"/>
              </a:rPr>
              <a:t>9-9(b)</a:t>
            </a:r>
            <a:r>
              <a:rPr lang="zh-CN" altLang="zh-CN" sz="1800" dirty="0">
                <a:latin typeface="+mj-ea"/>
                <a:ea typeface="+mj-ea"/>
              </a:rPr>
              <a:t>为标幺制</a:t>
            </a:r>
            <a:r>
              <a:rPr lang="en-US" altLang="zh-CN" sz="1800" dirty="0">
                <a:latin typeface="+mj-ea"/>
                <a:ea typeface="+mj-ea"/>
              </a:rPr>
              <a:t>( )</a:t>
            </a:r>
            <a:r>
              <a:rPr lang="zh-CN" altLang="zh-CN" sz="1800" dirty="0">
                <a:latin typeface="+mj-ea"/>
                <a:ea typeface="+mj-ea"/>
              </a:rPr>
              <a:t>下的标准同步电机模块；</a:t>
            </a:r>
          </a:p>
          <a:p>
            <a:pPr marL="0" indent="0">
              <a:buNone/>
            </a:pPr>
            <a:r>
              <a:rPr lang="zh-CN" altLang="zh-CN" sz="1800" dirty="0">
                <a:latin typeface="+mj-ea"/>
                <a:ea typeface="+mj-ea"/>
              </a:rPr>
              <a:t>图</a:t>
            </a:r>
            <a:r>
              <a:rPr lang="en-US" altLang="zh-CN" sz="1800" dirty="0">
                <a:latin typeface="+mj-ea"/>
                <a:ea typeface="+mj-ea"/>
              </a:rPr>
              <a:t>9-9(c)</a:t>
            </a:r>
            <a:r>
              <a:rPr lang="zh-CN" altLang="zh-CN" sz="1800" dirty="0">
                <a:latin typeface="+mj-ea"/>
                <a:ea typeface="+mj-ea"/>
              </a:rPr>
              <a:t>为标幺制</a:t>
            </a:r>
            <a:r>
              <a:rPr lang="en-US" altLang="zh-CN" sz="1800" dirty="0">
                <a:latin typeface="+mj-ea"/>
                <a:ea typeface="+mj-ea"/>
              </a:rPr>
              <a:t>( )</a:t>
            </a:r>
            <a:r>
              <a:rPr lang="zh-CN" altLang="zh-CN" sz="1800" dirty="0">
                <a:latin typeface="+mj-ea"/>
                <a:ea typeface="+mj-ea"/>
              </a:rPr>
              <a:t>下的基本同步电机模块。</a:t>
            </a:r>
          </a:p>
          <a:p>
            <a:pPr marL="0" indent="0">
              <a:buNone/>
            </a:pPr>
            <a:endParaRPr lang="zh-CN" altLang="en-US" dirty="0">
              <a:latin typeface="+mj-ea"/>
              <a:ea typeface="+mj-ea"/>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429000"/>
            <a:ext cx="6241788" cy="2311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267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052736"/>
            <a:ext cx="7776864" cy="707886"/>
          </a:xfrm>
          <a:prstGeom prst="rect">
            <a:avLst/>
          </a:prstGeom>
        </p:spPr>
        <p:txBody>
          <a:bodyPr wrap="square">
            <a:spAutoFit/>
          </a:bodyPr>
          <a:lstStyle/>
          <a:p>
            <a:pPr algn="l"/>
            <a:r>
              <a:rPr lang="zh-CN" altLang="zh-CN" b="0" dirty="0">
                <a:solidFill>
                  <a:schemeClr val="tx1"/>
                </a:solidFill>
                <a:latin typeface="+mj-ea"/>
                <a:ea typeface="+mj-ea"/>
              </a:rPr>
              <a:t>同步电机模块有</a:t>
            </a:r>
            <a:r>
              <a:rPr lang="en-US" altLang="zh-CN" b="0" dirty="0">
                <a:solidFill>
                  <a:schemeClr val="tx1"/>
                </a:solidFill>
                <a:latin typeface="+mj-ea"/>
                <a:ea typeface="+mj-ea"/>
              </a:rPr>
              <a:t>2</a:t>
            </a:r>
            <a:r>
              <a:rPr lang="zh-CN" altLang="zh-CN" b="0" dirty="0">
                <a:solidFill>
                  <a:schemeClr val="tx1"/>
                </a:solidFill>
                <a:latin typeface="+mj-ea"/>
                <a:ea typeface="+mj-ea"/>
              </a:rPr>
              <a:t>个输入端子、</a:t>
            </a:r>
            <a:r>
              <a:rPr lang="en-US" altLang="zh-CN" b="0" dirty="0">
                <a:solidFill>
                  <a:schemeClr val="tx1"/>
                </a:solidFill>
                <a:latin typeface="+mj-ea"/>
                <a:ea typeface="+mj-ea"/>
              </a:rPr>
              <a:t>1</a:t>
            </a:r>
            <a:r>
              <a:rPr lang="zh-CN" altLang="zh-CN" b="0" dirty="0">
                <a:solidFill>
                  <a:schemeClr val="tx1"/>
                </a:solidFill>
                <a:latin typeface="+mj-ea"/>
                <a:ea typeface="+mj-ea"/>
              </a:rPr>
              <a:t>个输出端子和</a:t>
            </a:r>
            <a:r>
              <a:rPr lang="en-US" altLang="zh-CN" b="0" dirty="0">
                <a:solidFill>
                  <a:schemeClr val="tx1"/>
                </a:solidFill>
                <a:latin typeface="+mj-ea"/>
                <a:ea typeface="+mj-ea"/>
              </a:rPr>
              <a:t>3</a:t>
            </a:r>
            <a:r>
              <a:rPr lang="zh-CN" altLang="zh-CN" b="0" dirty="0">
                <a:solidFill>
                  <a:schemeClr val="tx1"/>
                </a:solidFill>
                <a:latin typeface="+mj-ea"/>
                <a:ea typeface="+mj-ea"/>
              </a:rPr>
              <a:t>个电气连接端子。</a:t>
            </a:r>
          </a:p>
          <a:p>
            <a:pPr algn="l"/>
            <a:r>
              <a:rPr lang="zh-CN" altLang="zh-CN" b="0" dirty="0">
                <a:solidFill>
                  <a:schemeClr val="tx1"/>
                </a:solidFill>
                <a:latin typeface="+mj-ea"/>
                <a:ea typeface="+mj-ea"/>
              </a:rPr>
              <a:t>模块的第</a:t>
            </a:r>
            <a:r>
              <a:rPr lang="en-US" altLang="zh-CN" b="0" dirty="0">
                <a:solidFill>
                  <a:schemeClr val="tx1"/>
                </a:solidFill>
                <a:latin typeface="+mj-ea"/>
                <a:ea typeface="+mj-ea"/>
              </a:rPr>
              <a:t>1</a:t>
            </a:r>
            <a:r>
              <a:rPr lang="zh-CN" altLang="zh-CN" b="0" dirty="0">
                <a:solidFill>
                  <a:schemeClr val="tx1"/>
                </a:solidFill>
                <a:latin typeface="+mj-ea"/>
                <a:ea typeface="+mj-ea"/>
              </a:rPr>
              <a:t>个输入端子</a:t>
            </a:r>
            <a:r>
              <a:rPr lang="en-US"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0660" y="1406679"/>
            <a:ext cx="451445" cy="52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60465" y="1412776"/>
            <a:ext cx="2621230" cy="400110"/>
          </a:xfrm>
          <a:prstGeom prst="rect">
            <a:avLst/>
          </a:prstGeom>
        </p:spPr>
        <p:txBody>
          <a:bodyPr wrap="non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为电机的机械功率。</a:t>
            </a:r>
            <a:endParaRPr lang="zh-CN" altLang="en-US" b="0" dirty="0">
              <a:solidFill>
                <a:schemeClr val="tx1"/>
              </a:solidFill>
              <a:latin typeface="+mj-ea"/>
              <a:ea typeface="+mj-ea"/>
            </a:endParaRPr>
          </a:p>
        </p:txBody>
      </p:sp>
      <p:sp>
        <p:nvSpPr>
          <p:cNvPr id="5" name="矩形 4"/>
          <p:cNvSpPr/>
          <p:nvPr/>
        </p:nvSpPr>
        <p:spPr>
          <a:xfrm>
            <a:off x="323528" y="1904440"/>
            <a:ext cx="8712968" cy="1631216"/>
          </a:xfrm>
          <a:prstGeom prst="rect">
            <a:avLst/>
          </a:prstGeom>
        </p:spPr>
        <p:txBody>
          <a:bodyPr wrap="square">
            <a:spAutoFit/>
          </a:bodyPr>
          <a:lstStyle/>
          <a:p>
            <a:pPr algn="l"/>
            <a:r>
              <a:rPr lang="zh-CN" altLang="zh-CN" b="0" dirty="0">
                <a:solidFill>
                  <a:schemeClr val="tx1"/>
                </a:solidFill>
                <a:latin typeface="+mj-ea"/>
                <a:ea typeface="+mj-ea"/>
              </a:rPr>
              <a:t>当机械功率为正时，表示同步电机运行方式为发电机模式；当机械功率为负时，表示同步电机运行方式为电动机模式。</a:t>
            </a:r>
          </a:p>
          <a:p>
            <a:pPr algn="l"/>
            <a:r>
              <a:rPr lang="zh-CN" altLang="zh-CN" b="0" dirty="0">
                <a:solidFill>
                  <a:schemeClr val="tx1"/>
                </a:solidFill>
                <a:latin typeface="+mj-ea"/>
                <a:ea typeface="+mj-ea"/>
              </a:rPr>
              <a:t>在发电机模式下，输入可以是一个正的常数，也可以是一个函数或者是原动机模块的输出；在电动机模式下，输入通常是一个负的常数或者函数。</a:t>
            </a:r>
          </a:p>
          <a:p>
            <a:pPr algn="l"/>
            <a:r>
              <a:rPr lang="zh-CN" altLang="zh-CN" b="0" dirty="0">
                <a:solidFill>
                  <a:schemeClr val="tx1"/>
                </a:solidFill>
                <a:latin typeface="+mj-ea"/>
                <a:ea typeface="+mj-ea"/>
              </a:rPr>
              <a:t>模块的第</a:t>
            </a:r>
            <a:r>
              <a:rPr lang="en-US" altLang="zh-CN" b="0" dirty="0">
                <a:solidFill>
                  <a:schemeClr val="tx1"/>
                </a:solidFill>
                <a:latin typeface="+mj-ea"/>
                <a:ea typeface="+mj-ea"/>
              </a:rPr>
              <a:t>2</a:t>
            </a:r>
            <a:r>
              <a:rPr lang="zh-CN" altLang="zh-CN" b="0" dirty="0">
                <a:solidFill>
                  <a:schemeClr val="tx1"/>
                </a:solidFill>
                <a:latin typeface="+mj-ea"/>
                <a:ea typeface="+mj-ea"/>
              </a:rPr>
              <a:t>个输入端子</a:t>
            </a:r>
            <a:r>
              <a:rPr lang="en-US"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451" y="3142707"/>
            <a:ext cx="329654" cy="39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110585" y="3153162"/>
            <a:ext cx="6174432" cy="400110"/>
          </a:xfrm>
          <a:prstGeom prst="rect">
            <a:avLst/>
          </a:prstGeom>
        </p:spPr>
        <p:txBody>
          <a:bodyPr wrap="squar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是励磁电压，在发电机模式下可以由励磁模块提供</a:t>
            </a:r>
            <a:r>
              <a:rPr lang="zh-CN" altLang="zh-CN" b="0" dirty="0" smtClean="0">
                <a:solidFill>
                  <a:schemeClr val="tx1"/>
                </a:solidFill>
                <a:latin typeface="+mj-ea"/>
                <a:ea typeface="+mj-ea"/>
              </a:rPr>
              <a:t>，</a:t>
            </a:r>
            <a:endParaRPr lang="zh-CN" altLang="zh-CN" b="0" dirty="0">
              <a:solidFill>
                <a:schemeClr val="tx1"/>
              </a:solidFill>
              <a:latin typeface="+mj-ea"/>
              <a:ea typeface="+mj-ea"/>
            </a:endParaRPr>
          </a:p>
        </p:txBody>
      </p:sp>
      <p:sp>
        <p:nvSpPr>
          <p:cNvPr id="7" name="矩形 6"/>
          <p:cNvSpPr/>
          <p:nvPr/>
        </p:nvSpPr>
        <p:spPr>
          <a:xfrm>
            <a:off x="323528" y="3501008"/>
            <a:ext cx="3262432" cy="400110"/>
          </a:xfrm>
          <a:prstGeom prst="rect">
            <a:avLst/>
          </a:prstGeom>
        </p:spPr>
        <p:txBody>
          <a:bodyPr wrap="none">
            <a:spAutoFit/>
          </a:bodyPr>
          <a:lstStyle/>
          <a:p>
            <a:r>
              <a:rPr lang="zh-CN" altLang="zh-CN" b="0" dirty="0">
                <a:solidFill>
                  <a:schemeClr val="tx1"/>
                </a:solidFill>
                <a:latin typeface="+mj-ea"/>
                <a:ea typeface="+mj-ea"/>
              </a:rPr>
              <a:t>在电动机模式下为一常数。</a:t>
            </a:r>
          </a:p>
        </p:txBody>
      </p:sp>
      <p:sp>
        <p:nvSpPr>
          <p:cNvPr id="8" name="矩形 7"/>
          <p:cNvSpPr/>
          <p:nvPr/>
        </p:nvSpPr>
        <p:spPr>
          <a:xfrm>
            <a:off x="337928" y="3905030"/>
            <a:ext cx="8554551" cy="707886"/>
          </a:xfrm>
          <a:prstGeom prst="rect">
            <a:avLst/>
          </a:prstGeom>
        </p:spPr>
        <p:txBody>
          <a:bodyPr wrap="square">
            <a:spAutoFit/>
          </a:bodyPr>
          <a:lstStyle/>
          <a:p>
            <a:pPr algn="l"/>
            <a:r>
              <a:rPr lang="zh-CN" altLang="zh-CN" b="0" dirty="0">
                <a:solidFill>
                  <a:schemeClr val="tx1"/>
                </a:solidFill>
                <a:latin typeface="+mj-ea"/>
                <a:ea typeface="+mj-ea"/>
              </a:rPr>
              <a:t>模块的</a:t>
            </a:r>
            <a:r>
              <a:rPr lang="en-US" altLang="zh-CN" b="0" dirty="0">
                <a:solidFill>
                  <a:schemeClr val="tx1"/>
                </a:solidFill>
                <a:latin typeface="+mj-ea"/>
                <a:ea typeface="+mj-ea"/>
              </a:rPr>
              <a:t>3</a:t>
            </a:r>
            <a:r>
              <a:rPr lang="zh-CN" altLang="zh-CN" b="0" dirty="0">
                <a:solidFill>
                  <a:schemeClr val="tx1"/>
                </a:solidFill>
                <a:latin typeface="+mj-ea"/>
                <a:ea typeface="+mj-ea"/>
              </a:rPr>
              <a:t>个电气连接端子</a:t>
            </a:r>
            <a:r>
              <a:rPr lang="en-US" altLang="zh-CN" b="0" dirty="0">
                <a:solidFill>
                  <a:schemeClr val="tx1"/>
                </a:solidFill>
                <a:latin typeface="+mj-ea"/>
                <a:ea typeface="+mj-ea"/>
              </a:rPr>
              <a:t>(A, B, C)</a:t>
            </a:r>
            <a:r>
              <a:rPr lang="zh-CN" altLang="zh-CN" b="0" dirty="0">
                <a:solidFill>
                  <a:schemeClr val="tx1"/>
                </a:solidFill>
                <a:latin typeface="+mj-ea"/>
                <a:ea typeface="+mj-ea"/>
              </a:rPr>
              <a:t>为定子电压输出。输出端子</a:t>
            </a:r>
            <a:r>
              <a:rPr lang="en-US" altLang="zh-CN" b="0" dirty="0">
                <a:solidFill>
                  <a:schemeClr val="tx1"/>
                </a:solidFill>
                <a:latin typeface="+mj-ea"/>
                <a:ea typeface="+mj-ea"/>
              </a:rPr>
              <a:t>(m)</a:t>
            </a:r>
            <a:r>
              <a:rPr lang="zh-CN" altLang="zh-CN" b="0" dirty="0">
                <a:solidFill>
                  <a:schemeClr val="tx1"/>
                </a:solidFill>
                <a:latin typeface="+mj-ea"/>
                <a:ea typeface="+mj-ea"/>
              </a:rPr>
              <a:t>输出一系列电机的内部信号，共由</a:t>
            </a:r>
            <a:r>
              <a:rPr lang="en-US" altLang="zh-CN" b="0" dirty="0">
                <a:solidFill>
                  <a:schemeClr val="tx1"/>
                </a:solidFill>
                <a:latin typeface="+mj-ea"/>
                <a:ea typeface="+mj-ea"/>
              </a:rPr>
              <a:t>22</a:t>
            </a:r>
            <a:r>
              <a:rPr lang="zh-CN" altLang="zh-CN" b="0" dirty="0">
                <a:solidFill>
                  <a:schemeClr val="tx1"/>
                </a:solidFill>
                <a:latin typeface="+mj-ea"/>
                <a:ea typeface="+mj-ea"/>
              </a:rPr>
              <a:t>路信号组成，如表</a:t>
            </a:r>
            <a:r>
              <a:rPr lang="en-US" altLang="zh-CN" b="0" dirty="0">
                <a:solidFill>
                  <a:schemeClr val="tx1"/>
                </a:solidFill>
                <a:latin typeface="+mj-ea"/>
                <a:ea typeface="+mj-ea"/>
              </a:rPr>
              <a:t>9-3</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76593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124744"/>
            <a:ext cx="5506585" cy="5163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78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1052736"/>
            <a:ext cx="8280920" cy="707886"/>
          </a:xfrm>
          <a:prstGeom prst="rect">
            <a:avLst/>
          </a:prstGeom>
        </p:spPr>
        <p:txBody>
          <a:bodyPr wrap="square">
            <a:spAutoFit/>
          </a:bodyPr>
          <a:lstStyle/>
          <a:p>
            <a:pPr algn="l"/>
            <a:r>
              <a:rPr lang="zh-CN" altLang="zh-CN" b="0" dirty="0">
                <a:solidFill>
                  <a:schemeClr val="tx1"/>
                </a:solidFill>
                <a:latin typeface="+mj-ea"/>
                <a:ea typeface="+mj-ea"/>
              </a:rPr>
              <a:t>通过“电机测量信号分离器”</a:t>
            </a:r>
            <a:r>
              <a:rPr lang="en-US" altLang="zh-CN" b="0" dirty="0">
                <a:solidFill>
                  <a:schemeClr val="tx1"/>
                </a:solidFill>
                <a:latin typeface="+mj-ea"/>
                <a:ea typeface="+mj-ea"/>
              </a:rPr>
              <a:t>(Machines Measurement </a:t>
            </a:r>
            <a:r>
              <a:rPr lang="en-US" altLang="zh-CN" b="0" dirty="0" err="1">
                <a:solidFill>
                  <a:schemeClr val="tx1"/>
                </a:solidFill>
                <a:latin typeface="+mj-ea"/>
                <a:ea typeface="+mj-ea"/>
              </a:rPr>
              <a:t>Demux</a:t>
            </a:r>
            <a:r>
              <a:rPr lang="en-US" altLang="zh-CN" b="0" dirty="0">
                <a:solidFill>
                  <a:schemeClr val="tx1"/>
                </a:solidFill>
                <a:latin typeface="+mj-ea"/>
                <a:ea typeface="+mj-ea"/>
              </a:rPr>
              <a:t>)</a:t>
            </a:r>
            <a:r>
              <a:rPr lang="zh-CN" altLang="zh-CN" b="0" dirty="0">
                <a:solidFill>
                  <a:schemeClr val="tx1"/>
                </a:solidFill>
                <a:latin typeface="+mj-ea"/>
                <a:ea typeface="+mj-ea"/>
              </a:rPr>
              <a:t>模块可以将输出端子</a:t>
            </a:r>
            <a:r>
              <a:rPr lang="en-US" altLang="zh-CN" b="0" dirty="0">
                <a:solidFill>
                  <a:schemeClr val="tx1"/>
                </a:solidFill>
                <a:latin typeface="+mj-ea"/>
                <a:ea typeface="+mj-ea"/>
              </a:rPr>
              <a:t>m</a:t>
            </a:r>
            <a:r>
              <a:rPr lang="zh-CN" altLang="zh-CN" b="0" dirty="0">
                <a:solidFill>
                  <a:schemeClr val="tx1"/>
                </a:solidFill>
                <a:latin typeface="+mj-ea"/>
                <a:ea typeface="+mj-ea"/>
              </a:rPr>
              <a:t>中的各路信号分离出来，典型接线如图</a:t>
            </a:r>
            <a:r>
              <a:rPr lang="en-US" altLang="zh-CN" b="0" dirty="0">
                <a:solidFill>
                  <a:schemeClr val="tx1"/>
                </a:solidFill>
                <a:latin typeface="+mj-ea"/>
                <a:ea typeface="+mj-ea"/>
              </a:rPr>
              <a:t>9-10</a:t>
            </a:r>
            <a:r>
              <a:rPr lang="zh-CN" altLang="zh-CN" b="0" dirty="0">
                <a:solidFill>
                  <a:schemeClr val="tx1"/>
                </a:solidFill>
                <a:latin typeface="+mj-ea"/>
                <a:ea typeface="+mj-ea"/>
              </a:rPr>
              <a:t>所示。</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60622"/>
            <a:ext cx="3456384" cy="1984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23528" y="4221088"/>
            <a:ext cx="8208912" cy="400110"/>
          </a:xfrm>
          <a:prstGeom prst="rect">
            <a:avLst/>
          </a:prstGeom>
        </p:spPr>
        <p:txBody>
          <a:bodyPr wrap="square">
            <a:spAutoFit/>
          </a:bodyPr>
          <a:lstStyle/>
          <a:p>
            <a:r>
              <a:rPr lang="zh-CN" altLang="zh-CN" b="0" dirty="0">
                <a:solidFill>
                  <a:schemeClr val="tx1"/>
                </a:solidFill>
                <a:latin typeface="+mj-ea"/>
                <a:ea typeface="+mj-ea"/>
              </a:rPr>
              <a:t>同步电机输入和输出参数的单位与选用的同步电机模块有关。如果选用</a:t>
            </a:r>
            <a:endParaRPr lang="zh-CN" altLang="en-US" b="0" dirty="0">
              <a:solidFill>
                <a:schemeClr val="tx1"/>
              </a:solidFill>
              <a:latin typeface="+mj-ea"/>
              <a:ea typeface="+mj-ea"/>
            </a:endParaRPr>
          </a:p>
        </p:txBody>
      </p:sp>
      <p:pic>
        <p:nvPicPr>
          <p:cNvPr id="133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7300" y="4290819"/>
            <a:ext cx="283313"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49694" y="4621198"/>
            <a:ext cx="8217410" cy="707886"/>
          </a:xfrm>
          <a:prstGeom prst="rect">
            <a:avLst/>
          </a:prstGeom>
        </p:spPr>
        <p:txBody>
          <a:bodyPr wrap="square">
            <a:spAutoFit/>
          </a:bodyPr>
          <a:lstStyle/>
          <a:p>
            <a:pPr algn="l"/>
            <a:r>
              <a:rPr lang="zh-CN" altLang="zh-CN" b="0" dirty="0">
                <a:solidFill>
                  <a:schemeClr val="tx1"/>
                </a:solidFill>
                <a:latin typeface="+mj-ea"/>
                <a:ea typeface="+mj-ea"/>
              </a:rPr>
              <a:t>制下的同步电机模块，则输入和输出为国际单位制下的有名值</a:t>
            </a:r>
            <a:r>
              <a:rPr lang="en-US" altLang="zh-CN" b="0" dirty="0">
                <a:solidFill>
                  <a:schemeClr val="tx1"/>
                </a:solidFill>
                <a:latin typeface="+mj-ea"/>
                <a:ea typeface="+mj-ea"/>
              </a:rPr>
              <a:t>(</a:t>
            </a:r>
            <a:r>
              <a:rPr lang="zh-CN" altLang="zh-CN" b="0" dirty="0">
                <a:solidFill>
                  <a:schemeClr val="tx1"/>
                </a:solidFill>
                <a:latin typeface="+mj-ea"/>
                <a:ea typeface="+mj-ea"/>
              </a:rPr>
              <a:t>除了转子角速度偏移量</a:t>
            </a:r>
            <a:endParaRPr lang="zh-CN" altLang="en-US" b="0" dirty="0">
              <a:solidFill>
                <a:schemeClr val="tx1"/>
              </a:solidFill>
              <a:latin typeface="+mj-ea"/>
              <a:ea typeface="+mj-ea"/>
            </a:endParaRPr>
          </a:p>
        </p:txBody>
      </p:sp>
      <p:pic>
        <p:nvPicPr>
          <p:cNvPr id="1331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712" y="5068436"/>
            <a:ext cx="371708"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351420" y="4998705"/>
            <a:ext cx="2749471" cy="400110"/>
          </a:xfrm>
          <a:prstGeom prst="rect">
            <a:avLst/>
          </a:prstGeom>
        </p:spPr>
        <p:txBody>
          <a:bodyPr wrap="none">
            <a:spAutoFit/>
          </a:bodyPr>
          <a:lstStyle/>
          <a:p>
            <a:r>
              <a:rPr lang="zh-CN" altLang="zh-CN" b="0" dirty="0">
                <a:solidFill>
                  <a:schemeClr val="tx1"/>
                </a:solidFill>
                <a:latin typeface="+mj-ea"/>
                <a:ea typeface="+mj-ea"/>
              </a:rPr>
              <a:t>以标幺值、转子角位移</a:t>
            </a:r>
            <a:endParaRPr lang="zh-CN" altLang="en-US" b="0" dirty="0">
              <a:solidFill>
                <a:schemeClr val="tx1"/>
              </a:solidFill>
              <a:latin typeface="+mj-ea"/>
              <a:ea typeface="+mj-ea"/>
            </a:endParaRPr>
          </a:p>
        </p:txBody>
      </p:sp>
      <p:pic>
        <p:nvPicPr>
          <p:cNvPr id="1332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4763" y="5068436"/>
            <a:ext cx="172255"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165378" y="5067883"/>
            <a:ext cx="3134191" cy="400110"/>
          </a:xfrm>
          <a:prstGeom prst="rect">
            <a:avLst/>
          </a:prstGeom>
        </p:spPr>
        <p:txBody>
          <a:bodyPr wrap="none">
            <a:spAutoFit/>
          </a:bodyPr>
          <a:lstStyle/>
          <a:p>
            <a:r>
              <a:rPr lang="zh-CN" altLang="zh-CN" b="0" dirty="0">
                <a:solidFill>
                  <a:schemeClr val="tx1"/>
                </a:solidFill>
                <a:latin typeface="+mj-ea"/>
                <a:ea typeface="+mj-ea"/>
              </a:rPr>
              <a:t>以弧度表示外</a:t>
            </a:r>
            <a:r>
              <a:rPr lang="en-US" altLang="zh-CN" b="0" dirty="0">
                <a:solidFill>
                  <a:schemeClr val="tx1"/>
                </a:solidFill>
                <a:latin typeface="+mj-ea"/>
                <a:ea typeface="+mj-ea"/>
              </a:rPr>
              <a:t>)</a:t>
            </a:r>
            <a:r>
              <a:rPr lang="zh-CN" altLang="zh-CN" b="0" dirty="0">
                <a:solidFill>
                  <a:schemeClr val="tx1"/>
                </a:solidFill>
                <a:latin typeface="+mj-ea"/>
                <a:ea typeface="+mj-ea"/>
              </a:rPr>
              <a:t>。如果选用</a:t>
            </a:r>
            <a:endParaRPr lang="zh-CN" altLang="en-US" b="0" dirty="0">
              <a:solidFill>
                <a:schemeClr val="tx1"/>
              </a:solidFill>
              <a:latin typeface="+mj-ea"/>
              <a:ea typeface="+mj-ea"/>
            </a:endParaRPr>
          </a:p>
        </p:txBody>
      </p:sp>
      <p:pic>
        <p:nvPicPr>
          <p:cNvPr id="1332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81814" y="5101610"/>
            <a:ext cx="474283"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94724" y="5457418"/>
            <a:ext cx="8453739" cy="707886"/>
          </a:xfrm>
          <a:prstGeom prst="rect">
            <a:avLst/>
          </a:prstGeom>
        </p:spPr>
        <p:txBody>
          <a:bodyPr wrap="square">
            <a:spAutoFit/>
          </a:bodyPr>
          <a:lstStyle/>
          <a:p>
            <a:pPr algn="l"/>
            <a:r>
              <a:rPr lang="zh-CN" altLang="zh-CN" b="0" dirty="0">
                <a:solidFill>
                  <a:schemeClr val="tx1"/>
                </a:solidFill>
                <a:latin typeface="+mj-ea"/>
                <a:ea typeface="+mj-ea"/>
              </a:rPr>
              <a:t>制下的同步电机模块，输入和输出为标幺值。双击同步电机模块，将弹出该模块的参数对话框，下面将对其一一进行说明。</a:t>
            </a:r>
          </a:p>
        </p:txBody>
      </p:sp>
    </p:spTree>
    <p:extLst>
      <p:ext uri="{BB962C8B-B14F-4D97-AF65-F5344CB8AC3E}">
        <p14:creationId xmlns:p14="http://schemas.microsoft.com/office/powerpoint/2010/main" val="41263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904" y="1124744"/>
            <a:ext cx="441146" cy="400110"/>
          </a:xfrm>
          <a:prstGeom prst="rect">
            <a:avLst/>
          </a:prstGeom>
        </p:spPr>
        <p:txBody>
          <a:bodyPr wrap="none">
            <a:spAutoFit/>
          </a:bodyPr>
          <a:lstStyle/>
          <a:p>
            <a:r>
              <a:rPr lang="en-US" altLang="zh-CN" b="0" dirty="0">
                <a:solidFill>
                  <a:schemeClr val="tx1"/>
                </a:solidFill>
                <a:latin typeface="+mj-ea"/>
                <a:ea typeface="+mj-ea"/>
              </a:rPr>
              <a:t>1.</a:t>
            </a:r>
            <a:endParaRPr lang="zh-CN" altLang="en-US" b="0" dirty="0">
              <a:solidFill>
                <a:schemeClr val="tx1"/>
              </a:solidFill>
              <a:latin typeface="+mj-ea"/>
              <a:ea typeface="+mj-ea"/>
            </a:endParaRP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393" y="1180607"/>
            <a:ext cx="386631" cy="35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22087" y="1180607"/>
            <a:ext cx="2236510" cy="400110"/>
          </a:xfrm>
          <a:prstGeom prst="rect">
            <a:avLst/>
          </a:prstGeom>
        </p:spPr>
        <p:txBody>
          <a:bodyPr wrap="none">
            <a:spAutoFit/>
          </a:bodyPr>
          <a:lstStyle/>
          <a:p>
            <a:r>
              <a:rPr lang="zh-CN" altLang="zh-CN" b="0" dirty="0">
                <a:solidFill>
                  <a:schemeClr val="tx1"/>
                </a:solidFill>
                <a:latin typeface="+mj-ea"/>
                <a:ea typeface="+mj-ea"/>
              </a:rPr>
              <a:t>基本同步电机模块</a:t>
            </a:r>
            <a:endParaRPr lang="zh-CN" altLang="en-US" b="0" dirty="0">
              <a:solidFill>
                <a:schemeClr val="tx1"/>
              </a:solidFill>
              <a:latin typeface="+mj-ea"/>
              <a:ea typeface="+mj-ea"/>
            </a:endParaRPr>
          </a:p>
        </p:txBody>
      </p:sp>
      <p:sp>
        <p:nvSpPr>
          <p:cNvPr id="4" name="矩形 3"/>
          <p:cNvSpPr/>
          <p:nvPr/>
        </p:nvSpPr>
        <p:spPr>
          <a:xfrm>
            <a:off x="1002871" y="1484784"/>
            <a:ext cx="5297321" cy="400110"/>
          </a:xfrm>
          <a:prstGeom prst="rect">
            <a:avLst/>
          </a:prstGeom>
        </p:spPr>
        <p:txBody>
          <a:bodyPr wrap="square">
            <a:spAutoFit/>
          </a:bodyPr>
          <a:lstStyle/>
          <a:p>
            <a:r>
              <a:rPr lang="zh-CN" altLang="zh-CN" b="0" dirty="0">
                <a:solidFill>
                  <a:schemeClr val="tx1"/>
                </a:solidFill>
                <a:latin typeface="+mj-ea"/>
                <a:ea typeface="+mj-ea"/>
              </a:rPr>
              <a:t>基本同步电机模块的参数对话框如图</a:t>
            </a:r>
            <a:r>
              <a:rPr lang="en-US" altLang="zh-CN" b="0" dirty="0">
                <a:solidFill>
                  <a:schemeClr val="tx1"/>
                </a:solidFill>
                <a:latin typeface="+mj-ea"/>
                <a:ea typeface="+mj-ea"/>
              </a:rPr>
              <a:t>9-11</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294" y="1510724"/>
            <a:ext cx="386631" cy="35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517" y="1884894"/>
            <a:ext cx="3795713" cy="4252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25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矩形 1"/>
          <p:cNvSpPr/>
          <p:nvPr/>
        </p:nvSpPr>
        <p:spPr>
          <a:xfrm>
            <a:off x="1779463" y="2060848"/>
            <a:ext cx="3246402" cy="3785652"/>
          </a:xfrm>
          <a:prstGeom prst="rect">
            <a:avLst/>
          </a:prstGeom>
        </p:spPr>
        <p:txBody>
          <a:bodyPr wrap="none">
            <a:spAutoFit/>
          </a:bodyPr>
          <a:lstStyle/>
          <a:p>
            <a:pPr algn="l"/>
            <a:r>
              <a:rPr lang="en-US" altLang="zh-CN" dirty="0"/>
              <a:t>9.1  </a:t>
            </a:r>
            <a:r>
              <a:rPr lang="zh-CN" altLang="zh-CN" dirty="0"/>
              <a:t>同步发电机原理</a:t>
            </a:r>
            <a:r>
              <a:rPr lang="zh-CN" altLang="zh-CN" dirty="0" smtClean="0"/>
              <a:t>分析</a:t>
            </a:r>
            <a:endParaRPr lang="en-US" altLang="zh-CN" dirty="0" smtClean="0"/>
          </a:p>
          <a:p>
            <a:pPr algn="l"/>
            <a:endParaRPr lang="en-US" altLang="zh-CN" dirty="0"/>
          </a:p>
          <a:p>
            <a:pPr algn="l"/>
            <a:r>
              <a:rPr lang="en-US" altLang="zh-CN" dirty="0"/>
              <a:t>9.2  </a:t>
            </a:r>
            <a:r>
              <a:rPr lang="zh-CN" altLang="zh-CN" dirty="0"/>
              <a:t>简化同步电机模块使用</a:t>
            </a:r>
          </a:p>
          <a:p>
            <a:pPr algn="l"/>
            <a:endParaRPr lang="en-US" altLang="zh-CN" dirty="0" smtClean="0"/>
          </a:p>
          <a:p>
            <a:pPr algn="l"/>
            <a:r>
              <a:rPr lang="en-US" altLang="zh-CN" dirty="0"/>
              <a:t>9.3  </a:t>
            </a:r>
            <a:r>
              <a:rPr lang="zh-CN" altLang="zh-CN" dirty="0"/>
              <a:t>同步电机模块使用</a:t>
            </a:r>
          </a:p>
          <a:p>
            <a:pPr algn="l"/>
            <a:endParaRPr lang="en-US" altLang="zh-CN" dirty="0" smtClean="0"/>
          </a:p>
          <a:p>
            <a:pPr algn="l"/>
            <a:r>
              <a:rPr lang="en-US" altLang="zh-CN" dirty="0"/>
              <a:t>9.4  </a:t>
            </a:r>
            <a:r>
              <a:rPr lang="zh-CN" altLang="zh-CN" dirty="0"/>
              <a:t>负荷模型</a:t>
            </a:r>
          </a:p>
          <a:p>
            <a:pPr algn="l"/>
            <a:endParaRPr lang="en-US" altLang="zh-CN" dirty="0" smtClean="0"/>
          </a:p>
          <a:p>
            <a:pPr algn="l"/>
            <a:r>
              <a:rPr lang="en-US" altLang="zh-CN" dirty="0"/>
              <a:t>9.5  </a:t>
            </a:r>
            <a:r>
              <a:rPr lang="zh-CN" altLang="zh-CN" dirty="0"/>
              <a:t>异步电动机模块</a:t>
            </a:r>
          </a:p>
          <a:p>
            <a:pPr algn="l"/>
            <a:endParaRPr lang="en-US" altLang="zh-CN" dirty="0" smtClean="0"/>
          </a:p>
          <a:p>
            <a:pPr algn="l"/>
            <a:r>
              <a:rPr lang="en-US" altLang="zh-CN" dirty="0"/>
              <a:t>9.6  </a:t>
            </a:r>
            <a:r>
              <a:rPr lang="zh-CN" altLang="zh-CN" dirty="0"/>
              <a:t>直流电机模块</a:t>
            </a:r>
          </a:p>
          <a:p>
            <a:pPr algn="l"/>
            <a:endParaRPr lang="zh-CN" altLang="zh-CN" dirty="0"/>
          </a:p>
        </p:txBody>
      </p:sp>
    </p:spTree>
    <p:extLst>
      <p:ext uri="{BB962C8B-B14F-4D97-AF65-F5344CB8AC3E}">
        <p14:creationId xmlns:p14="http://schemas.microsoft.com/office/powerpoint/2010/main" val="328459108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228398"/>
            <a:ext cx="8424936" cy="3170099"/>
          </a:xfrm>
          <a:prstGeom prst="rect">
            <a:avLst/>
          </a:prstGeom>
        </p:spPr>
        <p:txBody>
          <a:bodyPr wrap="square">
            <a:spAutoFit/>
          </a:bodyPr>
          <a:lstStyle/>
          <a:p>
            <a:pPr algn="l"/>
            <a:r>
              <a:rPr lang="zh-CN" altLang="zh-CN" b="0" dirty="0">
                <a:solidFill>
                  <a:schemeClr val="tx1"/>
                </a:solidFill>
                <a:latin typeface="+mj-ea"/>
                <a:ea typeface="+mj-ea"/>
              </a:rPr>
              <a:t>在该对话框中含有如下参数：</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预设模型”</a:t>
            </a:r>
            <a:r>
              <a:rPr lang="en-US" altLang="zh-CN" b="0" dirty="0">
                <a:solidFill>
                  <a:schemeClr val="tx1"/>
                </a:solidFill>
                <a:latin typeface="+mj-ea"/>
                <a:ea typeface="+mj-ea"/>
              </a:rPr>
              <a:t>(Preset model)</a:t>
            </a:r>
            <a:r>
              <a:rPr lang="zh-CN" altLang="zh-CN" b="0" dirty="0">
                <a:solidFill>
                  <a:schemeClr val="tx1"/>
                </a:solidFill>
                <a:latin typeface="+mj-ea"/>
                <a:ea typeface="+mj-ea"/>
              </a:rPr>
              <a:t>下拉框：选择系统设置的内部模型后，同步电机自动获取各项数据，如果不想使用系统给定的参数，请选择“</a:t>
            </a:r>
            <a:r>
              <a:rPr lang="en-US" altLang="zh-CN" b="0" dirty="0">
                <a:solidFill>
                  <a:schemeClr val="tx1"/>
                </a:solidFill>
                <a:latin typeface="+mj-ea"/>
                <a:ea typeface="+mj-ea"/>
              </a:rPr>
              <a:t>No”</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显示详细参数”</a:t>
            </a:r>
            <a:r>
              <a:rPr lang="en-US" altLang="zh-CN" b="0" dirty="0">
                <a:solidFill>
                  <a:schemeClr val="tx1"/>
                </a:solidFill>
                <a:latin typeface="+mj-ea"/>
                <a:ea typeface="+mj-ea"/>
              </a:rPr>
              <a:t>(Show detailed parameters)</a:t>
            </a:r>
            <a:r>
              <a:rPr lang="zh-CN" altLang="zh-CN" b="0" dirty="0">
                <a:solidFill>
                  <a:schemeClr val="tx1"/>
                </a:solidFill>
                <a:latin typeface="+mj-ea"/>
                <a:ea typeface="+mj-ea"/>
              </a:rPr>
              <a:t>复选框：点击该复选框，可以浏览并修改电机参数。</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绕组类型”</a:t>
            </a:r>
            <a:r>
              <a:rPr lang="en-US" altLang="zh-CN" b="0" dirty="0">
                <a:solidFill>
                  <a:schemeClr val="tx1"/>
                </a:solidFill>
                <a:latin typeface="+mj-ea"/>
                <a:ea typeface="+mj-ea"/>
              </a:rPr>
              <a:t>(Rotor type)</a:t>
            </a:r>
            <a:r>
              <a:rPr lang="zh-CN" altLang="zh-CN" b="0" dirty="0">
                <a:solidFill>
                  <a:schemeClr val="tx1"/>
                </a:solidFill>
                <a:latin typeface="+mj-ea"/>
                <a:ea typeface="+mj-ea"/>
              </a:rPr>
              <a:t>下拉框：定义电机的类型，分为隐极式</a:t>
            </a:r>
            <a:r>
              <a:rPr lang="en-US" altLang="zh-CN" b="0" dirty="0">
                <a:solidFill>
                  <a:schemeClr val="tx1"/>
                </a:solidFill>
                <a:latin typeface="+mj-ea"/>
                <a:ea typeface="+mj-ea"/>
              </a:rPr>
              <a:t>(round)</a:t>
            </a:r>
            <a:r>
              <a:rPr lang="zh-CN" altLang="zh-CN" b="0" dirty="0">
                <a:solidFill>
                  <a:schemeClr val="tx1"/>
                </a:solidFill>
                <a:latin typeface="+mj-ea"/>
                <a:ea typeface="+mj-ea"/>
              </a:rPr>
              <a:t>和凸极式</a:t>
            </a:r>
            <a:r>
              <a:rPr lang="en-US" altLang="zh-CN" b="0" dirty="0">
                <a:solidFill>
                  <a:schemeClr val="tx1"/>
                </a:solidFill>
                <a:latin typeface="+mj-ea"/>
                <a:ea typeface="+mj-ea"/>
              </a:rPr>
              <a:t>(salient-pole )</a:t>
            </a:r>
            <a:r>
              <a:rPr lang="zh-CN" altLang="zh-CN" b="0" dirty="0">
                <a:solidFill>
                  <a:schemeClr val="tx1"/>
                </a:solidFill>
                <a:latin typeface="+mj-ea"/>
                <a:ea typeface="+mj-ea"/>
              </a:rPr>
              <a:t>两种。</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额定参数”</a:t>
            </a:r>
            <a:r>
              <a:rPr lang="en-US" altLang="zh-CN" b="0" dirty="0">
                <a:solidFill>
                  <a:schemeClr val="tx1"/>
                </a:solidFill>
                <a:latin typeface="+mj-ea"/>
                <a:ea typeface="+mj-ea"/>
              </a:rPr>
              <a:t>(Nom. power, volt., freq. and field cur.)</a:t>
            </a:r>
            <a:r>
              <a:rPr lang="zh-CN" altLang="zh-CN" b="0" dirty="0">
                <a:solidFill>
                  <a:schemeClr val="tx1"/>
                </a:solidFill>
                <a:latin typeface="+mj-ea"/>
                <a:ea typeface="+mj-ea"/>
              </a:rPr>
              <a:t>文本框：三相额定</a:t>
            </a:r>
            <a:r>
              <a:rPr lang="zh-CN" altLang="zh-CN" b="0" dirty="0" smtClean="0">
                <a:solidFill>
                  <a:schemeClr val="tx1"/>
                </a:solidFill>
                <a:latin typeface="+mj-ea"/>
                <a:ea typeface="+mj-ea"/>
              </a:rPr>
              <a:t>视在功率</a:t>
            </a:r>
            <a:endParaRPr lang="zh-CN" altLang="en-US" b="0" dirty="0">
              <a:solidFill>
                <a:schemeClr val="tx1"/>
              </a:solidFill>
              <a:latin typeface="+mj-ea"/>
              <a:ea typeface="+mj-ea"/>
            </a:endParaRP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3" y="3988080"/>
            <a:ext cx="288032" cy="41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629205" y="4026932"/>
            <a:ext cx="3770776" cy="400110"/>
          </a:xfrm>
          <a:prstGeom prst="rect">
            <a:avLst/>
          </a:prstGeom>
        </p:spPr>
        <p:txBody>
          <a:bodyPr wrap="none">
            <a:spAutoFit/>
          </a:bodyPr>
          <a:lstStyle/>
          <a:p>
            <a:pPr algn="l"/>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VA)</a:t>
            </a:r>
            <a:r>
              <a:rPr lang="zh-CN" altLang="zh-CN" b="0" dirty="0">
                <a:solidFill>
                  <a:schemeClr val="tx1"/>
                </a:solidFill>
                <a:latin typeface="+mj-ea"/>
                <a:ea typeface="+mj-ea"/>
              </a:rPr>
              <a:t>、额定线电压有效值</a:t>
            </a:r>
            <a:endParaRPr lang="zh-CN" altLang="en-US" b="0" dirty="0">
              <a:solidFill>
                <a:schemeClr val="tx1"/>
              </a:solidFill>
              <a:latin typeface="+mj-ea"/>
              <a:ea typeface="+mj-ea"/>
            </a:endParaRPr>
          </a:p>
        </p:txBody>
      </p:sp>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8067" y="4067196"/>
            <a:ext cx="283828"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568891" y="4069473"/>
            <a:ext cx="2621230" cy="400110"/>
          </a:xfrm>
          <a:prstGeom prst="rect">
            <a:avLst/>
          </a:prstGeom>
        </p:spPr>
        <p:txBody>
          <a:bodyPr wrap="none">
            <a:spAutoFit/>
          </a:bodyPr>
          <a:lstStyle/>
          <a:p>
            <a:pPr algn="l"/>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V)</a:t>
            </a:r>
            <a:r>
              <a:rPr lang="zh-CN" altLang="zh-CN" b="0" dirty="0">
                <a:solidFill>
                  <a:schemeClr val="tx1"/>
                </a:solidFill>
                <a:latin typeface="+mj-ea"/>
                <a:ea typeface="+mj-ea"/>
              </a:rPr>
              <a:t>、额定频率</a:t>
            </a:r>
            <a:endParaRPr lang="zh-CN" altLang="en-US" b="0" dirty="0">
              <a:solidFill>
                <a:schemeClr val="tx1"/>
              </a:solidFill>
              <a:latin typeface="+mj-ea"/>
              <a:ea typeface="+mj-ea"/>
            </a:endParaRPr>
          </a:p>
        </p:txBody>
      </p:sp>
      <p:pic>
        <p:nvPicPr>
          <p:cNvPr id="153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4427042"/>
            <a:ext cx="344537" cy="4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22964" y="4469583"/>
            <a:ext cx="3233578" cy="400110"/>
          </a:xfrm>
          <a:prstGeom prst="rect">
            <a:avLst/>
          </a:prstGeom>
        </p:spPr>
        <p:txBody>
          <a:bodyPr wrap="non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Hz)</a:t>
            </a:r>
            <a:r>
              <a:rPr lang="zh-CN" altLang="zh-CN" b="0" dirty="0">
                <a:solidFill>
                  <a:schemeClr val="tx1"/>
                </a:solidFill>
                <a:latin typeface="+mj-ea"/>
                <a:ea typeface="+mj-ea"/>
              </a:rPr>
              <a:t>和额定励磁电流</a:t>
            </a:r>
            <a:endParaRPr lang="zh-CN" altLang="en-US" b="0" dirty="0">
              <a:solidFill>
                <a:schemeClr val="tx1"/>
              </a:solidFill>
              <a:latin typeface="+mj-ea"/>
              <a:ea typeface="+mj-ea"/>
            </a:endParaRPr>
          </a:p>
        </p:txBody>
      </p:sp>
      <p:pic>
        <p:nvPicPr>
          <p:cNvPr id="1536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8956" y="4476136"/>
            <a:ext cx="266775" cy="39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29499" y="4476136"/>
            <a:ext cx="1595309" cy="400110"/>
          </a:xfrm>
          <a:prstGeom prst="rect">
            <a:avLst/>
          </a:prstGeom>
        </p:spPr>
        <p:txBody>
          <a:bodyPr wrap="non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A)</a:t>
            </a:r>
            <a:r>
              <a:rPr lang="zh-CN" altLang="zh-CN" b="0" dirty="0">
                <a:solidFill>
                  <a:schemeClr val="tx1"/>
                </a:solidFill>
                <a:latin typeface="+mj-ea"/>
                <a:ea typeface="+mj-ea"/>
              </a:rPr>
              <a:t>。</a:t>
            </a:r>
          </a:p>
        </p:txBody>
      </p:sp>
      <p:sp>
        <p:nvSpPr>
          <p:cNvPr id="8" name="矩形 7"/>
          <p:cNvSpPr/>
          <p:nvPr/>
        </p:nvSpPr>
        <p:spPr>
          <a:xfrm>
            <a:off x="395536" y="4889622"/>
            <a:ext cx="5760640" cy="400110"/>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定子参数”</a:t>
            </a:r>
            <a:r>
              <a:rPr lang="en-US" altLang="zh-CN" b="0" dirty="0">
                <a:solidFill>
                  <a:schemeClr val="tx1"/>
                </a:solidFill>
                <a:latin typeface="+mj-ea"/>
                <a:ea typeface="+mj-ea"/>
              </a:rPr>
              <a:t>(Stator)</a:t>
            </a:r>
            <a:r>
              <a:rPr lang="zh-CN" altLang="zh-CN" b="0" dirty="0">
                <a:solidFill>
                  <a:schemeClr val="tx1"/>
                </a:solidFill>
                <a:latin typeface="+mj-ea"/>
                <a:ea typeface="+mj-ea"/>
              </a:rPr>
              <a:t>文本框：定子电阻</a:t>
            </a:r>
            <a:endParaRPr lang="zh-CN" altLang="en-US" b="0" dirty="0">
              <a:solidFill>
                <a:schemeClr val="tx1"/>
              </a:solidFill>
              <a:latin typeface="+mj-ea"/>
              <a:ea typeface="+mj-ea"/>
            </a:endParaRPr>
          </a:p>
        </p:txBody>
      </p:sp>
      <p:pic>
        <p:nvPicPr>
          <p:cNvPr id="1536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0890" y="4889622"/>
            <a:ext cx="347836" cy="43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998726" y="4944278"/>
            <a:ext cx="2135520" cy="400110"/>
          </a:xfrm>
          <a:prstGeom prst="rect">
            <a:avLst/>
          </a:prstGeom>
        </p:spPr>
        <p:txBody>
          <a:bodyPr wrap="non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W)</a:t>
            </a:r>
            <a:r>
              <a:rPr lang="zh-CN" altLang="zh-CN" b="0" dirty="0">
                <a:solidFill>
                  <a:schemeClr val="tx1"/>
                </a:solidFill>
                <a:latin typeface="+mj-ea"/>
                <a:ea typeface="+mj-ea"/>
              </a:rPr>
              <a:t>，漏感</a:t>
            </a:r>
            <a:endParaRPr lang="zh-CN" altLang="en-US" b="0" dirty="0">
              <a:solidFill>
                <a:schemeClr val="tx1"/>
              </a:solidFill>
              <a:latin typeface="+mj-ea"/>
              <a:ea typeface="+mj-ea"/>
            </a:endParaRPr>
          </a:p>
        </p:txBody>
      </p:sp>
      <p:pic>
        <p:nvPicPr>
          <p:cNvPr id="1536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8486" y="5006467"/>
            <a:ext cx="251520" cy="35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37630" y="5365069"/>
            <a:ext cx="3518912" cy="400110"/>
          </a:xfrm>
          <a:prstGeom prst="rect">
            <a:avLst/>
          </a:prstGeom>
        </p:spPr>
        <p:txBody>
          <a:bodyPr wrap="none">
            <a:spAutoFit/>
          </a:bodyPr>
          <a:lstStyle/>
          <a:p>
            <a:pPr algn="l"/>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H)</a:t>
            </a:r>
            <a:r>
              <a:rPr lang="zh-CN" altLang="zh-CN" b="0" dirty="0">
                <a:solidFill>
                  <a:schemeClr val="tx1"/>
                </a:solidFill>
                <a:latin typeface="+mj-ea"/>
                <a:ea typeface="+mj-ea"/>
              </a:rPr>
              <a:t>，</a:t>
            </a:r>
            <a:r>
              <a:rPr lang="en-US" altLang="zh-CN" b="0" i="1" dirty="0">
                <a:solidFill>
                  <a:schemeClr val="tx1"/>
                </a:solidFill>
                <a:latin typeface="+mj-ea"/>
                <a:ea typeface="+mj-ea"/>
              </a:rPr>
              <a:t>d</a:t>
            </a:r>
            <a:r>
              <a:rPr lang="zh-CN" altLang="zh-CN" b="0" dirty="0">
                <a:solidFill>
                  <a:schemeClr val="tx1"/>
                </a:solidFill>
                <a:latin typeface="+mj-ea"/>
                <a:ea typeface="+mj-ea"/>
              </a:rPr>
              <a:t>轴电枢反应电感</a:t>
            </a:r>
            <a:endParaRPr lang="zh-CN" altLang="en-US" b="0" dirty="0">
              <a:solidFill>
                <a:schemeClr val="tx1"/>
              </a:solidFill>
              <a:latin typeface="+mj-ea"/>
              <a:ea typeface="+mj-ea"/>
            </a:endParaRPr>
          </a:p>
        </p:txBody>
      </p:sp>
      <p:pic>
        <p:nvPicPr>
          <p:cNvPr id="1536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69122" y="5423422"/>
            <a:ext cx="426442" cy="37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295564" y="5423422"/>
            <a:ext cx="3518912" cy="400110"/>
          </a:xfrm>
          <a:prstGeom prst="rect">
            <a:avLst/>
          </a:prstGeom>
        </p:spPr>
        <p:txBody>
          <a:bodyPr wrap="non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H)</a:t>
            </a:r>
            <a:r>
              <a:rPr lang="zh-CN" altLang="zh-CN" b="0" dirty="0">
                <a:solidFill>
                  <a:schemeClr val="tx1"/>
                </a:solidFill>
                <a:latin typeface="+mj-ea"/>
                <a:ea typeface="+mj-ea"/>
              </a:rPr>
              <a:t>和</a:t>
            </a:r>
            <a:r>
              <a:rPr lang="en-US" altLang="zh-CN" b="0" i="1" dirty="0">
                <a:solidFill>
                  <a:schemeClr val="tx1"/>
                </a:solidFill>
                <a:latin typeface="+mj-ea"/>
                <a:ea typeface="+mj-ea"/>
              </a:rPr>
              <a:t>q</a:t>
            </a:r>
            <a:r>
              <a:rPr lang="zh-CN" altLang="zh-CN" b="0" dirty="0">
                <a:solidFill>
                  <a:schemeClr val="tx1"/>
                </a:solidFill>
                <a:latin typeface="+mj-ea"/>
                <a:ea typeface="+mj-ea"/>
              </a:rPr>
              <a:t>轴电枢反应电感</a:t>
            </a:r>
            <a:endParaRPr lang="zh-CN" altLang="en-US" b="0" dirty="0">
              <a:solidFill>
                <a:schemeClr val="tx1"/>
              </a:solidFill>
              <a:latin typeface="+mj-ea"/>
              <a:ea typeface="+mj-ea"/>
            </a:endParaRPr>
          </a:p>
        </p:txBody>
      </p:sp>
      <p:pic>
        <p:nvPicPr>
          <p:cNvPr id="1536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56917" y="5443653"/>
            <a:ext cx="377329" cy="37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566587" y="5949280"/>
            <a:ext cx="1595309" cy="400110"/>
          </a:xfrm>
          <a:prstGeom prst="rect">
            <a:avLst/>
          </a:prstGeom>
        </p:spPr>
        <p:txBody>
          <a:bodyPr wrap="none">
            <a:spAutoFit/>
          </a:bodyPr>
          <a:lstStyle/>
          <a:p>
            <a:pPr algn="l"/>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H)</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1384077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8964488"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6</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励磁参数”</a:t>
            </a:r>
            <a:r>
              <a:rPr lang="en-US" altLang="zh-CN" b="0" dirty="0">
                <a:solidFill>
                  <a:schemeClr val="tx1"/>
                </a:solidFill>
                <a:latin typeface="+mj-ea"/>
                <a:ea typeface="+mj-ea"/>
              </a:rPr>
              <a:t>(Field)</a:t>
            </a:r>
            <a:r>
              <a:rPr lang="zh-CN" altLang="zh-CN" b="0" dirty="0">
                <a:solidFill>
                  <a:schemeClr val="tx1"/>
                </a:solidFill>
                <a:latin typeface="+mj-ea"/>
                <a:ea typeface="+mj-ea"/>
              </a:rPr>
              <a:t>文本框：励磁电阻</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W)</a:t>
            </a:r>
            <a:r>
              <a:rPr lang="zh-CN" altLang="zh-CN" b="0" dirty="0">
                <a:solidFill>
                  <a:schemeClr val="tx1"/>
                </a:solidFill>
                <a:latin typeface="+mj-ea"/>
                <a:ea typeface="+mj-ea"/>
              </a:rPr>
              <a:t>和励磁漏感</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H)</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7</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阻尼绕组参数”</a:t>
            </a:r>
            <a:r>
              <a:rPr lang="en-US" altLang="zh-CN" b="0" dirty="0">
                <a:solidFill>
                  <a:schemeClr val="tx1"/>
                </a:solidFill>
                <a:latin typeface="+mj-ea"/>
                <a:ea typeface="+mj-ea"/>
              </a:rPr>
              <a:t>(Dampers)</a:t>
            </a:r>
            <a:r>
              <a:rPr lang="zh-CN" altLang="zh-CN" b="0" dirty="0">
                <a:solidFill>
                  <a:schemeClr val="tx1"/>
                </a:solidFill>
                <a:latin typeface="+mj-ea"/>
                <a:ea typeface="+mj-ea"/>
              </a:rPr>
              <a:t>文本框：</a:t>
            </a:r>
            <a:r>
              <a:rPr lang="en-US" altLang="zh-CN" b="0" i="1" dirty="0">
                <a:solidFill>
                  <a:schemeClr val="tx1"/>
                </a:solidFill>
                <a:latin typeface="+mj-ea"/>
                <a:ea typeface="+mj-ea"/>
              </a:rPr>
              <a:t>d</a:t>
            </a:r>
            <a:r>
              <a:rPr lang="zh-CN" altLang="zh-CN" b="0" dirty="0">
                <a:solidFill>
                  <a:schemeClr val="tx1"/>
                </a:solidFill>
                <a:latin typeface="+mj-ea"/>
                <a:ea typeface="+mj-ea"/>
              </a:rPr>
              <a:t>轴阻尼电阻</a:t>
            </a:r>
            <a:endParaRPr lang="zh-CN" altLang="en-US" b="0" dirty="0">
              <a:solidFill>
                <a:schemeClr val="tx1"/>
              </a:solidFill>
              <a:latin typeface="+mj-ea"/>
              <a:ea typeface="+mj-ea"/>
            </a:endParaRPr>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1386496"/>
            <a:ext cx="462818" cy="44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43608" y="1833784"/>
            <a:ext cx="7992888" cy="1015663"/>
          </a:xfrm>
          <a:prstGeom prst="rect">
            <a:avLst/>
          </a:prstGeom>
        </p:spPr>
        <p:txBody>
          <a:bodyPr wrap="square">
            <a:spAutoFit/>
          </a:bodyPr>
          <a:lstStyle/>
          <a:p>
            <a:pPr algn="l"/>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W)</a:t>
            </a:r>
            <a:r>
              <a:rPr lang="zh-CN" altLang="zh-CN" b="0" dirty="0">
                <a:solidFill>
                  <a:schemeClr val="tx1"/>
                </a:solidFill>
                <a:latin typeface="+mj-ea"/>
                <a:ea typeface="+mj-ea"/>
              </a:rPr>
              <a:t>，</a:t>
            </a:r>
            <a:r>
              <a:rPr lang="en-US" altLang="zh-CN" b="0" i="1" dirty="0">
                <a:solidFill>
                  <a:schemeClr val="tx1"/>
                </a:solidFill>
                <a:latin typeface="+mj-ea"/>
                <a:ea typeface="+mj-ea"/>
              </a:rPr>
              <a:t>d</a:t>
            </a:r>
            <a:r>
              <a:rPr lang="zh-CN" altLang="zh-CN" b="0" dirty="0">
                <a:solidFill>
                  <a:schemeClr val="tx1"/>
                </a:solidFill>
                <a:latin typeface="+mj-ea"/>
                <a:ea typeface="+mj-ea"/>
              </a:rPr>
              <a:t>轴漏感</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H)</a:t>
            </a:r>
            <a:r>
              <a:rPr lang="zh-CN" altLang="zh-CN" b="0" dirty="0">
                <a:solidFill>
                  <a:schemeClr val="tx1"/>
                </a:solidFill>
                <a:latin typeface="+mj-ea"/>
                <a:ea typeface="+mj-ea"/>
              </a:rPr>
              <a:t>，</a:t>
            </a:r>
            <a:r>
              <a:rPr lang="en-US" altLang="zh-CN" b="0" i="1" dirty="0">
                <a:solidFill>
                  <a:schemeClr val="tx1"/>
                </a:solidFill>
                <a:latin typeface="+mj-ea"/>
                <a:ea typeface="+mj-ea"/>
              </a:rPr>
              <a:t>q</a:t>
            </a:r>
            <a:r>
              <a:rPr lang="zh-CN" altLang="zh-CN" b="0" dirty="0">
                <a:solidFill>
                  <a:schemeClr val="tx1"/>
                </a:solidFill>
                <a:latin typeface="+mj-ea"/>
                <a:ea typeface="+mj-ea"/>
              </a:rPr>
              <a:t>轴阻尼电阻</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W)</a:t>
            </a:r>
            <a:r>
              <a:rPr lang="zh-CN" altLang="zh-CN" b="0" dirty="0">
                <a:solidFill>
                  <a:schemeClr val="tx1"/>
                </a:solidFill>
                <a:latin typeface="+mj-ea"/>
                <a:ea typeface="+mj-ea"/>
              </a:rPr>
              <a:t>和</a:t>
            </a:r>
            <a:r>
              <a:rPr lang="en-US" altLang="zh-CN" b="0" i="1" dirty="0">
                <a:solidFill>
                  <a:schemeClr val="tx1"/>
                </a:solidFill>
                <a:latin typeface="+mj-ea"/>
                <a:ea typeface="+mj-ea"/>
              </a:rPr>
              <a:t>q</a:t>
            </a:r>
            <a:r>
              <a:rPr lang="zh-CN" altLang="zh-CN" b="0" dirty="0">
                <a:solidFill>
                  <a:schemeClr val="tx1"/>
                </a:solidFill>
                <a:latin typeface="+mj-ea"/>
                <a:ea typeface="+mj-ea"/>
              </a:rPr>
              <a:t>轴漏感</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H)</a:t>
            </a:r>
            <a:r>
              <a:rPr lang="zh-CN" altLang="zh-CN" b="0" dirty="0">
                <a:solidFill>
                  <a:schemeClr val="tx1"/>
                </a:solidFill>
                <a:latin typeface="+mj-ea"/>
                <a:ea typeface="+mj-ea"/>
              </a:rPr>
              <a:t>，对于实心转子，还需要输入反映大电机深处转子棒涡流损耗的阻尼电阻</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W)</a:t>
            </a:r>
            <a:r>
              <a:rPr lang="zh-CN" altLang="zh-CN" b="0" dirty="0">
                <a:solidFill>
                  <a:schemeClr val="tx1"/>
                </a:solidFill>
                <a:latin typeface="+mj-ea"/>
                <a:ea typeface="+mj-ea"/>
              </a:rPr>
              <a:t>和漏感</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H)</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
        <p:nvSpPr>
          <p:cNvPr id="6" name="矩形 5"/>
          <p:cNvSpPr/>
          <p:nvPr/>
        </p:nvSpPr>
        <p:spPr>
          <a:xfrm>
            <a:off x="466226" y="3061681"/>
            <a:ext cx="8498262"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8</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机械参数”</a:t>
            </a:r>
            <a:r>
              <a:rPr lang="en-US" altLang="zh-CN" b="0" dirty="0">
                <a:solidFill>
                  <a:schemeClr val="tx1"/>
                </a:solidFill>
                <a:latin typeface="+mj-ea"/>
                <a:ea typeface="+mj-ea"/>
              </a:rPr>
              <a:t>(Inertia, friction factor and pole pairs)</a:t>
            </a:r>
            <a:r>
              <a:rPr lang="zh-CN" altLang="zh-CN" b="0" dirty="0">
                <a:solidFill>
                  <a:schemeClr val="tx1"/>
                </a:solidFill>
                <a:latin typeface="+mj-ea"/>
                <a:ea typeface="+mj-ea"/>
              </a:rPr>
              <a:t>文本框：</a:t>
            </a:r>
            <a:r>
              <a:rPr lang="zh-CN" altLang="zh-CN" b="0" dirty="0" smtClean="0">
                <a:solidFill>
                  <a:schemeClr val="tx1"/>
                </a:solidFill>
                <a:latin typeface="+mj-ea"/>
                <a:ea typeface="+mj-ea"/>
              </a:rPr>
              <a:t>转矩</a:t>
            </a:r>
            <a:r>
              <a:rPr lang="en-US" altLang="zh-CN" b="0" dirty="0">
                <a:solidFill>
                  <a:schemeClr val="tx1"/>
                </a:solidFill>
                <a:latin typeface="+mj-ea"/>
                <a:ea typeface="+mj-ea"/>
              </a:rPr>
              <a:t>J(</a:t>
            </a:r>
            <a:r>
              <a:rPr lang="zh-CN" altLang="en-US" b="0" dirty="0">
                <a:solidFill>
                  <a:schemeClr val="tx1"/>
                </a:solidFill>
                <a:latin typeface="+mj-ea"/>
                <a:ea typeface="+mj-ea"/>
              </a:rPr>
              <a:t>单位：</a:t>
            </a:r>
          </a:p>
        </p:txBody>
      </p:sp>
      <p:pic>
        <p:nvPicPr>
          <p:cNvPr id="1639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3" y="3436078"/>
            <a:ext cx="635741" cy="33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470600" y="3369457"/>
            <a:ext cx="2749472" cy="400110"/>
          </a:xfrm>
          <a:prstGeom prst="rect">
            <a:avLst/>
          </a:prstGeom>
        </p:spPr>
        <p:txBody>
          <a:bodyPr wrap="non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a:t>
            </a:r>
            <a:r>
              <a:rPr lang="zh-CN" altLang="zh-CN" b="0" dirty="0" smtClean="0">
                <a:solidFill>
                  <a:schemeClr val="tx1"/>
                </a:solidFill>
                <a:latin typeface="+mj-ea"/>
                <a:ea typeface="+mj-ea"/>
              </a:rPr>
              <a:t>衰减系数</a:t>
            </a:r>
            <a:r>
              <a:rPr lang="en-US" altLang="zh-CN" b="0" dirty="0" smtClean="0">
                <a:solidFill>
                  <a:schemeClr val="tx1"/>
                </a:solidFill>
                <a:latin typeface="+mj-ea"/>
                <a:ea typeface="+mj-ea"/>
              </a:rPr>
              <a:t>F</a:t>
            </a:r>
            <a:r>
              <a:rPr lang="zh-CN" altLang="en-US" b="0" dirty="0">
                <a:solidFill>
                  <a:schemeClr val="tx1"/>
                </a:solidFill>
                <a:latin typeface="+mj-ea"/>
                <a:ea typeface="+mj-ea"/>
              </a:rPr>
              <a:t> </a:t>
            </a:r>
            <a:r>
              <a:rPr lang="en-US" altLang="zh-CN" b="0" dirty="0">
                <a:solidFill>
                  <a:schemeClr val="tx1"/>
                </a:solidFill>
                <a:latin typeface="+mj-ea"/>
                <a:ea typeface="+mj-ea"/>
              </a:rPr>
              <a:t>(</a:t>
            </a:r>
            <a:r>
              <a:rPr lang="zh-CN" altLang="en-US" b="0" dirty="0">
                <a:solidFill>
                  <a:schemeClr val="tx1"/>
                </a:solidFill>
                <a:latin typeface="+mj-ea"/>
                <a:ea typeface="+mj-ea"/>
              </a:rPr>
              <a:t>单位：</a:t>
            </a:r>
          </a:p>
        </p:txBody>
      </p:sp>
      <p:pic>
        <p:nvPicPr>
          <p:cNvPr id="1639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7962" y="3479717"/>
            <a:ext cx="1278579" cy="28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341287" y="3436078"/>
            <a:ext cx="1624163" cy="400110"/>
          </a:xfrm>
          <a:prstGeom prst="rect">
            <a:avLst/>
          </a:prstGeom>
        </p:spPr>
        <p:txBody>
          <a:bodyPr wrap="none">
            <a:spAutoFit/>
          </a:bodyPr>
          <a:lstStyle/>
          <a:p>
            <a:r>
              <a:rPr lang="zh-CN" altLang="zh-CN" b="0" dirty="0">
                <a:solidFill>
                  <a:schemeClr val="tx1"/>
                </a:solidFill>
                <a:latin typeface="+mj-ea"/>
                <a:ea typeface="+mj-ea"/>
              </a:rPr>
              <a:t>和极对数</a:t>
            </a:r>
            <a:r>
              <a:rPr lang="en-US" altLang="zh-CN" b="0" i="1" dirty="0">
                <a:solidFill>
                  <a:schemeClr val="tx1"/>
                </a:solidFill>
                <a:latin typeface="+mj-ea"/>
                <a:ea typeface="+mj-ea"/>
              </a:rPr>
              <a:t>p</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
        <p:nvSpPr>
          <p:cNvPr id="11" name="矩形 10"/>
          <p:cNvSpPr/>
          <p:nvPr/>
        </p:nvSpPr>
        <p:spPr>
          <a:xfrm>
            <a:off x="445962" y="4005064"/>
            <a:ext cx="7582422" cy="400110"/>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9</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初始条件”</a:t>
            </a:r>
            <a:r>
              <a:rPr lang="en-US" altLang="zh-CN" b="0" dirty="0">
                <a:solidFill>
                  <a:schemeClr val="tx1"/>
                </a:solidFill>
                <a:latin typeface="+mj-ea"/>
                <a:ea typeface="+mj-ea"/>
              </a:rPr>
              <a:t>(</a:t>
            </a:r>
            <a:r>
              <a:rPr lang="en-US" altLang="zh-CN" b="0" dirty="0" err="1">
                <a:solidFill>
                  <a:schemeClr val="tx1"/>
                </a:solidFill>
                <a:latin typeface="+mj-ea"/>
                <a:ea typeface="+mj-ea"/>
              </a:rPr>
              <a:t>Init.</a:t>
            </a:r>
            <a:r>
              <a:rPr lang="en-US" altLang="zh-CN" b="0" dirty="0">
                <a:solidFill>
                  <a:schemeClr val="tx1"/>
                </a:solidFill>
                <a:latin typeface="+mj-ea"/>
                <a:ea typeface="+mj-ea"/>
              </a:rPr>
              <a:t> cond.)</a:t>
            </a:r>
            <a:r>
              <a:rPr lang="zh-CN" altLang="zh-CN" b="0" dirty="0">
                <a:solidFill>
                  <a:schemeClr val="tx1"/>
                </a:solidFill>
                <a:latin typeface="+mj-ea"/>
                <a:ea typeface="+mj-ea"/>
              </a:rPr>
              <a:t>文本框：初始角速度偏移</a:t>
            </a:r>
            <a:endParaRPr lang="zh-CN" altLang="en-US" b="0" dirty="0">
              <a:solidFill>
                <a:schemeClr val="tx1"/>
              </a:solidFill>
              <a:latin typeface="+mj-ea"/>
              <a:ea typeface="+mj-ea"/>
            </a:endParaRPr>
          </a:p>
        </p:txBody>
      </p:sp>
      <p:pic>
        <p:nvPicPr>
          <p:cNvPr id="16395"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3368" y="4037221"/>
            <a:ext cx="524731" cy="36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7678099" y="4021142"/>
            <a:ext cx="1723549" cy="400110"/>
          </a:xfrm>
          <a:prstGeom prst="rect">
            <a:avLst/>
          </a:prstGeom>
        </p:spPr>
        <p:txBody>
          <a:bodyPr wrap="none">
            <a:spAutoFit/>
          </a:bodyPr>
          <a:lstStyle/>
          <a:p>
            <a:pPr algn="l"/>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
        <p:nvSpPr>
          <p:cNvPr id="13" name="矩形 12"/>
          <p:cNvSpPr/>
          <p:nvPr/>
        </p:nvSpPr>
        <p:spPr>
          <a:xfrm>
            <a:off x="683568" y="4581128"/>
            <a:ext cx="1980029" cy="400110"/>
          </a:xfrm>
          <a:prstGeom prst="rect">
            <a:avLst/>
          </a:prstGeom>
        </p:spPr>
        <p:txBody>
          <a:bodyPr wrap="none">
            <a:spAutoFit/>
          </a:bodyPr>
          <a:lstStyle/>
          <a:p>
            <a:r>
              <a:rPr lang="zh-CN" altLang="zh-CN" b="0" dirty="0">
                <a:solidFill>
                  <a:schemeClr val="tx1"/>
                </a:solidFill>
                <a:latin typeface="+mj-ea"/>
                <a:ea typeface="+mj-ea"/>
              </a:rPr>
              <a:t>转子初始角位移</a:t>
            </a:r>
            <a:endParaRPr lang="zh-CN" altLang="en-US" b="0" dirty="0">
              <a:solidFill>
                <a:schemeClr val="tx1"/>
              </a:solidFill>
              <a:latin typeface="+mj-ea"/>
              <a:ea typeface="+mj-ea"/>
            </a:endParaRPr>
          </a:p>
        </p:txBody>
      </p:sp>
      <p:pic>
        <p:nvPicPr>
          <p:cNvPr id="16396"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9774" y="4593030"/>
            <a:ext cx="327645" cy="37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2987824" y="4593030"/>
            <a:ext cx="1467068" cy="400110"/>
          </a:xfrm>
          <a:prstGeom prst="rect">
            <a:avLst/>
          </a:prstGeom>
        </p:spPr>
        <p:txBody>
          <a:bodyPr wrap="none">
            <a:spAutoFit/>
          </a:bodyPr>
          <a:lstStyle/>
          <a:p>
            <a:r>
              <a:rPr lang="zh-CN" altLang="zh-CN" b="0" dirty="0">
                <a:solidFill>
                  <a:schemeClr val="tx1"/>
                </a:solidFill>
                <a:latin typeface="+mj-ea"/>
                <a:ea typeface="+mj-ea"/>
              </a:rPr>
              <a:t>线电流幅值</a:t>
            </a:r>
            <a:endParaRPr lang="zh-CN" altLang="en-US" b="0" dirty="0">
              <a:solidFill>
                <a:schemeClr val="tx1"/>
              </a:solidFill>
              <a:latin typeface="+mj-ea"/>
              <a:ea typeface="+mj-ea"/>
            </a:endParaRPr>
          </a:p>
        </p:txBody>
      </p:sp>
      <p:pic>
        <p:nvPicPr>
          <p:cNvPr id="1639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4282" y="4604932"/>
            <a:ext cx="898886" cy="388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5325227" y="4593030"/>
            <a:ext cx="697627" cy="400110"/>
          </a:xfrm>
          <a:prstGeom prst="rect">
            <a:avLst/>
          </a:prstGeom>
        </p:spPr>
        <p:txBody>
          <a:bodyPr wrap="none">
            <a:spAutoFit/>
          </a:bodyPr>
          <a:lstStyle/>
          <a:p>
            <a:pPr algn="l"/>
            <a:r>
              <a:rPr lang="zh-CN" altLang="zh-CN" b="0" dirty="0">
                <a:solidFill>
                  <a:schemeClr val="tx1"/>
                </a:solidFill>
                <a:latin typeface="+mj-ea"/>
                <a:ea typeface="+mj-ea"/>
              </a:rPr>
              <a:t>相角</a:t>
            </a:r>
            <a:endParaRPr lang="zh-CN" altLang="en-US" b="0" dirty="0">
              <a:solidFill>
                <a:schemeClr val="tx1"/>
              </a:solidFill>
              <a:latin typeface="+mj-ea"/>
              <a:ea typeface="+mj-ea"/>
            </a:endParaRPr>
          </a:p>
        </p:txBody>
      </p:sp>
      <p:pic>
        <p:nvPicPr>
          <p:cNvPr id="1639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119" y="4639966"/>
            <a:ext cx="1396614" cy="329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7421972" y="4612244"/>
            <a:ext cx="1723549" cy="400110"/>
          </a:xfrm>
          <a:prstGeom prst="rect">
            <a:avLst/>
          </a:prstGeom>
        </p:spPr>
        <p:txBody>
          <a:bodyPr wrap="none">
            <a:spAutoFit/>
          </a:bodyPr>
          <a:lstStyle/>
          <a:p>
            <a:pPr algn="l"/>
            <a:r>
              <a:rPr lang="zh-CN" altLang="zh-CN" b="0" dirty="0">
                <a:solidFill>
                  <a:schemeClr val="tx1"/>
                </a:solidFill>
                <a:latin typeface="+mj-ea"/>
                <a:ea typeface="+mj-ea"/>
              </a:rPr>
              <a:t>初始励磁电压</a:t>
            </a:r>
            <a:endParaRPr lang="zh-CN" altLang="en-US" b="0" dirty="0">
              <a:solidFill>
                <a:schemeClr val="tx1"/>
              </a:solidFill>
              <a:latin typeface="+mj-ea"/>
              <a:ea typeface="+mj-ea"/>
            </a:endParaRPr>
          </a:p>
        </p:txBody>
      </p:sp>
      <p:pic>
        <p:nvPicPr>
          <p:cNvPr id="16399"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1310" y="5012354"/>
            <a:ext cx="348531" cy="41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75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8784976"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10</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饱和仿真”</a:t>
            </a:r>
            <a:r>
              <a:rPr lang="en-US" altLang="zh-CN" b="0" dirty="0">
                <a:solidFill>
                  <a:schemeClr val="tx1"/>
                </a:solidFill>
                <a:latin typeface="+mj-ea"/>
                <a:ea typeface="+mj-ea"/>
              </a:rPr>
              <a:t>(Simulate saturation)</a:t>
            </a:r>
            <a:r>
              <a:rPr lang="zh-CN" altLang="zh-CN" b="0" dirty="0">
                <a:solidFill>
                  <a:schemeClr val="tx1"/>
                </a:solidFill>
                <a:latin typeface="+mj-ea"/>
                <a:ea typeface="+mj-ea"/>
              </a:rPr>
              <a:t>复选框：设置定子和转子铁芯是否饱和。若需要考虑定子和转子的饱和情况，则选中该复选框，在该复选框下将出现图</a:t>
            </a:r>
            <a:r>
              <a:rPr lang="en-US" altLang="zh-CN" b="0" dirty="0">
                <a:solidFill>
                  <a:schemeClr val="tx1"/>
                </a:solidFill>
                <a:latin typeface="+mj-ea"/>
                <a:ea typeface="+mj-ea"/>
              </a:rPr>
              <a:t>9-12</a:t>
            </a:r>
            <a:r>
              <a:rPr lang="zh-CN" altLang="zh-CN" b="0" dirty="0">
                <a:solidFill>
                  <a:schemeClr val="tx1"/>
                </a:solidFill>
                <a:latin typeface="+mj-ea"/>
                <a:ea typeface="+mj-ea"/>
              </a:rPr>
              <a:t>所示的文本框。</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276872"/>
            <a:ext cx="4608512" cy="397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0759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980728"/>
            <a:ext cx="8640960" cy="2554545"/>
          </a:xfrm>
          <a:prstGeom prst="rect">
            <a:avLst/>
          </a:prstGeom>
        </p:spPr>
        <p:txBody>
          <a:bodyPr wrap="square">
            <a:spAutoFit/>
          </a:bodyPr>
          <a:lstStyle/>
          <a:p>
            <a:pPr algn="l"/>
            <a:r>
              <a:rPr lang="zh-CN" altLang="zh-CN" b="0" dirty="0">
                <a:solidFill>
                  <a:schemeClr val="tx1"/>
                </a:solidFill>
                <a:latin typeface="+mj-ea"/>
                <a:ea typeface="+mj-ea"/>
              </a:rPr>
              <a:t>要求在该文本框中输入代表空载饱和特性的矩阵。先输入饱和后的励磁电流值，再输入饱和后的定子输出电压值，相邻两个电流</a:t>
            </a:r>
            <a:r>
              <a:rPr lang="en-US" altLang="zh-CN" b="0" dirty="0">
                <a:solidFill>
                  <a:schemeClr val="tx1"/>
                </a:solidFill>
                <a:latin typeface="+mj-ea"/>
                <a:ea typeface="+mj-ea"/>
              </a:rPr>
              <a:t>/</a:t>
            </a:r>
            <a:r>
              <a:rPr lang="zh-CN" altLang="zh-CN" b="0" dirty="0">
                <a:solidFill>
                  <a:schemeClr val="tx1"/>
                </a:solidFill>
                <a:latin typeface="+mj-ea"/>
                <a:ea typeface="+mj-ea"/>
              </a:rPr>
              <a:t>电压值之间用空格或“，”分隔，电流和电压值之间用“；”分隔。</a:t>
            </a:r>
          </a:p>
          <a:p>
            <a:pPr algn="l"/>
            <a:r>
              <a:rPr lang="zh-CN" altLang="zh-CN" b="0" dirty="0">
                <a:solidFill>
                  <a:schemeClr val="tx1"/>
                </a:solidFill>
                <a:latin typeface="+mj-ea"/>
                <a:ea typeface="+mj-ea"/>
              </a:rPr>
              <a:t>例如输入矩阵如下：</a:t>
            </a:r>
          </a:p>
          <a:p>
            <a:pPr algn="l"/>
            <a:r>
              <a:rPr lang="en-US" altLang="zh-CN" b="0" dirty="0">
                <a:solidFill>
                  <a:schemeClr val="tx1"/>
                </a:solidFill>
                <a:latin typeface="+mj-ea"/>
                <a:ea typeface="+mj-ea"/>
              </a:rPr>
              <a:t>[0.6404,0.7127,0.8441,0.9214,0.9956,1.082,1.19,1.316,1.457;0.7,0.7698,0.8872,0.9466,0.9969,1.046,1.1,1.151,1.201]</a:t>
            </a:r>
            <a:endParaRPr lang="zh-CN" altLang="zh-CN" b="0" dirty="0">
              <a:solidFill>
                <a:schemeClr val="tx1"/>
              </a:solidFill>
              <a:latin typeface="+mj-ea"/>
              <a:ea typeface="+mj-ea"/>
            </a:endParaRPr>
          </a:p>
          <a:p>
            <a:pPr algn="l"/>
            <a:r>
              <a:rPr lang="zh-CN" altLang="zh-CN" b="0" dirty="0">
                <a:solidFill>
                  <a:schemeClr val="tx1"/>
                </a:solidFill>
                <a:latin typeface="+mj-ea"/>
                <a:ea typeface="+mj-ea"/>
              </a:rPr>
              <a:t>将得到如图</a:t>
            </a:r>
            <a:r>
              <a:rPr lang="en-US" altLang="zh-CN" b="0" dirty="0">
                <a:solidFill>
                  <a:schemeClr val="tx1"/>
                </a:solidFill>
                <a:latin typeface="+mj-ea"/>
                <a:ea typeface="+mj-ea"/>
              </a:rPr>
              <a:t>9-13</a:t>
            </a:r>
            <a:r>
              <a:rPr lang="zh-CN" altLang="zh-CN" b="0" dirty="0">
                <a:solidFill>
                  <a:schemeClr val="tx1"/>
                </a:solidFill>
                <a:latin typeface="+mj-ea"/>
                <a:ea typeface="+mj-ea"/>
              </a:rPr>
              <a:t>所示的饱和特性曲线，曲线上的“</a:t>
            </a:r>
            <a:r>
              <a:rPr lang="en-US" altLang="zh-CN" b="0" dirty="0">
                <a:solidFill>
                  <a:schemeClr val="tx1"/>
                </a:solidFill>
                <a:latin typeface="+mj-ea"/>
                <a:ea typeface="+mj-ea"/>
              </a:rPr>
              <a:t>*</a:t>
            </a:r>
            <a:r>
              <a:rPr lang="zh-CN" altLang="zh-CN" b="0" dirty="0">
                <a:solidFill>
                  <a:schemeClr val="tx1"/>
                </a:solidFill>
                <a:latin typeface="+mj-ea"/>
                <a:ea typeface="+mj-ea"/>
              </a:rPr>
              <a:t>”点对应输入框中的一对</a:t>
            </a:r>
            <a:endParaRPr lang="zh-CN" altLang="en-US" b="0" dirty="0">
              <a:solidFill>
                <a:schemeClr val="tx1"/>
              </a:solidFill>
              <a:latin typeface="+mj-ea"/>
              <a:ea typeface="+mj-ea"/>
            </a:endParaRPr>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3187255"/>
            <a:ext cx="723528" cy="39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574" y="3517626"/>
            <a:ext cx="4356868" cy="3097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184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981" y="1193184"/>
            <a:ext cx="467544" cy="32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47835" y="1085626"/>
            <a:ext cx="441146" cy="400110"/>
          </a:xfrm>
          <a:prstGeom prst="rect">
            <a:avLst/>
          </a:prstGeom>
        </p:spPr>
        <p:txBody>
          <a:bodyPr wrap="none">
            <a:spAutoFit/>
          </a:bodyPr>
          <a:lstStyle/>
          <a:p>
            <a:r>
              <a:rPr lang="en-US" altLang="zh-CN" b="0" dirty="0">
                <a:solidFill>
                  <a:schemeClr val="tx1"/>
                </a:solidFill>
                <a:latin typeface="+mj-ea"/>
                <a:ea typeface="+mj-ea"/>
              </a:rPr>
              <a:t>2.</a:t>
            </a:r>
            <a:endParaRPr lang="zh-CN" altLang="en-US" b="0" dirty="0">
              <a:solidFill>
                <a:schemeClr val="tx1"/>
              </a:solidFill>
              <a:latin typeface="+mj-ea"/>
              <a:ea typeface="+mj-ea"/>
            </a:endParaRPr>
          </a:p>
        </p:txBody>
      </p:sp>
      <p:sp>
        <p:nvSpPr>
          <p:cNvPr id="3" name="矩形 2"/>
          <p:cNvSpPr/>
          <p:nvPr/>
        </p:nvSpPr>
        <p:spPr>
          <a:xfrm>
            <a:off x="1079104" y="1115967"/>
            <a:ext cx="2236510" cy="400110"/>
          </a:xfrm>
          <a:prstGeom prst="rect">
            <a:avLst/>
          </a:prstGeom>
        </p:spPr>
        <p:txBody>
          <a:bodyPr wrap="none">
            <a:spAutoFit/>
          </a:bodyPr>
          <a:lstStyle/>
          <a:p>
            <a:r>
              <a:rPr lang="zh-CN" altLang="zh-CN" b="0" dirty="0">
                <a:solidFill>
                  <a:schemeClr val="tx1"/>
                </a:solidFill>
                <a:latin typeface="+mn-ea"/>
                <a:ea typeface="+mn-ea"/>
              </a:rPr>
              <a:t>基本同步电机模块</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981" y="1673515"/>
            <a:ext cx="467544" cy="32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121434" y="1628800"/>
            <a:ext cx="5754822" cy="400110"/>
          </a:xfrm>
          <a:prstGeom prst="rect">
            <a:avLst/>
          </a:prstGeom>
        </p:spPr>
        <p:txBody>
          <a:bodyPr wrap="square">
            <a:spAutoFit/>
          </a:bodyPr>
          <a:lstStyle/>
          <a:p>
            <a:pPr algn="l"/>
            <a:r>
              <a:rPr lang="zh-CN" altLang="zh-CN" b="0" dirty="0">
                <a:solidFill>
                  <a:schemeClr val="tx1"/>
                </a:solidFill>
                <a:latin typeface="+mj-ea"/>
                <a:ea typeface="+mj-ea"/>
              </a:rPr>
              <a:t>基本同步电机模块的参数对话框如图</a:t>
            </a:r>
            <a:r>
              <a:rPr lang="en-US" altLang="zh-CN" b="0" dirty="0">
                <a:solidFill>
                  <a:schemeClr val="tx1"/>
                </a:solidFill>
                <a:latin typeface="+mj-ea"/>
                <a:ea typeface="+mj-ea"/>
              </a:rPr>
              <a:t>9-14</a:t>
            </a:r>
            <a:r>
              <a:rPr lang="zh-CN" altLang="zh-CN" b="0" dirty="0">
                <a:solidFill>
                  <a:schemeClr val="tx1"/>
                </a:solidFill>
                <a:latin typeface="+mj-ea"/>
                <a:ea typeface="+mj-ea"/>
              </a:rPr>
              <a:t>所示。</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12" y="2132856"/>
            <a:ext cx="5199944"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649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1980029" cy="400110"/>
          </a:xfrm>
          <a:prstGeom prst="rect">
            <a:avLst/>
          </a:prstGeom>
        </p:spPr>
        <p:txBody>
          <a:bodyPr wrap="none">
            <a:spAutoFit/>
          </a:bodyPr>
          <a:lstStyle/>
          <a:p>
            <a:r>
              <a:rPr lang="zh-CN" altLang="zh-CN" b="0" dirty="0">
                <a:solidFill>
                  <a:schemeClr val="tx1"/>
                </a:solidFill>
                <a:latin typeface="+mj-ea"/>
                <a:ea typeface="+mj-ea"/>
              </a:rPr>
              <a:t>该对话框结构与</a:t>
            </a:r>
            <a:endParaRPr lang="zh-CN" altLang="en-US" b="0" dirty="0">
              <a:solidFill>
                <a:schemeClr val="tx1"/>
              </a:solidFill>
              <a:latin typeface="+mj-ea"/>
              <a:ea typeface="+mj-ea"/>
            </a:endParaRPr>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237587"/>
            <a:ext cx="259062" cy="23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26806" y="1156700"/>
            <a:ext cx="6102424" cy="400110"/>
          </a:xfrm>
          <a:prstGeom prst="rect">
            <a:avLst/>
          </a:prstGeom>
        </p:spPr>
        <p:txBody>
          <a:bodyPr wrap="square">
            <a:spAutoFit/>
          </a:bodyPr>
          <a:lstStyle/>
          <a:p>
            <a:r>
              <a:rPr lang="zh-CN" altLang="zh-CN" b="0" dirty="0">
                <a:solidFill>
                  <a:schemeClr val="tx1"/>
                </a:solidFill>
                <a:latin typeface="+mj-ea"/>
                <a:ea typeface="+mj-ea"/>
              </a:rPr>
              <a:t>基本同步电机模块的对话框结构相似，不同之处有：</a:t>
            </a:r>
            <a:endParaRPr lang="zh-CN" altLang="en-US" b="0" dirty="0">
              <a:solidFill>
                <a:schemeClr val="tx1"/>
              </a:solidFill>
              <a:latin typeface="+mj-ea"/>
              <a:ea typeface="+mj-ea"/>
            </a:endParaRPr>
          </a:p>
        </p:txBody>
      </p:sp>
      <p:sp>
        <p:nvSpPr>
          <p:cNvPr id="4" name="矩形 3"/>
          <p:cNvSpPr/>
          <p:nvPr/>
        </p:nvSpPr>
        <p:spPr>
          <a:xfrm>
            <a:off x="376468" y="1548167"/>
            <a:ext cx="8083963"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额定参数”</a:t>
            </a:r>
            <a:r>
              <a:rPr lang="en-US" altLang="zh-CN" b="0" dirty="0">
                <a:solidFill>
                  <a:schemeClr val="tx1"/>
                </a:solidFill>
                <a:latin typeface="+mj-ea"/>
                <a:ea typeface="+mj-ea"/>
              </a:rPr>
              <a:t>(Nom. power, L-L volt., and freq.)</a:t>
            </a:r>
            <a:r>
              <a:rPr lang="zh-CN" altLang="zh-CN" b="0" dirty="0">
                <a:solidFill>
                  <a:schemeClr val="tx1"/>
                </a:solidFill>
                <a:latin typeface="+mj-ea"/>
                <a:ea typeface="+mj-ea"/>
              </a:rPr>
              <a:t>文本框：</a:t>
            </a:r>
          </a:p>
          <a:p>
            <a:pPr algn="l"/>
            <a:r>
              <a:rPr lang="zh-CN" altLang="zh-CN" b="0" dirty="0">
                <a:solidFill>
                  <a:schemeClr val="tx1"/>
                </a:solidFill>
                <a:latin typeface="+mj-ea"/>
                <a:ea typeface="+mj-ea"/>
              </a:rPr>
              <a:t>该项内容中不含励磁电流。</a:t>
            </a:r>
          </a:p>
        </p:txBody>
      </p:sp>
      <p:sp>
        <p:nvSpPr>
          <p:cNvPr id="5" name="矩形 4"/>
          <p:cNvSpPr/>
          <p:nvPr/>
        </p:nvSpPr>
        <p:spPr>
          <a:xfrm>
            <a:off x="412574" y="2256053"/>
            <a:ext cx="7488832" cy="707886"/>
          </a:xfrm>
          <a:prstGeom prst="rect">
            <a:avLst/>
          </a:prstGeom>
        </p:spPr>
        <p:txBody>
          <a:bodyPr wrap="square">
            <a:spAutoFit/>
          </a:bodyPr>
          <a:lstStyle/>
          <a:p>
            <a:pPr algn="l"/>
            <a:r>
              <a:rPr lang="zh-CN" altLang="zh-CN" b="0" dirty="0">
                <a:solidFill>
                  <a:schemeClr val="tx1"/>
                </a:solidFill>
                <a:latin typeface="+mn-ea"/>
                <a:ea typeface="+mn-ea"/>
              </a:rPr>
              <a:t>（</a:t>
            </a:r>
            <a:r>
              <a:rPr lang="en-US" altLang="zh-CN" b="0" dirty="0">
                <a:solidFill>
                  <a:schemeClr val="tx1"/>
                </a:solidFill>
                <a:latin typeface="+mn-ea"/>
                <a:ea typeface="+mn-ea"/>
              </a:rPr>
              <a:t>2</a:t>
            </a:r>
            <a:r>
              <a:rPr lang="zh-CN" altLang="zh-CN" b="0" dirty="0">
                <a:solidFill>
                  <a:schemeClr val="tx1"/>
                </a:solidFill>
                <a:latin typeface="+mn-ea"/>
                <a:ea typeface="+mn-ea"/>
              </a:rPr>
              <a:t>）</a:t>
            </a:r>
            <a:r>
              <a:rPr lang="en-US" altLang="zh-CN" b="0" dirty="0">
                <a:solidFill>
                  <a:schemeClr val="tx1"/>
                </a:solidFill>
                <a:latin typeface="+mn-ea"/>
                <a:ea typeface="+mn-ea"/>
              </a:rPr>
              <a:t>“</a:t>
            </a:r>
            <a:r>
              <a:rPr lang="zh-CN" altLang="zh-CN" b="0" dirty="0">
                <a:solidFill>
                  <a:schemeClr val="tx1"/>
                </a:solidFill>
                <a:latin typeface="+mn-ea"/>
                <a:ea typeface="+mn-ea"/>
              </a:rPr>
              <a:t>定子参数”</a:t>
            </a:r>
            <a:r>
              <a:rPr lang="en-US" altLang="zh-CN" b="0" dirty="0">
                <a:solidFill>
                  <a:schemeClr val="tx1"/>
                </a:solidFill>
                <a:latin typeface="+mn-ea"/>
                <a:ea typeface="+mn-ea"/>
              </a:rPr>
              <a:t>(Stator)</a:t>
            </a:r>
            <a:r>
              <a:rPr lang="zh-CN" altLang="zh-CN" b="0" dirty="0">
                <a:solidFill>
                  <a:schemeClr val="tx1"/>
                </a:solidFill>
                <a:latin typeface="+mn-ea"/>
                <a:ea typeface="+mn-ea"/>
              </a:rPr>
              <a:t>文本框</a:t>
            </a:r>
            <a:r>
              <a:rPr lang="zh-CN" altLang="zh-CN" b="0" dirty="0" smtClean="0">
                <a:solidFill>
                  <a:schemeClr val="tx1"/>
                </a:solidFill>
                <a:latin typeface="+mn-ea"/>
                <a:ea typeface="+mn-ea"/>
              </a:rPr>
              <a:t>：该</a:t>
            </a:r>
            <a:r>
              <a:rPr lang="zh-CN" altLang="zh-CN" b="0" dirty="0">
                <a:solidFill>
                  <a:schemeClr val="tx1"/>
                </a:solidFill>
                <a:latin typeface="+mn-ea"/>
                <a:ea typeface="+mn-ea"/>
              </a:rPr>
              <a:t>项参数为归算到定子侧的标幺值。</a:t>
            </a:r>
          </a:p>
        </p:txBody>
      </p:sp>
      <p:sp>
        <p:nvSpPr>
          <p:cNvPr id="6" name="矩形 5"/>
          <p:cNvSpPr/>
          <p:nvPr/>
        </p:nvSpPr>
        <p:spPr>
          <a:xfrm>
            <a:off x="310121" y="3107983"/>
            <a:ext cx="8216656" cy="400110"/>
          </a:xfrm>
          <a:prstGeom prst="rect">
            <a:avLst/>
          </a:prstGeom>
        </p:spPr>
        <p:txBody>
          <a:bodyPr wrap="square">
            <a:spAutoFit/>
          </a:bodyPr>
          <a:lstStyle/>
          <a:p>
            <a:pPr algn="l"/>
            <a:r>
              <a:rPr lang="zh-CN" altLang="zh-CN" b="0" dirty="0" smtClean="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励磁参数”</a:t>
            </a:r>
            <a:r>
              <a:rPr lang="en-US" altLang="zh-CN" b="0" dirty="0">
                <a:solidFill>
                  <a:schemeClr val="tx1"/>
                </a:solidFill>
                <a:latin typeface="+mj-ea"/>
                <a:ea typeface="+mj-ea"/>
              </a:rPr>
              <a:t>(Field)</a:t>
            </a:r>
            <a:r>
              <a:rPr lang="zh-CN" altLang="zh-CN" b="0" dirty="0" smtClean="0">
                <a:solidFill>
                  <a:schemeClr val="tx1"/>
                </a:solidFill>
                <a:latin typeface="+mj-ea"/>
                <a:ea typeface="+mj-ea"/>
              </a:rPr>
              <a:t>：该</a:t>
            </a:r>
            <a:r>
              <a:rPr lang="zh-CN" altLang="zh-CN" b="0" dirty="0">
                <a:solidFill>
                  <a:schemeClr val="tx1"/>
                </a:solidFill>
                <a:latin typeface="+mj-ea"/>
                <a:ea typeface="+mj-ea"/>
              </a:rPr>
              <a:t>项参数为归算到定子侧的标幺值。</a:t>
            </a:r>
          </a:p>
        </p:txBody>
      </p:sp>
      <p:sp>
        <p:nvSpPr>
          <p:cNvPr id="7" name="矩形 6"/>
          <p:cNvSpPr/>
          <p:nvPr/>
        </p:nvSpPr>
        <p:spPr>
          <a:xfrm>
            <a:off x="376468" y="3645024"/>
            <a:ext cx="6441370"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阻尼绕组参数”</a:t>
            </a:r>
            <a:r>
              <a:rPr lang="en-US" altLang="zh-CN" b="0" dirty="0">
                <a:solidFill>
                  <a:schemeClr val="tx1"/>
                </a:solidFill>
                <a:latin typeface="+mj-ea"/>
                <a:ea typeface="+mj-ea"/>
              </a:rPr>
              <a:t>(Dampers)</a:t>
            </a:r>
            <a:r>
              <a:rPr lang="zh-CN" altLang="zh-CN" b="0" dirty="0">
                <a:solidFill>
                  <a:schemeClr val="tx1"/>
                </a:solidFill>
                <a:latin typeface="+mj-ea"/>
                <a:ea typeface="+mj-ea"/>
              </a:rPr>
              <a:t>文本框</a:t>
            </a:r>
            <a:r>
              <a:rPr lang="zh-CN" altLang="zh-CN" b="0" dirty="0" smtClean="0">
                <a:solidFill>
                  <a:schemeClr val="tx1"/>
                </a:solidFill>
                <a:latin typeface="+mj-ea"/>
                <a:ea typeface="+mj-ea"/>
              </a:rPr>
              <a:t>：该</a:t>
            </a:r>
            <a:r>
              <a:rPr lang="zh-CN" altLang="zh-CN" b="0" dirty="0">
                <a:solidFill>
                  <a:schemeClr val="tx1"/>
                </a:solidFill>
                <a:latin typeface="+mj-ea"/>
                <a:ea typeface="+mj-ea"/>
              </a:rPr>
              <a:t>项参数为归算到定子侧的标幺值。</a:t>
            </a:r>
          </a:p>
        </p:txBody>
      </p:sp>
      <p:sp>
        <p:nvSpPr>
          <p:cNvPr id="8" name="矩形 7"/>
          <p:cNvSpPr/>
          <p:nvPr/>
        </p:nvSpPr>
        <p:spPr>
          <a:xfrm>
            <a:off x="437099" y="4437112"/>
            <a:ext cx="8089678"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机械参数”</a:t>
            </a:r>
            <a:r>
              <a:rPr lang="en-US" altLang="zh-CN" b="0" dirty="0">
                <a:solidFill>
                  <a:schemeClr val="tx1"/>
                </a:solidFill>
                <a:latin typeface="+mj-ea"/>
                <a:ea typeface="+mj-ea"/>
              </a:rPr>
              <a:t>(</a:t>
            </a:r>
            <a:r>
              <a:rPr lang="en-US" altLang="zh-CN" b="0" dirty="0" err="1">
                <a:solidFill>
                  <a:schemeClr val="tx1"/>
                </a:solidFill>
                <a:latin typeface="+mj-ea"/>
                <a:ea typeface="+mj-ea"/>
              </a:rPr>
              <a:t>Coeff</a:t>
            </a:r>
            <a:r>
              <a:rPr lang="en-US" altLang="zh-CN" b="0" dirty="0">
                <a:solidFill>
                  <a:schemeClr val="tx1"/>
                </a:solidFill>
                <a:latin typeface="+mj-ea"/>
                <a:ea typeface="+mj-ea"/>
              </a:rPr>
              <a:t>. of inertia, friction factor and pole pairs)</a:t>
            </a:r>
            <a:r>
              <a:rPr lang="zh-CN" altLang="zh-CN" b="0" dirty="0">
                <a:solidFill>
                  <a:schemeClr val="tx1"/>
                </a:solidFill>
                <a:latin typeface="+mj-ea"/>
                <a:ea typeface="+mj-ea"/>
              </a:rPr>
              <a:t>文本框：惯性时间常数</a:t>
            </a:r>
            <a:r>
              <a:rPr lang="en-US" altLang="zh-CN" b="0" i="1" dirty="0">
                <a:solidFill>
                  <a:schemeClr val="tx1"/>
                </a:solidFill>
                <a:latin typeface="+mj-ea"/>
                <a:ea typeface="+mj-ea"/>
              </a:rPr>
              <a:t>H </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s)</a:t>
            </a:r>
            <a:r>
              <a:rPr lang="zh-CN" altLang="zh-CN" b="0" dirty="0">
                <a:solidFill>
                  <a:schemeClr val="tx1"/>
                </a:solidFill>
                <a:latin typeface="+mj-ea"/>
                <a:ea typeface="+mj-ea"/>
              </a:rPr>
              <a:t>、衰减系数</a:t>
            </a:r>
            <a:r>
              <a:rPr lang="en-US" altLang="zh-CN" b="0" i="1" dirty="0">
                <a:solidFill>
                  <a:schemeClr val="tx1"/>
                </a:solidFill>
                <a:latin typeface="+mj-ea"/>
                <a:ea typeface="+mj-ea"/>
              </a:rPr>
              <a:t>F</a:t>
            </a:r>
            <a:r>
              <a:rPr lang="zh-CN" altLang="zh-CN" b="0" dirty="0">
                <a:solidFill>
                  <a:schemeClr val="tx1"/>
                </a:solidFill>
                <a:latin typeface="+mj-ea"/>
                <a:ea typeface="+mj-ea"/>
              </a:rPr>
              <a:t>和极对数</a:t>
            </a:r>
            <a:r>
              <a:rPr lang="en-US" altLang="zh-CN" b="0" i="1" dirty="0">
                <a:solidFill>
                  <a:schemeClr val="tx1"/>
                </a:solidFill>
                <a:latin typeface="+mj-ea"/>
                <a:ea typeface="+mj-ea"/>
              </a:rPr>
              <a:t>p</a:t>
            </a:r>
            <a:r>
              <a:rPr lang="zh-CN" altLang="zh-CN" b="0" dirty="0">
                <a:solidFill>
                  <a:schemeClr val="tx1"/>
                </a:solidFill>
                <a:latin typeface="+mj-ea"/>
                <a:ea typeface="+mj-ea"/>
              </a:rPr>
              <a:t>。</a:t>
            </a:r>
          </a:p>
        </p:txBody>
      </p:sp>
      <p:sp>
        <p:nvSpPr>
          <p:cNvPr id="9" name="矩形 8"/>
          <p:cNvSpPr/>
          <p:nvPr/>
        </p:nvSpPr>
        <p:spPr>
          <a:xfrm>
            <a:off x="460830" y="5233539"/>
            <a:ext cx="8359641"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6</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饱和仿真”</a:t>
            </a:r>
            <a:r>
              <a:rPr lang="en-US" altLang="zh-CN" b="0" dirty="0">
                <a:solidFill>
                  <a:schemeClr val="tx1"/>
                </a:solidFill>
                <a:latin typeface="+mj-ea"/>
                <a:ea typeface="+mj-ea"/>
              </a:rPr>
              <a:t>(Simulate saturation)</a:t>
            </a:r>
            <a:r>
              <a:rPr lang="zh-CN" altLang="zh-CN" b="0" dirty="0">
                <a:solidFill>
                  <a:schemeClr val="tx1"/>
                </a:solidFill>
                <a:latin typeface="+mj-ea"/>
                <a:ea typeface="+mj-ea"/>
              </a:rPr>
              <a:t>复选框</a:t>
            </a:r>
            <a:r>
              <a:rPr lang="zh-CN" altLang="zh-CN" b="0" dirty="0" smtClean="0">
                <a:solidFill>
                  <a:schemeClr val="tx1"/>
                </a:solidFill>
                <a:latin typeface="+mj-ea"/>
                <a:ea typeface="+mj-ea"/>
              </a:rPr>
              <a:t>：其中</a:t>
            </a:r>
            <a:r>
              <a:rPr lang="zh-CN" altLang="zh-CN" b="0" dirty="0">
                <a:solidFill>
                  <a:schemeClr val="tx1"/>
                </a:solidFill>
                <a:latin typeface="+mj-ea"/>
                <a:ea typeface="+mj-ea"/>
              </a:rPr>
              <a:t>的励磁电流和定子输出电压均为标幺值；电压的基准值为额定线电压有效值；电流的基准值为额定励磁电流。</a:t>
            </a:r>
          </a:p>
        </p:txBody>
      </p:sp>
    </p:spTree>
    <p:extLst>
      <p:ext uri="{BB962C8B-B14F-4D97-AF65-F5344CB8AC3E}">
        <p14:creationId xmlns:p14="http://schemas.microsoft.com/office/powerpoint/2010/main" val="924649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5904" y="1196752"/>
            <a:ext cx="441146" cy="400110"/>
          </a:xfrm>
          <a:prstGeom prst="rect">
            <a:avLst/>
          </a:prstGeom>
        </p:spPr>
        <p:txBody>
          <a:bodyPr wrap="none">
            <a:spAutoFit/>
          </a:bodyPr>
          <a:lstStyle/>
          <a:p>
            <a:r>
              <a:rPr lang="en-US" altLang="zh-CN" b="0" dirty="0">
                <a:solidFill>
                  <a:schemeClr val="tx1"/>
                </a:solidFill>
                <a:latin typeface="+mj-ea"/>
                <a:ea typeface="+mj-ea"/>
              </a:rPr>
              <a:t>3.</a:t>
            </a:r>
            <a:endParaRPr lang="zh-CN" altLang="en-US" b="0" dirty="0">
              <a:solidFill>
                <a:schemeClr val="tx1"/>
              </a:solidFill>
              <a:latin typeface="+mj-ea"/>
              <a:ea typeface="+mj-ea"/>
            </a:endParaRPr>
          </a:p>
        </p:txBody>
      </p:sp>
      <p:sp>
        <p:nvSpPr>
          <p:cNvPr id="4" name="矩形 3"/>
          <p:cNvSpPr/>
          <p:nvPr/>
        </p:nvSpPr>
        <p:spPr>
          <a:xfrm>
            <a:off x="1403648" y="1196752"/>
            <a:ext cx="2236510" cy="400110"/>
          </a:xfrm>
          <a:prstGeom prst="rect">
            <a:avLst/>
          </a:prstGeom>
        </p:spPr>
        <p:txBody>
          <a:bodyPr wrap="none">
            <a:spAutoFit/>
          </a:bodyPr>
          <a:lstStyle/>
          <a:p>
            <a:r>
              <a:rPr lang="zh-CN" altLang="zh-CN" b="0" dirty="0">
                <a:solidFill>
                  <a:schemeClr val="tx1"/>
                </a:solidFill>
                <a:latin typeface="+mj-ea"/>
                <a:ea typeface="+mj-ea"/>
              </a:rPr>
              <a:t>标准同步电机模块</a:t>
            </a:r>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300525"/>
            <a:ext cx="445904" cy="31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389652" y="1613278"/>
            <a:ext cx="2236510" cy="400110"/>
          </a:xfrm>
          <a:prstGeom prst="rect">
            <a:avLst/>
          </a:prstGeom>
        </p:spPr>
        <p:txBody>
          <a:bodyPr wrap="none">
            <a:spAutoFit/>
          </a:bodyPr>
          <a:lstStyle/>
          <a:p>
            <a:r>
              <a:rPr lang="zh-CN" altLang="zh-CN" b="0" dirty="0">
                <a:solidFill>
                  <a:schemeClr val="tx1"/>
                </a:solidFill>
                <a:latin typeface="+mj-ea"/>
                <a:ea typeface="+mj-ea"/>
              </a:rPr>
              <a:t>标准同步电机模块</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612" y="1717051"/>
            <a:ext cx="445904" cy="31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419872" y="1596862"/>
            <a:ext cx="3518912" cy="400110"/>
          </a:xfrm>
          <a:prstGeom prst="rect">
            <a:avLst/>
          </a:prstGeom>
        </p:spPr>
        <p:txBody>
          <a:bodyPr wrap="none">
            <a:spAutoFit/>
          </a:bodyPr>
          <a:lstStyle/>
          <a:p>
            <a:r>
              <a:rPr lang="zh-CN" altLang="zh-CN" b="0" dirty="0">
                <a:solidFill>
                  <a:schemeClr val="tx1"/>
                </a:solidFill>
                <a:latin typeface="+mj-ea"/>
                <a:ea typeface="+mj-ea"/>
              </a:rPr>
              <a:t>的参数对话框如图</a:t>
            </a:r>
            <a:r>
              <a:rPr lang="en-US" altLang="zh-CN" b="0" dirty="0">
                <a:solidFill>
                  <a:schemeClr val="tx1"/>
                </a:solidFill>
                <a:latin typeface="+mj-ea"/>
                <a:ea typeface="+mj-ea"/>
              </a:rPr>
              <a:t>9-15</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132856"/>
            <a:ext cx="5948235" cy="4103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7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24744"/>
            <a:ext cx="8928992" cy="1631216"/>
          </a:xfrm>
          <a:prstGeom prst="rect">
            <a:avLst/>
          </a:prstGeom>
        </p:spPr>
        <p:txBody>
          <a:bodyPr wrap="square">
            <a:spAutoFit/>
          </a:bodyPr>
          <a:lstStyle/>
          <a:p>
            <a:pPr algn="l"/>
            <a:r>
              <a:rPr lang="zh-CN" altLang="zh-CN" b="0" dirty="0" smtClean="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）“电抗”</a:t>
            </a:r>
            <a:r>
              <a:rPr lang="en-US" altLang="zh-CN" b="0" dirty="0">
                <a:solidFill>
                  <a:schemeClr val="tx1"/>
                </a:solidFill>
                <a:latin typeface="+mj-ea"/>
                <a:ea typeface="+mj-ea"/>
              </a:rPr>
              <a:t>(</a:t>
            </a:r>
            <a:r>
              <a:rPr lang="en-US" altLang="zh-CN" b="0" dirty="0" err="1">
                <a:solidFill>
                  <a:schemeClr val="tx1"/>
                </a:solidFill>
                <a:latin typeface="+mj-ea"/>
                <a:ea typeface="+mj-ea"/>
              </a:rPr>
              <a:t>Reactances</a:t>
            </a:r>
            <a:r>
              <a:rPr lang="en-US" altLang="zh-CN" b="0" dirty="0">
                <a:solidFill>
                  <a:schemeClr val="tx1"/>
                </a:solidFill>
                <a:latin typeface="+mj-ea"/>
                <a:ea typeface="+mj-ea"/>
              </a:rPr>
              <a:t>)</a:t>
            </a:r>
            <a:r>
              <a:rPr lang="zh-CN" altLang="zh-CN" b="0" dirty="0">
                <a:solidFill>
                  <a:schemeClr val="tx1"/>
                </a:solidFill>
                <a:latin typeface="+mj-ea"/>
                <a:ea typeface="+mj-ea"/>
              </a:rPr>
              <a:t>文本框</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）“直轴和交轴时间常数”</a:t>
            </a:r>
            <a:r>
              <a:rPr lang="en-US" altLang="zh-CN" b="0" dirty="0">
                <a:solidFill>
                  <a:schemeClr val="tx1"/>
                </a:solidFill>
                <a:latin typeface="+mj-ea"/>
                <a:ea typeface="+mj-ea"/>
              </a:rPr>
              <a:t>(d axis time constants, q axis time constant)</a:t>
            </a:r>
            <a:r>
              <a:rPr lang="zh-CN" altLang="zh-CN" b="0" dirty="0">
                <a:solidFill>
                  <a:schemeClr val="tx1"/>
                </a:solidFill>
                <a:latin typeface="+mj-ea"/>
                <a:ea typeface="+mj-ea"/>
              </a:rPr>
              <a:t>下拉框</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）“时间常数”</a:t>
            </a:r>
            <a:r>
              <a:rPr lang="en-US" altLang="zh-CN" b="0" dirty="0">
                <a:solidFill>
                  <a:schemeClr val="tx1"/>
                </a:solidFill>
                <a:latin typeface="+mj-ea"/>
                <a:ea typeface="+mj-ea"/>
              </a:rPr>
              <a:t>(Time constants)</a:t>
            </a:r>
            <a:r>
              <a:rPr lang="zh-CN" altLang="zh-CN" b="0" dirty="0">
                <a:solidFill>
                  <a:schemeClr val="tx1"/>
                </a:solidFill>
                <a:latin typeface="+mj-ea"/>
                <a:ea typeface="+mj-ea"/>
              </a:rPr>
              <a:t>文本框</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）“定子电阻”</a:t>
            </a:r>
            <a:r>
              <a:rPr lang="en-US" altLang="zh-CN" b="0" dirty="0">
                <a:solidFill>
                  <a:schemeClr val="tx1"/>
                </a:solidFill>
                <a:latin typeface="+mj-ea"/>
                <a:ea typeface="+mj-ea"/>
              </a:rPr>
              <a:t>(Stator resistance)</a:t>
            </a:r>
            <a:r>
              <a:rPr lang="zh-CN" altLang="zh-CN" b="0" dirty="0">
                <a:solidFill>
                  <a:schemeClr val="tx1"/>
                </a:solidFill>
                <a:latin typeface="+mj-ea"/>
                <a:ea typeface="+mj-ea"/>
              </a:rPr>
              <a:t>文本框</a:t>
            </a:r>
          </a:p>
        </p:txBody>
      </p:sp>
      <p:sp>
        <p:nvSpPr>
          <p:cNvPr id="6" name="矩形 5"/>
          <p:cNvSpPr/>
          <p:nvPr/>
        </p:nvSpPr>
        <p:spPr>
          <a:xfrm>
            <a:off x="-22922" y="2929813"/>
            <a:ext cx="8483353" cy="707886"/>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9.2</a:t>
            </a:r>
            <a:r>
              <a:rPr lang="zh-CN" altLang="zh-CN" b="0" dirty="0">
                <a:solidFill>
                  <a:schemeClr val="tx1"/>
                </a:solidFill>
                <a:latin typeface="+mj-ea"/>
                <a:ea typeface="+mj-ea"/>
              </a:rPr>
              <a:t>】额定值为</a:t>
            </a:r>
            <a:r>
              <a:rPr lang="en-US" altLang="zh-CN" b="0" dirty="0">
                <a:solidFill>
                  <a:schemeClr val="tx1"/>
                </a:solidFill>
                <a:latin typeface="+mj-ea"/>
                <a:ea typeface="+mj-ea"/>
              </a:rPr>
              <a:t>50 MVA</a:t>
            </a:r>
            <a:r>
              <a:rPr lang="zh-CN" altLang="zh-CN" b="0" dirty="0">
                <a:solidFill>
                  <a:schemeClr val="tx1"/>
                </a:solidFill>
                <a:latin typeface="+mj-ea"/>
                <a:ea typeface="+mj-ea"/>
              </a:rPr>
              <a:t>、</a:t>
            </a:r>
            <a:r>
              <a:rPr lang="en-US" altLang="zh-CN" b="0" dirty="0">
                <a:solidFill>
                  <a:schemeClr val="tx1"/>
                </a:solidFill>
                <a:latin typeface="+mj-ea"/>
                <a:ea typeface="+mj-ea"/>
              </a:rPr>
              <a:t>10.5 kV</a:t>
            </a:r>
            <a:r>
              <a:rPr lang="zh-CN" altLang="zh-CN" b="0" dirty="0">
                <a:solidFill>
                  <a:schemeClr val="tx1"/>
                </a:solidFill>
                <a:latin typeface="+mj-ea"/>
                <a:ea typeface="+mj-ea"/>
              </a:rPr>
              <a:t>的有阻尼绕组同步发电机与</a:t>
            </a:r>
            <a:r>
              <a:rPr lang="en-US" altLang="zh-CN" b="0" dirty="0">
                <a:solidFill>
                  <a:schemeClr val="tx1"/>
                </a:solidFill>
                <a:latin typeface="+mj-ea"/>
                <a:ea typeface="+mj-ea"/>
              </a:rPr>
              <a:t>10.5 kV</a:t>
            </a:r>
            <a:r>
              <a:rPr lang="zh-CN" altLang="zh-CN" b="0" dirty="0">
                <a:solidFill>
                  <a:schemeClr val="tx1"/>
                </a:solidFill>
                <a:latin typeface="+mj-ea"/>
                <a:ea typeface="+mj-ea"/>
              </a:rPr>
              <a:t>无穷大系统相连。发电机定子侧参数为</a:t>
            </a:r>
            <a:endParaRPr lang="zh-CN" altLang="en-US" b="0" dirty="0">
              <a:solidFill>
                <a:schemeClr val="tx1"/>
              </a:solidFill>
              <a:latin typeface="+mj-ea"/>
              <a:ea typeface="+mj-ea"/>
            </a:endParaRPr>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2" y="3284984"/>
            <a:ext cx="1141984" cy="38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3267621"/>
            <a:ext cx="1266728" cy="3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4457" y="3301157"/>
            <a:ext cx="1240911" cy="31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699" y="3667269"/>
            <a:ext cx="1274813"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410512" y="3614102"/>
            <a:ext cx="1723549" cy="400110"/>
          </a:xfrm>
          <a:prstGeom prst="rect">
            <a:avLst/>
          </a:prstGeom>
        </p:spPr>
        <p:txBody>
          <a:bodyPr wrap="none">
            <a:spAutoFit/>
          </a:bodyPr>
          <a:lstStyle/>
          <a:p>
            <a:r>
              <a:rPr lang="zh-CN" altLang="zh-CN" b="0" dirty="0">
                <a:solidFill>
                  <a:schemeClr val="tx1"/>
                </a:solidFill>
                <a:latin typeface="+mj-ea"/>
                <a:ea typeface="+mj-ea"/>
              </a:rPr>
              <a:t>转子侧参数为</a:t>
            </a:r>
            <a:endParaRPr lang="zh-CN" altLang="en-US" b="0" dirty="0">
              <a:solidFill>
                <a:schemeClr val="tx1"/>
              </a:solidFill>
              <a:latin typeface="+mj-ea"/>
              <a:ea typeface="+mj-ea"/>
            </a:endParaRPr>
          </a:p>
        </p:txBody>
      </p:sp>
      <p:pic>
        <p:nvPicPr>
          <p:cNvPr id="2253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9085" y="3681556"/>
            <a:ext cx="1223462"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5976" y="3614228"/>
            <a:ext cx="1577922"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5960268" y="3570640"/>
            <a:ext cx="1980029" cy="400110"/>
          </a:xfrm>
          <a:prstGeom prst="rect">
            <a:avLst/>
          </a:prstGeom>
        </p:spPr>
        <p:txBody>
          <a:bodyPr wrap="none">
            <a:spAutoFit/>
          </a:bodyPr>
          <a:lstStyle/>
          <a:p>
            <a:r>
              <a:rPr lang="zh-CN" altLang="zh-CN" b="0" dirty="0">
                <a:solidFill>
                  <a:schemeClr val="tx1"/>
                </a:solidFill>
                <a:latin typeface="+mj-ea"/>
                <a:ea typeface="+mj-ea"/>
              </a:rPr>
              <a:t>阻尼绕组参数为</a:t>
            </a:r>
            <a:endParaRPr lang="zh-CN" altLang="en-US" b="0" dirty="0">
              <a:solidFill>
                <a:schemeClr val="tx1"/>
              </a:solidFill>
              <a:latin typeface="+mj-ea"/>
              <a:ea typeface="+mj-ea"/>
            </a:endParaRPr>
          </a:p>
        </p:txBody>
      </p:sp>
      <p:pic>
        <p:nvPicPr>
          <p:cNvPr id="2253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3406" y="4100804"/>
            <a:ext cx="1527169" cy="39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9171" y="4023049"/>
            <a:ext cx="5065290"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143406" y="4581128"/>
            <a:ext cx="3262432" cy="400110"/>
          </a:xfrm>
          <a:prstGeom prst="rect">
            <a:avLst/>
          </a:prstGeom>
        </p:spPr>
        <p:txBody>
          <a:bodyPr wrap="none">
            <a:spAutoFit/>
          </a:bodyPr>
          <a:lstStyle/>
          <a:p>
            <a:r>
              <a:rPr lang="zh-CN" altLang="zh-CN" b="0" dirty="0">
                <a:solidFill>
                  <a:schemeClr val="tx1"/>
                </a:solidFill>
                <a:latin typeface="+mj-ea"/>
                <a:ea typeface="+mj-ea"/>
              </a:rPr>
              <a:t>各参数均为标幺值，极对数</a:t>
            </a:r>
            <a:endParaRPr lang="zh-CN" altLang="en-US" b="0" dirty="0">
              <a:solidFill>
                <a:schemeClr val="tx1"/>
              </a:solidFill>
              <a:latin typeface="+mj-ea"/>
              <a:ea typeface="+mj-ea"/>
            </a:endParaRPr>
          </a:p>
        </p:txBody>
      </p:sp>
      <p:pic>
        <p:nvPicPr>
          <p:cNvPr id="22538"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0015" y="4612061"/>
            <a:ext cx="926811"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355976" y="4612061"/>
            <a:ext cx="1851789" cy="400110"/>
          </a:xfrm>
          <a:prstGeom prst="rect">
            <a:avLst/>
          </a:prstGeom>
        </p:spPr>
        <p:txBody>
          <a:bodyPr wrap="none">
            <a:spAutoFit/>
          </a:bodyPr>
          <a:lstStyle/>
          <a:p>
            <a:pPr algn="l"/>
            <a:r>
              <a:rPr lang="zh-CN" altLang="zh-CN" b="0" dirty="0">
                <a:solidFill>
                  <a:schemeClr val="tx1"/>
                </a:solidFill>
                <a:latin typeface="+mj-ea"/>
                <a:ea typeface="+mj-ea"/>
              </a:rPr>
              <a:t>电磁功率由</a:t>
            </a:r>
            <a:r>
              <a:rPr lang="en-US" altLang="zh-CN" b="0" dirty="0">
                <a:solidFill>
                  <a:schemeClr val="tx1"/>
                </a:solidFill>
                <a:latin typeface="+mj-ea"/>
                <a:ea typeface="+mj-ea"/>
              </a:rPr>
              <a:t>0.8</a:t>
            </a:r>
            <a:endParaRPr lang="zh-CN" altLang="en-US" b="0" dirty="0">
              <a:solidFill>
                <a:schemeClr val="tx1"/>
              </a:solidFill>
              <a:latin typeface="+mj-ea"/>
              <a:ea typeface="+mj-ea"/>
            </a:endParaRPr>
          </a:p>
        </p:txBody>
      </p:sp>
      <p:pic>
        <p:nvPicPr>
          <p:cNvPr id="22539"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69460" y="4720590"/>
            <a:ext cx="371618"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6409108" y="4650859"/>
            <a:ext cx="1082348" cy="400110"/>
          </a:xfrm>
          <a:prstGeom prst="rect">
            <a:avLst/>
          </a:prstGeom>
        </p:spPr>
        <p:txBody>
          <a:bodyPr wrap="none">
            <a:spAutoFit/>
          </a:bodyPr>
          <a:lstStyle/>
          <a:p>
            <a:r>
              <a:rPr lang="zh-CN" altLang="zh-CN" b="0" dirty="0">
                <a:solidFill>
                  <a:schemeClr val="tx1"/>
                </a:solidFill>
                <a:latin typeface="+mj-ea"/>
                <a:ea typeface="+mj-ea"/>
              </a:rPr>
              <a:t>变为</a:t>
            </a:r>
            <a:r>
              <a:rPr lang="en-US" altLang="zh-CN" b="0" dirty="0">
                <a:solidFill>
                  <a:schemeClr val="tx1"/>
                </a:solidFill>
                <a:latin typeface="+mj-ea"/>
                <a:ea typeface="+mj-ea"/>
              </a:rPr>
              <a:t>0.6</a:t>
            </a:r>
            <a:endParaRPr lang="zh-CN" altLang="en-US" b="0" dirty="0">
              <a:solidFill>
                <a:schemeClr val="tx1"/>
              </a:solidFill>
              <a:latin typeface="+mj-ea"/>
              <a:ea typeface="+mj-ea"/>
            </a:endParaRPr>
          </a:p>
        </p:txBody>
      </p:sp>
      <p:pic>
        <p:nvPicPr>
          <p:cNvPr id="22540"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84912" y="4727092"/>
            <a:ext cx="406450" cy="28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43406" y="5055014"/>
            <a:ext cx="5292690" cy="400110"/>
          </a:xfrm>
          <a:prstGeom prst="rect">
            <a:avLst/>
          </a:prstGeom>
        </p:spPr>
        <p:txBody>
          <a:bodyPr wrap="square">
            <a:spAutoFit/>
          </a:bodyPr>
          <a:lstStyle/>
          <a:p>
            <a:r>
              <a:rPr lang="zh-CN" altLang="zh-CN" b="0" dirty="0">
                <a:solidFill>
                  <a:schemeClr val="tx1"/>
                </a:solidFill>
                <a:latin typeface="+mj-ea"/>
                <a:ea typeface="+mj-ea"/>
              </a:rPr>
              <a:t>，求发电机转速、功率角和电磁功率的变化。</a:t>
            </a:r>
          </a:p>
        </p:txBody>
      </p:sp>
      <p:sp>
        <p:nvSpPr>
          <p:cNvPr id="15" name="矩形 14"/>
          <p:cNvSpPr/>
          <p:nvPr/>
        </p:nvSpPr>
        <p:spPr>
          <a:xfrm>
            <a:off x="96838" y="5589240"/>
            <a:ext cx="6811975" cy="400110"/>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）理论分析。由已知，稳态运行时发电机的转速为</a:t>
            </a:r>
          </a:p>
        </p:txBody>
      </p:sp>
      <p:pic>
        <p:nvPicPr>
          <p:cNvPr id="22541"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80750" y="5560838"/>
            <a:ext cx="1662470" cy="67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894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4031873" cy="400110"/>
          </a:xfrm>
          <a:prstGeom prst="rect">
            <a:avLst/>
          </a:prstGeom>
        </p:spPr>
        <p:txBody>
          <a:bodyPr wrap="none">
            <a:spAutoFit/>
          </a:bodyPr>
          <a:lstStyle/>
          <a:p>
            <a:r>
              <a:rPr lang="zh-CN" altLang="zh-CN" b="0" dirty="0">
                <a:solidFill>
                  <a:schemeClr val="tx1"/>
                </a:solidFill>
                <a:latin typeface="+mj-ea"/>
                <a:ea typeface="+mj-ea"/>
              </a:rPr>
              <a:t>利用凸极式发电机的功率特性方程</a:t>
            </a:r>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626632"/>
            <a:ext cx="2603302" cy="6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425801"/>
            <a:ext cx="1127656" cy="38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8" y="2996952"/>
            <a:ext cx="431821" cy="26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1018" y="3362977"/>
            <a:ext cx="2908142" cy="48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9111" y="3850488"/>
            <a:ext cx="2557447" cy="44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7057" y="4341238"/>
            <a:ext cx="1333604" cy="43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259632" y="4941168"/>
            <a:ext cx="4031873" cy="400110"/>
          </a:xfrm>
          <a:prstGeom prst="rect">
            <a:avLst/>
          </a:prstGeom>
        </p:spPr>
        <p:txBody>
          <a:bodyPr wrap="none">
            <a:spAutoFit/>
          </a:bodyPr>
          <a:lstStyle/>
          <a:p>
            <a:r>
              <a:rPr lang="zh-CN" altLang="zh-CN" b="0" dirty="0">
                <a:solidFill>
                  <a:schemeClr val="tx1"/>
                </a:solidFill>
                <a:latin typeface="+mn-ea"/>
                <a:ea typeface="+mn-ea"/>
              </a:rPr>
              <a:t>通过功率特性方程计算得到功率角</a:t>
            </a:r>
            <a:endParaRPr lang="zh-CN" altLang="en-US" b="0" dirty="0">
              <a:solidFill>
                <a:schemeClr val="tx1"/>
              </a:solidFill>
              <a:latin typeface="+mn-ea"/>
              <a:ea typeface="+mn-ea"/>
            </a:endParaRPr>
          </a:p>
        </p:txBody>
      </p:sp>
      <p:pic>
        <p:nvPicPr>
          <p:cNvPr id="2356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64088" y="4914827"/>
            <a:ext cx="1496019" cy="45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375541" y="5517232"/>
            <a:ext cx="1980029" cy="400110"/>
          </a:xfrm>
          <a:prstGeom prst="rect">
            <a:avLst/>
          </a:prstGeom>
        </p:spPr>
        <p:txBody>
          <a:bodyPr wrap="none">
            <a:spAutoFit/>
          </a:bodyPr>
          <a:lstStyle/>
          <a:p>
            <a:r>
              <a:rPr lang="zh-CN" altLang="zh-CN" b="0" dirty="0">
                <a:solidFill>
                  <a:schemeClr val="tx1"/>
                </a:solidFill>
                <a:latin typeface="+mj-ea"/>
                <a:ea typeface="+mj-ea"/>
              </a:rPr>
              <a:t>当电磁功率变为</a:t>
            </a:r>
            <a:endParaRPr lang="zh-CN" altLang="en-US" b="0" dirty="0">
              <a:solidFill>
                <a:schemeClr val="tx1"/>
              </a:solidFill>
              <a:latin typeface="+mj-ea"/>
              <a:ea typeface="+mj-ea"/>
            </a:endParaRPr>
          </a:p>
        </p:txBody>
      </p:sp>
      <p:pic>
        <p:nvPicPr>
          <p:cNvPr id="23561"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5568" y="5564221"/>
            <a:ext cx="658798" cy="306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851920" y="5517232"/>
            <a:ext cx="4288353" cy="400110"/>
          </a:xfrm>
          <a:prstGeom prst="rect">
            <a:avLst/>
          </a:prstGeom>
        </p:spPr>
        <p:txBody>
          <a:bodyPr wrap="none">
            <a:spAutoFit/>
          </a:bodyPr>
          <a:lstStyle/>
          <a:p>
            <a:r>
              <a:rPr lang="zh-CN" altLang="zh-CN" b="0" dirty="0">
                <a:solidFill>
                  <a:schemeClr val="tx1"/>
                </a:solidFill>
                <a:latin typeface="+mj-ea"/>
                <a:ea typeface="+mj-ea"/>
              </a:rPr>
              <a:t>并重新进入稳态后，计算得到功率角</a:t>
            </a:r>
            <a:endParaRPr lang="zh-CN" altLang="en-US" b="0" dirty="0">
              <a:solidFill>
                <a:schemeClr val="tx1"/>
              </a:solidFill>
              <a:latin typeface="+mj-ea"/>
              <a:ea typeface="+mj-ea"/>
            </a:endParaRPr>
          </a:p>
        </p:txBody>
      </p:sp>
      <p:pic>
        <p:nvPicPr>
          <p:cNvPr id="23562"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88520" y="6169610"/>
            <a:ext cx="1246569" cy="36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894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4347" y="1196752"/>
            <a:ext cx="4431020"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）构建的系统仿真如图</a:t>
            </a:r>
            <a:r>
              <a:rPr lang="en-US" altLang="zh-CN" b="0" dirty="0">
                <a:solidFill>
                  <a:schemeClr val="tx1"/>
                </a:solidFill>
                <a:latin typeface="+mj-ea"/>
                <a:ea typeface="+mj-ea"/>
              </a:rPr>
              <a:t>9-16</a:t>
            </a:r>
            <a:r>
              <a:rPr lang="zh-CN" altLang="zh-CN" b="0" dirty="0">
                <a:solidFill>
                  <a:schemeClr val="tx1"/>
                </a:solidFill>
                <a:latin typeface="+mj-ea"/>
                <a:ea typeface="+mj-ea"/>
              </a:rPr>
              <a:t>所示。</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5885892"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60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24" y="980728"/>
            <a:ext cx="8229600" cy="1143000"/>
          </a:xfrm>
        </p:spPr>
        <p:txBody>
          <a:bodyPr>
            <a:normAutofit/>
          </a:bodyPr>
          <a:lstStyle/>
          <a:p>
            <a:pPr algn="l"/>
            <a:r>
              <a:rPr lang="en-US" altLang="zh-CN" sz="2000" b="1" dirty="0">
                <a:solidFill>
                  <a:srgbClr val="C00000"/>
                </a:solidFill>
              </a:rPr>
              <a:t>9.1  </a:t>
            </a:r>
            <a:r>
              <a:rPr lang="zh-CN" altLang="zh-CN" sz="2000" b="1" dirty="0">
                <a:solidFill>
                  <a:srgbClr val="C00000"/>
                </a:solidFill>
              </a:rPr>
              <a:t>同步发电机原理分析</a:t>
            </a:r>
            <a:br>
              <a:rPr lang="zh-CN" altLang="zh-CN" sz="2000" b="1" dirty="0">
                <a:solidFill>
                  <a:srgbClr val="C00000"/>
                </a:solidFill>
              </a:rPr>
            </a:br>
            <a:endParaRPr lang="zh-CN" altLang="en-US" sz="2000" dirty="0">
              <a:solidFill>
                <a:srgbClr val="C00000"/>
              </a:solidFill>
            </a:endParaRPr>
          </a:p>
        </p:txBody>
      </p:sp>
      <p:sp>
        <p:nvSpPr>
          <p:cNvPr id="4" name="矩形 3"/>
          <p:cNvSpPr/>
          <p:nvPr/>
        </p:nvSpPr>
        <p:spPr>
          <a:xfrm>
            <a:off x="107504" y="1844824"/>
            <a:ext cx="8856984" cy="707886"/>
          </a:xfrm>
          <a:prstGeom prst="rect">
            <a:avLst/>
          </a:prstGeom>
        </p:spPr>
        <p:txBody>
          <a:bodyPr wrap="square">
            <a:spAutoFit/>
          </a:bodyPr>
          <a:lstStyle/>
          <a:p>
            <a:pPr algn="l"/>
            <a:r>
              <a:rPr lang="en-US" altLang="zh-CN" b="0" dirty="0" err="1">
                <a:solidFill>
                  <a:schemeClr val="tx1"/>
                </a:solidFill>
                <a:latin typeface="+mj-ea"/>
                <a:ea typeface="+mj-ea"/>
              </a:rPr>
              <a:t>SimPowerSystems</a:t>
            </a:r>
            <a:r>
              <a:rPr lang="zh-CN" altLang="zh-CN" b="0" dirty="0">
                <a:solidFill>
                  <a:schemeClr val="tx1"/>
                </a:solidFill>
                <a:latin typeface="+mj-ea"/>
                <a:ea typeface="+mj-ea"/>
              </a:rPr>
              <a:t>中同步发电机模型考虑了定子、励磁和阻尼绕组的动态行为，经过</a:t>
            </a:r>
            <a:r>
              <a:rPr lang="en-US" altLang="zh-CN" b="0" dirty="0">
                <a:solidFill>
                  <a:schemeClr val="tx1"/>
                </a:solidFill>
                <a:latin typeface="+mj-ea"/>
                <a:ea typeface="+mj-ea"/>
              </a:rPr>
              <a:t>Park</a:t>
            </a:r>
            <a:r>
              <a:rPr lang="zh-CN" altLang="zh-CN" b="0" dirty="0">
                <a:solidFill>
                  <a:schemeClr val="tx1"/>
                </a:solidFill>
                <a:latin typeface="+mj-ea"/>
                <a:ea typeface="+mj-ea"/>
              </a:rPr>
              <a:t>变换后的等值电路如图</a:t>
            </a:r>
            <a:r>
              <a:rPr lang="en-US" altLang="zh-CN" b="0" dirty="0">
                <a:solidFill>
                  <a:schemeClr val="tx1"/>
                </a:solidFill>
                <a:latin typeface="+mj-ea"/>
                <a:ea typeface="+mj-ea"/>
              </a:rPr>
              <a:t>9-1</a:t>
            </a:r>
            <a:r>
              <a:rPr lang="zh-CN" altLang="zh-CN" b="0" dirty="0">
                <a:solidFill>
                  <a:schemeClr val="tx1"/>
                </a:solidFill>
                <a:latin typeface="+mj-ea"/>
                <a:ea typeface="+mj-ea"/>
              </a:rPr>
              <a:t>所示。</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613359"/>
            <a:ext cx="493077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219" y="2708920"/>
            <a:ext cx="4876800" cy="230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433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340768"/>
            <a:ext cx="6995120" cy="4209331"/>
          </a:xfrm>
        </p:spPr>
        <p:txBody>
          <a:bodyPr>
            <a:normAutofit/>
          </a:bodyPr>
          <a:lstStyle/>
          <a:p>
            <a:pPr marL="0" indent="0">
              <a:buNone/>
            </a:pPr>
            <a:r>
              <a:rPr lang="zh-CN" altLang="zh-CN" sz="2000" dirty="0">
                <a:latin typeface="+mj-ea"/>
                <a:ea typeface="+mj-ea"/>
              </a:rPr>
              <a:t>其中，示波器</a:t>
            </a:r>
            <a:r>
              <a:rPr lang="en-US" altLang="zh-CN" sz="2000" dirty="0">
                <a:latin typeface="+mj-ea"/>
                <a:ea typeface="+mj-ea"/>
              </a:rPr>
              <a:t>Scope</a:t>
            </a:r>
            <a:r>
              <a:rPr lang="zh-CN" altLang="zh-CN" sz="2000" dirty="0">
                <a:latin typeface="+mj-ea"/>
                <a:ea typeface="+mj-ea"/>
              </a:rPr>
              <a:t>在</a:t>
            </a:r>
            <a:r>
              <a:rPr lang="en-US" altLang="zh-CN" sz="2000" dirty="0">
                <a:latin typeface="+mj-ea"/>
                <a:ea typeface="+mj-ea"/>
              </a:rPr>
              <a:t>Simulink/Sinks</a:t>
            </a:r>
            <a:r>
              <a:rPr lang="zh-CN" altLang="zh-CN" sz="2000" dirty="0">
                <a:latin typeface="+mj-ea"/>
                <a:ea typeface="+mj-ea"/>
              </a:rPr>
              <a:t>路径下；自定义函数模块</a:t>
            </a:r>
            <a:r>
              <a:rPr lang="en-US" altLang="zh-CN" sz="2000" dirty="0" err="1">
                <a:latin typeface="+mj-ea"/>
                <a:ea typeface="+mj-ea"/>
              </a:rPr>
              <a:t>Fcn</a:t>
            </a:r>
            <a:r>
              <a:rPr lang="zh-CN" altLang="zh-CN" sz="2000" dirty="0">
                <a:latin typeface="+mj-ea"/>
                <a:ea typeface="+mj-ea"/>
              </a:rPr>
              <a:t>在</a:t>
            </a:r>
            <a:r>
              <a:rPr lang="en-US" altLang="zh-CN" sz="2000" dirty="0">
                <a:latin typeface="+mj-ea"/>
                <a:ea typeface="+mj-ea"/>
              </a:rPr>
              <a:t>Simulink/User-Defined Function</a:t>
            </a:r>
            <a:r>
              <a:rPr lang="zh-CN" altLang="zh-CN" sz="2000" dirty="0">
                <a:latin typeface="+mj-ea"/>
                <a:ea typeface="+mj-ea"/>
              </a:rPr>
              <a:t>路径下；增益模块</a:t>
            </a:r>
            <a:r>
              <a:rPr lang="en-US" altLang="zh-CN" sz="2000" dirty="0">
                <a:latin typeface="+mj-ea"/>
                <a:ea typeface="+mj-ea"/>
              </a:rPr>
              <a:t>G</a:t>
            </a:r>
            <a:r>
              <a:rPr lang="zh-CN" altLang="zh-CN" sz="2000" dirty="0">
                <a:latin typeface="+mj-ea"/>
                <a:ea typeface="+mj-ea"/>
              </a:rPr>
              <a:t>在</a:t>
            </a:r>
            <a:r>
              <a:rPr lang="en-US" altLang="zh-CN" sz="2000" dirty="0">
                <a:latin typeface="+mj-ea"/>
                <a:ea typeface="+mj-ea"/>
              </a:rPr>
              <a:t>Simulink/Commonly Us </a:t>
            </a:r>
            <a:r>
              <a:rPr lang="en-US" altLang="zh-CN" sz="2000" dirty="0" err="1">
                <a:latin typeface="+mj-ea"/>
                <a:ea typeface="+mj-ea"/>
              </a:rPr>
              <a:t>ed</a:t>
            </a:r>
            <a:r>
              <a:rPr lang="en-US" altLang="zh-CN" sz="2000" dirty="0">
                <a:latin typeface="+mj-ea"/>
                <a:ea typeface="+mj-ea"/>
              </a:rPr>
              <a:t> Blocks</a:t>
            </a:r>
            <a:r>
              <a:rPr lang="zh-CN" altLang="zh-CN" sz="2000" dirty="0">
                <a:latin typeface="+mj-ea"/>
                <a:ea typeface="+mj-ea"/>
              </a:rPr>
              <a:t>路径下；阶跃函数模块</a:t>
            </a:r>
            <a:r>
              <a:rPr lang="en-US" altLang="zh-CN" sz="2000" dirty="0">
                <a:latin typeface="+mj-ea"/>
                <a:ea typeface="+mj-ea"/>
              </a:rPr>
              <a:t>Step</a:t>
            </a:r>
            <a:r>
              <a:rPr lang="zh-CN" altLang="zh-CN" sz="2000" dirty="0">
                <a:latin typeface="+mj-ea"/>
                <a:ea typeface="+mj-ea"/>
              </a:rPr>
              <a:t>在</a:t>
            </a:r>
            <a:r>
              <a:rPr lang="en-US" altLang="zh-CN" sz="2000" dirty="0">
                <a:latin typeface="+mj-ea"/>
                <a:ea typeface="+mj-ea"/>
              </a:rPr>
              <a:t>Simulink/Sources</a:t>
            </a:r>
            <a:r>
              <a:rPr lang="zh-CN" altLang="zh-CN" sz="2000" dirty="0">
                <a:latin typeface="+mj-ea"/>
                <a:ea typeface="+mj-ea"/>
              </a:rPr>
              <a:t>路径下；常数模块</a:t>
            </a:r>
            <a:r>
              <a:rPr lang="en-US" altLang="zh-CN" sz="2000" dirty="0" err="1">
                <a:latin typeface="+mj-ea"/>
                <a:ea typeface="+mj-ea"/>
              </a:rPr>
              <a:t>VLLrms</a:t>
            </a:r>
            <a:r>
              <a:rPr lang="zh-CN" altLang="zh-CN" sz="2000" dirty="0">
                <a:latin typeface="+mj-ea"/>
                <a:ea typeface="+mj-ea"/>
              </a:rPr>
              <a:t>在</a:t>
            </a:r>
            <a:r>
              <a:rPr lang="en-US" altLang="zh-CN" sz="2000" dirty="0">
                <a:latin typeface="+mj-ea"/>
                <a:ea typeface="+mj-ea"/>
              </a:rPr>
              <a:t>Simulink/Sources</a:t>
            </a:r>
            <a:r>
              <a:rPr lang="zh-CN" altLang="zh-CN" sz="2000" dirty="0">
                <a:latin typeface="+mj-ea"/>
                <a:ea typeface="+mj-ea"/>
              </a:rPr>
              <a:t>路径下；电力系统图形用户界面</a:t>
            </a:r>
            <a:r>
              <a:rPr lang="en-US" altLang="zh-CN" sz="2000" dirty="0" err="1">
                <a:latin typeface="+mj-ea"/>
                <a:ea typeface="+mj-ea"/>
              </a:rPr>
              <a:t>powergui</a:t>
            </a:r>
            <a:r>
              <a:rPr lang="zh-CN" altLang="zh-CN" sz="2000" dirty="0">
                <a:latin typeface="+mj-ea"/>
                <a:ea typeface="+mj-ea"/>
              </a:rPr>
              <a:t>在</a:t>
            </a:r>
            <a:r>
              <a:rPr lang="en-US" altLang="zh-CN" sz="2000" dirty="0" err="1">
                <a:latin typeface="+mj-ea"/>
                <a:ea typeface="+mj-ea"/>
              </a:rPr>
              <a:t>SimPowerSystems</a:t>
            </a:r>
            <a:r>
              <a:rPr lang="zh-CN" altLang="zh-CN" sz="2000" dirty="0">
                <a:latin typeface="+mj-ea"/>
                <a:ea typeface="+mj-ea"/>
              </a:rPr>
              <a:t>路径下；接地模块</a:t>
            </a:r>
            <a:r>
              <a:rPr lang="en-US" altLang="zh-CN" sz="2000" dirty="0">
                <a:latin typeface="+mj-ea"/>
                <a:ea typeface="+mj-ea"/>
              </a:rPr>
              <a:t>Ground</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/Elements</a:t>
            </a:r>
            <a:r>
              <a:rPr lang="zh-CN" altLang="zh-CN" sz="2000" dirty="0">
                <a:latin typeface="+mj-ea"/>
                <a:ea typeface="+mj-ea"/>
              </a:rPr>
              <a:t>路径下；电机测量信号分离器</a:t>
            </a:r>
            <a:r>
              <a:rPr lang="en-US" altLang="zh-CN" sz="2000" dirty="0" err="1">
                <a:latin typeface="+mj-ea"/>
                <a:ea typeface="+mj-ea"/>
              </a:rPr>
              <a:t>Demux</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/Machines</a:t>
            </a:r>
            <a:r>
              <a:rPr lang="zh-CN" altLang="zh-CN" sz="2000" dirty="0">
                <a:latin typeface="+mj-ea"/>
                <a:ea typeface="+mj-ea"/>
              </a:rPr>
              <a:t>路径下；三相电压电流测量表</a:t>
            </a:r>
            <a:r>
              <a:rPr lang="en-US" altLang="zh-CN" sz="2000" dirty="0">
                <a:latin typeface="+mj-ea"/>
                <a:ea typeface="+mj-ea"/>
              </a:rPr>
              <a:t>V-I M</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/Measurements</a:t>
            </a:r>
            <a:r>
              <a:rPr lang="zh-CN" altLang="zh-CN" sz="2000" dirty="0">
                <a:latin typeface="+mj-ea"/>
                <a:ea typeface="+mj-ea"/>
              </a:rPr>
              <a:t>路径下；交流电压源</a:t>
            </a:r>
            <a:r>
              <a:rPr lang="en-US" altLang="zh-CN" sz="2000" dirty="0" err="1">
                <a:latin typeface="+mj-ea"/>
                <a:ea typeface="+mj-ea"/>
              </a:rPr>
              <a:t>Va</a:t>
            </a:r>
            <a:r>
              <a:rPr lang="zh-CN" altLang="zh-CN" sz="2000" dirty="0">
                <a:latin typeface="+mj-ea"/>
                <a:ea typeface="+mj-ea"/>
              </a:rPr>
              <a:t>、</a:t>
            </a:r>
            <a:r>
              <a:rPr lang="en-US" altLang="zh-CN" sz="2000" dirty="0" err="1">
                <a:latin typeface="+mj-ea"/>
                <a:ea typeface="+mj-ea"/>
              </a:rPr>
              <a:t>Vb</a:t>
            </a:r>
            <a:r>
              <a:rPr lang="zh-CN" altLang="zh-CN" sz="2000" dirty="0">
                <a:latin typeface="+mj-ea"/>
                <a:ea typeface="+mj-ea"/>
              </a:rPr>
              <a:t>、</a:t>
            </a:r>
            <a:r>
              <a:rPr lang="en-US" altLang="zh-CN" sz="2000" dirty="0" err="1">
                <a:latin typeface="+mj-ea"/>
                <a:ea typeface="+mj-ea"/>
              </a:rPr>
              <a:t>Vc</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/Electrical Sources</a:t>
            </a:r>
            <a:r>
              <a:rPr lang="zh-CN" altLang="zh-CN" sz="2000" dirty="0">
                <a:latin typeface="+mj-ea"/>
                <a:ea typeface="+mj-ea"/>
              </a:rPr>
              <a:t>路径下；标幺制下的基本同步电机</a:t>
            </a:r>
            <a:r>
              <a:rPr lang="en-US" altLang="zh-CN" sz="2000" dirty="0" err="1">
                <a:latin typeface="+mj-ea"/>
                <a:ea typeface="+mj-ea"/>
              </a:rPr>
              <a:t>SM_p.u</a:t>
            </a:r>
            <a:r>
              <a:rPr lang="en-US" altLang="zh-CN" sz="2000" dirty="0">
                <a:latin typeface="+mj-ea"/>
                <a:ea typeface="+mj-ea"/>
              </a:rPr>
              <a:t>.</a:t>
            </a:r>
            <a:r>
              <a:rPr lang="zh-CN" altLang="zh-CN" sz="2000" dirty="0">
                <a:latin typeface="+mj-ea"/>
                <a:ea typeface="+mj-ea"/>
              </a:rPr>
              <a:t>在</a:t>
            </a:r>
            <a:r>
              <a:rPr lang="en-US" altLang="zh-CN" sz="2000" dirty="0" err="1">
                <a:latin typeface="+mj-ea"/>
                <a:ea typeface="+mj-ea"/>
              </a:rPr>
              <a:t>SimPowerSystems</a:t>
            </a:r>
            <a:r>
              <a:rPr lang="en-US" altLang="zh-CN" sz="2000" dirty="0">
                <a:latin typeface="+mj-ea"/>
                <a:ea typeface="+mj-ea"/>
              </a:rPr>
              <a:t>/Machines</a:t>
            </a:r>
            <a:r>
              <a:rPr lang="zh-CN" altLang="zh-CN" sz="2000" dirty="0">
                <a:latin typeface="+mj-ea"/>
                <a:ea typeface="+mj-ea"/>
              </a:rPr>
              <a:t>路径下。</a:t>
            </a:r>
          </a:p>
        </p:txBody>
      </p:sp>
    </p:spTree>
    <p:extLst>
      <p:ext uri="{BB962C8B-B14F-4D97-AF65-F5344CB8AC3E}">
        <p14:creationId xmlns:p14="http://schemas.microsoft.com/office/powerpoint/2010/main" val="226943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980728"/>
            <a:ext cx="5544616" cy="400110"/>
          </a:xfrm>
          <a:prstGeom prst="rect">
            <a:avLst/>
          </a:prstGeom>
        </p:spPr>
        <p:txBody>
          <a:bodyPr wrap="square">
            <a:spAutoFit/>
          </a:bodyPr>
          <a:lstStyle/>
          <a:p>
            <a:r>
              <a:rPr lang="en-US" altLang="zh-CN" b="0" dirty="0">
                <a:solidFill>
                  <a:schemeClr val="tx1"/>
                </a:solidFill>
                <a:latin typeface="+mj-ea"/>
                <a:ea typeface="+mj-ea"/>
              </a:rPr>
              <a:t>(3)</a:t>
            </a:r>
            <a:r>
              <a:rPr lang="zh-CN" altLang="zh-CN" b="0" dirty="0">
                <a:solidFill>
                  <a:schemeClr val="tx1"/>
                </a:solidFill>
                <a:latin typeface="+mj-ea"/>
                <a:ea typeface="+mj-ea"/>
              </a:rPr>
              <a:t>双击同步电机参数设置，如图</a:t>
            </a:r>
            <a:r>
              <a:rPr lang="en-US" altLang="zh-CN" b="0" dirty="0">
                <a:solidFill>
                  <a:schemeClr val="tx1"/>
                </a:solidFill>
                <a:latin typeface="+mj-ea"/>
                <a:ea typeface="+mj-ea"/>
              </a:rPr>
              <a:t>9-17</a:t>
            </a:r>
            <a:r>
              <a:rPr lang="zh-CN" altLang="zh-CN" b="0" dirty="0">
                <a:solidFill>
                  <a:schemeClr val="tx1"/>
                </a:solidFill>
                <a:latin typeface="+mj-ea"/>
                <a:ea typeface="+mj-ea"/>
              </a:rPr>
              <a:t>所示。</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1556792"/>
            <a:ext cx="719666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594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028343"/>
            <a:ext cx="8496944" cy="1631216"/>
          </a:xfrm>
          <a:prstGeom prst="rect">
            <a:avLst/>
          </a:prstGeom>
        </p:spPr>
        <p:txBody>
          <a:bodyPr wrap="square">
            <a:spAutoFit/>
          </a:bodyPr>
          <a:lstStyle/>
          <a:p>
            <a:pPr algn="l"/>
            <a:r>
              <a:rPr lang="zh-CN" altLang="zh-CN" b="0" dirty="0">
                <a:solidFill>
                  <a:schemeClr val="tx1"/>
                </a:solidFill>
                <a:latin typeface="+mj-ea"/>
                <a:ea typeface="+mj-ea"/>
              </a:rPr>
              <a:t>在常数模块的对话框中输入</a:t>
            </a:r>
            <a:r>
              <a:rPr lang="en-US" altLang="zh-CN" b="0" dirty="0">
                <a:solidFill>
                  <a:schemeClr val="tx1"/>
                </a:solidFill>
                <a:latin typeface="+mj-ea"/>
                <a:ea typeface="+mj-ea"/>
              </a:rPr>
              <a:t>1.23304(</a:t>
            </a:r>
            <a:r>
              <a:rPr lang="zh-CN" altLang="zh-CN" b="0" dirty="0">
                <a:solidFill>
                  <a:schemeClr val="tx1"/>
                </a:solidFill>
                <a:latin typeface="+mj-ea"/>
                <a:ea typeface="+mj-ea"/>
              </a:rPr>
              <a:t>由</a:t>
            </a:r>
            <a:r>
              <a:rPr lang="en-US" altLang="zh-CN" b="0" dirty="0" err="1">
                <a:solidFill>
                  <a:schemeClr val="tx1"/>
                </a:solidFill>
                <a:latin typeface="+mj-ea"/>
                <a:ea typeface="+mj-ea"/>
              </a:rPr>
              <a:t>Powergui</a:t>
            </a:r>
            <a:r>
              <a:rPr lang="zh-CN" altLang="zh-CN" b="0" dirty="0">
                <a:solidFill>
                  <a:schemeClr val="tx1"/>
                </a:solidFill>
                <a:latin typeface="+mj-ea"/>
                <a:ea typeface="+mj-ea"/>
              </a:rPr>
              <a:t>计算得到的初始参数</a:t>
            </a:r>
            <a:r>
              <a:rPr lang="en-US" altLang="zh-CN" b="0" dirty="0">
                <a:solidFill>
                  <a:schemeClr val="tx1"/>
                </a:solidFill>
                <a:latin typeface="+mj-ea"/>
                <a:ea typeface="+mj-ea"/>
              </a:rPr>
              <a:t>)</a:t>
            </a:r>
            <a:r>
              <a:rPr lang="zh-CN" altLang="zh-CN" b="0" dirty="0">
                <a:solidFill>
                  <a:schemeClr val="tx1"/>
                </a:solidFill>
                <a:latin typeface="+mj-ea"/>
                <a:ea typeface="+mj-ea"/>
              </a:rPr>
              <a:t>。</a:t>
            </a:r>
          </a:p>
          <a:p>
            <a:pPr algn="l"/>
            <a:r>
              <a:rPr lang="zh-CN" altLang="zh-CN" b="0" dirty="0">
                <a:solidFill>
                  <a:schemeClr val="tx1"/>
                </a:solidFill>
                <a:latin typeface="+mj-ea"/>
                <a:ea typeface="+mj-ea"/>
              </a:rPr>
              <a:t>将阶跃函数模块的初始值设为</a:t>
            </a:r>
            <a:r>
              <a:rPr lang="en-US" altLang="zh-CN" b="0" dirty="0">
                <a:solidFill>
                  <a:schemeClr val="tx1"/>
                </a:solidFill>
                <a:latin typeface="+mj-ea"/>
                <a:ea typeface="+mj-ea"/>
              </a:rPr>
              <a:t>0.8</a:t>
            </a:r>
            <a:r>
              <a:rPr lang="zh-CN" altLang="zh-CN" b="0" dirty="0">
                <a:solidFill>
                  <a:schemeClr val="tx1"/>
                </a:solidFill>
                <a:latin typeface="+mj-ea"/>
                <a:ea typeface="+mj-ea"/>
              </a:rPr>
              <a:t>，然后在</a:t>
            </a:r>
            <a:r>
              <a:rPr lang="en-US" altLang="zh-CN" b="0" dirty="0">
                <a:solidFill>
                  <a:schemeClr val="tx1"/>
                </a:solidFill>
                <a:latin typeface="+mj-ea"/>
                <a:ea typeface="+mj-ea"/>
              </a:rPr>
              <a:t>0.6 s</a:t>
            </a:r>
            <a:r>
              <a:rPr lang="zh-CN" altLang="zh-CN" b="0" dirty="0">
                <a:solidFill>
                  <a:schemeClr val="tx1"/>
                </a:solidFill>
                <a:latin typeface="+mj-ea"/>
                <a:ea typeface="+mj-ea"/>
              </a:rPr>
              <a:t>时刻变为</a:t>
            </a:r>
            <a:r>
              <a:rPr lang="en-US" altLang="zh-CN" b="0" dirty="0">
                <a:solidFill>
                  <a:schemeClr val="tx1"/>
                </a:solidFill>
                <a:latin typeface="+mj-ea"/>
                <a:ea typeface="+mj-ea"/>
              </a:rPr>
              <a:t>0.6</a:t>
            </a:r>
            <a:r>
              <a:rPr lang="zh-CN" altLang="zh-CN" b="0" dirty="0">
                <a:solidFill>
                  <a:schemeClr val="tx1"/>
                </a:solidFill>
                <a:latin typeface="+mj-ea"/>
                <a:ea typeface="+mj-ea"/>
              </a:rPr>
              <a:t>。</a:t>
            </a:r>
          </a:p>
          <a:p>
            <a:pPr algn="l"/>
            <a:r>
              <a:rPr lang="zh-CN" altLang="zh-CN" b="0" dirty="0">
                <a:solidFill>
                  <a:schemeClr val="tx1"/>
                </a:solidFill>
                <a:latin typeface="+mj-ea"/>
                <a:ea typeface="+mj-ea"/>
              </a:rPr>
              <a:t>电机测量信号分离器分离第</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a:t>
            </a:r>
            <a:r>
              <a:rPr lang="en-US" altLang="zh-CN" b="0" dirty="0">
                <a:solidFill>
                  <a:schemeClr val="tx1"/>
                </a:solidFill>
                <a:latin typeface="+mj-ea"/>
                <a:ea typeface="+mj-ea"/>
              </a:rPr>
              <a:t>15</a:t>
            </a:r>
            <a:r>
              <a:rPr lang="zh-CN" altLang="zh-CN" b="0" dirty="0">
                <a:solidFill>
                  <a:schemeClr val="tx1"/>
                </a:solidFill>
                <a:latin typeface="+mj-ea"/>
                <a:ea typeface="+mj-ea"/>
              </a:rPr>
              <a:t>、</a:t>
            </a:r>
            <a:r>
              <a:rPr lang="en-US" altLang="zh-CN" b="0" dirty="0">
                <a:solidFill>
                  <a:schemeClr val="tx1"/>
                </a:solidFill>
                <a:latin typeface="+mj-ea"/>
                <a:ea typeface="+mj-ea"/>
              </a:rPr>
              <a:t>16</a:t>
            </a:r>
            <a:r>
              <a:rPr lang="zh-CN" altLang="zh-CN" b="0" dirty="0">
                <a:solidFill>
                  <a:schemeClr val="tx1"/>
                </a:solidFill>
                <a:latin typeface="+mj-ea"/>
                <a:ea typeface="+mj-ea"/>
              </a:rPr>
              <a:t>、</a:t>
            </a:r>
            <a:r>
              <a:rPr lang="en-US" altLang="zh-CN" b="0" dirty="0">
                <a:solidFill>
                  <a:schemeClr val="tx1"/>
                </a:solidFill>
                <a:latin typeface="+mj-ea"/>
                <a:ea typeface="+mj-ea"/>
              </a:rPr>
              <a:t>20</a:t>
            </a:r>
            <a:r>
              <a:rPr lang="zh-CN" altLang="zh-CN" b="0" dirty="0">
                <a:solidFill>
                  <a:schemeClr val="tx1"/>
                </a:solidFill>
                <a:latin typeface="+mj-ea"/>
                <a:ea typeface="+mj-ea"/>
              </a:rPr>
              <a:t>路信号。</a:t>
            </a:r>
          </a:p>
          <a:p>
            <a:pPr algn="l"/>
            <a:r>
              <a:rPr lang="zh-CN" altLang="zh-CN" b="0" dirty="0">
                <a:solidFill>
                  <a:schemeClr val="tx1"/>
                </a:solidFill>
                <a:latin typeface="+mj-ea"/>
                <a:ea typeface="+mj-ea"/>
              </a:rPr>
              <a:t>由于电机模块输出的转速为标幺值，因此使用了一个增益模块将标幺值表示的转速转换为有名单位</a:t>
            </a:r>
            <a:r>
              <a:rPr lang="en-US" altLang="zh-CN" b="0" dirty="0">
                <a:solidFill>
                  <a:schemeClr val="tx1"/>
                </a:solidFill>
                <a:latin typeface="+mj-ea"/>
                <a:ea typeface="+mj-ea"/>
              </a:rPr>
              <a:t>r/min</a:t>
            </a:r>
            <a:r>
              <a:rPr lang="zh-CN" altLang="zh-CN" b="0" dirty="0">
                <a:solidFill>
                  <a:schemeClr val="tx1"/>
                </a:solidFill>
                <a:latin typeface="+mj-ea"/>
                <a:ea typeface="+mj-ea"/>
              </a:rPr>
              <a:t>表示的转速，增益系数为</a:t>
            </a:r>
            <a:endParaRPr lang="zh-CN" altLang="en-US" b="0" dirty="0">
              <a:solidFill>
                <a:schemeClr val="tx1"/>
              </a:solidFill>
              <a:latin typeface="+mj-ea"/>
              <a:ea typeface="+mj-ea"/>
            </a:endParaRPr>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680" y="2659559"/>
            <a:ext cx="2075304" cy="68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23528" y="3399348"/>
            <a:ext cx="1467068" cy="400110"/>
          </a:xfrm>
          <a:prstGeom prst="rect">
            <a:avLst/>
          </a:prstGeom>
        </p:spPr>
        <p:txBody>
          <a:bodyPr wrap="none">
            <a:spAutoFit/>
          </a:bodyPr>
          <a:lstStyle/>
          <a:p>
            <a:r>
              <a:rPr lang="zh-CN" altLang="zh-CN" b="0" dirty="0">
                <a:solidFill>
                  <a:schemeClr val="tx1"/>
                </a:solidFill>
                <a:latin typeface="+mj-ea"/>
                <a:ea typeface="+mj-ea"/>
              </a:rPr>
              <a:t>交流电压源</a:t>
            </a:r>
            <a:endParaRPr lang="zh-CN" altLang="en-US" b="0" dirty="0">
              <a:solidFill>
                <a:schemeClr val="tx1"/>
              </a:solidFill>
              <a:latin typeface="+mj-ea"/>
              <a:ea typeface="+mj-ea"/>
            </a:endParaRP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876" y="3406465"/>
            <a:ext cx="1195608" cy="418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843808" y="3429000"/>
            <a:ext cx="2906565" cy="400110"/>
          </a:xfrm>
          <a:prstGeom prst="rect">
            <a:avLst/>
          </a:prstGeom>
        </p:spPr>
        <p:txBody>
          <a:bodyPr wrap="none">
            <a:spAutoFit/>
          </a:bodyPr>
          <a:lstStyle/>
          <a:p>
            <a:r>
              <a:rPr lang="zh-CN" altLang="zh-CN" b="0" dirty="0">
                <a:solidFill>
                  <a:schemeClr val="tx1"/>
                </a:solidFill>
                <a:latin typeface="+mj-ea"/>
                <a:ea typeface="+mj-ea"/>
              </a:rPr>
              <a:t>为频率是</a:t>
            </a:r>
            <a:r>
              <a:rPr lang="en-US" altLang="zh-CN" b="0" dirty="0">
                <a:solidFill>
                  <a:schemeClr val="tx1"/>
                </a:solidFill>
                <a:latin typeface="+mj-ea"/>
                <a:ea typeface="+mj-ea"/>
              </a:rPr>
              <a:t>50 Hz</a:t>
            </a:r>
            <a:r>
              <a:rPr lang="zh-CN" altLang="zh-CN" b="0" dirty="0">
                <a:solidFill>
                  <a:schemeClr val="tx1"/>
                </a:solidFill>
                <a:latin typeface="+mj-ea"/>
                <a:ea typeface="+mj-ea"/>
              </a:rPr>
              <a:t>、幅值是</a:t>
            </a:r>
            <a:endParaRPr lang="zh-CN" altLang="en-US" b="0" dirty="0">
              <a:solidFill>
                <a:schemeClr val="tx1"/>
              </a:solidFill>
              <a:latin typeface="+mj-ea"/>
              <a:ea typeface="+mj-ea"/>
            </a:endParaRPr>
          </a:p>
        </p:txBody>
      </p:sp>
      <p:pic>
        <p:nvPicPr>
          <p:cNvPr id="266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120" y="3506128"/>
            <a:ext cx="1232148" cy="31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95536" y="3824672"/>
            <a:ext cx="7344816" cy="707886"/>
          </a:xfrm>
          <a:prstGeom prst="rect">
            <a:avLst/>
          </a:prstGeom>
        </p:spPr>
        <p:txBody>
          <a:bodyPr wrap="square">
            <a:spAutoFit/>
          </a:bodyPr>
          <a:lstStyle/>
          <a:p>
            <a:pPr algn="l"/>
            <a:r>
              <a:rPr lang="en-US" altLang="zh-CN" b="0" dirty="0">
                <a:solidFill>
                  <a:schemeClr val="tx1"/>
                </a:solidFill>
                <a:latin typeface="+mj-ea"/>
                <a:ea typeface="+mj-ea"/>
              </a:rPr>
              <a:t>kV</a:t>
            </a:r>
            <a:r>
              <a:rPr lang="zh-CN" altLang="zh-CN" b="0" dirty="0">
                <a:solidFill>
                  <a:schemeClr val="tx1"/>
                </a:solidFill>
                <a:latin typeface="+mj-ea"/>
                <a:ea typeface="+mj-ea"/>
              </a:rPr>
              <a:t>相角相差</a:t>
            </a:r>
            <a:r>
              <a:rPr lang="en-US" altLang="zh-CN" b="0" dirty="0">
                <a:solidFill>
                  <a:schemeClr val="tx1"/>
                </a:solidFill>
                <a:latin typeface="+mj-ea"/>
                <a:ea typeface="+mj-ea"/>
              </a:rPr>
              <a:t>120°</a:t>
            </a:r>
            <a:r>
              <a:rPr lang="zh-CN" altLang="zh-CN" b="0" dirty="0">
                <a:solidFill>
                  <a:schemeClr val="tx1"/>
                </a:solidFill>
                <a:latin typeface="+mj-ea"/>
                <a:ea typeface="+mj-ea"/>
              </a:rPr>
              <a:t>的正序三相电压。三相电压电流测量表模块仅用作电路连接，因此内部无需选择任何变量。</a:t>
            </a:r>
          </a:p>
        </p:txBody>
      </p:sp>
      <p:sp>
        <p:nvSpPr>
          <p:cNvPr id="9" name="矩形 8"/>
          <p:cNvSpPr/>
          <p:nvPr/>
        </p:nvSpPr>
        <p:spPr>
          <a:xfrm>
            <a:off x="425150" y="4532558"/>
            <a:ext cx="8395321" cy="1015663"/>
          </a:xfrm>
          <a:prstGeom prst="rect">
            <a:avLst/>
          </a:prstGeom>
        </p:spPr>
        <p:txBody>
          <a:bodyPr wrap="square">
            <a:spAutoFit/>
          </a:bodyPr>
          <a:lstStyle/>
          <a:p>
            <a:pPr algn="l"/>
            <a:r>
              <a:rPr lang="zh-CN" altLang="zh-CN" b="0" dirty="0">
                <a:solidFill>
                  <a:schemeClr val="tx1"/>
                </a:solidFill>
                <a:latin typeface="+mj-ea"/>
                <a:ea typeface="+mj-ea"/>
              </a:rPr>
              <a:t>打开菜单</a:t>
            </a:r>
            <a:r>
              <a:rPr lang="en-US" altLang="zh-CN" b="0" dirty="0">
                <a:solidFill>
                  <a:schemeClr val="tx1"/>
                </a:solidFill>
                <a:latin typeface="+mj-ea"/>
                <a:ea typeface="+mj-ea"/>
              </a:rPr>
              <a:t>[File&gt;Simulink Preferences&gt;Solver]</a:t>
            </a:r>
            <a:r>
              <a:rPr lang="zh-CN" altLang="zh-CN" b="0" dirty="0">
                <a:solidFill>
                  <a:schemeClr val="tx1"/>
                </a:solidFill>
                <a:latin typeface="+mj-ea"/>
                <a:ea typeface="+mj-ea"/>
              </a:rPr>
              <a:t>，在图</a:t>
            </a:r>
            <a:r>
              <a:rPr lang="en-US" altLang="zh-CN" b="0" dirty="0">
                <a:solidFill>
                  <a:schemeClr val="tx1"/>
                </a:solidFill>
                <a:latin typeface="+mj-ea"/>
                <a:ea typeface="+mj-ea"/>
              </a:rPr>
              <a:t>9-18</a:t>
            </a:r>
            <a:r>
              <a:rPr lang="zh-CN" altLang="zh-CN" b="0" dirty="0">
                <a:solidFill>
                  <a:schemeClr val="tx1"/>
                </a:solidFill>
                <a:latin typeface="+mj-ea"/>
                <a:ea typeface="+mj-ea"/>
              </a:rPr>
              <a:t>的“算法选择”</a:t>
            </a:r>
            <a:r>
              <a:rPr lang="en-US" altLang="zh-CN" b="0" dirty="0">
                <a:solidFill>
                  <a:schemeClr val="tx1"/>
                </a:solidFill>
                <a:latin typeface="+mj-ea"/>
                <a:ea typeface="+mj-ea"/>
              </a:rPr>
              <a:t>(Solver options)</a:t>
            </a:r>
            <a:r>
              <a:rPr lang="zh-CN" altLang="zh-CN" b="0" dirty="0">
                <a:solidFill>
                  <a:schemeClr val="tx1"/>
                </a:solidFill>
                <a:latin typeface="+mj-ea"/>
                <a:ea typeface="+mj-ea"/>
              </a:rPr>
              <a:t>窗口中选择“变步长”</a:t>
            </a:r>
            <a:r>
              <a:rPr lang="en-US" altLang="zh-CN" b="0" dirty="0">
                <a:solidFill>
                  <a:schemeClr val="tx1"/>
                </a:solidFill>
                <a:latin typeface="+mj-ea"/>
                <a:ea typeface="+mj-ea"/>
              </a:rPr>
              <a:t>(Variable-step)</a:t>
            </a:r>
            <a:r>
              <a:rPr lang="zh-CN" altLang="zh-CN" b="0" dirty="0">
                <a:solidFill>
                  <a:schemeClr val="tx1"/>
                </a:solidFill>
                <a:latin typeface="+mj-ea"/>
                <a:ea typeface="+mj-ea"/>
              </a:rPr>
              <a:t>和“刚性积分算法</a:t>
            </a:r>
            <a:r>
              <a:rPr lang="en-US" altLang="zh-CN" b="0" dirty="0">
                <a:solidFill>
                  <a:schemeClr val="tx1"/>
                </a:solidFill>
                <a:latin typeface="+mj-ea"/>
                <a:ea typeface="+mj-ea"/>
              </a:rPr>
              <a:t>(ode15s)”</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125850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908720"/>
            <a:ext cx="5112568" cy="2650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755576" y="3768327"/>
            <a:ext cx="7416824" cy="707886"/>
          </a:xfrm>
          <a:prstGeom prst="rect">
            <a:avLst/>
          </a:prstGeom>
        </p:spPr>
        <p:txBody>
          <a:bodyPr wrap="square">
            <a:spAutoFit/>
          </a:bodyPr>
          <a:lstStyle/>
          <a:p>
            <a:pPr algn="l"/>
            <a:r>
              <a:rPr lang="zh-CN" altLang="zh-CN" b="0" dirty="0">
                <a:solidFill>
                  <a:schemeClr val="tx1"/>
                </a:solidFill>
                <a:latin typeface="+mj-ea"/>
                <a:ea typeface="+mj-ea"/>
              </a:rPr>
              <a:t>仿真及结果。开始仿真，观察电机的转速、功率和转子角，波形如图</a:t>
            </a:r>
            <a:r>
              <a:rPr lang="en-US" altLang="zh-CN" b="0" dirty="0">
                <a:solidFill>
                  <a:schemeClr val="tx1"/>
                </a:solidFill>
                <a:latin typeface="+mj-ea"/>
                <a:ea typeface="+mj-ea"/>
              </a:rPr>
              <a:t>9-19</a:t>
            </a:r>
            <a:r>
              <a:rPr lang="zh-CN" altLang="zh-CN" b="0" dirty="0">
                <a:solidFill>
                  <a:schemeClr val="tx1"/>
                </a:solidFill>
                <a:latin typeface="+mj-ea"/>
                <a:ea typeface="+mj-ea"/>
              </a:rPr>
              <a:t>所示。</a:t>
            </a: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445585"/>
            <a:ext cx="2878460" cy="2154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050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196752"/>
            <a:ext cx="1707519" cy="400110"/>
          </a:xfrm>
          <a:prstGeom prst="rect">
            <a:avLst/>
          </a:prstGeom>
        </p:spPr>
        <p:txBody>
          <a:bodyPr wrap="none">
            <a:spAutoFit/>
          </a:bodyPr>
          <a:lstStyle/>
          <a:p>
            <a:r>
              <a:rPr lang="en-US" altLang="zh-CN" dirty="0"/>
              <a:t>9.4  </a:t>
            </a:r>
            <a:r>
              <a:rPr lang="zh-CN" altLang="zh-CN" dirty="0"/>
              <a:t>负荷模型</a:t>
            </a:r>
          </a:p>
        </p:txBody>
      </p:sp>
      <p:sp>
        <p:nvSpPr>
          <p:cNvPr id="4" name="矩形 3"/>
          <p:cNvSpPr/>
          <p:nvPr/>
        </p:nvSpPr>
        <p:spPr>
          <a:xfrm>
            <a:off x="395536" y="1844824"/>
            <a:ext cx="8496944" cy="4093428"/>
          </a:xfrm>
          <a:prstGeom prst="rect">
            <a:avLst/>
          </a:prstGeom>
        </p:spPr>
        <p:txBody>
          <a:bodyPr wrap="square">
            <a:spAutoFit/>
          </a:bodyPr>
          <a:lstStyle/>
          <a:p>
            <a:pPr algn="l"/>
            <a:r>
              <a:rPr lang="zh-CN" altLang="zh-CN" b="0" dirty="0">
                <a:solidFill>
                  <a:schemeClr val="tx1"/>
                </a:solidFill>
                <a:latin typeface="+mj-ea"/>
                <a:ea typeface="+mj-ea"/>
              </a:rPr>
              <a:t>电力系统的负荷相当复杂，不但数量大、分布广、种类多，而且其工作状态带有很大的随机性和时变性，连接各类用电设备的配电网结构也可能发生变化。因此，如何建立一个既准确又实用的负荷模型，至今仍是一个尚未很好解决的问题。</a:t>
            </a:r>
          </a:p>
          <a:p>
            <a:pPr algn="l"/>
            <a:r>
              <a:rPr lang="zh-CN" altLang="zh-CN" b="0" dirty="0">
                <a:solidFill>
                  <a:schemeClr val="tx1"/>
                </a:solidFill>
                <a:latin typeface="+mj-ea"/>
                <a:ea typeface="+mj-ea"/>
              </a:rPr>
              <a:t>通常负荷模型分为静态模型和动态模型，其中静态模型表示稳态下负荷功率与电压和频率的关系；动态模型反映电压和频率急剧变化时负荷功率随时间的变化。常用的负荷等效电路有含源等效阻抗支路、恒定阻抗支路和异步电动机等效电路。</a:t>
            </a:r>
          </a:p>
          <a:p>
            <a:pPr algn="l"/>
            <a:r>
              <a:rPr lang="zh-CN" altLang="zh-CN" b="0" dirty="0">
                <a:solidFill>
                  <a:schemeClr val="tx1"/>
                </a:solidFill>
                <a:latin typeface="+mj-ea"/>
                <a:ea typeface="+mj-ea"/>
              </a:rPr>
              <a:t>负荷模型的选择对分析电力系统动态过程和稳定问题都有很大的影响。在潮流计算中，负荷常用恒定功率表示，必要时也可以采用线性化的静态特性。在短路计算中，负荷可表示为含源阻抗支路或恒定阻抗支路。稳定计算中，综合负荷可表示为恒定阻抗或不同比例的恒定阻抗和异步电动机的组合。</a:t>
            </a:r>
          </a:p>
        </p:txBody>
      </p:sp>
    </p:spTree>
    <p:extLst>
      <p:ext uri="{BB962C8B-B14F-4D97-AF65-F5344CB8AC3E}">
        <p14:creationId xmlns:p14="http://schemas.microsoft.com/office/powerpoint/2010/main" val="13591026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80728"/>
            <a:ext cx="8229600" cy="1143000"/>
          </a:xfrm>
        </p:spPr>
        <p:txBody>
          <a:bodyPr>
            <a:normAutofit fontScale="90000"/>
          </a:bodyPr>
          <a:lstStyle/>
          <a:p>
            <a:r>
              <a:rPr lang="en-US" altLang="zh-CN" b="1" dirty="0">
                <a:solidFill>
                  <a:srgbClr val="C00000"/>
                </a:solidFill>
              </a:rPr>
              <a:t>9.4.1  </a:t>
            </a:r>
            <a:r>
              <a:rPr lang="zh-CN" altLang="zh-CN" b="1" dirty="0">
                <a:solidFill>
                  <a:srgbClr val="C00000"/>
                </a:solidFill>
              </a:rPr>
              <a:t>静态负荷模块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sz="1800" dirty="0" err="1"/>
              <a:t>SimPowerSystems</a:t>
            </a:r>
            <a:r>
              <a:rPr lang="zh-CN" altLang="zh-CN" sz="1800" dirty="0"/>
              <a:t>库中提供了四种静态负荷模块，分别为“单相串联</a:t>
            </a:r>
            <a:r>
              <a:rPr lang="en-US" altLang="zh-CN" sz="1800" dirty="0"/>
              <a:t>RLC</a:t>
            </a:r>
            <a:r>
              <a:rPr lang="zh-CN" altLang="zh-CN" sz="1800" dirty="0"/>
              <a:t>负荷”</a:t>
            </a:r>
            <a:r>
              <a:rPr lang="en-US" altLang="zh-CN" sz="1800" dirty="0"/>
              <a:t>(Series RLC Load)</a:t>
            </a:r>
            <a:r>
              <a:rPr lang="zh-CN" altLang="zh-CN" sz="1800" dirty="0"/>
              <a:t>、“单相并联</a:t>
            </a:r>
            <a:r>
              <a:rPr lang="en-US" altLang="zh-CN" sz="1800" dirty="0"/>
              <a:t>RLC</a:t>
            </a:r>
            <a:r>
              <a:rPr lang="zh-CN" altLang="zh-CN" sz="1800" dirty="0"/>
              <a:t>负荷”</a:t>
            </a:r>
            <a:r>
              <a:rPr lang="en-US" altLang="zh-CN" sz="1800" dirty="0"/>
              <a:t>(Parallel RLC Load)</a:t>
            </a:r>
            <a:r>
              <a:rPr lang="zh-CN" altLang="zh-CN" sz="1800" dirty="0"/>
              <a:t>、“三相串联</a:t>
            </a:r>
            <a:r>
              <a:rPr lang="en-US" altLang="zh-CN" sz="1800" dirty="0"/>
              <a:t>RLC</a:t>
            </a:r>
            <a:r>
              <a:rPr lang="zh-CN" altLang="zh-CN" sz="1800" dirty="0"/>
              <a:t>负荷”</a:t>
            </a:r>
            <a:r>
              <a:rPr lang="en-US" altLang="zh-CN" sz="1800" dirty="0"/>
              <a:t>(Three-Phase Series RLC Load)</a:t>
            </a:r>
            <a:r>
              <a:rPr lang="zh-CN" altLang="zh-CN" sz="1800" dirty="0"/>
              <a:t>和“三相并联</a:t>
            </a:r>
            <a:r>
              <a:rPr lang="en-US" altLang="zh-CN" sz="1800" dirty="0"/>
              <a:t>RLC</a:t>
            </a:r>
            <a:r>
              <a:rPr lang="zh-CN" altLang="zh-CN" sz="1800" dirty="0"/>
              <a:t>负荷”</a:t>
            </a:r>
            <a:r>
              <a:rPr lang="en-US" altLang="zh-CN" sz="1800" dirty="0"/>
              <a:t>(Three-Phase Parallel RLC Load)</a:t>
            </a:r>
            <a:r>
              <a:rPr lang="zh-CN" altLang="zh-CN" sz="1800" dirty="0"/>
              <a:t>，其图标如图</a:t>
            </a:r>
            <a:r>
              <a:rPr lang="en-US" altLang="zh-CN" sz="1800" dirty="0"/>
              <a:t>9-20</a:t>
            </a:r>
            <a:r>
              <a:rPr lang="zh-CN" altLang="zh-CN" sz="1800" dirty="0"/>
              <a:t>所示。</a:t>
            </a:r>
          </a:p>
          <a:p>
            <a:endParaRPr lang="zh-CN" alt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356992"/>
            <a:ext cx="44275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9404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7571184" cy="3240360"/>
          </a:xfrm>
        </p:spPr>
        <p:txBody>
          <a:bodyPr/>
          <a:lstStyle/>
          <a:p>
            <a:r>
              <a:rPr lang="zh-CN" altLang="zh-CN" sz="2400" dirty="0"/>
              <a:t>单相串联和并联</a:t>
            </a:r>
            <a:r>
              <a:rPr lang="en-US" altLang="zh-CN" sz="2400" dirty="0"/>
              <a:t>RLC</a:t>
            </a:r>
            <a:r>
              <a:rPr lang="zh-CN" altLang="zh-CN" sz="2400" dirty="0"/>
              <a:t>负荷模块分别对串联和并联的线性</a:t>
            </a:r>
            <a:r>
              <a:rPr lang="en-US" altLang="zh-CN" sz="2400" dirty="0"/>
              <a:t>RLC</a:t>
            </a:r>
            <a:r>
              <a:rPr lang="zh-CN" altLang="zh-CN" sz="2400" dirty="0"/>
              <a:t>负荷进行模拟。在指定的频率下，负荷阻抗为常数，负荷吸收的有功和无功功率与电压的平方成正比。</a:t>
            </a:r>
          </a:p>
          <a:p>
            <a:r>
              <a:rPr lang="zh-CN" altLang="zh-CN" sz="2400" dirty="0"/>
              <a:t>三相串联和并联</a:t>
            </a:r>
            <a:r>
              <a:rPr lang="en-US" altLang="zh-CN" sz="2400" dirty="0"/>
              <a:t>RLC</a:t>
            </a:r>
            <a:r>
              <a:rPr lang="zh-CN" altLang="zh-CN" sz="2400" dirty="0"/>
              <a:t>负荷模块分别对串联和并联的三相平衡</a:t>
            </a:r>
            <a:r>
              <a:rPr lang="en-US" altLang="zh-CN" sz="2400" dirty="0"/>
              <a:t>RLC</a:t>
            </a:r>
            <a:r>
              <a:rPr lang="zh-CN" altLang="zh-CN" sz="2400" dirty="0"/>
              <a:t>负荷进行模拟。在指定的频率下，负荷阻抗为常数，负荷吸收的有功和无功功率与电压的平方成正比。</a:t>
            </a:r>
          </a:p>
          <a:p>
            <a:endParaRPr lang="zh-CN" alt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245493"/>
            <a:ext cx="5328592" cy="2067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629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36712"/>
            <a:ext cx="8229600" cy="1143000"/>
          </a:xfrm>
        </p:spPr>
        <p:txBody>
          <a:bodyPr>
            <a:normAutofit fontScale="90000"/>
          </a:bodyPr>
          <a:lstStyle/>
          <a:p>
            <a:r>
              <a:rPr lang="en-US" altLang="zh-CN" b="1" dirty="0">
                <a:solidFill>
                  <a:srgbClr val="C00000"/>
                </a:solidFill>
              </a:rPr>
              <a:t>9.4.2  </a:t>
            </a:r>
            <a:r>
              <a:rPr lang="zh-CN" altLang="zh-CN" b="1" dirty="0">
                <a:solidFill>
                  <a:srgbClr val="C00000"/>
                </a:solidFill>
              </a:rPr>
              <a:t>三相动态负荷模块</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sz="2000" dirty="0" err="1"/>
              <a:t>SimPowerSystems</a:t>
            </a:r>
            <a:r>
              <a:rPr lang="zh-CN" altLang="zh-CN" sz="2000" dirty="0"/>
              <a:t>库中提供的“三相动态负荷”</a:t>
            </a:r>
            <a:r>
              <a:rPr lang="en-US" altLang="zh-CN" sz="2000" dirty="0"/>
              <a:t>(Three-Phase Dynamic Load)</a:t>
            </a:r>
            <a:r>
              <a:rPr lang="zh-CN" altLang="zh-CN" sz="2000" dirty="0"/>
              <a:t>模块，其图标如图</a:t>
            </a:r>
            <a:r>
              <a:rPr lang="en-US" altLang="zh-CN" sz="2000" dirty="0"/>
              <a:t>9-21</a:t>
            </a:r>
            <a:r>
              <a:rPr lang="zh-CN" altLang="zh-CN" sz="2000" dirty="0"/>
              <a:t>所示。</a:t>
            </a:r>
          </a:p>
          <a:p>
            <a:r>
              <a:rPr lang="zh-CN" altLang="zh-CN" sz="2000" dirty="0"/>
              <a:t>三相动态负荷模块是对三相动态负荷的建模，其中有功和无功功率可以表示为正序电压的函数或者直接受外部信号的控制。由于不考虑负序和零序电流，因此即使在负荷电压不平衡的条件下，三相负荷电流仍然是平衡的。</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356992"/>
            <a:ext cx="4320480" cy="2605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1599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052736"/>
            <a:ext cx="8352928" cy="2246769"/>
          </a:xfrm>
          <a:prstGeom prst="rect">
            <a:avLst/>
          </a:prstGeom>
        </p:spPr>
        <p:txBody>
          <a:bodyPr wrap="square">
            <a:spAutoFit/>
          </a:bodyPr>
          <a:lstStyle/>
          <a:p>
            <a:pPr algn="l"/>
            <a:r>
              <a:rPr lang="zh-CN" altLang="zh-CN" b="0" dirty="0">
                <a:solidFill>
                  <a:schemeClr val="tx1"/>
                </a:solidFill>
                <a:latin typeface="+mj-ea"/>
                <a:ea typeface="+mj-ea"/>
              </a:rPr>
              <a:t>三相动态负荷模块是对三相动态负荷的建模，其中有功和无功功率可以表示为正序电压的函数或者直接受外部信号的控制。由于不考虑负序和零序电流，因此即使在负荷电压不平衡的条件下，三相负荷电流仍然是平衡的。</a:t>
            </a:r>
          </a:p>
          <a:p>
            <a:pPr algn="l"/>
            <a:r>
              <a:rPr lang="zh-CN" altLang="zh-CN" b="0" dirty="0" smtClean="0">
                <a:solidFill>
                  <a:schemeClr val="tx1"/>
                </a:solidFill>
                <a:latin typeface="+mj-ea"/>
                <a:ea typeface="+mj-ea"/>
              </a:rPr>
              <a:t>三相</a:t>
            </a:r>
            <a:r>
              <a:rPr lang="zh-CN" altLang="zh-CN" b="0" dirty="0">
                <a:solidFill>
                  <a:schemeClr val="tx1"/>
                </a:solidFill>
                <a:latin typeface="+mj-ea"/>
                <a:ea typeface="+mj-ea"/>
              </a:rPr>
              <a:t>动态负荷模块有</a:t>
            </a:r>
            <a:r>
              <a:rPr lang="en-US" altLang="zh-CN" b="0" dirty="0">
                <a:solidFill>
                  <a:schemeClr val="tx1"/>
                </a:solidFill>
                <a:latin typeface="+mj-ea"/>
                <a:ea typeface="+mj-ea"/>
              </a:rPr>
              <a:t>3</a:t>
            </a:r>
            <a:r>
              <a:rPr lang="zh-CN" altLang="zh-CN" b="0" dirty="0">
                <a:solidFill>
                  <a:schemeClr val="tx1"/>
                </a:solidFill>
                <a:latin typeface="+mj-ea"/>
                <a:ea typeface="+mj-ea"/>
              </a:rPr>
              <a:t>个电气连接端子，</a:t>
            </a:r>
            <a:r>
              <a:rPr lang="en-US" altLang="zh-CN" b="0" dirty="0">
                <a:solidFill>
                  <a:schemeClr val="tx1"/>
                </a:solidFill>
                <a:latin typeface="+mj-ea"/>
                <a:ea typeface="+mj-ea"/>
              </a:rPr>
              <a:t>1</a:t>
            </a:r>
            <a:r>
              <a:rPr lang="zh-CN" altLang="zh-CN" b="0" dirty="0">
                <a:solidFill>
                  <a:schemeClr val="tx1"/>
                </a:solidFill>
                <a:latin typeface="+mj-ea"/>
                <a:ea typeface="+mj-ea"/>
              </a:rPr>
              <a:t>个输出端子。</a:t>
            </a:r>
            <a:r>
              <a:rPr lang="en-US" altLang="zh-CN" b="0" dirty="0">
                <a:solidFill>
                  <a:schemeClr val="tx1"/>
                </a:solidFill>
                <a:latin typeface="+mj-ea"/>
                <a:ea typeface="+mj-ea"/>
              </a:rPr>
              <a:t>3</a:t>
            </a:r>
            <a:r>
              <a:rPr lang="zh-CN" altLang="zh-CN" b="0" dirty="0">
                <a:solidFill>
                  <a:schemeClr val="tx1"/>
                </a:solidFill>
                <a:latin typeface="+mj-ea"/>
                <a:ea typeface="+mj-ea"/>
              </a:rPr>
              <a:t>个电气连接端子</a:t>
            </a:r>
            <a:r>
              <a:rPr lang="en-US" altLang="zh-CN" b="0" dirty="0">
                <a:solidFill>
                  <a:schemeClr val="tx1"/>
                </a:solidFill>
                <a:latin typeface="+mj-ea"/>
                <a:ea typeface="+mj-ea"/>
              </a:rPr>
              <a:t>(A, B, C)</a:t>
            </a:r>
            <a:r>
              <a:rPr lang="zh-CN" altLang="zh-CN" b="0" dirty="0">
                <a:solidFill>
                  <a:schemeClr val="tx1"/>
                </a:solidFill>
                <a:latin typeface="+mj-ea"/>
                <a:ea typeface="+mj-ea"/>
              </a:rPr>
              <a:t>分别与外电路的三相相连。如果该模块的功率受外部信号控制，该模块上还将出现第</a:t>
            </a:r>
            <a:r>
              <a:rPr lang="en-US" altLang="zh-CN" b="0" dirty="0">
                <a:solidFill>
                  <a:schemeClr val="tx1"/>
                </a:solidFill>
                <a:latin typeface="+mj-ea"/>
                <a:ea typeface="+mj-ea"/>
              </a:rPr>
              <a:t>4</a:t>
            </a:r>
            <a:r>
              <a:rPr lang="zh-CN" altLang="zh-CN" b="0" dirty="0">
                <a:solidFill>
                  <a:schemeClr val="tx1"/>
                </a:solidFill>
                <a:latin typeface="+mj-ea"/>
                <a:ea typeface="+mj-ea"/>
              </a:rPr>
              <a:t>个输入端子，用于外部控制有功和无功功率。输出端子</a:t>
            </a:r>
            <a:r>
              <a:rPr lang="en-US" altLang="zh-CN" b="0" dirty="0">
                <a:solidFill>
                  <a:schemeClr val="tx1"/>
                </a:solidFill>
                <a:latin typeface="+mj-ea"/>
                <a:ea typeface="+mj-ea"/>
              </a:rPr>
              <a:t>(m)</a:t>
            </a:r>
            <a:r>
              <a:rPr lang="zh-CN" altLang="zh-CN" b="0" dirty="0">
                <a:solidFill>
                  <a:schemeClr val="tx1"/>
                </a:solidFill>
                <a:latin typeface="+mj-ea"/>
                <a:ea typeface="+mj-ea"/>
              </a:rPr>
              <a:t>输出</a:t>
            </a:r>
            <a:r>
              <a:rPr lang="en-US" altLang="zh-CN" b="0" dirty="0">
                <a:solidFill>
                  <a:schemeClr val="tx1"/>
                </a:solidFill>
                <a:latin typeface="+mj-ea"/>
                <a:ea typeface="+mj-ea"/>
              </a:rPr>
              <a:t>3</a:t>
            </a:r>
            <a:r>
              <a:rPr lang="zh-CN" altLang="zh-CN" b="0" dirty="0">
                <a:solidFill>
                  <a:schemeClr val="tx1"/>
                </a:solidFill>
                <a:latin typeface="+mj-ea"/>
                <a:ea typeface="+mj-ea"/>
              </a:rPr>
              <a:t>个内部信号，分别是正序</a:t>
            </a:r>
            <a:r>
              <a:rPr lang="zh-CN" altLang="zh-CN" b="0" dirty="0" smtClean="0">
                <a:solidFill>
                  <a:schemeClr val="tx1"/>
                </a:solidFill>
                <a:latin typeface="+mj-ea"/>
                <a:ea typeface="+mj-ea"/>
              </a:rPr>
              <a:t>电压</a:t>
            </a:r>
            <a:endParaRPr lang="zh-CN" altLang="en-US" b="0" dirty="0">
              <a:solidFill>
                <a:schemeClr val="tx1"/>
              </a:solidFill>
              <a:latin typeface="+mj-ea"/>
              <a:ea typeface="+mj-ea"/>
            </a:endParaRPr>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2953896"/>
            <a:ext cx="282871" cy="338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64088" y="2924944"/>
            <a:ext cx="3845925" cy="400110"/>
          </a:xfrm>
          <a:prstGeom prst="rect">
            <a:avLst/>
          </a:prstGeom>
        </p:spPr>
        <p:txBody>
          <a:bodyPr wrap="none">
            <a:spAutoFit/>
          </a:bodyPr>
          <a:lstStyle/>
          <a:p>
            <a:r>
              <a:rPr lang="zh-CN" altLang="zh-CN" b="0" dirty="0">
                <a:solidFill>
                  <a:schemeClr val="tx1"/>
                </a:solidFill>
                <a:latin typeface="+mj-ea"/>
                <a:ea typeface="+mj-ea"/>
              </a:rPr>
              <a:t>有功功率</a:t>
            </a:r>
            <a:r>
              <a:rPr lang="en-US" altLang="zh-CN" b="0" i="1" dirty="0">
                <a:solidFill>
                  <a:schemeClr val="tx1"/>
                </a:solidFill>
                <a:latin typeface="+mj-ea"/>
                <a:ea typeface="+mj-ea"/>
              </a:rPr>
              <a:t>P</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W)</a:t>
            </a:r>
            <a:r>
              <a:rPr lang="zh-CN" altLang="zh-CN" b="0" dirty="0">
                <a:solidFill>
                  <a:schemeClr val="tx1"/>
                </a:solidFill>
                <a:latin typeface="+mj-ea"/>
                <a:ea typeface="+mj-ea"/>
              </a:rPr>
              <a:t>和无功功率</a:t>
            </a:r>
            <a:endParaRPr lang="zh-CN" altLang="en-US" b="0" dirty="0">
              <a:solidFill>
                <a:schemeClr val="tx1"/>
              </a:solidFill>
              <a:latin typeface="+mj-ea"/>
              <a:ea typeface="+mj-ea"/>
            </a:endParaRPr>
          </a:p>
        </p:txBody>
      </p:sp>
      <p:sp>
        <p:nvSpPr>
          <p:cNvPr id="6" name="矩形 5"/>
          <p:cNvSpPr/>
          <p:nvPr/>
        </p:nvSpPr>
        <p:spPr>
          <a:xfrm>
            <a:off x="395536" y="3465769"/>
            <a:ext cx="3262432" cy="400110"/>
          </a:xfrm>
          <a:prstGeom prst="rect">
            <a:avLst/>
          </a:prstGeom>
        </p:spPr>
        <p:txBody>
          <a:bodyPr wrap="none">
            <a:spAutoFit/>
          </a:bodyPr>
          <a:lstStyle/>
          <a:p>
            <a:r>
              <a:rPr lang="zh-CN" altLang="zh-CN" b="0" dirty="0">
                <a:solidFill>
                  <a:schemeClr val="tx1"/>
                </a:solidFill>
                <a:latin typeface="+mj-ea"/>
                <a:ea typeface="+mj-ea"/>
              </a:rPr>
              <a:t>当负荷电压小于某一指定值</a:t>
            </a:r>
            <a:endParaRPr lang="zh-CN" altLang="en-US" b="0" dirty="0">
              <a:solidFill>
                <a:schemeClr val="tx1"/>
              </a:solidFill>
              <a:latin typeface="+mj-ea"/>
              <a:ea typeface="+mj-ea"/>
            </a:endParaRP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465769"/>
            <a:ext cx="608488" cy="50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139952" y="3513202"/>
            <a:ext cx="4572000" cy="400110"/>
          </a:xfrm>
          <a:prstGeom prst="rect">
            <a:avLst/>
          </a:prstGeom>
        </p:spPr>
        <p:txBody>
          <a:bodyPr>
            <a:spAutoFit/>
          </a:bodyPr>
          <a:lstStyle/>
          <a:p>
            <a:r>
              <a:rPr lang="zh-CN" altLang="zh-CN" b="0" dirty="0">
                <a:solidFill>
                  <a:schemeClr val="tx1"/>
                </a:solidFill>
                <a:latin typeface="+mj-ea"/>
                <a:ea typeface="+mj-ea"/>
              </a:rPr>
              <a:t>时，负荷阻抗为常数。如果负荷</a:t>
            </a:r>
            <a:r>
              <a:rPr lang="zh-CN" altLang="zh-CN" b="0" dirty="0" smtClean="0">
                <a:solidFill>
                  <a:schemeClr val="tx1"/>
                </a:solidFill>
                <a:latin typeface="+mj-ea"/>
                <a:ea typeface="+mj-ea"/>
              </a:rPr>
              <a:t>电压</a:t>
            </a:r>
            <a:endParaRPr lang="zh-CN" altLang="en-US" b="0" dirty="0">
              <a:solidFill>
                <a:schemeClr val="tx1"/>
              </a:solidFill>
              <a:latin typeface="+mj-ea"/>
              <a:ea typeface="+mj-ea"/>
            </a:endParaRPr>
          </a:p>
        </p:txBody>
      </p:sp>
      <p:sp>
        <p:nvSpPr>
          <p:cNvPr id="8" name="矩形 7"/>
          <p:cNvSpPr/>
          <p:nvPr/>
        </p:nvSpPr>
        <p:spPr>
          <a:xfrm>
            <a:off x="418050" y="3969669"/>
            <a:ext cx="1723549" cy="400110"/>
          </a:xfrm>
          <a:prstGeom prst="rect">
            <a:avLst/>
          </a:prstGeom>
        </p:spPr>
        <p:txBody>
          <a:bodyPr wrap="none">
            <a:spAutoFit/>
          </a:bodyPr>
          <a:lstStyle/>
          <a:p>
            <a:r>
              <a:rPr lang="zh-CN" altLang="zh-CN" b="0" dirty="0">
                <a:solidFill>
                  <a:schemeClr val="tx1"/>
                </a:solidFill>
                <a:latin typeface="+mj-ea"/>
                <a:ea typeface="+mj-ea"/>
              </a:rPr>
              <a:t>大于该指定值</a:t>
            </a:r>
            <a:endParaRPr lang="zh-CN" altLang="en-US" b="0" dirty="0">
              <a:solidFill>
                <a:schemeClr val="tx1"/>
              </a:solidFill>
              <a:latin typeface="+mj-ea"/>
              <a:ea typeface="+mj-ea"/>
            </a:endParaRPr>
          </a:p>
        </p:txBody>
      </p:sp>
      <p:sp>
        <p:nvSpPr>
          <p:cNvPr id="9" name="矩形 8"/>
          <p:cNvSpPr/>
          <p:nvPr/>
        </p:nvSpPr>
        <p:spPr>
          <a:xfrm>
            <a:off x="2394079" y="3972255"/>
            <a:ext cx="4031873" cy="400110"/>
          </a:xfrm>
          <a:prstGeom prst="rect">
            <a:avLst/>
          </a:prstGeom>
        </p:spPr>
        <p:txBody>
          <a:bodyPr wrap="none">
            <a:spAutoFit/>
          </a:bodyPr>
          <a:lstStyle/>
          <a:p>
            <a:r>
              <a:rPr lang="zh-CN" altLang="zh-CN" b="0" dirty="0">
                <a:solidFill>
                  <a:schemeClr val="tx1"/>
                </a:solidFill>
                <a:latin typeface="+mj-ea"/>
                <a:ea typeface="+mj-ea"/>
              </a:rPr>
              <a:t>有功和无功功率按以下公式计算：</a:t>
            </a:r>
          </a:p>
        </p:txBody>
      </p:sp>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6752" y="3969669"/>
            <a:ext cx="608488" cy="50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9510" y="4797355"/>
            <a:ext cx="2368808" cy="140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3823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smtClean="0">
                <a:solidFill>
                  <a:srgbClr val="C00000"/>
                </a:solidFill>
              </a:rPr>
              <a:t>9.5  </a:t>
            </a:r>
            <a:r>
              <a:rPr lang="zh-CN" altLang="zh-CN" b="1" dirty="0" smtClean="0">
                <a:solidFill>
                  <a:srgbClr val="C00000"/>
                </a:solidFill>
              </a:rPr>
              <a:t>异步电动机模块</a:t>
            </a:r>
            <a:br>
              <a:rPr lang="zh-CN" altLang="zh-CN" b="1" dirty="0" smtClean="0">
                <a:solidFill>
                  <a:srgbClr val="C00000"/>
                </a:solidFill>
              </a:rPr>
            </a:br>
            <a:endParaRPr lang="zh-CN" altLang="en-US" dirty="0">
              <a:solidFill>
                <a:srgbClr val="C00000"/>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561070"/>
            <a:ext cx="4908140" cy="4981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94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80728"/>
            <a:ext cx="8784976" cy="400110"/>
          </a:xfrm>
          <a:prstGeom prst="rect">
            <a:avLst/>
          </a:prstGeom>
        </p:spPr>
        <p:txBody>
          <a:bodyPr wrap="square">
            <a:spAutoFit/>
          </a:bodyPr>
          <a:lstStyle/>
          <a:p>
            <a:r>
              <a:rPr lang="zh-CN" altLang="zh-CN" b="0" dirty="0">
                <a:solidFill>
                  <a:schemeClr val="tx1"/>
                </a:solidFill>
                <a:latin typeface="+mj-ea"/>
                <a:ea typeface="+mj-ea"/>
              </a:rPr>
              <a:t>该等值电路中，所有参数均归算到定子侧，各变量下标的含义如表</a:t>
            </a:r>
            <a:r>
              <a:rPr lang="en-US" altLang="zh-CN" b="0" dirty="0">
                <a:solidFill>
                  <a:schemeClr val="tx1"/>
                </a:solidFill>
                <a:latin typeface="+mj-ea"/>
                <a:ea typeface="+mj-ea"/>
              </a:rPr>
              <a:t>9-1</a:t>
            </a:r>
            <a:r>
              <a:rPr lang="zh-CN" altLang="zh-CN" b="0" dirty="0">
                <a:solidFill>
                  <a:schemeClr val="tx1"/>
                </a:solidFill>
                <a:latin typeface="+mj-ea"/>
                <a:ea typeface="+mj-ea"/>
              </a:rPr>
              <a:t>所示。</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6819071"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8865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2476960" cy="400110"/>
          </a:xfrm>
          <a:prstGeom prst="rect">
            <a:avLst/>
          </a:prstGeom>
        </p:spPr>
        <p:txBody>
          <a:bodyPr wrap="none">
            <a:spAutoFit/>
          </a:bodyPr>
          <a:lstStyle/>
          <a:p>
            <a:r>
              <a:rPr lang="en-US" altLang="zh-CN" dirty="0"/>
              <a:t>9.5  </a:t>
            </a:r>
            <a:r>
              <a:rPr lang="zh-CN" altLang="zh-CN" dirty="0"/>
              <a:t>异步电动机模块</a:t>
            </a:r>
          </a:p>
        </p:txBody>
      </p:sp>
      <p:sp>
        <p:nvSpPr>
          <p:cNvPr id="3" name="矩形 2"/>
          <p:cNvSpPr/>
          <p:nvPr/>
        </p:nvSpPr>
        <p:spPr>
          <a:xfrm>
            <a:off x="202039" y="1490722"/>
            <a:ext cx="2877712" cy="400110"/>
          </a:xfrm>
          <a:prstGeom prst="rect">
            <a:avLst/>
          </a:prstGeom>
        </p:spPr>
        <p:txBody>
          <a:bodyPr wrap="none">
            <a:spAutoFit/>
          </a:bodyPr>
          <a:lstStyle/>
          <a:p>
            <a:r>
              <a:rPr lang="en-US" altLang="zh-CN" b="0" dirty="0">
                <a:solidFill>
                  <a:schemeClr val="tx1"/>
                </a:solidFill>
                <a:latin typeface="+mj-ea"/>
                <a:ea typeface="+mj-ea"/>
              </a:rPr>
              <a:t>1. </a:t>
            </a:r>
            <a:r>
              <a:rPr lang="zh-CN" altLang="zh-CN" b="0" dirty="0">
                <a:solidFill>
                  <a:schemeClr val="tx1"/>
                </a:solidFill>
                <a:latin typeface="+mj-ea"/>
                <a:ea typeface="+mj-ea"/>
              </a:rPr>
              <a:t>异步电动机等效电路</a:t>
            </a:r>
          </a:p>
        </p:txBody>
      </p:sp>
      <p:sp>
        <p:nvSpPr>
          <p:cNvPr id="4" name="矩形 3"/>
          <p:cNvSpPr/>
          <p:nvPr/>
        </p:nvSpPr>
        <p:spPr>
          <a:xfrm>
            <a:off x="226988" y="1890832"/>
            <a:ext cx="8305452" cy="707886"/>
          </a:xfrm>
          <a:prstGeom prst="rect">
            <a:avLst/>
          </a:prstGeom>
        </p:spPr>
        <p:txBody>
          <a:bodyPr wrap="square">
            <a:spAutoFit/>
          </a:bodyPr>
          <a:lstStyle/>
          <a:p>
            <a:pPr algn="l"/>
            <a:r>
              <a:rPr lang="en-US" altLang="zh-CN" b="0" dirty="0" err="1">
                <a:solidFill>
                  <a:schemeClr val="tx1"/>
                </a:solidFill>
                <a:latin typeface="+mj-ea"/>
                <a:ea typeface="+mj-ea"/>
              </a:rPr>
              <a:t>SimPowerSystems</a:t>
            </a:r>
            <a:r>
              <a:rPr lang="zh-CN" altLang="zh-CN" b="0" dirty="0">
                <a:solidFill>
                  <a:schemeClr val="tx1"/>
                </a:solidFill>
                <a:latin typeface="+mj-ea"/>
                <a:ea typeface="+mj-ea"/>
              </a:rPr>
              <a:t>中异步电动机模块用四阶状态方程描述电动机的电气部分，其等效电路如图</a:t>
            </a:r>
            <a:r>
              <a:rPr lang="en-US" altLang="zh-CN" b="0" dirty="0">
                <a:solidFill>
                  <a:schemeClr val="tx1"/>
                </a:solidFill>
                <a:latin typeface="+mj-ea"/>
                <a:ea typeface="+mj-ea"/>
              </a:rPr>
              <a:t>9-22</a:t>
            </a:r>
            <a:r>
              <a:rPr lang="zh-CN" altLang="zh-CN" b="0" dirty="0">
                <a:solidFill>
                  <a:schemeClr val="tx1"/>
                </a:solidFill>
                <a:latin typeface="+mj-ea"/>
                <a:ea typeface="+mj-ea"/>
              </a:rPr>
              <a:t>所示。</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76263"/>
            <a:ext cx="5227637" cy="170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66530" y="4869160"/>
            <a:ext cx="3005951" cy="400110"/>
          </a:xfrm>
          <a:prstGeom prst="rect">
            <a:avLst/>
          </a:prstGeom>
        </p:spPr>
        <p:txBody>
          <a:bodyPr wrap="none">
            <a:spAutoFit/>
          </a:bodyPr>
          <a:lstStyle/>
          <a:p>
            <a:r>
              <a:rPr lang="zh-CN" altLang="zh-CN" b="0" dirty="0">
                <a:solidFill>
                  <a:schemeClr val="tx1"/>
                </a:solidFill>
                <a:latin typeface="+mj-ea"/>
                <a:ea typeface="+mj-ea"/>
              </a:rPr>
              <a:t>转子运动方程表示如下：</a:t>
            </a:r>
          </a:p>
        </p:txBody>
      </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530" y="4866634"/>
            <a:ext cx="2576426" cy="120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082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3033" y="1124744"/>
            <a:ext cx="2364751" cy="400110"/>
          </a:xfrm>
          <a:prstGeom prst="rect">
            <a:avLst/>
          </a:prstGeom>
        </p:spPr>
        <p:txBody>
          <a:bodyPr wrap="none">
            <a:spAutoFit/>
          </a:bodyPr>
          <a:lstStyle/>
          <a:p>
            <a:r>
              <a:rPr lang="en-US" altLang="zh-CN" b="0" dirty="0">
                <a:solidFill>
                  <a:schemeClr val="tx1"/>
                </a:solidFill>
                <a:latin typeface="+mj-ea"/>
                <a:ea typeface="+mj-ea"/>
              </a:rPr>
              <a:t>2. </a:t>
            </a:r>
            <a:r>
              <a:rPr lang="zh-CN" altLang="zh-CN" b="0" dirty="0">
                <a:solidFill>
                  <a:schemeClr val="tx1"/>
                </a:solidFill>
                <a:latin typeface="+mj-ea"/>
                <a:ea typeface="+mj-ea"/>
              </a:rPr>
              <a:t>异步电动机模块</a:t>
            </a:r>
          </a:p>
        </p:txBody>
      </p:sp>
      <p:sp>
        <p:nvSpPr>
          <p:cNvPr id="5" name="矩形 4"/>
          <p:cNvSpPr/>
          <p:nvPr/>
        </p:nvSpPr>
        <p:spPr>
          <a:xfrm>
            <a:off x="179512" y="1524854"/>
            <a:ext cx="8064896" cy="400110"/>
          </a:xfrm>
          <a:prstGeom prst="rect">
            <a:avLst/>
          </a:prstGeom>
        </p:spPr>
        <p:txBody>
          <a:bodyPr wrap="square">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9-23</a:t>
            </a:r>
            <a:r>
              <a:rPr lang="zh-CN" altLang="zh-CN" b="0" dirty="0">
                <a:solidFill>
                  <a:schemeClr val="tx1"/>
                </a:solidFill>
                <a:latin typeface="+mj-ea"/>
                <a:ea typeface="+mj-ea"/>
              </a:rPr>
              <a:t>所示，异步电动机模块分为标幺制</a:t>
            </a:r>
            <a:r>
              <a:rPr lang="en-US"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317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1576916"/>
            <a:ext cx="426219" cy="29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603010" y="1524854"/>
            <a:ext cx="2236510" cy="400110"/>
          </a:xfrm>
          <a:prstGeom prst="rect">
            <a:avLst/>
          </a:prstGeom>
        </p:spPr>
        <p:txBody>
          <a:bodyPr wrap="non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下和国际单位制</a:t>
            </a:r>
            <a:r>
              <a:rPr lang="en-US"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317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8996" y="1577539"/>
            <a:ext cx="321047" cy="2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51392" y="1934848"/>
            <a:ext cx="2108270" cy="400110"/>
          </a:xfrm>
          <a:prstGeom prst="rect">
            <a:avLst/>
          </a:prstGeom>
        </p:spPr>
        <p:txBody>
          <a:bodyPr wrap="none">
            <a:spAutoFit/>
          </a:bodyPr>
          <a:lstStyle/>
          <a:p>
            <a:r>
              <a:rPr lang="en-US" altLang="zh-CN" b="0" dirty="0">
                <a:solidFill>
                  <a:schemeClr val="tx1"/>
                </a:solidFill>
                <a:latin typeface="+mj-ea"/>
                <a:ea typeface="+mj-ea"/>
              </a:rPr>
              <a:t>)</a:t>
            </a:r>
            <a:r>
              <a:rPr lang="zh-CN" altLang="zh-CN" b="0" dirty="0">
                <a:solidFill>
                  <a:schemeClr val="tx1"/>
                </a:solidFill>
                <a:latin typeface="+mj-ea"/>
                <a:ea typeface="+mj-ea"/>
              </a:rPr>
              <a:t>下的两种模块。</a:t>
            </a:r>
          </a:p>
        </p:txBody>
      </p:sp>
      <p:pic>
        <p:nvPicPr>
          <p:cNvPr id="317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672" y="1951481"/>
            <a:ext cx="3330575" cy="199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0" y="4352451"/>
            <a:ext cx="8098738" cy="1938992"/>
          </a:xfrm>
          <a:prstGeom prst="rect">
            <a:avLst/>
          </a:prstGeom>
        </p:spPr>
        <p:txBody>
          <a:bodyPr wrap="square">
            <a:spAutoFit/>
          </a:bodyPr>
          <a:lstStyle/>
          <a:p>
            <a:pPr algn="l"/>
            <a:r>
              <a:rPr lang="zh-CN" altLang="zh-CN" b="0" dirty="0">
                <a:solidFill>
                  <a:schemeClr val="tx1"/>
                </a:solidFill>
                <a:latin typeface="+mj-ea"/>
                <a:ea typeface="+mj-ea"/>
              </a:rPr>
              <a:t>异步电动机模块有</a:t>
            </a:r>
            <a:r>
              <a:rPr lang="en-US" altLang="zh-CN" b="0" dirty="0">
                <a:solidFill>
                  <a:schemeClr val="tx1"/>
                </a:solidFill>
                <a:latin typeface="+mj-ea"/>
                <a:ea typeface="+mj-ea"/>
              </a:rPr>
              <a:t>1</a:t>
            </a:r>
            <a:r>
              <a:rPr lang="zh-CN" altLang="zh-CN" b="0" dirty="0">
                <a:solidFill>
                  <a:schemeClr val="tx1"/>
                </a:solidFill>
                <a:latin typeface="+mj-ea"/>
                <a:ea typeface="+mj-ea"/>
              </a:rPr>
              <a:t>个输入端子、</a:t>
            </a:r>
            <a:r>
              <a:rPr lang="en-US" altLang="zh-CN" b="0" dirty="0">
                <a:solidFill>
                  <a:schemeClr val="tx1"/>
                </a:solidFill>
                <a:latin typeface="+mj-ea"/>
                <a:ea typeface="+mj-ea"/>
              </a:rPr>
              <a:t>1</a:t>
            </a:r>
            <a:r>
              <a:rPr lang="zh-CN" altLang="zh-CN" b="0" dirty="0">
                <a:solidFill>
                  <a:schemeClr val="tx1"/>
                </a:solidFill>
                <a:latin typeface="+mj-ea"/>
                <a:ea typeface="+mj-ea"/>
              </a:rPr>
              <a:t>个输出端子和</a:t>
            </a:r>
            <a:r>
              <a:rPr lang="en-US" altLang="zh-CN" b="0" dirty="0">
                <a:solidFill>
                  <a:schemeClr val="tx1"/>
                </a:solidFill>
                <a:latin typeface="+mj-ea"/>
                <a:ea typeface="+mj-ea"/>
              </a:rPr>
              <a:t>6</a:t>
            </a:r>
            <a:r>
              <a:rPr lang="zh-CN" altLang="zh-CN" b="0" dirty="0">
                <a:solidFill>
                  <a:schemeClr val="tx1"/>
                </a:solidFill>
                <a:latin typeface="+mj-ea"/>
                <a:ea typeface="+mj-ea"/>
              </a:rPr>
              <a:t>个电气连接端子。</a:t>
            </a:r>
          </a:p>
          <a:p>
            <a:pPr algn="l"/>
            <a:r>
              <a:rPr lang="zh-CN" altLang="zh-CN" b="0" dirty="0">
                <a:solidFill>
                  <a:schemeClr val="tx1"/>
                </a:solidFill>
                <a:latin typeface="+mj-ea"/>
                <a:ea typeface="+mj-ea"/>
              </a:rPr>
              <a:t>输入端子</a:t>
            </a:r>
            <a:r>
              <a:rPr lang="en-US" altLang="zh-CN" b="0" dirty="0">
                <a:solidFill>
                  <a:schemeClr val="tx1"/>
                </a:solidFill>
                <a:latin typeface="+mj-ea"/>
                <a:ea typeface="+mj-ea"/>
              </a:rPr>
              <a:t>(Tm)</a:t>
            </a:r>
            <a:r>
              <a:rPr lang="zh-CN" altLang="zh-CN" b="0" dirty="0">
                <a:solidFill>
                  <a:schemeClr val="tx1"/>
                </a:solidFill>
                <a:latin typeface="+mj-ea"/>
                <a:ea typeface="+mj-ea"/>
              </a:rPr>
              <a:t>为转子轴上的机械转矩，可直接连接</a:t>
            </a:r>
            <a:r>
              <a:rPr lang="en-US" altLang="zh-CN" b="0" dirty="0">
                <a:solidFill>
                  <a:schemeClr val="tx1"/>
                </a:solidFill>
                <a:latin typeface="+mj-ea"/>
                <a:ea typeface="+mj-ea"/>
              </a:rPr>
              <a:t>Simulink</a:t>
            </a:r>
            <a:r>
              <a:rPr lang="zh-CN" altLang="zh-CN" b="0" dirty="0">
                <a:solidFill>
                  <a:schemeClr val="tx1"/>
                </a:solidFill>
                <a:latin typeface="+mj-ea"/>
                <a:ea typeface="+mj-ea"/>
              </a:rPr>
              <a:t>信号。机械转矩为正，表示异步电机运行方式为电动机模式；机械转矩为负，表示异步电机运行方式为发电机模式。</a:t>
            </a:r>
          </a:p>
          <a:p>
            <a:pPr algn="l"/>
            <a:r>
              <a:rPr lang="zh-CN" altLang="zh-CN" b="0" dirty="0">
                <a:solidFill>
                  <a:schemeClr val="tx1"/>
                </a:solidFill>
                <a:latin typeface="+mj-ea"/>
                <a:ea typeface="+mj-ea"/>
              </a:rPr>
              <a:t>输出端子</a:t>
            </a:r>
            <a:r>
              <a:rPr lang="en-US" altLang="zh-CN" b="0" dirty="0">
                <a:solidFill>
                  <a:schemeClr val="tx1"/>
                </a:solidFill>
                <a:latin typeface="+mj-ea"/>
                <a:ea typeface="+mj-ea"/>
              </a:rPr>
              <a:t>(m)</a:t>
            </a:r>
            <a:r>
              <a:rPr lang="zh-CN" altLang="zh-CN" b="0" dirty="0">
                <a:solidFill>
                  <a:schemeClr val="tx1"/>
                </a:solidFill>
                <a:latin typeface="+mj-ea"/>
                <a:ea typeface="+mj-ea"/>
              </a:rPr>
              <a:t>输出一系列电机的内部信号，由</a:t>
            </a:r>
            <a:r>
              <a:rPr lang="en-US" altLang="zh-CN" b="0" dirty="0">
                <a:solidFill>
                  <a:schemeClr val="tx1"/>
                </a:solidFill>
                <a:latin typeface="+mj-ea"/>
                <a:ea typeface="+mj-ea"/>
              </a:rPr>
              <a:t>21</a:t>
            </a:r>
            <a:r>
              <a:rPr lang="zh-CN" altLang="zh-CN" b="0" dirty="0">
                <a:solidFill>
                  <a:schemeClr val="tx1"/>
                </a:solidFill>
                <a:latin typeface="+mj-ea"/>
                <a:ea typeface="+mj-ea"/>
              </a:rPr>
              <a:t>路信号组成，其构成如表</a:t>
            </a:r>
            <a:r>
              <a:rPr lang="en-US" altLang="zh-CN" b="0" dirty="0">
                <a:solidFill>
                  <a:schemeClr val="tx1"/>
                </a:solidFill>
                <a:latin typeface="+mj-ea"/>
                <a:ea typeface="+mj-ea"/>
              </a:rPr>
              <a:t>9-5</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3349280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953" y="1052736"/>
            <a:ext cx="5287963" cy="2430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51520" y="3717032"/>
            <a:ext cx="8352928" cy="1631216"/>
          </a:xfrm>
          <a:prstGeom prst="rect">
            <a:avLst/>
          </a:prstGeom>
        </p:spPr>
        <p:txBody>
          <a:bodyPr wrap="square">
            <a:spAutoFit/>
          </a:bodyPr>
          <a:lstStyle/>
          <a:p>
            <a:pPr algn="l"/>
            <a:r>
              <a:rPr lang="zh-CN" altLang="zh-CN" b="0" dirty="0">
                <a:solidFill>
                  <a:schemeClr val="tx1"/>
                </a:solidFill>
                <a:latin typeface="+mn-ea"/>
                <a:ea typeface="+mn-ea"/>
              </a:rPr>
              <a:t>电气连接端子</a:t>
            </a:r>
            <a:r>
              <a:rPr lang="en-US" altLang="zh-CN" b="0" dirty="0">
                <a:solidFill>
                  <a:schemeClr val="tx1"/>
                </a:solidFill>
                <a:latin typeface="+mn-ea"/>
                <a:ea typeface="+mn-ea"/>
              </a:rPr>
              <a:t>(A</a:t>
            </a:r>
            <a:r>
              <a:rPr lang="zh-CN" altLang="zh-CN" b="0" dirty="0">
                <a:solidFill>
                  <a:schemeClr val="tx1"/>
                </a:solidFill>
                <a:latin typeface="+mn-ea"/>
                <a:ea typeface="+mn-ea"/>
              </a:rPr>
              <a:t>、</a:t>
            </a:r>
            <a:r>
              <a:rPr lang="en-US" altLang="zh-CN" b="0" dirty="0">
                <a:solidFill>
                  <a:schemeClr val="tx1"/>
                </a:solidFill>
                <a:latin typeface="+mn-ea"/>
                <a:ea typeface="+mn-ea"/>
              </a:rPr>
              <a:t>B</a:t>
            </a:r>
            <a:r>
              <a:rPr lang="zh-CN" altLang="zh-CN" b="0" dirty="0">
                <a:solidFill>
                  <a:schemeClr val="tx1"/>
                </a:solidFill>
                <a:latin typeface="+mn-ea"/>
                <a:ea typeface="+mn-ea"/>
              </a:rPr>
              <a:t>、</a:t>
            </a:r>
            <a:r>
              <a:rPr lang="en-US" altLang="zh-CN" b="0" dirty="0">
                <a:solidFill>
                  <a:schemeClr val="tx1"/>
                </a:solidFill>
                <a:latin typeface="+mn-ea"/>
                <a:ea typeface="+mn-ea"/>
              </a:rPr>
              <a:t>C)</a:t>
            </a:r>
            <a:r>
              <a:rPr lang="zh-CN" altLang="zh-CN" b="0" dirty="0">
                <a:solidFill>
                  <a:schemeClr val="tx1"/>
                </a:solidFill>
                <a:latin typeface="+mn-ea"/>
                <a:ea typeface="+mn-ea"/>
              </a:rPr>
              <a:t>为电机的定子电压输入，可直接连接三相电压；电气连接端子</a:t>
            </a:r>
            <a:r>
              <a:rPr lang="en-US" altLang="zh-CN" b="0" dirty="0">
                <a:solidFill>
                  <a:schemeClr val="tx1"/>
                </a:solidFill>
                <a:latin typeface="+mn-ea"/>
                <a:ea typeface="+mn-ea"/>
              </a:rPr>
              <a:t>(a</a:t>
            </a:r>
            <a:r>
              <a:rPr lang="zh-CN" altLang="zh-CN" b="0" dirty="0">
                <a:solidFill>
                  <a:schemeClr val="tx1"/>
                </a:solidFill>
                <a:latin typeface="+mn-ea"/>
                <a:ea typeface="+mn-ea"/>
              </a:rPr>
              <a:t>、</a:t>
            </a:r>
            <a:r>
              <a:rPr lang="en-US" altLang="zh-CN" b="0" dirty="0">
                <a:solidFill>
                  <a:schemeClr val="tx1"/>
                </a:solidFill>
                <a:latin typeface="+mn-ea"/>
                <a:ea typeface="+mn-ea"/>
              </a:rPr>
              <a:t>b</a:t>
            </a:r>
            <a:r>
              <a:rPr lang="zh-CN" altLang="zh-CN" b="0" dirty="0">
                <a:solidFill>
                  <a:schemeClr val="tx1"/>
                </a:solidFill>
                <a:latin typeface="+mn-ea"/>
                <a:ea typeface="+mn-ea"/>
              </a:rPr>
              <a:t>、</a:t>
            </a:r>
            <a:r>
              <a:rPr lang="en-US" altLang="zh-CN" b="0" dirty="0">
                <a:solidFill>
                  <a:schemeClr val="tx1"/>
                </a:solidFill>
                <a:latin typeface="+mn-ea"/>
                <a:ea typeface="+mn-ea"/>
              </a:rPr>
              <a:t>c)</a:t>
            </a:r>
            <a:r>
              <a:rPr lang="zh-CN" altLang="zh-CN" b="0" dirty="0">
                <a:solidFill>
                  <a:schemeClr val="tx1"/>
                </a:solidFill>
                <a:latin typeface="+mn-ea"/>
                <a:ea typeface="+mn-ea"/>
              </a:rPr>
              <a:t>为转子电压输出，一般短接在一起或者连接到其它附加电路中。</a:t>
            </a:r>
          </a:p>
          <a:p>
            <a:pPr algn="l"/>
            <a:r>
              <a:rPr lang="zh-CN" altLang="zh-CN" b="0" dirty="0">
                <a:solidFill>
                  <a:schemeClr val="tx1"/>
                </a:solidFill>
                <a:latin typeface="+mn-ea"/>
                <a:ea typeface="+mn-ea"/>
              </a:rPr>
              <a:t>通过“电机测量信号分离器”</a:t>
            </a:r>
            <a:r>
              <a:rPr lang="en-US" altLang="zh-CN" b="0" dirty="0">
                <a:solidFill>
                  <a:schemeClr val="tx1"/>
                </a:solidFill>
                <a:latin typeface="+mn-ea"/>
                <a:ea typeface="+mn-ea"/>
              </a:rPr>
              <a:t>(Machines Measurement </a:t>
            </a:r>
            <a:r>
              <a:rPr lang="en-US" altLang="zh-CN" b="0" dirty="0" err="1">
                <a:solidFill>
                  <a:schemeClr val="tx1"/>
                </a:solidFill>
                <a:latin typeface="+mn-ea"/>
                <a:ea typeface="+mn-ea"/>
              </a:rPr>
              <a:t>Demux</a:t>
            </a:r>
            <a:r>
              <a:rPr lang="en-US" altLang="zh-CN" b="0" dirty="0">
                <a:solidFill>
                  <a:schemeClr val="tx1"/>
                </a:solidFill>
                <a:latin typeface="+mn-ea"/>
                <a:ea typeface="+mn-ea"/>
              </a:rPr>
              <a:t>)</a:t>
            </a:r>
            <a:r>
              <a:rPr lang="zh-CN" altLang="zh-CN" b="0" dirty="0">
                <a:solidFill>
                  <a:schemeClr val="tx1"/>
                </a:solidFill>
                <a:latin typeface="+mn-ea"/>
                <a:ea typeface="+mn-ea"/>
              </a:rPr>
              <a:t>模块可以将输出端子中的各路信号分离出来，典型接线如图</a:t>
            </a:r>
            <a:r>
              <a:rPr lang="en-US" altLang="zh-CN" b="0" dirty="0">
                <a:solidFill>
                  <a:schemeClr val="tx1"/>
                </a:solidFill>
                <a:latin typeface="+mn-ea"/>
                <a:ea typeface="+mn-ea"/>
              </a:rPr>
              <a:t>9-24</a:t>
            </a:r>
            <a:r>
              <a:rPr lang="zh-CN" altLang="zh-CN" b="0" dirty="0">
                <a:solidFill>
                  <a:schemeClr val="tx1"/>
                </a:solidFill>
                <a:latin typeface="+mn-ea"/>
                <a:ea typeface="+mn-ea"/>
              </a:rPr>
              <a:t>所示。</a:t>
            </a:r>
          </a:p>
        </p:txBody>
      </p:sp>
    </p:spTree>
    <p:extLst>
      <p:ext uri="{BB962C8B-B14F-4D97-AF65-F5344CB8AC3E}">
        <p14:creationId xmlns:p14="http://schemas.microsoft.com/office/powerpoint/2010/main" val="1921486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042187"/>
            <a:ext cx="4680520" cy="22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80628" y="3414384"/>
            <a:ext cx="7875748" cy="400110"/>
          </a:xfrm>
          <a:prstGeom prst="rect">
            <a:avLst/>
          </a:prstGeom>
        </p:spPr>
        <p:txBody>
          <a:bodyPr wrap="square">
            <a:spAutoFit/>
          </a:bodyPr>
          <a:lstStyle/>
          <a:p>
            <a:r>
              <a:rPr lang="zh-CN" altLang="zh-CN" b="0" dirty="0">
                <a:solidFill>
                  <a:schemeClr val="tx1"/>
                </a:solidFill>
                <a:latin typeface="+mj-ea"/>
                <a:ea typeface="+mj-ea"/>
              </a:rPr>
              <a:t>双击异步电动机模块，将弹出该模块的参数对话框，如图</a:t>
            </a:r>
            <a:r>
              <a:rPr lang="en-US" altLang="zh-CN" b="0" dirty="0">
                <a:solidFill>
                  <a:schemeClr val="tx1"/>
                </a:solidFill>
                <a:latin typeface="+mj-ea"/>
                <a:ea typeface="+mj-ea"/>
              </a:rPr>
              <a:t>9-25</a:t>
            </a:r>
            <a:r>
              <a:rPr lang="zh-CN" altLang="zh-CN" b="0" dirty="0">
                <a:solidFill>
                  <a:schemeClr val="tx1"/>
                </a:solidFill>
                <a:latin typeface="+mj-ea"/>
                <a:ea typeface="+mj-ea"/>
              </a:rPr>
              <a:t>所示。</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933056"/>
            <a:ext cx="4884737" cy="260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4634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8712968" cy="3170099"/>
          </a:xfrm>
          <a:prstGeom prst="rect">
            <a:avLst/>
          </a:prstGeom>
        </p:spPr>
        <p:txBody>
          <a:bodyPr wrap="square">
            <a:spAutoFit/>
          </a:bodyPr>
          <a:lstStyle/>
          <a:p>
            <a:pPr algn="l"/>
            <a:r>
              <a:rPr lang="zh-CN" altLang="zh-CN" b="0" dirty="0" smtClean="0">
                <a:solidFill>
                  <a:schemeClr val="tx1"/>
                </a:solidFill>
                <a:latin typeface="+mj-ea"/>
                <a:ea typeface="+mj-ea"/>
              </a:rPr>
              <a:t>在</a:t>
            </a:r>
            <a:r>
              <a:rPr lang="zh-CN" altLang="zh-CN" b="0" dirty="0">
                <a:solidFill>
                  <a:schemeClr val="tx1"/>
                </a:solidFill>
                <a:latin typeface="+mj-ea"/>
                <a:ea typeface="+mj-ea"/>
              </a:rPr>
              <a:t>该对话框中含有如下参数：</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预设模型”</a:t>
            </a:r>
            <a:r>
              <a:rPr lang="en-US" altLang="zh-CN" b="0" dirty="0">
                <a:solidFill>
                  <a:schemeClr val="tx1"/>
                </a:solidFill>
                <a:latin typeface="+mj-ea"/>
                <a:ea typeface="+mj-ea"/>
              </a:rPr>
              <a:t>(Preset model)</a:t>
            </a:r>
            <a:r>
              <a:rPr lang="zh-CN" altLang="zh-CN" b="0" dirty="0">
                <a:solidFill>
                  <a:schemeClr val="tx1"/>
                </a:solidFill>
                <a:latin typeface="+mj-ea"/>
                <a:ea typeface="+mj-ea"/>
              </a:rPr>
              <a:t>下拉框：选择系统设置的内部模型，同步电机将自动获取各项参数，如果不想使用系统给定的参数，请选择“</a:t>
            </a:r>
            <a:r>
              <a:rPr lang="en-US" altLang="zh-CN" b="0" dirty="0">
                <a:solidFill>
                  <a:schemeClr val="tx1"/>
                </a:solidFill>
                <a:latin typeface="+mj-ea"/>
                <a:ea typeface="+mj-ea"/>
              </a:rPr>
              <a:t>No”</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显示详细参数”</a:t>
            </a:r>
            <a:r>
              <a:rPr lang="en-US" altLang="zh-CN" b="0" dirty="0">
                <a:solidFill>
                  <a:schemeClr val="tx1"/>
                </a:solidFill>
                <a:latin typeface="+mj-ea"/>
                <a:ea typeface="+mj-ea"/>
              </a:rPr>
              <a:t>(Show details parameters)</a:t>
            </a:r>
            <a:r>
              <a:rPr lang="zh-CN" altLang="zh-CN" b="0" dirty="0">
                <a:solidFill>
                  <a:schemeClr val="tx1"/>
                </a:solidFill>
                <a:latin typeface="+mj-ea"/>
                <a:ea typeface="+mj-ea"/>
              </a:rPr>
              <a:t>复选框：点击该复选框，可以浏览并修改电机参数。</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绕组类型”</a:t>
            </a:r>
            <a:r>
              <a:rPr lang="en-US" altLang="zh-CN" b="0" dirty="0">
                <a:solidFill>
                  <a:schemeClr val="tx1"/>
                </a:solidFill>
                <a:latin typeface="+mj-ea"/>
                <a:ea typeface="+mj-ea"/>
              </a:rPr>
              <a:t>(Rotor type)</a:t>
            </a:r>
            <a:r>
              <a:rPr lang="zh-CN" altLang="zh-CN" b="0" dirty="0">
                <a:solidFill>
                  <a:schemeClr val="tx1"/>
                </a:solidFill>
                <a:latin typeface="+mj-ea"/>
                <a:ea typeface="+mj-ea"/>
              </a:rPr>
              <a:t>下拉框：定义转子的结构，分为“绕线式”</a:t>
            </a:r>
            <a:r>
              <a:rPr lang="en-US" altLang="zh-CN" b="0" dirty="0">
                <a:solidFill>
                  <a:schemeClr val="tx1"/>
                </a:solidFill>
                <a:latin typeface="+mj-ea"/>
                <a:ea typeface="+mj-ea"/>
              </a:rPr>
              <a:t>(Wound)</a:t>
            </a:r>
            <a:r>
              <a:rPr lang="zh-CN" altLang="zh-CN" b="0" dirty="0">
                <a:solidFill>
                  <a:schemeClr val="tx1"/>
                </a:solidFill>
                <a:latin typeface="+mj-ea"/>
                <a:ea typeface="+mj-ea"/>
              </a:rPr>
              <a:t>和“鼠笼式”</a:t>
            </a:r>
            <a:r>
              <a:rPr lang="en-US" altLang="zh-CN" b="0" dirty="0">
                <a:solidFill>
                  <a:schemeClr val="tx1"/>
                </a:solidFill>
                <a:latin typeface="+mj-ea"/>
                <a:ea typeface="+mj-ea"/>
              </a:rPr>
              <a:t>(Squirrel-cage)</a:t>
            </a:r>
            <a:r>
              <a:rPr lang="zh-CN" altLang="zh-CN" b="0" dirty="0">
                <a:solidFill>
                  <a:schemeClr val="tx1"/>
                </a:solidFill>
                <a:latin typeface="+mj-ea"/>
                <a:ea typeface="+mj-ea"/>
              </a:rPr>
              <a:t>两种。后者的输出端</a:t>
            </a:r>
            <a:r>
              <a:rPr lang="en-US" altLang="zh-CN" b="0" dirty="0">
                <a:solidFill>
                  <a:schemeClr val="tx1"/>
                </a:solidFill>
                <a:latin typeface="+mj-ea"/>
                <a:ea typeface="+mj-ea"/>
              </a:rPr>
              <a:t>a</a:t>
            </a:r>
            <a:r>
              <a:rPr lang="zh-CN" altLang="zh-CN" b="0" dirty="0">
                <a:solidFill>
                  <a:schemeClr val="tx1"/>
                </a:solidFill>
                <a:latin typeface="+mj-ea"/>
                <a:ea typeface="+mj-ea"/>
              </a:rPr>
              <a:t>、</a:t>
            </a:r>
            <a:r>
              <a:rPr lang="en-US" altLang="zh-CN" b="0" dirty="0">
                <a:solidFill>
                  <a:schemeClr val="tx1"/>
                </a:solidFill>
                <a:latin typeface="+mj-ea"/>
                <a:ea typeface="+mj-ea"/>
              </a:rPr>
              <a:t>b</a:t>
            </a:r>
            <a:r>
              <a:rPr lang="zh-CN" altLang="zh-CN" b="0" dirty="0">
                <a:solidFill>
                  <a:schemeClr val="tx1"/>
                </a:solidFill>
                <a:latin typeface="+mj-ea"/>
                <a:ea typeface="+mj-ea"/>
              </a:rPr>
              <a:t>、</a:t>
            </a:r>
            <a:r>
              <a:rPr lang="en-US" altLang="zh-CN" b="0" dirty="0">
                <a:solidFill>
                  <a:schemeClr val="tx1"/>
                </a:solidFill>
                <a:latin typeface="+mj-ea"/>
                <a:ea typeface="+mj-ea"/>
              </a:rPr>
              <a:t>c</a:t>
            </a:r>
            <a:r>
              <a:rPr lang="zh-CN" altLang="zh-CN" b="0" dirty="0">
                <a:solidFill>
                  <a:schemeClr val="tx1"/>
                </a:solidFill>
                <a:latin typeface="+mj-ea"/>
                <a:ea typeface="+mj-ea"/>
              </a:rPr>
              <a:t>由于直接在模块内部短接，因此图标上不可见。</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参考轴”</a:t>
            </a:r>
            <a:r>
              <a:rPr lang="en-US" altLang="zh-CN" b="0" dirty="0">
                <a:solidFill>
                  <a:schemeClr val="tx1"/>
                </a:solidFill>
                <a:latin typeface="+mj-ea"/>
                <a:ea typeface="+mj-ea"/>
              </a:rPr>
              <a:t>(Reference frame)</a:t>
            </a:r>
            <a:r>
              <a:rPr lang="zh-CN" altLang="zh-CN" b="0" dirty="0">
                <a:solidFill>
                  <a:schemeClr val="tx1"/>
                </a:solidFill>
                <a:latin typeface="+mj-ea"/>
                <a:ea typeface="+mj-ea"/>
              </a:rPr>
              <a:t>下拉框：定义该模块的参考轴，决定将输入电压从</a:t>
            </a:r>
            <a:r>
              <a:rPr lang="en-US" altLang="zh-CN" b="0" dirty="0" err="1">
                <a:solidFill>
                  <a:schemeClr val="tx1"/>
                </a:solidFill>
                <a:latin typeface="+mj-ea"/>
                <a:ea typeface="+mj-ea"/>
              </a:rPr>
              <a:t>abc</a:t>
            </a:r>
            <a:r>
              <a:rPr lang="zh-CN" altLang="zh-CN" b="0" dirty="0">
                <a:solidFill>
                  <a:schemeClr val="tx1"/>
                </a:solidFill>
                <a:latin typeface="+mj-ea"/>
                <a:ea typeface="+mj-ea"/>
              </a:rPr>
              <a:t>系统变换到指定参考轴下，将输出电流从指定参考轴下变换到</a:t>
            </a:r>
            <a:endParaRPr lang="zh-CN" altLang="en-US" b="0" dirty="0">
              <a:solidFill>
                <a:schemeClr val="tx1"/>
              </a:solidFill>
              <a:latin typeface="+mj-ea"/>
              <a:ea typeface="+mj-ea"/>
            </a:endParaRPr>
          </a:p>
        </p:txBody>
      </p:sp>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4152970"/>
            <a:ext cx="452561" cy="30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13006" y="4103333"/>
            <a:ext cx="4288353" cy="400110"/>
          </a:xfrm>
          <a:prstGeom prst="rect">
            <a:avLst/>
          </a:prstGeom>
        </p:spPr>
        <p:txBody>
          <a:bodyPr wrap="none">
            <a:spAutoFit/>
          </a:bodyPr>
          <a:lstStyle/>
          <a:p>
            <a:r>
              <a:rPr lang="zh-CN" altLang="zh-CN" b="0" dirty="0">
                <a:solidFill>
                  <a:schemeClr val="tx1"/>
                </a:solidFill>
                <a:latin typeface="+mj-ea"/>
                <a:ea typeface="+mj-ea"/>
              </a:rPr>
              <a:t>系统。可以选择以下三种变换方式：</a:t>
            </a:r>
          </a:p>
        </p:txBody>
      </p:sp>
      <p:sp>
        <p:nvSpPr>
          <p:cNvPr id="4" name="矩形 3"/>
          <p:cNvSpPr/>
          <p:nvPr/>
        </p:nvSpPr>
        <p:spPr>
          <a:xfrm>
            <a:off x="571182" y="4653136"/>
            <a:ext cx="6161058" cy="1015663"/>
          </a:xfrm>
          <a:prstGeom prst="rect">
            <a:avLst/>
          </a:prstGeom>
        </p:spPr>
        <p:txBody>
          <a:bodyPr wrap="square">
            <a:spAutoFit/>
          </a:bodyPr>
          <a:lstStyle/>
          <a:p>
            <a:pPr algn="l"/>
            <a:r>
              <a:rPr lang="en-US" altLang="zh-CN" b="0" dirty="0">
                <a:solidFill>
                  <a:schemeClr val="tx1"/>
                </a:solidFill>
                <a:latin typeface="+mj-ea"/>
                <a:ea typeface="+mj-ea"/>
              </a:rPr>
              <a:t>1</a:t>
            </a:r>
            <a:r>
              <a:rPr lang="zh-CN" altLang="zh-CN" b="0" dirty="0">
                <a:solidFill>
                  <a:schemeClr val="tx1"/>
                </a:solidFill>
                <a:latin typeface="+mj-ea"/>
                <a:ea typeface="+mj-ea"/>
              </a:rPr>
              <a:t>）“转子参考轴”</a:t>
            </a:r>
            <a:r>
              <a:rPr lang="en-US" altLang="zh-CN" b="0" dirty="0">
                <a:solidFill>
                  <a:schemeClr val="tx1"/>
                </a:solidFill>
                <a:latin typeface="+mj-ea"/>
                <a:ea typeface="+mj-ea"/>
              </a:rPr>
              <a:t>(Rotor)</a:t>
            </a:r>
            <a:r>
              <a:rPr lang="zh-CN" altLang="zh-CN" b="0" dirty="0">
                <a:solidFill>
                  <a:schemeClr val="tx1"/>
                </a:solidFill>
                <a:latin typeface="+mj-ea"/>
                <a:ea typeface="+mj-ea"/>
              </a:rPr>
              <a:t>：</a:t>
            </a:r>
            <a:r>
              <a:rPr lang="en-US" altLang="zh-CN" b="0" dirty="0">
                <a:solidFill>
                  <a:schemeClr val="tx1"/>
                </a:solidFill>
                <a:latin typeface="+mj-ea"/>
                <a:ea typeface="+mj-ea"/>
              </a:rPr>
              <a:t>Park</a:t>
            </a:r>
            <a:r>
              <a:rPr lang="zh-CN" altLang="zh-CN" b="0" dirty="0">
                <a:solidFill>
                  <a:schemeClr val="tx1"/>
                </a:solidFill>
                <a:latin typeface="+mj-ea"/>
                <a:ea typeface="+mj-ea"/>
              </a:rPr>
              <a:t>变换；</a:t>
            </a:r>
          </a:p>
          <a:p>
            <a:pPr algn="l"/>
            <a:r>
              <a:rPr lang="en-US" altLang="zh-CN" b="0" dirty="0">
                <a:solidFill>
                  <a:schemeClr val="tx1"/>
                </a:solidFill>
                <a:latin typeface="+mj-ea"/>
                <a:ea typeface="+mj-ea"/>
              </a:rPr>
              <a:t>2</a:t>
            </a:r>
            <a:r>
              <a:rPr lang="zh-CN" altLang="zh-CN" b="0" dirty="0">
                <a:solidFill>
                  <a:schemeClr val="tx1"/>
                </a:solidFill>
                <a:latin typeface="+mj-ea"/>
                <a:ea typeface="+mj-ea"/>
              </a:rPr>
              <a:t>）“固定参考轴”</a:t>
            </a:r>
            <a:r>
              <a:rPr lang="en-US" altLang="zh-CN" b="0" dirty="0">
                <a:solidFill>
                  <a:schemeClr val="tx1"/>
                </a:solidFill>
                <a:latin typeface="+mj-ea"/>
                <a:ea typeface="+mj-ea"/>
              </a:rPr>
              <a:t>(Stationary)</a:t>
            </a:r>
            <a:r>
              <a:rPr lang="zh-CN" altLang="zh-CN" b="0" dirty="0">
                <a:solidFill>
                  <a:schemeClr val="tx1"/>
                </a:solidFill>
                <a:latin typeface="+mj-ea"/>
                <a:ea typeface="+mj-ea"/>
              </a:rPr>
              <a:t>：</a:t>
            </a:r>
            <a:r>
              <a:rPr lang="en-US" altLang="zh-CN" b="0" dirty="0">
                <a:solidFill>
                  <a:schemeClr val="tx1"/>
                </a:solidFill>
                <a:latin typeface="+mj-ea"/>
                <a:ea typeface="+mj-ea"/>
              </a:rPr>
              <a:t>Clarke</a:t>
            </a:r>
            <a:r>
              <a:rPr lang="zh-CN" altLang="zh-CN" b="0" dirty="0">
                <a:solidFill>
                  <a:schemeClr val="tx1"/>
                </a:solidFill>
                <a:latin typeface="+mj-ea"/>
                <a:ea typeface="+mj-ea"/>
              </a:rPr>
              <a:t>变换；</a:t>
            </a:r>
          </a:p>
          <a:p>
            <a:pPr algn="l"/>
            <a:r>
              <a:rPr lang="en-US" altLang="zh-CN" b="0" dirty="0">
                <a:solidFill>
                  <a:schemeClr val="tx1"/>
                </a:solidFill>
                <a:latin typeface="+mj-ea"/>
                <a:ea typeface="+mj-ea"/>
              </a:rPr>
              <a:t>3</a:t>
            </a:r>
            <a:r>
              <a:rPr lang="zh-CN" altLang="zh-CN" b="0" dirty="0">
                <a:solidFill>
                  <a:schemeClr val="tx1"/>
                </a:solidFill>
                <a:latin typeface="+mj-ea"/>
                <a:ea typeface="+mj-ea"/>
              </a:rPr>
              <a:t>）“同步旋转轴”</a:t>
            </a:r>
            <a:r>
              <a:rPr lang="en-US" altLang="zh-CN" b="0" dirty="0">
                <a:solidFill>
                  <a:schemeClr val="tx1"/>
                </a:solidFill>
                <a:latin typeface="+mj-ea"/>
                <a:ea typeface="+mj-ea"/>
              </a:rPr>
              <a:t>(Synchronous)</a:t>
            </a:r>
            <a:r>
              <a:rPr lang="zh-CN" altLang="zh-CN" b="0" dirty="0">
                <a:solidFill>
                  <a:schemeClr val="tx1"/>
                </a:solidFill>
                <a:latin typeface="+mj-ea"/>
                <a:ea typeface="+mj-ea"/>
              </a:rPr>
              <a:t>：同步旋转。</a:t>
            </a:r>
          </a:p>
        </p:txBody>
      </p:sp>
    </p:spTree>
    <p:extLst>
      <p:ext uri="{BB962C8B-B14F-4D97-AF65-F5344CB8AC3E}">
        <p14:creationId xmlns:p14="http://schemas.microsoft.com/office/powerpoint/2010/main" val="854634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556792"/>
            <a:ext cx="8784976" cy="3477875"/>
          </a:xfrm>
          <a:prstGeom prst="rect">
            <a:avLst/>
          </a:prstGeom>
        </p:spPr>
        <p:txBody>
          <a:bodyPr wrap="square">
            <a:spAutoFit/>
          </a:bodyPr>
          <a:lstStyle/>
          <a:p>
            <a:pPr algn="l"/>
            <a:r>
              <a:rPr lang="zh-CN" altLang="zh-CN" b="0" dirty="0" smtClean="0">
                <a:solidFill>
                  <a:schemeClr val="tx1"/>
                </a:solidFill>
                <a:latin typeface="+mn-ea"/>
                <a:ea typeface="+mn-ea"/>
              </a:rPr>
              <a:t>（</a:t>
            </a:r>
            <a:r>
              <a:rPr lang="en-US" altLang="zh-CN" b="0" dirty="0">
                <a:solidFill>
                  <a:schemeClr val="tx1"/>
                </a:solidFill>
                <a:latin typeface="+mn-ea"/>
                <a:ea typeface="+mn-ea"/>
              </a:rPr>
              <a:t>5</a:t>
            </a:r>
            <a:r>
              <a:rPr lang="zh-CN" altLang="zh-CN" b="0" dirty="0">
                <a:solidFill>
                  <a:schemeClr val="tx1"/>
                </a:solidFill>
                <a:latin typeface="+mn-ea"/>
                <a:ea typeface="+mn-ea"/>
              </a:rPr>
              <a:t>）</a:t>
            </a:r>
            <a:r>
              <a:rPr lang="en-US" altLang="zh-CN" b="0" dirty="0">
                <a:solidFill>
                  <a:schemeClr val="tx1"/>
                </a:solidFill>
                <a:latin typeface="+mn-ea"/>
                <a:ea typeface="+mn-ea"/>
              </a:rPr>
              <a:t>“</a:t>
            </a:r>
            <a:r>
              <a:rPr lang="zh-CN" altLang="zh-CN" b="0" dirty="0">
                <a:solidFill>
                  <a:schemeClr val="tx1"/>
                </a:solidFill>
                <a:latin typeface="+mn-ea"/>
                <a:ea typeface="+mn-ea"/>
              </a:rPr>
              <a:t>额定参数”</a:t>
            </a:r>
            <a:r>
              <a:rPr lang="en-US" altLang="zh-CN" b="0" dirty="0">
                <a:solidFill>
                  <a:schemeClr val="tx1"/>
                </a:solidFill>
                <a:latin typeface="+mn-ea"/>
                <a:ea typeface="+mn-ea"/>
              </a:rPr>
              <a:t>(Nominal power</a:t>
            </a:r>
            <a:r>
              <a:rPr lang="zh-CN" altLang="zh-CN" b="0" dirty="0">
                <a:solidFill>
                  <a:schemeClr val="tx1"/>
                </a:solidFill>
                <a:latin typeface="+mn-ea"/>
                <a:ea typeface="+mn-ea"/>
              </a:rPr>
              <a:t>，</a:t>
            </a:r>
            <a:r>
              <a:rPr lang="en-US" altLang="zh-CN" b="0" dirty="0">
                <a:solidFill>
                  <a:schemeClr val="tx1"/>
                </a:solidFill>
                <a:latin typeface="+mn-ea"/>
                <a:ea typeface="+mn-ea"/>
              </a:rPr>
              <a:t>voltage(line-line)</a:t>
            </a:r>
            <a:r>
              <a:rPr lang="zh-CN" altLang="zh-CN" b="0" dirty="0">
                <a:solidFill>
                  <a:schemeClr val="tx1"/>
                </a:solidFill>
                <a:latin typeface="+mn-ea"/>
                <a:ea typeface="+mn-ea"/>
              </a:rPr>
              <a:t>，</a:t>
            </a:r>
            <a:r>
              <a:rPr lang="en-US" altLang="zh-CN" b="0" dirty="0">
                <a:solidFill>
                  <a:schemeClr val="tx1"/>
                </a:solidFill>
                <a:latin typeface="+mn-ea"/>
                <a:ea typeface="+mn-ea"/>
              </a:rPr>
              <a:t>and frequency)</a:t>
            </a:r>
            <a:r>
              <a:rPr lang="zh-CN" altLang="zh-CN" b="0" dirty="0">
                <a:solidFill>
                  <a:schemeClr val="tx1"/>
                </a:solidFill>
                <a:latin typeface="+mn-ea"/>
                <a:ea typeface="+mn-ea"/>
              </a:rPr>
              <a:t>文本框：额定视在功率、线电压有效值、频率。</a:t>
            </a:r>
          </a:p>
          <a:p>
            <a:pPr algn="l"/>
            <a:r>
              <a:rPr lang="zh-CN" altLang="zh-CN" b="0" dirty="0">
                <a:solidFill>
                  <a:schemeClr val="tx1"/>
                </a:solidFill>
                <a:latin typeface="+mn-ea"/>
                <a:ea typeface="+mn-ea"/>
              </a:rPr>
              <a:t>（</a:t>
            </a:r>
            <a:r>
              <a:rPr lang="en-US" altLang="zh-CN" b="0" dirty="0">
                <a:solidFill>
                  <a:schemeClr val="tx1"/>
                </a:solidFill>
                <a:latin typeface="+mn-ea"/>
                <a:ea typeface="+mn-ea"/>
              </a:rPr>
              <a:t>6</a:t>
            </a:r>
            <a:r>
              <a:rPr lang="zh-CN" altLang="zh-CN" b="0" dirty="0">
                <a:solidFill>
                  <a:schemeClr val="tx1"/>
                </a:solidFill>
                <a:latin typeface="+mn-ea"/>
                <a:ea typeface="+mn-ea"/>
              </a:rPr>
              <a:t>）</a:t>
            </a:r>
            <a:r>
              <a:rPr lang="en-US" altLang="zh-CN" b="0" dirty="0">
                <a:solidFill>
                  <a:schemeClr val="tx1"/>
                </a:solidFill>
                <a:latin typeface="+mn-ea"/>
                <a:ea typeface="+mn-ea"/>
              </a:rPr>
              <a:t>“</a:t>
            </a:r>
            <a:r>
              <a:rPr lang="zh-CN" altLang="zh-CN" b="0" dirty="0">
                <a:solidFill>
                  <a:schemeClr val="tx1"/>
                </a:solidFill>
                <a:latin typeface="+mn-ea"/>
                <a:ea typeface="+mn-ea"/>
              </a:rPr>
              <a:t>定子参数”</a:t>
            </a:r>
            <a:r>
              <a:rPr lang="en-US" altLang="zh-CN" b="0" dirty="0">
                <a:solidFill>
                  <a:schemeClr val="tx1"/>
                </a:solidFill>
                <a:latin typeface="+mn-ea"/>
                <a:ea typeface="+mn-ea"/>
              </a:rPr>
              <a:t>(Stator resistance and inductance)</a:t>
            </a:r>
            <a:r>
              <a:rPr lang="zh-CN" altLang="zh-CN" b="0" dirty="0">
                <a:solidFill>
                  <a:schemeClr val="tx1"/>
                </a:solidFill>
                <a:latin typeface="+mn-ea"/>
                <a:ea typeface="+mn-ea"/>
              </a:rPr>
              <a:t>文本框：定子电阻和漏感。</a:t>
            </a:r>
          </a:p>
          <a:p>
            <a:pPr algn="l"/>
            <a:r>
              <a:rPr lang="zh-CN" altLang="zh-CN" b="0" dirty="0">
                <a:solidFill>
                  <a:schemeClr val="tx1"/>
                </a:solidFill>
                <a:latin typeface="+mn-ea"/>
                <a:ea typeface="+mn-ea"/>
              </a:rPr>
              <a:t>（</a:t>
            </a:r>
            <a:r>
              <a:rPr lang="en-US" altLang="zh-CN" b="0" dirty="0">
                <a:solidFill>
                  <a:schemeClr val="tx1"/>
                </a:solidFill>
                <a:latin typeface="+mn-ea"/>
                <a:ea typeface="+mn-ea"/>
              </a:rPr>
              <a:t>7</a:t>
            </a:r>
            <a:r>
              <a:rPr lang="zh-CN" altLang="zh-CN" b="0" dirty="0">
                <a:solidFill>
                  <a:schemeClr val="tx1"/>
                </a:solidFill>
                <a:latin typeface="+mn-ea"/>
                <a:ea typeface="+mn-ea"/>
              </a:rPr>
              <a:t>）</a:t>
            </a:r>
            <a:r>
              <a:rPr lang="en-US" altLang="zh-CN" b="0" dirty="0">
                <a:solidFill>
                  <a:schemeClr val="tx1"/>
                </a:solidFill>
                <a:latin typeface="+mn-ea"/>
                <a:ea typeface="+mn-ea"/>
              </a:rPr>
              <a:t>“</a:t>
            </a:r>
            <a:r>
              <a:rPr lang="zh-CN" altLang="zh-CN" b="0" dirty="0">
                <a:solidFill>
                  <a:schemeClr val="tx1"/>
                </a:solidFill>
                <a:latin typeface="+mn-ea"/>
                <a:ea typeface="+mn-ea"/>
              </a:rPr>
              <a:t>转子参数”</a:t>
            </a:r>
            <a:r>
              <a:rPr lang="en-US" altLang="zh-CN" b="0" dirty="0">
                <a:solidFill>
                  <a:schemeClr val="tx1"/>
                </a:solidFill>
                <a:latin typeface="+mn-ea"/>
                <a:ea typeface="+mn-ea"/>
              </a:rPr>
              <a:t>(Rotor resistance and inductance)</a:t>
            </a:r>
            <a:r>
              <a:rPr lang="zh-CN" altLang="zh-CN" b="0" dirty="0">
                <a:solidFill>
                  <a:schemeClr val="tx1"/>
                </a:solidFill>
                <a:latin typeface="+mn-ea"/>
                <a:ea typeface="+mn-ea"/>
              </a:rPr>
              <a:t>文本框：转子电阻和漏感</a:t>
            </a:r>
          </a:p>
          <a:p>
            <a:pPr algn="l"/>
            <a:r>
              <a:rPr lang="zh-CN" altLang="zh-CN" b="0" dirty="0">
                <a:solidFill>
                  <a:schemeClr val="tx1"/>
                </a:solidFill>
                <a:latin typeface="+mn-ea"/>
                <a:ea typeface="+mn-ea"/>
              </a:rPr>
              <a:t>（</a:t>
            </a:r>
            <a:r>
              <a:rPr lang="en-US" altLang="zh-CN" b="0" dirty="0">
                <a:solidFill>
                  <a:schemeClr val="tx1"/>
                </a:solidFill>
                <a:latin typeface="+mn-ea"/>
                <a:ea typeface="+mn-ea"/>
              </a:rPr>
              <a:t>8</a:t>
            </a:r>
            <a:r>
              <a:rPr lang="zh-CN" altLang="zh-CN" b="0" dirty="0">
                <a:solidFill>
                  <a:schemeClr val="tx1"/>
                </a:solidFill>
                <a:latin typeface="+mn-ea"/>
                <a:ea typeface="+mn-ea"/>
              </a:rPr>
              <a:t>）</a:t>
            </a:r>
            <a:r>
              <a:rPr lang="en-US" altLang="zh-CN" b="0" dirty="0">
                <a:solidFill>
                  <a:schemeClr val="tx1"/>
                </a:solidFill>
                <a:latin typeface="+mn-ea"/>
                <a:ea typeface="+mn-ea"/>
              </a:rPr>
              <a:t>“</a:t>
            </a:r>
            <a:r>
              <a:rPr lang="zh-CN" altLang="zh-CN" b="0" dirty="0">
                <a:solidFill>
                  <a:schemeClr val="tx1"/>
                </a:solidFill>
                <a:latin typeface="+mn-ea"/>
                <a:ea typeface="+mn-ea"/>
              </a:rPr>
              <a:t>互感”</a:t>
            </a:r>
            <a:r>
              <a:rPr lang="en-US" altLang="zh-CN" b="0" dirty="0">
                <a:solidFill>
                  <a:schemeClr val="tx1"/>
                </a:solidFill>
                <a:latin typeface="+mn-ea"/>
                <a:ea typeface="+mn-ea"/>
              </a:rPr>
              <a:t>(Mutual inductance)</a:t>
            </a:r>
            <a:r>
              <a:rPr lang="zh-CN" altLang="zh-CN" b="0" dirty="0">
                <a:solidFill>
                  <a:schemeClr val="tx1"/>
                </a:solidFill>
                <a:latin typeface="+mn-ea"/>
                <a:ea typeface="+mn-ea"/>
              </a:rPr>
              <a:t>文本框：</a:t>
            </a:r>
            <a:r>
              <a:rPr lang="en-US" altLang="zh-CN" b="0" dirty="0">
                <a:solidFill>
                  <a:schemeClr val="tx1"/>
                </a:solidFill>
                <a:latin typeface="+mn-ea"/>
                <a:ea typeface="+mn-ea"/>
              </a:rPr>
              <a:t>Lm</a:t>
            </a:r>
            <a:r>
              <a:rPr lang="zh-CN" altLang="zh-CN" b="0" dirty="0">
                <a:solidFill>
                  <a:schemeClr val="tx1"/>
                </a:solidFill>
                <a:latin typeface="+mn-ea"/>
                <a:ea typeface="+mn-ea"/>
              </a:rPr>
              <a:t>。</a:t>
            </a:r>
          </a:p>
          <a:p>
            <a:pPr algn="l"/>
            <a:r>
              <a:rPr lang="zh-CN" altLang="zh-CN" b="0" dirty="0">
                <a:solidFill>
                  <a:schemeClr val="tx1"/>
                </a:solidFill>
                <a:latin typeface="+mn-ea"/>
                <a:ea typeface="+mn-ea"/>
              </a:rPr>
              <a:t>（</a:t>
            </a:r>
            <a:r>
              <a:rPr lang="en-US" altLang="zh-CN" b="0" dirty="0">
                <a:solidFill>
                  <a:schemeClr val="tx1"/>
                </a:solidFill>
                <a:latin typeface="+mn-ea"/>
                <a:ea typeface="+mn-ea"/>
              </a:rPr>
              <a:t>9</a:t>
            </a:r>
            <a:r>
              <a:rPr lang="zh-CN" altLang="zh-CN" b="0" dirty="0">
                <a:solidFill>
                  <a:schemeClr val="tx1"/>
                </a:solidFill>
                <a:latin typeface="+mn-ea"/>
                <a:ea typeface="+mn-ea"/>
              </a:rPr>
              <a:t>）</a:t>
            </a:r>
            <a:r>
              <a:rPr lang="en-US" altLang="zh-CN" b="0" dirty="0">
                <a:solidFill>
                  <a:schemeClr val="tx1"/>
                </a:solidFill>
                <a:latin typeface="+mn-ea"/>
                <a:ea typeface="+mn-ea"/>
              </a:rPr>
              <a:t>“</a:t>
            </a:r>
            <a:r>
              <a:rPr lang="zh-CN" altLang="zh-CN" b="0" dirty="0">
                <a:solidFill>
                  <a:schemeClr val="tx1"/>
                </a:solidFill>
                <a:latin typeface="+mn-ea"/>
                <a:ea typeface="+mn-ea"/>
              </a:rPr>
              <a:t>机械参数”</a:t>
            </a:r>
            <a:r>
              <a:rPr lang="en-US" altLang="zh-CN" b="0" dirty="0">
                <a:solidFill>
                  <a:schemeClr val="tx1"/>
                </a:solidFill>
                <a:latin typeface="+mn-ea"/>
                <a:ea typeface="+mn-ea"/>
              </a:rPr>
              <a:t>(Inertia constant, friction factor and pairs of poles)</a:t>
            </a:r>
            <a:r>
              <a:rPr lang="zh-CN" altLang="zh-CN" b="0" dirty="0">
                <a:solidFill>
                  <a:schemeClr val="tx1"/>
                </a:solidFill>
                <a:latin typeface="+mn-ea"/>
                <a:ea typeface="+mn-ea"/>
              </a:rPr>
              <a:t>文本框</a:t>
            </a:r>
          </a:p>
          <a:p>
            <a:pPr algn="l"/>
            <a:r>
              <a:rPr lang="zh-CN" altLang="zh-CN" b="0" dirty="0">
                <a:solidFill>
                  <a:schemeClr val="tx1"/>
                </a:solidFill>
                <a:latin typeface="+mn-ea"/>
                <a:ea typeface="+mn-ea"/>
              </a:rPr>
              <a:t>（</a:t>
            </a:r>
            <a:r>
              <a:rPr lang="en-US" altLang="zh-CN" b="0" dirty="0">
                <a:solidFill>
                  <a:schemeClr val="tx1"/>
                </a:solidFill>
                <a:latin typeface="+mn-ea"/>
                <a:ea typeface="+mn-ea"/>
              </a:rPr>
              <a:t>10</a:t>
            </a:r>
            <a:r>
              <a:rPr lang="zh-CN" altLang="zh-CN" b="0" dirty="0">
                <a:solidFill>
                  <a:schemeClr val="tx1"/>
                </a:solidFill>
                <a:latin typeface="+mn-ea"/>
                <a:ea typeface="+mn-ea"/>
              </a:rPr>
              <a:t>）初始条件</a:t>
            </a:r>
            <a:r>
              <a:rPr lang="en-US" altLang="zh-CN" b="0" dirty="0">
                <a:solidFill>
                  <a:schemeClr val="tx1"/>
                </a:solidFill>
                <a:latin typeface="+mn-ea"/>
                <a:ea typeface="+mn-ea"/>
              </a:rPr>
              <a:t>(Initial conditions)</a:t>
            </a:r>
            <a:r>
              <a:rPr lang="zh-CN" altLang="zh-CN" b="0" dirty="0">
                <a:solidFill>
                  <a:schemeClr val="tx1"/>
                </a:solidFill>
                <a:latin typeface="+mn-ea"/>
                <a:ea typeface="+mn-ea"/>
              </a:rPr>
              <a:t>：初始转差率，转子初始角位移，定子电流幅值和相角。</a:t>
            </a:r>
          </a:p>
        </p:txBody>
      </p:sp>
    </p:spTree>
    <p:extLst>
      <p:ext uri="{BB962C8B-B14F-4D97-AF65-F5344CB8AC3E}">
        <p14:creationId xmlns:p14="http://schemas.microsoft.com/office/powerpoint/2010/main" val="854634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24744"/>
            <a:ext cx="6840760" cy="400110"/>
          </a:xfrm>
          <a:prstGeom prst="rect">
            <a:avLst/>
          </a:prstGeom>
        </p:spPr>
        <p:txBody>
          <a:bodyPr wrap="square">
            <a:spAutoFit/>
          </a:bodyPr>
          <a:lstStyle/>
          <a:p>
            <a:pPr algn="l"/>
            <a:r>
              <a:rPr lang="zh-CN" altLang="zh-CN" b="0" dirty="0">
                <a:solidFill>
                  <a:schemeClr val="tx1"/>
                </a:solidFill>
                <a:latin typeface="+mn-ea"/>
                <a:ea typeface="+mn-ea"/>
              </a:rPr>
              <a:t>【例</a:t>
            </a:r>
            <a:r>
              <a:rPr lang="en-US" altLang="zh-CN" b="0" dirty="0">
                <a:solidFill>
                  <a:schemeClr val="tx1"/>
                </a:solidFill>
                <a:latin typeface="+mn-ea"/>
                <a:ea typeface="+mn-ea"/>
              </a:rPr>
              <a:t>9.3</a:t>
            </a:r>
            <a:r>
              <a:rPr lang="zh-CN" altLang="zh-CN" b="0" dirty="0">
                <a:solidFill>
                  <a:schemeClr val="tx1"/>
                </a:solidFill>
                <a:latin typeface="+mn-ea"/>
                <a:ea typeface="+mn-ea"/>
              </a:rPr>
              <a:t>】一台三相四极鼠笼型转子异步电动机，额定功率</a:t>
            </a:r>
            <a:endParaRPr lang="zh-CN" altLang="en-US" b="0" dirty="0">
              <a:solidFill>
                <a:schemeClr val="tx1"/>
              </a:solidFill>
              <a:latin typeface="+mn-ea"/>
              <a:ea typeface="+mn-ea"/>
            </a:endParaRPr>
          </a:p>
        </p:txBody>
      </p:sp>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1177220"/>
            <a:ext cx="605780" cy="29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402140" y="1124744"/>
            <a:ext cx="1723549" cy="400110"/>
          </a:xfrm>
          <a:prstGeom prst="rect">
            <a:avLst/>
          </a:prstGeom>
        </p:spPr>
        <p:txBody>
          <a:bodyPr wrap="none">
            <a:spAutoFit/>
          </a:bodyPr>
          <a:lstStyle/>
          <a:p>
            <a:r>
              <a:rPr lang="en-US" altLang="zh-CN" b="0" dirty="0">
                <a:solidFill>
                  <a:schemeClr val="tx1"/>
                </a:solidFill>
                <a:latin typeface="+mj-ea"/>
                <a:ea typeface="+mj-ea"/>
              </a:rPr>
              <a:t>kW</a:t>
            </a:r>
            <a:r>
              <a:rPr lang="zh-CN" altLang="zh-CN" b="0" dirty="0">
                <a:solidFill>
                  <a:schemeClr val="tx1"/>
                </a:solidFill>
                <a:latin typeface="+mj-ea"/>
                <a:ea typeface="+mj-ea"/>
              </a:rPr>
              <a:t>，额定电压</a:t>
            </a:r>
            <a:endParaRPr lang="zh-CN" altLang="en-US" b="0" dirty="0">
              <a:solidFill>
                <a:schemeClr val="tx1"/>
              </a:solidFill>
              <a:latin typeface="+mj-ea"/>
              <a:ea typeface="+mj-ea"/>
            </a:endParaRPr>
          </a:p>
        </p:txBody>
      </p:sp>
      <p:pic>
        <p:nvPicPr>
          <p:cNvPr id="368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348" y="1628800"/>
            <a:ext cx="1047725" cy="39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182073" y="1638684"/>
            <a:ext cx="1638590" cy="400110"/>
          </a:xfrm>
          <a:prstGeom prst="rect">
            <a:avLst/>
          </a:prstGeom>
        </p:spPr>
        <p:txBody>
          <a:bodyPr wrap="none">
            <a:spAutoFit/>
          </a:bodyPr>
          <a:lstStyle/>
          <a:p>
            <a:r>
              <a:rPr lang="en-US" altLang="zh-CN" b="0" dirty="0">
                <a:solidFill>
                  <a:schemeClr val="tx1"/>
                </a:solidFill>
                <a:latin typeface="+mj-ea"/>
                <a:ea typeface="+mj-ea"/>
              </a:rPr>
              <a:t>V</a:t>
            </a:r>
            <a:r>
              <a:rPr lang="zh-CN" altLang="zh-CN" b="0" dirty="0">
                <a:solidFill>
                  <a:schemeClr val="tx1"/>
                </a:solidFill>
                <a:latin typeface="+mj-ea"/>
                <a:ea typeface="+mj-ea"/>
              </a:rPr>
              <a:t>，额定转速</a:t>
            </a:r>
            <a:endParaRPr lang="zh-CN" altLang="en-US" b="0" dirty="0">
              <a:solidFill>
                <a:schemeClr val="tx1"/>
              </a:solidFill>
              <a:latin typeface="+mj-ea"/>
              <a:ea typeface="+mj-ea"/>
            </a:endParaRPr>
          </a:p>
        </p:txBody>
      </p:sp>
      <p:pic>
        <p:nvPicPr>
          <p:cNvPr id="3686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9792" y="1670161"/>
            <a:ext cx="1015493" cy="37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715285" y="1670161"/>
            <a:ext cx="2092239" cy="400110"/>
          </a:xfrm>
          <a:prstGeom prst="rect">
            <a:avLst/>
          </a:prstGeom>
        </p:spPr>
        <p:txBody>
          <a:bodyPr wrap="none">
            <a:spAutoFit/>
          </a:bodyPr>
          <a:lstStyle/>
          <a:p>
            <a:r>
              <a:rPr lang="en-US" altLang="zh-CN" b="0" dirty="0">
                <a:solidFill>
                  <a:schemeClr val="tx1"/>
                </a:solidFill>
                <a:latin typeface="+mj-ea"/>
                <a:ea typeface="+mj-ea"/>
              </a:rPr>
              <a:t>r/min</a:t>
            </a:r>
            <a:r>
              <a:rPr lang="zh-CN" altLang="zh-CN" b="0" dirty="0">
                <a:solidFill>
                  <a:schemeClr val="tx1"/>
                </a:solidFill>
                <a:latin typeface="+mj-ea"/>
                <a:ea typeface="+mj-ea"/>
              </a:rPr>
              <a:t>，额定频率</a:t>
            </a:r>
            <a:endParaRPr lang="zh-CN" altLang="en-US" b="0" dirty="0">
              <a:solidFill>
                <a:schemeClr val="tx1"/>
              </a:solidFill>
              <a:latin typeface="+mj-ea"/>
              <a:ea typeface="+mj-ea"/>
            </a:endParaRPr>
          </a:p>
        </p:txBody>
      </p:sp>
      <p:pic>
        <p:nvPicPr>
          <p:cNvPr id="3686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4128" y="1694889"/>
            <a:ext cx="1114692" cy="37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889179" y="1655316"/>
            <a:ext cx="2236510" cy="400110"/>
          </a:xfrm>
          <a:prstGeom prst="rect">
            <a:avLst/>
          </a:prstGeom>
        </p:spPr>
        <p:txBody>
          <a:bodyPr wrap="none">
            <a:spAutoFit/>
          </a:bodyPr>
          <a:lstStyle/>
          <a:p>
            <a:r>
              <a:rPr lang="zh-CN" altLang="zh-CN" b="0" dirty="0">
                <a:solidFill>
                  <a:schemeClr val="tx1"/>
                </a:solidFill>
                <a:latin typeface="+mj-ea"/>
                <a:ea typeface="+mj-ea"/>
              </a:rPr>
              <a:t>已知定子每相电阻</a:t>
            </a:r>
            <a:endParaRPr lang="zh-CN" altLang="en-US" b="0" dirty="0">
              <a:solidFill>
                <a:schemeClr val="tx1"/>
              </a:solidFill>
              <a:latin typeface="+mj-ea"/>
              <a:ea typeface="+mj-ea"/>
            </a:endParaRPr>
          </a:p>
        </p:txBody>
      </p:sp>
      <p:pic>
        <p:nvPicPr>
          <p:cNvPr id="3687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348" y="2204864"/>
            <a:ext cx="993651" cy="33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423595" y="2170417"/>
            <a:ext cx="697627" cy="400110"/>
          </a:xfrm>
          <a:prstGeom prst="rect">
            <a:avLst/>
          </a:prstGeom>
        </p:spPr>
        <p:txBody>
          <a:bodyPr wrap="none">
            <a:spAutoFit/>
          </a:bodyPr>
          <a:lstStyle/>
          <a:p>
            <a:r>
              <a:rPr lang="zh-CN" altLang="zh-CN" b="0" dirty="0">
                <a:solidFill>
                  <a:schemeClr val="tx1"/>
                </a:solidFill>
                <a:latin typeface="+mn-ea"/>
                <a:ea typeface="+mn-ea"/>
              </a:rPr>
              <a:t>漏抗</a:t>
            </a:r>
            <a:endParaRPr lang="zh-CN" altLang="en-US" b="0" dirty="0">
              <a:solidFill>
                <a:schemeClr val="tx1"/>
              </a:solidFill>
              <a:latin typeface="+mn-ea"/>
              <a:ea typeface="+mn-ea"/>
            </a:endParaRPr>
          </a:p>
        </p:txBody>
      </p:sp>
      <p:pic>
        <p:nvPicPr>
          <p:cNvPr id="3687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7451" y="2204864"/>
            <a:ext cx="289917" cy="28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1749" y="2204864"/>
            <a:ext cx="949948" cy="33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2579" y="2200142"/>
            <a:ext cx="289917" cy="28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517133" y="2170417"/>
            <a:ext cx="1723549" cy="400110"/>
          </a:xfrm>
          <a:prstGeom prst="rect">
            <a:avLst/>
          </a:prstGeom>
        </p:spPr>
        <p:txBody>
          <a:bodyPr wrap="none">
            <a:spAutoFit/>
          </a:bodyPr>
          <a:lstStyle/>
          <a:p>
            <a:r>
              <a:rPr lang="zh-CN" altLang="zh-CN" b="0" dirty="0">
                <a:solidFill>
                  <a:schemeClr val="tx1"/>
                </a:solidFill>
                <a:latin typeface="+mj-ea"/>
                <a:ea typeface="+mj-ea"/>
              </a:rPr>
              <a:t>转子每相电阻</a:t>
            </a:r>
            <a:endParaRPr lang="zh-CN" altLang="en-US" b="0" dirty="0">
              <a:solidFill>
                <a:schemeClr val="tx1"/>
              </a:solidFill>
              <a:latin typeface="+mj-ea"/>
              <a:ea typeface="+mj-ea"/>
            </a:endParaRPr>
          </a:p>
        </p:txBody>
      </p:sp>
      <p:pic>
        <p:nvPicPr>
          <p:cNvPr id="3687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48064" y="2270252"/>
            <a:ext cx="1052674" cy="29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2875" y="2270252"/>
            <a:ext cx="289917" cy="28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540365" y="2242813"/>
            <a:ext cx="697627" cy="400110"/>
          </a:xfrm>
          <a:prstGeom prst="rect">
            <a:avLst/>
          </a:prstGeom>
        </p:spPr>
        <p:txBody>
          <a:bodyPr wrap="none">
            <a:spAutoFit/>
          </a:bodyPr>
          <a:lstStyle/>
          <a:p>
            <a:r>
              <a:rPr lang="zh-CN" altLang="zh-CN" b="0" dirty="0">
                <a:solidFill>
                  <a:schemeClr val="tx1"/>
                </a:solidFill>
                <a:latin typeface="+mj-ea"/>
                <a:ea typeface="+mj-ea"/>
              </a:rPr>
              <a:t>漏抗</a:t>
            </a:r>
            <a:endParaRPr lang="zh-CN" altLang="en-US" b="0" dirty="0">
              <a:solidFill>
                <a:schemeClr val="tx1"/>
              </a:solidFill>
              <a:latin typeface="+mj-ea"/>
              <a:ea typeface="+mj-ea"/>
            </a:endParaRPr>
          </a:p>
        </p:txBody>
      </p:sp>
      <p:pic>
        <p:nvPicPr>
          <p:cNvPr id="3687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82331" y="2307260"/>
            <a:ext cx="1058054" cy="33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0385" y="2302538"/>
            <a:ext cx="289917" cy="28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01324" y="2642923"/>
            <a:ext cx="1210588" cy="400110"/>
          </a:xfrm>
          <a:prstGeom prst="rect">
            <a:avLst/>
          </a:prstGeom>
        </p:spPr>
        <p:txBody>
          <a:bodyPr wrap="none">
            <a:spAutoFit/>
          </a:bodyPr>
          <a:lstStyle/>
          <a:p>
            <a:r>
              <a:rPr lang="zh-CN" altLang="zh-CN" b="0" dirty="0">
                <a:solidFill>
                  <a:schemeClr val="tx1"/>
                </a:solidFill>
                <a:latin typeface="+mj-ea"/>
                <a:ea typeface="+mj-ea"/>
              </a:rPr>
              <a:t>励磁电抗</a:t>
            </a:r>
            <a:endParaRPr lang="zh-CN" altLang="en-US" b="0" dirty="0">
              <a:solidFill>
                <a:schemeClr val="tx1"/>
              </a:solidFill>
              <a:latin typeface="+mj-ea"/>
              <a:ea typeface="+mj-ea"/>
            </a:endParaRPr>
          </a:p>
        </p:txBody>
      </p:sp>
      <p:pic>
        <p:nvPicPr>
          <p:cNvPr id="3687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38676" y="2704679"/>
            <a:ext cx="1002506" cy="31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41181" y="2704679"/>
            <a:ext cx="244107" cy="24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90722" y="3075057"/>
            <a:ext cx="6598455" cy="400110"/>
          </a:xfrm>
          <a:prstGeom prst="rect">
            <a:avLst/>
          </a:prstGeom>
        </p:spPr>
        <p:txBody>
          <a:bodyPr wrap="square">
            <a:spAutoFit/>
          </a:bodyPr>
          <a:lstStyle/>
          <a:p>
            <a:r>
              <a:rPr lang="zh-CN" altLang="zh-CN" b="0" dirty="0">
                <a:solidFill>
                  <a:schemeClr val="tx1"/>
                </a:solidFill>
                <a:latin typeface="+mj-ea"/>
                <a:ea typeface="+mj-ea"/>
              </a:rPr>
              <a:t>求额定负载运行状态下的定子电流、转速和电磁力矩。当</a:t>
            </a:r>
            <a:endParaRPr lang="zh-CN" altLang="en-US" b="0" dirty="0">
              <a:solidFill>
                <a:schemeClr val="tx1"/>
              </a:solidFill>
              <a:latin typeface="+mj-ea"/>
              <a:ea typeface="+mj-ea"/>
            </a:endParaRPr>
          </a:p>
        </p:txBody>
      </p:sp>
      <p:pic>
        <p:nvPicPr>
          <p:cNvPr id="36877"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71919" y="3105720"/>
            <a:ext cx="930914" cy="338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12418" y="3492789"/>
            <a:ext cx="2920992" cy="400110"/>
          </a:xfrm>
          <a:prstGeom prst="rect">
            <a:avLst/>
          </a:prstGeom>
        </p:spPr>
        <p:txBody>
          <a:bodyPr wrap="none">
            <a:spAutoFit/>
          </a:bodyPr>
          <a:lstStyle/>
          <a:p>
            <a:r>
              <a:rPr lang="zh-CN" altLang="zh-CN" b="0" dirty="0">
                <a:solidFill>
                  <a:schemeClr val="tx1"/>
                </a:solidFill>
                <a:latin typeface="+mj-ea"/>
                <a:ea typeface="+mj-ea"/>
              </a:rPr>
              <a:t>时，负载力矩增大到</a:t>
            </a:r>
            <a:r>
              <a:rPr lang="en-US" altLang="zh-CN" b="0" dirty="0">
                <a:solidFill>
                  <a:schemeClr val="tx1"/>
                </a:solidFill>
                <a:latin typeface="+mj-ea"/>
                <a:ea typeface="+mj-ea"/>
              </a:rPr>
              <a:t>100</a:t>
            </a:r>
            <a:endParaRPr lang="zh-CN" altLang="en-US" b="0" dirty="0">
              <a:solidFill>
                <a:schemeClr val="tx1"/>
              </a:solidFill>
              <a:latin typeface="+mj-ea"/>
              <a:ea typeface="+mj-ea"/>
            </a:endParaRPr>
          </a:p>
        </p:txBody>
      </p:sp>
      <p:pic>
        <p:nvPicPr>
          <p:cNvPr id="36878" name="Picture 1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2141" y="3533719"/>
            <a:ext cx="690251" cy="35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718688" y="3538956"/>
            <a:ext cx="4957767" cy="400110"/>
          </a:xfrm>
          <a:prstGeom prst="rect">
            <a:avLst/>
          </a:prstGeom>
        </p:spPr>
        <p:txBody>
          <a:bodyPr wrap="square">
            <a:spAutoFit/>
          </a:bodyPr>
          <a:lstStyle/>
          <a:p>
            <a:pPr algn="l"/>
            <a:r>
              <a:rPr lang="zh-CN" altLang="zh-CN" b="0" dirty="0">
                <a:solidFill>
                  <a:schemeClr val="tx1"/>
                </a:solidFill>
                <a:latin typeface="+mj-ea"/>
                <a:ea typeface="+mj-ea"/>
              </a:rPr>
              <a:t>，求变化后的定子电流、转速和电磁力矩。</a:t>
            </a:r>
            <a:endParaRPr lang="zh-CN" altLang="en-US" b="0" dirty="0">
              <a:solidFill>
                <a:schemeClr val="tx1"/>
              </a:solidFill>
              <a:latin typeface="+mj-ea"/>
              <a:ea typeface="+mj-ea"/>
            </a:endParaRPr>
          </a:p>
        </p:txBody>
      </p:sp>
      <p:sp>
        <p:nvSpPr>
          <p:cNvPr id="14" name="矩形 13"/>
          <p:cNvSpPr/>
          <p:nvPr/>
        </p:nvSpPr>
        <p:spPr>
          <a:xfrm>
            <a:off x="199288" y="4005064"/>
            <a:ext cx="8693192"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）理论分析。采用异步电动机的</a:t>
            </a:r>
            <a:r>
              <a:rPr lang="en-US" altLang="zh-CN" b="0" dirty="0">
                <a:solidFill>
                  <a:schemeClr val="tx1"/>
                </a:solidFill>
                <a:latin typeface="+mj-ea"/>
                <a:ea typeface="+mj-ea"/>
              </a:rPr>
              <a:t>T</a:t>
            </a:r>
            <a:r>
              <a:rPr lang="zh-CN" altLang="zh-CN" b="0" dirty="0">
                <a:solidFill>
                  <a:schemeClr val="tx1"/>
                </a:solidFill>
                <a:latin typeface="+mj-ea"/>
                <a:ea typeface="+mj-ea"/>
              </a:rPr>
              <a:t>形等效电路进行计算，等效电路如图</a:t>
            </a:r>
            <a:r>
              <a:rPr lang="en-US" altLang="zh-CN" b="0" dirty="0">
                <a:solidFill>
                  <a:schemeClr val="tx1"/>
                </a:solidFill>
                <a:latin typeface="+mj-ea"/>
                <a:ea typeface="+mj-ea"/>
              </a:rPr>
              <a:t>9-26</a:t>
            </a:r>
            <a:r>
              <a:rPr lang="zh-CN" altLang="zh-CN" b="0" dirty="0">
                <a:solidFill>
                  <a:schemeClr val="tx1"/>
                </a:solidFill>
                <a:latin typeface="+mj-ea"/>
                <a:ea typeface="+mj-ea"/>
              </a:rPr>
              <a:t>所示。</a:t>
            </a:r>
          </a:p>
        </p:txBody>
      </p:sp>
      <p:pic>
        <p:nvPicPr>
          <p:cNvPr id="36879"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3665" y="4581128"/>
            <a:ext cx="3635375" cy="176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6582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1467068" cy="400110"/>
          </a:xfrm>
          <a:prstGeom prst="rect">
            <a:avLst/>
          </a:prstGeom>
        </p:spPr>
        <p:txBody>
          <a:bodyPr wrap="none">
            <a:spAutoFit/>
          </a:bodyPr>
          <a:lstStyle/>
          <a:p>
            <a:r>
              <a:rPr lang="zh-CN" altLang="zh-CN" b="0" dirty="0">
                <a:solidFill>
                  <a:schemeClr val="tx1"/>
                </a:solidFill>
                <a:latin typeface="+mj-ea"/>
                <a:ea typeface="+mj-ea"/>
              </a:rPr>
              <a:t>图</a:t>
            </a:r>
            <a:r>
              <a:rPr lang="en-US" altLang="zh-CN" b="0" dirty="0">
                <a:solidFill>
                  <a:schemeClr val="tx1"/>
                </a:solidFill>
                <a:latin typeface="+mj-ea"/>
                <a:ea typeface="+mj-ea"/>
              </a:rPr>
              <a:t>9-26</a:t>
            </a:r>
            <a:r>
              <a:rPr lang="zh-CN" altLang="zh-CN" b="0" dirty="0">
                <a:solidFill>
                  <a:schemeClr val="tx1"/>
                </a:solidFill>
                <a:latin typeface="+mj-ea"/>
                <a:ea typeface="+mj-ea"/>
              </a:rPr>
              <a:t>中，</a:t>
            </a:r>
            <a:endParaRPr lang="zh-CN" altLang="en-US" b="0" dirty="0">
              <a:solidFill>
                <a:schemeClr val="tx1"/>
              </a:solidFill>
              <a:latin typeface="+mj-ea"/>
              <a:ea typeface="+mj-ea"/>
            </a:endParaRPr>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200735"/>
            <a:ext cx="794469" cy="34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58157" y="1191958"/>
            <a:ext cx="2749471" cy="400110"/>
          </a:xfrm>
          <a:prstGeom prst="rect">
            <a:avLst/>
          </a:prstGeom>
        </p:spPr>
        <p:txBody>
          <a:bodyPr wrap="none">
            <a:spAutoFit/>
          </a:bodyPr>
          <a:lstStyle/>
          <a:p>
            <a:r>
              <a:rPr lang="zh-CN" altLang="zh-CN" b="0" dirty="0">
                <a:solidFill>
                  <a:schemeClr val="tx1"/>
                </a:solidFill>
                <a:latin typeface="+mj-ea"/>
                <a:ea typeface="+mj-ea"/>
              </a:rPr>
              <a:t>为定子绕组的漏阻抗；</a:t>
            </a:r>
            <a:endParaRPr lang="zh-CN" altLang="en-US" b="0" dirty="0">
              <a:solidFill>
                <a:schemeClr val="tx1"/>
              </a:solidFill>
              <a:latin typeface="+mj-ea"/>
              <a:ea typeface="+mj-ea"/>
            </a:endParaRPr>
          </a:p>
        </p:txBody>
      </p:sp>
      <p:pic>
        <p:nvPicPr>
          <p:cNvPr id="378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8791" y="1266719"/>
            <a:ext cx="337674" cy="32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476465" y="1229836"/>
            <a:ext cx="1723549" cy="400110"/>
          </a:xfrm>
          <a:prstGeom prst="rect">
            <a:avLst/>
          </a:prstGeom>
        </p:spPr>
        <p:txBody>
          <a:bodyPr wrap="none">
            <a:spAutoFit/>
          </a:bodyPr>
          <a:lstStyle/>
          <a:p>
            <a:pPr algn="l"/>
            <a:r>
              <a:rPr lang="zh-CN" altLang="zh-CN" b="0" dirty="0">
                <a:solidFill>
                  <a:schemeClr val="tx1"/>
                </a:solidFill>
                <a:latin typeface="+mj-ea"/>
                <a:ea typeface="+mj-ea"/>
              </a:rPr>
              <a:t>为励磁电抗；</a:t>
            </a:r>
            <a:endParaRPr lang="zh-CN" altLang="en-US" b="0" dirty="0">
              <a:solidFill>
                <a:schemeClr val="tx1"/>
              </a:solidFill>
              <a:latin typeface="+mj-ea"/>
              <a:ea typeface="+mj-ea"/>
            </a:endParaRPr>
          </a:p>
        </p:txBody>
      </p:sp>
      <p:pic>
        <p:nvPicPr>
          <p:cNvPr id="378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1200735"/>
            <a:ext cx="779958" cy="619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01466" y="1620582"/>
            <a:ext cx="3518912" cy="400110"/>
          </a:xfrm>
          <a:prstGeom prst="rect">
            <a:avLst/>
          </a:prstGeom>
        </p:spPr>
        <p:txBody>
          <a:bodyPr wrap="none">
            <a:spAutoFit/>
          </a:bodyPr>
          <a:lstStyle/>
          <a:p>
            <a:r>
              <a:rPr lang="zh-CN" altLang="zh-CN" b="0" dirty="0">
                <a:solidFill>
                  <a:schemeClr val="tx1"/>
                </a:solidFill>
                <a:latin typeface="+mj-ea"/>
                <a:ea typeface="+mj-ea"/>
              </a:rPr>
              <a:t>为折算后转子绕组的漏阻抗；</a:t>
            </a:r>
            <a:endParaRPr lang="zh-CN" altLang="en-US" b="0" dirty="0">
              <a:solidFill>
                <a:schemeClr val="tx1"/>
              </a:solidFill>
              <a:latin typeface="+mj-ea"/>
              <a:ea typeface="+mj-ea"/>
            </a:endParaRPr>
          </a:p>
        </p:txBody>
      </p:sp>
      <p:pic>
        <p:nvPicPr>
          <p:cNvPr id="3789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6015" y="1709736"/>
            <a:ext cx="256877" cy="31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915651" y="1682297"/>
            <a:ext cx="1467068" cy="400110"/>
          </a:xfrm>
          <a:prstGeom prst="rect">
            <a:avLst/>
          </a:prstGeom>
        </p:spPr>
        <p:txBody>
          <a:bodyPr wrap="none">
            <a:spAutoFit/>
          </a:bodyPr>
          <a:lstStyle/>
          <a:p>
            <a:r>
              <a:rPr lang="zh-CN" altLang="zh-CN" b="0" dirty="0">
                <a:solidFill>
                  <a:schemeClr val="tx1"/>
                </a:solidFill>
                <a:latin typeface="+mj-ea"/>
                <a:ea typeface="+mj-ea"/>
              </a:rPr>
              <a:t>为转差率。</a:t>
            </a:r>
            <a:endParaRPr lang="zh-CN" altLang="en-US" b="0" dirty="0">
              <a:solidFill>
                <a:schemeClr val="tx1"/>
              </a:solidFill>
              <a:latin typeface="+mj-ea"/>
              <a:ea typeface="+mj-ea"/>
            </a:endParaRPr>
          </a:p>
        </p:txBody>
      </p:sp>
      <p:sp>
        <p:nvSpPr>
          <p:cNvPr id="7" name="矩形 6"/>
          <p:cNvSpPr/>
          <p:nvPr/>
        </p:nvSpPr>
        <p:spPr>
          <a:xfrm>
            <a:off x="645433" y="2082407"/>
            <a:ext cx="2236510" cy="400110"/>
          </a:xfrm>
          <a:prstGeom prst="rect">
            <a:avLst/>
          </a:prstGeom>
        </p:spPr>
        <p:txBody>
          <a:bodyPr wrap="none">
            <a:spAutoFit/>
          </a:bodyPr>
          <a:lstStyle/>
          <a:p>
            <a:r>
              <a:rPr lang="zh-CN" altLang="zh-CN" b="0" dirty="0">
                <a:solidFill>
                  <a:schemeClr val="tx1"/>
                </a:solidFill>
                <a:latin typeface="+mj-ea"/>
                <a:ea typeface="+mj-ea"/>
              </a:rPr>
              <a:t>由题意，得转差率</a:t>
            </a:r>
            <a:endParaRPr lang="zh-CN" altLang="en-US" b="0" dirty="0">
              <a:solidFill>
                <a:schemeClr val="tx1"/>
              </a:solidFill>
              <a:latin typeface="+mj-ea"/>
              <a:ea typeface="+mj-ea"/>
            </a:endParaRPr>
          </a:p>
        </p:txBody>
      </p:sp>
      <p:pic>
        <p:nvPicPr>
          <p:cNvPr id="3789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1404" y="2708920"/>
            <a:ext cx="2879627"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811389" y="3329608"/>
            <a:ext cx="1980029" cy="400110"/>
          </a:xfrm>
          <a:prstGeom prst="rect">
            <a:avLst/>
          </a:prstGeom>
        </p:spPr>
        <p:txBody>
          <a:bodyPr wrap="none">
            <a:spAutoFit/>
          </a:bodyPr>
          <a:lstStyle/>
          <a:p>
            <a:r>
              <a:rPr lang="zh-CN" altLang="zh-CN" b="0" dirty="0">
                <a:solidFill>
                  <a:schemeClr val="tx1"/>
                </a:solidFill>
                <a:latin typeface="+mj-ea"/>
                <a:ea typeface="+mj-ea"/>
              </a:rPr>
              <a:t>式中，同步转速</a:t>
            </a:r>
            <a:endParaRPr lang="zh-CN" altLang="en-US" b="0" dirty="0">
              <a:solidFill>
                <a:schemeClr val="tx1"/>
              </a:solidFill>
              <a:latin typeface="+mj-ea"/>
              <a:ea typeface="+mj-ea"/>
            </a:endParaRPr>
          </a:p>
        </p:txBody>
      </p:sp>
      <p:pic>
        <p:nvPicPr>
          <p:cNvPr id="3789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84601" y="3329608"/>
            <a:ext cx="2239704"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24305" y="3399867"/>
            <a:ext cx="655807" cy="26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771905" y="3740684"/>
            <a:ext cx="2492990" cy="400110"/>
          </a:xfrm>
          <a:prstGeom prst="rect">
            <a:avLst/>
          </a:prstGeom>
        </p:spPr>
        <p:txBody>
          <a:bodyPr wrap="none">
            <a:spAutoFit/>
          </a:bodyPr>
          <a:lstStyle/>
          <a:p>
            <a:r>
              <a:rPr lang="zh-CN" altLang="zh-CN" b="0" dirty="0">
                <a:solidFill>
                  <a:schemeClr val="tx1"/>
                </a:solidFill>
                <a:latin typeface="+mj-ea"/>
                <a:ea typeface="+mj-ea"/>
              </a:rPr>
              <a:t>定子额定相电流为：</a:t>
            </a:r>
          </a:p>
        </p:txBody>
      </p:sp>
      <p:pic>
        <p:nvPicPr>
          <p:cNvPr id="37897"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86991" y="4293096"/>
            <a:ext cx="4157267"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559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3005951" cy="400110"/>
          </a:xfrm>
          <a:prstGeom prst="rect">
            <a:avLst/>
          </a:prstGeom>
        </p:spPr>
        <p:txBody>
          <a:bodyPr wrap="none">
            <a:spAutoFit/>
          </a:bodyPr>
          <a:lstStyle/>
          <a:p>
            <a:r>
              <a:rPr lang="zh-CN" altLang="zh-CN" b="0" dirty="0">
                <a:solidFill>
                  <a:schemeClr val="tx1"/>
                </a:solidFill>
                <a:latin typeface="+mj-ea"/>
                <a:ea typeface="+mj-ea"/>
              </a:rPr>
              <a:t>此时的额定输入功率为：</a:t>
            </a:r>
          </a:p>
        </p:txBody>
      </p:sp>
      <p:pic>
        <p:nvPicPr>
          <p:cNvPr id="389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1077616"/>
            <a:ext cx="3964870" cy="38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7544" y="1700808"/>
            <a:ext cx="1723549" cy="400110"/>
          </a:xfrm>
          <a:prstGeom prst="rect">
            <a:avLst/>
          </a:prstGeom>
        </p:spPr>
        <p:txBody>
          <a:bodyPr wrap="none">
            <a:spAutoFit/>
          </a:bodyPr>
          <a:lstStyle/>
          <a:p>
            <a:r>
              <a:rPr lang="zh-CN" altLang="zh-CN" b="0" dirty="0">
                <a:solidFill>
                  <a:schemeClr val="tx1"/>
                </a:solidFill>
                <a:latin typeface="+mj-ea"/>
                <a:ea typeface="+mj-ea"/>
              </a:rPr>
              <a:t>定子铜耗为：</a:t>
            </a:r>
          </a:p>
        </p:txBody>
      </p:sp>
      <p:pic>
        <p:nvPicPr>
          <p:cNvPr id="389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728317"/>
            <a:ext cx="3168352" cy="37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3528" y="2236802"/>
            <a:ext cx="2492990" cy="400110"/>
          </a:xfrm>
          <a:prstGeom prst="rect">
            <a:avLst/>
          </a:prstGeom>
        </p:spPr>
        <p:txBody>
          <a:bodyPr wrap="none">
            <a:spAutoFit/>
          </a:bodyPr>
          <a:lstStyle/>
          <a:p>
            <a:r>
              <a:rPr lang="zh-CN" altLang="zh-CN" b="0" dirty="0">
                <a:solidFill>
                  <a:schemeClr val="tx1"/>
                </a:solidFill>
                <a:latin typeface="+mj-ea"/>
                <a:ea typeface="+mj-ea"/>
              </a:rPr>
              <a:t>对应的电磁转矩为：</a:t>
            </a:r>
          </a:p>
        </p:txBody>
      </p:sp>
      <p:pic>
        <p:nvPicPr>
          <p:cNvPr id="389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9155" y="2110673"/>
            <a:ext cx="4641586" cy="60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95320" y="2828835"/>
            <a:ext cx="2664512" cy="400110"/>
          </a:xfrm>
          <a:prstGeom prst="rect">
            <a:avLst/>
          </a:prstGeom>
        </p:spPr>
        <p:txBody>
          <a:bodyPr wrap="none">
            <a:spAutoFit/>
          </a:bodyPr>
          <a:lstStyle/>
          <a:p>
            <a:r>
              <a:rPr lang="zh-CN" altLang="zh-CN" b="0" dirty="0">
                <a:solidFill>
                  <a:schemeClr val="tx1"/>
                </a:solidFill>
                <a:latin typeface="+mj-ea"/>
                <a:ea typeface="+mj-ea"/>
              </a:rPr>
              <a:t>当负荷转矩增大到</a:t>
            </a:r>
            <a:r>
              <a:rPr lang="en-US" altLang="zh-CN" b="0" dirty="0">
                <a:solidFill>
                  <a:schemeClr val="tx1"/>
                </a:solidFill>
                <a:latin typeface="+mj-ea"/>
                <a:ea typeface="+mj-ea"/>
              </a:rPr>
              <a:t>100</a:t>
            </a:r>
            <a:endParaRPr lang="zh-CN" altLang="en-US" b="0" dirty="0">
              <a:solidFill>
                <a:schemeClr val="tx1"/>
              </a:solidFill>
              <a:latin typeface="+mj-ea"/>
              <a:ea typeface="+mj-ea"/>
            </a:endParaRPr>
          </a:p>
        </p:txBody>
      </p:sp>
      <p:pic>
        <p:nvPicPr>
          <p:cNvPr id="389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7722" y="2905344"/>
            <a:ext cx="621878" cy="32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37928" y="3228945"/>
            <a:ext cx="7186399" cy="400110"/>
          </a:xfrm>
          <a:prstGeom prst="rect">
            <a:avLst/>
          </a:prstGeom>
        </p:spPr>
        <p:txBody>
          <a:bodyPr wrap="square">
            <a:spAutoFit/>
          </a:bodyPr>
          <a:lstStyle/>
          <a:p>
            <a:pPr algn="l"/>
            <a:r>
              <a:rPr lang="zh-CN" altLang="zh-CN" b="0" dirty="0">
                <a:solidFill>
                  <a:schemeClr val="tx1"/>
                </a:solidFill>
                <a:latin typeface="+mj-ea"/>
                <a:ea typeface="+mj-ea"/>
              </a:rPr>
              <a:t>定子侧电流增大，电机转速下降以满足电磁转矩增加到</a:t>
            </a:r>
            <a:r>
              <a:rPr lang="en-US" altLang="zh-CN" b="0" dirty="0">
                <a:solidFill>
                  <a:schemeClr val="tx1"/>
                </a:solidFill>
                <a:latin typeface="+mj-ea"/>
                <a:ea typeface="+mj-ea"/>
              </a:rPr>
              <a:t>100</a:t>
            </a:r>
            <a:endParaRPr lang="zh-CN" altLang="en-US" b="0" dirty="0">
              <a:solidFill>
                <a:schemeClr val="tx1"/>
              </a:solidFill>
              <a:latin typeface="+mj-ea"/>
              <a:ea typeface="+mj-ea"/>
            </a:endParaRPr>
          </a:p>
        </p:txBody>
      </p:sp>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2449" y="3267199"/>
            <a:ext cx="621878" cy="32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6251" y="3717032"/>
            <a:ext cx="4544834" cy="400110"/>
          </a:xfrm>
          <a:prstGeom prst="rect">
            <a:avLst/>
          </a:prstGeom>
        </p:spPr>
        <p:txBody>
          <a:bodyPr wrap="none">
            <a:spAutoFit/>
          </a:bodyPr>
          <a:lstStyle/>
          <a:p>
            <a:r>
              <a:rPr lang="zh-CN" altLang="zh-CN" b="0" dirty="0">
                <a:solidFill>
                  <a:schemeClr val="tx1"/>
                </a:solidFill>
                <a:latin typeface="+mj-ea"/>
                <a:ea typeface="+mj-ea"/>
              </a:rPr>
              <a:t>简化计算可得变化后的定子侧相电流：</a:t>
            </a:r>
            <a:endParaRPr lang="zh-CN" altLang="en-US" b="0" dirty="0">
              <a:solidFill>
                <a:schemeClr val="tx1"/>
              </a:solidFill>
              <a:latin typeface="+mj-ea"/>
              <a:ea typeface="+mj-ea"/>
            </a:endParaRPr>
          </a:p>
        </p:txBody>
      </p:sp>
      <p:pic>
        <p:nvPicPr>
          <p:cNvPr id="3891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89672" y="4509120"/>
            <a:ext cx="2642963" cy="649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559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980" y="1052736"/>
            <a:ext cx="4431020"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）构建的系统仿真如图</a:t>
            </a:r>
            <a:r>
              <a:rPr lang="en-US" altLang="zh-CN" b="0" dirty="0">
                <a:solidFill>
                  <a:schemeClr val="tx1"/>
                </a:solidFill>
                <a:latin typeface="+mj-ea"/>
                <a:ea typeface="+mj-ea"/>
              </a:rPr>
              <a:t>9-27</a:t>
            </a:r>
            <a:r>
              <a:rPr lang="zh-CN" altLang="zh-CN" b="0" dirty="0">
                <a:solidFill>
                  <a:schemeClr val="tx1"/>
                </a:solidFill>
                <a:latin typeface="+mj-ea"/>
                <a:ea typeface="+mj-ea"/>
              </a:rPr>
              <a:t>所示。</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28800"/>
            <a:ext cx="4958316"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24242" y="4365104"/>
            <a:ext cx="8895516" cy="2031325"/>
          </a:xfrm>
          <a:prstGeom prst="rect">
            <a:avLst/>
          </a:prstGeom>
        </p:spPr>
        <p:txBody>
          <a:bodyPr wrap="square">
            <a:spAutoFit/>
          </a:bodyPr>
          <a:lstStyle/>
          <a:p>
            <a:pPr algn="l"/>
            <a:r>
              <a:rPr lang="zh-CN" altLang="zh-CN" sz="1800" b="0" dirty="0">
                <a:solidFill>
                  <a:schemeClr val="tx1"/>
                </a:solidFill>
                <a:latin typeface="+mj-ea"/>
                <a:ea typeface="+mj-ea"/>
              </a:rPr>
              <a:t>其中，电力系统图形用户界面</a:t>
            </a:r>
            <a:r>
              <a:rPr lang="en-US" altLang="zh-CN" sz="1800" b="0" dirty="0" err="1">
                <a:solidFill>
                  <a:schemeClr val="tx1"/>
                </a:solidFill>
                <a:latin typeface="+mj-ea"/>
                <a:ea typeface="+mj-ea"/>
              </a:rPr>
              <a:t>powergui</a:t>
            </a:r>
            <a:r>
              <a:rPr lang="zh-CN" altLang="zh-CN" sz="1800" b="0" dirty="0">
                <a:solidFill>
                  <a:schemeClr val="tx1"/>
                </a:solidFill>
                <a:latin typeface="+mj-ea"/>
                <a:ea typeface="+mj-ea"/>
              </a:rPr>
              <a:t>在</a:t>
            </a:r>
            <a:r>
              <a:rPr lang="en-US" altLang="zh-CN" sz="1800" b="0" dirty="0" err="1">
                <a:solidFill>
                  <a:schemeClr val="tx1"/>
                </a:solidFill>
                <a:latin typeface="+mj-ea"/>
                <a:ea typeface="+mj-ea"/>
              </a:rPr>
              <a:t>SimPowerSystems</a:t>
            </a:r>
            <a:r>
              <a:rPr lang="zh-CN" altLang="zh-CN" sz="1800" b="0" dirty="0">
                <a:solidFill>
                  <a:schemeClr val="tx1"/>
                </a:solidFill>
                <a:latin typeface="+mj-ea"/>
                <a:ea typeface="+mj-ea"/>
              </a:rPr>
              <a:t>路径下；示波器</a:t>
            </a:r>
            <a:r>
              <a:rPr lang="en-US" altLang="zh-CN" sz="1800" b="0" dirty="0">
                <a:solidFill>
                  <a:schemeClr val="tx1"/>
                </a:solidFill>
                <a:latin typeface="+mj-ea"/>
                <a:ea typeface="+mj-ea"/>
              </a:rPr>
              <a:t>Scope</a:t>
            </a:r>
            <a:r>
              <a:rPr lang="zh-CN" altLang="zh-CN" sz="1800" b="0" dirty="0">
                <a:solidFill>
                  <a:schemeClr val="tx1"/>
                </a:solidFill>
                <a:latin typeface="+mj-ea"/>
                <a:ea typeface="+mj-ea"/>
              </a:rPr>
              <a:t>在</a:t>
            </a:r>
            <a:r>
              <a:rPr lang="en-US" altLang="zh-CN" sz="1800" b="0" dirty="0">
                <a:solidFill>
                  <a:schemeClr val="tx1"/>
                </a:solidFill>
                <a:latin typeface="+mj-ea"/>
                <a:ea typeface="+mj-ea"/>
              </a:rPr>
              <a:t>Simulink/Sinks</a:t>
            </a:r>
            <a:r>
              <a:rPr lang="zh-CN" altLang="zh-CN" sz="1800" b="0" dirty="0">
                <a:solidFill>
                  <a:schemeClr val="tx1"/>
                </a:solidFill>
                <a:latin typeface="+mj-ea"/>
                <a:ea typeface="+mj-ea"/>
              </a:rPr>
              <a:t>路径下；增益模块</a:t>
            </a:r>
            <a:r>
              <a:rPr lang="en-US" altLang="zh-CN" sz="1800" b="0" dirty="0">
                <a:solidFill>
                  <a:schemeClr val="tx1"/>
                </a:solidFill>
                <a:latin typeface="+mj-ea"/>
                <a:ea typeface="+mj-ea"/>
              </a:rPr>
              <a:t>rpm</a:t>
            </a:r>
            <a:r>
              <a:rPr lang="zh-CN" altLang="zh-CN" sz="1800" b="0" dirty="0">
                <a:solidFill>
                  <a:schemeClr val="tx1"/>
                </a:solidFill>
                <a:latin typeface="+mj-ea"/>
                <a:ea typeface="+mj-ea"/>
              </a:rPr>
              <a:t>在</a:t>
            </a:r>
            <a:r>
              <a:rPr lang="en-US" altLang="zh-CN" sz="1800" b="0" dirty="0">
                <a:solidFill>
                  <a:schemeClr val="tx1"/>
                </a:solidFill>
                <a:latin typeface="+mj-ea"/>
                <a:ea typeface="+mj-ea"/>
              </a:rPr>
              <a:t>Simulink/Commonly Used Blocks</a:t>
            </a:r>
            <a:r>
              <a:rPr lang="zh-CN" altLang="zh-CN" sz="1800" b="0" dirty="0">
                <a:solidFill>
                  <a:schemeClr val="tx1"/>
                </a:solidFill>
                <a:latin typeface="+mj-ea"/>
                <a:ea typeface="+mj-ea"/>
              </a:rPr>
              <a:t>路径下；选择器模块</a:t>
            </a:r>
            <a:r>
              <a:rPr lang="en-US" altLang="zh-CN" sz="1800" b="0" dirty="0">
                <a:solidFill>
                  <a:schemeClr val="tx1"/>
                </a:solidFill>
                <a:latin typeface="+mj-ea"/>
                <a:ea typeface="+mj-ea"/>
              </a:rPr>
              <a:t>S</a:t>
            </a:r>
            <a:r>
              <a:rPr lang="zh-CN" altLang="zh-CN" sz="1800" b="0" dirty="0">
                <a:solidFill>
                  <a:schemeClr val="tx1"/>
                </a:solidFill>
                <a:latin typeface="+mj-ea"/>
                <a:ea typeface="+mj-ea"/>
              </a:rPr>
              <a:t>在</a:t>
            </a:r>
            <a:r>
              <a:rPr lang="en-US" altLang="zh-CN" sz="1800" b="0" dirty="0">
                <a:solidFill>
                  <a:schemeClr val="tx1"/>
                </a:solidFill>
                <a:latin typeface="+mj-ea"/>
                <a:ea typeface="+mj-ea"/>
              </a:rPr>
              <a:t>Simulink/Signal Routing</a:t>
            </a:r>
            <a:r>
              <a:rPr lang="zh-CN" altLang="zh-CN" sz="1800" b="0" dirty="0">
                <a:solidFill>
                  <a:schemeClr val="tx1"/>
                </a:solidFill>
                <a:latin typeface="+mj-ea"/>
                <a:ea typeface="+mj-ea"/>
              </a:rPr>
              <a:t>路径下；阶跃函数模块</a:t>
            </a:r>
            <a:r>
              <a:rPr lang="en-US" altLang="zh-CN" sz="1800" b="0" dirty="0">
                <a:solidFill>
                  <a:schemeClr val="tx1"/>
                </a:solidFill>
                <a:latin typeface="+mj-ea"/>
                <a:ea typeface="+mj-ea"/>
              </a:rPr>
              <a:t>Step</a:t>
            </a:r>
            <a:r>
              <a:rPr lang="zh-CN" altLang="zh-CN" sz="1800" b="0" dirty="0">
                <a:solidFill>
                  <a:schemeClr val="tx1"/>
                </a:solidFill>
                <a:latin typeface="+mj-ea"/>
                <a:ea typeface="+mj-ea"/>
              </a:rPr>
              <a:t>在</a:t>
            </a:r>
            <a:r>
              <a:rPr lang="en-US" altLang="zh-CN" sz="1800" b="0" dirty="0">
                <a:solidFill>
                  <a:schemeClr val="tx1"/>
                </a:solidFill>
                <a:latin typeface="+mj-ea"/>
                <a:ea typeface="+mj-ea"/>
              </a:rPr>
              <a:t>Simulink/Sources</a:t>
            </a:r>
            <a:r>
              <a:rPr lang="zh-CN" altLang="zh-CN" sz="1800" b="0" dirty="0">
                <a:solidFill>
                  <a:schemeClr val="tx1"/>
                </a:solidFill>
                <a:latin typeface="+mj-ea"/>
                <a:ea typeface="+mj-ea"/>
              </a:rPr>
              <a:t>路径下；电机测量信号分离器</a:t>
            </a:r>
            <a:r>
              <a:rPr lang="en-US" altLang="zh-CN" sz="1800" b="0" dirty="0" err="1">
                <a:solidFill>
                  <a:schemeClr val="tx1"/>
                </a:solidFill>
                <a:latin typeface="+mj-ea"/>
                <a:ea typeface="+mj-ea"/>
              </a:rPr>
              <a:t>Demux</a:t>
            </a:r>
            <a:r>
              <a:rPr lang="zh-CN" altLang="zh-CN" sz="1800" b="0" dirty="0">
                <a:solidFill>
                  <a:schemeClr val="tx1"/>
                </a:solidFill>
                <a:latin typeface="+mj-ea"/>
                <a:ea typeface="+mj-ea"/>
              </a:rPr>
              <a:t>在</a:t>
            </a:r>
            <a:r>
              <a:rPr lang="en-US" altLang="zh-CN" sz="1800" b="0" dirty="0" err="1">
                <a:solidFill>
                  <a:schemeClr val="tx1"/>
                </a:solidFill>
                <a:latin typeface="+mj-ea"/>
                <a:ea typeface="+mj-ea"/>
              </a:rPr>
              <a:t>SimPowerSystems</a:t>
            </a:r>
            <a:r>
              <a:rPr lang="en-US" altLang="zh-CN" sz="1800" b="0" dirty="0">
                <a:solidFill>
                  <a:schemeClr val="tx1"/>
                </a:solidFill>
                <a:latin typeface="+mj-ea"/>
                <a:ea typeface="+mj-ea"/>
              </a:rPr>
              <a:t>/Machines</a:t>
            </a:r>
            <a:r>
              <a:rPr lang="zh-CN" altLang="zh-CN" sz="1800" b="0" dirty="0">
                <a:solidFill>
                  <a:schemeClr val="tx1"/>
                </a:solidFill>
                <a:latin typeface="+mj-ea"/>
                <a:ea typeface="+mj-ea"/>
              </a:rPr>
              <a:t>路径下；三相电压电流测量表</a:t>
            </a:r>
            <a:r>
              <a:rPr lang="en-US" altLang="zh-CN" sz="1800" b="0" dirty="0">
                <a:solidFill>
                  <a:schemeClr val="tx1"/>
                </a:solidFill>
                <a:latin typeface="+mj-ea"/>
                <a:ea typeface="+mj-ea"/>
              </a:rPr>
              <a:t>V-I M</a:t>
            </a:r>
            <a:r>
              <a:rPr lang="zh-CN" altLang="zh-CN" sz="1800" b="0" dirty="0">
                <a:solidFill>
                  <a:schemeClr val="tx1"/>
                </a:solidFill>
                <a:latin typeface="+mj-ea"/>
                <a:ea typeface="+mj-ea"/>
              </a:rPr>
              <a:t>在</a:t>
            </a:r>
            <a:r>
              <a:rPr lang="en-US" altLang="zh-CN" sz="1800" b="0" dirty="0" err="1">
                <a:solidFill>
                  <a:schemeClr val="tx1"/>
                </a:solidFill>
                <a:latin typeface="+mj-ea"/>
                <a:ea typeface="+mj-ea"/>
              </a:rPr>
              <a:t>SimPowerSystems</a:t>
            </a:r>
            <a:r>
              <a:rPr lang="en-US" altLang="zh-CN" sz="1800" b="0" dirty="0">
                <a:solidFill>
                  <a:schemeClr val="tx1"/>
                </a:solidFill>
                <a:latin typeface="+mj-ea"/>
                <a:ea typeface="+mj-ea"/>
              </a:rPr>
              <a:t>/Measurements</a:t>
            </a:r>
            <a:r>
              <a:rPr lang="zh-CN" altLang="zh-CN" sz="1800" b="0" dirty="0">
                <a:solidFill>
                  <a:schemeClr val="tx1"/>
                </a:solidFill>
                <a:latin typeface="+mj-ea"/>
                <a:ea typeface="+mj-ea"/>
              </a:rPr>
              <a:t>路径下；三相双绕组变压器</a:t>
            </a:r>
            <a:r>
              <a:rPr lang="en-US" altLang="zh-CN" sz="1800" b="0" dirty="0">
                <a:solidFill>
                  <a:schemeClr val="tx1"/>
                </a:solidFill>
                <a:latin typeface="+mj-ea"/>
                <a:ea typeface="+mj-ea"/>
              </a:rPr>
              <a:t>T</a:t>
            </a:r>
            <a:r>
              <a:rPr lang="zh-CN" altLang="zh-CN" sz="1800" b="0" dirty="0">
                <a:solidFill>
                  <a:schemeClr val="tx1"/>
                </a:solidFill>
                <a:latin typeface="+mj-ea"/>
                <a:ea typeface="+mj-ea"/>
              </a:rPr>
              <a:t>在</a:t>
            </a:r>
            <a:r>
              <a:rPr lang="en-US" altLang="zh-CN" sz="1800" b="0" dirty="0" err="1">
                <a:solidFill>
                  <a:schemeClr val="tx1"/>
                </a:solidFill>
                <a:latin typeface="+mj-ea"/>
                <a:ea typeface="+mj-ea"/>
              </a:rPr>
              <a:t>SimPowerSystems</a:t>
            </a:r>
            <a:r>
              <a:rPr lang="en-US" altLang="zh-CN" sz="1800" b="0" dirty="0">
                <a:solidFill>
                  <a:schemeClr val="tx1"/>
                </a:solidFill>
                <a:latin typeface="+mj-ea"/>
                <a:ea typeface="+mj-ea"/>
              </a:rPr>
              <a:t>/Elements</a:t>
            </a:r>
            <a:r>
              <a:rPr lang="zh-CN" altLang="zh-CN" sz="1800" b="0" dirty="0">
                <a:solidFill>
                  <a:schemeClr val="tx1"/>
                </a:solidFill>
                <a:latin typeface="+mj-ea"/>
                <a:ea typeface="+mj-ea"/>
              </a:rPr>
              <a:t>路径下；三相电压源</a:t>
            </a:r>
            <a:r>
              <a:rPr lang="en-US" altLang="zh-CN" sz="1800" b="0" dirty="0">
                <a:solidFill>
                  <a:schemeClr val="tx1"/>
                </a:solidFill>
                <a:latin typeface="+mj-ea"/>
                <a:ea typeface="+mj-ea"/>
              </a:rPr>
              <a:t>Vs</a:t>
            </a:r>
            <a:r>
              <a:rPr lang="zh-CN" altLang="zh-CN" sz="1800" b="0" dirty="0">
                <a:solidFill>
                  <a:schemeClr val="tx1"/>
                </a:solidFill>
                <a:latin typeface="+mj-ea"/>
                <a:ea typeface="+mj-ea"/>
              </a:rPr>
              <a:t>在</a:t>
            </a:r>
            <a:r>
              <a:rPr lang="en-US" altLang="zh-CN" sz="1800" b="0" dirty="0" err="1">
                <a:solidFill>
                  <a:schemeClr val="tx1"/>
                </a:solidFill>
                <a:latin typeface="+mj-ea"/>
                <a:ea typeface="+mj-ea"/>
              </a:rPr>
              <a:t>SimPowerSystems</a:t>
            </a:r>
            <a:r>
              <a:rPr lang="en-US" altLang="zh-CN" sz="1800" b="0" dirty="0">
                <a:solidFill>
                  <a:schemeClr val="tx1"/>
                </a:solidFill>
                <a:latin typeface="+mj-ea"/>
                <a:ea typeface="+mj-ea"/>
              </a:rPr>
              <a:t>/Electrical Sources</a:t>
            </a:r>
            <a:r>
              <a:rPr lang="zh-CN" altLang="zh-CN" sz="1800" b="0" dirty="0">
                <a:solidFill>
                  <a:schemeClr val="tx1"/>
                </a:solidFill>
                <a:latin typeface="+mj-ea"/>
                <a:ea typeface="+mj-ea"/>
              </a:rPr>
              <a:t>路径下；</a:t>
            </a:r>
            <a:r>
              <a:rPr lang="en-US" altLang="zh-CN" sz="1800" b="0" dirty="0">
                <a:solidFill>
                  <a:schemeClr val="tx1"/>
                </a:solidFill>
                <a:latin typeface="+mj-ea"/>
                <a:ea typeface="+mj-ea"/>
              </a:rPr>
              <a:t>SI</a:t>
            </a:r>
            <a:r>
              <a:rPr lang="zh-CN" altLang="zh-CN" sz="1800" b="0" dirty="0">
                <a:solidFill>
                  <a:schemeClr val="tx1"/>
                </a:solidFill>
                <a:latin typeface="+mj-ea"/>
                <a:ea typeface="+mj-ea"/>
              </a:rPr>
              <a:t>下异步电机</a:t>
            </a:r>
            <a:r>
              <a:rPr lang="en-US" altLang="zh-CN" sz="1800" b="0" dirty="0">
                <a:solidFill>
                  <a:schemeClr val="tx1"/>
                </a:solidFill>
                <a:latin typeface="+mj-ea"/>
                <a:ea typeface="+mj-ea"/>
              </a:rPr>
              <a:t>AM</a:t>
            </a:r>
            <a:r>
              <a:rPr lang="zh-CN" altLang="zh-CN" sz="1800" b="0" dirty="0">
                <a:solidFill>
                  <a:schemeClr val="tx1"/>
                </a:solidFill>
                <a:latin typeface="+mj-ea"/>
                <a:ea typeface="+mj-ea"/>
              </a:rPr>
              <a:t>在</a:t>
            </a:r>
            <a:r>
              <a:rPr lang="en-US" altLang="zh-CN" sz="1800" b="0" dirty="0" err="1">
                <a:solidFill>
                  <a:schemeClr val="tx1"/>
                </a:solidFill>
                <a:latin typeface="+mj-ea"/>
                <a:ea typeface="+mj-ea"/>
              </a:rPr>
              <a:t>SimPowerSystems</a:t>
            </a:r>
            <a:r>
              <a:rPr lang="en-US" altLang="zh-CN" sz="1800" b="0" dirty="0">
                <a:solidFill>
                  <a:schemeClr val="tx1"/>
                </a:solidFill>
                <a:latin typeface="+mj-ea"/>
                <a:ea typeface="+mj-ea"/>
              </a:rPr>
              <a:t>/Machines</a:t>
            </a:r>
            <a:r>
              <a:rPr lang="zh-CN" altLang="zh-CN" sz="1800" b="0" dirty="0">
                <a:solidFill>
                  <a:schemeClr val="tx1"/>
                </a:solidFill>
                <a:latin typeface="+mj-ea"/>
                <a:ea typeface="+mj-ea"/>
              </a:rPr>
              <a:t>路径下。</a:t>
            </a:r>
          </a:p>
        </p:txBody>
      </p:sp>
    </p:spTree>
    <p:extLst>
      <p:ext uri="{BB962C8B-B14F-4D97-AF65-F5344CB8AC3E}">
        <p14:creationId xmlns:p14="http://schemas.microsoft.com/office/powerpoint/2010/main" val="342810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3246402" cy="400110"/>
          </a:xfrm>
          <a:prstGeom prst="rect">
            <a:avLst/>
          </a:prstGeom>
        </p:spPr>
        <p:txBody>
          <a:bodyPr wrap="none">
            <a:spAutoFit/>
          </a:bodyPr>
          <a:lstStyle/>
          <a:p>
            <a:r>
              <a:rPr lang="en-US" altLang="zh-CN" dirty="0"/>
              <a:t>9.2  </a:t>
            </a:r>
            <a:r>
              <a:rPr lang="zh-CN" altLang="zh-CN" dirty="0"/>
              <a:t>简化同步电机模块使用</a:t>
            </a:r>
          </a:p>
        </p:txBody>
      </p:sp>
      <p:sp>
        <p:nvSpPr>
          <p:cNvPr id="5" name="矩形 4"/>
          <p:cNvSpPr/>
          <p:nvPr/>
        </p:nvSpPr>
        <p:spPr>
          <a:xfrm>
            <a:off x="179512" y="1380838"/>
            <a:ext cx="8784976" cy="1015663"/>
          </a:xfrm>
          <a:prstGeom prst="rect">
            <a:avLst/>
          </a:prstGeom>
        </p:spPr>
        <p:txBody>
          <a:bodyPr wrap="square">
            <a:spAutoFit/>
          </a:bodyPr>
          <a:lstStyle/>
          <a:p>
            <a:pPr algn="l"/>
            <a:r>
              <a:rPr lang="zh-CN" altLang="zh-CN" b="0" dirty="0">
                <a:solidFill>
                  <a:schemeClr val="tx1"/>
                </a:solidFill>
                <a:latin typeface="+mj-ea"/>
                <a:ea typeface="+mj-ea"/>
              </a:rPr>
              <a:t>简化同步电机模块忽略电枢反应电感、励磁和阻尼绕组的漏感，仅由理想电压源串联</a:t>
            </a:r>
            <a:r>
              <a:rPr lang="en-US" altLang="zh-CN" b="0" dirty="0">
                <a:solidFill>
                  <a:schemeClr val="tx1"/>
                </a:solidFill>
                <a:latin typeface="+mj-ea"/>
                <a:ea typeface="+mj-ea"/>
              </a:rPr>
              <a:t>RL</a:t>
            </a:r>
            <a:r>
              <a:rPr lang="zh-CN" altLang="zh-CN" b="0" dirty="0">
                <a:solidFill>
                  <a:schemeClr val="tx1"/>
                </a:solidFill>
                <a:latin typeface="+mj-ea"/>
                <a:ea typeface="+mj-ea"/>
              </a:rPr>
              <a:t>线路构成，其中</a:t>
            </a:r>
            <a:r>
              <a:rPr lang="en-US" altLang="zh-CN" b="0" dirty="0">
                <a:solidFill>
                  <a:schemeClr val="tx1"/>
                </a:solidFill>
                <a:latin typeface="+mj-ea"/>
                <a:ea typeface="+mj-ea"/>
              </a:rPr>
              <a:t>R</a:t>
            </a:r>
            <a:r>
              <a:rPr lang="zh-CN" altLang="zh-CN" b="0" dirty="0">
                <a:solidFill>
                  <a:schemeClr val="tx1"/>
                </a:solidFill>
                <a:latin typeface="+mj-ea"/>
                <a:ea typeface="+mj-ea"/>
              </a:rPr>
              <a:t>值和</a:t>
            </a:r>
            <a:r>
              <a:rPr lang="en-US" altLang="zh-CN" b="0" dirty="0">
                <a:solidFill>
                  <a:schemeClr val="tx1"/>
                </a:solidFill>
                <a:latin typeface="+mj-ea"/>
                <a:ea typeface="+mj-ea"/>
              </a:rPr>
              <a:t>L</a:t>
            </a:r>
            <a:r>
              <a:rPr lang="zh-CN" altLang="zh-CN" b="0" dirty="0">
                <a:solidFill>
                  <a:schemeClr val="tx1"/>
                </a:solidFill>
                <a:latin typeface="+mj-ea"/>
                <a:ea typeface="+mj-ea"/>
              </a:rPr>
              <a:t>值为电机的内部阻抗。</a:t>
            </a:r>
          </a:p>
          <a:p>
            <a:pPr algn="l"/>
            <a:r>
              <a:rPr lang="en-US" altLang="zh-CN" b="0" dirty="0" err="1">
                <a:solidFill>
                  <a:schemeClr val="tx1"/>
                </a:solidFill>
                <a:latin typeface="+mj-ea"/>
                <a:ea typeface="+mj-ea"/>
              </a:rPr>
              <a:t>SimPowerSystems</a:t>
            </a:r>
            <a:r>
              <a:rPr lang="zh-CN" altLang="zh-CN" b="0" dirty="0">
                <a:solidFill>
                  <a:schemeClr val="tx1"/>
                </a:solidFill>
                <a:latin typeface="+mj-ea"/>
                <a:ea typeface="+mj-ea"/>
              </a:rPr>
              <a:t>库中提供了两种简化同步电机模块，其图标如图</a:t>
            </a:r>
            <a:r>
              <a:rPr lang="en-US" altLang="zh-CN" b="0" dirty="0">
                <a:solidFill>
                  <a:schemeClr val="tx1"/>
                </a:solidFill>
                <a:latin typeface="+mj-ea"/>
                <a:ea typeface="+mj-ea"/>
              </a:rPr>
              <a:t>9-2</a:t>
            </a:r>
            <a:r>
              <a:rPr lang="zh-CN" altLang="zh-CN" b="0" dirty="0">
                <a:solidFill>
                  <a:schemeClr val="tx1"/>
                </a:solidFill>
                <a:latin typeface="+mj-ea"/>
                <a:ea typeface="+mj-ea"/>
              </a:rPr>
              <a:t>所示。</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356494"/>
            <a:ext cx="3992563" cy="1989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79512" y="4365104"/>
            <a:ext cx="8784976" cy="2246769"/>
          </a:xfrm>
          <a:prstGeom prst="rect">
            <a:avLst/>
          </a:prstGeom>
        </p:spPr>
        <p:txBody>
          <a:bodyPr wrap="square">
            <a:spAutoFit/>
          </a:bodyPr>
          <a:lstStyle/>
          <a:p>
            <a:pPr algn="l"/>
            <a:r>
              <a:rPr lang="zh-CN" altLang="zh-CN" b="0" dirty="0">
                <a:solidFill>
                  <a:schemeClr val="tx1"/>
                </a:solidFill>
                <a:latin typeface="+mj-ea"/>
                <a:ea typeface="+mj-ea"/>
              </a:rPr>
              <a:t>简化同步电机模块有</a:t>
            </a:r>
            <a:r>
              <a:rPr lang="en-US" altLang="zh-CN" b="0" dirty="0">
                <a:solidFill>
                  <a:schemeClr val="tx1"/>
                </a:solidFill>
                <a:latin typeface="+mj-ea"/>
                <a:ea typeface="+mj-ea"/>
              </a:rPr>
              <a:t>2</a:t>
            </a:r>
            <a:r>
              <a:rPr lang="zh-CN" altLang="zh-CN" b="0" dirty="0">
                <a:solidFill>
                  <a:schemeClr val="tx1"/>
                </a:solidFill>
                <a:latin typeface="+mj-ea"/>
                <a:ea typeface="+mj-ea"/>
              </a:rPr>
              <a:t>个输入端子，</a:t>
            </a:r>
            <a:r>
              <a:rPr lang="en-US" altLang="zh-CN" b="0" dirty="0">
                <a:solidFill>
                  <a:schemeClr val="tx1"/>
                </a:solidFill>
                <a:latin typeface="+mj-ea"/>
                <a:ea typeface="+mj-ea"/>
              </a:rPr>
              <a:t>1</a:t>
            </a:r>
            <a:r>
              <a:rPr lang="zh-CN" altLang="zh-CN" b="0" dirty="0">
                <a:solidFill>
                  <a:schemeClr val="tx1"/>
                </a:solidFill>
                <a:latin typeface="+mj-ea"/>
                <a:ea typeface="+mj-ea"/>
              </a:rPr>
              <a:t>个输出端子和</a:t>
            </a:r>
            <a:r>
              <a:rPr lang="en-US" altLang="zh-CN" b="0" dirty="0">
                <a:solidFill>
                  <a:schemeClr val="tx1"/>
                </a:solidFill>
                <a:latin typeface="+mj-ea"/>
                <a:ea typeface="+mj-ea"/>
              </a:rPr>
              <a:t>3</a:t>
            </a:r>
            <a:r>
              <a:rPr lang="zh-CN" altLang="zh-CN" b="0" dirty="0">
                <a:solidFill>
                  <a:schemeClr val="tx1"/>
                </a:solidFill>
                <a:latin typeface="+mj-ea"/>
                <a:ea typeface="+mj-ea"/>
              </a:rPr>
              <a:t>个电气连接端子。</a:t>
            </a:r>
          </a:p>
          <a:p>
            <a:pPr algn="l"/>
            <a:r>
              <a:rPr lang="zh-CN" altLang="zh-CN" b="0" dirty="0">
                <a:solidFill>
                  <a:schemeClr val="tx1"/>
                </a:solidFill>
                <a:latin typeface="+mj-ea"/>
                <a:ea typeface="+mj-ea"/>
              </a:rPr>
              <a:t>模块的第</a:t>
            </a:r>
            <a:r>
              <a:rPr lang="en-US" altLang="zh-CN" b="0" dirty="0">
                <a:solidFill>
                  <a:schemeClr val="tx1"/>
                </a:solidFill>
                <a:latin typeface="+mj-ea"/>
                <a:ea typeface="+mj-ea"/>
              </a:rPr>
              <a:t>1</a:t>
            </a:r>
            <a:r>
              <a:rPr lang="zh-CN" altLang="zh-CN" b="0" dirty="0">
                <a:solidFill>
                  <a:schemeClr val="tx1"/>
                </a:solidFill>
                <a:latin typeface="+mj-ea"/>
                <a:ea typeface="+mj-ea"/>
              </a:rPr>
              <a:t>个输入端子</a:t>
            </a:r>
            <a:r>
              <a:rPr lang="en-US" altLang="zh-CN" b="0" dirty="0">
                <a:solidFill>
                  <a:schemeClr val="tx1"/>
                </a:solidFill>
                <a:latin typeface="+mj-ea"/>
                <a:ea typeface="+mj-ea"/>
              </a:rPr>
              <a:t>(Pm)</a:t>
            </a:r>
            <a:r>
              <a:rPr lang="zh-CN" altLang="zh-CN" b="0" dirty="0">
                <a:solidFill>
                  <a:schemeClr val="tx1"/>
                </a:solidFill>
                <a:latin typeface="+mj-ea"/>
                <a:ea typeface="+mj-ea"/>
              </a:rPr>
              <a:t>输入电机的机械功率，可以是常数，或者是水轮机和调节器模块的输出。</a:t>
            </a:r>
          </a:p>
          <a:p>
            <a:pPr algn="l"/>
            <a:r>
              <a:rPr lang="zh-CN" altLang="zh-CN" b="0" dirty="0">
                <a:solidFill>
                  <a:schemeClr val="tx1"/>
                </a:solidFill>
                <a:latin typeface="+mj-ea"/>
                <a:ea typeface="+mj-ea"/>
              </a:rPr>
              <a:t>模块的第</a:t>
            </a:r>
            <a:r>
              <a:rPr lang="en-US" altLang="zh-CN" b="0" dirty="0">
                <a:solidFill>
                  <a:schemeClr val="tx1"/>
                </a:solidFill>
                <a:latin typeface="+mj-ea"/>
                <a:ea typeface="+mj-ea"/>
              </a:rPr>
              <a:t>2</a:t>
            </a:r>
            <a:r>
              <a:rPr lang="zh-CN" altLang="zh-CN" b="0" dirty="0">
                <a:solidFill>
                  <a:schemeClr val="tx1"/>
                </a:solidFill>
                <a:latin typeface="+mj-ea"/>
                <a:ea typeface="+mj-ea"/>
              </a:rPr>
              <a:t>个输入端子</a:t>
            </a:r>
            <a:r>
              <a:rPr lang="en-US" altLang="zh-CN" b="0" dirty="0">
                <a:solidFill>
                  <a:schemeClr val="tx1"/>
                </a:solidFill>
                <a:latin typeface="+mj-ea"/>
                <a:ea typeface="+mj-ea"/>
              </a:rPr>
              <a:t>(E)</a:t>
            </a:r>
            <a:r>
              <a:rPr lang="zh-CN" altLang="zh-CN" b="0" dirty="0">
                <a:solidFill>
                  <a:schemeClr val="tx1"/>
                </a:solidFill>
                <a:latin typeface="+mj-ea"/>
                <a:ea typeface="+mj-ea"/>
              </a:rPr>
              <a:t>为电机内部电压源的电压，可以是常数，也可以直接与电压调节器的输出相连。</a:t>
            </a:r>
          </a:p>
          <a:p>
            <a:pPr algn="l"/>
            <a:r>
              <a:rPr lang="zh-CN" altLang="zh-CN" b="0" dirty="0">
                <a:solidFill>
                  <a:schemeClr val="tx1"/>
                </a:solidFill>
                <a:latin typeface="+mj-ea"/>
                <a:ea typeface="+mj-ea"/>
              </a:rPr>
              <a:t>模块的</a:t>
            </a:r>
            <a:r>
              <a:rPr lang="en-US" altLang="zh-CN" b="0" dirty="0">
                <a:solidFill>
                  <a:schemeClr val="tx1"/>
                </a:solidFill>
                <a:latin typeface="+mj-ea"/>
                <a:ea typeface="+mj-ea"/>
              </a:rPr>
              <a:t>3</a:t>
            </a:r>
            <a:r>
              <a:rPr lang="zh-CN" altLang="zh-CN" b="0" dirty="0">
                <a:solidFill>
                  <a:schemeClr val="tx1"/>
                </a:solidFill>
                <a:latin typeface="+mj-ea"/>
                <a:ea typeface="+mj-ea"/>
              </a:rPr>
              <a:t>个电气连接端子</a:t>
            </a:r>
            <a:r>
              <a:rPr lang="en-US" altLang="zh-CN" b="0" dirty="0">
                <a:solidFill>
                  <a:schemeClr val="tx1"/>
                </a:solidFill>
                <a:latin typeface="+mj-ea"/>
                <a:ea typeface="+mj-ea"/>
              </a:rPr>
              <a:t>(A</a:t>
            </a:r>
            <a:r>
              <a:rPr lang="zh-CN" altLang="zh-CN" b="0" dirty="0">
                <a:solidFill>
                  <a:schemeClr val="tx1"/>
                </a:solidFill>
                <a:latin typeface="+mj-ea"/>
                <a:ea typeface="+mj-ea"/>
              </a:rPr>
              <a:t>，</a:t>
            </a:r>
            <a:r>
              <a:rPr lang="en-US" altLang="zh-CN" b="0" dirty="0">
                <a:solidFill>
                  <a:schemeClr val="tx1"/>
                </a:solidFill>
                <a:latin typeface="+mj-ea"/>
                <a:ea typeface="+mj-ea"/>
              </a:rPr>
              <a:t>B</a:t>
            </a:r>
            <a:r>
              <a:rPr lang="zh-CN" altLang="zh-CN" b="0" dirty="0">
                <a:solidFill>
                  <a:schemeClr val="tx1"/>
                </a:solidFill>
                <a:latin typeface="+mj-ea"/>
                <a:ea typeface="+mj-ea"/>
              </a:rPr>
              <a:t>，</a:t>
            </a:r>
            <a:r>
              <a:rPr lang="en-US" altLang="zh-CN" b="0" dirty="0">
                <a:solidFill>
                  <a:schemeClr val="tx1"/>
                </a:solidFill>
                <a:latin typeface="+mj-ea"/>
                <a:ea typeface="+mj-ea"/>
              </a:rPr>
              <a:t>C)</a:t>
            </a:r>
            <a:r>
              <a:rPr lang="zh-CN" altLang="zh-CN" b="0" dirty="0">
                <a:solidFill>
                  <a:schemeClr val="tx1"/>
                </a:solidFill>
                <a:latin typeface="+mj-ea"/>
                <a:ea typeface="+mj-ea"/>
              </a:rPr>
              <a:t>为定子输出电压。输出端子</a:t>
            </a:r>
            <a:r>
              <a:rPr lang="en-US" altLang="zh-CN" b="0" dirty="0">
                <a:solidFill>
                  <a:schemeClr val="tx1"/>
                </a:solidFill>
                <a:latin typeface="+mj-ea"/>
                <a:ea typeface="+mj-ea"/>
              </a:rPr>
              <a:t>(m)</a:t>
            </a:r>
            <a:r>
              <a:rPr lang="zh-CN" altLang="zh-CN" b="0" dirty="0">
                <a:solidFill>
                  <a:schemeClr val="tx1"/>
                </a:solidFill>
                <a:latin typeface="+mj-ea"/>
                <a:ea typeface="+mj-ea"/>
              </a:rPr>
              <a:t>输出一系列电机的内部信号，共由</a:t>
            </a:r>
            <a:r>
              <a:rPr lang="en-US" altLang="zh-CN" b="0" dirty="0">
                <a:solidFill>
                  <a:schemeClr val="tx1"/>
                </a:solidFill>
                <a:latin typeface="+mj-ea"/>
                <a:ea typeface="+mj-ea"/>
              </a:rPr>
              <a:t>12</a:t>
            </a:r>
            <a:r>
              <a:rPr lang="zh-CN" altLang="zh-CN" b="0" dirty="0">
                <a:solidFill>
                  <a:schemeClr val="tx1"/>
                </a:solidFill>
                <a:latin typeface="+mj-ea"/>
                <a:ea typeface="+mj-ea"/>
              </a:rPr>
              <a:t>路信号组成，如表</a:t>
            </a:r>
            <a:r>
              <a:rPr lang="en-US" altLang="zh-CN" b="0" dirty="0">
                <a:solidFill>
                  <a:schemeClr val="tx1"/>
                </a:solidFill>
                <a:latin typeface="+mj-ea"/>
                <a:ea typeface="+mj-ea"/>
              </a:rPr>
              <a:t>9-2</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930479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8640960"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）设置模块参数和仿真参数。双击异步电动机模块，设置参数如图</a:t>
            </a:r>
            <a:r>
              <a:rPr lang="en-US" altLang="zh-CN" b="0" dirty="0">
                <a:solidFill>
                  <a:schemeClr val="tx1"/>
                </a:solidFill>
                <a:latin typeface="+mj-ea"/>
                <a:ea typeface="+mj-ea"/>
              </a:rPr>
              <a:t>9-28</a:t>
            </a:r>
            <a:r>
              <a:rPr lang="zh-CN" altLang="zh-CN" b="0" dirty="0">
                <a:solidFill>
                  <a:schemeClr val="tx1"/>
                </a:solidFill>
                <a:latin typeface="+mj-ea"/>
                <a:ea typeface="+mj-ea"/>
              </a:rPr>
              <a:t>所示。其中初始条件需要由</a:t>
            </a:r>
            <a:r>
              <a:rPr lang="en-US" altLang="zh-CN" b="0" dirty="0" err="1">
                <a:solidFill>
                  <a:schemeClr val="tx1"/>
                </a:solidFill>
                <a:latin typeface="+mj-ea"/>
                <a:ea typeface="+mj-ea"/>
              </a:rPr>
              <a:t>Powergui</a:t>
            </a:r>
            <a:r>
              <a:rPr lang="zh-CN" altLang="zh-CN" b="0" dirty="0">
                <a:solidFill>
                  <a:schemeClr val="tx1"/>
                </a:solidFill>
                <a:latin typeface="+mj-ea"/>
                <a:ea typeface="+mj-ea"/>
              </a:rPr>
              <a:t>模块计算得到。在学习如何使用</a:t>
            </a:r>
            <a:r>
              <a:rPr lang="en-US" altLang="zh-CN" b="0" dirty="0" err="1">
                <a:solidFill>
                  <a:schemeClr val="tx1"/>
                </a:solidFill>
                <a:latin typeface="+mj-ea"/>
                <a:ea typeface="+mj-ea"/>
              </a:rPr>
              <a:t>Powergui</a:t>
            </a:r>
            <a:r>
              <a:rPr lang="zh-CN" altLang="zh-CN" b="0" dirty="0">
                <a:solidFill>
                  <a:schemeClr val="tx1"/>
                </a:solidFill>
                <a:latin typeface="+mj-ea"/>
                <a:ea typeface="+mj-ea"/>
              </a:rPr>
              <a:t>设置初始值之前，建议读者将上述初始条件直接输入。</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29454"/>
            <a:ext cx="5976664" cy="3164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17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256" y="1028343"/>
            <a:ext cx="8640960" cy="1631216"/>
          </a:xfrm>
          <a:prstGeom prst="rect">
            <a:avLst/>
          </a:prstGeom>
        </p:spPr>
        <p:txBody>
          <a:bodyPr wrap="square">
            <a:spAutoFit/>
          </a:bodyPr>
          <a:lstStyle/>
          <a:p>
            <a:pPr algn="l"/>
            <a:r>
              <a:rPr lang="zh-CN" altLang="zh-CN" b="0" dirty="0">
                <a:solidFill>
                  <a:schemeClr val="tx1"/>
                </a:solidFill>
                <a:latin typeface="+mj-ea"/>
                <a:ea typeface="+mj-ea"/>
              </a:rPr>
              <a:t>将阶跃函数模块的初始值设为</a:t>
            </a:r>
            <a:r>
              <a:rPr lang="en-US" altLang="zh-CN" b="0" dirty="0">
                <a:solidFill>
                  <a:schemeClr val="tx1"/>
                </a:solidFill>
                <a:latin typeface="+mj-ea"/>
                <a:ea typeface="+mj-ea"/>
              </a:rPr>
              <a:t>67.7642</a:t>
            </a:r>
            <a:r>
              <a:rPr lang="zh-CN" altLang="zh-CN" b="0" dirty="0">
                <a:solidFill>
                  <a:schemeClr val="tx1"/>
                </a:solidFill>
                <a:latin typeface="+mj-ea"/>
                <a:ea typeface="+mj-ea"/>
              </a:rPr>
              <a:t>，</a:t>
            </a:r>
            <a:r>
              <a:rPr lang="en-US" altLang="zh-CN" b="0" dirty="0">
                <a:solidFill>
                  <a:schemeClr val="tx1"/>
                </a:solidFill>
                <a:latin typeface="+mj-ea"/>
                <a:ea typeface="+mj-ea"/>
              </a:rPr>
              <a:t>0.2 s</a:t>
            </a:r>
            <a:r>
              <a:rPr lang="zh-CN" altLang="zh-CN" b="0" dirty="0">
                <a:solidFill>
                  <a:schemeClr val="tx1"/>
                </a:solidFill>
                <a:latin typeface="+mj-ea"/>
                <a:ea typeface="+mj-ea"/>
              </a:rPr>
              <a:t>时变为</a:t>
            </a:r>
            <a:r>
              <a:rPr lang="en-US" altLang="zh-CN" b="0" dirty="0">
                <a:solidFill>
                  <a:schemeClr val="tx1"/>
                </a:solidFill>
                <a:latin typeface="+mj-ea"/>
                <a:ea typeface="+mj-ea"/>
              </a:rPr>
              <a:t>100</a:t>
            </a:r>
            <a:r>
              <a:rPr lang="zh-CN" altLang="zh-CN" b="0" dirty="0">
                <a:solidFill>
                  <a:schemeClr val="tx1"/>
                </a:solidFill>
                <a:latin typeface="+mj-ea"/>
                <a:ea typeface="+mj-ea"/>
              </a:rPr>
              <a:t>。电机测量信号分离器分离第</a:t>
            </a:r>
            <a:r>
              <a:rPr lang="en-US" altLang="zh-CN" b="0" dirty="0">
                <a:solidFill>
                  <a:schemeClr val="tx1"/>
                </a:solidFill>
                <a:latin typeface="+mj-ea"/>
                <a:ea typeface="+mj-ea"/>
              </a:rPr>
              <a:t>10</a:t>
            </a:r>
            <a:r>
              <a:rPr lang="zh-CN" altLang="zh-CN" b="0" dirty="0">
                <a:solidFill>
                  <a:schemeClr val="tx1"/>
                </a:solidFill>
                <a:latin typeface="+mj-ea"/>
                <a:ea typeface="+mj-ea"/>
              </a:rPr>
              <a:t>～</a:t>
            </a:r>
            <a:r>
              <a:rPr lang="en-US" altLang="zh-CN" b="0" dirty="0">
                <a:solidFill>
                  <a:schemeClr val="tx1"/>
                </a:solidFill>
                <a:latin typeface="+mj-ea"/>
                <a:ea typeface="+mj-ea"/>
              </a:rPr>
              <a:t>12</a:t>
            </a:r>
            <a:r>
              <a:rPr lang="zh-CN" altLang="zh-CN" b="0" dirty="0">
                <a:solidFill>
                  <a:schemeClr val="tx1"/>
                </a:solidFill>
                <a:latin typeface="+mj-ea"/>
                <a:ea typeface="+mj-ea"/>
              </a:rPr>
              <a:t>路、第</a:t>
            </a:r>
            <a:r>
              <a:rPr lang="en-US" altLang="zh-CN" b="0" dirty="0">
                <a:solidFill>
                  <a:schemeClr val="tx1"/>
                </a:solidFill>
                <a:latin typeface="+mj-ea"/>
                <a:ea typeface="+mj-ea"/>
              </a:rPr>
              <a:t>19</a:t>
            </a:r>
            <a:r>
              <a:rPr lang="zh-CN" altLang="zh-CN" b="0" dirty="0">
                <a:solidFill>
                  <a:schemeClr val="tx1"/>
                </a:solidFill>
                <a:latin typeface="+mj-ea"/>
                <a:ea typeface="+mj-ea"/>
              </a:rPr>
              <a:t>路和第</a:t>
            </a:r>
            <a:r>
              <a:rPr lang="en-US" altLang="zh-CN" b="0" dirty="0">
                <a:solidFill>
                  <a:schemeClr val="tx1"/>
                </a:solidFill>
                <a:latin typeface="+mj-ea"/>
                <a:ea typeface="+mj-ea"/>
              </a:rPr>
              <a:t>20</a:t>
            </a:r>
            <a:r>
              <a:rPr lang="zh-CN" altLang="zh-CN" b="0" dirty="0">
                <a:solidFill>
                  <a:schemeClr val="tx1"/>
                </a:solidFill>
                <a:latin typeface="+mj-ea"/>
                <a:ea typeface="+mj-ea"/>
              </a:rPr>
              <a:t>路信号。选择器模块选择</a:t>
            </a:r>
            <a:r>
              <a:rPr lang="en-US" altLang="zh-CN" b="0" dirty="0">
                <a:solidFill>
                  <a:schemeClr val="tx1"/>
                </a:solidFill>
                <a:latin typeface="+mj-ea"/>
                <a:ea typeface="+mj-ea"/>
              </a:rPr>
              <a:t>a</a:t>
            </a:r>
            <a:r>
              <a:rPr lang="zh-CN" altLang="zh-CN" b="0" dirty="0">
                <a:solidFill>
                  <a:schemeClr val="tx1"/>
                </a:solidFill>
                <a:latin typeface="+mj-ea"/>
                <a:ea typeface="+mj-ea"/>
              </a:rPr>
              <a:t>相电流。由于电机模块输出的转速单位为</a:t>
            </a:r>
            <a:r>
              <a:rPr lang="en-US" altLang="zh-CN" b="0" dirty="0">
                <a:solidFill>
                  <a:schemeClr val="tx1"/>
                </a:solidFill>
                <a:latin typeface="+mj-ea"/>
                <a:ea typeface="+mj-ea"/>
              </a:rPr>
              <a:t>rad/s</a:t>
            </a:r>
            <a:r>
              <a:rPr lang="zh-CN" altLang="zh-CN" b="0" dirty="0">
                <a:solidFill>
                  <a:schemeClr val="tx1"/>
                </a:solidFill>
                <a:latin typeface="+mj-ea"/>
                <a:ea typeface="+mj-ea"/>
              </a:rPr>
              <a:t>，因此使用了一个增益模块将有名单位</a:t>
            </a:r>
            <a:r>
              <a:rPr lang="en-US" altLang="zh-CN" b="0" dirty="0">
                <a:solidFill>
                  <a:schemeClr val="tx1"/>
                </a:solidFill>
                <a:latin typeface="+mj-ea"/>
                <a:ea typeface="+mj-ea"/>
              </a:rPr>
              <a:t>rad/s</a:t>
            </a:r>
            <a:r>
              <a:rPr lang="zh-CN" altLang="zh-CN" b="0" dirty="0">
                <a:solidFill>
                  <a:schemeClr val="tx1"/>
                </a:solidFill>
                <a:latin typeface="+mj-ea"/>
                <a:ea typeface="+mj-ea"/>
              </a:rPr>
              <a:t>转换为习惯的有名单位</a:t>
            </a:r>
            <a:r>
              <a:rPr lang="en-US" altLang="zh-CN" b="0" dirty="0">
                <a:solidFill>
                  <a:schemeClr val="tx1"/>
                </a:solidFill>
                <a:latin typeface="+mj-ea"/>
                <a:ea typeface="+mj-ea"/>
              </a:rPr>
              <a:t>r/min</a:t>
            </a:r>
            <a:r>
              <a:rPr lang="zh-CN" altLang="zh-CN" b="0" dirty="0">
                <a:solidFill>
                  <a:schemeClr val="tx1"/>
                </a:solidFill>
                <a:latin typeface="+mj-ea"/>
                <a:ea typeface="+mj-ea"/>
              </a:rPr>
              <a:t>，增益系数为</a:t>
            </a:r>
            <a:r>
              <a:rPr lang="en-US" altLang="zh-CN" b="0" i="1" dirty="0">
                <a:solidFill>
                  <a:schemeClr val="tx1"/>
                </a:solidFill>
                <a:latin typeface="+mj-ea"/>
                <a:ea typeface="+mj-ea"/>
              </a:rPr>
              <a:t>K</a:t>
            </a:r>
            <a:r>
              <a:rPr lang="en-US" altLang="zh-CN" b="0" dirty="0">
                <a:solidFill>
                  <a:schemeClr val="tx1"/>
                </a:solidFill>
                <a:latin typeface="+mj-ea"/>
                <a:ea typeface="+mj-ea"/>
              </a:rPr>
              <a:t>=60/(2p)</a:t>
            </a:r>
            <a:r>
              <a:rPr lang="zh-CN" altLang="zh-CN" b="0" dirty="0">
                <a:solidFill>
                  <a:schemeClr val="tx1"/>
                </a:solidFill>
                <a:latin typeface="+mj-ea"/>
                <a:ea typeface="+mj-ea"/>
              </a:rPr>
              <a:t>。</a:t>
            </a:r>
          </a:p>
          <a:p>
            <a:pPr algn="l"/>
            <a:r>
              <a:rPr lang="zh-CN" altLang="zh-CN" b="0" dirty="0">
                <a:solidFill>
                  <a:schemeClr val="tx1"/>
                </a:solidFill>
                <a:latin typeface="+mj-ea"/>
                <a:ea typeface="+mj-ea"/>
              </a:rPr>
              <a:t>三相电压电流测量模块仅仅用作电路连接，因此内部无需选择任何变量。</a:t>
            </a:r>
          </a:p>
        </p:txBody>
      </p:sp>
      <p:sp>
        <p:nvSpPr>
          <p:cNvPr id="3" name="矩形 2"/>
          <p:cNvSpPr/>
          <p:nvPr/>
        </p:nvSpPr>
        <p:spPr>
          <a:xfrm>
            <a:off x="251520" y="2780928"/>
            <a:ext cx="8064896"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）仿真及结果。开始仿真，观察定子电流、转速和电磁力矩的波形如图</a:t>
            </a:r>
            <a:r>
              <a:rPr lang="en-US" altLang="zh-CN" b="0" dirty="0">
                <a:solidFill>
                  <a:schemeClr val="tx1"/>
                </a:solidFill>
                <a:latin typeface="+mj-ea"/>
                <a:ea typeface="+mj-ea"/>
              </a:rPr>
              <a:t>9-29</a:t>
            </a:r>
            <a:r>
              <a:rPr lang="zh-CN" altLang="zh-CN" b="0" dirty="0">
                <a:solidFill>
                  <a:schemeClr val="tx1"/>
                </a:solidFill>
                <a:latin typeface="+mj-ea"/>
                <a:ea typeface="+mj-ea"/>
              </a:rPr>
              <a:t>所示。</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725" y="3488814"/>
            <a:ext cx="3101975" cy="27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81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124744"/>
            <a:ext cx="2220480" cy="400110"/>
          </a:xfrm>
          <a:prstGeom prst="rect">
            <a:avLst/>
          </a:prstGeom>
        </p:spPr>
        <p:txBody>
          <a:bodyPr wrap="none">
            <a:spAutoFit/>
          </a:bodyPr>
          <a:lstStyle/>
          <a:p>
            <a:r>
              <a:rPr lang="en-US" altLang="zh-CN" dirty="0"/>
              <a:t>9.6  </a:t>
            </a:r>
            <a:r>
              <a:rPr lang="zh-CN" altLang="zh-CN" dirty="0"/>
              <a:t>直流电机模块</a:t>
            </a:r>
          </a:p>
        </p:txBody>
      </p:sp>
      <p:sp>
        <p:nvSpPr>
          <p:cNvPr id="5" name="矩形 4"/>
          <p:cNvSpPr/>
          <p:nvPr/>
        </p:nvSpPr>
        <p:spPr>
          <a:xfrm>
            <a:off x="258008" y="1628800"/>
            <a:ext cx="7626360" cy="400110"/>
          </a:xfrm>
          <a:prstGeom prst="rect">
            <a:avLst/>
          </a:prstGeom>
        </p:spPr>
        <p:txBody>
          <a:bodyPr wrap="square">
            <a:spAutoFit/>
          </a:bodyPr>
          <a:lstStyle/>
          <a:p>
            <a:pPr algn="l"/>
            <a:r>
              <a:rPr lang="en-US" altLang="zh-CN" b="0" dirty="0" err="1">
                <a:solidFill>
                  <a:schemeClr val="tx1"/>
                </a:solidFill>
                <a:latin typeface="+mj-ea"/>
                <a:ea typeface="+mj-ea"/>
              </a:rPr>
              <a:t>SimPowerSystems</a:t>
            </a:r>
            <a:r>
              <a:rPr lang="zh-CN" altLang="zh-CN" b="0" dirty="0">
                <a:solidFill>
                  <a:schemeClr val="tx1"/>
                </a:solidFill>
                <a:latin typeface="+mj-ea"/>
                <a:ea typeface="+mj-ea"/>
              </a:rPr>
              <a:t>库中直流电机模块的图标如图</a:t>
            </a:r>
            <a:r>
              <a:rPr lang="en-US" altLang="zh-CN" b="0" dirty="0">
                <a:solidFill>
                  <a:schemeClr val="tx1"/>
                </a:solidFill>
                <a:latin typeface="+mj-ea"/>
                <a:ea typeface="+mj-ea"/>
              </a:rPr>
              <a:t>9-30</a:t>
            </a:r>
            <a:r>
              <a:rPr lang="zh-CN" altLang="zh-CN" b="0" dirty="0">
                <a:solidFill>
                  <a:schemeClr val="tx1"/>
                </a:solidFill>
                <a:latin typeface="+mj-ea"/>
                <a:ea typeface="+mj-ea"/>
              </a:rPr>
              <a:t>所示。</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132856"/>
            <a:ext cx="1524000" cy="165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1702" y="4077072"/>
            <a:ext cx="9122298" cy="400110"/>
          </a:xfrm>
          <a:prstGeom prst="rect">
            <a:avLst/>
          </a:prstGeom>
        </p:spPr>
        <p:txBody>
          <a:bodyPr wrap="square">
            <a:spAutoFit/>
          </a:bodyPr>
          <a:lstStyle/>
          <a:p>
            <a:r>
              <a:rPr lang="zh-CN" altLang="zh-CN" b="0" dirty="0">
                <a:solidFill>
                  <a:schemeClr val="tx1"/>
                </a:solidFill>
                <a:latin typeface="+mj-ea"/>
                <a:ea typeface="+mj-ea"/>
              </a:rPr>
              <a:t>直流电机模块有</a:t>
            </a:r>
            <a:r>
              <a:rPr lang="en-US" altLang="zh-CN" b="0" dirty="0">
                <a:solidFill>
                  <a:schemeClr val="tx1"/>
                </a:solidFill>
                <a:latin typeface="+mj-ea"/>
                <a:ea typeface="+mj-ea"/>
              </a:rPr>
              <a:t>1</a:t>
            </a:r>
            <a:r>
              <a:rPr lang="zh-CN" altLang="zh-CN" b="0" dirty="0">
                <a:solidFill>
                  <a:schemeClr val="tx1"/>
                </a:solidFill>
                <a:latin typeface="+mj-ea"/>
                <a:ea typeface="+mj-ea"/>
              </a:rPr>
              <a:t>个输入端子、</a:t>
            </a:r>
            <a:r>
              <a:rPr lang="en-US" altLang="zh-CN" b="0" dirty="0">
                <a:solidFill>
                  <a:schemeClr val="tx1"/>
                </a:solidFill>
                <a:latin typeface="+mj-ea"/>
                <a:ea typeface="+mj-ea"/>
              </a:rPr>
              <a:t>1</a:t>
            </a:r>
            <a:r>
              <a:rPr lang="zh-CN" altLang="zh-CN" b="0" dirty="0">
                <a:solidFill>
                  <a:schemeClr val="tx1"/>
                </a:solidFill>
                <a:latin typeface="+mj-ea"/>
                <a:ea typeface="+mj-ea"/>
              </a:rPr>
              <a:t>个输出端子和</a:t>
            </a:r>
            <a:r>
              <a:rPr lang="en-US" altLang="zh-CN" b="0" dirty="0">
                <a:solidFill>
                  <a:schemeClr val="tx1"/>
                </a:solidFill>
                <a:latin typeface="+mj-ea"/>
                <a:ea typeface="+mj-ea"/>
              </a:rPr>
              <a:t>4</a:t>
            </a:r>
            <a:r>
              <a:rPr lang="zh-CN" altLang="zh-CN" b="0" dirty="0">
                <a:solidFill>
                  <a:schemeClr val="tx1"/>
                </a:solidFill>
                <a:latin typeface="+mj-ea"/>
                <a:ea typeface="+mj-ea"/>
              </a:rPr>
              <a:t>个电气连接端子。电气连接端子</a:t>
            </a:r>
            <a:endParaRPr lang="zh-CN" altLang="en-US" b="0" dirty="0">
              <a:solidFill>
                <a:schemeClr val="tx1"/>
              </a:solidFill>
              <a:latin typeface="+mj-ea"/>
              <a:ea typeface="+mj-ea"/>
            </a:endParaRPr>
          </a:p>
        </p:txBody>
      </p:sp>
      <p:pic>
        <p:nvPicPr>
          <p:cNvPr id="430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008" y="4581128"/>
            <a:ext cx="493254" cy="28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51262" y="4522813"/>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430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7989" y="4574179"/>
            <a:ext cx="471683" cy="27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619672" y="4512929"/>
            <a:ext cx="3262432" cy="400110"/>
          </a:xfrm>
          <a:prstGeom prst="rect">
            <a:avLst/>
          </a:prstGeom>
        </p:spPr>
        <p:txBody>
          <a:bodyPr wrap="none">
            <a:spAutoFit/>
          </a:bodyPr>
          <a:lstStyle/>
          <a:p>
            <a:r>
              <a:rPr lang="zh-CN" altLang="zh-CN" b="0" dirty="0">
                <a:solidFill>
                  <a:schemeClr val="tx1"/>
                </a:solidFill>
                <a:latin typeface="+mj-ea"/>
                <a:ea typeface="+mj-ea"/>
              </a:rPr>
              <a:t>与直流电机励磁绕组相连。</a:t>
            </a:r>
            <a:endParaRPr lang="zh-CN" altLang="en-US" b="0" dirty="0">
              <a:solidFill>
                <a:schemeClr val="tx1"/>
              </a:solidFill>
              <a:latin typeface="+mj-ea"/>
              <a:ea typeface="+mj-ea"/>
            </a:endParaRPr>
          </a:p>
        </p:txBody>
      </p:sp>
      <p:pic>
        <p:nvPicPr>
          <p:cNvPr id="4301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82851" y="4537959"/>
            <a:ext cx="470570" cy="27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004048" y="4509120"/>
            <a:ext cx="441146" cy="400110"/>
          </a:xfrm>
          <a:prstGeom prst="rect">
            <a:avLst/>
          </a:prstGeom>
        </p:spPr>
        <p:txBody>
          <a:bodyPr wrap="none">
            <a:spAutoFit/>
          </a:bodyPr>
          <a:lstStyle/>
          <a:p>
            <a:r>
              <a:rPr lang="zh-CN" altLang="zh-CN" b="0" dirty="0">
                <a:solidFill>
                  <a:schemeClr val="tx1"/>
                </a:solidFill>
                <a:latin typeface="+mj-ea"/>
                <a:ea typeface="+mj-ea"/>
              </a:rPr>
              <a:t>和</a:t>
            </a:r>
            <a:endParaRPr lang="zh-CN" altLang="en-US" b="0" dirty="0">
              <a:solidFill>
                <a:schemeClr val="tx1"/>
              </a:solidFill>
              <a:latin typeface="+mj-ea"/>
              <a:ea typeface="+mj-ea"/>
            </a:endParaRPr>
          </a:p>
        </p:txBody>
      </p:sp>
      <p:pic>
        <p:nvPicPr>
          <p:cNvPr id="430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20961" y="4574179"/>
            <a:ext cx="503017" cy="31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46136" y="4922923"/>
            <a:ext cx="4572000" cy="400110"/>
          </a:xfrm>
          <a:prstGeom prst="rect">
            <a:avLst/>
          </a:prstGeom>
        </p:spPr>
        <p:txBody>
          <a:bodyPr>
            <a:spAutoFit/>
          </a:bodyPr>
          <a:lstStyle/>
          <a:p>
            <a:pPr algn="l"/>
            <a:r>
              <a:rPr lang="zh-CN" altLang="zh-CN" b="0" dirty="0" smtClean="0">
                <a:solidFill>
                  <a:schemeClr val="tx1"/>
                </a:solidFill>
                <a:latin typeface="+mj-ea"/>
                <a:ea typeface="+mj-ea"/>
              </a:rPr>
              <a:t>输入</a:t>
            </a:r>
            <a:r>
              <a:rPr lang="zh-CN" altLang="zh-CN" b="0" dirty="0">
                <a:solidFill>
                  <a:schemeClr val="tx1"/>
                </a:solidFill>
                <a:latin typeface="+mj-ea"/>
                <a:ea typeface="+mj-ea"/>
              </a:rPr>
              <a:t>端子</a:t>
            </a:r>
            <a:r>
              <a:rPr lang="en-US" altLang="zh-CN" b="0" dirty="0">
                <a:solidFill>
                  <a:schemeClr val="tx1"/>
                </a:solidFill>
                <a:latin typeface="+mj-ea"/>
                <a:ea typeface="+mj-ea"/>
              </a:rPr>
              <a:t>(TL)</a:t>
            </a:r>
            <a:r>
              <a:rPr lang="zh-CN" altLang="zh-CN" b="0" dirty="0">
                <a:solidFill>
                  <a:schemeClr val="tx1"/>
                </a:solidFill>
                <a:latin typeface="+mj-ea"/>
                <a:ea typeface="+mj-ea"/>
              </a:rPr>
              <a:t>是电机</a:t>
            </a:r>
            <a:r>
              <a:rPr lang="zh-CN" altLang="zh-CN" b="0" dirty="0" smtClean="0">
                <a:solidFill>
                  <a:schemeClr val="tx1"/>
                </a:solidFill>
                <a:latin typeface="+mj-ea"/>
                <a:ea typeface="+mj-ea"/>
              </a:rPr>
              <a:t>负载</a:t>
            </a:r>
            <a:r>
              <a:rPr lang="zh-CN" altLang="en-US" b="0" dirty="0">
                <a:solidFill>
                  <a:schemeClr val="tx1"/>
                </a:solidFill>
                <a:latin typeface="+mj-ea"/>
                <a:ea typeface="+mj-ea"/>
              </a:rPr>
              <a:t>转矩的输入端。</a:t>
            </a:r>
          </a:p>
        </p:txBody>
      </p:sp>
      <p:sp>
        <p:nvSpPr>
          <p:cNvPr id="11" name="矩形 10"/>
          <p:cNvSpPr/>
          <p:nvPr/>
        </p:nvSpPr>
        <p:spPr>
          <a:xfrm>
            <a:off x="5951845" y="4522813"/>
            <a:ext cx="2749471" cy="400110"/>
          </a:xfrm>
          <a:prstGeom prst="rect">
            <a:avLst/>
          </a:prstGeom>
        </p:spPr>
        <p:txBody>
          <a:bodyPr wrap="none">
            <a:spAutoFit/>
          </a:bodyPr>
          <a:lstStyle/>
          <a:p>
            <a:r>
              <a:rPr lang="zh-CN" altLang="zh-CN" b="0" dirty="0">
                <a:solidFill>
                  <a:schemeClr val="tx1"/>
                </a:solidFill>
                <a:latin typeface="+mj-ea"/>
                <a:ea typeface="+mj-ea"/>
              </a:rPr>
              <a:t>与电机电枢绕组相连。</a:t>
            </a:r>
            <a:endParaRPr lang="zh-CN" altLang="en-US" b="0" dirty="0">
              <a:solidFill>
                <a:schemeClr val="tx1"/>
              </a:solidFill>
              <a:latin typeface="+mj-ea"/>
              <a:ea typeface="+mj-ea"/>
            </a:endParaRPr>
          </a:p>
        </p:txBody>
      </p:sp>
      <p:sp>
        <p:nvSpPr>
          <p:cNvPr id="12" name="矩形 11"/>
          <p:cNvSpPr/>
          <p:nvPr/>
        </p:nvSpPr>
        <p:spPr>
          <a:xfrm>
            <a:off x="251520" y="5301208"/>
            <a:ext cx="8784976" cy="1015663"/>
          </a:xfrm>
          <a:prstGeom prst="rect">
            <a:avLst/>
          </a:prstGeom>
        </p:spPr>
        <p:txBody>
          <a:bodyPr wrap="square">
            <a:spAutoFit/>
          </a:bodyPr>
          <a:lstStyle/>
          <a:p>
            <a:pPr algn="l"/>
            <a:r>
              <a:rPr lang="zh-CN" altLang="zh-CN" b="0" dirty="0" smtClean="0">
                <a:solidFill>
                  <a:schemeClr val="tx1"/>
                </a:solidFill>
                <a:latin typeface="+mj-ea"/>
                <a:ea typeface="+mj-ea"/>
              </a:rPr>
              <a:t>输出</a:t>
            </a:r>
            <a:r>
              <a:rPr lang="zh-CN" altLang="zh-CN" b="0" dirty="0">
                <a:solidFill>
                  <a:schemeClr val="tx1"/>
                </a:solidFill>
                <a:latin typeface="+mj-ea"/>
                <a:ea typeface="+mj-ea"/>
              </a:rPr>
              <a:t>端子</a:t>
            </a:r>
            <a:r>
              <a:rPr lang="en-US" altLang="zh-CN" b="0" dirty="0">
                <a:solidFill>
                  <a:schemeClr val="tx1"/>
                </a:solidFill>
                <a:latin typeface="+mj-ea"/>
                <a:ea typeface="+mj-ea"/>
              </a:rPr>
              <a:t>(m)</a:t>
            </a:r>
            <a:r>
              <a:rPr lang="zh-CN" altLang="zh-CN" b="0" dirty="0">
                <a:solidFill>
                  <a:schemeClr val="tx1"/>
                </a:solidFill>
                <a:latin typeface="+mj-ea"/>
                <a:ea typeface="+mj-ea"/>
              </a:rPr>
              <a:t>输出一系列的电机内部信号，由</a:t>
            </a:r>
            <a:r>
              <a:rPr lang="en-US" altLang="zh-CN" b="0" dirty="0">
                <a:solidFill>
                  <a:schemeClr val="tx1"/>
                </a:solidFill>
                <a:latin typeface="+mj-ea"/>
                <a:ea typeface="+mj-ea"/>
              </a:rPr>
              <a:t>4</a:t>
            </a:r>
            <a:r>
              <a:rPr lang="zh-CN" altLang="zh-CN" b="0" dirty="0">
                <a:solidFill>
                  <a:schemeClr val="tx1"/>
                </a:solidFill>
                <a:latin typeface="+mj-ea"/>
                <a:ea typeface="+mj-ea"/>
              </a:rPr>
              <a:t>路信号组成，如表</a:t>
            </a:r>
            <a:r>
              <a:rPr lang="en-US" altLang="zh-CN" b="0" dirty="0">
                <a:solidFill>
                  <a:schemeClr val="tx1"/>
                </a:solidFill>
                <a:latin typeface="+mj-ea"/>
                <a:ea typeface="+mj-ea"/>
              </a:rPr>
              <a:t>9-6</a:t>
            </a:r>
            <a:r>
              <a:rPr lang="zh-CN" altLang="zh-CN" b="0" dirty="0">
                <a:solidFill>
                  <a:schemeClr val="tx1"/>
                </a:solidFill>
                <a:latin typeface="+mj-ea"/>
                <a:ea typeface="+mj-ea"/>
              </a:rPr>
              <a:t>所示。通过“信号数据流模块库”</a:t>
            </a:r>
            <a:r>
              <a:rPr lang="en-US" altLang="zh-CN" b="0" dirty="0">
                <a:solidFill>
                  <a:schemeClr val="tx1"/>
                </a:solidFill>
                <a:latin typeface="+mj-ea"/>
                <a:ea typeface="+mj-ea"/>
              </a:rPr>
              <a:t>(Signal Routing)</a:t>
            </a:r>
            <a:r>
              <a:rPr lang="zh-CN" altLang="zh-CN" b="0" dirty="0">
                <a:solidFill>
                  <a:schemeClr val="tx1"/>
                </a:solidFill>
                <a:latin typeface="+mj-ea"/>
                <a:ea typeface="+mj-ea"/>
              </a:rPr>
              <a:t>中的“信号分离”</a:t>
            </a:r>
            <a:r>
              <a:rPr lang="en-US" altLang="zh-CN" b="0" dirty="0">
                <a:solidFill>
                  <a:schemeClr val="tx1"/>
                </a:solidFill>
                <a:latin typeface="+mj-ea"/>
                <a:ea typeface="+mj-ea"/>
              </a:rPr>
              <a:t>(</a:t>
            </a:r>
            <a:r>
              <a:rPr lang="en-US" altLang="zh-CN" b="0" dirty="0" err="1">
                <a:solidFill>
                  <a:schemeClr val="tx1"/>
                </a:solidFill>
                <a:latin typeface="+mj-ea"/>
                <a:ea typeface="+mj-ea"/>
              </a:rPr>
              <a:t>Demux</a:t>
            </a:r>
            <a:r>
              <a:rPr lang="en-US" altLang="zh-CN" b="0" dirty="0">
                <a:solidFill>
                  <a:schemeClr val="tx1"/>
                </a:solidFill>
                <a:latin typeface="+mj-ea"/>
                <a:ea typeface="+mj-ea"/>
              </a:rPr>
              <a:t>)</a:t>
            </a:r>
            <a:r>
              <a:rPr lang="zh-CN" altLang="zh-CN" b="0" dirty="0">
                <a:solidFill>
                  <a:schemeClr val="tx1"/>
                </a:solidFill>
                <a:latin typeface="+mj-ea"/>
                <a:ea typeface="+mj-ea"/>
              </a:rPr>
              <a:t>模块可以将输出端子</a:t>
            </a:r>
            <a:r>
              <a:rPr lang="en-US" altLang="zh-CN" b="0" dirty="0">
                <a:solidFill>
                  <a:schemeClr val="tx1"/>
                </a:solidFill>
                <a:latin typeface="+mj-ea"/>
                <a:ea typeface="+mj-ea"/>
              </a:rPr>
              <a:t>m</a:t>
            </a:r>
            <a:r>
              <a:rPr lang="zh-CN" altLang="zh-CN" b="0" dirty="0">
                <a:solidFill>
                  <a:schemeClr val="tx1"/>
                </a:solidFill>
                <a:latin typeface="+mj-ea"/>
                <a:ea typeface="+mj-ea"/>
              </a:rPr>
              <a:t>中的各路信号分离出来。</a:t>
            </a:r>
          </a:p>
        </p:txBody>
      </p:sp>
    </p:spTree>
    <p:extLst>
      <p:ext uri="{BB962C8B-B14F-4D97-AF65-F5344CB8AC3E}">
        <p14:creationId xmlns:p14="http://schemas.microsoft.com/office/powerpoint/2010/main" val="3927088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55181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07504" y="2446636"/>
            <a:ext cx="8856984" cy="1631216"/>
          </a:xfrm>
          <a:prstGeom prst="rect">
            <a:avLst/>
          </a:prstGeom>
        </p:spPr>
        <p:txBody>
          <a:bodyPr wrap="square">
            <a:spAutoFit/>
          </a:bodyPr>
          <a:lstStyle/>
          <a:p>
            <a:pPr algn="l"/>
            <a:r>
              <a:rPr lang="zh-CN" altLang="zh-CN" b="0" dirty="0">
                <a:solidFill>
                  <a:schemeClr val="tx1"/>
                </a:solidFill>
                <a:latin typeface="+mj-ea"/>
                <a:ea typeface="+mj-ea"/>
              </a:rPr>
              <a:t>直流电机模块是建立在他励直流电机基础上的，可以通过励磁和电枢绕组的并联和串联组成并励或串励电机。直流电机模块可以工作在电动机状态，也可以工作在发电机状态，这完全由电机的转矩方向确定。</a:t>
            </a:r>
          </a:p>
          <a:p>
            <a:pPr algn="l"/>
            <a:r>
              <a:rPr lang="zh-CN" altLang="zh-CN" b="0" dirty="0">
                <a:solidFill>
                  <a:schemeClr val="tx1"/>
                </a:solidFill>
                <a:latin typeface="+mj-ea"/>
                <a:ea typeface="+mj-ea"/>
              </a:rPr>
              <a:t>双击直流电机模块，将弹出该模块的参数对话框，如图</a:t>
            </a:r>
            <a:r>
              <a:rPr lang="en-US" altLang="zh-CN" b="0" dirty="0">
                <a:solidFill>
                  <a:schemeClr val="tx1"/>
                </a:solidFill>
                <a:latin typeface="+mj-ea"/>
                <a:ea typeface="+mj-ea"/>
              </a:rPr>
              <a:t>9-31</a:t>
            </a:r>
            <a:r>
              <a:rPr lang="zh-CN" altLang="zh-CN" b="0" dirty="0">
                <a:solidFill>
                  <a:schemeClr val="tx1"/>
                </a:solidFill>
                <a:latin typeface="+mj-ea"/>
                <a:ea typeface="+mj-ea"/>
              </a:rPr>
              <a:t>所示。在该对话框中含有如下参数：</a:t>
            </a:r>
          </a:p>
        </p:txBody>
      </p:sp>
    </p:spTree>
    <p:extLst>
      <p:ext uri="{BB962C8B-B14F-4D97-AF65-F5344CB8AC3E}">
        <p14:creationId xmlns:p14="http://schemas.microsoft.com/office/powerpoint/2010/main" val="3868326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80728"/>
            <a:ext cx="47021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326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08720"/>
            <a:ext cx="8928992" cy="5324535"/>
          </a:xfrm>
          <a:prstGeom prst="rect">
            <a:avLst/>
          </a:prstGeom>
        </p:spPr>
        <p:txBody>
          <a:bodyPr wrap="square">
            <a:spAutoFit/>
          </a:bodyPr>
          <a:lstStyle/>
          <a:p>
            <a:pPr algn="l"/>
            <a:r>
              <a:rPr lang="en-US" altLang="zh-CN" b="0" dirty="0">
                <a:solidFill>
                  <a:schemeClr val="tx1"/>
                </a:solidFill>
                <a:latin typeface="+mj-ea"/>
                <a:ea typeface="+mj-ea"/>
              </a:rPr>
              <a:t>(1) “</a:t>
            </a:r>
            <a:r>
              <a:rPr lang="zh-CN" altLang="zh-CN" b="0" dirty="0">
                <a:solidFill>
                  <a:schemeClr val="tx1"/>
                </a:solidFill>
                <a:latin typeface="+mj-ea"/>
                <a:ea typeface="+mj-ea"/>
              </a:rPr>
              <a:t>预设模型”</a:t>
            </a:r>
            <a:r>
              <a:rPr lang="en-US" altLang="zh-CN" b="0" dirty="0">
                <a:solidFill>
                  <a:schemeClr val="tx1"/>
                </a:solidFill>
                <a:latin typeface="+mj-ea"/>
                <a:ea typeface="+mj-ea"/>
              </a:rPr>
              <a:t>(Preset model)</a:t>
            </a:r>
            <a:r>
              <a:rPr lang="zh-CN" altLang="zh-CN" b="0" dirty="0">
                <a:solidFill>
                  <a:schemeClr val="tx1"/>
                </a:solidFill>
                <a:latin typeface="+mj-ea"/>
                <a:ea typeface="+mj-ea"/>
              </a:rPr>
              <a:t>下拉框：选择系统设置的内部模型，电机将自动获取各项参数，如果不想使用系统给定的参数，请选择“</a:t>
            </a:r>
            <a:r>
              <a:rPr lang="en-US" altLang="zh-CN" b="0" dirty="0">
                <a:solidFill>
                  <a:schemeClr val="tx1"/>
                </a:solidFill>
                <a:latin typeface="+mj-ea"/>
                <a:ea typeface="+mj-ea"/>
              </a:rPr>
              <a:t>No”</a:t>
            </a:r>
            <a:r>
              <a:rPr lang="zh-CN" altLang="zh-CN" b="0" dirty="0">
                <a:solidFill>
                  <a:schemeClr val="tx1"/>
                </a:solidFill>
                <a:latin typeface="+mj-ea"/>
                <a:ea typeface="+mj-ea"/>
              </a:rPr>
              <a:t>。</a:t>
            </a:r>
          </a:p>
          <a:p>
            <a:pPr algn="l"/>
            <a:r>
              <a:rPr lang="en-US" altLang="zh-CN" b="0" dirty="0">
                <a:solidFill>
                  <a:schemeClr val="tx1"/>
                </a:solidFill>
                <a:latin typeface="+mj-ea"/>
                <a:ea typeface="+mj-ea"/>
              </a:rPr>
              <a:t>(2) “</a:t>
            </a:r>
            <a:r>
              <a:rPr lang="zh-CN" altLang="zh-CN" b="0" dirty="0">
                <a:solidFill>
                  <a:schemeClr val="tx1"/>
                </a:solidFill>
                <a:latin typeface="+mj-ea"/>
                <a:ea typeface="+mj-ea"/>
              </a:rPr>
              <a:t>显示详细参数”</a:t>
            </a:r>
            <a:r>
              <a:rPr lang="en-US" altLang="zh-CN" b="0" dirty="0">
                <a:solidFill>
                  <a:schemeClr val="tx1"/>
                </a:solidFill>
                <a:latin typeface="+mj-ea"/>
                <a:ea typeface="+mj-ea"/>
              </a:rPr>
              <a:t>(Show details parameters)</a:t>
            </a:r>
            <a:r>
              <a:rPr lang="zh-CN" altLang="zh-CN" b="0" dirty="0">
                <a:solidFill>
                  <a:schemeClr val="tx1"/>
                </a:solidFill>
                <a:latin typeface="+mj-ea"/>
                <a:ea typeface="+mj-ea"/>
              </a:rPr>
              <a:t>复选框：点击该复选框，可以浏览并修改电机参数。</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电枢电阻和电感”</a:t>
            </a:r>
            <a:r>
              <a:rPr lang="en-US" altLang="zh-CN" b="0" dirty="0">
                <a:solidFill>
                  <a:schemeClr val="tx1"/>
                </a:solidFill>
                <a:latin typeface="+mj-ea"/>
                <a:ea typeface="+mj-ea"/>
              </a:rPr>
              <a:t>(Armature resistance and inductance)</a:t>
            </a:r>
            <a:r>
              <a:rPr lang="zh-CN" altLang="zh-CN" b="0" dirty="0">
                <a:solidFill>
                  <a:schemeClr val="tx1"/>
                </a:solidFill>
                <a:latin typeface="+mj-ea"/>
                <a:ea typeface="+mj-ea"/>
              </a:rPr>
              <a:t>文本框：电枢电阻</a:t>
            </a:r>
            <a:r>
              <a:rPr lang="en-US" altLang="zh-CN" b="0" i="1" dirty="0">
                <a:solidFill>
                  <a:schemeClr val="tx1"/>
                </a:solidFill>
                <a:latin typeface="+mj-ea"/>
                <a:ea typeface="+mj-ea"/>
              </a:rPr>
              <a:t>R</a:t>
            </a:r>
            <a:r>
              <a:rPr lang="en-US" altLang="zh-CN" b="0" baseline="-25000" dirty="0">
                <a:solidFill>
                  <a:schemeClr val="tx1"/>
                </a:solidFill>
                <a:latin typeface="+mj-ea"/>
                <a:ea typeface="+mj-ea"/>
              </a:rPr>
              <a:t>a</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Ω)</a:t>
            </a:r>
            <a:r>
              <a:rPr lang="zh-CN" altLang="zh-CN" b="0" dirty="0">
                <a:solidFill>
                  <a:schemeClr val="tx1"/>
                </a:solidFill>
                <a:latin typeface="+mj-ea"/>
                <a:ea typeface="+mj-ea"/>
              </a:rPr>
              <a:t>和电枢电感</a:t>
            </a:r>
            <a:r>
              <a:rPr lang="en-US" altLang="zh-CN" b="0" i="1" dirty="0">
                <a:solidFill>
                  <a:schemeClr val="tx1"/>
                </a:solidFill>
                <a:latin typeface="+mj-ea"/>
                <a:ea typeface="+mj-ea"/>
              </a:rPr>
              <a:t>L</a:t>
            </a:r>
            <a:r>
              <a:rPr lang="en-US" altLang="zh-CN" b="0" baseline="-25000" dirty="0">
                <a:solidFill>
                  <a:schemeClr val="tx1"/>
                </a:solidFill>
                <a:latin typeface="+mj-ea"/>
                <a:ea typeface="+mj-ea"/>
              </a:rPr>
              <a:t>a</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H)</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励磁电阻和电感”</a:t>
            </a:r>
            <a:r>
              <a:rPr lang="en-US" altLang="zh-CN" b="0" dirty="0">
                <a:solidFill>
                  <a:schemeClr val="tx1"/>
                </a:solidFill>
                <a:latin typeface="+mj-ea"/>
                <a:ea typeface="+mj-ea"/>
              </a:rPr>
              <a:t>(Field resistance and inductance)</a:t>
            </a:r>
            <a:r>
              <a:rPr lang="zh-CN" altLang="zh-CN" b="0" dirty="0">
                <a:solidFill>
                  <a:schemeClr val="tx1"/>
                </a:solidFill>
                <a:latin typeface="+mj-ea"/>
                <a:ea typeface="+mj-ea"/>
              </a:rPr>
              <a:t>文本框：励磁电阻和励磁电感。</a:t>
            </a:r>
          </a:p>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励磁和电枢互感”</a:t>
            </a:r>
            <a:r>
              <a:rPr lang="en-US" altLang="zh-CN" b="0" dirty="0">
                <a:solidFill>
                  <a:schemeClr val="tx1"/>
                </a:solidFill>
                <a:latin typeface="+mj-ea"/>
                <a:ea typeface="+mj-ea"/>
              </a:rPr>
              <a:t>(Field-armature mutual inductance)</a:t>
            </a:r>
            <a:r>
              <a:rPr lang="zh-CN" altLang="zh-CN" b="0" dirty="0">
                <a:solidFill>
                  <a:schemeClr val="tx1"/>
                </a:solidFill>
                <a:latin typeface="+mj-ea"/>
                <a:ea typeface="+mj-ea"/>
              </a:rPr>
              <a:t>文本框：互感。</a:t>
            </a:r>
          </a:p>
          <a:p>
            <a:pPr algn="l"/>
            <a:r>
              <a:rPr lang="zh-CN" altLang="zh-CN" b="0" dirty="0">
                <a:solidFill>
                  <a:schemeClr val="tx1"/>
                </a:solidFill>
                <a:latin typeface="+mj-ea"/>
                <a:ea typeface="+mj-ea"/>
              </a:rPr>
              <a:t>（</a:t>
            </a:r>
            <a:r>
              <a:rPr lang="en-US" altLang="zh-CN" b="0" dirty="0">
                <a:solidFill>
                  <a:schemeClr val="tx1"/>
                </a:solidFill>
                <a:latin typeface="+mj-ea"/>
                <a:ea typeface="+mj-ea"/>
              </a:rPr>
              <a:t>6</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转动惯量”</a:t>
            </a:r>
            <a:r>
              <a:rPr lang="en-US" altLang="zh-CN" b="0" dirty="0">
                <a:solidFill>
                  <a:schemeClr val="tx1"/>
                </a:solidFill>
                <a:latin typeface="+mj-ea"/>
                <a:ea typeface="+mj-ea"/>
              </a:rPr>
              <a:t>(Total inertia J)</a:t>
            </a:r>
            <a:r>
              <a:rPr lang="zh-CN" altLang="zh-CN" b="0" dirty="0">
                <a:solidFill>
                  <a:schemeClr val="tx1"/>
                </a:solidFill>
                <a:latin typeface="+mj-ea"/>
                <a:ea typeface="+mj-ea"/>
              </a:rPr>
              <a:t>文本框：转动惯量。</a:t>
            </a:r>
          </a:p>
          <a:p>
            <a:pPr algn="l"/>
            <a:r>
              <a:rPr lang="zh-CN" altLang="zh-CN" b="0" dirty="0">
                <a:solidFill>
                  <a:schemeClr val="tx1"/>
                </a:solidFill>
                <a:latin typeface="+mj-ea"/>
                <a:ea typeface="+mj-ea"/>
              </a:rPr>
              <a:t>（</a:t>
            </a:r>
            <a:r>
              <a:rPr lang="en-US" altLang="zh-CN" b="0" dirty="0">
                <a:solidFill>
                  <a:schemeClr val="tx1"/>
                </a:solidFill>
                <a:latin typeface="+mj-ea"/>
                <a:ea typeface="+mj-ea"/>
              </a:rPr>
              <a:t>7</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粘滞摩擦系数”</a:t>
            </a:r>
            <a:r>
              <a:rPr lang="en-US" altLang="zh-CN" b="0" dirty="0">
                <a:solidFill>
                  <a:schemeClr val="tx1"/>
                </a:solidFill>
                <a:latin typeface="+mj-ea"/>
                <a:ea typeface="+mj-ea"/>
              </a:rPr>
              <a:t>(Viscous friction coefficient)</a:t>
            </a:r>
            <a:r>
              <a:rPr lang="zh-CN" altLang="zh-CN" b="0" dirty="0">
                <a:solidFill>
                  <a:schemeClr val="tx1"/>
                </a:solidFill>
                <a:latin typeface="+mj-ea"/>
                <a:ea typeface="+mj-ea"/>
              </a:rPr>
              <a:t>文本框：直流电机的总摩擦系数。</a:t>
            </a:r>
          </a:p>
          <a:p>
            <a:pPr algn="l"/>
            <a:r>
              <a:rPr lang="zh-CN" altLang="zh-CN" b="0" dirty="0">
                <a:solidFill>
                  <a:schemeClr val="tx1"/>
                </a:solidFill>
                <a:latin typeface="+mj-ea"/>
                <a:ea typeface="+mj-ea"/>
              </a:rPr>
              <a:t>（</a:t>
            </a:r>
            <a:r>
              <a:rPr lang="en-US" altLang="zh-CN" b="0" dirty="0">
                <a:solidFill>
                  <a:schemeClr val="tx1"/>
                </a:solidFill>
                <a:latin typeface="+mj-ea"/>
                <a:ea typeface="+mj-ea"/>
              </a:rPr>
              <a:t>8</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干摩擦矩阵”</a:t>
            </a:r>
            <a:r>
              <a:rPr lang="en-US" altLang="zh-CN" b="0" dirty="0">
                <a:solidFill>
                  <a:schemeClr val="tx1"/>
                </a:solidFill>
                <a:latin typeface="+mj-ea"/>
                <a:ea typeface="+mj-ea"/>
              </a:rPr>
              <a:t>(Coulomb friction torque)</a:t>
            </a:r>
            <a:r>
              <a:rPr lang="zh-CN" altLang="zh-CN" b="0" dirty="0">
                <a:solidFill>
                  <a:schemeClr val="tx1"/>
                </a:solidFill>
                <a:latin typeface="+mj-ea"/>
                <a:ea typeface="+mj-ea"/>
              </a:rPr>
              <a:t>文本框：直流电机的干摩擦矩阵常数。</a:t>
            </a:r>
          </a:p>
          <a:p>
            <a:pPr algn="l"/>
            <a:r>
              <a:rPr lang="zh-CN" altLang="zh-CN" b="0" dirty="0">
                <a:solidFill>
                  <a:schemeClr val="tx1"/>
                </a:solidFill>
                <a:latin typeface="+mj-ea"/>
                <a:ea typeface="+mj-ea"/>
              </a:rPr>
              <a:t>（</a:t>
            </a:r>
            <a:r>
              <a:rPr lang="en-US" altLang="zh-CN" b="0" dirty="0">
                <a:solidFill>
                  <a:schemeClr val="tx1"/>
                </a:solidFill>
                <a:latin typeface="+mj-ea"/>
                <a:ea typeface="+mj-ea"/>
              </a:rPr>
              <a:t>9</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初始角速度”</a:t>
            </a:r>
            <a:r>
              <a:rPr lang="en-US" altLang="zh-CN" b="0" dirty="0">
                <a:solidFill>
                  <a:schemeClr val="tx1"/>
                </a:solidFill>
                <a:latin typeface="+mj-ea"/>
                <a:ea typeface="+mj-ea"/>
              </a:rPr>
              <a:t>(Initial speed)</a:t>
            </a:r>
            <a:r>
              <a:rPr lang="zh-CN" altLang="zh-CN" b="0" dirty="0">
                <a:solidFill>
                  <a:schemeClr val="tx1"/>
                </a:solidFill>
                <a:latin typeface="+mj-ea"/>
                <a:ea typeface="+mj-ea"/>
              </a:rPr>
              <a:t>文本框：指定仿真开始时直流电机的初始速度。</a:t>
            </a:r>
          </a:p>
        </p:txBody>
      </p:sp>
    </p:spTree>
    <p:extLst>
      <p:ext uri="{BB962C8B-B14F-4D97-AF65-F5344CB8AC3E}">
        <p14:creationId xmlns:p14="http://schemas.microsoft.com/office/powerpoint/2010/main" val="3868326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7272808" cy="400110"/>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9.4</a:t>
            </a:r>
            <a:r>
              <a:rPr lang="zh-CN" altLang="zh-CN" b="0" dirty="0">
                <a:solidFill>
                  <a:schemeClr val="tx1"/>
                </a:solidFill>
                <a:latin typeface="+mj-ea"/>
                <a:ea typeface="+mj-ea"/>
              </a:rPr>
              <a:t>】一台直流并励电动机，铭牌额定参数为：额定功率</a:t>
            </a:r>
            <a:endParaRPr lang="zh-CN" altLang="en-US" b="0" dirty="0">
              <a:solidFill>
                <a:schemeClr val="tx1"/>
              </a:solidFill>
              <a:latin typeface="+mj-ea"/>
              <a:ea typeface="+mj-ea"/>
            </a:endParaRPr>
          </a:p>
        </p:txBody>
      </p:sp>
      <p:pic>
        <p:nvPicPr>
          <p:cNvPr id="450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7617" y="1016732"/>
            <a:ext cx="993421" cy="32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3528" y="1484784"/>
            <a:ext cx="1210588" cy="400110"/>
          </a:xfrm>
          <a:prstGeom prst="rect">
            <a:avLst/>
          </a:prstGeom>
        </p:spPr>
        <p:txBody>
          <a:bodyPr wrap="none">
            <a:spAutoFit/>
          </a:bodyPr>
          <a:lstStyle/>
          <a:p>
            <a:r>
              <a:rPr lang="zh-CN" altLang="zh-CN" b="0" dirty="0">
                <a:solidFill>
                  <a:schemeClr val="tx1"/>
                </a:solidFill>
                <a:latin typeface="+mj-ea"/>
                <a:ea typeface="+mj-ea"/>
              </a:rPr>
              <a:t>额定电压</a:t>
            </a:r>
            <a:endParaRPr lang="zh-CN" altLang="en-US" b="0" dirty="0">
              <a:solidFill>
                <a:schemeClr val="tx1"/>
              </a:solidFill>
              <a:latin typeface="+mj-ea"/>
              <a:ea typeface="+mj-ea"/>
            </a:endParaRPr>
          </a:p>
        </p:txBody>
      </p:sp>
      <p:pic>
        <p:nvPicPr>
          <p:cNvPr id="450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116" y="1484784"/>
            <a:ext cx="1202751"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736867" y="1484784"/>
            <a:ext cx="1210588" cy="400110"/>
          </a:xfrm>
          <a:prstGeom prst="rect">
            <a:avLst/>
          </a:prstGeom>
        </p:spPr>
        <p:txBody>
          <a:bodyPr wrap="none">
            <a:spAutoFit/>
          </a:bodyPr>
          <a:lstStyle/>
          <a:p>
            <a:r>
              <a:rPr lang="zh-CN" altLang="zh-CN" b="0" dirty="0">
                <a:solidFill>
                  <a:schemeClr val="tx1"/>
                </a:solidFill>
                <a:latin typeface="+mj-ea"/>
                <a:ea typeface="+mj-ea"/>
              </a:rPr>
              <a:t>额定电流</a:t>
            </a:r>
            <a:endParaRPr lang="zh-CN" altLang="en-US" b="0" dirty="0">
              <a:solidFill>
                <a:schemeClr val="tx1"/>
              </a:solidFill>
              <a:latin typeface="+mj-ea"/>
              <a:ea typeface="+mj-ea"/>
            </a:endParaRPr>
          </a:p>
        </p:txBody>
      </p:sp>
      <p:pic>
        <p:nvPicPr>
          <p:cNvPr id="4506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7924" y="1507208"/>
            <a:ext cx="997968"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932040" y="1507208"/>
            <a:ext cx="1210588" cy="400110"/>
          </a:xfrm>
          <a:prstGeom prst="rect">
            <a:avLst/>
          </a:prstGeom>
        </p:spPr>
        <p:txBody>
          <a:bodyPr wrap="none">
            <a:spAutoFit/>
          </a:bodyPr>
          <a:lstStyle/>
          <a:p>
            <a:r>
              <a:rPr lang="zh-CN" altLang="zh-CN" b="0" dirty="0">
                <a:solidFill>
                  <a:schemeClr val="tx1"/>
                </a:solidFill>
                <a:latin typeface="+mj-ea"/>
                <a:ea typeface="+mj-ea"/>
              </a:rPr>
              <a:t>额定转速</a:t>
            </a:r>
            <a:endParaRPr lang="zh-CN" altLang="en-US" b="0" dirty="0">
              <a:solidFill>
                <a:schemeClr val="tx1"/>
              </a:solidFill>
              <a:latin typeface="+mj-ea"/>
              <a:ea typeface="+mj-ea"/>
            </a:endParaRPr>
          </a:p>
        </p:txBody>
      </p:sp>
      <p:pic>
        <p:nvPicPr>
          <p:cNvPr id="4506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1455817"/>
            <a:ext cx="352723" cy="50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23528" y="1907318"/>
            <a:ext cx="1980029" cy="400110"/>
          </a:xfrm>
          <a:prstGeom prst="rect">
            <a:avLst/>
          </a:prstGeom>
        </p:spPr>
        <p:txBody>
          <a:bodyPr wrap="none">
            <a:spAutoFit/>
          </a:bodyPr>
          <a:lstStyle/>
          <a:p>
            <a:r>
              <a:rPr lang="zh-CN" altLang="zh-CN" b="0" dirty="0" smtClean="0">
                <a:solidFill>
                  <a:schemeClr val="tx1"/>
                </a:solidFill>
                <a:latin typeface="+mj-ea"/>
                <a:ea typeface="+mj-ea"/>
              </a:rPr>
              <a:t>电枢</a:t>
            </a:r>
            <a:r>
              <a:rPr lang="zh-CN" altLang="zh-CN" b="0" dirty="0">
                <a:solidFill>
                  <a:schemeClr val="tx1"/>
                </a:solidFill>
                <a:latin typeface="+mj-ea"/>
                <a:ea typeface="+mj-ea"/>
              </a:rPr>
              <a:t>回路总电阻</a:t>
            </a:r>
            <a:endParaRPr lang="zh-CN" altLang="en-US" b="0" dirty="0">
              <a:solidFill>
                <a:schemeClr val="tx1"/>
              </a:solidFill>
              <a:latin typeface="+mj-ea"/>
              <a:ea typeface="+mj-ea"/>
            </a:endParaRPr>
          </a:p>
        </p:txBody>
      </p:sp>
      <p:sp>
        <p:nvSpPr>
          <p:cNvPr id="7" name="矩形 6"/>
          <p:cNvSpPr/>
          <p:nvPr/>
        </p:nvSpPr>
        <p:spPr>
          <a:xfrm>
            <a:off x="6402124" y="1526422"/>
            <a:ext cx="1467068" cy="400110"/>
          </a:xfrm>
          <a:prstGeom prst="rect">
            <a:avLst/>
          </a:prstGeom>
        </p:spPr>
        <p:txBody>
          <a:bodyPr wrap="none">
            <a:spAutoFit/>
          </a:bodyPr>
          <a:lstStyle/>
          <a:p>
            <a:r>
              <a:rPr lang="en-US" altLang="zh-CN" b="0" dirty="0">
                <a:solidFill>
                  <a:schemeClr val="tx1"/>
                </a:solidFill>
                <a:latin typeface="+mj-ea"/>
                <a:ea typeface="+mj-ea"/>
              </a:rPr>
              <a:t>=3000r/min</a:t>
            </a:r>
            <a:endParaRPr lang="zh-CN" altLang="en-US" b="0" dirty="0">
              <a:solidFill>
                <a:schemeClr val="tx1"/>
              </a:solidFill>
              <a:latin typeface="+mj-ea"/>
              <a:ea typeface="+mj-ea"/>
            </a:endParaRPr>
          </a:p>
        </p:txBody>
      </p:sp>
      <p:pic>
        <p:nvPicPr>
          <p:cNvPr id="4506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00108" y="1949380"/>
            <a:ext cx="1178157"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557305" y="1926532"/>
            <a:ext cx="1980029" cy="400110"/>
          </a:xfrm>
          <a:prstGeom prst="rect">
            <a:avLst/>
          </a:prstGeom>
        </p:spPr>
        <p:txBody>
          <a:bodyPr wrap="none">
            <a:spAutoFit/>
          </a:bodyPr>
          <a:lstStyle/>
          <a:p>
            <a:r>
              <a:rPr lang="zh-CN" altLang="zh-CN" b="0" dirty="0">
                <a:solidFill>
                  <a:schemeClr val="tx1"/>
                </a:solidFill>
                <a:latin typeface="+mj-ea"/>
                <a:ea typeface="+mj-ea"/>
              </a:rPr>
              <a:t>励磁回路总电阻</a:t>
            </a:r>
            <a:endParaRPr lang="zh-CN" altLang="en-US" b="0" dirty="0">
              <a:solidFill>
                <a:schemeClr val="tx1"/>
              </a:solidFill>
              <a:latin typeface="+mj-ea"/>
              <a:ea typeface="+mj-ea"/>
            </a:endParaRPr>
          </a:p>
        </p:txBody>
      </p:sp>
      <p:pic>
        <p:nvPicPr>
          <p:cNvPr id="4506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82503" y="1968602"/>
            <a:ext cx="309662" cy="363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701699" y="1959264"/>
            <a:ext cx="3231974" cy="400110"/>
          </a:xfrm>
          <a:prstGeom prst="rect">
            <a:avLst/>
          </a:prstGeom>
        </p:spPr>
        <p:txBody>
          <a:bodyPr wrap="none">
            <a:spAutoFit/>
          </a:bodyPr>
          <a:lstStyle/>
          <a:p>
            <a:r>
              <a:rPr lang="en-US" altLang="zh-CN" b="0" dirty="0">
                <a:solidFill>
                  <a:schemeClr val="tx1"/>
                </a:solidFill>
                <a:latin typeface="+mn-ea"/>
                <a:ea typeface="+mn-ea"/>
              </a:rPr>
              <a:t>=181.5Ω</a:t>
            </a:r>
            <a:r>
              <a:rPr lang="zh-CN" altLang="zh-CN" b="0" dirty="0">
                <a:solidFill>
                  <a:schemeClr val="tx1"/>
                </a:solidFill>
                <a:latin typeface="+mn-ea"/>
                <a:ea typeface="+mn-ea"/>
              </a:rPr>
              <a:t>。电动机转动惯量</a:t>
            </a:r>
            <a:endParaRPr lang="zh-CN" altLang="en-US" b="0" dirty="0">
              <a:solidFill>
                <a:schemeClr val="tx1"/>
              </a:solidFill>
              <a:latin typeface="+mn-ea"/>
              <a:ea typeface="+mn-ea"/>
            </a:endParaRPr>
          </a:p>
        </p:txBody>
      </p:sp>
      <p:pic>
        <p:nvPicPr>
          <p:cNvPr id="4506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7544" y="2420888"/>
            <a:ext cx="1008112" cy="32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45837" y="2359374"/>
            <a:ext cx="827901" cy="4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254874" y="2420888"/>
            <a:ext cx="4801314" cy="400110"/>
          </a:xfrm>
          <a:prstGeom prst="rect">
            <a:avLst/>
          </a:prstGeom>
        </p:spPr>
        <p:txBody>
          <a:bodyPr wrap="none">
            <a:spAutoFit/>
          </a:bodyPr>
          <a:lstStyle/>
          <a:p>
            <a:r>
              <a:rPr lang="zh-CN" altLang="zh-CN" b="0" dirty="0">
                <a:solidFill>
                  <a:schemeClr val="tx1"/>
                </a:solidFill>
                <a:latin typeface="+mj-ea"/>
                <a:ea typeface="+mj-ea"/>
              </a:rPr>
              <a:t>试对该电动机的直接启动过程进行仿真。</a:t>
            </a:r>
            <a:endParaRPr lang="zh-CN" altLang="en-US" b="0" dirty="0">
              <a:solidFill>
                <a:schemeClr val="tx1"/>
              </a:solidFill>
              <a:latin typeface="+mj-ea"/>
              <a:ea typeface="+mj-ea"/>
            </a:endParaRPr>
          </a:p>
        </p:txBody>
      </p:sp>
      <p:sp>
        <p:nvSpPr>
          <p:cNvPr id="11" name="矩形 10"/>
          <p:cNvSpPr/>
          <p:nvPr/>
        </p:nvSpPr>
        <p:spPr>
          <a:xfrm>
            <a:off x="321921" y="2924944"/>
            <a:ext cx="3903634" cy="400110"/>
          </a:xfrm>
          <a:prstGeom prst="rect">
            <a:avLst/>
          </a:prstGeom>
        </p:spPr>
        <p:txBody>
          <a:bodyPr wrap="none">
            <a:spAutoFit/>
          </a:bodyPr>
          <a:lstStyle/>
          <a:p>
            <a:r>
              <a:rPr lang="en-US" altLang="zh-CN" b="0" dirty="0">
                <a:solidFill>
                  <a:schemeClr val="tx1"/>
                </a:solidFill>
                <a:latin typeface="+mj-ea"/>
                <a:ea typeface="+mj-ea"/>
              </a:rPr>
              <a:t> (1) </a:t>
            </a:r>
            <a:r>
              <a:rPr lang="zh-CN" altLang="zh-CN" b="0" dirty="0">
                <a:solidFill>
                  <a:schemeClr val="tx1"/>
                </a:solidFill>
                <a:latin typeface="+mj-ea"/>
                <a:ea typeface="+mj-ea"/>
              </a:rPr>
              <a:t>计算电动机参数。励磁电流</a:t>
            </a:r>
            <a:endParaRPr lang="zh-CN" altLang="en-US" b="0" dirty="0">
              <a:solidFill>
                <a:schemeClr val="tx1"/>
              </a:solidFill>
              <a:latin typeface="+mj-ea"/>
              <a:ea typeface="+mj-ea"/>
            </a:endParaRPr>
          </a:p>
        </p:txBody>
      </p:sp>
      <p:pic>
        <p:nvPicPr>
          <p:cNvPr id="4506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7850" y="3501008"/>
            <a:ext cx="2442671"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23528" y="4220535"/>
            <a:ext cx="6534472" cy="707886"/>
          </a:xfrm>
          <a:prstGeom prst="rect">
            <a:avLst/>
          </a:prstGeom>
        </p:spPr>
        <p:txBody>
          <a:bodyPr wrap="square">
            <a:spAutoFit/>
          </a:bodyPr>
          <a:lstStyle/>
          <a:p>
            <a:pPr algn="l"/>
            <a:r>
              <a:rPr lang="zh-CN" altLang="zh-CN" b="0" dirty="0">
                <a:solidFill>
                  <a:schemeClr val="tx1"/>
                </a:solidFill>
                <a:latin typeface="+mj-ea"/>
                <a:ea typeface="+mj-ea"/>
              </a:rPr>
              <a:t>励磁电感在恒定磁场控制时可取为零，则电枢电阻</a:t>
            </a:r>
            <a:r>
              <a:rPr lang="en-US" altLang="zh-CN" b="0" i="1" dirty="0">
                <a:solidFill>
                  <a:schemeClr val="tx1"/>
                </a:solidFill>
                <a:latin typeface="+mj-ea"/>
                <a:ea typeface="+mj-ea"/>
              </a:rPr>
              <a:t>R</a:t>
            </a:r>
            <a:r>
              <a:rPr lang="en-US" altLang="zh-CN" b="0" baseline="-25000" dirty="0">
                <a:solidFill>
                  <a:schemeClr val="tx1"/>
                </a:solidFill>
                <a:latin typeface="+mj-ea"/>
                <a:ea typeface="+mj-ea"/>
              </a:rPr>
              <a:t>a</a:t>
            </a:r>
            <a:r>
              <a:rPr lang="en-US" altLang="zh-CN" b="0" dirty="0">
                <a:solidFill>
                  <a:schemeClr val="tx1"/>
                </a:solidFill>
                <a:latin typeface="+mj-ea"/>
                <a:ea typeface="+mj-ea"/>
              </a:rPr>
              <a:t>=0.087 Ω</a:t>
            </a:r>
            <a:r>
              <a:rPr lang="zh-CN" altLang="zh-CN" b="0" dirty="0">
                <a:solidFill>
                  <a:schemeClr val="tx1"/>
                </a:solidFill>
                <a:latin typeface="+mj-ea"/>
                <a:ea typeface="+mj-ea"/>
              </a:rPr>
              <a:t>，电枢电感估算为</a:t>
            </a:r>
          </a:p>
        </p:txBody>
      </p:sp>
      <p:pic>
        <p:nvPicPr>
          <p:cNvPr id="45067"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7294" y="5085184"/>
            <a:ext cx="6450323" cy="790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5718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5328592" cy="400110"/>
          </a:xfrm>
          <a:prstGeom prst="rect">
            <a:avLst/>
          </a:prstGeom>
        </p:spPr>
        <p:txBody>
          <a:bodyPr wrap="square">
            <a:spAutoFit/>
          </a:bodyPr>
          <a:lstStyle/>
          <a:p>
            <a:r>
              <a:rPr lang="zh-CN" altLang="zh-CN" b="0" dirty="0">
                <a:solidFill>
                  <a:schemeClr val="tx1"/>
                </a:solidFill>
                <a:latin typeface="+mj-ea"/>
                <a:ea typeface="+mj-ea"/>
              </a:rPr>
              <a:t>其中，</a:t>
            </a:r>
            <a:r>
              <a:rPr lang="en-US" altLang="zh-CN" b="0" i="1" dirty="0">
                <a:solidFill>
                  <a:schemeClr val="tx1"/>
                </a:solidFill>
                <a:latin typeface="+mj-ea"/>
                <a:ea typeface="+mj-ea"/>
              </a:rPr>
              <a:t>p</a:t>
            </a:r>
            <a:r>
              <a:rPr lang="zh-CN" altLang="zh-CN" b="0" dirty="0">
                <a:solidFill>
                  <a:schemeClr val="tx1"/>
                </a:solidFill>
                <a:latin typeface="+mj-ea"/>
                <a:ea typeface="+mj-ea"/>
              </a:rPr>
              <a:t>为极对数；</a:t>
            </a:r>
            <a:r>
              <a:rPr lang="en-US" altLang="zh-CN" b="0" i="1" dirty="0">
                <a:solidFill>
                  <a:schemeClr val="tx1"/>
                </a:solidFill>
                <a:latin typeface="+mj-ea"/>
                <a:ea typeface="+mj-ea"/>
              </a:rPr>
              <a:t>C</a:t>
            </a:r>
            <a:r>
              <a:rPr lang="zh-CN" altLang="zh-CN" b="0" dirty="0">
                <a:solidFill>
                  <a:schemeClr val="tx1"/>
                </a:solidFill>
                <a:latin typeface="+mj-ea"/>
                <a:ea typeface="+mj-ea"/>
              </a:rPr>
              <a:t>为计算系数，补偿电机</a:t>
            </a:r>
            <a:endParaRPr lang="zh-CN" altLang="en-US" b="0" dirty="0">
              <a:solidFill>
                <a:schemeClr val="tx1"/>
              </a:solidFill>
              <a:latin typeface="+mj-ea"/>
              <a:ea typeface="+mj-ea"/>
            </a:endParaRPr>
          </a:p>
        </p:txBody>
      </p:sp>
      <p:pic>
        <p:nvPicPr>
          <p:cNvPr id="460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1040425"/>
            <a:ext cx="670733" cy="28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929547" y="980728"/>
            <a:ext cx="1723549" cy="400110"/>
          </a:xfrm>
          <a:prstGeom prst="rect">
            <a:avLst/>
          </a:prstGeom>
        </p:spPr>
        <p:txBody>
          <a:bodyPr wrap="none">
            <a:spAutoFit/>
          </a:bodyPr>
          <a:lstStyle/>
          <a:p>
            <a:pPr algn="l"/>
            <a:r>
              <a:rPr lang="zh-CN" altLang="zh-CN" b="0" dirty="0">
                <a:solidFill>
                  <a:schemeClr val="tx1"/>
                </a:solidFill>
                <a:latin typeface="+mj-ea"/>
                <a:ea typeface="+mj-ea"/>
              </a:rPr>
              <a:t>，无补偿电机</a:t>
            </a:r>
            <a:endParaRPr lang="zh-CN" altLang="en-US" b="0" dirty="0">
              <a:solidFill>
                <a:schemeClr val="tx1"/>
              </a:solidFill>
              <a:latin typeface="+mj-ea"/>
              <a:ea typeface="+mj-ea"/>
            </a:endParaRPr>
          </a:p>
        </p:txBody>
      </p:sp>
      <p:pic>
        <p:nvPicPr>
          <p:cNvPr id="460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1040425"/>
            <a:ext cx="756760" cy="31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95536" y="1556792"/>
            <a:ext cx="1980029" cy="400110"/>
          </a:xfrm>
          <a:prstGeom prst="rect">
            <a:avLst/>
          </a:prstGeom>
        </p:spPr>
        <p:txBody>
          <a:bodyPr wrap="none">
            <a:spAutoFit/>
          </a:bodyPr>
          <a:lstStyle/>
          <a:p>
            <a:r>
              <a:rPr lang="zh-CN" altLang="zh-CN" b="0" dirty="0">
                <a:solidFill>
                  <a:schemeClr val="tx1"/>
                </a:solidFill>
                <a:latin typeface="+mj-ea"/>
                <a:ea typeface="+mj-ea"/>
              </a:rPr>
              <a:t>因为电动势常数</a:t>
            </a:r>
            <a:endParaRPr lang="zh-CN" altLang="en-US" b="0" dirty="0">
              <a:solidFill>
                <a:schemeClr val="tx1"/>
              </a:solidFill>
              <a:latin typeface="+mj-ea"/>
              <a:ea typeface="+mj-ea"/>
            </a:endParaRPr>
          </a:p>
        </p:txBody>
      </p:sp>
      <p:pic>
        <p:nvPicPr>
          <p:cNvPr id="4608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8172" y="1556792"/>
            <a:ext cx="4544505"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39552" y="2276872"/>
            <a:ext cx="1210588" cy="400110"/>
          </a:xfrm>
          <a:prstGeom prst="rect">
            <a:avLst/>
          </a:prstGeom>
        </p:spPr>
        <p:txBody>
          <a:bodyPr wrap="none">
            <a:spAutoFit/>
          </a:bodyPr>
          <a:lstStyle/>
          <a:p>
            <a:r>
              <a:rPr lang="zh-CN" altLang="zh-CN" b="0" dirty="0">
                <a:solidFill>
                  <a:schemeClr val="tx1"/>
                </a:solidFill>
                <a:latin typeface="+mj-ea"/>
                <a:ea typeface="+mj-ea"/>
              </a:rPr>
              <a:t>转矩常数</a:t>
            </a:r>
            <a:endParaRPr lang="zh-CN" altLang="en-US" b="0" dirty="0">
              <a:solidFill>
                <a:schemeClr val="tx1"/>
              </a:solidFill>
              <a:latin typeface="+mj-ea"/>
              <a:ea typeface="+mj-ea"/>
            </a:endParaRPr>
          </a:p>
        </p:txBody>
      </p:sp>
      <p:pic>
        <p:nvPicPr>
          <p:cNvPr id="4608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7784" y="2158687"/>
            <a:ext cx="3885160" cy="60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39552" y="3228945"/>
            <a:ext cx="1980029" cy="400110"/>
          </a:xfrm>
          <a:prstGeom prst="rect">
            <a:avLst/>
          </a:prstGeom>
        </p:spPr>
        <p:txBody>
          <a:bodyPr wrap="none">
            <a:spAutoFit/>
          </a:bodyPr>
          <a:lstStyle/>
          <a:p>
            <a:r>
              <a:rPr lang="zh-CN" altLang="zh-CN" b="0" dirty="0">
                <a:solidFill>
                  <a:schemeClr val="tx1"/>
                </a:solidFill>
                <a:latin typeface="+mj-ea"/>
                <a:ea typeface="+mj-ea"/>
              </a:rPr>
              <a:t>因此有电枢互感</a:t>
            </a:r>
            <a:endParaRPr lang="zh-CN" altLang="en-US" b="0" dirty="0">
              <a:solidFill>
                <a:schemeClr val="tx1"/>
              </a:solidFill>
              <a:latin typeface="+mj-ea"/>
              <a:ea typeface="+mj-ea"/>
            </a:endParaRPr>
          </a:p>
        </p:txBody>
      </p:sp>
      <p:pic>
        <p:nvPicPr>
          <p:cNvPr id="4608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9792" y="3228945"/>
            <a:ext cx="3049256" cy="79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39552" y="4437112"/>
            <a:ext cx="1723549" cy="400110"/>
          </a:xfrm>
          <a:prstGeom prst="rect">
            <a:avLst/>
          </a:prstGeom>
        </p:spPr>
        <p:txBody>
          <a:bodyPr wrap="none">
            <a:spAutoFit/>
          </a:bodyPr>
          <a:lstStyle/>
          <a:p>
            <a:r>
              <a:rPr lang="zh-CN" altLang="zh-CN" b="0" dirty="0">
                <a:solidFill>
                  <a:schemeClr val="tx1"/>
                </a:solidFill>
                <a:latin typeface="+mj-ea"/>
                <a:ea typeface="+mj-ea"/>
              </a:rPr>
              <a:t>额定负载转矩</a:t>
            </a:r>
            <a:endParaRPr lang="zh-CN" altLang="en-US" b="0" dirty="0">
              <a:solidFill>
                <a:schemeClr val="tx1"/>
              </a:solidFill>
              <a:latin typeface="+mj-ea"/>
              <a:ea typeface="+mj-ea"/>
            </a:endParaRPr>
          </a:p>
        </p:txBody>
      </p:sp>
      <p:pic>
        <p:nvPicPr>
          <p:cNvPr id="4608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63101" y="4438532"/>
            <a:ext cx="5590544" cy="43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8358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4431020" cy="400110"/>
          </a:xfrm>
          <a:prstGeom prst="rect">
            <a:avLst/>
          </a:prstGeom>
        </p:spPr>
        <p:txBody>
          <a:bodyPr wrap="non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）构建的系统仿真如图</a:t>
            </a:r>
            <a:r>
              <a:rPr lang="en-US" altLang="zh-CN" b="0" dirty="0">
                <a:solidFill>
                  <a:schemeClr val="tx1"/>
                </a:solidFill>
                <a:latin typeface="+mj-ea"/>
                <a:ea typeface="+mj-ea"/>
              </a:rPr>
              <a:t>9-32</a:t>
            </a:r>
            <a:r>
              <a:rPr lang="zh-CN" altLang="zh-CN" b="0" dirty="0">
                <a:solidFill>
                  <a:schemeClr val="tx1"/>
                </a:solidFill>
                <a:latin typeface="+mj-ea"/>
                <a:ea typeface="+mj-ea"/>
              </a:rPr>
              <a:t>所示。</a:t>
            </a: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12776"/>
            <a:ext cx="4443413"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26976" y="4077072"/>
            <a:ext cx="8784976" cy="1631216"/>
          </a:xfrm>
          <a:prstGeom prst="rect">
            <a:avLst/>
          </a:prstGeom>
        </p:spPr>
        <p:txBody>
          <a:bodyPr wrap="square">
            <a:spAutoFit/>
          </a:bodyPr>
          <a:lstStyle/>
          <a:p>
            <a:pPr algn="l"/>
            <a:r>
              <a:rPr lang="zh-CN" altLang="zh-CN" b="0" dirty="0">
                <a:solidFill>
                  <a:schemeClr val="tx1"/>
                </a:solidFill>
                <a:latin typeface="+mj-ea"/>
                <a:ea typeface="+mj-ea"/>
              </a:rPr>
              <a:t>其中，直流电机</a:t>
            </a:r>
            <a:r>
              <a:rPr lang="en-US" altLang="zh-CN" b="0" dirty="0">
                <a:solidFill>
                  <a:schemeClr val="tx1"/>
                </a:solidFill>
                <a:latin typeface="+mj-ea"/>
                <a:ea typeface="+mj-ea"/>
              </a:rPr>
              <a:t>DCM</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/Machines</a:t>
            </a:r>
            <a:r>
              <a:rPr lang="zh-CN" altLang="zh-CN" b="0" dirty="0">
                <a:solidFill>
                  <a:schemeClr val="tx1"/>
                </a:solidFill>
                <a:latin typeface="+mj-ea"/>
                <a:ea typeface="+mj-ea"/>
              </a:rPr>
              <a:t>路径下；直流电压源</a:t>
            </a:r>
            <a:r>
              <a:rPr lang="en-US" altLang="zh-CN" b="0" dirty="0">
                <a:solidFill>
                  <a:schemeClr val="tx1"/>
                </a:solidFill>
                <a:latin typeface="+mj-ea"/>
                <a:ea typeface="+mj-ea"/>
              </a:rPr>
              <a:t>VDC</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/Electrical Sources</a:t>
            </a:r>
            <a:r>
              <a:rPr lang="zh-CN" altLang="zh-CN" b="0" dirty="0">
                <a:solidFill>
                  <a:schemeClr val="tx1"/>
                </a:solidFill>
                <a:latin typeface="+mj-ea"/>
                <a:ea typeface="+mj-ea"/>
              </a:rPr>
              <a:t>路径下；常数模块</a:t>
            </a:r>
            <a:r>
              <a:rPr lang="en-US" altLang="zh-CN" b="0" dirty="0">
                <a:solidFill>
                  <a:schemeClr val="tx1"/>
                </a:solidFill>
                <a:latin typeface="+mj-ea"/>
                <a:ea typeface="+mj-ea"/>
              </a:rPr>
              <a:t>Cons</a:t>
            </a:r>
            <a:r>
              <a:rPr lang="zh-CN" altLang="zh-CN" b="0" dirty="0">
                <a:solidFill>
                  <a:schemeClr val="tx1"/>
                </a:solidFill>
                <a:latin typeface="+mj-ea"/>
                <a:ea typeface="+mj-ea"/>
              </a:rPr>
              <a:t>在</a:t>
            </a:r>
            <a:r>
              <a:rPr lang="en-US" altLang="zh-CN" b="0" dirty="0">
                <a:solidFill>
                  <a:schemeClr val="tx1"/>
                </a:solidFill>
                <a:latin typeface="+mj-ea"/>
                <a:ea typeface="+mj-ea"/>
              </a:rPr>
              <a:t>Simulink/Sources</a:t>
            </a:r>
            <a:r>
              <a:rPr lang="zh-CN" altLang="zh-CN" b="0" dirty="0">
                <a:solidFill>
                  <a:schemeClr val="tx1"/>
                </a:solidFill>
                <a:latin typeface="+mj-ea"/>
                <a:ea typeface="+mj-ea"/>
              </a:rPr>
              <a:t>路径下；信号分离模块</a:t>
            </a:r>
            <a:r>
              <a:rPr lang="en-US" altLang="zh-CN" b="0" dirty="0" err="1">
                <a:solidFill>
                  <a:schemeClr val="tx1"/>
                </a:solidFill>
                <a:latin typeface="+mj-ea"/>
                <a:ea typeface="+mj-ea"/>
              </a:rPr>
              <a:t>Demux</a:t>
            </a:r>
            <a:r>
              <a:rPr lang="zh-CN" altLang="zh-CN" b="0" dirty="0">
                <a:solidFill>
                  <a:schemeClr val="tx1"/>
                </a:solidFill>
                <a:latin typeface="+mj-ea"/>
                <a:ea typeface="+mj-ea"/>
              </a:rPr>
              <a:t>在</a:t>
            </a:r>
            <a:r>
              <a:rPr lang="en-US" altLang="zh-CN" b="0" dirty="0" err="1">
                <a:solidFill>
                  <a:schemeClr val="tx1"/>
                </a:solidFill>
                <a:latin typeface="+mj-ea"/>
                <a:ea typeface="+mj-ea"/>
              </a:rPr>
              <a:t>Simlink</a:t>
            </a:r>
            <a:r>
              <a:rPr lang="en-US" altLang="zh-CN" b="0" dirty="0">
                <a:solidFill>
                  <a:schemeClr val="tx1"/>
                </a:solidFill>
                <a:latin typeface="+mj-ea"/>
                <a:ea typeface="+mj-ea"/>
              </a:rPr>
              <a:t>/Signal Routing</a:t>
            </a:r>
            <a:r>
              <a:rPr lang="zh-CN" altLang="zh-CN" b="0" dirty="0">
                <a:solidFill>
                  <a:schemeClr val="tx1"/>
                </a:solidFill>
                <a:latin typeface="+mj-ea"/>
                <a:ea typeface="+mj-ea"/>
              </a:rPr>
              <a:t>路径下；增益模块</a:t>
            </a:r>
            <a:r>
              <a:rPr lang="en-US" altLang="zh-CN" b="0" dirty="0">
                <a:solidFill>
                  <a:schemeClr val="tx1"/>
                </a:solidFill>
                <a:latin typeface="+mj-ea"/>
                <a:ea typeface="+mj-ea"/>
              </a:rPr>
              <a:t>G</a:t>
            </a:r>
            <a:r>
              <a:rPr lang="zh-CN" altLang="zh-CN" b="0" dirty="0">
                <a:solidFill>
                  <a:schemeClr val="tx1"/>
                </a:solidFill>
                <a:latin typeface="+mj-ea"/>
                <a:ea typeface="+mj-ea"/>
              </a:rPr>
              <a:t>在</a:t>
            </a:r>
            <a:r>
              <a:rPr lang="en-US" altLang="zh-CN" b="0" dirty="0">
                <a:solidFill>
                  <a:schemeClr val="tx1"/>
                </a:solidFill>
                <a:latin typeface="+mj-ea"/>
                <a:ea typeface="+mj-ea"/>
              </a:rPr>
              <a:t>Simulink/Commonly Used Blocks</a:t>
            </a:r>
            <a:r>
              <a:rPr lang="zh-CN" altLang="zh-CN" b="0" dirty="0">
                <a:solidFill>
                  <a:schemeClr val="tx1"/>
                </a:solidFill>
                <a:latin typeface="+mj-ea"/>
                <a:ea typeface="+mj-ea"/>
              </a:rPr>
              <a:t>路径下；示波器</a:t>
            </a:r>
            <a:r>
              <a:rPr lang="en-US" altLang="zh-CN" b="0" dirty="0">
                <a:solidFill>
                  <a:schemeClr val="tx1"/>
                </a:solidFill>
                <a:latin typeface="+mj-ea"/>
                <a:ea typeface="+mj-ea"/>
              </a:rPr>
              <a:t>Scope</a:t>
            </a:r>
            <a:r>
              <a:rPr lang="zh-CN" altLang="zh-CN" b="0" dirty="0">
                <a:solidFill>
                  <a:schemeClr val="tx1"/>
                </a:solidFill>
                <a:latin typeface="+mj-ea"/>
                <a:ea typeface="+mj-ea"/>
              </a:rPr>
              <a:t>在</a:t>
            </a:r>
            <a:r>
              <a:rPr lang="en-US" altLang="zh-CN" b="0" dirty="0">
                <a:solidFill>
                  <a:schemeClr val="tx1"/>
                </a:solidFill>
                <a:latin typeface="+mj-ea"/>
                <a:ea typeface="+mj-ea"/>
              </a:rPr>
              <a:t>Simulink/Sinks</a:t>
            </a:r>
            <a:r>
              <a:rPr lang="zh-CN" altLang="zh-CN" b="0" dirty="0">
                <a:solidFill>
                  <a:schemeClr val="tx1"/>
                </a:solidFill>
                <a:latin typeface="+mj-ea"/>
                <a:ea typeface="+mj-ea"/>
              </a:rPr>
              <a:t>路径下。</a:t>
            </a:r>
          </a:p>
        </p:txBody>
      </p:sp>
    </p:spTree>
    <p:extLst>
      <p:ext uri="{BB962C8B-B14F-4D97-AF65-F5344CB8AC3E}">
        <p14:creationId xmlns:p14="http://schemas.microsoft.com/office/powerpoint/2010/main" val="2850309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8712968" cy="400110"/>
          </a:xfrm>
          <a:prstGeom prst="rect">
            <a:avLst/>
          </a:prstGeom>
        </p:spPr>
        <p:txBody>
          <a:bodyPr wrap="square">
            <a:spAutoFit/>
          </a:bodyPr>
          <a:lstStyle/>
          <a:p>
            <a:pPr algn="l"/>
            <a:r>
              <a:rPr lang="en-US" altLang="zh-CN" b="0" dirty="0">
                <a:solidFill>
                  <a:schemeClr val="tx1"/>
                </a:solidFill>
                <a:latin typeface="+mj-ea"/>
                <a:ea typeface="+mj-ea"/>
              </a:rPr>
              <a:t>(3) </a:t>
            </a:r>
            <a:r>
              <a:rPr lang="zh-CN" altLang="zh-CN" b="0" dirty="0">
                <a:solidFill>
                  <a:schemeClr val="tx1"/>
                </a:solidFill>
                <a:latin typeface="+mj-ea"/>
                <a:ea typeface="+mj-ea"/>
              </a:rPr>
              <a:t>设置模块参数和仿真参数。双击直流电机模块，设置参数如图</a:t>
            </a:r>
            <a:r>
              <a:rPr lang="en-US" altLang="zh-CN" b="0" dirty="0">
                <a:solidFill>
                  <a:schemeClr val="tx1"/>
                </a:solidFill>
                <a:latin typeface="+mj-ea"/>
                <a:ea typeface="+mj-ea"/>
              </a:rPr>
              <a:t>9-33</a:t>
            </a:r>
            <a:r>
              <a:rPr lang="zh-CN" altLang="zh-CN" b="0" dirty="0">
                <a:solidFill>
                  <a:schemeClr val="tx1"/>
                </a:solidFill>
                <a:latin typeface="+mj-ea"/>
                <a:ea typeface="+mj-ea"/>
              </a:rPr>
              <a:t>所示。</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5" y="1671638"/>
            <a:ext cx="4754689" cy="3629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0" y="5589240"/>
            <a:ext cx="9036496" cy="707886"/>
          </a:xfrm>
          <a:prstGeom prst="rect">
            <a:avLst/>
          </a:prstGeom>
        </p:spPr>
        <p:txBody>
          <a:bodyPr wrap="square">
            <a:spAutoFit/>
          </a:bodyPr>
          <a:lstStyle/>
          <a:p>
            <a:pPr algn="l"/>
            <a:r>
              <a:rPr lang="zh-CN" altLang="zh-CN" b="0" dirty="0">
                <a:solidFill>
                  <a:schemeClr val="tx1"/>
                </a:solidFill>
                <a:latin typeface="+mj-ea"/>
                <a:ea typeface="+mj-ea"/>
              </a:rPr>
              <a:t>在电源</a:t>
            </a:r>
            <a:r>
              <a:rPr lang="en-US" altLang="zh-CN" b="0" dirty="0">
                <a:solidFill>
                  <a:schemeClr val="tx1"/>
                </a:solidFill>
                <a:latin typeface="+mj-ea"/>
                <a:ea typeface="+mj-ea"/>
              </a:rPr>
              <a:t>VDC</a:t>
            </a:r>
            <a:r>
              <a:rPr lang="zh-CN" altLang="zh-CN" b="0" dirty="0">
                <a:solidFill>
                  <a:schemeClr val="tx1"/>
                </a:solidFill>
                <a:latin typeface="+mj-ea"/>
                <a:ea typeface="+mj-ea"/>
              </a:rPr>
              <a:t>模块对话框中输入</a:t>
            </a:r>
            <a:r>
              <a:rPr lang="en-US" altLang="zh-CN" b="0" dirty="0">
                <a:solidFill>
                  <a:schemeClr val="tx1"/>
                </a:solidFill>
                <a:latin typeface="+mj-ea"/>
                <a:ea typeface="+mj-ea"/>
              </a:rPr>
              <a:t>220</a:t>
            </a:r>
            <a:r>
              <a:rPr lang="zh-CN" altLang="zh-CN" b="0" dirty="0">
                <a:solidFill>
                  <a:schemeClr val="tx1"/>
                </a:solidFill>
                <a:latin typeface="+mj-ea"/>
                <a:ea typeface="+mj-ea"/>
              </a:rPr>
              <a:t>，如图</a:t>
            </a:r>
            <a:r>
              <a:rPr lang="en-US" altLang="zh-CN" b="0" dirty="0">
                <a:solidFill>
                  <a:schemeClr val="tx1"/>
                </a:solidFill>
                <a:latin typeface="+mj-ea"/>
                <a:ea typeface="+mj-ea"/>
              </a:rPr>
              <a:t>9-34</a:t>
            </a:r>
            <a:r>
              <a:rPr lang="zh-CN" altLang="zh-CN" b="0" dirty="0">
                <a:solidFill>
                  <a:schemeClr val="tx1"/>
                </a:solidFill>
                <a:latin typeface="+mj-ea"/>
                <a:ea typeface="+mj-ea"/>
              </a:rPr>
              <a:t>所示，在常数模块</a:t>
            </a:r>
            <a:r>
              <a:rPr lang="en-US" altLang="zh-CN" b="0" dirty="0">
                <a:solidFill>
                  <a:schemeClr val="tx1"/>
                </a:solidFill>
                <a:latin typeface="+mj-ea"/>
                <a:ea typeface="+mj-ea"/>
              </a:rPr>
              <a:t>Cons</a:t>
            </a:r>
            <a:r>
              <a:rPr lang="zh-CN" altLang="zh-CN" b="0" dirty="0">
                <a:solidFill>
                  <a:schemeClr val="tx1"/>
                </a:solidFill>
                <a:latin typeface="+mj-ea"/>
                <a:ea typeface="+mj-ea"/>
              </a:rPr>
              <a:t>对话框中输入</a:t>
            </a:r>
            <a:r>
              <a:rPr lang="en-US" altLang="zh-CN" b="0" dirty="0">
                <a:solidFill>
                  <a:schemeClr val="tx1"/>
                </a:solidFill>
                <a:latin typeface="+mj-ea"/>
                <a:ea typeface="+mj-ea"/>
              </a:rPr>
              <a:t>60.1</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198949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654" y="980728"/>
            <a:ext cx="5738813" cy="2103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20485" y="3079014"/>
            <a:ext cx="8424936" cy="707886"/>
          </a:xfrm>
          <a:prstGeom prst="rect">
            <a:avLst/>
          </a:prstGeom>
        </p:spPr>
        <p:txBody>
          <a:bodyPr wrap="square">
            <a:spAutoFit/>
          </a:bodyPr>
          <a:lstStyle/>
          <a:p>
            <a:pPr algn="l"/>
            <a:r>
              <a:rPr lang="zh-CN" altLang="zh-CN" b="0" dirty="0">
                <a:solidFill>
                  <a:schemeClr val="tx1"/>
                </a:solidFill>
                <a:latin typeface="+mj-ea"/>
                <a:ea typeface="+mj-ea"/>
              </a:rPr>
              <a:t>通过电机测量信号分离器</a:t>
            </a:r>
            <a:r>
              <a:rPr lang="en-US" altLang="zh-CN" b="0" dirty="0">
                <a:solidFill>
                  <a:schemeClr val="tx1"/>
                </a:solidFill>
                <a:latin typeface="+mj-ea"/>
                <a:ea typeface="+mj-ea"/>
              </a:rPr>
              <a:t>(Machines Measurement </a:t>
            </a:r>
            <a:r>
              <a:rPr lang="en-US" altLang="zh-CN" b="0" dirty="0" err="1">
                <a:solidFill>
                  <a:schemeClr val="tx1"/>
                </a:solidFill>
                <a:latin typeface="+mj-ea"/>
                <a:ea typeface="+mj-ea"/>
              </a:rPr>
              <a:t>Demux</a:t>
            </a:r>
            <a:r>
              <a:rPr lang="en-US" altLang="zh-CN" b="0" dirty="0">
                <a:solidFill>
                  <a:schemeClr val="tx1"/>
                </a:solidFill>
                <a:latin typeface="+mj-ea"/>
                <a:ea typeface="+mj-ea"/>
              </a:rPr>
              <a:t>)</a:t>
            </a:r>
            <a:r>
              <a:rPr lang="zh-CN" altLang="zh-CN" b="0" dirty="0">
                <a:solidFill>
                  <a:schemeClr val="tx1"/>
                </a:solidFill>
                <a:latin typeface="+mj-ea"/>
                <a:ea typeface="+mj-ea"/>
              </a:rPr>
              <a:t>模块可以将输出端子</a:t>
            </a:r>
            <a:r>
              <a:rPr lang="en-US" altLang="zh-CN" b="0" dirty="0">
                <a:solidFill>
                  <a:schemeClr val="tx1"/>
                </a:solidFill>
                <a:latin typeface="+mj-ea"/>
                <a:ea typeface="+mj-ea"/>
              </a:rPr>
              <a:t>m</a:t>
            </a:r>
            <a:r>
              <a:rPr lang="zh-CN" altLang="zh-CN" b="0" dirty="0">
                <a:solidFill>
                  <a:schemeClr val="tx1"/>
                </a:solidFill>
                <a:latin typeface="+mj-ea"/>
                <a:ea typeface="+mj-ea"/>
              </a:rPr>
              <a:t>中的各路信号分离出来，典型接线如图</a:t>
            </a:r>
            <a:r>
              <a:rPr lang="en-US" altLang="zh-CN" b="0" dirty="0">
                <a:solidFill>
                  <a:schemeClr val="tx1"/>
                </a:solidFill>
                <a:latin typeface="+mj-ea"/>
                <a:ea typeface="+mj-ea"/>
              </a:rPr>
              <a:t>9-3</a:t>
            </a:r>
            <a:r>
              <a:rPr lang="zh-CN" altLang="zh-CN" b="0" dirty="0">
                <a:solidFill>
                  <a:schemeClr val="tx1"/>
                </a:solidFill>
                <a:latin typeface="+mj-ea"/>
                <a:ea typeface="+mj-ea"/>
              </a:rPr>
              <a:t>所示。</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226" y="3968959"/>
            <a:ext cx="3528392" cy="1613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4791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16632"/>
            <a:ext cx="3960440" cy="2426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95536" y="2554381"/>
            <a:ext cx="8370676" cy="1015663"/>
          </a:xfrm>
          <a:prstGeom prst="rect">
            <a:avLst/>
          </a:prstGeom>
        </p:spPr>
        <p:txBody>
          <a:bodyPr wrap="square">
            <a:spAutoFit/>
          </a:bodyPr>
          <a:lstStyle/>
          <a:p>
            <a:pPr algn="l"/>
            <a:r>
              <a:rPr lang="zh-CN" altLang="zh-CN" b="0" dirty="0">
                <a:solidFill>
                  <a:schemeClr val="tx1"/>
                </a:solidFill>
                <a:latin typeface="+mj-ea"/>
                <a:ea typeface="+mj-ea"/>
              </a:rPr>
              <a:t>打开菜单</a:t>
            </a:r>
            <a:r>
              <a:rPr lang="en-US" altLang="zh-CN" b="0" dirty="0">
                <a:solidFill>
                  <a:schemeClr val="tx1"/>
                </a:solidFill>
                <a:latin typeface="+mj-ea"/>
                <a:ea typeface="+mj-ea"/>
              </a:rPr>
              <a:t>[File&gt;Simulink Preferences&gt;Solver]</a:t>
            </a:r>
            <a:r>
              <a:rPr lang="zh-CN" altLang="zh-CN" b="0" dirty="0">
                <a:solidFill>
                  <a:schemeClr val="tx1"/>
                </a:solidFill>
                <a:latin typeface="+mj-ea"/>
                <a:ea typeface="+mj-ea"/>
              </a:rPr>
              <a:t>，在图</a:t>
            </a:r>
            <a:r>
              <a:rPr lang="en-US" altLang="zh-CN" b="0" dirty="0">
                <a:solidFill>
                  <a:schemeClr val="tx1"/>
                </a:solidFill>
                <a:latin typeface="+mj-ea"/>
                <a:ea typeface="+mj-ea"/>
              </a:rPr>
              <a:t>7-18</a:t>
            </a:r>
            <a:r>
              <a:rPr lang="zh-CN" altLang="zh-CN" b="0" dirty="0">
                <a:solidFill>
                  <a:schemeClr val="tx1"/>
                </a:solidFill>
                <a:latin typeface="+mj-ea"/>
                <a:ea typeface="+mj-ea"/>
              </a:rPr>
              <a:t>所示的“算法选择”</a:t>
            </a:r>
            <a:r>
              <a:rPr lang="en-US" altLang="zh-CN" b="0" dirty="0">
                <a:solidFill>
                  <a:schemeClr val="tx1"/>
                </a:solidFill>
                <a:latin typeface="+mj-ea"/>
                <a:ea typeface="+mj-ea"/>
              </a:rPr>
              <a:t>(Solver options)</a:t>
            </a:r>
            <a:r>
              <a:rPr lang="zh-CN" altLang="zh-CN" b="0" dirty="0">
                <a:solidFill>
                  <a:schemeClr val="tx1"/>
                </a:solidFill>
                <a:latin typeface="+mj-ea"/>
                <a:ea typeface="+mj-ea"/>
              </a:rPr>
              <a:t>窗口中选择“变步长”</a:t>
            </a:r>
            <a:r>
              <a:rPr lang="en-US" altLang="zh-CN" b="0" dirty="0">
                <a:solidFill>
                  <a:schemeClr val="tx1"/>
                </a:solidFill>
                <a:latin typeface="+mj-ea"/>
                <a:ea typeface="+mj-ea"/>
              </a:rPr>
              <a:t>(Variable-step)</a:t>
            </a:r>
            <a:r>
              <a:rPr lang="zh-CN" altLang="zh-CN" b="0" dirty="0">
                <a:solidFill>
                  <a:schemeClr val="tx1"/>
                </a:solidFill>
                <a:latin typeface="+mj-ea"/>
                <a:ea typeface="+mj-ea"/>
              </a:rPr>
              <a:t>和“刚性积分算法</a:t>
            </a:r>
            <a:r>
              <a:rPr lang="en-US" altLang="zh-CN" b="0" dirty="0">
                <a:solidFill>
                  <a:schemeClr val="tx1"/>
                </a:solidFill>
                <a:latin typeface="+mj-ea"/>
                <a:ea typeface="+mj-ea"/>
              </a:rPr>
              <a:t>(ode15s)” </a:t>
            </a:r>
            <a:r>
              <a:rPr lang="zh-CN" altLang="zh-CN" b="0" dirty="0">
                <a:solidFill>
                  <a:schemeClr val="tx1"/>
                </a:solidFill>
                <a:latin typeface="+mj-ea"/>
                <a:ea typeface="+mj-ea"/>
              </a:rPr>
              <a:t>，同时设置仿真结束时间为</a:t>
            </a:r>
            <a:r>
              <a:rPr lang="en-US" altLang="zh-CN" b="0" dirty="0">
                <a:solidFill>
                  <a:schemeClr val="tx1"/>
                </a:solidFill>
                <a:latin typeface="+mj-ea"/>
                <a:ea typeface="+mj-ea"/>
              </a:rPr>
              <a:t>1 s</a:t>
            </a:r>
            <a:r>
              <a:rPr lang="zh-CN" altLang="zh-CN" b="0" dirty="0">
                <a:solidFill>
                  <a:schemeClr val="tx1"/>
                </a:solidFill>
                <a:latin typeface="+mj-ea"/>
                <a:ea typeface="+mj-ea"/>
              </a:rPr>
              <a:t>。</a:t>
            </a:r>
          </a:p>
        </p:txBody>
      </p:sp>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67" y="3789040"/>
            <a:ext cx="4824413" cy="233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974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8064896"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）仿真及结果。开始仿真，观察定子电流、转速和电磁力矩，波形如图</a:t>
            </a:r>
            <a:r>
              <a:rPr lang="en-US" altLang="zh-CN" b="0" dirty="0">
                <a:solidFill>
                  <a:schemeClr val="tx1"/>
                </a:solidFill>
                <a:latin typeface="+mj-ea"/>
                <a:ea typeface="+mj-ea"/>
              </a:rPr>
              <a:t>9-36</a:t>
            </a:r>
            <a:r>
              <a:rPr lang="zh-CN" altLang="zh-CN" b="0" dirty="0">
                <a:solidFill>
                  <a:schemeClr val="tx1"/>
                </a:solidFill>
                <a:latin typeface="+mj-ea"/>
                <a:ea typeface="+mj-ea"/>
              </a:rPr>
              <a:t>所示。</a:t>
            </a: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630" y="1484784"/>
            <a:ext cx="336867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13630" y="4653136"/>
            <a:ext cx="8362826" cy="1015663"/>
          </a:xfrm>
          <a:prstGeom prst="rect">
            <a:avLst/>
          </a:prstGeom>
        </p:spPr>
        <p:txBody>
          <a:bodyPr wrap="square">
            <a:spAutoFit/>
          </a:bodyPr>
          <a:lstStyle/>
          <a:p>
            <a:pPr algn="l"/>
            <a:r>
              <a:rPr lang="zh-CN" altLang="zh-CN" b="0" dirty="0">
                <a:solidFill>
                  <a:schemeClr val="tx1"/>
                </a:solidFill>
                <a:latin typeface="+mj-ea"/>
                <a:ea typeface="+mj-ea"/>
              </a:rPr>
              <a:t>图中波形依次为电动机转速、电枢电流、励磁电流和电磁转矩。可见，电机带负荷启动时启动电流很大，最大可达</a:t>
            </a:r>
            <a:r>
              <a:rPr lang="en-US" altLang="zh-CN" b="0" dirty="0">
                <a:solidFill>
                  <a:schemeClr val="tx1"/>
                </a:solidFill>
                <a:latin typeface="+mj-ea"/>
                <a:ea typeface="+mj-ea"/>
              </a:rPr>
              <a:t>2500 A</a:t>
            </a:r>
            <a:r>
              <a:rPr lang="zh-CN" altLang="zh-CN" b="0" dirty="0">
                <a:solidFill>
                  <a:schemeClr val="tx1"/>
                </a:solidFill>
                <a:latin typeface="+mj-ea"/>
                <a:ea typeface="+mj-ea"/>
              </a:rPr>
              <a:t>。在启动</a:t>
            </a:r>
            <a:r>
              <a:rPr lang="en-US" altLang="zh-CN" b="0" dirty="0">
                <a:solidFill>
                  <a:schemeClr val="tx1"/>
                </a:solidFill>
                <a:latin typeface="+mj-ea"/>
                <a:ea typeface="+mj-ea"/>
              </a:rPr>
              <a:t>0.4 s</a:t>
            </a:r>
            <a:r>
              <a:rPr lang="zh-CN" altLang="zh-CN" b="0" dirty="0">
                <a:solidFill>
                  <a:schemeClr val="tx1"/>
                </a:solidFill>
                <a:latin typeface="+mj-ea"/>
                <a:ea typeface="+mj-ea"/>
              </a:rPr>
              <a:t>后，转速达到</a:t>
            </a:r>
            <a:r>
              <a:rPr lang="en-US" altLang="zh-CN" b="0" dirty="0">
                <a:solidFill>
                  <a:schemeClr val="tx1"/>
                </a:solidFill>
                <a:latin typeface="+mj-ea"/>
                <a:ea typeface="+mj-ea"/>
              </a:rPr>
              <a:t>3000 r/min</a:t>
            </a:r>
            <a:r>
              <a:rPr lang="zh-CN" altLang="zh-CN" b="0" dirty="0">
                <a:solidFill>
                  <a:schemeClr val="tx1"/>
                </a:solidFill>
                <a:latin typeface="+mj-ea"/>
                <a:ea typeface="+mj-ea"/>
              </a:rPr>
              <a:t>，电流下降为额定值</a:t>
            </a:r>
            <a:r>
              <a:rPr lang="en-US" altLang="zh-CN" b="0" dirty="0">
                <a:solidFill>
                  <a:schemeClr val="tx1"/>
                </a:solidFill>
                <a:latin typeface="+mj-ea"/>
                <a:ea typeface="+mj-ea"/>
              </a:rPr>
              <a:t>89 A</a:t>
            </a:r>
            <a:r>
              <a:rPr lang="zh-CN" altLang="zh-CN" b="0" dirty="0">
                <a:solidFill>
                  <a:schemeClr val="tx1"/>
                </a:solidFill>
                <a:latin typeface="+mj-ea"/>
                <a:ea typeface="+mj-ea"/>
              </a:rPr>
              <a:t>左右。</a:t>
            </a:r>
          </a:p>
        </p:txBody>
      </p:sp>
    </p:spTree>
    <p:extLst>
      <p:ext uri="{BB962C8B-B14F-4D97-AF65-F5344CB8AC3E}">
        <p14:creationId xmlns:p14="http://schemas.microsoft.com/office/powerpoint/2010/main" val="195197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8352928" cy="400110"/>
          </a:xfrm>
          <a:prstGeom prst="rect">
            <a:avLst/>
          </a:prstGeom>
        </p:spPr>
        <p:txBody>
          <a:bodyPr wrap="square">
            <a:spAutoFit/>
          </a:bodyPr>
          <a:lstStyle/>
          <a:p>
            <a:r>
              <a:rPr lang="zh-CN" altLang="zh-CN" b="0" dirty="0">
                <a:solidFill>
                  <a:schemeClr val="tx1"/>
                </a:solidFill>
                <a:latin typeface="+mj-ea"/>
                <a:ea typeface="+mj-ea"/>
              </a:rPr>
              <a:t>双击简化同步电机模块，将弹出该模块的参数对话框，如图</a:t>
            </a:r>
            <a:r>
              <a:rPr lang="en-US" altLang="zh-CN" b="0" dirty="0">
                <a:solidFill>
                  <a:schemeClr val="tx1"/>
                </a:solidFill>
                <a:latin typeface="+mj-ea"/>
                <a:ea typeface="+mj-ea"/>
              </a:rPr>
              <a:t>9-4</a:t>
            </a:r>
            <a:r>
              <a:rPr lang="zh-CN" altLang="zh-CN" b="0" dirty="0">
                <a:solidFill>
                  <a:schemeClr val="tx1"/>
                </a:solidFill>
                <a:latin typeface="+mj-ea"/>
                <a:ea typeface="+mj-ea"/>
              </a:rPr>
              <a:t>所示。</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547775"/>
            <a:ext cx="5400600" cy="2770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47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pPr marL="0" indent="0">
              <a:buNone/>
            </a:pPr>
            <a:r>
              <a:rPr lang="zh-CN" altLang="zh-CN" sz="1500" dirty="0"/>
              <a:t>双击简化同步电机模块，将弹出该模块的参数对话框，如图</a:t>
            </a:r>
            <a:r>
              <a:rPr lang="en-US" altLang="zh-CN" sz="1500" dirty="0"/>
              <a:t>9-4</a:t>
            </a:r>
            <a:r>
              <a:rPr lang="zh-CN" altLang="zh-CN" sz="1500" dirty="0"/>
              <a:t>所示。</a:t>
            </a:r>
          </a:p>
          <a:p>
            <a:pPr marL="0" indent="0">
              <a:buNone/>
            </a:pPr>
            <a:r>
              <a:rPr lang="zh-CN" altLang="zh-CN" sz="1500" dirty="0"/>
              <a:t>在该对话框中含有如下参数：</a:t>
            </a:r>
          </a:p>
          <a:p>
            <a:pPr marL="0" indent="0">
              <a:buNone/>
            </a:pPr>
            <a:r>
              <a:rPr lang="zh-CN" altLang="zh-CN" sz="1500" dirty="0"/>
              <a:t>（</a:t>
            </a:r>
            <a:r>
              <a:rPr lang="en-US" altLang="zh-CN" sz="1500" dirty="0"/>
              <a:t>1</a:t>
            </a:r>
            <a:r>
              <a:rPr lang="zh-CN" altLang="zh-CN" sz="1500" dirty="0"/>
              <a:t>）</a:t>
            </a:r>
            <a:r>
              <a:rPr lang="en-US" altLang="zh-CN" sz="1500" dirty="0"/>
              <a:t>“</a:t>
            </a:r>
            <a:r>
              <a:rPr lang="zh-CN" altLang="zh-CN" sz="1500" dirty="0"/>
              <a:t>连接类型”</a:t>
            </a:r>
            <a:r>
              <a:rPr lang="en-US" altLang="zh-CN" sz="1500" dirty="0"/>
              <a:t>(Connection type)</a:t>
            </a:r>
            <a:r>
              <a:rPr lang="zh-CN" altLang="zh-CN" sz="1500" dirty="0"/>
              <a:t>下拉框：定义电机的连接类型，分为</a:t>
            </a:r>
            <a:r>
              <a:rPr lang="en-US" altLang="zh-CN" sz="1500" dirty="0"/>
              <a:t>3</a:t>
            </a:r>
            <a:r>
              <a:rPr lang="zh-CN" altLang="zh-CN" sz="1500" dirty="0"/>
              <a:t>线</a:t>
            </a:r>
            <a:r>
              <a:rPr lang="en-US" altLang="zh-CN" sz="1500" dirty="0"/>
              <a:t>Y</a:t>
            </a:r>
            <a:r>
              <a:rPr lang="zh-CN" altLang="zh-CN" sz="1500" dirty="0"/>
              <a:t>型连接和</a:t>
            </a:r>
            <a:r>
              <a:rPr lang="en-US" altLang="zh-CN" sz="1500" dirty="0"/>
              <a:t>4</a:t>
            </a:r>
            <a:r>
              <a:rPr lang="zh-CN" altLang="zh-CN" sz="1500" dirty="0"/>
              <a:t>线</a:t>
            </a:r>
            <a:r>
              <a:rPr lang="en-US" altLang="zh-CN" sz="1500" dirty="0"/>
              <a:t>Y</a:t>
            </a:r>
            <a:r>
              <a:rPr lang="zh-CN" altLang="zh-CN" sz="1500" dirty="0"/>
              <a:t>型连接</a:t>
            </a:r>
            <a:r>
              <a:rPr lang="en-US" altLang="zh-CN" sz="1500" dirty="0"/>
              <a:t>(</a:t>
            </a:r>
            <a:r>
              <a:rPr lang="zh-CN" altLang="zh-CN" sz="1500" dirty="0"/>
              <a:t>即中线可见</a:t>
            </a:r>
            <a:r>
              <a:rPr lang="en-US" altLang="zh-CN" sz="1500" dirty="0"/>
              <a:t>)</a:t>
            </a:r>
            <a:r>
              <a:rPr lang="zh-CN" altLang="zh-CN" sz="1500" dirty="0"/>
              <a:t>两种。</a:t>
            </a:r>
          </a:p>
          <a:p>
            <a:pPr marL="0" indent="0">
              <a:buNone/>
            </a:pPr>
            <a:r>
              <a:rPr lang="zh-CN" altLang="zh-CN" sz="1500" dirty="0"/>
              <a:t>（</a:t>
            </a:r>
            <a:r>
              <a:rPr lang="en-US" altLang="zh-CN" sz="1500" dirty="0"/>
              <a:t>2</a:t>
            </a:r>
            <a:r>
              <a:rPr lang="zh-CN" altLang="zh-CN" sz="1500" dirty="0"/>
              <a:t>）</a:t>
            </a:r>
            <a:r>
              <a:rPr lang="en-US" altLang="zh-CN" sz="1500" dirty="0"/>
              <a:t>“</a:t>
            </a:r>
            <a:r>
              <a:rPr lang="zh-CN" altLang="zh-CN" sz="1500" dirty="0"/>
              <a:t>额定参数”</a:t>
            </a:r>
            <a:r>
              <a:rPr lang="en-US" altLang="zh-CN" sz="1500" dirty="0"/>
              <a:t>(Nom. power, L-L volt.</a:t>
            </a:r>
            <a:r>
              <a:rPr lang="zh-CN" altLang="zh-CN" sz="1500" dirty="0"/>
              <a:t>，</a:t>
            </a:r>
            <a:r>
              <a:rPr lang="en-US" altLang="zh-CN" sz="1500" dirty="0"/>
              <a:t>and freq.)</a:t>
            </a:r>
            <a:r>
              <a:rPr lang="zh-CN" altLang="zh-CN" sz="1500" dirty="0"/>
              <a:t>文本框：三相额定视在功率</a:t>
            </a:r>
            <a:r>
              <a:rPr lang="en-US" altLang="zh-CN" sz="1500" dirty="0" err="1"/>
              <a:t>Pn</a:t>
            </a:r>
            <a:r>
              <a:rPr lang="en-US" altLang="zh-CN" sz="1500" dirty="0"/>
              <a:t>(</a:t>
            </a:r>
            <a:r>
              <a:rPr lang="zh-CN" altLang="zh-CN" sz="1500" dirty="0"/>
              <a:t>单位：</a:t>
            </a:r>
            <a:r>
              <a:rPr lang="en-US" altLang="zh-CN" sz="1500" dirty="0"/>
              <a:t>VA)</a:t>
            </a:r>
            <a:r>
              <a:rPr lang="zh-CN" altLang="zh-CN" sz="1500" dirty="0"/>
              <a:t>、额定线电压有效值</a:t>
            </a:r>
            <a:r>
              <a:rPr lang="en-US" altLang="zh-CN" sz="1500" dirty="0" err="1"/>
              <a:t>Vn</a:t>
            </a:r>
            <a:r>
              <a:rPr lang="en-US" altLang="zh-CN" sz="1500" dirty="0"/>
              <a:t>(</a:t>
            </a:r>
            <a:r>
              <a:rPr lang="zh-CN" altLang="zh-CN" sz="1500" dirty="0"/>
              <a:t>单位：</a:t>
            </a:r>
            <a:r>
              <a:rPr lang="en-US" altLang="zh-CN" sz="1500" dirty="0"/>
              <a:t>V)</a:t>
            </a:r>
            <a:r>
              <a:rPr lang="zh-CN" altLang="zh-CN" sz="1500" dirty="0"/>
              <a:t>、额定频率</a:t>
            </a:r>
            <a:r>
              <a:rPr lang="en-US" altLang="zh-CN" sz="1500" dirty="0" err="1"/>
              <a:t>fn</a:t>
            </a:r>
            <a:r>
              <a:rPr lang="en-US" altLang="zh-CN" sz="1500" dirty="0"/>
              <a:t>(</a:t>
            </a:r>
            <a:r>
              <a:rPr lang="zh-CN" altLang="zh-CN" sz="1500" dirty="0"/>
              <a:t>单位：</a:t>
            </a:r>
            <a:r>
              <a:rPr lang="en-US" altLang="zh-CN" sz="1500" dirty="0"/>
              <a:t>Hz)</a:t>
            </a:r>
            <a:r>
              <a:rPr lang="zh-CN" altLang="zh-CN" sz="1500" dirty="0"/>
              <a:t>。</a:t>
            </a:r>
          </a:p>
          <a:p>
            <a:pPr marL="0" indent="0">
              <a:buNone/>
            </a:pPr>
            <a:r>
              <a:rPr lang="zh-CN" altLang="zh-CN" sz="1500" dirty="0"/>
              <a:t>（</a:t>
            </a:r>
            <a:r>
              <a:rPr lang="en-US" altLang="zh-CN" sz="1500" dirty="0"/>
              <a:t>3</a:t>
            </a:r>
            <a:r>
              <a:rPr lang="zh-CN" altLang="zh-CN" sz="1500" dirty="0"/>
              <a:t>）</a:t>
            </a:r>
            <a:r>
              <a:rPr lang="en-US" altLang="zh-CN" sz="1500" dirty="0"/>
              <a:t>“</a:t>
            </a:r>
            <a:r>
              <a:rPr lang="zh-CN" altLang="zh-CN" sz="1500" dirty="0"/>
              <a:t>机械参数”</a:t>
            </a:r>
            <a:r>
              <a:rPr lang="en-US" altLang="zh-CN" sz="1500" dirty="0"/>
              <a:t>(Inertia, damping factor and pairs of poles)</a:t>
            </a:r>
            <a:r>
              <a:rPr lang="zh-CN" altLang="zh-CN" sz="1500" dirty="0"/>
              <a:t>文本框：转动惯量</a:t>
            </a:r>
            <a:r>
              <a:rPr lang="en-US" altLang="zh-CN" sz="1500" dirty="0"/>
              <a:t>J (</a:t>
            </a:r>
            <a:r>
              <a:rPr lang="zh-CN" altLang="zh-CN" sz="1500" dirty="0"/>
              <a:t>单位：</a:t>
            </a:r>
            <a:r>
              <a:rPr lang="en-US" altLang="zh-CN" sz="1500" dirty="0"/>
              <a:t>kg·m2)</a:t>
            </a:r>
            <a:r>
              <a:rPr lang="zh-CN" altLang="zh-CN" sz="1500" dirty="0"/>
              <a:t>或惯性时间常数</a:t>
            </a:r>
            <a:r>
              <a:rPr lang="en-US" altLang="zh-CN" sz="1500" dirty="0"/>
              <a:t>H (</a:t>
            </a:r>
            <a:r>
              <a:rPr lang="zh-CN" altLang="zh-CN" sz="1500" dirty="0"/>
              <a:t>单位：</a:t>
            </a:r>
            <a:r>
              <a:rPr lang="en-US" altLang="zh-CN" sz="1500" dirty="0"/>
              <a:t>s)</a:t>
            </a:r>
            <a:r>
              <a:rPr lang="zh-CN" altLang="zh-CN" sz="1500" dirty="0"/>
              <a:t>、阻尼系数</a:t>
            </a:r>
            <a:r>
              <a:rPr lang="en-US" altLang="zh-CN" sz="1500" dirty="0" err="1"/>
              <a:t>Kd</a:t>
            </a:r>
            <a:r>
              <a:rPr lang="en-US" altLang="zh-CN" sz="1500" dirty="0"/>
              <a:t> (</a:t>
            </a:r>
            <a:r>
              <a:rPr lang="zh-CN" altLang="zh-CN" sz="1500" dirty="0"/>
              <a:t>单位：转矩的标幺值</a:t>
            </a:r>
            <a:r>
              <a:rPr lang="en-US" altLang="zh-CN" sz="1500" dirty="0"/>
              <a:t>/</a:t>
            </a:r>
            <a:r>
              <a:rPr lang="zh-CN" altLang="zh-CN" sz="1500" dirty="0"/>
              <a:t>转速的标幺值</a:t>
            </a:r>
            <a:r>
              <a:rPr lang="en-US" altLang="zh-CN" sz="1500" dirty="0"/>
              <a:t>)</a:t>
            </a:r>
            <a:r>
              <a:rPr lang="zh-CN" altLang="zh-CN" sz="1500" dirty="0"/>
              <a:t>和极对数</a:t>
            </a:r>
            <a:r>
              <a:rPr lang="en-US" altLang="zh-CN" sz="1500" dirty="0"/>
              <a:t>p</a:t>
            </a:r>
            <a:r>
              <a:rPr lang="zh-CN" altLang="zh-CN" sz="1500" dirty="0"/>
              <a:t>。</a:t>
            </a:r>
          </a:p>
          <a:p>
            <a:pPr marL="0" indent="0">
              <a:buNone/>
            </a:pPr>
            <a:r>
              <a:rPr lang="zh-CN" altLang="zh-CN" sz="1500" dirty="0"/>
              <a:t>（</a:t>
            </a:r>
            <a:r>
              <a:rPr lang="en-US" altLang="zh-CN" sz="1500" dirty="0"/>
              <a:t>4</a:t>
            </a:r>
            <a:r>
              <a:rPr lang="zh-CN" altLang="zh-CN" sz="1500" dirty="0"/>
              <a:t>）“内部阻抗”</a:t>
            </a:r>
            <a:r>
              <a:rPr lang="en-US" altLang="zh-CN" sz="1500" dirty="0"/>
              <a:t>(Internal impedance)</a:t>
            </a:r>
            <a:r>
              <a:rPr lang="zh-CN" altLang="zh-CN" sz="1500" dirty="0"/>
              <a:t>文本框：单相电阻</a:t>
            </a:r>
            <a:r>
              <a:rPr lang="en-US" altLang="zh-CN" sz="1500" dirty="0"/>
              <a:t>R (</a:t>
            </a:r>
            <a:r>
              <a:rPr lang="zh-CN" altLang="zh-CN" sz="1500" dirty="0"/>
              <a:t>单位：</a:t>
            </a:r>
            <a:r>
              <a:rPr lang="en-US" altLang="zh-CN" sz="1500" dirty="0"/>
              <a:t>Ω</a:t>
            </a:r>
            <a:r>
              <a:rPr lang="zh-CN" altLang="zh-CN" sz="1500" dirty="0"/>
              <a:t>或</a:t>
            </a:r>
            <a:r>
              <a:rPr lang="en-US" altLang="zh-CN" sz="1500" dirty="0"/>
              <a:t> )</a:t>
            </a:r>
            <a:r>
              <a:rPr lang="zh-CN" altLang="zh-CN" sz="1500" dirty="0"/>
              <a:t>和电感</a:t>
            </a:r>
            <a:r>
              <a:rPr lang="en-US" altLang="zh-CN" sz="1500" dirty="0"/>
              <a:t>L(</a:t>
            </a:r>
            <a:r>
              <a:rPr lang="zh-CN" altLang="zh-CN" sz="1500" dirty="0"/>
              <a:t>单位：</a:t>
            </a:r>
            <a:r>
              <a:rPr lang="en-US" altLang="zh-CN" sz="1500" dirty="0"/>
              <a:t>H</a:t>
            </a:r>
            <a:r>
              <a:rPr lang="zh-CN" altLang="zh-CN" sz="1500" dirty="0"/>
              <a:t>或</a:t>
            </a:r>
            <a:r>
              <a:rPr lang="en-US" altLang="zh-CN" sz="1500" dirty="0"/>
              <a:t> )</a:t>
            </a:r>
            <a:r>
              <a:rPr lang="zh-CN" altLang="zh-CN" sz="1500" dirty="0"/>
              <a:t>。</a:t>
            </a:r>
            <a:r>
              <a:rPr lang="en-US" altLang="zh-CN" sz="1500" dirty="0"/>
              <a:t>R</a:t>
            </a:r>
            <a:r>
              <a:rPr lang="zh-CN" altLang="zh-CN" sz="1500" dirty="0"/>
              <a:t>和</a:t>
            </a:r>
            <a:r>
              <a:rPr lang="en-US" altLang="zh-CN" sz="1500" dirty="0"/>
              <a:t>L</a:t>
            </a:r>
            <a:r>
              <a:rPr lang="zh-CN" altLang="zh-CN" sz="1500" dirty="0"/>
              <a:t>为电机内部阻抗，设置时允许</a:t>
            </a:r>
            <a:r>
              <a:rPr lang="en-US" altLang="zh-CN" sz="1500" dirty="0"/>
              <a:t>R</a:t>
            </a:r>
            <a:r>
              <a:rPr lang="zh-CN" altLang="zh-CN" sz="1500" dirty="0"/>
              <a:t>等于</a:t>
            </a:r>
            <a:r>
              <a:rPr lang="en-US" altLang="zh-CN" sz="1500" dirty="0"/>
              <a:t>0</a:t>
            </a:r>
            <a:r>
              <a:rPr lang="zh-CN" altLang="zh-CN" sz="1500" dirty="0"/>
              <a:t>，但</a:t>
            </a:r>
            <a:r>
              <a:rPr lang="en-US" altLang="zh-CN" sz="1500" dirty="0"/>
              <a:t>L</a:t>
            </a:r>
            <a:r>
              <a:rPr lang="zh-CN" altLang="zh-CN" sz="1500" dirty="0"/>
              <a:t>必须大于</a:t>
            </a:r>
            <a:r>
              <a:rPr lang="en-US" altLang="zh-CN" sz="1500" dirty="0"/>
              <a:t>0</a:t>
            </a:r>
            <a:r>
              <a:rPr lang="zh-CN" altLang="zh-CN" sz="1500" dirty="0"/>
              <a:t>。</a:t>
            </a:r>
          </a:p>
          <a:p>
            <a:pPr marL="0" indent="0">
              <a:buNone/>
            </a:pPr>
            <a:r>
              <a:rPr lang="zh-CN" altLang="zh-CN" sz="1500" dirty="0"/>
              <a:t>（</a:t>
            </a:r>
            <a:r>
              <a:rPr lang="en-US" altLang="zh-CN" sz="1500" dirty="0"/>
              <a:t>5</a:t>
            </a:r>
            <a:r>
              <a:rPr lang="zh-CN" altLang="zh-CN" sz="1500" dirty="0"/>
              <a:t>）</a:t>
            </a:r>
            <a:r>
              <a:rPr lang="en-US" altLang="zh-CN" sz="1500" dirty="0"/>
              <a:t>“</a:t>
            </a:r>
            <a:r>
              <a:rPr lang="zh-CN" altLang="zh-CN" sz="1500" dirty="0"/>
              <a:t>初始条件”</a:t>
            </a:r>
            <a:r>
              <a:rPr lang="en-US" altLang="zh-CN" sz="1500" dirty="0"/>
              <a:t>(</a:t>
            </a:r>
            <a:r>
              <a:rPr lang="en-US" altLang="zh-CN" sz="1500" dirty="0" err="1"/>
              <a:t>Init.</a:t>
            </a:r>
            <a:r>
              <a:rPr lang="en-US" altLang="zh-CN" sz="1500" dirty="0"/>
              <a:t> cond.)</a:t>
            </a:r>
            <a:r>
              <a:rPr lang="zh-CN" altLang="zh-CN" sz="1500" dirty="0"/>
              <a:t>文本框：初始角速度偏移</a:t>
            </a:r>
            <a:r>
              <a:rPr lang="en-US" altLang="zh-CN" sz="1500" dirty="0" err="1"/>
              <a:t>Δω</a:t>
            </a:r>
            <a:r>
              <a:rPr lang="en-US" altLang="zh-CN" sz="1500" dirty="0"/>
              <a:t>(</a:t>
            </a:r>
            <a:r>
              <a:rPr lang="zh-CN" altLang="zh-CN" sz="1500" dirty="0"/>
              <a:t>单位：％</a:t>
            </a:r>
            <a:r>
              <a:rPr lang="en-US" altLang="zh-CN" sz="1500" dirty="0"/>
              <a:t>)</a:t>
            </a:r>
            <a:r>
              <a:rPr lang="zh-CN" altLang="zh-CN" sz="1500" dirty="0"/>
              <a:t>，转子初始角位移</a:t>
            </a:r>
            <a:r>
              <a:rPr lang="en-US" altLang="zh-CN" sz="1500" dirty="0" err="1"/>
              <a:t>θe</a:t>
            </a:r>
            <a:r>
              <a:rPr lang="en-US" altLang="zh-CN" sz="1500" dirty="0"/>
              <a:t>(</a:t>
            </a:r>
            <a:r>
              <a:rPr lang="zh-CN" altLang="zh-CN" sz="1500" dirty="0"/>
              <a:t>单位：°</a:t>
            </a:r>
            <a:r>
              <a:rPr lang="en-US" altLang="zh-CN" sz="1500" dirty="0"/>
              <a:t>)</a:t>
            </a:r>
            <a:r>
              <a:rPr lang="zh-CN" altLang="zh-CN" sz="1500" dirty="0"/>
              <a:t>，线电流幅值</a:t>
            </a:r>
            <a:r>
              <a:rPr lang="en-US" altLang="zh-CN" sz="1500" dirty="0" err="1"/>
              <a:t>ia</a:t>
            </a:r>
            <a:r>
              <a:rPr lang="zh-CN" altLang="zh-CN" sz="1500" dirty="0"/>
              <a:t>、</a:t>
            </a:r>
            <a:r>
              <a:rPr lang="en-US" altLang="zh-CN" sz="1500" dirty="0" err="1"/>
              <a:t>ib</a:t>
            </a:r>
            <a:r>
              <a:rPr lang="zh-CN" altLang="zh-CN" sz="1500" dirty="0"/>
              <a:t>、</a:t>
            </a:r>
            <a:r>
              <a:rPr lang="en-US" altLang="zh-CN" sz="1500" dirty="0" err="1"/>
              <a:t>ic</a:t>
            </a:r>
            <a:r>
              <a:rPr lang="en-US" altLang="zh-CN" sz="1500" dirty="0"/>
              <a:t>(</a:t>
            </a:r>
            <a:r>
              <a:rPr lang="zh-CN" altLang="zh-CN" sz="1500" dirty="0"/>
              <a:t>单位：</a:t>
            </a:r>
            <a:r>
              <a:rPr lang="en-US" altLang="zh-CN" sz="1500" dirty="0"/>
              <a:t>A</a:t>
            </a:r>
            <a:r>
              <a:rPr lang="zh-CN" altLang="zh-CN" sz="1500" dirty="0"/>
              <a:t>或</a:t>
            </a:r>
            <a:r>
              <a:rPr lang="en-US" altLang="zh-CN" sz="1500" dirty="0"/>
              <a:t> )</a:t>
            </a:r>
            <a:r>
              <a:rPr lang="zh-CN" altLang="zh-CN" sz="1500" dirty="0"/>
              <a:t>，相角</a:t>
            </a:r>
            <a:r>
              <a:rPr lang="en-US" altLang="zh-CN" sz="1500" dirty="0" err="1"/>
              <a:t>pha</a:t>
            </a:r>
            <a:r>
              <a:rPr lang="zh-CN" altLang="zh-CN" sz="1500" dirty="0"/>
              <a:t>、</a:t>
            </a:r>
            <a:r>
              <a:rPr lang="en-US" altLang="zh-CN" sz="1500" dirty="0" err="1"/>
              <a:t>phb</a:t>
            </a:r>
            <a:r>
              <a:rPr lang="zh-CN" altLang="zh-CN" sz="1500" dirty="0"/>
              <a:t>、</a:t>
            </a:r>
            <a:r>
              <a:rPr lang="en-US" altLang="zh-CN" sz="1500" dirty="0" err="1"/>
              <a:t>phc</a:t>
            </a:r>
            <a:r>
              <a:rPr lang="en-US" altLang="zh-CN" sz="1500" dirty="0"/>
              <a:t>(</a:t>
            </a:r>
            <a:r>
              <a:rPr lang="zh-CN" altLang="zh-CN" sz="1500" dirty="0"/>
              <a:t>单位：°</a:t>
            </a:r>
            <a:r>
              <a:rPr lang="en-US" altLang="zh-CN" sz="1500" dirty="0"/>
              <a:t>)</a:t>
            </a:r>
            <a:r>
              <a:rPr lang="zh-CN" altLang="zh-CN" sz="1500" dirty="0"/>
              <a:t>。初始条件可以由</a:t>
            </a:r>
            <a:r>
              <a:rPr lang="en-US" altLang="zh-CN" sz="1500" dirty="0" err="1"/>
              <a:t>Powergui</a:t>
            </a:r>
            <a:r>
              <a:rPr lang="zh-CN" altLang="zh-CN" sz="1500" dirty="0"/>
              <a:t>模块自动获取。</a:t>
            </a:r>
          </a:p>
          <a:p>
            <a:pPr marL="0" indent="0">
              <a:buNone/>
            </a:pPr>
            <a:endParaRPr lang="zh-CN" altLang="en-US" dirty="0"/>
          </a:p>
        </p:txBody>
      </p:sp>
    </p:spTree>
    <p:extLst>
      <p:ext uri="{BB962C8B-B14F-4D97-AF65-F5344CB8AC3E}">
        <p14:creationId xmlns:p14="http://schemas.microsoft.com/office/powerpoint/2010/main" val="84211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8424936" cy="707886"/>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9.1</a:t>
            </a:r>
            <a:r>
              <a:rPr lang="zh-CN" altLang="zh-CN" b="0" dirty="0">
                <a:solidFill>
                  <a:schemeClr val="tx1"/>
                </a:solidFill>
                <a:latin typeface="+mj-ea"/>
                <a:ea typeface="+mj-ea"/>
              </a:rPr>
              <a:t>】额定值为</a:t>
            </a:r>
            <a:r>
              <a:rPr lang="en-US" altLang="zh-CN" b="0" dirty="0">
                <a:solidFill>
                  <a:schemeClr val="tx1"/>
                </a:solidFill>
                <a:latin typeface="+mj-ea"/>
                <a:ea typeface="+mj-ea"/>
              </a:rPr>
              <a:t>50 MVA</a:t>
            </a:r>
            <a:r>
              <a:rPr lang="zh-CN" altLang="zh-CN" b="0" dirty="0">
                <a:solidFill>
                  <a:schemeClr val="tx1"/>
                </a:solidFill>
                <a:latin typeface="+mj-ea"/>
                <a:ea typeface="+mj-ea"/>
              </a:rPr>
              <a:t>、</a:t>
            </a:r>
            <a:r>
              <a:rPr lang="en-US" altLang="zh-CN" b="0" dirty="0">
                <a:solidFill>
                  <a:schemeClr val="tx1"/>
                </a:solidFill>
                <a:latin typeface="+mj-ea"/>
                <a:ea typeface="+mj-ea"/>
              </a:rPr>
              <a:t>10.5 kV</a:t>
            </a:r>
            <a:r>
              <a:rPr lang="zh-CN" altLang="zh-CN" b="0" dirty="0">
                <a:solidFill>
                  <a:schemeClr val="tx1"/>
                </a:solidFill>
                <a:latin typeface="+mj-ea"/>
                <a:ea typeface="+mj-ea"/>
              </a:rPr>
              <a:t>的两对极隐极同步发电机与</a:t>
            </a:r>
            <a:r>
              <a:rPr lang="en-US" altLang="zh-CN" b="0" dirty="0">
                <a:solidFill>
                  <a:schemeClr val="tx1"/>
                </a:solidFill>
                <a:latin typeface="+mj-ea"/>
                <a:ea typeface="+mj-ea"/>
              </a:rPr>
              <a:t>10.5 kV</a:t>
            </a:r>
            <a:r>
              <a:rPr lang="zh-CN" altLang="zh-CN" b="0" dirty="0">
                <a:solidFill>
                  <a:schemeClr val="tx1"/>
                </a:solidFill>
                <a:latin typeface="+mj-ea"/>
                <a:ea typeface="+mj-ea"/>
              </a:rPr>
              <a:t>无穷大系统相连。隐极机的</a:t>
            </a:r>
            <a:r>
              <a:rPr lang="zh-CN" altLang="zh-CN" b="0" dirty="0" smtClean="0">
                <a:solidFill>
                  <a:schemeClr val="tx1"/>
                </a:solidFill>
                <a:latin typeface="+mj-ea"/>
                <a:ea typeface="+mj-ea"/>
              </a:rPr>
              <a:t>电阻</a:t>
            </a:r>
            <a:r>
              <a:rPr lang="en-US" altLang="zh-CN" b="0" dirty="0">
                <a:solidFill>
                  <a:schemeClr val="tx1"/>
                </a:solidFill>
                <a:latin typeface="+mj-ea"/>
                <a:ea typeface="+mj-ea"/>
              </a:rPr>
              <a:t>R=0.005</a:t>
            </a:r>
            <a:endParaRPr lang="zh-CN" altLang="en-US" b="0" dirty="0">
              <a:solidFill>
                <a:schemeClr val="tx1"/>
              </a:solidFill>
              <a:latin typeface="+mj-ea"/>
              <a:ea typeface="+mj-ea"/>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454804"/>
            <a:ext cx="436017" cy="30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253453" y="1407658"/>
            <a:ext cx="697627" cy="400110"/>
          </a:xfrm>
          <a:prstGeom prst="rect">
            <a:avLst/>
          </a:prstGeom>
        </p:spPr>
        <p:txBody>
          <a:bodyPr wrap="none">
            <a:spAutoFit/>
          </a:bodyPr>
          <a:lstStyle/>
          <a:p>
            <a:r>
              <a:rPr lang="zh-CN" altLang="zh-CN" b="0" dirty="0">
                <a:solidFill>
                  <a:schemeClr val="tx1"/>
                </a:solidFill>
                <a:latin typeface="+mj-ea"/>
                <a:ea typeface="+mj-ea"/>
              </a:rPr>
              <a:t>电感</a:t>
            </a:r>
            <a:endParaRPr lang="zh-CN" altLang="en-US" b="0" dirty="0">
              <a:solidFill>
                <a:schemeClr val="tx1"/>
              </a:solidFill>
              <a:latin typeface="+mj-ea"/>
              <a:ea typeface="+mj-ea"/>
            </a:endParaRP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1491433"/>
            <a:ext cx="1045169" cy="31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66822" y="1807768"/>
            <a:ext cx="3361818" cy="400110"/>
          </a:xfrm>
          <a:prstGeom prst="rect">
            <a:avLst/>
          </a:prstGeom>
        </p:spPr>
        <p:txBody>
          <a:bodyPr wrap="none">
            <a:spAutoFit/>
          </a:bodyPr>
          <a:lstStyle/>
          <a:p>
            <a:r>
              <a:rPr lang="zh-CN" altLang="zh-CN" b="0" dirty="0">
                <a:solidFill>
                  <a:schemeClr val="tx1"/>
                </a:solidFill>
                <a:latin typeface="+mj-ea"/>
                <a:ea typeface="+mj-ea"/>
              </a:rPr>
              <a:t>发电机供给的电磁功率为</a:t>
            </a:r>
            <a:r>
              <a:rPr lang="en-US" altLang="zh-CN" b="0" dirty="0">
                <a:solidFill>
                  <a:schemeClr val="tx1"/>
                </a:solidFill>
                <a:latin typeface="+mj-ea"/>
                <a:ea typeface="+mj-ea"/>
              </a:rPr>
              <a:t>0.8</a:t>
            </a:r>
            <a:endParaRPr lang="zh-CN" altLang="en-US" b="0" dirty="0">
              <a:solidFill>
                <a:schemeClr val="tx1"/>
              </a:solidFill>
              <a:latin typeface="+mj-ea"/>
              <a:ea typeface="+mj-ea"/>
            </a:endParaRPr>
          </a:p>
        </p:txBody>
      </p:sp>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1364" y="1925561"/>
            <a:ext cx="398065" cy="27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987824" y="1807768"/>
            <a:ext cx="6325592" cy="400110"/>
          </a:xfrm>
          <a:prstGeom prst="rect">
            <a:avLst/>
          </a:prstGeom>
        </p:spPr>
        <p:txBody>
          <a:bodyPr wrap="square">
            <a:spAutoFit/>
          </a:bodyPr>
          <a:lstStyle/>
          <a:p>
            <a:r>
              <a:rPr lang="zh-CN" altLang="zh-CN" b="0" dirty="0">
                <a:solidFill>
                  <a:schemeClr val="tx1"/>
                </a:solidFill>
                <a:latin typeface="+mj-ea"/>
                <a:ea typeface="+mj-ea"/>
              </a:rPr>
              <a:t>求稳态运行时的发电机的转速</a:t>
            </a:r>
            <a:r>
              <a:rPr lang="zh-CN" altLang="zh-CN" b="0" dirty="0" smtClean="0">
                <a:solidFill>
                  <a:schemeClr val="tx1"/>
                </a:solidFill>
                <a:latin typeface="+mj-ea"/>
                <a:ea typeface="+mj-ea"/>
              </a:rPr>
              <a:t>、</a:t>
            </a:r>
            <a:endParaRPr lang="zh-CN" altLang="zh-CN" b="0" dirty="0">
              <a:solidFill>
                <a:schemeClr val="tx1"/>
              </a:solidFill>
              <a:latin typeface="+mj-ea"/>
              <a:ea typeface="+mj-ea"/>
            </a:endParaRPr>
          </a:p>
        </p:txBody>
      </p:sp>
      <p:sp>
        <p:nvSpPr>
          <p:cNvPr id="8" name="矩形 7"/>
          <p:cNvSpPr/>
          <p:nvPr/>
        </p:nvSpPr>
        <p:spPr>
          <a:xfrm>
            <a:off x="459182" y="2318454"/>
            <a:ext cx="2492990" cy="400110"/>
          </a:xfrm>
          <a:prstGeom prst="rect">
            <a:avLst/>
          </a:prstGeom>
        </p:spPr>
        <p:txBody>
          <a:bodyPr wrap="none">
            <a:spAutoFit/>
          </a:bodyPr>
          <a:lstStyle/>
          <a:p>
            <a:r>
              <a:rPr lang="zh-CN" altLang="zh-CN" b="0" dirty="0">
                <a:solidFill>
                  <a:schemeClr val="tx1"/>
                </a:solidFill>
                <a:latin typeface="+mj-ea"/>
                <a:ea typeface="+mj-ea"/>
              </a:rPr>
              <a:t>功率角和电磁功率。</a:t>
            </a:r>
          </a:p>
        </p:txBody>
      </p:sp>
      <p:sp>
        <p:nvSpPr>
          <p:cNvPr id="9" name="矩形 8"/>
          <p:cNvSpPr/>
          <p:nvPr/>
        </p:nvSpPr>
        <p:spPr>
          <a:xfrm>
            <a:off x="408270" y="2852936"/>
            <a:ext cx="6323969" cy="400110"/>
          </a:xfrm>
          <a:prstGeom prst="rect">
            <a:avLst/>
          </a:prstGeom>
        </p:spPr>
        <p:txBody>
          <a:bodyPr wrap="squar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）理论分析。由已知，得稳态运行时发电机的转速</a:t>
            </a:r>
            <a:endParaRPr lang="zh-CN" altLang="en-US" b="0" dirty="0">
              <a:solidFill>
                <a:schemeClr val="tx1"/>
              </a:solidFill>
              <a:latin typeface="+mj-ea"/>
              <a:ea typeface="+mj-ea"/>
            </a:endParaRPr>
          </a:p>
        </p:txBody>
      </p:sp>
      <p:pic>
        <p:nvPicPr>
          <p:cNvPr id="615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3456" y="2916535"/>
            <a:ext cx="284742" cy="33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692740" y="2852936"/>
            <a:ext cx="441146" cy="400110"/>
          </a:xfrm>
          <a:prstGeom prst="rect">
            <a:avLst/>
          </a:prstGeom>
        </p:spPr>
        <p:txBody>
          <a:bodyPr wrap="none">
            <a:spAutoFit/>
          </a:bodyPr>
          <a:lstStyle/>
          <a:p>
            <a:r>
              <a:rPr lang="zh-CN" altLang="zh-CN" b="0" dirty="0">
                <a:solidFill>
                  <a:schemeClr val="tx1"/>
                </a:solidFill>
                <a:latin typeface="+mj-ea"/>
                <a:ea typeface="+mj-ea"/>
              </a:rPr>
              <a:t>为</a:t>
            </a:r>
            <a:endParaRPr lang="zh-CN" altLang="en-US" b="0" dirty="0">
              <a:solidFill>
                <a:schemeClr val="tx1"/>
              </a:solidFill>
              <a:latin typeface="+mj-ea"/>
              <a:ea typeface="+mj-ea"/>
            </a:endParaRPr>
          </a:p>
        </p:txBody>
      </p:sp>
      <p:pic>
        <p:nvPicPr>
          <p:cNvPr id="615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21776" y="3501008"/>
            <a:ext cx="1550224" cy="66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563984" y="3573016"/>
            <a:ext cx="825867" cy="400110"/>
          </a:xfrm>
          <a:prstGeom prst="rect">
            <a:avLst/>
          </a:prstGeom>
        </p:spPr>
        <p:txBody>
          <a:bodyPr wrap="none">
            <a:spAutoFit/>
          </a:bodyPr>
          <a:lstStyle/>
          <a:p>
            <a:r>
              <a:rPr lang="en-US" altLang="zh-CN" b="0" dirty="0">
                <a:solidFill>
                  <a:schemeClr val="tx1"/>
                </a:solidFill>
                <a:latin typeface="宋体" panose="02010600030101010101" pitchFamily="2" charset="-122"/>
                <a:ea typeface="宋体" panose="02010600030101010101" pitchFamily="2" charset="-122"/>
              </a:rPr>
              <a:t>r/min</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13" name="矩形 12"/>
          <p:cNvSpPr/>
          <p:nvPr/>
        </p:nvSpPr>
        <p:spPr>
          <a:xfrm>
            <a:off x="899592" y="4221088"/>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6154"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6606" y="4282198"/>
            <a:ext cx="302474" cy="39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919080" y="4275936"/>
            <a:ext cx="4445448" cy="400110"/>
          </a:xfrm>
          <a:prstGeom prst="rect">
            <a:avLst/>
          </a:prstGeom>
        </p:spPr>
        <p:txBody>
          <a:bodyPr wrap="none">
            <a:spAutoFit/>
          </a:bodyPr>
          <a:lstStyle/>
          <a:p>
            <a:r>
              <a:rPr lang="zh-CN" altLang="zh-CN" b="0" dirty="0">
                <a:solidFill>
                  <a:schemeClr val="tx1"/>
                </a:solidFill>
                <a:latin typeface="+mj-ea"/>
                <a:ea typeface="+mj-ea"/>
              </a:rPr>
              <a:t>为系统频率，按我国标准取为</a:t>
            </a:r>
            <a:r>
              <a:rPr lang="en-US" altLang="zh-CN" b="0" dirty="0">
                <a:solidFill>
                  <a:schemeClr val="tx1"/>
                </a:solidFill>
                <a:latin typeface="+mj-ea"/>
                <a:ea typeface="+mj-ea"/>
              </a:rPr>
              <a:t>50 Hz</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6155"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53708" y="4360549"/>
            <a:ext cx="339747" cy="35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910421" y="4714452"/>
            <a:ext cx="3661579" cy="400110"/>
          </a:xfrm>
          <a:prstGeom prst="rect">
            <a:avLst/>
          </a:prstGeom>
        </p:spPr>
        <p:txBody>
          <a:bodyPr wrap="none">
            <a:spAutoFit/>
          </a:bodyPr>
          <a:lstStyle/>
          <a:p>
            <a:r>
              <a:rPr lang="zh-CN" altLang="zh-CN" b="0" dirty="0">
                <a:solidFill>
                  <a:schemeClr val="tx1"/>
                </a:solidFill>
                <a:latin typeface="+mj-ea"/>
                <a:ea typeface="+mj-ea"/>
              </a:rPr>
              <a:t>为隐极机的极对数，此处为</a:t>
            </a:r>
            <a:r>
              <a:rPr lang="en-US" altLang="zh-CN" b="0" dirty="0">
                <a:solidFill>
                  <a:schemeClr val="tx1"/>
                </a:solidFill>
                <a:latin typeface="+mj-ea"/>
                <a:ea typeface="+mj-ea"/>
              </a:rPr>
              <a:t>2</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
        <p:nvSpPr>
          <p:cNvPr id="16" name="矩形 15"/>
          <p:cNvSpPr/>
          <p:nvPr/>
        </p:nvSpPr>
        <p:spPr>
          <a:xfrm>
            <a:off x="4371623" y="4720445"/>
            <a:ext cx="1210588" cy="400110"/>
          </a:xfrm>
          <a:prstGeom prst="rect">
            <a:avLst/>
          </a:prstGeom>
        </p:spPr>
        <p:txBody>
          <a:bodyPr wrap="none">
            <a:spAutoFit/>
          </a:bodyPr>
          <a:lstStyle/>
          <a:p>
            <a:r>
              <a:rPr lang="zh-CN" altLang="zh-CN" b="0" dirty="0">
                <a:solidFill>
                  <a:schemeClr val="tx1"/>
                </a:solidFill>
                <a:latin typeface="+mj-ea"/>
                <a:ea typeface="+mj-ea"/>
              </a:rPr>
              <a:t>电磁功率</a:t>
            </a:r>
            <a:endParaRPr lang="zh-CN" altLang="en-US" b="0" dirty="0">
              <a:solidFill>
                <a:schemeClr val="tx1"/>
              </a:solidFill>
              <a:latin typeface="+mj-ea"/>
              <a:ea typeface="+mj-ea"/>
            </a:endParaRPr>
          </a:p>
        </p:txBody>
      </p:sp>
      <p:pic>
        <p:nvPicPr>
          <p:cNvPr id="6156"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05031" y="4747936"/>
            <a:ext cx="1130796" cy="37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6692740" y="4734190"/>
            <a:ext cx="954107" cy="400110"/>
          </a:xfrm>
          <a:prstGeom prst="rect">
            <a:avLst/>
          </a:prstGeom>
        </p:spPr>
        <p:txBody>
          <a:bodyPr wrap="none">
            <a:spAutoFit/>
          </a:bodyPr>
          <a:lstStyle/>
          <a:p>
            <a:r>
              <a:rPr lang="zh-CN" altLang="zh-CN" b="0" dirty="0">
                <a:solidFill>
                  <a:schemeClr val="tx1"/>
                </a:solidFill>
                <a:latin typeface="+mj-ea"/>
                <a:ea typeface="+mj-ea"/>
              </a:rPr>
              <a:t>功率角</a:t>
            </a:r>
            <a:endParaRPr lang="zh-CN" altLang="en-US" b="0" dirty="0">
              <a:solidFill>
                <a:schemeClr val="tx1"/>
              </a:solidFill>
              <a:latin typeface="+mj-ea"/>
              <a:ea typeface="+mj-ea"/>
            </a:endParaRPr>
          </a:p>
        </p:txBody>
      </p:sp>
      <p:pic>
        <p:nvPicPr>
          <p:cNvPr id="6157"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64156" y="4747936"/>
            <a:ext cx="320212" cy="40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7794985" y="4753404"/>
            <a:ext cx="441146" cy="400110"/>
          </a:xfrm>
          <a:prstGeom prst="rect">
            <a:avLst/>
          </a:prstGeom>
        </p:spPr>
        <p:txBody>
          <a:bodyPr wrap="none">
            <a:spAutoFit/>
          </a:bodyPr>
          <a:lstStyle/>
          <a:p>
            <a:r>
              <a:rPr lang="zh-CN" altLang="zh-CN" b="0" dirty="0">
                <a:solidFill>
                  <a:schemeClr val="tx1"/>
                </a:solidFill>
                <a:latin typeface="+mj-ea"/>
                <a:ea typeface="+mj-ea"/>
              </a:rPr>
              <a:t>为</a:t>
            </a:r>
            <a:endParaRPr lang="zh-CN" altLang="en-US" b="0" dirty="0">
              <a:solidFill>
                <a:schemeClr val="tx1"/>
              </a:solidFill>
              <a:latin typeface="+mj-ea"/>
              <a:ea typeface="+mj-ea"/>
            </a:endParaRPr>
          </a:p>
        </p:txBody>
      </p:sp>
      <p:pic>
        <p:nvPicPr>
          <p:cNvPr id="6158"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68368" y="5445224"/>
            <a:ext cx="4603772" cy="699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209969"/>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237</TotalTime>
  <Words>5241</Words>
  <Application>Microsoft Office PowerPoint</Application>
  <PresentationFormat>全屏显示(4:3)</PresentationFormat>
  <Paragraphs>285</Paragraphs>
  <Slides>61</Slides>
  <Notes>0</Notes>
  <HiddenSlides>0</HiddenSlides>
  <MMClips>0</MMClips>
  <ScaleCrop>false</ScaleCrop>
  <HeadingPairs>
    <vt:vector size="4" baseType="variant">
      <vt:variant>
        <vt:lpstr>主题</vt:lpstr>
      </vt:variant>
      <vt:variant>
        <vt:i4>2</vt:i4>
      </vt:variant>
      <vt:variant>
        <vt:lpstr>幻灯片标题</vt:lpstr>
      </vt:variant>
      <vt:variant>
        <vt:i4>61</vt:i4>
      </vt:variant>
    </vt:vector>
  </HeadingPairs>
  <TitlesOfParts>
    <vt:vector size="63" baseType="lpstr">
      <vt:lpstr>模板 - 副本</vt:lpstr>
      <vt:lpstr>默认设计模板</vt:lpstr>
      <vt:lpstr>第9章  Simulink在电力系统应用 </vt:lpstr>
      <vt:lpstr>目录</vt:lpstr>
      <vt:lpstr>9.1  同步发电机原理分析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同步电机模块使用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9.4.1  静态负荷模块 </vt:lpstr>
      <vt:lpstr>PowerPoint 演示文稿</vt:lpstr>
      <vt:lpstr>9.4.2  三相动态负荷模块 </vt:lpstr>
      <vt:lpstr>PowerPoint 演示文稿</vt:lpstr>
      <vt:lpstr>9.5  异步电动机模块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26</cp:revision>
  <cp:lastPrinted>1601-01-01T00:00:00Z</cp:lastPrinted>
  <dcterms:created xsi:type="dcterms:W3CDTF">2017-03-29T11:46:04Z</dcterms:created>
  <dcterms:modified xsi:type="dcterms:W3CDTF">2017-05-03T01:32:40Z</dcterms:modified>
</cp:coreProperties>
</file>