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74" r:id="rId4"/>
    <p:sldId id="292" r:id="rId5"/>
    <p:sldId id="271" r:id="rId6"/>
    <p:sldId id="304" r:id="rId7"/>
    <p:sldId id="312" r:id="rId8"/>
    <p:sldId id="306" r:id="rId9"/>
    <p:sldId id="311" r:id="rId10"/>
    <p:sldId id="313" r:id="rId11"/>
    <p:sldId id="314" r:id="rId12"/>
    <p:sldId id="315" r:id="rId13"/>
    <p:sldId id="309" r:id="rId14"/>
    <p:sldId id="275" r:id="rId15"/>
    <p:sldId id="303" r:id="rId16"/>
    <p:sldId id="316" r:id="rId17"/>
    <p:sldId id="318" r:id="rId18"/>
    <p:sldId id="322" r:id="rId19"/>
    <p:sldId id="320" r:id="rId20"/>
    <p:sldId id="321" r:id="rId21"/>
    <p:sldId id="323" r:id="rId22"/>
    <p:sldId id="317" r:id="rId23"/>
    <p:sldId id="330" r:id="rId24"/>
    <p:sldId id="324" r:id="rId25"/>
    <p:sldId id="325" r:id="rId26"/>
    <p:sldId id="326" r:id="rId27"/>
    <p:sldId id="327" r:id="rId28"/>
    <p:sldId id="328" r:id="rId29"/>
    <p:sldId id="32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400B"/>
    <a:srgbClr val="FFFFFF"/>
    <a:srgbClr val="115481"/>
    <a:srgbClr val="2F80B9"/>
    <a:srgbClr val="04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9CFB2-4C45-4121-B2AA-7DB70A56C489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6796C-80F1-46F3-85D1-FC306E393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59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6796C-80F1-46F3-85D1-FC306E3938F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403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Loan_amt</a:t>
            </a:r>
            <a:r>
              <a:rPr lang="en-US" altLang="ko-KR" dirty="0"/>
              <a:t> : </a:t>
            </a:r>
            <a:r>
              <a:rPr lang="ko-KR" altLang="en-US" dirty="0"/>
              <a:t>대출자가 신청한 상환 금액</a:t>
            </a:r>
            <a:r>
              <a:rPr lang="en-US" altLang="ko-KR" dirty="0"/>
              <a:t>, funded </a:t>
            </a:r>
            <a:r>
              <a:rPr lang="en-US" altLang="ko-KR" dirty="0" err="1"/>
              <a:t>amnt</a:t>
            </a:r>
            <a:r>
              <a:rPr lang="en-US" altLang="ko-KR" dirty="0"/>
              <a:t> : </a:t>
            </a:r>
            <a:r>
              <a:rPr lang="ko-KR" altLang="en-US" dirty="0"/>
              <a:t>대출에 투입된 총 금액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6796C-80F1-46F3-85D1-FC306E3938F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223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Loan_amt</a:t>
            </a:r>
            <a:r>
              <a:rPr lang="en-US" altLang="ko-KR" dirty="0"/>
              <a:t> : </a:t>
            </a:r>
            <a:r>
              <a:rPr lang="ko-KR" altLang="en-US" dirty="0"/>
              <a:t>대출자가 신청한 상환 금액</a:t>
            </a:r>
            <a:r>
              <a:rPr lang="en-US" altLang="ko-KR" dirty="0"/>
              <a:t>, funded </a:t>
            </a:r>
            <a:r>
              <a:rPr lang="en-US" altLang="ko-KR" dirty="0" err="1"/>
              <a:t>amnt</a:t>
            </a:r>
            <a:r>
              <a:rPr lang="en-US" altLang="ko-KR" dirty="0"/>
              <a:t> : </a:t>
            </a:r>
            <a:r>
              <a:rPr lang="ko-KR" altLang="en-US" dirty="0"/>
              <a:t>대출에 투입된 총 금액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6796C-80F1-46F3-85D1-FC306E3938F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904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Loan_amt</a:t>
            </a:r>
            <a:r>
              <a:rPr lang="en-US" altLang="ko-KR" dirty="0"/>
              <a:t> : </a:t>
            </a:r>
            <a:r>
              <a:rPr lang="ko-KR" altLang="en-US" dirty="0"/>
              <a:t>대출자가 신청한 상환 금액</a:t>
            </a:r>
            <a:r>
              <a:rPr lang="en-US" altLang="ko-KR" dirty="0"/>
              <a:t>, funded </a:t>
            </a:r>
            <a:r>
              <a:rPr lang="en-US" altLang="ko-KR" dirty="0" err="1"/>
              <a:t>amnt</a:t>
            </a:r>
            <a:r>
              <a:rPr lang="en-US" altLang="ko-KR" dirty="0"/>
              <a:t> : </a:t>
            </a:r>
            <a:r>
              <a:rPr lang="ko-KR" altLang="en-US" dirty="0"/>
              <a:t>대출에 투입된 총 금액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6796C-80F1-46F3-85D1-FC306E3938F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36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Loan_amt</a:t>
            </a:r>
            <a:r>
              <a:rPr lang="en-US" altLang="ko-KR" dirty="0"/>
              <a:t> : </a:t>
            </a:r>
            <a:r>
              <a:rPr lang="ko-KR" altLang="en-US" dirty="0"/>
              <a:t>대출자가 신청한 상환 금액</a:t>
            </a:r>
            <a:r>
              <a:rPr lang="en-US" altLang="ko-KR" dirty="0"/>
              <a:t>, funded </a:t>
            </a:r>
            <a:r>
              <a:rPr lang="en-US" altLang="ko-KR" dirty="0" err="1"/>
              <a:t>amnt</a:t>
            </a:r>
            <a:r>
              <a:rPr lang="en-US" altLang="ko-KR" dirty="0"/>
              <a:t> : </a:t>
            </a:r>
            <a:r>
              <a:rPr lang="ko-KR" altLang="en-US" dirty="0"/>
              <a:t>대출에 투입된 총 금액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6796C-80F1-46F3-85D1-FC306E3938F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343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Loan_amt</a:t>
            </a:r>
            <a:r>
              <a:rPr lang="en-US" altLang="ko-KR" dirty="0"/>
              <a:t> : </a:t>
            </a:r>
            <a:r>
              <a:rPr lang="ko-KR" altLang="en-US" dirty="0"/>
              <a:t>대출자가 신청한 상환 금액</a:t>
            </a:r>
            <a:r>
              <a:rPr lang="en-US" altLang="ko-KR" dirty="0"/>
              <a:t>, funded </a:t>
            </a:r>
            <a:r>
              <a:rPr lang="en-US" altLang="ko-KR" dirty="0" err="1"/>
              <a:t>amnt</a:t>
            </a:r>
            <a:r>
              <a:rPr lang="en-US" altLang="ko-KR" dirty="0"/>
              <a:t> : </a:t>
            </a:r>
            <a:r>
              <a:rPr lang="ko-KR" altLang="en-US" dirty="0"/>
              <a:t>대출에 투입된 총 금액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6796C-80F1-46F3-85D1-FC306E3938F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79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Loan_amt</a:t>
            </a:r>
            <a:r>
              <a:rPr lang="en-US" altLang="ko-KR" dirty="0"/>
              <a:t> : </a:t>
            </a:r>
            <a:r>
              <a:rPr lang="ko-KR" altLang="en-US" dirty="0"/>
              <a:t>대출자가 신청한 상환 금액</a:t>
            </a:r>
            <a:r>
              <a:rPr lang="en-US" altLang="ko-KR" dirty="0"/>
              <a:t>, funded </a:t>
            </a:r>
            <a:r>
              <a:rPr lang="en-US" altLang="ko-KR" dirty="0" err="1"/>
              <a:t>amnt</a:t>
            </a:r>
            <a:r>
              <a:rPr lang="en-US" altLang="ko-KR" dirty="0"/>
              <a:t> : </a:t>
            </a:r>
            <a:r>
              <a:rPr lang="ko-KR" altLang="en-US" dirty="0"/>
              <a:t>대출에 투입된 총 금액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6796C-80F1-46F3-85D1-FC306E3938F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515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Loan_amt</a:t>
            </a:r>
            <a:r>
              <a:rPr lang="en-US" altLang="ko-KR" dirty="0"/>
              <a:t> : </a:t>
            </a:r>
            <a:r>
              <a:rPr lang="ko-KR" altLang="en-US" dirty="0"/>
              <a:t>대출자가 신청한 상환 금액</a:t>
            </a:r>
            <a:r>
              <a:rPr lang="en-US" altLang="ko-KR" dirty="0"/>
              <a:t>, funded </a:t>
            </a:r>
            <a:r>
              <a:rPr lang="en-US" altLang="ko-KR" dirty="0" err="1"/>
              <a:t>amnt</a:t>
            </a:r>
            <a:r>
              <a:rPr lang="en-US" altLang="ko-KR" dirty="0"/>
              <a:t> : </a:t>
            </a:r>
            <a:r>
              <a:rPr lang="ko-KR" altLang="en-US" dirty="0"/>
              <a:t>대출에 투입된 총 금액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6796C-80F1-46F3-85D1-FC306E3938F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922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Loan_amt</a:t>
            </a:r>
            <a:r>
              <a:rPr lang="en-US" altLang="ko-KR" dirty="0"/>
              <a:t> : </a:t>
            </a:r>
            <a:r>
              <a:rPr lang="ko-KR" altLang="en-US" dirty="0"/>
              <a:t>대출자가 신청한 상환 금액</a:t>
            </a:r>
            <a:r>
              <a:rPr lang="en-US" altLang="ko-KR" dirty="0"/>
              <a:t>, funded </a:t>
            </a:r>
            <a:r>
              <a:rPr lang="en-US" altLang="ko-KR" dirty="0" err="1"/>
              <a:t>amnt</a:t>
            </a:r>
            <a:r>
              <a:rPr lang="en-US" altLang="ko-KR" dirty="0"/>
              <a:t> : </a:t>
            </a:r>
            <a:r>
              <a:rPr lang="ko-KR" altLang="en-US" dirty="0"/>
              <a:t>대출에 투입된 총 금액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6796C-80F1-46F3-85D1-FC306E3938F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439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Loan_amt</a:t>
            </a:r>
            <a:r>
              <a:rPr lang="en-US" altLang="ko-KR" dirty="0"/>
              <a:t> : </a:t>
            </a:r>
            <a:r>
              <a:rPr lang="ko-KR" altLang="en-US" dirty="0"/>
              <a:t>대출자가 신청한 상환 금액</a:t>
            </a:r>
            <a:r>
              <a:rPr lang="en-US" altLang="ko-KR" dirty="0"/>
              <a:t>, funded </a:t>
            </a:r>
            <a:r>
              <a:rPr lang="en-US" altLang="ko-KR" dirty="0" err="1"/>
              <a:t>amnt</a:t>
            </a:r>
            <a:r>
              <a:rPr lang="en-US" altLang="ko-KR" dirty="0"/>
              <a:t> : </a:t>
            </a:r>
            <a:r>
              <a:rPr lang="ko-KR" altLang="en-US" dirty="0"/>
              <a:t>대출에 투입된 총 금액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6796C-80F1-46F3-85D1-FC306E3938F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070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Loan_amt</a:t>
            </a:r>
            <a:r>
              <a:rPr lang="en-US" altLang="ko-KR" dirty="0"/>
              <a:t> : </a:t>
            </a:r>
            <a:r>
              <a:rPr lang="ko-KR" altLang="en-US" dirty="0"/>
              <a:t>대출자가 신청한 상환 금액</a:t>
            </a:r>
            <a:r>
              <a:rPr lang="en-US" altLang="ko-KR" dirty="0"/>
              <a:t>, funded </a:t>
            </a:r>
            <a:r>
              <a:rPr lang="en-US" altLang="ko-KR" dirty="0" err="1"/>
              <a:t>amnt</a:t>
            </a:r>
            <a:r>
              <a:rPr lang="en-US" altLang="ko-KR" dirty="0"/>
              <a:t> : </a:t>
            </a:r>
            <a:r>
              <a:rPr lang="ko-KR" altLang="en-US" dirty="0"/>
              <a:t>대출에 투입된 총 금액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6796C-80F1-46F3-85D1-FC306E3938F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61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Loan_amt</a:t>
            </a:r>
            <a:r>
              <a:rPr lang="en-US" altLang="ko-KR" dirty="0"/>
              <a:t> : </a:t>
            </a:r>
            <a:r>
              <a:rPr lang="ko-KR" altLang="en-US" dirty="0"/>
              <a:t>대출자가 신청한 상환 금액</a:t>
            </a:r>
            <a:r>
              <a:rPr lang="en-US" altLang="ko-KR" dirty="0"/>
              <a:t>, funded </a:t>
            </a:r>
            <a:r>
              <a:rPr lang="en-US" altLang="ko-KR" dirty="0" err="1"/>
              <a:t>amnt</a:t>
            </a:r>
            <a:r>
              <a:rPr lang="en-US" altLang="ko-KR" dirty="0"/>
              <a:t> : </a:t>
            </a:r>
            <a:r>
              <a:rPr lang="ko-KR" altLang="en-US" dirty="0"/>
              <a:t>대출에 투입된 총 금액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6796C-80F1-46F3-85D1-FC306E3938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38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Loan_amt</a:t>
            </a:r>
            <a:r>
              <a:rPr lang="en-US" altLang="ko-KR" dirty="0"/>
              <a:t> : </a:t>
            </a:r>
            <a:r>
              <a:rPr lang="ko-KR" altLang="en-US" dirty="0"/>
              <a:t>대출자가 신청한 상환 금액</a:t>
            </a:r>
            <a:r>
              <a:rPr lang="en-US" altLang="ko-KR" dirty="0"/>
              <a:t>, funded </a:t>
            </a:r>
            <a:r>
              <a:rPr lang="en-US" altLang="ko-KR" dirty="0" err="1"/>
              <a:t>amnt</a:t>
            </a:r>
            <a:r>
              <a:rPr lang="en-US" altLang="ko-KR" dirty="0"/>
              <a:t> : </a:t>
            </a:r>
            <a:r>
              <a:rPr lang="ko-KR" altLang="en-US" dirty="0"/>
              <a:t>대출에 투입된 총 금액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6796C-80F1-46F3-85D1-FC306E3938F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10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Loan_amt</a:t>
            </a:r>
            <a:r>
              <a:rPr lang="en-US" altLang="ko-KR" dirty="0"/>
              <a:t> : </a:t>
            </a:r>
            <a:r>
              <a:rPr lang="ko-KR" altLang="en-US" dirty="0"/>
              <a:t>대출자가 신청한 상환 금액</a:t>
            </a:r>
            <a:r>
              <a:rPr lang="en-US" altLang="ko-KR" dirty="0"/>
              <a:t>, funded </a:t>
            </a:r>
            <a:r>
              <a:rPr lang="en-US" altLang="ko-KR" dirty="0" err="1"/>
              <a:t>amnt</a:t>
            </a:r>
            <a:r>
              <a:rPr lang="en-US" altLang="ko-KR" dirty="0"/>
              <a:t> : </a:t>
            </a:r>
            <a:r>
              <a:rPr lang="ko-KR" altLang="en-US" dirty="0"/>
              <a:t>대출에 투입된 총 금액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6796C-80F1-46F3-85D1-FC306E3938F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68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Loan_amt</a:t>
            </a:r>
            <a:r>
              <a:rPr lang="en-US" altLang="ko-KR" dirty="0"/>
              <a:t> : </a:t>
            </a:r>
            <a:r>
              <a:rPr lang="ko-KR" altLang="en-US" dirty="0"/>
              <a:t>대출자가 신청한 상환 금액</a:t>
            </a:r>
            <a:r>
              <a:rPr lang="en-US" altLang="ko-KR" dirty="0"/>
              <a:t>, funded </a:t>
            </a:r>
            <a:r>
              <a:rPr lang="en-US" altLang="ko-KR" dirty="0" err="1"/>
              <a:t>amnt</a:t>
            </a:r>
            <a:r>
              <a:rPr lang="en-US" altLang="ko-KR" dirty="0"/>
              <a:t> : </a:t>
            </a:r>
            <a:r>
              <a:rPr lang="ko-KR" altLang="en-US" dirty="0"/>
              <a:t>대출에 투입된 총 금액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6796C-80F1-46F3-85D1-FC306E3938F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815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Loan_amt</a:t>
            </a:r>
            <a:r>
              <a:rPr lang="en-US" altLang="ko-KR" dirty="0"/>
              <a:t> : </a:t>
            </a:r>
            <a:r>
              <a:rPr lang="ko-KR" altLang="en-US" dirty="0"/>
              <a:t>대출자가 신청한 상환 금액</a:t>
            </a:r>
            <a:r>
              <a:rPr lang="en-US" altLang="ko-KR" dirty="0"/>
              <a:t>, funded </a:t>
            </a:r>
            <a:r>
              <a:rPr lang="en-US" altLang="ko-KR" dirty="0" err="1"/>
              <a:t>amnt</a:t>
            </a:r>
            <a:r>
              <a:rPr lang="en-US" altLang="ko-KR" dirty="0"/>
              <a:t> : </a:t>
            </a:r>
            <a:r>
              <a:rPr lang="ko-KR" altLang="en-US" dirty="0"/>
              <a:t>대출에 투입된 총 금액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6796C-80F1-46F3-85D1-FC306E3938F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Loan_amt</a:t>
            </a:r>
            <a:r>
              <a:rPr lang="en-US" altLang="ko-KR" dirty="0"/>
              <a:t> : </a:t>
            </a:r>
            <a:r>
              <a:rPr lang="ko-KR" altLang="en-US" dirty="0"/>
              <a:t>대출자가 신청한 상환 금액</a:t>
            </a:r>
            <a:r>
              <a:rPr lang="en-US" altLang="ko-KR" dirty="0"/>
              <a:t>, funded </a:t>
            </a:r>
            <a:r>
              <a:rPr lang="en-US" altLang="ko-KR" dirty="0" err="1"/>
              <a:t>amnt</a:t>
            </a:r>
            <a:r>
              <a:rPr lang="en-US" altLang="ko-KR" dirty="0"/>
              <a:t> : </a:t>
            </a:r>
            <a:r>
              <a:rPr lang="ko-KR" altLang="en-US" dirty="0"/>
              <a:t>대출에 투입된 총 금액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6796C-80F1-46F3-85D1-FC306E3938F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750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Loan_amt</a:t>
            </a:r>
            <a:r>
              <a:rPr lang="en-US" altLang="ko-KR" dirty="0"/>
              <a:t> : </a:t>
            </a:r>
            <a:r>
              <a:rPr lang="ko-KR" altLang="en-US" dirty="0"/>
              <a:t>대출자가 신청한 상환 금액</a:t>
            </a:r>
            <a:r>
              <a:rPr lang="en-US" altLang="ko-KR" dirty="0"/>
              <a:t>, funded </a:t>
            </a:r>
            <a:r>
              <a:rPr lang="en-US" altLang="ko-KR" dirty="0" err="1"/>
              <a:t>amnt</a:t>
            </a:r>
            <a:r>
              <a:rPr lang="en-US" altLang="ko-KR" dirty="0"/>
              <a:t> : </a:t>
            </a:r>
            <a:r>
              <a:rPr lang="ko-KR" altLang="en-US" dirty="0"/>
              <a:t>대출에 투입된 총 금액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6796C-80F1-46F3-85D1-FC306E3938F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583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Loan_amt</a:t>
            </a:r>
            <a:r>
              <a:rPr lang="en-US" altLang="ko-KR" dirty="0"/>
              <a:t> : </a:t>
            </a:r>
            <a:r>
              <a:rPr lang="ko-KR" altLang="en-US" dirty="0"/>
              <a:t>대출자가 신청한 상환 금액</a:t>
            </a:r>
            <a:r>
              <a:rPr lang="en-US" altLang="ko-KR" dirty="0"/>
              <a:t>, funded </a:t>
            </a:r>
            <a:r>
              <a:rPr lang="en-US" altLang="ko-KR" dirty="0" err="1"/>
              <a:t>amnt</a:t>
            </a:r>
            <a:r>
              <a:rPr lang="en-US" altLang="ko-KR" dirty="0"/>
              <a:t> : </a:t>
            </a:r>
            <a:r>
              <a:rPr lang="ko-KR" altLang="en-US" dirty="0"/>
              <a:t>대출에 투입된 총 금액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6796C-80F1-46F3-85D1-FC306E3938F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771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Loan_amt</a:t>
            </a:r>
            <a:r>
              <a:rPr lang="en-US" altLang="ko-KR" dirty="0"/>
              <a:t> : </a:t>
            </a:r>
            <a:r>
              <a:rPr lang="ko-KR" altLang="en-US" dirty="0"/>
              <a:t>대출자가 신청한 상환 금액</a:t>
            </a:r>
            <a:r>
              <a:rPr lang="en-US" altLang="ko-KR" dirty="0"/>
              <a:t>, funded </a:t>
            </a:r>
            <a:r>
              <a:rPr lang="en-US" altLang="ko-KR" dirty="0" err="1"/>
              <a:t>amnt</a:t>
            </a:r>
            <a:r>
              <a:rPr lang="en-US" altLang="ko-KR" dirty="0"/>
              <a:t> : </a:t>
            </a:r>
            <a:r>
              <a:rPr lang="ko-KR" altLang="en-US" dirty="0"/>
              <a:t>대출에 투입된 총 금액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6796C-80F1-46F3-85D1-FC306E3938F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2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A3A53-1BE7-4573-A34B-B00E5F5F2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053371-5078-466B-B4B9-AA786195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78D2CE-1208-4CF6-B1A9-C5FCB2A6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6029-6C3A-4AD5-BF96-E24925CDE67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7431E1-E022-4BC8-8863-02BFBBE9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C47DB-86C3-4AA0-8F47-30B15C16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CD11-5D8A-46A1-8BDF-650B13D5B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03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B6F3D-A441-4115-A976-BB0BD770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E77614-4149-458D-9609-C64616E18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FD59D-AD77-44ED-9883-B70D9745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6029-6C3A-4AD5-BF96-E24925CDE67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E6EBD-5633-4612-8572-F74472FE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F6A66-A74E-4155-A7C8-1B286C18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CD11-5D8A-46A1-8BDF-650B13D5B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56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F9A65B-A817-4791-B337-1CEE983C9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CE1E05-759A-42ED-B597-761187ECD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05653-2E96-46EA-AA8F-06061F56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6029-6C3A-4AD5-BF96-E24925CDE67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52DE6-1441-4B68-A914-F413A471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6B29E-206D-4602-8510-B11A1666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CD11-5D8A-46A1-8BDF-650B13D5B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65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79734-05B3-4521-B638-9F189016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0A7B0-82F2-4450-BF96-BCB955575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0973A-1E2C-495E-B4D7-D830A4DE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6029-6C3A-4AD5-BF96-E24925CDE67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B0AC3-00B4-40E4-B57D-13489054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8752E-B5B5-4369-96CC-D16BCC2B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CD11-5D8A-46A1-8BDF-650B13D5B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1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9C959-5081-41B3-B50B-DA76C3813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ACDA1E-130C-4A66-A7CE-150E61354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354FA-4A91-49D6-B29A-542EE8C2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6029-6C3A-4AD5-BF96-E24925CDE67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BE03EA-0FD5-4217-866B-2EDB3255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3E3C0-57C5-4004-9DBE-8506B01C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CD11-5D8A-46A1-8BDF-650B13D5B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17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C8473-BDC5-4C81-89DD-D2A1656C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98C3F-2FD5-4EE0-BB0D-283458E4D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729DA2-1DEE-4E3E-BA33-39FE2C1A6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F943A-1004-423F-BB48-6925D9A7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6029-6C3A-4AD5-BF96-E24925CDE67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F35050-DEC2-4338-9A4B-FD621DD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8C49B8-A583-4B6E-BB91-79EB003E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CD11-5D8A-46A1-8BDF-650B13D5B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0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B1FB8-656C-4086-A22B-64B078B3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98D09F-1F47-4FB8-974E-A36F95CF0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78BE28-B576-42B1-B433-F24AD4E64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3F9C0A-5971-4FDB-B7DD-FF50061AB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D84E41-44CF-4404-BDEE-0E55CCB2C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B07D47-087F-4FDA-AE43-761335EF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6029-6C3A-4AD5-BF96-E24925CDE67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846D1C-CA5B-459C-9BFD-32923C46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9BE9B3-C16B-4B11-B64E-94145FB3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CD11-5D8A-46A1-8BDF-650B13D5B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6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220D8-ADE1-4FCF-8B3E-5A1E1873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5D4714-0225-4E25-9144-EB76AC8C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6029-6C3A-4AD5-BF96-E24925CDE67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BB3E83-4BD9-4E6B-926D-4745882E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53CEDC-FA4A-4E5F-B677-55C07E84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CD11-5D8A-46A1-8BDF-650B13D5B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82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F0BA39-4AF7-4E6D-82B8-7E2D5FA2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6029-6C3A-4AD5-BF96-E24925CDE67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AF120A-384C-43FA-8A06-F993C0D7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BD5663-75BE-4F3F-85E9-D3179FC2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CD11-5D8A-46A1-8BDF-650B13D5B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62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4A78E-5265-4368-A8D7-FE2C9191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CF4EE-5060-4A8E-867F-6F570747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05DF2A-E792-4338-9405-AE86F57D6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CB31AB-64EE-444C-86F1-1EE0F396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6029-6C3A-4AD5-BF96-E24925CDE67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E75DB4-A2CE-4925-9E19-ED8770B3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7E23F1-E54D-4D1A-893B-2FA972C1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CD11-5D8A-46A1-8BDF-650B13D5B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60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347DD-4F8C-4860-A618-0E97CB8A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6E00AC-1AC1-471D-B470-2F9B4E3BD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7A1FD5-2054-4DFC-89FD-44E201E37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FFA510-CC25-4392-89B2-BF433ED3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6029-6C3A-4AD5-BF96-E24925CDE67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1DFCB5-53FD-4C83-88DB-2F0DF2B3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BD9F59-5622-4B6F-80C9-0329BB72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CD11-5D8A-46A1-8BDF-650B13D5B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2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65891A-5D6C-4044-9231-71076EE32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D2BDBE-3DCE-4CB6-A401-B960A5D89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71DCB-58C8-44C5-9566-DF5F9BDA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66029-6C3A-4AD5-BF96-E24925CDE67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2BB45-0B39-4CF8-A01D-D36E3082C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8ED70-0AAD-4413-95BB-328DD622B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ACD11-5D8A-46A1-8BDF-650B13D5B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0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jp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, learning, meet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46" b="1282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3949700"/>
            <a:ext cx="12192000" cy="1694342"/>
          </a:xfrm>
          <a:prstGeom prst="rect">
            <a:avLst/>
          </a:prstGeom>
          <a:solidFill>
            <a:srgbClr val="1872B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7176304" y="4370827"/>
            <a:ext cx="5015696" cy="1273215"/>
          </a:xfrm>
          <a:prstGeom prst="rtTriangle">
            <a:avLst/>
          </a:prstGeom>
          <a:solidFill>
            <a:srgbClr val="146398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1116" y="4332411"/>
            <a:ext cx="94026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Loan Data</a:t>
            </a:r>
            <a:r>
              <a:rPr lang="ko-KR" altLang="en-US" sz="34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고객 행동 예측 </a:t>
            </a:r>
            <a:r>
              <a:rPr lang="en-US" altLang="ko-KR" sz="34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Modeling</a:t>
            </a:r>
            <a:endParaRPr lang="ko-KR" altLang="en-US" sz="34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04327" y="5158528"/>
            <a:ext cx="4290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김응채</a:t>
            </a:r>
            <a:r>
              <a:rPr lang="ko-KR" altLang="en-US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엄현호  </a:t>
            </a:r>
            <a:r>
              <a:rPr lang="ko-KR" altLang="en-US" dirty="0" err="1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이현재</a:t>
            </a:r>
            <a:r>
              <a:rPr lang="ko-KR" altLang="en-US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 err="1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최호중</a:t>
            </a:r>
            <a:endParaRPr lang="ko-KR" altLang="en-US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181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C2D3BE0-E8B0-4C49-BBAF-B6C493F21BA8}"/>
              </a:ext>
            </a:extLst>
          </p:cNvPr>
          <p:cNvGrpSpPr/>
          <p:nvPr/>
        </p:nvGrpSpPr>
        <p:grpSpPr>
          <a:xfrm>
            <a:off x="216000" y="6466303"/>
            <a:ext cx="11684000" cy="0"/>
            <a:chOff x="264886" y="426357"/>
            <a:chExt cx="11684000" cy="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97AEEE4-FD3B-4500-BB3E-564E2AFF7F8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1E3546B-1527-490C-A2FD-277E1DEC7C74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31A5DF-4338-45E6-980B-E01E7A07FF69}"/>
              </a:ext>
            </a:extLst>
          </p:cNvPr>
          <p:cNvGrpSpPr/>
          <p:nvPr/>
        </p:nvGrpSpPr>
        <p:grpSpPr>
          <a:xfrm>
            <a:off x="216000" y="495313"/>
            <a:ext cx="11684000" cy="0"/>
            <a:chOff x="264886" y="426357"/>
            <a:chExt cx="11684000" cy="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B720537-432E-4E6A-807A-7B890915B6F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21B788B-3E98-4DFA-955D-53431CAD329C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AE4F40-C79C-47FD-AFF9-FE2130565521}"/>
              </a:ext>
            </a:extLst>
          </p:cNvPr>
          <p:cNvSpPr txBox="1"/>
          <p:nvPr/>
        </p:nvSpPr>
        <p:spPr>
          <a:xfrm>
            <a:off x="85153" y="572558"/>
            <a:ext cx="60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62FCE1-312A-4A24-B2C0-0AC5B463382B}"/>
              </a:ext>
            </a:extLst>
          </p:cNvPr>
          <p:cNvSpPr/>
          <p:nvPr/>
        </p:nvSpPr>
        <p:spPr>
          <a:xfrm>
            <a:off x="639660" y="638353"/>
            <a:ext cx="72000" cy="396000"/>
          </a:xfrm>
          <a:prstGeom prst="rect">
            <a:avLst/>
          </a:prstGeom>
          <a:solidFill>
            <a:srgbClr val="2F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4F2927-C4CC-4186-8115-5F48A4417C91}"/>
              </a:ext>
            </a:extLst>
          </p:cNvPr>
          <p:cNvSpPr txBox="1"/>
          <p:nvPr/>
        </p:nvSpPr>
        <p:spPr>
          <a:xfrm>
            <a:off x="216000" y="120048"/>
            <a:ext cx="9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Loan Data</a:t>
            </a:r>
            <a:r>
              <a:rPr lang="ko-KR" altLang="en-US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고객 행동 예측 </a:t>
            </a:r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</a:t>
            </a:r>
            <a:endParaRPr lang="ko-KR" altLang="en-US" sz="16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A3DA17-A1D4-4FD1-967E-6332D2974E5A}"/>
              </a:ext>
            </a:extLst>
          </p:cNvPr>
          <p:cNvSpPr txBox="1"/>
          <p:nvPr/>
        </p:nvSpPr>
        <p:spPr>
          <a:xfrm>
            <a:off x="697577" y="572558"/>
            <a:ext cx="419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결과 해석 </a:t>
            </a:r>
            <a:endParaRPr lang="en-US" altLang="ko-KR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818818-1C04-4420-AB5A-2B3B78016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48" y="2109980"/>
            <a:ext cx="5237584" cy="35538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BA6D10-27DD-4602-BDA4-044D1DAA745F}"/>
              </a:ext>
            </a:extLst>
          </p:cNvPr>
          <p:cNvSpPr txBox="1"/>
          <p:nvPr/>
        </p:nvSpPr>
        <p:spPr>
          <a:xfrm>
            <a:off x="626097" y="1467515"/>
            <a:ext cx="965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모델의 변수 중요도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4A7576-E16D-4802-940A-F9A17F464B51}"/>
              </a:ext>
            </a:extLst>
          </p:cNvPr>
          <p:cNvSpPr txBox="1"/>
          <p:nvPr/>
        </p:nvSpPr>
        <p:spPr>
          <a:xfrm>
            <a:off x="5863679" y="2080611"/>
            <a:ext cx="4421787" cy="1338828"/>
          </a:xfrm>
          <a:prstGeom prst="rect">
            <a:avLst/>
          </a:prstGeom>
          <a:noFill/>
          <a:ln>
            <a:solidFill>
              <a:srgbClr val="2F80B9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Out_prncp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sangwon_ratio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MeanDecreaseGini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노드 불순도 개선 효과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타 변수에 비해 매우 큰 것을 확인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FE581D-C74B-4253-BF35-BC2A845EE9E0}"/>
              </a:ext>
            </a:extLst>
          </p:cNvPr>
          <p:cNvSpPr/>
          <p:nvPr/>
        </p:nvSpPr>
        <p:spPr>
          <a:xfrm>
            <a:off x="3092613" y="2904317"/>
            <a:ext cx="2532419" cy="303834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옛날목욕탕L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416DCC-563B-492A-8F9E-FBD00B165075}"/>
              </a:ext>
            </a:extLst>
          </p:cNvPr>
          <p:cNvSpPr txBox="1"/>
          <p:nvPr/>
        </p:nvSpPr>
        <p:spPr>
          <a:xfrm>
            <a:off x="5816179" y="3531812"/>
            <a:ext cx="6314756" cy="2169825"/>
          </a:xfrm>
          <a:prstGeom prst="rect">
            <a:avLst/>
          </a:prstGeom>
          <a:noFill/>
          <a:ln>
            <a:solidFill>
              <a:srgbClr val="2F80B9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불순도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tree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node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얼마나 잘 분리되었는지를 나타냄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불순도 개선 효과가 큼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-&gt; </a:t>
            </a:r>
            <a:r>
              <a:rPr lang="en-US" altLang="ko-KR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Out_prncp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sangwon_ratio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의해 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	            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데이터가 잘 분류 되었음을 의미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두 변수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어떤 특성을 갖고 있는지 살펴보자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1091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C2D3BE0-E8B0-4C49-BBAF-B6C493F21BA8}"/>
              </a:ext>
            </a:extLst>
          </p:cNvPr>
          <p:cNvGrpSpPr/>
          <p:nvPr/>
        </p:nvGrpSpPr>
        <p:grpSpPr>
          <a:xfrm>
            <a:off x="216000" y="6466303"/>
            <a:ext cx="11684000" cy="0"/>
            <a:chOff x="264886" y="426357"/>
            <a:chExt cx="11684000" cy="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97AEEE4-FD3B-4500-BB3E-564E2AFF7F8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1E3546B-1527-490C-A2FD-277E1DEC7C74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31A5DF-4338-45E6-980B-E01E7A07FF69}"/>
              </a:ext>
            </a:extLst>
          </p:cNvPr>
          <p:cNvGrpSpPr/>
          <p:nvPr/>
        </p:nvGrpSpPr>
        <p:grpSpPr>
          <a:xfrm>
            <a:off x="216000" y="495313"/>
            <a:ext cx="11684000" cy="0"/>
            <a:chOff x="264886" y="426357"/>
            <a:chExt cx="11684000" cy="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B720537-432E-4E6A-807A-7B890915B6F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21B788B-3E98-4DFA-955D-53431CAD329C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AE4F40-C79C-47FD-AFF9-FE2130565521}"/>
              </a:ext>
            </a:extLst>
          </p:cNvPr>
          <p:cNvSpPr txBox="1"/>
          <p:nvPr/>
        </p:nvSpPr>
        <p:spPr>
          <a:xfrm>
            <a:off x="85153" y="572558"/>
            <a:ext cx="60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62FCE1-312A-4A24-B2C0-0AC5B463382B}"/>
              </a:ext>
            </a:extLst>
          </p:cNvPr>
          <p:cNvSpPr/>
          <p:nvPr/>
        </p:nvSpPr>
        <p:spPr>
          <a:xfrm>
            <a:off x="639660" y="638353"/>
            <a:ext cx="72000" cy="396000"/>
          </a:xfrm>
          <a:prstGeom prst="rect">
            <a:avLst/>
          </a:prstGeom>
          <a:solidFill>
            <a:srgbClr val="2F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4F2927-C4CC-4186-8115-5F48A4417C91}"/>
              </a:ext>
            </a:extLst>
          </p:cNvPr>
          <p:cNvSpPr txBox="1"/>
          <p:nvPr/>
        </p:nvSpPr>
        <p:spPr>
          <a:xfrm>
            <a:off x="216000" y="120048"/>
            <a:ext cx="9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Loan Data</a:t>
            </a:r>
            <a:r>
              <a:rPr lang="ko-KR" altLang="en-US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고객 행동 예측 </a:t>
            </a:r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</a:t>
            </a:r>
            <a:endParaRPr lang="ko-KR" altLang="en-US" sz="16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B530DB-18BE-4EDA-BB4C-2149EF2B0190}"/>
              </a:ext>
            </a:extLst>
          </p:cNvPr>
          <p:cNvSpPr txBox="1"/>
          <p:nvPr/>
        </p:nvSpPr>
        <p:spPr>
          <a:xfrm>
            <a:off x="1104540" y="4516543"/>
            <a:ext cx="6075193" cy="1200329"/>
          </a:xfrm>
          <a:prstGeom prst="rect">
            <a:avLst/>
          </a:prstGeom>
          <a:noFill/>
          <a:ln>
            <a:solidFill>
              <a:srgbClr val="2F80B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en-US" altLang="ko-KR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sangwon_ratio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</a:t>
            </a:r>
            <a:r>
              <a:rPr lang="en-US" altLang="ko-KR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angwon</a:t>
            </a:r>
            <a:r>
              <a:rPr lang="en-US" altLang="ko-KR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_ratio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</a:t>
            </a:r>
            <a:r>
              <a:rPr lang="en-US" altLang="ko-KR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out_prncp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en-US" altLang="ko-KR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loan_amnt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=&gt;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얘도 </a:t>
            </a:r>
            <a:r>
              <a:rPr lang="en-US" altLang="ko-KR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out_prncp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담고 있으니 제거해주자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  <a:p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A3DA17-A1D4-4FD1-967E-6332D2974E5A}"/>
              </a:ext>
            </a:extLst>
          </p:cNvPr>
          <p:cNvSpPr txBox="1"/>
          <p:nvPr/>
        </p:nvSpPr>
        <p:spPr>
          <a:xfrm>
            <a:off x="697577" y="572558"/>
            <a:ext cx="419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재조정  </a:t>
            </a:r>
            <a:endParaRPr lang="en-US" altLang="ko-KR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483879-31A5-4EB3-81CD-1B3DEF2D8272}"/>
              </a:ext>
            </a:extLst>
          </p:cNvPr>
          <p:cNvSpPr txBox="1"/>
          <p:nvPr/>
        </p:nvSpPr>
        <p:spPr>
          <a:xfrm>
            <a:off x="1104540" y="2021962"/>
            <a:ext cx="6075193" cy="2031325"/>
          </a:xfrm>
          <a:prstGeom prst="rect">
            <a:avLst/>
          </a:prstGeom>
          <a:noFill/>
          <a:ln>
            <a:solidFill>
              <a:srgbClr val="2F80B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out_prncp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out_prncp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이면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late -&gt; TRUE</a:t>
            </a:r>
          </a:p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아니면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late -&gt; FALSE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임이 확인됨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변수 때문에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tree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데이터를 잘 분류할 수 밖에 없음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필연적으로 모델의 예측력이 커질 수 밖에 없다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!(</a:t>
            </a:r>
            <a:r>
              <a:rPr lang="ko-KR" altLang="en-US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치트키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Random Forest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모델에서 배제 하자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00BF6E8-FB6A-421C-A88D-E3747C8F62FA}"/>
              </a:ext>
            </a:extLst>
          </p:cNvPr>
          <p:cNvGrpSpPr/>
          <p:nvPr/>
        </p:nvGrpSpPr>
        <p:grpSpPr>
          <a:xfrm>
            <a:off x="9320543" y="638353"/>
            <a:ext cx="928378" cy="5751817"/>
            <a:chOff x="9683180" y="684399"/>
            <a:chExt cx="928378" cy="575181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FC80B5F-EAE4-4AB2-9C1C-9C29731E2BB3}"/>
                </a:ext>
              </a:extLst>
            </p:cNvPr>
            <p:cNvGrpSpPr/>
            <p:nvPr/>
          </p:nvGrpSpPr>
          <p:grpSpPr>
            <a:xfrm>
              <a:off x="9683180" y="684399"/>
              <a:ext cx="897040" cy="5751817"/>
              <a:chOff x="353166" y="1173022"/>
              <a:chExt cx="1301598" cy="621030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D031BCEF-7D81-4E37-8744-BF6E00158E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097" y="1173022"/>
                <a:ext cx="619125" cy="6210300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A9E0913C-DA99-4188-90C9-38BC5D6B17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9207" y="1173022"/>
                <a:ext cx="381000" cy="6143625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5680576-9A58-4D39-ACC5-4EC71DAB4D56}"/>
                  </a:ext>
                </a:extLst>
              </p:cNvPr>
              <p:cNvSpPr/>
              <p:nvPr/>
            </p:nvSpPr>
            <p:spPr>
              <a:xfrm>
                <a:off x="390652" y="2502222"/>
                <a:ext cx="1264111" cy="237518"/>
              </a:xfrm>
              <a:prstGeom prst="rect">
                <a:avLst/>
              </a:prstGeom>
              <a:solidFill>
                <a:srgbClr val="FF0000">
                  <a:alpha val="2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a옛날목욕탕L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A904C18-EA1B-450C-81FF-342ACA7F3595}"/>
                  </a:ext>
                </a:extLst>
              </p:cNvPr>
              <p:cNvSpPr/>
              <p:nvPr/>
            </p:nvSpPr>
            <p:spPr>
              <a:xfrm>
                <a:off x="353166" y="3191481"/>
                <a:ext cx="1264111" cy="237519"/>
              </a:xfrm>
              <a:prstGeom prst="rect">
                <a:avLst/>
              </a:prstGeom>
              <a:solidFill>
                <a:srgbClr val="FF0000">
                  <a:alpha val="2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a옛날목욕탕L" pitchFamily="18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69EE956-A3C0-4908-A2E7-E4E0D9317846}"/>
                  </a:ext>
                </a:extLst>
              </p:cNvPr>
              <p:cNvSpPr/>
              <p:nvPr/>
            </p:nvSpPr>
            <p:spPr>
              <a:xfrm>
                <a:off x="366095" y="3825268"/>
                <a:ext cx="1264111" cy="237519"/>
              </a:xfrm>
              <a:prstGeom prst="rect">
                <a:avLst/>
              </a:prstGeom>
              <a:solidFill>
                <a:srgbClr val="FF0000">
                  <a:alpha val="2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a옛날목욕탕L" pitchFamily="18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A515C4A-A183-4CD6-BDEC-734AC7D58DB2}"/>
                  </a:ext>
                </a:extLst>
              </p:cNvPr>
              <p:cNvSpPr/>
              <p:nvPr/>
            </p:nvSpPr>
            <p:spPr>
              <a:xfrm>
                <a:off x="377722" y="4903669"/>
                <a:ext cx="1264111" cy="237519"/>
              </a:xfrm>
              <a:prstGeom prst="rect">
                <a:avLst/>
              </a:prstGeom>
              <a:solidFill>
                <a:srgbClr val="FF0000">
                  <a:alpha val="2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a옛날목욕탕L" pitchFamily="18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C8CF548-1EED-4B01-94ED-4070446E49B9}"/>
                  </a:ext>
                </a:extLst>
              </p:cNvPr>
              <p:cNvSpPr/>
              <p:nvPr/>
            </p:nvSpPr>
            <p:spPr>
              <a:xfrm>
                <a:off x="390653" y="6243927"/>
                <a:ext cx="1264111" cy="237519"/>
              </a:xfrm>
              <a:prstGeom prst="rect">
                <a:avLst/>
              </a:prstGeom>
              <a:solidFill>
                <a:srgbClr val="FF0000">
                  <a:alpha val="2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a옛날목욕탕L" pitchFamily="18" charset="-127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0F4D5B8-7FEF-4865-BA05-C50C538927DD}"/>
                  </a:ext>
                </a:extLst>
              </p:cNvPr>
              <p:cNvSpPr/>
              <p:nvPr/>
            </p:nvSpPr>
            <p:spPr>
              <a:xfrm>
                <a:off x="377722" y="6466303"/>
                <a:ext cx="1264111" cy="237519"/>
              </a:xfrm>
              <a:prstGeom prst="rect">
                <a:avLst/>
              </a:prstGeom>
              <a:solidFill>
                <a:srgbClr val="FF0000">
                  <a:alpha val="2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a옛날목욕탕L" pitchFamily="18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3DF85426-339F-4CDA-9ACC-1FA20692B4A0}"/>
                  </a:ext>
                </a:extLst>
              </p:cNvPr>
              <p:cNvSpPr/>
              <p:nvPr/>
            </p:nvSpPr>
            <p:spPr>
              <a:xfrm>
                <a:off x="366094" y="6711680"/>
                <a:ext cx="1264111" cy="237519"/>
              </a:xfrm>
              <a:prstGeom prst="rect">
                <a:avLst/>
              </a:prstGeom>
              <a:solidFill>
                <a:srgbClr val="FF0000">
                  <a:alpha val="2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a옛날목욕탕L" pitchFamily="18" charset="-127"/>
                </a:endParaRP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006C2B4-B791-48B6-AA64-D15AB7C1D227}"/>
                </a:ext>
              </a:extLst>
            </p:cNvPr>
            <p:cNvSpPr/>
            <p:nvPr/>
          </p:nvSpPr>
          <p:spPr>
            <a:xfrm>
              <a:off x="9713128" y="3560308"/>
              <a:ext cx="898430" cy="184816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옛날목욕탕L" pitchFamily="18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FD206AF-DAD5-489D-B687-6D217EB0AF19}"/>
              </a:ext>
            </a:extLst>
          </p:cNvPr>
          <p:cNvSpPr txBox="1"/>
          <p:nvPr/>
        </p:nvSpPr>
        <p:spPr>
          <a:xfrm>
            <a:off x="581718" y="1409379"/>
            <a:ext cx="965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en-US" altLang="ko-KR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out_prncp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sangwon_ratio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특징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53837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C2D3BE0-E8B0-4C49-BBAF-B6C493F21BA8}"/>
              </a:ext>
            </a:extLst>
          </p:cNvPr>
          <p:cNvGrpSpPr/>
          <p:nvPr/>
        </p:nvGrpSpPr>
        <p:grpSpPr>
          <a:xfrm>
            <a:off x="216000" y="6466303"/>
            <a:ext cx="11684000" cy="0"/>
            <a:chOff x="264886" y="426357"/>
            <a:chExt cx="11684000" cy="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97AEEE4-FD3B-4500-BB3E-564E2AFF7F8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1E3546B-1527-490C-A2FD-277E1DEC7C74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31A5DF-4338-45E6-980B-E01E7A07FF69}"/>
              </a:ext>
            </a:extLst>
          </p:cNvPr>
          <p:cNvGrpSpPr/>
          <p:nvPr/>
        </p:nvGrpSpPr>
        <p:grpSpPr>
          <a:xfrm>
            <a:off x="216000" y="495313"/>
            <a:ext cx="11684000" cy="0"/>
            <a:chOff x="264886" y="426357"/>
            <a:chExt cx="11684000" cy="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B720537-432E-4E6A-807A-7B890915B6F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21B788B-3E98-4DFA-955D-53431CAD329C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AE4F40-C79C-47FD-AFF9-FE2130565521}"/>
              </a:ext>
            </a:extLst>
          </p:cNvPr>
          <p:cNvSpPr txBox="1"/>
          <p:nvPr/>
        </p:nvSpPr>
        <p:spPr>
          <a:xfrm>
            <a:off x="85153" y="572558"/>
            <a:ext cx="60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62FCE1-312A-4A24-B2C0-0AC5B463382B}"/>
              </a:ext>
            </a:extLst>
          </p:cNvPr>
          <p:cNvSpPr/>
          <p:nvPr/>
        </p:nvSpPr>
        <p:spPr>
          <a:xfrm>
            <a:off x="639660" y="638353"/>
            <a:ext cx="72000" cy="396000"/>
          </a:xfrm>
          <a:prstGeom prst="rect">
            <a:avLst/>
          </a:prstGeom>
          <a:solidFill>
            <a:srgbClr val="2F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4F2927-C4CC-4186-8115-5F48A4417C91}"/>
              </a:ext>
            </a:extLst>
          </p:cNvPr>
          <p:cNvSpPr txBox="1"/>
          <p:nvPr/>
        </p:nvSpPr>
        <p:spPr>
          <a:xfrm>
            <a:off x="216000" y="120048"/>
            <a:ext cx="9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Loan Data</a:t>
            </a:r>
            <a:r>
              <a:rPr lang="ko-KR" altLang="en-US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고객 행동 예측 </a:t>
            </a:r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</a:t>
            </a:r>
            <a:endParaRPr lang="ko-KR" altLang="en-US" sz="16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A3DA17-A1D4-4FD1-967E-6332D2974E5A}"/>
              </a:ext>
            </a:extLst>
          </p:cNvPr>
          <p:cNvSpPr txBox="1"/>
          <p:nvPr/>
        </p:nvSpPr>
        <p:spPr>
          <a:xfrm>
            <a:off x="697577" y="572558"/>
            <a:ext cx="419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결과 해석  </a:t>
            </a:r>
            <a:endParaRPr lang="en-US" altLang="ko-KR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05AFCF-C7DD-48AE-A936-5DC2960A3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60" y="2095862"/>
            <a:ext cx="8029575" cy="6286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3ECBC9-BEBE-44F9-BE9A-FDA54FD3E5CA}"/>
              </a:ext>
            </a:extLst>
          </p:cNvPr>
          <p:cNvSpPr txBox="1"/>
          <p:nvPr/>
        </p:nvSpPr>
        <p:spPr>
          <a:xfrm>
            <a:off x="581718" y="1409379"/>
            <a:ext cx="965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Out_prncp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Sangwon_ratio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제거한 모델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D6A517-F5A0-476F-BDEA-F1854524F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60" y="3301907"/>
            <a:ext cx="5352843" cy="187039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11DF2C-9FF2-44BF-A68A-1F78360E0C4E}"/>
              </a:ext>
            </a:extLst>
          </p:cNvPr>
          <p:cNvSpPr/>
          <p:nvPr/>
        </p:nvSpPr>
        <p:spPr>
          <a:xfrm>
            <a:off x="1923258" y="4516753"/>
            <a:ext cx="1559684" cy="151917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옛날목욕탕L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6A23EF-A02C-4995-AE0A-36802A115D1C}"/>
              </a:ext>
            </a:extLst>
          </p:cNvPr>
          <p:cNvSpPr txBox="1"/>
          <p:nvPr/>
        </p:nvSpPr>
        <p:spPr>
          <a:xfrm>
            <a:off x="6620904" y="3279849"/>
            <a:ext cx="5279096" cy="1508105"/>
          </a:xfrm>
          <a:prstGeom prst="rect">
            <a:avLst/>
          </a:prstGeom>
          <a:noFill/>
          <a:ln>
            <a:solidFill>
              <a:srgbClr val="2F80B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Accuracy 87% =&gt; 68.7%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감소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Accuracy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약간 만족스럽지 못함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우리의 목표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000" b="1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Accuracy 70% </a:t>
            </a:r>
            <a:r>
              <a:rPr lang="ko-KR" altLang="en-US" sz="2000" b="1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이상을 달성하자</a:t>
            </a:r>
            <a:r>
              <a:rPr lang="en-US" altLang="ko-KR" sz="2000" b="1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4168192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9933D95-5875-48C1-AECD-2D5C3E8AB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46"/>
          <a:stretch/>
        </p:blipFill>
        <p:spPr>
          <a:xfrm>
            <a:off x="799177" y="3836443"/>
            <a:ext cx="9905336" cy="10020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1D1B95E-F463-457C-A8A9-BEFCF6732EC8}"/>
              </a:ext>
            </a:extLst>
          </p:cNvPr>
          <p:cNvSpPr/>
          <p:nvPr/>
        </p:nvSpPr>
        <p:spPr>
          <a:xfrm>
            <a:off x="675660" y="2880643"/>
            <a:ext cx="5852887" cy="400110"/>
          </a:xfrm>
          <a:prstGeom prst="rect">
            <a:avLst/>
          </a:prstGeom>
          <a:ln>
            <a:solidFill>
              <a:srgbClr val="2F80B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revol_bal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,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initial_status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변수를 새로 추가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1C17329-A081-48F3-94A0-D598970649F4}"/>
              </a:ext>
            </a:extLst>
          </p:cNvPr>
          <p:cNvGrpSpPr/>
          <p:nvPr/>
        </p:nvGrpSpPr>
        <p:grpSpPr>
          <a:xfrm>
            <a:off x="216000" y="6466303"/>
            <a:ext cx="11684000" cy="0"/>
            <a:chOff x="264886" y="426357"/>
            <a:chExt cx="11684000" cy="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503D147-C95D-481C-9B0A-6ABB32AB944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9D6BBFE-6102-4598-B340-8CB52A805D9D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2113D4-AE65-4012-86F2-57D37F547BC0}"/>
              </a:ext>
            </a:extLst>
          </p:cNvPr>
          <p:cNvGrpSpPr/>
          <p:nvPr/>
        </p:nvGrpSpPr>
        <p:grpSpPr>
          <a:xfrm>
            <a:off x="216000" y="495313"/>
            <a:ext cx="11684000" cy="0"/>
            <a:chOff x="264886" y="426357"/>
            <a:chExt cx="11684000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7EF35C4-D3DB-4D99-A3A3-4883ECF1278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4C34E37-65E5-4C9B-8F8C-0A121FF8DFA7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AB93E2B-7A1E-40E3-8860-D2480468ACA1}"/>
              </a:ext>
            </a:extLst>
          </p:cNvPr>
          <p:cNvSpPr txBox="1"/>
          <p:nvPr/>
        </p:nvSpPr>
        <p:spPr>
          <a:xfrm>
            <a:off x="85153" y="572558"/>
            <a:ext cx="60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B9691C-823B-433A-8085-A690468A10ED}"/>
              </a:ext>
            </a:extLst>
          </p:cNvPr>
          <p:cNvSpPr txBox="1"/>
          <p:nvPr/>
        </p:nvSpPr>
        <p:spPr>
          <a:xfrm>
            <a:off x="216000" y="120048"/>
            <a:ext cx="9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Loan Data</a:t>
            </a:r>
            <a:r>
              <a:rPr lang="ko-KR" altLang="en-US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고객 행동 예측 </a:t>
            </a:r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</a:t>
            </a:r>
            <a:endParaRPr lang="ko-KR" altLang="en-US" sz="16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6FA41-DB01-4152-AC22-E340C76DBEFE}"/>
              </a:ext>
            </a:extLst>
          </p:cNvPr>
          <p:cNvSpPr txBox="1"/>
          <p:nvPr/>
        </p:nvSpPr>
        <p:spPr>
          <a:xfrm>
            <a:off x="697577" y="572558"/>
            <a:ext cx="419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변수 재조정 </a:t>
            </a:r>
            <a:endParaRPr lang="en-US" altLang="ko-KR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F909D4-EDDC-4485-BBD9-2A2218700E0C}"/>
              </a:ext>
            </a:extLst>
          </p:cNvPr>
          <p:cNvSpPr/>
          <p:nvPr/>
        </p:nvSpPr>
        <p:spPr>
          <a:xfrm>
            <a:off x="639660" y="638353"/>
            <a:ext cx="72000" cy="396000"/>
          </a:xfrm>
          <a:prstGeom prst="rect">
            <a:avLst/>
          </a:prstGeom>
          <a:solidFill>
            <a:srgbClr val="2F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BBB635-E06A-460D-A264-BFD8BDD5AD9E}"/>
              </a:ext>
            </a:extLst>
          </p:cNvPr>
          <p:cNvSpPr txBox="1"/>
          <p:nvPr/>
        </p:nvSpPr>
        <p:spPr>
          <a:xfrm>
            <a:off x="639660" y="1644400"/>
            <a:ext cx="1049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Accuracy</a:t>
            </a:r>
            <a:r>
              <a:rPr lang="ko-KR" altLang="en-US" sz="2000" b="1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높이기 위해</a:t>
            </a:r>
            <a:r>
              <a:rPr lang="en-US" altLang="ko-KR" sz="2000" b="1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b="1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기존 모델에 있는 변수와 의미가 겹치지 않으면서</a:t>
            </a:r>
            <a:r>
              <a:rPr lang="en-US" altLang="ko-KR" sz="2000" b="1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b="1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유의미할 것이라</a:t>
            </a:r>
            <a:endParaRPr lang="en-US" altLang="ko-KR" sz="2000" b="1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b="1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생각되는 변수를 새로 추가해보기로 함</a:t>
            </a:r>
            <a:r>
              <a:rPr lang="en-US" altLang="ko-KR" sz="2000" b="1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08422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C2D3BE0-E8B0-4C49-BBAF-B6C493F21BA8}"/>
              </a:ext>
            </a:extLst>
          </p:cNvPr>
          <p:cNvGrpSpPr/>
          <p:nvPr/>
        </p:nvGrpSpPr>
        <p:grpSpPr>
          <a:xfrm>
            <a:off x="216000" y="6466303"/>
            <a:ext cx="11684000" cy="0"/>
            <a:chOff x="264886" y="426357"/>
            <a:chExt cx="11684000" cy="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97AEEE4-FD3B-4500-BB3E-564E2AFF7F8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1E3546B-1527-490C-A2FD-277E1DEC7C74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31A5DF-4338-45E6-980B-E01E7A07FF69}"/>
              </a:ext>
            </a:extLst>
          </p:cNvPr>
          <p:cNvGrpSpPr/>
          <p:nvPr/>
        </p:nvGrpSpPr>
        <p:grpSpPr>
          <a:xfrm>
            <a:off x="216000" y="495313"/>
            <a:ext cx="11684000" cy="0"/>
            <a:chOff x="264886" y="426357"/>
            <a:chExt cx="11684000" cy="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B720537-432E-4E6A-807A-7B890915B6F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21B788B-3E98-4DFA-955D-53431CAD329C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5445404-E14D-474B-8CFA-5C1558D47C36}"/>
              </a:ext>
            </a:extLst>
          </p:cNvPr>
          <p:cNvSpPr txBox="1"/>
          <p:nvPr/>
        </p:nvSpPr>
        <p:spPr>
          <a:xfrm>
            <a:off x="216000" y="120048"/>
            <a:ext cx="9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Loan Data</a:t>
            </a:r>
            <a:r>
              <a:rPr lang="ko-KR" altLang="en-US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고객 행동 예측 </a:t>
            </a:r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</a:t>
            </a:r>
            <a:endParaRPr lang="ko-KR" altLang="en-US" sz="16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004251-57EE-4D9E-B99F-98C368CAECE6}"/>
              </a:ext>
            </a:extLst>
          </p:cNvPr>
          <p:cNvSpPr txBox="1"/>
          <p:nvPr/>
        </p:nvSpPr>
        <p:spPr>
          <a:xfrm>
            <a:off x="697577" y="572558"/>
            <a:ext cx="419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재조정</a:t>
            </a:r>
            <a:r>
              <a:rPr lang="ko-KR" altLang="en-US" sz="2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AE4F40-C79C-47FD-AFF9-FE2130565521}"/>
              </a:ext>
            </a:extLst>
          </p:cNvPr>
          <p:cNvSpPr txBox="1"/>
          <p:nvPr/>
        </p:nvSpPr>
        <p:spPr>
          <a:xfrm>
            <a:off x="85153" y="572558"/>
            <a:ext cx="60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62FCE1-312A-4A24-B2C0-0AC5B463382B}"/>
              </a:ext>
            </a:extLst>
          </p:cNvPr>
          <p:cNvSpPr/>
          <p:nvPr/>
        </p:nvSpPr>
        <p:spPr>
          <a:xfrm>
            <a:off x="639660" y="638353"/>
            <a:ext cx="72000" cy="396000"/>
          </a:xfrm>
          <a:prstGeom prst="rect">
            <a:avLst/>
          </a:prstGeom>
          <a:solidFill>
            <a:srgbClr val="2F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42A4EE-08F0-4537-A768-1065531FE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18" y="1555338"/>
            <a:ext cx="9708596" cy="292427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3270D6-2E50-4D3D-913D-CA169F3718AF}"/>
              </a:ext>
            </a:extLst>
          </p:cNvPr>
          <p:cNvSpPr/>
          <p:nvPr/>
        </p:nvSpPr>
        <p:spPr>
          <a:xfrm>
            <a:off x="4897163" y="1046958"/>
            <a:ext cx="5852887" cy="400110"/>
          </a:xfrm>
          <a:prstGeom prst="rect">
            <a:avLst/>
          </a:prstGeom>
          <a:ln>
            <a:solidFill>
              <a:srgbClr val="2F80B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verification_status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&amp;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addr_state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새로운 변수로 추가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오른쪽 대괄호 15">
            <a:extLst>
              <a:ext uri="{FF2B5EF4-FFF2-40B4-BE49-F238E27FC236}">
                <a16:creationId xmlns:a16="http://schemas.microsoft.com/office/drawing/2014/main" id="{6611F180-EB8C-4C9C-9C13-555600D7D695}"/>
              </a:ext>
            </a:extLst>
          </p:cNvPr>
          <p:cNvSpPr/>
          <p:nvPr/>
        </p:nvSpPr>
        <p:spPr>
          <a:xfrm>
            <a:off x="10222242" y="1924630"/>
            <a:ext cx="233463" cy="2149813"/>
          </a:xfrm>
          <a:prstGeom prst="rightBracket">
            <a:avLst/>
          </a:prstGeom>
          <a:ln w="57150">
            <a:solidFill>
              <a:srgbClr val="2F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2C047C6-020A-48D5-955F-B211A094B6FE}"/>
              </a:ext>
            </a:extLst>
          </p:cNvPr>
          <p:cNvSpPr/>
          <p:nvPr/>
        </p:nvSpPr>
        <p:spPr>
          <a:xfrm>
            <a:off x="6047113" y="4636877"/>
            <a:ext cx="5852887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addr_state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동부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서부 등 위치로 레벨을 조정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C6BE893-78DB-4997-BD59-6B42D7014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81" y="5457099"/>
            <a:ext cx="4802735" cy="524316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2A32DD98-8B9C-4D8C-A2D4-133FCAC40619}"/>
              </a:ext>
            </a:extLst>
          </p:cNvPr>
          <p:cNvSpPr/>
          <p:nvPr/>
        </p:nvSpPr>
        <p:spPr>
          <a:xfrm>
            <a:off x="5305070" y="5457099"/>
            <a:ext cx="5852887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지역별로 묶은 후 각 레벨에 대한 데이터의 분포가 비교적 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균일해짐을 확인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2300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C2D3BE0-E8B0-4C49-BBAF-B6C493F21BA8}"/>
              </a:ext>
            </a:extLst>
          </p:cNvPr>
          <p:cNvGrpSpPr/>
          <p:nvPr/>
        </p:nvGrpSpPr>
        <p:grpSpPr>
          <a:xfrm>
            <a:off x="216000" y="6466303"/>
            <a:ext cx="11684000" cy="0"/>
            <a:chOff x="264886" y="426357"/>
            <a:chExt cx="11684000" cy="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97AEEE4-FD3B-4500-BB3E-564E2AFF7F8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1E3546B-1527-490C-A2FD-277E1DEC7C74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31A5DF-4338-45E6-980B-E01E7A07FF69}"/>
              </a:ext>
            </a:extLst>
          </p:cNvPr>
          <p:cNvGrpSpPr/>
          <p:nvPr/>
        </p:nvGrpSpPr>
        <p:grpSpPr>
          <a:xfrm>
            <a:off x="216000" y="495313"/>
            <a:ext cx="11684000" cy="0"/>
            <a:chOff x="264886" y="426357"/>
            <a:chExt cx="11684000" cy="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B720537-432E-4E6A-807A-7B890915B6F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21B788B-3E98-4DFA-955D-53431CAD329C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AE4F40-C79C-47FD-AFF9-FE2130565521}"/>
              </a:ext>
            </a:extLst>
          </p:cNvPr>
          <p:cNvSpPr txBox="1"/>
          <p:nvPr/>
        </p:nvSpPr>
        <p:spPr>
          <a:xfrm>
            <a:off x="85153" y="572558"/>
            <a:ext cx="60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06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62FCE1-312A-4A24-B2C0-0AC5B463382B}"/>
              </a:ext>
            </a:extLst>
          </p:cNvPr>
          <p:cNvSpPr/>
          <p:nvPr/>
        </p:nvSpPr>
        <p:spPr>
          <a:xfrm>
            <a:off x="639660" y="638353"/>
            <a:ext cx="72000" cy="396000"/>
          </a:xfrm>
          <a:prstGeom prst="rect">
            <a:avLst/>
          </a:prstGeom>
          <a:solidFill>
            <a:srgbClr val="2F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4F2927-C4CC-4186-8115-5F48A4417C91}"/>
              </a:ext>
            </a:extLst>
          </p:cNvPr>
          <p:cNvSpPr txBox="1"/>
          <p:nvPr/>
        </p:nvSpPr>
        <p:spPr>
          <a:xfrm>
            <a:off x="216000" y="120048"/>
            <a:ext cx="9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Loan Data</a:t>
            </a:r>
            <a:r>
              <a:rPr lang="ko-KR" altLang="en-US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고객 행동 예측 </a:t>
            </a:r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</a:t>
            </a:r>
            <a:endParaRPr lang="ko-KR" altLang="en-US" sz="16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A3DA17-A1D4-4FD1-967E-6332D2974E5A}"/>
              </a:ext>
            </a:extLst>
          </p:cNvPr>
          <p:cNvSpPr txBox="1"/>
          <p:nvPr/>
        </p:nvSpPr>
        <p:spPr>
          <a:xfrm>
            <a:off x="697577" y="572558"/>
            <a:ext cx="419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결과 해석</a:t>
            </a:r>
            <a:endParaRPr lang="en-US" altLang="ko-KR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39B3DF-23B2-46E7-BF21-D9D7EAA9DD95}"/>
              </a:ext>
            </a:extLst>
          </p:cNvPr>
          <p:cNvSpPr txBox="1"/>
          <p:nvPr/>
        </p:nvSpPr>
        <p:spPr>
          <a:xfrm>
            <a:off x="581718" y="1409379"/>
            <a:ext cx="965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추가한 랜덤 </a:t>
            </a:r>
            <a:r>
              <a:rPr lang="ko-KR" altLang="en-US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포레스트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최종 모델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79BB84-F64E-4803-B3F9-FE67D0118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77" y="1917767"/>
            <a:ext cx="9010650" cy="9620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BFC2A6-A6BF-4181-B8C5-CE356901A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07" y="3102961"/>
            <a:ext cx="2883989" cy="31586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936284-4377-43AF-B0DB-46D123B98DAD}"/>
              </a:ext>
            </a:extLst>
          </p:cNvPr>
          <p:cNvSpPr txBox="1"/>
          <p:nvPr/>
        </p:nvSpPr>
        <p:spPr>
          <a:xfrm>
            <a:off x="4652648" y="5213204"/>
            <a:ext cx="5844244" cy="954107"/>
          </a:xfrm>
          <a:prstGeom prst="rect">
            <a:avLst/>
          </a:prstGeom>
          <a:noFill/>
          <a:ln>
            <a:solidFill>
              <a:srgbClr val="2F80B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Accuracy 68.7 =&gt; 69.8%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증가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  <a:p>
            <a:pPr algn="ctr"/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b="1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목표에 거의 근접함</a:t>
            </a:r>
            <a:r>
              <a:rPr lang="en-US" altLang="ko-KR" sz="2000" b="1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!!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B2722F-A601-4F1B-88E1-9BFB1DCACE61}"/>
              </a:ext>
            </a:extLst>
          </p:cNvPr>
          <p:cNvSpPr/>
          <p:nvPr/>
        </p:nvSpPr>
        <p:spPr>
          <a:xfrm>
            <a:off x="1809652" y="3906043"/>
            <a:ext cx="1241777" cy="13907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옛날목욕탕L" pitchFamily="18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E822C80-A006-4494-9847-260C0A3EC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802135"/>
              </p:ext>
            </p:extLst>
          </p:nvPr>
        </p:nvGraphicFramePr>
        <p:xfrm>
          <a:off x="5288635" y="3820137"/>
          <a:ext cx="42392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084">
                  <a:extLst>
                    <a:ext uri="{9D8B030D-6E8A-4147-A177-3AD203B41FA5}">
                      <a16:colId xmlns:a16="http://schemas.microsoft.com/office/drawing/2014/main" val="2341233644"/>
                    </a:ext>
                  </a:extLst>
                </a:gridCol>
                <a:gridCol w="1413084">
                  <a:extLst>
                    <a:ext uri="{9D8B030D-6E8A-4147-A177-3AD203B41FA5}">
                      <a16:colId xmlns:a16="http://schemas.microsoft.com/office/drawing/2014/main" val="2188989525"/>
                    </a:ext>
                  </a:extLst>
                </a:gridCol>
                <a:gridCol w="1413084">
                  <a:extLst>
                    <a:ext uri="{9D8B030D-6E8A-4147-A177-3AD203B41FA5}">
                      <a16:colId xmlns:a16="http://schemas.microsoft.com/office/drawing/2014/main" val="915321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1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71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4129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10456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27472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A23E221-90C5-4DFD-94BE-919B02FC1F4B}"/>
              </a:ext>
            </a:extLst>
          </p:cNvPr>
          <p:cNvSpPr txBox="1"/>
          <p:nvPr/>
        </p:nvSpPr>
        <p:spPr>
          <a:xfrm>
            <a:off x="6047114" y="3012569"/>
            <a:ext cx="965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&lt;Confusion Matrix&gt;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F04069-3EDD-4D4E-8982-E37A6D8AF733}"/>
              </a:ext>
            </a:extLst>
          </p:cNvPr>
          <p:cNvSpPr txBox="1"/>
          <p:nvPr/>
        </p:nvSpPr>
        <p:spPr>
          <a:xfrm>
            <a:off x="6651822" y="3412266"/>
            <a:ext cx="184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5C85FC-20DE-4E5C-B5EB-4E76128DED55}"/>
              </a:ext>
            </a:extLst>
          </p:cNvPr>
          <p:cNvSpPr txBox="1"/>
          <p:nvPr/>
        </p:nvSpPr>
        <p:spPr>
          <a:xfrm>
            <a:off x="4278076" y="4156793"/>
            <a:ext cx="139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5945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C2D3BE0-E8B0-4C49-BBAF-B6C493F21BA8}"/>
              </a:ext>
            </a:extLst>
          </p:cNvPr>
          <p:cNvGrpSpPr/>
          <p:nvPr/>
        </p:nvGrpSpPr>
        <p:grpSpPr>
          <a:xfrm>
            <a:off x="216000" y="6466303"/>
            <a:ext cx="11684000" cy="0"/>
            <a:chOff x="264886" y="426357"/>
            <a:chExt cx="11684000" cy="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97AEEE4-FD3B-4500-BB3E-564E2AFF7F8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1E3546B-1527-490C-A2FD-277E1DEC7C74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31A5DF-4338-45E6-980B-E01E7A07FF69}"/>
              </a:ext>
            </a:extLst>
          </p:cNvPr>
          <p:cNvGrpSpPr/>
          <p:nvPr/>
        </p:nvGrpSpPr>
        <p:grpSpPr>
          <a:xfrm>
            <a:off x="216000" y="495313"/>
            <a:ext cx="11684000" cy="0"/>
            <a:chOff x="264886" y="426357"/>
            <a:chExt cx="11684000" cy="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B720537-432E-4E6A-807A-7B890915B6F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21B788B-3E98-4DFA-955D-53431CAD329C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AE4F40-C79C-47FD-AFF9-FE2130565521}"/>
              </a:ext>
            </a:extLst>
          </p:cNvPr>
          <p:cNvSpPr txBox="1"/>
          <p:nvPr/>
        </p:nvSpPr>
        <p:spPr>
          <a:xfrm>
            <a:off x="85153" y="572558"/>
            <a:ext cx="60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06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62FCE1-312A-4A24-B2C0-0AC5B463382B}"/>
              </a:ext>
            </a:extLst>
          </p:cNvPr>
          <p:cNvSpPr/>
          <p:nvPr/>
        </p:nvSpPr>
        <p:spPr>
          <a:xfrm>
            <a:off x="639660" y="638353"/>
            <a:ext cx="72000" cy="396000"/>
          </a:xfrm>
          <a:prstGeom prst="rect">
            <a:avLst/>
          </a:prstGeom>
          <a:solidFill>
            <a:srgbClr val="2F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4F2927-C4CC-4186-8115-5F48A4417C91}"/>
              </a:ext>
            </a:extLst>
          </p:cNvPr>
          <p:cNvSpPr txBox="1"/>
          <p:nvPr/>
        </p:nvSpPr>
        <p:spPr>
          <a:xfrm>
            <a:off x="216000" y="120048"/>
            <a:ext cx="9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Loan Data</a:t>
            </a:r>
            <a:r>
              <a:rPr lang="ko-KR" altLang="en-US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고객 행동 예측 </a:t>
            </a:r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</a:t>
            </a:r>
            <a:endParaRPr lang="ko-KR" altLang="en-US" sz="16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A3DA17-A1D4-4FD1-967E-6332D2974E5A}"/>
              </a:ext>
            </a:extLst>
          </p:cNvPr>
          <p:cNvSpPr txBox="1"/>
          <p:nvPr/>
        </p:nvSpPr>
        <p:spPr>
          <a:xfrm>
            <a:off x="697577" y="572558"/>
            <a:ext cx="419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결과 해석 </a:t>
            </a:r>
            <a:endParaRPr lang="en-US" altLang="ko-KR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5C6AE7F-69F1-4DF4-997B-5D963DF7A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089" y="1776210"/>
            <a:ext cx="6853775" cy="42911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AC281C-AE8C-4A4F-8302-A9D58A6B31A5}"/>
              </a:ext>
            </a:extLst>
          </p:cNvPr>
          <p:cNvSpPr txBox="1"/>
          <p:nvPr/>
        </p:nvSpPr>
        <p:spPr>
          <a:xfrm>
            <a:off x="1266315" y="1147612"/>
            <a:ext cx="965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랜덤 </a:t>
            </a:r>
            <a:r>
              <a:rPr lang="ko-KR" altLang="en-US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포레스트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최종 모델의 변수 중요도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A3DDC1-24A1-499E-BB71-35F63A8A12F2}"/>
              </a:ext>
            </a:extLst>
          </p:cNvPr>
          <p:cNvSpPr txBox="1"/>
          <p:nvPr/>
        </p:nvSpPr>
        <p:spPr>
          <a:xfrm>
            <a:off x="2951537" y="2140414"/>
            <a:ext cx="5283201" cy="523220"/>
          </a:xfrm>
          <a:prstGeom prst="rect">
            <a:avLst/>
          </a:prstGeom>
          <a:noFill/>
          <a:ln>
            <a:solidFill>
              <a:srgbClr val="2F80B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모델에서 </a:t>
            </a:r>
            <a:r>
              <a:rPr lang="en-US" altLang="ko-KR" sz="1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dti,int_rate,installment,revol_bal,annual_inc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등이 상환여부에 많은 영향을 미치는 변수임을 </a:t>
            </a:r>
            <a:r>
              <a:rPr lang="ko-KR" altLang="en-US" sz="1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알수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있음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19A312-FFD7-4D4E-BA6A-7E413A0AC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846" y="2801838"/>
            <a:ext cx="1077657" cy="89189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04A0859-405D-4142-A132-78256D51F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628" y="2812834"/>
            <a:ext cx="1077657" cy="8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13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C2D3BE0-E8B0-4C49-BBAF-B6C493F21BA8}"/>
              </a:ext>
            </a:extLst>
          </p:cNvPr>
          <p:cNvGrpSpPr/>
          <p:nvPr/>
        </p:nvGrpSpPr>
        <p:grpSpPr>
          <a:xfrm>
            <a:off x="216000" y="6466303"/>
            <a:ext cx="11684000" cy="0"/>
            <a:chOff x="264886" y="426357"/>
            <a:chExt cx="11684000" cy="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97AEEE4-FD3B-4500-BB3E-564E2AFF7F8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1E3546B-1527-490C-A2FD-277E1DEC7C74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31A5DF-4338-45E6-980B-E01E7A07FF69}"/>
              </a:ext>
            </a:extLst>
          </p:cNvPr>
          <p:cNvGrpSpPr/>
          <p:nvPr/>
        </p:nvGrpSpPr>
        <p:grpSpPr>
          <a:xfrm>
            <a:off x="216000" y="495313"/>
            <a:ext cx="11684000" cy="0"/>
            <a:chOff x="264886" y="426357"/>
            <a:chExt cx="11684000" cy="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B720537-432E-4E6A-807A-7B890915B6F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21B788B-3E98-4DFA-955D-53431CAD329C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AE4F40-C79C-47FD-AFF9-FE2130565521}"/>
              </a:ext>
            </a:extLst>
          </p:cNvPr>
          <p:cNvSpPr txBox="1"/>
          <p:nvPr/>
        </p:nvSpPr>
        <p:spPr>
          <a:xfrm>
            <a:off x="85153" y="572558"/>
            <a:ext cx="60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07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62FCE1-312A-4A24-B2C0-0AC5B463382B}"/>
              </a:ext>
            </a:extLst>
          </p:cNvPr>
          <p:cNvSpPr/>
          <p:nvPr/>
        </p:nvSpPr>
        <p:spPr>
          <a:xfrm>
            <a:off x="639660" y="638353"/>
            <a:ext cx="72000" cy="396000"/>
          </a:xfrm>
          <a:prstGeom prst="rect">
            <a:avLst/>
          </a:prstGeom>
          <a:solidFill>
            <a:srgbClr val="2F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4F2927-C4CC-4186-8115-5F48A4417C91}"/>
              </a:ext>
            </a:extLst>
          </p:cNvPr>
          <p:cNvSpPr txBox="1"/>
          <p:nvPr/>
        </p:nvSpPr>
        <p:spPr>
          <a:xfrm>
            <a:off x="216000" y="120048"/>
            <a:ext cx="9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Loan Data</a:t>
            </a:r>
            <a:r>
              <a:rPr lang="ko-KR" altLang="en-US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고객 행동 예측 </a:t>
            </a:r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</a:t>
            </a:r>
            <a:endParaRPr lang="ko-KR" altLang="en-US" sz="16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A3DA17-A1D4-4FD1-967E-6332D2974E5A}"/>
              </a:ext>
            </a:extLst>
          </p:cNvPr>
          <p:cNvSpPr txBox="1"/>
          <p:nvPr/>
        </p:nvSpPr>
        <p:spPr>
          <a:xfrm>
            <a:off x="697577" y="572558"/>
            <a:ext cx="419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결과 해석 및 조정 </a:t>
            </a:r>
            <a:endParaRPr lang="en-US" altLang="ko-KR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97C36D-BAC8-45F0-97E3-1908FE4CC9E6}"/>
              </a:ext>
            </a:extLst>
          </p:cNvPr>
          <p:cNvSpPr/>
          <p:nvPr/>
        </p:nvSpPr>
        <p:spPr>
          <a:xfrm>
            <a:off x="2747736" y="630482"/>
            <a:ext cx="5852887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GAM , GLM , Neural Network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분석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69B534-A510-48DC-8DE2-19A3FC151F04}"/>
              </a:ext>
            </a:extLst>
          </p:cNvPr>
          <p:cNvSpPr txBox="1"/>
          <p:nvPr/>
        </p:nvSpPr>
        <p:spPr>
          <a:xfrm>
            <a:off x="6891838" y="1165760"/>
            <a:ext cx="96593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 순서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생성한 변수를 모두 포함시켜 분석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Out_prncp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값을 포함하고 있는 </a:t>
            </a:r>
            <a:r>
              <a:rPr lang="en-US" altLang="ko-KR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sangwon_ratio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제외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→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예측력 으로 관련 변수를 추가하여 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다시 분석실행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</a:t>
            </a:r>
            <a:r>
              <a:rPr lang="en-US" altLang="ko-KR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installment,close_acc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2) </a:t>
            </a:r>
            <a:r>
              <a:rPr lang="en-US" altLang="ko-KR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revol_bal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3)</a:t>
            </a:r>
            <a:r>
              <a:rPr lang="en-US" altLang="ko-KR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addr_state,verification_status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780B3D-E88B-436C-A793-0DFE43F40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68" y="1198216"/>
            <a:ext cx="6421011" cy="463091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0598DF8-054A-4D39-84DB-614E7595025F}"/>
              </a:ext>
            </a:extLst>
          </p:cNvPr>
          <p:cNvSpPr/>
          <p:nvPr/>
        </p:nvSpPr>
        <p:spPr>
          <a:xfrm>
            <a:off x="6891838" y="1667768"/>
            <a:ext cx="4742443" cy="511228"/>
          </a:xfrm>
          <a:prstGeom prst="rect">
            <a:avLst/>
          </a:prstGeom>
          <a:noFill/>
          <a:ln>
            <a:solidFill>
              <a:srgbClr val="1154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7706C9-1A57-406E-8AD3-16F5BB113056}"/>
              </a:ext>
            </a:extLst>
          </p:cNvPr>
          <p:cNvSpPr/>
          <p:nvPr/>
        </p:nvSpPr>
        <p:spPr>
          <a:xfrm>
            <a:off x="6891838" y="2322534"/>
            <a:ext cx="5193154" cy="820032"/>
          </a:xfrm>
          <a:prstGeom prst="rect">
            <a:avLst/>
          </a:prstGeom>
          <a:noFill/>
          <a:ln>
            <a:solidFill>
              <a:srgbClr val="1154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ㅊ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24CA0C-9354-4B92-98BC-95B899ABE67D}"/>
              </a:ext>
            </a:extLst>
          </p:cNvPr>
          <p:cNvSpPr/>
          <p:nvPr/>
        </p:nvSpPr>
        <p:spPr>
          <a:xfrm>
            <a:off x="6988811" y="3657654"/>
            <a:ext cx="4732711" cy="1755423"/>
          </a:xfrm>
          <a:prstGeom prst="rect">
            <a:avLst/>
          </a:prstGeom>
          <a:noFill/>
          <a:ln>
            <a:solidFill>
              <a:srgbClr val="1154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ㅊ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05D1D4-06C0-4E73-B3CB-F54A9359B715}"/>
              </a:ext>
            </a:extLst>
          </p:cNvPr>
          <p:cNvSpPr/>
          <p:nvPr/>
        </p:nvSpPr>
        <p:spPr>
          <a:xfrm>
            <a:off x="376514" y="2065826"/>
            <a:ext cx="5430899" cy="317446"/>
          </a:xfrm>
          <a:prstGeom prst="rect">
            <a:avLst/>
          </a:prstGeom>
          <a:noFill/>
          <a:ln>
            <a:solidFill>
              <a:srgbClr val="1154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50B45C-D4DC-42D7-B0D6-A35F7777D484}"/>
              </a:ext>
            </a:extLst>
          </p:cNvPr>
          <p:cNvSpPr/>
          <p:nvPr/>
        </p:nvSpPr>
        <p:spPr>
          <a:xfrm>
            <a:off x="386968" y="3020447"/>
            <a:ext cx="5430899" cy="481509"/>
          </a:xfrm>
          <a:prstGeom prst="rect">
            <a:avLst/>
          </a:prstGeom>
          <a:noFill/>
          <a:ln>
            <a:solidFill>
              <a:srgbClr val="1154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DD334E-13C3-4D3A-B0FC-863AE083D090}"/>
              </a:ext>
            </a:extLst>
          </p:cNvPr>
          <p:cNvSpPr/>
          <p:nvPr/>
        </p:nvSpPr>
        <p:spPr>
          <a:xfrm>
            <a:off x="411493" y="3556286"/>
            <a:ext cx="6310320" cy="1498723"/>
          </a:xfrm>
          <a:prstGeom prst="rect">
            <a:avLst/>
          </a:prstGeom>
          <a:noFill/>
          <a:ln>
            <a:solidFill>
              <a:srgbClr val="1154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264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951F11EC-400A-4AB4-B68C-13AC22BA0E9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564415" y="2544414"/>
            <a:ext cx="2653200" cy="31212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05797C2-9D76-47E6-BBB7-F22A496ABF4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274215" y="2523858"/>
            <a:ext cx="2653200" cy="31212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C2D3BE0-E8B0-4C49-BBAF-B6C493F21BA8}"/>
              </a:ext>
            </a:extLst>
          </p:cNvPr>
          <p:cNvGrpSpPr/>
          <p:nvPr/>
        </p:nvGrpSpPr>
        <p:grpSpPr>
          <a:xfrm>
            <a:off x="216000" y="6466303"/>
            <a:ext cx="11684000" cy="0"/>
            <a:chOff x="264886" y="426357"/>
            <a:chExt cx="11684000" cy="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97AEEE4-FD3B-4500-BB3E-564E2AFF7F8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1E3546B-1527-490C-A2FD-277E1DEC7C74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31A5DF-4338-45E6-980B-E01E7A07FF69}"/>
              </a:ext>
            </a:extLst>
          </p:cNvPr>
          <p:cNvGrpSpPr/>
          <p:nvPr/>
        </p:nvGrpSpPr>
        <p:grpSpPr>
          <a:xfrm>
            <a:off x="216000" y="495313"/>
            <a:ext cx="11684000" cy="0"/>
            <a:chOff x="264886" y="426357"/>
            <a:chExt cx="11684000" cy="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B720537-432E-4E6A-807A-7B890915B6F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21B788B-3E98-4DFA-955D-53431CAD329C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AE4F40-C79C-47FD-AFF9-FE2130565521}"/>
              </a:ext>
            </a:extLst>
          </p:cNvPr>
          <p:cNvSpPr txBox="1"/>
          <p:nvPr/>
        </p:nvSpPr>
        <p:spPr>
          <a:xfrm>
            <a:off x="85153" y="572558"/>
            <a:ext cx="60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07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62FCE1-312A-4A24-B2C0-0AC5B463382B}"/>
              </a:ext>
            </a:extLst>
          </p:cNvPr>
          <p:cNvSpPr/>
          <p:nvPr/>
        </p:nvSpPr>
        <p:spPr>
          <a:xfrm>
            <a:off x="639660" y="638353"/>
            <a:ext cx="72000" cy="396000"/>
          </a:xfrm>
          <a:prstGeom prst="rect">
            <a:avLst/>
          </a:prstGeom>
          <a:solidFill>
            <a:srgbClr val="2F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4F2927-C4CC-4186-8115-5F48A4417C91}"/>
              </a:ext>
            </a:extLst>
          </p:cNvPr>
          <p:cNvSpPr txBox="1"/>
          <p:nvPr/>
        </p:nvSpPr>
        <p:spPr>
          <a:xfrm>
            <a:off x="216000" y="120048"/>
            <a:ext cx="9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Loan Data</a:t>
            </a:r>
            <a:r>
              <a:rPr lang="ko-KR" altLang="en-US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고객 행동 예측 </a:t>
            </a:r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</a:t>
            </a:r>
            <a:endParaRPr lang="ko-KR" altLang="en-US" sz="16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A3DA17-A1D4-4FD1-967E-6332D2974E5A}"/>
              </a:ext>
            </a:extLst>
          </p:cNvPr>
          <p:cNvSpPr txBox="1"/>
          <p:nvPr/>
        </p:nvSpPr>
        <p:spPr>
          <a:xfrm>
            <a:off x="697577" y="572558"/>
            <a:ext cx="419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결과 해석 및 조정 </a:t>
            </a:r>
            <a:endParaRPr lang="en-US" altLang="ko-KR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97C36D-BAC8-45F0-97E3-1908FE4CC9E6}"/>
              </a:ext>
            </a:extLst>
          </p:cNvPr>
          <p:cNvSpPr/>
          <p:nvPr/>
        </p:nvSpPr>
        <p:spPr>
          <a:xfrm>
            <a:off x="2747736" y="630482"/>
            <a:ext cx="5852887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GAM , GLM , Neural Network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분석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69B534-A510-48DC-8DE2-19A3FC151F04}"/>
              </a:ext>
            </a:extLst>
          </p:cNvPr>
          <p:cNvSpPr txBox="1"/>
          <p:nvPr/>
        </p:nvSpPr>
        <p:spPr>
          <a:xfrm>
            <a:off x="216000" y="1113232"/>
            <a:ext cx="1933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&lt;GAM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10AEA8-F448-4D01-9E4F-56FB8C1AFB23}"/>
              </a:ext>
            </a:extLst>
          </p:cNvPr>
          <p:cNvSpPr txBox="1"/>
          <p:nvPr/>
        </p:nvSpPr>
        <p:spPr>
          <a:xfrm>
            <a:off x="7912230" y="1729732"/>
            <a:ext cx="539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addr_state,verification_status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추가한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모델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6A3EF4-A832-46D8-B994-5390294B6585}"/>
              </a:ext>
            </a:extLst>
          </p:cNvPr>
          <p:cNvSpPr txBox="1"/>
          <p:nvPr/>
        </p:nvSpPr>
        <p:spPr>
          <a:xfrm>
            <a:off x="212103" y="1787863"/>
            <a:ext cx="2342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모두 포함한 모델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4DF612-46D7-4B86-8524-A0C5EED09D9E}"/>
              </a:ext>
            </a:extLst>
          </p:cNvPr>
          <p:cNvSpPr txBox="1"/>
          <p:nvPr/>
        </p:nvSpPr>
        <p:spPr>
          <a:xfrm>
            <a:off x="2523241" y="1789437"/>
            <a:ext cx="2342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sangwon_ration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제외 모델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5470F-7C62-4A36-A101-765E1D623924}"/>
              </a:ext>
            </a:extLst>
          </p:cNvPr>
          <p:cNvSpPr txBox="1"/>
          <p:nvPr/>
        </p:nvSpPr>
        <p:spPr>
          <a:xfrm>
            <a:off x="4829903" y="1780447"/>
            <a:ext cx="392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installment,close_acc,revol_bal</a:t>
            </a:r>
            <a:r>
              <a:rPr lang="en-US" altLang="ko-KR" sz="1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추가한모델</a:t>
            </a:r>
            <a:endParaRPr lang="en-US" altLang="ko-KR" sz="1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94203D2-1B33-4AA6-BB1B-691DD30C189F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12103" y="2465033"/>
            <a:ext cx="2653200" cy="3121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EA03D15-0349-4A31-AD25-1993F066E6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6323" y="2528184"/>
            <a:ext cx="2654423" cy="312086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44678E-9A98-4AA3-B7B1-BA76A2A1DD2C}"/>
              </a:ext>
            </a:extLst>
          </p:cNvPr>
          <p:cNvSpPr/>
          <p:nvPr/>
        </p:nvSpPr>
        <p:spPr>
          <a:xfrm>
            <a:off x="9277111" y="3402959"/>
            <a:ext cx="1401738" cy="132988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옛날목욕탕L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EE732F-8868-409F-82EF-75B10535A90F}"/>
              </a:ext>
            </a:extLst>
          </p:cNvPr>
          <p:cNvSpPr txBox="1"/>
          <p:nvPr/>
        </p:nvSpPr>
        <p:spPr>
          <a:xfrm>
            <a:off x="3106022" y="5987344"/>
            <a:ext cx="5844244" cy="369332"/>
          </a:xfrm>
          <a:prstGeom prst="rect">
            <a:avLst/>
          </a:prstGeom>
          <a:noFill/>
          <a:ln>
            <a:solidFill>
              <a:srgbClr val="2F80B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Accuracy 68.8 =&gt; </a:t>
            </a:r>
            <a:r>
              <a:rPr lang="en-US" altLang="ko-KR" b="1" dirty="0">
                <a:solidFill>
                  <a:srgbClr val="B5400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69.1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%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증가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4A394E-A43E-429C-ACCD-3BC880F17ADB}"/>
              </a:ext>
            </a:extLst>
          </p:cNvPr>
          <p:cNvSpPr/>
          <p:nvPr/>
        </p:nvSpPr>
        <p:spPr>
          <a:xfrm>
            <a:off x="934943" y="3352115"/>
            <a:ext cx="1401738" cy="132988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옛날목욕탕L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7DDE7F1-E5FB-4630-8004-1D415043B743}"/>
              </a:ext>
            </a:extLst>
          </p:cNvPr>
          <p:cNvSpPr/>
          <p:nvPr/>
        </p:nvSpPr>
        <p:spPr>
          <a:xfrm>
            <a:off x="3155138" y="3369432"/>
            <a:ext cx="1401738" cy="132988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옛날목욕탕L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EDAAC91-ABF4-451C-BEB7-235CC64BD51D}"/>
              </a:ext>
            </a:extLst>
          </p:cNvPr>
          <p:cNvSpPr/>
          <p:nvPr/>
        </p:nvSpPr>
        <p:spPr>
          <a:xfrm>
            <a:off x="6012630" y="3421387"/>
            <a:ext cx="1401738" cy="132988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077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C2D3BE0-E8B0-4C49-BBAF-B6C493F21BA8}"/>
              </a:ext>
            </a:extLst>
          </p:cNvPr>
          <p:cNvGrpSpPr/>
          <p:nvPr/>
        </p:nvGrpSpPr>
        <p:grpSpPr>
          <a:xfrm>
            <a:off x="216000" y="6466303"/>
            <a:ext cx="11684000" cy="0"/>
            <a:chOff x="264886" y="426357"/>
            <a:chExt cx="11684000" cy="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97AEEE4-FD3B-4500-BB3E-564E2AFF7F8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1E3546B-1527-490C-A2FD-277E1DEC7C74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31A5DF-4338-45E6-980B-E01E7A07FF69}"/>
              </a:ext>
            </a:extLst>
          </p:cNvPr>
          <p:cNvGrpSpPr/>
          <p:nvPr/>
        </p:nvGrpSpPr>
        <p:grpSpPr>
          <a:xfrm>
            <a:off x="216000" y="495313"/>
            <a:ext cx="11684000" cy="0"/>
            <a:chOff x="264886" y="426357"/>
            <a:chExt cx="11684000" cy="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B720537-432E-4E6A-807A-7B890915B6F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21B788B-3E98-4DFA-955D-53431CAD329C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AE4F40-C79C-47FD-AFF9-FE2130565521}"/>
              </a:ext>
            </a:extLst>
          </p:cNvPr>
          <p:cNvSpPr txBox="1"/>
          <p:nvPr/>
        </p:nvSpPr>
        <p:spPr>
          <a:xfrm>
            <a:off x="85153" y="572558"/>
            <a:ext cx="60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07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62FCE1-312A-4A24-B2C0-0AC5B463382B}"/>
              </a:ext>
            </a:extLst>
          </p:cNvPr>
          <p:cNvSpPr/>
          <p:nvPr/>
        </p:nvSpPr>
        <p:spPr>
          <a:xfrm>
            <a:off x="639660" y="638353"/>
            <a:ext cx="72000" cy="396000"/>
          </a:xfrm>
          <a:prstGeom prst="rect">
            <a:avLst/>
          </a:prstGeom>
          <a:solidFill>
            <a:srgbClr val="2F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4F2927-C4CC-4186-8115-5F48A4417C91}"/>
              </a:ext>
            </a:extLst>
          </p:cNvPr>
          <p:cNvSpPr txBox="1"/>
          <p:nvPr/>
        </p:nvSpPr>
        <p:spPr>
          <a:xfrm>
            <a:off x="216000" y="120048"/>
            <a:ext cx="9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Loan Data</a:t>
            </a:r>
            <a:r>
              <a:rPr lang="ko-KR" altLang="en-US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고객 행동 예측 </a:t>
            </a:r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</a:t>
            </a:r>
            <a:endParaRPr lang="ko-KR" altLang="en-US" sz="16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A3DA17-A1D4-4FD1-967E-6332D2974E5A}"/>
              </a:ext>
            </a:extLst>
          </p:cNvPr>
          <p:cNvSpPr txBox="1"/>
          <p:nvPr/>
        </p:nvSpPr>
        <p:spPr>
          <a:xfrm>
            <a:off x="697577" y="572558"/>
            <a:ext cx="419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결과 해석 및 조정 </a:t>
            </a:r>
            <a:endParaRPr lang="en-US" altLang="ko-KR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97C36D-BAC8-45F0-97E3-1908FE4CC9E6}"/>
              </a:ext>
            </a:extLst>
          </p:cNvPr>
          <p:cNvSpPr/>
          <p:nvPr/>
        </p:nvSpPr>
        <p:spPr>
          <a:xfrm>
            <a:off x="2747736" y="630482"/>
            <a:ext cx="5852887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GAM , GLM , Neural Network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분석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934017-7F3D-4C77-9E82-5EBBDB258660}"/>
              </a:ext>
            </a:extLst>
          </p:cNvPr>
          <p:cNvSpPr txBox="1"/>
          <p:nvPr/>
        </p:nvSpPr>
        <p:spPr>
          <a:xfrm>
            <a:off x="216000" y="1113232"/>
            <a:ext cx="1933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&lt;GLM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CE3D86-5D6A-4C0C-82DA-23D91E1A808C}"/>
              </a:ext>
            </a:extLst>
          </p:cNvPr>
          <p:cNvSpPr txBox="1"/>
          <p:nvPr/>
        </p:nvSpPr>
        <p:spPr>
          <a:xfrm>
            <a:off x="8187433" y="1720305"/>
            <a:ext cx="539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addr_state,verification_status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추가한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모델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ADB210-D26F-49D4-B0C9-9822166D1AB5}"/>
              </a:ext>
            </a:extLst>
          </p:cNvPr>
          <p:cNvSpPr txBox="1"/>
          <p:nvPr/>
        </p:nvSpPr>
        <p:spPr>
          <a:xfrm>
            <a:off x="212103" y="1787863"/>
            <a:ext cx="2342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모두 포함한 모델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4FF235-6A8D-4C12-AF0F-52991445C43F}"/>
              </a:ext>
            </a:extLst>
          </p:cNvPr>
          <p:cNvSpPr txBox="1"/>
          <p:nvPr/>
        </p:nvSpPr>
        <p:spPr>
          <a:xfrm>
            <a:off x="2583124" y="1789437"/>
            <a:ext cx="2342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sangwon_ration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제외 모델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5B2F1F-C97F-44E4-A2C9-9229604B077A}"/>
              </a:ext>
            </a:extLst>
          </p:cNvPr>
          <p:cNvSpPr txBox="1"/>
          <p:nvPr/>
        </p:nvSpPr>
        <p:spPr>
          <a:xfrm>
            <a:off x="5001194" y="1780447"/>
            <a:ext cx="392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installment,close_acc,revol_bal</a:t>
            </a:r>
            <a:r>
              <a:rPr lang="en-US" altLang="ko-KR" sz="1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추가한모델</a:t>
            </a:r>
            <a:endParaRPr lang="en-US" altLang="ko-KR" sz="1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300244-1EE4-4BAE-BDFE-C3C4B6CBDEE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0" y="2466000"/>
            <a:ext cx="2653200" cy="3121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8DDFB2A-C989-440D-8CFD-73116AA4BD7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494800" y="2523600"/>
            <a:ext cx="2653200" cy="31212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997B9D2-3E20-4A37-BB27-5E8A7C10F75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274000" y="2523600"/>
            <a:ext cx="2653200" cy="31212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B644C68-00FE-4184-BBA6-2702F3F22733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564400" y="2545200"/>
            <a:ext cx="2653200" cy="31212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438FE8-41F8-4C30-8AC7-21758EA01A28}"/>
              </a:ext>
            </a:extLst>
          </p:cNvPr>
          <p:cNvSpPr/>
          <p:nvPr/>
        </p:nvSpPr>
        <p:spPr>
          <a:xfrm>
            <a:off x="9277200" y="3402000"/>
            <a:ext cx="1326321" cy="123561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옛날목욕탕L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3E5941C-EF97-4EB3-838F-24112C79823B}"/>
              </a:ext>
            </a:extLst>
          </p:cNvPr>
          <p:cNvSpPr/>
          <p:nvPr/>
        </p:nvSpPr>
        <p:spPr>
          <a:xfrm>
            <a:off x="6012000" y="3420000"/>
            <a:ext cx="1326321" cy="123561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옛날목욕탕L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8543B1C-8643-4DF4-8311-E29414EAFE58}"/>
              </a:ext>
            </a:extLst>
          </p:cNvPr>
          <p:cNvSpPr/>
          <p:nvPr/>
        </p:nvSpPr>
        <p:spPr>
          <a:xfrm>
            <a:off x="3153600" y="3369600"/>
            <a:ext cx="1326321" cy="123561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옛날목욕탕L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11B9F95-5939-4183-8AC9-390F94B33164}"/>
              </a:ext>
            </a:extLst>
          </p:cNvPr>
          <p:cNvSpPr/>
          <p:nvPr/>
        </p:nvSpPr>
        <p:spPr>
          <a:xfrm>
            <a:off x="936000" y="3351600"/>
            <a:ext cx="1326321" cy="123561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옛날목욕탕L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E43EBF-50B0-4034-B9DE-DAE72F6FFCAB}"/>
              </a:ext>
            </a:extLst>
          </p:cNvPr>
          <p:cNvSpPr txBox="1"/>
          <p:nvPr/>
        </p:nvSpPr>
        <p:spPr>
          <a:xfrm>
            <a:off x="3106022" y="5987344"/>
            <a:ext cx="5844244" cy="369332"/>
          </a:xfrm>
          <a:prstGeom prst="rect">
            <a:avLst/>
          </a:prstGeom>
          <a:noFill/>
          <a:ln>
            <a:solidFill>
              <a:srgbClr val="2F80B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Accuracy 68.8 =&gt; </a:t>
            </a:r>
            <a:r>
              <a:rPr lang="en-US" altLang="ko-KR" b="1" dirty="0">
                <a:solidFill>
                  <a:srgbClr val="B5400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69.3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%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증가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5821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ox, business, celebra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444" b="15893"/>
          <a:stretch/>
        </p:blipFill>
        <p:spPr bwMode="auto">
          <a:xfrm>
            <a:off x="-484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C6D4390-6FD2-463A-99C1-667A80052C3D}"/>
              </a:ext>
            </a:extLst>
          </p:cNvPr>
          <p:cNvGrpSpPr/>
          <p:nvPr/>
        </p:nvGrpSpPr>
        <p:grpSpPr>
          <a:xfrm>
            <a:off x="5160794" y="2528687"/>
            <a:ext cx="1915084" cy="1799374"/>
            <a:chOff x="5138216" y="2528687"/>
            <a:chExt cx="1915084" cy="1799374"/>
          </a:xfrm>
        </p:grpSpPr>
        <p:sp>
          <p:nvSpPr>
            <p:cNvPr id="18" name="직사각형 17"/>
            <p:cNvSpPr/>
            <p:nvPr/>
          </p:nvSpPr>
          <p:spPr>
            <a:xfrm>
              <a:off x="5138216" y="2528687"/>
              <a:ext cx="1914601" cy="1799374"/>
            </a:xfrm>
            <a:prstGeom prst="rect">
              <a:avLst/>
            </a:prstGeom>
            <a:solidFill>
              <a:srgbClr val="1872B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9" name="직각 삼각형 18"/>
            <p:cNvSpPr/>
            <p:nvPr/>
          </p:nvSpPr>
          <p:spPr>
            <a:xfrm flipH="1">
              <a:off x="5138699" y="2528687"/>
              <a:ext cx="1914601" cy="1799374"/>
            </a:xfrm>
            <a:prstGeom prst="rtTriangle">
              <a:avLst/>
            </a:prstGeom>
            <a:solidFill>
              <a:srgbClr val="14639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20232" y="3196361"/>
              <a:ext cx="18092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2. </a:t>
              </a:r>
              <a:r>
                <a:rPr lang="ko-KR" altLang="en-US" sz="20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이번주 진도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1176" y="2634772"/>
              <a:ext cx="1688683" cy="1587204"/>
            </a:xfrm>
            <a:prstGeom prst="rect">
              <a:avLst/>
            </a:prstGeom>
            <a:noFill/>
            <a:ln w="2540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4ED4C4A-EF90-4727-A99F-0FBA73A085F3}"/>
              </a:ext>
            </a:extLst>
          </p:cNvPr>
          <p:cNvGrpSpPr/>
          <p:nvPr/>
        </p:nvGrpSpPr>
        <p:grpSpPr>
          <a:xfrm>
            <a:off x="8551028" y="2529313"/>
            <a:ext cx="2113781" cy="1799374"/>
            <a:chOff x="8472005" y="2529313"/>
            <a:chExt cx="2113781" cy="1799374"/>
          </a:xfrm>
        </p:grpSpPr>
        <p:sp>
          <p:nvSpPr>
            <p:cNvPr id="23" name="직사각형 22"/>
            <p:cNvSpPr/>
            <p:nvPr/>
          </p:nvSpPr>
          <p:spPr>
            <a:xfrm>
              <a:off x="8472005" y="2529313"/>
              <a:ext cx="1914601" cy="1799374"/>
            </a:xfrm>
            <a:prstGeom prst="rect">
              <a:avLst/>
            </a:prstGeom>
            <a:solidFill>
              <a:srgbClr val="1872B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4" name="직각 삼각형 23"/>
            <p:cNvSpPr/>
            <p:nvPr/>
          </p:nvSpPr>
          <p:spPr>
            <a:xfrm flipH="1">
              <a:off x="8483777" y="2529313"/>
              <a:ext cx="1914601" cy="1799374"/>
            </a:xfrm>
            <a:prstGeom prst="rtTriangle">
              <a:avLst/>
            </a:prstGeom>
            <a:solidFill>
              <a:srgbClr val="14639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776549" y="3196987"/>
              <a:ext cx="18092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3. </a:t>
              </a:r>
              <a:r>
                <a:rPr lang="ko-KR" altLang="en-US" sz="20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정리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596253" y="2635398"/>
              <a:ext cx="1688683" cy="1587204"/>
            </a:xfrm>
            <a:prstGeom prst="rect">
              <a:avLst/>
            </a:prstGeom>
            <a:noFill/>
            <a:ln w="2540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cxnSp>
        <p:nvCxnSpPr>
          <p:cNvPr id="30" name="직선 연결선 29"/>
          <p:cNvCxnSpPr/>
          <p:nvPr/>
        </p:nvCxnSpPr>
        <p:spPr>
          <a:xfrm>
            <a:off x="1690264" y="4808220"/>
            <a:ext cx="882569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690264" y="2049780"/>
            <a:ext cx="882569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629813" y="1366883"/>
            <a:ext cx="1689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40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726762-17B0-437D-945A-E19A32BEA34C}"/>
              </a:ext>
            </a:extLst>
          </p:cNvPr>
          <p:cNvGrpSpPr/>
          <p:nvPr/>
        </p:nvGrpSpPr>
        <p:grpSpPr>
          <a:xfrm>
            <a:off x="1689644" y="1667183"/>
            <a:ext cx="2176514" cy="2662130"/>
            <a:chOff x="1599332" y="1667183"/>
            <a:chExt cx="2176514" cy="2662130"/>
          </a:xfrm>
        </p:grpSpPr>
        <p:sp>
          <p:nvSpPr>
            <p:cNvPr id="5" name="직사각형 4"/>
            <p:cNvSpPr/>
            <p:nvPr/>
          </p:nvSpPr>
          <p:spPr>
            <a:xfrm>
              <a:off x="1599332" y="2529313"/>
              <a:ext cx="1979501" cy="1800000"/>
            </a:xfrm>
            <a:prstGeom prst="rect">
              <a:avLst/>
            </a:prstGeom>
            <a:solidFill>
              <a:srgbClr val="1872B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H="1">
              <a:off x="1599831" y="2529313"/>
              <a:ext cx="1979501" cy="1800000"/>
            </a:xfrm>
            <a:prstGeom prst="rtTriangle">
              <a:avLst/>
            </a:prstGeom>
            <a:solidFill>
              <a:srgbClr val="14639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27779" y="3212088"/>
              <a:ext cx="20544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1. </a:t>
              </a:r>
              <a:r>
                <a:rPr lang="ko-KR" altLang="en-US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지난주 피드백 </a:t>
              </a:r>
              <a:endParaRPr lang="ko-KR" altLang="en-US" sz="2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16120" y="2635435"/>
              <a:ext cx="1745923" cy="1587756"/>
            </a:xfrm>
            <a:prstGeom prst="rect">
              <a:avLst/>
            </a:prstGeom>
            <a:noFill/>
            <a:ln w="2540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177605" y="1667183"/>
              <a:ext cx="5982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_</a:t>
              </a:r>
              <a:r>
                <a:rPr lang="ko-KR" altLang="en-US" sz="14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목차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4699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FFB6D673-A0A8-4E3C-BC3F-E53A382B9FE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564400" y="2545200"/>
            <a:ext cx="2653200" cy="31212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C2D3BE0-E8B0-4C49-BBAF-B6C493F21BA8}"/>
              </a:ext>
            </a:extLst>
          </p:cNvPr>
          <p:cNvGrpSpPr/>
          <p:nvPr/>
        </p:nvGrpSpPr>
        <p:grpSpPr>
          <a:xfrm>
            <a:off x="216000" y="6466303"/>
            <a:ext cx="11684000" cy="0"/>
            <a:chOff x="264886" y="426357"/>
            <a:chExt cx="11684000" cy="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97AEEE4-FD3B-4500-BB3E-564E2AFF7F8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1E3546B-1527-490C-A2FD-277E1DEC7C74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31A5DF-4338-45E6-980B-E01E7A07FF69}"/>
              </a:ext>
            </a:extLst>
          </p:cNvPr>
          <p:cNvGrpSpPr/>
          <p:nvPr/>
        </p:nvGrpSpPr>
        <p:grpSpPr>
          <a:xfrm>
            <a:off x="216000" y="495313"/>
            <a:ext cx="11684000" cy="0"/>
            <a:chOff x="264886" y="426357"/>
            <a:chExt cx="11684000" cy="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B720537-432E-4E6A-807A-7B890915B6F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21B788B-3E98-4DFA-955D-53431CAD329C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AE4F40-C79C-47FD-AFF9-FE2130565521}"/>
              </a:ext>
            </a:extLst>
          </p:cNvPr>
          <p:cNvSpPr txBox="1"/>
          <p:nvPr/>
        </p:nvSpPr>
        <p:spPr>
          <a:xfrm>
            <a:off x="85153" y="572558"/>
            <a:ext cx="60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07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62FCE1-312A-4A24-B2C0-0AC5B463382B}"/>
              </a:ext>
            </a:extLst>
          </p:cNvPr>
          <p:cNvSpPr/>
          <p:nvPr/>
        </p:nvSpPr>
        <p:spPr>
          <a:xfrm>
            <a:off x="639660" y="638353"/>
            <a:ext cx="72000" cy="396000"/>
          </a:xfrm>
          <a:prstGeom prst="rect">
            <a:avLst/>
          </a:prstGeom>
          <a:solidFill>
            <a:srgbClr val="2F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4F2927-C4CC-4186-8115-5F48A4417C91}"/>
              </a:ext>
            </a:extLst>
          </p:cNvPr>
          <p:cNvSpPr txBox="1"/>
          <p:nvPr/>
        </p:nvSpPr>
        <p:spPr>
          <a:xfrm>
            <a:off x="216000" y="120048"/>
            <a:ext cx="9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Loan Data</a:t>
            </a:r>
            <a:r>
              <a:rPr lang="ko-KR" altLang="en-US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고객 행동 예측 </a:t>
            </a:r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</a:t>
            </a:r>
            <a:endParaRPr lang="ko-KR" altLang="en-US" sz="16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A3DA17-A1D4-4FD1-967E-6332D2974E5A}"/>
              </a:ext>
            </a:extLst>
          </p:cNvPr>
          <p:cNvSpPr txBox="1"/>
          <p:nvPr/>
        </p:nvSpPr>
        <p:spPr>
          <a:xfrm>
            <a:off x="697577" y="572558"/>
            <a:ext cx="419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결과 해석 및 조정 </a:t>
            </a:r>
            <a:endParaRPr lang="en-US" altLang="ko-KR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97C36D-BAC8-45F0-97E3-1908FE4CC9E6}"/>
              </a:ext>
            </a:extLst>
          </p:cNvPr>
          <p:cNvSpPr/>
          <p:nvPr/>
        </p:nvSpPr>
        <p:spPr>
          <a:xfrm>
            <a:off x="2747736" y="630482"/>
            <a:ext cx="5852887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GAM , GLM , Neural Network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분석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D0453B-B731-4C3E-8323-0916B25D6DC6}"/>
              </a:ext>
            </a:extLst>
          </p:cNvPr>
          <p:cNvSpPr txBox="1"/>
          <p:nvPr/>
        </p:nvSpPr>
        <p:spPr>
          <a:xfrm>
            <a:off x="216000" y="1113232"/>
            <a:ext cx="2659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&lt;Neural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Network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DE9FFC-3494-482F-87F8-A30B0BD11951}"/>
              </a:ext>
            </a:extLst>
          </p:cNvPr>
          <p:cNvSpPr txBox="1"/>
          <p:nvPr/>
        </p:nvSpPr>
        <p:spPr>
          <a:xfrm>
            <a:off x="8003071" y="1743981"/>
            <a:ext cx="539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addr_state,verification_status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추가한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모델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E9357B-7DD3-4A32-9EAF-F55EA1203D91}"/>
              </a:ext>
            </a:extLst>
          </p:cNvPr>
          <p:cNvSpPr/>
          <p:nvPr/>
        </p:nvSpPr>
        <p:spPr>
          <a:xfrm>
            <a:off x="9277200" y="3402000"/>
            <a:ext cx="1326321" cy="123561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옛날목욕탕L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D166A-413D-4D56-89CB-2C4A79D6CA72}"/>
              </a:ext>
            </a:extLst>
          </p:cNvPr>
          <p:cNvSpPr txBox="1"/>
          <p:nvPr/>
        </p:nvSpPr>
        <p:spPr>
          <a:xfrm>
            <a:off x="212103" y="1787863"/>
            <a:ext cx="2342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모두 포함한 모델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0F2E44-DAE2-4C8A-9C8A-39370DED9760}"/>
              </a:ext>
            </a:extLst>
          </p:cNvPr>
          <p:cNvSpPr txBox="1"/>
          <p:nvPr/>
        </p:nvSpPr>
        <p:spPr>
          <a:xfrm>
            <a:off x="2520778" y="1789437"/>
            <a:ext cx="2342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sangwon_ration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제외 모델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A88AD9-DF91-4CC2-99AB-C108421B5C83}"/>
              </a:ext>
            </a:extLst>
          </p:cNvPr>
          <p:cNvSpPr txBox="1"/>
          <p:nvPr/>
        </p:nvSpPr>
        <p:spPr>
          <a:xfrm>
            <a:off x="4845329" y="1780447"/>
            <a:ext cx="392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installment,close_acc,revol_bal</a:t>
            </a:r>
            <a:r>
              <a:rPr lang="en-US" altLang="ko-KR" sz="1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추가한모델</a:t>
            </a:r>
            <a:endParaRPr lang="en-US" altLang="ko-KR" sz="1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94DD1A-6328-4A7A-B050-B9AEF2ECFC80}"/>
              </a:ext>
            </a:extLst>
          </p:cNvPr>
          <p:cNvSpPr txBox="1"/>
          <p:nvPr/>
        </p:nvSpPr>
        <p:spPr>
          <a:xfrm>
            <a:off x="3106022" y="5987344"/>
            <a:ext cx="5844244" cy="369332"/>
          </a:xfrm>
          <a:prstGeom prst="rect">
            <a:avLst/>
          </a:prstGeom>
          <a:noFill/>
          <a:ln>
            <a:solidFill>
              <a:srgbClr val="2F80B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Accuracy 68.7 =&gt; </a:t>
            </a:r>
            <a:r>
              <a:rPr lang="en-US" altLang="ko-KR" b="1" dirty="0">
                <a:solidFill>
                  <a:srgbClr val="B5400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69.1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%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증가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629EE80-25EA-4231-9E24-F919750C921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12103" y="2466000"/>
            <a:ext cx="2653200" cy="3121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B66CBF-1CD6-4BAF-9A5A-EEDC578450CC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494800" y="2523600"/>
            <a:ext cx="2653200" cy="31212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0883335-F22A-43BB-941D-F4323635D620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274000" y="2523600"/>
            <a:ext cx="2653200" cy="31212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091C031-3497-4145-A5E9-6222145C0FAE}"/>
              </a:ext>
            </a:extLst>
          </p:cNvPr>
          <p:cNvSpPr/>
          <p:nvPr/>
        </p:nvSpPr>
        <p:spPr>
          <a:xfrm>
            <a:off x="6012000" y="3420000"/>
            <a:ext cx="1326321" cy="123561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옛날목욕탕L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95E78C-AA7F-472C-885B-23CD6EB9FDB6}"/>
              </a:ext>
            </a:extLst>
          </p:cNvPr>
          <p:cNvSpPr/>
          <p:nvPr/>
        </p:nvSpPr>
        <p:spPr>
          <a:xfrm>
            <a:off x="3153600" y="3369600"/>
            <a:ext cx="1326321" cy="123561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옛날목욕탕L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085CA2-2F00-442A-842B-87089858AE8C}"/>
              </a:ext>
            </a:extLst>
          </p:cNvPr>
          <p:cNvSpPr/>
          <p:nvPr/>
        </p:nvSpPr>
        <p:spPr>
          <a:xfrm>
            <a:off x="936000" y="3351600"/>
            <a:ext cx="1326321" cy="123561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348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C2D3BE0-E8B0-4C49-BBAF-B6C493F21BA8}"/>
              </a:ext>
            </a:extLst>
          </p:cNvPr>
          <p:cNvGrpSpPr/>
          <p:nvPr/>
        </p:nvGrpSpPr>
        <p:grpSpPr>
          <a:xfrm>
            <a:off x="216000" y="6466303"/>
            <a:ext cx="11684000" cy="0"/>
            <a:chOff x="264886" y="426357"/>
            <a:chExt cx="11684000" cy="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97AEEE4-FD3B-4500-BB3E-564E2AFF7F8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1E3546B-1527-490C-A2FD-277E1DEC7C74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31A5DF-4338-45E6-980B-E01E7A07FF69}"/>
              </a:ext>
            </a:extLst>
          </p:cNvPr>
          <p:cNvGrpSpPr/>
          <p:nvPr/>
        </p:nvGrpSpPr>
        <p:grpSpPr>
          <a:xfrm>
            <a:off x="216000" y="495313"/>
            <a:ext cx="11684000" cy="0"/>
            <a:chOff x="264886" y="426357"/>
            <a:chExt cx="11684000" cy="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B720537-432E-4E6A-807A-7B890915B6F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21B788B-3E98-4DFA-955D-53431CAD329C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AE4F40-C79C-47FD-AFF9-FE2130565521}"/>
              </a:ext>
            </a:extLst>
          </p:cNvPr>
          <p:cNvSpPr txBox="1"/>
          <p:nvPr/>
        </p:nvSpPr>
        <p:spPr>
          <a:xfrm>
            <a:off x="85153" y="572558"/>
            <a:ext cx="60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08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62FCE1-312A-4A24-B2C0-0AC5B463382B}"/>
              </a:ext>
            </a:extLst>
          </p:cNvPr>
          <p:cNvSpPr/>
          <p:nvPr/>
        </p:nvSpPr>
        <p:spPr>
          <a:xfrm>
            <a:off x="639660" y="638353"/>
            <a:ext cx="72000" cy="396000"/>
          </a:xfrm>
          <a:prstGeom prst="rect">
            <a:avLst/>
          </a:prstGeom>
          <a:solidFill>
            <a:srgbClr val="2F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4F2927-C4CC-4186-8115-5F48A4417C91}"/>
              </a:ext>
            </a:extLst>
          </p:cNvPr>
          <p:cNvSpPr txBox="1"/>
          <p:nvPr/>
        </p:nvSpPr>
        <p:spPr>
          <a:xfrm>
            <a:off x="216000" y="120048"/>
            <a:ext cx="9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Loan Data</a:t>
            </a:r>
            <a:r>
              <a:rPr lang="ko-KR" altLang="en-US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고객 행동 예측 </a:t>
            </a:r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</a:t>
            </a:r>
            <a:endParaRPr lang="ko-KR" altLang="en-US" sz="16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A3DA17-A1D4-4FD1-967E-6332D2974E5A}"/>
              </a:ext>
            </a:extLst>
          </p:cNvPr>
          <p:cNvSpPr txBox="1"/>
          <p:nvPr/>
        </p:nvSpPr>
        <p:spPr>
          <a:xfrm>
            <a:off x="697577" y="572558"/>
            <a:ext cx="419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최종 모델 설정 </a:t>
            </a:r>
            <a:endParaRPr lang="en-US" altLang="ko-KR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97C36D-BAC8-45F0-97E3-1908FE4CC9E6}"/>
              </a:ext>
            </a:extLst>
          </p:cNvPr>
          <p:cNvSpPr/>
          <p:nvPr/>
        </p:nvSpPr>
        <p:spPr>
          <a:xfrm>
            <a:off x="2747736" y="630482"/>
            <a:ext cx="7359302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Random Forest, GAM , GLM , Neural Network AUC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비교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69B534-A510-48DC-8DE2-19A3FC151F04}"/>
              </a:ext>
            </a:extLst>
          </p:cNvPr>
          <p:cNvSpPr txBox="1"/>
          <p:nvPr/>
        </p:nvSpPr>
        <p:spPr>
          <a:xfrm>
            <a:off x="372858" y="1510833"/>
            <a:ext cx="220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&lt;Random Forest&gt;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2700D5-0511-4FDC-BB16-B2C6F0EC37B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6109" y="1883926"/>
            <a:ext cx="3002805" cy="24730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5C6675-9F46-4975-BB36-D5C49DABE9F0}"/>
              </a:ext>
            </a:extLst>
          </p:cNvPr>
          <p:cNvSpPr txBox="1"/>
          <p:nvPr/>
        </p:nvSpPr>
        <p:spPr>
          <a:xfrm>
            <a:off x="3454423" y="1538754"/>
            <a:ext cx="220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&lt;GAM&gt;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41951E-28F3-4358-84A6-6B3EC49F5705}"/>
              </a:ext>
            </a:extLst>
          </p:cNvPr>
          <p:cNvSpPr txBox="1"/>
          <p:nvPr/>
        </p:nvSpPr>
        <p:spPr>
          <a:xfrm>
            <a:off x="6238298" y="1477979"/>
            <a:ext cx="220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&lt;GLM&gt;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A02AA3-F518-42A7-9571-BB49D5CBE2F4}"/>
              </a:ext>
            </a:extLst>
          </p:cNvPr>
          <p:cNvSpPr txBox="1"/>
          <p:nvPr/>
        </p:nvSpPr>
        <p:spPr>
          <a:xfrm>
            <a:off x="9600633" y="1583816"/>
            <a:ext cx="220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&lt;Neural Network&gt;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433395F-21B4-4589-AA69-9C44F555C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20" y="4708717"/>
            <a:ext cx="2743200" cy="2857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8BF166-6933-4426-9E1F-FB85478D3EBF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136442" y="1903279"/>
            <a:ext cx="3002805" cy="24732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8A00CDC-6D58-41EE-B6E7-6FAF38A3B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3881" y="4661677"/>
            <a:ext cx="2657475" cy="3238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E4C4D2D-F503-4443-B927-FDB6CC9B55C1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6185043" y="1893340"/>
            <a:ext cx="3002805" cy="24732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245B07-93EC-4940-B0DA-8C44F451FD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4894" y="4684904"/>
            <a:ext cx="2514600" cy="3333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8CC2666-82C4-4FF2-884D-751D3B64C7CB}"/>
              </a:ext>
            </a:extLst>
          </p:cNvPr>
          <p:cNvSpPr txBox="1"/>
          <p:nvPr/>
        </p:nvSpPr>
        <p:spPr>
          <a:xfrm>
            <a:off x="3124992" y="5629898"/>
            <a:ext cx="5844244" cy="646331"/>
          </a:xfrm>
          <a:prstGeom prst="rect">
            <a:avLst/>
          </a:prstGeom>
          <a:noFill/>
          <a:ln>
            <a:solidFill>
              <a:srgbClr val="2F80B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RF&lt;GLM&lt;GAM&lt;</a:t>
            </a:r>
            <a:r>
              <a:rPr lang="en-US" altLang="ko-KR" b="1" dirty="0">
                <a:solidFill>
                  <a:srgbClr val="B5400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NN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예측력이 비슷한 상황에서 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AUC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가장 큰 </a:t>
            </a:r>
            <a:r>
              <a:rPr lang="en-US" altLang="ko-KR" b="1" dirty="0">
                <a:solidFill>
                  <a:srgbClr val="B5400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Neural Network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최종 </a:t>
            </a:r>
            <a:r>
              <a:rPr lang="ko-KR" altLang="en-US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모델로선택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D20E585-C20C-4BB3-BFCD-96E05477672D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9134664" y="1917912"/>
            <a:ext cx="3002400" cy="24732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EDED91A-6FEC-4063-BE17-30E0F10F7E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68308" y="4684904"/>
            <a:ext cx="23336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89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C2D3BE0-E8B0-4C49-BBAF-B6C493F21BA8}"/>
              </a:ext>
            </a:extLst>
          </p:cNvPr>
          <p:cNvGrpSpPr/>
          <p:nvPr/>
        </p:nvGrpSpPr>
        <p:grpSpPr>
          <a:xfrm>
            <a:off x="216000" y="6466303"/>
            <a:ext cx="11684000" cy="0"/>
            <a:chOff x="264886" y="426357"/>
            <a:chExt cx="11684000" cy="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97AEEE4-FD3B-4500-BB3E-564E2AFF7F8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1E3546B-1527-490C-A2FD-277E1DEC7C74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31A5DF-4338-45E6-980B-E01E7A07FF69}"/>
              </a:ext>
            </a:extLst>
          </p:cNvPr>
          <p:cNvGrpSpPr/>
          <p:nvPr/>
        </p:nvGrpSpPr>
        <p:grpSpPr>
          <a:xfrm>
            <a:off x="216000" y="495313"/>
            <a:ext cx="11684000" cy="0"/>
            <a:chOff x="264886" y="426357"/>
            <a:chExt cx="11684000" cy="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B720537-432E-4E6A-807A-7B890915B6F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21B788B-3E98-4DFA-955D-53431CAD329C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AE4F40-C79C-47FD-AFF9-FE2130565521}"/>
              </a:ext>
            </a:extLst>
          </p:cNvPr>
          <p:cNvSpPr txBox="1"/>
          <p:nvPr/>
        </p:nvSpPr>
        <p:spPr>
          <a:xfrm>
            <a:off x="85153" y="572558"/>
            <a:ext cx="60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09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62FCE1-312A-4A24-B2C0-0AC5B463382B}"/>
              </a:ext>
            </a:extLst>
          </p:cNvPr>
          <p:cNvSpPr/>
          <p:nvPr/>
        </p:nvSpPr>
        <p:spPr>
          <a:xfrm>
            <a:off x="639660" y="638353"/>
            <a:ext cx="72000" cy="396000"/>
          </a:xfrm>
          <a:prstGeom prst="rect">
            <a:avLst/>
          </a:prstGeom>
          <a:solidFill>
            <a:srgbClr val="2F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4F2927-C4CC-4186-8115-5F48A4417C91}"/>
              </a:ext>
            </a:extLst>
          </p:cNvPr>
          <p:cNvSpPr txBox="1"/>
          <p:nvPr/>
        </p:nvSpPr>
        <p:spPr>
          <a:xfrm>
            <a:off x="216000" y="120048"/>
            <a:ext cx="9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Loan Data</a:t>
            </a:r>
            <a:r>
              <a:rPr lang="ko-KR" altLang="en-US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고객 행동 예측 </a:t>
            </a:r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</a:t>
            </a:r>
            <a:endParaRPr lang="ko-KR" altLang="en-US" sz="16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A3DA17-A1D4-4FD1-967E-6332D2974E5A}"/>
              </a:ext>
            </a:extLst>
          </p:cNvPr>
          <p:cNvSpPr txBox="1"/>
          <p:nvPr/>
        </p:nvSpPr>
        <p:spPr>
          <a:xfrm>
            <a:off x="697577" y="572558"/>
            <a:ext cx="419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예측 및 결론 </a:t>
            </a:r>
            <a:endParaRPr lang="en-US" altLang="ko-KR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AC281C-AE8C-4A4F-8302-A9D58A6B31A5}"/>
              </a:ext>
            </a:extLst>
          </p:cNvPr>
          <p:cNvSpPr txBox="1"/>
          <p:nvPr/>
        </p:nvSpPr>
        <p:spPr>
          <a:xfrm>
            <a:off x="387448" y="1173022"/>
            <a:ext cx="965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 current data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최종 모델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구조를 맞춰주자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506B54-35C3-462D-9229-B81531B0C89D}"/>
              </a:ext>
            </a:extLst>
          </p:cNvPr>
          <p:cNvSpPr/>
          <p:nvPr/>
        </p:nvSpPr>
        <p:spPr>
          <a:xfrm>
            <a:off x="2747736" y="630482"/>
            <a:ext cx="7508627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모델에 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current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obs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적용하여 상환여부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(late or not)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예측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DEA5B3-C3FC-42B9-BC8C-312118CFE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48" y="1483031"/>
            <a:ext cx="6819334" cy="29155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2A7721-1C24-4F7D-8840-5B88453D2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89" y="4379688"/>
            <a:ext cx="6894922" cy="20305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BBA179-787D-4395-B888-16AA4A519EA0}"/>
              </a:ext>
            </a:extLst>
          </p:cNvPr>
          <p:cNvSpPr txBox="1"/>
          <p:nvPr/>
        </p:nvSpPr>
        <p:spPr>
          <a:xfrm>
            <a:off x="6819085" y="3429000"/>
            <a:ext cx="546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close_acc,pub_rec2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생성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purpose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대한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level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묶기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모델에 포함된 변수들만 뽑기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특성에 따라 </a:t>
            </a:r>
            <a:r>
              <a:rPr lang="en-US" altLang="ko-KR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numeric,factor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변수로 만들기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746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C2D3BE0-E8B0-4C49-BBAF-B6C493F21BA8}"/>
              </a:ext>
            </a:extLst>
          </p:cNvPr>
          <p:cNvGrpSpPr/>
          <p:nvPr/>
        </p:nvGrpSpPr>
        <p:grpSpPr>
          <a:xfrm>
            <a:off x="216000" y="6466303"/>
            <a:ext cx="11684000" cy="0"/>
            <a:chOff x="264886" y="426357"/>
            <a:chExt cx="11684000" cy="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97AEEE4-FD3B-4500-BB3E-564E2AFF7F8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1E3546B-1527-490C-A2FD-277E1DEC7C74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31A5DF-4338-45E6-980B-E01E7A07FF69}"/>
              </a:ext>
            </a:extLst>
          </p:cNvPr>
          <p:cNvGrpSpPr/>
          <p:nvPr/>
        </p:nvGrpSpPr>
        <p:grpSpPr>
          <a:xfrm>
            <a:off x="216000" y="495313"/>
            <a:ext cx="11684000" cy="0"/>
            <a:chOff x="264886" y="426357"/>
            <a:chExt cx="11684000" cy="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B720537-432E-4E6A-807A-7B890915B6F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21B788B-3E98-4DFA-955D-53431CAD329C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AE4F40-C79C-47FD-AFF9-FE2130565521}"/>
              </a:ext>
            </a:extLst>
          </p:cNvPr>
          <p:cNvSpPr txBox="1"/>
          <p:nvPr/>
        </p:nvSpPr>
        <p:spPr>
          <a:xfrm>
            <a:off x="85153" y="572558"/>
            <a:ext cx="60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09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62FCE1-312A-4A24-B2C0-0AC5B463382B}"/>
              </a:ext>
            </a:extLst>
          </p:cNvPr>
          <p:cNvSpPr/>
          <p:nvPr/>
        </p:nvSpPr>
        <p:spPr>
          <a:xfrm>
            <a:off x="639660" y="638353"/>
            <a:ext cx="72000" cy="396000"/>
          </a:xfrm>
          <a:prstGeom prst="rect">
            <a:avLst/>
          </a:prstGeom>
          <a:solidFill>
            <a:srgbClr val="2F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4F2927-C4CC-4186-8115-5F48A4417C91}"/>
              </a:ext>
            </a:extLst>
          </p:cNvPr>
          <p:cNvSpPr txBox="1"/>
          <p:nvPr/>
        </p:nvSpPr>
        <p:spPr>
          <a:xfrm>
            <a:off x="216000" y="120048"/>
            <a:ext cx="9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Loan Data</a:t>
            </a:r>
            <a:r>
              <a:rPr lang="ko-KR" altLang="en-US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고객 행동 예측 </a:t>
            </a:r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</a:t>
            </a:r>
            <a:endParaRPr lang="ko-KR" altLang="en-US" sz="16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A3DA17-A1D4-4FD1-967E-6332D2974E5A}"/>
              </a:ext>
            </a:extLst>
          </p:cNvPr>
          <p:cNvSpPr txBox="1"/>
          <p:nvPr/>
        </p:nvSpPr>
        <p:spPr>
          <a:xfrm>
            <a:off x="697577" y="572558"/>
            <a:ext cx="419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예측 및 결론 </a:t>
            </a:r>
            <a:endParaRPr lang="en-US" altLang="ko-KR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AC281C-AE8C-4A4F-8302-A9D58A6B31A5}"/>
              </a:ext>
            </a:extLst>
          </p:cNvPr>
          <p:cNvSpPr txBox="1"/>
          <p:nvPr/>
        </p:nvSpPr>
        <p:spPr>
          <a:xfrm>
            <a:off x="387448" y="1173022"/>
            <a:ext cx="965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모델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(Neural Network)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current data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적용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506B54-35C3-462D-9229-B81531B0C89D}"/>
              </a:ext>
            </a:extLst>
          </p:cNvPr>
          <p:cNvSpPr/>
          <p:nvPr/>
        </p:nvSpPr>
        <p:spPr>
          <a:xfrm>
            <a:off x="2747736" y="630482"/>
            <a:ext cx="7508627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모델에 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current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obs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적용하여 상환여부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(late or not)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예측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30B01E-0CAE-450A-B449-94875DBC2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60" y="1929849"/>
            <a:ext cx="5084288" cy="39359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ED2FC3-BD24-48E0-93EF-75A1F5353A45}"/>
              </a:ext>
            </a:extLst>
          </p:cNvPr>
          <p:cNvSpPr txBox="1"/>
          <p:nvPr/>
        </p:nvSpPr>
        <p:spPr>
          <a:xfrm>
            <a:off x="6054218" y="3265664"/>
            <a:ext cx="5462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적용 결과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late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TRUE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고객들이 훨씬 많음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→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제때 대출금을 갚지 못할 사람들이 대다수임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640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C2D3BE0-E8B0-4C49-BBAF-B6C493F21BA8}"/>
              </a:ext>
            </a:extLst>
          </p:cNvPr>
          <p:cNvGrpSpPr/>
          <p:nvPr/>
        </p:nvGrpSpPr>
        <p:grpSpPr>
          <a:xfrm>
            <a:off x="216000" y="6466303"/>
            <a:ext cx="11684000" cy="0"/>
            <a:chOff x="264886" y="426357"/>
            <a:chExt cx="11684000" cy="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97AEEE4-FD3B-4500-BB3E-564E2AFF7F8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1E3546B-1527-490C-A2FD-277E1DEC7C74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31A5DF-4338-45E6-980B-E01E7A07FF69}"/>
              </a:ext>
            </a:extLst>
          </p:cNvPr>
          <p:cNvGrpSpPr/>
          <p:nvPr/>
        </p:nvGrpSpPr>
        <p:grpSpPr>
          <a:xfrm>
            <a:off x="216000" y="495313"/>
            <a:ext cx="11684000" cy="0"/>
            <a:chOff x="264886" y="426357"/>
            <a:chExt cx="11684000" cy="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B720537-432E-4E6A-807A-7B890915B6F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21B788B-3E98-4DFA-955D-53431CAD329C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AE4F40-C79C-47FD-AFF9-FE2130565521}"/>
              </a:ext>
            </a:extLst>
          </p:cNvPr>
          <p:cNvSpPr txBox="1"/>
          <p:nvPr/>
        </p:nvSpPr>
        <p:spPr>
          <a:xfrm>
            <a:off x="85153" y="572558"/>
            <a:ext cx="60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09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62FCE1-312A-4A24-B2C0-0AC5B463382B}"/>
              </a:ext>
            </a:extLst>
          </p:cNvPr>
          <p:cNvSpPr/>
          <p:nvPr/>
        </p:nvSpPr>
        <p:spPr>
          <a:xfrm>
            <a:off x="639660" y="638353"/>
            <a:ext cx="72000" cy="396000"/>
          </a:xfrm>
          <a:prstGeom prst="rect">
            <a:avLst/>
          </a:prstGeom>
          <a:solidFill>
            <a:srgbClr val="2F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4F2927-C4CC-4186-8115-5F48A4417C91}"/>
              </a:ext>
            </a:extLst>
          </p:cNvPr>
          <p:cNvSpPr txBox="1"/>
          <p:nvPr/>
        </p:nvSpPr>
        <p:spPr>
          <a:xfrm>
            <a:off x="216000" y="120048"/>
            <a:ext cx="9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Loan Data</a:t>
            </a:r>
            <a:r>
              <a:rPr lang="ko-KR" altLang="en-US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고객 행동 예측 </a:t>
            </a:r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</a:t>
            </a:r>
            <a:endParaRPr lang="ko-KR" altLang="en-US" sz="16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A3DA17-A1D4-4FD1-967E-6332D2974E5A}"/>
              </a:ext>
            </a:extLst>
          </p:cNvPr>
          <p:cNvSpPr txBox="1"/>
          <p:nvPr/>
        </p:nvSpPr>
        <p:spPr>
          <a:xfrm>
            <a:off x="697577" y="572558"/>
            <a:ext cx="419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 및 결론</a:t>
            </a:r>
            <a:endParaRPr lang="en-US" altLang="ko-KR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826F93-ED47-41F8-BF8F-024232968B84}"/>
              </a:ext>
            </a:extLst>
          </p:cNvPr>
          <p:cNvSpPr txBox="1"/>
          <p:nvPr/>
        </p:nvSpPr>
        <p:spPr>
          <a:xfrm>
            <a:off x="387449" y="1173022"/>
            <a:ext cx="1982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REVIEWING LENDING CLUB</a:t>
            </a:r>
          </a:p>
        </p:txBody>
      </p:sp>
      <p:pic>
        <p:nvPicPr>
          <p:cNvPr id="3" name="그래픽 2" descr="남자">
            <a:extLst>
              <a:ext uri="{FF2B5EF4-FFF2-40B4-BE49-F238E27FC236}">
                <a16:creationId xmlns:a16="http://schemas.microsoft.com/office/drawing/2014/main" id="{5B0F89B9-E3FA-4AC9-8FAB-CBA5D2C94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652" y="2606480"/>
            <a:ext cx="1087754" cy="1087754"/>
          </a:xfrm>
          <a:prstGeom prst="rect">
            <a:avLst/>
          </a:prstGeom>
        </p:spPr>
      </p:pic>
      <p:pic>
        <p:nvPicPr>
          <p:cNvPr id="15" name="그래픽 14" descr="남자">
            <a:extLst>
              <a:ext uri="{FF2B5EF4-FFF2-40B4-BE49-F238E27FC236}">
                <a16:creationId xmlns:a16="http://schemas.microsoft.com/office/drawing/2014/main" id="{55D9312F-C658-4890-9E9B-ACE90E27B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6090" y="2606480"/>
            <a:ext cx="1087754" cy="10877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BC2E34-46CB-4DB2-B885-D91918254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402" y="2534220"/>
            <a:ext cx="3348797" cy="13666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1FC103-ADA3-4A8E-9E28-7B96C9F2C145}"/>
              </a:ext>
            </a:extLst>
          </p:cNvPr>
          <p:cNvSpPr txBox="1"/>
          <p:nvPr/>
        </p:nvSpPr>
        <p:spPr>
          <a:xfrm>
            <a:off x="397805" y="4114076"/>
            <a:ext cx="1688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대출자</a:t>
            </a:r>
            <a:endParaRPr lang="en-US" altLang="ko-KR" sz="1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돈을 빌리는 개인</a:t>
            </a:r>
            <a:endParaRPr lang="en-US" altLang="ko-KR" sz="1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DB9F8-5F1B-494D-A9E2-ACB6ADE555D1}"/>
              </a:ext>
            </a:extLst>
          </p:cNvPr>
          <p:cNvSpPr txBox="1"/>
          <p:nvPr/>
        </p:nvSpPr>
        <p:spPr>
          <a:xfrm>
            <a:off x="9667603" y="4053409"/>
            <a:ext cx="1982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투자자</a:t>
            </a:r>
            <a:endParaRPr lang="en-US" altLang="ko-KR" sz="1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돈을 빌려주는 개인</a:t>
            </a:r>
            <a:endParaRPr lang="en-US" altLang="ko-KR" sz="1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2B2338-37D0-4B74-BFF5-4427A4107F39}"/>
              </a:ext>
            </a:extLst>
          </p:cNvPr>
          <p:cNvSpPr txBox="1"/>
          <p:nvPr/>
        </p:nvSpPr>
        <p:spPr>
          <a:xfrm>
            <a:off x="4846866" y="4114076"/>
            <a:ext cx="2184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개인 신청자를 자체 평가 후 플랫폼에 등록</a:t>
            </a:r>
            <a:endParaRPr lang="en-US" altLang="ko-KR" sz="1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B151C08-C134-4F0D-8AC2-46FAEA0DAF8C}"/>
              </a:ext>
            </a:extLst>
          </p:cNvPr>
          <p:cNvSpPr/>
          <p:nvPr/>
        </p:nvSpPr>
        <p:spPr>
          <a:xfrm>
            <a:off x="2380695" y="3169349"/>
            <a:ext cx="1428031" cy="1686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19169-F92F-4361-8864-EF6AE426AFB3}"/>
              </a:ext>
            </a:extLst>
          </p:cNvPr>
          <p:cNvSpPr txBox="1"/>
          <p:nvPr/>
        </p:nvSpPr>
        <p:spPr>
          <a:xfrm>
            <a:off x="2547683" y="3440851"/>
            <a:ext cx="12430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개인 정보</a:t>
            </a:r>
            <a:endParaRPr lang="en-US" altLang="ko-KR" sz="1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신용 정보</a:t>
            </a:r>
            <a:endParaRPr lang="en-US" altLang="ko-KR" sz="1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원하는 액수</a:t>
            </a:r>
            <a:endParaRPr lang="en-US" altLang="ko-KR" sz="1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1" name="그래픽 20" descr="화폐">
            <a:extLst>
              <a:ext uri="{FF2B5EF4-FFF2-40B4-BE49-F238E27FC236}">
                <a16:creationId xmlns:a16="http://schemas.microsoft.com/office/drawing/2014/main" id="{CD8DBC8F-DFCC-4030-A719-0FB05815DF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0830" y="2523174"/>
            <a:ext cx="590665" cy="590665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A30B8C7A-6B01-49FB-8F19-EDFE0156CAD8}"/>
              </a:ext>
            </a:extLst>
          </p:cNvPr>
          <p:cNvSpPr/>
          <p:nvPr/>
        </p:nvSpPr>
        <p:spPr>
          <a:xfrm rot="10800000">
            <a:off x="7998590" y="3132347"/>
            <a:ext cx="1428031" cy="1686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84E3F0-EE07-45C7-AC27-5B75910A7F53}"/>
              </a:ext>
            </a:extLst>
          </p:cNvPr>
          <p:cNvSpPr txBox="1"/>
          <p:nvPr/>
        </p:nvSpPr>
        <p:spPr>
          <a:xfrm>
            <a:off x="8053332" y="3468961"/>
            <a:ext cx="1454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참고</a:t>
            </a:r>
            <a:endParaRPr lang="en-US" altLang="ko-KR" sz="1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개인에게 투자</a:t>
            </a:r>
            <a:endParaRPr lang="en-US" altLang="ko-KR" sz="1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A6FEE2-C8A8-4C4E-B1CA-CA4615F91E46}"/>
              </a:ext>
            </a:extLst>
          </p:cNvPr>
          <p:cNvSpPr txBox="1"/>
          <p:nvPr/>
        </p:nvSpPr>
        <p:spPr>
          <a:xfrm>
            <a:off x="2913006" y="5038826"/>
            <a:ext cx="681691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은행의 역할을 개인으로 이전</a:t>
            </a:r>
            <a:endParaRPr lang="en-US" altLang="ko-KR" sz="1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투자자</a:t>
            </a:r>
            <a:r>
              <a:rPr lang="en-US" altLang="ko-KR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돈을 빌려주는 개인</a:t>
            </a:r>
            <a:r>
              <a:rPr lang="en-US" altLang="ko-KR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비교적인 높은 금리를 기대</a:t>
            </a:r>
            <a:endParaRPr lang="en-US" altLang="ko-KR" sz="1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돈을 빌리는 </a:t>
            </a:r>
            <a:r>
              <a:rPr lang="ko-KR" altLang="en-US" sz="15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개인은</a:t>
            </a:r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은행과는 비교적으로 빠르고 간편하게 자금 조달 가능</a:t>
            </a:r>
            <a:endParaRPr lang="en-US" altLang="ko-KR" sz="1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520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C2D3BE0-E8B0-4C49-BBAF-B6C493F21BA8}"/>
              </a:ext>
            </a:extLst>
          </p:cNvPr>
          <p:cNvGrpSpPr/>
          <p:nvPr/>
        </p:nvGrpSpPr>
        <p:grpSpPr>
          <a:xfrm>
            <a:off x="216000" y="6466303"/>
            <a:ext cx="11684000" cy="0"/>
            <a:chOff x="264886" y="426357"/>
            <a:chExt cx="11684000" cy="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97AEEE4-FD3B-4500-BB3E-564E2AFF7F8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1E3546B-1527-490C-A2FD-277E1DEC7C74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31A5DF-4338-45E6-980B-E01E7A07FF69}"/>
              </a:ext>
            </a:extLst>
          </p:cNvPr>
          <p:cNvGrpSpPr/>
          <p:nvPr/>
        </p:nvGrpSpPr>
        <p:grpSpPr>
          <a:xfrm>
            <a:off x="216000" y="495313"/>
            <a:ext cx="11684000" cy="0"/>
            <a:chOff x="264886" y="426357"/>
            <a:chExt cx="11684000" cy="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B720537-432E-4E6A-807A-7B890915B6F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21B788B-3E98-4DFA-955D-53431CAD329C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AE4F40-C79C-47FD-AFF9-FE2130565521}"/>
              </a:ext>
            </a:extLst>
          </p:cNvPr>
          <p:cNvSpPr txBox="1"/>
          <p:nvPr/>
        </p:nvSpPr>
        <p:spPr>
          <a:xfrm>
            <a:off x="85153" y="572558"/>
            <a:ext cx="60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09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62FCE1-312A-4A24-B2C0-0AC5B463382B}"/>
              </a:ext>
            </a:extLst>
          </p:cNvPr>
          <p:cNvSpPr/>
          <p:nvPr/>
        </p:nvSpPr>
        <p:spPr>
          <a:xfrm>
            <a:off x="639660" y="638353"/>
            <a:ext cx="72000" cy="396000"/>
          </a:xfrm>
          <a:prstGeom prst="rect">
            <a:avLst/>
          </a:prstGeom>
          <a:solidFill>
            <a:srgbClr val="2F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4F2927-C4CC-4186-8115-5F48A4417C91}"/>
              </a:ext>
            </a:extLst>
          </p:cNvPr>
          <p:cNvSpPr txBox="1"/>
          <p:nvPr/>
        </p:nvSpPr>
        <p:spPr>
          <a:xfrm>
            <a:off x="216000" y="120048"/>
            <a:ext cx="9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Loan Data</a:t>
            </a:r>
            <a:r>
              <a:rPr lang="ko-KR" altLang="en-US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고객 행동 예측 </a:t>
            </a:r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</a:t>
            </a:r>
            <a:endParaRPr lang="ko-KR" altLang="en-US" sz="16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A3DA17-A1D4-4FD1-967E-6332D2974E5A}"/>
              </a:ext>
            </a:extLst>
          </p:cNvPr>
          <p:cNvSpPr txBox="1"/>
          <p:nvPr/>
        </p:nvSpPr>
        <p:spPr>
          <a:xfrm>
            <a:off x="697577" y="572558"/>
            <a:ext cx="419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예측 및 결론 </a:t>
            </a:r>
            <a:endParaRPr lang="en-US" altLang="ko-KR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97AC49-85DF-4AA4-B293-381DDE4831E4}"/>
              </a:ext>
            </a:extLst>
          </p:cNvPr>
          <p:cNvSpPr txBox="1"/>
          <p:nvPr/>
        </p:nvSpPr>
        <p:spPr>
          <a:xfrm>
            <a:off x="1581353" y="5251894"/>
            <a:ext cx="9311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높은 금리는 좋지만 그만큼 연체와 같은 위험이 투자자에게 있음</a:t>
            </a:r>
            <a:endParaRPr lang="en-US" altLang="ko-KR" sz="1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아무리 대출자 정보가 있다고 하더라도 혼자서 그 정보를 모두 참고하여 합리적인 판단을 내리기 힘듦</a:t>
            </a:r>
            <a:endParaRPr lang="en-US" altLang="ko-KR" sz="1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8" name="그래픽 17" descr="남자">
            <a:extLst>
              <a:ext uri="{FF2B5EF4-FFF2-40B4-BE49-F238E27FC236}">
                <a16:creationId xmlns:a16="http://schemas.microsoft.com/office/drawing/2014/main" id="{6D44A77D-5C7A-4E93-AE57-D47AC383F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2709" y="2443077"/>
            <a:ext cx="1730554" cy="173055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7E17152-268E-4219-A60B-6144C9FD5F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07" y="2395978"/>
            <a:ext cx="4688193" cy="19132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529A4AE-655F-4B72-9786-694C1D7FDA54}"/>
              </a:ext>
            </a:extLst>
          </p:cNvPr>
          <p:cNvSpPr txBox="1"/>
          <p:nvPr/>
        </p:nvSpPr>
        <p:spPr>
          <a:xfrm>
            <a:off x="9108308" y="4381883"/>
            <a:ext cx="1982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투자자</a:t>
            </a:r>
            <a:endParaRPr lang="en-US" altLang="ko-KR" sz="1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돈을 빌려주는 개인</a:t>
            </a:r>
            <a:endParaRPr lang="en-US" altLang="ko-KR" sz="1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9CE07F68-BF6C-49FE-BB5C-CE48BA86804E}"/>
              </a:ext>
            </a:extLst>
          </p:cNvPr>
          <p:cNvSpPr/>
          <p:nvPr/>
        </p:nvSpPr>
        <p:spPr>
          <a:xfrm rot="10800000">
            <a:off x="6223242" y="3124958"/>
            <a:ext cx="2439895" cy="3905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AF641F-DFD1-45FA-8B09-B1BEB3B00EC3}"/>
              </a:ext>
            </a:extLst>
          </p:cNvPr>
          <p:cNvSpPr txBox="1"/>
          <p:nvPr/>
        </p:nvSpPr>
        <p:spPr>
          <a:xfrm>
            <a:off x="360816" y="1252922"/>
            <a:ext cx="3403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“Problem”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that may occur</a:t>
            </a:r>
          </a:p>
        </p:txBody>
      </p:sp>
    </p:spTree>
    <p:extLst>
      <p:ext uri="{BB962C8B-B14F-4D97-AF65-F5344CB8AC3E}">
        <p14:creationId xmlns:p14="http://schemas.microsoft.com/office/powerpoint/2010/main" val="4139624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C2D3BE0-E8B0-4C49-BBAF-B6C493F21BA8}"/>
              </a:ext>
            </a:extLst>
          </p:cNvPr>
          <p:cNvGrpSpPr/>
          <p:nvPr/>
        </p:nvGrpSpPr>
        <p:grpSpPr>
          <a:xfrm>
            <a:off x="216000" y="6466303"/>
            <a:ext cx="11684000" cy="0"/>
            <a:chOff x="264886" y="426357"/>
            <a:chExt cx="11684000" cy="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97AEEE4-FD3B-4500-BB3E-564E2AFF7F8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1E3546B-1527-490C-A2FD-277E1DEC7C74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31A5DF-4338-45E6-980B-E01E7A07FF69}"/>
              </a:ext>
            </a:extLst>
          </p:cNvPr>
          <p:cNvGrpSpPr/>
          <p:nvPr/>
        </p:nvGrpSpPr>
        <p:grpSpPr>
          <a:xfrm>
            <a:off x="216000" y="495313"/>
            <a:ext cx="11684000" cy="0"/>
            <a:chOff x="264886" y="426357"/>
            <a:chExt cx="11684000" cy="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B720537-432E-4E6A-807A-7B890915B6F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21B788B-3E98-4DFA-955D-53431CAD329C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AE4F40-C79C-47FD-AFF9-FE2130565521}"/>
              </a:ext>
            </a:extLst>
          </p:cNvPr>
          <p:cNvSpPr txBox="1"/>
          <p:nvPr/>
        </p:nvSpPr>
        <p:spPr>
          <a:xfrm>
            <a:off x="85153" y="572558"/>
            <a:ext cx="60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09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62FCE1-312A-4A24-B2C0-0AC5B463382B}"/>
              </a:ext>
            </a:extLst>
          </p:cNvPr>
          <p:cNvSpPr/>
          <p:nvPr/>
        </p:nvSpPr>
        <p:spPr>
          <a:xfrm>
            <a:off x="639660" y="638353"/>
            <a:ext cx="72000" cy="396000"/>
          </a:xfrm>
          <a:prstGeom prst="rect">
            <a:avLst/>
          </a:prstGeom>
          <a:solidFill>
            <a:srgbClr val="2F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4F2927-C4CC-4186-8115-5F48A4417C91}"/>
              </a:ext>
            </a:extLst>
          </p:cNvPr>
          <p:cNvSpPr txBox="1"/>
          <p:nvPr/>
        </p:nvSpPr>
        <p:spPr>
          <a:xfrm>
            <a:off x="216000" y="120048"/>
            <a:ext cx="9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Loan Data</a:t>
            </a:r>
            <a:r>
              <a:rPr lang="ko-KR" altLang="en-US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고객 행동 예측 </a:t>
            </a:r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</a:t>
            </a:r>
            <a:endParaRPr lang="ko-KR" altLang="en-US" sz="16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A3DA17-A1D4-4FD1-967E-6332D2974E5A}"/>
              </a:ext>
            </a:extLst>
          </p:cNvPr>
          <p:cNvSpPr txBox="1"/>
          <p:nvPr/>
        </p:nvSpPr>
        <p:spPr>
          <a:xfrm>
            <a:off x="697577" y="572558"/>
            <a:ext cx="419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예측 및 결론 </a:t>
            </a:r>
            <a:endParaRPr lang="en-US" altLang="ko-KR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97AC49-85DF-4AA4-B293-381DDE4831E4}"/>
              </a:ext>
            </a:extLst>
          </p:cNvPr>
          <p:cNvSpPr txBox="1"/>
          <p:nvPr/>
        </p:nvSpPr>
        <p:spPr>
          <a:xfrm>
            <a:off x="3063927" y="5065456"/>
            <a:ext cx="931154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투자중인 투자자</a:t>
            </a:r>
            <a:r>
              <a:rPr lang="en-US" altLang="ko-KR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(CURRENT)</a:t>
            </a:r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들은 주의를 요할 수 있음</a:t>
            </a:r>
            <a:endParaRPr lang="en-US" altLang="ko-KR" sz="1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모델을 직접 개인에게 적합</a:t>
            </a:r>
            <a:endParaRPr lang="en-US" altLang="ko-KR" sz="1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미래의 투자자들은 모델에서 제시한 주요 변수들을 깊이 있게 참고</a:t>
            </a:r>
            <a:endParaRPr lang="en-US" altLang="ko-KR" sz="1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8" name="그래픽 17" descr="남자">
            <a:extLst>
              <a:ext uri="{FF2B5EF4-FFF2-40B4-BE49-F238E27FC236}">
                <a16:creationId xmlns:a16="http://schemas.microsoft.com/office/drawing/2014/main" id="{6D44A77D-5C7A-4E93-AE57-D47AC383F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80514" y="2347418"/>
            <a:ext cx="1326656" cy="132665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7E17152-268E-4219-A60B-6144C9FD5F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67" y="2534501"/>
            <a:ext cx="3150226" cy="12856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529A4AE-655F-4B72-9786-694C1D7FDA54}"/>
              </a:ext>
            </a:extLst>
          </p:cNvPr>
          <p:cNvSpPr txBox="1"/>
          <p:nvPr/>
        </p:nvSpPr>
        <p:spPr>
          <a:xfrm>
            <a:off x="9336965" y="3689421"/>
            <a:ext cx="18749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투자자</a:t>
            </a:r>
            <a:endParaRPr lang="en-US" altLang="ko-KR" sz="1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돈을 빌려주는 개인</a:t>
            </a:r>
            <a:endParaRPr lang="en-US" altLang="ko-KR" sz="1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9CE07F68-BF6C-49FE-BB5C-CE48BA86804E}"/>
              </a:ext>
            </a:extLst>
          </p:cNvPr>
          <p:cNvSpPr/>
          <p:nvPr/>
        </p:nvSpPr>
        <p:spPr>
          <a:xfrm rot="10800000">
            <a:off x="3764132" y="2999380"/>
            <a:ext cx="4818411" cy="2957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40BA6F-DE89-4D16-A4E0-5FC5AEA62E54}"/>
              </a:ext>
            </a:extLst>
          </p:cNvPr>
          <p:cNvSpPr txBox="1"/>
          <p:nvPr/>
        </p:nvSpPr>
        <p:spPr>
          <a:xfrm>
            <a:off x="360816" y="1235166"/>
            <a:ext cx="3403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SOLUTION</a:t>
            </a:r>
            <a:endParaRPr lang="en-US" altLang="ko-KR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C1BED4-87BF-4F55-9FA3-1E91E9E720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053" y="2067820"/>
            <a:ext cx="1326655" cy="20577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C8B1E42-79E2-477F-A16A-8D55BB8AFD6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77"/>
          <a:stretch/>
        </p:blipFill>
        <p:spPr>
          <a:xfrm>
            <a:off x="6517942" y="2071328"/>
            <a:ext cx="1326655" cy="205456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93C6C4F-1DE9-433A-A8C3-437FAC4D2EC2}"/>
              </a:ext>
            </a:extLst>
          </p:cNvPr>
          <p:cNvSpPr txBox="1"/>
          <p:nvPr/>
        </p:nvSpPr>
        <p:spPr>
          <a:xfrm>
            <a:off x="5521037" y="4445505"/>
            <a:ext cx="18749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</a:t>
            </a:r>
            <a:endParaRPr lang="en-US" altLang="ko-KR" sz="1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753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C2D3BE0-E8B0-4C49-BBAF-B6C493F21BA8}"/>
              </a:ext>
            </a:extLst>
          </p:cNvPr>
          <p:cNvGrpSpPr/>
          <p:nvPr/>
        </p:nvGrpSpPr>
        <p:grpSpPr>
          <a:xfrm>
            <a:off x="216000" y="6466303"/>
            <a:ext cx="11684000" cy="0"/>
            <a:chOff x="264886" y="426357"/>
            <a:chExt cx="11684000" cy="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97AEEE4-FD3B-4500-BB3E-564E2AFF7F8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1E3546B-1527-490C-A2FD-277E1DEC7C74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31A5DF-4338-45E6-980B-E01E7A07FF69}"/>
              </a:ext>
            </a:extLst>
          </p:cNvPr>
          <p:cNvGrpSpPr/>
          <p:nvPr/>
        </p:nvGrpSpPr>
        <p:grpSpPr>
          <a:xfrm>
            <a:off x="216000" y="495313"/>
            <a:ext cx="11684000" cy="0"/>
            <a:chOff x="264886" y="426357"/>
            <a:chExt cx="11684000" cy="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B720537-432E-4E6A-807A-7B890915B6F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21B788B-3E98-4DFA-955D-53431CAD329C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AE4F40-C79C-47FD-AFF9-FE2130565521}"/>
              </a:ext>
            </a:extLst>
          </p:cNvPr>
          <p:cNvSpPr txBox="1"/>
          <p:nvPr/>
        </p:nvSpPr>
        <p:spPr>
          <a:xfrm>
            <a:off x="85153" y="572558"/>
            <a:ext cx="60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62FCE1-312A-4A24-B2C0-0AC5B463382B}"/>
              </a:ext>
            </a:extLst>
          </p:cNvPr>
          <p:cNvSpPr/>
          <p:nvPr/>
        </p:nvSpPr>
        <p:spPr>
          <a:xfrm>
            <a:off x="639660" y="638353"/>
            <a:ext cx="72000" cy="396000"/>
          </a:xfrm>
          <a:prstGeom prst="rect">
            <a:avLst/>
          </a:prstGeom>
          <a:solidFill>
            <a:srgbClr val="2F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4F2927-C4CC-4186-8115-5F48A4417C91}"/>
              </a:ext>
            </a:extLst>
          </p:cNvPr>
          <p:cNvSpPr txBox="1"/>
          <p:nvPr/>
        </p:nvSpPr>
        <p:spPr>
          <a:xfrm>
            <a:off x="216000" y="120048"/>
            <a:ext cx="9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Loan Data</a:t>
            </a:r>
            <a:r>
              <a:rPr lang="ko-KR" altLang="en-US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고객 행동 예측 </a:t>
            </a:r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</a:t>
            </a:r>
            <a:endParaRPr lang="ko-KR" altLang="en-US" sz="16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A3DA17-A1D4-4FD1-967E-6332D2974E5A}"/>
              </a:ext>
            </a:extLst>
          </p:cNvPr>
          <p:cNvSpPr txBox="1"/>
          <p:nvPr/>
        </p:nvSpPr>
        <p:spPr>
          <a:xfrm>
            <a:off x="697577" y="572558"/>
            <a:ext cx="419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한계점 </a:t>
            </a:r>
            <a:endParaRPr lang="en-US" altLang="ko-KR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A4F2B3-19D8-4128-9E88-1F295F4804C1}"/>
              </a:ext>
            </a:extLst>
          </p:cNvPr>
          <p:cNvSpPr txBox="1"/>
          <p:nvPr/>
        </p:nvSpPr>
        <p:spPr>
          <a:xfrm>
            <a:off x="487636" y="1950333"/>
            <a:ext cx="85803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b="1" dirty="0"/>
              <a:t>비교적 낮은 </a:t>
            </a:r>
            <a:r>
              <a:rPr lang="ko-KR" altLang="en-US" sz="2800" b="1" dirty="0" err="1"/>
              <a:t>예측률</a:t>
            </a:r>
            <a:endParaRPr lang="en-US" altLang="ko-KR" sz="2800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b="1" dirty="0"/>
              <a:t>비교적 낮은 </a:t>
            </a:r>
            <a:r>
              <a:rPr lang="en-US" altLang="ko-KR" sz="2800" b="1" dirty="0"/>
              <a:t>AUC </a:t>
            </a:r>
            <a:r>
              <a:rPr lang="ko-KR" altLang="en-US" sz="2800" b="1" dirty="0"/>
              <a:t>점수</a:t>
            </a:r>
            <a:endParaRPr lang="en-US" altLang="ko-KR" sz="2800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b="1" dirty="0"/>
              <a:t>모든 변수에 대한 확실한 이해 다소 부족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187244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 b="8201"/>
          <a:stretch/>
        </p:blipFill>
        <p:spPr>
          <a:xfrm>
            <a:off x="0" y="0"/>
            <a:ext cx="12221308" cy="68580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280062" y="1761347"/>
            <a:ext cx="8051470" cy="326406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54433" y="1596201"/>
            <a:ext cx="8449821" cy="359435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826328" y="2039856"/>
            <a:ext cx="777292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0" dirty="0">
              <a:ln>
                <a:solidFill>
                  <a:srgbClr val="362F2B"/>
                </a:solidFill>
              </a:ln>
              <a:solidFill>
                <a:srgbClr val="362F2B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4800" b="1" dirty="0">
                <a:ln>
                  <a:solidFill>
                    <a:srgbClr val="362F2B"/>
                  </a:solidFill>
                </a:ln>
                <a:solidFill>
                  <a:srgbClr val="362F2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지난 </a:t>
            </a:r>
            <a:r>
              <a:rPr lang="en-US" altLang="ko-KR" sz="4800" b="1" dirty="0">
                <a:ln>
                  <a:solidFill>
                    <a:srgbClr val="362F2B"/>
                  </a:solidFill>
                </a:ln>
                <a:solidFill>
                  <a:srgbClr val="362F2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4800" b="1" dirty="0">
                <a:ln>
                  <a:solidFill>
                    <a:srgbClr val="362F2B"/>
                  </a:solidFill>
                </a:ln>
                <a:solidFill>
                  <a:srgbClr val="362F2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주간 다들 </a:t>
            </a:r>
            <a:endParaRPr lang="en-US" altLang="ko-KR" sz="4800" b="1" dirty="0">
              <a:ln>
                <a:solidFill>
                  <a:srgbClr val="362F2B"/>
                </a:solidFill>
              </a:ln>
              <a:solidFill>
                <a:srgbClr val="362F2B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4800" b="1" dirty="0">
                <a:ln>
                  <a:solidFill>
                    <a:srgbClr val="362F2B"/>
                  </a:solidFill>
                </a:ln>
                <a:solidFill>
                  <a:srgbClr val="362F2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정말 고생 많으셨습니다</a:t>
            </a:r>
            <a:r>
              <a:rPr lang="en-US" altLang="ko-KR" sz="4800" b="1" dirty="0">
                <a:ln>
                  <a:solidFill>
                    <a:srgbClr val="362F2B"/>
                  </a:solidFill>
                </a:ln>
                <a:solidFill>
                  <a:srgbClr val="362F2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11209" y="4662309"/>
            <a:ext cx="25927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n>
                <a:solidFill>
                  <a:srgbClr val="362F2B">
                    <a:alpha val="20000"/>
                  </a:srgbClr>
                </a:solidFill>
              </a:ln>
              <a:solidFill>
                <a:srgbClr val="362F2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965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 b="8201"/>
          <a:stretch/>
        </p:blipFill>
        <p:spPr>
          <a:xfrm>
            <a:off x="0" y="0"/>
            <a:ext cx="12221308" cy="68580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799636" y="1796970"/>
            <a:ext cx="2592729" cy="326406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668455" y="1631824"/>
            <a:ext cx="2855090" cy="359435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163597" y="2348610"/>
            <a:ext cx="25927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0" dirty="0">
              <a:ln>
                <a:solidFill>
                  <a:srgbClr val="362F2B"/>
                </a:solidFill>
              </a:ln>
              <a:solidFill>
                <a:srgbClr val="362F2B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4800" b="1" dirty="0">
                <a:ln>
                  <a:solidFill>
                    <a:srgbClr val="362F2B"/>
                  </a:solidFill>
                </a:ln>
                <a:solidFill>
                  <a:srgbClr val="362F2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Q</a:t>
            </a:r>
            <a:r>
              <a:rPr lang="ko-KR" altLang="en-US" sz="3200" b="1" dirty="0">
                <a:ln>
                  <a:solidFill>
                    <a:srgbClr val="362F2B"/>
                  </a:solidFill>
                </a:ln>
                <a:solidFill>
                  <a:srgbClr val="362F2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4800" b="1" dirty="0">
                <a:ln>
                  <a:solidFill>
                    <a:srgbClr val="362F2B"/>
                  </a:solidFill>
                </a:ln>
                <a:solidFill>
                  <a:srgbClr val="362F2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&amp;</a:t>
            </a:r>
            <a:r>
              <a:rPr lang="en-US" altLang="ko-KR" sz="3200" b="1" dirty="0">
                <a:ln>
                  <a:solidFill>
                    <a:srgbClr val="362F2B"/>
                  </a:solidFill>
                </a:ln>
                <a:solidFill>
                  <a:srgbClr val="362F2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4800" b="1" dirty="0">
                <a:ln>
                  <a:solidFill>
                    <a:srgbClr val="362F2B"/>
                  </a:solidFill>
                </a:ln>
                <a:solidFill>
                  <a:srgbClr val="362F2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11209" y="4662309"/>
            <a:ext cx="25927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n>
                <a:solidFill>
                  <a:srgbClr val="362F2B">
                    <a:alpha val="20000"/>
                  </a:srgbClr>
                </a:solidFill>
              </a:ln>
              <a:solidFill>
                <a:srgbClr val="362F2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85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직선 연결선 72"/>
          <p:cNvCxnSpPr/>
          <p:nvPr/>
        </p:nvCxnSpPr>
        <p:spPr>
          <a:xfrm>
            <a:off x="419340" y="3004616"/>
            <a:ext cx="502920" cy="0"/>
          </a:xfrm>
          <a:prstGeom prst="line">
            <a:avLst/>
          </a:prstGeom>
          <a:ln>
            <a:solidFill>
              <a:srgbClr val="115481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405E0E0-36A8-4EEA-946E-852A17A73B99}"/>
              </a:ext>
            </a:extLst>
          </p:cNvPr>
          <p:cNvGrpSpPr/>
          <p:nvPr/>
        </p:nvGrpSpPr>
        <p:grpSpPr>
          <a:xfrm>
            <a:off x="216000" y="6466303"/>
            <a:ext cx="11684000" cy="0"/>
            <a:chOff x="264886" y="426357"/>
            <a:chExt cx="11684000" cy="0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CB70C92-5C08-4D48-B83F-11F68C91A4D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741D4BF5-FEB4-47E7-AE1A-CF13CD383586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9B36DAD-0EB0-41AB-A02F-84F4CC15ABE8}"/>
              </a:ext>
            </a:extLst>
          </p:cNvPr>
          <p:cNvGrpSpPr/>
          <p:nvPr/>
        </p:nvGrpSpPr>
        <p:grpSpPr>
          <a:xfrm>
            <a:off x="216000" y="495313"/>
            <a:ext cx="11684000" cy="0"/>
            <a:chOff x="264886" y="426357"/>
            <a:chExt cx="11684000" cy="0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24F2C2D0-F655-4A61-B0A1-FF0A6D7D827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C6C201BC-F7E1-4DC3-8E47-797B3E4005E3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D0F340AA-2615-45B1-93A7-C8E3F27C3CEF}"/>
              </a:ext>
            </a:extLst>
          </p:cNvPr>
          <p:cNvSpPr txBox="1"/>
          <p:nvPr/>
        </p:nvSpPr>
        <p:spPr>
          <a:xfrm>
            <a:off x="697577" y="572558"/>
            <a:ext cx="419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지난주 피드백</a:t>
            </a:r>
            <a:endParaRPr lang="en-US" altLang="ko-KR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D5CCB7-2CBE-43CB-82E4-7FC517466C52}"/>
              </a:ext>
            </a:extLst>
          </p:cNvPr>
          <p:cNvSpPr txBox="1"/>
          <p:nvPr/>
        </p:nvSpPr>
        <p:spPr>
          <a:xfrm>
            <a:off x="85153" y="572558"/>
            <a:ext cx="60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702F4AB-E464-4584-9FF0-F1CF34AB8777}"/>
              </a:ext>
            </a:extLst>
          </p:cNvPr>
          <p:cNvSpPr/>
          <p:nvPr/>
        </p:nvSpPr>
        <p:spPr>
          <a:xfrm>
            <a:off x="639660" y="638353"/>
            <a:ext cx="72000" cy="396000"/>
          </a:xfrm>
          <a:prstGeom prst="rect">
            <a:avLst/>
          </a:prstGeom>
          <a:solidFill>
            <a:srgbClr val="2F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69AE93-D5E7-453C-A41A-58B5BDC3E166}"/>
              </a:ext>
            </a:extLst>
          </p:cNvPr>
          <p:cNvSpPr txBox="1"/>
          <p:nvPr/>
        </p:nvSpPr>
        <p:spPr>
          <a:xfrm>
            <a:off x="216000" y="120048"/>
            <a:ext cx="9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Loan Data</a:t>
            </a:r>
            <a:r>
              <a:rPr lang="ko-KR" altLang="en-US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고객 행동 예측 </a:t>
            </a:r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</a:t>
            </a:r>
            <a:endParaRPr lang="ko-KR" altLang="en-US" sz="16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CBDAC18-77FE-4098-AA26-F5BDFA1EE45B}"/>
              </a:ext>
            </a:extLst>
          </p:cNvPr>
          <p:cNvGrpSpPr/>
          <p:nvPr/>
        </p:nvGrpSpPr>
        <p:grpSpPr>
          <a:xfrm>
            <a:off x="2120294" y="1464505"/>
            <a:ext cx="2766083" cy="596915"/>
            <a:chOff x="3199822" y="1612448"/>
            <a:chExt cx="2777841" cy="46914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429C5AF-75A0-4338-9539-90BC5F7851DE}"/>
                </a:ext>
              </a:extLst>
            </p:cNvPr>
            <p:cNvSpPr/>
            <p:nvPr/>
          </p:nvSpPr>
          <p:spPr>
            <a:xfrm>
              <a:off x="3246610" y="1660676"/>
              <a:ext cx="2731053" cy="420916"/>
            </a:xfrm>
            <a:prstGeom prst="rect">
              <a:avLst/>
            </a:prstGeom>
            <a:solidFill>
              <a:srgbClr val="19BEC4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6E10654-F1DF-4CE7-B700-3F132281B393}"/>
                </a:ext>
              </a:extLst>
            </p:cNvPr>
            <p:cNvSpPr/>
            <p:nvPr/>
          </p:nvSpPr>
          <p:spPr>
            <a:xfrm>
              <a:off x="3199822" y="1612448"/>
              <a:ext cx="2731053" cy="420916"/>
            </a:xfrm>
            <a:prstGeom prst="rect">
              <a:avLst/>
            </a:prstGeom>
            <a:solidFill>
              <a:srgbClr val="2F80B9"/>
            </a:solidFill>
            <a:ln>
              <a:solidFill>
                <a:srgbClr val="1871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err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r>
                <a:rPr lang="ko-KR" altLang="en-US" sz="2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과정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90B31CA-272A-4502-9082-7605634E11FA}"/>
              </a:ext>
            </a:extLst>
          </p:cNvPr>
          <p:cNvCxnSpPr>
            <a:cxnSpLocks/>
          </p:cNvCxnSpPr>
          <p:nvPr/>
        </p:nvCxnSpPr>
        <p:spPr>
          <a:xfrm>
            <a:off x="2739334" y="3248177"/>
            <a:ext cx="0" cy="2613159"/>
          </a:xfrm>
          <a:prstGeom prst="line">
            <a:avLst/>
          </a:prstGeom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89E1FF6-D562-4E1D-AA4A-C3C224CA8D88}"/>
              </a:ext>
            </a:extLst>
          </p:cNvPr>
          <p:cNvCxnSpPr>
            <a:cxnSpLocks/>
          </p:cNvCxnSpPr>
          <p:nvPr/>
        </p:nvCxnSpPr>
        <p:spPr>
          <a:xfrm>
            <a:off x="5830012" y="3248177"/>
            <a:ext cx="0" cy="2613159"/>
          </a:xfrm>
          <a:prstGeom prst="line">
            <a:avLst/>
          </a:prstGeom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EBC4D2E-4820-48C9-84AD-9F6AC2FBADE1}"/>
              </a:ext>
            </a:extLst>
          </p:cNvPr>
          <p:cNvSpPr/>
          <p:nvPr/>
        </p:nvSpPr>
        <p:spPr>
          <a:xfrm>
            <a:off x="1868200" y="2653463"/>
            <a:ext cx="5400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동일 의미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무의미한 변수 제거</a:t>
            </a: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E68E1EEC-E047-420B-836B-D3EB49F2D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958" y="3602978"/>
            <a:ext cx="1113816" cy="1113816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0EF088AC-32B7-4BA0-8F21-505B860F0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042" y="2363465"/>
            <a:ext cx="1113817" cy="111381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CB6196-28C4-4E0F-85D8-BC841380277F}"/>
              </a:ext>
            </a:extLst>
          </p:cNvPr>
          <p:cNvSpPr/>
          <p:nvPr/>
        </p:nvSpPr>
        <p:spPr>
          <a:xfrm>
            <a:off x="1352185" y="3943421"/>
            <a:ext cx="5400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범주형 변수 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Level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조정</a:t>
            </a: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8" name="그래픽 27">
            <a:extLst>
              <a:ext uri="{FF2B5EF4-FFF2-40B4-BE49-F238E27FC236}">
                <a16:creationId xmlns:a16="http://schemas.microsoft.com/office/drawing/2014/main" id="{F4254807-C948-47D9-8C90-6A2E819820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044" y="5037933"/>
            <a:ext cx="1059643" cy="1059643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F3AFA4-4774-48EA-8CF5-3BF99AAA84FA}"/>
              </a:ext>
            </a:extLst>
          </p:cNvPr>
          <p:cNvSpPr/>
          <p:nvPr/>
        </p:nvSpPr>
        <p:spPr>
          <a:xfrm>
            <a:off x="626545" y="5193893"/>
            <a:ext cx="5400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결측값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대체</a:t>
            </a: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54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405E0E0-36A8-4EEA-946E-852A17A73B99}"/>
              </a:ext>
            </a:extLst>
          </p:cNvPr>
          <p:cNvGrpSpPr/>
          <p:nvPr/>
        </p:nvGrpSpPr>
        <p:grpSpPr>
          <a:xfrm>
            <a:off x="216000" y="6466303"/>
            <a:ext cx="11684000" cy="0"/>
            <a:chOff x="264886" y="426357"/>
            <a:chExt cx="11684000" cy="0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CB70C92-5C08-4D48-B83F-11F68C91A4D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741D4BF5-FEB4-47E7-AE1A-CF13CD383586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9B36DAD-0EB0-41AB-A02F-84F4CC15ABE8}"/>
              </a:ext>
            </a:extLst>
          </p:cNvPr>
          <p:cNvGrpSpPr/>
          <p:nvPr/>
        </p:nvGrpSpPr>
        <p:grpSpPr>
          <a:xfrm>
            <a:off x="216000" y="495313"/>
            <a:ext cx="11684000" cy="0"/>
            <a:chOff x="264886" y="426357"/>
            <a:chExt cx="11684000" cy="0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24F2C2D0-F655-4A61-B0A1-FF0A6D7D827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C6C201BC-F7E1-4DC3-8E47-797B3E4005E3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424DEAA-4C61-4E74-9B3A-73C52859F4A0}"/>
              </a:ext>
            </a:extLst>
          </p:cNvPr>
          <p:cNvSpPr txBox="1"/>
          <p:nvPr/>
        </p:nvSpPr>
        <p:spPr>
          <a:xfrm>
            <a:off x="886437" y="4400279"/>
            <a:ext cx="98678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Random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Forest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사용해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고객의 대출금 상환의 연체 여부</a:t>
            </a:r>
            <a:r>
              <a:rPr lang="en-US" altLang="ko-KR" sz="3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(Y/N)</a:t>
            </a:r>
            <a:r>
              <a:rPr lang="ko-KR" altLang="en-US" sz="3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예측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하자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  <a:p>
            <a:endParaRPr lang="en-US" altLang="ko-KR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F340AA-2615-45B1-93A7-C8E3F27C3CEF}"/>
              </a:ext>
            </a:extLst>
          </p:cNvPr>
          <p:cNvSpPr txBox="1"/>
          <p:nvPr/>
        </p:nvSpPr>
        <p:spPr>
          <a:xfrm>
            <a:off x="697577" y="572558"/>
            <a:ext cx="419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이번주 진도</a:t>
            </a:r>
            <a:endParaRPr lang="en-US" altLang="ko-KR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D5CCB7-2CBE-43CB-82E4-7FC517466C52}"/>
              </a:ext>
            </a:extLst>
          </p:cNvPr>
          <p:cNvSpPr txBox="1"/>
          <p:nvPr/>
        </p:nvSpPr>
        <p:spPr>
          <a:xfrm>
            <a:off x="85153" y="572558"/>
            <a:ext cx="60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702F4AB-E464-4584-9FF0-F1CF34AB8777}"/>
              </a:ext>
            </a:extLst>
          </p:cNvPr>
          <p:cNvSpPr/>
          <p:nvPr/>
        </p:nvSpPr>
        <p:spPr>
          <a:xfrm>
            <a:off x="639660" y="638353"/>
            <a:ext cx="72000" cy="396000"/>
          </a:xfrm>
          <a:prstGeom prst="rect">
            <a:avLst/>
          </a:prstGeom>
          <a:solidFill>
            <a:srgbClr val="2F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37DC88B-8BEF-4DC9-95B8-367A167F6CE1}"/>
              </a:ext>
            </a:extLst>
          </p:cNvPr>
          <p:cNvGrpSpPr/>
          <p:nvPr/>
        </p:nvGrpSpPr>
        <p:grpSpPr>
          <a:xfrm>
            <a:off x="4425258" y="1472297"/>
            <a:ext cx="2766083" cy="596915"/>
            <a:chOff x="3199822" y="1612448"/>
            <a:chExt cx="2777841" cy="46914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1D565AB-070E-4545-98AD-45E9388459CD}"/>
                </a:ext>
              </a:extLst>
            </p:cNvPr>
            <p:cNvSpPr/>
            <p:nvPr/>
          </p:nvSpPr>
          <p:spPr>
            <a:xfrm>
              <a:off x="3246610" y="1660676"/>
              <a:ext cx="2731053" cy="420916"/>
            </a:xfrm>
            <a:prstGeom prst="rect">
              <a:avLst/>
            </a:prstGeom>
            <a:solidFill>
              <a:srgbClr val="19BEC4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B41286B-8FF0-4BC0-94EC-D31CCDA0FABC}"/>
                </a:ext>
              </a:extLst>
            </p:cNvPr>
            <p:cNvSpPr/>
            <p:nvPr/>
          </p:nvSpPr>
          <p:spPr>
            <a:xfrm>
              <a:off x="3199822" y="1612448"/>
              <a:ext cx="2731053" cy="420916"/>
            </a:xfrm>
            <a:prstGeom prst="rect">
              <a:avLst/>
            </a:prstGeom>
            <a:solidFill>
              <a:srgbClr val="2F80B9"/>
            </a:solidFill>
            <a:ln>
              <a:solidFill>
                <a:srgbClr val="1871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변수 조정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B92AD37-CB55-4575-9786-DFBD2ACC37CE}"/>
              </a:ext>
            </a:extLst>
          </p:cNvPr>
          <p:cNvSpPr txBox="1"/>
          <p:nvPr/>
        </p:nvSpPr>
        <p:spPr>
          <a:xfrm>
            <a:off x="216000" y="120048"/>
            <a:ext cx="9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Loan Data</a:t>
            </a:r>
            <a:r>
              <a:rPr lang="ko-KR" altLang="en-US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고객 행동 예측 </a:t>
            </a:r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</a:t>
            </a:r>
            <a:endParaRPr lang="ko-KR" altLang="en-US" sz="16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B99A1B8-6077-4FA7-BCD5-634CBD49A1F2}"/>
              </a:ext>
            </a:extLst>
          </p:cNvPr>
          <p:cNvGrpSpPr/>
          <p:nvPr/>
        </p:nvGrpSpPr>
        <p:grpSpPr>
          <a:xfrm>
            <a:off x="4436255" y="2520243"/>
            <a:ext cx="2766083" cy="596915"/>
            <a:chOff x="3199822" y="1612448"/>
            <a:chExt cx="2777841" cy="46914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EA7F217-BBE7-4773-9D9F-8CB02D469AFC}"/>
                </a:ext>
              </a:extLst>
            </p:cNvPr>
            <p:cNvSpPr/>
            <p:nvPr/>
          </p:nvSpPr>
          <p:spPr>
            <a:xfrm>
              <a:off x="3246610" y="1660676"/>
              <a:ext cx="2731053" cy="420916"/>
            </a:xfrm>
            <a:prstGeom prst="rect">
              <a:avLst/>
            </a:prstGeom>
            <a:solidFill>
              <a:srgbClr val="19BEC4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8417285-DDDE-4098-AF9B-950BE898747C}"/>
                </a:ext>
              </a:extLst>
            </p:cNvPr>
            <p:cNvSpPr/>
            <p:nvPr/>
          </p:nvSpPr>
          <p:spPr>
            <a:xfrm>
              <a:off x="3199822" y="1612448"/>
              <a:ext cx="2731053" cy="420916"/>
            </a:xfrm>
            <a:prstGeom prst="rect">
              <a:avLst/>
            </a:prstGeom>
            <a:solidFill>
              <a:srgbClr val="2F80B9"/>
            </a:solidFill>
            <a:ln>
              <a:solidFill>
                <a:srgbClr val="1871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수정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6562546-162A-4EF7-8D79-F0CA09735D77}"/>
              </a:ext>
            </a:extLst>
          </p:cNvPr>
          <p:cNvGrpSpPr/>
          <p:nvPr/>
        </p:nvGrpSpPr>
        <p:grpSpPr>
          <a:xfrm>
            <a:off x="4428398" y="3605899"/>
            <a:ext cx="2766083" cy="596915"/>
            <a:chOff x="3199822" y="1612448"/>
            <a:chExt cx="2777841" cy="46914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9F14884-7DE9-46B3-AB4A-18DD3E4AF123}"/>
                </a:ext>
              </a:extLst>
            </p:cNvPr>
            <p:cNvSpPr/>
            <p:nvPr/>
          </p:nvSpPr>
          <p:spPr>
            <a:xfrm>
              <a:off x="3246610" y="1660676"/>
              <a:ext cx="2731053" cy="420916"/>
            </a:xfrm>
            <a:prstGeom prst="rect">
              <a:avLst/>
            </a:prstGeom>
            <a:solidFill>
              <a:srgbClr val="19BEC4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FA30E01-AAFE-4758-B6D2-45E708EFC3B9}"/>
                </a:ext>
              </a:extLst>
            </p:cNvPr>
            <p:cNvSpPr/>
            <p:nvPr/>
          </p:nvSpPr>
          <p:spPr>
            <a:xfrm>
              <a:off x="3199822" y="1612448"/>
              <a:ext cx="2731053" cy="420916"/>
            </a:xfrm>
            <a:prstGeom prst="rect">
              <a:avLst/>
            </a:prstGeom>
            <a:solidFill>
              <a:srgbClr val="2F80B9"/>
            </a:solidFill>
            <a:ln>
              <a:solidFill>
                <a:srgbClr val="1871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모델 결정 및 결론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672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C2D3BE0-E8B0-4C49-BBAF-B6C493F21BA8}"/>
              </a:ext>
            </a:extLst>
          </p:cNvPr>
          <p:cNvGrpSpPr/>
          <p:nvPr/>
        </p:nvGrpSpPr>
        <p:grpSpPr>
          <a:xfrm>
            <a:off x="216000" y="6466303"/>
            <a:ext cx="11684000" cy="0"/>
            <a:chOff x="264886" y="426357"/>
            <a:chExt cx="11684000" cy="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97AEEE4-FD3B-4500-BB3E-564E2AFF7F8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1E3546B-1527-490C-A2FD-277E1DEC7C74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31A5DF-4338-45E6-980B-E01E7A07FF69}"/>
              </a:ext>
            </a:extLst>
          </p:cNvPr>
          <p:cNvGrpSpPr/>
          <p:nvPr/>
        </p:nvGrpSpPr>
        <p:grpSpPr>
          <a:xfrm>
            <a:off x="216000" y="495313"/>
            <a:ext cx="11684000" cy="0"/>
            <a:chOff x="264886" y="426357"/>
            <a:chExt cx="11684000" cy="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B720537-432E-4E6A-807A-7B890915B6F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21B788B-3E98-4DFA-955D-53431CAD329C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F004251-57EE-4D9E-B99F-98C368CAECE6}"/>
              </a:ext>
            </a:extLst>
          </p:cNvPr>
          <p:cNvSpPr txBox="1"/>
          <p:nvPr/>
        </p:nvSpPr>
        <p:spPr>
          <a:xfrm>
            <a:off x="697577" y="572558"/>
            <a:ext cx="419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조정 </a:t>
            </a:r>
            <a:endParaRPr lang="en-US" altLang="ko-KR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AE4F40-C79C-47FD-AFF9-FE2130565521}"/>
              </a:ext>
            </a:extLst>
          </p:cNvPr>
          <p:cNvSpPr txBox="1"/>
          <p:nvPr/>
        </p:nvSpPr>
        <p:spPr>
          <a:xfrm>
            <a:off x="85153" y="572558"/>
            <a:ext cx="60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62FCE1-312A-4A24-B2C0-0AC5B463382B}"/>
              </a:ext>
            </a:extLst>
          </p:cNvPr>
          <p:cNvSpPr/>
          <p:nvPr/>
        </p:nvSpPr>
        <p:spPr>
          <a:xfrm>
            <a:off x="639660" y="638353"/>
            <a:ext cx="72000" cy="396000"/>
          </a:xfrm>
          <a:prstGeom prst="rect">
            <a:avLst/>
          </a:prstGeom>
          <a:solidFill>
            <a:srgbClr val="2F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76DAF-1CB7-454E-8988-C20CCF8D903F}"/>
              </a:ext>
            </a:extLst>
          </p:cNvPr>
          <p:cNvSpPr txBox="1"/>
          <p:nvPr/>
        </p:nvSpPr>
        <p:spPr>
          <a:xfrm>
            <a:off x="6954507" y="-509503"/>
            <a:ext cx="255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변수 제거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D8C8DA-67F4-4401-967A-6F39966F1CC6}"/>
              </a:ext>
            </a:extLst>
          </p:cNvPr>
          <p:cNvSpPr txBox="1"/>
          <p:nvPr/>
        </p:nvSpPr>
        <p:spPr>
          <a:xfrm>
            <a:off x="9937532" y="-297675"/>
            <a:ext cx="255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결측값</a:t>
            </a:r>
            <a:r>
              <a:rPr lang="ko-KR" altLang="en-US" dirty="0"/>
              <a:t> 대체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A782256-3942-4677-8E71-F7DC58BE8717}"/>
              </a:ext>
            </a:extLst>
          </p:cNvPr>
          <p:cNvCxnSpPr>
            <a:cxnSpLocks/>
          </p:cNvCxnSpPr>
          <p:nvPr/>
        </p:nvCxnSpPr>
        <p:spPr>
          <a:xfrm>
            <a:off x="4217833" y="2616585"/>
            <a:ext cx="0" cy="2613159"/>
          </a:xfrm>
          <a:prstGeom prst="line">
            <a:avLst/>
          </a:prstGeom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54BF2EE-4DD3-429F-8F51-EEAFB7699E78}"/>
              </a:ext>
            </a:extLst>
          </p:cNvPr>
          <p:cNvCxnSpPr>
            <a:cxnSpLocks/>
          </p:cNvCxnSpPr>
          <p:nvPr/>
        </p:nvCxnSpPr>
        <p:spPr>
          <a:xfrm>
            <a:off x="7308511" y="2616585"/>
            <a:ext cx="0" cy="2613159"/>
          </a:xfrm>
          <a:prstGeom prst="line">
            <a:avLst/>
          </a:prstGeom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BC9BDB-57AC-4B7C-B1BA-B7F2DCA8BAEB}"/>
              </a:ext>
            </a:extLst>
          </p:cNvPr>
          <p:cNvSpPr/>
          <p:nvPr/>
        </p:nvSpPr>
        <p:spPr>
          <a:xfrm>
            <a:off x="-607302" y="1127473"/>
            <a:ext cx="88453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:24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변수 중 겹치는 의미를 가진 변수들을 제거</a:t>
            </a: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C0211A-CDA9-4FF2-9469-B97BDC6AB6AC}"/>
              </a:ext>
            </a:extLst>
          </p:cNvPr>
          <p:cNvSpPr txBox="1"/>
          <p:nvPr/>
        </p:nvSpPr>
        <p:spPr>
          <a:xfrm>
            <a:off x="216000" y="120048"/>
            <a:ext cx="9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Loan Data</a:t>
            </a:r>
            <a:r>
              <a:rPr lang="ko-KR" altLang="en-US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고객 행동 예측 </a:t>
            </a:r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</a:t>
            </a:r>
            <a:endParaRPr lang="ko-KR" altLang="en-US" sz="16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569C52-A4D4-4EDA-86EB-990C9AD46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48" y="1786397"/>
            <a:ext cx="7509428" cy="344334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D48800-318B-4C8E-AFF5-F34FD1C68DC6}"/>
              </a:ext>
            </a:extLst>
          </p:cNvPr>
          <p:cNvSpPr/>
          <p:nvPr/>
        </p:nvSpPr>
        <p:spPr>
          <a:xfrm>
            <a:off x="464223" y="2329373"/>
            <a:ext cx="1264111" cy="316206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옛날목욕탕L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F6A9B1-CF94-43A9-96F7-3B4E44B3039E}"/>
              </a:ext>
            </a:extLst>
          </p:cNvPr>
          <p:cNvSpPr/>
          <p:nvPr/>
        </p:nvSpPr>
        <p:spPr>
          <a:xfrm>
            <a:off x="434755" y="3026004"/>
            <a:ext cx="1264111" cy="316206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옛날목욕탕L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E1D352-CDF4-4F34-986E-EAE8BADACDDE}"/>
              </a:ext>
            </a:extLst>
          </p:cNvPr>
          <p:cNvSpPr/>
          <p:nvPr/>
        </p:nvSpPr>
        <p:spPr>
          <a:xfrm>
            <a:off x="434755" y="3795329"/>
            <a:ext cx="1814461" cy="41161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옛날목욕탕L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BA91DA-B9C7-4826-9A27-9D7687F7F559}"/>
              </a:ext>
            </a:extLst>
          </p:cNvPr>
          <p:cNvSpPr/>
          <p:nvPr/>
        </p:nvSpPr>
        <p:spPr>
          <a:xfrm>
            <a:off x="441760" y="4211934"/>
            <a:ext cx="1814461" cy="560051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옛날목욕탕L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8BE0F7-BBD8-4A3A-8D83-06BB75B4125D}"/>
              </a:ext>
            </a:extLst>
          </p:cNvPr>
          <p:cNvSpPr/>
          <p:nvPr/>
        </p:nvSpPr>
        <p:spPr>
          <a:xfrm>
            <a:off x="422304" y="4903560"/>
            <a:ext cx="1264111" cy="194609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옛날목욕탕L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5E4EDA-A7E6-44E3-A29A-AA9E82C7E5F0}"/>
              </a:ext>
            </a:extLst>
          </p:cNvPr>
          <p:cNvSpPr/>
          <p:nvPr/>
        </p:nvSpPr>
        <p:spPr>
          <a:xfrm>
            <a:off x="7197699" y="3290444"/>
            <a:ext cx="67331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총 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개로 감소</a:t>
            </a: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243307A-A403-49FD-9723-255A0A3612D5}"/>
              </a:ext>
            </a:extLst>
          </p:cNvPr>
          <p:cNvCxnSpPr>
            <a:cxnSpLocks/>
          </p:cNvCxnSpPr>
          <p:nvPr/>
        </p:nvCxnSpPr>
        <p:spPr>
          <a:xfrm>
            <a:off x="8118021" y="3552054"/>
            <a:ext cx="991728" cy="0"/>
          </a:xfrm>
          <a:prstGeom prst="straightConnector1">
            <a:avLst/>
          </a:prstGeom>
          <a:ln w="76200">
            <a:solidFill>
              <a:srgbClr val="2F80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2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C2D3BE0-E8B0-4C49-BBAF-B6C493F21BA8}"/>
              </a:ext>
            </a:extLst>
          </p:cNvPr>
          <p:cNvGrpSpPr/>
          <p:nvPr/>
        </p:nvGrpSpPr>
        <p:grpSpPr>
          <a:xfrm>
            <a:off x="216000" y="6466303"/>
            <a:ext cx="11684000" cy="0"/>
            <a:chOff x="264886" y="426357"/>
            <a:chExt cx="11684000" cy="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97AEEE4-FD3B-4500-BB3E-564E2AFF7F8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1E3546B-1527-490C-A2FD-277E1DEC7C74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31A5DF-4338-45E6-980B-E01E7A07FF69}"/>
              </a:ext>
            </a:extLst>
          </p:cNvPr>
          <p:cNvGrpSpPr/>
          <p:nvPr/>
        </p:nvGrpSpPr>
        <p:grpSpPr>
          <a:xfrm>
            <a:off x="216000" y="495313"/>
            <a:ext cx="11684000" cy="0"/>
            <a:chOff x="264886" y="426357"/>
            <a:chExt cx="11684000" cy="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B720537-432E-4E6A-807A-7B890915B6F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21B788B-3E98-4DFA-955D-53431CAD329C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AE4F40-C79C-47FD-AFF9-FE2130565521}"/>
              </a:ext>
            </a:extLst>
          </p:cNvPr>
          <p:cNvSpPr txBox="1"/>
          <p:nvPr/>
        </p:nvSpPr>
        <p:spPr>
          <a:xfrm>
            <a:off x="85153" y="572558"/>
            <a:ext cx="60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62FCE1-312A-4A24-B2C0-0AC5B463382B}"/>
              </a:ext>
            </a:extLst>
          </p:cNvPr>
          <p:cNvSpPr/>
          <p:nvPr/>
        </p:nvSpPr>
        <p:spPr>
          <a:xfrm>
            <a:off x="639660" y="638353"/>
            <a:ext cx="72000" cy="396000"/>
          </a:xfrm>
          <a:prstGeom prst="rect">
            <a:avLst/>
          </a:prstGeom>
          <a:solidFill>
            <a:srgbClr val="2F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A782256-3942-4677-8E71-F7DC58BE8717}"/>
              </a:ext>
            </a:extLst>
          </p:cNvPr>
          <p:cNvCxnSpPr>
            <a:cxnSpLocks/>
          </p:cNvCxnSpPr>
          <p:nvPr/>
        </p:nvCxnSpPr>
        <p:spPr>
          <a:xfrm>
            <a:off x="4217833" y="2616585"/>
            <a:ext cx="0" cy="2613159"/>
          </a:xfrm>
          <a:prstGeom prst="line">
            <a:avLst/>
          </a:prstGeom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54BF2EE-4DD3-429F-8F51-EEAFB7699E78}"/>
              </a:ext>
            </a:extLst>
          </p:cNvPr>
          <p:cNvCxnSpPr>
            <a:cxnSpLocks/>
          </p:cNvCxnSpPr>
          <p:nvPr/>
        </p:nvCxnSpPr>
        <p:spPr>
          <a:xfrm>
            <a:off x="7308511" y="2616585"/>
            <a:ext cx="0" cy="2613159"/>
          </a:xfrm>
          <a:prstGeom prst="line">
            <a:avLst/>
          </a:prstGeom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2C0211A-CDA9-4FF2-9469-B97BDC6AB6AC}"/>
              </a:ext>
            </a:extLst>
          </p:cNvPr>
          <p:cNvSpPr txBox="1"/>
          <p:nvPr/>
        </p:nvSpPr>
        <p:spPr>
          <a:xfrm>
            <a:off x="216000" y="120048"/>
            <a:ext cx="9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Loan Data</a:t>
            </a:r>
            <a:r>
              <a:rPr lang="ko-KR" altLang="en-US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고객 행동 예측 </a:t>
            </a:r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</a:t>
            </a:r>
            <a:endParaRPr lang="ko-KR" altLang="en-US" sz="16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77CB00-C186-4D15-A0B9-775F648C1FFA}"/>
              </a:ext>
            </a:extLst>
          </p:cNvPr>
          <p:cNvSpPr/>
          <p:nvPr/>
        </p:nvSpPr>
        <p:spPr>
          <a:xfrm>
            <a:off x="2032709" y="634243"/>
            <a:ext cx="51505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데이터를 통해 유의미한 새로운 변수 생성 시도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4D51FA-B522-4DC8-915F-2CCF94DB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60" y="1330535"/>
            <a:ext cx="4267200" cy="168592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82A78D-6475-40CD-98B9-6E9343AF37B5}"/>
              </a:ext>
            </a:extLst>
          </p:cNvPr>
          <p:cNvSpPr/>
          <p:nvPr/>
        </p:nvSpPr>
        <p:spPr>
          <a:xfrm>
            <a:off x="5348244" y="1694471"/>
            <a:ext cx="5852887" cy="707886"/>
          </a:xfrm>
          <a:prstGeom prst="rect">
            <a:avLst/>
          </a:prstGeom>
          <a:ln>
            <a:solidFill>
              <a:srgbClr val="2F80B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사용하는 계좌 중 연체된 계좌의 비에 대한 변수 생성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→ 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5400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0/0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5400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값이 존재해서 무의미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5400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B85ABC5-3429-4D77-A4ED-E8E3EC3C1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33" y="3584699"/>
            <a:ext cx="3543300" cy="12001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7388E3-D571-4EC5-84EA-419D973DF93E}"/>
              </a:ext>
            </a:extLst>
          </p:cNvPr>
          <p:cNvSpPr/>
          <p:nvPr/>
        </p:nvSpPr>
        <p:spPr>
          <a:xfrm>
            <a:off x="4688732" y="3215278"/>
            <a:ext cx="6956630" cy="1938992"/>
          </a:xfrm>
          <a:prstGeom prst="rect">
            <a:avLst/>
          </a:prstGeom>
          <a:ln>
            <a:solidFill>
              <a:srgbClr val="2F80B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total_acc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open_acc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포함되어 있다고 가정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→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5400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close_acc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5400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생성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pub_rec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중 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비율이 그 이외의 비율보다 큼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→0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이거나 이외의 값으로 두개의 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level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축소한 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5400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pub_rec2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907EB5-3301-497E-91F1-13C18097CBCB}"/>
              </a:ext>
            </a:extLst>
          </p:cNvPr>
          <p:cNvSpPr txBox="1"/>
          <p:nvPr/>
        </p:nvSpPr>
        <p:spPr>
          <a:xfrm>
            <a:off x="697577" y="572558"/>
            <a:ext cx="419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조정 </a:t>
            </a:r>
            <a:endParaRPr lang="en-US" altLang="ko-KR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18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C2D3BE0-E8B0-4C49-BBAF-B6C493F21BA8}"/>
              </a:ext>
            </a:extLst>
          </p:cNvPr>
          <p:cNvGrpSpPr/>
          <p:nvPr/>
        </p:nvGrpSpPr>
        <p:grpSpPr>
          <a:xfrm>
            <a:off x="216000" y="6466303"/>
            <a:ext cx="11684000" cy="0"/>
            <a:chOff x="264886" y="426357"/>
            <a:chExt cx="11684000" cy="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97AEEE4-FD3B-4500-BB3E-564E2AFF7F8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1E3546B-1527-490C-A2FD-277E1DEC7C74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31A5DF-4338-45E6-980B-E01E7A07FF69}"/>
              </a:ext>
            </a:extLst>
          </p:cNvPr>
          <p:cNvGrpSpPr/>
          <p:nvPr/>
        </p:nvGrpSpPr>
        <p:grpSpPr>
          <a:xfrm>
            <a:off x="216000" y="495313"/>
            <a:ext cx="11684000" cy="0"/>
            <a:chOff x="264886" y="426357"/>
            <a:chExt cx="11684000" cy="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B720537-432E-4E6A-807A-7B890915B6F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21B788B-3E98-4DFA-955D-53431CAD329C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AE4F40-C79C-47FD-AFF9-FE2130565521}"/>
              </a:ext>
            </a:extLst>
          </p:cNvPr>
          <p:cNvSpPr txBox="1"/>
          <p:nvPr/>
        </p:nvSpPr>
        <p:spPr>
          <a:xfrm>
            <a:off x="85153" y="572558"/>
            <a:ext cx="60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62FCE1-312A-4A24-B2C0-0AC5B463382B}"/>
              </a:ext>
            </a:extLst>
          </p:cNvPr>
          <p:cNvSpPr/>
          <p:nvPr/>
        </p:nvSpPr>
        <p:spPr>
          <a:xfrm>
            <a:off x="639660" y="638353"/>
            <a:ext cx="72000" cy="396000"/>
          </a:xfrm>
          <a:prstGeom prst="rect">
            <a:avLst/>
          </a:prstGeom>
          <a:solidFill>
            <a:srgbClr val="2F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4F2927-C4CC-4186-8115-5F48A4417C91}"/>
              </a:ext>
            </a:extLst>
          </p:cNvPr>
          <p:cNvSpPr txBox="1"/>
          <p:nvPr/>
        </p:nvSpPr>
        <p:spPr>
          <a:xfrm>
            <a:off x="216000" y="120048"/>
            <a:ext cx="9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Loan Data</a:t>
            </a:r>
            <a:r>
              <a:rPr lang="ko-KR" altLang="en-US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고객 행동 예측 </a:t>
            </a:r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</a:t>
            </a:r>
            <a:endParaRPr lang="ko-KR" altLang="en-US" sz="16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213D17-48D1-4E6C-BF27-46C8F3460E53}"/>
              </a:ext>
            </a:extLst>
          </p:cNvPr>
          <p:cNvSpPr txBox="1"/>
          <p:nvPr/>
        </p:nvSpPr>
        <p:spPr>
          <a:xfrm>
            <a:off x="1112467" y="1958409"/>
            <a:ext cx="9386040" cy="1508105"/>
          </a:xfrm>
          <a:prstGeom prst="rect">
            <a:avLst/>
          </a:prstGeom>
          <a:noFill/>
          <a:ln>
            <a:solidFill>
              <a:srgbClr val="2F80B9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비슷한 의미를 가지고 있다고 생각되는 변수들을 묶음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renewable energy + car +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home_improvement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+ moving =&gt;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other1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Medical + wedding + vacation +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major_purchase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=&gt;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other2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other +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small_business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=&gt;  other3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F41A72-D225-4965-9EEB-3567C09E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220" y="3588101"/>
            <a:ext cx="9172575" cy="1228725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BF1CE96A-7375-4A8A-B8FF-E4C92713EE32}"/>
              </a:ext>
            </a:extLst>
          </p:cNvPr>
          <p:cNvSpPr/>
          <p:nvPr/>
        </p:nvSpPr>
        <p:spPr>
          <a:xfrm>
            <a:off x="5270042" y="4887157"/>
            <a:ext cx="623455" cy="5776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DBB567-92C8-449F-8AB3-083D53F61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220" y="5532464"/>
            <a:ext cx="8801100" cy="6667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B4DF34-D6D2-4D51-A773-080E5C66A020}"/>
              </a:ext>
            </a:extLst>
          </p:cNvPr>
          <p:cNvSpPr txBox="1"/>
          <p:nvPr/>
        </p:nvSpPr>
        <p:spPr>
          <a:xfrm>
            <a:off x="626097" y="1467515"/>
            <a:ext cx="9659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&lt;Purpose level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조정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CBC7A1-D625-4270-ADDC-F948675FF7B6}"/>
              </a:ext>
            </a:extLst>
          </p:cNvPr>
          <p:cNvSpPr/>
          <p:nvPr/>
        </p:nvSpPr>
        <p:spPr>
          <a:xfrm>
            <a:off x="2032709" y="634243"/>
            <a:ext cx="51505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데이터를 통해 유의미한 새로운 변수 생성 시도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8914DF-CFA4-4D6C-86EF-F53D52A733FF}"/>
              </a:ext>
            </a:extLst>
          </p:cNvPr>
          <p:cNvSpPr txBox="1"/>
          <p:nvPr/>
        </p:nvSpPr>
        <p:spPr>
          <a:xfrm>
            <a:off x="697577" y="572558"/>
            <a:ext cx="419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조정 </a:t>
            </a:r>
            <a:endParaRPr lang="en-US" altLang="ko-KR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69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C2D3BE0-E8B0-4C49-BBAF-B6C493F21BA8}"/>
              </a:ext>
            </a:extLst>
          </p:cNvPr>
          <p:cNvGrpSpPr/>
          <p:nvPr/>
        </p:nvGrpSpPr>
        <p:grpSpPr>
          <a:xfrm>
            <a:off x="216000" y="6466303"/>
            <a:ext cx="11684000" cy="0"/>
            <a:chOff x="264886" y="426357"/>
            <a:chExt cx="11684000" cy="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97AEEE4-FD3B-4500-BB3E-564E2AFF7F8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1E3546B-1527-490C-A2FD-277E1DEC7C74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31A5DF-4338-45E6-980B-E01E7A07FF69}"/>
              </a:ext>
            </a:extLst>
          </p:cNvPr>
          <p:cNvGrpSpPr/>
          <p:nvPr/>
        </p:nvGrpSpPr>
        <p:grpSpPr>
          <a:xfrm>
            <a:off x="216000" y="495313"/>
            <a:ext cx="11684000" cy="0"/>
            <a:chOff x="264886" y="426357"/>
            <a:chExt cx="11684000" cy="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B720537-432E-4E6A-807A-7B890915B6F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21B788B-3E98-4DFA-955D-53431CAD329C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F004251-57EE-4D9E-B99F-98C368CAECE6}"/>
              </a:ext>
            </a:extLst>
          </p:cNvPr>
          <p:cNvSpPr txBox="1"/>
          <p:nvPr/>
        </p:nvSpPr>
        <p:spPr>
          <a:xfrm>
            <a:off x="697577" y="572558"/>
            <a:ext cx="419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조정 </a:t>
            </a:r>
            <a:endParaRPr lang="en-US" altLang="ko-KR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AE4F40-C79C-47FD-AFF9-FE2130565521}"/>
              </a:ext>
            </a:extLst>
          </p:cNvPr>
          <p:cNvSpPr txBox="1"/>
          <p:nvPr/>
        </p:nvSpPr>
        <p:spPr>
          <a:xfrm>
            <a:off x="85153" y="572558"/>
            <a:ext cx="60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62FCE1-312A-4A24-B2C0-0AC5B463382B}"/>
              </a:ext>
            </a:extLst>
          </p:cNvPr>
          <p:cNvSpPr/>
          <p:nvPr/>
        </p:nvSpPr>
        <p:spPr>
          <a:xfrm>
            <a:off x="639660" y="638353"/>
            <a:ext cx="72000" cy="396000"/>
          </a:xfrm>
          <a:prstGeom prst="rect">
            <a:avLst/>
          </a:prstGeom>
          <a:solidFill>
            <a:srgbClr val="2F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76DAF-1CB7-454E-8988-C20CCF8D903F}"/>
              </a:ext>
            </a:extLst>
          </p:cNvPr>
          <p:cNvSpPr txBox="1"/>
          <p:nvPr/>
        </p:nvSpPr>
        <p:spPr>
          <a:xfrm>
            <a:off x="6954507" y="-509503"/>
            <a:ext cx="255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변수 제거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A782256-3942-4677-8E71-F7DC58BE8717}"/>
              </a:ext>
            </a:extLst>
          </p:cNvPr>
          <p:cNvCxnSpPr>
            <a:cxnSpLocks/>
          </p:cNvCxnSpPr>
          <p:nvPr/>
        </p:nvCxnSpPr>
        <p:spPr>
          <a:xfrm>
            <a:off x="4217833" y="2616585"/>
            <a:ext cx="0" cy="2613159"/>
          </a:xfrm>
          <a:prstGeom prst="line">
            <a:avLst/>
          </a:prstGeom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54BF2EE-4DD3-429F-8F51-EEAFB7699E78}"/>
              </a:ext>
            </a:extLst>
          </p:cNvPr>
          <p:cNvCxnSpPr>
            <a:cxnSpLocks/>
          </p:cNvCxnSpPr>
          <p:nvPr/>
        </p:nvCxnSpPr>
        <p:spPr>
          <a:xfrm>
            <a:off x="7308511" y="2616585"/>
            <a:ext cx="0" cy="2613159"/>
          </a:xfrm>
          <a:prstGeom prst="line">
            <a:avLst/>
          </a:prstGeom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2C0211A-CDA9-4FF2-9469-B97BDC6AB6AC}"/>
              </a:ext>
            </a:extLst>
          </p:cNvPr>
          <p:cNvSpPr txBox="1"/>
          <p:nvPr/>
        </p:nvSpPr>
        <p:spPr>
          <a:xfrm>
            <a:off x="216000" y="120048"/>
            <a:ext cx="9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Loan Data</a:t>
            </a:r>
            <a:r>
              <a:rPr lang="ko-KR" altLang="en-US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고객 행동 예측 </a:t>
            </a:r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</a:t>
            </a:r>
            <a:endParaRPr lang="ko-KR" altLang="en-US" sz="16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0CF132-E193-4866-84EB-97FCE25B9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7" y="1942741"/>
            <a:ext cx="7369904" cy="251529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3056BE-F7BB-4E0F-9DE7-DD128325D65A}"/>
              </a:ext>
            </a:extLst>
          </p:cNvPr>
          <p:cNvSpPr/>
          <p:nvPr/>
        </p:nvSpPr>
        <p:spPr>
          <a:xfrm>
            <a:off x="7422817" y="2721114"/>
            <a:ext cx="4699674" cy="707886"/>
          </a:xfrm>
          <a:prstGeom prst="rect">
            <a:avLst/>
          </a:prstGeom>
          <a:ln>
            <a:solidFill>
              <a:srgbClr val="2F80B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numeric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변수와 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factor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변수들을 각각 나눠서 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모델링을 위한 데이터를 새로 생성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3D6E16-40A9-450C-8B6C-0B0032100595}"/>
              </a:ext>
            </a:extLst>
          </p:cNvPr>
          <p:cNvSpPr/>
          <p:nvPr/>
        </p:nvSpPr>
        <p:spPr>
          <a:xfrm>
            <a:off x="2032709" y="634243"/>
            <a:ext cx="51505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데이터를 통해 유의미한 새로운 변수 생성 시도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오른쪽 대괄호 17">
            <a:extLst>
              <a:ext uri="{FF2B5EF4-FFF2-40B4-BE49-F238E27FC236}">
                <a16:creationId xmlns:a16="http://schemas.microsoft.com/office/drawing/2014/main" id="{75624009-C088-44B8-90EC-E4D2928176C2}"/>
              </a:ext>
            </a:extLst>
          </p:cNvPr>
          <p:cNvSpPr/>
          <p:nvPr/>
        </p:nvSpPr>
        <p:spPr>
          <a:xfrm>
            <a:off x="7094708" y="2143679"/>
            <a:ext cx="239331" cy="976594"/>
          </a:xfrm>
          <a:prstGeom prst="rightBracket">
            <a:avLst/>
          </a:prstGeom>
          <a:ln w="57150">
            <a:solidFill>
              <a:srgbClr val="2F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대괄호 19">
            <a:extLst>
              <a:ext uri="{FF2B5EF4-FFF2-40B4-BE49-F238E27FC236}">
                <a16:creationId xmlns:a16="http://schemas.microsoft.com/office/drawing/2014/main" id="{12CEADAB-2A40-43C1-86F3-1D3AFE844B16}"/>
              </a:ext>
            </a:extLst>
          </p:cNvPr>
          <p:cNvSpPr/>
          <p:nvPr/>
        </p:nvSpPr>
        <p:spPr>
          <a:xfrm>
            <a:off x="6954875" y="3295320"/>
            <a:ext cx="239331" cy="976594"/>
          </a:xfrm>
          <a:prstGeom prst="rightBracket">
            <a:avLst/>
          </a:prstGeom>
          <a:ln w="57150">
            <a:solidFill>
              <a:srgbClr val="2F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6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C2D3BE0-E8B0-4C49-BBAF-B6C493F21BA8}"/>
              </a:ext>
            </a:extLst>
          </p:cNvPr>
          <p:cNvGrpSpPr/>
          <p:nvPr/>
        </p:nvGrpSpPr>
        <p:grpSpPr>
          <a:xfrm>
            <a:off x="216000" y="6466303"/>
            <a:ext cx="11684000" cy="0"/>
            <a:chOff x="264886" y="426357"/>
            <a:chExt cx="11684000" cy="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97AEEE4-FD3B-4500-BB3E-564E2AFF7F8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1E3546B-1527-490C-A2FD-277E1DEC7C74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31A5DF-4338-45E6-980B-E01E7A07FF69}"/>
              </a:ext>
            </a:extLst>
          </p:cNvPr>
          <p:cNvGrpSpPr/>
          <p:nvPr/>
        </p:nvGrpSpPr>
        <p:grpSpPr>
          <a:xfrm>
            <a:off x="216000" y="495313"/>
            <a:ext cx="11684000" cy="0"/>
            <a:chOff x="264886" y="426357"/>
            <a:chExt cx="11684000" cy="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B720537-432E-4E6A-807A-7B890915B6F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357"/>
              <a:ext cx="5852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21B788B-3E98-4DFA-955D-53431CAD329C}"/>
                </a:ext>
              </a:extLst>
            </p:cNvPr>
            <p:cNvCxnSpPr>
              <a:cxnSpLocks/>
            </p:cNvCxnSpPr>
            <p:nvPr/>
          </p:nvCxnSpPr>
          <p:spPr>
            <a:xfrm>
              <a:off x="264886" y="426357"/>
              <a:ext cx="8015514" cy="0"/>
            </a:xfrm>
            <a:prstGeom prst="line">
              <a:avLst/>
            </a:prstGeom>
            <a:ln w="38100">
              <a:solidFill>
                <a:srgbClr val="115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AE4F40-C79C-47FD-AFF9-FE2130565521}"/>
              </a:ext>
            </a:extLst>
          </p:cNvPr>
          <p:cNvSpPr txBox="1"/>
          <p:nvPr/>
        </p:nvSpPr>
        <p:spPr>
          <a:xfrm>
            <a:off x="85153" y="572558"/>
            <a:ext cx="60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62FCE1-312A-4A24-B2C0-0AC5B463382B}"/>
              </a:ext>
            </a:extLst>
          </p:cNvPr>
          <p:cNvSpPr/>
          <p:nvPr/>
        </p:nvSpPr>
        <p:spPr>
          <a:xfrm>
            <a:off x="639660" y="638353"/>
            <a:ext cx="72000" cy="396000"/>
          </a:xfrm>
          <a:prstGeom prst="rect">
            <a:avLst/>
          </a:prstGeom>
          <a:solidFill>
            <a:srgbClr val="2F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4F2927-C4CC-4186-8115-5F48A4417C91}"/>
              </a:ext>
            </a:extLst>
          </p:cNvPr>
          <p:cNvSpPr txBox="1"/>
          <p:nvPr/>
        </p:nvSpPr>
        <p:spPr>
          <a:xfrm>
            <a:off x="216000" y="120048"/>
            <a:ext cx="9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Loan Data</a:t>
            </a:r>
            <a:r>
              <a:rPr lang="ko-KR" altLang="en-US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고객 행동 예측 </a:t>
            </a:r>
            <a:r>
              <a:rPr lang="en-US" altLang="ko-KR" sz="16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</a:t>
            </a:r>
            <a:endParaRPr lang="ko-KR" altLang="en-US" sz="16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A3DA17-A1D4-4FD1-967E-6332D2974E5A}"/>
              </a:ext>
            </a:extLst>
          </p:cNvPr>
          <p:cNvSpPr txBox="1"/>
          <p:nvPr/>
        </p:nvSpPr>
        <p:spPr>
          <a:xfrm>
            <a:off x="697577" y="572558"/>
            <a:ext cx="419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chemeClr val="bg2">
                        <a:lumMod val="2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결과 해석 </a:t>
            </a:r>
            <a:endParaRPr lang="en-US" altLang="ko-KR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9C394D-B1F3-4250-ACEF-7020412B8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448" y="2208584"/>
            <a:ext cx="9524148" cy="8737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CA235E-79F6-4B16-8AC7-C9310271A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448" y="3440308"/>
            <a:ext cx="5324475" cy="17526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8E25CE-35AD-4287-A7B6-7998643C3331}"/>
              </a:ext>
            </a:extLst>
          </p:cNvPr>
          <p:cNvSpPr/>
          <p:nvPr/>
        </p:nvSpPr>
        <p:spPr>
          <a:xfrm>
            <a:off x="2187355" y="4588865"/>
            <a:ext cx="1504970" cy="143749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옛날목욕탕L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BA6D10-27DD-4602-BDA4-044D1DAA745F}"/>
              </a:ext>
            </a:extLst>
          </p:cNvPr>
          <p:cNvSpPr txBox="1"/>
          <p:nvPr/>
        </p:nvSpPr>
        <p:spPr>
          <a:xfrm>
            <a:off x="4626056" y="4426297"/>
            <a:ext cx="4138978" cy="369332"/>
          </a:xfrm>
          <a:prstGeom prst="rect">
            <a:avLst/>
          </a:prstGeom>
          <a:noFill/>
          <a:ln>
            <a:solidFill>
              <a:srgbClr val="B5400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Accuracy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87%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매우 높게 나타남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EC9772-0389-4DB7-896B-DE5D43AC2BEF}"/>
              </a:ext>
            </a:extLst>
          </p:cNvPr>
          <p:cNvSpPr txBox="1"/>
          <p:nvPr/>
        </p:nvSpPr>
        <p:spPr>
          <a:xfrm>
            <a:off x="626097" y="1467515"/>
            <a:ext cx="965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초기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Random Forest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84C6D0-3962-4C04-8D97-060F2C5148F5}"/>
              </a:ext>
            </a:extLst>
          </p:cNvPr>
          <p:cNvCxnSpPr/>
          <p:nvPr/>
        </p:nvCxnSpPr>
        <p:spPr>
          <a:xfrm>
            <a:off x="3973947" y="4639897"/>
            <a:ext cx="499620" cy="0"/>
          </a:xfrm>
          <a:prstGeom prst="straightConnector1">
            <a:avLst/>
          </a:prstGeom>
          <a:ln w="38100">
            <a:solidFill>
              <a:srgbClr val="B5400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0C3D87-8400-44DC-B384-613A1E9A20D4}"/>
              </a:ext>
            </a:extLst>
          </p:cNvPr>
          <p:cNvSpPr txBox="1"/>
          <p:nvPr/>
        </p:nvSpPr>
        <p:spPr>
          <a:xfrm>
            <a:off x="7534873" y="5076968"/>
            <a:ext cx="37113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과연 올바른 모델일까</a:t>
            </a: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9105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1666</Words>
  <Application>Microsoft Office PowerPoint</Application>
  <PresentationFormat>와이드스크린</PresentationFormat>
  <Paragraphs>294</Paragraphs>
  <Slides>29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a옛날목욕탕L</vt:lpstr>
      <vt:lpstr>KoPub돋움체 Bold</vt:lpstr>
      <vt:lpstr>KoPub돋움체 Light</vt:lpstr>
      <vt:lpstr>나눔고딕</vt:lpstr>
      <vt:lpstr>나눔고딕 ExtraBold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엄현호</dc:creator>
  <cp:lastModifiedBy>김응채</cp:lastModifiedBy>
  <cp:revision>103</cp:revision>
  <dcterms:created xsi:type="dcterms:W3CDTF">2018-01-11T14:41:30Z</dcterms:created>
  <dcterms:modified xsi:type="dcterms:W3CDTF">2018-01-19T09:04:54Z</dcterms:modified>
</cp:coreProperties>
</file>