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584" r:id="rId2"/>
    <p:sldId id="585" r:id="rId3"/>
    <p:sldId id="594" r:id="rId4"/>
    <p:sldId id="595" r:id="rId5"/>
    <p:sldId id="596" r:id="rId6"/>
    <p:sldId id="597" r:id="rId7"/>
    <p:sldId id="598" r:id="rId8"/>
    <p:sldId id="599" r:id="rId9"/>
    <p:sldId id="600" r:id="rId10"/>
    <p:sldId id="601" r:id="rId11"/>
    <p:sldId id="586" r:id="rId12"/>
    <p:sldId id="587" r:id="rId13"/>
    <p:sldId id="588" r:id="rId14"/>
    <p:sldId id="589" r:id="rId15"/>
    <p:sldId id="590" r:id="rId16"/>
    <p:sldId id="591" r:id="rId17"/>
    <p:sldId id="592" r:id="rId18"/>
    <p:sldId id="593" r:id="rId19"/>
  </p:sldIdLst>
  <p:sldSz cx="12192000" cy="6858000"/>
  <p:notesSz cx="6858000" cy="9144000"/>
  <p:defaultText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BBFF"/>
    <a:srgbClr val="9BD6FF"/>
    <a:srgbClr val="9BCCFF"/>
    <a:srgbClr val="A7A6C1"/>
    <a:srgbClr val="BDD4FF"/>
    <a:srgbClr val="C2EBFE"/>
    <a:srgbClr val="7BAFC1"/>
    <a:srgbClr val="B9DBFF"/>
    <a:srgbClr val="8BB1C5"/>
    <a:srgbClr val="4EB1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50"/>
    <p:restoredTop sz="74486" autoAdjust="0"/>
  </p:normalViewPr>
  <p:slideViewPr>
    <p:cSldViewPr snapToGrid="0" snapToObjects="1">
      <p:cViewPr varScale="1">
        <p:scale>
          <a:sx n="76" d="100"/>
          <a:sy n="76" d="100"/>
        </p:scale>
        <p:origin x="114" y="54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CCC70-87EB-4F15-8028-212A19338E8C}" type="datetimeFigureOut">
              <a:rPr lang="ko-KR" altLang="en-US" smtClean="0"/>
              <a:t>2023-07-14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41CE4-52A3-4EE6-A9D3-2B828A86D53C}" type="slidenum">
              <a:rPr lang="ko-KR" altLang="en-US" smtClean="0"/>
              <a:t>‹#›</a:t>
            </a:fld>
            <a:endParaRPr lang="ko-KR" altLang="en-US"/>
          </a:p>
        </p:txBody>
      </p:sp>
    </p:spTree>
    <p:extLst>
      <p:ext uri="{BB962C8B-B14F-4D97-AF65-F5344CB8AC3E}">
        <p14:creationId xmlns:p14="http://schemas.microsoft.com/office/powerpoint/2010/main" val="309804600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norm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kern="1200" dirty="0">
                <a:effectLst/>
              </a:rPr>
              <a:t>Hello, I'm Professor </a:t>
            </a:r>
            <a:r>
              <a:rPr lang="en-US" altLang="ko-KR" dirty="0"/>
              <a:t>James Won-Ki </a:t>
            </a:r>
            <a:r>
              <a:rPr lang="en-US" altLang="ko-KR" b="0" i="0" kern="1200" dirty="0">
                <a:effectLst/>
              </a:rPr>
              <a:t>Hong from</a:t>
            </a:r>
            <a:r>
              <a:rPr lang="en-US" altLang="ko-KR" dirty="0"/>
              <a:t> POSTECH. Let's start the first lecture module on Introduction to Blockchain.</a:t>
            </a:r>
          </a:p>
          <a:p>
            <a:pPr>
              <a:defRPr/>
            </a:pPr>
            <a:endParaRPr lang="en-US" altLang="ko-KR" sz="1600" baseline="0" dirty="0"/>
          </a:p>
          <a:p>
            <a:pPr>
              <a:defRPr/>
            </a:pPr>
            <a:r>
              <a:rPr lang="ko-KR" altLang="en-US" sz="1600" baseline="0" dirty="0"/>
              <a:t>안녕하십니까</a:t>
            </a:r>
            <a:r>
              <a:rPr lang="en-US" altLang="ko-KR" sz="1600" baseline="0" dirty="0"/>
              <a:t>? </a:t>
            </a:r>
            <a:r>
              <a:rPr lang="ko-KR" altLang="en-US" sz="1600" baseline="0" dirty="0"/>
              <a:t>포항공대 </a:t>
            </a:r>
            <a:r>
              <a:rPr lang="ko-KR" altLang="en-US" sz="1600" baseline="0" dirty="0" err="1"/>
              <a:t>홍원기교수입니다</a:t>
            </a:r>
            <a:r>
              <a:rPr lang="en-US" altLang="ko-KR" sz="1600" baseline="0" dirty="0"/>
              <a:t>. </a:t>
            </a:r>
            <a:r>
              <a:rPr lang="ko-KR" altLang="en-US" sz="1600" baseline="0" dirty="0" err="1"/>
              <a:t>블록체</a:t>
            </a:r>
            <a:r>
              <a:rPr lang="ko-KR" altLang="en-US" dirty="0" err="1"/>
              <a:t>인</a:t>
            </a:r>
            <a:r>
              <a:rPr lang="ko-KR" altLang="en-US" dirty="0"/>
              <a:t> 관련 첫</a:t>
            </a:r>
            <a:r>
              <a:rPr lang="en-US" altLang="ko-KR" dirty="0" err="1"/>
              <a:t>번째</a:t>
            </a:r>
            <a:r>
              <a:rPr lang="en-US" altLang="ko-KR" dirty="0"/>
              <a:t> </a:t>
            </a:r>
            <a:r>
              <a:rPr lang="ko-KR" altLang="en-US" dirty="0"/>
              <a:t>모듈 </a:t>
            </a:r>
            <a:r>
              <a:rPr lang="ko-KR" altLang="en-US" sz="1600" baseline="0" dirty="0"/>
              <a:t>강의를 시작하겠습니다</a:t>
            </a:r>
            <a:r>
              <a:rPr lang="en-US" altLang="ko-KR" sz="1600" baseline="0" dirty="0"/>
              <a:t>.</a:t>
            </a:r>
          </a:p>
          <a:p>
            <a:endParaRPr lang="en-US" altLang="ko-KR" sz="1600" baseline="0"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84829FF2-5533-40FC-8AEA-E097920589FF}" type="slidenum">
              <a:rPr kumimoji="0" lang="ko-KR" altLang="en-US" sz="1200" b="0" i="0" u="none" strike="noStrike" kern="1200" cap="none" spc="0" normalizeH="0" baseline="0" noProof="0" smtClean="0">
                <a:ln>
                  <a:noFill/>
                </a:ln>
                <a:solidFill>
                  <a:prstClr val="black"/>
                </a:solidFill>
                <a:effectLst/>
                <a:uLnTx/>
                <a:uFillTx/>
                <a:latin typeface="Noto Sans CJK KR Medium" panose="020B0600000000000000" pitchFamily="34" charset="-127"/>
                <a:ea typeface="Noto Sans CJK KR Medium" panose="020B0600000000000000"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a:t>
            </a:fld>
            <a:endParaRPr kumimoji="0" lang="ko-KR" altLang="en-US" sz="1200" b="0" i="0" u="none" strike="noStrike" kern="1200" cap="none" spc="0" normalizeH="0" baseline="0" noProof="0">
              <a:ln>
                <a:noFill/>
              </a:ln>
              <a:solidFill>
                <a:prstClr val="black"/>
              </a:solidFill>
              <a:effectLst/>
              <a:uLnTx/>
              <a:uFillTx/>
              <a:latin typeface="Noto Sans CJK KR Medium" panose="020B0600000000000000" pitchFamily="34" charset="-127"/>
              <a:ea typeface="Noto Sans CJK KR Medium" panose="020B0600000000000000" pitchFamily="34" charset="-127"/>
              <a:cs typeface="+mn-cs"/>
            </a:endParaRPr>
          </a:p>
        </p:txBody>
      </p:sp>
    </p:spTree>
    <p:extLst>
      <p:ext uri="{BB962C8B-B14F-4D97-AF65-F5344CB8AC3E}">
        <p14:creationId xmlns:p14="http://schemas.microsoft.com/office/powerpoint/2010/main" val="2924846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92500" lnSpcReduction="20000"/>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Let me tell you about the problems</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of the traditional currency. First of all, there is a production cost because we have to make coins and bills that we use. Also, we need a place to store money. There is always a</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fear that someone may steal them. </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The traditional currency has been controlled by the government, and policies such as exchange rate manipulation, quantitative easing and rate adjustments in the interests of the government damage many people or neighboring countries. In other words, traditional currencies are always at risk of being manipulated in accordance with government interests. And since the currency differs from the issuing subject in each country, different currencies are used.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ko-KR" dirty="0"/>
              <a:t>기존 통화의 문제점에 대해 알려 드리겠습니다. 우선 우리가 사용하는 동전과 지폐를 만들어야</a:t>
            </a:r>
            <a:r>
              <a:rPr lang="en-US" altLang="ko-KR" dirty="0"/>
              <a:t> </a:t>
            </a:r>
            <a:r>
              <a:rPr lang="ko-KR" altLang="ko-KR" dirty="0"/>
              <a:t>하기 때문에 생산 비용이 </a:t>
            </a:r>
            <a:r>
              <a:rPr lang="ko-KR" altLang="en-US" dirty="0"/>
              <a:t>많이 듭</a:t>
            </a:r>
            <a:r>
              <a:rPr lang="ko-KR" altLang="ko-KR" dirty="0"/>
              <a:t>니다. 또한 돈을 저장할 곳이 필요합니다. 누군가가 그</a:t>
            </a:r>
            <a:r>
              <a:rPr lang="en-US" altLang="ko-KR" dirty="0"/>
              <a:t> </a:t>
            </a:r>
            <a:r>
              <a:rPr lang="ko-KR" altLang="en-US" dirty="0"/>
              <a:t>돈</a:t>
            </a:r>
            <a:r>
              <a:rPr lang="ko-KR" altLang="ko-KR" dirty="0"/>
              <a:t>을 </a:t>
            </a:r>
            <a:r>
              <a:rPr lang="ko-KR" altLang="ko-KR" dirty="0" err="1"/>
              <a:t>훔칠지도</a:t>
            </a:r>
            <a:r>
              <a:rPr lang="ko-KR" altLang="ko-KR" dirty="0"/>
              <a:t> 모른다는 두려움이 항상 있습니다. 전통적인 통화는 국가에 의해 통제되었으며, 환율 조작, 양적 완화 및 국가 이익을</a:t>
            </a:r>
            <a:r>
              <a:rPr lang="en-US" altLang="ko-KR" dirty="0"/>
              <a:t> </a:t>
            </a:r>
            <a:r>
              <a:rPr lang="ko-KR" altLang="ko-KR" dirty="0"/>
              <a:t>위한 이자율 조정과 같은 정책</a:t>
            </a:r>
            <a:r>
              <a:rPr lang="ko-KR" altLang="en-US" dirty="0"/>
              <a:t>들이</a:t>
            </a:r>
            <a:r>
              <a:rPr lang="ko-KR" altLang="ko-KR" dirty="0"/>
              <a:t> 많은 사람</a:t>
            </a:r>
            <a:r>
              <a:rPr lang="ko-KR" altLang="en-US" dirty="0"/>
              <a:t>들과 </a:t>
            </a:r>
            <a:r>
              <a:rPr lang="ko-KR" altLang="ko-KR" u="sng" dirty="0"/>
              <a:t>주변 국가</a:t>
            </a:r>
            <a:r>
              <a:rPr lang="ko-KR" altLang="en-US" u="sng" dirty="0"/>
              <a:t>에 피해를 줍니다</a:t>
            </a:r>
            <a:r>
              <a:rPr lang="en-US" altLang="ko-KR" u="sng" dirty="0"/>
              <a:t>.</a:t>
            </a:r>
            <a:r>
              <a:rPr lang="ko-KR" altLang="ko-KR" dirty="0"/>
              <a:t> 즉, 전통적인 통화는</a:t>
            </a:r>
            <a:r>
              <a:rPr lang="en-US" altLang="ko-KR" dirty="0"/>
              <a:t> </a:t>
            </a:r>
            <a:r>
              <a:rPr lang="ko-KR" altLang="en-US" dirty="0"/>
              <a:t>항상</a:t>
            </a:r>
            <a:r>
              <a:rPr lang="ko-KR" altLang="ko-KR" dirty="0"/>
              <a:t> 정부의 이익에 따라 조작될 위험에 처해 있으며 </a:t>
            </a:r>
            <a:r>
              <a:rPr lang="ko-KR" altLang="en-US" dirty="0"/>
              <a:t>피할</a:t>
            </a:r>
            <a:r>
              <a:rPr lang="ko-KR" altLang="ko-KR" dirty="0"/>
              <a:t> 수 없습니다. 그리고 통화가 각국의 발행 대</a:t>
            </a:r>
            <a:r>
              <a:rPr lang="ko-KR" altLang="en-US" dirty="0"/>
              <a:t>상과</a:t>
            </a:r>
            <a:r>
              <a:rPr lang="ko-KR" altLang="ko-KR" dirty="0"/>
              <a:t> 다르므로 </a:t>
            </a:r>
            <a:r>
              <a:rPr lang="ko-KR" altLang="en-US" dirty="0"/>
              <a:t>서로 </a:t>
            </a:r>
            <a:r>
              <a:rPr lang="ko-KR" altLang="ko-KR" dirty="0"/>
              <a:t>다른 통화가 사용됩니다.</a:t>
            </a:r>
            <a:endParaRPr lang="en-US" altLang="ko-KR" u="none" dirty="0">
              <a:effectLst/>
            </a:endParaRPr>
          </a:p>
          <a:p>
            <a:endPar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endParaRPr>
          </a:p>
          <a:p>
            <a:endParaRPr lang="en-US" altLang="ko-KR" sz="1600" b="0" i="0" u="none" kern="1200" dirty="0">
              <a:solidFill>
                <a:schemeClr val="tx1"/>
              </a:solidFill>
              <a:effectLst/>
              <a:latin typeface="Noto Sans CJK KR Medium" panose="020B0600000000000000" pitchFamily="34" charset="-127"/>
              <a:ea typeface="Noto Sans CJK KR Medium" panose="020B0600000000000000" pitchFamily="34" charset="-127"/>
              <a:cs typeface="+mn-cs"/>
            </a:endParaRPr>
          </a:p>
        </p:txBody>
      </p:sp>
      <p:sp>
        <p:nvSpPr>
          <p:cNvPr id="4" name="슬라이드 번호 개체 틀 3"/>
          <p:cNvSpPr>
            <a:spLocks noGrp="1"/>
          </p:cNvSpPr>
          <p:nvPr>
            <p:ph type="sldNum" sz="quarter" idx="10"/>
          </p:nvPr>
        </p:nvSpPr>
        <p:spPr/>
        <p:txBody>
          <a:bodyPr/>
          <a:lstStyle/>
          <a:p>
            <a:fld id="{630DE30E-BEA1-4274-ACA5-755779479033}" type="slidenum">
              <a:rPr lang="ko-KR" altLang="en-US" smtClean="0"/>
              <a:pPr/>
              <a:t>12</a:t>
            </a:fld>
            <a:endParaRPr lang="ko-KR" altLang="en-US"/>
          </a:p>
        </p:txBody>
      </p:sp>
    </p:spTree>
    <p:extLst>
      <p:ext uri="{BB962C8B-B14F-4D97-AF65-F5344CB8AC3E}">
        <p14:creationId xmlns:p14="http://schemas.microsoft.com/office/powerpoint/2010/main" val="2702436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92500" lnSpcReduction="20000"/>
          </a:bodyPr>
          <a:lstStyle/>
          <a:p>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Another weakness</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of traditional currency is shown when you try to wire transfer money to abroad. These days, many people and companies send money to abroad for various reasons. </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It takes a long time and is expensive.</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The procedure is very complicated and inconvenient,</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e</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specially for foreign workers when</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they try to send money to back to their country. </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This diagram shows the</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procedure</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to send money abroad from Korea. In Korea, there are four major types of fees added for overseas remittance, it usually costs about $50 US per transfer. Also, it typically takes one to two business days to complete the transfer.</a:t>
            </a:r>
            <a:endParaRPr lang="en-US" altLang="ko-KR" u="none" baseline="0" dirty="0">
              <a:effectLst/>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현재 </a:t>
            </a:r>
            <a:r>
              <a:rPr lang="ko-KR" altLang="ko-KR" dirty="0"/>
              <a:t>해외로 돈을 송금하려고 할 때 전통 통화의 약점이 나타납니다. 요즘, 많은 사람들과 회사가 여러 가지 이유로 해외에 돈을 보내고 있습니다. 그것은 시간이</a:t>
            </a:r>
            <a:r>
              <a:rPr lang="en-US" altLang="ko-KR" dirty="0"/>
              <a:t> </a:t>
            </a:r>
            <a:r>
              <a:rPr lang="ko-KR" altLang="en-US" dirty="0"/>
              <a:t>오래</a:t>
            </a:r>
            <a:r>
              <a:rPr lang="ko-KR" altLang="ko-KR" dirty="0"/>
              <a:t> 걸리고 비쌉니다. 이 절차는 매우 복잡하고 불편하며 외국인 근로자가 </a:t>
            </a:r>
            <a:r>
              <a:rPr lang="ko-KR" altLang="en-US" dirty="0"/>
              <a:t>그들의 나라로</a:t>
            </a:r>
            <a:r>
              <a:rPr lang="ko-KR" altLang="ko-KR" dirty="0"/>
              <a:t> 돈을 보내려 할 때 특히 </a:t>
            </a:r>
            <a:r>
              <a:rPr lang="ko-KR" altLang="en-US" dirty="0"/>
              <a:t>더 </a:t>
            </a:r>
            <a:r>
              <a:rPr lang="ko-KR" altLang="ko-KR" dirty="0"/>
              <a:t>그렇습니다. 이 </a:t>
            </a:r>
            <a:r>
              <a:rPr lang="ko-KR" altLang="en-US" dirty="0"/>
              <a:t>그림은</a:t>
            </a:r>
            <a:r>
              <a:rPr lang="ko-KR" altLang="ko-KR" dirty="0"/>
              <a:t> 한국에서 해외로 돈을 송금하는 절차를 보여줍니다. 한국의 해외 송금 수수료에는 4가지 주요 유형이 있으며</a:t>
            </a:r>
            <a:r>
              <a:rPr lang="en-US" altLang="ko-KR" dirty="0"/>
              <a:t>,</a:t>
            </a:r>
            <a:r>
              <a:rPr lang="ko-KR" altLang="ko-KR" dirty="0"/>
              <a:t> 일반적으로 </a:t>
            </a:r>
            <a:r>
              <a:rPr lang="ko-KR" altLang="en-US" dirty="0"/>
              <a:t>송금 한 건</a:t>
            </a:r>
            <a:r>
              <a:rPr lang="ko-KR" altLang="ko-KR" dirty="0"/>
              <a:t>당 약 50 달러입니다. 또한 일반적으로 이체를 완료하는 데 업무일 기준 </a:t>
            </a:r>
            <a:r>
              <a:rPr lang="ko-KR" altLang="en-US" dirty="0"/>
              <a:t>적어도 </a:t>
            </a:r>
            <a:r>
              <a:rPr lang="ko-KR" altLang="ko-KR" dirty="0"/>
              <a:t>1-2 일</a:t>
            </a:r>
            <a:r>
              <a:rPr lang="ko-KR" altLang="en-US" baseline="0" dirty="0"/>
              <a:t>이</a:t>
            </a:r>
            <a:r>
              <a:rPr lang="ko-KR" altLang="ko-KR" dirty="0"/>
              <a:t> 걸립니다. </a:t>
            </a:r>
            <a:endParaRPr lang="en-US" altLang="ko-KR" u="none" baseline="0" dirty="0">
              <a:effectLst/>
            </a:endParaRPr>
          </a:p>
          <a:p>
            <a:endParaRPr lang="en-US" altLang="ko-KR" u="none" baseline="0" dirty="0">
              <a:effectLst/>
            </a:endParaRPr>
          </a:p>
        </p:txBody>
      </p:sp>
      <p:sp>
        <p:nvSpPr>
          <p:cNvPr id="4" name="슬라이드 번호 개체 틀 3"/>
          <p:cNvSpPr>
            <a:spLocks noGrp="1"/>
          </p:cNvSpPr>
          <p:nvPr>
            <p:ph type="sldNum" sz="quarter" idx="10"/>
          </p:nvPr>
        </p:nvSpPr>
        <p:spPr/>
        <p:txBody>
          <a:bodyPr/>
          <a:lstStyle/>
          <a:p>
            <a:fld id="{630DE30E-BEA1-4274-ACA5-755779479033}" type="slidenum">
              <a:rPr lang="ko-KR" altLang="en-US" smtClean="0"/>
              <a:pPr/>
              <a:t>13</a:t>
            </a:fld>
            <a:endParaRPr lang="ko-KR" altLang="en-US"/>
          </a:p>
        </p:txBody>
      </p:sp>
    </p:spTree>
    <p:extLst>
      <p:ext uri="{BB962C8B-B14F-4D97-AF65-F5344CB8AC3E}">
        <p14:creationId xmlns:p14="http://schemas.microsoft.com/office/powerpoint/2010/main" val="1533237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85000" lnSpcReduction="20000"/>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To solve the problems we mentioned earlier, cryptocurrencies</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were born. </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The advantage of the cryptocurrency is that it</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costs almost</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nothing</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to produce</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and</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it can significantly reduce transaction costs. It is stored on a computer's hard disk, for example, so it costs very little to maintain. There is no risk of theft or loss, so it also functions as a value storage tool. Most of the cryptocurrency</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is based on the concept of</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en-US" altLang="ko-KR" sz="1600" b="1" i="0" kern="1200" dirty="0">
                <a:solidFill>
                  <a:schemeClr val="tx1"/>
                </a:solidFill>
                <a:effectLst/>
                <a:latin typeface="Noto Sans CJK KR Medium" panose="020B0600000000000000" pitchFamily="34" charset="-127"/>
                <a:ea typeface="Noto Sans CJK KR Medium" panose="020B0600000000000000" pitchFamily="34" charset="-127"/>
                <a:cs typeface="+mn-cs"/>
              </a:rPr>
              <a:t>decentralization</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The downside is that because the confidentiality of transactions is guaranteed, they can be easily used for drug trafficking, gambling, and money laundering to create slush funds, and they can be used as a tax evasion. And because the government does not guarantee the value of the cryptocurrency, price volatility can lead to significant losses for investors.</a:t>
            </a:r>
            <a:endParaRPr lang="en-US" altLang="ko-KR" u="none"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ko-KR" dirty="0"/>
              <a:t>앞서 언급 한 문제를 해결하기 위해 </a:t>
            </a:r>
            <a:r>
              <a:rPr lang="ko-KR" altLang="en-US" dirty="0"/>
              <a:t>암호</a:t>
            </a:r>
            <a:r>
              <a:rPr lang="ko-KR" altLang="ko-KR" dirty="0"/>
              <a:t>화</a:t>
            </a:r>
            <a:r>
              <a:rPr lang="ko-KR" altLang="en-US" dirty="0"/>
              <a:t>폐</a:t>
            </a:r>
            <a:r>
              <a:rPr lang="ko-KR" altLang="ko-KR" dirty="0"/>
              <a:t>가 탄생했습니다. </a:t>
            </a:r>
            <a:r>
              <a:rPr lang="ko-KR" altLang="en-US" dirty="0" err="1"/>
              <a:t>암호화폐</a:t>
            </a:r>
            <a:r>
              <a:rPr lang="ko-KR" altLang="ko-KR" dirty="0" err="1"/>
              <a:t>의</a:t>
            </a:r>
            <a:r>
              <a:rPr lang="ko-KR" altLang="ko-KR" dirty="0"/>
              <a:t> 장점은 생산 비용이 거의 들지 않으며 전송 비용과 같은 </a:t>
            </a:r>
            <a:r>
              <a:rPr lang="ko-KR" altLang="en-US" dirty="0"/>
              <a:t>거래 </a:t>
            </a:r>
            <a:r>
              <a:rPr lang="ko-KR" altLang="ko-KR" dirty="0"/>
              <a:t>비용을 크게 줄일 수 있다는 것입니다. 예를 들어 컴퓨터의 하드디스크에 저장되므로 보관 비용이 거의 들지 않습니다. 도난이나 분실의 위험이 없으므로 </a:t>
            </a:r>
            <a:r>
              <a:rPr lang="ko-KR" altLang="en-US" dirty="0"/>
              <a:t>가치</a:t>
            </a:r>
            <a:r>
              <a:rPr lang="ko-KR" altLang="ko-KR" dirty="0"/>
              <a:t> 저장 도구로도 사용됩니다. </a:t>
            </a:r>
            <a:r>
              <a:rPr lang="ko-KR" altLang="en-US" dirty="0" err="1"/>
              <a:t>암호화폐</a:t>
            </a:r>
            <a:r>
              <a:rPr lang="ko-KR" altLang="ko-KR" dirty="0" err="1"/>
              <a:t>의</a:t>
            </a:r>
            <a:r>
              <a:rPr lang="ko-KR" altLang="ko-KR" dirty="0"/>
              <a:t> 대부분은 </a:t>
            </a:r>
            <a:r>
              <a:rPr lang="ko-KR" altLang="en-US" dirty="0" err="1"/>
              <a:t>탈중앙</a:t>
            </a:r>
            <a:r>
              <a:rPr lang="ko-KR" altLang="ko-KR" dirty="0" err="1"/>
              <a:t>화의</a:t>
            </a:r>
            <a:r>
              <a:rPr lang="ko-KR" altLang="ko-KR" dirty="0"/>
              <a:t> 개념에 기반합니다. 단점은 거래의 기밀성이 보장되기 때문에 마약 밀매, 도박 및 돈세탁을 통해 비자금을 조성하고 </a:t>
            </a:r>
            <a:r>
              <a:rPr lang="ko-KR" altLang="ko-KR" u="sng" dirty="0"/>
              <a:t>탈세</a:t>
            </a:r>
            <a:r>
              <a:rPr lang="ko-KR" altLang="en-US" u="sng" dirty="0"/>
              <a:t>를 할</a:t>
            </a:r>
            <a:r>
              <a:rPr lang="ko-KR" altLang="ko-KR" u="sng" dirty="0"/>
              <a:t> 수 있다는</a:t>
            </a:r>
            <a:r>
              <a:rPr lang="ko-KR" altLang="ko-KR" u="none" dirty="0"/>
              <a:t> </a:t>
            </a:r>
            <a:r>
              <a:rPr lang="ko-KR" altLang="ko-KR" dirty="0"/>
              <a:t>것입니다. 그리고 정부가 </a:t>
            </a:r>
            <a:r>
              <a:rPr lang="ko-KR" altLang="en-US" dirty="0" err="1"/>
              <a:t>암호화폐</a:t>
            </a:r>
            <a:r>
              <a:rPr lang="ko-KR" altLang="ko-KR" dirty="0" err="1"/>
              <a:t>의</a:t>
            </a:r>
            <a:r>
              <a:rPr lang="ko-KR" altLang="ko-KR" dirty="0"/>
              <a:t> 가치를 보장하지 않기 때문에, 가격 변동성은 투자자에게 큰 손실로 이어질 수 있습니다.</a:t>
            </a:r>
            <a:endParaRPr lang="en-US" altLang="ko-KR" u="none" dirty="0"/>
          </a:p>
          <a:p>
            <a:endPar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endParaRPr>
          </a:p>
          <a:p>
            <a:endParaRPr lang="en-US" altLang="ko-KR" u="none" dirty="0"/>
          </a:p>
        </p:txBody>
      </p:sp>
      <p:sp>
        <p:nvSpPr>
          <p:cNvPr id="4" name="슬라이드 번호 개체 틀 3"/>
          <p:cNvSpPr>
            <a:spLocks noGrp="1"/>
          </p:cNvSpPr>
          <p:nvPr>
            <p:ph type="sldNum" sz="quarter" idx="10"/>
          </p:nvPr>
        </p:nvSpPr>
        <p:spPr/>
        <p:txBody>
          <a:bodyPr/>
          <a:lstStyle/>
          <a:p>
            <a:fld id="{630DE30E-BEA1-4274-ACA5-755779479033}" type="slidenum">
              <a:rPr lang="ko-KR" altLang="en-US" smtClean="0"/>
              <a:pPr/>
              <a:t>14</a:t>
            </a:fld>
            <a:endParaRPr lang="ko-KR" altLang="en-US"/>
          </a:p>
        </p:txBody>
      </p:sp>
    </p:spTree>
    <p:extLst>
      <p:ext uri="{BB962C8B-B14F-4D97-AF65-F5344CB8AC3E}">
        <p14:creationId xmlns:p14="http://schemas.microsoft.com/office/powerpoint/2010/main" val="2616008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55000" lnSpcReduction="20000"/>
          </a:bodyPr>
          <a:lstStyle/>
          <a:p>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Bitcoin was the first cryptocurrency</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introduced by an anonymous developer or development group named Satoshi </a:t>
            </a:r>
            <a:r>
              <a:rPr lang="en-US" altLang="ko-KR" sz="1600" b="0" i="0" kern="1200" dirty="0" err="1">
                <a:solidFill>
                  <a:schemeClr val="tx1"/>
                </a:solidFill>
                <a:effectLst/>
                <a:latin typeface="Noto Sans CJK KR Medium" panose="020B0600000000000000" pitchFamily="34" charset="-127"/>
                <a:ea typeface="Noto Sans CJK KR Medium" panose="020B0600000000000000" pitchFamily="34" charset="-127"/>
                <a:cs typeface="+mn-cs"/>
              </a:rPr>
              <a:t>Nagamoto</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in the fall of 2008. Bitcoin features as follows. </a:t>
            </a:r>
            <a:r>
              <a:rPr lang="en-US" altLang="ko-KR" sz="1600" b="1" i="0" kern="1200" dirty="0">
                <a:solidFill>
                  <a:schemeClr val="tx1"/>
                </a:solidFill>
                <a:effectLst/>
                <a:latin typeface="Noto Sans CJK KR Medium" panose="020B0600000000000000" pitchFamily="34" charset="-127"/>
                <a:ea typeface="Noto Sans CJK KR Medium" panose="020B0600000000000000" pitchFamily="34" charset="-127"/>
                <a:cs typeface="+mn-cs"/>
              </a:rPr>
              <a:t>First</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Bitcoin has no centralized management entity. Since there are no separate systems and servers that act as central banks, user agreement enables the issuance, trading, and verification of the currency. </a:t>
            </a:r>
            <a:r>
              <a:rPr lang="en-US" altLang="ko-KR" sz="1600" b="1" i="0" kern="1200" dirty="0">
                <a:solidFill>
                  <a:schemeClr val="tx1"/>
                </a:solidFill>
                <a:effectLst/>
                <a:latin typeface="Noto Sans CJK KR Medium" panose="020B0600000000000000" pitchFamily="34" charset="-127"/>
                <a:ea typeface="Noto Sans CJK KR Medium" panose="020B0600000000000000" pitchFamily="34" charset="-127"/>
                <a:cs typeface="+mn-cs"/>
              </a:rPr>
              <a:t>Second</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the total number of coins is limited. Bitcoin is a system with a monetary limit of 21 million BTC, which resolves the inflation and deflation problems of existing currencies by issuing (mining) by automated system. </a:t>
            </a:r>
            <a:r>
              <a:rPr lang="en-US" altLang="ko-KR" sz="1600" b="1" i="0" kern="1200" dirty="0">
                <a:solidFill>
                  <a:schemeClr val="tx1"/>
                </a:solidFill>
                <a:effectLst/>
                <a:latin typeface="Noto Sans CJK KR Medium" panose="020B0600000000000000" pitchFamily="34" charset="-127"/>
                <a:ea typeface="Noto Sans CJK KR Medium" panose="020B0600000000000000" pitchFamily="34" charset="-127"/>
                <a:cs typeface="+mn-cs"/>
              </a:rPr>
              <a:t>Third</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all transaction details are disclosed. All Bitcoin users can view all transactions made around the world if they wish. </a:t>
            </a:r>
            <a:r>
              <a:rPr lang="en-US" altLang="ko-KR" sz="1600" b="1" i="0" kern="1200" dirty="0">
                <a:solidFill>
                  <a:schemeClr val="tx1"/>
                </a:solidFill>
                <a:effectLst/>
                <a:latin typeface="Noto Sans CJK KR Medium" panose="020B0600000000000000" pitchFamily="34" charset="-127"/>
                <a:ea typeface="Noto Sans CJK KR Medium" panose="020B0600000000000000" pitchFamily="34" charset="-127"/>
                <a:cs typeface="+mn-cs"/>
              </a:rPr>
              <a:t>Fourth</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personal information is not necessary. Creating a Bitcoin account does not require personal information such as name, contact, address, etc. Additionally, account creation is a process that gives you the means to prove yourself and does not need to prove your identity to the system. </a:t>
            </a:r>
            <a:r>
              <a:rPr lang="en-US" altLang="ko-KR" sz="1600" b="1" i="0" kern="1200" dirty="0">
                <a:solidFill>
                  <a:schemeClr val="tx1"/>
                </a:solidFill>
                <a:effectLst/>
                <a:latin typeface="Noto Sans CJK KR Medium" panose="020B0600000000000000" pitchFamily="34" charset="-127"/>
                <a:ea typeface="Noto Sans CJK KR Medium" panose="020B0600000000000000" pitchFamily="34" charset="-127"/>
                <a:cs typeface="+mn-cs"/>
              </a:rPr>
              <a:t>Fifth</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it provides robust security. A distributed agreement system without a central bank provides very strong security from manipulating transaction history and hacking into a single user account.</a:t>
            </a:r>
          </a:p>
          <a:p>
            <a:pPr marL="0" indent="0">
              <a:buFont typeface="Symbol" panose="05050102010706020507" pitchFamily="18" charset="2"/>
              <a:buNone/>
            </a:pPr>
            <a:endPar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endParaRPr>
          </a:p>
          <a:p>
            <a:pPr marL="0" indent="0">
              <a:buFont typeface="Symbol" panose="05050102010706020507" pitchFamily="18" charset="2"/>
              <a:buNone/>
            </a:pPr>
            <a:r>
              <a:rPr lang="en-US" altLang="ko-KR" sz="1600" b="1" i="0" kern="1200" dirty="0">
                <a:solidFill>
                  <a:schemeClr val="tx1"/>
                </a:solidFill>
                <a:effectLst/>
                <a:latin typeface="Noto Sans CJK KR Medium" panose="020B0600000000000000" pitchFamily="34" charset="-127"/>
                <a:ea typeface="Noto Sans CJK KR Medium" panose="020B0600000000000000" pitchFamily="34" charset="-127"/>
                <a:cs typeface="+mn-cs"/>
              </a:rPr>
              <a:t>&lt;click&gt; Bitcoin is the first cryptocurrency developed using blockchain technology.</a:t>
            </a:r>
          </a:p>
          <a:p>
            <a:pPr marL="0" indent="0">
              <a:buFont typeface="Symbol" panose="05050102010706020507" pitchFamily="18" charset="2"/>
              <a:buNone/>
            </a:pPr>
            <a:endParaRPr lang="en-US" altLang="ko-KR" dirty="0"/>
          </a:p>
          <a:p>
            <a:pPr marL="0" indent="0">
              <a:buFont typeface="Symbol" panose="05050102010706020507" pitchFamily="18" charset="2"/>
              <a:buNone/>
            </a:pPr>
            <a:r>
              <a:rPr lang="ko-KR" altLang="en-US" dirty="0" err="1"/>
              <a:t>비트코인</a:t>
            </a:r>
            <a:r>
              <a:rPr lang="ko-KR" altLang="ko-KR" dirty="0" err="1"/>
              <a:t>은</a:t>
            </a:r>
            <a:r>
              <a:rPr lang="ko-KR" altLang="ko-KR" dirty="0"/>
              <a:t> 2008년 가을, 익명의 개발자 또는 개발 </a:t>
            </a:r>
            <a:r>
              <a:rPr lang="ko-KR" altLang="en-US" dirty="0"/>
              <a:t>단체인 </a:t>
            </a:r>
            <a:r>
              <a:rPr lang="ko-KR" altLang="en-US" dirty="0" err="1"/>
              <a:t>사토시</a:t>
            </a:r>
            <a:r>
              <a:rPr lang="ko-KR" altLang="en-US" dirty="0"/>
              <a:t> </a:t>
            </a:r>
            <a:r>
              <a:rPr lang="ko-KR" altLang="en-US" dirty="0" err="1"/>
              <a:t>나가모토</a:t>
            </a:r>
            <a:r>
              <a:rPr lang="ko-KR" altLang="ko-KR" dirty="0" err="1"/>
              <a:t>에</a:t>
            </a:r>
            <a:r>
              <a:rPr lang="ko-KR" altLang="ko-KR" dirty="0"/>
              <a:t> 의해 도입 된 최초의 </a:t>
            </a:r>
            <a:r>
              <a:rPr lang="ko-KR" altLang="ko-KR" dirty="0" err="1"/>
              <a:t>암호</a:t>
            </a:r>
            <a:r>
              <a:rPr lang="ko-KR" altLang="en-US" dirty="0" err="1"/>
              <a:t>화폐</a:t>
            </a:r>
            <a:r>
              <a:rPr lang="ko-KR" altLang="ko-KR" dirty="0" err="1"/>
              <a:t>입니다</a:t>
            </a:r>
            <a:r>
              <a:rPr lang="ko-KR" altLang="ko-KR" dirty="0"/>
              <a:t>. </a:t>
            </a:r>
            <a:r>
              <a:rPr lang="ko-KR" altLang="en-US" dirty="0"/>
              <a:t>비트코인</a:t>
            </a:r>
            <a:r>
              <a:rPr lang="ko-KR" altLang="ko-KR" dirty="0"/>
              <a:t>은 다음과 같은 특징이 있습니다. 첫째는 중앙 </a:t>
            </a:r>
            <a:r>
              <a:rPr lang="ko-KR" altLang="en-US" dirty="0" err="1"/>
              <a:t>집중식</a:t>
            </a:r>
            <a:r>
              <a:rPr lang="ko-KR" altLang="en-US" dirty="0"/>
              <a:t> </a:t>
            </a:r>
            <a:r>
              <a:rPr lang="ko-KR" altLang="ko-KR" dirty="0"/>
              <a:t>관리</a:t>
            </a:r>
            <a:r>
              <a:rPr lang="ko-KR" altLang="en-US" dirty="0"/>
              <a:t>자</a:t>
            </a:r>
            <a:r>
              <a:rPr lang="ko-KR" altLang="ko-KR" dirty="0"/>
              <a:t>가</a:t>
            </a:r>
            <a:r>
              <a:rPr lang="en-US" altLang="ko-KR" dirty="0"/>
              <a:t> </a:t>
            </a:r>
            <a:r>
              <a:rPr lang="ko-KR" altLang="ko-KR" dirty="0"/>
              <a:t>없는 시스템입니다. 중앙</a:t>
            </a:r>
            <a:r>
              <a:rPr lang="ko-KR" altLang="en-US" dirty="0"/>
              <a:t>에서</a:t>
            </a:r>
            <a:r>
              <a:rPr lang="en-US" altLang="ko-KR" baseline="0" dirty="0"/>
              <a:t> </a:t>
            </a:r>
            <a:r>
              <a:rPr lang="ko-KR" altLang="en-US" baseline="0" dirty="0"/>
              <a:t>컨트롤</a:t>
            </a:r>
            <a:r>
              <a:rPr lang="ko-KR" altLang="ko-KR" dirty="0"/>
              <a:t> 역할을</a:t>
            </a:r>
            <a:r>
              <a:rPr lang="en-US" altLang="ko-KR" dirty="0"/>
              <a:t> </a:t>
            </a:r>
            <a:r>
              <a:rPr lang="ko-KR" altLang="ko-KR" dirty="0"/>
              <a:t>하는 별도의 시스템과 서버가 없으므로 사용자 계약을 통해 통화의 발행, 거래 및 검증이 가능합니다. 둘째, 총 </a:t>
            </a:r>
            <a:r>
              <a:rPr lang="ko-KR" altLang="en-US" dirty="0"/>
              <a:t>코인</a:t>
            </a:r>
            <a:r>
              <a:rPr lang="ko-KR" altLang="ko-KR" dirty="0"/>
              <a:t> 수는 제한</a:t>
            </a:r>
            <a:r>
              <a:rPr lang="ko-KR" altLang="en-US" dirty="0"/>
              <a:t>되어 있습</a:t>
            </a:r>
            <a:r>
              <a:rPr lang="ko-KR" altLang="ko-KR" dirty="0"/>
              <a:t>니다. 비트코인은 </a:t>
            </a:r>
            <a:r>
              <a:rPr lang="ko-KR" altLang="en-US" dirty="0" err="1"/>
              <a:t>마이닝을</a:t>
            </a:r>
            <a:r>
              <a:rPr lang="ko-KR" altLang="en-US" dirty="0"/>
              <a:t> </a:t>
            </a:r>
            <a:r>
              <a:rPr lang="ko-KR" altLang="ko-KR" dirty="0"/>
              <a:t>통해 발행함으로써 기존 통화의 인플레이션 및 디플레이션 문제를 해결하는 2100</a:t>
            </a:r>
            <a:r>
              <a:rPr lang="ko-KR" altLang="en-US" dirty="0"/>
              <a:t>만개 비트코인</a:t>
            </a:r>
            <a:r>
              <a:rPr lang="ko-KR" altLang="ko-KR" dirty="0"/>
              <a:t> 한도의 시스템입니다. 셋째, 모든 거래 내역이 공개됩니다. 모든 </a:t>
            </a:r>
            <a:r>
              <a:rPr lang="ko-KR" altLang="en-US" dirty="0" err="1"/>
              <a:t>비트코인</a:t>
            </a:r>
            <a:r>
              <a:rPr lang="ko-KR" altLang="ko-KR" dirty="0"/>
              <a:t> 사용자는 원하는 경우</a:t>
            </a:r>
            <a:r>
              <a:rPr lang="en-US" altLang="ko-KR" dirty="0"/>
              <a:t>,</a:t>
            </a:r>
            <a:r>
              <a:rPr lang="ko-KR" altLang="ko-KR" dirty="0"/>
              <a:t> 전 세계 모든 거래를 볼 수 있습니다. 넷째, 개인 정보가 필요하지 않습니다. </a:t>
            </a:r>
            <a:r>
              <a:rPr lang="ko-KR" altLang="en-US" dirty="0"/>
              <a:t>비트코인</a:t>
            </a:r>
            <a:r>
              <a:rPr lang="ko-KR" altLang="ko-KR" dirty="0"/>
              <a:t> 계정을 만들 때는 이름, 연락처, 주소 등의 개인 정보가 필요하지 않습니다. 또한 계정 생성은 자신을 증명할 수단을 제공하고 시스템에 신원을 증명할 필요가</a:t>
            </a:r>
            <a:r>
              <a:rPr lang="en-US" altLang="ko-KR" dirty="0"/>
              <a:t> </a:t>
            </a:r>
            <a:r>
              <a:rPr lang="ko-KR" altLang="ko-KR" dirty="0"/>
              <a:t>없는 프로세스입니다. 따라서 계정에 입력한 정보가 제 3자의 개인 정보에 문제를 일으키지 않는 구조로 볼 수 없습니다. </a:t>
            </a:r>
            <a:r>
              <a:rPr lang="ko-KR" altLang="en-US" dirty="0"/>
              <a:t>왜냐하면 </a:t>
            </a:r>
            <a:r>
              <a:rPr lang="ko-KR" altLang="ko-KR" dirty="0"/>
              <a:t>개인 정보 처리를 통한 수익 모델이 없</a:t>
            </a:r>
            <a:r>
              <a:rPr lang="ko-KR" altLang="en-US" dirty="0"/>
              <a:t>기 때문입니다</a:t>
            </a:r>
            <a:r>
              <a:rPr lang="en-US" altLang="ko-KR" dirty="0"/>
              <a:t>.</a:t>
            </a:r>
            <a:r>
              <a:rPr lang="ko-KR" altLang="ko-KR" dirty="0"/>
              <a:t> </a:t>
            </a:r>
            <a:r>
              <a:rPr lang="ko-KR" altLang="en-US" dirty="0" err="1"/>
              <a:t>비트코인</a:t>
            </a:r>
            <a:r>
              <a:rPr lang="ko-KR" altLang="ko-KR" dirty="0" err="1"/>
              <a:t>을</a:t>
            </a:r>
            <a:r>
              <a:rPr lang="ko-KR" altLang="ko-KR" dirty="0"/>
              <a:t> 사용하는 비용은 매우 적</a:t>
            </a:r>
            <a:r>
              <a:rPr lang="ko-KR" altLang="en-US" dirty="0"/>
              <a:t>으며</a:t>
            </a:r>
            <a:r>
              <a:rPr lang="en-US" altLang="ko-KR" dirty="0"/>
              <a:t>,</a:t>
            </a:r>
            <a:r>
              <a:rPr lang="ko-KR" altLang="ko-KR" dirty="0"/>
              <a:t> 신용카드 회사, </a:t>
            </a:r>
            <a:r>
              <a:rPr lang="ko-KR" altLang="ko-KR" dirty="0" err="1"/>
              <a:t>Uber</a:t>
            </a:r>
            <a:r>
              <a:rPr lang="ko-KR" altLang="ko-KR" dirty="0"/>
              <a:t>, </a:t>
            </a:r>
            <a:r>
              <a:rPr lang="ko-KR" altLang="ko-KR" dirty="0" err="1"/>
              <a:t>AirBnB</a:t>
            </a:r>
            <a:r>
              <a:rPr lang="ko-KR" altLang="ko-KR" dirty="0"/>
              <a:t>, 부동산 중개업, 금융 투자 등 높은 거래 수수료를 부과하는 많은 기존 중앙 </a:t>
            </a:r>
            <a:r>
              <a:rPr lang="ko-KR" altLang="ko-KR" dirty="0" err="1"/>
              <a:t>집중식</a:t>
            </a:r>
            <a:r>
              <a:rPr lang="ko-KR" altLang="ko-KR" dirty="0"/>
              <a:t> 시스템이 위협 받고 있습니다. 다섯째, 강력한 보안을 제공합니다. 중앙 은행이</a:t>
            </a:r>
            <a:r>
              <a:rPr lang="en-US" altLang="ko-KR" dirty="0"/>
              <a:t> </a:t>
            </a:r>
            <a:r>
              <a:rPr lang="ko-KR" altLang="ko-KR" dirty="0"/>
              <a:t>없는 분산된 계약 시스템은 거래 내역을 조작하고 단일 사용자 계정을 해킹</a:t>
            </a:r>
            <a:r>
              <a:rPr lang="ko-KR" altLang="en-US" dirty="0"/>
              <a:t>하는 것으로부터</a:t>
            </a:r>
            <a:r>
              <a:rPr lang="ko-KR" altLang="ko-KR" dirty="0"/>
              <a:t> 매우 강력한 보안을 제공합니다.</a:t>
            </a:r>
            <a:endPar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endParaRPr>
          </a:p>
          <a:p>
            <a:pPr marL="0" indent="0">
              <a:buFont typeface="Symbol" panose="05050102010706020507" pitchFamily="18" charset="2"/>
              <a:buNone/>
            </a:pPr>
            <a:endParaRPr lang="en-US" altLang="ko-KR" sz="2000" b="1" i="0" kern="1200" baseline="0" dirty="0">
              <a:solidFill>
                <a:schemeClr val="tx1"/>
              </a:solidFill>
              <a:effectLst/>
              <a:latin typeface="Noto Sans CJK KR Medium" panose="020B0600000000000000" pitchFamily="34" charset="-127"/>
              <a:ea typeface="Noto Sans CJK KR Medium" panose="020B0600000000000000" pitchFamily="34" charset="-127"/>
              <a:cs typeface="+mn-cs"/>
            </a:endParaRPr>
          </a:p>
          <a:p>
            <a:pPr marL="0" indent="0">
              <a:buFont typeface="Symbol" panose="05050102010706020507" pitchFamily="18" charset="2"/>
              <a:buNone/>
            </a:pPr>
            <a:r>
              <a:rPr lang="ko-KR" altLang="en-US" sz="2000" b="1" i="0" kern="1200" baseline="0" dirty="0" err="1">
                <a:solidFill>
                  <a:schemeClr val="tx1"/>
                </a:solidFill>
                <a:effectLst/>
                <a:latin typeface="Noto Sans CJK KR Medium" panose="020B0600000000000000" pitchFamily="34" charset="-127"/>
                <a:ea typeface="Noto Sans CJK KR Medium" panose="020B0600000000000000" pitchFamily="34" charset="-127"/>
                <a:cs typeface="+mn-cs"/>
              </a:rPr>
              <a:t>비트코인은</a:t>
            </a:r>
            <a:r>
              <a:rPr lang="ko-KR" altLang="en-US" sz="2000" b="1"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블록체인 기술로 구현된 첫 </a:t>
            </a:r>
            <a:r>
              <a:rPr lang="ko-KR" altLang="en-US" sz="2000" b="1" i="0" kern="1200" baseline="0" dirty="0" err="1">
                <a:solidFill>
                  <a:schemeClr val="tx1"/>
                </a:solidFill>
                <a:effectLst/>
                <a:latin typeface="Noto Sans CJK KR Medium" panose="020B0600000000000000" pitchFamily="34" charset="-127"/>
                <a:ea typeface="Noto Sans CJK KR Medium" panose="020B0600000000000000" pitchFamily="34" charset="-127"/>
                <a:cs typeface="+mn-cs"/>
              </a:rPr>
              <a:t>암호화폐입니다</a:t>
            </a:r>
            <a:r>
              <a:rPr lang="en-US" altLang="ko-KR" sz="2000" b="1"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a:t>
            </a:r>
          </a:p>
          <a:p>
            <a:pPr marL="0" indent="0">
              <a:buFont typeface="Symbol" panose="05050102010706020507" pitchFamily="18" charset="2"/>
              <a:buNone/>
            </a:pPr>
            <a:endPar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endParaRPr>
          </a:p>
        </p:txBody>
      </p:sp>
      <p:sp>
        <p:nvSpPr>
          <p:cNvPr id="4" name="슬라이드 번호 개체 틀 3"/>
          <p:cNvSpPr>
            <a:spLocks noGrp="1"/>
          </p:cNvSpPr>
          <p:nvPr>
            <p:ph type="sldNum" sz="quarter" idx="10"/>
          </p:nvPr>
        </p:nvSpPr>
        <p:spPr/>
        <p:txBody>
          <a:bodyPr/>
          <a:lstStyle/>
          <a:p>
            <a:fld id="{630DE30E-BEA1-4274-ACA5-755779479033}" type="slidenum">
              <a:rPr lang="ko-KR" altLang="en-US" smtClean="0"/>
              <a:pPr/>
              <a:t>15</a:t>
            </a:fld>
            <a:endParaRPr lang="ko-KR" altLang="en-US"/>
          </a:p>
        </p:txBody>
      </p:sp>
    </p:spTree>
    <p:extLst>
      <p:ext uri="{BB962C8B-B14F-4D97-AF65-F5344CB8AC3E}">
        <p14:creationId xmlns:p14="http://schemas.microsoft.com/office/powerpoint/2010/main" val="602382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55000" lnSpcReduction="20000"/>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800" b="0" i="0" kern="1200" dirty="0">
                <a:solidFill>
                  <a:schemeClr val="tx1"/>
                </a:solidFill>
                <a:effectLst/>
                <a:latin typeface="Noto Sans CJK KR Medium" panose="020B0600000000000000" pitchFamily="34" charset="-127"/>
                <a:ea typeface="Noto Sans CJK KR Medium" panose="020B0600000000000000" pitchFamily="34" charset="-127"/>
                <a:cs typeface="+mn-cs"/>
              </a:rPr>
              <a:t>In this module, we looked at how the transaction of buying and selling goods in human history was conducted, and explained the problems of traditional money currently being used. I also explained how cryptocurrency can solve the money problems we are currently using. I also introduced the birth of Bitcoin, the first cryptocurrency to apply blockchain technology.</a:t>
            </a:r>
            <a:endParaRPr lang="en-US" altLang="ko-KR" sz="4400" b="0" i="0" kern="1200" dirty="0">
              <a:solidFill>
                <a:schemeClr val="tx1"/>
              </a:solidFill>
              <a:effectLst/>
              <a:latin typeface="Noto Sans CJK KR Medium" panose="020B0600000000000000" pitchFamily="34" charset="-127"/>
              <a:ea typeface="Noto Sans CJK KR Medium" panose="020B0600000000000000" pitchFamily="34" charset="-127"/>
              <a:cs typeface="+mn-cs"/>
            </a:endParaRPr>
          </a:p>
          <a:p>
            <a:endParaRPr lang="en-US" altLang="ko-KR" sz="2800" b="0" i="0" kern="1200" dirty="0">
              <a:solidFill>
                <a:schemeClr val="tx1"/>
              </a:solidFill>
              <a:effectLst/>
              <a:latin typeface="Noto Sans CJK KR Medium" panose="020B0600000000000000" pitchFamily="34" charset="-127"/>
              <a:ea typeface="Noto Sans CJK KR Medium" panose="020B0600000000000000" pitchFamily="34" charset="-127"/>
              <a:cs typeface="+mn-cs"/>
            </a:endParaRPr>
          </a:p>
          <a:p>
            <a:r>
              <a:rPr lang="ko-KR" altLang="en-US" sz="2800" b="0" i="0" kern="1200" dirty="0">
                <a:solidFill>
                  <a:schemeClr val="tx1"/>
                </a:solidFill>
                <a:effectLst/>
                <a:latin typeface="Noto Sans CJK KR Medium" panose="020B0600000000000000" pitchFamily="34" charset="-127"/>
                <a:ea typeface="Noto Sans CJK KR Medium" panose="020B0600000000000000" pitchFamily="34" charset="-127"/>
                <a:cs typeface="+mn-cs"/>
              </a:rPr>
              <a:t>본 모듈에서는 </a:t>
            </a:r>
            <a:r>
              <a:rPr lang="ko-KR" altLang="ko-KR" sz="2800" dirty="0"/>
              <a:t>인간의 역사에서 물건을 사고 파는 거래가 어떻게 진행되었는가에 대</a:t>
            </a:r>
            <a:r>
              <a:rPr lang="ko-KR" altLang="en-US" sz="2800" dirty="0"/>
              <a:t>해</a:t>
            </a:r>
            <a:r>
              <a:rPr lang="ko-KR" altLang="ko-KR" sz="2800" dirty="0"/>
              <a:t> 살펴</a:t>
            </a:r>
            <a:r>
              <a:rPr lang="en-US" altLang="ko-KR" sz="2800" dirty="0"/>
              <a:t> </a:t>
            </a:r>
            <a:r>
              <a:rPr lang="ko-KR" altLang="en-US" sz="2800" dirty="0"/>
              <a:t>보았고</a:t>
            </a:r>
            <a:r>
              <a:rPr lang="en-US" altLang="ko-KR" sz="2800" dirty="0"/>
              <a:t>, </a:t>
            </a:r>
            <a:r>
              <a:rPr lang="ko-KR" altLang="en-US" sz="2800" dirty="0"/>
              <a:t>현재 사용하고 있는 돈의 문제점들에 대해 설명을 드렸습니다</a:t>
            </a:r>
            <a:r>
              <a:rPr lang="en-US" altLang="ko-KR" sz="2800" dirty="0"/>
              <a:t>. </a:t>
            </a:r>
            <a:r>
              <a:rPr lang="ko-KR" altLang="en-US" sz="2800" dirty="0"/>
              <a:t>그리고 암호화폐가 현재</a:t>
            </a:r>
            <a:r>
              <a:rPr lang="ko-KR" altLang="en-US" sz="2800" baseline="0" dirty="0"/>
              <a:t> 우리가 사용하고 있는 돈의 문제를 어떻게 해결할 수 있을지도 </a:t>
            </a:r>
            <a:r>
              <a:rPr lang="ko-KR" altLang="en-US" sz="2800" baseline="0" dirty="0" err="1"/>
              <a:t>설명드렸습니다</a:t>
            </a:r>
            <a:r>
              <a:rPr lang="en-US" altLang="ko-KR" sz="2800" baseline="0" dirty="0"/>
              <a:t>. </a:t>
            </a:r>
            <a:r>
              <a:rPr lang="ko-KR" altLang="en-US" sz="2800" baseline="0" dirty="0" err="1"/>
              <a:t>블록체인</a:t>
            </a:r>
            <a:r>
              <a:rPr lang="ko-KR" altLang="en-US" sz="2800" baseline="0" dirty="0"/>
              <a:t> 기술을 제일 처음 적용한 </a:t>
            </a:r>
            <a:r>
              <a:rPr lang="ko-KR" altLang="en-US" sz="2800" baseline="0" dirty="0" err="1"/>
              <a:t>암호화폐인</a:t>
            </a:r>
            <a:r>
              <a:rPr lang="ko-KR" altLang="en-US" sz="2800" baseline="0" dirty="0"/>
              <a:t> </a:t>
            </a:r>
            <a:r>
              <a:rPr lang="ko-KR" altLang="en-US" sz="2800" baseline="0" dirty="0" err="1"/>
              <a:t>비트코인에</a:t>
            </a:r>
            <a:r>
              <a:rPr lang="ko-KR" altLang="en-US" sz="2800" baseline="0" dirty="0"/>
              <a:t> 대한 탄생도 소개를 드렸습니다</a:t>
            </a:r>
            <a:r>
              <a:rPr lang="en-US" altLang="ko-KR" sz="2800" baseline="0" dirty="0"/>
              <a:t>.</a:t>
            </a:r>
            <a:endParaRPr lang="en-US" altLang="ko-KR" sz="2800" b="0" i="0" kern="1200" dirty="0">
              <a:solidFill>
                <a:schemeClr val="tx1"/>
              </a:solidFill>
              <a:effectLst/>
              <a:latin typeface="Noto Sans CJK KR Medium" panose="020B0600000000000000" pitchFamily="34" charset="-127"/>
              <a:ea typeface="Noto Sans CJK KR Medium" panose="020B0600000000000000" pitchFamily="34"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2800" b="0" i="0" kern="1200" dirty="0">
              <a:solidFill>
                <a:schemeClr val="tx1"/>
              </a:solidFill>
              <a:effectLst/>
              <a:latin typeface="Noto Sans CJK KR Medium" panose="020B0600000000000000" pitchFamily="34" charset="-127"/>
              <a:ea typeface="Noto Sans CJK KR Medium" panose="020B0600000000000000" pitchFamily="34" charset="-127"/>
              <a:cs typeface="+mn-cs"/>
            </a:endParaRPr>
          </a:p>
        </p:txBody>
      </p:sp>
      <p:sp>
        <p:nvSpPr>
          <p:cNvPr id="4" name="슬라이드 번호 개체 틀 3"/>
          <p:cNvSpPr>
            <a:spLocks noGrp="1"/>
          </p:cNvSpPr>
          <p:nvPr>
            <p:ph type="sldNum" sz="quarter" idx="10"/>
          </p:nvPr>
        </p:nvSpPr>
        <p:spPr/>
        <p:txBody>
          <a:bodyPr/>
          <a:lstStyle/>
          <a:p>
            <a:fld id="{630DE30E-BEA1-4274-ACA5-755779479033}" type="slidenum">
              <a:rPr lang="ko-KR" altLang="en-US" smtClean="0"/>
              <a:pPr/>
              <a:t>16</a:t>
            </a:fld>
            <a:endParaRPr lang="ko-KR" altLang="en-US"/>
          </a:p>
        </p:txBody>
      </p:sp>
    </p:spTree>
    <p:extLst>
      <p:ext uri="{BB962C8B-B14F-4D97-AF65-F5344CB8AC3E}">
        <p14:creationId xmlns:p14="http://schemas.microsoft.com/office/powerpoint/2010/main" val="2450393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600" b="0" i="0" kern="1200" dirty="0">
              <a:solidFill>
                <a:schemeClr val="tx1"/>
              </a:solidFill>
              <a:effectLst/>
              <a:cs typeface="+mn-cs"/>
            </a:endParaRPr>
          </a:p>
        </p:txBody>
      </p:sp>
      <p:sp>
        <p:nvSpPr>
          <p:cNvPr id="4" name="슬라이드 번호 개체 틀 3"/>
          <p:cNvSpPr>
            <a:spLocks noGrp="1"/>
          </p:cNvSpPr>
          <p:nvPr>
            <p:ph type="sldNum" sz="quarter" idx="10"/>
          </p:nvPr>
        </p:nvSpPr>
        <p:spPr/>
        <p:txBody>
          <a:bodyPr/>
          <a:lstStyle/>
          <a:p>
            <a:fld id="{630DE30E-BEA1-4274-ACA5-755779479033}" type="slidenum">
              <a:rPr lang="ko-KR" altLang="en-US" smtClean="0"/>
              <a:pPr/>
              <a:t>17</a:t>
            </a:fld>
            <a:endParaRPr lang="ko-KR" altLang="en-US"/>
          </a:p>
        </p:txBody>
      </p:sp>
    </p:spTree>
    <p:extLst>
      <p:ext uri="{BB962C8B-B14F-4D97-AF65-F5344CB8AC3E}">
        <p14:creationId xmlns:p14="http://schemas.microsoft.com/office/powerpoint/2010/main" val="1771978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600" b="0" i="0" kern="1200" dirty="0">
              <a:solidFill>
                <a:schemeClr val="tx1"/>
              </a:solidFill>
              <a:effectLst/>
              <a:cs typeface="+mn-cs"/>
            </a:endParaRPr>
          </a:p>
        </p:txBody>
      </p:sp>
      <p:sp>
        <p:nvSpPr>
          <p:cNvPr id="4" name="슬라이드 번호 개체 틀 3"/>
          <p:cNvSpPr>
            <a:spLocks noGrp="1"/>
          </p:cNvSpPr>
          <p:nvPr>
            <p:ph type="sldNum" sz="quarter" idx="10"/>
          </p:nvPr>
        </p:nvSpPr>
        <p:spPr/>
        <p:txBody>
          <a:bodyPr/>
          <a:lstStyle/>
          <a:p>
            <a:fld id="{630DE30E-BEA1-4274-ACA5-755779479033}" type="slidenum">
              <a:rPr lang="ko-KR" altLang="en-US" smtClean="0"/>
              <a:pPr/>
              <a:t>18</a:t>
            </a:fld>
            <a:endParaRPr lang="ko-KR" altLang="en-US"/>
          </a:p>
        </p:txBody>
      </p:sp>
    </p:spTree>
    <p:extLst>
      <p:ext uri="{BB962C8B-B14F-4D97-AF65-F5344CB8AC3E}">
        <p14:creationId xmlns:p14="http://schemas.microsoft.com/office/powerpoint/2010/main" val="517483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In this lecture, I will explain the emergence of the cryptocurrency that started with Bitcoin, which is the first application of blockchain.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이 첫번째</a:t>
            </a:r>
            <a:r>
              <a:rPr lang="ko-KR" altLang="en-US"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모듈</a:t>
            </a:r>
            <a:r>
              <a:rPr lang="ko-KR" altLang="en-US"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에서는</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a:t>
            </a:r>
            <a:r>
              <a:rPr lang="ko-KR" altLang="en-US"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ko-KR" altLang="en-US" sz="1600" b="0" i="0" kern="1200" dirty="0" err="1">
                <a:solidFill>
                  <a:schemeClr val="tx1"/>
                </a:solidFill>
                <a:effectLst/>
                <a:latin typeface="Noto Sans CJK KR Medium" panose="020B0600000000000000" pitchFamily="34" charset="-127"/>
                <a:ea typeface="Noto Sans CJK KR Medium" panose="020B0600000000000000" pitchFamily="34" charset="-127"/>
                <a:cs typeface="+mn-cs"/>
              </a:rPr>
              <a:t>블록체인의</a:t>
            </a:r>
            <a:r>
              <a:rPr lang="ko-KR" altLang="en-US"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첫 응용인 </a:t>
            </a:r>
            <a:r>
              <a:rPr lang="ko-KR" altLang="en-US" sz="1600" b="0" i="0" kern="1200" dirty="0" err="1">
                <a:solidFill>
                  <a:schemeClr val="tx1"/>
                </a:solidFill>
                <a:effectLst/>
                <a:latin typeface="Noto Sans CJK KR Medium" panose="020B0600000000000000" pitchFamily="34" charset="-127"/>
                <a:ea typeface="Noto Sans CJK KR Medium" panose="020B0600000000000000" pitchFamily="34" charset="-127"/>
                <a:cs typeface="+mn-cs"/>
              </a:rPr>
              <a:t>암호화폐의</a:t>
            </a:r>
            <a:r>
              <a:rPr lang="ko-KR" altLang="en-US"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출현에 대해 설명하겠습니다</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br>
              <a:rPr lang="ko-KR" altLang="en-US" sz="1800" dirty="0"/>
            </a:br>
            <a:endParaRPr lang="en-US" altLang="ko-KR" sz="1800" baseline="0" dirty="0"/>
          </a:p>
        </p:txBody>
      </p:sp>
      <p:sp>
        <p:nvSpPr>
          <p:cNvPr id="4" name="슬라이드 번호 개체 틀 3"/>
          <p:cNvSpPr>
            <a:spLocks noGrp="1"/>
          </p:cNvSpPr>
          <p:nvPr>
            <p:ph type="sldNum" sz="quarter" idx="10"/>
          </p:nvPr>
        </p:nvSpPr>
        <p:spPr/>
        <p:txBody>
          <a:bodyPr/>
          <a:lstStyle/>
          <a:p>
            <a:fld id="{630DE30E-BEA1-4274-ACA5-755779479033}" type="slidenum">
              <a:rPr lang="ko-KR" altLang="en-US" smtClean="0"/>
              <a:pPr/>
              <a:t>2</a:t>
            </a:fld>
            <a:endParaRPr lang="ko-KR" altLang="en-US"/>
          </a:p>
        </p:txBody>
      </p:sp>
    </p:spTree>
    <p:extLst>
      <p:ext uri="{BB962C8B-B14F-4D97-AF65-F5344CB8AC3E}">
        <p14:creationId xmlns:p14="http://schemas.microsoft.com/office/powerpoint/2010/main" val="655808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70000" lnSpcReduction="20000"/>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Before we explain the motivation for cryptocurrency, let's look at the history of how the transactions for buying and selling goods took place in the human history. What is money? Money is an asset that people use to trade for goods and services. In the old days, when there was no money, the transactions</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were</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made if the two sides agreed on each other’s demands as a </a:t>
            </a:r>
            <a:r>
              <a:rPr lang="en-US" altLang="ko-KR" sz="1600" b="1" i="0" kern="1200" dirty="0">
                <a:solidFill>
                  <a:schemeClr val="tx1"/>
                </a:solidFill>
                <a:effectLst/>
                <a:latin typeface="Noto Sans CJK KR Medium" panose="020B0600000000000000" pitchFamily="34" charset="-127"/>
                <a:ea typeface="Noto Sans CJK KR Medium" panose="020B0600000000000000" pitchFamily="34" charset="-127"/>
                <a:cs typeface="+mn-cs"/>
              </a:rPr>
              <a:t>barter economy</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as shown in Figure ①. A lot of time and effort was wasted to match demands. To solve this problem, they started to use </a:t>
            </a:r>
            <a:r>
              <a:rPr lang="en-US" altLang="ko-KR" sz="1600" b="1" i="0" kern="1200" dirty="0">
                <a:solidFill>
                  <a:schemeClr val="tx1"/>
                </a:solidFill>
                <a:effectLst/>
                <a:latin typeface="Noto Sans CJK KR Medium" panose="020B0600000000000000" pitchFamily="34" charset="-127"/>
                <a:ea typeface="Noto Sans CJK KR Medium" panose="020B0600000000000000" pitchFamily="34" charset="-127"/>
                <a:cs typeface="+mn-cs"/>
              </a:rPr>
              <a:t>commodity money </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like Figure ②, which is the value of the object itself. Examples are gold, silver, and tobacco. The commodity money satisfies the 'medium of exchange' and 'unit of accounting' among the three functions of currency, but it has been inconvenient as a 'storage medium of value'. It's hard to store and carry them around. So, as in Figure ③, we introduced the legal tender and used it as a currency, but not its own value. For example, there are coins, bills, and cheques. Although we're currently using it as our currency, there are still problems.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600"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600" dirty="0"/>
              <a:t>암호화폐</a:t>
            </a:r>
            <a:r>
              <a:rPr lang="ko-KR" altLang="ko-KR" sz="1600" dirty="0"/>
              <a:t>에 대한 동기를 설명하기 전에 인간의 역사에서 물건을 사고 파는 거래가 어떻게 진행 되었는가에 대한 역사를 살펴 보겠습니다. 돈은 사람들이 재화와 서비스를 거래하는 데 사용하는 자산입니다.</a:t>
            </a:r>
            <a:r>
              <a:rPr lang="en-US" altLang="ko-KR" sz="1600" dirty="0"/>
              <a:t> </a:t>
            </a:r>
            <a:r>
              <a:rPr lang="ko-KR" altLang="ko-KR" sz="1600" dirty="0"/>
              <a:t>옛날에는 돈이</a:t>
            </a:r>
            <a:r>
              <a:rPr lang="ko-KR" altLang="en-US" sz="1600" dirty="0"/>
              <a:t>라는 것이</a:t>
            </a:r>
            <a:r>
              <a:rPr lang="ko-KR" altLang="ko-KR" sz="1600" dirty="0"/>
              <a:t> 없었을 때 ①에서 보</a:t>
            </a:r>
            <a:r>
              <a:rPr lang="ko-KR" altLang="en-US" sz="1600" dirty="0"/>
              <a:t>이는</a:t>
            </a:r>
            <a:r>
              <a:rPr lang="ko-KR" altLang="ko-KR" sz="1600" dirty="0"/>
              <a:t> 바와 같이 물물 교환 경제로 양측이</a:t>
            </a:r>
            <a:r>
              <a:rPr lang="en-US" altLang="ko-KR" sz="1600" dirty="0"/>
              <a:t> </a:t>
            </a:r>
            <a:r>
              <a:rPr lang="ko-KR" altLang="ko-KR" sz="1600" dirty="0"/>
              <a:t>서로의 요구를 합의하면 거래가 이루어졌</a:t>
            </a:r>
            <a:r>
              <a:rPr lang="ko-KR" altLang="en-US" sz="1600" dirty="0"/>
              <a:t>습니</a:t>
            </a:r>
            <a:r>
              <a:rPr lang="ko-KR" altLang="ko-KR" sz="1600" dirty="0"/>
              <a:t>다. 많은 시간과 노력이 낭비되었습니다.</a:t>
            </a:r>
            <a:r>
              <a:rPr lang="en-US" altLang="ko-KR" sz="1600" dirty="0"/>
              <a:t> </a:t>
            </a:r>
            <a:r>
              <a:rPr lang="ko-KR" altLang="ko-KR" sz="1600" dirty="0"/>
              <a:t>이 문제를 해결하기 위해 그들은 물건 자체의 가치인 ②와 같은 원자재를 사용하기 시작했</a:t>
            </a:r>
            <a:r>
              <a:rPr lang="ko-KR" altLang="en-US" sz="1600" dirty="0"/>
              <a:t>습니</a:t>
            </a:r>
            <a:r>
              <a:rPr lang="ko-KR" altLang="ko-KR" sz="1600" dirty="0"/>
              <a:t>다. </a:t>
            </a:r>
            <a:r>
              <a:rPr lang="ko-KR" altLang="en-US" sz="1600" dirty="0"/>
              <a:t>예를 들면</a:t>
            </a:r>
            <a:r>
              <a:rPr lang="ko-KR" altLang="ko-KR" sz="1600" dirty="0"/>
              <a:t> 금,</a:t>
            </a:r>
            <a:r>
              <a:rPr lang="en-US" altLang="ko-KR" sz="1600" dirty="0"/>
              <a:t> </a:t>
            </a:r>
            <a:r>
              <a:rPr lang="ko-KR" altLang="ko-KR" sz="1600" dirty="0"/>
              <a:t>은, 담배</a:t>
            </a:r>
            <a:r>
              <a:rPr lang="en-US" altLang="ko-KR" sz="1600" dirty="0"/>
              <a:t> </a:t>
            </a:r>
            <a:r>
              <a:rPr lang="ko-KR" altLang="en-US" sz="1600" dirty="0"/>
              <a:t>등 </a:t>
            </a:r>
            <a:r>
              <a:rPr lang="ko-KR" altLang="ko-KR" sz="1600" dirty="0"/>
              <a:t>입니다. 원자재 화폐는 통화의 세 가지 기능 중 </a:t>
            </a:r>
            <a:r>
              <a:rPr lang="en-US" altLang="ko-KR" sz="1600" dirty="0"/>
              <a:t>“</a:t>
            </a:r>
            <a:r>
              <a:rPr lang="ko-KR" altLang="ko-KR" sz="1600" dirty="0"/>
              <a:t>교환 매체</a:t>
            </a:r>
            <a:r>
              <a:rPr lang="en-US" altLang="ko-KR" sz="1600" dirty="0"/>
              <a:t>”</a:t>
            </a:r>
            <a:r>
              <a:rPr lang="ko-KR" altLang="ko-KR" sz="1600" dirty="0"/>
              <a:t>와 </a:t>
            </a:r>
            <a:r>
              <a:rPr lang="en-US" altLang="ko-KR" sz="1600" dirty="0"/>
              <a:t>“</a:t>
            </a:r>
            <a:r>
              <a:rPr lang="ko-KR" altLang="ko-KR" sz="1600" dirty="0"/>
              <a:t>회계 단위</a:t>
            </a:r>
            <a:r>
              <a:rPr lang="en-US" altLang="ko-KR" sz="1600" dirty="0"/>
              <a:t>”</a:t>
            </a:r>
            <a:r>
              <a:rPr lang="ko-KR" altLang="ko-KR" sz="1600" dirty="0"/>
              <a:t>를 충족시키지만 </a:t>
            </a:r>
            <a:r>
              <a:rPr lang="en-US" altLang="ko-KR" sz="1600" dirty="0"/>
              <a:t>“</a:t>
            </a:r>
            <a:r>
              <a:rPr lang="ko-KR" altLang="ko-KR" sz="1600" dirty="0"/>
              <a:t>가치</a:t>
            </a:r>
            <a:r>
              <a:rPr lang="en-US" altLang="ko-KR" sz="1600" dirty="0"/>
              <a:t> </a:t>
            </a:r>
            <a:r>
              <a:rPr lang="ko-KR" altLang="ko-KR" sz="1600" dirty="0"/>
              <a:t>있는 저장 매체</a:t>
            </a:r>
            <a:r>
              <a:rPr lang="en-US" altLang="ko-KR" sz="1600" dirty="0"/>
              <a:t>”</a:t>
            </a:r>
            <a:r>
              <a:rPr lang="ko-KR" altLang="ko-KR" sz="1600" dirty="0"/>
              <a:t>로</a:t>
            </a:r>
            <a:r>
              <a:rPr lang="ko-KR" altLang="en-US" sz="1600" dirty="0"/>
              <a:t>써</a:t>
            </a:r>
            <a:r>
              <a:rPr lang="ko-KR" altLang="ko-KR" sz="1600" dirty="0"/>
              <a:t> 불편</a:t>
            </a:r>
            <a:r>
              <a:rPr lang="ko-KR" altLang="en-US" sz="1600" dirty="0"/>
              <a:t>했습니다</a:t>
            </a:r>
            <a:r>
              <a:rPr lang="ko-KR" altLang="ko-KR" sz="1600" dirty="0"/>
              <a:t>. 주변에 보관 및 운반하기가 어렵습니다.</a:t>
            </a:r>
            <a:r>
              <a:rPr lang="en-US" altLang="ko-KR" sz="1600" dirty="0"/>
              <a:t> </a:t>
            </a:r>
            <a:r>
              <a:rPr lang="ko-KR" altLang="en-US"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따라서 ③에서와 같이 합법적인 입찰을 도입하여 통화로 사용했지만</a:t>
            </a:r>
            <a:r>
              <a:rPr lang="en-US" altLang="ko-KR"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a:t>
            </a:r>
            <a:r>
              <a:rPr lang="ko-KR" altLang="en-US"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자체 가치는 사용하지 않았습니다</a:t>
            </a:r>
            <a:r>
              <a:rPr lang="en-US" altLang="ko-KR"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ko-KR" altLang="en-US"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예를 들어</a:t>
            </a:r>
            <a:r>
              <a:rPr lang="en-US" altLang="ko-KR"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ko-KR" altLang="en-US"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동전</a:t>
            </a:r>
            <a:r>
              <a:rPr lang="en-US" altLang="ko-KR"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ko-KR" altLang="en-US"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지폐 및 수표가 있습니다</a:t>
            </a:r>
            <a:r>
              <a:rPr lang="en-US" altLang="ko-KR"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ko-KR" altLang="en-US"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현재 통화로 사용하고 있지만 여전히 문제가 있습니다</a:t>
            </a:r>
            <a:r>
              <a:rPr lang="en-US" altLang="ko-KR"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ko-KR" altLang="en-US"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다음 슬라이드에서 이러한 문제를 살펴 보겠습니다</a:t>
            </a:r>
            <a:r>
              <a:rPr lang="en-US" altLang="ko-KR"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a:t>
            </a:r>
            <a:endParaRPr lang="en-US" altLang="ko-KR" sz="1600" b="0" i="0" u="none" kern="1200" baseline="0" dirty="0">
              <a:solidFill>
                <a:schemeClr val="tx1"/>
              </a:solidFill>
              <a:effectLst/>
              <a:latin typeface="Noto Sans CJK KR Medium" panose="020B0600000000000000" pitchFamily="34" charset="-127"/>
              <a:ea typeface="Noto Sans CJK KR Medium" panose="020B0600000000000000" pitchFamily="34" charset="-127"/>
              <a:cs typeface="+mn-cs"/>
            </a:endParaRPr>
          </a:p>
          <a:p>
            <a:endPar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endParaRPr>
          </a:p>
          <a:p>
            <a:endParaRPr lang="en-US" altLang="ko-KR" sz="1600" b="0" i="0" u="none" kern="1200" baseline="0" dirty="0">
              <a:solidFill>
                <a:schemeClr val="tx1"/>
              </a:solidFill>
              <a:effectLst/>
              <a:latin typeface="Noto Sans CJK KR Medium" panose="020B0600000000000000" pitchFamily="34" charset="-127"/>
              <a:ea typeface="Noto Sans CJK KR Medium" panose="020B0600000000000000" pitchFamily="34" charset="-127"/>
              <a:cs typeface="+mn-cs"/>
            </a:endParaRPr>
          </a:p>
        </p:txBody>
      </p:sp>
      <p:sp>
        <p:nvSpPr>
          <p:cNvPr id="4" name="슬라이드 번호 개체 틀 3"/>
          <p:cNvSpPr>
            <a:spLocks noGrp="1"/>
          </p:cNvSpPr>
          <p:nvPr>
            <p:ph type="sldNum" sz="quarter" idx="10"/>
          </p:nvPr>
        </p:nvSpPr>
        <p:spPr/>
        <p:txBody>
          <a:bodyPr/>
          <a:lstStyle/>
          <a:p>
            <a:fld id="{630DE30E-BEA1-4274-ACA5-755779479033}" type="slidenum">
              <a:rPr lang="ko-KR" altLang="en-US" smtClean="0"/>
              <a:pPr/>
              <a:t>3</a:t>
            </a:fld>
            <a:endParaRPr lang="ko-KR" altLang="en-US"/>
          </a:p>
        </p:txBody>
      </p:sp>
    </p:spTree>
    <p:extLst>
      <p:ext uri="{BB962C8B-B14F-4D97-AF65-F5344CB8AC3E}">
        <p14:creationId xmlns:p14="http://schemas.microsoft.com/office/powerpoint/2010/main" val="3964782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70000" lnSpcReduction="20000"/>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Before we explain the motivation for cryptocurrency, let's look at the history of how the transactions for buying and selling goods took place in the human history. What is money? Money is an asset that people use to trade for goods and services. In the old days, when there was no money, the transactions</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were</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made if the two sides agreed on each other’s demands as a </a:t>
            </a:r>
            <a:r>
              <a:rPr lang="en-US" altLang="ko-KR" sz="1600" b="1" i="0" kern="1200" dirty="0">
                <a:solidFill>
                  <a:schemeClr val="tx1"/>
                </a:solidFill>
                <a:effectLst/>
                <a:latin typeface="Noto Sans CJK KR Medium" panose="020B0600000000000000" pitchFamily="34" charset="-127"/>
                <a:ea typeface="Noto Sans CJK KR Medium" panose="020B0600000000000000" pitchFamily="34" charset="-127"/>
                <a:cs typeface="+mn-cs"/>
              </a:rPr>
              <a:t>barter economy</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as shown in Figure ①. A lot of time and effort was wasted to match demands. To solve this problem, they started to use </a:t>
            </a:r>
            <a:r>
              <a:rPr lang="en-US" altLang="ko-KR" sz="1600" b="1" i="0" kern="1200" dirty="0">
                <a:solidFill>
                  <a:schemeClr val="tx1"/>
                </a:solidFill>
                <a:effectLst/>
                <a:latin typeface="Noto Sans CJK KR Medium" panose="020B0600000000000000" pitchFamily="34" charset="-127"/>
                <a:ea typeface="Noto Sans CJK KR Medium" panose="020B0600000000000000" pitchFamily="34" charset="-127"/>
                <a:cs typeface="+mn-cs"/>
              </a:rPr>
              <a:t>commodity money </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like Figure ②, which is the value of the object itself. Examples are gold, silver, and tobacco. The commodity money satisfies the 'medium of exchange' and 'unit of accounting' among the three functions of currency, but it has been inconvenient as a 'storage medium of value'. It's hard to store and carry them around. So, as in Figure ③, we introduced the legal tender and used it as a currency, but not its own value. For example, there are coins, bills, and cheques. Although we're currently using it as our currency, there are still problems.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600"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600" dirty="0"/>
              <a:t>암호화폐</a:t>
            </a:r>
            <a:r>
              <a:rPr lang="ko-KR" altLang="ko-KR" sz="1600" dirty="0"/>
              <a:t>에 대한 동기를 설명하기 전에 인간의 역사에서 물건을 사고 파는 거래가 어떻게 진행 되었는가에 대한 역사를 살펴 보겠습니다. 돈은 사람들이 재화와 서비스를 거래하는 데 사용하는 자산입니다.</a:t>
            </a:r>
            <a:r>
              <a:rPr lang="en-US" altLang="ko-KR" sz="1600" dirty="0"/>
              <a:t> </a:t>
            </a:r>
            <a:r>
              <a:rPr lang="ko-KR" altLang="ko-KR" sz="1600" dirty="0"/>
              <a:t>옛날에는 돈이</a:t>
            </a:r>
            <a:r>
              <a:rPr lang="ko-KR" altLang="en-US" sz="1600" dirty="0"/>
              <a:t>라는 것이</a:t>
            </a:r>
            <a:r>
              <a:rPr lang="ko-KR" altLang="ko-KR" sz="1600" dirty="0"/>
              <a:t> 없었을 때 ①에서 보</a:t>
            </a:r>
            <a:r>
              <a:rPr lang="ko-KR" altLang="en-US" sz="1600" dirty="0"/>
              <a:t>이는</a:t>
            </a:r>
            <a:r>
              <a:rPr lang="ko-KR" altLang="ko-KR" sz="1600" dirty="0"/>
              <a:t> 바와 같이 물물 교환 경제로 양측이</a:t>
            </a:r>
            <a:r>
              <a:rPr lang="en-US" altLang="ko-KR" sz="1600" dirty="0"/>
              <a:t> </a:t>
            </a:r>
            <a:r>
              <a:rPr lang="ko-KR" altLang="ko-KR" sz="1600" dirty="0"/>
              <a:t>서로의 요구를 합의하면 거래가 이루어졌</a:t>
            </a:r>
            <a:r>
              <a:rPr lang="ko-KR" altLang="en-US" sz="1600" dirty="0"/>
              <a:t>습니</a:t>
            </a:r>
            <a:r>
              <a:rPr lang="ko-KR" altLang="ko-KR" sz="1600" dirty="0"/>
              <a:t>다. 많은 시간과 노력이 낭비되었습니다.</a:t>
            </a:r>
            <a:r>
              <a:rPr lang="en-US" altLang="ko-KR" sz="1600" dirty="0"/>
              <a:t> </a:t>
            </a:r>
            <a:r>
              <a:rPr lang="ko-KR" altLang="ko-KR" sz="1600" dirty="0"/>
              <a:t>이 문제를 해결하기 위해 그들은 물건 자체의 가치인 ②와 같은 원자재를 사용하기 시작했</a:t>
            </a:r>
            <a:r>
              <a:rPr lang="ko-KR" altLang="en-US" sz="1600" dirty="0"/>
              <a:t>습니</a:t>
            </a:r>
            <a:r>
              <a:rPr lang="ko-KR" altLang="ko-KR" sz="1600" dirty="0"/>
              <a:t>다. </a:t>
            </a:r>
            <a:r>
              <a:rPr lang="ko-KR" altLang="en-US" sz="1600" dirty="0"/>
              <a:t>예를 들면</a:t>
            </a:r>
            <a:r>
              <a:rPr lang="ko-KR" altLang="ko-KR" sz="1600" dirty="0"/>
              <a:t> 금,</a:t>
            </a:r>
            <a:r>
              <a:rPr lang="en-US" altLang="ko-KR" sz="1600" dirty="0"/>
              <a:t> </a:t>
            </a:r>
            <a:r>
              <a:rPr lang="ko-KR" altLang="ko-KR" sz="1600" dirty="0"/>
              <a:t>은, 담배</a:t>
            </a:r>
            <a:r>
              <a:rPr lang="en-US" altLang="ko-KR" sz="1600" dirty="0"/>
              <a:t> </a:t>
            </a:r>
            <a:r>
              <a:rPr lang="ko-KR" altLang="en-US" sz="1600" dirty="0"/>
              <a:t>등 </a:t>
            </a:r>
            <a:r>
              <a:rPr lang="ko-KR" altLang="ko-KR" sz="1600" dirty="0"/>
              <a:t>입니다. 원자재 화폐는 통화의 세 가지 기능 중 </a:t>
            </a:r>
            <a:r>
              <a:rPr lang="en-US" altLang="ko-KR" sz="1600" dirty="0"/>
              <a:t>“</a:t>
            </a:r>
            <a:r>
              <a:rPr lang="ko-KR" altLang="ko-KR" sz="1600" dirty="0"/>
              <a:t>교환 매체</a:t>
            </a:r>
            <a:r>
              <a:rPr lang="en-US" altLang="ko-KR" sz="1600" dirty="0"/>
              <a:t>”</a:t>
            </a:r>
            <a:r>
              <a:rPr lang="ko-KR" altLang="ko-KR" sz="1600" dirty="0"/>
              <a:t>와 </a:t>
            </a:r>
            <a:r>
              <a:rPr lang="en-US" altLang="ko-KR" sz="1600" dirty="0"/>
              <a:t>“</a:t>
            </a:r>
            <a:r>
              <a:rPr lang="ko-KR" altLang="ko-KR" sz="1600" dirty="0"/>
              <a:t>회계 단위</a:t>
            </a:r>
            <a:r>
              <a:rPr lang="en-US" altLang="ko-KR" sz="1600" dirty="0"/>
              <a:t>”</a:t>
            </a:r>
            <a:r>
              <a:rPr lang="ko-KR" altLang="ko-KR" sz="1600" dirty="0"/>
              <a:t>를 충족시키지만 </a:t>
            </a:r>
            <a:r>
              <a:rPr lang="en-US" altLang="ko-KR" sz="1600" dirty="0"/>
              <a:t>“</a:t>
            </a:r>
            <a:r>
              <a:rPr lang="ko-KR" altLang="ko-KR" sz="1600" dirty="0"/>
              <a:t>가치</a:t>
            </a:r>
            <a:r>
              <a:rPr lang="en-US" altLang="ko-KR" sz="1600" dirty="0"/>
              <a:t> </a:t>
            </a:r>
            <a:r>
              <a:rPr lang="ko-KR" altLang="ko-KR" sz="1600" dirty="0"/>
              <a:t>있는 저장 매체</a:t>
            </a:r>
            <a:r>
              <a:rPr lang="en-US" altLang="ko-KR" sz="1600" dirty="0"/>
              <a:t>”</a:t>
            </a:r>
            <a:r>
              <a:rPr lang="ko-KR" altLang="ko-KR" sz="1600" dirty="0"/>
              <a:t>로</a:t>
            </a:r>
            <a:r>
              <a:rPr lang="ko-KR" altLang="en-US" sz="1600" dirty="0"/>
              <a:t>써</a:t>
            </a:r>
            <a:r>
              <a:rPr lang="ko-KR" altLang="ko-KR" sz="1600" dirty="0"/>
              <a:t> 불편</a:t>
            </a:r>
            <a:r>
              <a:rPr lang="ko-KR" altLang="en-US" sz="1600" dirty="0"/>
              <a:t>했습니다</a:t>
            </a:r>
            <a:r>
              <a:rPr lang="ko-KR" altLang="ko-KR" sz="1600" dirty="0"/>
              <a:t>. 주변에 보관 및 운반하기가 어렵습니다.</a:t>
            </a:r>
            <a:r>
              <a:rPr lang="en-US" altLang="ko-KR" sz="1600" dirty="0"/>
              <a:t> </a:t>
            </a:r>
            <a:r>
              <a:rPr lang="ko-KR" altLang="en-US"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따라서 ③에서와 같이 합법적인 입찰을 도입하여 통화로 사용했지만</a:t>
            </a:r>
            <a:r>
              <a:rPr lang="en-US" altLang="ko-KR"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a:t>
            </a:r>
            <a:r>
              <a:rPr lang="ko-KR" altLang="en-US"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자체 가치는 사용하지 않았습니다</a:t>
            </a:r>
            <a:r>
              <a:rPr lang="en-US" altLang="ko-KR"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ko-KR" altLang="en-US"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예를 들어</a:t>
            </a:r>
            <a:r>
              <a:rPr lang="en-US" altLang="ko-KR"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ko-KR" altLang="en-US"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동전</a:t>
            </a:r>
            <a:r>
              <a:rPr lang="en-US" altLang="ko-KR"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ko-KR" altLang="en-US"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지폐 및 수표가 있습니다</a:t>
            </a:r>
            <a:r>
              <a:rPr lang="en-US" altLang="ko-KR"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ko-KR" altLang="en-US"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현재 통화로 사용하고 있지만 여전히 문제가 있습니다</a:t>
            </a:r>
            <a:r>
              <a:rPr lang="en-US" altLang="ko-KR"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ko-KR" altLang="en-US"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다음 슬라이드에서 이러한 문제를 살펴 보겠습니다</a:t>
            </a:r>
            <a:r>
              <a:rPr lang="en-US" altLang="ko-KR"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a:t>
            </a:r>
            <a:endParaRPr lang="en-US" altLang="ko-KR" sz="1600" b="0" i="0" u="none" kern="1200" baseline="0" dirty="0">
              <a:solidFill>
                <a:schemeClr val="tx1"/>
              </a:solidFill>
              <a:effectLst/>
              <a:latin typeface="Noto Sans CJK KR Medium" panose="020B0600000000000000" pitchFamily="34" charset="-127"/>
              <a:ea typeface="Noto Sans CJK KR Medium" panose="020B0600000000000000" pitchFamily="34" charset="-127"/>
              <a:cs typeface="+mn-cs"/>
            </a:endParaRPr>
          </a:p>
          <a:p>
            <a:endPar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endParaRPr>
          </a:p>
          <a:p>
            <a:endParaRPr lang="en-US" altLang="ko-KR" sz="1600" b="0" i="0" u="none" kern="1200" baseline="0" dirty="0">
              <a:solidFill>
                <a:schemeClr val="tx1"/>
              </a:solidFill>
              <a:effectLst/>
              <a:latin typeface="Noto Sans CJK KR Medium" panose="020B0600000000000000" pitchFamily="34" charset="-127"/>
              <a:ea typeface="Noto Sans CJK KR Medium" panose="020B0600000000000000" pitchFamily="34" charset="-127"/>
              <a:cs typeface="+mn-cs"/>
            </a:endParaRPr>
          </a:p>
        </p:txBody>
      </p:sp>
      <p:sp>
        <p:nvSpPr>
          <p:cNvPr id="4" name="슬라이드 번호 개체 틀 3"/>
          <p:cNvSpPr>
            <a:spLocks noGrp="1"/>
          </p:cNvSpPr>
          <p:nvPr>
            <p:ph type="sldNum" sz="quarter" idx="10"/>
          </p:nvPr>
        </p:nvSpPr>
        <p:spPr/>
        <p:txBody>
          <a:bodyPr/>
          <a:lstStyle/>
          <a:p>
            <a:fld id="{630DE30E-BEA1-4274-ACA5-755779479033}" type="slidenum">
              <a:rPr lang="ko-KR" altLang="en-US" smtClean="0"/>
              <a:pPr/>
              <a:t>4</a:t>
            </a:fld>
            <a:endParaRPr lang="ko-KR" altLang="en-US"/>
          </a:p>
        </p:txBody>
      </p:sp>
    </p:spTree>
    <p:extLst>
      <p:ext uri="{BB962C8B-B14F-4D97-AF65-F5344CB8AC3E}">
        <p14:creationId xmlns:p14="http://schemas.microsoft.com/office/powerpoint/2010/main" val="679409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85000" lnSpcReduction="20000"/>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To solve the problems we mentioned earlier, cryptocurrencies</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were born. </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The advantage of the cryptocurrency is that it</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costs almost</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nothing</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to produce</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and</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it can significantly reduce transaction costs. It is stored on a computer's hard disk, for example, so it costs very little to maintain. There is no risk of theft or loss, so it also functions as a value storage tool. Most of the cryptocurrency</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is based on the concept of</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en-US" altLang="ko-KR" sz="1600" b="1" i="0" kern="1200" dirty="0">
                <a:solidFill>
                  <a:schemeClr val="tx1"/>
                </a:solidFill>
                <a:effectLst/>
                <a:latin typeface="Noto Sans CJK KR Medium" panose="020B0600000000000000" pitchFamily="34" charset="-127"/>
                <a:ea typeface="Noto Sans CJK KR Medium" panose="020B0600000000000000" pitchFamily="34" charset="-127"/>
                <a:cs typeface="+mn-cs"/>
              </a:rPr>
              <a:t>decentralization</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The downside is that because the confidentiality of transactions is guaranteed, they can be easily used for drug trafficking, gambling, and money laundering to create slush funds, and they can be used as a tax evasion. And because the government does not guarantee the value of the cryptocurrency, price volatility can lead to significant losses for investors.</a:t>
            </a:r>
            <a:endParaRPr lang="en-US" altLang="ko-KR" u="none"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ko-KR" dirty="0"/>
              <a:t>앞서 언급 한 문제를 해결하기 위해 </a:t>
            </a:r>
            <a:r>
              <a:rPr lang="ko-KR" altLang="en-US" dirty="0"/>
              <a:t>암호</a:t>
            </a:r>
            <a:r>
              <a:rPr lang="ko-KR" altLang="ko-KR" dirty="0"/>
              <a:t>화</a:t>
            </a:r>
            <a:r>
              <a:rPr lang="ko-KR" altLang="en-US" dirty="0"/>
              <a:t>폐</a:t>
            </a:r>
            <a:r>
              <a:rPr lang="ko-KR" altLang="ko-KR" dirty="0"/>
              <a:t>가 탄생했습니다. </a:t>
            </a:r>
            <a:r>
              <a:rPr lang="ko-KR" altLang="en-US" dirty="0" err="1"/>
              <a:t>암호화폐</a:t>
            </a:r>
            <a:r>
              <a:rPr lang="ko-KR" altLang="ko-KR" dirty="0" err="1"/>
              <a:t>의</a:t>
            </a:r>
            <a:r>
              <a:rPr lang="ko-KR" altLang="ko-KR" dirty="0"/>
              <a:t> 장점은 생산 비용이 거의 들지 않으며 전송 비용과 같은 </a:t>
            </a:r>
            <a:r>
              <a:rPr lang="ko-KR" altLang="en-US" dirty="0"/>
              <a:t>거래 </a:t>
            </a:r>
            <a:r>
              <a:rPr lang="ko-KR" altLang="ko-KR" dirty="0"/>
              <a:t>비용을 크게 줄일 수 있다는 것입니다. 예를 들어 컴퓨터의 하드디스크에 저장되므로 보관 비용이 거의 들지 않습니다. 도난이나 분실의 위험이 없으므로 </a:t>
            </a:r>
            <a:r>
              <a:rPr lang="ko-KR" altLang="en-US" dirty="0"/>
              <a:t>가치</a:t>
            </a:r>
            <a:r>
              <a:rPr lang="ko-KR" altLang="ko-KR" dirty="0"/>
              <a:t> 저장 도구로도 사용됩니다. </a:t>
            </a:r>
            <a:r>
              <a:rPr lang="ko-KR" altLang="en-US" dirty="0" err="1"/>
              <a:t>암호화폐</a:t>
            </a:r>
            <a:r>
              <a:rPr lang="ko-KR" altLang="ko-KR" dirty="0" err="1"/>
              <a:t>의</a:t>
            </a:r>
            <a:r>
              <a:rPr lang="ko-KR" altLang="ko-KR" dirty="0"/>
              <a:t> 대부분은 </a:t>
            </a:r>
            <a:r>
              <a:rPr lang="ko-KR" altLang="en-US" dirty="0" err="1"/>
              <a:t>탈중앙</a:t>
            </a:r>
            <a:r>
              <a:rPr lang="ko-KR" altLang="ko-KR" dirty="0" err="1"/>
              <a:t>화의</a:t>
            </a:r>
            <a:r>
              <a:rPr lang="ko-KR" altLang="ko-KR" dirty="0"/>
              <a:t> 개념에 기반합니다. 단점은 거래의 기밀성이 보장되기 때문에 마약 밀매, 도박 및 돈세탁을 통해 비자금을 조성하고 </a:t>
            </a:r>
            <a:r>
              <a:rPr lang="ko-KR" altLang="ko-KR" u="sng" dirty="0"/>
              <a:t>탈세</a:t>
            </a:r>
            <a:r>
              <a:rPr lang="ko-KR" altLang="en-US" u="sng" dirty="0"/>
              <a:t>를 할</a:t>
            </a:r>
            <a:r>
              <a:rPr lang="ko-KR" altLang="ko-KR" u="sng" dirty="0"/>
              <a:t> 수 있다는</a:t>
            </a:r>
            <a:r>
              <a:rPr lang="ko-KR" altLang="ko-KR" u="none" dirty="0"/>
              <a:t> </a:t>
            </a:r>
            <a:r>
              <a:rPr lang="ko-KR" altLang="ko-KR" dirty="0"/>
              <a:t>것입니다. 그리고 정부가 </a:t>
            </a:r>
            <a:r>
              <a:rPr lang="ko-KR" altLang="en-US" dirty="0" err="1"/>
              <a:t>암호화폐</a:t>
            </a:r>
            <a:r>
              <a:rPr lang="ko-KR" altLang="ko-KR" dirty="0" err="1"/>
              <a:t>의</a:t>
            </a:r>
            <a:r>
              <a:rPr lang="ko-KR" altLang="ko-KR" dirty="0"/>
              <a:t> 가치를 보장하지 않기 때문에, 가격 변동성은 투자자에게 큰 손실로 이어질 수 있습니다.</a:t>
            </a:r>
            <a:endParaRPr lang="en-US" altLang="ko-KR" u="none" dirty="0"/>
          </a:p>
          <a:p>
            <a:endPar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endParaRPr>
          </a:p>
          <a:p>
            <a:endParaRPr lang="en-US" altLang="ko-KR" u="none" dirty="0"/>
          </a:p>
        </p:txBody>
      </p:sp>
      <p:sp>
        <p:nvSpPr>
          <p:cNvPr id="4" name="슬라이드 번호 개체 틀 3"/>
          <p:cNvSpPr>
            <a:spLocks noGrp="1"/>
          </p:cNvSpPr>
          <p:nvPr>
            <p:ph type="sldNum" sz="quarter" idx="10"/>
          </p:nvPr>
        </p:nvSpPr>
        <p:spPr/>
        <p:txBody>
          <a:bodyPr/>
          <a:lstStyle/>
          <a:p>
            <a:fld id="{630DE30E-BEA1-4274-ACA5-755779479033}" type="slidenum">
              <a:rPr lang="ko-KR" altLang="en-US" smtClean="0"/>
              <a:pPr/>
              <a:t>5</a:t>
            </a:fld>
            <a:endParaRPr lang="ko-KR" altLang="en-US"/>
          </a:p>
        </p:txBody>
      </p:sp>
    </p:spTree>
    <p:extLst>
      <p:ext uri="{BB962C8B-B14F-4D97-AF65-F5344CB8AC3E}">
        <p14:creationId xmlns:p14="http://schemas.microsoft.com/office/powerpoint/2010/main" val="3995886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85000" lnSpcReduction="20000"/>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To solve the problems we mentioned earlier, cryptocurrencies</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were born. </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The advantage of the cryptocurrency is that it</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costs almost</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nothing</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to produce</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and</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it can significantly reduce transaction costs. It is stored on a computer's hard disk, for example, so it costs very little to maintain. There is no risk of theft or loss, so it also functions as a value storage tool. Most of the cryptocurrency</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is based on the concept of</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en-US" altLang="ko-KR" sz="1600" b="1" i="0" kern="1200" dirty="0">
                <a:solidFill>
                  <a:schemeClr val="tx1"/>
                </a:solidFill>
                <a:effectLst/>
                <a:latin typeface="Noto Sans CJK KR Medium" panose="020B0600000000000000" pitchFamily="34" charset="-127"/>
                <a:ea typeface="Noto Sans CJK KR Medium" panose="020B0600000000000000" pitchFamily="34" charset="-127"/>
                <a:cs typeface="+mn-cs"/>
              </a:rPr>
              <a:t>decentralization</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The downside is that because the confidentiality of transactions is guaranteed, they can be easily used for drug trafficking, gambling, and money laundering to create slush funds, and they can be used as a tax evasion. And because the government does not guarantee the value of the cryptocurrency, price volatility can lead to significant losses for investors.</a:t>
            </a:r>
            <a:endParaRPr lang="en-US" altLang="ko-KR" u="none"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ko-KR" dirty="0"/>
              <a:t>앞서 언급 한 문제를 해결하기 위해 </a:t>
            </a:r>
            <a:r>
              <a:rPr lang="ko-KR" altLang="en-US" dirty="0"/>
              <a:t>암호</a:t>
            </a:r>
            <a:r>
              <a:rPr lang="ko-KR" altLang="ko-KR" dirty="0"/>
              <a:t>화</a:t>
            </a:r>
            <a:r>
              <a:rPr lang="ko-KR" altLang="en-US" dirty="0"/>
              <a:t>폐</a:t>
            </a:r>
            <a:r>
              <a:rPr lang="ko-KR" altLang="ko-KR" dirty="0"/>
              <a:t>가 탄생했습니다. </a:t>
            </a:r>
            <a:r>
              <a:rPr lang="ko-KR" altLang="en-US" dirty="0" err="1"/>
              <a:t>암호화폐</a:t>
            </a:r>
            <a:r>
              <a:rPr lang="ko-KR" altLang="ko-KR" dirty="0" err="1"/>
              <a:t>의</a:t>
            </a:r>
            <a:r>
              <a:rPr lang="ko-KR" altLang="ko-KR" dirty="0"/>
              <a:t> 장점은 생산 비용이 거의 들지 않으며 전송 비용과 같은 </a:t>
            </a:r>
            <a:r>
              <a:rPr lang="ko-KR" altLang="en-US" dirty="0"/>
              <a:t>거래 </a:t>
            </a:r>
            <a:r>
              <a:rPr lang="ko-KR" altLang="ko-KR" dirty="0"/>
              <a:t>비용을 크게 줄일 수 있다는 것입니다. 예를 들어 컴퓨터의 하드디스크에 저장되므로 보관 비용이 거의 들지 않습니다. 도난이나 분실의 위험이 없으므로 </a:t>
            </a:r>
            <a:r>
              <a:rPr lang="ko-KR" altLang="en-US" dirty="0"/>
              <a:t>가치</a:t>
            </a:r>
            <a:r>
              <a:rPr lang="ko-KR" altLang="ko-KR" dirty="0"/>
              <a:t> 저장 도구로도 사용됩니다. </a:t>
            </a:r>
            <a:r>
              <a:rPr lang="ko-KR" altLang="en-US" dirty="0" err="1"/>
              <a:t>암호화폐</a:t>
            </a:r>
            <a:r>
              <a:rPr lang="ko-KR" altLang="ko-KR" dirty="0" err="1"/>
              <a:t>의</a:t>
            </a:r>
            <a:r>
              <a:rPr lang="ko-KR" altLang="ko-KR" dirty="0"/>
              <a:t> 대부분은 </a:t>
            </a:r>
            <a:r>
              <a:rPr lang="ko-KR" altLang="en-US" dirty="0" err="1"/>
              <a:t>탈중앙</a:t>
            </a:r>
            <a:r>
              <a:rPr lang="ko-KR" altLang="ko-KR" dirty="0" err="1"/>
              <a:t>화의</a:t>
            </a:r>
            <a:r>
              <a:rPr lang="ko-KR" altLang="ko-KR" dirty="0"/>
              <a:t> 개념에 기반합니다. 단점은 거래의 기밀성이 보장되기 때문에 마약 밀매, 도박 및 돈세탁을 통해 비자금을 조성하고 </a:t>
            </a:r>
            <a:r>
              <a:rPr lang="ko-KR" altLang="ko-KR" u="sng" dirty="0"/>
              <a:t>탈세</a:t>
            </a:r>
            <a:r>
              <a:rPr lang="ko-KR" altLang="en-US" u="sng" dirty="0"/>
              <a:t>를 할</a:t>
            </a:r>
            <a:r>
              <a:rPr lang="ko-KR" altLang="ko-KR" u="sng" dirty="0"/>
              <a:t> 수 있다는</a:t>
            </a:r>
            <a:r>
              <a:rPr lang="ko-KR" altLang="ko-KR" u="none" dirty="0"/>
              <a:t> </a:t>
            </a:r>
            <a:r>
              <a:rPr lang="ko-KR" altLang="ko-KR" dirty="0"/>
              <a:t>것입니다. 그리고 정부가 </a:t>
            </a:r>
            <a:r>
              <a:rPr lang="ko-KR" altLang="en-US" dirty="0" err="1"/>
              <a:t>암호화폐</a:t>
            </a:r>
            <a:r>
              <a:rPr lang="ko-KR" altLang="ko-KR" dirty="0" err="1"/>
              <a:t>의</a:t>
            </a:r>
            <a:r>
              <a:rPr lang="ko-KR" altLang="ko-KR" dirty="0"/>
              <a:t> 가치를 보장하지 않기 때문에, 가격 변동성은 투자자에게 큰 손실로 이어질 수 있습니다.</a:t>
            </a:r>
            <a:endParaRPr lang="en-US" altLang="ko-KR" u="none" dirty="0"/>
          </a:p>
          <a:p>
            <a:endPar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endParaRPr>
          </a:p>
          <a:p>
            <a:endParaRPr lang="en-US" altLang="ko-KR" u="none" dirty="0"/>
          </a:p>
        </p:txBody>
      </p:sp>
      <p:sp>
        <p:nvSpPr>
          <p:cNvPr id="4" name="슬라이드 번호 개체 틀 3"/>
          <p:cNvSpPr>
            <a:spLocks noGrp="1"/>
          </p:cNvSpPr>
          <p:nvPr>
            <p:ph type="sldNum" sz="quarter" idx="10"/>
          </p:nvPr>
        </p:nvSpPr>
        <p:spPr/>
        <p:txBody>
          <a:bodyPr/>
          <a:lstStyle/>
          <a:p>
            <a:fld id="{630DE30E-BEA1-4274-ACA5-755779479033}" type="slidenum">
              <a:rPr lang="ko-KR" altLang="en-US" smtClean="0"/>
              <a:pPr/>
              <a:t>6</a:t>
            </a:fld>
            <a:endParaRPr lang="ko-KR" altLang="en-US"/>
          </a:p>
        </p:txBody>
      </p:sp>
    </p:spTree>
    <p:extLst>
      <p:ext uri="{BB962C8B-B14F-4D97-AF65-F5344CB8AC3E}">
        <p14:creationId xmlns:p14="http://schemas.microsoft.com/office/powerpoint/2010/main" val="2113981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85000" lnSpcReduction="20000"/>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To solve the problems we mentioned earlier, cryptocurrencies</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were born. </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The advantage of the cryptocurrency is that it</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costs almost</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nothing</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to produce</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and</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it can significantly reduce transaction costs. It is stored on a computer's hard disk, for example, so it costs very little to maintain. There is no risk of theft or loss, so it also functions as a value storage tool. Most of the cryptocurrency</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is based on the concept of</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en-US" altLang="ko-KR" sz="1600" b="1" i="0" kern="1200" dirty="0">
                <a:solidFill>
                  <a:schemeClr val="tx1"/>
                </a:solidFill>
                <a:effectLst/>
                <a:latin typeface="Noto Sans CJK KR Medium" panose="020B0600000000000000" pitchFamily="34" charset="-127"/>
                <a:ea typeface="Noto Sans CJK KR Medium" panose="020B0600000000000000" pitchFamily="34" charset="-127"/>
                <a:cs typeface="+mn-cs"/>
              </a:rPr>
              <a:t>decentralization</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The downside is that because the confidentiality of transactions is guaranteed, they can be easily used for drug trafficking, gambling, and money laundering to create slush funds, and they can be used as a tax evasion. And because the government does not guarantee the value of the cryptocurrency, price volatility can lead to significant losses for investors.</a:t>
            </a:r>
            <a:endParaRPr lang="en-US" altLang="ko-KR" u="none"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ko-KR" dirty="0"/>
              <a:t>앞서 언급 한 문제를 해결하기 위해 </a:t>
            </a:r>
            <a:r>
              <a:rPr lang="ko-KR" altLang="en-US" dirty="0"/>
              <a:t>암호</a:t>
            </a:r>
            <a:r>
              <a:rPr lang="ko-KR" altLang="ko-KR" dirty="0"/>
              <a:t>화</a:t>
            </a:r>
            <a:r>
              <a:rPr lang="ko-KR" altLang="en-US" dirty="0"/>
              <a:t>폐</a:t>
            </a:r>
            <a:r>
              <a:rPr lang="ko-KR" altLang="ko-KR" dirty="0"/>
              <a:t>가 탄생했습니다. </a:t>
            </a:r>
            <a:r>
              <a:rPr lang="ko-KR" altLang="en-US" dirty="0" err="1"/>
              <a:t>암호화폐</a:t>
            </a:r>
            <a:r>
              <a:rPr lang="ko-KR" altLang="ko-KR" dirty="0" err="1"/>
              <a:t>의</a:t>
            </a:r>
            <a:r>
              <a:rPr lang="ko-KR" altLang="ko-KR" dirty="0"/>
              <a:t> 장점은 생산 비용이 거의 들지 않으며 전송 비용과 같은 </a:t>
            </a:r>
            <a:r>
              <a:rPr lang="ko-KR" altLang="en-US" dirty="0"/>
              <a:t>거래 </a:t>
            </a:r>
            <a:r>
              <a:rPr lang="ko-KR" altLang="ko-KR" dirty="0"/>
              <a:t>비용을 크게 줄일 수 있다는 것입니다. 예를 들어 컴퓨터의 하드디스크에 저장되므로 보관 비용이 거의 들지 않습니다. 도난이나 분실의 위험이 없으므로 </a:t>
            </a:r>
            <a:r>
              <a:rPr lang="ko-KR" altLang="en-US" dirty="0"/>
              <a:t>가치</a:t>
            </a:r>
            <a:r>
              <a:rPr lang="ko-KR" altLang="ko-KR" dirty="0"/>
              <a:t> 저장 도구로도 사용됩니다. </a:t>
            </a:r>
            <a:r>
              <a:rPr lang="ko-KR" altLang="en-US" dirty="0" err="1"/>
              <a:t>암호화폐</a:t>
            </a:r>
            <a:r>
              <a:rPr lang="ko-KR" altLang="ko-KR" dirty="0" err="1"/>
              <a:t>의</a:t>
            </a:r>
            <a:r>
              <a:rPr lang="ko-KR" altLang="ko-KR" dirty="0"/>
              <a:t> 대부분은 </a:t>
            </a:r>
            <a:r>
              <a:rPr lang="ko-KR" altLang="en-US" dirty="0" err="1"/>
              <a:t>탈중앙</a:t>
            </a:r>
            <a:r>
              <a:rPr lang="ko-KR" altLang="ko-KR" dirty="0" err="1"/>
              <a:t>화의</a:t>
            </a:r>
            <a:r>
              <a:rPr lang="ko-KR" altLang="ko-KR" dirty="0"/>
              <a:t> 개념에 기반합니다. 단점은 거래의 기밀성이 보장되기 때문에 마약 밀매, 도박 및 돈세탁을 통해 비자금을 조성하고 </a:t>
            </a:r>
            <a:r>
              <a:rPr lang="ko-KR" altLang="ko-KR" u="sng" dirty="0"/>
              <a:t>탈세</a:t>
            </a:r>
            <a:r>
              <a:rPr lang="ko-KR" altLang="en-US" u="sng" dirty="0"/>
              <a:t>를 할</a:t>
            </a:r>
            <a:r>
              <a:rPr lang="ko-KR" altLang="ko-KR" u="sng" dirty="0"/>
              <a:t> 수 있다는</a:t>
            </a:r>
            <a:r>
              <a:rPr lang="ko-KR" altLang="ko-KR" u="none" dirty="0"/>
              <a:t> </a:t>
            </a:r>
            <a:r>
              <a:rPr lang="ko-KR" altLang="ko-KR" dirty="0"/>
              <a:t>것입니다. 그리고 정부가 </a:t>
            </a:r>
            <a:r>
              <a:rPr lang="ko-KR" altLang="en-US" dirty="0" err="1"/>
              <a:t>암호화폐</a:t>
            </a:r>
            <a:r>
              <a:rPr lang="ko-KR" altLang="ko-KR" dirty="0" err="1"/>
              <a:t>의</a:t>
            </a:r>
            <a:r>
              <a:rPr lang="ko-KR" altLang="ko-KR" dirty="0"/>
              <a:t> 가치를 보장하지 않기 때문에, 가격 변동성은 투자자에게 큰 손실로 이어질 수 있습니다.</a:t>
            </a:r>
            <a:endParaRPr lang="en-US" altLang="ko-KR" u="none" dirty="0"/>
          </a:p>
          <a:p>
            <a:endPar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endParaRPr>
          </a:p>
          <a:p>
            <a:endParaRPr lang="en-US" altLang="ko-KR" u="none" dirty="0"/>
          </a:p>
        </p:txBody>
      </p:sp>
      <p:sp>
        <p:nvSpPr>
          <p:cNvPr id="4" name="슬라이드 번호 개체 틀 3"/>
          <p:cNvSpPr>
            <a:spLocks noGrp="1"/>
          </p:cNvSpPr>
          <p:nvPr>
            <p:ph type="sldNum" sz="quarter" idx="10"/>
          </p:nvPr>
        </p:nvSpPr>
        <p:spPr/>
        <p:txBody>
          <a:bodyPr/>
          <a:lstStyle/>
          <a:p>
            <a:fld id="{630DE30E-BEA1-4274-ACA5-755779479033}" type="slidenum">
              <a:rPr lang="ko-KR" altLang="en-US" smtClean="0"/>
              <a:pPr/>
              <a:t>7</a:t>
            </a:fld>
            <a:endParaRPr lang="ko-KR" altLang="en-US"/>
          </a:p>
        </p:txBody>
      </p:sp>
    </p:spTree>
    <p:extLst>
      <p:ext uri="{BB962C8B-B14F-4D97-AF65-F5344CB8AC3E}">
        <p14:creationId xmlns:p14="http://schemas.microsoft.com/office/powerpoint/2010/main" val="166549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85000" lnSpcReduction="20000"/>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To solve the problems we mentioned earlier, cryptocurrencies</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were born. </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The advantage of the cryptocurrency is that it</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costs almost</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nothing</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to produce</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and</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it can significantly reduce transaction costs. It is stored on a computer's hard disk, for example, so it costs very little to maintain. There is no risk of theft or loss, so it also functions as a value storage tool. Most of the cryptocurrency</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is based on the concept of</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en-US" altLang="ko-KR" sz="1600" b="1" i="0" kern="1200" dirty="0">
                <a:solidFill>
                  <a:schemeClr val="tx1"/>
                </a:solidFill>
                <a:effectLst/>
                <a:latin typeface="Noto Sans CJK KR Medium" panose="020B0600000000000000" pitchFamily="34" charset="-127"/>
                <a:ea typeface="Noto Sans CJK KR Medium" panose="020B0600000000000000" pitchFamily="34" charset="-127"/>
                <a:cs typeface="+mn-cs"/>
              </a:rPr>
              <a:t>decentralization</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The downside is that because the confidentiality of transactions is guaranteed, they can be easily used for drug trafficking, gambling, and money laundering to create slush funds, and they can be used as a tax evasion. And because the government does not guarantee the value of the cryptocurrency, price volatility can lead to significant losses for investors.</a:t>
            </a:r>
            <a:endParaRPr lang="en-US" altLang="ko-KR" u="none"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ko-KR" dirty="0"/>
              <a:t>앞서 언급 한 문제를 해결하기 위해 </a:t>
            </a:r>
            <a:r>
              <a:rPr lang="ko-KR" altLang="en-US" dirty="0"/>
              <a:t>암호</a:t>
            </a:r>
            <a:r>
              <a:rPr lang="ko-KR" altLang="ko-KR" dirty="0"/>
              <a:t>화</a:t>
            </a:r>
            <a:r>
              <a:rPr lang="ko-KR" altLang="en-US" dirty="0"/>
              <a:t>폐</a:t>
            </a:r>
            <a:r>
              <a:rPr lang="ko-KR" altLang="ko-KR" dirty="0"/>
              <a:t>가 탄생했습니다. </a:t>
            </a:r>
            <a:r>
              <a:rPr lang="ko-KR" altLang="en-US" dirty="0" err="1"/>
              <a:t>암호화폐</a:t>
            </a:r>
            <a:r>
              <a:rPr lang="ko-KR" altLang="ko-KR" dirty="0" err="1"/>
              <a:t>의</a:t>
            </a:r>
            <a:r>
              <a:rPr lang="ko-KR" altLang="ko-KR" dirty="0"/>
              <a:t> 장점은 생산 비용이 거의 들지 않으며 전송 비용과 같은 </a:t>
            </a:r>
            <a:r>
              <a:rPr lang="ko-KR" altLang="en-US" dirty="0"/>
              <a:t>거래 </a:t>
            </a:r>
            <a:r>
              <a:rPr lang="ko-KR" altLang="ko-KR" dirty="0"/>
              <a:t>비용을 크게 줄일 수 있다는 것입니다. 예를 들어 컴퓨터의 하드디스크에 저장되므로 보관 비용이 거의 들지 않습니다. 도난이나 분실의 위험이 없으므로 </a:t>
            </a:r>
            <a:r>
              <a:rPr lang="ko-KR" altLang="en-US" dirty="0"/>
              <a:t>가치</a:t>
            </a:r>
            <a:r>
              <a:rPr lang="ko-KR" altLang="ko-KR" dirty="0"/>
              <a:t> 저장 도구로도 사용됩니다. </a:t>
            </a:r>
            <a:r>
              <a:rPr lang="ko-KR" altLang="en-US" dirty="0" err="1"/>
              <a:t>암호화폐</a:t>
            </a:r>
            <a:r>
              <a:rPr lang="ko-KR" altLang="ko-KR" dirty="0" err="1"/>
              <a:t>의</a:t>
            </a:r>
            <a:r>
              <a:rPr lang="ko-KR" altLang="ko-KR" dirty="0"/>
              <a:t> 대부분은 </a:t>
            </a:r>
            <a:r>
              <a:rPr lang="ko-KR" altLang="en-US" dirty="0" err="1"/>
              <a:t>탈중앙</a:t>
            </a:r>
            <a:r>
              <a:rPr lang="ko-KR" altLang="ko-KR" dirty="0" err="1"/>
              <a:t>화의</a:t>
            </a:r>
            <a:r>
              <a:rPr lang="ko-KR" altLang="ko-KR" dirty="0"/>
              <a:t> 개념에 기반합니다. 단점은 거래의 기밀성이 보장되기 때문에 마약 밀매, 도박 및 돈세탁을 통해 비자금을 조성하고 </a:t>
            </a:r>
            <a:r>
              <a:rPr lang="ko-KR" altLang="ko-KR" u="sng" dirty="0"/>
              <a:t>탈세</a:t>
            </a:r>
            <a:r>
              <a:rPr lang="ko-KR" altLang="en-US" u="sng" dirty="0"/>
              <a:t>를 할</a:t>
            </a:r>
            <a:r>
              <a:rPr lang="ko-KR" altLang="ko-KR" u="sng" dirty="0"/>
              <a:t> 수 있다는</a:t>
            </a:r>
            <a:r>
              <a:rPr lang="ko-KR" altLang="ko-KR" u="none" dirty="0"/>
              <a:t> </a:t>
            </a:r>
            <a:r>
              <a:rPr lang="ko-KR" altLang="ko-KR" dirty="0"/>
              <a:t>것입니다. 그리고 정부가 </a:t>
            </a:r>
            <a:r>
              <a:rPr lang="ko-KR" altLang="en-US" dirty="0" err="1"/>
              <a:t>암호화폐</a:t>
            </a:r>
            <a:r>
              <a:rPr lang="ko-KR" altLang="ko-KR" dirty="0" err="1"/>
              <a:t>의</a:t>
            </a:r>
            <a:r>
              <a:rPr lang="ko-KR" altLang="ko-KR" dirty="0"/>
              <a:t> 가치를 보장하지 않기 때문에, 가격 변동성은 투자자에게 큰 손실로 이어질 수 있습니다.</a:t>
            </a:r>
            <a:endParaRPr lang="en-US" altLang="ko-KR" u="none" dirty="0"/>
          </a:p>
          <a:p>
            <a:endPar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endParaRPr>
          </a:p>
          <a:p>
            <a:endParaRPr lang="en-US" altLang="ko-KR" u="none" dirty="0"/>
          </a:p>
        </p:txBody>
      </p:sp>
      <p:sp>
        <p:nvSpPr>
          <p:cNvPr id="4" name="슬라이드 번호 개체 틀 3"/>
          <p:cNvSpPr>
            <a:spLocks noGrp="1"/>
          </p:cNvSpPr>
          <p:nvPr>
            <p:ph type="sldNum" sz="quarter" idx="10"/>
          </p:nvPr>
        </p:nvSpPr>
        <p:spPr/>
        <p:txBody>
          <a:bodyPr/>
          <a:lstStyle/>
          <a:p>
            <a:fld id="{630DE30E-BEA1-4274-ACA5-755779479033}" type="slidenum">
              <a:rPr lang="ko-KR" altLang="en-US" smtClean="0"/>
              <a:pPr/>
              <a:t>8</a:t>
            </a:fld>
            <a:endParaRPr lang="ko-KR" altLang="en-US"/>
          </a:p>
        </p:txBody>
      </p:sp>
    </p:spTree>
    <p:extLst>
      <p:ext uri="{BB962C8B-B14F-4D97-AF65-F5344CB8AC3E}">
        <p14:creationId xmlns:p14="http://schemas.microsoft.com/office/powerpoint/2010/main" val="3622304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70000" lnSpcReduction="20000"/>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Before we explain the motivation for cryptocurrency, let's look at the history of how the transactions for buying and selling goods took place in the human history. What is money? Money is an asset that people use to trade for goods and services. In the old days, when there was no money, the transactions</a:t>
            </a:r>
            <a:r>
              <a:rPr lang="en-US" altLang="ko-KR" sz="1600" b="0" i="0" kern="1200" baseline="0" dirty="0">
                <a:solidFill>
                  <a:schemeClr val="tx1"/>
                </a:solidFill>
                <a:effectLst/>
                <a:latin typeface="Noto Sans CJK KR Medium" panose="020B0600000000000000" pitchFamily="34" charset="-127"/>
                <a:ea typeface="Noto Sans CJK KR Medium" panose="020B0600000000000000" pitchFamily="34" charset="-127"/>
                <a:cs typeface="+mn-cs"/>
              </a:rPr>
              <a:t> were</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made if the two sides agreed on each other’s demands as a </a:t>
            </a:r>
            <a:r>
              <a:rPr lang="en-US" altLang="ko-KR" sz="1600" b="1" i="0" kern="1200" dirty="0">
                <a:solidFill>
                  <a:schemeClr val="tx1"/>
                </a:solidFill>
                <a:effectLst/>
                <a:latin typeface="Noto Sans CJK KR Medium" panose="020B0600000000000000" pitchFamily="34" charset="-127"/>
                <a:ea typeface="Noto Sans CJK KR Medium" panose="020B0600000000000000" pitchFamily="34" charset="-127"/>
                <a:cs typeface="+mn-cs"/>
              </a:rPr>
              <a:t>barter economy</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as shown in Figure ①. A lot of time and effort was wasted to match demands. To solve this problem, they started to use </a:t>
            </a:r>
            <a:r>
              <a:rPr lang="en-US" altLang="ko-KR" sz="1600" b="1" i="0" kern="1200" dirty="0">
                <a:solidFill>
                  <a:schemeClr val="tx1"/>
                </a:solidFill>
                <a:effectLst/>
                <a:latin typeface="Noto Sans CJK KR Medium" panose="020B0600000000000000" pitchFamily="34" charset="-127"/>
                <a:ea typeface="Noto Sans CJK KR Medium" panose="020B0600000000000000" pitchFamily="34" charset="-127"/>
                <a:cs typeface="+mn-cs"/>
              </a:rPr>
              <a:t>commodity money </a:t>
            </a:r>
            <a:r>
              <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rPr>
              <a:t>like Figure ②, which is the value of the object itself. Examples are gold, silver, and tobacco. The commodity money satisfies the 'medium of exchange' and 'unit of accounting' among the three functions of currency, but it has been inconvenient as a 'storage medium of value'. It's hard to store and carry them around. So, as in Figure ③, we introduced the legal tender and used it as a currency, but not its own value. For example, there are coins, bills, and cheques. Although we're currently using it as our currency, there are still problems.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600"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600" dirty="0"/>
              <a:t>암호화폐</a:t>
            </a:r>
            <a:r>
              <a:rPr lang="ko-KR" altLang="ko-KR" sz="1600" dirty="0"/>
              <a:t>에 대한 동기를 설명하기 전에 인간의 역사에서 물건을 사고 파는 거래가 어떻게 진행 되었는가에 대한 역사를 살펴 보겠습니다. 돈은 사람들이 재화와 서비스를 거래하는 데 사용하는 자산입니다.</a:t>
            </a:r>
            <a:r>
              <a:rPr lang="en-US" altLang="ko-KR" sz="1600" dirty="0"/>
              <a:t> </a:t>
            </a:r>
            <a:r>
              <a:rPr lang="ko-KR" altLang="ko-KR" sz="1600" dirty="0"/>
              <a:t>옛날에는 돈이</a:t>
            </a:r>
            <a:r>
              <a:rPr lang="ko-KR" altLang="en-US" sz="1600" dirty="0"/>
              <a:t>라는 것이</a:t>
            </a:r>
            <a:r>
              <a:rPr lang="ko-KR" altLang="ko-KR" sz="1600" dirty="0"/>
              <a:t> 없었을 때 ①에서 보</a:t>
            </a:r>
            <a:r>
              <a:rPr lang="ko-KR" altLang="en-US" sz="1600" dirty="0"/>
              <a:t>이는</a:t>
            </a:r>
            <a:r>
              <a:rPr lang="ko-KR" altLang="ko-KR" sz="1600" dirty="0"/>
              <a:t> 바와 같이 물물 교환 경제로 양측이</a:t>
            </a:r>
            <a:r>
              <a:rPr lang="en-US" altLang="ko-KR" sz="1600" dirty="0"/>
              <a:t> </a:t>
            </a:r>
            <a:r>
              <a:rPr lang="ko-KR" altLang="ko-KR" sz="1600" dirty="0"/>
              <a:t>서로의 요구를 합의하면 거래가 이루어졌</a:t>
            </a:r>
            <a:r>
              <a:rPr lang="ko-KR" altLang="en-US" sz="1600" dirty="0"/>
              <a:t>습니</a:t>
            </a:r>
            <a:r>
              <a:rPr lang="ko-KR" altLang="ko-KR" sz="1600" dirty="0"/>
              <a:t>다. 많은 시간과 노력이 낭비되었습니다.</a:t>
            </a:r>
            <a:r>
              <a:rPr lang="en-US" altLang="ko-KR" sz="1600" dirty="0"/>
              <a:t> </a:t>
            </a:r>
            <a:r>
              <a:rPr lang="ko-KR" altLang="ko-KR" sz="1600" dirty="0"/>
              <a:t>이 문제를 해결하기 위해 그들은 물건 자체의 가치인 ②와 같은 원자재를 사용하기 시작했</a:t>
            </a:r>
            <a:r>
              <a:rPr lang="ko-KR" altLang="en-US" sz="1600" dirty="0"/>
              <a:t>습니</a:t>
            </a:r>
            <a:r>
              <a:rPr lang="ko-KR" altLang="ko-KR" sz="1600" dirty="0"/>
              <a:t>다. </a:t>
            </a:r>
            <a:r>
              <a:rPr lang="ko-KR" altLang="en-US" sz="1600" dirty="0"/>
              <a:t>예를 들면</a:t>
            </a:r>
            <a:r>
              <a:rPr lang="ko-KR" altLang="ko-KR" sz="1600" dirty="0"/>
              <a:t> 금,</a:t>
            </a:r>
            <a:r>
              <a:rPr lang="en-US" altLang="ko-KR" sz="1600" dirty="0"/>
              <a:t> </a:t>
            </a:r>
            <a:r>
              <a:rPr lang="ko-KR" altLang="ko-KR" sz="1600" dirty="0"/>
              <a:t>은, 담배</a:t>
            </a:r>
            <a:r>
              <a:rPr lang="en-US" altLang="ko-KR" sz="1600" dirty="0"/>
              <a:t> </a:t>
            </a:r>
            <a:r>
              <a:rPr lang="ko-KR" altLang="en-US" sz="1600" dirty="0"/>
              <a:t>등 </a:t>
            </a:r>
            <a:r>
              <a:rPr lang="ko-KR" altLang="ko-KR" sz="1600" dirty="0"/>
              <a:t>입니다. 원자재 화폐는 통화의 세 가지 기능 중 </a:t>
            </a:r>
            <a:r>
              <a:rPr lang="en-US" altLang="ko-KR" sz="1600" dirty="0"/>
              <a:t>“</a:t>
            </a:r>
            <a:r>
              <a:rPr lang="ko-KR" altLang="ko-KR" sz="1600" dirty="0"/>
              <a:t>교환 매체</a:t>
            </a:r>
            <a:r>
              <a:rPr lang="en-US" altLang="ko-KR" sz="1600" dirty="0"/>
              <a:t>”</a:t>
            </a:r>
            <a:r>
              <a:rPr lang="ko-KR" altLang="ko-KR" sz="1600" dirty="0"/>
              <a:t>와 </a:t>
            </a:r>
            <a:r>
              <a:rPr lang="en-US" altLang="ko-KR" sz="1600" dirty="0"/>
              <a:t>“</a:t>
            </a:r>
            <a:r>
              <a:rPr lang="ko-KR" altLang="ko-KR" sz="1600" dirty="0"/>
              <a:t>회계 단위</a:t>
            </a:r>
            <a:r>
              <a:rPr lang="en-US" altLang="ko-KR" sz="1600" dirty="0"/>
              <a:t>”</a:t>
            </a:r>
            <a:r>
              <a:rPr lang="ko-KR" altLang="ko-KR" sz="1600" dirty="0"/>
              <a:t>를 충족시키지만 </a:t>
            </a:r>
            <a:r>
              <a:rPr lang="en-US" altLang="ko-KR" sz="1600" dirty="0"/>
              <a:t>“</a:t>
            </a:r>
            <a:r>
              <a:rPr lang="ko-KR" altLang="ko-KR" sz="1600" dirty="0"/>
              <a:t>가치</a:t>
            </a:r>
            <a:r>
              <a:rPr lang="en-US" altLang="ko-KR" sz="1600" dirty="0"/>
              <a:t> </a:t>
            </a:r>
            <a:r>
              <a:rPr lang="ko-KR" altLang="ko-KR" sz="1600" dirty="0"/>
              <a:t>있는 저장 매체</a:t>
            </a:r>
            <a:r>
              <a:rPr lang="en-US" altLang="ko-KR" sz="1600" dirty="0"/>
              <a:t>”</a:t>
            </a:r>
            <a:r>
              <a:rPr lang="ko-KR" altLang="ko-KR" sz="1600" dirty="0"/>
              <a:t>로</a:t>
            </a:r>
            <a:r>
              <a:rPr lang="ko-KR" altLang="en-US" sz="1600" dirty="0"/>
              <a:t>써</a:t>
            </a:r>
            <a:r>
              <a:rPr lang="ko-KR" altLang="ko-KR" sz="1600" dirty="0"/>
              <a:t> 불편</a:t>
            </a:r>
            <a:r>
              <a:rPr lang="ko-KR" altLang="en-US" sz="1600" dirty="0"/>
              <a:t>했습니다</a:t>
            </a:r>
            <a:r>
              <a:rPr lang="ko-KR" altLang="ko-KR" sz="1600" dirty="0"/>
              <a:t>. 주변에 보관 및 운반하기가 어렵습니다.</a:t>
            </a:r>
            <a:r>
              <a:rPr lang="en-US" altLang="ko-KR" sz="1600" dirty="0"/>
              <a:t> </a:t>
            </a:r>
            <a:r>
              <a:rPr lang="ko-KR" altLang="en-US"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따라서 ③에서와 같이 합법적인 입찰을 도입하여 통화로 사용했지만</a:t>
            </a:r>
            <a:r>
              <a:rPr lang="en-US" altLang="ko-KR"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a:t>
            </a:r>
            <a:r>
              <a:rPr lang="ko-KR" altLang="en-US"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자체 가치는 사용하지 않았습니다</a:t>
            </a:r>
            <a:r>
              <a:rPr lang="en-US" altLang="ko-KR"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ko-KR" altLang="en-US"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예를 들어</a:t>
            </a:r>
            <a:r>
              <a:rPr lang="en-US" altLang="ko-KR"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ko-KR" altLang="en-US"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동전</a:t>
            </a:r>
            <a:r>
              <a:rPr lang="en-US" altLang="ko-KR"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ko-KR" altLang="en-US"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지폐 및 수표가 있습니다</a:t>
            </a:r>
            <a:r>
              <a:rPr lang="en-US" altLang="ko-KR"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ko-KR" altLang="en-US"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현재 통화로 사용하고 있지만 여전히 문제가 있습니다</a:t>
            </a:r>
            <a:r>
              <a:rPr lang="en-US" altLang="ko-KR"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 </a:t>
            </a:r>
            <a:r>
              <a:rPr lang="ko-KR" altLang="en-US"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다음 슬라이드에서 이러한 문제를 살펴 보겠습니다</a:t>
            </a:r>
            <a:r>
              <a:rPr lang="en-US" altLang="ko-KR" sz="1200" b="0" i="0" kern="1200" dirty="0">
                <a:solidFill>
                  <a:schemeClr val="tx1"/>
                </a:solidFill>
                <a:effectLst/>
                <a:latin typeface="Noto Sans CJK KR Medium" panose="020B0600000000000000" pitchFamily="34" charset="-127"/>
                <a:ea typeface="Noto Sans CJK KR Medium" panose="020B0600000000000000" pitchFamily="34" charset="-127"/>
                <a:cs typeface="+mn-cs"/>
              </a:rPr>
              <a:t>.</a:t>
            </a:r>
            <a:endParaRPr lang="en-US" altLang="ko-KR" sz="1600" b="0" i="0" u="none" kern="1200" baseline="0" dirty="0">
              <a:solidFill>
                <a:schemeClr val="tx1"/>
              </a:solidFill>
              <a:effectLst/>
              <a:latin typeface="Noto Sans CJK KR Medium" panose="020B0600000000000000" pitchFamily="34" charset="-127"/>
              <a:ea typeface="Noto Sans CJK KR Medium" panose="020B0600000000000000" pitchFamily="34" charset="-127"/>
              <a:cs typeface="+mn-cs"/>
            </a:endParaRPr>
          </a:p>
          <a:p>
            <a:endParaRPr lang="en-US" altLang="ko-KR" sz="1600" b="0" i="0" kern="1200" dirty="0">
              <a:solidFill>
                <a:schemeClr val="tx1"/>
              </a:solidFill>
              <a:effectLst/>
              <a:latin typeface="Noto Sans CJK KR Medium" panose="020B0600000000000000" pitchFamily="34" charset="-127"/>
              <a:ea typeface="Noto Sans CJK KR Medium" panose="020B0600000000000000" pitchFamily="34" charset="-127"/>
              <a:cs typeface="+mn-cs"/>
            </a:endParaRPr>
          </a:p>
          <a:p>
            <a:endParaRPr lang="en-US" altLang="ko-KR" sz="1600" b="0" i="0" u="none" kern="1200" baseline="0" dirty="0">
              <a:solidFill>
                <a:schemeClr val="tx1"/>
              </a:solidFill>
              <a:effectLst/>
              <a:latin typeface="Noto Sans CJK KR Medium" panose="020B0600000000000000" pitchFamily="34" charset="-127"/>
              <a:ea typeface="Noto Sans CJK KR Medium" panose="020B0600000000000000" pitchFamily="34" charset="-127"/>
              <a:cs typeface="+mn-cs"/>
            </a:endParaRPr>
          </a:p>
        </p:txBody>
      </p:sp>
      <p:sp>
        <p:nvSpPr>
          <p:cNvPr id="4" name="슬라이드 번호 개체 틀 3"/>
          <p:cNvSpPr>
            <a:spLocks noGrp="1"/>
          </p:cNvSpPr>
          <p:nvPr>
            <p:ph type="sldNum" sz="quarter" idx="10"/>
          </p:nvPr>
        </p:nvSpPr>
        <p:spPr/>
        <p:txBody>
          <a:bodyPr/>
          <a:lstStyle/>
          <a:p>
            <a:fld id="{630DE30E-BEA1-4274-ACA5-755779479033}" type="slidenum">
              <a:rPr lang="ko-KR" altLang="en-US" smtClean="0"/>
              <a:pPr/>
              <a:t>11</a:t>
            </a:fld>
            <a:endParaRPr lang="ko-KR" altLang="en-US"/>
          </a:p>
        </p:txBody>
      </p:sp>
    </p:spTree>
    <p:extLst>
      <p:ext uri="{BB962C8B-B14F-4D97-AF65-F5344CB8AC3E}">
        <p14:creationId xmlns:p14="http://schemas.microsoft.com/office/powerpoint/2010/main" val="163795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212A8743-5E66-71D4-1281-0A53F53B0C9A}"/>
              </a:ext>
            </a:extLst>
          </p:cNvPr>
          <p:cNvSpPr/>
          <p:nvPr userDrawn="1"/>
        </p:nvSpPr>
        <p:spPr>
          <a:xfrm>
            <a:off x="0" y="0"/>
            <a:ext cx="12192000" cy="6858000"/>
          </a:xfrm>
          <a:prstGeom prst="rect">
            <a:avLst/>
          </a:prstGeom>
          <a:gradFill>
            <a:gsLst>
              <a:gs pos="0">
                <a:srgbClr val="081B44"/>
              </a:gs>
              <a:gs pos="98000">
                <a:srgbClr val="042578"/>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10" name="Rounded Rectangle 12">
            <a:extLst>
              <a:ext uri="{FF2B5EF4-FFF2-40B4-BE49-F238E27FC236}">
                <a16:creationId xmlns:a16="http://schemas.microsoft.com/office/drawing/2014/main" id="{E1C3C78A-3390-C23A-6288-918E872049ED}"/>
              </a:ext>
            </a:extLst>
          </p:cNvPr>
          <p:cNvSpPr/>
          <p:nvPr userDrawn="1"/>
        </p:nvSpPr>
        <p:spPr>
          <a:xfrm rot="2700000">
            <a:off x="-1540770" y="-1501248"/>
            <a:ext cx="3645533" cy="3645533"/>
          </a:xfrm>
          <a:prstGeom prst="roundRect">
            <a:avLst/>
          </a:prstGeom>
          <a:noFill/>
          <a:ln>
            <a:solidFill>
              <a:srgbClr val="00D5E4">
                <a:alpha val="71373"/>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11" name="Rounded Rectangle 35">
            <a:extLst>
              <a:ext uri="{FF2B5EF4-FFF2-40B4-BE49-F238E27FC236}">
                <a16:creationId xmlns:a16="http://schemas.microsoft.com/office/drawing/2014/main" id="{7E20DC1B-8972-5B61-B403-102BD15A8ACB}"/>
              </a:ext>
            </a:extLst>
          </p:cNvPr>
          <p:cNvSpPr/>
          <p:nvPr userDrawn="1"/>
        </p:nvSpPr>
        <p:spPr>
          <a:xfrm rot="2700000">
            <a:off x="4189122" y="-2290503"/>
            <a:ext cx="3819113" cy="3819113"/>
          </a:xfrm>
          <a:prstGeom prst="roundRect">
            <a:avLst/>
          </a:prstGeom>
          <a:noFill/>
          <a:ln>
            <a:solidFill>
              <a:srgbClr val="00D5E4">
                <a:alpha val="71373"/>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12" name="Rounded Rectangle 36">
            <a:extLst>
              <a:ext uri="{FF2B5EF4-FFF2-40B4-BE49-F238E27FC236}">
                <a16:creationId xmlns:a16="http://schemas.microsoft.com/office/drawing/2014/main" id="{7E80F971-051F-D5D1-D37F-77CD3063E8C0}"/>
              </a:ext>
            </a:extLst>
          </p:cNvPr>
          <p:cNvSpPr/>
          <p:nvPr userDrawn="1"/>
        </p:nvSpPr>
        <p:spPr>
          <a:xfrm rot="2700000">
            <a:off x="10285122" y="424087"/>
            <a:ext cx="3819113" cy="3819113"/>
          </a:xfrm>
          <a:prstGeom prst="roundRect">
            <a:avLst/>
          </a:prstGeom>
          <a:noFill/>
          <a:ln>
            <a:solidFill>
              <a:srgbClr val="00D5E4">
                <a:alpha val="71373"/>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13" name="Rounded Rectangle 37">
            <a:extLst>
              <a:ext uri="{FF2B5EF4-FFF2-40B4-BE49-F238E27FC236}">
                <a16:creationId xmlns:a16="http://schemas.microsoft.com/office/drawing/2014/main" id="{7C9EC58B-715C-68C7-4532-E8E3E3CD4B18}"/>
              </a:ext>
            </a:extLst>
          </p:cNvPr>
          <p:cNvSpPr/>
          <p:nvPr userDrawn="1"/>
        </p:nvSpPr>
        <p:spPr>
          <a:xfrm rot="2700000">
            <a:off x="4366216" y="5079847"/>
            <a:ext cx="6656687" cy="6656687"/>
          </a:xfrm>
          <a:prstGeom prst="roundRect">
            <a:avLst/>
          </a:prstGeom>
          <a:noFill/>
          <a:ln>
            <a:solidFill>
              <a:srgbClr val="00D5E4">
                <a:alpha val="71373"/>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14" name="Rounded Rectangle 38">
            <a:extLst>
              <a:ext uri="{FF2B5EF4-FFF2-40B4-BE49-F238E27FC236}">
                <a16:creationId xmlns:a16="http://schemas.microsoft.com/office/drawing/2014/main" id="{750B458E-B248-4799-35E9-ED6C72EEC91B}"/>
              </a:ext>
            </a:extLst>
          </p:cNvPr>
          <p:cNvSpPr/>
          <p:nvPr userDrawn="1"/>
        </p:nvSpPr>
        <p:spPr>
          <a:xfrm rot="2700000">
            <a:off x="6114489" y="430988"/>
            <a:ext cx="4808582" cy="4808582"/>
          </a:xfrm>
          <a:prstGeom prst="roundRect">
            <a:avLst/>
          </a:prstGeom>
          <a:gradFill>
            <a:gsLst>
              <a:gs pos="64000">
                <a:srgbClr val="3CA2C5">
                  <a:alpha val="14000"/>
                </a:srgbClr>
              </a:gs>
              <a:gs pos="26000">
                <a:srgbClr val="03192E">
                  <a:alpha val="0"/>
                </a:srgbClr>
              </a:gs>
              <a:gs pos="98000">
                <a:srgbClr val="28C5C4">
                  <a:alpha val="31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15" name="Rounded Rectangle 39">
            <a:extLst>
              <a:ext uri="{FF2B5EF4-FFF2-40B4-BE49-F238E27FC236}">
                <a16:creationId xmlns:a16="http://schemas.microsoft.com/office/drawing/2014/main" id="{97ED7035-A884-7DE9-D34E-99557608C986}"/>
              </a:ext>
            </a:extLst>
          </p:cNvPr>
          <p:cNvSpPr/>
          <p:nvPr userDrawn="1"/>
        </p:nvSpPr>
        <p:spPr>
          <a:xfrm rot="2700000">
            <a:off x="-604739" y="4158185"/>
            <a:ext cx="3520820" cy="3520820"/>
          </a:xfrm>
          <a:prstGeom prst="roundRect">
            <a:avLst/>
          </a:prstGeom>
          <a:noFill/>
          <a:ln>
            <a:solidFill>
              <a:srgbClr val="00D5E4">
                <a:alpha val="71373"/>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16" name="Rounded Rectangle 41">
            <a:extLst>
              <a:ext uri="{FF2B5EF4-FFF2-40B4-BE49-F238E27FC236}">
                <a16:creationId xmlns:a16="http://schemas.microsoft.com/office/drawing/2014/main" id="{D6C9C012-3CFB-920F-5544-E576E6F680EC}"/>
              </a:ext>
            </a:extLst>
          </p:cNvPr>
          <p:cNvSpPr/>
          <p:nvPr userDrawn="1"/>
        </p:nvSpPr>
        <p:spPr>
          <a:xfrm rot="2700000">
            <a:off x="1450525" y="430987"/>
            <a:ext cx="4808582" cy="4808582"/>
          </a:xfrm>
          <a:prstGeom prst="roundRect">
            <a:avLst/>
          </a:prstGeom>
          <a:gradFill>
            <a:gsLst>
              <a:gs pos="64000">
                <a:srgbClr val="3CA2C5">
                  <a:alpha val="22331"/>
                </a:srgbClr>
              </a:gs>
              <a:gs pos="26000">
                <a:srgbClr val="03192E">
                  <a:alpha val="0"/>
                </a:srgbClr>
              </a:gs>
              <a:gs pos="98000">
                <a:srgbClr val="28C5C4">
                  <a:alpha val="36863"/>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17" name="Rounded Rectangle 45">
            <a:extLst>
              <a:ext uri="{FF2B5EF4-FFF2-40B4-BE49-F238E27FC236}">
                <a16:creationId xmlns:a16="http://schemas.microsoft.com/office/drawing/2014/main" id="{EB0C8B4E-AB9D-FB5C-E3F6-2C6A06BF28B2}"/>
              </a:ext>
            </a:extLst>
          </p:cNvPr>
          <p:cNvSpPr/>
          <p:nvPr userDrawn="1"/>
        </p:nvSpPr>
        <p:spPr>
          <a:xfrm rot="2700000">
            <a:off x="5253550" y="430988"/>
            <a:ext cx="4808582" cy="4808582"/>
          </a:xfrm>
          <a:prstGeom prst="roundRect">
            <a:avLst/>
          </a:prstGeom>
          <a:gradFill>
            <a:gsLst>
              <a:gs pos="64000">
                <a:srgbClr val="255F73">
                  <a:alpha val="13159"/>
                </a:srgbClr>
              </a:gs>
              <a:gs pos="26000">
                <a:srgbClr val="03192E">
                  <a:alpha val="0"/>
                </a:srgbClr>
              </a:gs>
              <a:gs pos="98000">
                <a:srgbClr val="3CA2C5">
                  <a:alpha val="1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18" name="Rounded Rectangle 46">
            <a:extLst>
              <a:ext uri="{FF2B5EF4-FFF2-40B4-BE49-F238E27FC236}">
                <a16:creationId xmlns:a16="http://schemas.microsoft.com/office/drawing/2014/main" id="{275E1ED2-3561-5FB2-4B59-680E3F2A074E}"/>
              </a:ext>
            </a:extLst>
          </p:cNvPr>
          <p:cNvSpPr/>
          <p:nvPr userDrawn="1"/>
        </p:nvSpPr>
        <p:spPr>
          <a:xfrm rot="2700000">
            <a:off x="9631053" y="-2732710"/>
            <a:ext cx="3819113" cy="3819113"/>
          </a:xfrm>
          <a:prstGeom prst="roundRect">
            <a:avLst/>
          </a:prstGeom>
          <a:noFill/>
          <a:ln>
            <a:solidFill>
              <a:srgbClr val="00D5E4">
                <a:alpha val="71373"/>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19" name="Rounded Rectangle 51">
            <a:extLst>
              <a:ext uri="{FF2B5EF4-FFF2-40B4-BE49-F238E27FC236}">
                <a16:creationId xmlns:a16="http://schemas.microsoft.com/office/drawing/2014/main" id="{03FB9E19-0B35-039C-9F18-2A958801AF4D}"/>
              </a:ext>
            </a:extLst>
          </p:cNvPr>
          <p:cNvSpPr/>
          <p:nvPr userDrawn="1"/>
        </p:nvSpPr>
        <p:spPr>
          <a:xfrm rot="2700000">
            <a:off x="5814722" y="622031"/>
            <a:ext cx="3819113" cy="3819113"/>
          </a:xfrm>
          <a:prstGeom prst="roundRect">
            <a:avLst/>
          </a:prstGeom>
          <a:noFill/>
          <a:ln>
            <a:solidFill>
              <a:srgbClr val="00D5E4">
                <a:alpha val="71373"/>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20" name="Rounded Rectangle 52">
            <a:extLst>
              <a:ext uri="{FF2B5EF4-FFF2-40B4-BE49-F238E27FC236}">
                <a16:creationId xmlns:a16="http://schemas.microsoft.com/office/drawing/2014/main" id="{32A018E4-CF16-B2F6-9433-3447C85FCA2F}"/>
              </a:ext>
            </a:extLst>
          </p:cNvPr>
          <p:cNvSpPr/>
          <p:nvPr userDrawn="1"/>
        </p:nvSpPr>
        <p:spPr>
          <a:xfrm rot="2700000">
            <a:off x="8032766" y="6207530"/>
            <a:ext cx="3819113" cy="3819113"/>
          </a:xfrm>
          <a:prstGeom prst="roundRect">
            <a:avLst/>
          </a:prstGeom>
          <a:noFill/>
          <a:ln>
            <a:solidFill>
              <a:srgbClr val="00D5E4">
                <a:alpha val="71373"/>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24" name="Rectangle 13">
            <a:extLst>
              <a:ext uri="{FF2B5EF4-FFF2-40B4-BE49-F238E27FC236}">
                <a16:creationId xmlns:a16="http://schemas.microsoft.com/office/drawing/2014/main" id="{D7A12EB8-9049-4D57-E724-B32F832DF0A7}"/>
              </a:ext>
            </a:extLst>
          </p:cNvPr>
          <p:cNvSpPr/>
          <p:nvPr userDrawn="1"/>
        </p:nvSpPr>
        <p:spPr>
          <a:xfrm>
            <a:off x="1507067" y="2199860"/>
            <a:ext cx="432000" cy="72000"/>
          </a:xfrm>
          <a:prstGeom prst="rect">
            <a:avLst/>
          </a:prstGeom>
          <a:solidFill>
            <a:srgbClr val="00D5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2" name="Title 1">
            <a:extLst>
              <a:ext uri="{FF2B5EF4-FFF2-40B4-BE49-F238E27FC236}">
                <a16:creationId xmlns:a16="http://schemas.microsoft.com/office/drawing/2014/main" id="{780F76B3-AF26-CC44-BA63-FAD04AF3998C}"/>
              </a:ext>
            </a:extLst>
          </p:cNvPr>
          <p:cNvSpPr>
            <a:spLocks noGrp="1"/>
          </p:cNvSpPr>
          <p:nvPr>
            <p:ph type="ctrTitle" hasCustomPrompt="1"/>
          </p:nvPr>
        </p:nvSpPr>
        <p:spPr>
          <a:xfrm>
            <a:off x="1389064" y="2473920"/>
            <a:ext cx="9144000" cy="616580"/>
          </a:xfrm>
          <a:prstGeom prst="rect">
            <a:avLst/>
          </a:prstGeom>
        </p:spPr>
        <p:txBody>
          <a:bodyPr anchor="ctr"/>
          <a:lstStyle>
            <a:lvl1pPr marL="0" marR="0" indent="0" algn="l" defTabSz="914400" rtl="0" eaLnBrk="1" fontAlgn="auto" latinLnBrk="0" hangingPunct="1">
              <a:lnSpc>
                <a:spcPct val="90000"/>
              </a:lnSpc>
              <a:spcBef>
                <a:spcPct val="0"/>
              </a:spcBef>
              <a:spcAft>
                <a:spcPts val="0"/>
              </a:spcAft>
              <a:buClrTx/>
              <a:buSzTx/>
              <a:buFontTx/>
              <a:buNone/>
              <a:tabLst/>
              <a:defRPr sz="3200" b="0" i="0">
                <a:solidFill>
                  <a:schemeClr val="bg1"/>
                </a:solidFill>
                <a:latin typeface="Noto Sans KR Medium" panose="020B0500000000000000" pitchFamily="34" charset="-128"/>
                <a:ea typeface="Noto Sans KR Medium" panose="020B0500000000000000" pitchFamily="34" charset="-128"/>
              </a:defRPr>
            </a:lvl1pPr>
          </a:lstStyle>
          <a:p>
            <a:r>
              <a:rPr lang="en-US" altLang="ko-KR" dirty="0"/>
              <a:t>Week1. Introduction to Blockchain(</a:t>
            </a:r>
            <a:r>
              <a:rPr lang="ko-KR" altLang="en-US" dirty="0" err="1"/>
              <a:t>주차명</a:t>
            </a:r>
            <a:r>
              <a:rPr lang="en-US" altLang="ko-KR" dirty="0"/>
              <a:t>)</a:t>
            </a:r>
          </a:p>
        </p:txBody>
      </p:sp>
      <p:sp>
        <p:nvSpPr>
          <p:cNvPr id="3" name="Subtitle 2">
            <a:extLst>
              <a:ext uri="{FF2B5EF4-FFF2-40B4-BE49-F238E27FC236}">
                <a16:creationId xmlns:a16="http://schemas.microsoft.com/office/drawing/2014/main" id="{F3E23B86-8897-C741-83E4-620921092847}"/>
              </a:ext>
            </a:extLst>
          </p:cNvPr>
          <p:cNvSpPr>
            <a:spLocks noGrp="1"/>
          </p:cNvSpPr>
          <p:nvPr>
            <p:ph type="subTitle" idx="1" hasCustomPrompt="1"/>
          </p:nvPr>
        </p:nvSpPr>
        <p:spPr>
          <a:xfrm>
            <a:off x="1389064" y="3160854"/>
            <a:ext cx="9144000" cy="101336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i="0">
                <a:solidFill>
                  <a:schemeClr val="bg1"/>
                </a:solidFill>
                <a:latin typeface="Noto Sans KR" panose="020B0500000000000000" pitchFamily="34" charset="-128"/>
                <a:ea typeface="Noto Sans KR" panose="020B05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Introduction to Blockchain(</a:t>
            </a:r>
            <a:r>
              <a:rPr lang="ko-KR" altLang="en-US" dirty="0" err="1"/>
              <a:t>차시명</a:t>
            </a:r>
            <a:r>
              <a:rPr lang="en-US" altLang="ko-KR" dirty="0"/>
              <a:t>)</a:t>
            </a:r>
            <a:endParaRPr lang="en-KR"/>
          </a:p>
        </p:txBody>
      </p:sp>
      <p:sp>
        <p:nvSpPr>
          <p:cNvPr id="26" name="텍스트 개체 틀 25">
            <a:extLst>
              <a:ext uri="{FF2B5EF4-FFF2-40B4-BE49-F238E27FC236}">
                <a16:creationId xmlns:a16="http://schemas.microsoft.com/office/drawing/2014/main" id="{519F6C1A-C475-489B-58FE-457E52EB1D5F}"/>
              </a:ext>
            </a:extLst>
          </p:cNvPr>
          <p:cNvSpPr>
            <a:spLocks noGrp="1"/>
          </p:cNvSpPr>
          <p:nvPr>
            <p:ph type="body" sz="quarter" idx="10" hasCustomPrompt="1"/>
          </p:nvPr>
        </p:nvSpPr>
        <p:spPr>
          <a:xfrm>
            <a:off x="1374503" y="4784924"/>
            <a:ext cx="9158561" cy="914400"/>
          </a:xfrm>
          <a:prstGeom prst="rect">
            <a:avLst/>
          </a:prstGeom>
        </p:spPr>
        <p:txBody>
          <a:bodyPr/>
          <a:lstStyle>
            <a:lvl1pPr marL="0" indent="0">
              <a:buNone/>
              <a:defRPr sz="1600" b="0" i="0">
                <a:solidFill>
                  <a:schemeClr val="bg1"/>
                </a:solidFill>
                <a:latin typeface="Noto Sans KR" panose="020B0500000000000000" pitchFamily="34" charset="-128"/>
                <a:ea typeface="Noto Sans KR" panose="020B0500000000000000" pitchFamily="34" charset="-128"/>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kumimoji="1" lang="en" altLang="ko-KR" dirty="0"/>
              <a:t>Prof. James Won-Ki Hong</a:t>
            </a:r>
          </a:p>
          <a:p>
            <a:pPr lvl="0"/>
            <a:r>
              <a:rPr kumimoji="1" lang="en" altLang="ko-KR" dirty="0"/>
              <a:t>Computer Science and Engineering</a:t>
            </a:r>
          </a:p>
          <a:p>
            <a:pPr lvl="0"/>
            <a:r>
              <a:rPr kumimoji="1" lang="en" altLang="ko-KR" dirty="0"/>
              <a:t>POSTECH</a:t>
            </a:r>
          </a:p>
        </p:txBody>
      </p:sp>
    </p:spTree>
    <p:extLst>
      <p:ext uri="{BB962C8B-B14F-4D97-AF65-F5344CB8AC3E}">
        <p14:creationId xmlns:p14="http://schemas.microsoft.com/office/powerpoint/2010/main" val="397125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2473DE-52A7-BD44-B8F7-152C11B4B117}"/>
              </a:ext>
            </a:extLst>
          </p:cNvPr>
          <p:cNvSpPr>
            <a:spLocks noGrp="1"/>
          </p:cNvSpPr>
          <p:nvPr>
            <p:ph idx="1" hasCustomPrompt="1"/>
          </p:nvPr>
        </p:nvSpPr>
        <p:spPr>
          <a:xfrm>
            <a:off x="812287" y="3458541"/>
            <a:ext cx="10515600" cy="1637031"/>
          </a:xfrm>
          <a:prstGeom prst="rect">
            <a:avLst/>
          </a:prstGeom>
        </p:spPr>
        <p:txBody>
          <a:bodyPr/>
          <a:lstStyle>
            <a:lvl1pPr>
              <a:defRPr sz="2000" b="0" i="0">
                <a:latin typeface="Noto Sans KR" panose="020B0500000000000000" pitchFamily="34" charset="-128"/>
                <a:ea typeface="Noto Sans KR" panose="020B0500000000000000" pitchFamily="34" charset="-128"/>
              </a:defRPr>
            </a:lvl1pPr>
          </a:lstStyle>
          <a:p>
            <a:pPr lvl="0"/>
            <a:r>
              <a:rPr lang="en-US" altLang="ko-KR" dirty="0"/>
              <a:t>0</a:t>
            </a:r>
            <a:r>
              <a:rPr lang="ko-KR" altLang="en-US" dirty="0"/>
              <a:t>주차 학습내용을 작성해 주세요</a:t>
            </a:r>
            <a:r>
              <a:rPr lang="en-US" altLang="ko-KR" dirty="0"/>
              <a:t>.</a:t>
            </a:r>
            <a:r>
              <a:rPr lang="ko-KR" altLang="en-US" dirty="0"/>
              <a:t> </a:t>
            </a:r>
            <a:endParaRPr lang="en-KR"/>
          </a:p>
        </p:txBody>
      </p:sp>
      <p:sp>
        <p:nvSpPr>
          <p:cNvPr id="17" name="Rounded Rectangle 36">
            <a:extLst>
              <a:ext uri="{FF2B5EF4-FFF2-40B4-BE49-F238E27FC236}">
                <a16:creationId xmlns:a16="http://schemas.microsoft.com/office/drawing/2014/main" id="{05AA27EC-8AB1-89D3-999D-139D42D7670E}"/>
              </a:ext>
            </a:extLst>
          </p:cNvPr>
          <p:cNvSpPr/>
          <p:nvPr userDrawn="1"/>
        </p:nvSpPr>
        <p:spPr>
          <a:xfrm rot="2700000">
            <a:off x="4450426" y="1508481"/>
            <a:ext cx="3342775" cy="3342775"/>
          </a:xfrm>
          <a:prstGeom prst="roundRect">
            <a:avLst/>
          </a:prstGeom>
          <a:gradFill>
            <a:gsLst>
              <a:gs pos="0">
                <a:srgbClr val="7BAFC1">
                  <a:alpha val="13725"/>
                </a:srgbClr>
              </a:gs>
              <a:gs pos="98000">
                <a:srgbClr val="C2EBFE"/>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19" name="Subtitle 2">
            <a:extLst>
              <a:ext uri="{FF2B5EF4-FFF2-40B4-BE49-F238E27FC236}">
                <a16:creationId xmlns:a16="http://schemas.microsoft.com/office/drawing/2014/main" id="{801A8006-E2DF-F9C4-4114-757A47E784EA}"/>
              </a:ext>
            </a:extLst>
          </p:cNvPr>
          <p:cNvSpPr txBox="1">
            <a:spLocks/>
          </p:cNvSpPr>
          <p:nvPr userDrawn="1"/>
        </p:nvSpPr>
        <p:spPr>
          <a:xfrm>
            <a:off x="7573682" y="368173"/>
            <a:ext cx="4222889" cy="2152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ts val="1260"/>
              </a:lnSpc>
            </a:pPr>
            <a:r>
              <a:rPr lang="en" altLang="ko-KR" sz="900" dirty="0">
                <a:solidFill>
                  <a:schemeClr val="tx1">
                    <a:lumMod val="95000"/>
                    <a:lumOff val="5000"/>
                  </a:schemeClr>
                </a:solidFill>
                <a:latin typeface="Roboto" panose="02000000000000000000" pitchFamily="2" charset="0"/>
                <a:ea typeface="Roboto" panose="02000000000000000000" pitchFamily="2" charset="0"/>
              </a:rPr>
              <a:t>Blockchain </a:t>
            </a:r>
            <a:r>
              <a:rPr lang="en-US" altLang="ko-KR" sz="900" dirty="0">
                <a:solidFill>
                  <a:schemeClr val="tx1">
                    <a:lumMod val="95000"/>
                    <a:lumOff val="5000"/>
                  </a:schemeClr>
                </a:solidFill>
                <a:latin typeface="Roboto" panose="02000000000000000000" pitchFamily="2" charset="0"/>
                <a:ea typeface="Roboto" panose="02000000000000000000" pitchFamily="2" charset="0"/>
              </a:rPr>
              <a:t>T</a:t>
            </a:r>
            <a:r>
              <a:rPr lang="en" altLang="ko-KR" sz="900" dirty="0">
                <a:solidFill>
                  <a:schemeClr val="tx1">
                    <a:lumMod val="95000"/>
                    <a:lumOff val="5000"/>
                  </a:schemeClr>
                </a:solidFill>
                <a:latin typeface="Roboto" panose="02000000000000000000" pitchFamily="2" charset="0"/>
                <a:ea typeface="Roboto" panose="02000000000000000000" pitchFamily="2" charset="0"/>
              </a:rPr>
              <a:t>heory and </a:t>
            </a:r>
            <a:r>
              <a:rPr lang="en-US" altLang="ko-KR" sz="900" dirty="0">
                <a:solidFill>
                  <a:schemeClr val="tx1">
                    <a:lumMod val="95000"/>
                    <a:lumOff val="5000"/>
                  </a:schemeClr>
                </a:solidFill>
                <a:latin typeface="Roboto" panose="02000000000000000000" pitchFamily="2" charset="0"/>
                <a:ea typeface="Roboto" panose="02000000000000000000" pitchFamily="2" charset="0"/>
              </a:rPr>
              <a:t>A</a:t>
            </a:r>
            <a:r>
              <a:rPr lang="en" altLang="ko-KR" sz="900" dirty="0">
                <a:solidFill>
                  <a:schemeClr val="tx1">
                    <a:lumMod val="95000"/>
                    <a:lumOff val="5000"/>
                  </a:schemeClr>
                </a:solidFill>
                <a:latin typeface="Roboto" panose="02000000000000000000" pitchFamily="2" charset="0"/>
                <a:ea typeface="Roboto" panose="02000000000000000000" pitchFamily="2" charset="0"/>
              </a:rPr>
              <a:t>pplications</a:t>
            </a:r>
          </a:p>
        </p:txBody>
      </p:sp>
      <p:cxnSp>
        <p:nvCxnSpPr>
          <p:cNvPr id="20" name="Straight Connector 84">
            <a:extLst>
              <a:ext uri="{FF2B5EF4-FFF2-40B4-BE49-F238E27FC236}">
                <a16:creationId xmlns:a16="http://schemas.microsoft.com/office/drawing/2014/main" id="{98B13D1A-75AA-4F8D-96A6-C703646F9623}"/>
              </a:ext>
            </a:extLst>
          </p:cNvPr>
          <p:cNvCxnSpPr>
            <a:cxnSpLocks/>
          </p:cNvCxnSpPr>
          <p:nvPr userDrawn="1"/>
        </p:nvCxnSpPr>
        <p:spPr>
          <a:xfrm>
            <a:off x="527740" y="658744"/>
            <a:ext cx="11188149" cy="0"/>
          </a:xfrm>
          <a:prstGeom prst="line">
            <a:avLst/>
          </a:prstGeom>
          <a:ln w="15875">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40">
            <a:extLst>
              <a:ext uri="{FF2B5EF4-FFF2-40B4-BE49-F238E27FC236}">
                <a16:creationId xmlns:a16="http://schemas.microsoft.com/office/drawing/2014/main" id="{67F3A55F-6FE9-46D3-76FE-C1F3066C49A1}"/>
              </a:ext>
            </a:extLst>
          </p:cNvPr>
          <p:cNvSpPr/>
          <p:nvPr userDrawn="1"/>
        </p:nvSpPr>
        <p:spPr>
          <a:xfrm rot="2700000">
            <a:off x="2496906" y="2717577"/>
            <a:ext cx="2131094" cy="2131094"/>
          </a:xfrm>
          <a:prstGeom prst="roundRect">
            <a:avLst/>
          </a:prstGeom>
          <a:noFill/>
          <a:ln>
            <a:solidFill>
              <a:srgbClr val="70A5BD">
                <a:alpha val="4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22" name="Rounded Rectangle 42">
            <a:extLst>
              <a:ext uri="{FF2B5EF4-FFF2-40B4-BE49-F238E27FC236}">
                <a16:creationId xmlns:a16="http://schemas.microsoft.com/office/drawing/2014/main" id="{26914649-B267-8551-666D-FC4CF4621A83}"/>
              </a:ext>
            </a:extLst>
          </p:cNvPr>
          <p:cNvSpPr/>
          <p:nvPr userDrawn="1"/>
        </p:nvSpPr>
        <p:spPr>
          <a:xfrm rot="2700000">
            <a:off x="7453201" y="1678422"/>
            <a:ext cx="1876752" cy="1876752"/>
          </a:xfrm>
          <a:prstGeom prst="roundRect">
            <a:avLst/>
          </a:prstGeom>
          <a:noFill/>
          <a:ln>
            <a:solidFill>
              <a:srgbClr val="70A5BD">
                <a:alpha val="4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23" name="Rounded Rectangle 44">
            <a:extLst>
              <a:ext uri="{FF2B5EF4-FFF2-40B4-BE49-F238E27FC236}">
                <a16:creationId xmlns:a16="http://schemas.microsoft.com/office/drawing/2014/main" id="{101D23A9-B552-3B5E-6F2C-FD2489FE6BF6}"/>
              </a:ext>
            </a:extLst>
          </p:cNvPr>
          <p:cNvSpPr/>
          <p:nvPr userDrawn="1"/>
        </p:nvSpPr>
        <p:spPr>
          <a:xfrm rot="2700000">
            <a:off x="6604475" y="1709432"/>
            <a:ext cx="1126236" cy="1126236"/>
          </a:xfrm>
          <a:prstGeom prst="roundRect">
            <a:avLst/>
          </a:prstGeom>
          <a:noFill/>
          <a:ln>
            <a:solidFill>
              <a:srgbClr val="70A5BD">
                <a:alpha val="4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24" name="Rounded Rectangle 46">
            <a:extLst>
              <a:ext uri="{FF2B5EF4-FFF2-40B4-BE49-F238E27FC236}">
                <a16:creationId xmlns:a16="http://schemas.microsoft.com/office/drawing/2014/main" id="{7D2C8E86-4AE4-9483-60A0-7ACBEC95C43D}"/>
              </a:ext>
            </a:extLst>
          </p:cNvPr>
          <p:cNvSpPr/>
          <p:nvPr userDrawn="1"/>
        </p:nvSpPr>
        <p:spPr>
          <a:xfrm rot="2700000">
            <a:off x="4190730" y="3874989"/>
            <a:ext cx="1011164" cy="1011164"/>
          </a:xfrm>
          <a:prstGeom prst="roundRect">
            <a:avLst/>
          </a:prstGeom>
          <a:noFill/>
          <a:ln>
            <a:solidFill>
              <a:srgbClr val="70A5BD">
                <a:alpha val="4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2" name="Title 1">
            <a:extLst>
              <a:ext uri="{FF2B5EF4-FFF2-40B4-BE49-F238E27FC236}">
                <a16:creationId xmlns:a16="http://schemas.microsoft.com/office/drawing/2014/main" id="{7DCB71DB-8A07-0845-8072-597AECF4EE0C}"/>
              </a:ext>
            </a:extLst>
          </p:cNvPr>
          <p:cNvSpPr>
            <a:spLocks noGrp="1"/>
          </p:cNvSpPr>
          <p:nvPr>
            <p:ph type="title" hasCustomPrompt="1"/>
          </p:nvPr>
        </p:nvSpPr>
        <p:spPr>
          <a:xfrm>
            <a:off x="838200" y="2357158"/>
            <a:ext cx="10515600" cy="481931"/>
          </a:xfrm>
          <a:prstGeom prst="rect">
            <a:avLst/>
          </a:prstGeom>
        </p:spPr>
        <p:txBody>
          <a:bodyPr/>
          <a:lstStyle>
            <a:lvl1pPr algn="ctr">
              <a:defRPr sz="3600" b="0" i="0">
                <a:latin typeface="Noto Sans KR Medium" panose="020B0500000000000000" pitchFamily="34" charset="-128"/>
                <a:ea typeface="Noto Sans KR Medium" panose="020B0500000000000000" pitchFamily="34" charset="-128"/>
              </a:defRPr>
            </a:lvl1pPr>
          </a:lstStyle>
          <a:p>
            <a:r>
              <a:rPr lang="en-US" altLang="ko-KR" dirty="0"/>
              <a:t>0</a:t>
            </a:r>
            <a:r>
              <a:rPr lang="ko-KR" altLang="en-US" dirty="0"/>
              <a:t>주차 </a:t>
            </a:r>
            <a:r>
              <a:rPr lang="en-US" altLang="ko-KR" dirty="0"/>
              <a:t>Title</a:t>
            </a:r>
            <a:endParaRPr lang="en-KR"/>
          </a:p>
        </p:txBody>
      </p:sp>
      <p:sp>
        <p:nvSpPr>
          <p:cNvPr id="27" name="Subtitle 2">
            <a:extLst>
              <a:ext uri="{FF2B5EF4-FFF2-40B4-BE49-F238E27FC236}">
                <a16:creationId xmlns:a16="http://schemas.microsoft.com/office/drawing/2014/main" id="{92745636-660F-C2EB-AECB-44431DFC14C9}"/>
              </a:ext>
            </a:extLst>
          </p:cNvPr>
          <p:cNvSpPr txBox="1">
            <a:spLocks/>
          </p:cNvSpPr>
          <p:nvPr userDrawn="1"/>
        </p:nvSpPr>
        <p:spPr>
          <a:xfrm>
            <a:off x="425613" y="368173"/>
            <a:ext cx="4222889" cy="2152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1260"/>
              </a:lnSpc>
            </a:pPr>
            <a:r>
              <a:rPr lang="en-US" altLang="ko-KR" sz="900" dirty="0">
                <a:solidFill>
                  <a:schemeClr val="tx1">
                    <a:lumMod val="95000"/>
                    <a:lumOff val="5000"/>
                  </a:schemeClr>
                </a:solidFill>
                <a:latin typeface="+mj-ea"/>
                <a:ea typeface="+mj-ea"/>
              </a:rPr>
              <a:t>POSTECH</a:t>
            </a:r>
          </a:p>
        </p:txBody>
      </p:sp>
    </p:spTree>
    <p:extLst>
      <p:ext uri="{BB962C8B-B14F-4D97-AF65-F5344CB8AC3E}">
        <p14:creationId xmlns:p14="http://schemas.microsoft.com/office/powerpoint/2010/main" val="1372186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ounded Rectangle 8">
            <a:extLst>
              <a:ext uri="{FF2B5EF4-FFF2-40B4-BE49-F238E27FC236}">
                <a16:creationId xmlns:a16="http://schemas.microsoft.com/office/drawing/2014/main" id="{D16332E8-E53D-0B45-6118-C8E5881CD381}"/>
              </a:ext>
            </a:extLst>
          </p:cNvPr>
          <p:cNvSpPr/>
          <p:nvPr userDrawn="1"/>
        </p:nvSpPr>
        <p:spPr>
          <a:xfrm rot="2700000">
            <a:off x="-656472" y="-607117"/>
            <a:ext cx="2531721" cy="2531721"/>
          </a:xfrm>
          <a:prstGeom prst="roundRect">
            <a:avLst/>
          </a:prstGeom>
          <a:gradFill>
            <a:gsLst>
              <a:gs pos="22000">
                <a:srgbClr val="9BD6FF">
                  <a:alpha val="0"/>
                </a:srgbClr>
              </a:gs>
              <a:gs pos="98000">
                <a:srgbClr val="83BBFF">
                  <a:alpha val="47843"/>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9" name="Rounded Rectangle 9">
            <a:extLst>
              <a:ext uri="{FF2B5EF4-FFF2-40B4-BE49-F238E27FC236}">
                <a16:creationId xmlns:a16="http://schemas.microsoft.com/office/drawing/2014/main" id="{5A185CEC-B202-F207-78B5-3D9499E48528}"/>
              </a:ext>
            </a:extLst>
          </p:cNvPr>
          <p:cNvSpPr/>
          <p:nvPr userDrawn="1"/>
        </p:nvSpPr>
        <p:spPr>
          <a:xfrm rot="2700000">
            <a:off x="-658484" y="-352824"/>
            <a:ext cx="2531617" cy="2537660"/>
          </a:xfrm>
          <a:prstGeom prst="roundRect">
            <a:avLst/>
          </a:prstGeom>
          <a:noFill/>
          <a:ln>
            <a:solidFill>
              <a:srgbClr val="83BBFF">
                <a:alpha val="4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10" name="Rounded Rectangle 11">
            <a:extLst>
              <a:ext uri="{FF2B5EF4-FFF2-40B4-BE49-F238E27FC236}">
                <a16:creationId xmlns:a16="http://schemas.microsoft.com/office/drawing/2014/main" id="{C114F670-B6F5-B917-8113-426C39964B93}"/>
              </a:ext>
            </a:extLst>
          </p:cNvPr>
          <p:cNvSpPr/>
          <p:nvPr userDrawn="1"/>
        </p:nvSpPr>
        <p:spPr>
          <a:xfrm rot="2700000">
            <a:off x="11533440" y="4461724"/>
            <a:ext cx="1950042" cy="1954697"/>
          </a:xfrm>
          <a:prstGeom prst="roundRect">
            <a:avLst/>
          </a:prstGeom>
          <a:noFill/>
          <a:ln>
            <a:solidFill>
              <a:srgbClr val="83BBFF">
                <a:alpha val="4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11" name="Rounded Rectangle 12">
            <a:extLst>
              <a:ext uri="{FF2B5EF4-FFF2-40B4-BE49-F238E27FC236}">
                <a16:creationId xmlns:a16="http://schemas.microsoft.com/office/drawing/2014/main" id="{FD230A83-71B2-E9FE-DF22-562DEAB7E597}"/>
              </a:ext>
            </a:extLst>
          </p:cNvPr>
          <p:cNvSpPr/>
          <p:nvPr userDrawn="1"/>
        </p:nvSpPr>
        <p:spPr>
          <a:xfrm rot="2700000">
            <a:off x="8736804" y="5109570"/>
            <a:ext cx="4325044" cy="1727692"/>
          </a:xfrm>
          <a:prstGeom prst="roundRect">
            <a:avLst/>
          </a:prstGeom>
          <a:noFill/>
          <a:ln>
            <a:solidFill>
              <a:srgbClr val="83BBFF">
                <a:alpha val="4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12" name="Rounded Rectangle 13">
            <a:extLst>
              <a:ext uri="{FF2B5EF4-FFF2-40B4-BE49-F238E27FC236}">
                <a16:creationId xmlns:a16="http://schemas.microsoft.com/office/drawing/2014/main" id="{1CA9D8D6-DDCA-48BF-06C5-B7A6E2E9EF3F}"/>
              </a:ext>
            </a:extLst>
          </p:cNvPr>
          <p:cNvSpPr/>
          <p:nvPr userDrawn="1"/>
        </p:nvSpPr>
        <p:spPr>
          <a:xfrm rot="2700000">
            <a:off x="8610421" y="6113653"/>
            <a:ext cx="3157082" cy="3015555"/>
          </a:xfrm>
          <a:prstGeom prst="roundRect">
            <a:avLst/>
          </a:prstGeom>
          <a:noFill/>
          <a:ln>
            <a:solidFill>
              <a:srgbClr val="83BBFF">
                <a:alpha val="4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13" name="Rounded Rectangle 14">
            <a:extLst>
              <a:ext uri="{FF2B5EF4-FFF2-40B4-BE49-F238E27FC236}">
                <a16:creationId xmlns:a16="http://schemas.microsoft.com/office/drawing/2014/main" id="{42401C7F-58FA-6D5A-BB24-9BFC80F73798}"/>
              </a:ext>
            </a:extLst>
          </p:cNvPr>
          <p:cNvSpPr/>
          <p:nvPr userDrawn="1"/>
        </p:nvSpPr>
        <p:spPr>
          <a:xfrm rot="2700000">
            <a:off x="10962373" y="3342055"/>
            <a:ext cx="811287" cy="813224"/>
          </a:xfrm>
          <a:prstGeom prst="roundRect">
            <a:avLst/>
          </a:prstGeom>
          <a:noFill/>
          <a:ln>
            <a:solidFill>
              <a:srgbClr val="83BBFF">
                <a:alpha val="4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14" name="Subtitle 2">
            <a:extLst>
              <a:ext uri="{FF2B5EF4-FFF2-40B4-BE49-F238E27FC236}">
                <a16:creationId xmlns:a16="http://schemas.microsoft.com/office/drawing/2014/main" id="{6C869FC6-845C-102D-46FB-609EED37D6A7}"/>
              </a:ext>
            </a:extLst>
          </p:cNvPr>
          <p:cNvSpPr txBox="1">
            <a:spLocks/>
          </p:cNvSpPr>
          <p:nvPr userDrawn="1"/>
        </p:nvSpPr>
        <p:spPr>
          <a:xfrm>
            <a:off x="7573682" y="368173"/>
            <a:ext cx="4222889" cy="2152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ts val="1260"/>
              </a:lnSpc>
            </a:pPr>
            <a:r>
              <a:rPr lang="en" altLang="ko-KR" sz="900" dirty="0">
                <a:solidFill>
                  <a:schemeClr val="tx1">
                    <a:lumMod val="95000"/>
                    <a:lumOff val="5000"/>
                  </a:schemeClr>
                </a:solidFill>
                <a:latin typeface="Roboto" panose="02000000000000000000" pitchFamily="2" charset="0"/>
                <a:ea typeface="Roboto" panose="02000000000000000000" pitchFamily="2" charset="0"/>
              </a:rPr>
              <a:t>Blockchain </a:t>
            </a:r>
            <a:r>
              <a:rPr lang="en-US" altLang="ko-KR" sz="900" dirty="0">
                <a:solidFill>
                  <a:schemeClr val="tx1">
                    <a:lumMod val="95000"/>
                    <a:lumOff val="5000"/>
                  </a:schemeClr>
                </a:solidFill>
                <a:latin typeface="Roboto" panose="02000000000000000000" pitchFamily="2" charset="0"/>
                <a:ea typeface="Roboto" panose="02000000000000000000" pitchFamily="2" charset="0"/>
              </a:rPr>
              <a:t>T</a:t>
            </a:r>
            <a:r>
              <a:rPr lang="en" altLang="ko-KR" sz="900" dirty="0">
                <a:solidFill>
                  <a:schemeClr val="tx1">
                    <a:lumMod val="95000"/>
                    <a:lumOff val="5000"/>
                  </a:schemeClr>
                </a:solidFill>
                <a:latin typeface="Roboto" panose="02000000000000000000" pitchFamily="2" charset="0"/>
                <a:ea typeface="Roboto" panose="02000000000000000000" pitchFamily="2" charset="0"/>
              </a:rPr>
              <a:t>heory and </a:t>
            </a:r>
            <a:r>
              <a:rPr lang="en-US" altLang="ko-KR" sz="900" dirty="0">
                <a:solidFill>
                  <a:schemeClr val="tx1">
                    <a:lumMod val="95000"/>
                    <a:lumOff val="5000"/>
                  </a:schemeClr>
                </a:solidFill>
                <a:latin typeface="Roboto" panose="02000000000000000000" pitchFamily="2" charset="0"/>
                <a:ea typeface="Roboto" panose="02000000000000000000" pitchFamily="2" charset="0"/>
              </a:rPr>
              <a:t>A</a:t>
            </a:r>
            <a:r>
              <a:rPr lang="en" altLang="ko-KR" sz="900" dirty="0">
                <a:solidFill>
                  <a:schemeClr val="tx1">
                    <a:lumMod val="95000"/>
                    <a:lumOff val="5000"/>
                  </a:schemeClr>
                </a:solidFill>
                <a:latin typeface="Roboto" panose="02000000000000000000" pitchFamily="2" charset="0"/>
                <a:ea typeface="Roboto" panose="02000000000000000000" pitchFamily="2" charset="0"/>
              </a:rPr>
              <a:t>pplications</a:t>
            </a:r>
          </a:p>
        </p:txBody>
      </p:sp>
      <p:cxnSp>
        <p:nvCxnSpPr>
          <p:cNvPr id="15" name="Straight Connector 84">
            <a:extLst>
              <a:ext uri="{FF2B5EF4-FFF2-40B4-BE49-F238E27FC236}">
                <a16:creationId xmlns:a16="http://schemas.microsoft.com/office/drawing/2014/main" id="{FCA135F9-28FC-E106-EA18-3DCECE541A71}"/>
              </a:ext>
            </a:extLst>
          </p:cNvPr>
          <p:cNvCxnSpPr>
            <a:cxnSpLocks/>
          </p:cNvCxnSpPr>
          <p:nvPr userDrawn="1"/>
        </p:nvCxnSpPr>
        <p:spPr>
          <a:xfrm>
            <a:off x="527740" y="658744"/>
            <a:ext cx="11188149" cy="0"/>
          </a:xfrm>
          <a:prstGeom prst="line">
            <a:avLst/>
          </a:prstGeom>
          <a:ln w="15875">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sp>
        <p:nvSpPr>
          <p:cNvPr id="16" name="Subtitle 2">
            <a:extLst>
              <a:ext uri="{FF2B5EF4-FFF2-40B4-BE49-F238E27FC236}">
                <a16:creationId xmlns:a16="http://schemas.microsoft.com/office/drawing/2014/main" id="{0C0886B9-F901-424B-CE5C-5A9BD9C749F2}"/>
              </a:ext>
            </a:extLst>
          </p:cNvPr>
          <p:cNvSpPr txBox="1">
            <a:spLocks/>
          </p:cNvSpPr>
          <p:nvPr userDrawn="1"/>
        </p:nvSpPr>
        <p:spPr>
          <a:xfrm>
            <a:off x="433611" y="368173"/>
            <a:ext cx="4222889" cy="2152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1260"/>
              </a:lnSpc>
            </a:pPr>
            <a:r>
              <a:rPr lang="en-US" altLang="ko-KR" sz="900" dirty="0">
                <a:solidFill>
                  <a:schemeClr val="tx1">
                    <a:lumMod val="95000"/>
                    <a:lumOff val="5000"/>
                  </a:schemeClr>
                </a:solidFill>
                <a:latin typeface="+mj-ea"/>
                <a:ea typeface="+mj-ea"/>
              </a:rPr>
              <a:t>POSTECH DPNM Lab.</a:t>
            </a:r>
          </a:p>
        </p:txBody>
      </p:sp>
      <p:sp>
        <p:nvSpPr>
          <p:cNvPr id="18" name="내용 개체 틀 17">
            <a:extLst>
              <a:ext uri="{FF2B5EF4-FFF2-40B4-BE49-F238E27FC236}">
                <a16:creationId xmlns:a16="http://schemas.microsoft.com/office/drawing/2014/main" id="{82A1712D-9AD7-A774-599D-A73526F67BB4}"/>
              </a:ext>
            </a:extLst>
          </p:cNvPr>
          <p:cNvSpPr>
            <a:spLocks noGrp="1"/>
          </p:cNvSpPr>
          <p:nvPr>
            <p:ph sz="quarter" idx="10" hasCustomPrompt="1"/>
          </p:nvPr>
        </p:nvSpPr>
        <p:spPr>
          <a:xfrm>
            <a:off x="433388" y="915988"/>
            <a:ext cx="11282362" cy="495300"/>
          </a:xfrm>
          <a:prstGeom prst="rect">
            <a:avLst/>
          </a:prstGeom>
        </p:spPr>
        <p:txBody>
          <a:bodyPr/>
          <a:lstStyle>
            <a:lvl1pPr marL="0" indent="0">
              <a:buNone/>
              <a:defRPr b="1" i="0">
                <a:solidFill>
                  <a:srgbClr val="002060"/>
                </a:solidFill>
                <a:latin typeface="Noto Sans KR Medium" panose="020B0500000000000000" pitchFamily="34" charset="-128"/>
                <a:ea typeface="Noto Sans KR Medium" panose="020B0500000000000000" pitchFamily="34" charset="-128"/>
              </a:defRPr>
            </a:lvl1pPr>
          </a:lstStyle>
          <a:p>
            <a:pPr lvl="0"/>
            <a:r>
              <a:rPr kumimoji="1" lang="ko-KR" altLang="en-US" dirty="0"/>
              <a:t>타이틀을 입력해주세요</a:t>
            </a:r>
            <a:r>
              <a:rPr kumimoji="1" lang="en-US" altLang="ko-KR" dirty="0"/>
              <a:t>.</a:t>
            </a:r>
            <a:r>
              <a:rPr kumimoji="1" lang="ko-KR" altLang="en-US" dirty="0"/>
              <a:t> </a:t>
            </a:r>
          </a:p>
        </p:txBody>
      </p:sp>
      <p:sp>
        <p:nvSpPr>
          <p:cNvPr id="3" name="Content Placeholder 2">
            <a:extLst>
              <a:ext uri="{FF2B5EF4-FFF2-40B4-BE49-F238E27FC236}">
                <a16:creationId xmlns:a16="http://schemas.microsoft.com/office/drawing/2014/main" id="{7AC12C5A-6683-8447-A6F2-ED5E090371E7}"/>
              </a:ext>
            </a:extLst>
          </p:cNvPr>
          <p:cNvSpPr>
            <a:spLocks noGrp="1"/>
          </p:cNvSpPr>
          <p:nvPr>
            <p:ph sz="half" idx="1" hasCustomPrompt="1"/>
          </p:nvPr>
        </p:nvSpPr>
        <p:spPr>
          <a:xfrm>
            <a:off x="440187" y="1622078"/>
            <a:ext cx="11275702" cy="4751828"/>
          </a:xfrm>
          <a:prstGeom prst="rect">
            <a:avLst/>
          </a:prstGeom>
        </p:spPr>
        <p:txBody>
          <a:bodyPr/>
          <a:lstStyle>
            <a:lvl1pPr>
              <a:defRPr sz="2000" b="0" i="0">
                <a:solidFill>
                  <a:schemeClr val="tx1">
                    <a:lumMod val="85000"/>
                    <a:lumOff val="15000"/>
                  </a:schemeClr>
                </a:solidFill>
                <a:latin typeface="Noto Sans KR" panose="020B0500000000000000" pitchFamily="34" charset="-128"/>
                <a:ea typeface="Noto Sans KR" panose="020B0500000000000000" pitchFamily="34" charset="-128"/>
              </a:defRPr>
            </a:lvl1pPr>
            <a:lvl2pPr marL="505800" indent="-228600">
              <a:buFont typeface="시스템 서체 일반체"/>
              <a:buChar char="­"/>
              <a:defRPr sz="2000" b="0" i="0">
                <a:solidFill>
                  <a:schemeClr val="tx1">
                    <a:lumMod val="85000"/>
                    <a:lumOff val="15000"/>
                  </a:schemeClr>
                </a:solidFill>
                <a:latin typeface="Noto Sans KR" panose="020B0500000000000000" pitchFamily="34" charset="-128"/>
                <a:ea typeface="Noto Sans KR" panose="020B0500000000000000" pitchFamily="34" charset="-128"/>
              </a:defRPr>
            </a:lvl2pPr>
            <a:lvl3pPr marL="914400" indent="0">
              <a:buFont typeface="시스템 서체 일반체"/>
              <a:buNone/>
              <a:defRPr/>
            </a:lvl3pPr>
            <a:lvl4pPr marL="1600200" indent="-228600">
              <a:buFont typeface="시스템 서체 일반체"/>
              <a:buChar char="­"/>
              <a:defRPr/>
            </a:lvl4pPr>
            <a:lvl5pPr marL="2057400" indent="-228600">
              <a:buFont typeface="시스템 서체 일반체"/>
              <a:buChar char="­"/>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9302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92950884-B779-2C52-19C6-0D214FD12C90}"/>
              </a:ext>
            </a:extLst>
          </p:cNvPr>
          <p:cNvSpPr/>
          <p:nvPr userDrawn="1"/>
        </p:nvSpPr>
        <p:spPr>
          <a:xfrm>
            <a:off x="0" y="0"/>
            <a:ext cx="12192000" cy="6858000"/>
          </a:xfrm>
          <a:prstGeom prst="rect">
            <a:avLst/>
          </a:prstGeom>
          <a:gradFill>
            <a:gsLst>
              <a:gs pos="0">
                <a:srgbClr val="081B44"/>
              </a:gs>
              <a:gs pos="98000">
                <a:srgbClr val="042578"/>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7" name="Rounded Rectangle 12">
            <a:extLst>
              <a:ext uri="{FF2B5EF4-FFF2-40B4-BE49-F238E27FC236}">
                <a16:creationId xmlns:a16="http://schemas.microsoft.com/office/drawing/2014/main" id="{3329ECDD-A69D-06BF-82C3-9A7066F4EDF1}"/>
              </a:ext>
            </a:extLst>
          </p:cNvPr>
          <p:cNvSpPr/>
          <p:nvPr userDrawn="1"/>
        </p:nvSpPr>
        <p:spPr>
          <a:xfrm rot="2700000">
            <a:off x="-1540770" y="-1501248"/>
            <a:ext cx="3645533" cy="3645533"/>
          </a:xfrm>
          <a:prstGeom prst="roundRect">
            <a:avLst/>
          </a:prstGeom>
          <a:noFill/>
          <a:ln>
            <a:solidFill>
              <a:srgbClr val="00D5E4">
                <a:alpha val="3012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17" name="Rounded Rectangle 35">
            <a:extLst>
              <a:ext uri="{FF2B5EF4-FFF2-40B4-BE49-F238E27FC236}">
                <a16:creationId xmlns:a16="http://schemas.microsoft.com/office/drawing/2014/main" id="{E5637C69-060F-597D-9B6C-22CB4A1C9C96}"/>
              </a:ext>
            </a:extLst>
          </p:cNvPr>
          <p:cNvSpPr/>
          <p:nvPr userDrawn="1"/>
        </p:nvSpPr>
        <p:spPr>
          <a:xfrm rot="2700000">
            <a:off x="4189122" y="-2290503"/>
            <a:ext cx="3819113" cy="3819113"/>
          </a:xfrm>
          <a:prstGeom prst="roundRect">
            <a:avLst/>
          </a:prstGeom>
          <a:noFill/>
          <a:ln>
            <a:solidFill>
              <a:srgbClr val="00D5E4">
                <a:alpha val="3012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18" name="Rounded Rectangle 36">
            <a:extLst>
              <a:ext uri="{FF2B5EF4-FFF2-40B4-BE49-F238E27FC236}">
                <a16:creationId xmlns:a16="http://schemas.microsoft.com/office/drawing/2014/main" id="{1378ACB1-8124-6C33-A2CA-3C5150FC5F54}"/>
              </a:ext>
            </a:extLst>
          </p:cNvPr>
          <p:cNvSpPr/>
          <p:nvPr userDrawn="1"/>
        </p:nvSpPr>
        <p:spPr>
          <a:xfrm rot="2700000">
            <a:off x="10285122" y="424087"/>
            <a:ext cx="3819113" cy="3819113"/>
          </a:xfrm>
          <a:prstGeom prst="roundRect">
            <a:avLst/>
          </a:prstGeom>
          <a:noFill/>
          <a:ln>
            <a:solidFill>
              <a:srgbClr val="00D5E4">
                <a:alpha val="3012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19" name="Rounded Rectangle 37">
            <a:extLst>
              <a:ext uri="{FF2B5EF4-FFF2-40B4-BE49-F238E27FC236}">
                <a16:creationId xmlns:a16="http://schemas.microsoft.com/office/drawing/2014/main" id="{5F8AD400-CC97-7C46-567C-7193DD6A05C1}"/>
              </a:ext>
            </a:extLst>
          </p:cNvPr>
          <p:cNvSpPr/>
          <p:nvPr userDrawn="1"/>
        </p:nvSpPr>
        <p:spPr>
          <a:xfrm rot="2700000">
            <a:off x="4366216" y="5079847"/>
            <a:ext cx="6656687" cy="6656687"/>
          </a:xfrm>
          <a:prstGeom prst="roundRect">
            <a:avLst/>
          </a:prstGeom>
          <a:noFill/>
          <a:ln>
            <a:solidFill>
              <a:srgbClr val="00D5E4">
                <a:alpha val="3012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20" name="Rounded Rectangle 38">
            <a:extLst>
              <a:ext uri="{FF2B5EF4-FFF2-40B4-BE49-F238E27FC236}">
                <a16:creationId xmlns:a16="http://schemas.microsoft.com/office/drawing/2014/main" id="{877CEC5B-79D1-1E1F-7EDE-6AA26C5D7DE3}"/>
              </a:ext>
            </a:extLst>
          </p:cNvPr>
          <p:cNvSpPr/>
          <p:nvPr userDrawn="1"/>
        </p:nvSpPr>
        <p:spPr>
          <a:xfrm rot="2700000">
            <a:off x="6114489" y="430988"/>
            <a:ext cx="4808582" cy="4808582"/>
          </a:xfrm>
          <a:prstGeom prst="roundRect">
            <a:avLst/>
          </a:prstGeom>
          <a:gradFill>
            <a:gsLst>
              <a:gs pos="64000">
                <a:srgbClr val="3CA2C5">
                  <a:alpha val="14000"/>
                </a:srgbClr>
              </a:gs>
              <a:gs pos="26000">
                <a:srgbClr val="03192E">
                  <a:alpha val="0"/>
                </a:srgbClr>
              </a:gs>
              <a:gs pos="98000">
                <a:srgbClr val="28C5C4">
                  <a:alpha val="31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21" name="Rounded Rectangle 39">
            <a:extLst>
              <a:ext uri="{FF2B5EF4-FFF2-40B4-BE49-F238E27FC236}">
                <a16:creationId xmlns:a16="http://schemas.microsoft.com/office/drawing/2014/main" id="{13B0578E-56F6-4CD4-898B-38E6EEAA34B7}"/>
              </a:ext>
            </a:extLst>
          </p:cNvPr>
          <p:cNvSpPr/>
          <p:nvPr userDrawn="1"/>
        </p:nvSpPr>
        <p:spPr>
          <a:xfrm rot="2700000">
            <a:off x="-604739" y="4158185"/>
            <a:ext cx="3520820" cy="3520820"/>
          </a:xfrm>
          <a:prstGeom prst="roundRect">
            <a:avLst/>
          </a:prstGeom>
          <a:noFill/>
          <a:ln>
            <a:solidFill>
              <a:srgbClr val="00D5E4">
                <a:alpha val="3012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22" name="Rounded Rectangle 41">
            <a:extLst>
              <a:ext uri="{FF2B5EF4-FFF2-40B4-BE49-F238E27FC236}">
                <a16:creationId xmlns:a16="http://schemas.microsoft.com/office/drawing/2014/main" id="{DF28A1E4-0976-4224-72D2-67C0A3F6899C}"/>
              </a:ext>
            </a:extLst>
          </p:cNvPr>
          <p:cNvSpPr/>
          <p:nvPr userDrawn="1"/>
        </p:nvSpPr>
        <p:spPr>
          <a:xfrm rot="2700000">
            <a:off x="1450525" y="430987"/>
            <a:ext cx="4808582" cy="4808582"/>
          </a:xfrm>
          <a:prstGeom prst="roundRect">
            <a:avLst/>
          </a:prstGeom>
          <a:gradFill>
            <a:gsLst>
              <a:gs pos="64000">
                <a:srgbClr val="3CA2C5">
                  <a:alpha val="22331"/>
                </a:srgbClr>
              </a:gs>
              <a:gs pos="26000">
                <a:srgbClr val="03192E">
                  <a:alpha val="0"/>
                </a:srgbClr>
              </a:gs>
              <a:gs pos="98000">
                <a:srgbClr val="28C5C4">
                  <a:alpha val="36863"/>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23" name="Rounded Rectangle 45">
            <a:extLst>
              <a:ext uri="{FF2B5EF4-FFF2-40B4-BE49-F238E27FC236}">
                <a16:creationId xmlns:a16="http://schemas.microsoft.com/office/drawing/2014/main" id="{C5872849-AD3C-79E1-B8F2-1FB551C2B642}"/>
              </a:ext>
            </a:extLst>
          </p:cNvPr>
          <p:cNvSpPr/>
          <p:nvPr userDrawn="1"/>
        </p:nvSpPr>
        <p:spPr>
          <a:xfrm rot="2700000">
            <a:off x="5253550" y="430988"/>
            <a:ext cx="4808582" cy="4808582"/>
          </a:xfrm>
          <a:prstGeom prst="roundRect">
            <a:avLst/>
          </a:prstGeom>
          <a:gradFill>
            <a:gsLst>
              <a:gs pos="64000">
                <a:srgbClr val="255F73">
                  <a:alpha val="13159"/>
                </a:srgbClr>
              </a:gs>
              <a:gs pos="26000">
                <a:srgbClr val="03192E">
                  <a:alpha val="0"/>
                </a:srgbClr>
              </a:gs>
              <a:gs pos="98000">
                <a:srgbClr val="3CA2C5">
                  <a:alpha val="1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24" name="Rounded Rectangle 46">
            <a:extLst>
              <a:ext uri="{FF2B5EF4-FFF2-40B4-BE49-F238E27FC236}">
                <a16:creationId xmlns:a16="http://schemas.microsoft.com/office/drawing/2014/main" id="{7260EC99-8254-5096-9F6F-2E8B3B3AF88F}"/>
              </a:ext>
            </a:extLst>
          </p:cNvPr>
          <p:cNvSpPr/>
          <p:nvPr userDrawn="1"/>
        </p:nvSpPr>
        <p:spPr>
          <a:xfrm rot="2700000">
            <a:off x="9631053" y="-2732710"/>
            <a:ext cx="3819113" cy="3819113"/>
          </a:xfrm>
          <a:prstGeom prst="roundRect">
            <a:avLst/>
          </a:prstGeom>
          <a:noFill/>
          <a:ln>
            <a:solidFill>
              <a:srgbClr val="00D5E4">
                <a:alpha val="3012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25" name="Title 1">
            <a:extLst>
              <a:ext uri="{FF2B5EF4-FFF2-40B4-BE49-F238E27FC236}">
                <a16:creationId xmlns:a16="http://schemas.microsoft.com/office/drawing/2014/main" id="{219482C2-8528-2114-8D4F-A8935E828DBF}"/>
              </a:ext>
            </a:extLst>
          </p:cNvPr>
          <p:cNvSpPr>
            <a:spLocks noGrp="1"/>
          </p:cNvSpPr>
          <p:nvPr>
            <p:ph type="ctrTitle"/>
          </p:nvPr>
        </p:nvSpPr>
        <p:spPr>
          <a:xfrm>
            <a:off x="2657070" y="3163189"/>
            <a:ext cx="6905445" cy="576602"/>
          </a:xfrm>
          <a:prstGeom prst="rect">
            <a:avLst/>
          </a:prstGeom>
        </p:spPr>
        <p:txBody>
          <a:bodyPr anchor="t">
            <a:normAutofit/>
          </a:bodyPr>
          <a:lstStyle>
            <a:lvl1pPr algn="ctr">
              <a:defRPr/>
            </a:lvl1pPr>
          </a:lstStyle>
          <a:p>
            <a:pPr>
              <a:lnSpc>
                <a:spcPts val="4140"/>
              </a:lnSpc>
            </a:pPr>
            <a:r>
              <a:rPr lang="en-US" sz="3200" b="1" dirty="0">
                <a:solidFill>
                  <a:schemeClr val="bg1"/>
                </a:solidFill>
                <a:latin typeface="+mj-ea"/>
              </a:rPr>
              <a:t>The End.</a:t>
            </a:r>
            <a:endParaRPr lang="en-US" sz="2000" b="1" dirty="0">
              <a:solidFill>
                <a:schemeClr val="bg1"/>
              </a:solidFill>
              <a:latin typeface="+mj-ea"/>
            </a:endParaRPr>
          </a:p>
        </p:txBody>
      </p:sp>
    </p:spTree>
    <p:extLst>
      <p:ext uri="{BB962C8B-B14F-4D97-AF65-F5344CB8AC3E}">
        <p14:creationId xmlns:p14="http://schemas.microsoft.com/office/powerpoint/2010/main" val="9456217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2152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1.jp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Indian_rupee" TargetMode="External"/><Relationship Id="rId3" Type="http://schemas.openxmlformats.org/officeDocument/2006/relationships/hyperlink" Target="https://pixabay.com/ko/photos/%EB%AC%B4%EC%97%AD-%EA%B5%90%ED%99%98-%EB%AC%BC-%EB%AC%BC-%EA%B5%90%ED%99%98-%EC%8B%9C%EC%9E%A5-1311577/" TargetMode="External"/><Relationship Id="rId7" Type="http://schemas.openxmlformats.org/officeDocument/2006/relationships/hyperlink" Target="https://goobjoog.com/haddii-dakhliga-ku-soo-gala-maalintii-uu-gaarsiisan-yahay-qiimahan-ogow-inaad-ku-nooshahay-saboolnimo-baan/"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blog.ibk.co.kr/555" TargetMode="External"/><Relationship Id="rId5" Type="http://schemas.openxmlformats.org/officeDocument/2006/relationships/hyperlink" Target="https://pixabay.com/ko/photos/%EC%A0%84%EC%9E%90-%EC%83%81%EA%B1%B0%EB%9E%98-%EC%98%A8%EB%9D%BC%EC%9D%B8-%ED%8C%90%EB%A7%A4-%EC%A3%BC%EB%AC%B8-2140604/" TargetMode="External"/><Relationship Id="rId10" Type="http://schemas.openxmlformats.org/officeDocument/2006/relationships/hyperlink" Target="https://bitcoin.org/ko/" TargetMode="External"/><Relationship Id="rId4" Type="http://schemas.openxmlformats.org/officeDocument/2006/relationships/hyperlink" Target="https://pixabay.com/ko/photos/%EA%B3%A8%EB%93%9C-%EC%9E%89%EA%B3%B3-%EB%B3%B4%EB%AC%BC-%EB%8D%A9%EC%96%B4%EB%A6%AC-513062/" TargetMode="External"/><Relationship Id="rId9" Type="http://schemas.openxmlformats.org/officeDocument/2006/relationships/hyperlink" Target="https://www.pxfuel.com/en/free-photo-qfpdt"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Week 02. Introduction to </a:t>
            </a:r>
            <a:r>
              <a:rPr lang="en-US" altLang="ko-KR" dirty="0" err="1"/>
              <a:t>Blockchain</a:t>
            </a:r>
            <a:endParaRPr lang="ko-KR" altLang="en-US" dirty="0"/>
          </a:p>
        </p:txBody>
      </p:sp>
      <p:sp>
        <p:nvSpPr>
          <p:cNvPr id="3" name="부제목 2"/>
          <p:cNvSpPr>
            <a:spLocks noGrp="1"/>
          </p:cNvSpPr>
          <p:nvPr>
            <p:ph type="subTitle" idx="1"/>
          </p:nvPr>
        </p:nvSpPr>
        <p:spPr/>
        <p:txBody>
          <a:bodyPr/>
          <a:lstStyle/>
          <a:p>
            <a:r>
              <a:rPr lang="en-US" altLang="ko-KR" dirty="0"/>
              <a:t>Topic 01. Part 1</a:t>
            </a:r>
          </a:p>
          <a:p>
            <a:endParaRPr lang="ko-KR" altLang="en-US" dirty="0"/>
          </a:p>
        </p:txBody>
      </p:sp>
      <p:sp>
        <p:nvSpPr>
          <p:cNvPr id="4" name="텍스트 개체 틀 3"/>
          <p:cNvSpPr>
            <a:spLocks noGrp="1"/>
          </p:cNvSpPr>
          <p:nvPr>
            <p:ph type="body" sz="quarter" idx="10"/>
          </p:nvPr>
        </p:nvSpPr>
        <p:spPr/>
        <p:txBody>
          <a:bodyPr/>
          <a:lstStyle/>
          <a:p>
            <a:r>
              <a:rPr lang="en" altLang="ko-KR" dirty="0"/>
              <a:t>Prof. James Won-Ki Hong</a:t>
            </a:r>
          </a:p>
          <a:p>
            <a:r>
              <a:rPr lang="en" altLang="ko-KR" dirty="0"/>
              <a:t>Computer Science and Engineering</a:t>
            </a:r>
          </a:p>
          <a:p>
            <a:r>
              <a:rPr lang="en" altLang="ko-KR" dirty="0"/>
              <a:t>POSTECH</a:t>
            </a:r>
          </a:p>
          <a:p>
            <a:endParaRPr lang="ko-KR" altLang="en-US" dirty="0"/>
          </a:p>
        </p:txBody>
      </p:sp>
    </p:spTree>
    <p:extLst>
      <p:ext uri="{BB962C8B-B14F-4D97-AF65-F5344CB8AC3E}">
        <p14:creationId xmlns:p14="http://schemas.microsoft.com/office/powerpoint/2010/main" val="40489319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E0242C40-F3B1-1834-D859-252B9CA0CB53}"/>
              </a:ext>
            </a:extLst>
          </p:cNvPr>
          <p:cNvSpPr>
            <a:spLocks noGrp="1"/>
          </p:cNvSpPr>
          <p:nvPr>
            <p:ph sz="quarter" idx="10"/>
          </p:nvPr>
        </p:nvSpPr>
        <p:spPr/>
        <p:txBody>
          <a:bodyPr/>
          <a:lstStyle/>
          <a:p>
            <a:r>
              <a:rPr lang="en-US" altLang="ko-KR" dirty="0"/>
              <a:t>Text to text – GPT-1(Generative Pre-trained Transformer)</a:t>
            </a:r>
            <a:endParaRPr lang="ko-KR" altLang="en-US" dirty="0"/>
          </a:p>
        </p:txBody>
      </p:sp>
      <p:sp>
        <p:nvSpPr>
          <p:cNvPr id="3" name="내용 개체 틀 2">
            <a:extLst>
              <a:ext uri="{FF2B5EF4-FFF2-40B4-BE49-F238E27FC236}">
                <a16:creationId xmlns:a16="http://schemas.microsoft.com/office/drawing/2014/main" id="{8EA3E998-C750-C9E0-A479-00EC6B7FF277}"/>
              </a:ext>
            </a:extLst>
          </p:cNvPr>
          <p:cNvSpPr>
            <a:spLocks noGrp="1"/>
          </p:cNvSpPr>
          <p:nvPr>
            <p:ph sz="half" idx="1"/>
          </p:nvPr>
        </p:nvSpPr>
        <p:spPr/>
        <p:txBody>
          <a:bodyPr/>
          <a:lstStyle/>
          <a:p>
            <a:pPr marL="285750" indent="-285750">
              <a:buFont typeface="Arial" panose="020B0604020202020204" pitchFamily="34" charset="0"/>
              <a:buChar char="•"/>
            </a:pPr>
            <a:r>
              <a:rPr lang="ko-KR" altLang="en-US"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기존의 </a:t>
            </a:r>
            <a:r>
              <a:rPr lang="en-US" altLang="ko-KR"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NLP </a:t>
            </a:r>
            <a:r>
              <a:rPr lang="ko-KR" altLang="en-US"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모델들은 </a:t>
            </a:r>
            <a:r>
              <a:rPr lang="en-US" altLang="ko-KR"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labeled data</a:t>
            </a:r>
            <a:r>
              <a:rPr lang="ko-KR" altLang="en-US"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를 사용한 </a:t>
            </a:r>
            <a:r>
              <a:rPr lang="en-US" altLang="ko-KR"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supervised learning</a:t>
            </a:r>
            <a:r>
              <a:rPr lang="ko-KR" altLang="en-US"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이 주였지만 </a:t>
            </a:r>
            <a:r>
              <a:rPr lang="en-US" altLang="ko-KR"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labeled data</a:t>
            </a:r>
            <a:r>
              <a:rPr lang="ko-KR" altLang="en-US"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는 </a:t>
            </a:r>
            <a:r>
              <a:rPr lang="en-US" altLang="ko-KR"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unlabeled data</a:t>
            </a:r>
            <a:r>
              <a:rPr lang="ko-KR" altLang="en-US"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에 비해 양이 충분하지 않기 때문에 데이터를 확보하기 어려웠다</a:t>
            </a:r>
            <a:r>
              <a:rPr lang="en-US" altLang="ko-KR"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a:t>
            </a:r>
          </a:p>
          <a:p>
            <a:pPr marL="285750" indent="-285750">
              <a:buFont typeface="Arial" panose="020B0604020202020204" pitchFamily="34" charset="0"/>
              <a:buChar char="•"/>
            </a:pPr>
            <a:r>
              <a:rPr lang="ko-KR" altLang="en-US" sz="20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기존의 </a:t>
            </a:r>
            <a:r>
              <a:rPr lang="en-US" altLang="ko-KR" sz="20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NLP </a:t>
            </a:r>
            <a:r>
              <a:rPr lang="ko-KR" altLang="en-US" sz="20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모델들은 </a:t>
            </a:r>
            <a:r>
              <a:rPr lang="en-US" altLang="ko-KR" sz="20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LSTM</a:t>
            </a:r>
            <a:r>
              <a:rPr lang="ko-KR" altLang="en-US" sz="20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을 사용하여 </a:t>
            </a:r>
            <a:r>
              <a:rPr lang="en-US" altLang="ko-KR" sz="20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vanishing gradient</a:t>
            </a:r>
            <a:r>
              <a:rPr lang="ko-KR" altLang="en-US" sz="20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와 같은 </a:t>
            </a:r>
            <a:r>
              <a:rPr lang="en-US" altLang="ko-KR" sz="20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long-term context </a:t>
            </a:r>
            <a:r>
              <a:rPr lang="ko-KR" altLang="en-US" sz="20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파악 </a:t>
            </a:r>
            <a:r>
              <a:rPr lang="ko-KR" altLang="en-US"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문제가 있었다</a:t>
            </a:r>
            <a:r>
              <a:rPr lang="en-US" altLang="ko-KR"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a:t>
            </a:r>
          </a:p>
          <a:p>
            <a:pPr marL="0" indent="0">
              <a:buNone/>
            </a:pPr>
            <a:r>
              <a:rPr lang="en-US" altLang="ko-KR"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&gt;&gt;&gt;Transformer</a:t>
            </a:r>
            <a:r>
              <a:rPr lang="ko-KR" altLang="en-US"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의 </a:t>
            </a:r>
            <a:r>
              <a:rPr lang="en-US" altLang="ko-KR"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context </a:t>
            </a:r>
            <a:r>
              <a:rPr lang="ko-KR" altLang="en-US"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파악 능력을 통해 </a:t>
            </a:r>
            <a:r>
              <a:rPr lang="en-US" altLang="ko-KR"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unlabeled </a:t>
            </a:r>
          </a:p>
          <a:p>
            <a:pPr marL="285750" indent="-285750">
              <a:buFont typeface="Arial" panose="020B0604020202020204" pitchFamily="34" charset="0"/>
              <a:buChar char="•"/>
            </a:pPr>
            <a:endParaRPr lang="en-US" altLang="ko-KR"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endParaRPr>
          </a:p>
        </p:txBody>
      </p:sp>
      <p:pic>
        <p:nvPicPr>
          <p:cNvPr id="4" name="그림 3" descr="여성, 사람, 실내, 사람들이(가) 표시된 사진&#10;&#10;자동 생성된 설명">
            <a:extLst>
              <a:ext uri="{FF2B5EF4-FFF2-40B4-BE49-F238E27FC236}">
                <a16:creationId xmlns:a16="http://schemas.microsoft.com/office/drawing/2014/main" id="{FA0F47EC-9B39-803E-CABF-EB7ABED7C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4703" y="3527680"/>
            <a:ext cx="5692452" cy="2846226"/>
          </a:xfrm>
          <a:prstGeom prst="rect">
            <a:avLst/>
          </a:prstGeom>
        </p:spPr>
      </p:pic>
    </p:spTree>
    <p:extLst>
      <p:ext uri="{BB962C8B-B14F-4D97-AF65-F5344CB8AC3E}">
        <p14:creationId xmlns:p14="http://schemas.microsoft.com/office/powerpoint/2010/main" val="3360784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5"/>
          <p:cNvSpPr>
            <a:spLocks noGrp="1"/>
          </p:cNvSpPr>
          <p:nvPr>
            <p:ph sz="quarter" idx="10"/>
          </p:nvPr>
        </p:nvSpPr>
        <p:spPr/>
        <p:txBody>
          <a:bodyPr/>
          <a:lstStyle/>
          <a:p>
            <a:r>
              <a:rPr lang="en-US" altLang="ko-KR" dirty="0"/>
              <a:t>Emergence of Cryptocurrency</a:t>
            </a:r>
            <a:endParaRPr lang="ko-KR" altLang="en-US" dirty="0"/>
          </a:p>
        </p:txBody>
      </p:sp>
      <p:sp>
        <p:nvSpPr>
          <p:cNvPr id="3" name="내용 개체 틀 2"/>
          <p:cNvSpPr>
            <a:spLocks noGrp="1"/>
          </p:cNvSpPr>
          <p:nvPr>
            <p:ph sz="half" idx="1"/>
          </p:nvPr>
        </p:nvSpPr>
        <p:spPr/>
        <p:txBody>
          <a:bodyPr/>
          <a:lstStyle/>
          <a:p>
            <a:r>
              <a:rPr lang="en-US" altLang="ko-KR" dirty="0"/>
              <a:t>History of </a:t>
            </a:r>
            <a:r>
              <a:rPr lang="en-US" altLang="ko-KR" sz="2000" dirty="0"/>
              <a:t>transactions</a:t>
            </a:r>
            <a:r>
              <a:rPr lang="en-US" altLang="ko-KR" dirty="0"/>
              <a:t> and payments</a:t>
            </a:r>
          </a:p>
        </p:txBody>
      </p:sp>
      <p:grpSp>
        <p:nvGrpSpPr>
          <p:cNvPr id="4" name="그룹 3"/>
          <p:cNvGrpSpPr/>
          <p:nvPr/>
        </p:nvGrpSpPr>
        <p:grpSpPr>
          <a:xfrm>
            <a:off x="1114138" y="2348881"/>
            <a:ext cx="2773829" cy="3364183"/>
            <a:chOff x="1114138" y="2348881"/>
            <a:chExt cx="2773829" cy="3364183"/>
          </a:xfrm>
        </p:grpSpPr>
        <p:pic>
          <p:nvPicPr>
            <p:cNvPr id="2" name="그림 1"/>
            <p:cNvPicPr>
              <a:picLocks noChangeAspect="1"/>
            </p:cNvPicPr>
            <p:nvPr/>
          </p:nvPicPr>
          <p:blipFill rotWithShape="1">
            <a:blip r:embed="rId3" cstate="print">
              <a:extLst>
                <a:ext uri="{28A0092B-C50C-407E-A947-70E740481C1C}">
                  <a14:useLocalDpi xmlns:a14="http://schemas.microsoft.com/office/drawing/2010/main" val="0"/>
                </a:ext>
              </a:extLst>
            </a:blip>
            <a:srcRect l="17391" r="16841"/>
            <a:stretch/>
          </p:blipFill>
          <p:spPr>
            <a:xfrm>
              <a:off x="1114138" y="2348881"/>
              <a:ext cx="2448272" cy="2791906"/>
            </a:xfrm>
            <a:prstGeom prst="rect">
              <a:avLst/>
            </a:prstGeom>
          </p:spPr>
        </p:pic>
        <p:sp>
          <p:nvSpPr>
            <p:cNvPr id="15" name="TextBox 14">
              <a:extLst>
                <a:ext uri="{FF2B5EF4-FFF2-40B4-BE49-F238E27FC236}">
                  <a16:creationId xmlns:a16="http://schemas.microsoft.com/office/drawing/2014/main" id="{2364CCB1-6CCD-44D0-89B8-B136B3650A2F}"/>
                </a:ext>
              </a:extLst>
            </p:cNvPr>
            <p:cNvSpPr txBox="1"/>
            <p:nvPr/>
          </p:nvSpPr>
          <p:spPr>
            <a:xfrm>
              <a:off x="3317878" y="5436065"/>
              <a:ext cx="5700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tLang="ko-KR" sz="1200" dirty="0">
                  <a:latin typeface="Noto Sans CJK KR" panose="020B0500000000000000" pitchFamily="34" charset="-128"/>
                  <a:ea typeface="Noto Sans CJK KR" panose="020B0500000000000000" pitchFamily="34" charset="-128"/>
                  <a:cs typeface="KoPubWorld돋움체_Pro Medium" panose="00000600000000000000" pitchFamily="50" charset="-127"/>
                </a:rPr>
                <a:t>#1</a:t>
              </a:r>
              <a:endParaRPr lang="ko-KR" altLang="en-US" sz="1200" dirty="0">
                <a:latin typeface="Noto Sans CJK KR" panose="020B0500000000000000" pitchFamily="34" charset="-128"/>
                <a:ea typeface="Noto Sans CJK KR" panose="020B0500000000000000" pitchFamily="34" charset="-128"/>
                <a:cs typeface="KoPubWorld돋움체_Pro Medium" panose="00000600000000000000" pitchFamily="50" charset="-127"/>
              </a:endParaRPr>
            </a:p>
          </p:txBody>
        </p:sp>
        <p:sp>
          <p:nvSpPr>
            <p:cNvPr id="10" name="TextBox 9"/>
            <p:cNvSpPr txBox="1"/>
            <p:nvPr/>
          </p:nvSpPr>
          <p:spPr>
            <a:xfrm>
              <a:off x="1504411" y="5251399"/>
              <a:ext cx="1677635" cy="369332"/>
            </a:xfrm>
            <a:prstGeom prst="rect">
              <a:avLst/>
            </a:prstGeom>
            <a:noFill/>
          </p:spPr>
          <p:txBody>
            <a:bodyPr wrap="square" rtlCol="0">
              <a:spAutoFit/>
            </a:bodyPr>
            <a:lstStyle/>
            <a:p>
              <a:pPr algn="ctr"/>
              <a:r>
                <a:rPr lang="ko-KR" altLang="en-US" b="1" dirty="0">
                  <a:latin typeface="Noto Sans CJK KR" panose="020B0500000000000000" pitchFamily="34" charset="-128"/>
                  <a:ea typeface="Noto Sans CJK KR" panose="020B0500000000000000" pitchFamily="34" charset="-128"/>
                  <a:cs typeface="KoPubWorld돋움체_Pro Bold" panose="00000800000000000000" pitchFamily="50" charset="-127"/>
                </a:rPr>
                <a:t>① </a:t>
              </a:r>
              <a:r>
                <a:rPr lang="en-US" altLang="ko-KR" b="1" dirty="0">
                  <a:latin typeface="Noto Sans CJK KR" panose="020B0500000000000000" pitchFamily="34" charset="-128"/>
                  <a:ea typeface="Noto Sans CJK KR" panose="020B0500000000000000" pitchFamily="34" charset="-128"/>
                  <a:cs typeface="KoPubWorld돋움체_Pro Bold" panose="00000800000000000000" pitchFamily="50" charset="-127"/>
                </a:rPr>
                <a:t>bartering</a:t>
              </a:r>
              <a:endParaRPr lang="ko-KR" altLang="en-US" b="1" dirty="0">
                <a:latin typeface="Noto Sans CJK KR" panose="020B0500000000000000" pitchFamily="34" charset="-128"/>
                <a:ea typeface="Noto Sans CJK KR" panose="020B0500000000000000" pitchFamily="34" charset="-128"/>
                <a:cs typeface="KoPubWorld돋움체_Pro Bold" panose="00000800000000000000" pitchFamily="50" charset="-127"/>
              </a:endParaRPr>
            </a:p>
          </p:txBody>
        </p:sp>
      </p:grpSp>
      <p:grpSp>
        <p:nvGrpSpPr>
          <p:cNvPr id="8" name="그룹 7"/>
          <p:cNvGrpSpPr/>
          <p:nvPr/>
        </p:nvGrpSpPr>
        <p:grpSpPr>
          <a:xfrm>
            <a:off x="4191803" y="2348880"/>
            <a:ext cx="4120837" cy="3364184"/>
            <a:chOff x="4191803" y="2348880"/>
            <a:chExt cx="4120837" cy="3364184"/>
          </a:xfrm>
        </p:grpSpPr>
        <p:sp>
          <p:nvSpPr>
            <p:cNvPr id="11" name="TextBox 10"/>
            <p:cNvSpPr txBox="1"/>
            <p:nvPr/>
          </p:nvSpPr>
          <p:spPr>
            <a:xfrm>
              <a:off x="4608292" y="5251399"/>
              <a:ext cx="2871604" cy="369332"/>
            </a:xfrm>
            <a:prstGeom prst="rect">
              <a:avLst/>
            </a:prstGeom>
            <a:noFill/>
          </p:spPr>
          <p:txBody>
            <a:bodyPr wrap="square" rtlCol="0">
              <a:spAutoFit/>
            </a:bodyPr>
            <a:lstStyle/>
            <a:p>
              <a:pPr algn="ctr"/>
              <a:r>
                <a:rPr lang="ko-KR" altLang="en-US" b="1" dirty="0">
                  <a:latin typeface="Noto Sans CJK KR" panose="020B0500000000000000" pitchFamily="34" charset="-128"/>
                  <a:ea typeface="Noto Sans CJK KR" panose="020B0500000000000000" pitchFamily="34" charset="-128"/>
                  <a:cs typeface="KoPubWorld돋움체_Pro Bold" panose="00000800000000000000" pitchFamily="50" charset="-127"/>
                </a:rPr>
                <a:t>② </a:t>
              </a:r>
              <a:r>
                <a:rPr lang="en-US" altLang="ko-KR" b="1" dirty="0">
                  <a:latin typeface="Noto Sans CJK KR" panose="020B0500000000000000" pitchFamily="34" charset="-128"/>
                  <a:ea typeface="Noto Sans CJK KR" panose="020B0500000000000000" pitchFamily="34" charset="-128"/>
                  <a:cs typeface="KoPubWorld돋움체_Pro Bold" panose="00000800000000000000" pitchFamily="50" charset="-127"/>
                </a:rPr>
                <a:t>commodity money</a:t>
              </a:r>
              <a:endParaRPr lang="ko-KR" altLang="en-US" b="1" dirty="0">
                <a:latin typeface="Noto Sans CJK KR" panose="020B0500000000000000" pitchFamily="34" charset="-128"/>
                <a:ea typeface="Noto Sans CJK KR" panose="020B0500000000000000" pitchFamily="34" charset="-128"/>
                <a:cs typeface="KoPubWorld돋움체_Pro Bold" panose="00000800000000000000" pitchFamily="50" charset="-127"/>
              </a:endParaRPr>
            </a:p>
          </p:txBody>
        </p:sp>
        <p:sp>
          <p:nvSpPr>
            <p:cNvPr id="20" name="TextBox 19">
              <a:extLst>
                <a:ext uri="{FF2B5EF4-FFF2-40B4-BE49-F238E27FC236}">
                  <a16:creationId xmlns:a16="http://schemas.microsoft.com/office/drawing/2014/main" id="{2364CCB1-6CCD-44D0-89B8-B136B3650A2F}"/>
                </a:ext>
              </a:extLst>
            </p:cNvPr>
            <p:cNvSpPr txBox="1"/>
            <p:nvPr/>
          </p:nvSpPr>
          <p:spPr>
            <a:xfrm>
              <a:off x="7742551" y="5436065"/>
              <a:ext cx="5700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tLang="ko-KR" sz="1200" dirty="0">
                  <a:latin typeface="Noto Sans CJK KR" panose="020B0500000000000000" pitchFamily="34" charset="-128"/>
                  <a:ea typeface="Noto Sans CJK KR" panose="020B0500000000000000" pitchFamily="34" charset="-128"/>
                  <a:cs typeface="KoPubWorld돋움체_Pro Medium" panose="00000600000000000000" pitchFamily="50" charset="-127"/>
                </a:rPr>
                <a:t>#2</a:t>
              </a:r>
              <a:endParaRPr lang="ko-KR" altLang="en-US" sz="1200" dirty="0">
                <a:latin typeface="Noto Sans CJK KR" panose="020B0500000000000000" pitchFamily="34" charset="-128"/>
                <a:ea typeface="Noto Sans CJK KR" panose="020B0500000000000000" pitchFamily="34" charset="-128"/>
                <a:cs typeface="KoPubWorld돋움체_Pro Medium" panose="00000600000000000000" pitchFamily="50" charset="-127"/>
              </a:endParaRPr>
            </a:p>
          </p:txBody>
        </p:sp>
        <p:pic>
          <p:nvPicPr>
            <p:cNvPr id="5" name="그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1803" y="2348880"/>
              <a:ext cx="3722542" cy="2791906"/>
            </a:xfrm>
            <a:prstGeom prst="rect">
              <a:avLst/>
            </a:prstGeom>
          </p:spPr>
        </p:pic>
      </p:grpSp>
      <p:grpSp>
        <p:nvGrpSpPr>
          <p:cNvPr id="9" name="그룹 8"/>
          <p:cNvGrpSpPr/>
          <p:nvPr/>
        </p:nvGrpSpPr>
        <p:grpSpPr>
          <a:xfrm>
            <a:off x="8228934" y="2327471"/>
            <a:ext cx="3638568" cy="3385593"/>
            <a:chOff x="8228934" y="2327471"/>
            <a:chExt cx="3638568" cy="3385593"/>
          </a:xfrm>
        </p:grpSpPr>
        <p:sp>
          <p:nvSpPr>
            <p:cNvPr id="12" name="TextBox 11"/>
            <p:cNvSpPr txBox="1"/>
            <p:nvPr/>
          </p:nvSpPr>
          <p:spPr>
            <a:xfrm>
              <a:off x="9119024" y="5251399"/>
              <a:ext cx="1875228" cy="369332"/>
            </a:xfrm>
            <a:prstGeom prst="rect">
              <a:avLst/>
            </a:prstGeom>
            <a:noFill/>
          </p:spPr>
          <p:txBody>
            <a:bodyPr wrap="square" rtlCol="0">
              <a:spAutoFit/>
            </a:bodyPr>
            <a:lstStyle/>
            <a:p>
              <a:pPr algn="ctr"/>
              <a:r>
                <a:rPr lang="ko-KR" altLang="en-US" b="1" dirty="0">
                  <a:latin typeface="Noto Sans CJK KR" panose="020B0500000000000000" pitchFamily="34" charset="-128"/>
                  <a:ea typeface="Noto Sans CJK KR" panose="020B0500000000000000" pitchFamily="34" charset="-128"/>
                  <a:cs typeface="KoPubWorld돋움체_Pro Bold" panose="00000800000000000000" pitchFamily="50" charset="-127"/>
                </a:rPr>
                <a:t>③ </a:t>
              </a:r>
              <a:r>
                <a:rPr lang="en-US" altLang="ko-KR" b="1" dirty="0">
                  <a:latin typeface="Noto Sans CJK KR" panose="020B0500000000000000" pitchFamily="34" charset="-128"/>
                  <a:ea typeface="Noto Sans CJK KR" panose="020B0500000000000000" pitchFamily="34" charset="-128"/>
                  <a:cs typeface="KoPubWorld돋움체_Pro Bold" panose="00000800000000000000" pitchFamily="50" charset="-127"/>
                </a:rPr>
                <a:t>legal tender</a:t>
              </a:r>
              <a:endParaRPr lang="ko-KR" altLang="en-US" b="1" dirty="0">
                <a:latin typeface="Noto Sans CJK KR" panose="020B0500000000000000" pitchFamily="34" charset="-128"/>
                <a:ea typeface="Noto Sans CJK KR" panose="020B0500000000000000" pitchFamily="34" charset="-128"/>
                <a:cs typeface="KoPubWorld돋움체_Pro Bold" panose="00000800000000000000" pitchFamily="50" charset="-127"/>
              </a:endParaRPr>
            </a:p>
          </p:txBody>
        </p:sp>
        <p:sp>
          <p:nvSpPr>
            <p:cNvPr id="21" name="TextBox 20">
              <a:extLst>
                <a:ext uri="{FF2B5EF4-FFF2-40B4-BE49-F238E27FC236}">
                  <a16:creationId xmlns:a16="http://schemas.microsoft.com/office/drawing/2014/main" id="{2364CCB1-6CCD-44D0-89B8-B136B3650A2F}"/>
                </a:ext>
              </a:extLst>
            </p:cNvPr>
            <p:cNvSpPr txBox="1"/>
            <p:nvPr/>
          </p:nvSpPr>
          <p:spPr>
            <a:xfrm>
              <a:off x="11297413" y="5436065"/>
              <a:ext cx="5700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tLang="ko-KR" sz="1200" dirty="0">
                  <a:latin typeface="Noto Sans CJK KR Regular" panose="020B0500000000000000" pitchFamily="34" charset="-127"/>
                  <a:ea typeface="Noto Sans CJK KR Regular" panose="020B0500000000000000" pitchFamily="34" charset="-127"/>
                  <a:cs typeface="KoPubWorld돋움체_Pro Medium" panose="00000600000000000000" pitchFamily="50" charset="-127"/>
                </a:rPr>
                <a:t>#3</a:t>
              </a:r>
              <a:endParaRPr lang="ko-KR" altLang="en-US" sz="1200" dirty="0">
                <a:latin typeface="Noto Sans CJK KR Regular" panose="020B0500000000000000" pitchFamily="34" charset="-127"/>
                <a:ea typeface="Noto Sans CJK KR Regular" panose="020B0500000000000000" pitchFamily="34" charset="-127"/>
                <a:cs typeface="KoPubWorld돋움체_Pro Medium" panose="00000600000000000000" pitchFamily="50" charset="-127"/>
              </a:endParaRPr>
            </a:p>
          </p:txBody>
        </p:sp>
        <p:pic>
          <p:nvPicPr>
            <p:cNvPr id="7" name="그림 6"/>
            <p:cNvPicPr>
              <a:picLocks noChangeAspect="1"/>
            </p:cNvPicPr>
            <p:nvPr/>
          </p:nvPicPr>
          <p:blipFill rotWithShape="1">
            <a:blip r:embed="rId5">
              <a:extLst>
                <a:ext uri="{28A0092B-C50C-407E-A947-70E740481C1C}">
                  <a14:useLocalDpi xmlns:a14="http://schemas.microsoft.com/office/drawing/2010/main" val="0"/>
                </a:ext>
              </a:extLst>
            </a:blip>
            <a:srcRect l="16287" t="339" r="19422" b="23585"/>
            <a:stretch/>
          </p:blipFill>
          <p:spPr>
            <a:xfrm>
              <a:off x="8228934" y="2327471"/>
              <a:ext cx="3366980" cy="2813315"/>
            </a:xfrm>
            <a:prstGeom prst="rect">
              <a:avLst/>
            </a:prstGeom>
          </p:spPr>
        </p:pic>
      </p:grpSp>
      <p:sp>
        <p:nvSpPr>
          <p:cNvPr id="13" name="슬라이드 번호 개체 틀 12">
            <a:extLst>
              <a:ext uri="{FF2B5EF4-FFF2-40B4-BE49-F238E27FC236}">
                <a16:creationId xmlns:a16="http://schemas.microsoft.com/office/drawing/2014/main" id="{0DC55F5F-B33D-4707-83D9-5C65680FC4CE}"/>
              </a:ext>
            </a:extLst>
          </p:cNvPr>
          <p:cNvSpPr>
            <a:spLocks noGrp="1"/>
          </p:cNvSpPr>
          <p:nvPr>
            <p:ph type="sldNum" sz="quarter" idx="4294967295"/>
          </p:nvPr>
        </p:nvSpPr>
        <p:spPr>
          <a:xfrm>
            <a:off x="11564471" y="6373906"/>
            <a:ext cx="546002" cy="445701"/>
          </a:xfrm>
          <a:prstGeom prst="rect">
            <a:avLst/>
          </a:prstGeom>
        </p:spPr>
        <p:txBody>
          <a:bodyPr/>
          <a:lstStyle/>
          <a:p>
            <a:fld id="{212F3522-9F5A-4470-884C-92DDEAF4C919}" type="slidenum">
              <a:rPr lang="ko-KR" altLang="en-US" smtClean="0"/>
              <a:t>11</a:t>
            </a:fld>
            <a:endParaRPr lang="ko-KR" altLang="en-US"/>
          </a:p>
        </p:txBody>
      </p:sp>
    </p:spTree>
    <p:extLst>
      <p:ext uri="{BB962C8B-B14F-4D97-AF65-F5344CB8AC3E}">
        <p14:creationId xmlns:p14="http://schemas.microsoft.com/office/powerpoint/2010/main" val="2597239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5"/>
          <p:cNvSpPr>
            <a:spLocks noGrp="1"/>
          </p:cNvSpPr>
          <p:nvPr>
            <p:ph sz="quarter" idx="10"/>
          </p:nvPr>
        </p:nvSpPr>
        <p:spPr/>
        <p:txBody>
          <a:bodyPr/>
          <a:lstStyle/>
          <a:p>
            <a:r>
              <a:rPr lang="en-US" altLang="ko-KR" dirty="0"/>
              <a:t>Emergence of Cryptocurrency</a:t>
            </a:r>
            <a:endParaRPr lang="ko-KR" altLang="en-US" dirty="0"/>
          </a:p>
        </p:txBody>
      </p:sp>
      <p:sp>
        <p:nvSpPr>
          <p:cNvPr id="3" name="내용 개체 틀 2"/>
          <p:cNvSpPr>
            <a:spLocks noGrp="1"/>
          </p:cNvSpPr>
          <p:nvPr>
            <p:ph sz="half" idx="1"/>
          </p:nvPr>
        </p:nvSpPr>
        <p:spPr/>
        <p:txBody>
          <a:bodyPr/>
          <a:lstStyle/>
          <a:p>
            <a:r>
              <a:rPr lang="en-US" altLang="ko-KR" sz="2000" dirty="0"/>
              <a:t>Problems of traditional currency (1)</a:t>
            </a:r>
          </a:p>
          <a:p>
            <a:pPr lvl="1"/>
            <a:r>
              <a:rPr lang="en-US" altLang="ko-KR" dirty="0"/>
              <a:t>Production costs for currency issuance</a:t>
            </a:r>
          </a:p>
          <a:p>
            <a:pPr lvl="1"/>
            <a:r>
              <a:rPr lang="en-US" altLang="ko-KR" dirty="0"/>
              <a:t>Need physical space to store currency (storage cost, worry of loss)</a:t>
            </a:r>
          </a:p>
          <a:p>
            <a:pPr lvl="1"/>
            <a:r>
              <a:rPr lang="en-US" altLang="ko-KR" dirty="0"/>
              <a:t>Issued and controlled by central authority</a:t>
            </a:r>
          </a:p>
          <a:p>
            <a:pPr lvl="1"/>
            <a:r>
              <a:rPr lang="en-US" altLang="ko-KR" dirty="0"/>
              <a:t>Value of currency is always exposed to be manipulated by the interests of the government</a:t>
            </a:r>
          </a:p>
          <a:p>
            <a:pPr lvl="1"/>
            <a:r>
              <a:rPr lang="en-US" altLang="ko-KR" dirty="0"/>
              <a:t>Different subjects and units in different countries</a:t>
            </a:r>
          </a:p>
        </p:txBody>
      </p:sp>
      <p:grpSp>
        <p:nvGrpSpPr>
          <p:cNvPr id="2" name="그룹 1"/>
          <p:cNvGrpSpPr/>
          <p:nvPr/>
        </p:nvGrpSpPr>
        <p:grpSpPr>
          <a:xfrm>
            <a:off x="1024973" y="4439696"/>
            <a:ext cx="3095076" cy="1798529"/>
            <a:chOff x="1024973" y="4439696"/>
            <a:chExt cx="3095076" cy="1798529"/>
          </a:xfrm>
        </p:grpSpPr>
        <p:sp>
          <p:nvSpPr>
            <p:cNvPr id="15" name="TextBox 14">
              <a:extLst>
                <a:ext uri="{FF2B5EF4-FFF2-40B4-BE49-F238E27FC236}">
                  <a16:creationId xmlns:a16="http://schemas.microsoft.com/office/drawing/2014/main" id="{2364CCB1-6CCD-44D0-89B8-B136B3650A2F}"/>
                </a:ext>
              </a:extLst>
            </p:cNvPr>
            <p:cNvSpPr txBox="1"/>
            <p:nvPr/>
          </p:nvSpPr>
          <p:spPr>
            <a:xfrm>
              <a:off x="3540776" y="5924765"/>
              <a:ext cx="5700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tLang="ko-KR" sz="1200" dirty="0">
                  <a:latin typeface="Noto Sans CJK KR Regular" panose="020B0500000000000000" pitchFamily="34" charset="-127"/>
                  <a:ea typeface="Noto Sans CJK KR Regular" panose="020B0500000000000000" pitchFamily="34" charset="-127"/>
                  <a:cs typeface="KoPubWorld돋움체_Pro Medium" panose="00000600000000000000" pitchFamily="50" charset="-127"/>
                </a:rPr>
                <a:t>#4</a:t>
              </a:r>
              <a:endParaRPr lang="ko-KR" altLang="en-US" sz="1200" dirty="0">
                <a:latin typeface="Noto Sans CJK KR Regular" panose="020B0500000000000000" pitchFamily="34" charset="-127"/>
                <a:ea typeface="Noto Sans CJK KR Regular" panose="020B0500000000000000" pitchFamily="34" charset="-127"/>
                <a:cs typeface="KoPubWorld돋움체_Pro Medium" panose="00000600000000000000" pitchFamily="50" charset="-127"/>
              </a:endParaRPr>
            </a:p>
          </p:txBody>
        </p:sp>
        <p:pic>
          <p:nvPicPr>
            <p:cNvPr id="19" name="Picture 6" descr="한국 지폐에 대한 이미지 검색결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973" y="4439696"/>
              <a:ext cx="3095076" cy="142919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554467" y="5868893"/>
              <a:ext cx="2159607" cy="369332"/>
            </a:xfrm>
            <a:prstGeom prst="rect">
              <a:avLst/>
            </a:prstGeom>
            <a:noFill/>
          </p:spPr>
          <p:txBody>
            <a:bodyPr wrap="square" rtlCol="0">
              <a:spAutoFit/>
            </a:bodyPr>
            <a:lstStyle/>
            <a:p>
              <a:pPr algn="ctr"/>
              <a:r>
                <a:rPr lang="en-US" altLang="ko-KR" b="1" dirty="0">
                  <a:latin typeface="Noto Sans CJK KR Regular" panose="020B0500000000000000" pitchFamily="34" charset="-127"/>
                  <a:ea typeface="Noto Sans CJK KR Regular" panose="020B0500000000000000" pitchFamily="34" charset="-127"/>
                  <a:cs typeface="KoPubWorld돋움체_Pro Bold" panose="00000800000000000000" pitchFamily="50" charset="-127"/>
                </a:rPr>
                <a:t>Korean currency</a:t>
              </a:r>
              <a:endParaRPr lang="ko-KR" altLang="en-US" b="1" dirty="0">
                <a:latin typeface="Noto Sans CJK KR Regular" panose="020B0500000000000000" pitchFamily="34" charset="-127"/>
                <a:ea typeface="Noto Sans CJK KR Regular" panose="020B0500000000000000" pitchFamily="34" charset="-127"/>
                <a:cs typeface="KoPubWorld돋움체_Pro Bold" panose="00000800000000000000" pitchFamily="50" charset="-127"/>
              </a:endParaRPr>
            </a:p>
          </p:txBody>
        </p:sp>
      </p:grpSp>
      <p:grpSp>
        <p:nvGrpSpPr>
          <p:cNvPr id="4" name="그룹 3"/>
          <p:cNvGrpSpPr/>
          <p:nvPr/>
        </p:nvGrpSpPr>
        <p:grpSpPr>
          <a:xfrm>
            <a:off x="4552097" y="4439696"/>
            <a:ext cx="3389641" cy="1798529"/>
            <a:chOff x="4552097" y="4439696"/>
            <a:chExt cx="3389641" cy="1798529"/>
          </a:xfrm>
        </p:grpSpPr>
        <p:sp>
          <p:nvSpPr>
            <p:cNvPr id="20" name="TextBox 19">
              <a:extLst>
                <a:ext uri="{FF2B5EF4-FFF2-40B4-BE49-F238E27FC236}">
                  <a16:creationId xmlns:a16="http://schemas.microsoft.com/office/drawing/2014/main" id="{2364CCB1-6CCD-44D0-89B8-B136B3650A2F}"/>
                </a:ext>
              </a:extLst>
            </p:cNvPr>
            <p:cNvSpPr txBox="1"/>
            <p:nvPr/>
          </p:nvSpPr>
          <p:spPr>
            <a:xfrm>
              <a:off x="6960096" y="5961226"/>
              <a:ext cx="5700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tLang="ko-KR" sz="1200" dirty="0">
                  <a:latin typeface="Noto Sans CJK KR Regular" panose="020B0500000000000000" pitchFamily="34" charset="-127"/>
                  <a:ea typeface="Noto Sans CJK KR Regular" panose="020B0500000000000000" pitchFamily="34" charset="-127"/>
                  <a:cs typeface="KoPubWorld돋움체_Pro Medium" panose="00000600000000000000" pitchFamily="50" charset="-127"/>
                </a:rPr>
                <a:t>#5</a:t>
              </a:r>
            </a:p>
          </p:txBody>
        </p:sp>
        <p:pic>
          <p:nvPicPr>
            <p:cNvPr id="24" name="Picture 12" descr="관련 이미지"/>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2097" y="4439696"/>
              <a:ext cx="3389641" cy="1429197"/>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5370716" y="5865546"/>
              <a:ext cx="1636479" cy="369332"/>
            </a:xfrm>
            <a:prstGeom prst="rect">
              <a:avLst/>
            </a:prstGeom>
            <a:noFill/>
          </p:spPr>
          <p:txBody>
            <a:bodyPr wrap="square" rtlCol="0">
              <a:spAutoFit/>
            </a:bodyPr>
            <a:lstStyle/>
            <a:p>
              <a:pPr algn="ctr"/>
              <a:r>
                <a:rPr lang="en-US" altLang="ko-KR" b="1" dirty="0">
                  <a:latin typeface="Noto Sans CJK KR Regular" panose="020B0500000000000000" pitchFamily="34" charset="-127"/>
                  <a:ea typeface="Noto Sans CJK KR Regular" panose="020B0500000000000000" pitchFamily="34" charset="-127"/>
                  <a:cs typeface="KoPubWorld돋움체_Pro Bold" panose="00000800000000000000" pitchFamily="50" charset="-127"/>
                </a:rPr>
                <a:t>US currency</a:t>
              </a:r>
              <a:endParaRPr lang="ko-KR" altLang="en-US" b="1" dirty="0">
                <a:latin typeface="Noto Sans CJK KR Regular" panose="020B0500000000000000" pitchFamily="34" charset="-127"/>
                <a:ea typeface="Noto Sans CJK KR Regular" panose="020B0500000000000000" pitchFamily="34" charset="-127"/>
                <a:cs typeface="KoPubWorld돋움체_Pro Bold" panose="00000800000000000000" pitchFamily="50" charset="-127"/>
              </a:endParaRPr>
            </a:p>
          </p:txBody>
        </p:sp>
      </p:grpSp>
      <p:grpSp>
        <p:nvGrpSpPr>
          <p:cNvPr id="5" name="그룹 4"/>
          <p:cNvGrpSpPr/>
          <p:nvPr/>
        </p:nvGrpSpPr>
        <p:grpSpPr>
          <a:xfrm>
            <a:off x="8225317" y="4457926"/>
            <a:ext cx="3374214" cy="1762068"/>
            <a:chOff x="8225317" y="4439696"/>
            <a:chExt cx="3374214" cy="1762068"/>
          </a:xfrm>
        </p:grpSpPr>
        <p:sp>
          <p:nvSpPr>
            <p:cNvPr id="21" name="TextBox 20">
              <a:extLst>
                <a:ext uri="{FF2B5EF4-FFF2-40B4-BE49-F238E27FC236}">
                  <a16:creationId xmlns:a16="http://schemas.microsoft.com/office/drawing/2014/main" id="{2364CCB1-6CCD-44D0-89B8-B136B3650A2F}"/>
                </a:ext>
              </a:extLst>
            </p:cNvPr>
            <p:cNvSpPr txBox="1"/>
            <p:nvPr/>
          </p:nvSpPr>
          <p:spPr>
            <a:xfrm>
              <a:off x="10690230" y="5924765"/>
              <a:ext cx="38608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tLang="ko-KR" sz="1200" dirty="0">
                  <a:latin typeface="Noto Sans CJK KR Regular" panose="020B0500000000000000" pitchFamily="34" charset="-127"/>
                  <a:ea typeface="Noto Sans CJK KR Regular" panose="020B0500000000000000" pitchFamily="34" charset="-127"/>
                  <a:cs typeface="KoPubWorld돋움체_Pro Medium" panose="00000600000000000000" pitchFamily="50" charset="-127"/>
                </a:rPr>
                <a:t>#6</a:t>
              </a:r>
              <a:endParaRPr lang="ko-KR" altLang="en-US" sz="1200" dirty="0">
                <a:latin typeface="Noto Sans CJK KR Regular" panose="020B0500000000000000" pitchFamily="34" charset="-127"/>
                <a:ea typeface="Noto Sans CJK KR Regular" panose="020B0500000000000000" pitchFamily="34" charset="-127"/>
                <a:cs typeface="KoPubWorld돋움체_Pro Medium" panose="00000600000000000000" pitchFamily="50" charset="-127"/>
              </a:endParaRPr>
            </a:p>
          </p:txBody>
        </p:sp>
        <p:sp>
          <p:nvSpPr>
            <p:cNvPr id="27" name="TextBox 26"/>
            <p:cNvSpPr txBox="1"/>
            <p:nvPr/>
          </p:nvSpPr>
          <p:spPr>
            <a:xfrm>
              <a:off x="8752967" y="5832432"/>
              <a:ext cx="2023240" cy="369332"/>
            </a:xfrm>
            <a:prstGeom prst="rect">
              <a:avLst/>
            </a:prstGeom>
            <a:noFill/>
          </p:spPr>
          <p:txBody>
            <a:bodyPr wrap="square" rtlCol="0">
              <a:spAutoFit/>
            </a:bodyPr>
            <a:lstStyle/>
            <a:p>
              <a:pPr algn="ctr"/>
              <a:r>
                <a:rPr lang="en-US" altLang="ko-KR" b="1" dirty="0">
                  <a:latin typeface="Noto Sans CJK KR Regular" panose="020B0500000000000000" pitchFamily="34" charset="-127"/>
                  <a:ea typeface="Noto Sans CJK KR Regular" panose="020B0500000000000000" pitchFamily="34" charset="-127"/>
                  <a:cs typeface="KoPubWorld돋움체_Pro Bold" panose="00000800000000000000" pitchFamily="50" charset="-127"/>
                </a:rPr>
                <a:t>Indian currency</a:t>
              </a:r>
              <a:endParaRPr lang="ko-KR" altLang="en-US" b="1" dirty="0">
                <a:latin typeface="Noto Sans CJK KR Regular" panose="020B0500000000000000" pitchFamily="34" charset="-127"/>
                <a:ea typeface="Noto Sans CJK KR Regular" panose="020B0500000000000000" pitchFamily="34" charset="-127"/>
                <a:cs typeface="KoPubWorld돋움체_Pro Bold" panose="00000800000000000000" pitchFamily="50" charset="-127"/>
              </a:endParaRPr>
            </a:p>
          </p:txBody>
        </p:sp>
        <p:pic>
          <p:nvPicPr>
            <p:cNvPr id="1028" name="Picture 4" descr="India new 2000 INR, MG series, 2016, obverse.jpg">
              <a:extLst>
                <a:ext uri="{FF2B5EF4-FFF2-40B4-BE49-F238E27FC236}">
                  <a16:creationId xmlns:a16="http://schemas.microsoft.com/office/drawing/2014/main" id="{48A7991C-25DD-498A-A7A0-14BEC66CD79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5317" y="4439696"/>
              <a:ext cx="3374214" cy="1356276"/>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슬라이드 번호 개체 틀 6">
            <a:extLst>
              <a:ext uri="{FF2B5EF4-FFF2-40B4-BE49-F238E27FC236}">
                <a16:creationId xmlns:a16="http://schemas.microsoft.com/office/drawing/2014/main" id="{39A6F7CB-C121-44B7-AA2E-66949828F74F}"/>
              </a:ext>
            </a:extLst>
          </p:cNvPr>
          <p:cNvSpPr>
            <a:spLocks noGrp="1"/>
          </p:cNvSpPr>
          <p:nvPr>
            <p:ph type="sldNum" sz="quarter" idx="4294967295"/>
          </p:nvPr>
        </p:nvSpPr>
        <p:spPr>
          <a:xfrm>
            <a:off x="11564471" y="6373906"/>
            <a:ext cx="546002" cy="445701"/>
          </a:xfrm>
          <a:prstGeom prst="rect">
            <a:avLst/>
          </a:prstGeom>
        </p:spPr>
        <p:txBody>
          <a:bodyPr/>
          <a:lstStyle/>
          <a:p>
            <a:fld id="{212F3522-9F5A-4470-884C-92DDEAF4C919}" type="slidenum">
              <a:rPr lang="ko-KR" altLang="en-US" smtClean="0"/>
              <a:t>12</a:t>
            </a:fld>
            <a:endParaRPr lang="ko-KR" altLang="en-US"/>
          </a:p>
        </p:txBody>
      </p:sp>
    </p:spTree>
    <p:extLst>
      <p:ext uri="{BB962C8B-B14F-4D97-AF65-F5344CB8AC3E}">
        <p14:creationId xmlns:p14="http://schemas.microsoft.com/office/powerpoint/2010/main" val="4098143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5"/>
          <p:cNvSpPr>
            <a:spLocks noGrp="1"/>
          </p:cNvSpPr>
          <p:nvPr>
            <p:ph sz="quarter" idx="10"/>
          </p:nvPr>
        </p:nvSpPr>
        <p:spPr/>
        <p:txBody>
          <a:bodyPr/>
          <a:lstStyle/>
          <a:p>
            <a:r>
              <a:rPr lang="en-US" altLang="ko-KR" dirty="0"/>
              <a:t>Emergence of Cryptocurrency</a:t>
            </a:r>
            <a:endParaRPr lang="ko-KR" altLang="en-US" dirty="0"/>
          </a:p>
        </p:txBody>
      </p:sp>
      <p:sp>
        <p:nvSpPr>
          <p:cNvPr id="3" name="내용 개체 틀 2"/>
          <p:cNvSpPr>
            <a:spLocks noGrp="1"/>
          </p:cNvSpPr>
          <p:nvPr>
            <p:ph sz="half" idx="1"/>
          </p:nvPr>
        </p:nvSpPr>
        <p:spPr/>
        <p:txBody>
          <a:bodyPr/>
          <a:lstStyle/>
          <a:p>
            <a:r>
              <a:rPr lang="en-US" altLang="ko-KR" sz="2000" dirty="0"/>
              <a:t>Problems of traditional currency (2)</a:t>
            </a:r>
          </a:p>
          <a:p>
            <a:pPr lvl="1"/>
            <a:r>
              <a:rPr lang="en-US" altLang="ko-KR" dirty="0"/>
              <a:t>Takes a long time to remittance abroad</a:t>
            </a:r>
          </a:p>
          <a:p>
            <a:pPr lvl="1"/>
            <a:r>
              <a:rPr lang="en-US" altLang="ko-KR" dirty="0"/>
              <a:t>High cost to remittance abroad</a:t>
            </a:r>
          </a:p>
          <a:p>
            <a:pPr lvl="1"/>
            <a:r>
              <a:rPr lang="en-US" altLang="ko-KR" dirty="0"/>
              <a:t>Very inconvenient</a:t>
            </a:r>
          </a:p>
        </p:txBody>
      </p:sp>
      <p:pic>
        <p:nvPicPr>
          <p:cNvPr id="14" name="그림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7648" y="2852936"/>
            <a:ext cx="8828501" cy="3528392"/>
          </a:xfrm>
          <a:prstGeom prst="rect">
            <a:avLst/>
          </a:prstGeom>
        </p:spPr>
      </p:pic>
      <p:sp>
        <p:nvSpPr>
          <p:cNvPr id="2" name="슬라이드 번호 개체 틀 1">
            <a:extLst>
              <a:ext uri="{FF2B5EF4-FFF2-40B4-BE49-F238E27FC236}">
                <a16:creationId xmlns:a16="http://schemas.microsoft.com/office/drawing/2014/main" id="{81108FA0-9870-4797-880C-71ECCFE0C476}"/>
              </a:ext>
            </a:extLst>
          </p:cNvPr>
          <p:cNvSpPr>
            <a:spLocks noGrp="1"/>
          </p:cNvSpPr>
          <p:nvPr>
            <p:ph type="sldNum" sz="quarter" idx="4294967295"/>
          </p:nvPr>
        </p:nvSpPr>
        <p:spPr>
          <a:xfrm>
            <a:off x="11564471" y="6373906"/>
            <a:ext cx="546002" cy="445701"/>
          </a:xfrm>
          <a:prstGeom prst="rect">
            <a:avLst/>
          </a:prstGeom>
        </p:spPr>
        <p:txBody>
          <a:bodyPr/>
          <a:lstStyle/>
          <a:p>
            <a:fld id="{212F3522-9F5A-4470-884C-92DDEAF4C919}" type="slidenum">
              <a:rPr lang="ko-KR" altLang="en-US" smtClean="0"/>
              <a:t>13</a:t>
            </a:fld>
            <a:endParaRPr lang="ko-KR" altLang="en-US"/>
          </a:p>
        </p:txBody>
      </p:sp>
    </p:spTree>
    <p:extLst>
      <p:ext uri="{BB962C8B-B14F-4D97-AF65-F5344CB8AC3E}">
        <p14:creationId xmlns:p14="http://schemas.microsoft.com/office/powerpoint/2010/main" val="1713102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5"/>
          <p:cNvSpPr>
            <a:spLocks noGrp="1"/>
          </p:cNvSpPr>
          <p:nvPr>
            <p:ph sz="quarter" idx="10"/>
          </p:nvPr>
        </p:nvSpPr>
        <p:spPr/>
        <p:txBody>
          <a:bodyPr/>
          <a:lstStyle/>
          <a:p>
            <a:r>
              <a:rPr lang="en-US" altLang="ko-KR" dirty="0"/>
              <a:t>Emergence of Cryptocurrency</a:t>
            </a:r>
            <a:endParaRPr lang="ko-KR" altLang="en-US" dirty="0"/>
          </a:p>
        </p:txBody>
      </p:sp>
      <p:sp>
        <p:nvSpPr>
          <p:cNvPr id="3" name="내용 개체 틀 2"/>
          <p:cNvSpPr>
            <a:spLocks noGrp="1"/>
          </p:cNvSpPr>
          <p:nvPr>
            <p:ph sz="half" idx="1"/>
          </p:nvPr>
        </p:nvSpPr>
        <p:spPr/>
        <p:txBody>
          <a:bodyPr/>
          <a:lstStyle/>
          <a:p>
            <a:r>
              <a:rPr lang="en-US" altLang="ko-KR" dirty="0"/>
              <a:t>What is Cryptocurrency?</a:t>
            </a:r>
          </a:p>
          <a:p>
            <a:pPr lvl="1"/>
            <a:r>
              <a:rPr lang="en-US" altLang="ko-KR" dirty="0"/>
              <a:t>A kind of digital currency</a:t>
            </a:r>
          </a:p>
          <a:p>
            <a:pPr lvl="1"/>
            <a:r>
              <a:rPr lang="en-US" altLang="ko-KR" dirty="0">
                <a:solidFill>
                  <a:srgbClr val="502997"/>
                </a:solidFill>
              </a:rPr>
              <a:t>Very little production cost for currency issuance &amp; significant reduction in transfer costs</a:t>
            </a:r>
          </a:p>
          <a:p>
            <a:pPr lvl="1"/>
            <a:r>
              <a:rPr lang="en-US" altLang="ko-KR" dirty="0"/>
              <a:t>No storage cost &amp; no loss concerns</a:t>
            </a:r>
          </a:p>
          <a:p>
            <a:pPr lvl="1"/>
            <a:r>
              <a:rPr lang="en-US" altLang="ko-KR" dirty="0"/>
              <a:t>Most cryptocurrency follows the concept of decentralization</a:t>
            </a:r>
          </a:p>
          <a:p>
            <a:pPr lvl="1"/>
            <a:r>
              <a:rPr lang="en-US" altLang="ko-KR" dirty="0"/>
              <a:t>Can be abused for drug trafficking, gambling, money laundering</a:t>
            </a:r>
          </a:p>
          <a:p>
            <a:pPr lvl="1"/>
            <a:r>
              <a:rPr lang="en-US" altLang="ko-KR" dirty="0"/>
              <a:t>Can be very risky for investments</a:t>
            </a:r>
          </a:p>
        </p:txBody>
      </p:sp>
      <p:grpSp>
        <p:nvGrpSpPr>
          <p:cNvPr id="4" name="그룹 3"/>
          <p:cNvGrpSpPr/>
          <p:nvPr/>
        </p:nvGrpSpPr>
        <p:grpSpPr>
          <a:xfrm>
            <a:off x="7464152" y="4024793"/>
            <a:ext cx="3679162" cy="2452774"/>
            <a:chOff x="7318543" y="3429000"/>
            <a:chExt cx="4543258" cy="3028838"/>
          </a:xfrm>
        </p:grpSpPr>
        <p:pic>
          <p:nvPicPr>
            <p:cNvPr id="2" name="그림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8543" y="3429000"/>
              <a:ext cx="4543258" cy="3028838"/>
            </a:xfrm>
            <a:prstGeom prst="rect">
              <a:avLst/>
            </a:prstGeom>
          </p:spPr>
        </p:pic>
        <p:sp>
          <p:nvSpPr>
            <p:cNvPr id="21" name="TextBox 20">
              <a:extLst>
                <a:ext uri="{FF2B5EF4-FFF2-40B4-BE49-F238E27FC236}">
                  <a16:creationId xmlns:a16="http://schemas.microsoft.com/office/drawing/2014/main" id="{2364CCB1-6CCD-44D0-89B8-B136B3650A2F}"/>
                </a:ext>
              </a:extLst>
            </p:cNvPr>
            <p:cNvSpPr txBox="1"/>
            <p:nvPr/>
          </p:nvSpPr>
          <p:spPr>
            <a:xfrm>
              <a:off x="11122070" y="5951815"/>
              <a:ext cx="570089" cy="3420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tLang="ko-KR" sz="1200" dirty="0">
                  <a:solidFill>
                    <a:schemeClr val="bg1"/>
                  </a:solidFill>
                  <a:latin typeface="Noto Sans CJK KR Regular" panose="020B0500000000000000" pitchFamily="34" charset="-127"/>
                  <a:ea typeface="Noto Sans CJK KR Regular" panose="020B0500000000000000" pitchFamily="34" charset="-127"/>
                  <a:cs typeface="KoPubWorld돋움체_Pro Medium" panose="00000600000000000000" pitchFamily="50" charset="-127"/>
                </a:rPr>
                <a:t>#7</a:t>
              </a:r>
              <a:endParaRPr lang="ko-KR" altLang="en-US" sz="1200" dirty="0">
                <a:solidFill>
                  <a:schemeClr val="bg1"/>
                </a:solidFill>
                <a:latin typeface="Noto Sans CJK KR Regular" panose="020B0500000000000000" pitchFamily="34" charset="-127"/>
                <a:ea typeface="Noto Sans CJK KR Regular" panose="020B0500000000000000" pitchFamily="34" charset="-127"/>
                <a:cs typeface="KoPubWorld돋움체_Pro Medium" panose="00000600000000000000" pitchFamily="50" charset="-127"/>
              </a:endParaRPr>
            </a:p>
          </p:txBody>
        </p:sp>
      </p:grpSp>
      <p:sp>
        <p:nvSpPr>
          <p:cNvPr id="5" name="슬라이드 번호 개체 틀 4">
            <a:extLst>
              <a:ext uri="{FF2B5EF4-FFF2-40B4-BE49-F238E27FC236}">
                <a16:creationId xmlns:a16="http://schemas.microsoft.com/office/drawing/2014/main" id="{2BD50342-7F1D-4CAF-AB6E-006D1830346F}"/>
              </a:ext>
            </a:extLst>
          </p:cNvPr>
          <p:cNvSpPr>
            <a:spLocks noGrp="1"/>
          </p:cNvSpPr>
          <p:nvPr>
            <p:ph type="sldNum" sz="quarter" idx="4294967295"/>
          </p:nvPr>
        </p:nvSpPr>
        <p:spPr>
          <a:xfrm>
            <a:off x="11564471" y="6373906"/>
            <a:ext cx="546002" cy="445701"/>
          </a:xfrm>
          <a:prstGeom prst="rect">
            <a:avLst/>
          </a:prstGeom>
        </p:spPr>
        <p:txBody>
          <a:bodyPr/>
          <a:lstStyle/>
          <a:p>
            <a:fld id="{212F3522-9F5A-4470-884C-92DDEAF4C919}" type="slidenum">
              <a:rPr lang="ko-KR" altLang="en-US" smtClean="0"/>
              <a:t>14</a:t>
            </a:fld>
            <a:endParaRPr lang="ko-KR" altLang="en-US"/>
          </a:p>
        </p:txBody>
      </p:sp>
    </p:spTree>
    <p:extLst>
      <p:ext uri="{BB962C8B-B14F-4D97-AF65-F5344CB8AC3E}">
        <p14:creationId xmlns:p14="http://schemas.microsoft.com/office/powerpoint/2010/main" val="36443488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5"/>
          <p:cNvSpPr>
            <a:spLocks noGrp="1"/>
          </p:cNvSpPr>
          <p:nvPr>
            <p:ph sz="quarter" idx="10"/>
          </p:nvPr>
        </p:nvSpPr>
        <p:spPr/>
        <p:txBody>
          <a:bodyPr/>
          <a:lstStyle/>
          <a:p>
            <a:r>
              <a:rPr lang="en-US" altLang="ko-KR" dirty="0"/>
              <a:t>Emergence of Cryptocurrency</a:t>
            </a:r>
            <a:endParaRPr lang="ko-KR" altLang="en-US" dirty="0"/>
          </a:p>
        </p:txBody>
      </p:sp>
      <p:sp>
        <p:nvSpPr>
          <p:cNvPr id="3" name="내용 개체 틀 2"/>
          <p:cNvSpPr>
            <a:spLocks noGrp="1"/>
          </p:cNvSpPr>
          <p:nvPr>
            <p:ph sz="half" idx="1"/>
          </p:nvPr>
        </p:nvSpPr>
        <p:spPr>
          <a:xfrm>
            <a:off x="440187" y="1622078"/>
            <a:ext cx="11275702" cy="3823146"/>
          </a:xfrm>
        </p:spPr>
        <p:txBody>
          <a:bodyPr/>
          <a:lstStyle/>
          <a:p>
            <a:r>
              <a:rPr lang="en-US" altLang="ko-KR" sz="2000" dirty="0"/>
              <a:t>First cryptocurrency – </a:t>
            </a:r>
            <a:r>
              <a:rPr lang="en-US" altLang="ko-KR" sz="2000" dirty="0">
                <a:solidFill>
                  <a:srgbClr val="502998"/>
                </a:solidFill>
              </a:rPr>
              <a:t>Bitcoin</a:t>
            </a:r>
          </a:p>
          <a:p>
            <a:pPr lvl="1"/>
            <a:r>
              <a:rPr lang="en-US" altLang="ko-KR" dirty="0"/>
              <a:t>In 2008, an anonymous developer or development group named "Satoshi </a:t>
            </a:r>
            <a:r>
              <a:rPr lang="en-US" altLang="ko-KR" dirty="0" err="1"/>
              <a:t>Nakamoto</a:t>
            </a:r>
            <a:r>
              <a:rPr lang="en-US" altLang="ko-KR" dirty="0"/>
              <a:t>" first proposed a cryptocurrency called Bitcoin</a:t>
            </a:r>
          </a:p>
          <a:p>
            <a:pPr lvl="1"/>
            <a:r>
              <a:rPr lang="en-US" altLang="ko-KR" dirty="0"/>
              <a:t>No centralized management entity</a:t>
            </a:r>
          </a:p>
          <a:p>
            <a:pPr lvl="1"/>
            <a:r>
              <a:rPr lang="en-US" altLang="ko-KR" dirty="0"/>
              <a:t>Distributed P2P-based digital cryptocurrency</a:t>
            </a:r>
          </a:p>
          <a:p>
            <a:pPr lvl="1"/>
            <a:r>
              <a:rPr lang="en-US" altLang="ko-KR" dirty="0"/>
              <a:t>Total coins limited to 21 Million BTC (Bitcoins)</a:t>
            </a:r>
          </a:p>
          <a:p>
            <a:pPr lvl="1"/>
            <a:r>
              <a:rPr lang="en-US" altLang="ko-KR" dirty="0"/>
              <a:t>Open transaction history</a:t>
            </a:r>
          </a:p>
          <a:p>
            <a:pPr lvl="1"/>
            <a:r>
              <a:rPr lang="en-US" altLang="ko-KR" dirty="0"/>
              <a:t>No personal information required</a:t>
            </a:r>
          </a:p>
          <a:p>
            <a:pPr lvl="1"/>
            <a:r>
              <a:rPr lang="en-US" altLang="ko-KR" dirty="0"/>
              <a:t>Low transaction fees</a:t>
            </a:r>
          </a:p>
          <a:p>
            <a:pPr lvl="1"/>
            <a:r>
              <a:rPr lang="en-US" altLang="ko-KR" dirty="0"/>
              <a:t>Strong security (counterfeiting is impossible)</a:t>
            </a:r>
          </a:p>
          <a:p>
            <a:endParaRPr lang="en-US" altLang="ko-KR" dirty="0"/>
          </a:p>
        </p:txBody>
      </p:sp>
      <p:sp>
        <p:nvSpPr>
          <p:cNvPr id="21" name="TextBox 20">
            <a:extLst>
              <a:ext uri="{FF2B5EF4-FFF2-40B4-BE49-F238E27FC236}">
                <a16:creationId xmlns:a16="http://schemas.microsoft.com/office/drawing/2014/main" id="{2364CCB1-6CCD-44D0-89B8-B136B3650A2F}"/>
              </a:ext>
            </a:extLst>
          </p:cNvPr>
          <p:cNvSpPr txBox="1"/>
          <p:nvPr/>
        </p:nvSpPr>
        <p:spPr>
          <a:xfrm>
            <a:off x="10776520" y="4653136"/>
            <a:ext cx="5700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tLang="ko-KR" sz="1200" dirty="0">
                <a:latin typeface="Noto Sans CJK KR Regular" panose="020B0500000000000000" pitchFamily="34" charset="-127"/>
                <a:ea typeface="Noto Sans CJK KR Regular" panose="020B0500000000000000" pitchFamily="34" charset="-127"/>
                <a:cs typeface="KoPubWorld돋움체_Pro Medium" panose="00000600000000000000" pitchFamily="50" charset="-127"/>
              </a:rPr>
              <a:t>#8</a:t>
            </a:r>
            <a:endParaRPr lang="ko-KR" altLang="en-US" sz="1200" dirty="0">
              <a:latin typeface="Noto Sans CJK KR Regular" panose="020B0500000000000000" pitchFamily="34" charset="-127"/>
              <a:ea typeface="Noto Sans CJK KR Regular" panose="020B0500000000000000" pitchFamily="34" charset="-127"/>
              <a:cs typeface="KoPubWorld돋움체_Pro Medium" panose="00000600000000000000" pitchFamily="50" charset="-127"/>
            </a:endParaRPr>
          </a:p>
        </p:txBody>
      </p:sp>
      <p:pic>
        <p:nvPicPr>
          <p:cNvPr id="8" name="그림 7"/>
          <p:cNvPicPr>
            <a:picLocks noChangeAspect="1"/>
          </p:cNvPicPr>
          <p:nvPr/>
        </p:nvPicPr>
        <p:blipFill>
          <a:blip r:embed="rId3"/>
          <a:stretch>
            <a:fillRect/>
          </a:stretch>
        </p:blipFill>
        <p:spPr>
          <a:xfrm>
            <a:off x="7001802" y="4194588"/>
            <a:ext cx="3633112" cy="917096"/>
          </a:xfrm>
          <a:prstGeom prst="rect">
            <a:avLst/>
          </a:prstGeom>
        </p:spPr>
      </p:pic>
      <p:sp>
        <p:nvSpPr>
          <p:cNvPr id="2" name="TextBox 1"/>
          <p:cNvSpPr txBox="1"/>
          <p:nvPr/>
        </p:nvSpPr>
        <p:spPr>
          <a:xfrm>
            <a:off x="406725" y="5733256"/>
            <a:ext cx="11498276" cy="461665"/>
          </a:xfrm>
          <a:prstGeom prst="rect">
            <a:avLst/>
          </a:prstGeom>
          <a:noFill/>
        </p:spPr>
        <p:txBody>
          <a:bodyPr wrap="none" rtlCol="0">
            <a:spAutoFit/>
          </a:bodyPr>
          <a:lstStyle/>
          <a:p>
            <a:r>
              <a:rPr lang="ko-KR" altLang="en-US" sz="2400" b="1" dirty="0">
                <a:latin typeface="Noto Sans CJK KR Bold" panose="020B0800000000000000" pitchFamily="34" charset="-127"/>
                <a:ea typeface="Noto Sans CJK KR Bold" panose="020B0800000000000000" pitchFamily="34" charset="-127"/>
              </a:rPr>
              <a:t>→ </a:t>
            </a:r>
            <a:r>
              <a:rPr lang="en-US" altLang="ko-KR" sz="2400" b="1" dirty="0">
                <a:latin typeface="Noto Sans CJK KR Bold" panose="020B0800000000000000" pitchFamily="34" charset="-127"/>
                <a:ea typeface="Noto Sans CJK KR Bold" panose="020B0800000000000000" pitchFamily="34" charset="-127"/>
              </a:rPr>
              <a:t>Bitcoin is the first cryptocurrency developed using </a:t>
            </a:r>
            <a:r>
              <a:rPr lang="en-US" altLang="ko-KR" sz="2400" b="1" dirty="0">
                <a:solidFill>
                  <a:srgbClr val="502998"/>
                </a:solidFill>
                <a:latin typeface="Noto Sans CJK KR Bold" panose="020B0800000000000000" pitchFamily="34" charset="-127"/>
                <a:ea typeface="Noto Sans CJK KR Bold" panose="020B0800000000000000" pitchFamily="34" charset="-127"/>
              </a:rPr>
              <a:t>blockchain</a:t>
            </a:r>
            <a:r>
              <a:rPr lang="en-US" altLang="ko-KR" sz="2400" b="1" dirty="0">
                <a:latin typeface="Noto Sans CJK KR Bold" panose="020B0800000000000000" pitchFamily="34" charset="-127"/>
                <a:ea typeface="Noto Sans CJK KR Bold" panose="020B0800000000000000" pitchFamily="34" charset="-127"/>
              </a:rPr>
              <a:t> technology</a:t>
            </a:r>
          </a:p>
        </p:txBody>
      </p:sp>
      <p:sp>
        <p:nvSpPr>
          <p:cNvPr id="4" name="슬라이드 번호 개체 틀 3">
            <a:extLst>
              <a:ext uri="{FF2B5EF4-FFF2-40B4-BE49-F238E27FC236}">
                <a16:creationId xmlns:a16="http://schemas.microsoft.com/office/drawing/2014/main" id="{518DD0BA-28C4-4BFE-BAE6-01B1C9A7BDA4}"/>
              </a:ext>
            </a:extLst>
          </p:cNvPr>
          <p:cNvSpPr>
            <a:spLocks noGrp="1"/>
          </p:cNvSpPr>
          <p:nvPr>
            <p:ph type="sldNum" sz="quarter" idx="4294967295"/>
          </p:nvPr>
        </p:nvSpPr>
        <p:spPr>
          <a:xfrm>
            <a:off x="11564471" y="6373906"/>
            <a:ext cx="546002" cy="445701"/>
          </a:xfrm>
          <a:prstGeom prst="rect">
            <a:avLst/>
          </a:prstGeom>
        </p:spPr>
        <p:txBody>
          <a:bodyPr/>
          <a:lstStyle/>
          <a:p>
            <a:fld id="{212F3522-9F5A-4470-884C-92DDEAF4C919}" type="slidenum">
              <a:rPr lang="ko-KR" altLang="en-US" smtClean="0"/>
              <a:t>15</a:t>
            </a:fld>
            <a:endParaRPr lang="ko-KR" altLang="en-US"/>
          </a:p>
        </p:txBody>
      </p:sp>
    </p:spTree>
    <p:extLst>
      <p:ext uri="{BB962C8B-B14F-4D97-AF65-F5344CB8AC3E}">
        <p14:creationId xmlns:p14="http://schemas.microsoft.com/office/powerpoint/2010/main" val="1412439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5"/>
          <p:cNvSpPr>
            <a:spLocks noGrp="1"/>
          </p:cNvSpPr>
          <p:nvPr>
            <p:ph sz="quarter" idx="10"/>
          </p:nvPr>
        </p:nvSpPr>
        <p:spPr/>
        <p:txBody>
          <a:bodyPr/>
          <a:lstStyle/>
          <a:p>
            <a:r>
              <a:rPr lang="en-US" altLang="ko-KR" dirty="0"/>
              <a:t>Summary</a:t>
            </a:r>
            <a:endParaRPr lang="ko-KR" altLang="en-US" dirty="0"/>
          </a:p>
        </p:txBody>
      </p:sp>
      <p:sp>
        <p:nvSpPr>
          <p:cNvPr id="3" name="내용 개체 틀 2"/>
          <p:cNvSpPr>
            <a:spLocks noGrp="1"/>
          </p:cNvSpPr>
          <p:nvPr>
            <p:ph sz="half" idx="1"/>
          </p:nvPr>
        </p:nvSpPr>
        <p:spPr/>
        <p:txBody>
          <a:bodyPr>
            <a:normAutofit/>
          </a:bodyPr>
          <a:lstStyle/>
          <a:p>
            <a:r>
              <a:rPr lang="en-US" altLang="ko-KR" sz="2000" dirty="0"/>
              <a:t>History of transactions and payments</a:t>
            </a:r>
          </a:p>
          <a:p>
            <a:r>
              <a:rPr lang="en-US" altLang="ko-KR" sz="2000" dirty="0"/>
              <a:t>Problems of traditional currency</a:t>
            </a:r>
          </a:p>
          <a:p>
            <a:r>
              <a:rPr lang="en-US" altLang="ko-KR" sz="2000" dirty="0"/>
              <a:t>What is Cryptocurrency?</a:t>
            </a:r>
          </a:p>
          <a:p>
            <a:r>
              <a:rPr lang="en-US" altLang="ko-KR" sz="2000" dirty="0"/>
              <a:t>Bitcoin as the first Cryptocurrency based on blockchain</a:t>
            </a:r>
            <a:endParaRPr lang="ko-KR" altLang="en-US" sz="2000" dirty="0"/>
          </a:p>
        </p:txBody>
      </p:sp>
      <p:sp>
        <p:nvSpPr>
          <p:cNvPr id="2" name="슬라이드 번호 개체 틀 1">
            <a:extLst>
              <a:ext uri="{FF2B5EF4-FFF2-40B4-BE49-F238E27FC236}">
                <a16:creationId xmlns:a16="http://schemas.microsoft.com/office/drawing/2014/main" id="{E25AB75F-A40F-44EB-BB6A-E206CEC0CE86}"/>
              </a:ext>
            </a:extLst>
          </p:cNvPr>
          <p:cNvSpPr>
            <a:spLocks noGrp="1"/>
          </p:cNvSpPr>
          <p:nvPr>
            <p:ph type="sldNum" sz="quarter" idx="4294967295"/>
          </p:nvPr>
        </p:nvSpPr>
        <p:spPr>
          <a:xfrm>
            <a:off x="11564471" y="6373906"/>
            <a:ext cx="546002" cy="445701"/>
          </a:xfrm>
          <a:prstGeom prst="rect">
            <a:avLst/>
          </a:prstGeom>
        </p:spPr>
        <p:txBody>
          <a:bodyPr/>
          <a:lstStyle/>
          <a:p>
            <a:fld id="{212F3522-9F5A-4470-884C-92DDEAF4C919}" type="slidenum">
              <a:rPr lang="ko-KR" altLang="en-US" smtClean="0"/>
              <a:t>16</a:t>
            </a:fld>
            <a:endParaRPr lang="ko-KR" altLang="en-US"/>
          </a:p>
        </p:txBody>
      </p:sp>
    </p:spTree>
    <p:extLst>
      <p:ext uri="{BB962C8B-B14F-4D97-AF65-F5344CB8AC3E}">
        <p14:creationId xmlns:p14="http://schemas.microsoft.com/office/powerpoint/2010/main" val="9084203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sz="quarter" idx="10"/>
          </p:nvPr>
        </p:nvSpPr>
        <p:spPr/>
        <p:txBody>
          <a:bodyPr/>
          <a:lstStyle/>
          <a:p>
            <a:r>
              <a:rPr lang="en-US" altLang="ko-KR" dirty="0"/>
              <a:t>References</a:t>
            </a:r>
            <a:endParaRPr lang="ko-KR" altLang="en-US" dirty="0"/>
          </a:p>
        </p:txBody>
      </p:sp>
      <p:sp>
        <p:nvSpPr>
          <p:cNvPr id="3" name="내용 개체 틀 2"/>
          <p:cNvSpPr>
            <a:spLocks noGrp="1"/>
          </p:cNvSpPr>
          <p:nvPr>
            <p:ph sz="half" idx="1"/>
          </p:nvPr>
        </p:nvSpPr>
        <p:spPr/>
        <p:txBody>
          <a:bodyPr>
            <a:normAutofit/>
          </a:bodyPr>
          <a:lstStyle/>
          <a:p>
            <a:r>
              <a:rPr lang="en-US" altLang="ko-KR" sz="1400" dirty="0"/>
              <a:t>#</a:t>
            </a:r>
            <a:r>
              <a:rPr lang="en-US" altLang="ko-KR" dirty="0"/>
              <a:t>1</a:t>
            </a:r>
            <a:r>
              <a:rPr lang="en-US" altLang="ko-KR" sz="1400" dirty="0"/>
              <a:t>, </a:t>
            </a:r>
            <a:r>
              <a:rPr lang="en-US" altLang="ko-KR" sz="1400" dirty="0" err="1"/>
              <a:t>pixabay</a:t>
            </a:r>
            <a:r>
              <a:rPr lang="en-US" altLang="ko-KR" sz="1400" dirty="0"/>
              <a:t>, </a:t>
            </a:r>
            <a:r>
              <a:rPr lang="en-US" altLang="ko-KR" sz="1400" dirty="0">
                <a:hlinkClick r:id="rId3"/>
              </a:rPr>
              <a:t>https://pixabay.com/ko/photos/%EB%AC%B4%EC%97%AD-%EA%B5%90%ED%99%98-%EB%AC%BC-%EB%AC%BC-%EA%B5%90%ED%99%98-%EC%8B%9C%EC%9E%A5-1311577/</a:t>
            </a:r>
            <a:r>
              <a:rPr lang="en-US" altLang="ko-KR" sz="1400" dirty="0"/>
              <a:t>, 2020.08</a:t>
            </a:r>
          </a:p>
          <a:p>
            <a:r>
              <a:rPr lang="en-US" altLang="ko-KR" sz="1400" dirty="0"/>
              <a:t>#2, </a:t>
            </a:r>
            <a:r>
              <a:rPr lang="en-US" altLang="ko-KR" sz="1400" dirty="0" err="1"/>
              <a:t>pixabay</a:t>
            </a:r>
            <a:r>
              <a:rPr lang="en-US" altLang="ko-KR" sz="1400" dirty="0"/>
              <a:t>, </a:t>
            </a:r>
            <a:r>
              <a:rPr lang="en-US" altLang="ko-KR" sz="1400" dirty="0">
                <a:hlinkClick r:id="rId4"/>
              </a:rPr>
              <a:t>https://pixabay.com/ko/photos/%EA%B3%A8%EB%93%9C-%EC%9E%89%EA%B3%B3-%EB%B3%B4%EB%AC%BC-%EB%8D%A9%EC%96%B4%EB%A6%AC-513062/</a:t>
            </a:r>
            <a:r>
              <a:rPr lang="en-US" altLang="ko-KR" sz="1400" dirty="0"/>
              <a:t> , 2018.07</a:t>
            </a:r>
          </a:p>
          <a:p>
            <a:r>
              <a:rPr lang="en-US" altLang="ko-KR" sz="1400" dirty="0"/>
              <a:t>#3, </a:t>
            </a:r>
            <a:r>
              <a:rPr lang="en-US" altLang="ko-KR" sz="1400" dirty="0" err="1"/>
              <a:t>pixabay</a:t>
            </a:r>
            <a:r>
              <a:rPr lang="en-US" altLang="ko-KR" sz="1400" dirty="0"/>
              <a:t>, </a:t>
            </a:r>
            <a:r>
              <a:rPr lang="en-US" altLang="ko-KR" sz="1400" dirty="0">
                <a:hlinkClick r:id="rId5"/>
              </a:rPr>
              <a:t>https://pixabay.com/ko/photos/%EC%A0%84%EC%9E%90-%EC%83%81%EA%B1%B0%EB%9E%98-%EC%98%A8%EB%9D%BC%EC%9D%B8-%ED%8C%90%EB%A7%A4-%EC%A3%BC%EB%AC%B8-2140604/</a:t>
            </a:r>
            <a:r>
              <a:rPr lang="en-US" altLang="ko-KR" sz="1400" dirty="0"/>
              <a:t>  2018.07</a:t>
            </a:r>
          </a:p>
          <a:p>
            <a:r>
              <a:rPr lang="en-US" altLang="ko-KR" sz="1400" dirty="0"/>
              <a:t>#4, IBK </a:t>
            </a:r>
            <a:r>
              <a:rPr lang="ko-KR" altLang="en-US" sz="1400" dirty="0"/>
              <a:t>기업은행 블로그</a:t>
            </a:r>
            <a:r>
              <a:rPr lang="en-US" altLang="ko-KR" sz="1400" dirty="0"/>
              <a:t>, </a:t>
            </a:r>
            <a:r>
              <a:rPr lang="ko-KR" altLang="en-US" sz="1400" dirty="0">
                <a:hlinkClick r:id="rId6"/>
              </a:rPr>
              <a:t>http://blog.ibk.co.kr/555</a:t>
            </a:r>
            <a:r>
              <a:rPr lang="en-US" altLang="ko-KR" sz="1400" dirty="0"/>
              <a:t>, 2018.07</a:t>
            </a:r>
          </a:p>
          <a:p>
            <a:r>
              <a:rPr lang="en-US" altLang="ko-KR" sz="1400" dirty="0"/>
              <a:t>#5, </a:t>
            </a:r>
            <a:r>
              <a:rPr lang="en-US" altLang="ko-KR" sz="1400" dirty="0" err="1"/>
              <a:t>Goobjoog</a:t>
            </a:r>
            <a:r>
              <a:rPr lang="en-US" altLang="ko-KR" sz="1400" dirty="0"/>
              <a:t> News, </a:t>
            </a:r>
            <a:r>
              <a:rPr lang="en-US" altLang="ko-KR" sz="1400" dirty="0">
                <a:hlinkClick r:id="rId7"/>
              </a:rPr>
              <a:t>https://goobjoog.com/haddii-dakhliga-ku-soo-gala-maalintii-uu-gaarsiisan-yahay-qiimahan-ogow-inaad-ku-nooshahay-saboolnimo-baan/</a:t>
            </a:r>
            <a:r>
              <a:rPr lang="en-US" altLang="ko-KR" sz="1400" dirty="0"/>
              <a:t>, 2018.07</a:t>
            </a:r>
          </a:p>
          <a:p>
            <a:r>
              <a:rPr lang="en-US" altLang="ko-KR" sz="1400" dirty="0"/>
              <a:t>#6, Wikipedia </a:t>
            </a:r>
            <a:r>
              <a:rPr lang="en-US" altLang="ko-KR" sz="1400" dirty="0">
                <a:hlinkClick r:id="rId8"/>
              </a:rPr>
              <a:t>https://en.wikipedia.org/wiki/Indian_rupee</a:t>
            </a:r>
            <a:r>
              <a:rPr lang="en-US" altLang="ko-KR" sz="1400" dirty="0"/>
              <a:t>,  2022.12</a:t>
            </a:r>
          </a:p>
          <a:p>
            <a:r>
              <a:rPr lang="en-US" altLang="ko-KR" sz="1400" dirty="0"/>
              <a:t>#7, </a:t>
            </a:r>
            <a:r>
              <a:rPr lang="en-US" altLang="ko-KR" sz="1400" dirty="0" err="1"/>
              <a:t>pxfuel</a:t>
            </a:r>
            <a:r>
              <a:rPr lang="en-US" altLang="ko-KR" sz="1400" dirty="0"/>
              <a:t>, </a:t>
            </a:r>
            <a:r>
              <a:rPr lang="en-US" altLang="ko-KR" sz="1400" dirty="0">
                <a:hlinkClick r:id="rId9"/>
              </a:rPr>
              <a:t>https://www.pxfuel.com/en/free-photo-qfpdt</a:t>
            </a:r>
            <a:r>
              <a:rPr lang="en-US" altLang="ko-KR" sz="1400" dirty="0"/>
              <a:t>, 2020.08</a:t>
            </a:r>
          </a:p>
          <a:p>
            <a:r>
              <a:rPr lang="en-US" altLang="ko-KR" sz="1400" dirty="0"/>
              <a:t>#8, bitcoin,  </a:t>
            </a:r>
            <a:r>
              <a:rPr lang="en-US" altLang="ko-KR" sz="1400" dirty="0">
                <a:hlinkClick r:id="rId10"/>
              </a:rPr>
              <a:t>https://bitcoin.org/ko/</a:t>
            </a:r>
            <a:r>
              <a:rPr lang="en-US" altLang="ko-KR" sz="1400" dirty="0"/>
              <a:t>, 2018.07</a:t>
            </a:r>
          </a:p>
          <a:p>
            <a:endParaRPr lang="en-US" altLang="ko-KR" sz="1400" dirty="0"/>
          </a:p>
        </p:txBody>
      </p:sp>
      <p:sp>
        <p:nvSpPr>
          <p:cNvPr id="2" name="슬라이드 번호 개체 틀 1">
            <a:extLst>
              <a:ext uri="{FF2B5EF4-FFF2-40B4-BE49-F238E27FC236}">
                <a16:creationId xmlns:a16="http://schemas.microsoft.com/office/drawing/2014/main" id="{47D71033-3728-4460-A9DD-F8CA2AADBF6F}"/>
              </a:ext>
            </a:extLst>
          </p:cNvPr>
          <p:cNvSpPr>
            <a:spLocks noGrp="1"/>
          </p:cNvSpPr>
          <p:nvPr>
            <p:ph type="sldNum" sz="quarter" idx="4294967295"/>
          </p:nvPr>
        </p:nvSpPr>
        <p:spPr>
          <a:xfrm>
            <a:off x="11564471" y="6373906"/>
            <a:ext cx="546002" cy="445701"/>
          </a:xfrm>
          <a:prstGeom prst="rect">
            <a:avLst/>
          </a:prstGeom>
        </p:spPr>
        <p:txBody>
          <a:bodyPr/>
          <a:lstStyle/>
          <a:p>
            <a:fld id="{212F3522-9F5A-4470-884C-92DDEAF4C919}" type="slidenum">
              <a:rPr lang="ko-KR" altLang="en-US" smtClean="0"/>
              <a:t>17</a:t>
            </a:fld>
            <a:endParaRPr lang="ko-KR" altLang="en-US"/>
          </a:p>
        </p:txBody>
      </p:sp>
    </p:spTree>
    <p:extLst>
      <p:ext uri="{BB962C8B-B14F-4D97-AF65-F5344CB8AC3E}">
        <p14:creationId xmlns:p14="http://schemas.microsoft.com/office/powerpoint/2010/main" val="632757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sz="quarter" idx="10"/>
          </p:nvPr>
        </p:nvSpPr>
        <p:spPr/>
        <p:txBody>
          <a:bodyPr/>
          <a:lstStyle/>
          <a:p>
            <a:r>
              <a:rPr lang="en-US" altLang="ko-KR" dirty="0"/>
              <a:t>References</a:t>
            </a:r>
            <a:endParaRPr lang="ko-KR" altLang="en-US" dirty="0"/>
          </a:p>
        </p:txBody>
      </p:sp>
      <p:sp>
        <p:nvSpPr>
          <p:cNvPr id="2" name="내용 개체 틀 1"/>
          <p:cNvSpPr>
            <a:spLocks noGrp="1"/>
          </p:cNvSpPr>
          <p:nvPr>
            <p:ph sz="half" idx="1"/>
          </p:nvPr>
        </p:nvSpPr>
        <p:spPr>
          <a:xfrm>
            <a:off x="440187" y="1622078"/>
            <a:ext cx="11275702" cy="4687242"/>
          </a:xfrm>
        </p:spPr>
        <p:txBody>
          <a:bodyPr>
            <a:normAutofit fontScale="62500" lnSpcReduction="20000"/>
          </a:bodyPr>
          <a:lstStyle/>
          <a:p>
            <a:r>
              <a:rPr lang="en-US" altLang="ko-KR" dirty="0"/>
              <a:t>“How the </a:t>
            </a:r>
            <a:r>
              <a:rPr lang="en-US" altLang="ko-KR" dirty="0" err="1"/>
              <a:t>blockchain</a:t>
            </a:r>
            <a:r>
              <a:rPr lang="en-US" altLang="ko-KR" dirty="0"/>
              <a:t> is changing money and business”, https://www.youtube.com/watch?v=Pl8OlkkwRpc&amp;t=326s</a:t>
            </a:r>
          </a:p>
          <a:p>
            <a:r>
              <a:rPr lang="en-US" altLang="ko-KR" dirty="0"/>
              <a:t>“19 Industries The </a:t>
            </a:r>
            <a:r>
              <a:rPr lang="en-US" altLang="ko-KR" dirty="0" err="1"/>
              <a:t>Blockchain</a:t>
            </a:r>
            <a:r>
              <a:rPr lang="en-US" altLang="ko-KR" dirty="0"/>
              <a:t> Will Disrupt”, https://www.youtube.com/watch?v=G3psxs3gyf8</a:t>
            </a:r>
          </a:p>
          <a:p>
            <a:r>
              <a:rPr lang="en-US" altLang="ko-KR" dirty="0"/>
              <a:t>“Decentralizing Everything with </a:t>
            </a:r>
            <a:r>
              <a:rPr lang="en-US" altLang="ko-KR" dirty="0" err="1"/>
              <a:t>Ethereum's</a:t>
            </a:r>
            <a:r>
              <a:rPr lang="en-US" altLang="ko-KR" dirty="0"/>
              <a:t> </a:t>
            </a:r>
            <a:r>
              <a:rPr lang="en-US" altLang="ko-KR" dirty="0" err="1"/>
              <a:t>Vitalik</a:t>
            </a:r>
            <a:r>
              <a:rPr lang="en-US" altLang="ko-KR" dirty="0"/>
              <a:t> </a:t>
            </a:r>
            <a:r>
              <a:rPr lang="en-US" altLang="ko-KR" dirty="0" err="1"/>
              <a:t>Buterin</a:t>
            </a:r>
            <a:r>
              <a:rPr lang="en-US" altLang="ko-KR" dirty="0"/>
              <a:t>”, https://www.youtube.com/watch?v=WSN5BaCzsbo</a:t>
            </a:r>
          </a:p>
          <a:p>
            <a:r>
              <a:rPr lang="en-US" altLang="ko-KR" dirty="0"/>
              <a:t>“</a:t>
            </a:r>
            <a:r>
              <a:rPr lang="ko-KR" altLang="en-US" dirty="0"/>
              <a:t>통화제도”</a:t>
            </a:r>
            <a:r>
              <a:rPr lang="en-US" altLang="ko-KR" dirty="0"/>
              <a:t>, http://slidesplayer.org/slide/11308363/</a:t>
            </a:r>
          </a:p>
          <a:p>
            <a:r>
              <a:rPr lang="en-US" altLang="ko-KR" dirty="0"/>
              <a:t>“</a:t>
            </a:r>
            <a:r>
              <a:rPr lang="ko-KR" altLang="en-US" dirty="0" err="1"/>
              <a:t>암호화폐</a:t>
            </a:r>
            <a:r>
              <a:rPr lang="ko-KR" altLang="en-US" dirty="0"/>
              <a:t>”</a:t>
            </a:r>
            <a:r>
              <a:rPr lang="en-US" altLang="ko-KR" dirty="0"/>
              <a:t>, https://tokenpost.kr/terms/2350</a:t>
            </a:r>
          </a:p>
          <a:p>
            <a:r>
              <a:rPr lang="en-US" altLang="ko-KR" dirty="0"/>
              <a:t>“</a:t>
            </a:r>
            <a:r>
              <a:rPr lang="ko-KR" altLang="en-US" dirty="0"/>
              <a:t>해외 송금 실제 과정”</a:t>
            </a:r>
            <a:r>
              <a:rPr lang="en-US" altLang="ko-KR" dirty="0"/>
              <a:t>, https://blog.naver.com/PostView.nhn?blogId=yom28481&amp;logNo=70159113950&amp;proxyReferer=https%3A%2F%2Fwww.google.co.kr%2F</a:t>
            </a:r>
          </a:p>
          <a:p>
            <a:r>
              <a:rPr lang="en-US" altLang="ko-KR" dirty="0"/>
              <a:t>“</a:t>
            </a:r>
            <a:r>
              <a:rPr lang="ko-KR" altLang="en-US" dirty="0" err="1"/>
              <a:t>암호화폐</a:t>
            </a:r>
            <a:r>
              <a:rPr lang="ko-KR" altLang="en-US" dirty="0"/>
              <a:t> </a:t>
            </a:r>
            <a:r>
              <a:rPr lang="ko-KR" altLang="en-US" dirty="0" err="1"/>
              <a:t>나무위키</a:t>
            </a:r>
            <a:r>
              <a:rPr lang="ko-KR" altLang="en-US" dirty="0"/>
              <a:t>”</a:t>
            </a:r>
            <a:r>
              <a:rPr lang="en-US" altLang="ko-KR" dirty="0"/>
              <a:t>, https://namu.wiki/w/%EC%95%94%ED%98%B8%ED%99%94%ED%8F%90</a:t>
            </a:r>
          </a:p>
          <a:p>
            <a:r>
              <a:rPr lang="en-US" altLang="ko-KR" dirty="0"/>
              <a:t>“</a:t>
            </a:r>
            <a:r>
              <a:rPr lang="ko-KR" altLang="en-US" dirty="0" err="1"/>
              <a:t>블록체인</a:t>
            </a:r>
            <a:r>
              <a:rPr lang="ko-KR" altLang="en-US" dirty="0"/>
              <a:t> </a:t>
            </a:r>
            <a:r>
              <a:rPr lang="ko-KR" altLang="en-US" dirty="0" err="1"/>
              <a:t>나무위키</a:t>
            </a:r>
            <a:r>
              <a:rPr lang="ko-KR" altLang="en-US" dirty="0"/>
              <a:t>”</a:t>
            </a:r>
            <a:r>
              <a:rPr lang="en-US" altLang="ko-KR" dirty="0"/>
              <a:t>, https://namu.wiki/w/%EB%B8%94%EB%A1%9D%EC%B2%B4%EC%9D%B8</a:t>
            </a:r>
          </a:p>
          <a:p>
            <a:r>
              <a:rPr lang="en-US" altLang="ko-KR" dirty="0"/>
              <a:t>“</a:t>
            </a:r>
            <a:r>
              <a:rPr lang="ko-KR" altLang="en-US" dirty="0"/>
              <a:t>초보자도 이해하는 </a:t>
            </a:r>
            <a:r>
              <a:rPr lang="ko-KR" altLang="en-US" dirty="0" err="1"/>
              <a:t>블록체인</a:t>
            </a:r>
            <a:r>
              <a:rPr lang="ko-KR" altLang="en-US" dirty="0"/>
              <a:t>”</a:t>
            </a:r>
            <a:r>
              <a:rPr lang="en-US" altLang="ko-KR" dirty="0"/>
              <a:t>, https://steemit.com/kr/@tintom/2fgvq8</a:t>
            </a:r>
          </a:p>
          <a:p>
            <a:r>
              <a:rPr lang="en-US" altLang="ko-KR" dirty="0"/>
              <a:t>“</a:t>
            </a:r>
            <a:r>
              <a:rPr lang="ko-KR" altLang="en-US" dirty="0" err="1"/>
              <a:t>블록체인</a:t>
            </a:r>
            <a:r>
              <a:rPr lang="ko-KR" altLang="en-US" dirty="0"/>
              <a:t> 이란</a:t>
            </a:r>
            <a:r>
              <a:rPr lang="en-US" altLang="ko-KR" dirty="0"/>
              <a:t>?”, https://www.slideshare.net/bluegull/block-chain-82203010?from_action=save</a:t>
            </a:r>
          </a:p>
          <a:p>
            <a:r>
              <a:rPr lang="en-US" altLang="ko-KR" dirty="0"/>
              <a:t>“</a:t>
            </a:r>
            <a:r>
              <a:rPr lang="ko-KR" altLang="en-US" dirty="0" err="1"/>
              <a:t>블록체인</a:t>
            </a:r>
            <a:r>
              <a:rPr lang="en-US" altLang="ko-KR" dirty="0"/>
              <a:t>, </a:t>
            </a:r>
            <a:r>
              <a:rPr lang="ko-KR" altLang="en-US" dirty="0"/>
              <a:t>그것이 </a:t>
            </a:r>
            <a:r>
              <a:rPr lang="ko-KR" altLang="en-US" dirty="0" err="1"/>
              <a:t>알고싶다</a:t>
            </a:r>
            <a:r>
              <a:rPr lang="ko-KR" altLang="en-US" dirty="0"/>
              <a:t>”</a:t>
            </a:r>
            <a:r>
              <a:rPr lang="en-US" altLang="ko-KR" dirty="0"/>
              <a:t>,          http://blog.naver.com/PostView.nhn?blogId=daumcood&amp;logNo=220939981982&amp;parentCategoryNo=&amp;categoryNo=&amp;viewDate=&amp;isShowPopularPosts=false&amp;from=postView</a:t>
            </a:r>
          </a:p>
          <a:p>
            <a:r>
              <a:rPr lang="en-US" altLang="ko-KR" dirty="0"/>
              <a:t>“</a:t>
            </a:r>
            <a:r>
              <a:rPr lang="ko-KR" altLang="en-US" dirty="0" err="1"/>
              <a:t>블록체인</a:t>
            </a:r>
            <a:r>
              <a:rPr lang="ko-KR" altLang="en-US" dirty="0"/>
              <a:t> 기술의 현재와 미래”</a:t>
            </a:r>
            <a:r>
              <a:rPr lang="en-US" altLang="ko-KR" dirty="0"/>
              <a:t>, https://www.slideshare.net/JaeGonLim/ss-69099728</a:t>
            </a:r>
          </a:p>
          <a:p>
            <a:r>
              <a:rPr lang="en-US" altLang="ko-KR" dirty="0"/>
              <a:t>“</a:t>
            </a:r>
            <a:r>
              <a:rPr lang="ko-KR" altLang="en-US" dirty="0"/>
              <a:t>공인인증서의 </a:t>
            </a:r>
            <a:r>
              <a:rPr lang="ko-KR" altLang="en-US" dirty="0" err="1"/>
              <a:t>대체제</a:t>
            </a:r>
            <a:r>
              <a:rPr lang="ko-KR" altLang="en-US" dirty="0"/>
              <a:t> </a:t>
            </a:r>
            <a:r>
              <a:rPr lang="ko-KR" altLang="en-US" dirty="0" err="1"/>
              <a:t>블록체인</a:t>
            </a:r>
            <a:r>
              <a:rPr lang="ko-KR" altLang="en-US" dirty="0"/>
              <a:t>”</a:t>
            </a:r>
            <a:r>
              <a:rPr lang="en-US" altLang="ko-KR" dirty="0"/>
              <a:t>, http://www.hani.co.kr/arti/economy/finance/816893.html#csidx85b3b55d5ac4cdb95bdb4faf3adcff3</a:t>
            </a:r>
          </a:p>
          <a:p>
            <a:r>
              <a:rPr lang="en-US" altLang="ko-KR" dirty="0"/>
              <a:t>“</a:t>
            </a:r>
            <a:r>
              <a:rPr lang="ko-KR" altLang="en-US" dirty="0" err="1"/>
              <a:t>블록체인과</a:t>
            </a:r>
            <a:r>
              <a:rPr lang="ko-KR" altLang="en-US" dirty="0"/>
              <a:t> 운송업”</a:t>
            </a:r>
            <a:r>
              <a:rPr lang="en-US" altLang="ko-KR" dirty="0"/>
              <a:t>, http://www.mediakn.com/mobile/article.html?no=3899</a:t>
            </a:r>
          </a:p>
          <a:p>
            <a:r>
              <a:rPr lang="en-US" altLang="ko-KR" dirty="0"/>
              <a:t>“</a:t>
            </a:r>
            <a:r>
              <a:rPr lang="en-US" altLang="ko-KR" dirty="0" err="1"/>
              <a:t>Blockchain</a:t>
            </a:r>
            <a:r>
              <a:rPr lang="en-US" altLang="ko-KR" dirty="0"/>
              <a:t> Revolution”, https://www.amazon.com/Blockchain-Revolution-Technology-Changing-Business-ebook/dp/B0141ZP32E</a:t>
            </a:r>
          </a:p>
          <a:p>
            <a:endParaRPr lang="en-US" altLang="ko-KR" dirty="0"/>
          </a:p>
        </p:txBody>
      </p:sp>
      <p:sp>
        <p:nvSpPr>
          <p:cNvPr id="3" name="슬라이드 번호 개체 틀 2">
            <a:extLst>
              <a:ext uri="{FF2B5EF4-FFF2-40B4-BE49-F238E27FC236}">
                <a16:creationId xmlns:a16="http://schemas.microsoft.com/office/drawing/2014/main" id="{A9F08C4A-8E3B-49AC-B78C-11B5CA834395}"/>
              </a:ext>
            </a:extLst>
          </p:cNvPr>
          <p:cNvSpPr>
            <a:spLocks noGrp="1"/>
          </p:cNvSpPr>
          <p:nvPr>
            <p:ph type="sldNum" sz="quarter" idx="4294967295"/>
          </p:nvPr>
        </p:nvSpPr>
        <p:spPr>
          <a:xfrm>
            <a:off x="11564471" y="6373906"/>
            <a:ext cx="546002" cy="445701"/>
          </a:xfrm>
          <a:prstGeom prst="rect">
            <a:avLst/>
          </a:prstGeom>
        </p:spPr>
        <p:txBody>
          <a:bodyPr/>
          <a:lstStyle/>
          <a:p>
            <a:fld id="{212F3522-9F5A-4470-884C-92DDEAF4C919}" type="slidenum">
              <a:rPr lang="ko-KR" altLang="en-US" smtClean="0"/>
              <a:t>18</a:t>
            </a:fld>
            <a:endParaRPr lang="ko-KR" altLang="en-US"/>
          </a:p>
        </p:txBody>
      </p:sp>
    </p:spTree>
    <p:extLst>
      <p:ext uri="{BB962C8B-B14F-4D97-AF65-F5344CB8AC3E}">
        <p14:creationId xmlns:p14="http://schemas.microsoft.com/office/powerpoint/2010/main" val="3220236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sz="quarter" idx="10"/>
          </p:nvPr>
        </p:nvSpPr>
        <p:spPr/>
        <p:txBody>
          <a:bodyPr/>
          <a:lstStyle/>
          <a:p>
            <a:r>
              <a:rPr lang="en-US" altLang="ko-KR" dirty="0"/>
              <a:t>Table of Contents</a:t>
            </a:r>
            <a:endParaRPr lang="ko-KR" altLang="en-US" dirty="0"/>
          </a:p>
        </p:txBody>
      </p:sp>
      <p:sp>
        <p:nvSpPr>
          <p:cNvPr id="4" name="내용 개체 틀 3"/>
          <p:cNvSpPr>
            <a:spLocks noGrp="1"/>
          </p:cNvSpPr>
          <p:nvPr>
            <p:ph sz="half" idx="1"/>
          </p:nvPr>
        </p:nvSpPr>
        <p:spPr/>
        <p:txBody>
          <a:bodyPr/>
          <a:lstStyle/>
          <a:p>
            <a:r>
              <a:rPr lang="ko-KR" altLang="en-US" dirty="0"/>
              <a:t>생성형 </a:t>
            </a:r>
            <a:r>
              <a:rPr lang="en-US" altLang="ko-KR" dirty="0"/>
              <a:t>AI</a:t>
            </a:r>
            <a:r>
              <a:rPr lang="ko-KR" altLang="en-US" dirty="0"/>
              <a:t>란 무엇인가</a:t>
            </a:r>
            <a:endParaRPr lang="en-US" altLang="ko-KR" dirty="0"/>
          </a:p>
          <a:p>
            <a:r>
              <a:rPr lang="en-US" altLang="ko-KR" dirty="0"/>
              <a:t>Seq2seq</a:t>
            </a:r>
            <a:r>
              <a:rPr lang="ko-KR" altLang="en-US" dirty="0"/>
              <a:t>에서 </a:t>
            </a:r>
            <a:r>
              <a:rPr lang="en-US" altLang="ko-KR" dirty="0"/>
              <a:t>Transformer</a:t>
            </a:r>
            <a:r>
              <a:rPr lang="ko-KR" altLang="en-US" dirty="0"/>
              <a:t>까지</a:t>
            </a:r>
            <a:endParaRPr lang="en-US" altLang="ko-KR" dirty="0"/>
          </a:p>
          <a:p>
            <a:r>
              <a:rPr lang="ko-KR" altLang="en-US" dirty="0"/>
              <a:t>생성형 </a:t>
            </a:r>
            <a:r>
              <a:rPr lang="en-US" altLang="ko-KR" dirty="0"/>
              <a:t>AI </a:t>
            </a:r>
            <a:r>
              <a:rPr lang="ko-KR" altLang="en-US" dirty="0"/>
              <a:t>서비스</a:t>
            </a:r>
            <a:endParaRPr lang="en-US" altLang="ko-KR" dirty="0"/>
          </a:p>
        </p:txBody>
      </p:sp>
      <p:sp>
        <p:nvSpPr>
          <p:cNvPr id="2" name="슬라이드 번호 개체 틀 1">
            <a:extLst>
              <a:ext uri="{FF2B5EF4-FFF2-40B4-BE49-F238E27FC236}">
                <a16:creationId xmlns:a16="http://schemas.microsoft.com/office/drawing/2014/main" id="{810CC2C7-98FC-484D-A32C-9BC23C8C17B8}"/>
              </a:ext>
            </a:extLst>
          </p:cNvPr>
          <p:cNvSpPr>
            <a:spLocks noGrp="1"/>
          </p:cNvSpPr>
          <p:nvPr>
            <p:ph type="sldNum" sz="quarter" idx="4294967295"/>
          </p:nvPr>
        </p:nvSpPr>
        <p:spPr>
          <a:xfrm>
            <a:off x="11564471" y="6373906"/>
            <a:ext cx="546002" cy="445701"/>
          </a:xfrm>
          <a:prstGeom prst="rect">
            <a:avLst/>
          </a:prstGeom>
        </p:spPr>
        <p:txBody>
          <a:bodyPr/>
          <a:lstStyle/>
          <a:p>
            <a:fld id="{212F3522-9F5A-4470-884C-92DDEAF4C919}" type="slidenum">
              <a:rPr lang="ko-KR" altLang="en-US" smtClean="0"/>
              <a:t>2</a:t>
            </a:fld>
            <a:endParaRPr lang="ko-KR" altLang="en-US"/>
          </a:p>
        </p:txBody>
      </p:sp>
    </p:spTree>
    <p:extLst>
      <p:ext uri="{BB962C8B-B14F-4D97-AF65-F5344CB8AC3E}">
        <p14:creationId xmlns:p14="http://schemas.microsoft.com/office/powerpoint/2010/main" val="3039353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5"/>
          <p:cNvSpPr>
            <a:spLocks noGrp="1"/>
          </p:cNvSpPr>
          <p:nvPr>
            <p:ph sz="quarter" idx="10"/>
          </p:nvPr>
        </p:nvSpPr>
        <p:spPr/>
        <p:txBody>
          <a:bodyPr/>
          <a:lstStyle/>
          <a:p>
            <a:r>
              <a:rPr lang="ko-KR" altLang="en-US" dirty="0"/>
              <a:t>생성형 </a:t>
            </a:r>
            <a:r>
              <a:rPr lang="en-US" altLang="ko-KR" dirty="0"/>
              <a:t>AI</a:t>
            </a:r>
            <a:r>
              <a:rPr lang="ko-KR" altLang="en-US" dirty="0"/>
              <a:t>란 무엇인가</a:t>
            </a:r>
          </a:p>
        </p:txBody>
      </p:sp>
      <p:sp>
        <p:nvSpPr>
          <p:cNvPr id="13" name="슬라이드 번호 개체 틀 12">
            <a:extLst>
              <a:ext uri="{FF2B5EF4-FFF2-40B4-BE49-F238E27FC236}">
                <a16:creationId xmlns:a16="http://schemas.microsoft.com/office/drawing/2014/main" id="{0DC55F5F-B33D-4707-83D9-5C65680FC4CE}"/>
              </a:ext>
            </a:extLst>
          </p:cNvPr>
          <p:cNvSpPr>
            <a:spLocks noGrp="1"/>
          </p:cNvSpPr>
          <p:nvPr>
            <p:ph type="sldNum" sz="quarter" idx="4294967295"/>
          </p:nvPr>
        </p:nvSpPr>
        <p:spPr>
          <a:xfrm>
            <a:off x="11564471" y="6373906"/>
            <a:ext cx="546002" cy="445701"/>
          </a:xfrm>
          <a:prstGeom prst="rect">
            <a:avLst/>
          </a:prstGeom>
        </p:spPr>
        <p:txBody>
          <a:bodyPr/>
          <a:lstStyle/>
          <a:p>
            <a:fld id="{212F3522-9F5A-4470-884C-92DDEAF4C919}" type="slidenum">
              <a:rPr lang="ko-KR" altLang="en-US" smtClean="0"/>
              <a:t>3</a:t>
            </a:fld>
            <a:endParaRPr lang="ko-KR" altLang="en-US"/>
          </a:p>
        </p:txBody>
      </p:sp>
      <p:sp>
        <p:nvSpPr>
          <p:cNvPr id="29" name="내용 개체 틀 4">
            <a:extLst>
              <a:ext uri="{FF2B5EF4-FFF2-40B4-BE49-F238E27FC236}">
                <a16:creationId xmlns:a16="http://schemas.microsoft.com/office/drawing/2014/main" id="{C7E6B73E-E953-517D-EE1F-4A4001F1C3E4}"/>
              </a:ext>
            </a:extLst>
          </p:cNvPr>
          <p:cNvSpPr>
            <a:spLocks noGrp="1"/>
          </p:cNvSpPr>
          <p:nvPr>
            <p:ph idx="1"/>
          </p:nvPr>
        </p:nvSpPr>
        <p:spPr>
          <a:xfrm>
            <a:off x="433388" y="2335659"/>
            <a:ext cx="5054010" cy="1081773"/>
          </a:xfrm>
        </p:spPr>
        <p:txBody>
          <a:bodyPr>
            <a:normAutofit/>
          </a:bodyPr>
          <a:lstStyle/>
          <a:p>
            <a:pPr marL="285750" indent="-285750">
              <a:buFont typeface="Arial" panose="020B0604020202020204" pitchFamily="34" charset="0"/>
              <a:buChar char="•"/>
            </a:pP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기존에 주로 연구되던 </a:t>
            </a:r>
            <a:r>
              <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AI</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로 학습 데이터속 </a:t>
            </a:r>
            <a:r>
              <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feature</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와 </a:t>
            </a:r>
            <a:r>
              <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labeling </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관계를 바탕으로 새 데이터를 </a:t>
            </a:r>
            <a:r>
              <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labeling</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하는 </a:t>
            </a:r>
            <a:r>
              <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task</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를 주로  한다</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dirty="0"/>
          </a:p>
        </p:txBody>
      </p:sp>
      <p:sp>
        <p:nvSpPr>
          <p:cNvPr id="30" name="텍스트 개체 틀 5">
            <a:extLst>
              <a:ext uri="{FF2B5EF4-FFF2-40B4-BE49-F238E27FC236}">
                <a16:creationId xmlns:a16="http://schemas.microsoft.com/office/drawing/2014/main" id="{38AF4AB8-5154-F47E-B168-089C34A7B75E}"/>
              </a:ext>
            </a:extLst>
          </p:cNvPr>
          <p:cNvSpPr txBox="1">
            <a:spLocks/>
          </p:cNvSpPr>
          <p:nvPr/>
        </p:nvSpPr>
        <p:spPr>
          <a:xfrm>
            <a:off x="433388" y="1879257"/>
            <a:ext cx="5054010" cy="3534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dirty="0"/>
              <a:t>Discriminative AI</a:t>
            </a:r>
            <a:endParaRPr lang="ko-KR" altLang="en-US" b="1" dirty="0"/>
          </a:p>
        </p:txBody>
      </p:sp>
      <p:sp>
        <p:nvSpPr>
          <p:cNvPr id="31" name="내용 개체 틀 6">
            <a:extLst>
              <a:ext uri="{FF2B5EF4-FFF2-40B4-BE49-F238E27FC236}">
                <a16:creationId xmlns:a16="http://schemas.microsoft.com/office/drawing/2014/main" id="{ABD1D33C-89D6-95B9-B1BC-59FF738A7D4C}"/>
              </a:ext>
            </a:extLst>
          </p:cNvPr>
          <p:cNvSpPr txBox="1">
            <a:spLocks/>
          </p:cNvSpPr>
          <p:nvPr/>
        </p:nvSpPr>
        <p:spPr>
          <a:xfrm>
            <a:off x="6247037" y="2341676"/>
            <a:ext cx="5054010" cy="121934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424242"/>
                </a:solidFill>
                <a:latin typeface="나눔고딕 ExtraBold" panose="020D0904000000000000" pitchFamily="50" charset="-127"/>
                <a:ea typeface="나눔고딕 ExtraBold" panose="020D0904000000000000" pitchFamily="50" charset="-127"/>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rgbClr val="424242"/>
                </a:solidFill>
                <a:latin typeface="나눔고딕 ExtraBold" panose="020D0904000000000000" pitchFamily="50" charset="-127"/>
                <a:ea typeface="나눔고딕 ExtraBold" panose="020D0904000000000000" pitchFamily="50" charset="-127"/>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rgbClr val="424242"/>
                </a:solidFill>
                <a:latin typeface="나눔고딕 ExtraBold" panose="020D0904000000000000" pitchFamily="50" charset="-127"/>
                <a:ea typeface="나눔고딕 ExtraBold" panose="020D0904000000000000" pitchFamily="50" charset="-127"/>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rgbClr val="424242"/>
                </a:solidFill>
                <a:latin typeface="나눔고딕 ExtraBold" panose="020D0904000000000000" pitchFamily="50" charset="-127"/>
                <a:ea typeface="나눔고딕 ExtraBold" panose="020D0904000000000000" pitchFamily="50" charset="-127"/>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rgbClr val="424242"/>
                </a:solidFill>
                <a:latin typeface="나눔고딕 ExtraBold" panose="020D0904000000000000" pitchFamily="50" charset="-127"/>
                <a:ea typeface="나눔고딕 ExtraBold" panose="020D0904000000000000" pitchFamily="50"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학습 데이터의 패턴을 학습하여 새로운 데이터 인스턴스를 생성하는 </a:t>
            </a:r>
            <a:r>
              <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AI</a:t>
            </a:r>
            <a:endParaRPr lang="ko-KR" altLang="en-US" dirty="0"/>
          </a:p>
        </p:txBody>
      </p:sp>
      <p:sp>
        <p:nvSpPr>
          <p:cNvPr id="32" name="텍스트 개체 틀 7">
            <a:extLst>
              <a:ext uri="{FF2B5EF4-FFF2-40B4-BE49-F238E27FC236}">
                <a16:creationId xmlns:a16="http://schemas.microsoft.com/office/drawing/2014/main" id="{32B06B57-0E86-55AD-57CF-F8C4E4B2A713}"/>
              </a:ext>
            </a:extLst>
          </p:cNvPr>
          <p:cNvSpPr txBox="1">
            <a:spLocks/>
          </p:cNvSpPr>
          <p:nvPr/>
        </p:nvSpPr>
        <p:spPr>
          <a:xfrm>
            <a:off x="6247037" y="1885274"/>
            <a:ext cx="5054010" cy="35345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424242"/>
                </a:solidFill>
                <a:latin typeface="나눔고딕 ExtraBold" panose="020D0904000000000000" pitchFamily="50" charset="-127"/>
                <a:ea typeface="나눔고딕 ExtraBold" panose="020D0904000000000000" pitchFamily="50" charset="-127"/>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rgbClr val="424242"/>
                </a:solidFill>
                <a:latin typeface="나눔고딕 ExtraBold" panose="020D0904000000000000" pitchFamily="50" charset="-127"/>
                <a:ea typeface="나눔고딕 ExtraBold" panose="020D0904000000000000" pitchFamily="50" charset="-127"/>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rgbClr val="424242"/>
                </a:solidFill>
                <a:latin typeface="나눔고딕 ExtraBold" panose="020D0904000000000000" pitchFamily="50" charset="-127"/>
                <a:ea typeface="나눔고딕 ExtraBold" panose="020D0904000000000000" pitchFamily="50" charset="-127"/>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rgbClr val="424242"/>
                </a:solidFill>
                <a:latin typeface="나눔고딕 ExtraBold" panose="020D0904000000000000" pitchFamily="50" charset="-127"/>
                <a:ea typeface="나눔고딕 ExtraBold" panose="020D0904000000000000" pitchFamily="50" charset="-127"/>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rgbClr val="424242"/>
                </a:solidFill>
                <a:latin typeface="나눔고딕 ExtraBold" panose="020D0904000000000000" pitchFamily="50" charset="-127"/>
                <a:ea typeface="나눔고딕 ExtraBold" panose="020D0904000000000000" pitchFamily="50"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a:t>Generative AI</a:t>
            </a:r>
            <a:endParaRPr lang="ko-KR" altLang="en-US" dirty="0"/>
          </a:p>
        </p:txBody>
      </p:sp>
      <p:pic>
        <p:nvPicPr>
          <p:cNvPr id="33" name="그림 개체 틀 17" descr="텍스트, 스크린샷, 로고, 브랜드이(가) 표시된 사진&#10;&#10;자동 생성된 설명">
            <a:extLst>
              <a:ext uri="{FF2B5EF4-FFF2-40B4-BE49-F238E27FC236}">
                <a16:creationId xmlns:a16="http://schemas.microsoft.com/office/drawing/2014/main" id="{E652C98F-63DC-6088-A792-FB3FF3AE54FE}"/>
              </a:ext>
            </a:extLst>
          </p:cNvPr>
          <p:cNvPicPr>
            <a:picLocks noChangeAspect="1"/>
          </p:cNvPicPr>
          <p:nvPr/>
        </p:nvPicPr>
        <p:blipFill>
          <a:blip r:embed="rId3" cstate="print">
            <a:extLst>
              <a:ext uri="{28A0092B-C50C-407E-A947-70E740481C1C}">
                <a14:useLocalDpi xmlns:a14="http://schemas.microsoft.com/office/drawing/2010/main" val="0"/>
              </a:ext>
            </a:extLst>
          </a:blip>
          <a:srcRect t="3817" b="3817"/>
          <a:stretch>
            <a:fillRect/>
          </a:stretch>
        </p:blipFill>
        <p:spPr>
          <a:xfrm>
            <a:off x="3281678" y="3520383"/>
            <a:ext cx="5930718" cy="3236432"/>
          </a:xfrm>
          <a:prstGeom prst="rect">
            <a:avLst/>
          </a:prstGeom>
        </p:spPr>
      </p:pic>
    </p:spTree>
    <p:extLst>
      <p:ext uri="{BB962C8B-B14F-4D97-AF65-F5344CB8AC3E}">
        <p14:creationId xmlns:p14="http://schemas.microsoft.com/office/powerpoint/2010/main" val="35258944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5"/>
          <p:cNvSpPr>
            <a:spLocks noGrp="1"/>
          </p:cNvSpPr>
          <p:nvPr>
            <p:ph sz="quarter" idx="10"/>
          </p:nvPr>
        </p:nvSpPr>
        <p:spPr/>
        <p:txBody>
          <a:bodyPr/>
          <a:lstStyle/>
          <a:p>
            <a:r>
              <a:rPr lang="ko-KR" altLang="en-US" dirty="0"/>
              <a:t>생성형 </a:t>
            </a:r>
            <a:r>
              <a:rPr lang="en-US" altLang="ko-KR" dirty="0"/>
              <a:t>AI</a:t>
            </a:r>
            <a:r>
              <a:rPr lang="ko-KR" altLang="en-US" dirty="0"/>
              <a:t>란 무엇인가</a:t>
            </a:r>
          </a:p>
        </p:txBody>
      </p:sp>
      <p:sp>
        <p:nvSpPr>
          <p:cNvPr id="13" name="슬라이드 번호 개체 틀 12">
            <a:extLst>
              <a:ext uri="{FF2B5EF4-FFF2-40B4-BE49-F238E27FC236}">
                <a16:creationId xmlns:a16="http://schemas.microsoft.com/office/drawing/2014/main" id="{0DC55F5F-B33D-4707-83D9-5C65680FC4CE}"/>
              </a:ext>
            </a:extLst>
          </p:cNvPr>
          <p:cNvSpPr>
            <a:spLocks noGrp="1"/>
          </p:cNvSpPr>
          <p:nvPr>
            <p:ph type="sldNum" sz="quarter" idx="4294967295"/>
          </p:nvPr>
        </p:nvSpPr>
        <p:spPr>
          <a:xfrm>
            <a:off x="11564471" y="6373906"/>
            <a:ext cx="546002" cy="445701"/>
          </a:xfrm>
          <a:prstGeom prst="rect">
            <a:avLst/>
          </a:prstGeom>
        </p:spPr>
        <p:txBody>
          <a:bodyPr/>
          <a:lstStyle/>
          <a:p>
            <a:fld id="{212F3522-9F5A-4470-884C-92DDEAF4C919}" type="slidenum">
              <a:rPr lang="ko-KR" altLang="en-US" smtClean="0"/>
              <a:t>4</a:t>
            </a:fld>
            <a:endParaRPr lang="ko-KR" altLang="en-US"/>
          </a:p>
        </p:txBody>
      </p:sp>
      <p:grpSp>
        <p:nvGrpSpPr>
          <p:cNvPr id="25" name="그룹 24">
            <a:extLst>
              <a:ext uri="{FF2B5EF4-FFF2-40B4-BE49-F238E27FC236}">
                <a16:creationId xmlns:a16="http://schemas.microsoft.com/office/drawing/2014/main" id="{FB7C0EA3-2551-023B-1C8C-F2CD2E11707D}"/>
              </a:ext>
            </a:extLst>
          </p:cNvPr>
          <p:cNvGrpSpPr/>
          <p:nvPr/>
        </p:nvGrpSpPr>
        <p:grpSpPr>
          <a:xfrm>
            <a:off x="626834" y="1871718"/>
            <a:ext cx="3640366" cy="3775410"/>
            <a:chOff x="626834" y="1871718"/>
            <a:chExt cx="3640366" cy="3775410"/>
          </a:xfrm>
        </p:grpSpPr>
        <p:sp>
          <p:nvSpPr>
            <p:cNvPr id="14" name="텍스트 개체 틀 4">
              <a:extLst>
                <a:ext uri="{FF2B5EF4-FFF2-40B4-BE49-F238E27FC236}">
                  <a16:creationId xmlns:a16="http://schemas.microsoft.com/office/drawing/2014/main" id="{270DA216-9A66-A9B5-AB67-B945706EA008}"/>
                </a:ext>
              </a:extLst>
            </p:cNvPr>
            <p:cNvSpPr txBox="1">
              <a:spLocks/>
            </p:cNvSpPr>
            <p:nvPr/>
          </p:nvSpPr>
          <p:spPr>
            <a:xfrm>
              <a:off x="626834" y="5332803"/>
              <a:ext cx="3640366" cy="3143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ko-KR" dirty="0"/>
                <a:t>Text to text</a:t>
              </a:r>
              <a:endParaRPr lang="ko-KR" altLang="en-US" dirty="0"/>
            </a:p>
          </p:txBody>
        </p:sp>
        <p:pic>
          <p:nvPicPr>
            <p:cNvPr id="18" name="그림 개체 틀 19" descr="상징, 로고, 그래픽, 원이(가) 표시된 사진&#10;&#10;자동 생성된 설명">
              <a:extLst>
                <a:ext uri="{FF2B5EF4-FFF2-40B4-BE49-F238E27FC236}">
                  <a16:creationId xmlns:a16="http://schemas.microsoft.com/office/drawing/2014/main" id="{620D80F0-EDD7-6F3D-6991-51558D0C5AB7}"/>
                </a:ext>
              </a:extLst>
            </p:cNvPr>
            <p:cNvPicPr>
              <a:picLocks noChangeAspect="1"/>
            </p:cNvPicPr>
            <p:nvPr/>
          </p:nvPicPr>
          <p:blipFill>
            <a:blip r:embed="rId3" cstate="print">
              <a:extLst>
                <a:ext uri="{28A0092B-C50C-407E-A947-70E740481C1C}">
                  <a14:useLocalDpi xmlns:a14="http://schemas.microsoft.com/office/drawing/2010/main" val="0"/>
                </a:ext>
              </a:extLst>
            </a:blip>
            <a:srcRect l="25" r="25"/>
            <a:stretch>
              <a:fillRect/>
            </a:stretch>
          </p:blipFill>
          <p:spPr>
            <a:xfrm>
              <a:off x="878310" y="1871718"/>
              <a:ext cx="3152272" cy="3153470"/>
            </a:xfrm>
            <a:prstGeom prst="ellipse">
              <a:avLst/>
            </a:prstGeom>
          </p:spPr>
        </p:pic>
      </p:grpSp>
      <p:grpSp>
        <p:nvGrpSpPr>
          <p:cNvPr id="26" name="그룹 25">
            <a:extLst>
              <a:ext uri="{FF2B5EF4-FFF2-40B4-BE49-F238E27FC236}">
                <a16:creationId xmlns:a16="http://schemas.microsoft.com/office/drawing/2014/main" id="{11A05DAB-1E67-598C-057F-EE483347CB3B}"/>
              </a:ext>
            </a:extLst>
          </p:cNvPr>
          <p:cNvGrpSpPr/>
          <p:nvPr/>
        </p:nvGrpSpPr>
        <p:grpSpPr>
          <a:xfrm>
            <a:off x="4267200" y="1871718"/>
            <a:ext cx="3657599" cy="3775410"/>
            <a:chOff x="4267200" y="1871718"/>
            <a:chExt cx="3657599" cy="3775410"/>
          </a:xfrm>
        </p:grpSpPr>
        <p:sp>
          <p:nvSpPr>
            <p:cNvPr id="17" name="텍스트 개체 틀 10">
              <a:extLst>
                <a:ext uri="{FF2B5EF4-FFF2-40B4-BE49-F238E27FC236}">
                  <a16:creationId xmlns:a16="http://schemas.microsoft.com/office/drawing/2014/main" id="{98367531-823D-9B8D-35F2-1C2C3F626D2E}"/>
                </a:ext>
              </a:extLst>
            </p:cNvPr>
            <p:cNvSpPr txBox="1">
              <a:spLocks/>
            </p:cNvSpPr>
            <p:nvPr/>
          </p:nvSpPr>
          <p:spPr>
            <a:xfrm>
              <a:off x="4267200" y="5332803"/>
              <a:ext cx="3657599" cy="3143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ko-KR" dirty="0"/>
                <a:t>Text to image</a:t>
              </a:r>
              <a:endParaRPr lang="ko-KR" altLang="en-US" dirty="0"/>
            </a:p>
          </p:txBody>
        </p:sp>
        <p:pic>
          <p:nvPicPr>
            <p:cNvPr id="19" name="그림 개체 틀 23" descr="종마, 암말, 굴레, 고삐이(가) 표시된 사진&#10;&#10;자동 생성된 설명">
              <a:extLst>
                <a:ext uri="{FF2B5EF4-FFF2-40B4-BE49-F238E27FC236}">
                  <a16:creationId xmlns:a16="http://schemas.microsoft.com/office/drawing/2014/main" id="{03E261F3-01CA-0320-86C0-5CFAB6302AF8}"/>
                </a:ext>
              </a:extLst>
            </p:cNvPr>
            <p:cNvPicPr>
              <a:picLocks noChangeAspect="1"/>
            </p:cNvPicPr>
            <p:nvPr/>
          </p:nvPicPr>
          <p:blipFill>
            <a:blip r:embed="rId4">
              <a:extLst>
                <a:ext uri="{28A0092B-C50C-407E-A947-70E740481C1C}">
                  <a14:useLocalDpi xmlns:a14="http://schemas.microsoft.com/office/drawing/2010/main" val="0"/>
                </a:ext>
              </a:extLst>
            </a:blip>
            <a:srcRect l="50" r="50"/>
            <a:stretch>
              <a:fillRect/>
            </a:stretch>
          </p:blipFill>
          <p:spPr>
            <a:xfrm>
              <a:off x="4523876" y="1871718"/>
              <a:ext cx="3152272" cy="3153470"/>
            </a:xfrm>
            <a:prstGeom prst="ellipse">
              <a:avLst/>
            </a:prstGeom>
          </p:spPr>
        </p:pic>
      </p:grpSp>
      <p:grpSp>
        <p:nvGrpSpPr>
          <p:cNvPr id="27" name="그룹 26">
            <a:extLst>
              <a:ext uri="{FF2B5EF4-FFF2-40B4-BE49-F238E27FC236}">
                <a16:creationId xmlns:a16="http://schemas.microsoft.com/office/drawing/2014/main" id="{B59BE54F-95F2-D490-DA00-E79ADF8BDB2B}"/>
              </a:ext>
            </a:extLst>
          </p:cNvPr>
          <p:cNvGrpSpPr/>
          <p:nvPr/>
        </p:nvGrpSpPr>
        <p:grpSpPr>
          <a:xfrm>
            <a:off x="7924801" y="1871718"/>
            <a:ext cx="3658352" cy="3775410"/>
            <a:chOff x="7924801" y="1871718"/>
            <a:chExt cx="3658352" cy="3775410"/>
          </a:xfrm>
        </p:grpSpPr>
        <p:sp>
          <p:nvSpPr>
            <p:cNvPr id="16" name="텍스트 개체 틀 7">
              <a:extLst>
                <a:ext uri="{FF2B5EF4-FFF2-40B4-BE49-F238E27FC236}">
                  <a16:creationId xmlns:a16="http://schemas.microsoft.com/office/drawing/2014/main" id="{E981AAF2-1E22-0C7B-13AD-EBEF8ED05690}"/>
                </a:ext>
              </a:extLst>
            </p:cNvPr>
            <p:cNvSpPr txBox="1">
              <a:spLocks/>
            </p:cNvSpPr>
            <p:nvPr/>
          </p:nvSpPr>
          <p:spPr>
            <a:xfrm>
              <a:off x="7924801" y="5332803"/>
              <a:ext cx="3658352" cy="3143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ko-KR" dirty="0"/>
                <a:t>Text to music</a:t>
              </a:r>
              <a:endParaRPr lang="ko-KR" altLang="en-US" dirty="0"/>
            </a:p>
          </p:txBody>
        </p:sp>
        <p:pic>
          <p:nvPicPr>
            <p:cNvPr id="22" name="그림 개체 틀 29" descr="텍스트, 폰트, 로고, 그래픽이(가) 표시된 사진&#10;&#10;자동 생성된 설명">
              <a:extLst>
                <a:ext uri="{FF2B5EF4-FFF2-40B4-BE49-F238E27FC236}">
                  <a16:creationId xmlns:a16="http://schemas.microsoft.com/office/drawing/2014/main" id="{080DB9C6-C076-A2E2-8F31-7136590C8BA5}"/>
                </a:ext>
              </a:extLst>
            </p:cNvPr>
            <p:cNvPicPr>
              <a:picLocks noChangeAspect="1"/>
            </p:cNvPicPr>
            <p:nvPr/>
          </p:nvPicPr>
          <p:blipFill>
            <a:blip r:embed="rId5">
              <a:extLst>
                <a:ext uri="{28A0092B-C50C-407E-A947-70E740481C1C}">
                  <a14:useLocalDpi xmlns:a14="http://schemas.microsoft.com/office/drawing/2010/main" val="0"/>
                </a:ext>
              </a:extLst>
            </a:blip>
            <a:srcRect l="12538" r="12538"/>
            <a:stretch>
              <a:fillRect/>
            </a:stretch>
          </p:blipFill>
          <p:spPr>
            <a:xfrm>
              <a:off x="8181476" y="1871718"/>
              <a:ext cx="3152272" cy="3153470"/>
            </a:xfrm>
            <a:prstGeom prst="ellipse">
              <a:avLst/>
            </a:prstGeom>
          </p:spPr>
        </p:pic>
      </p:grpSp>
      <p:sp>
        <p:nvSpPr>
          <p:cNvPr id="28" name="텍스트 개체 틀 31">
            <a:extLst>
              <a:ext uri="{FF2B5EF4-FFF2-40B4-BE49-F238E27FC236}">
                <a16:creationId xmlns:a16="http://schemas.microsoft.com/office/drawing/2014/main" id="{7E192CDE-57E2-23F7-D93D-4135114F4631}"/>
              </a:ext>
            </a:extLst>
          </p:cNvPr>
          <p:cNvSpPr txBox="1">
            <a:spLocks/>
          </p:cNvSpPr>
          <p:nvPr/>
        </p:nvSpPr>
        <p:spPr>
          <a:xfrm>
            <a:off x="158262" y="5997517"/>
            <a:ext cx="11952211" cy="5376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t>공통점</a:t>
            </a:r>
            <a:r>
              <a:rPr lang="en-US" altLang="ko-KR" dirty="0"/>
              <a:t>: </a:t>
            </a:r>
            <a:r>
              <a:rPr lang="ko-KR" altLang="en-US" dirty="0"/>
              <a:t>텍스트</a:t>
            </a:r>
            <a:r>
              <a:rPr lang="en-US" altLang="ko-KR" dirty="0"/>
              <a:t>(Prompt)</a:t>
            </a:r>
            <a:r>
              <a:rPr lang="ko-KR" altLang="en-US" dirty="0"/>
              <a:t>를 받아서 자신이 생성할 형태의 데이터를 만든다</a:t>
            </a:r>
          </a:p>
        </p:txBody>
      </p:sp>
    </p:spTree>
    <p:extLst>
      <p:ext uri="{BB962C8B-B14F-4D97-AF65-F5344CB8AC3E}">
        <p14:creationId xmlns:p14="http://schemas.microsoft.com/office/powerpoint/2010/main" val="438278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2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5"/>
          <p:cNvSpPr>
            <a:spLocks noGrp="1"/>
          </p:cNvSpPr>
          <p:nvPr>
            <p:ph sz="quarter" idx="10"/>
          </p:nvPr>
        </p:nvSpPr>
        <p:spPr/>
        <p:txBody>
          <a:bodyPr/>
          <a:lstStyle/>
          <a:p>
            <a:r>
              <a:rPr lang="en-US" altLang="ko-KR" dirty="0"/>
              <a:t>seq2seq</a:t>
            </a:r>
            <a:r>
              <a:rPr lang="ko-KR" altLang="en-US" dirty="0"/>
              <a:t>에서 </a:t>
            </a:r>
            <a:r>
              <a:rPr lang="en-US" altLang="ko-KR" dirty="0"/>
              <a:t>Transformer</a:t>
            </a:r>
            <a:r>
              <a:rPr lang="ko-KR" altLang="en-US" dirty="0"/>
              <a:t>까지</a:t>
            </a:r>
          </a:p>
        </p:txBody>
      </p:sp>
      <p:sp>
        <p:nvSpPr>
          <p:cNvPr id="5" name="슬라이드 번호 개체 틀 4">
            <a:extLst>
              <a:ext uri="{FF2B5EF4-FFF2-40B4-BE49-F238E27FC236}">
                <a16:creationId xmlns:a16="http://schemas.microsoft.com/office/drawing/2014/main" id="{2BD50342-7F1D-4CAF-AB6E-006D1830346F}"/>
              </a:ext>
            </a:extLst>
          </p:cNvPr>
          <p:cNvSpPr>
            <a:spLocks noGrp="1"/>
          </p:cNvSpPr>
          <p:nvPr>
            <p:ph type="sldNum" sz="quarter" idx="4294967295"/>
          </p:nvPr>
        </p:nvSpPr>
        <p:spPr>
          <a:xfrm>
            <a:off x="11564471" y="6373906"/>
            <a:ext cx="546002" cy="445701"/>
          </a:xfrm>
          <a:prstGeom prst="rect">
            <a:avLst/>
          </a:prstGeom>
        </p:spPr>
        <p:txBody>
          <a:bodyPr/>
          <a:lstStyle/>
          <a:p>
            <a:fld id="{212F3522-9F5A-4470-884C-92DDEAF4C919}" type="slidenum">
              <a:rPr lang="ko-KR" altLang="en-US" smtClean="0"/>
              <a:t>5</a:t>
            </a:fld>
            <a:endParaRPr lang="ko-KR" altLang="en-US"/>
          </a:p>
        </p:txBody>
      </p:sp>
      <p:pic>
        <p:nvPicPr>
          <p:cNvPr id="7" name="그림 6" descr="텍스트, 스크린샷, 폰트, 도표이(가) 표시된 사진&#10;&#10;자동 생성된 설명">
            <a:extLst>
              <a:ext uri="{FF2B5EF4-FFF2-40B4-BE49-F238E27FC236}">
                <a16:creationId xmlns:a16="http://schemas.microsoft.com/office/drawing/2014/main" id="{718F98E9-5E38-DC05-D4BF-C2BFE69BB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735" y="3525017"/>
            <a:ext cx="10064794" cy="2572260"/>
          </a:xfrm>
          <a:prstGeom prst="rect">
            <a:avLst/>
          </a:prstGeom>
        </p:spPr>
      </p:pic>
      <p:sp>
        <p:nvSpPr>
          <p:cNvPr id="10" name="내용 개체 틀 4">
            <a:extLst>
              <a:ext uri="{FF2B5EF4-FFF2-40B4-BE49-F238E27FC236}">
                <a16:creationId xmlns:a16="http://schemas.microsoft.com/office/drawing/2014/main" id="{BFF08F16-C9D4-A254-CEB1-AD9269D9C505}"/>
              </a:ext>
            </a:extLst>
          </p:cNvPr>
          <p:cNvSpPr>
            <a:spLocks noGrp="1"/>
          </p:cNvSpPr>
          <p:nvPr>
            <p:ph idx="1"/>
          </p:nvPr>
        </p:nvSpPr>
        <p:spPr>
          <a:xfrm>
            <a:off x="591652" y="2269937"/>
            <a:ext cx="5054010" cy="1081773"/>
          </a:xfrm>
        </p:spPr>
        <p:txBody>
          <a:bodyPr>
            <a:normAutofit/>
          </a:bodyPr>
          <a:lstStyle/>
          <a:p>
            <a:pPr marL="285750" indent="-285750">
              <a:buFont typeface="Arial" panose="020B0604020202020204" pitchFamily="34" charset="0"/>
              <a:buChar char="•"/>
            </a:pPr>
            <a:r>
              <a:rPr lang="ko-KR" altLang="en-US" sz="18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학습 </a:t>
            </a:r>
            <a:r>
              <a:rPr lang="en-US" altLang="ko-KR" sz="18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input</a:t>
            </a:r>
            <a:r>
              <a:rPr lang="ko-KR" altLang="en-US" sz="18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을 넣고 단어마다 </a:t>
            </a:r>
            <a:r>
              <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LSTM</a:t>
            </a:r>
            <a:r>
              <a:rPr lang="ko-KR" altLang="en-US" sz="18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을 </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이용하여 문장 전체의 </a:t>
            </a:r>
            <a:r>
              <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context vector </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추출</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11" name="텍스트 개체 틀 5">
            <a:extLst>
              <a:ext uri="{FF2B5EF4-FFF2-40B4-BE49-F238E27FC236}">
                <a16:creationId xmlns:a16="http://schemas.microsoft.com/office/drawing/2014/main" id="{41EEB376-6E87-0BA1-F888-256CD81D7F46}"/>
              </a:ext>
            </a:extLst>
          </p:cNvPr>
          <p:cNvSpPr txBox="1">
            <a:spLocks/>
          </p:cNvSpPr>
          <p:nvPr/>
        </p:nvSpPr>
        <p:spPr>
          <a:xfrm>
            <a:off x="591652" y="1601330"/>
            <a:ext cx="5054010" cy="4953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b="1" dirty="0">
                <a:latin typeface="+mn-ea"/>
              </a:rPr>
              <a:t>Encoder</a:t>
            </a:r>
            <a:endParaRPr lang="ko-KR" altLang="en-US" b="1" dirty="0">
              <a:latin typeface="+mn-ea"/>
            </a:endParaRPr>
          </a:p>
        </p:txBody>
      </p:sp>
      <p:sp>
        <p:nvSpPr>
          <p:cNvPr id="12" name="내용 개체 틀 6">
            <a:extLst>
              <a:ext uri="{FF2B5EF4-FFF2-40B4-BE49-F238E27FC236}">
                <a16:creationId xmlns:a16="http://schemas.microsoft.com/office/drawing/2014/main" id="{BA4BE27E-2EBE-D9B0-E110-1F051557540F}"/>
              </a:ext>
            </a:extLst>
          </p:cNvPr>
          <p:cNvSpPr txBox="1">
            <a:spLocks/>
          </p:cNvSpPr>
          <p:nvPr/>
        </p:nvSpPr>
        <p:spPr>
          <a:xfrm>
            <a:off x="6219098" y="2269937"/>
            <a:ext cx="5054010" cy="121934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424242"/>
                </a:solidFill>
                <a:latin typeface="나눔고딕 ExtraBold" panose="020D0904000000000000" pitchFamily="50" charset="-127"/>
                <a:ea typeface="나눔고딕 ExtraBold" panose="020D0904000000000000" pitchFamily="50" charset="-127"/>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rgbClr val="424242"/>
                </a:solidFill>
                <a:latin typeface="나눔고딕 ExtraBold" panose="020D0904000000000000" pitchFamily="50" charset="-127"/>
                <a:ea typeface="나눔고딕 ExtraBold" panose="020D0904000000000000" pitchFamily="50" charset="-127"/>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rgbClr val="424242"/>
                </a:solidFill>
                <a:latin typeface="나눔고딕 ExtraBold" panose="020D0904000000000000" pitchFamily="50" charset="-127"/>
                <a:ea typeface="나눔고딕 ExtraBold" panose="020D0904000000000000" pitchFamily="50" charset="-127"/>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rgbClr val="424242"/>
                </a:solidFill>
                <a:latin typeface="나눔고딕 ExtraBold" panose="020D0904000000000000" pitchFamily="50" charset="-127"/>
                <a:ea typeface="나눔고딕 ExtraBold" panose="020D0904000000000000" pitchFamily="50" charset="-127"/>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rgbClr val="424242"/>
                </a:solidFill>
                <a:latin typeface="나눔고딕 ExtraBold" panose="020D0904000000000000" pitchFamily="50" charset="-127"/>
                <a:ea typeface="나눔고딕 ExtraBold" panose="020D0904000000000000" pitchFamily="50"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ko-KR" sz="1800" b="0" dirty="0">
                <a:latin typeface="+mj-ea"/>
                <a:ea typeface="+mj-ea"/>
              </a:rPr>
              <a:t>Context vector</a:t>
            </a:r>
            <a:r>
              <a:rPr lang="ko-KR" altLang="en-US" sz="1800" b="0" dirty="0">
                <a:latin typeface="+mj-ea"/>
                <a:ea typeface="+mj-ea"/>
              </a:rPr>
              <a:t>와 실제 정답을 넣어 모델의 답변을  실제 정답으로 유도하는 </a:t>
            </a:r>
            <a:r>
              <a:rPr lang="en-US" altLang="ko-KR" sz="1800" b="0" dirty="0">
                <a:latin typeface="+mj-ea"/>
                <a:ea typeface="+mj-ea"/>
              </a:rPr>
              <a:t>teacher forcing</a:t>
            </a:r>
            <a:r>
              <a:rPr lang="ko-KR" altLang="en-US" sz="1800" b="0" dirty="0">
                <a:latin typeface="+mj-ea"/>
                <a:ea typeface="+mj-ea"/>
              </a:rPr>
              <a:t>을 통해 훈련한다</a:t>
            </a:r>
            <a:r>
              <a:rPr lang="en-US" altLang="ko-KR" sz="1800" b="0" dirty="0">
                <a:latin typeface="+mj-ea"/>
                <a:ea typeface="+mj-ea"/>
              </a:rPr>
              <a:t>.</a:t>
            </a:r>
            <a:endParaRPr lang="ko-KR" altLang="en-US" sz="1800" b="0" dirty="0">
              <a:latin typeface="+mj-ea"/>
              <a:ea typeface="+mj-ea"/>
            </a:endParaRPr>
          </a:p>
        </p:txBody>
      </p:sp>
      <p:sp>
        <p:nvSpPr>
          <p:cNvPr id="13" name="텍스트 개체 틀 7">
            <a:extLst>
              <a:ext uri="{FF2B5EF4-FFF2-40B4-BE49-F238E27FC236}">
                <a16:creationId xmlns:a16="http://schemas.microsoft.com/office/drawing/2014/main" id="{1C8D67AC-207C-7627-D9A7-B551F8487686}"/>
              </a:ext>
            </a:extLst>
          </p:cNvPr>
          <p:cNvSpPr txBox="1">
            <a:spLocks/>
          </p:cNvSpPr>
          <p:nvPr/>
        </p:nvSpPr>
        <p:spPr>
          <a:xfrm>
            <a:off x="6219098" y="1601330"/>
            <a:ext cx="5054010" cy="4953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424242"/>
                </a:solidFill>
                <a:latin typeface="나눔고딕 ExtraBold" panose="020D0904000000000000" pitchFamily="50" charset="-127"/>
                <a:ea typeface="나눔고딕 ExtraBold" panose="020D0904000000000000" pitchFamily="50" charset="-127"/>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rgbClr val="424242"/>
                </a:solidFill>
                <a:latin typeface="나눔고딕 ExtraBold" panose="020D0904000000000000" pitchFamily="50" charset="-127"/>
                <a:ea typeface="나눔고딕 ExtraBold" panose="020D0904000000000000" pitchFamily="50" charset="-127"/>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rgbClr val="424242"/>
                </a:solidFill>
                <a:latin typeface="나눔고딕 ExtraBold" panose="020D0904000000000000" pitchFamily="50" charset="-127"/>
                <a:ea typeface="나눔고딕 ExtraBold" panose="020D0904000000000000" pitchFamily="50" charset="-127"/>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rgbClr val="424242"/>
                </a:solidFill>
                <a:latin typeface="나눔고딕 ExtraBold" panose="020D0904000000000000" pitchFamily="50" charset="-127"/>
                <a:ea typeface="나눔고딕 ExtraBold" panose="020D0904000000000000" pitchFamily="50" charset="-127"/>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rgbClr val="424242"/>
                </a:solidFill>
                <a:latin typeface="나눔고딕 ExtraBold" panose="020D0904000000000000" pitchFamily="50" charset="-127"/>
                <a:ea typeface="나눔고딕 ExtraBold" panose="020D0904000000000000" pitchFamily="50"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ea typeface="Noto Sans KR Medium" panose="020B0500000000000000"/>
              </a:rPr>
              <a:t>Decoder</a:t>
            </a:r>
            <a:endParaRPr lang="ko-KR" altLang="en-US" dirty="0"/>
          </a:p>
        </p:txBody>
      </p:sp>
    </p:spTree>
    <p:extLst>
      <p:ext uri="{BB962C8B-B14F-4D97-AF65-F5344CB8AC3E}">
        <p14:creationId xmlns:p14="http://schemas.microsoft.com/office/powerpoint/2010/main" val="333043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5"/>
          <p:cNvSpPr>
            <a:spLocks noGrp="1"/>
          </p:cNvSpPr>
          <p:nvPr>
            <p:ph sz="quarter" idx="10"/>
          </p:nvPr>
        </p:nvSpPr>
        <p:spPr/>
        <p:txBody>
          <a:bodyPr/>
          <a:lstStyle/>
          <a:p>
            <a:r>
              <a:rPr lang="en-US" altLang="ko-KR" dirty="0"/>
              <a:t>seq2seq</a:t>
            </a:r>
            <a:r>
              <a:rPr lang="ko-KR" altLang="en-US" dirty="0"/>
              <a:t>에서 </a:t>
            </a:r>
            <a:r>
              <a:rPr lang="en-US" altLang="ko-KR" dirty="0"/>
              <a:t>Transformer</a:t>
            </a:r>
            <a:r>
              <a:rPr lang="ko-KR" altLang="en-US" dirty="0"/>
              <a:t>까지</a:t>
            </a:r>
          </a:p>
        </p:txBody>
      </p:sp>
      <p:sp>
        <p:nvSpPr>
          <p:cNvPr id="5" name="슬라이드 번호 개체 틀 4">
            <a:extLst>
              <a:ext uri="{FF2B5EF4-FFF2-40B4-BE49-F238E27FC236}">
                <a16:creationId xmlns:a16="http://schemas.microsoft.com/office/drawing/2014/main" id="{2BD50342-7F1D-4CAF-AB6E-006D1830346F}"/>
              </a:ext>
            </a:extLst>
          </p:cNvPr>
          <p:cNvSpPr>
            <a:spLocks noGrp="1"/>
          </p:cNvSpPr>
          <p:nvPr>
            <p:ph type="sldNum" sz="quarter" idx="4294967295"/>
          </p:nvPr>
        </p:nvSpPr>
        <p:spPr>
          <a:xfrm>
            <a:off x="5849917" y="6047793"/>
            <a:ext cx="492166" cy="49216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나눔고딕 ExtraBold" panose="020D0904000000000000" pitchFamily="50" charset="-127"/>
                <a:ea typeface="나눔고딕 ExtraBold" panose="020D0904000000000000"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CE4BAF-07FB-4718-B765-6696022D4B1D}" type="slidenum">
              <a:rPr lang="en-US" smtClean="0"/>
              <a:pPr/>
              <a:t>6</a:t>
            </a:fld>
            <a:endParaRPr lang="ko-KR" altLang="en-US"/>
          </a:p>
        </p:txBody>
      </p:sp>
      <p:pic>
        <p:nvPicPr>
          <p:cNvPr id="7" name="그림 6" descr="텍스트, 스크린샷, 폰트, 도표이(가) 표시된 사진&#10;&#10;자동 생성된 설명">
            <a:extLst>
              <a:ext uri="{FF2B5EF4-FFF2-40B4-BE49-F238E27FC236}">
                <a16:creationId xmlns:a16="http://schemas.microsoft.com/office/drawing/2014/main" id="{718F98E9-5E38-DC05-D4BF-C2BFE69BB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735" y="3525017"/>
            <a:ext cx="10064794" cy="2572260"/>
          </a:xfrm>
          <a:prstGeom prst="rect">
            <a:avLst/>
          </a:prstGeom>
        </p:spPr>
      </p:pic>
      <p:sp>
        <p:nvSpPr>
          <p:cNvPr id="10" name="내용 개체 틀 4">
            <a:extLst>
              <a:ext uri="{FF2B5EF4-FFF2-40B4-BE49-F238E27FC236}">
                <a16:creationId xmlns:a16="http://schemas.microsoft.com/office/drawing/2014/main" id="{BFF08F16-C9D4-A254-CEB1-AD9269D9C505}"/>
              </a:ext>
            </a:extLst>
          </p:cNvPr>
          <p:cNvSpPr>
            <a:spLocks noGrp="1"/>
          </p:cNvSpPr>
          <p:nvPr>
            <p:ph idx="1"/>
          </p:nvPr>
        </p:nvSpPr>
        <p:spPr>
          <a:xfrm>
            <a:off x="591652" y="2269937"/>
            <a:ext cx="6266348" cy="1081773"/>
          </a:xfrm>
        </p:spPr>
        <p:txBody>
          <a:bodyPr>
            <a:normAutofit/>
          </a:bodyPr>
          <a:lstStyle/>
          <a:p>
            <a:pPr marL="285750" indent="-285750">
              <a:buFont typeface="Arial" panose="020B0604020202020204" pitchFamily="34" charset="0"/>
              <a:buChar char="•"/>
            </a:pPr>
            <a:r>
              <a:rPr lang="ko-KR" altLang="en-US" sz="18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하나의 </a:t>
            </a:r>
            <a:r>
              <a:rPr lang="en-US" altLang="ko-KR" sz="18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context vector</a:t>
            </a:r>
            <a:r>
              <a:rPr lang="ko-KR" altLang="en-US" sz="18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로 압축하는 과정에서 정보 손실</a:t>
            </a:r>
            <a:endParaRPr lang="en-US" altLang="ko-KR" sz="18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buFont typeface="Arial" panose="020B0604020202020204" pitchFamily="34" charset="0"/>
              <a:buChar char="•"/>
            </a:pP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연속된 </a:t>
            </a:r>
            <a:r>
              <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LSTM</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으로 인한 </a:t>
            </a:r>
            <a:r>
              <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vanishing gradient</a:t>
            </a:r>
            <a:endParaRPr lang="ko-KR" altLang="en-US" sz="1200" dirty="0"/>
          </a:p>
        </p:txBody>
      </p:sp>
      <p:sp>
        <p:nvSpPr>
          <p:cNvPr id="11" name="텍스트 개체 틀 5">
            <a:extLst>
              <a:ext uri="{FF2B5EF4-FFF2-40B4-BE49-F238E27FC236}">
                <a16:creationId xmlns:a16="http://schemas.microsoft.com/office/drawing/2014/main" id="{41EEB376-6E87-0BA1-F888-256CD81D7F46}"/>
              </a:ext>
            </a:extLst>
          </p:cNvPr>
          <p:cNvSpPr txBox="1">
            <a:spLocks/>
          </p:cNvSpPr>
          <p:nvPr/>
        </p:nvSpPr>
        <p:spPr>
          <a:xfrm>
            <a:off x="591652" y="1601330"/>
            <a:ext cx="5054010" cy="4953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b="1" dirty="0">
                <a:latin typeface="+mn-ea"/>
              </a:rPr>
              <a:t>seq2seq</a:t>
            </a:r>
            <a:r>
              <a:rPr lang="ko-KR" altLang="en-US" b="1" dirty="0">
                <a:latin typeface="+mn-ea"/>
              </a:rPr>
              <a:t>의 문제점</a:t>
            </a:r>
          </a:p>
        </p:txBody>
      </p:sp>
    </p:spTree>
    <p:extLst>
      <p:ext uri="{BB962C8B-B14F-4D97-AF65-F5344CB8AC3E}">
        <p14:creationId xmlns:p14="http://schemas.microsoft.com/office/powerpoint/2010/main" val="827930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5"/>
          <p:cNvSpPr>
            <a:spLocks noGrp="1"/>
          </p:cNvSpPr>
          <p:nvPr>
            <p:ph sz="quarter" idx="10"/>
          </p:nvPr>
        </p:nvSpPr>
        <p:spPr/>
        <p:txBody>
          <a:bodyPr/>
          <a:lstStyle/>
          <a:p>
            <a:r>
              <a:rPr lang="en-US" altLang="ko-KR" dirty="0"/>
              <a:t>seq2seq</a:t>
            </a:r>
            <a:r>
              <a:rPr lang="ko-KR" altLang="en-US" dirty="0"/>
              <a:t>에서 </a:t>
            </a:r>
            <a:r>
              <a:rPr lang="en-US" altLang="ko-KR" dirty="0"/>
              <a:t>Transformer</a:t>
            </a:r>
            <a:r>
              <a:rPr lang="ko-KR" altLang="en-US" dirty="0"/>
              <a:t>까지</a:t>
            </a:r>
          </a:p>
        </p:txBody>
      </p:sp>
      <p:sp>
        <p:nvSpPr>
          <p:cNvPr id="5" name="슬라이드 번호 개체 틀 4">
            <a:extLst>
              <a:ext uri="{FF2B5EF4-FFF2-40B4-BE49-F238E27FC236}">
                <a16:creationId xmlns:a16="http://schemas.microsoft.com/office/drawing/2014/main" id="{2BD50342-7F1D-4CAF-AB6E-006D1830346F}"/>
              </a:ext>
            </a:extLst>
          </p:cNvPr>
          <p:cNvSpPr>
            <a:spLocks noGrp="1"/>
          </p:cNvSpPr>
          <p:nvPr>
            <p:ph type="sldNum" sz="quarter" idx="4294967295"/>
          </p:nvPr>
        </p:nvSpPr>
        <p:spPr>
          <a:xfrm>
            <a:off x="5849917" y="6047793"/>
            <a:ext cx="492166" cy="49216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나눔고딕 ExtraBold" panose="020D0904000000000000" pitchFamily="50" charset="-127"/>
                <a:ea typeface="나눔고딕 ExtraBold" panose="020D0904000000000000"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CE4BAF-07FB-4718-B765-6696022D4B1D}" type="slidenum">
              <a:rPr lang="en-US" smtClean="0"/>
              <a:pPr/>
              <a:t>7</a:t>
            </a:fld>
            <a:endParaRPr lang="ko-KR" altLang="en-US"/>
          </a:p>
        </p:txBody>
      </p:sp>
      <p:sp>
        <p:nvSpPr>
          <p:cNvPr id="11" name="텍스트 개체 틀 5">
            <a:extLst>
              <a:ext uri="{FF2B5EF4-FFF2-40B4-BE49-F238E27FC236}">
                <a16:creationId xmlns:a16="http://schemas.microsoft.com/office/drawing/2014/main" id="{41EEB376-6E87-0BA1-F888-256CD81D7F46}"/>
              </a:ext>
            </a:extLst>
          </p:cNvPr>
          <p:cNvSpPr txBox="1">
            <a:spLocks/>
          </p:cNvSpPr>
          <p:nvPr/>
        </p:nvSpPr>
        <p:spPr>
          <a:xfrm>
            <a:off x="591652" y="1601330"/>
            <a:ext cx="5054010" cy="4953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b="1" dirty="0">
                <a:latin typeface="+mn-ea"/>
              </a:rPr>
              <a:t>Attention mechanism</a:t>
            </a:r>
            <a:endParaRPr lang="ko-KR" altLang="en-US" b="1" dirty="0">
              <a:latin typeface="+mn-ea"/>
            </a:endParaRPr>
          </a:p>
        </p:txBody>
      </p:sp>
      <p:pic>
        <p:nvPicPr>
          <p:cNvPr id="4" name="그림 3" descr="텍스트, 스크린샷, 도표, 라인이(가) 표시된 사진&#10;&#10;자동 생성된 설명">
            <a:extLst>
              <a:ext uri="{FF2B5EF4-FFF2-40B4-BE49-F238E27FC236}">
                <a16:creationId xmlns:a16="http://schemas.microsoft.com/office/drawing/2014/main" id="{A7D9A789-AB5A-313A-BADC-31C2CC213E55}"/>
              </a:ext>
            </a:extLst>
          </p:cNvPr>
          <p:cNvPicPr>
            <a:picLocks noChangeAspect="1"/>
          </p:cNvPicPr>
          <p:nvPr/>
        </p:nvPicPr>
        <p:blipFill>
          <a:blip r:embed="rId3"/>
          <a:stretch>
            <a:fillRect/>
          </a:stretch>
        </p:blipFill>
        <p:spPr>
          <a:xfrm>
            <a:off x="6546340" y="1959396"/>
            <a:ext cx="5430008" cy="4334480"/>
          </a:xfrm>
          <a:prstGeom prst="rect">
            <a:avLst/>
          </a:prstGeom>
        </p:spPr>
      </p:pic>
      <p:sp>
        <p:nvSpPr>
          <p:cNvPr id="10" name="내용 개체 틀 4">
            <a:extLst>
              <a:ext uri="{FF2B5EF4-FFF2-40B4-BE49-F238E27FC236}">
                <a16:creationId xmlns:a16="http://schemas.microsoft.com/office/drawing/2014/main" id="{BFF08F16-C9D4-A254-CEB1-AD9269D9C505}"/>
              </a:ext>
            </a:extLst>
          </p:cNvPr>
          <p:cNvSpPr>
            <a:spLocks noGrp="1"/>
          </p:cNvSpPr>
          <p:nvPr>
            <p:ph idx="1"/>
          </p:nvPr>
        </p:nvSpPr>
        <p:spPr>
          <a:xfrm>
            <a:off x="591652" y="2269937"/>
            <a:ext cx="5750431" cy="3777856"/>
          </a:xfrm>
        </p:spPr>
        <p:txBody>
          <a:bodyPr>
            <a:normAutofit/>
          </a:bodyPr>
          <a:lstStyle/>
          <a:p>
            <a:pPr marL="285750" indent="-285750">
              <a:buFont typeface="Arial" panose="020B0604020202020204" pitchFamily="34" charset="0"/>
              <a:buChar char="•"/>
            </a:pPr>
            <a:r>
              <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Encoder </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속 각 </a:t>
            </a:r>
            <a:r>
              <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LSTM</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의 </a:t>
            </a:r>
            <a:r>
              <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context</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를 </a:t>
            </a:r>
            <a:r>
              <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decoder LSTM</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에 반영하는 </a:t>
            </a:r>
            <a:r>
              <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mechanism</a:t>
            </a:r>
          </a:p>
          <a:p>
            <a:pPr marL="562950" lvl="1" indent="-285750">
              <a:buFont typeface="Arial" panose="020B0604020202020204" pitchFamily="34" charset="0"/>
              <a:buChar char="•"/>
            </a:pPr>
            <a:r>
              <a:rPr lang="en-US" altLang="ko-KR" sz="1800" kern="100" dirty="0" err="1">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Softmax</a:t>
            </a:r>
            <a:r>
              <a:rPr lang="en-US" altLang="ko-KR" sz="18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altLang="ko-KR" sz="1800" kern="100" dirty="0" err="1">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dec_lstm</a:t>
            </a:r>
            <a:r>
              <a:rPr lang="en-US" altLang="ko-KR" sz="18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800" kern="100" dirty="0" err="1">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enc_lstm</a:t>
            </a:r>
            <a:r>
              <a:rPr lang="en-US" altLang="ko-KR" sz="18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altLang="ko-KR" sz="1800" kern="100" dirty="0" err="1">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altLang="ko-KR" sz="18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ko-KR" altLang="en-US" sz="18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를 통해 </a:t>
            </a:r>
            <a:r>
              <a:rPr lang="en-US" altLang="ko-KR" sz="1800" kern="100" dirty="0" err="1">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i</a:t>
            </a:r>
            <a:r>
              <a:rPr lang="ko-KR" altLang="en-US" sz="18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번째 </a:t>
            </a:r>
            <a:r>
              <a:rPr lang="en-US" altLang="ko-KR" sz="18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token</a:t>
            </a:r>
            <a:r>
              <a:rPr lang="ko-KR" altLang="en-US" sz="18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과 </a:t>
            </a:r>
            <a:r>
              <a:rPr lang="ko-KR" altLang="en-US" sz="1800" kern="100" dirty="0" err="1">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디코더</a:t>
            </a:r>
            <a:r>
              <a:rPr lang="ko-KR" altLang="en-US" sz="18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 값의 상관관계를 구함</a:t>
            </a:r>
            <a:endParaRPr lang="en-US" altLang="ko-KR" sz="18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buFont typeface="Arial" panose="020B0604020202020204" pitchFamily="34" charset="0"/>
              <a:buChar char="•"/>
            </a:pPr>
            <a:r>
              <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RNN</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의 한계로 인한 계산 병목은 여전함</a:t>
            </a:r>
            <a:endPar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endParaRPr>
          </a:p>
          <a:p>
            <a:pPr marL="562950" lvl="1" indent="-285750">
              <a:buFont typeface="Arial" panose="020B0604020202020204" pitchFamily="34" charset="0"/>
              <a:buChar char="•"/>
            </a:pPr>
            <a:r>
              <a:rPr lang="en-US" altLang="ko-KR" sz="1800" dirty="0"/>
              <a:t>RNN</a:t>
            </a:r>
            <a:r>
              <a:rPr lang="ko-KR" altLang="en-US" sz="1800" dirty="0"/>
              <a:t>은 </a:t>
            </a:r>
            <a:r>
              <a:rPr lang="en-US" altLang="ko-KR" sz="1800" dirty="0"/>
              <a:t>token</a:t>
            </a:r>
            <a:r>
              <a:rPr lang="ko-KR" altLang="en-US" sz="1800" dirty="0"/>
              <a:t>의 순차적 계산을 통해 위치정보를 반영하기에 직렬 계산이다</a:t>
            </a:r>
            <a:r>
              <a:rPr lang="en-US" altLang="ko-KR" sz="1800" dirty="0"/>
              <a:t>.</a:t>
            </a:r>
            <a:endParaRPr lang="ko-KR" altLang="en-US" sz="1800" dirty="0"/>
          </a:p>
        </p:txBody>
      </p:sp>
    </p:spTree>
    <p:extLst>
      <p:ext uri="{BB962C8B-B14F-4D97-AF65-F5344CB8AC3E}">
        <p14:creationId xmlns:p14="http://schemas.microsoft.com/office/powerpoint/2010/main" val="4055347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5"/>
          <p:cNvSpPr>
            <a:spLocks noGrp="1"/>
          </p:cNvSpPr>
          <p:nvPr>
            <p:ph sz="quarter" idx="10"/>
          </p:nvPr>
        </p:nvSpPr>
        <p:spPr/>
        <p:txBody>
          <a:bodyPr/>
          <a:lstStyle/>
          <a:p>
            <a:r>
              <a:rPr lang="en-US" altLang="ko-KR" dirty="0"/>
              <a:t>seq2seq</a:t>
            </a:r>
            <a:r>
              <a:rPr lang="ko-KR" altLang="en-US" dirty="0"/>
              <a:t>에서 </a:t>
            </a:r>
            <a:r>
              <a:rPr lang="en-US" altLang="ko-KR" dirty="0"/>
              <a:t>Transformer</a:t>
            </a:r>
            <a:r>
              <a:rPr lang="ko-KR" altLang="en-US" dirty="0"/>
              <a:t>까지</a:t>
            </a:r>
          </a:p>
        </p:txBody>
      </p:sp>
      <p:sp>
        <p:nvSpPr>
          <p:cNvPr id="5" name="슬라이드 번호 개체 틀 4">
            <a:extLst>
              <a:ext uri="{FF2B5EF4-FFF2-40B4-BE49-F238E27FC236}">
                <a16:creationId xmlns:a16="http://schemas.microsoft.com/office/drawing/2014/main" id="{2BD50342-7F1D-4CAF-AB6E-006D1830346F}"/>
              </a:ext>
            </a:extLst>
          </p:cNvPr>
          <p:cNvSpPr>
            <a:spLocks noGrp="1"/>
          </p:cNvSpPr>
          <p:nvPr>
            <p:ph type="sldNum" sz="quarter" idx="4294967295"/>
          </p:nvPr>
        </p:nvSpPr>
        <p:spPr>
          <a:xfrm>
            <a:off x="5849917" y="6047793"/>
            <a:ext cx="492166" cy="49216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나눔고딕 ExtraBold" panose="020D0904000000000000" pitchFamily="50" charset="-127"/>
                <a:ea typeface="나눔고딕 ExtraBold" panose="020D0904000000000000"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CE4BAF-07FB-4718-B765-6696022D4B1D}" type="slidenum">
              <a:rPr lang="en-US" smtClean="0"/>
              <a:pPr/>
              <a:t>8</a:t>
            </a:fld>
            <a:endParaRPr lang="ko-KR" altLang="en-US"/>
          </a:p>
        </p:txBody>
      </p:sp>
      <p:sp>
        <p:nvSpPr>
          <p:cNvPr id="11" name="텍스트 개체 틀 5">
            <a:extLst>
              <a:ext uri="{FF2B5EF4-FFF2-40B4-BE49-F238E27FC236}">
                <a16:creationId xmlns:a16="http://schemas.microsoft.com/office/drawing/2014/main" id="{41EEB376-6E87-0BA1-F888-256CD81D7F46}"/>
              </a:ext>
            </a:extLst>
          </p:cNvPr>
          <p:cNvSpPr txBox="1">
            <a:spLocks/>
          </p:cNvSpPr>
          <p:nvPr/>
        </p:nvSpPr>
        <p:spPr>
          <a:xfrm>
            <a:off x="591652" y="1601330"/>
            <a:ext cx="5054010" cy="4953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b="1" dirty="0">
                <a:latin typeface="+mn-ea"/>
              </a:rPr>
              <a:t>Transformer</a:t>
            </a:r>
            <a:endParaRPr lang="ko-KR" altLang="en-US" b="1" dirty="0">
              <a:latin typeface="+mn-ea"/>
            </a:endParaRPr>
          </a:p>
        </p:txBody>
      </p:sp>
      <p:sp>
        <p:nvSpPr>
          <p:cNvPr id="10" name="내용 개체 틀 4">
            <a:extLst>
              <a:ext uri="{FF2B5EF4-FFF2-40B4-BE49-F238E27FC236}">
                <a16:creationId xmlns:a16="http://schemas.microsoft.com/office/drawing/2014/main" id="{BFF08F16-C9D4-A254-CEB1-AD9269D9C505}"/>
              </a:ext>
            </a:extLst>
          </p:cNvPr>
          <p:cNvSpPr>
            <a:spLocks noGrp="1"/>
          </p:cNvSpPr>
          <p:nvPr>
            <p:ph idx="1"/>
          </p:nvPr>
        </p:nvSpPr>
        <p:spPr>
          <a:xfrm>
            <a:off x="591652" y="2269937"/>
            <a:ext cx="5750431" cy="3777856"/>
          </a:xfrm>
        </p:spPr>
        <p:txBody>
          <a:bodyPr>
            <a:normAutofit/>
          </a:bodyPr>
          <a:lstStyle/>
          <a:p>
            <a:pPr marL="285750" indent="-285750">
              <a:buFont typeface="Arial" panose="020B0604020202020204" pitchFamily="34" charset="0"/>
              <a:buChar char="•"/>
            </a:pPr>
            <a:r>
              <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RNN</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구조를 </a:t>
            </a:r>
            <a:r>
              <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Attention</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으로 모두 대체한 모델</a:t>
            </a:r>
            <a:endPar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endParaRPr>
          </a:p>
          <a:p>
            <a:pPr marL="562950" lvl="1" indent="-285750">
              <a:buFont typeface="Arial" panose="020B0604020202020204" pitchFamily="34" charset="0"/>
              <a:buChar char="•"/>
            </a:pP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이전 슬라이드에서는 </a:t>
            </a:r>
            <a:r>
              <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Attention</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을 </a:t>
            </a:r>
            <a:r>
              <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context </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파악을 보조하는 용도로만 사용함</a:t>
            </a:r>
            <a:endParaRPr lang="en-US" altLang="ko-KR" sz="18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buFont typeface="Arial" panose="020B0604020202020204" pitchFamily="34" charset="0"/>
              <a:buChar char="•"/>
            </a:pPr>
            <a:r>
              <a:rPr lang="ko-KR" altLang="en-US" sz="1800" kern="100" dirty="0" err="1">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직렬적</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 구조에서 병렬적 구조로 넘어가서 계산 병목 해결</a:t>
            </a:r>
            <a:endPar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endParaRPr>
          </a:p>
          <a:p>
            <a:pPr marL="562950" lvl="1" indent="-285750">
              <a:buFont typeface="Arial" panose="020B0604020202020204" pitchFamily="34" charset="0"/>
              <a:buChar char="•"/>
            </a:pPr>
            <a:r>
              <a:rPr lang="en-US" altLang="ko-KR" sz="1800" kern="100" dirty="0" err="1">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lstm</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의 계산 순서로 위치 정보를 제공한 </a:t>
            </a:r>
            <a:r>
              <a:rPr lang="ko-KR" altLang="en-US" sz="1800" kern="100" dirty="0" err="1">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직렬적</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 구조 대신 각 </a:t>
            </a:r>
            <a:r>
              <a:rPr lang="en-US" altLang="ko-KR" sz="1800" kern="100" dirty="0" err="1">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lstm</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은 계산을 병렬적으로 하고 </a:t>
            </a:r>
            <a:r>
              <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positional embedding</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을 추가로주어 위치 정보를 제공한다</a:t>
            </a:r>
            <a:endPar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buFont typeface="Arial" panose="020B0604020202020204" pitchFamily="34" charset="0"/>
              <a:buChar char="•"/>
            </a:pPr>
            <a:r>
              <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Attention</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을 적극으로 활용하여 </a:t>
            </a:r>
            <a:r>
              <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context </a:t>
            </a:r>
            <a:r>
              <a:rPr lang="ko-KR" altLang="en-US"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이해 성능 향상 및 정보 손실 감소</a:t>
            </a:r>
            <a:endParaRPr lang="en-US" altLang="ko-KR" sz="18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endParaRPr>
          </a:p>
        </p:txBody>
      </p:sp>
      <p:pic>
        <p:nvPicPr>
          <p:cNvPr id="2" name="그림 1" descr="텍스트, 스크린샷, 도표, 폰트이(가) 표시된 사진&#10;&#10;자동 생성된 설명">
            <a:extLst>
              <a:ext uri="{FF2B5EF4-FFF2-40B4-BE49-F238E27FC236}">
                <a16:creationId xmlns:a16="http://schemas.microsoft.com/office/drawing/2014/main" id="{1A63916B-48D1-8AFA-F44D-E1AC6EA02E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2632378"/>
            <a:ext cx="6096000" cy="4032191"/>
          </a:xfrm>
          <a:prstGeom prst="rect">
            <a:avLst/>
          </a:prstGeom>
        </p:spPr>
      </p:pic>
    </p:spTree>
    <p:extLst>
      <p:ext uri="{BB962C8B-B14F-4D97-AF65-F5344CB8AC3E}">
        <p14:creationId xmlns:p14="http://schemas.microsoft.com/office/powerpoint/2010/main" val="39968679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E0242C40-F3B1-1834-D859-252B9CA0CB53}"/>
              </a:ext>
            </a:extLst>
          </p:cNvPr>
          <p:cNvSpPr>
            <a:spLocks noGrp="1"/>
          </p:cNvSpPr>
          <p:nvPr>
            <p:ph sz="quarter" idx="10"/>
          </p:nvPr>
        </p:nvSpPr>
        <p:spPr/>
        <p:txBody>
          <a:bodyPr/>
          <a:lstStyle/>
          <a:p>
            <a:r>
              <a:rPr lang="ko-KR" altLang="en-US" dirty="0"/>
              <a:t>생성형 </a:t>
            </a:r>
            <a:r>
              <a:rPr lang="en-US" altLang="ko-KR" dirty="0"/>
              <a:t>AI </a:t>
            </a:r>
            <a:r>
              <a:rPr lang="ko-KR" altLang="en-US" dirty="0"/>
              <a:t>서비스</a:t>
            </a:r>
          </a:p>
        </p:txBody>
      </p:sp>
      <p:sp>
        <p:nvSpPr>
          <p:cNvPr id="3" name="내용 개체 틀 2">
            <a:extLst>
              <a:ext uri="{FF2B5EF4-FFF2-40B4-BE49-F238E27FC236}">
                <a16:creationId xmlns:a16="http://schemas.microsoft.com/office/drawing/2014/main" id="{8EA3E998-C750-C9E0-A479-00EC6B7FF277}"/>
              </a:ext>
            </a:extLst>
          </p:cNvPr>
          <p:cNvSpPr>
            <a:spLocks noGrp="1"/>
          </p:cNvSpPr>
          <p:nvPr>
            <p:ph sz="half" idx="1"/>
          </p:nvPr>
        </p:nvSpPr>
        <p:spPr/>
        <p:txBody>
          <a:bodyPr/>
          <a:lstStyle/>
          <a:p>
            <a:pPr marL="285750" indent="-285750">
              <a:buFont typeface="Arial" panose="020B0604020202020204" pitchFamily="34" charset="0"/>
              <a:buChar char="•"/>
            </a:pPr>
            <a:r>
              <a:rPr lang="ko-KR" altLang="en-US" sz="20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생성형 </a:t>
            </a:r>
            <a:r>
              <a:rPr lang="en-US" altLang="ko-KR" sz="20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AI </a:t>
            </a:r>
            <a:r>
              <a:rPr lang="ko-KR" altLang="en-US" sz="20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모델을 </a:t>
            </a:r>
            <a:r>
              <a:rPr lang="ko-KR" altLang="en-US" sz="2000" kern="100" dirty="0" err="1">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서빙하는</a:t>
            </a:r>
            <a:r>
              <a:rPr lang="ko-KR" altLang="en-US" sz="20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 서비스</a:t>
            </a:r>
            <a:endParaRPr lang="en-US" altLang="ko-KR" sz="20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buFont typeface="Arial" panose="020B0604020202020204" pitchFamily="34" charset="0"/>
              <a:buChar char="•"/>
            </a:pPr>
            <a:r>
              <a:rPr lang="en-US" altLang="ko-KR" sz="20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GPT-3.5</a:t>
            </a:r>
            <a:r>
              <a:rPr lang="ko-KR" altLang="en-US" sz="20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처럼 무료인 서비스도 있는 반면 </a:t>
            </a:r>
            <a:r>
              <a:rPr lang="en-US" altLang="ko-KR" sz="20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GPT-4.0</a:t>
            </a:r>
            <a:r>
              <a:rPr lang="ko-KR" altLang="en-US" sz="20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이나 </a:t>
            </a:r>
            <a:r>
              <a:rPr lang="en-US" altLang="ko-KR" sz="2000" kern="100" dirty="0" err="1">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Midjourney</a:t>
            </a:r>
            <a:r>
              <a:rPr lang="ko-KR" altLang="en-US" sz="20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rPr>
              <a:t>처럼 유료로 이용해야 하는 서비스도 많음</a:t>
            </a:r>
            <a:endParaRPr lang="en-US" altLang="ko-KR" sz="2000" kern="100" dirty="0">
              <a:solidFill>
                <a:srgbClr val="000000"/>
              </a:solidFill>
              <a:latin typeface="맑은 고딕" panose="020B0503020000020004" pitchFamily="50" charset="-127"/>
              <a:ea typeface="맑은 고딕" panose="020B0503020000020004" pitchFamily="50" charset="-127"/>
              <a:cs typeface="Times New Roman" panose="02020603050405020304" pitchFamily="18" charset="0"/>
            </a:endParaRPr>
          </a:p>
        </p:txBody>
      </p:sp>
      <p:pic>
        <p:nvPicPr>
          <p:cNvPr id="4" name="그림 3" descr="여성, 사람, 실내, 사람들이(가) 표시된 사진&#10;&#10;자동 생성된 설명">
            <a:extLst>
              <a:ext uri="{FF2B5EF4-FFF2-40B4-BE49-F238E27FC236}">
                <a16:creationId xmlns:a16="http://schemas.microsoft.com/office/drawing/2014/main" id="{FA0F47EC-9B39-803E-CABF-EB7ABED7C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4703" y="3527680"/>
            <a:ext cx="5692452" cy="2846226"/>
          </a:xfrm>
          <a:prstGeom prst="rect">
            <a:avLst/>
          </a:prstGeom>
        </p:spPr>
      </p:pic>
    </p:spTree>
    <p:extLst>
      <p:ext uri="{BB962C8B-B14F-4D97-AF65-F5344CB8AC3E}">
        <p14:creationId xmlns:p14="http://schemas.microsoft.com/office/powerpoint/2010/main" val="574770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9235B8">
                <a:alpha val="7000"/>
              </a:srgbClr>
            </a:gs>
            <a:gs pos="99000">
              <a:schemeClr val="accent5">
                <a:lumMod val="40000"/>
                <a:lumOff val="60000"/>
              </a:schemeClr>
            </a:gs>
          </a:gsLst>
          <a:lin ang="10200000" scaled="0"/>
        </a:gra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1144</TotalTime>
  <Words>4691</Words>
  <Application>Microsoft Office PowerPoint</Application>
  <PresentationFormat>와이드스크린</PresentationFormat>
  <Paragraphs>204</Paragraphs>
  <Slides>18</Slides>
  <Notes>16</Notes>
  <HiddenSlides>0</HiddenSlides>
  <MMClips>0</MMClips>
  <ScaleCrop>false</ScaleCrop>
  <HeadingPairs>
    <vt:vector size="6" baseType="variant">
      <vt:variant>
        <vt:lpstr>사용한 글꼴</vt:lpstr>
      </vt:variant>
      <vt:variant>
        <vt:i4>13</vt:i4>
      </vt:variant>
      <vt:variant>
        <vt:lpstr>테마</vt:lpstr>
      </vt:variant>
      <vt:variant>
        <vt:i4>1</vt:i4>
      </vt:variant>
      <vt:variant>
        <vt:lpstr>슬라이드 제목</vt:lpstr>
      </vt:variant>
      <vt:variant>
        <vt:i4>18</vt:i4>
      </vt:variant>
    </vt:vector>
  </HeadingPairs>
  <TitlesOfParts>
    <vt:vector size="32" baseType="lpstr">
      <vt:lpstr>Noto Sans CJK KR</vt:lpstr>
      <vt:lpstr>Noto Sans CJK KR Bold</vt:lpstr>
      <vt:lpstr>Noto Sans CJK KR Medium</vt:lpstr>
      <vt:lpstr>Noto Sans CJK KR Regular</vt:lpstr>
      <vt:lpstr>Noto Sans KR</vt:lpstr>
      <vt:lpstr>Noto Sans KR Medium</vt:lpstr>
      <vt:lpstr>나눔고딕 ExtraBold</vt:lpstr>
      <vt:lpstr>맑은 고딕</vt:lpstr>
      <vt:lpstr>시스템 서체 일반체</vt:lpstr>
      <vt:lpstr>Arial</vt:lpstr>
      <vt:lpstr>Calibri</vt:lpstr>
      <vt:lpstr>Roboto</vt:lpstr>
      <vt:lpstr>Symbol</vt:lpstr>
      <vt:lpstr>Office Theme</vt:lpstr>
      <vt:lpstr>Week 02. Introduction to Blockchain</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강의 명을 입력해주세요. 강의 상세명을 입력해주세요.</dc:title>
  <dc:creator>Seul ah Choi</dc:creator>
  <cp:lastModifiedBy>김 민석</cp:lastModifiedBy>
  <cp:revision>27</cp:revision>
  <dcterms:created xsi:type="dcterms:W3CDTF">2022-02-14T00:48:06Z</dcterms:created>
  <dcterms:modified xsi:type="dcterms:W3CDTF">2023-07-14T04:25:29Z</dcterms:modified>
</cp:coreProperties>
</file>