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584" r:id="rId2"/>
    <p:sldId id="585" r:id="rId3"/>
    <p:sldId id="601" r:id="rId4"/>
    <p:sldId id="602" r:id="rId5"/>
    <p:sldId id="603" r:id="rId6"/>
    <p:sldId id="604" r:id="rId7"/>
    <p:sldId id="605" r:id="rId8"/>
    <p:sldId id="606" r:id="rId9"/>
    <p:sldId id="591" r:id="rId10"/>
    <p:sldId id="592" r:id="rId1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BBFF"/>
    <a:srgbClr val="9BD6FF"/>
    <a:srgbClr val="9BCCFF"/>
    <a:srgbClr val="A7A6C1"/>
    <a:srgbClr val="BDD4FF"/>
    <a:srgbClr val="C2EBFE"/>
    <a:srgbClr val="7BAFC1"/>
    <a:srgbClr val="B9DBFF"/>
    <a:srgbClr val="8BB1C5"/>
    <a:srgbClr val="4EB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0"/>
    <p:restoredTop sz="74486" autoAdjust="0"/>
  </p:normalViewPr>
  <p:slideViewPr>
    <p:cSldViewPr snapToGrid="0" snapToObjects="1">
      <p:cViewPr varScale="1">
        <p:scale>
          <a:sx n="76" d="100"/>
          <a:sy n="76" d="100"/>
        </p:scale>
        <p:origin x="114" y="540"/>
      </p:cViewPr>
      <p:guideLst/>
    </p:cSldViewPr>
  </p:slideViewPr>
  <p:notesTextViewPr>
    <p:cViewPr>
      <p:scale>
        <a:sx n="150" d="100"/>
        <a:sy n="150" d="100"/>
      </p:scale>
      <p:origin x="0" y="-144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CC70-87EB-4F15-8028-212A19338E8C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41CE4-52A3-4EE6-A9D3-2B828A86D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04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600" baseline="0" dirty="0"/>
              <a:t>안녕하세요 저는 오늘 </a:t>
            </a:r>
            <a:r>
              <a:rPr lang="en-US" altLang="ko-KR" sz="1600" baseline="0" dirty="0"/>
              <a:t>Generative Pre-trained Model, GPT </a:t>
            </a:r>
            <a:r>
              <a:rPr lang="ko-KR" altLang="en-US" sz="1600" baseline="0" dirty="0"/>
              <a:t>모델의 역사에 대해 발표할 김민석이라고 합니다</a:t>
            </a:r>
            <a:r>
              <a:rPr lang="en-US" altLang="ko-KR" sz="1600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829FF2-5533-40FC-8AEA-E097920589F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846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b="0" i="0" kern="120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DE30E-BEA1-4274-ACA5-75577947903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7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n-cs"/>
              </a:rPr>
              <a:t>이번 발표에서는 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n-cs"/>
              </a:rPr>
              <a:t>GPT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n-cs"/>
              </a:rPr>
              <a:t>모델이 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n-cs"/>
              </a:rPr>
              <a:t>GPT 1, 2, 3 </a:t>
            </a:r>
            <a:r>
              <a:rPr lang="ko-KR" altLang="en-US" sz="1600" b="0" i="0" kern="1200" dirty="0">
                <a:solidFill>
                  <a:schemeClr val="tx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n-cs"/>
              </a:rPr>
              <a:t>각 세대마다 어떤 발전을 했는지 알아보도록 하겠습니다</a:t>
            </a:r>
            <a:r>
              <a:rPr lang="en-US" altLang="ko-KR" sz="1600" b="0" i="0" kern="1200" dirty="0">
                <a:solidFill>
                  <a:schemeClr val="tx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DE30E-BEA1-4274-ACA5-75577947903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0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GPT</a:t>
            </a:r>
            <a:r>
              <a:rPr lang="ko-KR" altLang="en-US" dirty="0"/>
              <a:t>모델은 </a:t>
            </a:r>
            <a:r>
              <a:rPr lang="en-US" altLang="ko-KR" dirty="0"/>
              <a:t>GPT-1</a:t>
            </a:r>
            <a:r>
              <a:rPr lang="ko-KR" altLang="en-US" dirty="0"/>
              <a:t>으로 부터 시작되었습니다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GPT-1</a:t>
            </a:r>
            <a:r>
              <a:rPr lang="ko-KR" altLang="en-US" dirty="0"/>
              <a:t>은 </a:t>
            </a:r>
            <a:r>
              <a:rPr lang="en-US" altLang="ko-KR" dirty="0"/>
              <a:t>Transformer</a:t>
            </a:r>
            <a:r>
              <a:rPr lang="ko-KR" altLang="en-US" dirty="0"/>
              <a:t>의 </a:t>
            </a:r>
            <a:r>
              <a:rPr lang="en-US" altLang="ko-KR" dirty="0"/>
              <a:t>Decoder </a:t>
            </a:r>
            <a:r>
              <a:rPr lang="ko-KR" altLang="en-US" dirty="0"/>
              <a:t>부분만을 사용한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1700</a:t>
            </a:r>
            <a:r>
              <a:rPr lang="ko-KR" altLang="en-US" dirty="0"/>
              <a:t>만개의 파라메터를 가진 모델입니다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이전의 </a:t>
            </a:r>
            <a:r>
              <a:rPr lang="en-US" altLang="ko-KR" dirty="0"/>
              <a:t>NLP </a:t>
            </a:r>
            <a:r>
              <a:rPr lang="ko-KR" altLang="en-US" dirty="0"/>
              <a:t>모델들이 </a:t>
            </a:r>
            <a:r>
              <a:rPr lang="en-US" altLang="ko-KR" dirty="0"/>
              <a:t>labeled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를 이용한 </a:t>
            </a:r>
            <a:r>
              <a:rPr lang="en-US" altLang="ko-KR" dirty="0"/>
              <a:t>supervised learning</a:t>
            </a:r>
            <a:r>
              <a:rPr lang="ko-KR" altLang="en-US" dirty="0"/>
              <a:t>을 이용하던 것과 달리 </a:t>
            </a:r>
            <a:r>
              <a:rPr lang="en-US" altLang="ko-KR" dirty="0"/>
              <a:t>GPT-1</a:t>
            </a:r>
            <a:r>
              <a:rPr lang="ko-KR" altLang="en-US" dirty="0"/>
              <a:t>은 </a:t>
            </a:r>
            <a:r>
              <a:rPr lang="en-US" altLang="ko-KR" dirty="0" err="1"/>
              <a:t>BooksCorpus</a:t>
            </a:r>
            <a:r>
              <a:rPr lang="ko-KR" altLang="en-US" dirty="0"/>
              <a:t>라는 출판되지 않은 </a:t>
            </a:r>
            <a:r>
              <a:rPr lang="en-US" altLang="ko-KR" dirty="0"/>
              <a:t>11000</a:t>
            </a:r>
            <a:r>
              <a:rPr lang="ko-KR" altLang="en-US" dirty="0"/>
              <a:t>개 가량의 책으로 이루어진 </a:t>
            </a:r>
            <a:r>
              <a:rPr lang="en-US" altLang="ko-KR" dirty="0"/>
              <a:t>unlabeled data</a:t>
            </a:r>
            <a:r>
              <a:rPr lang="ko-KR" altLang="en-US" dirty="0"/>
              <a:t>를 이용한 </a:t>
            </a:r>
            <a:r>
              <a:rPr lang="en-US" altLang="ko-KR" dirty="0"/>
              <a:t>unsupervised learning</a:t>
            </a:r>
            <a:r>
              <a:rPr lang="ko-KR" altLang="en-US" dirty="0"/>
              <a:t>으로 학습되었습니다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GPT-1</a:t>
            </a:r>
            <a:r>
              <a:rPr lang="ko-KR" altLang="en-US" dirty="0"/>
              <a:t>이전의 </a:t>
            </a:r>
            <a:r>
              <a:rPr lang="en-US" altLang="ko-KR" dirty="0"/>
              <a:t>NLP </a:t>
            </a:r>
            <a:r>
              <a:rPr lang="ko-KR" altLang="en-US" dirty="0"/>
              <a:t>모델들은 </a:t>
            </a:r>
            <a:r>
              <a:rPr lang="en-US" altLang="ko-KR" dirty="0"/>
              <a:t>2</a:t>
            </a:r>
            <a:r>
              <a:rPr lang="ko-KR" altLang="en-US" dirty="0"/>
              <a:t>가지 결점이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supervised learning</a:t>
            </a:r>
            <a:r>
              <a:rPr lang="ko-KR" altLang="en-US" dirty="0"/>
              <a:t>을 위한 </a:t>
            </a:r>
            <a:r>
              <a:rPr lang="en-US" altLang="ko-KR" dirty="0"/>
              <a:t>labeled data</a:t>
            </a:r>
            <a:r>
              <a:rPr lang="ko-KR" altLang="en-US" dirty="0"/>
              <a:t>는 </a:t>
            </a:r>
            <a:r>
              <a:rPr lang="en-US" altLang="ko-KR" dirty="0"/>
              <a:t>labeling</a:t>
            </a:r>
            <a:r>
              <a:rPr lang="ko-KR" altLang="en-US" dirty="0"/>
              <a:t>을 위한 </a:t>
            </a:r>
            <a:r>
              <a:rPr lang="en-US" altLang="ko-KR" dirty="0"/>
              <a:t>pre-processing</a:t>
            </a:r>
            <a:r>
              <a:rPr lang="ko-KR" altLang="en-US" dirty="0"/>
              <a:t>이 필요하여 </a:t>
            </a:r>
            <a:r>
              <a:rPr lang="en-US" altLang="ko-KR" dirty="0"/>
              <a:t>unlabeled data</a:t>
            </a:r>
            <a:r>
              <a:rPr lang="ko-KR" altLang="en-US" dirty="0"/>
              <a:t>에 비해 만들기가 쉽지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Transformer</a:t>
            </a:r>
            <a:r>
              <a:rPr lang="ko-KR" altLang="en-US" dirty="0"/>
              <a:t>이전에 사용되던 </a:t>
            </a:r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en-US" altLang="ko-KR" dirty="0"/>
              <a:t>unlabeled data</a:t>
            </a:r>
            <a:r>
              <a:rPr lang="ko-KR" altLang="en-US" dirty="0"/>
              <a:t>에서 </a:t>
            </a:r>
            <a:r>
              <a:rPr lang="en-US" altLang="ko-KR" dirty="0"/>
              <a:t>context </a:t>
            </a:r>
            <a:r>
              <a:rPr lang="ko-KR" altLang="en-US" dirty="0"/>
              <a:t>정보를 추출하기 힘들었기에 </a:t>
            </a:r>
            <a:r>
              <a:rPr lang="en-US" altLang="ko-KR" dirty="0"/>
              <a:t>unlabeled data</a:t>
            </a:r>
            <a:r>
              <a:rPr lang="ko-KR" altLang="en-US" dirty="0"/>
              <a:t>를 이용한 학습이 어려웠습니다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GPT-1</a:t>
            </a:r>
            <a:r>
              <a:rPr lang="ko-KR" altLang="en-US" dirty="0"/>
              <a:t>은 </a:t>
            </a:r>
            <a:r>
              <a:rPr lang="en-US" altLang="ko-KR" dirty="0"/>
              <a:t>Transformer</a:t>
            </a:r>
            <a:r>
              <a:rPr lang="ko-KR" altLang="en-US" dirty="0"/>
              <a:t>와 </a:t>
            </a:r>
            <a:r>
              <a:rPr lang="en-US" altLang="ko-KR" dirty="0"/>
              <a:t>unlabeled data</a:t>
            </a:r>
            <a:r>
              <a:rPr lang="ko-KR" altLang="en-US" dirty="0"/>
              <a:t>를 사용하여 이 결점들을 해결했습니다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LSTM </a:t>
            </a:r>
            <a:r>
              <a:rPr lang="ko-KR" altLang="en-US" dirty="0"/>
              <a:t>대신에 </a:t>
            </a:r>
            <a:r>
              <a:rPr lang="en-US" altLang="ko-KR" dirty="0"/>
              <a:t>Transformer</a:t>
            </a:r>
            <a:r>
              <a:rPr lang="ko-KR" altLang="en-US" dirty="0"/>
              <a:t>를 사용하며 더 좋은 </a:t>
            </a:r>
            <a:r>
              <a:rPr lang="en-US" altLang="ko-KR" dirty="0"/>
              <a:t>context </a:t>
            </a:r>
            <a:r>
              <a:rPr lang="ko-KR" altLang="en-US" dirty="0"/>
              <a:t>정보를 추출할 수 있었으며</a:t>
            </a:r>
            <a:endParaRPr lang="en-US" altLang="ko-KR" dirty="0"/>
          </a:p>
          <a:p>
            <a:r>
              <a:rPr lang="ko-KR" altLang="en-US" dirty="0"/>
              <a:t>이로 인해 </a:t>
            </a:r>
            <a:r>
              <a:rPr lang="en-US" altLang="ko-KR" dirty="0"/>
              <a:t>unlabeled data</a:t>
            </a:r>
            <a:r>
              <a:rPr lang="ko-KR" altLang="en-US" dirty="0"/>
              <a:t>를 학습에 사용할 수 있게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Unlabeled data</a:t>
            </a:r>
            <a:r>
              <a:rPr lang="ko-KR" altLang="en-US" dirty="0"/>
              <a:t>가 학습에 사용 가능해지며 학습에 쓰일 데이터 확보가 더 </a:t>
            </a:r>
            <a:r>
              <a:rPr lang="ko-KR" altLang="en-US" dirty="0" err="1"/>
              <a:t>용이해졌으며</a:t>
            </a:r>
            <a:r>
              <a:rPr lang="ko-KR" altLang="en-US" dirty="0"/>
              <a:t> </a:t>
            </a:r>
            <a:r>
              <a:rPr lang="en-US" altLang="ko-KR" dirty="0" err="1"/>
              <a:t>Transfomer</a:t>
            </a:r>
            <a:r>
              <a:rPr lang="ko-KR" altLang="en-US" dirty="0"/>
              <a:t>을 통한 </a:t>
            </a:r>
            <a:r>
              <a:rPr lang="en-US" altLang="ko-KR" dirty="0"/>
              <a:t>unsupervised learning</a:t>
            </a:r>
            <a:r>
              <a:rPr lang="ko-KR" altLang="en-US" dirty="0"/>
              <a:t>은 기존의 </a:t>
            </a:r>
            <a:r>
              <a:rPr lang="en-US" altLang="ko-KR" dirty="0"/>
              <a:t>supervised learning</a:t>
            </a:r>
            <a:r>
              <a:rPr lang="ko-KR" altLang="en-US" dirty="0"/>
              <a:t>이 특정 </a:t>
            </a:r>
            <a:r>
              <a:rPr lang="en-US" altLang="ko-KR" dirty="0"/>
              <a:t>task</a:t>
            </a:r>
            <a:r>
              <a:rPr lang="ko-KR" altLang="en-US" dirty="0"/>
              <a:t>에 대한 정보를 학습했던 것과 달리 단어 사이의 의미론적 관계를 학습할 수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41CE4-52A3-4EE6-A9D3-2B828A86D5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8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다만 </a:t>
            </a:r>
            <a:r>
              <a:rPr lang="en-US" altLang="ko-KR" dirty="0"/>
              <a:t>GPT-1</a:t>
            </a:r>
            <a:r>
              <a:rPr lang="ko-KR" altLang="en-US" dirty="0"/>
              <a:t>은 </a:t>
            </a:r>
            <a:r>
              <a:rPr lang="en-US" altLang="ko-KR" dirty="0"/>
              <a:t>downstream task</a:t>
            </a:r>
            <a:r>
              <a:rPr lang="ko-KR" altLang="en-US" dirty="0"/>
              <a:t>마다 </a:t>
            </a:r>
            <a:r>
              <a:rPr lang="en-US" altLang="ko-KR" dirty="0"/>
              <a:t>input form</a:t>
            </a:r>
            <a:r>
              <a:rPr lang="ko-KR" altLang="en-US" dirty="0"/>
              <a:t>과 </a:t>
            </a:r>
            <a:r>
              <a:rPr lang="en-US" altLang="ko-KR" dirty="0"/>
              <a:t>output layer</a:t>
            </a:r>
            <a:r>
              <a:rPr lang="ko-KR" altLang="en-US" dirty="0"/>
              <a:t>가 달라집니다</a:t>
            </a:r>
            <a:endParaRPr lang="en-US" altLang="ko-KR" dirty="0"/>
          </a:p>
          <a:p>
            <a:r>
              <a:rPr lang="en-US" altLang="ko-KR" dirty="0"/>
              <a:t>GPT-1</a:t>
            </a:r>
            <a:r>
              <a:rPr lang="ko-KR" altLang="en-US" dirty="0"/>
              <a:t>의 학습은 두 단계로 나누어져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단계는 앞에서 보셨던 </a:t>
            </a:r>
            <a:r>
              <a:rPr lang="en-US" altLang="ko-KR" dirty="0"/>
              <a:t>unlabeled data</a:t>
            </a:r>
            <a:r>
              <a:rPr lang="ko-KR" altLang="en-US" dirty="0"/>
              <a:t>를 이용한 </a:t>
            </a:r>
            <a:r>
              <a:rPr lang="en-US" altLang="ko-KR" dirty="0"/>
              <a:t>unsupervised learning</a:t>
            </a:r>
            <a:r>
              <a:rPr lang="ko-KR" altLang="en-US" dirty="0"/>
              <a:t>을 통해 </a:t>
            </a:r>
            <a:r>
              <a:rPr lang="en-US" altLang="ko-KR" dirty="0"/>
              <a:t>data </a:t>
            </a:r>
            <a:r>
              <a:rPr lang="ko-KR" altLang="en-US" dirty="0"/>
              <a:t>속 단어들 간의 </a:t>
            </a:r>
            <a:r>
              <a:rPr lang="ko-KR" altLang="en-US" dirty="0" err="1"/>
              <a:t>의미론적인</a:t>
            </a:r>
            <a:r>
              <a:rPr lang="ko-KR" altLang="en-US" dirty="0"/>
              <a:t> 관계를 파악하는 것이고</a:t>
            </a:r>
            <a:endParaRPr lang="en-US" altLang="ko-KR" dirty="0"/>
          </a:p>
          <a:p>
            <a:r>
              <a:rPr lang="ko-KR" altLang="en-US" dirty="0"/>
              <a:t>다음 단계는 </a:t>
            </a:r>
            <a:r>
              <a:rPr lang="ko-KR" altLang="en-US" dirty="0" err="1"/>
              <a:t>의미론적인</a:t>
            </a:r>
            <a:r>
              <a:rPr lang="ko-KR" altLang="en-US" dirty="0"/>
              <a:t> 관계를 통해서 낸 결과를 </a:t>
            </a:r>
            <a:r>
              <a:rPr lang="en-US" altLang="ko-KR" dirty="0"/>
              <a:t>downstream task</a:t>
            </a:r>
            <a:r>
              <a:rPr lang="ko-KR" altLang="en-US" dirty="0"/>
              <a:t>에 맞는 결과로 해석하기 위한 </a:t>
            </a:r>
            <a:r>
              <a:rPr lang="en-US" altLang="ko-KR" dirty="0"/>
              <a:t>output layer</a:t>
            </a:r>
            <a:r>
              <a:rPr lang="ko-KR" altLang="en-US" dirty="0"/>
              <a:t>를 </a:t>
            </a:r>
            <a:r>
              <a:rPr lang="en-US" altLang="ko-KR" dirty="0"/>
              <a:t>fine-tuning</a:t>
            </a:r>
            <a:r>
              <a:rPr lang="ko-KR" altLang="en-US" dirty="0"/>
              <a:t>하는 단계입니다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앞의 그림에 보이는 것들은 여러 </a:t>
            </a:r>
            <a:r>
              <a:rPr lang="en-US" altLang="ko-KR" dirty="0"/>
              <a:t>task</a:t>
            </a:r>
            <a:r>
              <a:rPr lang="ko-KR" altLang="en-US" dirty="0"/>
              <a:t>에 따라 </a:t>
            </a:r>
            <a:r>
              <a:rPr lang="en-US" altLang="ko-KR" dirty="0"/>
              <a:t>input form</a:t>
            </a:r>
            <a:r>
              <a:rPr lang="ko-KR" altLang="en-US" dirty="0"/>
              <a:t>과 </a:t>
            </a:r>
            <a:r>
              <a:rPr lang="en-US" altLang="ko-KR" dirty="0"/>
              <a:t>output layer</a:t>
            </a:r>
            <a:r>
              <a:rPr lang="ko-KR" altLang="en-US" dirty="0"/>
              <a:t>가 달라지는 모습입니다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input form</a:t>
            </a:r>
            <a:r>
              <a:rPr lang="ko-KR" altLang="en-US" dirty="0"/>
              <a:t>에 공통적으로 형식을 만들어주는 </a:t>
            </a:r>
            <a:r>
              <a:rPr lang="en-US" altLang="ko-KR" dirty="0"/>
              <a:t>special token</a:t>
            </a:r>
            <a:r>
              <a:rPr lang="ko-KR" altLang="en-US" dirty="0"/>
              <a:t>인 </a:t>
            </a:r>
            <a:r>
              <a:rPr lang="en-US" altLang="ko-KR" dirty="0"/>
              <a:t>Start, </a:t>
            </a:r>
            <a:r>
              <a:rPr lang="en-US" altLang="ko-KR" dirty="0" err="1"/>
              <a:t>Delim</a:t>
            </a:r>
            <a:r>
              <a:rPr lang="en-US" altLang="ko-KR" dirty="0"/>
              <a:t>, Extract</a:t>
            </a:r>
            <a:r>
              <a:rPr lang="ko-KR" altLang="en-US" dirty="0"/>
              <a:t>를 통해 </a:t>
            </a:r>
            <a:r>
              <a:rPr lang="en-US" altLang="ko-KR" dirty="0"/>
              <a:t>fine-tuning performance</a:t>
            </a:r>
            <a:r>
              <a:rPr lang="ko-KR" altLang="en-US" dirty="0"/>
              <a:t>를 높였습니다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GPT-1</a:t>
            </a:r>
            <a:r>
              <a:rPr lang="ko-KR" altLang="en-US" dirty="0"/>
              <a:t>를 정리해보자면 </a:t>
            </a:r>
            <a:r>
              <a:rPr lang="en-US" altLang="ko-KR" dirty="0"/>
              <a:t>NLP </a:t>
            </a:r>
            <a:r>
              <a:rPr lang="ko-KR" altLang="en-US" dirty="0"/>
              <a:t>모델에 </a:t>
            </a:r>
            <a:r>
              <a:rPr lang="en-US" altLang="ko-KR" dirty="0"/>
              <a:t>Transformer</a:t>
            </a:r>
            <a:r>
              <a:rPr lang="ko-KR" altLang="en-US" dirty="0"/>
              <a:t>와 </a:t>
            </a:r>
            <a:r>
              <a:rPr lang="en-US" altLang="ko-KR" dirty="0"/>
              <a:t>unsupervised learning</a:t>
            </a:r>
            <a:r>
              <a:rPr lang="ko-KR" altLang="en-US" dirty="0"/>
              <a:t>을 도입하여 더 많은 데이터와 </a:t>
            </a:r>
            <a:r>
              <a:rPr lang="en-US" altLang="ko-KR" dirty="0"/>
              <a:t>Large Language Model</a:t>
            </a:r>
            <a:r>
              <a:rPr lang="ko-KR" altLang="en-US" dirty="0"/>
              <a:t>의 시대를 열었다고 볼 수 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41CE4-52A3-4EE6-A9D3-2B828A86D5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58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GPT-2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GPT-2</a:t>
            </a:r>
            <a:r>
              <a:rPr lang="ko-KR" altLang="en-US" dirty="0"/>
              <a:t>는 </a:t>
            </a:r>
            <a:r>
              <a:rPr lang="en-US" altLang="ko-KR" dirty="0"/>
              <a:t>GPT-1</a:t>
            </a:r>
            <a:r>
              <a:rPr lang="ko-KR" altLang="en-US" dirty="0"/>
              <a:t>에 더욱 정교한 데이터 가공과 모델링을 통해 </a:t>
            </a:r>
            <a:r>
              <a:rPr lang="en-US" altLang="ko-KR" dirty="0"/>
              <a:t>zero-shot LLM</a:t>
            </a:r>
            <a:r>
              <a:rPr lang="ko-KR" altLang="en-US" dirty="0"/>
              <a:t>을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zero-shot</a:t>
            </a:r>
            <a:r>
              <a:rPr lang="ko-KR" altLang="en-US" dirty="0"/>
              <a:t>이라는 것은 특정 </a:t>
            </a:r>
            <a:r>
              <a:rPr lang="en-US" altLang="ko-KR" dirty="0"/>
              <a:t>task</a:t>
            </a:r>
            <a:r>
              <a:rPr lang="ko-KR" altLang="en-US" dirty="0"/>
              <a:t>를 시키기 위해 그 </a:t>
            </a:r>
            <a:r>
              <a:rPr lang="en-US" altLang="ko-KR" dirty="0"/>
              <a:t>task</a:t>
            </a:r>
            <a:r>
              <a:rPr lang="ko-KR" altLang="en-US" dirty="0"/>
              <a:t>의 예시를 하나도 주지 않고 </a:t>
            </a:r>
            <a:r>
              <a:rPr lang="en-US" altLang="ko-KR" dirty="0"/>
              <a:t>task</a:t>
            </a:r>
            <a:r>
              <a:rPr lang="ko-KR" altLang="en-US" dirty="0"/>
              <a:t>를 시키는 경우를 말하는 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1.17</a:t>
            </a:r>
            <a:r>
              <a:rPr lang="ko-KR" altLang="en-US" dirty="0"/>
              <a:t>억 개였던 이전버전에 비해 </a:t>
            </a:r>
            <a:r>
              <a:rPr lang="en-US" altLang="ko-KR" dirty="0"/>
              <a:t>10</a:t>
            </a:r>
            <a:r>
              <a:rPr lang="ko-KR" altLang="en-US" dirty="0"/>
              <a:t>배 이상 많아진 </a:t>
            </a:r>
            <a:r>
              <a:rPr lang="en-US" altLang="ko-KR" dirty="0"/>
              <a:t>15</a:t>
            </a:r>
            <a:r>
              <a:rPr lang="ko-KR" altLang="en-US" dirty="0"/>
              <a:t>억 개의 파라메터를 가지고 있으며</a:t>
            </a:r>
            <a:endParaRPr lang="en-US" altLang="ko-KR" dirty="0"/>
          </a:p>
          <a:p>
            <a:r>
              <a:rPr lang="ko-KR" altLang="en-US" dirty="0"/>
              <a:t>크게 </a:t>
            </a:r>
            <a:r>
              <a:rPr lang="en-US" altLang="ko-KR" dirty="0"/>
              <a:t>dataset</a:t>
            </a:r>
            <a:r>
              <a:rPr lang="ko-KR" altLang="en-US" dirty="0"/>
              <a:t>구성</a:t>
            </a:r>
            <a:r>
              <a:rPr lang="en-US" altLang="ko-KR" dirty="0"/>
              <a:t>, language modeling, input representation</a:t>
            </a:r>
            <a:r>
              <a:rPr lang="ko-KR" altLang="en-US" dirty="0"/>
              <a:t>에서 변화가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여러 </a:t>
            </a:r>
            <a:r>
              <a:rPr lang="en-US" altLang="ko-KR" dirty="0"/>
              <a:t>task</a:t>
            </a:r>
            <a:r>
              <a:rPr lang="ko-KR" altLang="en-US" dirty="0"/>
              <a:t>에서 </a:t>
            </a:r>
            <a:r>
              <a:rPr lang="en-US" altLang="ko-KR" dirty="0"/>
              <a:t>SOTA</a:t>
            </a:r>
            <a:r>
              <a:rPr lang="ko-KR" altLang="en-US" dirty="0"/>
              <a:t>를 받았으나 </a:t>
            </a:r>
            <a:r>
              <a:rPr lang="en-US" altLang="ko-KR" dirty="0"/>
              <a:t>summarization</a:t>
            </a:r>
            <a:r>
              <a:rPr lang="ko-KR" altLang="en-US" dirty="0"/>
              <a:t>과 같은 몇 </a:t>
            </a:r>
            <a:r>
              <a:rPr lang="en-US" altLang="ko-KR" dirty="0"/>
              <a:t>task</a:t>
            </a:r>
            <a:r>
              <a:rPr lang="ko-KR" altLang="en-US" dirty="0"/>
              <a:t>에서는 퍼포먼스가 좋지 못했습니다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지금부터 방금 이야기했던 </a:t>
            </a:r>
            <a:r>
              <a:rPr lang="en-US" altLang="ko-KR" dirty="0"/>
              <a:t>GPT-2</a:t>
            </a:r>
            <a:r>
              <a:rPr lang="ko-KR" altLang="en-US" dirty="0"/>
              <a:t>에서 생긴 </a:t>
            </a:r>
            <a:r>
              <a:rPr lang="ko-KR" altLang="en-US" dirty="0" err="1"/>
              <a:t>변경점</a:t>
            </a:r>
            <a:r>
              <a:rPr lang="ko-KR" altLang="en-US" dirty="0"/>
              <a:t> </a:t>
            </a:r>
            <a:r>
              <a:rPr lang="en-US" altLang="ko-KR" dirty="0"/>
              <a:t>3 </a:t>
            </a:r>
            <a:r>
              <a:rPr lang="ko-KR" altLang="en-US" dirty="0"/>
              <a:t>가지를 보도록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</a:t>
            </a:r>
            <a:r>
              <a:rPr lang="en-US" altLang="ko-KR" dirty="0"/>
              <a:t>dataset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OpenAI</a:t>
            </a:r>
            <a:r>
              <a:rPr lang="ko-KR" altLang="en-US" dirty="0"/>
              <a:t>는 </a:t>
            </a:r>
            <a:r>
              <a:rPr lang="en-US" altLang="ko-KR" dirty="0"/>
              <a:t>GPT-2</a:t>
            </a:r>
            <a:r>
              <a:rPr lang="ko-KR" altLang="en-US" dirty="0"/>
              <a:t>를 학습시키기 위해 </a:t>
            </a:r>
            <a:r>
              <a:rPr lang="en-US" altLang="ko-KR" dirty="0" err="1"/>
              <a:t>WebText</a:t>
            </a:r>
            <a:r>
              <a:rPr lang="ko-KR" altLang="en-US" dirty="0"/>
              <a:t>라는 새로운 </a:t>
            </a:r>
            <a:r>
              <a:rPr lang="en-US" altLang="ko-KR" dirty="0"/>
              <a:t>dataset</a:t>
            </a:r>
            <a:r>
              <a:rPr lang="ko-KR" altLang="en-US" dirty="0"/>
              <a:t>을 만들었습니다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Reddit</a:t>
            </a:r>
            <a:r>
              <a:rPr lang="ko-KR" altLang="en-US" dirty="0"/>
              <a:t>과 같은 유명한 사이트에서 </a:t>
            </a:r>
            <a:r>
              <a:rPr lang="en-US" altLang="ko-KR" dirty="0"/>
              <a:t>Upvote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개 이상 받은 글이나 사람이 필터링한 웹상 데이터 등으로 구성된 데이터셋으로</a:t>
            </a:r>
            <a:endParaRPr lang="en-US" altLang="ko-KR" dirty="0"/>
          </a:p>
          <a:p>
            <a:r>
              <a:rPr lang="en-US" altLang="ko-KR" dirty="0"/>
              <a:t>GPT-1</a:t>
            </a:r>
            <a:r>
              <a:rPr lang="ko-KR" altLang="en-US" dirty="0"/>
              <a:t>과 마찬가지로 다른 데이터셋들과 중복되는 부분이 적도록 만들기 위해 </a:t>
            </a:r>
            <a:r>
              <a:rPr lang="en-US" altLang="ko-KR" dirty="0"/>
              <a:t>Wikipedia </a:t>
            </a:r>
            <a:r>
              <a:rPr lang="ko-KR" altLang="en-US" dirty="0"/>
              <a:t>데이터나 중복이 있는 데이터는 삭제하여 구성했습니다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41CE4-52A3-4EE6-A9D3-2B828A86D5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두번째는 </a:t>
            </a:r>
            <a:r>
              <a:rPr lang="en-US" altLang="ko-KR" dirty="0"/>
              <a:t>task conditioning</a:t>
            </a:r>
            <a:r>
              <a:rPr lang="ko-KR" altLang="en-US" dirty="0"/>
              <a:t>이라고 불리는 </a:t>
            </a:r>
            <a:r>
              <a:rPr lang="en-US" altLang="ko-KR" dirty="0"/>
              <a:t>language modeling</a:t>
            </a:r>
            <a:r>
              <a:rPr lang="ko-KR" altLang="en-US" dirty="0"/>
              <a:t>의 변화입니다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Language modeling</a:t>
            </a:r>
            <a:r>
              <a:rPr lang="ko-KR" altLang="en-US" dirty="0"/>
              <a:t>은 언어의 모델링의 위해 단어 시퀀스에 확률을 부여하는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GPT-1</a:t>
            </a:r>
            <a:r>
              <a:rPr lang="ko-KR" altLang="en-US" dirty="0"/>
              <a:t>에서 모델은 어떤 </a:t>
            </a:r>
            <a:r>
              <a:rPr lang="en-US" altLang="ko-KR" dirty="0"/>
              <a:t>input</a:t>
            </a:r>
            <a:r>
              <a:rPr lang="ko-KR" altLang="en-US" dirty="0"/>
              <a:t>이 있을 때 어떤 </a:t>
            </a:r>
            <a:r>
              <a:rPr lang="en-US" altLang="ko-KR" dirty="0"/>
              <a:t>output</a:t>
            </a:r>
            <a:r>
              <a:rPr lang="ko-KR" altLang="en-US" dirty="0"/>
              <a:t>이 나올 확률로 모델링을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 경우 자신이 어떤 </a:t>
            </a:r>
            <a:r>
              <a:rPr lang="en-US" altLang="ko-KR" dirty="0"/>
              <a:t>task</a:t>
            </a:r>
            <a:r>
              <a:rPr lang="ko-KR" altLang="en-US" dirty="0"/>
              <a:t>를 하려고 하건 같은 </a:t>
            </a:r>
            <a:r>
              <a:rPr lang="en-US" altLang="ko-KR" dirty="0"/>
              <a:t>input</a:t>
            </a:r>
            <a:r>
              <a:rPr lang="ko-KR" altLang="en-US" dirty="0"/>
              <a:t>에 대해서 같은 </a:t>
            </a:r>
            <a:r>
              <a:rPr lang="en-US" altLang="ko-KR" dirty="0"/>
              <a:t>output</a:t>
            </a:r>
            <a:r>
              <a:rPr lang="ko-KR" altLang="en-US" dirty="0"/>
              <a:t>이 나오기 때문에 </a:t>
            </a:r>
            <a:r>
              <a:rPr lang="en-US" altLang="ko-KR" dirty="0"/>
              <a:t>GPT-1</a:t>
            </a:r>
            <a:r>
              <a:rPr lang="ko-KR" altLang="en-US" dirty="0"/>
              <a:t>에서는 </a:t>
            </a:r>
            <a:r>
              <a:rPr lang="en-US" altLang="ko-KR" dirty="0"/>
              <a:t>output layer</a:t>
            </a:r>
            <a:r>
              <a:rPr lang="ko-KR" altLang="en-US" dirty="0"/>
              <a:t>에 </a:t>
            </a:r>
            <a:r>
              <a:rPr lang="en-US" altLang="ko-KR" dirty="0"/>
              <a:t>fine-tuning</a:t>
            </a:r>
            <a:r>
              <a:rPr lang="ko-KR" altLang="en-US" dirty="0"/>
              <a:t>하는 것으로 </a:t>
            </a:r>
            <a:r>
              <a:rPr lang="en-US" altLang="ko-KR" dirty="0"/>
              <a:t>downstream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에 대한 결과를 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해결하기 위해 </a:t>
            </a:r>
            <a:r>
              <a:rPr lang="en-US" altLang="ko-KR" dirty="0"/>
              <a:t>GPT-2</a:t>
            </a:r>
            <a:r>
              <a:rPr lang="ko-KR" altLang="en-US" dirty="0"/>
              <a:t>는 어떤 </a:t>
            </a:r>
            <a:r>
              <a:rPr lang="en-US" altLang="ko-KR" dirty="0"/>
              <a:t>task</a:t>
            </a:r>
            <a:r>
              <a:rPr lang="ko-KR" altLang="en-US" dirty="0"/>
              <a:t>를 할 때 어떤 </a:t>
            </a:r>
            <a:r>
              <a:rPr lang="en-US" altLang="ko-KR" dirty="0"/>
              <a:t>input</a:t>
            </a:r>
            <a:r>
              <a:rPr lang="ko-KR" altLang="en-US" dirty="0"/>
              <a:t>이 들어오면 어떤 </a:t>
            </a:r>
            <a:r>
              <a:rPr lang="en-US" altLang="ko-KR" dirty="0"/>
              <a:t>output</a:t>
            </a:r>
            <a:r>
              <a:rPr lang="ko-KR" altLang="en-US" dirty="0"/>
              <a:t>이 나올 확률로 모델링을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덕분에 </a:t>
            </a:r>
            <a:r>
              <a:rPr lang="en-US" altLang="ko-KR" dirty="0"/>
              <a:t>GPT-2</a:t>
            </a:r>
            <a:r>
              <a:rPr lang="ko-KR" altLang="en-US" dirty="0"/>
              <a:t>에서는 다른 </a:t>
            </a:r>
            <a:r>
              <a:rPr lang="en-US" altLang="ko-KR" dirty="0"/>
              <a:t>task</a:t>
            </a:r>
            <a:r>
              <a:rPr lang="ko-KR" altLang="en-US" dirty="0"/>
              <a:t>마다 다른 확률이 적용되고 </a:t>
            </a:r>
            <a:r>
              <a:rPr lang="en-US" altLang="ko-KR" dirty="0"/>
              <a:t>output layer</a:t>
            </a:r>
            <a:r>
              <a:rPr lang="ko-KR" altLang="en-US" dirty="0"/>
              <a:t>에 대한 </a:t>
            </a:r>
            <a:r>
              <a:rPr lang="en-US" altLang="ko-KR" dirty="0"/>
              <a:t>fine-tuning</a:t>
            </a:r>
            <a:r>
              <a:rPr lang="ko-KR" altLang="en-US" dirty="0"/>
              <a:t>이 선택이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마지막은 </a:t>
            </a:r>
            <a:r>
              <a:rPr lang="en-US" altLang="ko-KR" dirty="0"/>
              <a:t>BPE, byte-pair-encoding</a:t>
            </a:r>
            <a:r>
              <a:rPr lang="ko-KR" altLang="en-US" dirty="0"/>
              <a:t>을 통한 </a:t>
            </a:r>
            <a:r>
              <a:rPr lang="en-US" altLang="ko-KR" dirty="0"/>
              <a:t>input representation</a:t>
            </a:r>
            <a:r>
              <a:rPr lang="ko-KR" altLang="en-US" dirty="0"/>
              <a:t>의 변화입니다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en-US" altLang="ko-KR" dirty="0"/>
              <a:t>NLP </a:t>
            </a:r>
            <a:r>
              <a:rPr lang="ko-KR" altLang="en-US" dirty="0" err="1"/>
              <a:t>모델들에는</a:t>
            </a:r>
            <a:r>
              <a:rPr lang="ko-KR" altLang="en-US" dirty="0"/>
              <a:t> </a:t>
            </a:r>
            <a:r>
              <a:rPr lang="en-US" altLang="ko-KR" dirty="0"/>
              <a:t>OOV, Out-Of-Vocabulary</a:t>
            </a:r>
            <a:r>
              <a:rPr lang="ko-KR" altLang="en-US" dirty="0"/>
              <a:t> 문제가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모델이 알고 있는 단어가 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low, lower, newest, widest</a:t>
            </a:r>
            <a:r>
              <a:rPr lang="ko-KR" altLang="en-US" dirty="0"/>
              <a:t>이 있다고 합시다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input</a:t>
            </a:r>
            <a:r>
              <a:rPr lang="ko-KR" altLang="en-US" dirty="0"/>
              <a:t>으로 </a:t>
            </a:r>
            <a:r>
              <a:rPr lang="en-US" altLang="ko-KR" dirty="0"/>
              <a:t>lowest</a:t>
            </a:r>
            <a:r>
              <a:rPr lang="ko-KR" altLang="en-US" dirty="0"/>
              <a:t>가 들어온다면 모델의 단어 리스트에는 없기 때문에 </a:t>
            </a:r>
            <a:r>
              <a:rPr lang="en-US" altLang="ko-KR" dirty="0"/>
              <a:t>OOV </a:t>
            </a:r>
            <a:r>
              <a:rPr lang="ko-KR" altLang="en-US" dirty="0"/>
              <a:t>문제가 일어납니다</a:t>
            </a:r>
            <a:r>
              <a:rPr lang="en-US" altLang="ko-KR" dirty="0"/>
              <a:t>.</a:t>
            </a:r>
            <a:r>
              <a:rPr lang="ko-KR" altLang="en-US" dirty="0"/>
              <a:t> 분명 </a:t>
            </a:r>
            <a:r>
              <a:rPr lang="en-US" altLang="ko-KR" dirty="0"/>
              <a:t>lowest</a:t>
            </a:r>
            <a:r>
              <a:rPr lang="ko-KR" altLang="en-US" dirty="0"/>
              <a:t>는 </a:t>
            </a:r>
            <a:r>
              <a:rPr lang="en-US" altLang="ko-KR" dirty="0"/>
              <a:t>low</a:t>
            </a:r>
            <a:r>
              <a:rPr lang="ko-KR" altLang="en-US" dirty="0"/>
              <a:t>와 그렇게 차이가 없는데 말이죠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BPE</a:t>
            </a:r>
            <a:r>
              <a:rPr lang="ko-KR" altLang="en-US" dirty="0"/>
              <a:t>를 적용한다면 알파벳 수준으로 단어들을 쪼개 모델의 단어집합에 넣고 가장 자주 등장하는 페어를 합쳐서 단어집합에 추가합니다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여러 번 반복하면 모델의 단어집합에는 </a:t>
            </a:r>
            <a:r>
              <a:rPr lang="en-US" altLang="ko-KR" dirty="0"/>
              <a:t>low</a:t>
            </a:r>
            <a:r>
              <a:rPr lang="ko-KR" altLang="en-US" dirty="0"/>
              <a:t>와 </a:t>
            </a:r>
            <a:r>
              <a:rPr lang="en-US" altLang="ko-KR" dirty="0" err="1"/>
              <a:t>est</a:t>
            </a:r>
            <a:r>
              <a:rPr lang="ko-KR" altLang="en-US" dirty="0"/>
              <a:t>가 다 존재하기 때문에 </a:t>
            </a:r>
            <a:r>
              <a:rPr lang="en-US" altLang="ko-KR" dirty="0"/>
              <a:t>GPT-2</a:t>
            </a:r>
            <a:r>
              <a:rPr lang="ko-KR" altLang="en-US" dirty="0"/>
              <a:t>에서는 이 둘을 합쳐 </a:t>
            </a:r>
            <a:r>
              <a:rPr lang="en-US" altLang="ko-KR" dirty="0"/>
              <a:t>lowest</a:t>
            </a:r>
            <a:r>
              <a:rPr lang="ko-KR" altLang="en-US" dirty="0"/>
              <a:t>를 인지하기에 </a:t>
            </a:r>
            <a:r>
              <a:rPr lang="en-US" altLang="ko-KR" dirty="0"/>
              <a:t>OOV </a:t>
            </a:r>
            <a:r>
              <a:rPr lang="ko-KR" altLang="en-US" dirty="0"/>
              <a:t>문제의 발생 빈도를 극단적으로 줄일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41CE4-52A3-4EE6-A9D3-2B828A86D5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3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모델은 </a:t>
            </a:r>
            <a:r>
              <a:rPr lang="en-US" altLang="ko-KR" dirty="0"/>
              <a:t>GPT-3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GPT-3</a:t>
            </a:r>
            <a:r>
              <a:rPr lang="ko-KR" altLang="en-US" dirty="0"/>
              <a:t>는 </a:t>
            </a:r>
            <a:r>
              <a:rPr lang="en-US" altLang="ko-KR" dirty="0"/>
              <a:t>In-context learning</a:t>
            </a:r>
            <a:r>
              <a:rPr lang="ko-KR" altLang="en-US" dirty="0"/>
              <a:t>을 이용한 </a:t>
            </a:r>
            <a:r>
              <a:rPr lang="en-US" altLang="ko-KR" dirty="0"/>
              <a:t>few-shot downstream task</a:t>
            </a:r>
            <a:r>
              <a:rPr lang="ko-KR" altLang="en-US" dirty="0"/>
              <a:t>를 실현한 모델입니다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 모델보다 </a:t>
            </a:r>
            <a:r>
              <a:rPr lang="en-US" altLang="ko-KR" dirty="0"/>
              <a:t>100</a:t>
            </a:r>
            <a:r>
              <a:rPr lang="ko-KR" altLang="en-US" dirty="0"/>
              <a:t>배 이상의 파라메터인 </a:t>
            </a:r>
            <a:r>
              <a:rPr lang="en-US" altLang="ko-KR" dirty="0"/>
              <a:t>1750</a:t>
            </a:r>
            <a:r>
              <a:rPr lang="ko-KR" altLang="en-US" dirty="0"/>
              <a:t>억 개의 파라메터를 가지고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GPT-2</a:t>
            </a:r>
            <a:r>
              <a:rPr lang="ko-KR" altLang="en-US" dirty="0"/>
              <a:t>처럼 구조적으로 바뀐 부분은 그렇게 많지 않으니 빠르게 살펴보고 </a:t>
            </a:r>
            <a:r>
              <a:rPr lang="en-US" altLang="ko-KR" dirty="0"/>
              <a:t>In-context learning</a:t>
            </a:r>
            <a:r>
              <a:rPr lang="ko-KR" altLang="en-US" dirty="0"/>
              <a:t>과 </a:t>
            </a:r>
            <a:r>
              <a:rPr lang="en-US" altLang="ko-KR" dirty="0"/>
              <a:t>few-shot</a:t>
            </a:r>
            <a:r>
              <a:rPr lang="ko-KR" altLang="en-US" dirty="0"/>
              <a:t>에 대해 알아보겠습니다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GPT-3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에서 쓰던 것보다 훨씬 큰 </a:t>
            </a:r>
            <a:r>
              <a:rPr lang="en-US" altLang="ko-KR" dirty="0"/>
              <a:t>dataset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OpenAI</a:t>
            </a:r>
            <a:r>
              <a:rPr lang="ko-KR" altLang="en-US" dirty="0"/>
              <a:t>는 </a:t>
            </a:r>
            <a:r>
              <a:rPr lang="en-US" altLang="ko-KR" dirty="0"/>
              <a:t>Common crawling, WebText2, Books </a:t>
            </a:r>
            <a:r>
              <a:rPr lang="ko-KR" altLang="en-US" dirty="0"/>
              <a:t>데이터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Wikipedia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데이터를 섞어 학습 </a:t>
            </a:r>
            <a:r>
              <a:rPr lang="en-US" altLang="ko-KR" dirty="0"/>
              <a:t>dataset</a:t>
            </a:r>
            <a:r>
              <a:rPr lang="ko-KR" altLang="en-US" dirty="0"/>
              <a:t>을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큰 변화점은 </a:t>
            </a:r>
            <a:r>
              <a:rPr lang="en-US" altLang="ko-KR" dirty="0"/>
              <a:t>Transformer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본디 </a:t>
            </a:r>
            <a:r>
              <a:rPr lang="en-US" altLang="ko-KR" dirty="0"/>
              <a:t>Transformer</a:t>
            </a:r>
            <a:r>
              <a:rPr lang="ko-KR" altLang="en-US" dirty="0"/>
              <a:t>는 </a:t>
            </a:r>
            <a:r>
              <a:rPr lang="en-US" altLang="ko-KR" dirty="0"/>
              <a:t>decoder</a:t>
            </a:r>
            <a:r>
              <a:rPr lang="ko-KR" altLang="en-US" dirty="0"/>
              <a:t>에서 </a:t>
            </a:r>
            <a:r>
              <a:rPr lang="en-US" altLang="ko-KR" dirty="0"/>
              <a:t>self-attention</a:t>
            </a:r>
            <a:r>
              <a:rPr lang="ko-KR" altLang="en-US" dirty="0"/>
              <a:t>을 할 때 </a:t>
            </a:r>
            <a:r>
              <a:rPr lang="en-US" altLang="ko-KR" dirty="0"/>
              <a:t>masking</a:t>
            </a:r>
            <a:r>
              <a:rPr lang="ko-KR" altLang="en-US" dirty="0"/>
              <a:t>을 하여 현재 위치 이후의 </a:t>
            </a:r>
            <a:r>
              <a:rPr lang="en-US" altLang="ko-KR" dirty="0"/>
              <a:t>token</a:t>
            </a:r>
            <a:r>
              <a:rPr lang="ko-KR" altLang="en-US" dirty="0"/>
              <a:t>들은 보지 못하도록 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지금까지 들어온 모든 </a:t>
            </a:r>
            <a:r>
              <a:rPr lang="en-US" altLang="ko-KR" dirty="0"/>
              <a:t>context</a:t>
            </a:r>
            <a:r>
              <a:rPr lang="ko-KR" altLang="en-US" dirty="0"/>
              <a:t>에 대한 연산을 할 수 있지만 너무 긴 문장이 들어올 경우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context</a:t>
            </a:r>
            <a:r>
              <a:rPr lang="ko-KR" altLang="en-US" dirty="0"/>
              <a:t>를 보는 것은 계산 복잡도는 </a:t>
            </a:r>
            <a:r>
              <a:rPr lang="en-US" altLang="ko-KR" dirty="0"/>
              <a:t>n^2</a:t>
            </a:r>
            <a:r>
              <a:rPr lang="ko-KR" altLang="en-US" dirty="0"/>
              <a:t>으로 높은 것에 반해 모든 </a:t>
            </a:r>
            <a:r>
              <a:rPr lang="en-US" altLang="ko-KR" dirty="0"/>
              <a:t>context</a:t>
            </a:r>
            <a:r>
              <a:rPr lang="ko-KR" altLang="en-US" dirty="0"/>
              <a:t>를 보는 것이 필요 없는 경우가 많기 때문에 </a:t>
            </a:r>
            <a:r>
              <a:rPr lang="en-US" altLang="ko-KR" dirty="0"/>
              <a:t>GPT-3</a:t>
            </a:r>
            <a:r>
              <a:rPr lang="ko-KR" altLang="en-US" dirty="0"/>
              <a:t>는 </a:t>
            </a:r>
            <a:r>
              <a:rPr lang="en-US" altLang="ko-KR" dirty="0"/>
              <a:t>Sparse Transformer</a:t>
            </a:r>
            <a:r>
              <a:rPr lang="ko-KR" altLang="en-US" dirty="0"/>
              <a:t>를 사용했습니다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Sparse Transformer</a:t>
            </a:r>
            <a:r>
              <a:rPr lang="ko-KR" altLang="en-US" dirty="0"/>
              <a:t>는 </a:t>
            </a:r>
            <a:r>
              <a:rPr lang="en-US" altLang="ko-KR" dirty="0"/>
              <a:t>attention layer</a:t>
            </a:r>
            <a:r>
              <a:rPr lang="ko-KR" altLang="en-US" dirty="0"/>
              <a:t>속 </a:t>
            </a:r>
            <a:r>
              <a:rPr lang="en-US" altLang="ko-KR" dirty="0"/>
              <a:t>element</a:t>
            </a:r>
            <a:r>
              <a:rPr lang="ko-KR" altLang="en-US" dirty="0"/>
              <a:t>들이 자신 주변 몇 </a:t>
            </a:r>
            <a:r>
              <a:rPr lang="en-US" altLang="ko-KR" dirty="0"/>
              <a:t>token</a:t>
            </a:r>
            <a:r>
              <a:rPr lang="ko-KR" altLang="en-US" dirty="0"/>
              <a:t>에만 </a:t>
            </a:r>
            <a:r>
              <a:rPr lang="en-US" altLang="ko-KR" dirty="0"/>
              <a:t>attention</a:t>
            </a:r>
            <a:r>
              <a:rPr lang="ko-KR" altLang="en-US" dirty="0"/>
              <a:t>할 수 있도록 </a:t>
            </a:r>
            <a:r>
              <a:rPr lang="en-US" altLang="ko-KR" dirty="0"/>
              <a:t>restricted attention</a:t>
            </a:r>
            <a:r>
              <a:rPr lang="ko-KR" altLang="en-US" dirty="0"/>
              <a:t>을 하도록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불필요한 </a:t>
            </a:r>
            <a:r>
              <a:rPr lang="en-US" altLang="ko-KR" dirty="0"/>
              <a:t>context</a:t>
            </a:r>
            <a:r>
              <a:rPr lang="ko-KR" altLang="en-US" dirty="0"/>
              <a:t>를 제거함과 동시에 학습에 필요한 계산 리소스를 줄였습니다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41CE4-52A3-4EE6-A9D3-2B828A86D5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9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GPT-3</a:t>
            </a:r>
            <a:r>
              <a:rPr lang="ko-KR" altLang="en-US" dirty="0"/>
              <a:t>의 가장 큰 새로운 기능인 </a:t>
            </a:r>
            <a:r>
              <a:rPr lang="en-US" altLang="ko-KR" dirty="0"/>
              <a:t>In-context learning</a:t>
            </a:r>
            <a:r>
              <a:rPr lang="ko-KR" altLang="en-US" dirty="0"/>
              <a:t>과 </a:t>
            </a:r>
            <a:r>
              <a:rPr lang="en-US" altLang="ko-KR" dirty="0"/>
              <a:t>few-shot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In-context learning</a:t>
            </a:r>
            <a:r>
              <a:rPr lang="ko-KR" altLang="en-US" dirty="0"/>
              <a:t>은 </a:t>
            </a:r>
            <a:r>
              <a:rPr lang="en-US" altLang="ko-KR" dirty="0"/>
              <a:t>input prompt</a:t>
            </a:r>
            <a:r>
              <a:rPr lang="ko-KR" altLang="en-US" dirty="0"/>
              <a:t>를 통해 </a:t>
            </a:r>
            <a:r>
              <a:rPr lang="en-US" altLang="ko-KR" dirty="0"/>
              <a:t>task</a:t>
            </a:r>
            <a:r>
              <a:rPr lang="ko-KR" altLang="en-US" dirty="0"/>
              <a:t>를 어떻게 해야 할지 유추할 수 있는 기능입니다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GPT-3</a:t>
            </a:r>
            <a:r>
              <a:rPr lang="ko-KR" altLang="en-US" dirty="0"/>
              <a:t>는 이 </a:t>
            </a:r>
            <a:r>
              <a:rPr lang="en-US" altLang="ko-KR" dirty="0"/>
              <a:t>In-context learning</a:t>
            </a:r>
            <a:r>
              <a:rPr lang="ko-KR" altLang="en-US" dirty="0"/>
              <a:t>을 통해 기존의 </a:t>
            </a:r>
            <a:r>
              <a:rPr lang="en-US" altLang="ko-KR" dirty="0"/>
              <a:t>zero-shot</a:t>
            </a:r>
            <a:r>
              <a:rPr lang="ko-KR" altLang="en-US" dirty="0"/>
              <a:t>에서 발전시켜 사용자가 임의로 몇가지 </a:t>
            </a:r>
            <a:r>
              <a:rPr lang="en-US" altLang="ko-KR" dirty="0"/>
              <a:t>task</a:t>
            </a:r>
            <a:r>
              <a:rPr lang="ko-KR" altLang="en-US" dirty="0"/>
              <a:t>에 대한 예시를 주고 이를 통해 더 정확한 대답을 할 수 있는 </a:t>
            </a:r>
            <a:r>
              <a:rPr lang="en-US" altLang="ko-KR" dirty="0"/>
              <a:t>few-shot</a:t>
            </a:r>
            <a:r>
              <a:rPr lang="ko-KR" altLang="en-US" dirty="0"/>
              <a:t>을 가능하게 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In-context learning</a:t>
            </a:r>
            <a:r>
              <a:rPr lang="ko-KR" altLang="en-US" dirty="0"/>
              <a:t>의 중요 포인트는 </a:t>
            </a:r>
            <a:r>
              <a:rPr lang="en-US" altLang="ko-KR" dirty="0"/>
              <a:t>prompt</a:t>
            </a:r>
            <a:r>
              <a:rPr lang="ko-KR" altLang="en-US" dirty="0"/>
              <a:t>를 분석하는 과정에서 모델 내의 파라메터가 변하지 않는다는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그렇기에 </a:t>
            </a:r>
            <a:r>
              <a:rPr lang="en-US" altLang="ko-KR" dirty="0"/>
              <a:t>fine-tuning</a:t>
            </a:r>
            <a:r>
              <a:rPr lang="ko-KR" altLang="en-US" dirty="0"/>
              <a:t>이 필요한 과정이 아니기에 추가적인 학습없이 여러 곳에서 사용하도록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당연히 퍼포먼스 측면에서는 </a:t>
            </a:r>
            <a:r>
              <a:rPr lang="en-US" altLang="ko-KR" dirty="0"/>
              <a:t>fine-tuning</a:t>
            </a:r>
            <a:r>
              <a:rPr lang="ko-KR" altLang="en-US" dirty="0"/>
              <a:t>이 뛰어난 부분이 많습니다만</a:t>
            </a:r>
            <a:endParaRPr lang="en-US" altLang="ko-KR" dirty="0"/>
          </a:p>
          <a:p>
            <a:r>
              <a:rPr lang="ko-KR" altLang="en-US" dirty="0"/>
              <a:t>계속해서 모델이 커지고 있기에 매번 </a:t>
            </a:r>
            <a:r>
              <a:rPr lang="en-US" altLang="ko-KR" dirty="0"/>
              <a:t>fine-tuning</a:t>
            </a:r>
            <a:r>
              <a:rPr lang="ko-KR" altLang="en-US" dirty="0"/>
              <a:t>을 하기는 어렵다는 관점으로 봤을 때</a:t>
            </a:r>
            <a:r>
              <a:rPr lang="en-US" altLang="ko-KR" dirty="0"/>
              <a:t>, In-context learning</a:t>
            </a:r>
            <a:r>
              <a:rPr lang="ko-KR" altLang="en-US" dirty="0"/>
              <a:t>은 엄청난 효율성을 가지고 있다고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GPT-1</a:t>
            </a:r>
            <a:r>
              <a:rPr lang="ko-KR" altLang="en-US" dirty="0"/>
              <a:t>부터 </a:t>
            </a:r>
            <a:r>
              <a:rPr lang="en-US" altLang="ko-KR" dirty="0"/>
              <a:t>3</a:t>
            </a:r>
            <a:r>
              <a:rPr lang="ko-KR" altLang="en-US" dirty="0"/>
              <a:t>까지 </a:t>
            </a:r>
            <a:r>
              <a:rPr lang="en-US" altLang="ko-KR" dirty="0"/>
              <a:t>GPT </a:t>
            </a:r>
            <a:r>
              <a:rPr lang="ko-KR" altLang="en-US" dirty="0"/>
              <a:t>모델의 역사들을 살펴봤는데요 제가 조사하면서 느낀 바로는 </a:t>
            </a:r>
            <a:r>
              <a:rPr lang="en-US" altLang="ko-KR" dirty="0"/>
              <a:t>GPT-1</a:t>
            </a:r>
            <a:r>
              <a:rPr lang="ko-KR" altLang="en-US" dirty="0"/>
              <a:t>에서 </a:t>
            </a:r>
            <a:r>
              <a:rPr lang="en-US" altLang="ko-KR" dirty="0"/>
              <a:t>Transformer</a:t>
            </a:r>
            <a:r>
              <a:rPr lang="ko-KR" altLang="en-US" dirty="0"/>
              <a:t>의 도입이나 </a:t>
            </a:r>
            <a:r>
              <a:rPr lang="en-US" altLang="ko-KR" dirty="0"/>
              <a:t>unsupervised learning</a:t>
            </a:r>
            <a:r>
              <a:rPr lang="ko-KR" altLang="en-US" dirty="0"/>
              <a:t>의 도입은 </a:t>
            </a:r>
            <a:r>
              <a:rPr lang="en-US" altLang="ko-KR" dirty="0"/>
              <a:t>NLP</a:t>
            </a:r>
            <a:r>
              <a:rPr lang="ko-KR" altLang="en-US" dirty="0"/>
              <a:t>의 </a:t>
            </a:r>
            <a:r>
              <a:rPr lang="en-US" altLang="ko-KR" dirty="0"/>
              <a:t>model structure</a:t>
            </a:r>
            <a:r>
              <a:rPr lang="ko-KR" altLang="en-US" dirty="0"/>
              <a:t>적인 </a:t>
            </a:r>
            <a:r>
              <a:rPr lang="en-US" altLang="ko-KR" dirty="0"/>
              <a:t>breakthrough</a:t>
            </a:r>
            <a:r>
              <a:rPr lang="ko-KR" altLang="en-US" dirty="0"/>
              <a:t>라고 생각하지만 그 이후로는 </a:t>
            </a:r>
            <a:r>
              <a:rPr lang="en-US" altLang="ko-KR" dirty="0"/>
              <a:t>structure</a:t>
            </a:r>
            <a:r>
              <a:rPr lang="ko-KR" altLang="en-US" dirty="0"/>
              <a:t>적인 </a:t>
            </a:r>
            <a:r>
              <a:rPr lang="en-US" altLang="ko-KR" dirty="0"/>
              <a:t>breakthrough</a:t>
            </a:r>
            <a:r>
              <a:rPr lang="ko-KR" altLang="en-US" dirty="0"/>
              <a:t>라기 보다는 좀 더 정교하게 데이터를 가공하고 학습시키는 방면으로 발전을 </a:t>
            </a:r>
            <a:r>
              <a:rPr lang="ko-KR" altLang="en-US" dirty="0" err="1"/>
              <a:t>한듯</a:t>
            </a:r>
            <a:r>
              <a:rPr lang="ko-KR" altLang="en-US" dirty="0"/>
              <a:t> 보였습니다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</a:t>
            </a:r>
            <a:r>
              <a:rPr lang="en-US" altLang="ko-KR" dirty="0"/>
              <a:t>ChatGPT</a:t>
            </a:r>
            <a:r>
              <a:rPr lang="ko-KR" altLang="en-US" dirty="0"/>
              <a:t>의 경우에도 </a:t>
            </a:r>
            <a:r>
              <a:rPr lang="en-US" altLang="ko-KR" dirty="0"/>
              <a:t>RLHF </a:t>
            </a:r>
            <a:r>
              <a:rPr lang="ko-KR" altLang="en-US" dirty="0"/>
              <a:t>등으로 사람이 데이터 정교화를 통해 한층 더 발전시킨 것처럼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GPT</a:t>
            </a:r>
            <a:r>
              <a:rPr lang="ko-KR" altLang="en-US" dirty="0"/>
              <a:t>의 발전과정에도 모델 학습의 효율을 </a:t>
            </a:r>
            <a:r>
              <a:rPr lang="ko-KR" altLang="en-US" dirty="0" err="1"/>
              <a:t>높히려는</a:t>
            </a:r>
            <a:r>
              <a:rPr lang="ko-KR" altLang="en-US" dirty="0"/>
              <a:t> 시도가 많았던 것처럼</a:t>
            </a:r>
            <a:endParaRPr lang="en-US" altLang="ko-KR" dirty="0"/>
          </a:p>
          <a:p>
            <a:r>
              <a:rPr lang="ko-KR" altLang="en-US" dirty="0"/>
              <a:t>이제는 대규모 모델을 만드는 것에 있어서 무작정 계산 리소스 투입을 시도하는 것이 정답이 아닌 더 정교한 데이터를 통해 더 효율적인 학습을 추구하는 것이 정답이 되어간다고 </a:t>
            </a:r>
            <a:r>
              <a:rPr lang="ko-KR" altLang="en-US" dirty="0" err="1"/>
              <a:t>결론내며</a:t>
            </a:r>
            <a:r>
              <a:rPr lang="ko-KR" altLang="en-US" dirty="0"/>
              <a:t> 발표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41CE4-52A3-4EE6-A9D3-2B828A86D5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7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0" i="0" kern="1200" dirty="0">
                <a:solidFill>
                  <a:schemeClr val="tx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n-cs"/>
              </a:rPr>
              <a:t>In this module, we looked at how the transaction of buying and selling goods in human history was conducted, and explained the problems of traditional money currently being used. I also explained how cryptocurrency can solve the money problems we are currently using. I also introduced the birth of Bitcoin, the first cryptocurrency to apply blockchain technology.</a:t>
            </a:r>
            <a:endParaRPr lang="en-US" altLang="ko-KR" sz="4400" b="0" i="0" kern="1200" dirty="0">
              <a:solidFill>
                <a:schemeClr val="tx1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  <a:p>
            <a:endParaRPr lang="en-US" altLang="ko-KR" sz="2800" b="0" i="0" kern="1200" dirty="0">
              <a:solidFill>
                <a:schemeClr val="tx1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  <a:p>
            <a:r>
              <a:rPr lang="ko-KR" altLang="en-US" sz="2800" b="0" i="0" kern="1200" dirty="0">
                <a:solidFill>
                  <a:schemeClr val="tx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n-cs"/>
              </a:rPr>
              <a:t>본 모듈에서는 </a:t>
            </a:r>
            <a:r>
              <a:rPr lang="ko-KR" altLang="ko-KR" sz="2800" dirty="0"/>
              <a:t>인간의 역사에서 물건을 사고 파는 거래가 어떻게 진행되었는가에 대</a:t>
            </a:r>
            <a:r>
              <a:rPr lang="ko-KR" altLang="en-US" sz="2800" dirty="0"/>
              <a:t>해</a:t>
            </a:r>
            <a:r>
              <a:rPr lang="ko-KR" altLang="ko-KR" sz="2800" dirty="0"/>
              <a:t> 살펴</a:t>
            </a:r>
            <a:r>
              <a:rPr lang="en-US" altLang="ko-KR" sz="2800" dirty="0"/>
              <a:t> </a:t>
            </a:r>
            <a:r>
              <a:rPr lang="ko-KR" altLang="en-US" sz="2800" dirty="0"/>
              <a:t>보았고</a:t>
            </a:r>
            <a:r>
              <a:rPr lang="en-US" altLang="ko-KR" sz="2800" dirty="0"/>
              <a:t>, </a:t>
            </a:r>
            <a:r>
              <a:rPr lang="ko-KR" altLang="en-US" sz="2800" dirty="0"/>
              <a:t>현재 사용하고 있는 돈의 문제점들에 대해 설명을 드렸습니다</a:t>
            </a:r>
            <a:r>
              <a:rPr lang="en-US" altLang="ko-KR" sz="2800" dirty="0"/>
              <a:t>. </a:t>
            </a:r>
            <a:r>
              <a:rPr lang="ko-KR" altLang="en-US" sz="2800" dirty="0"/>
              <a:t>그리고 암호화폐가 현재</a:t>
            </a:r>
            <a:r>
              <a:rPr lang="ko-KR" altLang="en-US" sz="2800" baseline="0" dirty="0"/>
              <a:t> 우리가 사용하고 있는 돈의 문제를 어떻게 해결할 수 있을지도 </a:t>
            </a:r>
            <a:r>
              <a:rPr lang="ko-KR" altLang="en-US" sz="2800" baseline="0" dirty="0" err="1"/>
              <a:t>설명드렸습니다</a:t>
            </a:r>
            <a:r>
              <a:rPr lang="en-US" altLang="ko-KR" sz="2800" baseline="0" dirty="0"/>
              <a:t>. </a:t>
            </a:r>
            <a:r>
              <a:rPr lang="ko-KR" altLang="en-US" sz="2800" baseline="0" dirty="0" err="1"/>
              <a:t>블록체인</a:t>
            </a:r>
            <a:r>
              <a:rPr lang="ko-KR" altLang="en-US" sz="2800" baseline="0" dirty="0"/>
              <a:t> 기술을 제일 처음 적용한 </a:t>
            </a:r>
            <a:r>
              <a:rPr lang="ko-KR" altLang="en-US" sz="2800" baseline="0" dirty="0" err="1"/>
              <a:t>암호화폐인</a:t>
            </a:r>
            <a:r>
              <a:rPr lang="ko-KR" altLang="en-US" sz="2800" baseline="0" dirty="0"/>
              <a:t> </a:t>
            </a:r>
            <a:r>
              <a:rPr lang="ko-KR" altLang="en-US" sz="2800" baseline="0" dirty="0" err="1"/>
              <a:t>비트코인에</a:t>
            </a:r>
            <a:r>
              <a:rPr lang="ko-KR" altLang="en-US" sz="2800" baseline="0" dirty="0"/>
              <a:t> 대한 탄생도 소개를 드렸습니다</a:t>
            </a:r>
            <a:r>
              <a:rPr lang="en-US" altLang="ko-KR" sz="2800" baseline="0" dirty="0"/>
              <a:t>.</a:t>
            </a:r>
            <a:endParaRPr lang="en-US" altLang="ko-KR" sz="2800" b="0" i="0" kern="1200" dirty="0">
              <a:solidFill>
                <a:schemeClr val="tx1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b="0" i="0" kern="1200" dirty="0">
              <a:solidFill>
                <a:schemeClr val="tx1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DE30E-BEA1-4274-ACA5-75577947903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9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212A8743-5E66-71D4-1281-0A53F53B0C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81B44"/>
              </a:gs>
              <a:gs pos="98000">
                <a:srgbClr val="042578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E1C3C78A-3390-C23A-6288-918E872049ED}"/>
              </a:ext>
            </a:extLst>
          </p:cNvPr>
          <p:cNvSpPr/>
          <p:nvPr userDrawn="1"/>
        </p:nvSpPr>
        <p:spPr>
          <a:xfrm rot="2700000">
            <a:off x="-1540770" y="-1501248"/>
            <a:ext cx="3645533" cy="3645533"/>
          </a:xfrm>
          <a:prstGeom prst="roundRect">
            <a:avLst/>
          </a:prstGeom>
          <a:noFill/>
          <a:ln>
            <a:solidFill>
              <a:srgbClr val="00D5E4">
                <a:alpha val="7137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1" name="Rounded Rectangle 35">
            <a:extLst>
              <a:ext uri="{FF2B5EF4-FFF2-40B4-BE49-F238E27FC236}">
                <a16:creationId xmlns:a16="http://schemas.microsoft.com/office/drawing/2014/main" id="{7E20DC1B-8972-5B61-B403-102BD15A8ACB}"/>
              </a:ext>
            </a:extLst>
          </p:cNvPr>
          <p:cNvSpPr/>
          <p:nvPr userDrawn="1"/>
        </p:nvSpPr>
        <p:spPr>
          <a:xfrm rot="2700000">
            <a:off x="4189122" y="-2290503"/>
            <a:ext cx="3819113" cy="3819113"/>
          </a:xfrm>
          <a:prstGeom prst="roundRect">
            <a:avLst/>
          </a:prstGeom>
          <a:noFill/>
          <a:ln>
            <a:solidFill>
              <a:srgbClr val="00D5E4">
                <a:alpha val="7137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Rounded Rectangle 36">
            <a:extLst>
              <a:ext uri="{FF2B5EF4-FFF2-40B4-BE49-F238E27FC236}">
                <a16:creationId xmlns:a16="http://schemas.microsoft.com/office/drawing/2014/main" id="{7E80F971-051F-D5D1-D37F-77CD3063E8C0}"/>
              </a:ext>
            </a:extLst>
          </p:cNvPr>
          <p:cNvSpPr/>
          <p:nvPr userDrawn="1"/>
        </p:nvSpPr>
        <p:spPr>
          <a:xfrm rot="2700000">
            <a:off x="10285122" y="424087"/>
            <a:ext cx="3819113" cy="3819113"/>
          </a:xfrm>
          <a:prstGeom prst="roundRect">
            <a:avLst/>
          </a:prstGeom>
          <a:noFill/>
          <a:ln>
            <a:solidFill>
              <a:srgbClr val="00D5E4">
                <a:alpha val="7137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Rounded Rectangle 37">
            <a:extLst>
              <a:ext uri="{FF2B5EF4-FFF2-40B4-BE49-F238E27FC236}">
                <a16:creationId xmlns:a16="http://schemas.microsoft.com/office/drawing/2014/main" id="{7C9EC58B-715C-68C7-4532-E8E3E3CD4B18}"/>
              </a:ext>
            </a:extLst>
          </p:cNvPr>
          <p:cNvSpPr/>
          <p:nvPr userDrawn="1"/>
        </p:nvSpPr>
        <p:spPr>
          <a:xfrm rot="2700000">
            <a:off x="4366216" y="5079847"/>
            <a:ext cx="6656687" cy="6656687"/>
          </a:xfrm>
          <a:prstGeom prst="roundRect">
            <a:avLst/>
          </a:prstGeom>
          <a:noFill/>
          <a:ln>
            <a:solidFill>
              <a:srgbClr val="00D5E4">
                <a:alpha val="7137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4" name="Rounded Rectangle 38">
            <a:extLst>
              <a:ext uri="{FF2B5EF4-FFF2-40B4-BE49-F238E27FC236}">
                <a16:creationId xmlns:a16="http://schemas.microsoft.com/office/drawing/2014/main" id="{750B458E-B248-4799-35E9-ED6C72EEC91B}"/>
              </a:ext>
            </a:extLst>
          </p:cNvPr>
          <p:cNvSpPr/>
          <p:nvPr userDrawn="1"/>
        </p:nvSpPr>
        <p:spPr>
          <a:xfrm rot="2700000">
            <a:off x="6114489" y="430988"/>
            <a:ext cx="4808582" cy="4808582"/>
          </a:xfrm>
          <a:prstGeom prst="roundRect">
            <a:avLst/>
          </a:prstGeom>
          <a:gradFill>
            <a:gsLst>
              <a:gs pos="64000">
                <a:srgbClr val="3CA2C5">
                  <a:alpha val="14000"/>
                </a:srgbClr>
              </a:gs>
              <a:gs pos="26000">
                <a:srgbClr val="03192E">
                  <a:alpha val="0"/>
                </a:srgbClr>
              </a:gs>
              <a:gs pos="98000">
                <a:srgbClr val="28C5C4">
                  <a:alpha val="31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5" name="Rounded Rectangle 39">
            <a:extLst>
              <a:ext uri="{FF2B5EF4-FFF2-40B4-BE49-F238E27FC236}">
                <a16:creationId xmlns:a16="http://schemas.microsoft.com/office/drawing/2014/main" id="{97ED7035-A884-7DE9-D34E-99557608C986}"/>
              </a:ext>
            </a:extLst>
          </p:cNvPr>
          <p:cNvSpPr/>
          <p:nvPr userDrawn="1"/>
        </p:nvSpPr>
        <p:spPr>
          <a:xfrm rot="2700000">
            <a:off x="-604739" y="4158185"/>
            <a:ext cx="3520820" cy="3520820"/>
          </a:xfrm>
          <a:prstGeom prst="roundRect">
            <a:avLst/>
          </a:prstGeom>
          <a:noFill/>
          <a:ln>
            <a:solidFill>
              <a:srgbClr val="00D5E4">
                <a:alpha val="7137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6" name="Rounded Rectangle 41">
            <a:extLst>
              <a:ext uri="{FF2B5EF4-FFF2-40B4-BE49-F238E27FC236}">
                <a16:creationId xmlns:a16="http://schemas.microsoft.com/office/drawing/2014/main" id="{D6C9C012-3CFB-920F-5544-E576E6F680EC}"/>
              </a:ext>
            </a:extLst>
          </p:cNvPr>
          <p:cNvSpPr/>
          <p:nvPr userDrawn="1"/>
        </p:nvSpPr>
        <p:spPr>
          <a:xfrm rot="2700000">
            <a:off x="1450525" y="430987"/>
            <a:ext cx="4808582" cy="4808582"/>
          </a:xfrm>
          <a:prstGeom prst="roundRect">
            <a:avLst/>
          </a:prstGeom>
          <a:gradFill>
            <a:gsLst>
              <a:gs pos="64000">
                <a:srgbClr val="3CA2C5">
                  <a:alpha val="22331"/>
                </a:srgbClr>
              </a:gs>
              <a:gs pos="26000">
                <a:srgbClr val="03192E">
                  <a:alpha val="0"/>
                </a:srgbClr>
              </a:gs>
              <a:gs pos="98000">
                <a:srgbClr val="28C5C4">
                  <a:alpha val="36863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7" name="Rounded Rectangle 45">
            <a:extLst>
              <a:ext uri="{FF2B5EF4-FFF2-40B4-BE49-F238E27FC236}">
                <a16:creationId xmlns:a16="http://schemas.microsoft.com/office/drawing/2014/main" id="{EB0C8B4E-AB9D-FB5C-E3F6-2C6A06BF28B2}"/>
              </a:ext>
            </a:extLst>
          </p:cNvPr>
          <p:cNvSpPr/>
          <p:nvPr userDrawn="1"/>
        </p:nvSpPr>
        <p:spPr>
          <a:xfrm rot="2700000">
            <a:off x="5253550" y="430988"/>
            <a:ext cx="4808582" cy="4808582"/>
          </a:xfrm>
          <a:prstGeom prst="roundRect">
            <a:avLst/>
          </a:prstGeom>
          <a:gradFill>
            <a:gsLst>
              <a:gs pos="64000">
                <a:srgbClr val="255F73">
                  <a:alpha val="13159"/>
                </a:srgbClr>
              </a:gs>
              <a:gs pos="26000">
                <a:srgbClr val="03192E">
                  <a:alpha val="0"/>
                </a:srgbClr>
              </a:gs>
              <a:gs pos="98000">
                <a:srgbClr val="3CA2C5">
                  <a:alpha val="1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8" name="Rounded Rectangle 46">
            <a:extLst>
              <a:ext uri="{FF2B5EF4-FFF2-40B4-BE49-F238E27FC236}">
                <a16:creationId xmlns:a16="http://schemas.microsoft.com/office/drawing/2014/main" id="{275E1ED2-3561-5FB2-4B59-680E3F2A074E}"/>
              </a:ext>
            </a:extLst>
          </p:cNvPr>
          <p:cNvSpPr/>
          <p:nvPr userDrawn="1"/>
        </p:nvSpPr>
        <p:spPr>
          <a:xfrm rot="2700000">
            <a:off x="9631053" y="-2732710"/>
            <a:ext cx="3819113" cy="3819113"/>
          </a:xfrm>
          <a:prstGeom prst="roundRect">
            <a:avLst/>
          </a:prstGeom>
          <a:noFill/>
          <a:ln>
            <a:solidFill>
              <a:srgbClr val="00D5E4">
                <a:alpha val="7137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9" name="Rounded Rectangle 51">
            <a:extLst>
              <a:ext uri="{FF2B5EF4-FFF2-40B4-BE49-F238E27FC236}">
                <a16:creationId xmlns:a16="http://schemas.microsoft.com/office/drawing/2014/main" id="{03FB9E19-0B35-039C-9F18-2A958801AF4D}"/>
              </a:ext>
            </a:extLst>
          </p:cNvPr>
          <p:cNvSpPr/>
          <p:nvPr userDrawn="1"/>
        </p:nvSpPr>
        <p:spPr>
          <a:xfrm rot="2700000">
            <a:off x="5814722" y="622031"/>
            <a:ext cx="3819113" cy="3819113"/>
          </a:xfrm>
          <a:prstGeom prst="roundRect">
            <a:avLst/>
          </a:prstGeom>
          <a:noFill/>
          <a:ln>
            <a:solidFill>
              <a:srgbClr val="00D5E4">
                <a:alpha val="7137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0" name="Rounded Rectangle 52">
            <a:extLst>
              <a:ext uri="{FF2B5EF4-FFF2-40B4-BE49-F238E27FC236}">
                <a16:creationId xmlns:a16="http://schemas.microsoft.com/office/drawing/2014/main" id="{32A018E4-CF16-B2F6-9433-3447C85FCA2F}"/>
              </a:ext>
            </a:extLst>
          </p:cNvPr>
          <p:cNvSpPr/>
          <p:nvPr userDrawn="1"/>
        </p:nvSpPr>
        <p:spPr>
          <a:xfrm rot="2700000">
            <a:off x="8032766" y="6207530"/>
            <a:ext cx="3819113" cy="3819113"/>
          </a:xfrm>
          <a:prstGeom prst="roundRect">
            <a:avLst/>
          </a:prstGeom>
          <a:noFill/>
          <a:ln>
            <a:solidFill>
              <a:srgbClr val="00D5E4">
                <a:alpha val="7137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D7A12EB8-9049-4D57-E724-B32F832DF0A7}"/>
              </a:ext>
            </a:extLst>
          </p:cNvPr>
          <p:cNvSpPr/>
          <p:nvPr userDrawn="1"/>
        </p:nvSpPr>
        <p:spPr>
          <a:xfrm>
            <a:off x="1507067" y="2199860"/>
            <a:ext cx="432000" cy="72000"/>
          </a:xfrm>
          <a:prstGeom prst="rect">
            <a:avLst/>
          </a:prstGeom>
          <a:solidFill>
            <a:srgbClr val="00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F76B3-AF26-CC44-BA63-FAD04AF399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9064" y="2473920"/>
            <a:ext cx="9144000" cy="61658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>
                <a:solidFill>
                  <a:schemeClr val="bg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defRPr>
            </a:lvl1pPr>
          </a:lstStyle>
          <a:p>
            <a:r>
              <a:rPr lang="en-US" altLang="ko-KR" dirty="0"/>
              <a:t>Week1. Introduction to Blockchain(</a:t>
            </a:r>
            <a:r>
              <a:rPr lang="ko-KR" altLang="en-US" dirty="0" err="1"/>
              <a:t>주차명</a:t>
            </a:r>
            <a:r>
              <a:rPr lang="en-US" altLang="ko-KR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23B86-8897-C741-83E4-6209210928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9064" y="3160854"/>
            <a:ext cx="9144000" cy="101336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Introduction to Blockchain(</a:t>
            </a:r>
            <a:r>
              <a:rPr lang="ko-KR" altLang="en-US" dirty="0" err="1"/>
              <a:t>차시명</a:t>
            </a:r>
            <a:r>
              <a:rPr lang="en-US" altLang="ko-KR" dirty="0"/>
              <a:t>)</a:t>
            </a:r>
            <a:endParaRPr lang="en-KR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19F6C1A-C475-489B-58FE-457E52EB1D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4503" y="4784924"/>
            <a:ext cx="9158561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" altLang="ko-KR" dirty="0"/>
              <a:t>Prof. James Won-Ki Hong</a:t>
            </a:r>
          </a:p>
          <a:p>
            <a:pPr lvl="0"/>
            <a:r>
              <a:rPr kumimoji="1" lang="en" altLang="ko-KR" dirty="0"/>
              <a:t>Computer Science and Engineering</a:t>
            </a:r>
          </a:p>
          <a:p>
            <a:pPr lvl="0"/>
            <a:r>
              <a:rPr kumimoji="1" lang="en" altLang="ko-KR" dirty="0"/>
              <a:t>POSTECH</a:t>
            </a:r>
          </a:p>
        </p:txBody>
      </p:sp>
    </p:spTree>
    <p:extLst>
      <p:ext uri="{BB962C8B-B14F-4D97-AF65-F5344CB8AC3E}">
        <p14:creationId xmlns:p14="http://schemas.microsoft.com/office/powerpoint/2010/main" val="397125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73DE-52A7-BD44-B8F7-152C11B4B1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2287" y="3458541"/>
            <a:ext cx="10515600" cy="1637031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Noto Sans KR" panose="020B0500000000000000" pitchFamily="34" charset="-128"/>
                <a:ea typeface="Noto Sans KR" panose="020B0500000000000000" pitchFamily="34" charset="-128"/>
              </a:defRPr>
            </a:lvl1pPr>
          </a:lstStyle>
          <a:p>
            <a:pPr lvl="0"/>
            <a:r>
              <a:rPr lang="en-US" altLang="ko-KR" dirty="0"/>
              <a:t>0</a:t>
            </a:r>
            <a:r>
              <a:rPr lang="ko-KR" altLang="en-US" dirty="0"/>
              <a:t>주차 학습내용을 작성해 주세요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/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05AA27EC-8AB1-89D3-999D-139D42D7670E}"/>
              </a:ext>
            </a:extLst>
          </p:cNvPr>
          <p:cNvSpPr/>
          <p:nvPr userDrawn="1"/>
        </p:nvSpPr>
        <p:spPr>
          <a:xfrm rot="2700000">
            <a:off x="4450426" y="1508481"/>
            <a:ext cx="3342775" cy="3342775"/>
          </a:xfrm>
          <a:prstGeom prst="roundRect">
            <a:avLst/>
          </a:prstGeom>
          <a:gradFill>
            <a:gsLst>
              <a:gs pos="0">
                <a:srgbClr val="7BAFC1">
                  <a:alpha val="13725"/>
                </a:srgbClr>
              </a:gs>
              <a:gs pos="98000">
                <a:srgbClr val="C2EBFE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01A8006-E2DF-F9C4-4114-757A47E784EA}"/>
              </a:ext>
            </a:extLst>
          </p:cNvPr>
          <p:cNvSpPr txBox="1">
            <a:spLocks/>
          </p:cNvSpPr>
          <p:nvPr userDrawn="1"/>
        </p:nvSpPr>
        <p:spPr>
          <a:xfrm>
            <a:off x="7573682" y="368173"/>
            <a:ext cx="4222889" cy="215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260"/>
              </a:lnSpc>
            </a:pPr>
            <a:r>
              <a:rPr lang="en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heory and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pplications</a:t>
            </a:r>
          </a:p>
        </p:txBody>
      </p:sp>
      <p:cxnSp>
        <p:nvCxnSpPr>
          <p:cNvPr id="20" name="Straight Connector 84">
            <a:extLst>
              <a:ext uri="{FF2B5EF4-FFF2-40B4-BE49-F238E27FC236}">
                <a16:creationId xmlns:a16="http://schemas.microsoft.com/office/drawing/2014/main" id="{98B13D1A-75AA-4F8D-96A6-C703646F9623}"/>
              </a:ext>
            </a:extLst>
          </p:cNvPr>
          <p:cNvCxnSpPr>
            <a:cxnSpLocks/>
          </p:cNvCxnSpPr>
          <p:nvPr userDrawn="1"/>
        </p:nvCxnSpPr>
        <p:spPr>
          <a:xfrm>
            <a:off x="527740" y="658744"/>
            <a:ext cx="1118814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40">
            <a:extLst>
              <a:ext uri="{FF2B5EF4-FFF2-40B4-BE49-F238E27FC236}">
                <a16:creationId xmlns:a16="http://schemas.microsoft.com/office/drawing/2014/main" id="{67F3A55F-6FE9-46D3-76FE-C1F3066C49A1}"/>
              </a:ext>
            </a:extLst>
          </p:cNvPr>
          <p:cNvSpPr/>
          <p:nvPr userDrawn="1"/>
        </p:nvSpPr>
        <p:spPr>
          <a:xfrm rot="2700000">
            <a:off x="2496906" y="2717577"/>
            <a:ext cx="2131094" cy="2131094"/>
          </a:xfrm>
          <a:prstGeom prst="roundRect">
            <a:avLst/>
          </a:prstGeom>
          <a:noFill/>
          <a:ln>
            <a:solidFill>
              <a:srgbClr val="70A5BD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2" name="Rounded Rectangle 42">
            <a:extLst>
              <a:ext uri="{FF2B5EF4-FFF2-40B4-BE49-F238E27FC236}">
                <a16:creationId xmlns:a16="http://schemas.microsoft.com/office/drawing/2014/main" id="{26914649-B267-8551-666D-FC4CF4621A83}"/>
              </a:ext>
            </a:extLst>
          </p:cNvPr>
          <p:cNvSpPr/>
          <p:nvPr userDrawn="1"/>
        </p:nvSpPr>
        <p:spPr>
          <a:xfrm rot="2700000">
            <a:off x="7453201" y="1678422"/>
            <a:ext cx="1876752" cy="1876752"/>
          </a:xfrm>
          <a:prstGeom prst="roundRect">
            <a:avLst/>
          </a:prstGeom>
          <a:noFill/>
          <a:ln>
            <a:solidFill>
              <a:srgbClr val="70A5BD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3" name="Rounded Rectangle 44">
            <a:extLst>
              <a:ext uri="{FF2B5EF4-FFF2-40B4-BE49-F238E27FC236}">
                <a16:creationId xmlns:a16="http://schemas.microsoft.com/office/drawing/2014/main" id="{101D23A9-B552-3B5E-6F2C-FD2489FE6BF6}"/>
              </a:ext>
            </a:extLst>
          </p:cNvPr>
          <p:cNvSpPr/>
          <p:nvPr userDrawn="1"/>
        </p:nvSpPr>
        <p:spPr>
          <a:xfrm rot="2700000">
            <a:off x="6604475" y="1709432"/>
            <a:ext cx="1126236" cy="1126236"/>
          </a:xfrm>
          <a:prstGeom prst="roundRect">
            <a:avLst/>
          </a:prstGeom>
          <a:noFill/>
          <a:ln>
            <a:solidFill>
              <a:srgbClr val="70A5BD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4" name="Rounded Rectangle 46">
            <a:extLst>
              <a:ext uri="{FF2B5EF4-FFF2-40B4-BE49-F238E27FC236}">
                <a16:creationId xmlns:a16="http://schemas.microsoft.com/office/drawing/2014/main" id="{7D2C8E86-4AE4-9483-60A0-7ACBEC95C43D}"/>
              </a:ext>
            </a:extLst>
          </p:cNvPr>
          <p:cNvSpPr/>
          <p:nvPr userDrawn="1"/>
        </p:nvSpPr>
        <p:spPr>
          <a:xfrm rot="2700000">
            <a:off x="4190730" y="3874989"/>
            <a:ext cx="1011164" cy="1011164"/>
          </a:xfrm>
          <a:prstGeom prst="roundRect">
            <a:avLst/>
          </a:prstGeom>
          <a:noFill/>
          <a:ln>
            <a:solidFill>
              <a:srgbClr val="70A5BD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B71DB-8A07-0845-8072-597AECF4E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57158"/>
            <a:ext cx="10515600" cy="481931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latin typeface="Noto Sans KR Medium" panose="020B0500000000000000" pitchFamily="34" charset="-128"/>
                <a:ea typeface="Noto Sans KR Medium" panose="020B0500000000000000" pitchFamily="34" charset="-128"/>
              </a:defRPr>
            </a:lvl1pPr>
          </a:lstStyle>
          <a:p>
            <a:r>
              <a:rPr lang="en-US" altLang="ko-KR" dirty="0"/>
              <a:t>0</a:t>
            </a:r>
            <a:r>
              <a:rPr lang="ko-KR" altLang="en-US" dirty="0"/>
              <a:t>주차 </a:t>
            </a:r>
            <a:r>
              <a:rPr lang="en-US" altLang="ko-KR" dirty="0"/>
              <a:t>Title</a:t>
            </a:r>
            <a:endParaRPr lang="en-KR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2745636-660F-C2EB-AECB-44431DFC14C9}"/>
              </a:ext>
            </a:extLst>
          </p:cNvPr>
          <p:cNvSpPr txBox="1">
            <a:spLocks/>
          </p:cNvSpPr>
          <p:nvPr userDrawn="1"/>
        </p:nvSpPr>
        <p:spPr>
          <a:xfrm>
            <a:off x="425613" y="368173"/>
            <a:ext cx="4222889" cy="215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60"/>
              </a:lnSpc>
            </a:pP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POSTECH</a:t>
            </a:r>
          </a:p>
        </p:txBody>
      </p:sp>
    </p:spTree>
    <p:extLst>
      <p:ext uri="{BB962C8B-B14F-4D97-AF65-F5344CB8AC3E}">
        <p14:creationId xmlns:p14="http://schemas.microsoft.com/office/powerpoint/2010/main" val="137218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16332E8-E53D-0B45-6118-C8E5881CD381}"/>
              </a:ext>
            </a:extLst>
          </p:cNvPr>
          <p:cNvSpPr/>
          <p:nvPr userDrawn="1"/>
        </p:nvSpPr>
        <p:spPr>
          <a:xfrm rot="2700000">
            <a:off x="-656472" y="-607117"/>
            <a:ext cx="2531721" cy="2531721"/>
          </a:xfrm>
          <a:prstGeom prst="roundRect">
            <a:avLst/>
          </a:prstGeom>
          <a:gradFill>
            <a:gsLst>
              <a:gs pos="22000">
                <a:srgbClr val="9BD6FF">
                  <a:alpha val="0"/>
                </a:srgbClr>
              </a:gs>
              <a:gs pos="98000">
                <a:srgbClr val="83BBFF">
                  <a:alpha val="47843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5A185CEC-B202-F207-78B5-3D9499E48528}"/>
              </a:ext>
            </a:extLst>
          </p:cNvPr>
          <p:cNvSpPr/>
          <p:nvPr userDrawn="1"/>
        </p:nvSpPr>
        <p:spPr>
          <a:xfrm rot="2700000">
            <a:off x="-658484" y="-352824"/>
            <a:ext cx="2531617" cy="2537660"/>
          </a:xfrm>
          <a:prstGeom prst="roundRect">
            <a:avLst/>
          </a:prstGeom>
          <a:noFill/>
          <a:ln>
            <a:solidFill>
              <a:srgbClr val="83BBFF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C114F670-B6F5-B917-8113-426C39964B93}"/>
              </a:ext>
            </a:extLst>
          </p:cNvPr>
          <p:cNvSpPr/>
          <p:nvPr userDrawn="1"/>
        </p:nvSpPr>
        <p:spPr>
          <a:xfrm rot="2700000">
            <a:off x="11533440" y="4461724"/>
            <a:ext cx="1950042" cy="1954697"/>
          </a:xfrm>
          <a:prstGeom prst="roundRect">
            <a:avLst/>
          </a:prstGeom>
          <a:noFill/>
          <a:ln>
            <a:solidFill>
              <a:srgbClr val="83BBFF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FD230A83-71B2-E9FE-DF22-562DEAB7E597}"/>
              </a:ext>
            </a:extLst>
          </p:cNvPr>
          <p:cNvSpPr/>
          <p:nvPr userDrawn="1"/>
        </p:nvSpPr>
        <p:spPr>
          <a:xfrm rot="2700000">
            <a:off x="8736804" y="5109570"/>
            <a:ext cx="4325044" cy="1727692"/>
          </a:xfrm>
          <a:prstGeom prst="roundRect">
            <a:avLst/>
          </a:prstGeom>
          <a:noFill/>
          <a:ln>
            <a:solidFill>
              <a:srgbClr val="83BBFF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1CA9D8D6-DDCA-48BF-06C5-B7A6E2E9EF3F}"/>
              </a:ext>
            </a:extLst>
          </p:cNvPr>
          <p:cNvSpPr/>
          <p:nvPr userDrawn="1"/>
        </p:nvSpPr>
        <p:spPr>
          <a:xfrm rot="2700000">
            <a:off x="8610421" y="6113653"/>
            <a:ext cx="3157082" cy="3015555"/>
          </a:xfrm>
          <a:prstGeom prst="roundRect">
            <a:avLst/>
          </a:prstGeom>
          <a:noFill/>
          <a:ln>
            <a:solidFill>
              <a:srgbClr val="83BBFF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42401C7F-58FA-6D5A-BB24-9BFC80F73798}"/>
              </a:ext>
            </a:extLst>
          </p:cNvPr>
          <p:cNvSpPr/>
          <p:nvPr userDrawn="1"/>
        </p:nvSpPr>
        <p:spPr>
          <a:xfrm rot="2700000">
            <a:off x="10962373" y="3342055"/>
            <a:ext cx="811287" cy="813224"/>
          </a:xfrm>
          <a:prstGeom prst="roundRect">
            <a:avLst/>
          </a:prstGeom>
          <a:noFill/>
          <a:ln>
            <a:solidFill>
              <a:srgbClr val="83BBFF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C869FC6-845C-102D-46FB-609EED37D6A7}"/>
              </a:ext>
            </a:extLst>
          </p:cNvPr>
          <p:cNvSpPr txBox="1">
            <a:spLocks/>
          </p:cNvSpPr>
          <p:nvPr userDrawn="1"/>
        </p:nvSpPr>
        <p:spPr>
          <a:xfrm>
            <a:off x="7573682" y="368173"/>
            <a:ext cx="4222889" cy="215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260"/>
              </a:lnSpc>
            </a:pPr>
            <a:r>
              <a:rPr lang="en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heory and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pplications</a:t>
            </a:r>
          </a:p>
        </p:txBody>
      </p:sp>
      <p:cxnSp>
        <p:nvCxnSpPr>
          <p:cNvPr id="15" name="Straight Connector 84">
            <a:extLst>
              <a:ext uri="{FF2B5EF4-FFF2-40B4-BE49-F238E27FC236}">
                <a16:creationId xmlns:a16="http://schemas.microsoft.com/office/drawing/2014/main" id="{FCA135F9-28FC-E106-EA18-3DCECE541A71}"/>
              </a:ext>
            </a:extLst>
          </p:cNvPr>
          <p:cNvCxnSpPr>
            <a:cxnSpLocks/>
          </p:cNvCxnSpPr>
          <p:nvPr userDrawn="1"/>
        </p:nvCxnSpPr>
        <p:spPr>
          <a:xfrm>
            <a:off x="527740" y="658744"/>
            <a:ext cx="1118814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0C0886B9-F901-424B-CE5C-5A9BD9C749F2}"/>
              </a:ext>
            </a:extLst>
          </p:cNvPr>
          <p:cNvSpPr txBox="1">
            <a:spLocks/>
          </p:cNvSpPr>
          <p:nvPr userDrawn="1"/>
        </p:nvSpPr>
        <p:spPr>
          <a:xfrm>
            <a:off x="433611" y="368173"/>
            <a:ext cx="4222889" cy="215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60"/>
              </a:lnSpc>
            </a:pP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POSTECH DPNM Lab.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82A1712D-9AD7-A774-599D-A73526F67BB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3388" y="915988"/>
            <a:ext cx="11282362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2060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defRPr>
            </a:lvl1pPr>
          </a:lstStyle>
          <a:p>
            <a:pPr lvl="0"/>
            <a:r>
              <a:rPr kumimoji="1" lang="ko-KR" altLang="en-US" dirty="0"/>
              <a:t>타이틀을 입력해주세요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2C5A-6683-8447-A6F2-ED5E090371E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0187" y="1622078"/>
            <a:ext cx="11275702" cy="475182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defRPr>
            </a:lvl1pPr>
            <a:lvl2pPr marL="505800" indent="-228600">
              <a:buFont typeface="시스템 서체 일반체"/>
              <a:buChar char="­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defRPr>
            </a:lvl2pPr>
            <a:lvl3pPr marL="914400" indent="0">
              <a:buFont typeface="시스템 서체 일반체"/>
              <a:buNone/>
              <a:defRPr/>
            </a:lvl3pPr>
            <a:lvl4pPr marL="1600200" indent="-228600">
              <a:buFont typeface="시스템 서체 일반체"/>
              <a:buChar char="­"/>
              <a:defRPr/>
            </a:lvl4pPr>
            <a:lvl5pPr marL="2057400" indent="-228600">
              <a:buFont typeface="시스템 서체 일반체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9302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92950884-B779-2C52-19C6-0D214FD12C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81B44"/>
              </a:gs>
              <a:gs pos="98000">
                <a:srgbClr val="042578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3329ECDD-A69D-06BF-82C3-9A7066F4EDF1}"/>
              </a:ext>
            </a:extLst>
          </p:cNvPr>
          <p:cNvSpPr/>
          <p:nvPr userDrawn="1"/>
        </p:nvSpPr>
        <p:spPr>
          <a:xfrm rot="2700000">
            <a:off x="-1540770" y="-1501248"/>
            <a:ext cx="3645533" cy="3645533"/>
          </a:xfrm>
          <a:prstGeom prst="roundRect">
            <a:avLst/>
          </a:prstGeom>
          <a:noFill/>
          <a:ln>
            <a:solidFill>
              <a:srgbClr val="00D5E4">
                <a:alpha val="3012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7" name="Rounded Rectangle 35">
            <a:extLst>
              <a:ext uri="{FF2B5EF4-FFF2-40B4-BE49-F238E27FC236}">
                <a16:creationId xmlns:a16="http://schemas.microsoft.com/office/drawing/2014/main" id="{E5637C69-060F-597D-9B6C-22CB4A1C9C96}"/>
              </a:ext>
            </a:extLst>
          </p:cNvPr>
          <p:cNvSpPr/>
          <p:nvPr userDrawn="1"/>
        </p:nvSpPr>
        <p:spPr>
          <a:xfrm rot="2700000">
            <a:off x="4189122" y="-2290503"/>
            <a:ext cx="3819113" cy="3819113"/>
          </a:xfrm>
          <a:prstGeom prst="roundRect">
            <a:avLst/>
          </a:prstGeom>
          <a:noFill/>
          <a:ln>
            <a:solidFill>
              <a:srgbClr val="00D5E4">
                <a:alpha val="3012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8" name="Rounded Rectangle 36">
            <a:extLst>
              <a:ext uri="{FF2B5EF4-FFF2-40B4-BE49-F238E27FC236}">
                <a16:creationId xmlns:a16="http://schemas.microsoft.com/office/drawing/2014/main" id="{1378ACB1-8124-6C33-A2CA-3C5150FC5F54}"/>
              </a:ext>
            </a:extLst>
          </p:cNvPr>
          <p:cNvSpPr/>
          <p:nvPr userDrawn="1"/>
        </p:nvSpPr>
        <p:spPr>
          <a:xfrm rot="2700000">
            <a:off x="10285122" y="424087"/>
            <a:ext cx="3819113" cy="3819113"/>
          </a:xfrm>
          <a:prstGeom prst="roundRect">
            <a:avLst/>
          </a:prstGeom>
          <a:noFill/>
          <a:ln>
            <a:solidFill>
              <a:srgbClr val="00D5E4">
                <a:alpha val="3012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9" name="Rounded Rectangle 37">
            <a:extLst>
              <a:ext uri="{FF2B5EF4-FFF2-40B4-BE49-F238E27FC236}">
                <a16:creationId xmlns:a16="http://schemas.microsoft.com/office/drawing/2014/main" id="{5F8AD400-CC97-7C46-567C-7193DD6A05C1}"/>
              </a:ext>
            </a:extLst>
          </p:cNvPr>
          <p:cNvSpPr/>
          <p:nvPr userDrawn="1"/>
        </p:nvSpPr>
        <p:spPr>
          <a:xfrm rot="2700000">
            <a:off x="4366216" y="5079847"/>
            <a:ext cx="6656687" cy="6656687"/>
          </a:xfrm>
          <a:prstGeom prst="roundRect">
            <a:avLst/>
          </a:prstGeom>
          <a:noFill/>
          <a:ln>
            <a:solidFill>
              <a:srgbClr val="00D5E4">
                <a:alpha val="3012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77CEC5B-79D1-1E1F-7EDE-6AA26C5D7DE3}"/>
              </a:ext>
            </a:extLst>
          </p:cNvPr>
          <p:cNvSpPr/>
          <p:nvPr userDrawn="1"/>
        </p:nvSpPr>
        <p:spPr>
          <a:xfrm rot="2700000">
            <a:off x="6114489" y="430988"/>
            <a:ext cx="4808582" cy="4808582"/>
          </a:xfrm>
          <a:prstGeom prst="roundRect">
            <a:avLst/>
          </a:prstGeom>
          <a:gradFill>
            <a:gsLst>
              <a:gs pos="64000">
                <a:srgbClr val="3CA2C5">
                  <a:alpha val="14000"/>
                </a:srgbClr>
              </a:gs>
              <a:gs pos="26000">
                <a:srgbClr val="03192E">
                  <a:alpha val="0"/>
                </a:srgbClr>
              </a:gs>
              <a:gs pos="98000">
                <a:srgbClr val="28C5C4">
                  <a:alpha val="31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1" name="Rounded Rectangle 39">
            <a:extLst>
              <a:ext uri="{FF2B5EF4-FFF2-40B4-BE49-F238E27FC236}">
                <a16:creationId xmlns:a16="http://schemas.microsoft.com/office/drawing/2014/main" id="{13B0578E-56F6-4CD4-898B-38E6EEAA34B7}"/>
              </a:ext>
            </a:extLst>
          </p:cNvPr>
          <p:cNvSpPr/>
          <p:nvPr userDrawn="1"/>
        </p:nvSpPr>
        <p:spPr>
          <a:xfrm rot="2700000">
            <a:off x="-604739" y="4158185"/>
            <a:ext cx="3520820" cy="3520820"/>
          </a:xfrm>
          <a:prstGeom prst="roundRect">
            <a:avLst/>
          </a:prstGeom>
          <a:noFill/>
          <a:ln>
            <a:solidFill>
              <a:srgbClr val="00D5E4">
                <a:alpha val="3012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2" name="Rounded Rectangle 41">
            <a:extLst>
              <a:ext uri="{FF2B5EF4-FFF2-40B4-BE49-F238E27FC236}">
                <a16:creationId xmlns:a16="http://schemas.microsoft.com/office/drawing/2014/main" id="{DF28A1E4-0976-4224-72D2-67C0A3F6899C}"/>
              </a:ext>
            </a:extLst>
          </p:cNvPr>
          <p:cNvSpPr/>
          <p:nvPr userDrawn="1"/>
        </p:nvSpPr>
        <p:spPr>
          <a:xfrm rot="2700000">
            <a:off x="1450525" y="430987"/>
            <a:ext cx="4808582" cy="4808582"/>
          </a:xfrm>
          <a:prstGeom prst="roundRect">
            <a:avLst/>
          </a:prstGeom>
          <a:gradFill>
            <a:gsLst>
              <a:gs pos="64000">
                <a:srgbClr val="3CA2C5">
                  <a:alpha val="22331"/>
                </a:srgbClr>
              </a:gs>
              <a:gs pos="26000">
                <a:srgbClr val="03192E">
                  <a:alpha val="0"/>
                </a:srgbClr>
              </a:gs>
              <a:gs pos="98000">
                <a:srgbClr val="28C5C4">
                  <a:alpha val="36863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3" name="Rounded Rectangle 45">
            <a:extLst>
              <a:ext uri="{FF2B5EF4-FFF2-40B4-BE49-F238E27FC236}">
                <a16:creationId xmlns:a16="http://schemas.microsoft.com/office/drawing/2014/main" id="{C5872849-AD3C-79E1-B8F2-1FB551C2B642}"/>
              </a:ext>
            </a:extLst>
          </p:cNvPr>
          <p:cNvSpPr/>
          <p:nvPr userDrawn="1"/>
        </p:nvSpPr>
        <p:spPr>
          <a:xfrm rot="2700000">
            <a:off x="5253550" y="430988"/>
            <a:ext cx="4808582" cy="4808582"/>
          </a:xfrm>
          <a:prstGeom prst="roundRect">
            <a:avLst/>
          </a:prstGeom>
          <a:gradFill>
            <a:gsLst>
              <a:gs pos="64000">
                <a:srgbClr val="255F73">
                  <a:alpha val="13159"/>
                </a:srgbClr>
              </a:gs>
              <a:gs pos="26000">
                <a:srgbClr val="03192E">
                  <a:alpha val="0"/>
                </a:srgbClr>
              </a:gs>
              <a:gs pos="98000">
                <a:srgbClr val="3CA2C5">
                  <a:alpha val="1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4" name="Rounded Rectangle 46">
            <a:extLst>
              <a:ext uri="{FF2B5EF4-FFF2-40B4-BE49-F238E27FC236}">
                <a16:creationId xmlns:a16="http://schemas.microsoft.com/office/drawing/2014/main" id="{7260EC99-8254-5096-9F6F-2E8B3B3AF88F}"/>
              </a:ext>
            </a:extLst>
          </p:cNvPr>
          <p:cNvSpPr/>
          <p:nvPr userDrawn="1"/>
        </p:nvSpPr>
        <p:spPr>
          <a:xfrm rot="2700000">
            <a:off x="9631053" y="-2732710"/>
            <a:ext cx="3819113" cy="3819113"/>
          </a:xfrm>
          <a:prstGeom prst="roundRect">
            <a:avLst/>
          </a:prstGeom>
          <a:noFill/>
          <a:ln>
            <a:solidFill>
              <a:srgbClr val="00D5E4">
                <a:alpha val="3012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9482C2-8528-2114-8D4F-A8935E82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7070" y="3163189"/>
            <a:ext cx="6905445" cy="5766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/>
            </a:lvl1pPr>
          </a:lstStyle>
          <a:p>
            <a:pPr>
              <a:lnSpc>
                <a:spcPts val="4140"/>
              </a:lnSpc>
            </a:pPr>
            <a:r>
              <a:rPr lang="en-US" sz="3200" b="1" dirty="0">
                <a:solidFill>
                  <a:schemeClr val="bg1"/>
                </a:solidFill>
                <a:latin typeface="+mj-ea"/>
              </a:rPr>
              <a:t>The End.</a:t>
            </a:r>
            <a:endParaRPr lang="en-US" sz="20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562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15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4.10509.pdf" TargetMode="External"/><Relationship Id="rId7" Type="http://schemas.openxmlformats.org/officeDocument/2006/relationships/hyperlink" Target="https://arxiv.org/pdf/2005.14165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n.openai.com/better-language-models/language_models_are_unsupervised_multitask_learners.pdf" TargetMode="External"/><Relationship Id="rId5" Type="http://schemas.openxmlformats.org/officeDocument/2006/relationships/hyperlink" Target="https://cdn.openai.com/research-covers/language-unsupervised/language_understanding_paper.pdf" TargetMode="External"/><Relationship Id="rId4" Type="http://schemas.openxmlformats.org/officeDocument/2006/relationships/hyperlink" Target="https://medium.com/walmartglobaltech/the-journey-of-open-ai-gpt-models-32d95b7b7fb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 02. History of GPT model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Topic 01. Part 1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R" dirty="0"/>
              <a:t>Prof. James Won-Ki Hong</a:t>
            </a:r>
          </a:p>
          <a:p>
            <a:r>
              <a:rPr lang="en" altLang="ko-KR" dirty="0"/>
              <a:t>Computer Science and Engineering</a:t>
            </a:r>
          </a:p>
          <a:p>
            <a:r>
              <a:rPr lang="en" altLang="ko-KR" dirty="0"/>
              <a:t>POSTECH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93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#</a:t>
            </a:r>
            <a:r>
              <a:rPr lang="en-US" altLang="ko-KR" dirty="0"/>
              <a:t>1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arxiv</a:t>
            </a:r>
            <a:r>
              <a:rPr lang="en-US" altLang="ko-KR" sz="1400" dirty="0"/>
              <a:t>, </a:t>
            </a:r>
            <a:r>
              <a:rPr lang="en-US" altLang="ko-KR" sz="1400" dirty="0">
                <a:hlinkClick r:id="rId3"/>
              </a:rPr>
              <a:t>https://arxiv.org/pdf/1904.10509.pdf</a:t>
            </a:r>
            <a:r>
              <a:rPr lang="en-US" altLang="ko-KR" sz="1400" dirty="0"/>
              <a:t>, 2019.04</a:t>
            </a:r>
          </a:p>
          <a:p>
            <a:r>
              <a:rPr lang="en-US" altLang="ko-KR" sz="1400" dirty="0"/>
              <a:t>#2, medium, </a:t>
            </a:r>
            <a:r>
              <a:rPr lang="en-US" altLang="ko-KR" sz="1400" dirty="0">
                <a:hlinkClick r:id="rId4"/>
              </a:rPr>
              <a:t>https://medium.com/walmartglobaltech/the-journey-of-open-ai-gpt-models-32d95b7b7fb2</a:t>
            </a:r>
            <a:r>
              <a:rPr lang="en-US" altLang="ko-KR" sz="1400" dirty="0"/>
              <a:t>, 2020.10</a:t>
            </a:r>
          </a:p>
          <a:p>
            <a:r>
              <a:rPr lang="en-US" altLang="ko-KR" sz="1400" dirty="0"/>
              <a:t>#3, </a:t>
            </a:r>
            <a:r>
              <a:rPr lang="en-US" altLang="ko-KR" sz="1400" dirty="0" err="1"/>
              <a:t>openai</a:t>
            </a:r>
            <a:r>
              <a:rPr lang="en-US" altLang="ko-KR" sz="1400" dirty="0"/>
              <a:t>, </a:t>
            </a:r>
            <a:r>
              <a:rPr lang="en-US" altLang="ko-KR" sz="1400" dirty="0">
                <a:hlinkClick r:id="rId5"/>
              </a:rPr>
              <a:t>https://cdn.openai.com/research-covers/language-unsupervised/language_understanding_paper.pdf</a:t>
            </a:r>
            <a:r>
              <a:rPr lang="en-US" altLang="ko-KR" sz="1400" dirty="0"/>
              <a:t>, 2018.06</a:t>
            </a:r>
          </a:p>
          <a:p>
            <a:r>
              <a:rPr lang="en-US" altLang="ko-KR" sz="1400" dirty="0"/>
              <a:t>#4, </a:t>
            </a:r>
            <a:r>
              <a:rPr lang="en-US" altLang="ko-KR" sz="1400" dirty="0" err="1"/>
              <a:t>openai</a:t>
            </a:r>
            <a:r>
              <a:rPr lang="en-US" altLang="ko-KR" sz="1400" dirty="0"/>
              <a:t>, </a:t>
            </a:r>
            <a:r>
              <a:rPr lang="en-US" altLang="ko-KR" sz="1400" dirty="0">
                <a:hlinkClick r:id="rId6"/>
              </a:rPr>
              <a:t>https://cdn.openai.com/better-language-models/language_models_are_unsupervised_multitask_learners.pdf</a:t>
            </a:r>
            <a:r>
              <a:rPr lang="en-US" altLang="ko-KR" sz="1400" dirty="0"/>
              <a:t>, 2019.05</a:t>
            </a:r>
          </a:p>
          <a:p>
            <a:r>
              <a:rPr lang="en-US" altLang="ko-KR" sz="1400" dirty="0"/>
              <a:t>#5, </a:t>
            </a:r>
            <a:r>
              <a:rPr lang="en-US" altLang="ko-KR" sz="1400" dirty="0" err="1"/>
              <a:t>openai</a:t>
            </a:r>
            <a:r>
              <a:rPr lang="en-US" altLang="ko-KR" sz="1400" dirty="0"/>
              <a:t>, </a:t>
            </a:r>
            <a:r>
              <a:rPr lang="en-US" altLang="ko-KR" sz="1400" dirty="0">
                <a:hlinkClick r:id="rId7"/>
              </a:rPr>
              <a:t>https://arxiv.org/pdf/2005.14165.pdf</a:t>
            </a:r>
            <a:r>
              <a:rPr lang="en-US" altLang="ko-KR" sz="1400" dirty="0"/>
              <a:t>, 2020.06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D71033-3728-4460-A9DD-F8CA2AADBF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4471" y="6373906"/>
            <a:ext cx="546002" cy="445701"/>
          </a:xfrm>
          <a:prstGeom prst="rect">
            <a:avLst/>
          </a:prstGeom>
        </p:spPr>
        <p:txBody>
          <a:bodyPr/>
          <a:lstStyle/>
          <a:p>
            <a:fld id="{212F3522-9F5A-4470-884C-92DDEAF4C9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GPT-1</a:t>
            </a:r>
          </a:p>
          <a:p>
            <a:r>
              <a:rPr lang="en-US" altLang="ko-KR" dirty="0"/>
              <a:t>GPT-2</a:t>
            </a:r>
          </a:p>
          <a:p>
            <a:r>
              <a:rPr lang="en-US" altLang="ko-KR" dirty="0"/>
              <a:t>GPT-3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0CC2C7-98FC-484D-A32C-9BC23C8C17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4471" y="6373906"/>
            <a:ext cx="546002" cy="445701"/>
          </a:xfrm>
          <a:prstGeom prst="rect">
            <a:avLst/>
          </a:prstGeom>
        </p:spPr>
        <p:txBody>
          <a:bodyPr/>
          <a:lstStyle/>
          <a:p>
            <a:fld id="{212F3522-9F5A-4470-884C-92DDEAF4C9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5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242C40-F3B1-1834-D859-252B9CA0CB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Text to text – GPT-1(Generative Pre-trained Transformer)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3E998-C750-C9E0-A479-00EC6B7FF2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GPT-1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117M parameters Transformer Decoder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Unsupervised learning + Supervised learning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Dataset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BooksCorpus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(about 11,000 unpublished books)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Problems of former NLP models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pre-processing process for</a:t>
            </a:r>
            <a:r>
              <a:rPr lang="ko-KR" altLang="en-US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labeled data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Not enough context info with unlabeled data</a:t>
            </a:r>
          </a:p>
          <a:p>
            <a:pPr marL="285750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GPT-1’s improvement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Better context with Transformer instead of LSTM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More unlabeled data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Learn semantics of words by unlabeled data</a:t>
            </a:r>
          </a:p>
        </p:txBody>
      </p:sp>
    </p:spTree>
    <p:extLst>
      <p:ext uri="{BB962C8B-B14F-4D97-AF65-F5344CB8AC3E}">
        <p14:creationId xmlns:p14="http://schemas.microsoft.com/office/powerpoint/2010/main" val="336078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242C40-F3B1-1834-D859-252B9CA0CB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Text to text – GPT-1(Generative Pre-trained Transformer)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3E998-C750-C9E0-A479-00EC6B7FF2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Supervised learning fine-tuning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different input form by downstream task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Output layer fine-tuning by supervised learning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Special token made better fine-tuning performance</a:t>
            </a:r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BEB0AE1-8E7C-0393-12BA-EFA2C058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045" y="3213556"/>
            <a:ext cx="8419047" cy="36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9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242C40-F3B1-1834-D859-252B9CA0CB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Text to text – GPT-2(Generative Pre-trained Transformer)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3E998-C750-C9E0-A479-00EC6B7FF2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GPT-2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Zero-shot downstream task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1.5 billion parameters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training dataset, language modeling, input representation change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Good for many task, poor at some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Changes in training dataset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new dataset </a:t>
            </a:r>
            <a:r>
              <a:rPr lang="en-US" altLang="ko-KR" kern="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WebText</a:t>
            </a:r>
            <a:endParaRPr lang="en-US" altLang="ko-KR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scrapped data from internet</a:t>
            </a:r>
          </a:p>
          <a:p>
            <a:pPr marL="971550" lvl="2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Reddit Article (&gt;=3 Upvote)</a:t>
            </a:r>
          </a:p>
          <a:p>
            <a:pPr marL="971550" lvl="2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 data filtered by human(Wikipedia x)</a:t>
            </a:r>
          </a:p>
        </p:txBody>
      </p:sp>
    </p:spTree>
    <p:extLst>
      <p:ext uri="{BB962C8B-B14F-4D97-AF65-F5344CB8AC3E}">
        <p14:creationId xmlns:p14="http://schemas.microsoft.com/office/powerpoint/2010/main" val="18376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242C40-F3B1-1834-D859-252B9CA0CB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Text to text – GPT-2(Generative Pre-trained Transformer)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A3E998-C750-C9E0-A479-00EC6B7FF2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Changes in language modeling(task conditioning)</a:t>
                </a:r>
              </a:p>
              <a:p>
                <a:pPr marL="562950" lvl="1" indent="-285750"/>
                <a:r>
                  <a:rPr lang="en-US" altLang="ko-KR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GPT-1 language model: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𝑜𝑢𝑡𝑝𝑢𝑡</m:t>
                        </m:r>
                      </m:e>
                      <m:e>
                        <m:r>
                          <a:rPr lang="en-US" altLang="ko-KR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𝑖𝑛𝑝𝑢𝑡</m:t>
                        </m:r>
                      </m:e>
                    </m:d>
                  </m:oMath>
                </a14:m>
                <a:endParaRPr lang="en-US" altLang="ko-KR" b="0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62950" lvl="1" indent="-285750"/>
                <a:r>
                  <a:rPr lang="en-US" altLang="ko-KR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GPT-2 language model: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𝑜𝑢𝑡𝑝𝑢𝑡</m:t>
                        </m:r>
                      </m:e>
                      <m:e>
                        <m:r>
                          <a:rPr lang="en-US" altLang="ko-KR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𝑖𝑛𝑝𝑢𝑡</m:t>
                        </m:r>
                        <m:r>
                          <a:rPr lang="en-US" altLang="ko-KR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𝑡𝑎𝑠𝑘</m:t>
                        </m:r>
                      </m:e>
                    </m:d>
                  </m:oMath>
                </a14:m>
                <a:endParaRPr lang="en-US" altLang="ko-KR" b="0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71550" lvl="2" indent="-285750"/>
                <a:r>
                  <a:rPr lang="en-US" altLang="ko-KR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Different probability for different task</a:t>
                </a:r>
              </a:p>
              <a:p>
                <a:pPr marL="971550" lvl="2" indent="-285750"/>
                <a:r>
                  <a:rPr lang="en-US" altLang="ko-KR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Output layer fine-tuning not needed</a:t>
                </a:r>
              </a:p>
              <a:p>
                <a:pPr marL="285750" indent="-285750"/>
                <a:r>
                  <a:rPr lang="en-US" altLang="ko-KR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Changes in input representation(BPE, byte-pair-encoding)</a:t>
                </a:r>
              </a:p>
              <a:p>
                <a:pPr marL="562950" lvl="1" indent="-285750"/>
                <a:r>
                  <a:rPr lang="en-US" altLang="ko-KR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Letter-level division &amp; add most often used token pair</a:t>
                </a:r>
              </a:p>
              <a:p>
                <a:pPr marL="685800" lvl="2"/>
                <a:r>
                  <a:rPr lang="en-US" altLang="ko-KR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OOV(Out Of Vocabulary) problem solved</a:t>
                </a:r>
              </a:p>
              <a:p>
                <a:pPr marL="685800" lvl="2"/>
                <a:r>
                  <a:rPr lang="en-US" altLang="ko-KR" kern="1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model has vocab ‘{low, lower, newest, widest}’ but input is ‘lowest’, since lowest is not in vocab, OOV occurs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A3E998-C750-C9E0-A479-00EC6B7FF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86" t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48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242C40-F3B1-1834-D859-252B9CA0CB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Text to text – GPT-3(Generative Pre-trained Transformer)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3E998-C750-C9E0-A479-00EC6B7FF2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GPT-3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few-shot downstream task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In-context learning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175 billion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Changes in training dataset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Mixed five datasets</a:t>
            </a:r>
          </a:p>
          <a:p>
            <a:pPr marL="971550" lvl="2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Common Crawl, WebText2, Books1, Books2, Wikipedia</a:t>
            </a:r>
          </a:p>
          <a:p>
            <a:pPr marL="285750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Changes in Transformer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Language model is almost same except Transformer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Sparse Transformer: restricted attention</a:t>
            </a:r>
          </a:p>
        </p:txBody>
      </p:sp>
      <p:pic>
        <p:nvPicPr>
          <p:cNvPr id="5" name="그림 4" descr="라인, 스크린샷, 사각형, 직사각형이(가) 표시된 사진&#10;&#10;자동 생성된 설명">
            <a:extLst>
              <a:ext uri="{FF2B5EF4-FFF2-40B4-BE49-F238E27FC236}">
                <a16:creationId xmlns:a16="http://schemas.microsoft.com/office/drawing/2014/main" id="{C2E5A926-96D1-446E-C79D-C2756CD6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1" y="4786819"/>
            <a:ext cx="5676900" cy="20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242C40-F3B1-1834-D859-252B9CA0CB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Text to text – GPT-3(Generative Pre-trained Transformer)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3E998-C750-C9E0-A479-00EC6B7FF2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In-context learning &amp; few-shot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Infer how to do task from input prompts</a:t>
            </a:r>
          </a:p>
          <a:p>
            <a:pPr marL="971550" lvl="2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Inference classification: zero-shot, one-shot, few-shot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Don’t modify the model parameters.</a:t>
            </a:r>
          </a:p>
          <a:p>
            <a:pPr marL="971550" lvl="2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Performance: fine-tuning &gt; In-context learning</a:t>
            </a:r>
          </a:p>
          <a:p>
            <a:pPr marL="971550" lvl="2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LLM is hard to fine-tuning</a:t>
            </a:r>
          </a:p>
          <a:p>
            <a:pPr marL="285750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There are no break-through learning method or input representation</a:t>
            </a:r>
          </a:p>
          <a:p>
            <a:pPr marL="562950" lvl="1" indent="-285750"/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GPT models after GPT-3(ChatGPT, GPT-4) are almost evolved with more delicate dataset and model size</a:t>
            </a:r>
          </a:p>
        </p:txBody>
      </p:sp>
    </p:spTree>
    <p:extLst>
      <p:ext uri="{BB962C8B-B14F-4D97-AF65-F5344CB8AC3E}">
        <p14:creationId xmlns:p14="http://schemas.microsoft.com/office/powerpoint/2010/main" val="135961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History of GPT model</a:t>
            </a:r>
          </a:p>
          <a:p>
            <a:r>
              <a:rPr lang="en-US" altLang="ko-KR" sz="2000" dirty="0"/>
              <a:t>Improvement of </a:t>
            </a:r>
            <a:r>
              <a:rPr lang="en-US" altLang="ko-KR" dirty="0"/>
              <a:t>model architecture, dataset, input representation</a:t>
            </a:r>
          </a:p>
          <a:p>
            <a:r>
              <a:rPr lang="en-US" altLang="ko-KR" sz="2000" dirty="0"/>
              <a:t>Meaning of each GPT model</a:t>
            </a:r>
            <a:endParaRPr lang="ko-KR" altLang="en-US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5AB75F-A40F-44EB-BB6A-E206CEC0CE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4471" y="6373906"/>
            <a:ext cx="546002" cy="445701"/>
          </a:xfrm>
          <a:prstGeom prst="rect">
            <a:avLst/>
          </a:prstGeom>
        </p:spPr>
        <p:txBody>
          <a:bodyPr/>
          <a:lstStyle/>
          <a:p>
            <a:fld id="{212F3522-9F5A-4470-884C-92DDEAF4C9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2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9235B8">
                <a:alpha val="7000"/>
              </a:srgbClr>
            </a:gs>
            <a:gs pos="99000">
              <a:schemeClr val="accent5">
                <a:lumMod val="40000"/>
                <a:lumOff val="60000"/>
              </a:schemeClr>
            </a:gs>
          </a:gsLst>
          <a:lin ang="10200000" scaled="0"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1796</Words>
  <Application>Microsoft Office PowerPoint</Application>
  <PresentationFormat>와이드스크린</PresentationFormat>
  <Paragraphs>157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Noto Sans CJK KR Medium</vt:lpstr>
      <vt:lpstr>Noto Sans KR</vt:lpstr>
      <vt:lpstr>Noto Sans KR Medium</vt:lpstr>
      <vt:lpstr>맑은 고딕</vt:lpstr>
      <vt:lpstr>시스템 서체 일반체</vt:lpstr>
      <vt:lpstr>Arial</vt:lpstr>
      <vt:lpstr>Calibri</vt:lpstr>
      <vt:lpstr>Cambria Math</vt:lpstr>
      <vt:lpstr>Roboto</vt:lpstr>
      <vt:lpstr>Office Theme</vt:lpstr>
      <vt:lpstr>Week 02. History of GPT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명을 입력해주세요. 강의 상세명을 입력해주세요.</dc:title>
  <dc:creator>Seul ah Choi</dc:creator>
  <cp:lastModifiedBy>김 민석</cp:lastModifiedBy>
  <cp:revision>55</cp:revision>
  <dcterms:created xsi:type="dcterms:W3CDTF">2022-02-14T00:48:06Z</dcterms:created>
  <dcterms:modified xsi:type="dcterms:W3CDTF">2023-07-16T19:18:47Z</dcterms:modified>
</cp:coreProperties>
</file>