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b5f6fa49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b5f6fa49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b5f6fa49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b5f6fa49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8fe3938f2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8fe3938f2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8fe3938f2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8fe3938f2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b5f6fa49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b5f6fa49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b5f6fa49c_0_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b5f6fa49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45ee45a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45ee45a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48befbf6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48befbf6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8f775085b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8f775085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8f77508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8f77508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b5f6fa4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b5f6fa4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b5f6fa49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b5f6fa49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Relationship Id="rId4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the NYC Airbnb dataset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Bhavana, Drishti and Sashwat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391350" y="410000"/>
            <a:ext cx="83292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Visualisations</a:t>
            </a:r>
            <a:endParaRPr/>
          </a:p>
        </p:txBody>
      </p:sp>
      <p:sp>
        <p:nvSpPr>
          <p:cNvPr id="160" name="Google Shape;160;p22"/>
          <p:cNvSpPr txBox="1"/>
          <p:nvPr/>
        </p:nvSpPr>
        <p:spPr>
          <a:xfrm>
            <a:off x="726800" y="4123175"/>
            <a:ext cx="733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Prices of AirBnBs reduce with increase in distance from the city center.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514275" y="1188025"/>
            <a:ext cx="733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2"/>
          <p:cNvSpPr txBox="1"/>
          <p:nvPr/>
        </p:nvSpPr>
        <p:spPr>
          <a:xfrm>
            <a:off x="666675" y="1340425"/>
            <a:ext cx="733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819075" y="1492825"/>
            <a:ext cx="733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4" name="Google Shape;16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938" y="957413"/>
            <a:ext cx="7318123" cy="32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391350" y="410000"/>
            <a:ext cx="83292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Visualisations</a:t>
            </a:r>
            <a:endParaRPr/>
          </a:p>
        </p:txBody>
      </p:sp>
      <p:sp>
        <p:nvSpPr>
          <p:cNvPr id="170" name="Google Shape;170;p23"/>
          <p:cNvSpPr txBox="1"/>
          <p:nvPr/>
        </p:nvSpPr>
        <p:spPr>
          <a:xfrm>
            <a:off x="726800" y="4123175"/>
            <a:ext cx="733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Staten Island is available for the most number of days in a year.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Availability of AirBnBs in Brooklyn is the least.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514275" y="1188025"/>
            <a:ext cx="733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3"/>
          <p:cNvSpPr txBox="1"/>
          <p:nvPr/>
        </p:nvSpPr>
        <p:spPr>
          <a:xfrm>
            <a:off x="666675" y="1340425"/>
            <a:ext cx="733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3"/>
          <p:cNvSpPr txBox="1"/>
          <p:nvPr/>
        </p:nvSpPr>
        <p:spPr>
          <a:xfrm>
            <a:off x="819075" y="1492825"/>
            <a:ext cx="733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4" name="Google Shape;17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700" y="921076"/>
            <a:ext cx="7182600" cy="3301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4"/>
          <p:cNvSpPr txBox="1"/>
          <p:nvPr/>
        </p:nvSpPr>
        <p:spPr>
          <a:xfrm>
            <a:off x="311700" y="1123575"/>
            <a:ext cx="8520600" cy="40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1. 	H0: Manhattan is not the most expensive part of the city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H1: Manhattan is the most expensive part of the city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    	The Null hypothesis is rejected based on the graph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2.  	H0: The price of AirBnBs is unrelated to the location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    	H1: The price of the AirBnBs closer to the city center is higher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    	The Null hypothesis is rejected based on the graph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3.  	H0: Brooklyn is not the busiest part when it comes to availability of AirBnBs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    	H1: Brooklyn is the busiest part when it comes to availability of AirBnBs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    	The Null hypothesis is rejected based on the graph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4.  	H0: Bronx does not have the lowest number of AirBnBs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    	H1: Bronx has the lowest number of AirBnBs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    	The Null hypothesis is rejected based on the graph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5"/>
          <p:cNvSpPr txBox="1"/>
          <p:nvPr/>
        </p:nvSpPr>
        <p:spPr>
          <a:xfrm>
            <a:off x="311700" y="1123575"/>
            <a:ext cx="8520600" cy="40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1.	H0: Mean price in Manhattan is 196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H1: Mean price in Manhattan is not 196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 =  0.6582208776133793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Accept null hypothesis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2.	H0: AirBnBs are available in Brooklyn for an average of more than 150 days out of 365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H1: AirBnBs are available in Brooklyn for an average of less than 150 days out of 365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Reject null hypothesis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</a:t>
            </a:r>
            <a:endParaRPr/>
          </a:p>
        </p:txBody>
      </p:sp>
      <p:sp>
        <p:nvSpPr>
          <p:cNvPr id="192" name="Google Shape;192;p26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000000"/>
                </a:solidFill>
              </a:rPr>
              <a:t>Correlation between number of reviews and reviews per month.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000000"/>
                </a:solidFill>
              </a:rPr>
              <a:t>Correlation coefficient: 0.589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000000"/>
                </a:solidFill>
              </a:rPr>
              <a:t>The correlation is notable and is positive.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6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000000"/>
                </a:solidFill>
              </a:rPr>
              <a:t>Correlation between latitude and longitude coordinates.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000000"/>
                </a:solidFill>
              </a:rPr>
              <a:t>Correlation coefficient: 0.085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000000"/>
                </a:solidFill>
              </a:rPr>
              <a:t>The correlation is not notable.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t/>
            </a:r>
            <a:endParaRPr/>
          </a:p>
        </p:txBody>
      </p:sp>
      <p:pic>
        <p:nvPicPr>
          <p:cNvPr id="194" name="Google Shape;19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50" y="2315138"/>
            <a:ext cx="4311600" cy="2599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1300" y="2329600"/>
            <a:ext cx="4242101" cy="257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ctrTitle"/>
          </p:nvPr>
        </p:nvSpPr>
        <p:spPr>
          <a:xfrm>
            <a:off x="605225" y="21523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18801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4294967295" type="body"/>
          </p:nvPr>
        </p:nvSpPr>
        <p:spPr>
          <a:xfrm>
            <a:off x="1880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Preprocessing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4" name="Google Shape;94;p14"/>
          <p:cNvSpPr txBox="1"/>
          <p:nvPr>
            <p:ph idx="4294967295" type="body"/>
          </p:nvPr>
        </p:nvSpPr>
        <p:spPr>
          <a:xfrm>
            <a:off x="18801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Exploration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Cleaning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Normalization</a:t>
            </a:r>
            <a:endParaRPr sz="1600"/>
          </a:p>
        </p:txBody>
      </p:sp>
      <p:sp>
        <p:nvSpPr>
          <p:cNvPr id="95" name="Google Shape;95;p14"/>
          <p:cNvSpPr txBox="1"/>
          <p:nvPr>
            <p:ph idx="4294967295" type="body"/>
          </p:nvPr>
        </p:nvSpPr>
        <p:spPr>
          <a:xfrm>
            <a:off x="36409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6" name="Google Shape;96;p14"/>
          <p:cNvSpPr/>
          <p:nvPr/>
        </p:nvSpPr>
        <p:spPr>
          <a:xfrm>
            <a:off x="4424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 txBox="1"/>
          <p:nvPr>
            <p:ph idx="4294967295" type="body"/>
          </p:nvPr>
        </p:nvSpPr>
        <p:spPr>
          <a:xfrm>
            <a:off x="4730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Analysis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8" name="Google Shape;98;p14"/>
          <p:cNvSpPr txBox="1"/>
          <p:nvPr>
            <p:ph idx="4294967295" type="body"/>
          </p:nvPr>
        </p:nvSpPr>
        <p:spPr>
          <a:xfrm>
            <a:off x="4730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Visualisations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Variable correlations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Hypothesis testing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306450" y="272850"/>
            <a:ext cx="4045200" cy="466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Preprocessing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Dropping redundant attributes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Scaling and mapping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Filling in missing values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7675" y="927975"/>
            <a:ext cx="4528500" cy="2800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Dropping redundant attributes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311700" y="1229975"/>
            <a:ext cx="20622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Numerical attributes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/>
              <a:t>ost_id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atitude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ongitude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rice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inimum_nights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 txBox="1"/>
          <p:nvPr>
            <p:ph idx="2" type="body"/>
          </p:nvPr>
        </p:nvSpPr>
        <p:spPr>
          <a:xfrm>
            <a:off x="52896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Categorical attributes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ame (dropped)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/>
              <a:t>ost_name (dropped)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eighbourhood_group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eighbourhood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oom_type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2373900" y="1229975"/>
            <a:ext cx="2687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number_of_reviews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last_review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reviews_per_month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calculated_host_listings_count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availability_365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Filling in missing values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311700" y="12299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reviews_per_month: </a:t>
            </a:r>
            <a:r>
              <a:rPr lang="en"/>
              <a:t> it is assumed that if this field and the last_review field are both empty, then the Airbnb in question has never been reviewed - all missing values were replaced by zeroes.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l</a:t>
            </a:r>
            <a:r>
              <a:rPr b="1" lang="en"/>
              <a:t>ast_review: </a:t>
            </a:r>
            <a:r>
              <a:rPr lang="en"/>
              <a:t>all missing values were replaced by zeroes, to indicate that the Airbnb in question has never been reviewed.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m</a:t>
            </a:r>
            <a:r>
              <a:rPr b="1" lang="en"/>
              <a:t>inimum_nights: </a:t>
            </a:r>
            <a:r>
              <a:rPr lang="en"/>
              <a:t>the mean value of all data points was taken based on their room_type values, and appropriately used to fill in missing values.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n</a:t>
            </a:r>
            <a:r>
              <a:rPr b="1" lang="en"/>
              <a:t>eighbourhood: </a:t>
            </a:r>
            <a:r>
              <a:rPr lang="en"/>
              <a:t>the mean latitude and longitude of each neighbourhood was calculated, and the missing neighbourhood attribute values were replaced with the neighbourhoods associated with the closest mean latitude and longitude - 89.43% accuracy when used on entirety of dataset.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306450" y="272850"/>
            <a:ext cx="4045200" cy="466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Analysis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Visualisations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Variable correlations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Hypothesis testing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7675" y="927975"/>
            <a:ext cx="4528500" cy="2800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391350" y="410000"/>
            <a:ext cx="83292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Visualisations</a:t>
            </a:r>
            <a:endParaRPr/>
          </a:p>
        </p:txBody>
      </p:sp>
      <p:sp>
        <p:nvSpPr>
          <p:cNvPr id="130" name="Google Shape;130;p19"/>
          <p:cNvSpPr txBox="1"/>
          <p:nvPr/>
        </p:nvSpPr>
        <p:spPr>
          <a:xfrm>
            <a:off x="726800" y="4123175"/>
            <a:ext cx="733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Scatter plot shows the mean rentals of AirBnBs in each neighbourhood.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Each point is located according to the mean location of AirBnBs in that neighbourhood.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514275" y="1188025"/>
            <a:ext cx="733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666675" y="1340425"/>
            <a:ext cx="733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819075" y="1492825"/>
            <a:ext cx="733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675" y="942575"/>
            <a:ext cx="6866875" cy="318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391350" y="410000"/>
            <a:ext cx="83292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Visualisations</a:t>
            </a:r>
            <a:endParaRPr/>
          </a:p>
        </p:txBody>
      </p:sp>
      <p:sp>
        <p:nvSpPr>
          <p:cNvPr id="140" name="Google Shape;140;p20"/>
          <p:cNvSpPr txBox="1"/>
          <p:nvPr/>
        </p:nvSpPr>
        <p:spPr>
          <a:xfrm>
            <a:off x="726800" y="4123175"/>
            <a:ext cx="733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Manhattan and Brooklyn have the most number of AirBnBs.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Bronx and Staten Island have the least number of AirBnBs.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514275" y="1188025"/>
            <a:ext cx="733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666675" y="1340425"/>
            <a:ext cx="733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819075" y="1492825"/>
            <a:ext cx="733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213" y="920356"/>
            <a:ext cx="7537574" cy="3302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391350" y="410000"/>
            <a:ext cx="83292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Visualisations</a:t>
            </a:r>
            <a:endParaRPr/>
          </a:p>
        </p:txBody>
      </p:sp>
      <p:sp>
        <p:nvSpPr>
          <p:cNvPr id="150" name="Google Shape;150;p21"/>
          <p:cNvSpPr txBox="1"/>
          <p:nvPr/>
        </p:nvSpPr>
        <p:spPr>
          <a:xfrm>
            <a:off x="726800" y="4123175"/>
            <a:ext cx="733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Private rooms , entire rooms/apartments and shared rooms are most expensive in Manhattan.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Shared rooms are the cheapest in Brooklyn.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514275" y="1188025"/>
            <a:ext cx="733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666675" y="1340425"/>
            <a:ext cx="733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819075" y="1492825"/>
            <a:ext cx="733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875" y="912175"/>
            <a:ext cx="6590251" cy="33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