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3"/>
              </a:solidFill>
            </a:ln>
          </a:left>
          <a:right>
            <a:ln cmpd="sng" w="12700">
              <a:solidFill>
                <a:schemeClr val="accent3"/>
              </a:solidFill>
            </a:ln>
          </a:right>
          <a:top>
            <a:ln cmpd="sng" w="12700">
              <a:solidFill>
                <a:schemeClr val="accent3"/>
              </a:solidFill>
            </a:ln>
          </a:top>
          <a:bottom>
            <a:ln cmpd="sng" w="12700">
              <a:solidFill>
                <a:schemeClr val="accent3"/>
              </a:solidFill>
            </a:ln>
          </a:bottom>
          <a:insideH>
            <a:ln cmpd="sng" w="12700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rgbClr val="00000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25400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sz="15621"/>
    <p:restoredTop sz="94697"/>
  </p:normalViewPr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81"/>
          <a:sy d="100" n="81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725" y="67"/>
      </p:cViewPr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Head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356FB005-3FAB-4CD3-A39A-9AA762CC9BA9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Imag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Notes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CA60D472-BA29-4245-B503-0F7B08273CD8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CA60D472-BA29-4245-B503-0F7B08273CD8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122363"/>
            <a:ext cx="9144000" cy="2387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3602038"/>
            <a:ext cx="9144000" cy="1655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724900" y="365125"/>
            <a:ext cx="2628900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7734300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1709738"/>
            <a:ext cx="10515600" cy="285273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1850" y="4589463"/>
            <a:ext cx="10515600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518160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825625"/>
            <a:ext cx="518160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1681163"/>
            <a:ext cx="5157787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505075"/>
            <a:ext cx="5157787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681163"/>
            <a:ext cx="5183188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2505075"/>
            <a:ext cx="5183188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457200"/>
            <a:ext cx="3932237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3188" y="987425"/>
            <a:ext cx="6172200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9788" y="2057400"/>
            <a:ext cx="3932237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825625"/>
            <a:ext cx="10515600" cy="435133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6356350"/>
            <a:ext cx="27432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63F280-5EC9-4519-9DD5-FE17E5CAE2FA}" type="datetimeFigureOut">
              <a:rPr lang="en-US" smtClean="0">
                <a:uFillTx/>
              </a:rPr>
              <a:t>4/18/2019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6356350"/>
            <a:ext cx="41148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0600" y="6356350"/>
            <a:ext cx="27432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4A63602-27A1-4D7B-BC85-367C2B25102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2.pn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4.png" Type="http://schemas.openxmlformats.org/officeDocument/2006/relationships/image"></Relationship><Relationship Id="rId3" Target="../media/image25.jpeg" Type="http://schemas.openxmlformats.org/officeDocument/2006/relationships/image"></Relationship><Relationship Id="rId4" Target="../media/image26.png" Type="http://schemas.openxmlformats.org/officeDocument/2006/relationships/image"></Relationship><Relationship Id="rId5" Target="../media/image27.png" Type="http://schemas.openxmlformats.org/officeDocument/2006/relationships/image"></Relationship><Relationship Id="rId6" Target="../media/image19.png" Type="http://schemas.openxmlformats.org/officeDocument/2006/relationships/image"></Relationship><Relationship Id="rId7" Target="../media/image28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9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0.PN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jpg" Type="http://schemas.openxmlformats.org/officeDocument/2006/relationships/image"></Relationship><Relationship Id="rId3" Target="https://www.kaggle.com/tylerx/melbourne-airbnb-open-data" TargetMode="External" Type="http://schemas.openxmlformats.org/officeDocument/2006/relationships/hyperlink"></Relationship><Relationship Id="rId4" Target="https://www.theaustralian.com.au/nation/inquirer/melbourne-prepares-to-overtake-sydney-as-biggest-city/news-story/bf607f69c9959efb0d750bd1a9169917" TargetMode="External" Type="http://schemas.openxmlformats.org/officeDocument/2006/relationships/hyperlink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jp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5.png" Type="http://schemas.openxmlformats.org/officeDocument/2006/relationships/image"></Relationship><Relationship Id="rId4" Target="../media/image7.png" Type="http://schemas.openxmlformats.org/officeDocument/2006/relationships/image"></Relationship><Relationship Id="rId5" Target="../media/image9.png" Type="http://schemas.openxmlformats.org/officeDocument/2006/relationships/image"></Relationship><Relationship Id="rId6" Target="../media/image11.png" Type="http://schemas.openxmlformats.org/officeDocument/2006/relationships/image"></Relationship><Relationship Id="rId7" Target="../media/image12.png" Type="http://schemas.openxmlformats.org/officeDocument/2006/relationships/image"></Relationship><Relationship Id="rId8" Target="../media/image13.png" Type="http://schemas.openxmlformats.org/officeDocument/2006/relationships/image"></Relationship><Relationship Id="rId9" Target="../media/image14.png" Type="http://schemas.openxmlformats.org/officeDocument/2006/relationships/image"></Relationship><Relationship Id="rId10" Target="../media/image15.png" Type="http://schemas.openxmlformats.org/officeDocument/2006/relationships/image"></Relationship><Relationship Id="rId11" Target="../media/image16.png" Type="http://schemas.openxmlformats.org/officeDocument/2006/relationships/image"></Relationship><Relationship Id="rId12" Target="../media/image17.png" Type="http://schemas.openxmlformats.org/officeDocument/2006/relationships/image"></Relationship><Relationship Id="rId13" Target="../media/image18.png" Type="http://schemas.openxmlformats.org/officeDocument/2006/relationships/image"></Relationship><Relationship Id="rId14" Target="../media/image19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0.JPG" Type="http://schemas.openxmlformats.org/officeDocument/2006/relationships/image"></Relationship><Relationship Id="rId3" Target="../media/image21.JP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2.jp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3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722667" y="4169657"/>
            <a:ext cx="1439970" cy="1631216"/>
          </a:xfrm>
          <a:prstGeom prst="rect">
            <a:avLst/>
          </a:prstGeom>
          <a:noFill/>
          <a:ln>
            <a:noFill/>
          </a:ln>
          <a:effectLst>
            <a:outerShdw algn="ctr" blurRad="50800" dir="5400000" dist="50800" rotWithShape="0" sx="1000" sy="1000">
              <a:srgbClr val="000000">
                <a:alpha val="43137"/>
              </a:srgbClr>
            </a:out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r>
              <a:rPr b="1" dirty="0" lang="en-US" sz="2000">
                <a:uFillTx/>
              </a:rPr>
              <a:t>Group 8:</a:t>
            </a:r>
          </a:p>
          <a:p>
            <a:r>
              <a:rPr b="1" dirty="0" lang="en-US" sz="2000">
                <a:uFillTx/>
              </a:rPr>
              <a:t>Litesh</a:t>
            </a:r>
          </a:p>
          <a:p>
            <a:r>
              <a:rPr b="1" dirty="0" lang="en-US" sz="2000">
                <a:uFillTx/>
              </a:rPr>
              <a:t>Prerna</a:t>
            </a:r>
          </a:p>
          <a:p>
            <a:r>
              <a:rPr b="1" dirty="0" lang="en-US" sz="2000">
                <a:uFillTx/>
              </a:rPr>
              <a:t>Kavin </a:t>
            </a:r>
          </a:p>
          <a:p>
            <a:r>
              <a:rPr b="1" dirty="0" lang="en-US" sz="2000">
                <a:uFillTx/>
              </a:rPr>
              <a:t>Drishti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Rounded Rectang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25458" y="2179320"/>
            <a:ext cx="6434987" cy="1871663"/>
          </a:xfrm>
          <a:prstGeom prst="roundRect">
            <a:avLst/>
          </a:prstGeom>
          <a:solidFill>
            <a:schemeClr val="bg1">
              <a:lumMod val="95000"/>
              <a:alpha val="68000"/>
            </a:schemeClr>
          </a:solidFill>
          <a:ln>
            <a:noFill/>
          </a:ln>
          <a:effectLst>
            <a:innerShdw blurRad="1016000" dir="1440000" dist="50800">
              <a:srgbClr val="000000">
                <a:alpha val="50000"/>
              </a:srgbClr>
            </a:inn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b="1" dirty="0" lang="en-US" sz="2000">
                <a:solidFill>
                  <a:schemeClr val="accent2">
                    <a:lumMod val="75000"/>
                  </a:schemeClr>
                </a:solidFill>
                <a:uFillTx/>
              </a:rPr>
              <a:t>BIG DATA ARCHITECTURE AND GOVERNANCE</a:t>
            </a:r>
          </a:p>
          <a:p>
            <a:pPr algn="ctr"/>
            <a:endParaRPr b="1" dirty="0" lang="en-US" sz="2000">
              <a:solidFill>
                <a:schemeClr val="accent2">
                  <a:lumMod val="75000"/>
                </a:schemeClr>
              </a:solidFill>
              <a:uFillTx/>
            </a:endParaRPr>
          </a:p>
          <a:p>
            <a:pPr algn="ctr"/>
            <a:r>
              <a:rPr b="1" dirty="0" lang="en-US" sz="1500">
                <a:solidFill>
                  <a:schemeClr val="accent2">
                    <a:lumMod val="75000"/>
                  </a:schemeClr>
                </a:solidFill>
                <a:uFillTx/>
              </a:rPr>
              <a:t>GROUP ASSIGNMENT - Data Analysis and Visualization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244013" y="371475"/>
            <a:ext cx="1956381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black sign with white text  Description automatically generated" id="13" name="Picture 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931973" y="0"/>
            <a:ext cx="2230664" cy="2191099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z="3600">
                <a:uFillTx/>
              </a:rPr>
              <a:t>EXECUTION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Image result for command prompt icon" id="2050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43931" y="1903651"/>
            <a:ext cx="2127764" cy="1117076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Image result for keyspace NoSQL" id="2052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844224" y="1807587"/>
            <a:ext cx="1881382" cy="1320894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Related image" id="2056" name="Picture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8886158" y="1742741"/>
            <a:ext cx="1385740" cy="1385740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Image result for validate icon" id="2062" name="Picture 1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5249133" y="4578559"/>
            <a:ext cx="1071563" cy="1071563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Image result for ODBC driver icon" id="2064" name="Picture 1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118467" y="4445037"/>
            <a:ext cx="1338606" cy="1338606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8336" y="3128481"/>
            <a:ext cx="2258953" cy="584775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z="1600">
                <a:uFillTx/>
              </a:rPr>
              <a:t>Run Cassandra through Command Prompt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TextBox 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1713" y="5781137"/>
            <a:ext cx="2524979" cy="584775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z="1600">
                <a:uFillTx/>
              </a:rPr>
              <a:t>Connect Cassandra to PowerBI using ODBC driver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TextBox 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17736" y="3177183"/>
            <a:ext cx="2258953" cy="584775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z="1600">
                <a:uFillTx/>
              </a:rPr>
              <a:t>Create tables using query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TextBox 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55437" y="3162141"/>
            <a:ext cx="2258953" cy="584775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z="1600">
                <a:uFillTx/>
              </a:rPr>
              <a:t>Describe keyspace (Analogous to database)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TextBox 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55437" y="5788658"/>
            <a:ext cx="2258953" cy="584775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z="1600">
                <a:uFillTx/>
              </a:rPr>
              <a:t>Valid data using select query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Arrow: Right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86259" y="2435611"/>
            <a:ext cx="1283755" cy="402717"/>
          </a:xfrm>
          <a:prstGeom prst="righ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Arrow: Right 3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15134" y="2490470"/>
            <a:ext cx="1283755" cy="402717"/>
          </a:xfrm>
          <a:prstGeom prst="righ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Related image" id="36" name="Picture 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7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8906197" y="4445037"/>
            <a:ext cx="1432874" cy="1432874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TextBox 3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75303" y="5892627"/>
            <a:ext cx="2258953" cy="584775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z="1600">
                <a:uFillTx/>
              </a:rPr>
              <a:t>Load data to Cassandra through .csv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Arrow: Right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7268416" y="4987872"/>
            <a:ext cx="1283755" cy="402717"/>
          </a:xfrm>
          <a:prstGeom prst="righ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Arrow: Right 3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3211225" y="4987873"/>
            <a:ext cx="1283755" cy="402717"/>
          </a:xfrm>
          <a:prstGeom prst="righ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Arrow: Curved Left 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539166" y="2573514"/>
            <a:ext cx="1140643" cy="2817075"/>
          </a:xfrm>
          <a:prstGeom prst="curvedLef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20" compatLnSpc="1" forceAA="0" fromWordArt="0" horzOverflow="overflow" lIns="91440" numCol="1" rIns="91440" rot="0" rtl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/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z="3600">
                <a:uFillTx/>
              </a:rPr>
              <a:t>ANALYSIS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close up of a map  Description automatically generated" id="7" name="Content Placeholder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432874"/>
            <a:ext cx="10825264" cy="5298665"/>
          </a:xfr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z="3600">
                <a:uFillTx/>
              </a:rPr>
              <a:t>ANALYSIS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close up of a map  Description automatically generated" id="4" name="Content Placeholder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1478604"/>
            <a:ext cx="10679349" cy="5165387"/>
          </a:xfr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Rectangle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Rectangle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cap="sq" cmpd="thinThick" w="127000">
            <a:solidFill>
              <a:schemeClr val="bg1">
                <a:lumMod val="75000"/>
                <a:lumOff val="25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it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122362"/>
            <a:ext cx="9144000" cy="284003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z="5800">
                <a:uFillTx/>
              </a:rPr>
              <a:t>THANK YOU!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Content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4256436"/>
            <a:ext cx="9144000" cy="160081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indent="0" marL="0">
              <a:buNone/>
            </a:pPr>
            <a:r>
              <a:rPr dirty="0" lang="en-US">
                <a:solidFill>
                  <a:schemeClr val="accent1"/>
                </a:solidFill>
                <a:uFillTx/>
              </a:rPr>
              <a:t>Any Questions?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Straight Connector 1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overrideClrMapping accent1="accent1" accent2="accent2" accent3="accent3" accent4="accent4" accent5="accent5" accent6="accent6" bg1="dk1" bg2="dk2" folHlink="folHlink" hlink="hlink" tx1="lt1" tx2="lt2"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accent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view of a large body of water with a city in the background  Description automatically generated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Freeform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grayWhite">
          <a:xfrm flipH="1">
            <a:off x="0" y="998175"/>
            <a:ext cx="6017172" cy="5859825"/>
          </a:xfrm>
          <a:custGeom>
            <a:avLst/>
            <a:gdLst>
              <a:gd fmla="*/ 1333 w 1333" name="T0"/>
              <a:gd fmla="*/ 1031 h 1298" name="T1"/>
              <a:gd fmla="*/ 1333 w 1333" name="T2"/>
              <a:gd fmla="*/ 380 h 1298" name="T3"/>
              <a:gd fmla="*/ 706 w 1333" name="T4"/>
              <a:gd fmla="*/ 0 h 1298" name="T5"/>
              <a:gd fmla="*/ 0 w 1333" name="T6"/>
              <a:gd fmla="*/ 706 h 1298" name="T7"/>
              <a:gd fmla="*/ 323 w 1333" name="T8"/>
              <a:gd fmla="*/ 1298 h 1298" name="T9"/>
              <a:gd fmla="*/ 1090 w 1333" name="T10"/>
              <a:gd fmla="*/ 1298 h 1298" name="T11"/>
              <a:gd fmla="*/ 1333 w 1333" name="T12"/>
              <a:gd fmla="*/ 1031 h 1298" name="T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b="b" l="0" r="r" t="0"/>
            <a:pathLst>
              <a:path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cap="sq" cmpd="dbl" w="50800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lIns="91440" rIns="91440" rtlCol="0" tIns="45720" vert="horz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cap="all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9448" y="1913950"/>
            <a:ext cx="4204137" cy="134275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algn="ctr"/>
            <a:r>
              <a:rPr dirty="0" lang="en-US" sz="3600">
                <a:uFillTx/>
              </a:rPr>
              <a:t>OVERVIEW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Straight Connector 1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87051" y="3337139"/>
            <a:ext cx="935420" cy="0"/>
          </a:xfrm>
          <a:prstGeom prst="line">
            <a:avLst/>
          </a:prstGeom>
          <a:ln cap="sq" w="25400">
            <a:solidFill>
              <a:schemeClr val="tx1">
                <a:lumMod val="85000"/>
                <a:lumOff val="15000"/>
              </a:schemeClr>
            </a:solidFill>
            <a:beve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5516" y="3417573"/>
            <a:ext cx="4593021" cy="2619839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/>
          <a:p>
            <a:r>
              <a:rPr dirty="0" lang="en-US" sz="1800">
                <a:uFillTx/>
              </a:rPr>
              <a:t>Dataset - </a:t>
            </a:r>
            <a:r>
              <a:rPr dirty="0" lang="en-US" sz="1800">
                <a:uFillTx/>
                <a:hlinkClick r:id="rId3"/>
              </a:rPr>
              <a:t>Melbourne Airbnb Open Data</a:t>
            </a:r>
            <a:endParaRPr dirty="0" lang="en-US" sz="1800">
              <a:uFillTx/>
            </a:endParaRPr>
          </a:p>
          <a:p>
            <a:r>
              <a:rPr dirty="0" lang="en-US" sz="1800">
                <a:uFillTx/>
              </a:rPr>
              <a:t>Describes listing activity of homestays in Melbourne, Australia</a:t>
            </a:r>
          </a:p>
          <a:p>
            <a:r>
              <a:rPr dirty="0" lang="en-US" sz="1800">
                <a:uFillTx/>
              </a:rPr>
              <a:t>Melbourne was ranked 6</a:t>
            </a:r>
            <a:r>
              <a:rPr baseline="30000" dirty="0" lang="en-US" sz="1800">
                <a:uFillTx/>
              </a:rPr>
              <a:t>th</a:t>
            </a:r>
            <a:r>
              <a:rPr dirty="0" lang="en-US" sz="1800">
                <a:uFillTx/>
              </a:rPr>
              <a:t> in the top 10 cities for Airbnb users globally in 2016</a:t>
            </a:r>
          </a:p>
          <a:p>
            <a:endParaRPr dirty="0" lang="en-US" sz="1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extBox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209230" y="6580991"/>
            <a:ext cx="2083324" cy="276999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z="1200">
                <a:solidFill>
                  <a:schemeClr val="bg1"/>
                </a:solidFill>
                <a:uFillTx/>
              </a:rPr>
              <a:t>Image Source: </a:t>
            </a:r>
            <a:r>
              <a:rPr dirty="0" lang="en-US" sz="1200">
                <a:solidFill>
                  <a:schemeClr val="bg1"/>
                </a:solidFill>
                <a:uFillTx/>
                <a:hlinkClick r:id="rId4"/>
              </a:rPr>
              <a:t>The Australian </a:t>
            </a:r>
            <a:endParaRPr dirty="0" lang="en-US" sz="1200">
              <a:solidFill>
                <a:schemeClr val="bg1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z="3600">
                <a:uFillTx/>
              </a:rPr>
              <a:t>OBJECTIVES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9" y="1825625"/>
            <a:ext cx="6185197" cy="16033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 sz="1800">
                <a:uFillTx/>
              </a:rPr>
              <a:t>To examine the dataset and clean the data</a:t>
            </a:r>
          </a:p>
          <a:p>
            <a:r>
              <a:rPr dirty="0" lang="en-US" sz="1800">
                <a:uFillTx/>
              </a:rPr>
              <a:t>Select and install a NoSQL database to load the dataset</a:t>
            </a:r>
          </a:p>
          <a:p>
            <a:r>
              <a:rPr dirty="0" lang="en-US" sz="1800">
                <a:uFillTx/>
              </a:rPr>
              <a:t>Connect the database to PowerBI to perform analysis -</a:t>
            </a:r>
          </a:p>
          <a:p>
            <a:endParaRPr dirty="0" lang="en-US" sz="18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close up of a sign  Description automatically generated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98398" y="2284638"/>
            <a:ext cx="4215658" cy="2698021"/>
          </a:xfrm>
          <a:prstGeom prst="rect">
            <a:avLst/>
          </a:prstGeom>
        </p:spPr>
      </p:pic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able 7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677944" y="3242821"/>
          <a:ext cx="6260184" cy="2413261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{85BE263C-DBD7-4A20-BB59-AAB30ACAA65A}</a:tableStyleId>
              </a:tblPr>
              <a:tblGrid>
                <a:gridCol w="3130092"/>
                <a:gridCol w="3130092"/>
              </a:tblGrid>
              <a:tr h="451991">
                <a:tc>
                  <a:txBody>
                    <a:bodyPr/>
                    <a:lstStyle/>
                    <a:p>
                      <a:pPr algn="l"/>
                      <a:r>
                        <a:rPr dirty="0" lang="en-US">
                          <a:solidFill>
                            <a:schemeClr val="tx1"/>
                          </a:solidFill>
                          <a:uFillTx/>
                        </a:rPr>
                        <a:t>In Scope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>
                          <a:solidFill>
                            <a:schemeClr val="tx1"/>
                          </a:solidFill>
                          <a:uFillTx/>
                        </a:rPr>
                        <a:t>Out of Scope*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61270">
                <a:tc>
                  <a:txBody>
                    <a:bodyPr/>
                    <a:lstStyle/>
                    <a:p>
                      <a:pPr indent="-285750" marL="285750">
                        <a:buFont charset="2" panose="05000000000000000000" pitchFamily="2" typeface="Wingdings"/>
                        <a:buChar char="ü"/>
                      </a:pPr>
                      <a:r>
                        <a:rPr dirty="0" lang="en-US" sz="1400">
                          <a:uFillTx/>
                        </a:rPr>
                        <a:t>Trend of Airbnb users and listings</a:t>
                      </a:r>
                    </a:p>
                    <a:p>
                      <a:pPr indent="-285750" marL="285750">
                        <a:buFont charset="2" panose="05000000000000000000" pitchFamily="2" typeface="Wingdings"/>
                        <a:buChar char="ü"/>
                      </a:pPr>
                      <a:r>
                        <a:rPr dirty="0" lang="en-US" sz="1400">
                          <a:uFillTx/>
                        </a:rPr>
                        <a:t>Popular property types and neighborhoods</a:t>
                      </a:r>
                    </a:p>
                    <a:p>
                      <a:pPr indent="-285750" marL="285750">
                        <a:buFont charset="2" panose="05000000000000000000" pitchFamily="2" typeface="Wingdings"/>
                        <a:buChar char="ü"/>
                      </a:pPr>
                      <a:r>
                        <a:rPr dirty="0" lang="en-US" sz="1400">
                          <a:uFillTx/>
                        </a:rPr>
                        <a:t>Busiest times of the year to visit Melbourne</a:t>
                      </a:r>
                    </a:p>
                    <a:p>
                      <a:pPr indent="-285750" marL="285750">
                        <a:buFont charset="2" panose="05000000000000000000" pitchFamily="2" typeface="Wingdings"/>
                        <a:buChar char="ü"/>
                      </a:pPr>
                      <a:r>
                        <a:rPr dirty="0" lang="en-US" sz="1400">
                          <a:uFillTx/>
                        </a:rPr>
                        <a:t>Percentage/Proportion of super hosts</a:t>
                      </a:r>
                    </a:p>
                    <a:p>
                      <a:pPr indent="-285750" marL="285750">
                        <a:buFont charset="2" panose="05000000000000000000" pitchFamily="2" typeface="Wingdings"/>
                        <a:buChar char="ü"/>
                      </a:pPr>
                      <a:r>
                        <a:rPr dirty="0" lang="en-US" sz="1400">
                          <a:uFillTx/>
                        </a:rPr>
                        <a:t>Most/Least responsive hosts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marL="285750">
                        <a:buFont charset="2" panose="05000000000000000000" pitchFamily="2" typeface="Wingdings"/>
                        <a:buChar char="v"/>
                      </a:pPr>
                      <a:r>
                        <a:rPr dirty="0" lang="en-US" sz="1400">
                          <a:uFillTx/>
                        </a:rPr>
                        <a:t>Criteria for a host to be eligible to become a super host</a:t>
                      </a:r>
                    </a:p>
                    <a:p>
                      <a:pPr indent="-285750" marL="285750">
                        <a:buFont charset="2" panose="05000000000000000000" pitchFamily="2" typeface="Wingdings"/>
                        <a:buChar char="v"/>
                      </a:pPr>
                      <a:r>
                        <a:rPr dirty="0" lang="en-US" sz="1400">
                          <a:uFillTx/>
                        </a:rPr>
                        <a:t>Sentiment analysis on the guest reviews using text analytics</a:t>
                      </a:r>
                    </a:p>
                    <a:p>
                      <a:pPr indent="-285750" marL="285750">
                        <a:buFont charset="2" panose="05000000000000000000" pitchFamily="2" typeface="Wingdings"/>
                        <a:buChar char="v"/>
                      </a:pPr>
                      <a:r>
                        <a:rPr dirty="0" lang="en-US" sz="1400">
                          <a:uFillTx/>
                        </a:rPr>
                        <a:t>Vibe of each neighborhood using descriptions</a:t>
                      </a:r>
                    </a:p>
                    <a:p>
                      <a:pPr indent="-285750" marL="285750">
                        <a:buFont charset="2" panose="05000000000000000000" pitchFamily="2" typeface="Wingdings"/>
                        <a:buChar char="v"/>
                      </a:pPr>
                      <a:r>
                        <a:rPr dirty="0" lang="en-US" sz="1400">
                          <a:uFillTx/>
                        </a:rPr>
                        <a:t>Correlations of the features of the listings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3676" y="5666960"/>
            <a:ext cx="6345025" cy="73866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z="1400">
                <a:solidFill>
                  <a:schemeClr val="accent1">
                    <a:lumMod val="75000"/>
                  </a:schemeClr>
                </a:solidFill>
                <a:uFillTx/>
              </a:rPr>
              <a:t>*Out of Scope – </a:t>
            </a:r>
            <a:r>
              <a:rPr dirty="0" lang="en-US" sz="1400">
                <a:solidFill>
                  <a:schemeClr val="accent1">
                    <a:lumMod val="75000"/>
                  </a:schemeClr>
                </a:solidFill>
                <a:uFillTx/>
              </a:rPr>
              <a:t>These are some of the possible outcomes of this project which are currently beyond the scope but can be achieved, provided we have some additional information 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lang="en-US" sz="3600">
                <a:uFillTx/>
              </a:rPr>
              <a:t>BUSINESS TERMS</a:t>
            </a:r>
            <a:endParaRPr dirty="0" lang="en-US" sz="3600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>
            <p:ph idx="1"/>
          </p:nvPr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838199" y="1825625"/>
          <a:ext cx="10515600" cy="4292369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2142540"/>
                <a:gridCol w="8373060"/>
              </a:tblGrid>
              <a:tr h="514904">
                <a:tc>
                  <a:txBody>
                    <a:bodyPr/>
                    <a:lstStyle/>
                    <a:p>
                      <a:r>
                        <a:rPr b="1" dirty="0" lang="en-US">
                          <a:uFillTx/>
                        </a:rPr>
                        <a:t>Category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dirty="0" lang="en-US">
                          <a:uFillTx/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5549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dirty="0" lang="en-US">
                          <a:uFillTx/>
                        </a:rPr>
                        <a:t>Listing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dirty="0" lang="en-US">
                          <a:uFillTx/>
                        </a:rPr>
                        <a:t>The group of attributes that describe every property listed on the Airbnb website</a:t>
                      </a:r>
                    </a:p>
                  </a:txBody>
                  <a:tcPr/>
                </a:tc>
              </a:tr>
              <a:tr h="75549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dirty="0" lang="en-US">
                          <a:uFillTx/>
                        </a:rPr>
                        <a:t>Host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>
                          <a:uFillTx/>
                        </a:rPr>
                        <a:t>The group of attributes that contain information related to the person who creates a listing</a:t>
                      </a:r>
                    </a:p>
                  </a:txBody>
                  <a:tcPr/>
                </a:tc>
              </a:tr>
              <a:tr h="75549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dirty="0" lang="en-US">
                          <a:uFillTx/>
                        </a:rPr>
                        <a:t>Neighborhood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>
                          <a:uFillTx/>
                        </a:rPr>
                        <a:t>The group of attributes that define a district, especially one forming a community within a town or a city</a:t>
                      </a:r>
                    </a:p>
                  </a:txBody>
                  <a:tcPr/>
                </a:tc>
              </a:tr>
              <a:tr h="75549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dirty="0" lang="en-US">
                          <a:uFillTx/>
                        </a:rPr>
                        <a:t>Guest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>
                          <a:uFillTx/>
                        </a:rPr>
                        <a:t>The group of attributes with the information related to a person who makes a reservation</a:t>
                      </a:r>
                    </a:p>
                  </a:txBody>
                  <a:tcPr/>
                </a:tc>
              </a:tr>
              <a:tr h="75549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dirty="0" lang="en-US">
                          <a:uFillTx/>
                        </a:rPr>
                        <a:t>Reviews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dirty="0" lang="en-US">
                          <a:uFillTx/>
                        </a:rPr>
                        <a:t>The group of attributes that help in determining the ratings and feedback from the guests for a host and the listing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z="3600">
                <a:uFillTx/>
              </a:rPr>
              <a:t>VISION DIAGRAM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80388" y="1725111"/>
            <a:ext cx="2696066" cy="37612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Rectang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80388" y="1725111"/>
            <a:ext cx="2696066" cy="575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dirty="0" lang="en-US" sz="2400">
                <a:solidFill>
                  <a:schemeClr val="tx1"/>
                </a:solidFill>
                <a:uFillTx/>
              </a:rPr>
              <a:t>     </a:t>
            </a:r>
            <a:r>
              <a:rPr dirty="0" lang="en-US">
                <a:solidFill>
                  <a:schemeClr val="tx1"/>
                </a:solidFill>
                <a:uFillTx/>
              </a:rPr>
              <a:t>Data Source</a:t>
            </a:r>
            <a:endParaRPr dirty="0" lang="en-US" sz="2400">
              <a:solidFill>
                <a:schemeClr val="tx1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Database" id="7" name="Graphic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1473" y="1760461"/>
            <a:ext cx="504333" cy="504333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47967" y="1725111"/>
            <a:ext cx="2696066" cy="37612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15546" y="1725111"/>
            <a:ext cx="2696066" cy="37612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515546" y="1743965"/>
            <a:ext cx="2696066" cy="5561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20" compatLnSpc="1" forceAA="0" fromWordArt="0" horzOverflow="overflow" lIns="91440" numCol="1" rIns="91440" rot="0" rtl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/>
            <a:r>
              <a:rPr dirty="0" lang="en-US" sz="2400">
                <a:solidFill>
                  <a:schemeClr val="tx1"/>
                </a:solidFill>
                <a:uFillTx/>
              </a:rPr>
              <a:t>     </a:t>
            </a:r>
            <a:r>
              <a:rPr dirty="0" lang="en-US">
                <a:solidFill>
                  <a:schemeClr val="tx1"/>
                </a:solidFill>
                <a:uFillTx/>
              </a:rPr>
              <a:t>Data Destination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47967" y="1725111"/>
            <a:ext cx="2696066" cy="5750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20" compatLnSpc="1" forceAA="0" fromWordArt="0" horzOverflow="overflow" lIns="91440" numCol="1" rIns="91440" rot="0" rtl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/>
            <a:r>
              <a:rPr dirty="0" lang="en-US" sz="2400">
                <a:solidFill>
                  <a:schemeClr val="tx1"/>
                </a:solidFill>
                <a:uFillTx/>
              </a:rPr>
              <a:t>     </a:t>
            </a:r>
            <a:r>
              <a:rPr dirty="0" lang="en-US">
                <a:solidFill>
                  <a:schemeClr val="tx1"/>
                </a:solidFill>
                <a:uFillTx/>
              </a:rPr>
              <a:t>Data Ingestion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Box" id="12" name="Graphic 1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37055" y="1834302"/>
            <a:ext cx="392784" cy="392784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Pie chart" id="13" name="Graphic 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86965" y="1806021"/>
            <a:ext cx="430492" cy="43049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Rectangle 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83085" y="2422693"/>
            <a:ext cx="1229540" cy="269175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close up of a sign  Description automatically generated" id="41" name="Picture 4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31768" y="2902464"/>
            <a:ext cx="570322" cy="570322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close up of a sign  Description automatically generated" id="42" name="Picture 4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99821" y="2517277"/>
            <a:ext cx="570322" cy="570322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close up of a sign  Description automatically generated" id="43" name="Picture 4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05553" y="3592244"/>
            <a:ext cx="570322" cy="570322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close up of a sign  Description automatically generated" id="44" name="Picture 4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24697" y="4403919"/>
            <a:ext cx="570322" cy="570322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close up of a sign  Description automatically generated" id="45" name="Picture 4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14990" y="3238743"/>
            <a:ext cx="570322" cy="570322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close up of a sign  Description automatically generated" id="46" name="Picture 4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31797" y="4539000"/>
            <a:ext cx="664596" cy="664596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TextBox 4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6215" y="3369005"/>
            <a:ext cx="722891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Listings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TextBox 4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87563" y="3030539"/>
            <a:ext cx="837089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Calendar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TextBox 4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69944" y="3714510"/>
            <a:ext cx="777649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Reviews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TextBox 5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89391" y="4103106"/>
            <a:ext cx="878061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Listings </a:t>
            </a:r>
            <a:b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</a:br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Summary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TextBox 5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37460" y="5114452"/>
            <a:ext cx="1311578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Neighborhoods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TextBox 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3338" y="4917727"/>
            <a:ext cx="878061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Reviews</a:t>
            </a:r>
            <a:b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</a:br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Summary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Rectangle 5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55338" y="2422693"/>
            <a:ext cx="2546006" cy="3008963"/>
          </a:xfrm>
          <a:prstGeom prst="rect">
            <a:avLst/>
          </a:prstGeom>
          <a:noFill/>
          <a:ln w="12700">
            <a:prstDash val="dashDot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Straight Arrow Connector 59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55" idx="3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V="1">
            <a:off x="3601344" y="3912124"/>
            <a:ext cx="1281741" cy="15051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TextBox 6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96497" y="5122066"/>
            <a:ext cx="1195520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solidFill>
                  <a:schemeClr val="accent2">
                    <a:lumMod val="7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Data Cleaning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close up of a sign  Description automatically generated" id="62" name="Picture 6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92119" y="2495597"/>
            <a:ext cx="570322" cy="57032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TextBox 6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03044" y="2976040"/>
            <a:ext cx="742512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Manual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Picture 6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7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47075" y="3416162"/>
            <a:ext cx="473304" cy="473304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Picture 6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8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4060" y="4137723"/>
            <a:ext cx="637042" cy="63704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TextBox 6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33726" y="3846624"/>
            <a:ext cx="1321067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R-Programming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TextBox 6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49601" y="4689080"/>
            <a:ext cx="705962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Python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picture containing gear, metalware  Description automatically generated" id="71" name="Picture 7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9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430225" y="3714510"/>
            <a:ext cx="863063" cy="435110"/>
          </a:xfrm>
          <a:prstGeom prst="rect">
            <a:avLst/>
          </a:prstGeom>
        </p:spPr>
      </p:pic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Connector: Elbow 7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endCxn id="71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12625" y="3369005"/>
            <a:ext cx="749132" cy="345505"/>
          </a:xfrm>
          <a:prstGeom prst="bentConnector2">
            <a:avLst/>
          </a:prstGeom>
          <a:ln>
            <a:tailEnd type="triangle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TextBox 7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70601" y="4141711"/>
            <a:ext cx="929613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Cassandra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picture containing plate, dishware, tableware  Description automatically generated" id="76" name="Picture 7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0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926702" y="3654201"/>
            <a:ext cx="572856" cy="54383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TextBox 7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818375" y="4193041"/>
            <a:ext cx="789510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PowerBI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Rectangle 7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63662" y="3129928"/>
            <a:ext cx="985879" cy="16312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TextBox 7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04491" y="4775338"/>
            <a:ext cx="1119730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>
            <a:defPPr>
              <a:defRPr lang="en-US">
                <a:uFillTx/>
              </a:defRPr>
            </a:defPPr>
            <a:lvl1pPr algn="ctr">
              <a:defRPr sz="1400">
                <a:solidFill>
                  <a:schemeClr val="accent2">
                    <a:lumMod val="7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dirty="0" lang="en-US">
                <a:uFillTx/>
              </a:rPr>
              <a:t>Data Storage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Rectangle 8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712507" y="3150351"/>
            <a:ext cx="985879" cy="16312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TextBox 8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27760" y="4776325"/>
            <a:ext cx="1155381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>
            <a:defPPr>
              <a:defRPr lang="en-US">
                <a:uFillTx/>
              </a:defRPr>
            </a:defPPr>
            <a:lvl1pPr algn="ctr">
              <a:defRPr sz="1400">
                <a:solidFill>
                  <a:schemeClr val="accent2">
                    <a:lumMod val="7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dirty="0" lang="en-US">
                <a:uFillTx/>
              </a:rPr>
              <a:t>Data Analysis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picture containing clipart  Description automatically generated" id="89" name="Picture 8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258451" y="2719266"/>
            <a:ext cx="519706" cy="519706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1" name="Picture 9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165008" y="3430175"/>
            <a:ext cx="733845" cy="733845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3" name="Picture 9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271869" y="4345796"/>
            <a:ext cx="520121" cy="54404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4" name="Rectangle 9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49107" y="2536994"/>
            <a:ext cx="985879" cy="242619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5" name="TextBox 9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982113" y="4966431"/>
            <a:ext cx="1108187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>
            <a:defPPr>
              <a:defRPr lang="en-US">
                <a:uFillTx/>
              </a:defRPr>
            </a:defPPr>
            <a:lvl1pPr algn="ctr">
              <a:defRPr sz="1400">
                <a:solidFill>
                  <a:schemeClr val="accent2">
                    <a:lumMod val="7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dirty="0" lang="en-US">
                <a:uFillTx/>
              </a:rPr>
              <a:t>Reporting/ </a:t>
            </a:r>
            <a:br>
              <a:rPr dirty="0" lang="en-US">
                <a:uFillTx/>
              </a:rPr>
            </a:br>
            <a:r>
              <a:rPr dirty="0" lang="en-US">
                <a:uFillTx/>
              </a:rPr>
              <a:t>Visualization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0" name="Straight Arrow Connector 99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81" idx="3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V="1">
            <a:off x="9698386" y="3965988"/>
            <a:ext cx="350721" cy="1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Image result for odbc connection icon" id="1026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4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702259" y="3797097"/>
            <a:ext cx="546755" cy="546755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TextBox 5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514066" y="4294111"/>
            <a:ext cx="945965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ODBC</a:t>
            </a:r>
            <a:b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</a:br>
            <a:r>
              <a:rPr dirty="0" lang="en-US" sz="1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rPr>
              <a:t>Connector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traight Arrow Connector 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21260" y="4087150"/>
            <a:ext cx="418146" cy="0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Straight Arrow Connector 1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tCxn id="1026" idx="3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V="1">
            <a:off x="8249014" y="4070474"/>
            <a:ext cx="482347" cy="1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8836" y="146116"/>
            <a:ext cx="9437016" cy="37016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lang="en-US" sz="3600">
                <a:uFillTx/>
              </a:rPr>
              <a:t>ACTION PLAN</a:t>
            </a:r>
            <a:endParaRPr dirty="0" lang="en-US" sz="36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screenshot of a cell phone  Description automatically generated" id="8" name="Picture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0291" y="682270"/>
            <a:ext cx="9614796" cy="335471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screenshot of a cell phone  Description automatically generated" id="10" name="Picture 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0864" y="4036980"/>
            <a:ext cx="9614796" cy="2387897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z="3600">
                <a:uFillTx/>
              </a:rPr>
              <a:t>DATABASE SELECTION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8" y="1682624"/>
            <a:ext cx="8286950" cy="443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r>
              <a:rPr dirty="0" lang="en-US">
                <a:solidFill>
                  <a:schemeClr val="tx1"/>
                </a:solidFill>
                <a:uFillTx/>
              </a:rPr>
              <a:t>Research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Text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7" y="2265295"/>
            <a:ext cx="8286950" cy="64633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Airbnb uses Presto as an Open Source distributed SQL query engine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Presto allows querying over data which is residing in databases like Cassandra, Hive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6" y="3220869"/>
            <a:ext cx="8286951" cy="443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r>
              <a:rPr dirty="0" lang="en-US">
                <a:solidFill>
                  <a:schemeClr val="tx1"/>
                </a:solidFill>
                <a:uFillTx/>
              </a:rPr>
              <a:t>Dataset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Box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6" y="3803540"/>
            <a:ext cx="8286952" cy="64633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Data originally stored in tables, rows and columns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Unique identifier for each row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6" y="4759114"/>
            <a:ext cx="8286952" cy="443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r>
              <a:rPr dirty="0" lang="en-US">
                <a:solidFill>
                  <a:schemeClr val="tx1"/>
                </a:solidFill>
                <a:uFillTx/>
              </a:rPr>
              <a:t>Key Points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5" y="5341785"/>
            <a:ext cx="8286952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Cassandra is free, open source and compatible with PowerBI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Uses Cassandra Query Language (CQL), which is an alternative to the traditional SQL </a:t>
            </a:r>
          </a:p>
          <a:p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picture containing indoor  Description automatically generated" id="11" name="Picture 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440896" y="2469135"/>
            <a:ext cx="2392311" cy="2668809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z="3600">
                <a:uFillTx/>
              </a:rPr>
              <a:t>DATA PREPARATION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7" y="1682624"/>
            <a:ext cx="7957011" cy="443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r>
              <a:rPr dirty="0" lang="en-US">
                <a:solidFill>
                  <a:schemeClr val="tx1"/>
                </a:solidFill>
                <a:uFillTx/>
              </a:rPr>
              <a:t>MS Excel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Text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7" y="2265295"/>
            <a:ext cx="7957012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Dropped redundant columns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Clubbed multiple sheets to a single sheet using VLOOKUP function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7" y="3220869"/>
            <a:ext cx="7957012" cy="443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r>
              <a:rPr dirty="0" lang="en-US">
                <a:solidFill>
                  <a:schemeClr val="tx1"/>
                </a:solidFill>
                <a:uFillTx/>
              </a:rPr>
              <a:t>R-Programming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Box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5" y="3803540"/>
            <a:ext cx="7957013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Replaced nulls in columns (with numeric data types) by average of the available values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Dropped columns with open text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5" y="4759114"/>
            <a:ext cx="7957013" cy="443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r>
              <a:rPr dirty="0" lang="en-US">
                <a:solidFill>
                  <a:schemeClr val="tx1"/>
                </a:solidFill>
                <a:uFillTx/>
              </a:rPr>
              <a:t>Python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194" y="5341785"/>
            <a:ext cx="7957013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Renamed the columns based on information stored in the column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uFillTx/>
              </a:rPr>
              <a:t>Validated the dataset to ensure there are no blanks </a:t>
            </a:r>
          </a:p>
          <a:p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A close up of a logo  Description automatically generated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871211" y="2265295"/>
            <a:ext cx="3213878" cy="3213878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365125"/>
            <a:ext cx="10515600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lang="en-US" sz="3600">
                <a:uFillTx/>
              </a:rPr>
              <a:t>RISKS/ISSUES</a:t>
            </a:r>
            <a:endParaRPr dirty="0" lang="en-US" sz="3600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Content Placeholder 7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>
            <p:ph idx="1"/>
          </p:nvPr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838200" y="1825625"/>
          <a:ext cx="10515600" cy="4098777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{69012ECD-51FC-41F1-AA8D-1B2483CD663E}</a:tableStyleId>
              </a:tblPr>
              <a:tblGrid>
                <a:gridCol w="3547156"/>
                <a:gridCol w="6968444"/>
              </a:tblGrid>
              <a:tr h="538966">
                <a:tc>
                  <a:txBody>
                    <a:bodyPr/>
                    <a:lstStyle/>
                    <a:p>
                      <a:r>
                        <a:rPr dirty="0" lang="en-US">
                          <a:solidFill>
                            <a:srgbClr val="000000"/>
                          </a:solidFill>
                          <a:uFillTx/>
                        </a:rPr>
                        <a:t>Risk/Issue</a:t>
                      </a:r>
                      <a:endParaRPr b="1" dirty="0" lang="en-US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 lang="en-US">
                          <a:solidFill>
                            <a:srgbClr val="000000"/>
                          </a:solidFill>
                          <a:uFillTx/>
                        </a:rPr>
                        <a:t>Mitigation</a:t>
                      </a:r>
                      <a:endParaRPr b="1" dirty="0" lang="en-US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888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dirty="0" lang="en-US">
                          <a:uFillTx/>
                        </a:rPr>
                        <a:t>Columns with open text fields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dirty="0" lang="en-US">
                          <a:uFillTx/>
                        </a:rPr>
                        <a:t>Removed the columns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5888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dirty="0" lang="en-US">
                          <a:uFillTx/>
                        </a:rPr>
                        <a:t>Columns (Numeric) with Null values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dirty="0" lang="en-US">
                          <a:uFillTx/>
                        </a:rPr>
                        <a:t>Replaced Null values with the mean of available values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5888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dirty="0" lang="en-US">
                          <a:uFillTx/>
                        </a:rPr>
                        <a:t>Columns (Text) with Null values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uFillTx/>
                        </a:rPr>
                        <a:t>Removed the rows as Cassandra cannot handle N/A or Null values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5888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uFillTx/>
                        </a:rPr>
                        <a:t>Installing database to every system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dirty="0" lang="en-US">
                          <a:uFillTx/>
                        </a:rPr>
                        <a:t>Created a document with detailed instructions on each step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615656">
                <a:tc>
                  <a:txBody>
                    <a:bodyPr/>
                    <a:lstStyle/>
                    <a:p>
                      <a:pPr algn="l" defTabSz="914400" eaLnBrk="1" hangingPunct="1" latinLnBrk="0" marL="0" rtl="0">
                        <a:lnSpc>
                          <a:spcPct val="150000"/>
                        </a:lnSpc>
                      </a:pPr>
                      <a:r>
                        <a:rPr dirty="0" kern="1200" lang="en-US" sz="180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Duplicated columns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14400" eaLnBrk="1" hangingPunct="1" latinLnBrk="0" marL="0" rtl="0">
                        <a:lnSpc>
                          <a:spcPct val="150000"/>
                        </a:lnSpc>
                      </a:pPr>
                      <a:r>
                        <a:rPr dirty="0" kern="1200" lang="en-US" sz="180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Dropped the columns that contained almost same information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588831">
                <a:tc>
                  <a:txBody>
                    <a:bodyPr/>
                    <a:lstStyle/>
                    <a:p>
                      <a:pPr algn="l" defTabSz="914400" eaLnBrk="1" hangingPunct="1" latinLnBrk="0" marL="0" rtl="0">
                        <a:lnSpc>
                          <a:spcPct val="150000"/>
                        </a:lnSpc>
                      </a:pPr>
                      <a:r>
                        <a:rPr dirty="0" kern="1200" lang="en-US" sz="180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Column names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14400" eaLnBrk="1" hangingPunct="1" latinLnBrk="0" marL="0" rtl="0">
                        <a:lnSpc>
                          <a:spcPct val="150000"/>
                        </a:lnSpc>
                      </a:pPr>
                      <a:r>
                        <a:rPr dirty="0" kern="1200" lang="en-US" sz="180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Renamed the column names that align with the data stored in columns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574</Words>
  <Application>Microsoft Office PowerPoint</Application>
  <PresentationFormat>Widescreen</PresentationFormat>
  <Paragraphs>110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OVERVIEW</vt:lpstr>
      <vt:lpstr>OBJECTIVES</vt:lpstr>
      <vt:lpstr>BUSINESS TERMS</vt:lpstr>
      <vt:lpstr>VISION DIAGRAM</vt:lpstr>
      <vt:lpstr>ACTION PLAN</vt:lpstr>
      <vt:lpstr>DATABASE SELECTION</vt:lpstr>
      <vt:lpstr>DATA PREPARATION</vt:lpstr>
      <vt:lpstr>RISKS/ISSUES</vt:lpstr>
      <vt:lpstr>EXECUTION</vt:lpstr>
      <vt:lpstr>ANALYSIS</vt:lpstr>
      <vt:lpstr>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Litesh Singla</dc:creator>
  <cp:lastModifiedBy>Litesh Singla</cp:lastModifiedBy>
  <cp:revision>9</cp:revision>
  <dcterms:created xsi:type="dcterms:W3CDTF">2019-04-18T20:12:16Z</dcterms:created>
  <dcterms:modified xsi:type="dcterms:W3CDTF">2019-04-19T03:06:13Z</dcterms:modified>
</cp:coreProperties>
</file>