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3" r:id="rId13"/>
    <p:sldId id="274" r:id="rId14"/>
    <p:sldId id="269" r:id="rId15"/>
    <p:sldId id="270" r:id="rId16"/>
    <p:sldId id="272" r:id="rId17"/>
    <p:sldId id="27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4" d="100"/>
          <a:sy n="74"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puter_vision" TargetMode="External"/><Relationship Id="rId2" Type="http://schemas.openxmlformats.org/officeDocument/2006/relationships/hyperlink" Target="https://en.wikipedia.org/wiki/Feature_descriptor" TargetMode="External"/><Relationship Id="rId1" Type="http://schemas.openxmlformats.org/officeDocument/2006/relationships/slideLayout" Target="../slideLayouts/slideLayout7.xml"/><Relationship Id="rId5" Type="http://schemas.openxmlformats.org/officeDocument/2006/relationships/hyperlink" Target="https://en.wikipedia.org/wiki/Object_detection" TargetMode="External"/><Relationship Id="rId4" Type="http://schemas.openxmlformats.org/officeDocument/2006/relationships/hyperlink" Target="https://en.wikipedia.org/wiki/Image_proces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19475" y="2136319"/>
            <a:ext cx="1503494" cy="1503494"/>
          </a:xfrm>
          <a:prstGeom prst="rect">
            <a:avLst/>
          </a:prstGeom>
        </p:spPr>
      </p:pic>
      <p:sp>
        <p:nvSpPr>
          <p:cNvPr id="4" name="Rectangle 3"/>
          <p:cNvSpPr/>
          <p:nvPr/>
        </p:nvSpPr>
        <p:spPr>
          <a:xfrm>
            <a:off x="1218122" y="382210"/>
            <a:ext cx="9540625" cy="1446550"/>
          </a:xfrm>
          <a:prstGeom prst="rect">
            <a:avLst/>
          </a:prstGeom>
          <a:noFill/>
        </p:spPr>
        <p:txBody>
          <a:bodyPr wrap="none" lIns="91440" tIns="45720" rIns="91440" bIns="45720">
            <a:spAutoFit/>
          </a:bodyPr>
          <a:lstStyle/>
          <a:p>
            <a:pPr algn="ctr"/>
            <a:r>
              <a:rPr lang="en-US" sz="4400" b="1" cap="none" spc="0" dirty="0">
                <a:ln w="0"/>
                <a:solidFill>
                  <a:schemeClr val="tx1">
                    <a:lumMod val="95000"/>
                    <a:lumOff val="5000"/>
                  </a:schemeClr>
                </a:solidFill>
                <a:effectLst>
                  <a:outerShdw blurRad="38100" dist="19050" dir="2700000" algn="tl" rotWithShape="0">
                    <a:schemeClr val="dk1">
                      <a:alpha val="40000"/>
                    </a:schemeClr>
                  </a:outerShdw>
                </a:effectLst>
              </a:rPr>
              <a:t>Pedestria</a:t>
            </a:r>
            <a:r>
              <a:rPr lang="en-US" sz="4400" b="1" dirty="0">
                <a:ln w="0"/>
                <a:solidFill>
                  <a:schemeClr val="tx1">
                    <a:lumMod val="95000"/>
                    <a:lumOff val="5000"/>
                  </a:schemeClr>
                </a:solidFill>
                <a:effectLst>
                  <a:outerShdw blurRad="38100" dist="19050" dir="2700000" algn="tl" rotWithShape="0">
                    <a:schemeClr val="dk1">
                      <a:alpha val="40000"/>
                    </a:schemeClr>
                  </a:outerShdw>
                </a:effectLst>
              </a:rPr>
              <a:t>n Detection using HOG, NMS</a:t>
            </a:r>
          </a:p>
          <a:p>
            <a:pPr algn="ctr"/>
            <a:r>
              <a:rPr lang="en-US" sz="4400" b="1" dirty="0">
                <a:ln w="0"/>
                <a:solidFill>
                  <a:schemeClr val="tx1">
                    <a:lumMod val="95000"/>
                    <a:lumOff val="5000"/>
                  </a:schemeClr>
                </a:solidFill>
                <a:effectLst>
                  <a:outerShdw blurRad="38100" dist="19050" dir="2700000" algn="tl" rotWithShape="0">
                    <a:schemeClr val="dk1">
                      <a:alpha val="40000"/>
                    </a:schemeClr>
                  </a:outerShdw>
                </a:effectLst>
              </a:rPr>
              <a:t> and Skin Detection</a:t>
            </a:r>
            <a:endParaRPr lang="en-US" sz="4400" b="1"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5" name="TextBox 4"/>
          <p:cNvSpPr txBox="1"/>
          <p:nvPr/>
        </p:nvSpPr>
        <p:spPr>
          <a:xfrm>
            <a:off x="1218122" y="5520769"/>
            <a:ext cx="4101353" cy="92333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Contributors:</a:t>
            </a:r>
          </a:p>
          <a:p>
            <a:r>
              <a:rPr lang="en-US" b="1" dirty="0">
                <a:latin typeface="Calibri" panose="020F0502020204030204" pitchFamily="34" charset="0"/>
                <a:cs typeface="Calibri" panose="020F0502020204030204" pitchFamily="34" charset="0"/>
              </a:rPr>
              <a:t>Ranjey </a:t>
            </a:r>
            <a:r>
              <a:rPr lang="en-US" b="1" dirty="0" err="1">
                <a:latin typeface="Calibri" panose="020F0502020204030204" pitchFamily="34" charset="0"/>
                <a:cs typeface="Calibri" panose="020F0502020204030204" pitchFamily="34" charset="0"/>
              </a:rPr>
              <a:t>Indrajeet</a:t>
            </a:r>
            <a:r>
              <a:rPr lang="en-US" b="1" dirty="0">
                <a:latin typeface="Calibri" panose="020F0502020204030204" pitchFamily="34" charset="0"/>
                <a:cs typeface="Calibri" panose="020F0502020204030204" pitchFamily="34" charset="0"/>
              </a:rPr>
              <a:t> Jha 13/CS/03</a:t>
            </a:r>
          </a:p>
          <a:p>
            <a:r>
              <a:rPr lang="en-US" b="1" dirty="0">
                <a:latin typeface="Calibri" panose="020F0502020204030204" pitchFamily="34" charset="0"/>
                <a:cs typeface="Calibri" panose="020F0502020204030204" pitchFamily="34" charset="0"/>
              </a:rPr>
              <a:t>Drishti Agarwal 13/CS/42</a:t>
            </a:r>
          </a:p>
        </p:txBody>
      </p:sp>
      <p:sp>
        <p:nvSpPr>
          <p:cNvPr id="6" name="TextBox 5"/>
          <p:cNvSpPr txBox="1"/>
          <p:nvPr/>
        </p:nvSpPr>
        <p:spPr>
          <a:xfrm>
            <a:off x="6987950" y="5243770"/>
            <a:ext cx="3982052" cy="1200329"/>
          </a:xfrm>
          <a:prstGeom prst="rect">
            <a:avLst/>
          </a:prstGeom>
          <a:noFill/>
        </p:spPr>
        <p:txBody>
          <a:bodyPr wrap="none" rtlCol="0">
            <a:spAutoFit/>
          </a:bodyPr>
          <a:lstStyle/>
          <a:p>
            <a:pPr algn="r"/>
            <a:r>
              <a:rPr lang="en-US" b="1" dirty="0">
                <a:latin typeface="Calibri" panose="020F0502020204030204" pitchFamily="34" charset="0"/>
                <a:cs typeface="Calibri" panose="020F0502020204030204" pitchFamily="34" charset="0"/>
              </a:rPr>
              <a:t>Under the valuable guidance of:</a:t>
            </a:r>
          </a:p>
          <a:p>
            <a:pPr algn="r"/>
            <a:r>
              <a:rPr lang="en-US" b="1" dirty="0">
                <a:latin typeface="Calibri" panose="020F0502020204030204" pitchFamily="34" charset="0"/>
                <a:cs typeface="Calibri" panose="020F0502020204030204" pitchFamily="34" charset="0"/>
              </a:rPr>
              <a:t>Dr. Goutam </a:t>
            </a:r>
            <a:r>
              <a:rPr lang="en-US" b="1" dirty="0" err="1">
                <a:latin typeface="Calibri" panose="020F0502020204030204" pitchFamily="34" charset="0"/>
                <a:cs typeface="Calibri" panose="020F0502020204030204" pitchFamily="34" charset="0"/>
              </a:rPr>
              <a:t>Sanyal</a:t>
            </a:r>
            <a:endParaRPr lang="en-US" b="1" dirty="0">
              <a:latin typeface="Calibri" panose="020F0502020204030204" pitchFamily="34" charset="0"/>
              <a:cs typeface="Calibri" panose="020F0502020204030204" pitchFamily="34" charset="0"/>
            </a:endParaRPr>
          </a:p>
          <a:p>
            <a:pPr algn="r"/>
            <a:r>
              <a:rPr lang="en-US" b="1" dirty="0">
                <a:latin typeface="Calibri" panose="020F0502020204030204" pitchFamily="34" charset="0"/>
                <a:cs typeface="Calibri" panose="020F0502020204030204" pitchFamily="34" charset="0"/>
              </a:rPr>
              <a:t>Head, Department of Computer Science</a:t>
            </a:r>
          </a:p>
          <a:p>
            <a:pPr algn="r"/>
            <a:r>
              <a:rPr lang="en-US" b="1" dirty="0">
                <a:latin typeface="Calibri" panose="020F0502020204030204" pitchFamily="34" charset="0"/>
                <a:cs typeface="Calibri" panose="020F0502020204030204" pitchFamily="34" charset="0"/>
              </a:rPr>
              <a:t>And Engineering</a:t>
            </a:r>
          </a:p>
        </p:txBody>
      </p:sp>
      <p:sp>
        <p:nvSpPr>
          <p:cNvPr id="7" name="TextBox 6"/>
          <p:cNvSpPr txBox="1"/>
          <p:nvPr/>
        </p:nvSpPr>
        <p:spPr>
          <a:xfrm>
            <a:off x="3314826" y="3777984"/>
            <a:ext cx="5512791" cy="615553"/>
          </a:xfrm>
          <a:prstGeom prst="rect">
            <a:avLst/>
          </a:prstGeom>
          <a:noFill/>
        </p:spPr>
        <p:txBody>
          <a:bodyPr wrap="none" rtlCol="0">
            <a:spAutoFit/>
          </a:bodyPr>
          <a:lstStyle/>
          <a:p>
            <a:pPr algn="ctr"/>
            <a:r>
              <a:rPr lang="en-US" sz="2000" dirty="0">
                <a:latin typeface="Calibri" panose="020F0502020204030204" pitchFamily="34" charset="0"/>
                <a:cs typeface="Calibri" panose="020F0502020204030204" pitchFamily="34" charset="0"/>
              </a:rPr>
              <a:t>Department of Computer Science and Engineering</a:t>
            </a:r>
          </a:p>
          <a:p>
            <a:pPr algn="ctr"/>
            <a:r>
              <a:rPr lang="en-US" sz="1400" b="1" dirty="0">
                <a:latin typeface="Calibri" panose="020F0502020204030204" pitchFamily="34" charset="0"/>
                <a:cs typeface="Calibri" panose="020F0502020204030204" pitchFamily="34" charset="0"/>
              </a:rPr>
              <a:t>NATIONAL INSTITUTE OF TECHNOLOGY DURGAPUR</a:t>
            </a:r>
          </a:p>
        </p:txBody>
      </p:sp>
    </p:spTree>
    <p:extLst>
      <p:ext uri="{BB962C8B-B14F-4D97-AF65-F5344CB8AC3E}">
        <p14:creationId xmlns:p14="http://schemas.microsoft.com/office/powerpoint/2010/main" val="108656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19740" y="541375"/>
            <a:ext cx="3979572" cy="5896033"/>
          </a:xfrm>
          <a:prstGeom prst="rect">
            <a:avLst/>
          </a:prstGeom>
        </p:spPr>
      </p:pic>
      <p:sp>
        <p:nvSpPr>
          <p:cNvPr id="4" name="TextBox 3"/>
          <p:cNvSpPr txBox="1"/>
          <p:nvPr/>
        </p:nvSpPr>
        <p:spPr>
          <a:xfrm>
            <a:off x="1249251" y="2704562"/>
            <a:ext cx="4056845" cy="156966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After applying NMS, our results get better and the entire person is confined within a single bounding box.</a:t>
            </a:r>
          </a:p>
        </p:txBody>
      </p:sp>
      <p:sp>
        <p:nvSpPr>
          <p:cNvPr id="5" name="TextBox 4"/>
          <p:cNvSpPr txBox="1"/>
          <p:nvPr/>
        </p:nvSpPr>
        <p:spPr>
          <a:xfrm>
            <a:off x="1249251" y="321972"/>
            <a:ext cx="3631842" cy="1446550"/>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Sample Run 1: continued</a:t>
            </a:r>
          </a:p>
        </p:txBody>
      </p:sp>
    </p:spTree>
    <p:extLst>
      <p:ext uri="{BB962C8B-B14F-4D97-AF65-F5344CB8AC3E}">
        <p14:creationId xmlns:p14="http://schemas.microsoft.com/office/powerpoint/2010/main" val="357266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 from 2017-05-05 23_50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325" y="1442434"/>
            <a:ext cx="5384114" cy="502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25047" y="2541705"/>
            <a:ext cx="4340181" cy="3046988"/>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After cropping the bounding box received earlier, we apply skin color segmentation and we are able to efficiently segment the skin areas from the person's body thus confirming him as a human pedestrian.</a:t>
            </a:r>
          </a:p>
          <a:p>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1273325" y="386365"/>
            <a:ext cx="6080511" cy="769441"/>
          </a:xfrm>
          <a:prstGeom prst="rect">
            <a:avLst/>
          </a:prstGeom>
          <a:noFill/>
        </p:spPr>
        <p:txBody>
          <a:bodyPr wrap="none" rtlCol="0">
            <a:spAutoFit/>
          </a:bodyPr>
          <a:lstStyle/>
          <a:p>
            <a:r>
              <a:rPr lang="en-US" sz="4400" b="1" dirty="0">
                <a:latin typeface="Calibri" panose="020F0502020204030204" pitchFamily="34" charset="0"/>
                <a:cs typeface="Calibri" panose="020F0502020204030204" pitchFamily="34" charset="0"/>
              </a:rPr>
              <a:t>Output of Sample Run : 1</a:t>
            </a:r>
          </a:p>
        </p:txBody>
      </p:sp>
    </p:spTree>
    <p:extLst>
      <p:ext uri="{BB962C8B-B14F-4D97-AF65-F5344CB8AC3E}">
        <p14:creationId xmlns:p14="http://schemas.microsoft.com/office/powerpoint/2010/main" val="298905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8638" y="501135"/>
            <a:ext cx="3405099" cy="769441"/>
          </a:xfrm>
          <a:prstGeom prst="rect">
            <a:avLst/>
          </a:prstGeom>
        </p:spPr>
        <p:txBody>
          <a:bodyPr wrap="none">
            <a:spAutoFit/>
          </a:bodyPr>
          <a:lstStyle/>
          <a:p>
            <a:r>
              <a:rPr lang="en-US" sz="4400" b="1" dirty="0">
                <a:latin typeface="Calibri" panose="020F0502020204030204" pitchFamily="34" charset="0"/>
                <a:cs typeface="Calibri" panose="020F0502020204030204" pitchFamily="34" charset="0"/>
              </a:rPr>
              <a:t>Sample Run:2</a:t>
            </a:r>
          </a:p>
        </p:txBody>
      </p:sp>
      <p:pic>
        <p:nvPicPr>
          <p:cNvPr id="4" name="Picture 3"/>
          <p:cNvPicPr>
            <a:picLocks noChangeAspect="1"/>
          </p:cNvPicPr>
          <p:nvPr/>
        </p:nvPicPr>
        <p:blipFill>
          <a:blip r:embed="rId2"/>
          <a:stretch>
            <a:fillRect/>
          </a:stretch>
        </p:blipFill>
        <p:spPr>
          <a:xfrm>
            <a:off x="5125792" y="1373607"/>
            <a:ext cx="6335229" cy="4400465"/>
          </a:xfrm>
          <a:prstGeom prst="rect">
            <a:avLst/>
          </a:prstGeom>
        </p:spPr>
      </p:pic>
      <p:sp>
        <p:nvSpPr>
          <p:cNvPr id="5" name="TextBox 4"/>
          <p:cNvSpPr txBox="1"/>
          <p:nvPr/>
        </p:nvSpPr>
        <p:spPr>
          <a:xfrm>
            <a:off x="1198638" y="2050345"/>
            <a:ext cx="3167300"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In this run, we are again able to efficiently detect a pedestrian and enclose it within a single bounding box using NMS.</a:t>
            </a:r>
          </a:p>
        </p:txBody>
      </p:sp>
    </p:spTree>
    <p:extLst>
      <p:ext uri="{BB962C8B-B14F-4D97-AF65-F5344CB8AC3E}">
        <p14:creationId xmlns:p14="http://schemas.microsoft.com/office/powerpoint/2010/main" val="94741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8638" y="501135"/>
            <a:ext cx="5824030" cy="769441"/>
          </a:xfrm>
          <a:prstGeom prst="rect">
            <a:avLst/>
          </a:prstGeom>
        </p:spPr>
        <p:txBody>
          <a:bodyPr wrap="none">
            <a:spAutoFit/>
          </a:bodyPr>
          <a:lstStyle/>
          <a:p>
            <a:r>
              <a:rPr lang="en-US" sz="4400" b="1" dirty="0">
                <a:latin typeface="Calibri" panose="020F0502020204030204" pitchFamily="34" charset="0"/>
                <a:cs typeface="Calibri" panose="020F0502020204030204" pitchFamily="34" charset="0"/>
              </a:rPr>
              <a:t>Output of Sample Run:2</a:t>
            </a:r>
          </a:p>
        </p:txBody>
      </p:sp>
      <p:pic>
        <p:nvPicPr>
          <p:cNvPr id="4" name="Picture 3"/>
          <p:cNvPicPr>
            <a:picLocks noChangeAspect="1"/>
          </p:cNvPicPr>
          <p:nvPr/>
        </p:nvPicPr>
        <p:blipFill>
          <a:blip r:embed="rId2"/>
          <a:stretch>
            <a:fillRect/>
          </a:stretch>
        </p:blipFill>
        <p:spPr>
          <a:xfrm>
            <a:off x="1198638" y="1596981"/>
            <a:ext cx="5034737" cy="4682305"/>
          </a:xfrm>
          <a:prstGeom prst="rect">
            <a:avLst/>
          </a:prstGeom>
        </p:spPr>
      </p:pic>
      <p:sp>
        <p:nvSpPr>
          <p:cNvPr id="5" name="TextBox 4"/>
          <p:cNvSpPr txBox="1"/>
          <p:nvPr/>
        </p:nvSpPr>
        <p:spPr>
          <a:xfrm>
            <a:off x="7022668" y="2271249"/>
            <a:ext cx="4340181" cy="1938992"/>
          </a:xfrm>
          <a:prstGeom prst="rect">
            <a:avLst/>
          </a:prstGeom>
          <a:noFill/>
        </p:spPr>
        <p:txBody>
          <a:bodyPr wrap="square" rtlCol="0">
            <a:spAutoFit/>
          </a:bodyPr>
          <a:lstStyle/>
          <a:p>
            <a:pPr fontAlgn="base"/>
            <a:r>
              <a:rPr lang="en-US" sz="2400" dirty="0">
                <a:latin typeface="Calibri" panose="020F0502020204030204" pitchFamily="34" charset="0"/>
                <a:cs typeface="Calibri" panose="020F0502020204030204" pitchFamily="34" charset="0"/>
              </a:rPr>
              <a:t>We observe that in our result, i.e. the final output, skin is detected by our code, hence it confirms that in the input image, human is present.</a:t>
            </a:r>
          </a:p>
        </p:txBody>
      </p:sp>
    </p:spTree>
    <p:extLst>
      <p:ext uri="{BB962C8B-B14F-4D97-AF65-F5344CB8AC3E}">
        <p14:creationId xmlns:p14="http://schemas.microsoft.com/office/powerpoint/2010/main" val="380987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6372" y="489396"/>
            <a:ext cx="3405099" cy="769441"/>
          </a:xfrm>
          <a:prstGeom prst="rect">
            <a:avLst/>
          </a:prstGeom>
          <a:noFill/>
        </p:spPr>
        <p:txBody>
          <a:bodyPr wrap="none" rtlCol="0">
            <a:spAutoFit/>
          </a:bodyPr>
          <a:lstStyle/>
          <a:p>
            <a:r>
              <a:rPr lang="en-US" sz="4400" b="1" dirty="0">
                <a:latin typeface="Calibri" panose="020F0502020204030204" pitchFamily="34" charset="0"/>
                <a:cs typeface="Calibri" panose="020F0502020204030204" pitchFamily="34" charset="0"/>
              </a:rPr>
              <a:t>Sample Run:3</a:t>
            </a:r>
          </a:p>
        </p:txBody>
      </p:sp>
      <p:pic>
        <p:nvPicPr>
          <p:cNvPr id="3074" name="Picture 2" descr="pedestrian_detection_person_4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372" y="1627501"/>
            <a:ext cx="5286375" cy="448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289441" y="1627501"/>
            <a:ext cx="4018209" cy="341632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This particular result is the one that most clearly distinguishes between an actual human body and a pedestrian – like figure. Here, our HOG descriptor detected it as a human figure and we extracted that information and stored it in a bounding box. </a:t>
            </a:r>
          </a:p>
        </p:txBody>
      </p:sp>
    </p:spTree>
    <p:extLst>
      <p:ext uri="{BB962C8B-B14F-4D97-AF65-F5344CB8AC3E}">
        <p14:creationId xmlns:p14="http://schemas.microsoft.com/office/powerpoint/2010/main" val="309297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reenshot from 2017-05-05 23_50_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722" y="1575986"/>
            <a:ext cx="51149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77319" y="2249076"/>
            <a:ext cx="4546242" cy="341632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After applying skin segmentation, we can now be assured that although it appeared to be a pedestrian at first, it is a false detect, as there was no skin found inside the bounding box. Hence, it won’t be detected as a pedestrian, making our code efficient.</a:t>
            </a:r>
          </a:p>
          <a:p>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1075722" y="437881"/>
            <a:ext cx="6233374"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 Output of Sample Run:3</a:t>
            </a:r>
          </a:p>
        </p:txBody>
      </p:sp>
    </p:spTree>
    <p:extLst>
      <p:ext uri="{BB962C8B-B14F-4D97-AF65-F5344CB8AC3E}">
        <p14:creationId xmlns:p14="http://schemas.microsoft.com/office/powerpoint/2010/main" val="230632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8" y="528034"/>
            <a:ext cx="6542468" cy="923330"/>
          </a:xfrm>
          <a:prstGeom prst="rect">
            <a:avLst/>
          </a:prstGeom>
          <a:noFill/>
        </p:spPr>
        <p:txBody>
          <a:bodyPr wrap="square" rtlCol="0">
            <a:spAutoFit/>
          </a:bodyPr>
          <a:lstStyle/>
          <a:p>
            <a:r>
              <a:rPr lang="en-US" sz="5400" b="1" dirty="0">
                <a:latin typeface="Calibri" panose="020F0502020204030204" pitchFamily="34" charset="0"/>
                <a:cs typeface="Calibri" panose="020F0502020204030204" pitchFamily="34" charset="0"/>
              </a:rPr>
              <a:t>CONCLUSION</a:t>
            </a:r>
            <a:endParaRPr lang="en-US" sz="4800" b="1" dirty="0">
              <a:latin typeface="Calibri" panose="020F0502020204030204" pitchFamily="34" charset="0"/>
              <a:cs typeface="Calibri" panose="020F0502020204030204" pitchFamily="34" charset="0"/>
            </a:endParaRPr>
          </a:p>
        </p:txBody>
      </p:sp>
      <p:sp>
        <p:nvSpPr>
          <p:cNvPr id="3" name="TextBox 2"/>
          <p:cNvSpPr txBox="1"/>
          <p:nvPr/>
        </p:nvSpPr>
        <p:spPr>
          <a:xfrm>
            <a:off x="1159098" y="1815922"/>
            <a:ext cx="9543246" cy="4524315"/>
          </a:xfrm>
          <a:prstGeom prst="rect">
            <a:avLst/>
          </a:prstGeom>
          <a:noFill/>
        </p:spPr>
        <p:txBody>
          <a:bodyPr wrap="square" rtlCol="0">
            <a:spAutoFit/>
          </a:bodyPr>
          <a:lstStyle/>
          <a:p>
            <a:pPr marL="342900" indent="-342900" fontAlgn="base">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While this might not be a perfect or robust approach, the simplicity of our detection algorithm makes it a very good starting point to build more robust solutions.</a:t>
            </a:r>
          </a:p>
          <a:p>
            <a:pPr marL="342900" indent="-342900" fontAlgn="base">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We conclude that with HOG and Linear SVM, followed by skin color segmentation, we can detect pedestrian with very great accuracies. </a:t>
            </a:r>
          </a:p>
          <a:p>
            <a:pPr marL="342900" indent="-342900" fontAlgn="base">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This simple pedestrian detector can act as a resource for many other ideas that somedays back were thought to be inexecutable.</a:t>
            </a:r>
          </a:p>
          <a:p>
            <a:pPr>
              <a:lnSpc>
                <a:spcPct val="150000"/>
              </a:lnSpc>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637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8" y="528034"/>
            <a:ext cx="7572778" cy="923330"/>
          </a:xfrm>
          <a:prstGeom prst="rect">
            <a:avLst/>
          </a:prstGeom>
          <a:noFill/>
        </p:spPr>
        <p:txBody>
          <a:bodyPr wrap="square" rtlCol="0">
            <a:spAutoFit/>
          </a:bodyPr>
          <a:lstStyle/>
          <a:p>
            <a:r>
              <a:rPr lang="en-US" sz="5400" b="1" dirty="0">
                <a:latin typeface="Calibri" panose="020F0502020204030204" pitchFamily="34" charset="0"/>
                <a:cs typeface="Calibri" panose="020F0502020204030204" pitchFamily="34" charset="0"/>
              </a:rPr>
              <a:t>SCOPE OF FUTURE WORK</a:t>
            </a:r>
            <a:endParaRPr lang="en-US" sz="4800" b="1" dirty="0">
              <a:latin typeface="Calibri" panose="020F0502020204030204" pitchFamily="34" charset="0"/>
              <a:cs typeface="Calibri" panose="020F0502020204030204" pitchFamily="34" charset="0"/>
            </a:endParaRPr>
          </a:p>
        </p:txBody>
      </p:sp>
      <p:sp>
        <p:nvSpPr>
          <p:cNvPr id="3" name="TextBox 2"/>
          <p:cNvSpPr txBox="1"/>
          <p:nvPr/>
        </p:nvSpPr>
        <p:spPr>
          <a:xfrm>
            <a:off x="1159098" y="1811973"/>
            <a:ext cx="9775065" cy="3985706"/>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Calibri" panose="020F0502020204030204" pitchFamily="34" charset="0"/>
                <a:cs typeface="Calibri" panose="020F0502020204030204" pitchFamily="34" charset="0"/>
              </a:rPr>
              <a:t>While the HOG method tends to be more accurate than its </a:t>
            </a:r>
            <a:r>
              <a:rPr lang="en-US" sz="2300" dirty="0" err="1">
                <a:latin typeface="Calibri" panose="020F0502020204030204" pitchFamily="34" charset="0"/>
                <a:cs typeface="Calibri" panose="020F0502020204030204" pitchFamily="34" charset="0"/>
              </a:rPr>
              <a:t>Haar</a:t>
            </a:r>
            <a:r>
              <a:rPr lang="en-US" sz="2300" dirty="0">
                <a:latin typeface="Calibri" panose="020F0502020204030204" pitchFamily="34" charset="0"/>
                <a:cs typeface="Calibri" panose="020F0502020204030204" pitchFamily="34" charset="0"/>
              </a:rPr>
              <a:t> counter-part, it still requires that the parameters to </a:t>
            </a:r>
            <a:r>
              <a:rPr lang="en-US" sz="2300" dirty="0" err="1">
                <a:latin typeface="Calibri" panose="020F0502020204030204" pitchFamily="34" charset="0"/>
                <a:cs typeface="Calibri" panose="020F0502020204030204" pitchFamily="34" charset="0"/>
              </a:rPr>
              <a:t>detectMultiScale</a:t>
            </a:r>
            <a:r>
              <a:rPr lang="en-US" sz="2300" dirty="0">
                <a:latin typeface="Calibri" panose="020F0502020204030204" pitchFamily="34" charset="0"/>
                <a:cs typeface="Calibri" panose="020F0502020204030204" pitchFamily="34" charset="0"/>
              </a:rPr>
              <a:t>  be set properly.</a:t>
            </a:r>
          </a:p>
          <a:p>
            <a:pPr marL="285750" indent="-285750">
              <a:buFont typeface="Arial" panose="020B0604020202020204" pitchFamily="34" charset="0"/>
              <a:buChar char="•"/>
            </a:pPr>
            <a:r>
              <a:rPr lang="en-US" sz="2300" dirty="0">
                <a:latin typeface="Calibri" panose="020F0502020204030204" pitchFamily="34" charset="0"/>
                <a:cs typeface="Calibri" panose="020F0502020204030204" pitchFamily="34" charset="0"/>
              </a:rPr>
              <a:t>Under different lighting conditions, this approach might not perform as well and we would likely have to continue to tweak the HSV value ranges.</a:t>
            </a:r>
          </a:p>
          <a:p>
            <a:pPr marL="285750" indent="-285750">
              <a:buFont typeface="Arial" panose="020B0604020202020204" pitchFamily="34" charset="0"/>
              <a:buChar char="•"/>
            </a:pPr>
            <a:r>
              <a:rPr lang="en-US" sz="2300" dirty="0">
                <a:latin typeface="Calibri" panose="020F0502020204030204" pitchFamily="34" charset="0"/>
                <a:cs typeface="Calibri" panose="020F0502020204030204" pitchFamily="34" charset="0"/>
              </a:rPr>
              <a:t>The same HSV values used to detect my skin could not be used to detect someone from Asia or Africa. This implies that we have some a priori knowledge regarding the skin tone of who we want to detect.</a:t>
            </a:r>
          </a:p>
          <a:p>
            <a:pPr marL="285750" indent="-285750">
              <a:buFont typeface="Arial" panose="020B0604020202020204" pitchFamily="34" charset="0"/>
              <a:buChar char="•"/>
            </a:pPr>
            <a:r>
              <a:rPr lang="en-US" sz="2300" dirty="0">
                <a:latin typeface="Calibri" panose="020F0502020204030204" pitchFamily="34" charset="0"/>
                <a:cs typeface="Calibri" panose="020F0502020204030204" pitchFamily="34" charset="0"/>
              </a:rPr>
              <a:t>Of course, more robust approaches can be applied. A (highly simplified) example would be to perform face detection to an image, determine the color of the skin on their face, and then use that model to detect the rest of the skin on their body.</a:t>
            </a:r>
          </a:p>
        </p:txBody>
      </p:sp>
    </p:spTree>
    <p:extLst>
      <p:ext uri="{BB962C8B-B14F-4D97-AF65-F5344CB8AC3E}">
        <p14:creationId xmlns:p14="http://schemas.microsoft.com/office/powerpoint/2010/main" val="1087176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4721" y="1635618"/>
            <a:ext cx="5164428" cy="2123658"/>
          </a:xfrm>
          <a:prstGeom prst="rect">
            <a:avLst/>
          </a:prstGeom>
          <a:noFill/>
        </p:spPr>
        <p:txBody>
          <a:bodyPr wrap="square" rtlCol="0">
            <a:spAutoFit/>
          </a:bodyPr>
          <a:lstStyle/>
          <a:p>
            <a:pPr algn="ctr"/>
            <a:r>
              <a:rPr lang="en-US" sz="6600" b="1" dirty="0">
                <a:latin typeface="Calibri" panose="020F0502020204030204" pitchFamily="34" charset="0"/>
                <a:cs typeface="Calibri" panose="020F0502020204030204" pitchFamily="34" charset="0"/>
              </a:rPr>
              <a:t>THANK YOU! </a:t>
            </a:r>
            <a:r>
              <a:rPr lang="en-US" sz="6600" b="1" dirty="0">
                <a:latin typeface="Calibri" panose="020F0502020204030204" pitchFamily="34" charset="0"/>
                <a:cs typeface="Calibri" panose="020F0502020204030204" pitchFamily="34" charset="0"/>
                <a:sym typeface="Wingdings" panose="05000000000000000000" pitchFamily="2" charset="2"/>
              </a:rPr>
              <a:t></a:t>
            </a:r>
            <a:r>
              <a:rPr lang="en-US" sz="66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02111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3764" y="398947"/>
            <a:ext cx="3242875" cy="923330"/>
          </a:xfrm>
          <a:prstGeom prst="rect">
            <a:avLst/>
          </a:prstGeom>
          <a:noFill/>
        </p:spPr>
        <p:txBody>
          <a:bodyPr wrap="none" lIns="91440" tIns="45720" rIns="91440" bIns="45720">
            <a:spAutoFit/>
          </a:bodyPr>
          <a:lstStyle/>
          <a:p>
            <a:pPr algn="ctr"/>
            <a:r>
              <a:rPr lang="en-US" sz="5400" b="1" dirty="0">
                <a:ln w="0"/>
                <a:latin typeface="Calibri" panose="020F0502020204030204" pitchFamily="34" charset="0"/>
                <a:cs typeface="Calibri" panose="020F0502020204030204" pitchFamily="34" charset="0"/>
              </a:rPr>
              <a:t>OBJECTIVE</a:t>
            </a:r>
            <a:endParaRPr lang="en-US" sz="5400" b="1" cap="none" spc="0" dirty="0">
              <a:ln w="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113764" y="1949823"/>
            <a:ext cx="9106001"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We present an approach to pedestrian detection in images, which can be easily extended to videos.</a:t>
            </a:r>
          </a:p>
          <a:p>
            <a:endParaRPr lang="en-US" sz="20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We apply a HOG descriptor and employ a linear SVM to detect pedestrians on a structural level.</a:t>
            </a:r>
          </a:p>
          <a:p>
            <a:endParaRPr lang="en-US" sz="20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To further advance our detection, we apply skin segmentation to the cropped area of the detected pedestrian to distinguish a human from any human-like statue or sign boards.</a:t>
            </a:r>
          </a:p>
        </p:txBody>
      </p:sp>
    </p:spTree>
    <p:extLst>
      <p:ext uri="{BB962C8B-B14F-4D97-AF65-F5344CB8AC3E}">
        <p14:creationId xmlns:p14="http://schemas.microsoft.com/office/powerpoint/2010/main" val="143151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8996" y="398947"/>
            <a:ext cx="5597173" cy="923330"/>
          </a:xfrm>
          <a:prstGeom prst="rect">
            <a:avLst/>
          </a:prstGeom>
          <a:noFill/>
        </p:spPr>
        <p:txBody>
          <a:bodyPr wrap="none" lIns="91440" tIns="45720" rIns="91440" bIns="45720">
            <a:spAutoFit/>
          </a:bodyPr>
          <a:lstStyle/>
          <a:p>
            <a:pPr algn="ctr"/>
            <a:r>
              <a:rPr lang="en-US" sz="5400" b="1" cap="none" spc="0" dirty="0">
                <a:ln w="0"/>
                <a:solidFill>
                  <a:schemeClr val="tx1"/>
                </a:solidFill>
                <a:latin typeface="Calibri" panose="020F0502020204030204" pitchFamily="34" charset="0"/>
                <a:cs typeface="Calibri" panose="020F0502020204030204" pitchFamily="34" charset="0"/>
              </a:rPr>
              <a:t>TECHNIQUES USED</a:t>
            </a:r>
          </a:p>
        </p:txBody>
      </p:sp>
      <p:sp>
        <p:nvSpPr>
          <p:cNvPr id="4" name="TextBox 3"/>
          <p:cNvSpPr txBox="1"/>
          <p:nvPr/>
        </p:nvSpPr>
        <p:spPr>
          <a:xfrm>
            <a:off x="1118996" y="1842247"/>
            <a:ext cx="8216153" cy="6986528"/>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HOG (Histogram of Oriented Gradients)</a:t>
            </a:r>
          </a:p>
          <a:p>
            <a:pPr marL="571500" indent="-571500">
              <a:lnSpc>
                <a:spcPct val="20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NMS (Non-Maximum Suppression)</a:t>
            </a:r>
          </a:p>
          <a:p>
            <a:pPr marL="571500" indent="-571500">
              <a:lnSpc>
                <a:spcPct val="20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Skin Color Segmentation</a:t>
            </a:r>
          </a:p>
          <a:p>
            <a:pPr marL="571500" indent="-571500">
              <a:lnSpc>
                <a:spcPct val="200000"/>
              </a:lnSpc>
              <a:buFont typeface="Arial" panose="020B0604020202020204" pitchFamily="34" charset="0"/>
              <a:buChar char="•"/>
            </a:pPr>
            <a:endParaRPr lang="en-US" sz="3200" b="1" dirty="0"/>
          </a:p>
          <a:p>
            <a:pPr marL="571500" indent="-571500">
              <a:lnSpc>
                <a:spcPct val="200000"/>
              </a:lnSpc>
              <a:buFont typeface="Arial" panose="020B0604020202020204" pitchFamily="34" charset="0"/>
              <a:buChar char="•"/>
            </a:pPr>
            <a:endParaRPr lang="en-US" sz="3200" b="1" dirty="0"/>
          </a:p>
          <a:p>
            <a:pPr marL="571500" indent="-571500">
              <a:lnSpc>
                <a:spcPct val="200000"/>
              </a:lnSpc>
              <a:buFont typeface="Arial" panose="020B0604020202020204" pitchFamily="34" charset="0"/>
              <a:buChar char="•"/>
            </a:pPr>
            <a:endParaRPr lang="en-US" sz="3200" b="1" dirty="0"/>
          </a:p>
          <a:p>
            <a:pPr marL="571500" indent="-571500">
              <a:lnSpc>
                <a:spcPct val="200000"/>
              </a:lnSpc>
              <a:buFont typeface="Arial" panose="020B0604020202020204" pitchFamily="34" charset="0"/>
              <a:buChar char="•"/>
            </a:pPr>
            <a:endParaRPr lang="en-US" sz="3200" dirty="0"/>
          </a:p>
        </p:txBody>
      </p:sp>
    </p:spTree>
    <p:extLst>
      <p:ext uri="{BB962C8B-B14F-4D97-AF65-F5344CB8AC3E}">
        <p14:creationId xmlns:p14="http://schemas.microsoft.com/office/powerpoint/2010/main" val="94748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09984"/>
            <a:ext cx="9453283" cy="1003031"/>
          </a:xfrm>
          <a:prstGeom prst="rect">
            <a:avLst/>
          </a:prstGeom>
        </p:spPr>
        <p:txBody>
          <a:bodyPr wrap="square">
            <a:spAutoFit/>
          </a:bodyPr>
          <a:lstStyle/>
          <a:p>
            <a:pPr marR="0" lvl="0" fontAlgn="base">
              <a:lnSpc>
                <a:spcPct val="150000"/>
              </a:lnSpc>
              <a:spcBef>
                <a:spcPts val="0"/>
              </a:spcBef>
              <a:spcAft>
                <a:spcPts val="0"/>
              </a:spcAft>
            </a:pPr>
            <a:r>
              <a:rPr lang="en-US" sz="4400" b="1" dirty="0">
                <a:solidFill>
                  <a:srgbClr val="000000"/>
                </a:solidFill>
                <a:latin typeface="Calibri" panose="020F0502020204030204" pitchFamily="34" charset="0"/>
                <a:ea typeface="Times New Roman" panose="02020603050405020304" pitchFamily="18" charset="0"/>
              </a:rPr>
              <a:t>HOG (Histogram of Oriented Gradients) </a:t>
            </a:r>
          </a:p>
        </p:txBody>
      </p:sp>
      <p:sp>
        <p:nvSpPr>
          <p:cNvPr id="3" name="Rectangle 2"/>
          <p:cNvSpPr/>
          <p:nvPr/>
        </p:nvSpPr>
        <p:spPr>
          <a:xfrm>
            <a:off x="1143000" y="1564160"/>
            <a:ext cx="9937376" cy="4467057"/>
          </a:xfrm>
          <a:prstGeom prst="rect">
            <a:avLst/>
          </a:prstGeom>
        </p:spPr>
        <p:txBody>
          <a:bodyPr wrap="square">
            <a:spAutoFit/>
          </a:bodyPr>
          <a:lstStyle/>
          <a:p>
            <a:pPr marL="342900" marR="0" lvl="0" indent="-342900" fontAlgn="base">
              <a:lnSpc>
                <a:spcPct val="150000"/>
              </a:lnSpc>
              <a:spcBef>
                <a:spcPts val="0"/>
              </a:spcBef>
              <a:spcAft>
                <a:spcPts val="0"/>
              </a:spcAft>
              <a:buFont typeface="Arial" panose="020B0604020202020204" pitchFamily="34" charset="0"/>
              <a:buChar char="•"/>
            </a:pP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The histogram of oriented gradients (HOG) is a </a:t>
            </a:r>
            <a:r>
              <a:rPr lang="en-US" sz="2400" u="sng"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hlinkClick r:id="rId2" tooltip="Feature descriptor"/>
              </a:rPr>
              <a:t>feature descriptor</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 used in </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hlinkClick r:id="rId3" tooltip="Computer vision"/>
              </a:rPr>
              <a:t>computer vision</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 and </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hlinkClick r:id="rId4" tooltip="Image processing"/>
              </a:rPr>
              <a:t>image processing</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 for the purpose of </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hlinkClick r:id="rId5" tooltip="Object detection"/>
              </a:rPr>
              <a:t>object detection</a:t>
            </a: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a:t>
            </a:r>
          </a:p>
          <a:p>
            <a:pPr marL="342900" marR="0" lvl="0" indent="-342900" fontAlgn="base">
              <a:lnSpc>
                <a:spcPct val="150000"/>
              </a:lnSpc>
              <a:spcBef>
                <a:spcPts val="0"/>
              </a:spcBef>
              <a:spcAft>
                <a:spcPts val="0"/>
              </a:spcAft>
              <a:buFont typeface="Arial" panose="020B0604020202020204" pitchFamily="34" charset="0"/>
              <a:buChar char="•"/>
            </a:pPr>
            <a:r>
              <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The technique counts occurrences of gradient orientation in localized portions of an image.</a:t>
            </a:r>
          </a:p>
          <a:p>
            <a:pPr marL="342900" marR="0" lvl="0" indent="-342900" fontAlgn="base">
              <a:lnSpc>
                <a:spcPct val="150000"/>
              </a:lnSpc>
              <a:spcBef>
                <a:spcPts val="0"/>
              </a:spcBef>
              <a:spcAft>
                <a:spcPts val="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The image is divided into small connected regions called cells, and for the pixels within each cell, a histogram of gradient directions is compiled. The descriptor is the concatenation of these histograms.</a:t>
            </a:r>
            <a:endParaRPr lang="en-US" sz="2400"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27957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472" y="-90153"/>
            <a:ext cx="8306698" cy="1256947"/>
          </a:xfrm>
          <a:prstGeom prst="rect">
            <a:avLst/>
          </a:prstGeom>
        </p:spPr>
        <p:txBody>
          <a:bodyPr wrap="none">
            <a:spAutoFit/>
          </a:bodyPr>
          <a:lstStyle/>
          <a:p>
            <a:pPr>
              <a:lnSpc>
                <a:spcPct val="200000"/>
              </a:lnSpc>
            </a:pPr>
            <a:r>
              <a:rPr lang="en-US" sz="4400" b="1" dirty="0">
                <a:latin typeface="Calibri" panose="020F0502020204030204" pitchFamily="34" charset="0"/>
                <a:cs typeface="Calibri" panose="020F0502020204030204" pitchFamily="34" charset="0"/>
              </a:rPr>
              <a:t>NMS (Non-Maximum Suppression)</a:t>
            </a:r>
          </a:p>
        </p:txBody>
      </p:sp>
      <p:sp>
        <p:nvSpPr>
          <p:cNvPr id="4" name="Rectangle 3"/>
          <p:cNvSpPr/>
          <p:nvPr/>
        </p:nvSpPr>
        <p:spPr>
          <a:xfrm>
            <a:off x="1167472" y="1553431"/>
            <a:ext cx="9563280" cy="4524315"/>
          </a:xfrm>
          <a:prstGeom prst="rect">
            <a:avLst/>
          </a:prstGeom>
        </p:spPr>
        <p:txBody>
          <a:bodyPr wrap="square">
            <a:spAutoFit/>
          </a:bodyPr>
          <a:lstStyle/>
          <a:p>
            <a:pPr marL="285750" marR="0" lvl="0" indent="-285750" fontAlgn="base">
              <a:lnSpc>
                <a:spcPct val="150000"/>
              </a:lnSpc>
              <a:spcBef>
                <a:spcPts val="0"/>
              </a:spcBef>
              <a:spcAft>
                <a:spcPts val="0"/>
              </a:spcAft>
              <a:buFont typeface="Arial" panose="020B0604020202020204" pitchFamily="34" charset="0"/>
              <a:buChar char="•"/>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Non-maximum suppression is used as an intermediate step in many computer vision algorithms.</a:t>
            </a:r>
          </a:p>
          <a:p>
            <a:pPr marL="285750" marR="0" lvl="0" indent="-285750" fontAlgn="base">
              <a:lnSpc>
                <a:spcPct val="150000"/>
              </a:lnSpc>
              <a:spcBef>
                <a:spcPts val="0"/>
              </a:spcBef>
              <a:spcAft>
                <a:spcPts val="0"/>
              </a:spcAft>
              <a:buFont typeface="Arial" panose="020B0604020202020204" pitchFamily="34" charset="0"/>
              <a:buChar char="•"/>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Non-maximum suppression is often used along with edge detection algorithms.</a:t>
            </a:r>
          </a:p>
          <a:p>
            <a:pPr marL="285750" marR="0" lvl="0" indent="-285750" fontAlgn="base">
              <a:lnSpc>
                <a:spcPct val="150000"/>
              </a:lnSpc>
              <a:spcBef>
                <a:spcPts val="0"/>
              </a:spcBef>
              <a:spcAft>
                <a:spcPts val="0"/>
              </a:spcAft>
              <a:buFont typeface="Arial" panose="020B0604020202020204" pitchFamily="34" charset="0"/>
              <a:buChar char="•"/>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image is scanned along the image gradient direction, and if pixels are not part of the local maxima they are set to zero.</a:t>
            </a:r>
          </a:p>
          <a:p>
            <a:pPr marL="285750" marR="0" lvl="0" indent="-285750" fontAlgn="base">
              <a:lnSpc>
                <a:spcPct val="150000"/>
              </a:lnSpc>
              <a:spcBef>
                <a:spcPts val="0"/>
              </a:spcBef>
              <a:spcAft>
                <a:spcPts val="0"/>
              </a:spcAft>
              <a:buFont typeface="Arial" panose="020B0604020202020204" pitchFamily="34" charset="0"/>
              <a:buChar char="•"/>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This has the effect of suppressing all image information that is not part of local maxima.</a:t>
            </a:r>
            <a:endParaRPr lang="en-US" sz="3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70469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1416" y="0"/>
            <a:ext cx="5921814" cy="1256947"/>
          </a:xfrm>
          <a:prstGeom prst="rect">
            <a:avLst/>
          </a:prstGeom>
        </p:spPr>
        <p:txBody>
          <a:bodyPr wrap="none">
            <a:spAutoFit/>
          </a:bodyPr>
          <a:lstStyle/>
          <a:p>
            <a:pPr>
              <a:lnSpc>
                <a:spcPct val="200000"/>
              </a:lnSpc>
            </a:pPr>
            <a:r>
              <a:rPr lang="en-US" sz="4400" b="1" dirty="0">
                <a:latin typeface="Calibri" panose="020F0502020204030204" pitchFamily="34" charset="0"/>
                <a:cs typeface="Calibri" panose="020F0502020204030204" pitchFamily="34" charset="0"/>
              </a:rPr>
              <a:t>Skin Color Segmentation</a:t>
            </a:r>
          </a:p>
        </p:txBody>
      </p:sp>
      <p:sp>
        <p:nvSpPr>
          <p:cNvPr id="3" name="Rectangle 2"/>
          <p:cNvSpPr/>
          <p:nvPr/>
        </p:nvSpPr>
        <p:spPr>
          <a:xfrm>
            <a:off x="1221416" y="1593739"/>
            <a:ext cx="8620259" cy="3911135"/>
          </a:xfrm>
          <a:prstGeom prst="rect">
            <a:avLst/>
          </a:prstGeom>
        </p:spPr>
        <p:txBody>
          <a:bodyPr wrap="square">
            <a:spAutoFit/>
          </a:bodyPr>
          <a:lstStyle/>
          <a:p>
            <a:pPr marL="285750" marR="0" lvl="0" indent="-285750" fontAlgn="base">
              <a:lnSpc>
                <a:spcPct val="150000"/>
              </a:lnSpc>
              <a:spcBef>
                <a:spcPts val="0"/>
              </a:spcBef>
              <a:spcAft>
                <a:spcPts val="0"/>
              </a:spcAft>
              <a:buFont typeface="Arial" panose="020B0604020202020204" pitchFamily="34" charset="0"/>
              <a:buChar char="•"/>
            </a:pPr>
            <a:r>
              <a:rPr lang="en-US" sz="2400" dirty="0">
                <a:latin typeface="Calibri" panose="020F0502020204030204" pitchFamily="34" charset="0"/>
                <a:ea typeface="Times New Roman" panose="02020603050405020304" pitchFamily="18" charset="0"/>
              </a:rPr>
              <a:t>Skin detection is the process of finding skin-colored pixels and regions in an image or a video. </a:t>
            </a:r>
          </a:p>
          <a:p>
            <a:pPr marL="285750" marR="0" lvl="0" indent="-285750" fontAlgn="base">
              <a:lnSpc>
                <a:spcPct val="150000"/>
              </a:lnSpc>
              <a:spcBef>
                <a:spcPts val="0"/>
              </a:spcBef>
              <a:spcAft>
                <a:spcPts val="0"/>
              </a:spcAft>
              <a:buFont typeface="Arial" panose="020B0604020202020204" pitchFamily="34" charset="0"/>
              <a:buChar char="•"/>
            </a:pPr>
            <a:r>
              <a:rPr lang="en-US" sz="2400" dirty="0">
                <a:latin typeface="Calibri" panose="020F0502020204030204" pitchFamily="34" charset="0"/>
                <a:ea typeface="Times New Roman" panose="02020603050405020304" pitchFamily="18" charset="0"/>
              </a:rPr>
              <a:t>This process is typically used as a preprocessing step to find regions that potentially have human faces and limbs in images.</a:t>
            </a:r>
          </a:p>
          <a:p>
            <a:pPr marL="285750" marR="0" lvl="0" indent="-285750" fontAlgn="base">
              <a:lnSpc>
                <a:spcPct val="150000"/>
              </a:lnSpc>
              <a:spcBef>
                <a:spcPts val="0"/>
              </a:spcBef>
              <a:spcAft>
                <a:spcPts val="0"/>
              </a:spcAft>
              <a:buFont typeface="Arial" panose="020B0604020202020204" pitchFamily="34" charset="0"/>
              <a:buChar char="•"/>
            </a:pPr>
            <a:r>
              <a:rPr lang="en-US" sz="2400" dirty="0">
                <a:latin typeface="Calibri" panose="020F0502020204030204" pitchFamily="34" charset="0"/>
                <a:ea typeface="Times New Roman" panose="02020603050405020304" pitchFamily="18" charset="0"/>
              </a:rPr>
              <a:t>A skin detector typically transforms a given pixel into an appropriate color space and then use a skin classifier to label the pixel whether it is a skin or a non-skin pixel.</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851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4855" y="399247"/>
            <a:ext cx="3725379" cy="923330"/>
          </a:xfrm>
          <a:prstGeom prst="rect">
            <a:avLst/>
          </a:prstGeom>
          <a:noFill/>
        </p:spPr>
        <p:txBody>
          <a:bodyPr wrap="none" rtlCol="0">
            <a:spAutoFit/>
          </a:bodyPr>
          <a:lstStyle/>
          <a:p>
            <a:r>
              <a:rPr lang="en-US" sz="5400" b="1" dirty="0">
                <a:latin typeface="Calibri" panose="020F0502020204030204" pitchFamily="34" charset="0"/>
                <a:cs typeface="Calibri" panose="020F0502020204030204" pitchFamily="34" charset="0"/>
              </a:rPr>
              <a:t>PROCEDURE</a:t>
            </a:r>
          </a:p>
        </p:txBody>
      </p:sp>
      <p:sp>
        <p:nvSpPr>
          <p:cNvPr id="3" name="Rectangle 2"/>
          <p:cNvSpPr/>
          <p:nvPr/>
        </p:nvSpPr>
        <p:spPr>
          <a:xfrm>
            <a:off x="1184855" y="1631669"/>
            <a:ext cx="9569004" cy="4478149"/>
          </a:xfrm>
          <a:prstGeom prst="rect">
            <a:avLst/>
          </a:prstGeom>
        </p:spPr>
        <p:txBody>
          <a:bodyPr wrap="square">
            <a:spAutoFit/>
          </a:bodyPr>
          <a:lstStyle/>
          <a:p>
            <a:pPr marL="285750" indent="-285750" fontAlgn="base">
              <a:lnSpc>
                <a:spcPct val="150000"/>
              </a:lnSpc>
              <a:spcAft>
                <a:spcPts val="600"/>
              </a:spcAft>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During the initial runs of the code, we tried to extract any human figure from a given image based on the structural disposition of humans.</a:t>
            </a:r>
          </a:p>
          <a:p>
            <a:pPr marL="285750" indent="-285750" fontAlgn="base">
              <a:lnSpc>
                <a:spcPct val="150000"/>
              </a:lnSpc>
              <a:spcAft>
                <a:spcPts val="600"/>
              </a:spcAft>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We used HOG descriptors to achieve that purpose. The problem faced by us after the first run was of multiple bounding boxes detected for a single pedestrian body. </a:t>
            </a:r>
            <a:endParaRPr lang="en-US" sz="4000" b="1" dirty="0">
              <a:latin typeface="Times New Roman" panose="02020603050405020304" pitchFamily="18" charset="0"/>
              <a:ea typeface="Times New Roman" panose="02020603050405020304" pitchFamily="18" charset="0"/>
            </a:endParaRPr>
          </a:p>
          <a:p>
            <a:pPr marL="285750" indent="-285750" fontAlgn="base">
              <a:lnSpc>
                <a:spcPct val="150000"/>
              </a:lnSpc>
              <a:spcAft>
                <a:spcPts val="600"/>
              </a:spcAft>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To fix the above complication, we introduced non-maximum suppression to reduce the multiple bounding boxes to an all-enclosing single bounding box. </a:t>
            </a:r>
            <a:endParaRPr lang="en-US" sz="4000" b="1" dirty="0">
              <a:latin typeface="Times New Roman" panose="02020603050405020304" pitchFamily="18" charset="0"/>
              <a:ea typeface="Times New Roman" panose="02020603050405020304" pitchFamily="18" charset="0"/>
            </a:endParaRPr>
          </a:p>
          <a:p>
            <a:pPr marL="285750" indent="-285750" fontAlgn="base">
              <a:lnSpc>
                <a:spcPct val="150000"/>
              </a:lnSpc>
              <a:spcAft>
                <a:spcPts val="600"/>
              </a:spcAft>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To further enhance the efficiency of our code, we cropped our image with respect to the above bounding box and applied skin tone segmentation to it to confirm the presence of skin-like regions on the cropped area.</a:t>
            </a:r>
            <a:endParaRPr lang="en-US" sz="4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325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8" y="347729"/>
            <a:ext cx="7697107" cy="830997"/>
          </a:xfrm>
          <a:prstGeom prst="rect">
            <a:avLst/>
          </a:prstGeom>
          <a:noFill/>
        </p:spPr>
        <p:txBody>
          <a:bodyPr wrap="none" rtlCol="0">
            <a:spAutoFit/>
          </a:bodyPr>
          <a:lstStyle/>
          <a:p>
            <a:r>
              <a:rPr lang="en-US" sz="4800" b="1" dirty="0">
                <a:latin typeface="Calibri" panose="020F0502020204030204" pitchFamily="34" charset="0"/>
                <a:cs typeface="Calibri" panose="020F0502020204030204" pitchFamily="34" charset="0"/>
              </a:rPr>
              <a:t>EVALUATION METHODOLOGY</a:t>
            </a:r>
          </a:p>
        </p:txBody>
      </p:sp>
      <p:sp>
        <p:nvSpPr>
          <p:cNvPr id="3" name="Rectangle 2"/>
          <p:cNvSpPr/>
          <p:nvPr/>
        </p:nvSpPr>
        <p:spPr>
          <a:xfrm>
            <a:off x="1159098" y="1635618"/>
            <a:ext cx="9994006" cy="4524315"/>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We implement our code by exploiting the functions available to us in OpenCV-Python</a:t>
            </a:r>
          </a:p>
          <a:p>
            <a:endParaRPr lang="en-US" sz="24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b="1" dirty="0">
                <a:latin typeface="Calibri" panose="020F0502020204030204" pitchFamily="34" charset="0"/>
                <a:cs typeface="Calibri" panose="020F0502020204030204" pitchFamily="34" charset="0"/>
              </a:rPr>
              <a:t>Input :</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We take images as inputs which contain pedestrians which are to be detected and confirmed.</a:t>
            </a:r>
          </a:p>
          <a:p>
            <a:endParaRPr lang="en-US" sz="2400"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b="1" dirty="0">
                <a:latin typeface="Calibri" panose="020F0502020204030204" pitchFamily="34" charset="0"/>
                <a:cs typeface="Calibri" panose="020F0502020204030204" pitchFamily="34" charset="0"/>
              </a:rPr>
              <a:t>Output :</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We display only the pedestrian with a bounding box around it and also show a window displaying the skin areas on the pedestrian detected to confirm the presence of a human.</a:t>
            </a:r>
          </a:p>
        </p:txBody>
      </p:sp>
    </p:spTree>
    <p:extLst>
      <p:ext uri="{BB962C8B-B14F-4D97-AF65-F5344CB8AC3E}">
        <p14:creationId xmlns:p14="http://schemas.microsoft.com/office/powerpoint/2010/main" val="174555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15" y="356579"/>
            <a:ext cx="6697015" cy="769441"/>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Sample Run : 1</a:t>
            </a:r>
          </a:p>
        </p:txBody>
      </p:sp>
      <p:pic>
        <p:nvPicPr>
          <p:cNvPr id="7" name="Picture 6"/>
          <p:cNvPicPr>
            <a:picLocks noChangeAspect="1"/>
          </p:cNvPicPr>
          <p:nvPr/>
        </p:nvPicPr>
        <p:blipFill>
          <a:blip r:embed="rId2"/>
          <a:stretch>
            <a:fillRect/>
          </a:stretch>
        </p:blipFill>
        <p:spPr>
          <a:xfrm>
            <a:off x="6612078" y="476518"/>
            <a:ext cx="4045160" cy="5927067"/>
          </a:xfrm>
          <a:prstGeom prst="rect">
            <a:avLst/>
          </a:prstGeom>
        </p:spPr>
      </p:pic>
      <p:sp>
        <p:nvSpPr>
          <p:cNvPr id="8" name="TextBox 7"/>
          <p:cNvSpPr txBox="1"/>
          <p:nvPr/>
        </p:nvSpPr>
        <p:spPr>
          <a:xfrm>
            <a:off x="1210615" y="2396450"/>
            <a:ext cx="4713667" cy="1477328"/>
          </a:xfrm>
          <a:prstGeom prst="rect">
            <a:avLst/>
          </a:prstGeom>
          <a:noFill/>
        </p:spPr>
        <p:txBody>
          <a:bodyPr wrap="square" rtlCol="0">
            <a:spAutoFit/>
          </a:bodyPr>
          <a:lstStyle/>
          <a:p>
            <a:r>
              <a:rPr lang="en-US" dirty="0"/>
              <a:t> </a:t>
            </a:r>
          </a:p>
          <a:p>
            <a:r>
              <a:rPr lang="en-US" sz="2400" dirty="0">
                <a:latin typeface="Calibri" panose="020F0502020204030204" pitchFamily="34" charset="0"/>
                <a:cs typeface="Calibri" panose="020F0502020204030204" pitchFamily="34" charset="0"/>
              </a:rPr>
              <a:t>Here we detect a person, and initially get multiple bounding boxes for the same person in the frame.</a:t>
            </a:r>
          </a:p>
        </p:txBody>
      </p:sp>
    </p:spTree>
    <p:extLst>
      <p:ext uri="{BB962C8B-B14F-4D97-AF65-F5344CB8AC3E}">
        <p14:creationId xmlns:p14="http://schemas.microsoft.com/office/powerpoint/2010/main" val="503660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139</TotalTime>
  <Words>840</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Ranjey Jha</dc:creator>
  <cp:lastModifiedBy>Ranjey Jha</cp:lastModifiedBy>
  <cp:revision>29</cp:revision>
  <dcterms:created xsi:type="dcterms:W3CDTF">2017-05-08T07:33:55Z</dcterms:created>
  <dcterms:modified xsi:type="dcterms:W3CDTF">2017-05-08T09:53:23Z</dcterms:modified>
</cp:coreProperties>
</file>