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E8DE-16FC-AE5B-FE22-8DEA6B732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1F3B0D-1360-DE24-CF5D-025242281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89B85D-573B-9A6F-EA0D-F851D5B6FBF7}"/>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40554082-16AC-0C32-0E06-610642792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5892E-19CA-CA7F-1D0B-9D8DC3E3B251}"/>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12366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7803-19DB-27C6-8EFC-B3F7EDBEAB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6181DB-2E44-EA61-097C-9F3991B0D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98776-A4E3-1DC3-93B5-5366458156F8}"/>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E8C49586-58BB-4A31-C052-AE2150735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C285D-5969-23FA-849D-2237263FFC45}"/>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423473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7C81E-F2B1-1F66-07E4-E2405B2709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02C9D-40CF-D14E-4EB6-A6E4B7FA2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17D7F-7769-5AEC-A997-86FF3FE6724A}"/>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7888C9FF-D369-19CA-31B8-BD5F42F0E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58F7B-A71D-014E-AF35-FAF29721AD75}"/>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252884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978-775D-2735-4B5D-8D38CAD45F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E28AD3-2611-75CE-3E91-B51F7DE4F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AFA9B6-5E64-5677-FBF6-0BB2CCCB3AFA}"/>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4F1111A8-7BCA-E311-25E2-74446933D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FC7A7-7409-1928-3FF9-A74D11919E2D}"/>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341272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1116-D306-71A6-9B20-FC71CCA8F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1BD6AA-C43D-2BA8-FF1A-479F669DA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6C7ACB-E618-4F06-EAE1-F8EB9D10D9E6}"/>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B7B30367-B27F-4AE3-F025-7DBCDDFE7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4F43E-4DBA-20D9-AEEA-6FCCC316B82D}"/>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136012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3298-01EE-1221-9C45-8B7709B9C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00F03-89AA-BC5A-DE8D-776E818A1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CC27F3-7BAC-21FC-3BEC-259EB1F95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C146BF-7D6A-4E04-A128-38A60503240C}"/>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6" name="Footer Placeholder 5">
            <a:extLst>
              <a:ext uri="{FF2B5EF4-FFF2-40B4-BE49-F238E27FC236}">
                <a16:creationId xmlns:a16="http://schemas.microsoft.com/office/drawing/2014/main" id="{3393EC1F-0B67-68B0-8F10-E68186B9E8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3DDD5-31AA-96C5-C99C-6DE371837B39}"/>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329181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A4AB-517E-C618-F96D-49086B032E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410A5-F34D-F18A-1DF3-8CAB16488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A249D-C58C-8BFB-D769-839F1761C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D898BB-1D30-F746-6561-E173362CC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0E51A-509F-86B2-B9B7-109640365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6F8447-AC6D-A059-C99F-BF6D30A27246}"/>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8" name="Footer Placeholder 7">
            <a:extLst>
              <a:ext uri="{FF2B5EF4-FFF2-40B4-BE49-F238E27FC236}">
                <a16:creationId xmlns:a16="http://schemas.microsoft.com/office/drawing/2014/main" id="{31C64878-C737-BD51-BA0E-055817FCCB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6F061B-D627-69A4-060E-C9EA3F072015}"/>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28814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DC01-EAA8-7EE8-B171-72187419DD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9E7BF7-7F2D-183D-C5D8-FD01792371EC}"/>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4" name="Footer Placeholder 3">
            <a:extLst>
              <a:ext uri="{FF2B5EF4-FFF2-40B4-BE49-F238E27FC236}">
                <a16:creationId xmlns:a16="http://schemas.microsoft.com/office/drawing/2014/main" id="{C8A12B64-98CA-DF26-60B8-E8C1C7D2DF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E20611-F2F3-C573-FAD6-33C88984A786}"/>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165535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AEF28-D6B3-53FC-6C7F-F3CB11AEA4C5}"/>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3" name="Footer Placeholder 2">
            <a:extLst>
              <a:ext uri="{FF2B5EF4-FFF2-40B4-BE49-F238E27FC236}">
                <a16:creationId xmlns:a16="http://schemas.microsoft.com/office/drawing/2014/main" id="{3B8CD828-30EE-585C-71EB-85AADDD222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C8DF85-090B-7EFF-AAB0-271F116EB45F}"/>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220852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30B8-A9F1-80FA-F945-BAA2C8A14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F10DAC-F8F7-131C-952A-71F792C3C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50399F-AEE4-1FB2-3914-AF13F6490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20518-90D0-CAD8-AEE1-A7B96F434D62}"/>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6" name="Footer Placeholder 5">
            <a:extLst>
              <a:ext uri="{FF2B5EF4-FFF2-40B4-BE49-F238E27FC236}">
                <a16:creationId xmlns:a16="http://schemas.microsoft.com/office/drawing/2014/main" id="{04EC8097-FBC2-BEA1-A0A0-0A9B0BFADA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C9A0A-59D7-8530-6029-C2C228561232}"/>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160409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2CC1-9829-C876-D8F5-5212E7AD6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55B84-2B8C-4FB6-631C-120AF1730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93C304-1CC9-F2AD-3E17-DC033664F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61B74-A990-BEA0-72B5-A889C27DE864}"/>
              </a:ext>
            </a:extLst>
          </p:cNvPr>
          <p:cNvSpPr>
            <a:spLocks noGrp="1"/>
          </p:cNvSpPr>
          <p:nvPr>
            <p:ph type="dt" sz="half" idx="10"/>
          </p:nvPr>
        </p:nvSpPr>
        <p:spPr/>
        <p:txBody>
          <a:bodyPr/>
          <a:lstStyle/>
          <a:p>
            <a:fld id="{0098BB6B-C9A4-49A2-AE49-AAD6F86B4EE0}" type="datetimeFigureOut">
              <a:rPr lang="en-IN" smtClean="0"/>
              <a:t>24-09-2024</a:t>
            </a:fld>
            <a:endParaRPr lang="en-IN"/>
          </a:p>
        </p:txBody>
      </p:sp>
      <p:sp>
        <p:nvSpPr>
          <p:cNvPr id="6" name="Footer Placeholder 5">
            <a:extLst>
              <a:ext uri="{FF2B5EF4-FFF2-40B4-BE49-F238E27FC236}">
                <a16:creationId xmlns:a16="http://schemas.microsoft.com/office/drawing/2014/main" id="{7702A235-44DB-78AE-0FF7-F81F2BADE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9FC73D-6262-20C3-0053-43F0A57497FF}"/>
              </a:ext>
            </a:extLst>
          </p:cNvPr>
          <p:cNvSpPr>
            <a:spLocks noGrp="1"/>
          </p:cNvSpPr>
          <p:nvPr>
            <p:ph type="sldNum" sz="quarter" idx="12"/>
          </p:nvPr>
        </p:nvSpPr>
        <p:spPr/>
        <p:txBody>
          <a:bodyPr/>
          <a:lstStyle/>
          <a:p>
            <a:fld id="{95E32429-0DD5-489A-8DF6-8F17CF2CAE92}" type="slidenum">
              <a:rPr lang="en-IN" smtClean="0"/>
              <a:t>‹#›</a:t>
            </a:fld>
            <a:endParaRPr lang="en-IN"/>
          </a:p>
        </p:txBody>
      </p:sp>
    </p:spTree>
    <p:extLst>
      <p:ext uri="{BB962C8B-B14F-4D97-AF65-F5344CB8AC3E}">
        <p14:creationId xmlns:p14="http://schemas.microsoft.com/office/powerpoint/2010/main" val="995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4FF24-65E9-5D1B-0B4B-4081FB83A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24D173-6D92-A7D9-E7BE-92AEFC3BB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E1835-94BB-5A23-9F07-B44138E5D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8BB6B-C9A4-49A2-AE49-AAD6F86B4EE0}" type="datetimeFigureOut">
              <a:rPr lang="en-IN" smtClean="0"/>
              <a:t>24-09-2024</a:t>
            </a:fld>
            <a:endParaRPr lang="en-IN"/>
          </a:p>
        </p:txBody>
      </p:sp>
      <p:sp>
        <p:nvSpPr>
          <p:cNvPr id="5" name="Footer Placeholder 4">
            <a:extLst>
              <a:ext uri="{FF2B5EF4-FFF2-40B4-BE49-F238E27FC236}">
                <a16:creationId xmlns:a16="http://schemas.microsoft.com/office/drawing/2014/main" id="{F79A9C65-84D9-3FDF-0E91-3A77311D1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6AFD09-BF65-C382-A08C-9F180809C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32429-0DD5-489A-8DF6-8F17CF2CAE92}" type="slidenum">
              <a:rPr lang="en-IN" smtClean="0"/>
              <a:t>‹#›</a:t>
            </a:fld>
            <a:endParaRPr lang="en-IN"/>
          </a:p>
        </p:txBody>
      </p:sp>
    </p:spTree>
    <p:extLst>
      <p:ext uri="{BB962C8B-B14F-4D97-AF65-F5344CB8AC3E}">
        <p14:creationId xmlns:p14="http://schemas.microsoft.com/office/powerpoint/2010/main" val="101569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A67E-C633-DAD8-0814-05BA3DEC6188}"/>
              </a:ext>
            </a:extLst>
          </p:cNvPr>
          <p:cNvSpPr>
            <a:spLocks noGrp="1"/>
          </p:cNvSpPr>
          <p:nvPr>
            <p:ph type="ctrTitle"/>
          </p:nvPr>
        </p:nvSpPr>
        <p:spPr>
          <a:xfrm>
            <a:off x="1524000" y="265176"/>
            <a:ext cx="9144000" cy="3703320"/>
          </a:xfrm>
        </p:spPr>
        <p:txBody>
          <a:bodyPr>
            <a:normAutofit fontScale="90000"/>
          </a:bodyPr>
          <a:lstStyle/>
          <a:p>
            <a:r>
              <a:rPr lang="en-US" b="1" i="0" dirty="0">
                <a:solidFill>
                  <a:srgbClr val="333333"/>
                </a:solidFill>
                <a:effectLst/>
                <a:latin typeface="Open Sans" panose="020B0606030504020204" pitchFamily="34" charset="0"/>
              </a:rPr>
              <a:t>Perform Career Analysis of a Renowned Football Player</a:t>
            </a:r>
            <a:br>
              <a:rPr lang="en-US" b="1" i="0" dirty="0">
                <a:solidFill>
                  <a:srgbClr val="333333"/>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C22F8335-0751-8F63-9F1F-D6041D0F88C9}"/>
              </a:ext>
            </a:extLst>
          </p:cNvPr>
          <p:cNvSpPr>
            <a:spLocks noGrp="1"/>
          </p:cNvSpPr>
          <p:nvPr>
            <p:ph type="subTitle" idx="1"/>
          </p:nvPr>
        </p:nvSpPr>
        <p:spPr/>
        <p:txBody>
          <a:bodyPr/>
          <a:lstStyle/>
          <a:p>
            <a:r>
              <a:rPr lang="en-IN" b="1" i="0" dirty="0">
                <a:solidFill>
                  <a:srgbClr val="333333"/>
                </a:solidFill>
                <a:effectLst/>
                <a:latin typeface="Open Sans" panose="020B0606030504020204" pitchFamily="34" charset="0"/>
              </a:rPr>
              <a:t>Exploratory Data Analysis</a:t>
            </a:r>
          </a:p>
          <a:p>
            <a:endParaRPr lang="en-IN" dirty="0"/>
          </a:p>
        </p:txBody>
      </p:sp>
    </p:spTree>
    <p:extLst>
      <p:ext uri="{BB962C8B-B14F-4D97-AF65-F5344CB8AC3E}">
        <p14:creationId xmlns:p14="http://schemas.microsoft.com/office/powerpoint/2010/main" val="42931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7F86-EAFB-7F18-BAE6-7BA3CB345280}"/>
              </a:ext>
            </a:extLst>
          </p:cNvPr>
          <p:cNvSpPr>
            <a:spLocks noGrp="1"/>
          </p:cNvSpPr>
          <p:nvPr>
            <p:ph type="title"/>
          </p:nvPr>
        </p:nvSpPr>
        <p:spPr>
          <a:xfrm>
            <a:off x="838200" y="681037"/>
            <a:ext cx="10515600" cy="228918"/>
          </a:xfrm>
        </p:spPr>
        <p:txBody>
          <a:bodyPr>
            <a:normAutofit fontScale="90000"/>
          </a:bodyPr>
          <a:lstStyle/>
          <a:p>
            <a:pPr algn="ctr"/>
            <a:r>
              <a:rPr lang="en-IN" sz="3200" b="1" i="0" dirty="0">
                <a:solidFill>
                  <a:srgbClr val="242424"/>
                </a:solidFill>
                <a:effectLst/>
              </a:rPr>
              <a:t>Conclusion</a:t>
            </a:r>
            <a:br>
              <a:rPr lang="en-IN" b="1" i="0" dirty="0">
                <a:solidFill>
                  <a:srgbClr val="242424"/>
                </a:solidFill>
                <a:effectLst/>
              </a:rPr>
            </a:br>
            <a:endParaRPr lang="en-IN" dirty="0"/>
          </a:p>
        </p:txBody>
      </p:sp>
      <p:sp>
        <p:nvSpPr>
          <p:cNvPr id="3" name="Content Placeholder 2">
            <a:extLst>
              <a:ext uri="{FF2B5EF4-FFF2-40B4-BE49-F238E27FC236}">
                <a16:creationId xmlns:a16="http://schemas.microsoft.com/office/drawing/2014/main" id="{76A792D9-9DE6-85E6-CC08-934715C82A5F}"/>
              </a:ext>
            </a:extLst>
          </p:cNvPr>
          <p:cNvSpPr>
            <a:spLocks noGrp="1"/>
          </p:cNvSpPr>
          <p:nvPr>
            <p:ph idx="1"/>
          </p:nvPr>
        </p:nvSpPr>
        <p:spPr>
          <a:xfrm>
            <a:off x="838200" y="786384"/>
            <a:ext cx="10515600" cy="5390579"/>
          </a:xfrm>
        </p:spPr>
        <p:txBody>
          <a:bodyPr>
            <a:normAutofit/>
          </a:bodyPr>
          <a:lstStyle/>
          <a:p>
            <a:pPr marL="0" indent="0">
              <a:buNone/>
            </a:pPr>
            <a:r>
              <a:rPr lang="en-US" sz="1200" b="0" i="0" dirty="0">
                <a:solidFill>
                  <a:srgbClr val="242424"/>
                </a:solidFill>
                <a:effectLst/>
                <a:latin typeface="source-serif-pro"/>
              </a:rPr>
              <a:t>In this article, I presented a variety of insights gained from performing an EDA on a football dataset. The insights highlight key trends and patterns in the data, including:</a:t>
            </a:r>
          </a:p>
          <a:p>
            <a:pPr>
              <a:buFont typeface="+mj-lt"/>
              <a:buAutoNum type="arabicPeriod"/>
            </a:pPr>
            <a:r>
              <a:rPr lang="en-US" sz="1200" b="0" i="0" dirty="0">
                <a:solidFill>
                  <a:srgbClr val="242424"/>
                </a:solidFill>
                <a:effectLst/>
              </a:rPr>
              <a:t>The most common scoring minute in football matches is the 90th minute, suggesting that late-game goals are more frequent.</a:t>
            </a:r>
          </a:p>
          <a:p>
            <a:pPr>
              <a:buFont typeface="+mj-lt"/>
              <a:buAutoNum type="arabicPeriod"/>
            </a:pPr>
            <a:r>
              <a:rPr lang="en-US" sz="1200" b="0" i="0" dirty="0">
                <a:solidFill>
                  <a:srgbClr val="242424"/>
                </a:solidFill>
                <a:effectLst/>
              </a:rPr>
              <a:t>Argentina has won the most matches in football history, while Cristiano Ronaldo is the top goal scorer.</a:t>
            </a:r>
          </a:p>
          <a:p>
            <a:pPr>
              <a:buFont typeface="+mj-lt"/>
              <a:buAutoNum type="arabicPeriod"/>
            </a:pPr>
            <a:r>
              <a:rPr lang="en-US" sz="1200" dirty="0"/>
              <a:t>The top 9 teams with the highest occurrences of penalties are Spain, England, France, Germany, Russia, Italy, Brazil, Belgium, Portugal.</a:t>
            </a:r>
          </a:p>
          <a:p>
            <a:pPr>
              <a:buFont typeface="+mj-lt"/>
              <a:buAutoNum type="arabicPeriod"/>
            </a:pPr>
            <a:r>
              <a:rPr lang="en-US" sz="1200" dirty="0"/>
              <a:t>The top 10 home teams with the most wins are Thailand, South Korea, Zambia, South Africa, Kenya, Senegal, Argentina, Indonesia, Iran and Uruguay.</a:t>
            </a:r>
          </a:p>
          <a:p>
            <a:pPr>
              <a:buFont typeface="+mj-lt"/>
              <a:buAutoNum type="arabicPeriod"/>
            </a:pPr>
            <a:r>
              <a:rPr lang="en-US" sz="1200" dirty="0"/>
              <a:t>The top 10 home teams with the most wins are Egypt, Cameroon, Argentina, Guinea, South Korea, Uganda, Iraq, Ivory Coast, Angola and Colombia.</a:t>
            </a:r>
          </a:p>
          <a:p>
            <a:pPr>
              <a:buFont typeface="+mj-lt"/>
              <a:buAutoNum type="arabicPeriod"/>
            </a:pPr>
            <a:r>
              <a:rPr lang="en-US" sz="1200" dirty="0"/>
              <a:t>The pie chart illustrates the leading host cities and countries in football, emphasizing the global appeal of the sport and its regional popularity.</a:t>
            </a:r>
            <a:endParaRPr lang="en-IN" sz="1200" dirty="0"/>
          </a:p>
        </p:txBody>
      </p:sp>
    </p:spTree>
    <p:extLst>
      <p:ext uri="{BB962C8B-B14F-4D97-AF65-F5344CB8AC3E}">
        <p14:creationId xmlns:p14="http://schemas.microsoft.com/office/powerpoint/2010/main" val="172639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151A-C49A-1301-92EB-518644A6A1B2}"/>
              </a:ext>
            </a:extLst>
          </p:cNvPr>
          <p:cNvSpPr>
            <a:spLocks noGrp="1"/>
          </p:cNvSpPr>
          <p:nvPr>
            <p:ph type="title"/>
          </p:nvPr>
        </p:nvSpPr>
        <p:spPr/>
        <p:txBody>
          <a:bodyPr/>
          <a:lstStyle/>
          <a:p>
            <a:r>
              <a:rPr lang="en-IN" b="1" dirty="0"/>
              <a:t>Most Played Team</a:t>
            </a:r>
          </a:p>
        </p:txBody>
      </p:sp>
      <p:pic>
        <p:nvPicPr>
          <p:cNvPr id="6" name="Picture Placeholder 5">
            <a:extLst>
              <a:ext uri="{FF2B5EF4-FFF2-40B4-BE49-F238E27FC236}">
                <a16:creationId xmlns:a16="http://schemas.microsoft.com/office/drawing/2014/main" id="{4F709AC7-1395-0D03-8F30-1CED860A3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07" b="1607"/>
          <a:stretch>
            <a:fillRect/>
          </a:stretch>
        </p:blipFill>
        <p:spPr/>
      </p:pic>
      <p:sp>
        <p:nvSpPr>
          <p:cNvPr id="4" name="Text Placeholder 3">
            <a:extLst>
              <a:ext uri="{FF2B5EF4-FFF2-40B4-BE49-F238E27FC236}">
                <a16:creationId xmlns:a16="http://schemas.microsoft.com/office/drawing/2014/main" id="{7FDE9DD3-1B43-9AB9-A53E-EA5FFAA1DC84}"/>
              </a:ext>
            </a:extLst>
          </p:cNvPr>
          <p:cNvSpPr>
            <a:spLocks noGrp="1"/>
          </p:cNvSpPr>
          <p:nvPr>
            <p:ph type="body" sz="half" idx="2"/>
          </p:nvPr>
        </p:nvSpPr>
        <p:spPr/>
        <p:txBody>
          <a:bodyPr/>
          <a:lstStyle/>
          <a:p>
            <a:endParaRPr lang="en-IN" dirty="0"/>
          </a:p>
          <a:p>
            <a:r>
              <a:rPr lang="en-IN" dirty="0"/>
              <a:t>Brazil is most played team with 1051 number.</a:t>
            </a:r>
          </a:p>
        </p:txBody>
      </p:sp>
    </p:spTree>
    <p:extLst>
      <p:ext uri="{BB962C8B-B14F-4D97-AF65-F5344CB8AC3E}">
        <p14:creationId xmlns:p14="http://schemas.microsoft.com/office/powerpoint/2010/main" val="372384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151A-C49A-1301-92EB-518644A6A1B2}"/>
              </a:ext>
            </a:extLst>
          </p:cNvPr>
          <p:cNvSpPr>
            <a:spLocks noGrp="1"/>
          </p:cNvSpPr>
          <p:nvPr>
            <p:ph type="title"/>
          </p:nvPr>
        </p:nvSpPr>
        <p:spPr/>
        <p:txBody>
          <a:bodyPr/>
          <a:lstStyle/>
          <a:p>
            <a:pPr algn="l"/>
            <a:r>
              <a:rPr lang="en-IN" b="1" i="0" dirty="0">
                <a:solidFill>
                  <a:srgbClr val="242424"/>
                </a:solidFill>
                <a:effectLst/>
              </a:rPr>
              <a:t>Top Players by Goals</a:t>
            </a:r>
          </a:p>
        </p:txBody>
      </p:sp>
      <p:sp>
        <p:nvSpPr>
          <p:cNvPr id="4" name="Text Placeholder 3">
            <a:extLst>
              <a:ext uri="{FF2B5EF4-FFF2-40B4-BE49-F238E27FC236}">
                <a16:creationId xmlns:a16="http://schemas.microsoft.com/office/drawing/2014/main" id="{7FDE9DD3-1B43-9AB9-A53E-EA5FFAA1DC84}"/>
              </a:ext>
            </a:extLst>
          </p:cNvPr>
          <p:cNvSpPr>
            <a:spLocks noGrp="1"/>
          </p:cNvSpPr>
          <p:nvPr>
            <p:ph type="body" sz="half" idx="2"/>
          </p:nvPr>
        </p:nvSpPr>
        <p:spPr/>
        <p:txBody>
          <a:bodyPr/>
          <a:lstStyle/>
          <a:p>
            <a:endParaRPr lang="en-IN" dirty="0"/>
          </a:p>
          <a:p>
            <a:r>
              <a:rPr lang="en-US" dirty="0"/>
              <a:t>Cristiano Ronaldo leads as the top goal scorer in football history.</a:t>
            </a:r>
            <a:endParaRPr lang="en-IN" dirty="0"/>
          </a:p>
        </p:txBody>
      </p:sp>
      <p:pic>
        <p:nvPicPr>
          <p:cNvPr id="8" name="Picture Placeholder 7">
            <a:extLst>
              <a:ext uri="{FF2B5EF4-FFF2-40B4-BE49-F238E27FC236}">
                <a16:creationId xmlns:a16="http://schemas.microsoft.com/office/drawing/2014/main" id="{1478CED6-277F-603C-5F55-C3B05871DE7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956" r="8956"/>
          <a:stretch>
            <a:fillRect/>
          </a:stretch>
        </p:blipFill>
        <p:spPr/>
      </p:pic>
    </p:spTree>
    <p:extLst>
      <p:ext uri="{BB962C8B-B14F-4D97-AF65-F5344CB8AC3E}">
        <p14:creationId xmlns:p14="http://schemas.microsoft.com/office/powerpoint/2010/main" val="107219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75A8-A91C-65AB-BFAD-07CB6B737B07}"/>
              </a:ext>
            </a:extLst>
          </p:cNvPr>
          <p:cNvSpPr>
            <a:spLocks noGrp="1"/>
          </p:cNvSpPr>
          <p:nvPr>
            <p:ph type="title"/>
          </p:nvPr>
        </p:nvSpPr>
        <p:spPr/>
        <p:txBody>
          <a:bodyPr/>
          <a:lstStyle/>
          <a:p>
            <a:r>
              <a:rPr lang="en-IN" b="1" dirty="0"/>
              <a:t>Most Common Scoring Minute</a:t>
            </a:r>
          </a:p>
        </p:txBody>
      </p:sp>
      <p:pic>
        <p:nvPicPr>
          <p:cNvPr id="6" name="Picture Placeholder 5">
            <a:extLst>
              <a:ext uri="{FF2B5EF4-FFF2-40B4-BE49-F238E27FC236}">
                <a16:creationId xmlns:a16="http://schemas.microsoft.com/office/drawing/2014/main" id="{69F8B0CA-662E-D571-95FE-E69186AA99B5}"/>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90" t="1316" r="-3471"/>
          <a:stretch/>
        </p:blipFill>
        <p:spPr>
          <a:xfrm>
            <a:off x="4772025" y="1051560"/>
            <a:ext cx="7215759" cy="4809490"/>
          </a:xfrm>
        </p:spPr>
      </p:pic>
      <p:sp>
        <p:nvSpPr>
          <p:cNvPr id="4" name="Text Placeholder 3">
            <a:extLst>
              <a:ext uri="{FF2B5EF4-FFF2-40B4-BE49-F238E27FC236}">
                <a16:creationId xmlns:a16="http://schemas.microsoft.com/office/drawing/2014/main" id="{4F9C6D3F-047C-ED76-0F34-6E4C23969518}"/>
              </a:ext>
            </a:extLst>
          </p:cNvPr>
          <p:cNvSpPr>
            <a:spLocks noGrp="1"/>
          </p:cNvSpPr>
          <p:nvPr>
            <p:ph type="body" sz="half" idx="2"/>
          </p:nvPr>
        </p:nvSpPr>
        <p:spPr/>
        <p:txBody>
          <a:bodyPr/>
          <a:lstStyle/>
          <a:p>
            <a:endParaRPr lang="en-IN" dirty="0"/>
          </a:p>
          <a:p>
            <a:r>
              <a:rPr lang="en-US" dirty="0"/>
              <a:t>The most common scoring minute in football matches is the 90th minute. This finding suggests that late-game goals are more frequent, possibly due to the added pressure and urgency as the match nears its end.</a:t>
            </a:r>
            <a:endParaRPr lang="en-IN" dirty="0"/>
          </a:p>
        </p:txBody>
      </p:sp>
    </p:spTree>
    <p:extLst>
      <p:ext uri="{BB962C8B-B14F-4D97-AF65-F5344CB8AC3E}">
        <p14:creationId xmlns:p14="http://schemas.microsoft.com/office/powerpoint/2010/main" val="349580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1469-AC69-B086-DE26-0DC6556BAF73}"/>
              </a:ext>
            </a:extLst>
          </p:cNvPr>
          <p:cNvSpPr>
            <a:spLocks noGrp="1"/>
          </p:cNvSpPr>
          <p:nvPr>
            <p:ph type="title"/>
          </p:nvPr>
        </p:nvSpPr>
        <p:spPr/>
        <p:txBody>
          <a:bodyPr/>
          <a:lstStyle/>
          <a:p>
            <a:r>
              <a:rPr lang="en-IN" b="1" dirty="0"/>
              <a:t>Top Goal Scorer Distribution</a:t>
            </a:r>
          </a:p>
        </p:txBody>
      </p:sp>
      <p:pic>
        <p:nvPicPr>
          <p:cNvPr id="6" name="Picture Placeholder 5">
            <a:extLst>
              <a:ext uri="{FF2B5EF4-FFF2-40B4-BE49-F238E27FC236}">
                <a16:creationId xmlns:a16="http://schemas.microsoft.com/office/drawing/2014/main" id="{1137557C-3EFE-FE75-9D68-994200A657E9}"/>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984" r="2984"/>
          <a:stretch>
            <a:fillRect/>
          </a:stretch>
        </p:blipFill>
        <p:spPr/>
      </p:pic>
      <p:sp>
        <p:nvSpPr>
          <p:cNvPr id="4" name="Text Placeholder 3">
            <a:extLst>
              <a:ext uri="{FF2B5EF4-FFF2-40B4-BE49-F238E27FC236}">
                <a16:creationId xmlns:a16="http://schemas.microsoft.com/office/drawing/2014/main" id="{BE9887ED-2A21-3623-9189-610ACB4582FE}"/>
              </a:ext>
            </a:extLst>
          </p:cNvPr>
          <p:cNvSpPr>
            <a:spLocks noGrp="1"/>
          </p:cNvSpPr>
          <p:nvPr>
            <p:ph type="body" sz="half" idx="2"/>
          </p:nvPr>
        </p:nvSpPr>
        <p:spPr/>
        <p:txBody>
          <a:bodyPr/>
          <a:lstStyle/>
          <a:p>
            <a:endParaRPr lang="en-IN" dirty="0"/>
          </a:p>
          <a:p>
            <a:r>
              <a:rPr lang="en-US" dirty="0"/>
              <a:t>The top 9 teams with the highest occurrences of their own goals, where players accidentally scored in their own net. Among these teams, each has a few players who have scored their own goals 3 times each. </a:t>
            </a:r>
            <a:endParaRPr lang="en-IN" dirty="0"/>
          </a:p>
        </p:txBody>
      </p:sp>
    </p:spTree>
    <p:extLst>
      <p:ext uri="{BB962C8B-B14F-4D97-AF65-F5344CB8AC3E}">
        <p14:creationId xmlns:p14="http://schemas.microsoft.com/office/powerpoint/2010/main" val="302117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95373B-45C9-3968-F506-D82472447D43}"/>
              </a:ext>
            </a:extLst>
          </p:cNvPr>
          <p:cNvSpPr>
            <a:spLocks noGrp="1"/>
          </p:cNvSpPr>
          <p:nvPr>
            <p:ph type="title"/>
          </p:nvPr>
        </p:nvSpPr>
        <p:spPr/>
        <p:txBody>
          <a:bodyPr/>
          <a:lstStyle/>
          <a:p>
            <a:r>
              <a:rPr lang="en-US" b="1" dirty="0"/>
              <a:t>Distribution of Team by Penalties</a:t>
            </a:r>
            <a:endParaRPr lang="en-IN" b="1" dirty="0"/>
          </a:p>
        </p:txBody>
      </p:sp>
      <p:pic>
        <p:nvPicPr>
          <p:cNvPr id="9" name="Picture Placeholder 8">
            <a:extLst>
              <a:ext uri="{FF2B5EF4-FFF2-40B4-BE49-F238E27FC236}">
                <a16:creationId xmlns:a16="http://schemas.microsoft.com/office/drawing/2014/main" id="{D77BB0AB-2056-EB65-FBF9-48FFFD483A2D}"/>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577" r="3577"/>
          <a:stretch/>
        </p:blipFill>
        <p:spPr/>
      </p:pic>
      <p:sp>
        <p:nvSpPr>
          <p:cNvPr id="7" name="Text Placeholder 6">
            <a:extLst>
              <a:ext uri="{FF2B5EF4-FFF2-40B4-BE49-F238E27FC236}">
                <a16:creationId xmlns:a16="http://schemas.microsoft.com/office/drawing/2014/main" id="{6C260394-1CEE-63A8-7B13-0728E39434D7}"/>
              </a:ext>
            </a:extLst>
          </p:cNvPr>
          <p:cNvSpPr>
            <a:spLocks noGrp="1"/>
          </p:cNvSpPr>
          <p:nvPr>
            <p:ph type="body" sz="half" idx="2"/>
          </p:nvPr>
        </p:nvSpPr>
        <p:spPr/>
        <p:txBody>
          <a:bodyPr/>
          <a:lstStyle/>
          <a:p>
            <a:endParaRPr lang="en-IN" dirty="0"/>
          </a:p>
          <a:p>
            <a:r>
              <a:rPr lang="en-US" dirty="0"/>
              <a:t>Top 09 teams that have encountered the highest number of penalties in football matches.</a:t>
            </a:r>
            <a:endParaRPr lang="en-IN" dirty="0"/>
          </a:p>
        </p:txBody>
      </p:sp>
    </p:spTree>
    <p:extLst>
      <p:ext uri="{BB962C8B-B14F-4D97-AF65-F5344CB8AC3E}">
        <p14:creationId xmlns:p14="http://schemas.microsoft.com/office/powerpoint/2010/main" val="295257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1416-25F3-B0D9-1E13-CA12F7FAAFA9}"/>
              </a:ext>
            </a:extLst>
          </p:cNvPr>
          <p:cNvSpPr>
            <a:spLocks noGrp="1"/>
          </p:cNvSpPr>
          <p:nvPr>
            <p:ph type="title"/>
          </p:nvPr>
        </p:nvSpPr>
        <p:spPr>
          <a:xfrm>
            <a:off x="839788" y="466344"/>
            <a:ext cx="3932237" cy="1600200"/>
          </a:xfrm>
        </p:spPr>
        <p:txBody>
          <a:bodyPr/>
          <a:lstStyle/>
          <a:p>
            <a:r>
              <a:rPr lang="en-US" b="1" dirty="0"/>
              <a:t>Top 10 Home Teams with Most Score</a:t>
            </a:r>
            <a:endParaRPr lang="en-IN" b="1" dirty="0"/>
          </a:p>
        </p:txBody>
      </p:sp>
      <p:sp>
        <p:nvSpPr>
          <p:cNvPr id="4" name="Text Placeholder 3">
            <a:extLst>
              <a:ext uri="{FF2B5EF4-FFF2-40B4-BE49-F238E27FC236}">
                <a16:creationId xmlns:a16="http://schemas.microsoft.com/office/drawing/2014/main" id="{3FE2F153-EEE4-A60A-2B47-6550E377F4FA}"/>
              </a:ext>
            </a:extLst>
          </p:cNvPr>
          <p:cNvSpPr>
            <a:spLocks noGrp="1"/>
          </p:cNvSpPr>
          <p:nvPr>
            <p:ph type="body" sz="half" idx="2"/>
          </p:nvPr>
        </p:nvSpPr>
        <p:spPr>
          <a:xfrm>
            <a:off x="839788" y="1984248"/>
            <a:ext cx="3932237" cy="3776472"/>
          </a:xfrm>
        </p:spPr>
        <p:txBody>
          <a:bodyPr>
            <a:normAutofit/>
          </a:bodyPr>
          <a:lstStyle/>
          <a:p>
            <a:pPr marL="1085850" lvl="2" indent="-171450" algn="just">
              <a:buFont typeface="Arial" panose="020B0604020202020204" pitchFamily="34" charset="0"/>
              <a:buChar char="•"/>
            </a:pPr>
            <a:endParaRPr lang="en-IN" sz="1600" dirty="0"/>
          </a:p>
          <a:p>
            <a:pPr marL="1085850" lvl="2" indent="-171450" algn="just">
              <a:buFont typeface="Arial" panose="020B0604020202020204" pitchFamily="34" charset="0"/>
              <a:buChar char="•"/>
            </a:pPr>
            <a:r>
              <a:rPr lang="en-IN" sz="1600" dirty="0"/>
              <a:t>Argentina        1 	155</a:t>
            </a:r>
          </a:p>
          <a:p>
            <a:pPr marL="1085850" lvl="2" indent="-171450" algn="just">
              <a:buFont typeface="Arial" panose="020B0604020202020204" pitchFamily="34" charset="0"/>
              <a:buChar char="•"/>
            </a:pPr>
            <a:r>
              <a:rPr lang="en-IN" sz="1600" dirty="0"/>
              <a:t>Argentina        2 	154</a:t>
            </a:r>
          </a:p>
          <a:p>
            <a:pPr marL="1085850" lvl="2" indent="-171450">
              <a:buFont typeface="Arial" panose="020B0604020202020204" pitchFamily="34" charset="0"/>
              <a:buChar char="•"/>
            </a:pPr>
            <a:r>
              <a:rPr lang="en-IN" sz="1600" dirty="0"/>
              <a:t>Mexico             1	151</a:t>
            </a:r>
          </a:p>
          <a:p>
            <a:pPr marL="1085850" lvl="2" indent="-171450">
              <a:buFont typeface="Arial" panose="020B0604020202020204" pitchFamily="34" charset="0"/>
              <a:buChar char="•"/>
            </a:pPr>
            <a:r>
              <a:rPr lang="en-IN" sz="1600" dirty="0"/>
              <a:t>South Korea    2	148</a:t>
            </a:r>
          </a:p>
          <a:p>
            <a:pPr marL="1085850" lvl="2" indent="-171450">
              <a:buFont typeface="Arial" panose="020B0604020202020204" pitchFamily="34" charset="0"/>
              <a:buChar char="•"/>
            </a:pPr>
            <a:r>
              <a:rPr lang="en-IN" sz="1600" dirty="0"/>
              <a:t>Brazil                2 	144</a:t>
            </a:r>
          </a:p>
          <a:p>
            <a:pPr marL="1085850" lvl="2" indent="-171450">
              <a:buFont typeface="Arial" panose="020B0604020202020204" pitchFamily="34" charset="0"/>
              <a:buChar char="•"/>
            </a:pPr>
            <a:r>
              <a:rPr lang="en-IN" sz="1600" dirty="0"/>
              <a:t>Japan                1	144</a:t>
            </a:r>
          </a:p>
          <a:p>
            <a:pPr marL="1085850" lvl="2" indent="-171450">
              <a:buFont typeface="Arial" panose="020B0604020202020204" pitchFamily="34" charset="0"/>
              <a:buChar char="•"/>
            </a:pPr>
            <a:r>
              <a:rPr lang="en-IN" sz="1600" dirty="0"/>
              <a:t>England            2 	143</a:t>
            </a:r>
          </a:p>
          <a:p>
            <a:pPr marL="1085850" lvl="2" indent="-171450">
              <a:buFont typeface="Arial" panose="020B0604020202020204" pitchFamily="34" charset="0"/>
              <a:buChar char="•"/>
            </a:pPr>
            <a:r>
              <a:rPr lang="en-IN" sz="1600" dirty="0"/>
              <a:t>Germany          1	141</a:t>
            </a:r>
          </a:p>
          <a:p>
            <a:pPr marL="1085850" lvl="2" indent="-171450">
              <a:buFont typeface="Arial" panose="020B0604020202020204" pitchFamily="34" charset="0"/>
              <a:buChar char="•"/>
            </a:pPr>
            <a:r>
              <a:rPr lang="en-IN" sz="1600" dirty="0"/>
              <a:t>Saudi Arabia    1	140</a:t>
            </a:r>
          </a:p>
          <a:p>
            <a:pPr marL="1085850" lvl="2" indent="-171450">
              <a:buFont typeface="Arial" panose="020B0604020202020204" pitchFamily="34" charset="0"/>
              <a:buChar char="•"/>
            </a:pPr>
            <a:r>
              <a:rPr lang="en-IN" sz="1600" dirty="0"/>
              <a:t>Switzerland      1	139</a:t>
            </a:r>
          </a:p>
          <a:p>
            <a:pPr marL="171450" indent="-171450">
              <a:buFont typeface="Arial" panose="020B0604020202020204" pitchFamily="34" charset="0"/>
              <a:buChar char="•"/>
            </a:pPr>
            <a:endParaRPr lang="en-IN" sz="1200" dirty="0"/>
          </a:p>
        </p:txBody>
      </p:sp>
      <p:pic>
        <p:nvPicPr>
          <p:cNvPr id="18" name="Picture Placeholder 17">
            <a:extLst>
              <a:ext uri="{FF2B5EF4-FFF2-40B4-BE49-F238E27FC236}">
                <a16:creationId xmlns:a16="http://schemas.microsoft.com/office/drawing/2014/main" id="{DD9E5380-80F6-3923-527C-26467A6D07F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84" b="2194"/>
          <a:stretch/>
        </p:blipFill>
        <p:spPr>
          <a:xfrm>
            <a:off x="5183188" y="228600"/>
            <a:ext cx="6172200" cy="6245351"/>
          </a:xfrm>
        </p:spPr>
      </p:pic>
    </p:spTree>
    <p:extLst>
      <p:ext uri="{BB962C8B-B14F-4D97-AF65-F5344CB8AC3E}">
        <p14:creationId xmlns:p14="http://schemas.microsoft.com/office/powerpoint/2010/main" val="288656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8514-E308-603A-730A-77013A141D21}"/>
              </a:ext>
            </a:extLst>
          </p:cNvPr>
          <p:cNvSpPr>
            <a:spLocks noGrp="1"/>
          </p:cNvSpPr>
          <p:nvPr>
            <p:ph type="title"/>
          </p:nvPr>
        </p:nvSpPr>
        <p:spPr/>
        <p:txBody>
          <a:bodyPr>
            <a:normAutofit/>
          </a:bodyPr>
          <a:lstStyle/>
          <a:p>
            <a:r>
              <a:rPr lang="en-US" b="1" dirty="0"/>
              <a:t>Top 10 Away Teams with Most Score</a:t>
            </a:r>
            <a:endParaRPr lang="en-IN" b="1" dirty="0"/>
          </a:p>
        </p:txBody>
      </p:sp>
      <p:pic>
        <p:nvPicPr>
          <p:cNvPr id="7" name="Picture Placeholder 6">
            <a:extLst>
              <a:ext uri="{FF2B5EF4-FFF2-40B4-BE49-F238E27FC236}">
                <a16:creationId xmlns:a16="http://schemas.microsoft.com/office/drawing/2014/main" id="{DAFE0AD5-5577-F903-9A70-770CB62F8BB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6" t="619" r="456"/>
          <a:stretch/>
        </p:blipFill>
        <p:spPr>
          <a:xfrm>
            <a:off x="5295729" y="745588"/>
            <a:ext cx="6172200" cy="6112411"/>
          </a:xfrm>
        </p:spPr>
      </p:pic>
      <p:sp>
        <p:nvSpPr>
          <p:cNvPr id="4" name="Text Placeholder 3">
            <a:extLst>
              <a:ext uri="{FF2B5EF4-FFF2-40B4-BE49-F238E27FC236}">
                <a16:creationId xmlns:a16="http://schemas.microsoft.com/office/drawing/2014/main" id="{627D90F9-5B69-C7E4-6B99-CB6FFEF1C020}"/>
              </a:ext>
            </a:extLst>
          </p:cNvPr>
          <p:cNvSpPr>
            <a:spLocks noGrp="1"/>
          </p:cNvSpPr>
          <p:nvPr>
            <p:ph type="body" sz="half" idx="2"/>
          </p:nvPr>
        </p:nvSpPr>
        <p:spPr/>
        <p:txBody>
          <a:bodyPr>
            <a:normAutofit/>
          </a:bodyPr>
          <a:lstStyle/>
          <a:p>
            <a:endParaRPr lang="en-IN" dirty="0"/>
          </a:p>
          <a:p>
            <a:pPr marL="628650" lvl="1" indent="-171450" algn="just">
              <a:buFont typeface="Arial" panose="020B0604020202020204" pitchFamily="34" charset="0"/>
              <a:buChar char="•"/>
            </a:pPr>
            <a:r>
              <a:rPr lang="en-IN" dirty="0"/>
              <a:t>Uruguay           	  1             177</a:t>
            </a:r>
          </a:p>
          <a:p>
            <a:pPr marL="628650" lvl="1" indent="-171450" algn="just">
              <a:buFont typeface="Arial" panose="020B0604020202020204" pitchFamily="34" charset="0"/>
              <a:buChar char="•"/>
            </a:pPr>
            <a:r>
              <a:rPr lang="en-IN" dirty="0"/>
              <a:t>Sweden           	  1             172</a:t>
            </a:r>
          </a:p>
          <a:p>
            <a:pPr marL="628650" lvl="1" indent="-171450" algn="just">
              <a:buFont typeface="Arial" panose="020B0604020202020204" pitchFamily="34" charset="0"/>
              <a:buChar char="•"/>
            </a:pPr>
            <a:r>
              <a:rPr lang="en-IN" dirty="0"/>
              <a:t>Paraguay        	  0             171</a:t>
            </a:r>
          </a:p>
          <a:p>
            <a:pPr marL="628650" lvl="1" indent="-171450" algn="just">
              <a:buFont typeface="Arial" panose="020B0604020202020204" pitchFamily="34" charset="0"/>
              <a:buChar char="•"/>
            </a:pPr>
            <a:r>
              <a:rPr lang="en-IN" dirty="0"/>
              <a:t>Uruguay           	  0             171</a:t>
            </a:r>
          </a:p>
          <a:p>
            <a:pPr marL="628650" lvl="1" indent="-171450" algn="just">
              <a:buFont typeface="Arial" panose="020B0604020202020204" pitchFamily="34" charset="0"/>
              <a:buChar char="•"/>
            </a:pPr>
            <a:r>
              <a:rPr lang="en-IN" dirty="0"/>
              <a:t>Paraguay          	  1             168</a:t>
            </a:r>
          </a:p>
          <a:p>
            <a:pPr marL="628650" lvl="1" indent="-171450" algn="just">
              <a:buFont typeface="Arial" panose="020B0604020202020204" pitchFamily="34" charset="0"/>
              <a:buChar char="•"/>
            </a:pPr>
            <a:r>
              <a:rPr lang="en-IN" dirty="0"/>
              <a:t>Finland            	  0             168</a:t>
            </a:r>
          </a:p>
          <a:p>
            <a:pPr marL="628650" lvl="1" indent="-171450" algn="just">
              <a:buFont typeface="Arial" panose="020B0604020202020204" pitchFamily="34" charset="0"/>
              <a:buChar char="•"/>
            </a:pPr>
            <a:r>
              <a:rPr lang="en-IN" dirty="0"/>
              <a:t>Finland            	  1             165</a:t>
            </a:r>
          </a:p>
          <a:p>
            <a:pPr marL="628650" lvl="1" indent="-171450" algn="just">
              <a:buFont typeface="Arial" panose="020B0604020202020204" pitchFamily="34" charset="0"/>
              <a:buChar char="•"/>
            </a:pPr>
            <a:r>
              <a:rPr lang="en-IN" dirty="0"/>
              <a:t>Argentina         	  1             162</a:t>
            </a:r>
          </a:p>
          <a:p>
            <a:pPr marL="628650" lvl="1" indent="-171450" algn="just">
              <a:buFont typeface="Arial" panose="020B0604020202020204" pitchFamily="34" charset="0"/>
              <a:buChar char="•"/>
            </a:pPr>
            <a:r>
              <a:rPr lang="en-IN" dirty="0"/>
              <a:t>Northern Ireland  0             162     </a:t>
            </a:r>
          </a:p>
          <a:p>
            <a:pPr marL="628650" lvl="1" indent="-171450" algn="just">
              <a:buFont typeface="Arial" panose="020B0604020202020204" pitchFamily="34" charset="0"/>
              <a:buChar char="•"/>
            </a:pPr>
            <a:r>
              <a:rPr lang="en-IN" dirty="0"/>
              <a:t>Chile                  	  0             160</a:t>
            </a:r>
          </a:p>
        </p:txBody>
      </p:sp>
    </p:spTree>
    <p:extLst>
      <p:ext uri="{BB962C8B-B14F-4D97-AF65-F5344CB8AC3E}">
        <p14:creationId xmlns:p14="http://schemas.microsoft.com/office/powerpoint/2010/main" val="387653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9513-7636-0D7B-C9E0-7C8E68D6CE9D}"/>
              </a:ext>
            </a:extLst>
          </p:cNvPr>
          <p:cNvSpPr>
            <a:spLocks noGrp="1"/>
          </p:cNvSpPr>
          <p:nvPr>
            <p:ph type="title"/>
          </p:nvPr>
        </p:nvSpPr>
        <p:spPr/>
        <p:txBody>
          <a:bodyPr>
            <a:normAutofit/>
          </a:bodyPr>
          <a:lstStyle/>
          <a:p>
            <a:r>
              <a:rPr lang="en-US" sz="3200" b="1" i="0" dirty="0">
                <a:solidFill>
                  <a:srgbClr val="242424"/>
                </a:solidFill>
                <a:effectLst/>
              </a:rPr>
              <a:t>Top 10 Away and Home Teams Excel in Football Victories</a:t>
            </a:r>
            <a:br>
              <a:rPr lang="en-US" b="1" i="0" dirty="0">
                <a:solidFill>
                  <a:srgbClr val="242424"/>
                </a:solidFill>
                <a:effectLst/>
                <a:latin typeface="sohne"/>
              </a:rPr>
            </a:br>
            <a:endParaRPr lang="en-IN" dirty="0"/>
          </a:p>
        </p:txBody>
      </p:sp>
      <p:pic>
        <p:nvPicPr>
          <p:cNvPr id="5" name="Content Placeholder 4">
            <a:extLst>
              <a:ext uri="{FF2B5EF4-FFF2-40B4-BE49-F238E27FC236}">
                <a16:creationId xmlns:a16="http://schemas.microsoft.com/office/drawing/2014/main" id="{3BCA8A9B-AEE4-BC03-2AA8-5DE91B8DD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080" y="1119346"/>
            <a:ext cx="8997560" cy="4351338"/>
          </a:xfrm>
        </p:spPr>
      </p:pic>
      <p:sp>
        <p:nvSpPr>
          <p:cNvPr id="6" name="TextBox 5">
            <a:extLst>
              <a:ext uri="{FF2B5EF4-FFF2-40B4-BE49-F238E27FC236}">
                <a16:creationId xmlns:a16="http://schemas.microsoft.com/office/drawing/2014/main" id="{7404B9FA-B284-501D-43D4-BC7B4BE60607}"/>
              </a:ext>
            </a:extLst>
          </p:cNvPr>
          <p:cNvSpPr txBox="1"/>
          <p:nvPr/>
        </p:nvSpPr>
        <p:spPr>
          <a:xfrm>
            <a:off x="838200" y="5596128"/>
            <a:ext cx="10246894" cy="461665"/>
          </a:xfrm>
          <a:prstGeom prst="rect">
            <a:avLst/>
          </a:prstGeom>
          <a:noFill/>
        </p:spPr>
        <p:txBody>
          <a:bodyPr wrap="square" rtlCol="0">
            <a:spAutoFit/>
          </a:bodyPr>
          <a:lstStyle/>
          <a:p>
            <a:r>
              <a:rPr lang="en-US" sz="1200" b="0" i="0" dirty="0">
                <a:solidFill>
                  <a:srgbClr val="242424"/>
                </a:solidFill>
                <a:effectLst/>
                <a:latin typeface="source-serif-pro"/>
              </a:rPr>
              <a:t>The top 10 away teams with the highest number of victories and the top 10 home teams with the most wins. These insights shed light on teams performance in different environments. By comparing these statistics, we gain a well-rounded understanding of teams’ capabilities both on and off their home ground.</a:t>
            </a:r>
            <a:endParaRPr lang="en-IN" sz="1200" dirty="0"/>
          </a:p>
        </p:txBody>
      </p:sp>
    </p:spTree>
    <p:extLst>
      <p:ext uri="{BB962C8B-B14F-4D97-AF65-F5344CB8AC3E}">
        <p14:creationId xmlns:p14="http://schemas.microsoft.com/office/powerpoint/2010/main" val="371289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511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Open Sans</vt:lpstr>
      <vt:lpstr>sohne</vt:lpstr>
      <vt:lpstr>source-serif-pro</vt:lpstr>
      <vt:lpstr>Office Theme</vt:lpstr>
      <vt:lpstr>Perform Career Analysis of a Renowned Football Player </vt:lpstr>
      <vt:lpstr>Most Played Team</vt:lpstr>
      <vt:lpstr>Top Players by Goals</vt:lpstr>
      <vt:lpstr>Most Common Scoring Minute</vt:lpstr>
      <vt:lpstr>Top Goal Scorer Distribution</vt:lpstr>
      <vt:lpstr>Distribution of Team by Penalties</vt:lpstr>
      <vt:lpstr>Top 10 Home Teams with Most Score</vt:lpstr>
      <vt:lpstr>Top 10 Away Teams with Most Score</vt:lpstr>
      <vt:lpstr>Top 10 Away and Home Teams Excel in Football Victories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drishti raghuvanshi</dc:creator>
  <cp:lastModifiedBy>drishti raghuvanshi</cp:lastModifiedBy>
  <cp:revision>3</cp:revision>
  <dcterms:created xsi:type="dcterms:W3CDTF">2024-09-24T10:31:40Z</dcterms:created>
  <dcterms:modified xsi:type="dcterms:W3CDTF">2024-09-24T16:47:40Z</dcterms:modified>
</cp:coreProperties>
</file>