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7" d="100"/>
          <a:sy n="97" d="100"/>
        </p:scale>
        <p:origin x="-103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a:solidFill>
            <a:schemeClr val="accent1">
              <a:lumMod val="75000"/>
            </a:schemeClr>
          </a:solidFill>
        </p:spPr>
        <p:txBody>
          <a:bodyPr/>
          <a:lstStyle/>
          <a:p>
            <a:r>
              <a:rPr lang="en-GB" dirty="0" err="1" smtClean="0">
                <a:solidFill>
                  <a:schemeClr val="bg1"/>
                </a:solidFill>
              </a:rPr>
              <a:t>FindDefault</a:t>
            </a:r>
            <a:endParaRPr lang="en-GB" dirty="0">
              <a:solidFill>
                <a:schemeClr val="bg1"/>
              </a:solidFill>
            </a:endParaRPr>
          </a:p>
        </p:txBody>
      </p:sp>
      <p:sp>
        <p:nvSpPr>
          <p:cNvPr id="3" name="Subtitle 2"/>
          <p:cNvSpPr>
            <a:spLocks noGrp="1"/>
          </p:cNvSpPr>
          <p:nvPr>
            <p:ph type="subTitle" idx="1"/>
          </p:nvPr>
        </p:nvSpPr>
        <p:spPr>
          <a:xfrm>
            <a:off x="1371600" y="2895600"/>
            <a:ext cx="6400800" cy="1752600"/>
          </a:xfrm>
          <a:solidFill>
            <a:schemeClr val="tx2">
              <a:lumMod val="60000"/>
              <a:lumOff val="40000"/>
            </a:schemeClr>
          </a:solidFill>
        </p:spPr>
        <p:txBody>
          <a:bodyPr anchor="ctr">
            <a:normAutofit/>
          </a:bodyPr>
          <a:lstStyle/>
          <a:p>
            <a:r>
              <a:rPr lang="en-GB" dirty="0" smtClean="0">
                <a:solidFill>
                  <a:schemeClr val="tx1"/>
                </a:solidFill>
              </a:rPr>
              <a:t>(Prediction of Credit Card fraud)</a:t>
            </a:r>
            <a:endParaRPr lang="en-GB"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lumMod val="75000"/>
            </a:schemeClr>
          </a:solidFill>
        </p:spPr>
        <p:txBody>
          <a:bodyPr/>
          <a:lstStyle/>
          <a:p>
            <a:r>
              <a:rPr lang="en-US" dirty="0" smtClean="0">
                <a:solidFill>
                  <a:schemeClr val="bg1"/>
                </a:solidFill>
              </a:rPr>
              <a:t>Collect The Time Series Data</a:t>
            </a:r>
            <a:endParaRPr lang="en-GB" dirty="0">
              <a:solidFill>
                <a:schemeClr val="bg1"/>
              </a:solidFill>
            </a:endParaRPr>
          </a:p>
        </p:txBody>
      </p:sp>
      <p:sp>
        <p:nvSpPr>
          <p:cNvPr id="5" name="Text Placeholder 4"/>
          <p:cNvSpPr>
            <a:spLocks noGrp="1"/>
          </p:cNvSpPr>
          <p:nvPr>
            <p:ph type="body" idx="1"/>
          </p:nvPr>
        </p:nvSpPr>
        <p:spPr>
          <a:solidFill>
            <a:schemeClr val="tx2">
              <a:lumMod val="60000"/>
              <a:lumOff val="40000"/>
            </a:schemeClr>
          </a:solidFill>
        </p:spPr>
        <p:txBody>
          <a:bodyPr anchor="ctr"/>
          <a:lstStyle/>
          <a:p>
            <a:pPr algn="ctr"/>
            <a:r>
              <a:rPr lang="en-GB" dirty="0" smtClean="0"/>
              <a:t>Top five</a:t>
            </a:r>
            <a:endParaRPr lang="en-GB" dirty="0"/>
          </a:p>
        </p:txBody>
      </p:sp>
      <p:pic>
        <p:nvPicPr>
          <p:cNvPr id="9" name="Content Placeholder 8" descr="top 5.PNG"/>
          <p:cNvPicPr>
            <a:picLocks noGrp="1" noChangeAspect="1"/>
          </p:cNvPicPr>
          <p:nvPr>
            <p:ph sz="half" idx="2"/>
          </p:nvPr>
        </p:nvPicPr>
        <p:blipFill>
          <a:blip r:embed="rId2" cstate="print"/>
          <a:stretch>
            <a:fillRect/>
          </a:stretch>
        </p:blipFill>
        <p:spPr>
          <a:xfrm>
            <a:off x="457200" y="2743200"/>
            <a:ext cx="4114800" cy="1447800"/>
          </a:xfrm>
        </p:spPr>
      </p:pic>
      <p:sp>
        <p:nvSpPr>
          <p:cNvPr id="7" name="Text Placeholder 6"/>
          <p:cNvSpPr>
            <a:spLocks noGrp="1"/>
          </p:cNvSpPr>
          <p:nvPr>
            <p:ph type="body" sz="quarter" idx="3"/>
          </p:nvPr>
        </p:nvSpPr>
        <p:spPr>
          <a:solidFill>
            <a:schemeClr val="tx2">
              <a:lumMod val="60000"/>
              <a:lumOff val="40000"/>
            </a:schemeClr>
          </a:solidFill>
        </p:spPr>
        <p:txBody>
          <a:bodyPr anchor="ctr"/>
          <a:lstStyle/>
          <a:p>
            <a:pPr algn="ctr"/>
            <a:r>
              <a:rPr lang="en-GB" dirty="0" smtClean="0"/>
              <a:t>Bottom five</a:t>
            </a:r>
            <a:endParaRPr lang="en-GB" dirty="0"/>
          </a:p>
        </p:txBody>
      </p:sp>
      <p:pic>
        <p:nvPicPr>
          <p:cNvPr id="10" name="Content Placeholder 9" descr="bottom 5.PNG"/>
          <p:cNvPicPr>
            <a:picLocks noGrp="1" noChangeAspect="1"/>
          </p:cNvPicPr>
          <p:nvPr>
            <p:ph sz="quarter" idx="4"/>
          </p:nvPr>
        </p:nvPicPr>
        <p:blipFill>
          <a:blip r:embed="rId3"/>
          <a:stretch>
            <a:fillRect/>
          </a:stretch>
        </p:blipFill>
        <p:spPr>
          <a:xfrm>
            <a:off x="4572000" y="2743200"/>
            <a:ext cx="4041775" cy="1143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accent1">
              <a:lumMod val="75000"/>
            </a:schemeClr>
          </a:solidFill>
        </p:spPr>
        <p:txBody>
          <a:bodyPr/>
          <a:lstStyle/>
          <a:p>
            <a:r>
              <a:rPr lang="en-GB" dirty="0" smtClean="0">
                <a:solidFill>
                  <a:schemeClr val="bg1"/>
                </a:solidFill>
              </a:rPr>
              <a:t>Legit </a:t>
            </a:r>
            <a:r>
              <a:rPr lang="en-GB" dirty="0" err="1" smtClean="0">
                <a:solidFill>
                  <a:schemeClr val="bg1"/>
                </a:solidFill>
              </a:rPr>
              <a:t>vs</a:t>
            </a:r>
            <a:r>
              <a:rPr lang="en-GB" dirty="0" smtClean="0">
                <a:solidFill>
                  <a:schemeClr val="bg1"/>
                </a:solidFill>
              </a:rPr>
              <a:t> Fraud</a:t>
            </a:r>
            <a:endParaRPr lang="en-GB" dirty="0">
              <a:solidFill>
                <a:schemeClr val="bg1"/>
              </a:solidFill>
            </a:endParaRPr>
          </a:p>
        </p:txBody>
      </p:sp>
      <p:pic>
        <p:nvPicPr>
          <p:cNvPr id="9" name="Content Placeholder 8" descr="vs.PNG"/>
          <p:cNvPicPr>
            <a:picLocks noGrp="1" noChangeAspect="1"/>
          </p:cNvPicPr>
          <p:nvPr>
            <p:ph idx="1"/>
          </p:nvPr>
        </p:nvPicPr>
        <p:blipFill>
          <a:blip r:embed="rId2"/>
          <a:stretch>
            <a:fillRect/>
          </a:stretch>
        </p:blipFill>
        <p:spPr>
          <a:xfrm>
            <a:off x="2211569" y="1600200"/>
            <a:ext cx="4720861" cy="45259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GB" dirty="0" smtClean="0">
                <a:solidFill>
                  <a:schemeClr val="bg1"/>
                </a:solidFill>
              </a:rPr>
              <a:t>Descriptive Statistics Of Legit</a:t>
            </a:r>
            <a:endParaRPr lang="en-GB" dirty="0">
              <a:solidFill>
                <a:schemeClr val="bg1"/>
              </a:solidFill>
            </a:endParaRPr>
          </a:p>
        </p:txBody>
      </p:sp>
      <p:pic>
        <p:nvPicPr>
          <p:cNvPr id="4" name="Content Placeholder 3" descr="Capture.PNG"/>
          <p:cNvPicPr>
            <a:picLocks noGrp="1" noChangeAspect="1"/>
          </p:cNvPicPr>
          <p:nvPr>
            <p:ph idx="1"/>
          </p:nvPr>
        </p:nvPicPr>
        <p:blipFill>
          <a:blip r:embed="rId2"/>
          <a:stretch>
            <a:fillRect/>
          </a:stretch>
        </p:blipFill>
        <p:spPr>
          <a:xfrm>
            <a:off x="1905000" y="1981200"/>
            <a:ext cx="5407343" cy="45061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GB" dirty="0" smtClean="0">
                <a:solidFill>
                  <a:schemeClr val="bg1"/>
                </a:solidFill>
              </a:rPr>
              <a:t>Descriptive Statistics Of Fraud</a:t>
            </a:r>
            <a:endParaRPr lang="en-GB" dirty="0">
              <a:solidFill>
                <a:schemeClr val="bg1"/>
              </a:solidFill>
            </a:endParaRPr>
          </a:p>
        </p:txBody>
      </p:sp>
      <p:pic>
        <p:nvPicPr>
          <p:cNvPr id="6" name="Content Placeholder 5" descr="Capture.PNG"/>
          <p:cNvPicPr>
            <a:picLocks noGrp="1" noChangeAspect="1"/>
          </p:cNvPicPr>
          <p:nvPr>
            <p:ph idx="1"/>
          </p:nvPr>
        </p:nvPicPr>
        <p:blipFill>
          <a:blip r:embed="rId2"/>
          <a:stretch>
            <a:fillRect/>
          </a:stretch>
        </p:blipFill>
        <p:spPr>
          <a:xfrm>
            <a:off x="1600200" y="1752600"/>
            <a:ext cx="5932673" cy="47484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GB" dirty="0" smtClean="0">
                <a:solidFill>
                  <a:schemeClr val="bg1"/>
                </a:solidFill>
              </a:rPr>
              <a:t>Accuracy On Training Data</a:t>
            </a:r>
            <a:endParaRPr lang="en-GB" dirty="0">
              <a:solidFill>
                <a:schemeClr val="bg1"/>
              </a:solidFill>
            </a:endParaRPr>
          </a:p>
        </p:txBody>
      </p:sp>
      <p:pic>
        <p:nvPicPr>
          <p:cNvPr id="4" name="Content Placeholder 3" descr="Capture.PNG"/>
          <p:cNvPicPr>
            <a:picLocks noGrp="1" noChangeAspect="1"/>
          </p:cNvPicPr>
          <p:nvPr>
            <p:ph idx="1"/>
          </p:nvPr>
        </p:nvPicPr>
        <p:blipFill>
          <a:blip r:embed="rId2"/>
          <a:stretch>
            <a:fillRect/>
          </a:stretch>
        </p:blipFill>
        <p:spPr>
          <a:xfrm>
            <a:off x="304800" y="2819400"/>
            <a:ext cx="8673499" cy="11049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GB" dirty="0" smtClean="0">
                <a:solidFill>
                  <a:schemeClr val="bg1"/>
                </a:solidFill>
              </a:rPr>
              <a:t>Accuracy Score On Test Data</a:t>
            </a:r>
            <a:endParaRPr lang="en-GB" dirty="0">
              <a:solidFill>
                <a:schemeClr val="bg1"/>
              </a:solidFill>
            </a:endParaRPr>
          </a:p>
        </p:txBody>
      </p:sp>
      <p:pic>
        <p:nvPicPr>
          <p:cNvPr id="4" name="Content Placeholder 3" descr="Capture.PNG"/>
          <p:cNvPicPr>
            <a:picLocks noGrp="1" noChangeAspect="1"/>
          </p:cNvPicPr>
          <p:nvPr>
            <p:ph idx="1"/>
          </p:nvPr>
        </p:nvPicPr>
        <p:blipFill>
          <a:blip r:embed="rId2"/>
          <a:stretch>
            <a:fillRect/>
          </a:stretch>
        </p:blipFill>
        <p:spPr>
          <a:xfrm>
            <a:off x="304800" y="2819400"/>
            <a:ext cx="8534399" cy="1124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1">
              <a:lumMod val="75000"/>
            </a:schemeClr>
          </a:solidFill>
        </p:spPr>
        <p:txBody>
          <a:bodyPr/>
          <a:lstStyle/>
          <a:p>
            <a:r>
              <a:rPr lang="en-GB" dirty="0" smtClean="0">
                <a:solidFill>
                  <a:schemeClr val="bg1"/>
                </a:solidFill>
              </a:rPr>
              <a:t>Conclusion</a:t>
            </a:r>
            <a:endParaRPr lang="en-GB" dirty="0">
              <a:solidFill>
                <a:schemeClr val="bg1"/>
              </a:solidFill>
            </a:endParaRPr>
          </a:p>
        </p:txBody>
      </p:sp>
      <p:sp>
        <p:nvSpPr>
          <p:cNvPr id="7" name="Content Placeholder 6"/>
          <p:cNvSpPr>
            <a:spLocks noGrp="1"/>
          </p:cNvSpPr>
          <p:nvPr>
            <p:ph idx="1"/>
          </p:nvPr>
        </p:nvSpPr>
        <p:spPr>
          <a:xfrm>
            <a:off x="457200" y="1600200"/>
            <a:ext cx="8382000" cy="5029200"/>
          </a:xfrm>
        </p:spPr>
        <p:txBody>
          <a:bodyPr>
            <a:normAutofit fontScale="70000" lnSpcReduction="20000"/>
          </a:bodyPr>
          <a:lstStyle/>
          <a:p>
            <a:r>
              <a:rPr lang="en-GB" dirty="0" err="1" smtClean="0"/>
              <a:t>FindDefault</a:t>
            </a:r>
            <a:r>
              <a:rPr lang="en-GB" dirty="0" smtClean="0"/>
              <a:t> is a powerful tool that uses advanced algorithms and machine learning techniques to analyze patterns and trends in credit card transactions. By examining various factors such as transaction amount, frequency, location, and time of day, </a:t>
            </a:r>
            <a:r>
              <a:rPr lang="en-GB" dirty="0" err="1" smtClean="0"/>
              <a:t>FindDefault</a:t>
            </a:r>
            <a:r>
              <a:rPr lang="en-GB" dirty="0" smtClean="0"/>
              <a:t> can accurately predict whether a transaction is likely to be fraudulent. This allows financial institutions to take immediate action to prevent unauthorized charges and protect their customers from potential financial losses. </a:t>
            </a:r>
          </a:p>
          <a:p>
            <a:endParaRPr lang="en-GB" dirty="0" smtClean="0"/>
          </a:p>
          <a:p>
            <a:r>
              <a:rPr lang="en-GB" dirty="0" smtClean="0"/>
              <a:t>In conclusion, </a:t>
            </a:r>
            <a:r>
              <a:rPr lang="en-GB" dirty="0" err="1" smtClean="0"/>
              <a:t>FindDefault</a:t>
            </a:r>
            <a:r>
              <a:rPr lang="en-GB" dirty="0" smtClean="0"/>
              <a:t> is a crucial tool in the fight against credit card fraud. By leveraging cutting-edge technology and predictive </a:t>
            </a:r>
            <a:r>
              <a:rPr lang="en-GB" dirty="0" err="1" smtClean="0"/>
              <a:t>modeling</a:t>
            </a:r>
            <a:r>
              <a:rPr lang="en-GB" dirty="0" smtClean="0"/>
              <a:t>, this tool helps financial institutions detect and prevent fraudulent activities, ultimately safeguarding the financial well-being of their customers. With the ever-evolving landscape of cybercrime, tools like </a:t>
            </a:r>
            <a:r>
              <a:rPr lang="en-GB" dirty="0" err="1" smtClean="0"/>
              <a:t>FindDefault</a:t>
            </a:r>
            <a:r>
              <a:rPr lang="en-GB" dirty="0" smtClean="0"/>
              <a:t> are essential in maintaining the security and integrity of the financial sector.</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lstStyle/>
          <a:p>
            <a:r>
              <a:rPr lang="en-GB" dirty="0" smtClean="0">
                <a:solidFill>
                  <a:schemeClr val="bg1"/>
                </a:solidFill>
              </a:rPr>
              <a:t>Future Work</a:t>
            </a:r>
            <a:endParaRPr lang="en-GB" dirty="0">
              <a:solidFill>
                <a:schemeClr val="bg1"/>
              </a:solidFill>
            </a:endParaRPr>
          </a:p>
        </p:txBody>
      </p:sp>
      <p:sp>
        <p:nvSpPr>
          <p:cNvPr id="3" name="Content Placeholder 2"/>
          <p:cNvSpPr>
            <a:spLocks noGrp="1"/>
          </p:cNvSpPr>
          <p:nvPr>
            <p:ph idx="1"/>
          </p:nvPr>
        </p:nvSpPr>
        <p:spPr/>
        <p:txBody>
          <a:bodyPr/>
          <a:lstStyle/>
          <a:p>
            <a:r>
              <a:rPr lang="en-GB" dirty="0" smtClean="0"/>
              <a:t>After the model has been deployed, the bank plans to provide a second layer of authentication for each of the transactions that the model predicts as fraudulent. </a:t>
            </a:r>
            <a:r>
              <a:rPr lang="en-GB" smtClean="0"/>
              <a:t>If a payment gets flagged by the model, an SMS will be sent to the customer requesting them to call on a toll-free number to confirm the authenticity of the transaction.</a:t>
            </a: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244</Words>
  <Application>Microsoft Office PowerPoint</Application>
  <PresentationFormat>On-screen Show (4:3)</PresentationFormat>
  <Paragraphs>16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FindDefault</vt:lpstr>
      <vt:lpstr>Collect The Time Series Data</vt:lpstr>
      <vt:lpstr>Legit vs Fraud</vt:lpstr>
      <vt:lpstr>Descriptive Statistics Of Legit</vt:lpstr>
      <vt:lpstr>Descriptive Statistics Of Fraud</vt:lpstr>
      <vt:lpstr>Accuracy On Training Data</vt:lpstr>
      <vt:lpstr>Accuracy Score On Test Data</vt:lpstr>
      <vt:lpstr>Conclusion</vt:lpstr>
      <vt:lpstr>Future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FindDefault</dc:title>
  <dc:creator>SE7EN</dc:creator>
  <cp:lastModifiedBy>SE7EN</cp:lastModifiedBy>
  <cp:revision>10</cp:revision>
  <dcterms:created xsi:type="dcterms:W3CDTF">2006-08-16T00:00:00Z</dcterms:created>
  <dcterms:modified xsi:type="dcterms:W3CDTF">2024-02-22T18:20:55Z</dcterms:modified>
</cp:coreProperties>
</file>