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61" r:id="rId6"/>
    <p:sldId id="263" r:id="rId7"/>
    <p:sldId id="262"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3D47-1CEA-5CF3-04DE-59112059C3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137215-88A3-AA56-1776-89D9619762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CF80FC-53C1-8A52-6B02-94C34548D9F6}"/>
              </a:ext>
            </a:extLst>
          </p:cNvPr>
          <p:cNvSpPr>
            <a:spLocks noGrp="1"/>
          </p:cNvSpPr>
          <p:nvPr>
            <p:ph type="dt" sz="half" idx="10"/>
          </p:nvPr>
        </p:nvSpPr>
        <p:spPr/>
        <p:txBody>
          <a:bodyPr/>
          <a:lstStyle/>
          <a:p>
            <a:fld id="{0EC39D83-467C-4B47-B8E0-819C55B61FD7}" type="datetimeFigureOut">
              <a:rPr lang="en-IN" smtClean="0"/>
              <a:t>19-11-2024</a:t>
            </a:fld>
            <a:endParaRPr lang="en-IN"/>
          </a:p>
        </p:txBody>
      </p:sp>
      <p:sp>
        <p:nvSpPr>
          <p:cNvPr id="5" name="Footer Placeholder 4">
            <a:extLst>
              <a:ext uri="{FF2B5EF4-FFF2-40B4-BE49-F238E27FC236}">
                <a16:creationId xmlns:a16="http://schemas.microsoft.com/office/drawing/2014/main" id="{65D1BC88-054B-EA41-8968-CDDFA4DFB3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73DBB1-E5D9-55E1-EC9F-FDF870640D5C}"/>
              </a:ext>
            </a:extLst>
          </p:cNvPr>
          <p:cNvSpPr>
            <a:spLocks noGrp="1"/>
          </p:cNvSpPr>
          <p:nvPr>
            <p:ph type="sldNum" sz="quarter" idx="12"/>
          </p:nvPr>
        </p:nvSpPr>
        <p:spPr/>
        <p:txBody>
          <a:bodyPr/>
          <a:lstStyle/>
          <a:p>
            <a:fld id="{04F9E8DF-507F-4179-86C7-C8B063ED4111}" type="slidenum">
              <a:rPr lang="en-IN" smtClean="0"/>
              <a:t>‹#›</a:t>
            </a:fld>
            <a:endParaRPr lang="en-IN"/>
          </a:p>
        </p:txBody>
      </p:sp>
    </p:spTree>
    <p:extLst>
      <p:ext uri="{BB962C8B-B14F-4D97-AF65-F5344CB8AC3E}">
        <p14:creationId xmlns:p14="http://schemas.microsoft.com/office/powerpoint/2010/main" val="3958064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8CBE-1F49-5A6B-98B3-C4C11A4F83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A81544-7683-04F7-169A-88B8BB14BE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7D10C3-786C-7D4A-1B41-DF18D19DDF76}"/>
              </a:ext>
            </a:extLst>
          </p:cNvPr>
          <p:cNvSpPr>
            <a:spLocks noGrp="1"/>
          </p:cNvSpPr>
          <p:nvPr>
            <p:ph type="dt" sz="half" idx="10"/>
          </p:nvPr>
        </p:nvSpPr>
        <p:spPr/>
        <p:txBody>
          <a:bodyPr/>
          <a:lstStyle/>
          <a:p>
            <a:fld id="{0EC39D83-467C-4B47-B8E0-819C55B61FD7}" type="datetimeFigureOut">
              <a:rPr lang="en-IN" smtClean="0"/>
              <a:t>19-11-2024</a:t>
            </a:fld>
            <a:endParaRPr lang="en-IN"/>
          </a:p>
        </p:txBody>
      </p:sp>
      <p:sp>
        <p:nvSpPr>
          <p:cNvPr id="5" name="Footer Placeholder 4">
            <a:extLst>
              <a:ext uri="{FF2B5EF4-FFF2-40B4-BE49-F238E27FC236}">
                <a16:creationId xmlns:a16="http://schemas.microsoft.com/office/drawing/2014/main" id="{025FE68E-4F28-43F1-00D4-909DF3DCD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D0EBFA-8FBD-1870-87C3-924D4625A727}"/>
              </a:ext>
            </a:extLst>
          </p:cNvPr>
          <p:cNvSpPr>
            <a:spLocks noGrp="1"/>
          </p:cNvSpPr>
          <p:nvPr>
            <p:ph type="sldNum" sz="quarter" idx="12"/>
          </p:nvPr>
        </p:nvSpPr>
        <p:spPr/>
        <p:txBody>
          <a:bodyPr/>
          <a:lstStyle/>
          <a:p>
            <a:fld id="{04F9E8DF-507F-4179-86C7-C8B063ED4111}" type="slidenum">
              <a:rPr lang="en-IN" smtClean="0"/>
              <a:t>‹#›</a:t>
            </a:fld>
            <a:endParaRPr lang="en-IN"/>
          </a:p>
        </p:txBody>
      </p:sp>
    </p:spTree>
    <p:extLst>
      <p:ext uri="{BB962C8B-B14F-4D97-AF65-F5344CB8AC3E}">
        <p14:creationId xmlns:p14="http://schemas.microsoft.com/office/powerpoint/2010/main" val="347131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4E5F6B-4119-36C0-D54B-5BBDD5E00E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3BD309-39F9-900E-376D-451861E205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8B299F-859D-AEAA-D5FF-23A4D0A97523}"/>
              </a:ext>
            </a:extLst>
          </p:cNvPr>
          <p:cNvSpPr>
            <a:spLocks noGrp="1"/>
          </p:cNvSpPr>
          <p:nvPr>
            <p:ph type="dt" sz="half" idx="10"/>
          </p:nvPr>
        </p:nvSpPr>
        <p:spPr/>
        <p:txBody>
          <a:bodyPr/>
          <a:lstStyle/>
          <a:p>
            <a:fld id="{0EC39D83-467C-4B47-B8E0-819C55B61FD7}" type="datetimeFigureOut">
              <a:rPr lang="en-IN" smtClean="0"/>
              <a:t>19-11-2024</a:t>
            </a:fld>
            <a:endParaRPr lang="en-IN"/>
          </a:p>
        </p:txBody>
      </p:sp>
      <p:sp>
        <p:nvSpPr>
          <p:cNvPr id="5" name="Footer Placeholder 4">
            <a:extLst>
              <a:ext uri="{FF2B5EF4-FFF2-40B4-BE49-F238E27FC236}">
                <a16:creationId xmlns:a16="http://schemas.microsoft.com/office/drawing/2014/main" id="{7E1F510C-BAA3-4F5D-3048-8C2953247A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3769E5-6F9E-8A7D-85E8-1A6380B1F707}"/>
              </a:ext>
            </a:extLst>
          </p:cNvPr>
          <p:cNvSpPr>
            <a:spLocks noGrp="1"/>
          </p:cNvSpPr>
          <p:nvPr>
            <p:ph type="sldNum" sz="quarter" idx="12"/>
          </p:nvPr>
        </p:nvSpPr>
        <p:spPr/>
        <p:txBody>
          <a:bodyPr/>
          <a:lstStyle/>
          <a:p>
            <a:fld id="{04F9E8DF-507F-4179-86C7-C8B063ED4111}" type="slidenum">
              <a:rPr lang="en-IN" smtClean="0"/>
              <a:t>‹#›</a:t>
            </a:fld>
            <a:endParaRPr lang="en-IN"/>
          </a:p>
        </p:txBody>
      </p:sp>
    </p:spTree>
    <p:extLst>
      <p:ext uri="{BB962C8B-B14F-4D97-AF65-F5344CB8AC3E}">
        <p14:creationId xmlns:p14="http://schemas.microsoft.com/office/powerpoint/2010/main" val="290364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A725-BFFA-A7C8-EB95-331E0821E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CB566A-5F4F-4A66-B2A0-A7287DB222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79F99-3E4B-68B7-4D26-B0F7E4B47062}"/>
              </a:ext>
            </a:extLst>
          </p:cNvPr>
          <p:cNvSpPr>
            <a:spLocks noGrp="1"/>
          </p:cNvSpPr>
          <p:nvPr>
            <p:ph type="dt" sz="half" idx="10"/>
          </p:nvPr>
        </p:nvSpPr>
        <p:spPr/>
        <p:txBody>
          <a:bodyPr/>
          <a:lstStyle/>
          <a:p>
            <a:fld id="{0EC39D83-467C-4B47-B8E0-819C55B61FD7}" type="datetimeFigureOut">
              <a:rPr lang="en-IN" smtClean="0"/>
              <a:t>19-11-2024</a:t>
            </a:fld>
            <a:endParaRPr lang="en-IN"/>
          </a:p>
        </p:txBody>
      </p:sp>
      <p:sp>
        <p:nvSpPr>
          <p:cNvPr id="5" name="Footer Placeholder 4">
            <a:extLst>
              <a:ext uri="{FF2B5EF4-FFF2-40B4-BE49-F238E27FC236}">
                <a16:creationId xmlns:a16="http://schemas.microsoft.com/office/drawing/2014/main" id="{6FE99BB7-F12F-DC6F-6DE4-3576B99F0C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069C6B-B277-8BF2-4B4B-8BE861EF7B74}"/>
              </a:ext>
            </a:extLst>
          </p:cNvPr>
          <p:cNvSpPr>
            <a:spLocks noGrp="1"/>
          </p:cNvSpPr>
          <p:nvPr>
            <p:ph type="sldNum" sz="quarter" idx="12"/>
          </p:nvPr>
        </p:nvSpPr>
        <p:spPr/>
        <p:txBody>
          <a:bodyPr/>
          <a:lstStyle/>
          <a:p>
            <a:fld id="{04F9E8DF-507F-4179-86C7-C8B063ED4111}" type="slidenum">
              <a:rPr lang="en-IN" smtClean="0"/>
              <a:t>‹#›</a:t>
            </a:fld>
            <a:endParaRPr lang="en-IN"/>
          </a:p>
        </p:txBody>
      </p:sp>
    </p:spTree>
    <p:extLst>
      <p:ext uri="{BB962C8B-B14F-4D97-AF65-F5344CB8AC3E}">
        <p14:creationId xmlns:p14="http://schemas.microsoft.com/office/powerpoint/2010/main" val="2919308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90-FF78-9921-BE97-7E0CD615BF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90C76F-C315-3C38-A963-38F8C5A0ED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7199E-1AA5-A094-A8AB-17FBBF07572B}"/>
              </a:ext>
            </a:extLst>
          </p:cNvPr>
          <p:cNvSpPr>
            <a:spLocks noGrp="1"/>
          </p:cNvSpPr>
          <p:nvPr>
            <p:ph type="dt" sz="half" idx="10"/>
          </p:nvPr>
        </p:nvSpPr>
        <p:spPr/>
        <p:txBody>
          <a:bodyPr/>
          <a:lstStyle/>
          <a:p>
            <a:fld id="{0EC39D83-467C-4B47-B8E0-819C55B61FD7}" type="datetimeFigureOut">
              <a:rPr lang="en-IN" smtClean="0"/>
              <a:t>19-11-2024</a:t>
            </a:fld>
            <a:endParaRPr lang="en-IN"/>
          </a:p>
        </p:txBody>
      </p:sp>
      <p:sp>
        <p:nvSpPr>
          <p:cNvPr id="5" name="Footer Placeholder 4">
            <a:extLst>
              <a:ext uri="{FF2B5EF4-FFF2-40B4-BE49-F238E27FC236}">
                <a16:creationId xmlns:a16="http://schemas.microsoft.com/office/drawing/2014/main" id="{16EF7E15-6ED6-917A-07A5-04F8B6346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0E44C-1F82-EBAA-CE8E-67E53A6F93CD}"/>
              </a:ext>
            </a:extLst>
          </p:cNvPr>
          <p:cNvSpPr>
            <a:spLocks noGrp="1"/>
          </p:cNvSpPr>
          <p:nvPr>
            <p:ph type="sldNum" sz="quarter" idx="12"/>
          </p:nvPr>
        </p:nvSpPr>
        <p:spPr/>
        <p:txBody>
          <a:bodyPr/>
          <a:lstStyle/>
          <a:p>
            <a:fld id="{04F9E8DF-507F-4179-86C7-C8B063ED4111}" type="slidenum">
              <a:rPr lang="en-IN" smtClean="0"/>
              <a:t>‹#›</a:t>
            </a:fld>
            <a:endParaRPr lang="en-IN"/>
          </a:p>
        </p:txBody>
      </p:sp>
    </p:spTree>
    <p:extLst>
      <p:ext uri="{BB962C8B-B14F-4D97-AF65-F5344CB8AC3E}">
        <p14:creationId xmlns:p14="http://schemas.microsoft.com/office/powerpoint/2010/main" val="213969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A27BE-E012-8E85-2094-258CE4B3BF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BCD03F-A022-A639-ABC1-17B547628E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0E3119-BD25-F602-15BF-78142E7A4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AE311F-C70F-C5B4-5299-84C416CC0110}"/>
              </a:ext>
            </a:extLst>
          </p:cNvPr>
          <p:cNvSpPr>
            <a:spLocks noGrp="1"/>
          </p:cNvSpPr>
          <p:nvPr>
            <p:ph type="dt" sz="half" idx="10"/>
          </p:nvPr>
        </p:nvSpPr>
        <p:spPr/>
        <p:txBody>
          <a:bodyPr/>
          <a:lstStyle/>
          <a:p>
            <a:fld id="{0EC39D83-467C-4B47-B8E0-819C55B61FD7}" type="datetimeFigureOut">
              <a:rPr lang="en-IN" smtClean="0"/>
              <a:t>19-11-2024</a:t>
            </a:fld>
            <a:endParaRPr lang="en-IN"/>
          </a:p>
        </p:txBody>
      </p:sp>
      <p:sp>
        <p:nvSpPr>
          <p:cNvPr id="6" name="Footer Placeholder 5">
            <a:extLst>
              <a:ext uri="{FF2B5EF4-FFF2-40B4-BE49-F238E27FC236}">
                <a16:creationId xmlns:a16="http://schemas.microsoft.com/office/drawing/2014/main" id="{BD4A5BB0-22A0-B8AA-D754-45B6319142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54B2E5-3AA6-803E-BF3F-E7C322C79A3C}"/>
              </a:ext>
            </a:extLst>
          </p:cNvPr>
          <p:cNvSpPr>
            <a:spLocks noGrp="1"/>
          </p:cNvSpPr>
          <p:nvPr>
            <p:ph type="sldNum" sz="quarter" idx="12"/>
          </p:nvPr>
        </p:nvSpPr>
        <p:spPr/>
        <p:txBody>
          <a:bodyPr/>
          <a:lstStyle/>
          <a:p>
            <a:fld id="{04F9E8DF-507F-4179-86C7-C8B063ED4111}" type="slidenum">
              <a:rPr lang="en-IN" smtClean="0"/>
              <a:t>‹#›</a:t>
            </a:fld>
            <a:endParaRPr lang="en-IN"/>
          </a:p>
        </p:txBody>
      </p:sp>
    </p:spTree>
    <p:extLst>
      <p:ext uri="{BB962C8B-B14F-4D97-AF65-F5344CB8AC3E}">
        <p14:creationId xmlns:p14="http://schemas.microsoft.com/office/powerpoint/2010/main" val="338595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8950-79E1-C385-2D22-059AEB1ED0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CC4B6A-53C6-1072-F283-2D0F4EC42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A636DF-8D21-AFB2-081C-F7F5FFF936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8780B7-CE93-3F00-B04B-E862FFF533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854F1D-ED11-DC94-5D4A-7B54B699BB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D952D7-4DB5-519A-C109-3E0E099D40A1}"/>
              </a:ext>
            </a:extLst>
          </p:cNvPr>
          <p:cNvSpPr>
            <a:spLocks noGrp="1"/>
          </p:cNvSpPr>
          <p:nvPr>
            <p:ph type="dt" sz="half" idx="10"/>
          </p:nvPr>
        </p:nvSpPr>
        <p:spPr/>
        <p:txBody>
          <a:bodyPr/>
          <a:lstStyle/>
          <a:p>
            <a:fld id="{0EC39D83-467C-4B47-B8E0-819C55B61FD7}" type="datetimeFigureOut">
              <a:rPr lang="en-IN" smtClean="0"/>
              <a:t>19-11-2024</a:t>
            </a:fld>
            <a:endParaRPr lang="en-IN"/>
          </a:p>
        </p:txBody>
      </p:sp>
      <p:sp>
        <p:nvSpPr>
          <p:cNvPr id="8" name="Footer Placeholder 7">
            <a:extLst>
              <a:ext uri="{FF2B5EF4-FFF2-40B4-BE49-F238E27FC236}">
                <a16:creationId xmlns:a16="http://schemas.microsoft.com/office/drawing/2014/main" id="{D8BB112E-50B5-1B2C-F345-3FB1F11B66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2587C7-825D-8A7E-49A0-CFD71C0B4D4A}"/>
              </a:ext>
            </a:extLst>
          </p:cNvPr>
          <p:cNvSpPr>
            <a:spLocks noGrp="1"/>
          </p:cNvSpPr>
          <p:nvPr>
            <p:ph type="sldNum" sz="quarter" idx="12"/>
          </p:nvPr>
        </p:nvSpPr>
        <p:spPr/>
        <p:txBody>
          <a:bodyPr/>
          <a:lstStyle/>
          <a:p>
            <a:fld id="{04F9E8DF-507F-4179-86C7-C8B063ED4111}" type="slidenum">
              <a:rPr lang="en-IN" smtClean="0"/>
              <a:t>‹#›</a:t>
            </a:fld>
            <a:endParaRPr lang="en-IN"/>
          </a:p>
        </p:txBody>
      </p:sp>
    </p:spTree>
    <p:extLst>
      <p:ext uri="{BB962C8B-B14F-4D97-AF65-F5344CB8AC3E}">
        <p14:creationId xmlns:p14="http://schemas.microsoft.com/office/powerpoint/2010/main" val="220595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8A12-9D6F-E372-D521-72999B42DF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871057-4801-ECBC-E445-3D7CFD3163A4}"/>
              </a:ext>
            </a:extLst>
          </p:cNvPr>
          <p:cNvSpPr>
            <a:spLocks noGrp="1"/>
          </p:cNvSpPr>
          <p:nvPr>
            <p:ph type="dt" sz="half" idx="10"/>
          </p:nvPr>
        </p:nvSpPr>
        <p:spPr/>
        <p:txBody>
          <a:bodyPr/>
          <a:lstStyle/>
          <a:p>
            <a:fld id="{0EC39D83-467C-4B47-B8E0-819C55B61FD7}" type="datetimeFigureOut">
              <a:rPr lang="en-IN" smtClean="0"/>
              <a:t>19-11-2024</a:t>
            </a:fld>
            <a:endParaRPr lang="en-IN"/>
          </a:p>
        </p:txBody>
      </p:sp>
      <p:sp>
        <p:nvSpPr>
          <p:cNvPr id="4" name="Footer Placeholder 3">
            <a:extLst>
              <a:ext uri="{FF2B5EF4-FFF2-40B4-BE49-F238E27FC236}">
                <a16:creationId xmlns:a16="http://schemas.microsoft.com/office/drawing/2014/main" id="{D1951129-D2EB-678D-C0A5-22F5B741AD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50A835-37C8-AFF7-ECF7-7D8FF568C088}"/>
              </a:ext>
            </a:extLst>
          </p:cNvPr>
          <p:cNvSpPr>
            <a:spLocks noGrp="1"/>
          </p:cNvSpPr>
          <p:nvPr>
            <p:ph type="sldNum" sz="quarter" idx="12"/>
          </p:nvPr>
        </p:nvSpPr>
        <p:spPr/>
        <p:txBody>
          <a:bodyPr/>
          <a:lstStyle/>
          <a:p>
            <a:fld id="{04F9E8DF-507F-4179-86C7-C8B063ED4111}" type="slidenum">
              <a:rPr lang="en-IN" smtClean="0"/>
              <a:t>‹#›</a:t>
            </a:fld>
            <a:endParaRPr lang="en-IN"/>
          </a:p>
        </p:txBody>
      </p:sp>
    </p:spTree>
    <p:extLst>
      <p:ext uri="{BB962C8B-B14F-4D97-AF65-F5344CB8AC3E}">
        <p14:creationId xmlns:p14="http://schemas.microsoft.com/office/powerpoint/2010/main" val="31585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321BF9-7297-FA88-0BED-84B204A5A152}"/>
              </a:ext>
            </a:extLst>
          </p:cNvPr>
          <p:cNvSpPr>
            <a:spLocks noGrp="1"/>
          </p:cNvSpPr>
          <p:nvPr>
            <p:ph type="dt" sz="half" idx="10"/>
          </p:nvPr>
        </p:nvSpPr>
        <p:spPr/>
        <p:txBody>
          <a:bodyPr/>
          <a:lstStyle/>
          <a:p>
            <a:fld id="{0EC39D83-467C-4B47-B8E0-819C55B61FD7}" type="datetimeFigureOut">
              <a:rPr lang="en-IN" smtClean="0"/>
              <a:t>19-11-2024</a:t>
            </a:fld>
            <a:endParaRPr lang="en-IN"/>
          </a:p>
        </p:txBody>
      </p:sp>
      <p:sp>
        <p:nvSpPr>
          <p:cNvPr id="3" name="Footer Placeholder 2">
            <a:extLst>
              <a:ext uri="{FF2B5EF4-FFF2-40B4-BE49-F238E27FC236}">
                <a16:creationId xmlns:a16="http://schemas.microsoft.com/office/drawing/2014/main" id="{D90DCFAA-9377-728E-6679-E04CBBCC07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6D67EB-DAC8-670C-E7B7-DD2B0BAEACFA}"/>
              </a:ext>
            </a:extLst>
          </p:cNvPr>
          <p:cNvSpPr>
            <a:spLocks noGrp="1"/>
          </p:cNvSpPr>
          <p:nvPr>
            <p:ph type="sldNum" sz="quarter" idx="12"/>
          </p:nvPr>
        </p:nvSpPr>
        <p:spPr/>
        <p:txBody>
          <a:bodyPr/>
          <a:lstStyle/>
          <a:p>
            <a:fld id="{04F9E8DF-507F-4179-86C7-C8B063ED4111}" type="slidenum">
              <a:rPr lang="en-IN" smtClean="0"/>
              <a:t>‹#›</a:t>
            </a:fld>
            <a:endParaRPr lang="en-IN"/>
          </a:p>
        </p:txBody>
      </p:sp>
    </p:spTree>
    <p:extLst>
      <p:ext uri="{BB962C8B-B14F-4D97-AF65-F5344CB8AC3E}">
        <p14:creationId xmlns:p14="http://schemas.microsoft.com/office/powerpoint/2010/main" val="296908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CDE1-6779-EAF8-8E75-90EE48F86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D13134-3EE0-A458-8B60-3F4806FA9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34FAAA-D348-188D-A5F7-A76D8996F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F3A045-1710-47D0-A63C-C29D08005EA0}"/>
              </a:ext>
            </a:extLst>
          </p:cNvPr>
          <p:cNvSpPr>
            <a:spLocks noGrp="1"/>
          </p:cNvSpPr>
          <p:nvPr>
            <p:ph type="dt" sz="half" idx="10"/>
          </p:nvPr>
        </p:nvSpPr>
        <p:spPr/>
        <p:txBody>
          <a:bodyPr/>
          <a:lstStyle/>
          <a:p>
            <a:fld id="{0EC39D83-467C-4B47-B8E0-819C55B61FD7}" type="datetimeFigureOut">
              <a:rPr lang="en-IN" smtClean="0"/>
              <a:t>19-11-2024</a:t>
            </a:fld>
            <a:endParaRPr lang="en-IN"/>
          </a:p>
        </p:txBody>
      </p:sp>
      <p:sp>
        <p:nvSpPr>
          <p:cNvPr id="6" name="Footer Placeholder 5">
            <a:extLst>
              <a:ext uri="{FF2B5EF4-FFF2-40B4-BE49-F238E27FC236}">
                <a16:creationId xmlns:a16="http://schemas.microsoft.com/office/drawing/2014/main" id="{F049C127-8FC4-97F8-9FB4-71B6FF9C6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D6A8BC-A315-7224-2FCD-66F1B44F84BF}"/>
              </a:ext>
            </a:extLst>
          </p:cNvPr>
          <p:cNvSpPr>
            <a:spLocks noGrp="1"/>
          </p:cNvSpPr>
          <p:nvPr>
            <p:ph type="sldNum" sz="quarter" idx="12"/>
          </p:nvPr>
        </p:nvSpPr>
        <p:spPr/>
        <p:txBody>
          <a:bodyPr/>
          <a:lstStyle/>
          <a:p>
            <a:fld id="{04F9E8DF-507F-4179-86C7-C8B063ED4111}" type="slidenum">
              <a:rPr lang="en-IN" smtClean="0"/>
              <a:t>‹#›</a:t>
            </a:fld>
            <a:endParaRPr lang="en-IN"/>
          </a:p>
        </p:txBody>
      </p:sp>
    </p:spTree>
    <p:extLst>
      <p:ext uri="{BB962C8B-B14F-4D97-AF65-F5344CB8AC3E}">
        <p14:creationId xmlns:p14="http://schemas.microsoft.com/office/powerpoint/2010/main" val="81153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4EE9-D79E-5E29-087E-86A2CAF99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52011D-5ADF-CD9F-95C6-1236C1C61A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DDF981-69D4-9457-2A6D-FFE59E384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2D669-5DC5-8C66-B5B5-115FD56531B9}"/>
              </a:ext>
            </a:extLst>
          </p:cNvPr>
          <p:cNvSpPr>
            <a:spLocks noGrp="1"/>
          </p:cNvSpPr>
          <p:nvPr>
            <p:ph type="dt" sz="half" idx="10"/>
          </p:nvPr>
        </p:nvSpPr>
        <p:spPr/>
        <p:txBody>
          <a:bodyPr/>
          <a:lstStyle/>
          <a:p>
            <a:fld id="{0EC39D83-467C-4B47-B8E0-819C55B61FD7}" type="datetimeFigureOut">
              <a:rPr lang="en-IN" smtClean="0"/>
              <a:t>19-11-2024</a:t>
            </a:fld>
            <a:endParaRPr lang="en-IN"/>
          </a:p>
        </p:txBody>
      </p:sp>
      <p:sp>
        <p:nvSpPr>
          <p:cNvPr id="6" name="Footer Placeholder 5">
            <a:extLst>
              <a:ext uri="{FF2B5EF4-FFF2-40B4-BE49-F238E27FC236}">
                <a16:creationId xmlns:a16="http://schemas.microsoft.com/office/drawing/2014/main" id="{F714A22A-CB06-B845-7E88-8F662DFE35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1A6482-CEF9-D395-5358-640A26856210}"/>
              </a:ext>
            </a:extLst>
          </p:cNvPr>
          <p:cNvSpPr>
            <a:spLocks noGrp="1"/>
          </p:cNvSpPr>
          <p:nvPr>
            <p:ph type="sldNum" sz="quarter" idx="12"/>
          </p:nvPr>
        </p:nvSpPr>
        <p:spPr/>
        <p:txBody>
          <a:bodyPr/>
          <a:lstStyle/>
          <a:p>
            <a:fld id="{04F9E8DF-507F-4179-86C7-C8B063ED4111}" type="slidenum">
              <a:rPr lang="en-IN" smtClean="0"/>
              <a:t>‹#›</a:t>
            </a:fld>
            <a:endParaRPr lang="en-IN"/>
          </a:p>
        </p:txBody>
      </p:sp>
    </p:spTree>
    <p:extLst>
      <p:ext uri="{BB962C8B-B14F-4D97-AF65-F5344CB8AC3E}">
        <p14:creationId xmlns:p14="http://schemas.microsoft.com/office/powerpoint/2010/main" val="752783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CECD45-28CA-9DA4-5D17-2D8DBE6447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C31E13-D076-09CE-AB0F-E290955F16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889103-9ADD-10CF-AC24-E935A6C95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39D83-467C-4B47-B8E0-819C55B61FD7}" type="datetimeFigureOut">
              <a:rPr lang="en-IN" smtClean="0"/>
              <a:t>19-11-2024</a:t>
            </a:fld>
            <a:endParaRPr lang="en-IN"/>
          </a:p>
        </p:txBody>
      </p:sp>
      <p:sp>
        <p:nvSpPr>
          <p:cNvPr id="5" name="Footer Placeholder 4">
            <a:extLst>
              <a:ext uri="{FF2B5EF4-FFF2-40B4-BE49-F238E27FC236}">
                <a16:creationId xmlns:a16="http://schemas.microsoft.com/office/drawing/2014/main" id="{8EEE79E1-1C55-A756-F31E-E35861EEE4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EB5BAD-BF47-A5E8-3B0A-DC1218A61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9E8DF-507F-4179-86C7-C8B063ED4111}" type="slidenum">
              <a:rPr lang="en-IN" smtClean="0"/>
              <a:t>‹#›</a:t>
            </a:fld>
            <a:endParaRPr lang="en-IN"/>
          </a:p>
        </p:txBody>
      </p:sp>
    </p:spTree>
    <p:extLst>
      <p:ext uri="{BB962C8B-B14F-4D97-AF65-F5344CB8AC3E}">
        <p14:creationId xmlns:p14="http://schemas.microsoft.com/office/powerpoint/2010/main" val="2914134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00EA-5113-DE43-D50F-ED5D8A0029F8}"/>
              </a:ext>
            </a:extLst>
          </p:cNvPr>
          <p:cNvSpPr>
            <a:spLocks noGrp="1"/>
          </p:cNvSpPr>
          <p:nvPr>
            <p:ph type="ctrTitle"/>
          </p:nvPr>
        </p:nvSpPr>
        <p:spPr/>
        <p:txBody>
          <a:bodyPr/>
          <a:lstStyle/>
          <a:p>
            <a:r>
              <a:rPr lang="en-US" b="1" dirty="0"/>
              <a:t>Operation Analytics and Investigating Metric Spike</a:t>
            </a:r>
            <a:endParaRPr lang="en-IN" b="1" dirty="0"/>
          </a:p>
        </p:txBody>
      </p:sp>
      <p:sp>
        <p:nvSpPr>
          <p:cNvPr id="3" name="Subtitle 2">
            <a:extLst>
              <a:ext uri="{FF2B5EF4-FFF2-40B4-BE49-F238E27FC236}">
                <a16:creationId xmlns:a16="http://schemas.microsoft.com/office/drawing/2014/main" id="{15E44101-7D0E-5991-4886-2E2F635BBD96}"/>
              </a:ext>
            </a:extLst>
          </p:cNvPr>
          <p:cNvSpPr>
            <a:spLocks noGrp="1"/>
          </p:cNvSpPr>
          <p:nvPr>
            <p:ph type="subTitle" idx="1"/>
          </p:nvPr>
        </p:nvSpPr>
        <p:spPr/>
        <p:txBody>
          <a:bodyPr/>
          <a:lstStyle/>
          <a:p>
            <a:pPr marL="342900" indent="-342900" algn="l">
              <a:buFont typeface="Arial" panose="020B0604020202020204" pitchFamily="34" charset="0"/>
              <a:buChar char="•"/>
            </a:pPr>
            <a:r>
              <a:rPr lang="en-US" dirty="0"/>
              <a:t>Operational Analytics helps analyze a company's operations to find areas for improvement.</a:t>
            </a:r>
          </a:p>
          <a:p>
            <a:pPr marL="342900" indent="-342900" algn="l">
              <a:buFont typeface="Arial" panose="020B0604020202020204" pitchFamily="34" charset="0"/>
              <a:buChar char="•"/>
            </a:pPr>
            <a:r>
              <a:rPr lang="en-US" dirty="0"/>
              <a:t>Investigating metric spikes focuses on understanding sudden changes in key metrics (e.g., drop in user engagement or sales).</a:t>
            </a:r>
          </a:p>
          <a:p>
            <a:endParaRPr lang="en-IN" dirty="0"/>
          </a:p>
        </p:txBody>
      </p:sp>
    </p:spTree>
    <p:extLst>
      <p:ext uri="{BB962C8B-B14F-4D97-AF65-F5344CB8AC3E}">
        <p14:creationId xmlns:p14="http://schemas.microsoft.com/office/powerpoint/2010/main" val="346245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9419-B492-C490-B4BC-9D138A454217}"/>
              </a:ext>
            </a:extLst>
          </p:cNvPr>
          <p:cNvSpPr>
            <a:spLocks noGrp="1"/>
          </p:cNvSpPr>
          <p:nvPr>
            <p:ph type="title"/>
          </p:nvPr>
        </p:nvSpPr>
        <p:spPr>
          <a:xfrm>
            <a:off x="839788" y="457200"/>
            <a:ext cx="3932237" cy="738554"/>
          </a:xfrm>
        </p:spPr>
        <p:txBody>
          <a:bodyPr/>
          <a:lstStyle/>
          <a:p>
            <a:r>
              <a:rPr lang="en-IN" b="1" dirty="0"/>
              <a:t>User Growth Analysis</a:t>
            </a:r>
            <a:r>
              <a:rPr lang="en-IN" dirty="0"/>
              <a:t>:</a:t>
            </a:r>
          </a:p>
        </p:txBody>
      </p:sp>
      <p:pic>
        <p:nvPicPr>
          <p:cNvPr id="7" name="Content Placeholder 6">
            <a:extLst>
              <a:ext uri="{FF2B5EF4-FFF2-40B4-BE49-F238E27FC236}">
                <a16:creationId xmlns:a16="http://schemas.microsoft.com/office/drawing/2014/main" id="{ED44B5DE-88B5-1CEF-B079-2913924B40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5728" y="987425"/>
            <a:ext cx="3887120" cy="4873625"/>
          </a:xfrm>
        </p:spPr>
      </p:pic>
      <p:sp>
        <p:nvSpPr>
          <p:cNvPr id="4" name="Text Placeholder 3">
            <a:extLst>
              <a:ext uri="{FF2B5EF4-FFF2-40B4-BE49-F238E27FC236}">
                <a16:creationId xmlns:a16="http://schemas.microsoft.com/office/drawing/2014/main" id="{DCB5B499-7A82-B01E-351F-E8F1F1AA3A99}"/>
              </a:ext>
            </a:extLst>
          </p:cNvPr>
          <p:cNvSpPr>
            <a:spLocks noGrp="1"/>
          </p:cNvSpPr>
          <p:nvPr>
            <p:ph type="body" sz="half" idx="2"/>
          </p:nvPr>
        </p:nvSpPr>
        <p:spPr>
          <a:xfrm>
            <a:off x="839788" y="1463040"/>
            <a:ext cx="3932237" cy="4405948"/>
          </a:xfrm>
        </p:spPr>
        <p:txBody>
          <a:bodyPr>
            <a:normAutofit/>
          </a:bodyPr>
          <a:lstStyle/>
          <a:p>
            <a:pPr marL="285750" indent="-285750">
              <a:buFont typeface="Arial" panose="020B0604020202020204" pitchFamily="34" charset="0"/>
              <a:buChar char="•"/>
            </a:pPr>
            <a:r>
              <a:rPr lang="en-US" sz="1800" dirty="0"/>
              <a:t>The user growth analysis revealed how the user base expanded over time. By analyzing this data, I was able to pinpoint periods of rapid growth or stagnation.</a:t>
            </a:r>
          </a:p>
          <a:p>
            <a:pPr marL="285750" indent="-285750">
              <a:buFont typeface="Arial" panose="020B0604020202020204" pitchFamily="34" charset="0"/>
              <a:buChar char="•"/>
            </a:pPr>
            <a:r>
              <a:rPr lang="en-US" sz="1800" dirty="0"/>
              <a:t>These insights are valuable for understanding the effectiveness of marketing campaigns or product updates in attracting new users.</a:t>
            </a:r>
            <a:endParaRPr lang="en-IN" sz="1800" dirty="0"/>
          </a:p>
        </p:txBody>
      </p:sp>
    </p:spTree>
    <p:extLst>
      <p:ext uri="{BB962C8B-B14F-4D97-AF65-F5344CB8AC3E}">
        <p14:creationId xmlns:p14="http://schemas.microsoft.com/office/powerpoint/2010/main" val="106502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2255-7052-C147-FD3D-89FBA39EFFBF}"/>
              </a:ext>
            </a:extLst>
          </p:cNvPr>
          <p:cNvSpPr>
            <a:spLocks noGrp="1"/>
          </p:cNvSpPr>
          <p:nvPr>
            <p:ph type="title"/>
          </p:nvPr>
        </p:nvSpPr>
        <p:spPr>
          <a:xfrm>
            <a:off x="471078" y="471231"/>
            <a:ext cx="5384031" cy="1032387"/>
          </a:xfrm>
        </p:spPr>
        <p:txBody>
          <a:bodyPr/>
          <a:lstStyle/>
          <a:p>
            <a:r>
              <a:rPr lang="en-IN" b="1" dirty="0"/>
              <a:t>Weekly Retention Analysis</a:t>
            </a:r>
            <a:r>
              <a:rPr lang="en-IN" dirty="0"/>
              <a:t>:</a:t>
            </a:r>
          </a:p>
        </p:txBody>
      </p:sp>
      <p:pic>
        <p:nvPicPr>
          <p:cNvPr id="6" name="Content Placeholder 5">
            <a:extLst>
              <a:ext uri="{FF2B5EF4-FFF2-40B4-BE49-F238E27FC236}">
                <a16:creationId xmlns:a16="http://schemas.microsoft.com/office/drawing/2014/main" id="{5E44E1CB-23BE-3D65-BAED-E546A79E82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3836" y="987425"/>
            <a:ext cx="4850903" cy="4873625"/>
          </a:xfrm>
        </p:spPr>
      </p:pic>
      <p:sp>
        <p:nvSpPr>
          <p:cNvPr id="4" name="Text Placeholder 3">
            <a:extLst>
              <a:ext uri="{FF2B5EF4-FFF2-40B4-BE49-F238E27FC236}">
                <a16:creationId xmlns:a16="http://schemas.microsoft.com/office/drawing/2014/main" id="{B9882A67-F42D-8948-4BA3-35996A0B1FB5}"/>
              </a:ext>
            </a:extLst>
          </p:cNvPr>
          <p:cNvSpPr>
            <a:spLocks noGrp="1"/>
          </p:cNvSpPr>
          <p:nvPr>
            <p:ph type="body" sz="half" idx="2"/>
          </p:nvPr>
        </p:nvSpPr>
        <p:spPr>
          <a:xfrm>
            <a:off x="471078" y="2049462"/>
            <a:ext cx="3932237" cy="3811588"/>
          </a:xfrm>
        </p:spPr>
        <p:txBody>
          <a:bodyPr>
            <a:normAutofit/>
          </a:bodyPr>
          <a:lstStyle/>
          <a:p>
            <a:pPr marL="285750" indent="-285750">
              <a:buFont typeface="Arial" panose="020B0604020202020204" pitchFamily="34" charset="0"/>
              <a:buChar char="•"/>
            </a:pPr>
            <a:r>
              <a:rPr lang="en-US" sz="1800" dirty="0"/>
              <a:t>Retention analysis helped to measure how many users continued to engage with the product week after week.</a:t>
            </a:r>
          </a:p>
          <a:p>
            <a:pPr marL="285750" indent="-285750">
              <a:buFont typeface="Arial" panose="020B0604020202020204" pitchFamily="34" charset="0"/>
              <a:buChar char="•"/>
            </a:pPr>
            <a:r>
              <a:rPr lang="en-US" sz="1800" dirty="0"/>
              <a:t>Insights from this data indicate whether new user experiences are contributing to long-term engagement or if retention strategies need improvement. It also helped to identify user cohorts that might need further attention.</a:t>
            </a:r>
            <a:endParaRPr lang="en-IN" sz="1800" dirty="0"/>
          </a:p>
        </p:txBody>
      </p:sp>
    </p:spTree>
    <p:extLst>
      <p:ext uri="{BB962C8B-B14F-4D97-AF65-F5344CB8AC3E}">
        <p14:creationId xmlns:p14="http://schemas.microsoft.com/office/powerpoint/2010/main" val="1541781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AD61-5661-FD42-EF48-B4835CA64686}"/>
              </a:ext>
            </a:extLst>
          </p:cNvPr>
          <p:cNvSpPr>
            <a:spLocks noGrp="1"/>
          </p:cNvSpPr>
          <p:nvPr>
            <p:ph type="title"/>
          </p:nvPr>
        </p:nvSpPr>
        <p:spPr>
          <a:xfrm>
            <a:off x="839788" y="457200"/>
            <a:ext cx="4646612" cy="1287194"/>
          </a:xfrm>
        </p:spPr>
        <p:txBody>
          <a:bodyPr/>
          <a:lstStyle/>
          <a:p>
            <a:r>
              <a:rPr lang="en-IN" b="1" dirty="0"/>
              <a:t>Weekly Engagement Per Device</a:t>
            </a:r>
            <a:r>
              <a:rPr lang="en-IN" dirty="0"/>
              <a:t>:</a:t>
            </a:r>
          </a:p>
        </p:txBody>
      </p:sp>
      <p:pic>
        <p:nvPicPr>
          <p:cNvPr id="6" name="Content Placeholder 5">
            <a:extLst>
              <a:ext uri="{FF2B5EF4-FFF2-40B4-BE49-F238E27FC236}">
                <a16:creationId xmlns:a16="http://schemas.microsoft.com/office/drawing/2014/main" id="{1935CC6A-A600-04B1-4D2F-9D81512893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6527" y="987425"/>
            <a:ext cx="3745522" cy="4873625"/>
          </a:xfrm>
        </p:spPr>
      </p:pic>
      <p:sp>
        <p:nvSpPr>
          <p:cNvPr id="4" name="Text Placeholder 3">
            <a:extLst>
              <a:ext uri="{FF2B5EF4-FFF2-40B4-BE49-F238E27FC236}">
                <a16:creationId xmlns:a16="http://schemas.microsoft.com/office/drawing/2014/main" id="{D2E138F4-2222-0746-BE10-F543ECA18A0D}"/>
              </a:ext>
            </a:extLst>
          </p:cNvPr>
          <p:cNvSpPr>
            <a:spLocks noGrp="1"/>
          </p:cNvSpPr>
          <p:nvPr>
            <p:ph type="body" sz="half" idx="2"/>
          </p:nvPr>
        </p:nvSpPr>
        <p:spPr>
          <a:xfrm>
            <a:off x="839788" y="2321169"/>
            <a:ext cx="3932237" cy="3235569"/>
          </a:xfrm>
        </p:spPr>
        <p:txBody>
          <a:bodyPr>
            <a:normAutofit/>
          </a:bodyPr>
          <a:lstStyle/>
          <a:p>
            <a:pPr marL="285750" indent="-285750">
              <a:buFont typeface="Arial" panose="020B0604020202020204" pitchFamily="34" charset="0"/>
              <a:buChar char="•"/>
            </a:pPr>
            <a:r>
              <a:rPr lang="en-US" sz="1800" dirty="0"/>
              <a:t>By measuring weekly engagement per device, I was able to analyze which devices were most commonly used by active users.</a:t>
            </a:r>
          </a:p>
          <a:p>
            <a:pPr marL="285750" indent="-285750">
              <a:buFont typeface="Arial" panose="020B0604020202020204" pitchFamily="34" charset="0"/>
              <a:buChar char="•"/>
            </a:pPr>
            <a:r>
              <a:rPr lang="en-US" sz="1800" dirty="0"/>
              <a:t>This information helps in optimizing the platform for popular devices and can guide future product decisions, ensuring the platform is optimized for user preferences.</a:t>
            </a:r>
            <a:endParaRPr lang="en-IN" sz="1800" dirty="0"/>
          </a:p>
        </p:txBody>
      </p:sp>
    </p:spTree>
    <p:extLst>
      <p:ext uri="{BB962C8B-B14F-4D97-AF65-F5344CB8AC3E}">
        <p14:creationId xmlns:p14="http://schemas.microsoft.com/office/powerpoint/2010/main" val="89464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94C8-6F15-72B3-1E77-2967D9807488}"/>
              </a:ext>
            </a:extLst>
          </p:cNvPr>
          <p:cNvSpPr>
            <a:spLocks noGrp="1"/>
          </p:cNvSpPr>
          <p:nvPr>
            <p:ph type="title"/>
          </p:nvPr>
        </p:nvSpPr>
        <p:spPr>
          <a:xfrm>
            <a:off x="839788" y="457200"/>
            <a:ext cx="4849010" cy="963637"/>
          </a:xfrm>
        </p:spPr>
        <p:txBody>
          <a:bodyPr>
            <a:normAutofit/>
          </a:bodyPr>
          <a:lstStyle/>
          <a:p>
            <a:r>
              <a:rPr lang="en-IN" b="1" dirty="0"/>
              <a:t>Email Engagement Analysis</a:t>
            </a:r>
            <a:r>
              <a:rPr lang="en-IN" dirty="0"/>
              <a:t>:</a:t>
            </a:r>
          </a:p>
        </p:txBody>
      </p:sp>
      <p:pic>
        <p:nvPicPr>
          <p:cNvPr id="6" name="Content Placeholder 5">
            <a:extLst>
              <a:ext uri="{FF2B5EF4-FFF2-40B4-BE49-F238E27FC236}">
                <a16:creationId xmlns:a16="http://schemas.microsoft.com/office/drawing/2014/main" id="{9D43ADC7-C0EA-BCA2-738B-59155EC2C7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4783" y="987425"/>
            <a:ext cx="4849010" cy="4873625"/>
          </a:xfrm>
        </p:spPr>
      </p:pic>
      <p:sp>
        <p:nvSpPr>
          <p:cNvPr id="4" name="Text Placeholder 3">
            <a:extLst>
              <a:ext uri="{FF2B5EF4-FFF2-40B4-BE49-F238E27FC236}">
                <a16:creationId xmlns:a16="http://schemas.microsoft.com/office/drawing/2014/main" id="{6087061C-6597-ABED-1F77-67090975989E}"/>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a:t>The email engagement analysis provided insight into how users were interacting with email communications (e.g., email opens and click-throughs).</a:t>
            </a:r>
          </a:p>
          <a:p>
            <a:pPr marL="285750" indent="-285750">
              <a:buFont typeface="Arial" panose="020B0604020202020204" pitchFamily="34" charset="0"/>
              <a:buChar char="•"/>
            </a:pPr>
            <a:r>
              <a:rPr lang="en-US" sz="1800" dirty="0"/>
              <a:t>Understanding email engagement metrics helps optimize email campaigns for better outreach, tailoring messages based on user behavior and maximizing the effectiveness of communication.</a:t>
            </a:r>
            <a:endParaRPr lang="en-IN" sz="1800" dirty="0"/>
          </a:p>
        </p:txBody>
      </p:sp>
    </p:spTree>
    <p:extLst>
      <p:ext uri="{BB962C8B-B14F-4D97-AF65-F5344CB8AC3E}">
        <p14:creationId xmlns:p14="http://schemas.microsoft.com/office/powerpoint/2010/main" val="1843017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C893-44CB-6684-7E6C-49074205FE75}"/>
              </a:ext>
            </a:extLst>
          </p:cNvPr>
          <p:cNvSpPr>
            <a:spLocks noGrp="1"/>
          </p:cNvSpPr>
          <p:nvPr>
            <p:ph type="title"/>
          </p:nvPr>
        </p:nvSpPr>
        <p:spPr>
          <a:xfrm>
            <a:off x="838200" y="365125"/>
            <a:ext cx="10515600" cy="900967"/>
          </a:xfrm>
        </p:spPr>
        <p:txBody>
          <a:bodyPr>
            <a:normAutofit/>
          </a:bodyPr>
          <a:lstStyle/>
          <a:p>
            <a:r>
              <a:rPr lang="en-IN" sz="3200" b="1" dirty="0"/>
              <a:t>Key Achievements:</a:t>
            </a:r>
          </a:p>
        </p:txBody>
      </p:sp>
      <p:sp>
        <p:nvSpPr>
          <p:cNvPr id="3" name="Content Placeholder 2">
            <a:extLst>
              <a:ext uri="{FF2B5EF4-FFF2-40B4-BE49-F238E27FC236}">
                <a16:creationId xmlns:a16="http://schemas.microsoft.com/office/drawing/2014/main" id="{23A9EAF7-ED20-5717-4AB0-F252A89D1EB8}"/>
              </a:ext>
            </a:extLst>
          </p:cNvPr>
          <p:cNvSpPr>
            <a:spLocks noGrp="1"/>
          </p:cNvSpPr>
          <p:nvPr>
            <p:ph idx="1"/>
          </p:nvPr>
        </p:nvSpPr>
        <p:spPr>
          <a:xfrm>
            <a:off x="838200" y="1266092"/>
            <a:ext cx="10515600" cy="4910871"/>
          </a:xfrm>
        </p:spPr>
        <p:txBody>
          <a:bodyPr>
            <a:normAutofit/>
          </a:bodyPr>
          <a:lstStyle/>
          <a:p>
            <a:pPr marL="0" indent="0">
              <a:buNone/>
            </a:pPr>
            <a:r>
              <a:rPr lang="en-US" sz="2000" dirty="0"/>
              <a:t>Through this project, I successfully analyzed various aspects of user engagement, growth, retention, and email interaction. By calculating weekly user engagement, I identified trends that allowed for targeted efforts to boost interaction. The user growth analysis revealed acquisition trends over time, helping to optimize marketing strategies. Tracking weekly retention provided valuable insights into churn patterns, guiding improvements in retention tactics. The device-specific engagement analysis offered insights into user preferences, enabling more informed product development decisions. Lastly, the email engagement analysis evaluated the effectiveness of email campaigns, allowing for more tailored and impactful marketing strategies. Overall, this project helped to drive data-informed decision-making that optimized user experience, marketing strategies, and product development efforts.</a:t>
            </a:r>
            <a:endParaRPr lang="en-IN" sz="2000" dirty="0"/>
          </a:p>
        </p:txBody>
      </p:sp>
    </p:spTree>
    <p:extLst>
      <p:ext uri="{BB962C8B-B14F-4D97-AF65-F5344CB8AC3E}">
        <p14:creationId xmlns:p14="http://schemas.microsoft.com/office/powerpoint/2010/main" val="416610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24C3-28A4-095C-13BB-5733B2EA5A34}"/>
              </a:ext>
            </a:extLst>
          </p:cNvPr>
          <p:cNvSpPr>
            <a:spLocks noGrp="1"/>
          </p:cNvSpPr>
          <p:nvPr>
            <p:ph type="title"/>
          </p:nvPr>
        </p:nvSpPr>
        <p:spPr/>
        <p:txBody>
          <a:bodyPr/>
          <a:lstStyle/>
          <a:p>
            <a:r>
              <a:rPr lang="en-IN" b="1" dirty="0"/>
              <a:t>Approach</a:t>
            </a:r>
          </a:p>
        </p:txBody>
      </p:sp>
      <p:sp>
        <p:nvSpPr>
          <p:cNvPr id="4" name="Rectangle 1">
            <a:extLst>
              <a:ext uri="{FF2B5EF4-FFF2-40B4-BE49-F238E27FC236}">
                <a16:creationId xmlns:a16="http://schemas.microsoft.com/office/drawing/2014/main" id="{C78EC6D0-8E7D-B090-FC20-000BA0EBABF8}"/>
              </a:ext>
            </a:extLst>
          </p:cNvPr>
          <p:cNvSpPr>
            <a:spLocks noGrp="1" noChangeArrowheads="1"/>
          </p:cNvSpPr>
          <p:nvPr>
            <p:ph idx="1"/>
          </p:nvPr>
        </p:nvSpPr>
        <p:spPr bwMode="auto">
          <a:xfrm>
            <a:off x="838200" y="1739137"/>
            <a:ext cx="1029467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Understand the Data</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Looked at the data provided (e.g., users, events, email events) to understand what information is available.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Identified the important metrics (like user engagement and sales).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Define the Problem</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Focused on identifying sudden changes in key metrics (like spikes or drops).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Decided which metrics to track closely (e.g., number of logins, sales, email opens).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SQL Analysis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Wrote SQL queries to analyze data over time (like weekly or monthly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Used SQL techniques to group, filter, and calculate important data points.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Investigate Spikes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Looked for unusual spikes or drops in metrics (e.g., more users logging in one 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Explored possible reasons for these changes, like marketing campaigns or product updates.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Insights and Action</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Interpreted the data and shared what could be causing the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Suggested steps to improve business operations based on the findings.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76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B383-7420-5CCD-AF52-A69B8064533B}"/>
              </a:ext>
            </a:extLst>
          </p:cNvPr>
          <p:cNvSpPr>
            <a:spLocks noGrp="1"/>
          </p:cNvSpPr>
          <p:nvPr>
            <p:ph type="title"/>
          </p:nvPr>
        </p:nvSpPr>
        <p:spPr/>
        <p:txBody>
          <a:bodyPr/>
          <a:lstStyle/>
          <a:p>
            <a:r>
              <a:rPr lang="en-IN" b="1" dirty="0"/>
              <a:t>Tech-Stack Used</a:t>
            </a:r>
          </a:p>
        </p:txBody>
      </p:sp>
      <p:sp>
        <p:nvSpPr>
          <p:cNvPr id="4" name="Rectangle 1">
            <a:extLst>
              <a:ext uri="{FF2B5EF4-FFF2-40B4-BE49-F238E27FC236}">
                <a16:creationId xmlns:a16="http://schemas.microsoft.com/office/drawing/2014/main" id="{8C14E0F9-59A6-2CBC-5223-3CA83966B0EF}"/>
              </a:ext>
            </a:extLst>
          </p:cNvPr>
          <p:cNvSpPr>
            <a:spLocks noGrp="1" noChangeArrowheads="1"/>
          </p:cNvSpPr>
          <p:nvPr>
            <p:ph idx="1"/>
          </p:nvPr>
        </p:nvSpPr>
        <p:spPr bwMode="auto">
          <a:xfrm>
            <a:off x="838200" y="1865799"/>
            <a:ext cx="11353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MySQL Workbench</a:t>
            </a:r>
            <a:r>
              <a:rPr kumimoji="0" lang="en-US" altLang="en-US" sz="1800" b="0" i="0" u="none" strike="noStrike" cap="none" normalizeH="0" baseline="0" dirty="0">
                <a:ln>
                  <a:noFill/>
                </a:ln>
                <a:solidFill>
                  <a:schemeClr val="tx1"/>
                </a:solidFill>
                <a:effectLst/>
              </a:rPr>
              <a:t> (Version 8.0)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Purpose</a:t>
            </a:r>
            <a:r>
              <a:rPr kumimoji="0" lang="en-US" altLang="en-US" sz="1800" b="0" i="0" u="none" strike="noStrike" cap="none" normalizeH="0" baseline="0" dirty="0">
                <a:ln>
                  <a:noFill/>
                </a:ln>
                <a:solidFill>
                  <a:schemeClr val="tx1"/>
                </a:solidFill>
                <a:effectLst/>
              </a:rPr>
              <a:t>: Used for writing and executing SQL queries to analyze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Provides a user-friendly interface for managing databases and visualizing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SQL</a:t>
            </a:r>
            <a:r>
              <a:rPr kumimoji="0" lang="en-US" altLang="en-US" sz="1800" b="0" i="0" u="none" strike="noStrike" cap="none" normalizeH="0" baseline="0" dirty="0">
                <a:ln>
                  <a:noFill/>
                </a:ln>
                <a:solidFill>
                  <a:schemeClr val="tx1"/>
                </a:solidFill>
                <a:effectLst/>
              </a:rPr>
              <a:t> (Structured Query Language)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Purpose</a:t>
            </a:r>
            <a:r>
              <a:rPr kumimoji="0" lang="en-US" altLang="en-US" sz="1800" b="0" i="0" u="none" strike="noStrike" cap="none" normalizeH="0" baseline="0" dirty="0">
                <a:ln>
                  <a:noFill/>
                </a:ln>
                <a:solidFill>
                  <a:schemeClr val="tx1"/>
                </a:solidFill>
                <a:effectLst/>
              </a:rPr>
              <a:t>: The main tool used for querying the data, filtering information, and performing</a:t>
            </a:r>
            <a:r>
              <a:rPr lang="en-US" altLang="en-US" sz="1800" dirty="0"/>
              <a:t> </a:t>
            </a:r>
            <a:r>
              <a:rPr kumimoji="0" lang="en-US" altLang="en-US" sz="1800" b="0" i="0" u="none" strike="noStrike" cap="none" normalizeH="0" baseline="0" dirty="0">
                <a:ln>
                  <a:noFill/>
                </a:ln>
                <a:solidFill>
                  <a:schemeClr val="tx1"/>
                </a:solidFill>
                <a:effectLst/>
              </a:rPr>
              <a:t>calculations to identify trends, spikes, and anomalies.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Excel</a:t>
            </a:r>
            <a:r>
              <a:rPr kumimoji="0" lang="en-US" altLang="en-US" sz="1800" b="0" i="0" u="none" strike="noStrike" cap="none" normalizeH="0" baseline="0" dirty="0">
                <a:ln>
                  <a:noFill/>
                </a:ln>
                <a:solidFill>
                  <a:schemeClr val="tx1"/>
                </a:solidFill>
                <a:effectLst/>
              </a:rPr>
              <a:t> (Optional, for analysis and reporting)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Purpose</a:t>
            </a:r>
            <a:r>
              <a:rPr kumimoji="0" lang="en-US" altLang="en-US" sz="1800" b="0" i="0" u="none" strike="noStrike" cap="none" normalizeH="0" baseline="0" dirty="0">
                <a:ln>
                  <a:noFill/>
                </a:ln>
                <a:solidFill>
                  <a:schemeClr val="tx1"/>
                </a:solidFill>
                <a:effectLst/>
              </a:rPr>
              <a:t>: Sometimes used for further analysis or to present results in a more visual format (e.g., charts and tables).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114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4544-67B5-765E-0F16-574B5CB6DA46}"/>
              </a:ext>
            </a:extLst>
          </p:cNvPr>
          <p:cNvSpPr>
            <a:spLocks noGrp="1"/>
          </p:cNvSpPr>
          <p:nvPr>
            <p:ph type="title"/>
          </p:nvPr>
        </p:nvSpPr>
        <p:spPr>
          <a:xfrm>
            <a:off x="839788" y="457200"/>
            <a:ext cx="3932237" cy="932438"/>
          </a:xfrm>
        </p:spPr>
        <p:txBody>
          <a:bodyPr>
            <a:normAutofit fontScale="90000"/>
          </a:bodyPr>
          <a:lstStyle/>
          <a:p>
            <a:r>
              <a:rPr lang="en-IN" b="1" dirty="0"/>
              <a:t>Jobs Reviewed Over Time</a:t>
            </a:r>
            <a:r>
              <a:rPr lang="en-IN" dirty="0"/>
              <a:t>:</a:t>
            </a:r>
          </a:p>
        </p:txBody>
      </p:sp>
      <p:pic>
        <p:nvPicPr>
          <p:cNvPr id="7" name="Content Placeholder 6">
            <a:extLst>
              <a:ext uri="{FF2B5EF4-FFF2-40B4-BE49-F238E27FC236}">
                <a16:creationId xmlns:a16="http://schemas.microsoft.com/office/drawing/2014/main" id="{A684954B-EFCB-13F2-50E4-4BB9BDCE32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6722" y="987425"/>
            <a:ext cx="4065132" cy="4873625"/>
          </a:xfrm>
        </p:spPr>
      </p:pic>
      <p:sp>
        <p:nvSpPr>
          <p:cNvPr id="5" name="Rectangle 1">
            <a:extLst>
              <a:ext uri="{FF2B5EF4-FFF2-40B4-BE49-F238E27FC236}">
                <a16:creationId xmlns:a16="http://schemas.microsoft.com/office/drawing/2014/main" id="{E16524E2-2C18-E65E-D879-919ED8B0B823}"/>
              </a:ext>
            </a:extLst>
          </p:cNvPr>
          <p:cNvSpPr>
            <a:spLocks noGrp="1" noChangeArrowheads="1"/>
          </p:cNvSpPr>
          <p:nvPr>
            <p:ph type="body" sz="half" idx="2"/>
          </p:nvPr>
        </p:nvSpPr>
        <p:spPr bwMode="auto">
          <a:xfrm>
            <a:off x="839787" y="1389638"/>
            <a:ext cx="393223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By calculating the number of jobs reviewed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per hour for each day, I observed patterns in job review activity,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such as peak review hours and potentially slow review periods.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data helped identify if certain times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 of the day were more productive, which can inform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workflow improvements and staffing decisions. </a:t>
            </a:r>
          </a:p>
        </p:txBody>
      </p:sp>
    </p:spTree>
    <p:extLst>
      <p:ext uri="{BB962C8B-B14F-4D97-AF65-F5344CB8AC3E}">
        <p14:creationId xmlns:p14="http://schemas.microsoft.com/office/powerpoint/2010/main" val="39439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7358-8B20-D45E-5D4C-1FA86EAD8DE8}"/>
              </a:ext>
            </a:extLst>
          </p:cNvPr>
          <p:cNvSpPr>
            <a:spLocks noGrp="1"/>
          </p:cNvSpPr>
          <p:nvPr>
            <p:ph type="title"/>
          </p:nvPr>
        </p:nvSpPr>
        <p:spPr>
          <a:xfrm>
            <a:off x="839788" y="457200"/>
            <a:ext cx="3932237" cy="530225"/>
          </a:xfrm>
        </p:spPr>
        <p:txBody>
          <a:bodyPr>
            <a:normAutofit fontScale="90000"/>
          </a:bodyPr>
          <a:lstStyle/>
          <a:p>
            <a:r>
              <a:rPr lang="en-IN" b="1" dirty="0"/>
              <a:t>Throughput Analysis</a:t>
            </a:r>
            <a:r>
              <a:rPr lang="en-IN" dirty="0"/>
              <a:t>:</a:t>
            </a:r>
          </a:p>
        </p:txBody>
      </p:sp>
      <p:pic>
        <p:nvPicPr>
          <p:cNvPr id="7" name="Content Placeholder 6">
            <a:extLst>
              <a:ext uri="{FF2B5EF4-FFF2-40B4-BE49-F238E27FC236}">
                <a16:creationId xmlns:a16="http://schemas.microsoft.com/office/drawing/2014/main" id="{C00AC6F6-9BDC-E452-5BA9-10582B7F8B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6588" y="987425"/>
            <a:ext cx="4305400" cy="4873625"/>
          </a:xfrm>
        </p:spPr>
      </p:pic>
      <p:sp>
        <p:nvSpPr>
          <p:cNvPr id="5" name="Rectangle 1">
            <a:extLst>
              <a:ext uri="{FF2B5EF4-FFF2-40B4-BE49-F238E27FC236}">
                <a16:creationId xmlns:a16="http://schemas.microsoft.com/office/drawing/2014/main" id="{FB9E3C4E-80CF-7CFF-ECC5-5FE2D9C1D805}"/>
              </a:ext>
            </a:extLst>
          </p:cNvPr>
          <p:cNvSpPr>
            <a:spLocks noGrp="1" noChangeArrowheads="1"/>
          </p:cNvSpPr>
          <p:nvPr>
            <p:ph type="body" sz="half" idx="2"/>
          </p:nvPr>
        </p:nvSpPr>
        <p:spPr bwMode="auto">
          <a:xfrm>
            <a:off x="839788" y="1370942"/>
            <a:ext cx="367594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rPr>
              <a:t>This metric helped in </a:t>
            </a:r>
            <a:r>
              <a:rPr lang="en-US" altLang="en-US" sz="1800" dirty="0"/>
              <a:t>The 7-day rolling average provided a clearer view of throughput over time, smoothing out daily fluctuations.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identify trends, such as periods of high or low activity, that could correspond with operational changes or external factors.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870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3D31-0A9D-10AC-362E-2B1AE01288CC}"/>
              </a:ext>
            </a:extLst>
          </p:cNvPr>
          <p:cNvSpPr>
            <a:spLocks noGrp="1"/>
          </p:cNvSpPr>
          <p:nvPr>
            <p:ph type="title"/>
          </p:nvPr>
        </p:nvSpPr>
        <p:spPr>
          <a:xfrm>
            <a:off x="838200" y="365126"/>
            <a:ext cx="10515600" cy="591478"/>
          </a:xfrm>
        </p:spPr>
        <p:txBody>
          <a:bodyPr>
            <a:normAutofit/>
          </a:bodyPr>
          <a:lstStyle/>
          <a:p>
            <a:r>
              <a:rPr lang="en-US" sz="3200" b="1" dirty="0"/>
              <a:t>Daily Metric vs 7-Day Rolling Average</a:t>
            </a:r>
            <a:endParaRPr lang="en-IN" sz="3200" dirty="0"/>
          </a:p>
        </p:txBody>
      </p:sp>
      <p:sp>
        <p:nvSpPr>
          <p:cNvPr id="3" name="Content Placeholder 2">
            <a:extLst>
              <a:ext uri="{FF2B5EF4-FFF2-40B4-BE49-F238E27FC236}">
                <a16:creationId xmlns:a16="http://schemas.microsoft.com/office/drawing/2014/main" id="{7B5B0ABA-8F84-F969-0920-970D2EE222B7}"/>
              </a:ext>
            </a:extLst>
          </p:cNvPr>
          <p:cNvSpPr>
            <a:spLocks noGrp="1"/>
          </p:cNvSpPr>
          <p:nvPr>
            <p:ph idx="1"/>
          </p:nvPr>
        </p:nvSpPr>
        <p:spPr>
          <a:xfrm>
            <a:off x="838200" y="956605"/>
            <a:ext cx="10515600" cy="5641144"/>
          </a:xfrm>
        </p:spPr>
        <p:txBody>
          <a:bodyPr>
            <a:normAutofit fontScale="25000" lnSpcReduction="20000"/>
          </a:bodyPr>
          <a:lstStyle/>
          <a:p>
            <a:pPr marL="0" indent="0">
              <a:buNone/>
            </a:pPr>
            <a:r>
              <a:rPr lang="en-US" sz="7200" b="1" dirty="0"/>
              <a:t>Daily Metric:</a:t>
            </a:r>
          </a:p>
          <a:p>
            <a:pPr>
              <a:buFont typeface="Arial" panose="020B0604020202020204" pitchFamily="34" charset="0"/>
              <a:buChar char="•"/>
            </a:pPr>
            <a:r>
              <a:rPr lang="en-US" sz="7200" b="1" dirty="0"/>
              <a:t>Pros</a:t>
            </a:r>
            <a:r>
              <a:rPr lang="en-US" sz="7200" dirty="0"/>
              <a:t>:</a:t>
            </a:r>
          </a:p>
          <a:p>
            <a:pPr marL="742950" lvl="1" indent="-285750">
              <a:buFont typeface="Arial" panose="020B0604020202020204" pitchFamily="34" charset="0"/>
              <a:buChar char="•"/>
            </a:pPr>
            <a:r>
              <a:rPr lang="en-US" sz="7200" dirty="0"/>
              <a:t>Provides an accurate snapshot of throughput on a specific day.</a:t>
            </a:r>
          </a:p>
          <a:p>
            <a:pPr marL="742950" lvl="1" indent="-285750">
              <a:buFont typeface="Arial" panose="020B0604020202020204" pitchFamily="34" charset="0"/>
              <a:buChar char="•"/>
            </a:pPr>
            <a:r>
              <a:rPr lang="en-US" sz="7200" dirty="0"/>
              <a:t>Good for real-time monitoring or detecting daily spikes/drops.</a:t>
            </a:r>
          </a:p>
          <a:p>
            <a:pPr>
              <a:buFont typeface="Arial" panose="020B0604020202020204" pitchFamily="34" charset="0"/>
              <a:buChar char="•"/>
            </a:pPr>
            <a:r>
              <a:rPr lang="en-US" sz="7200" b="1" dirty="0"/>
              <a:t>Cons</a:t>
            </a:r>
            <a:r>
              <a:rPr lang="en-US" sz="7200" dirty="0"/>
              <a:t>:</a:t>
            </a:r>
          </a:p>
          <a:p>
            <a:pPr marL="742950" lvl="1" indent="-285750">
              <a:buFont typeface="Arial" panose="020B0604020202020204" pitchFamily="34" charset="0"/>
              <a:buChar char="•"/>
            </a:pPr>
            <a:r>
              <a:rPr lang="en-US" sz="7200" dirty="0"/>
              <a:t>Can be highly volatile due to daily fluctuations or outliers.</a:t>
            </a:r>
          </a:p>
          <a:p>
            <a:pPr marL="742950" lvl="1" indent="-285750">
              <a:buFont typeface="Arial" panose="020B0604020202020204" pitchFamily="34" charset="0"/>
              <a:buChar char="•"/>
            </a:pPr>
            <a:r>
              <a:rPr lang="en-US" sz="7200" dirty="0"/>
              <a:t>It might be misleading if there are anomalies on specific days (e.g., weekends, holidays).</a:t>
            </a:r>
          </a:p>
          <a:p>
            <a:pPr marL="0" indent="0">
              <a:buNone/>
            </a:pPr>
            <a:r>
              <a:rPr lang="en-US" sz="7200" b="1" dirty="0"/>
              <a:t>7-Day Rolling Average:</a:t>
            </a:r>
          </a:p>
          <a:p>
            <a:pPr>
              <a:buFont typeface="Arial" panose="020B0604020202020204" pitchFamily="34" charset="0"/>
              <a:buChar char="•"/>
            </a:pPr>
            <a:r>
              <a:rPr lang="en-US" sz="7200" b="1" dirty="0"/>
              <a:t>Pros</a:t>
            </a:r>
            <a:r>
              <a:rPr lang="en-US" sz="7200" dirty="0"/>
              <a:t>:</a:t>
            </a:r>
          </a:p>
          <a:p>
            <a:pPr marL="742950" lvl="1" indent="-285750">
              <a:buFont typeface="Arial" panose="020B0604020202020204" pitchFamily="34" charset="0"/>
              <a:buChar char="•"/>
            </a:pPr>
            <a:r>
              <a:rPr lang="en-US" sz="7200" dirty="0"/>
              <a:t>Smoothens out short-term fluctuations, giving a more stable and reliable trend over time.</a:t>
            </a:r>
          </a:p>
          <a:p>
            <a:pPr marL="742950" lvl="1" indent="-285750">
              <a:buFont typeface="Arial" panose="020B0604020202020204" pitchFamily="34" charset="0"/>
              <a:buChar char="•"/>
            </a:pPr>
            <a:r>
              <a:rPr lang="en-US" sz="7200" dirty="0"/>
              <a:t>Reduces the impact of one-off events or anomalies on a single day.</a:t>
            </a:r>
          </a:p>
          <a:p>
            <a:pPr marL="742950" lvl="1" indent="-285750">
              <a:buFont typeface="Arial" panose="020B0604020202020204" pitchFamily="34" charset="0"/>
              <a:buChar char="•"/>
            </a:pPr>
            <a:r>
              <a:rPr lang="en-US" sz="7200" dirty="0"/>
              <a:t>Useful for identifying long-term trends and making strategic decisions.</a:t>
            </a:r>
          </a:p>
          <a:p>
            <a:pPr>
              <a:buFont typeface="Arial" panose="020B0604020202020204" pitchFamily="34" charset="0"/>
              <a:buChar char="•"/>
            </a:pPr>
            <a:r>
              <a:rPr lang="en-US" sz="7200" b="1" dirty="0"/>
              <a:t>Cons</a:t>
            </a:r>
            <a:r>
              <a:rPr lang="en-US" sz="7200" dirty="0"/>
              <a:t>:</a:t>
            </a:r>
          </a:p>
          <a:p>
            <a:pPr marL="742950" lvl="1" indent="-285750">
              <a:buFont typeface="Arial" panose="020B0604020202020204" pitchFamily="34" charset="0"/>
              <a:buChar char="•"/>
            </a:pPr>
            <a:r>
              <a:rPr lang="en-US" sz="7200" dirty="0"/>
              <a:t>Less reactive to sudden changes in throughput because it averages data over a week.</a:t>
            </a:r>
          </a:p>
          <a:p>
            <a:pPr marL="742950" lvl="1" indent="-285750">
              <a:buFont typeface="Arial" panose="020B0604020202020204" pitchFamily="34" charset="0"/>
              <a:buChar char="•"/>
            </a:pPr>
            <a:r>
              <a:rPr lang="en-US" sz="7200" dirty="0"/>
              <a:t>May not highlight immediate issues that need daily monitoring.</a:t>
            </a:r>
          </a:p>
          <a:p>
            <a:pPr marL="0" indent="0">
              <a:buNone/>
            </a:pPr>
            <a:r>
              <a:rPr lang="en-US" sz="7200" b="1" dirty="0"/>
              <a:t>Preference:</a:t>
            </a:r>
          </a:p>
          <a:p>
            <a:r>
              <a:rPr lang="en-US" sz="7200" dirty="0"/>
              <a:t>I prefer using the </a:t>
            </a:r>
            <a:r>
              <a:rPr lang="en-US" sz="7200" b="1" dirty="0"/>
              <a:t>7-day rolling average</a:t>
            </a:r>
            <a:r>
              <a:rPr lang="en-US" sz="7200" dirty="0"/>
              <a:t> for throughput, especially when analyzing long-term trends. It smoothens out the short-term variability and provides a clearer picture of overall performance trends. This is particularly useful when dealing with datasets that have a lot of noise or variability on a day-to-day basis. However, for real-time operational monitoring or detecting anomalies quickly, the </a:t>
            </a:r>
            <a:r>
              <a:rPr lang="en-US" sz="7200" b="1" dirty="0"/>
              <a:t>daily metric</a:t>
            </a:r>
            <a:r>
              <a:rPr lang="en-US" sz="7200" dirty="0"/>
              <a:t> is more suitable. The choice ultimately depends on the context of analysis (trend tracking vs. real-time monitoring).</a:t>
            </a:r>
          </a:p>
          <a:p>
            <a:endParaRPr lang="en-IN" dirty="0"/>
          </a:p>
        </p:txBody>
      </p:sp>
    </p:spTree>
    <p:extLst>
      <p:ext uri="{BB962C8B-B14F-4D97-AF65-F5344CB8AC3E}">
        <p14:creationId xmlns:p14="http://schemas.microsoft.com/office/powerpoint/2010/main" val="391686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0E76-9813-3675-3F35-11F370ED5AD4}"/>
              </a:ext>
            </a:extLst>
          </p:cNvPr>
          <p:cNvSpPr>
            <a:spLocks noGrp="1"/>
          </p:cNvSpPr>
          <p:nvPr>
            <p:ph type="title"/>
          </p:nvPr>
        </p:nvSpPr>
        <p:spPr>
          <a:xfrm>
            <a:off x="839788" y="457200"/>
            <a:ext cx="3932237" cy="738554"/>
          </a:xfrm>
        </p:spPr>
        <p:txBody>
          <a:bodyPr>
            <a:normAutofit fontScale="90000"/>
          </a:bodyPr>
          <a:lstStyle/>
          <a:p>
            <a:r>
              <a:rPr lang="en-IN" b="1" dirty="0"/>
              <a:t>Language Share Analysis</a:t>
            </a:r>
            <a:r>
              <a:rPr lang="en-IN" dirty="0"/>
              <a:t>:</a:t>
            </a:r>
          </a:p>
        </p:txBody>
      </p:sp>
      <p:pic>
        <p:nvPicPr>
          <p:cNvPr id="6" name="Content Placeholder 5">
            <a:extLst>
              <a:ext uri="{FF2B5EF4-FFF2-40B4-BE49-F238E27FC236}">
                <a16:creationId xmlns:a16="http://schemas.microsoft.com/office/drawing/2014/main" id="{AA5DF090-C64C-F88F-F2EE-43760CA464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4362" y="1049604"/>
            <a:ext cx="5461025" cy="4749267"/>
          </a:xfrm>
        </p:spPr>
      </p:pic>
      <p:sp>
        <p:nvSpPr>
          <p:cNvPr id="8" name="Rectangle 2">
            <a:extLst>
              <a:ext uri="{FF2B5EF4-FFF2-40B4-BE49-F238E27FC236}">
                <a16:creationId xmlns:a16="http://schemas.microsoft.com/office/drawing/2014/main" id="{CB002611-3E8B-8A72-47F4-2B48B0163FB4}"/>
              </a:ext>
            </a:extLst>
          </p:cNvPr>
          <p:cNvSpPr>
            <a:spLocks noGrp="1" noChangeArrowheads="1"/>
          </p:cNvSpPr>
          <p:nvPr>
            <p:ph type="body" sz="half" idx="2"/>
          </p:nvPr>
        </p:nvSpPr>
        <p:spPr bwMode="auto">
          <a:xfrm>
            <a:off x="836613" y="1478348"/>
            <a:ext cx="467792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By calculating the percentage share of each language over the last 30 days, I discovered which languages were most frequently reviewed.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This insight could be valuable for resource allocation, such as ensuring language-specific content reviewers are available during peak periods. </a:t>
            </a:r>
          </a:p>
        </p:txBody>
      </p:sp>
    </p:spTree>
    <p:extLst>
      <p:ext uri="{BB962C8B-B14F-4D97-AF65-F5344CB8AC3E}">
        <p14:creationId xmlns:p14="http://schemas.microsoft.com/office/powerpoint/2010/main" val="150892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42E2-C986-E1A6-F471-78C228903715}"/>
              </a:ext>
            </a:extLst>
          </p:cNvPr>
          <p:cNvSpPr>
            <a:spLocks noGrp="1"/>
          </p:cNvSpPr>
          <p:nvPr>
            <p:ph type="title"/>
          </p:nvPr>
        </p:nvSpPr>
        <p:spPr>
          <a:xfrm>
            <a:off x="836612" y="597046"/>
            <a:ext cx="3932237" cy="780757"/>
          </a:xfrm>
        </p:spPr>
        <p:txBody>
          <a:bodyPr>
            <a:normAutofit fontScale="90000"/>
          </a:bodyPr>
          <a:lstStyle/>
          <a:p>
            <a:r>
              <a:rPr lang="en-IN" b="1" dirty="0"/>
              <a:t>Duplicate Rows Detection</a:t>
            </a:r>
            <a:r>
              <a:rPr lang="en-IN" dirty="0"/>
              <a:t>:</a:t>
            </a:r>
          </a:p>
        </p:txBody>
      </p:sp>
      <p:pic>
        <p:nvPicPr>
          <p:cNvPr id="7" name="Content Placeholder 6">
            <a:extLst>
              <a:ext uri="{FF2B5EF4-FFF2-40B4-BE49-F238E27FC236}">
                <a16:creationId xmlns:a16="http://schemas.microsoft.com/office/drawing/2014/main" id="{1DD2A51D-D8F3-D2D9-FA56-F66538BC8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8098" y="987425"/>
            <a:ext cx="5282380" cy="4873625"/>
          </a:xfrm>
        </p:spPr>
      </p:pic>
      <p:sp>
        <p:nvSpPr>
          <p:cNvPr id="5" name="Rectangle 1">
            <a:extLst>
              <a:ext uri="{FF2B5EF4-FFF2-40B4-BE49-F238E27FC236}">
                <a16:creationId xmlns:a16="http://schemas.microsoft.com/office/drawing/2014/main" id="{EBEEF346-8563-27C1-3EE1-1AAD149C4F17}"/>
              </a:ext>
            </a:extLst>
          </p:cNvPr>
          <p:cNvSpPr>
            <a:spLocks noGrp="1" noChangeArrowheads="1"/>
          </p:cNvSpPr>
          <p:nvPr>
            <p:ph type="body" sz="half" idx="2"/>
          </p:nvPr>
        </p:nvSpPr>
        <p:spPr bwMode="auto">
          <a:xfrm>
            <a:off x="836612" y="1705682"/>
            <a:ext cx="419644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Identifying and removing duplicate rows ensured data integrity and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process helped maintain the quality of analysis, ensuring that repeated records did not skew metrics like time spent or event counts. </a:t>
            </a:r>
          </a:p>
        </p:txBody>
      </p:sp>
    </p:spTree>
    <p:extLst>
      <p:ext uri="{BB962C8B-B14F-4D97-AF65-F5344CB8AC3E}">
        <p14:creationId xmlns:p14="http://schemas.microsoft.com/office/powerpoint/2010/main" val="42061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DCF4-0132-25E8-9109-4D8BB3241918}"/>
              </a:ext>
            </a:extLst>
          </p:cNvPr>
          <p:cNvSpPr>
            <a:spLocks noGrp="1"/>
          </p:cNvSpPr>
          <p:nvPr>
            <p:ph type="title"/>
          </p:nvPr>
        </p:nvSpPr>
        <p:spPr>
          <a:xfrm>
            <a:off x="952330" y="987425"/>
            <a:ext cx="4385522" cy="530225"/>
          </a:xfrm>
        </p:spPr>
        <p:txBody>
          <a:bodyPr>
            <a:normAutofit fontScale="90000"/>
          </a:bodyPr>
          <a:lstStyle/>
          <a:p>
            <a:r>
              <a:rPr lang="en-IN" b="1" dirty="0"/>
              <a:t>Weekly User Engagement</a:t>
            </a:r>
            <a:r>
              <a:rPr lang="en-IN" dirty="0"/>
              <a:t>:</a:t>
            </a:r>
          </a:p>
        </p:txBody>
      </p:sp>
      <p:pic>
        <p:nvPicPr>
          <p:cNvPr id="8" name="Content Placeholder 7">
            <a:extLst>
              <a:ext uri="{FF2B5EF4-FFF2-40B4-BE49-F238E27FC236}">
                <a16:creationId xmlns:a16="http://schemas.microsoft.com/office/drawing/2014/main" id="{E399B062-C01A-1898-F6F2-2AE306374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6527" y="987425"/>
            <a:ext cx="4385522" cy="4873625"/>
          </a:xfrm>
        </p:spPr>
      </p:pic>
      <p:sp>
        <p:nvSpPr>
          <p:cNvPr id="4" name="Text Placeholder 3">
            <a:extLst>
              <a:ext uri="{FF2B5EF4-FFF2-40B4-BE49-F238E27FC236}">
                <a16:creationId xmlns:a16="http://schemas.microsoft.com/office/drawing/2014/main" id="{9FF8A505-1492-81B4-1F23-95B4FE2B6966}"/>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a:t>By calculating weekly user engagement, I observed trends in how frequently users interacted with the platform.</a:t>
            </a:r>
          </a:p>
          <a:p>
            <a:pPr marL="285750" indent="-285750">
              <a:buFont typeface="Arial" panose="020B0604020202020204" pitchFamily="34" charset="0"/>
              <a:buChar char="•"/>
            </a:pPr>
            <a:r>
              <a:rPr lang="en-US" sz="1800" dirty="0"/>
              <a:t> This analysis highlighted peak activity periods and low-engagement weeks, which could be useful for scheduling promotions or content updates. Identifying weekly patterns helps to tailor marketing or operational strategies for maximum user engagement.</a:t>
            </a:r>
            <a:endParaRPr lang="en-IN" sz="1800" dirty="0"/>
          </a:p>
        </p:txBody>
      </p:sp>
    </p:spTree>
    <p:extLst>
      <p:ext uri="{BB962C8B-B14F-4D97-AF65-F5344CB8AC3E}">
        <p14:creationId xmlns:p14="http://schemas.microsoft.com/office/powerpoint/2010/main" val="22114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1146</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Operation Analytics and Investigating Metric Spike</vt:lpstr>
      <vt:lpstr>Approach</vt:lpstr>
      <vt:lpstr>Tech-Stack Used</vt:lpstr>
      <vt:lpstr>Jobs Reviewed Over Time:</vt:lpstr>
      <vt:lpstr>Throughput Analysis:</vt:lpstr>
      <vt:lpstr>Daily Metric vs 7-Day Rolling Average</vt:lpstr>
      <vt:lpstr>Language Share Analysis:</vt:lpstr>
      <vt:lpstr>Duplicate Rows Detection:</vt:lpstr>
      <vt:lpstr>Weekly User Engagement:</vt:lpstr>
      <vt:lpstr>User Growth Analysis:</vt:lpstr>
      <vt:lpstr>Weekly Retention Analysis:</vt:lpstr>
      <vt:lpstr>Weekly Engagement Per Device:</vt:lpstr>
      <vt:lpstr>Email Engagement Analysis:</vt:lpstr>
      <vt:lpstr>Key Achievements: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drishti raghuvanshi</dc:creator>
  <cp:lastModifiedBy>drishti raghuvanshi</cp:lastModifiedBy>
  <cp:revision>2</cp:revision>
  <dcterms:created xsi:type="dcterms:W3CDTF">2024-11-19T14:58:21Z</dcterms:created>
  <dcterms:modified xsi:type="dcterms:W3CDTF">2024-11-19T17:58:01Z</dcterms:modified>
</cp:coreProperties>
</file>